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1"/>
  </p:notesMasterIdLst>
  <p:sldIdLst>
    <p:sldId id="256" r:id="rId2"/>
    <p:sldId id="268" r:id="rId3"/>
    <p:sldId id="258" r:id="rId4"/>
    <p:sldId id="266" r:id="rId5"/>
    <p:sldId id="261" r:id="rId6"/>
    <p:sldId id="262" r:id="rId7"/>
    <p:sldId id="264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54" d="100"/>
          <a:sy n="54" d="100"/>
        </p:scale>
        <p:origin x="-370" y="-7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B3520-4945-40B7-8A96-97BAE273C10D}" type="datetimeFigureOut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B4AD5-C819-4AE7-BF17-DFAE12F29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2518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6D879E-BA05-4B8B-83EA-4B050D8BA483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5C5AB8-C02E-4B45-B9BA-A4B18ED9D760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DA5468-318D-4F57-BFDC-30B76BB18EBF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67A0FB-4E5D-4005-A9A0-E1FFA7615E24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31A990-E199-4698-9F00-8CD5B93EFC64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FF4309-5F31-4CE7-B90E-ADFD5FFA03C3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9B86D7-4F1E-43B7-8FB5-DCF55D0B5EA4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245A7E-A07D-4D97-B9B9-DC466F41C04A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EE02B0-A4AA-4E33-9DCD-BA8A19324D23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EF450-4E1A-42B3-B116-0C4084BF4657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7871FEC6-25E6-493D-90A4-E3008A43EB93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9F413D-ED9B-40D0-BC72-552D51E1B6AE}" type="datetime1">
              <a:rPr lang="en-US" smtClean="0"/>
              <a:pPr/>
              <a:t>2/5/2016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B6C109-0D4C-4C36-AC73-C2486F4AA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roy\Desktop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438993" cy="6858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s://inet.nist.gov/sites/default/files/images/pao/identifier_onel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4" y="5751176"/>
            <a:ext cx="10264727" cy="6261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778681" y="3713871"/>
            <a:ext cx="6353021" cy="71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Grants Management Division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33" name="Picture 9" descr="C:\Users\troy\Desktop\mu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534314" cy="30191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56880" y="1994725"/>
            <a:ext cx="934931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</a:rPr>
              <a:t>Office of Acquisition &amp; Agreements Management</a:t>
            </a:r>
          </a:p>
          <a:p>
            <a:pPr algn="ctr"/>
            <a:r>
              <a:rPr lang="en-US" sz="34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Director</a:t>
            </a:r>
            <a:r>
              <a:rPr lang="en-US" sz="2800" b="1" dirty="0" smtClean="0">
                <a:solidFill>
                  <a:schemeClr val="bg1"/>
                </a:solidFill>
              </a:rPr>
              <a:t>: Cecelia </a:t>
            </a:r>
            <a:r>
              <a:rPr lang="en-US" sz="2800" b="1" dirty="0" err="1" smtClean="0">
                <a:solidFill>
                  <a:schemeClr val="bg1"/>
                </a:solidFill>
              </a:rPr>
              <a:t>Royster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31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676" y="144379"/>
            <a:ext cx="10972800" cy="1143000"/>
          </a:xfrm>
        </p:spPr>
        <p:txBody>
          <a:bodyPr/>
          <a:lstStyle/>
          <a:p>
            <a:r>
              <a:rPr lang="en-US" b="1" dirty="0" smtClean="0"/>
              <a:t>Why Robin </a:t>
            </a:r>
            <a:r>
              <a:rPr lang="en-US" b="1" dirty="0" smtClean="0"/>
              <a:t>Likes </a:t>
            </a:r>
            <a:r>
              <a:rPr lang="en-US" b="1" dirty="0" smtClean="0"/>
              <a:t>Grants?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292" y="1385453"/>
            <a:ext cx="10515600" cy="4342984"/>
          </a:xfrm>
        </p:spPr>
        <p:txBody>
          <a:bodyPr>
            <a:noAutofit/>
          </a:bodyPr>
          <a:lstStyle/>
          <a:p>
            <a:r>
              <a:rPr lang="en-US" sz="2800" dirty="0" smtClean="0"/>
              <a:t>Great service tool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An opportunity for everyone to explore new  ideas,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further science, support our economy, and improve	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our quality of life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Grants</a:t>
            </a:r>
            <a:r>
              <a:rPr lang="en-US" sz="2800" dirty="0" smtClean="0"/>
              <a:t> </a:t>
            </a:r>
            <a:r>
              <a:rPr lang="en-US" sz="2800" dirty="0" smtClean="0"/>
              <a:t>touch nearly all programs at NIST </a:t>
            </a:r>
          </a:p>
          <a:p>
            <a:pPr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Good way to see the </a:t>
            </a:r>
            <a:r>
              <a:rPr lang="en-US" sz="2800" dirty="0" smtClean="0"/>
              <a:t>synergy </a:t>
            </a:r>
            <a:r>
              <a:rPr lang="en-US" sz="2800" dirty="0" smtClean="0"/>
              <a:t>across NIST </a:t>
            </a:r>
          </a:p>
          <a:p>
            <a:pPr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Get to work with really </a:t>
            </a:r>
            <a:r>
              <a:rPr lang="en-US" sz="2800" dirty="0" smtClean="0"/>
              <a:t>great </a:t>
            </a:r>
            <a:r>
              <a:rPr lang="en-US" sz="2800" dirty="0" smtClean="0"/>
              <a:t>people!</a:t>
            </a:r>
          </a:p>
          <a:p>
            <a:pPr>
              <a:spcBef>
                <a:spcPts val="0"/>
              </a:spcBef>
              <a:buNone/>
            </a:pPr>
            <a:endParaRPr lang="en-US" sz="1000" dirty="0" smtClean="0"/>
          </a:p>
          <a:p>
            <a:r>
              <a:rPr lang="en-US" sz="2800" dirty="0" smtClean="0"/>
              <a:t>And it’s FUN!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1" name="Picture 3" descr="C:\Users\troy\Desktop\robin powerpoint feb 2016\retrieve (1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25641" y="0"/>
            <a:ext cx="306800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01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338" y="144380"/>
            <a:ext cx="10363200" cy="914400"/>
          </a:xfrm>
        </p:spPr>
        <p:txBody>
          <a:bodyPr/>
          <a:lstStyle/>
          <a:p>
            <a:pPr algn="ctr"/>
            <a:r>
              <a:rPr lang="en-US" b="1" dirty="0" smtClean="0"/>
              <a:t>Many </a:t>
            </a:r>
            <a:r>
              <a:rPr lang="en-US" b="1" dirty="0" smtClean="0"/>
              <a:t>Faces of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Financial Assistance Agreements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troy\Desktop\robin powerpoint feb 2016\retrieve (1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165" y="0"/>
            <a:ext cx="2800350" cy="6931025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365764" y="1680122"/>
            <a:ext cx="10515600" cy="43429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	"</a:t>
            </a:r>
            <a:r>
              <a:rPr lang="en-US" sz="2400" dirty="0" smtClean="0"/>
              <a:t>Assistance"  refers to the transfer of money, property, services, </a:t>
            </a:r>
            <a:r>
              <a:rPr lang="en-US" sz="2400" dirty="0" smtClean="0"/>
              <a:t>or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</a:t>
            </a:r>
            <a:r>
              <a:rPr lang="en-US" sz="2400" dirty="0" smtClean="0"/>
              <a:t>anything </a:t>
            </a:r>
            <a:r>
              <a:rPr lang="en-US" sz="2400" dirty="0" smtClean="0"/>
              <a:t>of value, the principal purpose of which is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to accomplish </a:t>
            </a:r>
            <a:endParaRPr lang="en-US" sz="24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	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public purpose of support</a:t>
            </a:r>
            <a:r>
              <a:rPr lang="en-US" sz="2400" b="1" dirty="0" smtClean="0"/>
              <a:t> </a:t>
            </a:r>
            <a:r>
              <a:rPr lang="en-US" sz="2400" dirty="0" smtClean="0"/>
              <a:t>or stimulation authorized by Federal </a:t>
            </a:r>
            <a:r>
              <a:rPr lang="en-US" sz="2400" dirty="0" smtClean="0"/>
              <a:t>statute. </a:t>
            </a:r>
          </a:p>
          <a:p>
            <a:pPr>
              <a:spcBef>
                <a:spcPts val="0"/>
              </a:spcBef>
              <a:buNone/>
            </a:pPr>
            <a:endParaRPr lang="en-US" sz="2800" b="1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19574" y="2515016"/>
            <a:ext cx="10515600" cy="434298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Grants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Cooperative Agreements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Loans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Scholarships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400" dirty="0" smtClean="0"/>
              <a:t>C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ounseling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Statistical, and other expert information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lang="en-US" sz="2400" dirty="0" smtClean="0"/>
              <a:t>S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ervice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activities of regulatory agencies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936669" y="5956607"/>
            <a:ext cx="38077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 From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CFDA.Gov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 Financial assistance agreements offered by NIST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20773" y="2298327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23183" y="2892287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29061" y="326997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97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160" y="166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NIST Federal Financial Assistance Programs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640" y="2041688"/>
            <a:ext cx="8352958" cy="4251890"/>
          </a:xfrm>
          <a:prstGeom prst="rect">
            <a:avLst/>
          </a:prstGeom>
        </p:spPr>
      </p:pic>
      <p:pic>
        <p:nvPicPr>
          <p:cNvPr id="6148" name="Picture 4" descr="C:\Users\troy\Desktop\robin powerpoint feb 2016\retrieve (1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66801" y="-68601"/>
            <a:ext cx="3532909" cy="6926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51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322" y="180109"/>
            <a:ext cx="10363200" cy="914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How to </a:t>
            </a:r>
            <a:r>
              <a:rPr lang="en-US" sz="4400" b="1" dirty="0" smtClean="0"/>
              <a:t>Search for </a:t>
            </a:r>
            <a:r>
              <a:rPr lang="en-US" sz="4400" b="1" dirty="0" smtClean="0"/>
              <a:t>Opportunities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8618" y="1506469"/>
            <a:ext cx="10363200" cy="535153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Grants.gov:</a:t>
            </a:r>
          </a:p>
          <a:p>
            <a:pPr lvl="1">
              <a:spcBef>
                <a:spcPts val="0"/>
              </a:spcBef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	 </a:t>
            </a:r>
            <a:r>
              <a:rPr lang="en-US" sz="2800" dirty="0" smtClean="0"/>
              <a:t>Site which posts all the financial assistance </a:t>
            </a:r>
            <a:r>
              <a:rPr lang="en-US" sz="2800" dirty="0" smtClean="0"/>
              <a:t> funding </a:t>
            </a:r>
          </a:p>
          <a:p>
            <a:pPr lvl="1">
              <a:spcBef>
                <a:spcPts val="0"/>
              </a:spcBef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opportunities across </a:t>
            </a:r>
            <a:r>
              <a:rPr lang="en-US" sz="2800" dirty="0" smtClean="0"/>
              <a:t>26 federal </a:t>
            </a:r>
            <a:r>
              <a:rPr lang="en-US" sz="2800" dirty="0" smtClean="0"/>
              <a:t>agencies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sz="2800" dirty="0" smtClean="0"/>
              <a:t>Catalog of Federal Domestic Assistance (</a:t>
            </a:r>
            <a:r>
              <a:rPr lang="en-US" sz="2800" dirty="0" err="1" smtClean="0"/>
              <a:t>CFDA.Gov</a:t>
            </a:r>
            <a:r>
              <a:rPr lang="en-US" sz="2800" dirty="0" smtClean="0"/>
              <a:t>)</a:t>
            </a:r>
          </a:p>
          <a:p>
            <a:endParaRPr lang="en-US" sz="1000" dirty="0" smtClean="0"/>
          </a:p>
          <a:p>
            <a:r>
              <a:rPr lang="en-US" sz="2800" dirty="0" smtClean="0"/>
              <a:t>NIST Specific Opportunities </a:t>
            </a:r>
          </a:p>
          <a:p>
            <a:pPr lvl="1"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	</a:t>
            </a:r>
          </a:p>
          <a:p>
            <a:pPr lvl="2">
              <a:buNone/>
            </a:pPr>
            <a:r>
              <a:rPr lang="en-US" dirty="0" smtClean="0"/>
              <a:t>See </a:t>
            </a:r>
            <a:r>
              <a:rPr lang="en-US" dirty="0" smtClean="0"/>
              <a:t>the Grants booth for more </a:t>
            </a:r>
            <a:r>
              <a:rPr lang="en-US" dirty="0" smtClean="0"/>
              <a:t>info on NIST grant opportunities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16035" y="4396632"/>
            <a:ext cx="7166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</a:rPr>
              <a:t>http://www.nist.gov/director/grants/grants.cfm</a:t>
            </a:r>
            <a:endParaRPr lang="en-US" sz="28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troy\Desktop\robin powerpoint feb 2016\retrieve (1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110" y="0"/>
            <a:ext cx="2632364" cy="68863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14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2583" y="180109"/>
            <a:ext cx="10363200" cy="9144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/>
              <a:t>Overview of Application Process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1018" y="1769706"/>
            <a:ext cx="1036320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NIST posts announcements to grants.gov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You apply for the grant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Your application is reviewed by a panel and scored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You are notified by NIST if your application will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/>
              <a:t>receive </a:t>
            </a:r>
            <a:r>
              <a:rPr lang="en-US" dirty="0" smtClean="0"/>
              <a:t>a grant 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b="1" u="sng" dirty="0" smtClean="0"/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                                  </a:t>
            </a:r>
            <a:r>
              <a:rPr lang="en-US" b="1" u="sng" dirty="0" smtClean="0"/>
              <a:t>And </a:t>
            </a:r>
            <a:r>
              <a:rPr lang="en-US" b="1" u="sng" dirty="0" smtClean="0"/>
              <a:t>that’s it! </a:t>
            </a:r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100" name="Picture 4" descr="C:\Users\troy\Desktop\robin powerpoint feb 2016\retrieve (1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0751" y="0"/>
            <a:ext cx="2633184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21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9555"/>
            <a:ext cx="103632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Take Home Points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328" y="1700434"/>
            <a:ext cx="1036320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Grants are among the most important </a:t>
            </a: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tools </a:t>
            </a:r>
            <a:r>
              <a:rPr lang="en-US" sz="3200" dirty="0" smtClean="0"/>
              <a:t>the Federal Government uses to </a:t>
            </a:r>
            <a:r>
              <a:rPr lang="en-US" sz="3200" dirty="0" smtClean="0"/>
              <a:t>	</a:t>
            </a: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accomplish </a:t>
            </a:r>
            <a:r>
              <a:rPr lang="en-US" sz="3200" dirty="0" smtClean="0"/>
              <a:t>its objectives </a:t>
            </a:r>
          </a:p>
          <a:p>
            <a:pPr>
              <a:spcBef>
                <a:spcPts val="0"/>
              </a:spcBef>
              <a:buNone/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You are needed to further science, </a:t>
            </a: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promote </a:t>
            </a:r>
            <a:r>
              <a:rPr lang="en-US" sz="3200" dirty="0" smtClean="0"/>
              <a:t>U.S. innovation and </a:t>
            </a:r>
            <a:r>
              <a:rPr lang="en-US" sz="3200" dirty="0" smtClean="0"/>
              <a:t>enhance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industrial </a:t>
            </a:r>
            <a:r>
              <a:rPr lang="en-US" sz="3200" dirty="0" smtClean="0"/>
              <a:t>competitiveness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NIST also administers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contracts </a:t>
            </a: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	</a:t>
            </a:r>
            <a:r>
              <a:rPr lang="en-US" sz="3200" dirty="0" smtClean="0"/>
              <a:t>(</a:t>
            </a:r>
            <a:r>
              <a:rPr lang="en-US" sz="3200" dirty="0" smtClean="0"/>
              <a:t>See Procurement booth)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3" name="Picture 1" descr="C:\Users\troy\Desktop\robin powerpoint feb 2016\retriev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2510" y="0"/>
            <a:ext cx="2770909" cy="6871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3717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1507" name="Picture 3" descr="C:\Users\troy\Desktop\robin powerpoint feb 2016\retriev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03" y="304800"/>
            <a:ext cx="3231789" cy="2150485"/>
          </a:xfrm>
          <a:prstGeom prst="rect">
            <a:avLst/>
          </a:prstGeom>
          <a:noFill/>
        </p:spPr>
      </p:pic>
      <p:pic>
        <p:nvPicPr>
          <p:cNvPr id="21508" name="Picture 4" descr="C:\Users\troy\Desktop\robin powerpoint feb 2016\retriev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65" y="2881746"/>
            <a:ext cx="2450518" cy="1789689"/>
          </a:xfrm>
          <a:prstGeom prst="rect">
            <a:avLst/>
          </a:prstGeom>
          <a:noFill/>
        </p:spPr>
      </p:pic>
      <p:pic>
        <p:nvPicPr>
          <p:cNvPr id="21509" name="Picture 5" descr="C:\Users\troy\Desktop\robin powerpoint feb 2016\retriev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6861" y="377012"/>
            <a:ext cx="1975139" cy="1951563"/>
          </a:xfrm>
          <a:prstGeom prst="rect">
            <a:avLst/>
          </a:prstGeom>
          <a:noFill/>
        </p:spPr>
      </p:pic>
      <p:pic>
        <p:nvPicPr>
          <p:cNvPr id="21510" name="Picture 6" descr="C:\Users\troy\Desktop\robin powerpoint feb 2016\retrieve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2334" y="429492"/>
            <a:ext cx="2734541" cy="2050906"/>
          </a:xfrm>
          <a:prstGeom prst="rect">
            <a:avLst/>
          </a:prstGeom>
          <a:noFill/>
        </p:spPr>
      </p:pic>
      <p:pic>
        <p:nvPicPr>
          <p:cNvPr id="21511" name="Picture 7" descr="C:\Users\troy\Desktop\robin powerpoint feb 2016\retrieve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0696" y="2910116"/>
            <a:ext cx="3311814" cy="3477405"/>
          </a:xfrm>
          <a:prstGeom prst="rect">
            <a:avLst/>
          </a:prstGeom>
          <a:noFill/>
        </p:spPr>
      </p:pic>
      <p:pic>
        <p:nvPicPr>
          <p:cNvPr id="21512" name="Picture 8" descr="C:\Users\troy\Desktop\robin powerpoint feb 2016\retrieve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1130" y="2397270"/>
            <a:ext cx="1828800" cy="1828800"/>
          </a:xfrm>
          <a:prstGeom prst="rect">
            <a:avLst/>
          </a:prstGeom>
          <a:noFill/>
        </p:spPr>
      </p:pic>
      <p:pic>
        <p:nvPicPr>
          <p:cNvPr id="21513" name="Picture 9" descr="C:\Users\troy\Desktop\robin powerpoint feb 2016\retrieve (1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7474" y="3474840"/>
            <a:ext cx="2089617" cy="2884395"/>
          </a:xfrm>
          <a:prstGeom prst="rect">
            <a:avLst/>
          </a:prstGeom>
          <a:noFill/>
        </p:spPr>
      </p:pic>
      <p:pic>
        <p:nvPicPr>
          <p:cNvPr id="21514" name="Picture 10" descr="C:\Users\troy\Desktop\robin powerpoint feb 2016\retrieve (2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92" y="5009863"/>
            <a:ext cx="2302164" cy="1526154"/>
          </a:xfrm>
          <a:prstGeom prst="rect">
            <a:avLst/>
          </a:prstGeom>
          <a:noFill/>
        </p:spPr>
      </p:pic>
      <p:pic>
        <p:nvPicPr>
          <p:cNvPr id="21515" name="Picture 11" descr="C:\Users\troy\Desktop\robin powerpoint feb 2016\retrieve (9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3327" y="4460586"/>
            <a:ext cx="1356024" cy="1954068"/>
          </a:xfrm>
          <a:prstGeom prst="rect">
            <a:avLst/>
          </a:prstGeom>
          <a:noFill/>
        </p:spPr>
      </p:pic>
      <p:pic>
        <p:nvPicPr>
          <p:cNvPr id="21516" name="Picture 12" descr="C:\Users\troy\Desktop\robin powerpoint feb 2016\retrieve (8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70614" y="328324"/>
            <a:ext cx="1874838" cy="1974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C109-0D4C-4C36-AC73-C2486F4AA0E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1507" name="Picture 3" descr="C:\Users\troy\Desktop\robin powerpoint feb 2016\retriev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003" y="304800"/>
            <a:ext cx="3231789" cy="2150485"/>
          </a:xfrm>
          <a:prstGeom prst="rect">
            <a:avLst/>
          </a:prstGeom>
          <a:noFill/>
        </p:spPr>
      </p:pic>
      <p:pic>
        <p:nvPicPr>
          <p:cNvPr id="21508" name="Picture 4" descr="C:\Users\troy\Desktop\robin powerpoint feb 2016\retrieve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565" y="2881746"/>
            <a:ext cx="2450518" cy="1789689"/>
          </a:xfrm>
          <a:prstGeom prst="rect">
            <a:avLst/>
          </a:prstGeom>
          <a:noFill/>
        </p:spPr>
      </p:pic>
      <p:pic>
        <p:nvPicPr>
          <p:cNvPr id="21509" name="Picture 5" descr="C:\Users\troy\Desktop\robin powerpoint feb 2016\retrieve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6861" y="377012"/>
            <a:ext cx="1975139" cy="1951563"/>
          </a:xfrm>
          <a:prstGeom prst="rect">
            <a:avLst/>
          </a:prstGeom>
          <a:noFill/>
        </p:spPr>
      </p:pic>
      <p:pic>
        <p:nvPicPr>
          <p:cNvPr id="21510" name="Picture 6" descr="C:\Users\troy\Desktop\robin powerpoint feb 2016\retrieve (1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2334" y="429492"/>
            <a:ext cx="2734541" cy="2050906"/>
          </a:xfrm>
          <a:prstGeom prst="rect">
            <a:avLst/>
          </a:prstGeom>
          <a:noFill/>
        </p:spPr>
      </p:pic>
      <p:pic>
        <p:nvPicPr>
          <p:cNvPr id="21511" name="Picture 7" descr="C:\Users\troy\Desktop\robin powerpoint feb 2016\retrieve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50696" y="2910116"/>
            <a:ext cx="3311814" cy="3477405"/>
          </a:xfrm>
          <a:prstGeom prst="rect">
            <a:avLst/>
          </a:prstGeom>
          <a:noFill/>
        </p:spPr>
      </p:pic>
      <p:pic>
        <p:nvPicPr>
          <p:cNvPr id="21512" name="Picture 8" descr="C:\Users\troy\Desktop\robin powerpoint feb 2016\retrieve (1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1130" y="2397270"/>
            <a:ext cx="1828800" cy="1828800"/>
          </a:xfrm>
          <a:prstGeom prst="rect">
            <a:avLst/>
          </a:prstGeom>
          <a:noFill/>
        </p:spPr>
      </p:pic>
      <p:pic>
        <p:nvPicPr>
          <p:cNvPr id="21513" name="Picture 9" descr="C:\Users\troy\Desktop\robin powerpoint feb 2016\retrieve (10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7474" y="3474840"/>
            <a:ext cx="2089617" cy="2884395"/>
          </a:xfrm>
          <a:prstGeom prst="rect">
            <a:avLst/>
          </a:prstGeom>
          <a:noFill/>
        </p:spPr>
      </p:pic>
      <p:pic>
        <p:nvPicPr>
          <p:cNvPr id="21514" name="Picture 10" descr="C:\Users\troy\Desktop\robin powerpoint feb 2016\retrieve (20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92" y="5009863"/>
            <a:ext cx="2302164" cy="1526154"/>
          </a:xfrm>
          <a:prstGeom prst="rect">
            <a:avLst/>
          </a:prstGeom>
          <a:noFill/>
        </p:spPr>
      </p:pic>
      <p:pic>
        <p:nvPicPr>
          <p:cNvPr id="21515" name="Picture 11" descr="C:\Users\troy\Desktop\robin powerpoint feb 2016\retrieve (9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23327" y="4460586"/>
            <a:ext cx="1356024" cy="1954068"/>
          </a:xfrm>
          <a:prstGeom prst="rect">
            <a:avLst/>
          </a:prstGeom>
          <a:noFill/>
        </p:spPr>
      </p:pic>
      <p:pic>
        <p:nvPicPr>
          <p:cNvPr id="21516" name="Picture 12" descr="C:\Users\troy\Desktop\robin powerpoint feb 2016\retrieve (8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70614" y="328324"/>
            <a:ext cx="1874838" cy="19748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132</Words>
  <Application>Microsoft Office PowerPoint</Application>
  <PresentationFormat>Custom</PresentationFormat>
  <Paragraphs>79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Metro</vt:lpstr>
      <vt:lpstr>Slide 1</vt:lpstr>
      <vt:lpstr>Why Robin Likes Grants? </vt:lpstr>
      <vt:lpstr>Many Faces of  Financial Assistance Agreements </vt:lpstr>
      <vt:lpstr>NIST Federal Financial Assistance Programs</vt:lpstr>
      <vt:lpstr>How to Search for Opportunities </vt:lpstr>
      <vt:lpstr>Overview of Application Process </vt:lpstr>
      <vt:lpstr>Take Home Points 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Nghiem, Elaine M.</dc:creator>
  <cp:lastModifiedBy>troy</cp:lastModifiedBy>
  <cp:revision>28</cp:revision>
  <dcterms:created xsi:type="dcterms:W3CDTF">2016-02-05T20:54:32Z</dcterms:created>
  <dcterms:modified xsi:type="dcterms:W3CDTF">2016-02-06T22:44:51Z</dcterms:modified>
</cp:coreProperties>
</file>