
<file path=[Content_Types].xml><?xml version="1.0" encoding="utf-8"?>
<Types xmlns="http://schemas.openxmlformats.org/package/2006/content-types">
  <Default Extension="m4a" ContentType="audio/mp4"/>
  <Default Extension="png" ContentType="image/png"/>
  <Default Extension="rels" ContentType="application/vnd.openxmlformats-package.relationships+xml"/>
  <Default Extension="tiff" ContentType="image/tiff"/>
  <Default Extension="wav" ContentType="audio/x-wav"/>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1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tags/tag6.xml" ContentType="application/vnd.openxmlformats-officedocument.presentationml.tags+xml"/>
  <Override PartName="/ppt/notesSlides/notesSlide12.xml" ContentType="application/vnd.openxmlformats-officedocument.presentationml.notesSlide+xml"/>
  <Override PartName="/ppt/tags/tag7.xml" ContentType="application/vnd.openxmlformats-officedocument.presentationml.tags+xml"/>
  <Override PartName="/ppt/notesSlides/notesSlide13.xml" ContentType="application/vnd.openxmlformats-officedocument.presentationml.notesSlide+xml"/>
  <Override PartName="/ppt/tags/tag8.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39" r:id="rId1"/>
  </p:sldMasterIdLst>
  <p:notesMasterIdLst>
    <p:notesMasterId r:id="rId17"/>
  </p:notesMasterIdLst>
  <p:handoutMasterIdLst>
    <p:handoutMasterId r:id="rId18"/>
  </p:handoutMasterIdLst>
  <p:sldIdLst>
    <p:sldId id="296" r:id="rId2"/>
    <p:sldId id="352" r:id="rId3"/>
    <p:sldId id="332" r:id="rId4"/>
    <p:sldId id="354" r:id="rId5"/>
    <p:sldId id="353" r:id="rId6"/>
    <p:sldId id="358" r:id="rId7"/>
    <p:sldId id="371" r:id="rId8"/>
    <p:sldId id="365" r:id="rId9"/>
    <p:sldId id="364" r:id="rId10"/>
    <p:sldId id="360" r:id="rId11"/>
    <p:sldId id="372" r:id="rId12"/>
    <p:sldId id="366" r:id="rId13"/>
    <p:sldId id="367" r:id="rId14"/>
    <p:sldId id="362" r:id="rId15"/>
    <p:sldId id="369" r:id="rId16"/>
  </p:sldIdLst>
  <p:sldSz cx="12192000" cy="6858000"/>
  <p:notesSz cx="9236075" cy="70104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66FF"/>
    <a:srgbClr val="FFFFFF"/>
    <a:srgbClr val="B8CFFC"/>
    <a:srgbClr val="0070C0"/>
    <a:srgbClr val="FAFF35"/>
    <a:srgbClr val="0000FF"/>
    <a:srgbClr val="858341"/>
    <a:srgbClr val="CCCC99"/>
    <a:srgbClr val="FFF8AD"/>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659" autoAdjust="0"/>
    <p:restoredTop sz="59171" autoAdjust="0"/>
  </p:normalViewPr>
  <p:slideViewPr>
    <p:cSldViewPr snapToGrid="0">
      <p:cViewPr varScale="1">
        <p:scale>
          <a:sx n="47" d="100"/>
          <a:sy n="47" d="100"/>
        </p:scale>
        <p:origin x="1392" y="29"/>
      </p:cViewPr>
      <p:guideLst>
        <p:guide orient="horz" pos="2112"/>
        <p:guide pos="3840"/>
      </p:guideLst>
    </p:cSldViewPr>
  </p:slideViewPr>
  <p:outlineViewPr>
    <p:cViewPr>
      <p:scale>
        <a:sx n="33" d="100"/>
        <a:sy n="33" d="100"/>
      </p:scale>
      <p:origin x="0" y="-5304"/>
    </p:cViewPr>
  </p:outlineViewPr>
  <p:notesTextViewPr>
    <p:cViewPr>
      <p:scale>
        <a:sx n="100" d="100"/>
        <a:sy n="100" d="100"/>
      </p:scale>
      <p:origin x="0" y="0"/>
    </p:cViewPr>
  </p:notesTextViewPr>
  <p:sorterViewPr>
    <p:cViewPr varScale="1">
      <p:scale>
        <a:sx n="100" d="100"/>
        <a:sy n="100" d="100"/>
      </p:scale>
      <p:origin x="0" y="0"/>
    </p:cViewPr>
  </p:sorterViewPr>
  <p:notesViewPr>
    <p:cSldViewPr snapToGrid="0">
      <p:cViewPr varScale="1">
        <p:scale>
          <a:sx n="99" d="100"/>
          <a:sy n="99" d="100"/>
        </p:scale>
        <p:origin x="3528" y="72"/>
      </p:cViewPr>
      <p:guideLst/>
    </p:cSldViewPr>
  </p:notesViewPr>
  <p:gridSpacing cx="91439" cy="91439"/>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r>
              <a:rPr lang="en-US" sz="1800" b="1" dirty="0"/>
              <a:t>Calibration Curve</a:t>
            </a:r>
          </a:p>
          <a:p>
            <a:pPr>
              <a:defRPr sz="1800" b="1"/>
            </a:pPr>
            <a:r>
              <a:rPr lang="en-US" sz="1800" b="1" dirty="0"/>
              <a:t>response vs mass fraction</a:t>
            </a:r>
          </a:p>
          <a:p>
            <a:pPr>
              <a:defRPr sz="1800" b="1"/>
            </a:pPr>
            <a:r>
              <a:rPr lang="en-US" sz="1800" b="1" dirty="0"/>
              <a:t>(mg/g)</a:t>
            </a:r>
          </a:p>
        </c:rich>
      </c:tx>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spPr>
            <a:ln w="19050" cap="rnd">
              <a:solidFill>
                <a:schemeClr val="accent1"/>
              </a:solidFill>
              <a:round/>
            </a:ln>
            <a:effectLst/>
          </c:spPr>
          <c:marker>
            <c:symbol val="circle"/>
            <c:size val="8"/>
            <c:spPr>
              <a:solidFill>
                <a:schemeClr val="accent1"/>
              </a:solidFill>
              <a:ln w="9525">
                <a:solidFill>
                  <a:schemeClr val="accent1"/>
                </a:solidFill>
              </a:ln>
              <a:effectLst/>
            </c:spPr>
          </c:marker>
          <c:dPt>
            <c:idx val="3"/>
            <c:marker>
              <c:symbol val="circle"/>
              <c:size val="8"/>
              <c:spPr>
                <a:solidFill>
                  <a:schemeClr val="accent1"/>
                </a:solidFill>
                <a:ln w="9525">
                  <a:solidFill>
                    <a:schemeClr val="accent1"/>
                  </a:solidFill>
                </a:ln>
                <a:effectLst/>
              </c:spPr>
            </c:marker>
            <c:bubble3D val="0"/>
            <c:extLst>
              <c:ext xmlns:c16="http://schemas.microsoft.com/office/drawing/2014/chart" uri="{C3380CC4-5D6E-409C-BE32-E72D297353CC}">
                <c16:uniqueId val="{00000000-7397-4CFE-B157-14AB05894415}"/>
              </c:ext>
            </c:extLst>
          </c:dPt>
          <c:xVal>
            <c:numRef>
              <c:f>Sheet1!$H$26:$H$30</c:f>
              <c:numCache>
                <c:formatCode>0.00</c:formatCode>
                <c:ptCount val="5"/>
                <c:pt idx="0">
                  <c:v>0</c:v>
                </c:pt>
                <c:pt idx="1">
                  <c:v>0.25252525252525254</c:v>
                </c:pt>
                <c:pt idx="2">
                  <c:v>0.63131313131313127</c:v>
                </c:pt>
                <c:pt idx="3">
                  <c:v>1.0101010101010102</c:v>
                </c:pt>
                <c:pt idx="4">
                  <c:v>1.2626262626262625</c:v>
                </c:pt>
              </c:numCache>
            </c:numRef>
          </c:xVal>
          <c:yVal>
            <c:numRef>
              <c:f>Sheet1!$I$26:$I$30</c:f>
              <c:numCache>
                <c:formatCode>General</c:formatCode>
                <c:ptCount val="5"/>
                <c:pt idx="0">
                  <c:v>0</c:v>
                </c:pt>
                <c:pt idx="1">
                  <c:v>0.2</c:v>
                </c:pt>
                <c:pt idx="2">
                  <c:v>0.5</c:v>
                </c:pt>
                <c:pt idx="3">
                  <c:v>0.8</c:v>
                </c:pt>
                <c:pt idx="4">
                  <c:v>1</c:v>
                </c:pt>
              </c:numCache>
            </c:numRef>
          </c:yVal>
          <c:smooth val="0"/>
          <c:extLst>
            <c:ext xmlns:c16="http://schemas.microsoft.com/office/drawing/2014/chart" uri="{C3380CC4-5D6E-409C-BE32-E72D297353CC}">
              <c16:uniqueId val="{00000001-7397-4CFE-B157-14AB05894415}"/>
            </c:ext>
          </c:extLst>
        </c:ser>
        <c:dLbls>
          <c:showLegendKey val="0"/>
          <c:showVal val="0"/>
          <c:showCatName val="0"/>
          <c:showSerName val="0"/>
          <c:showPercent val="0"/>
          <c:showBubbleSize val="0"/>
        </c:dLbls>
        <c:axId val="730161152"/>
        <c:axId val="730157216"/>
      </c:scatterChart>
      <c:valAx>
        <c:axId val="73016115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en-US" sz="1800" b="1" dirty="0"/>
                  <a:t>Mass Fraction (mg/g)</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730157216"/>
        <c:crosses val="autoZero"/>
        <c:crossBetween val="midCat"/>
      </c:valAx>
      <c:valAx>
        <c:axId val="7301572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en-US" sz="1800" b="1"/>
                  <a:t>Response (arbitrary units)</a:t>
                </a:r>
              </a:p>
            </c:rich>
          </c:tx>
          <c:overlay val="0"/>
          <c:spPr>
            <a:noFill/>
            <a:ln>
              <a:noFill/>
            </a:ln>
            <a:effectLst/>
          </c:spPr>
          <c:txPr>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730161152"/>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r>
              <a:rPr lang="en-US" sz="1800" b="1" dirty="0"/>
              <a:t>Calibration Curve</a:t>
            </a:r>
          </a:p>
          <a:p>
            <a:pPr>
              <a:defRPr sz="2400" b="1"/>
            </a:pPr>
            <a:r>
              <a:rPr lang="en-US" sz="1800" b="1" dirty="0"/>
              <a:t>response vs concentration </a:t>
            </a:r>
            <a:br>
              <a:rPr lang="en-US" sz="1800" b="1" dirty="0"/>
            </a:br>
            <a:r>
              <a:rPr lang="en-US" sz="1800" b="1" dirty="0"/>
              <a:t>(mg/mL)</a:t>
            </a:r>
          </a:p>
        </c:rich>
      </c:tx>
      <c:overlay val="0"/>
      <c:spPr>
        <a:noFill/>
        <a:ln>
          <a:noFill/>
        </a:ln>
        <a:effectLst/>
      </c:spPr>
      <c:txPr>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spPr>
            <a:ln w="19050" cap="rnd">
              <a:solidFill>
                <a:schemeClr val="accent1"/>
              </a:solidFill>
              <a:round/>
            </a:ln>
            <a:effectLst/>
          </c:spPr>
          <c:marker>
            <c:symbol val="circle"/>
            <c:size val="8"/>
            <c:spPr>
              <a:solidFill>
                <a:schemeClr val="accent1"/>
              </a:solidFill>
              <a:ln w="9525">
                <a:solidFill>
                  <a:schemeClr val="accent1"/>
                </a:solidFill>
              </a:ln>
              <a:effectLst/>
            </c:spPr>
          </c:marker>
          <c:dPt>
            <c:idx val="3"/>
            <c:marker>
              <c:symbol val="circle"/>
              <c:size val="8"/>
              <c:spPr>
                <a:solidFill>
                  <a:schemeClr val="accent1"/>
                </a:solidFill>
                <a:ln w="9525">
                  <a:solidFill>
                    <a:schemeClr val="accent1"/>
                  </a:solidFill>
                </a:ln>
                <a:effectLst/>
              </c:spPr>
            </c:marker>
            <c:bubble3D val="0"/>
            <c:extLst>
              <c:ext xmlns:c16="http://schemas.microsoft.com/office/drawing/2014/chart" uri="{C3380CC4-5D6E-409C-BE32-E72D297353CC}">
                <c16:uniqueId val="{00000000-7397-4CFE-B157-14AB05894415}"/>
              </c:ext>
            </c:extLst>
          </c:dPt>
          <c:xVal>
            <c:numRef>
              <c:f>Sheet1!$H$26:$H$30</c:f>
              <c:numCache>
                <c:formatCode>General</c:formatCode>
                <c:ptCount val="5"/>
                <c:pt idx="0">
                  <c:v>0</c:v>
                </c:pt>
                <c:pt idx="1">
                  <c:v>0.2</c:v>
                </c:pt>
                <c:pt idx="2">
                  <c:v>0.5</c:v>
                </c:pt>
                <c:pt idx="3">
                  <c:v>0.8</c:v>
                </c:pt>
                <c:pt idx="4">
                  <c:v>1</c:v>
                </c:pt>
              </c:numCache>
            </c:numRef>
          </c:xVal>
          <c:yVal>
            <c:numRef>
              <c:f>Sheet1!$I$26:$I$30</c:f>
              <c:numCache>
                <c:formatCode>General</c:formatCode>
                <c:ptCount val="5"/>
                <c:pt idx="0">
                  <c:v>0</c:v>
                </c:pt>
                <c:pt idx="1">
                  <c:v>0.2</c:v>
                </c:pt>
                <c:pt idx="2">
                  <c:v>0.5</c:v>
                </c:pt>
                <c:pt idx="3">
                  <c:v>0.8</c:v>
                </c:pt>
                <c:pt idx="4">
                  <c:v>1</c:v>
                </c:pt>
              </c:numCache>
            </c:numRef>
          </c:yVal>
          <c:smooth val="0"/>
          <c:extLst>
            <c:ext xmlns:c16="http://schemas.microsoft.com/office/drawing/2014/chart" uri="{C3380CC4-5D6E-409C-BE32-E72D297353CC}">
              <c16:uniqueId val="{00000001-7397-4CFE-B157-14AB05894415}"/>
            </c:ext>
          </c:extLst>
        </c:ser>
        <c:dLbls>
          <c:showLegendKey val="0"/>
          <c:showVal val="0"/>
          <c:showCatName val="0"/>
          <c:showSerName val="0"/>
          <c:showPercent val="0"/>
          <c:showBubbleSize val="0"/>
        </c:dLbls>
        <c:axId val="730161152"/>
        <c:axId val="730157216"/>
      </c:scatterChart>
      <c:valAx>
        <c:axId val="73016115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en-US" sz="1800" b="1" dirty="0"/>
                  <a:t>Concentration (mg/mL)</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730157216"/>
        <c:crosses val="autoZero"/>
        <c:crossBetween val="midCat"/>
      </c:valAx>
      <c:valAx>
        <c:axId val="7301572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en-US" sz="1800" b="1"/>
                  <a:t>Response (arbitrary units)</a:t>
                </a:r>
              </a:p>
            </c:rich>
          </c:tx>
          <c:overlay val="0"/>
          <c:spPr>
            <a:noFill/>
            <a:ln>
              <a:noFill/>
            </a:ln>
            <a:effectLst/>
          </c:spPr>
          <c:txPr>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730161152"/>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r>
              <a:rPr lang="en-US" sz="1800" b="1" dirty="0"/>
              <a:t>Calibration Curve</a:t>
            </a:r>
          </a:p>
          <a:p>
            <a:pPr>
              <a:defRPr sz="1800" b="1"/>
            </a:pPr>
            <a:r>
              <a:rPr lang="en-US" sz="1800" b="1" dirty="0"/>
              <a:t>response vs mass fraction</a:t>
            </a:r>
          </a:p>
          <a:p>
            <a:pPr>
              <a:defRPr sz="1800" b="1"/>
            </a:pPr>
            <a:r>
              <a:rPr lang="en-US" sz="1800" b="1" dirty="0"/>
              <a:t>(mg/g)</a:t>
            </a:r>
          </a:p>
        </c:rich>
      </c:tx>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spPr>
            <a:ln w="19050" cap="rnd">
              <a:solidFill>
                <a:schemeClr val="accent1"/>
              </a:solidFill>
              <a:round/>
            </a:ln>
            <a:effectLst/>
          </c:spPr>
          <c:marker>
            <c:symbol val="circle"/>
            <c:size val="8"/>
            <c:spPr>
              <a:solidFill>
                <a:schemeClr val="accent1"/>
              </a:solidFill>
              <a:ln w="9525">
                <a:solidFill>
                  <a:schemeClr val="accent1"/>
                </a:solidFill>
              </a:ln>
              <a:effectLst/>
            </c:spPr>
          </c:marker>
          <c:dPt>
            <c:idx val="3"/>
            <c:marker>
              <c:symbol val="circle"/>
              <c:size val="8"/>
              <c:spPr>
                <a:solidFill>
                  <a:schemeClr val="accent1"/>
                </a:solidFill>
                <a:ln w="9525">
                  <a:solidFill>
                    <a:schemeClr val="accent1"/>
                  </a:solidFill>
                </a:ln>
                <a:effectLst/>
              </c:spPr>
            </c:marker>
            <c:bubble3D val="0"/>
            <c:extLst>
              <c:ext xmlns:c16="http://schemas.microsoft.com/office/drawing/2014/chart" uri="{C3380CC4-5D6E-409C-BE32-E72D297353CC}">
                <c16:uniqueId val="{00000000-7397-4CFE-B157-14AB05894415}"/>
              </c:ext>
            </c:extLst>
          </c:dPt>
          <c:xVal>
            <c:numRef>
              <c:f>Sheet1!$H$26:$H$30</c:f>
              <c:numCache>
                <c:formatCode>0.00</c:formatCode>
                <c:ptCount val="5"/>
                <c:pt idx="0">
                  <c:v>0</c:v>
                </c:pt>
                <c:pt idx="1">
                  <c:v>0.25252525252525254</c:v>
                </c:pt>
                <c:pt idx="2">
                  <c:v>0.63131313131313127</c:v>
                </c:pt>
                <c:pt idx="3">
                  <c:v>1.0101010101010102</c:v>
                </c:pt>
                <c:pt idx="4">
                  <c:v>1.2626262626262625</c:v>
                </c:pt>
              </c:numCache>
            </c:numRef>
          </c:xVal>
          <c:yVal>
            <c:numRef>
              <c:f>Sheet1!$I$26:$I$30</c:f>
              <c:numCache>
                <c:formatCode>General</c:formatCode>
                <c:ptCount val="5"/>
                <c:pt idx="0">
                  <c:v>0.2</c:v>
                </c:pt>
                <c:pt idx="1">
                  <c:v>0.4</c:v>
                </c:pt>
                <c:pt idx="2">
                  <c:v>0.7</c:v>
                </c:pt>
                <c:pt idx="3">
                  <c:v>1</c:v>
                </c:pt>
                <c:pt idx="4">
                  <c:v>1.2</c:v>
                </c:pt>
              </c:numCache>
            </c:numRef>
          </c:yVal>
          <c:smooth val="0"/>
          <c:extLst>
            <c:ext xmlns:c16="http://schemas.microsoft.com/office/drawing/2014/chart" uri="{C3380CC4-5D6E-409C-BE32-E72D297353CC}">
              <c16:uniqueId val="{00000001-7397-4CFE-B157-14AB05894415}"/>
            </c:ext>
          </c:extLst>
        </c:ser>
        <c:dLbls>
          <c:showLegendKey val="0"/>
          <c:showVal val="0"/>
          <c:showCatName val="0"/>
          <c:showSerName val="0"/>
          <c:showPercent val="0"/>
          <c:showBubbleSize val="0"/>
        </c:dLbls>
        <c:axId val="730161152"/>
        <c:axId val="730157216"/>
      </c:scatterChart>
      <c:valAx>
        <c:axId val="73016115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en-US" sz="1800" b="1" dirty="0"/>
                  <a:t>Mass Fraction (mg/g)</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730157216"/>
        <c:crosses val="autoZero"/>
        <c:crossBetween val="midCat"/>
      </c:valAx>
      <c:valAx>
        <c:axId val="7301572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en-US" sz="1800" b="1"/>
                  <a:t>Response (arbitrary units)</a:t>
                </a:r>
              </a:p>
            </c:rich>
          </c:tx>
          <c:overlay val="0"/>
          <c:spPr>
            <a:noFill/>
            <a:ln>
              <a:noFill/>
            </a:ln>
            <a:effectLst/>
          </c:spPr>
          <c:txPr>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730161152"/>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r>
              <a:rPr lang="en-US" sz="1800" b="1" dirty="0"/>
              <a:t>Calibration Curve</a:t>
            </a:r>
          </a:p>
          <a:p>
            <a:pPr>
              <a:defRPr sz="2400" b="1"/>
            </a:pPr>
            <a:r>
              <a:rPr lang="en-US" sz="1800" b="1" dirty="0"/>
              <a:t>response vs concentration </a:t>
            </a:r>
            <a:br>
              <a:rPr lang="en-US" sz="1800" b="1" dirty="0"/>
            </a:br>
            <a:r>
              <a:rPr lang="en-US" sz="1800" b="1" dirty="0"/>
              <a:t>(mg/mL)</a:t>
            </a:r>
          </a:p>
        </c:rich>
      </c:tx>
      <c:overlay val="0"/>
      <c:spPr>
        <a:noFill/>
        <a:ln>
          <a:noFill/>
        </a:ln>
        <a:effectLst/>
      </c:spPr>
      <c:txPr>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spPr>
            <a:ln w="19050" cap="rnd">
              <a:solidFill>
                <a:schemeClr val="accent1"/>
              </a:solidFill>
              <a:round/>
            </a:ln>
            <a:effectLst/>
          </c:spPr>
          <c:marker>
            <c:symbol val="circle"/>
            <c:size val="8"/>
            <c:spPr>
              <a:solidFill>
                <a:schemeClr val="accent1"/>
              </a:solidFill>
              <a:ln w="9525">
                <a:solidFill>
                  <a:schemeClr val="accent1"/>
                </a:solidFill>
              </a:ln>
              <a:effectLst/>
            </c:spPr>
          </c:marker>
          <c:dPt>
            <c:idx val="3"/>
            <c:marker>
              <c:symbol val="circle"/>
              <c:size val="8"/>
              <c:spPr>
                <a:solidFill>
                  <a:schemeClr val="accent1"/>
                </a:solidFill>
                <a:ln w="9525">
                  <a:solidFill>
                    <a:schemeClr val="accent1"/>
                  </a:solidFill>
                </a:ln>
                <a:effectLst/>
              </c:spPr>
            </c:marker>
            <c:bubble3D val="0"/>
            <c:extLst>
              <c:ext xmlns:c16="http://schemas.microsoft.com/office/drawing/2014/chart" uri="{C3380CC4-5D6E-409C-BE32-E72D297353CC}">
                <c16:uniqueId val="{00000000-7397-4CFE-B157-14AB05894415}"/>
              </c:ext>
            </c:extLst>
          </c:dPt>
          <c:xVal>
            <c:numRef>
              <c:f>Sheet1!$H$26:$H$30</c:f>
              <c:numCache>
                <c:formatCode>General</c:formatCode>
                <c:ptCount val="5"/>
                <c:pt idx="0">
                  <c:v>0</c:v>
                </c:pt>
                <c:pt idx="1">
                  <c:v>0.2</c:v>
                </c:pt>
                <c:pt idx="2">
                  <c:v>0.5</c:v>
                </c:pt>
                <c:pt idx="3">
                  <c:v>0.8</c:v>
                </c:pt>
                <c:pt idx="4">
                  <c:v>1</c:v>
                </c:pt>
              </c:numCache>
            </c:numRef>
          </c:xVal>
          <c:yVal>
            <c:numRef>
              <c:f>Sheet1!$I$26:$I$30</c:f>
              <c:numCache>
                <c:formatCode>General</c:formatCode>
                <c:ptCount val="5"/>
                <c:pt idx="0">
                  <c:v>0.2</c:v>
                </c:pt>
                <c:pt idx="1">
                  <c:v>0.4</c:v>
                </c:pt>
                <c:pt idx="2">
                  <c:v>0.7</c:v>
                </c:pt>
                <c:pt idx="3">
                  <c:v>1</c:v>
                </c:pt>
                <c:pt idx="4">
                  <c:v>1.2</c:v>
                </c:pt>
              </c:numCache>
            </c:numRef>
          </c:yVal>
          <c:smooth val="0"/>
          <c:extLst>
            <c:ext xmlns:c16="http://schemas.microsoft.com/office/drawing/2014/chart" uri="{C3380CC4-5D6E-409C-BE32-E72D297353CC}">
              <c16:uniqueId val="{00000001-7397-4CFE-B157-14AB05894415}"/>
            </c:ext>
          </c:extLst>
        </c:ser>
        <c:dLbls>
          <c:showLegendKey val="0"/>
          <c:showVal val="0"/>
          <c:showCatName val="0"/>
          <c:showSerName val="0"/>
          <c:showPercent val="0"/>
          <c:showBubbleSize val="0"/>
        </c:dLbls>
        <c:axId val="730161152"/>
        <c:axId val="730157216"/>
      </c:scatterChart>
      <c:valAx>
        <c:axId val="73016115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en-US" sz="1800" b="1" dirty="0"/>
                  <a:t>Concentration (mg/mL)</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730157216"/>
        <c:crosses val="autoZero"/>
        <c:crossBetween val="midCat"/>
      </c:valAx>
      <c:valAx>
        <c:axId val="7301572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en-US" sz="1800" b="1"/>
                  <a:t>Response (arbitrary units)</a:t>
                </a:r>
              </a:p>
            </c:rich>
          </c:tx>
          <c:overlay val="0"/>
          <c:spPr>
            <a:noFill/>
            <a:ln>
              <a:noFill/>
            </a:ln>
            <a:effectLst/>
          </c:spPr>
          <c:txPr>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730161152"/>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4002930" cy="352425"/>
          </a:xfrm>
          <a:prstGeom prst="rect">
            <a:avLst/>
          </a:prstGeom>
        </p:spPr>
        <p:txBody>
          <a:bodyPr vert="horz" lIns="91440" tIns="45720" rIns="91440" bIns="45720" rtlCol="0"/>
          <a:lstStyle>
            <a:lvl1pPr algn="l">
              <a:defRPr sz="1200">
                <a:latin typeface="Arial" panose="020B0604020202020204" pitchFamily="34" charset="0"/>
              </a:defRPr>
            </a:lvl1pPr>
          </a:lstStyle>
          <a:p>
            <a:pPr>
              <a:defRPr/>
            </a:pPr>
            <a:endParaRPr lang="en-US"/>
          </a:p>
        </p:txBody>
      </p:sp>
      <p:sp>
        <p:nvSpPr>
          <p:cNvPr id="3" name="Date Placeholder 2"/>
          <p:cNvSpPr>
            <a:spLocks noGrp="1"/>
          </p:cNvSpPr>
          <p:nvPr>
            <p:ph type="dt" sz="quarter" idx="1"/>
          </p:nvPr>
        </p:nvSpPr>
        <p:spPr>
          <a:xfrm>
            <a:off x="5231569" y="1"/>
            <a:ext cx="4002930" cy="352425"/>
          </a:xfrm>
          <a:prstGeom prst="rect">
            <a:avLst/>
          </a:prstGeom>
        </p:spPr>
        <p:txBody>
          <a:bodyPr vert="horz" lIns="91440" tIns="45720" rIns="91440" bIns="45720" rtlCol="0"/>
          <a:lstStyle>
            <a:lvl1pPr algn="r">
              <a:defRPr sz="1200">
                <a:latin typeface="Arial" panose="020B0604020202020204" pitchFamily="34" charset="0"/>
              </a:defRPr>
            </a:lvl1pPr>
          </a:lstStyle>
          <a:p>
            <a:pPr>
              <a:defRPr/>
            </a:pPr>
            <a:fld id="{3BE974ED-E69D-4DA0-A626-046090E1A76F}" type="datetimeFigureOut">
              <a:rPr lang="en-US"/>
              <a:pPr>
                <a:defRPr/>
              </a:pPr>
              <a:t>4/29/2022</a:t>
            </a:fld>
            <a:endParaRPr lang="en-US"/>
          </a:p>
        </p:txBody>
      </p:sp>
      <p:sp>
        <p:nvSpPr>
          <p:cNvPr id="4" name="Footer Placeholder 3"/>
          <p:cNvSpPr>
            <a:spLocks noGrp="1"/>
          </p:cNvSpPr>
          <p:nvPr>
            <p:ph type="ftr" sz="quarter" idx="2"/>
          </p:nvPr>
        </p:nvSpPr>
        <p:spPr>
          <a:xfrm>
            <a:off x="1" y="6657976"/>
            <a:ext cx="4002930" cy="352425"/>
          </a:xfrm>
          <a:prstGeom prst="rect">
            <a:avLst/>
          </a:prstGeom>
        </p:spPr>
        <p:txBody>
          <a:bodyPr vert="horz" lIns="91440" tIns="45720" rIns="91440" bIns="45720" rtlCol="0" anchor="b"/>
          <a:lstStyle>
            <a:lvl1pPr algn="l">
              <a:defRPr sz="1200">
                <a:latin typeface="Arial" panose="020B0604020202020204" pitchFamily="34" charset="0"/>
              </a:defRPr>
            </a:lvl1pPr>
          </a:lstStyle>
          <a:p>
            <a:pPr>
              <a:defRPr/>
            </a:pPr>
            <a:endParaRPr lang="en-US"/>
          </a:p>
        </p:txBody>
      </p:sp>
      <p:sp>
        <p:nvSpPr>
          <p:cNvPr id="5" name="Slide Number Placeholder 4"/>
          <p:cNvSpPr>
            <a:spLocks noGrp="1"/>
          </p:cNvSpPr>
          <p:nvPr>
            <p:ph type="sldNum" sz="quarter" idx="3"/>
          </p:nvPr>
        </p:nvSpPr>
        <p:spPr>
          <a:xfrm>
            <a:off x="5231569" y="6657976"/>
            <a:ext cx="4002930" cy="352425"/>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66290BC0-89DE-42EB-8562-D41F1499EC34}" type="slidenum">
              <a:rPr lang="en-US" altLang="en-US"/>
              <a:pPr/>
              <a:t>‹#›</a:t>
            </a:fld>
            <a:endParaRPr lang="en-US" altLang="en-US"/>
          </a:p>
        </p:txBody>
      </p:sp>
    </p:spTree>
    <p:extLst>
      <p:ext uri="{BB962C8B-B14F-4D97-AF65-F5344CB8AC3E}">
        <p14:creationId xmlns:p14="http://schemas.microsoft.com/office/powerpoint/2010/main" val="23149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4002930" cy="352425"/>
          </a:xfrm>
          <a:prstGeom prst="rect">
            <a:avLst/>
          </a:prstGeom>
        </p:spPr>
        <p:txBody>
          <a:bodyPr vert="horz" lIns="91440" tIns="45720" rIns="91440" bIns="45720" rtlCol="0"/>
          <a:lstStyle>
            <a:lvl1pPr algn="l">
              <a:defRPr sz="1200">
                <a:latin typeface="Arial" panose="020B0604020202020204" pitchFamily="34" charset="0"/>
              </a:defRPr>
            </a:lvl1pPr>
          </a:lstStyle>
          <a:p>
            <a:pPr>
              <a:defRPr/>
            </a:pPr>
            <a:endParaRPr lang="en-US"/>
          </a:p>
        </p:txBody>
      </p:sp>
      <p:sp>
        <p:nvSpPr>
          <p:cNvPr id="3" name="Date Placeholder 2"/>
          <p:cNvSpPr>
            <a:spLocks noGrp="1"/>
          </p:cNvSpPr>
          <p:nvPr>
            <p:ph type="dt" idx="1"/>
          </p:nvPr>
        </p:nvSpPr>
        <p:spPr>
          <a:xfrm>
            <a:off x="5231569" y="1"/>
            <a:ext cx="4002930" cy="352425"/>
          </a:xfrm>
          <a:prstGeom prst="rect">
            <a:avLst/>
          </a:prstGeom>
        </p:spPr>
        <p:txBody>
          <a:bodyPr vert="horz" lIns="91440" tIns="45720" rIns="91440" bIns="45720" rtlCol="0"/>
          <a:lstStyle>
            <a:lvl1pPr algn="r">
              <a:defRPr sz="1200">
                <a:latin typeface="Arial" panose="020B0604020202020204" pitchFamily="34" charset="0"/>
              </a:defRPr>
            </a:lvl1pPr>
          </a:lstStyle>
          <a:p>
            <a:pPr>
              <a:defRPr/>
            </a:pPr>
            <a:fld id="{9B55A951-E132-45F6-82BB-425CAE41FB6E}" type="datetimeFigureOut">
              <a:rPr lang="en-US"/>
              <a:pPr>
                <a:defRPr/>
              </a:pPr>
              <a:t>4/29/2022</a:t>
            </a:fld>
            <a:endParaRPr lang="en-US"/>
          </a:p>
        </p:txBody>
      </p:sp>
      <p:sp>
        <p:nvSpPr>
          <p:cNvPr id="4" name="Slide Image Placeholder 3"/>
          <p:cNvSpPr>
            <a:spLocks noGrp="1" noRot="1" noChangeAspect="1"/>
          </p:cNvSpPr>
          <p:nvPr>
            <p:ph type="sldImg" idx="2"/>
          </p:nvPr>
        </p:nvSpPr>
        <p:spPr>
          <a:xfrm>
            <a:off x="2516188" y="876300"/>
            <a:ext cx="4203700" cy="2365375"/>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924239" y="3373438"/>
            <a:ext cx="7387598" cy="2760662"/>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1" y="6657976"/>
            <a:ext cx="4002930" cy="352425"/>
          </a:xfrm>
          <a:prstGeom prst="rect">
            <a:avLst/>
          </a:prstGeom>
        </p:spPr>
        <p:txBody>
          <a:bodyPr vert="horz" lIns="91440" tIns="45720" rIns="91440" bIns="45720" rtlCol="0" anchor="b"/>
          <a:lstStyle>
            <a:lvl1pPr algn="l">
              <a:defRPr sz="1200">
                <a:latin typeface="Arial" panose="020B0604020202020204" pitchFamily="34" charset="0"/>
              </a:defRPr>
            </a:lvl1pPr>
          </a:lstStyle>
          <a:p>
            <a:pPr>
              <a:defRPr/>
            </a:pPr>
            <a:endParaRPr lang="en-US"/>
          </a:p>
        </p:txBody>
      </p:sp>
      <p:sp>
        <p:nvSpPr>
          <p:cNvPr id="7" name="Slide Number Placeholder 6"/>
          <p:cNvSpPr>
            <a:spLocks noGrp="1"/>
          </p:cNvSpPr>
          <p:nvPr>
            <p:ph type="sldNum" sz="quarter" idx="5"/>
          </p:nvPr>
        </p:nvSpPr>
        <p:spPr>
          <a:xfrm>
            <a:off x="5231569" y="6657976"/>
            <a:ext cx="4002930" cy="352425"/>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338D6A25-EF72-4010-BE44-5401C5FF23EE}" type="slidenum">
              <a:rPr lang="en-US" altLang="en-US"/>
              <a:pPr/>
              <a:t>‹#›</a:t>
            </a:fld>
            <a:endParaRPr lang="en-US" altLang="en-US"/>
          </a:p>
        </p:txBody>
      </p:sp>
    </p:spTree>
    <p:extLst>
      <p:ext uri="{BB962C8B-B14F-4D97-AF65-F5344CB8AC3E}">
        <p14:creationId xmlns:p14="http://schemas.microsoft.com/office/powerpoint/2010/main" val="420780144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britannica.com/topic/General-Conference-on-Weights-and-Measures"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britannica.com/science/International-System-of-Units"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i="0" kern="1200" dirty="0">
                <a:solidFill>
                  <a:schemeClr val="tx1"/>
                </a:solidFill>
                <a:effectLst/>
                <a:latin typeface="+mn-lt"/>
                <a:ea typeface="+mn-ea"/>
                <a:cs typeface="+mn-cs"/>
              </a:rPr>
              <a:t>This presentation provides a brief introduction to gravimetric and volumetric approaches used in chemical metrology.  Gravimetric and volumetric based measurements are in widespread use by analysts, and accurate results can be achieved with either approach.  Advantages and limitations of these approaches are described, and examples are provided to highlight similarities and differences of the methods.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i="0" kern="1200" baseline="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i="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38D6A25-EF72-4010-BE44-5401C5FF23EE}"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629184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Calibration curves can be constructed using data created by volumetric or gravimetric based dilutions.  The difference between these curves is related to the solution density and the units to be reported.  At the left, the calibration curve was constructed using calibrant concentrations, and at the right, the calibration curve was constructed using calibrants in mass fraction units.  All other aspects of quantitation are the same for the two quantitation models.  Thus, if the curve at the left is used for quantitation, samples are reported in concentration units, and if the curve at the right is used for quantitation, samples are reported in mass fraction units.</a:t>
            </a:r>
          </a:p>
          <a:p>
            <a:endParaRPr lang="en-US" dirty="0"/>
          </a:p>
          <a:p>
            <a:r>
              <a:rPr lang="en-US" dirty="0"/>
              <a:t>This slide was constructed to illustrate a zero-intercept model.  This model is appropriate when no response is observed for a zero level calibrant.  The curve can be fit using linear regression or using averaged response factors; subtle differences exist between these two approaches.</a:t>
            </a:r>
          </a:p>
          <a:p>
            <a:endParaRPr lang="en-US" dirty="0"/>
          </a:p>
        </p:txBody>
      </p:sp>
      <p:sp>
        <p:nvSpPr>
          <p:cNvPr id="4" name="Slide Number Placeholder 3"/>
          <p:cNvSpPr>
            <a:spLocks noGrp="1"/>
          </p:cNvSpPr>
          <p:nvPr>
            <p:ph type="sldNum" sz="quarter" idx="5"/>
          </p:nvPr>
        </p:nvSpPr>
        <p:spPr/>
        <p:txBody>
          <a:bodyPr/>
          <a:lstStyle/>
          <a:p>
            <a:fld id="{338D6A25-EF72-4010-BE44-5401C5FF23EE}" type="slidenum">
              <a:rPr lang="en-US" altLang="en-US" smtClean="0"/>
              <a:pPr/>
              <a:t>10</a:t>
            </a:fld>
            <a:endParaRPr lang="en-US" altLang="en-US"/>
          </a:p>
        </p:txBody>
      </p:sp>
    </p:spTree>
    <p:extLst>
      <p:ext uri="{BB962C8B-B14F-4D97-AF65-F5344CB8AC3E}">
        <p14:creationId xmlns:p14="http://schemas.microsoft.com/office/powerpoint/2010/main" val="28350183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was constructed to illustrate a </a:t>
            </a:r>
            <a:r>
              <a:rPr lang="en-US" i="1" dirty="0"/>
              <a:t>calculated</a:t>
            </a:r>
            <a:r>
              <a:rPr lang="en-US" dirty="0"/>
              <a:t> </a:t>
            </a:r>
            <a:r>
              <a:rPr lang="en-US" i="1" dirty="0"/>
              <a:t>intercept</a:t>
            </a:r>
            <a:r>
              <a:rPr lang="en-US" dirty="0"/>
              <a:t> </a:t>
            </a:r>
            <a:r>
              <a:rPr lang="en-US" i="1" dirty="0"/>
              <a:t>model</a:t>
            </a:r>
            <a:r>
              <a:rPr lang="en-US" dirty="0"/>
              <a:t> with the functional form y=</a:t>
            </a:r>
            <a:r>
              <a:rPr lang="en-US" dirty="0" err="1"/>
              <a:t>mx+b</a:t>
            </a:r>
            <a:r>
              <a:rPr lang="en-US" dirty="0"/>
              <a:t>.  This model is commonly used to minimize the residual error over the calibration interval.  As with the zero intercept model, sample extracts determined with calibrants based on concentrations are reported in concentration units (such as mg/mL), and sample extracts determined with calibrants based on mass fractions are reported in mass fraction units (such as mg/g).</a:t>
            </a:r>
          </a:p>
          <a:p>
            <a:endParaRPr lang="en-US" dirty="0"/>
          </a:p>
          <a:p>
            <a:r>
              <a:rPr lang="en-US" dirty="0"/>
              <a:t>Note that either the volumetric or gravimetric approaches provides that same values for quantitation relative to the original sample prior to extraction, often reported as a percentage.   Thus, for example, if a sample is determined to contain 0.6% of an analyte by volumetric-based calibration, the sample with also be found to contain 0.6% of the analyte if gravimetric-based calibration is utilized.</a:t>
            </a:r>
          </a:p>
          <a:p>
            <a:endParaRPr lang="en-US" dirty="0"/>
          </a:p>
          <a:p>
            <a:r>
              <a:rPr lang="en-US" dirty="0"/>
              <a:t>For simplicity, in the remainder of this presentation, the examples will utilize response factors, but the same principles apply to the use of calibration functions, such as is shown in this slide for y=</a:t>
            </a:r>
            <a:r>
              <a:rPr lang="en-US" dirty="0" err="1"/>
              <a:t>mx+b</a:t>
            </a:r>
            <a:r>
              <a:rPr lang="en-US" dirty="0"/>
              <a:t>.</a:t>
            </a:r>
          </a:p>
        </p:txBody>
      </p:sp>
      <p:sp>
        <p:nvSpPr>
          <p:cNvPr id="4" name="Slide Number Placeholder 3"/>
          <p:cNvSpPr>
            <a:spLocks noGrp="1"/>
          </p:cNvSpPr>
          <p:nvPr>
            <p:ph type="sldNum" sz="quarter" idx="5"/>
          </p:nvPr>
        </p:nvSpPr>
        <p:spPr/>
        <p:txBody>
          <a:bodyPr/>
          <a:lstStyle/>
          <a:p>
            <a:fld id="{338D6A25-EF72-4010-BE44-5401C5FF23EE}" type="slidenum">
              <a:rPr lang="en-US" altLang="en-US" smtClean="0"/>
              <a:pPr/>
              <a:t>11</a:t>
            </a:fld>
            <a:endParaRPr lang="en-US" altLang="en-US"/>
          </a:p>
        </p:txBody>
      </p:sp>
    </p:spTree>
    <p:extLst>
      <p:ext uri="{BB962C8B-B14F-4D97-AF65-F5344CB8AC3E}">
        <p14:creationId xmlns:p14="http://schemas.microsoft.com/office/powerpoint/2010/main" val="11605620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process to determine the level of the analyte in the original sample as a percentage is the same for both volumetric and gravimetric approaches.  The volumetric approach uses volumes and concentrations, whereas the gravimetric approach uses masses and mass fractions.</a:t>
            </a:r>
          </a:p>
          <a:p>
            <a:endParaRPr lang="en-US" dirty="0"/>
          </a:p>
          <a:p>
            <a:r>
              <a:rPr lang="en-US" dirty="0"/>
              <a:t>The first step is to calculate the response factor. The response factor is an expression of the instrumental response as a function of the quantity of the analyte present in the calibrants.</a:t>
            </a:r>
          </a:p>
          <a:p>
            <a:endParaRPr lang="en-US" dirty="0"/>
          </a:p>
          <a:p>
            <a:r>
              <a:rPr lang="en-US" dirty="0"/>
              <a:t>Next, determine the relative amount of the analyte present in the extract by dividing the response for the extract by the response factor</a:t>
            </a:r>
          </a:p>
          <a:p>
            <a:endParaRPr lang="en-US" dirty="0"/>
          </a:p>
          <a:p>
            <a:r>
              <a:rPr lang="en-US" dirty="0"/>
              <a:t>Determine the mass of the analyte present in the extract by multiplying the amount of extract by the relative quantity of the analyte in the extract</a:t>
            </a:r>
          </a:p>
          <a:p>
            <a:endParaRPr lang="en-US" dirty="0"/>
          </a:p>
          <a:p>
            <a:r>
              <a:rPr lang="en-US" dirty="0"/>
              <a:t>The last step is to relate the mass of analyte determined relative to the mass of the sample extracted.  This mass ratio quantity is often reported as a percentage.</a:t>
            </a:r>
          </a:p>
        </p:txBody>
      </p:sp>
      <p:sp>
        <p:nvSpPr>
          <p:cNvPr id="4" name="Slide Number Placeholder 3"/>
          <p:cNvSpPr>
            <a:spLocks noGrp="1"/>
          </p:cNvSpPr>
          <p:nvPr>
            <p:ph type="sldNum" sz="quarter" idx="5"/>
          </p:nvPr>
        </p:nvSpPr>
        <p:spPr/>
        <p:txBody>
          <a:bodyPr/>
          <a:lstStyle/>
          <a:p>
            <a:fld id="{338D6A25-EF72-4010-BE44-5401C5FF23EE}" type="slidenum">
              <a:rPr lang="en-US" altLang="en-US" smtClean="0"/>
              <a:pPr/>
              <a:t>12</a:t>
            </a:fld>
            <a:endParaRPr lang="en-US" altLang="en-US"/>
          </a:p>
        </p:txBody>
      </p:sp>
    </p:spTree>
    <p:extLst>
      <p:ext uri="{BB962C8B-B14F-4D97-AF65-F5344CB8AC3E}">
        <p14:creationId xmlns:p14="http://schemas.microsoft.com/office/powerpoint/2010/main" val="37064218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example is provided for quantitation using volumetric based measurements.  For this example, we will specify that a calibration curve was constructed using responses based on concentrations to give a response factor of 1.0 millivolts for a concentration of 1 mg/mL.  We will further specify that a 2.1 g sample is extracted with about 25 mL of methanol, and that when analyzed, the response for this extract is about 0.5 mV.</a:t>
            </a:r>
          </a:p>
          <a:p>
            <a:endParaRPr lang="en-US" dirty="0"/>
          </a:p>
          <a:p>
            <a:r>
              <a:rPr lang="en-US" dirty="0"/>
              <a:t>To calculate the concentration of this extract, the sample extract response is divided by the response factor to yield a concentration approximately 0.5 mg/mL.  For the 25 mL extract, this represents approximately 12.8 mg.  Since a 2.1 gram sample was processed, the percentage of the analyte in the sample is 0.6%.</a:t>
            </a:r>
          </a:p>
        </p:txBody>
      </p:sp>
      <p:sp>
        <p:nvSpPr>
          <p:cNvPr id="4" name="Slide Number Placeholder 3"/>
          <p:cNvSpPr>
            <a:spLocks noGrp="1"/>
          </p:cNvSpPr>
          <p:nvPr>
            <p:ph type="sldNum" sz="quarter" idx="5"/>
          </p:nvPr>
        </p:nvSpPr>
        <p:spPr/>
        <p:txBody>
          <a:bodyPr/>
          <a:lstStyle/>
          <a:p>
            <a:fld id="{338D6A25-EF72-4010-BE44-5401C5FF23EE}" type="slidenum">
              <a:rPr lang="en-US" altLang="en-US" smtClean="0"/>
              <a:pPr/>
              <a:t>13</a:t>
            </a:fld>
            <a:endParaRPr lang="en-US" altLang="en-US"/>
          </a:p>
        </p:txBody>
      </p:sp>
    </p:spTree>
    <p:extLst>
      <p:ext uri="{BB962C8B-B14F-4D97-AF65-F5344CB8AC3E}">
        <p14:creationId xmlns:p14="http://schemas.microsoft.com/office/powerpoint/2010/main" val="37839788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same example can be described using a gravimetric basis. For this example, we will specify that a calibration curve was constructed using responses based on mass fractions to give a response factor of 0.8 mV for a 1 mg/g mass fraction.  The same 2.1 g sample is extracted with an equivalent quantity of solvent; 19.8 g methanol. When analyzed, the response for the extract is unchanged at 0.5 mV.</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To calculate the mass fraction of this extract, the sample response is divided by the response factor to give approximately 0.64 mg/g.  For the 19.8 g extract, this represents approximately 12.65 mg.  Since a 2.1 gram sample was process, the percentage of the analyte in the sample is about 0.6%.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Slight differences between the volumetric and gravimetric examples result from rounding errors, but within these errors, the same percentages are obtained.</a:t>
            </a:r>
          </a:p>
          <a:p>
            <a:endParaRPr lang="en-US" dirty="0"/>
          </a:p>
        </p:txBody>
      </p:sp>
      <p:sp>
        <p:nvSpPr>
          <p:cNvPr id="4" name="Slide Number Placeholder 3"/>
          <p:cNvSpPr>
            <a:spLocks noGrp="1"/>
          </p:cNvSpPr>
          <p:nvPr>
            <p:ph type="sldNum" sz="quarter" idx="5"/>
          </p:nvPr>
        </p:nvSpPr>
        <p:spPr/>
        <p:txBody>
          <a:bodyPr/>
          <a:lstStyle/>
          <a:p>
            <a:fld id="{338D6A25-EF72-4010-BE44-5401C5FF23EE}" type="slidenum">
              <a:rPr lang="en-US" altLang="en-US" smtClean="0"/>
              <a:pPr/>
              <a:t>14</a:t>
            </a:fld>
            <a:endParaRPr lang="en-US" altLang="en-US"/>
          </a:p>
        </p:txBody>
      </p:sp>
    </p:spTree>
    <p:extLst>
      <p:ext uri="{BB962C8B-B14F-4D97-AF65-F5344CB8AC3E}">
        <p14:creationId xmlns:p14="http://schemas.microsoft.com/office/powerpoint/2010/main" val="14971573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A series of video tutorials on practical aspects of analytical chemistry are available free of charge at the link shown.  A few selected topics related to laboratory operations, chemical metrology and liquid chromatography are listed.  Most of these presentations are available as video and PowerPoint files, with the same content for each format.</a:t>
            </a:r>
          </a:p>
          <a:p>
            <a:endParaRPr lang="en-US" dirty="0"/>
          </a:p>
        </p:txBody>
      </p:sp>
      <p:sp>
        <p:nvSpPr>
          <p:cNvPr id="4" name="Slide Number Placeholder 3"/>
          <p:cNvSpPr>
            <a:spLocks noGrp="1"/>
          </p:cNvSpPr>
          <p:nvPr>
            <p:ph type="sldNum" sz="quarter" idx="5"/>
          </p:nvPr>
        </p:nvSpPr>
        <p:spPr/>
        <p:txBody>
          <a:bodyPr/>
          <a:lstStyle/>
          <a:p>
            <a:fld id="{338D6A25-EF72-4010-BE44-5401C5FF23EE}" type="slidenum">
              <a:rPr lang="en-US" altLang="en-US" smtClean="0"/>
              <a:pPr/>
              <a:t>15</a:t>
            </a:fld>
            <a:endParaRPr lang="en-US" altLang="en-US"/>
          </a:p>
        </p:txBody>
      </p:sp>
    </p:spTree>
    <p:extLst>
      <p:ext uri="{BB962C8B-B14F-4D97-AF65-F5344CB8AC3E}">
        <p14:creationId xmlns:p14="http://schemas.microsoft.com/office/powerpoint/2010/main" val="6883387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Gravimetric and volumetric approaches to quantitation differ in the way that solution transfers are performed.</a:t>
            </a:r>
          </a:p>
          <a:p>
            <a:endParaRPr lang="en-US" dirty="0"/>
          </a:p>
          <a:p>
            <a:r>
              <a:rPr lang="en-US" dirty="0"/>
              <a:t>Gravimetric measurements are performed by weighing operations.  Modern electronic balances facilitate gravimetric measurements and can routinely provide accuracy to 4 or 5 significant figures.  Changes in density that may occur with temperature do not affect these measurements.  A less obvious advantage with gravimetric based measurements is the potential to use mixed solvents, such as methanol and water.  Since gravimetric approaches are based only on masses of the components, any changes in volume that might occur during mixing will not influence quantitation.  Gravimetric measurements require less skill and training on the part of the analyst, and blunders are less likely than might be expected for volumetric based sample transfers.  For mass-based quantitation, there is no need or advantage in trying to deliver exact quantities.  Any quantity delivered (for example, during a dilution) will be determined with the same level of accuracy, within the limits of the balance.  However, because 5 or more digits are displayed by electronic balances, data entry for the measurements may require additional effort compared with volumetric delivery of liquids.  Gravimetric measurements also require more time than volumetric measurements, due to the equilibration time required by the balance for each measurement.</a:t>
            </a:r>
          </a:p>
          <a:p>
            <a:endParaRPr lang="en-US" dirty="0"/>
          </a:p>
          <a:p>
            <a:r>
              <a:rPr lang="en-US" dirty="0"/>
              <a:t>For comparison, volumetric based measurements utilize liquid transfer with a pipet or volumetric flask.  For accurate results, volumetric glassware must be calibrated.  Because the density of liquids change with temperature, measurements must be carried out at the temperature specified for the volumetric glassware, typically 20 degrees  Celsius, or corrections can be applied for use at other temperatures.  Such changes are usually small, but the effect is worth consideration.  Volume-based solution transfers require more skill from the analyst than mass-based measurements, and typically only three significant figures can be reliably determined.  Mixed solvents (such as methanol mixed with water) introduce an additional source of error since volumes are not additive.  Transfer of organic solvents can be more prone to error than water transfers, since the viscosity of many organic solvents is smaller than with water, and unexpected drips are more common.  Having listed the challenges of volume-based measurements, it should also be noted that sample processing is rapid, and data entry is less complex, particularly if nominal values for glassware and pipets is used. </a:t>
            </a:r>
          </a:p>
          <a:p>
            <a:endParaRPr lang="en-US" dirty="0"/>
          </a:p>
          <a:p>
            <a:endParaRPr lang="en-US" dirty="0"/>
          </a:p>
        </p:txBody>
      </p:sp>
      <p:sp>
        <p:nvSpPr>
          <p:cNvPr id="4" name="Slide Number Placeholder 3"/>
          <p:cNvSpPr>
            <a:spLocks noGrp="1"/>
          </p:cNvSpPr>
          <p:nvPr>
            <p:ph type="sldNum" sz="quarter" idx="5"/>
          </p:nvPr>
        </p:nvSpPr>
        <p:spPr/>
        <p:txBody>
          <a:bodyPr/>
          <a:lstStyle/>
          <a:p>
            <a:fld id="{338D6A25-EF72-4010-BE44-5401C5FF23EE}" type="slidenum">
              <a:rPr lang="en-US" altLang="en-US" smtClean="0"/>
              <a:pPr/>
              <a:t>2</a:t>
            </a:fld>
            <a:endParaRPr lang="en-US" altLang="en-US"/>
          </a:p>
        </p:txBody>
      </p:sp>
    </p:spTree>
    <p:extLst>
      <p:ext uri="{BB962C8B-B14F-4D97-AF65-F5344CB8AC3E}">
        <p14:creationId xmlns:p14="http://schemas.microsoft.com/office/powerpoint/2010/main" val="9432087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mn-lt"/>
                <a:ea typeface="+mn-ea"/>
                <a:cs typeface="+mn-cs"/>
              </a:rPr>
              <a:t>It is useful to distinguish the terminology and units that are associated with mass and volume-based measurements.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mn-lt"/>
                <a:ea typeface="+mn-ea"/>
                <a:cs typeface="+mn-cs"/>
              </a:rPr>
              <a:t>The amount of substance is a measure of the number of elementary entities present, represented by the unit “mole”.  Historically, the definition of the mole was given by the number of atoms in present in 12 grams of carbon 12, referred to as Avogadro’s constant. </a:t>
            </a:r>
            <a:r>
              <a:rPr lang="en-US" b="0" i="0" u="none" dirty="0">
                <a:solidFill>
                  <a:srgbClr val="1A1A1A"/>
                </a:solidFill>
                <a:effectLst/>
                <a:latin typeface="Georgia" panose="02040502050405020303" pitchFamily="18" charset="0"/>
              </a:rPr>
              <a:t>The </a:t>
            </a:r>
            <a:r>
              <a:rPr lang="en-US" b="0" i="0" u="none" strike="noStrike" dirty="0">
                <a:solidFill>
                  <a:srgbClr val="14599D"/>
                </a:solidFill>
                <a:effectLst/>
                <a:latin typeface="Georgia" panose="02040502050405020303" pitchFamily="18" charset="0"/>
                <a:hlinkClick r:id="rId3"/>
              </a:rPr>
              <a:t>General Conference on Weights and Measures</a:t>
            </a:r>
            <a:r>
              <a:rPr lang="en-US" b="0" i="0" u="none" dirty="0">
                <a:solidFill>
                  <a:srgbClr val="1A1A1A"/>
                </a:solidFill>
                <a:effectLst/>
                <a:latin typeface="Georgia" panose="02040502050405020303" pitchFamily="18" charset="0"/>
              </a:rPr>
              <a:t> defined the mole as 6.02214076 × 10</a:t>
            </a:r>
            <a:r>
              <a:rPr lang="en-US" b="0" i="0" u="none" baseline="30000" dirty="0">
                <a:solidFill>
                  <a:srgbClr val="1A1A1A"/>
                </a:solidFill>
                <a:effectLst/>
                <a:latin typeface="Georgia" panose="02040502050405020303" pitchFamily="18" charset="0"/>
              </a:rPr>
              <a:t>23 </a:t>
            </a:r>
            <a:r>
              <a:rPr lang="en-US" b="0" i="0" u="none" baseline="0" dirty="0">
                <a:solidFill>
                  <a:srgbClr val="1A1A1A"/>
                </a:solidFill>
                <a:effectLst/>
                <a:latin typeface="Georgia" panose="02040502050405020303" pitchFamily="18" charset="0"/>
              </a:rPr>
              <a:t>entities </a:t>
            </a:r>
            <a:r>
              <a:rPr lang="en-US" b="0" i="0" u="none" dirty="0">
                <a:solidFill>
                  <a:srgbClr val="1A1A1A"/>
                </a:solidFill>
                <a:effectLst/>
                <a:latin typeface="Georgia" panose="02040502050405020303" pitchFamily="18" charset="0"/>
              </a:rPr>
              <a:t>for the </a:t>
            </a:r>
            <a:r>
              <a:rPr lang="en-US" b="0" i="0" u="none" strike="noStrike" dirty="0">
                <a:solidFill>
                  <a:srgbClr val="14599D"/>
                </a:solidFill>
                <a:effectLst/>
                <a:latin typeface="Georgia" panose="02040502050405020303" pitchFamily="18" charset="0"/>
                <a:hlinkClick r:id="rId4"/>
              </a:rPr>
              <a:t>International System of Units (SI)</a:t>
            </a:r>
            <a:r>
              <a:rPr lang="en-US" b="0" i="0" u="none" dirty="0">
                <a:solidFill>
                  <a:srgbClr val="1A1A1A"/>
                </a:solidFill>
                <a:effectLst/>
                <a:latin typeface="Georgia" panose="02040502050405020303" pitchFamily="18" charset="0"/>
              </a:rPr>
              <a:t> effective from May 20, 2019.  Units associated with the amount of substance include mol, mmol, µmol, and nmol.</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kern="1200" dirty="0">
              <a:solidFill>
                <a:srgbClr val="1A1A1A"/>
              </a:solidFill>
              <a:effectLst/>
              <a:latin typeface="Georgia" panose="02040502050405020303"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rgbClr val="1A1A1A"/>
                </a:solidFill>
                <a:effectLst/>
                <a:latin typeface="Georgia" panose="02040502050405020303" pitchFamily="18" charset="0"/>
                <a:ea typeface="+mn-ea"/>
                <a:cs typeface="+mn-cs"/>
              </a:rPr>
              <a:t>Mass is the quantity of matter within a sample, related to resistance to acceleration and is represented by the unit “kilogram”.  Common units include mg, </a:t>
            </a:r>
            <a:r>
              <a:rPr lang="en-US" sz="1200" dirty="0"/>
              <a:t>µg, and ng.</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mn-lt"/>
                <a:ea typeface="+mn-ea"/>
                <a:cs typeface="+mn-cs"/>
              </a:rPr>
              <a:t>Volume is of course, an expression of space.  The SI derived unit for volume is the liter, and related units include mL, </a:t>
            </a:r>
            <a:r>
              <a:rPr lang="en-US" sz="1200" dirty="0"/>
              <a:t>µL, and </a:t>
            </a:r>
            <a:r>
              <a:rPr lang="en-US" sz="1200" dirty="0" err="1"/>
              <a:t>nL</a:t>
            </a:r>
            <a:r>
              <a:rPr lang="en-US" sz="1200" dirty="0"/>
              <a:t>.  The unit cubic centimeter or CC is less commonly used in chemistry.</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38D6A25-EF72-4010-BE44-5401C5FF23EE}"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220151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mn-lt"/>
                <a:ea typeface="+mn-ea"/>
                <a:cs typeface="+mn-cs"/>
              </a:rPr>
              <a:t>The terms concentration and mass fraction both refer to </a:t>
            </a:r>
            <a:r>
              <a:rPr lang="en-US" sz="1200" i="1" kern="1200" dirty="0">
                <a:solidFill>
                  <a:schemeClr val="tx1"/>
                </a:solidFill>
                <a:latin typeface="+mn-lt"/>
                <a:ea typeface="+mn-ea"/>
                <a:cs typeface="+mn-cs"/>
              </a:rPr>
              <a:t>relative</a:t>
            </a:r>
            <a:r>
              <a:rPr lang="en-US" sz="1200" kern="1200" dirty="0">
                <a:solidFill>
                  <a:schemeClr val="tx1"/>
                </a:solidFill>
                <a:latin typeface="+mn-lt"/>
                <a:ea typeface="+mn-ea"/>
                <a:cs typeface="+mn-cs"/>
              </a:rPr>
              <a:t> expressions of the amount of an analyte, rather than an absolute quantity.  In this video, the term “concentration” will refer to the amount of a substance in a defined space.  For liquid solutions, concentrations are often expressed in units of moles or units of mass, relative to the volume of the solution.  Common concentration units are milligrams per liter and millimoles per liter.</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mn-lt"/>
                <a:ea typeface="+mn-ea"/>
                <a:cs typeface="+mn-cs"/>
              </a:rPr>
              <a:t>Mass fraction refers to the mass of a substance present in a known mass of solution.   Common mass fraction units are µg/g and parts per million.</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38D6A25-EF72-4010-BE44-5401C5FF23EE}"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379926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Concentration units and mass fraction units can be easily be interconverted through use of the density.  </a:t>
            </a:r>
          </a:p>
          <a:p>
            <a:endParaRPr lang="en-US" dirty="0"/>
          </a:p>
          <a:p>
            <a:r>
              <a:rPr lang="en-US" dirty="0"/>
              <a:t>Concentration is equal to the mass fraction times the density, </a:t>
            </a:r>
          </a:p>
          <a:p>
            <a:endParaRPr lang="en-US" dirty="0"/>
          </a:p>
          <a:p>
            <a:r>
              <a:rPr lang="en-US" dirty="0"/>
              <a:t>and mass fraction is equal to the concentration divided by the density. Practically speaking, the solution density for dilute  solutions is well approximated by the density of the solvent employed, at the laboratory temperature.  </a:t>
            </a:r>
          </a:p>
          <a:p>
            <a:endParaRPr lang="en-US" dirty="0"/>
          </a:p>
          <a:p>
            <a:r>
              <a:rPr lang="en-US" dirty="0"/>
              <a:t>In the example shown, the density of methanol at 20 C is used to convert a 1 mg/mL concentration to 1.263 mg/g mass fraction.</a:t>
            </a:r>
          </a:p>
        </p:txBody>
      </p:sp>
      <p:sp>
        <p:nvSpPr>
          <p:cNvPr id="4" name="Slide Number Placeholder 3"/>
          <p:cNvSpPr>
            <a:spLocks noGrp="1"/>
          </p:cNvSpPr>
          <p:nvPr>
            <p:ph type="sldNum" sz="quarter" idx="5"/>
          </p:nvPr>
        </p:nvSpPr>
        <p:spPr/>
        <p:txBody>
          <a:bodyPr/>
          <a:lstStyle/>
          <a:p>
            <a:fld id="{338D6A25-EF72-4010-BE44-5401C5FF23EE}" type="slidenum">
              <a:rPr lang="en-US" altLang="en-US" smtClean="0"/>
              <a:pPr/>
              <a:t>5</a:t>
            </a:fld>
            <a:endParaRPr lang="en-US" altLang="en-US"/>
          </a:p>
        </p:txBody>
      </p:sp>
    </p:spTree>
    <p:extLst>
      <p:ext uri="{BB962C8B-B14F-4D97-AF65-F5344CB8AC3E}">
        <p14:creationId xmlns:p14="http://schemas.microsoft.com/office/powerpoint/2010/main" val="33401925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Calibrants are typically prepared by dilution of a reference standard solution, or by preparing solutions with high purity reagents.  </a:t>
            </a:r>
          </a:p>
          <a:p>
            <a:endParaRPr lang="en-US" dirty="0"/>
          </a:p>
          <a:p>
            <a:r>
              <a:rPr lang="en-US" dirty="0"/>
              <a:t>A more detailed discussion of the preparation of calibrants is available at the link shown at the bottom of this page.  A separate tutorial is available for volumetric transfers of liquids, if this approach to quantitation is used.</a:t>
            </a:r>
          </a:p>
          <a:p>
            <a:endParaRPr lang="en-US" dirty="0"/>
          </a:p>
          <a:p>
            <a:r>
              <a:rPr lang="en-US" dirty="0"/>
              <a:t>If a reference standard solution is used for quantitation, it is often convenient to convert concentration units to mass fraction units prior to subsequent dilutions.  The dilutions can then be performed gravimetrically, and the challenges associated with accurate volumetric transfers are no longer a consideration. </a:t>
            </a:r>
          </a:p>
          <a:p>
            <a:endParaRPr lang="en-US" dirty="0"/>
          </a:p>
          <a:p>
            <a:r>
              <a:rPr lang="en-US" dirty="0"/>
              <a:t>Calibrants can also be prepared dissolving high purity reagents in a solvent.  Regardless of the approach used, it is more defensible to prepared calibrants individually using the reference standard solution or high purity reagent, rather than by performing serial dilutions.   Serial dilutions compound measurement errors with each step, and blunders may be less obvious.  </a:t>
            </a:r>
          </a:p>
          <a:p>
            <a:endParaRPr lang="en-US" dirty="0"/>
          </a:p>
          <a:p>
            <a:r>
              <a:rPr lang="en-US" dirty="0"/>
              <a:t>A separate tutorial is available that describes metrological aspects of calibration, also listed below.</a:t>
            </a:r>
          </a:p>
        </p:txBody>
      </p:sp>
      <p:sp>
        <p:nvSpPr>
          <p:cNvPr id="4" name="Slide Number Placeholder 3"/>
          <p:cNvSpPr>
            <a:spLocks noGrp="1"/>
          </p:cNvSpPr>
          <p:nvPr>
            <p:ph type="sldNum" sz="quarter" idx="5"/>
          </p:nvPr>
        </p:nvSpPr>
        <p:spPr/>
        <p:txBody>
          <a:bodyPr/>
          <a:lstStyle/>
          <a:p>
            <a:fld id="{338D6A25-EF72-4010-BE44-5401C5FF23EE}" type="slidenum">
              <a:rPr lang="en-US" altLang="en-US" smtClean="0"/>
              <a:pPr/>
              <a:t>6</a:t>
            </a:fld>
            <a:endParaRPr lang="en-US" altLang="en-US"/>
          </a:p>
        </p:txBody>
      </p:sp>
    </p:spTree>
    <p:extLst>
      <p:ext uri="{BB962C8B-B14F-4D97-AF65-F5344CB8AC3E}">
        <p14:creationId xmlns:p14="http://schemas.microsoft.com/office/powerpoint/2010/main" val="9541415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offers another perspective on the conversion of calibration from a volumetric basis to a gravimetric basis.  On the left is a table showing calibrants prepared by diluting a reference standard solution by volume.  On the right, the same calibrants are shown as prepared by mass to achieve mass fraction values.  The dilution process is the same for volumetric and gravimetric approaches.  In both cases, a dilution factor is determined and applied to the reference standard for each calibrant.  If the original reference standard solution is reported in concentration units, a conversion to mass fraction units is achieved by dividing by the density of the solution (as is shown highlighted in yellow).  The details of this process are shown in the next slide.</a:t>
            </a:r>
          </a:p>
        </p:txBody>
      </p:sp>
      <p:sp>
        <p:nvSpPr>
          <p:cNvPr id="4" name="Slide Number Placeholder 3"/>
          <p:cNvSpPr>
            <a:spLocks noGrp="1"/>
          </p:cNvSpPr>
          <p:nvPr>
            <p:ph type="sldNum" sz="quarter" idx="5"/>
          </p:nvPr>
        </p:nvSpPr>
        <p:spPr/>
        <p:txBody>
          <a:bodyPr/>
          <a:lstStyle/>
          <a:p>
            <a:fld id="{338D6A25-EF72-4010-BE44-5401C5FF23EE}" type="slidenum">
              <a:rPr lang="en-US" altLang="en-US" smtClean="0"/>
              <a:pPr/>
              <a:t>7</a:t>
            </a:fld>
            <a:endParaRPr lang="en-US" altLang="en-US"/>
          </a:p>
        </p:txBody>
      </p:sp>
    </p:spTree>
    <p:extLst>
      <p:ext uri="{BB962C8B-B14F-4D97-AF65-F5344CB8AC3E}">
        <p14:creationId xmlns:p14="http://schemas.microsoft.com/office/powerpoint/2010/main" val="27395866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Calibrants can be prepared from a concentrated reference standard solution by volumetric or gravimetric dilutions.  The process is similar for either approach; this slide details the process for volumetric dilutions. .  If the reference standard solution is reported in mass fraction units, this quantity must first be converted to a concentration basis by multiplying by the density of the solution. </a:t>
            </a:r>
          </a:p>
          <a:p>
            <a:endParaRPr lang="en-US" dirty="0"/>
          </a:p>
          <a:p>
            <a:r>
              <a:rPr lang="en-US" dirty="0"/>
              <a:t>A dilution factor (highlighted in yellow) can be determined from the volume of the reference standard divided by the sum of the volumes of the reference standard and the diluent. 	</a:t>
            </a:r>
          </a:p>
          <a:p>
            <a:endParaRPr lang="en-US" dirty="0"/>
          </a:p>
          <a:p>
            <a:r>
              <a:rPr lang="en-US" dirty="0"/>
              <a:t>As an example, if equal volumes of the reference standard and diluent are combined, the dilution factor is given by 1 / (1+1), or simply ½.  Thus, the calibrant so created has ½ the concentration of the initial reference standard.</a:t>
            </a:r>
          </a:p>
        </p:txBody>
      </p:sp>
      <p:sp>
        <p:nvSpPr>
          <p:cNvPr id="4" name="Slide Number Placeholder 3"/>
          <p:cNvSpPr>
            <a:spLocks noGrp="1"/>
          </p:cNvSpPr>
          <p:nvPr>
            <p:ph type="sldNum" sz="quarter" idx="5"/>
          </p:nvPr>
        </p:nvSpPr>
        <p:spPr/>
        <p:txBody>
          <a:bodyPr/>
          <a:lstStyle/>
          <a:p>
            <a:fld id="{338D6A25-EF72-4010-BE44-5401C5FF23EE}" type="slidenum">
              <a:rPr lang="en-US" altLang="en-US" smtClean="0"/>
              <a:pPr/>
              <a:t>8</a:t>
            </a:fld>
            <a:endParaRPr lang="en-US" altLang="en-US"/>
          </a:p>
        </p:txBody>
      </p:sp>
    </p:spTree>
    <p:extLst>
      <p:ext uri="{BB962C8B-B14F-4D97-AF65-F5344CB8AC3E}">
        <p14:creationId xmlns:p14="http://schemas.microsoft.com/office/powerpoint/2010/main" val="39176714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same process is used for gravimetric dilutions.  If the reference standard solution is reported in concentration units, this quantity must first be converted to a mass fraction basis by dividing by the density of the solution.  Quantities of the reference standard and diluent used in preparation of calibrants are determined by mass, and the dilution factor is calculated by the ratio of the mass of the reference standard used divided by the sum of the masses of the reference standard and the diluent. </a:t>
            </a:r>
          </a:p>
          <a:p>
            <a:endParaRPr lang="en-US" dirty="0"/>
          </a:p>
          <a:p>
            <a:r>
              <a:rPr lang="en-US" dirty="0"/>
              <a:t>To continue the example shown in the previous slide, if equal masses of the reference standard and diluent are combined, the dilution factor is given by 1 / (1+1), or simply ½.  Thus, the calibrant so created has ½ the mass fraction of the initial reference standard.</a:t>
            </a:r>
          </a:p>
        </p:txBody>
      </p:sp>
      <p:sp>
        <p:nvSpPr>
          <p:cNvPr id="4" name="Slide Number Placeholder 3"/>
          <p:cNvSpPr>
            <a:spLocks noGrp="1"/>
          </p:cNvSpPr>
          <p:nvPr>
            <p:ph type="sldNum" sz="quarter" idx="5"/>
          </p:nvPr>
        </p:nvSpPr>
        <p:spPr/>
        <p:txBody>
          <a:bodyPr/>
          <a:lstStyle/>
          <a:p>
            <a:fld id="{338D6A25-EF72-4010-BE44-5401C5FF23EE}" type="slidenum">
              <a:rPr lang="en-US" altLang="en-US" smtClean="0"/>
              <a:pPr/>
              <a:t>9</a:t>
            </a:fld>
            <a:endParaRPr lang="en-US" altLang="en-US"/>
          </a:p>
        </p:txBody>
      </p:sp>
    </p:spTree>
    <p:extLst>
      <p:ext uri="{BB962C8B-B14F-4D97-AF65-F5344CB8AC3E}">
        <p14:creationId xmlns:p14="http://schemas.microsoft.com/office/powerpoint/2010/main" val="30880621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grpSp>
        <p:nvGrpSpPr>
          <p:cNvPr id="4" name="Group 2"/>
          <p:cNvGrpSpPr>
            <a:grpSpLocks/>
          </p:cNvGrpSpPr>
          <p:nvPr userDrawn="1"/>
        </p:nvGrpSpPr>
        <p:grpSpPr bwMode="auto">
          <a:xfrm>
            <a:off x="0" y="0"/>
            <a:ext cx="11684000" cy="5943601"/>
            <a:chOff x="0" y="0"/>
            <a:chExt cx="5520" cy="3744"/>
          </a:xfrm>
        </p:grpSpPr>
        <p:sp>
          <p:nvSpPr>
            <p:cNvPr id="5" name="Rectangle 3"/>
            <p:cNvSpPr>
              <a:spLocks noChangeArrowheads="1"/>
            </p:cNvSpPr>
            <p:nvPr/>
          </p:nvSpPr>
          <p:spPr bwMode="auto">
            <a:xfrm>
              <a:off x="0" y="0"/>
              <a:ext cx="1104" cy="3072"/>
            </a:xfrm>
            <a:prstGeom prst="rect">
              <a:avLst/>
            </a:prstGeom>
            <a:solidFill>
              <a:schemeClr val="accent1"/>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sz="2400">
                <a:latin typeface="Times New Roman" panose="02020603050405020304" pitchFamily="18" charset="0"/>
              </a:endParaRPr>
            </a:p>
          </p:txBody>
        </p:sp>
        <p:grpSp>
          <p:nvGrpSpPr>
            <p:cNvPr id="6" name="Group 4"/>
            <p:cNvGrpSpPr>
              <a:grpSpLocks/>
            </p:cNvGrpSpPr>
            <p:nvPr userDrawn="1"/>
          </p:nvGrpSpPr>
          <p:grpSpPr bwMode="auto">
            <a:xfrm>
              <a:off x="0" y="2208"/>
              <a:ext cx="5520" cy="1536"/>
              <a:chOff x="0" y="2208"/>
              <a:chExt cx="5520" cy="1536"/>
            </a:xfrm>
          </p:grpSpPr>
          <p:sp>
            <p:nvSpPr>
              <p:cNvPr id="10" name="Rectangle 5"/>
              <p:cNvSpPr>
                <a:spLocks noChangeArrowheads="1"/>
              </p:cNvSpPr>
              <p:nvPr userDrawn="1"/>
            </p:nvSpPr>
            <p:spPr bwMode="ltGray">
              <a:xfrm>
                <a:off x="624" y="2208"/>
                <a:ext cx="4896" cy="1536"/>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sz="2400">
                  <a:latin typeface="Times New Roman" panose="02020603050405020304" pitchFamily="18" charset="0"/>
                </a:endParaRPr>
              </a:p>
            </p:txBody>
          </p:sp>
          <p:sp>
            <p:nvSpPr>
              <p:cNvPr id="11" name="Rectangle 6"/>
              <p:cNvSpPr>
                <a:spLocks noChangeArrowheads="1"/>
              </p:cNvSpPr>
              <p:nvPr/>
            </p:nvSpPr>
            <p:spPr bwMode="white">
              <a:xfrm>
                <a:off x="654" y="2352"/>
                <a:ext cx="4818" cy="134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sz="2400">
                  <a:latin typeface="Times New Roman" panose="02020603050405020304" pitchFamily="18" charset="0"/>
                </a:endParaRPr>
              </a:p>
            </p:txBody>
          </p:sp>
          <p:sp>
            <p:nvSpPr>
              <p:cNvPr id="12" name="Line 7"/>
              <p:cNvSpPr>
                <a:spLocks noChangeShapeType="1"/>
              </p:cNvSpPr>
              <p:nvPr/>
            </p:nvSpPr>
            <p:spPr bwMode="auto">
              <a:xfrm>
                <a:off x="0" y="3072"/>
                <a:ext cx="624"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7" name="Group 8"/>
            <p:cNvGrpSpPr>
              <a:grpSpLocks/>
            </p:cNvGrpSpPr>
            <p:nvPr userDrawn="1"/>
          </p:nvGrpSpPr>
          <p:grpSpPr bwMode="auto">
            <a:xfrm>
              <a:off x="400" y="336"/>
              <a:ext cx="5088" cy="192"/>
              <a:chOff x="400" y="336"/>
              <a:chExt cx="5088" cy="192"/>
            </a:xfrm>
          </p:grpSpPr>
          <p:sp>
            <p:nvSpPr>
              <p:cNvPr id="8" name="Rectangle 9"/>
              <p:cNvSpPr>
                <a:spLocks noChangeArrowheads="1"/>
              </p:cNvSpPr>
              <p:nvPr/>
            </p:nvSpPr>
            <p:spPr bwMode="auto">
              <a:xfrm>
                <a:off x="3952" y="336"/>
                <a:ext cx="1536" cy="19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sz="2400">
                  <a:latin typeface="Times New Roman" panose="02020603050405020304" pitchFamily="18" charset="0"/>
                </a:endParaRPr>
              </a:p>
            </p:txBody>
          </p:sp>
          <p:sp>
            <p:nvSpPr>
              <p:cNvPr id="9" name="Line 10"/>
              <p:cNvSpPr>
                <a:spLocks noChangeShapeType="1"/>
              </p:cNvSpPr>
              <p:nvPr/>
            </p:nvSpPr>
            <p:spPr bwMode="auto">
              <a:xfrm>
                <a:off x="400" y="432"/>
                <a:ext cx="5088"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133131" name="Rectangle 11"/>
          <p:cNvSpPr>
            <a:spLocks noGrp="1" noChangeArrowheads="1"/>
          </p:cNvSpPr>
          <p:nvPr>
            <p:ph type="ctrTitle"/>
          </p:nvPr>
        </p:nvSpPr>
        <p:spPr>
          <a:xfrm>
            <a:off x="2743200" y="1143000"/>
            <a:ext cx="8839200" cy="2209800"/>
          </a:xfrm>
        </p:spPr>
        <p:txBody>
          <a:bodyPr/>
          <a:lstStyle>
            <a:lvl1pPr>
              <a:defRPr sz="4800"/>
            </a:lvl1pPr>
          </a:lstStyle>
          <a:p>
            <a:pPr lvl="0"/>
            <a:r>
              <a:rPr lang="en-US" noProof="0"/>
              <a:t>Click to edit Master title style</a:t>
            </a:r>
          </a:p>
        </p:txBody>
      </p:sp>
      <p:sp>
        <p:nvSpPr>
          <p:cNvPr id="133132" name="Rectangle 12"/>
          <p:cNvSpPr>
            <a:spLocks noGrp="1" noChangeArrowheads="1"/>
          </p:cNvSpPr>
          <p:nvPr>
            <p:ph type="subTitle" idx="1"/>
          </p:nvPr>
        </p:nvSpPr>
        <p:spPr>
          <a:xfrm>
            <a:off x="1828800" y="3962400"/>
            <a:ext cx="9144000" cy="1600200"/>
          </a:xfrm>
        </p:spPr>
        <p:txBody>
          <a:bodyPr anchor="ctr"/>
          <a:lstStyle>
            <a:lvl1pPr marL="0" indent="0" algn="ctr">
              <a:buFont typeface="Wingdings" pitchFamily="2" charset="2"/>
              <a:buNone/>
              <a:defRPr/>
            </a:lvl1pPr>
          </a:lstStyle>
          <a:p>
            <a:pPr lvl="0"/>
            <a:r>
              <a:rPr lang="en-US" noProof="0"/>
              <a:t>Click to edit Master subtitle style</a:t>
            </a:r>
          </a:p>
        </p:txBody>
      </p:sp>
      <p:sp>
        <p:nvSpPr>
          <p:cNvPr id="13" name="Rectangle 13"/>
          <p:cNvSpPr>
            <a:spLocks noGrp="1" noChangeArrowheads="1"/>
          </p:cNvSpPr>
          <p:nvPr>
            <p:ph type="dt" sz="half" idx="10"/>
          </p:nvPr>
        </p:nvSpPr>
        <p:spPr>
          <a:xfrm>
            <a:off x="1217084" y="6251575"/>
            <a:ext cx="2540000" cy="45720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4472517" y="6248400"/>
            <a:ext cx="3860800" cy="45720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p:txBody>
          <a:bodyPr/>
          <a:lstStyle>
            <a:lvl1pPr>
              <a:defRPr/>
            </a:lvl1pPr>
          </a:lstStyle>
          <a:p>
            <a:fld id="{74EAFD99-60B1-4ABB-88C9-926026C1FF66}" type="slidenum">
              <a:rPr lang="en-US" altLang="en-US"/>
              <a:pPr/>
              <a:t>‹#›</a:t>
            </a:fld>
            <a:endParaRPr lang="en-US" altLang="en-US"/>
          </a:p>
        </p:txBody>
      </p:sp>
    </p:spTree>
    <p:extLst>
      <p:ext uri="{BB962C8B-B14F-4D97-AF65-F5344CB8AC3E}">
        <p14:creationId xmlns:p14="http://schemas.microsoft.com/office/powerpoint/2010/main" val="3901075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fld id="{C0A5DE1F-77F1-4EE9-BDCF-ABD6517C8D96}" type="slidenum">
              <a:rPr lang="en-US" altLang="en-US"/>
              <a:pPr/>
              <a:t>‹#›</a:t>
            </a:fld>
            <a:endParaRPr lang="en-US" altLang="en-US"/>
          </a:p>
        </p:txBody>
      </p:sp>
    </p:spTree>
    <p:extLst>
      <p:ext uri="{BB962C8B-B14F-4D97-AF65-F5344CB8AC3E}">
        <p14:creationId xmlns:p14="http://schemas.microsoft.com/office/powerpoint/2010/main" val="432340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277813"/>
            <a:ext cx="25908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277813"/>
            <a:ext cx="75692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fld id="{682CFF37-D01E-4097-868C-6A91C67C4825}" type="slidenum">
              <a:rPr lang="en-US" altLang="en-US"/>
              <a:pPr/>
              <a:t>‹#›</a:t>
            </a:fld>
            <a:endParaRPr lang="en-US" altLang="en-US"/>
          </a:p>
        </p:txBody>
      </p:sp>
    </p:spTree>
    <p:extLst>
      <p:ext uri="{BB962C8B-B14F-4D97-AF65-F5344CB8AC3E}">
        <p14:creationId xmlns:p14="http://schemas.microsoft.com/office/powerpoint/2010/main" val="28332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277814"/>
            <a:ext cx="10363200" cy="636587"/>
          </a:xfrm>
        </p:spPr>
        <p:txBody>
          <a:bodyPr/>
          <a:lstStyle/>
          <a:p>
            <a:r>
              <a:rPr lang="en-US"/>
              <a:t>Click to edit Master title style</a:t>
            </a:r>
          </a:p>
        </p:txBody>
      </p:sp>
      <p:sp>
        <p:nvSpPr>
          <p:cNvPr id="3" name="Text Placeholder 2"/>
          <p:cNvSpPr>
            <a:spLocks noGrp="1"/>
          </p:cNvSpPr>
          <p:nvPr>
            <p:ph type="body" sz="half" idx="1"/>
          </p:nvPr>
        </p:nvSpPr>
        <p:spPr>
          <a:xfrm>
            <a:off x="1219200" y="1600201"/>
            <a:ext cx="50800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02400" y="1600201"/>
            <a:ext cx="50800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fld id="{DAB9DB02-A333-45AC-937F-9B645E049120}" type="slidenum">
              <a:rPr lang="en-US" altLang="en-US"/>
              <a:pPr/>
              <a:t>‹#›</a:t>
            </a:fld>
            <a:endParaRPr lang="en-US" altLang="en-US"/>
          </a:p>
        </p:txBody>
      </p:sp>
    </p:spTree>
    <p:extLst>
      <p:ext uri="{BB962C8B-B14F-4D97-AF65-F5344CB8AC3E}">
        <p14:creationId xmlns:p14="http://schemas.microsoft.com/office/powerpoint/2010/main" val="910989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277814"/>
            <a:ext cx="10363200" cy="636587"/>
          </a:xfrm>
        </p:spPr>
        <p:txBody>
          <a:bodyPr/>
          <a:lstStyle/>
          <a:p>
            <a:r>
              <a:rPr lang="en-US"/>
              <a:t>Click to edit Master title style</a:t>
            </a:r>
          </a:p>
        </p:txBody>
      </p:sp>
      <p:sp>
        <p:nvSpPr>
          <p:cNvPr id="3" name="Content Placeholder 2"/>
          <p:cNvSpPr>
            <a:spLocks noGrp="1"/>
          </p:cNvSpPr>
          <p:nvPr>
            <p:ph sz="half" idx="1"/>
          </p:nvPr>
        </p:nvSpPr>
        <p:spPr>
          <a:xfrm>
            <a:off x="1219200" y="1600201"/>
            <a:ext cx="50800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502400" y="1600201"/>
            <a:ext cx="50800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502400" y="3941763"/>
            <a:ext cx="50800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9"/>
          <p:cNvSpPr>
            <a:spLocks noGrp="1" noChangeArrowheads="1"/>
          </p:cNvSpPr>
          <p:nvPr>
            <p:ph type="dt" sz="half" idx="10"/>
          </p:nvPr>
        </p:nvSpPr>
        <p:spPr>
          <a:ln/>
        </p:spPr>
        <p:txBody>
          <a:bodyPr/>
          <a:lstStyle>
            <a:lvl1pPr>
              <a:defRPr/>
            </a:lvl1pPr>
          </a:lstStyle>
          <a:p>
            <a:pPr>
              <a:defRPr/>
            </a:pPr>
            <a:endParaRPr lang="en-US"/>
          </a:p>
        </p:txBody>
      </p:sp>
      <p:sp>
        <p:nvSpPr>
          <p:cNvPr id="7" name="Rectangle 10"/>
          <p:cNvSpPr>
            <a:spLocks noGrp="1" noChangeArrowheads="1"/>
          </p:cNvSpPr>
          <p:nvPr>
            <p:ph type="ftr" sz="quarter" idx="11"/>
          </p:nvPr>
        </p:nvSpPr>
        <p:spPr>
          <a:ln/>
        </p:spPr>
        <p:txBody>
          <a:bodyPr/>
          <a:lstStyle>
            <a:lvl1pPr>
              <a:defRPr/>
            </a:lvl1pPr>
          </a:lstStyle>
          <a:p>
            <a:pPr>
              <a:defRPr/>
            </a:pPr>
            <a:endParaRPr lang="en-US"/>
          </a:p>
        </p:txBody>
      </p:sp>
      <p:sp>
        <p:nvSpPr>
          <p:cNvPr id="8" name="Rectangle 11"/>
          <p:cNvSpPr>
            <a:spLocks noGrp="1" noChangeArrowheads="1"/>
          </p:cNvSpPr>
          <p:nvPr>
            <p:ph type="sldNum" sz="quarter" idx="12"/>
          </p:nvPr>
        </p:nvSpPr>
        <p:spPr>
          <a:ln/>
        </p:spPr>
        <p:txBody>
          <a:bodyPr/>
          <a:lstStyle>
            <a:lvl1pPr>
              <a:defRPr/>
            </a:lvl1pPr>
          </a:lstStyle>
          <a:p>
            <a:fld id="{F0EE58BF-58CC-4FD0-96F3-3775CD46D602}" type="slidenum">
              <a:rPr lang="en-US" altLang="en-US"/>
              <a:pPr/>
              <a:t>‹#›</a:t>
            </a:fld>
            <a:endParaRPr lang="en-US" altLang="en-US"/>
          </a:p>
        </p:txBody>
      </p:sp>
    </p:spTree>
    <p:extLst>
      <p:ext uri="{BB962C8B-B14F-4D97-AF65-F5344CB8AC3E}">
        <p14:creationId xmlns:p14="http://schemas.microsoft.com/office/powerpoint/2010/main" val="1690732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219200" y="277814"/>
            <a:ext cx="10363200" cy="636587"/>
          </a:xfrm>
        </p:spPr>
        <p:txBody>
          <a:bodyPr/>
          <a:lstStyle/>
          <a:p>
            <a:r>
              <a:rPr lang="en-US"/>
              <a:t>Click to edit Master title style</a:t>
            </a:r>
          </a:p>
        </p:txBody>
      </p:sp>
      <p:sp>
        <p:nvSpPr>
          <p:cNvPr id="3" name="Content Placeholder 2"/>
          <p:cNvSpPr>
            <a:spLocks noGrp="1"/>
          </p:cNvSpPr>
          <p:nvPr>
            <p:ph sz="quarter" idx="1"/>
          </p:nvPr>
        </p:nvSpPr>
        <p:spPr>
          <a:xfrm>
            <a:off x="1219200" y="1600201"/>
            <a:ext cx="50800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502400" y="1600201"/>
            <a:ext cx="50800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1219200" y="3941763"/>
            <a:ext cx="50800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502400" y="3941763"/>
            <a:ext cx="50800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p>
        </p:txBody>
      </p:sp>
      <p:sp>
        <p:nvSpPr>
          <p:cNvPr id="8" name="Rectangle 10"/>
          <p:cNvSpPr>
            <a:spLocks noGrp="1" noChangeArrowheads="1"/>
          </p:cNvSpPr>
          <p:nvPr>
            <p:ph type="ftr" sz="quarter" idx="11"/>
          </p:nvPr>
        </p:nvSpPr>
        <p:spPr>
          <a:ln/>
        </p:spPr>
        <p:txBody>
          <a:bodyPr/>
          <a:lstStyle>
            <a:lvl1pPr>
              <a:defRPr/>
            </a:lvl1pPr>
          </a:lstStyle>
          <a:p>
            <a:pPr>
              <a:defRPr/>
            </a:pPr>
            <a:endParaRPr lang="en-US"/>
          </a:p>
        </p:txBody>
      </p:sp>
      <p:sp>
        <p:nvSpPr>
          <p:cNvPr id="9" name="Rectangle 11"/>
          <p:cNvSpPr>
            <a:spLocks noGrp="1" noChangeArrowheads="1"/>
          </p:cNvSpPr>
          <p:nvPr>
            <p:ph type="sldNum" sz="quarter" idx="12"/>
          </p:nvPr>
        </p:nvSpPr>
        <p:spPr>
          <a:ln/>
        </p:spPr>
        <p:txBody>
          <a:bodyPr/>
          <a:lstStyle>
            <a:lvl1pPr>
              <a:defRPr/>
            </a:lvl1pPr>
          </a:lstStyle>
          <a:p>
            <a:fld id="{60AC9AEF-5956-4A3B-870B-18C447B957AC}" type="slidenum">
              <a:rPr lang="en-US" altLang="en-US"/>
              <a:pPr/>
              <a:t>‹#›</a:t>
            </a:fld>
            <a:endParaRPr lang="en-US" altLang="en-US"/>
          </a:p>
        </p:txBody>
      </p:sp>
    </p:spTree>
    <p:extLst>
      <p:ext uri="{BB962C8B-B14F-4D97-AF65-F5344CB8AC3E}">
        <p14:creationId xmlns:p14="http://schemas.microsoft.com/office/powerpoint/2010/main" val="3637939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277814"/>
            <a:ext cx="10363200" cy="636587"/>
          </a:xfrm>
        </p:spPr>
        <p:txBody>
          <a:bodyPr/>
          <a:lstStyle/>
          <a:p>
            <a:r>
              <a:rPr lang="en-US"/>
              <a:t>Click to edit Master title style</a:t>
            </a:r>
          </a:p>
        </p:txBody>
      </p:sp>
      <p:sp>
        <p:nvSpPr>
          <p:cNvPr id="3" name="Text Placeholder 2"/>
          <p:cNvSpPr>
            <a:spLocks noGrp="1"/>
          </p:cNvSpPr>
          <p:nvPr>
            <p:ph type="body" sz="half" idx="1"/>
          </p:nvPr>
        </p:nvSpPr>
        <p:spPr>
          <a:xfrm>
            <a:off x="1219200" y="1600201"/>
            <a:ext cx="50800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502400" y="1600201"/>
            <a:ext cx="50800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502400" y="3941763"/>
            <a:ext cx="50800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9"/>
          <p:cNvSpPr>
            <a:spLocks noGrp="1" noChangeArrowheads="1"/>
          </p:cNvSpPr>
          <p:nvPr>
            <p:ph type="dt" sz="half" idx="10"/>
          </p:nvPr>
        </p:nvSpPr>
        <p:spPr>
          <a:ln/>
        </p:spPr>
        <p:txBody>
          <a:bodyPr/>
          <a:lstStyle>
            <a:lvl1pPr>
              <a:defRPr/>
            </a:lvl1pPr>
          </a:lstStyle>
          <a:p>
            <a:pPr>
              <a:defRPr/>
            </a:pPr>
            <a:endParaRPr lang="en-US"/>
          </a:p>
        </p:txBody>
      </p:sp>
      <p:sp>
        <p:nvSpPr>
          <p:cNvPr id="7" name="Rectangle 10"/>
          <p:cNvSpPr>
            <a:spLocks noGrp="1" noChangeArrowheads="1"/>
          </p:cNvSpPr>
          <p:nvPr>
            <p:ph type="ftr" sz="quarter" idx="11"/>
          </p:nvPr>
        </p:nvSpPr>
        <p:spPr>
          <a:ln/>
        </p:spPr>
        <p:txBody>
          <a:bodyPr/>
          <a:lstStyle>
            <a:lvl1pPr>
              <a:defRPr/>
            </a:lvl1pPr>
          </a:lstStyle>
          <a:p>
            <a:pPr>
              <a:defRPr/>
            </a:pPr>
            <a:endParaRPr lang="en-US"/>
          </a:p>
        </p:txBody>
      </p:sp>
      <p:sp>
        <p:nvSpPr>
          <p:cNvPr id="8" name="Rectangle 11"/>
          <p:cNvSpPr>
            <a:spLocks noGrp="1" noChangeArrowheads="1"/>
          </p:cNvSpPr>
          <p:nvPr>
            <p:ph type="sldNum" sz="quarter" idx="12"/>
          </p:nvPr>
        </p:nvSpPr>
        <p:spPr>
          <a:ln/>
        </p:spPr>
        <p:txBody>
          <a:bodyPr/>
          <a:lstStyle>
            <a:lvl1pPr>
              <a:defRPr/>
            </a:lvl1pPr>
          </a:lstStyle>
          <a:p>
            <a:fld id="{E225ED9E-5D9C-47D8-93E1-3495F81019A1}" type="slidenum">
              <a:rPr lang="en-US" altLang="en-US"/>
              <a:pPr/>
              <a:t>‹#›</a:t>
            </a:fld>
            <a:endParaRPr lang="en-US" altLang="en-US"/>
          </a:p>
        </p:txBody>
      </p:sp>
    </p:spTree>
    <p:extLst>
      <p:ext uri="{BB962C8B-B14F-4D97-AF65-F5344CB8AC3E}">
        <p14:creationId xmlns:p14="http://schemas.microsoft.com/office/powerpoint/2010/main" val="3631300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fld id="{5601D2FC-9E2F-43E7-9500-B935FB1DE9C8}" type="slidenum">
              <a:rPr lang="en-US" altLang="en-US"/>
              <a:pPr/>
              <a:t>‹#›</a:t>
            </a:fld>
            <a:endParaRPr lang="en-US" altLang="en-US"/>
          </a:p>
        </p:txBody>
      </p:sp>
    </p:spTree>
    <p:extLst>
      <p:ext uri="{BB962C8B-B14F-4D97-AF65-F5344CB8AC3E}">
        <p14:creationId xmlns:p14="http://schemas.microsoft.com/office/powerpoint/2010/main" val="3441582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fld id="{50476D93-475B-4DF4-8CDF-73B6636B5D86}" type="slidenum">
              <a:rPr lang="en-US" altLang="en-US"/>
              <a:pPr/>
              <a:t>‹#›</a:t>
            </a:fld>
            <a:endParaRPr lang="en-US" altLang="en-US"/>
          </a:p>
        </p:txBody>
      </p:sp>
    </p:spTree>
    <p:extLst>
      <p:ext uri="{BB962C8B-B14F-4D97-AF65-F5344CB8AC3E}">
        <p14:creationId xmlns:p14="http://schemas.microsoft.com/office/powerpoint/2010/main" val="192073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00201"/>
            <a:ext cx="50800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02400" y="1600201"/>
            <a:ext cx="50800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fld id="{6C94F7E7-0230-4ADD-BF07-952B2E75E409}" type="slidenum">
              <a:rPr lang="en-US" altLang="en-US"/>
              <a:pPr/>
              <a:t>‹#›</a:t>
            </a:fld>
            <a:endParaRPr lang="en-US" altLang="en-US"/>
          </a:p>
        </p:txBody>
      </p:sp>
    </p:spTree>
    <p:extLst>
      <p:ext uri="{BB962C8B-B14F-4D97-AF65-F5344CB8AC3E}">
        <p14:creationId xmlns:p14="http://schemas.microsoft.com/office/powerpoint/2010/main" val="885934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p>
        </p:txBody>
      </p:sp>
      <p:sp>
        <p:nvSpPr>
          <p:cNvPr id="8" name="Rectangle 10"/>
          <p:cNvSpPr>
            <a:spLocks noGrp="1" noChangeArrowheads="1"/>
          </p:cNvSpPr>
          <p:nvPr>
            <p:ph type="ftr" sz="quarter" idx="11"/>
          </p:nvPr>
        </p:nvSpPr>
        <p:spPr>
          <a:ln/>
        </p:spPr>
        <p:txBody>
          <a:bodyPr/>
          <a:lstStyle>
            <a:lvl1pPr>
              <a:defRPr/>
            </a:lvl1pPr>
          </a:lstStyle>
          <a:p>
            <a:pPr>
              <a:defRPr/>
            </a:pPr>
            <a:endParaRPr lang="en-US"/>
          </a:p>
        </p:txBody>
      </p:sp>
      <p:sp>
        <p:nvSpPr>
          <p:cNvPr id="9" name="Rectangle 11"/>
          <p:cNvSpPr>
            <a:spLocks noGrp="1" noChangeArrowheads="1"/>
          </p:cNvSpPr>
          <p:nvPr>
            <p:ph type="sldNum" sz="quarter" idx="12"/>
          </p:nvPr>
        </p:nvSpPr>
        <p:spPr>
          <a:ln/>
        </p:spPr>
        <p:txBody>
          <a:bodyPr/>
          <a:lstStyle>
            <a:lvl1pPr>
              <a:defRPr/>
            </a:lvl1pPr>
          </a:lstStyle>
          <a:p>
            <a:fld id="{88A8A79D-1FCE-4FDB-AFEF-D83D230745FB}" type="slidenum">
              <a:rPr lang="en-US" altLang="en-US"/>
              <a:pPr/>
              <a:t>‹#›</a:t>
            </a:fld>
            <a:endParaRPr lang="en-US" altLang="en-US"/>
          </a:p>
        </p:txBody>
      </p:sp>
    </p:spTree>
    <p:extLst>
      <p:ext uri="{BB962C8B-B14F-4D97-AF65-F5344CB8AC3E}">
        <p14:creationId xmlns:p14="http://schemas.microsoft.com/office/powerpoint/2010/main" val="439974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p>
        </p:txBody>
      </p:sp>
      <p:sp>
        <p:nvSpPr>
          <p:cNvPr id="4" name="Rectangle 10"/>
          <p:cNvSpPr>
            <a:spLocks noGrp="1" noChangeArrowheads="1"/>
          </p:cNvSpPr>
          <p:nvPr>
            <p:ph type="ftr" sz="quarter" idx="11"/>
          </p:nvPr>
        </p:nvSpPr>
        <p:spPr>
          <a:ln/>
        </p:spPr>
        <p:txBody>
          <a:bodyPr/>
          <a:lstStyle>
            <a:lvl1pPr>
              <a:defRPr/>
            </a:lvl1pPr>
          </a:lstStyle>
          <a:p>
            <a:pPr>
              <a:defRPr/>
            </a:pPr>
            <a:endParaRPr lang="en-US"/>
          </a:p>
        </p:txBody>
      </p:sp>
      <p:sp>
        <p:nvSpPr>
          <p:cNvPr id="5" name="Rectangle 11"/>
          <p:cNvSpPr>
            <a:spLocks noGrp="1" noChangeArrowheads="1"/>
          </p:cNvSpPr>
          <p:nvPr>
            <p:ph type="sldNum" sz="quarter" idx="12"/>
          </p:nvPr>
        </p:nvSpPr>
        <p:spPr>
          <a:ln/>
        </p:spPr>
        <p:txBody>
          <a:bodyPr/>
          <a:lstStyle>
            <a:lvl1pPr>
              <a:defRPr/>
            </a:lvl1pPr>
          </a:lstStyle>
          <a:p>
            <a:fld id="{C92419D6-AA7C-4BA2-A1F7-C7FDF7819F43}" type="slidenum">
              <a:rPr lang="en-US" altLang="en-US"/>
              <a:pPr/>
              <a:t>‹#›</a:t>
            </a:fld>
            <a:endParaRPr lang="en-US" altLang="en-US"/>
          </a:p>
        </p:txBody>
      </p:sp>
    </p:spTree>
    <p:extLst>
      <p:ext uri="{BB962C8B-B14F-4D97-AF65-F5344CB8AC3E}">
        <p14:creationId xmlns:p14="http://schemas.microsoft.com/office/powerpoint/2010/main" val="668973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p>
        </p:txBody>
      </p:sp>
      <p:sp>
        <p:nvSpPr>
          <p:cNvPr id="3" name="Rectangle 10"/>
          <p:cNvSpPr>
            <a:spLocks noGrp="1" noChangeArrowheads="1"/>
          </p:cNvSpPr>
          <p:nvPr>
            <p:ph type="ftr" sz="quarter" idx="11"/>
          </p:nvPr>
        </p:nvSpPr>
        <p:spPr>
          <a:ln/>
        </p:spPr>
        <p:txBody>
          <a:bodyPr/>
          <a:lstStyle>
            <a:lvl1pPr>
              <a:defRPr/>
            </a:lvl1pPr>
          </a:lstStyle>
          <a:p>
            <a:pPr>
              <a:defRPr/>
            </a:pPr>
            <a:endParaRPr lang="en-US"/>
          </a:p>
        </p:txBody>
      </p:sp>
      <p:sp>
        <p:nvSpPr>
          <p:cNvPr id="4" name="Rectangle 11"/>
          <p:cNvSpPr>
            <a:spLocks noGrp="1" noChangeArrowheads="1"/>
          </p:cNvSpPr>
          <p:nvPr>
            <p:ph type="sldNum" sz="quarter" idx="12"/>
          </p:nvPr>
        </p:nvSpPr>
        <p:spPr>
          <a:ln/>
        </p:spPr>
        <p:txBody>
          <a:bodyPr/>
          <a:lstStyle>
            <a:lvl1pPr>
              <a:defRPr/>
            </a:lvl1pPr>
          </a:lstStyle>
          <a:p>
            <a:fld id="{7AFE21CC-40E6-4992-9549-E30BD19F317C}" type="slidenum">
              <a:rPr lang="en-US" altLang="en-US"/>
              <a:pPr/>
              <a:t>‹#›</a:t>
            </a:fld>
            <a:endParaRPr lang="en-US" altLang="en-US"/>
          </a:p>
        </p:txBody>
      </p:sp>
    </p:spTree>
    <p:extLst>
      <p:ext uri="{BB962C8B-B14F-4D97-AF65-F5344CB8AC3E}">
        <p14:creationId xmlns:p14="http://schemas.microsoft.com/office/powerpoint/2010/main" val="169719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fld id="{A6F235E6-DD06-4F68-8B3E-19D5156E9411}" type="slidenum">
              <a:rPr lang="en-US" altLang="en-US"/>
              <a:pPr/>
              <a:t>‹#›</a:t>
            </a:fld>
            <a:endParaRPr lang="en-US" altLang="en-US"/>
          </a:p>
        </p:txBody>
      </p:sp>
    </p:spTree>
    <p:extLst>
      <p:ext uri="{BB962C8B-B14F-4D97-AF65-F5344CB8AC3E}">
        <p14:creationId xmlns:p14="http://schemas.microsoft.com/office/powerpoint/2010/main" val="304269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fld id="{DF704ADD-1252-4CE8-A10F-09D3D4F72F14}" type="slidenum">
              <a:rPr lang="en-US" altLang="en-US"/>
              <a:pPr/>
              <a:t>‹#›</a:t>
            </a:fld>
            <a:endParaRPr lang="en-US" altLang="en-US"/>
          </a:p>
        </p:txBody>
      </p:sp>
    </p:spTree>
    <p:extLst>
      <p:ext uri="{BB962C8B-B14F-4D97-AF65-F5344CB8AC3E}">
        <p14:creationId xmlns:p14="http://schemas.microsoft.com/office/powerpoint/2010/main" val="1028938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7" cstate="print"/>
          <a:srcRect/>
          <a:stretch>
            <a:fillRect/>
          </a:stretch>
        </a:blipFill>
        <a:effectLst/>
      </p:bgPr>
    </p:bg>
    <p:spTree>
      <p:nvGrpSpPr>
        <p:cNvPr id="1" name=""/>
        <p:cNvGrpSpPr/>
        <p:nvPr/>
      </p:nvGrpSpPr>
      <p:grpSpPr>
        <a:xfrm>
          <a:off x="0" y="0"/>
          <a:ext cx="0" cy="0"/>
          <a:chOff x="0" y="0"/>
          <a:chExt cx="0" cy="0"/>
        </a:xfrm>
      </p:grpSpPr>
      <p:sp>
        <p:nvSpPr>
          <p:cNvPr id="1026" name="Rectangle 3"/>
          <p:cNvSpPr>
            <a:spLocks noChangeArrowheads="1"/>
          </p:cNvSpPr>
          <p:nvPr/>
        </p:nvSpPr>
        <p:spPr bwMode="auto">
          <a:xfrm>
            <a:off x="0" y="0"/>
            <a:ext cx="508000" cy="4876800"/>
          </a:xfrm>
          <a:prstGeom prst="rect">
            <a:avLst/>
          </a:prstGeom>
          <a:solidFill>
            <a:schemeClr val="accent1"/>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sz="2400">
              <a:latin typeface="Times New Roman" panose="02020603050405020304" pitchFamily="18" charset="0"/>
            </a:endParaRPr>
          </a:p>
        </p:txBody>
      </p:sp>
      <p:grpSp>
        <p:nvGrpSpPr>
          <p:cNvPr id="1027" name="Group 4"/>
          <p:cNvGrpSpPr>
            <a:grpSpLocks/>
          </p:cNvGrpSpPr>
          <p:nvPr/>
        </p:nvGrpSpPr>
        <p:grpSpPr bwMode="auto">
          <a:xfrm>
            <a:off x="508000" y="990601"/>
            <a:ext cx="11684000" cy="182563"/>
            <a:chOff x="240" y="893"/>
            <a:chExt cx="5232" cy="115"/>
          </a:xfrm>
        </p:grpSpPr>
        <p:sp>
          <p:nvSpPr>
            <p:cNvPr id="1034" name="Rectangle 5"/>
            <p:cNvSpPr>
              <a:spLocks noChangeArrowheads="1"/>
            </p:cNvSpPr>
            <p:nvPr/>
          </p:nvSpPr>
          <p:spPr bwMode="auto">
            <a:xfrm>
              <a:off x="4320" y="893"/>
              <a:ext cx="1152" cy="115"/>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sz="2400">
                <a:latin typeface="Times New Roman" panose="02020603050405020304" pitchFamily="18" charset="0"/>
              </a:endParaRPr>
            </a:p>
          </p:txBody>
        </p:sp>
        <p:sp>
          <p:nvSpPr>
            <p:cNvPr id="1035" name="Line 6"/>
            <p:cNvSpPr>
              <a:spLocks noChangeShapeType="1"/>
            </p:cNvSpPr>
            <p:nvPr/>
          </p:nvSpPr>
          <p:spPr bwMode="auto">
            <a:xfrm>
              <a:off x="240" y="941"/>
              <a:ext cx="5232" cy="0"/>
            </a:xfrm>
            <a:prstGeom prst="line">
              <a:avLst/>
            </a:prstGeom>
            <a:noFill/>
            <a:ln w="190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028" name="Rectangle 7"/>
          <p:cNvSpPr>
            <a:spLocks noGrp="1" noChangeArrowheads="1"/>
          </p:cNvSpPr>
          <p:nvPr>
            <p:ph type="title"/>
          </p:nvPr>
        </p:nvSpPr>
        <p:spPr bwMode="auto">
          <a:xfrm>
            <a:off x="1219200" y="277814"/>
            <a:ext cx="10363200" cy="636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9" name="Rectangle 8"/>
          <p:cNvSpPr>
            <a:spLocks noGrp="1" noChangeArrowheads="1"/>
          </p:cNvSpPr>
          <p:nvPr>
            <p:ph type="body" idx="1"/>
          </p:nvPr>
        </p:nvSpPr>
        <p:spPr bwMode="auto">
          <a:xfrm>
            <a:off x="1219200" y="1600201"/>
            <a:ext cx="103632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32105" name="Rectangle 9"/>
          <p:cNvSpPr>
            <a:spLocks noGrp="1" noChangeArrowheads="1"/>
          </p:cNvSpPr>
          <p:nvPr>
            <p:ph type="dt" sz="half" idx="2"/>
          </p:nvPr>
        </p:nvSpPr>
        <p:spPr bwMode="auto">
          <a:xfrm>
            <a:off x="1219200" y="6251575"/>
            <a:ext cx="2641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latin typeface="Arial" charset="0"/>
              </a:defRPr>
            </a:lvl1pPr>
          </a:lstStyle>
          <a:p>
            <a:pPr>
              <a:defRPr/>
            </a:pPr>
            <a:endParaRPr lang="en-US"/>
          </a:p>
        </p:txBody>
      </p:sp>
      <p:sp>
        <p:nvSpPr>
          <p:cNvPr id="132106" name="Rectangle 10"/>
          <p:cNvSpPr>
            <a:spLocks noGrp="1" noChangeArrowheads="1"/>
          </p:cNvSpPr>
          <p:nvPr>
            <p:ph type="ftr" sz="quarter" idx="3"/>
          </p:nvPr>
        </p:nvSpPr>
        <p:spPr bwMode="auto">
          <a:xfrm>
            <a:off x="4470400" y="6248400"/>
            <a:ext cx="396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a:latin typeface="Arial" charset="0"/>
              </a:defRPr>
            </a:lvl1pPr>
          </a:lstStyle>
          <a:p>
            <a:pPr>
              <a:defRPr/>
            </a:pPr>
            <a:endParaRPr lang="en-US"/>
          </a:p>
        </p:txBody>
      </p:sp>
      <p:sp>
        <p:nvSpPr>
          <p:cNvPr id="132107" name="Rectangle 11"/>
          <p:cNvSpPr>
            <a:spLocks noGrp="1" noChangeArrowheads="1"/>
          </p:cNvSpPr>
          <p:nvPr>
            <p:ph type="sldNum" sz="quarter" idx="4"/>
          </p:nvPr>
        </p:nvSpPr>
        <p:spPr bwMode="auto">
          <a:xfrm>
            <a:off x="9042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lvl1pPr>
          </a:lstStyle>
          <a:p>
            <a:fld id="{FB2B0DC4-8523-4CFB-B39D-D676D30C3E1E}" type="slidenum">
              <a:rPr lang="en-US" altLang="en-US"/>
              <a:pPr/>
              <a:t>‹#›</a:t>
            </a:fld>
            <a:endParaRPr lang="en-US" altLang="en-US"/>
          </a:p>
        </p:txBody>
      </p:sp>
      <p:sp>
        <p:nvSpPr>
          <p:cNvPr id="1033" name="Line 12"/>
          <p:cNvSpPr>
            <a:spLocks noChangeShapeType="1"/>
          </p:cNvSpPr>
          <p:nvPr/>
        </p:nvSpPr>
        <p:spPr bwMode="auto">
          <a:xfrm>
            <a:off x="0" y="4876800"/>
            <a:ext cx="508000"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3930"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 id="2147483926" r:id="rId12"/>
    <p:sldLayoutId id="2147483927" r:id="rId13"/>
    <p:sldLayoutId id="2147483928" r:id="rId14"/>
    <p:sldLayoutId id="2147483929"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Times New Roman" pitchFamily="18" charset="0"/>
        </a:defRPr>
      </a:lvl2pPr>
      <a:lvl3pPr algn="l" rtl="0" eaLnBrk="0" fontAlgn="base" hangingPunct="0">
        <a:spcBef>
          <a:spcPct val="0"/>
        </a:spcBef>
        <a:spcAft>
          <a:spcPct val="0"/>
        </a:spcAft>
        <a:defRPr sz="4200">
          <a:solidFill>
            <a:schemeClr val="tx2"/>
          </a:solidFill>
          <a:latin typeface="Times New Roman" pitchFamily="18" charset="0"/>
        </a:defRPr>
      </a:lvl3pPr>
      <a:lvl4pPr algn="l" rtl="0" eaLnBrk="0" fontAlgn="base" hangingPunct="0">
        <a:spcBef>
          <a:spcPct val="0"/>
        </a:spcBef>
        <a:spcAft>
          <a:spcPct val="0"/>
        </a:spcAft>
        <a:defRPr sz="4200">
          <a:solidFill>
            <a:schemeClr val="tx2"/>
          </a:solidFill>
          <a:latin typeface="Times New Roman" pitchFamily="18" charset="0"/>
        </a:defRPr>
      </a:lvl4pPr>
      <a:lvl5pPr algn="l" rtl="0" eaLnBrk="0" fontAlgn="base" hangingPunct="0">
        <a:spcBef>
          <a:spcPct val="0"/>
        </a:spcBef>
        <a:spcAft>
          <a:spcPct val="0"/>
        </a:spcAft>
        <a:defRPr sz="4200">
          <a:solidFill>
            <a:schemeClr val="tx2"/>
          </a:solidFill>
          <a:latin typeface="Times New Roman" pitchFamily="18" charset="0"/>
        </a:defRPr>
      </a:lvl5pPr>
      <a:lvl6pPr marL="457200" algn="l" rtl="0" fontAlgn="base">
        <a:spcBef>
          <a:spcPct val="0"/>
        </a:spcBef>
        <a:spcAft>
          <a:spcPct val="0"/>
        </a:spcAft>
        <a:defRPr sz="4200">
          <a:solidFill>
            <a:schemeClr val="tx2"/>
          </a:solidFill>
          <a:latin typeface="Times New Roman" pitchFamily="18" charset="0"/>
        </a:defRPr>
      </a:lvl6pPr>
      <a:lvl7pPr marL="914400" algn="l" rtl="0" fontAlgn="base">
        <a:spcBef>
          <a:spcPct val="0"/>
        </a:spcBef>
        <a:spcAft>
          <a:spcPct val="0"/>
        </a:spcAft>
        <a:defRPr sz="4200">
          <a:solidFill>
            <a:schemeClr val="tx2"/>
          </a:solidFill>
          <a:latin typeface="Times New Roman" pitchFamily="18" charset="0"/>
        </a:defRPr>
      </a:lvl7pPr>
      <a:lvl8pPr marL="1371600" algn="l" rtl="0" fontAlgn="base">
        <a:spcBef>
          <a:spcPct val="0"/>
        </a:spcBef>
        <a:spcAft>
          <a:spcPct val="0"/>
        </a:spcAft>
        <a:defRPr sz="4200">
          <a:solidFill>
            <a:schemeClr val="tx2"/>
          </a:solidFill>
          <a:latin typeface="Times New Roman" pitchFamily="18" charset="0"/>
        </a:defRPr>
      </a:lvl8pPr>
      <a:lvl9pPr marL="1828800" algn="l" rtl="0" fontAlgn="base">
        <a:spcBef>
          <a:spcPct val="0"/>
        </a:spcBef>
        <a:spcAft>
          <a:spcPct val="0"/>
        </a:spcAft>
        <a:defRPr sz="42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folHlink"/>
        </a:buClr>
        <a:buSzPct val="90000"/>
        <a:buFont typeface="Wingdings" panose="05000000000000000000" pitchFamily="2" charset="2"/>
        <a:buChar char="n"/>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Wingdings" panose="05000000000000000000"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folHlink"/>
        </a:buClr>
        <a:buSzPct val="55000"/>
        <a:buFont typeface="Wingdings" panose="05000000000000000000" pitchFamily="2" charset="2"/>
        <a:buChar char="n"/>
        <a:defRPr sz="2300">
          <a:solidFill>
            <a:schemeClr val="tx1"/>
          </a:solidFill>
          <a:latin typeface="+mn-lt"/>
        </a:defRPr>
      </a:lvl3pPr>
      <a:lvl4pPr marL="1600200" indent="-228600" algn="l" rtl="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mn-lt"/>
        </a:defRPr>
      </a:lvl5pPr>
      <a:lvl6pPr marL="25146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6.xml"/><Relationship Id="rId6" Type="http://schemas.openxmlformats.org/officeDocument/2006/relationships/image" Target="../media/image2.png"/><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7.xml"/><Relationship Id="rId6" Type="http://schemas.openxmlformats.org/officeDocument/2006/relationships/image" Target="../media/image2.png"/><Relationship Id="rId5" Type="http://schemas.openxmlformats.org/officeDocument/2006/relationships/notesSlide" Target="../notesSlides/notesSlide13.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8.xml"/><Relationship Id="rId6" Type="http://schemas.openxmlformats.org/officeDocument/2006/relationships/image" Target="../media/image2.png"/><Relationship Id="rId5" Type="http://schemas.openxmlformats.org/officeDocument/2006/relationships/notesSlide" Target="../notesSlides/notesSlide14.xml"/><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hyperlink" Target="https://www.nist.gov/programs-projects/tutorials-analytical-chemistry" TargetMode="External"/><Relationship Id="rId5" Type="http://schemas.openxmlformats.org/officeDocument/2006/relationships/image" Target="../media/image8.tiff"/><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audio" Target="../media/media2.wav"/><Relationship Id="rId2" Type="http://schemas.microsoft.com/office/2007/relationships/media" Target="../media/media2.wav"/><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image" Target="../media/image2.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2.png"/><Relationship Id="rId2" Type="http://schemas.microsoft.com/office/2007/relationships/media" Target="../media/media5.m4a"/><Relationship Id="rId1" Type="http://schemas.openxmlformats.org/officeDocument/2006/relationships/tags" Target="../tags/tag4.xml"/><Relationship Id="rId6" Type="http://schemas.openxmlformats.org/officeDocument/2006/relationships/image" Target="../media/image3.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hyperlink" Target="https://www.nist.gov/video/calibration" TargetMode="External"/><Relationship Id="rId3" Type="http://schemas.openxmlformats.org/officeDocument/2006/relationships/audio" Target="../media/media6.m4a"/><Relationship Id="rId7" Type="http://schemas.openxmlformats.org/officeDocument/2006/relationships/hyperlink" Target="https://www.nist.gov/video/volumetric-transfer-liquids" TargetMode="External"/><Relationship Id="rId2" Type="http://schemas.microsoft.com/office/2007/relationships/media" Target="../media/media6.m4a"/><Relationship Id="rId1" Type="http://schemas.openxmlformats.org/officeDocument/2006/relationships/tags" Target="../tags/tag5.xml"/><Relationship Id="rId6" Type="http://schemas.openxmlformats.org/officeDocument/2006/relationships/hyperlink" Target="https://www.nist.gov/video/preparation-calibration-solutions" TargetMode="External"/><Relationship Id="rId5" Type="http://schemas.openxmlformats.org/officeDocument/2006/relationships/notesSlide" Target="../notesSlides/notesSlide6.xml"/><Relationship Id="rId4" Type="http://schemas.openxmlformats.org/officeDocument/2006/relationships/slideLayout" Target="../slideLayouts/slideLayout2.xml"/><Relationship Id="rId9"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104900" y="971854"/>
            <a:ext cx="10363200" cy="2336260"/>
          </a:xfrm>
        </p:spPr>
        <p:txBody>
          <a:bodyPr/>
          <a:lstStyle/>
          <a:p>
            <a:pPr algn="ctr"/>
            <a:r>
              <a:rPr lang="en-US" altLang="en-US" dirty="0"/>
              <a:t>Gravimetric and Volumetric </a:t>
            </a:r>
            <a:br>
              <a:rPr lang="en-US" altLang="en-US" dirty="0"/>
            </a:br>
            <a:r>
              <a:rPr lang="en-US" altLang="en-US" dirty="0"/>
              <a:t>Based Quantitation</a:t>
            </a:r>
          </a:p>
        </p:txBody>
      </p:sp>
      <p:sp>
        <p:nvSpPr>
          <p:cNvPr id="6" name="TextBox 5"/>
          <p:cNvSpPr txBox="1"/>
          <p:nvPr/>
        </p:nvSpPr>
        <p:spPr>
          <a:xfrm>
            <a:off x="3429000" y="3383537"/>
            <a:ext cx="5715000" cy="1477328"/>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Lane C. Sander, Ph.D.</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Chemical Sciences Division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Material Measurement Laboratory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National Institute of Standards and Technology</a:t>
            </a:r>
            <a:r>
              <a:rPr kumimoji="0" lang="en-US" sz="1800" b="0" i="0" u="none" strike="noStrike" kern="1200" cap="none" spc="0" normalizeH="0" baseline="30000" noProof="0" dirty="0">
                <a:ln>
                  <a:noFill/>
                </a:ln>
                <a:solidFill>
                  <a:srgbClr val="000000"/>
                </a:solidFill>
                <a:effectLst/>
                <a:uLnTx/>
                <a:uFillTx/>
                <a:latin typeface="Arial" panose="020B0604020202020204" pitchFamily="34" charset="0"/>
                <a:ea typeface="+mn-ea"/>
                <a:cs typeface="+mn-cs"/>
              </a:rPr>
              <a:t>1</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p:txBody>
      </p:sp>
      <p:sp>
        <p:nvSpPr>
          <p:cNvPr id="7" name="Date Placeholder 1"/>
          <p:cNvSpPr>
            <a:spLocks noGrp="1"/>
          </p:cNvSpPr>
          <p:nvPr>
            <p:ph type="dt" sz="half" idx="10"/>
          </p:nvPr>
        </p:nvSpPr>
        <p:spPr>
          <a:xfrm>
            <a:off x="4965700" y="6400800"/>
            <a:ext cx="2641600" cy="457200"/>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0E497D5D-72DA-4E9C-A52B-570FFA062F27}" type="datetime1">
              <a:rPr kumimoji="0" lang="en-US" sz="10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4/29/2022</a:t>
            </a:fld>
            <a:endParaRPr kumimoji="0" lang="en-US" sz="10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8" name="TextBox 7"/>
          <p:cNvSpPr txBox="1"/>
          <p:nvPr/>
        </p:nvSpPr>
        <p:spPr>
          <a:xfrm>
            <a:off x="1981200" y="5239815"/>
            <a:ext cx="8610600" cy="923330"/>
          </a:xfrm>
          <a:prstGeom prst="rect">
            <a:avLst/>
          </a:prstGeom>
          <a:noFill/>
        </p:spPr>
        <p:txBody>
          <a:bodyPr wrap="square" rtlCol="0">
            <a:spAutoFit/>
          </a:bodyPr>
          <a:lstStyle/>
          <a:p>
            <a:pPr lvl="0">
              <a:defRPr/>
            </a:pPr>
            <a:r>
              <a:rPr lang="en-US" baseline="30000" dirty="0">
                <a:solidFill>
                  <a:srgbClr val="000000"/>
                </a:solidFill>
              </a:rPr>
              <a:t>1</a:t>
            </a:r>
            <a:r>
              <a:rPr lang="en-US" dirty="0">
                <a:solidFill>
                  <a:srgbClr val="000000"/>
                </a:solidFill>
              </a:rPr>
              <a:t>Contribution of the National Institute of Standards and Technology.  Not subject to copyright.  This presentation reflects the views of the author and should not be construed as representing NIST’s views or policies. </a:t>
            </a:r>
            <a:endParaRPr kumimoji="0" lang="en-US"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3" name="1b">
            <a:hlinkClick r:id="" action="ppaction://media"/>
            <a:extLst>
              <a:ext uri="{FF2B5EF4-FFF2-40B4-BE49-F238E27FC236}">
                <a16:creationId xmlns:a16="http://schemas.microsoft.com/office/drawing/2014/main" id="{38881A58-BDE8-4048-B35A-A1FB2E01049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427075" y="6683375"/>
            <a:ext cx="609600" cy="609600"/>
          </a:xfrm>
          <a:prstGeom prst="rect">
            <a:avLst/>
          </a:prstGeom>
        </p:spPr>
      </p:pic>
    </p:spTree>
    <p:extLst>
      <p:ext uri="{BB962C8B-B14F-4D97-AF65-F5344CB8AC3E}">
        <p14:creationId xmlns:p14="http://schemas.microsoft.com/office/powerpoint/2010/main" val="3770662566"/>
      </p:ext>
    </p:extLst>
  </p:cSld>
  <p:clrMapOvr>
    <a:masterClrMapping/>
  </p:clrMapOvr>
  <mc:AlternateContent xmlns:mc="http://schemas.openxmlformats.org/markup-compatibility/2006" xmlns:p14="http://schemas.microsoft.com/office/powerpoint/2010/main">
    <mc:Choice Requires="p14">
      <p:transition spd="med" p14:dur="700" advTm="30157">
        <p:fade/>
      </p:transition>
    </mc:Choice>
    <mc:Fallback xmlns="">
      <p:transition spd="med" advTm="3015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204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0" objId="3"/>
        <p14:stopEvt time="30157" objId="3"/>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3F5C2-6ACC-4472-8B75-D9F30BF599D0}"/>
              </a:ext>
            </a:extLst>
          </p:cNvPr>
          <p:cNvSpPr>
            <a:spLocks noGrp="1"/>
          </p:cNvSpPr>
          <p:nvPr>
            <p:ph type="title"/>
          </p:nvPr>
        </p:nvSpPr>
        <p:spPr>
          <a:xfrm>
            <a:off x="1219200" y="277814"/>
            <a:ext cx="10972800" cy="636587"/>
          </a:xfrm>
        </p:spPr>
        <p:txBody>
          <a:bodyPr/>
          <a:lstStyle/>
          <a:p>
            <a:r>
              <a:rPr lang="en-US" dirty="0"/>
              <a:t>Calibration:  Zero Intercept (y = mx; RF = y/x)</a:t>
            </a:r>
          </a:p>
        </p:txBody>
      </p:sp>
      <p:graphicFrame>
        <p:nvGraphicFramePr>
          <p:cNvPr id="10" name="Chart 9">
            <a:extLst>
              <a:ext uri="{FF2B5EF4-FFF2-40B4-BE49-F238E27FC236}">
                <a16:creationId xmlns:a16="http://schemas.microsoft.com/office/drawing/2014/main" id="{CA822C45-4D5C-4888-903E-AD1AE7A5D3E4}"/>
              </a:ext>
            </a:extLst>
          </p:cNvPr>
          <p:cNvGraphicFramePr>
            <a:graphicFrameLocks/>
          </p:cNvGraphicFramePr>
          <p:nvPr>
            <p:extLst>
              <p:ext uri="{D42A27DB-BD31-4B8C-83A1-F6EECF244321}">
                <p14:modId xmlns:p14="http://schemas.microsoft.com/office/powerpoint/2010/main" val="177093394"/>
              </p:ext>
            </p:extLst>
          </p:nvPr>
        </p:nvGraphicFramePr>
        <p:xfrm>
          <a:off x="6564472" y="1920861"/>
          <a:ext cx="5257799" cy="474681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 name="Chart 4">
            <a:extLst>
              <a:ext uri="{FF2B5EF4-FFF2-40B4-BE49-F238E27FC236}">
                <a16:creationId xmlns:a16="http://schemas.microsoft.com/office/drawing/2014/main" id="{BE004DF1-D89D-4645-A2FF-E46C59F0300C}"/>
              </a:ext>
            </a:extLst>
          </p:cNvPr>
          <p:cNvGraphicFramePr>
            <a:graphicFrameLocks/>
          </p:cNvGraphicFramePr>
          <p:nvPr>
            <p:extLst>
              <p:ext uri="{D42A27DB-BD31-4B8C-83A1-F6EECF244321}">
                <p14:modId xmlns:p14="http://schemas.microsoft.com/office/powerpoint/2010/main" val="3652765664"/>
              </p:ext>
            </p:extLst>
          </p:nvPr>
        </p:nvGraphicFramePr>
        <p:xfrm>
          <a:off x="773273" y="1920861"/>
          <a:ext cx="5257799" cy="4746812"/>
        </p:xfrm>
        <a:graphic>
          <a:graphicData uri="http://schemas.openxmlformats.org/drawingml/2006/chart">
            <c:chart xmlns:c="http://schemas.openxmlformats.org/drawingml/2006/chart" xmlns:r="http://schemas.openxmlformats.org/officeDocument/2006/relationships" r:id="rId6"/>
          </a:graphicData>
        </a:graphic>
      </p:graphicFrame>
      <p:sp>
        <p:nvSpPr>
          <p:cNvPr id="8" name="TextBox 7">
            <a:extLst>
              <a:ext uri="{FF2B5EF4-FFF2-40B4-BE49-F238E27FC236}">
                <a16:creationId xmlns:a16="http://schemas.microsoft.com/office/drawing/2014/main" id="{3EB1E49B-880D-4BFA-B824-BFCD30A2EA59}"/>
              </a:ext>
            </a:extLst>
          </p:cNvPr>
          <p:cNvSpPr txBox="1"/>
          <p:nvPr/>
        </p:nvSpPr>
        <p:spPr>
          <a:xfrm>
            <a:off x="2072513" y="1236425"/>
            <a:ext cx="2659318" cy="461665"/>
          </a:xfrm>
          <a:prstGeom prst="rect">
            <a:avLst/>
          </a:prstGeom>
          <a:noFill/>
        </p:spPr>
        <p:txBody>
          <a:bodyPr wrap="none" rtlCol="0">
            <a:spAutoFit/>
          </a:bodyPr>
          <a:lstStyle/>
          <a:p>
            <a:pPr algn="ctr"/>
            <a:r>
              <a:rPr lang="en-US" sz="2400" b="1" dirty="0">
                <a:solidFill>
                  <a:srgbClr val="0066FF"/>
                </a:solidFill>
              </a:rPr>
              <a:t>Volumetric Basis</a:t>
            </a:r>
          </a:p>
        </p:txBody>
      </p:sp>
      <p:sp>
        <p:nvSpPr>
          <p:cNvPr id="9" name="TextBox 8">
            <a:extLst>
              <a:ext uri="{FF2B5EF4-FFF2-40B4-BE49-F238E27FC236}">
                <a16:creationId xmlns:a16="http://schemas.microsoft.com/office/drawing/2014/main" id="{D102CAF2-6D68-4959-AB27-B0618A612799}"/>
              </a:ext>
            </a:extLst>
          </p:cNvPr>
          <p:cNvSpPr txBox="1"/>
          <p:nvPr/>
        </p:nvSpPr>
        <p:spPr>
          <a:xfrm>
            <a:off x="7791384" y="1236424"/>
            <a:ext cx="2803973" cy="461665"/>
          </a:xfrm>
          <a:prstGeom prst="rect">
            <a:avLst/>
          </a:prstGeom>
          <a:noFill/>
        </p:spPr>
        <p:txBody>
          <a:bodyPr wrap="none" rtlCol="0">
            <a:spAutoFit/>
          </a:bodyPr>
          <a:lstStyle/>
          <a:p>
            <a:pPr algn="ctr"/>
            <a:r>
              <a:rPr lang="en-US" sz="2400" b="1" dirty="0">
                <a:solidFill>
                  <a:srgbClr val="0066FF"/>
                </a:solidFill>
              </a:rPr>
              <a:t>Gravimetric Basis</a:t>
            </a:r>
          </a:p>
        </p:txBody>
      </p:sp>
      <p:pic>
        <p:nvPicPr>
          <p:cNvPr id="4" name="11b">
            <a:hlinkClick r:id="" action="ppaction://media"/>
            <a:extLst>
              <a:ext uri="{FF2B5EF4-FFF2-40B4-BE49-F238E27FC236}">
                <a16:creationId xmlns:a16="http://schemas.microsoft.com/office/drawing/2014/main" id="{92CA70D7-7ED7-44F8-8AE6-78A6A8F250B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414069" y="6466750"/>
            <a:ext cx="609600" cy="609600"/>
          </a:xfrm>
          <a:prstGeom prst="rect">
            <a:avLst/>
          </a:prstGeom>
        </p:spPr>
      </p:pic>
    </p:spTree>
    <p:extLst>
      <p:ext uri="{BB962C8B-B14F-4D97-AF65-F5344CB8AC3E}">
        <p14:creationId xmlns:p14="http://schemas.microsoft.com/office/powerpoint/2010/main" val="1022778692"/>
      </p:ext>
    </p:extLst>
  </p:cSld>
  <p:clrMapOvr>
    <a:masterClrMapping/>
  </p:clrMapOvr>
  <mc:AlternateContent xmlns:mc="http://schemas.openxmlformats.org/markup-compatibility/2006" xmlns:p14="http://schemas.microsoft.com/office/powerpoint/2010/main">
    <mc:Choice Requires="p14">
      <p:transition spd="med" p14:dur="700" advTm="68822">
        <p:fade/>
      </p:transition>
    </mc:Choice>
    <mc:Fallback xmlns="">
      <p:transition spd="med" advTm="6882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98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0" objId="4"/>
        <p14:stopEvt time="68822" objId="4"/>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3F5C2-6ACC-4472-8B75-D9F30BF599D0}"/>
              </a:ext>
            </a:extLst>
          </p:cNvPr>
          <p:cNvSpPr>
            <a:spLocks noGrp="1"/>
          </p:cNvSpPr>
          <p:nvPr>
            <p:ph type="title"/>
          </p:nvPr>
        </p:nvSpPr>
        <p:spPr/>
        <p:txBody>
          <a:bodyPr/>
          <a:lstStyle/>
          <a:p>
            <a:r>
              <a:rPr lang="en-US" dirty="0"/>
              <a:t>Calibration:  Calculated Intercept (y = mx + b)</a:t>
            </a:r>
          </a:p>
        </p:txBody>
      </p:sp>
      <p:graphicFrame>
        <p:nvGraphicFramePr>
          <p:cNvPr id="10" name="Chart 9">
            <a:extLst>
              <a:ext uri="{FF2B5EF4-FFF2-40B4-BE49-F238E27FC236}">
                <a16:creationId xmlns:a16="http://schemas.microsoft.com/office/drawing/2014/main" id="{CA822C45-4D5C-4888-903E-AD1AE7A5D3E4}"/>
              </a:ext>
            </a:extLst>
          </p:cNvPr>
          <p:cNvGraphicFramePr>
            <a:graphicFrameLocks/>
          </p:cNvGraphicFramePr>
          <p:nvPr>
            <p:extLst>
              <p:ext uri="{D42A27DB-BD31-4B8C-83A1-F6EECF244321}">
                <p14:modId xmlns:p14="http://schemas.microsoft.com/office/powerpoint/2010/main" val="3950936865"/>
              </p:ext>
            </p:extLst>
          </p:nvPr>
        </p:nvGraphicFramePr>
        <p:xfrm>
          <a:off x="6564472" y="1920861"/>
          <a:ext cx="5257799" cy="474681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 name="Chart 4">
            <a:extLst>
              <a:ext uri="{FF2B5EF4-FFF2-40B4-BE49-F238E27FC236}">
                <a16:creationId xmlns:a16="http://schemas.microsoft.com/office/drawing/2014/main" id="{BE004DF1-D89D-4645-A2FF-E46C59F0300C}"/>
              </a:ext>
            </a:extLst>
          </p:cNvPr>
          <p:cNvGraphicFramePr>
            <a:graphicFrameLocks/>
          </p:cNvGraphicFramePr>
          <p:nvPr>
            <p:extLst>
              <p:ext uri="{D42A27DB-BD31-4B8C-83A1-F6EECF244321}">
                <p14:modId xmlns:p14="http://schemas.microsoft.com/office/powerpoint/2010/main" val="828869796"/>
              </p:ext>
            </p:extLst>
          </p:nvPr>
        </p:nvGraphicFramePr>
        <p:xfrm>
          <a:off x="773273" y="1920861"/>
          <a:ext cx="5257799" cy="4746812"/>
        </p:xfrm>
        <a:graphic>
          <a:graphicData uri="http://schemas.openxmlformats.org/drawingml/2006/chart">
            <c:chart xmlns:c="http://schemas.openxmlformats.org/drawingml/2006/chart" xmlns:r="http://schemas.openxmlformats.org/officeDocument/2006/relationships" r:id="rId6"/>
          </a:graphicData>
        </a:graphic>
      </p:graphicFrame>
      <p:sp>
        <p:nvSpPr>
          <p:cNvPr id="8" name="TextBox 7">
            <a:extLst>
              <a:ext uri="{FF2B5EF4-FFF2-40B4-BE49-F238E27FC236}">
                <a16:creationId xmlns:a16="http://schemas.microsoft.com/office/drawing/2014/main" id="{3EB1E49B-880D-4BFA-B824-BFCD30A2EA59}"/>
              </a:ext>
            </a:extLst>
          </p:cNvPr>
          <p:cNvSpPr txBox="1"/>
          <p:nvPr/>
        </p:nvSpPr>
        <p:spPr>
          <a:xfrm>
            <a:off x="2072513" y="1236425"/>
            <a:ext cx="2659318" cy="461665"/>
          </a:xfrm>
          <a:prstGeom prst="rect">
            <a:avLst/>
          </a:prstGeom>
          <a:noFill/>
        </p:spPr>
        <p:txBody>
          <a:bodyPr wrap="none" rtlCol="0">
            <a:spAutoFit/>
          </a:bodyPr>
          <a:lstStyle/>
          <a:p>
            <a:pPr algn="ctr"/>
            <a:r>
              <a:rPr lang="en-US" sz="2400" b="1" dirty="0">
                <a:solidFill>
                  <a:srgbClr val="0066FF"/>
                </a:solidFill>
              </a:rPr>
              <a:t>Volumetric Basis</a:t>
            </a:r>
          </a:p>
        </p:txBody>
      </p:sp>
      <p:sp>
        <p:nvSpPr>
          <p:cNvPr id="9" name="TextBox 8">
            <a:extLst>
              <a:ext uri="{FF2B5EF4-FFF2-40B4-BE49-F238E27FC236}">
                <a16:creationId xmlns:a16="http://schemas.microsoft.com/office/drawing/2014/main" id="{D102CAF2-6D68-4959-AB27-B0618A612799}"/>
              </a:ext>
            </a:extLst>
          </p:cNvPr>
          <p:cNvSpPr txBox="1"/>
          <p:nvPr/>
        </p:nvSpPr>
        <p:spPr>
          <a:xfrm>
            <a:off x="7791384" y="1236424"/>
            <a:ext cx="2803973" cy="461665"/>
          </a:xfrm>
          <a:prstGeom prst="rect">
            <a:avLst/>
          </a:prstGeom>
          <a:noFill/>
        </p:spPr>
        <p:txBody>
          <a:bodyPr wrap="none" rtlCol="0">
            <a:spAutoFit/>
          </a:bodyPr>
          <a:lstStyle/>
          <a:p>
            <a:pPr algn="ctr"/>
            <a:r>
              <a:rPr lang="en-US" sz="2400" b="1" dirty="0">
                <a:solidFill>
                  <a:srgbClr val="0066FF"/>
                </a:solidFill>
              </a:rPr>
              <a:t>Gravimetric Basis</a:t>
            </a:r>
          </a:p>
        </p:txBody>
      </p:sp>
      <p:pic>
        <p:nvPicPr>
          <p:cNvPr id="7" name="11e">
            <a:hlinkClick r:id="" action="ppaction://media"/>
            <a:extLst>
              <a:ext uri="{FF2B5EF4-FFF2-40B4-BE49-F238E27FC236}">
                <a16:creationId xmlns:a16="http://schemas.microsoft.com/office/drawing/2014/main" id="{FFFBED9C-0B4E-44C0-8B1C-7E92407A2E4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536385" y="6553200"/>
            <a:ext cx="609600" cy="609600"/>
          </a:xfrm>
          <a:prstGeom prst="rect">
            <a:avLst/>
          </a:prstGeom>
        </p:spPr>
      </p:pic>
    </p:spTree>
    <p:extLst>
      <p:ext uri="{BB962C8B-B14F-4D97-AF65-F5344CB8AC3E}">
        <p14:creationId xmlns:p14="http://schemas.microsoft.com/office/powerpoint/2010/main" val="1952058079"/>
      </p:ext>
    </p:extLst>
  </p:cSld>
  <p:clrMapOvr>
    <a:masterClrMapping/>
  </p:clrMapOvr>
  <mc:AlternateContent xmlns:mc="http://schemas.openxmlformats.org/markup-compatibility/2006" xmlns:p14="http://schemas.microsoft.com/office/powerpoint/2010/main">
    <mc:Choice Requires="p14">
      <p:transition spd="med" p14:dur="700" advTm="86421">
        <p:fade/>
      </p:transition>
    </mc:Choice>
    <mc:Fallback xmlns="">
      <p:transition spd="med" advTm="8642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781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4" objId="7"/>
        <p14:stopEvt time="86421" objId="7"/>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ABA6F-68A9-4C09-8CA1-2E9ABC4D5FF1}"/>
              </a:ext>
            </a:extLst>
          </p:cNvPr>
          <p:cNvSpPr>
            <a:spLocks noGrp="1"/>
          </p:cNvSpPr>
          <p:nvPr>
            <p:ph type="title"/>
          </p:nvPr>
        </p:nvSpPr>
        <p:spPr/>
        <p:txBody>
          <a:bodyPr/>
          <a:lstStyle/>
          <a:p>
            <a:r>
              <a:rPr lang="en-US" dirty="0"/>
              <a:t>Quantitation</a:t>
            </a:r>
          </a:p>
        </p:txBody>
      </p:sp>
      <p:sp>
        <p:nvSpPr>
          <p:cNvPr id="4" name="Content Placeholder 7">
            <a:extLst>
              <a:ext uri="{FF2B5EF4-FFF2-40B4-BE49-F238E27FC236}">
                <a16:creationId xmlns:a16="http://schemas.microsoft.com/office/drawing/2014/main" id="{4CB5C4AB-D7C5-4887-86B0-11D6B065E72C}"/>
              </a:ext>
            </a:extLst>
          </p:cNvPr>
          <p:cNvSpPr txBox="1">
            <a:spLocks/>
          </p:cNvSpPr>
          <p:nvPr/>
        </p:nvSpPr>
        <p:spPr bwMode="auto">
          <a:xfrm>
            <a:off x="6400801" y="1775478"/>
            <a:ext cx="5459506" cy="5512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folHlink"/>
              </a:buClr>
              <a:buSzPct val="90000"/>
              <a:buFont typeface="Wingdings" panose="05000000000000000000" pitchFamily="2" charset="2"/>
              <a:buChar char="n"/>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Wingdings" panose="05000000000000000000"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folHlink"/>
              </a:buClr>
              <a:buSzPct val="55000"/>
              <a:buFont typeface="Wingdings" panose="05000000000000000000" pitchFamily="2" charset="2"/>
              <a:buChar char="n"/>
              <a:defRPr sz="2300">
                <a:solidFill>
                  <a:schemeClr val="tx1"/>
                </a:solidFill>
                <a:latin typeface="+mn-lt"/>
              </a:defRPr>
            </a:lvl3pPr>
            <a:lvl4pPr marL="1600200" indent="-228600" algn="l" rtl="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mn-lt"/>
              </a:defRPr>
            </a:lvl5pPr>
            <a:lvl6pPr marL="25146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9pPr>
          </a:lstStyle>
          <a:p>
            <a:pPr marL="457200" indent="-457200">
              <a:buFont typeface="+mj-lt"/>
              <a:buAutoNum type="arabicPeriod"/>
            </a:pPr>
            <a:r>
              <a:rPr lang="en-US" sz="1800" kern="0" dirty="0">
                <a:solidFill>
                  <a:srgbClr val="002060"/>
                </a:solidFill>
              </a:rPr>
              <a:t>To calculate the Response Factor: </a:t>
            </a:r>
          </a:p>
          <a:p>
            <a:pPr marL="457200" indent="0">
              <a:buFont typeface="Wingdings" panose="05000000000000000000" pitchFamily="2" charset="2"/>
              <a:buNone/>
            </a:pPr>
            <a:r>
              <a:rPr lang="en-US" sz="1800" i="1" kern="0" dirty="0">
                <a:solidFill>
                  <a:srgbClr val="002060"/>
                </a:solidFill>
              </a:rPr>
              <a:t>RF = response / mass fraction</a:t>
            </a:r>
          </a:p>
          <a:p>
            <a:pPr marL="457200" indent="0">
              <a:buFont typeface="Wingdings" panose="05000000000000000000" pitchFamily="2" charset="2"/>
              <a:buNone/>
            </a:pPr>
            <a:r>
              <a:rPr lang="en-US" sz="1800" kern="0" dirty="0">
                <a:solidFill>
                  <a:srgbClr val="002060"/>
                </a:solidFill>
              </a:rPr>
              <a:t>(Use linear regression or average RF for multiple calibrants)</a:t>
            </a:r>
          </a:p>
          <a:p>
            <a:pPr marL="457200" indent="0">
              <a:buFont typeface="Wingdings" panose="05000000000000000000" pitchFamily="2" charset="2"/>
              <a:buNone/>
            </a:pPr>
            <a:endParaRPr lang="en-US" sz="1800" kern="0" dirty="0">
              <a:solidFill>
                <a:srgbClr val="002060"/>
              </a:solidFill>
            </a:endParaRPr>
          </a:p>
          <a:p>
            <a:pPr marL="457200" indent="-457200">
              <a:buFont typeface="+mj-lt"/>
              <a:buAutoNum type="arabicPeriod" startAt="2"/>
            </a:pPr>
            <a:r>
              <a:rPr lang="en-US" sz="1800" kern="0" dirty="0">
                <a:solidFill>
                  <a:srgbClr val="002060"/>
                </a:solidFill>
              </a:rPr>
              <a:t>To calculate the mass fraction of analyte in the extract:</a:t>
            </a:r>
          </a:p>
          <a:p>
            <a:pPr marL="457200" indent="0">
              <a:buFont typeface="Wingdings" panose="05000000000000000000" pitchFamily="2" charset="2"/>
              <a:buNone/>
            </a:pPr>
            <a:r>
              <a:rPr lang="en-US" sz="1800" i="1" kern="0" dirty="0">
                <a:solidFill>
                  <a:srgbClr val="002060"/>
                </a:solidFill>
              </a:rPr>
              <a:t>Response extract / RF = mass fraction</a:t>
            </a:r>
          </a:p>
          <a:p>
            <a:pPr marL="457200" indent="0">
              <a:buFont typeface="Wingdings" panose="05000000000000000000" pitchFamily="2" charset="2"/>
              <a:buNone/>
            </a:pPr>
            <a:endParaRPr lang="en-US" sz="1800" kern="0" dirty="0">
              <a:solidFill>
                <a:srgbClr val="002060"/>
              </a:solidFill>
            </a:endParaRPr>
          </a:p>
          <a:p>
            <a:pPr marL="457200" indent="-457200">
              <a:buFont typeface="+mj-lt"/>
              <a:buAutoNum type="arabicPeriod" startAt="3"/>
            </a:pPr>
            <a:r>
              <a:rPr lang="en-US" sz="1800" kern="0" dirty="0">
                <a:solidFill>
                  <a:srgbClr val="002060"/>
                </a:solidFill>
              </a:rPr>
              <a:t>To calculate the mass analyte in the extract:</a:t>
            </a:r>
          </a:p>
          <a:p>
            <a:pPr marL="457200" indent="0">
              <a:buNone/>
            </a:pPr>
            <a:r>
              <a:rPr lang="en-US" sz="1800" i="1" kern="0" dirty="0">
                <a:solidFill>
                  <a:srgbClr val="002060"/>
                </a:solidFill>
              </a:rPr>
              <a:t>Mass extract × mass fraction = mass analyte</a:t>
            </a:r>
          </a:p>
          <a:p>
            <a:pPr marL="457200" indent="0">
              <a:buFont typeface="Wingdings" panose="05000000000000000000" pitchFamily="2" charset="2"/>
              <a:buNone/>
            </a:pPr>
            <a:endParaRPr lang="en-US" sz="1800" i="1" kern="0" dirty="0">
              <a:solidFill>
                <a:srgbClr val="002060"/>
              </a:solidFill>
            </a:endParaRPr>
          </a:p>
          <a:p>
            <a:pPr marL="457200" indent="-457200">
              <a:buFont typeface="+mj-lt"/>
              <a:buAutoNum type="arabicPeriod" startAt="4"/>
            </a:pPr>
            <a:r>
              <a:rPr lang="en-US" sz="1800" kern="0" dirty="0">
                <a:solidFill>
                  <a:srgbClr val="002060"/>
                </a:solidFill>
              </a:rPr>
              <a:t>To calculate the percentage analyte in sample:</a:t>
            </a:r>
          </a:p>
          <a:p>
            <a:pPr marL="457200" indent="0">
              <a:buNone/>
            </a:pPr>
            <a:r>
              <a:rPr lang="en-US" sz="1800" i="1" kern="0" dirty="0">
                <a:solidFill>
                  <a:srgbClr val="002060"/>
                </a:solidFill>
              </a:rPr>
              <a:t>Mass analyte (mg) / mass sample (g) × 1 g / 1000 mg × 100 % = % analyte</a:t>
            </a:r>
          </a:p>
        </p:txBody>
      </p:sp>
      <p:sp>
        <p:nvSpPr>
          <p:cNvPr id="5" name="Content Placeholder 7">
            <a:extLst>
              <a:ext uri="{FF2B5EF4-FFF2-40B4-BE49-F238E27FC236}">
                <a16:creationId xmlns:a16="http://schemas.microsoft.com/office/drawing/2014/main" id="{03A001ED-603C-4C8A-9B73-E8B14B9F25FD}"/>
              </a:ext>
            </a:extLst>
          </p:cNvPr>
          <p:cNvSpPr txBox="1">
            <a:spLocks/>
          </p:cNvSpPr>
          <p:nvPr/>
        </p:nvSpPr>
        <p:spPr bwMode="auto">
          <a:xfrm>
            <a:off x="636495" y="1775478"/>
            <a:ext cx="5459506" cy="5512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folHlink"/>
              </a:buClr>
              <a:buSzPct val="90000"/>
              <a:buFont typeface="Wingdings" panose="05000000000000000000" pitchFamily="2" charset="2"/>
              <a:buChar char="n"/>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Wingdings" panose="05000000000000000000"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folHlink"/>
              </a:buClr>
              <a:buSzPct val="55000"/>
              <a:buFont typeface="Wingdings" panose="05000000000000000000" pitchFamily="2" charset="2"/>
              <a:buChar char="n"/>
              <a:defRPr sz="2300">
                <a:solidFill>
                  <a:schemeClr val="tx1"/>
                </a:solidFill>
                <a:latin typeface="+mn-lt"/>
              </a:defRPr>
            </a:lvl3pPr>
            <a:lvl4pPr marL="1600200" indent="-228600" algn="l" rtl="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mn-lt"/>
              </a:defRPr>
            </a:lvl5pPr>
            <a:lvl6pPr marL="25146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9pPr>
          </a:lstStyle>
          <a:p>
            <a:pPr marL="457200" indent="-457200">
              <a:buFont typeface="+mj-lt"/>
              <a:buAutoNum type="arabicPeriod"/>
            </a:pPr>
            <a:r>
              <a:rPr lang="en-US" sz="1800" kern="0" dirty="0">
                <a:solidFill>
                  <a:srgbClr val="002060"/>
                </a:solidFill>
              </a:rPr>
              <a:t>To calculate the Response Factor: </a:t>
            </a:r>
          </a:p>
          <a:p>
            <a:pPr marL="457200" indent="0">
              <a:buFont typeface="Wingdings" panose="05000000000000000000" pitchFamily="2" charset="2"/>
              <a:buNone/>
            </a:pPr>
            <a:r>
              <a:rPr lang="en-US" sz="1800" i="1" kern="0" dirty="0">
                <a:solidFill>
                  <a:srgbClr val="002060"/>
                </a:solidFill>
              </a:rPr>
              <a:t>RF = response / concentration</a:t>
            </a:r>
          </a:p>
          <a:p>
            <a:pPr marL="457200" indent="0">
              <a:buFont typeface="Wingdings" panose="05000000000000000000" pitchFamily="2" charset="2"/>
              <a:buNone/>
            </a:pPr>
            <a:r>
              <a:rPr lang="en-US" sz="1800" kern="0" dirty="0">
                <a:solidFill>
                  <a:srgbClr val="002060"/>
                </a:solidFill>
              </a:rPr>
              <a:t>(Use linear regression or average RF for multiple calibrants)</a:t>
            </a:r>
          </a:p>
          <a:p>
            <a:pPr marL="457200" indent="0">
              <a:buFont typeface="Wingdings" panose="05000000000000000000" pitchFamily="2" charset="2"/>
              <a:buNone/>
            </a:pPr>
            <a:endParaRPr lang="en-US" sz="1800" kern="0" dirty="0">
              <a:solidFill>
                <a:srgbClr val="002060"/>
              </a:solidFill>
            </a:endParaRPr>
          </a:p>
          <a:p>
            <a:pPr marL="457200" indent="-457200">
              <a:buFont typeface="+mj-lt"/>
              <a:buAutoNum type="arabicPeriod" startAt="2"/>
            </a:pPr>
            <a:r>
              <a:rPr lang="en-US" sz="1800" kern="0" dirty="0">
                <a:solidFill>
                  <a:srgbClr val="002060"/>
                </a:solidFill>
              </a:rPr>
              <a:t>To calculate the concentration of analyte in the extract:</a:t>
            </a:r>
          </a:p>
          <a:p>
            <a:pPr marL="457200" indent="0">
              <a:buFont typeface="Wingdings" panose="05000000000000000000" pitchFamily="2" charset="2"/>
              <a:buNone/>
            </a:pPr>
            <a:r>
              <a:rPr lang="en-US" sz="1800" i="1" kern="0" dirty="0">
                <a:solidFill>
                  <a:srgbClr val="002060"/>
                </a:solidFill>
              </a:rPr>
              <a:t>Response extract / RF = concentration</a:t>
            </a:r>
          </a:p>
          <a:p>
            <a:pPr marL="457200" indent="0">
              <a:buFont typeface="Wingdings" panose="05000000000000000000" pitchFamily="2" charset="2"/>
              <a:buNone/>
            </a:pPr>
            <a:endParaRPr lang="en-US" sz="1800" i="1" kern="0" dirty="0">
              <a:solidFill>
                <a:srgbClr val="002060"/>
              </a:solidFill>
            </a:endParaRPr>
          </a:p>
          <a:p>
            <a:pPr marL="457200" indent="-457200">
              <a:buFont typeface="+mj-lt"/>
              <a:buAutoNum type="arabicPeriod" startAt="3"/>
            </a:pPr>
            <a:r>
              <a:rPr lang="en-US" sz="1800" kern="0" dirty="0">
                <a:solidFill>
                  <a:srgbClr val="002060"/>
                </a:solidFill>
              </a:rPr>
              <a:t>To calculate the mass analyte in the extract:</a:t>
            </a:r>
          </a:p>
          <a:p>
            <a:pPr marL="457200" indent="0">
              <a:buFont typeface="Wingdings" panose="05000000000000000000" pitchFamily="2" charset="2"/>
              <a:buNone/>
            </a:pPr>
            <a:r>
              <a:rPr lang="en-US" sz="1800" i="1" kern="0" dirty="0">
                <a:solidFill>
                  <a:srgbClr val="002060"/>
                </a:solidFill>
              </a:rPr>
              <a:t>Volume extract × concentration = mass analyte</a:t>
            </a:r>
          </a:p>
          <a:p>
            <a:pPr marL="457200" indent="0">
              <a:buFont typeface="Wingdings" panose="05000000000000000000" pitchFamily="2" charset="2"/>
              <a:buNone/>
            </a:pPr>
            <a:endParaRPr lang="en-US" sz="1800" kern="0" dirty="0">
              <a:solidFill>
                <a:srgbClr val="002060"/>
              </a:solidFill>
            </a:endParaRPr>
          </a:p>
          <a:p>
            <a:pPr marL="457200" indent="-457200">
              <a:buFont typeface="+mj-lt"/>
              <a:buAutoNum type="arabicPeriod" startAt="4"/>
            </a:pPr>
            <a:r>
              <a:rPr lang="en-US" sz="1800" kern="0" dirty="0">
                <a:solidFill>
                  <a:srgbClr val="002060"/>
                </a:solidFill>
              </a:rPr>
              <a:t>To calculate the percentage analyte in sample:</a:t>
            </a:r>
          </a:p>
          <a:p>
            <a:pPr marL="457200" indent="0">
              <a:buNone/>
            </a:pPr>
            <a:r>
              <a:rPr lang="en-US" sz="1800" i="1" kern="0" dirty="0">
                <a:solidFill>
                  <a:srgbClr val="002060"/>
                </a:solidFill>
              </a:rPr>
              <a:t>Mass analyte (mg) / mass sample (g) × 1 g / 1000 mg × 100 % = % analyte</a:t>
            </a:r>
          </a:p>
          <a:p>
            <a:pPr marL="806450" indent="-457200">
              <a:buFont typeface="+mj-lt"/>
              <a:buAutoNum type="arabicPeriod" startAt="4"/>
            </a:pPr>
            <a:endParaRPr lang="en-US" sz="1800" kern="0" dirty="0">
              <a:solidFill>
                <a:srgbClr val="002060"/>
              </a:solidFill>
            </a:endParaRPr>
          </a:p>
        </p:txBody>
      </p:sp>
      <p:sp>
        <p:nvSpPr>
          <p:cNvPr id="3" name="TextBox 2">
            <a:extLst>
              <a:ext uri="{FF2B5EF4-FFF2-40B4-BE49-F238E27FC236}">
                <a16:creationId xmlns:a16="http://schemas.microsoft.com/office/drawing/2014/main" id="{0F2FB7F4-FBDF-491F-B185-70B4E7C706B4}"/>
              </a:ext>
            </a:extLst>
          </p:cNvPr>
          <p:cNvSpPr txBox="1"/>
          <p:nvPr/>
        </p:nvSpPr>
        <p:spPr>
          <a:xfrm>
            <a:off x="1084730" y="1160272"/>
            <a:ext cx="3261855" cy="461665"/>
          </a:xfrm>
          <a:prstGeom prst="rect">
            <a:avLst/>
          </a:prstGeom>
          <a:noFill/>
        </p:spPr>
        <p:txBody>
          <a:bodyPr wrap="none" rtlCol="0">
            <a:spAutoFit/>
          </a:bodyPr>
          <a:lstStyle/>
          <a:p>
            <a:r>
              <a:rPr lang="en-US" sz="2400" b="1" dirty="0">
                <a:solidFill>
                  <a:srgbClr val="0066FF"/>
                </a:solidFill>
              </a:rPr>
              <a:t>Volumetric Approach</a:t>
            </a:r>
          </a:p>
        </p:txBody>
      </p:sp>
      <p:sp>
        <p:nvSpPr>
          <p:cNvPr id="6" name="TextBox 5">
            <a:extLst>
              <a:ext uri="{FF2B5EF4-FFF2-40B4-BE49-F238E27FC236}">
                <a16:creationId xmlns:a16="http://schemas.microsoft.com/office/drawing/2014/main" id="{8AFE549D-7EA1-4655-A330-433DF994A542}"/>
              </a:ext>
            </a:extLst>
          </p:cNvPr>
          <p:cNvSpPr txBox="1"/>
          <p:nvPr/>
        </p:nvSpPr>
        <p:spPr>
          <a:xfrm>
            <a:off x="6871447" y="1160272"/>
            <a:ext cx="3406510" cy="461665"/>
          </a:xfrm>
          <a:prstGeom prst="rect">
            <a:avLst/>
          </a:prstGeom>
          <a:noFill/>
        </p:spPr>
        <p:txBody>
          <a:bodyPr wrap="none" rtlCol="0">
            <a:spAutoFit/>
          </a:bodyPr>
          <a:lstStyle/>
          <a:p>
            <a:r>
              <a:rPr lang="en-US" sz="2400" b="1" dirty="0">
                <a:solidFill>
                  <a:srgbClr val="0066FF"/>
                </a:solidFill>
              </a:rPr>
              <a:t>Gravimetric Approach</a:t>
            </a:r>
          </a:p>
        </p:txBody>
      </p:sp>
      <p:pic>
        <p:nvPicPr>
          <p:cNvPr id="7" name="11a">
            <a:hlinkClick r:id="" action="ppaction://media"/>
            <a:extLst>
              <a:ext uri="{FF2B5EF4-FFF2-40B4-BE49-F238E27FC236}">
                <a16:creationId xmlns:a16="http://schemas.microsoft.com/office/drawing/2014/main" id="{2AF885ED-298D-415E-91CC-483CE0EFEA1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3025438" y="6877050"/>
            <a:ext cx="609600" cy="609600"/>
          </a:xfrm>
          <a:prstGeom prst="rect">
            <a:avLst/>
          </a:prstGeom>
        </p:spPr>
      </p:pic>
    </p:spTree>
    <p:custDataLst>
      <p:tags r:id="rId1"/>
    </p:custDataLst>
    <p:extLst>
      <p:ext uri="{BB962C8B-B14F-4D97-AF65-F5344CB8AC3E}">
        <p14:creationId xmlns:p14="http://schemas.microsoft.com/office/powerpoint/2010/main" val="3342033580"/>
      </p:ext>
    </p:extLst>
  </p:cSld>
  <p:clrMapOvr>
    <a:masterClrMapping/>
  </p:clrMapOvr>
  <mc:AlternateContent xmlns:mc="http://schemas.openxmlformats.org/markup-compatibility/2006" xmlns:p14="http://schemas.microsoft.com/office/powerpoint/2010/main">
    <mc:Choice Requires="p14">
      <p:transition spd="med" p14:dur="700" advTm="77156">
        <p:fade/>
      </p:transition>
    </mc:Choice>
    <mc:Fallback xmlns="">
      <p:transition spd="med" advTm="7715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7020"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
                                            <p:txEl>
                                              <p:pRg st="8" end="8"/>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
                                            <p:txEl>
                                              <p:pRg st="10" end="10"/>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
                                            <p:txEl>
                                              <p:pRg st="11" end="11"/>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
                                            <p:txEl>
                                              <p:pRg st="10" end="10"/>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1"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0" objId="7"/>
        <p14:stopEvt time="77081" objId="7"/>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7DB33-75A5-46CE-8292-4836EFAA591D}"/>
              </a:ext>
            </a:extLst>
          </p:cNvPr>
          <p:cNvSpPr>
            <a:spLocks noGrp="1"/>
          </p:cNvSpPr>
          <p:nvPr>
            <p:ph type="title"/>
          </p:nvPr>
        </p:nvSpPr>
        <p:spPr/>
        <p:txBody>
          <a:bodyPr/>
          <a:lstStyle/>
          <a:p>
            <a:r>
              <a:rPr lang="en-US" dirty="0"/>
              <a:t>Quantitation Example – Volumetric Basis</a:t>
            </a:r>
          </a:p>
        </p:txBody>
      </p:sp>
      <p:sp>
        <p:nvSpPr>
          <p:cNvPr id="3" name="Content Placeholder 2">
            <a:extLst>
              <a:ext uri="{FF2B5EF4-FFF2-40B4-BE49-F238E27FC236}">
                <a16:creationId xmlns:a16="http://schemas.microsoft.com/office/drawing/2014/main" id="{091448E0-9D5B-4CC7-A6C9-DDC009A24D42}"/>
              </a:ext>
            </a:extLst>
          </p:cNvPr>
          <p:cNvSpPr>
            <a:spLocks noGrp="1"/>
          </p:cNvSpPr>
          <p:nvPr>
            <p:ph idx="1"/>
          </p:nvPr>
        </p:nvSpPr>
        <p:spPr>
          <a:xfrm>
            <a:off x="1219200" y="1385048"/>
            <a:ext cx="10923494" cy="5809128"/>
          </a:xfrm>
        </p:spPr>
        <p:txBody>
          <a:bodyPr/>
          <a:lstStyle/>
          <a:p>
            <a:r>
              <a:rPr lang="en-US" sz="2000" dirty="0">
                <a:solidFill>
                  <a:srgbClr val="0066FF"/>
                </a:solidFill>
              </a:rPr>
              <a:t>RF = 1.0 mV / 1 mg/mL solution</a:t>
            </a:r>
          </a:p>
          <a:p>
            <a:r>
              <a:rPr lang="en-US" sz="2000" dirty="0">
                <a:solidFill>
                  <a:srgbClr val="0066FF"/>
                </a:solidFill>
              </a:rPr>
              <a:t>2.129 g sample is extracted with 25 mL of methanol</a:t>
            </a:r>
          </a:p>
          <a:p>
            <a:r>
              <a:rPr lang="en-US" sz="2000" dirty="0">
                <a:solidFill>
                  <a:srgbClr val="0066FF"/>
                </a:solidFill>
              </a:rPr>
              <a:t>Response for the extract is 0.511 mV</a:t>
            </a:r>
          </a:p>
          <a:p>
            <a:endParaRPr lang="en-US" sz="2000" dirty="0"/>
          </a:p>
          <a:p>
            <a:pPr>
              <a:tabLst>
                <a:tab pos="4397375" algn="l"/>
              </a:tabLst>
            </a:pPr>
            <a:r>
              <a:rPr lang="en-US" sz="2000" dirty="0"/>
              <a:t>Mass fraction of extract 	= response / RF </a:t>
            </a:r>
          </a:p>
          <a:p>
            <a:pPr marL="0" indent="0">
              <a:buNone/>
              <a:tabLst>
                <a:tab pos="4397375" algn="l"/>
              </a:tabLst>
            </a:pPr>
            <a:r>
              <a:rPr lang="en-US" sz="2000" dirty="0"/>
              <a:t>	= 0.511 mV / 1.0 mg/mL</a:t>
            </a:r>
          </a:p>
          <a:p>
            <a:pPr marL="0" indent="0">
              <a:buNone/>
              <a:tabLst>
                <a:tab pos="4397375" algn="l"/>
              </a:tabLst>
            </a:pPr>
            <a:r>
              <a:rPr lang="en-US" sz="2000" dirty="0"/>
              <a:t>	= 0.511 mg/mL</a:t>
            </a:r>
          </a:p>
          <a:p>
            <a:pPr>
              <a:tabLst>
                <a:tab pos="4397375" algn="l"/>
              </a:tabLst>
            </a:pPr>
            <a:r>
              <a:rPr lang="en-US" sz="2000" dirty="0"/>
              <a:t>Mass of analyte in extract 	= 25 </a:t>
            </a:r>
            <a:r>
              <a:rPr lang="en-US" sz="2000" i="1" dirty="0">
                <a:solidFill>
                  <a:srgbClr val="002060"/>
                </a:solidFill>
              </a:rPr>
              <a:t>×</a:t>
            </a:r>
            <a:r>
              <a:rPr lang="en-US" sz="2000" dirty="0"/>
              <a:t> 0.511 mg/mL</a:t>
            </a:r>
          </a:p>
          <a:p>
            <a:pPr marL="0" indent="0">
              <a:buNone/>
              <a:tabLst>
                <a:tab pos="4397375" algn="l"/>
              </a:tabLst>
            </a:pPr>
            <a:r>
              <a:rPr lang="en-US" sz="2000" dirty="0"/>
              <a:t>	= 12.775 mg</a:t>
            </a:r>
          </a:p>
          <a:p>
            <a:pPr>
              <a:tabLst>
                <a:tab pos="4397375" algn="l"/>
              </a:tabLst>
            </a:pPr>
            <a:r>
              <a:rPr lang="en-US" sz="2000" dirty="0"/>
              <a:t>Percent of analyte in sample 	= 12.775 mg / 2.129 g / 1 g / 1000 mg </a:t>
            </a:r>
            <a:r>
              <a:rPr lang="en-US" sz="2000" dirty="0">
                <a:solidFill>
                  <a:srgbClr val="002060"/>
                </a:solidFill>
              </a:rPr>
              <a:t>× 100 %</a:t>
            </a:r>
            <a:r>
              <a:rPr lang="en-US" sz="2000" dirty="0"/>
              <a:t> </a:t>
            </a:r>
          </a:p>
          <a:p>
            <a:pPr marL="0" indent="0">
              <a:buNone/>
              <a:tabLst>
                <a:tab pos="4397375" algn="l"/>
              </a:tabLst>
            </a:pPr>
            <a:r>
              <a:rPr lang="en-US" sz="2000" dirty="0"/>
              <a:t>	= 0.60 %</a:t>
            </a:r>
          </a:p>
          <a:p>
            <a:endParaRPr lang="en-US" sz="2000" dirty="0"/>
          </a:p>
          <a:p>
            <a:r>
              <a:rPr lang="en-US" sz="2000" dirty="0"/>
              <a:t>Level of analyte is 0.60 % by mass</a:t>
            </a:r>
          </a:p>
        </p:txBody>
      </p:sp>
      <p:pic>
        <p:nvPicPr>
          <p:cNvPr id="4" name="12a">
            <a:hlinkClick r:id="" action="ppaction://media"/>
            <a:extLst>
              <a:ext uri="{FF2B5EF4-FFF2-40B4-BE49-F238E27FC236}">
                <a16:creationId xmlns:a16="http://schemas.microsoft.com/office/drawing/2014/main" id="{FAB37F0A-4AD5-48C7-9076-761FB73633B0}"/>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2806363" y="6780213"/>
            <a:ext cx="609600" cy="609600"/>
          </a:xfrm>
          <a:prstGeom prst="rect">
            <a:avLst/>
          </a:prstGeom>
        </p:spPr>
      </p:pic>
    </p:spTree>
    <p:custDataLst>
      <p:tags r:id="rId1"/>
    </p:custDataLst>
    <p:extLst>
      <p:ext uri="{BB962C8B-B14F-4D97-AF65-F5344CB8AC3E}">
        <p14:creationId xmlns:p14="http://schemas.microsoft.com/office/powerpoint/2010/main" val="2307696971"/>
      </p:ext>
    </p:extLst>
  </p:cSld>
  <p:clrMapOvr>
    <a:masterClrMapping/>
  </p:clrMapOvr>
  <mc:AlternateContent xmlns:mc="http://schemas.openxmlformats.org/markup-compatibility/2006" xmlns:p14="http://schemas.microsoft.com/office/powerpoint/2010/main">
    <mc:Choice Requires="p14">
      <p:transition spd="med" p14:dur="700" advTm="72572">
        <p:fade/>
      </p:transition>
    </mc:Choice>
    <mc:Fallback xmlns="">
      <p:transition spd="med" advTm="7257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2957"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4" objId="4"/>
        <p14:stopEvt time="72572" objId="4"/>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7DB33-75A5-46CE-8292-4836EFAA591D}"/>
              </a:ext>
            </a:extLst>
          </p:cNvPr>
          <p:cNvSpPr>
            <a:spLocks noGrp="1"/>
          </p:cNvSpPr>
          <p:nvPr>
            <p:ph type="title"/>
          </p:nvPr>
        </p:nvSpPr>
        <p:spPr/>
        <p:txBody>
          <a:bodyPr/>
          <a:lstStyle/>
          <a:p>
            <a:r>
              <a:rPr lang="en-US" dirty="0"/>
              <a:t>Quantitation Example – Gravimetric Basis</a:t>
            </a:r>
          </a:p>
        </p:txBody>
      </p:sp>
      <p:sp>
        <p:nvSpPr>
          <p:cNvPr id="3" name="Content Placeholder 2">
            <a:extLst>
              <a:ext uri="{FF2B5EF4-FFF2-40B4-BE49-F238E27FC236}">
                <a16:creationId xmlns:a16="http://schemas.microsoft.com/office/drawing/2014/main" id="{091448E0-9D5B-4CC7-A6C9-DDC009A24D42}"/>
              </a:ext>
            </a:extLst>
          </p:cNvPr>
          <p:cNvSpPr>
            <a:spLocks noGrp="1"/>
          </p:cNvSpPr>
          <p:nvPr>
            <p:ph idx="1"/>
          </p:nvPr>
        </p:nvSpPr>
        <p:spPr>
          <a:xfrm>
            <a:off x="1219200" y="1385048"/>
            <a:ext cx="10923494" cy="5809128"/>
          </a:xfrm>
        </p:spPr>
        <p:txBody>
          <a:bodyPr/>
          <a:lstStyle/>
          <a:p>
            <a:r>
              <a:rPr lang="en-US" sz="2000" dirty="0">
                <a:solidFill>
                  <a:srgbClr val="0066FF"/>
                </a:solidFill>
              </a:rPr>
              <a:t>RF = 0.8 mV / 1 mg/g solution</a:t>
            </a:r>
          </a:p>
          <a:p>
            <a:r>
              <a:rPr lang="en-US" sz="2000" dirty="0">
                <a:solidFill>
                  <a:srgbClr val="0066FF"/>
                </a:solidFill>
              </a:rPr>
              <a:t>2.129 g sample is extracted with 19.800 g of methanol</a:t>
            </a:r>
          </a:p>
          <a:p>
            <a:r>
              <a:rPr lang="en-US" sz="2000" dirty="0">
                <a:solidFill>
                  <a:srgbClr val="0066FF"/>
                </a:solidFill>
              </a:rPr>
              <a:t>Response for the extract is 0.511 mV</a:t>
            </a:r>
          </a:p>
          <a:p>
            <a:endParaRPr lang="en-US" sz="2000" dirty="0"/>
          </a:p>
          <a:p>
            <a:pPr>
              <a:tabLst>
                <a:tab pos="4397375" algn="l"/>
              </a:tabLst>
            </a:pPr>
            <a:r>
              <a:rPr lang="en-US" sz="2000" dirty="0"/>
              <a:t>Mass fraction of extract 	= response / RF </a:t>
            </a:r>
          </a:p>
          <a:p>
            <a:pPr marL="0" indent="0">
              <a:buNone/>
              <a:tabLst>
                <a:tab pos="4397375" algn="l"/>
              </a:tabLst>
            </a:pPr>
            <a:r>
              <a:rPr lang="en-US" sz="2000" dirty="0"/>
              <a:t>	= 0.511 mV / 0.8 mg/g</a:t>
            </a:r>
          </a:p>
          <a:p>
            <a:pPr marL="0" indent="0">
              <a:buNone/>
              <a:tabLst>
                <a:tab pos="4397375" algn="l"/>
              </a:tabLst>
            </a:pPr>
            <a:r>
              <a:rPr lang="en-US" sz="2000" dirty="0"/>
              <a:t>	= 0.639 mg/g</a:t>
            </a:r>
          </a:p>
          <a:p>
            <a:pPr>
              <a:tabLst>
                <a:tab pos="4397375" algn="l"/>
              </a:tabLst>
            </a:pPr>
            <a:r>
              <a:rPr lang="en-US" sz="2000" dirty="0"/>
              <a:t>Mass of analyte in extract 	= 19.800 g </a:t>
            </a:r>
            <a:r>
              <a:rPr lang="en-US" sz="2000" i="1" dirty="0">
                <a:solidFill>
                  <a:srgbClr val="002060"/>
                </a:solidFill>
              </a:rPr>
              <a:t>×</a:t>
            </a:r>
            <a:r>
              <a:rPr lang="en-US" sz="2000" dirty="0"/>
              <a:t> 0.639 mg/g</a:t>
            </a:r>
          </a:p>
          <a:p>
            <a:pPr marL="0" indent="0">
              <a:buNone/>
              <a:tabLst>
                <a:tab pos="4397375" algn="l"/>
              </a:tabLst>
            </a:pPr>
            <a:r>
              <a:rPr lang="en-US" sz="2000" dirty="0"/>
              <a:t>	= 12.647 mg</a:t>
            </a:r>
          </a:p>
          <a:p>
            <a:pPr>
              <a:tabLst>
                <a:tab pos="4397375" algn="l"/>
              </a:tabLst>
            </a:pPr>
            <a:r>
              <a:rPr lang="en-US" sz="2000" dirty="0"/>
              <a:t>Percent of analyte in sample 	= 12.647 mg / 2.129 g / 1 g / 1000 mg </a:t>
            </a:r>
            <a:r>
              <a:rPr lang="en-US" sz="2000" dirty="0">
                <a:solidFill>
                  <a:srgbClr val="002060"/>
                </a:solidFill>
              </a:rPr>
              <a:t>× 100 %</a:t>
            </a:r>
            <a:endParaRPr lang="en-US" sz="2000" dirty="0"/>
          </a:p>
          <a:p>
            <a:pPr marL="0" indent="0">
              <a:buNone/>
              <a:tabLst>
                <a:tab pos="4397375" algn="l"/>
              </a:tabLst>
            </a:pPr>
            <a:r>
              <a:rPr lang="en-US" sz="2000" dirty="0"/>
              <a:t>	= 0.60 %</a:t>
            </a:r>
          </a:p>
          <a:p>
            <a:endParaRPr lang="en-US" sz="2000" dirty="0"/>
          </a:p>
          <a:p>
            <a:r>
              <a:rPr lang="en-US" sz="2000" dirty="0"/>
              <a:t>Level of analyte is 0.60 % by mass</a:t>
            </a:r>
          </a:p>
        </p:txBody>
      </p:sp>
      <p:pic>
        <p:nvPicPr>
          <p:cNvPr id="4" name="13a">
            <a:hlinkClick r:id="" action="ppaction://media"/>
            <a:extLst>
              <a:ext uri="{FF2B5EF4-FFF2-40B4-BE49-F238E27FC236}">
                <a16:creationId xmlns:a16="http://schemas.microsoft.com/office/drawing/2014/main" id="{B12C40EB-0A4A-4D06-9BE1-036682388D5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2785725" y="6919913"/>
            <a:ext cx="609600" cy="609600"/>
          </a:xfrm>
          <a:prstGeom prst="rect">
            <a:avLst/>
          </a:prstGeom>
        </p:spPr>
      </p:pic>
    </p:spTree>
    <p:custDataLst>
      <p:tags r:id="rId1"/>
    </p:custDataLst>
    <p:extLst>
      <p:ext uri="{BB962C8B-B14F-4D97-AF65-F5344CB8AC3E}">
        <p14:creationId xmlns:p14="http://schemas.microsoft.com/office/powerpoint/2010/main" val="1014139543"/>
      </p:ext>
    </p:extLst>
  </p:cSld>
  <p:clrMapOvr>
    <a:masterClrMapping/>
  </p:clrMapOvr>
  <mc:AlternateContent xmlns:mc="http://schemas.openxmlformats.org/markup-compatibility/2006" xmlns:p14="http://schemas.microsoft.com/office/powerpoint/2010/main">
    <mc:Choice Requires="p14">
      <p:transition spd="med" p14:dur="700" advTm="85052">
        <p:fade/>
      </p:transition>
    </mc:Choice>
    <mc:Fallback xmlns="">
      <p:transition spd="med" advTm="8505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6494"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4" objId="4"/>
        <p14:stopEvt time="85052" objId="4"/>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348F0-1170-45CC-8A3A-AAD12179EF5F}"/>
              </a:ext>
            </a:extLst>
          </p:cNvPr>
          <p:cNvSpPr>
            <a:spLocks noGrp="1"/>
          </p:cNvSpPr>
          <p:nvPr>
            <p:ph type="title"/>
          </p:nvPr>
        </p:nvSpPr>
        <p:spPr/>
        <p:txBody>
          <a:bodyPr/>
          <a:lstStyle/>
          <a:p>
            <a:r>
              <a:rPr lang="en-US" sz="2800" dirty="0">
                <a:solidFill>
                  <a:schemeClr val="tx1"/>
                </a:solidFill>
              </a:rPr>
              <a:t>Tutorials</a:t>
            </a:r>
          </a:p>
        </p:txBody>
      </p:sp>
      <p:pic>
        <p:nvPicPr>
          <p:cNvPr id="5" name="Content Placeholder 4">
            <a:extLst>
              <a:ext uri="{FF2B5EF4-FFF2-40B4-BE49-F238E27FC236}">
                <a16:creationId xmlns:a16="http://schemas.microsoft.com/office/drawing/2014/main" id="{2DB6B9CB-91BD-4384-98E8-23C9C6A3D35A}"/>
              </a:ext>
            </a:extLst>
          </p:cNvPr>
          <p:cNvPicPr>
            <a:picLocks noGrp="1" noChangeAspect="1"/>
          </p:cNvPicPr>
          <p:nvPr>
            <p:ph idx="1"/>
          </p:nvPr>
        </p:nvPicPr>
        <p:blipFill rotWithShape="1">
          <a:blip r:embed="rId5" cstate="print">
            <a:extLst>
              <a:ext uri="{28A0092B-C50C-407E-A947-70E740481C1C}">
                <a14:useLocalDpi xmlns:a14="http://schemas.microsoft.com/office/drawing/2010/main" val="0"/>
              </a:ext>
            </a:extLst>
          </a:blip>
          <a:srcRect l="23985" r="21677"/>
          <a:stretch/>
        </p:blipFill>
        <p:spPr>
          <a:xfrm>
            <a:off x="648757" y="1278601"/>
            <a:ext cx="4501805" cy="5422237"/>
          </a:xfrm>
          <a:ln>
            <a:solidFill>
              <a:schemeClr val="accent1"/>
            </a:solidFill>
          </a:ln>
          <a:effectLst>
            <a:outerShdw blurRad="50800" dist="76200" dir="2700000" algn="tl" rotWithShape="0">
              <a:prstClr val="black">
                <a:alpha val="40000"/>
              </a:prstClr>
            </a:outerShdw>
          </a:effectLst>
        </p:spPr>
      </p:pic>
      <p:sp>
        <p:nvSpPr>
          <p:cNvPr id="6" name="TextBox 5">
            <a:extLst>
              <a:ext uri="{FF2B5EF4-FFF2-40B4-BE49-F238E27FC236}">
                <a16:creationId xmlns:a16="http://schemas.microsoft.com/office/drawing/2014/main" id="{72BECE98-1552-4E42-9B6B-D3E919E946CB}"/>
              </a:ext>
            </a:extLst>
          </p:cNvPr>
          <p:cNvSpPr txBox="1"/>
          <p:nvPr/>
        </p:nvSpPr>
        <p:spPr>
          <a:xfrm>
            <a:off x="3173118" y="146756"/>
            <a:ext cx="8567326" cy="1569660"/>
          </a:xfrm>
          <a:prstGeom prst="rect">
            <a:avLst/>
          </a:prstGeom>
          <a:noFill/>
        </p:spPr>
        <p:txBody>
          <a:bodyPr wrap="square" rtlCol="0">
            <a:spAutoFit/>
          </a:bodyPr>
          <a:lstStyle/>
          <a:p>
            <a:pPr marL="285750" indent="-285750">
              <a:buFont typeface="Arial" panose="020B0604020202020204" pitchFamily="34" charset="0"/>
              <a:buChar char="•"/>
              <a:tabLst>
                <a:tab pos="1371600" algn="l"/>
              </a:tabLst>
            </a:pPr>
            <a:r>
              <a:rPr lang="en-US" sz="1600" dirty="0"/>
              <a:t>link:  	</a:t>
            </a:r>
            <a:r>
              <a:rPr lang="en-US" sz="1600" dirty="0">
                <a:solidFill>
                  <a:srgbClr val="0066FF"/>
                </a:solidFill>
                <a:hlinkClick r:id="rId6">
                  <a:extLst>
                    <a:ext uri="{A12FA001-AC4F-418D-AE19-62706E023703}">
                      <ahyp:hlinkClr xmlns:ahyp="http://schemas.microsoft.com/office/drawing/2018/hyperlinkcolor" val="tx"/>
                    </a:ext>
                  </a:extLst>
                </a:hlinkClick>
              </a:rPr>
              <a:t>https://www.nist.gov/programs-projects/tutorials-analytical-chemistry</a:t>
            </a:r>
            <a:endParaRPr lang="en-US" sz="1600" dirty="0">
              <a:solidFill>
                <a:srgbClr val="0066FF"/>
              </a:solidFill>
            </a:endParaRPr>
          </a:p>
          <a:p>
            <a:pPr marL="285750" indent="-285750">
              <a:buFont typeface="Arial" panose="020B0604020202020204" pitchFamily="34" charset="0"/>
              <a:buChar char="•"/>
              <a:tabLst>
                <a:tab pos="1371600" algn="l"/>
              </a:tabLst>
            </a:pPr>
            <a:r>
              <a:rPr lang="en-US" sz="1600" dirty="0"/>
              <a:t>search: 	“tutorials analytical chemistry NIST”</a:t>
            </a:r>
          </a:p>
          <a:p>
            <a:pPr marL="285750" indent="-285750">
              <a:buFont typeface="Arial" panose="020B0604020202020204" pitchFamily="34" charset="0"/>
              <a:buChar char="•"/>
              <a:tabLst>
                <a:tab pos="1371600" algn="l"/>
              </a:tabLst>
            </a:pPr>
            <a:r>
              <a:rPr lang="en-US" sz="1600" dirty="0"/>
              <a:t>email: 	lane.sander@nist.gov</a:t>
            </a:r>
          </a:p>
          <a:p>
            <a:pPr marL="285750" indent="-285750">
              <a:buFont typeface="Arial" panose="020B0604020202020204" pitchFamily="34" charset="0"/>
              <a:buChar char="•"/>
            </a:pPr>
            <a:endParaRPr lang="en-US" sz="1600" dirty="0"/>
          </a:p>
          <a:p>
            <a:endParaRPr lang="en-US" sz="1600" dirty="0"/>
          </a:p>
          <a:p>
            <a:endParaRPr lang="en-US" sz="1600" dirty="0"/>
          </a:p>
        </p:txBody>
      </p:sp>
      <p:sp>
        <p:nvSpPr>
          <p:cNvPr id="9" name="Rectangle 2">
            <a:extLst>
              <a:ext uri="{FF2B5EF4-FFF2-40B4-BE49-F238E27FC236}">
                <a16:creationId xmlns:a16="http://schemas.microsoft.com/office/drawing/2014/main" id="{DFB01925-BAF3-49D0-8BF6-CEEE391F2358}"/>
              </a:ext>
            </a:extLst>
          </p:cNvPr>
          <p:cNvSpPr>
            <a:spLocks noChangeArrowheads="1"/>
          </p:cNvSpPr>
          <p:nvPr/>
        </p:nvSpPr>
        <p:spPr bwMode="auto">
          <a:xfrm>
            <a:off x="5846763" y="1500864"/>
            <a:ext cx="9500329" cy="655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23805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a:ln>
                  <a:noFill/>
                </a:ln>
                <a:solidFill>
                  <a:srgbClr val="000000"/>
                </a:solidFill>
                <a:effectLst/>
                <a:latin typeface="Source Sans Pro Web"/>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 name="TextBox 13">
            <a:extLst>
              <a:ext uri="{FF2B5EF4-FFF2-40B4-BE49-F238E27FC236}">
                <a16:creationId xmlns:a16="http://schemas.microsoft.com/office/drawing/2014/main" id="{1126259C-DCAA-48F1-9B66-A3E9829EC79F}"/>
              </a:ext>
            </a:extLst>
          </p:cNvPr>
          <p:cNvSpPr txBox="1"/>
          <p:nvPr/>
        </p:nvSpPr>
        <p:spPr>
          <a:xfrm>
            <a:off x="5382629" y="1278601"/>
            <a:ext cx="6809371" cy="5632311"/>
          </a:xfrm>
          <a:prstGeom prst="rect">
            <a:avLst/>
          </a:prstGeom>
          <a:noFill/>
        </p:spPr>
        <p:txBody>
          <a:bodyPr wrap="square">
            <a:spAutoFit/>
          </a:bodyPr>
          <a:lstStyle/>
          <a:p>
            <a:r>
              <a:rPr lang="en-US" b="1" dirty="0"/>
              <a:t>Selected Topics</a:t>
            </a:r>
          </a:p>
          <a:p>
            <a:endParaRPr lang="en-US" b="1" dirty="0"/>
          </a:p>
          <a:p>
            <a:r>
              <a:rPr lang="en-US" b="1" dirty="0"/>
              <a:t>Laboratory Operations</a:t>
            </a:r>
          </a:p>
          <a:p>
            <a:pPr marL="285750" indent="-285750">
              <a:buFont typeface="Arial" panose="020B0604020202020204" pitchFamily="34" charset="0"/>
              <a:buChar char="•"/>
            </a:pPr>
            <a:r>
              <a:rPr lang="en-US" dirty="0"/>
              <a:t>Use of Analytical Balances </a:t>
            </a:r>
          </a:p>
          <a:p>
            <a:pPr marL="285750" indent="-285750">
              <a:buFont typeface="Arial" panose="020B0604020202020204" pitchFamily="34" charset="0"/>
              <a:buChar char="•"/>
            </a:pPr>
            <a:r>
              <a:rPr lang="en-US" dirty="0"/>
              <a:t>Volumetric Transfer of Liquids </a:t>
            </a:r>
          </a:p>
          <a:p>
            <a:pPr marL="285750" indent="-285750">
              <a:buFont typeface="Arial" panose="020B0604020202020204" pitchFamily="34" charset="0"/>
              <a:buChar char="•"/>
            </a:pPr>
            <a:r>
              <a:rPr lang="en-US" dirty="0"/>
              <a:t>Determination of Liquid Density </a:t>
            </a:r>
          </a:p>
          <a:p>
            <a:pPr marL="285750" indent="-285750">
              <a:buFont typeface="Arial" panose="020B0604020202020204" pitchFamily="34" charset="0"/>
              <a:buChar char="•"/>
            </a:pPr>
            <a:r>
              <a:rPr lang="en-US" dirty="0"/>
              <a:t>Preparation of Calibration Solutions</a:t>
            </a:r>
          </a:p>
          <a:p>
            <a:endParaRPr lang="en-US" dirty="0"/>
          </a:p>
          <a:p>
            <a:r>
              <a:rPr lang="en-US" b="1" dirty="0"/>
              <a:t>Chemical Metrology</a:t>
            </a:r>
          </a:p>
          <a:p>
            <a:pPr marL="285750" indent="-285750">
              <a:buFont typeface="Arial" panose="020B0604020202020204" pitchFamily="34" charset="0"/>
              <a:buChar char="•"/>
            </a:pPr>
            <a:r>
              <a:rPr lang="en-US" dirty="0"/>
              <a:t>Calibration</a:t>
            </a:r>
          </a:p>
          <a:p>
            <a:pPr marL="285750" indent="-285750">
              <a:buFont typeface="Arial" panose="020B0604020202020204" pitchFamily="34" charset="0"/>
              <a:buChar char="•"/>
            </a:pPr>
            <a:r>
              <a:rPr lang="en-US" dirty="0"/>
              <a:t>Principles of Quantitation</a:t>
            </a:r>
          </a:p>
          <a:p>
            <a:pPr marL="285750" indent="-285750">
              <a:buFont typeface="Arial" panose="020B0604020202020204" pitchFamily="34" charset="0"/>
              <a:buChar char="•"/>
            </a:pPr>
            <a:r>
              <a:rPr lang="en-US" dirty="0"/>
              <a:t>Analytical Method Validation</a:t>
            </a:r>
          </a:p>
          <a:p>
            <a:endParaRPr lang="en-US" dirty="0"/>
          </a:p>
          <a:p>
            <a:r>
              <a:rPr lang="en-US" b="1" dirty="0"/>
              <a:t>Liquid Chromatography</a:t>
            </a:r>
          </a:p>
          <a:p>
            <a:pPr marL="285750" indent="-285750">
              <a:buFont typeface="Arial" panose="020B0604020202020204" pitchFamily="34" charset="0"/>
              <a:buChar char="•"/>
            </a:pPr>
            <a:r>
              <a:rPr lang="en-US" dirty="0"/>
              <a:t>Liquid Chromatography: Introduction and Instrumentation </a:t>
            </a:r>
          </a:p>
          <a:p>
            <a:pPr marL="285750" indent="-285750">
              <a:buFont typeface="Arial" panose="020B0604020202020204" pitchFamily="34" charset="0"/>
              <a:buChar char="•"/>
            </a:pPr>
            <a:r>
              <a:rPr lang="en-US" dirty="0"/>
              <a:t>Plumbing for Liquid Chromatography </a:t>
            </a:r>
          </a:p>
          <a:p>
            <a:pPr marL="285750" indent="-285750">
              <a:buFont typeface="Arial" panose="020B0604020202020204" pitchFamily="34" charset="0"/>
              <a:buChar char="•"/>
            </a:pPr>
            <a:r>
              <a:rPr lang="en-US" dirty="0"/>
              <a:t>Liquid Chromatography Column Theory and Technology </a:t>
            </a:r>
          </a:p>
          <a:p>
            <a:pPr marL="285750" indent="-285750">
              <a:buFont typeface="Arial" panose="020B0604020202020204" pitchFamily="34" charset="0"/>
              <a:buChar char="•"/>
            </a:pPr>
            <a:r>
              <a:rPr lang="en-US" dirty="0"/>
              <a:t>Liquid Chromatography: Introduction to Method Development </a:t>
            </a:r>
          </a:p>
          <a:p>
            <a:pPr marL="285750" indent="-285750">
              <a:buFont typeface="Arial" panose="020B0604020202020204" pitchFamily="34" charset="0"/>
              <a:buChar char="•"/>
            </a:pPr>
            <a:r>
              <a:rPr lang="en-US" dirty="0"/>
              <a:t>Troubleshooting LC Instrumentation and Methods </a:t>
            </a:r>
          </a:p>
          <a:p>
            <a:endParaRPr lang="en-US" dirty="0"/>
          </a:p>
        </p:txBody>
      </p:sp>
      <p:pic>
        <p:nvPicPr>
          <p:cNvPr id="7" name="15">
            <a:hlinkClick r:id="" action="ppaction://media"/>
            <a:extLst>
              <a:ext uri="{FF2B5EF4-FFF2-40B4-BE49-F238E27FC236}">
                <a16:creationId xmlns:a16="http://schemas.microsoft.com/office/drawing/2014/main" id="{1AD75956-C65D-49B7-A096-F1B2B218A6D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424067" y="6700838"/>
            <a:ext cx="609600" cy="609600"/>
          </a:xfrm>
          <a:prstGeom prst="rect">
            <a:avLst/>
          </a:prstGeom>
        </p:spPr>
      </p:pic>
    </p:spTree>
    <p:extLst>
      <p:ext uri="{BB962C8B-B14F-4D97-AF65-F5344CB8AC3E}">
        <p14:creationId xmlns:p14="http://schemas.microsoft.com/office/powerpoint/2010/main" val="1527614575"/>
      </p:ext>
    </p:extLst>
  </p:cSld>
  <p:clrMapOvr>
    <a:masterClrMapping/>
  </p:clrMapOvr>
  <mc:AlternateContent xmlns:mc="http://schemas.openxmlformats.org/markup-compatibility/2006" xmlns:p14="http://schemas.microsoft.com/office/powerpoint/2010/main">
    <mc:Choice Requires="p14">
      <p:transition spd="med" p14:dur="700" advTm="28445">
        <p:fade/>
      </p:transition>
    </mc:Choice>
    <mc:Fallback xmlns="">
      <p:transition spd="med" advTm="2844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930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0" objId="7"/>
        <p14:stopEvt time="28445" objId="7"/>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19DB0-2F05-4172-9F2F-0221E9B834C3}"/>
              </a:ext>
            </a:extLst>
          </p:cNvPr>
          <p:cNvSpPr>
            <a:spLocks noGrp="1"/>
          </p:cNvSpPr>
          <p:nvPr>
            <p:ph type="title"/>
          </p:nvPr>
        </p:nvSpPr>
        <p:spPr/>
        <p:txBody>
          <a:bodyPr/>
          <a:lstStyle/>
          <a:p>
            <a:r>
              <a:rPr lang="en-US" dirty="0"/>
              <a:t>Gravimetric vs Volumetric Measurements</a:t>
            </a:r>
          </a:p>
        </p:txBody>
      </p:sp>
      <p:sp>
        <p:nvSpPr>
          <p:cNvPr id="3" name="Content Placeholder 2">
            <a:extLst>
              <a:ext uri="{FF2B5EF4-FFF2-40B4-BE49-F238E27FC236}">
                <a16:creationId xmlns:a16="http://schemas.microsoft.com/office/drawing/2014/main" id="{AB154027-D0C8-4335-9B73-6BAC280F9877}"/>
              </a:ext>
            </a:extLst>
          </p:cNvPr>
          <p:cNvSpPr>
            <a:spLocks noGrp="1"/>
          </p:cNvSpPr>
          <p:nvPr>
            <p:ph idx="1"/>
          </p:nvPr>
        </p:nvSpPr>
        <p:spPr>
          <a:xfrm>
            <a:off x="805542" y="1600201"/>
            <a:ext cx="5802087" cy="5257798"/>
          </a:xfrm>
        </p:spPr>
        <p:txBody>
          <a:bodyPr/>
          <a:lstStyle/>
          <a:p>
            <a:r>
              <a:rPr lang="en-US" dirty="0"/>
              <a:t>Gravimetric Measurements</a:t>
            </a:r>
          </a:p>
          <a:p>
            <a:pPr lvl="1"/>
            <a:r>
              <a:rPr lang="en-US" sz="2400" dirty="0"/>
              <a:t>Balances</a:t>
            </a:r>
          </a:p>
          <a:p>
            <a:pPr lvl="1"/>
            <a:r>
              <a:rPr lang="en-US" sz="2400" dirty="0"/>
              <a:t>4 to 5 significant figures</a:t>
            </a:r>
          </a:p>
          <a:p>
            <a:pPr lvl="1"/>
            <a:r>
              <a:rPr lang="en-US" sz="2400" dirty="0"/>
              <a:t>Temperature independent</a:t>
            </a:r>
          </a:p>
          <a:p>
            <a:pPr lvl="1"/>
            <a:r>
              <a:rPr lang="en-US" sz="2400" dirty="0"/>
              <a:t>Mixed solvents are possible</a:t>
            </a:r>
          </a:p>
          <a:p>
            <a:pPr lvl="1"/>
            <a:r>
              <a:rPr lang="en-US" sz="2400" dirty="0"/>
              <a:t>Less skill required</a:t>
            </a:r>
          </a:p>
          <a:p>
            <a:pPr lvl="1"/>
            <a:r>
              <a:rPr lang="en-US" sz="2400" dirty="0"/>
              <a:t>Blunders less likely</a:t>
            </a:r>
          </a:p>
          <a:p>
            <a:pPr lvl="1"/>
            <a:r>
              <a:rPr lang="en-US" sz="2400" dirty="0"/>
              <a:t>Data entry more complex</a:t>
            </a:r>
          </a:p>
          <a:p>
            <a:pPr lvl="1"/>
            <a:r>
              <a:rPr lang="en-US" sz="2400" dirty="0"/>
              <a:t>Sample processing takes more time</a:t>
            </a:r>
          </a:p>
          <a:p>
            <a:pPr lvl="1"/>
            <a:endParaRPr lang="en-US" dirty="0"/>
          </a:p>
        </p:txBody>
      </p:sp>
      <p:sp>
        <p:nvSpPr>
          <p:cNvPr id="4" name="Content Placeholder 2">
            <a:extLst>
              <a:ext uri="{FF2B5EF4-FFF2-40B4-BE49-F238E27FC236}">
                <a16:creationId xmlns:a16="http://schemas.microsoft.com/office/drawing/2014/main" id="{F83297A5-2A83-4695-A1ED-1568CB9845EA}"/>
              </a:ext>
            </a:extLst>
          </p:cNvPr>
          <p:cNvSpPr txBox="1">
            <a:spLocks/>
          </p:cNvSpPr>
          <p:nvPr/>
        </p:nvSpPr>
        <p:spPr bwMode="auto">
          <a:xfrm>
            <a:off x="6907159" y="1600201"/>
            <a:ext cx="5196351" cy="5257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folHlink"/>
              </a:buClr>
              <a:buSzPct val="90000"/>
              <a:buFont typeface="Wingdings" panose="05000000000000000000" pitchFamily="2" charset="2"/>
              <a:buChar char="n"/>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Wingdings" panose="05000000000000000000"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folHlink"/>
              </a:buClr>
              <a:buSzPct val="55000"/>
              <a:buFont typeface="Wingdings" panose="05000000000000000000" pitchFamily="2" charset="2"/>
              <a:buChar char="n"/>
              <a:defRPr sz="2300">
                <a:solidFill>
                  <a:schemeClr val="tx1"/>
                </a:solidFill>
                <a:latin typeface="+mn-lt"/>
              </a:defRPr>
            </a:lvl3pPr>
            <a:lvl4pPr marL="1600200" indent="-228600" algn="l" rtl="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mn-lt"/>
              </a:defRPr>
            </a:lvl5pPr>
            <a:lvl6pPr marL="25146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9pPr>
          </a:lstStyle>
          <a:p>
            <a:r>
              <a:rPr lang="en-US" kern="0" dirty="0"/>
              <a:t>Volumetric Measurements</a:t>
            </a:r>
          </a:p>
          <a:p>
            <a:pPr lvl="1"/>
            <a:r>
              <a:rPr lang="en-US" sz="2400" kern="0" dirty="0"/>
              <a:t>Volumetric glassware</a:t>
            </a:r>
          </a:p>
          <a:p>
            <a:pPr lvl="1"/>
            <a:r>
              <a:rPr lang="en-US" sz="2400" kern="0" dirty="0"/>
              <a:t>3 significant figures</a:t>
            </a:r>
          </a:p>
          <a:p>
            <a:pPr lvl="1"/>
            <a:r>
              <a:rPr lang="en-US" sz="2400" kern="0" dirty="0"/>
              <a:t>Temperature dependent</a:t>
            </a:r>
          </a:p>
          <a:p>
            <a:pPr lvl="1"/>
            <a:r>
              <a:rPr lang="en-US" sz="2400" kern="0" dirty="0"/>
              <a:t>Mixed solvents introduce errors</a:t>
            </a:r>
          </a:p>
          <a:p>
            <a:pPr lvl="1"/>
            <a:r>
              <a:rPr lang="en-US" sz="2400" kern="0" dirty="0"/>
              <a:t>More skill required</a:t>
            </a:r>
          </a:p>
          <a:p>
            <a:pPr lvl="1"/>
            <a:r>
              <a:rPr lang="en-US" sz="2400" kern="0" dirty="0"/>
              <a:t>Blunders possible</a:t>
            </a:r>
          </a:p>
          <a:p>
            <a:pPr lvl="1"/>
            <a:r>
              <a:rPr lang="en-US" sz="2400" kern="0" dirty="0"/>
              <a:t>Data entry less complex</a:t>
            </a:r>
          </a:p>
          <a:p>
            <a:pPr lvl="1"/>
            <a:r>
              <a:rPr lang="en-US" sz="2400" kern="0" dirty="0"/>
              <a:t>Sample processing is rapid</a:t>
            </a:r>
          </a:p>
        </p:txBody>
      </p:sp>
      <p:pic>
        <p:nvPicPr>
          <p:cNvPr id="5" name="2c">
            <a:hlinkClick r:id="" action="ppaction://media"/>
            <a:extLst>
              <a:ext uri="{FF2B5EF4-FFF2-40B4-BE49-F238E27FC236}">
                <a16:creationId xmlns:a16="http://schemas.microsoft.com/office/drawing/2014/main" id="{486681AB-FFA5-44CD-8FDB-016623B59B7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2518264" y="6318161"/>
            <a:ext cx="609600" cy="609600"/>
          </a:xfrm>
          <a:prstGeom prst="rect">
            <a:avLst/>
          </a:prstGeom>
        </p:spPr>
      </p:pic>
    </p:spTree>
    <p:custDataLst>
      <p:tags r:id="rId1"/>
    </p:custDataLst>
    <p:extLst>
      <p:ext uri="{BB962C8B-B14F-4D97-AF65-F5344CB8AC3E}">
        <p14:creationId xmlns:p14="http://schemas.microsoft.com/office/powerpoint/2010/main" val="1101066020"/>
      </p:ext>
    </p:extLst>
  </p:cSld>
  <p:clrMapOvr>
    <a:masterClrMapping/>
  </p:clrMapOvr>
  <mc:AlternateContent xmlns:mc="http://schemas.openxmlformats.org/markup-compatibility/2006" xmlns:p14="http://schemas.microsoft.com/office/powerpoint/2010/main">
    <mc:Choice Requires="p14">
      <p:transition spd="med" p14:dur="700" advTm="194943">
        <p:fade/>
      </p:transition>
    </mc:Choice>
    <mc:Fallback xmlns="">
      <p:transition spd="med" advTm="19494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4774"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5"/>
                </p:tgtEl>
              </p:cMediaNode>
            </p:audio>
          </p:childTnLst>
        </p:cTn>
      </p:par>
    </p:tnLst>
    <p:bldLst>
      <p:bldP spid="3" grpId="0" build="p"/>
      <p:bldP spid="4" grpId="0"/>
    </p:bldLst>
  </p:timing>
  <p:extLst>
    <p:ext uri="{E180D4A7-C9FB-4DFB-919C-405C955672EB}">
      <p14:showEvtLst xmlns:p14="http://schemas.microsoft.com/office/powerpoint/2010/main">
        <p14:playEvt time="18" objId="5"/>
        <p14:stopEvt time="194816" objId="5"/>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Definitions</a:t>
            </a:r>
          </a:p>
        </p:txBody>
      </p:sp>
      <p:sp>
        <p:nvSpPr>
          <p:cNvPr id="3" name="Content Placeholder 2"/>
          <p:cNvSpPr>
            <a:spLocks noGrp="1"/>
          </p:cNvSpPr>
          <p:nvPr>
            <p:ph idx="1"/>
          </p:nvPr>
        </p:nvSpPr>
        <p:spPr>
          <a:xfrm>
            <a:off x="824937" y="1331687"/>
            <a:ext cx="11190081" cy="5526313"/>
          </a:xfrm>
        </p:spPr>
        <p:txBody>
          <a:bodyPr/>
          <a:lstStyle/>
          <a:p>
            <a:r>
              <a:rPr lang="en-US" dirty="0"/>
              <a:t>Amount of Substance</a:t>
            </a:r>
          </a:p>
          <a:p>
            <a:pPr lvl="1"/>
            <a:r>
              <a:rPr lang="en-US" sz="2000" dirty="0"/>
              <a:t>A measure of the number of elementary entities</a:t>
            </a:r>
          </a:p>
          <a:p>
            <a:pPr lvl="1"/>
            <a:r>
              <a:rPr lang="en-US" sz="2000" dirty="0"/>
              <a:t>Mole (6.023 x 10</a:t>
            </a:r>
            <a:r>
              <a:rPr lang="en-US" sz="2000" baseline="30000" dirty="0"/>
              <a:t>23</a:t>
            </a:r>
            <a:r>
              <a:rPr lang="en-US" sz="2000" dirty="0"/>
              <a:t> entities)</a:t>
            </a:r>
          </a:p>
          <a:p>
            <a:pPr lvl="1"/>
            <a:r>
              <a:rPr lang="en-US" sz="2000" dirty="0"/>
              <a:t>Examples:  mol, mmol, µmol, nmol</a:t>
            </a:r>
          </a:p>
          <a:p>
            <a:pPr>
              <a:spcBef>
                <a:spcPts val="1800"/>
              </a:spcBef>
            </a:pPr>
            <a:r>
              <a:rPr lang="en-US" dirty="0"/>
              <a:t>Mass</a:t>
            </a:r>
          </a:p>
          <a:p>
            <a:pPr lvl="1"/>
            <a:r>
              <a:rPr lang="en-US" sz="2000" dirty="0"/>
              <a:t>Quantity of matter</a:t>
            </a:r>
          </a:p>
          <a:p>
            <a:pPr lvl="1"/>
            <a:r>
              <a:rPr lang="en-US" sz="2000" dirty="0"/>
              <a:t>Kilogram</a:t>
            </a:r>
          </a:p>
          <a:p>
            <a:pPr lvl="1"/>
            <a:r>
              <a:rPr lang="en-US" sz="2000" dirty="0"/>
              <a:t>Examples:  kg, mg, µg, ng</a:t>
            </a:r>
          </a:p>
          <a:p>
            <a:pPr>
              <a:spcBef>
                <a:spcPts val="1800"/>
              </a:spcBef>
            </a:pPr>
            <a:r>
              <a:rPr lang="en-US" dirty="0"/>
              <a:t>Volume</a:t>
            </a:r>
          </a:p>
          <a:p>
            <a:pPr lvl="1"/>
            <a:r>
              <a:rPr lang="en-US" sz="2000" dirty="0"/>
              <a:t>A measure of space</a:t>
            </a:r>
          </a:p>
          <a:p>
            <a:pPr lvl="1"/>
            <a:r>
              <a:rPr lang="en-US" sz="2000" dirty="0"/>
              <a:t>Liter</a:t>
            </a:r>
          </a:p>
          <a:p>
            <a:pPr lvl="1"/>
            <a:r>
              <a:rPr lang="en-US" sz="2000" dirty="0"/>
              <a:t>Examples:  L, mL, µL, </a:t>
            </a:r>
            <a:r>
              <a:rPr lang="en-US" sz="2000" dirty="0" err="1"/>
              <a:t>nL</a:t>
            </a:r>
            <a:endParaRPr lang="en-US" sz="2000" dirty="0"/>
          </a:p>
          <a:p>
            <a:endParaRPr lang="en-US" dirty="0"/>
          </a:p>
        </p:txBody>
      </p:sp>
      <p:pic>
        <p:nvPicPr>
          <p:cNvPr id="4" name="3a">
            <a:hlinkClick r:id="" action="ppaction://media"/>
            <a:extLst>
              <a:ext uri="{FF2B5EF4-FFF2-40B4-BE49-F238E27FC236}">
                <a16:creationId xmlns:a16="http://schemas.microsoft.com/office/drawing/2014/main" id="{88A03B6A-4F3E-4E0B-BABA-54918E84ED5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2684125" y="6534150"/>
            <a:ext cx="609600" cy="609600"/>
          </a:xfrm>
          <a:prstGeom prst="rect">
            <a:avLst/>
          </a:prstGeom>
        </p:spPr>
      </p:pic>
    </p:spTree>
    <p:custDataLst>
      <p:tags r:id="rId1"/>
    </p:custDataLst>
    <p:extLst>
      <p:ext uri="{BB962C8B-B14F-4D97-AF65-F5344CB8AC3E}">
        <p14:creationId xmlns:p14="http://schemas.microsoft.com/office/powerpoint/2010/main" val="2993016634"/>
      </p:ext>
    </p:extLst>
  </p:cSld>
  <p:clrMapOvr>
    <a:masterClrMapping/>
  </p:clrMapOvr>
  <mc:AlternateContent xmlns:mc="http://schemas.openxmlformats.org/markup-compatibility/2006" xmlns:p14="http://schemas.microsoft.com/office/powerpoint/2010/main">
    <mc:Choice Requires="p14">
      <p:transition spd="med" p14:dur="700" advTm="90349">
        <p:fade/>
      </p:transition>
    </mc:Choice>
    <mc:Fallback xmlns="">
      <p:transition spd="med" advTm="9034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160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4" objId="4"/>
        <p14:stopEvt time="90349" objId="4"/>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Definitions</a:t>
            </a:r>
          </a:p>
        </p:txBody>
      </p:sp>
      <p:sp>
        <p:nvSpPr>
          <p:cNvPr id="3" name="Content Placeholder 2"/>
          <p:cNvSpPr>
            <a:spLocks noGrp="1"/>
          </p:cNvSpPr>
          <p:nvPr>
            <p:ph idx="1"/>
          </p:nvPr>
        </p:nvSpPr>
        <p:spPr>
          <a:xfrm>
            <a:off x="824937" y="1331687"/>
            <a:ext cx="11190081" cy="5526313"/>
          </a:xfrm>
        </p:spPr>
        <p:txBody>
          <a:bodyPr/>
          <a:lstStyle/>
          <a:p>
            <a:pPr>
              <a:spcBef>
                <a:spcPts val="1800"/>
              </a:spcBef>
            </a:pPr>
            <a:r>
              <a:rPr lang="en-US" dirty="0"/>
              <a:t>Concentration </a:t>
            </a:r>
          </a:p>
          <a:p>
            <a:pPr lvl="1"/>
            <a:r>
              <a:rPr lang="en-US" sz="2400" dirty="0"/>
              <a:t>Volumetric measurements</a:t>
            </a:r>
          </a:p>
          <a:p>
            <a:pPr lvl="1"/>
            <a:r>
              <a:rPr lang="en-US" sz="2400" dirty="0"/>
              <a:t>Amount of a substance in a defined space</a:t>
            </a:r>
          </a:p>
          <a:p>
            <a:pPr lvl="1"/>
            <a:r>
              <a:rPr lang="en-US" sz="2400" dirty="0"/>
              <a:t>An amount of a substance (expressed in units of moles or mass) that is related to the amount of solution (expressed in units of volume)</a:t>
            </a:r>
          </a:p>
          <a:p>
            <a:pPr lvl="1"/>
            <a:r>
              <a:rPr lang="en-US" sz="2400" dirty="0"/>
              <a:t>Examples:  mg/L, mmol/L</a:t>
            </a:r>
          </a:p>
          <a:p>
            <a:pPr lvl="1"/>
            <a:endParaRPr lang="en-US" sz="2800" dirty="0"/>
          </a:p>
          <a:p>
            <a:r>
              <a:rPr lang="en-US" dirty="0"/>
              <a:t>Mass Fraction </a:t>
            </a:r>
          </a:p>
          <a:p>
            <a:pPr lvl="1"/>
            <a:r>
              <a:rPr lang="en-US" sz="2400" dirty="0"/>
              <a:t>Gravimetric measurements</a:t>
            </a:r>
          </a:p>
          <a:p>
            <a:pPr lvl="1"/>
            <a:r>
              <a:rPr lang="en-US" sz="2400" dirty="0"/>
              <a:t>Amount of a substance relative to the amount solution, in mass units</a:t>
            </a:r>
          </a:p>
          <a:p>
            <a:pPr lvl="1"/>
            <a:r>
              <a:rPr lang="en-US" sz="2400" dirty="0"/>
              <a:t>Examples:  µg/g, ppm</a:t>
            </a:r>
          </a:p>
          <a:p>
            <a:pPr lvl="1"/>
            <a:endParaRPr lang="en-US" sz="2400" dirty="0"/>
          </a:p>
          <a:p>
            <a:endParaRPr lang="en-US" dirty="0"/>
          </a:p>
        </p:txBody>
      </p:sp>
      <p:pic>
        <p:nvPicPr>
          <p:cNvPr id="5" name="4b">
            <a:hlinkClick r:id="" action="ppaction://media"/>
            <a:extLst>
              <a:ext uri="{FF2B5EF4-FFF2-40B4-BE49-F238E27FC236}">
                <a16:creationId xmlns:a16="http://schemas.microsoft.com/office/drawing/2014/main" id="{59FC0CB9-64D4-4BD5-8BD5-78A65279E10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2372975" y="6683375"/>
            <a:ext cx="609600" cy="609600"/>
          </a:xfrm>
          <a:prstGeom prst="rect">
            <a:avLst/>
          </a:prstGeom>
        </p:spPr>
      </p:pic>
    </p:spTree>
    <p:custDataLst>
      <p:tags r:id="rId1"/>
    </p:custDataLst>
    <p:extLst>
      <p:ext uri="{BB962C8B-B14F-4D97-AF65-F5344CB8AC3E}">
        <p14:creationId xmlns:p14="http://schemas.microsoft.com/office/powerpoint/2010/main" val="3787723007"/>
      </p:ext>
    </p:extLst>
  </p:cSld>
  <p:clrMapOvr>
    <a:masterClrMapping/>
  </p:clrMapOvr>
  <mc:AlternateContent xmlns:mc="http://schemas.openxmlformats.org/markup-compatibility/2006" xmlns:p14="http://schemas.microsoft.com/office/powerpoint/2010/main">
    <mc:Choice Requires="p14">
      <p:transition spd="med" p14:dur="700" advTm="49555">
        <p:fade/>
      </p:transition>
    </mc:Choice>
    <mc:Fallback xmlns="">
      <p:transition spd="med" advTm="4955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110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0" objId="5"/>
        <p14:stopEvt time="49555" objId="5"/>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3F5C2-6ACC-4472-8B75-D9F30BF599D0}"/>
              </a:ext>
            </a:extLst>
          </p:cNvPr>
          <p:cNvSpPr>
            <a:spLocks noGrp="1"/>
          </p:cNvSpPr>
          <p:nvPr>
            <p:ph type="title"/>
          </p:nvPr>
        </p:nvSpPr>
        <p:spPr/>
        <p:txBody>
          <a:bodyPr/>
          <a:lstStyle/>
          <a:p>
            <a:r>
              <a:rPr lang="en-US" dirty="0"/>
              <a:t>Conversion of Units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4961121-63B8-4DBE-BF5F-22420160C996}"/>
                  </a:ext>
                </a:extLst>
              </p:cNvPr>
              <p:cNvSpPr>
                <a:spLocks noGrp="1"/>
              </p:cNvSpPr>
              <p:nvPr>
                <p:ph idx="1"/>
              </p:nvPr>
            </p:nvSpPr>
            <p:spPr>
              <a:xfrm>
                <a:off x="1219200" y="1402349"/>
                <a:ext cx="10363200" cy="4979985"/>
              </a:xfrm>
            </p:spPr>
            <p:txBody>
              <a:bodyPr/>
              <a:lstStyle/>
              <a:p>
                <a:pPr marL="0" indent="0" algn="ctr">
                  <a:spcBef>
                    <a:spcPts val="0"/>
                  </a:spcBef>
                  <a:buNone/>
                </a:pPr>
                <a:r>
                  <a:rPr lang="en-US" sz="2400" dirty="0"/>
                  <a:t>Concentration = Mass Fraction </a:t>
                </a:r>
                <a:r>
                  <a:rPr lang="en-US" sz="2400" dirty="0">
                    <a:solidFill>
                      <a:srgbClr val="002060"/>
                    </a:solidFill>
                  </a:rPr>
                  <a:t>×</a:t>
                </a:r>
                <a:r>
                  <a:rPr lang="en-US" sz="2400" dirty="0"/>
                  <a:t> Density</a:t>
                </a:r>
              </a:p>
              <a:p>
                <a:pPr marL="0" indent="0" algn="ctr">
                  <a:spcBef>
                    <a:spcPts val="0"/>
                  </a:spcBef>
                  <a:buNone/>
                </a:pPr>
                <a:endParaRPr lang="en-US" dirty="0"/>
              </a:p>
              <a:p>
                <a:pPr marL="0" indent="0" algn="ctr">
                  <a:spcBef>
                    <a:spcPts val="0"/>
                  </a:spcBef>
                  <a:buNone/>
                </a:pPr>
                <a14:m>
                  <m:oMathPara xmlns:m="http://schemas.openxmlformats.org/officeDocument/2006/math">
                    <m:oMathParaPr>
                      <m:jc m:val="centerGroup"/>
                    </m:oMathParaPr>
                    <m:oMath xmlns:m="http://schemas.openxmlformats.org/officeDocument/2006/math">
                      <m:f>
                        <m:fPr>
                          <m:ctrlPr>
                            <a:rPr lang="en-US" sz="1800" b="0" i="1" smtClean="0">
                              <a:solidFill>
                                <a:srgbClr val="0066FF"/>
                              </a:solidFill>
                              <a:latin typeface="Cambria Math" panose="02040503050406030204" pitchFamily="18" charset="0"/>
                            </a:rPr>
                          </m:ctrlPr>
                        </m:fPr>
                        <m:num>
                          <m:r>
                            <a:rPr lang="en-US" sz="1800" b="0" i="1" smtClean="0">
                              <a:solidFill>
                                <a:srgbClr val="0066FF"/>
                              </a:solidFill>
                              <a:latin typeface="Cambria Math" panose="02040503050406030204" pitchFamily="18" charset="0"/>
                            </a:rPr>
                            <m:t>𝑚𝑎𝑠𝑠</m:t>
                          </m:r>
                          <m:r>
                            <m:rPr>
                              <m:nor/>
                            </m:rPr>
                            <a:rPr lang="en-US" sz="1800" baseline="-25000" dirty="0">
                              <a:solidFill>
                                <a:srgbClr val="0066FF"/>
                              </a:solidFill>
                            </a:rPr>
                            <m:t>solute</m:t>
                          </m:r>
                        </m:num>
                        <m:den>
                          <m:r>
                            <a:rPr lang="en-US" sz="1800" b="0" i="1" smtClean="0">
                              <a:solidFill>
                                <a:srgbClr val="0066FF"/>
                              </a:solidFill>
                              <a:latin typeface="Cambria Math" panose="02040503050406030204" pitchFamily="18" charset="0"/>
                            </a:rPr>
                            <m:t>𝑣𝑜𝑙𝑢𝑚𝑒</m:t>
                          </m:r>
                          <m:r>
                            <m:rPr>
                              <m:nor/>
                            </m:rPr>
                            <a:rPr lang="en-US" sz="1800" baseline="-25000" dirty="0">
                              <a:solidFill>
                                <a:srgbClr val="0066FF"/>
                              </a:solidFill>
                            </a:rPr>
                            <m:t>solution</m:t>
                          </m:r>
                        </m:den>
                      </m:f>
                      <m:r>
                        <a:rPr lang="en-US" sz="1800" b="0" i="1" smtClean="0">
                          <a:solidFill>
                            <a:srgbClr val="0066FF"/>
                          </a:solidFill>
                          <a:latin typeface="Cambria Math" panose="02040503050406030204" pitchFamily="18" charset="0"/>
                        </a:rPr>
                        <m:t>=</m:t>
                      </m:r>
                      <m:f>
                        <m:fPr>
                          <m:ctrlPr>
                            <a:rPr lang="en-US" sz="1800" b="0" i="1" smtClean="0">
                              <a:solidFill>
                                <a:srgbClr val="0066FF"/>
                              </a:solidFill>
                              <a:latin typeface="Cambria Math" panose="02040503050406030204" pitchFamily="18" charset="0"/>
                            </a:rPr>
                          </m:ctrlPr>
                        </m:fPr>
                        <m:num>
                          <m:r>
                            <a:rPr lang="en-US" sz="1800" b="0" i="1" smtClean="0">
                              <a:solidFill>
                                <a:srgbClr val="0066FF"/>
                              </a:solidFill>
                              <a:latin typeface="Cambria Math" panose="02040503050406030204" pitchFamily="18" charset="0"/>
                            </a:rPr>
                            <m:t>𝑚𝑎𝑠𝑠</m:t>
                          </m:r>
                          <m:r>
                            <m:rPr>
                              <m:nor/>
                            </m:rPr>
                            <a:rPr lang="en-US" sz="1800" baseline="-25000" dirty="0">
                              <a:solidFill>
                                <a:srgbClr val="0066FF"/>
                              </a:solidFill>
                            </a:rPr>
                            <m:t>solute</m:t>
                          </m:r>
                        </m:num>
                        <m:den>
                          <m:r>
                            <a:rPr lang="en-US" sz="1800" b="0" i="1" smtClean="0">
                              <a:solidFill>
                                <a:srgbClr val="0066FF"/>
                              </a:solidFill>
                              <a:latin typeface="Cambria Math" panose="02040503050406030204" pitchFamily="18" charset="0"/>
                            </a:rPr>
                            <m:t>𝑚𝑎𝑠𝑠</m:t>
                          </m:r>
                          <m:r>
                            <m:rPr>
                              <m:nor/>
                            </m:rPr>
                            <a:rPr lang="en-US" sz="1800" baseline="-25000" dirty="0">
                              <a:solidFill>
                                <a:srgbClr val="0066FF"/>
                              </a:solidFill>
                            </a:rPr>
                            <m:t>solution</m:t>
                          </m:r>
                        </m:den>
                      </m:f>
                      <m:r>
                        <m:rPr>
                          <m:nor/>
                        </m:rPr>
                        <a:rPr lang="en-US" sz="1800" b="0" i="0" baseline="-25000" dirty="0" smtClean="0">
                          <a:solidFill>
                            <a:srgbClr val="0066FF"/>
                          </a:solidFill>
                          <a:latin typeface="Cambria Math" panose="02040503050406030204" pitchFamily="18" charset="0"/>
                        </a:rPr>
                        <m:t> </m:t>
                      </m:r>
                      <m:r>
                        <m:rPr>
                          <m:nor/>
                        </m:rPr>
                        <a:rPr lang="en-US" sz="1800" dirty="0">
                          <a:solidFill>
                            <a:srgbClr val="0066FF"/>
                          </a:solidFill>
                        </a:rPr>
                        <m:t>×</m:t>
                      </m:r>
                      <m:f>
                        <m:fPr>
                          <m:ctrlPr>
                            <a:rPr lang="en-US" sz="1800" b="0" i="1" smtClean="0">
                              <a:solidFill>
                                <a:srgbClr val="0066FF"/>
                              </a:solidFill>
                              <a:latin typeface="Cambria Math" panose="02040503050406030204" pitchFamily="18" charset="0"/>
                            </a:rPr>
                          </m:ctrlPr>
                        </m:fPr>
                        <m:num>
                          <m:r>
                            <a:rPr lang="en-US" sz="1800" b="0" i="1" smtClean="0">
                              <a:solidFill>
                                <a:srgbClr val="0066FF"/>
                              </a:solidFill>
                              <a:latin typeface="Cambria Math" panose="02040503050406030204" pitchFamily="18" charset="0"/>
                            </a:rPr>
                            <m:t>𝑚𝑎𝑠𝑠</m:t>
                          </m:r>
                          <m:r>
                            <m:rPr>
                              <m:nor/>
                            </m:rPr>
                            <a:rPr lang="en-US" sz="1800" baseline="-25000" dirty="0">
                              <a:solidFill>
                                <a:srgbClr val="0066FF"/>
                              </a:solidFill>
                            </a:rPr>
                            <m:t>solution</m:t>
                          </m:r>
                        </m:num>
                        <m:den>
                          <m:r>
                            <a:rPr lang="en-US" sz="1800" b="0" i="1" baseline="-25000" dirty="0" smtClean="0">
                              <a:solidFill>
                                <a:srgbClr val="0066FF"/>
                              </a:solidFill>
                              <a:latin typeface="Cambria Math" panose="02040503050406030204" pitchFamily="18" charset="0"/>
                            </a:rPr>
                            <m:t> </m:t>
                          </m:r>
                          <m:r>
                            <a:rPr lang="en-US" sz="1800" b="0" i="1" smtClean="0">
                              <a:solidFill>
                                <a:srgbClr val="0066FF"/>
                              </a:solidFill>
                              <a:latin typeface="Cambria Math" panose="02040503050406030204" pitchFamily="18" charset="0"/>
                            </a:rPr>
                            <m:t>𝑣𝑜𝑙𝑢𝑚𝑒</m:t>
                          </m:r>
                          <m:r>
                            <m:rPr>
                              <m:nor/>
                            </m:rPr>
                            <a:rPr lang="en-US" sz="1800" baseline="-25000" dirty="0">
                              <a:solidFill>
                                <a:srgbClr val="0066FF"/>
                              </a:solidFill>
                            </a:rPr>
                            <m:t>solution</m:t>
                          </m:r>
                        </m:den>
                      </m:f>
                    </m:oMath>
                  </m:oMathPara>
                </a14:m>
                <a:endParaRPr lang="en-US" sz="1800" b="0" dirty="0">
                  <a:solidFill>
                    <a:srgbClr val="0066FF"/>
                  </a:solidFill>
                </a:endParaRPr>
              </a:p>
              <a:p>
                <a:pPr marL="0" indent="0" algn="ctr">
                  <a:spcBef>
                    <a:spcPts val="0"/>
                  </a:spcBef>
                  <a:buNone/>
                </a:pPr>
                <a:endParaRPr lang="en-US" sz="2400" dirty="0">
                  <a:solidFill>
                    <a:srgbClr val="0066FF"/>
                  </a:solidFill>
                </a:endParaRPr>
              </a:p>
              <a:p>
                <a:pPr marL="0" indent="0" algn="ctr">
                  <a:spcBef>
                    <a:spcPts val="0"/>
                  </a:spcBef>
                  <a:buNone/>
                </a:pPr>
                <a:endParaRPr lang="en-US" sz="2000" dirty="0">
                  <a:solidFill>
                    <a:srgbClr val="0066FF"/>
                  </a:solidFill>
                </a:endParaRPr>
              </a:p>
              <a:p>
                <a:pPr marL="0" indent="0" algn="ctr">
                  <a:spcBef>
                    <a:spcPts val="0"/>
                  </a:spcBef>
                  <a:buNone/>
                </a:pPr>
                <a:r>
                  <a:rPr lang="en-US" sz="2400" dirty="0"/>
                  <a:t>Mass Fraction = Concentration / Density</a:t>
                </a:r>
              </a:p>
              <a:p>
                <a:pPr marL="0" indent="0" algn="ctr">
                  <a:spcBef>
                    <a:spcPts val="0"/>
                  </a:spcBef>
                  <a:buNone/>
                </a:pPr>
                <a:endParaRPr lang="en-US" dirty="0"/>
              </a:p>
              <a:p>
                <a:pPr marL="0" indent="0" algn="ctr">
                  <a:spcBef>
                    <a:spcPts val="0"/>
                  </a:spcBef>
                  <a:buNone/>
                </a:pPr>
                <a14:m>
                  <m:oMathPara xmlns:m="http://schemas.openxmlformats.org/officeDocument/2006/math">
                    <m:oMathParaPr>
                      <m:jc m:val="centerGroup"/>
                    </m:oMathParaPr>
                    <m:oMath xmlns:m="http://schemas.openxmlformats.org/officeDocument/2006/math">
                      <m:f>
                        <m:fPr>
                          <m:ctrlPr>
                            <a:rPr lang="en-US" sz="1800" i="1">
                              <a:solidFill>
                                <a:srgbClr val="0066FF"/>
                              </a:solidFill>
                              <a:latin typeface="Cambria Math" panose="02040503050406030204" pitchFamily="18" charset="0"/>
                            </a:rPr>
                          </m:ctrlPr>
                        </m:fPr>
                        <m:num>
                          <m:r>
                            <a:rPr lang="en-US" sz="1800" i="1">
                              <a:solidFill>
                                <a:srgbClr val="0066FF"/>
                              </a:solidFill>
                              <a:latin typeface="Cambria Math" panose="02040503050406030204" pitchFamily="18" charset="0"/>
                            </a:rPr>
                            <m:t>𝑚𝑎𝑠𝑠</m:t>
                          </m:r>
                          <m:r>
                            <m:rPr>
                              <m:nor/>
                            </m:rPr>
                            <a:rPr lang="en-US" sz="1800" baseline="-25000" dirty="0">
                              <a:solidFill>
                                <a:srgbClr val="0066FF"/>
                              </a:solidFill>
                            </a:rPr>
                            <m:t>solute</m:t>
                          </m:r>
                        </m:num>
                        <m:den>
                          <m:r>
                            <a:rPr lang="en-US" sz="1800" b="0" i="1" smtClean="0">
                              <a:solidFill>
                                <a:srgbClr val="0066FF"/>
                              </a:solidFill>
                              <a:latin typeface="Cambria Math" panose="02040503050406030204" pitchFamily="18" charset="0"/>
                            </a:rPr>
                            <m:t>𝑚𝑎𝑠𝑠</m:t>
                          </m:r>
                          <m:r>
                            <m:rPr>
                              <m:nor/>
                            </m:rPr>
                            <a:rPr lang="en-US" sz="1800" baseline="-25000" dirty="0">
                              <a:solidFill>
                                <a:srgbClr val="0066FF"/>
                              </a:solidFill>
                            </a:rPr>
                            <m:t>solution</m:t>
                          </m:r>
                        </m:den>
                      </m:f>
                      <m:r>
                        <a:rPr lang="en-US" sz="1800" i="1">
                          <a:solidFill>
                            <a:srgbClr val="0066FF"/>
                          </a:solidFill>
                          <a:latin typeface="Cambria Math" panose="02040503050406030204" pitchFamily="18" charset="0"/>
                        </a:rPr>
                        <m:t>=</m:t>
                      </m:r>
                      <m:f>
                        <m:fPr>
                          <m:ctrlPr>
                            <a:rPr lang="en-US" sz="1800" i="1">
                              <a:solidFill>
                                <a:srgbClr val="0066FF"/>
                              </a:solidFill>
                              <a:latin typeface="Cambria Math" panose="02040503050406030204" pitchFamily="18" charset="0"/>
                            </a:rPr>
                          </m:ctrlPr>
                        </m:fPr>
                        <m:num>
                          <m:r>
                            <a:rPr lang="en-US" sz="1800" i="1">
                              <a:solidFill>
                                <a:srgbClr val="0066FF"/>
                              </a:solidFill>
                              <a:latin typeface="Cambria Math" panose="02040503050406030204" pitchFamily="18" charset="0"/>
                            </a:rPr>
                            <m:t>𝑚𝑎𝑠𝑠</m:t>
                          </m:r>
                          <m:r>
                            <m:rPr>
                              <m:nor/>
                            </m:rPr>
                            <a:rPr lang="en-US" sz="1800" baseline="-25000" dirty="0">
                              <a:solidFill>
                                <a:srgbClr val="0066FF"/>
                              </a:solidFill>
                            </a:rPr>
                            <m:t>solute</m:t>
                          </m:r>
                        </m:num>
                        <m:den>
                          <m:r>
                            <a:rPr lang="en-US" sz="1800" b="0" i="1" smtClean="0">
                              <a:solidFill>
                                <a:srgbClr val="0066FF"/>
                              </a:solidFill>
                              <a:latin typeface="Cambria Math" panose="02040503050406030204" pitchFamily="18" charset="0"/>
                            </a:rPr>
                            <m:t>𝑣𝑜𝑙𝑢𝑚𝑒</m:t>
                          </m:r>
                          <m:r>
                            <m:rPr>
                              <m:nor/>
                            </m:rPr>
                            <a:rPr lang="en-US" sz="1800" baseline="-25000" dirty="0">
                              <a:solidFill>
                                <a:srgbClr val="0066FF"/>
                              </a:solidFill>
                            </a:rPr>
                            <m:t>solution</m:t>
                          </m:r>
                        </m:den>
                      </m:f>
                      <m:r>
                        <a:rPr lang="en-US" sz="1800" b="0" i="1" smtClean="0">
                          <a:solidFill>
                            <a:srgbClr val="0066FF"/>
                          </a:solidFill>
                          <a:latin typeface="Cambria Math" panose="02040503050406030204" pitchFamily="18" charset="0"/>
                        </a:rPr>
                        <m:t>/</m:t>
                      </m:r>
                      <m:f>
                        <m:fPr>
                          <m:ctrlPr>
                            <a:rPr lang="en-US" sz="1800" i="1" smtClean="0">
                              <a:solidFill>
                                <a:srgbClr val="0066FF"/>
                              </a:solidFill>
                              <a:latin typeface="Cambria Math" panose="02040503050406030204" pitchFamily="18" charset="0"/>
                            </a:rPr>
                          </m:ctrlPr>
                        </m:fPr>
                        <m:num>
                          <m:r>
                            <a:rPr lang="en-US" sz="1800" i="1">
                              <a:solidFill>
                                <a:srgbClr val="0066FF"/>
                              </a:solidFill>
                              <a:latin typeface="Cambria Math" panose="02040503050406030204" pitchFamily="18" charset="0"/>
                            </a:rPr>
                            <m:t>𝑚𝑎𝑠𝑠</m:t>
                          </m:r>
                          <m:r>
                            <m:rPr>
                              <m:nor/>
                            </m:rPr>
                            <a:rPr lang="en-US" sz="1800" baseline="-25000" dirty="0">
                              <a:solidFill>
                                <a:srgbClr val="0066FF"/>
                              </a:solidFill>
                            </a:rPr>
                            <m:t>solution</m:t>
                          </m:r>
                        </m:num>
                        <m:den>
                          <m:r>
                            <a:rPr lang="en-US" sz="1800" i="1">
                              <a:solidFill>
                                <a:srgbClr val="0066FF"/>
                              </a:solidFill>
                              <a:latin typeface="Cambria Math" panose="02040503050406030204" pitchFamily="18" charset="0"/>
                            </a:rPr>
                            <m:t>𝑣𝑜𝑙𝑢𝑚𝑒</m:t>
                          </m:r>
                          <m:r>
                            <m:rPr>
                              <m:nor/>
                            </m:rPr>
                            <a:rPr lang="en-US" sz="1800" baseline="-25000" dirty="0">
                              <a:solidFill>
                                <a:srgbClr val="0066FF"/>
                              </a:solidFill>
                            </a:rPr>
                            <m:t>solution</m:t>
                          </m:r>
                        </m:den>
                      </m:f>
                    </m:oMath>
                  </m:oMathPara>
                </a14:m>
                <a:endParaRPr lang="en-US" dirty="0"/>
              </a:p>
              <a:p>
                <a:pPr marL="0" indent="0" algn="ctr">
                  <a:spcBef>
                    <a:spcPts val="0"/>
                  </a:spcBef>
                  <a:buNone/>
                </a:pPr>
                <a:endParaRPr lang="en-US" dirty="0"/>
              </a:p>
              <a:p>
                <a:pPr marL="0" indent="0" algn="ctr">
                  <a:spcBef>
                    <a:spcPts val="0"/>
                  </a:spcBef>
                  <a:buNone/>
                </a:pPr>
                <a:endParaRPr lang="en-US" sz="1800" dirty="0"/>
              </a:p>
              <a:p>
                <a:pPr marL="0" indent="0" algn="ctr">
                  <a:spcBef>
                    <a:spcPts val="0"/>
                  </a:spcBef>
                  <a:buNone/>
                </a:pPr>
                <a:r>
                  <a:rPr lang="en-US" sz="2400" dirty="0"/>
                  <a:t>Example:  Convert a 1 mg/mL methanolic solution to units of mg/g</a:t>
                </a:r>
              </a:p>
              <a:p>
                <a:pPr marL="0" indent="0" algn="ctr">
                  <a:spcBef>
                    <a:spcPts val="0"/>
                  </a:spcBef>
                  <a:buNone/>
                </a:pPr>
                <a:endParaRPr lang="en-US" dirty="0"/>
              </a:p>
              <a:p>
                <a:pPr marL="0" indent="0" algn="ctr">
                  <a:spcBef>
                    <a:spcPts val="0"/>
                  </a:spcBef>
                  <a:buNone/>
                </a:pPr>
                <a:r>
                  <a:rPr lang="en-US" sz="1800" i="1" dirty="0">
                    <a:solidFill>
                      <a:srgbClr val="0066FF"/>
                    </a:solidFill>
                    <a:latin typeface="Cambria Math" panose="02040503050406030204" pitchFamily="18" charset="0"/>
                  </a:rPr>
                  <a:t>Mass fraction = </a:t>
                </a:r>
                <a:r>
                  <a:rPr lang="en-US" sz="1800" dirty="0">
                    <a:solidFill>
                      <a:srgbClr val="0066FF"/>
                    </a:solidFill>
                    <a:latin typeface="Cambria Math" panose="02040503050406030204" pitchFamily="18" charset="0"/>
                  </a:rPr>
                  <a:t>1 mg/mL / 0.792 g/mL = 1.263 mg/g</a:t>
                </a:r>
              </a:p>
            </p:txBody>
          </p:sp>
        </mc:Choice>
        <mc:Fallback xmlns="">
          <p:sp>
            <p:nvSpPr>
              <p:cNvPr id="3" name="Content Placeholder 2">
                <a:extLst>
                  <a:ext uri="{FF2B5EF4-FFF2-40B4-BE49-F238E27FC236}">
                    <a16:creationId xmlns:a16="http://schemas.microsoft.com/office/drawing/2014/main" id="{24961121-63B8-4DBE-BF5F-22420160C996}"/>
                  </a:ext>
                </a:extLst>
              </p:cNvPr>
              <p:cNvSpPr>
                <a:spLocks noGrp="1" noRot="1" noChangeAspect="1" noMove="1" noResize="1" noEditPoints="1" noAdjustHandles="1" noChangeArrowheads="1" noChangeShapeType="1" noTextEdit="1"/>
              </p:cNvSpPr>
              <p:nvPr>
                <p:ph idx="1"/>
              </p:nvPr>
            </p:nvSpPr>
            <p:spPr>
              <a:xfrm>
                <a:off x="1219200" y="1402349"/>
                <a:ext cx="10363200" cy="4979985"/>
              </a:xfrm>
              <a:blipFill>
                <a:blip r:embed="rId6"/>
                <a:stretch>
                  <a:fillRect t="-857" b="-3427"/>
                </a:stretch>
              </a:blipFill>
            </p:spPr>
            <p:txBody>
              <a:bodyPr/>
              <a:lstStyle/>
              <a:p>
                <a:r>
                  <a:rPr lang="en-US">
                    <a:noFill/>
                  </a:rPr>
                  <a:t> </a:t>
                </a:r>
              </a:p>
            </p:txBody>
          </p:sp>
        </mc:Fallback>
      </mc:AlternateContent>
      <p:pic>
        <p:nvPicPr>
          <p:cNvPr id="4" name="5a">
            <a:hlinkClick r:id="" action="ppaction://media"/>
            <a:extLst>
              <a:ext uri="{FF2B5EF4-FFF2-40B4-BE49-F238E27FC236}">
                <a16:creationId xmlns:a16="http://schemas.microsoft.com/office/drawing/2014/main" id="{B5EE1F19-D732-40F9-93DD-DBA802AD1051}"/>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2876213" y="6529388"/>
            <a:ext cx="609600" cy="609600"/>
          </a:xfrm>
          <a:prstGeom prst="rect">
            <a:avLst/>
          </a:prstGeom>
        </p:spPr>
      </p:pic>
    </p:spTree>
    <p:custDataLst>
      <p:tags r:id="rId1"/>
    </p:custDataLst>
    <p:extLst>
      <p:ext uri="{BB962C8B-B14F-4D97-AF65-F5344CB8AC3E}">
        <p14:creationId xmlns:p14="http://schemas.microsoft.com/office/powerpoint/2010/main" val="1434353370"/>
      </p:ext>
    </p:extLst>
  </p:cSld>
  <p:clrMapOvr>
    <a:masterClrMapping/>
  </p:clrMapOvr>
  <mc:AlternateContent xmlns:mc="http://schemas.openxmlformats.org/markup-compatibility/2006" xmlns:p14="http://schemas.microsoft.com/office/powerpoint/2010/main">
    <mc:Choice Requires="p14">
      <p:transition spd="med" p14:dur="700" advTm="47095">
        <p:fade/>
      </p:transition>
    </mc:Choice>
    <mc:Fallback xmlns="">
      <p:transition spd="med" advTm="4709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7902"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0" objId="4"/>
        <p14:stopEvt time="47095" objId="4"/>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28226-2A8E-4DC3-A243-CFF06D37FAE1}"/>
              </a:ext>
            </a:extLst>
          </p:cNvPr>
          <p:cNvSpPr>
            <a:spLocks noGrp="1"/>
          </p:cNvSpPr>
          <p:nvPr>
            <p:ph type="title"/>
          </p:nvPr>
        </p:nvSpPr>
        <p:spPr/>
        <p:txBody>
          <a:bodyPr/>
          <a:lstStyle/>
          <a:p>
            <a:r>
              <a:rPr lang="en-US" dirty="0"/>
              <a:t>Calibrants</a:t>
            </a:r>
          </a:p>
        </p:txBody>
      </p:sp>
      <p:sp>
        <p:nvSpPr>
          <p:cNvPr id="3" name="Content Placeholder 2">
            <a:extLst>
              <a:ext uri="{FF2B5EF4-FFF2-40B4-BE49-F238E27FC236}">
                <a16:creationId xmlns:a16="http://schemas.microsoft.com/office/drawing/2014/main" id="{3F7A9958-FF34-4CDF-ADD7-06B5676A5CFB}"/>
              </a:ext>
            </a:extLst>
          </p:cNvPr>
          <p:cNvSpPr>
            <a:spLocks noGrp="1"/>
          </p:cNvSpPr>
          <p:nvPr>
            <p:ph idx="1"/>
          </p:nvPr>
        </p:nvSpPr>
        <p:spPr>
          <a:xfrm>
            <a:off x="1219200" y="1600202"/>
            <a:ext cx="10721788" cy="5257798"/>
          </a:xfrm>
        </p:spPr>
        <p:txBody>
          <a:bodyPr/>
          <a:lstStyle/>
          <a:p>
            <a:r>
              <a:rPr lang="en-US" sz="2400" dirty="0"/>
              <a:t>Calibrants can be prepared from reference standard solutions or reagents of known purity</a:t>
            </a:r>
          </a:p>
          <a:p>
            <a:pPr lvl="1"/>
            <a:r>
              <a:rPr lang="en-US" sz="2400" dirty="0"/>
              <a:t>Using a reference standard solution  </a:t>
            </a:r>
          </a:p>
          <a:p>
            <a:pPr lvl="2"/>
            <a:r>
              <a:rPr lang="en-US" sz="2000" dirty="0"/>
              <a:t>Convert concentration units to mass fraction units for gravimetric-based quantitation</a:t>
            </a:r>
          </a:p>
          <a:p>
            <a:pPr lvl="2"/>
            <a:r>
              <a:rPr lang="en-US" sz="2000" dirty="0"/>
              <a:t>Divide concentration by solution density</a:t>
            </a:r>
          </a:p>
          <a:p>
            <a:pPr lvl="2"/>
            <a:r>
              <a:rPr lang="en-US" sz="2000" dirty="0"/>
              <a:t>Dilute reference standard to prepare calibrants at desired concentrations.  </a:t>
            </a:r>
          </a:p>
          <a:p>
            <a:pPr lvl="2"/>
            <a:endParaRPr lang="en-US" sz="2000" dirty="0"/>
          </a:p>
          <a:p>
            <a:pPr lvl="1"/>
            <a:r>
              <a:rPr lang="en-US" sz="2400" dirty="0"/>
              <a:t>Using high purity reagents</a:t>
            </a:r>
          </a:p>
          <a:p>
            <a:pPr lvl="2"/>
            <a:r>
              <a:rPr lang="en-US" sz="2000" dirty="0"/>
              <a:t>Dissolve a known mass of the reagent with a known mass of solvent</a:t>
            </a:r>
          </a:p>
          <a:p>
            <a:pPr marL="0" indent="0">
              <a:buNone/>
            </a:pPr>
            <a:endParaRPr lang="en-US" sz="2400" dirty="0">
              <a:solidFill>
                <a:srgbClr val="0066FF"/>
              </a:solidFill>
            </a:endParaRPr>
          </a:p>
          <a:p>
            <a:r>
              <a:rPr lang="en-US" sz="1800" dirty="0">
                <a:solidFill>
                  <a:srgbClr val="0066FF"/>
                </a:solidFill>
                <a:hlinkClick r:id="rId6">
                  <a:extLst>
                    <a:ext uri="{A12FA001-AC4F-418D-AE19-62706E023703}">
                      <ahyp:hlinkClr xmlns:ahyp="http://schemas.microsoft.com/office/drawing/2018/hyperlinkcolor" val="tx"/>
                    </a:ext>
                  </a:extLst>
                </a:hlinkClick>
              </a:rPr>
              <a:t>https://www.nist.gov/video/preparation-calibration-solutions</a:t>
            </a:r>
            <a:endParaRPr lang="en-US" sz="1800" dirty="0">
              <a:solidFill>
                <a:srgbClr val="0066FF"/>
              </a:solidFill>
            </a:endParaRPr>
          </a:p>
          <a:p>
            <a:r>
              <a:rPr lang="en-US" sz="1800" dirty="0">
                <a:solidFill>
                  <a:srgbClr val="0066FF"/>
                </a:solidFill>
                <a:hlinkClick r:id="rId7">
                  <a:extLst>
                    <a:ext uri="{A12FA001-AC4F-418D-AE19-62706E023703}">
                      <ahyp:hlinkClr xmlns:ahyp="http://schemas.microsoft.com/office/drawing/2018/hyperlinkcolor" val="tx"/>
                    </a:ext>
                  </a:extLst>
                </a:hlinkClick>
              </a:rPr>
              <a:t>https://www.nist.gov/video/volumetric-transfer-liquids</a:t>
            </a:r>
            <a:endParaRPr lang="en-US" sz="1800" dirty="0">
              <a:solidFill>
                <a:srgbClr val="0066FF"/>
              </a:solidFill>
            </a:endParaRPr>
          </a:p>
          <a:p>
            <a:r>
              <a:rPr lang="en-US" sz="1800" dirty="0">
                <a:solidFill>
                  <a:srgbClr val="0066FF"/>
                </a:solidFill>
                <a:hlinkClick r:id="rId8">
                  <a:extLst>
                    <a:ext uri="{A12FA001-AC4F-418D-AE19-62706E023703}">
                      <ahyp:hlinkClr xmlns:ahyp="http://schemas.microsoft.com/office/drawing/2018/hyperlinkcolor" val="tx"/>
                    </a:ext>
                  </a:extLst>
                </a:hlinkClick>
              </a:rPr>
              <a:t>https://www.nist.gov/video/calibration</a:t>
            </a:r>
            <a:endParaRPr lang="en-US" sz="1800" dirty="0">
              <a:solidFill>
                <a:srgbClr val="0066FF"/>
              </a:solidFill>
            </a:endParaRPr>
          </a:p>
          <a:p>
            <a:pPr marL="0" indent="0">
              <a:buNone/>
            </a:pPr>
            <a:endParaRPr lang="en-US" sz="1800" dirty="0"/>
          </a:p>
          <a:p>
            <a:endParaRPr lang="en-US" sz="2400" dirty="0"/>
          </a:p>
          <a:p>
            <a:pPr marL="914400" lvl="2" indent="0">
              <a:buNone/>
            </a:pPr>
            <a:endParaRPr lang="en-US" sz="2000" dirty="0"/>
          </a:p>
        </p:txBody>
      </p:sp>
      <p:pic>
        <p:nvPicPr>
          <p:cNvPr id="5" name="6a">
            <a:hlinkClick r:id="" action="ppaction://media"/>
            <a:extLst>
              <a:ext uri="{FF2B5EF4-FFF2-40B4-BE49-F238E27FC236}">
                <a16:creationId xmlns:a16="http://schemas.microsoft.com/office/drawing/2014/main" id="{D57CD4AB-53FC-4A7E-A190-3006C2B92DCA}"/>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2758738" y="6924675"/>
            <a:ext cx="609600" cy="609600"/>
          </a:xfrm>
          <a:prstGeom prst="rect">
            <a:avLst/>
          </a:prstGeom>
        </p:spPr>
      </p:pic>
    </p:spTree>
    <p:custDataLst>
      <p:tags r:id="rId1"/>
    </p:custDataLst>
    <p:extLst>
      <p:ext uri="{BB962C8B-B14F-4D97-AF65-F5344CB8AC3E}">
        <p14:creationId xmlns:p14="http://schemas.microsoft.com/office/powerpoint/2010/main" val="1581371296"/>
      </p:ext>
    </p:extLst>
  </p:cSld>
  <p:clrMapOvr>
    <a:masterClrMapping/>
  </p:clrMapOvr>
  <mc:AlternateContent xmlns:mc="http://schemas.openxmlformats.org/markup-compatibility/2006">
    <mc:Choice xmlns:p14="http://schemas.microsoft.com/office/powerpoint/2010/main" Requires="p14">
      <p:transition spd="med" p14:dur="700" advTm="88799">
        <p:fade/>
      </p:transition>
    </mc:Choice>
    <mc:Fallback>
      <p:transition spd="med" advTm="8879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8259"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12" objId="5"/>
        <p14:stopEvt time="88345" objId="5"/>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28226-2A8E-4DC3-A243-CFF06D37FAE1}"/>
              </a:ext>
            </a:extLst>
          </p:cNvPr>
          <p:cNvSpPr>
            <a:spLocks noGrp="1"/>
          </p:cNvSpPr>
          <p:nvPr>
            <p:ph type="title"/>
          </p:nvPr>
        </p:nvSpPr>
        <p:spPr/>
        <p:txBody>
          <a:bodyPr/>
          <a:lstStyle/>
          <a:p>
            <a:r>
              <a:rPr lang="en-US" dirty="0"/>
              <a:t>Calibrants (example)</a:t>
            </a:r>
          </a:p>
        </p:txBody>
      </p:sp>
      <p:pic>
        <p:nvPicPr>
          <p:cNvPr id="10" name="7e">
            <a:hlinkClick r:id="" action="ppaction://media"/>
            <a:extLst>
              <a:ext uri="{FF2B5EF4-FFF2-40B4-BE49-F238E27FC236}">
                <a16:creationId xmlns:a16="http://schemas.microsoft.com/office/drawing/2014/main" id="{B5572148-9CF0-4420-8475-3B4134E0DB1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785725" y="6780213"/>
            <a:ext cx="609600" cy="609600"/>
          </a:xfrm>
          <a:prstGeom prst="rect">
            <a:avLst/>
          </a:prstGeom>
        </p:spPr>
      </p:pic>
      <p:graphicFrame>
        <p:nvGraphicFramePr>
          <p:cNvPr id="16" name="Table 4">
            <a:extLst>
              <a:ext uri="{FF2B5EF4-FFF2-40B4-BE49-F238E27FC236}">
                <a16:creationId xmlns:a16="http://schemas.microsoft.com/office/drawing/2014/main" id="{F5846545-8D07-411E-AEBF-31012F0186AA}"/>
              </a:ext>
            </a:extLst>
          </p:cNvPr>
          <p:cNvGraphicFramePr>
            <a:graphicFrameLocks/>
          </p:cNvGraphicFramePr>
          <p:nvPr>
            <p:extLst>
              <p:ext uri="{D42A27DB-BD31-4B8C-83A1-F6EECF244321}">
                <p14:modId xmlns:p14="http://schemas.microsoft.com/office/powerpoint/2010/main" val="4049158349"/>
              </p:ext>
            </p:extLst>
          </p:nvPr>
        </p:nvGraphicFramePr>
        <p:xfrm>
          <a:off x="700505" y="2852769"/>
          <a:ext cx="5160212" cy="2855499"/>
        </p:xfrm>
        <a:graphic>
          <a:graphicData uri="http://schemas.openxmlformats.org/drawingml/2006/table">
            <a:tbl>
              <a:tblPr firstRow="1" bandRow="1">
                <a:tableStyleId>{5C22544A-7EE6-4342-B048-85BDC9FD1C3A}</a:tableStyleId>
              </a:tblPr>
              <a:tblGrid>
                <a:gridCol w="1290053">
                  <a:extLst>
                    <a:ext uri="{9D8B030D-6E8A-4147-A177-3AD203B41FA5}">
                      <a16:colId xmlns:a16="http://schemas.microsoft.com/office/drawing/2014/main" val="2305868877"/>
                    </a:ext>
                  </a:extLst>
                </a:gridCol>
                <a:gridCol w="1290053">
                  <a:extLst>
                    <a:ext uri="{9D8B030D-6E8A-4147-A177-3AD203B41FA5}">
                      <a16:colId xmlns:a16="http://schemas.microsoft.com/office/drawing/2014/main" val="2781327109"/>
                    </a:ext>
                  </a:extLst>
                </a:gridCol>
                <a:gridCol w="1290053">
                  <a:extLst>
                    <a:ext uri="{9D8B030D-6E8A-4147-A177-3AD203B41FA5}">
                      <a16:colId xmlns:a16="http://schemas.microsoft.com/office/drawing/2014/main" val="4009465768"/>
                    </a:ext>
                  </a:extLst>
                </a:gridCol>
                <a:gridCol w="1290053">
                  <a:extLst>
                    <a:ext uri="{9D8B030D-6E8A-4147-A177-3AD203B41FA5}">
                      <a16:colId xmlns:a16="http://schemas.microsoft.com/office/drawing/2014/main" val="3947336025"/>
                    </a:ext>
                  </a:extLst>
                </a:gridCol>
              </a:tblGrid>
              <a:tr h="742559">
                <a:tc>
                  <a:txBody>
                    <a:bodyPr/>
                    <a:lstStyle/>
                    <a:p>
                      <a:pPr algn="ctr" rtl="0" fontAlgn="ctr"/>
                      <a:r>
                        <a:rPr lang="en-US" sz="1500" b="1" i="0" u="none" strike="noStrike" dirty="0">
                          <a:solidFill>
                            <a:srgbClr val="000000"/>
                          </a:solidFill>
                          <a:effectLst/>
                          <a:latin typeface="Calibri" panose="020F0502020204030204" pitchFamily="34" charset="0"/>
                        </a:rPr>
                        <a:t>Volume Reference Standard (mL)</a:t>
                      </a:r>
                    </a:p>
                  </a:txBody>
                  <a:tcPr marL="9525" marR="9525" marT="9525" marB="0" anchor="ctr"/>
                </a:tc>
                <a:tc>
                  <a:txBody>
                    <a:bodyPr/>
                    <a:lstStyle/>
                    <a:p>
                      <a:pPr algn="ctr" rtl="0" fontAlgn="ctr"/>
                      <a:r>
                        <a:rPr lang="en-US" sz="1500" b="1" i="0" u="none" strike="noStrike" dirty="0">
                          <a:solidFill>
                            <a:srgbClr val="000000"/>
                          </a:solidFill>
                          <a:effectLst/>
                          <a:latin typeface="Calibri" panose="020F0502020204030204" pitchFamily="34" charset="0"/>
                        </a:rPr>
                        <a:t>Volume Diluent</a:t>
                      </a:r>
                    </a:p>
                    <a:p>
                      <a:pPr algn="ctr" rtl="0" fontAlgn="ctr"/>
                      <a:r>
                        <a:rPr lang="en-US" sz="1500" b="1" i="0" u="none" strike="noStrike" dirty="0">
                          <a:solidFill>
                            <a:srgbClr val="000000"/>
                          </a:solidFill>
                          <a:effectLst/>
                          <a:latin typeface="Calibri" panose="020F0502020204030204" pitchFamily="34" charset="0"/>
                        </a:rPr>
                        <a:t>(mL)</a:t>
                      </a:r>
                    </a:p>
                  </a:txBody>
                  <a:tcPr marL="9525" marR="9525" marT="9525" marB="0" anchor="ctr"/>
                </a:tc>
                <a:tc>
                  <a:txBody>
                    <a:bodyPr/>
                    <a:lstStyle/>
                    <a:p>
                      <a:pPr algn="ctr" rtl="0" fontAlgn="ctr"/>
                      <a:r>
                        <a:rPr lang="en-US" sz="1500" b="1" i="0" u="none" strike="noStrike" dirty="0">
                          <a:solidFill>
                            <a:srgbClr val="000000"/>
                          </a:solidFill>
                          <a:effectLst/>
                          <a:latin typeface="Calibri" panose="020F0502020204030204" pitchFamily="34" charset="0"/>
                        </a:rPr>
                        <a:t>Dilution</a:t>
                      </a:r>
                    </a:p>
                    <a:p>
                      <a:pPr algn="ctr" rtl="0" fontAlgn="ctr"/>
                      <a:r>
                        <a:rPr lang="en-US" sz="1500" b="1" i="0" u="none" strike="noStrike" dirty="0">
                          <a:solidFill>
                            <a:srgbClr val="000000"/>
                          </a:solidFill>
                          <a:effectLst/>
                          <a:latin typeface="Calibri" panose="020F0502020204030204" pitchFamily="34" charset="0"/>
                        </a:rPr>
                        <a:t>Factor</a:t>
                      </a:r>
                    </a:p>
                  </a:txBody>
                  <a:tcPr marL="9525" marR="9525" marT="9525" marB="0" anchor="ctr"/>
                </a:tc>
                <a:tc>
                  <a:txBody>
                    <a:bodyPr/>
                    <a:lstStyle/>
                    <a:p>
                      <a:pPr algn="ctr" rtl="0" fontAlgn="ctr"/>
                      <a:r>
                        <a:rPr lang="en-US" sz="1500" b="1" i="0" u="none" strike="noStrike" dirty="0">
                          <a:solidFill>
                            <a:srgbClr val="000000"/>
                          </a:solidFill>
                          <a:effectLst/>
                          <a:latin typeface="Calibri" panose="020F0502020204030204" pitchFamily="34" charset="0"/>
                        </a:rPr>
                        <a:t>Concentration (mg/mL)</a:t>
                      </a:r>
                    </a:p>
                  </a:txBody>
                  <a:tcPr marL="9525" marR="9525" marT="9525" marB="0" anchor="ctr"/>
                </a:tc>
                <a:extLst>
                  <a:ext uri="{0D108BD9-81ED-4DB2-BD59-A6C34878D82A}">
                    <a16:rowId xmlns:a16="http://schemas.microsoft.com/office/drawing/2014/main" val="1872676493"/>
                  </a:ext>
                </a:extLst>
              </a:tr>
              <a:tr h="422588">
                <a:tc>
                  <a:txBody>
                    <a:bodyPr/>
                    <a:lstStyle/>
                    <a:p>
                      <a:pPr algn="ctr" rtl="0" fontAlgn="ctr"/>
                      <a:r>
                        <a:rPr lang="en-US" sz="1600" b="0" i="0" u="none" strike="noStrike">
                          <a:solidFill>
                            <a:srgbClr val="000000"/>
                          </a:solidFill>
                          <a:effectLst/>
                          <a:latin typeface="Calibri" panose="020F0502020204030204" pitchFamily="34" charset="0"/>
                        </a:rPr>
                        <a:t>0</a:t>
                      </a:r>
                    </a:p>
                  </a:txBody>
                  <a:tcPr marL="9525" marR="9525" marT="9525" marB="0" anchor="ctr"/>
                </a:tc>
                <a:tc>
                  <a:txBody>
                    <a:bodyPr/>
                    <a:lstStyle/>
                    <a:p>
                      <a:pPr algn="ctr" rtl="0" fontAlgn="ctr"/>
                      <a:r>
                        <a:rPr lang="en-US" sz="1600" b="0" i="0" u="none" strike="noStrike">
                          <a:solidFill>
                            <a:srgbClr val="000000"/>
                          </a:solidFill>
                          <a:effectLst/>
                          <a:latin typeface="Calibri" panose="020F0502020204030204" pitchFamily="34" charset="0"/>
                        </a:rPr>
                        <a:t>1</a:t>
                      </a:r>
                    </a:p>
                  </a:txBody>
                  <a:tcPr marL="9525" marR="9525" marT="9525" marB="0" anchor="ctr"/>
                </a:tc>
                <a:tc>
                  <a:txBody>
                    <a:bodyPr/>
                    <a:lstStyle/>
                    <a:p>
                      <a:pPr algn="ctr" rtl="0" fontAlgn="ctr"/>
                      <a:r>
                        <a:rPr lang="en-US" sz="1600" b="0" i="0" u="none" strike="noStrike">
                          <a:solidFill>
                            <a:srgbClr val="000000"/>
                          </a:solidFill>
                          <a:effectLst/>
                          <a:latin typeface="Calibri" panose="020F0502020204030204" pitchFamily="34" charset="0"/>
                        </a:rPr>
                        <a:t>0</a:t>
                      </a:r>
                    </a:p>
                  </a:txBody>
                  <a:tcPr marL="9525" marR="9525" marT="9525" marB="0" anchor="ctr"/>
                </a:tc>
                <a:tc>
                  <a:txBody>
                    <a:bodyPr/>
                    <a:lstStyle/>
                    <a:p>
                      <a:pPr algn="ctr" fontAlgn="ctr"/>
                      <a:r>
                        <a:rPr lang="en-US" sz="1800" b="0" i="0" u="none" strike="noStrike" dirty="0">
                          <a:solidFill>
                            <a:srgbClr val="000000"/>
                          </a:solidFill>
                          <a:effectLst/>
                          <a:latin typeface="Calibri" panose="020F0502020204030204" pitchFamily="34" charset="0"/>
                        </a:rPr>
                        <a:t>0</a:t>
                      </a:r>
                    </a:p>
                  </a:txBody>
                  <a:tcPr marL="9525" marR="9525" marT="9525" marB="0" anchor="ctr"/>
                </a:tc>
                <a:extLst>
                  <a:ext uri="{0D108BD9-81ED-4DB2-BD59-A6C34878D82A}">
                    <a16:rowId xmlns:a16="http://schemas.microsoft.com/office/drawing/2014/main" val="3036581309"/>
                  </a:ext>
                </a:extLst>
              </a:tr>
              <a:tr h="422588">
                <a:tc>
                  <a:txBody>
                    <a:bodyPr/>
                    <a:lstStyle/>
                    <a:p>
                      <a:pPr algn="ctr" rtl="0" fontAlgn="ctr"/>
                      <a:r>
                        <a:rPr lang="en-US" sz="1600" b="0" i="0" u="none" strike="noStrike">
                          <a:solidFill>
                            <a:srgbClr val="000000"/>
                          </a:solidFill>
                          <a:effectLst/>
                          <a:latin typeface="Calibri" panose="020F0502020204030204" pitchFamily="34" charset="0"/>
                        </a:rPr>
                        <a:t>0.2</a:t>
                      </a:r>
                    </a:p>
                  </a:txBody>
                  <a:tcPr marL="9525" marR="9525" marT="9525" marB="0" anchor="ctr"/>
                </a:tc>
                <a:tc>
                  <a:txBody>
                    <a:bodyPr/>
                    <a:lstStyle/>
                    <a:p>
                      <a:pPr algn="ctr" rtl="0" fontAlgn="ctr"/>
                      <a:r>
                        <a:rPr lang="en-US" sz="1600" b="0" i="0" u="none" strike="noStrike">
                          <a:solidFill>
                            <a:srgbClr val="000000"/>
                          </a:solidFill>
                          <a:effectLst/>
                          <a:latin typeface="Calibri" panose="020F0502020204030204" pitchFamily="34" charset="0"/>
                        </a:rPr>
                        <a:t>0.8</a:t>
                      </a:r>
                    </a:p>
                  </a:txBody>
                  <a:tcPr marL="9525" marR="9525" marT="9525" marB="0" anchor="ctr"/>
                </a:tc>
                <a:tc>
                  <a:txBody>
                    <a:bodyPr/>
                    <a:lstStyle/>
                    <a:p>
                      <a:pPr algn="ctr" rtl="0" fontAlgn="ctr"/>
                      <a:r>
                        <a:rPr lang="en-US" sz="1600" b="0" i="0" u="none" strike="noStrike">
                          <a:solidFill>
                            <a:srgbClr val="000000"/>
                          </a:solidFill>
                          <a:effectLst/>
                          <a:latin typeface="Calibri" panose="020F0502020204030204" pitchFamily="34" charset="0"/>
                        </a:rPr>
                        <a:t>0.2</a:t>
                      </a:r>
                    </a:p>
                  </a:txBody>
                  <a:tcPr marL="9525" marR="9525" marT="9525" marB="0" anchor="ctr"/>
                </a:tc>
                <a:tc>
                  <a:txBody>
                    <a:bodyPr/>
                    <a:lstStyle/>
                    <a:p>
                      <a:pPr algn="ctr" fontAlgn="ctr"/>
                      <a:r>
                        <a:rPr lang="en-US" sz="1800" b="0" i="0" u="none" strike="noStrike" dirty="0">
                          <a:solidFill>
                            <a:srgbClr val="000000"/>
                          </a:solidFill>
                          <a:effectLst/>
                          <a:latin typeface="Calibri" panose="020F0502020204030204" pitchFamily="34" charset="0"/>
                        </a:rPr>
                        <a:t>0.2</a:t>
                      </a:r>
                    </a:p>
                  </a:txBody>
                  <a:tcPr marL="9525" marR="9525" marT="9525" marB="0" anchor="ctr"/>
                </a:tc>
                <a:extLst>
                  <a:ext uri="{0D108BD9-81ED-4DB2-BD59-A6C34878D82A}">
                    <a16:rowId xmlns:a16="http://schemas.microsoft.com/office/drawing/2014/main" val="1590791148"/>
                  </a:ext>
                </a:extLst>
              </a:tr>
              <a:tr h="422588">
                <a:tc>
                  <a:txBody>
                    <a:bodyPr/>
                    <a:lstStyle/>
                    <a:p>
                      <a:pPr algn="ctr" rtl="0" fontAlgn="ctr"/>
                      <a:r>
                        <a:rPr lang="en-US" sz="1600" b="0" i="0" u="none" strike="noStrike">
                          <a:solidFill>
                            <a:srgbClr val="000000"/>
                          </a:solidFill>
                          <a:effectLst/>
                          <a:latin typeface="Calibri" panose="020F0502020204030204" pitchFamily="34" charset="0"/>
                        </a:rPr>
                        <a:t>0.5</a:t>
                      </a:r>
                    </a:p>
                  </a:txBody>
                  <a:tcPr marL="9525" marR="9525" marT="9525" marB="0" anchor="ctr"/>
                </a:tc>
                <a:tc>
                  <a:txBody>
                    <a:bodyPr/>
                    <a:lstStyle/>
                    <a:p>
                      <a:pPr algn="ctr" rtl="0" fontAlgn="ctr"/>
                      <a:r>
                        <a:rPr lang="en-US" sz="1600" b="0" i="0" u="none" strike="noStrike">
                          <a:solidFill>
                            <a:srgbClr val="000000"/>
                          </a:solidFill>
                          <a:effectLst/>
                          <a:latin typeface="Calibri" panose="020F0502020204030204" pitchFamily="34" charset="0"/>
                        </a:rPr>
                        <a:t>0.5</a:t>
                      </a:r>
                    </a:p>
                  </a:txBody>
                  <a:tcPr marL="9525" marR="9525" marT="9525" marB="0" anchor="ctr"/>
                </a:tc>
                <a:tc>
                  <a:txBody>
                    <a:bodyPr/>
                    <a:lstStyle/>
                    <a:p>
                      <a:pPr algn="ctr" rtl="0" fontAlgn="ctr"/>
                      <a:r>
                        <a:rPr lang="en-US" sz="1600" b="0" i="0" u="none" strike="noStrike">
                          <a:solidFill>
                            <a:srgbClr val="000000"/>
                          </a:solidFill>
                          <a:effectLst/>
                          <a:latin typeface="Calibri" panose="020F0502020204030204" pitchFamily="34" charset="0"/>
                        </a:rPr>
                        <a:t>0.5</a:t>
                      </a:r>
                    </a:p>
                  </a:txBody>
                  <a:tcPr marL="9525" marR="9525" marT="9525" marB="0" anchor="ctr"/>
                </a:tc>
                <a:tc>
                  <a:txBody>
                    <a:bodyPr/>
                    <a:lstStyle/>
                    <a:p>
                      <a:pPr algn="ctr" fontAlgn="ctr"/>
                      <a:r>
                        <a:rPr lang="en-US" sz="1800" b="0" i="0" u="none" strike="noStrike" dirty="0">
                          <a:solidFill>
                            <a:srgbClr val="000000"/>
                          </a:solidFill>
                          <a:effectLst/>
                          <a:latin typeface="Calibri" panose="020F0502020204030204" pitchFamily="34" charset="0"/>
                        </a:rPr>
                        <a:t>0.5</a:t>
                      </a:r>
                    </a:p>
                  </a:txBody>
                  <a:tcPr marL="9525" marR="9525" marT="9525" marB="0" anchor="ctr"/>
                </a:tc>
                <a:extLst>
                  <a:ext uri="{0D108BD9-81ED-4DB2-BD59-A6C34878D82A}">
                    <a16:rowId xmlns:a16="http://schemas.microsoft.com/office/drawing/2014/main" val="2127145812"/>
                  </a:ext>
                </a:extLst>
              </a:tr>
              <a:tr h="422588">
                <a:tc>
                  <a:txBody>
                    <a:bodyPr/>
                    <a:lstStyle/>
                    <a:p>
                      <a:pPr algn="ctr" rtl="0" fontAlgn="ctr"/>
                      <a:r>
                        <a:rPr lang="en-US" sz="1600" b="0" i="0" u="none" strike="noStrike">
                          <a:solidFill>
                            <a:srgbClr val="000000"/>
                          </a:solidFill>
                          <a:effectLst/>
                          <a:latin typeface="Calibri" panose="020F0502020204030204" pitchFamily="34" charset="0"/>
                        </a:rPr>
                        <a:t>0.8</a:t>
                      </a:r>
                    </a:p>
                  </a:txBody>
                  <a:tcPr marL="9525" marR="9525" marT="9525" marB="0" anchor="ctr"/>
                </a:tc>
                <a:tc>
                  <a:txBody>
                    <a:bodyPr/>
                    <a:lstStyle/>
                    <a:p>
                      <a:pPr algn="ctr" rtl="0" fontAlgn="ctr"/>
                      <a:r>
                        <a:rPr lang="en-US" sz="1600" b="0" i="0" u="none" strike="noStrike">
                          <a:solidFill>
                            <a:srgbClr val="000000"/>
                          </a:solidFill>
                          <a:effectLst/>
                          <a:latin typeface="Calibri" panose="020F0502020204030204" pitchFamily="34" charset="0"/>
                        </a:rPr>
                        <a:t>0.2</a:t>
                      </a:r>
                    </a:p>
                  </a:txBody>
                  <a:tcPr marL="9525" marR="9525" marT="9525" marB="0" anchor="ctr"/>
                </a:tc>
                <a:tc>
                  <a:txBody>
                    <a:bodyPr/>
                    <a:lstStyle/>
                    <a:p>
                      <a:pPr algn="ctr" rtl="0" fontAlgn="ctr"/>
                      <a:r>
                        <a:rPr lang="en-US" sz="1600" b="0" i="0" u="none" strike="noStrike">
                          <a:solidFill>
                            <a:srgbClr val="000000"/>
                          </a:solidFill>
                          <a:effectLst/>
                          <a:latin typeface="Calibri" panose="020F0502020204030204" pitchFamily="34" charset="0"/>
                        </a:rPr>
                        <a:t>0.8</a:t>
                      </a:r>
                    </a:p>
                  </a:txBody>
                  <a:tcPr marL="9525" marR="9525" marT="9525" marB="0" anchor="ctr"/>
                </a:tc>
                <a:tc>
                  <a:txBody>
                    <a:bodyPr/>
                    <a:lstStyle/>
                    <a:p>
                      <a:pPr algn="ctr" fontAlgn="ctr"/>
                      <a:r>
                        <a:rPr lang="en-US" sz="1800" b="0" i="0" u="none" strike="noStrike" dirty="0">
                          <a:solidFill>
                            <a:srgbClr val="000000"/>
                          </a:solidFill>
                          <a:effectLst/>
                          <a:latin typeface="Calibri" panose="020F0502020204030204" pitchFamily="34" charset="0"/>
                        </a:rPr>
                        <a:t>0.8</a:t>
                      </a:r>
                    </a:p>
                  </a:txBody>
                  <a:tcPr marL="9525" marR="9525" marT="9525" marB="0" anchor="ctr"/>
                </a:tc>
                <a:extLst>
                  <a:ext uri="{0D108BD9-81ED-4DB2-BD59-A6C34878D82A}">
                    <a16:rowId xmlns:a16="http://schemas.microsoft.com/office/drawing/2014/main" val="3629290242"/>
                  </a:ext>
                </a:extLst>
              </a:tr>
              <a:tr h="422588">
                <a:tc>
                  <a:txBody>
                    <a:bodyPr/>
                    <a:lstStyle/>
                    <a:p>
                      <a:pPr algn="ctr" rtl="0" fontAlgn="ctr"/>
                      <a:r>
                        <a:rPr lang="en-US" sz="1600" b="0" i="0" u="none" strike="noStrike">
                          <a:solidFill>
                            <a:srgbClr val="000000"/>
                          </a:solidFill>
                          <a:effectLst/>
                          <a:latin typeface="Calibri" panose="020F0502020204030204" pitchFamily="34" charset="0"/>
                        </a:rPr>
                        <a:t>1</a:t>
                      </a:r>
                    </a:p>
                  </a:txBody>
                  <a:tcPr marL="9525" marR="9525" marT="9525" marB="0" anchor="ctr"/>
                </a:tc>
                <a:tc>
                  <a:txBody>
                    <a:bodyPr/>
                    <a:lstStyle/>
                    <a:p>
                      <a:pPr algn="ctr" rtl="0" fontAlgn="ctr"/>
                      <a:r>
                        <a:rPr lang="en-US" sz="1600" b="0" i="0" u="none" strike="noStrike" dirty="0">
                          <a:solidFill>
                            <a:srgbClr val="000000"/>
                          </a:solidFill>
                          <a:effectLst/>
                          <a:latin typeface="Calibri" panose="020F0502020204030204" pitchFamily="34" charset="0"/>
                        </a:rPr>
                        <a:t>0</a:t>
                      </a:r>
                    </a:p>
                  </a:txBody>
                  <a:tcPr marL="9525" marR="9525" marT="9525" marB="0" anchor="ctr"/>
                </a:tc>
                <a:tc>
                  <a:txBody>
                    <a:bodyPr/>
                    <a:lstStyle/>
                    <a:p>
                      <a:pPr algn="ctr" rtl="0" fontAlgn="ctr"/>
                      <a:r>
                        <a:rPr lang="en-US" sz="1600" b="0" i="0" u="none" strike="noStrike">
                          <a:solidFill>
                            <a:srgbClr val="000000"/>
                          </a:solidFill>
                          <a:effectLst/>
                          <a:latin typeface="Calibri" panose="020F0502020204030204" pitchFamily="34" charset="0"/>
                        </a:rPr>
                        <a:t>1</a:t>
                      </a:r>
                    </a:p>
                  </a:txBody>
                  <a:tcPr marL="9525" marR="9525" marT="9525" marB="0" anchor="ctr"/>
                </a:tc>
                <a:tc>
                  <a:txBody>
                    <a:bodyPr/>
                    <a:lstStyle/>
                    <a:p>
                      <a:pPr algn="ctr" fontAlgn="ctr"/>
                      <a:r>
                        <a:rPr lang="en-US" sz="1800" b="0" i="0" u="none" strike="noStrike" dirty="0">
                          <a:solidFill>
                            <a:srgbClr val="000000"/>
                          </a:solidFill>
                          <a:effectLst/>
                          <a:highlight>
                            <a:srgbClr val="FFFF00"/>
                          </a:highlight>
                          <a:latin typeface="Calibri" panose="020F0502020204030204" pitchFamily="34" charset="0"/>
                        </a:rPr>
                        <a:t>1</a:t>
                      </a:r>
                    </a:p>
                  </a:txBody>
                  <a:tcPr marL="9525" marR="9525" marT="9525" marB="0" anchor="ctr"/>
                </a:tc>
                <a:extLst>
                  <a:ext uri="{0D108BD9-81ED-4DB2-BD59-A6C34878D82A}">
                    <a16:rowId xmlns:a16="http://schemas.microsoft.com/office/drawing/2014/main" val="1632307657"/>
                  </a:ext>
                </a:extLst>
              </a:tr>
            </a:tbl>
          </a:graphicData>
        </a:graphic>
      </p:graphicFrame>
      <p:graphicFrame>
        <p:nvGraphicFramePr>
          <p:cNvPr id="17" name="Table 4">
            <a:extLst>
              <a:ext uri="{FF2B5EF4-FFF2-40B4-BE49-F238E27FC236}">
                <a16:creationId xmlns:a16="http://schemas.microsoft.com/office/drawing/2014/main" id="{E3652559-9276-4A50-82F9-11398F0E764A}"/>
              </a:ext>
            </a:extLst>
          </p:cNvPr>
          <p:cNvGraphicFramePr>
            <a:graphicFrameLocks/>
          </p:cNvGraphicFramePr>
          <p:nvPr>
            <p:extLst>
              <p:ext uri="{D42A27DB-BD31-4B8C-83A1-F6EECF244321}">
                <p14:modId xmlns:p14="http://schemas.microsoft.com/office/powerpoint/2010/main" val="2865217775"/>
              </p:ext>
            </p:extLst>
          </p:nvPr>
        </p:nvGraphicFramePr>
        <p:xfrm>
          <a:off x="6972969" y="2852769"/>
          <a:ext cx="5160212" cy="2855500"/>
        </p:xfrm>
        <a:graphic>
          <a:graphicData uri="http://schemas.openxmlformats.org/drawingml/2006/table">
            <a:tbl>
              <a:tblPr firstRow="1" bandRow="1">
                <a:tableStyleId>{5C22544A-7EE6-4342-B048-85BDC9FD1C3A}</a:tableStyleId>
              </a:tblPr>
              <a:tblGrid>
                <a:gridCol w="1290053">
                  <a:extLst>
                    <a:ext uri="{9D8B030D-6E8A-4147-A177-3AD203B41FA5}">
                      <a16:colId xmlns:a16="http://schemas.microsoft.com/office/drawing/2014/main" val="2305868877"/>
                    </a:ext>
                  </a:extLst>
                </a:gridCol>
                <a:gridCol w="1290053">
                  <a:extLst>
                    <a:ext uri="{9D8B030D-6E8A-4147-A177-3AD203B41FA5}">
                      <a16:colId xmlns:a16="http://schemas.microsoft.com/office/drawing/2014/main" val="2781327109"/>
                    </a:ext>
                  </a:extLst>
                </a:gridCol>
                <a:gridCol w="1290053">
                  <a:extLst>
                    <a:ext uri="{9D8B030D-6E8A-4147-A177-3AD203B41FA5}">
                      <a16:colId xmlns:a16="http://schemas.microsoft.com/office/drawing/2014/main" val="4009465768"/>
                    </a:ext>
                  </a:extLst>
                </a:gridCol>
                <a:gridCol w="1290053">
                  <a:extLst>
                    <a:ext uri="{9D8B030D-6E8A-4147-A177-3AD203B41FA5}">
                      <a16:colId xmlns:a16="http://schemas.microsoft.com/office/drawing/2014/main" val="3947336025"/>
                    </a:ext>
                  </a:extLst>
                </a:gridCol>
              </a:tblGrid>
              <a:tr h="742560">
                <a:tc>
                  <a:txBody>
                    <a:bodyPr/>
                    <a:lstStyle/>
                    <a:p>
                      <a:pPr algn="ctr" rtl="0" fontAlgn="ctr"/>
                      <a:r>
                        <a:rPr lang="en-US" sz="1500" b="1" i="0" u="none" strike="noStrike" dirty="0">
                          <a:solidFill>
                            <a:srgbClr val="000000"/>
                          </a:solidFill>
                          <a:effectLst/>
                          <a:latin typeface="Calibri" panose="020F0502020204030204" pitchFamily="34" charset="0"/>
                        </a:rPr>
                        <a:t>Mass</a:t>
                      </a:r>
                    </a:p>
                    <a:p>
                      <a:pPr algn="ctr" rtl="0" fontAlgn="ctr"/>
                      <a:r>
                        <a:rPr lang="en-US" sz="1500" b="1" i="0" u="none" strike="noStrike" dirty="0">
                          <a:solidFill>
                            <a:srgbClr val="000000"/>
                          </a:solidFill>
                          <a:effectLst/>
                          <a:latin typeface="Calibri" panose="020F0502020204030204" pitchFamily="34" charset="0"/>
                        </a:rPr>
                        <a:t>Reference Standard (g)</a:t>
                      </a:r>
                    </a:p>
                  </a:txBody>
                  <a:tcPr marL="9525" marR="9525" marT="9525" marB="0" anchor="ctr"/>
                </a:tc>
                <a:tc>
                  <a:txBody>
                    <a:bodyPr/>
                    <a:lstStyle/>
                    <a:p>
                      <a:pPr algn="ctr" rtl="0" fontAlgn="ctr"/>
                      <a:r>
                        <a:rPr lang="en-US" sz="1500" b="1" i="0" u="none" strike="noStrike" dirty="0">
                          <a:solidFill>
                            <a:srgbClr val="000000"/>
                          </a:solidFill>
                          <a:effectLst/>
                          <a:latin typeface="Calibri" panose="020F0502020204030204" pitchFamily="34" charset="0"/>
                        </a:rPr>
                        <a:t>Mass</a:t>
                      </a:r>
                    </a:p>
                    <a:p>
                      <a:pPr algn="ctr" rtl="0" fontAlgn="ctr"/>
                      <a:r>
                        <a:rPr lang="en-US" sz="1500" b="1" i="0" u="none" strike="noStrike" dirty="0">
                          <a:solidFill>
                            <a:srgbClr val="000000"/>
                          </a:solidFill>
                          <a:effectLst/>
                          <a:latin typeface="Calibri" panose="020F0502020204030204" pitchFamily="34" charset="0"/>
                        </a:rPr>
                        <a:t>Diluent (g)</a:t>
                      </a:r>
                    </a:p>
                  </a:txBody>
                  <a:tcPr marL="9525" marR="9525" marT="9525" marB="0" anchor="ctr"/>
                </a:tc>
                <a:tc>
                  <a:txBody>
                    <a:bodyPr/>
                    <a:lstStyle/>
                    <a:p>
                      <a:pPr algn="ctr" rtl="0" fontAlgn="ctr"/>
                      <a:r>
                        <a:rPr lang="en-US" sz="1500" b="1" i="0" u="none" strike="noStrike" dirty="0">
                          <a:solidFill>
                            <a:srgbClr val="000000"/>
                          </a:solidFill>
                          <a:effectLst/>
                          <a:latin typeface="Calibri" panose="020F0502020204030204" pitchFamily="34" charset="0"/>
                        </a:rPr>
                        <a:t>Dilution</a:t>
                      </a:r>
                    </a:p>
                    <a:p>
                      <a:pPr algn="ctr" rtl="0" fontAlgn="ctr"/>
                      <a:r>
                        <a:rPr lang="en-US" sz="1500" b="1" i="0" u="none" strike="noStrike" dirty="0">
                          <a:solidFill>
                            <a:srgbClr val="000000"/>
                          </a:solidFill>
                          <a:effectLst/>
                          <a:latin typeface="Calibri" panose="020F0502020204030204" pitchFamily="34" charset="0"/>
                        </a:rPr>
                        <a:t>Factor</a:t>
                      </a:r>
                    </a:p>
                  </a:txBody>
                  <a:tcPr marL="9525" marR="9525" marT="9525" marB="0" anchor="ctr"/>
                </a:tc>
                <a:tc>
                  <a:txBody>
                    <a:bodyPr/>
                    <a:lstStyle/>
                    <a:p>
                      <a:pPr algn="ctr" rtl="0" fontAlgn="ctr"/>
                      <a:r>
                        <a:rPr lang="en-US" sz="1500" b="1" i="0" u="none" strike="noStrike" dirty="0">
                          <a:solidFill>
                            <a:srgbClr val="000000"/>
                          </a:solidFill>
                          <a:effectLst/>
                          <a:latin typeface="Calibri" panose="020F0502020204030204" pitchFamily="34" charset="0"/>
                        </a:rPr>
                        <a:t>Mass Fraction</a:t>
                      </a:r>
                    </a:p>
                    <a:p>
                      <a:pPr algn="ctr" rtl="0" fontAlgn="ctr"/>
                      <a:r>
                        <a:rPr lang="en-US" sz="1500" b="1" i="0" u="none" strike="noStrike" dirty="0">
                          <a:solidFill>
                            <a:srgbClr val="000000"/>
                          </a:solidFill>
                          <a:effectLst/>
                          <a:latin typeface="Calibri" panose="020F0502020204030204" pitchFamily="34" charset="0"/>
                        </a:rPr>
                        <a:t>(mg/g)</a:t>
                      </a:r>
                    </a:p>
                  </a:txBody>
                  <a:tcPr marL="9525" marR="9525" marT="9525" marB="0" anchor="ctr"/>
                </a:tc>
                <a:extLst>
                  <a:ext uri="{0D108BD9-81ED-4DB2-BD59-A6C34878D82A}">
                    <a16:rowId xmlns:a16="http://schemas.microsoft.com/office/drawing/2014/main" val="1872676493"/>
                  </a:ext>
                </a:extLst>
              </a:tr>
              <a:tr h="422588">
                <a:tc>
                  <a:txBody>
                    <a:bodyPr/>
                    <a:lstStyle/>
                    <a:p>
                      <a:pPr algn="ctr" rtl="0" fontAlgn="ctr"/>
                      <a:r>
                        <a:rPr lang="en-US" sz="1600" b="0" i="0" u="none" strike="noStrike">
                          <a:solidFill>
                            <a:srgbClr val="000000"/>
                          </a:solidFill>
                          <a:effectLst/>
                          <a:latin typeface="Calibri" panose="020F0502020204030204" pitchFamily="34" charset="0"/>
                        </a:rPr>
                        <a:t>0</a:t>
                      </a:r>
                    </a:p>
                  </a:txBody>
                  <a:tcPr marL="9525" marR="9525" marT="9525" marB="0" anchor="ctr"/>
                </a:tc>
                <a:tc>
                  <a:txBody>
                    <a:bodyPr/>
                    <a:lstStyle/>
                    <a:p>
                      <a:pPr algn="ctr" rtl="0" fontAlgn="ctr"/>
                      <a:r>
                        <a:rPr lang="en-US" sz="1600" b="0" i="0" u="none" strike="noStrike" dirty="0">
                          <a:solidFill>
                            <a:srgbClr val="000000"/>
                          </a:solidFill>
                          <a:effectLst/>
                          <a:latin typeface="Calibri" panose="020F0502020204030204" pitchFamily="34" charset="0"/>
                        </a:rPr>
                        <a:t>1</a:t>
                      </a:r>
                    </a:p>
                  </a:txBody>
                  <a:tcPr marL="9525" marR="9525" marT="9525" marB="0" anchor="ctr"/>
                </a:tc>
                <a:tc>
                  <a:txBody>
                    <a:bodyPr/>
                    <a:lstStyle/>
                    <a:p>
                      <a:pPr algn="ctr" rtl="0" fontAlgn="ctr"/>
                      <a:r>
                        <a:rPr lang="en-US" sz="1600" b="0" i="0" u="none" strike="noStrike">
                          <a:solidFill>
                            <a:srgbClr val="000000"/>
                          </a:solidFill>
                          <a:effectLst/>
                          <a:latin typeface="Calibri" panose="020F0502020204030204" pitchFamily="34" charset="0"/>
                        </a:rPr>
                        <a:t>0</a:t>
                      </a:r>
                    </a:p>
                  </a:txBody>
                  <a:tcPr marL="9525" marR="9525" marT="9525" marB="0" anchor="ctr"/>
                </a:tc>
                <a:tc>
                  <a:txBody>
                    <a:bodyPr/>
                    <a:lstStyle/>
                    <a:p>
                      <a:pPr algn="ctr" fontAlgn="ctr"/>
                      <a:r>
                        <a:rPr lang="en-US" sz="1800" b="0" i="0" u="none" strike="noStrike" dirty="0">
                          <a:solidFill>
                            <a:srgbClr val="000000"/>
                          </a:solidFill>
                          <a:effectLst/>
                          <a:latin typeface="Calibri" panose="020F0502020204030204" pitchFamily="34" charset="0"/>
                        </a:rPr>
                        <a:t>0.00</a:t>
                      </a:r>
                    </a:p>
                  </a:txBody>
                  <a:tcPr marL="9525" marR="9525" marT="9525" marB="0" anchor="ctr"/>
                </a:tc>
                <a:extLst>
                  <a:ext uri="{0D108BD9-81ED-4DB2-BD59-A6C34878D82A}">
                    <a16:rowId xmlns:a16="http://schemas.microsoft.com/office/drawing/2014/main" val="3036581309"/>
                  </a:ext>
                </a:extLst>
              </a:tr>
              <a:tr h="422588">
                <a:tc>
                  <a:txBody>
                    <a:bodyPr/>
                    <a:lstStyle/>
                    <a:p>
                      <a:pPr algn="ctr" rtl="0" fontAlgn="ctr"/>
                      <a:r>
                        <a:rPr lang="en-US" sz="1600" b="0" i="0" u="none" strike="noStrike">
                          <a:solidFill>
                            <a:srgbClr val="000000"/>
                          </a:solidFill>
                          <a:effectLst/>
                          <a:latin typeface="Calibri" panose="020F0502020204030204" pitchFamily="34" charset="0"/>
                        </a:rPr>
                        <a:t>0.2</a:t>
                      </a:r>
                    </a:p>
                  </a:txBody>
                  <a:tcPr marL="9525" marR="9525" marT="9525" marB="0" anchor="ctr"/>
                </a:tc>
                <a:tc>
                  <a:txBody>
                    <a:bodyPr/>
                    <a:lstStyle/>
                    <a:p>
                      <a:pPr algn="ctr" rtl="0" fontAlgn="ctr"/>
                      <a:r>
                        <a:rPr lang="en-US" sz="1600" b="0" i="0" u="none" strike="noStrike">
                          <a:solidFill>
                            <a:srgbClr val="000000"/>
                          </a:solidFill>
                          <a:effectLst/>
                          <a:latin typeface="Calibri" panose="020F0502020204030204" pitchFamily="34" charset="0"/>
                        </a:rPr>
                        <a:t>0.8</a:t>
                      </a:r>
                    </a:p>
                  </a:txBody>
                  <a:tcPr marL="9525" marR="9525" marT="9525" marB="0" anchor="ctr"/>
                </a:tc>
                <a:tc>
                  <a:txBody>
                    <a:bodyPr/>
                    <a:lstStyle/>
                    <a:p>
                      <a:pPr algn="ctr" rtl="0" fontAlgn="ctr"/>
                      <a:r>
                        <a:rPr lang="en-US" sz="1600" b="0" i="0" u="none" strike="noStrike">
                          <a:solidFill>
                            <a:srgbClr val="000000"/>
                          </a:solidFill>
                          <a:effectLst/>
                          <a:latin typeface="Calibri" panose="020F0502020204030204" pitchFamily="34" charset="0"/>
                        </a:rPr>
                        <a:t>0.2</a:t>
                      </a:r>
                    </a:p>
                  </a:txBody>
                  <a:tcPr marL="9525" marR="9525" marT="9525" marB="0" anchor="ctr"/>
                </a:tc>
                <a:tc>
                  <a:txBody>
                    <a:bodyPr/>
                    <a:lstStyle/>
                    <a:p>
                      <a:pPr algn="ctr" fontAlgn="ctr"/>
                      <a:r>
                        <a:rPr lang="en-US" sz="1800" b="0" i="0" u="none" strike="noStrike" dirty="0">
                          <a:solidFill>
                            <a:srgbClr val="000000"/>
                          </a:solidFill>
                          <a:effectLst/>
                          <a:latin typeface="Calibri" panose="020F0502020204030204" pitchFamily="34" charset="0"/>
                        </a:rPr>
                        <a:t>0.25</a:t>
                      </a:r>
                    </a:p>
                  </a:txBody>
                  <a:tcPr marL="9525" marR="9525" marT="9525" marB="0" anchor="ctr"/>
                </a:tc>
                <a:extLst>
                  <a:ext uri="{0D108BD9-81ED-4DB2-BD59-A6C34878D82A}">
                    <a16:rowId xmlns:a16="http://schemas.microsoft.com/office/drawing/2014/main" val="1590791148"/>
                  </a:ext>
                </a:extLst>
              </a:tr>
              <a:tr h="422588">
                <a:tc>
                  <a:txBody>
                    <a:bodyPr/>
                    <a:lstStyle/>
                    <a:p>
                      <a:pPr algn="ctr" rtl="0" fontAlgn="ctr"/>
                      <a:r>
                        <a:rPr lang="en-US" sz="1600" b="0" i="0" u="none" strike="noStrike">
                          <a:solidFill>
                            <a:srgbClr val="000000"/>
                          </a:solidFill>
                          <a:effectLst/>
                          <a:latin typeface="Calibri" panose="020F0502020204030204" pitchFamily="34" charset="0"/>
                        </a:rPr>
                        <a:t>0.5</a:t>
                      </a:r>
                    </a:p>
                  </a:txBody>
                  <a:tcPr marL="9525" marR="9525" marT="9525" marB="0" anchor="ctr"/>
                </a:tc>
                <a:tc>
                  <a:txBody>
                    <a:bodyPr/>
                    <a:lstStyle/>
                    <a:p>
                      <a:pPr algn="ctr" rtl="0" fontAlgn="ctr"/>
                      <a:r>
                        <a:rPr lang="en-US" sz="1600" b="0" i="0" u="none" strike="noStrike">
                          <a:solidFill>
                            <a:srgbClr val="000000"/>
                          </a:solidFill>
                          <a:effectLst/>
                          <a:latin typeface="Calibri" panose="020F0502020204030204" pitchFamily="34" charset="0"/>
                        </a:rPr>
                        <a:t>0.5</a:t>
                      </a:r>
                    </a:p>
                  </a:txBody>
                  <a:tcPr marL="9525" marR="9525" marT="9525" marB="0" anchor="ctr"/>
                </a:tc>
                <a:tc>
                  <a:txBody>
                    <a:bodyPr/>
                    <a:lstStyle/>
                    <a:p>
                      <a:pPr algn="ctr" rtl="0" fontAlgn="ctr"/>
                      <a:r>
                        <a:rPr lang="en-US" sz="1600" b="0" i="0" u="none" strike="noStrike">
                          <a:solidFill>
                            <a:srgbClr val="000000"/>
                          </a:solidFill>
                          <a:effectLst/>
                          <a:latin typeface="Calibri" panose="020F0502020204030204" pitchFamily="34" charset="0"/>
                        </a:rPr>
                        <a:t>0.5</a:t>
                      </a:r>
                    </a:p>
                  </a:txBody>
                  <a:tcPr marL="9525" marR="9525" marT="9525" marB="0" anchor="ctr"/>
                </a:tc>
                <a:tc>
                  <a:txBody>
                    <a:bodyPr/>
                    <a:lstStyle/>
                    <a:p>
                      <a:pPr algn="ctr" fontAlgn="ctr"/>
                      <a:r>
                        <a:rPr lang="en-US" sz="1800" b="0" i="0" u="none" strike="noStrike" dirty="0">
                          <a:solidFill>
                            <a:srgbClr val="000000"/>
                          </a:solidFill>
                          <a:effectLst/>
                          <a:latin typeface="Calibri" panose="020F0502020204030204" pitchFamily="34" charset="0"/>
                        </a:rPr>
                        <a:t>0.63</a:t>
                      </a:r>
                    </a:p>
                  </a:txBody>
                  <a:tcPr marL="9525" marR="9525" marT="9525" marB="0" anchor="ctr"/>
                </a:tc>
                <a:extLst>
                  <a:ext uri="{0D108BD9-81ED-4DB2-BD59-A6C34878D82A}">
                    <a16:rowId xmlns:a16="http://schemas.microsoft.com/office/drawing/2014/main" val="2127145812"/>
                  </a:ext>
                </a:extLst>
              </a:tr>
              <a:tr h="422588">
                <a:tc>
                  <a:txBody>
                    <a:bodyPr/>
                    <a:lstStyle/>
                    <a:p>
                      <a:pPr algn="ctr" rtl="0" fontAlgn="ctr"/>
                      <a:r>
                        <a:rPr lang="en-US" sz="1600" b="0" i="0" u="none" strike="noStrike">
                          <a:solidFill>
                            <a:srgbClr val="000000"/>
                          </a:solidFill>
                          <a:effectLst/>
                          <a:latin typeface="Calibri" panose="020F0502020204030204" pitchFamily="34" charset="0"/>
                        </a:rPr>
                        <a:t>0.8</a:t>
                      </a:r>
                    </a:p>
                  </a:txBody>
                  <a:tcPr marL="9525" marR="9525" marT="9525" marB="0" anchor="ctr"/>
                </a:tc>
                <a:tc>
                  <a:txBody>
                    <a:bodyPr/>
                    <a:lstStyle/>
                    <a:p>
                      <a:pPr algn="ctr" rtl="0" fontAlgn="ctr"/>
                      <a:r>
                        <a:rPr lang="en-US" sz="1600" b="0" i="0" u="none" strike="noStrike">
                          <a:solidFill>
                            <a:srgbClr val="000000"/>
                          </a:solidFill>
                          <a:effectLst/>
                          <a:latin typeface="Calibri" panose="020F0502020204030204" pitchFamily="34" charset="0"/>
                        </a:rPr>
                        <a:t>0.2</a:t>
                      </a:r>
                    </a:p>
                  </a:txBody>
                  <a:tcPr marL="9525" marR="9525" marT="9525" marB="0" anchor="ctr"/>
                </a:tc>
                <a:tc>
                  <a:txBody>
                    <a:bodyPr/>
                    <a:lstStyle/>
                    <a:p>
                      <a:pPr algn="ctr" rtl="0" fontAlgn="ctr"/>
                      <a:r>
                        <a:rPr lang="en-US" sz="1600" b="0" i="0" u="none" strike="noStrike">
                          <a:solidFill>
                            <a:srgbClr val="000000"/>
                          </a:solidFill>
                          <a:effectLst/>
                          <a:latin typeface="Calibri" panose="020F0502020204030204" pitchFamily="34" charset="0"/>
                        </a:rPr>
                        <a:t>0.8</a:t>
                      </a:r>
                    </a:p>
                  </a:txBody>
                  <a:tcPr marL="9525" marR="9525" marT="9525" marB="0" anchor="ctr"/>
                </a:tc>
                <a:tc>
                  <a:txBody>
                    <a:bodyPr/>
                    <a:lstStyle/>
                    <a:p>
                      <a:pPr algn="ctr" fontAlgn="ctr"/>
                      <a:r>
                        <a:rPr lang="en-US" sz="1800" b="0" i="0" u="none" strike="noStrike" dirty="0">
                          <a:solidFill>
                            <a:srgbClr val="000000"/>
                          </a:solidFill>
                          <a:effectLst/>
                          <a:latin typeface="Calibri" panose="020F0502020204030204" pitchFamily="34" charset="0"/>
                        </a:rPr>
                        <a:t>1.01</a:t>
                      </a:r>
                    </a:p>
                  </a:txBody>
                  <a:tcPr marL="9525" marR="9525" marT="9525" marB="0" anchor="ctr"/>
                </a:tc>
                <a:extLst>
                  <a:ext uri="{0D108BD9-81ED-4DB2-BD59-A6C34878D82A}">
                    <a16:rowId xmlns:a16="http://schemas.microsoft.com/office/drawing/2014/main" val="3629290242"/>
                  </a:ext>
                </a:extLst>
              </a:tr>
              <a:tr h="422588">
                <a:tc>
                  <a:txBody>
                    <a:bodyPr/>
                    <a:lstStyle/>
                    <a:p>
                      <a:pPr algn="ctr" rtl="0" fontAlgn="ctr"/>
                      <a:r>
                        <a:rPr lang="en-US" sz="1600" b="0" i="0" u="none" strike="noStrike">
                          <a:solidFill>
                            <a:srgbClr val="000000"/>
                          </a:solidFill>
                          <a:effectLst/>
                          <a:latin typeface="Calibri" panose="020F0502020204030204" pitchFamily="34" charset="0"/>
                        </a:rPr>
                        <a:t>1</a:t>
                      </a:r>
                    </a:p>
                  </a:txBody>
                  <a:tcPr marL="9525" marR="9525" marT="9525" marB="0" anchor="ctr"/>
                </a:tc>
                <a:tc>
                  <a:txBody>
                    <a:bodyPr/>
                    <a:lstStyle/>
                    <a:p>
                      <a:pPr algn="ctr" rtl="0" fontAlgn="ctr"/>
                      <a:r>
                        <a:rPr lang="en-US" sz="1600" b="0" i="0" u="none" strike="noStrike">
                          <a:solidFill>
                            <a:srgbClr val="000000"/>
                          </a:solidFill>
                          <a:effectLst/>
                          <a:latin typeface="Calibri" panose="020F0502020204030204" pitchFamily="34" charset="0"/>
                        </a:rPr>
                        <a:t>0</a:t>
                      </a:r>
                    </a:p>
                  </a:txBody>
                  <a:tcPr marL="9525" marR="9525" marT="9525" marB="0" anchor="ctr"/>
                </a:tc>
                <a:tc>
                  <a:txBody>
                    <a:bodyPr/>
                    <a:lstStyle/>
                    <a:p>
                      <a:pPr algn="ctr" rtl="0" fontAlgn="ctr"/>
                      <a:r>
                        <a:rPr lang="en-US" sz="1600" b="0" i="0" u="none" strike="noStrike">
                          <a:solidFill>
                            <a:srgbClr val="000000"/>
                          </a:solidFill>
                          <a:effectLst/>
                          <a:latin typeface="Calibri" panose="020F0502020204030204" pitchFamily="34" charset="0"/>
                        </a:rPr>
                        <a:t>1</a:t>
                      </a:r>
                    </a:p>
                  </a:txBody>
                  <a:tcPr marL="9525" marR="9525" marT="9525" marB="0" anchor="ctr"/>
                </a:tc>
                <a:tc>
                  <a:txBody>
                    <a:bodyPr/>
                    <a:lstStyle/>
                    <a:p>
                      <a:pPr algn="ctr" fontAlgn="ctr"/>
                      <a:r>
                        <a:rPr lang="en-US" sz="1800" b="0" i="0" u="none" strike="noStrike" dirty="0">
                          <a:solidFill>
                            <a:srgbClr val="000000"/>
                          </a:solidFill>
                          <a:effectLst/>
                          <a:highlight>
                            <a:srgbClr val="FFFF00"/>
                          </a:highlight>
                          <a:latin typeface="Calibri" panose="020F0502020204030204" pitchFamily="34" charset="0"/>
                        </a:rPr>
                        <a:t>1.26</a:t>
                      </a:r>
                    </a:p>
                  </a:txBody>
                  <a:tcPr marL="9525" marR="9525" marT="9525" marB="0" anchor="ctr"/>
                </a:tc>
                <a:extLst>
                  <a:ext uri="{0D108BD9-81ED-4DB2-BD59-A6C34878D82A}">
                    <a16:rowId xmlns:a16="http://schemas.microsoft.com/office/drawing/2014/main" val="1632307657"/>
                  </a:ext>
                </a:extLst>
              </a:tr>
            </a:tbl>
          </a:graphicData>
        </a:graphic>
      </p:graphicFrame>
      <p:sp>
        <p:nvSpPr>
          <p:cNvPr id="18" name="TextBox 17">
            <a:extLst>
              <a:ext uri="{FF2B5EF4-FFF2-40B4-BE49-F238E27FC236}">
                <a16:creationId xmlns:a16="http://schemas.microsoft.com/office/drawing/2014/main" id="{516119F8-D007-46F2-8D4D-EABC84D68291}"/>
              </a:ext>
            </a:extLst>
          </p:cNvPr>
          <p:cNvSpPr txBox="1"/>
          <p:nvPr/>
        </p:nvSpPr>
        <p:spPr>
          <a:xfrm>
            <a:off x="4526060" y="5965900"/>
            <a:ext cx="4024382" cy="954107"/>
          </a:xfrm>
          <a:prstGeom prst="rect">
            <a:avLst/>
          </a:prstGeom>
          <a:noFill/>
        </p:spPr>
        <p:txBody>
          <a:bodyPr wrap="square" rtlCol="0">
            <a:spAutoFit/>
          </a:bodyPr>
          <a:lstStyle>
            <a:defPPr>
              <a:defRPr lang="en-US"/>
            </a:defPPr>
            <a:lvl1pPr algn="ctr">
              <a:defRPr sz="2400" b="1"/>
            </a:lvl1pPr>
          </a:lstStyle>
          <a:p>
            <a:r>
              <a:rPr lang="en-US" sz="1200" dirty="0"/>
              <a:t>divide reference standard concentration by the density of the solution to obtain mass fraction units</a:t>
            </a:r>
          </a:p>
          <a:p>
            <a:r>
              <a:rPr lang="en-US" sz="1200" dirty="0"/>
              <a:t>e.g., methanol, </a:t>
            </a:r>
            <a:r>
              <a:rPr lang="en-US" sz="1200" dirty="0">
                <a:sym typeface="Symbol" panose="05050102010706020507" pitchFamily="18" charset="2"/>
              </a:rPr>
              <a:t> = 0.792 g/mL</a:t>
            </a:r>
            <a:endParaRPr lang="en-US" sz="1200" dirty="0"/>
          </a:p>
          <a:p>
            <a:endParaRPr lang="en-US" sz="2000" dirty="0"/>
          </a:p>
        </p:txBody>
      </p:sp>
      <p:cxnSp>
        <p:nvCxnSpPr>
          <p:cNvPr id="19" name="Straight Arrow Connector 18">
            <a:extLst>
              <a:ext uri="{FF2B5EF4-FFF2-40B4-BE49-F238E27FC236}">
                <a16:creationId xmlns:a16="http://schemas.microsoft.com/office/drawing/2014/main" id="{3CD4D451-609D-442A-B782-59721EE9CD29}"/>
              </a:ext>
            </a:extLst>
          </p:cNvPr>
          <p:cNvCxnSpPr>
            <a:cxnSpLocks/>
          </p:cNvCxnSpPr>
          <p:nvPr/>
        </p:nvCxnSpPr>
        <p:spPr>
          <a:xfrm>
            <a:off x="6096000" y="5487377"/>
            <a:ext cx="645837"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CF218537-9DD7-42B6-803A-B3D43ADD9AF0}"/>
              </a:ext>
            </a:extLst>
          </p:cNvPr>
          <p:cNvSpPr txBox="1"/>
          <p:nvPr/>
        </p:nvSpPr>
        <p:spPr>
          <a:xfrm>
            <a:off x="1010035" y="1948806"/>
            <a:ext cx="4134465" cy="646331"/>
          </a:xfrm>
          <a:prstGeom prst="rect">
            <a:avLst/>
          </a:prstGeom>
          <a:noFill/>
        </p:spPr>
        <p:txBody>
          <a:bodyPr wrap="none" rtlCol="0">
            <a:spAutoFit/>
          </a:bodyPr>
          <a:lstStyle/>
          <a:p>
            <a:pPr algn="ctr"/>
            <a:r>
              <a:rPr lang="en-US" b="1" dirty="0"/>
              <a:t>Concentration Reference Standard</a:t>
            </a:r>
          </a:p>
          <a:p>
            <a:pPr algn="ctr"/>
            <a:r>
              <a:rPr lang="en-US" b="1" dirty="0"/>
              <a:t>1 mg/mL</a:t>
            </a:r>
          </a:p>
        </p:txBody>
      </p:sp>
      <p:sp>
        <p:nvSpPr>
          <p:cNvPr id="21" name="TextBox 20">
            <a:extLst>
              <a:ext uri="{FF2B5EF4-FFF2-40B4-BE49-F238E27FC236}">
                <a16:creationId xmlns:a16="http://schemas.microsoft.com/office/drawing/2014/main" id="{BC6F96F3-500E-45CE-AFDE-9A676DBF4CD3}"/>
              </a:ext>
            </a:extLst>
          </p:cNvPr>
          <p:cNvSpPr txBox="1"/>
          <p:nvPr/>
        </p:nvSpPr>
        <p:spPr>
          <a:xfrm>
            <a:off x="7396186" y="1932492"/>
            <a:ext cx="3980577" cy="646331"/>
          </a:xfrm>
          <a:prstGeom prst="rect">
            <a:avLst/>
          </a:prstGeom>
          <a:noFill/>
        </p:spPr>
        <p:txBody>
          <a:bodyPr wrap="none" rtlCol="0">
            <a:spAutoFit/>
          </a:bodyPr>
          <a:lstStyle/>
          <a:p>
            <a:pPr algn="ctr"/>
            <a:r>
              <a:rPr lang="en-US" b="1" dirty="0"/>
              <a:t>Mass Fraction Reference Standard</a:t>
            </a:r>
          </a:p>
          <a:p>
            <a:pPr algn="ctr"/>
            <a:r>
              <a:rPr lang="en-US" b="1" dirty="0"/>
              <a:t>1.26 mg/g</a:t>
            </a:r>
          </a:p>
        </p:txBody>
      </p:sp>
      <p:sp>
        <p:nvSpPr>
          <p:cNvPr id="22" name="TextBox 21">
            <a:extLst>
              <a:ext uri="{FF2B5EF4-FFF2-40B4-BE49-F238E27FC236}">
                <a16:creationId xmlns:a16="http://schemas.microsoft.com/office/drawing/2014/main" id="{C6994A71-2450-4804-897C-263A14FABE52}"/>
              </a:ext>
            </a:extLst>
          </p:cNvPr>
          <p:cNvSpPr txBox="1"/>
          <p:nvPr/>
        </p:nvSpPr>
        <p:spPr>
          <a:xfrm>
            <a:off x="1960254" y="1503390"/>
            <a:ext cx="2244717" cy="400110"/>
          </a:xfrm>
          <a:prstGeom prst="rect">
            <a:avLst/>
          </a:prstGeom>
          <a:noFill/>
        </p:spPr>
        <p:txBody>
          <a:bodyPr wrap="none" rtlCol="0">
            <a:spAutoFit/>
          </a:bodyPr>
          <a:lstStyle/>
          <a:p>
            <a:pPr algn="ctr"/>
            <a:r>
              <a:rPr lang="en-US" sz="2000" b="1" dirty="0">
                <a:solidFill>
                  <a:srgbClr val="0066FF"/>
                </a:solidFill>
              </a:rPr>
              <a:t>Volumetric Basis</a:t>
            </a:r>
          </a:p>
        </p:txBody>
      </p:sp>
      <p:sp>
        <p:nvSpPr>
          <p:cNvPr id="23" name="TextBox 22">
            <a:extLst>
              <a:ext uri="{FF2B5EF4-FFF2-40B4-BE49-F238E27FC236}">
                <a16:creationId xmlns:a16="http://schemas.microsoft.com/office/drawing/2014/main" id="{DF1C80B8-BE06-49CC-A590-BD65CB1F1AF2}"/>
              </a:ext>
            </a:extLst>
          </p:cNvPr>
          <p:cNvSpPr txBox="1"/>
          <p:nvPr/>
        </p:nvSpPr>
        <p:spPr>
          <a:xfrm>
            <a:off x="8211048" y="1487077"/>
            <a:ext cx="2361544" cy="400110"/>
          </a:xfrm>
          <a:prstGeom prst="rect">
            <a:avLst/>
          </a:prstGeom>
          <a:noFill/>
        </p:spPr>
        <p:txBody>
          <a:bodyPr wrap="none" rtlCol="0">
            <a:spAutoFit/>
          </a:bodyPr>
          <a:lstStyle/>
          <a:p>
            <a:pPr algn="ctr"/>
            <a:r>
              <a:rPr lang="en-US" sz="2000" b="1" dirty="0">
                <a:solidFill>
                  <a:srgbClr val="0066FF"/>
                </a:solidFill>
              </a:rPr>
              <a:t>Gravimetric Basis</a:t>
            </a:r>
          </a:p>
        </p:txBody>
      </p:sp>
    </p:spTree>
    <p:extLst>
      <p:ext uri="{BB962C8B-B14F-4D97-AF65-F5344CB8AC3E}">
        <p14:creationId xmlns:p14="http://schemas.microsoft.com/office/powerpoint/2010/main" val="1088677176"/>
      </p:ext>
    </p:extLst>
  </p:cSld>
  <p:clrMapOvr>
    <a:masterClrMapping/>
  </p:clrMapOvr>
  <mc:AlternateContent xmlns:mc="http://schemas.openxmlformats.org/markup-compatibility/2006" xmlns:p14="http://schemas.microsoft.com/office/powerpoint/2010/main">
    <mc:Choice Requires="p14">
      <p:transition spd="med" p14:dur="700" advTm="57286">
        <p:fade/>
      </p:transition>
    </mc:Choice>
    <mc:Fallback xmlns="">
      <p:transition spd="med" advTm="5728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832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extLst>
    <p:ext uri="{E180D4A7-C9FB-4DFB-919C-405C955672EB}">
      <p14:showEvtLst xmlns:p14="http://schemas.microsoft.com/office/powerpoint/2010/main">
        <p14:playEvt time="0" objId="10"/>
        <p14:stopEvt time="57286" objId="10"/>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E5F4C-FE30-441A-BBF8-730B5BC2A0BB}"/>
              </a:ext>
            </a:extLst>
          </p:cNvPr>
          <p:cNvSpPr>
            <a:spLocks noGrp="1"/>
          </p:cNvSpPr>
          <p:nvPr>
            <p:ph type="title"/>
          </p:nvPr>
        </p:nvSpPr>
        <p:spPr/>
        <p:txBody>
          <a:bodyPr/>
          <a:lstStyle/>
          <a:p>
            <a:r>
              <a:rPr lang="en-US" dirty="0"/>
              <a:t>Volumetric Dilutions</a:t>
            </a:r>
          </a:p>
        </p:txBody>
      </p:sp>
      <p:sp>
        <p:nvSpPr>
          <p:cNvPr id="5" name="Rectangle 4">
            <a:extLst>
              <a:ext uri="{FF2B5EF4-FFF2-40B4-BE49-F238E27FC236}">
                <a16:creationId xmlns:a16="http://schemas.microsoft.com/office/drawing/2014/main" id="{9418280E-273A-44D3-830C-D05740D69956}"/>
              </a:ext>
            </a:extLst>
          </p:cNvPr>
          <p:cNvSpPr/>
          <p:nvPr/>
        </p:nvSpPr>
        <p:spPr>
          <a:xfrm>
            <a:off x="6782421" y="5431947"/>
            <a:ext cx="1251284" cy="88766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0E654EA-5F9F-46E9-BCE0-AAF3658E1C6E}"/>
                  </a:ext>
                </a:extLst>
              </p:cNvPr>
              <p:cNvSpPr>
                <a:spLocks noGrp="1"/>
              </p:cNvSpPr>
              <p:nvPr>
                <p:ph idx="1"/>
              </p:nvPr>
            </p:nvSpPr>
            <p:spPr>
              <a:xfrm>
                <a:off x="1219200" y="1600201"/>
                <a:ext cx="10363200" cy="5126788"/>
              </a:xfrm>
            </p:spPr>
            <p:txBody>
              <a:bodyPr/>
              <a:lstStyle/>
              <a:p>
                <a:r>
                  <a:rPr lang="en-US" sz="2400" dirty="0">
                    <a:solidFill>
                      <a:srgbClr val="0066FF"/>
                    </a:solidFill>
                  </a:rPr>
                  <a:t>[if applicable]  </a:t>
                </a:r>
                <a:r>
                  <a:rPr lang="en-US" sz="2400" dirty="0"/>
                  <a:t>Convert the mass fraction of the reference standard to a concentration by multiplying by the density of the solution</a:t>
                </a:r>
              </a:p>
              <a:p>
                <a:r>
                  <a:rPr lang="en-US" sz="2400" dirty="0"/>
                  <a:t>Prepare dilutions of the reference standard by volume</a:t>
                </a:r>
              </a:p>
              <a:p>
                <a:pPr marL="0" indent="0">
                  <a:buNone/>
                </a:pPr>
                <a:endParaRPr lang="en-US" sz="2400" dirty="0"/>
              </a:p>
              <a:p>
                <a:pPr marL="0" indent="0">
                  <a:buNone/>
                </a:pPr>
                <a14:m>
                  <m:oMath xmlns:m="http://schemas.openxmlformats.org/officeDocument/2006/math">
                    <m:d>
                      <m:dPr>
                        <m:begChr m:val="["/>
                        <m:endChr m:val="]"/>
                        <m:ctrlPr>
                          <a:rPr lang="en-US" sz="2400" i="1">
                            <a:latin typeface="Cambria Math" panose="02040503050406030204" pitchFamily="18" charset="0"/>
                          </a:rPr>
                        </m:ctrlPr>
                      </m:dPr>
                      <m:e>
                        <m:r>
                          <a:rPr lang="en-US" sz="2400" i="1">
                            <a:latin typeface="Cambria Math" panose="02040503050406030204" pitchFamily="18" charset="0"/>
                          </a:rPr>
                          <m:t>𝐴</m:t>
                        </m:r>
                        <m:r>
                          <a:rPr lang="en-US" sz="2400" i="1" baseline="-25000">
                            <a:latin typeface="Cambria Math" panose="02040503050406030204" pitchFamily="18" charset="0"/>
                          </a:rPr>
                          <m:t>0</m:t>
                        </m:r>
                      </m:e>
                    </m:d>
                    <m:r>
                      <a:rPr lang="en-US" sz="2400" i="1" baseline="-25000">
                        <a:latin typeface="Cambria Math" panose="02040503050406030204" pitchFamily="18" charset="0"/>
                      </a:rPr>
                      <m:t>𝑣</m:t>
                    </m:r>
                  </m:oMath>
                </a14:m>
                <a:r>
                  <a:rPr lang="en-US" sz="2400" dirty="0"/>
                  <a:t> = concentration of A in reference standard solution</a:t>
                </a:r>
              </a:p>
              <a:p>
                <a:pPr marL="0" indent="0">
                  <a:buNone/>
                </a:pPr>
                <a14:m>
                  <m:oMath xmlns:m="http://schemas.openxmlformats.org/officeDocument/2006/math">
                    <m:d>
                      <m:dPr>
                        <m:begChr m:val="["/>
                        <m:endChr m:val="]"/>
                        <m:ctrlPr>
                          <a:rPr lang="en-US" sz="2400" i="1">
                            <a:latin typeface="Cambria Math" panose="02040503050406030204" pitchFamily="18" charset="0"/>
                          </a:rPr>
                        </m:ctrlPr>
                      </m:dPr>
                      <m:e>
                        <m:r>
                          <a:rPr lang="en-US" sz="2400" i="1">
                            <a:latin typeface="Cambria Math" panose="02040503050406030204" pitchFamily="18" charset="0"/>
                          </a:rPr>
                          <m:t>𝐴</m:t>
                        </m:r>
                        <m:r>
                          <a:rPr lang="en-US" sz="2400" i="1" baseline="-25000">
                            <a:latin typeface="Cambria Math" panose="02040503050406030204" pitchFamily="18" charset="0"/>
                          </a:rPr>
                          <m:t>1</m:t>
                        </m:r>
                      </m:e>
                    </m:d>
                    <m:r>
                      <a:rPr lang="en-US" sz="2400" i="1" baseline="-25000">
                        <a:latin typeface="Cambria Math" panose="02040503050406030204" pitchFamily="18" charset="0"/>
                      </a:rPr>
                      <m:t>𝑣</m:t>
                    </m:r>
                  </m:oMath>
                </a14:m>
                <a:r>
                  <a:rPr lang="en-US" sz="2400" dirty="0"/>
                  <a:t> = concentration of A in calibrant 1</a:t>
                </a:r>
              </a:p>
              <a:p>
                <a:pPr marL="0" indent="0">
                  <a:buNone/>
                </a:pPr>
                <a14:m>
                  <m:oMath xmlns:m="http://schemas.openxmlformats.org/officeDocument/2006/math">
                    <m:r>
                      <a:rPr lang="en-US" sz="2400" i="1">
                        <a:latin typeface="Cambria Math" panose="02040503050406030204" pitchFamily="18" charset="0"/>
                      </a:rPr>
                      <m:t>𝑅</m:t>
                    </m:r>
                    <m:r>
                      <a:rPr lang="en-US" sz="2400" i="1" baseline="-25000">
                        <a:latin typeface="Cambria Math" panose="02040503050406030204" pitchFamily="18" charset="0"/>
                      </a:rPr>
                      <m:t>𝑣</m:t>
                    </m:r>
                    <m:r>
                      <a:rPr lang="en-US" sz="2400" i="1" baseline="-25000">
                        <a:latin typeface="Cambria Math" panose="02040503050406030204" pitchFamily="18" charset="0"/>
                      </a:rPr>
                      <m:t>1</m:t>
                    </m:r>
                  </m:oMath>
                </a14:m>
                <a:r>
                  <a:rPr lang="en-US" sz="2400" dirty="0"/>
                  <a:t> = volume of reference standard solution used to prepare calibrant 1</a:t>
                </a:r>
                <a:endParaRPr lang="en-US" sz="2400" baseline="-25000" dirty="0"/>
              </a:p>
              <a:p>
                <a:pPr marL="0" indent="0">
                  <a:buNone/>
                </a:pPr>
                <a14:m>
                  <m:oMath xmlns:m="http://schemas.openxmlformats.org/officeDocument/2006/math">
                    <m:r>
                      <a:rPr lang="en-US" sz="2400" i="1">
                        <a:latin typeface="Cambria Math" panose="02040503050406030204" pitchFamily="18" charset="0"/>
                      </a:rPr>
                      <m:t>𝑆</m:t>
                    </m:r>
                    <m:r>
                      <a:rPr lang="en-US" sz="2400" i="1" baseline="-25000">
                        <a:latin typeface="Cambria Math" panose="02040503050406030204" pitchFamily="18" charset="0"/>
                      </a:rPr>
                      <m:t>𝑣</m:t>
                    </m:r>
                    <m:r>
                      <a:rPr lang="en-US" sz="2400" i="1" baseline="-25000">
                        <a:latin typeface="Cambria Math" panose="02040503050406030204" pitchFamily="18" charset="0"/>
                      </a:rPr>
                      <m:t>1</m:t>
                    </m:r>
                  </m:oMath>
                </a14:m>
                <a:r>
                  <a:rPr lang="en-US" sz="2400" dirty="0"/>
                  <a:t> = volume of solvent used to prepare calibrant 1 (diluent)</a:t>
                </a:r>
              </a:p>
              <a:p>
                <a:pPr marL="0" indent="0">
                  <a:buNone/>
                </a:pPr>
                <a:endParaRPr lang="en-US" sz="2400" dirty="0"/>
              </a:p>
              <a:p>
                <a:pPr marL="0" indent="0">
                  <a:buNone/>
                </a:pPr>
                <a:endParaRPr lang="en-US" sz="2400" b="0" dirty="0"/>
              </a:p>
              <a:p>
                <a:pPr marL="0" indent="0">
                  <a:buNone/>
                </a:pPr>
                <a:endParaRPr lang="en-US" sz="2400" dirty="0"/>
              </a:p>
              <a:p>
                <a:pPr marL="0" indent="0">
                  <a:buNone/>
                </a:pPr>
                <a:endParaRPr lang="en-US" sz="2400" dirty="0"/>
              </a:p>
              <a:p>
                <a:pPr marL="0" indent="0">
                  <a:buNone/>
                </a:pPr>
                <a:endParaRPr lang="en-US" sz="2400" b="0" i="1" dirty="0">
                  <a:latin typeface="Cambria Math" panose="02040503050406030204" pitchFamily="18" charset="0"/>
                </a:endParaRPr>
              </a:p>
              <a:p>
                <a:pPr marL="0" indent="0">
                  <a:buNone/>
                </a:pPr>
                <a:endParaRPr lang="en-US" sz="2400" b="0" dirty="0"/>
              </a:p>
            </p:txBody>
          </p:sp>
        </mc:Choice>
        <mc:Fallback xmlns="">
          <p:sp>
            <p:nvSpPr>
              <p:cNvPr id="3" name="Content Placeholder 2">
                <a:extLst>
                  <a:ext uri="{FF2B5EF4-FFF2-40B4-BE49-F238E27FC236}">
                    <a16:creationId xmlns:a16="http://schemas.microsoft.com/office/drawing/2014/main" id="{A0E654EA-5F9F-46E9-BCE0-AAF3658E1C6E}"/>
                  </a:ext>
                </a:extLst>
              </p:cNvPr>
              <p:cNvSpPr>
                <a:spLocks noGrp="1" noRot="1" noChangeAspect="1" noMove="1" noResize="1" noEditPoints="1" noAdjustHandles="1" noChangeArrowheads="1" noChangeShapeType="1" noTextEdit="1"/>
              </p:cNvSpPr>
              <p:nvPr>
                <p:ph idx="1"/>
              </p:nvPr>
            </p:nvSpPr>
            <p:spPr>
              <a:xfrm>
                <a:off x="1219200" y="1600201"/>
                <a:ext cx="10363200" cy="5126788"/>
              </a:xfrm>
              <a:blipFill>
                <a:blip r:embed="rId5"/>
                <a:stretch>
                  <a:fillRect l="-588" t="-832"/>
                </a:stretch>
              </a:blipFill>
            </p:spPr>
            <p:txBody>
              <a:bodyPr/>
              <a:lstStyle/>
              <a:p>
                <a:r>
                  <a:rPr lang="en-US">
                    <a:noFill/>
                  </a:rPr>
                  <a:t> </a:t>
                </a:r>
              </a:p>
            </p:txBody>
          </p:sp>
        </mc:Fallback>
      </mc:AlternateContent>
      <p:pic>
        <p:nvPicPr>
          <p:cNvPr id="4" name="8a">
            <a:hlinkClick r:id="" action="ppaction://media"/>
            <a:extLst>
              <a:ext uri="{FF2B5EF4-FFF2-40B4-BE49-F238E27FC236}">
                <a16:creationId xmlns:a16="http://schemas.microsoft.com/office/drawing/2014/main" id="{1311C334-CAE2-4470-BE7D-27E49234558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849225" y="6513513"/>
            <a:ext cx="609600" cy="609600"/>
          </a:xfrm>
          <a:prstGeom prst="rect">
            <a:avLst/>
          </a:prstGeom>
        </p:spPr>
      </p:pic>
      <p:pic>
        <p:nvPicPr>
          <p:cNvPr id="15" name="Picture 14">
            <a:extLst>
              <a:ext uri="{FF2B5EF4-FFF2-40B4-BE49-F238E27FC236}">
                <a16:creationId xmlns:a16="http://schemas.microsoft.com/office/drawing/2014/main" id="{3C5700EC-BC29-46F2-AB40-31FB8ECB1B8C}"/>
              </a:ext>
            </a:extLst>
          </p:cNvPr>
          <p:cNvPicPr>
            <a:picLocks noChangeAspect="1"/>
          </p:cNvPicPr>
          <p:nvPr/>
        </p:nvPicPr>
        <p:blipFill>
          <a:blip r:embed="rId7"/>
          <a:stretch>
            <a:fillRect/>
          </a:stretch>
        </p:blipFill>
        <p:spPr>
          <a:xfrm>
            <a:off x="4750974" y="5543564"/>
            <a:ext cx="3249450" cy="719390"/>
          </a:xfrm>
          <a:prstGeom prst="rect">
            <a:avLst/>
          </a:prstGeom>
        </p:spPr>
      </p:pic>
    </p:spTree>
    <p:extLst>
      <p:ext uri="{BB962C8B-B14F-4D97-AF65-F5344CB8AC3E}">
        <p14:creationId xmlns:p14="http://schemas.microsoft.com/office/powerpoint/2010/main" val="570486693"/>
      </p:ext>
    </p:extLst>
  </p:cSld>
  <p:clrMapOvr>
    <a:masterClrMapping/>
  </p:clrMapOvr>
  <mc:AlternateContent xmlns:mc="http://schemas.openxmlformats.org/markup-compatibility/2006" xmlns:p14="http://schemas.microsoft.com/office/powerpoint/2010/main">
    <mc:Choice Requires="p14">
      <p:transition spd="med" p14:dur="700" advTm="67089">
        <p:fade/>
      </p:transition>
    </mc:Choice>
    <mc:Fallback xmlns="">
      <p:transition spd="med" advTm="6708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780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0" objId="4"/>
        <p14:stopEvt time="67089" objId="4"/>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62CDB79-94F1-4F38-99E0-68348B726FA8}"/>
              </a:ext>
            </a:extLst>
          </p:cNvPr>
          <p:cNvSpPr/>
          <p:nvPr/>
        </p:nvSpPr>
        <p:spPr>
          <a:xfrm>
            <a:off x="6817895" y="5448968"/>
            <a:ext cx="1358231" cy="88766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6E5F4C-FE30-441A-BBF8-730B5BC2A0BB}"/>
              </a:ext>
            </a:extLst>
          </p:cNvPr>
          <p:cNvSpPr>
            <a:spLocks noGrp="1"/>
          </p:cNvSpPr>
          <p:nvPr>
            <p:ph type="title"/>
          </p:nvPr>
        </p:nvSpPr>
        <p:spPr/>
        <p:txBody>
          <a:bodyPr/>
          <a:lstStyle/>
          <a:p>
            <a:r>
              <a:rPr lang="en-US" dirty="0"/>
              <a:t>Gravimetric Dilutions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0E654EA-5F9F-46E9-BCE0-AAF3658E1C6E}"/>
                  </a:ext>
                </a:extLst>
              </p:cNvPr>
              <p:cNvSpPr>
                <a:spLocks noGrp="1"/>
              </p:cNvSpPr>
              <p:nvPr>
                <p:ph idx="1"/>
              </p:nvPr>
            </p:nvSpPr>
            <p:spPr>
              <a:xfrm>
                <a:off x="1219200" y="1600201"/>
                <a:ext cx="10363200" cy="5100052"/>
              </a:xfrm>
            </p:spPr>
            <p:txBody>
              <a:bodyPr/>
              <a:lstStyle/>
              <a:p>
                <a:r>
                  <a:rPr lang="en-US" sz="2400" dirty="0">
                    <a:solidFill>
                      <a:srgbClr val="0066FF"/>
                    </a:solidFill>
                  </a:rPr>
                  <a:t>[if applicable] </a:t>
                </a:r>
                <a:r>
                  <a:rPr lang="en-US" sz="2400" dirty="0"/>
                  <a:t>Convert the concentration of the reference standard to a mass fraction by dividing by the density of the solution</a:t>
                </a:r>
              </a:p>
              <a:p>
                <a:r>
                  <a:rPr lang="en-US" sz="2400" dirty="0"/>
                  <a:t>Prepare dilutions of the reference standard by mass</a:t>
                </a:r>
              </a:p>
              <a:p>
                <a:pPr marL="0" indent="0">
                  <a:buNone/>
                </a:pPr>
                <a:endParaRPr lang="en-US" sz="2400" dirty="0"/>
              </a:p>
              <a:p>
                <a:pPr marL="0" indent="0">
                  <a:buNone/>
                </a:pPr>
                <a14:m>
                  <m:oMath xmlns:m="http://schemas.openxmlformats.org/officeDocument/2006/math">
                    <m:d>
                      <m:dPr>
                        <m:begChr m:val="["/>
                        <m:endChr m:val="]"/>
                        <m:ctrlPr>
                          <a:rPr lang="en-US" sz="2400" i="1">
                            <a:latin typeface="Cambria Math" panose="02040503050406030204" pitchFamily="18" charset="0"/>
                          </a:rPr>
                        </m:ctrlPr>
                      </m:dPr>
                      <m:e>
                        <m:r>
                          <a:rPr lang="en-US" sz="2400" i="1">
                            <a:latin typeface="Cambria Math" panose="02040503050406030204" pitchFamily="18" charset="0"/>
                          </a:rPr>
                          <m:t>𝐴</m:t>
                        </m:r>
                        <m:r>
                          <a:rPr lang="en-US" sz="2400" i="1" baseline="-25000">
                            <a:latin typeface="Cambria Math" panose="02040503050406030204" pitchFamily="18" charset="0"/>
                          </a:rPr>
                          <m:t>0</m:t>
                        </m:r>
                      </m:e>
                    </m:d>
                    <m:r>
                      <a:rPr lang="en-US" sz="2400" i="1" baseline="-25000">
                        <a:latin typeface="Cambria Math" panose="02040503050406030204" pitchFamily="18" charset="0"/>
                      </a:rPr>
                      <m:t>𝑚</m:t>
                    </m:r>
                  </m:oMath>
                </a14:m>
                <a:r>
                  <a:rPr lang="en-US" sz="2400" dirty="0"/>
                  <a:t> = mass fraction of A in reference standard solution</a:t>
                </a:r>
              </a:p>
              <a:p>
                <a:pPr marL="0" indent="0">
                  <a:buNone/>
                </a:pPr>
                <a14:m>
                  <m:oMath xmlns:m="http://schemas.openxmlformats.org/officeDocument/2006/math">
                    <m:d>
                      <m:dPr>
                        <m:begChr m:val="["/>
                        <m:endChr m:val="]"/>
                        <m:ctrlPr>
                          <a:rPr lang="en-US" sz="2400" i="1" smtClean="0">
                            <a:latin typeface="Cambria Math" panose="02040503050406030204" pitchFamily="18" charset="0"/>
                          </a:rPr>
                        </m:ctrlPr>
                      </m:dPr>
                      <m:e>
                        <m:r>
                          <a:rPr lang="en-US" sz="2400" i="1">
                            <a:latin typeface="Cambria Math" panose="02040503050406030204" pitchFamily="18" charset="0"/>
                          </a:rPr>
                          <m:t>𝐴</m:t>
                        </m:r>
                        <m:r>
                          <a:rPr lang="en-US" sz="2400" i="1" baseline="-25000">
                            <a:latin typeface="Cambria Math" panose="02040503050406030204" pitchFamily="18" charset="0"/>
                          </a:rPr>
                          <m:t>1</m:t>
                        </m:r>
                      </m:e>
                    </m:d>
                    <m:r>
                      <a:rPr lang="en-US" sz="2400" i="1" baseline="-25000">
                        <a:latin typeface="Cambria Math" panose="02040503050406030204" pitchFamily="18" charset="0"/>
                      </a:rPr>
                      <m:t>𝑚</m:t>
                    </m:r>
                  </m:oMath>
                </a14:m>
                <a:r>
                  <a:rPr lang="en-US" sz="2400" dirty="0"/>
                  <a:t> = mass fraction of A in calibrant 1</a:t>
                </a:r>
              </a:p>
              <a:p>
                <a:pPr marL="0" indent="0">
                  <a:buNone/>
                </a:pPr>
                <a14:m>
                  <m:oMath xmlns:m="http://schemas.openxmlformats.org/officeDocument/2006/math">
                    <m:r>
                      <a:rPr lang="en-US" sz="2400" i="1">
                        <a:latin typeface="Cambria Math" panose="02040503050406030204" pitchFamily="18" charset="0"/>
                      </a:rPr>
                      <m:t>𝑅</m:t>
                    </m:r>
                    <m:r>
                      <a:rPr lang="en-US" sz="2400" i="1" baseline="-25000">
                        <a:latin typeface="Cambria Math" panose="02040503050406030204" pitchFamily="18" charset="0"/>
                      </a:rPr>
                      <m:t>𝑚</m:t>
                    </m:r>
                    <m:r>
                      <a:rPr lang="en-US" sz="2400" i="1" baseline="-25000">
                        <a:latin typeface="Cambria Math" panose="02040503050406030204" pitchFamily="18" charset="0"/>
                      </a:rPr>
                      <m:t>1</m:t>
                    </m:r>
                  </m:oMath>
                </a14:m>
                <a:r>
                  <a:rPr lang="en-US" sz="2400" dirty="0"/>
                  <a:t> = mass of reference standard solution used to prepare calibrant 1</a:t>
                </a:r>
                <a:endParaRPr lang="en-US" sz="2400" baseline="-25000" dirty="0"/>
              </a:p>
              <a:p>
                <a:pPr marL="0" indent="0">
                  <a:buNone/>
                </a:pPr>
                <a14:m>
                  <m:oMath xmlns:m="http://schemas.openxmlformats.org/officeDocument/2006/math">
                    <m:r>
                      <a:rPr lang="en-US" sz="2400" i="1">
                        <a:latin typeface="Cambria Math" panose="02040503050406030204" pitchFamily="18" charset="0"/>
                      </a:rPr>
                      <m:t>𝑆</m:t>
                    </m:r>
                    <m:r>
                      <a:rPr lang="en-US" sz="2400" i="1" baseline="-25000">
                        <a:latin typeface="Cambria Math" panose="02040503050406030204" pitchFamily="18" charset="0"/>
                      </a:rPr>
                      <m:t>𝑚</m:t>
                    </m:r>
                    <m:r>
                      <a:rPr lang="en-US" sz="2400" i="1" baseline="-25000">
                        <a:latin typeface="Cambria Math" panose="02040503050406030204" pitchFamily="18" charset="0"/>
                      </a:rPr>
                      <m:t>1</m:t>
                    </m:r>
                  </m:oMath>
                </a14:m>
                <a:r>
                  <a:rPr lang="en-US" sz="2400" dirty="0"/>
                  <a:t> = mass of solvent used to prepare calibrant 1 (diluent)</a:t>
                </a:r>
              </a:p>
              <a:p>
                <a:pPr marL="0" indent="0">
                  <a:buNone/>
                </a:pPr>
                <a:endParaRPr lang="en-US" sz="2400" dirty="0"/>
              </a:p>
              <a:p>
                <a:pPr marL="0" indent="0">
                  <a:buNone/>
                </a:pPr>
                <a:endParaRPr lang="en-US" sz="2400" dirty="0"/>
              </a:p>
            </p:txBody>
          </p:sp>
        </mc:Choice>
        <mc:Fallback xmlns="">
          <p:sp>
            <p:nvSpPr>
              <p:cNvPr id="3" name="Content Placeholder 2">
                <a:extLst>
                  <a:ext uri="{FF2B5EF4-FFF2-40B4-BE49-F238E27FC236}">
                    <a16:creationId xmlns:a16="http://schemas.microsoft.com/office/drawing/2014/main" id="{A0E654EA-5F9F-46E9-BCE0-AAF3658E1C6E}"/>
                  </a:ext>
                </a:extLst>
              </p:cNvPr>
              <p:cNvSpPr>
                <a:spLocks noGrp="1" noRot="1" noChangeAspect="1" noMove="1" noResize="1" noEditPoints="1" noAdjustHandles="1" noChangeArrowheads="1" noChangeShapeType="1" noTextEdit="1"/>
              </p:cNvSpPr>
              <p:nvPr>
                <p:ph idx="1"/>
              </p:nvPr>
            </p:nvSpPr>
            <p:spPr>
              <a:xfrm>
                <a:off x="1219200" y="1600201"/>
                <a:ext cx="10363200" cy="5100052"/>
              </a:xfrm>
              <a:blipFill>
                <a:blip r:embed="rId5"/>
                <a:stretch>
                  <a:fillRect l="-588" t="-837"/>
                </a:stretch>
              </a:blipFill>
            </p:spPr>
            <p:txBody>
              <a:bodyPr/>
              <a:lstStyle/>
              <a:p>
                <a:r>
                  <a:rPr lang="en-US">
                    <a:noFill/>
                  </a:rPr>
                  <a:t> </a:t>
                </a:r>
              </a:p>
            </p:txBody>
          </p:sp>
        </mc:Fallback>
      </mc:AlternateContent>
      <p:pic>
        <p:nvPicPr>
          <p:cNvPr id="4" name="9a">
            <a:hlinkClick r:id="" action="ppaction://media"/>
            <a:extLst>
              <a:ext uri="{FF2B5EF4-FFF2-40B4-BE49-F238E27FC236}">
                <a16:creationId xmlns:a16="http://schemas.microsoft.com/office/drawing/2014/main" id="{6AFF635B-4C27-42BB-AAA0-F09A446BCB7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041313" y="6599238"/>
            <a:ext cx="609600" cy="609600"/>
          </a:xfrm>
          <a:prstGeom prst="rect">
            <a:avLst/>
          </a:prstGeom>
        </p:spPr>
      </p:pic>
      <p:pic>
        <p:nvPicPr>
          <p:cNvPr id="11" name="Picture 10">
            <a:extLst>
              <a:ext uri="{FF2B5EF4-FFF2-40B4-BE49-F238E27FC236}">
                <a16:creationId xmlns:a16="http://schemas.microsoft.com/office/drawing/2014/main" id="{F4957FF6-79A3-4A60-8636-254DAEC4C5F7}"/>
              </a:ext>
            </a:extLst>
          </p:cNvPr>
          <p:cNvPicPr>
            <a:picLocks noChangeAspect="1"/>
          </p:cNvPicPr>
          <p:nvPr/>
        </p:nvPicPr>
        <p:blipFill>
          <a:blip r:embed="rId7"/>
          <a:stretch>
            <a:fillRect/>
          </a:stretch>
        </p:blipFill>
        <p:spPr>
          <a:xfrm>
            <a:off x="4610753" y="5518823"/>
            <a:ext cx="3529890" cy="682811"/>
          </a:xfrm>
          <a:prstGeom prst="rect">
            <a:avLst/>
          </a:prstGeom>
        </p:spPr>
      </p:pic>
    </p:spTree>
    <p:extLst>
      <p:ext uri="{BB962C8B-B14F-4D97-AF65-F5344CB8AC3E}">
        <p14:creationId xmlns:p14="http://schemas.microsoft.com/office/powerpoint/2010/main" val="2775018899"/>
      </p:ext>
    </p:extLst>
  </p:cSld>
  <p:clrMapOvr>
    <a:masterClrMapping/>
  </p:clrMapOvr>
  <mc:AlternateContent xmlns:mc="http://schemas.openxmlformats.org/markup-compatibility/2006" xmlns:p14="http://schemas.microsoft.com/office/powerpoint/2010/main">
    <mc:Choice Requires="p14">
      <p:transition spd="med" p14:dur="700" advTm="60881">
        <p:fade/>
      </p:transition>
    </mc:Choice>
    <mc:Fallback xmlns="">
      <p:transition spd="med" advTm="6088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192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0" objId="4"/>
        <p14:stopEvt time="60881" objId="4"/>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8.4|98.1"/>
</p:tagLst>
</file>

<file path=ppt/tags/tag2.xml><?xml version="1.0" encoding="utf-8"?>
<p:tagLst xmlns:a="http://schemas.openxmlformats.org/drawingml/2006/main" xmlns:r="http://schemas.openxmlformats.org/officeDocument/2006/relationships" xmlns:p="http://schemas.openxmlformats.org/presentationml/2006/main">
  <p:tag name="TIMING" val="|23.1|86.1|16.7"/>
</p:tagLst>
</file>

<file path=ppt/tags/tag3.xml><?xml version="1.0" encoding="utf-8"?>
<p:tagLst xmlns:a="http://schemas.openxmlformats.org/drawingml/2006/main" xmlns:r="http://schemas.openxmlformats.org/officeDocument/2006/relationships" xmlns:p="http://schemas.openxmlformats.org/presentationml/2006/main">
  <p:tag name="TIMING" val="|23.1|86.1|16.7"/>
</p:tagLst>
</file>

<file path=ppt/tags/tag4.xml><?xml version="1.0" encoding="utf-8"?>
<p:tagLst xmlns:a="http://schemas.openxmlformats.org/drawingml/2006/main" xmlns:r="http://schemas.openxmlformats.org/officeDocument/2006/relationships" xmlns:p="http://schemas.openxmlformats.org/presentationml/2006/main">
  <p:tag name="TIMING" val="|7.5|4.7|17.7"/>
</p:tagLst>
</file>

<file path=ppt/tags/tag5.xml><?xml version="1.0" encoding="utf-8"?>
<p:tagLst xmlns:a="http://schemas.openxmlformats.org/drawingml/2006/main" xmlns:r="http://schemas.openxmlformats.org/officeDocument/2006/relationships" xmlns:p="http://schemas.openxmlformats.org/presentationml/2006/main">
  <p:tag name="TIMING" val="|1.5|10.9|14.4|21.9|28.6"/>
</p:tagLst>
</file>

<file path=ppt/tags/tag6.xml><?xml version="1.0" encoding="utf-8"?>
<p:tagLst xmlns:a="http://schemas.openxmlformats.org/drawingml/2006/main" xmlns:r="http://schemas.openxmlformats.org/officeDocument/2006/relationships" xmlns:p="http://schemas.openxmlformats.org/presentationml/2006/main">
  <p:tag name="TIMING" val="|19.6|15.9|11.7|13.2"/>
</p:tagLst>
</file>

<file path=ppt/tags/tag7.xml><?xml version="1.0" encoding="utf-8"?>
<p:tagLst xmlns:a="http://schemas.openxmlformats.org/drawingml/2006/main" xmlns:r="http://schemas.openxmlformats.org/officeDocument/2006/relationships" xmlns:p="http://schemas.openxmlformats.org/presentationml/2006/main">
  <p:tag name="TIMING" val="|38.7"/>
</p:tagLst>
</file>

<file path=ppt/tags/tag8.xml><?xml version="1.0" encoding="utf-8"?>
<p:tagLst xmlns:a="http://schemas.openxmlformats.org/drawingml/2006/main" xmlns:r="http://schemas.openxmlformats.org/officeDocument/2006/relationships" xmlns:p="http://schemas.openxmlformats.org/presentationml/2006/main">
  <p:tag name="TIMING" val="|39.5"/>
</p:tagLst>
</file>

<file path=ppt/theme/theme1.xml><?xml version="1.0" encoding="utf-8"?>
<a:theme xmlns:a="http://schemas.openxmlformats.org/drawingml/2006/main" name="Layers">
  <a:themeElements>
    <a:clrScheme name="Layers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fontScheme name="Layers">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Layers 1">
        <a:dk1>
          <a:srgbClr val="993300"/>
        </a:dk1>
        <a:lt1>
          <a:srgbClr val="CCCCCC"/>
        </a:lt1>
        <a:dk2>
          <a:srgbClr val="000000"/>
        </a:dk2>
        <a:lt2>
          <a:srgbClr val="FFFFFF"/>
        </a:lt2>
        <a:accent1>
          <a:srgbClr val="576F2B"/>
        </a:accent1>
        <a:accent2>
          <a:srgbClr val="666699"/>
        </a:accent2>
        <a:accent3>
          <a:srgbClr val="AAAAAA"/>
        </a:accent3>
        <a:accent4>
          <a:srgbClr val="AEAEAE"/>
        </a:accent4>
        <a:accent5>
          <a:srgbClr val="B4BBAC"/>
        </a:accent5>
        <a:accent6>
          <a:srgbClr val="5C5C8A"/>
        </a:accent6>
        <a:hlink>
          <a:srgbClr val="993300"/>
        </a:hlink>
        <a:folHlink>
          <a:srgbClr val="CC9900"/>
        </a:folHlink>
      </a:clrScheme>
      <a:clrMap bg1="dk2" tx1="lt1" bg2="dk1" tx2="lt2" accent1="accent1" accent2="accent2" accent3="accent3" accent4="accent4" accent5="accent5" accent6="accent6" hlink="hlink" folHlink="folHlink"/>
    </a:extraClrScheme>
    <a:extraClrScheme>
      <a:clrScheme name="Layers 2">
        <a:dk1>
          <a:srgbClr val="993300"/>
        </a:dk1>
        <a:lt1>
          <a:srgbClr val="CCCCCC"/>
        </a:lt1>
        <a:dk2>
          <a:srgbClr val="330000"/>
        </a:dk2>
        <a:lt2>
          <a:srgbClr val="FFFFFF"/>
        </a:lt2>
        <a:accent1>
          <a:srgbClr val="996633"/>
        </a:accent1>
        <a:accent2>
          <a:srgbClr val="FF0000"/>
        </a:accent2>
        <a:accent3>
          <a:srgbClr val="ADAAAA"/>
        </a:accent3>
        <a:accent4>
          <a:srgbClr val="AEAEAE"/>
        </a:accent4>
        <a:accent5>
          <a:srgbClr val="CAB8AD"/>
        </a:accent5>
        <a:accent6>
          <a:srgbClr val="E70000"/>
        </a:accent6>
        <a:hlink>
          <a:srgbClr val="FF3300"/>
        </a:hlink>
        <a:folHlink>
          <a:srgbClr val="CC9933"/>
        </a:folHlink>
      </a:clrScheme>
      <a:clrMap bg1="dk2" tx1="lt1" bg2="dk1" tx2="lt2" accent1="accent1" accent2="accent2" accent3="accent3" accent4="accent4" accent5="accent5" accent6="accent6" hlink="hlink" folHlink="folHlink"/>
    </a:extraClrScheme>
    <a:extraClrScheme>
      <a:clrScheme name="Layers 3">
        <a:dk1>
          <a:srgbClr val="79788A"/>
        </a:dk1>
        <a:lt1>
          <a:srgbClr val="FFFFFF"/>
        </a:lt1>
        <a:dk2>
          <a:srgbClr val="21203C"/>
        </a:dk2>
        <a:lt2>
          <a:srgbClr val="FFFFCC"/>
        </a:lt2>
        <a:accent1>
          <a:srgbClr val="476077"/>
        </a:accent1>
        <a:accent2>
          <a:srgbClr val="676C5A"/>
        </a:accent2>
        <a:accent3>
          <a:srgbClr val="ABABAF"/>
        </a:accent3>
        <a:accent4>
          <a:srgbClr val="DADADA"/>
        </a:accent4>
        <a:accent5>
          <a:srgbClr val="B1B6BD"/>
        </a:accent5>
        <a:accent6>
          <a:srgbClr val="5D6151"/>
        </a:accent6>
        <a:hlink>
          <a:srgbClr val="666699"/>
        </a:hlink>
        <a:folHlink>
          <a:srgbClr val="8CB0A2"/>
        </a:folHlink>
      </a:clrScheme>
      <a:clrMap bg1="dk2" tx1="lt1" bg2="dk1" tx2="lt2" accent1="accent1" accent2="accent2" accent3="accent3" accent4="accent4" accent5="accent5" accent6="accent6" hlink="hlink" folHlink="folHlink"/>
    </a:extraClrScheme>
    <a:extraClrScheme>
      <a:clrScheme name="Layers 4">
        <a:dk1>
          <a:srgbClr val="455B41"/>
        </a:dk1>
        <a:lt1>
          <a:srgbClr val="FFFFCC"/>
        </a:lt1>
        <a:dk2>
          <a:srgbClr val="79A994"/>
        </a:dk2>
        <a:lt2>
          <a:srgbClr val="FFFFCC"/>
        </a:lt2>
        <a:accent1>
          <a:srgbClr val="517087"/>
        </a:accent1>
        <a:accent2>
          <a:srgbClr val="666699"/>
        </a:accent2>
        <a:accent3>
          <a:srgbClr val="BED1C8"/>
        </a:accent3>
        <a:accent4>
          <a:srgbClr val="DADAAE"/>
        </a:accent4>
        <a:accent5>
          <a:srgbClr val="B3BBC3"/>
        </a:accent5>
        <a:accent6>
          <a:srgbClr val="5C5C8A"/>
        </a:accent6>
        <a:hlink>
          <a:srgbClr val="993300"/>
        </a:hlink>
        <a:folHlink>
          <a:srgbClr val="A4AF6B"/>
        </a:folHlink>
      </a:clrScheme>
      <a:clrMap bg1="dk2" tx1="lt1" bg2="dk1" tx2="lt2" accent1="accent1" accent2="accent2" accent3="accent3" accent4="accent4" accent5="accent5" accent6="accent6" hlink="hlink" folHlink="folHlink"/>
    </a:extraClrScheme>
    <a:extraClrScheme>
      <a:clrScheme name="Layers 5">
        <a:dk1>
          <a:srgbClr val="330000"/>
        </a:dk1>
        <a:lt1>
          <a:srgbClr val="FF9900"/>
        </a:lt1>
        <a:dk2>
          <a:srgbClr val="FFFFFF"/>
        </a:dk2>
        <a:lt2>
          <a:srgbClr val="8B3111"/>
        </a:lt2>
        <a:accent1>
          <a:srgbClr val="DD6D07"/>
        </a:accent1>
        <a:accent2>
          <a:srgbClr val="CC9900"/>
        </a:accent2>
        <a:accent3>
          <a:srgbClr val="FFCAAA"/>
        </a:accent3>
        <a:accent4>
          <a:srgbClr val="2A0000"/>
        </a:accent4>
        <a:accent5>
          <a:srgbClr val="EBBAAA"/>
        </a:accent5>
        <a:accent6>
          <a:srgbClr val="B98A00"/>
        </a:accent6>
        <a:hlink>
          <a:srgbClr val="CC3300"/>
        </a:hlink>
        <a:folHlink>
          <a:srgbClr val="CCCC66"/>
        </a:folHlink>
      </a:clrScheme>
      <a:clrMap bg1="lt1" tx1="dk1" bg2="lt2" tx2="dk2" accent1="accent1" accent2="accent2" accent3="accent3" accent4="accent4" accent5="accent5" accent6="accent6" hlink="hlink" folHlink="folHlink"/>
    </a:extraClrScheme>
    <a:extraClrScheme>
      <a:clrScheme name="Layers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
      <a:clrScheme name="Layers 7">
        <a:dk1>
          <a:srgbClr val="000000"/>
        </a:dk1>
        <a:lt1>
          <a:srgbClr val="FFFFFF"/>
        </a:lt1>
        <a:dk2>
          <a:srgbClr val="000000"/>
        </a:dk2>
        <a:lt2>
          <a:srgbClr val="891411"/>
        </a:lt2>
        <a:accent1>
          <a:srgbClr val="4F917E"/>
        </a:accent1>
        <a:accent2>
          <a:srgbClr val="CC9900"/>
        </a:accent2>
        <a:accent3>
          <a:srgbClr val="FFFFFF"/>
        </a:accent3>
        <a:accent4>
          <a:srgbClr val="000000"/>
        </a:accent4>
        <a:accent5>
          <a:srgbClr val="B2C7C0"/>
        </a:accent5>
        <a:accent6>
          <a:srgbClr val="B98A00"/>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Layers 8">
        <a:dk1>
          <a:srgbClr val="000000"/>
        </a:dk1>
        <a:lt1>
          <a:srgbClr val="FFFFFF"/>
        </a:lt1>
        <a:dk2>
          <a:srgbClr val="CC0000"/>
        </a:dk2>
        <a:lt2>
          <a:srgbClr val="999966"/>
        </a:lt2>
        <a:accent1>
          <a:srgbClr val="CCCCCC"/>
        </a:accent1>
        <a:accent2>
          <a:srgbClr val="CCCC66"/>
        </a:accent2>
        <a:accent3>
          <a:srgbClr val="FFFFFF"/>
        </a:accent3>
        <a:accent4>
          <a:srgbClr val="000000"/>
        </a:accent4>
        <a:accent5>
          <a:srgbClr val="E2E2E2"/>
        </a:accent5>
        <a:accent6>
          <a:srgbClr val="B9B95C"/>
        </a:accent6>
        <a:hlink>
          <a:srgbClr val="666699"/>
        </a:hlink>
        <a:folHlink>
          <a:srgbClr val="CCCC99"/>
        </a:folHlink>
      </a:clrScheme>
      <a:clrMap bg1="lt1" tx1="dk1" bg2="lt2" tx2="dk2" accent1="accent1" accent2="accent2" accent3="accent3" accent4="accent4" accent5="accent5" accent6="accent6" hlink="hlink" folHlink="folHlink"/>
    </a:extraClrScheme>
    <a:extraClrScheme>
      <a:clrScheme name="Layers 9">
        <a:dk1>
          <a:srgbClr val="000000"/>
        </a:dk1>
        <a:lt1>
          <a:srgbClr val="FFFFFF"/>
        </a:lt1>
        <a:dk2>
          <a:srgbClr val="FF0000"/>
        </a:dk2>
        <a:lt2>
          <a:srgbClr val="009999"/>
        </a:lt2>
        <a:accent1>
          <a:srgbClr val="C7B505"/>
        </a:accent1>
        <a:accent2>
          <a:srgbClr val="FFFF66"/>
        </a:accent2>
        <a:accent3>
          <a:srgbClr val="FFFFFF"/>
        </a:accent3>
        <a:accent4>
          <a:srgbClr val="000000"/>
        </a:accent4>
        <a:accent5>
          <a:srgbClr val="E0D7AA"/>
        </a:accent5>
        <a:accent6>
          <a:srgbClr val="E7E75C"/>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Layers 10">
        <a:dk1>
          <a:srgbClr val="000000"/>
        </a:dk1>
        <a:lt1>
          <a:srgbClr val="FFFFFF"/>
        </a:lt1>
        <a:dk2>
          <a:srgbClr val="660033"/>
        </a:dk2>
        <a:lt2>
          <a:srgbClr val="666699"/>
        </a:lt2>
        <a:accent1>
          <a:srgbClr val="95A3D1"/>
        </a:accent1>
        <a:accent2>
          <a:srgbClr val="FFFF66"/>
        </a:accent2>
        <a:accent3>
          <a:srgbClr val="FFFFFF"/>
        </a:accent3>
        <a:accent4>
          <a:srgbClr val="000000"/>
        </a:accent4>
        <a:accent5>
          <a:srgbClr val="C8CEE5"/>
        </a:accent5>
        <a:accent6>
          <a:srgbClr val="E7E75C"/>
        </a:accent6>
        <a:hlink>
          <a:srgbClr val="5A84D8"/>
        </a:hlink>
        <a:folHlink>
          <a:srgbClr val="CCCC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3694</Words>
  <Application>Microsoft Office PowerPoint</Application>
  <PresentationFormat>Widescreen</PresentationFormat>
  <Paragraphs>349</Paragraphs>
  <Slides>15</Slides>
  <Notes>15</Notes>
  <HiddenSlides>0</HiddenSlides>
  <MMClips>15</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Arial</vt:lpstr>
      <vt:lpstr>Calibri</vt:lpstr>
      <vt:lpstr>Cambria Math</vt:lpstr>
      <vt:lpstr>Georgia</vt:lpstr>
      <vt:lpstr>Source Sans Pro Web</vt:lpstr>
      <vt:lpstr>Times New Roman</vt:lpstr>
      <vt:lpstr>Wingdings</vt:lpstr>
      <vt:lpstr>Layers</vt:lpstr>
      <vt:lpstr>Gravimetric and Volumetric  Based Quantitation</vt:lpstr>
      <vt:lpstr>Gravimetric vs Volumetric Measurements</vt:lpstr>
      <vt:lpstr>Definitions</vt:lpstr>
      <vt:lpstr>Definitions</vt:lpstr>
      <vt:lpstr>Conversion of Units</vt:lpstr>
      <vt:lpstr>Calibrants</vt:lpstr>
      <vt:lpstr>Calibrants (example)</vt:lpstr>
      <vt:lpstr>Volumetric Dilutions</vt:lpstr>
      <vt:lpstr>Gravimetric Dilutions</vt:lpstr>
      <vt:lpstr>Calibration:  Zero Intercept (y = mx; RF = y/x)</vt:lpstr>
      <vt:lpstr>Calibration:  Calculated Intercept (y = mx + b)</vt:lpstr>
      <vt:lpstr>Quantitation</vt:lpstr>
      <vt:lpstr>Quantitation Example – Volumetric Basis</vt:lpstr>
      <vt:lpstr>Quantitation Example – Gravimetric Basis</vt:lpstr>
      <vt:lpstr>Tutorials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2020-03-26T21:34:18Z</dcterms:created>
  <dcterms:modified xsi:type="dcterms:W3CDTF">2022-04-29T21:18:23Z</dcterms:modified>
</cp:coreProperties>
</file>