
<file path=[Content_Types].xml><?xml version="1.0" encoding="utf-8"?>
<Types xmlns="http://schemas.openxmlformats.org/package/2006/content-types">
  <Default Extension="png" ContentType="image/png"/>
  <Default Extension="m4a" ContentType="audio/mp4"/>
  <Default Extension="wmf" ContentType="image/x-wmf"/>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7" r:id="rId1"/>
  </p:sldMasterIdLst>
  <p:notesMasterIdLst>
    <p:notesMasterId r:id="rId30"/>
  </p:notesMasterIdLst>
  <p:sldIdLst>
    <p:sldId id="257" r:id="rId2"/>
    <p:sldId id="259" r:id="rId3"/>
    <p:sldId id="260" r:id="rId4"/>
    <p:sldId id="258" r:id="rId5"/>
    <p:sldId id="308" r:id="rId6"/>
    <p:sldId id="318" r:id="rId7"/>
    <p:sldId id="262" r:id="rId8"/>
    <p:sldId id="316" r:id="rId9"/>
    <p:sldId id="315"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6" r:id="rId26"/>
    <p:sldId id="319" r:id="rId27"/>
    <p:sldId id="290" r:id="rId28"/>
    <p:sldId id="303" r:id="rId29"/>
  </p:sldIdLst>
  <p:sldSz cx="9144000" cy="6858000" type="screen4x3"/>
  <p:notesSz cx="7035800" cy="9194800"/>
  <p:embeddedFontLst>
    <p:embeddedFont>
      <p:font typeface="Candara" panose="020E050203030302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Garamond" panose="02020404030301010803" pitchFamily="18" charset="0"/>
      <p:regular r:id="rId39"/>
      <p:bold r:id="rId40"/>
      <p:italic r:id="rId41"/>
    </p:embeddedFont>
  </p:embeddedFontLst>
  <p:defaultTextStyle>
    <a:defPPr>
      <a:defRPr lang="en-US"/>
    </a:defPPr>
    <a:lvl1pPr algn="l" rtl="0" fontAlgn="base">
      <a:spcBef>
        <a:spcPct val="0"/>
      </a:spcBef>
      <a:spcAft>
        <a:spcPct val="0"/>
      </a:spcAft>
      <a:defRPr kern="1200">
        <a:solidFill>
          <a:schemeClr val="tx1"/>
        </a:solidFill>
        <a:latin typeface="Candara" pitchFamily="34" charset="0"/>
        <a:ea typeface="+mn-ea"/>
        <a:cs typeface="+mn-cs"/>
      </a:defRPr>
    </a:lvl1pPr>
    <a:lvl2pPr marL="457200" algn="l" rtl="0" fontAlgn="base">
      <a:spcBef>
        <a:spcPct val="0"/>
      </a:spcBef>
      <a:spcAft>
        <a:spcPct val="0"/>
      </a:spcAft>
      <a:defRPr kern="1200">
        <a:solidFill>
          <a:schemeClr val="tx1"/>
        </a:solidFill>
        <a:latin typeface="Candara" pitchFamily="34" charset="0"/>
        <a:ea typeface="+mn-ea"/>
        <a:cs typeface="+mn-cs"/>
      </a:defRPr>
    </a:lvl2pPr>
    <a:lvl3pPr marL="914400" algn="l" rtl="0" fontAlgn="base">
      <a:spcBef>
        <a:spcPct val="0"/>
      </a:spcBef>
      <a:spcAft>
        <a:spcPct val="0"/>
      </a:spcAft>
      <a:defRPr kern="1200">
        <a:solidFill>
          <a:schemeClr val="tx1"/>
        </a:solidFill>
        <a:latin typeface="Candara" pitchFamily="34" charset="0"/>
        <a:ea typeface="+mn-ea"/>
        <a:cs typeface="+mn-cs"/>
      </a:defRPr>
    </a:lvl3pPr>
    <a:lvl4pPr marL="1371600" algn="l" rtl="0" fontAlgn="base">
      <a:spcBef>
        <a:spcPct val="0"/>
      </a:spcBef>
      <a:spcAft>
        <a:spcPct val="0"/>
      </a:spcAft>
      <a:defRPr kern="1200">
        <a:solidFill>
          <a:schemeClr val="tx1"/>
        </a:solidFill>
        <a:latin typeface="Candara" pitchFamily="34" charset="0"/>
        <a:ea typeface="+mn-ea"/>
        <a:cs typeface="+mn-cs"/>
      </a:defRPr>
    </a:lvl4pPr>
    <a:lvl5pPr marL="1828800" algn="l" rtl="0" fontAlgn="base">
      <a:spcBef>
        <a:spcPct val="0"/>
      </a:spcBef>
      <a:spcAft>
        <a:spcPct val="0"/>
      </a:spcAft>
      <a:defRPr kern="1200">
        <a:solidFill>
          <a:schemeClr val="tx1"/>
        </a:solidFill>
        <a:latin typeface="Candara" pitchFamily="34" charset="0"/>
        <a:ea typeface="+mn-ea"/>
        <a:cs typeface="+mn-cs"/>
      </a:defRPr>
    </a:lvl5pPr>
    <a:lvl6pPr marL="2286000" algn="l" defTabSz="914400" rtl="0" eaLnBrk="1" latinLnBrk="0" hangingPunct="1">
      <a:defRPr kern="1200">
        <a:solidFill>
          <a:schemeClr val="tx1"/>
        </a:solidFill>
        <a:latin typeface="Candara" pitchFamily="34" charset="0"/>
        <a:ea typeface="+mn-ea"/>
        <a:cs typeface="+mn-cs"/>
      </a:defRPr>
    </a:lvl6pPr>
    <a:lvl7pPr marL="2743200" algn="l" defTabSz="914400" rtl="0" eaLnBrk="1" latinLnBrk="0" hangingPunct="1">
      <a:defRPr kern="1200">
        <a:solidFill>
          <a:schemeClr val="tx1"/>
        </a:solidFill>
        <a:latin typeface="Candara" pitchFamily="34" charset="0"/>
        <a:ea typeface="+mn-ea"/>
        <a:cs typeface="+mn-cs"/>
      </a:defRPr>
    </a:lvl7pPr>
    <a:lvl8pPr marL="3200400" algn="l" defTabSz="914400" rtl="0" eaLnBrk="1" latinLnBrk="0" hangingPunct="1">
      <a:defRPr kern="1200">
        <a:solidFill>
          <a:schemeClr val="tx1"/>
        </a:solidFill>
        <a:latin typeface="Candara" pitchFamily="34" charset="0"/>
        <a:ea typeface="+mn-ea"/>
        <a:cs typeface="+mn-cs"/>
      </a:defRPr>
    </a:lvl8pPr>
    <a:lvl9pPr marL="3657600" algn="l" defTabSz="914400" rtl="0" eaLnBrk="1" latinLnBrk="0" hangingPunct="1">
      <a:defRPr kern="1200">
        <a:solidFill>
          <a:schemeClr val="tx1"/>
        </a:solidFill>
        <a:latin typeface="Candar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660033"/>
    <a:srgbClr val="CC0000"/>
    <a:srgbClr val="FF0000"/>
    <a:srgbClr val="A50021"/>
    <a:srgbClr val="FF990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55670" autoAdjust="0"/>
  </p:normalViewPr>
  <p:slideViewPr>
    <p:cSldViewPr>
      <p:cViewPr varScale="1">
        <p:scale>
          <a:sx n="61" d="100"/>
          <a:sy n="61" d="100"/>
        </p:scale>
        <p:origin x="211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8000" cy="458788"/>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atin typeface="Arial" pitchFamily="34" charset="0"/>
              </a:defRPr>
            </a:lvl1pPr>
          </a:lstStyle>
          <a:p>
            <a:endParaRPr lang="en-US"/>
          </a:p>
        </p:txBody>
      </p:sp>
      <p:sp>
        <p:nvSpPr>
          <p:cNvPr id="4099" name="Rectangle 3"/>
          <p:cNvSpPr>
            <a:spLocks noGrp="1" noChangeArrowheads="1"/>
          </p:cNvSpPr>
          <p:nvPr>
            <p:ph type="dt" idx="1"/>
          </p:nvPr>
        </p:nvSpPr>
        <p:spPr bwMode="auto">
          <a:xfrm>
            <a:off x="3986213" y="0"/>
            <a:ext cx="3048000" cy="458788"/>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atin typeface="Arial" pitchFamily="34" charset="0"/>
              </a:defRPr>
            </a:lvl1pPr>
          </a:lstStyle>
          <a:p>
            <a:endParaRPr lang="en-US"/>
          </a:p>
        </p:txBody>
      </p:sp>
      <p:sp>
        <p:nvSpPr>
          <p:cNvPr id="4100" name="Rectangle 4"/>
          <p:cNvSpPr>
            <a:spLocks noGrp="1" noRot="1" noChangeAspect="1" noChangeArrowheads="1" noTextEdit="1"/>
          </p:cNvSpPr>
          <p:nvPr>
            <p:ph type="sldImg" idx="2"/>
          </p:nvPr>
        </p:nvSpPr>
        <p:spPr bwMode="auto">
          <a:xfrm>
            <a:off x="1219200" y="690563"/>
            <a:ext cx="4597400" cy="34480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3263" y="4367213"/>
            <a:ext cx="5629275" cy="413702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734425"/>
            <a:ext cx="3048000" cy="458788"/>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atin typeface="Arial" pitchFamily="34" charset="0"/>
              </a:defRPr>
            </a:lvl1pPr>
          </a:lstStyle>
          <a:p>
            <a:endParaRPr lang="en-US"/>
          </a:p>
        </p:txBody>
      </p:sp>
      <p:sp>
        <p:nvSpPr>
          <p:cNvPr id="4103" name="Rectangle 7"/>
          <p:cNvSpPr>
            <a:spLocks noGrp="1" noChangeArrowheads="1"/>
          </p:cNvSpPr>
          <p:nvPr>
            <p:ph type="sldNum" sz="quarter" idx="5"/>
          </p:nvPr>
        </p:nvSpPr>
        <p:spPr bwMode="auto">
          <a:xfrm>
            <a:off x="3986213" y="8734425"/>
            <a:ext cx="3048000" cy="458788"/>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atin typeface="Arial" pitchFamily="34" charset="0"/>
              </a:defRPr>
            </a:lvl1pPr>
          </a:lstStyle>
          <a:p>
            <a:fld id="{486F5599-4377-429D-ADAF-F2665D13322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This presentation was first given at the Stephen Dal </a:t>
            </a:r>
            <a:r>
              <a:rPr lang="en-US" baseline="0" dirty="0" err="1"/>
              <a:t>Nogare</a:t>
            </a:r>
            <a:r>
              <a:rPr lang="en-US" baseline="0" dirty="0"/>
              <a:t> Award Symposium, on March 1, 2010.</a:t>
            </a:r>
          </a:p>
          <a:p>
            <a:pPr marL="228600" indent="-228600">
              <a:buAutoNum type="arabicParenR"/>
            </a:pPr>
            <a:endParaRPr lang="en-US" baseline="0" dirty="0"/>
          </a:p>
          <a:p>
            <a:pPr marL="0" indent="0">
              <a:buNone/>
            </a:pPr>
            <a:r>
              <a:rPr lang="en-US" baseline="0" dirty="0"/>
              <a:t>The presentation will address some of the efforts we have undertaken to examine chromatographic retention as influenced by molecular shape.  Often, these retention mechanisms are simply referred to as shape recognition or shape selectivity.  Shape recognition is particularly important for the separation of isomers, and other classes of analytes that have closely related chemical properties.   Shape recognition can be an important consideration with different types of interaction processes, but this presentation will focus on applications to liquid chromatography.</a:t>
            </a:r>
          </a:p>
        </p:txBody>
      </p:sp>
      <p:sp>
        <p:nvSpPr>
          <p:cNvPr id="4" name="Slide Number Placeholder 3"/>
          <p:cNvSpPr>
            <a:spLocks noGrp="1"/>
          </p:cNvSpPr>
          <p:nvPr>
            <p:ph type="sldNum" sz="quarter" idx="10"/>
          </p:nvPr>
        </p:nvSpPr>
        <p:spPr/>
        <p:txBody>
          <a:bodyPr/>
          <a:lstStyle/>
          <a:p>
            <a:fld id="{486F5599-4377-429D-ADAF-F2665D133227}" type="slidenum">
              <a:rPr lang="en-US" smtClean="0"/>
              <a:pPr/>
              <a:t>1</a:t>
            </a:fld>
            <a:endParaRPr lang="en-US"/>
          </a:p>
        </p:txBody>
      </p:sp>
    </p:spTree>
    <p:extLst>
      <p:ext uri="{BB962C8B-B14F-4D97-AF65-F5344CB8AC3E}">
        <p14:creationId xmlns:p14="http://schemas.microsoft.com/office/powerpoint/2010/main" val="75143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dirty="0"/>
          </a:p>
          <a:p>
            <a:r>
              <a:rPr lang="en-US" dirty="0"/>
              <a:t>Because shape selectivity varies predictably as a function of changes in column temperature, this knowledge can be used to control separations of isomers and other relevant classes of compounds.  In the example, a separation</a:t>
            </a:r>
            <a:r>
              <a:rPr lang="en-US" baseline="0" dirty="0"/>
              <a:t> of the EPA priority pollutant PAHs is shown for a monomeric C18 column at the left, and a polymeric C18 column at the right, with both separations carried out at 20 C.</a:t>
            </a:r>
            <a:endParaRPr lang="en-US" dirty="0"/>
          </a:p>
          <a:p>
            <a:r>
              <a:rPr lang="en-US" baseline="0" dirty="0"/>
              <a:t>The three highlighted peaks are critical solute pairs that are difficult to resolve with systems that exhibit low shape selectivity, but are easily separated with systems that exhibit enhanced shape selectivity.</a:t>
            </a:r>
          </a:p>
          <a:p>
            <a:endParaRPr lang="en-US" baseline="0" dirty="0"/>
          </a:p>
          <a:p>
            <a:r>
              <a:rPr lang="en-US" baseline="0" dirty="0"/>
              <a:t>If the polymeric C18 column shown at the right is operated at elevated temperature, for example, at 65 degrees, separation of the three critical solute pairs is lost.  The shape selective qualities of the polymeric C18 column are lost at high temperature, and the separation looks exactly like it was performed with a monomeric C18 column at ambient temperature.</a:t>
            </a:r>
          </a:p>
          <a:p>
            <a:endParaRPr lang="en-US" baseline="0" dirty="0"/>
          </a:p>
          <a:p>
            <a:r>
              <a:rPr lang="en-US" baseline="0" dirty="0"/>
              <a:t>In a related fashion, if the monomeric C18 column is operated under subambient conditions, for example, at 0 degrees, separation of the three critical solute pairs is achieved.   At low temperature, the monomeric C18 column exhibits enhanced shape recognition similar to a polymeric C18 column used at room temperature.</a:t>
            </a:r>
          </a:p>
          <a:p>
            <a:pPr marL="0" indent="0">
              <a:buNone/>
            </a:pPr>
            <a:endParaRPr lang="en-US" baseline="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10</a:t>
            </a:fld>
            <a:endParaRPr lang="en-US"/>
          </a:p>
        </p:txBody>
      </p:sp>
    </p:spTree>
    <p:extLst>
      <p:ext uri="{BB962C8B-B14F-4D97-AF65-F5344CB8AC3E}">
        <p14:creationId xmlns:p14="http://schemas.microsoft.com/office/powerpoint/2010/main" val="3113408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Carotenoids are a class of compounds with conjugated double bonds that have a constrained molecular shape.  These compounds occur naturally in a variety of foods in complex mixtures, and they are often difficult to determine with conventional C18 columns.  </a:t>
            </a:r>
            <a:r>
              <a:rPr lang="en-US" dirty="0"/>
              <a:t>Based on our findings of trends in</a:t>
            </a:r>
            <a:r>
              <a:rPr lang="en-US" baseline="0" dirty="0"/>
              <a:t> shape selectivity, a column was designed specifically for the analysis of carotenoid isomers. </a:t>
            </a:r>
          </a:p>
          <a:p>
            <a:endParaRPr lang="en-US" baseline="0" dirty="0"/>
          </a:p>
          <a:p>
            <a:r>
              <a:rPr lang="en-US" baseline="0" dirty="0"/>
              <a:t>Because the length of most carotenoid isomers is somewhat greater than the thickness of a monomeric C18 column stationary phase, it was thought that a thicker stationary phase might provide better separations.  A C30 phase was evaluated to provide more complete interaction with carotenoid molecules.  Other parameters were optimized based on observed trends for shape selectivity.  A polymeric synthesis was used to increase bonding density, and a wide pore substrate was used to increase the polymeric like behavior.  The stationary phase was not endcapped, to increase potential interactions with oxygen atoms in xanthophylls (polar carotenoids with hydroxy or keto substitutes, such as lutein and zeaxanthin.</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11</a:t>
            </a:fld>
            <a:endParaRPr lang="en-US"/>
          </a:p>
        </p:txBody>
      </p:sp>
    </p:spTree>
    <p:extLst>
      <p:ext uri="{BB962C8B-B14F-4D97-AF65-F5344CB8AC3E}">
        <p14:creationId xmlns:p14="http://schemas.microsoft.com/office/powerpoint/2010/main" val="2858849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comparison of separations of </a:t>
            </a:r>
            <a:r>
              <a:rPr lang="en-US" baseline="0" dirty="0"/>
              <a:t>polar and nonpolar carotenoids using a conventional monomeric C18 column (in the upper chromatogram) and using the C30 carotenoid column (in the lower chromatogram).  Significantly better separations of the carotenoids are possible with the C30 column.</a:t>
            </a:r>
          </a:p>
          <a:p>
            <a:endParaRPr lang="en-US" baseline="0" dirty="0"/>
          </a:p>
          <a:p>
            <a:r>
              <a:rPr lang="en-US" baseline="0" dirty="0"/>
              <a:t>With the monomeric C18 column, the nonpolar hydrocarbon carotenoid isomers elute in a band, but these compounds are fully resolved with the polymeric C30 column.  The C30 column also resolves lutein and zeaxanthin, (two xanthophyll isomers that are difficult to separate with most C18 columns).</a:t>
            </a:r>
          </a:p>
          <a:p>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12</a:t>
            </a:fld>
            <a:endParaRPr lang="en-US"/>
          </a:p>
        </p:txBody>
      </p:sp>
    </p:spTree>
    <p:extLst>
      <p:ext uri="{BB962C8B-B14F-4D97-AF65-F5344CB8AC3E}">
        <p14:creationId xmlns:p14="http://schemas.microsoft.com/office/powerpoint/2010/main" val="388526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unique stationary phase was developed by immobilizing a novel reagent:  poly(ethylene-co-acrylic acid).  This approach</a:t>
            </a:r>
            <a:r>
              <a:rPr lang="en-US" baseline="0" dirty="0"/>
              <a:t> enabled the synthesis of a stationary phase that is </a:t>
            </a:r>
            <a:r>
              <a:rPr lang="en-US" i="1" baseline="0" dirty="0"/>
              <a:t>much</a:t>
            </a:r>
            <a:r>
              <a:rPr lang="en-US" baseline="0" dirty="0"/>
              <a:t> longer than a C30 phase.   Based on the MW and stoichiometry of the polymer, the poly(ethylene-co-acrylic acid) stationary phase has been estimated to be the equivalent of a C100 phase.</a:t>
            </a:r>
          </a:p>
          <a:p>
            <a:endParaRPr lang="en-US" baseline="0" dirty="0"/>
          </a:p>
          <a:p>
            <a:r>
              <a:rPr lang="en-US" baseline="0" dirty="0"/>
              <a:t>Synthesis of the stationary phase was accomplished by immobilization of the polymer on silica modified with </a:t>
            </a:r>
            <a:r>
              <a:rPr lang="en-US" baseline="0" dirty="0" err="1"/>
              <a:t>glycidoxypropyl</a:t>
            </a:r>
            <a:r>
              <a:rPr lang="en-US" baseline="0" dirty="0"/>
              <a:t> silane.  </a:t>
            </a:r>
          </a:p>
          <a:p>
            <a:endParaRPr lang="en-US" baseline="0" dirty="0">
              <a:sym typeface="Wingdings" panose="05000000000000000000" pitchFamily="2" charset="2"/>
            </a:endParaRPr>
          </a:p>
          <a:p>
            <a:r>
              <a:rPr lang="en-US" baseline="0" dirty="0">
                <a:sym typeface="Wingdings" panose="05000000000000000000" pitchFamily="2" charset="2"/>
              </a:rPr>
              <a:t>An example separation is shown in the next slide that illustrates the enhanced shape selectivity that this phase exhibits toward carotenoids.</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13</a:t>
            </a:fld>
            <a:endParaRPr lang="en-US"/>
          </a:p>
        </p:txBody>
      </p:sp>
    </p:spTree>
    <p:extLst>
      <p:ext uri="{BB962C8B-B14F-4D97-AF65-F5344CB8AC3E}">
        <p14:creationId xmlns:p14="http://schemas.microsoft.com/office/powerpoint/2010/main" val="377591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a</a:t>
            </a:r>
            <a:r>
              <a:rPr lang="en-US" dirty="0"/>
              <a:t> </a:t>
            </a:r>
            <a:r>
              <a:rPr lang="en-US" baseline="0" dirty="0"/>
              <a:t>separation of a complex mixture of geometric isomers of beta carotene on the poly(ethylene-co-acrylic acid) stationary phase.  In addition to the enhanced shape selectivity exhibited by this stationary phase, symmetrically shaped peaks were obtained; this is somewhat unusual for carotenoids, which often display moderate tailing.</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14</a:t>
            </a:fld>
            <a:endParaRPr lang="en-US"/>
          </a:p>
        </p:txBody>
      </p:sp>
    </p:spTree>
    <p:extLst>
      <p:ext uri="{BB962C8B-B14F-4D97-AF65-F5344CB8AC3E}">
        <p14:creationId xmlns:p14="http://schemas.microsoft.com/office/powerpoint/2010/main" val="309675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6BDB3-50DF-464E-87D6-E03CE2B51EFD}" type="slidenum">
              <a:rPr lang="en-US"/>
              <a:pPr/>
              <a:t>15</a:t>
            </a:fld>
            <a:endParaRPr lang="en-US"/>
          </a:p>
        </p:txBody>
      </p:sp>
      <p:sp>
        <p:nvSpPr>
          <p:cNvPr id="290818" name="Rectangle 2"/>
          <p:cNvSpPr>
            <a:spLocks noGrp="1" noRot="1" noChangeAspect="1" noChangeArrowheads="1" noTextEdit="1"/>
          </p:cNvSpPr>
          <p:nvPr>
            <p:ph type="sldImg"/>
          </p:nvPr>
        </p:nvSpPr>
        <p:spPr>
          <a:xfrm>
            <a:off x="1222375" y="692150"/>
            <a:ext cx="4592638" cy="3444875"/>
          </a:xfrm>
          <a:ln w="12700" cap="flat"/>
        </p:spPr>
      </p:sp>
      <p:sp>
        <p:nvSpPr>
          <p:cNvPr id="290819" name="Rectangle 3"/>
          <p:cNvSpPr>
            <a:spLocks noGrp="1" noChangeArrowheads="1"/>
          </p:cNvSpPr>
          <p:nvPr>
            <p:ph type="body" idx="1"/>
          </p:nvPr>
        </p:nvSpPr>
        <p:spPr>
          <a:ln/>
        </p:spPr>
        <p:txBody>
          <a:bodyPr lIns="93677" tIns="46839" rIns="93677" bIns="46839"/>
          <a:lstStyle/>
          <a:p>
            <a:r>
              <a:rPr lang="en-US" dirty="0"/>
              <a:t>The</a:t>
            </a:r>
            <a:r>
              <a:rPr lang="en-US" baseline="0" dirty="0"/>
              <a:t> n</a:t>
            </a:r>
            <a:r>
              <a:rPr lang="en-US" dirty="0"/>
              <a:t>ext series of slides describe</a:t>
            </a:r>
            <a:r>
              <a:rPr lang="en-US" baseline="0" dirty="0"/>
              <a:t> spectroscopic studies of alkyl stationary phases.  Different approaches were used to gather information about the morphology  and  conformational details of various stationary phases.  Different types of information are obtained by each method.</a:t>
            </a:r>
          </a:p>
          <a:p>
            <a:endParaRPr lang="en-US" baseline="0" dirty="0"/>
          </a:p>
          <a:p>
            <a:r>
              <a:rPr lang="en-US" baseline="0" dirty="0"/>
              <a:t>29Si NMR provides information on bonding chemistry, for example, the functionality of the silane used.</a:t>
            </a:r>
          </a:p>
          <a:p>
            <a:endParaRPr lang="en-US" baseline="0" dirty="0"/>
          </a:p>
          <a:p>
            <a:r>
              <a:rPr lang="en-US" baseline="0" dirty="0"/>
              <a:t>Small angle neutron scattering gives information on the size of the scattering centers. </a:t>
            </a:r>
          </a:p>
          <a:p>
            <a:endParaRPr lang="en-US" baseline="0" dirty="0"/>
          </a:p>
          <a:p>
            <a:r>
              <a:rPr lang="en-US" baseline="0" dirty="0"/>
              <a:t>Fourier Transform Infrared spectroscopy and Raman Spectroscopy are both useful in discerning information about alkyl chain conformational detail.</a:t>
            </a:r>
          </a:p>
          <a:p>
            <a:endParaRPr lang="en-US" baseline="0" dirty="0"/>
          </a:p>
          <a:p>
            <a:r>
              <a:rPr lang="en-US" baseline="0" dirty="0"/>
              <a:t>Fluorescence spectroscopy is sometimes used with phases synthesized to incorporate fluorescent centers, but it can also be useful to probe the polarity of the mobile phase and stationary phase environments, as well as alkyl chain dynamics</a:t>
            </a:r>
          </a:p>
          <a:p>
            <a:endParaRPr lang="en-US" baseline="0" dirty="0"/>
          </a:p>
          <a:p>
            <a:r>
              <a:rPr lang="en-US" baseline="0" dirty="0"/>
              <a:t>13C NMR is a powerful technique that provides information on alkyl chain dynamics and chain conformation.</a:t>
            </a:r>
          </a:p>
          <a:p>
            <a:endParaRPr lang="en-US" baseline="0" dirty="0"/>
          </a:p>
          <a:p>
            <a:r>
              <a:rPr lang="en-US" baseline="0" dirty="0"/>
              <a:t>proton NMR gives information on chain dynamics, and is sometimes combined with 13C NMR in 2D NMR technologies.</a:t>
            </a:r>
          </a:p>
          <a:p>
            <a:endParaRPr lang="en-US" baseline="0" dirty="0"/>
          </a:p>
          <a:p>
            <a:endParaRPr lang="en-US" baseline="0" dirty="0"/>
          </a:p>
          <a:p>
            <a:r>
              <a:rPr lang="en-US" baseline="0" dirty="0"/>
              <a:t>Many of these techniques provide direct information about the conformation of the alkyl chains.  Chains in the all trans conformational state are said to be ordered; chains with gauche conformations are said to be disordered.</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29Si NMR provides information about bonds with silicon</a:t>
            </a:r>
            <a:r>
              <a:rPr lang="en-US" baseline="0" dirty="0"/>
              <a:t> atoms,</a:t>
            </a:r>
            <a:r>
              <a:rPr lang="en-US" dirty="0"/>
              <a:t> and this technique</a:t>
            </a:r>
            <a:r>
              <a:rPr lang="en-US" baseline="0" dirty="0"/>
              <a:t> can easily identify the</a:t>
            </a:r>
            <a:r>
              <a:rPr lang="en-US" dirty="0"/>
              <a:t> use of monofunctional, difunctional,</a:t>
            </a:r>
            <a:r>
              <a:rPr lang="en-US" baseline="0" dirty="0"/>
              <a:t> and trifunctional silane reagents in the preparation of a stationary phase.   It can also identify the presence or absence of endcapping.   In the following 29Si NMR spectra, signals are indicated for stationary phases prepared by the three types of silane reagents. </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16</a:t>
            </a:fld>
            <a:endParaRPr lang="en-US"/>
          </a:p>
        </p:txBody>
      </p:sp>
    </p:spTree>
    <p:extLst>
      <p:ext uri="{BB962C8B-B14F-4D97-AF65-F5344CB8AC3E}">
        <p14:creationId xmlns:p14="http://schemas.microsoft.com/office/powerpoint/2010/main" val="1106025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small angle neutron scattering  measurements made on stationary</a:t>
            </a:r>
            <a:r>
              <a:rPr lang="en-US" baseline="0" dirty="0"/>
              <a:t> phases at NIST.  This research represents the only direct measurement of stationary phase thickness that has been carried out to date.  To eliminate scattering from the silica pore structure, a maskant liquid that consists of a mixture of deuterated and undeuterated solvents is used to fill the pores.  When the maskant liquid is carefully matched to the scattering length density of the silica, scattering from the pores is completely eliminated, as is indicated by the images at the top left and top right.</a:t>
            </a:r>
          </a:p>
          <a:p>
            <a:endParaRPr lang="en-US" baseline="0" dirty="0"/>
          </a:p>
          <a:p>
            <a:r>
              <a:rPr lang="en-US" baseline="0" dirty="0"/>
              <a:t>When a bonded phase material is placed in the maskant liquid, scattering results only from the bonded layer (figure bottom right).  The intensity of the images can then be fit to scattering models to determine numerical values for the bonded phase thickness, and the alkyl chain volume fraction.  Choice of the type of maskant employed allows this measurement to be carried out in various solvent environments.  In the current example, a  mixture of methanol and deuterated methanol was used.</a:t>
            </a:r>
          </a:p>
          <a:p>
            <a:endParaRPr lang="en-US" baseline="0" dirty="0"/>
          </a:p>
          <a:p>
            <a:r>
              <a:rPr lang="en-US" baseline="0" dirty="0"/>
              <a:t>It is interesting to note that the measured thickness of the monomeric C18 stationary phase is about 75% of the length calculated for a C18 chain in the extended all-trans conformation.  As indicated by vibrational spectroscopy studies of alkyl modified silica, this is consistent with a degree of conformation disorder. </a:t>
            </a:r>
          </a:p>
          <a:p>
            <a:endParaRPr lang="en-US" baseline="0" dirty="0"/>
          </a:p>
          <a:p>
            <a:r>
              <a:rPr lang="en-US" baseline="0" dirty="0"/>
              <a:t>It can also be noted that the polymeric C18 phase is only 4 angstroms thicker than the monomeric C18 phase, but the alkyl chain volume fraction is 33% greater than the monomeric C18 phase.  Thus, the polymeric synthesis is probably not an uncontrolled polymerization, but rather, a limited oligomerization.  </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17</a:t>
            </a:fld>
            <a:endParaRPr lang="en-US"/>
          </a:p>
        </p:txBody>
      </p:sp>
    </p:spTree>
    <p:extLst>
      <p:ext uri="{BB962C8B-B14F-4D97-AF65-F5344CB8AC3E}">
        <p14:creationId xmlns:p14="http://schemas.microsoft.com/office/powerpoint/2010/main" val="577441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 series of FTIR Spectra of a monomeric C18 bonded silica,</a:t>
            </a:r>
            <a:r>
              <a:rPr lang="en-US" baseline="0" dirty="0"/>
              <a:t> collected </a:t>
            </a:r>
            <a:r>
              <a:rPr lang="en-US" dirty="0"/>
              <a:t>at 4 different temperatures. </a:t>
            </a:r>
            <a:r>
              <a:rPr lang="en-US" baseline="0" dirty="0"/>
              <a:t> The interval from 1400 to 1320 cm-1 is representative of gauche and trans alkyl conformations.  The transition at 1367 cm-1 is representative of gtg’ and gtg conformations, and the intensity of this signal decreases with decreased temperature.  The transition at 1354 cm-1 is indicative of a “double-gauche” or “bend” conformation; and this signal also decreases with decreasing temperature.  At -30 degrees, this transition is not visible in the FTIR spectra.  </a:t>
            </a:r>
          </a:p>
          <a:p>
            <a:endParaRPr lang="en-US" baseline="0" dirty="0"/>
          </a:p>
          <a:p>
            <a:r>
              <a:rPr lang="en-US" baseline="0" dirty="0"/>
              <a:t>Overall, the changes in FTIR spectra indicate increased stationary phase order as the alkyl chains straighten at lower temperature.  </a:t>
            </a:r>
          </a:p>
          <a:p>
            <a:endParaRPr lang="en-US" b="1" baseline="0" dirty="0"/>
          </a:p>
          <a:p>
            <a:r>
              <a:rPr lang="en-US" b="1" baseline="0" dirty="0"/>
              <a:t>The stationary phase becomes more ordered at lower temperatures.</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18</a:t>
            </a:fld>
            <a:endParaRPr lang="en-US"/>
          </a:p>
        </p:txBody>
      </p:sp>
    </p:spTree>
    <p:extLst>
      <p:ext uri="{BB962C8B-B14F-4D97-AF65-F5344CB8AC3E}">
        <p14:creationId xmlns:p14="http://schemas.microsoft.com/office/powerpoint/2010/main" val="3438252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analogous trend</a:t>
            </a:r>
            <a:r>
              <a:rPr lang="en-US" baseline="0" dirty="0"/>
              <a:t> is indicated by 13C NMR spectroscopy.  In the CP/MAS NMR spectra, trans and gauche conformations give rise to signals at 32.6 and 30.0 ppm, respectively.  As indicated in the spectra, as temperature decreases, the signal at 30 ppm decreases significantly, and the signal at 32.6</a:t>
            </a:r>
          </a:p>
          <a:p>
            <a:r>
              <a:rPr lang="en-US" baseline="0" dirty="0"/>
              <a:t> ppm simultaneously increases.   This clearly indicates that increased conformation order occurs at reduced temperature. </a:t>
            </a:r>
          </a:p>
          <a:p>
            <a:endParaRPr lang="en-US" b="1" baseline="0" dirty="0"/>
          </a:p>
          <a:p>
            <a:r>
              <a:rPr lang="en-US" b="1" baseline="0" dirty="0"/>
              <a:t>Stationary phase order increases at lower temperature.</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19</a:t>
            </a:fld>
            <a:endParaRPr lang="en-US"/>
          </a:p>
        </p:txBody>
      </p:sp>
    </p:spTree>
    <p:extLst>
      <p:ext uri="{BB962C8B-B14F-4D97-AF65-F5344CB8AC3E}">
        <p14:creationId xmlns:p14="http://schemas.microsoft.com/office/powerpoint/2010/main" val="401183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Our research efforts have utilized three approaches to study covalently modified surfaces, such as are used as chromatographic stationary phases.</a:t>
            </a:r>
          </a:p>
          <a:p>
            <a:endParaRPr lang="en-US" baseline="0" dirty="0"/>
          </a:p>
          <a:p>
            <a:r>
              <a:rPr lang="en-US" baseline="0" dirty="0"/>
              <a:t>These efforts have included the study of chromatographic evidence, spectroscopic characterization of stationary phases, and computational simulations of immobilized surfaces.</a:t>
            </a:r>
          </a:p>
          <a:p>
            <a:endParaRPr lang="en-US" baseline="0" dirty="0"/>
          </a:p>
          <a:p>
            <a:r>
              <a:rPr lang="en-US" baseline="0" dirty="0"/>
              <a:t>If covalently modified surfaces are compared with bulk liquids and bulk solids, it is evident that surfaces that constitute stationary phases exhibit properties that differ from liquids and solids.  As an example, consider how long chain alkyl molecules associate in each of the three cases.  </a:t>
            </a:r>
          </a:p>
          <a:p>
            <a:endParaRPr lang="en-US" baseline="0" dirty="0"/>
          </a:p>
          <a:p>
            <a:r>
              <a:rPr lang="en-US" baseline="0" dirty="0"/>
              <a:t>With liquid alkanes, the alkyl chains are unconstrained and assume random orientations.  </a:t>
            </a:r>
          </a:p>
          <a:p>
            <a:endParaRPr lang="en-US" baseline="0" dirty="0"/>
          </a:p>
          <a:p>
            <a:r>
              <a:rPr lang="en-US" baseline="0" dirty="0"/>
              <a:t>With solid alkanes, the molecules are largely ordered in an all trans conformational state in a crystalline lattice.  </a:t>
            </a:r>
          </a:p>
          <a:p>
            <a:endParaRPr lang="en-US" baseline="0" dirty="0"/>
          </a:p>
          <a:p>
            <a:r>
              <a:rPr lang="en-US" baseline="0" dirty="0"/>
              <a:t>Alkyl modified surfaces constitute an intermediate state, since the tethered end of the alkane is restricted from movement by the covalent bond, whereas the terminal end of the chain has a degree of freedom.  The extent of this freedom, and the average conformation of the chains, influence chromatographic performance.</a:t>
            </a:r>
          </a:p>
          <a:p>
            <a:endParaRPr lang="en-US" baseline="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a:t>
            </a:fld>
            <a:endParaRPr lang="en-US"/>
          </a:p>
        </p:txBody>
      </p:sp>
    </p:spTree>
    <p:extLst>
      <p:ext uri="{BB962C8B-B14F-4D97-AF65-F5344CB8AC3E}">
        <p14:creationId xmlns:p14="http://schemas.microsoft.com/office/powerpoint/2010/main" val="3045017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observed trends</a:t>
            </a:r>
            <a:r>
              <a:rPr lang="en-US" i="0" baseline="0" dirty="0"/>
              <a:t> in 13C NMR spectra</a:t>
            </a:r>
            <a:r>
              <a:rPr lang="en-US" i="0" dirty="0"/>
              <a:t> for</a:t>
            </a:r>
            <a:r>
              <a:rPr lang="en-US" i="0" baseline="0" dirty="0"/>
              <a:t> changes in bonding density, alkyl chain length, and temperature are consistent with changes in shape selectivity that are observed for these same parameters.</a:t>
            </a:r>
            <a:endParaRPr lang="en-US" i="0" dirty="0"/>
          </a:p>
          <a:p>
            <a:endParaRPr lang="en-US" i="0" dirty="0"/>
          </a:p>
          <a:p>
            <a:r>
              <a:rPr lang="en-US" i="0" dirty="0"/>
              <a:t>As indicated in the previous slide, the ratio of signals at 32.6 ppm (corresponding</a:t>
            </a:r>
            <a:r>
              <a:rPr lang="en-US" i="0" baseline="0" dirty="0"/>
              <a:t> to </a:t>
            </a:r>
            <a:r>
              <a:rPr lang="en-US" i="0" dirty="0"/>
              <a:t>trans conformations) and at 30.0 ppm (corresponding to gauche conformations)</a:t>
            </a:r>
            <a:r>
              <a:rPr lang="en-US" i="0" baseline="0" dirty="0"/>
              <a:t> provides a direct indication of alkyl phase conformational order.</a:t>
            </a:r>
          </a:p>
          <a:p>
            <a:endParaRPr lang="en-US" b="0" i="0" baseline="0" dirty="0"/>
          </a:p>
          <a:p>
            <a:pPr marL="228600" indent="-228600">
              <a:buAutoNum type="arabicParenR"/>
            </a:pPr>
            <a:r>
              <a:rPr lang="en-US" b="0" i="0" baseline="0" dirty="0"/>
              <a:t>Spectra at left indicate that alkyl order increases with increased bonding density.</a:t>
            </a:r>
          </a:p>
          <a:p>
            <a:pPr marL="228600" indent="-228600">
              <a:buAutoNum type="arabicParenR"/>
            </a:pPr>
            <a:endParaRPr lang="en-US" b="0" i="0" baseline="0" dirty="0"/>
          </a:p>
          <a:p>
            <a:pPr marL="228600" indent="-228600">
              <a:buAutoNum type="arabicParenR"/>
            </a:pPr>
            <a:r>
              <a:rPr lang="en-US" b="0" i="0" baseline="0" dirty="0"/>
              <a:t>In the center figure, the spectra indicate that alkyl order increases with increased alkyl chain length.  </a:t>
            </a:r>
          </a:p>
          <a:p>
            <a:pPr marL="228600" indent="-228600">
              <a:buAutoNum type="arabicParenR"/>
            </a:pPr>
            <a:endParaRPr lang="en-US" b="0" i="0" baseline="0" dirty="0"/>
          </a:p>
          <a:p>
            <a:pPr marL="228600" indent="-228600">
              <a:buAutoNum type="arabicParenR"/>
            </a:pPr>
            <a:r>
              <a:rPr lang="en-US" b="0" i="0" baseline="0" dirty="0"/>
              <a:t>Finally, at the right, the spectra indicate that conformational order increases with decreased temperature.</a:t>
            </a:r>
            <a:endParaRPr lang="en-US" b="0" i="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20</a:t>
            </a:fld>
            <a:endParaRPr lang="en-US"/>
          </a:p>
        </p:txBody>
      </p:sp>
    </p:spTree>
    <p:extLst>
      <p:ext uri="{BB962C8B-B14F-4D97-AF65-F5344CB8AC3E}">
        <p14:creationId xmlns:p14="http://schemas.microsoft.com/office/powerpoint/2010/main" val="64887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series of slides provide details on Molecular Dynamics  simulations of stationary phases.  The computational model permits simulation of the stationary phase surface under different conditions (that include temperature, bonding density, bonded phase length, monomeric vs polymeric synthesis) that can be compared with experimental data.</a:t>
            </a:r>
          </a:p>
          <a:p>
            <a:endParaRPr lang="en-US" dirty="0"/>
          </a:p>
          <a:p>
            <a:r>
              <a:rPr lang="en-US" dirty="0"/>
              <a:t>We utilized</a:t>
            </a:r>
            <a:r>
              <a:rPr lang="en-US" baseline="0" dirty="0"/>
              <a:t> a COMPASS forcefield in the molecular dynamic simulations with a 1.1 nm cutoff.  Simulations were configured with up to 8000 atoms.  The models were equilibrated for 100 </a:t>
            </a:r>
            <a:r>
              <a:rPr lang="en-US" baseline="0" dirty="0" err="1"/>
              <a:t>ps</a:t>
            </a:r>
            <a:r>
              <a:rPr lang="en-US" baseline="0" dirty="0"/>
              <a:t> prior to data acquisition at 1 femtosecond intervals for more than 800 picoseconds.  Structural features for the simulation were relatively stable.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21</a:t>
            </a:fld>
            <a:endParaRPr lang="en-US"/>
          </a:p>
        </p:txBody>
      </p:sp>
    </p:spTree>
    <p:extLst>
      <p:ext uri="{BB962C8B-B14F-4D97-AF65-F5344CB8AC3E}">
        <p14:creationId xmlns:p14="http://schemas.microsoft.com/office/powerpoint/2010/main" val="370185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indicates technical details used as the basis of the simulations.  </a:t>
            </a:r>
          </a:p>
          <a:p>
            <a:endParaRPr lang="en-US" dirty="0"/>
          </a:p>
          <a:p>
            <a:r>
              <a:rPr lang="en-US" dirty="0"/>
              <a:t>At the left, the models used to</a:t>
            </a:r>
            <a:r>
              <a:rPr lang="en-US" baseline="0" dirty="0"/>
              <a:t> represent</a:t>
            </a:r>
            <a:r>
              <a:rPr lang="en-US" dirty="0"/>
              <a:t> monomeric</a:t>
            </a:r>
            <a:r>
              <a:rPr lang="en-US" baseline="0" dirty="0"/>
              <a:t> and polymeric bonding chemistry are indicated.   The polymeric synthesis model is based on a silane backbone with three alkyl constituents, and a single bond linkage to the silica surface.  By comparison, the monomeric synthesis model has a one to one linkage between each silane species and the silica surface.  This subtle distinction between the ways that monomeric and polymeric phases are specified is based on experimental evidence for the formation of the oligomeric siloxane backbone in polymeric syntheses.  This siloxane backbone potentially may provide a degree of freedom for alkyl chain association that is not present with monomeric alkyl phases.</a:t>
            </a:r>
          </a:p>
          <a:p>
            <a:endParaRPr lang="en-US" baseline="0" dirty="0"/>
          </a:p>
          <a:p>
            <a:r>
              <a:rPr lang="en-US" baseline="0" dirty="0"/>
              <a:t> At the right, details of bond angles for initial conditions are shown.  Because an extended equilibration period is employed in the simulation, the initial conditions are less important than if the simulation were performed without equilibration.</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22</a:t>
            </a:fld>
            <a:endParaRPr lang="en-US"/>
          </a:p>
        </p:txBody>
      </p:sp>
    </p:spTree>
    <p:extLst>
      <p:ext uri="{BB962C8B-B14F-4D97-AF65-F5344CB8AC3E}">
        <p14:creationId xmlns:p14="http://schemas.microsoft.com/office/powerpoint/2010/main" val="959548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a:t>
            </a:r>
            <a:r>
              <a:rPr lang="en-US" baseline="0" dirty="0"/>
              <a:t> shows the t</a:t>
            </a:r>
            <a:r>
              <a:rPr lang="en-US" dirty="0"/>
              <a:t>op view and side view projections of simulations of monomeric and polymeric C18 stationary phases.</a:t>
            </a:r>
          </a:p>
          <a:p>
            <a:endParaRPr lang="en-US" dirty="0"/>
          </a:p>
          <a:p>
            <a:r>
              <a:rPr lang="en-US" dirty="0"/>
              <a:t>On the left,</a:t>
            </a:r>
            <a:r>
              <a:rPr lang="en-US" baseline="0" dirty="0"/>
              <a:t> top and side view projections are shown for a simulated </a:t>
            </a:r>
            <a:r>
              <a:rPr lang="en-US" dirty="0"/>
              <a:t>monomeric C18 phase,</a:t>
            </a:r>
            <a:r>
              <a:rPr lang="en-US" baseline="0" dirty="0"/>
              <a:t> at 2.5 </a:t>
            </a:r>
            <a:r>
              <a:rPr lang="en-US" baseline="0" dirty="0" err="1"/>
              <a:t>umol</a:t>
            </a:r>
            <a:r>
              <a:rPr lang="en-US" baseline="0" dirty="0"/>
              <a:t>/m2.  This bonding density is typical of commercial C18 columns.  Some unfilled spaces between the chains are apparent, and these spaces are indicative of unreacted silanols.  In the bottom left figure, considerable alkyl chain disorder is apparent as a consequence of gauche conformations within the chains.</a:t>
            </a:r>
          </a:p>
          <a:p>
            <a:endParaRPr lang="en-US" baseline="0" dirty="0"/>
          </a:p>
          <a:p>
            <a:r>
              <a:rPr lang="en-US" baseline="0" dirty="0"/>
              <a:t>On the right, the top and side views are for a polymeric C18 phase, at 4.9 </a:t>
            </a:r>
            <a:r>
              <a:rPr lang="en-US" baseline="0" dirty="0" err="1"/>
              <a:t>umol</a:t>
            </a:r>
            <a:r>
              <a:rPr lang="en-US" baseline="0" dirty="0"/>
              <a:t>/m2.  The bonding density is typical for polymeric C18 columns, and is about twice that of a monomeric C18 column.  In the top right figure, the chains are straighter and more vertically oriented.  This may facilitate access to silanols at the silica surface, even though the surface coverage is twice that of a monomeric phase.   At the bottom, right, the alkyl chains are noticeably more ordered, perhaps reminiscent of liquid crystals.</a:t>
            </a:r>
          </a:p>
          <a:p>
            <a:endParaRPr lang="en-US" baseline="0" dirty="0"/>
          </a:p>
          <a:p>
            <a:r>
              <a:rPr lang="en-US" b="1" baseline="0" dirty="0"/>
              <a:t>Overall, it can be concluded that the molecular dynamic simulations are consistent with FTIR and 13C NMR spectra for monomeric and polymeric C18 phases.</a:t>
            </a:r>
          </a:p>
        </p:txBody>
      </p:sp>
      <p:sp>
        <p:nvSpPr>
          <p:cNvPr id="4" name="Slide Number Placeholder 3"/>
          <p:cNvSpPr>
            <a:spLocks noGrp="1"/>
          </p:cNvSpPr>
          <p:nvPr>
            <p:ph type="sldNum" sz="quarter" idx="10"/>
          </p:nvPr>
        </p:nvSpPr>
        <p:spPr/>
        <p:txBody>
          <a:bodyPr/>
          <a:lstStyle/>
          <a:p>
            <a:fld id="{486F5599-4377-429D-ADAF-F2665D133227}" type="slidenum">
              <a:rPr lang="en-US" smtClean="0"/>
              <a:pPr/>
              <a:t>23</a:t>
            </a:fld>
            <a:endParaRPr lang="en-US"/>
          </a:p>
        </p:txBody>
      </p:sp>
    </p:spTree>
    <p:extLst>
      <p:ext uri="{BB962C8B-B14F-4D97-AF65-F5344CB8AC3E}">
        <p14:creationId xmlns:p14="http://schemas.microsoft.com/office/powerpoint/2010/main" val="3133505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models shown in the previous slide can be viewed as perspective images.  The extent of conformational ordering with the polymeric C18 phase at the right, compared with the monomeric C18 phase on the left, is compelling.  </a:t>
            </a:r>
          </a:p>
        </p:txBody>
      </p:sp>
      <p:sp>
        <p:nvSpPr>
          <p:cNvPr id="4" name="Slide Number Placeholder 3"/>
          <p:cNvSpPr>
            <a:spLocks noGrp="1"/>
          </p:cNvSpPr>
          <p:nvPr>
            <p:ph type="sldNum" sz="quarter" idx="10"/>
          </p:nvPr>
        </p:nvSpPr>
        <p:spPr/>
        <p:txBody>
          <a:bodyPr/>
          <a:lstStyle/>
          <a:p>
            <a:fld id="{486F5599-4377-429D-ADAF-F2665D133227}" type="slidenum">
              <a:rPr lang="en-US" smtClean="0"/>
              <a:pPr/>
              <a:t>24</a:t>
            </a:fld>
            <a:endParaRPr lang="en-US"/>
          </a:p>
        </p:txBody>
      </p:sp>
    </p:spTree>
    <p:extLst>
      <p:ext uri="{BB962C8B-B14F-4D97-AF65-F5344CB8AC3E}">
        <p14:creationId xmlns:p14="http://schemas.microsoft.com/office/powerpoint/2010/main" val="661089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assessing</a:t>
            </a:r>
            <a:r>
              <a:rPr lang="en-US" baseline="0" dirty="0"/>
              <a:t> conformational order within the models is to plot the fraction of gauche bonds at each of the carbon / carbon bonds throughout the alkyl chains.  This figure shows such plots for low and high density simulations.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It is clear that significantly fewer gauche bonds are present in the simulations of a polymeric phase (at 5.94 </a:t>
            </a:r>
            <a:r>
              <a:rPr lang="en-US" b="0" baseline="0" dirty="0" err="1"/>
              <a:t>umol</a:t>
            </a:r>
            <a:r>
              <a:rPr lang="en-US" b="0" baseline="0" dirty="0"/>
              <a:t>/m2) than with a monomeric phase (at 3.28 </a:t>
            </a:r>
            <a:r>
              <a:rPr lang="en-US" b="0" baseline="0" dirty="0" err="1"/>
              <a:t>umol</a:t>
            </a:r>
            <a:r>
              <a:rPr lang="en-US" b="0" baseline="0" dirty="0"/>
              <a:t>/m2).</a:t>
            </a:r>
          </a:p>
          <a:p>
            <a:endParaRPr lang="en-US" baseline="0" dirty="0"/>
          </a:p>
          <a:p>
            <a:r>
              <a:rPr lang="en-US" dirty="0"/>
              <a:t>Several observations can</a:t>
            </a:r>
            <a:r>
              <a:rPr lang="en-US" baseline="0" dirty="0"/>
              <a:t> be made.  For both the low density simulation shown in white, and the high density simulation shown in red, the fraction of gauche bonds decreases with the location along the chain.  St</a:t>
            </a:r>
            <a:r>
              <a:rPr lang="en-US" b="0" baseline="0" dirty="0"/>
              <a:t>ated another way, the ends of the alkyl chains are more ordered than carbon bonds near the silica surface.  </a:t>
            </a:r>
          </a:p>
          <a:p>
            <a:endParaRPr lang="en-US" b="0" baseline="0" dirty="0"/>
          </a:p>
          <a:p>
            <a:r>
              <a:rPr lang="en-US" b="0" baseline="0" dirty="0"/>
              <a:t>Based on this simulation, and simulations of even longer immobilized chains, we have suggested that the carbon-carbon bonds near the surface may favor gauche conformations so that the ends of the chains are better oriented for stronger interactions, and more ordering (as with a crystalline solid)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25</a:t>
            </a:fld>
            <a:endParaRPr lang="en-US"/>
          </a:p>
        </p:txBody>
      </p:sp>
    </p:spTree>
    <p:extLst>
      <p:ext uri="{BB962C8B-B14F-4D97-AF65-F5344CB8AC3E}">
        <p14:creationId xmlns:p14="http://schemas.microsoft.com/office/powerpoint/2010/main" val="346406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slot model was originally developed in 1985</a:t>
            </a:r>
            <a:r>
              <a:rPr lang="en-US" baseline="0" dirty="0"/>
              <a:t> as a way of visualizing retention of planar and nonplanar PAH solutes.  Planar molecules were thought to fit within spaces between the alkyl chains to interact more effectively with the stationary phase and be more strongly retained.  Nonplanar molecules would be excluded from these spaces, and would be weakly retained.</a:t>
            </a:r>
          </a:p>
          <a:p>
            <a:endParaRPr lang="en-US" baseline="0" dirty="0"/>
          </a:p>
          <a:p>
            <a:r>
              <a:rPr lang="en-US" baseline="0" dirty="0"/>
              <a:t>In the simulation at the right, the modeled stationary phase is represented as a Connolly surface defined by a 2 angstrom probe.  The pockets that are revealed by the Connolly surface representation may be analogous to slots in the slot model.  These cavity features are stable throughout the molecular dynamics simulation, and appear to result from associations of adjacent alkyl chains.</a:t>
            </a:r>
          </a:p>
          <a:p>
            <a:endParaRPr lang="en-US" b="1" baseline="0" dirty="0"/>
          </a:p>
          <a:p>
            <a:r>
              <a:rPr lang="en-US" b="0" baseline="0" dirty="0"/>
              <a:t>Overall, the MD simulations are consistent with spectroscopic studies.  </a:t>
            </a:r>
          </a:p>
          <a:p>
            <a:endParaRPr lang="en-US" b="0" baseline="0" dirty="0"/>
          </a:p>
          <a:p>
            <a:r>
              <a:rPr lang="en-US" b="1" baseline="0" dirty="0"/>
              <a:t>To summarize, alkyl chain order increases with 1)  polymeric synthesis (compared with monomeric synthesis), (2) bonding density, (3) decreased temperature, and (4) alkyl chain length. </a:t>
            </a:r>
            <a:endParaRPr lang="en-US" b="1"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26</a:t>
            </a:fld>
            <a:endParaRPr lang="en-US"/>
          </a:p>
        </p:txBody>
      </p:sp>
    </p:spTree>
    <p:extLst>
      <p:ext uri="{BB962C8B-B14F-4D97-AF65-F5344CB8AC3E}">
        <p14:creationId xmlns:p14="http://schemas.microsoft.com/office/powerpoint/2010/main" val="444085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r>
              <a:rPr lang="en-US" baseline="0" dirty="0"/>
              <a:t> a consistent and compelling model of shape recognition has emerged that facilitates an understanding of chromatographic retention behavior in light of the stationary phase order revealed by computational simulations and spectroscopic studies.</a:t>
            </a:r>
          </a:p>
          <a:p>
            <a:endParaRPr lang="en-US" baseline="0" dirty="0"/>
          </a:p>
          <a:p>
            <a:r>
              <a:rPr lang="en-US" dirty="0"/>
              <a:t>This research has spanned a period of over 30</a:t>
            </a:r>
            <a:r>
              <a:rPr lang="en-US" baseline="0" dirty="0"/>
              <a:t> years, and has it has been made possible through the diligent research efforts of our collaborators.</a:t>
            </a:r>
          </a:p>
          <a:p>
            <a:endParaRPr lang="en-US" baseline="0" dirty="0"/>
          </a:p>
          <a:p>
            <a:r>
              <a:rPr lang="en-US" baseline="0" dirty="0"/>
              <a:t>We thank Klaus Albert, Matthias Pursch, and Jürgen </a:t>
            </a:r>
            <a:r>
              <a:rPr lang="en-US" baseline="0" dirty="0" err="1"/>
              <a:t>Wegmann</a:t>
            </a:r>
            <a:r>
              <a:rPr lang="en-US" baseline="0" dirty="0"/>
              <a:t> at the University of Tubingen for their efforts on NMR characterization of stationary phases and research on polyethylene phases, </a:t>
            </a:r>
          </a:p>
          <a:p>
            <a:endParaRPr lang="en-US" baseline="0" dirty="0"/>
          </a:p>
          <a:p>
            <a:r>
              <a:rPr lang="en-US" baseline="0" dirty="0"/>
              <a:t>Klaus Müller and </a:t>
            </a:r>
            <a:r>
              <a:rPr lang="en-US" baseline="0" dirty="0" err="1"/>
              <a:t>Gokulakrishnan</a:t>
            </a:r>
            <a:r>
              <a:rPr lang="en-US" baseline="0" dirty="0"/>
              <a:t> Srinivasan, University of Stuttgart for FTIR and NMR studies,</a:t>
            </a:r>
          </a:p>
          <a:p>
            <a:endParaRPr lang="en-US" baseline="0" dirty="0"/>
          </a:p>
          <a:p>
            <a:r>
              <a:rPr lang="en-US" baseline="0" dirty="0"/>
              <a:t>Jean Pemberton and Chris </a:t>
            </a:r>
            <a:r>
              <a:rPr lang="en-US" baseline="0" dirty="0" err="1"/>
              <a:t>Orendorff</a:t>
            </a:r>
            <a:r>
              <a:rPr lang="en-US" baseline="0" dirty="0"/>
              <a:t>, University of Arizona for Raman studies,</a:t>
            </a:r>
          </a:p>
          <a:p>
            <a:endParaRPr lang="en-US" baseline="0" dirty="0"/>
          </a:p>
          <a:p>
            <a:r>
              <a:rPr lang="en-US" baseline="0" dirty="0"/>
              <a:t>Catherine Rimmer and Katrice Lippa, NIST, for the synthesis of novel stationary phases, and for the computational simulations</a:t>
            </a:r>
          </a:p>
          <a:p>
            <a:endParaRPr lang="en-US" baseline="0" dirty="0"/>
          </a:p>
          <a:p>
            <a:r>
              <a:rPr lang="en-US" baseline="0" dirty="0"/>
              <a:t>Stephen Wise, NIST, for guidance and research collaborations on all aspects of this work,</a:t>
            </a:r>
          </a:p>
          <a:p>
            <a:endParaRPr lang="en-US" baseline="0" dirty="0"/>
          </a:p>
          <a:p>
            <a:r>
              <a:rPr lang="en-US" baseline="0" dirty="0"/>
              <a:t>And Larry Field, University of Washington, for guidance on the synthesis and characterization of alkyl stationary phases,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27</a:t>
            </a:fld>
            <a:endParaRPr lang="en-US"/>
          </a:p>
        </p:txBody>
      </p:sp>
    </p:spTree>
    <p:extLst>
      <p:ext uri="{BB962C8B-B14F-4D97-AF65-F5344CB8AC3E}">
        <p14:creationId xmlns:p14="http://schemas.microsoft.com/office/powerpoint/2010/main" val="238450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28</a:t>
            </a:fld>
            <a:endParaRPr lang="en-US"/>
          </a:p>
        </p:txBody>
      </p:sp>
    </p:spTree>
    <p:extLst>
      <p:ext uri="{BB962C8B-B14F-4D97-AF65-F5344CB8AC3E}">
        <p14:creationId xmlns:p14="http://schemas.microsoft.com/office/powerpoint/2010/main" val="393859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Molecular</a:t>
            </a:r>
            <a:r>
              <a:rPr lang="en-US" baseline="0" dirty="0"/>
              <a:t> shape can provide a basis for chromatographic separations that is independent of other interaction mechanisms often considered in liquid chromatography, such as hydrophobic retention, and silanol interactions.  The column retention properties associated with molecular shape interactions is termed shape selectivity.</a:t>
            </a:r>
          </a:p>
          <a:p>
            <a:endParaRPr lang="en-US" baseline="0" dirty="0"/>
          </a:p>
          <a:p>
            <a:r>
              <a:rPr lang="en-US" baseline="0" dirty="0"/>
              <a:t>Shape selectivity is </a:t>
            </a:r>
            <a:r>
              <a:rPr lang="en-US" b="1" baseline="0" dirty="0"/>
              <a:t>most important for isomers and other classes of molecules with a well defined and constrained molecular shape.</a:t>
            </a:r>
          </a:p>
          <a:p>
            <a:r>
              <a:rPr lang="en-US" baseline="0" dirty="0"/>
              <a:t>A number of examples can be mentioned that include:  PAHs, PCBs, PBDEs, brominate flame retardants, carotenoids and related nutrients, and steroids.</a:t>
            </a:r>
          </a:p>
          <a:p>
            <a:endParaRPr lang="en-US" baseline="0" dirty="0"/>
          </a:p>
          <a:p>
            <a:r>
              <a:rPr lang="en-US" baseline="0" dirty="0"/>
              <a:t>Shape selectivity is</a:t>
            </a:r>
            <a:r>
              <a:rPr lang="en-US" b="1" baseline="0" dirty="0"/>
              <a:t> least important for non-constrained molecules with freedom to assume different conformations, such as alkanes. </a:t>
            </a:r>
            <a:r>
              <a:rPr lang="en-US" b="0" baseline="0" dirty="0"/>
              <a:t> For these types of solutes, chromatographic retention may not differ significantly for shape selective and non-shape selective columns.</a:t>
            </a:r>
            <a:endParaRPr lang="en-US" b="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3</a:t>
            </a:fld>
            <a:endParaRPr lang="en-US"/>
          </a:p>
        </p:txBody>
      </p:sp>
    </p:spTree>
    <p:extLst>
      <p:ext uri="{BB962C8B-B14F-4D97-AF65-F5344CB8AC3E}">
        <p14:creationId xmlns:p14="http://schemas.microsoft.com/office/powerpoint/2010/main" val="246961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application that initially motivated our research efforts in shape selectivity.</a:t>
            </a:r>
            <a:r>
              <a:rPr lang="en-US" baseline="0" dirty="0"/>
              <a:t>  </a:t>
            </a:r>
          </a:p>
          <a:p>
            <a:endParaRPr lang="en-US" baseline="0" dirty="0"/>
          </a:p>
          <a:p>
            <a:r>
              <a:rPr lang="en-US" baseline="0" dirty="0"/>
              <a:t>The original EPA method 610 specified a unique C18 column for the determination of 16 priority pollutant polycyclic aromatic hydrocarbons.  The column specified by brand name could separate three critical analyte pairs:   acenaphthalene and fluorene, BaA and Chrysene, and benzo[ghi]perylene and indeno[1,2,3-cd]pyrene.  At that time, no other commercially available column could do this, and little was known about the proprietary nature of the column specified in the method.</a:t>
            </a:r>
          </a:p>
          <a:p>
            <a:endParaRPr lang="en-US" baseline="0" dirty="0"/>
          </a:p>
          <a:p>
            <a:r>
              <a:rPr lang="en-US" baseline="0" dirty="0"/>
              <a:t>In 1984, we published the first study that detailed the synthesis of polymeric C18 stationary phases for use in LC columns.  Our publication on polymeric C18 synthesis was the 1</a:t>
            </a:r>
            <a:r>
              <a:rPr lang="en-US" baseline="30000" dirty="0"/>
              <a:t>st</a:t>
            </a:r>
            <a:r>
              <a:rPr lang="en-US" baseline="0" dirty="0"/>
              <a:t> to relate shape selectivity to this synthetic approach.  </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4</a:t>
            </a:fld>
            <a:endParaRPr lang="en-US"/>
          </a:p>
        </p:txBody>
      </p:sp>
    </p:spTree>
    <p:extLst>
      <p:ext uri="{BB962C8B-B14F-4D97-AF65-F5344CB8AC3E}">
        <p14:creationId xmlns:p14="http://schemas.microsoft.com/office/powerpoint/2010/main" val="223436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Polymeric C18 phases are synthesized using</a:t>
            </a:r>
            <a:r>
              <a:rPr lang="en-US" baseline="0" dirty="0"/>
              <a:t> a trifunctional silane in the presence of water.  Water reacts with the trifunctional silane to form a silane oligomer that exists, at least temporally, in solution.  This oligomer itself is reactive, and covalent bonds form as the oligomer is deposited on the silica surface.  It is likely that reaction with the trifunctional silane monomer occurs concurrently, and the resulting surface consists of oligomer and monomer units.</a:t>
            </a:r>
          </a:p>
          <a:p>
            <a:endParaRPr lang="en-US" baseline="0" dirty="0"/>
          </a:p>
          <a:p>
            <a:r>
              <a:rPr lang="en-US" baseline="0" dirty="0"/>
              <a:t>If water is not added, the surface is modified only with the silane monomer, and the resulting stationary phase has monomeric-like properties comparable to most commercial C18 columns. </a:t>
            </a:r>
          </a:p>
          <a:p>
            <a:endParaRPr lang="en-US" baseline="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5</a:t>
            </a:fld>
            <a:endParaRPr lang="en-US"/>
          </a:p>
        </p:txBody>
      </p:sp>
    </p:spTree>
    <p:extLst>
      <p:ext uri="{BB962C8B-B14F-4D97-AF65-F5344CB8AC3E}">
        <p14:creationId xmlns:p14="http://schemas.microsoft.com/office/powerpoint/2010/main" val="191161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a key feature about monomeric and polymeric syntheses.</a:t>
            </a:r>
          </a:p>
          <a:p>
            <a:endParaRPr lang="en-US" dirty="0"/>
          </a:p>
          <a:p>
            <a:r>
              <a:rPr lang="en-US" b="1" dirty="0"/>
              <a:t>As is shown</a:t>
            </a:r>
            <a:r>
              <a:rPr lang="en-US" b="1" baseline="0" dirty="0"/>
              <a:t> on the figure at the left f</a:t>
            </a:r>
            <a:r>
              <a:rPr lang="en-US" b="1" dirty="0"/>
              <a:t>or</a:t>
            </a:r>
            <a:r>
              <a:rPr lang="en-US" b="1" baseline="0" dirty="0"/>
              <a:t> monomeric syntheses</a:t>
            </a:r>
            <a:r>
              <a:rPr lang="en-US" baseline="0" dirty="0"/>
              <a:t>, silane molecules react at the silica surface to form a single bond linkages.  As the available sites are filled, the bulky alkyl substituents begin to shield remaining unbonded sites from further reaction.  Empirically, this </a:t>
            </a:r>
            <a:r>
              <a:rPr lang="en-US" b="1" baseline="0" dirty="0"/>
              <a:t>limits</a:t>
            </a:r>
            <a:r>
              <a:rPr lang="en-US" baseline="0" dirty="0"/>
              <a:t> coverage to about 50% (maximum) of the available sites.</a:t>
            </a:r>
          </a:p>
          <a:p>
            <a:endParaRPr lang="en-US" baseline="0" dirty="0"/>
          </a:p>
          <a:p>
            <a:r>
              <a:rPr lang="en-US" b="1" baseline="0" dirty="0"/>
              <a:t>In the figure at the right for polymeric syntheses,</a:t>
            </a:r>
            <a:r>
              <a:rPr lang="en-US" baseline="0" dirty="0"/>
              <a:t> since the silane polymer is formed in solution before attaching to the silica, this approach </a:t>
            </a:r>
            <a:r>
              <a:rPr lang="en-US" b="1" baseline="0" dirty="0"/>
              <a:t>forces</a:t>
            </a:r>
            <a:r>
              <a:rPr lang="en-US" baseline="0" dirty="0"/>
              <a:t> the closest proximity of chains to the Si-O-Si  geometry of the siloxane back bone.</a:t>
            </a:r>
          </a:p>
          <a:p>
            <a:endParaRPr lang="en-US" baseline="0" dirty="0"/>
          </a:p>
          <a:p>
            <a:r>
              <a:rPr lang="en-US" baseline="0" dirty="0"/>
              <a:t>Ultimately, the distinction between monomeric and polymeric phases can be attributed to changes in alkyl morphology that result from differences in the spacing of the alkyl chains.</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6</a:t>
            </a:fld>
            <a:endParaRPr lang="en-US"/>
          </a:p>
        </p:txBody>
      </p:sp>
    </p:spTree>
    <p:extLst>
      <p:ext uri="{BB962C8B-B14F-4D97-AF65-F5344CB8AC3E}">
        <p14:creationId xmlns:p14="http://schemas.microsoft.com/office/powerpoint/2010/main" val="172994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SRM</a:t>
            </a:r>
            <a:r>
              <a:rPr lang="en-US" baseline="0" dirty="0"/>
              <a:t> 869 was developed as a way of quantifying or assessing shape selectivity in liquid chromatography.  Since shape selectivity is a function of differences in molecular shape, the test mixture was designed using solutes selected with large differences in molecular shape.  </a:t>
            </a:r>
          </a:p>
          <a:p>
            <a:endParaRPr lang="en-US" baseline="0" dirty="0"/>
          </a:p>
          <a:p>
            <a:r>
              <a:rPr lang="en-US" baseline="0" dirty="0"/>
              <a:t>Two of the solute probes have nonplanar structures:  phenanthrophenanthrene (also known as </a:t>
            </a:r>
            <a:r>
              <a:rPr lang="en-US" baseline="0" dirty="0" err="1"/>
              <a:t>hexihelicene</a:t>
            </a:r>
            <a:r>
              <a:rPr lang="en-US" baseline="0" dirty="0"/>
              <a:t>) and tetrabenzonaphthalene.  The third solute is planar: Benzo[a]pyrene.  A mixture of these three compounds comprises SRM 869, which is a very sensitive indicator of column shape selectivity.  </a:t>
            </a:r>
          </a:p>
          <a:p>
            <a:endParaRPr lang="en-US" baseline="0" dirty="0"/>
          </a:p>
          <a:p>
            <a:r>
              <a:rPr lang="en-US" baseline="0" dirty="0"/>
              <a:t>The elution order of the probes changes with variations in shape selectivity for different types of columns.  For monomeric C18 columns, benzo[a]pyrene elutes before either of the nonplanar PAHs; and for polymeric C18 columns, benzo[a]pyrene elutes last.  The k’ ratio for </a:t>
            </a:r>
            <a:r>
              <a:rPr lang="en-US" baseline="0" dirty="0" err="1"/>
              <a:t>tetrabenzonapthalene</a:t>
            </a:r>
            <a:r>
              <a:rPr lang="en-US" baseline="0" dirty="0"/>
              <a:t> relative to benzo[a]pyrene, designated alpha TBN/BaP, indicates the extent of shape recognition.  Values less than 1 indicate shape selective performance.</a:t>
            </a:r>
          </a:p>
          <a:p>
            <a:endParaRPr lang="en-US" baseline="0" dirty="0"/>
          </a:p>
          <a:p>
            <a:r>
              <a:rPr lang="en-US" baseline="0" dirty="0"/>
              <a:t>The figure at the right shows an extreme example of shape selectivity differences that result with a monomeric C18 phase (that is not shape selective) and a polymeric C18 phase (that is highly shape selective) for the separation of MW 302 isomers.  In general, PAH isomer mixtures are often very challenging to determine, unless an appropriate [shape selective/polymeric C18] column is used.</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7</a:t>
            </a:fld>
            <a:endParaRPr lang="en-US"/>
          </a:p>
        </p:txBody>
      </p:sp>
    </p:spTree>
    <p:extLst>
      <p:ext uri="{BB962C8B-B14F-4D97-AF65-F5344CB8AC3E}">
        <p14:creationId xmlns:p14="http://schemas.microsoft.com/office/powerpoint/2010/main" val="372089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a:t>
            </a:r>
            <a:r>
              <a:rPr lang="en-US" baseline="0" dirty="0"/>
              <a:t> the three most important parameters that influence shape recognition in LC with alkyl stationary phases.  For this illustration, shape recognition is indicated by the selectivity factor alpha (TBN/BaP).  Large numerical values of alpha tbn/bap indicate monomeric-like retention behavior that is not shape selective.  Likewise, small values of alpha indicate polymeric-like retention behavior that is highly shape selective.</a:t>
            </a:r>
          </a:p>
          <a:p>
            <a:endParaRPr lang="en-US" baseline="0" dirty="0"/>
          </a:p>
          <a:p>
            <a:r>
              <a:rPr lang="en-US" baseline="0" dirty="0"/>
              <a:t>In the figure at the left, a plot of alpha tbn/bap is shown as a function of bonding density  or surface coverage for about 25 different C18 columns that were prepared by different synthetic approaches, including monomeric and polymeric syntheses.  These different approaches resulted in different degrees of surface coverage.  A linear correlation exists between the degree of shape recognition (as indicated by the selectivity factor alpha), and the bonding density.  </a:t>
            </a:r>
            <a:r>
              <a:rPr lang="en-US" b="1" baseline="0" dirty="0"/>
              <a:t>Shape recognition increases with increased bonding density.</a:t>
            </a:r>
          </a:p>
          <a:p>
            <a:endParaRPr lang="en-US" b="1" baseline="0" dirty="0"/>
          </a:p>
          <a:p>
            <a:r>
              <a:rPr lang="en-US" b="0" baseline="0" dirty="0"/>
              <a:t>In the middle figure, alpha TBN/BaP is plotted as a function of alkyl chain length of the stationary phase for monomeric columns (red data points) and polymeric columns (blue data points).  Two conclusions are evident:  monomeric columns exhibit low shape selectivity (and polymeric columns exhibit high shape selectivity), and shape selectivity increases with increased chain length for both monomeric and polymeric phases.  </a:t>
            </a:r>
            <a:r>
              <a:rPr lang="en-US" b="1" baseline="0" dirty="0"/>
              <a:t>Shape recognition increases with alkyl chain length.</a:t>
            </a:r>
          </a:p>
          <a:p>
            <a:endParaRPr lang="en-US" b="1" baseline="0" dirty="0"/>
          </a:p>
          <a:p>
            <a:r>
              <a:rPr lang="en-US" b="0" baseline="0" dirty="0"/>
              <a:t>At the right, shape selectivity (alpha) is plotted as a function of column temperature for a monomeric C18 column (red data points) and a polymeric C18 column (blue data points).  Shape recognition increases with decreased column temperature – this is true for both monomeric and polymeric C18 columns, but at any given temperature, polymeric C18 columns are much more shape selective than monomeric columns.  </a:t>
            </a:r>
            <a:r>
              <a:rPr lang="en-US" b="1" baseline="0" dirty="0"/>
              <a:t>Shape recognition increases at low column temperature.</a:t>
            </a:r>
          </a:p>
          <a:p>
            <a:endParaRPr lang="en-US" b="1" baseline="0" dirty="0"/>
          </a:p>
          <a:p>
            <a:r>
              <a:rPr lang="en-US" b="1" baseline="0" dirty="0"/>
              <a:t>As it turns out, each of these parameters affects alkyl chain conformational ordering.  In slides to follow, a case will be made that shape selectivity results </a:t>
            </a:r>
            <a:r>
              <a:rPr lang="en-US" b="1" i="1" baseline="0" dirty="0"/>
              <a:t>from</a:t>
            </a:r>
            <a:r>
              <a:rPr lang="en-US" b="1" baseline="0" dirty="0"/>
              <a:t> this chain ordering.</a:t>
            </a:r>
            <a:endParaRPr lang="en-US" b="0" baseline="0"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8</a:t>
            </a:fld>
            <a:endParaRPr lang="en-US"/>
          </a:p>
        </p:txBody>
      </p:sp>
    </p:spTree>
    <p:extLst>
      <p:ext uri="{BB962C8B-B14F-4D97-AF65-F5344CB8AC3E}">
        <p14:creationId xmlns:p14="http://schemas.microsoft.com/office/powerpoint/2010/main" val="314720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Shape recognition has also been observed with perfluorinated alkyl phases,</a:t>
            </a:r>
            <a:r>
              <a:rPr lang="en-US" baseline="0" dirty="0"/>
              <a:t> prepared by reaction of perfluorinated carboxylic acids with aminopropyl bonded silica.  The resulting single bond linkages, and relatively low surface coverages might suggest that the resulting stationary phases should exhibit reduced shape selectivity.   Enhanced shape recognition is, however, evident, and this property is attributed to the increased rigidity of the fluorocarbon chain due to bulky fluorine atoms (compared with hydrocarbon chains).  The rigidity and shape selectivity are present even at elevated temperature, a quality that is not observed for nonfluorinated alkyl phases.</a:t>
            </a:r>
          </a:p>
          <a:p>
            <a:endParaRPr lang="en-US" baseline="0" dirty="0"/>
          </a:p>
          <a:p>
            <a:r>
              <a:rPr lang="en-US" baseline="0" dirty="0"/>
              <a:t>This discovery was awarded US Patent </a:t>
            </a:r>
            <a:r>
              <a:rPr lang="en-US" sz="1200" kern="1200" dirty="0">
                <a:solidFill>
                  <a:schemeClr val="tx1"/>
                </a:solidFill>
                <a:effectLst/>
                <a:latin typeface="Arial" pitchFamily="34" charset="0"/>
                <a:ea typeface="+mn-ea"/>
                <a:cs typeface="+mn-cs"/>
              </a:rPr>
              <a:t>7,794,837</a:t>
            </a:r>
            <a:endParaRPr lang="en-US" dirty="0"/>
          </a:p>
        </p:txBody>
      </p:sp>
      <p:sp>
        <p:nvSpPr>
          <p:cNvPr id="4" name="Slide Number Placeholder 3"/>
          <p:cNvSpPr>
            <a:spLocks noGrp="1"/>
          </p:cNvSpPr>
          <p:nvPr>
            <p:ph type="sldNum" sz="quarter" idx="10"/>
          </p:nvPr>
        </p:nvSpPr>
        <p:spPr/>
        <p:txBody>
          <a:bodyPr/>
          <a:lstStyle/>
          <a:p>
            <a:fld id="{486F5599-4377-429D-ADAF-F2665D133227}" type="slidenum">
              <a:rPr lang="en-US" smtClean="0"/>
              <a:pPr/>
              <a:t>9</a:t>
            </a:fld>
            <a:endParaRPr lang="en-US"/>
          </a:p>
        </p:txBody>
      </p:sp>
    </p:spTree>
    <p:extLst>
      <p:ext uri="{BB962C8B-B14F-4D97-AF65-F5344CB8AC3E}">
        <p14:creationId xmlns:p14="http://schemas.microsoft.com/office/powerpoint/2010/main" val="357416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609600" y="762000"/>
            <a:ext cx="8077200" cy="2362200"/>
          </a:xfrm>
        </p:spPr>
        <p:txBody>
          <a:bodyPr>
            <a:scene3d>
              <a:camera prst="orthographicFront"/>
              <a:lightRig rig="threePt" dir="t"/>
            </a:scene3d>
            <a:sp3d extrusionH="57150">
              <a:bevelT w="38100" h="38100"/>
            </a:sp3d>
          </a:bodyPr>
          <a:lstStyle>
            <a:lvl1pPr algn="ctr">
              <a:defRPr sz="4400">
                <a:effectLst>
                  <a:outerShdw blurRad="38100" dist="38100" dir="2700000" algn="tl">
                    <a:srgbClr val="000000">
                      <a:alpha val="43137"/>
                    </a:srgbClr>
                  </a:outerShdw>
                </a:effectLst>
              </a:defRPr>
            </a:lvl1pPr>
          </a:lstStyle>
          <a:p>
            <a:r>
              <a:rPr lang="en-US" altLang="en-US" dirty="0"/>
              <a:t>Click to edit Master title style</a:t>
            </a:r>
          </a:p>
        </p:txBody>
      </p:sp>
      <p:sp>
        <p:nvSpPr>
          <p:cNvPr id="73731" name="Rectangle 3"/>
          <p:cNvSpPr>
            <a:spLocks noGrp="1" noChangeArrowheads="1"/>
          </p:cNvSpPr>
          <p:nvPr>
            <p:ph type="subTitle" idx="1"/>
          </p:nvPr>
        </p:nvSpPr>
        <p:spPr>
          <a:xfrm>
            <a:off x="1371600" y="3505200"/>
            <a:ext cx="6553200" cy="2514600"/>
          </a:xfrm>
        </p:spPr>
        <p:txBody>
          <a:bodyPr/>
          <a:lstStyle>
            <a:lvl1pPr marL="0" indent="0" algn="ctr">
              <a:buFont typeface="Wingdings" pitchFamily="2" charset="2"/>
              <a:buNone/>
              <a:defRPr sz="2800"/>
            </a:lvl1pPr>
          </a:lstStyle>
          <a:p>
            <a:r>
              <a:rPr lang="en-US" altLang="en-US"/>
              <a:t>Click to edit Master subtitle style</a:t>
            </a:r>
          </a:p>
        </p:txBody>
      </p:sp>
      <p:sp>
        <p:nvSpPr>
          <p:cNvPr id="73732" name="Rectangle 4"/>
          <p:cNvSpPr>
            <a:spLocks noGrp="1" noChangeArrowheads="1"/>
          </p:cNvSpPr>
          <p:nvPr>
            <p:ph type="dt" sz="half" idx="2"/>
          </p:nvPr>
        </p:nvSpPr>
        <p:spPr/>
        <p:txBody>
          <a:bodyPr/>
          <a:lstStyle>
            <a:lvl1pPr>
              <a:defRPr>
                <a:latin typeface="+mn-lt"/>
              </a:defRPr>
            </a:lvl1pPr>
          </a:lstStyle>
          <a:p>
            <a:endParaRPr lang="en-US" altLang="en-US"/>
          </a:p>
        </p:txBody>
      </p:sp>
      <p:sp>
        <p:nvSpPr>
          <p:cNvPr id="73733" name="Rectangle 5"/>
          <p:cNvSpPr>
            <a:spLocks noGrp="1" noChangeArrowheads="1"/>
          </p:cNvSpPr>
          <p:nvPr>
            <p:ph type="ftr" sz="quarter" idx="3"/>
          </p:nvPr>
        </p:nvSpPr>
        <p:spPr>
          <a:xfrm>
            <a:off x="3124200" y="6243638"/>
            <a:ext cx="2895600" cy="457200"/>
          </a:xfrm>
        </p:spPr>
        <p:txBody>
          <a:bodyPr/>
          <a:lstStyle>
            <a:lvl1pPr>
              <a:defRPr>
                <a:latin typeface="+mn-lt"/>
              </a:defRPr>
            </a:lvl1pPr>
          </a:lstStyle>
          <a:p>
            <a:endParaRPr lang="en-US" altLang="en-US"/>
          </a:p>
        </p:txBody>
      </p:sp>
      <p:sp>
        <p:nvSpPr>
          <p:cNvPr id="73734" name="Rectangle 6"/>
          <p:cNvSpPr>
            <a:spLocks noGrp="1" noChangeArrowheads="1"/>
          </p:cNvSpPr>
          <p:nvPr>
            <p:ph type="sldNum" sz="quarter" idx="4"/>
          </p:nvPr>
        </p:nvSpPr>
        <p:spPr/>
        <p:txBody>
          <a:bodyPr/>
          <a:lstStyle>
            <a:lvl1pPr>
              <a:defRPr>
                <a:latin typeface="+mn-lt"/>
              </a:defRPr>
            </a:lvl1pPr>
          </a:lstStyle>
          <a:p>
            <a:fld id="{9DD82528-E594-4D2F-80DE-C0AB42FB32C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391AC11-6A3B-4E08-8EEC-23099F73C1E9}"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6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6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E408BA6-8194-4D3A-9B66-858BECCD5E2E}"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04800"/>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E1EB6248-99D1-4C1E-B1AF-04A244C98AB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92F76B6-24F5-4C7F-AE68-F1DA0D008DD6}"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259979-D571-4399-A2CF-7D18A4CE5C28}"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582D89-D40E-4E7E-A8FD-367CC6F9622A}"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4210C1-2A0A-40E8-AC1C-566C4A2130AF}"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36168B8-E2B7-460D-9C62-B16CF33A482A}"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79388CF-F759-4187-9279-8D060A517348}"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BE0C320-7E2A-4DDE-93B4-3F8CD5CCCD20}"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3DDA0B1-7108-434A-988F-F0C90A7FF9D7}"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3FBD310-6C7F-4191-AE9A-A15705CC6052}"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FF"/>
            </a:gs>
            <a:gs pos="100000">
              <a:srgbClr val="000099"/>
            </a:gs>
          </a:gsLst>
          <a:lin ang="5400000" scaled="1"/>
        </a:gra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304800"/>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270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2092C140-5EBA-41A2-A2D5-C086F03DBE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xStyles>
    <p:titleStyle>
      <a:lvl1pPr algn="l" rtl="0" fontAlgn="base">
        <a:spcBef>
          <a:spcPct val="0"/>
        </a:spcBef>
        <a:spcAft>
          <a:spcPct val="0"/>
        </a:spcAft>
        <a:defRPr sz="3600" b="1">
          <a:solidFill>
            <a:srgbClr val="CC9900"/>
          </a:solidFill>
          <a:latin typeface="+mj-lt"/>
          <a:ea typeface="+mj-ea"/>
          <a:cs typeface="+mj-cs"/>
        </a:defRPr>
      </a:lvl1pPr>
      <a:lvl2pPr algn="l" rtl="0" fontAlgn="base">
        <a:spcBef>
          <a:spcPct val="0"/>
        </a:spcBef>
        <a:spcAft>
          <a:spcPct val="0"/>
        </a:spcAft>
        <a:defRPr sz="3600" b="1">
          <a:solidFill>
            <a:srgbClr val="CC9900"/>
          </a:solidFill>
          <a:latin typeface="Candara" pitchFamily="34" charset="0"/>
        </a:defRPr>
      </a:lvl2pPr>
      <a:lvl3pPr algn="l" rtl="0" fontAlgn="base">
        <a:spcBef>
          <a:spcPct val="0"/>
        </a:spcBef>
        <a:spcAft>
          <a:spcPct val="0"/>
        </a:spcAft>
        <a:defRPr sz="3600" b="1">
          <a:solidFill>
            <a:srgbClr val="CC9900"/>
          </a:solidFill>
          <a:latin typeface="Candara" pitchFamily="34" charset="0"/>
        </a:defRPr>
      </a:lvl3pPr>
      <a:lvl4pPr algn="l" rtl="0" fontAlgn="base">
        <a:spcBef>
          <a:spcPct val="0"/>
        </a:spcBef>
        <a:spcAft>
          <a:spcPct val="0"/>
        </a:spcAft>
        <a:defRPr sz="3600" b="1">
          <a:solidFill>
            <a:srgbClr val="CC9900"/>
          </a:solidFill>
          <a:latin typeface="Candara" pitchFamily="34" charset="0"/>
        </a:defRPr>
      </a:lvl4pPr>
      <a:lvl5pPr algn="l" rtl="0" fontAlgn="base">
        <a:spcBef>
          <a:spcPct val="0"/>
        </a:spcBef>
        <a:spcAft>
          <a:spcPct val="0"/>
        </a:spcAft>
        <a:defRPr sz="3600" b="1">
          <a:solidFill>
            <a:srgbClr val="CC9900"/>
          </a:solidFill>
          <a:latin typeface="Candara" pitchFamily="34" charset="0"/>
        </a:defRPr>
      </a:lvl5pPr>
      <a:lvl6pPr marL="457200" algn="l" rtl="0" fontAlgn="base">
        <a:spcBef>
          <a:spcPct val="0"/>
        </a:spcBef>
        <a:spcAft>
          <a:spcPct val="0"/>
        </a:spcAft>
        <a:defRPr sz="3600" b="1">
          <a:solidFill>
            <a:srgbClr val="CC9900"/>
          </a:solidFill>
          <a:latin typeface="Candara" pitchFamily="34" charset="0"/>
        </a:defRPr>
      </a:lvl6pPr>
      <a:lvl7pPr marL="914400" algn="l" rtl="0" fontAlgn="base">
        <a:spcBef>
          <a:spcPct val="0"/>
        </a:spcBef>
        <a:spcAft>
          <a:spcPct val="0"/>
        </a:spcAft>
        <a:defRPr sz="3600" b="1">
          <a:solidFill>
            <a:srgbClr val="CC9900"/>
          </a:solidFill>
          <a:latin typeface="Candara" pitchFamily="34" charset="0"/>
        </a:defRPr>
      </a:lvl7pPr>
      <a:lvl8pPr marL="1371600" algn="l" rtl="0" fontAlgn="base">
        <a:spcBef>
          <a:spcPct val="0"/>
        </a:spcBef>
        <a:spcAft>
          <a:spcPct val="0"/>
        </a:spcAft>
        <a:defRPr sz="3600" b="1">
          <a:solidFill>
            <a:srgbClr val="CC9900"/>
          </a:solidFill>
          <a:latin typeface="Candara" pitchFamily="34" charset="0"/>
        </a:defRPr>
      </a:lvl8pPr>
      <a:lvl9pPr marL="1828800" algn="l" rtl="0" fontAlgn="base">
        <a:spcBef>
          <a:spcPct val="0"/>
        </a:spcBef>
        <a:spcAft>
          <a:spcPct val="0"/>
        </a:spcAft>
        <a:defRPr sz="3600" b="1">
          <a:solidFill>
            <a:srgbClr val="CC9900"/>
          </a:solidFill>
          <a:latin typeface="Candara" pitchFamily="34"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bg1"/>
          </a:solidFill>
          <a:latin typeface="+mn-lt"/>
          <a:ea typeface="+mn-ea"/>
          <a:cs typeface="+mn-cs"/>
        </a:defRPr>
      </a:lvl1pPr>
      <a:lvl2pPr marL="669925" indent="-325438" algn="l" rtl="0" fontAlgn="base">
        <a:spcBef>
          <a:spcPct val="20000"/>
        </a:spcBef>
        <a:spcAft>
          <a:spcPct val="0"/>
        </a:spcAft>
        <a:buClr>
          <a:schemeClr val="accent1"/>
        </a:buClr>
        <a:buSzPct val="60000"/>
        <a:buFont typeface="Wingdings" pitchFamily="2" charset="2"/>
        <a:buChar char="q"/>
        <a:defRPr sz="2600">
          <a:solidFill>
            <a:schemeClr val="bg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bg1"/>
          </a:solidFill>
          <a:latin typeface="+mn-lt"/>
        </a:defRPr>
      </a:lvl3pPr>
      <a:lvl4pPr marL="1339850" indent="-315913" algn="l" rtl="0" fontAlgn="base">
        <a:spcBef>
          <a:spcPct val="20000"/>
        </a:spcBef>
        <a:spcAft>
          <a:spcPct val="0"/>
        </a:spcAft>
        <a:buClr>
          <a:schemeClr val="accent1"/>
        </a:buClr>
        <a:buSzPct val="70000"/>
        <a:buFont typeface="Wingdings" pitchFamily="2" charset="2"/>
        <a:buChar char="q"/>
        <a:defRPr sz="2000">
          <a:solidFill>
            <a:schemeClr val="bg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bg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bg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bg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bg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10.m4a"/><Relationship Id="rId7" Type="http://schemas.openxmlformats.org/officeDocument/2006/relationships/image" Target="../media/image12.wmf"/><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1.wmf"/><Relationship Id="rId5" Type="http://schemas.openxmlformats.org/officeDocument/2006/relationships/notesSlide" Target="../notesSlides/notesSlide10.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TIF"/><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TIF"/><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TIF"/><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TIF"/><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TIF"/><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TIF"/><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TIF"/><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TIF"/><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TIF"/><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TIF"/><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TIF"/><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TIF"/><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TIF"/><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TIF"/><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TIF"/><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TIF"/><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TIF"/><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TIF"/><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TIF"/><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TIF"/><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TIF"/><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TIF"/><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TIF"/><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TIF"/><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6825" y="6121400"/>
            <a:ext cx="609600" cy="609600"/>
          </a:xfrm>
          <a:prstGeom prst="rect">
            <a:avLst/>
          </a:prstGeom>
        </p:spPr>
      </p:pic>
      <p:sp>
        <p:nvSpPr>
          <p:cNvPr id="4" name="Title 3">
            <a:extLst>
              <a:ext uri="{FF2B5EF4-FFF2-40B4-BE49-F238E27FC236}">
                <a16:creationId xmlns:a16="http://schemas.microsoft.com/office/drawing/2014/main" id="{FBEE6358-B33E-410D-9E47-90F0671AA9B9}"/>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965E952B-6785-4588-BD19-02452AB58383}"/>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3586F98C-C40D-4D7F-A26C-C3BC14321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50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1" objId="2"/>
        <p14:stopEvt time="5074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85" name="Rectangle 13"/>
          <p:cNvSpPr>
            <a:spLocks noChangeArrowheads="1"/>
          </p:cNvSpPr>
          <p:nvPr/>
        </p:nvSpPr>
        <p:spPr bwMode="auto">
          <a:xfrm>
            <a:off x="4648200" y="1447800"/>
            <a:ext cx="3962400" cy="5029200"/>
          </a:xfrm>
          <a:prstGeom prst="rect">
            <a:avLst/>
          </a:prstGeom>
          <a:solidFill>
            <a:srgbClr val="FFFFCC"/>
          </a:solidFill>
          <a:ln w="9525">
            <a:noFill/>
            <a:miter lim="800000"/>
            <a:headEnd/>
            <a:tailEnd/>
          </a:ln>
          <a:effectLst/>
        </p:spPr>
        <p:txBody>
          <a:bodyPr wrap="none" anchor="ctr"/>
          <a:lstStyle/>
          <a:p>
            <a:endParaRPr lang="en-US"/>
          </a:p>
        </p:txBody>
      </p:sp>
      <p:sp>
        <p:nvSpPr>
          <p:cNvPr id="284674" name="Rectangle 2"/>
          <p:cNvSpPr>
            <a:spLocks noChangeArrowheads="1"/>
          </p:cNvSpPr>
          <p:nvPr/>
        </p:nvSpPr>
        <p:spPr bwMode="auto">
          <a:xfrm>
            <a:off x="381000" y="1447800"/>
            <a:ext cx="3962400" cy="5029200"/>
          </a:xfrm>
          <a:prstGeom prst="rect">
            <a:avLst/>
          </a:prstGeom>
          <a:solidFill>
            <a:srgbClr val="FFFFCC"/>
          </a:solidFill>
          <a:ln w="9525">
            <a:noFill/>
            <a:miter lim="800000"/>
            <a:headEnd/>
            <a:tailEnd/>
          </a:ln>
          <a:effectLst/>
        </p:spPr>
        <p:txBody>
          <a:bodyPr wrap="none" anchor="ctr"/>
          <a:lstStyle/>
          <a:p>
            <a:endParaRPr lang="en-US"/>
          </a:p>
        </p:txBody>
      </p:sp>
      <p:sp>
        <p:nvSpPr>
          <p:cNvPr id="284675" name="Rectangle 3"/>
          <p:cNvSpPr>
            <a:spLocks noGrp="1" noChangeArrowheads="1"/>
          </p:cNvSpPr>
          <p:nvPr>
            <p:ph type="title"/>
          </p:nvPr>
        </p:nvSpPr>
        <p:spPr>
          <a:xfrm>
            <a:off x="457200" y="277813"/>
            <a:ext cx="8534400" cy="1139825"/>
          </a:xfrm>
          <a:noFill/>
          <a:ln/>
        </p:spPr>
        <p:txBody>
          <a:bodyPr lIns="92075" tIns="46038" rIns="92075" bIns="46038"/>
          <a:lstStyle/>
          <a:p>
            <a:r>
              <a:rPr lang="en-US"/>
              <a:t>Influence of Temperature: SRM 1647d</a:t>
            </a:r>
          </a:p>
        </p:txBody>
      </p:sp>
      <p:pic>
        <p:nvPicPr>
          <p:cNvPr id="284676" name="Picture 4"/>
          <p:cNvPicPr>
            <a:picLocks noChangeArrowheads="1"/>
          </p:cNvPicPr>
          <p:nvPr/>
        </p:nvPicPr>
        <p:blipFill>
          <a:blip r:embed="rId6"/>
          <a:srcRect/>
          <a:stretch>
            <a:fillRect/>
          </a:stretch>
        </p:blipFill>
        <p:spPr bwMode="auto">
          <a:xfrm>
            <a:off x="762000" y="3276600"/>
            <a:ext cx="3376613" cy="1281113"/>
          </a:xfrm>
          <a:prstGeom prst="rect">
            <a:avLst/>
          </a:prstGeom>
          <a:noFill/>
          <a:ln w="9525">
            <a:noFill/>
            <a:miter lim="800000"/>
            <a:headEnd/>
            <a:tailEnd/>
          </a:ln>
          <a:effectLst/>
        </p:spPr>
      </p:pic>
      <p:pic>
        <p:nvPicPr>
          <p:cNvPr id="284677" name="Picture 5"/>
          <p:cNvPicPr>
            <a:picLocks noChangeArrowheads="1"/>
          </p:cNvPicPr>
          <p:nvPr/>
        </p:nvPicPr>
        <p:blipFill>
          <a:blip r:embed="rId7"/>
          <a:srcRect/>
          <a:stretch>
            <a:fillRect/>
          </a:stretch>
        </p:blipFill>
        <p:spPr bwMode="auto">
          <a:xfrm>
            <a:off x="4876800" y="3276600"/>
            <a:ext cx="3365500" cy="1277938"/>
          </a:xfrm>
          <a:prstGeom prst="rect">
            <a:avLst/>
          </a:prstGeom>
          <a:noFill/>
          <a:ln w="9525">
            <a:noFill/>
            <a:miter lim="800000"/>
            <a:headEnd/>
            <a:tailEnd/>
          </a:ln>
          <a:effectLst/>
        </p:spPr>
      </p:pic>
      <p:pic>
        <p:nvPicPr>
          <p:cNvPr id="284678" name="Picture 6"/>
          <p:cNvPicPr>
            <a:picLocks noChangeArrowheads="1"/>
          </p:cNvPicPr>
          <p:nvPr/>
        </p:nvPicPr>
        <p:blipFill>
          <a:blip r:embed="rId8"/>
          <a:srcRect/>
          <a:stretch>
            <a:fillRect/>
          </a:stretch>
        </p:blipFill>
        <p:spPr bwMode="auto">
          <a:xfrm>
            <a:off x="762000" y="1524000"/>
            <a:ext cx="3313113" cy="1401763"/>
          </a:xfrm>
          <a:prstGeom prst="rect">
            <a:avLst/>
          </a:prstGeom>
          <a:noFill/>
          <a:ln w="9525">
            <a:noFill/>
            <a:miter lim="800000"/>
            <a:headEnd/>
            <a:tailEnd/>
          </a:ln>
          <a:effectLst/>
        </p:spPr>
      </p:pic>
      <p:pic>
        <p:nvPicPr>
          <p:cNvPr id="284679" name="Picture 7"/>
          <p:cNvPicPr>
            <a:picLocks noChangeArrowheads="1"/>
          </p:cNvPicPr>
          <p:nvPr/>
        </p:nvPicPr>
        <p:blipFill>
          <a:blip r:embed="rId9"/>
          <a:srcRect/>
          <a:stretch>
            <a:fillRect/>
          </a:stretch>
        </p:blipFill>
        <p:spPr bwMode="auto">
          <a:xfrm>
            <a:off x="4876800" y="5029200"/>
            <a:ext cx="3444875" cy="1423988"/>
          </a:xfrm>
          <a:prstGeom prst="rect">
            <a:avLst/>
          </a:prstGeom>
          <a:noFill/>
          <a:ln w="9525">
            <a:noFill/>
            <a:miter lim="800000"/>
            <a:headEnd/>
            <a:tailEnd/>
          </a:ln>
          <a:effectLst/>
        </p:spPr>
      </p:pic>
      <p:sp>
        <p:nvSpPr>
          <p:cNvPr id="284682" name="Text Box 10"/>
          <p:cNvSpPr txBox="1">
            <a:spLocks noChangeArrowheads="1"/>
          </p:cNvSpPr>
          <p:nvPr/>
        </p:nvSpPr>
        <p:spPr bwMode="auto">
          <a:xfrm>
            <a:off x="1066800" y="1066800"/>
            <a:ext cx="2679700" cy="366713"/>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b="1">
                <a:solidFill>
                  <a:srgbClr val="990033"/>
                </a:solidFill>
                <a:latin typeface="Comic Sans MS" pitchFamily="66" charset="0"/>
              </a:rPr>
              <a:t>Low Shape Recognition</a:t>
            </a:r>
          </a:p>
        </p:txBody>
      </p:sp>
      <p:sp>
        <p:nvSpPr>
          <p:cNvPr id="284683" name="Text Box 11"/>
          <p:cNvSpPr txBox="1">
            <a:spLocks noChangeArrowheads="1"/>
          </p:cNvSpPr>
          <p:nvPr/>
        </p:nvSpPr>
        <p:spPr bwMode="auto">
          <a:xfrm>
            <a:off x="5105400" y="1066800"/>
            <a:ext cx="2768600" cy="366713"/>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b="1">
                <a:solidFill>
                  <a:srgbClr val="990033"/>
                </a:solidFill>
                <a:latin typeface="Comic Sans MS" pitchFamily="66" charset="0"/>
              </a:rPr>
              <a:t>High Shape Recognition</a:t>
            </a:r>
          </a:p>
        </p:txBody>
      </p:sp>
      <p:sp>
        <p:nvSpPr>
          <p:cNvPr id="284684" name="Rectangle 12"/>
          <p:cNvSpPr>
            <a:spLocks noChangeArrowheads="1"/>
          </p:cNvSpPr>
          <p:nvPr/>
        </p:nvSpPr>
        <p:spPr bwMode="auto">
          <a:xfrm>
            <a:off x="533400" y="3048000"/>
            <a:ext cx="3657600" cy="1676400"/>
          </a:xfrm>
          <a:prstGeom prst="rect">
            <a:avLst/>
          </a:prstGeom>
          <a:noFill/>
          <a:ln w="28575">
            <a:solidFill>
              <a:srgbClr val="0000FF"/>
            </a:solidFill>
            <a:miter lim="800000"/>
            <a:headEnd/>
            <a:tailEnd/>
          </a:ln>
          <a:effectLst/>
        </p:spPr>
        <p:txBody>
          <a:bodyPr wrap="none" anchor="ctr"/>
          <a:lstStyle/>
          <a:p>
            <a:endParaRPr lang="en-US"/>
          </a:p>
        </p:txBody>
      </p:sp>
      <p:sp>
        <p:nvSpPr>
          <p:cNvPr id="284680" name="Line 8"/>
          <p:cNvSpPr>
            <a:spLocks noChangeShapeType="1"/>
          </p:cNvSpPr>
          <p:nvPr/>
        </p:nvSpPr>
        <p:spPr bwMode="auto">
          <a:xfrm>
            <a:off x="4267200" y="4419600"/>
            <a:ext cx="533400" cy="533400"/>
          </a:xfrm>
          <a:prstGeom prst="line">
            <a:avLst/>
          </a:prstGeom>
          <a:noFill/>
          <a:ln w="76200">
            <a:solidFill>
              <a:srgbClr val="990033"/>
            </a:solidFill>
            <a:round/>
            <a:headEnd type="none" w="sm" len="sm"/>
            <a:tailEnd type="stealth" w="med" len="med"/>
          </a:ln>
          <a:effectLst/>
        </p:spPr>
        <p:txBody>
          <a:bodyPr/>
          <a:lstStyle/>
          <a:p>
            <a:endParaRPr lang="en-US"/>
          </a:p>
        </p:txBody>
      </p:sp>
      <p:sp>
        <p:nvSpPr>
          <p:cNvPr id="284681" name="Line 9"/>
          <p:cNvSpPr>
            <a:spLocks noChangeShapeType="1"/>
          </p:cNvSpPr>
          <p:nvPr/>
        </p:nvSpPr>
        <p:spPr bwMode="auto">
          <a:xfrm flipH="1" flipV="1">
            <a:off x="4191000" y="2667000"/>
            <a:ext cx="533400" cy="533400"/>
          </a:xfrm>
          <a:prstGeom prst="line">
            <a:avLst/>
          </a:prstGeom>
          <a:noFill/>
          <a:ln w="76200">
            <a:solidFill>
              <a:srgbClr val="990033"/>
            </a:solidFill>
            <a:round/>
            <a:headEnd type="none" w="sm" len="sm"/>
            <a:tailEnd type="stealth" w="med" len="med"/>
          </a:ln>
          <a:effectLst/>
        </p:spPr>
        <p:txBody>
          <a:bodyPr/>
          <a:lstStyle/>
          <a:p>
            <a:endParaRPr lang="en-US"/>
          </a:p>
        </p:txBody>
      </p:sp>
      <p:sp>
        <p:nvSpPr>
          <p:cNvPr id="284686" name="Rectangle 14"/>
          <p:cNvSpPr>
            <a:spLocks noChangeArrowheads="1"/>
          </p:cNvSpPr>
          <p:nvPr/>
        </p:nvSpPr>
        <p:spPr bwMode="auto">
          <a:xfrm>
            <a:off x="4800600" y="3048000"/>
            <a:ext cx="3657600" cy="1676400"/>
          </a:xfrm>
          <a:prstGeom prst="rect">
            <a:avLst/>
          </a:prstGeom>
          <a:noFill/>
          <a:ln w="28575">
            <a:solidFill>
              <a:srgbClr val="0000FF"/>
            </a:solidFill>
            <a:miter lim="800000"/>
            <a:headEnd/>
            <a:tailEnd/>
          </a:ln>
          <a:effectLst/>
        </p:spPr>
        <p:txBody>
          <a:bodyPr wrap="none" anchor="ctr"/>
          <a:lstStyle/>
          <a:p>
            <a:endParaRPr lang="en-US"/>
          </a:p>
        </p:txBody>
      </p:sp>
      <p:pic>
        <p:nvPicPr>
          <p:cNvPr id="2" name="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45813" y="6294438"/>
            <a:ext cx="609600" cy="609600"/>
          </a:xfrm>
          <a:prstGeom prst="rect">
            <a:avLst/>
          </a:prstGeom>
        </p:spPr>
      </p:pic>
    </p:spTree>
    <p:custDataLst>
      <p:tags r:id="rId1"/>
    </p:custDataLst>
  </p:cSld>
  <p:clrMapOvr>
    <a:masterClrMapping/>
  </p:clrMapOvr>
  <p:transition advTm="105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6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46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46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4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84680" grpId="0" animBg="1"/>
      <p:bldP spid="284681" grpId="0" animBg="1"/>
    </p:bldLst>
  </p:timing>
  <p:extLst mod="1">
    <p:ext uri="{E180D4A7-C9FB-4DFB-919C-405C955672EB}">
      <p14:showEvtLst xmlns:p14="http://schemas.microsoft.com/office/powerpoint/2010/main">
        <p14:playEvt time="7" objId="2"/>
        <p14:stopEvt time="10544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2738" y="6215063"/>
            <a:ext cx="609600" cy="609600"/>
          </a:xfrm>
          <a:prstGeom prst="rect">
            <a:avLst/>
          </a:prstGeom>
        </p:spPr>
      </p:pic>
      <p:pic>
        <p:nvPicPr>
          <p:cNvPr id="6" name="Picture 5">
            <a:extLst>
              <a:ext uri="{FF2B5EF4-FFF2-40B4-BE49-F238E27FC236}">
                <a16:creationId xmlns:a16="http://schemas.microsoft.com/office/drawing/2014/main" id="{B0E9CA60-90AC-4C99-B912-3CEE06D55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86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86441"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9238" y="6230938"/>
            <a:ext cx="609600" cy="609600"/>
          </a:xfrm>
          <a:prstGeom prst="rect">
            <a:avLst/>
          </a:prstGeom>
        </p:spPr>
      </p:pic>
      <p:pic>
        <p:nvPicPr>
          <p:cNvPr id="6" name="Picture 5">
            <a:extLst>
              <a:ext uri="{FF2B5EF4-FFF2-40B4-BE49-F238E27FC236}">
                <a16:creationId xmlns:a16="http://schemas.microsoft.com/office/drawing/2014/main" id="{4C465A71-3B59-4C5F-A1D5-F0F0D349F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49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49053"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2238" y="6467475"/>
            <a:ext cx="609600" cy="609600"/>
          </a:xfrm>
          <a:prstGeom prst="rect">
            <a:avLst/>
          </a:prstGeom>
        </p:spPr>
      </p:pic>
      <p:pic>
        <p:nvPicPr>
          <p:cNvPr id="6" name="Picture 5">
            <a:extLst>
              <a:ext uri="{FF2B5EF4-FFF2-40B4-BE49-F238E27FC236}">
                <a16:creationId xmlns:a16="http://schemas.microsoft.com/office/drawing/2014/main" id="{8EE655CA-BFC2-4859-9AFE-1F7F69F3D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562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0" objId="2"/>
        <p14:stopEvt time="55821"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350" y="6326188"/>
            <a:ext cx="609600" cy="609600"/>
          </a:xfrm>
          <a:prstGeom prst="rect">
            <a:avLst/>
          </a:prstGeom>
        </p:spPr>
      </p:pic>
      <p:pic>
        <p:nvPicPr>
          <p:cNvPr id="6" name="Picture 5">
            <a:extLst>
              <a:ext uri="{FF2B5EF4-FFF2-40B4-BE49-F238E27FC236}">
                <a16:creationId xmlns:a16="http://schemas.microsoft.com/office/drawing/2014/main" id="{0DEEF680-EC67-4366-9343-1055BA89F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30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1" objId="2"/>
        <p14:stopEvt time="29729"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438" y="6105525"/>
            <a:ext cx="609600" cy="609600"/>
          </a:xfrm>
          <a:prstGeom prst="rect">
            <a:avLst/>
          </a:prstGeom>
        </p:spPr>
      </p:pic>
      <p:pic>
        <p:nvPicPr>
          <p:cNvPr id="8" name="Picture 7">
            <a:extLst>
              <a:ext uri="{FF2B5EF4-FFF2-40B4-BE49-F238E27FC236}">
                <a16:creationId xmlns:a16="http://schemas.microsoft.com/office/drawing/2014/main" id="{ABAC3A83-8472-4A55-A132-D49A548BD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10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 objId="2"/>
        <p14:stopEvt time="110556"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7450" y="6483350"/>
            <a:ext cx="609600" cy="609600"/>
          </a:xfrm>
          <a:prstGeom prst="rect">
            <a:avLst/>
          </a:prstGeom>
        </p:spPr>
      </p:pic>
      <p:pic>
        <p:nvPicPr>
          <p:cNvPr id="6" name="Picture 5">
            <a:extLst>
              <a:ext uri="{FF2B5EF4-FFF2-40B4-BE49-F238E27FC236}">
                <a16:creationId xmlns:a16="http://schemas.microsoft.com/office/drawing/2014/main" id="{319B16E5-7C6F-44AF-A5AB-C99E02FDD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36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 objId="2"/>
        <p14:stopEvt time="35428"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150" y="6403975"/>
            <a:ext cx="609600" cy="609600"/>
          </a:xfrm>
          <a:prstGeom prst="rect">
            <a:avLst/>
          </a:prstGeom>
        </p:spPr>
      </p:pic>
      <p:pic>
        <p:nvPicPr>
          <p:cNvPr id="8" name="Picture 7">
            <a:extLst>
              <a:ext uri="{FF2B5EF4-FFF2-40B4-BE49-F238E27FC236}">
                <a16:creationId xmlns:a16="http://schemas.microsoft.com/office/drawing/2014/main" id="{224438A7-E774-4371-B156-107F1BD33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38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137996"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4650" y="6294438"/>
            <a:ext cx="609600" cy="609600"/>
          </a:xfrm>
          <a:prstGeom prst="rect">
            <a:avLst/>
          </a:prstGeom>
        </p:spPr>
      </p:pic>
      <p:pic>
        <p:nvPicPr>
          <p:cNvPr id="6" name="Picture 5">
            <a:extLst>
              <a:ext uri="{FF2B5EF4-FFF2-40B4-BE49-F238E27FC236}">
                <a16:creationId xmlns:a16="http://schemas.microsoft.com/office/drawing/2014/main" id="{2DAFC682-720B-4EFA-B80B-85FD49FA0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66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 objId="2"/>
        <p14:stopEvt time="65831"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9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6089815"/>
            <a:ext cx="609600" cy="609600"/>
          </a:xfrm>
          <a:prstGeom prst="rect">
            <a:avLst/>
          </a:prstGeom>
        </p:spPr>
      </p:pic>
      <p:pic>
        <p:nvPicPr>
          <p:cNvPr id="8" name="Picture 7">
            <a:extLst>
              <a:ext uri="{FF2B5EF4-FFF2-40B4-BE49-F238E27FC236}">
                <a16:creationId xmlns:a16="http://schemas.microsoft.com/office/drawing/2014/main" id="{3AE38FCC-49DD-4DF4-8C43-F73F13394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48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 objId="2"/>
        <p14:stopEvt time="4792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noFill/>
          <a:ln/>
        </p:spPr>
        <p:txBody>
          <a:bodyPr lIns="92075" tIns="46038" rIns="92075" bIns="46038"/>
          <a:lstStyle/>
          <a:p>
            <a:r>
              <a:rPr lang="en-US"/>
              <a:t>Evolution of Stationary Phase Models</a:t>
            </a:r>
          </a:p>
        </p:txBody>
      </p:sp>
      <p:sp>
        <p:nvSpPr>
          <p:cNvPr id="278531" name="Rectangle 3"/>
          <p:cNvSpPr>
            <a:spLocks noGrp="1" noChangeArrowheads="1"/>
          </p:cNvSpPr>
          <p:nvPr>
            <p:ph type="body" idx="1"/>
          </p:nvPr>
        </p:nvSpPr>
        <p:spPr>
          <a:xfrm>
            <a:off x="457200" y="1295400"/>
            <a:ext cx="8229600" cy="4530725"/>
          </a:xfrm>
          <a:noFill/>
          <a:ln/>
        </p:spPr>
        <p:txBody>
          <a:bodyPr lIns="92075" tIns="46038" rIns="92075" bIns="46038"/>
          <a:lstStyle/>
          <a:p>
            <a:r>
              <a:rPr lang="en-US" sz="2200" b="1"/>
              <a:t>Consistent picture of alkyl order/disorder supported by:</a:t>
            </a:r>
          </a:p>
          <a:p>
            <a:pPr lvl="1"/>
            <a:r>
              <a:rPr lang="en-US" sz="2000" b="1"/>
              <a:t>Chromatographic evidence</a:t>
            </a:r>
          </a:p>
          <a:p>
            <a:pPr lvl="1"/>
            <a:r>
              <a:rPr lang="en-US" sz="2000" b="1"/>
              <a:t>Spectroscopic evidence</a:t>
            </a:r>
          </a:p>
          <a:p>
            <a:pPr lvl="1"/>
            <a:r>
              <a:rPr lang="en-US" sz="2000" b="1"/>
              <a:t>Computational chemistry</a:t>
            </a:r>
          </a:p>
          <a:p>
            <a:pPr lvl="1"/>
            <a:endParaRPr lang="en-US" sz="2000" b="1"/>
          </a:p>
        </p:txBody>
      </p:sp>
      <p:sp>
        <p:nvSpPr>
          <p:cNvPr id="278532" name="Rectangle 4"/>
          <p:cNvSpPr>
            <a:spLocks noChangeArrowheads="1"/>
          </p:cNvSpPr>
          <p:nvPr/>
        </p:nvSpPr>
        <p:spPr bwMode="auto">
          <a:xfrm>
            <a:off x="3567113" y="5794375"/>
            <a:ext cx="2590800" cy="51752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400" b="1">
                <a:solidFill>
                  <a:schemeClr val="accent1"/>
                </a:solidFill>
                <a:latin typeface="Comic Sans MS" pitchFamily="66" charset="0"/>
              </a:rPr>
              <a:t>Bonded end of chain is oriented towards surface</a:t>
            </a:r>
          </a:p>
        </p:txBody>
      </p:sp>
      <p:sp>
        <p:nvSpPr>
          <p:cNvPr id="278533" name="Rectangle 5"/>
          <p:cNvSpPr>
            <a:spLocks noChangeArrowheads="1"/>
          </p:cNvSpPr>
          <p:nvPr/>
        </p:nvSpPr>
        <p:spPr bwMode="auto">
          <a:xfrm>
            <a:off x="1281113" y="5794375"/>
            <a:ext cx="1905000" cy="51752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400" b="1">
                <a:solidFill>
                  <a:schemeClr val="accent1"/>
                </a:solidFill>
                <a:latin typeface="Comic Sans MS" pitchFamily="66" charset="0"/>
              </a:rPr>
              <a:t>Chain ends are randomly oriented</a:t>
            </a:r>
          </a:p>
        </p:txBody>
      </p:sp>
      <p:pic>
        <p:nvPicPr>
          <p:cNvPr id="278534" name="Picture 6"/>
          <p:cNvPicPr>
            <a:picLocks noChangeAspect="1" noChangeArrowheads="1"/>
          </p:cNvPicPr>
          <p:nvPr/>
        </p:nvPicPr>
        <p:blipFill>
          <a:blip r:embed="rId6"/>
          <a:srcRect/>
          <a:stretch>
            <a:fillRect/>
          </a:stretch>
        </p:blipFill>
        <p:spPr bwMode="auto">
          <a:xfrm>
            <a:off x="1371600" y="4343400"/>
            <a:ext cx="6400800" cy="1387475"/>
          </a:xfrm>
          <a:prstGeom prst="rect">
            <a:avLst/>
          </a:prstGeom>
          <a:noFill/>
          <a:ln w="9525">
            <a:noFill/>
            <a:miter lim="800000"/>
            <a:headEnd/>
            <a:tailEnd/>
          </a:ln>
          <a:effectLst/>
        </p:spPr>
      </p:pic>
      <p:sp>
        <p:nvSpPr>
          <p:cNvPr id="278535" name="Text Box 7"/>
          <p:cNvSpPr txBox="1">
            <a:spLocks noChangeArrowheads="1"/>
          </p:cNvSpPr>
          <p:nvPr/>
        </p:nvSpPr>
        <p:spPr bwMode="auto">
          <a:xfrm>
            <a:off x="6234113" y="5794375"/>
            <a:ext cx="1920875" cy="517525"/>
          </a:xfrm>
          <a:prstGeom prst="rect">
            <a:avLst/>
          </a:prstGeom>
          <a:noFill/>
          <a:ln w="9525">
            <a:noFill/>
            <a:miter lim="800000"/>
            <a:headEnd/>
            <a:tailEnd/>
          </a:ln>
          <a:effectLst/>
        </p:spPr>
        <p:txBody>
          <a:bodyPr>
            <a:spAutoFit/>
          </a:bodyPr>
          <a:lstStyle/>
          <a:p>
            <a:r>
              <a:rPr lang="en-US" sz="1400" b="1">
                <a:solidFill>
                  <a:schemeClr val="accent1"/>
                </a:solidFill>
                <a:latin typeface="Comic Sans MS" pitchFamily="66" charset="0"/>
              </a:rPr>
              <a:t>Chains are ordered in a lattice</a:t>
            </a:r>
          </a:p>
        </p:txBody>
      </p:sp>
      <p:sp>
        <p:nvSpPr>
          <p:cNvPr id="278536" name="Rectangle 8"/>
          <p:cNvSpPr>
            <a:spLocks noChangeArrowheads="1"/>
          </p:cNvSpPr>
          <p:nvPr/>
        </p:nvSpPr>
        <p:spPr bwMode="auto">
          <a:xfrm>
            <a:off x="457200" y="3276600"/>
            <a:ext cx="8229600" cy="1524000"/>
          </a:xfrm>
          <a:prstGeom prst="rect">
            <a:avLst/>
          </a:prstGeom>
          <a:noFill/>
          <a:ln w="9525">
            <a:noFill/>
            <a:miter lim="800000"/>
            <a:headEnd/>
            <a:tailEnd/>
          </a:ln>
          <a:effectLst/>
        </p:spPr>
        <p:txBody>
          <a:bodyPr lIns="92075" tIns="46038" rIns="92075" bIns="46038"/>
          <a:lstStyle/>
          <a:p>
            <a:pPr marL="669925" lvl="1" indent="-325438">
              <a:spcBef>
                <a:spcPct val="20000"/>
              </a:spcBef>
              <a:buClr>
                <a:schemeClr val="accent1"/>
              </a:buClr>
              <a:buSzPct val="60000"/>
              <a:buFont typeface="Wingdings" pitchFamily="2" charset="2"/>
              <a:buNone/>
            </a:pPr>
            <a:endParaRPr lang="en-US" sz="2000" b="1">
              <a:solidFill>
                <a:schemeClr val="bg1"/>
              </a:solidFill>
            </a:endParaRPr>
          </a:p>
          <a:p>
            <a:pPr marL="342900" indent="-342900">
              <a:spcBef>
                <a:spcPct val="20000"/>
              </a:spcBef>
              <a:buClr>
                <a:schemeClr val="accent1"/>
              </a:buClr>
              <a:buSzPct val="65000"/>
              <a:buFont typeface="Wingdings" pitchFamily="2" charset="2"/>
              <a:buChar char="n"/>
            </a:pPr>
            <a:r>
              <a:rPr lang="en-US" sz="2200" b="1">
                <a:solidFill>
                  <a:schemeClr val="bg1"/>
                </a:solidFill>
              </a:rPr>
              <a:t>Stationary Phases as Ordered States of Matter:</a:t>
            </a:r>
          </a:p>
        </p:txBody>
      </p:sp>
      <p:pic>
        <p:nvPicPr>
          <p:cNvPr id="3" name="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0100" y="6435725"/>
            <a:ext cx="609600" cy="609600"/>
          </a:xfrm>
          <a:prstGeom prst="rect">
            <a:avLst/>
          </a:prstGeom>
        </p:spPr>
      </p:pic>
    </p:spTree>
    <p:custDataLst>
      <p:tags r:id="rId1"/>
    </p:custDataLst>
  </p:cSld>
  <p:clrMapOvr>
    <a:masterClrMapping/>
  </p:clrMapOvr>
  <p:transition advTm="921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3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5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85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5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85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8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78532" grpId="0"/>
      <p:bldP spid="278533" grpId="0"/>
      <p:bldP spid="278535" grpId="0"/>
      <p:bldP spid="278536" grpId="0"/>
    </p:bldLst>
  </p:timing>
  <p:extLst mod="1">
    <p:ext uri="{E180D4A7-C9FB-4DFB-919C-405C955672EB}">
      <p14:showEvtLst xmlns:p14="http://schemas.microsoft.com/office/powerpoint/2010/main">
        <p14:playEvt time="10" objId="3"/>
        <p14:stopEvt time="9219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0525" y="6373813"/>
            <a:ext cx="609600" cy="609600"/>
          </a:xfrm>
          <a:prstGeom prst="rect">
            <a:avLst/>
          </a:prstGeom>
        </p:spPr>
      </p:pic>
      <p:pic>
        <p:nvPicPr>
          <p:cNvPr id="6" name="Picture 5">
            <a:extLst>
              <a:ext uri="{FF2B5EF4-FFF2-40B4-BE49-F238E27FC236}">
                <a16:creationId xmlns:a16="http://schemas.microsoft.com/office/drawing/2014/main" id="{EC5A4B0F-22B3-4D40-8C62-ED3448ABD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64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 objId="2"/>
        <p14:stopEvt time="64177"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0988" y="6167438"/>
            <a:ext cx="609600" cy="609600"/>
          </a:xfrm>
          <a:prstGeom prst="rect">
            <a:avLst/>
          </a:prstGeom>
        </p:spPr>
      </p:pic>
      <p:pic>
        <p:nvPicPr>
          <p:cNvPr id="8" name="Picture 7">
            <a:extLst>
              <a:ext uri="{FF2B5EF4-FFF2-40B4-BE49-F238E27FC236}">
                <a16:creationId xmlns:a16="http://schemas.microsoft.com/office/drawing/2014/main" id="{049D720A-8D65-4C17-9E8F-A817678C2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56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 objId="2"/>
        <p14:stopEvt time="56544"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2313" y="6451600"/>
            <a:ext cx="609600" cy="609600"/>
          </a:xfrm>
          <a:prstGeom prst="rect">
            <a:avLst/>
          </a:prstGeom>
        </p:spPr>
      </p:pic>
      <p:pic>
        <p:nvPicPr>
          <p:cNvPr id="6" name="Picture 5">
            <a:extLst>
              <a:ext uri="{FF2B5EF4-FFF2-40B4-BE49-F238E27FC236}">
                <a16:creationId xmlns:a16="http://schemas.microsoft.com/office/drawing/2014/main" id="{CDBAD259-6182-4CD2-A4A4-F5535FB2F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7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 objId="2"/>
        <p14:stopEvt time="80089"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150" y="6373813"/>
            <a:ext cx="609600" cy="609600"/>
          </a:xfrm>
          <a:prstGeom prst="rect">
            <a:avLst/>
          </a:prstGeom>
        </p:spPr>
      </p:pic>
      <p:pic>
        <p:nvPicPr>
          <p:cNvPr id="6" name="Picture 5">
            <a:extLst>
              <a:ext uri="{FF2B5EF4-FFF2-40B4-BE49-F238E27FC236}">
                <a16:creationId xmlns:a16="http://schemas.microsoft.com/office/drawing/2014/main" id="{ACCEB161-0C56-403D-B851-92E92EFA0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01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1" objId="2"/>
        <p14:stopEvt time="101115"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1613" y="6388100"/>
            <a:ext cx="609600" cy="609600"/>
          </a:xfrm>
          <a:prstGeom prst="rect">
            <a:avLst/>
          </a:prstGeom>
        </p:spPr>
      </p:pic>
      <p:pic>
        <p:nvPicPr>
          <p:cNvPr id="6" name="Picture 5">
            <a:extLst>
              <a:ext uri="{FF2B5EF4-FFF2-40B4-BE49-F238E27FC236}">
                <a16:creationId xmlns:a16="http://schemas.microsoft.com/office/drawing/2014/main" id="{F48300B7-56BA-4B34-AEAA-41D537A32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9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19117"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8150" y="6373813"/>
            <a:ext cx="609600" cy="609600"/>
          </a:xfrm>
          <a:prstGeom prst="rect">
            <a:avLst/>
          </a:prstGeom>
        </p:spPr>
      </p:pic>
      <p:pic>
        <p:nvPicPr>
          <p:cNvPr id="6" name="Picture 5">
            <a:extLst>
              <a:ext uri="{FF2B5EF4-FFF2-40B4-BE49-F238E27FC236}">
                <a16:creationId xmlns:a16="http://schemas.microsoft.com/office/drawing/2014/main" id="{3AF1DEA2-280E-47F6-AA0F-1EDEDB91E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84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8" objId="2"/>
        <p14:stopEvt time="83361"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0138" y="6215063"/>
            <a:ext cx="609600" cy="609600"/>
          </a:xfrm>
          <a:prstGeom prst="rect">
            <a:avLst/>
          </a:prstGeom>
        </p:spPr>
      </p:pic>
      <p:pic>
        <p:nvPicPr>
          <p:cNvPr id="6" name="Picture 5">
            <a:extLst>
              <a:ext uri="{FF2B5EF4-FFF2-40B4-BE49-F238E27FC236}">
                <a16:creationId xmlns:a16="http://schemas.microsoft.com/office/drawing/2014/main" id="{0A7D4F99-0455-4E0F-A877-F9FEA2669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16"/>
    </mc:Choice>
    <mc:Fallback xmlns="">
      <p:transition spd="slow" advTm="8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4" objId="2"/>
        <p14:stopEvt time="83280"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5975" y="6215063"/>
            <a:ext cx="609600" cy="609600"/>
          </a:xfrm>
          <a:prstGeom prst="rect">
            <a:avLst/>
          </a:prstGeom>
        </p:spPr>
      </p:pic>
      <p:pic>
        <p:nvPicPr>
          <p:cNvPr id="10" name="Picture 9">
            <a:extLst>
              <a:ext uri="{FF2B5EF4-FFF2-40B4-BE49-F238E27FC236}">
                <a16:creationId xmlns:a16="http://schemas.microsoft.com/office/drawing/2014/main" id="{6D206E2D-EB1D-4F58-BE7E-01E6B3FC8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86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6" objId="2"/>
        <p14:stopEvt time="85595"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B0BEC-3DFE-4A9D-B35A-D71D3F915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688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5075" y="5994400"/>
            <a:ext cx="609600" cy="609600"/>
          </a:xfrm>
          <a:prstGeom prst="rect">
            <a:avLst/>
          </a:prstGeom>
        </p:spPr>
      </p:pic>
      <p:pic>
        <p:nvPicPr>
          <p:cNvPr id="8" name="Picture 7">
            <a:extLst>
              <a:ext uri="{FF2B5EF4-FFF2-40B4-BE49-F238E27FC236}">
                <a16:creationId xmlns:a16="http://schemas.microsoft.com/office/drawing/2014/main" id="{72310FD5-D0CA-4545-BF1C-74F86E0DB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7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77488"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1650" y="6278563"/>
            <a:ext cx="609600" cy="609600"/>
          </a:xfrm>
          <a:prstGeom prst="rect">
            <a:avLst/>
          </a:prstGeom>
        </p:spPr>
      </p:pic>
      <p:pic>
        <p:nvPicPr>
          <p:cNvPr id="8" name="Picture 7">
            <a:extLst>
              <a:ext uri="{FF2B5EF4-FFF2-40B4-BE49-F238E27FC236}">
                <a16:creationId xmlns:a16="http://schemas.microsoft.com/office/drawing/2014/main" id="{8D330D78-7025-440E-BA53-31177121F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73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15" objId="2"/>
        <p14:stopEvt time="7394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0525" y="6089650"/>
            <a:ext cx="609600" cy="609600"/>
          </a:xfrm>
          <a:prstGeom prst="rect">
            <a:avLst/>
          </a:prstGeom>
        </p:spPr>
      </p:pic>
      <p:pic>
        <p:nvPicPr>
          <p:cNvPr id="6" name="Picture 5">
            <a:extLst>
              <a:ext uri="{FF2B5EF4-FFF2-40B4-BE49-F238E27FC236}">
                <a16:creationId xmlns:a16="http://schemas.microsoft.com/office/drawing/2014/main" id="{26B44FB4-DE58-45A1-9913-B4C3A7AA3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57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8" objId="2"/>
        <p14:stopEvt time="5648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1188" y="6183313"/>
            <a:ext cx="609600" cy="609600"/>
          </a:xfrm>
          <a:prstGeom prst="rect">
            <a:avLst/>
          </a:prstGeom>
        </p:spPr>
      </p:pic>
      <p:pic>
        <p:nvPicPr>
          <p:cNvPr id="6" name="Picture 5">
            <a:extLst>
              <a:ext uri="{FF2B5EF4-FFF2-40B4-BE49-F238E27FC236}">
                <a16:creationId xmlns:a16="http://schemas.microsoft.com/office/drawing/2014/main" id="{CC423170-3F32-4E88-A52C-B776963FE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724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1" objId="2"/>
        <p14:stopEvt time="71991"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8150" y="6310313"/>
            <a:ext cx="609600" cy="609600"/>
          </a:xfrm>
          <a:prstGeom prst="rect">
            <a:avLst/>
          </a:prstGeom>
        </p:spPr>
      </p:pic>
      <p:pic>
        <p:nvPicPr>
          <p:cNvPr id="6" name="Picture 5">
            <a:extLst>
              <a:ext uri="{FF2B5EF4-FFF2-40B4-BE49-F238E27FC236}">
                <a16:creationId xmlns:a16="http://schemas.microsoft.com/office/drawing/2014/main" id="{7392EE21-D46A-4C30-8227-B71E0737B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24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123962"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1650" y="6278563"/>
            <a:ext cx="609600" cy="609600"/>
          </a:xfrm>
          <a:prstGeom prst="rect">
            <a:avLst/>
          </a:prstGeom>
        </p:spPr>
      </p:pic>
      <p:pic>
        <p:nvPicPr>
          <p:cNvPr id="6" name="Picture 5">
            <a:extLst>
              <a:ext uri="{FF2B5EF4-FFF2-40B4-BE49-F238E27FC236}">
                <a16:creationId xmlns:a16="http://schemas.microsoft.com/office/drawing/2014/main" id="{B6759E14-C15F-4B15-A7B8-0EFDC2E54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1923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 objId="2"/>
        <p14:stopEvt time="192258"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9900" y="6373813"/>
            <a:ext cx="609600" cy="609600"/>
          </a:xfrm>
          <a:prstGeom prst="rect">
            <a:avLst/>
          </a:prstGeom>
        </p:spPr>
      </p:pic>
      <p:pic>
        <p:nvPicPr>
          <p:cNvPr id="8" name="Picture 7">
            <a:extLst>
              <a:ext uri="{FF2B5EF4-FFF2-40B4-BE49-F238E27FC236}">
                <a16:creationId xmlns:a16="http://schemas.microsoft.com/office/drawing/2014/main" id="{E1BD72FC-B67C-4A34-B20D-A96BB4550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639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 objId="2"/>
        <p14:stopEvt time="63293"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5.3"/>
</p:tagLst>
</file>

<file path=ppt/tags/tag2.xml><?xml version="1.0" encoding="utf-8"?>
<p:tagLst xmlns:a="http://schemas.openxmlformats.org/drawingml/2006/main" xmlns:r="http://schemas.openxmlformats.org/officeDocument/2006/relationships" xmlns:p="http://schemas.openxmlformats.org/presentationml/2006/main">
  <p:tag name="TIMING" val="|54.5|30.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40905</TotalTime>
  <Words>4298</Words>
  <Application>Microsoft Office PowerPoint</Application>
  <PresentationFormat>On-screen Show (4:3)</PresentationFormat>
  <Paragraphs>205</Paragraphs>
  <Slides>28</Slides>
  <Notes>28</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Candara</vt:lpstr>
      <vt:lpstr>Comic Sans MS</vt:lpstr>
      <vt:lpstr>Garamond</vt:lpstr>
      <vt:lpstr>Wingdings</vt:lpstr>
      <vt:lpstr>Edge</vt:lpstr>
      <vt:lpstr>PowerPoint Presentation</vt:lpstr>
      <vt:lpstr>Evolution of Stationary Phase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Influence of Temperature: SRM 1647d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Lane Sander</dc:creator>
  <cp:lastModifiedBy>Sander, Lane C. Dr. (Fed)</cp:lastModifiedBy>
  <cp:revision>252</cp:revision>
  <cp:lastPrinted>2006-03-18T03:58:13Z</cp:lastPrinted>
  <dcterms:created xsi:type="dcterms:W3CDTF">2004-06-03T13:35:41Z</dcterms:created>
  <dcterms:modified xsi:type="dcterms:W3CDTF">2017-09-25T20:28:04Z</dcterms:modified>
</cp:coreProperties>
</file>