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65" r:id="rId4"/>
    <p:sldId id="270" r:id="rId5"/>
    <p:sldId id="257" r:id="rId6"/>
    <p:sldId id="260" r:id="rId7"/>
    <p:sldId id="259" r:id="rId8"/>
    <p:sldId id="268" r:id="rId9"/>
    <p:sldId id="261" r:id="rId10"/>
    <p:sldId id="266" r:id="rId11"/>
    <p:sldId id="267" r:id="rId12"/>
    <p:sldId id="269" r:id="rId13"/>
    <p:sldId id="264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B826A-0983-47BB-8E4E-EF248FA44602}" type="datetimeFigureOut">
              <a:rPr lang="en-US" smtClean="0"/>
              <a:pPr/>
              <a:t>5/14/15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3DF7C-1BA7-4ACC-8D5D-2A033BA271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1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529-0B21-4EDB-8D93-5A10B78A41B7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45C9E-A683-43C5-AE61-7B63CA404720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F3AC-123E-44C4-8C1F-DBECE49525E2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7CC2-03FF-47FB-8FD1-BC006631714F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8409-D1E1-4D10-940E-AB6E135025E3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667-3DCB-47DA-B2C1-46B5F3CA21E5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71AD-4870-44FB-A9B4-DD6E731068A4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F2AA-1917-4B30-959B-A8BDF73CA004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6870-4A25-4B86-B299-5F9963321E07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EE33-E71B-4BBE-91E6-0C60C23EAB61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F746-3C1A-4C16-ADF9-CFDF6A0E4138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24B87-13C9-4E3C-9CB9-8D56F7952FAA}" type="datetime1">
              <a:rPr lang="en-US" smtClean="0"/>
              <a:pPr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4788-0B10-4D0F-8AAC-50D4DCD9E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github.com/richardotis/pycalpha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richardotis/pycalpha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ESPEI: free energy minimization, phase diagram</a:t>
            </a:r>
            <a:br>
              <a:rPr lang="en-US" dirty="0" smtClean="0"/>
            </a:br>
            <a:r>
              <a:rPr lang="en-US" dirty="0" smtClean="0"/>
              <a:t>calculations for </a:t>
            </a:r>
            <a:r>
              <a:rPr lang="en-US" dirty="0" err="1" smtClean="0"/>
              <a:t>multicomponent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Richard Otis and </a:t>
            </a:r>
            <a:r>
              <a:rPr lang="en-US" dirty="0" err="1" smtClean="0"/>
              <a:t>Zi-Kui</a:t>
            </a:r>
            <a:r>
              <a:rPr lang="en-US" dirty="0" smtClean="0"/>
              <a:t> Liu</a:t>
            </a:r>
          </a:p>
          <a:p>
            <a:r>
              <a:rPr lang="en-US" dirty="0" smtClean="0"/>
              <a:t>Penn State University</a:t>
            </a:r>
          </a:p>
          <a:p>
            <a:r>
              <a:rPr lang="en-US" dirty="0" smtClean="0"/>
              <a:t>May 14,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Al-Zn and Al-Mg assessment</a:t>
            </a:r>
          </a:p>
          <a:p>
            <a:r>
              <a:rPr lang="en-US" dirty="0" smtClean="0"/>
              <a:t>Uncertainty quantification of parameters</a:t>
            </a:r>
          </a:p>
          <a:p>
            <a:r>
              <a:rPr lang="en-US" dirty="0" smtClean="0"/>
              <a:t>Towards Al-Mg-Zn automated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Python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Notebook files are just text files</a:t>
            </a:r>
          </a:p>
          <a:p>
            <a:pPr lvl="1"/>
            <a:r>
              <a:rPr lang="en-US" dirty="0" smtClean="0"/>
              <a:t>Can be stored in version-control software</a:t>
            </a:r>
          </a:p>
          <a:p>
            <a:r>
              <a:rPr lang="en-US" dirty="0" smtClean="0"/>
              <a:t>Better than a macro file: figures and text embedded in notebook</a:t>
            </a:r>
          </a:p>
          <a:p>
            <a:r>
              <a:rPr lang="en-US" dirty="0" smtClean="0"/>
              <a:t>Supplementary material in journal articles</a:t>
            </a:r>
          </a:p>
          <a:p>
            <a:pPr lvl="1"/>
            <a:r>
              <a:rPr lang="en-US" dirty="0" smtClean="0"/>
              <a:t>Acts as interactive manuscript outline</a:t>
            </a:r>
          </a:p>
          <a:p>
            <a:pPr lvl="1"/>
            <a:r>
              <a:rPr lang="en-US" dirty="0" smtClean="0"/>
              <a:t>Others can easily reproduce your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ycalphad 0.2 is coming soon</a:t>
            </a:r>
          </a:p>
          <a:p>
            <a:pPr lvl="1"/>
            <a:r>
              <a:rPr lang="en-US" dirty="0" smtClean="0"/>
              <a:t>New equilibrium engine, better fitting routines</a:t>
            </a:r>
          </a:p>
          <a:p>
            <a:r>
              <a:rPr lang="en-US" dirty="0" smtClean="0"/>
              <a:t>Online CALPHAD </a:t>
            </a:r>
            <a:r>
              <a:rPr lang="en-US" dirty="0"/>
              <a:t>D</a:t>
            </a:r>
            <a:r>
              <a:rPr lang="en-US" dirty="0" smtClean="0"/>
              <a:t>ata API (Materials Genome, Inc.)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895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Thank You</a:t>
            </a: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E7B1-B086-4D8B-BE73-ADC28EFAEA8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8862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rao140@psu.edu</a:t>
            </a:r>
            <a:endParaRPr lang="en-US" sz="2400" dirty="0" smtClean="0">
              <a:hlinkClick r:id="rId2"/>
            </a:endParaRPr>
          </a:p>
          <a:p>
            <a:pPr algn="ctr"/>
            <a:r>
              <a:rPr lang="en-US" sz="2400" dirty="0" smtClean="0">
                <a:hlinkClick r:id="rId2"/>
              </a:rPr>
              <a:t>https://github.com/richardotis/pycalphad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This work is sponsored by a NASA Space Technology Research Fellowship under grant number NNX14AL43H.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Open-source CALPHAD codes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OpenCalphad v2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Written in Fortran</a:t>
            </a:r>
          </a:p>
          <a:p>
            <a:r>
              <a:rPr lang="en-US" dirty="0" smtClean="0"/>
              <a:t>GPL license</a:t>
            </a:r>
          </a:p>
          <a:p>
            <a:r>
              <a:rPr lang="en-US" dirty="0" smtClean="0"/>
              <a:t>Interactive: TC-style macros</a:t>
            </a:r>
          </a:p>
          <a:p>
            <a:r>
              <a:rPr lang="en-US" dirty="0" smtClean="0"/>
              <a:t>Non-interactive: TQ API</a:t>
            </a:r>
          </a:p>
          <a:p>
            <a:r>
              <a:rPr lang="en-US" dirty="0" smtClean="0"/>
              <a:t>Very fast</a:t>
            </a:r>
          </a:p>
          <a:p>
            <a:r>
              <a:rPr lang="en-US" dirty="0" smtClean="0"/>
              <a:t>Modeling module planned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pycalphad 0.2-pre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Written in Python</a:t>
            </a:r>
          </a:p>
          <a:p>
            <a:r>
              <a:rPr lang="en-US" dirty="0" smtClean="0"/>
              <a:t>MIT license</a:t>
            </a:r>
          </a:p>
          <a:p>
            <a:r>
              <a:rPr lang="en-US" dirty="0" smtClean="0"/>
              <a:t>Interactive: Python</a:t>
            </a:r>
          </a:p>
          <a:p>
            <a:r>
              <a:rPr lang="en-US" dirty="0" smtClean="0"/>
              <a:t>Non-interactive: Python</a:t>
            </a:r>
          </a:p>
          <a:p>
            <a:r>
              <a:rPr lang="en-US" dirty="0" smtClean="0"/>
              <a:t>Very flexible</a:t>
            </a:r>
          </a:p>
          <a:p>
            <a:r>
              <a:rPr lang="en-US" dirty="0" smtClean="0"/>
              <a:t>Experimental modeling support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82425"/>
            <a:ext cx="8858251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236887" y="6431784"/>
            <a:ext cx="1793618" cy="369332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r>
              <a:rPr lang="en-US" dirty="0" smtClean="0"/>
              <a:t>G. B. Olson, 2013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01601" y="4685050"/>
            <a:ext cx="8798857" cy="791396"/>
          </a:xfrm>
          <a:prstGeom prst="ellipse">
            <a:avLst/>
          </a:prstGeom>
          <a:noFill/>
          <a:ln w="28575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7" tIns="45713" rIns="91427" bIns="45713" spcCol="0"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>
            <a:endCxn id="3" idx="3"/>
          </p:cNvCxnSpPr>
          <p:nvPr/>
        </p:nvCxnSpPr>
        <p:spPr>
          <a:xfrm flipV="1">
            <a:off x="895145" y="5360550"/>
            <a:ext cx="495019" cy="527062"/>
          </a:xfrm>
          <a:prstGeom prst="straightConnector1">
            <a:avLst/>
          </a:prstGeom>
          <a:ln w="28575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1600" y="5785453"/>
            <a:ext cx="7135287" cy="923330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r>
              <a:rPr lang="en-US" dirty="0" smtClean="0"/>
              <a:t>Focus for workshop (phase-based property data needed to build</a:t>
            </a:r>
          </a:p>
          <a:p>
            <a:r>
              <a:rPr lang="en-US" dirty="0" smtClean="0"/>
              <a:t>Composition, temperature, pressure dependent CALPHAD-base databases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3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CALPHAD Data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Data fragmentation</a:t>
            </a:r>
          </a:p>
          <a:p>
            <a:r>
              <a:rPr lang="en-US" dirty="0" smtClean="0"/>
              <a:t>Data standards</a:t>
            </a:r>
          </a:p>
          <a:p>
            <a:r>
              <a:rPr lang="en-US" dirty="0" smtClean="0"/>
              <a:t>Workflow tools</a:t>
            </a:r>
          </a:p>
          <a:p>
            <a:r>
              <a:rPr lang="en-US" dirty="0" smtClean="0"/>
              <a:t>Uncertainty quantification</a:t>
            </a:r>
          </a:p>
          <a:p>
            <a:r>
              <a:rPr lang="en-US" b="1" dirty="0" smtClean="0"/>
              <a:t>Reproducibility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371600"/>
            <a:ext cx="3757988" cy="51432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Figure1-DataDepende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6491" y="434182"/>
            <a:ext cx="7589309" cy="569198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CALPHAD Databases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6119336"/>
            <a:ext cx="807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C. E. Campbell, U. R. </a:t>
            </a:r>
            <a:r>
              <a:rPr lang="en-US" sz="1400" dirty="0" err="1" smtClean="0"/>
              <a:t>Kattner</a:t>
            </a:r>
            <a:r>
              <a:rPr lang="en-US" sz="1400" dirty="0" smtClean="0"/>
              <a:t> and Z. K. Liu, "The development of phase-based property data using the CALPHAD method and infrastructure needs,“ </a:t>
            </a:r>
            <a:r>
              <a:rPr lang="en-US" sz="1400" i="1" dirty="0" smtClean="0"/>
              <a:t>Integrating Materials and Manufacturing Innovation</a:t>
            </a:r>
            <a:r>
              <a:rPr lang="en-US" sz="1400" dirty="0" smtClean="0"/>
              <a:t>, Vol.3, 2014, 12.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ESPEI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Workflow tools for CALPHAD modeling, including integration with FP calculations</a:t>
            </a:r>
          </a:p>
          <a:p>
            <a:r>
              <a:rPr lang="en-US" dirty="0" smtClean="0"/>
              <a:t>Online APIs for accessing structured CALPHAD data and metadata</a:t>
            </a:r>
          </a:p>
          <a:p>
            <a:r>
              <a:rPr lang="en-US" dirty="0" smtClean="0"/>
              <a:t>Open-source (MIT license) implementations of all core routines for CALPHAD, including</a:t>
            </a:r>
          </a:p>
          <a:p>
            <a:pPr lvl="1"/>
            <a:r>
              <a:rPr lang="en-US" dirty="0" smtClean="0"/>
              <a:t>Phase/property diagrams</a:t>
            </a:r>
          </a:p>
          <a:p>
            <a:pPr lvl="1"/>
            <a:r>
              <a:rPr lang="en-US" dirty="0" smtClean="0"/>
              <a:t>Fitting experimental data (CALPHAD modeling)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:\home\rotis\git\research\dissertation\pycalphad_binary.png"/>
          <p:cNvPicPr/>
          <p:nvPr/>
        </p:nvPicPr>
        <p:blipFill>
          <a:blip r:embed="rId2" cstate="print"/>
          <a:srcRect l="13917" t="7105" r="22095" b="6316"/>
          <a:stretch>
            <a:fillRect/>
          </a:stretch>
        </p:blipFill>
        <p:spPr bwMode="auto">
          <a:xfrm>
            <a:off x="0" y="0"/>
            <a:ext cx="898697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E7B1-B086-4D8B-BE73-ADC28EFAEA8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52400"/>
            <a:ext cx="2895600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pycalphad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2743200"/>
            <a:ext cx="3245555" cy="35052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First public release April 2015</a:t>
            </a:r>
          </a:p>
          <a:p>
            <a:r>
              <a:rPr lang="en-US" dirty="0" smtClean="0"/>
              <a:t>5000 lines of code</a:t>
            </a:r>
          </a:p>
          <a:p>
            <a:r>
              <a:rPr lang="en-US" dirty="0" smtClean="0"/>
              <a:t>800 code commits in 2 years</a:t>
            </a:r>
          </a:p>
          <a:p>
            <a:r>
              <a:rPr lang="en-US" dirty="0" smtClean="0"/>
              <a:t>Interactive (shown) and non-interactive modes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pycalphad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32 degrees of freedom per phase</a:t>
            </a:r>
          </a:p>
          <a:p>
            <a:r>
              <a:rPr lang="en-US" dirty="0" smtClean="0"/>
              <a:t>TDB file support</a:t>
            </a:r>
          </a:p>
          <a:p>
            <a:r>
              <a:rPr lang="en-US" dirty="0" smtClean="0"/>
              <a:t>Plotting: </a:t>
            </a:r>
            <a:r>
              <a:rPr lang="en-US" dirty="0"/>
              <a:t>b</a:t>
            </a:r>
            <a:r>
              <a:rPr lang="en-US" dirty="0" smtClean="0"/>
              <a:t>inary diagrams work best for now</a:t>
            </a:r>
          </a:p>
          <a:p>
            <a:r>
              <a:rPr lang="en-US" dirty="0" smtClean="0"/>
              <a:t>Experimental ternary support</a:t>
            </a:r>
          </a:p>
          <a:p>
            <a:r>
              <a:rPr lang="en-US" dirty="0" smtClean="0"/>
              <a:t>All standard alloy models (R-K-M polynomials, IHJ magnetic, order-disorder)</a:t>
            </a:r>
          </a:p>
          <a:p>
            <a:r>
              <a:rPr lang="en-US" dirty="0" smtClean="0"/>
              <a:t>Available on Python Package Index and </a:t>
            </a:r>
            <a:r>
              <a:rPr lang="en-US" dirty="0" err="1" smtClean="0"/>
              <a:t>GitHub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https://github.com/richardotis/pycalphad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Reproducible CALPHAD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Jupyter</a:t>
            </a:r>
            <a:r>
              <a:rPr lang="en-US" dirty="0" smtClean="0"/>
              <a:t>/</a:t>
            </a:r>
            <a:r>
              <a:rPr lang="en-US" dirty="0" err="1" smtClean="0"/>
              <a:t>IPython</a:t>
            </a:r>
            <a:r>
              <a:rPr lang="en-US" dirty="0" smtClean="0"/>
              <a:t> Notebook</a:t>
            </a:r>
          </a:p>
          <a:p>
            <a:pPr lvl="1"/>
            <a:r>
              <a:rPr lang="en-US" dirty="0" smtClean="0"/>
              <a:t>Free and open-source software for interactive computing, based on Python</a:t>
            </a:r>
          </a:p>
          <a:p>
            <a:pPr lvl="1"/>
            <a:r>
              <a:rPr lang="en-US" dirty="0" smtClean="0"/>
              <a:t>Browser-based interface </a:t>
            </a:r>
            <a:r>
              <a:rPr lang="en-US" u="sng" dirty="0" smtClean="0"/>
              <a:t>but can run locally</a:t>
            </a:r>
          </a:p>
          <a:p>
            <a:pPr lvl="1"/>
            <a:r>
              <a:rPr lang="en-US" dirty="0" smtClean="0"/>
              <a:t>Number-crunching power of MATLAB (</a:t>
            </a:r>
            <a:r>
              <a:rPr lang="en-US" i="1" dirty="0" err="1" smtClean="0"/>
              <a:t>NumPy</a:t>
            </a:r>
            <a:r>
              <a:rPr lang="en-US" dirty="0" smtClean="0"/>
              <a:t>) and symbolic math power of </a:t>
            </a:r>
            <a:r>
              <a:rPr lang="en-US" dirty="0" err="1" smtClean="0"/>
              <a:t>Mathematica</a:t>
            </a:r>
            <a:r>
              <a:rPr lang="en-US" dirty="0" smtClean="0"/>
              <a:t> (</a:t>
            </a:r>
            <a:r>
              <a:rPr lang="en-US" i="1" dirty="0" err="1" smtClean="0"/>
              <a:t>SymPy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11669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, H. (2014). Interactive notebooks: Sharing the code. </a:t>
            </a:r>
            <a:r>
              <a:rPr lang="en-US" i="1" dirty="0" smtClean="0"/>
              <a:t>Nature</a:t>
            </a:r>
            <a:r>
              <a:rPr lang="en-US" dirty="0" smtClean="0"/>
              <a:t>, 515(7525), 151–2. doi:10.1038/515151a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Reproducible CALPHAD Assessments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4788-0B10-4D0F-8AAC-50D4DCD9E3C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Content Placeholder 8" descr="new_wa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8229600" cy="4453247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520</Words>
  <Application>Microsoft Macintosh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Development of ESPEI: free energy minimization, phase diagram calculations for multicomponent systems</vt:lpstr>
      <vt:lpstr>PowerPoint Presentation</vt:lpstr>
      <vt:lpstr>CALPHAD Data Challenges</vt:lpstr>
      <vt:lpstr>Maintaining CALPHAD Databases</vt:lpstr>
      <vt:lpstr>Goals of ESPEI</vt:lpstr>
      <vt:lpstr>pycalphad</vt:lpstr>
      <vt:lpstr>pycalphad</vt:lpstr>
      <vt:lpstr>Reproducible CALPHAD Assessments</vt:lpstr>
      <vt:lpstr>Reproducible CALPHAD Assessments</vt:lpstr>
      <vt:lpstr>Demo</vt:lpstr>
      <vt:lpstr>Advantages of Python Approach</vt:lpstr>
      <vt:lpstr>Conclusion and Future Work</vt:lpstr>
      <vt:lpstr>PowerPoint Presentation</vt:lpstr>
      <vt:lpstr>Open-source CALPHAD codes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ESPEI</dc:title>
  <dc:creator>Richard Otis</dc:creator>
  <cp:lastModifiedBy>Carelyn Campbell</cp:lastModifiedBy>
  <cp:revision>107</cp:revision>
  <dcterms:created xsi:type="dcterms:W3CDTF">2015-05-12T13:17:06Z</dcterms:created>
  <dcterms:modified xsi:type="dcterms:W3CDTF">2015-05-15T12:51:34Z</dcterms:modified>
</cp:coreProperties>
</file>