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31"/>
  </p:notesMasterIdLst>
  <p:sldIdLst>
    <p:sldId id="256" r:id="rId3"/>
    <p:sldId id="257" r:id="rId4"/>
    <p:sldId id="274" r:id="rId5"/>
    <p:sldId id="346" r:id="rId6"/>
    <p:sldId id="340" r:id="rId7"/>
    <p:sldId id="341" r:id="rId8"/>
    <p:sldId id="258" r:id="rId9"/>
    <p:sldId id="342" r:id="rId10"/>
    <p:sldId id="344" r:id="rId11"/>
    <p:sldId id="345" r:id="rId12"/>
    <p:sldId id="337" r:id="rId13"/>
    <p:sldId id="351" r:id="rId14"/>
    <p:sldId id="339" r:id="rId15"/>
    <p:sldId id="321" r:id="rId16"/>
    <p:sldId id="350" r:id="rId17"/>
    <p:sldId id="352" r:id="rId18"/>
    <p:sldId id="353" r:id="rId19"/>
    <p:sldId id="301" r:id="rId20"/>
    <p:sldId id="347" r:id="rId21"/>
    <p:sldId id="303" r:id="rId22"/>
    <p:sldId id="318" r:id="rId23"/>
    <p:sldId id="349" r:id="rId24"/>
    <p:sldId id="320" r:id="rId25"/>
    <p:sldId id="307" r:id="rId26"/>
    <p:sldId id="348" r:id="rId27"/>
    <p:sldId id="309" r:id="rId28"/>
    <p:sldId id="291"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2957" autoAdjust="0"/>
    <p:restoredTop sz="95712" autoAdjust="0"/>
  </p:normalViewPr>
  <p:slideViewPr>
    <p:cSldViewPr snapToGrid="0">
      <p:cViewPr varScale="1">
        <p:scale>
          <a:sx n="60" d="100"/>
          <a:sy n="60" d="100"/>
        </p:scale>
        <p:origin x="78" y="9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5394172875913"/>
          <c:y val="0.15487235996193419"/>
          <c:w val="0.4380029638799951"/>
          <c:h val="0.657004364872112"/>
        </c:manualLayout>
      </c:layout>
      <c:pieChart>
        <c:varyColors val="1"/>
        <c:ser>
          <c:idx val="0"/>
          <c:order val="0"/>
          <c:tx>
            <c:strRef>
              <c:f>Sheet1!$B$1</c:f>
              <c:strCache>
                <c:ptCount val="1"/>
                <c:pt idx="0">
                  <c:v>Candidate Pool Mix</c:v>
                </c:pt>
              </c:strCache>
            </c:strRef>
          </c:tx>
          <c:dPt>
            <c:idx val="0"/>
            <c:bubble3D val="0"/>
            <c:spPr>
              <a:solidFill>
                <a:schemeClr val="tx2">
                  <a:lumMod val="75000"/>
                </a:schemeClr>
              </a:solidFill>
            </c:spPr>
          </c:dPt>
          <c:dPt>
            <c:idx val="1"/>
            <c:bubble3D val="0"/>
            <c:spPr>
              <a:solidFill>
                <a:srgbClr val="245794"/>
              </a:solidFill>
            </c:spPr>
          </c:dPt>
          <c:dPt>
            <c:idx val="2"/>
            <c:bubble3D val="0"/>
            <c:spPr>
              <a:solidFill>
                <a:schemeClr val="tx2">
                  <a:lumMod val="60000"/>
                  <a:lumOff val="40000"/>
                </a:schemeClr>
              </a:solidFill>
            </c:spPr>
          </c:dPt>
          <c:dPt>
            <c:idx val="3"/>
            <c:bubble3D val="0"/>
            <c:spPr>
              <a:solidFill>
                <a:schemeClr val="accent2"/>
              </a:solidFill>
            </c:spPr>
          </c:dPt>
          <c:dPt>
            <c:idx val="4"/>
            <c:bubble3D val="0"/>
            <c:spPr>
              <a:solidFill>
                <a:schemeClr val="accent6"/>
              </a:solidFill>
            </c:spPr>
          </c:dPt>
          <c:dPt>
            <c:idx val="5"/>
            <c:bubble3D val="0"/>
            <c:spPr>
              <a:solidFill>
                <a:schemeClr val="accent3">
                  <a:lumMod val="75000"/>
                </a:schemeClr>
              </a:solidFill>
            </c:spPr>
          </c:dPt>
          <c:dLbls>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sz="1100" b="1">
                    <a:solidFill>
                      <a:schemeClr val="bg1"/>
                    </a:solidFill>
                  </a:defRPr>
                </a:pPr>
                <a:endParaRPr lang="en-US"/>
              </a:p>
            </c:txPr>
            <c:showLegendKey val="1"/>
            <c:showVal val="1"/>
            <c:showCatName val="0"/>
            <c:showSerName val="0"/>
            <c:showPercent val="1"/>
            <c:showBubbleSize val="0"/>
            <c:separator>; </c:separator>
            <c:showLeaderLines val="1"/>
            <c:extLst>
              <c:ext xmlns:c15="http://schemas.microsoft.com/office/drawing/2012/chart" uri="{CE6537A1-D6FC-4f65-9D91-7224C49458BB}">
                <c15:layout/>
              </c:ext>
            </c:extLst>
          </c:dLbls>
          <c:cat>
            <c:strRef>
              <c:f>Sheet1!$A$2:$A$7</c:f>
              <c:strCache>
                <c:ptCount val="6"/>
                <c:pt idx="0">
                  <c:v>Federal Government</c:v>
                </c:pt>
                <c:pt idx="1">
                  <c:v>State Government</c:v>
                </c:pt>
                <c:pt idx="2">
                  <c:v>Local Government</c:v>
                </c:pt>
                <c:pt idx="3">
                  <c:v>FFRDC</c:v>
                </c:pt>
                <c:pt idx="4">
                  <c:v>Academic</c:v>
                </c:pt>
                <c:pt idx="5">
                  <c:v>Private</c:v>
                </c:pt>
              </c:strCache>
            </c:strRef>
          </c:cat>
          <c:val>
            <c:numRef>
              <c:f>Sheet1!$B$2:$B$7</c:f>
              <c:numCache>
                <c:formatCode>General</c:formatCode>
                <c:ptCount val="6"/>
                <c:pt idx="0">
                  <c:v>5</c:v>
                </c:pt>
                <c:pt idx="1">
                  <c:v>4</c:v>
                </c:pt>
                <c:pt idx="2">
                  <c:v>9</c:v>
                </c:pt>
                <c:pt idx="3">
                  <c:v>0</c:v>
                </c:pt>
                <c:pt idx="4">
                  <c:v>1</c:v>
                </c:pt>
                <c:pt idx="5">
                  <c:v>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5574193840906092"/>
          <c:y val="0.17043996894110319"/>
          <c:w val="0.29257497300523577"/>
          <c:h val="0.44776092281195301"/>
        </c:manualLayout>
      </c:layout>
      <c:overlay val="0"/>
      <c:txPr>
        <a:bodyPr/>
        <a:lstStyle/>
        <a:p>
          <a:pPr>
            <a:defRPr sz="1200"/>
          </a:pPr>
          <a:endParaRPr lang="en-US"/>
        </a:p>
      </c:txPr>
    </c:legend>
    <c:plotVisOnly val="1"/>
    <c:dispBlanksAs val="zero"/>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1867717511802"/>
          <c:y val="0.15629392416228532"/>
          <c:w val="0.4380029638799951"/>
          <c:h val="0.657004364872112"/>
        </c:manualLayout>
      </c:layout>
      <c:pieChart>
        <c:varyColors val="1"/>
        <c:ser>
          <c:idx val="0"/>
          <c:order val="0"/>
          <c:tx>
            <c:strRef>
              <c:f>Sheet1!$B$1</c:f>
              <c:strCache>
                <c:ptCount val="1"/>
                <c:pt idx="0">
                  <c:v>Candidate Pool Mix</c:v>
                </c:pt>
              </c:strCache>
            </c:strRef>
          </c:tx>
          <c:dPt>
            <c:idx val="0"/>
            <c:bubble3D val="0"/>
            <c:spPr>
              <a:solidFill>
                <a:schemeClr val="tx2">
                  <a:lumMod val="75000"/>
                </a:schemeClr>
              </a:solidFill>
            </c:spPr>
          </c:dPt>
          <c:dPt>
            <c:idx val="1"/>
            <c:bubble3D val="0"/>
            <c:spPr>
              <a:solidFill>
                <a:srgbClr val="245794"/>
              </a:solidFill>
            </c:spPr>
          </c:dPt>
          <c:dPt>
            <c:idx val="2"/>
            <c:bubble3D val="0"/>
            <c:spPr>
              <a:solidFill>
                <a:schemeClr val="tx2">
                  <a:lumMod val="60000"/>
                  <a:lumOff val="40000"/>
                </a:schemeClr>
              </a:solidFill>
            </c:spPr>
          </c:dPt>
          <c:dPt>
            <c:idx val="3"/>
            <c:bubble3D val="0"/>
            <c:spPr>
              <a:solidFill>
                <a:schemeClr val="accent2">
                  <a:lumMod val="75000"/>
                </a:schemeClr>
              </a:solidFill>
            </c:spPr>
          </c:dPt>
          <c:dPt>
            <c:idx val="4"/>
            <c:bubble3D val="0"/>
            <c:spPr>
              <a:solidFill>
                <a:schemeClr val="accent6"/>
              </a:solidFill>
            </c:spPr>
          </c:dPt>
          <c:dPt>
            <c:idx val="5"/>
            <c:bubble3D val="0"/>
            <c:spPr>
              <a:solidFill>
                <a:schemeClr val="accent3">
                  <a:lumMod val="75000"/>
                </a:schemeClr>
              </a:solidFill>
            </c:spPr>
          </c:dPt>
          <c:dPt>
            <c:idx val="6"/>
            <c:bubble3D val="0"/>
            <c:spPr>
              <a:solidFill>
                <a:schemeClr val="accent2"/>
              </a:solidFill>
            </c:spPr>
          </c:dPt>
          <c:dPt>
            <c:idx val="7"/>
            <c:bubble3D val="0"/>
            <c:spPr>
              <a:solidFill>
                <a:schemeClr val="accent3"/>
              </a:solidFill>
            </c:spPr>
          </c:dPt>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spPr>
              <a:noFill/>
            </c:spPr>
            <c:txPr>
              <a:bodyPr/>
              <a:lstStyle/>
              <a:p>
                <a:pPr>
                  <a:defRPr sz="1100" b="1">
                    <a:solidFill>
                      <a:schemeClr val="bg1"/>
                    </a:solidFill>
                  </a:defRPr>
                </a:pPr>
                <a:endParaRPr lang="en-US"/>
              </a:p>
            </c:txPr>
            <c:dLblPos val="inEnd"/>
            <c:showLegendKey val="0"/>
            <c:showVal val="1"/>
            <c:showCatName val="0"/>
            <c:showSerName val="0"/>
            <c:showPercent val="1"/>
            <c:showBubbleSize val="0"/>
            <c:separator>; </c:separator>
            <c:showLeaderLines val="1"/>
            <c:extLst>
              <c:ext xmlns:c15="http://schemas.microsoft.com/office/drawing/2012/chart" uri="{CE6537A1-D6FC-4f65-9D91-7224C49458BB}">
                <c15:layout/>
              </c:ext>
            </c:extLst>
          </c:dLbls>
          <c:cat>
            <c:strRef>
              <c:f>Sheet1!$A$2:$A$9</c:f>
              <c:strCache>
                <c:ptCount val="8"/>
                <c:pt idx="0">
                  <c:v>Practitioner</c:v>
                </c:pt>
                <c:pt idx="1">
                  <c:v>Researcher</c:v>
                </c:pt>
                <c:pt idx="2">
                  <c:v>R&amp;D Technology Partner</c:v>
                </c:pt>
                <c:pt idx="3">
                  <c:v>Educator/Trainer</c:v>
                </c:pt>
                <c:pt idx="4">
                  <c:v>Quality Assurance Manager</c:v>
                </c:pt>
                <c:pt idx="5">
                  <c:v>Attorney</c:v>
                </c:pt>
                <c:pt idx="6">
                  <c:v>Judge</c:v>
                </c:pt>
                <c:pt idx="7">
                  <c:v>Other</c:v>
                </c:pt>
              </c:strCache>
            </c:strRef>
          </c:cat>
          <c:val>
            <c:numRef>
              <c:f>Sheet1!$B$2:$B$9</c:f>
              <c:numCache>
                <c:formatCode>General</c:formatCode>
                <c:ptCount val="8"/>
                <c:pt idx="0">
                  <c:v>15</c:v>
                </c:pt>
                <c:pt idx="1">
                  <c:v>3</c:v>
                </c:pt>
                <c:pt idx="2">
                  <c:v>1</c:v>
                </c:pt>
                <c:pt idx="3">
                  <c:v>0</c:v>
                </c:pt>
                <c:pt idx="4">
                  <c:v>0</c:v>
                </c:pt>
                <c:pt idx="5">
                  <c:v>0</c:v>
                </c:pt>
                <c:pt idx="6">
                  <c:v>0</c:v>
                </c:pt>
                <c:pt idx="7">
                  <c:v>0</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0.66863387999686763"/>
          <c:y val="0.17194875681730346"/>
          <c:w val="0.33087415239389978"/>
          <c:h val="0.42929040087092801"/>
        </c:manualLayout>
      </c:layout>
      <c:overlay val="0"/>
      <c:txPr>
        <a:bodyPr/>
        <a:lstStyle/>
        <a:p>
          <a:pPr>
            <a:defRPr sz="1200"/>
          </a:pPr>
          <a:endParaRPr lang="en-US"/>
        </a:p>
      </c:txPr>
    </c:legend>
    <c:plotVisOnly val="1"/>
    <c:dispBlanksAs val="zero"/>
    <c:showDLblsOverMax val="0"/>
  </c:chart>
  <c:txPr>
    <a:bodyPr/>
    <a:lstStyle/>
    <a:p>
      <a:pPr>
        <a:defRPr sz="1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968FB-6A8E-490B-96F7-F94821EF7824}" type="datetimeFigureOut">
              <a:rPr lang="en-US" smtClean="0"/>
              <a:pPr/>
              <a:t>2/18/2016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5D4B5-821F-4F0E-B451-546E63EB0993}" type="slidenum">
              <a:rPr lang="en-US" smtClean="0"/>
              <a:pPr/>
              <a:t>‹#›</a:t>
            </a:fld>
            <a:endParaRPr lang="en-US"/>
          </a:p>
        </p:txBody>
      </p:sp>
    </p:spTree>
    <p:extLst>
      <p:ext uri="{BB962C8B-B14F-4D97-AF65-F5344CB8AC3E}">
        <p14:creationId xmlns:p14="http://schemas.microsoft.com/office/powerpoint/2010/main" val="403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75D4B5-821F-4F0E-B451-546E63EB0993}" type="slidenum">
              <a:rPr lang="en-US" smtClean="0"/>
              <a:pPr/>
              <a:t>1</a:t>
            </a:fld>
            <a:endParaRPr lang="en-US"/>
          </a:p>
        </p:txBody>
      </p:sp>
    </p:spTree>
    <p:extLst>
      <p:ext uri="{BB962C8B-B14F-4D97-AF65-F5344CB8AC3E}">
        <p14:creationId xmlns:p14="http://schemas.microsoft.com/office/powerpoint/2010/main" val="174138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committee has been assisting the Criteria</a:t>
            </a:r>
            <a:r>
              <a:rPr lang="en-US" baseline="0" dirty="0" smtClean="0"/>
              <a:t> for ID task group as they develop the various sections of their standard.  This group will work in concert with other task groups that deal with wording or terminology to ensure a unified definition is being used across all subcommittee documents.</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24</a:t>
            </a:fld>
            <a:endParaRPr lang="en-US"/>
          </a:p>
        </p:txBody>
      </p:sp>
    </p:spTree>
    <p:extLst>
      <p:ext uri="{BB962C8B-B14F-4D97-AF65-F5344CB8AC3E}">
        <p14:creationId xmlns:p14="http://schemas.microsoft.com/office/powerpoint/2010/main" val="3441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 departure of 2 members from private labs has changed our classification mix.  One new member</a:t>
            </a:r>
            <a:r>
              <a:rPr lang="en-US" baseline="0" dirty="0" smtClean="0"/>
              <a:t> has been selected, Jim Carroll and in the process of selecting 1 more new member.</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5</a:t>
            </a:fld>
            <a:endParaRPr lang="en-US"/>
          </a:p>
        </p:txBody>
      </p:sp>
    </p:spTree>
    <p:extLst>
      <p:ext uri="{BB962C8B-B14F-4D97-AF65-F5344CB8AC3E}">
        <p14:creationId xmlns:p14="http://schemas.microsoft.com/office/powerpoint/2010/main" val="112871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due to recent departure of 2 members from the private sector, we no longer have the category of educator/trainer.  The new member acquired is a</a:t>
            </a:r>
            <a:r>
              <a:rPr lang="en-US" baseline="0" dirty="0" smtClean="0"/>
              <a:t> practitioner and still working on bringing onboard a new member.</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6</a:t>
            </a:fld>
            <a:endParaRPr lang="en-US"/>
          </a:p>
        </p:txBody>
      </p:sp>
    </p:spTree>
    <p:extLst>
      <p:ext uri="{BB962C8B-B14F-4D97-AF65-F5344CB8AC3E}">
        <p14:creationId xmlns:p14="http://schemas.microsoft.com/office/powerpoint/2010/main" val="1871592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topics</a:t>
            </a:r>
            <a:r>
              <a:rPr lang="en-US" baseline="0" dirty="0" smtClean="0"/>
              <a:t> of work and work product is in on particular order of importance</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7</a:t>
            </a:fld>
            <a:endParaRPr lang="en-US"/>
          </a:p>
        </p:txBody>
      </p:sp>
    </p:spTree>
    <p:extLst>
      <p:ext uri="{BB962C8B-B14F-4D97-AF65-F5344CB8AC3E}">
        <p14:creationId xmlns:p14="http://schemas.microsoft.com/office/powerpoint/2010/main" val="109610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Interestingly, it appears that the documents presented by this group so far will most likely be the first group of standards that this</a:t>
            </a:r>
            <a:r>
              <a:rPr lang="en-US" baseline="0" dirty="0" smtClean="0"/>
              <a:t> committee moves forward with.</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8</a:t>
            </a:fld>
            <a:endParaRPr lang="en-US"/>
          </a:p>
        </p:txBody>
      </p:sp>
    </p:spTree>
    <p:extLst>
      <p:ext uri="{BB962C8B-B14F-4D97-AF65-F5344CB8AC3E}">
        <p14:creationId xmlns:p14="http://schemas.microsoft.com/office/powerpoint/2010/main" val="334415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standards were reviewed at the January Leesburg, VA meeting and comment received from the subcommittee membership.  It is hoped that within a couple of months edits based on the comments can be made and a new draft submitted for review.</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Interestingly, it appears that the documents presented by this group so far will most likely be the first group of standards that this</a:t>
            </a:r>
            <a:r>
              <a:rPr lang="en-US" baseline="0" dirty="0" smtClean="0"/>
              <a:t> committee moves forward with.</a:t>
            </a:r>
            <a:endParaRPr lang="en-US" dirty="0" smtClean="0"/>
          </a:p>
          <a:p>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10</a:t>
            </a:fld>
            <a:endParaRPr lang="en-US"/>
          </a:p>
        </p:txBody>
      </p:sp>
    </p:spTree>
    <p:extLst>
      <p:ext uri="{BB962C8B-B14F-4D97-AF65-F5344CB8AC3E}">
        <p14:creationId xmlns:p14="http://schemas.microsoft.com/office/powerpoint/2010/main" val="417410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the initial draft of the 1</a:t>
            </a:r>
            <a:r>
              <a:rPr lang="en-US" baseline="30000" dirty="0" smtClean="0"/>
              <a:t>st</a:t>
            </a:r>
            <a:r>
              <a:rPr lang="en-US" dirty="0" smtClean="0"/>
              <a:t> document</a:t>
            </a:r>
            <a:r>
              <a:rPr lang="en-US" baseline="0" dirty="0" smtClean="0"/>
              <a:t> has been reviewed and edits made, the remaining draft documents will be edited based on those comments and should be available for initial committee review shortly.</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13</a:t>
            </a:fld>
            <a:endParaRPr lang="en-US"/>
          </a:p>
        </p:txBody>
      </p:sp>
    </p:spTree>
    <p:extLst>
      <p:ext uri="{BB962C8B-B14F-4D97-AF65-F5344CB8AC3E}">
        <p14:creationId xmlns:p14="http://schemas.microsoft.com/office/powerpoint/2010/main" val="280730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committee has been hampered</a:t>
            </a:r>
            <a:r>
              <a:rPr lang="en-US" baseline="0" dirty="0" smtClean="0"/>
              <a:t> in starting as some members were working on other task groups of higher importance.  This group has been reorganized and a new expectation of work product has been provided so it is hopeful standards will begin to come from this group in the very near future.</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18</a:t>
            </a:fld>
            <a:endParaRPr lang="en-US"/>
          </a:p>
        </p:txBody>
      </p:sp>
    </p:spTree>
    <p:extLst>
      <p:ext uri="{BB962C8B-B14F-4D97-AF65-F5344CB8AC3E}">
        <p14:creationId xmlns:p14="http://schemas.microsoft.com/office/powerpoint/2010/main" val="2163653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initial drafts have been</a:t>
            </a:r>
            <a:r>
              <a:rPr lang="en-US" baseline="0" dirty="0" smtClean="0"/>
              <a:t> completed as outlined above.  At the in-person meeting in Leesburg, the entire committee provided input and edits to these initial draft documents.  The Criteria for ID committee will take those comments and work on the 2</a:t>
            </a:r>
            <a:r>
              <a:rPr lang="en-US" baseline="30000" dirty="0" smtClean="0"/>
              <a:t>nd</a:t>
            </a:r>
            <a:r>
              <a:rPr lang="en-US" baseline="0" dirty="0" smtClean="0"/>
              <a:t> draft for these processes and procedures.</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23</a:t>
            </a:fld>
            <a:endParaRPr lang="en-US"/>
          </a:p>
        </p:txBody>
      </p:sp>
    </p:spTree>
    <p:extLst>
      <p:ext uri="{BB962C8B-B14F-4D97-AF65-F5344CB8AC3E}">
        <p14:creationId xmlns:p14="http://schemas.microsoft.com/office/powerpoint/2010/main" val="3021695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599721-290F-448F-9532-FD203A90F1DE}" type="datetime1">
              <a:rPr lang="en-US" smtClean="0"/>
              <a:pPr/>
              <a:t>2/18/2016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750627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CAE26-AD36-43DB-8B5D-CF650303D2CF}" type="datetime1">
              <a:rPr lang="en-US" smtClean="0"/>
              <a:pPr/>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C5D2-352A-48FE-9355-62285D06C76A}" type="slidenum">
              <a:rPr lang="en-US" smtClean="0"/>
              <a:pPr/>
              <a:t>‹#›</a:t>
            </a:fld>
            <a:endParaRPr lang="en-US"/>
          </a:p>
        </p:txBody>
      </p:sp>
    </p:spTree>
    <p:extLst>
      <p:ext uri="{BB962C8B-B14F-4D97-AF65-F5344CB8AC3E}">
        <p14:creationId xmlns:p14="http://schemas.microsoft.com/office/powerpoint/2010/main" val="20169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52AA9-333E-4A3A-A97B-3820F0C85A9A}" type="datetime1">
              <a:rPr lang="en-US" smtClean="0"/>
              <a:pPr/>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C5D2-352A-48FE-9355-62285D06C76A}" type="slidenum">
              <a:rPr lang="en-US" smtClean="0"/>
              <a:pPr/>
              <a:t>‹#›</a:t>
            </a:fld>
            <a:endParaRPr lang="en-US"/>
          </a:p>
        </p:txBody>
      </p:sp>
    </p:spTree>
    <p:extLst>
      <p:ext uri="{BB962C8B-B14F-4D97-AF65-F5344CB8AC3E}">
        <p14:creationId xmlns:p14="http://schemas.microsoft.com/office/powerpoint/2010/main" val="1316462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DECC3-CD4C-42DD-A221-9B81B0BCCA94}" type="datetime1">
              <a:rPr lang="en-US" smtClean="0"/>
              <a:pPr/>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pPr/>
              <a:t>‹#›</a:t>
            </a:fld>
            <a:endParaRPr lang="en-US"/>
          </a:p>
        </p:txBody>
      </p:sp>
    </p:spTree>
    <p:extLst>
      <p:ext uri="{BB962C8B-B14F-4D97-AF65-F5344CB8AC3E}">
        <p14:creationId xmlns:p14="http://schemas.microsoft.com/office/powerpoint/2010/main" val="3235136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8F482-2E15-4AE6-9F3D-4E25F34378D6}" type="datetime1">
              <a:rPr lang="en-US" smtClean="0"/>
              <a:pPr/>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pPr/>
              <a:t>‹#›</a:t>
            </a:fld>
            <a:endParaRPr lang="en-US"/>
          </a:p>
        </p:txBody>
      </p:sp>
    </p:spTree>
    <p:extLst>
      <p:ext uri="{BB962C8B-B14F-4D97-AF65-F5344CB8AC3E}">
        <p14:creationId xmlns:p14="http://schemas.microsoft.com/office/powerpoint/2010/main" val="404208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7DB82-D4F6-40A5-8CEB-BD49488B8D86}" type="datetime1">
              <a:rPr lang="en-US" smtClean="0"/>
              <a:pPr/>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pPr/>
              <a:t>‹#›</a:t>
            </a:fld>
            <a:endParaRPr lang="en-US"/>
          </a:p>
        </p:txBody>
      </p:sp>
    </p:spTree>
    <p:extLst>
      <p:ext uri="{BB962C8B-B14F-4D97-AF65-F5344CB8AC3E}">
        <p14:creationId xmlns:p14="http://schemas.microsoft.com/office/powerpoint/2010/main" val="199369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7349C3-7D9F-47A0-B9FF-113A715E3C59}" type="datetime1">
              <a:rPr lang="en-US" smtClean="0"/>
              <a:pPr/>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341F-E75A-4C43-8285-43AAA61E932C}" type="slidenum">
              <a:rPr lang="en-US" smtClean="0"/>
              <a:pPr/>
              <a:t>‹#›</a:t>
            </a:fld>
            <a:endParaRPr lang="en-US"/>
          </a:p>
        </p:txBody>
      </p:sp>
    </p:spTree>
    <p:extLst>
      <p:ext uri="{BB962C8B-B14F-4D97-AF65-F5344CB8AC3E}">
        <p14:creationId xmlns:p14="http://schemas.microsoft.com/office/powerpoint/2010/main" val="24154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D0D31-4A14-4A3B-8E52-F8B4EC02A77A}" type="datetime1">
              <a:rPr lang="en-US" smtClean="0"/>
              <a:pPr/>
              <a:t>2/18/2016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1341F-E75A-4C43-8285-43AAA61E932C}" type="slidenum">
              <a:rPr lang="en-US" smtClean="0"/>
              <a:pPr/>
              <a:t>‹#›</a:t>
            </a:fld>
            <a:endParaRPr lang="en-US"/>
          </a:p>
        </p:txBody>
      </p:sp>
    </p:spTree>
    <p:extLst>
      <p:ext uri="{BB962C8B-B14F-4D97-AF65-F5344CB8AC3E}">
        <p14:creationId xmlns:p14="http://schemas.microsoft.com/office/powerpoint/2010/main" val="373904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E07203-C6B4-4605-BA31-E3071C7CFCE5}" type="datetime1">
              <a:rPr lang="en-US" smtClean="0"/>
              <a:pPr/>
              <a:t>2/18/2016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1341F-E75A-4C43-8285-43AAA61E932C}" type="slidenum">
              <a:rPr lang="en-US" smtClean="0"/>
              <a:pPr/>
              <a:t>‹#›</a:t>
            </a:fld>
            <a:endParaRPr lang="en-US"/>
          </a:p>
        </p:txBody>
      </p:sp>
    </p:spTree>
    <p:extLst>
      <p:ext uri="{BB962C8B-B14F-4D97-AF65-F5344CB8AC3E}">
        <p14:creationId xmlns:p14="http://schemas.microsoft.com/office/powerpoint/2010/main" val="176573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6F7DE-BBFB-43A4-A09D-C633531C4BE0}" type="datetime1">
              <a:rPr lang="en-US" smtClean="0"/>
              <a:pPr/>
              <a:t>2/18/2016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1341F-E75A-4C43-8285-43AAA61E932C}" type="slidenum">
              <a:rPr lang="en-US" smtClean="0"/>
              <a:pPr/>
              <a:t>‹#›</a:t>
            </a:fld>
            <a:endParaRPr lang="en-US"/>
          </a:p>
        </p:txBody>
      </p:sp>
    </p:spTree>
    <p:extLst>
      <p:ext uri="{BB962C8B-B14F-4D97-AF65-F5344CB8AC3E}">
        <p14:creationId xmlns:p14="http://schemas.microsoft.com/office/powerpoint/2010/main" val="2798720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95553-F7F3-4F88-9E3C-813554E3D381}" type="datetime1">
              <a:rPr lang="en-US" smtClean="0"/>
              <a:pPr/>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341F-E75A-4C43-8285-43AAA61E932C}" type="slidenum">
              <a:rPr lang="en-US" smtClean="0"/>
              <a:pPr/>
              <a:t>‹#›</a:t>
            </a:fld>
            <a:endParaRPr lang="en-US"/>
          </a:p>
        </p:txBody>
      </p:sp>
    </p:spTree>
    <p:extLst>
      <p:ext uri="{BB962C8B-B14F-4D97-AF65-F5344CB8AC3E}">
        <p14:creationId xmlns:p14="http://schemas.microsoft.com/office/powerpoint/2010/main" val="184032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627" y="499405"/>
            <a:ext cx="7886700" cy="1325563"/>
          </a:xfrm>
        </p:spPr>
        <p:txBody>
          <a:bodyPr/>
          <a:lstStyle>
            <a:lvl1pPr>
              <a:defRPr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7627" y="1986170"/>
            <a:ext cx="7886700" cy="353833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7DFF698-4F3E-48E9-B01D-6A779E6C2D28}" type="datetime1">
              <a:rPr lang="en-US" smtClean="0"/>
              <a:pPr/>
              <a:t>2/18/2016</a:t>
            </a:fld>
            <a:endParaRPr lang="en-US"/>
          </a:p>
        </p:txBody>
      </p:sp>
      <p:sp>
        <p:nvSpPr>
          <p:cNvPr id="6" name="Slide Number Placeholder 5"/>
          <p:cNvSpPr>
            <a:spLocks noGrp="1"/>
          </p:cNvSpPr>
          <p:nvPr>
            <p:ph type="sldNum" sz="quarter" idx="12"/>
          </p:nvPr>
        </p:nvSpPr>
        <p:spPr>
          <a:xfrm>
            <a:off x="3311083" y="6443655"/>
            <a:ext cx="2057400" cy="365125"/>
          </a:xfrm>
        </p:spPr>
        <p:txBody>
          <a:bodyPr/>
          <a:lstStyle>
            <a:lvl1pPr algn="ctr">
              <a:defRPr sz="1200"/>
            </a:lvl1pPr>
          </a:lstStyle>
          <a:p>
            <a:fld id="{8A6BD0B9-3465-4E0F-AE7F-2EBD7D9D0656}"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5629" y="146008"/>
            <a:ext cx="1077396" cy="115297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 y="5877897"/>
            <a:ext cx="2041083" cy="937232"/>
          </a:xfrm>
          <a:prstGeom prst="rect">
            <a:avLst/>
          </a:prstGeom>
        </p:spPr>
      </p:pic>
      <p:pic>
        <p:nvPicPr>
          <p:cNvPr id="9" name="Picture 8"/>
          <p:cNvPicPr>
            <a:picLocks noChangeAspect="1"/>
          </p:cNvPicPr>
          <p:nvPr userDrawn="1"/>
        </p:nvPicPr>
        <p:blipFill>
          <a:blip r:embed="rId4" cstate="print"/>
          <a:stretch>
            <a:fillRect/>
          </a:stretch>
        </p:blipFill>
        <p:spPr>
          <a:xfrm>
            <a:off x="7722023" y="6529379"/>
            <a:ext cx="1371600" cy="285750"/>
          </a:xfrm>
          <a:prstGeom prst="rect">
            <a:avLst/>
          </a:prstGeom>
        </p:spPr>
      </p:pic>
    </p:spTree>
    <p:extLst>
      <p:ext uri="{BB962C8B-B14F-4D97-AF65-F5344CB8AC3E}">
        <p14:creationId xmlns:p14="http://schemas.microsoft.com/office/powerpoint/2010/main" val="3545884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96C21-249C-4EA5-9CCD-FD0467696AED}" type="datetime1">
              <a:rPr lang="en-US" smtClean="0"/>
              <a:pPr/>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341F-E75A-4C43-8285-43AAA61E932C}" type="slidenum">
              <a:rPr lang="en-US" smtClean="0"/>
              <a:pPr/>
              <a:t>‹#›</a:t>
            </a:fld>
            <a:endParaRPr lang="en-US"/>
          </a:p>
        </p:txBody>
      </p:sp>
    </p:spTree>
    <p:extLst>
      <p:ext uri="{BB962C8B-B14F-4D97-AF65-F5344CB8AC3E}">
        <p14:creationId xmlns:p14="http://schemas.microsoft.com/office/powerpoint/2010/main" val="576452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04505-F5F8-4740-A5C3-A3B341FA3DC0}" type="datetime1">
              <a:rPr lang="en-US" smtClean="0"/>
              <a:pPr/>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pPr/>
              <a:t>‹#›</a:t>
            </a:fld>
            <a:endParaRPr lang="en-US"/>
          </a:p>
        </p:txBody>
      </p:sp>
    </p:spTree>
    <p:extLst>
      <p:ext uri="{BB962C8B-B14F-4D97-AF65-F5344CB8AC3E}">
        <p14:creationId xmlns:p14="http://schemas.microsoft.com/office/powerpoint/2010/main" val="1449980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7CED4-4477-4EF2-8F58-94D728EFF4FD}" type="datetime1">
              <a:rPr lang="en-US" smtClean="0"/>
              <a:pPr/>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pPr/>
              <a:t>‹#›</a:t>
            </a:fld>
            <a:endParaRPr lang="en-US"/>
          </a:p>
        </p:txBody>
      </p:sp>
    </p:spTree>
    <p:extLst>
      <p:ext uri="{BB962C8B-B14F-4D97-AF65-F5344CB8AC3E}">
        <p14:creationId xmlns:p14="http://schemas.microsoft.com/office/powerpoint/2010/main" val="257019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713D90-AF70-4F9D-BCC0-6D7EA6D0D84F}" type="datetime1">
              <a:rPr lang="en-US" smtClean="0"/>
              <a:pPr/>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C5D2-352A-48FE-9355-62285D06C76A}" type="slidenum">
              <a:rPr lang="en-US" smtClean="0"/>
              <a:pPr/>
              <a:t>‹#›</a:t>
            </a:fld>
            <a:endParaRPr lang="en-US"/>
          </a:p>
        </p:txBody>
      </p:sp>
    </p:spTree>
    <p:extLst>
      <p:ext uri="{BB962C8B-B14F-4D97-AF65-F5344CB8AC3E}">
        <p14:creationId xmlns:p14="http://schemas.microsoft.com/office/powerpoint/2010/main" val="16999477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FD696-AF75-408D-8CB0-7CD6E7EDACE0}" type="datetime1">
              <a:rPr lang="en-US" smtClean="0"/>
              <a:pPr/>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C5D2-352A-48FE-9355-62285D06C76A}" type="slidenum">
              <a:rPr lang="en-US" smtClean="0"/>
              <a:pPr/>
              <a:t>‹#›</a:t>
            </a:fld>
            <a:endParaRPr lang="en-US"/>
          </a:p>
        </p:txBody>
      </p:sp>
    </p:spTree>
    <p:extLst>
      <p:ext uri="{BB962C8B-B14F-4D97-AF65-F5344CB8AC3E}">
        <p14:creationId xmlns:p14="http://schemas.microsoft.com/office/powerpoint/2010/main" val="192978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CB4A57-3E4C-48C0-B16B-FFAF990251D7}" type="datetime1">
              <a:rPr lang="en-US" smtClean="0"/>
              <a:pPr/>
              <a:t>2/18/2016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4C5D2-352A-48FE-9355-62285D06C76A}" type="slidenum">
              <a:rPr lang="en-US" smtClean="0"/>
              <a:pPr/>
              <a:t>‹#›</a:t>
            </a:fld>
            <a:endParaRPr lang="en-US"/>
          </a:p>
        </p:txBody>
      </p:sp>
    </p:spTree>
    <p:extLst>
      <p:ext uri="{BB962C8B-B14F-4D97-AF65-F5344CB8AC3E}">
        <p14:creationId xmlns:p14="http://schemas.microsoft.com/office/powerpoint/2010/main" val="320500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F47B6E-87D7-407B-9E3F-2812A31F680B}" type="datetime1">
              <a:rPr lang="en-US" smtClean="0"/>
              <a:pPr/>
              <a:t>2/18/2016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4C5D2-352A-48FE-9355-62285D06C76A}" type="slidenum">
              <a:rPr lang="en-US" smtClean="0"/>
              <a:pPr/>
              <a:t>‹#›</a:t>
            </a:fld>
            <a:endParaRPr lang="en-US"/>
          </a:p>
        </p:txBody>
      </p:sp>
    </p:spTree>
    <p:extLst>
      <p:ext uri="{BB962C8B-B14F-4D97-AF65-F5344CB8AC3E}">
        <p14:creationId xmlns:p14="http://schemas.microsoft.com/office/powerpoint/2010/main" val="278863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CF1CF-A603-4526-A39A-1749BF910AEE}" type="datetime1">
              <a:rPr lang="en-US" smtClean="0"/>
              <a:pPr/>
              <a:t>2/18/2016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4C5D2-352A-48FE-9355-62285D06C76A}" type="slidenum">
              <a:rPr lang="en-US" smtClean="0"/>
              <a:pPr/>
              <a:t>‹#›</a:t>
            </a:fld>
            <a:endParaRPr lang="en-US"/>
          </a:p>
        </p:txBody>
      </p:sp>
    </p:spTree>
    <p:extLst>
      <p:ext uri="{BB962C8B-B14F-4D97-AF65-F5344CB8AC3E}">
        <p14:creationId xmlns:p14="http://schemas.microsoft.com/office/powerpoint/2010/main" val="6520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479CA-42F2-4F11-934F-859DC3F42E15}" type="datetime1">
              <a:rPr lang="en-US" smtClean="0"/>
              <a:pPr/>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C5D2-352A-48FE-9355-62285D06C76A}" type="slidenum">
              <a:rPr lang="en-US" smtClean="0"/>
              <a:pPr/>
              <a:t>‹#›</a:t>
            </a:fld>
            <a:endParaRPr lang="en-US"/>
          </a:p>
        </p:txBody>
      </p:sp>
    </p:spTree>
    <p:extLst>
      <p:ext uri="{BB962C8B-B14F-4D97-AF65-F5344CB8AC3E}">
        <p14:creationId xmlns:p14="http://schemas.microsoft.com/office/powerpoint/2010/main" val="16495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F609-EEC0-498D-AAE4-823A08368FC6}" type="datetime1">
              <a:rPr lang="en-US" smtClean="0"/>
              <a:pPr/>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C5D2-352A-48FE-9355-62285D06C76A}" type="slidenum">
              <a:rPr lang="en-US" smtClean="0"/>
              <a:pPr/>
              <a:t>‹#›</a:t>
            </a:fld>
            <a:endParaRPr lang="en-US"/>
          </a:p>
        </p:txBody>
      </p:sp>
    </p:spTree>
    <p:extLst>
      <p:ext uri="{BB962C8B-B14F-4D97-AF65-F5344CB8AC3E}">
        <p14:creationId xmlns:p14="http://schemas.microsoft.com/office/powerpoint/2010/main" val="296522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3053C72-3206-4BDB-9F43-87319871A008}" type="datetime1">
              <a:rPr lang="en-US" smtClean="0"/>
              <a:pPr/>
              <a:t>2/18/2016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44C5D2-352A-48FE-9355-62285D06C76A}" type="slidenum">
              <a:rPr lang="en-US" smtClean="0"/>
              <a:pPr/>
              <a:t>‹#›</a:t>
            </a:fld>
            <a:endParaRPr lang="en-US"/>
          </a:p>
        </p:txBody>
      </p:sp>
    </p:spTree>
    <p:extLst>
      <p:ext uri="{BB962C8B-B14F-4D97-AF65-F5344CB8AC3E}">
        <p14:creationId xmlns:p14="http://schemas.microsoft.com/office/powerpoint/2010/main" val="19275785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11344-DBD8-4D2C-9F77-FECC3FE5F63F}" type="datetime1">
              <a:rPr lang="en-US" smtClean="0"/>
              <a:pPr/>
              <a:t>2/18/2016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1341F-E75A-4C43-8285-43AAA61E932C}" type="slidenum">
              <a:rPr lang="en-US" smtClean="0"/>
              <a:pPr/>
              <a:t>‹#›</a:t>
            </a:fld>
            <a:endParaRPr lang="en-US"/>
          </a:p>
        </p:txBody>
      </p:sp>
    </p:spTree>
    <p:extLst>
      <p:ext uri="{BB962C8B-B14F-4D97-AF65-F5344CB8AC3E}">
        <p14:creationId xmlns:p14="http://schemas.microsoft.com/office/powerpoint/2010/main" val="40900804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mmorris@iastate.edu" TargetMode="External"/><Relationship Id="rId13" Type="http://schemas.openxmlformats.org/officeDocument/2006/relationships/hyperlink" Target="mailto:erich.smith@ic.fbi.gov" TargetMode="External"/><Relationship Id="rId3" Type="http://schemas.openxmlformats.org/officeDocument/2006/relationships/hyperlink" Target="mailto:michael.neel@atf.gov" TargetMode="External"/><Relationship Id="rId7" Type="http://schemas.openxmlformats.org/officeDocument/2006/relationships/hyperlink" Target="mailto:douglas.murphy@ic.fbi.gov" TargetMode="External"/><Relationship Id="rId12" Type="http://schemas.openxmlformats.org/officeDocument/2006/relationships/hyperlink" Target="mailto:ghernandez@mdpd.com" TargetMode="External"/><Relationship Id="rId2" Type="http://schemas.openxmlformats.org/officeDocument/2006/relationships/hyperlink" Target="mailto:steve.scott@tn.gov" TargetMode="External"/><Relationship Id="rId16" Type="http://schemas.openxmlformats.org/officeDocument/2006/relationships/hyperlink" Target="mailto:ryan@cadreresearch.com" TargetMode="External"/><Relationship Id="rId1" Type="http://schemas.openxmlformats.org/officeDocument/2006/relationships/slideLayout" Target="../slideLayouts/slideLayout2.xml"/><Relationship Id="rId6" Type="http://schemas.openxmlformats.org/officeDocument/2006/relationships/hyperlink" Target="mailto:ecoll@so.cccounty.us" TargetMode="External"/><Relationship Id="rId11" Type="http://schemas.openxmlformats.org/officeDocument/2006/relationships/hyperlink" Target="mailto:caspian45@sbcglobal.net" TargetMode="External"/><Relationship Id="rId5" Type="http://schemas.openxmlformats.org/officeDocument/2006/relationships/hyperlink" Target="mailto:tvtv@nist.gov" TargetMode="External"/><Relationship Id="rId15" Type="http://schemas.openxmlformats.org/officeDocument/2006/relationships/hyperlink" Target="mailto:michael.haag@comcast.net" TargetMode="External"/><Relationship Id="rId10" Type="http://schemas.openxmlformats.org/officeDocument/2006/relationships/hyperlink" Target="mailto:david.wright@jocogov.org" TargetMode="External"/><Relationship Id="rId4" Type="http://schemas.openxmlformats.org/officeDocument/2006/relationships/hyperlink" Target="mailto:alan.zheng@nist.gov" TargetMode="External"/><Relationship Id="rId9" Type="http://schemas.openxmlformats.org/officeDocument/2006/relationships/hyperlink" Target="mailto:laura.fleming@dallascounty.org" TargetMode="External"/><Relationship Id="rId14" Type="http://schemas.openxmlformats.org/officeDocument/2006/relationships/hyperlink" Target="mailto:jpcarrol@lasd.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357270"/>
            <a:ext cx="6858000" cy="926356"/>
          </a:xfrm>
        </p:spPr>
        <p:txBody>
          <a:bodyPr>
            <a:normAutofit/>
          </a:bodyPr>
          <a:lstStyle/>
          <a:p>
            <a:r>
              <a:rPr lang="en-US" dirty="0" smtClean="0">
                <a:latin typeface="+mn-lt"/>
              </a:rPr>
              <a:t>Priority Action Report</a:t>
            </a:r>
            <a:endParaRPr lang="en-US" dirty="0">
              <a:latin typeface="+mn-lt"/>
            </a:endParaRPr>
          </a:p>
        </p:txBody>
      </p:sp>
      <p:sp>
        <p:nvSpPr>
          <p:cNvPr id="3" name="Subtitle 2"/>
          <p:cNvSpPr>
            <a:spLocks noGrp="1"/>
          </p:cNvSpPr>
          <p:nvPr>
            <p:ph type="subTitle" idx="1"/>
          </p:nvPr>
        </p:nvSpPr>
        <p:spPr>
          <a:xfrm>
            <a:off x="1143000" y="4479481"/>
            <a:ext cx="6858000" cy="1655762"/>
          </a:xfrm>
        </p:spPr>
        <p:txBody>
          <a:bodyPr>
            <a:normAutofit/>
          </a:bodyPr>
          <a:lstStyle/>
          <a:p>
            <a:r>
              <a:rPr lang="en-US" sz="3200" b="1" dirty="0" smtClean="0">
                <a:latin typeface="Arial" panose="020B0604020202020204" pitchFamily="34" charset="0"/>
                <a:cs typeface="Arial" panose="020B0604020202020204" pitchFamily="34" charset="0"/>
              </a:rPr>
              <a:t>Firearms and Toolmarks</a:t>
            </a:r>
          </a:p>
          <a:p>
            <a:r>
              <a:rPr lang="en-US" dirty="0" smtClean="0">
                <a:latin typeface="Arial" panose="020B0604020202020204" pitchFamily="34" charset="0"/>
                <a:cs typeface="Arial" panose="020B0604020202020204" pitchFamily="34" charset="0"/>
              </a:rPr>
              <a:t>Physics  and Pattern </a:t>
            </a:r>
          </a:p>
          <a:p>
            <a:r>
              <a:rPr lang="en-US" smtClean="0">
                <a:latin typeface="Arial" panose="020B0604020202020204" pitchFamily="34" charset="0"/>
                <a:cs typeface="Arial" panose="020B0604020202020204" pitchFamily="34" charset="0"/>
              </a:rPr>
              <a:t>Todd Weller</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February 2016</a:t>
            </a:r>
          </a:p>
          <a:p>
            <a:endParaRPr lang="en-US" dirty="0">
              <a:solidFill>
                <a:schemeClr val="bg2">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205" y="503598"/>
            <a:ext cx="2615590" cy="27990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5243"/>
            <a:ext cx="1493520" cy="685800"/>
          </a:xfrm>
          <a:prstGeom prst="rect">
            <a:avLst/>
          </a:prstGeom>
        </p:spPr>
      </p:pic>
      <p:pic>
        <p:nvPicPr>
          <p:cNvPr id="6" name="Picture 5"/>
          <p:cNvPicPr>
            <a:picLocks noChangeAspect="1"/>
          </p:cNvPicPr>
          <p:nvPr/>
        </p:nvPicPr>
        <p:blipFill>
          <a:blip r:embed="rId5" cstate="print"/>
          <a:stretch>
            <a:fillRect/>
          </a:stretch>
        </p:blipFill>
        <p:spPr>
          <a:xfrm>
            <a:off x="7702950" y="6535293"/>
            <a:ext cx="1371600" cy="285750"/>
          </a:xfrm>
          <a:prstGeom prst="rect">
            <a:avLst/>
          </a:prstGeom>
        </p:spPr>
      </p:pic>
    </p:spTree>
    <p:extLst>
      <p:ext uri="{BB962C8B-B14F-4D97-AF65-F5344CB8AC3E}">
        <p14:creationId xmlns:p14="http://schemas.microsoft.com/office/powerpoint/2010/main" val="1841035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Action Plan</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506197434"/>
              </p:ext>
            </p:extLst>
          </p:nvPr>
        </p:nvGraphicFramePr>
        <p:xfrm>
          <a:off x="416242" y="1595859"/>
          <a:ext cx="8431583" cy="3392955"/>
        </p:xfrm>
        <a:graphic>
          <a:graphicData uri="http://schemas.openxmlformats.org/drawingml/2006/table">
            <a:tbl>
              <a:tblPr firstRow="1" bandRow="1">
                <a:tableStyleId>{073A0DAA-6AF3-43AB-8588-CEC1D06C72B9}</a:tableStyleId>
              </a:tblPr>
              <a:tblGrid>
                <a:gridCol w="1610048"/>
                <a:gridCol w="2981588"/>
                <a:gridCol w="1593941"/>
                <a:gridCol w="2246006"/>
              </a:tblGrid>
              <a:tr h="680235">
                <a:tc>
                  <a:txBody>
                    <a:bodyPr/>
                    <a:lstStyle/>
                    <a:p>
                      <a:r>
                        <a:rPr lang="en-US" sz="1500" dirty="0" smtClean="0"/>
                        <a:t>Priority (high/med/low/)</a:t>
                      </a:r>
                      <a:endParaRPr lang="en-US" sz="1500" dirty="0"/>
                    </a:p>
                  </a:txBody>
                  <a:tcPr anchor="ctr"/>
                </a:tc>
                <a:tc>
                  <a:txBody>
                    <a:bodyPr/>
                    <a:lstStyle/>
                    <a:p>
                      <a:r>
                        <a:rPr lang="en-US" sz="1600" dirty="0" smtClean="0"/>
                        <a:t>Planned Actions</a:t>
                      </a:r>
                      <a:endParaRPr lang="en-US" sz="1600" dirty="0"/>
                    </a:p>
                  </a:txBody>
                  <a:tcPr anchor="ctr"/>
                </a:tc>
                <a:tc>
                  <a:txBody>
                    <a:bodyPr/>
                    <a:lstStyle/>
                    <a:p>
                      <a:r>
                        <a:rPr lang="en-US" sz="1600" dirty="0" smtClean="0"/>
                        <a:t>Approx. Deadline</a:t>
                      </a:r>
                      <a:endParaRPr lang="en-US" sz="1600" dirty="0"/>
                    </a:p>
                  </a:txBody>
                  <a:tcPr anchor="ctr"/>
                </a:tc>
                <a:tc>
                  <a:txBody>
                    <a:bodyPr/>
                    <a:lstStyle/>
                    <a:p>
                      <a:pPr algn="ctr"/>
                      <a:r>
                        <a:rPr lang="en-US" sz="1600" dirty="0" smtClean="0"/>
                        <a:t>Assignee</a:t>
                      </a:r>
                      <a:endParaRPr lang="en-US" sz="1600" dirty="0"/>
                    </a:p>
                  </a:txBody>
                  <a:tcPr anchor="ctr"/>
                </a:tc>
              </a:tr>
              <a:tr h="788714">
                <a:tc>
                  <a:txBody>
                    <a:bodyPr/>
                    <a:lstStyle/>
                    <a:p>
                      <a:r>
                        <a:rPr lang="en-US" sz="1600" dirty="0" smtClean="0"/>
                        <a:t>High</a:t>
                      </a:r>
                    </a:p>
                    <a:p>
                      <a:r>
                        <a:rPr lang="en-US" sz="1600" dirty="0" smtClean="0"/>
                        <a:t>COMPLETED</a:t>
                      </a:r>
                      <a:endParaRPr lang="en-US" sz="1600" dirty="0"/>
                    </a:p>
                  </a:txBody>
                  <a:tcPr/>
                </a:tc>
                <a:tc>
                  <a:txBody>
                    <a:bodyPr/>
                    <a:lstStyle/>
                    <a:p>
                      <a:r>
                        <a:rPr lang="en-US" sz="1600" b="0" i="0" u="none" strike="noStrike" kern="1200" dirty="0" smtClean="0">
                          <a:solidFill>
                            <a:schemeClr val="dk1"/>
                          </a:solidFill>
                          <a:latin typeface="+mn-lt"/>
                          <a:ea typeface="+mn-ea"/>
                          <a:cs typeface="+mn-cs"/>
                        </a:rPr>
                        <a:t>Topography Analysis and Comparison Software for </a:t>
                      </a:r>
                      <a:r>
                        <a:rPr lang="en-US" sz="1600" b="0" i="0" u="none" strike="noStrike" kern="1200" dirty="0" err="1" smtClean="0">
                          <a:solidFill>
                            <a:schemeClr val="dk1"/>
                          </a:solidFill>
                          <a:latin typeface="+mn-lt"/>
                          <a:ea typeface="+mn-ea"/>
                          <a:cs typeface="+mn-cs"/>
                        </a:rPr>
                        <a:t>Toolmarks</a:t>
                      </a:r>
                      <a:r>
                        <a:rPr lang="en-US" sz="1600" b="0" i="0" u="none" strike="noStrike" kern="1200" dirty="0" smtClean="0">
                          <a:solidFill>
                            <a:schemeClr val="dk1"/>
                          </a:solidFill>
                          <a:latin typeface="+mn-lt"/>
                          <a:ea typeface="+mn-ea"/>
                          <a:cs typeface="+mn-cs"/>
                        </a:rPr>
                        <a:t> </a:t>
                      </a:r>
                      <a:r>
                        <a:rPr lang="en-US" sz="1600" b="1" i="0" u="none" strike="noStrike" kern="1200" dirty="0" smtClean="0">
                          <a:solidFill>
                            <a:schemeClr val="dk1"/>
                          </a:solidFill>
                          <a:latin typeface="+mn-lt"/>
                          <a:ea typeface="+mn-ea"/>
                          <a:cs typeface="+mn-cs"/>
                        </a:rPr>
                        <a:t>– DRAFT DOCUMENT</a:t>
                      </a:r>
                      <a:endParaRPr lang="en-US" sz="1600" b="1" kern="1200" dirty="0" smtClean="0">
                        <a:solidFill>
                          <a:schemeClr val="dk1"/>
                        </a:solidFill>
                        <a:latin typeface="+mn-lt"/>
                        <a:ea typeface="+mn-ea"/>
                        <a:cs typeface="+mn-cs"/>
                      </a:endParaRPr>
                    </a:p>
                  </a:txBody>
                  <a:tcPr/>
                </a:tc>
                <a:tc>
                  <a:txBody>
                    <a:bodyPr/>
                    <a:lstStyle/>
                    <a:p>
                      <a:r>
                        <a:rPr lang="en-US" sz="1600" dirty="0" smtClean="0"/>
                        <a:t>In Review / Edit</a:t>
                      </a:r>
                      <a:endParaRPr lang="en-US" sz="1600" dirty="0"/>
                    </a:p>
                  </a:txBody>
                  <a:tcPr/>
                </a:tc>
                <a:tc>
                  <a:txBody>
                    <a:bodyPr/>
                    <a:lstStyle/>
                    <a:p>
                      <a:r>
                        <a:rPr lang="en-US" sz="1600" dirty="0" smtClean="0"/>
                        <a:t>Technology Task Group</a:t>
                      </a:r>
                      <a:endParaRPr lang="en-US" sz="1600" dirty="0"/>
                    </a:p>
                  </a:txBody>
                  <a:tcPr/>
                </a:tc>
              </a:tr>
              <a:tr h="559733">
                <a:tc>
                  <a:txBody>
                    <a:bodyPr/>
                    <a:lstStyle/>
                    <a:p>
                      <a:r>
                        <a:rPr lang="en-US" sz="1600" dirty="0" smtClean="0"/>
                        <a:t>High</a:t>
                      </a:r>
                    </a:p>
                    <a:p>
                      <a:r>
                        <a:rPr lang="en-US" sz="1600" dirty="0" smtClean="0"/>
                        <a:t>COMPLETED</a:t>
                      </a:r>
                      <a:endParaRPr lang="en-US" sz="1600" dirty="0"/>
                    </a:p>
                  </a:txBody>
                  <a:tcPr/>
                </a:tc>
                <a:tc>
                  <a:txBody>
                    <a:bodyPr/>
                    <a:lstStyle/>
                    <a:p>
                      <a:r>
                        <a:rPr lang="en-US" sz="1600" b="0" i="0" u="none" strike="noStrike" kern="1200" dirty="0" smtClean="0">
                          <a:solidFill>
                            <a:schemeClr val="dk1"/>
                          </a:solidFill>
                          <a:latin typeface="+mn-lt"/>
                          <a:ea typeface="+mn-ea"/>
                          <a:cs typeface="+mn-cs"/>
                        </a:rPr>
                        <a:t>Implementation of 3D Technologies in Forensic Laboratories – </a:t>
                      </a:r>
                      <a:r>
                        <a:rPr lang="en-US" sz="1600" b="1" i="0" u="none" strike="noStrike" kern="1200" dirty="0" smtClean="0">
                          <a:solidFill>
                            <a:schemeClr val="dk1"/>
                          </a:solidFill>
                          <a:latin typeface="+mn-lt"/>
                          <a:ea typeface="+mn-ea"/>
                          <a:cs typeface="+mn-cs"/>
                        </a:rPr>
                        <a:t>DRAFT DOCUMENT</a:t>
                      </a:r>
                      <a:endParaRPr lang="en-US" sz="1600" b="1" kern="1200" dirty="0" smtClean="0">
                        <a:solidFill>
                          <a:schemeClr val="dk1"/>
                        </a:solidFill>
                        <a:latin typeface="+mn-lt"/>
                        <a:ea typeface="+mn-ea"/>
                        <a:cs typeface="+mn-cs"/>
                      </a:endParaRPr>
                    </a:p>
                  </a:txBody>
                  <a:tcPr/>
                </a:tc>
                <a:tc>
                  <a:txBody>
                    <a:bodyPr/>
                    <a:lstStyle/>
                    <a:p>
                      <a:r>
                        <a:rPr lang="en-US" sz="1600" dirty="0" smtClean="0"/>
                        <a:t>In Review / Edit</a:t>
                      </a:r>
                      <a:endParaRPr lang="en-US" sz="16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t>Technology Task Group</a:t>
                      </a:r>
                    </a:p>
                    <a:p>
                      <a:endParaRPr lang="en-US" sz="1600" dirty="0"/>
                    </a:p>
                  </a:txBody>
                  <a:tcPr/>
                </a:tc>
              </a:tr>
              <a:tr h="559733">
                <a:tc>
                  <a:txBody>
                    <a:bodyPr/>
                    <a:lstStyle/>
                    <a:p>
                      <a:r>
                        <a:rPr lang="en-US" sz="1600" dirty="0" smtClean="0"/>
                        <a:t>High</a:t>
                      </a:r>
                    </a:p>
                    <a:p>
                      <a:r>
                        <a:rPr lang="en-US" sz="1600" dirty="0" smtClean="0"/>
                        <a:t>COMPLETED</a:t>
                      </a:r>
                      <a:endParaRPr lang="en-US" sz="1600" dirty="0"/>
                    </a:p>
                  </a:txBody>
                  <a:tcPr/>
                </a:tc>
                <a:tc>
                  <a:txBody>
                    <a:bodyPr/>
                    <a:lstStyle/>
                    <a:p>
                      <a:r>
                        <a:rPr lang="en-US" sz="1600" b="0" i="0" u="none" strike="noStrike" kern="1200" dirty="0" smtClean="0">
                          <a:solidFill>
                            <a:schemeClr val="dk1"/>
                          </a:solidFill>
                          <a:latin typeface="+mn-lt"/>
                          <a:ea typeface="+mn-ea"/>
                          <a:cs typeface="+mn-cs"/>
                        </a:rPr>
                        <a:t>3D Measurement Hardware and Measurement Quality Control – </a:t>
                      </a:r>
                      <a:r>
                        <a:rPr lang="en-US" sz="1600" b="1" i="0" u="none" strike="noStrike" kern="1200" dirty="0" smtClean="0">
                          <a:solidFill>
                            <a:schemeClr val="dk1"/>
                          </a:solidFill>
                          <a:latin typeface="+mn-lt"/>
                          <a:ea typeface="+mn-ea"/>
                          <a:cs typeface="+mn-cs"/>
                        </a:rPr>
                        <a:t>DRAFT</a:t>
                      </a:r>
                      <a:r>
                        <a:rPr lang="en-US" sz="1600" b="1" i="0" u="none" strike="noStrike" kern="1200" baseline="0" dirty="0" smtClean="0">
                          <a:solidFill>
                            <a:schemeClr val="dk1"/>
                          </a:solidFill>
                          <a:latin typeface="+mn-lt"/>
                          <a:ea typeface="+mn-ea"/>
                          <a:cs typeface="+mn-cs"/>
                        </a:rPr>
                        <a:t> DOCUMENT</a:t>
                      </a:r>
                      <a:endParaRPr lang="en-US" sz="1600" b="1" kern="1200" dirty="0" smtClean="0">
                        <a:solidFill>
                          <a:schemeClr val="dk1"/>
                        </a:solidFill>
                        <a:latin typeface="+mn-lt"/>
                        <a:ea typeface="+mn-ea"/>
                        <a:cs typeface="+mn-cs"/>
                      </a:endParaRPr>
                    </a:p>
                  </a:txBody>
                  <a:tcPr/>
                </a:tc>
                <a:tc>
                  <a:txBody>
                    <a:bodyPr/>
                    <a:lstStyle/>
                    <a:p>
                      <a:r>
                        <a:rPr lang="en-US" sz="1600" dirty="0" smtClean="0"/>
                        <a:t>In Review / Edit</a:t>
                      </a:r>
                      <a:endParaRPr lang="en-US" sz="16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t>Technology Task Group</a:t>
                      </a:r>
                    </a:p>
                    <a:p>
                      <a:endParaRPr lang="en-US" sz="1600" dirty="0"/>
                    </a:p>
                  </a:txBody>
                  <a:tcPr/>
                </a:tc>
              </a:tr>
            </a:tbl>
          </a:graphicData>
        </a:graphic>
      </p:graphicFrame>
      <p:sp>
        <p:nvSpPr>
          <p:cNvPr id="5" name="TextBox 4"/>
          <p:cNvSpPr txBox="1"/>
          <p:nvPr/>
        </p:nvSpPr>
        <p:spPr>
          <a:xfrm>
            <a:off x="547627" y="342900"/>
            <a:ext cx="7190654" cy="400110"/>
          </a:xfrm>
          <a:prstGeom prst="rect">
            <a:avLst/>
          </a:prstGeom>
          <a:noFill/>
        </p:spPr>
        <p:txBody>
          <a:bodyPr wrap="square" rtlCol="0">
            <a:spAutoFit/>
          </a:bodyPr>
          <a:lstStyle/>
          <a:p>
            <a:r>
              <a:rPr lang="en-US" sz="2000" i="1" dirty="0" smtClean="0"/>
              <a:t>Topic 1: </a:t>
            </a:r>
            <a:r>
              <a:rPr lang="en-US" sz="2000" dirty="0" smtClean="0"/>
              <a:t>Technology Development, Validation, and Implementation </a:t>
            </a:r>
            <a:endParaRPr lang="en-US" sz="20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10</a:t>
            </a:fld>
            <a:endParaRPr lang="en-US" dirty="0"/>
          </a:p>
        </p:txBody>
      </p:sp>
    </p:spTree>
    <p:extLst>
      <p:ext uri="{BB962C8B-B14F-4D97-AF65-F5344CB8AC3E}">
        <p14:creationId xmlns:p14="http://schemas.microsoft.com/office/powerpoint/2010/main" val="4194240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2: Firearm and </a:t>
            </a:r>
            <a:r>
              <a:rPr lang="en-US" dirty="0" err="1" smtClean="0"/>
              <a:t>Toolmark</a:t>
            </a:r>
            <a:r>
              <a:rPr lang="en-US" dirty="0" smtClean="0"/>
              <a:t> Examination Standards</a:t>
            </a:r>
            <a:endParaRPr lang="en-US" dirty="0"/>
          </a:p>
        </p:txBody>
      </p:sp>
      <p:sp>
        <p:nvSpPr>
          <p:cNvPr id="3" name="Content Placeholder 2"/>
          <p:cNvSpPr>
            <a:spLocks noGrp="1"/>
          </p:cNvSpPr>
          <p:nvPr>
            <p:ph idx="1"/>
          </p:nvPr>
        </p:nvSpPr>
        <p:spPr>
          <a:xfrm>
            <a:off x="547626" y="1986170"/>
            <a:ext cx="8106043" cy="2890630"/>
          </a:xfrm>
        </p:spPr>
        <p:txBody>
          <a:bodyPr>
            <a:normAutofit/>
          </a:bodyPr>
          <a:lstStyle/>
          <a:p>
            <a:pPr marL="0" indent="0">
              <a:buNone/>
            </a:pPr>
            <a:r>
              <a:rPr lang="en-US" dirty="0" smtClean="0"/>
              <a:t>Priority Level: High</a:t>
            </a:r>
          </a:p>
          <a:p>
            <a:pPr marL="0" indent="0">
              <a:buNone/>
            </a:pPr>
            <a:endParaRPr lang="en-US" dirty="0" smtClean="0"/>
          </a:p>
          <a:p>
            <a:r>
              <a:rPr lang="en-US" dirty="0" smtClean="0"/>
              <a:t>Development of standard methods for the examination of firearm and toolmark evidence</a:t>
            </a:r>
            <a:br>
              <a:rPr lang="en-US" dirty="0" smtClean="0"/>
            </a:br>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2280852" y="4615290"/>
            <a:ext cx="6441743" cy="1477328"/>
          </a:xfrm>
          <a:prstGeom prst="rect">
            <a:avLst/>
          </a:prstGeom>
          <a:solidFill>
            <a:schemeClr val="bg2">
              <a:lumMod val="90000"/>
            </a:schemeClr>
          </a:solidFill>
        </p:spPr>
        <p:txBody>
          <a:bodyPr wrap="square" rtlCol="0">
            <a:spAutoFit/>
          </a:bodyPr>
          <a:lstStyle/>
          <a:p>
            <a:r>
              <a:rPr lang="en-US" b="1" dirty="0" smtClean="0"/>
              <a:t>Task Group Name: </a:t>
            </a:r>
            <a:r>
              <a:rPr lang="en-US" dirty="0" smtClean="0"/>
              <a:t>Firearm and </a:t>
            </a:r>
            <a:r>
              <a:rPr lang="en-US" dirty="0" err="1" smtClean="0"/>
              <a:t>Toolmark</a:t>
            </a:r>
            <a:r>
              <a:rPr lang="en-US" dirty="0" smtClean="0"/>
              <a:t> Examination Standards T</a:t>
            </a:r>
            <a:r>
              <a:rPr lang="en-US" b="1" dirty="0" smtClean="0"/>
              <a:t>ask Group Chair Name: </a:t>
            </a:r>
            <a:r>
              <a:rPr lang="en-US" dirty="0" smtClean="0"/>
              <a:t>David Wright</a:t>
            </a:r>
          </a:p>
          <a:p>
            <a:r>
              <a:rPr lang="en-US" b="1" dirty="0" smtClean="0"/>
              <a:t>Members:</a:t>
            </a:r>
            <a:r>
              <a:rPr lang="en-US" dirty="0" smtClean="0"/>
              <a:t> Steve Scott, James Carroll</a:t>
            </a:r>
          </a:p>
          <a:p>
            <a:r>
              <a:rPr lang="en-US" b="1" dirty="0" smtClean="0"/>
              <a:t>Affiliate Members:</a:t>
            </a:r>
            <a:r>
              <a:rPr lang="en-US" dirty="0" smtClean="0"/>
              <a:t> </a:t>
            </a:r>
            <a:r>
              <a:rPr lang="en-US" dirty="0" err="1" smtClean="0"/>
              <a:t>Cassey</a:t>
            </a:r>
            <a:r>
              <a:rPr lang="en-US" dirty="0" smtClean="0"/>
              <a:t> Allen</a:t>
            </a:r>
          </a:p>
          <a:p>
            <a:r>
              <a:rPr lang="en-US" b="1" dirty="0" smtClean="0"/>
              <a:t>Task Group Chair Contact Information: </a:t>
            </a:r>
            <a:r>
              <a:rPr lang="en-US" dirty="0" smtClean="0">
                <a:solidFill>
                  <a:schemeClr val="dk1"/>
                </a:solidFill>
              </a:rPr>
              <a:t>david.wright@jocogov.org </a:t>
            </a:r>
            <a:endParaRPr lang="en-US" b="1" dirty="0" smtClean="0"/>
          </a:p>
        </p:txBody>
      </p:sp>
      <p:sp>
        <p:nvSpPr>
          <p:cNvPr id="5" name="Slide Number Placeholder 4"/>
          <p:cNvSpPr>
            <a:spLocks noGrp="1"/>
          </p:cNvSpPr>
          <p:nvPr>
            <p:ph type="sldNum" sz="quarter" idx="12"/>
          </p:nvPr>
        </p:nvSpPr>
        <p:spPr/>
        <p:txBody>
          <a:bodyPr/>
          <a:lstStyle/>
          <a:p>
            <a:fld id="{8A6BD0B9-3465-4E0F-AE7F-2EBD7D9D0656}" type="slidenum">
              <a:rPr lang="en-US" smtClean="0"/>
              <a:pPr/>
              <a:t>11</a:t>
            </a:fld>
            <a:endParaRPr lang="en-US" dirty="0"/>
          </a:p>
        </p:txBody>
      </p:sp>
    </p:spTree>
    <p:extLst>
      <p:ext uri="{BB962C8B-B14F-4D97-AF65-F5344CB8AC3E}">
        <p14:creationId xmlns:p14="http://schemas.microsoft.com/office/powerpoint/2010/main" val="1652746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20" y="900752"/>
            <a:ext cx="7886700" cy="992455"/>
          </a:xfrm>
        </p:spPr>
        <p:txBody>
          <a:bodyPr>
            <a:normAutofit/>
          </a:bodyPr>
          <a:lstStyle/>
          <a:p>
            <a:r>
              <a:rPr lang="en-US" sz="3200" dirty="0" smtClean="0"/>
              <a:t>Relevant Documents</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70998770"/>
              </p:ext>
            </p:extLst>
          </p:nvPr>
        </p:nvGraphicFramePr>
        <p:xfrm>
          <a:off x="395720" y="1839853"/>
          <a:ext cx="8402030" cy="3638053"/>
        </p:xfrm>
        <a:graphic>
          <a:graphicData uri="http://schemas.openxmlformats.org/drawingml/2006/table">
            <a:tbl>
              <a:tblPr firstRow="1" bandRow="1">
                <a:tableStyleId>{073A0DAA-6AF3-43AB-8588-CEC1D06C72B9}</a:tableStyleId>
              </a:tblPr>
              <a:tblGrid>
                <a:gridCol w="6143310"/>
                <a:gridCol w="2258720"/>
              </a:tblGrid>
              <a:tr h="625613">
                <a:tc>
                  <a:txBody>
                    <a:bodyPr/>
                    <a:lstStyle/>
                    <a:p>
                      <a:r>
                        <a:rPr lang="en-US" sz="1600" dirty="0" smtClean="0"/>
                        <a:t>Title</a:t>
                      </a:r>
                      <a:endParaRPr lang="en-US" sz="1600" dirty="0"/>
                    </a:p>
                  </a:txBody>
                  <a:tcPr anchor="ctr"/>
                </a:tc>
                <a:tc>
                  <a:txBody>
                    <a:bodyPr/>
                    <a:lstStyle/>
                    <a:p>
                      <a:r>
                        <a:rPr lang="en-US" sz="1600" dirty="0" smtClean="0"/>
                        <a:t>Organization</a:t>
                      </a:r>
                      <a:endParaRPr lang="en-US" sz="1600" dirty="0"/>
                    </a:p>
                  </a:txBody>
                  <a:tcPr anchor="ctr"/>
                </a:tc>
              </a:tr>
              <a:tr h="370840">
                <a:tc>
                  <a:txBody>
                    <a:bodyPr/>
                    <a:lstStyle/>
                    <a:p>
                      <a:r>
                        <a:rPr lang="en-US" sz="1600" kern="1200" dirty="0" smtClean="0">
                          <a:solidFill>
                            <a:schemeClr val="dk1"/>
                          </a:solidFill>
                          <a:latin typeface="+mn-lt"/>
                          <a:ea typeface="+mn-ea"/>
                          <a:cs typeface="+mn-cs"/>
                        </a:rPr>
                        <a:t>Guideline for the Documentation of Firearm Examinations</a:t>
                      </a:r>
                      <a:endParaRPr lang="en-US" sz="1600" dirty="0"/>
                    </a:p>
                  </a:txBody>
                  <a:tcPr/>
                </a:tc>
                <a:tc>
                  <a:txBody>
                    <a:bodyPr/>
                    <a:lstStyle/>
                    <a:p>
                      <a:r>
                        <a:rPr lang="en-US" sz="1600" dirty="0" smtClean="0"/>
                        <a:t>SWGGUN</a:t>
                      </a:r>
                      <a:endParaRPr lang="en-US" sz="1600" dirty="0"/>
                    </a:p>
                  </a:txBody>
                  <a:tcPr/>
                </a:tc>
              </a:tr>
              <a:tr h="370840">
                <a:tc>
                  <a:txBody>
                    <a:bodyPr/>
                    <a:lstStyle/>
                    <a:p>
                      <a:r>
                        <a:rPr lang="en-US" sz="1600" kern="1200" dirty="0" smtClean="0">
                          <a:solidFill>
                            <a:schemeClr val="dk1"/>
                          </a:solidFill>
                          <a:latin typeface="+mn-lt"/>
                          <a:ea typeface="+mn-ea"/>
                          <a:cs typeface="+mn-cs"/>
                        </a:rPr>
                        <a:t>Guidelines for Trigger Pull Analysis</a:t>
                      </a:r>
                      <a:endParaRPr lang="en-US" sz="1600" dirty="0"/>
                    </a:p>
                  </a:txBody>
                  <a:tcPr/>
                </a:tc>
                <a:tc>
                  <a:txBody>
                    <a:bodyPr/>
                    <a:lstStyle/>
                    <a:p>
                      <a:r>
                        <a:rPr lang="en-US" sz="1600" dirty="0" smtClean="0"/>
                        <a:t>SWGGUN</a:t>
                      </a:r>
                      <a:endParaRPr lang="en-US" sz="1600" dirty="0"/>
                    </a:p>
                  </a:txBody>
                  <a:tcPr/>
                </a:tc>
              </a:tr>
              <a:tr h="370840">
                <a:tc>
                  <a:txBody>
                    <a:bodyPr/>
                    <a:lstStyle/>
                    <a:p>
                      <a:r>
                        <a:rPr lang="en-US" sz="1600" kern="1200" dirty="0" smtClean="0">
                          <a:solidFill>
                            <a:schemeClr val="dk1"/>
                          </a:solidFill>
                          <a:latin typeface="+mn-lt"/>
                          <a:ea typeface="+mn-ea"/>
                          <a:cs typeface="+mn-cs"/>
                        </a:rPr>
                        <a:t>Guidelines for Barrel and Overall Length Measurements for Firearms</a:t>
                      </a:r>
                      <a:endParaRPr lang="en-US" sz="1600" dirty="0"/>
                    </a:p>
                  </a:txBody>
                  <a:tcPr/>
                </a:tc>
                <a:tc>
                  <a:txBody>
                    <a:bodyPr/>
                    <a:lstStyle/>
                    <a:p>
                      <a:r>
                        <a:rPr lang="en-US" sz="1600" dirty="0" smtClean="0"/>
                        <a:t>SWGGUN</a:t>
                      </a:r>
                      <a:endParaRPr lang="en-US" sz="1600" dirty="0"/>
                    </a:p>
                  </a:txBody>
                  <a:tcPr/>
                </a:tc>
              </a:tr>
              <a:tr h="370840">
                <a:tc>
                  <a:txBody>
                    <a:bodyPr/>
                    <a:lstStyle/>
                    <a:p>
                      <a:r>
                        <a:rPr lang="en-US" sz="1600" kern="1200" dirty="0" smtClean="0">
                          <a:solidFill>
                            <a:schemeClr val="dk1"/>
                          </a:solidFill>
                          <a:latin typeface="+mn-lt"/>
                          <a:ea typeface="+mn-ea"/>
                          <a:cs typeface="+mn-cs"/>
                        </a:rPr>
                        <a:t>Forensic Examination Guidelines for Silencers</a:t>
                      </a:r>
                      <a:endParaRPr lang="en-US" sz="1600" dirty="0"/>
                    </a:p>
                  </a:txBody>
                  <a:tcPr/>
                </a:tc>
                <a:tc>
                  <a:txBody>
                    <a:bodyPr/>
                    <a:lstStyle/>
                    <a:p>
                      <a:r>
                        <a:rPr lang="en-US" sz="1600" dirty="0" smtClean="0"/>
                        <a:t>SWGGUN</a:t>
                      </a:r>
                      <a:endParaRPr lang="en-US" sz="1600" dirty="0"/>
                    </a:p>
                  </a:txBody>
                  <a:tcPr/>
                </a:tc>
              </a:tr>
              <a:tr h="370840">
                <a:tc>
                  <a:txBody>
                    <a:bodyPr/>
                    <a:lstStyle/>
                    <a:p>
                      <a:r>
                        <a:rPr lang="en-US" sz="1600" kern="1200" dirty="0" smtClean="0">
                          <a:solidFill>
                            <a:schemeClr val="dk1"/>
                          </a:solidFill>
                          <a:latin typeface="+mn-lt"/>
                          <a:ea typeface="+mn-ea"/>
                          <a:cs typeface="+mn-cs"/>
                        </a:rPr>
                        <a:t>Guidelines for the documentation of the examination of tools and toolmarks</a:t>
                      </a:r>
                      <a:endParaRPr lang="en-US" sz="1600" dirty="0"/>
                    </a:p>
                  </a:txBody>
                  <a:tcPr/>
                </a:tc>
                <a:tc>
                  <a:txBody>
                    <a:bodyPr/>
                    <a:lstStyle/>
                    <a:p>
                      <a:r>
                        <a:rPr lang="en-US" sz="1600" dirty="0" smtClean="0"/>
                        <a:t>SWGGUN</a:t>
                      </a:r>
                      <a:endParaRPr lang="en-US" sz="1600" dirty="0"/>
                    </a:p>
                  </a:txBody>
                  <a:tcPr/>
                </a:tc>
              </a:tr>
              <a:tr h="370840">
                <a:tc>
                  <a:txBody>
                    <a:bodyPr/>
                    <a:lstStyle/>
                    <a:p>
                      <a:r>
                        <a:rPr lang="en-US" sz="1600" kern="1200" dirty="0" smtClean="0">
                          <a:solidFill>
                            <a:schemeClr val="dk1"/>
                          </a:solidFill>
                          <a:latin typeface="+mn-lt"/>
                          <a:ea typeface="+mn-ea"/>
                          <a:cs typeface="+mn-cs"/>
                        </a:rPr>
                        <a:t>Guidelines for the Documentation of the Examination of Ammunition and Ammunition Components</a:t>
                      </a:r>
                      <a:endParaRPr lang="en-US" sz="1600" dirty="0"/>
                    </a:p>
                  </a:txBody>
                  <a:tcPr/>
                </a:tc>
                <a:tc>
                  <a:txBody>
                    <a:bodyPr/>
                    <a:lstStyle/>
                    <a:p>
                      <a:r>
                        <a:rPr lang="en-US" sz="1600" dirty="0" smtClean="0"/>
                        <a:t>SWGGUN</a:t>
                      </a:r>
                      <a:endParaRPr lang="en-US" sz="1600" dirty="0"/>
                    </a:p>
                  </a:txBody>
                  <a:tcPr/>
                </a:tc>
              </a:tr>
              <a:tr h="370840">
                <a:tc>
                  <a:txBody>
                    <a:bodyPr/>
                    <a:lstStyle/>
                    <a:p>
                      <a:r>
                        <a:rPr lang="en-US" sz="1600" kern="1200" dirty="0" smtClean="0">
                          <a:solidFill>
                            <a:schemeClr val="dk1"/>
                          </a:solidFill>
                          <a:latin typeface="+mn-lt"/>
                          <a:ea typeface="+mn-ea"/>
                          <a:cs typeface="+mn-cs"/>
                        </a:rPr>
                        <a:t>Guideline for the Documentation of Firearm Examinations</a:t>
                      </a:r>
                      <a:endParaRPr lang="en-US" sz="1600" dirty="0"/>
                    </a:p>
                  </a:txBody>
                  <a:tcPr/>
                </a:tc>
                <a:tc>
                  <a:txBody>
                    <a:bodyPr/>
                    <a:lstStyle/>
                    <a:p>
                      <a:r>
                        <a:rPr lang="en-US" sz="1600" dirty="0" smtClean="0"/>
                        <a:t>SWGGUN</a:t>
                      </a:r>
                      <a:endParaRPr lang="en-US" sz="1600" dirty="0"/>
                    </a:p>
                  </a:txBody>
                  <a:tcPr/>
                </a:tc>
              </a:tr>
            </a:tbl>
          </a:graphicData>
        </a:graphic>
      </p:graphicFrame>
      <p:sp>
        <p:nvSpPr>
          <p:cNvPr id="9" name="TextBox 8"/>
          <p:cNvSpPr txBox="1"/>
          <p:nvPr/>
        </p:nvSpPr>
        <p:spPr>
          <a:xfrm>
            <a:off x="370205" y="424786"/>
            <a:ext cx="7231597" cy="400110"/>
          </a:xfrm>
          <a:prstGeom prst="rect">
            <a:avLst/>
          </a:prstGeom>
          <a:noFill/>
        </p:spPr>
        <p:txBody>
          <a:bodyPr wrap="square" rtlCol="0">
            <a:spAutoFit/>
          </a:bodyPr>
          <a:lstStyle/>
          <a:p>
            <a:r>
              <a:rPr lang="en-US" sz="2000" i="1" dirty="0" smtClean="0"/>
              <a:t>Topic 2: </a:t>
            </a:r>
            <a:r>
              <a:rPr lang="en-US" sz="2000" dirty="0" smtClean="0"/>
              <a:t>Firearm and </a:t>
            </a:r>
            <a:r>
              <a:rPr lang="en-US" sz="2000" dirty="0" err="1" smtClean="0"/>
              <a:t>Toolmark</a:t>
            </a:r>
            <a:r>
              <a:rPr lang="en-US" sz="2000" dirty="0" smtClean="0"/>
              <a:t> Examination Standards</a:t>
            </a:r>
            <a:endParaRPr lang="en-US" sz="2000" i="1" dirty="0"/>
          </a:p>
        </p:txBody>
      </p:sp>
      <p:sp>
        <p:nvSpPr>
          <p:cNvPr id="10" name="Slide Number Placeholder 9"/>
          <p:cNvSpPr>
            <a:spLocks noGrp="1"/>
          </p:cNvSpPr>
          <p:nvPr>
            <p:ph type="sldNum" sz="quarter" idx="12"/>
          </p:nvPr>
        </p:nvSpPr>
        <p:spPr/>
        <p:txBody>
          <a:bodyPr/>
          <a:lstStyle/>
          <a:p>
            <a:fld id="{8A6BD0B9-3465-4E0F-AE7F-2EBD7D9D0656}" type="slidenum">
              <a:rPr lang="en-US" smtClean="0"/>
              <a:pPr/>
              <a:t>12</a:t>
            </a:fld>
            <a:endParaRPr lang="en-US" dirty="0"/>
          </a:p>
        </p:txBody>
      </p:sp>
    </p:spTree>
    <p:extLst>
      <p:ext uri="{BB962C8B-B14F-4D97-AF65-F5344CB8AC3E}">
        <p14:creationId xmlns:p14="http://schemas.microsoft.com/office/powerpoint/2010/main" val="2825326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411174"/>
            <a:ext cx="7886700" cy="1325563"/>
          </a:xfrm>
        </p:spPr>
        <p:txBody>
          <a:bodyPr/>
          <a:lstStyle/>
          <a:p>
            <a:r>
              <a:rPr lang="en-US" dirty="0" smtClean="0"/>
              <a:t>Committee Action Plan</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869336446"/>
              </p:ext>
            </p:extLst>
          </p:nvPr>
        </p:nvGraphicFramePr>
        <p:xfrm>
          <a:off x="543388" y="1435774"/>
          <a:ext cx="7958928" cy="4463842"/>
        </p:xfrm>
        <a:graphic>
          <a:graphicData uri="http://schemas.openxmlformats.org/drawingml/2006/table">
            <a:tbl>
              <a:tblPr firstRow="1" bandRow="1">
                <a:tableStyleId>{073A0DAA-6AF3-43AB-8588-CEC1D06C72B9}</a:tableStyleId>
              </a:tblPr>
              <a:tblGrid>
                <a:gridCol w="1297707"/>
                <a:gridCol w="3036533"/>
                <a:gridCol w="1504588"/>
                <a:gridCol w="2120100"/>
              </a:tblGrid>
              <a:tr h="679265">
                <a:tc>
                  <a:txBody>
                    <a:bodyPr/>
                    <a:lstStyle/>
                    <a:p>
                      <a:r>
                        <a:rPr lang="en-US" sz="1600" dirty="0" smtClean="0"/>
                        <a:t>Priority (high/med/low/)</a:t>
                      </a:r>
                      <a:endParaRPr lang="en-US" sz="1600" dirty="0"/>
                    </a:p>
                  </a:txBody>
                  <a:tcPr anchor="ctr"/>
                </a:tc>
                <a:tc>
                  <a:txBody>
                    <a:bodyPr/>
                    <a:lstStyle/>
                    <a:p>
                      <a:r>
                        <a:rPr lang="en-US" sz="1600" dirty="0" smtClean="0"/>
                        <a:t>Planned Actions</a:t>
                      </a:r>
                      <a:endParaRPr lang="en-US" sz="1600" dirty="0"/>
                    </a:p>
                  </a:txBody>
                  <a:tcPr anchor="ctr"/>
                </a:tc>
                <a:tc>
                  <a:txBody>
                    <a:bodyPr/>
                    <a:lstStyle/>
                    <a:p>
                      <a:r>
                        <a:rPr lang="en-US" sz="1600" dirty="0" smtClean="0"/>
                        <a:t>Approx. Deadline</a:t>
                      </a:r>
                      <a:endParaRPr lang="en-US" sz="1600" dirty="0"/>
                    </a:p>
                  </a:txBody>
                  <a:tcPr anchor="ctr"/>
                </a:tc>
                <a:tc>
                  <a:txBody>
                    <a:bodyPr/>
                    <a:lstStyle/>
                    <a:p>
                      <a:pPr algn="ctr"/>
                      <a:r>
                        <a:rPr lang="en-US" sz="1600" dirty="0" smtClean="0"/>
                        <a:t>Assignee</a:t>
                      </a:r>
                      <a:endParaRPr lang="en-US" sz="1600" dirty="0"/>
                    </a:p>
                  </a:txBody>
                  <a:tcPr anchor="ctr"/>
                </a:tc>
              </a:tr>
              <a:tr h="795621">
                <a:tc>
                  <a:txBody>
                    <a:bodyPr/>
                    <a:lstStyle/>
                    <a:p>
                      <a:r>
                        <a:rPr lang="en-US" sz="1300" dirty="0" smtClean="0"/>
                        <a:t>High</a:t>
                      </a:r>
                    </a:p>
                    <a:p>
                      <a:r>
                        <a:rPr lang="en-US" sz="1300" dirty="0" smtClean="0"/>
                        <a:t>COMPLETED </a:t>
                      </a:r>
                      <a:endParaRPr lang="en-US" sz="1300" dirty="0"/>
                    </a:p>
                  </a:txBody>
                  <a:tcPr/>
                </a:tc>
                <a:tc>
                  <a:txBody>
                    <a:bodyPr/>
                    <a:lstStyle/>
                    <a:p>
                      <a:pPr marL="0" marR="0">
                        <a:lnSpc>
                          <a:spcPct val="115000"/>
                        </a:lnSpc>
                        <a:spcBef>
                          <a:spcPts val="0"/>
                        </a:spcBef>
                        <a:spcAft>
                          <a:spcPts val="0"/>
                        </a:spcAft>
                      </a:pPr>
                      <a:r>
                        <a:rPr lang="en-US" sz="1300" dirty="0" smtClean="0">
                          <a:latin typeface="Calibri"/>
                          <a:ea typeface="Calibri"/>
                          <a:cs typeface="Times New Roman"/>
                        </a:rPr>
                        <a:t>Standard Guideline/Best Practice for</a:t>
                      </a:r>
                      <a:r>
                        <a:rPr lang="en-US" sz="1300" baseline="0" dirty="0" smtClean="0">
                          <a:latin typeface="Calibri"/>
                          <a:ea typeface="Calibri"/>
                          <a:cs typeface="Times New Roman"/>
                        </a:rPr>
                        <a:t> the Safe Handling of Firearms and Ammunition – </a:t>
                      </a:r>
                      <a:r>
                        <a:rPr lang="en-US" sz="1300" b="1" baseline="0" dirty="0" smtClean="0">
                          <a:latin typeface="Calibri"/>
                          <a:ea typeface="Calibri"/>
                          <a:cs typeface="Times New Roman"/>
                        </a:rPr>
                        <a:t>DRAFT DOCUMENT</a:t>
                      </a:r>
                      <a:endParaRPr lang="en-US" sz="1300" b="1" dirty="0">
                        <a:latin typeface="Calibri"/>
                        <a:ea typeface="Calibri"/>
                        <a:cs typeface="Times New Roman"/>
                      </a:endParaRPr>
                    </a:p>
                  </a:txBody>
                  <a:tcPr marL="68580" marR="68580" marT="0" marB="0"/>
                </a:tc>
                <a:tc>
                  <a:txBody>
                    <a:bodyPr/>
                    <a:lstStyle/>
                    <a:p>
                      <a:r>
                        <a:rPr lang="en-US" sz="1300" kern="1200" dirty="0" smtClean="0">
                          <a:solidFill>
                            <a:schemeClr val="dk1"/>
                          </a:solidFill>
                          <a:latin typeface="+mn-lt"/>
                          <a:ea typeface="+mn-ea"/>
                          <a:cs typeface="+mn-cs"/>
                        </a:rPr>
                        <a:t>In Review/Edit</a:t>
                      </a:r>
                      <a:endParaRPr lang="en-US" sz="1300" dirty="0"/>
                    </a:p>
                  </a:txBody>
                  <a:tcPr/>
                </a:tc>
                <a:tc>
                  <a:txBody>
                    <a:bodyPr/>
                    <a:lstStyle/>
                    <a:p>
                      <a:r>
                        <a:rPr lang="en-US" sz="1300" dirty="0" smtClean="0"/>
                        <a:t>FA Standards Task Group</a:t>
                      </a:r>
                      <a:endParaRPr lang="en-US" sz="1300" dirty="0"/>
                    </a:p>
                  </a:txBody>
                  <a:tcPr/>
                </a:tc>
              </a:tr>
              <a:tr h="723561">
                <a:tc>
                  <a:txBody>
                    <a:bodyPr/>
                    <a:lstStyle/>
                    <a:p>
                      <a:r>
                        <a:rPr lang="en-US" sz="1300" dirty="0" smtClean="0"/>
                        <a:t>High</a:t>
                      </a:r>
                      <a:endParaRPr lang="en-US" sz="1300" dirty="0"/>
                    </a:p>
                  </a:txBody>
                  <a:tcPr/>
                </a:tc>
                <a:tc>
                  <a:txBody>
                    <a:bodyPr/>
                    <a:lstStyle/>
                    <a:p>
                      <a:pPr marL="0" marR="0">
                        <a:lnSpc>
                          <a:spcPct val="115000"/>
                        </a:lnSpc>
                        <a:spcBef>
                          <a:spcPts val="0"/>
                        </a:spcBef>
                        <a:spcAft>
                          <a:spcPts val="0"/>
                        </a:spcAft>
                      </a:pPr>
                      <a:r>
                        <a:rPr lang="en-US" sz="1300" dirty="0" smtClean="0">
                          <a:latin typeface="Calibri"/>
                          <a:ea typeface="Calibri"/>
                          <a:cs typeface="Times New Roman"/>
                        </a:rPr>
                        <a:t>Standard Test Method for the Physical Examination</a:t>
                      </a:r>
                      <a:r>
                        <a:rPr lang="en-US" sz="1300" baseline="0" dirty="0" smtClean="0">
                          <a:latin typeface="Calibri"/>
                          <a:ea typeface="Calibri"/>
                          <a:cs typeface="Times New Roman"/>
                        </a:rPr>
                        <a:t> and Classification of Firearms</a:t>
                      </a:r>
                      <a:endParaRPr lang="en-US" sz="1300" dirty="0">
                        <a:latin typeface="Calibri"/>
                        <a:ea typeface="Calibri"/>
                        <a:cs typeface="Times New Roman"/>
                      </a:endParaRPr>
                    </a:p>
                  </a:txBody>
                  <a:tcPr marL="68580" marR="68580" marT="0" marB="0"/>
                </a:tc>
                <a:tc>
                  <a:txBody>
                    <a:bodyPr/>
                    <a:lstStyle/>
                    <a:p>
                      <a:r>
                        <a:rPr lang="en-US" sz="1300" dirty="0" smtClean="0"/>
                        <a:t>April</a:t>
                      </a:r>
                      <a:r>
                        <a:rPr lang="en-US" sz="1300" baseline="0" dirty="0" smtClean="0"/>
                        <a:t> 2016</a:t>
                      </a:r>
                      <a:endParaRPr lang="en-US" sz="1300" dirty="0"/>
                    </a:p>
                  </a:txBody>
                  <a:tcPr/>
                </a:tc>
                <a:tc>
                  <a:txBody>
                    <a:bodyPr/>
                    <a:lstStyle/>
                    <a:p>
                      <a:r>
                        <a:rPr lang="en-US" sz="1300" dirty="0" smtClean="0"/>
                        <a:t>FA Standards Task Group</a:t>
                      </a:r>
                      <a:endParaRPr lang="en-US" sz="1300" dirty="0"/>
                    </a:p>
                  </a:txBody>
                  <a:tcPr/>
                </a:tc>
              </a:tr>
              <a:tr h="799403">
                <a:tc>
                  <a:txBody>
                    <a:bodyPr/>
                    <a:lstStyle/>
                    <a:p>
                      <a:r>
                        <a:rPr lang="en-US" sz="1300" dirty="0" smtClean="0"/>
                        <a:t>High</a:t>
                      </a:r>
                      <a:endParaRPr lang="en-US" sz="1300" dirty="0"/>
                    </a:p>
                  </a:txBody>
                  <a:tcPr/>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300" dirty="0" smtClean="0">
                          <a:latin typeface="+mn-lt"/>
                          <a:ea typeface="Calibri"/>
                          <a:cs typeface="Times New Roman"/>
                        </a:rPr>
                        <a:t>Standard Test Method</a:t>
                      </a:r>
                      <a:r>
                        <a:rPr lang="en-US" sz="1300" baseline="0" dirty="0" smtClean="0">
                          <a:latin typeface="+mn-lt"/>
                          <a:ea typeface="Calibri"/>
                          <a:cs typeface="Times New Roman"/>
                        </a:rPr>
                        <a:t> for Function/Operability Testing of Firearms</a:t>
                      </a:r>
                      <a:endParaRPr lang="en-US" sz="1300" dirty="0">
                        <a:latin typeface="Calibri"/>
                        <a:ea typeface="Calibri"/>
                        <a:cs typeface="Times New Roman"/>
                      </a:endParaRPr>
                    </a:p>
                  </a:txBody>
                  <a:tcPr marL="68580" marR="68580" marT="0" marB="0"/>
                </a:tc>
                <a:tc>
                  <a:txBody>
                    <a:bodyPr/>
                    <a:lstStyle/>
                    <a:p>
                      <a:r>
                        <a:rPr lang="en-US" sz="1300" dirty="0" smtClean="0"/>
                        <a:t>April 2016</a:t>
                      </a:r>
                      <a:endParaRPr lang="en-US" sz="1300" dirty="0"/>
                    </a:p>
                  </a:txBody>
                  <a:tcPr/>
                </a:tc>
                <a:tc>
                  <a:txBody>
                    <a:bodyPr/>
                    <a:lstStyle/>
                    <a:p>
                      <a:r>
                        <a:rPr lang="en-US" sz="1300" dirty="0" smtClean="0"/>
                        <a:t>FA Standards Task Group</a:t>
                      </a:r>
                      <a:endParaRPr lang="en-US" sz="1300" dirty="0"/>
                    </a:p>
                  </a:txBody>
                  <a:tcPr/>
                </a:tc>
              </a:tr>
              <a:tr h="636497">
                <a:tc>
                  <a:txBody>
                    <a:bodyPr/>
                    <a:lstStyle/>
                    <a:p>
                      <a:r>
                        <a:rPr lang="en-US" sz="1300" dirty="0" smtClean="0"/>
                        <a:t>High</a:t>
                      </a:r>
                      <a:endParaRPr lang="en-US" sz="1300" dirty="0"/>
                    </a:p>
                  </a:txBody>
                  <a:tcPr/>
                </a:tc>
                <a:tc>
                  <a:txBody>
                    <a:bodyPr/>
                    <a:lstStyle/>
                    <a:p>
                      <a:pPr marL="0" marR="0">
                        <a:lnSpc>
                          <a:spcPct val="115000"/>
                        </a:lnSpc>
                        <a:spcBef>
                          <a:spcPts val="0"/>
                        </a:spcBef>
                        <a:spcAft>
                          <a:spcPts val="0"/>
                        </a:spcAft>
                      </a:pPr>
                      <a:r>
                        <a:rPr lang="en-US" sz="1300" dirty="0" smtClean="0">
                          <a:latin typeface="Calibri"/>
                          <a:ea typeface="Calibri"/>
                          <a:cs typeface="Times New Roman"/>
                        </a:rPr>
                        <a:t>Standard Test Method</a:t>
                      </a:r>
                      <a:r>
                        <a:rPr lang="en-US" sz="1300" baseline="0" dirty="0" smtClean="0">
                          <a:latin typeface="Calibri"/>
                          <a:ea typeface="Calibri"/>
                          <a:cs typeface="Times New Roman"/>
                        </a:rPr>
                        <a:t> for Measuring Trigger Pull of Firearms</a:t>
                      </a:r>
                      <a:endParaRPr lang="en-US" sz="1300" dirty="0">
                        <a:latin typeface="Calibri"/>
                        <a:ea typeface="Calibri"/>
                        <a:cs typeface="Times New Roman"/>
                      </a:endParaRPr>
                    </a:p>
                  </a:txBody>
                  <a:tcPr marL="68580" marR="68580" marT="0" marB="0"/>
                </a:tc>
                <a:tc>
                  <a:txBody>
                    <a:bodyPr/>
                    <a:lstStyle/>
                    <a:p>
                      <a:r>
                        <a:rPr lang="en-US" sz="1300" dirty="0" smtClean="0"/>
                        <a:t>April 2016</a:t>
                      </a:r>
                      <a:endParaRPr lang="en-US" sz="1300" dirty="0"/>
                    </a:p>
                  </a:txBody>
                  <a:tcPr/>
                </a:tc>
                <a:tc>
                  <a:txBody>
                    <a:bodyPr/>
                    <a:lstStyle/>
                    <a:p>
                      <a:r>
                        <a:rPr lang="en-US" sz="1300" dirty="0" smtClean="0"/>
                        <a:t>FA Standards Task Group</a:t>
                      </a:r>
                      <a:endParaRPr lang="en-US" sz="1300" dirty="0"/>
                    </a:p>
                  </a:txBody>
                  <a:tcPr/>
                </a:tc>
              </a:tr>
              <a:tr h="636497">
                <a:tc>
                  <a:txBody>
                    <a:bodyPr/>
                    <a:lstStyle/>
                    <a:p>
                      <a:r>
                        <a:rPr lang="en-US" sz="1300" dirty="0" smtClean="0"/>
                        <a:t>High</a:t>
                      </a:r>
                      <a:endParaRPr lang="en-US" sz="1300" dirty="0"/>
                    </a:p>
                  </a:txBody>
                  <a:tcPr/>
                </a:tc>
                <a:tc>
                  <a:txBody>
                    <a:bodyPr/>
                    <a:lstStyle/>
                    <a:p>
                      <a:pPr marL="0" marR="0">
                        <a:lnSpc>
                          <a:spcPct val="115000"/>
                        </a:lnSpc>
                        <a:spcBef>
                          <a:spcPts val="0"/>
                        </a:spcBef>
                        <a:spcAft>
                          <a:spcPts val="0"/>
                        </a:spcAft>
                      </a:pPr>
                      <a:r>
                        <a:rPr lang="en-US" sz="1300" dirty="0" smtClean="0">
                          <a:latin typeface="Calibri"/>
                          <a:ea typeface="Calibri"/>
                          <a:cs typeface="Times New Roman"/>
                        </a:rPr>
                        <a:t>Standard Test Method for Measuring Barrel and Overall Length</a:t>
                      </a:r>
                      <a:r>
                        <a:rPr lang="en-US" sz="1300" baseline="0" dirty="0" smtClean="0">
                          <a:latin typeface="Calibri"/>
                          <a:ea typeface="Calibri"/>
                          <a:cs typeface="Times New Roman"/>
                        </a:rPr>
                        <a:t> of Firearms</a:t>
                      </a:r>
                      <a:endParaRPr lang="en-US" sz="1300" dirty="0">
                        <a:latin typeface="Calibri"/>
                        <a:ea typeface="Calibri"/>
                        <a:cs typeface="Times New Roman"/>
                      </a:endParaRPr>
                    </a:p>
                  </a:txBody>
                  <a:tcPr marL="68580" marR="68580" marT="0" marB="0"/>
                </a:tc>
                <a:tc>
                  <a:txBody>
                    <a:bodyPr/>
                    <a:lstStyle/>
                    <a:p>
                      <a:r>
                        <a:rPr lang="en-US" sz="1300" dirty="0" smtClean="0"/>
                        <a:t>April 2016</a:t>
                      </a:r>
                      <a:endParaRPr lang="en-US" sz="13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00" dirty="0" smtClean="0"/>
                        <a:t>FA Standards Task Group</a:t>
                      </a:r>
                    </a:p>
                    <a:p>
                      <a:r>
                        <a:rPr lang="en-US" sz="1300" baseline="0" dirty="0" smtClean="0"/>
                        <a:t>– in conjunction with UOM Task Group</a:t>
                      </a:r>
                      <a:endParaRPr lang="en-US" sz="1300" dirty="0"/>
                    </a:p>
                  </a:txBody>
                  <a:tcPr/>
                </a:tc>
              </a:tr>
            </a:tbl>
          </a:graphicData>
        </a:graphic>
      </p:graphicFrame>
      <p:sp>
        <p:nvSpPr>
          <p:cNvPr id="5" name="TextBox 4"/>
          <p:cNvSpPr txBox="1"/>
          <p:nvPr/>
        </p:nvSpPr>
        <p:spPr>
          <a:xfrm>
            <a:off x="547627" y="342900"/>
            <a:ext cx="7286188" cy="400110"/>
          </a:xfrm>
          <a:prstGeom prst="rect">
            <a:avLst/>
          </a:prstGeom>
          <a:noFill/>
        </p:spPr>
        <p:txBody>
          <a:bodyPr wrap="square" rtlCol="0">
            <a:spAutoFit/>
          </a:bodyPr>
          <a:lstStyle/>
          <a:p>
            <a:r>
              <a:rPr lang="en-US" sz="2000" i="1" dirty="0" smtClean="0"/>
              <a:t>Topic 2: </a:t>
            </a:r>
            <a:r>
              <a:rPr lang="en-US" sz="2000" dirty="0" smtClean="0"/>
              <a:t>Firearm and </a:t>
            </a:r>
            <a:r>
              <a:rPr lang="en-US" sz="2000" dirty="0" err="1" smtClean="0"/>
              <a:t>Toolmark</a:t>
            </a:r>
            <a:r>
              <a:rPr lang="en-US" sz="2000" dirty="0" smtClean="0"/>
              <a:t> Examination Standards</a:t>
            </a:r>
            <a:endParaRPr lang="en-US" sz="20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13</a:t>
            </a:fld>
            <a:endParaRPr lang="en-US" dirty="0"/>
          </a:p>
        </p:txBody>
      </p:sp>
    </p:spTree>
    <p:extLst>
      <p:ext uri="{BB962C8B-B14F-4D97-AF65-F5344CB8AC3E}">
        <p14:creationId xmlns:p14="http://schemas.microsoft.com/office/powerpoint/2010/main" val="528018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78" y="499405"/>
            <a:ext cx="7886700" cy="1325563"/>
          </a:xfrm>
        </p:spPr>
        <p:txBody>
          <a:bodyPr/>
          <a:lstStyle/>
          <a:p>
            <a:r>
              <a:rPr lang="en-US" dirty="0" smtClean="0"/>
              <a:t>Topic 3: Uncertainty of Measurement</a:t>
            </a:r>
            <a:endParaRPr lang="en-US" dirty="0"/>
          </a:p>
        </p:txBody>
      </p:sp>
      <p:sp>
        <p:nvSpPr>
          <p:cNvPr id="3" name="Content Placeholder 2"/>
          <p:cNvSpPr>
            <a:spLocks noGrp="1"/>
          </p:cNvSpPr>
          <p:nvPr>
            <p:ph idx="1"/>
          </p:nvPr>
        </p:nvSpPr>
        <p:spPr>
          <a:xfrm>
            <a:off x="547626" y="1986170"/>
            <a:ext cx="8106043" cy="2890630"/>
          </a:xfrm>
        </p:spPr>
        <p:txBody>
          <a:bodyPr>
            <a:normAutofit/>
          </a:bodyPr>
          <a:lstStyle/>
          <a:p>
            <a:pPr marL="0" indent="0">
              <a:buNone/>
            </a:pPr>
            <a:r>
              <a:rPr lang="en-US" dirty="0" smtClean="0"/>
              <a:t>Priority Level: Medium</a:t>
            </a:r>
          </a:p>
          <a:p>
            <a:pPr marL="0" indent="0">
              <a:buNone/>
            </a:pPr>
            <a:endParaRPr lang="en-US" dirty="0" smtClean="0"/>
          </a:p>
          <a:p>
            <a:r>
              <a:rPr lang="en-US" dirty="0" smtClean="0"/>
              <a:t>Procedures to express the uncertainty for measurements of physical quantities that matter for firearm and toolmark analysis; </a:t>
            </a:r>
          </a:p>
          <a:p>
            <a:pPr lvl="1"/>
            <a:r>
              <a:rPr lang="en-US" dirty="0" smtClean="0"/>
              <a:t>Includes: issues associated with quantifying uncertainty in decision making.</a:t>
            </a:r>
            <a:br>
              <a:rPr lang="en-US" dirty="0" smtClean="0"/>
            </a:br>
            <a:endParaRPr lang="en-US" dirty="0" smtClean="0"/>
          </a:p>
          <a:p>
            <a:endParaRPr lang="en-US" dirty="0"/>
          </a:p>
          <a:p>
            <a:endParaRPr lang="en-US" dirty="0" smtClean="0"/>
          </a:p>
          <a:p>
            <a:endParaRPr lang="en-US" dirty="0" smtClean="0"/>
          </a:p>
          <a:p>
            <a:pPr>
              <a:buNone/>
            </a:pPr>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2241235" y="4651325"/>
            <a:ext cx="5751445" cy="1477328"/>
          </a:xfrm>
          <a:prstGeom prst="rect">
            <a:avLst/>
          </a:prstGeom>
          <a:solidFill>
            <a:schemeClr val="bg2">
              <a:lumMod val="90000"/>
            </a:schemeClr>
          </a:solidFill>
        </p:spPr>
        <p:txBody>
          <a:bodyPr wrap="square" rtlCol="0">
            <a:spAutoFit/>
          </a:bodyPr>
          <a:lstStyle/>
          <a:p>
            <a:r>
              <a:rPr lang="en-US" b="1" dirty="0" smtClean="0"/>
              <a:t>Task Group Name</a:t>
            </a:r>
            <a:r>
              <a:rPr lang="en-US" dirty="0" smtClean="0"/>
              <a:t>: Uncertainty of Measurement</a:t>
            </a:r>
          </a:p>
          <a:p>
            <a:r>
              <a:rPr lang="en-US" b="1" dirty="0" smtClean="0"/>
              <a:t>Task Group Chair Name: </a:t>
            </a:r>
            <a:r>
              <a:rPr lang="en-US" dirty="0" smtClean="0"/>
              <a:t>Dr. Ted Vorburger</a:t>
            </a:r>
          </a:p>
          <a:p>
            <a:r>
              <a:rPr lang="en-US" b="1" dirty="0" smtClean="0"/>
              <a:t>Members:</a:t>
            </a:r>
            <a:r>
              <a:rPr lang="en-US" dirty="0" smtClean="0"/>
              <a:t> Chris </a:t>
            </a:r>
            <a:r>
              <a:rPr lang="en-US" dirty="0" err="1" smtClean="0"/>
              <a:t>Monturo</a:t>
            </a:r>
            <a:r>
              <a:rPr lang="en-US" dirty="0" smtClean="0"/>
              <a:t>,  Dr. Max Morris </a:t>
            </a:r>
            <a:endParaRPr lang="en-US" b="1" dirty="0" smtClean="0"/>
          </a:p>
          <a:p>
            <a:r>
              <a:rPr lang="en-US" b="1" dirty="0" smtClean="0"/>
              <a:t>Affiliate Members:</a:t>
            </a:r>
            <a:r>
              <a:rPr lang="en-US" dirty="0" smtClean="0"/>
              <a:t> Dr. Nick </a:t>
            </a:r>
            <a:r>
              <a:rPr lang="en-US" dirty="0" err="1" smtClean="0"/>
              <a:t>Petraco</a:t>
            </a:r>
            <a:endParaRPr lang="en-US" dirty="0" smtClean="0"/>
          </a:p>
          <a:p>
            <a:r>
              <a:rPr lang="en-US" b="1" dirty="0" smtClean="0"/>
              <a:t>Task Group Chair Contact Information: </a:t>
            </a:r>
            <a:r>
              <a:rPr lang="en-US" dirty="0" smtClean="0">
                <a:solidFill>
                  <a:schemeClr val="dk1"/>
                </a:solidFill>
              </a:rPr>
              <a:t>tvtv@nist.gov </a:t>
            </a:r>
            <a:endParaRPr lang="en-US" b="1" dirty="0" smtClean="0"/>
          </a:p>
        </p:txBody>
      </p:sp>
      <p:sp>
        <p:nvSpPr>
          <p:cNvPr id="5" name="Slide Number Placeholder 4"/>
          <p:cNvSpPr>
            <a:spLocks noGrp="1"/>
          </p:cNvSpPr>
          <p:nvPr>
            <p:ph type="sldNum" sz="quarter" idx="12"/>
          </p:nvPr>
        </p:nvSpPr>
        <p:spPr/>
        <p:txBody>
          <a:bodyPr/>
          <a:lstStyle/>
          <a:p>
            <a:fld id="{8A6BD0B9-3465-4E0F-AE7F-2EBD7D9D0656}" type="slidenum">
              <a:rPr lang="en-US" smtClean="0"/>
              <a:pPr/>
              <a:t>14</a:t>
            </a:fld>
            <a:endParaRPr lang="en-US" dirty="0"/>
          </a:p>
        </p:txBody>
      </p:sp>
    </p:spTree>
    <p:extLst>
      <p:ext uri="{BB962C8B-B14F-4D97-AF65-F5344CB8AC3E}">
        <p14:creationId xmlns:p14="http://schemas.microsoft.com/office/powerpoint/2010/main" val="2456378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20" y="900752"/>
            <a:ext cx="7886700" cy="992455"/>
          </a:xfrm>
        </p:spPr>
        <p:txBody>
          <a:bodyPr>
            <a:normAutofit/>
          </a:bodyPr>
          <a:lstStyle/>
          <a:p>
            <a:r>
              <a:rPr lang="en-US" sz="3200" dirty="0" smtClean="0"/>
              <a:t>Relevant Documents</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70998770"/>
              </p:ext>
            </p:extLst>
          </p:nvPr>
        </p:nvGraphicFramePr>
        <p:xfrm>
          <a:off x="395720" y="1839853"/>
          <a:ext cx="8402030" cy="1738133"/>
        </p:xfrm>
        <a:graphic>
          <a:graphicData uri="http://schemas.openxmlformats.org/drawingml/2006/table">
            <a:tbl>
              <a:tblPr firstRow="1" bandRow="1">
                <a:tableStyleId>{073A0DAA-6AF3-43AB-8588-CEC1D06C72B9}</a:tableStyleId>
              </a:tblPr>
              <a:tblGrid>
                <a:gridCol w="6143310"/>
                <a:gridCol w="2258720"/>
              </a:tblGrid>
              <a:tr h="625613">
                <a:tc>
                  <a:txBody>
                    <a:bodyPr/>
                    <a:lstStyle/>
                    <a:p>
                      <a:r>
                        <a:rPr lang="en-US" sz="1600" dirty="0" smtClean="0"/>
                        <a:t>Title</a:t>
                      </a:r>
                      <a:endParaRPr lang="en-US" sz="1600" dirty="0"/>
                    </a:p>
                  </a:txBody>
                  <a:tcPr anchor="ctr"/>
                </a:tc>
                <a:tc>
                  <a:txBody>
                    <a:bodyPr/>
                    <a:lstStyle/>
                    <a:p>
                      <a:r>
                        <a:rPr lang="en-US" sz="1600" dirty="0" smtClean="0"/>
                        <a:t>Organization</a:t>
                      </a:r>
                      <a:endParaRPr lang="en-US" sz="1600" dirty="0"/>
                    </a:p>
                  </a:txBody>
                  <a:tcPr anchor="ctr"/>
                </a:tc>
              </a:tr>
              <a:tr h="370840">
                <a:tc>
                  <a:txBody>
                    <a:bodyPr/>
                    <a:lstStyle/>
                    <a:p>
                      <a:r>
                        <a:rPr lang="en-US" sz="1600" kern="1200" dirty="0" smtClean="0">
                          <a:solidFill>
                            <a:schemeClr val="dk1"/>
                          </a:solidFill>
                          <a:latin typeface="+mn-lt"/>
                          <a:ea typeface="+mn-ea"/>
                          <a:cs typeface="+mn-cs"/>
                        </a:rPr>
                        <a:t>Policy on Measurement Uncertainty</a:t>
                      </a:r>
                      <a:endParaRPr lang="en-US" sz="1600" dirty="0"/>
                    </a:p>
                  </a:txBody>
                  <a:tcPr/>
                </a:tc>
                <a:tc>
                  <a:txBody>
                    <a:bodyPr/>
                    <a:lstStyle/>
                    <a:p>
                      <a:r>
                        <a:rPr lang="en-US" sz="1600" dirty="0" smtClean="0"/>
                        <a:t>ASCLD/LAB</a:t>
                      </a:r>
                      <a:endParaRPr lang="en-US" sz="1600" dirty="0"/>
                    </a:p>
                  </a:txBody>
                  <a:tcPr/>
                </a:tc>
              </a:tr>
              <a:tr h="370840">
                <a:tc>
                  <a:txBody>
                    <a:bodyPr/>
                    <a:lstStyle/>
                    <a:p>
                      <a:r>
                        <a:rPr lang="en-US" sz="1600" kern="1200" dirty="0" smtClean="0">
                          <a:solidFill>
                            <a:schemeClr val="dk1"/>
                          </a:solidFill>
                          <a:latin typeface="+mn-lt"/>
                          <a:ea typeface="+mn-ea"/>
                          <a:cs typeface="+mn-cs"/>
                        </a:rPr>
                        <a:t>Measurement Uncertainty Estimation Form</a:t>
                      </a:r>
                      <a:endParaRPr lang="en-US" sz="1600" dirty="0"/>
                    </a:p>
                  </a:txBody>
                  <a:tcPr/>
                </a:tc>
                <a:tc>
                  <a:txBody>
                    <a:bodyPr/>
                    <a:lstStyle/>
                    <a:p>
                      <a:r>
                        <a:rPr lang="en-US" sz="1600" dirty="0" smtClean="0"/>
                        <a:t>ASCLD/LAB</a:t>
                      </a:r>
                      <a:endParaRPr lang="en-US" sz="1600" dirty="0"/>
                    </a:p>
                  </a:txBody>
                  <a:tcPr/>
                </a:tc>
              </a:tr>
              <a:tr h="370840">
                <a:tc>
                  <a:txBody>
                    <a:bodyPr/>
                    <a:lstStyle/>
                    <a:p>
                      <a:r>
                        <a:rPr lang="en-US" sz="1600" kern="1200" dirty="0" smtClean="0">
                          <a:solidFill>
                            <a:schemeClr val="dk1"/>
                          </a:solidFill>
                          <a:latin typeface="+mn-lt"/>
                          <a:ea typeface="+mn-ea"/>
                          <a:cs typeface="+mn-cs"/>
                        </a:rPr>
                        <a:t>Guide to the Expression of Uncertainty of Measurement</a:t>
                      </a:r>
                      <a:endParaRPr lang="en-US" sz="1600" dirty="0"/>
                    </a:p>
                  </a:txBody>
                  <a:tcPr/>
                </a:tc>
                <a:tc>
                  <a:txBody>
                    <a:bodyPr/>
                    <a:lstStyle/>
                    <a:p>
                      <a:r>
                        <a:rPr lang="en-US" sz="1600" dirty="0" smtClean="0"/>
                        <a:t>ISO</a:t>
                      </a:r>
                      <a:endParaRPr lang="en-US" sz="1600" dirty="0"/>
                    </a:p>
                  </a:txBody>
                  <a:tcPr/>
                </a:tc>
              </a:tr>
            </a:tbl>
          </a:graphicData>
        </a:graphic>
      </p:graphicFrame>
      <p:sp>
        <p:nvSpPr>
          <p:cNvPr id="9" name="TextBox 8"/>
          <p:cNvSpPr txBox="1"/>
          <p:nvPr/>
        </p:nvSpPr>
        <p:spPr>
          <a:xfrm>
            <a:off x="370205" y="424786"/>
            <a:ext cx="7231597" cy="400110"/>
          </a:xfrm>
          <a:prstGeom prst="rect">
            <a:avLst/>
          </a:prstGeom>
          <a:noFill/>
        </p:spPr>
        <p:txBody>
          <a:bodyPr wrap="square" rtlCol="0">
            <a:spAutoFit/>
          </a:bodyPr>
          <a:lstStyle/>
          <a:p>
            <a:r>
              <a:rPr lang="en-US" sz="2000" i="1" dirty="0" smtClean="0"/>
              <a:t>Topic 3: </a:t>
            </a:r>
            <a:r>
              <a:rPr lang="en-US" sz="2000" dirty="0" smtClean="0"/>
              <a:t>Uncertainty of Measurement</a:t>
            </a:r>
            <a:endParaRPr lang="en-US" sz="2000" i="1" dirty="0"/>
          </a:p>
        </p:txBody>
      </p:sp>
      <p:sp>
        <p:nvSpPr>
          <p:cNvPr id="10" name="Slide Number Placeholder 9"/>
          <p:cNvSpPr>
            <a:spLocks noGrp="1"/>
          </p:cNvSpPr>
          <p:nvPr>
            <p:ph type="sldNum" sz="quarter" idx="12"/>
          </p:nvPr>
        </p:nvSpPr>
        <p:spPr/>
        <p:txBody>
          <a:bodyPr/>
          <a:lstStyle/>
          <a:p>
            <a:fld id="{8A6BD0B9-3465-4E0F-AE7F-2EBD7D9D0656}" type="slidenum">
              <a:rPr lang="en-US" smtClean="0"/>
              <a:pPr/>
              <a:t>15</a:t>
            </a:fld>
            <a:endParaRPr lang="en-US" dirty="0"/>
          </a:p>
        </p:txBody>
      </p:sp>
    </p:spTree>
    <p:extLst>
      <p:ext uri="{BB962C8B-B14F-4D97-AF65-F5344CB8AC3E}">
        <p14:creationId xmlns:p14="http://schemas.microsoft.com/office/powerpoint/2010/main" val="2825326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89" y="581291"/>
            <a:ext cx="8214236" cy="1325563"/>
          </a:xfrm>
        </p:spPr>
        <p:txBody>
          <a:bodyPr/>
          <a:lstStyle/>
          <a:p>
            <a:r>
              <a:rPr lang="en-US" dirty="0" smtClean="0"/>
              <a:t>Standards/Guidelines to Move Forward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89558192"/>
              </p:ext>
            </p:extLst>
          </p:nvPr>
        </p:nvGraphicFramePr>
        <p:xfrm>
          <a:off x="191328" y="1644512"/>
          <a:ext cx="8756374" cy="3734573"/>
        </p:xfrm>
        <a:graphic>
          <a:graphicData uri="http://schemas.openxmlformats.org/drawingml/2006/table">
            <a:tbl>
              <a:tblPr firstRow="1" bandRow="1">
                <a:tableStyleId>{073A0DAA-6AF3-43AB-8588-CEC1D06C72B9}</a:tableStyleId>
              </a:tblPr>
              <a:tblGrid>
                <a:gridCol w="4679061"/>
                <a:gridCol w="1720357"/>
                <a:gridCol w="2356956"/>
              </a:tblGrid>
              <a:tr h="625613">
                <a:tc>
                  <a:txBody>
                    <a:bodyPr/>
                    <a:lstStyle/>
                    <a:p>
                      <a:r>
                        <a:rPr lang="en-US" sz="1600" dirty="0" smtClean="0"/>
                        <a:t>Title</a:t>
                      </a:r>
                      <a:endParaRPr lang="en-US" sz="1600" dirty="0"/>
                    </a:p>
                  </a:txBody>
                  <a:tcPr anchor="ctr"/>
                </a:tc>
                <a:tc>
                  <a:txBody>
                    <a:bodyPr/>
                    <a:lstStyle/>
                    <a:p>
                      <a:r>
                        <a:rPr lang="en-US" sz="1600" dirty="0" smtClean="0"/>
                        <a:t>Organization</a:t>
                      </a:r>
                      <a:endParaRPr lang="en-US" sz="1600" dirty="0"/>
                    </a:p>
                  </a:txBody>
                  <a:tcPr anchor="ctr"/>
                </a:tc>
                <a:tc>
                  <a:txBody>
                    <a:bodyPr/>
                    <a:lstStyle/>
                    <a:p>
                      <a:pPr algn="ctr"/>
                      <a:r>
                        <a:rPr lang="en-US" sz="1600" dirty="0" smtClean="0"/>
                        <a:t>Suggested OSAC Process:</a:t>
                      </a:r>
                      <a:r>
                        <a:rPr lang="en-US" sz="1600" baseline="0" dirty="0" smtClean="0"/>
                        <a:t> (Registry, SDO, Canvass)</a:t>
                      </a:r>
                      <a:endParaRPr lang="en-US" sz="1600" dirty="0"/>
                    </a:p>
                  </a:txBody>
                  <a:tcPr anchor="ctr"/>
                </a:tc>
              </a:tr>
              <a:tr h="370840">
                <a:tc>
                  <a:txBody>
                    <a:bodyPr/>
                    <a:lstStyle/>
                    <a:p>
                      <a:r>
                        <a:rPr lang="en-US" sz="1600" dirty="0" smtClean="0"/>
                        <a:t>SWGGUN Guidelines for Barrel and Overall Length</a:t>
                      </a:r>
                    </a:p>
                    <a:p>
                      <a:r>
                        <a:rPr lang="en-US" sz="1600" dirty="0" smtClean="0"/>
                        <a:t>Measurements for Firearms, 9/26/13</a:t>
                      </a:r>
                    </a:p>
                    <a:p>
                      <a:r>
                        <a:rPr lang="en-US" sz="1600" dirty="0" smtClean="0"/>
                        <a:t>(in cooperation with Task Group 2)</a:t>
                      </a:r>
                      <a:endParaRPr lang="en-US" sz="1600" dirty="0"/>
                    </a:p>
                  </a:txBody>
                  <a:tcPr/>
                </a:tc>
                <a:tc>
                  <a:txBody>
                    <a:bodyPr/>
                    <a:lstStyle/>
                    <a:p>
                      <a:r>
                        <a:rPr lang="en-US" sz="1600" dirty="0" smtClean="0"/>
                        <a:t>SWGGUN</a:t>
                      </a:r>
                      <a:endParaRPr lang="en-US" sz="1600" dirty="0"/>
                    </a:p>
                  </a:txBody>
                  <a:tcPr/>
                </a:tc>
                <a:tc>
                  <a:txBody>
                    <a:bodyPr/>
                    <a:lstStyle/>
                    <a:p>
                      <a:r>
                        <a:rPr lang="en-US" sz="1600" baseline="0" dirty="0" smtClean="0"/>
                        <a:t> In process</a:t>
                      </a:r>
                      <a:endParaRPr lang="en-US" sz="1600" dirty="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Amendments proposed to the above SWGGUN Guidelines</a:t>
                      </a:r>
                      <a:r>
                        <a:rPr lang="en-US" sz="1600" kern="1200" baseline="0" dirty="0" smtClean="0">
                          <a:solidFill>
                            <a:schemeClr val="dk1"/>
                          </a:solidFill>
                          <a:latin typeface="+mn-lt"/>
                          <a:ea typeface="+mn-ea"/>
                          <a:cs typeface="+mn-cs"/>
                        </a:rPr>
                        <a:t>:</a:t>
                      </a:r>
                    </a:p>
                    <a:p>
                      <a:pPr marL="0" marR="0" indent="0" algn="l" defTabSz="6858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-Section entitled “Uncertainty for Barrel and Overall Length (B/OL) Measurements” (</a:t>
                      </a:r>
                      <a:r>
                        <a:rPr lang="en-US" sz="1600" b="1" kern="1200" baseline="0" dirty="0" smtClean="0">
                          <a:solidFill>
                            <a:schemeClr val="dk1"/>
                          </a:solidFill>
                          <a:latin typeface="+mn-lt"/>
                          <a:ea typeface="+mn-ea"/>
                          <a:cs typeface="+mn-cs"/>
                        </a:rPr>
                        <a:t>drafted</a:t>
                      </a:r>
                      <a:r>
                        <a:rPr lang="en-US" sz="1600" kern="1200" baseline="0" dirty="0" smtClean="0">
                          <a:solidFill>
                            <a:schemeClr val="dk1"/>
                          </a:solidFill>
                          <a:latin typeface="+mn-lt"/>
                          <a:ea typeface="+mn-ea"/>
                          <a:cs typeface="+mn-cs"/>
                        </a:rPr>
                        <a:t>)</a:t>
                      </a:r>
                    </a:p>
                    <a:p>
                      <a:pPr marL="0" marR="0" indent="0" algn="l" defTabSz="6858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-Spreadsheet for estimating measurement uncertainty for B/OL with worked example (</a:t>
                      </a:r>
                      <a:r>
                        <a:rPr lang="en-US" sz="1600" b="1" kern="1200" baseline="0" dirty="0" smtClean="0">
                          <a:solidFill>
                            <a:schemeClr val="dk1"/>
                          </a:solidFill>
                          <a:latin typeface="+mn-lt"/>
                          <a:ea typeface="+mn-ea"/>
                          <a:cs typeface="+mn-cs"/>
                        </a:rPr>
                        <a:t>drafted</a:t>
                      </a:r>
                      <a:r>
                        <a:rPr lang="en-US" sz="1600" kern="1200" baseline="0" dirty="0" smtClean="0">
                          <a:solidFill>
                            <a:schemeClr val="dk1"/>
                          </a:solidFill>
                          <a:latin typeface="+mn-lt"/>
                          <a:ea typeface="+mn-ea"/>
                          <a:cs typeface="+mn-cs"/>
                        </a:rPr>
                        <a:t>).</a:t>
                      </a:r>
                    </a:p>
                    <a:p>
                      <a:pPr marL="0" marR="0" indent="0" algn="l" defTabSz="6858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-Spreadsheet with example for calculating gauge repeatability and reproducibility (GR&amp;R) for B/OL (</a:t>
                      </a:r>
                      <a:r>
                        <a:rPr lang="en-US" sz="1600" b="1" kern="1200" baseline="0" dirty="0" smtClean="0">
                          <a:solidFill>
                            <a:schemeClr val="dk1"/>
                          </a:solidFill>
                          <a:latin typeface="+mn-lt"/>
                          <a:ea typeface="+mn-ea"/>
                          <a:cs typeface="+mn-cs"/>
                        </a:rPr>
                        <a:t>drafted</a:t>
                      </a:r>
                      <a:r>
                        <a:rPr lang="en-US" sz="1600" kern="1200" baseline="0" dirty="0" smtClean="0">
                          <a:solidFill>
                            <a:schemeClr val="dk1"/>
                          </a:solidFill>
                          <a:latin typeface="+mn-lt"/>
                          <a:ea typeface="+mn-ea"/>
                          <a:cs typeface="+mn-cs"/>
                        </a:rPr>
                        <a:t>).</a:t>
                      </a:r>
                      <a:endParaRPr lang="en-US" sz="1600" dirty="0"/>
                    </a:p>
                  </a:txBody>
                  <a:tcPr/>
                </a:tc>
                <a:tc>
                  <a:txBody>
                    <a:bodyPr/>
                    <a:lstStyle/>
                    <a:p>
                      <a:r>
                        <a:rPr lang="en-US" sz="1600" dirty="0" smtClean="0"/>
                        <a:t>SWGGUN</a:t>
                      </a:r>
                      <a:endParaRPr lang="en-US" sz="1600" dirty="0"/>
                    </a:p>
                  </a:txBody>
                  <a:tcPr/>
                </a:tc>
                <a:tc>
                  <a:txBody>
                    <a:bodyPr/>
                    <a:lstStyle/>
                    <a:p>
                      <a:r>
                        <a:rPr lang="en-US" sz="1600" dirty="0" smtClean="0"/>
                        <a:t>Review by Task Group 2  and other</a:t>
                      </a:r>
                      <a:r>
                        <a:rPr lang="en-US" sz="1600" baseline="0" dirty="0" smtClean="0"/>
                        <a:t> Subcommittee Experts</a:t>
                      </a:r>
                      <a:endParaRPr lang="en-US" sz="1600" dirty="0"/>
                    </a:p>
                  </a:txBody>
                  <a:tcPr/>
                </a:tc>
              </a:tr>
            </a:tbl>
          </a:graphicData>
        </a:graphic>
      </p:graphicFrame>
      <p:sp>
        <p:nvSpPr>
          <p:cNvPr id="9" name="TextBox 8"/>
          <p:cNvSpPr txBox="1"/>
          <p:nvPr/>
        </p:nvSpPr>
        <p:spPr>
          <a:xfrm>
            <a:off x="574923" y="342900"/>
            <a:ext cx="6590152" cy="400110"/>
          </a:xfrm>
          <a:prstGeom prst="rect">
            <a:avLst/>
          </a:prstGeom>
          <a:noFill/>
        </p:spPr>
        <p:txBody>
          <a:bodyPr wrap="square" rtlCol="0">
            <a:spAutoFit/>
          </a:bodyPr>
          <a:lstStyle/>
          <a:p>
            <a:r>
              <a:rPr lang="en-US" sz="2000" i="1" dirty="0" smtClean="0"/>
              <a:t>Topic 3: </a:t>
            </a:r>
            <a:r>
              <a:rPr lang="en-US" sz="2000" dirty="0" smtClean="0"/>
              <a:t>Uncertainty of Measurement</a:t>
            </a:r>
            <a:endParaRPr lang="en-US" sz="2000" i="1" dirty="0"/>
          </a:p>
        </p:txBody>
      </p:sp>
      <p:sp>
        <p:nvSpPr>
          <p:cNvPr id="10" name="Slide Number Placeholder 9"/>
          <p:cNvSpPr>
            <a:spLocks noGrp="1"/>
          </p:cNvSpPr>
          <p:nvPr>
            <p:ph type="sldNum" sz="quarter" idx="12"/>
          </p:nvPr>
        </p:nvSpPr>
        <p:spPr/>
        <p:txBody>
          <a:bodyPr/>
          <a:lstStyle/>
          <a:p>
            <a:fld id="{8A6BD0B9-3465-4E0F-AE7F-2EBD7D9D0656}" type="slidenum">
              <a:rPr lang="en-US" smtClean="0"/>
              <a:pPr/>
              <a:t>16</a:t>
            </a:fld>
            <a:endParaRPr lang="en-US" dirty="0"/>
          </a:p>
        </p:txBody>
      </p:sp>
    </p:spTree>
    <p:extLst>
      <p:ext uri="{BB962C8B-B14F-4D97-AF65-F5344CB8AC3E}">
        <p14:creationId xmlns:p14="http://schemas.microsoft.com/office/powerpoint/2010/main" val="1261841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442" y="381030"/>
            <a:ext cx="7886700" cy="1325563"/>
          </a:xfrm>
        </p:spPr>
        <p:txBody>
          <a:bodyPr/>
          <a:lstStyle/>
          <a:p>
            <a:r>
              <a:rPr lang="en-US" dirty="0" smtClean="0"/>
              <a:t>Committee Action Plan</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372732177"/>
              </p:ext>
            </p:extLst>
          </p:nvPr>
        </p:nvGraphicFramePr>
        <p:xfrm>
          <a:off x="403476" y="1532085"/>
          <a:ext cx="8188432" cy="4049205"/>
        </p:xfrm>
        <a:graphic>
          <a:graphicData uri="http://schemas.openxmlformats.org/drawingml/2006/table">
            <a:tbl>
              <a:tblPr firstRow="1" bandRow="1">
                <a:tableStyleId>{073A0DAA-6AF3-43AB-8588-CEC1D06C72B9}</a:tableStyleId>
              </a:tblPr>
              <a:tblGrid>
                <a:gridCol w="1321682"/>
                <a:gridCol w="3389180"/>
                <a:gridCol w="1296334"/>
                <a:gridCol w="2181236"/>
              </a:tblGrid>
              <a:tr h="915279">
                <a:tc>
                  <a:txBody>
                    <a:bodyPr/>
                    <a:lstStyle/>
                    <a:p>
                      <a:r>
                        <a:rPr lang="en-US" sz="1600" dirty="0" smtClean="0"/>
                        <a:t>Priority (high/med/low/)</a:t>
                      </a:r>
                      <a:endParaRPr lang="en-US" sz="1600" dirty="0"/>
                    </a:p>
                  </a:txBody>
                  <a:tcPr anchor="ctr"/>
                </a:tc>
                <a:tc>
                  <a:txBody>
                    <a:bodyPr/>
                    <a:lstStyle/>
                    <a:p>
                      <a:r>
                        <a:rPr lang="en-US" sz="1600" dirty="0" smtClean="0"/>
                        <a:t>Actions – Completed</a:t>
                      </a:r>
                      <a:r>
                        <a:rPr lang="en-US" sz="1600" baseline="0" dirty="0" smtClean="0"/>
                        <a:t> and Planned</a:t>
                      </a:r>
                      <a:endParaRPr lang="en-US" sz="1600" dirty="0"/>
                    </a:p>
                  </a:txBody>
                  <a:tcPr anchor="ctr"/>
                </a:tc>
                <a:tc>
                  <a:txBody>
                    <a:bodyPr/>
                    <a:lstStyle/>
                    <a:p>
                      <a:r>
                        <a:rPr lang="en-US" sz="1600" dirty="0" smtClean="0"/>
                        <a:t>Approx. Deadline</a:t>
                      </a:r>
                      <a:endParaRPr lang="en-US" sz="1600" dirty="0"/>
                    </a:p>
                  </a:txBody>
                  <a:tcPr anchor="ctr"/>
                </a:tc>
                <a:tc>
                  <a:txBody>
                    <a:bodyPr/>
                    <a:lstStyle/>
                    <a:p>
                      <a:pPr algn="ctr"/>
                      <a:r>
                        <a:rPr lang="en-US" sz="1600" dirty="0" smtClean="0"/>
                        <a:t>Assignee</a:t>
                      </a:r>
                      <a:endParaRPr lang="en-US" sz="1600" dirty="0"/>
                    </a:p>
                  </a:txBody>
                  <a:tcPr anchor="ctr"/>
                </a:tc>
              </a:tr>
              <a:tr h="644084">
                <a:tc>
                  <a:txBody>
                    <a:bodyPr/>
                    <a:lstStyle/>
                    <a:p>
                      <a:r>
                        <a:rPr lang="en-US" sz="1600" dirty="0" smtClean="0"/>
                        <a:t>High</a:t>
                      </a:r>
                    </a:p>
                    <a:p>
                      <a:r>
                        <a:rPr lang="en-US" sz="1600" dirty="0" smtClean="0"/>
                        <a:t>COMPLETED</a:t>
                      </a:r>
                      <a:endParaRPr lang="en-US" sz="1600" dirty="0"/>
                    </a:p>
                  </a:txBody>
                  <a:tcPr/>
                </a:tc>
                <a:tc>
                  <a:txBody>
                    <a:bodyPr/>
                    <a:lstStyle/>
                    <a:p>
                      <a:r>
                        <a:rPr lang="en-US" sz="1600" kern="1200" dirty="0" smtClean="0">
                          <a:solidFill>
                            <a:schemeClr val="dk1"/>
                          </a:solidFill>
                          <a:latin typeface="+mn-lt"/>
                          <a:ea typeface="+mn-ea"/>
                          <a:cs typeface="+mn-cs"/>
                        </a:rPr>
                        <a:t>“Uncertainty for B/OL Measurement”</a:t>
                      </a:r>
                      <a:r>
                        <a:rPr lang="en-US" sz="1600" kern="1200" baseline="0" dirty="0" smtClean="0">
                          <a:solidFill>
                            <a:schemeClr val="dk1"/>
                          </a:solidFill>
                          <a:latin typeface="+mn-lt"/>
                          <a:ea typeface="+mn-ea"/>
                          <a:cs typeface="+mn-cs"/>
                        </a:rPr>
                        <a:t>  and Two Spreadsheets– </a:t>
                      </a:r>
                      <a:r>
                        <a:rPr lang="en-US" sz="1600" b="1" kern="1200" baseline="0" dirty="0" smtClean="0">
                          <a:solidFill>
                            <a:schemeClr val="dk1"/>
                          </a:solidFill>
                          <a:latin typeface="+mn-lt"/>
                          <a:ea typeface="+mn-ea"/>
                          <a:cs typeface="+mn-cs"/>
                        </a:rPr>
                        <a:t>DRAFTED</a:t>
                      </a:r>
                      <a:endParaRPr lang="en-US" sz="1600" b="1" dirty="0">
                        <a:latin typeface="+mn-lt"/>
                      </a:endParaRPr>
                    </a:p>
                  </a:txBody>
                  <a:tcPr/>
                </a:tc>
                <a:tc>
                  <a:txBody>
                    <a:bodyPr/>
                    <a:lstStyle/>
                    <a:p>
                      <a:r>
                        <a:rPr lang="en-US" sz="1600" kern="1200" dirty="0" smtClean="0">
                          <a:solidFill>
                            <a:schemeClr val="dk1"/>
                          </a:solidFill>
                          <a:latin typeface="+mn-lt"/>
                          <a:ea typeface="+mn-ea"/>
                          <a:cs typeface="+mn-cs"/>
                        </a:rPr>
                        <a:t>January</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2016</a:t>
                      </a:r>
                      <a:endParaRPr lang="en-US" sz="1600" dirty="0"/>
                    </a:p>
                  </a:txBody>
                  <a:tcPr/>
                </a:tc>
                <a:tc>
                  <a:txBody>
                    <a:bodyPr/>
                    <a:lstStyle/>
                    <a:p>
                      <a:r>
                        <a:rPr lang="en-US" sz="1600" dirty="0" smtClean="0"/>
                        <a:t>UOM Task Group</a:t>
                      </a:r>
                      <a:r>
                        <a:rPr lang="en-US" sz="1600" baseline="0" dirty="0" smtClean="0"/>
                        <a:t> </a:t>
                      </a:r>
                      <a:endParaRPr lang="en-US" sz="1600" dirty="0"/>
                    </a:p>
                  </a:txBody>
                  <a:tcPr/>
                </a:tc>
              </a:tr>
              <a:tr h="896343">
                <a:tc>
                  <a:txBody>
                    <a:bodyPr/>
                    <a:lstStyle/>
                    <a:p>
                      <a:r>
                        <a:rPr lang="en-US" sz="1600" dirty="0" smtClean="0"/>
                        <a:t>High</a:t>
                      </a:r>
                    </a:p>
                  </a:txBody>
                  <a:tcPr/>
                </a:tc>
                <a:tc>
                  <a:txBody>
                    <a:bodyPr/>
                    <a:lstStyle/>
                    <a:p>
                      <a:pPr marL="0" marR="0">
                        <a:lnSpc>
                          <a:spcPct val="100000"/>
                        </a:lnSpc>
                        <a:spcBef>
                          <a:spcPts val="0"/>
                        </a:spcBef>
                        <a:spcAft>
                          <a:spcPts val="0"/>
                        </a:spcAft>
                      </a:pPr>
                      <a:r>
                        <a:rPr lang="en-US" sz="1600" dirty="0" smtClean="0">
                          <a:latin typeface="+mn-lt"/>
                          <a:ea typeface="Calibri"/>
                          <a:cs typeface="Times New Roman"/>
                        </a:rPr>
                        <a:t>Review of </a:t>
                      </a:r>
                      <a:r>
                        <a:rPr lang="en-US" sz="1600" kern="1200" dirty="0" smtClean="0">
                          <a:solidFill>
                            <a:schemeClr val="dk1"/>
                          </a:solidFill>
                          <a:latin typeface="+mn-lt"/>
                          <a:ea typeface="+mn-ea"/>
                          <a:cs typeface="+mn-cs"/>
                        </a:rPr>
                        <a:t>“Uncertainty for B/OL Measurement”</a:t>
                      </a:r>
                      <a:r>
                        <a:rPr lang="en-US" sz="1600" kern="1200" baseline="0" dirty="0" smtClean="0">
                          <a:solidFill>
                            <a:schemeClr val="dk1"/>
                          </a:solidFill>
                          <a:latin typeface="+mn-lt"/>
                          <a:ea typeface="+mn-ea"/>
                          <a:cs typeface="+mn-cs"/>
                        </a:rPr>
                        <a:t> and Two Spreadsheets</a:t>
                      </a:r>
                      <a:endParaRPr lang="en-US" sz="1600" b="1" dirty="0">
                        <a:latin typeface="+mn-lt"/>
                        <a:ea typeface="Calibri"/>
                        <a:cs typeface="Times New Roman"/>
                      </a:endParaRPr>
                    </a:p>
                  </a:txBody>
                  <a:tcPr marL="68580" marR="68580" marT="0" marB="0"/>
                </a:tc>
                <a:tc>
                  <a:txBody>
                    <a:bodyPr/>
                    <a:lstStyle/>
                    <a:p>
                      <a:r>
                        <a:rPr lang="en-US" sz="1600" dirty="0" smtClean="0"/>
                        <a:t>July 2016</a:t>
                      </a:r>
                      <a:endParaRPr lang="en-US" sz="1600" dirty="0"/>
                    </a:p>
                  </a:txBody>
                  <a:tcPr/>
                </a:tc>
                <a:tc>
                  <a:txBody>
                    <a:bodyPr/>
                    <a:lstStyle/>
                    <a:p>
                      <a:r>
                        <a:rPr lang="en-US" sz="1600" dirty="0" smtClean="0"/>
                        <a:t>UOM Task Group</a:t>
                      </a:r>
                      <a:r>
                        <a:rPr lang="en-US" sz="1600" baseline="0" dirty="0" smtClean="0"/>
                        <a:t> – in conjunction with FA Standards Task Group</a:t>
                      </a:r>
                      <a:endParaRPr lang="en-US" sz="1600" dirty="0"/>
                    </a:p>
                  </a:txBody>
                  <a:tcPr/>
                </a:tc>
              </a:tr>
              <a:tr h="1593499">
                <a:tc>
                  <a:txBody>
                    <a:bodyPr/>
                    <a:lstStyle/>
                    <a:p>
                      <a:r>
                        <a:rPr lang="en-US" sz="1600" dirty="0" smtClean="0"/>
                        <a:t>Medium</a:t>
                      </a:r>
                      <a:endParaRPr lang="en-US" sz="1600" dirty="0"/>
                    </a:p>
                  </a:txBody>
                  <a:tcPr/>
                </a:tc>
                <a:tc>
                  <a:txBody>
                    <a:bodyPr/>
                    <a:lstStyle/>
                    <a:p>
                      <a:pPr marL="0" marR="0">
                        <a:lnSpc>
                          <a:spcPct val="100000"/>
                        </a:lnSpc>
                        <a:spcBef>
                          <a:spcPts val="0"/>
                        </a:spcBef>
                        <a:spcAft>
                          <a:spcPts val="0"/>
                        </a:spcAft>
                      </a:pPr>
                      <a:r>
                        <a:rPr lang="en-US" sz="1600" dirty="0" smtClean="0">
                          <a:latin typeface="+mn-lt"/>
                          <a:ea typeface="Calibri"/>
                          <a:cs typeface="Times New Roman"/>
                        </a:rPr>
                        <a:t>New Task: Consideration</a:t>
                      </a:r>
                      <a:r>
                        <a:rPr lang="en-US" sz="1600" baseline="0" dirty="0" smtClean="0">
                          <a:latin typeface="+mn-lt"/>
                          <a:ea typeface="Calibri"/>
                          <a:cs typeface="Times New Roman"/>
                        </a:rPr>
                        <a:t> of </a:t>
                      </a:r>
                      <a:r>
                        <a:rPr lang="en-US" sz="1600" dirty="0" smtClean="0">
                          <a:latin typeface="+mn-lt"/>
                          <a:ea typeface="Calibri"/>
                          <a:cs typeface="Times New Roman"/>
                        </a:rPr>
                        <a:t>statistical methods for characterizing probabilities in courts of law for firearm and </a:t>
                      </a:r>
                      <a:r>
                        <a:rPr lang="en-US" sz="1600" dirty="0" err="1" smtClean="0">
                          <a:latin typeface="+mn-lt"/>
                          <a:ea typeface="Calibri"/>
                          <a:cs typeface="Times New Roman"/>
                        </a:rPr>
                        <a:t>toolmark</a:t>
                      </a:r>
                      <a:r>
                        <a:rPr lang="en-US" sz="1600" dirty="0" smtClean="0">
                          <a:latin typeface="+mn-lt"/>
                          <a:ea typeface="Calibri"/>
                          <a:cs typeface="Times New Roman"/>
                        </a:rPr>
                        <a:t> issues. Reviewing literature and compiling  a list of strengths and weak points. </a:t>
                      </a:r>
                      <a:endParaRPr lang="en-US" sz="1600" dirty="0">
                        <a:latin typeface="+mn-lt"/>
                        <a:ea typeface="Calibri"/>
                        <a:cs typeface="Times New Roman"/>
                      </a:endParaRPr>
                    </a:p>
                  </a:txBody>
                  <a:tcPr marL="68580" marR="68580" marT="0" marB="0"/>
                </a:tc>
                <a:tc>
                  <a:txBody>
                    <a:bodyPr/>
                    <a:lstStyle/>
                    <a:p>
                      <a:r>
                        <a:rPr lang="en-US" sz="1600" dirty="0" smtClean="0"/>
                        <a:t>To be determined</a:t>
                      </a:r>
                      <a:endParaRPr lang="en-US" sz="1600" dirty="0"/>
                    </a:p>
                  </a:txBody>
                  <a:tcPr/>
                </a:tc>
                <a:tc>
                  <a:txBody>
                    <a:bodyPr/>
                    <a:lstStyle/>
                    <a:p>
                      <a:r>
                        <a:rPr lang="en-US" sz="1600" dirty="0" smtClean="0"/>
                        <a:t>UOM Task Group</a:t>
                      </a:r>
                      <a:endParaRPr lang="en-US" sz="1600" dirty="0"/>
                    </a:p>
                  </a:txBody>
                  <a:tcPr/>
                </a:tc>
              </a:tr>
            </a:tbl>
          </a:graphicData>
        </a:graphic>
      </p:graphicFrame>
      <p:sp>
        <p:nvSpPr>
          <p:cNvPr id="5" name="TextBox 4"/>
          <p:cNvSpPr txBox="1"/>
          <p:nvPr/>
        </p:nvSpPr>
        <p:spPr>
          <a:xfrm>
            <a:off x="547627" y="342900"/>
            <a:ext cx="6658391" cy="400110"/>
          </a:xfrm>
          <a:prstGeom prst="rect">
            <a:avLst/>
          </a:prstGeom>
          <a:noFill/>
        </p:spPr>
        <p:txBody>
          <a:bodyPr wrap="square" rtlCol="0">
            <a:spAutoFit/>
          </a:bodyPr>
          <a:lstStyle/>
          <a:p>
            <a:r>
              <a:rPr lang="en-US" sz="2000" i="1" dirty="0" smtClean="0"/>
              <a:t>Topic 3: </a:t>
            </a:r>
            <a:r>
              <a:rPr lang="en-US" sz="2000" dirty="0" smtClean="0"/>
              <a:t>Uncertainty of Measurement</a:t>
            </a:r>
            <a:endParaRPr lang="en-US" sz="20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17</a:t>
            </a:fld>
            <a:endParaRPr lang="en-US" dirty="0"/>
          </a:p>
        </p:txBody>
      </p:sp>
    </p:spTree>
    <p:extLst>
      <p:ext uri="{BB962C8B-B14F-4D97-AF65-F5344CB8AC3E}">
        <p14:creationId xmlns:p14="http://schemas.microsoft.com/office/powerpoint/2010/main" val="1295059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4: Training Program</a:t>
            </a:r>
            <a:endParaRPr lang="en-US" dirty="0"/>
          </a:p>
        </p:txBody>
      </p:sp>
      <p:sp>
        <p:nvSpPr>
          <p:cNvPr id="3" name="Content Placeholder 2"/>
          <p:cNvSpPr>
            <a:spLocks noGrp="1"/>
          </p:cNvSpPr>
          <p:nvPr>
            <p:ph idx="1"/>
          </p:nvPr>
        </p:nvSpPr>
        <p:spPr>
          <a:xfrm>
            <a:off x="547626" y="1986170"/>
            <a:ext cx="8106043" cy="2890630"/>
          </a:xfrm>
        </p:spPr>
        <p:txBody>
          <a:bodyPr>
            <a:normAutofit fontScale="70000" lnSpcReduction="20000"/>
          </a:bodyPr>
          <a:lstStyle/>
          <a:p>
            <a:pPr marL="0" indent="0">
              <a:buNone/>
            </a:pPr>
            <a:r>
              <a:rPr lang="en-US" sz="2300" dirty="0" smtClean="0"/>
              <a:t>Priority Level: Medium</a:t>
            </a:r>
          </a:p>
          <a:p>
            <a:pPr marL="0" indent="0">
              <a:buNone/>
            </a:pPr>
            <a:endParaRPr lang="en-US" sz="2300" dirty="0" smtClean="0"/>
          </a:p>
          <a:p>
            <a:r>
              <a:rPr lang="en-US" sz="2300" dirty="0" smtClean="0"/>
              <a:t>Development of standard methods for a Training Program</a:t>
            </a:r>
          </a:p>
          <a:p>
            <a:pPr marL="0" indent="0">
              <a:buNone/>
            </a:pPr>
            <a:endParaRPr lang="en-US" sz="2300" dirty="0" smtClean="0"/>
          </a:p>
          <a:p>
            <a:r>
              <a:rPr lang="en-US" sz="2300" dirty="0" smtClean="0"/>
              <a:t>Outline Program for Firearms Identification and  </a:t>
            </a:r>
            <a:r>
              <a:rPr lang="en-US" sz="2300" dirty="0" err="1" smtClean="0"/>
              <a:t>Toolmark</a:t>
            </a:r>
            <a:r>
              <a:rPr lang="en-US" sz="2300" dirty="0" smtClean="0"/>
              <a:t> Identification</a:t>
            </a:r>
          </a:p>
          <a:p>
            <a:pPr lvl="2"/>
            <a:r>
              <a:rPr lang="en-US" sz="2000" dirty="0" smtClean="0"/>
              <a:t>Inclusive of Serial Number Restoration &amp; Muzzle-to-Object Determination</a:t>
            </a:r>
          </a:p>
          <a:p>
            <a:pPr lvl="2"/>
            <a:endParaRPr lang="en-US" sz="2300" dirty="0"/>
          </a:p>
          <a:p>
            <a:r>
              <a:rPr lang="en-US" sz="2300" dirty="0"/>
              <a:t>Establish measures for </a:t>
            </a:r>
            <a:r>
              <a:rPr lang="en-US" sz="2300" dirty="0" smtClean="0"/>
              <a:t>Competency Testing</a:t>
            </a:r>
            <a:endParaRPr lang="en-US" sz="2300" dirty="0"/>
          </a:p>
          <a:p>
            <a:pPr lvl="1"/>
            <a:endParaRPr lang="en-US" dirty="0" smtClean="0"/>
          </a:p>
          <a:p>
            <a:pPr marL="685800" lvl="2" indent="0">
              <a:buNone/>
            </a:pPr>
            <a:endParaRPr lang="en-US" dirty="0"/>
          </a:p>
          <a:p>
            <a:pPr marL="685800" lvl="2" indent="0">
              <a:buNone/>
            </a:pPr>
            <a:endParaRPr lang="en-US" dirty="0" smtClean="0"/>
          </a:p>
          <a:p>
            <a:pPr marL="685800" lvl="2" indent="0">
              <a:buNone/>
            </a:pPr>
            <a:r>
              <a:rPr lang="en-US" dirty="0" smtClean="0"/>
              <a:t/>
            </a:r>
            <a:br>
              <a:rPr lang="en-US" dirty="0" smtClean="0"/>
            </a:br>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1881714" y="4491982"/>
            <a:ext cx="6878473" cy="1754326"/>
          </a:xfrm>
          <a:prstGeom prst="rect">
            <a:avLst/>
          </a:prstGeom>
          <a:solidFill>
            <a:schemeClr val="bg2">
              <a:lumMod val="90000"/>
            </a:schemeClr>
          </a:solidFill>
        </p:spPr>
        <p:txBody>
          <a:bodyPr wrap="square" rtlCol="0">
            <a:spAutoFit/>
          </a:bodyPr>
          <a:lstStyle/>
          <a:p>
            <a:r>
              <a:rPr lang="en-US" b="1" dirty="0" smtClean="0"/>
              <a:t>Task Group Name: </a:t>
            </a:r>
            <a:r>
              <a:rPr lang="en-US" dirty="0" smtClean="0"/>
              <a:t>Training Program</a:t>
            </a:r>
          </a:p>
          <a:p>
            <a:r>
              <a:rPr lang="en-US" b="1" dirty="0" smtClean="0"/>
              <a:t>Task Group Chair Name: </a:t>
            </a:r>
            <a:r>
              <a:rPr lang="en-US" dirty="0" smtClean="0"/>
              <a:t>Gabe Hernandez</a:t>
            </a:r>
          </a:p>
          <a:p>
            <a:r>
              <a:rPr lang="en-US" b="1" dirty="0" smtClean="0"/>
              <a:t>Members:</a:t>
            </a:r>
            <a:r>
              <a:rPr lang="en-US" dirty="0" smtClean="0"/>
              <a:t> Laura Fleming, Denis Burke, James Carroll</a:t>
            </a:r>
          </a:p>
          <a:p>
            <a:r>
              <a:rPr lang="en-US" b="1" dirty="0" smtClean="0"/>
              <a:t>Affiliate Members: </a:t>
            </a:r>
            <a:r>
              <a:rPr lang="en-US" dirty="0" smtClean="0"/>
              <a:t>Jodi </a:t>
            </a:r>
            <a:r>
              <a:rPr lang="en-US" dirty="0" err="1" smtClean="0"/>
              <a:t>Marsanopoli</a:t>
            </a:r>
            <a:r>
              <a:rPr lang="en-US" dirty="0" smtClean="0"/>
              <a:t>, William </a:t>
            </a:r>
            <a:r>
              <a:rPr lang="en-US" dirty="0"/>
              <a:t>D</a:t>
            </a:r>
            <a:r>
              <a:rPr lang="en-US" dirty="0" smtClean="0"/>
              <a:t>emuth</a:t>
            </a:r>
          </a:p>
          <a:p>
            <a:r>
              <a:rPr lang="en-US" b="1" dirty="0" smtClean="0"/>
              <a:t>Task Group Chair Contact Information: </a:t>
            </a:r>
            <a:r>
              <a:rPr lang="en-US" dirty="0" smtClean="0"/>
              <a:t>gahernandez@mdpd.com</a:t>
            </a:r>
            <a:endParaRPr lang="en-US" dirty="0" smtClean="0">
              <a:solidFill>
                <a:schemeClr val="dk1"/>
              </a:solidFill>
            </a:endParaRPr>
          </a:p>
          <a:p>
            <a:endParaRPr lang="en-US" b="1" dirty="0" smtClean="0"/>
          </a:p>
        </p:txBody>
      </p:sp>
      <p:sp>
        <p:nvSpPr>
          <p:cNvPr id="5" name="Slide Number Placeholder 4"/>
          <p:cNvSpPr>
            <a:spLocks noGrp="1"/>
          </p:cNvSpPr>
          <p:nvPr>
            <p:ph type="sldNum" sz="quarter" idx="12"/>
          </p:nvPr>
        </p:nvSpPr>
        <p:spPr/>
        <p:txBody>
          <a:bodyPr/>
          <a:lstStyle/>
          <a:p>
            <a:fld id="{8A6BD0B9-3465-4E0F-AE7F-2EBD7D9D0656}" type="slidenum">
              <a:rPr lang="en-US" smtClean="0"/>
              <a:pPr/>
              <a:t>18</a:t>
            </a:fld>
            <a:endParaRPr lang="en-US" dirty="0"/>
          </a:p>
        </p:txBody>
      </p:sp>
    </p:spTree>
    <p:extLst>
      <p:ext uri="{BB962C8B-B14F-4D97-AF65-F5344CB8AC3E}">
        <p14:creationId xmlns:p14="http://schemas.microsoft.com/office/powerpoint/2010/main" val="2006622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20" y="900752"/>
            <a:ext cx="7886700" cy="992455"/>
          </a:xfrm>
        </p:spPr>
        <p:txBody>
          <a:bodyPr>
            <a:normAutofit/>
          </a:bodyPr>
          <a:lstStyle/>
          <a:p>
            <a:r>
              <a:rPr lang="en-US" sz="3200" dirty="0" smtClean="0"/>
              <a:t>Relevant Documents</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70998770"/>
              </p:ext>
            </p:extLst>
          </p:nvPr>
        </p:nvGraphicFramePr>
        <p:xfrm>
          <a:off x="395720" y="1839853"/>
          <a:ext cx="8402030" cy="2209031"/>
        </p:xfrm>
        <a:graphic>
          <a:graphicData uri="http://schemas.openxmlformats.org/drawingml/2006/table">
            <a:tbl>
              <a:tblPr firstRow="1" bandRow="1">
                <a:tableStyleId>{073A0DAA-6AF3-43AB-8588-CEC1D06C72B9}</a:tableStyleId>
              </a:tblPr>
              <a:tblGrid>
                <a:gridCol w="6143310"/>
                <a:gridCol w="2258720"/>
              </a:tblGrid>
              <a:tr h="652466">
                <a:tc>
                  <a:txBody>
                    <a:bodyPr/>
                    <a:lstStyle/>
                    <a:p>
                      <a:r>
                        <a:rPr lang="en-US" sz="1600" dirty="0" smtClean="0"/>
                        <a:t>Title</a:t>
                      </a:r>
                      <a:endParaRPr lang="en-US" sz="1600" dirty="0"/>
                    </a:p>
                  </a:txBody>
                  <a:tcPr anchor="ctr"/>
                </a:tc>
                <a:tc>
                  <a:txBody>
                    <a:bodyPr/>
                    <a:lstStyle/>
                    <a:p>
                      <a:r>
                        <a:rPr lang="en-US" sz="1600" dirty="0" smtClean="0"/>
                        <a:t>Organization</a:t>
                      </a:r>
                      <a:endParaRPr lang="en-US" sz="1600" dirty="0"/>
                    </a:p>
                  </a:txBody>
                  <a:tcPr anchor="ctr"/>
                </a:tc>
              </a:tr>
              <a:tr h="386757">
                <a:tc>
                  <a:txBody>
                    <a:bodyPr/>
                    <a:lstStyle/>
                    <a:p>
                      <a:pPr marL="0" marR="0">
                        <a:lnSpc>
                          <a:spcPct val="115000"/>
                        </a:lnSpc>
                        <a:spcBef>
                          <a:spcPts val="0"/>
                        </a:spcBef>
                        <a:spcAft>
                          <a:spcPts val="0"/>
                        </a:spcAft>
                      </a:pPr>
                      <a:r>
                        <a:rPr lang="en-US" sz="1600" dirty="0">
                          <a:latin typeface="Calibri"/>
                          <a:ea typeface="Calibri"/>
                          <a:cs typeface="Times New Roman"/>
                        </a:rPr>
                        <a:t>Recommended Guidelines for Developing a Training Manual</a:t>
                      </a:r>
                    </a:p>
                  </a:txBody>
                  <a:tcPr marL="68580" marR="68580" marT="0" marB="0"/>
                </a:tc>
                <a:tc>
                  <a:txBody>
                    <a:bodyPr/>
                    <a:lstStyle/>
                    <a:p>
                      <a:pPr marL="0" marR="0">
                        <a:lnSpc>
                          <a:spcPct val="115000"/>
                        </a:lnSpc>
                        <a:spcBef>
                          <a:spcPts val="0"/>
                        </a:spcBef>
                        <a:spcAft>
                          <a:spcPts val="0"/>
                        </a:spcAft>
                      </a:pPr>
                      <a:r>
                        <a:rPr lang="en-US" sz="1600" dirty="0">
                          <a:latin typeface="Calibri"/>
                          <a:ea typeface="Calibri"/>
                          <a:cs typeface="Times New Roman"/>
                        </a:rPr>
                        <a:t>SWGGUN</a:t>
                      </a:r>
                    </a:p>
                  </a:txBody>
                  <a:tcPr marL="68580" marR="68580" marT="0" marB="0"/>
                </a:tc>
              </a:tr>
              <a:tr h="584904">
                <a:tc>
                  <a:txBody>
                    <a:bodyPr/>
                    <a:lstStyle/>
                    <a:p>
                      <a:pPr marL="0" marR="0">
                        <a:lnSpc>
                          <a:spcPct val="115000"/>
                        </a:lnSpc>
                        <a:spcBef>
                          <a:spcPts val="0"/>
                        </a:spcBef>
                        <a:spcAft>
                          <a:spcPts val="0"/>
                        </a:spcAft>
                      </a:pPr>
                      <a:r>
                        <a:rPr lang="en-US" sz="1600" dirty="0">
                          <a:latin typeface="Calibri"/>
                          <a:ea typeface="Calibri"/>
                          <a:cs typeface="Times New Roman"/>
                        </a:rPr>
                        <a:t>Firearm Examiner Training</a:t>
                      </a:r>
                    </a:p>
                  </a:txBody>
                  <a:tcPr marL="68580" marR="68580" marT="0" marB="0"/>
                </a:tc>
                <a:tc>
                  <a:txBody>
                    <a:bodyPr/>
                    <a:lstStyle/>
                    <a:p>
                      <a:pPr marL="0" marR="0">
                        <a:lnSpc>
                          <a:spcPct val="115000"/>
                        </a:lnSpc>
                        <a:spcBef>
                          <a:spcPts val="0"/>
                        </a:spcBef>
                        <a:spcAft>
                          <a:spcPts val="0"/>
                        </a:spcAft>
                      </a:pPr>
                      <a:r>
                        <a:rPr lang="en-US" sz="1600">
                          <a:latin typeface="Calibri"/>
                          <a:ea typeface="Calibri"/>
                          <a:cs typeface="Times New Roman"/>
                        </a:rPr>
                        <a:t>National Forensic Science Technology Center</a:t>
                      </a:r>
                    </a:p>
                  </a:txBody>
                  <a:tcPr marL="68580" marR="68580" marT="0" marB="0"/>
                </a:tc>
              </a:tr>
              <a:tr h="584904">
                <a:tc>
                  <a:txBody>
                    <a:bodyPr/>
                    <a:lstStyle/>
                    <a:p>
                      <a:pPr marL="0" marR="0">
                        <a:lnSpc>
                          <a:spcPct val="115000"/>
                        </a:lnSpc>
                        <a:spcBef>
                          <a:spcPts val="0"/>
                        </a:spcBef>
                        <a:spcAft>
                          <a:spcPts val="0"/>
                        </a:spcAft>
                      </a:pPr>
                      <a:r>
                        <a:rPr lang="en-US" sz="1600" dirty="0">
                          <a:latin typeface="Calibri"/>
                          <a:ea typeface="Calibri"/>
                          <a:cs typeface="Times New Roman"/>
                        </a:rPr>
                        <a:t>Training Manual</a:t>
                      </a:r>
                    </a:p>
                  </a:txBody>
                  <a:tcPr marL="68580" marR="68580" marT="0" marB="0"/>
                </a:tc>
                <a:tc>
                  <a:txBody>
                    <a:bodyPr/>
                    <a:lstStyle/>
                    <a:p>
                      <a:pPr marL="0" marR="0">
                        <a:lnSpc>
                          <a:spcPct val="115000"/>
                        </a:lnSpc>
                        <a:spcBef>
                          <a:spcPts val="0"/>
                        </a:spcBef>
                        <a:spcAft>
                          <a:spcPts val="0"/>
                        </a:spcAft>
                      </a:pPr>
                      <a:r>
                        <a:rPr lang="en-US" sz="1600" dirty="0">
                          <a:latin typeface="Calibri"/>
                          <a:ea typeface="Calibri"/>
                          <a:cs typeface="Times New Roman"/>
                        </a:rPr>
                        <a:t>Association of Firearm and Tool Mark Examiners</a:t>
                      </a:r>
                    </a:p>
                  </a:txBody>
                  <a:tcPr marL="68580" marR="68580" marT="0" marB="0"/>
                </a:tc>
              </a:tr>
            </a:tbl>
          </a:graphicData>
        </a:graphic>
      </p:graphicFrame>
      <p:sp>
        <p:nvSpPr>
          <p:cNvPr id="9" name="TextBox 8"/>
          <p:cNvSpPr txBox="1"/>
          <p:nvPr/>
        </p:nvSpPr>
        <p:spPr>
          <a:xfrm>
            <a:off x="370205" y="424786"/>
            <a:ext cx="7231597" cy="400110"/>
          </a:xfrm>
          <a:prstGeom prst="rect">
            <a:avLst/>
          </a:prstGeom>
          <a:noFill/>
        </p:spPr>
        <p:txBody>
          <a:bodyPr wrap="square" rtlCol="0">
            <a:spAutoFit/>
          </a:bodyPr>
          <a:lstStyle/>
          <a:p>
            <a:r>
              <a:rPr lang="en-US" sz="2000" i="1" dirty="0" smtClean="0"/>
              <a:t>Topic 4: Training Program</a:t>
            </a:r>
            <a:endParaRPr lang="en-US" sz="2000" i="1" dirty="0"/>
          </a:p>
        </p:txBody>
      </p:sp>
      <p:sp>
        <p:nvSpPr>
          <p:cNvPr id="10" name="Slide Number Placeholder 9"/>
          <p:cNvSpPr>
            <a:spLocks noGrp="1"/>
          </p:cNvSpPr>
          <p:nvPr>
            <p:ph type="sldNum" sz="quarter" idx="12"/>
          </p:nvPr>
        </p:nvSpPr>
        <p:spPr/>
        <p:txBody>
          <a:bodyPr/>
          <a:lstStyle/>
          <a:p>
            <a:fld id="{8A6BD0B9-3465-4E0F-AE7F-2EBD7D9D0656}" type="slidenum">
              <a:rPr lang="en-US" smtClean="0"/>
              <a:pPr/>
              <a:t>19</a:t>
            </a:fld>
            <a:endParaRPr lang="en-US" dirty="0"/>
          </a:p>
        </p:txBody>
      </p:sp>
    </p:spTree>
    <p:extLst>
      <p:ext uri="{BB962C8B-B14F-4D97-AF65-F5344CB8AC3E}">
        <p14:creationId xmlns:p14="http://schemas.microsoft.com/office/powerpoint/2010/main" val="2825326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494" y="689410"/>
            <a:ext cx="7886700" cy="1325563"/>
          </a:xfrm>
        </p:spPr>
        <p:txBody>
          <a:bodyPr/>
          <a:lstStyle/>
          <a:p>
            <a:r>
              <a:rPr lang="en-US" b="1" dirty="0" smtClean="0">
                <a:latin typeface="Arial" panose="020B0604020202020204" pitchFamily="34" charset="0"/>
                <a:cs typeface="Arial" panose="020B0604020202020204" pitchFamily="34" charset="0"/>
              </a:rPr>
              <a:t>Subcommittee Leadership</a:t>
            </a:r>
            <a:endParaRPr lang="en-US" b="1" dirty="0">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76794950"/>
              </p:ext>
            </p:extLst>
          </p:nvPr>
        </p:nvGraphicFramePr>
        <p:xfrm>
          <a:off x="157993" y="2105233"/>
          <a:ext cx="8795096" cy="2141220"/>
        </p:xfrm>
        <a:graphic>
          <a:graphicData uri="http://schemas.openxmlformats.org/drawingml/2006/table">
            <a:tbl>
              <a:tblPr firstRow="1" bandRow="1">
                <a:tableStyleId>{073A0DAA-6AF3-43AB-8588-CEC1D06C72B9}</a:tableStyleId>
              </a:tblPr>
              <a:tblGrid>
                <a:gridCol w="1431820"/>
                <a:gridCol w="2008166"/>
                <a:gridCol w="1938439"/>
                <a:gridCol w="878573"/>
                <a:gridCol w="2538098"/>
              </a:tblGrid>
              <a:tr h="370840">
                <a:tc>
                  <a:txBody>
                    <a:bodyPr/>
                    <a:lstStyle/>
                    <a:p>
                      <a:r>
                        <a:rPr lang="en-US" sz="2000" dirty="0" smtClean="0"/>
                        <a:t>Position</a:t>
                      </a:r>
                      <a:endParaRPr lang="en-US" sz="2000" dirty="0"/>
                    </a:p>
                  </a:txBody>
                  <a:tcPr/>
                </a:tc>
                <a:tc>
                  <a:txBody>
                    <a:bodyPr/>
                    <a:lstStyle/>
                    <a:p>
                      <a:r>
                        <a:rPr lang="en-US" sz="2000" dirty="0" smtClean="0"/>
                        <a:t>Name</a:t>
                      </a:r>
                      <a:endParaRPr lang="en-US" sz="2000" dirty="0"/>
                    </a:p>
                  </a:txBody>
                  <a:tcPr/>
                </a:tc>
                <a:tc>
                  <a:txBody>
                    <a:bodyPr/>
                    <a:lstStyle/>
                    <a:p>
                      <a:r>
                        <a:rPr lang="en-US" sz="2000" dirty="0" smtClean="0"/>
                        <a:t>Organization</a:t>
                      </a:r>
                      <a:endParaRPr lang="en-US" sz="2000" dirty="0"/>
                    </a:p>
                  </a:txBody>
                  <a:tcPr/>
                </a:tc>
                <a:tc>
                  <a:txBody>
                    <a:bodyPr/>
                    <a:lstStyle/>
                    <a:p>
                      <a:r>
                        <a:rPr lang="en-US" sz="2000" dirty="0" smtClean="0"/>
                        <a:t>Term</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dirty="0" smtClean="0"/>
                        <a:t>Email</a:t>
                      </a:r>
                    </a:p>
                  </a:txBody>
                  <a:tcPr/>
                </a:tc>
              </a:tr>
              <a:tr h="370840">
                <a:tc>
                  <a:txBody>
                    <a:bodyPr/>
                    <a:lstStyle/>
                    <a:p>
                      <a:r>
                        <a:rPr lang="en-US" sz="2000" dirty="0" smtClean="0"/>
                        <a:t>Chair</a:t>
                      </a:r>
                      <a:endParaRPr lang="en-US" sz="2000" dirty="0"/>
                    </a:p>
                  </a:txBody>
                  <a:tcPr/>
                </a:tc>
                <a:tc>
                  <a:txBody>
                    <a:bodyPr/>
                    <a:lstStyle/>
                    <a:p>
                      <a:r>
                        <a:rPr lang="en-US" sz="2000" dirty="0" smtClean="0"/>
                        <a:t>Andy Smith</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baseline="0" dirty="0" smtClean="0">
                          <a:solidFill>
                            <a:schemeClr val="dk1"/>
                          </a:solidFill>
                          <a:latin typeface="+mn-lt"/>
                          <a:ea typeface="+mn-ea"/>
                          <a:cs typeface="+mn-cs"/>
                        </a:rPr>
                        <a:t>San Francisco Police Dept Crime Lab 	</a:t>
                      </a:r>
                    </a:p>
                  </a:txBody>
                  <a:tcPr/>
                </a:tc>
                <a:tc>
                  <a:txBody>
                    <a:bodyPr/>
                    <a:lstStyle/>
                    <a:p>
                      <a:r>
                        <a:rPr lang="en-US" sz="2000" dirty="0" smtClean="0"/>
                        <a:t>3 yrs</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baseline="0" dirty="0" smtClean="0">
                          <a:solidFill>
                            <a:schemeClr val="dk1"/>
                          </a:solidFill>
                          <a:latin typeface="+mn-lt"/>
                          <a:ea typeface="+mn-ea"/>
                          <a:cs typeface="+mn-cs"/>
                        </a:rPr>
                        <a:t>andy.smith@sfgov.org 	</a:t>
                      </a:r>
                    </a:p>
                  </a:txBody>
                  <a:tcPr/>
                </a:tc>
              </a:tr>
              <a:tr h="370840">
                <a:tc>
                  <a:txBody>
                    <a:bodyPr/>
                    <a:lstStyle/>
                    <a:p>
                      <a:r>
                        <a:rPr lang="en-US" sz="2000" dirty="0" smtClean="0"/>
                        <a:t>Vice Chair</a:t>
                      </a:r>
                    </a:p>
                  </a:txBody>
                  <a:tcPr/>
                </a:tc>
                <a:tc>
                  <a:txBody>
                    <a:bodyPr/>
                    <a:lstStyle/>
                    <a:p>
                      <a:r>
                        <a:rPr lang="en-US" sz="2000" dirty="0" smtClean="0"/>
                        <a:t>Todd Weller</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baseline="0" dirty="0" smtClean="0">
                          <a:solidFill>
                            <a:schemeClr val="dk1"/>
                          </a:solidFill>
                          <a:latin typeface="+mn-lt"/>
                          <a:ea typeface="+mn-ea"/>
                          <a:cs typeface="+mn-cs"/>
                        </a:rPr>
                        <a:t>Oakland Police Dept, </a:t>
                      </a:r>
                      <a:r>
                        <a:rPr lang="en-US" sz="1350" kern="1200" baseline="0" dirty="0" err="1" smtClean="0">
                          <a:solidFill>
                            <a:schemeClr val="dk1"/>
                          </a:solidFill>
                          <a:latin typeface="+mn-lt"/>
                          <a:ea typeface="+mn-ea"/>
                          <a:cs typeface="+mn-cs"/>
                        </a:rPr>
                        <a:t>Criminalistics</a:t>
                      </a:r>
                      <a:r>
                        <a:rPr lang="en-US" sz="1350" kern="1200" baseline="0" dirty="0" smtClean="0">
                          <a:solidFill>
                            <a:schemeClr val="dk1"/>
                          </a:solidFill>
                          <a:latin typeface="+mn-lt"/>
                          <a:ea typeface="+mn-ea"/>
                          <a:cs typeface="+mn-cs"/>
                        </a:rPr>
                        <a:t> Lab 	</a:t>
                      </a:r>
                    </a:p>
                  </a:txBody>
                  <a:tcPr/>
                </a:tc>
                <a:tc>
                  <a:txBody>
                    <a:bodyPr/>
                    <a:lstStyle/>
                    <a:p>
                      <a:r>
                        <a:rPr lang="en-US" sz="2000" dirty="0" smtClean="0"/>
                        <a:t>3 yrs</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tweller@oaklandnet.com </a:t>
                      </a:r>
                      <a:r>
                        <a:rPr lang="en-US" sz="1350" kern="1200" baseline="0" dirty="0" smtClean="0">
                          <a:solidFill>
                            <a:schemeClr val="dk1"/>
                          </a:solidFill>
                          <a:latin typeface="+mn-lt"/>
                          <a:ea typeface="+mn-ea"/>
                          <a:cs typeface="+mn-cs"/>
                        </a:rPr>
                        <a:t>	</a:t>
                      </a:r>
                    </a:p>
                  </a:txBody>
                  <a:tcPr/>
                </a:tc>
              </a:tr>
              <a:tr h="370840">
                <a:tc>
                  <a:txBody>
                    <a:bodyPr/>
                    <a:lstStyle/>
                    <a:p>
                      <a:r>
                        <a:rPr lang="en-US" sz="2000" dirty="0" smtClean="0"/>
                        <a:t>Executive Secretary</a:t>
                      </a:r>
                      <a:endParaRPr lang="en-US" sz="2000" dirty="0"/>
                    </a:p>
                  </a:txBody>
                  <a:tcPr/>
                </a:tc>
                <a:tc>
                  <a:txBody>
                    <a:bodyPr/>
                    <a:lstStyle/>
                    <a:p>
                      <a:r>
                        <a:rPr lang="en-US" sz="2000" dirty="0" smtClean="0"/>
                        <a:t>Wendy Gibson</a:t>
                      </a:r>
                      <a:endParaRPr lang="en-US" sz="2000" dirty="0"/>
                    </a:p>
                  </a:txBody>
                  <a:tcPr/>
                </a:tc>
                <a:tc>
                  <a:txBody>
                    <a:bodyPr/>
                    <a:lstStyle/>
                    <a:p>
                      <a:r>
                        <a:rPr lang="en-US" sz="1400" dirty="0" smtClean="0"/>
                        <a:t>VA Dept of Forensic Science</a:t>
                      </a:r>
                      <a:endParaRPr lang="en-US" sz="1400" dirty="0"/>
                    </a:p>
                  </a:txBody>
                  <a:tcPr/>
                </a:tc>
                <a:tc>
                  <a:txBody>
                    <a:bodyPr/>
                    <a:lstStyle/>
                    <a:p>
                      <a:r>
                        <a:rPr lang="en-US" sz="2000" dirty="0" smtClean="0"/>
                        <a:t>3 yrs</a:t>
                      </a:r>
                      <a:endParaRPr lang="en-US" sz="2000" dirty="0"/>
                    </a:p>
                  </a:txBody>
                  <a:tcPr/>
                </a:tc>
                <a:tc>
                  <a:txBody>
                    <a:bodyPr/>
                    <a:lstStyle/>
                    <a:p>
                      <a:r>
                        <a:rPr lang="en-US" sz="1400" dirty="0" smtClean="0"/>
                        <a:t>Wendy.gibson@dfs.virginia.gov</a:t>
                      </a:r>
                      <a:endParaRPr lang="en-US" sz="1400" dirty="0"/>
                    </a:p>
                  </a:txBody>
                  <a:tcPr/>
                </a:tc>
              </a:tr>
            </a:tbl>
          </a:graphicData>
        </a:graphic>
      </p:graphicFrame>
      <p:sp>
        <p:nvSpPr>
          <p:cNvPr id="10" name="Slide Number Placeholder 9"/>
          <p:cNvSpPr>
            <a:spLocks noGrp="1"/>
          </p:cNvSpPr>
          <p:nvPr>
            <p:ph type="sldNum" sz="quarter" idx="12"/>
          </p:nvPr>
        </p:nvSpPr>
        <p:spPr/>
        <p:txBody>
          <a:bodyPr/>
          <a:lstStyle/>
          <a:p>
            <a:fld id="{8A6BD0B9-3465-4E0F-AE7F-2EBD7D9D0656}" type="slidenum">
              <a:rPr lang="en-US" smtClean="0"/>
              <a:pPr/>
              <a:t>2</a:t>
            </a:fld>
            <a:endParaRPr lang="en-US" dirty="0"/>
          </a:p>
        </p:txBody>
      </p:sp>
    </p:spTree>
    <p:extLst>
      <p:ext uri="{BB962C8B-B14F-4D97-AF65-F5344CB8AC3E}">
        <p14:creationId xmlns:p14="http://schemas.microsoft.com/office/powerpoint/2010/main" val="634170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Action Plan</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375202040"/>
              </p:ext>
            </p:extLst>
          </p:nvPr>
        </p:nvGraphicFramePr>
        <p:xfrm>
          <a:off x="712788" y="2024063"/>
          <a:ext cx="7677233" cy="3029712"/>
        </p:xfrm>
        <a:graphic>
          <a:graphicData uri="http://schemas.openxmlformats.org/drawingml/2006/table">
            <a:tbl>
              <a:tblPr firstRow="1" bandRow="1">
                <a:tableStyleId>{073A0DAA-6AF3-43AB-8588-CEC1D06C72B9}</a:tableStyleId>
              </a:tblPr>
              <a:tblGrid>
                <a:gridCol w="1251776"/>
                <a:gridCol w="2929059"/>
                <a:gridCol w="1451335"/>
                <a:gridCol w="2045063"/>
              </a:tblGrid>
              <a:tr h="611191">
                <a:tc>
                  <a:txBody>
                    <a:bodyPr/>
                    <a:lstStyle/>
                    <a:p>
                      <a:r>
                        <a:rPr lang="en-US" sz="1600" dirty="0" smtClean="0"/>
                        <a:t>Priority (high/med/low/)</a:t>
                      </a:r>
                      <a:endParaRPr lang="en-US" sz="1600" dirty="0"/>
                    </a:p>
                  </a:txBody>
                  <a:tcPr anchor="ctr"/>
                </a:tc>
                <a:tc>
                  <a:txBody>
                    <a:bodyPr/>
                    <a:lstStyle/>
                    <a:p>
                      <a:r>
                        <a:rPr lang="en-US" sz="1600" dirty="0" smtClean="0"/>
                        <a:t>Planned Actions</a:t>
                      </a:r>
                      <a:endParaRPr lang="en-US" sz="1600" dirty="0"/>
                    </a:p>
                  </a:txBody>
                  <a:tcPr anchor="ctr"/>
                </a:tc>
                <a:tc>
                  <a:txBody>
                    <a:bodyPr/>
                    <a:lstStyle/>
                    <a:p>
                      <a:r>
                        <a:rPr lang="en-US" sz="1600" dirty="0" smtClean="0"/>
                        <a:t>Approx. Deadline</a:t>
                      </a:r>
                      <a:endParaRPr lang="en-US" sz="1600" dirty="0"/>
                    </a:p>
                  </a:txBody>
                  <a:tcPr anchor="ctr"/>
                </a:tc>
                <a:tc>
                  <a:txBody>
                    <a:bodyPr/>
                    <a:lstStyle/>
                    <a:p>
                      <a:pPr algn="ctr"/>
                      <a:r>
                        <a:rPr lang="en-US" sz="1600" dirty="0" smtClean="0"/>
                        <a:t>Assignee</a:t>
                      </a:r>
                      <a:endParaRPr lang="en-US" sz="1600" dirty="0"/>
                    </a:p>
                  </a:txBody>
                  <a:tcPr anchor="ctr"/>
                </a:tc>
              </a:tr>
              <a:tr h="367029">
                <a:tc>
                  <a:txBody>
                    <a:bodyPr/>
                    <a:lstStyle/>
                    <a:p>
                      <a:pPr marL="0" marR="0">
                        <a:lnSpc>
                          <a:spcPct val="115000"/>
                        </a:lnSpc>
                        <a:spcBef>
                          <a:spcPts val="0"/>
                        </a:spcBef>
                        <a:spcAft>
                          <a:spcPts val="0"/>
                        </a:spcAft>
                      </a:pPr>
                      <a:r>
                        <a:rPr lang="en-US" sz="1600" dirty="0">
                          <a:latin typeface="Calibri"/>
                          <a:ea typeface="Calibri"/>
                          <a:cs typeface="Times New Roman"/>
                        </a:rPr>
                        <a:t>H</a:t>
                      </a:r>
                      <a:r>
                        <a:rPr lang="en-US" sz="1600" dirty="0" smtClean="0">
                          <a:latin typeface="Calibri"/>
                          <a:ea typeface="Calibri"/>
                          <a:cs typeface="Times New Roman"/>
                        </a:rPr>
                        <a:t>igh</a:t>
                      </a:r>
                      <a:endParaRPr lang="en-US" sz="16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Minimum Qualifications</a:t>
                      </a:r>
                      <a:r>
                        <a:rPr lang="en-US" sz="1600" baseline="0" dirty="0" smtClean="0">
                          <a:latin typeface="Calibri"/>
                          <a:ea typeface="Calibri"/>
                          <a:cs typeface="Times New Roman"/>
                        </a:rPr>
                        <a:t> for Firearm and </a:t>
                      </a:r>
                      <a:r>
                        <a:rPr lang="en-US" sz="1600" baseline="0" dirty="0" err="1" smtClean="0">
                          <a:latin typeface="Calibri"/>
                          <a:ea typeface="Calibri"/>
                          <a:cs typeface="Times New Roman"/>
                        </a:rPr>
                        <a:t>Toolmark</a:t>
                      </a:r>
                      <a:r>
                        <a:rPr lang="en-US" sz="1600" baseline="0" dirty="0" smtClean="0">
                          <a:latin typeface="Calibri"/>
                          <a:ea typeface="Calibri"/>
                          <a:cs typeface="Times New Roman"/>
                        </a:rPr>
                        <a:t> Examiner</a:t>
                      </a:r>
                      <a:endParaRPr lang="en-US" sz="16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June</a:t>
                      </a:r>
                      <a:r>
                        <a:rPr lang="en-US" sz="1600" baseline="0" dirty="0" smtClean="0">
                          <a:latin typeface="Calibri"/>
                          <a:ea typeface="Calibri"/>
                          <a:cs typeface="Times New Roman"/>
                        </a:rPr>
                        <a:t> 2016</a:t>
                      </a:r>
                      <a:endParaRPr lang="en-US" sz="16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Training Program Task Group</a:t>
                      </a:r>
                      <a:endParaRPr lang="en-US" sz="1600" dirty="0">
                        <a:latin typeface="Calibri"/>
                        <a:ea typeface="Calibri"/>
                        <a:cs typeface="Times New Roman"/>
                      </a:endParaRPr>
                    </a:p>
                  </a:txBody>
                  <a:tcPr marL="68580" marR="68580" marT="0" marB="0"/>
                </a:tc>
              </a:tr>
              <a:tr h="367029">
                <a:tc>
                  <a:txBody>
                    <a:bodyPr/>
                    <a:lstStyle/>
                    <a:p>
                      <a:r>
                        <a:rPr lang="en-US" sz="1600" dirty="0" smtClean="0"/>
                        <a:t>High</a:t>
                      </a:r>
                      <a:endParaRPr lang="en-US" sz="1600" dirty="0"/>
                    </a:p>
                  </a:txBody>
                  <a:tcPr/>
                </a:tc>
                <a:tc>
                  <a:txBody>
                    <a:bodyPr/>
                    <a:lstStyle/>
                    <a:p>
                      <a:r>
                        <a:rPr lang="en-US" sz="1600" dirty="0" smtClean="0"/>
                        <a:t>Minimum Qualifications for Firearm and </a:t>
                      </a:r>
                      <a:r>
                        <a:rPr lang="en-US" sz="1600" dirty="0" err="1" smtClean="0"/>
                        <a:t>Toolmark</a:t>
                      </a:r>
                      <a:r>
                        <a:rPr lang="en-US" sz="1600" dirty="0" smtClean="0"/>
                        <a:t> Examiner Trainee</a:t>
                      </a:r>
                      <a:endParaRPr lang="en-US" sz="1600" dirty="0"/>
                    </a:p>
                  </a:txBody>
                  <a:tcPr/>
                </a:tc>
                <a:tc>
                  <a:txBody>
                    <a:bodyPr/>
                    <a:lstStyle/>
                    <a:p>
                      <a:r>
                        <a:rPr lang="en-US" sz="1600" dirty="0" smtClean="0"/>
                        <a:t>June 2016</a:t>
                      </a:r>
                      <a:endParaRPr lang="en-US" sz="1600" dirty="0"/>
                    </a:p>
                  </a:txBody>
                  <a:tcPr/>
                </a:tc>
                <a:tc>
                  <a:txBody>
                    <a:bodyPr/>
                    <a:lstStyle/>
                    <a:p>
                      <a:r>
                        <a:rPr lang="en-US" sz="1600" dirty="0" smtClean="0"/>
                        <a:t>Training</a:t>
                      </a:r>
                      <a:r>
                        <a:rPr lang="en-US" sz="1600" baseline="0" dirty="0" smtClean="0"/>
                        <a:t> Program Task Group</a:t>
                      </a:r>
                      <a:endParaRPr lang="en-US" sz="1600" dirty="0"/>
                    </a:p>
                  </a:txBody>
                  <a:tcPr/>
                </a:tc>
              </a:tr>
              <a:tr h="367029">
                <a:tc>
                  <a:txBody>
                    <a:bodyPr/>
                    <a:lstStyle/>
                    <a:p>
                      <a:r>
                        <a:rPr lang="en-US" sz="1600" dirty="0" smtClean="0"/>
                        <a:t>High</a:t>
                      </a:r>
                      <a:endParaRPr lang="en-US" sz="1600" dirty="0"/>
                    </a:p>
                  </a:txBody>
                  <a:tcPr/>
                </a:tc>
                <a:tc>
                  <a:txBody>
                    <a:bodyPr/>
                    <a:lstStyle/>
                    <a:p>
                      <a:r>
                        <a:rPr lang="en-US" sz="1600" dirty="0" smtClean="0"/>
                        <a:t>Required Material/Modules</a:t>
                      </a:r>
                      <a:r>
                        <a:rPr lang="en-US" sz="1600" baseline="0" dirty="0" smtClean="0"/>
                        <a:t> of Instruction for Firearm and </a:t>
                      </a:r>
                      <a:r>
                        <a:rPr lang="en-US" sz="1600" baseline="0" dirty="0" err="1" smtClean="0"/>
                        <a:t>Toolmark</a:t>
                      </a:r>
                      <a:r>
                        <a:rPr lang="en-US" sz="1600" baseline="0" dirty="0" smtClean="0"/>
                        <a:t> Examiner in Training</a:t>
                      </a:r>
                      <a:endParaRPr lang="en-US" sz="1600" dirty="0"/>
                    </a:p>
                  </a:txBody>
                  <a:tcPr/>
                </a:tc>
                <a:tc>
                  <a:txBody>
                    <a:bodyPr/>
                    <a:lstStyle/>
                    <a:p>
                      <a:r>
                        <a:rPr lang="en-US" sz="1600" dirty="0" smtClean="0"/>
                        <a:t>August</a:t>
                      </a:r>
                      <a:r>
                        <a:rPr lang="en-US" sz="1600" baseline="0" dirty="0" smtClean="0"/>
                        <a:t> 2016</a:t>
                      </a:r>
                      <a:endParaRPr lang="en-US" sz="1600" dirty="0"/>
                    </a:p>
                  </a:txBody>
                  <a:tcPr/>
                </a:tc>
                <a:tc>
                  <a:txBody>
                    <a:bodyPr/>
                    <a:lstStyle/>
                    <a:p>
                      <a:r>
                        <a:rPr lang="en-US" sz="1600" dirty="0" smtClean="0"/>
                        <a:t>Training Program Task Group</a:t>
                      </a:r>
                      <a:endParaRPr lang="en-US" sz="1600" dirty="0"/>
                    </a:p>
                  </a:txBody>
                  <a:tcPr/>
                </a:tc>
              </a:tr>
            </a:tbl>
          </a:graphicData>
        </a:graphic>
      </p:graphicFrame>
      <p:sp>
        <p:nvSpPr>
          <p:cNvPr id="5" name="TextBox 4"/>
          <p:cNvSpPr txBox="1"/>
          <p:nvPr/>
        </p:nvSpPr>
        <p:spPr>
          <a:xfrm>
            <a:off x="547627" y="342900"/>
            <a:ext cx="3986273" cy="400110"/>
          </a:xfrm>
          <a:prstGeom prst="rect">
            <a:avLst/>
          </a:prstGeom>
          <a:noFill/>
        </p:spPr>
        <p:txBody>
          <a:bodyPr wrap="square" rtlCol="0">
            <a:spAutoFit/>
          </a:bodyPr>
          <a:lstStyle/>
          <a:p>
            <a:r>
              <a:rPr lang="en-US" sz="2000" i="1" dirty="0" smtClean="0"/>
              <a:t>Topic 4: Training Program</a:t>
            </a:r>
            <a:endParaRPr lang="en-US" sz="20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20</a:t>
            </a:fld>
            <a:endParaRPr lang="en-US" dirty="0"/>
          </a:p>
        </p:txBody>
      </p:sp>
    </p:spTree>
    <p:extLst>
      <p:ext uri="{BB962C8B-B14F-4D97-AF65-F5344CB8AC3E}">
        <p14:creationId xmlns:p14="http://schemas.microsoft.com/office/powerpoint/2010/main" val="4047339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81" y="408725"/>
            <a:ext cx="8323418" cy="1325563"/>
          </a:xfrm>
        </p:spPr>
        <p:txBody>
          <a:bodyPr>
            <a:normAutofit fontScale="90000"/>
          </a:bodyPr>
          <a:lstStyle/>
          <a:p>
            <a:r>
              <a:rPr lang="en-US" dirty="0" smtClean="0"/>
              <a:t>Topic 5: Standard Criteria for </a:t>
            </a:r>
            <a:br>
              <a:rPr lang="en-US" dirty="0" smtClean="0"/>
            </a:br>
            <a:r>
              <a:rPr lang="en-US" dirty="0" smtClean="0"/>
              <a:t>Identification, Documentation, and Reporting</a:t>
            </a:r>
            <a:endParaRPr lang="en-US" dirty="0"/>
          </a:p>
        </p:txBody>
      </p:sp>
      <p:sp>
        <p:nvSpPr>
          <p:cNvPr id="3" name="Content Placeholder 2"/>
          <p:cNvSpPr>
            <a:spLocks noGrp="1"/>
          </p:cNvSpPr>
          <p:nvPr>
            <p:ph idx="1"/>
          </p:nvPr>
        </p:nvSpPr>
        <p:spPr>
          <a:xfrm>
            <a:off x="531583" y="1683838"/>
            <a:ext cx="8106043" cy="2890630"/>
          </a:xfrm>
        </p:spPr>
        <p:txBody>
          <a:bodyPr>
            <a:normAutofit/>
          </a:bodyPr>
          <a:lstStyle/>
          <a:p>
            <a:pPr marL="0" indent="0">
              <a:buNone/>
            </a:pPr>
            <a:r>
              <a:rPr lang="en-US" dirty="0" smtClean="0"/>
              <a:t>Priority Level: High</a:t>
            </a:r>
          </a:p>
          <a:p>
            <a:pPr marL="0" indent="0">
              <a:buNone/>
            </a:pPr>
            <a:endParaRPr lang="en-US" sz="1000" dirty="0" smtClean="0"/>
          </a:p>
          <a:p>
            <a:r>
              <a:rPr lang="en-US" dirty="0" smtClean="0"/>
              <a:t>Development of minimum standards for: 1) the criteria used to draw conclusions regarding the identification or elimination of a questioned toolmark to a known or the same unknown tool or firearm (including an evaluation of potential subclass characteristics); 2) the supporting  documentation for such examinations and conclusions; and 3) the reporting of conclusions</a:t>
            </a:r>
            <a:endParaRPr lang="en-US" dirty="0"/>
          </a:p>
          <a:p>
            <a:endParaRPr lang="en-US" dirty="0" smtClean="0"/>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1331329" y="4444852"/>
            <a:ext cx="7403597" cy="1754326"/>
          </a:xfrm>
          <a:prstGeom prst="rect">
            <a:avLst/>
          </a:prstGeom>
          <a:solidFill>
            <a:schemeClr val="bg2">
              <a:lumMod val="90000"/>
            </a:schemeClr>
          </a:solidFill>
        </p:spPr>
        <p:txBody>
          <a:bodyPr wrap="square" rtlCol="0">
            <a:spAutoFit/>
          </a:bodyPr>
          <a:lstStyle/>
          <a:p>
            <a:r>
              <a:rPr lang="en-US" b="1" dirty="0" smtClean="0"/>
              <a:t>Task Group Name: </a:t>
            </a:r>
            <a:r>
              <a:rPr lang="en-US" dirty="0" smtClean="0"/>
              <a:t>Standard Criteria for Identification, Documentation, and Reporting</a:t>
            </a:r>
          </a:p>
          <a:p>
            <a:r>
              <a:rPr lang="en-US" b="1" dirty="0" smtClean="0"/>
              <a:t>Task Group Chair Name: </a:t>
            </a:r>
            <a:r>
              <a:rPr lang="en-US" dirty="0" smtClean="0"/>
              <a:t>Eric Collins</a:t>
            </a:r>
          </a:p>
          <a:p>
            <a:pPr marL="1027113" indent="-1027113"/>
            <a:r>
              <a:rPr lang="en-US" b="1" dirty="0" smtClean="0"/>
              <a:t>Members: </a:t>
            </a:r>
            <a:r>
              <a:rPr lang="en-US" dirty="0" smtClean="0"/>
              <a:t>Mike Haag, Mike Neel, Max Morris, Doug Murphy</a:t>
            </a:r>
          </a:p>
          <a:p>
            <a:r>
              <a:rPr lang="en-US" b="1" dirty="0" smtClean="0"/>
              <a:t>Affiliates:</a:t>
            </a:r>
            <a:r>
              <a:rPr lang="en-US" dirty="0" smtClean="0"/>
              <a:t> John Murdock, Ron Nichols, Nancy McCombs</a:t>
            </a:r>
          </a:p>
          <a:p>
            <a:r>
              <a:rPr lang="en-US" b="1" dirty="0" smtClean="0"/>
              <a:t>Task Group Chair Contact Information: </a:t>
            </a:r>
            <a:r>
              <a:rPr lang="en-US" dirty="0" smtClean="0">
                <a:solidFill>
                  <a:schemeClr val="dk1"/>
                </a:solidFill>
              </a:rPr>
              <a:t>ecoll@so.cccounty.us </a:t>
            </a:r>
            <a:endParaRPr lang="en-US" b="1" dirty="0" smtClean="0"/>
          </a:p>
        </p:txBody>
      </p:sp>
      <p:sp>
        <p:nvSpPr>
          <p:cNvPr id="5" name="Slide Number Placeholder 4"/>
          <p:cNvSpPr>
            <a:spLocks noGrp="1"/>
          </p:cNvSpPr>
          <p:nvPr>
            <p:ph type="sldNum" sz="quarter" idx="12"/>
          </p:nvPr>
        </p:nvSpPr>
        <p:spPr/>
        <p:txBody>
          <a:bodyPr/>
          <a:lstStyle/>
          <a:p>
            <a:fld id="{8A6BD0B9-3465-4E0F-AE7F-2EBD7D9D0656}" type="slidenum">
              <a:rPr lang="en-US" smtClean="0"/>
              <a:pPr/>
              <a:t>21</a:t>
            </a:fld>
            <a:endParaRPr lang="en-US" dirty="0"/>
          </a:p>
        </p:txBody>
      </p:sp>
    </p:spTree>
    <p:extLst>
      <p:ext uri="{BB962C8B-B14F-4D97-AF65-F5344CB8AC3E}">
        <p14:creationId xmlns:p14="http://schemas.microsoft.com/office/powerpoint/2010/main" val="3880333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20" y="900752"/>
            <a:ext cx="7886700" cy="992455"/>
          </a:xfrm>
        </p:spPr>
        <p:txBody>
          <a:bodyPr>
            <a:normAutofit/>
          </a:bodyPr>
          <a:lstStyle/>
          <a:p>
            <a:r>
              <a:rPr lang="en-US" sz="3200" dirty="0" smtClean="0"/>
              <a:t>Relevant Documents</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70998770"/>
              </p:ext>
            </p:extLst>
          </p:nvPr>
        </p:nvGraphicFramePr>
        <p:xfrm>
          <a:off x="395720" y="1839853"/>
          <a:ext cx="8402030" cy="3221493"/>
        </p:xfrm>
        <a:graphic>
          <a:graphicData uri="http://schemas.openxmlformats.org/drawingml/2006/table">
            <a:tbl>
              <a:tblPr firstRow="1" bandRow="1">
                <a:tableStyleId>{073A0DAA-6AF3-43AB-8588-CEC1D06C72B9}</a:tableStyleId>
              </a:tblPr>
              <a:tblGrid>
                <a:gridCol w="6143310"/>
                <a:gridCol w="2258720"/>
              </a:tblGrid>
              <a:tr h="625613">
                <a:tc>
                  <a:txBody>
                    <a:bodyPr/>
                    <a:lstStyle/>
                    <a:p>
                      <a:r>
                        <a:rPr lang="en-US" sz="1600" dirty="0" smtClean="0"/>
                        <a:t>Title</a:t>
                      </a:r>
                      <a:endParaRPr lang="en-US" sz="1600" dirty="0"/>
                    </a:p>
                  </a:txBody>
                  <a:tcPr anchor="ctr"/>
                </a:tc>
                <a:tc>
                  <a:txBody>
                    <a:bodyPr/>
                    <a:lstStyle/>
                    <a:p>
                      <a:r>
                        <a:rPr lang="en-US" sz="1600" dirty="0" smtClean="0"/>
                        <a:t>Organization</a:t>
                      </a:r>
                      <a:endParaRPr lang="en-US" sz="1600" dirty="0"/>
                    </a:p>
                  </a:txBody>
                  <a:tcPr anchor="ctr"/>
                </a:tc>
              </a:tr>
              <a:tr h="370840">
                <a:tc>
                  <a:txBody>
                    <a:bodyPr/>
                    <a:lstStyle/>
                    <a:p>
                      <a:pPr marL="0" marR="0">
                        <a:lnSpc>
                          <a:spcPct val="115000"/>
                        </a:lnSpc>
                        <a:spcBef>
                          <a:spcPts val="0"/>
                        </a:spcBef>
                        <a:spcAft>
                          <a:spcPts val="0"/>
                        </a:spcAft>
                      </a:pPr>
                      <a:r>
                        <a:rPr lang="en-US" sz="1600" dirty="0">
                          <a:latin typeface="Calibri"/>
                          <a:ea typeface="Calibri"/>
                          <a:cs typeface="Times New Roman"/>
                        </a:rPr>
                        <a:t>AFTE Theory of ID</a:t>
                      </a:r>
                    </a:p>
                  </a:txBody>
                  <a:tcPr marL="68580" marR="68580" marT="0" marB="0"/>
                </a:tc>
                <a:tc>
                  <a:txBody>
                    <a:bodyPr/>
                    <a:lstStyle/>
                    <a:p>
                      <a:r>
                        <a:rPr lang="en-US" sz="1600" dirty="0" smtClean="0"/>
                        <a:t>AFTE</a:t>
                      </a:r>
                      <a:endParaRPr lang="en-US" sz="1600" dirty="0"/>
                    </a:p>
                  </a:txBody>
                  <a:tcPr/>
                </a:tc>
              </a:tr>
              <a:tr h="370840">
                <a:tc>
                  <a:txBody>
                    <a:bodyPr/>
                    <a:lstStyle/>
                    <a:p>
                      <a:pPr marL="0" marR="0">
                        <a:lnSpc>
                          <a:spcPct val="115000"/>
                        </a:lnSpc>
                        <a:spcBef>
                          <a:spcPts val="0"/>
                        </a:spcBef>
                        <a:spcAft>
                          <a:spcPts val="0"/>
                        </a:spcAft>
                      </a:pPr>
                      <a:r>
                        <a:rPr lang="en-US" sz="1600" dirty="0">
                          <a:latin typeface="Calibri"/>
                          <a:ea typeface="Calibri"/>
                          <a:cs typeface="Times New Roman"/>
                        </a:rPr>
                        <a:t>AFTE Range of Conclusions</a:t>
                      </a:r>
                    </a:p>
                  </a:txBody>
                  <a:tcPr marL="68580" marR="68580" marT="0" marB="0"/>
                </a:tc>
                <a:tc>
                  <a:txBody>
                    <a:bodyPr/>
                    <a:lstStyle/>
                    <a:p>
                      <a:r>
                        <a:rPr lang="en-US" sz="1600" dirty="0" smtClean="0"/>
                        <a:t>AFTE</a:t>
                      </a:r>
                      <a:endParaRPr lang="en-US" sz="1600" dirty="0"/>
                    </a:p>
                  </a:txBody>
                  <a:tcPr/>
                </a:tc>
              </a:tr>
              <a:tr h="370840">
                <a:tc>
                  <a:txBody>
                    <a:bodyPr/>
                    <a:lstStyle/>
                    <a:p>
                      <a:pPr marL="0" marR="0">
                        <a:lnSpc>
                          <a:spcPct val="115000"/>
                        </a:lnSpc>
                        <a:spcBef>
                          <a:spcPts val="0"/>
                        </a:spcBef>
                        <a:spcAft>
                          <a:spcPts val="0"/>
                        </a:spcAft>
                      </a:pPr>
                      <a:r>
                        <a:rPr lang="en-US" sz="1600" dirty="0">
                          <a:latin typeface="Calibri"/>
                          <a:ea typeface="Calibri"/>
                          <a:cs typeface="Times New Roman"/>
                        </a:rPr>
                        <a:t>AFTE Glossary</a:t>
                      </a:r>
                    </a:p>
                  </a:txBody>
                  <a:tcPr marL="68580" marR="68580" marT="0" marB="0"/>
                </a:tc>
                <a:tc>
                  <a:txBody>
                    <a:bodyPr/>
                    <a:lstStyle/>
                    <a:p>
                      <a:r>
                        <a:rPr lang="en-US" sz="1600" dirty="0" smtClean="0"/>
                        <a:t>AFTE</a:t>
                      </a:r>
                      <a:endParaRPr lang="en-US" sz="1600" dirty="0"/>
                    </a:p>
                  </a:txBody>
                  <a:tcPr/>
                </a:tc>
              </a:tr>
              <a:tr h="370840">
                <a:tc>
                  <a:txBody>
                    <a:bodyPr/>
                    <a:lstStyle/>
                    <a:p>
                      <a:pPr marL="0" marR="0">
                        <a:lnSpc>
                          <a:spcPct val="115000"/>
                        </a:lnSpc>
                        <a:spcBef>
                          <a:spcPts val="0"/>
                        </a:spcBef>
                        <a:spcAft>
                          <a:spcPts val="0"/>
                        </a:spcAft>
                      </a:pPr>
                      <a:r>
                        <a:rPr lang="en-US" sz="1600" dirty="0">
                          <a:latin typeface="Calibri"/>
                          <a:ea typeface="Calibri"/>
                          <a:cs typeface="Times New Roman"/>
                        </a:rPr>
                        <a:t>AFTE Documentation Standard (2006)</a:t>
                      </a:r>
                    </a:p>
                  </a:txBody>
                  <a:tcPr marL="68580" marR="68580" marT="0" marB="0"/>
                </a:tc>
                <a:tc>
                  <a:txBody>
                    <a:bodyPr/>
                    <a:lstStyle/>
                    <a:p>
                      <a:r>
                        <a:rPr lang="en-US" sz="1600" dirty="0" smtClean="0"/>
                        <a:t>AFTE</a:t>
                      </a:r>
                      <a:endParaRPr lang="en-US" sz="1600" dirty="0"/>
                    </a:p>
                  </a:txBody>
                  <a:tcPr/>
                </a:tc>
              </a:tr>
              <a:tr h="370840">
                <a:tc>
                  <a:txBody>
                    <a:bodyPr/>
                    <a:lstStyle/>
                    <a:p>
                      <a:pPr marL="0" marR="0">
                        <a:lnSpc>
                          <a:spcPct val="115000"/>
                        </a:lnSpc>
                        <a:spcBef>
                          <a:spcPts val="0"/>
                        </a:spcBef>
                        <a:spcAft>
                          <a:spcPts val="0"/>
                        </a:spcAft>
                      </a:pPr>
                      <a:r>
                        <a:rPr lang="en-US" sz="1600" dirty="0">
                          <a:latin typeface="Calibri"/>
                          <a:ea typeface="Calibri"/>
                          <a:cs typeface="Times New Roman"/>
                        </a:rPr>
                        <a:t>Guidelines for the Standardization of Comparison Documentation</a:t>
                      </a:r>
                    </a:p>
                  </a:txBody>
                  <a:tcPr marL="68580" marR="68580" marT="0" marB="0"/>
                </a:tc>
                <a:tc>
                  <a:txBody>
                    <a:bodyPr/>
                    <a:lstStyle/>
                    <a:p>
                      <a:r>
                        <a:rPr lang="en-US" sz="1600" dirty="0" smtClean="0"/>
                        <a:t>SWGGUN</a:t>
                      </a:r>
                      <a:endParaRPr lang="en-US" sz="1600" dirty="0"/>
                    </a:p>
                  </a:txBody>
                  <a:tcPr/>
                </a:tc>
              </a:tr>
              <a:tr h="370840">
                <a:tc>
                  <a:txBody>
                    <a:bodyPr/>
                    <a:lstStyle/>
                    <a:p>
                      <a:pPr marL="0" marR="0">
                        <a:lnSpc>
                          <a:spcPct val="115000"/>
                        </a:lnSpc>
                        <a:spcBef>
                          <a:spcPts val="0"/>
                        </a:spcBef>
                        <a:spcAft>
                          <a:spcPts val="0"/>
                        </a:spcAft>
                      </a:pPr>
                      <a:r>
                        <a:rPr lang="en-US" sz="1600" dirty="0">
                          <a:latin typeface="Calibri"/>
                          <a:ea typeface="Calibri"/>
                          <a:cs typeface="Times New Roman"/>
                        </a:rPr>
                        <a:t>Elimination Factors Related to FA/TM Examinations </a:t>
                      </a:r>
                    </a:p>
                  </a:txBody>
                  <a:tcPr marL="68580" marR="68580" marT="0" marB="0"/>
                </a:tc>
                <a:tc>
                  <a:txBody>
                    <a:bodyPr/>
                    <a:lstStyle/>
                    <a:p>
                      <a:r>
                        <a:rPr lang="en-US" sz="1600" dirty="0" smtClean="0"/>
                        <a:t>SWGGUN</a:t>
                      </a:r>
                      <a:endParaRPr lang="en-US" sz="1600" dirty="0"/>
                    </a:p>
                  </a:txBody>
                  <a:tcPr/>
                </a:tc>
              </a:tr>
              <a:tr h="370840">
                <a:tc>
                  <a:txBody>
                    <a:bodyPr/>
                    <a:lstStyle/>
                    <a:p>
                      <a:pPr marL="0" marR="0">
                        <a:lnSpc>
                          <a:spcPct val="115000"/>
                        </a:lnSpc>
                        <a:spcBef>
                          <a:spcPts val="0"/>
                        </a:spcBef>
                        <a:spcAft>
                          <a:spcPts val="0"/>
                        </a:spcAft>
                      </a:pPr>
                      <a:r>
                        <a:rPr lang="en-US" sz="1600" kern="1200" dirty="0" smtClean="0">
                          <a:solidFill>
                            <a:schemeClr val="dk1"/>
                          </a:solidFill>
                          <a:latin typeface="+mn-lt"/>
                          <a:ea typeface="+mn-ea"/>
                          <a:cs typeface="+mn-cs"/>
                        </a:rPr>
                        <a:t>Guidelines: Criteria for Identification</a:t>
                      </a:r>
                      <a:endParaRPr lang="en-US" sz="1600" dirty="0">
                        <a:latin typeface="+mn-lt"/>
                        <a:ea typeface="Calibri"/>
                        <a:cs typeface="Times New Roman"/>
                      </a:endParaRPr>
                    </a:p>
                  </a:txBody>
                  <a:tcPr marL="68580" marR="68580" marT="0" marB="0"/>
                </a:tc>
                <a:tc>
                  <a:txBody>
                    <a:bodyPr/>
                    <a:lstStyle/>
                    <a:p>
                      <a:r>
                        <a:rPr lang="en-US" sz="1600" dirty="0" smtClean="0">
                          <a:latin typeface="+mn-lt"/>
                        </a:rPr>
                        <a:t>SWGGUN</a:t>
                      </a:r>
                      <a:endParaRPr lang="en-US" sz="1600" dirty="0">
                        <a:latin typeface="+mn-lt"/>
                      </a:endParaRPr>
                    </a:p>
                  </a:txBody>
                  <a:tcPr/>
                </a:tc>
              </a:tr>
            </a:tbl>
          </a:graphicData>
        </a:graphic>
      </p:graphicFrame>
      <p:sp>
        <p:nvSpPr>
          <p:cNvPr id="9" name="TextBox 8"/>
          <p:cNvSpPr txBox="1"/>
          <p:nvPr/>
        </p:nvSpPr>
        <p:spPr>
          <a:xfrm>
            <a:off x="370205" y="424786"/>
            <a:ext cx="7231597" cy="707886"/>
          </a:xfrm>
          <a:prstGeom prst="rect">
            <a:avLst/>
          </a:prstGeom>
          <a:noFill/>
        </p:spPr>
        <p:txBody>
          <a:bodyPr wrap="square" rtlCol="0">
            <a:spAutoFit/>
          </a:bodyPr>
          <a:lstStyle/>
          <a:p>
            <a:r>
              <a:rPr lang="en-US" sz="2000" dirty="0" smtClean="0"/>
              <a:t>Topic 5 Standard Criteria for Identification, Documentation, and Reporting</a:t>
            </a:r>
            <a:endParaRPr lang="en-US" sz="2000" i="1" dirty="0"/>
          </a:p>
        </p:txBody>
      </p:sp>
      <p:sp>
        <p:nvSpPr>
          <p:cNvPr id="10" name="Slide Number Placeholder 9"/>
          <p:cNvSpPr>
            <a:spLocks noGrp="1"/>
          </p:cNvSpPr>
          <p:nvPr>
            <p:ph type="sldNum" sz="quarter" idx="12"/>
          </p:nvPr>
        </p:nvSpPr>
        <p:spPr/>
        <p:txBody>
          <a:bodyPr/>
          <a:lstStyle/>
          <a:p>
            <a:fld id="{8A6BD0B9-3465-4E0F-AE7F-2EBD7D9D0656}" type="slidenum">
              <a:rPr lang="en-US" smtClean="0"/>
              <a:pPr/>
              <a:t>22</a:t>
            </a:fld>
            <a:endParaRPr lang="en-US" dirty="0"/>
          </a:p>
        </p:txBody>
      </p:sp>
    </p:spTree>
    <p:extLst>
      <p:ext uri="{BB962C8B-B14F-4D97-AF65-F5344CB8AC3E}">
        <p14:creationId xmlns:p14="http://schemas.microsoft.com/office/powerpoint/2010/main" val="2825326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36" y="731417"/>
            <a:ext cx="7886700" cy="1325563"/>
          </a:xfrm>
        </p:spPr>
        <p:txBody>
          <a:bodyPr/>
          <a:lstStyle/>
          <a:p>
            <a:r>
              <a:rPr lang="en-US" dirty="0" smtClean="0"/>
              <a:t>Committee Action Plan</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795216195"/>
              </p:ext>
            </p:extLst>
          </p:nvPr>
        </p:nvGraphicFramePr>
        <p:xfrm>
          <a:off x="504241" y="1847600"/>
          <a:ext cx="7869737" cy="3977640"/>
        </p:xfrm>
        <a:graphic>
          <a:graphicData uri="http://schemas.openxmlformats.org/drawingml/2006/table">
            <a:tbl>
              <a:tblPr firstRow="1" bandRow="1">
                <a:tableStyleId>{073A0DAA-6AF3-43AB-8588-CEC1D06C72B9}</a:tableStyleId>
              </a:tblPr>
              <a:tblGrid>
                <a:gridCol w="1283164"/>
                <a:gridCol w="3002504"/>
                <a:gridCol w="1487727"/>
                <a:gridCol w="2096342"/>
              </a:tblGrid>
              <a:tr h="611191">
                <a:tc>
                  <a:txBody>
                    <a:bodyPr/>
                    <a:lstStyle/>
                    <a:p>
                      <a:r>
                        <a:rPr lang="en-US" sz="1600" dirty="0" smtClean="0"/>
                        <a:t>Priority (high/med/low/)</a:t>
                      </a:r>
                      <a:endParaRPr lang="en-US" sz="1600" dirty="0"/>
                    </a:p>
                  </a:txBody>
                  <a:tcPr anchor="ctr"/>
                </a:tc>
                <a:tc>
                  <a:txBody>
                    <a:bodyPr/>
                    <a:lstStyle/>
                    <a:p>
                      <a:r>
                        <a:rPr lang="en-US" sz="1600" dirty="0" smtClean="0"/>
                        <a:t>Planned Actions</a:t>
                      </a:r>
                      <a:endParaRPr lang="en-US" sz="1600" dirty="0"/>
                    </a:p>
                  </a:txBody>
                  <a:tcPr anchor="ctr"/>
                </a:tc>
                <a:tc>
                  <a:txBody>
                    <a:bodyPr/>
                    <a:lstStyle/>
                    <a:p>
                      <a:r>
                        <a:rPr lang="en-US" sz="1600" dirty="0" smtClean="0"/>
                        <a:t>Approx. Deadline</a:t>
                      </a:r>
                      <a:endParaRPr lang="en-US" sz="1600" dirty="0"/>
                    </a:p>
                  </a:txBody>
                  <a:tcPr anchor="ctr"/>
                </a:tc>
                <a:tc>
                  <a:txBody>
                    <a:bodyPr/>
                    <a:lstStyle/>
                    <a:p>
                      <a:pPr algn="ctr"/>
                      <a:r>
                        <a:rPr lang="en-US" sz="1600" dirty="0" smtClean="0"/>
                        <a:t>Assignee</a:t>
                      </a:r>
                      <a:endParaRPr lang="en-US" sz="1600" dirty="0"/>
                    </a:p>
                  </a:txBody>
                  <a:tcPr anchor="ctr"/>
                </a:tc>
              </a:tr>
              <a:tr h="367029">
                <a:tc>
                  <a:txBody>
                    <a:bodyPr/>
                    <a:lstStyle/>
                    <a:p>
                      <a:pPr marL="0" marR="0">
                        <a:lnSpc>
                          <a:spcPct val="115000"/>
                        </a:lnSpc>
                        <a:spcBef>
                          <a:spcPts val="0"/>
                        </a:spcBef>
                        <a:spcAft>
                          <a:spcPts val="0"/>
                        </a:spcAft>
                      </a:pPr>
                      <a:r>
                        <a:rPr lang="en-US" sz="1200" dirty="0" smtClean="0">
                          <a:latin typeface="Calibri"/>
                          <a:ea typeface="Calibri"/>
                          <a:cs typeface="Times New Roman"/>
                        </a:rPr>
                        <a:t>High</a:t>
                      </a:r>
                    </a:p>
                    <a:p>
                      <a:pPr marL="0" marR="0">
                        <a:lnSpc>
                          <a:spcPct val="115000"/>
                        </a:lnSpc>
                        <a:spcBef>
                          <a:spcPts val="0"/>
                        </a:spcBef>
                        <a:spcAft>
                          <a:spcPts val="0"/>
                        </a:spcAft>
                      </a:pPr>
                      <a:r>
                        <a:rPr lang="en-US" sz="1200" dirty="0" smtClean="0">
                          <a:latin typeface="Calibri"/>
                          <a:ea typeface="Calibri"/>
                          <a:cs typeface="Times New Roman"/>
                        </a:rPr>
                        <a:t>COMPLETED</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latin typeface="Calibri"/>
                          <a:ea typeface="Calibri"/>
                          <a:cs typeface="Times New Roman"/>
                        </a:rPr>
                        <a:t>Standard for Criteria</a:t>
                      </a:r>
                      <a:r>
                        <a:rPr lang="en-US" sz="1200" baseline="0" dirty="0" smtClean="0">
                          <a:latin typeface="Calibri"/>
                          <a:ea typeface="Calibri"/>
                          <a:cs typeface="Times New Roman"/>
                        </a:rPr>
                        <a:t> for Identification – </a:t>
                      </a:r>
                      <a:r>
                        <a:rPr lang="en-US" sz="1200" b="1" baseline="0" dirty="0" smtClean="0">
                          <a:latin typeface="Calibri"/>
                          <a:ea typeface="Calibri"/>
                          <a:cs typeface="Times New Roman"/>
                        </a:rPr>
                        <a:t>INITIAL DRAFT</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latin typeface="Calibri"/>
                          <a:ea typeface="Calibri"/>
                          <a:cs typeface="Times New Roman"/>
                        </a:rPr>
                        <a:t>In Review/Edit</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Eric </a:t>
                      </a:r>
                      <a:r>
                        <a:rPr lang="en-US" sz="1200" dirty="0" smtClean="0">
                          <a:latin typeface="Calibri"/>
                          <a:ea typeface="Calibri"/>
                          <a:cs typeface="Times New Roman"/>
                        </a:rPr>
                        <a:t>Collins &amp; John Murdock</a:t>
                      </a:r>
                      <a:endParaRPr lang="en-US" sz="1200" dirty="0">
                        <a:latin typeface="Calibri"/>
                        <a:ea typeface="Calibri"/>
                        <a:cs typeface="Times New Roman"/>
                      </a:endParaRPr>
                    </a:p>
                  </a:txBody>
                  <a:tcPr marL="68580" marR="68580" marT="0" marB="0"/>
                </a:tc>
              </a:tr>
              <a:tr h="367029">
                <a:tc>
                  <a:txBody>
                    <a:bodyPr/>
                    <a:lstStyle/>
                    <a:p>
                      <a:pPr marL="0" marR="0">
                        <a:lnSpc>
                          <a:spcPct val="115000"/>
                        </a:lnSpc>
                        <a:spcBef>
                          <a:spcPts val="0"/>
                        </a:spcBef>
                        <a:spcAft>
                          <a:spcPts val="0"/>
                        </a:spcAft>
                      </a:pPr>
                      <a:r>
                        <a:rPr lang="en-US" sz="1200" dirty="0" smtClean="0">
                          <a:latin typeface="Calibri"/>
                          <a:ea typeface="Calibri"/>
                          <a:cs typeface="Times New Roman"/>
                        </a:rPr>
                        <a:t>High</a:t>
                      </a:r>
                    </a:p>
                    <a:p>
                      <a:pPr marL="0" marR="0">
                        <a:lnSpc>
                          <a:spcPct val="115000"/>
                        </a:lnSpc>
                        <a:spcBef>
                          <a:spcPts val="0"/>
                        </a:spcBef>
                        <a:spcAft>
                          <a:spcPts val="0"/>
                        </a:spcAft>
                      </a:pPr>
                      <a:r>
                        <a:rPr lang="en-US" sz="1200" dirty="0" smtClean="0">
                          <a:latin typeface="Calibri"/>
                          <a:ea typeface="Calibri"/>
                          <a:cs typeface="Times New Roman"/>
                        </a:rPr>
                        <a:t>COMPLETED</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latin typeface="Calibri"/>
                          <a:ea typeface="Calibri"/>
                          <a:cs typeface="Times New Roman"/>
                        </a:rPr>
                        <a:t>Criteria for Elimination – </a:t>
                      </a:r>
                      <a:r>
                        <a:rPr lang="en-US" sz="1200" b="1" dirty="0" smtClean="0">
                          <a:latin typeface="Calibri"/>
                          <a:ea typeface="Calibri"/>
                          <a:cs typeface="Times New Roman"/>
                        </a:rPr>
                        <a:t>INITIAL DRAFT</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latin typeface="+mn-lt"/>
                          <a:ea typeface="Calibri"/>
                          <a:cs typeface="Times New Roman"/>
                        </a:rPr>
                        <a:t>In Review/Edit</a:t>
                      </a:r>
                      <a:endParaRPr lang="en-US" sz="12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Mike Neel &amp; John Murdock</a:t>
                      </a:r>
                    </a:p>
                  </a:txBody>
                  <a:tcPr marL="68580" marR="68580" marT="0" marB="0"/>
                </a:tc>
              </a:tr>
              <a:tr h="367029">
                <a:tc>
                  <a:txBody>
                    <a:bodyPr/>
                    <a:lstStyle/>
                    <a:p>
                      <a:pPr marL="0" marR="0">
                        <a:lnSpc>
                          <a:spcPct val="115000"/>
                        </a:lnSpc>
                        <a:spcBef>
                          <a:spcPts val="0"/>
                        </a:spcBef>
                        <a:spcAft>
                          <a:spcPts val="0"/>
                        </a:spcAft>
                      </a:pPr>
                      <a:r>
                        <a:rPr lang="en-US" sz="1200" dirty="0" smtClean="0">
                          <a:latin typeface="+mn-lt"/>
                          <a:ea typeface="Calibri"/>
                          <a:cs typeface="Times New Roman"/>
                        </a:rPr>
                        <a:t>High</a:t>
                      </a:r>
                    </a:p>
                    <a:p>
                      <a:pPr marL="0" marR="0">
                        <a:lnSpc>
                          <a:spcPct val="115000"/>
                        </a:lnSpc>
                        <a:spcBef>
                          <a:spcPts val="0"/>
                        </a:spcBef>
                        <a:spcAft>
                          <a:spcPts val="0"/>
                        </a:spcAft>
                      </a:pPr>
                      <a:r>
                        <a:rPr lang="en-US" sz="1200" dirty="0" smtClean="0">
                          <a:latin typeface="+mn-lt"/>
                          <a:ea typeface="Calibri"/>
                          <a:cs typeface="Times New Roman"/>
                        </a:rPr>
                        <a:t>COMPLETED</a:t>
                      </a:r>
                    </a:p>
                  </a:txBody>
                  <a:tcPr marL="68580" marR="68580" marT="0" marB="0"/>
                </a:tc>
                <a:tc>
                  <a:txBody>
                    <a:bodyPr/>
                    <a:lstStyle/>
                    <a:p>
                      <a:pPr marL="0" marR="0">
                        <a:lnSpc>
                          <a:spcPct val="115000"/>
                        </a:lnSpc>
                        <a:spcBef>
                          <a:spcPts val="0"/>
                        </a:spcBef>
                        <a:spcAft>
                          <a:spcPts val="0"/>
                        </a:spcAft>
                      </a:pPr>
                      <a:r>
                        <a:rPr lang="en-US" sz="1200" dirty="0" smtClean="0">
                          <a:latin typeface="Calibri"/>
                          <a:ea typeface="Calibri"/>
                          <a:cs typeface="Times New Roman"/>
                        </a:rPr>
                        <a:t>Evaluation of Subclass Characteristics – </a:t>
                      </a:r>
                      <a:r>
                        <a:rPr lang="en-US" sz="1200" b="1" dirty="0" smtClean="0">
                          <a:latin typeface="Calibri"/>
                          <a:ea typeface="Calibri"/>
                          <a:cs typeface="Times New Roman"/>
                        </a:rPr>
                        <a:t>INITIAL DRAFT</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latin typeface="+mn-lt"/>
                          <a:ea typeface="Calibri"/>
                          <a:cs typeface="Times New Roman"/>
                        </a:rPr>
                        <a:t>In Review/Edit</a:t>
                      </a:r>
                      <a:endParaRPr lang="en-US" sz="12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Doug Murphy</a:t>
                      </a:r>
                    </a:p>
                  </a:txBody>
                  <a:tcPr marL="68580" marR="68580" marT="0" marB="0"/>
                </a:tc>
              </a:tr>
              <a:tr h="367029">
                <a:tc>
                  <a:txBody>
                    <a:bodyPr/>
                    <a:lstStyle/>
                    <a:p>
                      <a:pPr marL="0" marR="0">
                        <a:lnSpc>
                          <a:spcPct val="115000"/>
                        </a:lnSpc>
                        <a:spcBef>
                          <a:spcPts val="0"/>
                        </a:spcBef>
                        <a:spcAft>
                          <a:spcPts val="0"/>
                        </a:spcAft>
                      </a:pPr>
                      <a:r>
                        <a:rPr lang="en-US" sz="1200" dirty="0" smtClean="0">
                          <a:latin typeface="Calibri"/>
                          <a:ea typeface="Calibri"/>
                          <a:cs typeface="Times New Roman"/>
                        </a:rPr>
                        <a:t>High</a:t>
                      </a:r>
                    </a:p>
                    <a:p>
                      <a:pPr marL="0" marR="0">
                        <a:lnSpc>
                          <a:spcPct val="115000"/>
                        </a:lnSpc>
                        <a:spcBef>
                          <a:spcPts val="0"/>
                        </a:spcBef>
                        <a:spcAft>
                          <a:spcPts val="0"/>
                        </a:spcAft>
                      </a:pPr>
                      <a:r>
                        <a:rPr lang="en-US" sz="1200" dirty="0" smtClean="0">
                          <a:latin typeface="Calibri"/>
                          <a:ea typeface="Calibri"/>
                          <a:cs typeface="Times New Roman"/>
                        </a:rPr>
                        <a:t>COMPLETED</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latin typeface="Calibri"/>
                          <a:ea typeface="Calibri"/>
                          <a:cs typeface="Times New Roman"/>
                        </a:rPr>
                        <a:t>Verification of ID &amp; Elimination – </a:t>
                      </a:r>
                      <a:r>
                        <a:rPr lang="en-US" sz="1200" b="1" dirty="0" smtClean="0">
                          <a:latin typeface="Calibri"/>
                          <a:ea typeface="Calibri"/>
                          <a:cs typeface="Times New Roman"/>
                        </a:rPr>
                        <a:t>INITIAL DRAFT</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latin typeface="+mn-lt"/>
                          <a:ea typeface="Calibri"/>
                          <a:cs typeface="Times New Roman"/>
                        </a:rPr>
                        <a:t>In Review/Edit</a:t>
                      </a:r>
                      <a:endParaRPr lang="en-US" sz="12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John </a:t>
                      </a:r>
                      <a:r>
                        <a:rPr lang="en-US" sz="1200" dirty="0" smtClean="0">
                          <a:latin typeface="Calibri"/>
                          <a:ea typeface="Calibri"/>
                          <a:cs typeface="Times New Roman"/>
                        </a:rPr>
                        <a:t>Murdock, Nancy McCombs, Ron Nichols</a:t>
                      </a:r>
                      <a:endParaRPr lang="en-US" sz="1200" dirty="0">
                        <a:latin typeface="Calibri"/>
                        <a:ea typeface="Calibri"/>
                        <a:cs typeface="Times New Roman"/>
                      </a:endParaRPr>
                    </a:p>
                  </a:txBody>
                  <a:tcPr marL="68580" marR="68580" marT="0" marB="0"/>
                </a:tc>
              </a:tr>
              <a:tr h="367029">
                <a:tc>
                  <a:txBody>
                    <a:bodyPr/>
                    <a:lstStyle/>
                    <a:p>
                      <a:pPr marL="0" marR="0">
                        <a:lnSpc>
                          <a:spcPct val="115000"/>
                        </a:lnSpc>
                        <a:spcBef>
                          <a:spcPts val="0"/>
                        </a:spcBef>
                        <a:spcAft>
                          <a:spcPts val="0"/>
                        </a:spcAft>
                      </a:pPr>
                      <a:r>
                        <a:rPr lang="en-US" sz="1200" dirty="0" smtClean="0">
                          <a:latin typeface="+mn-lt"/>
                          <a:ea typeface="Calibri"/>
                          <a:cs typeface="Times New Roman"/>
                        </a:rPr>
                        <a:t>High</a:t>
                      </a:r>
                    </a:p>
                    <a:p>
                      <a:pPr marL="0" marR="0">
                        <a:lnSpc>
                          <a:spcPct val="115000"/>
                        </a:lnSpc>
                        <a:spcBef>
                          <a:spcPts val="0"/>
                        </a:spcBef>
                        <a:spcAft>
                          <a:spcPts val="0"/>
                        </a:spcAft>
                      </a:pPr>
                      <a:r>
                        <a:rPr lang="en-US" sz="1200" dirty="0" smtClean="0">
                          <a:latin typeface="+mn-lt"/>
                          <a:ea typeface="Calibri"/>
                          <a:cs typeface="Times New Roman"/>
                        </a:rPr>
                        <a:t>COMPLETED</a:t>
                      </a:r>
                    </a:p>
                  </a:txBody>
                  <a:tcPr marL="68580" marR="68580" marT="0" marB="0"/>
                </a:tc>
                <a:tc>
                  <a:txBody>
                    <a:bodyPr/>
                    <a:lstStyle/>
                    <a:p>
                      <a:pPr marL="0" marR="0">
                        <a:lnSpc>
                          <a:spcPct val="115000"/>
                        </a:lnSpc>
                        <a:spcBef>
                          <a:spcPts val="0"/>
                        </a:spcBef>
                        <a:spcAft>
                          <a:spcPts val="0"/>
                        </a:spcAft>
                      </a:pPr>
                      <a:r>
                        <a:rPr lang="en-US" sz="1200" dirty="0" smtClean="0">
                          <a:latin typeface="Calibri"/>
                          <a:ea typeface="Calibri"/>
                          <a:cs typeface="Times New Roman"/>
                        </a:rPr>
                        <a:t>Examination Documentation – </a:t>
                      </a:r>
                      <a:r>
                        <a:rPr lang="en-US" sz="1200" b="1" dirty="0" smtClean="0">
                          <a:latin typeface="Calibri"/>
                          <a:ea typeface="Calibri"/>
                          <a:cs typeface="Times New Roman"/>
                        </a:rPr>
                        <a:t>INITIAL DRAFT</a:t>
                      </a:r>
                      <a:endParaRPr lang="en-US" sz="12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latin typeface="+mn-lt"/>
                          <a:ea typeface="Calibri"/>
                          <a:cs typeface="Times New Roman"/>
                        </a:rPr>
                        <a:t>In Review/Edit</a:t>
                      </a:r>
                      <a:endParaRPr lang="en-US" sz="12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Mike Haag</a:t>
                      </a:r>
                    </a:p>
                  </a:txBody>
                  <a:tcPr marL="68580" marR="68580" marT="0" marB="0"/>
                </a:tc>
              </a:tr>
              <a:tr h="367029">
                <a:tc>
                  <a:txBody>
                    <a:bodyPr/>
                    <a:lstStyle/>
                    <a:p>
                      <a:pPr marL="0" marR="0">
                        <a:lnSpc>
                          <a:spcPct val="115000"/>
                        </a:lnSpc>
                        <a:spcBef>
                          <a:spcPts val="0"/>
                        </a:spcBef>
                        <a:spcAft>
                          <a:spcPts val="0"/>
                        </a:spcAft>
                      </a:pPr>
                      <a:r>
                        <a:rPr lang="en-US" sz="1200" dirty="0" smtClean="0">
                          <a:latin typeface="+mn-lt"/>
                          <a:ea typeface="Calibri"/>
                          <a:cs typeface="Times New Roman"/>
                        </a:rPr>
                        <a:t>High</a:t>
                      </a:r>
                    </a:p>
                  </a:txBody>
                  <a:tcPr marL="68580" marR="68580" marT="0" marB="0"/>
                </a:tc>
                <a:tc>
                  <a:txBody>
                    <a:bodyPr/>
                    <a:lstStyle/>
                    <a:p>
                      <a:pPr marL="0" marR="0">
                        <a:lnSpc>
                          <a:spcPct val="115000"/>
                        </a:lnSpc>
                        <a:spcBef>
                          <a:spcPts val="0"/>
                        </a:spcBef>
                        <a:spcAft>
                          <a:spcPts val="0"/>
                        </a:spcAft>
                      </a:pPr>
                      <a:r>
                        <a:rPr lang="en-US" sz="1200" dirty="0" smtClean="0">
                          <a:latin typeface="Calibri"/>
                          <a:ea typeface="Calibri"/>
                          <a:cs typeface="Times New Roman"/>
                        </a:rPr>
                        <a:t>Reporting of Conclusions</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latin typeface="+mn-lt"/>
                          <a:ea typeface="Calibri"/>
                          <a:cs typeface="Times New Roman"/>
                        </a:rPr>
                        <a:t>April 2016</a:t>
                      </a:r>
                      <a:endParaRPr lang="en-US" sz="12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Eric </a:t>
                      </a:r>
                      <a:r>
                        <a:rPr lang="en-US" sz="1200" dirty="0" smtClean="0">
                          <a:latin typeface="Calibri"/>
                          <a:ea typeface="Calibri"/>
                          <a:cs typeface="Times New Roman"/>
                        </a:rPr>
                        <a:t>Collins – in conjunction with Terminology Task Group</a:t>
                      </a:r>
                      <a:endParaRPr lang="en-US" sz="1200" dirty="0">
                        <a:latin typeface="Calibri"/>
                        <a:ea typeface="Calibri"/>
                        <a:cs typeface="Times New Roman"/>
                      </a:endParaRPr>
                    </a:p>
                  </a:txBody>
                  <a:tcPr marL="68580" marR="68580" marT="0" marB="0"/>
                </a:tc>
              </a:tr>
              <a:tr h="367029">
                <a:tc>
                  <a:txBody>
                    <a:bodyPr/>
                    <a:lstStyle/>
                    <a:p>
                      <a:pPr marL="0" marR="0">
                        <a:lnSpc>
                          <a:spcPct val="115000"/>
                        </a:lnSpc>
                        <a:spcBef>
                          <a:spcPts val="0"/>
                        </a:spcBef>
                        <a:spcAft>
                          <a:spcPts val="0"/>
                        </a:spcAft>
                      </a:pPr>
                      <a:r>
                        <a:rPr lang="en-US" sz="1200" dirty="0" smtClean="0">
                          <a:latin typeface="Calibri"/>
                          <a:ea typeface="Calibri"/>
                          <a:cs typeface="Times New Roman"/>
                        </a:rPr>
                        <a:t>Medium</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latin typeface="Calibri"/>
                          <a:ea typeface="Calibri"/>
                          <a:cs typeface="Times New Roman"/>
                        </a:rPr>
                        <a:t>Terminology</a:t>
                      </a:r>
                      <a:endParaRPr lang="en-US" sz="12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latin typeface="+mn-lt"/>
                          <a:ea typeface="Calibri"/>
                          <a:cs typeface="Times New Roman"/>
                        </a:rPr>
                        <a:t>April 2016</a:t>
                      </a:r>
                      <a:endParaRPr lang="en-US" sz="12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latin typeface="Calibri"/>
                          <a:ea typeface="Calibri"/>
                          <a:cs typeface="Times New Roman"/>
                        </a:rPr>
                        <a:t>In</a:t>
                      </a:r>
                      <a:r>
                        <a:rPr lang="en-US" sz="1200" baseline="0" dirty="0" smtClean="0">
                          <a:latin typeface="Calibri"/>
                          <a:ea typeface="Calibri"/>
                          <a:cs typeface="Times New Roman"/>
                        </a:rPr>
                        <a:t> conjunction with Terminology Task Group and Glossary</a:t>
                      </a:r>
                      <a:endParaRPr lang="en-US" sz="1200" dirty="0">
                        <a:latin typeface="Calibri"/>
                        <a:ea typeface="Calibri"/>
                        <a:cs typeface="Times New Roman"/>
                      </a:endParaRPr>
                    </a:p>
                  </a:txBody>
                  <a:tcPr marL="68580" marR="68580" marT="0" marB="0"/>
                </a:tc>
              </a:tr>
            </a:tbl>
          </a:graphicData>
        </a:graphic>
      </p:graphicFrame>
      <p:sp>
        <p:nvSpPr>
          <p:cNvPr id="5" name="TextBox 4"/>
          <p:cNvSpPr txBox="1"/>
          <p:nvPr/>
        </p:nvSpPr>
        <p:spPr>
          <a:xfrm>
            <a:off x="547627" y="342900"/>
            <a:ext cx="7231597" cy="707886"/>
          </a:xfrm>
          <a:prstGeom prst="rect">
            <a:avLst/>
          </a:prstGeom>
          <a:noFill/>
        </p:spPr>
        <p:txBody>
          <a:bodyPr wrap="square" rtlCol="0">
            <a:spAutoFit/>
          </a:bodyPr>
          <a:lstStyle/>
          <a:p>
            <a:r>
              <a:rPr lang="en-US" sz="2000" dirty="0" smtClean="0"/>
              <a:t>Topic 5: Standard Criteria for Identification, Documentation, and Reporting</a:t>
            </a:r>
            <a:endParaRPr lang="en-US" sz="20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23</a:t>
            </a:fld>
            <a:endParaRPr lang="en-US" dirty="0"/>
          </a:p>
        </p:txBody>
      </p:sp>
    </p:spTree>
    <p:extLst>
      <p:ext uri="{BB962C8B-B14F-4D97-AF65-F5344CB8AC3E}">
        <p14:creationId xmlns:p14="http://schemas.microsoft.com/office/powerpoint/2010/main" val="3998775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01" y="619721"/>
            <a:ext cx="7886700" cy="1325563"/>
          </a:xfrm>
        </p:spPr>
        <p:txBody>
          <a:bodyPr/>
          <a:lstStyle/>
          <a:p>
            <a:r>
              <a:rPr lang="en-US" dirty="0" smtClean="0"/>
              <a:t>Topic 6: Terminology / Report writing</a:t>
            </a:r>
            <a:endParaRPr lang="en-US" dirty="0"/>
          </a:p>
        </p:txBody>
      </p:sp>
      <p:sp>
        <p:nvSpPr>
          <p:cNvPr id="3" name="Content Placeholder 2"/>
          <p:cNvSpPr>
            <a:spLocks noGrp="1"/>
          </p:cNvSpPr>
          <p:nvPr>
            <p:ph idx="1"/>
          </p:nvPr>
        </p:nvSpPr>
        <p:spPr>
          <a:xfrm>
            <a:off x="547626" y="1986170"/>
            <a:ext cx="8106043" cy="2890630"/>
          </a:xfrm>
        </p:spPr>
        <p:txBody>
          <a:bodyPr>
            <a:normAutofit/>
          </a:bodyPr>
          <a:lstStyle/>
          <a:p>
            <a:pPr marL="0" indent="0">
              <a:buNone/>
            </a:pPr>
            <a:r>
              <a:rPr lang="en-US" dirty="0" smtClean="0"/>
              <a:t>Priority Level: High</a:t>
            </a:r>
          </a:p>
          <a:p>
            <a:pPr marL="0" indent="0">
              <a:buNone/>
            </a:pPr>
            <a:endParaRPr lang="en-US" dirty="0" smtClean="0"/>
          </a:p>
          <a:p>
            <a:r>
              <a:rPr lang="en-US" dirty="0" smtClean="0"/>
              <a:t>Review existing glossaries to determine if terms and definitions are appropriate and sufficient for use and make adjustments or additions were necessary.  Develop minimum report writing requirements and standardized language.</a:t>
            </a:r>
          </a:p>
          <a:p>
            <a:endParaRPr lang="en-US" dirty="0"/>
          </a:p>
          <a:p>
            <a:endParaRPr lang="en-US" dirty="0" smtClean="0"/>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1801504" y="4500003"/>
            <a:ext cx="6878473" cy="1477328"/>
          </a:xfrm>
          <a:prstGeom prst="rect">
            <a:avLst/>
          </a:prstGeom>
          <a:solidFill>
            <a:schemeClr val="bg2">
              <a:lumMod val="90000"/>
            </a:schemeClr>
          </a:solidFill>
        </p:spPr>
        <p:txBody>
          <a:bodyPr wrap="square" rtlCol="0">
            <a:spAutoFit/>
          </a:bodyPr>
          <a:lstStyle/>
          <a:p>
            <a:r>
              <a:rPr lang="en-US" b="1" dirty="0" smtClean="0"/>
              <a:t>Task Group Name: </a:t>
            </a:r>
            <a:r>
              <a:rPr lang="en-US" dirty="0" smtClean="0"/>
              <a:t>Terminology</a:t>
            </a:r>
          </a:p>
          <a:p>
            <a:r>
              <a:rPr lang="en-US" b="1" dirty="0" smtClean="0"/>
              <a:t>Task Group Chair Name: </a:t>
            </a:r>
            <a:r>
              <a:rPr lang="en-US" dirty="0" smtClean="0"/>
              <a:t>Denis Burke</a:t>
            </a:r>
          </a:p>
          <a:p>
            <a:r>
              <a:rPr lang="en-US" b="1" dirty="0" smtClean="0"/>
              <a:t>Members:</a:t>
            </a:r>
            <a:r>
              <a:rPr lang="en-US" dirty="0" smtClean="0"/>
              <a:t> N/A</a:t>
            </a:r>
          </a:p>
          <a:p>
            <a:r>
              <a:rPr lang="en-US" b="1" dirty="0" smtClean="0"/>
              <a:t>Task Group Chair Contact Information: </a:t>
            </a:r>
            <a:r>
              <a:rPr lang="en-US" dirty="0" smtClean="0"/>
              <a:t>denis.burke</a:t>
            </a:r>
            <a:r>
              <a:rPr lang="en-US" dirty="0" smtClean="0">
                <a:solidFill>
                  <a:schemeClr val="dk1"/>
                </a:solidFill>
              </a:rPr>
              <a:t>@nypd.org</a:t>
            </a:r>
          </a:p>
          <a:p>
            <a:endParaRPr lang="en-US" b="1" dirty="0" smtClean="0"/>
          </a:p>
        </p:txBody>
      </p:sp>
      <p:sp>
        <p:nvSpPr>
          <p:cNvPr id="5" name="Slide Number Placeholder 4"/>
          <p:cNvSpPr>
            <a:spLocks noGrp="1"/>
          </p:cNvSpPr>
          <p:nvPr>
            <p:ph type="sldNum" sz="quarter" idx="12"/>
          </p:nvPr>
        </p:nvSpPr>
        <p:spPr/>
        <p:txBody>
          <a:bodyPr/>
          <a:lstStyle/>
          <a:p>
            <a:fld id="{8A6BD0B9-3465-4E0F-AE7F-2EBD7D9D0656}" type="slidenum">
              <a:rPr lang="en-US" smtClean="0"/>
              <a:pPr/>
              <a:t>24</a:t>
            </a:fld>
            <a:endParaRPr lang="en-US" dirty="0"/>
          </a:p>
        </p:txBody>
      </p:sp>
    </p:spTree>
    <p:extLst>
      <p:ext uri="{BB962C8B-B14F-4D97-AF65-F5344CB8AC3E}">
        <p14:creationId xmlns:p14="http://schemas.microsoft.com/office/powerpoint/2010/main" val="3249808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20" y="900752"/>
            <a:ext cx="7886700" cy="992455"/>
          </a:xfrm>
        </p:spPr>
        <p:txBody>
          <a:bodyPr>
            <a:normAutofit/>
          </a:bodyPr>
          <a:lstStyle/>
          <a:p>
            <a:r>
              <a:rPr lang="en-US" sz="3200" dirty="0" smtClean="0"/>
              <a:t>Relevant Documents</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70998770"/>
              </p:ext>
            </p:extLst>
          </p:nvPr>
        </p:nvGraphicFramePr>
        <p:xfrm>
          <a:off x="395720" y="1839853"/>
          <a:ext cx="8402030" cy="1367293"/>
        </p:xfrm>
        <a:graphic>
          <a:graphicData uri="http://schemas.openxmlformats.org/drawingml/2006/table">
            <a:tbl>
              <a:tblPr firstRow="1" bandRow="1">
                <a:tableStyleId>{073A0DAA-6AF3-43AB-8588-CEC1D06C72B9}</a:tableStyleId>
              </a:tblPr>
              <a:tblGrid>
                <a:gridCol w="6143310"/>
                <a:gridCol w="2258720"/>
              </a:tblGrid>
              <a:tr h="625613">
                <a:tc>
                  <a:txBody>
                    <a:bodyPr/>
                    <a:lstStyle/>
                    <a:p>
                      <a:r>
                        <a:rPr lang="en-US" sz="1600" dirty="0" smtClean="0"/>
                        <a:t>Title</a:t>
                      </a:r>
                      <a:endParaRPr lang="en-US" sz="1600" dirty="0"/>
                    </a:p>
                  </a:txBody>
                  <a:tcPr anchor="ctr"/>
                </a:tc>
                <a:tc>
                  <a:txBody>
                    <a:bodyPr/>
                    <a:lstStyle/>
                    <a:p>
                      <a:r>
                        <a:rPr lang="en-US" sz="1600" dirty="0" smtClean="0"/>
                        <a:t>Organization</a:t>
                      </a:r>
                      <a:endParaRPr lang="en-US" sz="1600" dirty="0"/>
                    </a:p>
                  </a:txBody>
                  <a:tcPr anchor="ctr"/>
                </a:tc>
              </a:tr>
              <a:tr h="370840">
                <a:tc>
                  <a:txBody>
                    <a:bodyPr/>
                    <a:lstStyle/>
                    <a:p>
                      <a:r>
                        <a:rPr lang="en-US" sz="1600" dirty="0" smtClean="0"/>
                        <a:t>AFTE</a:t>
                      </a:r>
                      <a:r>
                        <a:rPr lang="en-US" sz="1600" baseline="0" dirty="0" smtClean="0"/>
                        <a:t> Glossary</a:t>
                      </a:r>
                      <a:endParaRPr lang="en-US" sz="1600" dirty="0"/>
                    </a:p>
                  </a:txBody>
                  <a:tcPr/>
                </a:tc>
                <a:tc>
                  <a:txBody>
                    <a:bodyPr/>
                    <a:lstStyle/>
                    <a:p>
                      <a:r>
                        <a:rPr lang="en-US" sz="1600" dirty="0" smtClean="0"/>
                        <a:t>AFTE</a:t>
                      </a:r>
                      <a:endParaRPr lang="en-US" sz="1600" dirty="0"/>
                    </a:p>
                  </a:txBody>
                  <a:tcPr/>
                </a:tc>
              </a:tr>
              <a:tr h="370840">
                <a:tc>
                  <a:txBody>
                    <a:bodyPr/>
                    <a:lstStyle/>
                    <a:p>
                      <a:r>
                        <a:rPr lang="en-US" sz="1600" dirty="0" smtClean="0"/>
                        <a:t>SWGGUN Glossary</a:t>
                      </a:r>
                      <a:endParaRPr lang="en-US" sz="1600" dirty="0"/>
                    </a:p>
                  </a:txBody>
                  <a:tcPr/>
                </a:tc>
                <a:tc>
                  <a:txBody>
                    <a:bodyPr/>
                    <a:lstStyle/>
                    <a:p>
                      <a:r>
                        <a:rPr lang="en-US" sz="1600" dirty="0" smtClean="0"/>
                        <a:t>SWGGUN</a:t>
                      </a:r>
                      <a:endParaRPr lang="en-US" sz="1600" dirty="0"/>
                    </a:p>
                  </a:txBody>
                  <a:tcPr/>
                </a:tc>
              </a:tr>
            </a:tbl>
          </a:graphicData>
        </a:graphic>
      </p:graphicFrame>
      <p:sp>
        <p:nvSpPr>
          <p:cNvPr id="9" name="TextBox 8"/>
          <p:cNvSpPr txBox="1"/>
          <p:nvPr/>
        </p:nvSpPr>
        <p:spPr>
          <a:xfrm>
            <a:off x="370205" y="424786"/>
            <a:ext cx="7231597" cy="400110"/>
          </a:xfrm>
          <a:prstGeom prst="rect">
            <a:avLst/>
          </a:prstGeom>
          <a:noFill/>
        </p:spPr>
        <p:txBody>
          <a:bodyPr wrap="square" rtlCol="0">
            <a:spAutoFit/>
          </a:bodyPr>
          <a:lstStyle/>
          <a:p>
            <a:r>
              <a:rPr lang="en-US" sz="2000" i="1" dirty="0" smtClean="0"/>
              <a:t>Topic 1: </a:t>
            </a:r>
            <a:r>
              <a:rPr lang="en-US" sz="2000" dirty="0" smtClean="0"/>
              <a:t>Technology Development, Validation, and Implementation </a:t>
            </a:r>
            <a:endParaRPr lang="en-US" sz="2000" i="1" dirty="0"/>
          </a:p>
        </p:txBody>
      </p:sp>
      <p:sp>
        <p:nvSpPr>
          <p:cNvPr id="10" name="Slide Number Placeholder 9"/>
          <p:cNvSpPr>
            <a:spLocks noGrp="1"/>
          </p:cNvSpPr>
          <p:nvPr>
            <p:ph type="sldNum" sz="quarter" idx="12"/>
          </p:nvPr>
        </p:nvSpPr>
        <p:spPr/>
        <p:txBody>
          <a:bodyPr/>
          <a:lstStyle/>
          <a:p>
            <a:fld id="{8A6BD0B9-3465-4E0F-AE7F-2EBD7D9D0656}" type="slidenum">
              <a:rPr lang="en-US" smtClean="0"/>
              <a:pPr/>
              <a:t>25</a:t>
            </a:fld>
            <a:endParaRPr lang="en-US" dirty="0"/>
          </a:p>
        </p:txBody>
      </p:sp>
    </p:spTree>
    <p:extLst>
      <p:ext uri="{BB962C8B-B14F-4D97-AF65-F5344CB8AC3E}">
        <p14:creationId xmlns:p14="http://schemas.microsoft.com/office/powerpoint/2010/main" val="2825326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3237619463"/>
              </p:ext>
            </p:extLst>
          </p:nvPr>
        </p:nvGraphicFramePr>
        <p:xfrm>
          <a:off x="561474" y="1810657"/>
          <a:ext cx="7620000" cy="3462105"/>
        </p:xfrm>
        <a:graphic>
          <a:graphicData uri="http://schemas.openxmlformats.org/drawingml/2006/table">
            <a:tbl>
              <a:tblPr firstRow="1" bandRow="1">
                <a:tableStyleId>{073A0DAA-6AF3-43AB-8588-CEC1D06C72B9}</a:tableStyleId>
              </a:tblPr>
              <a:tblGrid>
                <a:gridCol w="1242444"/>
                <a:gridCol w="2907223"/>
                <a:gridCol w="1440516"/>
                <a:gridCol w="2029817"/>
              </a:tblGrid>
              <a:tr h="877722">
                <a:tc>
                  <a:txBody>
                    <a:bodyPr/>
                    <a:lstStyle/>
                    <a:p>
                      <a:r>
                        <a:rPr lang="en-US" sz="1600" dirty="0" smtClean="0"/>
                        <a:t>Priority (high/med/low/)</a:t>
                      </a:r>
                      <a:endParaRPr lang="en-US" sz="1600" dirty="0"/>
                    </a:p>
                  </a:txBody>
                  <a:tcPr anchor="ctr"/>
                </a:tc>
                <a:tc>
                  <a:txBody>
                    <a:bodyPr/>
                    <a:lstStyle/>
                    <a:p>
                      <a:r>
                        <a:rPr lang="en-US" sz="1600" dirty="0" smtClean="0"/>
                        <a:t>Planned Actions</a:t>
                      </a:r>
                      <a:endParaRPr lang="en-US" sz="1600" dirty="0"/>
                    </a:p>
                  </a:txBody>
                  <a:tcPr anchor="ctr"/>
                </a:tc>
                <a:tc>
                  <a:txBody>
                    <a:bodyPr/>
                    <a:lstStyle/>
                    <a:p>
                      <a:r>
                        <a:rPr lang="en-US" sz="1600" dirty="0" smtClean="0"/>
                        <a:t>Approx. Deadline</a:t>
                      </a:r>
                      <a:endParaRPr lang="en-US" sz="1600" dirty="0"/>
                    </a:p>
                  </a:txBody>
                  <a:tcPr anchor="ctr"/>
                </a:tc>
                <a:tc>
                  <a:txBody>
                    <a:bodyPr/>
                    <a:lstStyle/>
                    <a:p>
                      <a:pPr algn="ctr"/>
                      <a:r>
                        <a:rPr lang="en-US" sz="1600" dirty="0" smtClean="0"/>
                        <a:t>Assignee</a:t>
                      </a:r>
                      <a:endParaRPr lang="en-US" sz="1600" dirty="0"/>
                    </a:p>
                  </a:txBody>
                  <a:tcPr anchor="ctr"/>
                </a:tc>
              </a:tr>
              <a:tr h="608274">
                <a:tc>
                  <a:txBody>
                    <a:bodyPr/>
                    <a:lstStyle/>
                    <a:p>
                      <a:r>
                        <a:rPr lang="en-US" sz="1600" dirty="0" smtClean="0"/>
                        <a:t>High</a:t>
                      </a:r>
                      <a:endParaRPr lang="en-US" sz="1600" dirty="0"/>
                    </a:p>
                  </a:txBody>
                  <a:tcPr/>
                </a:tc>
                <a:tc>
                  <a:txBody>
                    <a:bodyPr/>
                    <a:lstStyle/>
                    <a:p>
                      <a:pPr rtl="0"/>
                      <a:r>
                        <a:rPr lang="en-US" sz="1600" b="0" i="0" u="none" strike="noStrike" kern="1200" dirty="0" smtClean="0">
                          <a:solidFill>
                            <a:schemeClr val="dk1"/>
                          </a:solidFill>
                          <a:latin typeface="+mn-lt"/>
                          <a:ea typeface="+mn-ea"/>
                          <a:cs typeface="+mn-cs"/>
                        </a:rPr>
                        <a:t>OSAC Subcommittee on Firearms and </a:t>
                      </a:r>
                      <a:r>
                        <a:rPr lang="en-US" sz="1600" b="0" i="0" u="none" strike="noStrike" kern="1200" dirty="0" err="1" smtClean="0">
                          <a:solidFill>
                            <a:schemeClr val="dk1"/>
                          </a:solidFill>
                          <a:latin typeface="+mn-lt"/>
                          <a:ea typeface="+mn-ea"/>
                          <a:cs typeface="+mn-cs"/>
                        </a:rPr>
                        <a:t>Toolmarks</a:t>
                      </a:r>
                      <a:r>
                        <a:rPr lang="en-US" sz="1600" b="0" i="0" u="none" strike="noStrike" kern="1200" dirty="0" smtClean="0">
                          <a:solidFill>
                            <a:schemeClr val="dk1"/>
                          </a:solidFill>
                          <a:latin typeface="+mn-lt"/>
                          <a:ea typeface="+mn-ea"/>
                          <a:cs typeface="+mn-cs"/>
                        </a:rPr>
                        <a:t> </a:t>
                      </a:r>
                      <a:r>
                        <a:rPr lang="en-US" sz="1600" b="1" i="0" u="none" strike="noStrike" kern="1200" dirty="0" smtClean="0">
                          <a:solidFill>
                            <a:schemeClr val="dk1"/>
                          </a:solidFill>
                          <a:latin typeface="+mn-lt"/>
                          <a:ea typeface="+mn-ea"/>
                          <a:cs typeface="+mn-cs"/>
                        </a:rPr>
                        <a:t>Glossary</a:t>
                      </a:r>
                      <a:endParaRPr lang="en-US" sz="1600" b="1" dirty="0"/>
                    </a:p>
                  </a:txBody>
                  <a:tcPr/>
                </a:tc>
                <a:tc>
                  <a:txBody>
                    <a:bodyPr/>
                    <a:lstStyle/>
                    <a:p>
                      <a:r>
                        <a:rPr lang="en-US" sz="1600" dirty="0" smtClean="0"/>
                        <a:t>COMPLETED</a:t>
                      </a:r>
                      <a:endParaRPr lang="en-US" sz="1600" dirty="0"/>
                    </a:p>
                  </a:txBody>
                  <a:tcPr/>
                </a:tc>
                <a:tc>
                  <a:txBody>
                    <a:bodyPr/>
                    <a:lstStyle/>
                    <a:p>
                      <a:r>
                        <a:rPr lang="en-US" sz="1600" dirty="0" smtClean="0"/>
                        <a:t>Terminology Task Group</a:t>
                      </a:r>
                      <a:endParaRPr lang="en-US" sz="1600" dirty="0"/>
                    </a:p>
                  </a:txBody>
                  <a:tcPr/>
                </a:tc>
              </a:tr>
              <a:tr h="954379">
                <a:tc>
                  <a:txBody>
                    <a:bodyPr/>
                    <a:lstStyle/>
                    <a:p>
                      <a:r>
                        <a:rPr lang="en-US" sz="1600" dirty="0" smtClean="0"/>
                        <a:t>High</a:t>
                      </a:r>
                      <a:endParaRPr lang="en-US" sz="1600" dirty="0"/>
                    </a:p>
                  </a:txBody>
                  <a:tcPr/>
                </a:tc>
                <a:tc>
                  <a:txBody>
                    <a:bodyPr/>
                    <a:lstStyle/>
                    <a:p>
                      <a:r>
                        <a:rPr lang="en-US" sz="1600" dirty="0" smtClean="0"/>
                        <a:t>Evaluate report wording</a:t>
                      </a:r>
                      <a:r>
                        <a:rPr lang="en-US" sz="1600" baseline="0" dirty="0" smtClean="0"/>
                        <a:t> examples from various members of the OSAC to determine minimum requirements</a:t>
                      </a:r>
                      <a:endParaRPr lang="en-US" sz="1600" dirty="0"/>
                    </a:p>
                  </a:txBody>
                  <a:tcPr/>
                </a:tc>
                <a:tc>
                  <a:txBody>
                    <a:bodyPr/>
                    <a:lstStyle/>
                    <a:p>
                      <a:r>
                        <a:rPr lang="en-US" sz="1600" dirty="0" smtClean="0"/>
                        <a:t>On Hold</a:t>
                      </a:r>
                      <a:endParaRPr lang="en-US" sz="1600" dirty="0"/>
                    </a:p>
                  </a:txBody>
                  <a:tcPr/>
                </a:tc>
                <a:tc>
                  <a:txBody>
                    <a:bodyPr/>
                    <a:lstStyle/>
                    <a:p>
                      <a:r>
                        <a:rPr lang="en-US" sz="1600" dirty="0" smtClean="0"/>
                        <a:t>Terminology</a:t>
                      </a:r>
                      <a:r>
                        <a:rPr lang="en-US" sz="1600" baseline="0" dirty="0" smtClean="0"/>
                        <a:t> Task Group</a:t>
                      </a:r>
                      <a:endParaRPr lang="en-US" sz="1600" dirty="0"/>
                    </a:p>
                  </a:txBody>
                  <a:tcPr/>
                </a:tc>
              </a:tr>
              <a:tr h="694623">
                <a:tc>
                  <a:txBody>
                    <a:bodyPr/>
                    <a:lstStyle/>
                    <a:p>
                      <a:r>
                        <a:rPr lang="en-US" sz="1600" dirty="0" smtClean="0"/>
                        <a:t>High</a:t>
                      </a:r>
                      <a:endParaRPr lang="en-US" sz="1600" dirty="0"/>
                    </a:p>
                  </a:txBody>
                  <a:tcPr/>
                </a:tc>
                <a:tc>
                  <a:txBody>
                    <a:bodyPr/>
                    <a:lstStyle/>
                    <a:p>
                      <a:r>
                        <a:rPr lang="en-US" sz="1600" dirty="0" smtClean="0"/>
                        <a:t>Develop</a:t>
                      </a:r>
                      <a:r>
                        <a:rPr lang="en-US" sz="1600" baseline="0" dirty="0" smtClean="0"/>
                        <a:t> standardized report writing examples</a:t>
                      </a:r>
                      <a:endParaRPr lang="en-US" sz="1600" dirty="0"/>
                    </a:p>
                  </a:txBody>
                  <a:tcPr/>
                </a:tc>
                <a:tc>
                  <a:txBody>
                    <a:bodyPr/>
                    <a:lstStyle/>
                    <a:p>
                      <a:r>
                        <a:rPr lang="en-US" sz="1600" dirty="0" smtClean="0"/>
                        <a:t>On Hold</a:t>
                      </a:r>
                    </a:p>
                  </a:txBody>
                  <a:tcPr/>
                </a:tc>
                <a:tc>
                  <a:txBody>
                    <a:bodyPr/>
                    <a:lstStyle/>
                    <a:p>
                      <a:r>
                        <a:rPr lang="en-US" sz="1600" dirty="0" smtClean="0"/>
                        <a:t>Terminology Task Group</a:t>
                      </a:r>
                      <a:endParaRPr lang="en-US" sz="1600" dirty="0"/>
                    </a:p>
                  </a:txBody>
                  <a:tcPr/>
                </a:tc>
              </a:tr>
            </a:tbl>
          </a:graphicData>
        </a:graphic>
      </p:graphicFrame>
      <p:sp>
        <p:nvSpPr>
          <p:cNvPr id="5" name="TextBox 4"/>
          <p:cNvSpPr txBox="1"/>
          <p:nvPr/>
        </p:nvSpPr>
        <p:spPr>
          <a:xfrm>
            <a:off x="547627" y="342900"/>
            <a:ext cx="6672039" cy="400110"/>
          </a:xfrm>
          <a:prstGeom prst="rect">
            <a:avLst/>
          </a:prstGeom>
          <a:noFill/>
        </p:spPr>
        <p:txBody>
          <a:bodyPr wrap="square" rtlCol="0">
            <a:spAutoFit/>
          </a:bodyPr>
          <a:lstStyle/>
          <a:p>
            <a:r>
              <a:rPr lang="en-US" sz="2000" dirty="0" smtClean="0"/>
              <a:t>Topic 6: Terminology / Report writing</a:t>
            </a:r>
            <a:endParaRPr lang="en-US" sz="2000" i="1" dirty="0"/>
          </a:p>
        </p:txBody>
      </p:sp>
      <p:sp>
        <p:nvSpPr>
          <p:cNvPr id="6" name="Slide Number Placeholder 5"/>
          <p:cNvSpPr>
            <a:spLocks noGrp="1"/>
          </p:cNvSpPr>
          <p:nvPr>
            <p:ph type="sldNum" sz="quarter" idx="12"/>
          </p:nvPr>
        </p:nvSpPr>
        <p:spPr/>
        <p:txBody>
          <a:bodyPr/>
          <a:lstStyle/>
          <a:p>
            <a:fld id="{8A6BD0B9-3465-4E0F-AE7F-2EBD7D9D0656}" type="slidenum">
              <a:rPr lang="en-US" smtClean="0"/>
              <a:pPr/>
              <a:t>26</a:t>
            </a:fld>
            <a:endParaRPr lang="en-US" dirty="0"/>
          </a:p>
        </p:txBody>
      </p:sp>
      <p:sp>
        <p:nvSpPr>
          <p:cNvPr id="7" name="Title 1"/>
          <p:cNvSpPr>
            <a:spLocks noGrp="1"/>
          </p:cNvSpPr>
          <p:nvPr>
            <p:ph type="title"/>
          </p:nvPr>
        </p:nvSpPr>
        <p:spPr>
          <a:xfrm>
            <a:off x="493036" y="731417"/>
            <a:ext cx="7886700" cy="1325563"/>
          </a:xfrm>
        </p:spPr>
        <p:txBody>
          <a:bodyPr/>
          <a:lstStyle/>
          <a:p>
            <a:r>
              <a:rPr lang="en-US" dirty="0" smtClean="0"/>
              <a:t>Committee Action Plan</a:t>
            </a:r>
            <a:endParaRPr lang="en-US" dirty="0"/>
          </a:p>
        </p:txBody>
      </p:sp>
    </p:spTree>
    <p:extLst>
      <p:ext uri="{BB962C8B-B14F-4D97-AF65-F5344CB8AC3E}">
        <p14:creationId xmlns:p14="http://schemas.microsoft.com/office/powerpoint/2010/main" val="3440606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254613"/>
            <a:ext cx="7886700" cy="892849"/>
          </a:xfrm>
        </p:spPr>
        <p:txBody>
          <a:bodyPr/>
          <a:lstStyle/>
          <a:p>
            <a:r>
              <a:rPr lang="en-US" dirty="0" smtClean="0"/>
              <a:t>Additional Items of Interest</a:t>
            </a:r>
            <a:endParaRPr lang="en-US" dirty="0"/>
          </a:p>
        </p:txBody>
      </p:sp>
      <p:sp>
        <p:nvSpPr>
          <p:cNvPr id="3" name="Content Placeholder 2"/>
          <p:cNvSpPr>
            <a:spLocks noGrp="1"/>
          </p:cNvSpPr>
          <p:nvPr>
            <p:ph idx="1"/>
          </p:nvPr>
        </p:nvSpPr>
        <p:spPr>
          <a:xfrm>
            <a:off x="344904" y="1515978"/>
            <a:ext cx="8309811" cy="4339389"/>
          </a:xfrm>
        </p:spPr>
        <p:txBody>
          <a:bodyPr>
            <a:normAutofit fontScale="85000" lnSpcReduction="20000"/>
          </a:bodyPr>
          <a:lstStyle/>
          <a:p>
            <a:r>
              <a:rPr lang="en-US" dirty="0" smtClean="0"/>
              <a:t>In December 2015, the Subcommittee provided a written response to a series of questions asked by the President’s Council of Advisor’s on Science and Technology (PCAST)</a:t>
            </a:r>
          </a:p>
          <a:p>
            <a:r>
              <a:rPr lang="en-US" dirty="0" smtClean="0"/>
              <a:t>The Committee recognizes the foundation laid by the work of SWGGUN and fully expects to expand on that groundwork to develop more robust and functioning standards for the Discipline</a:t>
            </a:r>
          </a:p>
          <a:p>
            <a:pPr lvl="1"/>
            <a:r>
              <a:rPr lang="en-US" dirty="0" smtClean="0"/>
              <a:t>All previous guidelines developed by SWGGUN were reviewed and with the exception of very specific guidelines the SWGGUN guidelines will be utilized as the basis for the standards created</a:t>
            </a:r>
          </a:p>
          <a:p>
            <a:r>
              <a:rPr lang="en-US" dirty="0" smtClean="0"/>
              <a:t>To insure that work can be accomplished in a timely fashion it was by design to only create a few task groups so efforts can be concentrated on the most important tasks first</a:t>
            </a:r>
          </a:p>
          <a:p>
            <a:r>
              <a:rPr lang="en-US" dirty="0" smtClean="0"/>
              <a:t>Other areas of interest to be covered by the Committee include:</a:t>
            </a:r>
          </a:p>
          <a:p>
            <a:pPr lvl="1"/>
            <a:r>
              <a:rPr lang="en-US" dirty="0" smtClean="0"/>
              <a:t>Certification of Examiners</a:t>
            </a:r>
          </a:p>
          <a:p>
            <a:pPr lvl="1"/>
            <a:r>
              <a:rPr lang="en-US" dirty="0" smtClean="0"/>
              <a:t>Continuing Education of Examiners</a:t>
            </a:r>
          </a:p>
          <a:p>
            <a:pPr lvl="1"/>
            <a:r>
              <a:rPr lang="en-US" dirty="0" smtClean="0"/>
              <a:t>Scientific Method and it Use in Casework and Research</a:t>
            </a:r>
          </a:p>
          <a:p>
            <a:pPr lvl="1"/>
            <a:r>
              <a:rPr lang="en-US" dirty="0" smtClean="0"/>
              <a:t>Research in the Discipline (current state and review – future needs)</a:t>
            </a:r>
          </a:p>
          <a:p>
            <a:pPr lvl="1"/>
            <a:r>
              <a:rPr lang="en-US" dirty="0" smtClean="0"/>
              <a:t>Testimony Language</a:t>
            </a:r>
          </a:p>
          <a:p>
            <a:pPr lvl="1"/>
            <a:r>
              <a:rPr lang="en-US" dirty="0" smtClean="0"/>
              <a:t>Reference Libraries and Reference Collections</a:t>
            </a:r>
            <a:endParaRPr lang="en-US" dirty="0"/>
          </a:p>
        </p:txBody>
      </p:sp>
      <p:sp>
        <p:nvSpPr>
          <p:cNvPr id="4" name="Slide Number Placeholder 3"/>
          <p:cNvSpPr>
            <a:spLocks noGrp="1"/>
          </p:cNvSpPr>
          <p:nvPr>
            <p:ph type="sldNum" sz="quarter" idx="12"/>
          </p:nvPr>
        </p:nvSpPr>
        <p:spPr/>
        <p:txBody>
          <a:bodyPr/>
          <a:lstStyle/>
          <a:p>
            <a:fld id="{8A6BD0B9-3465-4E0F-AE7F-2EBD7D9D0656}" type="slidenum">
              <a:rPr lang="en-US" smtClean="0"/>
              <a:pPr/>
              <a:t>27</a:t>
            </a:fld>
            <a:endParaRPr lang="en-US" dirty="0"/>
          </a:p>
        </p:txBody>
      </p:sp>
    </p:spTree>
    <p:extLst>
      <p:ext uri="{BB962C8B-B14F-4D97-AF65-F5344CB8AC3E}">
        <p14:creationId xmlns:p14="http://schemas.microsoft.com/office/powerpoint/2010/main" val="2282178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010854957"/>
              </p:ext>
            </p:extLst>
          </p:nvPr>
        </p:nvGraphicFramePr>
        <p:xfrm>
          <a:off x="4829531" y="1396883"/>
          <a:ext cx="3680805" cy="3789733"/>
        </p:xfrm>
        <a:graphic>
          <a:graphicData uri="http://schemas.openxmlformats.org/drawingml/2006/table">
            <a:tbl>
              <a:tblPr firstRow="1" bandRow="1">
                <a:tableStyleId>{073A0DAA-6AF3-43AB-8588-CEC1D06C72B9}</a:tableStyleId>
              </a:tblPr>
              <a:tblGrid>
                <a:gridCol w="881784"/>
                <a:gridCol w="2799021"/>
              </a:tblGrid>
              <a:tr h="666517">
                <a:tc>
                  <a:txBody>
                    <a:bodyPr/>
                    <a:lstStyle/>
                    <a:p>
                      <a:r>
                        <a:rPr lang="en-US" sz="2000" baseline="0" dirty="0" smtClean="0"/>
                        <a:t>Rank</a:t>
                      </a:r>
                      <a:endParaRPr lang="en-US" sz="2000" dirty="0"/>
                    </a:p>
                  </a:txBody>
                  <a:tcPr anchor="ctr"/>
                </a:tc>
                <a:tc>
                  <a:txBody>
                    <a:bodyPr/>
                    <a:lstStyle/>
                    <a:p>
                      <a:r>
                        <a:rPr lang="en-US" sz="2000" dirty="0" smtClean="0"/>
                        <a:t>Topic Area</a:t>
                      </a:r>
                      <a:endParaRPr lang="en-US" sz="2000" dirty="0"/>
                    </a:p>
                  </a:txBody>
                  <a:tcPr anchor="ctr"/>
                </a:tc>
              </a:tr>
              <a:tr h="559484">
                <a:tc>
                  <a:txBody>
                    <a:bodyPr/>
                    <a:lstStyle/>
                    <a:p>
                      <a:r>
                        <a:rPr lang="en-US" dirty="0" smtClean="0"/>
                        <a:t>1</a:t>
                      </a:r>
                      <a:endParaRPr lang="en-US" dirty="0"/>
                    </a:p>
                  </a:txBody>
                  <a:tcPr/>
                </a:tc>
                <a:tc>
                  <a:txBody>
                    <a:bodyPr/>
                    <a:lstStyle/>
                    <a:p>
                      <a:r>
                        <a:rPr lang="en-US" dirty="0" smtClean="0"/>
                        <a:t>Firearm and </a:t>
                      </a:r>
                      <a:r>
                        <a:rPr lang="en-US" dirty="0" err="1" smtClean="0"/>
                        <a:t>Toolmark</a:t>
                      </a:r>
                      <a:r>
                        <a:rPr lang="en-US" dirty="0" smtClean="0"/>
                        <a:t> Examination Standards</a:t>
                      </a:r>
                      <a:endParaRPr lang="en-US" dirty="0"/>
                    </a:p>
                  </a:txBody>
                  <a:tcPr/>
                </a:tc>
              </a:tr>
              <a:tr h="529390">
                <a:tc>
                  <a:txBody>
                    <a:bodyPr/>
                    <a:lstStyle/>
                    <a:p>
                      <a:r>
                        <a:rPr lang="en-US" dirty="0" smtClean="0"/>
                        <a:t>2</a:t>
                      </a:r>
                      <a:endParaRPr lang="en-US" dirty="0"/>
                    </a:p>
                  </a:txBody>
                  <a:tcPr/>
                </a:tc>
                <a:tc>
                  <a:txBody>
                    <a:bodyPr/>
                    <a:lstStyle/>
                    <a:p>
                      <a:r>
                        <a:rPr lang="en-US" dirty="0" smtClean="0"/>
                        <a:t>Terminology – Reporting of Conclusions</a:t>
                      </a:r>
                      <a:endParaRPr lang="en-US" dirty="0"/>
                    </a:p>
                  </a:txBody>
                  <a:tcPr/>
                </a:tc>
              </a:tr>
              <a:tr h="537410">
                <a:tc>
                  <a:txBody>
                    <a:bodyPr/>
                    <a:lstStyle/>
                    <a:p>
                      <a:r>
                        <a:rPr lang="en-US" dirty="0" smtClean="0"/>
                        <a:t>3</a:t>
                      </a:r>
                      <a:endParaRPr lang="en-US" dirty="0"/>
                    </a:p>
                  </a:txBody>
                  <a:tcPr/>
                </a:tc>
                <a:tc>
                  <a:txBody>
                    <a:bodyPr/>
                    <a:lstStyle/>
                    <a:p>
                      <a:r>
                        <a:rPr lang="en-US" dirty="0" smtClean="0"/>
                        <a:t>Criteria for Identification / Criteria for Elimination</a:t>
                      </a:r>
                      <a:endParaRPr lang="en-US" dirty="0"/>
                    </a:p>
                  </a:txBody>
                  <a:tcPr/>
                </a:tc>
              </a:tr>
              <a:tr h="401053">
                <a:tc>
                  <a:txBody>
                    <a:bodyPr/>
                    <a:lstStyle/>
                    <a:p>
                      <a:r>
                        <a:rPr lang="en-US" dirty="0" smtClean="0"/>
                        <a:t>4</a:t>
                      </a:r>
                      <a:endParaRPr lang="en-US" dirty="0"/>
                    </a:p>
                  </a:txBody>
                  <a:tcPr/>
                </a:tc>
                <a:tc>
                  <a:txBody>
                    <a:bodyPr/>
                    <a:lstStyle/>
                    <a:p>
                      <a:r>
                        <a:rPr lang="en-US" dirty="0" smtClean="0"/>
                        <a:t>Uncertainty of Measurement</a:t>
                      </a:r>
                      <a:endParaRPr lang="en-US" dirty="0"/>
                    </a:p>
                  </a:txBody>
                  <a:tcPr/>
                </a:tc>
              </a:tr>
              <a:tr h="417095">
                <a:tc>
                  <a:txBody>
                    <a:bodyPr/>
                    <a:lstStyle/>
                    <a:p>
                      <a:r>
                        <a:rPr lang="en-US" dirty="0" smtClean="0"/>
                        <a:t>5</a:t>
                      </a:r>
                      <a:endParaRPr lang="en-US" dirty="0"/>
                    </a:p>
                  </a:txBody>
                  <a:tcPr/>
                </a:tc>
                <a:tc>
                  <a:txBody>
                    <a:bodyPr/>
                    <a:lstStyle/>
                    <a:p>
                      <a:r>
                        <a:rPr lang="en-US" dirty="0" smtClean="0"/>
                        <a:t>Training Standards</a:t>
                      </a:r>
                      <a:endParaRPr lang="en-US" dirty="0"/>
                    </a:p>
                  </a:txBody>
                  <a:tcPr/>
                </a:tc>
              </a:tr>
              <a:tr h="678784">
                <a:tc>
                  <a:txBody>
                    <a:bodyPr/>
                    <a:lstStyle/>
                    <a:p>
                      <a:r>
                        <a:rPr lang="en-US" dirty="0" smtClean="0"/>
                        <a:t>6</a:t>
                      </a:r>
                      <a:endParaRPr lang="en-US" dirty="0"/>
                    </a:p>
                  </a:txBody>
                  <a:tcPr/>
                </a:tc>
                <a:tc>
                  <a:txBody>
                    <a:bodyPr/>
                    <a:lstStyle/>
                    <a:p>
                      <a:r>
                        <a:rPr lang="en-US" dirty="0" smtClean="0"/>
                        <a:t>Technology Validation and Implementation</a:t>
                      </a:r>
                      <a:endParaRPr lang="en-US" dirty="0"/>
                    </a:p>
                  </a:txBody>
                  <a:tcPr/>
                </a:tc>
              </a:tr>
            </a:tbl>
          </a:graphicData>
        </a:graphic>
      </p:graphicFrame>
      <p:sp>
        <p:nvSpPr>
          <p:cNvPr id="5" name="Content Placeholder 2"/>
          <p:cNvSpPr txBox="1">
            <a:spLocks/>
          </p:cNvSpPr>
          <p:nvPr/>
        </p:nvSpPr>
        <p:spPr>
          <a:xfrm>
            <a:off x="266701" y="1944053"/>
            <a:ext cx="4343400" cy="3538330"/>
          </a:xfrm>
          <a:prstGeom prst="rect">
            <a:avLst/>
          </a:prstGeom>
        </p:spPr>
        <p:txBody>
          <a:bodyPr vert="horz" lIns="91440" tIns="45720" rIns="91440" bIns="45720" rtlCol="0">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Task Groups have established reasonable, albeit pressing timelines</a:t>
            </a:r>
          </a:p>
          <a:p>
            <a:pPr lvl="1"/>
            <a:r>
              <a:rPr lang="en-US" dirty="0" smtClean="0"/>
              <a:t>Task groups have utilized virtual meetings to work on completing project objectives</a:t>
            </a:r>
          </a:p>
          <a:p>
            <a:r>
              <a:rPr lang="en-US" dirty="0" smtClean="0"/>
              <a:t>Committee as a whole is working diligently to produce the best documents to move forward through the SDO and Registry process</a:t>
            </a:r>
          </a:p>
          <a:p>
            <a:pPr lvl="1"/>
            <a:r>
              <a:rPr lang="en-US" dirty="0" smtClean="0"/>
              <a:t>The Academy Standards Board (AAFS) has been chosen as the SDO process for subcommittee documents </a:t>
            </a:r>
          </a:p>
          <a:p>
            <a:r>
              <a:rPr lang="en-US" dirty="0" smtClean="0"/>
              <a:t>The use of affiliate members has been greatly beneficial in adding input from the community outside of the subcommittee voting members</a:t>
            </a:r>
          </a:p>
          <a:p>
            <a:r>
              <a:rPr lang="en-US" dirty="0" smtClean="0"/>
              <a:t>Although ranked, the topic areas will be worked on concurrently; however, some Task Groups given their topic area will be able to produce standards quicker and more frequently than some other Task Groups</a:t>
            </a:r>
          </a:p>
          <a:p>
            <a:r>
              <a:rPr lang="en-US" dirty="0" smtClean="0"/>
              <a:t>Each topic area was determined as the most pertinent areas needing standards within the Firearm and </a:t>
            </a:r>
            <a:r>
              <a:rPr lang="en-US" dirty="0" err="1" smtClean="0"/>
              <a:t>Toolmark</a:t>
            </a:r>
            <a:r>
              <a:rPr lang="en-US" dirty="0" smtClean="0"/>
              <a:t> discipline</a:t>
            </a:r>
          </a:p>
          <a:p>
            <a:r>
              <a:rPr lang="en-US" dirty="0" smtClean="0"/>
              <a:t>Next in-person meeting July 2016</a:t>
            </a:r>
          </a:p>
          <a:p>
            <a:endParaRPr lang="en-US" dirty="0" smtClean="0"/>
          </a:p>
          <a:p>
            <a:endParaRPr lang="en-US" dirty="0"/>
          </a:p>
        </p:txBody>
      </p:sp>
      <p:sp>
        <p:nvSpPr>
          <p:cNvPr id="7" name="Slide Number Placeholder 6"/>
          <p:cNvSpPr>
            <a:spLocks noGrp="1"/>
          </p:cNvSpPr>
          <p:nvPr>
            <p:ph type="sldNum" sz="quarter" idx="12"/>
          </p:nvPr>
        </p:nvSpPr>
        <p:spPr/>
        <p:txBody>
          <a:bodyPr/>
          <a:lstStyle/>
          <a:p>
            <a:fld id="{8A6BD0B9-3465-4E0F-AE7F-2EBD7D9D0656}" type="slidenum">
              <a:rPr lang="en-US" smtClean="0"/>
              <a:pPr/>
              <a:t>28</a:t>
            </a:fld>
            <a:endParaRPr lang="en-US" dirty="0"/>
          </a:p>
        </p:txBody>
      </p:sp>
    </p:spTree>
    <p:extLst>
      <p:ext uri="{BB962C8B-B14F-4D97-AF65-F5344CB8AC3E}">
        <p14:creationId xmlns:p14="http://schemas.microsoft.com/office/powerpoint/2010/main" val="1780172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3" y="626037"/>
            <a:ext cx="7165138" cy="502298"/>
          </a:xfrm>
        </p:spPr>
        <p:txBody>
          <a:bodyPr>
            <a:normAutofit fontScale="90000"/>
          </a:bodyPr>
          <a:lstStyle/>
          <a:p>
            <a:r>
              <a:rPr lang="en-US" b="1" dirty="0" smtClean="0">
                <a:latin typeface="Arial" panose="020B0604020202020204" pitchFamily="34" charset="0"/>
                <a:cs typeface="Arial" panose="020B0604020202020204" pitchFamily="34" charset="0"/>
              </a:rPr>
              <a:t>Subcommittee Members</a:t>
            </a:r>
            <a:endParaRPr lang="en-US" b="1" dirty="0">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94861011"/>
              </p:ext>
            </p:extLst>
          </p:nvPr>
        </p:nvGraphicFramePr>
        <p:xfrm>
          <a:off x="331245" y="1355558"/>
          <a:ext cx="8388507" cy="4073506"/>
        </p:xfrm>
        <a:graphic>
          <a:graphicData uri="http://schemas.openxmlformats.org/drawingml/2006/table">
            <a:tbl>
              <a:tblPr firstRow="1" bandRow="1">
                <a:tableStyleId>{073A0DAA-6AF3-43AB-8588-CEC1D06C72B9}</a:tableStyleId>
              </a:tblPr>
              <a:tblGrid>
                <a:gridCol w="630610"/>
                <a:gridCol w="2298201"/>
                <a:gridCol w="2596462"/>
                <a:gridCol w="548786"/>
                <a:gridCol w="2314448"/>
              </a:tblGrid>
              <a:tr h="502840">
                <a:tc>
                  <a:txBody>
                    <a:bodyPr/>
                    <a:lstStyle/>
                    <a:p>
                      <a:pPr algn="ctr"/>
                      <a:r>
                        <a:rPr lang="en-US" sz="1400" dirty="0" smtClean="0"/>
                        <a:t>#</a:t>
                      </a:r>
                      <a:endParaRPr lang="en-US" sz="1400" dirty="0"/>
                    </a:p>
                  </a:txBody>
                  <a:tcPr/>
                </a:tc>
                <a:tc>
                  <a:txBody>
                    <a:bodyPr/>
                    <a:lstStyle/>
                    <a:p>
                      <a:r>
                        <a:rPr lang="en-US" sz="1400" dirty="0" smtClean="0"/>
                        <a:t>Name</a:t>
                      </a:r>
                      <a:endParaRPr lang="en-US" sz="1400" dirty="0"/>
                    </a:p>
                  </a:txBody>
                  <a:tcPr/>
                </a:tc>
                <a:tc>
                  <a:txBody>
                    <a:bodyPr/>
                    <a:lstStyle/>
                    <a:p>
                      <a:r>
                        <a:rPr lang="en-US" sz="1400" dirty="0" smtClean="0"/>
                        <a:t>Organization</a:t>
                      </a:r>
                      <a:endParaRPr lang="en-US" sz="1400" dirty="0"/>
                    </a:p>
                  </a:txBody>
                  <a:tcPr/>
                </a:tc>
                <a:tc>
                  <a:txBody>
                    <a:bodyPr/>
                    <a:lstStyle/>
                    <a:p>
                      <a:r>
                        <a:rPr lang="en-US" sz="1400" dirty="0" smtClean="0"/>
                        <a:t>Term</a:t>
                      </a:r>
                      <a:endParaRPr lang="en-US"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t>Email</a:t>
                      </a:r>
                    </a:p>
                  </a:txBody>
                  <a:tcPr/>
                </a:tc>
              </a:tr>
              <a:tr h="221841">
                <a:tc>
                  <a:txBody>
                    <a:bodyPr/>
                    <a:lstStyle/>
                    <a:p>
                      <a:pPr algn="ctr"/>
                      <a:r>
                        <a:rPr lang="en-US" sz="900" dirty="0" smtClean="0"/>
                        <a:t>1</a:t>
                      </a:r>
                      <a:endParaRPr lang="en-US" sz="900" dirty="0"/>
                    </a:p>
                  </a:txBody>
                  <a:tcPr/>
                </a:tc>
                <a:tc>
                  <a:txBody>
                    <a:bodyPr/>
                    <a:lstStyle/>
                    <a:p>
                      <a:r>
                        <a:rPr lang="en-US" sz="900" dirty="0" smtClean="0"/>
                        <a:t>Steve Scott</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rPr>
                        <a:t>TN Bureau of Investigation Crime Lab </a:t>
                      </a:r>
                    </a:p>
                  </a:txBody>
                  <a:tcPr/>
                </a:tc>
                <a:tc>
                  <a:txBody>
                    <a:bodyPr/>
                    <a:lstStyle/>
                    <a:p>
                      <a:r>
                        <a:rPr lang="en-US" sz="900" dirty="0" smtClean="0"/>
                        <a:t>2 yrs</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hlinkClick r:id="rId2"/>
                        </a:rPr>
                        <a:t>steve.scott@tn.gov</a:t>
                      </a:r>
                      <a:r>
                        <a:rPr lang="en-US" sz="900" kern="1200" baseline="0" dirty="0" smtClean="0">
                          <a:solidFill>
                            <a:schemeClr val="dk1"/>
                          </a:solidFill>
                          <a:latin typeface="+mn-lt"/>
                          <a:ea typeface="+mn-ea"/>
                          <a:cs typeface="+mn-cs"/>
                        </a:rPr>
                        <a:t> </a:t>
                      </a:r>
                    </a:p>
                  </a:txBody>
                  <a:tcPr/>
                </a:tc>
              </a:tr>
              <a:tr h="221841">
                <a:tc>
                  <a:txBody>
                    <a:bodyPr/>
                    <a:lstStyle/>
                    <a:p>
                      <a:pPr algn="ctr"/>
                      <a:r>
                        <a:rPr lang="en-US" sz="900" dirty="0" smtClean="0"/>
                        <a:t>2</a:t>
                      </a:r>
                      <a:endParaRPr lang="en-US" sz="900" dirty="0"/>
                    </a:p>
                  </a:txBody>
                  <a:tcPr/>
                </a:tc>
                <a:tc>
                  <a:txBody>
                    <a:bodyPr/>
                    <a:lstStyle/>
                    <a:p>
                      <a:r>
                        <a:rPr lang="en-US" sz="900" dirty="0" smtClean="0"/>
                        <a:t>Mike Neel</a:t>
                      </a:r>
                      <a:endParaRPr lang="en-US" sz="900" dirty="0"/>
                    </a:p>
                  </a:txBody>
                  <a:tcPr/>
                </a:tc>
                <a:tc>
                  <a:txBody>
                    <a:bodyPr/>
                    <a:lstStyle/>
                    <a:p>
                      <a:r>
                        <a:rPr lang="en-US" sz="900" dirty="0" smtClean="0"/>
                        <a:t>BATF</a:t>
                      </a:r>
                      <a:endParaRPr lang="en-US" sz="900" dirty="0"/>
                    </a:p>
                  </a:txBody>
                  <a:tcPr/>
                </a:tc>
                <a:tc>
                  <a:txBody>
                    <a:bodyPr/>
                    <a:lstStyle/>
                    <a:p>
                      <a:r>
                        <a:rPr lang="en-US" sz="900" dirty="0" smtClean="0"/>
                        <a:t>4 yrs</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hlinkClick r:id="rId3"/>
                        </a:rPr>
                        <a:t>michael.neel@atf.gov</a:t>
                      </a:r>
                      <a:r>
                        <a:rPr lang="en-US" sz="900" kern="1200" baseline="0" dirty="0" smtClean="0">
                          <a:solidFill>
                            <a:schemeClr val="dk1"/>
                          </a:solidFill>
                          <a:latin typeface="+mn-lt"/>
                          <a:ea typeface="+mn-ea"/>
                          <a:cs typeface="+mn-cs"/>
                        </a:rPr>
                        <a:t> </a:t>
                      </a:r>
                    </a:p>
                  </a:txBody>
                  <a:tcPr/>
                </a:tc>
              </a:tr>
              <a:tr h="221841">
                <a:tc>
                  <a:txBody>
                    <a:bodyPr/>
                    <a:lstStyle/>
                    <a:p>
                      <a:pPr algn="ctr"/>
                      <a:r>
                        <a:rPr lang="en-US" sz="900" dirty="0" smtClean="0"/>
                        <a:t>3</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err="1" smtClean="0">
                          <a:solidFill>
                            <a:schemeClr val="dk1"/>
                          </a:solidFill>
                          <a:latin typeface="+mn-lt"/>
                          <a:ea typeface="+mn-ea"/>
                          <a:cs typeface="+mn-cs"/>
                        </a:rPr>
                        <a:t>Xiaoyu</a:t>
                      </a:r>
                      <a:r>
                        <a:rPr lang="en-US" sz="900" kern="1200" baseline="0" dirty="0" smtClean="0">
                          <a:solidFill>
                            <a:schemeClr val="dk1"/>
                          </a:solidFill>
                          <a:latin typeface="+mn-lt"/>
                          <a:ea typeface="+mn-ea"/>
                          <a:cs typeface="+mn-cs"/>
                        </a:rPr>
                        <a:t> </a:t>
                      </a:r>
                      <a:r>
                        <a:rPr lang="en-US" sz="900" dirty="0" smtClean="0"/>
                        <a:t>Alan </a:t>
                      </a:r>
                      <a:r>
                        <a:rPr lang="en-US" sz="900" dirty="0" err="1" smtClean="0"/>
                        <a:t>Zheng</a:t>
                      </a:r>
                      <a:endParaRPr lang="en-US" sz="900" dirty="0"/>
                    </a:p>
                  </a:txBody>
                  <a:tcPr/>
                </a:tc>
                <a:tc>
                  <a:txBody>
                    <a:bodyPr/>
                    <a:lstStyle/>
                    <a:p>
                      <a:r>
                        <a:rPr lang="en-US" sz="900" dirty="0" smtClean="0"/>
                        <a:t>NIST</a:t>
                      </a:r>
                      <a:endParaRPr lang="en-US" sz="900" dirty="0"/>
                    </a:p>
                  </a:txBody>
                  <a:tcPr/>
                </a:tc>
                <a:tc>
                  <a:txBody>
                    <a:bodyPr/>
                    <a:lstStyle/>
                    <a:p>
                      <a:r>
                        <a:rPr lang="en-US" sz="900" dirty="0" smtClean="0"/>
                        <a:t>3 yrs</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hlinkClick r:id="rId4"/>
                        </a:rPr>
                        <a:t>alan.zheng@nist.gov</a:t>
                      </a:r>
                      <a:r>
                        <a:rPr lang="en-US" sz="900" kern="1200" baseline="0" dirty="0" smtClean="0">
                          <a:solidFill>
                            <a:schemeClr val="dk1"/>
                          </a:solidFill>
                          <a:latin typeface="+mn-lt"/>
                          <a:ea typeface="+mn-ea"/>
                          <a:cs typeface="+mn-cs"/>
                        </a:rPr>
                        <a:t> </a:t>
                      </a:r>
                    </a:p>
                  </a:txBody>
                  <a:tcPr/>
                </a:tc>
              </a:tr>
              <a:tr h="221841">
                <a:tc>
                  <a:txBody>
                    <a:bodyPr/>
                    <a:lstStyle/>
                    <a:p>
                      <a:pPr algn="ctr"/>
                      <a:r>
                        <a:rPr lang="en-US" sz="900" dirty="0" smtClean="0"/>
                        <a:t>4</a:t>
                      </a:r>
                      <a:endParaRPr lang="en-US" sz="900" dirty="0"/>
                    </a:p>
                  </a:txBody>
                  <a:tcPr/>
                </a:tc>
                <a:tc>
                  <a:txBody>
                    <a:bodyPr/>
                    <a:lstStyle/>
                    <a:p>
                      <a:r>
                        <a:rPr lang="en-US" sz="900" dirty="0" smtClean="0"/>
                        <a:t>Ted </a:t>
                      </a:r>
                      <a:r>
                        <a:rPr lang="en-US" sz="900" dirty="0" err="1" smtClean="0"/>
                        <a:t>Vorburger</a:t>
                      </a:r>
                      <a:r>
                        <a:rPr lang="en-US" sz="900" dirty="0" smtClean="0"/>
                        <a:t>, PhD</a:t>
                      </a:r>
                      <a:endParaRPr lang="en-US" sz="900" dirty="0"/>
                    </a:p>
                  </a:txBody>
                  <a:tcPr/>
                </a:tc>
                <a:tc>
                  <a:txBody>
                    <a:bodyPr/>
                    <a:lstStyle/>
                    <a:p>
                      <a:r>
                        <a:rPr lang="en-US" sz="900" dirty="0" smtClean="0"/>
                        <a:t> NIST</a:t>
                      </a:r>
                      <a:endParaRPr lang="en-US" sz="900" dirty="0"/>
                    </a:p>
                  </a:txBody>
                  <a:tcPr/>
                </a:tc>
                <a:tc>
                  <a:txBody>
                    <a:bodyPr/>
                    <a:lstStyle/>
                    <a:p>
                      <a:r>
                        <a:rPr lang="en-US" sz="900" dirty="0" smtClean="0"/>
                        <a:t>2 yrs</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hlinkClick r:id="rId5"/>
                        </a:rPr>
                        <a:t>tvtv@nist.gov</a:t>
                      </a:r>
                      <a:r>
                        <a:rPr lang="en-US" sz="900" kern="1200" baseline="0" dirty="0" smtClean="0">
                          <a:solidFill>
                            <a:schemeClr val="dk1"/>
                          </a:solidFill>
                          <a:latin typeface="+mn-lt"/>
                          <a:ea typeface="+mn-ea"/>
                          <a:cs typeface="+mn-cs"/>
                        </a:rPr>
                        <a:t> </a:t>
                      </a:r>
                    </a:p>
                  </a:txBody>
                  <a:tcPr/>
                </a:tc>
              </a:tr>
              <a:tr h="221841">
                <a:tc>
                  <a:txBody>
                    <a:bodyPr/>
                    <a:lstStyle/>
                    <a:p>
                      <a:pPr algn="ctr"/>
                      <a:r>
                        <a:rPr lang="en-US" sz="900" dirty="0" smtClean="0"/>
                        <a:t>5</a:t>
                      </a:r>
                      <a:endParaRPr lang="en-US" sz="900" dirty="0"/>
                    </a:p>
                  </a:txBody>
                  <a:tcPr/>
                </a:tc>
                <a:tc>
                  <a:txBody>
                    <a:bodyPr/>
                    <a:lstStyle/>
                    <a:p>
                      <a:r>
                        <a:rPr lang="en-US" sz="900" dirty="0" smtClean="0"/>
                        <a:t>Eric Collins</a:t>
                      </a:r>
                      <a:endParaRPr lang="en-US" sz="900" dirty="0"/>
                    </a:p>
                  </a:txBody>
                  <a:tcPr/>
                </a:tc>
                <a:tc>
                  <a:txBody>
                    <a:bodyPr/>
                    <a:lstStyle/>
                    <a:p>
                      <a:r>
                        <a:rPr lang="en-US" sz="900" kern="1200" baseline="0" dirty="0" smtClean="0">
                          <a:solidFill>
                            <a:schemeClr val="dk1"/>
                          </a:solidFill>
                          <a:latin typeface="+mn-lt"/>
                          <a:ea typeface="+mn-ea"/>
                          <a:cs typeface="+mn-cs"/>
                        </a:rPr>
                        <a:t>Contra Costa Co Sheriff Forensic </a:t>
                      </a:r>
                      <a:r>
                        <a:rPr lang="en-US" sz="900" kern="1200" baseline="0" dirty="0" err="1" smtClean="0">
                          <a:solidFill>
                            <a:schemeClr val="dk1"/>
                          </a:solidFill>
                          <a:latin typeface="+mn-lt"/>
                          <a:ea typeface="+mn-ea"/>
                          <a:cs typeface="+mn-cs"/>
                        </a:rPr>
                        <a:t>Svcs</a:t>
                      </a:r>
                      <a:r>
                        <a:rPr lang="en-US" sz="900" kern="1200" baseline="0" dirty="0" smtClean="0">
                          <a:solidFill>
                            <a:schemeClr val="dk1"/>
                          </a:solidFill>
                          <a:latin typeface="+mn-lt"/>
                          <a:ea typeface="+mn-ea"/>
                          <a:cs typeface="+mn-cs"/>
                        </a:rPr>
                        <a:t> </a:t>
                      </a:r>
                    </a:p>
                  </a:txBody>
                  <a:tcPr/>
                </a:tc>
                <a:tc>
                  <a:txBody>
                    <a:bodyPr/>
                    <a:lstStyle/>
                    <a:p>
                      <a:r>
                        <a:rPr lang="en-US" sz="900" dirty="0" smtClean="0"/>
                        <a:t>4 yrs</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hlinkClick r:id="rId6"/>
                        </a:rPr>
                        <a:t>ecoll@so.cccounty.us</a:t>
                      </a:r>
                      <a:r>
                        <a:rPr lang="en-US" sz="900" kern="1200" baseline="0" dirty="0" smtClean="0">
                          <a:solidFill>
                            <a:schemeClr val="dk1"/>
                          </a:solidFill>
                          <a:latin typeface="+mn-lt"/>
                          <a:ea typeface="+mn-ea"/>
                          <a:cs typeface="+mn-cs"/>
                        </a:rPr>
                        <a:t> </a:t>
                      </a:r>
                    </a:p>
                  </a:txBody>
                  <a:tcPr/>
                </a:tc>
              </a:tr>
              <a:tr h="221841">
                <a:tc>
                  <a:txBody>
                    <a:bodyPr/>
                    <a:lstStyle/>
                    <a:p>
                      <a:pPr algn="ctr"/>
                      <a:r>
                        <a:rPr lang="en-US" sz="900" dirty="0" smtClean="0"/>
                        <a:t>6</a:t>
                      </a:r>
                      <a:endParaRPr lang="en-US" sz="900" dirty="0"/>
                    </a:p>
                  </a:txBody>
                  <a:tcPr/>
                </a:tc>
                <a:tc>
                  <a:txBody>
                    <a:bodyPr/>
                    <a:lstStyle/>
                    <a:p>
                      <a:r>
                        <a:rPr lang="en-US" sz="900" dirty="0" smtClean="0"/>
                        <a:t>Doug Murphy</a:t>
                      </a:r>
                      <a:endParaRPr lang="en-US" sz="900" dirty="0"/>
                    </a:p>
                  </a:txBody>
                  <a:tcPr/>
                </a:tc>
                <a:tc>
                  <a:txBody>
                    <a:bodyPr/>
                    <a:lstStyle/>
                    <a:p>
                      <a:r>
                        <a:rPr lang="en-US" sz="900" dirty="0" smtClean="0"/>
                        <a:t>FBI</a:t>
                      </a:r>
                      <a:endParaRPr lang="en-US" sz="900" dirty="0"/>
                    </a:p>
                  </a:txBody>
                  <a:tcPr/>
                </a:tc>
                <a:tc>
                  <a:txBody>
                    <a:bodyPr/>
                    <a:lstStyle/>
                    <a:p>
                      <a:r>
                        <a:rPr lang="en-US" sz="900" dirty="0" smtClean="0"/>
                        <a:t>3 yrs</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hlinkClick r:id="rId7"/>
                        </a:rPr>
                        <a:t>douglas.murphy@ic.fbi.gov</a:t>
                      </a:r>
                      <a:r>
                        <a:rPr lang="en-US" sz="900" kern="1200" baseline="0" dirty="0" smtClean="0">
                          <a:solidFill>
                            <a:schemeClr val="dk1"/>
                          </a:solidFill>
                          <a:latin typeface="+mn-lt"/>
                          <a:ea typeface="+mn-ea"/>
                          <a:cs typeface="+mn-cs"/>
                        </a:rPr>
                        <a:t> </a:t>
                      </a:r>
                    </a:p>
                  </a:txBody>
                  <a:tcPr/>
                </a:tc>
              </a:tr>
              <a:tr h="221841">
                <a:tc>
                  <a:txBody>
                    <a:bodyPr/>
                    <a:lstStyle/>
                    <a:p>
                      <a:pPr algn="ctr"/>
                      <a:r>
                        <a:rPr lang="en-US" sz="900" dirty="0" smtClean="0"/>
                        <a:t>7</a:t>
                      </a:r>
                      <a:endParaRPr lang="en-US" sz="900" dirty="0"/>
                    </a:p>
                  </a:txBody>
                  <a:tcPr/>
                </a:tc>
                <a:tc>
                  <a:txBody>
                    <a:bodyPr/>
                    <a:lstStyle/>
                    <a:p>
                      <a:r>
                        <a:rPr lang="en-US" sz="900" dirty="0" smtClean="0"/>
                        <a:t>Max Morris, PhD</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rPr>
                        <a:t>IA State U</a:t>
                      </a:r>
                    </a:p>
                  </a:txBody>
                  <a:tcPr/>
                </a:tc>
                <a:tc>
                  <a:txBody>
                    <a:bodyPr/>
                    <a:lstStyle/>
                    <a:p>
                      <a:r>
                        <a:rPr lang="en-US" sz="900" dirty="0" smtClean="0"/>
                        <a:t>4 yrs</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hlinkClick r:id="rId8"/>
                        </a:rPr>
                        <a:t>mmorris@iastate.edu</a:t>
                      </a:r>
                      <a:r>
                        <a:rPr lang="en-US" sz="900" kern="1200" baseline="0" dirty="0" smtClean="0">
                          <a:solidFill>
                            <a:schemeClr val="dk1"/>
                          </a:solidFill>
                          <a:latin typeface="+mn-lt"/>
                          <a:ea typeface="+mn-ea"/>
                          <a:cs typeface="+mn-cs"/>
                        </a:rPr>
                        <a:t> </a:t>
                      </a:r>
                    </a:p>
                  </a:txBody>
                  <a:tcPr/>
                </a:tc>
              </a:tr>
              <a:tr h="221841">
                <a:tc>
                  <a:txBody>
                    <a:bodyPr/>
                    <a:lstStyle/>
                    <a:p>
                      <a:pPr algn="ctr"/>
                      <a:r>
                        <a:rPr lang="en-US" sz="900" dirty="0" smtClean="0"/>
                        <a:t>8</a:t>
                      </a:r>
                      <a:endParaRPr lang="en-US" sz="900" dirty="0"/>
                    </a:p>
                  </a:txBody>
                  <a:tcPr/>
                </a:tc>
                <a:tc>
                  <a:txBody>
                    <a:bodyPr/>
                    <a:lstStyle/>
                    <a:p>
                      <a:r>
                        <a:rPr lang="en-US" sz="900" dirty="0" smtClean="0"/>
                        <a:t>Laura Fleming</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rPr>
                        <a:t>Dallas Co SW Institute of Forensic </a:t>
                      </a:r>
                      <a:r>
                        <a:rPr lang="en-US" sz="900" kern="1200" baseline="0" dirty="0" err="1" smtClean="0">
                          <a:solidFill>
                            <a:schemeClr val="dk1"/>
                          </a:solidFill>
                          <a:latin typeface="+mn-lt"/>
                          <a:ea typeface="+mn-ea"/>
                          <a:cs typeface="+mn-cs"/>
                        </a:rPr>
                        <a:t>Sci</a:t>
                      </a:r>
                      <a:r>
                        <a:rPr lang="en-US" sz="900" kern="1200" baseline="0" dirty="0" smtClean="0">
                          <a:solidFill>
                            <a:schemeClr val="dk1"/>
                          </a:solidFill>
                          <a:latin typeface="+mn-lt"/>
                          <a:ea typeface="+mn-ea"/>
                          <a:cs typeface="+mn-cs"/>
                        </a:rPr>
                        <a:t> </a:t>
                      </a:r>
                    </a:p>
                  </a:txBody>
                  <a:tcPr/>
                </a:tc>
                <a:tc>
                  <a:txBody>
                    <a:bodyPr/>
                    <a:lstStyle/>
                    <a:p>
                      <a:r>
                        <a:rPr lang="en-US" sz="900" dirty="0" smtClean="0"/>
                        <a:t>3 yrs</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hlinkClick r:id="rId9"/>
                        </a:rPr>
                        <a:t>laura.fleming@dallascounty.org</a:t>
                      </a:r>
                      <a:endParaRPr lang="en-US" sz="900" kern="1200" baseline="0" dirty="0" smtClean="0">
                        <a:solidFill>
                          <a:schemeClr val="dk1"/>
                        </a:solidFill>
                        <a:latin typeface="+mn-lt"/>
                        <a:ea typeface="+mn-ea"/>
                        <a:cs typeface="+mn-cs"/>
                      </a:endParaRPr>
                    </a:p>
                  </a:txBody>
                  <a:tcPr/>
                </a:tc>
              </a:tr>
              <a:tr h="221841">
                <a:tc>
                  <a:txBody>
                    <a:bodyPr/>
                    <a:lstStyle/>
                    <a:p>
                      <a:pPr algn="ctr"/>
                      <a:r>
                        <a:rPr lang="en-US" sz="900" dirty="0" smtClean="0"/>
                        <a:t>9</a:t>
                      </a:r>
                      <a:endParaRPr lang="en-US" sz="900" dirty="0"/>
                    </a:p>
                  </a:txBody>
                  <a:tcPr/>
                </a:tc>
                <a:tc>
                  <a:txBody>
                    <a:bodyPr/>
                    <a:lstStyle/>
                    <a:p>
                      <a:r>
                        <a:rPr lang="en-US" sz="900" dirty="0" smtClean="0"/>
                        <a:t>David Wright</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rPr>
                        <a:t>Johnson Co (KS) Sheriff's Criminalistics Lab </a:t>
                      </a:r>
                    </a:p>
                  </a:txBody>
                  <a:tcPr/>
                </a:tc>
                <a:tc>
                  <a:txBody>
                    <a:bodyPr/>
                    <a:lstStyle/>
                    <a:p>
                      <a:r>
                        <a:rPr lang="en-US" sz="900" dirty="0" smtClean="0"/>
                        <a:t>2 yrs</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hlinkClick r:id="rId10"/>
                        </a:rPr>
                        <a:t>david.wright@jocogov.org</a:t>
                      </a:r>
                      <a:endParaRPr lang="en-US" sz="900" kern="1200" baseline="0" dirty="0" smtClean="0">
                        <a:solidFill>
                          <a:schemeClr val="dk1"/>
                        </a:solidFill>
                        <a:latin typeface="+mn-lt"/>
                        <a:ea typeface="+mn-ea"/>
                        <a:cs typeface="+mn-cs"/>
                      </a:endParaRPr>
                    </a:p>
                  </a:txBody>
                  <a:tcPr/>
                </a:tc>
              </a:tr>
              <a:tr h="221841">
                <a:tc>
                  <a:txBody>
                    <a:bodyPr/>
                    <a:lstStyle/>
                    <a:p>
                      <a:pPr algn="ctr"/>
                      <a:r>
                        <a:rPr lang="en-US" sz="900" dirty="0" smtClean="0"/>
                        <a:t>10</a:t>
                      </a:r>
                      <a:endParaRPr lang="en-US" sz="900" dirty="0"/>
                    </a:p>
                  </a:txBody>
                  <a:tcPr/>
                </a:tc>
                <a:tc>
                  <a:txBody>
                    <a:bodyPr/>
                    <a:lstStyle/>
                    <a:p>
                      <a:r>
                        <a:rPr lang="en-US" sz="900" dirty="0" smtClean="0"/>
                        <a:t>Chris </a:t>
                      </a:r>
                      <a:r>
                        <a:rPr lang="en-US" sz="900" dirty="0" err="1" smtClean="0"/>
                        <a:t>Monturo</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900" kern="1200" baseline="0" dirty="0" smtClean="0">
                          <a:solidFill>
                            <a:schemeClr val="dk1"/>
                          </a:solidFill>
                          <a:latin typeface="+mn-lt"/>
                          <a:ea typeface="+mn-ea"/>
                          <a:cs typeface="+mn-cs"/>
                        </a:rPr>
                        <a:t>Miami Valley Regional </a:t>
                      </a:r>
                      <a:r>
                        <a:rPr lang="es-ES" sz="900" kern="1200" baseline="0" dirty="0" err="1" smtClean="0">
                          <a:solidFill>
                            <a:schemeClr val="dk1"/>
                          </a:solidFill>
                          <a:latin typeface="+mn-lt"/>
                          <a:ea typeface="+mn-ea"/>
                          <a:cs typeface="+mn-cs"/>
                        </a:rPr>
                        <a:t>Crime</a:t>
                      </a:r>
                      <a:r>
                        <a:rPr lang="es-ES" sz="900" kern="1200" baseline="0" dirty="0" smtClean="0">
                          <a:solidFill>
                            <a:schemeClr val="dk1"/>
                          </a:solidFill>
                          <a:latin typeface="+mn-lt"/>
                          <a:ea typeface="+mn-ea"/>
                          <a:cs typeface="+mn-cs"/>
                        </a:rPr>
                        <a:t> </a:t>
                      </a:r>
                      <a:r>
                        <a:rPr lang="es-ES" sz="900" kern="1200" baseline="0" dirty="0" err="1" smtClean="0">
                          <a:solidFill>
                            <a:schemeClr val="dk1"/>
                          </a:solidFill>
                          <a:latin typeface="+mn-lt"/>
                          <a:ea typeface="+mn-ea"/>
                          <a:cs typeface="+mn-cs"/>
                        </a:rPr>
                        <a:t>Lab</a:t>
                      </a:r>
                      <a:r>
                        <a:rPr lang="es-ES" sz="900" kern="1200" baseline="0" dirty="0" smtClean="0">
                          <a:solidFill>
                            <a:schemeClr val="dk1"/>
                          </a:solidFill>
                          <a:latin typeface="+mn-lt"/>
                          <a:ea typeface="+mn-ea"/>
                          <a:cs typeface="+mn-cs"/>
                        </a:rPr>
                        <a:t> </a:t>
                      </a:r>
                      <a:endParaRPr lang="en-US" sz="900" dirty="0"/>
                    </a:p>
                  </a:txBody>
                  <a:tcPr/>
                </a:tc>
                <a:tc>
                  <a:txBody>
                    <a:bodyPr/>
                    <a:lstStyle/>
                    <a:p>
                      <a:r>
                        <a:rPr lang="en-US" sz="900" dirty="0" smtClean="0"/>
                        <a:t>2 yrs</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hlinkClick r:id="rId11"/>
                        </a:rPr>
                        <a:t>caspian45@sbcglobal.net</a:t>
                      </a:r>
                      <a:r>
                        <a:rPr lang="en-US" sz="900" kern="1200" baseline="0" dirty="0" smtClean="0">
                          <a:solidFill>
                            <a:schemeClr val="dk1"/>
                          </a:solidFill>
                          <a:latin typeface="+mn-lt"/>
                          <a:ea typeface="+mn-ea"/>
                          <a:cs typeface="+mn-cs"/>
                        </a:rPr>
                        <a:t> 	</a:t>
                      </a:r>
                    </a:p>
                  </a:txBody>
                  <a:tcPr/>
                </a:tc>
              </a:tr>
              <a:tr h="221841">
                <a:tc>
                  <a:txBody>
                    <a:bodyPr/>
                    <a:lstStyle/>
                    <a:p>
                      <a:pPr algn="ctr"/>
                      <a:r>
                        <a:rPr lang="en-US" sz="900" dirty="0" smtClean="0"/>
                        <a:t>11</a:t>
                      </a:r>
                      <a:endParaRPr lang="en-US" sz="900" dirty="0"/>
                    </a:p>
                  </a:txBody>
                  <a:tcPr/>
                </a:tc>
                <a:tc>
                  <a:txBody>
                    <a:bodyPr/>
                    <a:lstStyle/>
                    <a:p>
                      <a:r>
                        <a:rPr lang="en-US" sz="900" dirty="0" smtClean="0"/>
                        <a:t>Gabe Hernandez</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rPr>
                        <a:t>Miami-Dade Police Dept 	</a:t>
                      </a:r>
                    </a:p>
                  </a:txBody>
                  <a:tcPr/>
                </a:tc>
                <a:tc>
                  <a:txBody>
                    <a:bodyPr/>
                    <a:lstStyle/>
                    <a:p>
                      <a:r>
                        <a:rPr lang="en-US" sz="900" dirty="0" smtClean="0"/>
                        <a:t>3 yrs</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hlinkClick r:id="rId12"/>
                        </a:rPr>
                        <a:t>ghernandez@mdpd.com</a:t>
                      </a:r>
                      <a:r>
                        <a:rPr lang="en-US" sz="900" kern="1200" baseline="0" dirty="0" smtClean="0">
                          <a:solidFill>
                            <a:schemeClr val="dk1"/>
                          </a:solidFill>
                          <a:latin typeface="+mn-lt"/>
                          <a:ea typeface="+mn-ea"/>
                          <a:cs typeface="+mn-cs"/>
                        </a:rPr>
                        <a:t>  	</a:t>
                      </a:r>
                    </a:p>
                  </a:txBody>
                  <a:tcPr/>
                </a:tc>
              </a:tr>
              <a:tr h="221841">
                <a:tc>
                  <a:txBody>
                    <a:bodyPr/>
                    <a:lstStyle/>
                    <a:p>
                      <a:pPr algn="ctr"/>
                      <a:r>
                        <a:rPr lang="en-US" sz="900" dirty="0" smtClean="0"/>
                        <a:t>12</a:t>
                      </a:r>
                      <a:endParaRPr lang="en-US" sz="900" dirty="0"/>
                    </a:p>
                  </a:txBody>
                  <a:tcPr/>
                </a:tc>
                <a:tc>
                  <a:txBody>
                    <a:bodyPr/>
                    <a:lstStyle/>
                    <a:p>
                      <a:r>
                        <a:rPr lang="en-US" sz="900" dirty="0" smtClean="0"/>
                        <a:t>Erich Smith</a:t>
                      </a:r>
                      <a:endParaRPr lang="en-US" sz="900" dirty="0"/>
                    </a:p>
                  </a:txBody>
                  <a:tcPr/>
                </a:tc>
                <a:tc>
                  <a:txBody>
                    <a:bodyPr/>
                    <a:lstStyle/>
                    <a:p>
                      <a:r>
                        <a:rPr lang="en-US" sz="900" dirty="0" smtClean="0"/>
                        <a:t>FBI</a:t>
                      </a:r>
                      <a:endParaRPr lang="en-US" sz="900" dirty="0"/>
                    </a:p>
                  </a:txBody>
                  <a:tcPr/>
                </a:tc>
                <a:tc>
                  <a:txBody>
                    <a:bodyPr/>
                    <a:lstStyle/>
                    <a:p>
                      <a:r>
                        <a:rPr lang="en-US" sz="900" dirty="0" smtClean="0"/>
                        <a:t>4 yrs</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hlinkClick r:id="rId13"/>
                        </a:rPr>
                        <a:t>erich.smith@ic.fbi.gov</a:t>
                      </a:r>
                      <a:endParaRPr lang="en-US" sz="900" kern="1200" baseline="0" dirty="0" smtClean="0">
                        <a:solidFill>
                          <a:schemeClr val="dk1"/>
                        </a:solidFill>
                        <a:latin typeface="+mn-lt"/>
                        <a:ea typeface="+mn-ea"/>
                        <a:cs typeface="+mn-cs"/>
                      </a:endParaRPr>
                    </a:p>
                  </a:txBody>
                  <a:tcPr/>
                </a:tc>
              </a:tr>
              <a:tr h="354946">
                <a:tc>
                  <a:txBody>
                    <a:bodyPr/>
                    <a:lstStyle/>
                    <a:p>
                      <a:pPr algn="ctr"/>
                      <a:r>
                        <a:rPr lang="en-US" sz="900" dirty="0" smtClean="0"/>
                        <a:t>13</a:t>
                      </a:r>
                      <a:endParaRPr lang="en-US" sz="900" dirty="0"/>
                    </a:p>
                  </a:txBody>
                  <a:tcPr/>
                </a:tc>
                <a:tc>
                  <a:txBody>
                    <a:bodyPr/>
                    <a:lstStyle/>
                    <a:p>
                      <a:r>
                        <a:rPr lang="en-US" sz="900" dirty="0" smtClean="0"/>
                        <a:t>James </a:t>
                      </a:r>
                      <a:r>
                        <a:rPr lang="en-US" sz="900" baseline="0" dirty="0" smtClean="0"/>
                        <a:t>Carroll</a:t>
                      </a:r>
                      <a:endParaRPr lang="en-US" sz="900" dirty="0"/>
                    </a:p>
                  </a:txBody>
                  <a:tcPr/>
                </a:tc>
                <a:tc>
                  <a:txBody>
                    <a:bodyPr/>
                    <a:lstStyle/>
                    <a:p>
                      <a:r>
                        <a:rPr lang="en-US" sz="900" dirty="0" smtClean="0"/>
                        <a:t>Los Angeles</a:t>
                      </a:r>
                      <a:r>
                        <a:rPr lang="en-US" sz="900" baseline="0" dirty="0" smtClean="0"/>
                        <a:t> County Sheriff’s Office</a:t>
                      </a:r>
                      <a:endParaRPr lang="en-US" sz="900" dirty="0"/>
                    </a:p>
                  </a:txBody>
                  <a:tcPr/>
                </a:tc>
                <a:tc>
                  <a:txBody>
                    <a:bodyPr/>
                    <a:lstStyle/>
                    <a:p>
                      <a:r>
                        <a:rPr lang="en-US" sz="900" dirty="0" smtClean="0"/>
                        <a:t>2 yrs</a:t>
                      </a:r>
                      <a:endParaRPr lang="en-US" sz="900" dirty="0"/>
                    </a:p>
                  </a:txBody>
                  <a:tcPr/>
                </a:tc>
                <a:tc>
                  <a:txBody>
                    <a:bodyPr/>
                    <a:lstStyle/>
                    <a:p>
                      <a:r>
                        <a:rPr lang="en-US" sz="900" dirty="0" smtClean="0">
                          <a:hlinkClick r:id="rId14"/>
                        </a:rPr>
                        <a:t>jpcarrol@lasd.org</a:t>
                      </a:r>
                      <a:r>
                        <a:rPr lang="en-US" sz="900" dirty="0" smtClean="0"/>
                        <a:t> </a:t>
                      </a:r>
                      <a:endParaRPr lang="en-US" sz="900" dirty="0"/>
                    </a:p>
                  </a:txBody>
                  <a:tcPr/>
                </a:tc>
              </a:tr>
              <a:tr h="221841">
                <a:tc>
                  <a:txBody>
                    <a:bodyPr/>
                    <a:lstStyle/>
                    <a:p>
                      <a:pPr algn="ctr"/>
                      <a:r>
                        <a:rPr lang="en-US" sz="900" dirty="0" smtClean="0"/>
                        <a:t>14</a:t>
                      </a:r>
                      <a:endParaRPr lang="en-US" sz="900" dirty="0"/>
                    </a:p>
                  </a:txBody>
                  <a:tcPr/>
                </a:tc>
                <a:tc>
                  <a:txBody>
                    <a:bodyPr/>
                    <a:lstStyle/>
                    <a:p>
                      <a:r>
                        <a:rPr lang="en-US" sz="900" dirty="0" smtClean="0"/>
                        <a:t>Mike Haag</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rPr>
                        <a:t>Albuquerque Police Dept Crime Lab </a:t>
                      </a:r>
                    </a:p>
                  </a:txBody>
                  <a:tcPr/>
                </a:tc>
                <a:tc>
                  <a:txBody>
                    <a:bodyPr/>
                    <a:lstStyle/>
                    <a:p>
                      <a:r>
                        <a:rPr lang="en-US" sz="900" dirty="0" smtClean="0"/>
                        <a:t>4 yrs</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hlinkClick r:id="rId15"/>
                        </a:rPr>
                        <a:t>michael.haag@comcast.net</a:t>
                      </a:r>
                      <a:endParaRPr lang="en-US" sz="900" kern="1200" baseline="0" dirty="0" smtClean="0">
                        <a:solidFill>
                          <a:schemeClr val="dk1"/>
                        </a:solidFill>
                        <a:latin typeface="+mn-lt"/>
                        <a:ea typeface="+mn-ea"/>
                        <a:cs typeface="+mn-cs"/>
                      </a:endParaRPr>
                    </a:p>
                  </a:txBody>
                  <a:tcPr/>
                </a:tc>
              </a:tr>
              <a:tr h="221841">
                <a:tc>
                  <a:txBody>
                    <a:bodyPr/>
                    <a:lstStyle/>
                    <a:p>
                      <a:pPr algn="ctr"/>
                      <a:r>
                        <a:rPr lang="en-US" sz="900" smtClean="0"/>
                        <a:t>15</a:t>
                      </a:r>
                      <a:endParaRPr lang="en-US" sz="900" dirty="0"/>
                    </a:p>
                  </a:txBody>
                  <a:tcPr/>
                </a:tc>
                <a:tc>
                  <a:txBody>
                    <a:bodyPr/>
                    <a:lstStyle/>
                    <a:p>
                      <a:r>
                        <a:rPr lang="en-US" sz="900" dirty="0" smtClean="0"/>
                        <a:t>Ryan </a:t>
                      </a:r>
                      <a:r>
                        <a:rPr lang="en-US" sz="900" dirty="0" err="1" smtClean="0"/>
                        <a:t>Lilien</a:t>
                      </a:r>
                      <a:r>
                        <a:rPr lang="en-US" sz="900" dirty="0" smtClean="0"/>
                        <a:t>, MD, PhD</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rPr>
                        <a:t>Cadre Research Labs 	</a:t>
                      </a:r>
                    </a:p>
                  </a:txBody>
                  <a:tcPr/>
                </a:tc>
                <a:tc>
                  <a:txBody>
                    <a:bodyPr/>
                    <a:lstStyle/>
                    <a:p>
                      <a:r>
                        <a:rPr lang="en-US" sz="900" dirty="0" smtClean="0"/>
                        <a:t>3 yrs</a:t>
                      </a:r>
                      <a:endParaRPr lang="en-US" sz="9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dk1"/>
                          </a:solidFill>
                          <a:latin typeface="+mn-lt"/>
                          <a:ea typeface="+mn-ea"/>
                          <a:cs typeface="+mn-cs"/>
                          <a:hlinkClick r:id="rId16"/>
                        </a:rPr>
                        <a:t>ryan@cadreresearch.com</a:t>
                      </a:r>
                      <a:endParaRPr lang="en-US" sz="900" kern="1200" baseline="0" dirty="0" smtClean="0">
                        <a:solidFill>
                          <a:schemeClr val="dk1"/>
                        </a:solidFill>
                        <a:latin typeface="+mn-lt"/>
                        <a:ea typeface="+mn-ea"/>
                        <a:cs typeface="+mn-cs"/>
                      </a:endParaRPr>
                    </a:p>
                  </a:txBody>
                  <a:tcPr/>
                </a:tc>
              </a:tr>
            </a:tbl>
          </a:graphicData>
        </a:graphic>
      </p:graphicFrame>
      <p:sp>
        <p:nvSpPr>
          <p:cNvPr id="10" name="Slide Number Placeholder 9"/>
          <p:cNvSpPr>
            <a:spLocks noGrp="1"/>
          </p:cNvSpPr>
          <p:nvPr>
            <p:ph type="sldNum" sz="quarter" idx="12"/>
          </p:nvPr>
        </p:nvSpPr>
        <p:spPr/>
        <p:txBody>
          <a:bodyPr/>
          <a:lstStyle/>
          <a:p>
            <a:fld id="{8A6BD0B9-3465-4E0F-AE7F-2EBD7D9D0656}" type="slidenum">
              <a:rPr lang="en-US" smtClean="0"/>
              <a:pPr/>
              <a:t>3</a:t>
            </a:fld>
            <a:endParaRPr lang="en-US" dirty="0"/>
          </a:p>
        </p:txBody>
      </p:sp>
    </p:spTree>
    <p:extLst>
      <p:ext uri="{BB962C8B-B14F-4D97-AF65-F5344CB8AC3E}">
        <p14:creationId xmlns:p14="http://schemas.microsoft.com/office/powerpoint/2010/main" val="58581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rearms Subcommittee.jpg"/>
          <p:cNvPicPr>
            <a:picLocks noGrp="1" noChangeAspect="1"/>
          </p:cNvPicPr>
          <p:nvPr>
            <p:ph idx="1"/>
          </p:nvPr>
        </p:nvPicPr>
        <p:blipFill>
          <a:blip r:embed="rId2" cstate="print">
            <a:extLst>
              <a:ext uri="{28A0092B-C50C-407E-A947-70E740481C1C}">
                <a14:useLocalDpi xmlns:a14="http://schemas.microsoft.com/office/drawing/2010/main" val="0"/>
              </a:ext>
            </a:extLst>
          </a:blip>
          <a:srcRect t="16350" b="16350"/>
          <a:stretch>
            <a:fillRect/>
          </a:stretch>
        </p:blipFill>
        <p:spPr/>
      </p:pic>
      <p:sp>
        <p:nvSpPr>
          <p:cNvPr id="4" name="Slide Number Placeholder 3"/>
          <p:cNvSpPr>
            <a:spLocks noGrp="1"/>
          </p:cNvSpPr>
          <p:nvPr>
            <p:ph type="sldNum" sz="quarter" idx="12"/>
          </p:nvPr>
        </p:nvSpPr>
        <p:spPr/>
        <p:txBody>
          <a:bodyPr/>
          <a:lstStyle/>
          <a:p>
            <a:fld id="{8A6BD0B9-3465-4E0F-AE7F-2EBD7D9D0656}" type="slidenum">
              <a:rPr lang="en-US" smtClean="0"/>
              <a:pPr/>
              <a:t>4</a:t>
            </a:fld>
            <a:endParaRPr lang="en-US" dirty="0"/>
          </a:p>
        </p:txBody>
      </p:sp>
    </p:spTree>
    <p:extLst>
      <p:ext uri="{BB962C8B-B14F-4D97-AF65-F5344CB8AC3E}">
        <p14:creationId xmlns:p14="http://schemas.microsoft.com/office/powerpoint/2010/main" val="247065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A6BD0B9-3465-4E0F-AE7F-2EBD7D9D0656}" type="slidenum">
              <a:rPr lang="en-US" smtClean="0"/>
              <a:pPr/>
              <a:t>5</a:t>
            </a:fld>
            <a:endParaRPr lang="en-US" dirty="0"/>
          </a:p>
        </p:txBody>
      </p:sp>
      <p:graphicFrame>
        <p:nvGraphicFramePr>
          <p:cNvPr id="5" name="Chart 4"/>
          <p:cNvGraphicFramePr/>
          <p:nvPr>
            <p:extLst>
              <p:ext uri="{D42A27DB-BD31-4B8C-83A1-F6EECF244321}">
                <p14:modId xmlns:p14="http://schemas.microsoft.com/office/powerpoint/2010/main" val="2230832719"/>
              </p:ext>
            </p:extLst>
          </p:nvPr>
        </p:nvGraphicFramePr>
        <p:xfrm>
          <a:off x="513806" y="923832"/>
          <a:ext cx="8116388" cy="550309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700027" y="651805"/>
            <a:ext cx="7886700" cy="1325563"/>
          </a:xfrm>
          <a:prstGeom prst="rect">
            <a:avLst/>
          </a:prstGeom>
        </p:spPr>
        <p:txBody>
          <a:bodyPr vert="horz" lIns="91440" tIns="45720" rIns="91440" bIns="45720" rtlCol="0" anchor="ctr">
            <a:norm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Employer Classification Mix</a:t>
            </a:r>
            <a:endParaRPr kumimoji="0" lang="en-US" sz="33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A6BD0B9-3465-4E0F-AE7F-2EBD7D9D0656}" type="slidenum">
              <a:rPr lang="en-US" smtClean="0"/>
              <a:pPr/>
              <a:t>6</a:t>
            </a:fld>
            <a:endParaRPr lang="en-US" dirty="0"/>
          </a:p>
        </p:txBody>
      </p:sp>
      <p:graphicFrame>
        <p:nvGraphicFramePr>
          <p:cNvPr id="5" name="Chart 4"/>
          <p:cNvGraphicFramePr/>
          <p:nvPr>
            <p:extLst>
              <p:ext uri="{D42A27DB-BD31-4B8C-83A1-F6EECF244321}">
                <p14:modId xmlns:p14="http://schemas.microsoft.com/office/powerpoint/2010/main" val="1357253401"/>
              </p:ext>
            </p:extLst>
          </p:nvPr>
        </p:nvGraphicFramePr>
        <p:xfrm>
          <a:off x="513806" y="923832"/>
          <a:ext cx="8116388" cy="550309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700027" y="651805"/>
            <a:ext cx="7886700" cy="1325563"/>
          </a:xfrm>
          <a:prstGeom prst="rect">
            <a:avLst/>
          </a:prstGeom>
        </p:spPr>
        <p:txBody>
          <a:bodyPr vert="horz" lIns="91440" tIns="45720" rIns="91440" bIns="45720" rtlCol="0" anchor="ctr">
            <a:norm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Job Classification Mix</a:t>
            </a:r>
            <a:endParaRPr kumimoji="0" lang="en-US" sz="33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Description</a:t>
            </a:r>
            <a:endParaRPr lang="en-US" dirty="0"/>
          </a:p>
        </p:txBody>
      </p:sp>
      <p:sp>
        <p:nvSpPr>
          <p:cNvPr id="3" name="Content Placeholder 2"/>
          <p:cNvSpPr>
            <a:spLocks noGrp="1"/>
          </p:cNvSpPr>
          <p:nvPr>
            <p:ph idx="1"/>
          </p:nvPr>
        </p:nvSpPr>
        <p:spPr>
          <a:xfrm>
            <a:off x="3370997" y="1977414"/>
            <a:ext cx="5336285" cy="3877476"/>
          </a:xfrm>
        </p:spPr>
        <p:txBody>
          <a:bodyPr>
            <a:normAutofit/>
          </a:bodyPr>
          <a:lstStyle/>
          <a:p>
            <a:pPr marL="0" indent="0">
              <a:buNone/>
            </a:pPr>
            <a:endParaRPr lang="en-US" dirty="0" smtClean="0"/>
          </a:p>
          <a:p>
            <a:pPr marL="0" indent="0">
              <a:buNone/>
            </a:pPr>
            <a:r>
              <a:rPr lang="en-US" dirty="0" smtClean="0"/>
              <a:t>The Subcommittee on Firearms and </a:t>
            </a:r>
            <a:r>
              <a:rPr lang="en-US" dirty="0" err="1" smtClean="0"/>
              <a:t>Toolmarks</a:t>
            </a:r>
            <a:r>
              <a:rPr lang="en-US" dirty="0" smtClean="0"/>
              <a:t> will focus on standards and guidelines related to the examination of firearm and </a:t>
            </a:r>
            <a:r>
              <a:rPr lang="en-US" dirty="0" err="1" smtClean="0"/>
              <a:t>toolmark</a:t>
            </a:r>
            <a:r>
              <a:rPr lang="en-US" dirty="0" smtClean="0"/>
              <a:t> evidence.  This includes the comparison of microscopic </a:t>
            </a:r>
            <a:r>
              <a:rPr lang="en-US" dirty="0" err="1" smtClean="0"/>
              <a:t>toolmarks</a:t>
            </a:r>
            <a:r>
              <a:rPr lang="en-US" dirty="0" smtClean="0"/>
              <a:t> on bullets, cartridge cases, and other ammunition components.  Examinations may also include firearm function testing, serial number restoration, muzzle-to-object distance determination, tools, and </a:t>
            </a:r>
            <a:r>
              <a:rPr lang="en-US" dirty="0" err="1" smtClean="0"/>
              <a:t>toolmarks</a:t>
            </a:r>
            <a:r>
              <a:rPr lang="en-US" dirty="0" smtClean="0"/>
              <a:t>.</a:t>
            </a:r>
            <a:endParaRPr lang="en-US" dirty="0"/>
          </a:p>
        </p:txBody>
      </p:sp>
      <p:sp>
        <p:nvSpPr>
          <p:cNvPr id="4" name="Slide Number Placeholder 3"/>
          <p:cNvSpPr>
            <a:spLocks noGrp="1"/>
          </p:cNvSpPr>
          <p:nvPr>
            <p:ph type="sldNum" sz="quarter" idx="12"/>
          </p:nvPr>
        </p:nvSpPr>
        <p:spPr/>
        <p:txBody>
          <a:bodyPr/>
          <a:lstStyle/>
          <a:p>
            <a:fld id="{8A6BD0B9-3465-4E0F-AE7F-2EBD7D9D0656}" type="slidenum">
              <a:rPr lang="en-US" smtClean="0"/>
              <a:pPr/>
              <a:t>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27" y="2310975"/>
            <a:ext cx="2181225" cy="2781300"/>
          </a:xfrm>
          <a:prstGeom prst="rect">
            <a:avLst/>
          </a:prstGeom>
        </p:spPr>
      </p:pic>
    </p:spTree>
    <p:extLst>
      <p:ext uri="{BB962C8B-B14F-4D97-AF65-F5344CB8AC3E}">
        <p14:creationId xmlns:p14="http://schemas.microsoft.com/office/powerpoint/2010/main" val="1467797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76" y="226449"/>
            <a:ext cx="7368075" cy="1325563"/>
          </a:xfrm>
        </p:spPr>
        <p:txBody>
          <a:bodyPr/>
          <a:lstStyle/>
          <a:p>
            <a:r>
              <a:rPr lang="en-US" dirty="0" smtClean="0"/>
              <a:t>Topic 1: Technology Development, Validation, and Implementation </a:t>
            </a:r>
            <a:endParaRPr lang="en-US" dirty="0"/>
          </a:p>
        </p:txBody>
      </p:sp>
      <p:sp>
        <p:nvSpPr>
          <p:cNvPr id="3" name="Content Placeholder 2"/>
          <p:cNvSpPr>
            <a:spLocks noGrp="1"/>
          </p:cNvSpPr>
          <p:nvPr>
            <p:ph idx="1"/>
          </p:nvPr>
        </p:nvSpPr>
        <p:spPr>
          <a:xfrm>
            <a:off x="547626" y="1462891"/>
            <a:ext cx="8106043" cy="3430137"/>
          </a:xfrm>
        </p:spPr>
        <p:txBody>
          <a:bodyPr>
            <a:normAutofit/>
          </a:bodyPr>
          <a:lstStyle/>
          <a:p>
            <a:pPr marL="0" indent="0">
              <a:buNone/>
            </a:pPr>
            <a:r>
              <a:rPr lang="en-US" dirty="0" smtClean="0"/>
              <a:t>Priority Level: Medium</a:t>
            </a:r>
          </a:p>
          <a:p>
            <a:r>
              <a:rPr lang="en-US" dirty="0" smtClean="0"/>
              <a:t>Provide standards for evaluating new measurement and comparison methods to enhance the process of firearm and toolmark examinations.</a:t>
            </a:r>
          </a:p>
          <a:p>
            <a:r>
              <a:rPr lang="en-US" dirty="0" smtClean="0"/>
              <a:t>Specify hardware quality assurance protocols and validation requirements for software and statistical conclusions.</a:t>
            </a:r>
          </a:p>
          <a:p>
            <a:r>
              <a:rPr lang="en-US" dirty="0" smtClean="0"/>
              <a:t>Specify processes for utilizing new technologies in forensic laboratories. This includes hit verification, virtual microscopy, inter-lab data exchange, dispute resolution, and training.</a:t>
            </a:r>
          </a:p>
          <a:p>
            <a:pPr marL="0" indent="0">
              <a:buNone/>
            </a:pPr>
            <a:endParaRPr lang="en-US" dirty="0"/>
          </a:p>
        </p:txBody>
      </p:sp>
      <p:sp>
        <p:nvSpPr>
          <p:cNvPr id="4" name="TextBox 3"/>
          <p:cNvSpPr txBox="1"/>
          <p:nvPr/>
        </p:nvSpPr>
        <p:spPr>
          <a:xfrm>
            <a:off x="1410444" y="4686824"/>
            <a:ext cx="7547211" cy="1477328"/>
          </a:xfrm>
          <a:prstGeom prst="rect">
            <a:avLst/>
          </a:prstGeom>
          <a:solidFill>
            <a:schemeClr val="bg2">
              <a:lumMod val="90000"/>
            </a:schemeClr>
          </a:solidFill>
        </p:spPr>
        <p:txBody>
          <a:bodyPr wrap="square" rtlCol="0">
            <a:spAutoFit/>
          </a:bodyPr>
          <a:lstStyle/>
          <a:p>
            <a:r>
              <a:rPr lang="en-US" b="1" dirty="0" smtClean="0"/>
              <a:t>Task Group Name: </a:t>
            </a:r>
            <a:r>
              <a:rPr lang="en-US" dirty="0" smtClean="0"/>
              <a:t>Technology Development, Validation, and Implementation </a:t>
            </a:r>
          </a:p>
          <a:p>
            <a:r>
              <a:rPr lang="en-US" b="1" dirty="0" smtClean="0"/>
              <a:t>Task Group Chair Name: </a:t>
            </a:r>
            <a:r>
              <a:rPr lang="en-US" dirty="0" smtClean="0"/>
              <a:t>Ryan </a:t>
            </a:r>
            <a:r>
              <a:rPr lang="en-US" dirty="0" err="1" smtClean="0"/>
              <a:t>Lilien</a:t>
            </a:r>
            <a:r>
              <a:rPr lang="en-US" dirty="0" smtClean="0"/>
              <a:t> (chair)</a:t>
            </a:r>
          </a:p>
          <a:p>
            <a:r>
              <a:rPr lang="en-US" b="1" dirty="0" smtClean="0"/>
              <a:t>Members:</a:t>
            </a:r>
            <a:r>
              <a:rPr lang="en-US" dirty="0" smtClean="0"/>
              <a:t> Alan </a:t>
            </a:r>
            <a:r>
              <a:rPr lang="en-US" dirty="0" err="1" smtClean="0"/>
              <a:t>Zheng</a:t>
            </a:r>
            <a:r>
              <a:rPr lang="en-US" dirty="0" smtClean="0"/>
              <a:t>, Erich Smith, Dr. Nick </a:t>
            </a:r>
            <a:r>
              <a:rPr lang="en-US" dirty="0" err="1" smtClean="0"/>
              <a:t>Petraco</a:t>
            </a:r>
            <a:endParaRPr lang="en-US" dirty="0" smtClean="0"/>
          </a:p>
          <a:p>
            <a:r>
              <a:rPr lang="en-US" b="1" dirty="0" smtClean="0"/>
              <a:t>Affiliate Members: </a:t>
            </a:r>
            <a:r>
              <a:rPr lang="en-US" dirty="0" smtClean="0"/>
              <a:t>Dr.</a:t>
            </a:r>
            <a:r>
              <a:rPr lang="en-US" b="1" dirty="0" smtClean="0"/>
              <a:t> </a:t>
            </a:r>
            <a:r>
              <a:rPr lang="en-US" dirty="0" smtClean="0"/>
              <a:t>Ben </a:t>
            </a:r>
            <a:r>
              <a:rPr lang="en-US" dirty="0" err="1" smtClean="0"/>
              <a:t>Bachrach</a:t>
            </a:r>
            <a:endParaRPr lang="en-US" b="1" dirty="0" smtClean="0"/>
          </a:p>
          <a:p>
            <a:r>
              <a:rPr lang="en-US" b="1" dirty="0" smtClean="0"/>
              <a:t>Task Group Chair Contact Information: </a:t>
            </a:r>
            <a:r>
              <a:rPr lang="en-US" dirty="0" smtClean="0">
                <a:solidFill>
                  <a:schemeClr val="dk1"/>
                </a:solidFill>
              </a:rPr>
              <a:t>ryan@cadreresearch.com 	</a:t>
            </a:r>
          </a:p>
        </p:txBody>
      </p:sp>
      <p:sp>
        <p:nvSpPr>
          <p:cNvPr id="5" name="Slide Number Placeholder 4"/>
          <p:cNvSpPr>
            <a:spLocks noGrp="1"/>
          </p:cNvSpPr>
          <p:nvPr>
            <p:ph type="sldNum" sz="quarter" idx="12"/>
          </p:nvPr>
        </p:nvSpPr>
        <p:spPr/>
        <p:txBody>
          <a:bodyPr/>
          <a:lstStyle/>
          <a:p>
            <a:fld id="{8A6BD0B9-3465-4E0F-AE7F-2EBD7D9D0656}" type="slidenum">
              <a:rPr lang="en-US" smtClean="0"/>
              <a:pPr/>
              <a:t>8</a:t>
            </a:fld>
            <a:endParaRPr lang="en-US" dirty="0"/>
          </a:p>
        </p:txBody>
      </p:sp>
    </p:spTree>
    <p:extLst>
      <p:ext uri="{BB962C8B-B14F-4D97-AF65-F5344CB8AC3E}">
        <p14:creationId xmlns:p14="http://schemas.microsoft.com/office/powerpoint/2010/main" val="3928832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20" y="900752"/>
            <a:ext cx="7886700" cy="992455"/>
          </a:xfrm>
        </p:spPr>
        <p:txBody>
          <a:bodyPr>
            <a:normAutofit/>
          </a:bodyPr>
          <a:lstStyle/>
          <a:p>
            <a:r>
              <a:rPr lang="en-US" sz="3200" dirty="0" smtClean="0"/>
              <a:t>Relevant Documents</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70998770"/>
              </p:ext>
            </p:extLst>
          </p:nvPr>
        </p:nvGraphicFramePr>
        <p:xfrm>
          <a:off x="395720" y="1839853"/>
          <a:ext cx="8402030" cy="3140213"/>
        </p:xfrm>
        <a:graphic>
          <a:graphicData uri="http://schemas.openxmlformats.org/drawingml/2006/table">
            <a:tbl>
              <a:tblPr firstRow="1" bandRow="1">
                <a:tableStyleId>{073A0DAA-6AF3-43AB-8588-CEC1D06C72B9}</a:tableStyleId>
              </a:tblPr>
              <a:tblGrid>
                <a:gridCol w="6143310"/>
                <a:gridCol w="2258720"/>
              </a:tblGrid>
              <a:tr h="625613">
                <a:tc>
                  <a:txBody>
                    <a:bodyPr/>
                    <a:lstStyle/>
                    <a:p>
                      <a:r>
                        <a:rPr lang="en-US" sz="1600" dirty="0" smtClean="0"/>
                        <a:t>Title</a:t>
                      </a:r>
                      <a:endParaRPr lang="en-US" sz="1600" dirty="0"/>
                    </a:p>
                  </a:txBody>
                  <a:tcPr anchor="ctr"/>
                </a:tc>
                <a:tc>
                  <a:txBody>
                    <a:bodyPr/>
                    <a:lstStyle/>
                    <a:p>
                      <a:r>
                        <a:rPr lang="en-US" sz="1600" dirty="0" smtClean="0"/>
                        <a:t>Organization</a:t>
                      </a:r>
                      <a:endParaRPr lang="en-US" sz="1600" dirty="0"/>
                    </a:p>
                  </a:txBody>
                  <a:tcPr anchor="ctr"/>
                </a:tc>
              </a:tr>
              <a:tr h="370840">
                <a:tc>
                  <a:txBody>
                    <a:bodyPr/>
                    <a:lstStyle/>
                    <a:p>
                      <a:r>
                        <a:rPr lang="en-US" sz="1600" dirty="0" smtClean="0"/>
                        <a:t>ASCLD/LAB Methods for Validating Technologies and Technical Procedures</a:t>
                      </a:r>
                      <a:endParaRPr lang="en-US" sz="1600" dirty="0"/>
                    </a:p>
                  </a:txBody>
                  <a:tcPr/>
                </a:tc>
                <a:tc>
                  <a:txBody>
                    <a:bodyPr/>
                    <a:lstStyle/>
                    <a:p>
                      <a:r>
                        <a:rPr lang="en-US" sz="1600" dirty="0" smtClean="0"/>
                        <a:t>ISO 17025</a:t>
                      </a:r>
                      <a:endParaRPr lang="en-US" sz="1600" dirty="0"/>
                    </a:p>
                  </a:txBody>
                  <a:tcPr/>
                </a:tc>
              </a:tr>
              <a:tr h="370840">
                <a:tc>
                  <a:txBody>
                    <a:bodyPr/>
                    <a:lstStyle/>
                    <a:p>
                      <a:r>
                        <a:rPr lang="en-US" sz="1600" dirty="0" smtClean="0"/>
                        <a:t>SWGDAM Validation Guidelines for DNA Analysis Methods</a:t>
                      </a:r>
                      <a:endParaRPr lang="en-US" sz="1600" dirty="0"/>
                    </a:p>
                  </a:txBody>
                  <a:tcPr/>
                </a:tc>
                <a:tc>
                  <a:txBody>
                    <a:bodyPr/>
                    <a:lstStyle/>
                    <a:p>
                      <a:r>
                        <a:rPr lang="en-US" sz="1600" dirty="0" smtClean="0"/>
                        <a:t>SWGDAM</a:t>
                      </a:r>
                      <a:endParaRPr lang="en-US" sz="1600" dirty="0"/>
                    </a:p>
                  </a:txBody>
                  <a:tcPr/>
                </a:tc>
              </a:tr>
              <a:tr h="370840">
                <a:tc>
                  <a:txBody>
                    <a:bodyPr/>
                    <a:lstStyle/>
                    <a:p>
                      <a:r>
                        <a:rPr lang="en-US" sz="1600" dirty="0" smtClean="0"/>
                        <a:t>Geometric Product Specifications: Topography Measuring Methods</a:t>
                      </a:r>
                      <a:endParaRPr lang="en-US" sz="1600" dirty="0"/>
                    </a:p>
                  </a:txBody>
                  <a:tcPr/>
                </a:tc>
                <a:tc>
                  <a:txBody>
                    <a:bodyPr/>
                    <a:lstStyle/>
                    <a:p>
                      <a:r>
                        <a:rPr lang="en-US" sz="1600" dirty="0" smtClean="0"/>
                        <a:t>ISO 25178-6,601-606,72</a:t>
                      </a:r>
                      <a:endParaRPr lang="en-US" sz="1600" dirty="0"/>
                    </a:p>
                  </a:txBody>
                  <a:tcPr/>
                </a:tc>
              </a:tr>
              <a:tr h="370840">
                <a:tc>
                  <a:txBody>
                    <a:bodyPr/>
                    <a:lstStyle/>
                    <a:p>
                      <a:r>
                        <a:rPr lang="en-US" sz="1600" dirty="0" smtClean="0"/>
                        <a:t>Applications of Surface Metrology</a:t>
                      </a:r>
                      <a:r>
                        <a:rPr lang="en-US" sz="1600" baseline="0" dirty="0" smtClean="0"/>
                        <a:t> in Firearm Identification, </a:t>
                      </a:r>
                      <a:r>
                        <a:rPr lang="en-US" sz="1600" baseline="0" dirty="0" err="1" smtClean="0"/>
                        <a:t>Zheng</a:t>
                      </a:r>
                      <a:r>
                        <a:rPr lang="en-US" sz="1600" baseline="0" dirty="0" smtClean="0"/>
                        <a:t>, </a:t>
                      </a:r>
                      <a:r>
                        <a:rPr lang="en-US" sz="1600" baseline="0" dirty="0" err="1" smtClean="0"/>
                        <a:t>Soons</a:t>
                      </a:r>
                      <a:r>
                        <a:rPr lang="en-US" sz="1600" baseline="0" dirty="0" smtClean="0"/>
                        <a:t>, </a:t>
                      </a:r>
                      <a:r>
                        <a:rPr lang="en-US" sz="1600" baseline="0" dirty="0" err="1" smtClean="0"/>
                        <a:t>Vorburger</a:t>
                      </a:r>
                      <a:r>
                        <a:rPr lang="en-US" sz="1600" baseline="0" dirty="0" smtClean="0"/>
                        <a:t>, Song, </a:t>
                      </a:r>
                      <a:r>
                        <a:rPr lang="en-US" sz="1600" baseline="0" dirty="0" err="1" smtClean="0"/>
                        <a:t>Renegar</a:t>
                      </a:r>
                      <a:r>
                        <a:rPr lang="en-US" sz="1600" baseline="0" dirty="0" smtClean="0"/>
                        <a:t>, Thompson</a:t>
                      </a:r>
                      <a:endParaRPr lang="en-US" sz="1600" dirty="0"/>
                    </a:p>
                  </a:txBody>
                  <a:tcPr/>
                </a:tc>
                <a:tc>
                  <a:txBody>
                    <a:bodyPr/>
                    <a:lstStyle/>
                    <a:p>
                      <a:r>
                        <a:rPr lang="en-US" sz="1600" dirty="0" smtClean="0"/>
                        <a:t>Surface Topography:</a:t>
                      </a:r>
                      <a:r>
                        <a:rPr lang="en-US" sz="1600" baseline="0" dirty="0" smtClean="0"/>
                        <a:t> Metrology and Properties (2014)</a:t>
                      </a:r>
                      <a:endParaRPr lang="en-US" sz="1600" dirty="0"/>
                    </a:p>
                  </a:txBody>
                  <a:tcPr/>
                </a:tc>
              </a:tr>
              <a:tr h="370840">
                <a:tc>
                  <a:txBody>
                    <a:bodyPr/>
                    <a:lstStyle/>
                    <a:p>
                      <a:r>
                        <a:rPr lang="en-US" sz="1600" dirty="0" smtClean="0"/>
                        <a:t>FBI Lab Operations Manual (various sections)</a:t>
                      </a:r>
                      <a:endParaRPr lang="en-US" sz="1600" dirty="0"/>
                    </a:p>
                  </a:txBody>
                  <a:tcPr/>
                </a:tc>
                <a:tc>
                  <a:txBody>
                    <a:bodyPr/>
                    <a:lstStyle/>
                    <a:p>
                      <a:r>
                        <a:rPr lang="en-US" sz="1600" dirty="0" smtClean="0"/>
                        <a:t>FBI</a:t>
                      </a:r>
                      <a:endParaRPr lang="en-US" sz="1600" dirty="0"/>
                    </a:p>
                  </a:txBody>
                  <a:tcPr/>
                </a:tc>
              </a:tr>
            </a:tbl>
          </a:graphicData>
        </a:graphic>
      </p:graphicFrame>
      <p:sp>
        <p:nvSpPr>
          <p:cNvPr id="9" name="TextBox 8"/>
          <p:cNvSpPr txBox="1"/>
          <p:nvPr/>
        </p:nvSpPr>
        <p:spPr>
          <a:xfrm>
            <a:off x="370205" y="424786"/>
            <a:ext cx="7231597" cy="400110"/>
          </a:xfrm>
          <a:prstGeom prst="rect">
            <a:avLst/>
          </a:prstGeom>
          <a:noFill/>
        </p:spPr>
        <p:txBody>
          <a:bodyPr wrap="square" rtlCol="0">
            <a:spAutoFit/>
          </a:bodyPr>
          <a:lstStyle/>
          <a:p>
            <a:r>
              <a:rPr lang="en-US" sz="2000" i="1" dirty="0" smtClean="0"/>
              <a:t>Topic 1: </a:t>
            </a:r>
            <a:r>
              <a:rPr lang="en-US" sz="2000" dirty="0" smtClean="0"/>
              <a:t>Technology Development, Validation, and Implementation </a:t>
            </a:r>
            <a:endParaRPr lang="en-US" sz="2000" i="1" dirty="0"/>
          </a:p>
        </p:txBody>
      </p:sp>
      <p:sp>
        <p:nvSpPr>
          <p:cNvPr id="10" name="Slide Number Placeholder 9"/>
          <p:cNvSpPr>
            <a:spLocks noGrp="1"/>
          </p:cNvSpPr>
          <p:nvPr>
            <p:ph type="sldNum" sz="quarter" idx="12"/>
          </p:nvPr>
        </p:nvSpPr>
        <p:spPr/>
        <p:txBody>
          <a:bodyPr/>
          <a:lstStyle/>
          <a:p>
            <a:fld id="{8A6BD0B9-3465-4E0F-AE7F-2EBD7D9D0656}" type="slidenum">
              <a:rPr lang="en-US" smtClean="0"/>
              <a:pPr/>
              <a:t>9</a:t>
            </a:fld>
            <a:endParaRPr lang="en-US" dirty="0"/>
          </a:p>
        </p:txBody>
      </p:sp>
    </p:spTree>
    <p:extLst>
      <p:ext uri="{BB962C8B-B14F-4D97-AF65-F5344CB8AC3E}">
        <p14:creationId xmlns:p14="http://schemas.microsoft.com/office/powerpoint/2010/main" val="2825326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1613</TotalTime>
  <Words>2500</Words>
  <Application>Microsoft Office PowerPoint</Application>
  <PresentationFormat>On-screen Show (4:3)</PresentationFormat>
  <Paragraphs>524</Paragraphs>
  <Slides>28</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Times New Roman</vt:lpstr>
      <vt:lpstr>Office Theme</vt:lpstr>
      <vt:lpstr>Custom Design</vt:lpstr>
      <vt:lpstr>Priority Action Report</vt:lpstr>
      <vt:lpstr>Subcommittee Leadership</vt:lpstr>
      <vt:lpstr>Subcommittee Members</vt:lpstr>
      <vt:lpstr>PowerPoint Presentation</vt:lpstr>
      <vt:lpstr>PowerPoint Presentation</vt:lpstr>
      <vt:lpstr>PowerPoint Presentation</vt:lpstr>
      <vt:lpstr>Discipline Description</vt:lpstr>
      <vt:lpstr>Topic 1: Technology Development, Validation, and Implementation </vt:lpstr>
      <vt:lpstr>Relevant Documents</vt:lpstr>
      <vt:lpstr>Committee Action Plan</vt:lpstr>
      <vt:lpstr>Topic 2: Firearm and Toolmark Examination Standards</vt:lpstr>
      <vt:lpstr>Relevant Documents</vt:lpstr>
      <vt:lpstr>Committee Action Plan</vt:lpstr>
      <vt:lpstr>Topic 3: Uncertainty of Measurement</vt:lpstr>
      <vt:lpstr>Relevant Documents</vt:lpstr>
      <vt:lpstr>Standards/Guidelines to Move Forward</vt:lpstr>
      <vt:lpstr>Committee Action Plan</vt:lpstr>
      <vt:lpstr>Topic 4: Training Program</vt:lpstr>
      <vt:lpstr>Relevant Documents</vt:lpstr>
      <vt:lpstr>Committee Action Plan</vt:lpstr>
      <vt:lpstr>Topic 5: Standard Criteria for  Identification, Documentation, and Reporting</vt:lpstr>
      <vt:lpstr>Relevant Documents</vt:lpstr>
      <vt:lpstr>Committee Action Plan</vt:lpstr>
      <vt:lpstr>Topic 6: Terminology / Report writing</vt:lpstr>
      <vt:lpstr>Relevant Documents</vt:lpstr>
      <vt:lpstr>Committee Action Plan</vt:lpstr>
      <vt:lpstr>Additional Items of Interest</vt:lpstr>
      <vt:lpstr>Summary</vt:lpstr>
    </vt:vector>
  </TitlesOfParts>
  <Company>NIST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Subcommittee Name</dc:title>
  <dc:creator>Williams, Shannan</dc:creator>
  <cp:lastModifiedBy>Nakich, Sharon</cp:lastModifiedBy>
  <cp:revision>148</cp:revision>
  <cp:lastPrinted>2015-06-05T17:34:33Z</cp:lastPrinted>
  <dcterms:created xsi:type="dcterms:W3CDTF">2015-01-08T21:26:20Z</dcterms:created>
  <dcterms:modified xsi:type="dcterms:W3CDTF">2016-02-18T18:27:12Z</dcterms:modified>
</cp:coreProperties>
</file>