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57" r:id="rId5"/>
    <p:sldId id="258" r:id="rId6"/>
    <p:sldId id="259" r:id="rId7"/>
    <p:sldId id="260" r:id="rId8"/>
    <p:sldId id="261" r:id="rId9"/>
    <p:sldId id="262" r:id="rId10"/>
    <p:sldId id="263" r:id="rId11"/>
    <p:sldId id="264" r:id="rId12"/>
    <p:sldId id="265" r:id="rId13"/>
    <p:sldId id="266" r:id="rId14"/>
    <p:sldId id="267" r:id="rId15"/>
    <p:sldId id="269" r:id="rId16"/>
    <p:sldId id="268" r:id="rId17"/>
    <p:sldId id="271" r:id="rId18"/>
    <p:sldId id="270" r:id="rId19"/>
    <p:sldId id="272" r:id="rId20"/>
    <p:sldId id="273"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0" autoAdjust="0"/>
    <p:restoredTop sz="94660"/>
  </p:normalViewPr>
  <p:slideViewPr>
    <p:cSldViewPr>
      <p:cViewPr varScale="1">
        <p:scale>
          <a:sx n="84" d="100"/>
          <a:sy n="84" d="100"/>
        </p:scale>
        <p:origin x="-52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E94A12-8592-4855-B451-D58E2A47B02E}" type="datetimeFigureOut">
              <a:rPr lang="en-US" smtClean="0"/>
              <a:t>3/19/2012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364431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94A12-8592-4855-B451-D58E2A47B02E}" type="datetimeFigureOut">
              <a:rPr lang="en-US" smtClean="0"/>
              <a:t>3/19/2012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346682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94A12-8592-4855-B451-D58E2A47B02E}" type="datetimeFigureOut">
              <a:rPr lang="en-US" smtClean="0"/>
              <a:t>3/19/2012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276478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94A12-8592-4855-B451-D58E2A47B02E}" type="datetimeFigureOut">
              <a:rPr lang="en-US" smtClean="0"/>
              <a:t>3/19/2012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138561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94A12-8592-4855-B451-D58E2A47B02E}" type="datetimeFigureOut">
              <a:rPr lang="en-US" smtClean="0"/>
              <a:t>3/19/2012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359274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E94A12-8592-4855-B451-D58E2A47B02E}" type="datetimeFigureOut">
              <a:rPr lang="en-US" smtClean="0"/>
              <a:t>3/19/2012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3442054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E94A12-8592-4855-B451-D58E2A47B02E}" type="datetimeFigureOut">
              <a:rPr lang="en-US" smtClean="0"/>
              <a:t>3/19/2012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2440478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E94A12-8592-4855-B451-D58E2A47B02E}" type="datetimeFigureOut">
              <a:rPr lang="en-US" smtClean="0"/>
              <a:t>3/19/2012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1309799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94A12-8592-4855-B451-D58E2A47B02E}" type="datetimeFigureOut">
              <a:rPr lang="en-US" smtClean="0"/>
              <a:t>3/19/2012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33779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4A12-8592-4855-B451-D58E2A47B02E}" type="datetimeFigureOut">
              <a:rPr lang="en-US" smtClean="0"/>
              <a:t>3/19/2012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270820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94A12-8592-4855-B451-D58E2A47B02E}" type="datetimeFigureOut">
              <a:rPr lang="en-US" smtClean="0"/>
              <a:t>3/19/2012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A6F22-E929-45AA-9126-8C0A9A2F6712}" type="slidenum">
              <a:rPr lang="en-US" smtClean="0"/>
              <a:t>‹#›</a:t>
            </a:fld>
            <a:endParaRPr lang="en-US"/>
          </a:p>
        </p:txBody>
      </p:sp>
    </p:spTree>
    <p:extLst>
      <p:ext uri="{BB962C8B-B14F-4D97-AF65-F5344CB8AC3E}">
        <p14:creationId xmlns:p14="http://schemas.microsoft.com/office/powerpoint/2010/main" val="21031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94A12-8592-4855-B451-D58E2A47B02E}" type="datetimeFigureOut">
              <a:rPr lang="en-US" smtClean="0"/>
              <a:t>3/19/2012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A6F22-E929-45AA-9126-8C0A9A2F6712}" type="slidenum">
              <a:rPr lang="en-US" smtClean="0"/>
              <a:t>‹#›</a:t>
            </a:fld>
            <a:endParaRPr lang="en-US"/>
          </a:p>
        </p:txBody>
      </p:sp>
    </p:spTree>
    <p:extLst>
      <p:ext uri="{BB962C8B-B14F-4D97-AF65-F5344CB8AC3E}">
        <p14:creationId xmlns:p14="http://schemas.microsoft.com/office/powerpoint/2010/main" val="2572860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Properties of Light</a:t>
            </a:r>
            <a:endParaRPr lang="en-US" dirty="0"/>
          </a:p>
        </p:txBody>
      </p:sp>
      <p:sp>
        <p:nvSpPr>
          <p:cNvPr id="3" name="Subtitle 2"/>
          <p:cNvSpPr>
            <a:spLocks noGrp="1"/>
          </p:cNvSpPr>
          <p:nvPr>
            <p:ph type="subTitle" idx="1"/>
          </p:nvPr>
        </p:nvSpPr>
        <p:spPr/>
        <p:txBody>
          <a:bodyPr/>
          <a:lstStyle/>
          <a:p>
            <a:r>
              <a:rPr lang="en-US" dirty="0" smtClean="0"/>
              <a:t>John F. Lesoine</a:t>
            </a:r>
          </a:p>
          <a:p>
            <a:r>
              <a:rPr lang="en-US" dirty="0" smtClean="0"/>
              <a:t>NIST Biophysics Group</a:t>
            </a:r>
          </a:p>
          <a:p>
            <a:r>
              <a:rPr lang="en-US" dirty="0" smtClean="0"/>
              <a:t>3-20-2012</a:t>
            </a:r>
            <a:endParaRPr lang="en-US" dirty="0"/>
          </a:p>
        </p:txBody>
      </p:sp>
    </p:spTree>
    <p:extLst>
      <p:ext uri="{BB962C8B-B14F-4D97-AF65-F5344CB8AC3E}">
        <p14:creationId xmlns:p14="http://schemas.microsoft.com/office/powerpoint/2010/main" val="2955373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NIST Polarization Work</a:t>
            </a:r>
            <a:br>
              <a:rPr lang="en-US" dirty="0" smtClean="0"/>
            </a:br>
            <a:r>
              <a:rPr lang="en-US" dirty="0" smtClean="0"/>
              <a:t>Enhanced Optical Imaging</a:t>
            </a:r>
            <a:endParaRPr lang="en-US" dirty="0"/>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3400" y="1752600"/>
            <a:ext cx="3092331" cy="4525963"/>
          </a:xfr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2400" y="2133600"/>
            <a:ext cx="4800600" cy="3850176"/>
          </a:xfrm>
          <a:prstGeom prst="rect">
            <a:avLst/>
          </a:prstGeom>
        </p:spPr>
      </p:pic>
      <p:sp>
        <p:nvSpPr>
          <p:cNvPr id="8" name="TextBox 7"/>
          <p:cNvSpPr txBox="1"/>
          <p:nvPr/>
        </p:nvSpPr>
        <p:spPr>
          <a:xfrm>
            <a:off x="2057400" y="6400800"/>
            <a:ext cx="1752600" cy="369332"/>
          </a:xfrm>
          <a:prstGeom prst="rect">
            <a:avLst/>
          </a:prstGeom>
          <a:noFill/>
        </p:spPr>
        <p:txBody>
          <a:bodyPr wrap="square" rtlCol="0">
            <a:spAutoFit/>
          </a:bodyPr>
          <a:lstStyle/>
          <a:p>
            <a:r>
              <a:rPr lang="en-US" dirty="0" smtClean="0"/>
              <a:t>Lymphoma Cell</a:t>
            </a:r>
            <a:endParaRPr lang="en-US" dirty="0"/>
          </a:p>
        </p:txBody>
      </p:sp>
      <p:sp>
        <p:nvSpPr>
          <p:cNvPr id="9" name="TextBox 8"/>
          <p:cNvSpPr txBox="1"/>
          <p:nvPr/>
        </p:nvSpPr>
        <p:spPr>
          <a:xfrm>
            <a:off x="609600" y="6412468"/>
            <a:ext cx="1752600" cy="369332"/>
          </a:xfrm>
          <a:prstGeom prst="rect">
            <a:avLst/>
          </a:prstGeom>
          <a:noFill/>
        </p:spPr>
        <p:txBody>
          <a:bodyPr wrap="square" rtlCol="0">
            <a:spAutoFit/>
          </a:bodyPr>
          <a:lstStyle/>
          <a:p>
            <a:r>
              <a:rPr lang="en-US" dirty="0" smtClean="0"/>
              <a:t>Theory</a:t>
            </a:r>
            <a:endParaRPr lang="en-US" dirty="0"/>
          </a:p>
        </p:txBody>
      </p:sp>
      <p:sp>
        <p:nvSpPr>
          <p:cNvPr id="10" name="TextBox 9"/>
          <p:cNvSpPr txBox="1"/>
          <p:nvPr/>
        </p:nvSpPr>
        <p:spPr>
          <a:xfrm>
            <a:off x="3810000" y="5983776"/>
            <a:ext cx="5029200" cy="646331"/>
          </a:xfrm>
          <a:prstGeom prst="rect">
            <a:avLst/>
          </a:prstGeom>
          <a:noFill/>
        </p:spPr>
        <p:txBody>
          <a:bodyPr wrap="square" rtlCol="0">
            <a:spAutoFit/>
          </a:bodyPr>
          <a:lstStyle/>
          <a:p>
            <a:r>
              <a:rPr lang="en-US" dirty="0" smtClean="0"/>
              <a:t>The cell membrane’s orientations is probed with polarized light.</a:t>
            </a:r>
            <a:endParaRPr lang="en-US" dirty="0"/>
          </a:p>
        </p:txBody>
      </p:sp>
    </p:spTree>
    <p:extLst>
      <p:ext uri="{BB962C8B-B14F-4D97-AF65-F5344CB8AC3E}">
        <p14:creationId xmlns:p14="http://schemas.microsoft.com/office/powerpoint/2010/main" val="3610811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Polarized light and polarizers can be used</a:t>
            </a:r>
            <a:endParaRPr lang="en-US" dirty="0"/>
          </a:p>
        </p:txBody>
      </p:sp>
      <p:sp>
        <p:nvSpPr>
          <p:cNvPr id="3" name="Content Placeholder 2"/>
          <p:cNvSpPr>
            <a:spLocks noGrp="1"/>
          </p:cNvSpPr>
          <p:nvPr>
            <p:ph idx="1"/>
          </p:nvPr>
        </p:nvSpPr>
        <p:spPr/>
        <p:txBody>
          <a:bodyPr/>
          <a:lstStyle/>
          <a:p>
            <a:r>
              <a:rPr lang="en-US" dirty="0" smtClean="0"/>
              <a:t>To detect cancers</a:t>
            </a:r>
          </a:p>
          <a:p>
            <a:r>
              <a:rPr lang="en-US" dirty="0" smtClean="0"/>
              <a:t>To probe the structure and orientation of molecules</a:t>
            </a:r>
          </a:p>
          <a:p>
            <a:r>
              <a:rPr lang="en-US" dirty="0" smtClean="0"/>
              <a:t>To investigate the amount of </a:t>
            </a:r>
            <a:r>
              <a:rPr lang="en-US" dirty="0" err="1" smtClean="0"/>
              <a:t>orderedness</a:t>
            </a:r>
            <a:r>
              <a:rPr lang="en-US" dirty="0" smtClean="0"/>
              <a:t> versus randomness</a:t>
            </a:r>
          </a:p>
          <a:p>
            <a:r>
              <a:rPr lang="en-US" dirty="0" smtClean="0"/>
              <a:t>To reduce glare from reflected surfaces</a:t>
            </a:r>
          </a:p>
          <a:p>
            <a:r>
              <a:rPr lang="en-US" dirty="0" smtClean="0"/>
              <a:t>To make beautiful photographs</a:t>
            </a:r>
          </a:p>
          <a:p>
            <a:endParaRPr lang="en-US" dirty="0"/>
          </a:p>
        </p:txBody>
      </p:sp>
    </p:spTree>
    <p:extLst>
      <p:ext uri="{BB962C8B-B14F-4D97-AF65-F5344CB8AC3E}">
        <p14:creationId xmlns:p14="http://schemas.microsoft.com/office/powerpoint/2010/main" val="1550439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64911"/>
            <a:ext cx="94488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2"/>
                </a:solidFill>
              </a:rPr>
              <a:t>Scattering of Light</a:t>
            </a:r>
            <a:endParaRPr lang="en-US" dirty="0">
              <a:solidFill>
                <a:schemeClr val="bg2"/>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67344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Exploration: Sunset in a glass</a:t>
            </a:r>
            <a:endParaRPr lang="en-US" dirty="0"/>
          </a:p>
        </p:txBody>
      </p:sp>
      <p:sp>
        <p:nvSpPr>
          <p:cNvPr id="3" name="Content Placeholder 2"/>
          <p:cNvSpPr>
            <a:spLocks noGrp="1"/>
          </p:cNvSpPr>
          <p:nvPr>
            <p:ph idx="1"/>
          </p:nvPr>
        </p:nvSpPr>
        <p:spPr/>
        <p:txBody>
          <a:bodyPr/>
          <a:lstStyle/>
          <a:p>
            <a:r>
              <a:rPr lang="en-US" dirty="0" smtClean="0"/>
              <a:t>Why is milk white?</a:t>
            </a:r>
          </a:p>
          <a:p>
            <a:r>
              <a:rPr lang="en-US" dirty="0" smtClean="0"/>
              <a:t>Is the light polarized or </a:t>
            </a:r>
            <a:r>
              <a:rPr lang="en-US" dirty="0" err="1" smtClean="0"/>
              <a:t>unpolarized</a:t>
            </a:r>
            <a:r>
              <a:rPr lang="en-US" dirty="0" smtClean="0"/>
              <a:t>?</a:t>
            </a:r>
          </a:p>
          <a:p>
            <a:r>
              <a:rPr lang="en-US" dirty="0" smtClean="0"/>
              <a:t>Why are sunsets red?</a:t>
            </a:r>
          </a:p>
          <a:p>
            <a:r>
              <a:rPr lang="en-US" dirty="0" smtClean="0"/>
              <a:t>Why contributes to the sky being blue?</a:t>
            </a:r>
            <a:endParaRPr lang="en-US" dirty="0"/>
          </a:p>
        </p:txBody>
      </p:sp>
    </p:spTree>
    <p:extLst>
      <p:ext uri="{BB962C8B-B14F-4D97-AF65-F5344CB8AC3E}">
        <p14:creationId xmlns:p14="http://schemas.microsoft.com/office/powerpoint/2010/main" val="326609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Scattering (and diffuse reflection) at NIST</a:t>
            </a:r>
            <a:endParaRPr lang="en-US" dirty="0"/>
          </a:p>
        </p:txBody>
      </p:sp>
      <p:sp>
        <p:nvSpPr>
          <p:cNvPr id="3" name="Content Placeholder 2"/>
          <p:cNvSpPr>
            <a:spLocks noGrp="1"/>
          </p:cNvSpPr>
          <p:nvPr>
            <p:ph idx="1"/>
          </p:nvPr>
        </p:nvSpPr>
        <p:spPr/>
        <p:txBody>
          <a:bodyPr>
            <a:normAutofit lnSpcReduction="10000"/>
          </a:bodyPr>
          <a:lstStyle/>
          <a:p>
            <a:r>
              <a:rPr lang="en-US" dirty="0" smtClean="0"/>
              <a:t>Measure roughness of surfaces</a:t>
            </a:r>
          </a:p>
          <a:p>
            <a:r>
              <a:rPr lang="en-US" dirty="0" smtClean="0"/>
              <a:t>Combined with polarization</a:t>
            </a:r>
          </a:p>
          <a:p>
            <a:pPr lvl="1"/>
            <a:r>
              <a:rPr lang="en-US" dirty="0" smtClean="0"/>
              <a:t>Measure structural properties of molecules</a:t>
            </a:r>
          </a:p>
          <a:p>
            <a:r>
              <a:rPr lang="en-US" dirty="0" smtClean="0"/>
              <a:t>Detection of small particles (in air and water/ environmental health and safety)</a:t>
            </a:r>
          </a:p>
          <a:p>
            <a:r>
              <a:rPr lang="en-US" dirty="0" smtClean="0"/>
              <a:t>Optical Coherence Tomography- 3D imaging of skin and retinas using diffuse reflectance, penetration depth limited by multiple scattering</a:t>
            </a:r>
          </a:p>
          <a:p>
            <a:pPr lvl="1"/>
            <a:endParaRPr lang="en-US" dirty="0"/>
          </a:p>
        </p:txBody>
      </p:sp>
    </p:spTree>
    <p:extLst>
      <p:ext uri="{BB962C8B-B14F-4D97-AF65-F5344CB8AC3E}">
        <p14:creationId xmlns:p14="http://schemas.microsoft.com/office/powerpoint/2010/main" val="3006466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Dependence of Scattering</a:t>
            </a:r>
            <a:endParaRPr lang="en-US" dirty="0"/>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r>
              <a:rPr lang="en-US" dirty="0" smtClean="0"/>
              <a:t>Longer wavelengths have lower probability of scattering</a:t>
            </a:r>
          </a:p>
          <a:p>
            <a:pPr lvl="1"/>
            <a:r>
              <a:rPr lang="en-US" dirty="0" smtClean="0"/>
              <a:t>Red light transmits farther than bluer light before scattering</a:t>
            </a:r>
          </a:p>
          <a:p>
            <a:pPr lvl="1"/>
            <a:r>
              <a:rPr lang="en-US" dirty="0" smtClean="0"/>
              <a:t>Why are clouds white?</a:t>
            </a:r>
          </a:p>
          <a:p>
            <a:pPr lvl="2"/>
            <a:r>
              <a:rPr lang="en-US" dirty="0" smtClean="0"/>
              <a:t>Why are some clouds dark (gray or black)?</a:t>
            </a:r>
          </a:p>
          <a:p>
            <a:pPr lvl="1"/>
            <a:r>
              <a:rPr lang="en-US" dirty="0" smtClean="0"/>
              <a:t>Why is the sunset red</a:t>
            </a:r>
          </a:p>
          <a:p>
            <a:pPr lvl="1"/>
            <a:r>
              <a:rPr lang="en-US" dirty="0" smtClean="0"/>
              <a:t>Why is some sunlight polarized?</a:t>
            </a:r>
          </a:p>
          <a:p>
            <a:r>
              <a:rPr lang="en-US" dirty="0" smtClean="0"/>
              <a:t>Combining scattering data with color identification can be used to identify the shapes of objects like biological cells.</a:t>
            </a:r>
          </a:p>
          <a:p>
            <a:r>
              <a:rPr lang="en-US" dirty="0" smtClean="0"/>
              <a:t>Some butterflies wings are colored because of scattered light, (absorption of light would burn the wings)</a:t>
            </a:r>
          </a:p>
          <a:p>
            <a:r>
              <a:rPr lang="en-US" dirty="0" smtClean="0"/>
              <a:t>How would you design a camera that could see through a sand storm? </a:t>
            </a:r>
            <a:endParaRPr lang="en-US" dirty="0"/>
          </a:p>
        </p:txBody>
      </p:sp>
    </p:spTree>
    <p:extLst>
      <p:ext uri="{BB962C8B-B14F-4D97-AF65-F5344CB8AC3E}">
        <p14:creationId xmlns:p14="http://schemas.microsoft.com/office/powerpoint/2010/main" val="250349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52400"/>
            <a:ext cx="10852727"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rPr>
              <a:t>Invisible Light</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r>
              <a:rPr lang="en-US" dirty="0" smtClean="0">
                <a:solidFill>
                  <a:schemeClr val="bg1"/>
                </a:solidFill>
              </a:rPr>
              <a:t>Visible light possesses wavelengths that fall between 400 nm and 700 nm.</a:t>
            </a:r>
          </a:p>
          <a:p>
            <a:r>
              <a:rPr lang="en-US" dirty="0" smtClean="0">
                <a:solidFill>
                  <a:schemeClr val="bg1"/>
                </a:solidFill>
              </a:rPr>
              <a:t>Electromagnetic radiation that is blue shifted, shorter wavelength, is invisible starting with UV, X-Rays, Gamma Rays</a:t>
            </a:r>
          </a:p>
          <a:p>
            <a:r>
              <a:rPr lang="en-US" dirty="0" smtClean="0">
                <a:solidFill>
                  <a:schemeClr val="bg1"/>
                </a:solidFill>
              </a:rPr>
              <a:t>Longer wavelengths are red shifted, infrared light (thermal and heat signatures), microwaves, </a:t>
            </a:r>
            <a:r>
              <a:rPr lang="en-US" dirty="0" err="1" smtClean="0">
                <a:solidFill>
                  <a:schemeClr val="bg1"/>
                </a:solidFill>
              </a:rPr>
              <a:t>radiowaves</a:t>
            </a:r>
            <a:endParaRPr lang="en-US" dirty="0" smtClean="0">
              <a:solidFill>
                <a:schemeClr val="bg1"/>
              </a:solidFill>
            </a:endParaRPr>
          </a:p>
          <a:p>
            <a:r>
              <a:rPr lang="en-US" dirty="0" smtClean="0">
                <a:solidFill>
                  <a:schemeClr val="bg1"/>
                </a:solidFill>
              </a:rPr>
              <a:t>Here high energy UV light is absorbed by minerals, energy is lost due to thermal vibrations and is reemitted as lower energy visible light</a:t>
            </a:r>
          </a:p>
          <a:p>
            <a:pPr lvl="1"/>
            <a:r>
              <a:rPr lang="en-US" dirty="0" smtClean="0">
                <a:solidFill>
                  <a:schemeClr val="bg1"/>
                </a:solidFill>
              </a:rPr>
              <a:t>Energy is proportional to the frequency of oscillation, shorter wavelength higher energy</a:t>
            </a:r>
            <a:endParaRPr lang="en-US" dirty="0">
              <a:solidFill>
                <a:schemeClr val="bg1"/>
              </a:solidFill>
            </a:endParaRPr>
          </a:p>
        </p:txBody>
      </p:sp>
    </p:spTree>
    <p:extLst>
      <p:ext uri="{BB962C8B-B14F-4D97-AF65-F5344CB8AC3E}">
        <p14:creationId xmlns:p14="http://schemas.microsoft.com/office/powerpoint/2010/main" val="3937733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 Beads Exploration</a:t>
            </a:r>
            <a:endParaRPr lang="en-US" dirty="0"/>
          </a:p>
        </p:txBody>
      </p:sp>
      <p:sp>
        <p:nvSpPr>
          <p:cNvPr id="3" name="Content Placeholder 2"/>
          <p:cNvSpPr>
            <a:spLocks noGrp="1"/>
          </p:cNvSpPr>
          <p:nvPr>
            <p:ph idx="1"/>
          </p:nvPr>
        </p:nvSpPr>
        <p:spPr/>
        <p:txBody>
          <a:bodyPr/>
          <a:lstStyle/>
          <a:p>
            <a:r>
              <a:rPr lang="en-US" dirty="0" smtClean="0"/>
              <a:t>Test various sources of UV light</a:t>
            </a:r>
          </a:p>
          <a:p>
            <a:r>
              <a:rPr lang="en-US" dirty="0" smtClean="0"/>
              <a:t>Can you come up with an idea to make a UV meter using the beads?</a:t>
            </a:r>
          </a:p>
          <a:p>
            <a:r>
              <a:rPr lang="en-US" dirty="0" smtClean="0"/>
              <a:t>Is there UV light in the shade?</a:t>
            </a:r>
          </a:p>
          <a:p>
            <a:r>
              <a:rPr lang="en-US" dirty="0" smtClean="0"/>
              <a:t>Should you wear sunglasses when its cloudy or when you are in </a:t>
            </a:r>
            <a:r>
              <a:rPr lang="en-US" smtClean="0"/>
              <a:t>the shade?</a:t>
            </a:r>
            <a:endParaRPr lang="en-US" dirty="0"/>
          </a:p>
        </p:txBody>
      </p:sp>
    </p:spTree>
    <p:extLst>
      <p:ext uri="{BB962C8B-B14F-4D97-AF65-F5344CB8AC3E}">
        <p14:creationId xmlns:p14="http://schemas.microsoft.com/office/powerpoint/2010/main" val="3497336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 Light Scatters a lot!</a:t>
            </a:r>
            <a:endParaRPr lang="en-US" dirty="0"/>
          </a:p>
        </p:txBody>
      </p:sp>
      <p:sp>
        <p:nvSpPr>
          <p:cNvPr id="3" name="Content Placeholder 2"/>
          <p:cNvSpPr>
            <a:spLocks noGrp="1"/>
          </p:cNvSpPr>
          <p:nvPr>
            <p:ph idx="1"/>
          </p:nvPr>
        </p:nvSpPr>
        <p:spPr/>
        <p:txBody>
          <a:bodyPr/>
          <a:lstStyle/>
          <a:p>
            <a:r>
              <a:rPr lang="en-US" dirty="0" smtClean="0"/>
              <a:t>UV light has a wavelength much shorter than visible light</a:t>
            </a:r>
          </a:p>
          <a:p>
            <a:r>
              <a:rPr lang="en-US" dirty="0" smtClean="0"/>
              <a:t>UV light produces vitamin D</a:t>
            </a:r>
          </a:p>
          <a:p>
            <a:r>
              <a:rPr lang="en-US" dirty="0" smtClean="0"/>
              <a:t>UV light can damage DNA</a:t>
            </a:r>
          </a:p>
          <a:p>
            <a:pPr lvl="1"/>
            <a:r>
              <a:rPr lang="en-US" dirty="0" smtClean="0"/>
              <a:t>Too much can causes mutations that lead to cancer</a:t>
            </a:r>
          </a:p>
          <a:p>
            <a:pPr lvl="1"/>
            <a:r>
              <a:rPr lang="en-US" dirty="0" smtClean="0"/>
              <a:t>Correct dose can lead to a long lasting tan</a:t>
            </a:r>
            <a:endParaRPr lang="en-US" dirty="0"/>
          </a:p>
        </p:txBody>
      </p:sp>
    </p:spTree>
    <p:extLst>
      <p:ext uri="{BB962C8B-B14F-4D97-AF65-F5344CB8AC3E}">
        <p14:creationId xmlns:p14="http://schemas.microsoft.com/office/powerpoint/2010/main" val="152870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 light uses</a:t>
            </a:r>
            <a:endParaRPr lang="en-US" dirty="0"/>
          </a:p>
        </p:txBody>
      </p:sp>
      <p:sp>
        <p:nvSpPr>
          <p:cNvPr id="3" name="Content Placeholder 2"/>
          <p:cNvSpPr>
            <a:spLocks noGrp="1"/>
          </p:cNvSpPr>
          <p:nvPr>
            <p:ph idx="1"/>
          </p:nvPr>
        </p:nvSpPr>
        <p:spPr/>
        <p:txBody>
          <a:bodyPr/>
          <a:lstStyle/>
          <a:p>
            <a:r>
              <a:rPr lang="en-US" dirty="0" smtClean="0"/>
              <a:t>Forensic scientists use UV light to detect blood or saliva at crime scenes</a:t>
            </a:r>
          </a:p>
          <a:p>
            <a:r>
              <a:rPr lang="en-US" dirty="0" smtClean="0"/>
              <a:t>Many fruits and flowers stand out more strongly in UV light</a:t>
            </a:r>
          </a:p>
          <a:p>
            <a:pPr lvl="1"/>
            <a:r>
              <a:rPr lang="en-US" dirty="0" smtClean="0"/>
              <a:t>Many insects like bees, and birds and reptiles can see near UV light</a:t>
            </a:r>
          </a:p>
          <a:p>
            <a:pPr lvl="1"/>
            <a:r>
              <a:rPr lang="en-US" dirty="0" smtClean="0"/>
              <a:t>Some bird plumage stands out more vibrantly in UV light</a:t>
            </a:r>
            <a:endParaRPr lang="en-US" dirty="0"/>
          </a:p>
        </p:txBody>
      </p:sp>
    </p:spTree>
    <p:extLst>
      <p:ext uri="{BB962C8B-B14F-4D97-AF65-F5344CB8AC3E}">
        <p14:creationId xmlns:p14="http://schemas.microsoft.com/office/powerpoint/2010/main" val="387986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Background</a:t>
            </a:r>
            <a:br>
              <a:rPr lang="en-US" dirty="0" smtClean="0"/>
            </a:br>
            <a:r>
              <a:rPr lang="en-US" dirty="0"/>
              <a:t>	</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Moravian College 1999-2003</a:t>
            </a:r>
          </a:p>
          <a:p>
            <a:pPr lvl="1"/>
            <a:r>
              <a:rPr lang="en-US" sz="2400" dirty="0" smtClean="0"/>
              <a:t>BS with Honors in Physics</a:t>
            </a:r>
          </a:p>
          <a:p>
            <a:pPr lvl="1"/>
            <a:r>
              <a:rPr lang="en-US" sz="2400" dirty="0" smtClean="0"/>
              <a:t>2002 REU The College of William and Mary</a:t>
            </a:r>
          </a:p>
          <a:p>
            <a:pPr lvl="1"/>
            <a:r>
              <a:rPr lang="en-US" sz="2400" dirty="0" smtClean="0"/>
              <a:t>Research material properties using the rotation of the polarization of light</a:t>
            </a:r>
          </a:p>
          <a:p>
            <a:r>
              <a:rPr lang="en-US" dirty="0" smtClean="0"/>
              <a:t>University of Rochester 2003-2010</a:t>
            </a:r>
          </a:p>
          <a:p>
            <a:pPr lvl="1"/>
            <a:r>
              <a:rPr lang="en-US" sz="2400" dirty="0" smtClean="0"/>
              <a:t>Institute of Optics</a:t>
            </a:r>
          </a:p>
          <a:p>
            <a:pPr lvl="1"/>
            <a:r>
              <a:rPr lang="en-US" sz="2400" dirty="0" smtClean="0"/>
              <a:t>PhD in Optical Physics</a:t>
            </a:r>
          </a:p>
          <a:p>
            <a:pPr lvl="1"/>
            <a:r>
              <a:rPr lang="en-US" sz="2400" dirty="0" smtClean="0"/>
              <a:t>Research in Single Molecule </a:t>
            </a:r>
            <a:r>
              <a:rPr lang="en-US" sz="2400" dirty="0" err="1" smtClean="0"/>
              <a:t>Flourescence</a:t>
            </a:r>
            <a:endParaRPr lang="en-US" sz="2400" dirty="0" smtClean="0"/>
          </a:p>
          <a:p>
            <a:pPr lvl="1"/>
            <a:r>
              <a:rPr lang="en-US" sz="2400" dirty="0" smtClean="0"/>
              <a:t>Built a </a:t>
            </a:r>
            <a:r>
              <a:rPr lang="en-US" sz="2400" dirty="0" err="1" smtClean="0"/>
              <a:t>nanofluidic</a:t>
            </a:r>
            <a:r>
              <a:rPr lang="en-US" sz="2400" dirty="0" smtClean="0"/>
              <a:t> tracking device</a:t>
            </a:r>
          </a:p>
          <a:p>
            <a:pPr lvl="1"/>
            <a:r>
              <a:rPr lang="en-US" sz="2400" dirty="0" smtClean="0"/>
              <a:t>Statistical optics</a:t>
            </a:r>
            <a:endParaRPr lang="en-US" sz="2400" dirty="0"/>
          </a:p>
        </p:txBody>
      </p:sp>
    </p:spTree>
    <p:extLst>
      <p:ext uri="{BB962C8B-B14F-4D97-AF65-F5344CB8AC3E}">
        <p14:creationId xmlns:p14="http://schemas.microsoft.com/office/powerpoint/2010/main" val="3779667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UV light</a:t>
            </a:r>
            <a:endParaRPr lang="en-US" dirty="0"/>
          </a:p>
        </p:txBody>
      </p:sp>
      <p:sp>
        <p:nvSpPr>
          <p:cNvPr id="3" name="Content Placeholder 2"/>
          <p:cNvSpPr>
            <a:spLocks noGrp="1"/>
          </p:cNvSpPr>
          <p:nvPr>
            <p:ph idx="1"/>
          </p:nvPr>
        </p:nvSpPr>
        <p:spPr/>
        <p:txBody>
          <a:bodyPr/>
          <a:lstStyle/>
          <a:p>
            <a:r>
              <a:rPr lang="en-US" dirty="0" smtClean="0"/>
              <a:t>UV light can be used to purify water and air</a:t>
            </a:r>
          </a:p>
          <a:p>
            <a:pPr lvl="1"/>
            <a:r>
              <a:rPr lang="en-US" dirty="0" smtClean="0"/>
              <a:t>DNA absorbs certain UV wavelengths, so bacteria or viruses can be destroyed easily</a:t>
            </a:r>
          </a:p>
          <a:p>
            <a:pPr lvl="1"/>
            <a:r>
              <a:rPr lang="en-US" dirty="0" smtClean="0"/>
              <a:t>Irradiation of food is performed with UV light to kill bacteria on the surface</a:t>
            </a:r>
          </a:p>
          <a:p>
            <a:r>
              <a:rPr lang="en-US" dirty="0" smtClean="0"/>
              <a:t>UV light is used to fortify milk with vitamin D</a:t>
            </a:r>
          </a:p>
          <a:p>
            <a:r>
              <a:rPr lang="en-US" dirty="0" smtClean="0"/>
              <a:t>UV light is used to produce microprocessors for computers using UV lithography</a:t>
            </a:r>
            <a:endParaRPr lang="en-US" dirty="0"/>
          </a:p>
        </p:txBody>
      </p:sp>
    </p:spTree>
    <p:extLst>
      <p:ext uri="{BB962C8B-B14F-4D97-AF65-F5344CB8AC3E}">
        <p14:creationId xmlns:p14="http://schemas.microsoft.com/office/powerpoint/2010/main" val="166319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Properties of Light</a:t>
            </a:r>
            <a:endParaRPr lang="en-US" dirty="0"/>
          </a:p>
        </p:txBody>
      </p:sp>
      <p:sp>
        <p:nvSpPr>
          <p:cNvPr id="3" name="Content Placeholder 2"/>
          <p:cNvSpPr>
            <a:spLocks noGrp="1"/>
          </p:cNvSpPr>
          <p:nvPr>
            <p:ph idx="1"/>
          </p:nvPr>
        </p:nvSpPr>
        <p:spPr/>
        <p:txBody>
          <a:bodyPr>
            <a:normAutofit lnSpcReduction="10000"/>
          </a:bodyPr>
          <a:lstStyle/>
          <a:p>
            <a:r>
              <a:rPr lang="en-US" dirty="0" smtClean="0"/>
              <a:t>Intensity, color (wavelength), frequency (number of oscillations per second), direction of propagation, polarization</a:t>
            </a:r>
          </a:p>
          <a:p>
            <a:r>
              <a:rPr lang="en-US" dirty="0" smtClean="0"/>
              <a:t> The properties of light can be used to measure a wide variety of things in a variety of industries.</a:t>
            </a:r>
          </a:p>
          <a:p>
            <a:pPr lvl="1"/>
            <a:r>
              <a:rPr lang="en-US" dirty="0" smtClean="0"/>
              <a:t>Chemicals structure, chemical composition, concentrations, sugar content (alcohol content), communication, computing, remote sensing, many experiments, CD players and </a:t>
            </a:r>
            <a:r>
              <a:rPr lang="en-US" dirty="0" err="1" smtClean="0"/>
              <a:t>Blu</a:t>
            </a:r>
            <a:r>
              <a:rPr lang="en-US" dirty="0" smtClean="0"/>
              <a:t> Rays </a:t>
            </a:r>
            <a:r>
              <a:rPr lang="en-US" dirty="0" err="1" smtClean="0"/>
              <a:t>etc</a:t>
            </a:r>
            <a:endParaRPr lang="en-US" dirty="0"/>
          </a:p>
        </p:txBody>
      </p:sp>
    </p:spTree>
    <p:extLst>
      <p:ext uri="{BB962C8B-B14F-4D97-AF65-F5344CB8AC3E}">
        <p14:creationId xmlns:p14="http://schemas.microsoft.com/office/powerpoint/2010/main" val="2361166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 at NIST</a:t>
            </a:r>
            <a:endParaRPr lang="en-US" dirty="0"/>
          </a:p>
        </p:txBody>
      </p:sp>
      <p:sp>
        <p:nvSpPr>
          <p:cNvPr id="3" name="Content Placeholder 2"/>
          <p:cNvSpPr>
            <a:spLocks noGrp="1"/>
          </p:cNvSpPr>
          <p:nvPr>
            <p:ph idx="1"/>
          </p:nvPr>
        </p:nvSpPr>
        <p:spPr/>
        <p:txBody>
          <a:bodyPr>
            <a:normAutofit lnSpcReduction="10000"/>
          </a:bodyPr>
          <a:lstStyle/>
          <a:p>
            <a:r>
              <a:rPr lang="en-US" dirty="0" smtClean="0"/>
              <a:t>NIST 2010-Present</a:t>
            </a:r>
          </a:p>
          <a:p>
            <a:r>
              <a:rPr lang="en-US" dirty="0" smtClean="0"/>
              <a:t>National Research Council Associate</a:t>
            </a:r>
          </a:p>
          <a:p>
            <a:pPr lvl="1"/>
            <a:r>
              <a:rPr lang="en-US" sz="2000" dirty="0"/>
              <a:t>A peer review process, involving multiple scientists or engineers, was used to score my research proposal, my ability to perform the proposed research and the suitability of the laboratory to host the proposed research project. </a:t>
            </a:r>
            <a:endParaRPr lang="en-US" sz="2000" dirty="0" smtClean="0"/>
          </a:p>
          <a:p>
            <a:pPr lvl="1"/>
            <a:r>
              <a:rPr lang="en-US" sz="2000" dirty="0" smtClean="0"/>
              <a:t>Research interests, cell membrane biology, enhanced optical imaging using the properties of light, statistical optics and computational imaging</a:t>
            </a:r>
          </a:p>
          <a:p>
            <a:r>
              <a:rPr lang="en-US" sz="2400" dirty="0" smtClean="0"/>
              <a:t>Future opportunities: Government Lab research, industrial research and product development, business opportunities,</a:t>
            </a:r>
          </a:p>
          <a:p>
            <a:pPr lvl="1"/>
            <a:r>
              <a:rPr lang="en-US" sz="2000" dirty="0" smtClean="0"/>
              <a:t>Biotechnology, defense, semiconductor, telecommunications</a:t>
            </a:r>
            <a:endParaRPr lang="en-US" sz="2000" dirty="0"/>
          </a:p>
        </p:txBody>
      </p:sp>
    </p:spTree>
    <p:extLst>
      <p:ext uri="{BB962C8B-B14F-4D97-AF65-F5344CB8AC3E}">
        <p14:creationId xmlns:p14="http://schemas.microsoft.com/office/powerpoint/2010/main" val="207102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39118" y="0"/>
            <a:ext cx="10443066" cy="6934200"/>
          </a:xfrm>
          <a:prstGeom prst="rect">
            <a:avLst/>
          </a:prstGeom>
          <a:noFill/>
          <a:ln>
            <a:noFill/>
          </a:ln>
          <a:effectLst>
            <a:outerShdw dist="35921" dir="2700000" algn="ctr" rotWithShape="0">
              <a:schemeClr val="bg2">
                <a:alpha val="42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solidFill>
                  <a:schemeClr val="bg2"/>
                </a:solidFill>
              </a:rPr>
              <a:t>What are waves and what do they do?</a:t>
            </a:r>
            <a:endParaRPr lang="en-US" dirty="0">
              <a:solidFill>
                <a:schemeClr val="bg2"/>
              </a:solidFill>
            </a:endParaRPr>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solidFill>
                  <a:schemeClr val="bg2"/>
                </a:solidFill>
              </a:rPr>
              <a:t>Waves are disturbances</a:t>
            </a:r>
          </a:p>
          <a:p>
            <a:pPr lvl="1"/>
            <a:r>
              <a:rPr lang="en-US" dirty="0" smtClean="0">
                <a:solidFill>
                  <a:schemeClr val="bg2"/>
                </a:solidFill>
              </a:rPr>
              <a:t>Ocean waves</a:t>
            </a:r>
          </a:p>
          <a:p>
            <a:pPr lvl="1"/>
            <a:r>
              <a:rPr lang="en-US" dirty="0" smtClean="0">
                <a:solidFill>
                  <a:schemeClr val="bg2"/>
                </a:solidFill>
              </a:rPr>
              <a:t>Pebble dropped into water</a:t>
            </a:r>
          </a:p>
          <a:p>
            <a:pPr lvl="1"/>
            <a:r>
              <a:rPr lang="en-US" dirty="0" smtClean="0">
                <a:solidFill>
                  <a:schemeClr val="bg2"/>
                </a:solidFill>
              </a:rPr>
              <a:t>Sound waves</a:t>
            </a:r>
          </a:p>
          <a:p>
            <a:pPr lvl="1"/>
            <a:r>
              <a:rPr lang="en-US" dirty="0" smtClean="0">
                <a:solidFill>
                  <a:schemeClr val="bg2"/>
                </a:solidFill>
              </a:rPr>
              <a:t>Visible light and other electromagnetic radiation</a:t>
            </a:r>
          </a:p>
          <a:p>
            <a:pPr lvl="1"/>
            <a:r>
              <a:rPr lang="en-US" dirty="0" smtClean="0">
                <a:solidFill>
                  <a:schemeClr val="bg2"/>
                </a:solidFill>
              </a:rPr>
              <a:t>Slinky </a:t>
            </a:r>
          </a:p>
          <a:p>
            <a:r>
              <a:rPr lang="en-US" dirty="0" smtClean="0">
                <a:solidFill>
                  <a:schemeClr val="bg2"/>
                </a:solidFill>
              </a:rPr>
              <a:t>Waves carry energy from one point to another</a:t>
            </a:r>
          </a:p>
          <a:p>
            <a:pPr lvl="1"/>
            <a:r>
              <a:rPr lang="en-US" dirty="0" smtClean="0">
                <a:solidFill>
                  <a:schemeClr val="bg2"/>
                </a:solidFill>
              </a:rPr>
              <a:t>Kinetic energy, electromagnetic</a:t>
            </a:r>
          </a:p>
          <a:p>
            <a:r>
              <a:rPr lang="en-US" dirty="0" smtClean="0">
                <a:solidFill>
                  <a:schemeClr val="bg2"/>
                </a:solidFill>
              </a:rPr>
              <a:t>Waves have amplitude (intensity), propagation direction </a:t>
            </a:r>
            <a:r>
              <a:rPr lang="en-US" dirty="0" err="1" smtClean="0">
                <a:solidFill>
                  <a:schemeClr val="bg2"/>
                </a:solidFill>
              </a:rPr>
              <a:t>etc</a:t>
            </a:r>
            <a:endParaRPr lang="en-US" dirty="0" smtClean="0">
              <a:solidFill>
                <a:schemeClr val="bg2"/>
              </a:solidFill>
            </a:endParaRPr>
          </a:p>
          <a:p>
            <a:endParaRPr lang="en-US" dirty="0" smtClean="0"/>
          </a:p>
          <a:p>
            <a:pPr marL="457200" lvl="1" indent="0">
              <a:buNone/>
            </a:pPr>
            <a:endParaRPr lang="en-US" dirty="0" smtClean="0"/>
          </a:p>
          <a:p>
            <a:pPr marL="457200" lvl="1" indent="0">
              <a:buNone/>
            </a:pPr>
            <a:endParaRPr lang="en-US" dirty="0" smtClean="0"/>
          </a:p>
          <a:p>
            <a:pPr lvl="1"/>
            <a:endParaRPr lang="en-US" dirty="0"/>
          </a:p>
        </p:txBody>
      </p:sp>
    </p:spTree>
    <p:extLst>
      <p:ext uri="{BB962C8B-B14F-4D97-AF65-F5344CB8AC3E}">
        <p14:creationId xmlns:p14="http://schemas.microsoft.com/office/powerpoint/2010/main" val="2024126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603" y="0"/>
            <a:ext cx="9295757" cy="697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2"/>
                </a:solidFill>
              </a:rPr>
              <a:t>Wavelength and Reflection</a:t>
            </a:r>
            <a:endParaRPr lang="en-US" dirty="0">
              <a:solidFill>
                <a:schemeClr val="bg2"/>
              </a:solidFill>
            </a:endParaRPr>
          </a:p>
        </p:txBody>
      </p:sp>
      <p:sp>
        <p:nvSpPr>
          <p:cNvPr id="3" name="Content Placeholder 2"/>
          <p:cNvSpPr>
            <a:spLocks noGrp="1"/>
          </p:cNvSpPr>
          <p:nvPr>
            <p:ph idx="1"/>
          </p:nvPr>
        </p:nvSpPr>
        <p:spPr/>
        <p:txBody>
          <a:bodyPr/>
          <a:lstStyle/>
          <a:p>
            <a:r>
              <a:rPr lang="en-US" dirty="0" smtClean="0">
                <a:solidFill>
                  <a:schemeClr val="bg2"/>
                </a:solidFill>
              </a:rPr>
              <a:t>Waves possess a physical length</a:t>
            </a:r>
          </a:p>
          <a:p>
            <a:r>
              <a:rPr lang="en-US" dirty="0" smtClean="0">
                <a:solidFill>
                  <a:schemeClr val="bg2"/>
                </a:solidFill>
              </a:rPr>
              <a:t>Waves have a vibration frequency</a:t>
            </a:r>
          </a:p>
          <a:p>
            <a:r>
              <a:rPr lang="en-US" dirty="0" smtClean="0">
                <a:solidFill>
                  <a:schemeClr val="bg2"/>
                </a:solidFill>
              </a:rPr>
              <a:t>Waves pass through each other unperturbed</a:t>
            </a:r>
          </a:p>
          <a:p>
            <a:pPr lvl="1"/>
            <a:r>
              <a:rPr lang="en-US" dirty="0" smtClean="0">
                <a:solidFill>
                  <a:schemeClr val="bg2"/>
                </a:solidFill>
              </a:rPr>
              <a:t>Why can we create standing waves on a rope?</a:t>
            </a:r>
          </a:p>
          <a:p>
            <a:pPr lvl="1"/>
            <a:r>
              <a:rPr lang="en-US" dirty="0" smtClean="0">
                <a:solidFill>
                  <a:schemeClr val="bg2"/>
                </a:solidFill>
              </a:rPr>
              <a:t>How do we make multiple nodes?</a:t>
            </a:r>
          </a:p>
          <a:p>
            <a:pPr lvl="1"/>
            <a:r>
              <a:rPr lang="en-US" dirty="0" smtClean="0">
                <a:solidFill>
                  <a:schemeClr val="bg2"/>
                </a:solidFill>
              </a:rPr>
              <a:t>How does shortening or lengthening the rope affect the creation of a standing wave?</a:t>
            </a:r>
            <a:endParaRPr lang="en-US" dirty="0">
              <a:solidFill>
                <a:schemeClr val="bg2"/>
              </a:solidFill>
            </a:endParaRPr>
          </a:p>
        </p:txBody>
      </p:sp>
    </p:spTree>
    <p:extLst>
      <p:ext uri="{BB962C8B-B14F-4D97-AF65-F5344CB8AC3E}">
        <p14:creationId xmlns:p14="http://schemas.microsoft.com/office/powerpoint/2010/main" val="3232623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Exploration</a:t>
            </a:r>
            <a:endParaRPr lang="en-US" dirty="0"/>
          </a:p>
        </p:txBody>
      </p:sp>
      <p:sp>
        <p:nvSpPr>
          <p:cNvPr id="3" name="Content Placeholder 2"/>
          <p:cNvSpPr>
            <a:spLocks noGrp="1"/>
          </p:cNvSpPr>
          <p:nvPr>
            <p:ph idx="1"/>
          </p:nvPr>
        </p:nvSpPr>
        <p:spPr/>
        <p:txBody>
          <a:bodyPr>
            <a:normAutofit lnSpcReduction="10000"/>
          </a:bodyPr>
          <a:lstStyle/>
          <a:p>
            <a:r>
              <a:rPr lang="en-US" dirty="0" smtClean="0"/>
              <a:t>With a partner, try to create a standing wave</a:t>
            </a:r>
          </a:p>
          <a:p>
            <a:pPr lvl="1"/>
            <a:r>
              <a:rPr lang="en-US" dirty="0" smtClean="0"/>
              <a:t>Have one person try to hold their hand still.  What happens?</a:t>
            </a:r>
          </a:p>
          <a:p>
            <a:pPr lvl="1"/>
            <a:r>
              <a:rPr lang="en-US" dirty="0" smtClean="0"/>
              <a:t>Try to create one node, two nodes.</a:t>
            </a:r>
          </a:p>
          <a:p>
            <a:pPr lvl="1"/>
            <a:r>
              <a:rPr lang="en-US" dirty="0" smtClean="0"/>
              <a:t>Try shortening or lengthening the rope.  What happens?</a:t>
            </a:r>
          </a:p>
          <a:p>
            <a:r>
              <a:rPr lang="en-US" dirty="0" smtClean="0"/>
              <a:t>Are these waves transverse or longitudinal?</a:t>
            </a:r>
          </a:p>
          <a:p>
            <a:pPr lvl="1"/>
            <a:r>
              <a:rPr lang="en-US" dirty="0" smtClean="0"/>
              <a:t>Transverse is perpendicular to the travel direction.</a:t>
            </a:r>
          </a:p>
          <a:p>
            <a:pPr lvl="1"/>
            <a:r>
              <a:rPr lang="en-US" dirty="0" smtClean="0"/>
              <a:t>Longitudinal is parallel to the travel direction.</a:t>
            </a:r>
          </a:p>
          <a:p>
            <a:pPr lvl="1"/>
            <a:endParaRPr lang="en-US" dirty="0" smtClean="0"/>
          </a:p>
          <a:p>
            <a:pPr lvl="1"/>
            <a:endParaRPr lang="en-US" dirty="0"/>
          </a:p>
        </p:txBody>
      </p:sp>
    </p:spTree>
    <p:extLst>
      <p:ext uri="{BB962C8B-B14F-4D97-AF65-F5344CB8AC3E}">
        <p14:creationId xmlns:p14="http://schemas.microsoft.com/office/powerpoint/2010/main" val="2915583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 continued</a:t>
            </a:r>
            <a:endParaRPr lang="en-US" dirty="0"/>
          </a:p>
        </p:txBody>
      </p:sp>
      <p:sp>
        <p:nvSpPr>
          <p:cNvPr id="3" name="Content Placeholder 2"/>
          <p:cNvSpPr>
            <a:spLocks noGrp="1"/>
          </p:cNvSpPr>
          <p:nvPr>
            <p:ph idx="1"/>
          </p:nvPr>
        </p:nvSpPr>
        <p:spPr/>
        <p:txBody>
          <a:bodyPr>
            <a:normAutofit lnSpcReduction="10000"/>
          </a:bodyPr>
          <a:lstStyle/>
          <a:p>
            <a:r>
              <a:rPr lang="en-US" dirty="0" smtClean="0"/>
              <a:t>What directions can you make the standing waves oscillate in?</a:t>
            </a:r>
          </a:p>
          <a:p>
            <a:endParaRPr lang="en-US" dirty="0"/>
          </a:p>
          <a:p>
            <a:r>
              <a:rPr lang="en-US" dirty="0" smtClean="0"/>
              <a:t>How many directions can you make a longitudinal wave oscillate in?</a:t>
            </a:r>
          </a:p>
          <a:p>
            <a:r>
              <a:rPr lang="en-US" dirty="0" smtClean="0"/>
              <a:t>How many directions can you make a transverse wave oscillate in?</a:t>
            </a:r>
          </a:p>
          <a:p>
            <a:r>
              <a:rPr lang="en-US" dirty="0" smtClean="0">
                <a:solidFill>
                  <a:srgbClr val="FF0000"/>
                </a:solidFill>
              </a:rPr>
              <a:t>Meter is delineated (not defined) by a fixed number of wavelengths of the red </a:t>
            </a:r>
            <a:r>
              <a:rPr lang="en-US" dirty="0" err="1" smtClean="0">
                <a:solidFill>
                  <a:srgbClr val="FF0000"/>
                </a:solidFill>
              </a:rPr>
              <a:t>HeNe</a:t>
            </a:r>
            <a:r>
              <a:rPr lang="en-US" dirty="0" smtClean="0">
                <a:solidFill>
                  <a:srgbClr val="FF0000"/>
                </a:solidFill>
              </a:rPr>
              <a:t> laser</a:t>
            </a:r>
            <a:endParaRPr lang="en-US" dirty="0">
              <a:solidFill>
                <a:srgbClr val="FF0000"/>
              </a:solidFill>
            </a:endParaRPr>
          </a:p>
        </p:txBody>
      </p:sp>
    </p:spTree>
    <p:extLst>
      <p:ext uri="{BB962C8B-B14F-4D97-AF65-F5344CB8AC3E}">
        <p14:creationId xmlns:p14="http://schemas.microsoft.com/office/powerpoint/2010/main" val="2577529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4" y="0"/>
            <a:ext cx="93472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2"/>
                </a:solidFill>
              </a:rPr>
              <a:t>Polarization</a:t>
            </a:r>
            <a:endParaRPr lang="en-US" dirty="0">
              <a:solidFill>
                <a:schemeClr val="bg2"/>
              </a:solidFill>
            </a:endParaRPr>
          </a:p>
        </p:txBody>
      </p:sp>
      <p:sp>
        <p:nvSpPr>
          <p:cNvPr id="3" name="Content Placeholder 2"/>
          <p:cNvSpPr>
            <a:spLocks noGrp="1"/>
          </p:cNvSpPr>
          <p:nvPr>
            <p:ph idx="1"/>
          </p:nvPr>
        </p:nvSpPr>
        <p:spPr/>
        <p:txBody>
          <a:bodyPr/>
          <a:lstStyle/>
          <a:p>
            <a:r>
              <a:rPr lang="en-US" dirty="0" smtClean="0">
                <a:solidFill>
                  <a:schemeClr val="bg2"/>
                </a:solidFill>
              </a:rPr>
              <a:t>Direction of oscillation perpendicular to the direction of travel</a:t>
            </a:r>
            <a:endParaRPr lang="en-US" dirty="0">
              <a:solidFill>
                <a:schemeClr val="bg2"/>
              </a:solidFill>
            </a:endParaRPr>
          </a:p>
        </p:txBody>
      </p:sp>
    </p:spTree>
    <p:extLst>
      <p:ext uri="{BB962C8B-B14F-4D97-AF65-F5344CB8AC3E}">
        <p14:creationId xmlns:p14="http://schemas.microsoft.com/office/powerpoint/2010/main" val="3331754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Polarization Exploration</a:t>
            </a:r>
            <a:endParaRPr lang="en-US" dirty="0"/>
          </a:p>
        </p:txBody>
      </p:sp>
      <p:sp>
        <p:nvSpPr>
          <p:cNvPr id="3" name="Content Placeholder 2"/>
          <p:cNvSpPr>
            <a:spLocks noGrp="1"/>
          </p:cNvSpPr>
          <p:nvPr>
            <p:ph idx="1"/>
          </p:nvPr>
        </p:nvSpPr>
        <p:spPr/>
        <p:txBody>
          <a:bodyPr>
            <a:normAutofit fontScale="92500"/>
          </a:bodyPr>
          <a:lstStyle/>
          <a:p>
            <a:r>
              <a:rPr lang="en-US" dirty="0" smtClean="0"/>
              <a:t>Polarization kit</a:t>
            </a:r>
          </a:p>
          <a:p>
            <a:r>
              <a:rPr lang="en-US" dirty="0" smtClean="0"/>
              <a:t>Build </a:t>
            </a:r>
            <a:r>
              <a:rPr lang="en-US" dirty="0" err="1" smtClean="0"/>
              <a:t>polariscope</a:t>
            </a:r>
            <a:endParaRPr lang="en-US" dirty="0" smtClean="0"/>
          </a:p>
          <a:p>
            <a:r>
              <a:rPr lang="en-US" dirty="0" smtClean="0"/>
              <a:t>Polarized sunglasses reduce glare</a:t>
            </a:r>
          </a:p>
          <a:p>
            <a:r>
              <a:rPr lang="en-US" dirty="0" smtClean="0"/>
              <a:t>Polarizers used in photography (Why?)</a:t>
            </a:r>
          </a:p>
          <a:p>
            <a:r>
              <a:rPr lang="en-US" dirty="0" smtClean="0"/>
              <a:t>You can learn to see polarized light with the naked eye</a:t>
            </a:r>
          </a:p>
          <a:p>
            <a:pPr lvl="1"/>
            <a:r>
              <a:rPr lang="en-US" dirty="0" smtClean="0"/>
              <a:t>You can see the direction of polarization</a:t>
            </a:r>
          </a:p>
          <a:p>
            <a:pPr lvl="1"/>
            <a:r>
              <a:rPr lang="en-US" b="1" dirty="0" err="1" smtClean="0"/>
              <a:t>Haidinger's</a:t>
            </a:r>
            <a:r>
              <a:rPr lang="en-US" b="1" dirty="0" smtClean="0"/>
              <a:t> Brush</a:t>
            </a:r>
            <a:r>
              <a:rPr lang="en-US" dirty="0" smtClean="0"/>
              <a:t>, </a:t>
            </a:r>
            <a:r>
              <a:rPr lang="en-US" sz="2600" dirty="0" smtClean="0"/>
              <a:t>http://www.polarization.com/haidinger/haidinger.html</a:t>
            </a:r>
            <a:endParaRPr lang="en-US" sz="2600" b="1" dirty="0" smtClean="0"/>
          </a:p>
        </p:txBody>
      </p:sp>
    </p:spTree>
    <p:extLst>
      <p:ext uri="{BB962C8B-B14F-4D97-AF65-F5344CB8AC3E}">
        <p14:creationId xmlns:p14="http://schemas.microsoft.com/office/powerpoint/2010/main" val="2081802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1038</Words>
  <Application>Microsoft Office PowerPoint</Application>
  <PresentationFormat>On-screen Show (4:3)</PresentationFormat>
  <Paragraphs>129</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Properties of Light</vt:lpstr>
      <vt:lpstr>My Background    </vt:lpstr>
      <vt:lpstr>My Background at NIST</vt:lpstr>
      <vt:lpstr>What are waves and what do they do?</vt:lpstr>
      <vt:lpstr>Wavelength and Reflection</vt:lpstr>
      <vt:lpstr>Wave Exploration</vt:lpstr>
      <vt:lpstr>Waves continued</vt:lpstr>
      <vt:lpstr>Polarization</vt:lpstr>
      <vt:lpstr>Polarization Exploration</vt:lpstr>
      <vt:lpstr>My NIST Polarization Work Enhanced Optical Imaging</vt:lpstr>
      <vt:lpstr>Polarized light and polarizers can be used</vt:lpstr>
      <vt:lpstr>Scattering of Light</vt:lpstr>
      <vt:lpstr>Exploration: Sunset in a glass</vt:lpstr>
      <vt:lpstr>Scattering (and diffuse reflection) at NIST</vt:lpstr>
      <vt:lpstr>Color Dependence of Scattering</vt:lpstr>
      <vt:lpstr>Invisible Light</vt:lpstr>
      <vt:lpstr>UV Beads Exploration</vt:lpstr>
      <vt:lpstr>UV Light Scatters a lot!</vt:lpstr>
      <vt:lpstr>UV light uses</vt:lpstr>
      <vt:lpstr>More UV light</vt:lpstr>
      <vt:lpstr>Summary of Properties of Light</vt:lpstr>
    </vt:vector>
  </TitlesOfParts>
  <Company>NIST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Lesoine, John F</dc:creator>
  <cp:lastModifiedBy>Lesoine, John F</cp:lastModifiedBy>
  <cp:revision>35</cp:revision>
  <dcterms:created xsi:type="dcterms:W3CDTF">2012-03-19T12:31:35Z</dcterms:created>
  <dcterms:modified xsi:type="dcterms:W3CDTF">2012-03-19T19:25:20Z</dcterms:modified>
</cp:coreProperties>
</file>