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66" r:id="rId7"/>
    <p:sldId id="262" r:id="rId8"/>
    <p:sldId id="264" r:id="rId9"/>
    <p:sldId id="263" r:id="rId10"/>
    <p:sldId id="259" r:id="rId11"/>
    <p:sldId id="260" r:id="rId12"/>
    <p:sldId id="261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91" autoAdjust="0"/>
  </p:normalViewPr>
  <p:slideViewPr>
    <p:cSldViewPr>
      <p:cViewPr>
        <p:scale>
          <a:sx n="100" d="100"/>
          <a:sy n="100" d="100"/>
        </p:scale>
        <p:origin x="-1664" y="-1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7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7B07-56D7-41AF-A450-72571DD705C7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3E60-9232-4A9A-A023-E35350BA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exploratorium.edu/ronh/weigh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Mass Spectrometry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Afternoon at NIST</a:t>
            </a:r>
          </a:p>
          <a:p>
            <a:r>
              <a:rPr lang="en-US" dirty="0" smtClean="0"/>
              <a:t>February 4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Spectrometry (MS) Lingo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Mass Spectrometer vs. Mass Spectrometry</a:t>
            </a:r>
          </a:p>
          <a:p>
            <a:r>
              <a:rPr lang="en-US" dirty="0" smtClean="0"/>
              <a:t>An MS is a type of detector, identifies chemicals by their mass (and counts them)</a:t>
            </a:r>
          </a:p>
          <a:p>
            <a:r>
              <a:rPr lang="en-US" dirty="0" smtClean="0"/>
              <a:t>Many kinds of MS: magnetic sector, </a:t>
            </a:r>
            <a:r>
              <a:rPr lang="en-US" dirty="0" err="1" smtClean="0"/>
              <a:t>quadrupole</a:t>
            </a:r>
            <a:r>
              <a:rPr lang="en-US" dirty="0" smtClean="0"/>
              <a:t>, time of flight, ion trap, ion cyclotron resonance</a:t>
            </a:r>
          </a:p>
          <a:p>
            <a:pPr lvl="1"/>
            <a:r>
              <a:rPr lang="en-US" dirty="0" smtClean="0"/>
              <a:t>They all separate chemicals by mass, but in different ways (some are better than others)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51857"/>
            <a:ext cx="2148115" cy="1611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r="3651" b="26561"/>
          <a:stretch/>
        </p:blipFill>
        <p:spPr>
          <a:xfrm>
            <a:off x="5393871" y="2862943"/>
            <a:ext cx="3095171" cy="1397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5291" r="7163" b="13016"/>
          <a:stretch/>
        </p:blipFill>
        <p:spPr>
          <a:xfrm>
            <a:off x="5393872" y="4249218"/>
            <a:ext cx="3095170" cy="21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Spectrometry outside of 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Media: Crime/Forensic Procedural Shows:</a:t>
            </a:r>
          </a:p>
          <a:p>
            <a:pPr lvl="1"/>
            <a:r>
              <a:rPr lang="en-US" dirty="0" smtClean="0"/>
              <a:t>Examples: CSI, NCIS, Bones</a:t>
            </a:r>
          </a:p>
          <a:p>
            <a:r>
              <a:rPr lang="en-US" dirty="0" smtClean="0"/>
              <a:t>Airports</a:t>
            </a:r>
          </a:p>
          <a:p>
            <a:pPr lvl="1"/>
            <a:r>
              <a:rPr lang="en-US" dirty="0" smtClean="0"/>
              <a:t>Explosives detectors</a:t>
            </a:r>
          </a:p>
          <a:p>
            <a:r>
              <a:rPr lang="en-US" dirty="0" smtClean="0"/>
              <a:t>Space probes</a:t>
            </a:r>
          </a:p>
          <a:p>
            <a:pPr lvl="1"/>
            <a:r>
              <a:rPr lang="en-US" dirty="0" smtClean="0"/>
              <a:t>Mars rover </a:t>
            </a:r>
            <a:r>
              <a:rPr lang="en-US" i="1" dirty="0" smtClean="0"/>
              <a:t>Curiosity</a:t>
            </a:r>
            <a:endParaRPr lang="en-US" dirty="0" smtClean="0"/>
          </a:p>
          <a:p>
            <a:pPr lvl="1"/>
            <a:r>
              <a:rPr lang="en-US" dirty="0" smtClean="0"/>
              <a:t>Jupiter orbiter </a:t>
            </a:r>
            <a:r>
              <a:rPr lang="en-US" i="1" dirty="0" smtClean="0"/>
              <a:t>Galileo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17517"/>
          <a:stretch/>
        </p:blipFill>
        <p:spPr>
          <a:xfrm>
            <a:off x="6373800" y="4724400"/>
            <a:ext cx="1447800" cy="138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841600" cy="213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9975" y="6098844"/>
            <a:ext cx="1360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Images: http://www.nasa.gov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3441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MS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of Flight: Separates chemicals by the time it takes to cross a distance</a:t>
            </a:r>
          </a:p>
          <a:p>
            <a:pPr lvl="1"/>
            <a:r>
              <a:rPr lang="en-US" dirty="0" smtClean="0"/>
              <a:t>Velocity is related to the chemical’s mass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014" y="4038599"/>
            <a:ext cx="50292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460432"/>
            <a:ext cx="685800" cy="410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629400" y="3619499"/>
            <a:ext cx="2419865" cy="2356184"/>
            <a:chOff x="7543800" y="3276600"/>
            <a:chExt cx="1447800" cy="1409700"/>
          </a:xfrm>
        </p:grpSpPr>
        <p:sp>
          <p:nvSpPr>
            <p:cNvPr id="7" name="Rounded Rectangle 6"/>
            <p:cNvSpPr/>
            <p:nvPr/>
          </p:nvSpPr>
          <p:spPr>
            <a:xfrm>
              <a:off x="7543800" y="3276600"/>
              <a:ext cx="1447800" cy="1219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7734300" y="4495800"/>
              <a:ext cx="1066800" cy="19050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79531" y="3390900"/>
              <a:ext cx="1176338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Curved Connector 58"/>
          <p:cNvCxnSpPr/>
          <p:nvPr/>
        </p:nvCxnSpPr>
        <p:spPr>
          <a:xfrm>
            <a:off x="6324600" y="4755360"/>
            <a:ext cx="304800" cy="23777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86600" y="4038599"/>
            <a:ext cx="0" cy="1143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86600" y="51816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43800" y="51083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mass</a:t>
            </a:r>
            <a:endParaRPr lang="en-US" sz="1400" dirty="0"/>
          </a:p>
        </p:txBody>
      </p:sp>
      <p:sp>
        <p:nvSpPr>
          <p:cNvPr id="67" name="Oval 66"/>
          <p:cNvSpPr/>
          <p:nvPr/>
        </p:nvSpPr>
        <p:spPr>
          <a:xfrm>
            <a:off x="423856" y="4587749"/>
            <a:ext cx="152401" cy="1524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23856" y="4587749"/>
            <a:ext cx="152401" cy="152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23856" y="4587749"/>
            <a:ext cx="152401" cy="1524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7253285" y="4308031"/>
            <a:ext cx="152401" cy="859283"/>
            <a:chOff x="7253285" y="4308031"/>
            <a:chExt cx="152401" cy="859283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329486" y="4574728"/>
              <a:ext cx="0" cy="5925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253285" y="4308031"/>
              <a:ext cx="152401" cy="15240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749188" y="4127055"/>
            <a:ext cx="152401" cy="1042296"/>
            <a:chOff x="7749188" y="4127055"/>
            <a:chExt cx="152401" cy="104229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825668" y="4346131"/>
              <a:ext cx="0" cy="82322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7749188" y="4127055"/>
              <a:ext cx="152401" cy="1524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305799" y="4559173"/>
            <a:ext cx="152401" cy="607797"/>
            <a:chOff x="8305799" y="4559173"/>
            <a:chExt cx="152401" cy="60779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8382000" y="4755360"/>
              <a:ext cx="0" cy="41161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8305799" y="4559173"/>
              <a:ext cx="152401" cy="152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8100" y="388008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793507" y="3664524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Path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485907" y="3250167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856263" y="3250167"/>
            <a:ext cx="19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Output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0414" y="3619499"/>
            <a:ext cx="204186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5466E-6 L 0.62916 -0.0025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63021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916 -0.002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/>
          <p:cNvSpPr/>
          <p:nvPr/>
        </p:nvSpPr>
        <p:spPr>
          <a:xfrm>
            <a:off x="2229184" y="5334000"/>
            <a:ext cx="5924216" cy="609600"/>
          </a:xfrm>
          <a:prstGeom prst="parallelogram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Simulation Activity</a:t>
            </a:r>
            <a:endParaRPr lang="en-US" dirty="0"/>
          </a:p>
        </p:txBody>
      </p:sp>
      <p:sp>
        <p:nvSpPr>
          <p:cNvPr id="48" name="Parallelogram 47"/>
          <p:cNvSpPr/>
          <p:nvPr/>
        </p:nvSpPr>
        <p:spPr>
          <a:xfrm>
            <a:off x="7329484" y="5334000"/>
            <a:ext cx="411957" cy="609600"/>
          </a:xfrm>
          <a:prstGeom prst="parallelogram">
            <a:avLst>
              <a:gd name="adj" fmla="val 762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360200" y="385259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72129" y="4952993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Path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181073" y="4952993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778667" y="4491781"/>
            <a:ext cx="237534" cy="1451819"/>
            <a:chOff x="778667" y="5089893"/>
            <a:chExt cx="237534" cy="1451819"/>
          </a:xfrm>
        </p:grpSpPr>
        <p:sp>
          <p:nvSpPr>
            <p:cNvPr id="53" name="Parallelogram 52"/>
            <p:cNvSpPr/>
            <p:nvPr/>
          </p:nvSpPr>
          <p:spPr>
            <a:xfrm rot="5649567">
              <a:off x="729057" y="5140892"/>
              <a:ext cx="338144" cy="236145"/>
            </a:xfrm>
            <a:prstGeom prst="parallelogram">
              <a:avLst>
                <a:gd name="adj" fmla="val 670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8667" y="5258964"/>
              <a:ext cx="236146" cy="12827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2285999" y="5486399"/>
            <a:ext cx="152401" cy="1524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285999" y="5486399"/>
            <a:ext cx="152401" cy="152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5999" y="5486399"/>
            <a:ext cx="152401" cy="1524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40753" y="3687893"/>
            <a:ext cx="2614588" cy="1997569"/>
            <a:chOff x="358549" y="4191000"/>
            <a:chExt cx="2614588" cy="199756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" name="Rectangle 29"/>
            <p:cNvSpPr/>
            <p:nvPr/>
          </p:nvSpPr>
          <p:spPr>
            <a:xfrm rot="2379264">
              <a:off x="358549" y="5057625"/>
              <a:ext cx="2614588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16489" y="4473393"/>
              <a:ext cx="2012992" cy="166851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1500" y="4520055"/>
              <a:ext cx="2012992" cy="166851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00056" y="4419600"/>
              <a:ext cx="37722" cy="1524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056" y="4191000"/>
              <a:ext cx="185744" cy="22860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73639" y="4191000"/>
              <a:ext cx="92872" cy="11430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064925" y="2125908"/>
            <a:ext cx="50292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2311" y="2547741"/>
            <a:ext cx="685800" cy="410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679311" y="1706808"/>
            <a:ext cx="2419865" cy="2356184"/>
            <a:chOff x="7543800" y="3276600"/>
            <a:chExt cx="1447800" cy="1409700"/>
          </a:xfrm>
        </p:grpSpPr>
        <p:sp>
          <p:nvSpPr>
            <p:cNvPr id="62" name="Rounded Rectangle 61"/>
            <p:cNvSpPr/>
            <p:nvPr/>
          </p:nvSpPr>
          <p:spPr>
            <a:xfrm>
              <a:off x="7543800" y="3276600"/>
              <a:ext cx="1447800" cy="1219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/>
            <p:cNvSpPr/>
            <p:nvPr/>
          </p:nvSpPr>
          <p:spPr>
            <a:xfrm>
              <a:off x="7734300" y="4495800"/>
              <a:ext cx="1066800" cy="19050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679531" y="3390900"/>
              <a:ext cx="1176338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Curved Connector 64"/>
          <p:cNvCxnSpPr/>
          <p:nvPr/>
        </p:nvCxnSpPr>
        <p:spPr>
          <a:xfrm>
            <a:off x="6374511" y="2842669"/>
            <a:ext cx="304800" cy="23777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36511" y="2125908"/>
            <a:ext cx="0" cy="1143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36511" y="3268909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93711" y="319568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mass</a:t>
            </a:r>
            <a:endParaRPr lang="en-US" sz="1400" dirty="0"/>
          </a:p>
        </p:txBody>
      </p:sp>
      <p:sp>
        <p:nvSpPr>
          <p:cNvPr id="69" name="Oval 68"/>
          <p:cNvSpPr/>
          <p:nvPr/>
        </p:nvSpPr>
        <p:spPr>
          <a:xfrm>
            <a:off x="473767" y="2675058"/>
            <a:ext cx="152401" cy="1524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73767" y="2675058"/>
            <a:ext cx="152401" cy="152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73767" y="2675058"/>
            <a:ext cx="152401" cy="1524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303196" y="2395340"/>
            <a:ext cx="152401" cy="859283"/>
            <a:chOff x="7253285" y="4308031"/>
            <a:chExt cx="152401" cy="859283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329486" y="4574728"/>
              <a:ext cx="0" cy="5925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253285" y="4308031"/>
              <a:ext cx="152401" cy="15240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99099" y="2214364"/>
            <a:ext cx="152401" cy="1042296"/>
            <a:chOff x="7749188" y="4127055"/>
            <a:chExt cx="152401" cy="1042296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825668" y="4346131"/>
              <a:ext cx="0" cy="82322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749188" y="4127055"/>
              <a:ext cx="152401" cy="1524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355710" y="2646482"/>
            <a:ext cx="152401" cy="607797"/>
            <a:chOff x="8305799" y="4559173"/>
            <a:chExt cx="152401" cy="60779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382000" y="4755360"/>
              <a:ext cx="0" cy="41161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8305799" y="4559173"/>
              <a:ext cx="152401" cy="152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8011" y="196739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843418" y="1751833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Path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535818" y="1337476"/>
            <a:ext cx="14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906174" y="1337476"/>
            <a:ext cx="19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Output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170325" y="1706808"/>
            <a:ext cx="204186" cy="213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5466E-6 L 0.62916 -0.0025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63021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916 -0.002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0834 -1.11111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0834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0834 -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9" grpId="0" animBg="1"/>
      <p:bldP spid="70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Simulation Activity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23975" y="1905000"/>
            <a:ext cx="0" cy="4286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95400" y="6172200"/>
            <a:ext cx="487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(g)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48734" y="41015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62600" y="5543549"/>
            <a:ext cx="152401" cy="1524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7599" y="3857625"/>
            <a:ext cx="152401" cy="152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78742" y="2560757"/>
            <a:ext cx="152401" cy="1524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39000" y="2838449"/>
            <a:ext cx="152401" cy="1524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560757"/>
            <a:ext cx="152401" cy="152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2286000"/>
            <a:ext cx="152401" cy="1524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15100" y="165871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Standards</a:t>
            </a:r>
          </a:p>
          <a:p>
            <a:pPr algn="ctr"/>
            <a:r>
              <a:rPr lang="en-US" dirty="0" smtClean="0"/>
              <a:t>(known mass)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434138" y="4048124"/>
            <a:ext cx="1762125" cy="1187917"/>
            <a:chOff x="6434138" y="4048124"/>
            <a:chExt cx="1762125" cy="1187917"/>
          </a:xfrm>
        </p:grpSpPr>
        <p:sp>
          <p:nvSpPr>
            <p:cNvPr id="22" name="TextBox 21"/>
            <p:cNvSpPr txBox="1"/>
            <p:nvPr/>
          </p:nvSpPr>
          <p:spPr>
            <a:xfrm>
              <a:off x="6434138" y="4048124"/>
              <a:ext cx="1762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Sample</a:t>
              </a:r>
            </a:p>
            <a:p>
              <a:pPr algn="ctr"/>
              <a:r>
                <a:rPr lang="en-US" dirty="0" smtClean="0"/>
                <a:t>(unknown mass)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071628" y="4748897"/>
              <a:ext cx="487144" cy="48714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2331143" y="2657376"/>
            <a:ext cx="487144" cy="487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1905000"/>
            <a:ext cx="4572000" cy="4038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23975" y="3581400"/>
            <a:ext cx="19526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52800" y="3581400"/>
            <a:ext cx="0" cy="25908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18288" y="5943600"/>
            <a:ext cx="1067912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676400" y="4992469"/>
            <a:ext cx="1447800" cy="1006927"/>
            <a:chOff x="1676400" y="4992469"/>
            <a:chExt cx="1447800" cy="1006927"/>
          </a:xfrm>
        </p:grpSpPr>
        <p:cxnSp>
          <p:nvCxnSpPr>
            <p:cNvPr id="37" name="Straight Arrow Connector 36"/>
            <p:cNvCxnSpPr>
              <a:endCxn id="35" idx="1"/>
            </p:cNvCxnSpPr>
            <p:nvPr/>
          </p:nvCxnSpPr>
          <p:spPr>
            <a:xfrm>
              <a:off x="2574715" y="5619749"/>
              <a:ext cx="399965" cy="379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676400" y="4992469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Calculated Mass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81400" y="110692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Calibration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11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66667E-6 L 0.29793 0.35138 L 0.08126 0.09444 " pathEditMode="relative" ptsTypes="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6" grpId="0" animBg="1"/>
      <p:bldP spid="26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Analytical (Bio)Chemists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Is the water safe to drink?</a:t>
            </a:r>
          </a:p>
          <a:p>
            <a:pPr lvl="1"/>
            <a:r>
              <a:rPr lang="en-US" dirty="0" err="1" smtClean="0"/>
              <a:t>Deepwater</a:t>
            </a:r>
            <a:r>
              <a:rPr lang="en-US" dirty="0" smtClean="0"/>
              <a:t> Horizon Oil Spill: Where did the oil go? When will the seafood be safe to eat again?</a:t>
            </a:r>
          </a:p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Why kinds of vitamins are in baby food?</a:t>
            </a:r>
          </a:p>
          <a:p>
            <a:pPr lvl="1"/>
            <a:r>
              <a:rPr lang="en-US" dirty="0" smtClean="0"/>
              <a:t>Are there any toxic heavy metals in meat products?</a:t>
            </a:r>
          </a:p>
          <a:p>
            <a:r>
              <a:rPr lang="en-US" dirty="0" smtClean="0"/>
              <a:t>Medicinal</a:t>
            </a:r>
          </a:p>
          <a:p>
            <a:pPr lvl="1"/>
            <a:r>
              <a:rPr lang="en-US" dirty="0" smtClean="0"/>
              <a:t>Are the vitamin levels on the label correct in a multivitamin?</a:t>
            </a:r>
          </a:p>
          <a:p>
            <a:pPr lvl="1"/>
            <a:r>
              <a:rPr lang="en-US" dirty="0" smtClean="0"/>
              <a:t>What are the hormone levels in a patient’s blood?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09968" y="1143000"/>
            <a:ext cx="3124200" cy="5234976"/>
            <a:chOff x="5680969" y="1354955"/>
            <a:chExt cx="3124200" cy="5234976"/>
          </a:xfrm>
        </p:grpSpPr>
        <p:pic>
          <p:nvPicPr>
            <p:cNvPr id="4098" name="Picture 2" descr="http://blog.chron.com/ultimateastros/files/2012/01/full-glass-of-wat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78" y="1354955"/>
              <a:ext cx="1859280" cy="232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80969" y="59436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Images:</a:t>
              </a:r>
            </a:p>
            <a:p>
              <a:r>
                <a:rPr lang="en-US" sz="900" dirty="0" smtClean="0"/>
                <a:t>http://blog.chron.com/ultimateastros/files/2012/01/full-glass-of-water.jpg</a:t>
              </a:r>
            </a:p>
            <a:p>
              <a:r>
                <a:rPr lang="en-US" sz="900" dirty="0" smtClean="0"/>
                <a:t>http://ucanr.org/blogs/food/blogfiles/4826.jpg</a:t>
              </a:r>
            </a:p>
          </p:txBody>
        </p:sp>
        <p:pic>
          <p:nvPicPr>
            <p:cNvPr id="4100" name="Picture 4" descr="http://ucanr.org/blogs/food/blogfiles/482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581400"/>
              <a:ext cx="2743200" cy="216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334000" y="1461123"/>
            <a:ext cx="3124200" cy="4456883"/>
            <a:chOff x="5531893" y="1597503"/>
            <a:chExt cx="3124200" cy="4456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6" t="5937" r="26250" b="19062"/>
            <a:stretch/>
          </p:blipFill>
          <p:spPr>
            <a:xfrm>
              <a:off x="5943600" y="1597503"/>
              <a:ext cx="1986915" cy="21099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893" y="3685722"/>
              <a:ext cx="2810327" cy="18735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31893" y="5685054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Images:</a:t>
              </a:r>
            </a:p>
            <a:p>
              <a:r>
                <a:rPr lang="en-US" sz="900" dirty="0" smtClean="0"/>
                <a:t>NIST Stock Photos (Lane Sander)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09968" y="1426986"/>
            <a:ext cx="3124200" cy="4636924"/>
            <a:chOff x="5209968" y="1426986"/>
            <a:chExt cx="3124200" cy="46369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58" r="22605"/>
            <a:stretch/>
          </p:blipFill>
          <p:spPr>
            <a:xfrm>
              <a:off x="5943600" y="1426986"/>
              <a:ext cx="1656937" cy="22805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59" t="10155" r="23854" b="24063"/>
            <a:stretch/>
          </p:blipFill>
          <p:spPr>
            <a:xfrm>
              <a:off x="5693361" y="3689565"/>
              <a:ext cx="2157413" cy="200501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09968" y="5694578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Images:</a:t>
              </a:r>
            </a:p>
            <a:p>
              <a:r>
                <a:rPr lang="en-US" sz="900" dirty="0" smtClean="0"/>
                <a:t>NIST Stock Photos (Lane Sander)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6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Analytical (Bio)Chemists Ask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62600" y="1828800"/>
            <a:ext cx="3124200" cy="3962400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All of these substances are complex mixtures!!! (like the M&amp;M piles)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need to be able to separate and identify all of the chemicals in the mixtures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0"/>
            <a:ext cx="495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Environmental</a:t>
            </a:r>
          </a:p>
          <a:p>
            <a:pPr lvl="1"/>
            <a:r>
              <a:rPr lang="en-US" smtClean="0"/>
              <a:t>Is the water safe to drink?</a:t>
            </a:r>
          </a:p>
          <a:p>
            <a:pPr lvl="1"/>
            <a:r>
              <a:rPr lang="en-US" smtClean="0"/>
              <a:t>Deepwater Horizon Oil Spill: Where did the oil go? When will the seafood be safe to eat again?</a:t>
            </a:r>
          </a:p>
          <a:p>
            <a:r>
              <a:rPr lang="en-US" smtClean="0"/>
              <a:t>Food</a:t>
            </a:r>
          </a:p>
          <a:p>
            <a:pPr lvl="1"/>
            <a:r>
              <a:rPr lang="en-US" smtClean="0"/>
              <a:t>Why kinds of vitamins are in baby food?</a:t>
            </a:r>
          </a:p>
          <a:p>
            <a:pPr lvl="1"/>
            <a:r>
              <a:rPr lang="en-US" smtClean="0"/>
              <a:t>Are there any toxic heavy metals in meat products?</a:t>
            </a:r>
          </a:p>
          <a:p>
            <a:r>
              <a:rPr lang="en-US" smtClean="0"/>
              <a:t>Medicinal</a:t>
            </a:r>
          </a:p>
          <a:p>
            <a:pPr lvl="1"/>
            <a:r>
              <a:rPr lang="en-US" smtClean="0"/>
              <a:t>Are the vitamin levels on the label correct in a multivitamin?</a:t>
            </a:r>
          </a:p>
          <a:p>
            <a:pPr lvl="1"/>
            <a:r>
              <a:rPr lang="en-US" smtClean="0"/>
              <a:t>What are the hormone levels in a patient’s blood?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Answers to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94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detect and separate things?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1040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color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4578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Images:</a:t>
            </a:r>
          </a:p>
          <a:p>
            <a:r>
              <a:rPr lang="en-US" sz="1000" dirty="0" smtClean="0"/>
              <a:t>http://en.wikipedia.org/wiki/File:Plain-M%26Ms-Pile.jpg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3687716" y="4135612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5720" y="449580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19500" y="4590764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4145280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6256" y="4270274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73416" y="4127992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3416" y="4394692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3416" y="4640581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2400" y="4145280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489205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02016" y="4097512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02016" y="4364212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2016" y="4610101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4114800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4458725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ttp://upload.wikimedia.org/wikipedia/commons/thumb/e/e5/Plain-M%26Ms-Pile.jpg/280px-Plain-M%26Ms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39600"/>
            <a:ext cx="2667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8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4113E-6 L -0.28282 0.185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92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7606E-6 L -0.25278 0.17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86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7226E-6 L -0.25607 0.148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74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4E-7 L -0.27864 0.120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60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9061E-6 L -0.30695 0.148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7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7247E-6 L -0.03524 0.165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82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7102E-6 L -0.02691 0.19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96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595E-6 L -0.01024 0.19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95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7944E-7 L -0.01945 0.18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93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4934E-6 L 0.00555 0.170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85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12353E-6 L 0.25643 0.13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69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2498E-6 L 0.26476 0.166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83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4451E-6 L 0.33976 0.13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65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7606E-6 L 0.26389 0.094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47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4666E-6 L 0.30555 0.077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3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Answers to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1436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detect and separate things?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21040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size and shape </a:t>
            </a:r>
          </a:p>
        </p:txBody>
      </p:sp>
      <p:pic>
        <p:nvPicPr>
          <p:cNvPr id="6146" name="Picture 2" descr="http://upload.wikimedia.org/wikipedia/commons/thumb/e/e5/Plain-M%26Ms-Pile.jpg/280px-Plain-M%26Ms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39600"/>
            <a:ext cx="2667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4578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Images:</a:t>
            </a:r>
          </a:p>
          <a:p>
            <a:r>
              <a:rPr lang="en-US" sz="1000" dirty="0" smtClean="0"/>
              <a:t>http://en.wikipedia.org/wiki/File:Plain-M%26Ms-Pile.jpg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>
          <a:xfrm>
            <a:off x="3809325" y="4418576"/>
            <a:ext cx="357188" cy="357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77329" y="4778764"/>
            <a:ext cx="357188" cy="357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41109" y="4873728"/>
            <a:ext cx="357188" cy="357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84009" y="4428244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57865" y="4553238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6809" y="4391168"/>
            <a:ext cx="357188" cy="3571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26809" y="4657868"/>
            <a:ext cx="357188" cy="3571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26809" y="4903757"/>
            <a:ext cx="357188" cy="3571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15793" y="4408456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5793" y="4752381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59752" y="4752381"/>
            <a:ext cx="357188" cy="3571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87100" y="4643406"/>
            <a:ext cx="357188" cy="3571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87100" y="4889295"/>
            <a:ext cx="357188" cy="3571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23320" y="4267200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72165" y="4296594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6875E-6 L 0.31233 0.032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16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33819E-7 L -0.35782 0.108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54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3761E-6 L 0.40556 0.06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31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8034E-6 L -0.20018 0.023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11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1927E-6 L 0.37968 0.06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1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3528E-6 L 0.44236 0.06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34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9718E-6 L 0.44132 0.152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76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7231E-6 L 0.44132 0.06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30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122E-6 L -0.30105 0.20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04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0393E-6 L -0.27934 0.07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36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33E-6 L 0.32552 0.13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6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8476E-6 L 0.32552 0.150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75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473E-6 L 0.39218 0.10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51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78372E-6 L -0.21701 0.167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83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0643E-6 L -0.25868 0.05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Answers to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detect and separate things?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2104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size and shape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smell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By mass!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4578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Images:</a:t>
            </a:r>
          </a:p>
          <a:p>
            <a:r>
              <a:rPr lang="en-US" sz="1000" dirty="0" smtClean="0"/>
              <a:t>http://en.wikipedia.org/wiki/File:Plain-M%26Ms-Pile.jpg</a:t>
            </a:r>
            <a:endParaRPr lang="en-US" sz="1000" dirty="0"/>
          </a:p>
        </p:txBody>
      </p:sp>
      <p:pic>
        <p:nvPicPr>
          <p:cNvPr id="23" name="Picture 2" descr="http://upload.wikimedia.org/wikipedia/commons/thumb/e/e5/Plain-M%26Ms-Pile.jpg/280px-Plain-M%26Ms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39600"/>
            <a:ext cx="2667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3809325" y="4418576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77329" y="4778764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41109" y="4873728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84009" y="4428244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57865" y="4553238"/>
            <a:ext cx="357188" cy="47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26809" y="4391168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26809" y="4657868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26809" y="4903757"/>
            <a:ext cx="357188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5793" y="4408456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15793" y="4752381"/>
            <a:ext cx="357188" cy="473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59752" y="4752381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87100" y="4643406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87100" y="4889295"/>
            <a:ext cx="357188" cy="357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23320" y="4267200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72165" y="4296594"/>
            <a:ext cx="357188" cy="4730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0905" y="520952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4608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Mass</a:t>
            </a:r>
            <a:r>
              <a:rPr lang="en-US" dirty="0" smtClean="0"/>
              <a:t> is how much matter makes up something (how much ‘stuff’ is in it)</a:t>
            </a:r>
          </a:p>
          <a:p>
            <a:r>
              <a:rPr lang="en-US" u="sng" dirty="0" smtClean="0"/>
              <a:t>Weight</a:t>
            </a:r>
            <a:r>
              <a:rPr lang="en-US" dirty="0" smtClean="0"/>
              <a:t> is how much gravity is acting on something</a:t>
            </a:r>
          </a:p>
          <a:p>
            <a:r>
              <a:rPr lang="en-US" dirty="0" smtClean="0"/>
              <a:t>On Earth, mass = weight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32138" y="4267200"/>
            <a:ext cx="7611861" cy="2438445"/>
            <a:chOff x="1532138" y="4267200"/>
            <a:chExt cx="7611861" cy="2438445"/>
          </a:xfrm>
        </p:grpSpPr>
        <p:sp>
          <p:nvSpPr>
            <p:cNvPr id="4" name="TextBox 3"/>
            <p:cNvSpPr txBox="1"/>
            <p:nvPr/>
          </p:nvSpPr>
          <p:spPr>
            <a:xfrm>
              <a:off x="1532138" y="4267200"/>
              <a:ext cx="6172200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 we have the same mass on the moon?</a:t>
              </a:r>
            </a:p>
            <a:p>
              <a:pPr algn="ctr"/>
              <a:r>
                <a:rPr lang="en-US" sz="2400" dirty="0" smtClean="0"/>
                <a:t>Do we have the same weight on the moon?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88352" y="5536094"/>
              <a:ext cx="185564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Images:</a:t>
              </a:r>
            </a:p>
            <a:p>
              <a:r>
                <a:rPr lang="en-US" sz="1000" dirty="0" smtClean="0"/>
                <a:t>http://starchild.gsfc.nasa.gov/Images/StarChild/solar_system_level1/moon.gif</a:t>
              </a:r>
            </a:p>
            <a:p>
              <a:r>
                <a:rPr lang="en-US" sz="1000" dirty="0" smtClean="0"/>
                <a:t>http://en.wikipedia.org/wiki/File:Earth_Western_Hemisphere_transparent_background.png</a:t>
              </a:r>
              <a:endParaRPr lang="en-US" sz="1000" dirty="0"/>
            </a:p>
          </p:txBody>
        </p:sp>
        <p:pic>
          <p:nvPicPr>
            <p:cNvPr id="5122" name="Picture 2" descr="http://starchild.gsfc.nasa.gov/Images/StarChild/solar_system_level1/mo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151073"/>
              <a:ext cx="1470307" cy="147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File:Earth Western Hemisphere transparent backgroun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330" y="507963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57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9288" r="17189" b="5814"/>
          <a:stretch/>
        </p:blipFill>
        <p:spPr bwMode="auto">
          <a:xfrm>
            <a:off x="380999" y="0"/>
            <a:ext cx="8302171" cy="666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936" y="6573455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Ron </a:t>
            </a:r>
            <a:r>
              <a:rPr lang="en-US" sz="1400" dirty="0" err="1" smtClean="0"/>
              <a:t>Hipschman</a:t>
            </a:r>
            <a:r>
              <a:rPr lang="en-US" sz="1400" dirty="0" smtClean="0"/>
              <a:t>. “Your Weight on Other Worlds.” Exploratorium © 1997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http://www.exploratorium.edu/ronh/weight/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98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science we use grams (g) to describe mass instead of pounds (</a:t>
            </a:r>
            <a:r>
              <a:rPr lang="en-US" dirty="0" err="1" smtClean="0"/>
              <a:t>lbs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2.2 </a:t>
            </a:r>
            <a:r>
              <a:rPr lang="en-US" dirty="0" err="1" smtClean="0"/>
              <a:t>lbs</a:t>
            </a:r>
            <a:r>
              <a:rPr lang="en-US" dirty="0" smtClean="0"/>
              <a:t> = 1000 g</a:t>
            </a:r>
          </a:p>
          <a:p>
            <a:r>
              <a:rPr lang="en-US" dirty="0" smtClean="0"/>
              <a:t>For large objects (like people), we can determine its mass by using a balance</a:t>
            </a:r>
            <a:endParaRPr lang="en-US" dirty="0"/>
          </a:p>
          <a:p>
            <a:r>
              <a:rPr lang="en-US" dirty="0" smtClean="0"/>
              <a:t>For very, very, </a:t>
            </a:r>
            <a:r>
              <a:rPr lang="en-US" b="1" dirty="0" smtClean="0"/>
              <a:t>very</a:t>
            </a:r>
            <a:r>
              <a:rPr lang="en-US" dirty="0" smtClean="0"/>
              <a:t> small objects (like molecules), a balance will not work so we have to use something else:</a:t>
            </a:r>
          </a:p>
          <a:p>
            <a:pPr marL="0" indent="0" algn="ctr">
              <a:buNone/>
            </a:pPr>
            <a:r>
              <a:rPr lang="en-US" dirty="0" smtClean="0"/>
              <a:t>Mass Spectrometer!</a:t>
            </a:r>
          </a:p>
          <a:p>
            <a:pPr lvl="1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3200400" y="6096000"/>
            <a:ext cx="2819400" cy="609600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5791200"/>
            <a:ext cx="2819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5943600"/>
            <a:ext cx="16002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6172200"/>
            <a:ext cx="2362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jakethecake.files.wordpress.com/2009/11/mini_u_scientis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9921" r="20064" b="6481"/>
          <a:stretch/>
        </p:blipFill>
        <p:spPr bwMode="auto">
          <a:xfrm>
            <a:off x="953410" y="4419600"/>
            <a:ext cx="71271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8138" y="6505545"/>
            <a:ext cx="320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Image: http://jakethecake.files.wordpress.com/2009/11/mini_u_scientist1.jpg</a:t>
            </a: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17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 pitchFamily="49" charset="0"/>
              </a:rPr>
              <a:t>2200.0000</a:t>
            </a:r>
            <a:r>
              <a:rPr lang="en-US" sz="2800" dirty="0" smtClean="0"/>
              <a:t> 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617982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 pitchFamily="49" charset="0"/>
              </a:rPr>
              <a:t>0000.0000</a:t>
            </a:r>
            <a:r>
              <a:rPr lang="en-US" sz="2800" dirty="0" smtClean="0"/>
              <a:t> g</a:t>
            </a:r>
            <a:endParaRPr lang="en-US" sz="2800" dirty="0"/>
          </a:p>
        </p:txBody>
      </p:sp>
      <p:pic>
        <p:nvPicPr>
          <p:cNvPr id="2054" name="Picture 6" descr="http://upload.wikimedia.org/wikipedia/commons/b/b8/Octane_molecule_3D_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87536"/>
            <a:ext cx="1303470" cy="5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200" y="6450196"/>
            <a:ext cx="2895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Image: http://en.wikipedia.org/wiki/File:Octane_molecule_3D_model.png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786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9532 -0.07454 C 0.11545 -0.09121 0.14549 -0.1 0.17657 -0.1 C 0.21233 -0.1 0.24063 -0.09121 0.26077 -0.07454 L 0.3566 3.3333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186 L -0.09288 -0.03958 C -0.11233 -0.04907 -0.1415 -0.05393 -0.1717 -0.05393 C -0.20643 -0.05393 -0.23403 -0.04907 -0.25347 -0.03958 L -0.34618 0.00186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28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761</Words>
  <Application>Microsoft Macintosh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Mass Spectrometry</vt:lpstr>
      <vt:lpstr>Questions Analytical (Bio)Chemists Ask</vt:lpstr>
      <vt:lpstr>Questions Analytical (Bio)Chemists Ask</vt:lpstr>
      <vt:lpstr>Finding Answers to the Questions</vt:lpstr>
      <vt:lpstr>Finding Answers to the Questions</vt:lpstr>
      <vt:lpstr>Finding Answers to the Questions</vt:lpstr>
      <vt:lpstr>What is mass?</vt:lpstr>
      <vt:lpstr>PowerPoint Presentation</vt:lpstr>
      <vt:lpstr>What is mass?</vt:lpstr>
      <vt:lpstr>Mass Spectrometry (MS) Lingo</vt:lpstr>
      <vt:lpstr>Mass Spectrometry outside of NIST</vt:lpstr>
      <vt:lpstr>How an MS works</vt:lpstr>
      <vt:lpstr>MS Simulation Activity</vt:lpstr>
      <vt:lpstr>MS Simulation Activity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Mass Spectrometry</dc:title>
  <dc:creator>Place, Benjamin J.</dc:creator>
  <cp:lastModifiedBy>Mary Satterfield</cp:lastModifiedBy>
  <cp:revision>58</cp:revision>
  <dcterms:created xsi:type="dcterms:W3CDTF">2013-01-24T13:43:06Z</dcterms:created>
  <dcterms:modified xsi:type="dcterms:W3CDTF">2013-02-05T00:40:41Z</dcterms:modified>
</cp:coreProperties>
</file>