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8"/>
  </p:notesMasterIdLst>
  <p:handoutMasterIdLst>
    <p:handoutMasterId r:id="rId19"/>
  </p:handoutMasterIdLst>
  <p:sldIdLst>
    <p:sldId id="259" r:id="rId2"/>
    <p:sldId id="263" r:id="rId3"/>
    <p:sldId id="281" r:id="rId4"/>
    <p:sldId id="264" r:id="rId5"/>
    <p:sldId id="266" r:id="rId6"/>
    <p:sldId id="267" r:id="rId7"/>
    <p:sldId id="268" r:id="rId8"/>
    <p:sldId id="277" r:id="rId9"/>
    <p:sldId id="278" r:id="rId10"/>
    <p:sldId id="279" r:id="rId11"/>
    <p:sldId id="280" r:id="rId12"/>
    <p:sldId id="269" r:id="rId13"/>
    <p:sldId id="276" r:id="rId14"/>
    <p:sldId id="273" r:id="rId15"/>
    <p:sldId id="274" r:id="rId16"/>
    <p:sldId id="261" r:id="rId17"/>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14" autoAdjust="0"/>
  </p:normalViewPr>
  <p:slideViewPr>
    <p:cSldViewPr snapToGrid="0" snapToObjects="1">
      <p:cViewPr varScale="1">
        <p:scale>
          <a:sx n="69" d="100"/>
          <a:sy n="69" d="100"/>
        </p:scale>
        <p:origin x="1350" y="54"/>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2496" y="-1469"/>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64FC3-6580-4BA6-B7C4-D800EEEB00B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B1417A9B-5474-4F7B-ADBE-0619C6EC9DAE}">
      <dgm:prSet phldrT="[Text]"/>
      <dgm:spPr/>
      <dgm:t>
        <a:bodyPr/>
        <a:lstStyle/>
        <a:p>
          <a:r>
            <a:rPr lang="en-US" dirty="0"/>
            <a:t>Authors the Baldrige Excellence Framework and its Criteria for Performance Excellence</a:t>
          </a:r>
        </a:p>
      </dgm:t>
    </dgm:pt>
    <dgm:pt modelId="{D36265AC-47D7-415E-818F-D4A60CB60834}" type="parTrans" cxnId="{BE3BB330-47F3-4EED-9A66-07D6B17302FF}">
      <dgm:prSet/>
      <dgm:spPr/>
      <dgm:t>
        <a:bodyPr/>
        <a:lstStyle/>
        <a:p>
          <a:endParaRPr lang="en-US"/>
        </a:p>
      </dgm:t>
    </dgm:pt>
    <dgm:pt modelId="{9599AEC7-3A4E-44C1-9A30-5820B5565CBD}" type="sibTrans" cxnId="{BE3BB330-47F3-4EED-9A66-07D6B17302FF}">
      <dgm:prSet/>
      <dgm:spPr/>
      <dgm:t>
        <a:bodyPr/>
        <a:lstStyle/>
        <a:p>
          <a:endParaRPr lang="en-US"/>
        </a:p>
      </dgm:t>
    </dgm:pt>
    <dgm:pt modelId="{78BF9485-A5FD-4F5E-886F-76379AF66D90}">
      <dgm:prSet/>
      <dgm:spPr/>
      <dgm:t>
        <a:bodyPr/>
        <a:lstStyle/>
        <a:p>
          <a:r>
            <a:rPr lang="en-US"/>
            <a:t>Offers organizational assessments and self-assessment tools</a:t>
          </a:r>
          <a:endParaRPr lang="en-US" dirty="0"/>
        </a:p>
      </dgm:t>
    </dgm:pt>
    <dgm:pt modelId="{80D0F13B-7540-4DD7-A12E-EE9907A65C6A}" type="parTrans" cxnId="{CB6EBDF8-21DB-4784-BFB3-23F11C625863}">
      <dgm:prSet/>
      <dgm:spPr/>
      <dgm:t>
        <a:bodyPr/>
        <a:lstStyle/>
        <a:p>
          <a:endParaRPr lang="en-US"/>
        </a:p>
      </dgm:t>
    </dgm:pt>
    <dgm:pt modelId="{D38C3EEC-F2A6-407A-B64E-A5C9795AE069}" type="sibTrans" cxnId="{CB6EBDF8-21DB-4784-BFB3-23F11C625863}">
      <dgm:prSet/>
      <dgm:spPr/>
      <dgm:t>
        <a:bodyPr/>
        <a:lstStyle/>
        <a:p>
          <a:endParaRPr lang="en-US"/>
        </a:p>
      </dgm:t>
    </dgm:pt>
    <dgm:pt modelId="{BBAD7BC6-E9DB-4CF0-AD15-645894026779}">
      <dgm:prSet/>
      <dgm:spPr/>
      <dgm:t>
        <a:bodyPr/>
        <a:lstStyle/>
        <a:p>
          <a:r>
            <a:rPr lang="en-US"/>
            <a:t>Provides training, executive development, and conferences</a:t>
          </a:r>
          <a:endParaRPr lang="en-US" dirty="0"/>
        </a:p>
      </dgm:t>
    </dgm:pt>
    <dgm:pt modelId="{09C318A9-71C7-4384-BA38-50207F759905}" type="parTrans" cxnId="{47360A28-7F8F-4CEA-A0AB-3CBAC719AFCC}">
      <dgm:prSet/>
      <dgm:spPr/>
      <dgm:t>
        <a:bodyPr/>
        <a:lstStyle/>
        <a:p>
          <a:endParaRPr lang="en-US"/>
        </a:p>
      </dgm:t>
    </dgm:pt>
    <dgm:pt modelId="{B53333ED-7E27-4A90-928D-F4269001F26B}" type="sibTrans" cxnId="{47360A28-7F8F-4CEA-A0AB-3CBAC719AFCC}">
      <dgm:prSet/>
      <dgm:spPr/>
      <dgm:t>
        <a:bodyPr/>
        <a:lstStyle/>
        <a:p>
          <a:endParaRPr lang="en-US"/>
        </a:p>
      </dgm:t>
    </dgm:pt>
    <dgm:pt modelId="{12D03743-DC54-414B-B9A6-C78A4A0B1233}">
      <dgm:prSet/>
      <dgm:spPr/>
      <dgm:t>
        <a:bodyPr/>
        <a:lstStyle/>
        <a:p>
          <a:r>
            <a:rPr lang="en-US"/>
            <a:t>Manages the Malcolm Baldrige National Quality Award</a:t>
          </a:r>
          <a:endParaRPr lang="en-US" dirty="0"/>
        </a:p>
      </dgm:t>
    </dgm:pt>
    <dgm:pt modelId="{1130FFDC-D130-4C84-BB33-470D5EF35378}" type="parTrans" cxnId="{EF0F498D-1DD5-4C6D-9491-FC19AEBCC875}">
      <dgm:prSet/>
      <dgm:spPr/>
      <dgm:t>
        <a:bodyPr/>
        <a:lstStyle/>
        <a:p>
          <a:endParaRPr lang="en-US"/>
        </a:p>
      </dgm:t>
    </dgm:pt>
    <dgm:pt modelId="{01006FCE-261B-4C7A-80A6-58051367CED2}" type="sibTrans" cxnId="{EF0F498D-1DD5-4C6D-9491-FC19AEBCC875}">
      <dgm:prSet/>
      <dgm:spPr/>
      <dgm:t>
        <a:bodyPr/>
        <a:lstStyle/>
        <a:p>
          <a:endParaRPr lang="en-US"/>
        </a:p>
      </dgm:t>
    </dgm:pt>
    <dgm:pt modelId="{4C60F265-347F-4E18-9C3C-BE092AA60E15}">
      <dgm:prSet/>
      <dgm:spPr/>
      <dgm:t>
        <a:bodyPr/>
        <a:lstStyle/>
        <a:p>
          <a:r>
            <a:rPr lang="en-US"/>
            <a:t>Shares organizational best practices</a:t>
          </a:r>
          <a:endParaRPr lang="en-US" dirty="0"/>
        </a:p>
      </dgm:t>
    </dgm:pt>
    <dgm:pt modelId="{CF7C4C18-51CD-477A-A3CC-9FA80C387877}" type="parTrans" cxnId="{D3A7BDC0-844E-41C8-AF61-AC3C1180BC27}">
      <dgm:prSet/>
      <dgm:spPr/>
      <dgm:t>
        <a:bodyPr/>
        <a:lstStyle/>
        <a:p>
          <a:endParaRPr lang="en-US"/>
        </a:p>
      </dgm:t>
    </dgm:pt>
    <dgm:pt modelId="{3C6BA04B-1157-49CF-B0F2-B6C9DF5E6817}" type="sibTrans" cxnId="{D3A7BDC0-844E-41C8-AF61-AC3C1180BC27}">
      <dgm:prSet/>
      <dgm:spPr/>
      <dgm:t>
        <a:bodyPr/>
        <a:lstStyle/>
        <a:p>
          <a:endParaRPr lang="en-US"/>
        </a:p>
      </dgm:t>
    </dgm:pt>
    <dgm:pt modelId="{9D574D5A-5B8B-44BA-83F3-FF563A8D15C6}">
      <dgm:prSet/>
      <dgm:spPr/>
      <dgm:t>
        <a:bodyPr/>
        <a:lstStyle/>
        <a:p>
          <a:r>
            <a:rPr lang="en-US"/>
            <a:t>Offers approaches to cybersecurity risk management and community excellence</a:t>
          </a:r>
          <a:endParaRPr lang="en-US" dirty="0"/>
        </a:p>
      </dgm:t>
    </dgm:pt>
    <dgm:pt modelId="{6BD16455-2DA8-42CA-B06C-9118265120BC}" type="parTrans" cxnId="{83CE8826-E1EE-4BA4-AC6B-53D50F30A6ED}">
      <dgm:prSet/>
      <dgm:spPr/>
      <dgm:t>
        <a:bodyPr/>
        <a:lstStyle/>
        <a:p>
          <a:endParaRPr lang="en-US"/>
        </a:p>
      </dgm:t>
    </dgm:pt>
    <dgm:pt modelId="{B8AC4BB7-E8EF-48D6-AC5C-9F528666C74E}" type="sibTrans" cxnId="{83CE8826-E1EE-4BA4-AC6B-53D50F30A6ED}">
      <dgm:prSet/>
      <dgm:spPr/>
      <dgm:t>
        <a:bodyPr/>
        <a:lstStyle/>
        <a:p>
          <a:endParaRPr lang="en-US"/>
        </a:p>
      </dgm:t>
    </dgm:pt>
    <dgm:pt modelId="{7CF47483-DA49-43F2-B466-DE3D8C8DC138}" type="pres">
      <dgm:prSet presAssocID="{30E64FC3-6580-4BA6-B7C4-D800EEEB00B5}" presName="diagram" presStyleCnt="0">
        <dgm:presLayoutVars>
          <dgm:dir/>
          <dgm:resizeHandles val="exact"/>
        </dgm:presLayoutVars>
      </dgm:prSet>
      <dgm:spPr/>
    </dgm:pt>
    <dgm:pt modelId="{C45F998C-1894-42AE-BAA9-0A3E4FF03BF4}" type="pres">
      <dgm:prSet presAssocID="{B1417A9B-5474-4F7B-ADBE-0619C6EC9DAE}" presName="node" presStyleLbl="node1" presStyleIdx="0" presStyleCnt="6">
        <dgm:presLayoutVars>
          <dgm:bulletEnabled val="1"/>
        </dgm:presLayoutVars>
      </dgm:prSet>
      <dgm:spPr/>
    </dgm:pt>
    <dgm:pt modelId="{F8B2F689-E813-41E2-9828-79B4E7B32924}" type="pres">
      <dgm:prSet presAssocID="{9599AEC7-3A4E-44C1-9A30-5820B5565CBD}" presName="sibTrans" presStyleCnt="0"/>
      <dgm:spPr/>
    </dgm:pt>
    <dgm:pt modelId="{A896B16A-F878-457E-8663-AF199495D7C0}" type="pres">
      <dgm:prSet presAssocID="{78BF9485-A5FD-4F5E-886F-76379AF66D90}" presName="node" presStyleLbl="node1" presStyleIdx="1" presStyleCnt="6">
        <dgm:presLayoutVars>
          <dgm:bulletEnabled val="1"/>
        </dgm:presLayoutVars>
      </dgm:prSet>
      <dgm:spPr/>
    </dgm:pt>
    <dgm:pt modelId="{A79D6936-2A54-4656-A243-4DF9ECB4A3C3}" type="pres">
      <dgm:prSet presAssocID="{D38C3EEC-F2A6-407A-B64E-A5C9795AE069}" presName="sibTrans" presStyleCnt="0"/>
      <dgm:spPr/>
    </dgm:pt>
    <dgm:pt modelId="{0AC45283-A560-4F3E-963A-57A1F9AA654D}" type="pres">
      <dgm:prSet presAssocID="{BBAD7BC6-E9DB-4CF0-AD15-645894026779}" presName="node" presStyleLbl="node1" presStyleIdx="2" presStyleCnt="6">
        <dgm:presLayoutVars>
          <dgm:bulletEnabled val="1"/>
        </dgm:presLayoutVars>
      </dgm:prSet>
      <dgm:spPr/>
    </dgm:pt>
    <dgm:pt modelId="{DFD60CB0-6FED-4FDC-A7AB-36B18833FD74}" type="pres">
      <dgm:prSet presAssocID="{B53333ED-7E27-4A90-928D-F4269001F26B}" presName="sibTrans" presStyleCnt="0"/>
      <dgm:spPr/>
    </dgm:pt>
    <dgm:pt modelId="{D08847CE-604E-4F07-B2BB-DDA2AE611668}" type="pres">
      <dgm:prSet presAssocID="{12D03743-DC54-414B-B9A6-C78A4A0B1233}" presName="node" presStyleLbl="node1" presStyleIdx="3" presStyleCnt="6">
        <dgm:presLayoutVars>
          <dgm:bulletEnabled val="1"/>
        </dgm:presLayoutVars>
      </dgm:prSet>
      <dgm:spPr/>
    </dgm:pt>
    <dgm:pt modelId="{14C2D980-00D7-4D44-B79E-C3D35CD6BF38}" type="pres">
      <dgm:prSet presAssocID="{01006FCE-261B-4C7A-80A6-58051367CED2}" presName="sibTrans" presStyleCnt="0"/>
      <dgm:spPr/>
    </dgm:pt>
    <dgm:pt modelId="{3231AF27-BF57-4545-994B-97B5E187D612}" type="pres">
      <dgm:prSet presAssocID="{4C60F265-347F-4E18-9C3C-BE092AA60E15}" presName="node" presStyleLbl="node1" presStyleIdx="4" presStyleCnt="6">
        <dgm:presLayoutVars>
          <dgm:bulletEnabled val="1"/>
        </dgm:presLayoutVars>
      </dgm:prSet>
      <dgm:spPr/>
    </dgm:pt>
    <dgm:pt modelId="{DD912951-98BF-4487-A43E-BA8520F507C6}" type="pres">
      <dgm:prSet presAssocID="{3C6BA04B-1157-49CF-B0F2-B6C9DF5E6817}" presName="sibTrans" presStyleCnt="0"/>
      <dgm:spPr/>
    </dgm:pt>
    <dgm:pt modelId="{EA1F31E1-3FC4-4A81-B8ED-D00D64000FE8}" type="pres">
      <dgm:prSet presAssocID="{9D574D5A-5B8B-44BA-83F3-FF563A8D15C6}" presName="node" presStyleLbl="node1" presStyleIdx="5" presStyleCnt="6">
        <dgm:presLayoutVars>
          <dgm:bulletEnabled val="1"/>
        </dgm:presLayoutVars>
      </dgm:prSet>
      <dgm:spPr/>
    </dgm:pt>
  </dgm:ptLst>
  <dgm:cxnLst>
    <dgm:cxn modelId="{4F57350F-7F5C-4D45-87F2-6959748988D9}" type="presOf" srcId="{4C60F265-347F-4E18-9C3C-BE092AA60E15}" destId="{3231AF27-BF57-4545-994B-97B5E187D612}" srcOrd="0" destOrd="0" presId="urn:microsoft.com/office/officeart/2005/8/layout/default"/>
    <dgm:cxn modelId="{83CE8826-E1EE-4BA4-AC6B-53D50F30A6ED}" srcId="{30E64FC3-6580-4BA6-B7C4-D800EEEB00B5}" destId="{9D574D5A-5B8B-44BA-83F3-FF563A8D15C6}" srcOrd="5" destOrd="0" parTransId="{6BD16455-2DA8-42CA-B06C-9118265120BC}" sibTransId="{B8AC4BB7-E8EF-48D6-AC5C-9F528666C74E}"/>
    <dgm:cxn modelId="{47360A28-7F8F-4CEA-A0AB-3CBAC719AFCC}" srcId="{30E64FC3-6580-4BA6-B7C4-D800EEEB00B5}" destId="{BBAD7BC6-E9DB-4CF0-AD15-645894026779}" srcOrd="2" destOrd="0" parTransId="{09C318A9-71C7-4384-BA38-50207F759905}" sibTransId="{B53333ED-7E27-4A90-928D-F4269001F26B}"/>
    <dgm:cxn modelId="{6103232D-92AD-40AC-9253-E08EAAC30951}" type="presOf" srcId="{12D03743-DC54-414B-B9A6-C78A4A0B1233}" destId="{D08847CE-604E-4F07-B2BB-DDA2AE611668}" srcOrd="0" destOrd="0" presId="urn:microsoft.com/office/officeart/2005/8/layout/default"/>
    <dgm:cxn modelId="{BE3BB330-47F3-4EED-9A66-07D6B17302FF}" srcId="{30E64FC3-6580-4BA6-B7C4-D800EEEB00B5}" destId="{B1417A9B-5474-4F7B-ADBE-0619C6EC9DAE}" srcOrd="0" destOrd="0" parTransId="{D36265AC-47D7-415E-818F-D4A60CB60834}" sibTransId="{9599AEC7-3A4E-44C1-9A30-5820B5565CBD}"/>
    <dgm:cxn modelId="{5EB88157-B772-4799-89E3-B0D8AA0E32B9}" type="presOf" srcId="{30E64FC3-6580-4BA6-B7C4-D800EEEB00B5}" destId="{7CF47483-DA49-43F2-B466-DE3D8C8DC138}" srcOrd="0" destOrd="0" presId="urn:microsoft.com/office/officeart/2005/8/layout/default"/>
    <dgm:cxn modelId="{ED944078-B85D-4E84-91FB-511C457787CC}" type="presOf" srcId="{B1417A9B-5474-4F7B-ADBE-0619C6EC9DAE}" destId="{C45F998C-1894-42AE-BAA9-0A3E4FF03BF4}" srcOrd="0" destOrd="0" presId="urn:microsoft.com/office/officeart/2005/8/layout/default"/>
    <dgm:cxn modelId="{A11F195A-E719-4E76-B637-C4D9550B797A}" type="presOf" srcId="{BBAD7BC6-E9DB-4CF0-AD15-645894026779}" destId="{0AC45283-A560-4F3E-963A-57A1F9AA654D}" srcOrd="0" destOrd="0" presId="urn:microsoft.com/office/officeart/2005/8/layout/default"/>
    <dgm:cxn modelId="{EF0F498D-1DD5-4C6D-9491-FC19AEBCC875}" srcId="{30E64FC3-6580-4BA6-B7C4-D800EEEB00B5}" destId="{12D03743-DC54-414B-B9A6-C78A4A0B1233}" srcOrd="3" destOrd="0" parTransId="{1130FFDC-D130-4C84-BB33-470D5EF35378}" sibTransId="{01006FCE-261B-4C7A-80A6-58051367CED2}"/>
    <dgm:cxn modelId="{E6402E91-D463-4EAA-B0DF-DAE21C367785}" type="presOf" srcId="{9D574D5A-5B8B-44BA-83F3-FF563A8D15C6}" destId="{EA1F31E1-3FC4-4A81-B8ED-D00D64000FE8}" srcOrd="0" destOrd="0" presId="urn:microsoft.com/office/officeart/2005/8/layout/default"/>
    <dgm:cxn modelId="{D3A7BDC0-844E-41C8-AF61-AC3C1180BC27}" srcId="{30E64FC3-6580-4BA6-B7C4-D800EEEB00B5}" destId="{4C60F265-347F-4E18-9C3C-BE092AA60E15}" srcOrd="4" destOrd="0" parTransId="{CF7C4C18-51CD-477A-A3CC-9FA80C387877}" sibTransId="{3C6BA04B-1157-49CF-B0F2-B6C9DF5E6817}"/>
    <dgm:cxn modelId="{F8DA25D6-39EC-4B8A-B293-2C8D987F8E02}" type="presOf" srcId="{78BF9485-A5FD-4F5E-886F-76379AF66D90}" destId="{A896B16A-F878-457E-8663-AF199495D7C0}" srcOrd="0" destOrd="0" presId="urn:microsoft.com/office/officeart/2005/8/layout/default"/>
    <dgm:cxn modelId="{CB6EBDF8-21DB-4784-BFB3-23F11C625863}" srcId="{30E64FC3-6580-4BA6-B7C4-D800EEEB00B5}" destId="{78BF9485-A5FD-4F5E-886F-76379AF66D90}" srcOrd="1" destOrd="0" parTransId="{80D0F13B-7540-4DD7-A12E-EE9907A65C6A}" sibTransId="{D38C3EEC-F2A6-407A-B64E-A5C9795AE069}"/>
    <dgm:cxn modelId="{D717F0F1-DF20-4215-8C60-67A36BB3A871}" type="presParOf" srcId="{7CF47483-DA49-43F2-B466-DE3D8C8DC138}" destId="{C45F998C-1894-42AE-BAA9-0A3E4FF03BF4}" srcOrd="0" destOrd="0" presId="urn:microsoft.com/office/officeart/2005/8/layout/default"/>
    <dgm:cxn modelId="{70223294-CFDC-42CA-91E9-0880033C9683}" type="presParOf" srcId="{7CF47483-DA49-43F2-B466-DE3D8C8DC138}" destId="{F8B2F689-E813-41E2-9828-79B4E7B32924}" srcOrd="1" destOrd="0" presId="urn:microsoft.com/office/officeart/2005/8/layout/default"/>
    <dgm:cxn modelId="{48E7643F-6105-4F1A-BA46-5877D284ADFA}" type="presParOf" srcId="{7CF47483-DA49-43F2-B466-DE3D8C8DC138}" destId="{A896B16A-F878-457E-8663-AF199495D7C0}" srcOrd="2" destOrd="0" presId="urn:microsoft.com/office/officeart/2005/8/layout/default"/>
    <dgm:cxn modelId="{1403A88B-CB38-4017-A25A-1976E8CB1639}" type="presParOf" srcId="{7CF47483-DA49-43F2-B466-DE3D8C8DC138}" destId="{A79D6936-2A54-4656-A243-4DF9ECB4A3C3}" srcOrd="3" destOrd="0" presId="urn:microsoft.com/office/officeart/2005/8/layout/default"/>
    <dgm:cxn modelId="{91FA79FA-A6CA-4A23-BC00-F2EC32745A3C}" type="presParOf" srcId="{7CF47483-DA49-43F2-B466-DE3D8C8DC138}" destId="{0AC45283-A560-4F3E-963A-57A1F9AA654D}" srcOrd="4" destOrd="0" presId="urn:microsoft.com/office/officeart/2005/8/layout/default"/>
    <dgm:cxn modelId="{301E4D18-878A-4FC8-8931-E7FC61BC4F1E}" type="presParOf" srcId="{7CF47483-DA49-43F2-B466-DE3D8C8DC138}" destId="{DFD60CB0-6FED-4FDC-A7AB-36B18833FD74}" srcOrd="5" destOrd="0" presId="urn:microsoft.com/office/officeart/2005/8/layout/default"/>
    <dgm:cxn modelId="{A682BF26-EBED-4333-BE2D-95786DD60DFC}" type="presParOf" srcId="{7CF47483-DA49-43F2-B466-DE3D8C8DC138}" destId="{D08847CE-604E-4F07-B2BB-DDA2AE611668}" srcOrd="6" destOrd="0" presId="urn:microsoft.com/office/officeart/2005/8/layout/default"/>
    <dgm:cxn modelId="{2D856B3D-0FA8-4434-BD90-79C5C5224BF9}" type="presParOf" srcId="{7CF47483-DA49-43F2-B466-DE3D8C8DC138}" destId="{14C2D980-00D7-4D44-B79E-C3D35CD6BF38}" srcOrd="7" destOrd="0" presId="urn:microsoft.com/office/officeart/2005/8/layout/default"/>
    <dgm:cxn modelId="{84431F64-FF07-4A82-8202-B3B11DCD22C7}" type="presParOf" srcId="{7CF47483-DA49-43F2-B466-DE3D8C8DC138}" destId="{3231AF27-BF57-4545-994B-97B5E187D612}" srcOrd="8" destOrd="0" presId="urn:microsoft.com/office/officeart/2005/8/layout/default"/>
    <dgm:cxn modelId="{96944D56-8368-4581-8D4A-2193D45014D8}" type="presParOf" srcId="{7CF47483-DA49-43F2-B466-DE3D8C8DC138}" destId="{DD912951-98BF-4487-A43E-BA8520F507C6}" srcOrd="9" destOrd="0" presId="urn:microsoft.com/office/officeart/2005/8/layout/default"/>
    <dgm:cxn modelId="{85F372A4-86D8-404B-95A6-704643DC11E7}" type="presParOf" srcId="{7CF47483-DA49-43F2-B466-DE3D8C8DC138}" destId="{EA1F31E1-3FC4-4A81-B8ED-D00D64000FE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BFCC8-EE62-4F50-AA14-357B8BEE68C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C893E31-CFD1-4167-A2CD-5675E71313EE}">
      <dgm:prSet phldrT="[Text]"/>
      <dgm:spPr/>
      <dgm:t>
        <a:bodyPr/>
        <a:lstStyle/>
        <a:p>
          <a:pPr>
            <a:buNone/>
          </a:pPr>
          <a:r>
            <a:rPr lang="en-US">
              <a:solidFill>
                <a:schemeClr val="tx1"/>
              </a:solidFill>
              <a:ea typeface="ＭＳ Ｐゴシック" pitchFamily="34" charset="-128"/>
            </a:rPr>
            <a:t>An integrated </a:t>
          </a:r>
          <a:r>
            <a:rPr lang="en-US" b="1">
              <a:solidFill>
                <a:schemeClr val="tx1"/>
              </a:solidFill>
              <a:ea typeface="ＭＳ Ｐゴシック" pitchFamily="34" charset="-128"/>
            </a:rPr>
            <a:t>approach </a:t>
          </a:r>
          <a:r>
            <a:rPr lang="en-US">
              <a:solidFill>
                <a:schemeClr val="tx1"/>
              </a:solidFill>
              <a:ea typeface="ＭＳ Ｐゴシック" pitchFamily="34" charset="-128"/>
            </a:rPr>
            <a:t>to organizational performance management that </a:t>
          </a:r>
          <a:r>
            <a:rPr lang="en-US" b="1">
              <a:solidFill>
                <a:schemeClr val="tx1"/>
              </a:solidFill>
              <a:ea typeface="ＭＳ Ｐゴシック" pitchFamily="34" charset="-128"/>
            </a:rPr>
            <a:t>results</a:t>
          </a:r>
          <a:r>
            <a:rPr lang="en-US">
              <a:solidFill>
                <a:schemeClr val="tx1"/>
              </a:solidFill>
              <a:ea typeface="ＭＳ Ｐゴシック" pitchFamily="34" charset="-128"/>
            </a:rPr>
            <a:t> in</a:t>
          </a:r>
          <a:endParaRPr lang="en-US" dirty="0">
            <a:solidFill>
              <a:schemeClr val="tx1"/>
            </a:solidFill>
          </a:endParaRPr>
        </a:p>
      </dgm:t>
    </dgm:pt>
    <dgm:pt modelId="{D3FD4282-CBF5-449E-B123-A733EE6D4627}" type="parTrans" cxnId="{5D736011-8CF4-4165-AF0E-C2A0F2652A7E}">
      <dgm:prSet/>
      <dgm:spPr/>
      <dgm:t>
        <a:bodyPr/>
        <a:lstStyle/>
        <a:p>
          <a:endParaRPr lang="en-US">
            <a:solidFill>
              <a:schemeClr val="tx1"/>
            </a:solidFill>
          </a:endParaRPr>
        </a:p>
      </dgm:t>
    </dgm:pt>
    <dgm:pt modelId="{8F5D375E-8FD4-4272-9CC8-3CC667E8BB73}" type="sibTrans" cxnId="{5D736011-8CF4-4165-AF0E-C2A0F2652A7E}">
      <dgm:prSet/>
      <dgm:spPr/>
      <dgm:t>
        <a:bodyPr/>
        <a:lstStyle/>
        <a:p>
          <a:endParaRPr lang="en-US">
            <a:solidFill>
              <a:schemeClr val="tx1"/>
            </a:solidFill>
          </a:endParaRPr>
        </a:p>
      </dgm:t>
    </dgm:pt>
    <dgm:pt modelId="{C27081B4-EC7C-46A9-878E-25464E7DB362}">
      <dgm:prSet custT="1"/>
      <dgm:spPr/>
      <dgm:t>
        <a:bodyPr/>
        <a:lstStyle/>
        <a:p>
          <a:r>
            <a:rPr lang="en-US" sz="2400" dirty="0">
              <a:solidFill>
                <a:schemeClr val="tx1"/>
              </a:solidFill>
              <a:ea typeface="ＭＳ Ｐゴシック" pitchFamily="34" charset="-128"/>
            </a:rPr>
            <a:t>Delivery of ever-improving value to customers and stakeholders, contributing to organizational sustainability </a:t>
          </a:r>
        </a:p>
      </dgm:t>
    </dgm:pt>
    <dgm:pt modelId="{3FADBFB2-C1DD-499C-870D-7195F6EC7C75}" type="parTrans" cxnId="{35FCF567-004E-4E09-B277-639295FE8BBF}">
      <dgm:prSet/>
      <dgm:spPr/>
      <dgm:t>
        <a:bodyPr/>
        <a:lstStyle/>
        <a:p>
          <a:endParaRPr lang="en-US">
            <a:solidFill>
              <a:schemeClr val="tx1"/>
            </a:solidFill>
          </a:endParaRPr>
        </a:p>
      </dgm:t>
    </dgm:pt>
    <dgm:pt modelId="{699B3F84-AD0F-4C9F-A425-73537BA5E329}" type="sibTrans" cxnId="{35FCF567-004E-4E09-B277-639295FE8BBF}">
      <dgm:prSet/>
      <dgm:spPr/>
      <dgm:t>
        <a:bodyPr/>
        <a:lstStyle/>
        <a:p>
          <a:endParaRPr lang="en-US">
            <a:solidFill>
              <a:schemeClr val="tx1"/>
            </a:solidFill>
          </a:endParaRPr>
        </a:p>
      </dgm:t>
    </dgm:pt>
    <dgm:pt modelId="{7E2078FE-A5FE-445F-AEED-A48E1C9DDFF2}">
      <dgm:prSet/>
      <dgm:spPr/>
      <dgm:t>
        <a:bodyPr/>
        <a:lstStyle/>
        <a:p>
          <a:r>
            <a:rPr lang="en-US" dirty="0">
              <a:solidFill>
                <a:schemeClr val="tx1"/>
              </a:solidFill>
              <a:ea typeface="ＭＳ Ｐゴシック" pitchFamily="34" charset="-128"/>
            </a:rPr>
            <a:t>Improvement of overall organizational effectiveness and capabilities</a:t>
          </a:r>
        </a:p>
      </dgm:t>
    </dgm:pt>
    <dgm:pt modelId="{56D03E58-F854-46F6-B19C-B08888345641}" type="parTrans" cxnId="{B06BD7E3-67E4-4A61-9F2A-430E961028D2}">
      <dgm:prSet/>
      <dgm:spPr/>
      <dgm:t>
        <a:bodyPr/>
        <a:lstStyle/>
        <a:p>
          <a:endParaRPr lang="en-US">
            <a:solidFill>
              <a:schemeClr val="tx1"/>
            </a:solidFill>
          </a:endParaRPr>
        </a:p>
      </dgm:t>
    </dgm:pt>
    <dgm:pt modelId="{EA50CD9C-8FD4-4120-A121-16509F68B572}" type="sibTrans" cxnId="{B06BD7E3-67E4-4A61-9F2A-430E961028D2}">
      <dgm:prSet/>
      <dgm:spPr/>
      <dgm:t>
        <a:bodyPr/>
        <a:lstStyle/>
        <a:p>
          <a:endParaRPr lang="en-US">
            <a:solidFill>
              <a:schemeClr val="tx1"/>
            </a:solidFill>
          </a:endParaRPr>
        </a:p>
      </dgm:t>
    </dgm:pt>
    <dgm:pt modelId="{34AAFC0C-0660-404B-8222-DACBDD0AE573}">
      <dgm:prSet/>
      <dgm:spPr/>
      <dgm:t>
        <a:bodyPr/>
        <a:lstStyle/>
        <a:p>
          <a:r>
            <a:rPr lang="en-US" dirty="0">
              <a:solidFill>
                <a:schemeClr val="tx1"/>
              </a:solidFill>
              <a:ea typeface="ＭＳ Ｐゴシック" pitchFamily="34" charset="-128"/>
            </a:rPr>
            <a:t>Organizational and personal learning</a:t>
          </a:r>
        </a:p>
      </dgm:t>
    </dgm:pt>
    <dgm:pt modelId="{530C1B59-EE50-4987-942D-E553954FE6C3}" type="parTrans" cxnId="{1711B784-DEF4-464A-BFBD-C43A1F6A8B47}">
      <dgm:prSet/>
      <dgm:spPr/>
      <dgm:t>
        <a:bodyPr/>
        <a:lstStyle/>
        <a:p>
          <a:endParaRPr lang="en-US">
            <a:solidFill>
              <a:schemeClr val="tx1"/>
            </a:solidFill>
          </a:endParaRPr>
        </a:p>
      </dgm:t>
    </dgm:pt>
    <dgm:pt modelId="{EA156447-B6CF-4520-BA5A-2ECC6E69E7D9}" type="sibTrans" cxnId="{1711B784-DEF4-464A-BFBD-C43A1F6A8B47}">
      <dgm:prSet/>
      <dgm:spPr/>
      <dgm:t>
        <a:bodyPr/>
        <a:lstStyle/>
        <a:p>
          <a:endParaRPr lang="en-US">
            <a:solidFill>
              <a:schemeClr val="tx1"/>
            </a:solidFill>
          </a:endParaRPr>
        </a:p>
      </dgm:t>
    </dgm:pt>
    <dgm:pt modelId="{D9A44640-8DB5-4C37-B46D-81C6F88A2D50}" type="pres">
      <dgm:prSet presAssocID="{BA2BFCC8-EE62-4F50-AA14-357B8BEE68C8}" presName="Name0" presStyleCnt="0">
        <dgm:presLayoutVars>
          <dgm:chPref val="1"/>
          <dgm:dir/>
          <dgm:animOne val="branch"/>
          <dgm:animLvl val="lvl"/>
          <dgm:resizeHandles/>
        </dgm:presLayoutVars>
      </dgm:prSet>
      <dgm:spPr/>
    </dgm:pt>
    <dgm:pt modelId="{7B393B05-FA7C-4955-A8BE-6413D12A7968}" type="pres">
      <dgm:prSet presAssocID="{1C893E31-CFD1-4167-A2CD-5675E71313EE}" presName="vertOne" presStyleCnt="0"/>
      <dgm:spPr/>
    </dgm:pt>
    <dgm:pt modelId="{92F93FA6-A9C1-4A15-B9F4-5E73F8C83DD3}" type="pres">
      <dgm:prSet presAssocID="{1C893E31-CFD1-4167-A2CD-5675E71313EE}" presName="txOne" presStyleLbl="node0" presStyleIdx="0" presStyleCnt="1" custScaleY="41220">
        <dgm:presLayoutVars>
          <dgm:chPref val="3"/>
        </dgm:presLayoutVars>
      </dgm:prSet>
      <dgm:spPr/>
    </dgm:pt>
    <dgm:pt modelId="{5AA30D9B-1330-4AF1-B8C5-E4F12392DDAE}" type="pres">
      <dgm:prSet presAssocID="{1C893E31-CFD1-4167-A2CD-5675E71313EE}" presName="parTransOne" presStyleCnt="0"/>
      <dgm:spPr/>
    </dgm:pt>
    <dgm:pt modelId="{FD252534-36A7-4F76-A3F9-CC2639ABBEF3}" type="pres">
      <dgm:prSet presAssocID="{1C893E31-CFD1-4167-A2CD-5675E71313EE}" presName="horzOne" presStyleCnt="0"/>
      <dgm:spPr/>
    </dgm:pt>
    <dgm:pt modelId="{22769C70-B22F-474C-851D-40863064B2E8}" type="pres">
      <dgm:prSet presAssocID="{C27081B4-EC7C-46A9-878E-25464E7DB362}" presName="vertTwo" presStyleCnt="0"/>
      <dgm:spPr/>
    </dgm:pt>
    <dgm:pt modelId="{CC35F85B-3686-4705-ABDA-0434060B6FFB}" type="pres">
      <dgm:prSet presAssocID="{C27081B4-EC7C-46A9-878E-25464E7DB362}" presName="txTwo" presStyleLbl="node2" presStyleIdx="0" presStyleCnt="3">
        <dgm:presLayoutVars>
          <dgm:chPref val="3"/>
        </dgm:presLayoutVars>
      </dgm:prSet>
      <dgm:spPr/>
    </dgm:pt>
    <dgm:pt modelId="{6254E583-928C-4E76-BADC-2573F0DEABDD}" type="pres">
      <dgm:prSet presAssocID="{C27081B4-EC7C-46A9-878E-25464E7DB362}" presName="horzTwo" presStyleCnt="0"/>
      <dgm:spPr/>
    </dgm:pt>
    <dgm:pt modelId="{6908F6AD-DC0D-453B-9F4E-CFDD95182394}" type="pres">
      <dgm:prSet presAssocID="{699B3F84-AD0F-4C9F-A425-73537BA5E329}" presName="sibSpaceTwo" presStyleCnt="0"/>
      <dgm:spPr/>
    </dgm:pt>
    <dgm:pt modelId="{D318CB19-A03B-4DDC-A55C-0990C62E7CE4}" type="pres">
      <dgm:prSet presAssocID="{7E2078FE-A5FE-445F-AEED-A48E1C9DDFF2}" presName="vertTwo" presStyleCnt="0"/>
      <dgm:spPr/>
    </dgm:pt>
    <dgm:pt modelId="{07FD06F0-CB18-43EC-A3C3-E90484E27AEF}" type="pres">
      <dgm:prSet presAssocID="{7E2078FE-A5FE-445F-AEED-A48E1C9DDFF2}" presName="txTwo" presStyleLbl="node2" presStyleIdx="1" presStyleCnt="3">
        <dgm:presLayoutVars>
          <dgm:chPref val="3"/>
        </dgm:presLayoutVars>
      </dgm:prSet>
      <dgm:spPr/>
    </dgm:pt>
    <dgm:pt modelId="{FDA85285-88FF-4396-9AF3-469CB42DE0F0}" type="pres">
      <dgm:prSet presAssocID="{7E2078FE-A5FE-445F-AEED-A48E1C9DDFF2}" presName="horzTwo" presStyleCnt="0"/>
      <dgm:spPr/>
    </dgm:pt>
    <dgm:pt modelId="{128146D5-906C-43DB-B450-6B54FFF36413}" type="pres">
      <dgm:prSet presAssocID="{EA50CD9C-8FD4-4120-A121-16509F68B572}" presName="sibSpaceTwo" presStyleCnt="0"/>
      <dgm:spPr/>
    </dgm:pt>
    <dgm:pt modelId="{3DE6CC6A-4FB7-4355-9A65-BFBD6338602E}" type="pres">
      <dgm:prSet presAssocID="{34AAFC0C-0660-404B-8222-DACBDD0AE573}" presName="vertTwo" presStyleCnt="0"/>
      <dgm:spPr/>
    </dgm:pt>
    <dgm:pt modelId="{FD766FAE-336C-4230-88F8-C34B5DD58BC6}" type="pres">
      <dgm:prSet presAssocID="{34AAFC0C-0660-404B-8222-DACBDD0AE573}" presName="txTwo" presStyleLbl="node2" presStyleIdx="2" presStyleCnt="3">
        <dgm:presLayoutVars>
          <dgm:chPref val="3"/>
        </dgm:presLayoutVars>
      </dgm:prSet>
      <dgm:spPr/>
    </dgm:pt>
    <dgm:pt modelId="{C36B7952-2246-454E-99F8-0638A53F7F1D}" type="pres">
      <dgm:prSet presAssocID="{34AAFC0C-0660-404B-8222-DACBDD0AE573}" presName="horzTwo" presStyleCnt="0"/>
      <dgm:spPr/>
    </dgm:pt>
  </dgm:ptLst>
  <dgm:cxnLst>
    <dgm:cxn modelId="{5D736011-8CF4-4165-AF0E-C2A0F2652A7E}" srcId="{BA2BFCC8-EE62-4F50-AA14-357B8BEE68C8}" destId="{1C893E31-CFD1-4167-A2CD-5675E71313EE}" srcOrd="0" destOrd="0" parTransId="{D3FD4282-CBF5-449E-B123-A733EE6D4627}" sibTransId="{8F5D375E-8FD4-4272-9CC8-3CC667E8BB73}"/>
    <dgm:cxn modelId="{51EC195C-D065-41F4-A886-4CC094924019}" type="presOf" srcId="{1C893E31-CFD1-4167-A2CD-5675E71313EE}" destId="{92F93FA6-A9C1-4A15-B9F4-5E73F8C83DD3}" srcOrd="0" destOrd="0" presId="urn:microsoft.com/office/officeart/2005/8/layout/hierarchy4"/>
    <dgm:cxn modelId="{35FCF567-004E-4E09-B277-639295FE8BBF}" srcId="{1C893E31-CFD1-4167-A2CD-5675E71313EE}" destId="{C27081B4-EC7C-46A9-878E-25464E7DB362}" srcOrd="0" destOrd="0" parTransId="{3FADBFB2-C1DD-499C-870D-7195F6EC7C75}" sibTransId="{699B3F84-AD0F-4C9F-A425-73537BA5E329}"/>
    <dgm:cxn modelId="{1711B784-DEF4-464A-BFBD-C43A1F6A8B47}" srcId="{1C893E31-CFD1-4167-A2CD-5675E71313EE}" destId="{34AAFC0C-0660-404B-8222-DACBDD0AE573}" srcOrd="2" destOrd="0" parTransId="{530C1B59-EE50-4987-942D-E553954FE6C3}" sibTransId="{EA156447-B6CF-4520-BA5A-2ECC6E69E7D9}"/>
    <dgm:cxn modelId="{4A8BA499-BB12-4806-959B-4DD59923A234}" type="presOf" srcId="{7E2078FE-A5FE-445F-AEED-A48E1C9DDFF2}" destId="{07FD06F0-CB18-43EC-A3C3-E90484E27AEF}" srcOrd="0" destOrd="0" presId="urn:microsoft.com/office/officeart/2005/8/layout/hierarchy4"/>
    <dgm:cxn modelId="{171667D6-00EA-4DBF-B026-509B0ECE157F}" type="presOf" srcId="{BA2BFCC8-EE62-4F50-AA14-357B8BEE68C8}" destId="{D9A44640-8DB5-4C37-B46D-81C6F88A2D50}" srcOrd="0" destOrd="0" presId="urn:microsoft.com/office/officeart/2005/8/layout/hierarchy4"/>
    <dgm:cxn modelId="{B06BD7E3-67E4-4A61-9F2A-430E961028D2}" srcId="{1C893E31-CFD1-4167-A2CD-5675E71313EE}" destId="{7E2078FE-A5FE-445F-AEED-A48E1C9DDFF2}" srcOrd="1" destOrd="0" parTransId="{56D03E58-F854-46F6-B19C-B08888345641}" sibTransId="{EA50CD9C-8FD4-4120-A121-16509F68B572}"/>
    <dgm:cxn modelId="{1A06E3E5-94C2-4853-A10F-751D079A3102}" type="presOf" srcId="{C27081B4-EC7C-46A9-878E-25464E7DB362}" destId="{CC35F85B-3686-4705-ABDA-0434060B6FFB}" srcOrd="0" destOrd="0" presId="urn:microsoft.com/office/officeart/2005/8/layout/hierarchy4"/>
    <dgm:cxn modelId="{E37E59F8-9627-45E3-85E9-F21629438AA0}" type="presOf" srcId="{34AAFC0C-0660-404B-8222-DACBDD0AE573}" destId="{FD766FAE-336C-4230-88F8-C34B5DD58BC6}" srcOrd="0" destOrd="0" presId="urn:microsoft.com/office/officeart/2005/8/layout/hierarchy4"/>
    <dgm:cxn modelId="{0CE1BF96-30A9-4E22-9719-B73838DF0DDB}" type="presParOf" srcId="{D9A44640-8DB5-4C37-B46D-81C6F88A2D50}" destId="{7B393B05-FA7C-4955-A8BE-6413D12A7968}" srcOrd="0" destOrd="0" presId="urn:microsoft.com/office/officeart/2005/8/layout/hierarchy4"/>
    <dgm:cxn modelId="{9F6D4190-2516-4ABB-962B-4D2C96CEA4DA}" type="presParOf" srcId="{7B393B05-FA7C-4955-A8BE-6413D12A7968}" destId="{92F93FA6-A9C1-4A15-B9F4-5E73F8C83DD3}" srcOrd="0" destOrd="0" presId="urn:microsoft.com/office/officeart/2005/8/layout/hierarchy4"/>
    <dgm:cxn modelId="{F157A786-6E0C-4438-9F6C-FBC22E1FE1E1}" type="presParOf" srcId="{7B393B05-FA7C-4955-A8BE-6413D12A7968}" destId="{5AA30D9B-1330-4AF1-B8C5-E4F12392DDAE}" srcOrd="1" destOrd="0" presId="urn:microsoft.com/office/officeart/2005/8/layout/hierarchy4"/>
    <dgm:cxn modelId="{B7E3E900-3846-42F0-BE1A-6F163C0E27BD}" type="presParOf" srcId="{7B393B05-FA7C-4955-A8BE-6413D12A7968}" destId="{FD252534-36A7-4F76-A3F9-CC2639ABBEF3}" srcOrd="2" destOrd="0" presId="urn:microsoft.com/office/officeart/2005/8/layout/hierarchy4"/>
    <dgm:cxn modelId="{67663E07-0810-4523-9706-55B0FB9758B8}" type="presParOf" srcId="{FD252534-36A7-4F76-A3F9-CC2639ABBEF3}" destId="{22769C70-B22F-474C-851D-40863064B2E8}" srcOrd="0" destOrd="0" presId="urn:microsoft.com/office/officeart/2005/8/layout/hierarchy4"/>
    <dgm:cxn modelId="{36DBB607-C1BA-4FB9-BEBF-6C87E703B956}" type="presParOf" srcId="{22769C70-B22F-474C-851D-40863064B2E8}" destId="{CC35F85B-3686-4705-ABDA-0434060B6FFB}" srcOrd="0" destOrd="0" presId="urn:microsoft.com/office/officeart/2005/8/layout/hierarchy4"/>
    <dgm:cxn modelId="{315C122F-AF9C-4130-8F20-F85168FB72FB}" type="presParOf" srcId="{22769C70-B22F-474C-851D-40863064B2E8}" destId="{6254E583-928C-4E76-BADC-2573F0DEABDD}" srcOrd="1" destOrd="0" presId="urn:microsoft.com/office/officeart/2005/8/layout/hierarchy4"/>
    <dgm:cxn modelId="{61F3DCC0-45D7-4598-BA19-D097995FB453}" type="presParOf" srcId="{FD252534-36A7-4F76-A3F9-CC2639ABBEF3}" destId="{6908F6AD-DC0D-453B-9F4E-CFDD95182394}" srcOrd="1" destOrd="0" presId="urn:microsoft.com/office/officeart/2005/8/layout/hierarchy4"/>
    <dgm:cxn modelId="{F4DB970F-15EC-4E19-A4A4-1B720DFCCFE5}" type="presParOf" srcId="{FD252534-36A7-4F76-A3F9-CC2639ABBEF3}" destId="{D318CB19-A03B-4DDC-A55C-0990C62E7CE4}" srcOrd="2" destOrd="0" presId="urn:microsoft.com/office/officeart/2005/8/layout/hierarchy4"/>
    <dgm:cxn modelId="{27C70569-401B-4C71-8E43-F5F2D57BC38A}" type="presParOf" srcId="{D318CB19-A03B-4DDC-A55C-0990C62E7CE4}" destId="{07FD06F0-CB18-43EC-A3C3-E90484E27AEF}" srcOrd="0" destOrd="0" presId="urn:microsoft.com/office/officeart/2005/8/layout/hierarchy4"/>
    <dgm:cxn modelId="{711C5454-4745-4291-859E-4302137D678E}" type="presParOf" srcId="{D318CB19-A03B-4DDC-A55C-0990C62E7CE4}" destId="{FDA85285-88FF-4396-9AF3-469CB42DE0F0}" srcOrd="1" destOrd="0" presId="urn:microsoft.com/office/officeart/2005/8/layout/hierarchy4"/>
    <dgm:cxn modelId="{6C0FCBC1-FE78-43AA-BB58-FA6E3FCC7558}" type="presParOf" srcId="{FD252534-36A7-4F76-A3F9-CC2639ABBEF3}" destId="{128146D5-906C-43DB-B450-6B54FFF36413}" srcOrd="3" destOrd="0" presId="urn:microsoft.com/office/officeart/2005/8/layout/hierarchy4"/>
    <dgm:cxn modelId="{61FB8D70-29B2-49E5-9F84-BFCDB99DFF86}" type="presParOf" srcId="{FD252534-36A7-4F76-A3F9-CC2639ABBEF3}" destId="{3DE6CC6A-4FB7-4355-9A65-BFBD6338602E}" srcOrd="4" destOrd="0" presId="urn:microsoft.com/office/officeart/2005/8/layout/hierarchy4"/>
    <dgm:cxn modelId="{E337F8DE-B533-49E7-8D6B-E3020F8B4FD0}" type="presParOf" srcId="{3DE6CC6A-4FB7-4355-9A65-BFBD6338602E}" destId="{FD766FAE-336C-4230-88F8-C34B5DD58BC6}" srcOrd="0" destOrd="0" presId="urn:microsoft.com/office/officeart/2005/8/layout/hierarchy4"/>
    <dgm:cxn modelId="{DB0D18AF-0B40-4E54-AB95-A99D10DBC47E}" type="presParOf" srcId="{3DE6CC6A-4FB7-4355-9A65-BFBD6338602E}" destId="{C36B7952-2246-454E-99F8-0638A53F7F1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6A858-4E3B-4CE7-9BCE-F53C7FA4ADC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06BDA1D-DFCD-44D0-B6BB-6E12093735DD}">
      <dgm:prSet/>
      <dgm:spPr/>
      <dgm:t>
        <a:bodyPr/>
        <a:lstStyle/>
        <a:p>
          <a:r>
            <a:rPr lang="en-US" dirty="0">
              <a:ea typeface="ＭＳ Ｐゴシック" pitchFamily="34" charset="-128"/>
            </a:rPr>
            <a:t>Peer network of fellow executives</a:t>
          </a:r>
        </a:p>
      </dgm:t>
    </dgm:pt>
    <dgm:pt modelId="{49AD28C0-F7B3-4BC9-B8F2-E2B68BA3499A}" type="parTrans" cxnId="{D34F75E8-11CE-4E04-942D-3A2903754EE3}">
      <dgm:prSet/>
      <dgm:spPr/>
      <dgm:t>
        <a:bodyPr/>
        <a:lstStyle/>
        <a:p>
          <a:endParaRPr lang="en-US"/>
        </a:p>
      </dgm:t>
    </dgm:pt>
    <dgm:pt modelId="{D6B9B963-CE15-447F-B387-59AC9F3D337E}" type="sibTrans" cxnId="{D34F75E8-11CE-4E04-942D-3A2903754EE3}">
      <dgm:prSet/>
      <dgm:spPr/>
      <dgm:t>
        <a:bodyPr/>
        <a:lstStyle/>
        <a:p>
          <a:endParaRPr lang="en-US"/>
        </a:p>
      </dgm:t>
    </dgm:pt>
    <dgm:pt modelId="{6A01B393-A35C-4208-B74F-C2D60A03C8E1}">
      <dgm:prSet/>
      <dgm:spPr/>
      <dgm:t>
        <a:bodyPr/>
        <a:lstStyle/>
        <a:p>
          <a:r>
            <a:rPr lang="en-US" dirty="0">
              <a:ea typeface="ＭＳ Ｐゴシック" pitchFamily="34" charset="-128"/>
            </a:rPr>
            <a:t>Best practices and solutions to drive organizational improvement</a:t>
          </a:r>
        </a:p>
      </dgm:t>
    </dgm:pt>
    <dgm:pt modelId="{E9F78A1F-F9AD-4CC7-BF13-4F7B816C496F}" type="parTrans" cxnId="{DCE4AA12-1CBF-403E-94B4-15FA6F1B52E4}">
      <dgm:prSet/>
      <dgm:spPr/>
      <dgm:t>
        <a:bodyPr/>
        <a:lstStyle/>
        <a:p>
          <a:endParaRPr lang="en-US"/>
        </a:p>
      </dgm:t>
    </dgm:pt>
    <dgm:pt modelId="{BD460A82-F266-47B0-8481-B0B39B8EA969}" type="sibTrans" cxnId="{DCE4AA12-1CBF-403E-94B4-15FA6F1B52E4}">
      <dgm:prSet/>
      <dgm:spPr/>
      <dgm:t>
        <a:bodyPr/>
        <a:lstStyle/>
        <a:p>
          <a:endParaRPr lang="en-US"/>
        </a:p>
      </dgm:t>
    </dgm:pt>
    <dgm:pt modelId="{DB2BEA3A-B4A5-4B24-9FF2-4FA8322BD305}">
      <dgm:prSet/>
      <dgm:spPr/>
      <dgm:t>
        <a:bodyPr/>
        <a:lstStyle/>
        <a:p>
          <a:r>
            <a:rPr lang="en-US" dirty="0">
              <a:ea typeface="ＭＳ Ｐゴシック" pitchFamily="34" charset="-128"/>
            </a:rPr>
            <a:t>Capstone project for an organizational strategic challenge or opportunity </a:t>
          </a:r>
        </a:p>
      </dgm:t>
    </dgm:pt>
    <dgm:pt modelId="{EEC16BB4-71E5-4425-AB01-68D088138709}" type="parTrans" cxnId="{2EB7A92A-A9D0-4D36-BB3F-8E976E684968}">
      <dgm:prSet/>
      <dgm:spPr/>
      <dgm:t>
        <a:bodyPr/>
        <a:lstStyle/>
        <a:p>
          <a:endParaRPr lang="en-US"/>
        </a:p>
      </dgm:t>
    </dgm:pt>
    <dgm:pt modelId="{7210009A-FB60-4E8C-BF7F-8EF7B34479E3}" type="sibTrans" cxnId="{2EB7A92A-A9D0-4D36-BB3F-8E976E684968}">
      <dgm:prSet/>
      <dgm:spPr/>
      <dgm:t>
        <a:bodyPr/>
        <a:lstStyle/>
        <a:p>
          <a:endParaRPr lang="en-US"/>
        </a:p>
      </dgm:t>
    </dgm:pt>
    <dgm:pt modelId="{1B35A183-495E-4DAB-8659-6A8C6DE47B5C}">
      <dgm:prSet/>
      <dgm:spPr/>
      <dgm:t>
        <a:bodyPr/>
        <a:lstStyle/>
        <a:p>
          <a:r>
            <a:rPr lang="en-US" dirty="0">
              <a:ea typeface="ＭＳ Ｐゴシック" pitchFamily="34" charset="-128"/>
            </a:rPr>
            <a:t>Deeper understanding of strategy; sustainability; integration of processes, plans, resources, and goals; and measurement</a:t>
          </a:r>
          <a:endParaRPr lang="en-US" strike="sngStrike" dirty="0">
            <a:ea typeface="ＭＳ Ｐゴシック" pitchFamily="34" charset="-128"/>
          </a:endParaRPr>
        </a:p>
      </dgm:t>
    </dgm:pt>
    <dgm:pt modelId="{303AB09D-F547-43AD-9F43-38A8E74CC5FB}" type="parTrans" cxnId="{2B2BB719-01A3-4550-B77A-523F3A158535}">
      <dgm:prSet/>
      <dgm:spPr/>
      <dgm:t>
        <a:bodyPr/>
        <a:lstStyle/>
        <a:p>
          <a:endParaRPr lang="en-US"/>
        </a:p>
      </dgm:t>
    </dgm:pt>
    <dgm:pt modelId="{F8ABD4EA-0988-471B-9652-FC229AA73549}" type="sibTrans" cxnId="{2B2BB719-01A3-4550-B77A-523F3A158535}">
      <dgm:prSet/>
      <dgm:spPr/>
      <dgm:t>
        <a:bodyPr/>
        <a:lstStyle/>
        <a:p>
          <a:endParaRPr lang="en-US"/>
        </a:p>
      </dgm:t>
    </dgm:pt>
    <dgm:pt modelId="{3A43024C-2D43-438C-9C70-4CDEC222E062}">
      <dgm:prSet phldrT="[Text]"/>
      <dgm:spPr/>
      <dgm:t>
        <a:bodyPr/>
        <a:lstStyle/>
        <a:p>
          <a:r>
            <a:rPr lang="en-US" dirty="0">
              <a:ea typeface="ＭＳ Ｐゴシック" pitchFamily="34" charset="-128"/>
            </a:rPr>
            <a:t>In-depth learning from world-class organizations and their senior executives</a:t>
          </a:r>
          <a:endParaRPr lang="en-US" dirty="0"/>
        </a:p>
      </dgm:t>
    </dgm:pt>
    <dgm:pt modelId="{1FBF21FA-CCFB-4890-8600-BC81CFEFDDAA}" type="parTrans" cxnId="{08801854-7C86-4E0E-A0EA-3FA4E074CB81}">
      <dgm:prSet/>
      <dgm:spPr/>
      <dgm:t>
        <a:bodyPr/>
        <a:lstStyle/>
        <a:p>
          <a:endParaRPr lang="en-US"/>
        </a:p>
      </dgm:t>
    </dgm:pt>
    <dgm:pt modelId="{86B3021B-F04B-4FD4-8907-B3EA7A3B2196}" type="sibTrans" cxnId="{08801854-7C86-4E0E-A0EA-3FA4E074CB81}">
      <dgm:prSet/>
      <dgm:spPr/>
      <dgm:t>
        <a:bodyPr/>
        <a:lstStyle/>
        <a:p>
          <a:endParaRPr lang="en-US"/>
        </a:p>
      </dgm:t>
    </dgm:pt>
    <dgm:pt modelId="{5C505C52-A054-4C5D-BF91-D122D20F37F2}" type="pres">
      <dgm:prSet presAssocID="{7856A858-4E3B-4CE7-9BCE-F53C7FA4ADCB}" presName="diagram" presStyleCnt="0">
        <dgm:presLayoutVars>
          <dgm:dir/>
          <dgm:resizeHandles val="exact"/>
        </dgm:presLayoutVars>
      </dgm:prSet>
      <dgm:spPr/>
    </dgm:pt>
    <dgm:pt modelId="{D4DFCB94-E13D-467D-87AE-3CA22D6D7E6E}" type="pres">
      <dgm:prSet presAssocID="{3A43024C-2D43-438C-9C70-4CDEC222E062}" presName="node" presStyleLbl="node1" presStyleIdx="0" presStyleCnt="5">
        <dgm:presLayoutVars>
          <dgm:bulletEnabled val="1"/>
        </dgm:presLayoutVars>
      </dgm:prSet>
      <dgm:spPr/>
    </dgm:pt>
    <dgm:pt modelId="{26C05EFD-F4D0-4588-8C92-FC0AC077C5DF}" type="pres">
      <dgm:prSet presAssocID="{86B3021B-F04B-4FD4-8907-B3EA7A3B2196}" presName="sibTrans" presStyleCnt="0"/>
      <dgm:spPr/>
    </dgm:pt>
    <dgm:pt modelId="{DBC8EA0D-031D-4BF4-ADC1-D65AE3F39764}" type="pres">
      <dgm:prSet presAssocID="{406BDA1D-DFCD-44D0-B6BB-6E12093735DD}" presName="node" presStyleLbl="node1" presStyleIdx="1" presStyleCnt="5">
        <dgm:presLayoutVars>
          <dgm:bulletEnabled val="1"/>
        </dgm:presLayoutVars>
      </dgm:prSet>
      <dgm:spPr/>
    </dgm:pt>
    <dgm:pt modelId="{8954622D-5811-4C44-B983-C3122C670BDE}" type="pres">
      <dgm:prSet presAssocID="{D6B9B963-CE15-447F-B387-59AC9F3D337E}" presName="sibTrans" presStyleCnt="0"/>
      <dgm:spPr/>
    </dgm:pt>
    <dgm:pt modelId="{D4595EA7-1B84-4036-95B7-C42E24E5F81A}" type="pres">
      <dgm:prSet presAssocID="{6A01B393-A35C-4208-B74F-C2D60A03C8E1}" presName="node" presStyleLbl="node1" presStyleIdx="2" presStyleCnt="5">
        <dgm:presLayoutVars>
          <dgm:bulletEnabled val="1"/>
        </dgm:presLayoutVars>
      </dgm:prSet>
      <dgm:spPr/>
    </dgm:pt>
    <dgm:pt modelId="{58AB9ED9-CD9C-4EF4-A647-963C059F3B17}" type="pres">
      <dgm:prSet presAssocID="{BD460A82-F266-47B0-8481-B0B39B8EA969}" presName="sibTrans" presStyleCnt="0"/>
      <dgm:spPr/>
    </dgm:pt>
    <dgm:pt modelId="{E7C068BA-12E7-4885-BEDB-239AE03103CB}" type="pres">
      <dgm:prSet presAssocID="{DB2BEA3A-B4A5-4B24-9FF2-4FA8322BD305}" presName="node" presStyleLbl="node1" presStyleIdx="3" presStyleCnt="5">
        <dgm:presLayoutVars>
          <dgm:bulletEnabled val="1"/>
        </dgm:presLayoutVars>
      </dgm:prSet>
      <dgm:spPr/>
    </dgm:pt>
    <dgm:pt modelId="{596940FC-AE09-457E-816E-F07B005B2882}" type="pres">
      <dgm:prSet presAssocID="{7210009A-FB60-4E8C-BF7F-8EF7B34479E3}" presName="sibTrans" presStyleCnt="0"/>
      <dgm:spPr/>
    </dgm:pt>
    <dgm:pt modelId="{36ED60C0-E193-4739-B26A-FB5B51F1E3D1}" type="pres">
      <dgm:prSet presAssocID="{1B35A183-495E-4DAB-8659-6A8C6DE47B5C}" presName="node" presStyleLbl="node1" presStyleIdx="4" presStyleCnt="5">
        <dgm:presLayoutVars>
          <dgm:bulletEnabled val="1"/>
        </dgm:presLayoutVars>
      </dgm:prSet>
      <dgm:spPr/>
    </dgm:pt>
  </dgm:ptLst>
  <dgm:cxnLst>
    <dgm:cxn modelId="{DCE4AA12-1CBF-403E-94B4-15FA6F1B52E4}" srcId="{7856A858-4E3B-4CE7-9BCE-F53C7FA4ADCB}" destId="{6A01B393-A35C-4208-B74F-C2D60A03C8E1}" srcOrd="2" destOrd="0" parTransId="{E9F78A1F-F9AD-4CC7-BF13-4F7B816C496F}" sibTransId="{BD460A82-F266-47B0-8481-B0B39B8EA969}"/>
    <dgm:cxn modelId="{2B2BB719-01A3-4550-B77A-523F3A158535}" srcId="{7856A858-4E3B-4CE7-9BCE-F53C7FA4ADCB}" destId="{1B35A183-495E-4DAB-8659-6A8C6DE47B5C}" srcOrd="4" destOrd="0" parTransId="{303AB09D-F547-43AD-9F43-38A8E74CC5FB}" sibTransId="{F8ABD4EA-0988-471B-9652-FC229AA73549}"/>
    <dgm:cxn modelId="{2EB7A92A-A9D0-4D36-BB3F-8E976E684968}" srcId="{7856A858-4E3B-4CE7-9BCE-F53C7FA4ADCB}" destId="{DB2BEA3A-B4A5-4B24-9FF2-4FA8322BD305}" srcOrd="3" destOrd="0" parTransId="{EEC16BB4-71E5-4425-AB01-68D088138709}" sibTransId="{7210009A-FB60-4E8C-BF7F-8EF7B34479E3}"/>
    <dgm:cxn modelId="{C7744F2F-14D4-45DC-B737-B327F02EB0D4}" type="presOf" srcId="{6A01B393-A35C-4208-B74F-C2D60A03C8E1}" destId="{D4595EA7-1B84-4036-95B7-C42E24E5F81A}" srcOrd="0" destOrd="0" presId="urn:microsoft.com/office/officeart/2005/8/layout/default"/>
    <dgm:cxn modelId="{B9B7F66A-74B6-4E6D-829C-E05664411074}" type="presOf" srcId="{3A43024C-2D43-438C-9C70-4CDEC222E062}" destId="{D4DFCB94-E13D-467D-87AE-3CA22D6D7E6E}" srcOrd="0" destOrd="0" presId="urn:microsoft.com/office/officeart/2005/8/layout/default"/>
    <dgm:cxn modelId="{08801854-7C86-4E0E-A0EA-3FA4E074CB81}" srcId="{7856A858-4E3B-4CE7-9BCE-F53C7FA4ADCB}" destId="{3A43024C-2D43-438C-9C70-4CDEC222E062}" srcOrd="0" destOrd="0" parTransId="{1FBF21FA-CCFB-4890-8600-BC81CFEFDDAA}" sibTransId="{86B3021B-F04B-4FD4-8907-B3EA7A3B2196}"/>
    <dgm:cxn modelId="{CC3CEB98-8A15-4625-919F-08D8DA477D26}" type="presOf" srcId="{406BDA1D-DFCD-44D0-B6BB-6E12093735DD}" destId="{DBC8EA0D-031D-4BF4-ADC1-D65AE3F39764}" srcOrd="0" destOrd="0" presId="urn:microsoft.com/office/officeart/2005/8/layout/default"/>
    <dgm:cxn modelId="{38B977BE-3352-40CA-842B-AA688ED3DF6E}" type="presOf" srcId="{7856A858-4E3B-4CE7-9BCE-F53C7FA4ADCB}" destId="{5C505C52-A054-4C5D-BF91-D122D20F37F2}" srcOrd="0" destOrd="0" presId="urn:microsoft.com/office/officeart/2005/8/layout/default"/>
    <dgm:cxn modelId="{1B7BF4CE-9855-4021-ABB1-D0D3986DC938}" type="presOf" srcId="{DB2BEA3A-B4A5-4B24-9FF2-4FA8322BD305}" destId="{E7C068BA-12E7-4885-BEDB-239AE03103CB}" srcOrd="0" destOrd="0" presId="urn:microsoft.com/office/officeart/2005/8/layout/default"/>
    <dgm:cxn modelId="{2E576ED3-BE26-4FEF-8663-0F0668B12B49}" type="presOf" srcId="{1B35A183-495E-4DAB-8659-6A8C6DE47B5C}" destId="{36ED60C0-E193-4739-B26A-FB5B51F1E3D1}" srcOrd="0" destOrd="0" presId="urn:microsoft.com/office/officeart/2005/8/layout/default"/>
    <dgm:cxn modelId="{D34F75E8-11CE-4E04-942D-3A2903754EE3}" srcId="{7856A858-4E3B-4CE7-9BCE-F53C7FA4ADCB}" destId="{406BDA1D-DFCD-44D0-B6BB-6E12093735DD}" srcOrd="1" destOrd="0" parTransId="{49AD28C0-F7B3-4BC9-B8F2-E2B68BA3499A}" sibTransId="{D6B9B963-CE15-447F-B387-59AC9F3D337E}"/>
    <dgm:cxn modelId="{E2524748-A907-4CC4-9E71-7FE170BE5462}" type="presParOf" srcId="{5C505C52-A054-4C5D-BF91-D122D20F37F2}" destId="{D4DFCB94-E13D-467D-87AE-3CA22D6D7E6E}" srcOrd="0" destOrd="0" presId="urn:microsoft.com/office/officeart/2005/8/layout/default"/>
    <dgm:cxn modelId="{366715F3-A29F-4E25-85CD-57238CFC97B4}" type="presParOf" srcId="{5C505C52-A054-4C5D-BF91-D122D20F37F2}" destId="{26C05EFD-F4D0-4588-8C92-FC0AC077C5DF}" srcOrd="1" destOrd="0" presId="urn:microsoft.com/office/officeart/2005/8/layout/default"/>
    <dgm:cxn modelId="{CB6AE1DF-AE03-419B-9455-F4928FA15B36}" type="presParOf" srcId="{5C505C52-A054-4C5D-BF91-D122D20F37F2}" destId="{DBC8EA0D-031D-4BF4-ADC1-D65AE3F39764}" srcOrd="2" destOrd="0" presId="urn:microsoft.com/office/officeart/2005/8/layout/default"/>
    <dgm:cxn modelId="{9028CC4D-C637-443E-976D-CAED6CBBEA7E}" type="presParOf" srcId="{5C505C52-A054-4C5D-BF91-D122D20F37F2}" destId="{8954622D-5811-4C44-B983-C3122C670BDE}" srcOrd="3" destOrd="0" presId="urn:microsoft.com/office/officeart/2005/8/layout/default"/>
    <dgm:cxn modelId="{26EF02FD-4576-4D4C-BC6B-C4CF31EB0E1C}" type="presParOf" srcId="{5C505C52-A054-4C5D-BF91-D122D20F37F2}" destId="{D4595EA7-1B84-4036-95B7-C42E24E5F81A}" srcOrd="4" destOrd="0" presId="urn:microsoft.com/office/officeart/2005/8/layout/default"/>
    <dgm:cxn modelId="{16FA38AF-4A79-489E-9530-6FF1885BD15B}" type="presParOf" srcId="{5C505C52-A054-4C5D-BF91-D122D20F37F2}" destId="{58AB9ED9-CD9C-4EF4-A647-963C059F3B17}" srcOrd="5" destOrd="0" presId="urn:microsoft.com/office/officeart/2005/8/layout/default"/>
    <dgm:cxn modelId="{DE8C3CB0-40C4-4712-8619-1A36CF42D4BE}" type="presParOf" srcId="{5C505C52-A054-4C5D-BF91-D122D20F37F2}" destId="{E7C068BA-12E7-4885-BEDB-239AE03103CB}" srcOrd="6" destOrd="0" presId="urn:microsoft.com/office/officeart/2005/8/layout/default"/>
    <dgm:cxn modelId="{B0011207-4F28-4CE6-9A0B-1352C0FB3847}" type="presParOf" srcId="{5C505C52-A054-4C5D-BF91-D122D20F37F2}" destId="{596940FC-AE09-457E-816E-F07B005B2882}" srcOrd="7" destOrd="0" presId="urn:microsoft.com/office/officeart/2005/8/layout/default"/>
    <dgm:cxn modelId="{1DDBA018-3132-415D-A4D8-DD2F77677B13}" type="presParOf" srcId="{5C505C52-A054-4C5D-BF91-D122D20F37F2}" destId="{36ED60C0-E193-4739-B26A-FB5B51F1E3D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56A858-4E3B-4CE7-9BCE-F53C7FA4ADC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DB2BEA3A-B4A5-4B24-9FF2-4FA8322BD305}">
      <dgm:prSet/>
      <dgm:spPr/>
      <dgm:t>
        <a:bodyPr/>
        <a:lstStyle/>
        <a:p>
          <a:r>
            <a:rPr lang="en-US" b="0" i="0" dirty="0"/>
            <a:t>Network with peers</a:t>
          </a:r>
          <a:endParaRPr lang="en-US" dirty="0">
            <a:ea typeface="ＭＳ Ｐゴシック" pitchFamily="34" charset="-128"/>
          </a:endParaRPr>
        </a:p>
      </dgm:t>
    </dgm:pt>
    <dgm:pt modelId="{EEC16BB4-71E5-4425-AB01-68D088138709}" type="parTrans" cxnId="{2EB7A92A-A9D0-4D36-BB3F-8E976E684968}">
      <dgm:prSet/>
      <dgm:spPr/>
      <dgm:t>
        <a:bodyPr/>
        <a:lstStyle/>
        <a:p>
          <a:endParaRPr lang="en-US"/>
        </a:p>
      </dgm:t>
    </dgm:pt>
    <dgm:pt modelId="{7210009A-FB60-4E8C-BF7F-8EF7B34479E3}" type="sibTrans" cxnId="{2EB7A92A-A9D0-4D36-BB3F-8E976E684968}">
      <dgm:prSet/>
      <dgm:spPr/>
      <dgm:t>
        <a:bodyPr/>
        <a:lstStyle/>
        <a:p>
          <a:endParaRPr lang="en-US"/>
        </a:p>
      </dgm:t>
    </dgm:pt>
    <dgm:pt modelId="{3A43024C-2D43-438C-9C70-4CDEC222E062}">
      <dgm:prSet phldrT="[Text]"/>
      <dgm:spPr/>
      <dgm:t>
        <a:bodyPr/>
        <a:lstStyle/>
        <a:p>
          <a:r>
            <a:rPr lang="en-US" b="0" i="0" dirty="0"/>
            <a:t>Attend award-winning training</a:t>
          </a:r>
          <a:endParaRPr lang="en-US" dirty="0"/>
        </a:p>
      </dgm:t>
    </dgm:pt>
    <dgm:pt modelId="{1FBF21FA-CCFB-4890-8600-BC81CFEFDDAA}" type="parTrans" cxnId="{08801854-7C86-4E0E-A0EA-3FA4E074CB81}">
      <dgm:prSet/>
      <dgm:spPr/>
      <dgm:t>
        <a:bodyPr/>
        <a:lstStyle/>
        <a:p>
          <a:endParaRPr lang="en-US"/>
        </a:p>
      </dgm:t>
    </dgm:pt>
    <dgm:pt modelId="{86B3021B-F04B-4FD4-8907-B3EA7A3B2196}" type="sibTrans" cxnId="{08801854-7C86-4E0E-A0EA-3FA4E074CB81}">
      <dgm:prSet/>
      <dgm:spPr/>
      <dgm:t>
        <a:bodyPr/>
        <a:lstStyle/>
        <a:p>
          <a:endParaRPr lang="en-US"/>
        </a:p>
      </dgm:t>
    </dgm:pt>
    <dgm:pt modelId="{D9C5DAA6-40D7-4B0B-813D-62C1CE811DC7}">
      <dgm:prSet phldrT="[Text]"/>
      <dgm:spPr/>
      <dgm:t>
        <a:bodyPr/>
        <a:lstStyle/>
        <a:p>
          <a:r>
            <a:rPr lang="en-US" b="0" i="0" dirty="0"/>
            <a:t>Learn about the Baldrige Excellence Framework and Criteria</a:t>
          </a:r>
          <a:endParaRPr lang="en-US" dirty="0"/>
        </a:p>
      </dgm:t>
    </dgm:pt>
    <dgm:pt modelId="{4EBE6238-C032-4569-BF01-35B78F53A05C}" type="parTrans" cxnId="{DDEE44EC-23B1-4A0B-9723-00BC30E5CAA1}">
      <dgm:prSet/>
      <dgm:spPr/>
      <dgm:t>
        <a:bodyPr/>
        <a:lstStyle/>
        <a:p>
          <a:endParaRPr lang="en-US"/>
        </a:p>
      </dgm:t>
    </dgm:pt>
    <dgm:pt modelId="{5AA670BF-34EB-47AD-A9A2-6B0A4D78BB56}" type="sibTrans" cxnId="{DDEE44EC-23B1-4A0B-9723-00BC30E5CAA1}">
      <dgm:prSet/>
      <dgm:spPr/>
      <dgm:t>
        <a:bodyPr/>
        <a:lstStyle/>
        <a:p>
          <a:endParaRPr lang="en-US"/>
        </a:p>
      </dgm:t>
    </dgm:pt>
    <dgm:pt modelId="{3C09D10C-E53E-43FC-87F8-537D2F889170}">
      <dgm:prSet phldrT="[Text]"/>
      <dgm:spPr/>
      <dgm:t>
        <a:bodyPr/>
        <a:lstStyle/>
        <a:p>
          <a:r>
            <a:rPr lang="en-US" b="0" i="0" dirty="0"/>
            <a:t>Evaluate and provide feedback to Baldrige Award applicant organizations</a:t>
          </a:r>
          <a:endParaRPr lang="en-US" dirty="0"/>
        </a:p>
      </dgm:t>
    </dgm:pt>
    <dgm:pt modelId="{B5B594F7-EE89-48B2-B48D-B22783941C59}" type="parTrans" cxnId="{E9B631DA-FD81-4EF6-92D6-DCFEC66FF2B3}">
      <dgm:prSet/>
      <dgm:spPr/>
      <dgm:t>
        <a:bodyPr/>
        <a:lstStyle/>
        <a:p>
          <a:endParaRPr lang="en-US"/>
        </a:p>
      </dgm:t>
    </dgm:pt>
    <dgm:pt modelId="{4B77B3CB-A1DD-4E9A-8422-FA05D627BCF2}" type="sibTrans" cxnId="{E9B631DA-FD81-4EF6-92D6-DCFEC66FF2B3}">
      <dgm:prSet/>
      <dgm:spPr/>
      <dgm:t>
        <a:bodyPr/>
        <a:lstStyle/>
        <a:p>
          <a:endParaRPr lang="en-US"/>
        </a:p>
      </dgm:t>
    </dgm:pt>
    <dgm:pt modelId="{5179943D-98E4-4BA5-84AE-05A46A000129}">
      <dgm:prSet/>
      <dgm:spPr/>
      <dgm:t>
        <a:bodyPr/>
        <a:lstStyle/>
        <a:p>
          <a:pPr>
            <a:buFont typeface="Arial" panose="020B0604020202020204" pitchFamily="34" charset="0"/>
            <a:buChar char="•"/>
          </a:pPr>
          <a:r>
            <a:rPr lang="en-US" b="0" i="0" dirty="0"/>
            <a:t>Gain experience in organizational assessment</a:t>
          </a:r>
        </a:p>
      </dgm:t>
    </dgm:pt>
    <dgm:pt modelId="{3802AF1F-B997-4BA9-9A63-4856D9493129}" type="parTrans" cxnId="{76025BCD-B16F-425A-A68C-2FADB12F67D5}">
      <dgm:prSet/>
      <dgm:spPr/>
      <dgm:t>
        <a:bodyPr/>
        <a:lstStyle/>
        <a:p>
          <a:endParaRPr lang="en-US"/>
        </a:p>
      </dgm:t>
    </dgm:pt>
    <dgm:pt modelId="{95F02391-DB94-401A-9113-73FECC6FE1CF}" type="sibTrans" cxnId="{76025BCD-B16F-425A-A68C-2FADB12F67D5}">
      <dgm:prSet/>
      <dgm:spPr/>
      <dgm:t>
        <a:bodyPr/>
        <a:lstStyle/>
        <a:p>
          <a:endParaRPr lang="en-US"/>
        </a:p>
      </dgm:t>
    </dgm:pt>
    <dgm:pt modelId="{68E34647-8F3E-47E0-BB1B-D05BF7D058EE}">
      <dgm:prSet/>
      <dgm:spPr/>
      <dgm:t>
        <a:bodyPr/>
        <a:lstStyle/>
        <a:p>
          <a:pPr>
            <a:buFont typeface="Arial" panose="020B0604020202020204" pitchFamily="34" charset="0"/>
            <a:buChar char="•"/>
          </a:pPr>
          <a:r>
            <a:rPr lang="en-US" b="0" i="0" dirty="0"/>
            <a:t>Develop analytical and consensus-building skills</a:t>
          </a:r>
        </a:p>
      </dgm:t>
    </dgm:pt>
    <dgm:pt modelId="{DE5C6B6D-4CA0-4121-8718-246A0E2A9ADA}" type="parTrans" cxnId="{1D9EF79E-0AE2-48B9-82A5-F629EE20E0A9}">
      <dgm:prSet/>
      <dgm:spPr/>
      <dgm:t>
        <a:bodyPr/>
        <a:lstStyle/>
        <a:p>
          <a:endParaRPr lang="en-US"/>
        </a:p>
      </dgm:t>
    </dgm:pt>
    <dgm:pt modelId="{B85D91FF-DDA2-4BAE-BEAA-B11D1251E6E0}" type="sibTrans" cxnId="{1D9EF79E-0AE2-48B9-82A5-F629EE20E0A9}">
      <dgm:prSet/>
      <dgm:spPr/>
      <dgm:t>
        <a:bodyPr/>
        <a:lstStyle/>
        <a:p>
          <a:endParaRPr lang="en-US"/>
        </a:p>
      </dgm:t>
    </dgm:pt>
    <dgm:pt modelId="{7D4995B1-FD3B-49CA-B8FA-DB8674FB7570}">
      <dgm:prSet/>
      <dgm:spPr/>
      <dgm:t>
        <a:bodyPr/>
        <a:lstStyle/>
        <a:p>
          <a:pPr>
            <a:buFont typeface="Arial" panose="020B0604020202020204" pitchFamily="34" charset="0"/>
            <a:buChar char="•"/>
          </a:pPr>
          <a:r>
            <a:rPr lang="en-US" b="0" i="0" dirty="0"/>
            <a:t>Be recognized for service by the Secretary of Commerce and the NIST Director</a:t>
          </a:r>
        </a:p>
      </dgm:t>
    </dgm:pt>
    <dgm:pt modelId="{BB3FC0C2-444E-41B1-B5A8-269A29FA3105}" type="parTrans" cxnId="{59DF72A3-685E-4830-9F04-01E6BB0EEA3D}">
      <dgm:prSet/>
      <dgm:spPr/>
      <dgm:t>
        <a:bodyPr/>
        <a:lstStyle/>
        <a:p>
          <a:endParaRPr lang="en-US"/>
        </a:p>
      </dgm:t>
    </dgm:pt>
    <dgm:pt modelId="{7D93A080-E284-4A72-84BD-69CA311A3838}" type="sibTrans" cxnId="{59DF72A3-685E-4830-9F04-01E6BB0EEA3D}">
      <dgm:prSet/>
      <dgm:spPr/>
      <dgm:t>
        <a:bodyPr/>
        <a:lstStyle/>
        <a:p>
          <a:endParaRPr lang="en-US"/>
        </a:p>
      </dgm:t>
    </dgm:pt>
    <dgm:pt modelId="{5C505C52-A054-4C5D-BF91-D122D20F37F2}" type="pres">
      <dgm:prSet presAssocID="{7856A858-4E3B-4CE7-9BCE-F53C7FA4ADCB}" presName="diagram" presStyleCnt="0">
        <dgm:presLayoutVars>
          <dgm:dir/>
          <dgm:resizeHandles val="exact"/>
        </dgm:presLayoutVars>
      </dgm:prSet>
      <dgm:spPr/>
    </dgm:pt>
    <dgm:pt modelId="{D4DFCB94-E13D-467D-87AE-3CA22D6D7E6E}" type="pres">
      <dgm:prSet presAssocID="{3A43024C-2D43-438C-9C70-4CDEC222E062}" presName="node" presStyleLbl="node1" presStyleIdx="0" presStyleCnt="7">
        <dgm:presLayoutVars>
          <dgm:bulletEnabled val="1"/>
        </dgm:presLayoutVars>
      </dgm:prSet>
      <dgm:spPr/>
    </dgm:pt>
    <dgm:pt modelId="{26C05EFD-F4D0-4588-8C92-FC0AC077C5DF}" type="pres">
      <dgm:prSet presAssocID="{86B3021B-F04B-4FD4-8907-B3EA7A3B2196}" presName="sibTrans" presStyleCnt="0"/>
      <dgm:spPr/>
    </dgm:pt>
    <dgm:pt modelId="{28E97009-6CBB-4263-B1ED-B2AB7C210E83}" type="pres">
      <dgm:prSet presAssocID="{D9C5DAA6-40D7-4B0B-813D-62C1CE811DC7}" presName="node" presStyleLbl="node1" presStyleIdx="1" presStyleCnt="7">
        <dgm:presLayoutVars>
          <dgm:bulletEnabled val="1"/>
        </dgm:presLayoutVars>
      </dgm:prSet>
      <dgm:spPr/>
    </dgm:pt>
    <dgm:pt modelId="{AC5FA31C-F4F3-4342-B95F-7665D2DF3FA1}" type="pres">
      <dgm:prSet presAssocID="{5AA670BF-34EB-47AD-A9A2-6B0A4D78BB56}" presName="sibTrans" presStyleCnt="0"/>
      <dgm:spPr/>
    </dgm:pt>
    <dgm:pt modelId="{5C489D8F-F2E3-43C3-9C86-D8499ABB965B}" type="pres">
      <dgm:prSet presAssocID="{3C09D10C-E53E-43FC-87F8-537D2F889170}" presName="node" presStyleLbl="node1" presStyleIdx="2" presStyleCnt="7">
        <dgm:presLayoutVars>
          <dgm:bulletEnabled val="1"/>
        </dgm:presLayoutVars>
      </dgm:prSet>
      <dgm:spPr/>
    </dgm:pt>
    <dgm:pt modelId="{7AA39828-15A2-4AA6-845B-1BA27DA70536}" type="pres">
      <dgm:prSet presAssocID="{4B77B3CB-A1DD-4E9A-8422-FA05D627BCF2}" presName="sibTrans" presStyleCnt="0"/>
      <dgm:spPr/>
    </dgm:pt>
    <dgm:pt modelId="{E7C068BA-12E7-4885-BEDB-239AE03103CB}" type="pres">
      <dgm:prSet presAssocID="{DB2BEA3A-B4A5-4B24-9FF2-4FA8322BD305}" presName="node" presStyleLbl="node1" presStyleIdx="3" presStyleCnt="7">
        <dgm:presLayoutVars>
          <dgm:bulletEnabled val="1"/>
        </dgm:presLayoutVars>
      </dgm:prSet>
      <dgm:spPr/>
    </dgm:pt>
    <dgm:pt modelId="{596940FC-AE09-457E-816E-F07B005B2882}" type="pres">
      <dgm:prSet presAssocID="{7210009A-FB60-4E8C-BF7F-8EF7B34479E3}" presName="sibTrans" presStyleCnt="0"/>
      <dgm:spPr/>
    </dgm:pt>
    <dgm:pt modelId="{2F1B4A52-29BC-43EA-9448-47305B1C7E2F}" type="pres">
      <dgm:prSet presAssocID="{5179943D-98E4-4BA5-84AE-05A46A000129}" presName="node" presStyleLbl="node1" presStyleIdx="4" presStyleCnt="7">
        <dgm:presLayoutVars>
          <dgm:bulletEnabled val="1"/>
        </dgm:presLayoutVars>
      </dgm:prSet>
      <dgm:spPr/>
    </dgm:pt>
    <dgm:pt modelId="{02222159-9A8B-44F7-82C5-BB167038C514}" type="pres">
      <dgm:prSet presAssocID="{95F02391-DB94-401A-9113-73FECC6FE1CF}" presName="sibTrans" presStyleCnt="0"/>
      <dgm:spPr/>
    </dgm:pt>
    <dgm:pt modelId="{3D9A5F2A-EE27-4355-BDAD-CD854F29D85C}" type="pres">
      <dgm:prSet presAssocID="{7D4995B1-FD3B-49CA-B8FA-DB8674FB7570}" presName="node" presStyleLbl="node1" presStyleIdx="5" presStyleCnt="7">
        <dgm:presLayoutVars>
          <dgm:bulletEnabled val="1"/>
        </dgm:presLayoutVars>
      </dgm:prSet>
      <dgm:spPr/>
    </dgm:pt>
    <dgm:pt modelId="{183CCED0-11A5-4C36-976E-3CCFBBB542D5}" type="pres">
      <dgm:prSet presAssocID="{7D93A080-E284-4A72-84BD-69CA311A3838}" presName="sibTrans" presStyleCnt="0"/>
      <dgm:spPr/>
    </dgm:pt>
    <dgm:pt modelId="{B5A4C990-235A-4396-8112-CBDCCD7EEE3F}" type="pres">
      <dgm:prSet presAssocID="{68E34647-8F3E-47E0-BB1B-D05BF7D058EE}" presName="node" presStyleLbl="node1" presStyleIdx="6" presStyleCnt="7">
        <dgm:presLayoutVars>
          <dgm:bulletEnabled val="1"/>
        </dgm:presLayoutVars>
      </dgm:prSet>
      <dgm:spPr/>
    </dgm:pt>
  </dgm:ptLst>
  <dgm:cxnLst>
    <dgm:cxn modelId="{FAFD850D-D04B-4506-BDE7-FED9F8C724D0}" type="presOf" srcId="{68E34647-8F3E-47E0-BB1B-D05BF7D058EE}" destId="{B5A4C990-235A-4396-8112-CBDCCD7EEE3F}" srcOrd="0" destOrd="0" presId="urn:microsoft.com/office/officeart/2005/8/layout/default"/>
    <dgm:cxn modelId="{2EB7A92A-A9D0-4D36-BB3F-8E976E684968}" srcId="{7856A858-4E3B-4CE7-9BCE-F53C7FA4ADCB}" destId="{DB2BEA3A-B4A5-4B24-9FF2-4FA8322BD305}" srcOrd="3" destOrd="0" parTransId="{EEC16BB4-71E5-4425-AB01-68D088138709}" sibTransId="{7210009A-FB60-4E8C-BF7F-8EF7B34479E3}"/>
    <dgm:cxn modelId="{76FB7038-CB1F-4FF4-B4AA-59049DAFCDF0}" type="presOf" srcId="{3C09D10C-E53E-43FC-87F8-537D2F889170}" destId="{5C489D8F-F2E3-43C3-9C86-D8499ABB965B}" srcOrd="0" destOrd="0" presId="urn:microsoft.com/office/officeart/2005/8/layout/default"/>
    <dgm:cxn modelId="{B9B7F66A-74B6-4E6D-829C-E05664411074}" type="presOf" srcId="{3A43024C-2D43-438C-9C70-4CDEC222E062}" destId="{D4DFCB94-E13D-467D-87AE-3CA22D6D7E6E}" srcOrd="0" destOrd="0" presId="urn:microsoft.com/office/officeart/2005/8/layout/default"/>
    <dgm:cxn modelId="{08801854-7C86-4E0E-A0EA-3FA4E074CB81}" srcId="{7856A858-4E3B-4CE7-9BCE-F53C7FA4ADCB}" destId="{3A43024C-2D43-438C-9C70-4CDEC222E062}" srcOrd="0" destOrd="0" parTransId="{1FBF21FA-CCFB-4890-8600-BC81CFEFDDAA}" sibTransId="{86B3021B-F04B-4FD4-8907-B3EA7A3B2196}"/>
    <dgm:cxn modelId="{1D9EF79E-0AE2-48B9-82A5-F629EE20E0A9}" srcId="{7856A858-4E3B-4CE7-9BCE-F53C7FA4ADCB}" destId="{68E34647-8F3E-47E0-BB1B-D05BF7D058EE}" srcOrd="6" destOrd="0" parTransId="{DE5C6B6D-4CA0-4121-8718-246A0E2A9ADA}" sibTransId="{B85D91FF-DDA2-4BAE-BEAA-B11D1251E6E0}"/>
    <dgm:cxn modelId="{5B7F2FA3-2CE1-4794-BB17-F5F9932FCCF1}" type="presOf" srcId="{D9C5DAA6-40D7-4B0B-813D-62C1CE811DC7}" destId="{28E97009-6CBB-4263-B1ED-B2AB7C210E83}" srcOrd="0" destOrd="0" presId="urn:microsoft.com/office/officeart/2005/8/layout/default"/>
    <dgm:cxn modelId="{59DF72A3-685E-4830-9F04-01E6BB0EEA3D}" srcId="{7856A858-4E3B-4CE7-9BCE-F53C7FA4ADCB}" destId="{7D4995B1-FD3B-49CA-B8FA-DB8674FB7570}" srcOrd="5" destOrd="0" parTransId="{BB3FC0C2-444E-41B1-B5A8-269A29FA3105}" sibTransId="{7D93A080-E284-4A72-84BD-69CA311A3838}"/>
    <dgm:cxn modelId="{15BAA0A4-9914-48AC-A4C5-47FA49BECC75}" type="presOf" srcId="{7D4995B1-FD3B-49CA-B8FA-DB8674FB7570}" destId="{3D9A5F2A-EE27-4355-BDAD-CD854F29D85C}" srcOrd="0" destOrd="0" presId="urn:microsoft.com/office/officeart/2005/8/layout/default"/>
    <dgm:cxn modelId="{38B977BE-3352-40CA-842B-AA688ED3DF6E}" type="presOf" srcId="{7856A858-4E3B-4CE7-9BCE-F53C7FA4ADCB}" destId="{5C505C52-A054-4C5D-BF91-D122D20F37F2}" srcOrd="0" destOrd="0" presId="urn:microsoft.com/office/officeart/2005/8/layout/default"/>
    <dgm:cxn modelId="{76025BCD-B16F-425A-A68C-2FADB12F67D5}" srcId="{7856A858-4E3B-4CE7-9BCE-F53C7FA4ADCB}" destId="{5179943D-98E4-4BA5-84AE-05A46A000129}" srcOrd="4" destOrd="0" parTransId="{3802AF1F-B997-4BA9-9A63-4856D9493129}" sibTransId="{95F02391-DB94-401A-9113-73FECC6FE1CF}"/>
    <dgm:cxn modelId="{1B7BF4CE-9855-4021-ABB1-D0D3986DC938}" type="presOf" srcId="{DB2BEA3A-B4A5-4B24-9FF2-4FA8322BD305}" destId="{E7C068BA-12E7-4885-BEDB-239AE03103CB}" srcOrd="0" destOrd="0" presId="urn:microsoft.com/office/officeart/2005/8/layout/default"/>
    <dgm:cxn modelId="{8E5713D4-84F4-4C24-8B91-8157A4B831FF}" type="presOf" srcId="{5179943D-98E4-4BA5-84AE-05A46A000129}" destId="{2F1B4A52-29BC-43EA-9448-47305B1C7E2F}" srcOrd="0" destOrd="0" presId="urn:microsoft.com/office/officeart/2005/8/layout/default"/>
    <dgm:cxn modelId="{E9B631DA-FD81-4EF6-92D6-DCFEC66FF2B3}" srcId="{7856A858-4E3B-4CE7-9BCE-F53C7FA4ADCB}" destId="{3C09D10C-E53E-43FC-87F8-537D2F889170}" srcOrd="2" destOrd="0" parTransId="{B5B594F7-EE89-48B2-B48D-B22783941C59}" sibTransId="{4B77B3CB-A1DD-4E9A-8422-FA05D627BCF2}"/>
    <dgm:cxn modelId="{DDEE44EC-23B1-4A0B-9723-00BC30E5CAA1}" srcId="{7856A858-4E3B-4CE7-9BCE-F53C7FA4ADCB}" destId="{D9C5DAA6-40D7-4B0B-813D-62C1CE811DC7}" srcOrd="1" destOrd="0" parTransId="{4EBE6238-C032-4569-BF01-35B78F53A05C}" sibTransId="{5AA670BF-34EB-47AD-A9A2-6B0A4D78BB56}"/>
    <dgm:cxn modelId="{E2524748-A907-4CC4-9E71-7FE170BE5462}" type="presParOf" srcId="{5C505C52-A054-4C5D-BF91-D122D20F37F2}" destId="{D4DFCB94-E13D-467D-87AE-3CA22D6D7E6E}" srcOrd="0" destOrd="0" presId="urn:microsoft.com/office/officeart/2005/8/layout/default"/>
    <dgm:cxn modelId="{366715F3-A29F-4E25-85CD-57238CFC97B4}" type="presParOf" srcId="{5C505C52-A054-4C5D-BF91-D122D20F37F2}" destId="{26C05EFD-F4D0-4588-8C92-FC0AC077C5DF}" srcOrd="1" destOrd="0" presId="urn:microsoft.com/office/officeart/2005/8/layout/default"/>
    <dgm:cxn modelId="{45CAB837-0A06-4EC4-BB3D-065209B1AC1E}" type="presParOf" srcId="{5C505C52-A054-4C5D-BF91-D122D20F37F2}" destId="{28E97009-6CBB-4263-B1ED-B2AB7C210E83}" srcOrd="2" destOrd="0" presId="urn:microsoft.com/office/officeart/2005/8/layout/default"/>
    <dgm:cxn modelId="{14159982-47B4-4F89-BCFD-3EC4B63BA814}" type="presParOf" srcId="{5C505C52-A054-4C5D-BF91-D122D20F37F2}" destId="{AC5FA31C-F4F3-4342-B95F-7665D2DF3FA1}" srcOrd="3" destOrd="0" presId="urn:microsoft.com/office/officeart/2005/8/layout/default"/>
    <dgm:cxn modelId="{D538968C-A5F4-42AB-A453-D3C3C8864BDA}" type="presParOf" srcId="{5C505C52-A054-4C5D-BF91-D122D20F37F2}" destId="{5C489D8F-F2E3-43C3-9C86-D8499ABB965B}" srcOrd="4" destOrd="0" presId="urn:microsoft.com/office/officeart/2005/8/layout/default"/>
    <dgm:cxn modelId="{A288256A-4E5C-49E8-AAD3-86709CBF2F0B}" type="presParOf" srcId="{5C505C52-A054-4C5D-BF91-D122D20F37F2}" destId="{7AA39828-15A2-4AA6-845B-1BA27DA70536}" srcOrd="5" destOrd="0" presId="urn:microsoft.com/office/officeart/2005/8/layout/default"/>
    <dgm:cxn modelId="{DE8C3CB0-40C4-4712-8619-1A36CF42D4BE}" type="presParOf" srcId="{5C505C52-A054-4C5D-BF91-D122D20F37F2}" destId="{E7C068BA-12E7-4885-BEDB-239AE03103CB}" srcOrd="6" destOrd="0" presId="urn:microsoft.com/office/officeart/2005/8/layout/default"/>
    <dgm:cxn modelId="{B0011207-4F28-4CE6-9A0B-1352C0FB3847}" type="presParOf" srcId="{5C505C52-A054-4C5D-BF91-D122D20F37F2}" destId="{596940FC-AE09-457E-816E-F07B005B2882}" srcOrd="7" destOrd="0" presId="urn:microsoft.com/office/officeart/2005/8/layout/default"/>
    <dgm:cxn modelId="{CBFCDD00-1FE1-4DAC-ADF0-D4A90514E6F2}" type="presParOf" srcId="{5C505C52-A054-4C5D-BF91-D122D20F37F2}" destId="{2F1B4A52-29BC-43EA-9448-47305B1C7E2F}" srcOrd="8" destOrd="0" presId="urn:microsoft.com/office/officeart/2005/8/layout/default"/>
    <dgm:cxn modelId="{A3145FEF-31B1-4670-BEA9-C6A4568F0DB2}" type="presParOf" srcId="{5C505C52-A054-4C5D-BF91-D122D20F37F2}" destId="{02222159-9A8B-44F7-82C5-BB167038C514}" srcOrd="9" destOrd="0" presId="urn:microsoft.com/office/officeart/2005/8/layout/default"/>
    <dgm:cxn modelId="{911ADE6E-09A2-4D96-BAA1-FD99E59A7658}" type="presParOf" srcId="{5C505C52-A054-4C5D-BF91-D122D20F37F2}" destId="{3D9A5F2A-EE27-4355-BDAD-CD854F29D85C}" srcOrd="10" destOrd="0" presId="urn:microsoft.com/office/officeart/2005/8/layout/default"/>
    <dgm:cxn modelId="{D1663197-A7E1-46E0-B690-6FC9F6C3505F}" type="presParOf" srcId="{5C505C52-A054-4C5D-BF91-D122D20F37F2}" destId="{183CCED0-11A5-4C36-976E-3CCFBBB542D5}" srcOrd="11" destOrd="0" presId="urn:microsoft.com/office/officeart/2005/8/layout/default"/>
    <dgm:cxn modelId="{162CFBD8-12CC-4E5F-9B5D-D3D364975EFD}" type="presParOf" srcId="{5C505C52-A054-4C5D-BF91-D122D20F37F2}" destId="{B5A4C990-235A-4396-8112-CBDCCD7EEE3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CAA819-DE41-483B-A5F3-B8ED89AAAC71}"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D6FB19CF-43D2-47A9-AF1E-6DFBC463513E}">
      <dgm:prSet phldrT="[Text]"/>
      <dgm:spPr/>
      <dgm:t>
        <a:bodyPr/>
        <a:lstStyle/>
        <a:p>
          <a:r>
            <a:rPr lang="en-US">
              <a:ea typeface="ＭＳ Ｐゴシック" pitchFamily="34" charset="-128"/>
            </a:rPr>
            <a:t>Created a national and international standard for performance excellence</a:t>
          </a:r>
          <a:endParaRPr lang="en-US"/>
        </a:p>
      </dgm:t>
    </dgm:pt>
    <dgm:pt modelId="{47080D9D-2237-46B0-BC29-0204FA21AB26}" type="parTrans" cxnId="{7E619A87-BB1F-4549-8FCD-60722745FAB5}">
      <dgm:prSet/>
      <dgm:spPr/>
      <dgm:t>
        <a:bodyPr/>
        <a:lstStyle/>
        <a:p>
          <a:endParaRPr lang="en-US"/>
        </a:p>
      </dgm:t>
    </dgm:pt>
    <dgm:pt modelId="{194C67A7-7E74-4C87-A845-1811A25F77C7}" type="sibTrans" cxnId="{7E619A87-BB1F-4549-8FCD-60722745FAB5}">
      <dgm:prSet/>
      <dgm:spPr/>
      <dgm:t>
        <a:bodyPr/>
        <a:lstStyle/>
        <a:p>
          <a:endParaRPr lang="en-US"/>
        </a:p>
      </dgm:t>
    </dgm:pt>
    <dgm:pt modelId="{579A6506-1B41-4D02-8441-CD3CA8C1706B}">
      <dgm:prSet/>
      <dgm:spPr/>
      <dgm:t>
        <a:bodyPr/>
        <a:lstStyle/>
        <a:p>
          <a:r>
            <a:rPr lang="en-US" dirty="0">
              <a:ea typeface="ＭＳ Ｐゴシック" pitchFamily="34" charset="-128"/>
            </a:rPr>
            <a:t>Produced role models</a:t>
          </a:r>
        </a:p>
      </dgm:t>
    </dgm:pt>
    <dgm:pt modelId="{DE7AD448-A847-4C02-8DF2-DCD1BF3F9C3B}" type="parTrans" cxnId="{42F638D0-9570-43B8-90BD-634AF467FA57}">
      <dgm:prSet/>
      <dgm:spPr/>
      <dgm:t>
        <a:bodyPr/>
        <a:lstStyle/>
        <a:p>
          <a:endParaRPr lang="en-US"/>
        </a:p>
      </dgm:t>
    </dgm:pt>
    <dgm:pt modelId="{1437AACB-4FFA-40A1-BD19-07D8DEE6DA3B}" type="sibTrans" cxnId="{42F638D0-9570-43B8-90BD-634AF467FA57}">
      <dgm:prSet/>
      <dgm:spPr/>
      <dgm:t>
        <a:bodyPr/>
        <a:lstStyle/>
        <a:p>
          <a:endParaRPr lang="en-US"/>
        </a:p>
      </dgm:t>
    </dgm:pt>
    <dgm:pt modelId="{FE940DF0-F602-47A6-86AD-7F24460EE699}">
      <dgm:prSet/>
      <dgm:spPr/>
      <dgm:t>
        <a:bodyPr/>
        <a:lstStyle/>
        <a:p>
          <a:r>
            <a:rPr lang="en-US">
              <a:ea typeface="ＭＳ Ｐゴシック" pitchFamily="34" charset="-128"/>
            </a:rPr>
            <a:t>Shared best management practices</a:t>
          </a:r>
          <a:endParaRPr lang="en-US" dirty="0">
            <a:ea typeface="ＭＳ Ｐゴシック" pitchFamily="34" charset="-128"/>
          </a:endParaRPr>
        </a:p>
      </dgm:t>
    </dgm:pt>
    <dgm:pt modelId="{F0BDCCC3-4458-4B7E-A9A2-9663E964FB46}" type="parTrans" cxnId="{35A87B41-744D-4522-8809-850C151BAD13}">
      <dgm:prSet/>
      <dgm:spPr/>
      <dgm:t>
        <a:bodyPr/>
        <a:lstStyle/>
        <a:p>
          <a:endParaRPr lang="en-US"/>
        </a:p>
      </dgm:t>
    </dgm:pt>
    <dgm:pt modelId="{4784E9EF-60D6-4DA7-91F8-B9048CA4146B}" type="sibTrans" cxnId="{35A87B41-744D-4522-8809-850C151BAD13}">
      <dgm:prSet/>
      <dgm:spPr/>
      <dgm:t>
        <a:bodyPr/>
        <a:lstStyle/>
        <a:p>
          <a:endParaRPr lang="en-US"/>
        </a:p>
      </dgm:t>
    </dgm:pt>
    <dgm:pt modelId="{A3853316-4B54-4775-8A98-5B96203CCAEC}">
      <dgm:prSet/>
      <dgm:spPr/>
      <dgm:t>
        <a:bodyPr/>
        <a:lstStyle/>
        <a:p>
          <a:r>
            <a:rPr lang="en-US">
              <a:ea typeface="ＭＳ Ｐゴシック" pitchFamily="34" charset="-128"/>
            </a:rPr>
            <a:t>Generated award programs</a:t>
          </a:r>
          <a:endParaRPr lang="en-US" dirty="0">
            <a:ea typeface="ＭＳ Ｐゴシック" pitchFamily="34" charset="-128"/>
          </a:endParaRPr>
        </a:p>
      </dgm:t>
    </dgm:pt>
    <dgm:pt modelId="{33319C62-1868-4908-A447-DB84A2234D28}" type="parTrans" cxnId="{9C42AE69-FAA2-4067-8640-9F04E740862F}">
      <dgm:prSet/>
      <dgm:spPr/>
      <dgm:t>
        <a:bodyPr/>
        <a:lstStyle/>
        <a:p>
          <a:endParaRPr lang="en-US"/>
        </a:p>
      </dgm:t>
    </dgm:pt>
    <dgm:pt modelId="{52415333-8368-4FE6-A4C1-DD322325D2DB}" type="sibTrans" cxnId="{9C42AE69-FAA2-4067-8640-9F04E740862F}">
      <dgm:prSet/>
      <dgm:spPr/>
      <dgm:t>
        <a:bodyPr/>
        <a:lstStyle/>
        <a:p>
          <a:endParaRPr lang="en-US"/>
        </a:p>
      </dgm:t>
    </dgm:pt>
    <dgm:pt modelId="{4DB238B2-74E1-4D2A-9AE8-A19B4AAF02AE}">
      <dgm:prSet/>
      <dgm:spPr/>
      <dgm:t>
        <a:bodyPr/>
        <a:lstStyle/>
        <a:p>
          <a:r>
            <a:rPr lang="en-US">
              <a:ea typeface="ＭＳ Ｐゴシック" pitchFamily="34" charset="-128"/>
            </a:rPr>
            <a:t>Raised U.S. competitiveness </a:t>
          </a:r>
          <a:endParaRPr lang="en-US" dirty="0">
            <a:ea typeface="ＭＳ Ｐゴシック" pitchFamily="34" charset="-128"/>
          </a:endParaRPr>
        </a:p>
      </dgm:t>
    </dgm:pt>
    <dgm:pt modelId="{C1458C43-038A-480F-8C35-21C2FB2D5922}" type="parTrans" cxnId="{1F993BA5-D4F6-4BAF-BA67-8B6F74B8AA9E}">
      <dgm:prSet/>
      <dgm:spPr/>
      <dgm:t>
        <a:bodyPr/>
        <a:lstStyle/>
        <a:p>
          <a:endParaRPr lang="en-US"/>
        </a:p>
      </dgm:t>
    </dgm:pt>
    <dgm:pt modelId="{EBD70713-D237-453C-86BF-1A59FA3AA7AD}" type="sibTrans" cxnId="{1F993BA5-D4F6-4BAF-BA67-8B6F74B8AA9E}">
      <dgm:prSet/>
      <dgm:spPr/>
      <dgm:t>
        <a:bodyPr/>
        <a:lstStyle/>
        <a:p>
          <a:endParaRPr lang="en-US"/>
        </a:p>
      </dgm:t>
    </dgm:pt>
    <dgm:pt modelId="{B2CF50FF-58C4-41B9-90BD-F49AD9DA380A}">
      <dgm:prSet/>
      <dgm:spPr/>
      <dgm:t>
        <a:bodyPr/>
        <a:lstStyle/>
        <a:p>
          <a:r>
            <a:rPr lang="en-US">
              <a:ea typeface="ＭＳ Ｐゴシック" pitchFamily="34" charset="-128"/>
            </a:rPr>
            <a:t>Established outreach and education systems</a:t>
          </a:r>
          <a:endParaRPr lang="en-US" dirty="0">
            <a:ea typeface="ＭＳ Ｐゴシック" pitchFamily="34" charset="-128"/>
          </a:endParaRPr>
        </a:p>
      </dgm:t>
    </dgm:pt>
    <dgm:pt modelId="{9EB7FA77-02ED-41FF-AF91-524E11803384}" type="parTrans" cxnId="{B0FC068A-E7EB-4C1F-A1B0-AE4BB42E7B88}">
      <dgm:prSet/>
      <dgm:spPr/>
      <dgm:t>
        <a:bodyPr/>
        <a:lstStyle/>
        <a:p>
          <a:endParaRPr lang="en-US"/>
        </a:p>
      </dgm:t>
    </dgm:pt>
    <dgm:pt modelId="{AFEBCD66-0C47-4938-BD71-B18943CF68B2}" type="sibTrans" cxnId="{B0FC068A-E7EB-4C1F-A1B0-AE4BB42E7B88}">
      <dgm:prSet/>
      <dgm:spPr/>
      <dgm:t>
        <a:bodyPr/>
        <a:lstStyle/>
        <a:p>
          <a:endParaRPr lang="en-US"/>
        </a:p>
      </dgm:t>
    </dgm:pt>
    <dgm:pt modelId="{7D4A7378-9405-4517-AFA3-4F9F8384F0CD}">
      <dgm:prSet/>
      <dgm:spPr/>
      <dgm:t>
        <a:bodyPr/>
        <a:lstStyle/>
        <a:p>
          <a:r>
            <a:rPr lang="en-US">
              <a:ea typeface="ＭＳ Ｐゴシック" pitchFamily="34" charset="-128"/>
            </a:rPr>
            <a:t>Created assessment tools in areas of national need (community excellence and cybersecurity)</a:t>
          </a:r>
          <a:endParaRPr lang="en-US" dirty="0">
            <a:ea typeface="ＭＳ Ｐゴシック" pitchFamily="34" charset="-128"/>
          </a:endParaRPr>
        </a:p>
      </dgm:t>
    </dgm:pt>
    <dgm:pt modelId="{C61EACAA-7D85-4FB2-926D-4E8D3B2C723C}" type="parTrans" cxnId="{993B2A90-C253-4120-A72D-E669D5062C45}">
      <dgm:prSet/>
      <dgm:spPr/>
      <dgm:t>
        <a:bodyPr/>
        <a:lstStyle/>
        <a:p>
          <a:endParaRPr lang="en-US"/>
        </a:p>
      </dgm:t>
    </dgm:pt>
    <dgm:pt modelId="{3943FCCF-A155-4C1E-A2A2-0FE7E9F1E9FC}" type="sibTrans" cxnId="{993B2A90-C253-4120-A72D-E669D5062C45}">
      <dgm:prSet/>
      <dgm:spPr/>
      <dgm:t>
        <a:bodyPr/>
        <a:lstStyle/>
        <a:p>
          <a:endParaRPr lang="en-US"/>
        </a:p>
      </dgm:t>
    </dgm:pt>
    <dgm:pt modelId="{1BCA6945-04C0-4B5E-A9FE-C54791C3782F}" type="pres">
      <dgm:prSet presAssocID="{D3CAA819-DE41-483B-A5F3-B8ED89AAAC71}" presName="diagram" presStyleCnt="0">
        <dgm:presLayoutVars>
          <dgm:dir/>
          <dgm:resizeHandles val="exact"/>
        </dgm:presLayoutVars>
      </dgm:prSet>
      <dgm:spPr/>
    </dgm:pt>
    <dgm:pt modelId="{9DE1C24F-C7A6-4F5D-83B4-29879C7056FA}" type="pres">
      <dgm:prSet presAssocID="{D6FB19CF-43D2-47A9-AF1E-6DFBC463513E}" presName="node" presStyleLbl="node1" presStyleIdx="0" presStyleCnt="7">
        <dgm:presLayoutVars>
          <dgm:bulletEnabled val="1"/>
        </dgm:presLayoutVars>
      </dgm:prSet>
      <dgm:spPr/>
    </dgm:pt>
    <dgm:pt modelId="{F92800A3-A2BE-441A-ACAD-24CE4E72AC43}" type="pres">
      <dgm:prSet presAssocID="{194C67A7-7E74-4C87-A845-1811A25F77C7}" presName="sibTrans" presStyleCnt="0"/>
      <dgm:spPr/>
    </dgm:pt>
    <dgm:pt modelId="{6ED7505F-2647-47D8-B60F-EAD6D96A8D2D}" type="pres">
      <dgm:prSet presAssocID="{579A6506-1B41-4D02-8441-CD3CA8C1706B}" presName="node" presStyleLbl="node1" presStyleIdx="1" presStyleCnt="7">
        <dgm:presLayoutVars>
          <dgm:bulletEnabled val="1"/>
        </dgm:presLayoutVars>
      </dgm:prSet>
      <dgm:spPr/>
    </dgm:pt>
    <dgm:pt modelId="{2EA0F198-E22A-4632-8964-97EDEF35853D}" type="pres">
      <dgm:prSet presAssocID="{1437AACB-4FFA-40A1-BD19-07D8DEE6DA3B}" presName="sibTrans" presStyleCnt="0"/>
      <dgm:spPr/>
    </dgm:pt>
    <dgm:pt modelId="{A9CACE64-5EA8-47A9-AE6C-9F38A01F659D}" type="pres">
      <dgm:prSet presAssocID="{FE940DF0-F602-47A6-86AD-7F24460EE699}" presName="node" presStyleLbl="node1" presStyleIdx="2" presStyleCnt="7">
        <dgm:presLayoutVars>
          <dgm:bulletEnabled val="1"/>
        </dgm:presLayoutVars>
      </dgm:prSet>
      <dgm:spPr/>
    </dgm:pt>
    <dgm:pt modelId="{0BA6F85D-3CBE-4EA7-A8EA-5715DDA24295}" type="pres">
      <dgm:prSet presAssocID="{4784E9EF-60D6-4DA7-91F8-B9048CA4146B}" presName="sibTrans" presStyleCnt="0"/>
      <dgm:spPr/>
    </dgm:pt>
    <dgm:pt modelId="{5E6B2A9E-0928-4579-86DF-BCA3F23428BF}" type="pres">
      <dgm:prSet presAssocID="{A3853316-4B54-4775-8A98-5B96203CCAEC}" presName="node" presStyleLbl="node1" presStyleIdx="3" presStyleCnt="7">
        <dgm:presLayoutVars>
          <dgm:bulletEnabled val="1"/>
        </dgm:presLayoutVars>
      </dgm:prSet>
      <dgm:spPr/>
    </dgm:pt>
    <dgm:pt modelId="{228BA8FD-9A11-4134-B240-276678F009D1}" type="pres">
      <dgm:prSet presAssocID="{52415333-8368-4FE6-A4C1-DD322325D2DB}" presName="sibTrans" presStyleCnt="0"/>
      <dgm:spPr/>
    </dgm:pt>
    <dgm:pt modelId="{45CFD422-2D15-4EAF-9BB1-47C36A9DA317}" type="pres">
      <dgm:prSet presAssocID="{4DB238B2-74E1-4D2A-9AE8-A19B4AAF02AE}" presName="node" presStyleLbl="node1" presStyleIdx="4" presStyleCnt="7">
        <dgm:presLayoutVars>
          <dgm:bulletEnabled val="1"/>
        </dgm:presLayoutVars>
      </dgm:prSet>
      <dgm:spPr/>
    </dgm:pt>
    <dgm:pt modelId="{579CA459-0A9E-4AA2-AE61-A8ABC5F97C2B}" type="pres">
      <dgm:prSet presAssocID="{EBD70713-D237-453C-86BF-1A59FA3AA7AD}" presName="sibTrans" presStyleCnt="0"/>
      <dgm:spPr/>
    </dgm:pt>
    <dgm:pt modelId="{ACDC724F-E2B4-4FD5-9630-0DD4C8FE3F3E}" type="pres">
      <dgm:prSet presAssocID="{B2CF50FF-58C4-41B9-90BD-F49AD9DA380A}" presName="node" presStyleLbl="node1" presStyleIdx="5" presStyleCnt="7">
        <dgm:presLayoutVars>
          <dgm:bulletEnabled val="1"/>
        </dgm:presLayoutVars>
      </dgm:prSet>
      <dgm:spPr/>
    </dgm:pt>
    <dgm:pt modelId="{9CFAF817-C22F-482E-AAD1-79DCF0331AD6}" type="pres">
      <dgm:prSet presAssocID="{AFEBCD66-0C47-4938-BD71-B18943CF68B2}" presName="sibTrans" presStyleCnt="0"/>
      <dgm:spPr/>
    </dgm:pt>
    <dgm:pt modelId="{257A3DA9-9DF5-440B-9E0F-8740AA3E697C}" type="pres">
      <dgm:prSet presAssocID="{7D4A7378-9405-4517-AFA3-4F9F8384F0CD}" presName="node" presStyleLbl="node1" presStyleIdx="6" presStyleCnt="7">
        <dgm:presLayoutVars>
          <dgm:bulletEnabled val="1"/>
        </dgm:presLayoutVars>
      </dgm:prSet>
      <dgm:spPr/>
    </dgm:pt>
  </dgm:ptLst>
  <dgm:cxnLst>
    <dgm:cxn modelId="{6E740002-D90C-4ECE-92FC-2CE243771834}" type="presOf" srcId="{A3853316-4B54-4775-8A98-5B96203CCAEC}" destId="{5E6B2A9E-0928-4579-86DF-BCA3F23428BF}" srcOrd="0" destOrd="0" presId="urn:microsoft.com/office/officeart/2005/8/layout/default"/>
    <dgm:cxn modelId="{35A87B41-744D-4522-8809-850C151BAD13}" srcId="{D3CAA819-DE41-483B-A5F3-B8ED89AAAC71}" destId="{FE940DF0-F602-47A6-86AD-7F24460EE699}" srcOrd="2" destOrd="0" parTransId="{F0BDCCC3-4458-4B7E-A9A2-9663E964FB46}" sibTransId="{4784E9EF-60D6-4DA7-91F8-B9048CA4146B}"/>
    <dgm:cxn modelId="{9C42AE69-FAA2-4067-8640-9F04E740862F}" srcId="{D3CAA819-DE41-483B-A5F3-B8ED89AAAC71}" destId="{A3853316-4B54-4775-8A98-5B96203CCAEC}" srcOrd="3" destOrd="0" parTransId="{33319C62-1868-4908-A447-DB84A2234D28}" sibTransId="{52415333-8368-4FE6-A4C1-DD322325D2DB}"/>
    <dgm:cxn modelId="{5C2F3F7B-74CC-4EE0-992A-DCC36CE61E8D}" type="presOf" srcId="{B2CF50FF-58C4-41B9-90BD-F49AD9DA380A}" destId="{ACDC724F-E2B4-4FD5-9630-0DD4C8FE3F3E}" srcOrd="0" destOrd="0" presId="urn:microsoft.com/office/officeart/2005/8/layout/default"/>
    <dgm:cxn modelId="{E8F62C7F-24B7-4458-9F0C-54AB646BBD07}" type="presOf" srcId="{4DB238B2-74E1-4D2A-9AE8-A19B4AAF02AE}" destId="{45CFD422-2D15-4EAF-9BB1-47C36A9DA317}" srcOrd="0" destOrd="0" presId="urn:microsoft.com/office/officeart/2005/8/layout/default"/>
    <dgm:cxn modelId="{9C6B0882-9AA4-4721-B375-3C127B63AED7}" type="presOf" srcId="{7D4A7378-9405-4517-AFA3-4F9F8384F0CD}" destId="{257A3DA9-9DF5-440B-9E0F-8740AA3E697C}" srcOrd="0" destOrd="0" presId="urn:microsoft.com/office/officeart/2005/8/layout/default"/>
    <dgm:cxn modelId="{7E619A87-BB1F-4549-8FCD-60722745FAB5}" srcId="{D3CAA819-DE41-483B-A5F3-B8ED89AAAC71}" destId="{D6FB19CF-43D2-47A9-AF1E-6DFBC463513E}" srcOrd="0" destOrd="0" parTransId="{47080D9D-2237-46B0-BC29-0204FA21AB26}" sibTransId="{194C67A7-7E74-4C87-A845-1811A25F77C7}"/>
    <dgm:cxn modelId="{B0FC068A-E7EB-4C1F-A1B0-AE4BB42E7B88}" srcId="{D3CAA819-DE41-483B-A5F3-B8ED89AAAC71}" destId="{B2CF50FF-58C4-41B9-90BD-F49AD9DA380A}" srcOrd="5" destOrd="0" parTransId="{9EB7FA77-02ED-41FF-AF91-524E11803384}" sibTransId="{AFEBCD66-0C47-4938-BD71-B18943CF68B2}"/>
    <dgm:cxn modelId="{993B2A90-C253-4120-A72D-E669D5062C45}" srcId="{D3CAA819-DE41-483B-A5F3-B8ED89AAAC71}" destId="{7D4A7378-9405-4517-AFA3-4F9F8384F0CD}" srcOrd="6" destOrd="0" parTransId="{C61EACAA-7D85-4FB2-926D-4E8D3B2C723C}" sibTransId="{3943FCCF-A155-4C1E-A2A2-0FE7E9F1E9FC}"/>
    <dgm:cxn modelId="{E8257694-69E3-4368-8030-4BCEA482A00D}" type="presOf" srcId="{D3CAA819-DE41-483B-A5F3-B8ED89AAAC71}" destId="{1BCA6945-04C0-4B5E-A9FE-C54791C3782F}" srcOrd="0" destOrd="0" presId="urn:microsoft.com/office/officeart/2005/8/layout/default"/>
    <dgm:cxn modelId="{2B624799-5B03-43CB-ADC0-FA6AB428F830}" type="presOf" srcId="{579A6506-1B41-4D02-8441-CD3CA8C1706B}" destId="{6ED7505F-2647-47D8-B60F-EAD6D96A8D2D}" srcOrd="0" destOrd="0" presId="urn:microsoft.com/office/officeart/2005/8/layout/default"/>
    <dgm:cxn modelId="{1F993BA5-D4F6-4BAF-BA67-8B6F74B8AA9E}" srcId="{D3CAA819-DE41-483B-A5F3-B8ED89AAAC71}" destId="{4DB238B2-74E1-4D2A-9AE8-A19B4AAF02AE}" srcOrd="4" destOrd="0" parTransId="{C1458C43-038A-480F-8C35-21C2FB2D5922}" sibTransId="{EBD70713-D237-453C-86BF-1A59FA3AA7AD}"/>
    <dgm:cxn modelId="{230E21CD-40A7-402B-8777-E29E348EEA0B}" type="presOf" srcId="{D6FB19CF-43D2-47A9-AF1E-6DFBC463513E}" destId="{9DE1C24F-C7A6-4F5D-83B4-29879C7056FA}" srcOrd="0" destOrd="0" presId="urn:microsoft.com/office/officeart/2005/8/layout/default"/>
    <dgm:cxn modelId="{42F638D0-9570-43B8-90BD-634AF467FA57}" srcId="{D3CAA819-DE41-483B-A5F3-B8ED89AAAC71}" destId="{579A6506-1B41-4D02-8441-CD3CA8C1706B}" srcOrd="1" destOrd="0" parTransId="{DE7AD448-A847-4C02-8DF2-DCD1BF3F9C3B}" sibTransId="{1437AACB-4FFA-40A1-BD19-07D8DEE6DA3B}"/>
    <dgm:cxn modelId="{B70FC2F2-E224-4471-B06B-8D9A2EF3ADF2}" type="presOf" srcId="{FE940DF0-F602-47A6-86AD-7F24460EE699}" destId="{A9CACE64-5EA8-47A9-AE6C-9F38A01F659D}" srcOrd="0" destOrd="0" presId="urn:microsoft.com/office/officeart/2005/8/layout/default"/>
    <dgm:cxn modelId="{62B7C0D9-7590-4D20-A041-31B3F4A70E4E}" type="presParOf" srcId="{1BCA6945-04C0-4B5E-A9FE-C54791C3782F}" destId="{9DE1C24F-C7A6-4F5D-83B4-29879C7056FA}" srcOrd="0" destOrd="0" presId="urn:microsoft.com/office/officeart/2005/8/layout/default"/>
    <dgm:cxn modelId="{CCB4BDC8-C0F9-4668-B2C9-DE542AAB62C3}" type="presParOf" srcId="{1BCA6945-04C0-4B5E-A9FE-C54791C3782F}" destId="{F92800A3-A2BE-441A-ACAD-24CE4E72AC43}" srcOrd="1" destOrd="0" presId="urn:microsoft.com/office/officeart/2005/8/layout/default"/>
    <dgm:cxn modelId="{DE6DBDA8-5E70-403F-8DF7-530A20373D57}" type="presParOf" srcId="{1BCA6945-04C0-4B5E-A9FE-C54791C3782F}" destId="{6ED7505F-2647-47D8-B60F-EAD6D96A8D2D}" srcOrd="2" destOrd="0" presId="urn:microsoft.com/office/officeart/2005/8/layout/default"/>
    <dgm:cxn modelId="{BEA96E8E-0821-437C-9DE9-F364F66EDB28}" type="presParOf" srcId="{1BCA6945-04C0-4B5E-A9FE-C54791C3782F}" destId="{2EA0F198-E22A-4632-8964-97EDEF35853D}" srcOrd="3" destOrd="0" presId="urn:microsoft.com/office/officeart/2005/8/layout/default"/>
    <dgm:cxn modelId="{9B8A40E8-F5D4-404E-8D48-0F2E1B04C390}" type="presParOf" srcId="{1BCA6945-04C0-4B5E-A9FE-C54791C3782F}" destId="{A9CACE64-5EA8-47A9-AE6C-9F38A01F659D}" srcOrd="4" destOrd="0" presId="urn:microsoft.com/office/officeart/2005/8/layout/default"/>
    <dgm:cxn modelId="{33F23432-63C6-43E2-B5E6-0D2D6AEFFDF8}" type="presParOf" srcId="{1BCA6945-04C0-4B5E-A9FE-C54791C3782F}" destId="{0BA6F85D-3CBE-4EA7-A8EA-5715DDA24295}" srcOrd="5" destOrd="0" presId="urn:microsoft.com/office/officeart/2005/8/layout/default"/>
    <dgm:cxn modelId="{2626D232-CAC3-4E40-9530-A79FED8C424E}" type="presParOf" srcId="{1BCA6945-04C0-4B5E-A9FE-C54791C3782F}" destId="{5E6B2A9E-0928-4579-86DF-BCA3F23428BF}" srcOrd="6" destOrd="0" presId="urn:microsoft.com/office/officeart/2005/8/layout/default"/>
    <dgm:cxn modelId="{75407CEC-BAB6-4BE7-8E58-33896EDD1E05}" type="presParOf" srcId="{1BCA6945-04C0-4B5E-A9FE-C54791C3782F}" destId="{228BA8FD-9A11-4134-B240-276678F009D1}" srcOrd="7" destOrd="0" presId="urn:microsoft.com/office/officeart/2005/8/layout/default"/>
    <dgm:cxn modelId="{6873F365-98DD-430E-B210-11B7BC24A71E}" type="presParOf" srcId="{1BCA6945-04C0-4B5E-A9FE-C54791C3782F}" destId="{45CFD422-2D15-4EAF-9BB1-47C36A9DA317}" srcOrd="8" destOrd="0" presId="urn:microsoft.com/office/officeart/2005/8/layout/default"/>
    <dgm:cxn modelId="{640F127C-0203-4811-A10F-05A0486B22E1}" type="presParOf" srcId="{1BCA6945-04C0-4B5E-A9FE-C54791C3782F}" destId="{579CA459-0A9E-4AA2-AE61-A8ABC5F97C2B}" srcOrd="9" destOrd="0" presId="urn:microsoft.com/office/officeart/2005/8/layout/default"/>
    <dgm:cxn modelId="{0E228264-83A8-45B7-9706-622309D121F1}" type="presParOf" srcId="{1BCA6945-04C0-4B5E-A9FE-C54791C3782F}" destId="{ACDC724F-E2B4-4FD5-9630-0DD4C8FE3F3E}" srcOrd="10" destOrd="0" presId="urn:microsoft.com/office/officeart/2005/8/layout/default"/>
    <dgm:cxn modelId="{74C19EDE-F788-4AC2-B9D6-8AEC6D7D5B22}" type="presParOf" srcId="{1BCA6945-04C0-4B5E-A9FE-C54791C3782F}" destId="{9CFAF817-C22F-482E-AAD1-79DCF0331AD6}" srcOrd="11" destOrd="0" presId="urn:microsoft.com/office/officeart/2005/8/layout/default"/>
    <dgm:cxn modelId="{920D30FE-ED96-4A51-8342-A438E0D7E394}" type="presParOf" srcId="{1BCA6945-04C0-4B5E-A9FE-C54791C3782F}" destId="{257A3DA9-9DF5-440B-9E0F-8740AA3E697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998C-1894-42AE-BAA9-0A3E4FF03BF4}">
      <dsp:nvSpPr>
        <dsp:cNvPr id="0" name=""/>
        <dsp:cNvSpPr/>
      </dsp:nvSpPr>
      <dsp:spPr>
        <a:xfrm>
          <a:off x="1424743" y="98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Authors the Baldrige Excellence Framework and its Criteria for Performance Excellence</a:t>
          </a:r>
        </a:p>
      </dsp:txBody>
      <dsp:txXfrm>
        <a:off x="1424743" y="985"/>
        <a:ext cx="2736984" cy="1642190"/>
      </dsp:txXfrm>
    </dsp:sp>
    <dsp:sp modelId="{A896B16A-F878-457E-8663-AF199495D7C0}">
      <dsp:nvSpPr>
        <dsp:cNvPr id="0" name=""/>
        <dsp:cNvSpPr/>
      </dsp:nvSpPr>
      <dsp:spPr>
        <a:xfrm>
          <a:off x="4435426" y="98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Offers organizational assessments and self-assessment tools</a:t>
          </a:r>
          <a:endParaRPr lang="en-US" sz="2200" kern="1200" dirty="0"/>
        </a:p>
      </dsp:txBody>
      <dsp:txXfrm>
        <a:off x="4435426" y="985"/>
        <a:ext cx="2736984" cy="1642190"/>
      </dsp:txXfrm>
    </dsp:sp>
    <dsp:sp modelId="{0AC45283-A560-4F3E-963A-57A1F9AA654D}">
      <dsp:nvSpPr>
        <dsp:cNvPr id="0" name=""/>
        <dsp:cNvSpPr/>
      </dsp:nvSpPr>
      <dsp:spPr>
        <a:xfrm>
          <a:off x="1424743" y="191687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Provides training, executive development, and conferences</a:t>
          </a:r>
          <a:endParaRPr lang="en-US" sz="2200" kern="1200" dirty="0"/>
        </a:p>
      </dsp:txBody>
      <dsp:txXfrm>
        <a:off x="1424743" y="1916875"/>
        <a:ext cx="2736984" cy="1642190"/>
      </dsp:txXfrm>
    </dsp:sp>
    <dsp:sp modelId="{D08847CE-604E-4F07-B2BB-DDA2AE611668}">
      <dsp:nvSpPr>
        <dsp:cNvPr id="0" name=""/>
        <dsp:cNvSpPr/>
      </dsp:nvSpPr>
      <dsp:spPr>
        <a:xfrm>
          <a:off x="4435426" y="191687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Manages the Malcolm Baldrige National Quality Award</a:t>
          </a:r>
          <a:endParaRPr lang="en-US" sz="2200" kern="1200" dirty="0"/>
        </a:p>
      </dsp:txBody>
      <dsp:txXfrm>
        <a:off x="4435426" y="1916875"/>
        <a:ext cx="2736984" cy="1642190"/>
      </dsp:txXfrm>
    </dsp:sp>
    <dsp:sp modelId="{3231AF27-BF57-4545-994B-97B5E187D612}">
      <dsp:nvSpPr>
        <dsp:cNvPr id="0" name=""/>
        <dsp:cNvSpPr/>
      </dsp:nvSpPr>
      <dsp:spPr>
        <a:xfrm>
          <a:off x="1424743" y="3832764"/>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Shares organizational best practices</a:t>
          </a:r>
          <a:endParaRPr lang="en-US" sz="2200" kern="1200" dirty="0"/>
        </a:p>
      </dsp:txBody>
      <dsp:txXfrm>
        <a:off x="1424743" y="3832764"/>
        <a:ext cx="2736984" cy="1642190"/>
      </dsp:txXfrm>
    </dsp:sp>
    <dsp:sp modelId="{EA1F31E1-3FC4-4A81-B8ED-D00D64000FE8}">
      <dsp:nvSpPr>
        <dsp:cNvPr id="0" name=""/>
        <dsp:cNvSpPr/>
      </dsp:nvSpPr>
      <dsp:spPr>
        <a:xfrm>
          <a:off x="4435426" y="3832764"/>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Offers approaches to cybersecurity risk management and community excellence</a:t>
          </a:r>
          <a:endParaRPr lang="en-US" sz="2200" kern="1200" dirty="0"/>
        </a:p>
      </dsp:txBody>
      <dsp:txXfrm>
        <a:off x="4435426" y="3832764"/>
        <a:ext cx="2736984" cy="164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93FA6-A9C1-4A15-B9F4-5E73F8C83DD3}">
      <dsp:nvSpPr>
        <dsp:cNvPr id="0" name=""/>
        <dsp:cNvSpPr/>
      </dsp:nvSpPr>
      <dsp:spPr>
        <a:xfrm>
          <a:off x="2843" y="1845"/>
          <a:ext cx="7905666" cy="1310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ea typeface="ＭＳ Ｐゴシック" pitchFamily="34" charset="-128"/>
            </a:rPr>
            <a:t>An integrated </a:t>
          </a:r>
          <a:r>
            <a:rPr lang="en-US" sz="3600" b="1" kern="1200">
              <a:solidFill>
                <a:schemeClr val="tx1"/>
              </a:solidFill>
              <a:ea typeface="ＭＳ Ｐゴシック" pitchFamily="34" charset="-128"/>
            </a:rPr>
            <a:t>approach </a:t>
          </a:r>
          <a:r>
            <a:rPr lang="en-US" sz="3600" kern="1200">
              <a:solidFill>
                <a:schemeClr val="tx1"/>
              </a:solidFill>
              <a:ea typeface="ＭＳ Ｐゴシック" pitchFamily="34" charset="-128"/>
            </a:rPr>
            <a:t>to organizational performance management that </a:t>
          </a:r>
          <a:r>
            <a:rPr lang="en-US" sz="3600" b="1" kern="1200">
              <a:solidFill>
                <a:schemeClr val="tx1"/>
              </a:solidFill>
              <a:ea typeface="ＭＳ Ｐゴシック" pitchFamily="34" charset="-128"/>
            </a:rPr>
            <a:t>results</a:t>
          </a:r>
          <a:r>
            <a:rPr lang="en-US" sz="3600" kern="1200">
              <a:solidFill>
                <a:schemeClr val="tx1"/>
              </a:solidFill>
              <a:ea typeface="ＭＳ Ｐゴシック" pitchFamily="34" charset="-128"/>
            </a:rPr>
            <a:t> in</a:t>
          </a:r>
          <a:endParaRPr lang="en-US" sz="3600" kern="1200" dirty="0">
            <a:solidFill>
              <a:schemeClr val="tx1"/>
            </a:solidFill>
          </a:endParaRPr>
        </a:p>
      </dsp:txBody>
      <dsp:txXfrm>
        <a:off x="41233" y="40235"/>
        <a:ext cx="7828886" cy="1233948"/>
      </dsp:txXfrm>
    </dsp:sp>
    <dsp:sp modelId="{CC35F85B-3686-4705-ABDA-0434060B6FFB}">
      <dsp:nvSpPr>
        <dsp:cNvPr id="0" name=""/>
        <dsp:cNvSpPr/>
      </dsp:nvSpPr>
      <dsp:spPr>
        <a:xfrm>
          <a:off x="2843" y="1606777"/>
          <a:ext cx="2495475" cy="3179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a typeface="ＭＳ Ｐゴシック" pitchFamily="34" charset="-128"/>
            </a:rPr>
            <a:t>Delivery of ever-improving value to customers and stakeholders, contributing to organizational sustainability </a:t>
          </a:r>
        </a:p>
      </dsp:txBody>
      <dsp:txXfrm>
        <a:off x="75933" y="1679867"/>
        <a:ext cx="2349295" cy="3033656"/>
      </dsp:txXfrm>
    </dsp:sp>
    <dsp:sp modelId="{07FD06F0-CB18-43EC-A3C3-E90484E27AEF}">
      <dsp:nvSpPr>
        <dsp:cNvPr id="0" name=""/>
        <dsp:cNvSpPr/>
      </dsp:nvSpPr>
      <dsp:spPr>
        <a:xfrm>
          <a:off x="2707938" y="1606777"/>
          <a:ext cx="2495475" cy="3179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ea typeface="ＭＳ Ｐゴシック" pitchFamily="34" charset="-128"/>
            </a:rPr>
            <a:t>Improvement of overall organizational effectiveness and capabilities</a:t>
          </a:r>
        </a:p>
      </dsp:txBody>
      <dsp:txXfrm>
        <a:off x="2781028" y="1679867"/>
        <a:ext cx="2349295" cy="3033656"/>
      </dsp:txXfrm>
    </dsp:sp>
    <dsp:sp modelId="{FD766FAE-336C-4230-88F8-C34B5DD58BC6}">
      <dsp:nvSpPr>
        <dsp:cNvPr id="0" name=""/>
        <dsp:cNvSpPr/>
      </dsp:nvSpPr>
      <dsp:spPr>
        <a:xfrm>
          <a:off x="5413034" y="1606777"/>
          <a:ext cx="2495475" cy="3179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ea typeface="ＭＳ Ｐゴシック" pitchFamily="34" charset="-128"/>
            </a:rPr>
            <a:t>Organizational and personal learning</a:t>
          </a:r>
        </a:p>
      </dsp:txBody>
      <dsp:txXfrm>
        <a:off x="5486124" y="1679867"/>
        <a:ext cx="2349295" cy="303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FCB94-E13D-467D-87AE-3CA22D6D7E6E}">
      <dsp:nvSpPr>
        <dsp:cNvPr id="0" name=""/>
        <dsp:cNvSpPr/>
      </dsp:nvSpPr>
      <dsp:spPr>
        <a:xfrm>
          <a:off x="0" y="766015"/>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In-depth learning from world-class organizations and their senior executives</a:t>
          </a:r>
          <a:endParaRPr lang="en-US" sz="2500" kern="1200" dirty="0"/>
        </a:p>
      </dsp:txBody>
      <dsp:txXfrm>
        <a:off x="0" y="766015"/>
        <a:ext cx="3064808" cy="1838885"/>
      </dsp:txXfrm>
    </dsp:sp>
    <dsp:sp modelId="{DBC8EA0D-031D-4BF4-ADC1-D65AE3F39764}">
      <dsp:nvSpPr>
        <dsp:cNvPr id="0" name=""/>
        <dsp:cNvSpPr/>
      </dsp:nvSpPr>
      <dsp:spPr>
        <a:xfrm>
          <a:off x="3371289" y="766015"/>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Peer network of fellow executives</a:t>
          </a:r>
        </a:p>
      </dsp:txBody>
      <dsp:txXfrm>
        <a:off x="3371289" y="766015"/>
        <a:ext cx="3064808" cy="1838885"/>
      </dsp:txXfrm>
    </dsp:sp>
    <dsp:sp modelId="{D4595EA7-1B84-4036-95B7-C42E24E5F81A}">
      <dsp:nvSpPr>
        <dsp:cNvPr id="0" name=""/>
        <dsp:cNvSpPr/>
      </dsp:nvSpPr>
      <dsp:spPr>
        <a:xfrm>
          <a:off x="6742579" y="766015"/>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Best practices and solutions to drive organizational improvement</a:t>
          </a:r>
        </a:p>
      </dsp:txBody>
      <dsp:txXfrm>
        <a:off x="6742579" y="766015"/>
        <a:ext cx="3064808" cy="1838885"/>
      </dsp:txXfrm>
    </dsp:sp>
    <dsp:sp modelId="{E7C068BA-12E7-4885-BEDB-239AE03103CB}">
      <dsp:nvSpPr>
        <dsp:cNvPr id="0" name=""/>
        <dsp:cNvSpPr/>
      </dsp:nvSpPr>
      <dsp:spPr>
        <a:xfrm>
          <a:off x="1685644" y="2911381"/>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Capstone project for an organizational strategic challenge or opportunity </a:t>
          </a:r>
        </a:p>
      </dsp:txBody>
      <dsp:txXfrm>
        <a:off x="1685644" y="2911381"/>
        <a:ext cx="3064808" cy="1838885"/>
      </dsp:txXfrm>
    </dsp:sp>
    <dsp:sp modelId="{36ED60C0-E193-4739-B26A-FB5B51F1E3D1}">
      <dsp:nvSpPr>
        <dsp:cNvPr id="0" name=""/>
        <dsp:cNvSpPr/>
      </dsp:nvSpPr>
      <dsp:spPr>
        <a:xfrm>
          <a:off x="5056934" y="2911381"/>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Deeper understanding of strategy; sustainability; integration of processes, plans, resources, and goals; and measurement</a:t>
          </a:r>
          <a:endParaRPr lang="en-US" sz="2500" strike="sngStrike" kern="1200" dirty="0">
            <a:ea typeface="ＭＳ Ｐゴシック" pitchFamily="34" charset="-128"/>
          </a:endParaRPr>
        </a:p>
      </dsp:txBody>
      <dsp:txXfrm>
        <a:off x="5056934" y="2911381"/>
        <a:ext cx="3064808" cy="183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FCB94-E13D-467D-87AE-3CA22D6D7E6E}">
      <dsp:nvSpPr>
        <dsp:cNvPr id="0" name=""/>
        <dsp:cNvSpPr/>
      </dsp:nvSpPr>
      <dsp:spPr>
        <a:xfrm>
          <a:off x="550258" y="2006"/>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Attend award-winning training</a:t>
          </a:r>
          <a:endParaRPr lang="en-US" sz="2300" kern="1200" dirty="0"/>
        </a:p>
      </dsp:txBody>
      <dsp:txXfrm>
        <a:off x="550258" y="2006"/>
        <a:ext cx="2756134" cy="1653680"/>
      </dsp:txXfrm>
    </dsp:sp>
    <dsp:sp modelId="{28E97009-6CBB-4263-B1ED-B2AB7C210E83}">
      <dsp:nvSpPr>
        <dsp:cNvPr id="0" name=""/>
        <dsp:cNvSpPr/>
      </dsp:nvSpPr>
      <dsp:spPr>
        <a:xfrm>
          <a:off x="3582006" y="2006"/>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Learn about the Baldrige Excellence Framework and Criteria</a:t>
          </a:r>
          <a:endParaRPr lang="en-US" sz="2300" kern="1200" dirty="0"/>
        </a:p>
      </dsp:txBody>
      <dsp:txXfrm>
        <a:off x="3582006" y="2006"/>
        <a:ext cx="2756134" cy="1653680"/>
      </dsp:txXfrm>
    </dsp:sp>
    <dsp:sp modelId="{5C489D8F-F2E3-43C3-9C86-D8499ABB965B}">
      <dsp:nvSpPr>
        <dsp:cNvPr id="0" name=""/>
        <dsp:cNvSpPr/>
      </dsp:nvSpPr>
      <dsp:spPr>
        <a:xfrm>
          <a:off x="6613754" y="2006"/>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Evaluate and provide feedback to Baldrige Award applicant organizations</a:t>
          </a:r>
          <a:endParaRPr lang="en-US" sz="2300" kern="1200" dirty="0"/>
        </a:p>
      </dsp:txBody>
      <dsp:txXfrm>
        <a:off x="6613754" y="2006"/>
        <a:ext cx="2756134" cy="1653680"/>
      </dsp:txXfrm>
    </dsp:sp>
    <dsp:sp modelId="{E7C068BA-12E7-4885-BEDB-239AE03103CB}">
      <dsp:nvSpPr>
        <dsp:cNvPr id="0" name=""/>
        <dsp:cNvSpPr/>
      </dsp:nvSpPr>
      <dsp:spPr>
        <a:xfrm>
          <a:off x="550258" y="1931300"/>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Network with peers</a:t>
          </a:r>
          <a:endParaRPr lang="en-US" sz="2300" kern="1200" dirty="0">
            <a:ea typeface="ＭＳ Ｐゴシック" pitchFamily="34" charset="-128"/>
          </a:endParaRPr>
        </a:p>
      </dsp:txBody>
      <dsp:txXfrm>
        <a:off x="550258" y="1931300"/>
        <a:ext cx="2756134" cy="1653680"/>
      </dsp:txXfrm>
    </dsp:sp>
    <dsp:sp modelId="{2F1B4A52-29BC-43EA-9448-47305B1C7E2F}">
      <dsp:nvSpPr>
        <dsp:cNvPr id="0" name=""/>
        <dsp:cNvSpPr/>
      </dsp:nvSpPr>
      <dsp:spPr>
        <a:xfrm>
          <a:off x="3582006" y="1931300"/>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t>Gain experience in organizational assessment</a:t>
          </a:r>
        </a:p>
      </dsp:txBody>
      <dsp:txXfrm>
        <a:off x="3582006" y="1931300"/>
        <a:ext cx="2756134" cy="1653680"/>
      </dsp:txXfrm>
    </dsp:sp>
    <dsp:sp modelId="{3D9A5F2A-EE27-4355-BDAD-CD854F29D85C}">
      <dsp:nvSpPr>
        <dsp:cNvPr id="0" name=""/>
        <dsp:cNvSpPr/>
      </dsp:nvSpPr>
      <dsp:spPr>
        <a:xfrm>
          <a:off x="6613754" y="1931300"/>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t>Be recognized for service by the Secretary of Commerce and the NIST Director</a:t>
          </a:r>
        </a:p>
      </dsp:txBody>
      <dsp:txXfrm>
        <a:off x="6613754" y="1931300"/>
        <a:ext cx="2756134" cy="1653680"/>
      </dsp:txXfrm>
    </dsp:sp>
    <dsp:sp modelId="{B5A4C990-235A-4396-8112-CBDCCD7EEE3F}">
      <dsp:nvSpPr>
        <dsp:cNvPr id="0" name=""/>
        <dsp:cNvSpPr/>
      </dsp:nvSpPr>
      <dsp:spPr>
        <a:xfrm>
          <a:off x="3582006" y="3860594"/>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t>Develop analytical and consensus-building skills</a:t>
          </a:r>
        </a:p>
      </dsp:txBody>
      <dsp:txXfrm>
        <a:off x="3582006" y="3860594"/>
        <a:ext cx="2756134" cy="165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1C24F-C7A6-4F5D-83B4-29879C7056FA}">
      <dsp:nvSpPr>
        <dsp:cNvPr id="0" name=""/>
        <dsp:cNvSpPr/>
      </dsp:nvSpPr>
      <dsp:spPr>
        <a:xfrm>
          <a:off x="517411" y="4715"/>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Created a national and international standard for performance excellence</a:t>
          </a:r>
          <a:endParaRPr lang="en-US" sz="2300" kern="1200"/>
        </a:p>
      </dsp:txBody>
      <dsp:txXfrm>
        <a:off x="517411" y="4715"/>
        <a:ext cx="2812444" cy="1687466"/>
      </dsp:txXfrm>
    </dsp:sp>
    <dsp:sp modelId="{6ED7505F-2647-47D8-B60F-EAD6D96A8D2D}">
      <dsp:nvSpPr>
        <dsp:cNvPr id="0" name=""/>
        <dsp:cNvSpPr/>
      </dsp:nvSpPr>
      <dsp:spPr>
        <a:xfrm>
          <a:off x="3611099" y="4715"/>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ＭＳ Ｐゴシック" pitchFamily="34" charset="-128"/>
            </a:rPr>
            <a:t>Produced role models</a:t>
          </a:r>
        </a:p>
      </dsp:txBody>
      <dsp:txXfrm>
        <a:off x="3611099" y="4715"/>
        <a:ext cx="2812444" cy="1687466"/>
      </dsp:txXfrm>
    </dsp:sp>
    <dsp:sp modelId="{A9CACE64-5EA8-47A9-AE6C-9F38A01F659D}">
      <dsp:nvSpPr>
        <dsp:cNvPr id="0" name=""/>
        <dsp:cNvSpPr/>
      </dsp:nvSpPr>
      <dsp:spPr>
        <a:xfrm>
          <a:off x="6704788" y="4715"/>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Shared best management practices</a:t>
          </a:r>
          <a:endParaRPr lang="en-US" sz="2300" kern="1200" dirty="0">
            <a:ea typeface="ＭＳ Ｐゴシック" pitchFamily="34" charset="-128"/>
          </a:endParaRPr>
        </a:p>
      </dsp:txBody>
      <dsp:txXfrm>
        <a:off x="6704788" y="4715"/>
        <a:ext cx="2812444" cy="1687466"/>
      </dsp:txXfrm>
    </dsp:sp>
    <dsp:sp modelId="{5E6B2A9E-0928-4579-86DF-BCA3F23428BF}">
      <dsp:nvSpPr>
        <dsp:cNvPr id="0" name=""/>
        <dsp:cNvSpPr/>
      </dsp:nvSpPr>
      <dsp:spPr>
        <a:xfrm>
          <a:off x="517411" y="1973426"/>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Generated award programs</a:t>
          </a:r>
          <a:endParaRPr lang="en-US" sz="2300" kern="1200" dirty="0">
            <a:ea typeface="ＭＳ Ｐゴシック" pitchFamily="34" charset="-128"/>
          </a:endParaRPr>
        </a:p>
      </dsp:txBody>
      <dsp:txXfrm>
        <a:off x="517411" y="1973426"/>
        <a:ext cx="2812444" cy="1687466"/>
      </dsp:txXfrm>
    </dsp:sp>
    <dsp:sp modelId="{45CFD422-2D15-4EAF-9BB1-47C36A9DA317}">
      <dsp:nvSpPr>
        <dsp:cNvPr id="0" name=""/>
        <dsp:cNvSpPr/>
      </dsp:nvSpPr>
      <dsp:spPr>
        <a:xfrm>
          <a:off x="3611099" y="1973426"/>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Raised U.S. competitiveness </a:t>
          </a:r>
          <a:endParaRPr lang="en-US" sz="2300" kern="1200" dirty="0">
            <a:ea typeface="ＭＳ Ｐゴシック" pitchFamily="34" charset="-128"/>
          </a:endParaRPr>
        </a:p>
      </dsp:txBody>
      <dsp:txXfrm>
        <a:off x="3611099" y="1973426"/>
        <a:ext cx="2812444" cy="1687466"/>
      </dsp:txXfrm>
    </dsp:sp>
    <dsp:sp modelId="{ACDC724F-E2B4-4FD5-9630-0DD4C8FE3F3E}">
      <dsp:nvSpPr>
        <dsp:cNvPr id="0" name=""/>
        <dsp:cNvSpPr/>
      </dsp:nvSpPr>
      <dsp:spPr>
        <a:xfrm>
          <a:off x="6704788" y="1973426"/>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Established outreach and education systems</a:t>
          </a:r>
          <a:endParaRPr lang="en-US" sz="2300" kern="1200" dirty="0">
            <a:ea typeface="ＭＳ Ｐゴシック" pitchFamily="34" charset="-128"/>
          </a:endParaRPr>
        </a:p>
      </dsp:txBody>
      <dsp:txXfrm>
        <a:off x="6704788" y="1973426"/>
        <a:ext cx="2812444" cy="1687466"/>
      </dsp:txXfrm>
    </dsp:sp>
    <dsp:sp modelId="{257A3DA9-9DF5-440B-9E0F-8740AA3E697C}">
      <dsp:nvSpPr>
        <dsp:cNvPr id="0" name=""/>
        <dsp:cNvSpPr/>
      </dsp:nvSpPr>
      <dsp:spPr>
        <a:xfrm>
          <a:off x="3611099" y="3942137"/>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Created assessment tools in areas of national need (community excellence and cybersecurity)</a:t>
          </a:r>
          <a:endParaRPr lang="en-US" sz="2300" kern="1200" dirty="0">
            <a:ea typeface="ＭＳ Ｐゴシック" pitchFamily="34" charset="-128"/>
          </a:endParaRPr>
        </a:p>
      </dsp:txBody>
      <dsp:txXfrm>
        <a:off x="3611099" y="3942137"/>
        <a:ext cx="2812444" cy="16874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387850" cy="339166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419100" y="4414257"/>
            <a:ext cx="6261100"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1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1250950" y="698500"/>
            <a:ext cx="4387850" cy="3390900"/>
          </a:xfrm>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Introduction to the Baldrige Program: Baldrige Performance Excellence Program 2018.</a:t>
            </a: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10</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Join a Community of Visionary Leaders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Baldrige Executive Fellows Program is a one-year, nationally ranked leadership development experience for direct reports to the most senior leader in the organization or business unit leaders. The program prepares this elite group of rising senior executives for impactful leadership and helps them emerge with a broader perspective on how to achieve performance excellence for their own organizations, stimulate innovation, and build the knowledge and capabilities necessary for organizational sustainability. Featured in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Leadership Excellence</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"Peer Learning" (PDF) explains how Fellows learn and share leadership solutions with national role models and other executives.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Senior Executive Development</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As a Baldrige Fellow, you’ll be part of a cohort of senior decision makers who learn from each other and from winners of the Malcolm Baldrige National Quality Award, the nation’s highest award for organizational performance excellence. From personal visits to these role-model organizations and their senior executives and from interactions with your cohort, you’ll establish relationships that will benefit you and your organization now and in the future.</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PROGRAM BENEFITS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In-depth learning from world-class organizations and their senior executives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peer network of fellow executives to tap into now and in the future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Best practices and solutions to drive improvement in your organization’s results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capstone project to address a unique strategic challenge or opportunity facing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deeper understanding of strategy; sustainability; integration of processes, plans, resources, and goals; and measuring the right things</a:t>
            </a:r>
          </a:p>
          <a:p>
            <a:endParaRPr lang="en-US" sz="1100" b="0" i="0" kern="1200" dirty="0">
              <a:solidFill>
                <a:schemeClr val="tx1"/>
              </a:solidFill>
              <a:effectLst/>
              <a:latin typeface="Times New Roman" pitchFamily="-107" charset="0"/>
              <a:ea typeface="ＭＳ Ｐゴシック" pitchFamily="-107" charset="-128"/>
              <a:cs typeface="ＭＳ Ｐゴシック" pitchFamily="-110" charset="-128"/>
            </a:endParaRPr>
          </a:p>
        </p:txBody>
      </p:sp>
    </p:spTree>
    <p:extLst>
      <p:ext uri="{BB962C8B-B14F-4D97-AF65-F5344CB8AC3E}">
        <p14:creationId xmlns:p14="http://schemas.microsoft.com/office/powerpoint/2010/main" val="151603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11</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4988497"/>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Enrich Your Career and Improve Organizational Performance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If you are looking for a one-of-a-kind professional development and networking opportunity, and the chance to make a meaningful contribution to organizational improvement and U.S. competitiveness, apply to serve as a volunteer on the Baldrige Board of Examiners.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Baldrige Examiners attend Award winning training and learn about the Baldrige Excellence Framework and Criteria. Using the Baldrige Criteria, examiners evaluate and provide feedback to organizations across the United States. The feedback report is a key reason why organizations apply for the Baldrige Award.</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Who Should Apply</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U.S. citizen or permanent resident of the United States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Leadership, Strategy, Customers, Measurement, Analysis &amp; Knowledge Management, Workforce, and Operations Category Experts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Manufacturing, Service, Health Care, Education, and Nonprofit (including Government) Industry Experts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Quality and Performance Excellence Experts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EXAMINER BENEFITS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Strengthen your ability to use the Baldrige Excellence Framework within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Network with peers and enhance personal growth</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Gain experience in organizational assessment by reviewing applications from U.S. organizations </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Be recognized for service by the Secretary of Commerce and the NIST Director</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Attend ceremony for the Malcolm Baldrige National Quality Award Recipients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Receive award-winning Examiner Preparation Course training</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Gain experience in understanding the Baldrige Excellence Framework and Criteria</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Develop analytical and consensus-building skills and a systems perspective that can be applied within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Members of the Board of Examiners are not compensated for their time; they serve on a voluntary basis. </a:t>
            </a:r>
          </a:p>
        </p:txBody>
      </p:sp>
    </p:spTree>
    <p:extLst>
      <p:ext uri="{BB962C8B-B14F-4D97-AF65-F5344CB8AC3E}">
        <p14:creationId xmlns:p14="http://schemas.microsoft.com/office/powerpoint/2010/main" val="26685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5A2A9BBE-82C0-413F-89CA-4CEA39F2C769}" type="slidenum">
              <a:rPr lang="en-US" sz="1300"/>
              <a:pPr/>
              <a:t>12</a:t>
            </a:fld>
            <a:endParaRPr lang="en-US" sz="1300" dirty="0"/>
          </a:p>
        </p:txBody>
      </p:sp>
      <p:sp>
        <p:nvSpPr>
          <p:cNvPr id="32771" name="Rectangle 4"/>
          <p:cNvSpPr>
            <a:spLocks noGrp="1" noRot="1" noChangeAspect="1" noChangeArrowheads="1" noTextEdit="1"/>
          </p:cNvSpPr>
          <p:nvPr>
            <p:ph type="sldImg"/>
          </p:nvPr>
        </p:nvSpPr>
        <p:spPr>
          <a:xfrm>
            <a:off x="1281113" y="846138"/>
            <a:ext cx="4629150" cy="3578225"/>
          </a:xfrm>
          <a:ln/>
        </p:spPr>
      </p:sp>
      <p:sp>
        <p:nvSpPr>
          <p:cNvPr id="32772" name="Rectangle 5"/>
          <p:cNvSpPr>
            <a:spLocks noGrp="1" noChangeArrowheads="1"/>
          </p:cNvSpPr>
          <p:nvPr>
            <p:ph type="body" idx="1"/>
          </p:nvPr>
        </p:nvSpPr>
        <p:spPr>
          <a:xfrm>
            <a:off x="390141" y="4883080"/>
            <a:ext cx="6330596" cy="5805903"/>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Accomplishments:</a:t>
            </a:r>
          </a:p>
          <a:p>
            <a:pPr>
              <a:spcAft>
                <a:spcPts val="686"/>
              </a:spcAft>
            </a:pPr>
            <a:r>
              <a:rPr lang="en-US" dirty="0">
                <a:latin typeface="+mn-lt"/>
                <a:ea typeface="Tahoma" pitchFamily="34" charset="0"/>
                <a:cs typeface="Tahoma" pitchFamily="34" charset="0"/>
              </a:rPr>
              <a:t>The Baldrige Excellence Framework and its Criteria for Performance Excellence are accepted in the United States and worldwide as the primary standard for performance excellence. In addition to U.S. organizations that apply for the award, thousands more use the Baldrige framework for internal assessments. </a:t>
            </a:r>
          </a:p>
          <a:p>
            <a:pPr>
              <a:spcAft>
                <a:spcPts val="686"/>
              </a:spcAft>
            </a:pPr>
            <a:r>
              <a:rPr lang="en-US" dirty="0">
                <a:latin typeface="+mn-lt"/>
                <a:ea typeface="Tahoma" pitchFamily="34" charset="0"/>
                <a:cs typeface="Tahoma" pitchFamily="34" charset="0"/>
              </a:rPr>
              <a:t>Award recipients serve as role models. They actively share information and effectively demonstrate the importance of engaging in a continuous improvement process and of using assessment to gain a better understanding of customers, internal processes, and corporate culture.</a:t>
            </a:r>
          </a:p>
          <a:p>
            <a:pPr>
              <a:spcAft>
                <a:spcPts val="686"/>
              </a:spcAft>
            </a:pPr>
            <a:r>
              <a:rPr lang="en-US" dirty="0">
                <a:latin typeface="+mn-lt"/>
                <a:ea typeface="Tahoma" pitchFamily="34" charset="0"/>
                <a:cs typeface="Tahoma" pitchFamily="34" charset="0"/>
              </a:rPr>
              <a:t>State and local Baldrige-based award programs have grown from 8 in 1991 to around 30 today, covering nearly every U.S. state and territory.</a:t>
            </a:r>
          </a:p>
          <a:p>
            <a:pPr>
              <a:spcAft>
                <a:spcPts val="686"/>
              </a:spcAft>
            </a:pPr>
            <a:r>
              <a:rPr lang="en-US" dirty="0">
                <a:latin typeface="+mn-lt"/>
                <a:ea typeface="Tahoma" pitchFamily="34" charset="0"/>
                <a:cs typeface="Tahoma" pitchFamily="34" charset="0"/>
              </a:rPr>
              <a:t>Award recipients and other organizations that have used the Criteria see the benefits, such as increased customer engagement, improved cycle time, and increased sales/market share. Although the program is small, it has leveraged its influence to make a nationwide (and even global) impact and has promoted nationwide learning about the value of performance excellence.</a:t>
            </a:r>
          </a:p>
        </p:txBody>
      </p:sp>
    </p:spTree>
    <p:extLst>
      <p:ext uri="{BB962C8B-B14F-4D97-AF65-F5344CB8AC3E}">
        <p14:creationId xmlns:p14="http://schemas.microsoft.com/office/powerpoint/2010/main" val="2297579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panose="02020603050405020304" pitchFamily="18" charset="0"/>
                <a:ea typeface="MS PGothic" panose="020B0600070205080204" pitchFamily="34" charset="-128"/>
              </a:defRPr>
            </a:lvl1pPr>
            <a:lvl2pPr marL="742950" indent="-285750" defTabSz="825500">
              <a:defRPr sz="2400">
                <a:solidFill>
                  <a:schemeClr val="tx1"/>
                </a:solidFill>
                <a:latin typeface="Times New Roman" panose="02020603050405020304" pitchFamily="18" charset="0"/>
                <a:ea typeface="MS PGothic" panose="020B0600070205080204" pitchFamily="34" charset="-128"/>
              </a:defRPr>
            </a:lvl2pPr>
            <a:lvl3pPr marL="1143000" indent="-228600" defTabSz="825500">
              <a:defRPr sz="2400">
                <a:solidFill>
                  <a:schemeClr val="tx1"/>
                </a:solidFill>
                <a:latin typeface="Times New Roman" panose="02020603050405020304" pitchFamily="18" charset="0"/>
                <a:ea typeface="MS PGothic" panose="020B0600070205080204" pitchFamily="34" charset="-128"/>
              </a:defRPr>
            </a:lvl3pPr>
            <a:lvl4pPr marL="1600200" indent="-228600" defTabSz="825500">
              <a:defRPr sz="2400">
                <a:solidFill>
                  <a:schemeClr val="tx1"/>
                </a:solidFill>
                <a:latin typeface="Times New Roman" panose="02020603050405020304" pitchFamily="18" charset="0"/>
                <a:ea typeface="MS PGothic" panose="020B0600070205080204" pitchFamily="34" charset="-128"/>
              </a:defRPr>
            </a:lvl4pPr>
            <a:lvl5pPr marL="2057400" indent="-228600" defTabSz="825500">
              <a:defRPr sz="2400">
                <a:solidFill>
                  <a:schemeClr val="tx1"/>
                </a:solidFill>
                <a:latin typeface="Times New Roman" panose="02020603050405020304" pitchFamily="18" charset="0"/>
                <a:ea typeface="MS PGothic" panose="020B0600070205080204" pitchFamily="34" charset="-128"/>
              </a:defRPr>
            </a:lvl5pPr>
            <a:lvl6pPr marL="25146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0D25F4-6F0F-4DA6-827E-ABDC038CCA95}" type="slidenum">
              <a:rPr lang="en-US" altLang="en-US" sz="1100"/>
              <a:pPr/>
              <a:t>13</a:t>
            </a:fld>
            <a:endParaRPr lang="en-US" altLang="en-US" sz="1100"/>
          </a:p>
        </p:txBody>
      </p:sp>
      <p:sp>
        <p:nvSpPr>
          <p:cNvPr id="17410" name="Rectangle 2"/>
          <p:cNvSpPr>
            <a:spLocks noGrp="1" noRot="1" noChangeAspect="1" noChangeArrowheads="1" noTextEdit="1"/>
          </p:cNvSpPr>
          <p:nvPr>
            <p:ph type="sldImg"/>
          </p:nvPr>
        </p:nvSpPr>
        <p:spPr>
          <a:xfrm>
            <a:off x="1250950" y="698500"/>
            <a:ext cx="4387850" cy="339090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Calibri" panose="020F0502020204030204" pitchFamily="34" charset="0"/>
              </a:rPr>
              <a:t>The ratio of the Baldrige Program’s benefits for the U.S. economy to its costs is estimated at 820 to 1.</a:t>
            </a:r>
          </a:p>
          <a:p>
            <a:endParaRPr lang="en-US" altLang="en-US" sz="1600" dirty="0">
              <a:latin typeface="Calibri" panose="020F0502020204030204" pitchFamily="34" charset="0"/>
            </a:endParaRPr>
          </a:p>
          <a:p>
            <a:r>
              <a:rPr lang="en-US" altLang="en-US" sz="1600" dirty="0">
                <a:latin typeface="Calibri" panose="020F0502020204030204" pitchFamily="34" charset="0"/>
              </a:rPr>
              <a:t>106 Baldrige Award winners serve as national role models.</a:t>
            </a:r>
          </a:p>
          <a:p>
            <a:endParaRPr lang="en-US" altLang="en-US" sz="1600" dirty="0">
              <a:latin typeface="Calibri" panose="020F0502020204030204" pitchFamily="34" charset="0"/>
            </a:endParaRPr>
          </a:p>
          <a:p>
            <a:r>
              <a:rPr lang="en-US" altLang="en-US" sz="1600" dirty="0">
                <a:latin typeface="Calibri" panose="020F0502020204030204" pitchFamily="34" charset="0"/>
              </a:rPr>
              <a:t>2010-–2016 award applicants represent 589,635  jobs, 2,815 work sites, over $147 billion in revenue/budgets, and about 450 million customers served.</a:t>
            </a:r>
          </a:p>
          <a:p>
            <a:endParaRPr lang="en-US" altLang="en-US" sz="1600" dirty="0">
              <a:latin typeface="Calibri" panose="020F0502020204030204" pitchFamily="34" charset="0"/>
            </a:endParaRPr>
          </a:p>
          <a:p>
            <a:r>
              <a:rPr lang="en-US" altLang="en-US" sz="1600" dirty="0">
                <a:latin typeface="Calibri" panose="020F0502020204030204" pitchFamily="34" charset="0"/>
              </a:rPr>
              <a:t>366 Baldrige examiners volunteered roughly $8.24 million in services in 2017.</a:t>
            </a:r>
          </a:p>
          <a:p>
            <a:endParaRPr lang="en-US" altLang="en-US" sz="1600" dirty="0">
              <a:latin typeface="Calibri" panose="020F0502020204030204" pitchFamily="34" charset="0"/>
            </a:endParaRPr>
          </a:p>
          <a:p>
            <a:r>
              <a:rPr lang="en-US" altLang="en-US" sz="1600" dirty="0">
                <a:latin typeface="Calibri" panose="020F0502020204030204" pitchFamily="34" charset="0"/>
              </a:rPr>
              <a:t>State Baldrige-based examiners volunteered around $29 million in services in 2016.</a:t>
            </a: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p:txBody>
      </p:sp>
    </p:spTree>
    <p:extLst>
      <p:ext uri="{BB962C8B-B14F-4D97-AF65-F5344CB8AC3E}">
        <p14:creationId xmlns:p14="http://schemas.microsoft.com/office/powerpoint/2010/main" val="211801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14</a:t>
            </a:fld>
            <a:endParaRPr lang="en-US" sz="1300" dirty="0"/>
          </a:p>
        </p:txBody>
      </p:sp>
      <p:sp>
        <p:nvSpPr>
          <p:cNvPr id="33795" name="Rectangle 2"/>
          <p:cNvSpPr>
            <a:spLocks noGrp="1" noRot="1" noChangeAspect="1" noChangeArrowheads="1" noTextEdit="1"/>
          </p:cNvSpPr>
          <p:nvPr>
            <p:ph type="sldImg"/>
          </p:nvPr>
        </p:nvSpPr>
        <p:spPr>
          <a:xfrm>
            <a:off x="1250950" y="698500"/>
            <a:ext cx="4387850" cy="3390900"/>
          </a:xfrm>
          <a:ln/>
        </p:spPr>
      </p:sp>
      <p:sp>
        <p:nvSpPr>
          <p:cNvPr id="26628" name="Rectangle 3"/>
          <p:cNvSpPr>
            <a:spLocks noGrp="1" noChangeArrowheads="1"/>
          </p:cNvSpPr>
          <p:nvPr>
            <p:ph type="body" idx="1"/>
          </p:nvPr>
        </p:nvSpPr>
        <p:spPr>
          <a:xfrm>
            <a:off x="520779" y="4628404"/>
            <a:ext cx="5970468" cy="399301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You can take a number of steps to start using Baldrige to improve your organization’s performance.</a:t>
            </a:r>
          </a:p>
          <a:p>
            <a:pPr>
              <a:spcAft>
                <a:spcPts val="686"/>
              </a:spcAft>
            </a:pPr>
            <a:r>
              <a:rPr lang="en-US" dirty="0">
                <a:latin typeface="+mn-lt"/>
                <a:ea typeface="Tahoma" pitchFamily="34" charset="0"/>
                <a:cs typeface="Tahoma" pitchFamily="34" charset="0"/>
              </a:rPr>
              <a:t>Visit the Baldrige website for </a:t>
            </a:r>
            <a:r>
              <a:rPr lang="en-US" i="1" dirty="0">
                <a:latin typeface="+mn-lt"/>
                <a:ea typeface="Tahoma" pitchFamily="34" charset="0"/>
                <a:cs typeface="Tahoma" pitchFamily="34" charset="0"/>
              </a:rPr>
              <a:t>Baldrige Excellence Framework </a:t>
            </a:r>
            <a:r>
              <a:rPr lang="en-US" dirty="0">
                <a:latin typeface="+mn-lt"/>
                <a:ea typeface="Tahoma" pitchFamily="34" charset="0"/>
                <a:cs typeface="Tahoma" pitchFamily="34" charset="0"/>
              </a:rPr>
              <a:t>booklets and free content.</a:t>
            </a:r>
          </a:p>
          <a:p>
            <a:pPr>
              <a:spcAft>
                <a:spcPts val="686"/>
              </a:spcAft>
            </a:pPr>
            <a:r>
              <a:rPr lang="en-US" dirty="0">
                <a:latin typeface="+mn-lt"/>
                <a:ea typeface="Tahoma" pitchFamily="34" charset="0"/>
                <a:cs typeface="Tahoma" pitchFamily="34" charset="0"/>
              </a:rPr>
              <a:t>Become an examiner. Examiners at the state/local and the national levels receive valuable training and experience in understanding and applying the Criteria, and they strengthen their ability to use the Criteria within their own organizations. For a fee, you can also attend examiner training without serving as an examiner.</a:t>
            </a:r>
          </a:p>
          <a:p>
            <a:pPr>
              <a:spcAft>
                <a:spcPts val="686"/>
              </a:spcAft>
            </a:pPr>
            <a:r>
              <a:rPr lang="en-US" dirty="0">
                <a:latin typeface="+mn-lt"/>
                <a:ea typeface="Tahoma" pitchFamily="34" charset="0"/>
                <a:cs typeface="Tahoma" pitchFamily="34" charset="0"/>
              </a:rPr>
              <a:t>Attend a conference. Annually, Baldrige sponsors The Quest for Excellence® conference in Washington, D.C., every spring, as well as regional conferences, to showcase the award recipients. Conferences give you an opportunity to learn about recipients’ best practices and to network with other organizations.</a:t>
            </a:r>
          </a:p>
          <a:p>
            <a:pPr>
              <a:spcAft>
                <a:spcPts val="686"/>
              </a:spcAft>
            </a:pPr>
            <a:r>
              <a:rPr lang="en-US" dirty="0">
                <a:latin typeface="+mn-lt"/>
                <a:ea typeface="Tahoma" pitchFamily="34" charset="0"/>
                <a:cs typeface="Tahoma" pitchFamily="34" charset="0"/>
              </a:rPr>
              <a:t>Consider self-assessing your organization against the Baldrige Criteria. See the Baldrige website for tools and information.</a:t>
            </a: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8792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15</a:t>
            </a:fld>
            <a:endParaRPr lang="en-US" sz="1300" dirty="0"/>
          </a:p>
        </p:txBody>
      </p:sp>
      <p:sp>
        <p:nvSpPr>
          <p:cNvPr id="33795" name="Rectangle 2"/>
          <p:cNvSpPr>
            <a:spLocks noGrp="1" noRot="1" noChangeAspect="1" noChangeArrowheads="1" noTextEdit="1"/>
          </p:cNvSpPr>
          <p:nvPr>
            <p:ph type="sldImg"/>
          </p:nvPr>
        </p:nvSpPr>
        <p:spPr>
          <a:xfrm>
            <a:off x="1250950" y="698500"/>
            <a:ext cx="4387850" cy="3390900"/>
          </a:xfrm>
          <a:ln/>
        </p:spPr>
      </p:sp>
      <p:sp>
        <p:nvSpPr>
          <p:cNvPr id="26628" name="Rectangle 3"/>
          <p:cNvSpPr>
            <a:spLocks noGrp="1" noChangeArrowheads="1"/>
          </p:cNvSpPr>
          <p:nvPr>
            <p:ph type="body" idx="1"/>
          </p:nvPr>
        </p:nvSpPr>
        <p:spPr>
          <a:xfrm>
            <a:off x="654244" y="4873362"/>
            <a:ext cx="5970468" cy="5434199"/>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Contact your state or local Baldrige-based program. These programs’ training and assessment offerings are a good way to begin learning about the Baldrige framework. Information on these programs is linked from the Baldrige website.</a:t>
            </a:r>
          </a:p>
          <a:p>
            <a:pPr>
              <a:spcAft>
                <a:spcPts val="686"/>
              </a:spcAft>
            </a:pPr>
            <a:r>
              <a:rPr lang="en-US" dirty="0">
                <a:latin typeface="+mn-lt"/>
                <a:ea typeface="Tahoma" pitchFamily="34" charset="0"/>
                <a:cs typeface="Tahoma" pitchFamily="34" charset="0"/>
              </a:rPr>
              <a:t>Ask your CEO or another senior leader to consider the Baldrige Executive Fellows Program. This executive development program centers on forming relationships with and learning from Baldrige Award recipients and their senior executives. </a:t>
            </a:r>
          </a:p>
          <a:p>
            <a:pPr>
              <a:spcAft>
                <a:spcPts val="686"/>
              </a:spcAft>
            </a:pPr>
            <a:r>
              <a:rPr lang="en-US" dirty="0">
                <a:latin typeface="+mn-lt"/>
                <a:ea typeface="Tahoma" pitchFamily="34" charset="0"/>
                <a:cs typeface="Tahoma" pitchFamily="34" charset="0"/>
              </a:rPr>
              <a:t>Most Baldrige Award recipients offer events focused on sharing role-model practices with other U.S. organizations. See the Baldrige website for contact information. </a:t>
            </a:r>
          </a:p>
          <a:p>
            <a:pPr>
              <a:spcAft>
                <a:spcPts val="686"/>
              </a:spcAft>
            </a:pPr>
            <a:r>
              <a:rPr lang="en-US" dirty="0">
                <a:latin typeface="+mn-lt"/>
                <a:ea typeface="Tahoma" pitchFamily="34" charset="0"/>
                <a:cs typeface="Tahoma" pitchFamily="34" charset="0"/>
              </a:rPr>
              <a:t>Consider applying for a Baldrige-based award. If you are not ready to apply at the national level, consider contacting your state, regional, or sector Baldrige-based program. Or consider a Baldrige Collaborative Assessment, in which team of Baldrige examiners works with your staff to assess your organization.</a:t>
            </a: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401639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0900"/>
          </a:xfrm>
        </p:spPr>
      </p:sp>
      <p:sp>
        <p:nvSpPr>
          <p:cNvPr id="3" name="Notes Placeholder 2"/>
          <p:cNvSpPr>
            <a:spLocks noGrp="1"/>
          </p:cNvSpPr>
          <p:nvPr>
            <p:ph type="body" idx="1"/>
          </p:nvPr>
        </p:nvSpPr>
        <p:spPr/>
        <p:txBody>
          <a:bodyPr/>
          <a:lstStyle/>
          <a:p>
            <a:pPr>
              <a:lnSpc>
                <a:spcPct val="100000"/>
              </a:lnSpc>
              <a:spcBef>
                <a:spcPts val="0"/>
              </a:spcBef>
              <a:spcAft>
                <a:spcPts val="660"/>
              </a:spcAft>
            </a:pPr>
            <a:r>
              <a:rPr lang="en-US" dirty="0"/>
              <a:t>For more information: </a:t>
            </a:r>
            <a:r>
              <a:rPr lang="en-US" sz="1100" i="1" dirty="0">
                <a:ea typeface="ＭＳ Ｐゴシック" pitchFamily="34" charset="-128"/>
              </a:rPr>
              <a:t>Baldrige Excellence Framework </a:t>
            </a:r>
            <a:r>
              <a:rPr lang="en-US" sz="1100" dirty="0">
                <a:ea typeface="ＭＳ Ｐゴシック" pitchFamily="34" charset="-128"/>
              </a:rPr>
              <a:t>booklets and </a:t>
            </a:r>
            <a:br>
              <a:rPr lang="en-US" sz="1100" dirty="0">
                <a:ea typeface="ＭＳ Ｐゴシック" pitchFamily="34" charset="-128"/>
              </a:rPr>
            </a:br>
            <a:r>
              <a:rPr lang="en-US" sz="1100" dirty="0">
                <a:ea typeface="ＭＳ Ｐゴシック" pitchFamily="34" charset="-128"/>
              </a:rPr>
              <a:t>free content:</a:t>
            </a:r>
          </a:p>
          <a:p>
            <a:pPr>
              <a:lnSpc>
                <a:spcPct val="100000"/>
              </a:lnSpc>
              <a:spcBef>
                <a:spcPts val="0"/>
              </a:spcBef>
              <a:spcAft>
                <a:spcPts val="660"/>
              </a:spcAft>
            </a:pPr>
            <a:r>
              <a:rPr lang="en-US" sz="1100" dirty="0">
                <a:ea typeface="ＭＳ Ｐゴシック" pitchFamily="34" charset="-128"/>
              </a:rPr>
              <a:t>Self-assessment tools </a:t>
            </a:r>
          </a:p>
          <a:p>
            <a:pPr>
              <a:lnSpc>
                <a:spcPct val="100000"/>
              </a:lnSpc>
              <a:spcBef>
                <a:spcPts val="0"/>
              </a:spcBef>
              <a:spcAft>
                <a:spcPts val="660"/>
              </a:spcAft>
            </a:pPr>
            <a:r>
              <a:rPr lang="en-US" sz="1100" dirty="0">
                <a:ea typeface="ＭＳ Ｐゴシック" pitchFamily="34" charset="-128"/>
              </a:rPr>
              <a:t>Organizational assessments</a:t>
            </a:r>
          </a:p>
          <a:p>
            <a:pPr>
              <a:lnSpc>
                <a:spcPct val="100000"/>
              </a:lnSpc>
              <a:spcBef>
                <a:spcPts val="0"/>
              </a:spcBef>
              <a:spcAft>
                <a:spcPts val="660"/>
              </a:spcAft>
            </a:pPr>
            <a:r>
              <a:rPr lang="en-US" sz="1100" dirty="0">
                <a:ea typeface="ＭＳ Ｐゴシック" pitchFamily="34" charset="-128"/>
              </a:rPr>
              <a:t>Training, conferences, and executive education</a:t>
            </a:r>
          </a:p>
          <a:p>
            <a:pPr>
              <a:lnSpc>
                <a:spcPct val="100000"/>
              </a:lnSpc>
              <a:spcBef>
                <a:spcPts val="0"/>
              </a:spcBef>
              <a:spcAft>
                <a:spcPts val="660"/>
              </a:spcAft>
            </a:pPr>
            <a:r>
              <a:rPr lang="en-US" sz="1100" dirty="0">
                <a:ea typeface="ＭＳ Ｐゴシック" pitchFamily="34" charset="-128"/>
              </a:rPr>
              <a:t>Award recipient profiles</a:t>
            </a:r>
          </a:p>
          <a:p>
            <a:pPr>
              <a:lnSpc>
                <a:spcPct val="100000"/>
              </a:lnSpc>
              <a:spcBef>
                <a:spcPts val="0"/>
              </a:spcBef>
              <a:spcAft>
                <a:spcPts val="660"/>
              </a:spcAft>
            </a:pPr>
            <a:r>
              <a:rPr lang="en-US" sz="1100" dirty="0">
                <a:ea typeface="ＭＳ Ｐゴシック" pitchFamily="34" charset="-128"/>
              </a:rPr>
              <a:t>Case studies</a:t>
            </a:r>
          </a:p>
          <a:p>
            <a:pPr>
              <a:lnSpc>
                <a:spcPct val="100000"/>
              </a:lnSpc>
              <a:spcBef>
                <a:spcPts val="0"/>
              </a:spcBef>
              <a:spcAft>
                <a:spcPts val="660"/>
              </a:spcAft>
            </a:pPr>
            <a:r>
              <a:rPr lang="en-US" sz="1100" dirty="0">
                <a:ea typeface="ＭＳ Ｐゴシック" pitchFamily="34" charset="-128"/>
              </a:rPr>
              <a:t>Connections to the Baldrige community</a:t>
            </a:r>
          </a:p>
          <a:p>
            <a:pPr>
              <a:lnSpc>
                <a:spcPct val="100000"/>
              </a:lnSpc>
              <a:spcBef>
                <a:spcPts val="0"/>
              </a:spcBef>
              <a:spcAft>
                <a:spcPts val="660"/>
              </a:spcAft>
            </a:pPr>
            <a:endParaRPr lang="en-US" sz="1100" dirty="0">
              <a:ea typeface="ＭＳ Ｐゴシック" pitchFamily="34" charset="-128"/>
            </a:endParaRPr>
          </a:p>
          <a:p>
            <a:pPr>
              <a:lnSpc>
                <a:spcPct val="100000"/>
              </a:lnSpc>
              <a:spcBef>
                <a:spcPts val="0"/>
              </a:spcBef>
              <a:spcAft>
                <a:spcPts val="660"/>
              </a:spcAft>
            </a:pPr>
            <a:r>
              <a:rPr lang="en-US" sz="1100" dirty="0">
                <a:ea typeface="ＭＳ Ｐゴシック" pitchFamily="34" charset="-128"/>
              </a:rPr>
              <a:t>www.nist.gov/baldrige; </a:t>
            </a:r>
            <a:r>
              <a:rPr lang="en-US" sz="1100" dirty="0" err="1">
                <a:ea typeface="ＭＳ Ｐゴシック" pitchFamily="34" charset="-128"/>
              </a:rPr>
              <a:t>baldrige@</a:t>
            </a:r>
            <a:r>
              <a:rPr lang="en-US" sz="1100" err="1">
                <a:ea typeface="ＭＳ Ｐゴシック" pitchFamily="34" charset="-128"/>
              </a:rPr>
              <a:t>nist</a:t>
            </a:r>
            <a:r>
              <a:rPr lang="en-US" sz="1100">
                <a:ea typeface="ＭＳ Ｐゴシック" pitchFamily="34" charset="-128"/>
              </a:rPr>
              <a:t>.gov; 301-975-2036</a:t>
            </a:r>
            <a:endParaRPr lang="en-US" sz="11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16</a:t>
            </a:fld>
            <a:endParaRPr lang="en-US" dirty="0"/>
          </a:p>
        </p:txBody>
      </p:sp>
    </p:spTree>
    <p:extLst>
      <p:ext uri="{BB962C8B-B14F-4D97-AF65-F5344CB8AC3E}">
        <p14:creationId xmlns:p14="http://schemas.microsoft.com/office/powerpoint/2010/main" val="161683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91FC4A27-B117-4342-AAD2-9414A5F6F633}" type="slidenum">
              <a:rPr lang="en-US" sz="1300"/>
              <a:pPr/>
              <a:t>2</a:t>
            </a:fld>
            <a:endParaRPr lang="en-US" sz="1300" dirty="0"/>
          </a:p>
        </p:txBody>
      </p:sp>
      <p:sp>
        <p:nvSpPr>
          <p:cNvPr id="22531" name="Rectangle 2"/>
          <p:cNvSpPr>
            <a:spLocks noGrp="1" noRot="1" noChangeAspect="1" noChangeArrowheads="1" noTextEdit="1"/>
          </p:cNvSpPr>
          <p:nvPr>
            <p:ph type="sldImg"/>
          </p:nvPr>
        </p:nvSpPr>
        <p:spPr>
          <a:xfrm>
            <a:off x="1250950" y="698500"/>
            <a:ext cx="4387850" cy="3390900"/>
          </a:xfrm>
          <a:ln/>
        </p:spPr>
      </p:sp>
      <p:sp>
        <p:nvSpPr>
          <p:cNvPr id="27652" name="Rectangle 3"/>
          <p:cNvSpPr>
            <a:spLocks noGrp="1" noChangeArrowheads="1"/>
          </p:cNvSpPr>
          <p:nvPr>
            <p:ph type="body" idx="1"/>
          </p:nvPr>
        </p:nvSpPr>
        <p:spPr>
          <a:xfrm>
            <a:off x="592918" y="4719874"/>
            <a:ext cx="6091879" cy="5330580"/>
          </a:xfrm>
          <a:ln/>
        </p:spPr>
        <p:txBody>
          <a:bodyPr/>
          <a:lstStyle/>
          <a:p>
            <a:pPr>
              <a:spcAft>
                <a:spcPts val="686"/>
              </a:spcAft>
            </a:pPr>
            <a:r>
              <a:rPr lang="en-US" dirty="0">
                <a:latin typeface="+mn-lt"/>
                <a:ea typeface="Tahoma" pitchFamily="34" charset="0"/>
                <a:cs typeface="Tahoma" pitchFamily="34" charset="0"/>
              </a:rPr>
              <a:t>The Baldrige Program is the only public-private partnership and Presidential award and education program dedicated to improving U.S. organizations. Its mission is to </a:t>
            </a:r>
            <a:r>
              <a:rPr lang="en-US" kern="1200" dirty="0">
                <a:solidFill>
                  <a:schemeClr val="tx1"/>
                </a:solidFill>
                <a:effectLst/>
                <a:latin typeface="+mn-lt"/>
              </a:rPr>
              <a:t>define, recognize, and foster organizational performance excellence in every sector; sharing best practices, and helping organizations improve in areas of national need.</a:t>
            </a: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231220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0"/>
            <a:ext cx="2703512" cy="2089150"/>
          </a:xfrm>
        </p:spPr>
      </p:sp>
      <p:sp>
        <p:nvSpPr>
          <p:cNvPr id="3" name="Notes Placeholder 2"/>
          <p:cNvSpPr>
            <a:spLocks noGrp="1"/>
          </p:cNvSpPr>
          <p:nvPr>
            <p:ph type="body" idx="1"/>
          </p:nvPr>
        </p:nvSpPr>
        <p:spPr>
          <a:xfrm>
            <a:off x="419101" y="2088360"/>
            <a:ext cx="6261100" cy="6510047"/>
          </a:xfrm>
        </p:spPr>
        <p:txBody>
          <a:bodyPr/>
          <a:lstStyle/>
          <a:p>
            <a:r>
              <a:rPr lang="en-US" dirty="0">
                <a:latin typeface="+mj-lt"/>
              </a:rPr>
              <a:t>The Baldrige Program has</a:t>
            </a:r>
            <a:r>
              <a:rPr lang="en-US" baseline="0" dirty="0">
                <a:latin typeface="+mj-lt"/>
              </a:rPr>
              <a:t> existed for 30 years. The program has an interesting history. </a:t>
            </a:r>
          </a:p>
          <a:p>
            <a:r>
              <a:rPr lang="en-US" baseline="0" dirty="0">
                <a:latin typeface="+mj-lt"/>
              </a:rPr>
              <a:t>The program was originally named after Malcolm Baldrige, who was the 26</a:t>
            </a:r>
            <a:r>
              <a:rPr lang="en-US" baseline="30000" dirty="0">
                <a:latin typeface="+mj-lt"/>
              </a:rPr>
              <a:t>th</a:t>
            </a:r>
            <a:r>
              <a:rPr lang="en-US" baseline="0" dirty="0">
                <a:latin typeface="+mj-lt"/>
              </a:rPr>
              <a:t> Secretary of Commerce. Malcolm Baldrige died in July1987 in a rodeo accident, but his service as Secretary of Commerce was one of the longest in history. In the mid-1980s, U.S. leaders realized that American companies needed to focus on quality in order to compete in an ever-expanding, demanding global market.</a:t>
            </a:r>
          </a:p>
          <a:p>
            <a:r>
              <a:rPr lang="en-US" baseline="0" dirty="0">
                <a:latin typeface="+mj-lt"/>
              </a:rPr>
              <a:t>Malcolm Baldrige was an advocate of quality management as a key to U.S. prosperity and sustainability and after his death, Congress named the Award in recognition of his contributions.</a:t>
            </a:r>
          </a:p>
          <a:p>
            <a:r>
              <a:rPr lang="en-US" baseline="0" dirty="0">
                <a:latin typeface="+mj-lt"/>
              </a:rPr>
              <a:t>The goal of the Malcolm Baldrige National Quality Improvement Act of 1987 was to enhance the competitiveness of U.S. businesses. Its scope has since been expanded to health care and education organizations (in 1999) and to nonprofit/government organizations (in 2007).</a:t>
            </a:r>
          </a:p>
          <a:p>
            <a:r>
              <a:rPr lang="en-US" baseline="0" dirty="0">
                <a:latin typeface="+mj-lt"/>
              </a:rPr>
              <a:t>The key three purposes of the program are shown here:</a:t>
            </a:r>
          </a:p>
          <a:p>
            <a:pPr marL="228524" indent="-228524">
              <a:buAutoNum type="arabicPeriod"/>
            </a:pPr>
            <a:r>
              <a:rPr lang="en-US" dirty="0">
                <a:latin typeface="+mj-lt"/>
              </a:rPr>
              <a:t>Establish the standard of excellence</a:t>
            </a:r>
          </a:p>
          <a:p>
            <a:pPr marL="228524" indent="-228524">
              <a:buAutoNum type="arabicPeriod"/>
            </a:pPr>
            <a:r>
              <a:rPr lang="en-US" dirty="0">
                <a:latin typeface="+mj-lt"/>
              </a:rPr>
              <a:t>Identify</a:t>
            </a:r>
            <a:r>
              <a:rPr lang="en-US" baseline="0" dirty="0">
                <a:latin typeface="+mj-lt"/>
              </a:rPr>
              <a:t> role model organizations</a:t>
            </a:r>
          </a:p>
          <a:p>
            <a:pPr marL="228524" indent="-228524">
              <a:buAutoNum type="arabicPeriod"/>
            </a:pPr>
            <a:r>
              <a:rPr lang="en-US" baseline="0" dirty="0">
                <a:latin typeface="+mj-lt"/>
              </a:rPr>
              <a:t>Foster use of the standard and share best practices.</a:t>
            </a:r>
          </a:p>
          <a:p>
            <a:endParaRPr lang="en-US" baseline="0"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a:t>
            </a:fld>
            <a:endParaRPr lang="en-US" dirty="0"/>
          </a:p>
        </p:txBody>
      </p:sp>
    </p:spTree>
    <p:extLst>
      <p:ext uri="{BB962C8B-B14F-4D97-AF65-F5344CB8AC3E}">
        <p14:creationId xmlns:p14="http://schemas.microsoft.com/office/powerpoint/2010/main" val="258429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91FC4A27-B117-4342-AAD2-9414A5F6F633}" type="slidenum">
              <a:rPr lang="en-US" sz="1300"/>
              <a:pPr/>
              <a:t>4</a:t>
            </a:fld>
            <a:endParaRPr lang="en-US" sz="1300" dirty="0"/>
          </a:p>
        </p:txBody>
      </p:sp>
      <p:sp>
        <p:nvSpPr>
          <p:cNvPr id="22531" name="Rectangle 2"/>
          <p:cNvSpPr>
            <a:spLocks noGrp="1" noRot="1" noChangeAspect="1" noChangeArrowheads="1" noTextEdit="1"/>
          </p:cNvSpPr>
          <p:nvPr>
            <p:ph type="sldImg"/>
          </p:nvPr>
        </p:nvSpPr>
        <p:spPr>
          <a:xfrm>
            <a:off x="1250950" y="698500"/>
            <a:ext cx="4387850" cy="3390900"/>
          </a:xfrm>
          <a:ln/>
        </p:spPr>
      </p:sp>
      <p:sp>
        <p:nvSpPr>
          <p:cNvPr id="27652" name="Rectangle 3"/>
          <p:cNvSpPr>
            <a:spLocks noGrp="1" noChangeArrowheads="1"/>
          </p:cNvSpPr>
          <p:nvPr>
            <p:ph type="body" idx="1"/>
          </p:nvPr>
        </p:nvSpPr>
        <p:spPr>
          <a:xfrm>
            <a:off x="311779" y="4484794"/>
            <a:ext cx="6487318" cy="533058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In carrying out its mission, the Baldrige Program </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authors the Baldrige Excellence Framework and its Criteria for Performance Excellence, an integrated management framework that serves as the basis for state, regional, sector, local, and many international performance excellence and business excellence awards and programs</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offers Baldrige Award evaluations and Baldrige Collaborative Assessments of organizational strengths and opportunities for improvement by teams of trained experts </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provides self-assessment tools for organizations</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provides executive development, training, educational presentations, conferences, and workshops on proven best management practices and on using the Baldrige Criteria to improve</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manages the Malcolm Baldrige National Quality Award, the highest award for performance excellence that a U.S. organization can receive,</a:t>
            </a:r>
            <a:r>
              <a:rPr lang="en-US" baseline="0" dirty="0">
                <a:latin typeface="+mn-lt"/>
                <a:ea typeface="Tahoma" pitchFamily="34" charset="0"/>
                <a:cs typeface="Tahoma" pitchFamily="34" charset="0"/>
              </a:rPr>
              <a:t> designed to recognize role model organizations</a:t>
            </a:r>
          </a:p>
          <a:p>
            <a:pPr marL="171450" indent="-171450">
              <a:spcAft>
                <a:spcPts val="686"/>
              </a:spcAft>
              <a:buFont typeface="Arial" panose="020B0604020202020204" pitchFamily="34" charset="0"/>
              <a:buChar char="•"/>
            </a:pPr>
            <a:r>
              <a:rPr lang="en-US" baseline="0" dirty="0">
                <a:latin typeface="+mn-lt"/>
                <a:ea typeface="Tahoma" pitchFamily="34" charset="0"/>
                <a:cs typeface="Tahoma" pitchFamily="34" charset="0"/>
              </a:rPr>
              <a:t>shares these role models’ best practices for the benefit of other U.S. organizations</a:t>
            </a:r>
          </a:p>
          <a:p>
            <a:pPr marL="171450" indent="-171450">
              <a:spcAft>
                <a:spcPts val="686"/>
              </a:spcAft>
              <a:buFont typeface="Arial" panose="020B0604020202020204" pitchFamily="34" charset="0"/>
              <a:buChar char="•"/>
            </a:pPr>
            <a:r>
              <a:rPr lang="en-US" baseline="0" dirty="0">
                <a:latin typeface="+mn-lt"/>
                <a:ea typeface="Tahoma" pitchFamily="34" charset="0"/>
                <a:cs typeface="Tahoma" pitchFamily="34" charset="0"/>
              </a:rPr>
              <a:t>Offers Baldrige-based approaches to cybersecurity risk management and community excellence</a:t>
            </a:r>
          </a:p>
          <a:p>
            <a:pPr marL="171450" indent="-171450">
              <a:spcAft>
                <a:spcPts val="686"/>
              </a:spcAft>
              <a:buFont typeface="Arial" panose="020B0604020202020204" pitchFamily="34" charset="0"/>
              <a:buChar char="•"/>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332099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C84F10CA-3172-468D-90B4-4E5DDCF9FE84}" type="slidenum">
              <a:rPr lang="en-US" sz="1300"/>
              <a:pPr/>
              <a:t>5</a:t>
            </a:fld>
            <a:endParaRPr lang="en-US" sz="1300" dirty="0"/>
          </a:p>
        </p:txBody>
      </p:sp>
      <p:sp>
        <p:nvSpPr>
          <p:cNvPr id="24579" name="Rectangle 2"/>
          <p:cNvSpPr>
            <a:spLocks noGrp="1" noRot="1" noChangeAspect="1" noChangeArrowheads="1" noTextEdit="1"/>
          </p:cNvSpPr>
          <p:nvPr>
            <p:ph type="sldImg"/>
          </p:nvPr>
        </p:nvSpPr>
        <p:spPr>
          <a:xfrm>
            <a:off x="1630363" y="390525"/>
            <a:ext cx="4029075" cy="3114675"/>
          </a:xfrm>
          <a:ln/>
        </p:spPr>
      </p:sp>
      <p:sp>
        <p:nvSpPr>
          <p:cNvPr id="24580" name="Rectangle 3"/>
          <p:cNvSpPr>
            <a:spLocks noGrp="1" noChangeArrowheads="1"/>
          </p:cNvSpPr>
          <p:nvPr>
            <p:ph type="body" idx="1"/>
          </p:nvPr>
        </p:nvSpPr>
        <p:spPr>
          <a:xfrm>
            <a:off x="399400" y="3706288"/>
            <a:ext cx="6492322" cy="5126060"/>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The public-private partnership is fundamental to the program’s success. The program is managed by the National Institute of Standards and Technology, an agency of the U.S. Department of Commerce. It is funded by product and service fees and by a gift to the Department of Commerce from the Foundation for the Malcolm Baldrige National Quality Award.</a:t>
            </a:r>
          </a:p>
          <a:p>
            <a:pPr>
              <a:spcAft>
                <a:spcPts val="686"/>
              </a:spcAft>
            </a:pPr>
            <a:r>
              <a:rPr lang="en-US" dirty="0">
                <a:latin typeface="+mn-lt"/>
                <a:ea typeface="Tahoma" pitchFamily="34" charset="0"/>
                <a:cs typeface="Tahoma" pitchFamily="34" charset="0"/>
              </a:rPr>
              <a:t>The following are the program’s key partners.</a:t>
            </a:r>
          </a:p>
          <a:p>
            <a:pPr marL="403225" lvl="1" indent="-171450">
              <a:buFont typeface="Arial" panose="020B0604020202020204" pitchFamily="34" charset="0"/>
              <a:buChar char="•"/>
            </a:pPr>
            <a:r>
              <a:rPr lang="en-US" dirty="0"/>
              <a:t>The Baldrige Foundation, composed of leaders from prominent U.S. organizations, is responsible for raising funds to endow the program permanently, overseeing the investment of endowed funds, and disbursing funds to the National Institute of Standards and Technology (NIST).</a:t>
            </a:r>
          </a:p>
          <a:p>
            <a:pPr marL="403225" lvl="1" indent="-171450">
              <a:buFont typeface="Arial" panose="020B0604020202020204" pitchFamily="34" charset="0"/>
              <a:buChar char="•"/>
            </a:pPr>
            <a:r>
              <a:rPr lang="en-US" dirty="0"/>
              <a:t>The Alliance for Performance Excellence is a nonprofit national network of local, state, regional, and sector Baldrige-based programs. Alliance member programs serve as a feeder system for the national Baldrige Award. </a:t>
            </a:r>
          </a:p>
          <a:p>
            <a:pPr marL="403225" lvl="1" indent="-171450">
              <a:buFont typeface="Arial" panose="020B0604020202020204" pitchFamily="34" charset="0"/>
              <a:buChar char="•"/>
            </a:pPr>
            <a:r>
              <a:rPr lang="en-US" dirty="0"/>
              <a:t>ASQ provides logistical support to the program in administering the award process under a contract with NIST.</a:t>
            </a:r>
          </a:p>
          <a:p>
            <a:pPr marL="403225" lvl="1" indent="-171450">
              <a:buFont typeface="Arial" panose="020B0604020202020204" pitchFamily="34" charset="0"/>
              <a:buChar char="•"/>
            </a:pPr>
            <a:r>
              <a:rPr lang="en-US" dirty="0"/>
              <a:t>The Board of Overseers, composed of distinguished leaders from all sectors of the U.S. economy, is appointed by the U.S. Secretary of Commerce to evaluate the program, provide policy guidance, and assess how well the award is serving the national interest.</a:t>
            </a:r>
          </a:p>
          <a:p>
            <a:pPr marL="403225" lvl="1" indent="-171450">
              <a:buFont typeface="Arial" panose="020B0604020202020204" pitchFamily="34" charset="0"/>
              <a:buChar char="•"/>
            </a:pPr>
            <a:r>
              <a:rPr lang="en-US" dirty="0"/>
              <a:t>The Board of Examiners is a group of about 500 recognized experts who volunteer to assess award applications and assist in the program’s outreach and educational activities. </a:t>
            </a:r>
          </a:p>
          <a:p>
            <a:pPr marL="403225" lvl="1" indent="-171450">
              <a:buFont typeface="Arial" panose="020B0604020202020204" pitchFamily="34" charset="0"/>
              <a:buChar char="•"/>
            </a:pPr>
            <a:r>
              <a:rPr lang="en-US" dirty="0"/>
              <a:t>Baldrige Award recipients share information on their best management practices and performance results.</a:t>
            </a:r>
          </a:p>
        </p:txBody>
      </p:sp>
    </p:spTree>
    <p:extLst>
      <p:ext uri="{BB962C8B-B14F-4D97-AF65-F5344CB8AC3E}">
        <p14:creationId xmlns:p14="http://schemas.microsoft.com/office/powerpoint/2010/main" val="230254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EE84FAF2-0FDC-465F-8E5D-24D5B0A7371B}" type="slidenum">
              <a:rPr lang="en-US" sz="1300"/>
              <a:pPr/>
              <a:t>6</a:t>
            </a:fld>
            <a:endParaRPr lang="en-US" sz="1300" dirty="0"/>
          </a:p>
        </p:txBody>
      </p:sp>
      <p:sp>
        <p:nvSpPr>
          <p:cNvPr id="25603" name="Rectangle 2"/>
          <p:cNvSpPr>
            <a:spLocks noGrp="1" noRot="1" noChangeAspect="1" noChangeArrowheads="1" noTextEdit="1"/>
          </p:cNvSpPr>
          <p:nvPr>
            <p:ph type="sldImg"/>
          </p:nvPr>
        </p:nvSpPr>
        <p:spPr>
          <a:xfrm>
            <a:off x="912813" y="827088"/>
            <a:ext cx="5457825" cy="4217987"/>
          </a:xfrm>
          <a:ln/>
        </p:spPr>
      </p:sp>
      <p:sp>
        <p:nvSpPr>
          <p:cNvPr id="25604" name="Rectangle 3"/>
          <p:cNvSpPr>
            <a:spLocks noGrp="1" noChangeArrowheads="1"/>
          </p:cNvSpPr>
          <p:nvPr>
            <p:ph type="body" idx="1"/>
          </p:nvPr>
        </p:nvSpPr>
        <p:spPr>
          <a:xfrm>
            <a:off x="984149" y="5350799"/>
            <a:ext cx="5315234" cy="2846941"/>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 As mentioned, the Baldrige Program aims to identify and recognize organizations that demonstrate performance excellence, to disseminate best practices, and to help organizations achieve performance excellence. </a:t>
            </a:r>
          </a:p>
          <a:p>
            <a:pPr>
              <a:spcAft>
                <a:spcPts val="686"/>
              </a:spcAft>
            </a:pPr>
            <a:r>
              <a:rPr lang="en-US" dirty="0">
                <a:latin typeface="+mn-lt"/>
                <a:ea typeface="Tahoma" pitchFamily="34" charset="0"/>
                <a:cs typeface="Tahoma" pitchFamily="34" charset="0"/>
              </a:rPr>
              <a:t>Performance excellence refers to an integrated </a:t>
            </a:r>
            <a:r>
              <a:rPr lang="en-US" b="1" dirty="0">
                <a:latin typeface="+mn-lt"/>
                <a:ea typeface="Tahoma" pitchFamily="34" charset="0"/>
                <a:cs typeface="Tahoma" pitchFamily="34" charset="0"/>
              </a:rPr>
              <a:t>approach</a:t>
            </a:r>
            <a:r>
              <a:rPr lang="en-US" dirty="0">
                <a:latin typeface="+mn-lt"/>
                <a:ea typeface="Tahoma" pitchFamily="34" charset="0"/>
                <a:cs typeface="Tahoma" pitchFamily="34" charset="0"/>
              </a:rPr>
              <a:t> to organizational performance management. This approach </a:t>
            </a:r>
            <a:r>
              <a:rPr lang="en-US" b="1" dirty="0">
                <a:latin typeface="+mn-lt"/>
                <a:ea typeface="Tahoma" pitchFamily="34" charset="0"/>
                <a:cs typeface="Tahoma" pitchFamily="34" charset="0"/>
              </a:rPr>
              <a:t>results in </a:t>
            </a:r>
            <a:r>
              <a:rPr lang="en-US" dirty="0">
                <a:latin typeface="+mn-lt"/>
                <a:ea typeface="Tahoma" pitchFamily="34" charset="0"/>
                <a:cs typeface="Tahoma" pitchFamily="34" charset="0"/>
              </a:rPr>
              <a:t>(1) delivery of ever-improving value to customers and stakeholders, contributing to organizational sustainability and marketplace success (an external focus); (2) improvement of overall organizational effectiveness and capabilities (an operational focus); and (3) organizational and personal learning (a learning focus).</a:t>
            </a:r>
          </a:p>
        </p:txBody>
      </p:sp>
    </p:spTree>
    <p:extLst>
      <p:ext uri="{BB962C8B-B14F-4D97-AF65-F5344CB8AC3E}">
        <p14:creationId xmlns:p14="http://schemas.microsoft.com/office/powerpoint/2010/main" val="208237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7</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The Baldrige Excellence Framework has two uses: (1) to help organizations improve and (2) to identify Baldrige Award recipients to serve as role models of performance excellence. The Criteria are a de facto definition of performance excellence. They are a set of questions that focus on critical factors contributing to performance excellence. The questions are organized into an Organizational Profile and seven categories. The questions in the Organizational Profile focus on the key influences on how your organization operates and the key challenges it faces. The remaining questions ask about an organization’s processes relating to leadership, strategic planning, customers and the workforce, operations, information systems, and results. The seven categories are designed to work as an integrated framework for managing an organization.</a:t>
            </a:r>
          </a:p>
          <a:p>
            <a:pPr>
              <a:spcAft>
                <a:spcPts val="686"/>
              </a:spcAft>
            </a:pPr>
            <a:r>
              <a:rPr lang="en-US" dirty="0">
                <a:latin typeface="+mn-lt"/>
                <a:ea typeface="Tahoma" pitchFamily="34" charset="0"/>
                <a:cs typeface="Tahoma" pitchFamily="34" charset="0"/>
              </a:rPr>
              <a:t> In keeping with the continuous improvement philosophy of the Baldrige Program, the Baldrige framework is updated every two years through a consensus process to stay at the leading edge of validated leadership and performance practice. </a:t>
            </a:r>
          </a:p>
          <a:p>
            <a:pPr>
              <a:spcAft>
                <a:spcPts val="686"/>
              </a:spcAft>
            </a:pPr>
            <a:r>
              <a:rPr lang="en-US" dirty="0">
                <a:latin typeface="+mn-lt"/>
                <a:ea typeface="Tahoma" pitchFamily="34" charset="0"/>
                <a:cs typeface="Tahoma" pitchFamily="34" charset="0"/>
              </a:rPr>
              <a:t> Three versions of the Baldrige framework represent each of the Baldrige Program’s main customer groups: business/nonprofit, education, and health care organizations. The primary differences are the use of language appropriate for each sector and integration of sector-specific themes. For education, these themes focus on student learning. For health care, the themes include a focus on patient care and patient health care outcomes.</a:t>
            </a:r>
          </a:p>
          <a:p>
            <a:pPr>
              <a:spcAft>
                <a:spcPts val="686"/>
              </a:spcAft>
            </a:pPr>
            <a:r>
              <a:rPr lang="en-US" dirty="0">
                <a:latin typeface="+mn-lt"/>
                <a:ea typeface="Tahoma" pitchFamily="34" charset="0"/>
                <a:cs typeface="Tahoma" pitchFamily="34" charset="0"/>
              </a:rPr>
              <a:t>Since their inception in 1988, the Baldrige framework and the Criteria for Performance Excellence have accelerated in acceptance and importance. Organizations of all sizes and types use the Criteria for improvement and self-assessment, including large and small manufacturers; banks and other service providers; small businesses from consulting firms to fast-food restaurants; K–12 school systems, universities, and proprietary education organizations; hospitals, long-term care facilities, and other health care organizations; nonprofit organizations, and local, state, and federal government agencies.</a:t>
            </a:r>
          </a:p>
        </p:txBody>
      </p:sp>
    </p:spTree>
    <p:extLst>
      <p:ext uri="{BB962C8B-B14F-4D97-AF65-F5344CB8AC3E}">
        <p14:creationId xmlns:p14="http://schemas.microsoft.com/office/powerpoint/2010/main" val="314342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8</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dirty="0"/>
              <a:t>The Baldrige Excellence Builder is based on the Baldrige Excellence Framework and its Criteria for Performance Excellence. Use the Excellence Builder to</a:t>
            </a:r>
          </a:p>
          <a:p>
            <a:r>
              <a:rPr lang="en-US" dirty="0"/>
              <a:t>Assess your organization against the most important features of o</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rganizational performance excellence</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Key Questions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Baldrige Excellence Builder helps you understand how well you are accomplishing what is important to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Are your processes consistently effective?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Do your approaches address your organization's needs?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How good are your results?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Is your organization learning and improving?</a:t>
            </a:r>
          </a:p>
        </p:txBody>
      </p:sp>
    </p:spTree>
    <p:extLst>
      <p:ext uri="{BB962C8B-B14F-4D97-AF65-F5344CB8AC3E}">
        <p14:creationId xmlns:p14="http://schemas.microsoft.com/office/powerpoint/2010/main" val="71618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9</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What is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 </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is a voluntary self-assessment tool that enables organizations to better understand and improve the effectiveness of their cybersecurity risk management efforts. It helps leaders of organizations to identify opportunities for improvement based on their cybersecurity risks, needs, and objectives, as well as their larger organizational environment, relationships, and outcomes.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Does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 prescribe cybersecurity best practices or standards?</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No. Use of the</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 Baldrige Cybersecurity Excellence Builder</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is completely voluntary. Like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Framework for Improving Critical Infrastructure Cybersecurity</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PDF(</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Cybersecurity Framework</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and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Excellence Framework, </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it is not a one-size-fits-all approach. It is adaptable and scalable to an organization’s needs, goals, capabilities, and environment. It does not prescribe how an organization should structure its cybersecurity policies and operations.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What is the relationship between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 </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and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Framework for Improving Critical Infrastructure Cybersecurity</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blends the systems perspective and business practices of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Excellence Framework</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with the concepts of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Cybersecurity Framework</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Why should my organization use the</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 Baldrige Cybersecurity Excellence Builder</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Using this self-assessment, your organization can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determine cybersecurity-related activities that are important to your business strategy and critical service delivery;</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prioritize your investments in managing cybersecurity risk;</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determine how best to enable your workforce, customers, suppliers, partners, and collaborators to be risk conscious and security aware, and to fulfill their cybersecurity roles and responsibilities;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assess the effectiveness and efficiency of your use of cybersecurity standards, guidelines, and practices;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assess the cybersecurity results you achieve; and</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identify priorities for improvement.</a:t>
            </a:r>
          </a:p>
          <a:p>
            <a:endParaRPr lang="en-US" sz="1100" b="0" i="0" kern="1200" dirty="0">
              <a:solidFill>
                <a:schemeClr val="tx1"/>
              </a:solidFill>
              <a:effectLst/>
              <a:latin typeface="Times New Roman" pitchFamily="-107" charset="0"/>
              <a:ea typeface="ＭＳ Ｐゴシック" pitchFamily="-107" charset="-128"/>
              <a:cs typeface="ＭＳ Ｐゴシック" pitchFamily="-110" charset="-128"/>
            </a:endParaRPr>
          </a:p>
        </p:txBody>
      </p:sp>
    </p:spTree>
    <p:extLst>
      <p:ext uri="{BB962C8B-B14F-4D97-AF65-F5344CB8AC3E}">
        <p14:creationId xmlns:p14="http://schemas.microsoft.com/office/powerpoint/2010/main" val="395793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emf"/><Relationship Id="rId7" Type="http://schemas.openxmlformats.org/officeDocument/2006/relationships/image" Target="/Users/rossl/Desktop/Design%20Center/2014%20New%20Logo/Final/All%20black%20no%20white/2014_Baldrige_Program_Logo.p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localhost/Users/rossl/Desktop/Design%20Center/2014%20New%20Logo/Final/All%20black%20no%20white/2014_Baldrige_Program_Logo.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p:cNvGrpSpPr>
            <a:grpSpLocks/>
          </p:cNvGrpSpPr>
          <p:nvPr/>
        </p:nvGrpSpPr>
        <p:grpSpPr bwMode="auto">
          <a:xfrm>
            <a:off x="0" y="26504"/>
            <a:ext cx="10058400" cy="7922109"/>
            <a:chOff x="-3876" y="17868"/>
            <a:chExt cx="10058400" cy="7923497"/>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28567" y="17868"/>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390" name="Baldrige_Program_Logo_2010.whitebkgd.eps"/>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787400" y="5029200"/>
            <a:ext cx="8466328"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2018</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18"/>
          <p:cNvSpPr txBox="1">
            <a:spLocks noChangeArrowheads="1"/>
          </p:cNvSpPr>
          <p:nvPr/>
        </p:nvSpPr>
        <p:spPr bwMode="auto">
          <a:xfrm>
            <a:off x="838200" y="2205574"/>
            <a:ext cx="7757160" cy="1827399"/>
          </a:xfrm>
          <a:prstGeom prst="rect">
            <a:avLst/>
          </a:prstGeom>
          <a:noFill/>
          <a:ln w="9525">
            <a:noFill/>
            <a:miter lim="800000"/>
            <a:headEnd/>
            <a:tailEnd/>
          </a:ln>
        </p:spPr>
        <p:txBody>
          <a:bodyPr lIns="90264" tIns="45132" rIns="90264" bIns="45132" anchor="ctr"/>
          <a:lstStyle/>
          <a:p>
            <a:pPr defTabSz="1006069">
              <a:lnSpc>
                <a:spcPts val="5232"/>
              </a:lnSpc>
              <a:defRPr/>
            </a:pPr>
            <a:r>
              <a:rPr lang="en-US" sz="4290" b="1" kern="0" dirty="0">
                <a:latin typeface="Arial" pitchFamily="34" charset="0"/>
                <a:ea typeface="ＭＳ Ｐゴシック" pitchFamily="-109" charset="-128"/>
                <a:cs typeface="Arial" pitchFamily="34" charset="0"/>
              </a:rPr>
              <a:t>Introduction to the </a:t>
            </a:r>
            <a:br>
              <a:rPr lang="en-US" sz="4290" b="1" kern="0" dirty="0">
                <a:latin typeface="Arial" pitchFamily="34" charset="0"/>
                <a:ea typeface="ＭＳ Ｐゴシック" pitchFamily="-109" charset="-128"/>
                <a:cs typeface="Arial" pitchFamily="34" charset="0"/>
              </a:rPr>
            </a:br>
            <a:r>
              <a:rPr lang="en-US" sz="4290" b="1" kern="0" dirty="0">
                <a:latin typeface="Arial" pitchFamily="34" charset="0"/>
                <a:ea typeface="ＭＳ Ｐゴシック" pitchFamily="-109" charset="-128"/>
                <a:cs typeface="Arial" pitchFamily="34" charset="0"/>
              </a:rPr>
              <a:t>Baldrige Program</a:t>
            </a:r>
            <a:endParaRPr lang="en-US" sz="4290" b="1" kern="0" dirty="0">
              <a:latin typeface="Arial Narrow"/>
              <a:ea typeface="ＭＳ Ｐゴシック" pitchFamily="-109" charset="-128"/>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6859" y="47551"/>
            <a:ext cx="9508470" cy="1203025"/>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Executive Fellows Program</a:t>
            </a:r>
            <a:br>
              <a:rPr lang="en-US" dirty="0">
                <a:latin typeface="Arial Narrow" pitchFamily="34" charset="0"/>
                <a:ea typeface="ＭＳ Ｐゴシック" pitchFamily="34" charset="-128"/>
                <a:cs typeface="Arial Narrow" pitchFamily="34" charset="0"/>
              </a:rPr>
            </a:br>
            <a:r>
              <a:rPr lang="en-US" sz="3600" dirty="0"/>
              <a:t>Hands-On Leadership Development</a:t>
            </a:r>
            <a:endParaRPr lang="en-US" sz="3600" dirty="0">
              <a:latin typeface="Arial Narrow" pitchFamily="34" charset="0"/>
              <a:ea typeface="ＭＳ Ｐゴシック" pitchFamily="34" charset="-128"/>
              <a:cs typeface="Arial Narrow" pitchFamily="34" charset="0"/>
            </a:endParaRPr>
          </a:p>
        </p:txBody>
      </p:sp>
      <p:graphicFrame>
        <p:nvGraphicFramePr>
          <p:cNvPr id="2" name="Diagram 1">
            <a:extLst>
              <a:ext uri="{FF2B5EF4-FFF2-40B4-BE49-F238E27FC236}">
                <a16:creationId xmlns:a16="http://schemas.microsoft.com/office/drawing/2014/main" id="{26FE3C4A-CBB7-408C-8C4F-86CEBBB4C05E}"/>
              </a:ext>
            </a:extLst>
          </p:cNvPr>
          <p:cNvGraphicFramePr/>
          <p:nvPr>
            <p:extLst>
              <p:ext uri="{D42A27DB-BD31-4B8C-83A1-F6EECF244321}">
                <p14:modId xmlns:p14="http://schemas.microsoft.com/office/powerpoint/2010/main" val="2148121765"/>
              </p:ext>
            </p:extLst>
          </p:nvPr>
        </p:nvGraphicFramePr>
        <p:xfrm>
          <a:off x="186859" y="813174"/>
          <a:ext cx="9807388" cy="5516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014CF8CB-54B9-4B41-977A-295947D20C92}"/>
              </a:ext>
            </a:extLst>
          </p:cNvPr>
          <p:cNvPicPr>
            <a:picLocks noChangeAspect="1"/>
          </p:cNvPicPr>
          <p:nvPr/>
        </p:nvPicPr>
        <p:blipFill>
          <a:blip r:embed="rId8"/>
          <a:stretch>
            <a:fillRect/>
          </a:stretch>
        </p:blipFill>
        <p:spPr>
          <a:xfrm>
            <a:off x="5448834" y="5892053"/>
            <a:ext cx="4046713" cy="1737360"/>
          </a:xfrm>
          <a:prstGeom prst="rect">
            <a:avLst/>
          </a:prstGeom>
        </p:spPr>
      </p:pic>
    </p:spTree>
    <p:extLst>
      <p:ext uri="{BB962C8B-B14F-4D97-AF65-F5344CB8AC3E}">
        <p14:creationId xmlns:p14="http://schemas.microsoft.com/office/powerpoint/2010/main" val="87955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2002"/>
            <a:ext cx="9508470" cy="1203025"/>
          </a:xfrm>
        </p:spPr>
        <p:txBody>
          <a:bodyPr/>
          <a:lstStyle/>
          <a:p>
            <a:r>
              <a:rPr lang="en-US" dirty="0"/>
              <a:t>Become a Baldrige Examiner</a:t>
            </a:r>
          </a:p>
        </p:txBody>
      </p:sp>
      <p:graphicFrame>
        <p:nvGraphicFramePr>
          <p:cNvPr id="2" name="Diagram 1">
            <a:extLst>
              <a:ext uri="{FF2B5EF4-FFF2-40B4-BE49-F238E27FC236}">
                <a16:creationId xmlns:a16="http://schemas.microsoft.com/office/drawing/2014/main" id="{26FE3C4A-CBB7-408C-8C4F-86CEBBB4C05E}"/>
              </a:ext>
            </a:extLst>
          </p:cNvPr>
          <p:cNvGraphicFramePr/>
          <p:nvPr>
            <p:extLst>
              <p:ext uri="{D42A27DB-BD31-4B8C-83A1-F6EECF244321}">
                <p14:modId xmlns:p14="http://schemas.microsoft.com/office/powerpoint/2010/main" val="4034438487"/>
              </p:ext>
            </p:extLst>
          </p:nvPr>
        </p:nvGraphicFramePr>
        <p:xfrm>
          <a:off x="-103795" y="1083086"/>
          <a:ext cx="9920148" cy="5516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D748272-F72C-47B2-93E2-2C2D446BCCDE}"/>
              </a:ext>
            </a:extLst>
          </p:cNvPr>
          <p:cNvPicPr>
            <a:picLocks noChangeAspect="1"/>
          </p:cNvPicPr>
          <p:nvPr/>
        </p:nvPicPr>
        <p:blipFill>
          <a:blip r:embed="rId8"/>
          <a:stretch>
            <a:fillRect/>
          </a:stretch>
        </p:blipFill>
        <p:spPr>
          <a:xfrm>
            <a:off x="6630253" y="5666257"/>
            <a:ext cx="2981788" cy="1280160"/>
          </a:xfrm>
          <a:prstGeom prst="rect">
            <a:avLst/>
          </a:prstGeom>
        </p:spPr>
      </p:pic>
    </p:spTree>
    <p:extLst>
      <p:ext uri="{BB962C8B-B14F-4D97-AF65-F5344CB8AC3E}">
        <p14:creationId xmlns:p14="http://schemas.microsoft.com/office/powerpoint/2010/main" val="193033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30762" y="6515100"/>
            <a:ext cx="5527638" cy="1257300"/>
          </a:xfrm>
        </p:spPr>
        <p:txBody>
          <a:bodyPr/>
          <a:lstStyle/>
          <a:p>
            <a:r>
              <a:rPr lang="en-US" dirty="0">
                <a:latin typeface="Arial Narrow" pitchFamily="34" charset="0"/>
                <a:ea typeface="ＭＳ Ｐゴシック" pitchFamily="34" charset="-128"/>
                <a:cs typeface="Arial Narrow" pitchFamily="34" charset="0"/>
              </a:rPr>
              <a:t>Program Achievements</a:t>
            </a:r>
          </a:p>
        </p:txBody>
      </p:sp>
      <p:graphicFrame>
        <p:nvGraphicFramePr>
          <p:cNvPr id="3" name="Diagram 2">
            <a:extLst>
              <a:ext uri="{FF2B5EF4-FFF2-40B4-BE49-F238E27FC236}">
                <a16:creationId xmlns:a16="http://schemas.microsoft.com/office/drawing/2014/main" id="{4D682570-1682-4BAF-863B-9175E2F38011}"/>
              </a:ext>
            </a:extLst>
          </p:cNvPr>
          <p:cNvGraphicFramePr/>
          <p:nvPr>
            <p:extLst>
              <p:ext uri="{D42A27DB-BD31-4B8C-83A1-F6EECF244321}">
                <p14:modId xmlns:p14="http://schemas.microsoft.com/office/powerpoint/2010/main" val="3367293836"/>
              </p:ext>
            </p:extLst>
          </p:nvPr>
        </p:nvGraphicFramePr>
        <p:xfrm>
          <a:off x="-83821" y="672352"/>
          <a:ext cx="10034644" cy="5634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6"/>
          <p:cNvGrpSpPr>
            <a:grpSpLocks/>
          </p:cNvGrpSpPr>
          <p:nvPr/>
        </p:nvGrpSpPr>
        <p:grpSpPr bwMode="auto">
          <a:xfrm>
            <a:off x="-3175" y="-7938"/>
            <a:ext cx="10101263" cy="7948613"/>
            <a:chOff x="-3876" y="-8640"/>
            <a:chExt cx="10101595" cy="7950005"/>
          </a:xfrm>
        </p:grpSpPr>
        <p:pic>
          <p:nvPicPr>
            <p:cNvPr id="16389"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a:solidFill>
                    <a:schemeClr val="bg1"/>
                  </a:solidFill>
                  <a:latin typeface="Arial" panose="020B0604020202020204" pitchFamily="34" charset="0"/>
                </a:rPr>
                <a:t>Baldrige Performance Excellence Program | www.nist.gov/baldrige</a:t>
              </a:r>
            </a:p>
          </p:txBody>
        </p:sp>
        <p:pic>
          <p:nvPicPr>
            <p:cNvPr id="16391"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6" name="nistident_flright_vec.eps" descr="/Users/louannross/Desktop/Design Center/Art Folder/Logo Folder/N/ New Identifiers 11.09.07/nistident_flright_ve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Baldrige_Program_Logo_2010.whitebkgd.eps" descr="/Users/rossl/Desktop/Design Center/2014 New Logo/Final/All black no white/2014_Baldrige_Program_Logo.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44463" y="6594475"/>
            <a:ext cx="2084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12A9D18-7B24-49A5-BE37-68CA6A44623D}"/>
              </a:ext>
            </a:extLst>
          </p:cNvPr>
          <p:cNvPicPr>
            <a:picLocks noChangeAspect="1"/>
          </p:cNvPicPr>
          <p:nvPr/>
        </p:nvPicPr>
        <p:blipFill>
          <a:blip r:embed="rId8"/>
          <a:stretch>
            <a:fillRect/>
          </a:stretch>
        </p:blipFill>
        <p:spPr>
          <a:xfrm>
            <a:off x="1977737" y="229678"/>
            <a:ext cx="6504685" cy="6492240"/>
          </a:xfrm>
          <a:prstGeom prst="rect">
            <a:avLst/>
          </a:prstGeom>
        </p:spPr>
      </p:pic>
    </p:spTree>
    <p:extLst>
      <p:ext uri="{BB962C8B-B14F-4D97-AF65-F5344CB8AC3E}">
        <p14:creationId xmlns:p14="http://schemas.microsoft.com/office/powerpoint/2010/main" val="59824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7888" y="914160"/>
            <a:ext cx="8790432" cy="1087874"/>
          </a:xfrm>
        </p:spPr>
        <p:txBody>
          <a:bodyPr/>
          <a:lstStyle/>
          <a:p>
            <a:pPr>
              <a:lnSpc>
                <a:spcPct val="100000"/>
              </a:lnSpc>
            </a:pPr>
            <a:r>
              <a:rPr lang="en-US" dirty="0">
                <a:solidFill>
                  <a:schemeClr val="tx1"/>
                </a:solidFill>
                <a:latin typeface="Arial Narrow" pitchFamily="34" charset="0"/>
                <a:ea typeface="ＭＳ Ｐゴシック" pitchFamily="34" charset="-128"/>
                <a:cs typeface="Arial Narrow" pitchFamily="34" charset="0"/>
              </a:rPr>
              <a:t>Start Improving Your Organization</a:t>
            </a:r>
          </a:p>
        </p:txBody>
      </p:sp>
      <p:sp>
        <p:nvSpPr>
          <p:cNvPr id="16387" name="Rectangle 3"/>
          <p:cNvSpPr>
            <a:spLocks noGrp="1" noChangeArrowheads="1"/>
          </p:cNvSpPr>
          <p:nvPr>
            <p:ph type="body" idx="1"/>
          </p:nvPr>
        </p:nvSpPr>
        <p:spPr>
          <a:xfrm>
            <a:off x="1273776" y="2276115"/>
            <a:ext cx="8017708" cy="3679841"/>
          </a:xfrm>
        </p:spPr>
        <p:txBody>
          <a:bodyPr/>
          <a:lstStyle/>
          <a:p>
            <a:pPr>
              <a:lnSpc>
                <a:spcPct val="100000"/>
              </a:lnSpc>
              <a:spcBef>
                <a:spcPts val="0"/>
              </a:spcBef>
              <a:spcAft>
                <a:spcPts val="600"/>
              </a:spcAft>
            </a:pPr>
            <a:r>
              <a:rPr lang="en-US" sz="3200" dirty="0">
                <a:ea typeface="ＭＳ Ｐゴシック" pitchFamily="34" charset="-128"/>
              </a:rPr>
              <a:t>Purchase the Baldrige Excellence Framework or download free content.</a:t>
            </a:r>
          </a:p>
          <a:p>
            <a:pPr>
              <a:lnSpc>
                <a:spcPct val="100000"/>
              </a:lnSpc>
              <a:spcBef>
                <a:spcPts val="0"/>
              </a:spcBef>
              <a:spcAft>
                <a:spcPts val="600"/>
              </a:spcAft>
            </a:pPr>
            <a:r>
              <a:rPr lang="en-US" sz="3200" dirty="0">
                <a:ea typeface="ＭＳ Ｐゴシック" pitchFamily="34" charset="-128"/>
              </a:rPr>
              <a:t>Become a Baldrige examiner, or </a:t>
            </a:r>
            <a:br>
              <a:rPr lang="en-US" sz="3200" dirty="0">
                <a:ea typeface="ＭＳ Ｐゴシック" pitchFamily="34" charset="-128"/>
              </a:rPr>
            </a:br>
            <a:r>
              <a:rPr lang="en-US" sz="3200" dirty="0">
                <a:ea typeface="ＭＳ Ｐゴシック" pitchFamily="34" charset="-128"/>
              </a:rPr>
              <a:t>attend examiner training.</a:t>
            </a:r>
          </a:p>
          <a:p>
            <a:pPr>
              <a:lnSpc>
                <a:spcPct val="100000"/>
              </a:lnSpc>
              <a:spcBef>
                <a:spcPts val="0"/>
              </a:spcBef>
              <a:spcAft>
                <a:spcPts val="600"/>
              </a:spcAft>
            </a:pPr>
            <a:r>
              <a:rPr lang="en-US" sz="3200" dirty="0">
                <a:ea typeface="ＭＳ Ｐゴシック" pitchFamily="34" charset="-128"/>
              </a:rPr>
              <a:t>Attend a national or regional Baldrige conference.</a:t>
            </a:r>
          </a:p>
          <a:p>
            <a:pPr>
              <a:lnSpc>
                <a:spcPct val="100000"/>
              </a:lnSpc>
              <a:spcBef>
                <a:spcPts val="0"/>
              </a:spcBef>
              <a:spcAft>
                <a:spcPts val="600"/>
              </a:spcAft>
            </a:pPr>
            <a:r>
              <a:rPr lang="en-US" sz="3200" dirty="0">
                <a:ea typeface="ＭＳ Ｐゴシック" pitchFamily="34" charset="-128"/>
              </a:rPr>
              <a:t>Do a Baldrige self-assessment. </a:t>
            </a:r>
          </a:p>
          <a:p>
            <a:pPr>
              <a:lnSpc>
                <a:spcPct val="100000"/>
              </a:lnSpc>
              <a:spcBef>
                <a:spcPts val="0"/>
              </a:spcBef>
              <a:spcAft>
                <a:spcPts val="600"/>
              </a:spcAft>
            </a:pPr>
            <a:endParaRPr lang="en-US" sz="3200" dirty="0">
              <a:ea typeface="ＭＳ Ｐゴシック" pitchFamily="34" charset="-128"/>
            </a:endParaRPr>
          </a:p>
        </p:txBody>
      </p:sp>
    </p:spTree>
    <p:extLst>
      <p:ext uri="{BB962C8B-B14F-4D97-AF65-F5344CB8AC3E}">
        <p14:creationId xmlns:p14="http://schemas.microsoft.com/office/powerpoint/2010/main" val="313285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257300" y="1958340"/>
            <a:ext cx="8046720" cy="4526280"/>
          </a:xfrm>
        </p:spPr>
        <p:txBody>
          <a:bodyPr/>
          <a:lstStyle/>
          <a:p>
            <a:pPr>
              <a:lnSpc>
                <a:spcPct val="100000"/>
              </a:lnSpc>
              <a:spcBef>
                <a:spcPts val="0"/>
              </a:spcBef>
              <a:spcAft>
                <a:spcPts val="600"/>
              </a:spcAft>
            </a:pPr>
            <a:r>
              <a:rPr lang="en-US" sz="3200" dirty="0">
                <a:ea typeface="ＭＳ Ｐゴシック" pitchFamily="34" charset="-128"/>
              </a:rPr>
              <a:t>Contact your state or local Baldrige-based program.</a:t>
            </a:r>
          </a:p>
          <a:p>
            <a:pPr>
              <a:lnSpc>
                <a:spcPct val="100000"/>
              </a:lnSpc>
              <a:spcBef>
                <a:spcPts val="0"/>
              </a:spcBef>
              <a:spcAft>
                <a:spcPts val="600"/>
              </a:spcAft>
            </a:pPr>
            <a:r>
              <a:rPr lang="en-US" sz="3200" dirty="0">
                <a:ea typeface="ＭＳ Ｐゴシック" pitchFamily="34" charset="-128"/>
              </a:rPr>
              <a:t>Consider the Baldrige Executive Fellows Program for a senior leader.</a:t>
            </a:r>
          </a:p>
          <a:p>
            <a:pPr>
              <a:lnSpc>
                <a:spcPct val="100000"/>
              </a:lnSpc>
              <a:spcBef>
                <a:spcPts val="0"/>
              </a:spcBef>
              <a:spcAft>
                <a:spcPts val="600"/>
              </a:spcAft>
            </a:pPr>
            <a:r>
              <a:rPr lang="en-US" sz="3200" dirty="0">
                <a:ea typeface="ＭＳ Ｐゴシック" pitchFamily="34" charset="-128"/>
              </a:rPr>
              <a:t>Contact a Baldrige Award recipient.</a:t>
            </a:r>
          </a:p>
          <a:p>
            <a:pPr>
              <a:lnSpc>
                <a:spcPct val="100000"/>
              </a:lnSpc>
              <a:spcBef>
                <a:spcPts val="0"/>
              </a:spcBef>
              <a:spcAft>
                <a:spcPts val="600"/>
              </a:spcAft>
            </a:pPr>
            <a:r>
              <a:rPr lang="en-US" sz="3200" dirty="0">
                <a:ea typeface="ＭＳ Ｐゴシック" pitchFamily="34" charset="-128"/>
              </a:rPr>
              <a:t>Apply for a Baldrige-based award, or </a:t>
            </a:r>
            <a:br>
              <a:rPr lang="en-US" sz="3200" dirty="0">
                <a:ea typeface="ＭＳ Ｐゴシック" pitchFamily="34" charset="-128"/>
              </a:rPr>
            </a:br>
            <a:r>
              <a:rPr lang="en-US" sz="3200" dirty="0">
                <a:ea typeface="ＭＳ Ｐゴシック" pitchFamily="34" charset="-128"/>
              </a:rPr>
              <a:t>consider a Baldrige Collaborative Assessment.</a:t>
            </a:r>
          </a:p>
          <a:p>
            <a:pPr>
              <a:lnSpc>
                <a:spcPct val="100000"/>
              </a:lnSpc>
              <a:spcBef>
                <a:spcPts val="0"/>
              </a:spcBef>
              <a:spcAft>
                <a:spcPts val="600"/>
              </a:spcAft>
            </a:pPr>
            <a:endParaRPr lang="en-US" sz="3200" dirty="0">
              <a:ea typeface="ＭＳ Ｐゴシック" pitchFamily="34" charset="-128"/>
            </a:endParaRPr>
          </a:p>
        </p:txBody>
      </p:sp>
      <p:sp>
        <p:nvSpPr>
          <p:cNvPr id="6" name="Rectangle 2"/>
          <p:cNvSpPr>
            <a:spLocks noGrp="1" noChangeArrowheads="1"/>
          </p:cNvSpPr>
          <p:nvPr>
            <p:ph type="title"/>
          </p:nvPr>
        </p:nvSpPr>
        <p:spPr>
          <a:xfrm>
            <a:off x="627888" y="666166"/>
            <a:ext cx="8790432" cy="1459814"/>
          </a:xfrm>
        </p:spPr>
        <p:txBody>
          <a:bodyPr/>
          <a:lstStyle/>
          <a:p>
            <a:pPr>
              <a:lnSpc>
                <a:spcPct val="100000"/>
              </a:lnSpc>
            </a:pPr>
            <a:r>
              <a:rPr lang="en-US" dirty="0">
                <a:solidFill>
                  <a:schemeClr val="tx1"/>
                </a:solidFill>
                <a:latin typeface="Arial Narrow" pitchFamily="34" charset="0"/>
                <a:ea typeface="ＭＳ Ｐゴシック" pitchFamily="34" charset="-128"/>
                <a:cs typeface="Arial Narrow" pitchFamily="34" charset="0"/>
              </a:rPr>
              <a:t>Start Improving Your Organization</a:t>
            </a:r>
          </a:p>
        </p:txBody>
      </p:sp>
    </p:spTree>
    <p:extLst>
      <p:ext uri="{BB962C8B-B14F-4D97-AF65-F5344CB8AC3E}">
        <p14:creationId xmlns:p14="http://schemas.microsoft.com/office/powerpoint/2010/main" val="200492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2"/>
          <p:cNvSpPr>
            <a:spLocks noGrp="1" noChangeArrowheads="1"/>
          </p:cNvSpPr>
          <p:nvPr>
            <p:ph type="title"/>
          </p:nvPr>
        </p:nvSpPr>
        <p:spPr>
          <a:xfrm>
            <a:off x="335280" y="248149"/>
            <a:ext cx="6629400" cy="778135"/>
          </a:xfrm>
        </p:spPr>
        <p:txBody>
          <a:bodyPr/>
          <a:lstStyle/>
          <a:p>
            <a:r>
              <a:rPr lang="en-US" dirty="0">
                <a:solidFill>
                  <a:schemeClr val="tx1"/>
                </a:solidFill>
                <a:latin typeface="Arial Narrow" pitchFamily="34" charset="0"/>
                <a:ea typeface="ＭＳ Ｐゴシック" pitchFamily="34" charset="-128"/>
                <a:cs typeface="Arial Narrow" pitchFamily="34" charset="0"/>
              </a:rPr>
              <a:t>For More Information</a:t>
            </a:r>
            <a:endParaRPr lang="en-US" dirty="0">
              <a:latin typeface="Arial Narrow" pitchFamily="34" charset="0"/>
              <a:ea typeface="ＭＳ Ｐゴシック" pitchFamily="34" charset="-128"/>
              <a:cs typeface="Arial Narrow" pitchFamily="34" charset="0"/>
            </a:endParaRPr>
          </a:p>
        </p:txBody>
      </p:sp>
      <p:sp>
        <p:nvSpPr>
          <p:cNvPr id="15" name="Rectangle 3"/>
          <p:cNvSpPr>
            <a:spLocks noGrp="1" noChangeArrowheads="1"/>
          </p:cNvSpPr>
          <p:nvPr>
            <p:ph idx="1"/>
          </p:nvPr>
        </p:nvSpPr>
        <p:spPr>
          <a:xfrm>
            <a:off x="735834" y="1245289"/>
            <a:ext cx="9050897" cy="4507664"/>
          </a:xfrm>
        </p:spPr>
        <p:txBody>
          <a:bodyPr/>
          <a:lstStyle/>
          <a:p>
            <a:pPr>
              <a:lnSpc>
                <a:spcPct val="100000"/>
              </a:lnSpc>
              <a:spcBef>
                <a:spcPts val="0"/>
              </a:spcBef>
              <a:spcAft>
                <a:spcPts val="660"/>
              </a:spcAft>
            </a:pPr>
            <a:r>
              <a:rPr lang="en-US" sz="3200" i="1" dirty="0">
                <a:ea typeface="ＭＳ Ｐゴシック" pitchFamily="34" charset="-128"/>
              </a:rPr>
              <a:t>Baldrige Excellence Framework </a:t>
            </a:r>
            <a:r>
              <a:rPr lang="en-US" sz="3200" dirty="0">
                <a:ea typeface="ＭＳ Ｐゴシック" pitchFamily="34" charset="-128"/>
              </a:rPr>
              <a:t>booklets and </a:t>
            </a:r>
            <a:br>
              <a:rPr lang="en-US" sz="3200" dirty="0">
                <a:ea typeface="ＭＳ Ｐゴシック" pitchFamily="34" charset="-128"/>
              </a:rPr>
            </a:br>
            <a:r>
              <a:rPr lang="en-US" sz="3200" dirty="0">
                <a:ea typeface="ＭＳ Ｐゴシック" pitchFamily="34" charset="-128"/>
              </a:rPr>
              <a:t>free content</a:t>
            </a:r>
          </a:p>
          <a:p>
            <a:pPr>
              <a:lnSpc>
                <a:spcPct val="100000"/>
              </a:lnSpc>
              <a:spcBef>
                <a:spcPts val="0"/>
              </a:spcBef>
              <a:spcAft>
                <a:spcPts val="660"/>
              </a:spcAft>
            </a:pPr>
            <a:r>
              <a:rPr lang="en-US" sz="3200" dirty="0">
                <a:ea typeface="ＭＳ Ｐゴシック" pitchFamily="34" charset="-128"/>
              </a:rPr>
              <a:t>Self-assessment tools </a:t>
            </a:r>
          </a:p>
          <a:p>
            <a:pPr>
              <a:lnSpc>
                <a:spcPct val="100000"/>
              </a:lnSpc>
              <a:spcBef>
                <a:spcPts val="0"/>
              </a:spcBef>
              <a:spcAft>
                <a:spcPts val="660"/>
              </a:spcAft>
            </a:pPr>
            <a:r>
              <a:rPr lang="en-US" sz="3200" dirty="0">
                <a:ea typeface="ＭＳ Ｐゴシック" pitchFamily="34" charset="-128"/>
              </a:rPr>
              <a:t>Organizational assessments</a:t>
            </a:r>
          </a:p>
          <a:p>
            <a:pPr>
              <a:lnSpc>
                <a:spcPct val="100000"/>
              </a:lnSpc>
              <a:spcBef>
                <a:spcPts val="0"/>
              </a:spcBef>
              <a:spcAft>
                <a:spcPts val="660"/>
              </a:spcAft>
            </a:pPr>
            <a:r>
              <a:rPr lang="en-US" sz="3200" dirty="0">
                <a:ea typeface="ＭＳ Ｐゴシック" pitchFamily="34" charset="-128"/>
              </a:rPr>
              <a:t>Training, conferences, and executive education</a:t>
            </a:r>
          </a:p>
          <a:p>
            <a:pPr>
              <a:lnSpc>
                <a:spcPct val="100000"/>
              </a:lnSpc>
              <a:spcBef>
                <a:spcPts val="0"/>
              </a:spcBef>
              <a:spcAft>
                <a:spcPts val="660"/>
              </a:spcAft>
            </a:pPr>
            <a:r>
              <a:rPr lang="en-US" sz="3200" dirty="0">
                <a:ea typeface="ＭＳ Ｐゴシック" pitchFamily="34" charset="-128"/>
              </a:rPr>
              <a:t>Award recipient profiles</a:t>
            </a:r>
          </a:p>
          <a:p>
            <a:pPr>
              <a:lnSpc>
                <a:spcPct val="100000"/>
              </a:lnSpc>
              <a:spcBef>
                <a:spcPts val="0"/>
              </a:spcBef>
              <a:spcAft>
                <a:spcPts val="660"/>
              </a:spcAft>
            </a:pPr>
            <a:r>
              <a:rPr lang="en-US" sz="3200" dirty="0">
                <a:ea typeface="ＭＳ Ｐゴシック" pitchFamily="34" charset="-128"/>
              </a:rPr>
              <a:t>Case studies</a:t>
            </a:r>
          </a:p>
          <a:p>
            <a:pPr>
              <a:lnSpc>
                <a:spcPct val="100000"/>
              </a:lnSpc>
              <a:spcBef>
                <a:spcPts val="0"/>
              </a:spcBef>
              <a:spcAft>
                <a:spcPts val="660"/>
              </a:spcAft>
            </a:pPr>
            <a:r>
              <a:rPr lang="en-US" sz="3200" dirty="0">
                <a:ea typeface="ＭＳ Ｐゴシック" pitchFamily="34" charset="-128"/>
              </a:rPr>
              <a:t>Connections to the Baldrige community</a:t>
            </a:r>
          </a:p>
        </p:txBody>
      </p:sp>
      <p:sp>
        <p:nvSpPr>
          <p:cNvPr id="16" name="TextBox 15"/>
          <p:cNvSpPr txBox="1"/>
          <p:nvPr/>
        </p:nvSpPr>
        <p:spPr>
          <a:xfrm>
            <a:off x="6035040" y="5642150"/>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125450" y="5169267"/>
            <a:ext cx="7460973" cy="1679514"/>
          </a:xfrm>
        </p:spPr>
        <p:txBody>
          <a:bodyPr/>
          <a:lstStyle/>
          <a:p>
            <a:r>
              <a:rPr lang="en-US" sz="3200" dirty="0"/>
              <a:t>Public-private partnership</a:t>
            </a:r>
          </a:p>
          <a:p>
            <a:r>
              <a:rPr lang="en-US" sz="3200" dirty="0"/>
              <a:t>Presidential education and award program</a:t>
            </a:r>
          </a:p>
        </p:txBody>
      </p:sp>
      <p:sp>
        <p:nvSpPr>
          <p:cNvPr id="5" name="Rectangle 3"/>
          <p:cNvSpPr>
            <a:spLocks noChangeArrowheads="1"/>
          </p:cNvSpPr>
          <p:nvPr/>
        </p:nvSpPr>
        <p:spPr bwMode="auto">
          <a:xfrm>
            <a:off x="483300" y="524718"/>
            <a:ext cx="5279871" cy="51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0" lvl="1" defTabSz="1019175">
              <a:spcBef>
                <a:spcPts val="1000"/>
              </a:spcBef>
              <a:buSzPct val="100000"/>
            </a:pPr>
            <a:r>
              <a:rPr lang="en-US" sz="3200" kern="0" dirty="0">
                <a:latin typeface="+mn-lt"/>
                <a:ea typeface="ＭＳ Ｐゴシック" pitchFamily="-107" charset="-128"/>
                <a:cs typeface="ＭＳ Ｐゴシック" pitchFamily="-110" charset="-128"/>
              </a:rPr>
              <a:t>For 30 years: </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Defining performance excellence</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Recognizing performance excellence</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Sharing best practices</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Helping organizations improve in areas of national need</a:t>
            </a:r>
          </a:p>
          <a:p>
            <a:pPr marL="517525" lvl="1" indent="-517525" defTabSz="1019175">
              <a:spcBef>
                <a:spcPts val="1000"/>
              </a:spcBef>
              <a:buSzPct val="100000"/>
              <a:buFont typeface="Arial" pitchFamily="34" charset="0"/>
              <a:buChar char="•"/>
            </a:pPr>
            <a:endParaRPr lang="en-US" sz="3200" kern="0" dirty="0">
              <a:latin typeface="+mn-lt"/>
              <a:ea typeface="ＭＳ Ｐゴシック" pitchFamily="-107" charset="-128"/>
              <a:cs typeface="ＭＳ Ｐゴシック" pitchFamily="-110" charset="-128"/>
            </a:endParaRPr>
          </a:p>
        </p:txBody>
      </p:sp>
      <p:pic>
        <p:nvPicPr>
          <p:cNvPr id="6" name="Baldrige_Program_Logo_2010.whitebkgd.eps"/>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5309021" y="1274496"/>
            <a:ext cx="4277402"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8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B24F7BD-F28F-4205-8A34-110BC5D29981}"/>
              </a:ext>
            </a:extLst>
          </p:cNvPr>
          <p:cNvGrpSpPr/>
          <p:nvPr/>
        </p:nvGrpSpPr>
        <p:grpSpPr>
          <a:xfrm>
            <a:off x="911711" y="597871"/>
            <a:ext cx="8945315" cy="5618135"/>
            <a:chOff x="945944" y="1958340"/>
            <a:chExt cx="8945315" cy="5618135"/>
          </a:xfrm>
        </p:grpSpPr>
        <p:pic>
          <p:nvPicPr>
            <p:cNvPr id="15" name="Picture 14">
              <a:extLst>
                <a:ext uri="{FF2B5EF4-FFF2-40B4-BE49-F238E27FC236}">
                  <a16:creationId xmlns:a16="http://schemas.microsoft.com/office/drawing/2014/main" id="{F8ED130E-31A2-4C5E-BCDE-CA6D95C6FD85}"/>
                </a:ext>
              </a:extLst>
            </p:cNvPr>
            <p:cNvPicPr>
              <a:picLocks noChangeAspect="1"/>
            </p:cNvPicPr>
            <p:nvPr/>
          </p:nvPicPr>
          <p:blipFill>
            <a:blip r:embed="rId3"/>
            <a:stretch>
              <a:fillRect/>
            </a:stretch>
          </p:blipFill>
          <p:spPr>
            <a:xfrm>
              <a:off x="2360074" y="5195494"/>
              <a:ext cx="2019808" cy="1991776"/>
            </a:xfrm>
            <a:prstGeom prst="rect">
              <a:avLst/>
            </a:prstGeom>
          </p:spPr>
        </p:pic>
        <p:pic>
          <p:nvPicPr>
            <p:cNvPr id="16" name="Picture 15">
              <a:extLst>
                <a:ext uri="{FF2B5EF4-FFF2-40B4-BE49-F238E27FC236}">
                  <a16:creationId xmlns:a16="http://schemas.microsoft.com/office/drawing/2014/main" id="{5AADB15C-E0B2-4626-8F94-C63E8DA22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114" y="2207606"/>
              <a:ext cx="4157145" cy="5368869"/>
            </a:xfrm>
            <a:prstGeom prst="rect">
              <a:avLst/>
            </a:prstGeom>
          </p:spPr>
        </p:pic>
        <p:sp>
          <p:nvSpPr>
            <p:cNvPr id="17" name="TextBox 16">
              <a:extLst>
                <a:ext uri="{FF2B5EF4-FFF2-40B4-BE49-F238E27FC236}">
                  <a16:creationId xmlns:a16="http://schemas.microsoft.com/office/drawing/2014/main" id="{39F6F207-3137-4DF4-8F3B-CBDF47E7B2C7}"/>
                </a:ext>
              </a:extLst>
            </p:cNvPr>
            <p:cNvSpPr txBox="1"/>
            <p:nvPr/>
          </p:nvSpPr>
          <p:spPr>
            <a:xfrm>
              <a:off x="1005841" y="1958340"/>
              <a:ext cx="5843507" cy="1107996"/>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t>A 30-year-old public-private partnership to improve the performance and competitiveness of businesses in the US</a:t>
              </a:r>
            </a:p>
          </p:txBody>
        </p:sp>
        <p:sp>
          <p:nvSpPr>
            <p:cNvPr id="18" name="TextBox 17">
              <a:extLst>
                <a:ext uri="{FF2B5EF4-FFF2-40B4-BE49-F238E27FC236}">
                  <a16:creationId xmlns:a16="http://schemas.microsoft.com/office/drawing/2014/main" id="{B35D2694-EF08-4E6C-90C6-09D6C125B178}"/>
                </a:ext>
              </a:extLst>
            </p:cNvPr>
            <p:cNvSpPr txBox="1"/>
            <p:nvPr/>
          </p:nvSpPr>
          <p:spPr>
            <a:xfrm>
              <a:off x="1203443" y="3341238"/>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Establish the standard of excellence</a:t>
              </a:r>
            </a:p>
          </p:txBody>
        </p:sp>
        <p:sp>
          <p:nvSpPr>
            <p:cNvPr id="19" name="TextBox 18">
              <a:extLst>
                <a:ext uri="{FF2B5EF4-FFF2-40B4-BE49-F238E27FC236}">
                  <a16:creationId xmlns:a16="http://schemas.microsoft.com/office/drawing/2014/main" id="{422EF99A-05A7-4A79-A837-6EC072F6C25A}"/>
                </a:ext>
              </a:extLst>
            </p:cNvPr>
            <p:cNvSpPr txBox="1"/>
            <p:nvPr/>
          </p:nvSpPr>
          <p:spPr>
            <a:xfrm>
              <a:off x="1203443" y="3997044"/>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Identify role-model organizations</a:t>
              </a:r>
            </a:p>
          </p:txBody>
        </p:sp>
        <p:sp>
          <p:nvSpPr>
            <p:cNvPr id="20" name="TextBox 19">
              <a:extLst>
                <a:ext uri="{FF2B5EF4-FFF2-40B4-BE49-F238E27FC236}">
                  <a16:creationId xmlns:a16="http://schemas.microsoft.com/office/drawing/2014/main" id="{1A570489-A7C2-420D-9D2E-08926584671D}"/>
                </a:ext>
              </a:extLst>
            </p:cNvPr>
            <p:cNvSpPr txBox="1"/>
            <p:nvPr/>
          </p:nvSpPr>
          <p:spPr>
            <a:xfrm>
              <a:off x="1203443" y="4640581"/>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Foster use of the standard and share best practices</a:t>
              </a:r>
            </a:p>
          </p:txBody>
        </p:sp>
        <p:pic>
          <p:nvPicPr>
            <p:cNvPr id="21" name="Picture 20">
              <a:extLst>
                <a:ext uri="{FF2B5EF4-FFF2-40B4-BE49-F238E27FC236}">
                  <a16:creationId xmlns:a16="http://schemas.microsoft.com/office/drawing/2014/main" id="{8D2A6E4F-F4F8-4756-858B-38086F0A252A}"/>
                </a:ext>
              </a:extLst>
            </p:cNvPr>
            <p:cNvPicPr>
              <a:picLocks noChangeAspect="1"/>
            </p:cNvPicPr>
            <p:nvPr/>
          </p:nvPicPr>
          <p:blipFill rotWithShape="1">
            <a:blip r:embed="rId5"/>
            <a:srcRect r="32904"/>
            <a:stretch/>
          </p:blipFill>
          <p:spPr>
            <a:xfrm>
              <a:off x="2634394" y="6253634"/>
              <a:ext cx="3133678" cy="960120"/>
            </a:xfrm>
            <a:prstGeom prst="rect">
              <a:avLst/>
            </a:prstGeom>
          </p:spPr>
        </p:pic>
        <p:pic>
          <p:nvPicPr>
            <p:cNvPr id="22" name="Picture 21">
              <a:extLst>
                <a:ext uri="{FF2B5EF4-FFF2-40B4-BE49-F238E27FC236}">
                  <a16:creationId xmlns:a16="http://schemas.microsoft.com/office/drawing/2014/main" id="{5F295741-8212-4C2C-AB14-0C58207CFC15}"/>
                </a:ext>
              </a:extLst>
            </p:cNvPr>
            <p:cNvPicPr>
              <a:picLocks noChangeAspect="1"/>
            </p:cNvPicPr>
            <p:nvPr/>
          </p:nvPicPr>
          <p:blipFill>
            <a:blip r:embed="rId6"/>
            <a:stretch>
              <a:fillRect/>
            </a:stretch>
          </p:blipFill>
          <p:spPr>
            <a:xfrm rot="20593705">
              <a:off x="945944" y="5340018"/>
              <a:ext cx="1651340" cy="215188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1732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2578" y="33950"/>
            <a:ext cx="8896350"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The Baldrige Program . . .</a:t>
            </a:r>
          </a:p>
        </p:txBody>
      </p:sp>
      <p:graphicFrame>
        <p:nvGraphicFramePr>
          <p:cNvPr id="2" name="Diagram 1">
            <a:extLst>
              <a:ext uri="{FF2B5EF4-FFF2-40B4-BE49-F238E27FC236}">
                <a16:creationId xmlns:a16="http://schemas.microsoft.com/office/drawing/2014/main" id="{15CA0FC9-2C4F-4096-BD9A-37759E4FE360}"/>
              </a:ext>
            </a:extLst>
          </p:cNvPr>
          <p:cNvGraphicFramePr/>
          <p:nvPr>
            <p:extLst>
              <p:ext uri="{D42A27DB-BD31-4B8C-83A1-F6EECF244321}">
                <p14:modId xmlns:p14="http://schemas.microsoft.com/office/powerpoint/2010/main" val="3050969877"/>
              </p:ext>
            </p:extLst>
          </p:nvPr>
        </p:nvGraphicFramePr>
        <p:xfrm>
          <a:off x="936810" y="1194132"/>
          <a:ext cx="8597154" cy="547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9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41120" y="1427893"/>
            <a:ext cx="8190681" cy="4937893"/>
            <a:chOff x="1219200" y="1194174"/>
            <a:chExt cx="7446074" cy="4488993"/>
          </a:xfrm>
        </p:grpSpPr>
        <p:sp>
          <p:nvSpPr>
            <p:cNvPr id="56" name="Line 79"/>
            <p:cNvSpPr>
              <a:spLocks noChangeAspect="1" noChangeShapeType="1"/>
            </p:cNvSpPr>
            <p:nvPr/>
          </p:nvSpPr>
          <p:spPr bwMode="auto">
            <a:xfrm>
              <a:off x="6172200" y="2906486"/>
              <a:ext cx="139199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58" name="Line 85"/>
            <p:cNvSpPr>
              <a:spLocks noChangeAspect="1" noChangeShapeType="1"/>
            </p:cNvSpPr>
            <p:nvPr/>
          </p:nvSpPr>
          <p:spPr bwMode="auto">
            <a:xfrm>
              <a:off x="2454566" y="3995058"/>
              <a:ext cx="0" cy="55802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grpSp>
          <p:nvGrpSpPr>
            <p:cNvPr id="29" name="Group 20"/>
            <p:cNvGrpSpPr>
              <a:grpSpLocks/>
            </p:cNvGrpSpPr>
            <p:nvPr/>
          </p:nvGrpSpPr>
          <p:grpSpPr bwMode="auto">
            <a:xfrm>
              <a:off x="1219200" y="1194174"/>
              <a:ext cx="7446074" cy="4488993"/>
              <a:chOff x="1951439" y="2858961"/>
              <a:chExt cx="7249777" cy="4599349"/>
            </a:xfrm>
          </p:grpSpPr>
          <p:sp>
            <p:nvSpPr>
              <p:cNvPr id="38" name="Line 79"/>
              <p:cNvSpPr>
                <a:spLocks noChangeAspect="1" noChangeShapeType="1"/>
              </p:cNvSpPr>
              <p:nvPr/>
            </p:nvSpPr>
            <p:spPr bwMode="auto">
              <a:xfrm>
                <a:off x="6759787" y="5181014"/>
                <a:ext cx="134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39" name="Line 82"/>
              <p:cNvSpPr>
                <a:spLocks noChangeAspect="1" noChangeShapeType="1"/>
              </p:cNvSpPr>
              <p:nvPr/>
            </p:nvSpPr>
            <p:spPr bwMode="auto">
              <a:xfrm>
                <a:off x="8104188" y="3341646"/>
                <a:ext cx="0" cy="13088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40" name="Line 85"/>
              <p:cNvSpPr>
                <a:spLocks noChangeAspect="1" noChangeShapeType="1"/>
              </p:cNvSpPr>
              <p:nvPr/>
            </p:nvSpPr>
            <p:spPr bwMode="auto">
              <a:xfrm>
                <a:off x="5602507" y="3589338"/>
                <a:ext cx="0" cy="29194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grpSp>
            <p:nvGrpSpPr>
              <p:cNvPr id="41" name="Group 18"/>
              <p:cNvGrpSpPr>
                <a:grpSpLocks/>
              </p:cNvGrpSpPr>
              <p:nvPr/>
            </p:nvGrpSpPr>
            <p:grpSpPr bwMode="auto">
              <a:xfrm>
                <a:off x="1951439" y="2858961"/>
                <a:ext cx="7249777" cy="4599349"/>
                <a:chOff x="1951439" y="2858961"/>
                <a:chExt cx="7249777" cy="4599349"/>
              </a:xfrm>
            </p:grpSpPr>
            <p:sp>
              <p:nvSpPr>
                <p:cNvPr id="43" name="Line 81"/>
                <p:cNvSpPr>
                  <a:spLocks noChangeAspect="1" noChangeShapeType="1"/>
                </p:cNvSpPr>
                <p:nvPr/>
              </p:nvSpPr>
              <p:spPr bwMode="auto">
                <a:xfrm>
                  <a:off x="2991936" y="6650864"/>
                  <a:ext cx="17033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44" name="Line 83"/>
                <p:cNvSpPr>
                  <a:spLocks noChangeAspect="1" noChangeShapeType="1"/>
                </p:cNvSpPr>
                <p:nvPr/>
              </p:nvSpPr>
              <p:spPr bwMode="auto">
                <a:xfrm>
                  <a:off x="3298187" y="4895880"/>
                  <a:ext cx="173122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540" dirty="0"/>
                    <a:t>CV</a:t>
                  </a:r>
                </a:p>
              </p:txBody>
            </p:sp>
            <p:sp>
              <p:nvSpPr>
                <p:cNvPr id="45" name="Line 84"/>
                <p:cNvSpPr>
                  <a:spLocks noChangeAspect="1" noChangeShapeType="1"/>
                </p:cNvSpPr>
                <p:nvPr/>
              </p:nvSpPr>
              <p:spPr bwMode="auto">
                <a:xfrm>
                  <a:off x="6586309" y="3316288"/>
                  <a:ext cx="151787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46" name="Rectangle 86"/>
                <p:cNvSpPr>
                  <a:spLocks noChangeArrowheads="1"/>
                </p:cNvSpPr>
                <p:nvPr/>
              </p:nvSpPr>
              <p:spPr bwMode="auto">
                <a:xfrm>
                  <a:off x="4716691" y="3096430"/>
                  <a:ext cx="1869618" cy="567059"/>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Department of Commerce</a:t>
                  </a:r>
                </a:p>
              </p:txBody>
            </p:sp>
            <p:sp>
              <p:nvSpPr>
                <p:cNvPr id="47" name="Rectangle 87"/>
                <p:cNvSpPr>
                  <a:spLocks noChangeArrowheads="1"/>
                </p:cNvSpPr>
                <p:nvPr/>
              </p:nvSpPr>
              <p:spPr bwMode="auto">
                <a:xfrm>
                  <a:off x="1951439" y="2858961"/>
                  <a:ext cx="1780589" cy="1052735"/>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algn="ctr" defTabSz="810183">
                    <a:defRPr/>
                  </a:pPr>
                  <a:r>
                    <a:rPr lang="en-US" sz="1540" b="1" dirty="0">
                      <a:latin typeface="Arial" charset="0"/>
                    </a:rPr>
                    <a:t>Foundation for the </a:t>
                  </a:r>
                </a:p>
                <a:p>
                  <a:pPr algn="ctr" defTabSz="810183">
                    <a:defRPr/>
                  </a:pPr>
                  <a:r>
                    <a:rPr lang="en-US" sz="1540" b="1" dirty="0">
                      <a:latin typeface="Arial" charset="0"/>
                    </a:rPr>
                    <a:t>Malcolm Baldrige</a:t>
                  </a:r>
                </a:p>
                <a:p>
                  <a:pPr algn="ctr" defTabSz="810183">
                    <a:defRPr/>
                  </a:pPr>
                  <a:r>
                    <a:rPr lang="en-US" sz="1540" b="1" dirty="0">
                      <a:latin typeface="Arial" charset="0"/>
                    </a:rPr>
                    <a:t>National Quality Award</a:t>
                  </a:r>
                  <a:endParaRPr lang="en-US" sz="1540" b="1" dirty="0">
                    <a:solidFill>
                      <a:schemeClr val="bg1"/>
                    </a:solidFill>
                    <a:latin typeface="Arial" charset="0"/>
                  </a:endParaRPr>
                </a:p>
              </p:txBody>
            </p:sp>
            <p:sp>
              <p:nvSpPr>
                <p:cNvPr id="48" name="Rectangle 88"/>
                <p:cNvSpPr>
                  <a:spLocks noChangeArrowheads="1"/>
                </p:cNvSpPr>
                <p:nvPr/>
              </p:nvSpPr>
              <p:spPr bwMode="auto">
                <a:xfrm>
                  <a:off x="7314772" y="2870630"/>
                  <a:ext cx="1600627" cy="964343"/>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endParaRPr lang="en-US" sz="1540" b="1" dirty="0">
                    <a:latin typeface="Arial" charset="0"/>
                  </a:endParaRPr>
                </a:p>
                <a:p>
                  <a:pPr algn="ctr" defTabSz="810183">
                    <a:lnSpc>
                      <a:spcPct val="90000"/>
                    </a:lnSpc>
                    <a:defRPr/>
                  </a:pPr>
                  <a:r>
                    <a:rPr lang="en-US" sz="1540" b="1" dirty="0">
                      <a:latin typeface="Arial" charset="0"/>
                    </a:rPr>
                    <a:t>Board of</a:t>
                  </a:r>
                </a:p>
                <a:p>
                  <a:pPr algn="ctr" defTabSz="810183">
                    <a:lnSpc>
                      <a:spcPct val="90000"/>
                    </a:lnSpc>
                    <a:defRPr/>
                  </a:pPr>
                  <a:r>
                    <a:rPr lang="en-US" sz="1540" b="1" dirty="0">
                      <a:latin typeface="Arial" charset="0"/>
                    </a:rPr>
                    <a:t>Overseers</a:t>
                  </a:r>
                </a:p>
                <a:p>
                  <a:pPr algn="ctr" defTabSz="810183">
                    <a:lnSpc>
                      <a:spcPct val="90000"/>
                    </a:lnSpc>
                    <a:defRPr/>
                  </a:pPr>
                  <a:endParaRPr lang="en-US" sz="1540" b="1" dirty="0">
                    <a:latin typeface="Arial" charset="0"/>
                  </a:endParaRPr>
                </a:p>
              </p:txBody>
            </p:sp>
            <p:sp>
              <p:nvSpPr>
                <p:cNvPr id="49" name="Rectangle 89"/>
                <p:cNvSpPr>
                  <a:spLocks noChangeAspect="1" noChangeArrowheads="1"/>
                </p:cNvSpPr>
                <p:nvPr/>
              </p:nvSpPr>
              <p:spPr bwMode="auto">
                <a:xfrm>
                  <a:off x="4420180" y="4394785"/>
                  <a:ext cx="2339608" cy="964343"/>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National</a:t>
                  </a:r>
                </a:p>
                <a:p>
                  <a:pPr algn="ctr" defTabSz="810183">
                    <a:lnSpc>
                      <a:spcPct val="90000"/>
                    </a:lnSpc>
                    <a:defRPr/>
                  </a:pPr>
                  <a:r>
                    <a:rPr lang="en-US" sz="1540" b="1" dirty="0">
                      <a:latin typeface="Arial" charset="0"/>
                    </a:rPr>
                    <a:t>Institute of</a:t>
                  </a:r>
                </a:p>
                <a:p>
                  <a:pPr algn="ctr" defTabSz="810183">
                    <a:lnSpc>
                      <a:spcPct val="90000"/>
                    </a:lnSpc>
                    <a:defRPr/>
                  </a:pPr>
                  <a:r>
                    <a:rPr lang="en-US" sz="1540" b="1" dirty="0">
                      <a:latin typeface="Arial" charset="0"/>
                    </a:rPr>
                    <a:t>Standards and</a:t>
                  </a:r>
                </a:p>
                <a:p>
                  <a:pPr algn="ctr" defTabSz="810183">
                    <a:lnSpc>
                      <a:spcPct val="90000"/>
                    </a:lnSpc>
                    <a:defRPr/>
                  </a:pPr>
                  <a:r>
                    <a:rPr lang="en-US" sz="1540" b="1" dirty="0">
                      <a:latin typeface="Arial" charset="0"/>
                    </a:rPr>
                    <a:t>Technology</a:t>
                  </a:r>
                </a:p>
              </p:txBody>
            </p:sp>
            <p:sp>
              <p:nvSpPr>
                <p:cNvPr id="50" name="Rectangle 90"/>
                <p:cNvSpPr>
                  <a:spLocks noChangeArrowheads="1"/>
                </p:cNvSpPr>
                <p:nvPr/>
              </p:nvSpPr>
              <p:spPr bwMode="auto">
                <a:xfrm>
                  <a:off x="1951439" y="6380876"/>
                  <a:ext cx="1780589" cy="567059"/>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marL="451320" indent="-282075" algn="ctr" defTabSz="810183">
                    <a:lnSpc>
                      <a:spcPct val="90000"/>
                    </a:lnSpc>
                    <a:defRPr/>
                  </a:pPr>
                  <a:r>
                    <a:rPr lang="en-US" sz="1540" b="1" dirty="0">
                      <a:latin typeface="Arial" charset="0"/>
                    </a:rPr>
                    <a:t>ASQ</a:t>
                  </a:r>
                </a:p>
                <a:p>
                  <a:pPr marL="451320" indent="-282075" algn="ctr" defTabSz="810183">
                    <a:lnSpc>
                      <a:spcPct val="90000"/>
                    </a:lnSpc>
                    <a:defRPr/>
                  </a:pPr>
                  <a:r>
                    <a:rPr lang="en-US" sz="1540" b="1" dirty="0">
                      <a:latin typeface="Arial" charset="0"/>
                    </a:rPr>
                    <a:t>(Contractor)</a:t>
                  </a:r>
                </a:p>
              </p:txBody>
            </p:sp>
            <p:sp>
              <p:nvSpPr>
                <p:cNvPr id="51" name="Rectangle 91"/>
                <p:cNvSpPr>
                  <a:spLocks noChangeArrowheads="1"/>
                </p:cNvSpPr>
                <p:nvPr/>
              </p:nvSpPr>
              <p:spPr bwMode="auto">
                <a:xfrm>
                  <a:off x="4707349" y="6168693"/>
                  <a:ext cx="1780588" cy="964343"/>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Board of Examiners</a:t>
                  </a:r>
                </a:p>
                <a:p>
                  <a:pPr marL="338490" indent="-112830" defTabSz="810183">
                    <a:lnSpc>
                      <a:spcPct val="90000"/>
                    </a:lnSpc>
                    <a:buFontTx/>
                    <a:buChar char="•"/>
                    <a:defRPr/>
                  </a:pPr>
                  <a:r>
                    <a:rPr lang="en-US" sz="1540" b="1" dirty="0">
                      <a:latin typeface="Arial" charset="0"/>
                    </a:rPr>
                    <a:t> Judges</a:t>
                  </a:r>
                </a:p>
                <a:p>
                  <a:pPr marL="338490" indent="-112830" defTabSz="810183">
                    <a:lnSpc>
                      <a:spcPct val="90000"/>
                    </a:lnSpc>
                    <a:buFontTx/>
                    <a:buChar char="•"/>
                    <a:defRPr/>
                  </a:pPr>
                  <a:r>
                    <a:rPr lang="en-US" sz="1540" b="1" dirty="0">
                      <a:latin typeface="Arial" charset="0"/>
                    </a:rPr>
                    <a:t> Examiners</a:t>
                  </a:r>
                </a:p>
              </p:txBody>
            </p:sp>
            <p:sp>
              <p:nvSpPr>
                <p:cNvPr id="52" name="Rectangle 92"/>
                <p:cNvSpPr>
                  <a:spLocks noChangeArrowheads="1"/>
                </p:cNvSpPr>
                <p:nvPr/>
              </p:nvSpPr>
              <p:spPr bwMode="auto">
                <a:xfrm>
                  <a:off x="7183214" y="4929082"/>
                  <a:ext cx="1869618" cy="765700"/>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Baldrige</a:t>
                  </a:r>
                </a:p>
                <a:p>
                  <a:pPr algn="ctr" defTabSz="810183">
                    <a:lnSpc>
                      <a:spcPct val="90000"/>
                    </a:lnSpc>
                    <a:defRPr/>
                  </a:pPr>
                  <a:r>
                    <a:rPr lang="en-US" sz="1540" b="1" dirty="0">
                      <a:latin typeface="Arial" charset="0"/>
                    </a:rPr>
                    <a:t>Award</a:t>
                  </a:r>
                </a:p>
                <a:p>
                  <a:pPr algn="ctr" defTabSz="810183">
                    <a:lnSpc>
                      <a:spcPct val="90000"/>
                    </a:lnSpc>
                    <a:defRPr/>
                  </a:pPr>
                  <a:r>
                    <a:rPr lang="en-US" sz="1540" b="1" dirty="0">
                      <a:latin typeface="Arial" charset="0"/>
                    </a:rPr>
                    <a:t>Recipients</a:t>
                  </a:r>
                </a:p>
              </p:txBody>
            </p:sp>
            <p:sp>
              <p:nvSpPr>
                <p:cNvPr id="53" name="Rectangle 93"/>
                <p:cNvSpPr>
                  <a:spLocks noChangeAspect="1" noChangeArrowheads="1"/>
                </p:cNvSpPr>
                <p:nvPr/>
              </p:nvSpPr>
              <p:spPr bwMode="auto">
                <a:xfrm>
                  <a:off x="6918249" y="5980819"/>
                  <a:ext cx="2282967" cy="1477491"/>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0880" tIns="90254" rIns="90880" bIns="90254" anchor="ctr">
                  <a:spAutoFit/>
                </a:bodyPr>
                <a:lstStyle/>
                <a:p>
                  <a:pPr algn="ctr" defTabSz="810183">
                    <a:spcAft>
                      <a:spcPts val="592"/>
                    </a:spcAft>
                    <a:defRPr/>
                  </a:pPr>
                  <a:r>
                    <a:rPr lang="en-US" sz="1540" b="1" dirty="0">
                      <a:latin typeface="Arial" charset="0"/>
                    </a:rPr>
                    <a:t>Cooperating Organizations</a:t>
                  </a:r>
                </a:p>
                <a:p>
                  <a:pPr marL="169245" indent="-169245" defTabSz="810183">
                    <a:lnSpc>
                      <a:spcPct val="90000"/>
                    </a:lnSpc>
                    <a:buFontTx/>
                    <a:buChar char="•"/>
                    <a:defRPr/>
                  </a:pPr>
                  <a:r>
                    <a:rPr lang="en-US" sz="1540" b="1" dirty="0">
                      <a:latin typeface="Arial" charset="0"/>
                    </a:rPr>
                    <a:t>Communities of Excellence 2026</a:t>
                  </a:r>
                </a:p>
                <a:p>
                  <a:pPr marL="169245" indent="-169245" defTabSz="810183">
                    <a:lnSpc>
                      <a:spcPct val="90000"/>
                    </a:lnSpc>
                    <a:buFontTx/>
                    <a:buChar char="•"/>
                    <a:defRPr/>
                  </a:pPr>
                  <a:r>
                    <a:rPr lang="en-US" sz="1540" b="1" dirty="0">
                      <a:latin typeface="Arial" charset="0"/>
                    </a:rPr>
                    <a:t>Professional Societies</a:t>
                  </a:r>
                </a:p>
                <a:p>
                  <a:pPr marL="169245" indent="-169245" defTabSz="810183">
                    <a:lnSpc>
                      <a:spcPct val="90000"/>
                    </a:lnSpc>
                    <a:buFontTx/>
                    <a:buChar char="•"/>
                    <a:defRPr/>
                  </a:pPr>
                  <a:r>
                    <a:rPr lang="en-US" sz="1540" b="1" dirty="0">
                      <a:latin typeface="Arial" charset="0"/>
                    </a:rPr>
                    <a:t>Trade Associations</a:t>
                  </a:r>
                </a:p>
              </p:txBody>
            </p:sp>
          </p:grpSp>
        </p:grpSp>
        <p:sp>
          <p:nvSpPr>
            <p:cNvPr id="55" name="Rectangle 90"/>
            <p:cNvSpPr>
              <a:spLocks noChangeArrowheads="1"/>
            </p:cNvSpPr>
            <p:nvPr/>
          </p:nvSpPr>
          <p:spPr bwMode="auto">
            <a:xfrm>
              <a:off x="1545528" y="2722622"/>
              <a:ext cx="1828800" cy="747328"/>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marL="451320" indent="-282075" algn="ctr" defTabSz="810183">
                <a:lnSpc>
                  <a:spcPct val="90000"/>
                </a:lnSpc>
                <a:defRPr/>
              </a:pPr>
              <a:r>
                <a:rPr lang="en-US" sz="1540" b="1" dirty="0">
                  <a:latin typeface="Arial" charset="0"/>
                </a:rPr>
                <a:t>Alliance for</a:t>
              </a:r>
            </a:p>
            <a:p>
              <a:pPr marL="451320" indent="-282075" algn="ctr" defTabSz="810183">
                <a:lnSpc>
                  <a:spcPct val="90000"/>
                </a:lnSpc>
                <a:defRPr/>
              </a:pPr>
              <a:r>
                <a:rPr lang="en-US" sz="1540" b="1" dirty="0">
                  <a:latin typeface="Arial" charset="0"/>
                </a:rPr>
                <a:t>Performance</a:t>
              </a:r>
            </a:p>
            <a:p>
              <a:pPr marL="451320" indent="-282075" algn="ctr" defTabSz="810183">
                <a:lnSpc>
                  <a:spcPct val="90000"/>
                </a:lnSpc>
                <a:defRPr/>
              </a:pPr>
              <a:r>
                <a:rPr lang="en-US" sz="1540" b="1" dirty="0">
                  <a:latin typeface="Arial" charset="0"/>
                </a:rPr>
                <a:t>Excellence</a:t>
              </a:r>
            </a:p>
          </p:txBody>
        </p:sp>
        <p:sp>
          <p:nvSpPr>
            <p:cNvPr id="57" name="Line 79"/>
            <p:cNvSpPr>
              <a:spLocks noChangeAspect="1" noChangeShapeType="1"/>
            </p:cNvSpPr>
            <p:nvPr/>
          </p:nvSpPr>
          <p:spPr bwMode="auto">
            <a:xfrm>
              <a:off x="2454567" y="4013978"/>
              <a:ext cx="219363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60" name="Line 85"/>
            <p:cNvSpPr>
              <a:spLocks noChangeAspect="1" noChangeShapeType="1"/>
            </p:cNvSpPr>
            <p:nvPr/>
          </p:nvSpPr>
          <p:spPr bwMode="auto">
            <a:xfrm>
              <a:off x="4648200" y="3642063"/>
              <a:ext cx="0" cy="3828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grpSp>
      <p:sp>
        <p:nvSpPr>
          <p:cNvPr id="25" name="Rectangle 77"/>
          <p:cNvSpPr>
            <a:spLocks noChangeArrowheads="1"/>
          </p:cNvSpPr>
          <p:nvPr/>
        </p:nvSpPr>
        <p:spPr bwMode="auto">
          <a:xfrm>
            <a:off x="457200" y="511828"/>
            <a:ext cx="7620000" cy="577081"/>
          </a:xfrm>
          <a:prstGeom prst="rect">
            <a:avLst/>
          </a:prstGeom>
          <a:noFill/>
          <a:ln w="9525">
            <a:noFill/>
            <a:miter lim="800000"/>
            <a:headEnd/>
            <a:tailEnd/>
          </a:ln>
        </p:spPr>
        <p:txBody>
          <a:bodyPr lIns="0" tIns="0" rIns="0" bIns="0">
            <a:spAutoFit/>
          </a:bodyPr>
          <a:lstStyle/>
          <a:p>
            <a:pPr defTabSz="1006069">
              <a:lnSpc>
                <a:spcPts val="4541"/>
              </a:lnSpc>
              <a:defRPr/>
            </a:pPr>
            <a:r>
              <a:rPr lang="en-US" sz="4290" b="1" dirty="0">
                <a:latin typeface="+mj-lt"/>
                <a:ea typeface="ＭＳ Ｐゴシック" pitchFamily="-109" charset="-128"/>
              </a:rPr>
              <a:t>Baldrige Community</a:t>
            </a:r>
            <a:endParaRPr lang="en-US" sz="4290" b="1" dirty="0">
              <a:solidFill>
                <a:schemeClr val="bg2"/>
              </a:solidFill>
              <a:latin typeface="+mj-lt"/>
              <a:ea typeface="ＭＳ Ｐゴシック" pitchFamily="-109" charset="-128"/>
            </a:endParaRPr>
          </a:p>
        </p:txBody>
      </p:sp>
    </p:spTree>
    <p:extLst>
      <p:ext uri="{BB962C8B-B14F-4D97-AF65-F5344CB8AC3E}">
        <p14:creationId xmlns:p14="http://schemas.microsoft.com/office/powerpoint/2010/main" val="100430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2522" y="54909"/>
            <a:ext cx="8896350" cy="955302"/>
          </a:xfrm>
        </p:spPr>
        <p:txBody>
          <a:bodyPr/>
          <a:lstStyle/>
          <a:p>
            <a:r>
              <a:rPr lang="en-US" dirty="0">
                <a:latin typeface="Arial Narrow" pitchFamily="34" charset="0"/>
                <a:ea typeface="ＭＳ Ｐゴシック" pitchFamily="34" charset="-128"/>
                <a:cs typeface="Arial Narrow" pitchFamily="34" charset="0"/>
              </a:rPr>
              <a:t>Performance Excellence</a:t>
            </a:r>
          </a:p>
        </p:txBody>
      </p:sp>
      <p:graphicFrame>
        <p:nvGraphicFramePr>
          <p:cNvPr id="2" name="Diagram 1">
            <a:extLst>
              <a:ext uri="{FF2B5EF4-FFF2-40B4-BE49-F238E27FC236}">
                <a16:creationId xmlns:a16="http://schemas.microsoft.com/office/drawing/2014/main" id="{F7417C85-5321-4148-9D71-CC0EB4F197D1}"/>
              </a:ext>
            </a:extLst>
          </p:cNvPr>
          <p:cNvGraphicFramePr/>
          <p:nvPr>
            <p:extLst>
              <p:ext uri="{D42A27DB-BD31-4B8C-83A1-F6EECF244321}">
                <p14:modId xmlns:p14="http://schemas.microsoft.com/office/powerpoint/2010/main" val="740224980"/>
              </p:ext>
            </p:extLst>
          </p:nvPr>
        </p:nvGraphicFramePr>
        <p:xfrm>
          <a:off x="1383926" y="1410635"/>
          <a:ext cx="7911353" cy="478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5459" y="440635"/>
            <a:ext cx="9052560" cy="1173480"/>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Excellence Framework and Criteria for Performance Excellence</a:t>
            </a:r>
          </a:p>
        </p:txBody>
      </p:sp>
      <p:sp>
        <p:nvSpPr>
          <p:cNvPr id="9219" name="Rectangle 3"/>
          <p:cNvSpPr>
            <a:spLocks noGrp="1" noChangeArrowheads="1"/>
          </p:cNvSpPr>
          <p:nvPr>
            <p:ph type="body" idx="1"/>
          </p:nvPr>
        </p:nvSpPr>
        <p:spPr>
          <a:xfrm>
            <a:off x="415458" y="1830010"/>
            <a:ext cx="7531753" cy="4425696"/>
          </a:xfrm>
        </p:spPr>
        <p:txBody>
          <a:bodyPr/>
          <a:lstStyle/>
          <a:p>
            <a:pPr>
              <a:lnSpc>
                <a:spcPct val="100000"/>
              </a:lnSpc>
              <a:spcBef>
                <a:spcPct val="0"/>
              </a:spcBef>
              <a:spcAft>
                <a:spcPts val="1200"/>
              </a:spcAft>
            </a:pPr>
            <a:r>
              <a:rPr lang="en-US" sz="3200" dirty="0">
                <a:ea typeface="ＭＳ Ｐゴシック" pitchFamily="34" charset="-128"/>
              </a:rPr>
              <a:t>Define performance excellence</a:t>
            </a:r>
          </a:p>
          <a:p>
            <a:pPr>
              <a:lnSpc>
                <a:spcPct val="100000"/>
              </a:lnSpc>
              <a:spcBef>
                <a:spcPct val="0"/>
              </a:spcBef>
              <a:spcAft>
                <a:spcPts val="1200"/>
              </a:spcAft>
            </a:pPr>
            <a:r>
              <a:rPr lang="en-US" sz="3200" dirty="0">
                <a:ea typeface="ＭＳ Ｐゴシック" pitchFamily="34" charset="-128"/>
              </a:rPr>
              <a:t>Organizational Profile and seven categories—an integrated management framework </a:t>
            </a:r>
          </a:p>
          <a:p>
            <a:pPr>
              <a:lnSpc>
                <a:spcPct val="100000"/>
              </a:lnSpc>
              <a:spcBef>
                <a:spcPct val="0"/>
              </a:spcBef>
              <a:spcAft>
                <a:spcPts val="1200"/>
              </a:spcAft>
            </a:pPr>
            <a:r>
              <a:rPr lang="en-US" sz="3200" dirty="0">
                <a:ea typeface="ＭＳ Ｐゴシック" pitchFamily="34" charset="-128"/>
              </a:rPr>
              <a:t>Used by diverse organizations in all </a:t>
            </a:r>
            <a:br>
              <a:rPr lang="en-US" sz="3200" dirty="0">
                <a:ea typeface="ＭＳ Ｐゴシック" pitchFamily="34" charset="-128"/>
              </a:rPr>
            </a:br>
            <a:r>
              <a:rPr lang="en-US" sz="3200" dirty="0">
                <a:ea typeface="ＭＳ Ｐゴシック" pitchFamily="34" charset="-128"/>
              </a:rPr>
              <a:t>sectors of the economy</a:t>
            </a:r>
          </a:p>
          <a:p>
            <a:pPr>
              <a:lnSpc>
                <a:spcPct val="100000"/>
              </a:lnSpc>
              <a:spcBef>
                <a:spcPct val="0"/>
              </a:spcBef>
              <a:spcAft>
                <a:spcPts val="1200"/>
              </a:spcAft>
            </a:pPr>
            <a:r>
              <a:rPr lang="en-US" sz="3200" dirty="0">
                <a:ea typeface="ＭＳ Ｐゴシック" pitchFamily="34" charset="-128"/>
              </a:rPr>
              <a:t>Used to identify award recipients</a:t>
            </a:r>
          </a:p>
          <a:p>
            <a:pPr>
              <a:lnSpc>
                <a:spcPct val="100000"/>
              </a:lnSpc>
              <a:spcBef>
                <a:spcPct val="0"/>
              </a:spcBef>
              <a:spcAft>
                <a:spcPts val="1200"/>
              </a:spcAft>
            </a:pPr>
            <a:r>
              <a:rPr lang="en-US" sz="3200" dirty="0">
                <a:ea typeface="ＭＳ Ｐゴシック" pitchFamily="34" charset="-128"/>
              </a:rPr>
              <a:t>Updated every two years</a:t>
            </a:r>
            <a:endParaRPr lang="en-US" sz="3200" strike="sngStrike" dirty="0">
              <a:ea typeface="ＭＳ Ｐゴシック" pitchFamily="34" charset="-128"/>
            </a:endParaRPr>
          </a:p>
        </p:txBody>
      </p:sp>
      <p:grpSp>
        <p:nvGrpSpPr>
          <p:cNvPr id="8" name="Group 7"/>
          <p:cNvGrpSpPr>
            <a:grpSpLocks noChangeAspect="1"/>
          </p:cNvGrpSpPr>
          <p:nvPr/>
        </p:nvGrpSpPr>
        <p:grpSpPr>
          <a:xfrm>
            <a:off x="6733102" y="3935282"/>
            <a:ext cx="3099576" cy="3291840"/>
            <a:chOff x="5879450" y="3616871"/>
            <a:chExt cx="3998635" cy="4246670"/>
          </a:xfrm>
        </p:grpSpPr>
        <p:pic>
          <p:nvPicPr>
            <p:cNvPr id="4" name="Picture 3"/>
            <p:cNvPicPr>
              <a:picLocks noChangeAspect="1"/>
            </p:cNvPicPr>
            <p:nvPr/>
          </p:nvPicPr>
          <p:blipFill>
            <a:blip r:embed="rId3"/>
            <a:stretch>
              <a:fillRect/>
            </a:stretch>
          </p:blipFill>
          <p:spPr>
            <a:xfrm>
              <a:off x="5879450" y="3616871"/>
              <a:ext cx="2171700" cy="2794000"/>
            </a:xfrm>
            <a:prstGeom prst="rect">
              <a:avLst/>
            </a:prstGeom>
          </p:spPr>
        </p:pic>
        <p:pic>
          <p:nvPicPr>
            <p:cNvPr id="5" name="Picture 4"/>
            <p:cNvPicPr>
              <a:picLocks noChangeAspect="1"/>
            </p:cNvPicPr>
            <p:nvPr/>
          </p:nvPicPr>
          <p:blipFill>
            <a:blip r:embed="rId4"/>
            <a:stretch>
              <a:fillRect/>
            </a:stretch>
          </p:blipFill>
          <p:spPr>
            <a:xfrm>
              <a:off x="7706385" y="3616871"/>
              <a:ext cx="2171700" cy="2794000"/>
            </a:xfrm>
            <a:prstGeom prst="rect">
              <a:avLst/>
            </a:prstGeom>
          </p:spPr>
        </p:pic>
        <p:pic>
          <p:nvPicPr>
            <p:cNvPr id="6" name="Picture 5"/>
            <p:cNvPicPr>
              <a:picLocks noChangeAspect="1"/>
            </p:cNvPicPr>
            <p:nvPr/>
          </p:nvPicPr>
          <p:blipFill>
            <a:blip r:embed="rId5"/>
            <a:stretch>
              <a:fillRect/>
            </a:stretch>
          </p:blipFill>
          <p:spPr>
            <a:xfrm>
              <a:off x="6635939" y="5069541"/>
              <a:ext cx="2171700" cy="2794000"/>
            </a:xfrm>
            <a:prstGeom prst="rect">
              <a:avLst/>
            </a:prstGeom>
          </p:spPr>
        </p:pic>
      </p:grpSp>
    </p:spTree>
    <p:extLst>
      <p:ext uri="{BB962C8B-B14F-4D97-AF65-F5344CB8AC3E}">
        <p14:creationId xmlns:p14="http://schemas.microsoft.com/office/powerpoint/2010/main" val="20675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5459" y="440635"/>
            <a:ext cx="9052560" cy="1173480"/>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Excellence Builder</a:t>
            </a:r>
          </a:p>
        </p:txBody>
      </p:sp>
      <p:sp>
        <p:nvSpPr>
          <p:cNvPr id="9219" name="Rectangle 3"/>
          <p:cNvSpPr>
            <a:spLocks noGrp="1" noChangeArrowheads="1"/>
          </p:cNvSpPr>
          <p:nvPr>
            <p:ph type="body" idx="1"/>
          </p:nvPr>
        </p:nvSpPr>
        <p:spPr>
          <a:xfrm>
            <a:off x="415459" y="2086716"/>
            <a:ext cx="6577012" cy="4425696"/>
          </a:xfrm>
        </p:spPr>
        <p:txBody>
          <a:bodyPr/>
          <a:lstStyle/>
          <a:p>
            <a:pPr>
              <a:lnSpc>
                <a:spcPct val="100000"/>
              </a:lnSpc>
              <a:spcBef>
                <a:spcPct val="0"/>
              </a:spcBef>
              <a:spcAft>
                <a:spcPts val="1200"/>
              </a:spcAft>
            </a:pPr>
            <a:r>
              <a:rPr lang="en-US" sz="3200" dirty="0">
                <a:ea typeface="ＭＳ Ｐゴシック" pitchFamily="34" charset="-128"/>
              </a:rPr>
              <a:t>Assess your organization against the most important features of organizational performance excellence</a:t>
            </a:r>
          </a:p>
          <a:p>
            <a:pPr>
              <a:lnSpc>
                <a:spcPct val="100000"/>
              </a:lnSpc>
              <a:spcBef>
                <a:spcPct val="0"/>
              </a:spcBef>
              <a:spcAft>
                <a:spcPts val="1200"/>
              </a:spcAft>
            </a:pPr>
            <a:r>
              <a:rPr lang="en-US" sz="3200" dirty="0">
                <a:ea typeface="ＭＳ Ｐゴシック" pitchFamily="34" charset="-128"/>
              </a:rPr>
              <a:t>Organizational Profile and seven categories—abbreviated</a:t>
            </a:r>
            <a:endParaRPr lang="en-US" sz="3200" strike="sngStrike" dirty="0">
              <a:ea typeface="ＭＳ Ｐゴシック" pitchFamily="34" charset="-128"/>
            </a:endParaRPr>
          </a:p>
        </p:txBody>
      </p:sp>
      <p:pic>
        <p:nvPicPr>
          <p:cNvPr id="2" name="Picture 1">
            <a:extLst>
              <a:ext uri="{FF2B5EF4-FFF2-40B4-BE49-F238E27FC236}">
                <a16:creationId xmlns:a16="http://schemas.microsoft.com/office/drawing/2014/main" id="{D82CBAFF-990B-46FE-AE9E-523DED5C6E6D}"/>
              </a:ext>
            </a:extLst>
          </p:cNvPr>
          <p:cNvPicPr>
            <a:picLocks noChangeAspect="1"/>
          </p:cNvPicPr>
          <p:nvPr/>
        </p:nvPicPr>
        <p:blipFill>
          <a:blip r:embed="rId3"/>
          <a:stretch>
            <a:fillRect/>
          </a:stretch>
        </p:blipFill>
        <p:spPr>
          <a:xfrm>
            <a:off x="6992471" y="2196444"/>
            <a:ext cx="2915920" cy="3749040"/>
          </a:xfrm>
          <a:prstGeom prst="rect">
            <a:avLst/>
          </a:prstGeom>
        </p:spPr>
      </p:pic>
    </p:spTree>
    <p:extLst>
      <p:ext uri="{BB962C8B-B14F-4D97-AF65-F5344CB8AC3E}">
        <p14:creationId xmlns:p14="http://schemas.microsoft.com/office/powerpoint/2010/main" val="188191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6859" y="208917"/>
            <a:ext cx="9508470" cy="1173480"/>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Cybersecurity Excellence Builder</a:t>
            </a:r>
          </a:p>
        </p:txBody>
      </p:sp>
      <p:sp>
        <p:nvSpPr>
          <p:cNvPr id="9219" name="Rectangle 3"/>
          <p:cNvSpPr>
            <a:spLocks noGrp="1" noChangeArrowheads="1"/>
          </p:cNvSpPr>
          <p:nvPr>
            <p:ph type="body" idx="1"/>
          </p:nvPr>
        </p:nvSpPr>
        <p:spPr>
          <a:xfrm>
            <a:off x="321330" y="1651337"/>
            <a:ext cx="6529199" cy="5475603"/>
          </a:xfrm>
        </p:spPr>
        <p:txBody>
          <a:bodyPr/>
          <a:lstStyle/>
          <a:p>
            <a:pPr>
              <a:lnSpc>
                <a:spcPct val="100000"/>
              </a:lnSpc>
              <a:spcBef>
                <a:spcPct val="0"/>
              </a:spcBef>
              <a:spcAft>
                <a:spcPts val="1200"/>
              </a:spcAft>
            </a:pPr>
            <a:r>
              <a:rPr lang="en-US" sz="3200" dirty="0">
                <a:ea typeface="ＭＳ Ｐゴシック" pitchFamily="34" charset="-128"/>
              </a:rPr>
              <a:t>Voluntary self-assessment tool</a:t>
            </a:r>
          </a:p>
          <a:p>
            <a:pPr>
              <a:lnSpc>
                <a:spcPct val="100000"/>
              </a:lnSpc>
              <a:spcBef>
                <a:spcPct val="0"/>
              </a:spcBef>
              <a:spcAft>
                <a:spcPts val="1200"/>
              </a:spcAft>
            </a:pPr>
            <a:r>
              <a:rPr lang="en-US" sz="3200" dirty="0">
                <a:ea typeface="ＭＳ Ｐゴシック" pitchFamily="34" charset="-128"/>
              </a:rPr>
              <a:t>Blends the Baldrige Excellence Framework’s systems perspective with NIST Cybersecurity Framework concepts</a:t>
            </a:r>
          </a:p>
          <a:p>
            <a:pPr>
              <a:lnSpc>
                <a:spcPct val="100000"/>
              </a:lnSpc>
              <a:spcBef>
                <a:spcPct val="0"/>
              </a:spcBef>
            </a:pPr>
            <a:r>
              <a:rPr lang="en-US" sz="3200" dirty="0">
                <a:ea typeface="ＭＳ Ｐゴシック" pitchFamily="34" charset="-128"/>
              </a:rPr>
              <a:t>Assess  the effectiveness and efficiency of cybersecurity-related processes and the results they achieve</a:t>
            </a:r>
          </a:p>
          <a:p>
            <a:pPr marL="0" indent="0">
              <a:lnSpc>
                <a:spcPts val="4146"/>
              </a:lnSpc>
              <a:spcBef>
                <a:spcPct val="0"/>
              </a:spcBef>
              <a:buNone/>
            </a:pPr>
            <a:endParaRPr lang="en-US" sz="3200" strike="sngStrike" dirty="0">
              <a:ea typeface="ＭＳ Ｐゴシック" pitchFamily="34" charset="-128"/>
            </a:endParaRPr>
          </a:p>
        </p:txBody>
      </p:sp>
      <p:pic>
        <p:nvPicPr>
          <p:cNvPr id="1026" name="Picture 2" descr="Baldrige Cybersecurity Excellence Builder Version 1.0 cover">
            <a:extLst>
              <a:ext uri="{FF2B5EF4-FFF2-40B4-BE49-F238E27FC236}">
                <a16:creationId xmlns:a16="http://schemas.microsoft.com/office/drawing/2014/main" id="{12672CAE-1BEB-4E47-8002-CE6A82D01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529" y="2097741"/>
            <a:ext cx="2844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30439"/>
      </p:ext>
    </p:extLst>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2657</Words>
  <Application>Microsoft Office PowerPoint</Application>
  <PresentationFormat>Custom</PresentationFormat>
  <Paragraphs>246</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PGothic</vt:lpstr>
      <vt:lpstr>MS PGothic</vt:lpstr>
      <vt:lpstr>Arial</vt:lpstr>
      <vt:lpstr>Arial Narrow</vt:lpstr>
      <vt:lpstr>Calibri</vt:lpstr>
      <vt:lpstr>CommonBullets</vt:lpstr>
      <vt:lpstr>Monotype Sorts</vt:lpstr>
      <vt:lpstr>Tahoma</vt:lpstr>
      <vt:lpstr>Times New Roman</vt:lpstr>
      <vt:lpstr>ヒラギノ角ゴ Pro W3</vt:lpstr>
      <vt:lpstr>Blank Presentation</vt:lpstr>
      <vt:lpstr>Baldrige Performance Excellence Program  |  2018 </vt:lpstr>
      <vt:lpstr>PowerPoint Presentation</vt:lpstr>
      <vt:lpstr>PowerPoint Presentation</vt:lpstr>
      <vt:lpstr>The Baldrige Program . . .</vt:lpstr>
      <vt:lpstr>PowerPoint Presentation</vt:lpstr>
      <vt:lpstr>Performance Excellence</vt:lpstr>
      <vt:lpstr>Baldrige Excellence Framework and Criteria for Performance Excellence</vt:lpstr>
      <vt:lpstr>Baldrige Excellence Builder</vt:lpstr>
      <vt:lpstr>Baldrige Cybersecurity Excellence Builder</vt:lpstr>
      <vt:lpstr>Baldrige Executive Fellows Program Hands-On Leadership Development</vt:lpstr>
      <vt:lpstr>Become a Baldrige Examiner</vt:lpstr>
      <vt:lpstr>Program Achievements</vt:lpstr>
      <vt:lpstr>PowerPoint Presentation</vt:lpstr>
      <vt:lpstr>Start Improving Your Organization</vt:lpstr>
      <vt:lpstr>Start Improving Your Organization</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2018-06-07T17:57:32Z</dcterms:created>
  <dcterms:modified xsi:type="dcterms:W3CDTF">2018-06-07T17:58:43Z</dcterms:modified>
</cp:coreProperties>
</file>