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7"/>
  </p:notesMasterIdLst>
  <p:handoutMasterIdLst>
    <p:handoutMasterId r:id="rId8"/>
  </p:handoutMasterIdLst>
  <p:sldIdLst>
    <p:sldId id="267" r:id="rId3"/>
    <p:sldId id="268" r:id="rId4"/>
    <p:sldId id="270" r:id="rId5"/>
    <p:sldId id="269" r:id="rId6"/>
  </p:sldIdLst>
  <p:sldSz cx="10058400" cy="7772400"/>
  <p:notesSz cx="6845300" cy="7696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472">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3" autoAdjust="0"/>
    <p:restoredTop sz="94660"/>
  </p:normalViewPr>
  <p:slideViewPr>
    <p:cSldViewPr snapToGrid="0" snapToObjects="1">
      <p:cViewPr varScale="1">
        <p:scale>
          <a:sx n="75" d="100"/>
          <a:sy n="75" d="100"/>
        </p:scale>
        <p:origin x="1218" y="60"/>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75" d="100"/>
          <a:sy n="75" d="100"/>
        </p:scale>
        <p:origin x="-3906" y="-942"/>
      </p:cViewPr>
      <p:guideLst>
        <p:guide orient="horz" pos="2472"/>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67038"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78851" name="Rectangle 3"/>
          <p:cNvSpPr>
            <a:spLocks noGrp="1" noChangeArrowheads="1"/>
          </p:cNvSpPr>
          <p:nvPr>
            <p:ph type="dt" sz="quarter" idx="1"/>
          </p:nvPr>
        </p:nvSpPr>
        <p:spPr bwMode="auto">
          <a:xfrm>
            <a:off x="3878263" y="0"/>
            <a:ext cx="2967037"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algn="r" defTabSz="825500">
              <a:defRPr sz="1100">
                <a:ea typeface="ＭＳ Ｐゴシック" pitchFamily="-109" charset="-128"/>
                <a:cs typeface="ＭＳ Ｐゴシック" pitchFamily="-109" charset="-128"/>
              </a:defRPr>
            </a:lvl1pPr>
          </a:lstStyle>
          <a:p>
            <a:pPr>
              <a:defRPr/>
            </a:pPr>
            <a:endParaRPr lang="en-US"/>
          </a:p>
        </p:txBody>
      </p:sp>
      <p:sp>
        <p:nvSpPr>
          <p:cNvPr id="78852" name="Rectangle 4"/>
          <p:cNvSpPr>
            <a:spLocks noGrp="1" noChangeArrowheads="1"/>
          </p:cNvSpPr>
          <p:nvPr>
            <p:ph type="ftr" sz="quarter" idx="2"/>
          </p:nvPr>
        </p:nvSpPr>
        <p:spPr bwMode="auto">
          <a:xfrm>
            <a:off x="0" y="7312025"/>
            <a:ext cx="2967038"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78853" name="Rectangle 5"/>
          <p:cNvSpPr>
            <a:spLocks noGrp="1" noChangeArrowheads="1"/>
          </p:cNvSpPr>
          <p:nvPr>
            <p:ph type="sldNum" sz="quarter" idx="3"/>
          </p:nvPr>
        </p:nvSpPr>
        <p:spPr bwMode="auto">
          <a:xfrm>
            <a:off x="3878263" y="7312025"/>
            <a:ext cx="2967037"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algn="r" defTabSz="825500">
              <a:defRPr sz="1100" smtClean="0"/>
            </a:lvl1pPr>
          </a:lstStyle>
          <a:p>
            <a:pPr>
              <a:defRPr/>
            </a:pPr>
            <a:fld id="{B4209F6B-AA93-4047-A16F-4528D28572EC}" type="slidenum">
              <a:rPr lang="en-US"/>
              <a:pPr>
                <a:defRPr/>
              </a:pPr>
              <a:t>‹#›</a:t>
            </a:fld>
            <a:endParaRPr lang="en-US"/>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67038"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35843" name="Rectangle 3"/>
          <p:cNvSpPr>
            <a:spLocks noGrp="1" noChangeArrowheads="1"/>
          </p:cNvSpPr>
          <p:nvPr>
            <p:ph type="dt" idx="1"/>
          </p:nvPr>
        </p:nvSpPr>
        <p:spPr bwMode="auto">
          <a:xfrm>
            <a:off x="3878263" y="0"/>
            <a:ext cx="2967037" cy="38417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lvl1pPr algn="r" defTabSz="825500">
              <a:defRPr sz="1100">
                <a:ea typeface="ＭＳ Ｐゴシック" pitchFamily="-109" charset="-128"/>
                <a:cs typeface="ＭＳ Ｐゴシック" pitchFamily="-109"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555750" y="577850"/>
            <a:ext cx="3735388" cy="2886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12813" y="3654425"/>
            <a:ext cx="5019675" cy="3463925"/>
          </a:xfrm>
          <a:prstGeom prst="rect">
            <a:avLst/>
          </a:prstGeom>
          <a:noFill/>
          <a:ln w="9525">
            <a:noFill/>
            <a:miter lim="800000"/>
            <a:headEnd/>
            <a:tailEnd/>
          </a:ln>
          <a:effectLst/>
        </p:spPr>
        <p:txBody>
          <a:bodyPr vert="horz" wrap="square" lIns="82616" tIns="41308" rIns="82616" bIns="413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7312025"/>
            <a:ext cx="2967038"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defTabSz="825500">
              <a:defRPr sz="1100">
                <a:ea typeface="ＭＳ Ｐゴシック" pitchFamily="-109" charset="-128"/>
                <a:cs typeface="ＭＳ Ｐゴシック" pitchFamily="-109" charset="-128"/>
              </a:defRPr>
            </a:lvl1pPr>
          </a:lstStyle>
          <a:p>
            <a:pPr>
              <a:defRPr/>
            </a:pPr>
            <a:endParaRPr lang="en-US"/>
          </a:p>
        </p:txBody>
      </p:sp>
      <p:sp>
        <p:nvSpPr>
          <p:cNvPr id="35847" name="Rectangle 7"/>
          <p:cNvSpPr>
            <a:spLocks noGrp="1" noChangeArrowheads="1"/>
          </p:cNvSpPr>
          <p:nvPr>
            <p:ph type="sldNum" sz="quarter" idx="5"/>
          </p:nvPr>
        </p:nvSpPr>
        <p:spPr bwMode="auto">
          <a:xfrm>
            <a:off x="3878263" y="7312025"/>
            <a:ext cx="2967037" cy="384175"/>
          </a:xfrm>
          <a:prstGeom prst="rect">
            <a:avLst/>
          </a:prstGeom>
          <a:noFill/>
          <a:ln w="9525">
            <a:noFill/>
            <a:miter lim="800000"/>
            <a:headEnd/>
            <a:tailEnd/>
          </a:ln>
          <a:effectLst/>
        </p:spPr>
        <p:txBody>
          <a:bodyPr vert="horz" wrap="square" lIns="82616" tIns="41308" rIns="82616" bIns="41308" numCol="1" anchor="b" anchorCtr="0" compatLnSpc="1">
            <a:prstTxWarp prst="textNoShape">
              <a:avLst/>
            </a:prstTxWarp>
          </a:bodyPr>
          <a:lstStyle>
            <a:lvl1pPr algn="r" defTabSz="825500">
              <a:defRPr sz="1100" smtClean="0"/>
            </a:lvl1pPr>
          </a:lstStyle>
          <a:p>
            <a:pPr>
              <a:defRPr/>
            </a:pPr>
            <a:fld id="{E54A5DDD-13F4-9145-98AB-212D371D7138}" type="slidenum">
              <a:rPr lang="en-US"/>
              <a:pPr>
                <a:defRPr/>
              </a:pPr>
              <a:t>‹#›</a:t>
            </a:fld>
            <a:endParaRPr lang="en-US"/>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comment and identify</a:t>
            </a:r>
            <a:r>
              <a:rPr lang="en-US" baseline="0" dirty="0" smtClean="0"/>
              <a:t> the nugget, the relevance, and the examples.</a:t>
            </a:r>
          </a:p>
          <a:p>
            <a:r>
              <a:rPr lang="en-US" baseline="0" dirty="0" smtClean="0"/>
              <a:t>Note that there is only one point of relevance. The Baldrige examiners on the team that </a:t>
            </a:r>
            <a:r>
              <a:rPr lang="en-US" dirty="0" smtClean="0"/>
              <a:t>drafted this comment </a:t>
            </a:r>
            <a:r>
              <a:rPr lang="en-US" baseline="0" dirty="0" smtClean="0"/>
              <a:t>chose to put it at the beginning of the comment because they determined that this is where it has the most impact: it “personalizes” the comment for the applicant.</a:t>
            </a:r>
          </a:p>
          <a:p>
            <a:r>
              <a:rPr lang="en-US" baseline="0" dirty="0" smtClean="0"/>
              <a:t>The examiners chose the few examples that best make their point. Depending on the comment, they might choose just 1 example, or a few more.</a:t>
            </a:r>
          </a:p>
          <a:p>
            <a:r>
              <a:rPr lang="en-US" baseline="0" dirty="0" smtClean="0"/>
              <a:t>What evaluation factors are the examiners citing as a strength? (A, citing an approach, and I, citing alignment that suggests integration in</a:t>
            </a:r>
            <a:r>
              <a:rPr lang="en-US" dirty="0" smtClean="0"/>
              <a:t> this case.</a:t>
            </a:r>
            <a:r>
              <a:rPr lang="en-US" baseline="0" dirty="0" smtClean="0"/>
              <a:t>)</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1</a:t>
            </a:fld>
            <a:endParaRPr lang="en-US" dirty="0"/>
          </a:p>
        </p:txBody>
      </p:sp>
    </p:spTree>
    <p:extLst>
      <p:ext uri="{BB962C8B-B14F-4D97-AF65-F5344CB8AC3E}">
        <p14:creationId xmlns:p14="http://schemas.microsoft.com/office/powerpoint/2010/main" val="3401248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the examples, and relevance piece.</a:t>
            </a:r>
          </a:p>
          <a:p>
            <a:r>
              <a:rPr lang="en-US" dirty="0" smtClean="0"/>
              <a:t>Note the order of the elements and how subtle the relevance piece is (it’s “baked in” the nugget). </a:t>
            </a:r>
          </a:p>
          <a:p>
            <a:r>
              <a:rPr lang="en-US" dirty="0" smtClean="0"/>
              <a:t>What </a:t>
            </a:r>
            <a:r>
              <a:rPr lang="en-US" dirty="0"/>
              <a:t>evaluation factor are the examiners citing? (lack of </a:t>
            </a:r>
            <a:r>
              <a:rPr lang="en-US" dirty="0" smtClean="0"/>
              <a:t>D [deployment])</a:t>
            </a:r>
          </a:p>
          <a:p>
            <a:endParaRPr lang="en-US" dirty="0"/>
          </a:p>
          <a:p>
            <a:endParaRPr lang="en-US" dirty="0" smtClean="0"/>
          </a:p>
          <a:p>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2</a:t>
            </a:fld>
            <a:endParaRPr lang="en-US" dirty="0"/>
          </a:p>
        </p:txBody>
      </p:sp>
    </p:spTree>
    <p:extLst>
      <p:ext uri="{BB962C8B-B14F-4D97-AF65-F5344CB8AC3E}">
        <p14:creationId xmlns:p14="http://schemas.microsoft.com/office/powerpoint/2010/main" val="1508092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relevance, and examples.</a:t>
            </a:r>
          </a:p>
          <a:p>
            <a:r>
              <a:rPr lang="en-US" dirty="0" smtClean="0"/>
              <a:t>Note</a:t>
            </a:r>
            <a:r>
              <a:rPr lang="en-US" baseline="0" dirty="0" smtClean="0"/>
              <a:t> the order: others are possible (e.g., the relevance piece can be placed at the end).</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evaluation factor are the examiners citing? (L, top-decile levels; and T, improvement trends.)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Note that segmentation is also cited in this results strength comment. Keep in mind that results comments can cite a lack of segmented data as an OFI. How do you think segmentation relates to the </a:t>
            </a:r>
            <a:r>
              <a:rPr lang="en-US" baseline="0" dirty="0" err="1" smtClean="0"/>
              <a:t>LeTCI</a:t>
            </a:r>
            <a:r>
              <a:rPr lang="en-US" baseline="0" dirty="0" smtClean="0"/>
              <a:t> evaluation factors? Answer: Could indicate a gap (lack of relevant results).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3</a:t>
            </a:fld>
            <a:endParaRPr lang="en-US" dirty="0"/>
          </a:p>
        </p:txBody>
      </p:sp>
    </p:spTree>
    <p:extLst>
      <p:ext uri="{BB962C8B-B14F-4D97-AF65-F5344CB8AC3E}">
        <p14:creationId xmlns:p14="http://schemas.microsoft.com/office/powerpoint/2010/main" val="4047007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examples, and relevance.</a:t>
            </a:r>
          </a:p>
          <a:p>
            <a:r>
              <a:rPr lang="en-US" dirty="0" smtClean="0"/>
              <a:t>Why do you think the re</a:t>
            </a:r>
            <a:r>
              <a:rPr lang="en-US" baseline="0" dirty="0" smtClean="0"/>
              <a:t>levance was not incorporated into</a:t>
            </a:r>
            <a:r>
              <a:rPr lang="en-US" dirty="0" smtClean="0"/>
              <a:t> to the nugget in this case? (The first sentence might become too long or sound redundant</a:t>
            </a:r>
            <a:r>
              <a:rPr lang="en-US"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i="1" baseline="0" dirty="0" smtClean="0"/>
              <a:t>Note: It</a:t>
            </a:r>
            <a:r>
              <a:rPr lang="en-US" i="1" dirty="0" smtClean="0"/>
              <a:t> could be debated whether there’s a very subtle relevance piece already in the nugget.</a:t>
            </a:r>
            <a:endParaRPr lang="en-US" i="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evaluation factor are the examiners citing? (A gap—lack of results from segmentation that could help the applicant</a:t>
            </a:r>
            <a:r>
              <a:rPr lang="en-US" dirty="0" smtClean="0"/>
              <a:t> understand </a:t>
            </a:r>
            <a:r>
              <a:rPr lang="en-US" smtClean="0"/>
              <a:t>its full performance</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4</a:t>
            </a:fld>
            <a:endParaRPr lang="en-US" dirty="0"/>
          </a:p>
        </p:txBody>
      </p:sp>
    </p:spTree>
    <p:extLst>
      <p:ext uri="{BB962C8B-B14F-4D97-AF65-F5344CB8AC3E}">
        <p14:creationId xmlns:p14="http://schemas.microsoft.com/office/powerpoint/2010/main" val="359023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2D1802-07ED-8241-8E3E-0BFA8582451C}" type="datetime1">
              <a:rPr lang="en-US"/>
              <a:pPr>
                <a:defRPr/>
              </a:pPr>
              <a:t>6/14/2016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3E2D81-C8C3-9C4E-9D09-865A607EA2DF}" type="slidenum">
              <a:rPr lang="en-US"/>
              <a:pPr>
                <a:defRPr/>
              </a:pPr>
              <a:t>‹#›</a:t>
            </a:fld>
            <a:endParaRPr lang="en-US"/>
          </a:p>
        </p:txBody>
      </p:sp>
    </p:spTree>
    <p:extLst>
      <p:ext uri="{BB962C8B-B14F-4D97-AF65-F5344CB8AC3E}">
        <p14:creationId xmlns:p14="http://schemas.microsoft.com/office/powerpoint/2010/main" val="211303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ACA576-6B7D-0841-84AB-A5F933430DBD}" type="datetime1">
              <a:rPr lang="en-US"/>
              <a:pPr>
                <a:defRPr/>
              </a:pPr>
              <a:t>6/14/2016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FF7065-D7F1-CF4B-A729-3950A65C459D}" type="slidenum">
              <a:rPr lang="en-US"/>
              <a:pPr>
                <a:defRPr/>
              </a:pPr>
              <a:t>‹#›</a:t>
            </a:fld>
            <a:endParaRPr lang="en-US"/>
          </a:p>
        </p:txBody>
      </p:sp>
    </p:spTree>
    <p:extLst>
      <p:ext uri="{BB962C8B-B14F-4D97-AF65-F5344CB8AC3E}">
        <p14:creationId xmlns:p14="http://schemas.microsoft.com/office/powerpoint/2010/main" val="350572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70B0C0-6B23-5742-895B-D814943A89F3}" type="datetime1">
              <a:rPr lang="en-US"/>
              <a:pPr>
                <a:defRPr/>
              </a:pPr>
              <a:t>6/14/2016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A6941F-1CBB-4446-86CF-5112AF3C3A1B}" type="slidenum">
              <a:rPr lang="en-US"/>
              <a:pPr>
                <a:defRPr/>
              </a:pPr>
              <a:t>‹#›</a:t>
            </a:fld>
            <a:endParaRPr lang="en-US"/>
          </a:p>
        </p:txBody>
      </p:sp>
    </p:spTree>
    <p:extLst>
      <p:ext uri="{BB962C8B-B14F-4D97-AF65-F5344CB8AC3E}">
        <p14:creationId xmlns:p14="http://schemas.microsoft.com/office/powerpoint/2010/main" val="846575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440127-FDC8-3648-A5D2-D416E4EDCDA5}" type="datetime1">
              <a:rPr lang="en-US"/>
              <a:pPr>
                <a:defRPr/>
              </a:pPr>
              <a:t>6/14/2016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2B0A30-AC96-FC41-8248-75955CCDA45B}" type="slidenum">
              <a:rPr lang="en-US"/>
              <a:pPr>
                <a:defRPr/>
              </a:pPr>
              <a:t>‹#›</a:t>
            </a:fld>
            <a:endParaRPr lang="en-US"/>
          </a:p>
        </p:txBody>
      </p:sp>
    </p:spTree>
    <p:extLst>
      <p:ext uri="{BB962C8B-B14F-4D97-AF65-F5344CB8AC3E}">
        <p14:creationId xmlns:p14="http://schemas.microsoft.com/office/powerpoint/2010/main" val="630003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07EEA1-B3ED-434E-A971-BDD180E09B4C}" type="datetime1">
              <a:rPr lang="en-US"/>
              <a:pPr>
                <a:defRPr/>
              </a:pPr>
              <a:t>6/14/2016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AB0024-FC54-F14E-8B11-CB33F7D8CAA8}" type="slidenum">
              <a:rPr lang="en-US"/>
              <a:pPr>
                <a:defRPr/>
              </a:pPr>
              <a:t>‹#›</a:t>
            </a:fld>
            <a:endParaRPr lang="en-US"/>
          </a:p>
        </p:txBody>
      </p:sp>
    </p:spTree>
    <p:extLst>
      <p:ext uri="{BB962C8B-B14F-4D97-AF65-F5344CB8AC3E}">
        <p14:creationId xmlns:p14="http://schemas.microsoft.com/office/powerpoint/2010/main" val="3353012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8E79D4-2664-E649-8586-606CE680579B}" type="datetime1">
              <a:rPr lang="en-US"/>
              <a:pPr>
                <a:defRPr/>
              </a:pPr>
              <a:t>6/14/2016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01D007-4D12-2E4A-ACB4-67EAAD7B2192}" type="slidenum">
              <a:rPr lang="en-US"/>
              <a:pPr>
                <a:defRPr/>
              </a:pPr>
              <a:t>‹#›</a:t>
            </a:fld>
            <a:endParaRPr lang="en-US"/>
          </a:p>
        </p:txBody>
      </p:sp>
    </p:spTree>
    <p:extLst>
      <p:ext uri="{BB962C8B-B14F-4D97-AF65-F5344CB8AC3E}">
        <p14:creationId xmlns:p14="http://schemas.microsoft.com/office/powerpoint/2010/main" val="741121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67D694-EE0C-FB47-8DE7-0611D4E75849}" type="datetime1">
              <a:rPr lang="en-US"/>
              <a:pPr>
                <a:defRPr/>
              </a:pPr>
              <a:t>6/14/2016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915A3E-5392-BC4F-8041-BE9908EBA1D9}" type="slidenum">
              <a:rPr lang="en-US"/>
              <a:pPr>
                <a:defRPr/>
              </a:pPr>
              <a:t>‹#›</a:t>
            </a:fld>
            <a:endParaRPr lang="en-US"/>
          </a:p>
        </p:txBody>
      </p:sp>
    </p:spTree>
    <p:extLst>
      <p:ext uri="{BB962C8B-B14F-4D97-AF65-F5344CB8AC3E}">
        <p14:creationId xmlns:p14="http://schemas.microsoft.com/office/powerpoint/2010/main" val="3344347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3690DA-97CF-8E41-BA99-D3F3589F9020}" type="datetime1">
              <a:rPr lang="en-US"/>
              <a:pPr>
                <a:defRPr/>
              </a:pPr>
              <a:t>6/14/2016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D40032-05FA-E84B-AC08-A4763DE3D00A}" type="slidenum">
              <a:rPr lang="en-US"/>
              <a:pPr>
                <a:defRPr/>
              </a:pPr>
              <a:t>‹#›</a:t>
            </a:fld>
            <a:endParaRPr lang="en-US"/>
          </a:p>
        </p:txBody>
      </p:sp>
    </p:spTree>
    <p:extLst>
      <p:ext uri="{BB962C8B-B14F-4D97-AF65-F5344CB8AC3E}">
        <p14:creationId xmlns:p14="http://schemas.microsoft.com/office/powerpoint/2010/main" val="127981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4829D4-3D22-0745-AD22-86E68AA49C93}" type="datetime1">
              <a:rPr lang="en-US"/>
              <a:pPr>
                <a:defRPr/>
              </a:pPr>
              <a:t>6/14/2016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692616-1930-2542-8024-062CFCC811ED}" type="slidenum">
              <a:rPr lang="en-US"/>
              <a:pPr>
                <a:defRPr/>
              </a:pPr>
              <a:t>‹#›</a:t>
            </a:fld>
            <a:endParaRPr lang="en-US"/>
          </a:p>
        </p:txBody>
      </p:sp>
    </p:spTree>
    <p:extLst>
      <p:ext uri="{BB962C8B-B14F-4D97-AF65-F5344CB8AC3E}">
        <p14:creationId xmlns:p14="http://schemas.microsoft.com/office/powerpoint/2010/main" val="2404066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C6B186-0707-F045-BA33-1F8EA1ED1EF6}" type="datetime1">
              <a:rPr lang="en-US"/>
              <a:pPr>
                <a:defRPr/>
              </a:pPr>
              <a:t>6/14/2016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BFF472-EAD8-464D-A465-3099EC654C7B}" type="slidenum">
              <a:rPr lang="en-US"/>
              <a:pPr>
                <a:defRPr/>
              </a:pPr>
              <a:t>‹#›</a:t>
            </a:fld>
            <a:endParaRPr lang="en-US"/>
          </a:p>
        </p:txBody>
      </p:sp>
    </p:spTree>
    <p:extLst>
      <p:ext uri="{BB962C8B-B14F-4D97-AF65-F5344CB8AC3E}">
        <p14:creationId xmlns:p14="http://schemas.microsoft.com/office/powerpoint/2010/main" val="2714640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AEC726-8639-FE47-8123-D7734385FAD9}" type="datetime1">
              <a:rPr lang="en-US"/>
              <a:pPr>
                <a:defRPr/>
              </a:pPr>
              <a:t>6/14/2016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AFCE0F-B54B-E44B-B697-81040D003633}" type="slidenum">
              <a:rPr lang="en-US"/>
              <a:pPr>
                <a:defRPr/>
              </a:pPr>
              <a:t>‹#›</a:t>
            </a:fld>
            <a:endParaRPr lang="en-US"/>
          </a:p>
        </p:txBody>
      </p:sp>
    </p:spTree>
    <p:extLst>
      <p:ext uri="{BB962C8B-B14F-4D97-AF65-F5344CB8AC3E}">
        <p14:creationId xmlns:p14="http://schemas.microsoft.com/office/powerpoint/2010/main" val="370424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AD9C7C00-5F1A-A54A-9023-B45573BC7661}" type="datetime1">
              <a:rPr lang="en-US"/>
              <a:pPr>
                <a:defRPr/>
              </a:pPr>
              <a:t>6/14/2016</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ea typeface="ＭＳ Ｐゴシック" pitchFamily="-109" charset="-128"/>
                <a:cs typeface="ＭＳ Ｐゴシック" pitchFamily="-109" charset="-128"/>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A24064B-8517-AF47-BD2D-49A4CB6332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09" charset="-128"/>
          <a:cs typeface="ヒラギノ角ゴ Pro W3" pitchFamily="-109"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pitchFamily="-109" charset="-128"/>
          <a:cs typeface="ヒラギノ角ゴ Pro W3" pitchFamily="-109"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pitchFamily="-109"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109"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9"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Process Strength</a:t>
            </a:r>
            <a:endParaRPr lang="en-US" dirty="0"/>
          </a:p>
        </p:txBody>
      </p:sp>
      <p:sp>
        <p:nvSpPr>
          <p:cNvPr id="3" name="Content Placeholder 2"/>
          <p:cNvSpPr>
            <a:spLocks noGrp="1"/>
          </p:cNvSpPr>
          <p:nvPr>
            <p:ph idx="1"/>
          </p:nvPr>
        </p:nvSpPr>
        <p:spPr>
          <a:xfrm>
            <a:off x="907596" y="1918969"/>
            <a:ext cx="8439150" cy="4547145"/>
          </a:xfrm>
        </p:spPr>
        <p:txBody>
          <a:bodyPr/>
          <a:lstStyle/>
          <a:p>
            <a:pPr marL="0" indent="0">
              <a:lnSpc>
                <a:spcPct val="150000"/>
              </a:lnSpc>
              <a:buNone/>
            </a:pPr>
            <a:r>
              <a:rPr lang="en-US" sz="2400" dirty="0" smtClean="0"/>
              <a:t>1.1a(1</a:t>
            </a:r>
            <a:r>
              <a:rPr lang="en-US" sz="2400" dirty="0"/>
              <a:t>) </a:t>
            </a:r>
            <a:endParaRPr lang="en-US" sz="2400" dirty="0" smtClean="0"/>
          </a:p>
          <a:p>
            <a:pPr marL="0" indent="0">
              <a:lnSpc>
                <a:spcPct val="150000"/>
              </a:lnSpc>
              <a:buNone/>
            </a:pPr>
            <a:r>
              <a:rPr lang="en-US" sz="2400" dirty="0" smtClean="0"/>
              <a:t>The </a:t>
            </a:r>
            <a:r>
              <a:rPr lang="en-US" sz="2400" dirty="0"/>
              <a:t>strategic advantage of a focus on continuous improvement and the elements of the organization’s integrated Leadership System guide the Leadership Team in setting direction and aligning the workforce towards achievement of the vision. The Leadership System (Figure 1.1-1) incorporates planning, measurement, reward/recognition, and learning in a cycle of continuous improvement; it also </a:t>
            </a:r>
            <a:r>
              <a:rPr lang="en-US" sz="2400" dirty="0" smtClean="0"/>
              <a:t>aligns the organization through </a:t>
            </a:r>
            <a:r>
              <a:rPr lang="en-US" sz="2400" dirty="0"/>
              <a:t>strategic objectives, performance reviews, and Quarterly Coaching </a:t>
            </a:r>
            <a:r>
              <a:rPr lang="en-US" sz="2400" dirty="0" smtClean="0"/>
              <a:t>Plans. </a:t>
            </a:r>
            <a:endParaRPr lang="en-US" sz="2400" dirty="0"/>
          </a:p>
        </p:txBody>
      </p:sp>
      <p:sp>
        <p:nvSpPr>
          <p:cNvPr id="15" name="Oval Callout 14"/>
          <p:cNvSpPr/>
          <p:nvPr/>
        </p:nvSpPr>
        <p:spPr bwMode="auto">
          <a:xfrm>
            <a:off x="3424046" y="1347197"/>
            <a:ext cx="1702008" cy="762182"/>
          </a:xfrm>
          <a:prstGeom prst="wedgeEllipseCallout">
            <a:avLst>
              <a:gd name="adj1" fmla="val -37880"/>
              <a:gd name="adj2" fmla="val 117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nvGrpSpPr>
          <p:cNvPr id="19" name="Group 18"/>
          <p:cNvGrpSpPr/>
          <p:nvPr/>
        </p:nvGrpSpPr>
        <p:grpSpPr>
          <a:xfrm>
            <a:off x="1054608" y="1592671"/>
            <a:ext cx="8425942" cy="3204554"/>
            <a:chOff x="3322320" y="2145134"/>
            <a:chExt cx="8425942" cy="3204554"/>
          </a:xfrm>
        </p:grpSpPr>
        <p:cxnSp>
          <p:nvCxnSpPr>
            <p:cNvPr id="9" name="Straight Connector 8"/>
            <p:cNvCxnSpPr/>
            <p:nvPr/>
          </p:nvCxnSpPr>
          <p:spPr bwMode="auto">
            <a:xfrm>
              <a:off x="3322320" y="3647440"/>
              <a:ext cx="766267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3322320" y="5349688"/>
              <a:ext cx="2927456"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9095774" y="2145134"/>
              <a:ext cx="2652488" cy="762182"/>
            </a:xfrm>
            <a:prstGeom prst="wedgeEllipseCallout">
              <a:avLst>
                <a:gd name="adj1" fmla="val -112262"/>
                <a:gd name="adj2" fmla="val 24525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7018401" y="6623689"/>
            <a:ext cx="1958340" cy="617220"/>
          </a:xfrm>
          <a:prstGeom prst="wedgeEllipseCallout">
            <a:avLst>
              <a:gd name="adj1" fmla="val -101859"/>
              <a:gd name="adj2" fmla="val -28041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4" name="Straight Connector 13"/>
          <p:cNvCxnSpPr/>
          <p:nvPr/>
        </p:nvCxnSpPr>
        <p:spPr bwMode="auto">
          <a:xfrm flipV="1">
            <a:off x="1054608" y="3642852"/>
            <a:ext cx="7922133" cy="1"/>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26" name="Straight Connector 25"/>
          <p:cNvCxnSpPr/>
          <p:nvPr/>
        </p:nvCxnSpPr>
        <p:spPr bwMode="auto">
          <a:xfrm>
            <a:off x="1054608" y="3094977"/>
            <a:ext cx="7922133"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2" name="Straight Connector 21"/>
          <p:cNvCxnSpPr/>
          <p:nvPr/>
        </p:nvCxnSpPr>
        <p:spPr bwMode="auto">
          <a:xfrm>
            <a:off x="1054608" y="4192542"/>
            <a:ext cx="7922133"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25" name="Straight Connector 24"/>
          <p:cNvCxnSpPr/>
          <p:nvPr/>
        </p:nvCxnSpPr>
        <p:spPr bwMode="auto">
          <a:xfrm>
            <a:off x="1054608" y="3642852"/>
            <a:ext cx="7396218" cy="1"/>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09660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9603"/>
            <a:ext cx="8896350" cy="926677"/>
          </a:xfrm>
        </p:spPr>
        <p:txBody>
          <a:bodyPr/>
          <a:lstStyle/>
          <a:p>
            <a:r>
              <a:rPr lang="en-US" dirty="0" smtClean="0"/>
              <a:t>Sample Process </a:t>
            </a:r>
            <a:r>
              <a:rPr lang="en-US" dirty="0" err="1" smtClean="0"/>
              <a:t>OFI</a:t>
            </a:r>
            <a:endParaRPr lang="en-US" dirty="0"/>
          </a:p>
        </p:txBody>
      </p:sp>
      <p:sp>
        <p:nvSpPr>
          <p:cNvPr id="3" name="Content Placeholder 2"/>
          <p:cNvSpPr>
            <a:spLocks noGrp="1"/>
          </p:cNvSpPr>
          <p:nvPr>
            <p:ph idx="1"/>
          </p:nvPr>
        </p:nvSpPr>
        <p:spPr>
          <a:xfrm>
            <a:off x="677636" y="1984750"/>
            <a:ext cx="8321372" cy="4016163"/>
          </a:xfrm>
        </p:spPr>
        <p:txBody>
          <a:bodyPr/>
          <a:lstStyle/>
          <a:p>
            <a:pPr marL="0" indent="0">
              <a:buNone/>
            </a:pPr>
            <a:r>
              <a:rPr lang="en-US" sz="2400" dirty="0"/>
              <a:t>1.1b(1)</a:t>
            </a:r>
          </a:p>
          <a:p>
            <a:pPr marL="0" indent="0">
              <a:buNone/>
            </a:pPr>
            <a:r>
              <a:rPr lang="en-US" sz="2400" dirty="0" smtClean="0"/>
              <a:t>It </a:t>
            </a:r>
            <a:r>
              <a:rPr lang="en-US" sz="2400" dirty="0"/>
              <a:t>is unclear how Leadership Team (LT) members personally communicate with all of the organization’s key customers to build on its core competency of relationships. For example, there is no indication of how LT members communicate with two identified key stakeholders: customers and the Advisory Board, which represents the customer base. </a:t>
            </a:r>
          </a:p>
          <a:p>
            <a:pPr marL="0" indent="0">
              <a:lnSpc>
                <a:spcPct val="150000"/>
              </a:lnSpc>
              <a:buNone/>
            </a:pPr>
            <a:endParaRPr lang="en-US" sz="2400" dirty="0"/>
          </a:p>
          <a:p>
            <a:pPr marL="0" indent="0">
              <a:lnSpc>
                <a:spcPct val="150000"/>
              </a:lnSpc>
              <a:buNone/>
            </a:pPr>
            <a:endParaRPr lang="en-US" sz="2400" dirty="0"/>
          </a:p>
        </p:txBody>
      </p:sp>
      <p:grpSp>
        <p:nvGrpSpPr>
          <p:cNvPr id="19" name="Group 18"/>
          <p:cNvGrpSpPr/>
          <p:nvPr/>
        </p:nvGrpSpPr>
        <p:grpSpPr>
          <a:xfrm>
            <a:off x="811161" y="3992832"/>
            <a:ext cx="8707942" cy="2235202"/>
            <a:chOff x="357136" y="3906804"/>
            <a:chExt cx="8707942" cy="2235202"/>
          </a:xfrm>
        </p:grpSpPr>
        <p:cxnSp>
          <p:nvCxnSpPr>
            <p:cNvPr id="6" name="Straight Connector 5"/>
            <p:cNvCxnSpPr/>
            <p:nvPr/>
          </p:nvCxnSpPr>
          <p:spPr bwMode="auto">
            <a:xfrm>
              <a:off x="357136" y="3906804"/>
              <a:ext cx="3701845"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7106738" y="5400372"/>
              <a:ext cx="1958340" cy="741634"/>
            </a:xfrm>
            <a:prstGeom prst="wedgeEllipseCallout">
              <a:avLst>
                <a:gd name="adj1" fmla="val -233088"/>
                <a:gd name="adj2" fmla="val -24604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grpSp>
        <p:nvGrpSpPr>
          <p:cNvPr id="18" name="Group 17"/>
          <p:cNvGrpSpPr/>
          <p:nvPr/>
        </p:nvGrpSpPr>
        <p:grpSpPr>
          <a:xfrm>
            <a:off x="811161" y="1283111"/>
            <a:ext cx="8660882" cy="2235324"/>
            <a:chOff x="-2094606" y="1283111"/>
            <a:chExt cx="8660882" cy="2235324"/>
          </a:xfrm>
        </p:grpSpPr>
        <p:cxnSp>
          <p:nvCxnSpPr>
            <p:cNvPr id="11" name="Straight Connector 10"/>
            <p:cNvCxnSpPr/>
            <p:nvPr/>
          </p:nvCxnSpPr>
          <p:spPr bwMode="auto">
            <a:xfrm>
              <a:off x="-2094606" y="3518435"/>
              <a:ext cx="784614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flipH="1">
              <a:off x="4391703" y="1283111"/>
              <a:ext cx="2174573" cy="1092030"/>
            </a:xfrm>
            <a:prstGeom prst="wedgeEllipseCallout">
              <a:avLst>
                <a:gd name="adj1" fmla="val 98582"/>
                <a:gd name="adj2" fmla="val 8149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cxnSp>
        <p:nvCxnSpPr>
          <p:cNvPr id="38" name="Straight Connector 37"/>
          <p:cNvCxnSpPr/>
          <p:nvPr/>
        </p:nvCxnSpPr>
        <p:spPr bwMode="auto">
          <a:xfrm>
            <a:off x="7297470" y="3518435"/>
            <a:ext cx="1359833"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14" name="Straight Connector 13"/>
          <p:cNvCxnSpPr/>
          <p:nvPr/>
        </p:nvCxnSpPr>
        <p:spPr bwMode="auto">
          <a:xfrm>
            <a:off x="811161" y="3052916"/>
            <a:ext cx="674960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20" name="Oval Callout 19"/>
          <p:cNvSpPr/>
          <p:nvPr/>
        </p:nvSpPr>
        <p:spPr bwMode="auto">
          <a:xfrm>
            <a:off x="7018401" y="6623689"/>
            <a:ext cx="1958340" cy="617220"/>
          </a:xfrm>
          <a:prstGeom prst="wedgeEllipseCallout">
            <a:avLst>
              <a:gd name="adj1" fmla="val -148551"/>
              <a:gd name="adj2" fmla="val -37177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36951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4792"/>
            <a:ext cx="8896350" cy="1070722"/>
          </a:xfrm>
        </p:spPr>
        <p:txBody>
          <a:bodyPr/>
          <a:lstStyle/>
          <a:p>
            <a:r>
              <a:rPr lang="en-US" dirty="0" smtClean="0"/>
              <a:t>Sample Results Strength</a:t>
            </a:r>
            <a:endParaRPr lang="en-US" dirty="0"/>
          </a:p>
        </p:txBody>
      </p:sp>
      <p:sp>
        <p:nvSpPr>
          <p:cNvPr id="3" name="Content Placeholder 2"/>
          <p:cNvSpPr>
            <a:spLocks noGrp="1"/>
          </p:cNvSpPr>
          <p:nvPr>
            <p:ph idx="1"/>
          </p:nvPr>
        </p:nvSpPr>
        <p:spPr>
          <a:xfrm>
            <a:off x="623782" y="1665514"/>
            <a:ext cx="8164618" cy="3501459"/>
          </a:xfrm>
        </p:spPr>
        <p:txBody>
          <a:bodyPr/>
          <a:lstStyle/>
          <a:p>
            <a:pPr marL="0" indent="0">
              <a:buNone/>
            </a:pPr>
            <a:r>
              <a:rPr lang="en-US" sz="2400" dirty="0"/>
              <a:t>7.3a(3) </a:t>
            </a:r>
            <a:endParaRPr lang="en-US" sz="2400" dirty="0" smtClean="0"/>
          </a:p>
          <a:p>
            <a:pPr marL="0" indent="0">
              <a:buNone/>
            </a:pPr>
            <a:r>
              <a:rPr lang="en-US" sz="2400" dirty="0" smtClean="0"/>
              <a:t>The </a:t>
            </a:r>
            <a:r>
              <a:rPr lang="en-US" sz="2400" dirty="0"/>
              <a:t>company's workforce engagement results indicate that it is building its strategic advantage of highly engaged team members. Overall engagement has increased from approximately 71% to 82% from FY2010 through FY2015, and has exceeded the </a:t>
            </a:r>
            <a:r>
              <a:rPr lang="en-US" sz="2400" dirty="0" err="1"/>
              <a:t>Guppol</a:t>
            </a:r>
            <a:r>
              <a:rPr lang="en-US" sz="2400" dirty="0"/>
              <a:t> Best Practice (top-decile) benchmark for the past two years (Figure 7.3-12). Segmented results by team member tenure also indicate favorable trends for all five cohorts presented, most significantly with engagement by team members with less than a one-year tenure, which increased from approximately 63% to 81% (Figure 7.3-13). </a:t>
            </a:r>
            <a:endParaRPr lang="en-US" sz="2400" dirty="0" smtClean="0"/>
          </a:p>
        </p:txBody>
      </p:sp>
      <p:sp>
        <p:nvSpPr>
          <p:cNvPr id="15" name="Oval Callout 14"/>
          <p:cNvSpPr/>
          <p:nvPr/>
        </p:nvSpPr>
        <p:spPr bwMode="auto">
          <a:xfrm rot="10800000" flipV="1">
            <a:off x="8259093" y="1466403"/>
            <a:ext cx="1651815" cy="819597"/>
          </a:xfrm>
          <a:prstGeom prst="wedgeEllipseCallout">
            <a:avLst>
              <a:gd name="adj1" fmla="val 139700"/>
              <a:gd name="adj2" fmla="val 1263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sp>
        <p:nvSpPr>
          <p:cNvPr id="16" name="Oval Callout 15"/>
          <p:cNvSpPr/>
          <p:nvPr/>
        </p:nvSpPr>
        <p:spPr bwMode="auto">
          <a:xfrm>
            <a:off x="5489595" y="1466403"/>
            <a:ext cx="1958340" cy="617220"/>
          </a:xfrm>
          <a:prstGeom prst="wedgeEllipseCallout">
            <a:avLst>
              <a:gd name="adj1" fmla="val -95189"/>
              <a:gd name="adj2" fmla="val 10024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sp>
        <p:nvSpPr>
          <p:cNvPr id="17" name="Oval Callout 16"/>
          <p:cNvSpPr/>
          <p:nvPr/>
        </p:nvSpPr>
        <p:spPr bwMode="auto">
          <a:xfrm>
            <a:off x="8111613" y="2819649"/>
            <a:ext cx="1651815" cy="1070813"/>
          </a:xfrm>
          <a:prstGeom prst="wedgeEllipseCallout">
            <a:avLst>
              <a:gd name="adj1" fmla="val -63493"/>
              <a:gd name="adj2" fmla="val 4340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8" name="Straight Connector 17"/>
          <p:cNvCxnSpPr/>
          <p:nvPr/>
        </p:nvCxnSpPr>
        <p:spPr bwMode="auto">
          <a:xfrm>
            <a:off x="731265" y="3221998"/>
            <a:ext cx="6401178"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0" name="Straight Connector 19"/>
          <p:cNvCxnSpPr/>
          <p:nvPr/>
        </p:nvCxnSpPr>
        <p:spPr bwMode="auto">
          <a:xfrm>
            <a:off x="731265" y="2747463"/>
            <a:ext cx="7056741"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24" name="Straight Connector 23"/>
          <p:cNvCxnSpPr/>
          <p:nvPr/>
        </p:nvCxnSpPr>
        <p:spPr bwMode="auto">
          <a:xfrm>
            <a:off x="7817070" y="2762211"/>
            <a:ext cx="884046"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16384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Results OFI</a:t>
            </a:r>
            <a:endParaRPr lang="en-US" dirty="0"/>
          </a:p>
        </p:txBody>
      </p:sp>
      <p:sp>
        <p:nvSpPr>
          <p:cNvPr id="3" name="Content Placeholder 2"/>
          <p:cNvSpPr>
            <a:spLocks noGrp="1"/>
          </p:cNvSpPr>
          <p:nvPr>
            <p:ph idx="1"/>
          </p:nvPr>
        </p:nvSpPr>
        <p:spPr>
          <a:xfrm>
            <a:off x="559857" y="1401097"/>
            <a:ext cx="8145231" cy="4625474"/>
          </a:xfrm>
        </p:spPr>
        <p:txBody>
          <a:bodyPr/>
          <a:lstStyle/>
          <a:p>
            <a:pPr marL="0" indent="0">
              <a:buNone/>
            </a:pPr>
            <a:r>
              <a:rPr lang="en-US" sz="2400" dirty="0" smtClean="0"/>
              <a:t>7.3a(1,2,4</a:t>
            </a:r>
            <a:r>
              <a:rPr lang="en-US" sz="2400" dirty="0"/>
              <a:t>) </a:t>
            </a:r>
            <a:endParaRPr lang="en-US" sz="2400" dirty="0" smtClean="0"/>
          </a:p>
          <a:p>
            <a:pPr marL="0" indent="0">
              <a:buNone/>
            </a:pPr>
            <a:r>
              <a:rPr lang="en-US" sz="2400" dirty="0" smtClean="0"/>
              <a:t>Several </a:t>
            </a:r>
            <a:r>
              <a:rPr lang="en-US" sz="2400" dirty="0"/>
              <a:t>workforce-related measures </a:t>
            </a:r>
            <a:r>
              <a:rPr lang="en-US" sz="2400" dirty="0" smtClean="0"/>
              <a:t>are not segmented to demonstrate the relative performance of various work groups. </a:t>
            </a:r>
            <a:r>
              <a:rPr lang="en-US" sz="2400" dirty="0"/>
              <a:t>Segmentation by work groups is not provided for retention (Figure 7.3-1), unscheduled absences (Figure 7.3-4), overtime as a percentage of payroll (Figure 7.3-5), team member injury rate (Figure 7.3-7), workers' compensation (Figure 7.3-8), </a:t>
            </a:r>
            <a:r>
              <a:rPr lang="en-US" sz="2400" dirty="0" err="1"/>
              <a:t>WellFit</a:t>
            </a:r>
            <a:r>
              <a:rPr lang="en-US" sz="2400" dirty="0"/>
              <a:t> participation (Figure 7.3-21), or average training hours per full-time equivalent (FTE; Figure 7.3-25). A lack of segmentation may make it difficult for the applicant to demonstrate the relative performance for all workforce segments, including for warehouse/fulfillment personnel. </a:t>
            </a:r>
          </a:p>
          <a:p>
            <a:pPr marL="0" indent="0">
              <a:lnSpc>
                <a:spcPct val="150000"/>
              </a:lnSpc>
              <a:buNone/>
            </a:pPr>
            <a:endParaRPr lang="en-US" sz="2400" dirty="0"/>
          </a:p>
        </p:txBody>
      </p:sp>
      <p:cxnSp>
        <p:nvCxnSpPr>
          <p:cNvPr id="6" name="Straight Connector 5"/>
          <p:cNvCxnSpPr/>
          <p:nvPr/>
        </p:nvCxnSpPr>
        <p:spPr bwMode="auto">
          <a:xfrm flipV="1">
            <a:off x="663691" y="5849590"/>
            <a:ext cx="7836646" cy="56437"/>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6292821" y="6725265"/>
            <a:ext cx="1665516" cy="604683"/>
          </a:xfrm>
          <a:prstGeom prst="wedgeEllipseCallout">
            <a:avLst>
              <a:gd name="adj1" fmla="val -120390"/>
              <a:gd name="adj2" fmla="val -5060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sp>
        <p:nvSpPr>
          <p:cNvPr id="16" name="Oval Callout 15"/>
          <p:cNvSpPr/>
          <p:nvPr/>
        </p:nvSpPr>
        <p:spPr bwMode="auto">
          <a:xfrm>
            <a:off x="6923314" y="1208314"/>
            <a:ext cx="2644140" cy="604157"/>
          </a:xfrm>
          <a:prstGeom prst="wedgeEllipseCallout">
            <a:avLst>
              <a:gd name="adj1" fmla="val -58080"/>
              <a:gd name="adj2" fmla="val 9867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sp>
        <p:nvSpPr>
          <p:cNvPr id="17" name="Oval Callout 16"/>
          <p:cNvSpPr/>
          <p:nvPr/>
        </p:nvSpPr>
        <p:spPr bwMode="auto">
          <a:xfrm>
            <a:off x="8075831" y="6026571"/>
            <a:ext cx="1958340" cy="639700"/>
          </a:xfrm>
          <a:prstGeom prst="wedgeEllipseCallout">
            <a:avLst>
              <a:gd name="adj1" fmla="val -30026"/>
              <a:gd name="adj2" fmla="val -43286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cxnSp>
        <p:nvCxnSpPr>
          <p:cNvPr id="12" name="Straight Connector 11"/>
          <p:cNvCxnSpPr/>
          <p:nvPr/>
        </p:nvCxnSpPr>
        <p:spPr bwMode="auto">
          <a:xfrm>
            <a:off x="643678" y="2487325"/>
            <a:ext cx="7945150"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9" name="Straight Connector 18"/>
          <p:cNvCxnSpPr/>
          <p:nvPr/>
        </p:nvCxnSpPr>
        <p:spPr bwMode="auto">
          <a:xfrm>
            <a:off x="643678" y="2988770"/>
            <a:ext cx="538841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663691" y="6402255"/>
            <a:ext cx="6740349"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1" name="Straight Connector 20"/>
          <p:cNvCxnSpPr/>
          <p:nvPr/>
        </p:nvCxnSpPr>
        <p:spPr bwMode="auto">
          <a:xfrm>
            <a:off x="6361734" y="5355420"/>
            <a:ext cx="1091204"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29" name="Straight Connector 28"/>
          <p:cNvCxnSpPr/>
          <p:nvPr/>
        </p:nvCxnSpPr>
        <p:spPr bwMode="auto">
          <a:xfrm>
            <a:off x="663691" y="6850626"/>
            <a:ext cx="3603857"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79295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730</Words>
  <Application>Microsoft Office PowerPoint</Application>
  <PresentationFormat>Custom</PresentationFormat>
  <Paragraphs>47</Paragraphs>
  <Slides>4</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ＭＳ Ｐゴシック</vt:lpstr>
      <vt:lpstr>Arial</vt:lpstr>
      <vt:lpstr>Arial Narrow</vt:lpstr>
      <vt:lpstr>Calibri</vt:lpstr>
      <vt:lpstr>CommonBullets</vt:lpstr>
      <vt:lpstr>Monotype Sorts</vt:lpstr>
      <vt:lpstr>Times New Roman</vt:lpstr>
      <vt:lpstr>ヒラギノ角ゴ Pro W3</vt:lpstr>
      <vt:lpstr>Blank Presentation</vt:lpstr>
      <vt:lpstr>Office Theme</vt:lpstr>
      <vt:lpstr>Sample Process Strength</vt:lpstr>
      <vt:lpstr>Sample Process OFI</vt:lpstr>
      <vt:lpstr>Sample Results Strength</vt:lpstr>
      <vt:lpstr>Sample Results OFI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2016-06-14T20:32:00Z</dcterms:created>
  <dcterms:modified xsi:type="dcterms:W3CDTF">2016-06-14T20:32:40Z</dcterms:modified>
</cp:coreProperties>
</file>