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2"/>
  </p:notesMasterIdLst>
  <p:handoutMasterIdLst>
    <p:handoutMasterId r:id="rId13"/>
  </p:handoutMasterIdLst>
  <p:sldIdLst>
    <p:sldId id="259" r:id="rId2"/>
    <p:sldId id="277" r:id="rId3"/>
    <p:sldId id="278" r:id="rId4"/>
    <p:sldId id="271" r:id="rId5"/>
    <p:sldId id="272" r:id="rId6"/>
    <p:sldId id="273" r:id="rId7"/>
    <p:sldId id="274" r:id="rId8"/>
    <p:sldId id="275" r:id="rId9"/>
    <p:sldId id="276" r:id="rId10"/>
    <p:sldId id="279" r:id="rId11"/>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Narrow" pitchFamily="34" charset="0"/>
        <a:ea typeface="+mn-ea"/>
        <a:cs typeface="Arial" pitchFamily="34" charset="0"/>
      </a:defRPr>
    </a:lvl1pPr>
    <a:lvl2pPr marL="457200" algn="l" rtl="0" fontAlgn="base">
      <a:spcBef>
        <a:spcPct val="0"/>
      </a:spcBef>
      <a:spcAft>
        <a:spcPct val="0"/>
      </a:spcAft>
      <a:defRPr kern="1200">
        <a:solidFill>
          <a:schemeClr val="tx1"/>
        </a:solidFill>
        <a:latin typeface="Arial Narrow" pitchFamily="34" charset="0"/>
        <a:ea typeface="+mn-ea"/>
        <a:cs typeface="Arial" pitchFamily="34" charset="0"/>
      </a:defRPr>
    </a:lvl2pPr>
    <a:lvl3pPr marL="914400" algn="l" rtl="0" fontAlgn="base">
      <a:spcBef>
        <a:spcPct val="0"/>
      </a:spcBef>
      <a:spcAft>
        <a:spcPct val="0"/>
      </a:spcAft>
      <a:defRPr kern="1200">
        <a:solidFill>
          <a:schemeClr val="tx1"/>
        </a:solidFill>
        <a:latin typeface="Arial Narrow"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Narrow"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Narrow" pitchFamily="34" charset="0"/>
        <a:ea typeface="+mn-ea"/>
        <a:cs typeface="Arial" pitchFamily="34" charset="0"/>
      </a:defRPr>
    </a:lvl5pPr>
    <a:lvl6pPr marL="2286000" algn="l" defTabSz="914400" rtl="0" eaLnBrk="1" latinLnBrk="0" hangingPunct="1">
      <a:defRPr kern="1200">
        <a:solidFill>
          <a:schemeClr val="tx1"/>
        </a:solidFill>
        <a:latin typeface="Arial Narrow" pitchFamily="34" charset="0"/>
        <a:ea typeface="+mn-ea"/>
        <a:cs typeface="Arial" pitchFamily="34" charset="0"/>
      </a:defRPr>
    </a:lvl6pPr>
    <a:lvl7pPr marL="2743200" algn="l" defTabSz="914400" rtl="0" eaLnBrk="1" latinLnBrk="0" hangingPunct="1">
      <a:defRPr kern="1200">
        <a:solidFill>
          <a:schemeClr val="tx1"/>
        </a:solidFill>
        <a:latin typeface="Arial Narrow" pitchFamily="34" charset="0"/>
        <a:ea typeface="+mn-ea"/>
        <a:cs typeface="Arial" pitchFamily="34" charset="0"/>
      </a:defRPr>
    </a:lvl7pPr>
    <a:lvl8pPr marL="3200400" algn="l" defTabSz="914400" rtl="0" eaLnBrk="1" latinLnBrk="0" hangingPunct="1">
      <a:defRPr kern="1200">
        <a:solidFill>
          <a:schemeClr val="tx1"/>
        </a:solidFill>
        <a:latin typeface="Arial Narrow" pitchFamily="34" charset="0"/>
        <a:ea typeface="+mn-ea"/>
        <a:cs typeface="Arial" pitchFamily="34" charset="0"/>
      </a:defRPr>
    </a:lvl8pPr>
    <a:lvl9pPr marL="3657600" algn="l" defTabSz="914400" rtl="0" eaLnBrk="1" latinLnBrk="0" hangingPunct="1">
      <a:defRPr kern="1200">
        <a:solidFill>
          <a:schemeClr val="tx1"/>
        </a:solidFill>
        <a:latin typeface="Arial Narrow"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75933" autoAdjust="0"/>
  </p:normalViewPr>
  <p:slideViewPr>
    <p:cSldViewPr>
      <p:cViewPr varScale="1">
        <p:scale>
          <a:sx n="68" d="100"/>
          <a:sy n="68" d="100"/>
        </p:scale>
        <p:origin x="1572" y="54"/>
      </p:cViewPr>
      <p:guideLst>
        <p:guide orient="horz" pos="2160"/>
        <p:guide pos="2880"/>
      </p:guideLst>
    </p:cSldViewPr>
  </p:slideViewPr>
  <p:notesTextViewPr>
    <p:cViewPr>
      <p:scale>
        <a:sx n="1" d="1"/>
        <a:sy n="1" d="1"/>
      </p:scale>
      <p:origin x="0" y="0"/>
    </p:cViewPr>
  </p:notesTextViewPr>
  <p:sorterViewPr>
    <p:cViewPr>
      <p:scale>
        <a:sx n="80" d="100"/>
        <a:sy n="80" d="100"/>
      </p:scale>
      <p:origin x="0" y="3845"/>
    </p:cViewPr>
  </p:sorterViewPr>
  <p:notesViewPr>
    <p:cSldViewPr>
      <p:cViewPr>
        <p:scale>
          <a:sx n="100" d="100"/>
          <a:sy n="100" d="100"/>
        </p:scale>
        <p:origin x="-2275" y="49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3287" tIns="46644" rIns="93287" bIns="4664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3287" tIns="46644" rIns="93287" bIns="46644" rtlCol="0"/>
          <a:lstStyle>
            <a:lvl1pPr algn="r" fontAlgn="auto">
              <a:spcBef>
                <a:spcPts val="0"/>
              </a:spcBef>
              <a:spcAft>
                <a:spcPts val="0"/>
              </a:spcAft>
              <a:defRPr sz="1200" smtClean="0">
                <a:latin typeface="+mn-lt"/>
                <a:cs typeface="+mn-cs"/>
              </a:defRPr>
            </a:lvl1pPr>
          </a:lstStyle>
          <a:p>
            <a:pPr>
              <a:defRPr/>
            </a:pPr>
            <a:fld id="{F8DC2A29-2EBD-447C-88BE-1CEF64523E28}" type="datetimeFigureOut">
              <a:rPr lang="en-US"/>
              <a:pPr>
                <a:defRPr/>
              </a:pPr>
              <a:t>5/19/2016</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3287" tIns="46644" rIns="93287" bIns="46644"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3287" tIns="46644" rIns="93287" bIns="46644" rtlCol="0" anchor="b"/>
          <a:lstStyle>
            <a:lvl1pPr algn="r" fontAlgn="auto">
              <a:spcBef>
                <a:spcPts val="0"/>
              </a:spcBef>
              <a:spcAft>
                <a:spcPts val="0"/>
              </a:spcAft>
              <a:defRPr sz="1200" smtClean="0">
                <a:latin typeface="+mn-lt"/>
                <a:cs typeface="+mn-cs"/>
              </a:defRPr>
            </a:lvl1pPr>
          </a:lstStyle>
          <a:p>
            <a:pPr>
              <a:defRPr/>
            </a:pPr>
            <a:fld id="{20AF84CC-4B03-4B07-BF1A-0DB3A6B84386}" type="slidenum">
              <a:rPr lang="en-US"/>
              <a:pPr>
                <a:defRPr/>
              </a:pPr>
              <a:t>‹#›</a:t>
            </a:fld>
            <a:endParaRPr lang="en-US"/>
          </a:p>
        </p:txBody>
      </p:sp>
    </p:spTree>
    <p:extLst>
      <p:ext uri="{BB962C8B-B14F-4D97-AF65-F5344CB8AC3E}">
        <p14:creationId xmlns:p14="http://schemas.microsoft.com/office/powerpoint/2010/main" val="40547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3287" tIns="46644" rIns="93287" bIns="4664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3287" tIns="46644" rIns="93287" bIns="46644" rtlCol="0"/>
          <a:lstStyle>
            <a:lvl1pPr algn="r" fontAlgn="auto">
              <a:spcBef>
                <a:spcPts val="0"/>
              </a:spcBef>
              <a:spcAft>
                <a:spcPts val="0"/>
              </a:spcAft>
              <a:defRPr sz="1200" smtClean="0">
                <a:latin typeface="+mn-lt"/>
                <a:cs typeface="+mn-cs"/>
              </a:defRPr>
            </a:lvl1pPr>
          </a:lstStyle>
          <a:p>
            <a:pPr>
              <a:defRPr/>
            </a:pPr>
            <a:fld id="{C432F995-325A-45E8-A932-E13DF8337D61}" type="datetimeFigureOut">
              <a:rPr lang="en-US"/>
              <a:pPr>
                <a:defRPr/>
              </a:pPr>
              <a:t>5/19/2016</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pPr lvl="0"/>
            <a:endParaRPr lang="en-US" noProof="0"/>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3287" tIns="46644" rIns="93287" bIns="46644"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39200"/>
            <a:ext cx="3041650" cy="465138"/>
          </a:xfrm>
          <a:prstGeom prst="rect">
            <a:avLst/>
          </a:prstGeom>
        </p:spPr>
        <p:txBody>
          <a:bodyPr vert="horz" lIns="93287" tIns="46644" rIns="93287" bIns="46644"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3287" tIns="46644" rIns="93287" bIns="46644" rtlCol="0" anchor="b"/>
          <a:lstStyle>
            <a:lvl1pPr algn="r" fontAlgn="auto">
              <a:spcBef>
                <a:spcPts val="0"/>
              </a:spcBef>
              <a:spcAft>
                <a:spcPts val="0"/>
              </a:spcAft>
              <a:defRPr sz="1200" smtClean="0">
                <a:latin typeface="+mn-lt"/>
                <a:cs typeface="+mn-cs"/>
              </a:defRPr>
            </a:lvl1pPr>
          </a:lstStyle>
          <a:p>
            <a:pPr>
              <a:defRPr/>
            </a:pPr>
            <a:fld id="{2EE75B90-2BDD-48FC-B8DA-5FEB71007A83}" type="slidenum">
              <a:rPr lang="en-US"/>
              <a:pPr>
                <a:defRPr/>
              </a:pPr>
              <a:t>‹#›</a:t>
            </a:fld>
            <a:endParaRPr lang="en-US"/>
          </a:p>
        </p:txBody>
      </p:sp>
    </p:spTree>
    <p:extLst>
      <p:ext uri="{BB962C8B-B14F-4D97-AF65-F5344CB8AC3E}">
        <p14:creationId xmlns:p14="http://schemas.microsoft.com/office/powerpoint/2010/main" val="2802654832"/>
      </p:ext>
    </p:extLst>
  </p:cSld>
  <p:clrMap bg1="lt1" tx1="dk1" bg2="lt2" tx2="dk2" accent1="accent1" accent2="accent2" accent3="accent3" accent4="accent4" accent5="accent5" accent6="accent6" hlink="hlink" folHlink="folHlink"/>
  <p:notesStyle>
    <a:lvl1pPr algn="l" rtl="0" fontAlgn="base">
      <a:spcBef>
        <a:spcPct val="30000"/>
      </a:spcBef>
      <a:spcAft>
        <a:spcPts val="600"/>
      </a:spcAft>
      <a:defRPr sz="1100" kern="1200">
        <a:solidFill>
          <a:schemeClr val="tx1"/>
        </a:solidFill>
        <a:latin typeface="Tahoma" pitchFamily="34" charset="0"/>
        <a:ea typeface="Tahoma" pitchFamily="34" charset="0"/>
        <a:cs typeface="Tahoma" pitchFamily="34" charset="0"/>
      </a:defRPr>
    </a:lvl1pPr>
    <a:lvl2pPr marL="457200" algn="l" rtl="0" fontAlgn="base">
      <a:spcBef>
        <a:spcPct val="30000"/>
      </a:spcBef>
      <a:spcAft>
        <a:spcPts val="600"/>
      </a:spcAft>
      <a:defRPr sz="1100" kern="1200">
        <a:solidFill>
          <a:schemeClr val="tx1"/>
        </a:solidFill>
        <a:latin typeface="Tahoma" pitchFamily="34" charset="0"/>
        <a:ea typeface="Tahoma" pitchFamily="34" charset="0"/>
        <a:cs typeface="Tahoma" pitchFamily="34" charset="0"/>
      </a:defRPr>
    </a:lvl2pPr>
    <a:lvl3pPr marL="914400" algn="l" rtl="0" fontAlgn="base">
      <a:spcBef>
        <a:spcPct val="30000"/>
      </a:spcBef>
      <a:spcAft>
        <a:spcPts val="600"/>
      </a:spcAft>
      <a:defRPr sz="1100" kern="1200">
        <a:solidFill>
          <a:schemeClr val="tx1"/>
        </a:solidFill>
        <a:latin typeface="Tahoma" pitchFamily="34" charset="0"/>
        <a:ea typeface="Tahoma" pitchFamily="34" charset="0"/>
        <a:cs typeface="Tahoma" pitchFamily="34" charset="0"/>
      </a:defRPr>
    </a:lvl3pPr>
    <a:lvl4pPr marL="1371600" algn="l" rtl="0" fontAlgn="base">
      <a:spcBef>
        <a:spcPct val="30000"/>
      </a:spcBef>
      <a:spcAft>
        <a:spcPts val="600"/>
      </a:spcAft>
      <a:defRPr sz="1100" kern="1200">
        <a:solidFill>
          <a:schemeClr val="tx1"/>
        </a:solidFill>
        <a:latin typeface="Tahoma" pitchFamily="34" charset="0"/>
        <a:ea typeface="Tahoma" pitchFamily="34" charset="0"/>
        <a:cs typeface="Tahoma" pitchFamily="34" charset="0"/>
      </a:defRPr>
    </a:lvl4pPr>
    <a:lvl5pPr marL="1828800" algn="l" rtl="0" fontAlgn="base">
      <a:spcBef>
        <a:spcPct val="30000"/>
      </a:spcBef>
      <a:spcAft>
        <a:spcPts val="600"/>
      </a:spcAft>
      <a:defRPr sz="11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E5EA8B32-9269-46B5-99E1-6DC7539E5272}" type="slidenum">
              <a:rPr lang="en-US" altLang="en-US">
                <a:latin typeface="Times New Roman" pitchFamily="18" charset="0"/>
                <a:ea typeface="ＭＳ Ｐゴシック" pitchFamily="34" charset="-128"/>
              </a:rPr>
              <a:pPr eaLnBrk="0" fontAlgn="base" hangingPunct="0">
                <a:spcBef>
                  <a:spcPct val="0"/>
                </a:spcBef>
                <a:spcAft>
                  <a:spcPct val="0"/>
                </a:spcAft>
              </a:pPr>
              <a:t>1</a:t>
            </a:fld>
            <a:endParaRPr lang="en-US" altLang="en-US">
              <a:latin typeface="Times New Roman" pitchFamily="18" charset="0"/>
              <a:ea typeface="ＭＳ Ｐゴシック" pitchFamily="34" charset="-128"/>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13EF23ED-3418-4E9D-A7B8-FE78C0B4F8E1}" type="slidenum">
              <a:rPr lang="en-US" altLang="en-US">
                <a:latin typeface="Times New Roman" pitchFamily="18" charset="0"/>
                <a:ea typeface="ＭＳ Ｐゴシック" pitchFamily="34" charset="-128"/>
              </a:rPr>
              <a:pPr eaLnBrk="0" fontAlgn="base" hangingPunct="0">
                <a:spcBef>
                  <a:spcPct val="0"/>
                </a:spcBef>
                <a:spcAft>
                  <a:spcPct val="0"/>
                </a:spcAft>
              </a:pPr>
              <a:t>10</a:t>
            </a:fld>
            <a:endParaRPr lang="en-US" altLang="en-US">
              <a:latin typeface="Times New Roman" pitchFamily="18" charset="0"/>
              <a:ea typeface="ＭＳ Ｐゴシック" pitchFamily="34" charset="-128"/>
            </a:endParaRPr>
          </a:p>
        </p:txBody>
      </p:sp>
      <p:sp>
        <p:nvSpPr>
          <p:cNvPr id="22531"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320800" y="141288"/>
            <a:ext cx="3538538" cy="2654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xfrm>
            <a:off x="427038" y="3219450"/>
            <a:ext cx="6423025" cy="4652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ts val="300"/>
              </a:spcAft>
            </a:pPr>
            <a:r>
              <a:rPr lang="en-US" altLang="en-US" smtClean="0"/>
              <a:t>To make a comment relevant and actionable for applicants it should contain</a:t>
            </a:r>
          </a:p>
          <a:p>
            <a:pPr>
              <a:spcBef>
                <a:spcPct val="0"/>
              </a:spcBef>
              <a:spcAft>
                <a:spcPts val="300"/>
              </a:spcAft>
              <a:buFontTx/>
              <a:buChar char="•"/>
            </a:pPr>
            <a:r>
              <a:rPr lang="en-US" altLang="en-US" smtClean="0"/>
              <a:t>A concise opening sentence that expresses a single thought—the “nugget” (or essence, or main point) of the comment </a:t>
            </a:r>
          </a:p>
          <a:p>
            <a:pPr>
              <a:spcBef>
                <a:spcPct val="0"/>
              </a:spcBef>
              <a:spcAft>
                <a:spcPts val="300"/>
              </a:spcAft>
              <a:buFontTx/>
              <a:buChar char="•"/>
            </a:pPr>
            <a:r>
              <a:rPr lang="en-US" altLang="en-US" smtClean="0"/>
              <a:t>The relevance or importance of the nugget to the applicant</a:t>
            </a:r>
          </a:p>
          <a:p>
            <a:pPr>
              <a:spcBef>
                <a:spcPct val="0"/>
              </a:spcBef>
              <a:spcAft>
                <a:spcPts val="300"/>
              </a:spcAft>
              <a:buFontTx/>
              <a:buChar char="•"/>
            </a:pPr>
            <a:r>
              <a:rPr lang="en-US" altLang="en-US" smtClean="0"/>
              <a:t>One or two examples</a:t>
            </a:r>
          </a:p>
          <a:p>
            <a:pPr>
              <a:spcBef>
                <a:spcPct val="0"/>
              </a:spcBef>
              <a:spcAft>
                <a:spcPts val="300"/>
              </a:spcAft>
            </a:pPr>
            <a:r>
              <a:rPr lang="en-US" altLang="en-US" b="1" smtClean="0"/>
              <a:t>Except for the opening sentence, the elements in this slide don’t reflect a prescribed order. Comment should contain these points, ordered as to be the most readable for applicant.</a:t>
            </a:r>
            <a:endParaRPr lang="en-US" altLang="en-US" smtClean="0"/>
          </a:p>
          <a:p>
            <a:pPr>
              <a:spcBef>
                <a:spcPct val="0"/>
              </a:spcBef>
              <a:spcAft>
                <a:spcPts val="300"/>
              </a:spcAft>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fontAlgn="base">
              <a:spcBef>
                <a:spcPct val="0"/>
              </a:spcBef>
              <a:spcAft>
                <a:spcPct val="0"/>
              </a:spcAft>
            </a:pPr>
            <a:fld id="{39E0D314-8ABB-41B6-A614-2AA54E16DBBA}" type="slidenum">
              <a:rPr lang="en-US" altLang="en-US">
                <a:latin typeface="Calibri" pitchFamily="34" charset="0"/>
              </a:rPr>
              <a:pPr fontAlgn="base">
                <a:spcBef>
                  <a:spcPct val="0"/>
                </a:spcBef>
                <a:spcAft>
                  <a:spcPct val="0"/>
                </a:spcAft>
              </a:pPr>
              <a:t>2</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1320800" y="141288"/>
            <a:ext cx="3538538" cy="2654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xfrm>
            <a:off x="427038" y="3219450"/>
            <a:ext cx="6423025" cy="4652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ts val="300"/>
              </a:spcAft>
            </a:pPr>
            <a:r>
              <a:rPr lang="en-US" altLang="en-US" smtClean="0"/>
              <a:t>What’s the difference between just “telling” and “showing”?</a:t>
            </a:r>
          </a:p>
          <a:p>
            <a:pPr>
              <a:spcBef>
                <a:spcPct val="0"/>
              </a:spcBef>
              <a:spcAft>
                <a:spcPts val="300"/>
              </a:spcAft>
            </a:pPr>
            <a:r>
              <a:rPr lang="en-US" altLang="en-US" smtClean="0"/>
              <a:t>In your comment, don’t just parrot what’s in the application. Also “show” the applicant why the comment has some significance for its improvement journey. Ask yourself, “Why is this comment important for the applicant specifically, and not some generic observation?”</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fontAlgn="base">
              <a:spcBef>
                <a:spcPct val="0"/>
              </a:spcBef>
              <a:spcAft>
                <a:spcPct val="0"/>
              </a:spcAft>
            </a:pPr>
            <a:fld id="{7F40542F-A031-4C40-BC83-AF316C43E509}" type="slidenum">
              <a:rPr lang="en-US" altLang="en-US">
                <a:latin typeface="Calibri" pitchFamily="34" charset="0"/>
              </a:rPr>
              <a:pPr fontAlgn="base">
                <a:spcBef>
                  <a:spcPct val="0"/>
                </a:spcBef>
                <a:spcAft>
                  <a:spcPct val="0"/>
                </a:spcAft>
              </a:pPr>
              <a:t>3</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84FB314F-0A6E-490F-AB38-34686D1B23D0}" type="slidenum">
              <a:rPr lang="en-US" altLang="en-US">
                <a:latin typeface="Times New Roman" pitchFamily="18" charset="0"/>
                <a:ea typeface="ＭＳ Ｐゴシック" pitchFamily="34" charset="-128"/>
              </a:rPr>
              <a:pPr eaLnBrk="0" fontAlgn="base" hangingPunct="0">
                <a:spcBef>
                  <a:spcPct val="0"/>
                </a:spcBef>
                <a:spcAft>
                  <a:spcPct val="0"/>
                </a:spcAft>
              </a:pPr>
              <a:t>4</a:t>
            </a:fld>
            <a:endParaRPr lang="en-US" altLang="en-US">
              <a:latin typeface="Times New Roman" pitchFamily="18" charset="0"/>
              <a:ea typeface="ＭＳ Ｐゴシック" pitchFamily="34" charset="-128"/>
            </a:endParaRPr>
          </a:p>
        </p:txBody>
      </p:sp>
      <p:sp>
        <p:nvSpPr>
          <p:cNvPr id="16387"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a:xfrm>
            <a:off x="701675" y="4403725"/>
            <a:ext cx="5616575" cy="4186238"/>
          </a:xfrm>
          <a:ln/>
        </p:spPr>
        <p:txBody>
          <a:bodyPr/>
          <a:lstStyle/>
          <a:p>
            <a:pPr fontAlgn="auto">
              <a:spcBef>
                <a:spcPts val="0"/>
              </a:spcBef>
              <a:spcAft>
                <a:spcPts val="0"/>
              </a:spcAft>
              <a:defRPr/>
            </a:pPr>
            <a:r>
              <a:rPr lang="en-US" dirty="0" smtClean="0"/>
              <a:t>The comment has almost all the prescribed parts, but its potential impact for the applicant could be improved. For example, </a:t>
            </a:r>
          </a:p>
          <a:p>
            <a:pPr marL="171450" indent="-171450" fontAlgn="auto">
              <a:spcBef>
                <a:spcPts val="0"/>
              </a:spcBef>
              <a:spcAft>
                <a:spcPts val="0"/>
              </a:spcAft>
              <a:buFont typeface="Arial" panose="020B0604020202020204" pitchFamily="34" charset="0"/>
              <a:buChar char="•"/>
              <a:defRPr/>
            </a:pPr>
            <a:r>
              <a:rPr lang="en-US" dirty="0" smtClean="0"/>
              <a:t>There are two nuggets. The examiner has a choice here: to combine the two ideas under one “umbrella” nugget around organizational knowledge or to focus the comments on one of the two areas: knowledge management or organizational learning.</a:t>
            </a:r>
          </a:p>
          <a:p>
            <a:pPr marL="171450" indent="-171450" fontAlgn="auto">
              <a:spcBef>
                <a:spcPts val="0"/>
              </a:spcBef>
              <a:spcAft>
                <a:spcPts val="0"/>
              </a:spcAft>
              <a:buFont typeface="Arial" panose="020B0604020202020204" pitchFamily="34" charset="0"/>
              <a:buChar char="•"/>
              <a:defRPr/>
            </a:pPr>
            <a:r>
              <a:rPr lang="en-US" dirty="0" smtClean="0"/>
              <a:t>There are two points of relevance, one relating to each nugget.</a:t>
            </a:r>
          </a:p>
          <a:p>
            <a:pPr marL="171450" indent="-171450" fontAlgn="auto">
              <a:spcBef>
                <a:spcPts val="0"/>
              </a:spcBef>
              <a:spcAft>
                <a:spcPts val="0"/>
              </a:spcAft>
              <a:buFont typeface="Arial" panose="020B0604020202020204" pitchFamily="34" charset="0"/>
              <a:buChar char="•"/>
              <a:defRPr/>
            </a:pPr>
            <a:r>
              <a:rPr lang="en-US" dirty="0" smtClean="0"/>
              <a:t>One of the points of relevance doesn’t relate specifically to the applicant (“may not be sustainable”).</a:t>
            </a:r>
          </a:p>
          <a:p>
            <a:pPr marL="171450" indent="-171450" fontAlgn="auto">
              <a:spcBef>
                <a:spcPts val="0"/>
              </a:spcBef>
              <a:spcAft>
                <a:spcPts val="0"/>
              </a:spcAft>
              <a:buFont typeface="Arial" panose="020B0604020202020204" pitchFamily="34" charset="0"/>
              <a:buChar char="•"/>
              <a:defRPr/>
            </a:pPr>
            <a:r>
              <a:rPr lang="en-US" dirty="0" smtClean="0"/>
              <a:t>And the comment just tells  the applicant something generic: it doesn’t give examples to </a:t>
            </a:r>
            <a:r>
              <a:rPr lang="en-US" u="sng" dirty="0" smtClean="0"/>
              <a:t>show </a:t>
            </a:r>
            <a:r>
              <a:rPr lang="en-US" dirty="0" smtClean="0"/>
              <a:t>the applicant what the </a:t>
            </a:r>
            <a:r>
              <a:rPr lang="en-US" dirty="0" err="1" smtClean="0"/>
              <a:t>OFI</a:t>
            </a:r>
            <a:r>
              <a:rPr lang="en-US" dirty="0" smtClean="0"/>
              <a:t> is.</a:t>
            </a:r>
            <a:endParaRPr lang="en-US" dirty="0" smtClean="0">
              <a:latin typeface="Times New Roman" pitchFamily="18" charset="0"/>
              <a:ea typeface="ＭＳ Ｐゴシック" pitchFamily="-10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C155506A-35FA-488D-B558-EA6B6A39AE71}" type="slidenum">
              <a:rPr lang="en-US" altLang="en-US">
                <a:latin typeface="Times New Roman" pitchFamily="18" charset="0"/>
                <a:ea typeface="ＭＳ Ｐゴシック" pitchFamily="34" charset="-128"/>
              </a:rPr>
              <a:pPr eaLnBrk="0" fontAlgn="base" hangingPunct="0">
                <a:spcBef>
                  <a:spcPct val="0"/>
                </a:spcBef>
                <a:spcAft>
                  <a:spcPct val="0"/>
                </a:spcAft>
              </a:pPr>
              <a:t>5</a:t>
            </a:fld>
            <a:endParaRPr lang="en-US" altLang="en-US">
              <a:latin typeface="Times New Roman" pitchFamily="18" charset="0"/>
              <a:ea typeface="ＭＳ Ｐゴシック" pitchFamily="34" charset="-128"/>
            </a:endParaRPr>
          </a:p>
        </p:txBody>
      </p:sp>
      <p:sp>
        <p:nvSpPr>
          <p:cNvPr id="17411"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ct val="0"/>
              </a:spcAft>
            </a:pPr>
            <a:r>
              <a:rPr lang="en-US" altLang="en-US" smtClean="0"/>
              <a:t>Here, the examiner has decided to focus on one nugget related to 4.2a(1) and leave aside the other nugget to use in another comment, believing that the applicant would most benefit from focused comments in these two areas. In another situation, the examiner might have chosen the other option—writing a broader comment on 4.2a—if that would help the applicant more.</a:t>
            </a:r>
          </a:p>
          <a:p>
            <a:pPr>
              <a:spcBef>
                <a:spcPct val="0"/>
              </a:spcBef>
              <a:spcAft>
                <a:spcPct val="0"/>
              </a:spcAft>
            </a:pPr>
            <a:r>
              <a:rPr lang="en-US" altLang="en-US" smtClean="0"/>
              <a:t>The examiner also deleted the relevance related to the other nugget. </a:t>
            </a:r>
          </a:p>
          <a:p>
            <a:pPr>
              <a:spcBef>
                <a:spcPct val="0"/>
              </a:spcBef>
              <a:spcAft>
                <a:spcPct val="0"/>
              </a:spcAft>
            </a:pP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69B5E4A0-AC08-4FB3-B8CB-C8430FB1C51F}" type="slidenum">
              <a:rPr lang="en-US" altLang="en-US">
                <a:latin typeface="Times New Roman" pitchFamily="18" charset="0"/>
                <a:ea typeface="ＭＳ Ｐゴシック" pitchFamily="34" charset="-128"/>
              </a:rPr>
              <a:pPr eaLnBrk="0" fontAlgn="base" hangingPunct="0">
                <a:spcBef>
                  <a:spcPct val="0"/>
                </a:spcBef>
                <a:spcAft>
                  <a:spcPct val="0"/>
                </a:spcAft>
              </a:pPr>
              <a:t>6</a:t>
            </a:fld>
            <a:endParaRPr lang="en-US" altLang="en-US">
              <a:latin typeface="Times New Roman" pitchFamily="18" charset="0"/>
              <a:ea typeface="ＭＳ Ｐゴシック" pitchFamily="34" charset="-128"/>
            </a:endParaRPr>
          </a:p>
        </p:txBody>
      </p:sp>
      <p:sp>
        <p:nvSpPr>
          <p:cNvPr id="18435"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ct val="0"/>
              </a:spcAft>
            </a:pPr>
            <a:r>
              <a:rPr lang="en-US" altLang="en-US" smtClean="0"/>
              <a:t>The comment here is better than the previous one because it includes only one nugget and one point of relevance. </a:t>
            </a:r>
          </a:p>
          <a:p>
            <a:pPr>
              <a:spcBef>
                <a:spcPct val="0"/>
              </a:spcBef>
              <a:spcAft>
                <a:spcPct val="0"/>
              </a:spcAft>
            </a:pPr>
            <a:r>
              <a:rPr lang="en-US" altLang="en-US" smtClean="0"/>
              <a:t>Also, the examiner has looked at the key factors he or she has compiled and has found one that relates to the nugget. If you have developed a good list of key factors, it will be helpful here. But the comment still isn’t as useful to the applicant as it could be: it needs some examples to </a:t>
            </a:r>
            <a:r>
              <a:rPr lang="en-US" altLang="en-US" u="sng" smtClean="0"/>
              <a:t>show</a:t>
            </a:r>
            <a:r>
              <a:rPr lang="en-US" altLang="en-US" smtClean="0"/>
              <a:t> the applicant how the nugget relates to its situation.</a:t>
            </a:r>
          </a:p>
          <a:p>
            <a:pPr>
              <a:spcBef>
                <a:spcPct val="0"/>
              </a:spcBef>
            </a:pP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CB4E42E3-DBF1-4CA5-BC7F-8EC8F9B29766}" type="slidenum">
              <a:rPr lang="en-US" altLang="en-US">
                <a:latin typeface="Times New Roman" pitchFamily="18" charset="0"/>
                <a:ea typeface="ＭＳ Ｐゴシック" pitchFamily="34" charset="-128"/>
              </a:rPr>
              <a:pPr eaLnBrk="0" fontAlgn="base" hangingPunct="0">
                <a:spcBef>
                  <a:spcPct val="0"/>
                </a:spcBef>
                <a:spcAft>
                  <a:spcPct val="0"/>
                </a:spcAft>
              </a:pPr>
              <a:t>7</a:t>
            </a:fld>
            <a:endParaRPr lang="en-US" altLang="en-US">
              <a:latin typeface="Times New Roman" pitchFamily="18" charset="0"/>
              <a:ea typeface="ＭＳ Ｐゴシック" pitchFamily="34" charset="-128"/>
            </a:endParaRPr>
          </a:p>
        </p:txBody>
      </p:sp>
      <p:sp>
        <p:nvSpPr>
          <p:cNvPr id="19459"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new sentences show the applicant exactly where the gap is. </a:t>
            </a: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ADD84C2F-8B09-43BA-BA31-039A8F4197AA}" type="slidenum">
              <a:rPr lang="en-US" altLang="en-US">
                <a:latin typeface="Times New Roman" pitchFamily="18" charset="0"/>
                <a:ea typeface="ＭＳ Ｐゴシック" pitchFamily="34" charset="-128"/>
              </a:rPr>
              <a:pPr eaLnBrk="0" fontAlgn="base" hangingPunct="0">
                <a:spcBef>
                  <a:spcPct val="0"/>
                </a:spcBef>
                <a:spcAft>
                  <a:spcPct val="0"/>
                </a:spcAft>
              </a:pPr>
              <a:t>8</a:t>
            </a:fld>
            <a:endParaRPr lang="en-US" altLang="en-US">
              <a:latin typeface="Times New Roman" pitchFamily="18" charset="0"/>
              <a:ea typeface="ＭＳ Ｐゴシック" pitchFamily="34" charset="-128"/>
            </a:endParaRPr>
          </a:p>
        </p:txBody>
      </p:sp>
      <p:sp>
        <p:nvSpPr>
          <p:cNvPr id="20483"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ct val="0"/>
              </a:spcAft>
            </a:pPr>
            <a:r>
              <a:rPr lang="en-US" altLang="en-US" smtClean="0"/>
              <a:t>The examiner moved the relevance/significance right to the front of the comment, just by moving the last sentence from the previous draft up to the beginning of the comment and then doing a bit of wordsmithing.</a:t>
            </a:r>
          </a:p>
          <a:p>
            <a:pPr>
              <a:spcBef>
                <a:spcPct val="0"/>
              </a:spcBef>
            </a:pPr>
            <a:endParaRPr lang="en-US" altLang="en-US" smtClean="0">
              <a:latin typeface="Times New Roman" pitchFamily="18"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5513">
              <a:defRPr>
                <a:solidFill>
                  <a:schemeClr val="tx1"/>
                </a:solidFill>
                <a:latin typeface="Arial Narrow" pitchFamily="34" charset="0"/>
              </a:defRPr>
            </a:lvl1pPr>
            <a:lvl2pPr marL="833438" indent="-320675" defTabSz="925513">
              <a:defRPr>
                <a:solidFill>
                  <a:schemeClr val="tx1"/>
                </a:solidFill>
                <a:latin typeface="Arial Narrow" pitchFamily="34" charset="0"/>
              </a:defRPr>
            </a:lvl2pPr>
            <a:lvl3pPr marL="1282700" indent="-255588" defTabSz="925513">
              <a:defRPr>
                <a:solidFill>
                  <a:schemeClr val="tx1"/>
                </a:solidFill>
                <a:latin typeface="Arial Narrow" pitchFamily="34" charset="0"/>
              </a:defRPr>
            </a:lvl3pPr>
            <a:lvl4pPr marL="1795463" indent="-255588" defTabSz="925513">
              <a:defRPr>
                <a:solidFill>
                  <a:schemeClr val="tx1"/>
                </a:solidFill>
                <a:latin typeface="Arial Narrow" pitchFamily="34" charset="0"/>
              </a:defRPr>
            </a:lvl4pPr>
            <a:lvl5pPr marL="2308225" indent="-255588" defTabSz="925513">
              <a:defRPr>
                <a:solidFill>
                  <a:schemeClr val="tx1"/>
                </a:solidFill>
                <a:latin typeface="Arial Narrow" pitchFamily="34" charset="0"/>
              </a:defRPr>
            </a:lvl5pPr>
            <a:lvl6pPr marL="2765425" indent="-255588" defTabSz="925513" fontAlgn="base">
              <a:spcBef>
                <a:spcPct val="0"/>
              </a:spcBef>
              <a:spcAft>
                <a:spcPct val="0"/>
              </a:spcAft>
              <a:defRPr>
                <a:solidFill>
                  <a:schemeClr val="tx1"/>
                </a:solidFill>
                <a:latin typeface="Arial Narrow" pitchFamily="34" charset="0"/>
              </a:defRPr>
            </a:lvl6pPr>
            <a:lvl7pPr marL="3222625" indent="-255588" defTabSz="925513" fontAlgn="base">
              <a:spcBef>
                <a:spcPct val="0"/>
              </a:spcBef>
              <a:spcAft>
                <a:spcPct val="0"/>
              </a:spcAft>
              <a:defRPr>
                <a:solidFill>
                  <a:schemeClr val="tx1"/>
                </a:solidFill>
                <a:latin typeface="Arial Narrow" pitchFamily="34" charset="0"/>
              </a:defRPr>
            </a:lvl7pPr>
            <a:lvl8pPr marL="3679825" indent="-255588" defTabSz="925513" fontAlgn="base">
              <a:spcBef>
                <a:spcPct val="0"/>
              </a:spcBef>
              <a:spcAft>
                <a:spcPct val="0"/>
              </a:spcAft>
              <a:defRPr>
                <a:solidFill>
                  <a:schemeClr val="tx1"/>
                </a:solidFill>
                <a:latin typeface="Arial Narrow" pitchFamily="34" charset="0"/>
              </a:defRPr>
            </a:lvl8pPr>
            <a:lvl9pPr marL="4137025" indent="-255588" defTabSz="925513" fontAlgn="base">
              <a:spcBef>
                <a:spcPct val="0"/>
              </a:spcBef>
              <a:spcAft>
                <a:spcPct val="0"/>
              </a:spcAft>
              <a:defRPr>
                <a:solidFill>
                  <a:schemeClr val="tx1"/>
                </a:solidFill>
                <a:latin typeface="Arial Narrow" pitchFamily="34" charset="0"/>
              </a:defRPr>
            </a:lvl9pPr>
          </a:lstStyle>
          <a:p>
            <a:pPr eaLnBrk="0" fontAlgn="base" hangingPunct="0">
              <a:spcBef>
                <a:spcPct val="0"/>
              </a:spcBef>
              <a:spcAft>
                <a:spcPct val="0"/>
              </a:spcAft>
            </a:pPr>
            <a:fld id="{91817D4C-AC6F-4093-81FB-2BB9AA81775A}" type="slidenum">
              <a:rPr lang="en-US" altLang="en-US">
                <a:latin typeface="Times New Roman" pitchFamily="18" charset="0"/>
                <a:ea typeface="ＭＳ Ｐゴシック" pitchFamily="34" charset="-128"/>
              </a:rPr>
              <a:pPr eaLnBrk="0" fontAlgn="base" hangingPunct="0">
                <a:spcBef>
                  <a:spcPct val="0"/>
                </a:spcBef>
                <a:spcAft>
                  <a:spcPct val="0"/>
                </a:spcAft>
              </a:pPr>
              <a:t>9</a:t>
            </a:fld>
            <a:endParaRPr lang="en-US" altLang="en-US">
              <a:latin typeface="Times New Roman" pitchFamily="18" charset="0"/>
              <a:ea typeface="ＭＳ Ｐゴシック" pitchFamily="34" charset="-128"/>
            </a:endParaRPr>
          </a:p>
        </p:txBody>
      </p:sp>
      <p:sp>
        <p:nvSpPr>
          <p:cNvPr id="21507" name="Rectangle 2"/>
          <p:cNvSpPr>
            <a:spLocks noGrp="1" noRot="1" noChangeAspect="1" noChangeArrowheads="1" noTextEdit="1"/>
          </p:cNvSpPr>
          <p:nvPr>
            <p:ph type="sldImg"/>
          </p:nvPr>
        </p:nvSpPr>
        <p:spPr bwMode="auto">
          <a:xfrm>
            <a:off x="1150938" y="685800"/>
            <a:ext cx="4656137"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xfrm>
            <a:off x="701675" y="4403725"/>
            <a:ext cx="5616575" cy="4186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525" y="2130532"/>
            <a:ext cx="7772977" cy="146937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036" y="3885640"/>
            <a:ext cx="6401955" cy="1753721"/>
          </a:xfrm>
        </p:spPr>
        <p:txBody>
          <a:bodyPr/>
          <a:lstStyle>
            <a:lvl1pPr marL="0" indent="0" algn="ctr">
              <a:buNone/>
              <a:defRPr/>
            </a:lvl1pPr>
            <a:lvl2pPr marL="409667" indent="0" algn="ctr">
              <a:buNone/>
              <a:defRPr/>
            </a:lvl2pPr>
            <a:lvl3pPr marL="819335" indent="0" algn="ctr">
              <a:buNone/>
              <a:defRPr/>
            </a:lvl3pPr>
            <a:lvl4pPr marL="1229004" indent="0" algn="ctr">
              <a:buNone/>
              <a:defRPr/>
            </a:lvl4pPr>
            <a:lvl5pPr marL="1638671" indent="0" algn="ctr">
              <a:buNone/>
              <a:defRPr/>
            </a:lvl5pPr>
            <a:lvl6pPr marL="2048341" indent="0" algn="ctr">
              <a:buNone/>
              <a:defRPr/>
            </a:lvl6pPr>
            <a:lvl7pPr marL="2458008" indent="0" algn="ctr">
              <a:buNone/>
              <a:defRPr/>
            </a:lvl7pPr>
            <a:lvl8pPr marL="2867676" indent="0" algn="ctr">
              <a:buNone/>
              <a:defRPr/>
            </a:lvl8pPr>
            <a:lvl9pPr marL="3277343"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9400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00436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3432" y="745191"/>
            <a:ext cx="1890568"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77401" y="745191"/>
            <a:ext cx="5537488" cy="5715000"/>
          </a:xfrm>
        </p:spPr>
        <p:txBody>
          <a:bodyPr vert="eaVert"/>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3578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77398" y="745191"/>
            <a:ext cx="7566602" cy="5715000"/>
          </a:xfrm>
        </p:spPr>
        <p:txBody>
          <a:bodyPr/>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2718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2865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p:spPr>
        <p:txBody>
          <a:bodyPr anchor="b"/>
          <a:lstStyle>
            <a:lvl1pPr marL="0" indent="0">
              <a:buNone/>
              <a:defRPr sz="1800"/>
            </a:lvl1pPr>
            <a:lvl2pPr marL="409667" indent="0">
              <a:buNone/>
              <a:defRPr sz="1600"/>
            </a:lvl2pPr>
            <a:lvl3pPr marL="819335" indent="0">
              <a:buNone/>
              <a:defRPr sz="1400"/>
            </a:lvl3pPr>
            <a:lvl4pPr marL="1229004" indent="0">
              <a:buNone/>
              <a:defRPr sz="1300"/>
            </a:lvl4pPr>
            <a:lvl5pPr marL="1638671" indent="0">
              <a:buNone/>
              <a:defRPr sz="1300"/>
            </a:lvl5pPr>
            <a:lvl6pPr marL="2048341" indent="0">
              <a:buNone/>
              <a:defRPr sz="1300"/>
            </a:lvl6pPr>
            <a:lvl7pPr marL="2458008" indent="0">
              <a:buNone/>
              <a:defRPr sz="1300"/>
            </a:lvl7pPr>
            <a:lvl8pPr marL="2867676" indent="0">
              <a:buNone/>
              <a:defRPr sz="1300"/>
            </a:lvl8pPr>
            <a:lvl9pPr marL="3277343" indent="0">
              <a:buNone/>
              <a:defRPr sz="1300"/>
            </a:lvl9pPr>
          </a:lstStyle>
          <a:p>
            <a:pPr lvl="0"/>
            <a:r>
              <a:rPr lang="en-US" smtClean="0"/>
              <a:t>Click to edit Master text styles</a:t>
            </a:r>
          </a:p>
        </p:txBody>
      </p:sp>
    </p:spTree>
    <p:extLst>
      <p:ext uri="{BB962C8B-B14F-4D97-AF65-F5344CB8AC3E}">
        <p14:creationId xmlns:p14="http://schemas.microsoft.com/office/powerpoint/2010/main" val="3189902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33275" y="2291603"/>
            <a:ext cx="3635375" cy="4168588"/>
          </a:xfrm>
        </p:spPr>
        <p:txBody>
          <a:bodyPr/>
          <a:lstStyle>
            <a:lvl1pPr marL="463722" indent="-463722">
              <a:buFont typeface="Arial Narrow" pitchFamily="34" charset="0"/>
              <a:buChar cha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507182" y="2291603"/>
            <a:ext cx="3636818" cy="4168588"/>
          </a:xfrm>
        </p:spPr>
        <p:txBody>
          <a:bodyPr/>
          <a:lstStyle>
            <a:lvl1pPr marL="463722" indent="-463722">
              <a:buFont typeface="Arial Narrow" pitchFamily="34" charset="0"/>
              <a:buChar cha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7730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2" y="274544"/>
            <a:ext cx="8229023"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p:spPr>
        <p:txBody>
          <a:bodyPr anchor="b"/>
          <a:lstStyle>
            <a:lvl1pPr marL="0" indent="0">
              <a:buNone/>
              <a:defRPr sz="2200" b="1"/>
            </a:lvl1pPr>
            <a:lvl2pPr marL="409667" indent="0">
              <a:buNone/>
              <a:defRPr sz="1800" b="1"/>
            </a:lvl2pPr>
            <a:lvl3pPr marL="819335" indent="0">
              <a:buNone/>
              <a:defRPr sz="1600" b="1"/>
            </a:lvl3pPr>
            <a:lvl4pPr marL="1229004" indent="0">
              <a:buNone/>
              <a:defRPr sz="1400" b="1"/>
            </a:lvl4pPr>
            <a:lvl5pPr marL="1638671" indent="0">
              <a:buNone/>
              <a:defRPr sz="1400" b="1"/>
            </a:lvl5pPr>
            <a:lvl6pPr marL="2048341" indent="0">
              <a:buNone/>
              <a:defRPr sz="1400" b="1"/>
            </a:lvl6pPr>
            <a:lvl7pPr marL="2458008" indent="0">
              <a:buNone/>
              <a:defRPr sz="1400" b="1"/>
            </a:lvl7pPr>
            <a:lvl8pPr marL="2867676" indent="0">
              <a:buNone/>
              <a:defRPr sz="1400" b="1"/>
            </a:lvl8pPr>
            <a:lvl9pPr marL="3277343"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p:spPr>
        <p:txBody>
          <a:bodyPr/>
          <a:lstStyle>
            <a:lvl1pPr marL="463722" indent="-463722">
              <a:buFont typeface="Arial Narrow" pitchFamily="34" charset="0"/>
              <a:buChar cha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606" y="1535206"/>
            <a:ext cx="4040909" cy="640136"/>
          </a:xfrm>
        </p:spPr>
        <p:txBody>
          <a:bodyPr anchor="b"/>
          <a:lstStyle>
            <a:lvl1pPr marL="0" indent="0">
              <a:buNone/>
              <a:defRPr sz="2200" b="1"/>
            </a:lvl1pPr>
            <a:lvl2pPr marL="409667" indent="0">
              <a:buNone/>
              <a:defRPr sz="1800" b="1"/>
            </a:lvl2pPr>
            <a:lvl3pPr marL="819335" indent="0">
              <a:buNone/>
              <a:defRPr sz="1600" b="1"/>
            </a:lvl3pPr>
            <a:lvl4pPr marL="1229004" indent="0">
              <a:buNone/>
              <a:defRPr sz="1400" b="1"/>
            </a:lvl4pPr>
            <a:lvl5pPr marL="1638671" indent="0">
              <a:buNone/>
              <a:defRPr sz="1400" b="1"/>
            </a:lvl5pPr>
            <a:lvl6pPr marL="2048341" indent="0">
              <a:buNone/>
              <a:defRPr sz="1400" b="1"/>
            </a:lvl6pPr>
            <a:lvl7pPr marL="2458008" indent="0">
              <a:buNone/>
              <a:defRPr sz="1400" b="1"/>
            </a:lvl7pPr>
            <a:lvl8pPr marL="2867676" indent="0">
              <a:buNone/>
              <a:defRPr sz="1400" b="1"/>
            </a:lvl8pPr>
            <a:lvl9pPr marL="3277343"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p:spPr>
        <p:txBody>
          <a:bodyPr/>
          <a:lstStyle>
            <a:lvl1pPr marL="463722" indent="-463722">
              <a:buFont typeface="Arial Narrow" pitchFamily="34" charset="0"/>
              <a:buChar cha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93642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2534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19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p:spPr>
        <p:txBody>
          <a:bodyPr/>
          <a:lstStyle>
            <a:lvl1pPr marL="463722" indent="-463722">
              <a:buFont typeface="Arial Narrow" pitchFamily="34" charset="0"/>
              <a:buChar cha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494" y="1435755"/>
            <a:ext cx="3007591" cy="4691062"/>
          </a:xfrm>
        </p:spPr>
        <p:txBody>
          <a:bodyPr/>
          <a:lstStyle>
            <a:lvl1pPr marL="0" indent="0">
              <a:buNone/>
              <a:defRPr sz="1300"/>
            </a:lvl1pPr>
            <a:lvl2pPr marL="409667" indent="0">
              <a:buNone/>
              <a:defRPr sz="1100"/>
            </a:lvl2pPr>
            <a:lvl3pPr marL="819335" indent="0">
              <a:buNone/>
              <a:defRPr sz="900"/>
            </a:lvl3pPr>
            <a:lvl4pPr marL="1229004" indent="0">
              <a:buNone/>
              <a:defRPr sz="800"/>
            </a:lvl4pPr>
            <a:lvl5pPr marL="1638671" indent="0">
              <a:buNone/>
              <a:defRPr sz="800"/>
            </a:lvl5pPr>
            <a:lvl6pPr marL="2048341" indent="0">
              <a:buNone/>
              <a:defRPr sz="800"/>
            </a:lvl6pPr>
            <a:lvl7pPr marL="2458008" indent="0">
              <a:buNone/>
              <a:defRPr sz="800"/>
            </a:lvl7pPr>
            <a:lvl8pPr marL="2867676" indent="0">
              <a:buNone/>
              <a:defRPr sz="800"/>
            </a:lvl8pPr>
            <a:lvl9pPr marL="3277343" indent="0">
              <a:buNone/>
              <a:defRPr sz="800"/>
            </a:lvl9pPr>
          </a:lstStyle>
          <a:p>
            <a:pPr lvl="0"/>
            <a:r>
              <a:rPr lang="en-US" smtClean="0"/>
              <a:t>Click to edit Master text styles</a:t>
            </a:r>
          </a:p>
        </p:txBody>
      </p:sp>
    </p:spTree>
    <p:extLst>
      <p:ext uri="{BB962C8B-B14F-4D97-AF65-F5344CB8AC3E}">
        <p14:creationId xmlns:p14="http://schemas.microsoft.com/office/powerpoint/2010/main" val="411270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5" y="4800334"/>
            <a:ext cx="5486977" cy="567297"/>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45" y="612122"/>
            <a:ext cx="5486977" cy="4115360"/>
          </a:xfrm>
        </p:spPr>
        <p:txBody>
          <a:bodyPr/>
          <a:lstStyle>
            <a:lvl1pPr marL="0" indent="0">
              <a:buNone/>
              <a:defRPr sz="2900"/>
            </a:lvl1pPr>
            <a:lvl2pPr marL="409667" indent="0">
              <a:buNone/>
              <a:defRPr sz="2500"/>
            </a:lvl2pPr>
            <a:lvl3pPr marL="819335" indent="0">
              <a:buNone/>
              <a:defRPr sz="2200"/>
            </a:lvl3pPr>
            <a:lvl4pPr marL="1229004" indent="0">
              <a:buNone/>
              <a:defRPr sz="1800"/>
            </a:lvl4pPr>
            <a:lvl5pPr marL="1638671" indent="0">
              <a:buNone/>
              <a:defRPr sz="1800"/>
            </a:lvl5pPr>
            <a:lvl6pPr marL="2048341" indent="0">
              <a:buNone/>
              <a:defRPr sz="1800"/>
            </a:lvl6pPr>
            <a:lvl7pPr marL="2458008" indent="0">
              <a:buNone/>
              <a:defRPr sz="1800"/>
            </a:lvl7pPr>
            <a:lvl8pPr marL="2867676" indent="0">
              <a:buNone/>
              <a:defRPr sz="1800"/>
            </a:lvl8pPr>
            <a:lvl9pPr marL="3277343" indent="0">
              <a:buNone/>
              <a:defRPr sz="1800"/>
            </a:lvl9pPr>
          </a:lstStyle>
          <a:p>
            <a:pPr lvl="0"/>
            <a:endParaRPr lang="en-US" noProof="0" smtClean="0"/>
          </a:p>
        </p:txBody>
      </p:sp>
      <p:sp>
        <p:nvSpPr>
          <p:cNvPr id="4" name="Text Placeholder 3"/>
          <p:cNvSpPr>
            <a:spLocks noGrp="1"/>
          </p:cNvSpPr>
          <p:nvPr>
            <p:ph type="body" sz="half" idx="2"/>
          </p:nvPr>
        </p:nvSpPr>
        <p:spPr>
          <a:xfrm>
            <a:off x="1792445" y="5367618"/>
            <a:ext cx="5486977" cy="804022"/>
          </a:xfrm>
        </p:spPr>
        <p:txBody>
          <a:bodyPr/>
          <a:lstStyle>
            <a:lvl1pPr marL="0" indent="0">
              <a:buNone/>
              <a:defRPr sz="1300"/>
            </a:lvl1pPr>
            <a:lvl2pPr marL="409667" indent="0">
              <a:buNone/>
              <a:defRPr sz="1100"/>
            </a:lvl2pPr>
            <a:lvl3pPr marL="819335" indent="0">
              <a:buNone/>
              <a:defRPr sz="900"/>
            </a:lvl3pPr>
            <a:lvl4pPr marL="1229004" indent="0">
              <a:buNone/>
              <a:defRPr sz="800"/>
            </a:lvl4pPr>
            <a:lvl5pPr marL="1638671" indent="0">
              <a:buNone/>
              <a:defRPr sz="800"/>
            </a:lvl5pPr>
            <a:lvl6pPr marL="2048341" indent="0">
              <a:buNone/>
              <a:defRPr sz="800"/>
            </a:lvl6pPr>
            <a:lvl7pPr marL="2458008" indent="0">
              <a:buNone/>
              <a:defRPr sz="800"/>
            </a:lvl7pPr>
            <a:lvl8pPr marL="2867676" indent="0">
              <a:buNone/>
              <a:defRPr sz="800"/>
            </a:lvl8pPr>
            <a:lvl9pPr marL="3277343" indent="0">
              <a:buNone/>
              <a:defRPr sz="800"/>
            </a:lvl9pPr>
          </a:lstStyle>
          <a:p>
            <a:pPr lvl="0"/>
            <a:r>
              <a:rPr lang="en-US" smtClean="0"/>
              <a:t>Click to edit Master text styles</a:t>
            </a:r>
          </a:p>
        </p:txBody>
      </p:sp>
    </p:spTree>
    <p:extLst>
      <p:ext uri="{BB962C8B-B14F-4D97-AF65-F5344CB8AC3E}">
        <p14:creationId xmlns:p14="http://schemas.microsoft.com/office/powerpoint/2010/main" val="2151220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00113" y="744538"/>
            <a:ext cx="80883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940" tIns="40968" rIns="81940" bIns="40968" numCol="1" anchor="ctr" anchorCtr="0" compatLnSpc="1">
            <a:prstTxWarp prst="textNoShape">
              <a:avLst/>
            </a:prstTxWarp>
          </a:bodyPr>
          <a:lstStyle/>
          <a:p>
            <a:pPr lvl="0"/>
            <a:r>
              <a:rPr lang="en-US" altLang="en-US" smtClean="0"/>
              <a:t>Master Title Style goes here</a:t>
            </a:r>
          </a:p>
        </p:txBody>
      </p:sp>
      <p:sp>
        <p:nvSpPr>
          <p:cNvPr id="1027" name="Rectangle 16"/>
          <p:cNvSpPr>
            <a:spLocks noGrp="1" noChangeArrowheads="1"/>
          </p:cNvSpPr>
          <p:nvPr>
            <p:ph type="body" idx="1"/>
          </p:nvPr>
        </p:nvSpPr>
        <p:spPr bwMode="auto">
          <a:xfrm>
            <a:off x="1055688" y="2292350"/>
            <a:ext cx="8088312" cy="416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940" tIns="40968" rIns="81940" bIns="40968" numCol="1" anchor="t" anchorCtr="0" compatLnSpc="1">
            <a:prstTxWarp prst="textNoShape">
              <a:avLst/>
            </a:prstTxWarp>
          </a:bodyPr>
          <a:lstStyle/>
          <a:p>
            <a:pPr lvl="0"/>
            <a:r>
              <a:rPr lang="en-US" altLang="en-US" smtClean="0"/>
              <a:t>Master Style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8" name="Group 16"/>
          <p:cNvGrpSpPr>
            <a:grpSpLocks/>
          </p:cNvGrpSpPr>
          <p:nvPr userDrawn="1"/>
        </p:nvGrpSpPr>
        <p:grpSpPr bwMode="auto">
          <a:xfrm>
            <a:off x="0" y="0"/>
            <a:ext cx="9144000" cy="6934200"/>
            <a:chOff x="-701" y="-701"/>
            <a:chExt cx="10058400" cy="7860136"/>
          </a:xfrm>
        </p:grpSpPr>
        <p:pic>
          <p:nvPicPr>
            <p:cNvPr id="1031" name="Picture 14" descr="shutterstock_40118065#5D201C_cmyk.ai"/>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01" y="542149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1645" y="1423"/>
              <a:ext cx="27559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96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Narrow" pitchFamily="34" charset="0"/>
                </a:defRPr>
              </a:lvl1pPr>
              <a:lvl2pPr marL="742950" indent="-285750" defTabSz="912813">
                <a:defRPr>
                  <a:solidFill>
                    <a:schemeClr val="tx1"/>
                  </a:solidFill>
                  <a:latin typeface="Arial Narrow" pitchFamily="34" charset="0"/>
                </a:defRPr>
              </a:lvl2pPr>
              <a:lvl3pPr marL="1143000" indent="-228600" defTabSz="912813">
                <a:defRPr>
                  <a:solidFill>
                    <a:schemeClr val="tx1"/>
                  </a:solidFill>
                  <a:latin typeface="Arial Narrow" pitchFamily="34" charset="0"/>
                </a:defRPr>
              </a:lvl3pPr>
              <a:lvl4pPr marL="1600200" indent="-228600" defTabSz="912813">
                <a:defRPr>
                  <a:solidFill>
                    <a:schemeClr val="tx1"/>
                  </a:solidFill>
                  <a:latin typeface="Arial Narrow" pitchFamily="34" charset="0"/>
                </a:defRPr>
              </a:lvl4pPr>
              <a:lvl5pPr marL="2057400" indent="-228600" defTabSz="912813">
                <a:defRPr>
                  <a:solidFill>
                    <a:schemeClr val="tx1"/>
                  </a:solidFill>
                  <a:latin typeface="Arial Narrow" pitchFamily="34" charset="0"/>
                </a:defRPr>
              </a:lvl5pPr>
              <a:lvl6pPr marL="2514600" indent="-228600" defTabSz="912813" fontAlgn="base">
                <a:spcBef>
                  <a:spcPct val="0"/>
                </a:spcBef>
                <a:spcAft>
                  <a:spcPct val="0"/>
                </a:spcAft>
                <a:defRPr>
                  <a:solidFill>
                    <a:schemeClr val="tx1"/>
                  </a:solidFill>
                  <a:latin typeface="Arial Narrow" pitchFamily="34" charset="0"/>
                </a:defRPr>
              </a:lvl6pPr>
              <a:lvl7pPr marL="2971800" indent="-228600" defTabSz="912813" fontAlgn="base">
                <a:spcBef>
                  <a:spcPct val="0"/>
                </a:spcBef>
                <a:spcAft>
                  <a:spcPct val="0"/>
                </a:spcAft>
                <a:defRPr>
                  <a:solidFill>
                    <a:schemeClr val="tx1"/>
                  </a:solidFill>
                  <a:latin typeface="Arial Narrow" pitchFamily="34" charset="0"/>
                </a:defRPr>
              </a:lvl7pPr>
              <a:lvl8pPr marL="3429000" indent="-228600" defTabSz="912813" fontAlgn="base">
                <a:spcBef>
                  <a:spcPct val="0"/>
                </a:spcBef>
                <a:spcAft>
                  <a:spcPct val="0"/>
                </a:spcAft>
                <a:defRPr>
                  <a:solidFill>
                    <a:schemeClr val="tx1"/>
                  </a:solidFill>
                  <a:latin typeface="Arial Narrow" pitchFamily="34" charset="0"/>
                </a:defRPr>
              </a:lvl8pPr>
              <a:lvl9pPr marL="3886200" indent="-228600" defTabSz="912813" fontAlgn="base">
                <a:spcBef>
                  <a:spcPct val="0"/>
                </a:spcBef>
                <a:spcAft>
                  <a:spcPct val="0"/>
                </a:spcAft>
                <a:defRPr>
                  <a:solidFill>
                    <a:schemeClr val="tx1"/>
                  </a:solidFill>
                  <a:latin typeface="Arial Narrow" pitchFamily="34" charset="0"/>
                </a:defRPr>
              </a:lvl9pPr>
            </a:lstStyle>
            <a:p>
              <a:pPr algn="r" eaLnBrk="0" hangingPunct="0"/>
              <a:r>
                <a:rPr lang="en-US" altLang="en-US" sz="1100">
                  <a:solidFill>
                    <a:srgbClr val="A6A6A6"/>
                  </a:solidFill>
                  <a:latin typeface="Arial" pitchFamily="34" charset="0"/>
                  <a:ea typeface="ＭＳ Ｐゴシック" pitchFamily="34" charset="-128"/>
                </a:rPr>
                <a:t>2014</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7313" y="5681663"/>
            <a:ext cx="81438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3813" y="6565900"/>
            <a:ext cx="398938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940" tIns="40968" rIns="81940" bIns="40968">
            <a:spAutoFit/>
          </a:bodyPr>
          <a:lstStyle>
            <a:lvl1pPr defTabSz="912813">
              <a:defRPr>
                <a:solidFill>
                  <a:schemeClr val="tx1"/>
                </a:solidFill>
                <a:latin typeface="Arial Narrow" pitchFamily="34" charset="0"/>
              </a:defRPr>
            </a:lvl1pPr>
            <a:lvl2pPr marL="742950" indent="-285750" defTabSz="912813">
              <a:defRPr>
                <a:solidFill>
                  <a:schemeClr val="tx1"/>
                </a:solidFill>
                <a:latin typeface="Arial Narrow" pitchFamily="34" charset="0"/>
              </a:defRPr>
            </a:lvl2pPr>
            <a:lvl3pPr marL="1143000" indent="-228600" defTabSz="912813">
              <a:defRPr>
                <a:solidFill>
                  <a:schemeClr val="tx1"/>
                </a:solidFill>
                <a:latin typeface="Arial Narrow" pitchFamily="34" charset="0"/>
              </a:defRPr>
            </a:lvl3pPr>
            <a:lvl4pPr marL="1600200" indent="-228600" defTabSz="912813">
              <a:defRPr>
                <a:solidFill>
                  <a:schemeClr val="tx1"/>
                </a:solidFill>
                <a:latin typeface="Arial Narrow" pitchFamily="34" charset="0"/>
              </a:defRPr>
            </a:lvl4pPr>
            <a:lvl5pPr marL="2057400" indent="-228600" defTabSz="912813">
              <a:defRPr>
                <a:solidFill>
                  <a:schemeClr val="tx1"/>
                </a:solidFill>
                <a:latin typeface="Arial Narrow" pitchFamily="34" charset="0"/>
              </a:defRPr>
            </a:lvl5pPr>
            <a:lvl6pPr marL="2514600" indent="-228600" defTabSz="912813" fontAlgn="base">
              <a:spcBef>
                <a:spcPct val="0"/>
              </a:spcBef>
              <a:spcAft>
                <a:spcPct val="0"/>
              </a:spcAft>
              <a:defRPr>
                <a:solidFill>
                  <a:schemeClr val="tx1"/>
                </a:solidFill>
                <a:latin typeface="Arial Narrow" pitchFamily="34" charset="0"/>
              </a:defRPr>
            </a:lvl6pPr>
            <a:lvl7pPr marL="2971800" indent="-228600" defTabSz="912813" fontAlgn="base">
              <a:spcBef>
                <a:spcPct val="0"/>
              </a:spcBef>
              <a:spcAft>
                <a:spcPct val="0"/>
              </a:spcAft>
              <a:defRPr>
                <a:solidFill>
                  <a:schemeClr val="tx1"/>
                </a:solidFill>
                <a:latin typeface="Arial Narrow" pitchFamily="34" charset="0"/>
              </a:defRPr>
            </a:lvl7pPr>
            <a:lvl8pPr marL="3429000" indent="-228600" defTabSz="912813" fontAlgn="base">
              <a:spcBef>
                <a:spcPct val="0"/>
              </a:spcBef>
              <a:spcAft>
                <a:spcPct val="0"/>
              </a:spcAft>
              <a:defRPr>
                <a:solidFill>
                  <a:schemeClr val="tx1"/>
                </a:solidFill>
                <a:latin typeface="Arial Narrow" pitchFamily="34" charset="0"/>
              </a:defRPr>
            </a:lvl8pPr>
            <a:lvl9pPr marL="3886200" indent="-228600" defTabSz="912813" fontAlgn="base">
              <a:spcBef>
                <a:spcPct val="0"/>
              </a:spcBef>
              <a:spcAft>
                <a:spcPct val="0"/>
              </a:spcAft>
              <a:defRPr>
                <a:solidFill>
                  <a:schemeClr val="tx1"/>
                </a:solidFill>
                <a:latin typeface="Arial Narrow" pitchFamily="34" charset="0"/>
              </a:defRPr>
            </a:lvl9pPr>
          </a:lstStyle>
          <a:p>
            <a:pPr eaLnBrk="0" hangingPunct="0"/>
            <a:r>
              <a:rPr lang="en-US" altLang="en-US" sz="900">
                <a:solidFill>
                  <a:srgbClr val="FFFFFF"/>
                </a:solidFill>
                <a:latin typeface="Arial" pitchFamily="34" charset="0"/>
                <a:ea typeface="ＭＳ Ｐゴシック" pitchFamily="34" charset="-128"/>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2813" rtl="0" eaLnBrk="0" fontAlgn="base" hangingPunct="0">
        <a:lnSpc>
          <a:spcPts val="4125"/>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2813" rtl="0" eaLnBrk="0" fontAlgn="base" hangingPunct="0">
        <a:lnSpc>
          <a:spcPts val="4125"/>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2813" rtl="0" eaLnBrk="0" fontAlgn="base" hangingPunct="0">
        <a:lnSpc>
          <a:spcPts val="4125"/>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2813" rtl="0" eaLnBrk="0" fontAlgn="base" hangingPunct="0">
        <a:lnSpc>
          <a:spcPts val="4125"/>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2813" rtl="0" eaLnBrk="0" fontAlgn="base" hangingPunct="0">
        <a:lnSpc>
          <a:spcPts val="4125"/>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p:titleStyle>
    <p:bodyStyle>
      <a:lvl1pPr marL="463550" indent="-463550" algn="l" defTabSz="912813" rtl="0" eaLnBrk="0" fontAlgn="base" hangingPunct="0">
        <a:lnSpc>
          <a:spcPts val="3413"/>
        </a:lnSpc>
        <a:spcBef>
          <a:spcPts val="900"/>
        </a:spcBef>
        <a:spcAft>
          <a:spcPct val="0"/>
        </a:spcAft>
        <a:buSzPct val="50000"/>
        <a:buFont typeface="Monotype Sorts"/>
        <a:buChar char="l"/>
        <a:defRPr sz="3200">
          <a:solidFill>
            <a:schemeClr val="tx1"/>
          </a:solidFill>
          <a:latin typeface="+mn-lt"/>
          <a:ea typeface="ＭＳ Ｐゴシック" pitchFamily="-107" charset="-128"/>
          <a:cs typeface="ＭＳ Ｐゴシック" pitchFamily="-110" charset="-128"/>
        </a:defRPr>
      </a:lvl1pPr>
      <a:lvl2pPr marL="928688" indent="-361950" algn="l" defTabSz="912813" rtl="0" eaLnBrk="0" fontAlgn="base" hangingPunct="0">
        <a:lnSpc>
          <a:spcPts val="3413"/>
        </a:lnSpc>
        <a:spcBef>
          <a:spcPts val="900"/>
        </a:spcBef>
        <a:spcAft>
          <a:spcPct val="0"/>
        </a:spcAft>
        <a:defRPr sz="3200">
          <a:solidFill>
            <a:schemeClr val="tx1"/>
          </a:solidFill>
          <a:latin typeface="+mn-lt"/>
          <a:ea typeface="ＭＳ Ｐゴシック" pitchFamily="-107" charset="-128"/>
          <a:cs typeface="ＭＳ Ｐゴシック"/>
        </a:defRPr>
      </a:lvl2pPr>
      <a:lvl3pPr marL="1339850" indent="-227013" algn="l" defTabSz="912813" rtl="0" eaLnBrk="0" fontAlgn="base" hangingPunct="0">
        <a:lnSpc>
          <a:spcPts val="3413"/>
        </a:lnSpc>
        <a:spcBef>
          <a:spcPts val="363"/>
        </a:spcBef>
        <a:spcAft>
          <a:spcPct val="0"/>
        </a:spcAft>
        <a:buFont typeface="Monotype Sorts"/>
        <a:defRPr sz="3200">
          <a:solidFill>
            <a:schemeClr val="tx1"/>
          </a:solidFill>
          <a:latin typeface="+mn-lt"/>
          <a:ea typeface="ヒラギノ角ゴ Pro W3" pitchFamily="-65" charset="-128"/>
          <a:cs typeface="ＭＳ Ｐゴシック"/>
        </a:defRPr>
      </a:lvl3pPr>
      <a:lvl4pPr marL="1670050" indent="-227013" algn="l" defTabSz="912813" rtl="0" eaLnBrk="0" fontAlgn="base" hangingPunct="0">
        <a:lnSpc>
          <a:spcPts val="1975"/>
        </a:lnSpc>
        <a:spcBef>
          <a:spcPts val="363"/>
        </a:spcBef>
        <a:spcAft>
          <a:spcPct val="0"/>
        </a:spcAft>
        <a:defRPr sz="2000">
          <a:solidFill>
            <a:schemeClr val="tx1"/>
          </a:solidFill>
          <a:latin typeface="+mn-lt"/>
          <a:ea typeface="ヒラギノ角ゴ Pro W3" pitchFamily="-65" charset="-128"/>
          <a:cs typeface="ＭＳ Ｐゴシック"/>
        </a:defRPr>
      </a:lvl4pPr>
      <a:lvl5pPr marL="2052638" indent="-227013" algn="l" defTabSz="912813" rtl="0" eaLnBrk="0" fontAlgn="base" hangingPunct="0">
        <a:lnSpc>
          <a:spcPts val="1975"/>
        </a:lnSpc>
        <a:spcBef>
          <a:spcPts val="363"/>
        </a:spcBef>
        <a:spcAft>
          <a:spcPct val="0"/>
        </a:spcAft>
        <a:buFont typeface="CommonBullets"/>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p:bodyStyle>
    <p:otherStyle>
      <a:defPPr>
        <a:defRPr lang="en-US"/>
      </a:defPPr>
      <a:lvl1pPr marL="0" algn="l" defTabSz="409667" rtl="0" eaLnBrk="1" latinLnBrk="0" hangingPunct="1">
        <a:defRPr sz="1600" kern="1200">
          <a:solidFill>
            <a:schemeClr val="tx1"/>
          </a:solidFill>
          <a:latin typeface="+mn-lt"/>
          <a:ea typeface="+mn-ea"/>
          <a:cs typeface="+mn-cs"/>
        </a:defRPr>
      </a:lvl1pPr>
      <a:lvl2pPr marL="409667" algn="l" defTabSz="409667" rtl="0" eaLnBrk="1" latinLnBrk="0" hangingPunct="1">
        <a:defRPr sz="1600" kern="1200">
          <a:solidFill>
            <a:schemeClr val="tx1"/>
          </a:solidFill>
          <a:latin typeface="+mn-lt"/>
          <a:ea typeface="+mn-ea"/>
          <a:cs typeface="+mn-cs"/>
        </a:defRPr>
      </a:lvl2pPr>
      <a:lvl3pPr marL="819335" algn="l" defTabSz="409667" rtl="0" eaLnBrk="1" latinLnBrk="0" hangingPunct="1">
        <a:defRPr sz="1600" kern="1200">
          <a:solidFill>
            <a:schemeClr val="tx1"/>
          </a:solidFill>
          <a:latin typeface="+mn-lt"/>
          <a:ea typeface="+mn-ea"/>
          <a:cs typeface="+mn-cs"/>
        </a:defRPr>
      </a:lvl3pPr>
      <a:lvl4pPr marL="1229004" algn="l" defTabSz="409667" rtl="0" eaLnBrk="1" latinLnBrk="0" hangingPunct="1">
        <a:defRPr sz="1600" kern="1200">
          <a:solidFill>
            <a:schemeClr val="tx1"/>
          </a:solidFill>
          <a:latin typeface="+mn-lt"/>
          <a:ea typeface="+mn-ea"/>
          <a:cs typeface="+mn-cs"/>
        </a:defRPr>
      </a:lvl4pPr>
      <a:lvl5pPr marL="1638671" algn="l" defTabSz="409667" rtl="0" eaLnBrk="1" latinLnBrk="0" hangingPunct="1">
        <a:defRPr sz="1600" kern="1200">
          <a:solidFill>
            <a:schemeClr val="tx1"/>
          </a:solidFill>
          <a:latin typeface="+mn-lt"/>
          <a:ea typeface="+mn-ea"/>
          <a:cs typeface="+mn-cs"/>
        </a:defRPr>
      </a:lvl5pPr>
      <a:lvl6pPr marL="2048341" algn="l" defTabSz="409667" rtl="0" eaLnBrk="1" latinLnBrk="0" hangingPunct="1">
        <a:defRPr sz="1600" kern="1200">
          <a:solidFill>
            <a:schemeClr val="tx1"/>
          </a:solidFill>
          <a:latin typeface="+mn-lt"/>
          <a:ea typeface="+mn-ea"/>
          <a:cs typeface="+mn-cs"/>
        </a:defRPr>
      </a:lvl6pPr>
      <a:lvl7pPr marL="2458008" algn="l" defTabSz="409667" rtl="0" eaLnBrk="1" latinLnBrk="0" hangingPunct="1">
        <a:defRPr sz="1600" kern="1200">
          <a:solidFill>
            <a:schemeClr val="tx1"/>
          </a:solidFill>
          <a:latin typeface="+mn-lt"/>
          <a:ea typeface="+mn-ea"/>
          <a:cs typeface="+mn-cs"/>
        </a:defRPr>
      </a:lvl7pPr>
      <a:lvl8pPr marL="2867676" algn="l" defTabSz="409667" rtl="0" eaLnBrk="1" latinLnBrk="0" hangingPunct="1">
        <a:defRPr sz="1600" kern="1200">
          <a:solidFill>
            <a:schemeClr val="tx1"/>
          </a:solidFill>
          <a:latin typeface="+mn-lt"/>
          <a:ea typeface="+mn-ea"/>
          <a:cs typeface="+mn-cs"/>
        </a:defRPr>
      </a:lvl8pPr>
      <a:lvl9pPr marL="3277343" algn="l" defTabSz="409667"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3"/>
          <p:cNvGrpSpPr>
            <a:grpSpLocks/>
          </p:cNvGrpSpPr>
          <p:nvPr/>
        </p:nvGrpSpPr>
        <p:grpSpPr bwMode="auto">
          <a:xfrm>
            <a:off x="-3175" y="4800600"/>
            <a:ext cx="9144000" cy="2151063"/>
            <a:chOff x="-3175" y="5440679"/>
            <a:chExt cx="10058069" cy="2437513"/>
          </a:xfrm>
        </p:grpSpPr>
        <p:grpSp>
          <p:nvGrpSpPr>
            <p:cNvPr id="2053" name="Group 16"/>
            <p:cNvGrpSpPr>
              <a:grpSpLocks/>
            </p:cNvGrpSpPr>
            <p:nvPr/>
          </p:nvGrpSpPr>
          <p:grpSpPr bwMode="auto">
            <a:xfrm>
              <a:off x="-3175" y="5440679"/>
              <a:ext cx="10058069" cy="2437513"/>
              <a:chOff x="-3876" y="5440931"/>
              <a:chExt cx="10058400" cy="2437940"/>
            </a:xfrm>
          </p:grpSpPr>
          <p:pic>
            <p:nvPicPr>
              <p:cNvPr id="2056"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440931"/>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 Box 12"/>
              <p:cNvSpPr txBox="1">
                <a:spLocks noChangeArrowheads="1"/>
              </p:cNvSpPr>
              <p:nvPr/>
            </p:nvSpPr>
            <p:spPr bwMode="auto">
              <a:xfrm>
                <a:off x="26288" y="7442803"/>
                <a:ext cx="4387994" cy="2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413"/>
                  </a:lnSpc>
                  <a:spcBef>
                    <a:spcPts val="900"/>
                  </a:spcBef>
                  <a:buSzPct val="50000"/>
                  <a:buFont typeface="Monotype Sorts"/>
                  <a:buChar char="l"/>
                  <a:defRPr sz="3200">
                    <a:solidFill>
                      <a:schemeClr val="tx1"/>
                    </a:solidFill>
                    <a:latin typeface="Arial Narrow" pitchFamily="34" charset="0"/>
                    <a:ea typeface="ＭＳ Ｐゴシック" pitchFamily="34" charset="-128"/>
                    <a:cs typeface="ＭＳ Ｐゴシック" pitchFamily="34" charset="-128"/>
                  </a:defRPr>
                </a:lvl1pPr>
                <a:lvl2pPr marL="742950" indent="-285750" eaLnBrk="0" hangingPunct="0">
                  <a:lnSpc>
                    <a:spcPts val="3413"/>
                  </a:lnSpc>
                  <a:spcBef>
                    <a:spcPts val="900"/>
                  </a:spcBef>
                  <a:defRPr sz="3200">
                    <a:solidFill>
                      <a:schemeClr val="tx1"/>
                    </a:solidFill>
                    <a:latin typeface="Arial Narrow" pitchFamily="34" charset="0"/>
                    <a:ea typeface="ＭＳ Ｐゴシック" pitchFamily="34" charset="-128"/>
                    <a:cs typeface="ＭＳ Ｐゴシック" pitchFamily="34" charset="-128"/>
                  </a:defRPr>
                </a:lvl2pPr>
                <a:lvl3pPr marL="1143000" indent="-228600" eaLnBrk="0" hangingPunct="0">
                  <a:lnSpc>
                    <a:spcPts val="3413"/>
                  </a:lnSpc>
                  <a:spcBef>
                    <a:spcPts val="363"/>
                  </a:spcBef>
                  <a:buFont typeface="Monotype Sorts"/>
                  <a:defRPr sz="3200">
                    <a:solidFill>
                      <a:schemeClr val="tx1"/>
                    </a:solidFill>
                    <a:latin typeface="Arial Narrow" pitchFamily="34" charset="0"/>
                    <a:ea typeface="ヒラギノ角ゴ Pro W3"/>
                    <a:cs typeface="ＭＳ Ｐゴシック" pitchFamily="34" charset="-128"/>
                  </a:defRPr>
                </a:lvl3pPr>
                <a:lvl4pPr marL="1600200" indent="-228600" eaLnBrk="0" hangingPunct="0">
                  <a:lnSpc>
                    <a:spcPts val="1975"/>
                  </a:lnSpc>
                  <a:spcBef>
                    <a:spcPts val="363"/>
                  </a:spcBef>
                  <a:defRPr sz="2000">
                    <a:solidFill>
                      <a:schemeClr val="tx1"/>
                    </a:solidFill>
                    <a:latin typeface="Arial Narrow" pitchFamily="34" charset="0"/>
                    <a:ea typeface="ヒラギノ角ゴ Pro W3"/>
                    <a:cs typeface="ＭＳ Ｐゴシック" pitchFamily="34" charset="-128"/>
                  </a:defRPr>
                </a:lvl4pPr>
                <a:lvl5pPr marL="2057400" indent="-228600" eaLnBrk="0" hangingPunct="0">
                  <a:lnSpc>
                    <a:spcPts val="1975"/>
                  </a:lnSpc>
                  <a:spcBef>
                    <a:spcPts val="363"/>
                  </a:spcBef>
                  <a:buFont typeface="CommonBullets"/>
                  <a:defRPr sz="2000">
                    <a:solidFill>
                      <a:schemeClr val="tx1"/>
                    </a:solidFill>
                    <a:latin typeface="Arial Narrow" pitchFamily="34" charset="0"/>
                    <a:ea typeface="ヒラギノ角ゴ Pro W3"/>
                    <a:cs typeface="ＭＳ Ｐゴシック" pitchFamily="34" charset="-128"/>
                  </a:defRPr>
                </a:lvl5pPr>
                <a:lvl6pPr marL="2514600" indent="-228600" eaLnBrk="0" fontAlgn="base" hangingPunct="0">
                  <a:lnSpc>
                    <a:spcPts val="1975"/>
                  </a:lnSpc>
                  <a:spcBef>
                    <a:spcPts val="363"/>
                  </a:spcBef>
                  <a:spcAft>
                    <a:spcPct val="0"/>
                  </a:spcAft>
                  <a:buFont typeface="CommonBullets"/>
                  <a:defRPr sz="2000">
                    <a:solidFill>
                      <a:schemeClr val="tx1"/>
                    </a:solidFill>
                    <a:latin typeface="Arial Narrow" pitchFamily="34" charset="0"/>
                    <a:ea typeface="ヒラギノ角ゴ Pro W3"/>
                    <a:cs typeface="ＭＳ Ｐゴシック" pitchFamily="34" charset="-128"/>
                  </a:defRPr>
                </a:lvl6pPr>
                <a:lvl7pPr marL="2971800" indent="-228600" eaLnBrk="0" fontAlgn="base" hangingPunct="0">
                  <a:lnSpc>
                    <a:spcPts val="1975"/>
                  </a:lnSpc>
                  <a:spcBef>
                    <a:spcPts val="363"/>
                  </a:spcBef>
                  <a:spcAft>
                    <a:spcPct val="0"/>
                  </a:spcAft>
                  <a:buFont typeface="CommonBullets"/>
                  <a:defRPr sz="2000">
                    <a:solidFill>
                      <a:schemeClr val="tx1"/>
                    </a:solidFill>
                    <a:latin typeface="Arial Narrow" pitchFamily="34" charset="0"/>
                    <a:ea typeface="ヒラギノ角ゴ Pro W3"/>
                    <a:cs typeface="ＭＳ Ｐゴシック" pitchFamily="34" charset="-128"/>
                  </a:defRPr>
                </a:lvl7pPr>
                <a:lvl8pPr marL="3429000" indent="-228600" eaLnBrk="0" fontAlgn="base" hangingPunct="0">
                  <a:lnSpc>
                    <a:spcPts val="1975"/>
                  </a:lnSpc>
                  <a:spcBef>
                    <a:spcPts val="363"/>
                  </a:spcBef>
                  <a:spcAft>
                    <a:spcPct val="0"/>
                  </a:spcAft>
                  <a:buFont typeface="CommonBullets"/>
                  <a:defRPr sz="2000">
                    <a:solidFill>
                      <a:schemeClr val="tx1"/>
                    </a:solidFill>
                    <a:latin typeface="Arial Narrow" pitchFamily="34" charset="0"/>
                    <a:ea typeface="ヒラギノ角ゴ Pro W3"/>
                    <a:cs typeface="ＭＳ Ｐゴシック" pitchFamily="34" charset="-128"/>
                  </a:defRPr>
                </a:lvl8pPr>
                <a:lvl9pPr marL="3886200" indent="-228600" eaLnBrk="0" fontAlgn="base" hangingPunct="0">
                  <a:lnSpc>
                    <a:spcPts val="1975"/>
                  </a:lnSpc>
                  <a:spcBef>
                    <a:spcPts val="363"/>
                  </a:spcBef>
                  <a:spcAft>
                    <a:spcPct val="0"/>
                  </a:spcAft>
                  <a:buFont typeface="CommonBullets"/>
                  <a:defRPr sz="2000">
                    <a:solidFill>
                      <a:schemeClr val="tx1"/>
                    </a:solidFill>
                    <a:latin typeface="Arial Narrow" pitchFamily="34" charset="0"/>
                    <a:ea typeface="ヒラギノ角ゴ Pro W3"/>
                    <a:cs typeface="ＭＳ Ｐゴシック" pitchFamily="34" charset="-128"/>
                  </a:defRPr>
                </a:lvl9pPr>
              </a:lstStyle>
              <a:p>
                <a:pPr>
                  <a:lnSpc>
                    <a:spcPct val="100000"/>
                  </a:lnSpc>
                  <a:spcBef>
                    <a:spcPct val="0"/>
                  </a:spcBef>
                  <a:buSzTx/>
                  <a:buFontTx/>
                  <a:buNone/>
                </a:pPr>
                <a:r>
                  <a:rPr lang="en-US" altLang="en-US" sz="900">
                    <a:solidFill>
                      <a:schemeClr val="bg1"/>
                    </a:solidFill>
                    <a:latin typeface="Arial" pitchFamily="34" charset="0"/>
                    <a:cs typeface="Arial" pitchFamily="34" charset="0"/>
                  </a:rPr>
                  <a:t>Baldrige Performance Excellence Program | www.nist.gov/baldrige</a:t>
                </a:r>
              </a:p>
            </p:txBody>
          </p:sp>
        </p:grpSp>
        <p:pic>
          <p:nvPicPr>
            <p:cNvPr id="2054" name="Baldrige_Program_Logo_2010.whitebkgd.eps" descr="/Users/louannross/Desktop/Design Center/Art Folder/Logo Folder/M/ New 2010 Logo/Final Program Logo 2010/Baldrige_Program_Logo_2010.whitebkgd.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3988" y="6464300"/>
              <a:ext cx="1624012"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nistident_flright_vec.eps" descr="/Users/louannross/Desktop/Design Center/Art Folder/Logo Folder/N/ New Identifiers 11.09.07/nistident_flright_vec.eps"/>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3"/>
          <p:cNvSpPr txBox="1">
            <a:spLocks noChangeArrowheads="1"/>
          </p:cNvSpPr>
          <p:nvPr/>
        </p:nvSpPr>
        <p:spPr bwMode="auto">
          <a:xfrm>
            <a:off x="490538" y="2108200"/>
            <a:ext cx="8158162" cy="2443163"/>
          </a:xfrm>
          <a:prstGeom prst="rect">
            <a:avLst/>
          </a:prstGeom>
          <a:noFill/>
          <a:ln w="9525">
            <a:noFill/>
            <a:miter lim="800000"/>
            <a:headEnd/>
            <a:tailEnd/>
          </a:ln>
        </p:spPr>
        <p:txBody>
          <a:bodyPr lIns="82058" tIns="41029" rIns="82058" bIns="41029"/>
          <a:lstStyle/>
          <a:p>
            <a:pPr defTabSz="914608" eaLnBrk="0" fontAlgn="auto" hangingPunct="0">
              <a:lnSpc>
                <a:spcPts val="4846"/>
              </a:lnSpc>
              <a:spcBef>
                <a:spcPts val="897"/>
              </a:spcBef>
              <a:spcAft>
                <a:spcPts val="0"/>
              </a:spcAft>
              <a:buSzPct val="50000"/>
              <a:defRPr/>
            </a:pPr>
            <a:r>
              <a:rPr lang="en-US" sz="3900" b="1" kern="0" dirty="0">
                <a:latin typeface="Arial" pitchFamily="34" charset="0"/>
                <a:ea typeface="ＭＳ Ｐゴシック" pitchFamily="-107" charset="-128"/>
              </a:rPr>
              <a:t>Polishing Feedback Comments</a:t>
            </a:r>
          </a:p>
        </p:txBody>
      </p:sp>
      <p:sp>
        <p:nvSpPr>
          <p:cNvPr id="10" name="Rectangle 2"/>
          <p:cNvSpPr txBox="1">
            <a:spLocks noChangeArrowheads="1"/>
          </p:cNvSpPr>
          <p:nvPr/>
        </p:nvSpPr>
        <p:spPr bwMode="auto">
          <a:xfrm>
            <a:off x="1524000" y="4953000"/>
            <a:ext cx="7467600" cy="685800"/>
          </a:xfrm>
          <a:prstGeom prst="rect">
            <a:avLst/>
          </a:prstGeom>
          <a:noFill/>
          <a:ln w="9525">
            <a:noFill/>
            <a:miter lim="800000"/>
            <a:headEnd/>
            <a:tailEnd/>
          </a:ln>
        </p:spPr>
        <p:txBody>
          <a:bodyPr lIns="81940" tIns="40968" rIns="81940" bIns="40968"/>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pPr algn="r">
              <a:lnSpc>
                <a:spcPts val="4300"/>
              </a:lnSpc>
              <a:defRPr/>
            </a:pPr>
            <a:r>
              <a:rPr lang="en-US" sz="2800" kern="0" dirty="0" smtClean="0">
                <a:solidFill>
                  <a:schemeClr val="bg1">
                    <a:lumMod val="50000"/>
                  </a:schemeClr>
                </a:solidFill>
                <a:latin typeface="Arial" pitchFamily="34" charset="0"/>
                <a:ea typeface="ＭＳ Ｐゴシック" pitchFamily="34" charset="-128"/>
                <a:cs typeface="Arial" pitchFamily="34" charset="0"/>
              </a:rPr>
              <a:t>Sample 2: Process </a:t>
            </a:r>
            <a:r>
              <a:rPr lang="en-US" sz="2800" kern="0" dirty="0" err="1" smtClean="0">
                <a:solidFill>
                  <a:schemeClr val="bg1">
                    <a:lumMod val="50000"/>
                  </a:schemeClr>
                </a:solidFill>
                <a:latin typeface="Arial" pitchFamily="34" charset="0"/>
                <a:ea typeface="ＭＳ Ｐゴシック" pitchFamily="34" charset="-128"/>
                <a:cs typeface="Arial" pitchFamily="34" charset="0"/>
              </a:rPr>
              <a:t>OFI</a:t>
            </a:r>
            <a:endParaRPr lang="en-US" sz="2800" b="0" kern="0" dirty="0">
              <a:solidFill>
                <a:schemeClr val="bg1">
                  <a:lumMod val="50000"/>
                </a:schemeClr>
              </a:solidFill>
              <a:latin typeface="Arial"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2133600" y="2209800"/>
            <a:ext cx="5105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a:r>
              <a:rPr lang="en-US" altLang="en-US" sz="2800" i="1">
                <a:cs typeface="Vijaya" pitchFamily="34" charset="0"/>
              </a:rPr>
              <a:t>Disclaimer: Not all process OFIs will follow the order of this sample. Use the order that will be most effective for the applicant.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63" y="609600"/>
            <a:ext cx="8426450" cy="617538"/>
          </a:xfrm>
        </p:spPr>
        <p:txBody>
          <a:bodyPr lIns="91429" tIns="45714" rIns="91429" bIns="45714" rtlCol="0">
            <a:spAutoFit/>
          </a:bodyPr>
          <a:lstStyle/>
          <a:p>
            <a:pPr marL="95250" defTabSz="914400" eaLnBrk="1" hangingPunct="1">
              <a:lnSpc>
                <a:spcPts val="4124"/>
              </a:lnSpc>
              <a:defRPr/>
            </a:pPr>
            <a:r>
              <a:rPr lang="en-US" sz="3200" kern="1200" dirty="0" smtClean="0">
                <a:solidFill>
                  <a:schemeClr val="tx1"/>
                </a:solidFill>
                <a:latin typeface="+mn-lt"/>
                <a:ea typeface="+mn-ea"/>
                <a:cs typeface="+mn-cs"/>
              </a:rPr>
              <a:t>Baldrige </a:t>
            </a:r>
            <a:r>
              <a:rPr lang="en-US" sz="3200" kern="1200" dirty="0">
                <a:solidFill>
                  <a:schemeClr val="tx1"/>
                </a:solidFill>
                <a:latin typeface="+mn-lt"/>
                <a:ea typeface="+mn-ea"/>
                <a:cs typeface="+mn-cs"/>
              </a:rPr>
              <a:t>examiners are familiar with this principle:</a:t>
            </a:r>
          </a:p>
        </p:txBody>
      </p:sp>
      <p:sp>
        <p:nvSpPr>
          <p:cNvPr id="4" name="TextBox 3"/>
          <p:cNvSpPr txBox="1"/>
          <p:nvPr/>
        </p:nvSpPr>
        <p:spPr>
          <a:xfrm>
            <a:off x="914400" y="2374900"/>
            <a:ext cx="8043863" cy="3108325"/>
          </a:xfrm>
          <a:prstGeom prst="rect">
            <a:avLst/>
          </a:prstGeom>
          <a:noFill/>
        </p:spPr>
        <p:txBody>
          <a:bodyPr lIns="91429" tIns="45714" rIns="91429" bIns="45714">
            <a:spAutoFit/>
          </a:bodyPr>
          <a:lstStyle/>
          <a:p>
            <a:pPr marL="458788" indent="-363538" fontAlgn="auto">
              <a:spcBef>
                <a:spcPts val="0"/>
              </a:spcBef>
              <a:spcAft>
                <a:spcPts val="0"/>
              </a:spcAft>
              <a:buFont typeface="Arial" pitchFamily="34" charset="0"/>
              <a:buChar char="•"/>
              <a:defRPr/>
            </a:pPr>
            <a:r>
              <a:rPr lang="en-US" sz="2800" dirty="0">
                <a:latin typeface="+mn-lt"/>
                <a:cs typeface="+mn-cs"/>
              </a:rPr>
              <a:t>A concise opening statement of the main idea </a:t>
            </a:r>
            <a:br>
              <a:rPr lang="en-US" sz="2800" dirty="0">
                <a:latin typeface="+mn-lt"/>
                <a:cs typeface="+mn-cs"/>
              </a:rPr>
            </a:br>
            <a:r>
              <a:rPr lang="en-US" sz="2800" dirty="0">
                <a:latin typeface="+mn-lt"/>
                <a:cs typeface="+mn-cs"/>
              </a:rPr>
              <a:t>(the “nugget”)</a:t>
            </a:r>
          </a:p>
          <a:p>
            <a:pPr marL="458788" indent="-363538" fontAlgn="auto">
              <a:spcBef>
                <a:spcPts val="0"/>
              </a:spcBef>
              <a:spcAft>
                <a:spcPts val="0"/>
              </a:spcAft>
              <a:buFont typeface="Arial" pitchFamily="34" charset="0"/>
              <a:buChar char="•"/>
              <a:defRPr/>
            </a:pPr>
            <a:r>
              <a:rPr lang="en-US" sz="2800" dirty="0">
                <a:latin typeface="+mn-lt"/>
                <a:cs typeface="+mn-cs"/>
              </a:rPr>
              <a:t>The relevance of this main idea to the applicant</a:t>
            </a:r>
          </a:p>
          <a:p>
            <a:pPr marL="458788" indent="-363538" fontAlgn="auto">
              <a:spcBef>
                <a:spcPts val="0"/>
              </a:spcBef>
              <a:spcAft>
                <a:spcPts val="0"/>
              </a:spcAft>
              <a:buFont typeface="Arial" pitchFamily="34" charset="0"/>
              <a:buChar char="•"/>
              <a:defRPr/>
            </a:pPr>
            <a:r>
              <a:rPr lang="en-US" sz="2800" dirty="0">
                <a:latin typeface="+mn-lt"/>
                <a:cs typeface="+mn-cs"/>
              </a:rPr>
              <a:t>One or two examples . . .</a:t>
            </a:r>
          </a:p>
          <a:p>
            <a:pPr marL="95250" fontAlgn="auto">
              <a:spcBef>
                <a:spcPts val="0"/>
              </a:spcBef>
              <a:spcAft>
                <a:spcPts val="0"/>
              </a:spcAft>
              <a:defRPr/>
            </a:pPr>
            <a:endParaRPr lang="en-US" sz="2800" dirty="0">
              <a:latin typeface="+mn-lt"/>
              <a:cs typeface="+mn-cs"/>
            </a:endParaRPr>
          </a:p>
          <a:p>
            <a:pPr marL="801688" fontAlgn="auto">
              <a:spcBef>
                <a:spcPts val="0"/>
              </a:spcBef>
              <a:spcAft>
                <a:spcPts val="0"/>
              </a:spcAft>
              <a:defRPr/>
            </a:pPr>
            <a:r>
              <a:rPr lang="en-US" sz="2800" dirty="0">
                <a:latin typeface="+mn-lt"/>
                <a:cs typeface="+mn-cs"/>
              </a:rPr>
              <a:t>… with these elements arranged in the most readable way for the applicant.</a:t>
            </a:r>
          </a:p>
        </p:txBody>
      </p:sp>
      <p:sp>
        <p:nvSpPr>
          <p:cNvPr id="7" name="Title 1"/>
          <p:cNvSpPr txBox="1">
            <a:spLocks/>
          </p:cNvSpPr>
          <p:nvPr/>
        </p:nvSpPr>
        <p:spPr bwMode="auto">
          <a:xfrm>
            <a:off x="381000" y="1447800"/>
            <a:ext cx="8088313" cy="1143000"/>
          </a:xfrm>
          <a:prstGeom prst="rect">
            <a:avLst/>
          </a:prstGeom>
          <a:noFill/>
          <a:ln w="9525">
            <a:noFill/>
            <a:miter lim="800000"/>
            <a:headEnd/>
            <a:tailEnd/>
          </a:ln>
        </p:spPr>
        <p:txBody>
          <a:bodyPr lIns="81940" tIns="40968" rIns="81940" bIns="40968" anchor="ct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pPr>
              <a:defRPr/>
            </a:pPr>
            <a:r>
              <a:rPr lang="en-US" sz="3200" kern="0" dirty="0" smtClean="0"/>
              <a:t>An actionable comment contains . . .</a:t>
            </a:r>
            <a:endParaRPr lang="en-US" sz="3200" kern="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anim calcmode="lin" valueType="num">
                                      <p:cBhvr>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1000"/>
                                        <p:tgtEl>
                                          <p:spTgt spid="4">
                                            <p:txEl>
                                              <p:pRg st="1" end="1"/>
                                            </p:txEl>
                                          </p:spTgt>
                                        </p:tgtEl>
                                      </p:cBhvr>
                                    </p:animEffect>
                                    <p:anim calcmode="lin" valueType="num">
                                      <p:cBhvr>
                                        <p:cTn id="1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1000"/>
                                        <p:tgtEl>
                                          <p:spTgt spid="4">
                                            <p:txEl>
                                              <p:pRg st="2" end="2"/>
                                            </p:txEl>
                                          </p:spTgt>
                                        </p:tgtEl>
                                      </p:cBhvr>
                                    </p:animEffect>
                                    <p:anim calcmode="lin" valueType="num">
                                      <p:cBhvr>
                                        <p:cTn id="2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0725"/>
            <a:ext cx="8088313" cy="1143000"/>
          </a:xfrm>
        </p:spPr>
        <p:txBody>
          <a:bodyPr lIns="91429" tIns="45714" rIns="91429" bIns="45714" rtlCol="0">
            <a:spAutoFit/>
          </a:bodyPr>
          <a:lstStyle/>
          <a:p>
            <a:pPr marL="95250" defTabSz="914400" eaLnBrk="1" hangingPunct="1">
              <a:lnSpc>
                <a:spcPts val="4124"/>
              </a:lnSpc>
              <a:defRPr/>
            </a:pPr>
            <a:r>
              <a:rPr lang="en-US" sz="3200" kern="1200" dirty="0" smtClean="0">
                <a:solidFill>
                  <a:schemeClr val="tx1"/>
                </a:solidFill>
                <a:latin typeface="+mn-lt"/>
                <a:ea typeface="+mn-ea"/>
                <a:cs typeface="+mn-cs"/>
              </a:rPr>
              <a:t>This example focuses on “polishing” (increasing the quality of) comments in these ways:  </a:t>
            </a:r>
            <a:endParaRPr lang="en-US" sz="3200" kern="1200" dirty="0">
              <a:solidFill>
                <a:schemeClr val="tx1"/>
              </a:solidFill>
              <a:latin typeface="+mn-lt"/>
              <a:ea typeface="+mn-ea"/>
              <a:cs typeface="+mn-cs"/>
            </a:endParaRPr>
          </a:p>
        </p:txBody>
      </p:sp>
      <p:sp>
        <p:nvSpPr>
          <p:cNvPr id="4" name="TextBox 3"/>
          <p:cNvSpPr txBox="1">
            <a:spLocks noChangeArrowheads="1"/>
          </p:cNvSpPr>
          <p:nvPr/>
        </p:nvSpPr>
        <p:spPr bwMode="auto">
          <a:xfrm>
            <a:off x="990600" y="1981200"/>
            <a:ext cx="75438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marL="458788" indent="-363538">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spcAft>
                <a:spcPts val="600"/>
              </a:spcAft>
              <a:buFont typeface="Arial" pitchFamily="34" charset="0"/>
              <a:buChar char="•"/>
            </a:pPr>
            <a:r>
              <a:rPr lang="en-US" altLang="en-US" sz="2800"/>
              <a:t>Make sure the relevance relates to a </a:t>
            </a:r>
            <a:r>
              <a:rPr lang="en-US" altLang="en-US" sz="2800" b="1"/>
              <a:t>key factor</a:t>
            </a:r>
            <a:r>
              <a:rPr lang="en-US" altLang="en-US" sz="2800"/>
              <a:t>.</a:t>
            </a:r>
          </a:p>
          <a:p>
            <a:pPr>
              <a:spcAft>
                <a:spcPts val="600"/>
              </a:spcAft>
              <a:buFont typeface="Arial" pitchFamily="34" charset="0"/>
              <a:buChar char="•"/>
            </a:pPr>
            <a:r>
              <a:rPr lang="en-US" altLang="en-US" sz="2800"/>
              <a:t>Make sure to use only </a:t>
            </a:r>
            <a:r>
              <a:rPr lang="en-US" altLang="en-US" sz="2800" b="1"/>
              <a:t>one nugget and one point of  relevance per comment</a:t>
            </a:r>
            <a:r>
              <a:rPr lang="en-US" altLang="en-US" sz="2800"/>
              <a:t>.</a:t>
            </a:r>
          </a:p>
          <a:p>
            <a:pPr>
              <a:spcAft>
                <a:spcPts val="600"/>
              </a:spcAft>
              <a:buFont typeface="Arial" pitchFamily="34" charset="0"/>
              <a:buChar char="•"/>
            </a:pPr>
            <a:r>
              <a:rPr lang="en-US" altLang="en-US" sz="2800" b="1"/>
              <a:t>“Show, don’t (just) tell” </a:t>
            </a:r>
            <a:r>
              <a:rPr lang="en-US" altLang="en-US" sz="2800"/>
              <a:t>the applicant how it demonstrates the evaluation factors.</a:t>
            </a:r>
          </a:p>
        </p:txBody>
      </p:sp>
      <p:sp>
        <p:nvSpPr>
          <p:cNvPr id="5" name="Rounded Rectangle 4"/>
          <p:cNvSpPr>
            <a:spLocks noChangeArrowheads="1"/>
          </p:cNvSpPr>
          <p:nvPr/>
        </p:nvSpPr>
        <p:spPr bwMode="auto">
          <a:xfrm>
            <a:off x="0" y="4724400"/>
            <a:ext cx="5791200" cy="2133600"/>
          </a:xfrm>
          <a:prstGeom prst="roundRect">
            <a:avLst>
              <a:gd name="adj" fmla="val 16667"/>
            </a:avLst>
          </a:prstGeom>
          <a:solidFill>
            <a:schemeClr val="accent1"/>
          </a:solidFill>
          <a:ln w="9525" algn="ctr">
            <a:solidFill>
              <a:schemeClr val="tx1"/>
            </a:solidFill>
            <a:round/>
            <a:headEnd/>
            <a:tailEnd/>
          </a:ln>
        </p:spPr>
        <p:txBody>
          <a:bodyPr/>
          <a:lstStyle>
            <a:lvl1pPr marL="95250">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spcBef>
                <a:spcPts val="600"/>
              </a:spcBef>
            </a:pPr>
            <a:r>
              <a:rPr lang="en-US" altLang="en-US" b="1"/>
              <a:t>What’s the difference between “telling” and “showing”?</a:t>
            </a:r>
          </a:p>
          <a:p>
            <a:pPr>
              <a:spcBef>
                <a:spcPts val="600"/>
              </a:spcBef>
            </a:pPr>
            <a:r>
              <a:rPr lang="en-US" altLang="en-US"/>
              <a:t>In your comment, don’t just parrot what’s in the application. Also “show” the applicant why the comment has some significance for its improvement journey. </a:t>
            </a:r>
          </a:p>
          <a:p>
            <a:pPr>
              <a:spcBef>
                <a:spcPts val="600"/>
              </a:spcBef>
            </a:pPr>
            <a:r>
              <a:rPr lang="en-US" altLang="en-US"/>
              <a:t>Ask yourself, “Why is this comment important for the applicant specifically, and not some generic observation?”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1625" y="157163"/>
            <a:ext cx="7410450" cy="909637"/>
          </a:xfrm>
        </p:spPr>
        <p:txBody>
          <a:bodyPr/>
          <a:lstStyle/>
          <a:p>
            <a:r>
              <a:rPr lang="en-US" altLang="en-US" sz="2800" smtClean="0">
                <a:latin typeface="Arial Narrow" pitchFamily="34" charset="0"/>
                <a:ea typeface="ＭＳ Ｐゴシック" pitchFamily="34" charset="-128"/>
                <a:cs typeface="Arial Narrow" pitchFamily="34" charset="0"/>
              </a:rPr>
              <a:t>4.2a(1), a(2) Draft 1</a:t>
            </a:r>
          </a:p>
        </p:txBody>
      </p:sp>
      <p:sp>
        <p:nvSpPr>
          <p:cNvPr id="5123" name="Rectangle 3"/>
          <p:cNvSpPr>
            <a:spLocks noGrp="1" noChangeArrowheads="1"/>
          </p:cNvSpPr>
          <p:nvPr>
            <p:ph idx="1"/>
          </p:nvPr>
        </p:nvSpPr>
        <p:spPr>
          <a:xfrm>
            <a:off x="441325" y="1241425"/>
            <a:ext cx="8077200" cy="2743200"/>
          </a:xfrm>
        </p:spPr>
        <p:txBody>
          <a:bodyPr/>
          <a:lstStyle/>
          <a:p>
            <a:pPr marL="0" indent="0">
              <a:lnSpc>
                <a:spcPts val="3000"/>
              </a:lnSpc>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In addition, it is unclear how the applicant uses knowledge and resources to embed learning in the way it operates. Without systematic processes to manage knowledge, the applicant may not be sustainable. Effective processes to embed learning into operations may address the workforce requirement of “having opportunities to learn” and encourage the values of Creativity and Courage.</a:t>
            </a:r>
          </a:p>
        </p:txBody>
      </p:sp>
      <p:sp>
        <p:nvSpPr>
          <p:cNvPr id="3" name="Oval Callout 2"/>
          <p:cNvSpPr>
            <a:spLocks noChangeArrowheads="1"/>
          </p:cNvSpPr>
          <p:nvPr/>
        </p:nvSpPr>
        <p:spPr bwMode="auto">
          <a:xfrm>
            <a:off x="4343400" y="304800"/>
            <a:ext cx="1600200" cy="762000"/>
          </a:xfrm>
          <a:prstGeom prst="wedgeEllipseCallout">
            <a:avLst>
              <a:gd name="adj1" fmla="val -81407"/>
              <a:gd name="adj2" fmla="val 85755"/>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a:t>
            </a:r>
          </a:p>
        </p:txBody>
      </p:sp>
      <p:sp>
        <p:nvSpPr>
          <p:cNvPr id="6" name="Oval Callout 5"/>
          <p:cNvSpPr>
            <a:spLocks noChangeArrowheads="1"/>
          </p:cNvSpPr>
          <p:nvPr/>
        </p:nvSpPr>
        <p:spPr bwMode="auto">
          <a:xfrm>
            <a:off x="4483100" y="3810000"/>
            <a:ext cx="2057400" cy="533400"/>
          </a:xfrm>
          <a:prstGeom prst="wedgeEllipseCallout">
            <a:avLst>
              <a:gd name="adj1" fmla="val -10426"/>
              <a:gd name="adj2" fmla="val -26388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Relevance</a:t>
            </a:r>
          </a:p>
        </p:txBody>
      </p:sp>
      <p:sp>
        <p:nvSpPr>
          <p:cNvPr id="7" name="Oval Callout 6"/>
          <p:cNvSpPr>
            <a:spLocks noChangeArrowheads="1"/>
          </p:cNvSpPr>
          <p:nvPr/>
        </p:nvSpPr>
        <p:spPr bwMode="auto">
          <a:xfrm>
            <a:off x="6807200" y="457200"/>
            <a:ext cx="1600200" cy="804863"/>
          </a:xfrm>
          <a:prstGeom prst="wedgeEllipseCallout">
            <a:avLst>
              <a:gd name="adj1" fmla="val 14056"/>
              <a:gd name="adj2" fmla="val 113926"/>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a:t>
            </a:r>
          </a:p>
        </p:txBody>
      </p:sp>
      <p:sp>
        <p:nvSpPr>
          <p:cNvPr id="9" name="Oval Callout 8"/>
          <p:cNvSpPr>
            <a:spLocks noChangeArrowheads="1"/>
          </p:cNvSpPr>
          <p:nvPr/>
        </p:nvSpPr>
        <p:spPr bwMode="auto">
          <a:xfrm>
            <a:off x="2286000" y="3810000"/>
            <a:ext cx="2057400" cy="533400"/>
          </a:xfrm>
          <a:prstGeom prst="wedgeEllipseCallout">
            <a:avLst>
              <a:gd name="adj1" fmla="val 49537"/>
              <a:gd name="adj2" fmla="val -308255"/>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Relevance</a:t>
            </a:r>
          </a:p>
        </p:txBody>
      </p:sp>
      <p:sp>
        <p:nvSpPr>
          <p:cNvPr id="2" name="Oval 1"/>
          <p:cNvSpPr>
            <a:spLocks noChangeArrowheads="1"/>
          </p:cNvSpPr>
          <p:nvPr/>
        </p:nvSpPr>
        <p:spPr bwMode="auto">
          <a:xfrm>
            <a:off x="6934200" y="3736975"/>
            <a:ext cx="1862138" cy="606425"/>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sp>
        <p:nvSpPr>
          <p:cNvPr id="10" name="Rounded Rectangle 9"/>
          <p:cNvSpPr/>
          <p:nvPr/>
        </p:nvSpPr>
        <p:spPr bwMode="auto">
          <a:xfrm>
            <a:off x="0" y="4419600"/>
            <a:ext cx="8001000" cy="24384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en-US" b="1" dirty="0">
                <a:latin typeface="+mn-lt"/>
                <a:ea typeface="Tahoma" pitchFamily="34" charset="0"/>
                <a:cs typeface="Tahoma" pitchFamily="34" charset="0"/>
              </a:rPr>
              <a:t>The comment has almost all the prescribed parts, but  . . .</a:t>
            </a:r>
          </a:p>
          <a:p>
            <a:pPr marL="171450" indent="-171450" fontAlgn="auto">
              <a:spcBef>
                <a:spcPts val="0"/>
              </a:spcBef>
              <a:spcAft>
                <a:spcPts val="0"/>
              </a:spcAft>
              <a:buFont typeface="Arial" panose="020B0604020202020204" pitchFamily="34" charset="0"/>
              <a:buChar char="•"/>
              <a:defRPr/>
            </a:pPr>
            <a:r>
              <a:rPr lang="en-US" dirty="0">
                <a:latin typeface="+mn-lt"/>
                <a:ea typeface="Tahoma" pitchFamily="34" charset="0"/>
                <a:cs typeface="Tahoma" pitchFamily="34" charset="0"/>
              </a:rPr>
              <a:t>There are two nuggets. The examiner could combine the two ideas under one “umbrella” nugget, or focus the comments on one of the two areas: knowledge management or organizational learning.</a:t>
            </a:r>
          </a:p>
          <a:p>
            <a:pPr marL="171450" indent="-171450" fontAlgn="auto">
              <a:spcBef>
                <a:spcPts val="0"/>
              </a:spcBef>
              <a:spcAft>
                <a:spcPts val="0"/>
              </a:spcAft>
              <a:buFont typeface="Arial" panose="020B0604020202020204" pitchFamily="34" charset="0"/>
              <a:buChar char="•"/>
              <a:defRPr/>
            </a:pPr>
            <a:r>
              <a:rPr lang="en-US" dirty="0">
                <a:latin typeface="+mn-lt"/>
                <a:ea typeface="Tahoma" pitchFamily="34" charset="0"/>
                <a:cs typeface="Tahoma" pitchFamily="34" charset="0"/>
              </a:rPr>
              <a:t>There are two points of relevance, and one of them doesn’t relate specifically to the applicant (“may not be sustainable”).</a:t>
            </a:r>
          </a:p>
          <a:p>
            <a:pPr marL="171450" indent="-171450" fontAlgn="auto">
              <a:spcBef>
                <a:spcPts val="0"/>
              </a:spcBef>
              <a:spcAft>
                <a:spcPts val="0"/>
              </a:spcAft>
              <a:buFont typeface="Arial" panose="020B0604020202020204" pitchFamily="34" charset="0"/>
              <a:buChar char="•"/>
              <a:defRPr/>
            </a:pPr>
            <a:r>
              <a:rPr lang="en-US" dirty="0">
                <a:latin typeface="+mn-lt"/>
                <a:ea typeface="Tahoma" pitchFamily="34" charset="0"/>
                <a:cs typeface="Tahoma" pitchFamily="34" charset="0"/>
              </a:rPr>
              <a:t>And the comment just tells  the applicant something generic: it doesn’t give examples to </a:t>
            </a:r>
            <a:r>
              <a:rPr lang="en-US" u="sng" dirty="0">
                <a:latin typeface="+mn-lt"/>
                <a:ea typeface="Tahoma" pitchFamily="34" charset="0"/>
                <a:cs typeface="Tahoma" pitchFamily="34" charset="0"/>
              </a:rPr>
              <a:t>show</a:t>
            </a:r>
            <a:r>
              <a:rPr lang="en-US" dirty="0">
                <a:latin typeface="+mn-lt"/>
                <a:ea typeface="Tahoma" pitchFamily="34" charset="0"/>
                <a:cs typeface="Tahoma" pitchFamily="34" charset="0"/>
              </a:rPr>
              <a:t> the applicant what the </a:t>
            </a:r>
            <a:r>
              <a:rPr lang="en-US" dirty="0" err="1">
                <a:latin typeface="+mn-lt"/>
                <a:ea typeface="Tahoma" pitchFamily="34" charset="0"/>
                <a:cs typeface="Tahoma" pitchFamily="34" charset="0"/>
              </a:rPr>
              <a:t>OFI</a:t>
            </a:r>
            <a:r>
              <a:rPr lang="en-US" dirty="0">
                <a:latin typeface="+mn-lt"/>
                <a:ea typeface="Tahoma" pitchFamily="34" charset="0"/>
                <a:cs typeface="Tahoma" pitchFamily="34" charset="0"/>
              </a:rPr>
              <a:t> is.</a:t>
            </a:r>
            <a:endParaRPr lang="en-US" dirty="0">
              <a:latin typeface="+mn-lt"/>
              <a:ea typeface="ＭＳ Ｐゴシック" pitchFamily="-109"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9" grpId="0" animBg="1"/>
      <p:bldP spid="2"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587375" y="1447800"/>
            <a:ext cx="8077200" cy="4800600"/>
          </a:xfrm>
        </p:spPr>
        <p:txBody>
          <a:bodyPr/>
          <a:lstStyle/>
          <a:p>
            <a:pPr marL="0" indent="0">
              <a:lnSpc>
                <a:spcPts val="3000"/>
              </a:lnSpc>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In addition, it is unclear how the applicant uses knowledge and resources to embed learning in the way it operates. Without systematic processes to manage knowledge, the applicant may not be sustainable. Effective processes to embed learning into operations may address the workforce requirement of “having opportunities to learn” and encourage the values of Creativity and Courage.</a:t>
            </a:r>
          </a:p>
        </p:txBody>
      </p:sp>
      <p:sp>
        <p:nvSpPr>
          <p:cNvPr id="6147" name="Rectangle 2"/>
          <p:cNvSpPr>
            <a:spLocks noGrp="1" noChangeArrowheads="1"/>
          </p:cNvSpPr>
          <p:nvPr>
            <p:ph type="title"/>
          </p:nvPr>
        </p:nvSpPr>
        <p:spPr>
          <a:xfrm>
            <a:off x="158750" y="233363"/>
            <a:ext cx="7410450" cy="909637"/>
          </a:xfrm>
        </p:spPr>
        <p:txBody>
          <a:bodyPr/>
          <a:lstStyle/>
          <a:p>
            <a:r>
              <a:rPr lang="en-US" altLang="en-US" sz="2800" smtClean="0">
                <a:latin typeface="Arial Narrow" pitchFamily="34" charset="0"/>
                <a:ea typeface="ＭＳ Ｐゴシック" pitchFamily="34" charset="-128"/>
                <a:cs typeface="Arial Narrow" pitchFamily="34" charset="0"/>
              </a:rPr>
              <a:t>4.2a(1), Draft 2: Make sure there is only one nugget and one point of relevance.</a:t>
            </a:r>
          </a:p>
        </p:txBody>
      </p:sp>
      <p:sp>
        <p:nvSpPr>
          <p:cNvPr id="6148" name="Oval Callout 33"/>
          <p:cNvSpPr>
            <a:spLocks noChangeArrowheads="1"/>
          </p:cNvSpPr>
          <p:nvPr/>
        </p:nvSpPr>
        <p:spPr bwMode="auto">
          <a:xfrm>
            <a:off x="4264025" y="838200"/>
            <a:ext cx="1360488" cy="609600"/>
          </a:xfrm>
          <a:prstGeom prst="wedgeEllipseCallout">
            <a:avLst>
              <a:gd name="adj1" fmla="val -88630"/>
              <a:gd name="adj2" fmla="val 71824"/>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a:t>
            </a:r>
          </a:p>
        </p:txBody>
      </p:sp>
      <p:sp>
        <p:nvSpPr>
          <p:cNvPr id="6149" name="Oval Callout 34"/>
          <p:cNvSpPr>
            <a:spLocks noChangeArrowheads="1"/>
          </p:cNvSpPr>
          <p:nvPr/>
        </p:nvSpPr>
        <p:spPr bwMode="auto">
          <a:xfrm>
            <a:off x="2997200" y="3962400"/>
            <a:ext cx="2057400" cy="533400"/>
          </a:xfrm>
          <a:prstGeom prst="wedgeEllipseCallout">
            <a:avLst>
              <a:gd name="adj1" fmla="val 29699"/>
              <a:gd name="adj2" fmla="val -301324"/>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Relevance</a:t>
            </a:r>
          </a:p>
        </p:txBody>
      </p:sp>
      <p:sp>
        <p:nvSpPr>
          <p:cNvPr id="6150" name="Oval 37"/>
          <p:cNvSpPr>
            <a:spLocks noChangeArrowheads="1"/>
          </p:cNvSpPr>
          <p:nvPr/>
        </p:nvSpPr>
        <p:spPr bwMode="auto">
          <a:xfrm>
            <a:off x="6846888" y="4697413"/>
            <a:ext cx="1862137" cy="636587"/>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grpSp>
        <p:nvGrpSpPr>
          <p:cNvPr id="50" name="Group 49"/>
          <p:cNvGrpSpPr>
            <a:grpSpLocks/>
          </p:cNvGrpSpPr>
          <p:nvPr/>
        </p:nvGrpSpPr>
        <p:grpSpPr bwMode="auto">
          <a:xfrm>
            <a:off x="606425" y="2860675"/>
            <a:ext cx="7407275" cy="787400"/>
            <a:chOff x="593272" y="3341915"/>
            <a:chExt cx="7407728" cy="787400"/>
          </a:xfrm>
        </p:grpSpPr>
        <p:cxnSp>
          <p:nvCxnSpPr>
            <p:cNvPr id="6156" name="Straight Connector 21"/>
            <p:cNvCxnSpPr>
              <a:cxnSpLocks noChangeShapeType="1"/>
            </p:cNvCxnSpPr>
            <p:nvPr/>
          </p:nvCxnSpPr>
          <p:spPr bwMode="auto">
            <a:xfrm>
              <a:off x="5257800" y="3341915"/>
              <a:ext cx="2743200" cy="0"/>
            </a:xfrm>
            <a:prstGeom prst="line">
              <a:avLst/>
            </a:prstGeom>
            <a:noFill/>
            <a:ln w="19050" algn="ctr">
              <a:solidFill>
                <a:schemeClr val="tx1"/>
              </a:solidFill>
              <a:round/>
              <a:headEnd/>
              <a:tailEnd/>
            </a:ln>
          </p:spPr>
        </p:cxnSp>
        <p:cxnSp>
          <p:nvCxnSpPr>
            <p:cNvPr id="6157" name="Straight Connector 22"/>
            <p:cNvCxnSpPr>
              <a:cxnSpLocks noChangeShapeType="1"/>
            </p:cNvCxnSpPr>
            <p:nvPr/>
          </p:nvCxnSpPr>
          <p:spPr bwMode="auto">
            <a:xfrm>
              <a:off x="593272" y="3739243"/>
              <a:ext cx="6861628" cy="0"/>
            </a:xfrm>
            <a:prstGeom prst="line">
              <a:avLst/>
            </a:prstGeom>
            <a:noFill/>
            <a:ln w="19050" algn="ctr">
              <a:solidFill>
                <a:schemeClr val="tx1"/>
              </a:solidFill>
              <a:round/>
              <a:headEnd/>
              <a:tailEnd/>
            </a:ln>
          </p:spPr>
        </p:cxnSp>
        <p:cxnSp>
          <p:nvCxnSpPr>
            <p:cNvPr id="6158" name="Straight Connector 24"/>
            <p:cNvCxnSpPr>
              <a:cxnSpLocks noChangeShapeType="1"/>
            </p:cNvCxnSpPr>
            <p:nvPr/>
          </p:nvCxnSpPr>
          <p:spPr bwMode="auto">
            <a:xfrm>
              <a:off x="669472" y="4129315"/>
              <a:ext cx="6937828" cy="0"/>
            </a:xfrm>
            <a:prstGeom prst="line">
              <a:avLst/>
            </a:prstGeom>
            <a:noFill/>
            <a:ln w="19050" algn="ctr">
              <a:solidFill>
                <a:schemeClr val="tx1"/>
              </a:solidFill>
              <a:round/>
              <a:headEnd/>
              <a:tailEnd/>
            </a:ln>
          </p:spPr>
        </p:cxnSp>
      </p:grpSp>
      <p:grpSp>
        <p:nvGrpSpPr>
          <p:cNvPr id="48" name="Group 47"/>
          <p:cNvGrpSpPr>
            <a:grpSpLocks/>
          </p:cNvGrpSpPr>
          <p:nvPr/>
        </p:nvGrpSpPr>
        <p:grpSpPr bwMode="auto">
          <a:xfrm>
            <a:off x="606425" y="2039938"/>
            <a:ext cx="7727950" cy="423862"/>
            <a:chOff x="593272" y="2471057"/>
            <a:chExt cx="7728856" cy="424544"/>
          </a:xfrm>
        </p:grpSpPr>
        <p:cxnSp>
          <p:nvCxnSpPr>
            <p:cNvPr id="6154" name="Straight Connector 41"/>
            <p:cNvCxnSpPr>
              <a:cxnSpLocks noChangeShapeType="1"/>
            </p:cNvCxnSpPr>
            <p:nvPr/>
          </p:nvCxnSpPr>
          <p:spPr bwMode="auto">
            <a:xfrm>
              <a:off x="1736272" y="2471057"/>
              <a:ext cx="6585856" cy="0"/>
            </a:xfrm>
            <a:prstGeom prst="line">
              <a:avLst/>
            </a:prstGeom>
            <a:noFill/>
            <a:ln w="19050" algn="ctr">
              <a:solidFill>
                <a:schemeClr val="tx1"/>
              </a:solidFill>
              <a:round/>
              <a:headEnd/>
              <a:tailEnd/>
            </a:ln>
          </p:spPr>
        </p:cxnSp>
        <p:cxnSp>
          <p:nvCxnSpPr>
            <p:cNvPr id="6155" name="Straight Connector 43"/>
            <p:cNvCxnSpPr>
              <a:cxnSpLocks noChangeShapeType="1"/>
            </p:cNvCxnSpPr>
            <p:nvPr/>
          </p:nvCxnSpPr>
          <p:spPr bwMode="auto">
            <a:xfrm>
              <a:off x="593272" y="2895601"/>
              <a:ext cx="3657600" cy="0"/>
            </a:xfrm>
            <a:prstGeom prst="line">
              <a:avLst/>
            </a:prstGeom>
            <a:noFill/>
            <a:ln w="19050" algn="ctr">
              <a:solidFill>
                <a:schemeClr val="tx1"/>
              </a:solidFill>
              <a:round/>
              <a:headEnd/>
              <a:tailEnd/>
            </a:ln>
          </p:spPr>
        </p:cxnSp>
      </p:grpSp>
      <p:sp>
        <p:nvSpPr>
          <p:cNvPr id="3" name="Rounded Rectangle 2"/>
          <p:cNvSpPr>
            <a:spLocks noChangeArrowheads="1"/>
          </p:cNvSpPr>
          <p:nvPr/>
        </p:nvSpPr>
        <p:spPr bwMode="auto">
          <a:xfrm>
            <a:off x="-25400" y="4697413"/>
            <a:ext cx="6642100" cy="2160587"/>
          </a:xfrm>
          <a:prstGeom prst="roundRect">
            <a:avLst>
              <a:gd name="adj" fmla="val 16667"/>
            </a:avLst>
          </a:prstGeom>
          <a:solidFill>
            <a:schemeClr val="accent1"/>
          </a:solidFill>
          <a:ln w="9525" algn="ctr">
            <a:solidFill>
              <a:schemeClr val="tx1"/>
            </a:solidFill>
            <a:round/>
            <a:headEnd/>
            <a:tailEnd/>
          </a:ln>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r>
              <a:rPr lang="en-US" altLang="en-US">
                <a:cs typeface="Tahoma" pitchFamily="34" charset="0"/>
              </a:rPr>
              <a:t>The examiner has decided to focus on </a:t>
            </a:r>
            <a:r>
              <a:rPr lang="en-US" altLang="en-US" b="1">
                <a:cs typeface="Tahoma" pitchFamily="34" charset="0"/>
              </a:rPr>
              <a:t>one nugget related to 4.2a(1</a:t>
            </a:r>
            <a:r>
              <a:rPr lang="en-US" altLang="en-US">
                <a:cs typeface="Tahoma" pitchFamily="34" charset="0"/>
              </a:rPr>
              <a:t>) and leave aside the other nugget to use in another comment. </a:t>
            </a:r>
          </a:p>
          <a:p>
            <a:r>
              <a:rPr lang="en-US" altLang="en-US">
                <a:cs typeface="Tahoma" pitchFamily="34" charset="0"/>
              </a:rPr>
              <a:t>In another situation, the examiner might have chosen the other option—writing a broader comment on 4.2a—if that would be more useful to the applicant.</a:t>
            </a:r>
          </a:p>
          <a:p>
            <a:pPr>
              <a:spcBef>
                <a:spcPts val="600"/>
              </a:spcBef>
            </a:pPr>
            <a:r>
              <a:rPr lang="en-US" altLang="en-US">
                <a:cs typeface="Tahoma" pitchFamily="34" charset="0"/>
              </a:rPr>
              <a:t>The examiner also deleted the relevance related to the other nugget.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
          <p:cNvSpPr>
            <a:spLocks noGrp="1" noChangeArrowheads="1"/>
          </p:cNvSpPr>
          <p:nvPr>
            <p:ph idx="1"/>
          </p:nvPr>
        </p:nvSpPr>
        <p:spPr>
          <a:xfrm>
            <a:off x="685800" y="1905000"/>
            <a:ext cx="7227888" cy="1947863"/>
          </a:xfrm>
        </p:spPr>
        <p:txBody>
          <a:bodyPr/>
          <a:lstStyle/>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Without systematic processes to manage knowledge,</a:t>
            </a:r>
          </a:p>
          <a:p>
            <a:pPr marL="0" indent="0">
              <a:lnSpc>
                <a:spcPts val="3000"/>
              </a:lnSpc>
              <a:spcBef>
                <a:spcPct val="0"/>
              </a:spcBef>
              <a:buFont typeface="Arial Narrow" pitchFamily="34" charset="0"/>
              <a:buNone/>
            </a:pPr>
            <a:r>
              <a:rPr lang="en-US" altLang="en-US" sz="2000" smtClean="0">
                <a:solidFill>
                  <a:srgbClr val="C00000"/>
                </a:solidFill>
                <a:ea typeface="ＭＳ Ｐゴシック" pitchFamily="34" charset="-128"/>
                <a:cs typeface="ＭＳ Ｐゴシック" pitchFamily="34" charset="-128"/>
              </a:rPr>
              <a:t>the applicant may not fully leverage its core competency of Ingenuity</a:t>
            </a:r>
            <a:r>
              <a:rPr lang="en-US" altLang="en-US" sz="2000" smtClean="0">
                <a:ea typeface="ＭＳ Ｐゴシック" pitchFamily="34" charset="-128"/>
                <a:cs typeface="ＭＳ Ｐゴシック" pitchFamily="34" charset="-128"/>
              </a:rPr>
              <a:t>. </a:t>
            </a:r>
          </a:p>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the applicant may not be sustainable.</a:t>
            </a:r>
          </a:p>
        </p:txBody>
      </p:sp>
      <p:sp>
        <p:nvSpPr>
          <p:cNvPr id="7171" name="Rectangle 2"/>
          <p:cNvSpPr>
            <a:spLocks noGrp="1" noChangeArrowheads="1"/>
          </p:cNvSpPr>
          <p:nvPr>
            <p:ph type="title"/>
          </p:nvPr>
        </p:nvSpPr>
        <p:spPr>
          <a:xfrm>
            <a:off x="174625" y="461963"/>
            <a:ext cx="8185150" cy="909637"/>
          </a:xfrm>
        </p:spPr>
        <p:txBody>
          <a:bodyPr/>
          <a:lstStyle/>
          <a:p>
            <a:r>
              <a:rPr lang="en-US" altLang="en-US" sz="2800" smtClean="0">
                <a:latin typeface="Arial Narrow" pitchFamily="34" charset="0"/>
                <a:ea typeface="ＭＳ Ｐゴシック" pitchFamily="34" charset="-128"/>
                <a:cs typeface="Arial Narrow" pitchFamily="34" charset="0"/>
              </a:rPr>
              <a:t>Draft 3: Make sure the relevance relates to a key factor.</a:t>
            </a:r>
          </a:p>
        </p:txBody>
      </p:sp>
      <p:sp>
        <p:nvSpPr>
          <p:cNvPr id="7172" name="Oval Callout 32"/>
          <p:cNvSpPr>
            <a:spLocks noChangeArrowheads="1"/>
          </p:cNvSpPr>
          <p:nvPr/>
        </p:nvSpPr>
        <p:spPr bwMode="auto">
          <a:xfrm>
            <a:off x="3962400" y="1371600"/>
            <a:ext cx="1600200" cy="609600"/>
          </a:xfrm>
          <a:prstGeom prst="wedgeEllipseCallout">
            <a:avLst>
              <a:gd name="adj1" fmla="val -77894"/>
              <a:gd name="adj2" fmla="val 40806"/>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a:t>
            </a:r>
          </a:p>
        </p:txBody>
      </p:sp>
      <p:sp>
        <p:nvSpPr>
          <p:cNvPr id="7173" name="Oval Callout 33"/>
          <p:cNvSpPr>
            <a:spLocks noChangeArrowheads="1"/>
          </p:cNvSpPr>
          <p:nvPr/>
        </p:nvSpPr>
        <p:spPr bwMode="auto">
          <a:xfrm>
            <a:off x="4216400" y="3594100"/>
            <a:ext cx="2057400" cy="558800"/>
          </a:xfrm>
          <a:prstGeom prst="wedgeEllipseCallout">
            <a:avLst>
              <a:gd name="adj1" fmla="val -11042"/>
              <a:gd name="adj2" fmla="val -140935"/>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Relevance</a:t>
            </a:r>
          </a:p>
        </p:txBody>
      </p:sp>
      <p:sp>
        <p:nvSpPr>
          <p:cNvPr id="7174" name="Oval 34"/>
          <p:cNvSpPr>
            <a:spLocks noChangeArrowheads="1"/>
          </p:cNvSpPr>
          <p:nvPr/>
        </p:nvSpPr>
        <p:spPr bwMode="auto">
          <a:xfrm>
            <a:off x="6781800" y="3606800"/>
            <a:ext cx="1862138" cy="6604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cxnSp>
        <p:nvCxnSpPr>
          <p:cNvPr id="29" name="Straight Connector 28"/>
          <p:cNvCxnSpPr>
            <a:cxnSpLocks noChangeShapeType="1"/>
          </p:cNvCxnSpPr>
          <p:nvPr/>
        </p:nvCxnSpPr>
        <p:spPr bwMode="auto">
          <a:xfrm>
            <a:off x="800100" y="3327400"/>
            <a:ext cx="3429000" cy="0"/>
          </a:xfrm>
          <a:prstGeom prst="line">
            <a:avLst/>
          </a:prstGeom>
          <a:noFill/>
          <a:ln w="19050" algn="ctr">
            <a:solidFill>
              <a:schemeClr val="tx1"/>
            </a:solidFill>
            <a:round/>
            <a:headEnd/>
            <a:tailEnd/>
          </a:ln>
        </p:spPr>
      </p:cxnSp>
      <p:sp>
        <p:nvSpPr>
          <p:cNvPr id="2" name="Rounded Rectangle 1"/>
          <p:cNvSpPr>
            <a:spLocks noChangeArrowheads="1"/>
          </p:cNvSpPr>
          <p:nvPr/>
        </p:nvSpPr>
        <p:spPr bwMode="auto">
          <a:xfrm>
            <a:off x="0" y="4724400"/>
            <a:ext cx="6286500" cy="2133600"/>
          </a:xfrm>
          <a:prstGeom prst="roundRect">
            <a:avLst>
              <a:gd name="adj" fmla="val 16667"/>
            </a:avLst>
          </a:prstGeom>
          <a:solidFill>
            <a:schemeClr val="accent1"/>
          </a:solidFill>
          <a:ln w="9525" algn="ctr">
            <a:solidFill>
              <a:schemeClr val="tx1"/>
            </a:solidFill>
            <a:round/>
            <a:headEnd/>
            <a:tailEnd/>
          </a:ln>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r>
              <a:rPr lang="en-US" altLang="en-US">
                <a:cs typeface="Tahoma" pitchFamily="34" charset="0"/>
              </a:rPr>
              <a:t>The comment here is getting somewhere: it has </a:t>
            </a:r>
            <a:r>
              <a:rPr lang="en-US" altLang="en-US" b="1">
                <a:cs typeface="Tahoma" pitchFamily="34" charset="0"/>
              </a:rPr>
              <a:t>one nugget and one point of relevance. </a:t>
            </a:r>
          </a:p>
          <a:p>
            <a:r>
              <a:rPr lang="en-US" altLang="en-US">
                <a:cs typeface="Tahoma" pitchFamily="34" charset="0"/>
              </a:rPr>
              <a:t>Also, the examiner has related this comment to the applicant by including a key factor.</a:t>
            </a:r>
          </a:p>
          <a:p>
            <a:r>
              <a:rPr lang="en-US" altLang="en-US">
                <a:cs typeface="Tahoma" pitchFamily="34" charset="0"/>
              </a:rPr>
              <a:t>But the comment still isn’t as useful to the applicant as it could be: there are no examples to </a:t>
            </a:r>
            <a:r>
              <a:rPr lang="en-US" altLang="en-US" u="sng">
                <a:cs typeface="Tahoma" pitchFamily="34" charset="0"/>
              </a:rPr>
              <a:t>show</a:t>
            </a:r>
            <a:r>
              <a:rPr lang="en-US" altLang="en-US">
                <a:cs typeface="Tahoma" pitchFamily="34" charset="0"/>
              </a:rPr>
              <a:t> the applicant how the nugget relates to its situation.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1">
                                            <p:txEl>
                                              <p:pRg st="1" end="1"/>
                                            </p:txEl>
                                          </p:spTgt>
                                        </p:tgtEl>
                                        <p:attrNameLst>
                                          <p:attrName>style.visibility</p:attrName>
                                        </p:attrNameLst>
                                      </p:cBhvr>
                                      <p:to>
                                        <p:strVal val="visible"/>
                                      </p:to>
                                    </p:set>
                                    <p:animEffect transition="in" filter="fade">
                                      <p:cBhvr>
                                        <p:cTn id="7" dur="1000"/>
                                        <p:tgtEl>
                                          <p:spTgt spid="31">
                                            <p:txEl>
                                              <p:pRg st="1" end="1"/>
                                            </p:txEl>
                                          </p:spTgt>
                                        </p:tgtEl>
                                      </p:cBhvr>
                                    </p:animEffect>
                                    <p:anim calcmode="lin" valueType="num">
                                      <p:cBhvr>
                                        <p:cTn id="8"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500"/>
                                        <p:tgtEl>
                                          <p:spTgt spid="2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a:spLocks noGrp="1" noChangeArrowheads="1"/>
          </p:cNvSpPr>
          <p:nvPr>
            <p:ph idx="1"/>
          </p:nvPr>
        </p:nvSpPr>
        <p:spPr>
          <a:xfrm>
            <a:off x="314325" y="1719263"/>
            <a:ext cx="8229600" cy="3505200"/>
          </a:xfrm>
        </p:spPr>
        <p:txBody>
          <a:bodyPr/>
          <a:lstStyle/>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a:t>
            </a:r>
          </a:p>
          <a:p>
            <a:pPr marL="0" indent="0">
              <a:lnSpc>
                <a:spcPts val="3000"/>
              </a:lnSpc>
              <a:spcBef>
                <a:spcPct val="0"/>
              </a:spcBef>
              <a:buFont typeface="Arial Narrow" pitchFamily="34" charset="0"/>
              <a:buNone/>
            </a:pPr>
            <a:r>
              <a:rPr lang="en-US" altLang="en-US" sz="2000" smtClean="0">
                <a:solidFill>
                  <a:srgbClr val="C00000"/>
                </a:solidFill>
                <a:ea typeface="ＭＳ Ｐゴシック" pitchFamily="34" charset="-128"/>
                <a:cs typeface="ＭＳ Ｐゴシック" pitchFamily="34" charset="-128"/>
              </a:rPr>
              <a:t>Other than through exit interviews, the applicant does not appear to capture and transfer EOs’ knowledge. In addition, it is unclear how the knowledge in CNet is transferred to EOs and suppliers, or how the Leading Practices Database systematically serves as an input to process design and management (Figure 6.1-1).</a:t>
            </a:r>
          </a:p>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Without systematic processes to manage knowledge, the applicant may not fully leverage its core competency of Ingenuity.</a:t>
            </a:r>
          </a:p>
        </p:txBody>
      </p:sp>
      <p:sp>
        <p:nvSpPr>
          <p:cNvPr id="8195" name="Rectangle 2"/>
          <p:cNvSpPr>
            <a:spLocks noGrp="1" noChangeArrowheads="1"/>
          </p:cNvSpPr>
          <p:nvPr>
            <p:ph type="title"/>
          </p:nvPr>
        </p:nvSpPr>
        <p:spPr>
          <a:xfrm>
            <a:off x="304800" y="228600"/>
            <a:ext cx="7772400" cy="1371600"/>
          </a:xfrm>
        </p:spPr>
        <p:txBody>
          <a:bodyPr/>
          <a:lstStyle/>
          <a:p>
            <a:r>
              <a:rPr lang="en-US" altLang="en-US" sz="2800" smtClean="0">
                <a:latin typeface="Arial Narrow" pitchFamily="34" charset="0"/>
                <a:ea typeface="ＭＳ Ｐゴシック" pitchFamily="34" charset="-128"/>
                <a:cs typeface="Arial Narrow" pitchFamily="34" charset="0"/>
              </a:rPr>
              <a:t>Draft 4: To support the nugget, “show,” don’t just “tell,” the applicant how it meets or doesn’t meet the requirement.</a:t>
            </a:r>
          </a:p>
        </p:txBody>
      </p:sp>
      <p:sp>
        <p:nvSpPr>
          <p:cNvPr id="8196" name="Oval Callout 3"/>
          <p:cNvSpPr>
            <a:spLocks noChangeArrowheads="1"/>
          </p:cNvSpPr>
          <p:nvPr/>
        </p:nvSpPr>
        <p:spPr bwMode="auto">
          <a:xfrm>
            <a:off x="6324600" y="1143000"/>
            <a:ext cx="1752600" cy="609600"/>
          </a:xfrm>
          <a:prstGeom prst="wedgeEllipseCallout">
            <a:avLst>
              <a:gd name="adj1" fmla="val -54685"/>
              <a:gd name="adj2" fmla="val 77898"/>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a:t>
            </a:r>
          </a:p>
        </p:txBody>
      </p:sp>
      <p:sp>
        <p:nvSpPr>
          <p:cNvPr id="8197" name="Oval Callout 4"/>
          <p:cNvSpPr>
            <a:spLocks noChangeArrowheads="1"/>
          </p:cNvSpPr>
          <p:nvPr/>
        </p:nvSpPr>
        <p:spPr bwMode="auto">
          <a:xfrm>
            <a:off x="4343400" y="5181600"/>
            <a:ext cx="1752600" cy="609600"/>
          </a:xfrm>
          <a:prstGeom prst="wedgeEllipseCallout">
            <a:avLst>
              <a:gd name="adj1" fmla="val -47745"/>
              <a:gd name="adj2" fmla="val -167222"/>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Relevance</a:t>
            </a:r>
          </a:p>
        </p:txBody>
      </p:sp>
      <p:sp>
        <p:nvSpPr>
          <p:cNvPr id="7" name="Oval Callout 6"/>
          <p:cNvSpPr>
            <a:spLocks noChangeArrowheads="1"/>
          </p:cNvSpPr>
          <p:nvPr/>
        </p:nvSpPr>
        <p:spPr bwMode="auto">
          <a:xfrm>
            <a:off x="6934200" y="5256213"/>
            <a:ext cx="1889125" cy="552450"/>
          </a:xfrm>
          <a:prstGeom prst="wedgeEllipseCallout">
            <a:avLst>
              <a:gd name="adj1" fmla="val 10708"/>
              <a:gd name="adj2" fmla="val -333671"/>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sp>
        <p:nvSpPr>
          <p:cNvPr id="2" name="Rounded Rectangle 1"/>
          <p:cNvSpPr>
            <a:spLocks noChangeArrowheads="1"/>
          </p:cNvSpPr>
          <p:nvPr/>
        </p:nvSpPr>
        <p:spPr bwMode="auto">
          <a:xfrm>
            <a:off x="0" y="5808663"/>
            <a:ext cx="4038600" cy="1049337"/>
          </a:xfrm>
          <a:prstGeom prst="roundRect">
            <a:avLst>
              <a:gd name="adj" fmla="val 16667"/>
            </a:avLst>
          </a:prstGeom>
          <a:solidFill>
            <a:schemeClr val="accent1"/>
          </a:solidFill>
          <a:ln w="9525" algn="ctr">
            <a:solidFill>
              <a:schemeClr val="tx1"/>
            </a:solidFill>
            <a:round/>
            <a:headEnd/>
            <a:tailEnd/>
          </a:ln>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eaLnBrk="0" hangingPunct="0"/>
            <a:r>
              <a:rPr lang="en-US" altLang="en-US">
                <a:cs typeface="Tahoma" pitchFamily="34" charset="0"/>
              </a:rPr>
              <a:t>The new sentences show the applicant exactly where the gap is. </a:t>
            </a:r>
            <a:endParaRPr lang="en-US" altLang="en-US">
              <a:ea typeface="ＭＳ Ｐゴシック" pitchFamily="34" charset="-128"/>
            </a:endParaRPr>
          </a:p>
          <a:p>
            <a:pPr eaLnBrk="0" hangingPunct="0"/>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1000"/>
                                        <p:tgtEl>
                                          <p:spTgt spid="12">
                                            <p:txEl>
                                              <p:pRg st="1" end="1"/>
                                            </p:txEl>
                                          </p:spTgt>
                                        </p:tgtEl>
                                      </p:cBhvr>
                                    </p:animEffect>
                                    <p:anim calcmode="lin" valueType="num">
                                      <p:cBhvr>
                                        <p:cTn id="8"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87313"/>
            <a:ext cx="8991600" cy="1371600"/>
          </a:xfrm>
        </p:spPr>
        <p:txBody>
          <a:bodyPr/>
          <a:lstStyle/>
          <a:p>
            <a:r>
              <a:rPr lang="en-US" altLang="en-US" sz="2800" smtClean="0">
                <a:latin typeface="Arial Narrow" pitchFamily="34" charset="0"/>
                <a:ea typeface="ＭＳ Ｐゴシック" pitchFamily="34" charset="-128"/>
                <a:cs typeface="Arial Narrow" pitchFamily="34" charset="0"/>
              </a:rPr>
              <a:t>Draft 5 (Bonus for the applicant!): Incorporate the three elements of the comment  in the most effective way. </a:t>
            </a:r>
          </a:p>
        </p:txBody>
      </p:sp>
      <p:sp>
        <p:nvSpPr>
          <p:cNvPr id="12" name="Oval Callout 11"/>
          <p:cNvSpPr>
            <a:spLocks noChangeArrowheads="1"/>
          </p:cNvSpPr>
          <p:nvPr/>
        </p:nvSpPr>
        <p:spPr bwMode="auto">
          <a:xfrm>
            <a:off x="6477000" y="1219200"/>
            <a:ext cx="2460625" cy="685800"/>
          </a:xfrm>
          <a:prstGeom prst="wedgeEllipseCallout">
            <a:avLst>
              <a:gd name="adj1" fmla="val -67042"/>
              <a:gd name="adj2" fmla="val 6122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 with relevance</a:t>
            </a:r>
          </a:p>
        </p:txBody>
      </p:sp>
      <p:sp>
        <p:nvSpPr>
          <p:cNvPr id="9220" name="Oval Callout 12"/>
          <p:cNvSpPr>
            <a:spLocks noChangeArrowheads="1"/>
          </p:cNvSpPr>
          <p:nvPr/>
        </p:nvSpPr>
        <p:spPr bwMode="auto">
          <a:xfrm>
            <a:off x="6629400" y="5715000"/>
            <a:ext cx="1889125" cy="739775"/>
          </a:xfrm>
          <a:prstGeom prst="wedgeEllipseCallout">
            <a:avLst>
              <a:gd name="adj1" fmla="val -32903"/>
              <a:gd name="adj2" fmla="val -266556"/>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sp>
        <p:nvSpPr>
          <p:cNvPr id="14" name="Rectangle 3"/>
          <p:cNvSpPr>
            <a:spLocks noGrp="1" noChangeArrowheads="1"/>
          </p:cNvSpPr>
          <p:nvPr>
            <p:ph idx="1"/>
          </p:nvPr>
        </p:nvSpPr>
        <p:spPr>
          <a:xfrm>
            <a:off x="533400" y="1828800"/>
            <a:ext cx="8480425" cy="3886200"/>
          </a:xfrm>
        </p:spPr>
        <p:txBody>
          <a:bodyPr/>
          <a:lstStyle/>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a:t>
            </a:r>
          </a:p>
          <a:p>
            <a:pPr marL="0" indent="0">
              <a:lnSpc>
                <a:spcPts val="3000"/>
              </a:lnSpc>
              <a:spcBef>
                <a:spcPct val="0"/>
              </a:spcBef>
              <a:buFont typeface="Arial Narrow" pitchFamily="34" charset="0"/>
              <a:buNone/>
            </a:pPr>
            <a:r>
              <a:rPr lang="en-US" altLang="en-US" sz="2000" smtClean="0">
                <a:solidFill>
                  <a:srgbClr val="C00000"/>
                </a:solidFill>
                <a:ea typeface="ＭＳ Ｐゴシック" pitchFamily="34" charset="-128"/>
                <a:cs typeface="ＭＳ Ｐゴシック" pitchFamily="34" charset="-128"/>
              </a:rPr>
              <a:t>to leverage its core competency of Ingenuity. </a:t>
            </a:r>
          </a:p>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Other than through exit interviews, the applicant does not appear to capture and transfer EOs’ knowledge. In addition, it is unclear how the knowledge in CNet is transferred to EOs and suppliers, or how the Leading Practices Database systematically serves as an input to process design and management (Figure 6.1-1).</a:t>
            </a:r>
          </a:p>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Without systematic processes to manage knowledge, the applicant may not fully leverage its core competency of Ingenuity.</a:t>
            </a:r>
          </a:p>
        </p:txBody>
      </p:sp>
      <p:grpSp>
        <p:nvGrpSpPr>
          <p:cNvPr id="8" name="Group 7"/>
          <p:cNvGrpSpPr>
            <a:grpSpLocks/>
          </p:cNvGrpSpPr>
          <p:nvPr/>
        </p:nvGrpSpPr>
        <p:grpSpPr bwMode="auto">
          <a:xfrm>
            <a:off x="609600" y="4330700"/>
            <a:ext cx="8191500" cy="406400"/>
            <a:chOff x="609600" y="5156200"/>
            <a:chExt cx="8191499" cy="406400"/>
          </a:xfrm>
        </p:grpSpPr>
        <p:cxnSp>
          <p:nvCxnSpPr>
            <p:cNvPr id="9224" name="Straight Connector 14"/>
            <p:cNvCxnSpPr>
              <a:cxnSpLocks noChangeShapeType="1"/>
            </p:cNvCxnSpPr>
            <p:nvPr/>
          </p:nvCxnSpPr>
          <p:spPr bwMode="auto">
            <a:xfrm>
              <a:off x="685800" y="5156200"/>
              <a:ext cx="8115299" cy="0"/>
            </a:xfrm>
            <a:prstGeom prst="line">
              <a:avLst/>
            </a:prstGeom>
            <a:noFill/>
            <a:ln w="19050" algn="ctr">
              <a:solidFill>
                <a:schemeClr val="tx1"/>
              </a:solidFill>
              <a:round/>
              <a:headEnd/>
              <a:tailEnd/>
            </a:ln>
          </p:spPr>
        </p:cxnSp>
        <p:cxnSp>
          <p:nvCxnSpPr>
            <p:cNvPr id="9225" name="Straight Connector 16"/>
            <p:cNvCxnSpPr>
              <a:cxnSpLocks noChangeShapeType="1"/>
            </p:cNvCxnSpPr>
            <p:nvPr/>
          </p:nvCxnSpPr>
          <p:spPr bwMode="auto">
            <a:xfrm>
              <a:off x="609600" y="5562600"/>
              <a:ext cx="3124200" cy="0"/>
            </a:xfrm>
            <a:prstGeom prst="line">
              <a:avLst/>
            </a:prstGeom>
            <a:noFill/>
            <a:ln w="19050" algn="ctr">
              <a:solidFill>
                <a:schemeClr val="tx1"/>
              </a:solidFill>
              <a:round/>
              <a:headEnd/>
              <a:tailEnd/>
            </a:ln>
          </p:spPr>
        </p:cxnSp>
      </p:grpSp>
      <p:sp>
        <p:nvSpPr>
          <p:cNvPr id="9223" name="Rounded Rectangle 2"/>
          <p:cNvSpPr>
            <a:spLocks noChangeArrowheads="1"/>
          </p:cNvSpPr>
          <p:nvPr/>
        </p:nvSpPr>
        <p:spPr bwMode="auto">
          <a:xfrm>
            <a:off x="0" y="5334000"/>
            <a:ext cx="5257800" cy="1524000"/>
          </a:xfrm>
          <a:prstGeom prst="roundRect">
            <a:avLst>
              <a:gd name="adj" fmla="val 16667"/>
            </a:avLst>
          </a:prstGeom>
          <a:solidFill>
            <a:schemeClr val="accent1"/>
          </a:solidFill>
          <a:ln w="9525" algn="ctr">
            <a:solidFill>
              <a:schemeClr val="tx1"/>
            </a:solidFill>
            <a:round/>
            <a:headEnd/>
            <a:tailEnd/>
          </a:ln>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r>
              <a:rPr lang="en-US" altLang="en-US">
                <a:cs typeface="Tahoma" pitchFamily="34" charset="0"/>
              </a:rPr>
              <a:t>The examiner </a:t>
            </a:r>
            <a:r>
              <a:rPr lang="en-US" altLang="en-US" b="1">
                <a:cs typeface="Tahoma" pitchFamily="34" charset="0"/>
              </a:rPr>
              <a:t>moved the relevance right to the front of the comment</a:t>
            </a:r>
            <a:r>
              <a:rPr lang="en-US" altLang="en-US">
                <a:cs typeface="Tahoma" pitchFamily="34" charset="0"/>
              </a:rPr>
              <a:t>, just by moving the last sentence from the previous draft up to the beginning of the comment and then doing a bit of wordsmithing. (This is not always possible.)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fade">
                                      <p:cBhvr>
                                        <p:cTn id="7" dur="1000"/>
                                        <p:tgtEl>
                                          <p:spTgt spid="14">
                                            <p:txEl>
                                              <p:pRg st="1" end="1"/>
                                            </p:txEl>
                                          </p:spTgt>
                                        </p:tgtEl>
                                      </p:cBhvr>
                                    </p:animEffect>
                                    <p:anim calcmode="lin" valueType="num">
                                      <p:cBhvr>
                                        <p:cTn id="8"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87313"/>
            <a:ext cx="8991600" cy="1371600"/>
          </a:xfrm>
        </p:spPr>
        <p:txBody>
          <a:bodyPr/>
          <a:lstStyle/>
          <a:p>
            <a:r>
              <a:rPr lang="en-US" altLang="en-US" sz="2800" smtClean="0">
                <a:latin typeface="Arial Narrow" pitchFamily="34" charset="0"/>
                <a:ea typeface="ＭＳ Ｐゴシック" pitchFamily="34" charset="-128"/>
                <a:cs typeface="Arial Narrow" pitchFamily="34" charset="0"/>
              </a:rPr>
              <a:t>Final Comment: 4.2a(1)</a:t>
            </a:r>
          </a:p>
        </p:txBody>
      </p:sp>
      <p:sp>
        <p:nvSpPr>
          <p:cNvPr id="11" name="Oval Callout 10"/>
          <p:cNvSpPr>
            <a:spLocks noChangeArrowheads="1"/>
          </p:cNvSpPr>
          <p:nvPr/>
        </p:nvSpPr>
        <p:spPr bwMode="auto">
          <a:xfrm>
            <a:off x="4267200" y="1066800"/>
            <a:ext cx="3200400" cy="652463"/>
          </a:xfrm>
          <a:prstGeom prst="wedgeEllipseCallout">
            <a:avLst>
              <a:gd name="adj1" fmla="val -46102"/>
              <a:gd name="adj2" fmla="val 7990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solidFill>
                  <a:schemeClr val="accent2"/>
                </a:solidFill>
              </a:rPr>
              <a:t>Nugget with relevance</a:t>
            </a:r>
          </a:p>
        </p:txBody>
      </p:sp>
      <p:sp>
        <p:nvSpPr>
          <p:cNvPr id="12" name="Oval Callout 11"/>
          <p:cNvSpPr>
            <a:spLocks noChangeArrowheads="1"/>
          </p:cNvSpPr>
          <p:nvPr/>
        </p:nvSpPr>
        <p:spPr bwMode="auto">
          <a:xfrm>
            <a:off x="7204075" y="4903788"/>
            <a:ext cx="1558925" cy="739775"/>
          </a:xfrm>
          <a:prstGeom prst="wedgeEllipseCallout">
            <a:avLst>
              <a:gd name="adj1" fmla="val -16477"/>
              <a:gd name="adj2" fmla="val -206259"/>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algn="ctr" eaLnBrk="0" hangingPunct="0"/>
            <a:r>
              <a:rPr lang="en-US" altLang="en-US" b="1"/>
              <a:t>Examples</a:t>
            </a:r>
          </a:p>
        </p:txBody>
      </p:sp>
      <p:sp>
        <p:nvSpPr>
          <p:cNvPr id="10245" name="Rectangle 3"/>
          <p:cNvSpPr>
            <a:spLocks noGrp="1" noChangeArrowheads="1"/>
          </p:cNvSpPr>
          <p:nvPr>
            <p:ph idx="1"/>
          </p:nvPr>
        </p:nvSpPr>
        <p:spPr>
          <a:xfrm>
            <a:off x="381000" y="1828800"/>
            <a:ext cx="8480425" cy="2743200"/>
          </a:xfrm>
        </p:spPr>
        <p:txBody>
          <a:bodyPr/>
          <a:lstStyle/>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It is unclear how the applicant systematically collects and shares workforce knowledge </a:t>
            </a:r>
          </a:p>
          <a:p>
            <a:pPr marL="0" indent="0">
              <a:lnSpc>
                <a:spcPts val="3000"/>
              </a:lnSpc>
              <a:spcBef>
                <a:spcPct val="0"/>
              </a:spcBef>
              <a:buFont typeface="Arial Narrow" pitchFamily="34" charset="0"/>
              <a:buNone/>
            </a:pPr>
            <a:r>
              <a:rPr lang="en-US" altLang="en-US" sz="2000" smtClean="0">
                <a:ea typeface="ＭＳ Ｐゴシック" pitchFamily="34" charset="-128"/>
                <a:cs typeface="ＭＳ Ｐゴシック" pitchFamily="34" charset="-128"/>
              </a:rPr>
              <a:t>to leverage its core competency of Ingenuity. Other than through exit interviews, the applicant does not appear to capture and transfer EOs’ knowledge. In addition, it is unclear how the knowledge in CNet is transferred to EOs and suppliers, or how the Leading Practices Database systematically serves as an input to process design and management (Figure 6.1-1).</a:t>
            </a:r>
          </a:p>
        </p:txBody>
      </p:sp>
      <p:sp>
        <p:nvSpPr>
          <p:cNvPr id="10246" name="Rounded Rectangle 1"/>
          <p:cNvSpPr>
            <a:spLocks noChangeArrowheads="1"/>
          </p:cNvSpPr>
          <p:nvPr/>
        </p:nvSpPr>
        <p:spPr bwMode="auto">
          <a:xfrm>
            <a:off x="0" y="4572000"/>
            <a:ext cx="6934200" cy="2286000"/>
          </a:xfrm>
          <a:prstGeom prst="roundRect">
            <a:avLst>
              <a:gd name="adj" fmla="val 16667"/>
            </a:avLst>
          </a:prstGeom>
          <a:solidFill>
            <a:schemeClr val="accent1"/>
          </a:solidFill>
          <a:ln w="9525" algn="ctr">
            <a:solidFill>
              <a:schemeClr val="tx1"/>
            </a:solidFill>
            <a:round/>
            <a:headEnd/>
            <a:tailEnd/>
          </a:ln>
        </p:spPr>
        <p:txBody>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fontAlgn="base">
              <a:spcBef>
                <a:spcPct val="0"/>
              </a:spcBef>
              <a:spcAft>
                <a:spcPct val="0"/>
              </a:spcAft>
              <a:defRPr>
                <a:solidFill>
                  <a:schemeClr val="tx1"/>
                </a:solidFill>
                <a:latin typeface="Arial Narrow" pitchFamily="34" charset="0"/>
              </a:defRPr>
            </a:lvl6pPr>
            <a:lvl7pPr marL="2971800" indent="-228600" fontAlgn="base">
              <a:spcBef>
                <a:spcPct val="0"/>
              </a:spcBef>
              <a:spcAft>
                <a:spcPct val="0"/>
              </a:spcAft>
              <a:defRPr>
                <a:solidFill>
                  <a:schemeClr val="tx1"/>
                </a:solidFill>
                <a:latin typeface="Arial Narrow" pitchFamily="34" charset="0"/>
              </a:defRPr>
            </a:lvl7pPr>
            <a:lvl8pPr marL="3429000" indent="-228600" fontAlgn="base">
              <a:spcBef>
                <a:spcPct val="0"/>
              </a:spcBef>
              <a:spcAft>
                <a:spcPct val="0"/>
              </a:spcAft>
              <a:defRPr>
                <a:solidFill>
                  <a:schemeClr val="tx1"/>
                </a:solidFill>
                <a:latin typeface="Arial Narrow" pitchFamily="34" charset="0"/>
              </a:defRPr>
            </a:lvl8pPr>
            <a:lvl9pPr marL="3886200" indent="-228600" fontAlgn="base">
              <a:spcBef>
                <a:spcPct val="0"/>
              </a:spcBef>
              <a:spcAft>
                <a:spcPct val="0"/>
              </a:spcAft>
              <a:defRPr>
                <a:solidFill>
                  <a:schemeClr val="tx1"/>
                </a:solidFill>
                <a:latin typeface="Arial Narrow" pitchFamily="34" charset="0"/>
              </a:defRPr>
            </a:lvl9pPr>
          </a:lstStyle>
          <a:p>
            <a:pPr eaLnBrk="0" hangingPunct="0"/>
            <a:r>
              <a:rPr lang="en-US" altLang="en-US" b="1"/>
              <a:t>Original comment: </a:t>
            </a:r>
            <a:r>
              <a:rPr lang="en-US" altLang="en-US"/>
              <a:t>It is unclear how the applicant systematically collects and shares workforce knowledge. In addition, it is unclear how the applicant uses knowledge and resources to embed learning in the way it operates. Without systematic processes to manage knowledge, the applicant may not be sustainable. Effective processes to embed learning into operations may address a workforce requirement of “having opportunities to learn,” and encourage the values of Creativity and Courage.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On-screen Show (4:3)</PresentationFormat>
  <Paragraphs>97</Paragraphs>
  <Slides>10</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ＭＳ Ｐゴシック</vt:lpstr>
      <vt:lpstr>Arial</vt:lpstr>
      <vt:lpstr>Arial Narrow</vt:lpstr>
      <vt:lpstr>Calibri</vt:lpstr>
      <vt:lpstr>CommonBullets</vt:lpstr>
      <vt:lpstr>Monotype Sorts</vt:lpstr>
      <vt:lpstr>Tahoma</vt:lpstr>
      <vt:lpstr>Times New Roman</vt:lpstr>
      <vt:lpstr>Vijaya</vt:lpstr>
      <vt:lpstr>ヒラギノ角ゴ Pro W3</vt:lpstr>
      <vt:lpstr>Blank Presentation</vt:lpstr>
      <vt:lpstr>PowerPoint Presentation</vt:lpstr>
      <vt:lpstr>Baldrige examiners are familiar with this principle:</vt:lpstr>
      <vt:lpstr>This example focuses on “polishing” (increasing the quality of) comments in these ways:  </vt:lpstr>
      <vt:lpstr>4.2a(1), a(2) Draft 1</vt:lpstr>
      <vt:lpstr>4.2a(1), Draft 2: Make sure there is only one nugget and one point of relevance.</vt:lpstr>
      <vt:lpstr>Draft 3: Make sure the relevance relates to a key factor.</vt:lpstr>
      <vt:lpstr>Draft 4: To support the nugget, “show,” don’t just “tell,” the applicant how it meets or doesn’t meet the requirement.</vt:lpstr>
      <vt:lpstr>Draft 5 (Bonus for the applicant!): Incorporate the three elements of the comment  in the most effective way. </vt:lpstr>
      <vt:lpstr>Final Comment: 4.2a(1)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2014-03-25T20:24:18Z</dcterms:created>
  <dcterms:modified xsi:type="dcterms:W3CDTF">2016-05-19T20:15:53Z</dcterms:modified>
</cp:coreProperties>
</file>