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48" r:id="rId1"/>
  </p:sldMasterIdLst>
  <p:notesMasterIdLst>
    <p:notesMasterId r:id="rId27"/>
  </p:notesMasterIdLst>
  <p:handoutMasterIdLst>
    <p:handoutMasterId r:id="rId28"/>
  </p:handoutMasterIdLst>
  <p:sldIdLst>
    <p:sldId id="259" r:id="rId2"/>
    <p:sldId id="286" r:id="rId3"/>
    <p:sldId id="264" r:id="rId4"/>
    <p:sldId id="265" r:id="rId5"/>
    <p:sldId id="266" r:id="rId6"/>
    <p:sldId id="287" r:id="rId7"/>
    <p:sldId id="274" r:id="rId8"/>
    <p:sldId id="267" r:id="rId9"/>
    <p:sldId id="288" r:id="rId10"/>
    <p:sldId id="268" r:id="rId11"/>
    <p:sldId id="269" r:id="rId12"/>
    <p:sldId id="289" r:id="rId13"/>
    <p:sldId id="270" r:id="rId14"/>
    <p:sldId id="271" r:id="rId15"/>
    <p:sldId id="272" r:id="rId16"/>
    <p:sldId id="273" r:id="rId17"/>
    <p:sldId id="275" r:id="rId18"/>
    <p:sldId id="276" r:id="rId19"/>
    <p:sldId id="277" r:id="rId20"/>
    <p:sldId id="278" r:id="rId21"/>
    <p:sldId id="279" r:id="rId22"/>
    <p:sldId id="280" r:id="rId23"/>
    <p:sldId id="282" r:id="rId24"/>
    <p:sldId id="283" r:id="rId25"/>
    <p:sldId id="261" r:id="rId26"/>
  </p:sldIdLst>
  <p:sldSz cx="10058400" cy="7772400"/>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448">
          <p15:clr>
            <a:srgbClr val="A4A3A4"/>
          </p15:clr>
        </p15:guide>
        <p15:guide id="2" orient="horz" pos="1133">
          <p15:clr>
            <a:srgbClr val="A4A3A4"/>
          </p15:clr>
        </p15:guide>
        <p15:guide id="3" orient="horz" pos="4608">
          <p15:clr>
            <a:srgbClr val="A4A3A4"/>
          </p15:clr>
        </p15:guide>
        <p15:guide id="4" orient="horz" pos="288">
          <p15:clr>
            <a:srgbClr val="A4A3A4"/>
          </p15:clr>
        </p15:guide>
        <p15:guide id="5" pos="3168">
          <p15:clr>
            <a:srgbClr val="A4A3A4"/>
          </p15:clr>
        </p15:guide>
        <p15:guide id="6" pos="5904">
          <p15:clr>
            <a:srgbClr val="A4A3A4"/>
          </p15:clr>
        </p15:guide>
        <p15:guide id="7" pos="346">
          <p15:clr>
            <a:srgbClr val="A4A3A4"/>
          </p15:clr>
        </p15:guide>
        <p15:guide id="8" pos="432">
          <p15:clr>
            <a:srgbClr val="A4A3A4"/>
          </p15:clr>
        </p15:guide>
      </p15:sldGuideLst>
    </p:ext>
    <p:ext uri="{2D200454-40CA-4A62-9FC3-DE9A4176ACB9}">
      <p15:notesGuideLst xmlns:p15="http://schemas.microsoft.com/office/powerpoint/2012/main" xmlns="">
        <p15:guide id="1" orient="horz" pos="2986"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7801"/>
    <a:srgbClr val="0C2D83"/>
    <a:srgbClr val="FFFFCC"/>
    <a:srgbClr val="B1FEFC"/>
    <a:srgbClr val="0066CC"/>
    <a:srgbClr val="330099"/>
    <a:srgbClr val="006DE5"/>
    <a:srgbClr val="C7E3F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907" autoAdjust="0"/>
  </p:normalViewPr>
  <p:slideViewPr>
    <p:cSldViewPr snapToGrid="0" snapToObjects="1">
      <p:cViewPr varScale="1">
        <p:scale>
          <a:sx n="60" d="100"/>
          <a:sy n="60" d="100"/>
        </p:scale>
        <p:origin x="-1074" y="-96"/>
      </p:cViewPr>
      <p:guideLst>
        <p:guide orient="horz" pos="2448"/>
        <p:guide orient="horz" pos="1133"/>
        <p:guide orient="horz" pos="4608"/>
        <p:guide orient="horz" pos="288"/>
        <p:guide pos="3168"/>
        <p:guide pos="5904"/>
        <p:guide pos="346"/>
        <p:guide pos="4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snapToObjects="1">
      <p:cViewPr>
        <p:scale>
          <a:sx n="100" d="100"/>
          <a:sy n="100" d="100"/>
        </p:scale>
        <p:origin x="2275" y="-2227"/>
      </p:cViewPr>
      <p:guideLst>
        <p:guide orient="horz" pos="2986"/>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0"/>
    <c:plotArea>
      <c:layout>
        <c:manualLayout>
          <c:layoutTarget val="inner"/>
          <c:xMode val="edge"/>
          <c:yMode val="edge"/>
          <c:x val="9.6230549306336732E-3"/>
          <c:y val="5.0727617381160689E-2"/>
          <c:w val="0.78176463709363064"/>
          <c:h val="0.588312736949548"/>
        </c:manualLayout>
      </c:layout>
      <c:barChart>
        <c:barDir val="col"/>
        <c:grouping val="clustered"/>
        <c:varyColors val="0"/>
        <c:ser>
          <c:idx val="0"/>
          <c:order val="0"/>
          <c:tx>
            <c:strRef>
              <c:f>Sheet1!$B$1</c:f>
              <c:strCache>
                <c:ptCount val="1"/>
                <c:pt idx="0">
                  <c:v>Two-time Baldrige Award winners (median)</c:v>
                </c:pt>
              </c:strCache>
            </c:strRef>
          </c:tx>
          <c:invertIfNegative val="0"/>
          <c:dLbls>
            <c:dLbl>
              <c:idx val="0"/>
              <c:layout>
                <c:manualLayout>
                  <c:x val="1.3640715437164278E-17"/>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B7C4-4313-BD69-C1F8DFD1226B}"/>
                </c:ext>
              </c:extLst>
            </c:dLbl>
            <c:spPr>
              <a:noFill/>
              <a:ln>
                <a:noFill/>
              </a:ln>
              <a:effectLst/>
            </c:spPr>
            <c:txPr>
              <a:bodyPr/>
              <a:lstStyle/>
              <a:p>
                <a:pPr>
                  <a:defRPr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Sheet1!$A$2:$A$3</c:f>
              <c:strCache>
                <c:ptCount val="2"/>
                <c:pt idx="0">
                  <c:v>Growth in revenue</c:v>
                </c:pt>
                <c:pt idx="1">
                  <c:v>Growth in jobs</c:v>
                </c:pt>
              </c:strCache>
            </c:strRef>
          </c:cat>
          <c:val>
            <c:numRef>
              <c:f>Sheet1!$B$2:$B$3</c:f>
              <c:numCache>
                <c:formatCode>0.0%</c:formatCode>
                <c:ptCount val="2"/>
                <c:pt idx="0">
                  <c:v>0.92</c:v>
                </c:pt>
                <c:pt idx="1">
                  <c:v>0.63</c:v>
                </c:pt>
              </c:numCache>
            </c:numRef>
          </c:val>
          <c:extLst xmlns:c16r2="http://schemas.microsoft.com/office/drawing/2015/06/chart">
            <c:ext xmlns:c16="http://schemas.microsoft.com/office/drawing/2014/chart" uri="{C3380CC4-5D6E-409C-BE32-E72D297353CC}">
              <c16:uniqueId val="{00000001-B7C4-4313-BD69-C1F8DFD1226B}"/>
            </c:ext>
          </c:extLst>
        </c:ser>
        <c:ser>
          <c:idx val="1"/>
          <c:order val="1"/>
          <c:tx>
            <c:strRef>
              <c:f>Sheet1!$C$1</c:f>
              <c:strCache>
                <c:ptCount val="1"/>
                <c:pt idx="0">
                  <c:v>Matched set of industries and time periods (mean)</c:v>
                </c:pt>
              </c:strCache>
            </c:strRef>
          </c:tx>
          <c:invertIfNegative val="0"/>
          <c:dLbls>
            <c:dLbl>
              <c:idx val="1"/>
              <c:layout>
                <c:manualLayout>
                  <c:x val="1.9047619047619049E-2"/>
                  <c:y val="2.3809523809523812E-3"/>
                </c:manualLayout>
              </c:layout>
              <c:numFmt formatCode="0.0%" sourceLinked="0"/>
              <c:spPr/>
              <c:txPr>
                <a:bodyPr/>
                <a:lstStyle/>
                <a:p>
                  <a:pPr>
                    <a:defRPr b="1"/>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B7C4-4313-BD69-C1F8DFD1226B}"/>
                </c:ext>
              </c:extLst>
            </c:dLbl>
            <c:numFmt formatCode="0.0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Growth in revenue</c:v>
                </c:pt>
                <c:pt idx="1">
                  <c:v>Growth in jobs</c:v>
                </c:pt>
              </c:strCache>
            </c:strRef>
          </c:cat>
          <c:val>
            <c:numRef>
              <c:f>Sheet1!$C$2:$C$3</c:f>
              <c:numCache>
                <c:formatCode>0.0%</c:formatCode>
                <c:ptCount val="2"/>
                <c:pt idx="1">
                  <c:v>3.5000000000000003E-2</c:v>
                </c:pt>
              </c:numCache>
            </c:numRef>
          </c:val>
          <c:extLst xmlns:c16r2="http://schemas.microsoft.com/office/drawing/2015/06/chart">
            <c:ext xmlns:c16="http://schemas.microsoft.com/office/drawing/2014/chart" uri="{C3380CC4-5D6E-409C-BE32-E72D297353CC}">
              <c16:uniqueId val="{00000003-B7C4-4313-BD69-C1F8DFD1226B}"/>
            </c:ext>
          </c:extLst>
        </c:ser>
        <c:dLbls>
          <c:showLegendKey val="0"/>
          <c:showVal val="0"/>
          <c:showCatName val="0"/>
          <c:showSerName val="0"/>
          <c:showPercent val="0"/>
          <c:showBubbleSize val="0"/>
        </c:dLbls>
        <c:gapWidth val="150"/>
        <c:axId val="4438272"/>
        <c:axId val="4440064"/>
      </c:barChart>
      <c:catAx>
        <c:axId val="4438272"/>
        <c:scaling>
          <c:orientation val="minMax"/>
        </c:scaling>
        <c:delete val="0"/>
        <c:axPos val="b"/>
        <c:numFmt formatCode="General" sourceLinked="0"/>
        <c:majorTickMark val="out"/>
        <c:minorTickMark val="none"/>
        <c:tickLblPos val="nextTo"/>
        <c:txPr>
          <a:bodyPr/>
          <a:lstStyle/>
          <a:p>
            <a:pPr>
              <a:defRPr>
                <a:solidFill>
                  <a:schemeClr val="tx1"/>
                </a:solidFill>
              </a:defRPr>
            </a:pPr>
            <a:endParaRPr lang="en-US"/>
          </a:p>
        </c:txPr>
        <c:crossAx val="4440064"/>
        <c:crosses val="autoZero"/>
        <c:auto val="1"/>
        <c:lblAlgn val="ctr"/>
        <c:lblOffset val="100"/>
        <c:noMultiLvlLbl val="0"/>
      </c:catAx>
      <c:valAx>
        <c:axId val="4440064"/>
        <c:scaling>
          <c:orientation val="minMax"/>
          <c:min val="0"/>
        </c:scaling>
        <c:delete val="1"/>
        <c:axPos val="l"/>
        <c:numFmt formatCode="0.0%" sourceLinked="1"/>
        <c:majorTickMark val="out"/>
        <c:minorTickMark val="none"/>
        <c:tickLblPos val="nextTo"/>
        <c:crossAx val="4438272"/>
        <c:crosses val="autoZero"/>
        <c:crossBetween val="between"/>
        <c:majorUnit val="0.2"/>
      </c:valAx>
    </c:plotArea>
    <c:legend>
      <c:legendPos val="b"/>
      <c:layout>
        <c:manualLayout>
          <c:xMode val="edge"/>
          <c:yMode val="edge"/>
          <c:x val="9.9107142857142838E-2"/>
          <c:y val="0.84642014940440136"/>
          <c:w val="0.89999999999999991"/>
          <c:h val="0.12159842519685039"/>
        </c:manualLayout>
      </c:layout>
      <c:overlay val="0"/>
      <c:txPr>
        <a:bodyPr/>
        <a:lstStyle/>
        <a:p>
          <a:pPr>
            <a:defRPr sz="2000">
              <a:solidFill>
                <a:schemeClr val="tx1"/>
              </a:solidFill>
            </a:defRPr>
          </a:pPr>
          <a:endParaRPr lang="en-US"/>
        </a:p>
      </c:txPr>
    </c:legend>
    <c:plotVisOnly val="1"/>
    <c:dispBlanksAs val="gap"/>
    <c:showDLblsOverMax val="0"/>
  </c:chart>
  <c:txPr>
    <a:bodyPr/>
    <a:lstStyle/>
    <a:p>
      <a:pPr>
        <a:defRPr sz="24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444E36-10C7-4443-A6F3-ECB57967D88E}" type="doc">
      <dgm:prSet loTypeId="urn:microsoft.com/office/officeart/2005/8/layout/radial5" loCatId="relationship" qsTypeId="urn:microsoft.com/office/officeart/2005/8/quickstyle/simple2" qsCatId="simple" csTypeId="urn:microsoft.com/office/officeart/2005/8/colors/accent1_1" csCatId="accent1" phldr="1"/>
      <dgm:spPr/>
      <dgm:t>
        <a:bodyPr/>
        <a:lstStyle/>
        <a:p>
          <a:endParaRPr lang="en-US"/>
        </a:p>
      </dgm:t>
    </dgm:pt>
    <dgm:pt modelId="{07C2BE9F-4CCF-4473-A13C-9C5D450D9DAD}">
      <dgm:prSet phldrT="[Text]" custT="1"/>
      <dgm:spPr/>
      <dgm:t>
        <a:bodyPr/>
        <a:lstStyle/>
        <a:p>
          <a:pPr>
            <a:lnSpc>
              <a:spcPct val="100000"/>
            </a:lnSpc>
            <a:spcBef>
              <a:spcPts val="0"/>
            </a:spcBef>
            <a:spcAft>
              <a:spcPts val="0"/>
            </a:spcAft>
          </a:pPr>
          <a:r>
            <a:rPr lang="en-US" sz="1200" b="1" dirty="0" smtClean="0">
              <a:latin typeface="Arial" panose="020B0604020202020204" pitchFamily="34" charset="0"/>
              <a:cs typeface="Arial" panose="020B0604020202020204" pitchFamily="34" charset="0"/>
            </a:rPr>
            <a:t>Baldrige Program NIST</a:t>
          </a:r>
          <a:endParaRPr lang="en-US" sz="1200" b="1" dirty="0">
            <a:latin typeface="Arial" panose="020B0604020202020204" pitchFamily="34" charset="0"/>
            <a:cs typeface="Arial" panose="020B0604020202020204" pitchFamily="34" charset="0"/>
          </a:endParaRPr>
        </a:p>
      </dgm:t>
    </dgm:pt>
    <dgm:pt modelId="{0C9A790C-5217-4364-9755-4EFF747C6C18}" type="parTrans" cxnId="{94D50E58-3FDE-40A9-A2C9-AF123C7D919C}">
      <dgm:prSet/>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8C1F71EB-2F35-4D17-AFA6-25FCF54D4259}" type="sibTrans" cxnId="{94D50E58-3FDE-40A9-A2C9-AF123C7D919C}">
      <dgm:prSet/>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B25E3180-7A95-4DC9-9921-3A8F5C4656CA}">
      <dgm:prSet phldrT="[Text]" custT="1"/>
      <dgm:spPr/>
      <dgm:t>
        <a:bodyPr/>
        <a:lstStyle/>
        <a:p>
          <a:pPr>
            <a:lnSpc>
              <a:spcPct val="100000"/>
            </a:lnSpc>
            <a:spcBef>
              <a:spcPts val="0"/>
            </a:spcBef>
            <a:spcAft>
              <a:spcPts val="0"/>
            </a:spcAft>
          </a:pPr>
          <a:r>
            <a:rPr lang="en-US" sz="900" b="1" dirty="0" smtClean="0">
              <a:latin typeface="Arial" panose="020B0604020202020204" pitchFamily="34" charset="0"/>
              <a:cs typeface="Arial" panose="020B0604020202020204" pitchFamily="34" charset="0"/>
            </a:rPr>
            <a:t>10,000+ Baldrige Examiners</a:t>
          </a:r>
          <a:endParaRPr lang="en-US" sz="900" b="1" dirty="0">
            <a:latin typeface="Arial" panose="020B0604020202020204" pitchFamily="34" charset="0"/>
            <a:cs typeface="Arial" panose="020B0604020202020204" pitchFamily="34" charset="0"/>
          </a:endParaRPr>
        </a:p>
      </dgm:t>
    </dgm:pt>
    <dgm:pt modelId="{EEA217F7-44C7-434B-931F-46E88E3337F8}" type="parTrans" cxnId="{AF222746-65CA-468C-80D9-63869EC4A6D9}">
      <dgm:prSet custT="1"/>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9D1555F4-A317-497F-B330-471B692008C6}" type="sibTrans" cxnId="{AF222746-65CA-468C-80D9-63869EC4A6D9}">
      <dgm:prSet/>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2B1C1C7B-95DB-4C0C-8276-8CF0C93780C2}">
      <dgm:prSet phldrT="[Text]" custT="1"/>
      <dgm:spPr/>
      <dgm:t>
        <a:bodyPr/>
        <a:lstStyle/>
        <a:p>
          <a:pPr>
            <a:lnSpc>
              <a:spcPct val="100000"/>
            </a:lnSpc>
            <a:spcBef>
              <a:spcPts val="0"/>
            </a:spcBef>
            <a:spcAft>
              <a:spcPts val="0"/>
            </a:spcAft>
          </a:pPr>
          <a:r>
            <a:rPr lang="en-US" sz="900" b="1" dirty="0" smtClean="0">
              <a:latin typeface="Arial" panose="020B0604020202020204" pitchFamily="34" charset="0"/>
              <a:cs typeface="Arial" panose="020B0604020202020204" pitchFamily="34" charset="0"/>
            </a:rPr>
            <a:t>~100 Business Excellence Programs Worldwide </a:t>
          </a:r>
          <a:endParaRPr lang="en-US" sz="900" b="1" dirty="0">
            <a:latin typeface="Arial" panose="020B0604020202020204" pitchFamily="34" charset="0"/>
            <a:cs typeface="Arial" panose="020B0604020202020204" pitchFamily="34" charset="0"/>
          </a:endParaRPr>
        </a:p>
      </dgm:t>
    </dgm:pt>
    <dgm:pt modelId="{BF11E18D-A089-4BF8-A4E1-BAAEB428CA3A}" type="parTrans" cxnId="{D2F6D6C3-3D37-4F05-9650-0341F397DB3F}">
      <dgm:prSet custT="1"/>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9C67E68F-1040-46DE-B690-B9289CFA8B46}" type="sibTrans" cxnId="{D2F6D6C3-3D37-4F05-9650-0341F397DB3F}">
      <dgm:prSet/>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F2C71409-2B2F-4ECF-8E43-BCBFCE7298BB}">
      <dgm:prSet phldrT="[Text]" custT="1"/>
      <dgm:spPr/>
      <dgm:t>
        <a:bodyPr/>
        <a:lstStyle/>
        <a:p>
          <a:pPr>
            <a:lnSpc>
              <a:spcPct val="100000"/>
            </a:lnSpc>
            <a:spcBef>
              <a:spcPts val="0"/>
            </a:spcBef>
            <a:spcAft>
              <a:spcPts val="0"/>
            </a:spcAft>
          </a:pPr>
          <a:r>
            <a:rPr lang="en-US" sz="900" b="1" dirty="0" smtClean="0">
              <a:latin typeface="Arial" panose="020B0604020202020204" pitchFamily="34" charset="0"/>
              <a:cs typeface="Arial" panose="020B0604020202020204" pitchFamily="34" charset="0"/>
            </a:rPr>
            <a:t>Baldrige Executive Fellows</a:t>
          </a:r>
          <a:endParaRPr lang="en-US" sz="900" b="1" dirty="0">
            <a:latin typeface="Arial" panose="020B0604020202020204" pitchFamily="34" charset="0"/>
            <a:cs typeface="Arial" panose="020B0604020202020204" pitchFamily="34" charset="0"/>
          </a:endParaRPr>
        </a:p>
      </dgm:t>
    </dgm:pt>
    <dgm:pt modelId="{7DFA7684-443E-4095-8018-9BFB36FFE700}" type="parTrans" cxnId="{CCF54A9D-492F-406D-B9CD-AFBA6E47480E}">
      <dgm:prSet custT="1"/>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B6A2E468-306E-48EF-B2FD-C740335A4553}" type="sibTrans" cxnId="{CCF54A9D-492F-406D-B9CD-AFBA6E47480E}">
      <dgm:prSet/>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D571C06F-95FA-42B4-95F3-0A3A2AEA0572}">
      <dgm:prSet phldrT="[Text]" custT="1"/>
      <dgm:spPr/>
      <dgm:t>
        <a:bodyPr/>
        <a:lstStyle/>
        <a:p>
          <a:pPr>
            <a:lnSpc>
              <a:spcPct val="100000"/>
            </a:lnSpc>
            <a:spcBef>
              <a:spcPts val="0"/>
            </a:spcBef>
            <a:spcAft>
              <a:spcPts val="0"/>
            </a:spcAft>
          </a:pPr>
          <a:r>
            <a:rPr lang="en-US" sz="900" b="1" dirty="0" smtClean="0">
              <a:latin typeface="Arial" panose="020B0604020202020204" pitchFamily="34" charset="0"/>
              <a:cs typeface="Arial" panose="020B0604020202020204" pitchFamily="34" charset="0"/>
            </a:rPr>
            <a:t>30+ Regional/ Sector Baldrige-Based Programs</a:t>
          </a:r>
          <a:endParaRPr lang="en-US" sz="900" b="1" dirty="0">
            <a:latin typeface="Arial" panose="020B0604020202020204" pitchFamily="34" charset="0"/>
            <a:cs typeface="Arial" panose="020B0604020202020204" pitchFamily="34" charset="0"/>
          </a:endParaRPr>
        </a:p>
      </dgm:t>
    </dgm:pt>
    <dgm:pt modelId="{B3F6B620-5527-47CA-8E2E-3810AC10438F}" type="parTrans" cxnId="{E5734CF5-CDE4-4453-BE32-ABEA6E1CF387}">
      <dgm:prSet custT="1"/>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6EC60C67-6C5D-4019-B8A3-9FFCB7D1FD45}" type="sibTrans" cxnId="{E5734CF5-CDE4-4453-BE32-ABEA6E1CF387}">
      <dgm:prSet/>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45ED74F8-E49C-4C2C-A9A1-18931F89A03D}">
      <dgm:prSet phldrT="[Text]" custT="1"/>
      <dgm:spPr/>
      <dgm:t>
        <a:bodyPr/>
        <a:lstStyle/>
        <a:p>
          <a:pPr>
            <a:lnSpc>
              <a:spcPct val="100000"/>
            </a:lnSpc>
            <a:spcBef>
              <a:spcPts val="0"/>
            </a:spcBef>
            <a:spcAft>
              <a:spcPts val="0"/>
            </a:spcAft>
          </a:pPr>
          <a:r>
            <a:rPr lang="en-US" sz="900" b="1" smtClean="0">
              <a:latin typeface="Arial" panose="020B0604020202020204" pitchFamily="34" charset="0"/>
              <a:cs typeface="Arial" panose="020B0604020202020204" pitchFamily="34" charset="0"/>
            </a:rPr>
            <a:t>Corporate Baldrige-Based Excellence Programs</a:t>
          </a:r>
          <a:endParaRPr lang="en-US" sz="900" b="1" dirty="0">
            <a:latin typeface="Arial" panose="020B0604020202020204" pitchFamily="34" charset="0"/>
            <a:cs typeface="Arial" panose="020B0604020202020204" pitchFamily="34" charset="0"/>
          </a:endParaRPr>
        </a:p>
      </dgm:t>
    </dgm:pt>
    <dgm:pt modelId="{E50E688A-FE29-4D1E-87E2-358CF40A5842}" type="parTrans" cxnId="{C8717EDA-EFB4-47AB-8274-214A941CF607}">
      <dgm:prSet custT="1"/>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50F2185A-E0F5-4AE2-9B93-F874538B89DA}" type="sibTrans" cxnId="{C8717EDA-EFB4-47AB-8274-214A941CF607}">
      <dgm:prSet/>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D286B3BD-03AF-47A3-BF28-2A4FC007A6B2}">
      <dgm:prSet phldrT="[Text]" custT="1"/>
      <dgm:spPr/>
      <dgm:t>
        <a:bodyPr/>
        <a:lstStyle/>
        <a:p>
          <a:pPr>
            <a:lnSpc>
              <a:spcPct val="100000"/>
            </a:lnSpc>
            <a:spcBef>
              <a:spcPts val="0"/>
            </a:spcBef>
            <a:spcAft>
              <a:spcPts val="0"/>
            </a:spcAft>
          </a:pPr>
          <a:r>
            <a:rPr lang="en-US" sz="900" b="1" dirty="0" smtClean="0">
              <a:latin typeface="Arial" panose="020B0604020202020204" pitchFamily="34" charset="0"/>
              <a:cs typeface="Arial" panose="020B0604020202020204" pitchFamily="34" charset="0"/>
            </a:rPr>
            <a:t>Federal Baldrige-Based Programs</a:t>
          </a:r>
          <a:endParaRPr lang="en-US" sz="900" b="1" dirty="0">
            <a:latin typeface="Arial" panose="020B0604020202020204" pitchFamily="34" charset="0"/>
            <a:cs typeface="Arial" panose="020B0604020202020204" pitchFamily="34" charset="0"/>
          </a:endParaRPr>
        </a:p>
      </dgm:t>
    </dgm:pt>
    <dgm:pt modelId="{923F7FC2-85D8-41A3-BD2F-1CABE3FCAF81}" type="parTrans" cxnId="{A0CFEB05-2346-4818-BCC6-C860D16A70D6}">
      <dgm:prSet custT="1"/>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B1D67C7D-E2C1-4F00-84A6-D089845557F2}" type="sibTrans" cxnId="{A0CFEB05-2346-4818-BCC6-C860D16A70D6}">
      <dgm:prSet/>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B3BE4336-223F-4983-ABDD-26B71CA239CD}">
      <dgm:prSet phldrT="[Text]" custT="1"/>
      <dgm:spPr/>
      <dgm:t>
        <a:bodyPr/>
        <a:lstStyle/>
        <a:p>
          <a:pPr>
            <a:lnSpc>
              <a:spcPct val="100000"/>
            </a:lnSpc>
            <a:spcBef>
              <a:spcPts val="0"/>
            </a:spcBef>
            <a:spcAft>
              <a:spcPts val="0"/>
            </a:spcAft>
          </a:pPr>
          <a:r>
            <a:rPr lang="en-US" sz="900" b="1" dirty="0" smtClean="0">
              <a:latin typeface="Arial" panose="020B0604020202020204" pitchFamily="34" charset="0"/>
              <a:cs typeface="Arial" panose="020B0604020202020204" pitchFamily="34" charset="0"/>
            </a:rPr>
            <a:t>Baldrige Performance Excellence Groups</a:t>
          </a:r>
          <a:endParaRPr lang="en-US" sz="900" b="1" dirty="0">
            <a:latin typeface="Arial" panose="020B0604020202020204" pitchFamily="34" charset="0"/>
            <a:cs typeface="Arial" panose="020B0604020202020204" pitchFamily="34" charset="0"/>
          </a:endParaRPr>
        </a:p>
      </dgm:t>
    </dgm:pt>
    <dgm:pt modelId="{B18EB204-62A4-4FB4-810B-9F07735A0AAE}" type="parTrans" cxnId="{BBE04D9A-C804-438B-8D1B-749B6F73FAD6}">
      <dgm:prSet custT="1"/>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79B5BFE4-8F9D-46FD-B5C7-213A6697927A}" type="sibTrans" cxnId="{BBE04D9A-C804-438B-8D1B-749B6F73FAD6}">
      <dgm:prSet/>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E18F8678-0157-41C8-BCA7-C79BBF1D5891}">
      <dgm:prSet phldrT="[Text]" custT="1"/>
      <dgm:spPr/>
      <dgm:t>
        <a:bodyPr/>
        <a:lstStyle/>
        <a:p>
          <a:pPr>
            <a:lnSpc>
              <a:spcPct val="100000"/>
            </a:lnSpc>
            <a:spcBef>
              <a:spcPts val="0"/>
            </a:spcBef>
            <a:spcAft>
              <a:spcPts val="0"/>
            </a:spcAft>
          </a:pPr>
          <a:r>
            <a:rPr lang="en-US" sz="900" b="1" dirty="0" err="1" smtClean="0">
              <a:latin typeface="Arial" panose="020B0604020202020204" pitchFamily="34" charset="0"/>
              <a:cs typeface="Arial" panose="020B0604020202020204" pitchFamily="34" charset="0"/>
            </a:rPr>
            <a:t>Commun-ities</a:t>
          </a:r>
          <a:r>
            <a:rPr lang="en-US" sz="900" b="1" dirty="0" smtClean="0">
              <a:latin typeface="Arial" panose="020B0604020202020204" pitchFamily="34" charset="0"/>
              <a:cs typeface="Arial" panose="020B0604020202020204" pitchFamily="34" charset="0"/>
            </a:rPr>
            <a:t> of Excellence</a:t>
          </a:r>
          <a:endParaRPr lang="en-US" sz="900" b="1" dirty="0">
            <a:latin typeface="Arial" panose="020B0604020202020204" pitchFamily="34" charset="0"/>
            <a:cs typeface="Arial" panose="020B0604020202020204" pitchFamily="34" charset="0"/>
          </a:endParaRPr>
        </a:p>
      </dgm:t>
    </dgm:pt>
    <dgm:pt modelId="{7A4B0E56-4F06-45FA-9604-1318521FC7EC}" type="parTrans" cxnId="{2CE502B2-8FEA-4313-825E-0668375B3E19}">
      <dgm:prSet custT="1"/>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42A6199D-458F-4913-B426-BB01C0043451}" type="sibTrans" cxnId="{2CE502B2-8FEA-4313-825E-0668375B3E19}">
      <dgm:prSet/>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DEDE843E-D905-4E49-9986-C4B93F77C1CF}">
      <dgm:prSet phldrT="[Text]" custT="1"/>
      <dgm:spPr/>
      <dgm:t>
        <a:bodyPr/>
        <a:lstStyle/>
        <a:p>
          <a:pPr>
            <a:lnSpc>
              <a:spcPct val="100000"/>
            </a:lnSpc>
            <a:spcBef>
              <a:spcPts val="0"/>
            </a:spcBef>
            <a:spcAft>
              <a:spcPts val="0"/>
            </a:spcAft>
          </a:pPr>
          <a:r>
            <a:rPr lang="en-US" sz="900" b="1" dirty="0" smtClean="0">
              <a:latin typeface="Arial" panose="020B0604020202020204" pitchFamily="34" charset="0"/>
              <a:cs typeface="Arial" panose="020B0604020202020204" pitchFamily="34" charset="0"/>
            </a:rPr>
            <a:t>99 Baldrige Award Recipients</a:t>
          </a:r>
        </a:p>
      </dgm:t>
    </dgm:pt>
    <dgm:pt modelId="{73A1C8D7-9CBC-41E7-BB63-C76A54C84B3B}" type="parTrans" cxnId="{83914BCD-9BC8-4F80-9FFA-29640C7FF634}">
      <dgm:prSet custT="1"/>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F01A199E-D65C-45BF-8DE3-83BFF989338A}" type="sibTrans" cxnId="{83914BCD-9BC8-4F80-9FFA-29640C7FF634}">
      <dgm:prSet/>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D97DCDD7-3664-41FD-B238-79B490F6CF78}">
      <dgm:prSet phldrT="[Text]" custT="1"/>
      <dgm:spPr/>
      <dgm:t>
        <a:bodyPr/>
        <a:lstStyle/>
        <a:p>
          <a:pPr>
            <a:lnSpc>
              <a:spcPct val="100000"/>
            </a:lnSpc>
            <a:spcBef>
              <a:spcPts val="0"/>
            </a:spcBef>
            <a:spcAft>
              <a:spcPts val="0"/>
            </a:spcAft>
          </a:pPr>
          <a:r>
            <a:rPr lang="en-US" sz="900" b="1" dirty="0" smtClean="0">
              <a:latin typeface="Arial" panose="020B0604020202020204" pitchFamily="34" charset="0"/>
              <a:cs typeface="Arial" panose="020B0604020202020204" pitchFamily="34" charset="0"/>
            </a:rPr>
            <a:t>Association Baldrige-Based Programs</a:t>
          </a:r>
          <a:endParaRPr lang="en-US" sz="900" b="1" dirty="0">
            <a:latin typeface="Arial" panose="020B0604020202020204" pitchFamily="34" charset="0"/>
            <a:cs typeface="Arial" panose="020B0604020202020204" pitchFamily="34" charset="0"/>
          </a:endParaRPr>
        </a:p>
      </dgm:t>
    </dgm:pt>
    <dgm:pt modelId="{C6595D92-7027-46EA-92C3-9E6DF75E07A8}" type="parTrans" cxnId="{E62C9DF6-DAC6-4A8F-83DC-4463A4AB0412}">
      <dgm:prSet custT="1"/>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0B1FDC38-AAFC-4AF9-BCE0-31F5079612B9}" type="sibTrans" cxnId="{E62C9DF6-DAC6-4A8F-83DC-4463A4AB0412}">
      <dgm:prSet/>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9DCF4E2F-584B-4C52-A833-03E6606F2B31}">
      <dgm:prSet phldrT="[Text]" custT="1"/>
      <dgm:spPr/>
      <dgm:t>
        <a:bodyPr/>
        <a:lstStyle/>
        <a:p>
          <a:pPr>
            <a:lnSpc>
              <a:spcPct val="100000"/>
            </a:lnSpc>
            <a:spcBef>
              <a:spcPts val="0"/>
            </a:spcBef>
            <a:spcAft>
              <a:spcPts val="0"/>
            </a:spcAft>
          </a:pPr>
          <a:r>
            <a:rPr lang="en-US" sz="900" b="1" dirty="0" smtClean="0">
              <a:latin typeface="Arial" panose="020B0604020202020204" pitchFamily="34" charset="0"/>
              <a:cs typeface="Arial" panose="020B0604020202020204" pitchFamily="34" charset="0"/>
            </a:rPr>
            <a:t>College/</a:t>
          </a:r>
        </a:p>
        <a:p>
          <a:pPr>
            <a:lnSpc>
              <a:spcPct val="100000"/>
            </a:lnSpc>
            <a:spcBef>
              <a:spcPts val="0"/>
            </a:spcBef>
            <a:spcAft>
              <a:spcPts val="0"/>
            </a:spcAft>
          </a:pPr>
          <a:r>
            <a:rPr lang="en-US" sz="900" b="1" dirty="0" smtClean="0">
              <a:latin typeface="Arial" panose="020B0604020202020204" pitchFamily="34" charset="0"/>
              <a:cs typeface="Arial" panose="020B0604020202020204" pitchFamily="34" charset="0"/>
            </a:rPr>
            <a:t>University Business Courses</a:t>
          </a:r>
          <a:endParaRPr lang="en-US" sz="900" b="1" dirty="0">
            <a:latin typeface="Arial" panose="020B0604020202020204" pitchFamily="34" charset="0"/>
            <a:cs typeface="Arial" panose="020B0604020202020204" pitchFamily="34" charset="0"/>
          </a:endParaRPr>
        </a:p>
      </dgm:t>
    </dgm:pt>
    <dgm:pt modelId="{3187EA89-215B-4A3B-9A7D-86553CBC5422}" type="parTrans" cxnId="{F546F08A-5079-4439-B2B1-F46C4CF5C58E}">
      <dgm:prSet custT="1"/>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8935E298-2207-4551-A839-BD6DD12BBC0B}" type="sibTrans" cxnId="{F546F08A-5079-4439-B2B1-F46C4CF5C58E}">
      <dgm:prSet/>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26FC5DCC-ABFC-421E-8E6A-3F5BBC3D2567}">
      <dgm:prSet phldrT="[Text]" custT="1"/>
      <dgm:spPr/>
      <dgm:t>
        <a:bodyPr/>
        <a:lstStyle/>
        <a:p>
          <a:pPr>
            <a:lnSpc>
              <a:spcPct val="100000"/>
            </a:lnSpc>
            <a:spcBef>
              <a:spcPts val="0"/>
            </a:spcBef>
            <a:spcAft>
              <a:spcPts val="0"/>
            </a:spcAft>
          </a:pPr>
          <a:r>
            <a:rPr lang="en-US" sz="900" b="1" dirty="0" smtClean="0">
              <a:latin typeface="Arial" panose="020B0604020202020204" pitchFamily="34" charset="0"/>
              <a:cs typeface="Arial" panose="020B0604020202020204" pitchFamily="34" charset="0"/>
            </a:rPr>
            <a:t>Baldrige-Based </a:t>
          </a:r>
          <a:r>
            <a:rPr lang="en-US" sz="900" b="1" dirty="0" err="1" smtClean="0">
              <a:latin typeface="Arial" panose="020B0604020202020204" pitchFamily="34" charset="0"/>
              <a:cs typeface="Arial" panose="020B0604020202020204" pitchFamily="34" charset="0"/>
            </a:rPr>
            <a:t>Accredita-tions</a:t>
          </a:r>
          <a:endParaRPr lang="en-US" sz="900" b="1" dirty="0">
            <a:latin typeface="Arial" panose="020B0604020202020204" pitchFamily="34" charset="0"/>
            <a:cs typeface="Arial" panose="020B0604020202020204" pitchFamily="34" charset="0"/>
          </a:endParaRPr>
        </a:p>
      </dgm:t>
    </dgm:pt>
    <dgm:pt modelId="{BE49926E-DBC9-44F1-B8A2-B9D93CB0075E}" type="parTrans" cxnId="{690DAB0D-3FA6-4FFB-BB6A-B6F270437BC7}">
      <dgm:prSet custT="1"/>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DA7A27F9-C334-40CF-9CE5-9C7237728BBB}" type="sibTrans" cxnId="{690DAB0D-3FA6-4FFB-BB6A-B6F270437BC7}">
      <dgm:prSet/>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5B62ED19-004A-4AB9-8179-3D1A6E0C9177}">
      <dgm:prSet/>
      <dgm:spPr/>
      <dgm:t>
        <a:bodyPr/>
        <a:lstStyle/>
        <a:p>
          <a:pPr>
            <a:lnSpc>
              <a:spcPct val="100000"/>
            </a:lnSpc>
            <a:spcBef>
              <a:spcPts val="0"/>
            </a:spcBef>
            <a:spcAft>
              <a:spcPts val="0"/>
            </a:spcAft>
          </a:pPr>
          <a:endParaRPr lang="en-US" sz="900">
            <a:latin typeface="Arial" panose="020B0604020202020204" pitchFamily="34" charset="0"/>
            <a:cs typeface="Arial" panose="020B0604020202020204" pitchFamily="34" charset="0"/>
          </a:endParaRPr>
        </a:p>
      </dgm:t>
    </dgm:pt>
    <dgm:pt modelId="{2778A4AE-5E54-455F-B4ED-BFDAB9B69973}" type="parTrans" cxnId="{076B2530-C29D-4D37-8151-3B56CF317AC1}">
      <dgm:prSet/>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6AE91A1F-EAC5-42A0-8BCD-3135EC4AF01D}" type="sibTrans" cxnId="{076B2530-C29D-4D37-8151-3B56CF317AC1}">
      <dgm:prSet/>
      <dgm:spPr/>
      <dgm:t>
        <a:bodyPr/>
        <a:lstStyle/>
        <a:p>
          <a:pPr>
            <a:lnSpc>
              <a:spcPct val="100000"/>
            </a:lnSpc>
            <a:spcBef>
              <a:spcPts val="0"/>
            </a:spcBef>
            <a:spcAft>
              <a:spcPts val="0"/>
            </a:spcAft>
          </a:pPr>
          <a:endParaRPr lang="en-US" sz="900">
            <a:latin typeface="Arial" panose="020B0604020202020204" pitchFamily="34" charset="0"/>
            <a:cs typeface="Arial" panose="020B0604020202020204" pitchFamily="34" charset="0"/>
          </a:endParaRPr>
        </a:p>
      </dgm:t>
    </dgm:pt>
    <dgm:pt modelId="{5A645A22-3901-4346-B0C5-58A2D031F803}">
      <dgm:prSet/>
      <dgm:spPr/>
      <dgm:t>
        <a:bodyPr/>
        <a:lstStyle/>
        <a:p>
          <a:pPr>
            <a:lnSpc>
              <a:spcPct val="100000"/>
            </a:lnSpc>
            <a:spcBef>
              <a:spcPts val="0"/>
            </a:spcBef>
            <a:spcAft>
              <a:spcPts val="0"/>
            </a:spcAft>
          </a:pPr>
          <a:endParaRPr lang="en-US" sz="900">
            <a:latin typeface="Arial" panose="020B0604020202020204" pitchFamily="34" charset="0"/>
            <a:cs typeface="Arial" panose="020B0604020202020204" pitchFamily="34" charset="0"/>
          </a:endParaRPr>
        </a:p>
      </dgm:t>
    </dgm:pt>
    <dgm:pt modelId="{EC7C9E9F-275B-4B5F-8683-71ABBC256D0D}" type="parTrans" cxnId="{B2BA033B-0918-43D2-92DC-662CD98B174B}">
      <dgm:prSet/>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C291C310-BB4F-4504-AB55-0DFA0FB607B1}" type="sibTrans" cxnId="{B2BA033B-0918-43D2-92DC-662CD98B174B}">
      <dgm:prSet/>
      <dgm:spPr/>
      <dgm:t>
        <a:bodyPr/>
        <a:lstStyle/>
        <a:p>
          <a:pPr>
            <a:lnSpc>
              <a:spcPct val="100000"/>
            </a:lnSpc>
            <a:spcBef>
              <a:spcPts val="0"/>
            </a:spcBef>
            <a:spcAft>
              <a:spcPts val="0"/>
            </a:spcAft>
          </a:pPr>
          <a:endParaRPr lang="en-US" sz="900">
            <a:latin typeface="Arial" panose="020B0604020202020204" pitchFamily="34" charset="0"/>
            <a:cs typeface="Arial" panose="020B0604020202020204" pitchFamily="34" charset="0"/>
          </a:endParaRPr>
        </a:p>
      </dgm:t>
    </dgm:pt>
    <dgm:pt modelId="{6414F092-5A40-4D0D-B28B-6F0E6DE5E1A7}">
      <dgm:prSet/>
      <dgm:spPr/>
      <dgm:t>
        <a:bodyPr/>
        <a:lstStyle/>
        <a:p>
          <a:pPr>
            <a:lnSpc>
              <a:spcPct val="100000"/>
            </a:lnSpc>
            <a:spcBef>
              <a:spcPts val="0"/>
            </a:spcBef>
            <a:spcAft>
              <a:spcPts val="0"/>
            </a:spcAft>
          </a:pPr>
          <a:endParaRPr lang="en-US" sz="900">
            <a:latin typeface="Arial" panose="020B0604020202020204" pitchFamily="34" charset="0"/>
            <a:cs typeface="Arial" panose="020B0604020202020204" pitchFamily="34" charset="0"/>
          </a:endParaRPr>
        </a:p>
      </dgm:t>
    </dgm:pt>
    <dgm:pt modelId="{7A7A6C17-C76A-4433-92D6-481ABBFED87B}" type="parTrans" cxnId="{0DC565EF-1E26-44C7-A1C2-56DD48191D6C}">
      <dgm:prSet/>
      <dgm:spPr/>
      <dgm:t>
        <a:bodyPr/>
        <a:lstStyle/>
        <a:p>
          <a:pPr>
            <a:lnSpc>
              <a:spcPct val="100000"/>
            </a:lnSpc>
            <a:spcBef>
              <a:spcPts val="0"/>
            </a:spcBef>
            <a:spcAft>
              <a:spcPts val="0"/>
            </a:spcAft>
          </a:pPr>
          <a:endParaRPr lang="en-US" sz="900" b="1">
            <a:solidFill>
              <a:schemeClr val="tx1"/>
            </a:solidFill>
            <a:latin typeface="Arial" panose="020B0604020202020204" pitchFamily="34" charset="0"/>
            <a:cs typeface="Arial" panose="020B0604020202020204" pitchFamily="34" charset="0"/>
          </a:endParaRPr>
        </a:p>
      </dgm:t>
    </dgm:pt>
    <dgm:pt modelId="{257C1FE5-72DA-4BB1-875B-1F8B2364EBF4}" type="sibTrans" cxnId="{0DC565EF-1E26-44C7-A1C2-56DD48191D6C}">
      <dgm:prSet/>
      <dgm:spPr/>
      <dgm:t>
        <a:bodyPr/>
        <a:lstStyle/>
        <a:p>
          <a:pPr>
            <a:lnSpc>
              <a:spcPct val="100000"/>
            </a:lnSpc>
            <a:spcBef>
              <a:spcPts val="0"/>
            </a:spcBef>
            <a:spcAft>
              <a:spcPts val="0"/>
            </a:spcAft>
          </a:pPr>
          <a:endParaRPr lang="en-US" sz="900">
            <a:latin typeface="Arial" panose="020B0604020202020204" pitchFamily="34" charset="0"/>
            <a:cs typeface="Arial" panose="020B0604020202020204" pitchFamily="34" charset="0"/>
          </a:endParaRPr>
        </a:p>
      </dgm:t>
    </dgm:pt>
    <dgm:pt modelId="{0AB8B95D-C750-40D8-9EB1-0A4B5F42DD10}">
      <dgm:prSet phldrT="[Text]" custT="1"/>
      <dgm:spPr/>
      <dgm:t>
        <a:bodyPr/>
        <a:lstStyle/>
        <a:p>
          <a:pPr>
            <a:lnSpc>
              <a:spcPct val="100000"/>
            </a:lnSpc>
            <a:spcBef>
              <a:spcPts val="0"/>
            </a:spcBef>
            <a:spcAft>
              <a:spcPts val="0"/>
            </a:spcAft>
          </a:pPr>
          <a:r>
            <a:rPr lang="en-US" sz="900" b="1" dirty="0" smtClean="0">
              <a:latin typeface="Arial" panose="020B0604020202020204" pitchFamily="34" charset="0"/>
              <a:cs typeface="Arial" panose="020B0604020202020204" pitchFamily="34" charset="0"/>
            </a:rPr>
            <a:t>1,600+ Baldrige Award Applicants</a:t>
          </a:r>
        </a:p>
      </dgm:t>
    </dgm:pt>
    <dgm:pt modelId="{A268B715-AD3B-461B-BE6A-0AF48177559A}" type="parTrans" cxnId="{E0EF6854-44F4-4A28-B105-D916F7B52CA4}">
      <dgm:prSet/>
      <dgm:spPr/>
      <dgm:t>
        <a:bodyPr/>
        <a:lstStyle/>
        <a:p>
          <a:endParaRPr lang="en-US"/>
        </a:p>
      </dgm:t>
    </dgm:pt>
    <dgm:pt modelId="{17FC5153-9C66-4DC8-843E-31622FED2EB0}" type="sibTrans" cxnId="{E0EF6854-44F4-4A28-B105-D916F7B52CA4}">
      <dgm:prSet/>
      <dgm:spPr/>
      <dgm:t>
        <a:bodyPr/>
        <a:lstStyle/>
        <a:p>
          <a:endParaRPr lang="en-US"/>
        </a:p>
      </dgm:t>
    </dgm:pt>
    <dgm:pt modelId="{C64A0949-0463-4E20-900C-C4CFB3AA513E}" type="pres">
      <dgm:prSet presAssocID="{BB444E36-10C7-4443-A6F3-ECB57967D88E}" presName="Name0" presStyleCnt="0">
        <dgm:presLayoutVars>
          <dgm:chMax val="1"/>
          <dgm:dir/>
          <dgm:animLvl val="ctr"/>
          <dgm:resizeHandles val="exact"/>
        </dgm:presLayoutVars>
      </dgm:prSet>
      <dgm:spPr/>
      <dgm:t>
        <a:bodyPr/>
        <a:lstStyle/>
        <a:p>
          <a:endParaRPr lang="en-US"/>
        </a:p>
      </dgm:t>
    </dgm:pt>
    <dgm:pt modelId="{66DB6D99-82D0-45F8-AC82-C109DD607E4A}" type="pres">
      <dgm:prSet presAssocID="{07C2BE9F-4CCF-4473-A13C-9C5D450D9DAD}" presName="centerShape" presStyleLbl="node0" presStyleIdx="0" presStyleCnt="1" custScaleX="131283" custScaleY="111674" custLinFactNeighborX="-28" custLinFactNeighborY="-634"/>
      <dgm:spPr/>
      <dgm:t>
        <a:bodyPr/>
        <a:lstStyle/>
        <a:p>
          <a:endParaRPr lang="en-US"/>
        </a:p>
      </dgm:t>
    </dgm:pt>
    <dgm:pt modelId="{21819A2D-6517-4CD4-8D1B-2B9CD19296B3}" type="pres">
      <dgm:prSet presAssocID="{EEA217F7-44C7-434B-931F-46E88E3337F8}" presName="parTrans" presStyleLbl="sibTrans2D1" presStyleIdx="0" presStyleCnt="13"/>
      <dgm:spPr/>
      <dgm:t>
        <a:bodyPr/>
        <a:lstStyle/>
        <a:p>
          <a:endParaRPr lang="en-US"/>
        </a:p>
      </dgm:t>
    </dgm:pt>
    <dgm:pt modelId="{82FCA62A-89BC-49E0-B247-CF959A6B5D83}" type="pres">
      <dgm:prSet presAssocID="{EEA217F7-44C7-434B-931F-46E88E3337F8}" presName="connectorText" presStyleLbl="sibTrans2D1" presStyleIdx="0" presStyleCnt="13"/>
      <dgm:spPr/>
      <dgm:t>
        <a:bodyPr/>
        <a:lstStyle/>
        <a:p>
          <a:endParaRPr lang="en-US"/>
        </a:p>
      </dgm:t>
    </dgm:pt>
    <dgm:pt modelId="{BC96DDB3-EA63-499F-90A8-7C747F452D3B}" type="pres">
      <dgm:prSet presAssocID="{B25E3180-7A95-4DC9-9921-3A8F5C4656CA}" presName="node" presStyleLbl="node1" presStyleIdx="0" presStyleCnt="13">
        <dgm:presLayoutVars>
          <dgm:bulletEnabled val="1"/>
        </dgm:presLayoutVars>
      </dgm:prSet>
      <dgm:spPr/>
      <dgm:t>
        <a:bodyPr/>
        <a:lstStyle/>
        <a:p>
          <a:endParaRPr lang="en-US"/>
        </a:p>
      </dgm:t>
    </dgm:pt>
    <dgm:pt modelId="{36FFBDB1-952B-4488-A4B3-E708F009FB4B}" type="pres">
      <dgm:prSet presAssocID="{BF11E18D-A089-4BF8-A4E1-BAAEB428CA3A}" presName="parTrans" presStyleLbl="sibTrans2D1" presStyleIdx="1" presStyleCnt="13"/>
      <dgm:spPr/>
      <dgm:t>
        <a:bodyPr/>
        <a:lstStyle/>
        <a:p>
          <a:endParaRPr lang="en-US"/>
        </a:p>
      </dgm:t>
    </dgm:pt>
    <dgm:pt modelId="{9F74B75F-9055-4D14-B24F-55488887FD5C}" type="pres">
      <dgm:prSet presAssocID="{BF11E18D-A089-4BF8-A4E1-BAAEB428CA3A}" presName="connectorText" presStyleLbl="sibTrans2D1" presStyleIdx="1" presStyleCnt="13"/>
      <dgm:spPr/>
      <dgm:t>
        <a:bodyPr/>
        <a:lstStyle/>
        <a:p>
          <a:endParaRPr lang="en-US"/>
        </a:p>
      </dgm:t>
    </dgm:pt>
    <dgm:pt modelId="{0F26C4CF-A10F-4820-8B9C-315517553F1E}" type="pres">
      <dgm:prSet presAssocID="{2B1C1C7B-95DB-4C0C-8276-8CF0C93780C2}" presName="node" presStyleLbl="node1" presStyleIdx="1" presStyleCnt="13">
        <dgm:presLayoutVars>
          <dgm:bulletEnabled val="1"/>
        </dgm:presLayoutVars>
      </dgm:prSet>
      <dgm:spPr/>
      <dgm:t>
        <a:bodyPr/>
        <a:lstStyle/>
        <a:p>
          <a:endParaRPr lang="en-US"/>
        </a:p>
      </dgm:t>
    </dgm:pt>
    <dgm:pt modelId="{41A5A72B-4F2F-4A9E-B323-0CE1DD167EB0}" type="pres">
      <dgm:prSet presAssocID="{7DFA7684-443E-4095-8018-9BFB36FFE700}" presName="parTrans" presStyleLbl="sibTrans2D1" presStyleIdx="2" presStyleCnt="13"/>
      <dgm:spPr/>
      <dgm:t>
        <a:bodyPr/>
        <a:lstStyle/>
        <a:p>
          <a:endParaRPr lang="en-US"/>
        </a:p>
      </dgm:t>
    </dgm:pt>
    <dgm:pt modelId="{623795D2-E8C8-477C-92C6-90C229DFD0AE}" type="pres">
      <dgm:prSet presAssocID="{7DFA7684-443E-4095-8018-9BFB36FFE700}" presName="connectorText" presStyleLbl="sibTrans2D1" presStyleIdx="2" presStyleCnt="13"/>
      <dgm:spPr/>
      <dgm:t>
        <a:bodyPr/>
        <a:lstStyle/>
        <a:p>
          <a:endParaRPr lang="en-US"/>
        </a:p>
      </dgm:t>
    </dgm:pt>
    <dgm:pt modelId="{31D49EAF-27BC-4742-9A80-F76F3B54E68C}" type="pres">
      <dgm:prSet presAssocID="{F2C71409-2B2F-4ECF-8E43-BCBFCE7298BB}" presName="node" presStyleLbl="node1" presStyleIdx="2" presStyleCnt="13">
        <dgm:presLayoutVars>
          <dgm:bulletEnabled val="1"/>
        </dgm:presLayoutVars>
      </dgm:prSet>
      <dgm:spPr/>
      <dgm:t>
        <a:bodyPr/>
        <a:lstStyle/>
        <a:p>
          <a:endParaRPr lang="en-US"/>
        </a:p>
      </dgm:t>
    </dgm:pt>
    <dgm:pt modelId="{A22ACE68-E29F-486F-9AEE-BAFC11EF77E5}" type="pres">
      <dgm:prSet presAssocID="{73A1C8D7-9CBC-41E7-BB63-C76A54C84B3B}" presName="parTrans" presStyleLbl="sibTrans2D1" presStyleIdx="3" presStyleCnt="13"/>
      <dgm:spPr/>
      <dgm:t>
        <a:bodyPr/>
        <a:lstStyle/>
        <a:p>
          <a:endParaRPr lang="en-US"/>
        </a:p>
      </dgm:t>
    </dgm:pt>
    <dgm:pt modelId="{400CE634-BAED-4EB1-83CF-8FE701E88F11}" type="pres">
      <dgm:prSet presAssocID="{73A1C8D7-9CBC-41E7-BB63-C76A54C84B3B}" presName="connectorText" presStyleLbl="sibTrans2D1" presStyleIdx="3" presStyleCnt="13"/>
      <dgm:spPr/>
      <dgm:t>
        <a:bodyPr/>
        <a:lstStyle/>
        <a:p>
          <a:endParaRPr lang="en-US"/>
        </a:p>
      </dgm:t>
    </dgm:pt>
    <dgm:pt modelId="{43CCDEFC-8334-4AC6-A057-0C9DF6BF17DC}" type="pres">
      <dgm:prSet presAssocID="{DEDE843E-D905-4E49-9986-C4B93F77C1CF}" presName="node" presStyleLbl="node1" presStyleIdx="3" presStyleCnt="13">
        <dgm:presLayoutVars>
          <dgm:bulletEnabled val="1"/>
        </dgm:presLayoutVars>
      </dgm:prSet>
      <dgm:spPr/>
      <dgm:t>
        <a:bodyPr/>
        <a:lstStyle/>
        <a:p>
          <a:endParaRPr lang="en-US"/>
        </a:p>
      </dgm:t>
    </dgm:pt>
    <dgm:pt modelId="{CD64E882-F7D8-4A27-BFA4-BFC087FA5DBD}" type="pres">
      <dgm:prSet presAssocID="{A268B715-AD3B-461B-BE6A-0AF48177559A}" presName="parTrans" presStyleLbl="sibTrans2D1" presStyleIdx="4" presStyleCnt="13"/>
      <dgm:spPr/>
      <dgm:t>
        <a:bodyPr/>
        <a:lstStyle/>
        <a:p>
          <a:endParaRPr lang="en-US"/>
        </a:p>
      </dgm:t>
    </dgm:pt>
    <dgm:pt modelId="{2483EA45-EDF6-4AE5-A664-464BDB63ED2C}" type="pres">
      <dgm:prSet presAssocID="{A268B715-AD3B-461B-BE6A-0AF48177559A}" presName="connectorText" presStyleLbl="sibTrans2D1" presStyleIdx="4" presStyleCnt="13"/>
      <dgm:spPr/>
      <dgm:t>
        <a:bodyPr/>
        <a:lstStyle/>
        <a:p>
          <a:endParaRPr lang="en-US"/>
        </a:p>
      </dgm:t>
    </dgm:pt>
    <dgm:pt modelId="{D8CCC4D6-47F4-4B00-9506-3E4DDDFDC453}" type="pres">
      <dgm:prSet presAssocID="{0AB8B95D-C750-40D8-9EB1-0A4B5F42DD10}" presName="node" presStyleLbl="node1" presStyleIdx="4" presStyleCnt="13">
        <dgm:presLayoutVars>
          <dgm:bulletEnabled val="1"/>
        </dgm:presLayoutVars>
      </dgm:prSet>
      <dgm:spPr/>
      <dgm:t>
        <a:bodyPr/>
        <a:lstStyle/>
        <a:p>
          <a:endParaRPr lang="en-US"/>
        </a:p>
      </dgm:t>
    </dgm:pt>
    <dgm:pt modelId="{590D18B5-ACAD-41FF-9D72-C6672A80B412}" type="pres">
      <dgm:prSet presAssocID="{B3F6B620-5527-47CA-8E2E-3810AC10438F}" presName="parTrans" presStyleLbl="sibTrans2D1" presStyleIdx="5" presStyleCnt="13"/>
      <dgm:spPr/>
      <dgm:t>
        <a:bodyPr/>
        <a:lstStyle/>
        <a:p>
          <a:endParaRPr lang="en-US"/>
        </a:p>
      </dgm:t>
    </dgm:pt>
    <dgm:pt modelId="{69A9D4A8-07CC-40E5-8D85-502BE8E4E2AA}" type="pres">
      <dgm:prSet presAssocID="{B3F6B620-5527-47CA-8E2E-3810AC10438F}" presName="connectorText" presStyleLbl="sibTrans2D1" presStyleIdx="5" presStyleCnt="13"/>
      <dgm:spPr/>
      <dgm:t>
        <a:bodyPr/>
        <a:lstStyle/>
        <a:p>
          <a:endParaRPr lang="en-US"/>
        </a:p>
      </dgm:t>
    </dgm:pt>
    <dgm:pt modelId="{5B401F90-57BE-473C-922E-B8632C532261}" type="pres">
      <dgm:prSet presAssocID="{D571C06F-95FA-42B4-95F3-0A3A2AEA0572}" presName="node" presStyleLbl="node1" presStyleIdx="5" presStyleCnt="13">
        <dgm:presLayoutVars>
          <dgm:bulletEnabled val="1"/>
        </dgm:presLayoutVars>
      </dgm:prSet>
      <dgm:spPr/>
      <dgm:t>
        <a:bodyPr/>
        <a:lstStyle/>
        <a:p>
          <a:endParaRPr lang="en-US"/>
        </a:p>
      </dgm:t>
    </dgm:pt>
    <dgm:pt modelId="{F64E4EF2-FEC9-448D-8FC2-CDC82422ACCD}" type="pres">
      <dgm:prSet presAssocID="{BE49926E-DBC9-44F1-B8A2-B9D93CB0075E}" presName="parTrans" presStyleLbl="sibTrans2D1" presStyleIdx="6" presStyleCnt="13"/>
      <dgm:spPr/>
      <dgm:t>
        <a:bodyPr/>
        <a:lstStyle/>
        <a:p>
          <a:endParaRPr lang="en-US"/>
        </a:p>
      </dgm:t>
    </dgm:pt>
    <dgm:pt modelId="{71F08A87-B61F-451D-A1F3-463C5D37CB49}" type="pres">
      <dgm:prSet presAssocID="{BE49926E-DBC9-44F1-B8A2-B9D93CB0075E}" presName="connectorText" presStyleLbl="sibTrans2D1" presStyleIdx="6" presStyleCnt="13"/>
      <dgm:spPr/>
      <dgm:t>
        <a:bodyPr/>
        <a:lstStyle/>
        <a:p>
          <a:endParaRPr lang="en-US"/>
        </a:p>
      </dgm:t>
    </dgm:pt>
    <dgm:pt modelId="{63789B0F-2434-4BD4-A85B-9AEF03091B3F}" type="pres">
      <dgm:prSet presAssocID="{26FC5DCC-ABFC-421E-8E6A-3F5BBC3D2567}" presName="node" presStyleLbl="node1" presStyleIdx="6" presStyleCnt="13">
        <dgm:presLayoutVars>
          <dgm:bulletEnabled val="1"/>
        </dgm:presLayoutVars>
      </dgm:prSet>
      <dgm:spPr/>
      <dgm:t>
        <a:bodyPr/>
        <a:lstStyle/>
        <a:p>
          <a:endParaRPr lang="en-US"/>
        </a:p>
      </dgm:t>
    </dgm:pt>
    <dgm:pt modelId="{13400D16-0568-47BD-8220-A921F50F622F}" type="pres">
      <dgm:prSet presAssocID="{E50E688A-FE29-4D1E-87E2-358CF40A5842}" presName="parTrans" presStyleLbl="sibTrans2D1" presStyleIdx="7" presStyleCnt="13"/>
      <dgm:spPr/>
      <dgm:t>
        <a:bodyPr/>
        <a:lstStyle/>
        <a:p>
          <a:endParaRPr lang="en-US"/>
        </a:p>
      </dgm:t>
    </dgm:pt>
    <dgm:pt modelId="{17DA0748-CDAE-4B58-ABDA-EE0D1889C386}" type="pres">
      <dgm:prSet presAssocID="{E50E688A-FE29-4D1E-87E2-358CF40A5842}" presName="connectorText" presStyleLbl="sibTrans2D1" presStyleIdx="7" presStyleCnt="13"/>
      <dgm:spPr/>
      <dgm:t>
        <a:bodyPr/>
        <a:lstStyle/>
        <a:p>
          <a:endParaRPr lang="en-US"/>
        </a:p>
      </dgm:t>
    </dgm:pt>
    <dgm:pt modelId="{C1103DF2-05F9-45EB-8CE7-B4E41C4445D6}" type="pres">
      <dgm:prSet presAssocID="{45ED74F8-E49C-4C2C-A9A1-18931F89A03D}" presName="node" presStyleLbl="node1" presStyleIdx="7" presStyleCnt="13">
        <dgm:presLayoutVars>
          <dgm:bulletEnabled val="1"/>
        </dgm:presLayoutVars>
      </dgm:prSet>
      <dgm:spPr/>
      <dgm:t>
        <a:bodyPr/>
        <a:lstStyle/>
        <a:p>
          <a:endParaRPr lang="en-US"/>
        </a:p>
      </dgm:t>
    </dgm:pt>
    <dgm:pt modelId="{108FD120-8082-4216-BED3-188CB9ED7518}" type="pres">
      <dgm:prSet presAssocID="{923F7FC2-85D8-41A3-BD2F-1CABE3FCAF81}" presName="parTrans" presStyleLbl="sibTrans2D1" presStyleIdx="8" presStyleCnt="13"/>
      <dgm:spPr/>
      <dgm:t>
        <a:bodyPr/>
        <a:lstStyle/>
        <a:p>
          <a:endParaRPr lang="en-US"/>
        </a:p>
      </dgm:t>
    </dgm:pt>
    <dgm:pt modelId="{0FD01857-726F-4CC3-BCC5-A8F898E318D4}" type="pres">
      <dgm:prSet presAssocID="{923F7FC2-85D8-41A3-BD2F-1CABE3FCAF81}" presName="connectorText" presStyleLbl="sibTrans2D1" presStyleIdx="8" presStyleCnt="13"/>
      <dgm:spPr/>
      <dgm:t>
        <a:bodyPr/>
        <a:lstStyle/>
        <a:p>
          <a:endParaRPr lang="en-US"/>
        </a:p>
      </dgm:t>
    </dgm:pt>
    <dgm:pt modelId="{2E0A4B24-33D3-4D2B-ACD2-622AC5B8D032}" type="pres">
      <dgm:prSet presAssocID="{D286B3BD-03AF-47A3-BF28-2A4FC007A6B2}" presName="node" presStyleLbl="node1" presStyleIdx="8" presStyleCnt="13">
        <dgm:presLayoutVars>
          <dgm:bulletEnabled val="1"/>
        </dgm:presLayoutVars>
      </dgm:prSet>
      <dgm:spPr/>
      <dgm:t>
        <a:bodyPr/>
        <a:lstStyle/>
        <a:p>
          <a:endParaRPr lang="en-US"/>
        </a:p>
      </dgm:t>
    </dgm:pt>
    <dgm:pt modelId="{AA992892-0213-4E6E-A35B-36E049A4C449}" type="pres">
      <dgm:prSet presAssocID="{C6595D92-7027-46EA-92C3-9E6DF75E07A8}" presName="parTrans" presStyleLbl="sibTrans2D1" presStyleIdx="9" presStyleCnt="13"/>
      <dgm:spPr/>
      <dgm:t>
        <a:bodyPr/>
        <a:lstStyle/>
        <a:p>
          <a:endParaRPr lang="en-US"/>
        </a:p>
      </dgm:t>
    </dgm:pt>
    <dgm:pt modelId="{3D9864F2-9F49-4A0E-BE16-860872D4FC5C}" type="pres">
      <dgm:prSet presAssocID="{C6595D92-7027-46EA-92C3-9E6DF75E07A8}" presName="connectorText" presStyleLbl="sibTrans2D1" presStyleIdx="9" presStyleCnt="13"/>
      <dgm:spPr/>
      <dgm:t>
        <a:bodyPr/>
        <a:lstStyle/>
        <a:p>
          <a:endParaRPr lang="en-US"/>
        </a:p>
      </dgm:t>
    </dgm:pt>
    <dgm:pt modelId="{B6E5D27E-27A3-4DD8-8778-C97F9E0DE4AC}" type="pres">
      <dgm:prSet presAssocID="{D97DCDD7-3664-41FD-B238-79B490F6CF78}" presName="node" presStyleLbl="node1" presStyleIdx="9" presStyleCnt="13">
        <dgm:presLayoutVars>
          <dgm:bulletEnabled val="1"/>
        </dgm:presLayoutVars>
      </dgm:prSet>
      <dgm:spPr/>
      <dgm:t>
        <a:bodyPr/>
        <a:lstStyle/>
        <a:p>
          <a:endParaRPr lang="en-US"/>
        </a:p>
      </dgm:t>
    </dgm:pt>
    <dgm:pt modelId="{ABF223D9-0360-4C50-AF4A-B264C7EE8ACB}" type="pres">
      <dgm:prSet presAssocID="{B18EB204-62A4-4FB4-810B-9F07735A0AAE}" presName="parTrans" presStyleLbl="sibTrans2D1" presStyleIdx="10" presStyleCnt="13"/>
      <dgm:spPr/>
      <dgm:t>
        <a:bodyPr/>
        <a:lstStyle/>
        <a:p>
          <a:endParaRPr lang="en-US"/>
        </a:p>
      </dgm:t>
    </dgm:pt>
    <dgm:pt modelId="{99448D48-2287-48C4-8B24-7BC441F34CB1}" type="pres">
      <dgm:prSet presAssocID="{B18EB204-62A4-4FB4-810B-9F07735A0AAE}" presName="connectorText" presStyleLbl="sibTrans2D1" presStyleIdx="10" presStyleCnt="13"/>
      <dgm:spPr/>
      <dgm:t>
        <a:bodyPr/>
        <a:lstStyle/>
        <a:p>
          <a:endParaRPr lang="en-US"/>
        </a:p>
      </dgm:t>
    </dgm:pt>
    <dgm:pt modelId="{F658825F-449C-44F8-972B-1DD8403A11AC}" type="pres">
      <dgm:prSet presAssocID="{B3BE4336-223F-4983-ABDD-26B71CA239CD}" presName="node" presStyleLbl="node1" presStyleIdx="10" presStyleCnt="13" custScaleX="110552">
        <dgm:presLayoutVars>
          <dgm:bulletEnabled val="1"/>
        </dgm:presLayoutVars>
      </dgm:prSet>
      <dgm:spPr/>
      <dgm:t>
        <a:bodyPr/>
        <a:lstStyle/>
        <a:p>
          <a:endParaRPr lang="en-US"/>
        </a:p>
      </dgm:t>
    </dgm:pt>
    <dgm:pt modelId="{DAC9E593-3CA5-4358-9FFF-220089B340B0}" type="pres">
      <dgm:prSet presAssocID="{7A4B0E56-4F06-45FA-9604-1318521FC7EC}" presName="parTrans" presStyleLbl="sibTrans2D1" presStyleIdx="11" presStyleCnt="13"/>
      <dgm:spPr/>
      <dgm:t>
        <a:bodyPr/>
        <a:lstStyle/>
        <a:p>
          <a:endParaRPr lang="en-US"/>
        </a:p>
      </dgm:t>
    </dgm:pt>
    <dgm:pt modelId="{0F027AA5-AE4A-4DB4-8619-1CDBADEB8EB8}" type="pres">
      <dgm:prSet presAssocID="{7A4B0E56-4F06-45FA-9604-1318521FC7EC}" presName="connectorText" presStyleLbl="sibTrans2D1" presStyleIdx="11" presStyleCnt="13"/>
      <dgm:spPr/>
      <dgm:t>
        <a:bodyPr/>
        <a:lstStyle/>
        <a:p>
          <a:endParaRPr lang="en-US"/>
        </a:p>
      </dgm:t>
    </dgm:pt>
    <dgm:pt modelId="{FA710E06-52C9-4062-8DC7-5C21DCA182BE}" type="pres">
      <dgm:prSet presAssocID="{E18F8678-0157-41C8-BCA7-C79BBF1D5891}" presName="node" presStyleLbl="node1" presStyleIdx="11" presStyleCnt="13">
        <dgm:presLayoutVars>
          <dgm:bulletEnabled val="1"/>
        </dgm:presLayoutVars>
      </dgm:prSet>
      <dgm:spPr/>
      <dgm:t>
        <a:bodyPr/>
        <a:lstStyle/>
        <a:p>
          <a:endParaRPr lang="en-US"/>
        </a:p>
      </dgm:t>
    </dgm:pt>
    <dgm:pt modelId="{A2484ED4-15FE-478E-BA05-59B1D04F1F39}" type="pres">
      <dgm:prSet presAssocID="{3187EA89-215B-4A3B-9A7D-86553CBC5422}" presName="parTrans" presStyleLbl="sibTrans2D1" presStyleIdx="12" presStyleCnt="13"/>
      <dgm:spPr/>
      <dgm:t>
        <a:bodyPr/>
        <a:lstStyle/>
        <a:p>
          <a:endParaRPr lang="en-US"/>
        </a:p>
      </dgm:t>
    </dgm:pt>
    <dgm:pt modelId="{B9397A59-8474-4302-A68B-372EFC4052A6}" type="pres">
      <dgm:prSet presAssocID="{3187EA89-215B-4A3B-9A7D-86553CBC5422}" presName="connectorText" presStyleLbl="sibTrans2D1" presStyleIdx="12" presStyleCnt="13"/>
      <dgm:spPr/>
      <dgm:t>
        <a:bodyPr/>
        <a:lstStyle/>
        <a:p>
          <a:endParaRPr lang="en-US"/>
        </a:p>
      </dgm:t>
    </dgm:pt>
    <dgm:pt modelId="{815FEAA0-1BBC-4429-AD17-10D36B95D1AE}" type="pres">
      <dgm:prSet presAssocID="{9DCF4E2F-584B-4C52-A833-03E6606F2B31}" presName="node" presStyleLbl="node1" presStyleIdx="12" presStyleCnt="13">
        <dgm:presLayoutVars>
          <dgm:bulletEnabled val="1"/>
        </dgm:presLayoutVars>
      </dgm:prSet>
      <dgm:spPr/>
      <dgm:t>
        <a:bodyPr/>
        <a:lstStyle/>
        <a:p>
          <a:endParaRPr lang="en-US"/>
        </a:p>
      </dgm:t>
    </dgm:pt>
  </dgm:ptLst>
  <dgm:cxnLst>
    <dgm:cxn modelId="{B4BD94B0-1F08-49C0-B1C4-7010CDA899CE}" type="presOf" srcId="{D97DCDD7-3664-41FD-B238-79B490F6CF78}" destId="{B6E5D27E-27A3-4DD8-8778-C97F9E0DE4AC}" srcOrd="0" destOrd="0" presId="urn:microsoft.com/office/officeart/2005/8/layout/radial5"/>
    <dgm:cxn modelId="{E0EF6854-44F4-4A28-B105-D916F7B52CA4}" srcId="{07C2BE9F-4CCF-4473-A13C-9C5D450D9DAD}" destId="{0AB8B95D-C750-40D8-9EB1-0A4B5F42DD10}" srcOrd="4" destOrd="0" parTransId="{A268B715-AD3B-461B-BE6A-0AF48177559A}" sibTransId="{17FC5153-9C66-4DC8-843E-31622FED2EB0}"/>
    <dgm:cxn modelId="{076B2530-C29D-4D37-8151-3B56CF317AC1}" srcId="{BB444E36-10C7-4443-A6F3-ECB57967D88E}" destId="{5B62ED19-004A-4AB9-8179-3D1A6E0C9177}" srcOrd="1" destOrd="0" parTransId="{2778A4AE-5E54-455F-B4ED-BFDAB9B69973}" sibTransId="{6AE91A1F-EAC5-42A0-8BCD-3135EC4AF01D}"/>
    <dgm:cxn modelId="{26D59FC1-1D6B-4D77-BDC6-D9E6646A4CBB}" type="presOf" srcId="{7A4B0E56-4F06-45FA-9604-1318521FC7EC}" destId="{0F027AA5-AE4A-4DB4-8619-1CDBADEB8EB8}" srcOrd="1" destOrd="0" presId="urn:microsoft.com/office/officeart/2005/8/layout/radial5"/>
    <dgm:cxn modelId="{E62C9DF6-DAC6-4A8F-83DC-4463A4AB0412}" srcId="{07C2BE9F-4CCF-4473-A13C-9C5D450D9DAD}" destId="{D97DCDD7-3664-41FD-B238-79B490F6CF78}" srcOrd="9" destOrd="0" parTransId="{C6595D92-7027-46EA-92C3-9E6DF75E07A8}" sibTransId="{0B1FDC38-AAFC-4AF9-BCE0-31F5079612B9}"/>
    <dgm:cxn modelId="{08A9F9A3-800D-426E-A2D8-10647A970DF3}" type="presOf" srcId="{D571C06F-95FA-42B4-95F3-0A3A2AEA0572}" destId="{5B401F90-57BE-473C-922E-B8632C532261}" srcOrd="0" destOrd="0" presId="urn:microsoft.com/office/officeart/2005/8/layout/radial5"/>
    <dgm:cxn modelId="{10F38A04-7E4A-44F5-8623-65CBA4E27F15}" type="presOf" srcId="{EEA217F7-44C7-434B-931F-46E88E3337F8}" destId="{82FCA62A-89BC-49E0-B247-CF959A6B5D83}" srcOrd="1" destOrd="0" presId="urn:microsoft.com/office/officeart/2005/8/layout/radial5"/>
    <dgm:cxn modelId="{27D69458-4A64-4991-9F0F-9014CD0BE5BF}" type="presOf" srcId="{BE49926E-DBC9-44F1-B8A2-B9D93CB0075E}" destId="{F64E4EF2-FEC9-448D-8FC2-CDC82422ACCD}" srcOrd="0" destOrd="0" presId="urn:microsoft.com/office/officeart/2005/8/layout/radial5"/>
    <dgm:cxn modelId="{E5734CF5-CDE4-4453-BE32-ABEA6E1CF387}" srcId="{07C2BE9F-4CCF-4473-A13C-9C5D450D9DAD}" destId="{D571C06F-95FA-42B4-95F3-0A3A2AEA0572}" srcOrd="5" destOrd="0" parTransId="{B3F6B620-5527-47CA-8E2E-3810AC10438F}" sibTransId="{6EC60C67-6C5D-4019-B8A3-9FFCB7D1FD45}"/>
    <dgm:cxn modelId="{443B3B57-EC33-4407-BB3A-D530BC2E8805}" type="presOf" srcId="{BB444E36-10C7-4443-A6F3-ECB57967D88E}" destId="{C64A0949-0463-4E20-900C-C4CFB3AA513E}" srcOrd="0" destOrd="0" presId="urn:microsoft.com/office/officeart/2005/8/layout/radial5"/>
    <dgm:cxn modelId="{A5E618F1-2A9C-4066-A070-1B4743A35321}" type="presOf" srcId="{3187EA89-215B-4A3B-9A7D-86553CBC5422}" destId="{B9397A59-8474-4302-A68B-372EFC4052A6}" srcOrd="1" destOrd="0" presId="urn:microsoft.com/office/officeart/2005/8/layout/radial5"/>
    <dgm:cxn modelId="{0DC565EF-1E26-44C7-A1C2-56DD48191D6C}" srcId="{BB444E36-10C7-4443-A6F3-ECB57967D88E}" destId="{6414F092-5A40-4D0D-B28B-6F0E6DE5E1A7}" srcOrd="3" destOrd="0" parTransId="{7A7A6C17-C76A-4433-92D6-481ABBFED87B}" sibTransId="{257C1FE5-72DA-4BB1-875B-1F8B2364EBF4}"/>
    <dgm:cxn modelId="{D55AEA9F-0477-4E6B-A4BA-D24748E38951}" type="presOf" srcId="{2B1C1C7B-95DB-4C0C-8276-8CF0C93780C2}" destId="{0F26C4CF-A10F-4820-8B9C-315517553F1E}" srcOrd="0" destOrd="0" presId="urn:microsoft.com/office/officeart/2005/8/layout/radial5"/>
    <dgm:cxn modelId="{C34C35D4-415D-4BB0-87D2-CBE65B178DA3}" type="presOf" srcId="{B18EB204-62A4-4FB4-810B-9F07735A0AAE}" destId="{99448D48-2287-48C4-8B24-7BC441F34CB1}" srcOrd="1" destOrd="0" presId="urn:microsoft.com/office/officeart/2005/8/layout/radial5"/>
    <dgm:cxn modelId="{B969BCA4-CEB9-48CA-B7E3-92A5B27D5CCB}" type="presOf" srcId="{9DCF4E2F-584B-4C52-A833-03E6606F2B31}" destId="{815FEAA0-1BBC-4429-AD17-10D36B95D1AE}" srcOrd="0" destOrd="0" presId="urn:microsoft.com/office/officeart/2005/8/layout/radial5"/>
    <dgm:cxn modelId="{A0CFEB05-2346-4818-BCC6-C860D16A70D6}" srcId="{07C2BE9F-4CCF-4473-A13C-9C5D450D9DAD}" destId="{D286B3BD-03AF-47A3-BF28-2A4FC007A6B2}" srcOrd="8" destOrd="0" parTransId="{923F7FC2-85D8-41A3-BD2F-1CABE3FCAF81}" sibTransId="{B1D67C7D-E2C1-4F00-84A6-D089845557F2}"/>
    <dgm:cxn modelId="{4C6919E4-A5EB-4863-BE58-3C6F71BAB0D4}" type="presOf" srcId="{BE49926E-DBC9-44F1-B8A2-B9D93CB0075E}" destId="{71F08A87-B61F-451D-A1F3-463C5D37CB49}" srcOrd="1" destOrd="0" presId="urn:microsoft.com/office/officeart/2005/8/layout/radial5"/>
    <dgm:cxn modelId="{142D37A7-F38B-4351-A7E2-834A0538F9BD}" type="presOf" srcId="{B3F6B620-5527-47CA-8E2E-3810AC10438F}" destId="{69A9D4A8-07CC-40E5-8D85-502BE8E4E2AA}" srcOrd="1" destOrd="0" presId="urn:microsoft.com/office/officeart/2005/8/layout/radial5"/>
    <dgm:cxn modelId="{E4A07025-5AB9-4159-B3F5-891532339712}" type="presOf" srcId="{923F7FC2-85D8-41A3-BD2F-1CABE3FCAF81}" destId="{108FD120-8082-4216-BED3-188CB9ED7518}" srcOrd="0" destOrd="0" presId="urn:microsoft.com/office/officeart/2005/8/layout/radial5"/>
    <dgm:cxn modelId="{B6A01F6F-569E-4D0B-BD03-5FBE7D1DF2A3}" type="presOf" srcId="{923F7FC2-85D8-41A3-BD2F-1CABE3FCAF81}" destId="{0FD01857-726F-4CC3-BCC5-A8F898E318D4}" srcOrd="1" destOrd="0" presId="urn:microsoft.com/office/officeart/2005/8/layout/radial5"/>
    <dgm:cxn modelId="{2CE502B2-8FEA-4313-825E-0668375B3E19}" srcId="{07C2BE9F-4CCF-4473-A13C-9C5D450D9DAD}" destId="{E18F8678-0157-41C8-BCA7-C79BBF1D5891}" srcOrd="11" destOrd="0" parTransId="{7A4B0E56-4F06-45FA-9604-1318521FC7EC}" sibTransId="{42A6199D-458F-4913-B426-BB01C0043451}"/>
    <dgm:cxn modelId="{F546F08A-5079-4439-B2B1-F46C4CF5C58E}" srcId="{07C2BE9F-4CCF-4473-A13C-9C5D450D9DAD}" destId="{9DCF4E2F-584B-4C52-A833-03E6606F2B31}" srcOrd="12" destOrd="0" parTransId="{3187EA89-215B-4A3B-9A7D-86553CBC5422}" sibTransId="{8935E298-2207-4551-A839-BD6DD12BBC0B}"/>
    <dgm:cxn modelId="{16205E5E-7015-43ED-A06F-A10D17A32254}" type="presOf" srcId="{0AB8B95D-C750-40D8-9EB1-0A4B5F42DD10}" destId="{D8CCC4D6-47F4-4B00-9506-3E4DDDFDC453}" srcOrd="0" destOrd="0" presId="urn:microsoft.com/office/officeart/2005/8/layout/radial5"/>
    <dgm:cxn modelId="{BBE04D9A-C804-438B-8D1B-749B6F73FAD6}" srcId="{07C2BE9F-4CCF-4473-A13C-9C5D450D9DAD}" destId="{B3BE4336-223F-4983-ABDD-26B71CA239CD}" srcOrd="10" destOrd="0" parTransId="{B18EB204-62A4-4FB4-810B-9F07735A0AAE}" sibTransId="{79B5BFE4-8F9D-46FD-B5C7-213A6697927A}"/>
    <dgm:cxn modelId="{785A5FC0-D20D-413E-94D3-C0AC0037836F}" type="presOf" srcId="{A268B715-AD3B-461B-BE6A-0AF48177559A}" destId="{CD64E882-F7D8-4A27-BFA4-BFC087FA5DBD}" srcOrd="0" destOrd="0" presId="urn:microsoft.com/office/officeart/2005/8/layout/radial5"/>
    <dgm:cxn modelId="{331F6CD5-C791-4DD0-A2B1-C70ACAEAF992}" type="presOf" srcId="{26FC5DCC-ABFC-421E-8E6A-3F5BBC3D2567}" destId="{63789B0F-2434-4BD4-A85B-9AEF03091B3F}" srcOrd="0" destOrd="0" presId="urn:microsoft.com/office/officeart/2005/8/layout/radial5"/>
    <dgm:cxn modelId="{9C6F0B02-57F7-4BC5-BD8C-ACC4384C9E6B}" type="presOf" srcId="{C6595D92-7027-46EA-92C3-9E6DF75E07A8}" destId="{AA992892-0213-4E6E-A35B-36E049A4C449}" srcOrd="0" destOrd="0" presId="urn:microsoft.com/office/officeart/2005/8/layout/radial5"/>
    <dgm:cxn modelId="{151DA16A-B4D2-4704-A59E-06C60CC59C02}" type="presOf" srcId="{E18F8678-0157-41C8-BCA7-C79BBF1D5891}" destId="{FA710E06-52C9-4062-8DC7-5C21DCA182BE}" srcOrd="0" destOrd="0" presId="urn:microsoft.com/office/officeart/2005/8/layout/radial5"/>
    <dgm:cxn modelId="{5171712E-F6AE-4E44-8082-5BE1D6F0F502}" type="presOf" srcId="{07C2BE9F-4CCF-4473-A13C-9C5D450D9DAD}" destId="{66DB6D99-82D0-45F8-AC82-C109DD607E4A}" srcOrd="0" destOrd="0" presId="urn:microsoft.com/office/officeart/2005/8/layout/radial5"/>
    <dgm:cxn modelId="{12ECCEF5-DD83-47F5-BEE9-9107E5D58084}" type="presOf" srcId="{7A4B0E56-4F06-45FA-9604-1318521FC7EC}" destId="{DAC9E593-3CA5-4358-9FFF-220089B340B0}" srcOrd="0" destOrd="0" presId="urn:microsoft.com/office/officeart/2005/8/layout/radial5"/>
    <dgm:cxn modelId="{822B7883-876D-4ED9-B402-911E28D3B3E4}" type="presOf" srcId="{BF11E18D-A089-4BF8-A4E1-BAAEB428CA3A}" destId="{36FFBDB1-952B-4488-A4B3-E708F009FB4B}" srcOrd="0" destOrd="0" presId="urn:microsoft.com/office/officeart/2005/8/layout/radial5"/>
    <dgm:cxn modelId="{E6FAFCBA-911B-402E-9B7D-5D6A0FBC5A6B}" type="presOf" srcId="{BF11E18D-A089-4BF8-A4E1-BAAEB428CA3A}" destId="{9F74B75F-9055-4D14-B24F-55488887FD5C}" srcOrd="1" destOrd="0" presId="urn:microsoft.com/office/officeart/2005/8/layout/radial5"/>
    <dgm:cxn modelId="{8A3EB5F4-1096-4C1D-A34F-D5A7F63D0697}" type="presOf" srcId="{C6595D92-7027-46EA-92C3-9E6DF75E07A8}" destId="{3D9864F2-9F49-4A0E-BE16-860872D4FC5C}" srcOrd="1" destOrd="0" presId="urn:microsoft.com/office/officeart/2005/8/layout/radial5"/>
    <dgm:cxn modelId="{83914BCD-9BC8-4F80-9FFA-29640C7FF634}" srcId="{07C2BE9F-4CCF-4473-A13C-9C5D450D9DAD}" destId="{DEDE843E-D905-4E49-9986-C4B93F77C1CF}" srcOrd="3" destOrd="0" parTransId="{73A1C8D7-9CBC-41E7-BB63-C76A54C84B3B}" sibTransId="{F01A199E-D65C-45BF-8DE3-83BFF989338A}"/>
    <dgm:cxn modelId="{690DAB0D-3FA6-4FFB-BB6A-B6F270437BC7}" srcId="{07C2BE9F-4CCF-4473-A13C-9C5D450D9DAD}" destId="{26FC5DCC-ABFC-421E-8E6A-3F5BBC3D2567}" srcOrd="6" destOrd="0" parTransId="{BE49926E-DBC9-44F1-B8A2-B9D93CB0075E}" sibTransId="{DA7A27F9-C334-40CF-9CE5-9C7237728BBB}"/>
    <dgm:cxn modelId="{C4CE8BEC-12AB-4270-9146-19C3BB323314}" type="presOf" srcId="{B3F6B620-5527-47CA-8E2E-3810AC10438F}" destId="{590D18B5-ACAD-41FF-9D72-C6672A80B412}" srcOrd="0" destOrd="0" presId="urn:microsoft.com/office/officeart/2005/8/layout/radial5"/>
    <dgm:cxn modelId="{186EC231-4995-4546-A92D-373CA75D9EA4}" type="presOf" srcId="{73A1C8D7-9CBC-41E7-BB63-C76A54C84B3B}" destId="{A22ACE68-E29F-486F-9AEE-BAFC11EF77E5}" srcOrd="0" destOrd="0" presId="urn:microsoft.com/office/officeart/2005/8/layout/radial5"/>
    <dgm:cxn modelId="{8B90EAFA-8C12-4140-A9A0-6E00060D5263}" type="presOf" srcId="{B25E3180-7A95-4DC9-9921-3A8F5C4656CA}" destId="{BC96DDB3-EA63-499F-90A8-7C747F452D3B}" srcOrd="0" destOrd="0" presId="urn:microsoft.com/office/officeart/2005/8/layout/radial5"/>
    <dgm:cxn modelId="{A12226C3-5EBF-4325-BB84-D1188CEB2080}" type="presOf" srcId="{E50E688A-FE29-4D1E-87E2-358CF40A5842}" destId="{17DA0748-CDAE-4B58-ABDA-EE0D1889C386}" srcOrd="1" destOrd="0" presId="urn:microsoft.com/office/officeart/2005/8/layout/radial5"/>
    <dgm:cxn modelId="{82CCC467-3EC7-48BC-B186-13F8F571882B}" type="presOf" srcId="{E50E688A-FE29-4D1E-87E2-358CF40A5842}" destId="{13400D16-0568-47BD-8220-A921F50F622F}" srcOrd="0" destOrd="0" presId="urn:microsoft.com/office/officeart/2005/8/layout/radial5"/>
    <dgm:cxn modelId="{32A7BDAD-0F72-40E0-8973-0B17782DF467}" type="presOf" srcId="{45ED74F8-E49C-4C2C-A9A1-18931F89A03D}" destId="{C1103DF2-05F9-45EB-8CE7-B4E41C4445D6}" srcOrd="0" destOrd="0" presId="urn:microsoft.com/office/officeart/2005/8/layout/radial5"/>
    <dgm:cxn modelId="{9C23FB6E-A747-4F30-9A70-C86FAEB49094}" type="presOf" srcId="{B3BE4336-223F-4983-ABDD-26B71CA239CD}" destId="{F658825F-449C-44F8-972B-1DD8403A11AC}" srcOrd="0" destOrd="0" presId="urn:microsoft.com/office/officeart/2005/8/layout/radial5"/>
    <dgm:cxn modelId="{B2BA033B-0918-43D2-92DC-662CD98B174B}" srcId="{BB444E36-10C7-4443-A6F3-ECB57967D88E}" destId="{5A645A22-3901-4346-B0C5-58A2D031F803}" srcOrd="2" destOrd="0" parTransId="{EC7C9E9F-275B-4B5F-8683-71ABBC256D0D}" sibTransId="{C291C310-BB4F-4504-AB55-0DFA0FB607B1}"/>
    <dgm:cxn modelId="{8BA1E831-8D2A-4DED-AD94-8329B97D9990}" type="presOf" srcId="{3187EA89-215B-4A3B-9A7D-86553CBC5422}" destId="{A2484ED4-15FE-478E-BA05-59B1D04F1F39}" srcOrd="0" destOrd="0" presId="urn:microsoft.com/office/officeart/2005/8/layout/radial5"/>
    <dgm:cxn modelId="{CCF54A9D-492F-406D-B9CD-AFBA6E47480E}" srcId="{07C2BE9F-4CCF-4473-A13C-9C5D450D9DAD}" destId="{F2C71409-2B2F-4ECF-8E43-BCBFCE7298BB}" srcOrd="2" destOrd="0" parTransId="{7DFA7684-443E-4095-8018-9BFB36FFE700}" sibTransId="{B6A2E468-306E-48EF-B2FD-C740335A4553}"/>
    <dgm:cxn modelId="{BCB16086-B480-44D0-9F4B-15E0A25DB825}" type="presOf" srcId="{EEA217F7-44C7-434B-931F-46E88E3337F8}" destId="{21819A2D-6517-4CD4-8D1B-2B9CD19296B3}" srcOrd="0" destOrd="0" presId="urn:microsoft.com/office/officeart/2005/8/layout/radial5"/>
    <dgm:cxn modelId="{94D50E58-3FDE-40A9-A2C9-AF123C7D919C}" srcId="{BB444E36-10C7-4443-A6F3-ECB57967D88E}" destId="{07C2BE9F-4CCF-4473-A13C-9C5D450D9DAD}" srcOrd="0" destOrd="0" parTransId="{0C9A790C-5217-4364-9755-4EFF747C6C18}" sibTransId="{8C1F71EB-2F35-4D17-AFA6-25FCF54D4259}"/>
    <dgm:cxn modelId="{E083E3E7-C405-4E92-B74F-E9F2353666D9}" type="presOf" srcId="{73A1C8D7-9CBC-41E7-BB63-C76A54C84B3B}" destId="{400CE634-BAED-4EB1-83CF-8FE701E88F11}" srcOrd="1" destOrd="0" presId="urn:microsoft.com/office/officeart/2005/8/layout/radial5"/>
    <dgm:cxn modelId="{BC2AF411-F805-4BDD-AD9C-14885E70396D}" type="presOf" srcId="{F2C71409-2B2F-4ECF-8E43-BCBFCE7298BB}" destId="{31D49EAF-27BC-4742-9A80-F76F3B54E68C}" srcOrd="0" destOrd="0" presId="urn:microsoft.com/office/officeart/2005/8/layout/radial5"/>
    <dgm:cxn modelId="{D2F6D6C3-3D37-4F05-9650-0341F397DB3F}" srcId="{07C2BE9F-4CCF-4473-A13C-9C5D450D9DAD}" destId="{2B1C1C7B-95DB-4C0C-8276-8CF0C93780C2}" srcOrd="1" destOrd="0" parTransId="{BF11E18D-A089-4BF8-A4E1-BAAEB428CA3A}" sibTransId="{9C67E68F-1040-46DE-B690-B9289CFA8B46}"/>
    <dgm:cxn modelId="{FDFB3448-64AA-4CC0-894B-748D5CA51690}" type="presOf" srcId="{7DFA7684-443E-4095-8018-9BFB36FFE700}" destId="{41A5A72B-4F2F-4A9E-B323-0CE1DD167EB0}" srcOrd="0" destOrd="0" presId="urn:microsoft.com/office/officeart/2005/8/layout/radial5"/>
    <dgm:cxn modelId="{64002673-BCAC-47FB-96DA-90655E7C6A33}" type="presOf" srcId="{DEDE843E-D905-4E49-9986-C4B93F77C1CF}" destId="{43CCDEFC-8334-4AC6-A057-0C9DF6BF17DC}" srcOrd="0" destOrd="0" presId="urn:microsoft.com/office/officeart/2005/8/layout/radial5"/>
    <dgm:cxn modelId="{F232E95D-4B70-4336-A26C-D60609435489}" type="presOf" srcId="{A268B715-AD3B-461B-BE6A-0AF48177559A}" destId="{2483EA45-EDF6-4AE5-A664-464BDB63ED2C}" srcOrd="1" destOrd="0" presId="urn:microsoft.com/office/officeart/2005/8/layout/radial5"/>
    <dgm:cxn modelId="{4C665071-ECCB-4F22-A5AC-F4C3AC49B5FE}" type="presOf" srcId="{B18EB204-62A4-4FB4-810B-9F07735A0AAE}" destId="{ABF223D9-0360-4C50-AF4A-B264C7EE8ACB}" srcOrd="0" destOrd="0" presId="urn:microsoft.com/office/officeart/2005/8/layout/radial5"/>
    <dgm:cxn modelId="{AF222746-65CA-468C-80D9-63869EC4A6D9}" srcId="{07C2BE9F-4CCF-4473-A13C-9C5D450D9DAD}" destId="{B25E3180-7A95-4DC9-9921-3A8F5C4656CA}" srcOrd="0" destOrd="0" parTransId="{EEA217F7-44C7-434B-931F-46E88E3337F8}" sibTransId="{9D1555F4-A317-497F-B330-471B692008C6}"/>
    <dgm:cxn modelId="{A2F997C0-E97D-4E4A-9D1E-133C7C3544ED}" type="presOf" srcId="{D286B3BD-03AF-47A3-BF28-2A4FC007A6B2}" destId="{2E0A4B24-33D3-4D2B-ACD2-622AC5B8D032}" srcOrd="0" destOrd="0" presId="urn:microsoft.com/office/officeart/2005/8/layout/radial5"/>
    <dgm:cxn modelId="{ABA3F19B-B23C-45BA-8046-3DA2CF6C5095}" type="presOf" srcId="{7DFA7684-443E-4095-8018-9BFB36FFE700}" destId="{623795D2-E8C8-477C-92C6-90C229DFD0AE}" srcOrd="1" destOrd="0" presId="urn:microsoft.com/office/officeart/2005/8/layout/radial5"/>
    <dgm:cxn modelId="{C8717EDA-EFB4-47AB-8274-214A941CF607}" srcId="{07C2BE9F-4CCF-4473-A13C-9C5D450D9DAD}" destId="{45ED74F8-E49C-4C2C-A9A1-18931F89A03D}" srcOrd="7" destOrd="0" parTransId="{E50E688A-FE29-4D1E-87E2-358CF40A5842}" sibTransId="{50F2185A-E0F5-4AE2-9B93-F874538B89DA}"/>
    <dgm:cxn modelId="{344544FB-2705-4507-9F9B-D965F5D17442}" type="presParOf" srcId="{C64A0949-0463-4E20-900C-C4CFB3AA513E}" destId="{66DB6D99-82D0-45F8-AC82-C109DD607E4A}" srcOrd="0" destOrd="0" presId="urn:microsoft.com/office/officeart/2005/8/layout/radial5"/>
    <dgm:cxn modelId="{5E951D5B-84DF-4B16-8488-1A4570A4E493}" type="presParOf" srcId="{C64A0949-0463-4E20-900C-C4CFB3AA513E}" destId="{21819A2D-6517-4CD4-8D1B-2B9CD19296B3}" srcOrd="1" destOrd="0" presId="urn:microsoft.com/office/officeart/2005/8/layout/radial5"/>
    <dgm:cxn modelId="{EEBC0A4C-8518-4BEA-B861-177C983B31D8}" type="presParOf" srcId="{21819A2D-6517-4CD4-8D1B-2B9CD19296B3}" destId="{82FCA62A-89BC-49E0-B247-CF959A6B5D83}" srcOrd="0" destOrd="0" presId="urn:microsoft.com/office/officeart/2005/8/layout/radial5"/>
    <dgm:cxn modelId="{E0AE42F1-1074-456F-ACB3-C815C475C8F4}" type="presParOf" srcId="{C64A0949-0463-4E20-900C-C4CFB3AA513E}" destId="{BC96DDB3-EA63-499F-90A8-7C747F452D3B}" srcOrd="2" destOrd="0" presId="urn:microsoft.com/office/officeart/2005/8/layout/radial5"/>
    <dgm:cxn modelId="{8D173362-B309-4D33-9066-527D90AA5BC3}" type="presParOf" srcId="{C64A0949-0463-4E20-900C-C4CFB3AA513E}" destId="{36FFBDB1-952B-4488-A4B3-E708F009FB4B}" srcOrd="3" destOrd="0" presId="urn:microsoft.com/office/officeart/2005/8/layout/radial5"/>
    <dgm:cxn modelId="{DC08C76E-B4A3-401C-BE4D-AEA4122EDCBE}" type="presParOf" srcId="{36FFBDB1-952B-4488-A4B3-E708F009FB4B}" destId="{9F74B75F-9055-4D14-B24F-55488887FD5C}" srcOrd="0" destOrd="0" presId="urn:microsoft.com/office/officeart/2005/8/layout/radial5"/>
    <dgm:cxn modelId="{D316A3EE-6C10-4761-A729-15632E0E910D}" type="presParOf" srcId="{C64A0949-0463-4E20-900C-C4CFB3AA513E}" destId="{0F26C4CF-A10F-4820-8B9C-315517553F1E}" srcOrd="4" destOrd="0" presId="urn:microsoft.com/office/officeart/2005/8/layout/radial5"/>
    <dgm:cxn modelId="{48F871D4-D5CC-4C0C-9BC3-7EC9922962EB}" type="presParOf" srcId="{C64A0949-0463-4E20-900C-C4CFB3AA513E}" destId="{41A5A72B-4F2F-4A9E-B323-0CE1DD167EB0}" srcOrd="5" destOrd="0" presId="urn:microsoft.com/office/officeart/2005/8/layout/radial5"/>
    <dgm:cxn modelId="{F35693D1-5332-4ECD-80D1-9E4D8C42C138}" type="presParOf" srcId="{41A5A72B-4F2F-4A9E-B323-0CE1DD167EB0}" destId="{623795D2-E8C8-477C-92C6-90C229DFD0AE}" srcOrd="0" destOrd="0" presId="urn:microsoft.com/office/officeart/2005/8/layout/radial5"/>
    <dgm:cxn modelId="{F6A7FBDF-C0C0-4EC8-BAC4-AEF0D93CA647}" type="presParOf" srcId="{C64A0949-0463-4E20-900C-C4CFB3AA513E}" destId="{31D49EAF-27BC-4742-9A80-F76F3B54E68C}" srcOrd="6" destOrd="0" presId="urn:microsoft.com/office/officeart/2005/8/layout/radial5"/>
    <dgm:cxn modelId="{A9C32AF2-82E6-4F57-92A5-55FDC3952B0F}" type="presParOf" srcId="{C64A0949-0463-4E20-900C-C4CFB3AA513E}" destId="{A22ACE68-E29F-486F-9AEE-BAFC11EF77E5}" srcOrd="7" destOrd="0" presId="urn:microsoft.com/office/officeart/2005/8/layout/radial5"/>
    <dgm:cxn modelId="{46454737-CFBC-4869-BF01-F281404F2954}" type="presParOf" srcId="{A22ACE68-E29F-486F-9AEE-BAFC11EF77E5}" destId="{400CE634-BAED-4EB1-83CF-8FE701E88F11}" srcOrd="0" destOrd="0" presId="urn:microsoft.com/office/officeart/2005/8/layout/radial5"/>
    <dgm:cxn modelId="{30D76076-B8EE-4698-AEED-4ACE67A5E4F3}" type="presParOf" srcId="{C64A0949-0463-4E20-900C-C4CFB3AA513E}" destId="{43CCDEFC-8334-4AC6-A057-0C9DF6BF17DC}" srcOrd="8" destOrd="0" presId="urn:microsoft.com/office/officeart/2005/8/layout/radial5"/>
    <dgm:cxn modelId="{8449BB87-5A6F-4E6F-8AC5-44A41026D0BF}" type="presParOf" srcId="{C64A0949-0463-4E20-900C-C4CFB3AA513E}" destId="{CD64E882-F7D8-4A27-BFA4-BFC087FA5DBD}" srcOrd="9" destOrd="0" presId="urn:microsoft.com/office/officeart/2005/8/layout/radial5"/>
    <dgm:cxn modelId="{A24A3070-0000-402C-A1F0-45AEF07FE604}" type="presParOf" srcId="{CD64E882-F7D8-4A27-BFA4-BFC087FA5DBD}" destId="{2483EA45-EDF6-4AE5-A664-464BDB63ED2C}" srcOrd="0" destOrd="0" presId="urn:microsoft.com/office/officeart/2005/8/layout/radial5"/>
    <dgm:cxn modelId="{2B3FDDDD-1D5D-415B-800B-DB58DB3C12E2}" type="presParOf" srcId="{C64A0949-0463-4E20-900C-C4CFB3AA513E}" destId="{D8CCC4D6-47F4-4B00-9506-3E4DDDFDC453}" srcOrd="10" destOrd="0" presId="urn:microsoft.com/office/officeart/2005/8/layout/radial5"/>
    <dgm:cxn modelId="{7BFE7FFD-7613-4EB9-B1CF-1F77B22A0841}" type="presParOf" srcId="{C64A0949-0463-4E20-900C-C4CFB3AA513E}" destId="{590D18B5-ACAD-41FF-9D72-C6672A80B412}" srcOrd="11" destOrd="0" presId="urn:microsoft.com/office/officeart/2005/8/layout/radial5"/>
    <dgm:cxn modelId="{37599AC7-6E7A-4A22-8002-2841B21888DB}" type="presParOf" srcId="{590D18B5-ACAD-41FF-9D72-C6672A80B412}" destId="{69A9D4A8-07CC-40E5-8D85-502BE8E4E2AA}" srcOrd="0" destOrd="0" presId="urn:microsoft.com/office/officeart/2005/8/layout/radial5"/>
    <dgm:cxn modelId="{C086ADE1-F067-42DD-9610-E61CEA911613}" type="presParOf" srcId="{C64A0949-0463-4E20-900C-C4CFB3AA513E}" destId="{5B401F90-57BE-473C-922E-B8632C532261}" srcOrd="12" destOrd="0" presId="urn:microsoft.com/office/officeart/2005/8/layout/radial5"/>
    <dgm:cxn modelId="{D001F83C-29AE-463C-B9DA-EDF10190B9F2}" type="presParOf" srcId="{C64A0949-0463-4E20-900C-C4CFB3AA513E}" destId="{F64E4EF2-FEC9-448D-8FC2-CDC82422ACCD}" srcOrd="13" destOrd="0" presId="urn:microsoft.com/office/officeart/2005/8/layout/radial5"/>
    <dgm:cxn modelId="{E7AA2545-B754-4564-89A4-A62EAB499927}" type="presParOf" srcId="{F64E4EF2-FEC9-448D-8FC2-CDC82422ACCD}" destId="{71F08A87-B61F-451D-A1F3-463C5D37CB49}" srcOrd="0" destOrd="0" presId="urn:microsoft.com/office/officeart/2005/8/layout/radial5"/>
    <dgm:cxn modelId="{F2ED0213-B31A-4614-AEB0-E4AFF2E042CF}" type="presParOf" srcId="{C64A0949-0463-4E20-900C-C4CFB3AA513E}" destId="{63789B0F-2434-4BD4-A85B-9AEF03091B3F}" srcOrd="14" destOrd="0" presId="urn:microsoft.com/office/officeart/2005/8/layout/radial5"/>
    <dgm:cxn modelId="{0B8294EC-7D1E-48AC-9656-1998884390F0}" type="presParOf" srcId="{C64A0949-0463-4E20-900C-C4CFB3AA513E}" destId="{13400D16-0568-47BD-8220-A921F50F622F}" srcOrd="15" destOrd="0" presId="urn:microsoft.com/office/officeart/2005/8/layout/radial5"/>
    <dgm:cxn modelId="{67164C3A-6681-429B-8D5A-94327F1EA734}" type="presParOf" srcId="{13400D16-0568-47BD-8220-A921F50F622F}" destId="{17DA0748-CDAE-4B58-ABDA-EE0D1889C386}" srcOrd="0" destOrd="0" presId="urn:microsoft.com/office/officeart/2005/8/layout/radial5"/>
    <dgm:cxn modelId="{FDDB608D-1BC9-4FE6-8FE9-720522D41D4E}" type="presParOf" srcId="{C64A0949-0463-4E20-900C-C4CFB3AA513E}" destId="{C1103DF2-05F9-45EB-8CE7-B4E41C4445D6}" srcOrd="16" destOrd="0" presId="urn:microsoft.com/office/officeart/2005/8/layout/radial5"/>
    <dgm:cxn modelId="{0D6E0416-C427-412E-BCBF-D3E10BE92435}" type="presParOf" srcId="{C64A0949-0463-4E20-900C-C4CFB3AA513E}" destId="{108FD120-8082-4216-BED3-188CB9ED7518}" srcOrd="17" destOrd="0" presId="urn:microsoft.com/office/officeart/2005/8/layout/radial5"/>
    <dgm:cxn modelId="{DD98E467-6BA5-447F-BE9F-F7B7CD58C3AC}" type="presParOf" srcId="{108FD120-8082-4216-BED3-188CB9ED7518}" destId="{0FD01857-726F-4CC3-BCC5-A8F898E318D4}" srcOrd="0" destOrd="0" presId="urn:microsoft.com/office/officeart/2005/8/layout/radial5"/>
    <dgm:cxn modelId="{B6BACB19-CA6A-4DDD-95FA-9E7C192FF082}" type="presParOf" srcId="{C64A0949-0463-4E20-900C-C4CFB3AA513E}" destId="{2E0A4B24-33D3-4D2B-ACD2-622AC5B8D032}" srcOrd="18" destOrd="0" presId="urn:microsoft.com/office/officeart/2005/8/layout/radial5"/>
    <dgm:cxn modelId="{C9AA33B4-5264-427E-B0D7-19E387B25B2D}" type="presParOf" srcId="{C64A0949-0463-4E20-900C-C4CFB3AA513E}" destId="{AA992892-0213-4E6E-A35B-36E049A4C449}" srcOrd="19" destOrd="0" presId="urn:microsoft.com/office/officeart/2005/8/layout/radial5"/>
    <dgm:cxn modelId="{79FB28DB-86E7-426B-BC79-2277F26D6084}" type="presParOf" srcId="{AA992892-0213-4E6E-A35B-36E049A4C449}" destId="{3D9864F2-9F49-4A0E-BE16-860872D4FC5C}" srcOrd="0" destOrd="0" presId="urn:microsoft.com/office/officeart/2005/8/layout/radial5"/>
    <dgm:cxn modelId="{6F5FE5CE-D3D1-495F-85F1-F4B1DEA6C3B5}" type="presParOf" srcId="{C64A0949-0463-4E20-900C-C4CFB3AA513E}" destId="{B6E5D27E-27A3-4DD8-8778-C97F9E0DE4AC}" srcOrd="20" destOrd="0" presId="urn:microsoft.com/office/officeart/2005/8/layout/radial5"/>
    <dgm:cxn modelId="{615E8ED9-1902-4BED-9BFD-AAC3816F1FB5}" type="presParOf" srcId="{C64A0949-0463-4E20-900C-C4CFB3AA513E}" destId="{ABF223D9-0360-4C50-AF4A-B264C7EE8ACB}" srcOrd="21" destOrd="0" presId="urn:microsoft.com/office/officeart/2005/8/layout/radial5"/>
    <dgm:cxn modelId="{3B0FF1EF-F3F5-412E-BEC1-167BE91A04E3}" type="presParOf" srcId="{ABF223D9-0360-4C50-AF4A-B264C7EE8ACB}" destId="{99448D48-2287-48C4-8B24-7BC441F34CB1}" srcOrd="0" destOrd="0" presId="urn:microsoft.com/office/officeart/2005/8/layout/radial5"/>
    <dgm:cxn modelId="{4608BA1B-D139-42D7-83C1-98F28CE4E710}" type="presParOf" srcId="{C64A0949-0463-4E20-900C-C4CFB3AA513E}" destId="{F658825F-449C-44F8-972B-1DD8403A11AC}" srcOrd="22" destOrd="0" presId="urn:microsoft.com/office/officeart/2005/8/layout/radial5"/>
    <dgm:cxn modelId="{4AA28C45-0FED-4DB4-8898-09D03350EB66}" type="presParOf" srcId="{C64A0949-0463-4E20-900C-C4CFB3AA513E}" destId="{DAC9E593-3CA5-4358-9FFF-220089B340B0}" srcOrd="23" destOrd="0" presId="urn:microsoft.com/office/officeart/2005/8/layout/radial5"/>
    <dgm:cxn modelId="{B01368CF-12C5-411F-9787-124DA97751C5}" type="presParOf" srcId="{DAC9E593-3CA5-4358-9FFF-220089B340B0}" destId="{0F027AA5-AE4A-4DB4-8619-1CDBADEB8EB8}" srcOrd="0" destOrd="0" presId="urn:microsoft.com/office/officeart/2005/8/layout/radial5"/>
    <dgm:cxn modelId="{7CAF9E35-D0A1-49DA-BE41-F9DEDABEB3FF}" type="presParOf" srcId="{C64A0949-0463-4E20-900C-C4CFB3AA513E}" destId="{FA710E06-52C9-4062-8DC7-5C21DCA182BE}" srcOrd="24" destOrd="0" presId="urn:microsoft.com/office/officeart/2005/8/layout/radial5"/>
    <dgm:cxn modelId="{A074EAEC-2532-48D5-8B82-C4313481766F}" type="presParOf" srcId="{C64A0949-0463-4E20-900C-C4CFB3AA513E}" destId="{A2484ED4-15FE-478E-BA05-59B1D04F1F39}" srcOrd="25" destOrd="0" presId="urn:microsoft.com/office/officeart/2005/8/layout/radial5"/>
    <dgm:cxn modelId="{C9E090FB-2900-4B5D-BD6A-5A625A4ABC11}" type="presParOf" srcId="{A2484ED4-15FE-478E-BA05-59B1D04F1F39}" destId="{B9397A59-8474-4302-A68B-372EFC4052A6}" srcOrd="0" destOrd="0" presId="urn:microsoft.com/office/officeart/2005/8/layout/radial5"/>
    <dgm:cxn modelId="{CBEAD344-E72D-40FF-ACEA-D3157C7F6DD6}" type="presParOf" srcId="{C64A0949-0463-4E20-900C-C4CFB3AA513E}" destId="{815FEAA0-1BBC-4429-AD17-10D36B95D1AE}" srcOrd="2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DB6D99-82D0-45F8-AC82-C109DD607E4A}">
      <dsp:nvSpPr>
        <dsp:cNvPr id="0" name=""/>
        <dsp:cNvSpPr/>
      </dsp:nvSpPr>
      <dsp:spPr>
        <a:xfrm>
          <a:off x="3457903" y="2733819"/>
          <a:ext cx="1076544" cy="915746"/>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100000"/>
            </a:lnSpc>
            <a:spcBef>
              <a:spcPct val="0"/>
            </a:spcBef>
            <a:spcAft>
              <a:spcPts val="0"/>
            </a:spcAft>
          </a:pPr>
          <a:r>
            <a:rPr lang="en-US" sz="1200" b="1" kern="1200" dirty="0" smtClean="0">
              <a:latin typeface="Arial" panose="020B0604020202020204" pitchFamily="34" charset="0"/>
              <a:cs typeface="Arial" panose="020B0604020202020204" pitchFamily="34" charset="0"/>
            </a:rPr>
            <a:t>Baldrige Program NIST</a:t>
          </a:r>
          <a:endParaRPr lang="en-US" sz="1200" b="1" kern="1200" dirty="0">
            <a:latin typeface="Arial" panose="020B0604020202020204" pitchFamily="34" charset="0"/>
            <a:cs typeface="Arial" panose="020B0604020202020204" pitchFamily="34" charset="0"/>
          </a:endParaRPr>
        </a:p>
      </dsp:txBody>
      <dsp:txXfrm>
        <a:off x="3615559" y="2867927"/>
        <a:ext cx="761232" cy="647530"/>
      </dsp:txXfrm>
    </dsp:sp>
    <dsp:sp modelId="{21819A2D-6517-4CD4-8D1B-2B9CD19296B3}">
      <dsp:nvSpPr>
        <dsp:cNvPr id="0" name=""/>
        <dsp:cNvSpPr/>
      </dsp:nvSpPr>
      <dsp:spPr>
        <a:xfrm rot="16201950">
          <a:off x="3542359" y="1620288"/>
          <a:ext cx="909096" cy="563244"/>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100000"/>
            </a:lnSpc>
            <a:spcBef>
              <a:spcPct val="0"/>
            </a:spcBef>
            <a:spcAft>
              <a:spcPts val="0"/>
            </a:spcAft>
          </a:pPr>
          <a:endParaRPr lang="en-US" sz="900" b="1" kern="1200">
            <a:solidFill>
              <a:schemeClr val="tx1"/>
            </a:solidFill>
            <a:latin typeface="Arial" panose="020B0604020202020204" pitchFamily="34" charset="0"/>
            <a:cs typeface="Arial" panose="020B0604020202020204" pitchFamily="34" charset="0"/>
          </a:endParaRPr>
        </a:p>
      </dsp:txBody>
      <dsp:txXfrm>
        <a:off x="3626798" y="1817423"/>
        <a:ext cx="740123" cy="337946"/>
      </dsp:txXfrm>
    </dsp:sp>
    <dsp:sp modelId="{BC96DDB3-EA63-499F-90A8-7C747F452D3B}">
      <dsp:nvSpPr>
        <dsp:cNvPr id="0" name=""/>
        <dsp:cNvSpPr/>
      </dsp:nvSpPr>
      <dsp:spPr>
        <a:xfrm>
          <a:off x="3500709" y="24582"/>
          <a:ext cx="993961" cy="993961"/>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100000"/>
            </a:lnSpc>
            <a:spcBef>
              <a:spcPct val="0"/>
            </a:spcBef>
            <a:spcAft>
              <a:spcPts val="0"/>
            </a:spcAft>
          </a:pPr>
          <a:r>
            <a:rPr lang="en-US" sz="900" b="1" kern="1200" dirty="0" smtClean="0">
              <a:latin typeface="Arial" panose="020B0604020202020204" pitchFamily="34" charset="0"/>
              <a:cs typeface="Arial" panose="020B0604020202020204" pitchFamily="34" charset="0"/>
            </a:rPr>
            <a:t>10,000+ Baldrige Examiners</a:t>
          </a:r>
          <a:endParaRPr lang="en-US" sz="900" b="1" kern="1200" dirty="0">
            <a:latin typeface="Arial" panose="020B0604020202020204" pitchFamily="34" charset="0"/>
            <a:cs typeface="Arial" panose="020B0604020202020204" pitchFamily="34" charset="0"/>
          </a:endParaRPr>
        </a:p>
      </dsp:txBody>
      <dsp:txXfrm>
        <a:off x="3646271" y="170144"/>
        <a:ext cx="702837" cy="702837"/>
      </dsp:txXfrm>
    </dsp:sp>
    <dsp:sp modelId="{36FFBDB1-952B-4488-A4B3-E708F009FB4B}">
      <dsp:nvSpPr>
        <dsp:cNvPr id="0" name=""/>
        <dsp:cNvSpPr/>
      </dsp:nvSpPr>
      <dsp:spPr>
        <a:xfrm rot="17883744">
          <a:off x="4155658" y="1763241"/>
          <a:ext cx="903799" cy="563244"/>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100000"/>
            </a:lnSpc>
            <a:spcBef>
              <a:spcPct val="0"/>
            </a:spcBef>
            <a:spcAft>
              <a:spcPts val="0"/>
            </a:spcAft>
          </a:pPr>
          <a:endParaRPr lang="en-US" sz="900" b="1" kern="1200">
            <a:solidFill>
              <a:schemeClr val="tx1"/>
            </a:solidFill>
            <a:latin typeface="Arial" panose="020B0604020202020204" pitchFamily="34" charset="0"/>
            <a:cs typeface="Arial" panose="020B0604020202020204" pitchFamily="34" charset="0"/>
          </a:endParaRPr>
        </a:p>
      </dsp:txBody>
      <dsp:txXfrm>
        <a:off x="4200399" y="1950444"/>
        <a:ext cx="734826" cy="337946"/>
      </dsp:txXfrm>
    </dsp:sp>
    <dsp:sp modelId="{0F26C4CF-A10F-4820-8B9C-315517553F1E}">
      <dsp:nvSpPr>
        <dsp:cNvPr id="0" name=""/>
        <dsp:cNvSpPr/>
      </dsp:nvSpPr>
      <dsp:spPr>
        <a:xfrm>
          <a:off x="4757517" y="334357"/>
          <a:ext cx="993961" cy="993961"/>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100000"/>
            </a:lnSpc>
            <a:spcBef>
              <a:spcPct val="0"/>
            </a:spcBef>
            <a:spcAft>
              <a:spcPts val="0"/>
            </a:spcAft>
          </a:pPr>
          <a:r>
            <a:rPr lang="en-US" sz="900" b="1" kern="1200" dirty="0" smtClean="0">
              <a:latin typeface="Arial" panose="020B0604020202020204" pitchFamily="34" charset="0"/>
              <a:cs typeface="Arial" panose="020B0604020202020204" pitchFamily="34" charset="0"/>
            </a:rPr>
            <a:t>~100 Business Excellence Programs Worldwide </a:t>
          </a:r>
          <a:endParaRPr lang="en-US" sz="900" b="1" kern="1200" dirty="0">
            <a:latin typeface="Arial" panose="020B0604020202020204" pitchFamily="34" charset="0"/>
            <a:cs typeface="Arial" panose="020B0604020202020204" pitchFamily="34" charset="0"/>
          </a:endParaRPr>
        </a:p>
      </dsp:txBody>
      <dsp:txXfrm>
        <a:off x="4903079" y="479919"/>
        <a:ext cx="702837" cy="702837"/>
      </dsp:txXfrm>
    </dsp:sp>
    <dsp:sp modelId="{41A5A72B-4F2F-4A9E-B323-0CE1DD167EB0}">
      <dsp:nvSpPr>
        <dsp:cNvPr id="0" name=""/>
        <dsp:cNvSpPr/>
      </dsp:nvSpPr>
      <dsp:spPr>
        <a:xfrm rot="19560294">
          <a:off x="4648396" y="2169877"/>
          <a:ext cx="890726" cy="563244"/>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100000"/>
            </a:lnSpc>
            <a:spcBef>
              <a:spcPct val="0"/>
            </a:spcBef>
            <a:spcAft>
              <a:spcPts val="0"/>
            </a:spcAft>
          </a:pPr>
          <a:endParaRPr lang="en-US" sz="900" b="1" kern="1200">
            <a:solidFill>
              <a:schemeClr val="tx1"/>
            </a:solidFill>
            <a:latin typeface="Arial" panose="020B0604020202020204" pitchFamily="34" charset="0"/>
            <a:cs typeface="Arial" panose="020B0604020202020204" pitchFamily="34" charset="0"/>
          </a:endParaRPr>
        </a:p>
      </dsp:txBody>
      <dsp:txXfrm>
        <a:off x="4662836" y="2329764"/>
        <a:ext cx="721753" cy="337946"/>
      </dsp:txXfrm>
    </dsp:sp>
    <dsp:sp modelId="{31D49EAF-27BC-4742-9A80-F76F3B54E68C}">
      <dsp:nvSpPr>
        <dsp:cNvPr id="0" name=""/>
        <dsp:cNvSpPr/>
      </dsp:nvSpPr>
      <dsp:spPr>
        <a:xfrm>
          <a:off x="5726405" y="1192717"/>
          <a:ext cx="993961" cy="993961"/>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100000"/>
            </a:lnSpc>
            <a:spcBef>
              <a:spcPct val="0"/>
            </a:spcBef>
            <a:spcAft>
              <a:spcPts val="0"/>
            </a:spcAft>
          </a:pPr>
          <a:r>
            <a:rPr lang="en-US" sz="900" b="1" kern="1200" dirty="0" smtClean="0">
              <a:latin typeface="Arial" panose="020B0604020202020204" pitchFamily="34" charset="0"/>
              <a:cs typeface="Arial" panose="020B0604020202020204" pitchFamily="34" charset="0"/>
            </a:rPr>
            <a:t>Baldrige Executive Fellows</a:t>
          </a:r>
          <a:endParaRPr lang="en-US" sz="900" b="1" kern="1200" dirty="0">
            <a:latin typeface="Arial" panose="020B0604020202020204" pitchFamily="34" charset="0"/>
            <a:cs typeface="Arial" panose="020B0604020202020204" pitchFamily="34" charset="0"/>
          </a:endParaRPr>
        </a:p>
      </dsp:txBody>
      <dsp:txXfrm>
        <a:off x="5871967" y="1338279"/>
        <a:ext cx="702837" cy="702837"/>
      </dsp:txXfrm>
    </dsp:sp>
    <dsp:sp modelId="{A22ACE68-E29F-486F-9AEE-BAFC11EF77E5}">
      <dsp:nvSpPr>
        <dsp:cNvPr id="0" name=""/>
        <dsp:cNvSpPr/>
      </dsp:nvSpPr>
      <dsp:spPr>
        <a:xfrm rot="21228160">
          <a:off x="4892336" y="2764761"/>
          <a:ext cx="884013" cy="563244"/>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100000"/>
            </a:lnSpc>
            <a:spcBef>
              <a:spcPct val="0"/>
            </a:spcBef>
            <a:spcAft>
              <a:spcPts val="0"/>
            </a:spcAft>
          </a:pPr>
          <a:endParaRPr lang="en-US" sz="900" b="1" kern="1200">
            <a:solidFill>
              <a:schemeClr val="tx1"/>
            </a:solidFill>
            <a:latin typeface="Arial" panose="020B0604020202020204" pitchFamily="34" charset="0"/>
            <a:cs typeface="Arial" panose="020B0604020202020204" pitchFamily="34" charset="0"/>
          </a:endParaRPr>
        </a:p>
      </dsp:txBody>
      <dsp:txXfrm>
        <a:off x="4892830" y="2886531"/>
        <a:ext cx="715040" cy="337946"/>
      </dsp:txXfrm>
    </dsp:sp>
    <dsp:sp modelId="{43CCDEFC-8334-4AC6-A057-0C9DF6BF17DC}">
      <dsp:nvSpPr>
        <dsp:cNvPr id="0" name=""/>
        <dsp:cNvSpPr/>
      </dsp:nvSpPr>
      <dsp:spPr>
        <a:xfrm>
          <a:off x="6185413" y="2403022"/>
          <a:ext cx="993961" cy="993961"/>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100000"/>
            </a:lnSpc>
            <a:spcBef>
              <a:spcPct val="0"/>
            </a:spcBef>
            <a:spcAft>
              <a:spcPts val="0"/>
            </a:spcAft>
          </a:pPr>
          <a:r>
            <a:rPr lang="en-US" sz="900" b="1" kern="1200" dirty="0" smtClean="0">
              <a:latin typeface="Arial" panose="020B0604020202020204" pitchFamily="34" charset="0"/>
              <a:cs typeface="Arial" panose="020B0604020202020204" pitchFamily="34" charset="0"/>
            </a:rPr>
            <a:t>99 Baldrige Award Recipients</a:t>
          </a:r>
        </a:p>
      </dsp:txBody>
      <dsp:txXfrm>
        <a:off x="6330975" y="2548584"/>
        <a:ext cx="702837" cy="702837"/>
      </dsp:txXfrm>
    </dsp:sp>
    <dsp:sp modelId="{CD64E882-F7D8-4A27-BFA4-BFC087FA5DBD}">
      <dsp:nvSpPr>
        <dsp:cNvPr id="0" name=""/>
        <dsp:cNvSpPr/>
      </dsp:nvSpPr>
      <dsp:spPr>
        <a:xfrm rot="1286027">
          <a:off x="4801171" y="3402547"/>
          <a:ext cx="898961" cy="563244"/>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p>
      </dsp:txBody>
      <dsp:txXfrm>
        <a:off x="4807014" y="3484322"/>
        <a:ext cx="729988" cy="337946"/>
      </dsp:txXfrm>
    </dsp:sp>
    <dsp:sp modelId="{D8CCC4D6-47F4-4B00-9506-3E4DDDFDC453}">
      <dsp:nvSpPr>
        <dsp:cNvPr id="0" name=""/>
        <dsp:cNvSpPr/>
      </dsp:nvSpPr>
      <dsp:spPr>
        <a:xfrm>
          <a:off x="6029388" y="3688005"/>
          <a:ext cx="993961" cy="993961"/>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100000"/>
            </a:lnSpc>
            <a:spcBef>
              <a:spcPct val="0"/>
            </a:spcBef>
            <a:spcAft>
              <a:spcPts val="0"/>
            </a:spcAft>
          </a:pPr>
          <a:r>
            <a:rPr lang="en-US" sz="900" b="1" kern="1200" dirty="0" smtClean="0">
              <a:latin typeface="Arial" panose="020B0604020202020204" pitchFamily="34" charset="0"/>
              <a:cs typeface="Arial" panose="020B0604020202020204" pitchFamily="34" charset="0"/>
            </a:rPr>
            <a:t>1,600+ Baldrige Award Applicants</a:t>
          </a:r>
        </a:p>
      </dsp:txBody>
      <dsp:txXfrm>
        <a:off x="6174950" y="3833567"/>
        <a:ext cx="702837" cy="702837"/>
      </dsp:txXfrm>
    </dsp:sp>
    <dsp:sp modelId="{590D18B5-ACAD-41FF-9D72-C6672A80B412}">
      <dsp:nvSpPr>
        <dsp:cNvPr id="0" name=""/>
        <dsp:cNvSpPr/>
      </dsp:nvSpPr>
      <dsp:spPr>
        <a:xfrm rot="2934888">
          <a:off x="4410661" y="3916204"/>
          <a:ext cx="925526" cy="563244"/>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100000"/>
            </a:lnSpc>
            <a:spcBef>
              <a:spcPct val="0"/>
            </a:spcBef>
            <a:spcAft>
              <a:spcPts val="0"/>
            </a:spcAft>
          </a:pPr>
          <a:endParaRPr lang="en-US" sz="900" b="1" kern="1200">
            <a:solidFill>
              <a:schemeClr val="tx1"/>
            </a:solidFill>
            <a:latin typeface="Arial" panose="020B0604020202020204" pitchFamily="34" charset="0"/>
            <a:cs typeface="Arial" panose="020B0604020202020204" pitchFamily="34" charset="0"/>
          </a:endParaRPr>
        </a:p>
      </dsp:txBody>
      <dsp:txXfrm>
        <a:off x="4439625" y="3965173"/>
        <a:ext cx="756553" cy="337946"/>
      </dsp:txXfrm>
    </dsp:sp>
    <dsp:sp modelId="{5B401F90-57BE-473C-922E-B8632C532261}">
      <dsp:nvSpPr>
        <dsp:cNvPr id="0" name=""/>
        <dsp:cNvSpPr/>
      </dsp:nvSpPr>
      <dsp:spPr>
        <a:xfrm>
          <a:off x="5294073" y="4753293"/>
          <a:ext cx="993961" cy="993961"/>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100000"/>
            </a:lnSpc>
            <a:spcBef>
              <a:spcPct val="0"/>
            </a:spcBef>
            <a:spcAft>
              <a:spcPts val="0"/>
            </a:spcAft>
          </a:pPr>
          <a:r>
            <a:rPr lang="en-US" sz="900" b="1" kern="1200" dirty="0" smtClean="0">
              <a:latin typeface="Arial" panose="020B0604020202020204" pitchFamily="34" charset="0"/>
              <a:cs typeface="Arial" panose="020B0604020202020204" pitchFamily="34" charset="0"/>
            </a:rPr>
            <a:t>30+ Regional/ Sector Baldrige-Based Programs</a:t>
          </a:r>
          <a:endParaRPr lang="en-US" sz="900" b="1" kern="1200" dirty="0">
            <a:latin typeface="Arial" panose="020B0604020202020204" pitchFamily="34" charset="0"/>
            <a:cs typeface="Arial" panose="020B0604020202020204" pitchFamily="34" charset="0"/>
          </a:endParaRPr>
        </a:p>
      </dsp:txBody>
      <dsp:txXfrm>
        <a:off x="5439635" y="4898855"/>
        <a:ext cx="702837" cy="702837"/>
      </dsp:txXfrm>
    </dsp:sp>
    <dsp:sp modelId="{F64E4EF2-FEC9-448D-8FC2-CDC82422ACCD}">
      <dsp:nvSpPr>
        <dsp:cNvPr id="0" name=""/>
        <dsp:cNvSpPr/>
      </dsp:nvSpPr>
      <dsp:spPr>
        <a:xfrm rot="4577688">
          <a:off x="3838401" y="4196949"/>
          <a:ext cx="943209" cy="563244"/>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100000"/>
            </a:lnSpc>
            <a:spcBef>
              <a:spcPct val="0"/>
            </a:spcBef>
            <a:spcAft>
              <a:spcPts val="0"/>
            </a:spcAft>
          </a:pPr>
          <a:endParaRPr lang="en-US" sz="900" b="1" kern="1200">
            <a:solidFill>
              <a:schemeClr val="tx1"/>
            </a:solidFill>
            <a:latin typeface="Arial" panose="020B0604020202020204" pitchFamily="34" charset="0"/>
            <a:cs typeface="Arial" panose="020B0604020202020204" pitchFamily="34" charset="0"/>
          </a:endParaRPr>
        </a:p>
      </dsp:txBody>
      <dsp:txXfrm>
        <a:off x="3902870" y="4227517"/>
        <a:ext cx="774236" cy="337946"/>
      </dsp:txXfrm>
    </dsp:sp>
    <dsp:sp modelId="{63789B0F-2434-4BD4-A85B-9AEF03091B3F}">
      <dsp:nvSpPr>
        <dsp:cNvPr id="0" name=""/>
        <dsp:cNvSpPr/>
      </dsp:nvSpPr>
      <dsp:spPr>
        <a:xfrm>
          <a:off x="4147920" y="5354840"/>
          <a:ext cx="993961" cy="993961"/>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100000"/>
            </a:lnSpc>
            <a:spcBef>
              <a:spcPct val="0"/>
            </a:spcBef>
            <a:spcAft>
              <a:spcPts val="0"/>
            </a:spcAft>
          </a:pPr>
          <a:r>
            <a:rPr lang="en-US" sz="900" b="1" kern="1200" dirty="0" smtClean="0">
              <a:latin typeface="Arial" panose="020B0604020202020204" pitchFamily="34" charset="0"/>
              <a:cs typeface="Arial" panose="020B0604020202020204" pitchFamily="34" charset="0"/>
            </a:rPr>
            <a:t>Baldrige-Based </a:t>
          </a:r>
          <a:r>
            <a:rPr lang="en-US" sz="900" b="1" kern="1200" dirty="0" err="1" smtClean="0">
              <a:latin typeface="Arial" panose="020B0604020202020204" pitchFamily="34" charset="0"/>
              <a:cs typeface="Arial" panose="020B0604020202020204" pitchFamily="34" charset="0"/>
            </a:rPr>
            <a:t>Accredita-tions</a:t>
          </a:r>
          <a:endParaRPr lang="en-US" sz="900" b="1" kern="1200" dirty="0">
            <a:latin typeface="Arial" panose="020B0604020202020204" pitchFamily="34" charset="0"/>
            <a:cs typeface="Arial" panose="020B0604020202020204" pitchFamily="34" charset="0"/>
          </a:endParaRPr>
        </a:p>
      </dsp:txBody>
      <dsp:txXfrm>
        <a:off x="4293482" y="5500402"/>
        <a:ext cx="702837" cy="702837"/>
      </dsp:txXfrm>
    </dsp:sp>
    <dsp:sp modelId="{13400D16-0568-47BD-8220-A921F50F622F}">
      <dsp:nvSpPr>
        <dsp:cNvPr id="0" name=""/>
        <dsp:cNvSpPr/>
      </dsp:nvSpPr>
      <dsp:spPr>
        <a:xfrm rot="6218616">
          <a:off x="3212390" y="4196932"/>
          <a:ext cx="942846" cy="563244"/>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100000"/>
            </a:lnSpc>
            <a:spcBef>
              <a:spcPct val="0"/>
            </a:spcBef>
            <a:spcAft>
              <a:spcPts val="0"/>
            </a:spcAft>
          </a:pPr>
          <a:endParaRPr lang="en-US" sz="900" b="1" kern="1200">
            <a:solidFill>
              <a:schemeClr val="tx1"/>
            </a:solidFill>
            <a:latin typeface="Arial" panose="020B0604020202020204" pitchFamily="34" charset="0"/>
            <a:cs typeface="Arial" panose="020B0604020202020204" pitchFamily="34" charset="0"/>
          </a:endParaRPr>
        </a:p>
      </dsp:txBody>
      <dsp:txXfrm rot="10800000">
        <a:off x="3316805" y="4227479"/>
        <a:ext cx="773873" cy="337946"/>
      </dsp:txXfrm>
    </dsp:sp>
    <dsp:sp modelId="{C1103DF2-05F9-45EB-8CE7-B4E41C4445D6}">
      <dsp:nvSpPr>
        <dsp:cNvPr id="0" name=""/>
        <dsp:cNvSpPr/>
      </dsp:nvSpPr>
      <dsp:spPr>
        <a:xfrm>
          <a:off x="2853499" y="5354840"/>
          <a:ext cx="993961" cy="993961"/>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100000"/>
            </a:lnSpc>
            <a:spcBef>
              <a:spcPct val="0"/>
            </a:spcBef>
            <a:spcAft>
              <a:spcPts val="0"/>
            </a:spcAft>
          </a:pPr>
          <a:r>
            <a:rPr lang="en-US" sz="900" b="1" kern="1200" smtClean="0">
              <a:latin typeface="Arial" panose="020B0604020202020204" pitchFamily="34" charset="0"/>
              <a:cs typeface="Arial" panose="020B0604020202020204" pitchFamily="34" charset="0"/>
            </a:rPr>
            <a:t>Corporate Baldrige-Based Excellence Programs</a:t>
          </a:r>
          <a:endParaRPr lang="en-US" sz="900" b="1" kern="1200" dirty="0">
            <a:latin typeface="Arial" panose="020B0604020202020204" pitchFamily="34" charset="0"/>
            <a:cs typeface="Arial" panose="020B0604020202020204" pitchFamily="34" charset="0"/>
          </a:endParaRPr>
        </a:p>
      </dsp:txBody>
      <dsp:txXfrm>
        <a:off x="2999061" y="5500402"/>
        <a:ext cx="702837" cy="702837"/>
      </dsp:txXfrm>
    </dsp:sp>
    <dsp:sp modelId="{108FD120-8082-4216-BED3-188CB9ED7518}">
      <dsp:nvSpPr>
        <dsp:cNvPr id="0" name=""/>
        <dsp:cNvSpPr/>
      </dsp:nvSpPr>
      <dsp:spPr>
        <a:xfrm rot="7862236">
          <a:off x="2658171" y="3916185"/>
          <a:ext cx="924505" cy="563244"/>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100000"/>
            </a:lnSpc>
            <a:spcBef>
              <a:spcPct val="0"/>
            </a:spcBef>
            <a:spcAft>
              <a:spcPts val="0"/>
            </a:spcAft>
          </a:pPr>
          <a:endParaRPr lang="en-US" sz="900" b="1" kern="1200">
            <a:solidFill>
              <a:schemeClr val="tx1"/>
            </a:solidFill>
            <a:latin typeface="Arial" panose="020B0604020202020204" pitchFamily="34" charset="0"/>
            <a:cs typeface="Arial" panose="020B0604020202020204" pitchFamily="34" charset="0"/>
          </a:endParaRPr>
        </a:p>
      </dsp:txBody>
      <dsp:txXfrm rot="10800000">
        <a:off x="2798127" y="3965107"/>
        <a:ext cx="755532" cy="337946"/>
      </dsp:txXfrm>
    </dsp:sp>
    <dsp:sp modelId="{2E0A4B24-33D3-4D2B-ACD2-622AC5B8D032}">
      <dsp:nvSpPr>
        <dsp:cNvPr id="0" name=""/>
        <dsp:cNvSpPr/>
      </dsp:nvSpPr>
      <dsp:spPr>
        <a:xfrm>
          <a:off x="1707346" y="4753293"/>
          <a:ext cx="993961" cy="993961"/>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100000"/>
            </a:lnSpc>
            <a:spcBef>
              <a:spcPct val="0"/>
            </a:spcBef>
            <a:spcAft>
              <a:spcPts val="0"/>
            </a:spcAft>
          </a:pPr>
          <a:r>
            <a:rPr lang="en-US" sz="900" b="1" kern="1200" dirty="0" smtClean="0">
              <a:latin typeface="Arial" panose="020B0604020202020204" pitchFamily="34" charset="0"/>
              <a:cs typeface="Arial" panose="020B0604020202020204" pitchFamily="34" charset="0"/>
            </a:rPr>
            <a:t>Federal Baldrige-Based Programs</a:t>
          </a:r>
          <a:endParaRPr lang="en-US" sz="900" b="1" kern="1200" dirty="0">
            <a:latin typeface="Arial" panose="020B0604020202020204" pitchFamily="34" charset="0"/>
            <a:cs typeface="Arial" panose="020B0604020202020204" pitchFamily="34" charset="0"/>
          </a:endParaRPr>
        </a:p>
      </dsp:txBody>
      <dsp:txXfrm>
        <a:off x="1852908" y="4898855"/>
        <a:ext cx="702837" cy="702837"/>
      </dsp:txXfrm>
    </dsp:sp>
    <dsp:sp modelId="{AA992892-0213-4E6E-A35B-36E049A4C449}">
      <dsp:nvSpPr>
        <dsp:cNvPr id="0" name=""/>
        <dsp:cNvSpPr/>
      </dsp:nvSpPr>
      <dsp:spPr>
        <a:xfrm rot="9512572">
          <a:off x="2294444" y="3402553"/>
          <a:ext cx="897481" cy="563244"/>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100000"/>
            </a:lnSpc>
            <a:spcBef>
              <a:spcPct val="0"/>
            </a:spcBef>
            <a:spcAft>
              <a:spcPts val="0"/>
            </a:spcAft>
          </a:pPr>
          <a:endParaRPr lang="en-US" sz="900" b="1" kern="1200">
            <a:solidFill>
              <a:schemeClr val="tx1"/>
            </a:solidFill>
            <a:latin typeface="Arial" panose="020B0604020202020204" pitchFamily="34" charset="0"/>
            <a:cs typeface="Arial" panose="020B0604020202020204" pitchFamily="34" charset="0"/>
          </a:endParaRPr>
        </a:p>
      </dsp:txBody>
      <dsp:txXfrm rot="10800000">
        <a:off x="2457561" y="3484296"/>
        <a:ext cx="728508" cy="337946"/>
      </dsp:txXfrm>
    </dsp:sp>
    <dsp:sp modelId="{B6E5D27E-27A3-4DD8-8778-C97F9E0DE4AC}">
      <dsp:nvSpPr>
        <dsp:cNvPr id="0" name=""/>
        <dsp:cNvSpPr/>
      </dsp:nvSpPr>
      <dsp:spPr>
        <a:xfrm>
          <a:off x="972031" y="3688005"/>
          <a:ext cx="993961" cy="993961"/>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100000"/>
            </a:lnSpc>
            <a:spcBef>
              <a:spcPct val="0"/>
            </a:spcBef>
            <a:spcAft>
              <a:spcPts val="0"/>
            </a:spcAft>
          </a:pPr>
          <a:r>
            <a:rPr lang="en-US" sz="900" b="1" kern="1200" dirty="0" smtClean="0">
              <a:latin typeface="Arial" panose="020B0604020202020204" pitchFamily="34" charset="0"/>
              <a:cs typeface="Arial" panose="020B0604020202020204" pitchFamily="34" charset="0"/>
            </a:rPr>
            <a:t>Association Baldrige-Based Programs</a:t>
          </a:r>
          <a:endParaRPr lang="en-US" sz="900" b="1" kern="1200" dirty="0">
            <a:latin typeface="Arial" panose="020B0604020202020204" pitchFamily="34" charset="0"/>
            <a:cs typeface="Arial" panose="020B0604020202020204" pitchFamily="34" charset="0"/>
          </a:endParaRPr>
        </a:p>
      </dsp:txBody>
      <dsp:txXfrm>
        <a:off x="1117593" y="3833567"/>
        <a:ext cx="702837" cy="702837"/>
      </dsp:txXfrm>
    </dsp:sp>
    <dsp:sp modelId="{ABF223D9-0360-4C50-AF4A-B264C7EE8ACB}">
      <dsp:nvSpPr>
        <dsp:cNvPr id="0" name=""/>
        <dsp:cNvSpPr/>
      </dsp:nvSpPr>
      <dsp:spPr>
        <a:xfrm rot="11172256">
          <a:off x="2256919" y="2767469"/>
          <a:ext cx="855002" cy="563244"/>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100000"/>
            </a:lnSpc>
            <a:spcBef>
              <a:spcPct val="0"/>
            </a:spcBef>
            <a:spcAft>
              <a:spcPts val="0"/>
            </a:spcAft>
          </a:pPr>
          <a:endParaRPr lang="en-US" sz="900" b="1" kern="1200">
            <a:solidFill>
              <a:schemeClr val="tx1"/>
            </a:solidFill>
            <a:latin typeface="Arial" panose="020B0604020202020204" pitchFamily="34" charset="0"/>
            <a:cs typeface="Arial" panose="020B0604020202020204" pitchFamily="34" charset="0"/>
          </a:endParaRPr>
        </a:p>
      </dsp:txBody>
      <dsp:txXfrm rot="10800000">
        <a:off x="2425397" y="2889249"/>
        <a:ext cx="686029" cy="337946"/>
      </dsp:txXfrm>
    </dsp:sp>
    <dsp:sp modelId="{F658825F-449C-44F8-972B-1DD8403A11AC}">
      <dsp:nvSpPr>
        <dsp:cNvPr id="0" name=""/>
        <dsp:cNvSpPr/>
      </dsp:nvSpPr>
      <dsp:spPr>
        <a:xfrm>
          <a:off x="763564" y="2403022"/>
          <a:ext cx="1098843" cy="993961"/>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100000"/>
            </a:lnSpc>
            <a:spcBef>
              <a:spcPct val="0"/>
            </a:spcBef>
            <a:spcAft>
              <a:spcPts val="0"/>
            </a:spcAft>
          </a:pPr>
          <a:r>
            <a:rPr lang="en-US" sz="900" b="1" kern="1200" dirty="0" smtClean="0">
              <a:latin typeface="Arial" panose="020B0604020202020204" pitchFamily="34" charset="0"/>
              <a:cs typeface="Arial" panose="020B0604020202020204" pitchFamily="34" charset="0"/>
            </a:rPr>
            <a:t>Baldrige Performance Excellence Groups</a:t>
          </a:r>
          <a:endParaRPr lang="en-US" sz="900" b="1" kern="1200" dirty="0">
            <a:latin typeface="Arial" panose="020B0604020202020204" pitchFamily="34" charset="0"/>
            <a:cs typeface="Arial" panose="020B0604020202020204" pitchFamily="34" charset="0"/>
          </a:endParaRPr>
        </a:p>
      </dsp:txBody>
      <dsp:txXfrm>
        <a:off x="924486" y="2548584"/>
        <a:ext cx="776999" cy="702837"/>
      </dsp:txXfrm>
    </dsp:sp>
    <dsp:sp modelId="{DAC9E593-3CA5-4358-9FFF-220089B340B0}">
      <dsp:nvSpPr>
        <dsp:cNvPr id="0" name=""/>
        <dsp:cNvSpPr/>
      </dsp:nvSpPr>
      <dsp:spPr>
        <a:xfrm rot="12841875">
          <a:off x="2455379" y="2169881"/>
          <a:ext cx="889422" cy="563244"/>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100000"/>
            </a:lnSpc>
            <a:spcBef>
              <a:spcPct val="0"/>
            </a:spcBef>
            <a:spcAft>
              <a:spcPts val="0"/>
            </a:spcAft>
          </a:pPr>
          <a:endParaRPr lang="en-US" sz="900" b="1" kern="1200">
            <a:solidFill>
              <a:schemeClr val="tx1"/>
            </a:solidFill>
            <a:latin typeface="Arial" panose="020B0604020202020204" pitchFamily="34" charset="0"/>
            <a:cs typeface="Arial" panose="020B0604020202020204" pitchFamily="34" charset="0"/>
          </a:endParaRPr>
        </a:p>
      </dsp:txBody>
      <dsp:txXfrm rot="10800000">
        <a:off x="2609882" y="2329812"/>
        <a:ext cx="720449" cy="337946"/>
      </dsp:txXfrm>
    </dsp:sp>
    <dsp:sp modelId="{FA710E06-52C9-4062-8DC7-5C21DCA182BE}">
      <dsp:nvSpPr>
        <dsp:cNvPr id="0" name=""/>
        <dsp:cNvSpPr/>
      </dsp:nvSpPr>
      <dsp:spPr>
        <a:xfrm>
          <a:off x="1275013" y="1192717"/>
          <a:ext cx="993961" cy="993961"/>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100000"/>
            </a:lnSpc>
            <a:spcBef>
              <a:spcPct val="0"/>
            </a:spcBef>
            <a:spcAft>
              <a:spcPts val="0"/>
            </a:spcAft>
          </a:pPr>
          <a:r>
            <a:rPr lang="en-US" sz="900" b="1" kern="1200" dirty="0" err="1" smtClean="0">
              <a:latin typeface="Arial" panose="020B0604020202020204" pitchFamily="34" charset="0"/>
              <a:cs typeface="Arial" panose="020B0604020202020204" pitchFamily="34" charset="0"/>
            </a:rPr>
            <a:t>Commun-ities</a:t>
          </a:r>
          <a:r>
            <a:rPr lang="en-US" sz="900" b="1" kern="1200" dirty="0" smtClean="0">
              <a:latin typeface="Arial" panose="020B0604020202020204" pitchFamily="34" charset="0"/>
              <a:cs typeface="Arial" panose="020B0604020202020204" pitchFamily="34" charset="0"/>
            </a:rPr>
            <a:t> of Excellence</a:t>
          </a:r>
          <a:endParaRPr lang="en-US" sz="900" b="1" kern="1200" dirty="0">
            <a:latin typeface="Arial" panose="020B0604020202020204" pitchFamily="34" charset="0"/>
            <a:cs typeface="Arial" panose="020B0604020202020204" pitchFamily="34" charset="0"/>
          </a:endParaRPr>
        </a:p>
      </dsp:txBody>
      <dsp:txXfrm>
        <a:off x="1420575" y="1338279"/>
        <a:ext cx="702837" cy="702837"/>
      </dsp:txXfrm>
    </dsp:sp>
    <dsp:sp modelId="{A2484ED4-15FE-478E-BA05-59B1D04F1F39}">
      <dsp:nvSpPr>
        <dsp:cNvPr id="0" name=""/>
        <dsp:cNvSpPr/>
      </dsp:nvSpPr>
      <dsp:spPr>
        <a:xfrm rot="14519693">
          <a:off x="2934740" y="1763266"/>
          <a:ext cx="903075" cy="563244"/>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100000"/>
            </a:lnSpc>
            <a:spcBef>
              <a:spcPct val="0"/>
            </a:spcBef>
            <a:spcAft>
              <a:spcPts val="0"/>
            </a:spcAft>
          </a:pPr>
          <a:endParaRPr lang="en-US" sz="900" b="1" kern="1200">
            <a:solidFill>
              <a:schemeClr val="tx1"/>
            </a:solidFill>
            <a:latin typeface="Arial" panose="020B0604020202020204" pitchFamily="34" charset="0"/>
            <a:cs typeface="Arial" panose="020B0604020202020204" pitchFamily="34" charset="0"/>
          </a:endParaRPr>
        </a:p>
      </dsp:txBody>
      <dsp:txXfrm rot="10800000">
        <a:off x="3058897" y="1950509"/>
        <a:ext cx="734102" cy="337946"/>
      </dsp:txXfrm>
    </dsp:sp>
    <dsp:sp modelId="{815FEAA0-1BBC-4429-AD17-10D36B95D1AE}">
      <dsp:nvSpPr>
        <dsp:cNvPr id="0" name=""/>
        <dsp:cNvSpPr/>
      </dsp:nvSpPr>
      <dsp:spPr>
        <a:xfrm>
          <a:off x="2243902" y="334357"/>
          <a:ext cx="993961" cy="993961"/>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100000"/>
            </a:lnSpc>
            <a:spcBef>
              <a:spcPct val="0"/>
            </a:spcBef>
            <a:spcAft>
              <a:spcPts val="0"/>
            </a:spcAft>
          </a:pPr>
          <a:r>
            <a:rPr lang="en-US" sz="900" b="1" kern="1200" dirty="0" smtClean="0">
              <a:latin typeface="Arial" panose="020B0604020202020204" pitchFamily="34" charset="0"/>
              <a:cs typeface="Arial" panose="020B0604020202020204" pitchFamily="34" charset="0"/>
            </a:rPr>
            <a:t>College/</a:t>
          </a:r>
        </a:p>
        <a:p>
          <a:pPr lvl="0" algn="ctr" defTabSz="400050">
            <a:lnSpc>
              <a:spcPct val="100000"/>
            </a:lnSpc>
            <a:spcBef>
              <a:spcPct val="0"/>
            </a:spcBef>
            <a:spcAft>
              <a:spcPts val="0"/>
            </a:spcAft>
          </a:pPr>
          <a:r>
            <a:rPr lang="en-US" sz="900" b="1" kern="1200" dirty="0" smtClean="0">
              <a:latin typeface="Arial" panose="020B0604020202020204" pitchFamily="34" charset="0"/>
              <a:cs typeface="Arial" panose="020B0604020202020204" pitchFamily="34" charset="0"/>
            </a:rPr>
            <a:t>University Business Courses</a:t>
          </a:r>
          <a:endParaRPr lang="en-US" sz="900" b="1" kern="1200" dirty="0">
            <a:latin typeface="Arial" panose="020B0604020202020204" pitchFamily="34" charset="0"/>
            <a:cs typeface="Arial" panose="020B0604020202020204" pitchFamily="34" charset="0"/>
          </a:endParaRPr>
        </a:p>
      </dsp:txBody>
      <dsp:txXfrm>
        <a:off x="2389464" y="479919"/>
        <a:ext cx="702837" cy="702837"/>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1"/>
            <a:ext cx="3038599" cy="464053"/>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lvl1pPr defTabSz="925633">
              <a:defRPr sz="1200">
                <a:ea typeface="ＭＳ Ｐゴシック" pitchFamily="-109" charset="-128"/>
                <a:cs typeface="ＭＳ Ｐゴシック" pitchFamily="-109" charset="-128"/>
              </a:defRPr>
            </a:lvl1pPr>
          </a:lstStyle>
          <a:p>
            <a:pPr>
              <a:defRPr/>
            </a:pPr>
            <a:endParaRPr lang="en-US"/>
          </a:p>
        </p:txBody>
      </p:sp>
      <p:sp>
        <p:nvSpPr>
          <p:cNvPr id="78851" name="Rectangle 3"/>
          <p:cNvSpPr>
            <a:spLocks noGrp="1" noChangeArrowheads="1"/>
          </p:cNvSpPr>
          <p:nvPr>
            <p:ph type="dt" sz="quarter" idx="1"/>
          </p:nvPr>
        </p:nvSpPr>
        <p:spPr bwMode="auto">
          <a:xfrm>
            <a:off x="3971802" y="1"/>
            <a:ext cx="3038598" cy="464053"/>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lvl1pPr algn="r" defTabSz="925633">
              <a:defRPr sz="1200">
                <a:ea typeface="ＭＳ Ｐゴシック" pitchFamily="-109" charset="-128"/>
                <a:cs typeface="ＭＳ Ｐゴシック" pitchFamily="-109" charset="-128"/>
              </a:defRPr>
            </a:lvl1pPr>
          </a:lstStyle>
          <a:p>
            <a:pPr>
              <a:defRPr/>
            </a:pPr>
            <a:endParaRPr lang="en-US"/>
          </a:p>
        </p:txBody>
      </p:sp>
      <p:sp>
        <p:nvSpPr>
          <p:cNvPr id="78852" name="Rectangle 4"/>
          <p:cNvSpPr>
            <a:spLocks noGrp="1" noChangeArrowheads="1"/>
          </p:cNvSpPr>
          <p:nvPr>
            <p:ph type="ftr" sz="quarter" idx="2"/>
          </p:nvPr>
        </p:nvSpPr>
        <p:spPr bwMode="auto">
          <a:xfrm>
            <a:off x="0" y="8832348"/>
            <a:ext cx="3038599" cy="464053"/>
          </a:xfrm>
          <a:prstGeom prst="rect">
            <a:avLst/>
          </a:prstGeom>
          <a:noFill/>
          <a:ln w="9525">
            <a:noFill/>
            <a:miter lim="800000"/>
            <a:headEnd/>
            <a:tailEnd/>
          </a:ln>
          <a:effectLst/>
        </p:spPr>
        <p:txBody>
          <a:bodyPr vert="horz" wrap="square" lIns="92637" tIns="46319" rIns="92637" bIns="46319" numCol="1" anchor="b" anchorCtr="0" compatLnSpc="1">
            <a:prstTxWarp prst="textNoShape">
              <a:avLst/>
            </a:prstTxWarp>
          </a:bodyPr>
          <a:lstStyle>
            <a:lvl1pPr defTabSz="925633">
              <a:defRPr sz="1200">
                <a:ea typeface="ＭＳ Ｐゴシック" pitchFamily="-109" charset="-128"/>
                <a:cs typeface="ＭＳ Ｐゴシック" pitchFamily="-109" charset="-128"/>
              </a:defRPr>
            </a:lvl1pPr>
          </a:lstStyle>
          <a:p>
            <a:pPr>
              <a:defRPr/>
            </a:pPr>
            <a:endParaRPr lang="en-US"/>
          </a:p>
        </p:txBody>
      </p:sp>
      <p:sp>
        <p:nvSpPr>
          <p:cNvPr id="78853" name="Rectangle 5"/>
          <p:cNvSpPr>
            <a:spLocks noGrp="1" noChangeArrowheads="1"/>
          </p:cNvSpPr>
          <p:nvPr>
            <p:ph type="sldNum" sz="quarter" idx="3"/>
          </p:nvPr>
        </p:nvSpPr>
        <p:spPr bwMode="auto">
          <a:xfrm>
            <a:off x="3971802" y="8832348"/>
            <a:ext cx="3038598" cy="464053"/>
          </a:xfrm>
          <a:prstGeom prst="rect">
            <a:avLst/>
          </a:prstGeom>
          <a:noFill/>
          <a:ln w="9525">
            <a:noFill/>
            <a:miter lim="800000"/>
            <a:headEnd/>
            <a:tailEnd/>
          </a:ln>
          <a:effectLst/>
        </p:spPr>
        <p:txBody>
          <a:bodyPr vert="horz" wrap="square" lIns="92637" tIns="46319" rIns="92637" bIns="46319" numCol="1" anchor="b" anchorCtr="0" compatLnSpc="1">
            <a:prstTxWarp prst="textNoShape">
              <a:avLst/>
            </a:prstTxWarp>
          </a:bodyPr>
          <a:lstStyle>
            <a:lvl1pPr algn="r" defTabSz="925633">
              <a:defRPr sz="1200" smtClean="0"/>
            </a:lvl1pPr>
          </a:lstStyle>
          <a:p>
            <a:pPr>
              <a:defRPr/>
            </a:pPr>
            <a:fld id="{B4209F6B-AA93-4047-A16F-4528D28572EC}" type="slidenum">
              <a:rPr lang="en-US"/>
              <a:pPr>
                <a:defRPr/>
              </a:pPr>
              <a:t>‹#›</a:t>
            </a:fld>
            <a:endParaRPr lang="en-US"/>
          </a:p>
        </p:txBody>
      </p:sp>
    </p:spTree>
    <p:extLst>
      <p:ext uri="{BB962C8B-B14F-4D97-AF65-F5344CB8AC3E}">
        <p14:creationId xmlns:p14="http://schemas.microsoft.com/office/powerpoint/2010/main" val="19158301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1"/>
            <a:ext cx="3038599" cy="464053"/>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lvl1pPr defTabSz="925633">
              <a:defRPr sz="1200">
                <a:ea typeface="ＭＳ Ｐゴシック" pitchFamily="-109" charset="-128"/>
                <a:cs typeface="ＭＳ Ｐゴシック" pitchFamily="-109" charset="-128"/>
              </a:defRPr>
            </a:lvl1pPr>
          </a:lstStyle>
          <a:p>
            <a:pPr>
              <a:defRPr/>
            </a:pPr>
            <a:endParaRPr lang="en-US"/>
          </a:p>
        </p:txBody>
      </p:sp>
      <p:sp>
        <p:nvSpPr>
          <p:cNvPr id="35843" name="Rectangle 3"/>
          <p:cNvSpPr>
            <a:spLocks noGrp="1" noChangeArrowheads="1"/>
          </p:cNvSpPr>
          <p:nvPr>
            <p:ph type="dt" idx="1"/>
          </p:nvPr>
        </p:nvSpPr>
        <p:spPr bwMode="auto">
          <a:xfrm>
            <a:off x="3971802" y="1"/>
            <a:ext cx="3038598" cy="464053"/>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lvl1pPr algn="r" defTabSz="925633">
              <a:defRPr sz="1200">
                <a:ea typeface="ＭＳ Ｐゴシック" pitchFamily="-109" charset="-128"/>
                <a:cs typeface="ＭＳ Ｐゴシック" pitchFamily="-109" charset="-128"/>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250950" y="698500"/>
            <a:ext cx="4510088"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5845" name="Rectangle 5"/>
          <p:cNvSpPr>
            <a:spLocks noGrp="1" noChangeArrowheads="1"/>
          </p:cNvSpPr>
          <p:nvPr>
            <p:ph type="body" sz="quarter" idx="3"/>
          </p:nvPr>
        </p:nvSpPr>
        <p:spPr bwMode="auto">
          <a:xfrm>
            <a:off x="934830" y="4414257"/>
            <a:ext cx="5140743" cy="4184147"/>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5846" name="Rectangle 6"/>
          <p:cNvSpPr>
            <a:spLocks noGrp="1" noChangeArrowheads="1"/>
          </p:cNvSpPr>
          <p:nvPr>
            <p:ph type="ftr" sz="quarter" idx="4"/>
          </p:nvPr>
        </p:nvSpPr>
        <p:spPr bwMode="auto">
          <a:xfrm>
            <a:off x="0" y="8832348"/>
            <a:ext cx="3038599" cy="464053"/>
          </a:xfrm>
          <a:prstGeom prst="rect">
            <a:avLst/>
          </a:prstGeom>
          <a:noFill/>
          <a:ln w="9525">
            <a:noFill/>
            <a:miter lim="800000"/>
            <a:headEnd/>
            <a:tailEnd/>
          </a:ln>
          <a:effectLst/>
        </p:spPr>
        <p:txBody>
          <a:bodyPr vert="horz" wrap="square" lIns="92637" tIns="46319" rIns="92637" bIns="46319" numCol="1" anchor="b" anchorCtr="0" compatLnSpc="1">
            <a:prstTxWarp prst="textNoShape">
              <a:avLst/>
            </a:prstTxWarp>
          </a:bodyPr>
          <a:lstStyle>
            <a:lvl1pPr defTabSz="925633">
              <a:defRPr sz="1200">
                <a:ea typeface="ＭＳ Ｐゴシック" pitchFamily="-109" charset="-128"/>
                <a:cs typeface="ＭＳ Ｐゴシック" pitchFamily="-109" charset="-128"/>
              </a:defRPr>
            </a:lvl1pPr>
          </a:lstStyle>
          <a:p>
            <a:pPr>
              <a:defRPr/>
            </a:pPr>
            <a:endParaRPr lang="en-US"/>
          </a:p>
        </p:txBody>
      </p:sp>
      <p:sp>
        <p:nvSpPr>
          <p:cNvPr id="35847" name="Rectangle 7"/>
          <p:cNvSpPr>
            <a:spLocks noGrp="1" noChangeArrowheads="1"/>
          </p:cNvSpPr>
          <p:nvPr>
            <p:ph type="sldNum" sz="quarter" idx="5"/>
          </p:nvPr>
        </p:nvSpPr>
        <p:spPr bwMode="auto">
          <a:xfrm>
            <a:off x="3971802" y="8832348"/>
            <a:ext cx="3038598" cy="464053"/>
          </a:xfrm>
          <a:prstGeom prst="rect">
            <a:avLst/>
          </a:prstGeom>
          <a:noFill/>
          <a:ln w="9525">
            <a:noFill/>
            <a:miter lim="800000"/>
            <a:headEnd/>
            <a:tailEnd/>
          </a:ln>
          <a:effectLst/>
        </p:spPr>
        <p:txBody>
          <a:bodyPr vert="horz" wrap="square" lIns="92637" tIns="46319" rIns="92637" bIns="46319" numCol="1" anchor="b" anchorCtr="0" compatLnSpc="1">
            <a:prstTxWarp prst="textNoShape">
              <a:avLst/>
            </a:prstTxWarp>
          </a:bodyPr>
          <a:lstStyle>
            <a:lvl1pPr algn="r" defTabSz="925633">
              <a:defRPr sz="1100" smtClean="0"/>
            </a:lvl1pPr>
          </a:lstStyle>
          <a:p>
            <a:pPr>
              <a:defRPr/>
            </a:pPr>
            <a:fld id="{E54A5DDD-13F4-9145-98AB-212D371D7138}" type="slidenum">
              <a:rPr lang="en-US" smtClean="0"/>
              <a:pPr>
                <a:defRPr/>
              </a:pPr>
              <a:t>‹#›</a:t>
            </a:fld>
            <a:endParaRPr lang="en-US"/>
          </a:p>
        </p:txBody>
      </p:sp>
    </p:spTree>
    <p:extLst>
      <p:ext uri="{BB962C8B-B14F-4D97-AF65-F5344CB8AC3E}">
        <p14:creationId xmlns:p14="http://schemas.microsoft.com/office/powerpoint/2010/main" val="4117626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Times New Roman" pitchFamily="-107" charset="0"/>
        <a:ea typeface="ＭＳ Ｐゴシック" pitchFamily="-107" charset="-128"/>
        <a:cs typeface="ＭＳ Ｐゴシック" pitchFamily="-110" charset="-128"/>
      </a:defRPr>
    </a:lvl1pPr>
    <a:lvl2pPr marL="457200" algn="l" rtl="0" eaLnBrk="0" fontAlgn="base" hangingPunct="0">
      <a:spcBef>
        <a:spcPct val="30000"/>
      </a:spcBef>
      <a:spcAft>
        <a:spcPct val="0"/>
      </a:spcAft>
      <a:defRPr sz="1100" kern="1200">
        <a:solidFill>
          <a:schemeClr val="tx1"/>
        </a:solidFill>
        <a:latin typeface="Times New Roman" pitchFamily="-107" charset="0"/>
        <a:ea typeface="ＭＳ Ｐゴシック" pitchFamily="-107" charset="-128"/>
        <a:cs typeface="ＭＳ Ｐゴシック" charset="0"/>
      </a:defRPr>
    </a:lvl2pPr>
    <a:lvl3pPr marL="914400" algn="l" rtl="0" eaLnBrk="0" fontAlgn="base" hangingPunct="0">
      <a:spcBef>
        <a:spcPct val="30000"/>
      </a:spcBef>
      <a:spcAft>
        <a:spcPct val="0"/>
      </a:spcAft>
      <a:defRPr sz="1100" kern="1200">
        <a:solidFill>
          <a:schemeClr val="tx1"/>
        </a:solidFill>
        <a:latin typeface="Times New Roman" pitchFamily="-107" charset="0"/>
        <a:ea typeface="ヒラギノ角ゴ Pro W3" pitchFamily="-65" charset="-128"/>
        <a:cs typeface="ヒラギノ角ゴ Pro W3" pitchFamily="-109" charset="-128"/>
      </a:defRPr>
    </a:lvl3pPr>
    <a:lvl4pPr marL="1371600" algn="l" rtl="0" eaLnBrk="0" fontAlgn="base" hangingPunct="0">
      <a:spcBef>
        <a:spcPct val="30000"/>
      </a:spcBef>
      <a:spcAft>
        <a:spcPct val="0"/>
      </a:spcAft>
      <a:defRPr sz="1100" kern="1200">
        <a:solidFill>
          <a:schemeClr val="tx1"/>
        </a:solidFill>
        <a:latin typeface="Times New Roman" pitchFamily="-107" charset="0"/>
        <a:ea typeface="ヒラギノ角ゴ Pro W3" pitchFamily="-65" charset="-128"/>
        <a:cs typeface="+mn-cs"/>
      </a:defRPr>
    </a:lvl4pPr>
    <a:lvl5pPr marL="1828800" algn="l" rtl="0" eaLnBrk="0" fontAlgn="base" hangingPunct="0">
      <a:spcBef>
        <a:spcPct val="30000"/>
      </a:spcBef>
      <a:spcAft>
        <a:spcPct val="0"/>
      </a:spcAft>
      <a:defRPr sz="1100" kern="1200">
        <a:solidFill>
          <a:schemeClr val="tx1"/>
        </a:solidFill>
        <a:latin typeface="Times New Roman" pitchFamily="-107" charset="0"/>
        <a:ea typeface="ヒラギノ角ゴ Pro W3"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633">
              <a:defRPr sz="2700">
                <a:solidFill>
                  <a:schemeClr val="tx1"/>
                </a:solidFill>
                <a:latin typeface="Times New Roman" charset="0"/>
                <a:ea typeface="ＭＳ Ｐゴシック" charset="0"/>
                <a:cs typeface="ＭＳ Ｐゴシック" charset="0"/>
              </a:defRPr>
            </a:lvl1pPr>
            <a:lvl2pPr marL="833070" indent="-320411" defTabSz="925633">
              <a:defRPr sz="2700">
                <a:solidFill>
                  <a:schemeClr val="tx1"/>
                </a:solidFill>
                <a:latin typeface="Times New Roman" charset="0"/>
                <a:ea typeface="ＭＳ Ｐゴシック" charset="0"/>
                <a:cs typeface="ＭＳ Ｐゴシック" charset="0"/>
              </a:defRPr>
            </a:lvl2pPr>
            <a:lvl3pPr marL="1281646" indent="-256329" defTabSz="925633">
              <a:defRPr sz="2700">
                <a:solidFill>
                  <a:schemeClr val="tx1"/>
                </a:solidFill>
                <a:latin typeface="Times New Roman" charset="0"/>
                <a:ea typeface="ＭＳ Ｐゴシック" charset="0"/>
                <a:cs typeface="ＭＳ Ｐゴシック" charset="0"/>
              </a:defRPr>
            </a:lvl3pPr>
            <a:lvl4pPr marL="1794304" indent="-256329" defTabSz="925633">
              <a:defRPr sz="2700">
                <a:solidFill>
                  <a:schemeClr val="tx1"/>
                </a:solidFill>
                <a:latin typeface="Times New Roman" charset="0"/>
                <a:ea typeface="ＭＳ Ｐゴシック" charset="0"/>
                <a:cs typeface="ＭＳ Ｐゴシック" charset="0"/>
              </a:defRPr>
            </a:lvl4pPr>
            <a:lvl5pPr marL="2306963" indent="-256329" defTabSz="925633">
              <a:defRPr sz="2700">
                <a:solidFill>
                  <a:schemeClr val="tx1"/>
                </a:solidFill>
                <a:latin typeface="Times New Roman" charset="0"/>
                <a:ea typeface="ＭＳ Ｐゴシック" charset="0"/>
                <a:cs typeface="ＭＳ Ｐゴシック" charset="0"/>
              </a:defRPr>
            </a:lvl5pPr>
            <a:lvl6pPr marL="2819621" indent="-256329" defTabSz="925633" eaLnBrk="0" fontAlgn="base" hangingPunct="0">
              <a:spcBef>
                <a:spcPct val="0"/>
              </a:spcBef>
              <a:spcAft>
                <a:spcPct val="0"/>
              </a:spcAft>
              <a:defRPr sz="2700">
                <a:solidFill>
                  <a:schemeClr val="tx1"/>
                </a:solidFill>
                <a:latin typeface="Times New Roman" charset="0"/>
                <a:ea typeface="ＭＳ Ｐゴシック" charset="0"/>
                <a:cs typeface="ＭＳ Ｐゴシック" charset="0"/>
              </a:defRPr>
            </a:lvl6pPr>
            <a:lvl7pPr marL="3332279" indent="-256329" defTabSz="925633" eaLnBrk="0" fontAlgn="base" hangingPunct="0">
              <a:spcBef>
                <a:spcPct val="0"/>
              </a:spcBef>
              <a:spcAft>
                <a:spcPct val="0"/>
              </a:spcAft>
              <a:defRPr sz="2700">
                <a:solidFill>
                  <a:schemeClr val="tx1"/>
                </a:solidFill>
                <a:latin typeface="Times New Roman" charset="0"/>
                <a:ea typeface="ＭＳ Ｐゴシック" charset="0"/>
                <a:cs typeface="ＭＳ Ｐゴシック" charset="0"/>
              </a:defRPr>
            </a:lvl7pPr>
            <a:lvl8pPr marL="3844938" indent="-256329" defTabSz="925633" eaLnBrk="0" fontAlgn="base" hangingPunct="0">
              <a:spcBef>
                <a:spcPct val="0"/>
              </a:spcBef>
              <a:spcAft>
                <a:spcPct val="0"/>
              </a:spcAft>
              <a:defRPr sz="2700">
                <a:solidFill>
                  <a:schemeClr val="tx1"/>
                </a:solidFill>
                <a:latin typeface="Times New Roman" charset="0"/>
                <a:ea typeface="ＭＳ Ｐゴシック" charset="0"/>
                <a:cs typeface="ＭＳ Ｐゴシック" charset="0"/>
              </a:defRPr>
            </a:lvl8pPr>
            <a:lvl9pPr marL="4357596" indent="-256329" defTabSz="925633" eaLnBrk="0" fontAlgn="base" hangingPunct="0">
              <a:spcBef>
                <a:spcPct val="0"/>
              </a:spcBef>
              <a:spcAft>
                <a:spcPct val="0"/>
              </a:spcAft>
              <a:defRPr sz="2700">
                <a:solidFill>
                  <a:schemeClr val="tx1"/>
                </a:solidFill>
                <a:latin typeface="Times New Roman" charset="0"/>
                <a:ea typeface="ＭＳ Ｐゴシック" charset="0"/>
                <a:cs typeface="ＭＳ Ｐゴシック" charset="0"/>
              </a:defRPr>
            </a:lvl9pPr>
          </a:lstStyle>
          <a:p>
            <a:fld id="{BED9C391-AC5A-B744-B84B-CD38850A6149}" type="slidenum">
              <a:rPr lang="en-US" sz="1200"/>
              <a:pPr/>
              <a:t>1</a:t>
            </a:fld>
            <a:endParaRPr lang="en-US" sz="120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962503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73"/>
              </a:spcAft>
            </a:pPr>
            <a:r>
              <a:rPr lang="en-US" dirty="0">
                <a:latin typeface="Times New Roman" panose="02020603050405020304" pitchFamily="18" charset="0"/>
                <a:ea typeface="Tahoma" pitchFamily="34" charset="0"/>
                <a:cs typeface="Times New Roman" panose="02020603050405020304" pitchFamily="18" charset="0"/>
              </a:rPr>
              <a:t>Another study looked at the current adoption of Baldrige practices among Top 100 Hospitals winners. The study conducted by </a:t>
            </a:r>
            <a:r>
              <a:rPr lang="en-US" dirty="0" err="1">
                <a:latin typeface="Times New Roman" panose="02020603050405020304" pitchFamily="18" charset="0"/>
                <a:ea typeface="Tahoma" pitchFamily="34" charset="0"/>
                <a:cs typeface="Times New Roman" panose="02020603050405020304" pitchFamily="18" charset="0"/>
              </a:rPr>
              <a:t>Truven</a:t>
            </a:r>
            <a:r>
              <a:rPr lang="en-US" dirty="0">
                <a:latin typeface="Times New Roman" panose="02020603050405020304" pitchFamily="18" charset="0"/>
                <a:ea typeface="Tahoma" pitchFamily="34" charset="0"/>
                <a:cs typeface="Times New Roman" panose="02020603050405020304" pitchFamily="18" charset="0"/>
              </a:rPr>
              <a:t> Health Analytics (formerly known as the health care business of Thomson </a:t>
            </a:r>
            <a:r>
              <a:rPr lang="en-US" dirty="0" smtClean="0">
                <a:latin typeface="Times New Roman" panose="02020603050405020304" pitchFamily="18" charset="0"/>
                <a:ea typeface="Tahoma" pitchFamily="34" charset="0"/>
                <a:cs typeface="Times New Roman" panose="02020603050405020304" pitchFamily="18" charset="0"/>
              </a:rPr>
              <a:t>Reuters) </a:t>
            </a:r>
            <a:r>
              <a:rPr lang="en-US" dirty="0">
                <a:latin typeface="Times New Roman" panose="02020603050405020304" pitchFamily="18" charset="0"/>
                <a:ea typeface="Tahoma" pitchFamily="34" charset="0"/>
                <a:cs typeface="Times New Roman" panose="02020603050405020304" pitchFamily="18" charset="0"/>
              </a:rPr>
              <a:t>was completed in October 2012. </a:t>
            </a:r>
          </a:p>
          <a:p>
            <a:pPr marL="192247" indent="-192247">
              <a:spcAft>
                <a:spcPts val="673"/>
              </a:spcAft>
              <a:buFont typeface="Arial" pitchFamily="34" charset="0"/>
              <a:buChar char="•"/>
            </a:pPr>
            <a:r>
              <a:rPr lang="en-US" dirty="0">
                <a:latin typeface="Times New Roman" panose="02020603050405020304" pitchFamily="18" charset="0"/>
                <a:ea typeface="Tahoma" pitchFamily="34" charset="0"/>
                <a:cs typeface="Times New Roman" panose="02020603050405020304" pitchFamily="18" charset="0"/>
              </a:rPr>
              <a:t>Overall, the 100 Top Hospitals winners have extensively adopted Baldrige practices, even though 63% reported they did not intentionally use the Baldrige Criteria to develop organizational goals and/or process improvement initiatives. More than 80% of the respondents agreed or strongly agreed that they have implemented the Baldrige practices listed on the survey, with the exception of alignment of results across all areas (68%).</a:t>
            </a:r>
          </a:p>
          <a:p>
            <a:pPr marL="192247" indent="-192247">
              <a:spcAft>
                <a:spcPts val="673"/>
              </a:spcAft>
              <a:buFont typeface="Arial" pitchFamily="34" charset="0"/>
              <a:buChar char="•"/>
            </a:pPr>
            <a:r>
              <a:rPr lang="en-US" dirty="0">
                <a:latin typeface="Times New Roman" panose="02020603050405020304" pitchFamily="18" charset="0"/>
                <a:ea typeface="Tahoma" pitchFamily="34" charset="0"/>
                <a:cs typeface="Times New Roman" panose="02020603050405020304" pitchFamily="18" charset="0"/>
              </a:rPr>
              <a:t>Teaching hospitals reported the highest formal use of the Baldrige Criteria. Nearly 70% of these hospitals noted that their teams have used the Criteria to develop organizational goals and process improvement initiatives. </a:t>
            </a:r>
          </a:p>
          <a:p>
            <a:pPr>
              <a:spcAft>
                <a:spcPts val="673"/>
              </a:spcAft>
            </a:pPr>
            <a:r>
              <a:rPr lang="en-US" dirty="0">
                <a:latin typeface="Times New Roman" panose="02020603050405020304" pitchFamily="18" charset="0"/>
                <a:ea typeface="Tahoma" pitchFamily="34" charset="0"/>
                <a:cs typeface="Times New Roman" panose="02020603050405020304" pitchFamily="18" charset="0"/>
              </a:rPr>
              <a:t>Shook, J., and Chenoweth, J. 2012, October. </a:t>
            </a:r>
            <a:r>
              <a:rPr lang="en-US" i="1" dirty="0">
                <a:latin typeface="Times New Roman" panose="02020603050405020304" pitchFamily="18" charset="0"/>
                <a:ea typeface="Tahoma" pitchFamily="34" charset="0"/>
                <a:cs typeface="Times New Roman" panose="02020603050405020304" pitchFamily="18" charset="0"/>
              </a:rPr>
              <a:t>100 Top Hospitals CEO Insights: Adoption Rates of Select Baldrige Award Practices and Processes. </a:t>
            </a:r>
            <a:r>
              <a:rPr lang="en-US" dirty="0" err="1">
                <a:latin typeface="Times New Roman" panose="02020603050405020304" pitchFamily="18" charset="0"/>
                <a:ea typeface="Tahoma" pitchFamily="34" charset="0"/>
                <a:cs typeface="Times New Roman" panose="02020603050405020304" pitchFamily="18" charset="0"/>
              </a:rPr>
              <a:t>Truven</a:t>
            </a:r>
            <a:r>
              <a:rPr lang="en-US" dirty="0">
                <a:latin typeface="Times New Roman" panose="02020603050405020304" pitchFamily="18" charset="0"/>
                <a:ea typeface="Tahoma" pitchFamily="34" charset="0"/>
                <a:cs typeface="Times New Roman" panose="02020603050405020304" pitchFamily="18" charset="0"/>
              </a:rPr>
              <a:t> Health Analytics. http://</a:t>
            </a:r>
            <a:r>
              <a:rPr lang="en-US" dirty="0" err="1">
                <a:latin typeface="Times New Roman" panose="02020603050405020304" pitchFamily="18" charset="0"/>
                <a:ea typeface="Tahoma" pitchFamily="34" charset="0"/>
                <a:cs typeface="Times New Roman" panose="02020603050405020304" pitchFamily="18" charset="0"/>
              </a:rPr>
              <a:t>www.nist.gov</a:t>
            </a:r>
            <a:r>
              <a:rPr lang="en-US" dirty="0">
                <a:latin typeface="Times New Roman" panose="02020603050405020304" pitchFamily="18" charset="0"/>
                <a:ea typeface="Tahoma" pitchFamily="34" charset="0"/>
                <a:cs typeface="Times New Roman" panose="02020603050405020304" pitchFamily="18" charset="0"/>
              </a:rPr>
              <a:t>/</a:t>
            </a:r>
            <a:r>
              <a:rPr lang="en-US" dirty="0" err="1">
                <a:latin typeface="Times New Roman" panose="02020603050405020304" pitchFamily="18" charset="0"/>
                <a:ea typeface="Tahoma" pitchFamily="34" charset="0"/>
                <a:cs typeface="Times New Roman" panose="02020603050405020304" pitchFamily="18" charset="0"/>
              </a:rPr>
              <a:t>baldrige</a:t>
            </a:r>
            <a:r>
              <a:rPr lang="en-US" dirty="0">
                <a:latin typeface="Times New Roman" panose="02020603050405020304" pitchFamily="18" charset="0"/>
                <a:ea typeface="Tahoma" pitchFamily="34" charset="0"/>
                <a:cs typeface="Times New Roman" panose="02020603050405020304" pitchFamily="18" charset="0"/>
              </a:rPr>
              <a:t>/upload/100-Top-</a:t>
            </a:r>
            <a:r>
              <a:rPr lang="en-US" dirty="0" err="1">
                <a:latin typeface="Times New Roman" panose="02020603050405020304" pitchFamily="18" charset="0"/>
                <a:ea typeface="Tahoma" pitchFamily="34" charset="0"/>
                <a:cs typeface="Times New Roman" panose="02020603050405020304" pitchFamily="18" charset="0"/>
              </a:rPr>
              <a:t>Hosp</a:t>
            </a:r>
            <a:r>
              <a:rPr lang="en-US" dirty="0">
                <a:latin typeface="Times New Roman" panose="02020603050405020304" pitchFamily="18" charset="0"/>
                <a:ea typeface="Tahoma" pitchFamily="34" charset="0"/>
                <a:cs typeface="Times New Roman" panose="02020603050405020304" pitchFamily="18" charset="0"/>
              </a:rPr>
              <a:t>-CEO-Insights-</a:t>
            </a:r>
            <a:r>
              <a:rPr lang="en-US" dirty="0" err="1">
                <a:latin typeface="Times New Roman" panose="02020603050405020304" pitchFamily="18" charset="0"/>
                <a:ea typeface="Tahoma" pitchFamily="34" charset="0"/>
                <a:cs typeface="Times New Roman" panose="02020603050405020304" pitchFamily="18" charset="0"/>
              </a:rPr>
              <a:t>RB</a:t>
            </a:r>
            <a:r>
              <a:rPr lang="en-US" dirty="0">
                <a:latin typeface="Times New Roman" panose="02020603050405020304" pitchFamily="18" charset="0"/>
                <a:ea typeface="Tahoma" pitchFamily="34" charset="0"/>
                <a:cs typeface="Times New Roman" panose="02020603050405020304" pitchFamily="18" charset="0"/>
              </a:rPr>
              <a:t>-</a:t>
            </a:r>
            <a:r>
              <a:rPr lang="en-US" dirty="0" err="1">
                <a:latin typeface="Times New Roman" panose="02020603050405020304" pitchFamily="18" charset="0"/>
                <a:ea typeface="Tahoma" pitchFamily="34" charset="0"/>
                <a:cs typeface="Times New Roman" panose="02020603050405020304" pitchFamily="18" charset="0"/>
              </a:rPr>
              <a:t>final.pdf</a:t>
            </a:r>
            <a:endParaRPr lang="en-US" dirty="0">
              <a:latin typeface="Times New Roman" panose="02020603050405020304" pitchFamily="18" charset="0"/>
              <a:ea typeface="Tahoma" pitchFamily="34" charset="0"/>
              <a:cs typeface="Times New Roman" panose="02020603050405020304" pitchFamily="18"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8371" eaLnBrk="0" hangingPunct="0">
              <a:defRPr sz="2700">
                <a:solidFill>
                  <a:schemeClr val="tx1"/>
                </a:solidFill>
                <a:latin typeface="Times New Roman" pitchFamily="18" charset="0"/>
                <a:ea typeface="ＭＳ Ｐゴシック" pitchFamily="34" charset="-128"/>
              </a:defRPr>
            </a:lvl1pPr>
            <a:lvl2pPr marL="817492" indent="-314419" defTabSz="1018371" eaLnBrk="0" hangingPunct="0">
              <a:defRPr sz="2700">
                <a:solidFill>
                  <a:schemeClr val="tx1"/>
                </a:solidFill>
                <a:latin typeface="Times New Roman" pitchFamily="18" charset="0"/>
                <a:ea typeface="ＭＳ Ｐゴシック" pitchFamily="34" charset="-128"/>
              </a:defRPr>
            </a:lvl2pPr>
            <a:lvl3pPr marL="1257679" indent="-251536" defTabSz="1018371" eaLnBrk="0" hangingPunct="0">
              <a:defRPr sz="2700">
                <a:solidFill>
                  <a:schemeClr val="tx1"/>
                </a:solidFill>
                <a:latin typeface="Times New Roman" pitchFamily="18" charset="0"/>
                <a:ea typeface="ＭＳ Ｐゴシック" pitchFamily="34" charset="-128"/>
              </a:defRPr>
            </a:lvl3pPr>
            <a:lvl4pPr marL="1760750" indent="-251536" defTabSz="1018371" eaLnBrk="0" hangingPunct="0">
              <a:defRPr sz="2700">
                <a:solidFill>
                  <a:schemeClr val="tx1"/>
                </a:solidFill>
                <a:latin typeface="Times New Roman" pitchFamily="18" charset="0"/>
                <a:ea typeface="ＭＳ Ｐゴシック" pitchFamily="34" charset="-128"/>
              </a:defRPr>
            </a:lvl4pPr>
            <a:lvl5pPr marL="2263823" indent="-251536" defTabSz="1018371" eaLnBrk="0" hangingPunct="0">
              <a:defRPr sz="2700">
                <a:solidFill>
                  <a:schemeClr val="tx1"/>
                </a:solidFill>
                <a:latin typeface="Times New Roman" pitchFamily="18" charset="0"/>
                <a:ea typeface="ＭＳ Ｐゴシック" pitchFamily="34" charset="-128"/>
              </a:defRPr>
            </a:lvl5pPr>
            <a:lvl6pPr marL="2766894" indent="-251536" defTabSz="1018371"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269965" indent="-251536" defTabSz="1018371"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773038" indent="-251536" defTabSz="1018371"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276109" indent="-251536" defTabSz="1018371"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83EB80A0-B1F9-4604-94C6-A85EDE7035B5}" type="slidenum">
              <a:rPr lang="en-US" sz="1300">
                <a:latin typeface="Arial" pitchFamily="34" charset="0"/>
              </a:rPr>
              <a:pPr/>
              <a:t>10</a:t>
            </a:fld>
            <a:endParaRPr lang="en-US" sz="1300">
              <a:latin typeface="Arial" pitchFamily="34" charset="0"/>
            </a:endParaRPr>
          </a:p>
        </p:txBody>
      </p:sp>
    </p:spTree>
    <p:extLst>
      <p:ext uri="{BB962C8B-B14F-4D97-AF65-F5344CB8AC3E}">
        <p14:creationId xmlns:p14="http://schemas.microsoft.com/office/powerpoint/2010/main" val="655885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73"/>
              </a:spcAft>
            </a:pPr>
            <a:r>
              <a:rPr lang="en-US" dirty="0" smtClean="0">
                <a:latin typeface="Times New Roman" panose="02020603050405020304" pitchFamily="18" charset="0"/>
                <a:ea typeface="Tahoma" pitchFamily="34" charset="0"/>
                <a:cs typeface="Times New Roman" panose="02020603050405020304" pitchFamily="18" charset="0"/>
              </a:rPr>
              <a:t>Another </a:t>
            </a:r>
            <a:r>
              <a:rPr lang="en-US" dirty="0">
                <a:latin typeface="Times New Roman" panose="02020603050405020304" pitchFamily="18" charset="0"/>
                <a:ea typeface="Tahoma" pitchFamily="34" charset="0"/>
                <a:cs typeface="Times New Roman" panose="02020603050405020304" pitchFamily="18" charset="0"/>
              </a:rPr>
              <a:t>study </a:t>
            </a:r>
            <a:r>
              <a:rPr lang="en-US" dirty="0" smtClean="0">
                <a:latin typeface="Times New Roman" panose="02020603050405020304" pitchFamily="18" charset="0"/>
                <a:ea typeface="Tahoma" pitchFamily="34" charset="0"/>
                <a:cs typeface="Times New Roman" panose="02020603050405020304" pitchFamily="18" charset="0"/>
              </a:rPr>
              <a:t>asked about </a:t>
            </a:r>
            <a:r>
              <a:rPr lang="en-US" dirty="0">
                <a:latin typeface="Times New Roman" panose="02020603050405020304" pitchFamily="18" charset="0"/>
                <a:ea typeface="Tahoma" pitchFamily="34" charset="0"/>
                <a:cs typeface="Times New Roman" panose="02020603050405020304" pitchFamily="18" charset="0"/>
              </a:rPr>
              <a:t>the use of the Baldrige Health Care Criteria. This study was based on a survey of CEO members of the American College of Health Care Executives and senior, provider-based members of the Society for Healthcare Strategy and Market Development, as part of </a:t>
            </a:r>
            <a:r>
              <a:rPr lang="en-US" i="1" dirty="0" err="1">
                <a:latin typeface="Times New Roman" panose="02020603050405020304" pitchFamily="18" charset="0"/>
                <a:ea typeface="Tahoma" pitchFamily="34" charset="0"/>
                <a:cs typeface="Times New Roman" panose="02020603050405020304" pitchFamily="18" charset="0"/>
              </a:rPr>
              <a:t>Futurescan</a:t>
            </a:r>
            <a:r>
              <a:rPr lang="en-US" i="1" dirty="0">
                <a:latin typeface="Times New Roman" panose="02020603050405020304" pitchFamily="18" charset="0"/>
                <a:ea typeface="Tahoma" pitchFamily="34" charset="0"/>
                <a:cs typeface="Times New Roman" panose="02020603050405020304" pitchFamily="18" charset="0"/>
              </a:rPr>
              <a:t> 2013</a:t>
            </a:r>
            <a:r>
              <a:rPr lang="en-US" dirty="0">
                <a:latin typeface="Times New Roman" panose="02020603050405020304" pitchFamily="18" charset="0"/>
                <a:ea typeface="Tahoma" pitchFamily="34" charset="0"/>
                <a:cs typeface="Times New Roman" panose="02020603050405020304" pitchFamily="18" charset="0"/>
              </a:rPr>
              <a:t>. Key findings include these:</a:t>
            </a:r>
          </a:p>
          <a:p>
            <a:pPr marL="192247" indent="-192247">
              <a:spcAft>
                <a:spcPts val="673"/>
              </a:spcAft>
              <a:buFont typeface="Arial" pitchFamily="34" charset="0"/>
              <a:buChar char="•"/>
            </a:pPr>
            <a:r>
              <a:rPr lang="en-US" dirty="0">
                <a:latin typeface="Times New Roman" panose="02020603050405020304" pitchFamily="18" charset="0"/>
                <a:ea typeface="Tahoma" pitchFamily="34" charset="0"/>
                <a:cs typeface="Times New Roman" panose="02020603050405020304" pitchFamily="18" charset="0"/>
              </a:rPr>
              <a:t>65% of hospitals are likely to “use the Baldrige Criteria for Performance Excellence as a systematic framework for performance improvement or as an internal assessment tool” by 2018.</a:t>
            </a:r>
          </a:p>
          <a:p>
            <a:pPr marL="192247" indent="-192247">
              <a:spcAft>
                <a:spcPts val="673"/>
              </a:spcAft>
              <a:buFont typeface="Arial" pitchFamily="34" charset="0"/>
              <a:buChar char="•"/>
            </a:pPr>
            <a:r>
              <a:rPr lang="en-US" dirty="0">
                <a:latin typeface="Times New Roman" panose="02020603050405020304" pitchFamily="18" charset="0"/>
                <a:ea typeface="Tahoma" pitchFamily="34" charset="0"/>
                <a:cs typeface="Times New Roman" panose="02020603050405020304" pitchFamily="18" charset="0"/>
              </a:rPr>
              <a:t>41% are likely to submit an application for the Baldrige Award or a state-level Baldrige-based award by 2018. </a:t>
            </a:r>
          </a:p>
          <a:p>
            <a:pPr>
              <a:spcAft>
                <a:spcPts val="673"/>
              </a:spcAft>
            </a:pPr>
            <a:r>
              <a:rPr lang="en-US" i="1" dirty="0" err="1">
                <a:latin typeface="Times New Roman" panose="02020603050405020304" pitchFamily="18" charset="0"/>
                <a:ea typeface="Tahoma" pitchFamily="34" charset="0"/>
                <a:cs typeface="Times New Roman" panose="02020603050405020304" pitchFamily="18" charset="0"/>
              </a:rPr>
              <a:t>Futurescan</a:t>
            </a:r>
            <a:r>
              <a:rPr lang="en-US" i="1" dirty="0">
                <a:latin typeface="Times New Roman" panose="02020603050405020304" pitchFamily="18" charset="0"/>
                <a:ea typeface="Tahoma" pitchFamily="34" charset="0"/>
                <a:cs typeface="Times New Roman" panose="02020603050405020304" pitchFamily="18" charset="0"/>
              </a:rPr>
              <a:t> 2013: Healthcare Trends and Implications 2013-2018. </a:t>
            </a:r>
            <a:r>
              <a:rPr lang="en-US" dirty="0">
                <a:latin typeface="Times New Roman" panose="02020603050405020304" pitchFamily="18" charset="0"/>
                <a:ea typeface="Tahoma" pitchFamily="34" charset="0"/>
                <a:cs typeface="Times New Roman" panose="02020603050405020304" pitchFamily="18" charset="0"/>
              </a:rPr>
              <a:t>American Hospital Association, Society for Healthcare Strategy &amp; Market Development. http://</a:t>
            </a:r>
            <a:r>
              <a:rPr lang="en-US" dirty="0" err="1">
                <a:latin typeface="Times New Roman" panose="02020603050405020304" pitchFamily="18" charset="0"/>
                <a:ea typeface="Tahoma" pitchFamily="34" charset="0"/>
                <a:cs typeface="Times New Roman" panose="02020603050405020304" pitchFamily="18" charset="0"/>
              </a:rPr>
              <a:t>www.nist.gov</a:t>
            </a:r>
            <a:r>
              <a:rPr lang="en-US" dirty="0">
                <a:latin typeface="Times New Roman" panose="02020603050405020304" pitchFamily="18" charset="0"/>
                <a:ea typeface="Tahoma" pitchFamily="34" charset="0"/>
                <a:cs typeface="Times New Roman" panose="02020603050405020304" pitchFamily="18" charset="0"/>
              </a:rPr>
              <a:t>/</a:t>
            </a:r>
            <a:r>
              <a:rPr lang="en-US" dirty="0" err="1">
                <a:latin typeface="Times New Roman" panose="02020603050405020304" pitchFamily="18" charset="0"/>
                <a:ea typeface="Tahoma" pitchFamily="34" charset="0"/>
                <a:cs typeface="Times New Roman" panose="02020603050405020304" pitchFamily="18" charset="0"/>
              </a:rPr>
              <a:t>baldrige</a:t>
            </a:r>
            <a:r>
              <a:rPr lang="en-US" dirty="0">
                <a:latin typeface="Times New Roman" panose="02020603050405020304" pitchFamily="18" charset="0"/>
                <a:ea typeface="Tahoma" pitchFamily="34" charset="0"/>
                <a:cs typeface="Times New Roman" panose="02020603050405020304" pitchFamily="18" charset="0"/>
              </a:rPr>
              <a:t>/upload/</a:t>
            </a:r>
            <a:r>
              <a:rPr lang="en-US" dirty="0" err="1">
                <a:latin typeface="Times New Roman" panose="02020603050405020304" pitchFamily="18" charset="0"/>
                <a:ea typeface="Tahoma" pitchFamily="34" charset="0"/>
                <a:cs typeface="Times New Roman" panose="02020603050405020304" pitchFamily="18" charset="0"/>
              </a:rPr>
              <a:t>Futurescan</a:t>
            </a:r>
            <a:r>
              <a:rPr lang="en-US" dirty="0">
                <a:latin typeface="Times New Roman" panose="02020603050405020304" pitchFamily="18" charset="0"/>
                <a:ea typeface="Tahoma" pitchFamily="34" charset="0"/>
                <a:cs typeface="Times New Roman" panose="02020603050405020304" pitchFamily="18" charset="0"/>
              </a:rPr>
              <a:t>-2013-</a:t>
            </a:r>
            <a:r>
              <a:rPr lang="en-US" dirty="0" err="1">
                <a:latin typeface="Times New Roman" panose="02020603050405020304" pitchFamily="18" charset="0"/>
                <a:ea typeface="Tahoma" pitchFamily="34" charset="0"/>
                <a:cs typeface="Times New Roman" panose="02020603050405020304" pitchFamily="18" charset="0"/>
              </a:rPr>
              <a:t>p44</a:t>
            </a:r>
            <a:r>
              <a:rPr lang="en-US" dirty="0">
                <a:latin typeface="Times New Roman" panose="02020603050405020304" pitchFamily="18" charset="0"/>
                <a:ea typeface="Tahoma" pitchFamily="34" charset="0"/>
                <a:cs typeface="Times New Roman" panose="02020603050405020304" pitchFamily="18" charset="0"/>
              </a:rPr>
              <a:t>-</a:t>
            </a:r>
            <a:r>
              <a:rPr lang="en-US" dirty="0" err="1">
                <a:latin typeface="Times New Roman" panose="02020603050405020304" pitchFamily="18" charset="0"/>
                <a:ea typeface="Tahoma" pitchFamily="34" charset="0"/>
                <a:cs typeface="Times New Roman" panose="02020603050405020304" pitchFamily="18" charset="0"/>
              </a:rPr>
              <a:t>2.pdf</a:t>
            </a:r>
            <a:r>
              <a:rPr lang="en-US" dirty="0">
                <a:latin typeface="Times New Roman" panose="02020603050405020304" pitchFamily="18" charset="0"/>
                <a:ea typeface="Tahoma" pitchFamily="34" charset="0"/>
                <a:cs typeface="Times New Roman" panose="02020603050405020304" pitchFamily="18" charset="0"/>
              </a:rPr>
              <a:t>.</a:t>
            </a:r>
          </a:p>
          <a:p>
            <a:pPr>
              <a:spcAft>
                <a:spcPts val="673"/>
              </a:spcAft>
            </a:pPr>
            <a:endParaRPr lang="en-US" dirty="0">
              <a:latin typeface="Times New Roman" panose="02020603050405020304" pitchFamily="18" charset="0"/>
              <a:ea typeface="Tahoma" pitchFamily="34" charset="0"/>
              <a:cs typeface="Times New Roman" panose="02020603050405020304" pitchFamily="18"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8371" eaLnBrk="0" hangingPunct="0">
              <a:defRPr sz="2700">
                <a:solidFill>
                  <a:schemeClr val="tx1"/>
                </a:solidFill>
                <a:latin typeface="Times New Roman" pitchFamily="18" charset="0"/>
                <a:ea typeface="ＭＳ Ｐゴシック" pitchFamily="34" charset="-128"/>
              </a:defRPr>
            </a:lvl1pPr>
            <a:lvl2pPr marL="817492" indent="-314419" defTabSz="1018371" eaLnBrk="0" hangingPunct="0">
              <a:defRPr sz="2700">
                <a:solidFill>
                  <a:schemeClr val="tx1"/>
                </a:solidFill>
                <a:latin typeface="Times New Roman" pitchFamily="18" charset="0"/>
                <a:ea typeface="ＭＳ Ｐゴシック" pitchFamily="34" charset="-128"/>
              </a:defRPr>
            </a:lvl2pPr>
            <a:lvl3pPr marL="1257679" indent="-251536" defTabSz="1018371" eaLnBrk="0" hangingPunct="0">
              <a:defRPr sz="2700">
                <a:solidFill>
                  <a:schemeClr val="tx1"/>
                </a:solidFill>
                <a:latin typeface="Times New Roman" pitchFamily="18" charset="0"/>
                <a:ea typeface="ＭＳ Ｐゴシック" pitchFamily="34" charset="-128"/>
              </a:defRPr>
            </a:lvl3pPr>
            <a:lvl4pPr marL="1760750" indent="-251536" defTabSz="1018371" eaLnBrk="0" hangingPunct="0">
              <a:defRPr sz="2700">
                <a:solidFill>
                  <a:schemeClr val="tx1"/>
                </a:solidFill>
                <a:latin typeface="Times New Roman" pitchFamily="18" charset="0"/>
                <a:ea typeface="ＭＳ Ｐゴシック" pitchFamily="34" charset="-128"/>
              </a:defRPr>
            </a:lvl4pPr>
            <a:lvl5pPr marL="2263823" indent="-251536" defTabSz="1018371" eaLnBrk="0" hangingPunct="0">
              <a:defRPr sz="2700">
                <a:solidFill>
                  <a:schemeClr val="tx1"/>
                </a:solidFill>
                <a:latin typeface="Times New Roman" pitchFamily="18" charset="0"/>
                <a:ea typeface="ＭＳ Ｐゴシック" pitchFamily="34" charset="-128"/>
              </a:defRPr>
            </a:lvl5pPr>
            <a:lvl6pPr marL="2766894" indent="-251536" defTabSz="1018371"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269965" indent="-251536" defTabSz="1018371"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773038" indent="-251536" defTabSz="1018371"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276109" indent="-251536" defTabSz="1018371"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83EB80A0-B1F9-4604-94C6-A85EDE7035B5}" type="slidenum">
              <a:rPr lang="en-US" sz="1300">
                <a:latin typeface="Arial" pitchFamily="34" charset="0"/>
              </a:rPr>
              <a:pPr/>
              <a:t>11</a:t>
            </a:fld>
            <a:endParaRPr lang="en-US" sz="1300">
              <a:latin typeface="Arial" pitchFamily="34" charset="0"/>
            </a:endParaRPr>
          </a:p>
        </p:txBody>
      </p:sp>
    </p:spTree>
    <p:extLst>
      <p:ext uri="{BB962C8B-B14F-4D97-AF65-F5344CB8AC3E}">
        <p14:creationId xmlns:p14="http://schemas.microsoft.com/office/powerpoint/2010/main" val="172531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a:t>
            </a:r>
            <a:r>
              <a:rPr lang="en-US" dirty="0"/>
              <a:t>Fall 2015 issue of </a:t>
            </a:r>
            <a:r>
              <a:rPr lang="en-US" i="1" dirty="0"/>
              <a:t>Frontiers of Health Services Management, </a:t>
            </a:r>
            <a:r>
              <a:rPr lang="en-US" dirty="0"/>
              <a:t>a publication of the American College of Healthcare </a:t>
            </a:r>
            <a:r>
              <a:rPr lang="en-US" dirty="0" smtClean="0"/>
              <a:t>Executives (</a:t>
            </a:r>
            <a:r>
              <a:rPr lang="en-US" dirty="0"/>
              <a:t>ACHE), </a:t>
            </a:r>
            <a:r>
              <a:rPr lang="en-US" dirty="0" smtClean="0"/>
              <a:t>featured </a:t>
            </a:r>
            <a:r>
              <a:rPr lang="en-US" dirty="0"/>
              <a:t>accounts and commentary by leaders of several U.S. health care organizations that </a:t>
            </a:r>
            <a:r>
              <a:rPr lang="en-US" dirty="0" smtClean="0"/>
              <a:t>had received </a:t>
            </a:r>
            <a:r>
              <a:rPr lang="en-US" dirty="0"/>
              <a:t>the Baldrige Award in recent years.</a:t>
            </a:r>
          </a:p>
          <a:p>
            <a:r>
              <a:rPr lang="en-US" sz="1100" b="0" i="0" kern="1200" dirty="0" smtClean="0">
                <a:solidFill>
                  <a:schemeClr val="tx1"/>
                </a:solidFill>
                <a:effectLst/>
                <a:latin typeface="Times New Roman" pitchFamily="-107" charset="0"/>
                <a:ea typeface="ＭＳ Ｐゴシック" pitchFamily="-107" charset="-128"/>
                <a:cs typeface="ＭＳ Ｐゴシック" pitchFamily="-110" charset="-128"/>
              </a:rPr>
              <a:t>An editorial placed the Baldrige coverage in the context of "healthcare reform’s directives that hospitals and health systems develop more effective and efficient ways of delivering care." </a:t>
            </a: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8371" eaLnBrk="0" hangingPunct="0">
              <a:defRPr sz="2700">
                <a:solidFill>
                  <a:schemeClr val="tx1"/>
                </a:solidFill>
                <a:latin typeface="Times New Roman" pitchFamily="18" charset="0"/>
                <a:ea typeface="ＭＳ Ｐゴシック" pitchFamily="34" charset="-128"/>
              </a:defRPr>
            </a:lvl1pPr>
            <a:lvl2pPr marL="817492" indent="-314419" defTabSz="1018371" eaLnBrk="0" hangingPunct="0">
              <a:defRPr sz="2700">
                <a:solidFill>
                  <a:schemeClr val="tx1"/>
                </a:solidFill>
                <a:latin typeface="Times New Roman" pitchFamily="18" charset="0"/>
                <a:ea typeface="ＭＳ Ｐゴシック" pitchFamily="34" charset="-128"/>
              </a:defRPr>
            </a:lvl2pPr>
            <a:lvl3pPr marL="1257679" indent="-251536" defTabSz="1018371" eaLnBrk="0" hangingPunct="0">
              <a:defRPr sz="2700">
                <a:solidFill>
                  <a:schemeClr val="tx1"/>
                </a:solidFill>
                <a:latin typeface="Times New Roman" pitchFamily="18" charset="0"/>
                <a:ea typeface="ＭＳ Ｐゴシック" pitchFamily="34" charset="-128"/>
              </a:defRPr>
            </a:lvl3pPr>
            <a:lvl4pPr marL="1760750" indent="-251536" defTabSz="1018371" eaLnBrk="0" hangingPunct="0">
              <a:defRPr sz="2700">
                <a:solidFill>
                  <a:schemeClr val="tx1"/>
                </a:solidFill>
                <a:latin typeface="Times New Roman" pitchFamily="18" charset="0"/>
                <a:ea typeface="ＭＳ Ｐゴシック" pitchFamily="34" charset="-128"/>
              </a:defRPr>
            </a:lvl4pPr>
            <a:lvl5pPr marL="2263823" indent="-251536" defTabSz="1018371" eaLnBrk="0" hangingPunct="0">
              <a:defRPr sz="2700">
                <a:solidFill>
                  <a:schemeClr val="tx1"/>
                </a:solidFill>
                <a:latin typeface="Times New Roman" pitchFamily="18" charset="0"/>
                <a:ea typeface="ＭＳ Ｐゴシック" pitchFamily="34" charset="-128"/>
              </a:defRPr>
            </a:lvl5pPr>
            <a:lvl6pPr marL="2766894" indent="-251536" defTabSz="1018371"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269965" indent="-251536" defTabSz="1018371"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773038" indent="-251536" defTabSz="1018371"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276109" indent="-251536" defTabSz="1018371"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83EB80A0-B1F9-4604-94C6-A85EDE7035B5}" type="slidenum">
              <a:rPr lang="en-US" sz="1300">
                <a:latin typeface="Arial" pitchFamily="34" charset="0"/>
              </a:rPr>
              <a:pPr/>
              <a:t>12</a:t>
            </a:fld>
            <a:endParaRPr lang="en-US" sz="1300">
              <a:latin typeface="Arial" pitchFamily="34" charset="0"/>
            </a:endParaRPr>
          </a:p>
        </p:txBody>
      </p:sp>
    </p:spTree>
    <p:extLst>
      <p:ext uri="{BB962C8B-B14F-4D97-AF65-F5344CB8AC3E}">
        <p14:creationId xmlns:p14="http://schemas.microsoft.com/office/powerpoint/2010/main" val="3995471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4877" eaLnBrk="0" hangingPunct="0">
              <a:defRPr sz="2700">
                <a:solidFill>
                  <a:schemeClr val="tx1"/>
                </a:solidFill>
                <a:latin typeface="Times New Roman" pitchFamily="18" charset="0"/>
                <a:ea typeface="ＭＳ Ｐゴシック" pitchFamily="34" charset="-128"/>
              </a:defRPr>
            </a:lvl1pPr>
            <a:lvl2pPr marL="817492" indent="-314419" defTabSz="1014877" eaLnBrk="0" hangingPunct="0">
              <a:defRPr sz="2700">
                <a:solidFill>
                  <a:schemeClr val="tx1"/>
                </a:solidFill>
                <a:latin typeface="Times New Roman" pitchFamily="18" charset="0"/>
                <a:ea typeface="ＭＳ Ｐゴシック" pitchFamily="34" charset="-128"/>
              </a:defRPr>
            </a:lvl2pPr>
            <a:lvl3pPr marL="1257679" indent="-251536" defTabSz="1014877" eaLnBrk="0" hangingPunct="0">
              <a:defRPr sz="2700">
                <a:solidFill>
                  <a:schemeClr val="tx1"/>
                </a:solidFill>
                <a:latin typeface="Times New Roman" pitchFamily="18" charset="0"/>
                <a:ea typeface="ＭＳ Ｐゴシック" pitchFamily="34" charset="-128"/>
              </a:defRPr>
            </a:lvl3pPr>
            <a:lvl4pPr marL="1760750" indent="-251536" defTabSz="1014877" eaLnBrk="0" hangingPunct="0">
              <a:defRPr sz="2700">
                <a:solidFill>
                  <a:schemeClr val="tx1"/>
                </a:solidFill>
                <a:latin typeface="Times New Roman" pitchFamily="18" charset="0"/>
                <a:ea typeface="ＭＳ Ｐゴシック" pitchFamily="34" charset="-128"/>
              </a:defRPr>
            </a:lvl4pPr>
            <a:lvl5pPr marL="2263823" indent="-251536" defTabSz="1014877" eaLnBrk="0" hangingPunct="0">
              <a:defRPr sz="2700">
                <a:solidFill>
                  <a:schemeClr val="tx1"/>
                </a:solidFill>
                <a:latin typeface="Times New Roman" pitchFamily="18" charset="0"/>
                <a:ea typeface="ＭＳ Ｐゴシック" pitchFamily="34" charset="-128"/>
              </a:defRPr>
            </a:lvl5pPr>
            <a:lvl6pPr marL="2766894" indent="-251536" defTabSz="1014877"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269965" indent="-251536" defTabSz="1014877"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773038" indent="-251536" defTabSz="1014877"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276109" indent="-251536" defTabSz="1014877"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A73E76BD-21E2-4A41-A6CD-23B788F909BA}" type="slidenum">
              <a:rPr lang="en-US" sz="1300"/>
              <a:pPr/>
              <a:t>13</a:t>
            </a:fld>
            <a:endParaRPr lang="en-US" sz="1300"/>
          </a:p>
        </p:txBody>
      </p:sp>
      <p:sp>
        <p:nvSpPr>
          <p:cNvPr id="28675"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605960" y="4594910"/>
            <a:ext cx="5814668" cy="5249124"/>
          </a:xfrm>
          <a:ln/>
        </p:spPr>
        <p:txBody>
          <a:bodyPr/>
          <a:lstStyle/>
          <a:p>
            <a:pPr marL="0" lvl="1">
              <a:spcAft>
                <a:spcPts val="673"/>
              </a:spcAft>
            </a:pPr>
            <a:r>
              <a:rPr lang="en-US" i="1" dirty="0">
                <a:latin typeface="Times New Roman" panose="02020603050405020304" pitchFamily="18" charset="0"/>
                <a:ea typeface="Tahoma" pitchFamily="34" charset="0"/>
                <a:cs typeface="Times New Roman" panose="02020603050405020304" pitchFamily="18" charset="0"/>
              </a:rPr>
              <a:t>Leadership Excellence </a:t>
            </a:r>
            <a:r>
              <a:rPr lang="en-US" dirty="0">
                <a:latin typeface="Times New Roman" panose="02020603050405020304" pitchFamily="18" charset="0"/>
                <a:ea typeface="Tahoma" pitchFamily="34" charset="0"/>
                <a:cs typeface="Times New Roman" panose="02020603050405020304" pitchFamily="18" charset="0"/>
              </a:rPr>
              <a:t>magazine has consistently ranked the Baldrige Program among </a:t>
            </a:r>
            <a:r>
              <a:rPr lang="en-US" dirty="0" smtClean="0">
                <a:latin typeface="Times New Roman" panose="02020603050405020304" pitchFamily="18" charset="0"/>
                <a:ea typeface="Tahoma" pitchFamily="34" charset="0"/>
                <a:cs typeface="Times New Roman" panose="02020603050405020304" pitchFamily="18" charset="0"/>
              </a:rPr>
              <a:t>the best </a:t>
            </a:r>
            <a:r>
              <a:rPr lang="en-US" dirty="0">
                <a:latin typeface="Times New Roman" panose="02020603050405020304" pitchFamily="18" charset="0"/>
                <a:ea typeface="Tahoma" pitchFamily="34" charset="0"/>
                <a:cs typeface="Times New Roman" panose="02020603050405020304" pitchFamily="18" charset="0"/>
              </a:rPr>
              <a:t>government/military leadership programs in the United States, ranking it </a:t>
            </a:r>
            <a:r>
              <a:rPr lang="en-US" dirty="0" smtClean="0">
                <a:latin typeface="Times New Roman" panose="02020603050405020304" pitchFamily="18" charset="0"/>
                <a:ea typeface="Tahoma" pitchFamily="34" charset="0"/>
                <a:cs typeface="Times New Roman" panose="02020603050405020304" pitchFamily="18" charset="0"/>
              </a:rPr>
              <a:t>?? In 2015, 1st </a:t>
            </a:r>
            <a:r>
              <a:rPr lang="en-US" dirty="0">
                <a:latin typeface="Times New Roman" panose="02020603050405020304" pitchFamily="18" charset="0"/>
                <a:ea typeface="Tahoma" pitchFamily="34" charset="0"/>
                <a:cs typeface="Times New Roman" panose="02020603050405020304" pitchFamily="18" charset="0"/>
              </a:rPr>
              <a:t>in </a:t>
            </a:r>
            <a:r>
              <a:rPr lang="en-US" dirty="0" smtClean="0">
                <a:latin typeface="Times New Roman" panose="02020603050405020304" pitchFamily="18" charset="0"/>
                <a:ea typeface="Tahoma" pitchFamily="34" charset="0"/>
                <a:cs typeface="Times New Roman" panose="02020603050405020304" pitchFamily="18" charset="0"/>
              </a:rPr>
              <a:t>2014 and </a:t>
            </a:r>
            <a:r>
              <a:rPr lang="en-US" dirty="0">
                <a:latin typeface="Times New Roman" panose="02020603050405020304" pitchFamily="18" charset="0"/>
                <a:ea typeface="Tahoma" pitchFamily="34" charset="0"/>
                <a:cs typeface="Times New Roman" panose="02020603050405020304" pitchFamily="18" charset="0"/>
              </a:rPr>
              <a:t>in the top 10 in </a:t>
            </a:r>
            <a:r>
              <a:rPr lang="en-US" dirty="0" smtClean="0">
                <a:latin typeface="Times New Roman" panose="02020603050405020304" pitchFamily="18" charset="0"/>
                <a:ea typeface="Tahoma" pitchFamily="34" charset="0"/>
                <a:cs typeface="Times New Roman" panose="02020603050405020304" pitchFamily="18" charset="0"/>
              </a:rPr>
              <a:t>5 </a:t>
            </a:r>
            <a:r>
              <a:rPr lang="en-US" dirty="0">
                <a:latin typeface="Times New Roman" panose="02020603050405020304" pitchFamily="18" charset="0"/>
                <a:ea typeface="Tahoma" pitchFamily="34" charset="0"/>
                <a:cs typeface="Times New Roman" panose="02020603050405020304" pitchFamily="18" charset="0"/>
              </a:rPr>
              <a:t>of the past </a:t>
            </a:r>
            <a:r>
              <a:rPr lang="en-US" dirty="0" smtClean="0">
                <a:latin typeface="Times New Roman" panose="02020603050405020304" pitchFamily="18" charset="0"/>
                <a:ea typeface="Tahoma" pitchFamily="34" charset="0"/>
                <a:cs typeface="Times New Roman" panose="02020603050405020304" pitchFamily="18" charset="0"/>
              </a:rPr>
              <a:t>6 </a:t>
            </a:r>
            <a:r>
              <a:rPr lang="en-US" dirty="0">
                <a:latin typeface="Times New Roman" panose="02020603050405020304" pitchFamily="18" charset="0"/>
                <a:ea typeface="Tahoma" pitchFamily="34" charset="0"/>
                <a:cs typeface="Times New Roman" panose="02020603050405020304" pitchFamily="18" charset="0"/>
              </a:rPr>
              <a:t>years.</a:t>
            </a:r>
            <a:r>
              <a:rPr lang="en-US" b="1" dirty="0">
                <a:latin typeface="Times New Roman" panose="02020603050405020304" pitchFamily="18" charset="0"/>
                <a:ea typeface="Tahoma" pitchFamily="34" charset="0"/>
                <a:cs typeface="Times New Roman" panose="02020603050405020304" pitchFamily="18" charset="0"/>
              </a:rPr>
              <a:t>  </a:t>
            </a:r>
          </a:p>
          <a:p>
            <a:pPr>
              <a:spcAft>
                <a:spcPts val="673"/>
              </a:spcAft>
            </a:pPr>
            <a:r>
              <a:rPr lang="en-US" dirty="0">
                <a:latin typeface="Times New Roman" panose="02020603050405020304" pitchFamily="18" charset="0"/>
                <a:ea typeface="Tahoma" pitchFamily="34" charset="0"/>
                <a:cs typeface="Times New Roman" panose="02020603050405020304" pitchFamily="18" charset="0"/>
              </a:rPr>
              <a:t>The ranking is based on survey responses, interviews, and site visits around seven criteria: vision/mission, involvement/participation, accountability/measurement, design/content/curriculum, presenters/presentations/delivery, take-home value, and outreach.</a:t>
            </a:r>
          </a:p>
          <a:p>
            <a:pPr marL="284006" lvl="1" indent="-284006">
              <a:spcAft>
                <a:spcPts val="673"/>
              </a:spcAft>
              <a:buFontTx/>
              <a:buChar char="•"/>
              <a:defRPr/>
            </a:pPr>
            <a:endParaRPr lang="en-US" dirty="0">
              <a:latin typeface="Times New Roman" panose="02020603050405020304" pitchFamily="18" charset="0"/>
              <a:ea typeface="Tahoma" pitchFamily="34" charset="0"/>
              <a:cs typeface="Times New Roman" panose="02020603050405020304" pitchFamily="18" charset="0"/>
            </a:endParaRPr>
          </a:p>
          <a:p>
            <a:pPr lvl="1" eaLnBrk="1" hangingPunct="1">
              <a:lnSpc>
                <a:spcPct val="80000"/>
              </a:lnSpc>
              <a:spcAft>
                <a:spcPts val="673"/>
              </a:spcAft>
              <a:defRPr/>
            </a:pPr>
            <a:endParaRPr lang="en-US" dirty="0">
              <a:latin typeface="Times New Roman" panose="02020603050405020304" pitchFamily="18" charset="0"/>
              <a:ea typeface="Tahoma" pitchFamily="34" charset="0"/>
              <a:cs typeface="Times New Roman" panose="02020603050405020304" pitchFamily="18" charset="0"/>
            </a:endParaRPr>
          </a:p>
          <a:p>
            <a:pPr lvl="1" eaLnBrk="1" hangingPunct="1">
              <a:lnSpc>
                <a:spcPct val="80000"/>
              </a:lnSpc>
              <a:spcAft>
                <a:spcPts val="673"/>
              </a:spcAft>
              <a:buFontTx/>
              <a:buChar char="•"/>
              <a:defRPr/>
            </a:pPr>
            <a:endParaRPr lang="en-US" dirty="0">
              <a:latin typeface="Times New Roman" panose="02020603050405020304" pitchFamily="18" charset="0"/>
              <a:ea typeface="Tahoma" pitchFamily="34" charset="0"/>
              <a:cs typeface="Times New Roman" panose="02020603050405020304" pitchFamily="18" charset="0"/>
            </a:endParaRPr>
          </a:p>
        </p:txBody>
      </p:sp>
    </p:spTree>
    <p:extLst>
      <p:ext uri="{BB962C8B-B14F-4D97-AF65-F5344CB8AC3E}">
        <p14:creationId xmlns:p14="http://schemas.microsoft.com/office/powerpoint/2010/main" val="3958875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4877" eaLnBrk="0" hangingPunct="0">
              <a:defRPr sz="2700">
                <a:solidFill>
                  <a:schemeClr val="tx1"/>
                </a:solidFill>
                <a:latin typeface="Times New Roman" pitchFamily="18" charset="0"/>
                <a:ea typeface="ＭＳ Ｐゴシック" pitchFamily="34" charset="-128"/>
              </a:defRPr>
            </a:lvl1pPr>
            <a:lvl2pPr marL="817492" indent="-314419" defTabSz="1014877" eaLnBrk="0" hangingPunct="0">
              <a:defRPr sz="2700">
                <a:solidFill>
                  <a:schemeClr val="tx1"/>
                </a:solidFill>
                <a:latin typeface="Times New Roman" pitchFamily="18" charset="0"/>
                <a:ea typeface="ＭＳ Ｐゴシック" pitchFamily="34" charset="-128"/>
              </a:defRPr>
            </a:lvl2pPr>
            <a:lvl3pPr marL="1257679" indent="-251536" defTabSz="1014877" eaLnBrk="0" hangingPunct="0">
              <a:defRPr sz="2700">
                <a:solidFill>
                  <a:schemeClr val="tx1"/>
                </a:solidFill>
                <a:latin typeface="Times New Roman" pitchFamily="18" charset="0"/>
                <a:ea typeface="ＭＳ Ｐゴシック" pitchFamily="34" charset="-128"/>
              </a:defRPr>
            </a:lvl3pPr>
            <a:lvl4pPr marL="1760750" indent="-251536" defTabSz="1014877" eaLnBrk="0" hangingPunct="0">
              <a:defRPr sz="2700">
                <a:solidFill>
                  <a:schemeClr val="tx1"/>
                </a:solidFill>
                <a:latin typeface="Times New Roman" pitchFamily="18" charset="0"/>
                <a:ea typeface="ＭＳ Ｐゴシック" pitchFamily="34" charset="-128"/>
              </a:defRPr>
            </a:lvl4pPr>
            <a:lvl5pPr marL="2263823" indent="-251536" defTabSz="1014877" eaLnBrk="0" hangingPunct="0">
              <a:defRPr sz="2700">
                <a:solidFill>
                  <a:schemeClr val="tx1"/>
                </a:solidFill>
                <a:latin typeface="Times New Roman" pitchFamily="18" charset="0"/>
                <a:ea typeface="ＭＳ Ｐゴシック" pitchFamily="34" charset="-128"/>
              </a:defRPr>
            </a:lvl5pPr>
            <a:lvl6pPr marL="2766894" indent="-251536" defTabSz="1014877"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269965" indent="-251536" defTabSz="1014877"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773038" indent="-251536" defTabSz="1014877"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276109" indent="-251536" defTabSz="1014877"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ECBFFFA5-6C16-4ED3-890A-42CF666D6A8A}" type="slidenum">
              <a:rPr lang="en-US" sz="1300"/>
              <a:pPr/>
              <a:t>14</a:t>
            </a:fld>
            <a:endParaRPr lang="en-US" sz="1300"/>
          </a:p>
        </p:txBody>
      </p:sp>
      <p:sp>
        <p:nvSpPr>
          <p:cNvPr id="29699" name="Rectangle 4"/>
          <p:cNvSpPr>
            <a:spLocks noGrp="1" noRot="1" noChangeAspect="1" noChangeArrowheads="1" noTextEdit="1"/>
          </p:cNvSpPr>
          <p:nvPr>
            <p:ph type="sldImg"/>
          </p:nvPr>
        </p:nvSpPr>
        <p:spPr>
          <a:ln/>
        </p:spPr>
      </p:sp>
      <p:sp>
        <p:nvSpPr>
          <p:cNvPr id="29700" name="Rectangle 5"/>
          <p:cNvSpPr>
            <a:spLocks noGrp="1" noChangeArrowheads="1"/>
          </p:cNvSpPr>
          <p:nvPr>
            <p:ph type="body" idx="1"/>
          </p:nvPr>
        </p:nvSpPr>
        <p:spPr>
          <a:xfrm>
            <a:off x="659364" y="4793156"/>
            <a:ext cx="5496578" cy="49680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spcAft>
                <a:spcPts val="673"/>
              </a:spcAft>
            </a:pPr>
            <a:r>
              <a:rPr lang="en-US" dirty="0">
                <a:latin typeface="Times New Roman" panose="02020603050405020304" pitchFamily="18" charset="0"/>
                <a:ea typeface="Tahoma" pitchFamily="34" charset="0"/>
                <a:cs typeface="Times New Roman" panose="02020603050405020304" pitchFamily="18" charset="0"/>
              </a:rPr>
              <a:t>The Baldrige Program and the </a:t>
            </a:r>
            <a:r>
              <a:rPr lang="en-US" dirty="0" smtClean="0">
                <a:latin typeface="Times New Roman" panose="02020603050405020304" pitchFamily="18" charset="0"/>
                <a:ea typeface="Tahoma" pitchFamily="34" charset="0"/>
                <a:cs typeface="Times New Roman" panose="02020603050405020304" pitchFamily="18" charset="0"/>
              </a:rPr>
              <a:t>Baldrige </a:t>
            </a:r>
            <a:r>
              <a:rPr lang="en-US" dirty="0">
                <a:latin typeface="Times New Roman" panose="02020603050405020304" pitchFamily="18" charset="0"/>
                <a:ea typeface="Tahoma" pitchFamily="34" charset="0"/>
                <a:cs typeface="Times New Roman" panose="02020603050405020304" pitchFamily="18" charset="0"/>
              </a:rPr>
              <a:t>Award have successfully promoted performance excellence across the country and around the world. The program’s success can be attributed to a number of factors, including these:</a:t>
            </a:r>
          </a:p>
          <a:p>
            <a:pPr marL="282978" lvl="1" indent="-282978">
              <a:spcBef>
                <a:spcPct val="0"/>
              </a:spcBef>
              <a:spcAft>
                <a:spcPts val="673"/>
              </a:spcAft>
              <a:buFontTx/>
              <a:buChar char="•"/>
              <a:defRPr/>
            </a:pPr>
            <a:r>
              <a:rPr lang="en-US" dirty="0">
                <a:latin typeface="Times New Roman" panose="02020603050405020304" pitchFamily="18" charset="0"/>
                <a:ea typeface="Tahoma" pitchFamily="34" charset="0"/>
                <a:cs typeface="Times New Roman" panose="02020603050405020304" pitchFamily="18" charset="0"/>
              </a:rPr>
              <a:t>the network of state, regional, and sector-specific Baldrige-based award programs</a:t>
            </a:r>
          </a:p>
          <a:p>
            <a:pPr marL="282978" lvl="1" indent="-282978">
              <a:spcBef>
                <a:spcPct val="0"/>
              </a:spcBef>
              <a:spcAft>
                <a:spcPts val="673"/>
              </a:spcAft>
              <a:buFontTx/>
              <a:buChar char="•"/>
              <a:defRPr/>
            </a:pPr>
            <a:r>
              <a:rPr lang="en-US" dirty="0">
                <a:latin typeface="Times New Roman" panose="02020603050405020304" pitchFamily="18" charset="0"/>
                <a:ea typeface="Tahoma" pitchFamily="34" charset="0"/>
                <a:cs typeface="Times New Roman" panose="02020603050405020304" pitchFamily="18" charset="0"/>
              </a:rPr>
              <a:t>the growth of international interest in the Baldrige Program</a:t>
            </a:r>
          </a:p>
          <a:p>
            <a:pPr marL="282978" lvl="1" indent="-282978">
              <a:spcBef>
                <a:spcPct val="0"/>
              </a:spcBef>
              <a:spcAft>
                <a:spcPts val="673"/>
              </a:spcAft>
              <a:buFontTx/>
              <a:buChar char="•"/>
              <a:defRPr/>
            </a:pPr>
            <a:r>
              <a:rPr lang="en-US" dirty="0">
                <a:latin typeface="Times New Roman" panose="02020603050405020304" pitchFamily="18" charset="0"/>
                <a:ea typeface="Tahoma" pitchFamily="34" charset="0"/>
                <a:cs typeface="Times New Roman" panose="02020603050405020304" pitchFamily="18" charset="0"/>
              </a:rPr>
              <a:t>the efforts of award recipients and other program participants</a:t>
            </a:r>
          </a:p>
        </p:txBody>
      </p:sp>
    </p:spTree>
    <p:extLst>
      <p:ext uri="{BB962C8B-B14F-4D97-AF65-F5344CB8AC3E}">
        <p14:creationId xmlns:p14="http://schemas.microsoft.com/office/powerpoint/2010/main" val="3152558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4877" eaLnBrk="0" hangingPunct="0">
              <a:defRPr sz="2700">
                <a:solidFill>
                  <a:schemeClr val="tx1"/>
                </a:solidFill>
                <a:latin typeface="Times New Roman" pitchFamily="18" charset="0"/>
                <a:ea typeface="ＭＳ Ｐゴシック" pitchFamily="34" charset="-128"/>
              </a:defRPr>
            </a:lvl1pPr>
            <a:lvl2pPr marL="817492" indent="-314419" defTabSz="1014877" eaLnBrk="0" hangingPunct="0">
              <a:defRPr sz="2700">
                <a:solidFill>
                  <a:schemeClr val="tx1"/>
                </a:solidFill>
                <a:latin typeface="Times New Roman" pitchFamily="18" charset="0"/>
                <a:ea typeface="ＭＳ Ｐゴシック" pitchFamily="34" charset="-128"/>
              </a:defRPr>
            </a:lvl2pPr>
            <a:lvl3pPr marL="1257679" indent="-251536" defTabSz="1014877" eaLnBrk="0" hangingPunct="0">
              <a:defRPr sz="2700">
                <a:solidFill>
                  <a:schemeClr val="tx1"/>
                </a:solidFill>
                <a:latin typeface="Times New Roman" pitchFamily="18" charset="0"/>
                <a:ea typeface="ＭＳ Ｐゴシック" pitchFamily="34" charset="-128"/>
              </a:defRPr>
            </a:lvl3pPr>
            <a:lvl4pPr marL="1760750" indent="-251536" defTabSz="1014877" eaLnBrk="0" hangingPunct="0">
              <a:defRPr sz="2700">
                <a:solidFill>
                  <a:schemeClr val="tx1"/>
                </a:solidFill>
                <a:latin typeface="Times New Roman" pitchFamily="18" charset="0"/>
                <a:ea typeface="ＭＳ Ｐゴシック" pitchFamily="34" charset="-128"/>
              </a:defRPr>
            </a:lvl4pPr>
            <a:lvl5pPr marL="2263823" indent="-251536" defTabSz="1014877" eaLnBrk="0" hangingPunct="0">
              <a:defRPr sz="2700">
                <a:solidFill>
                  <a:schemeClr val="tx1"/>
                </a:solidFill>
                <a:latin typeface="Times New Roman" pitchFamily="18" charset="0"/>
                <a:ea typeface="ＭＳ Ｐゴシック" pitchFamily="34" charset="-128"/>
              </a:defRPr>
            </a:lvl5pPr>
            <a:lvl6pPr marL="2766894" indent="-251536" defTabSz="1014877"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269965" indent="-251536" defTabSz="1014877"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773038" indent="-251536" defTabSz="1014877"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276109" indent="-251536" defTabSz="1014877"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65216FDB-17A3-4406-A9A6-60FFA18133E2}" type="slidenum">
              <a:rPr lang="en-US" sz="1300"/>
              <a:pPr/>
              <a:t>15</a:t>
            </a:fld>
            <a:endParaRPr lang="en-US" sz="1300"/>
          </a:p>
        </p:txBody>
      </p:sp>
      <p:sp>
        <p:nvSpPr>
          <p:cNvPr id="38915" name="Rectangle 2"/>
          <p:cNvSpPr>
            <a:spLocks noGrp="1" noRot="1" noChangeAspect="1" noChangeArrowheads="1" noTextEdit="1"/>
          </p:cNvSpPr>
          <p:nvPr>
            <p:ph type="sldImg"/>
          </p:nvPr>
        </p:nvSpPr>
        <p:spPr>
          <a:xfrm>
            <a:off x="1074738" y="830263"/>
            <a:ext cx="4654550" cy="3598862"/>
          </a:xfrm>
          <a:ln/>
        </p:spPr>
      </p:sp>
      <p:sp>
        <p:nvSpPr>
          <p:cNvPr id="37892" name="Rectangle 3"/>
          <p:cNvSpPr>
            <a:spLocks noGrp="1" noChangeArrowheads="1"/>
          </p:cNvSpPr>
          <p:nvPr>
            <p:ph type="body" idx="1"/>
          </p:nvPr>
        </p:nvSpPr>
        <p:spPr>
          <a:xfrm>
            <a:off x="858416" y="4602178"/>
            <a:ext cx="5592006" cy="4970352"/>
          </a:xfrm>
          <a:ln/>
        </p:spPr>
        <p:txBody>
          <a:bodyPr/>
          <a:lstStyle/>
          <a:p>
            <a:pPr defTabSz="1025317" eaLnBrk="1" fontAlgn="auto" hangingPunct="1">
              <a:spcBef>
                <a:spcPts val="0"/>
              </a:spcBef>
              <a:spcAft>
                <a:spcPts val="673"/>
              </a:spcAft>
              <a:defRPr/>
            </a:pPr>
            <a:r>
              <a:rPr lang="en-US" dirty="0" smtClean="0">
                <a:latin typeface="Times New Roman" panose="02020603050405020304" pitchFamily="18" charset="0"/>
                <a:ea typeface="Tahoma" pitchFamily="34" charset="0"/>
                <a:cs typeface="Times New Roman" panose="02020603050405020304" pitchFamily="18" charset="0"/>
              </a:rPr>
              <a:t>The </a:t>
            </a:r>
            <a:r>
              <a:rPr lang="en-US" dirty="0">
                <a:latin typeface="Times New Roman" panose="02020603050405020304" pitchFamily="18" charset="0"/>
                <a:ea typeface="Tahoma" pitchFamily="34" charset="0"/>
                <a:cs typeface="Times New Roman" panose="02020603050405020304" pitchFamily="18" charset="0"/>
              </a:rPr>
              <a:t>Alliance for Performance Excellence, a nonprofit network, serves as an umbrella organization for local, state, regional, and industry Baldrige-based programs. Around 30 state, regional, local, and industry-based performance excellence programs throughout the country base their programs and awards on the Baldrige Excellence Framework, which has extended the reach of the national program and the Baldrige framework. These programs offer tools, resources, and expertise to assist organizations in improving their performance. They also serve as a feeder system for the national Baldrige Award.</a:t>
            </a:r>
          </a:p>
          <a:p>
            <a:pPr marL="192247" indent="-192247" defTabSz="1025317" eaLnBrk="1" fontAlgn="auto" hangingPunct="1">
              <a:spcBef>
                <a:spcPts val="0"/>
              </a:spcBef>
              <a:spcAft>
                <a:spcPts val="673"/>
              </a:spcAft>
              <a:buFont typeface="Arial" pitchFamily="34" charset="0"/>
              <a:buChar char="•"/>
              <a:defRPr/>
            </a:pPr>
            <a:r>
              <a:rPr lang="en-US" dirty="0">
                <a:latin typeface="Times New Roman" panose="02020603050405020304" pitchFamily="18" charset="0"/>
                <a:ea typeface="Tahoma" pitchFamily="34" charset="0"/>
                <a:cs typeface="Times New Roman" panose="02020603050405020304" pitchFamily="18" charset="0"/>
              </a:rPr>
              <a:t>The number of state and local, regional, and sector-specific Baldrige-based award programs has grown from 8 in 1991 to around 30 today. These programs cover nearly all U.S. states and territories. </a:t>
            </a:r>
          </a:p>
          <a:p>
            <a:pPr marL="192247" indent="-192247">
              <a:spcAft>
                <a:spcPts val="673"/>
              </a:spcAft>
              <a:buFont typeface="Arial" pitchFamily="34" charset="0"/>
              <a:buChar char="•"/>
            </a:pPr>
            <a:r>
              <a:rPr lang="en-US" dirty="0">
                <a:latin typeface="Times New Roman" panose="02020603050405020304" pitchFamily="18" charset="0"/>
                <a:ea typeface="Tahoma" pitchFamily="34" charset="0"/>
                <a:cs typeface="Times New Roman" panose="02020603050405020304" pitchFamily="18" charset="0"/>
              </a:rPr>
              <a:t>Other Baldrige-based programs cover the Department of Veterans Affairs, long-term care and assisted living organizations, and Army National Guard units, for example. </a:t>
            </a:r>
          </a:p>
          <a:p>
            <a:pPr>
              <a:spcAft>
                <a:spcPts val="673"/>
              </a:spcAft>
              <a:defRPr/>
            </a:pPr>
            <a:r>
              <a:rPr lang="en-US" dirty="0">
                <a:latin typeface="Times New Roman" panose="02020603050405020304" pitchFamily="18" charset="0"/>
                <a:ea typeface="Tahoma" pitchFamily="34" charset="0"/>
                <a:cs typeface="Times New Roman" panose="02020603050405020304" pitchFamily="18" charset="0"/>
              </a:rPr>
              <a:t>The Alliance for Performance Excellence noted the following for </a:t>
            </a:r>
            <a:r>
              <a:rPr lang="en-US" dirty="0" smtClean="0">
                <a:latin typeface="Times New Roman" panose="02020603050405020304" pitchFamily="18" charset="0"/>
                <a:ea typeface="Tahoma" pitchFamily="34" charset="0"/>
                <a:cs typeface="Times New Roman" panose="02020603050405020304" pitchFamily="18" charset="0"/>
              </a:rPr>
              <a:t>2014:</a:t>
            </a:r>
            <a:endParaRPr lang="en-US" dirty="0">
              <a:latin typeface="Times New Roman" panose="02020603050405020304" pitchFamily="18" charset="0"/>
              <a:ea typeface="Tahoma" pitchFamily="34" charset="0"/>
              <a:cs typeface="Times New Roman" panose="02020603050405020304" pitchFamily="18" charset="0"/>
            </a:endParaRPr>
          </a:p>
          <a:p>
            <a:pPr marL="284006" lvl="1" indent="-280090">
              <a:spcBef>
                <a:spcPts val="0"/>
              </a:spcBef>
              <a:spcAft>
                <a:spcPts val="673"/>
              </a:spcAft>
              <a:buFontTx/>
              <a:buChar char="•"/>
              <a:defRPr/>
            </a:pPr>
            <a:r>
              <a:rPr lang="en-US" dirty="0" smtClean="0">
                <a:latin typeface="Times New Roman" panose="02020603050405020304" pitchFamily="18" charset="0"/>
                <a:ea typeface="Tahoma" pitchFamily="34" charset="0"/>
                <a:cs typeface="Times New Roman" panose="02020603050405020304" pitchFamily="18" charset="0"/>
              </a:rPr>
              <a:t>1,210 </a:t>
            </a:r>
            <a:r>
              <a:rPr lang="en-US" dirty="0">
                <a:latin typeface="Times New Roman" panose="02020603050405020304" pitchFamily="18" charset="0"/>
                <a:ea typeface="Tahoma" pitchFamily="34" charset="0"/>
                <a:cs typeface="Times New Roman" panose="02020603050405020304" pitchFamily="18" charset="0"/>
              </a:rPr>
              <a:t>application reports were received.</a:t>
            </a:r>
          </a:p>
          <a:p>
            <a:pPr marL="284006" lvl="1" indent="-280090">
              <a:spcBef>
                <a:spcPts val="0"/>
              </a:spcBef>
              <a:spcAft>
                <a:spcPts val="673"/>
              </a:spcAft>
              <a:buFontTx/>
              <a:buChar char="•"/>
              <a:defRPr/>
            </a:pPr>
            <a:r>
              <a:rPr lang="en-US" dirty="0" smtClean="0">
                <a:latin typeface="Times New Roman" panose="02020603050405020304" pitchFamily="18" charset="0"/>
                <a:ea typeface="Tahoma" pitchFamily="34" charset="0"/>
                <a:cs typeface="Times New Roman" panose="02020603050405020304" pitchFamily="18" charset="0"/>
              </a:rPr>
              <a:t>2,152 </a:t>
            </a:r>
            <a:r>
              <a:rPr lang="en-US" dirty="0">
                <a:latin typeface="Times New Roman" panose="02020603050405020304" pitchFamily="18" charset="0"/>
                <a:ea typeface="Tahoma" pitchFamily="34" charset="0"/>
                <a:cs typeface="Times New Roman" panose="02020603050405020304" pitchFamily="18" charset="0"/>
              </a:rPr>
              <a:t>examiners were trained. </a:t>
            </a:r>
          </a:p>
          <a:p>
            <a:pPr marL="284006" lvl="1" indent="-280090">
              <a:spcBef>
                <a:spcPts val="0"/>
              </a:spcBef>
              <a:spcAft>
                <a:spcPts val="673"/>
              </a:spcAft>
              <a:buFontTx/>
              <a:buChar char="•"/>
              <a:defRPr/>
            </a:pPr>
            <a:r>
              <a:rPr lang="en-US" dirty="0">
                <a:latin typeface="Times New Roman" panose="02020603050405020304" pitchFamily="18" charset="0"/>
                <a:ea typeface="Tahoma" pitchFamily="34" charset="0"/>
                <a:cs typeface="Times New Roman" panose="02020603050405020304" pitchFamily="18" charset="0"/>
              </a:rPr>
              <a:t>Over the past </a:t>
            </a:r>
            <a:r>
              <a:rPr lang="en-US" dirty="0" smtClean="0">
                <a:latin typeface="Times New Roman" panose="02020603050405020304" pitchFamily="18" charset="0"/>
                <a:ea typeface="Tahoma" pitchFamily="34" charset="0"/>
                <a:cs typeface="Times New Roman" panose="02020603050405020304" pitchFamily="18" charset="0"/>
              </a:rPr>
              <a:t>19 </a:t>
            </a:r>
            <a:r>
              <a:rPr lang="en-US" dirty="0">
                <a:latin typeface="Times New Roman" panose="02020603050405020304" pitchFamily="18" charset="0"/>
                <a:ea typeface="Tahoma" pitchFamily="34" charset="0"/>
                <a:cs typeface="Times New Roman" panose="02020603050405020304" pitchFamily="18" charset="0"/>
              </a:rPr>
              <a:t>years, state and local programs have trained more than 30,000 examiners.</a:t>
            </a:r>
          </a:p>
          <a:p>
            <a:pPr>
              <a:spcAft>
                <a:spcPts val="673"/>
              </a:spcAft>
            </a:pPr>
            <a:endParaRPr lang="en-US" dirty="0">
              <a:latin typeface="Times New Roman" panose="02020603050405020304" pitchFamily="18" charset="0"/>
              <a:ea typeface="Tahoma" pitchFamily="34" charset="0"/>
              <a:cs typeface="Times New Roman" panose="02020603050405020304" pitchFamily="18" charset="0"/>
            </a:endParaRPr>
          </a:p>
          <a:p>
            <a:pPr>
              <a:spcAft>
                <a:spcPts val="673"/>
              </a:spcAft>
            </a:pPr>
            <a:endParaRPr lang="en-US" dirty="0">
              <a:latin typeface="Times New Roman" panose="02020603050405020304" pitchFamily="18" charset="0"/>
              <a:ea typeface="Tahoma" pitchFamily="34" charset="0"/>
              <a:cs typeface="Times New Roman" panose="02020603050405020304" pitchFamily="18" charset="0"/>
            </a:endParaRPr>
          </a:p>
        </p:txBody>
      </p:sp>
    </p:spTree>
    <p:extLst>
      <p:ext uri="{BB962C8B-B14F-4D97-AF65-F5344CB8AC3E}">
        <p14:creationId xmlns:p14="http://schemas.microsoft.com/office/powerpoint/2010/main" val="912747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6402" eaLnBrk="0" hangingPunct="0">
              <a:defRPr sz="2900">
                <a:solidFill>
                  <a:schemeClr val="tx1"/>
                </a:solidFill>
                <a:latin typeface="Times New Roman" pitchFamily="18" charset="0"/>
                <a:ea typeface="ＭＳ Ｐゴシック" pitchFamily="34" charset="-128"/>
              </a:defRPr>
            </a:lvl1pPr>
            <a:lvl2pPr marL="916710" indent="-352580" defTabSz="1026402" eaLnBrk="0" hangingPunct="0">
              <a:defRPr sz="2900">
                <a:solidFill>
                  <a:schemeClr val="tx1"/>
                </a:solidFill>
                <a:latin typeface="Times New Roman" pitchFamily="18" charset="0"/>
                <a:ea typeface="ＭＳ Ｐゴシック" pitchFamily="34" charset="-128"/>
              </a:defRPr>
            </a:lvl2pPr>
            <a:lvl3pPr marL="1410323" indent="-282064" defTabSz="1026402" eaLnBrk="0" hangingPunct="0">
              <a:defRPr sz="2900">
                <a:solidFill>
                  <a:schemeClr val="tx1"/>
                </a:solidFill>
                <a:latin typeface="Times New Roman" pitchFamily="18" charset="0"/>
                <a:ea typeface="ＭＳ Ｐゴシック" pitchFamily="34" charset="-128"/>
              </a:defRPr>
            </a:lvl3pPr>
            <a:lvl4pPr marL="1974452" indent="-282064" defTabSz="1026402" eaLnBrk="0" hangingPunct="0">
              <a:defRPr sz="2900">
                <a:solidFill>
                  <a:schemeClr val="tx1"/>
                </a:solidFill>
                <a:latin typeface="Times New Roman" pitchFamily="18" charset="0"/>
                <a:ea typeface="ＭＳ Ｐゴシック" pitchFamily="34" charset="-128"/>
              </a:defRPr>
            </a:lvl4pPr>
            <a:lvl5pPr marL="2538582" indent="-282064" defTabSz="1026402" eaLnBrk="0" hangingPunct="0">
              <a:defRPr sz="2900">
                <a:solidFill>
                  <a:schemeClr val="tx1"/>
                </a:solidFill>
                <a:latin typeface="Times New Roman" pitchFamily="18" charset="0"/>
                <a:ea typeface="ＭＳ Ｐゴシック" pitchFamily="34" charset="-128"/>
              </a:defRPr>
            </a:lvl5pPr>
            <a:lvl6pPr marL="3102711" indent="-282064" defTabSz="1026402" eaLnBrk="0" fontAlgn="base" hangingPunct="0">
              <a:spcBef>
                <a:spcPct val="0"/>
              </a:spcBef>
              <a:spcAft>
                <a:spcPct val="0"/>
              </a:spcAft>
              <a:defRPr sz="2900">
                <a:solidFill>
                  <a:schemeClr val="tx1"/>
                </a:solidFill>
                <a:latin typeface="Times New Roman" pitchFamily="18" charset="0"/>
                <a:ea typeface="ＭＳ Ｐゴシック" pitchFamily="34" charset="-128"/>
              </a:defRPr>
            </a:lvl6pPr>
            <a:lvl7pPr marL="3666840" indent="-282064" defTabSz="1026402" eaLnBrk="0" fontAlgn="base" hangingPunct="0">
              <a:spcBef>
                <a:spcPct val="0"/>
              </a:spcBef>
              <a:spcAft>
                <a:spcPct val="0"/>
              </a:spcAft>
              <a:defRPr sz="2900">
                <a:solidFill>
                  <a:schemeClr val="tx1"/>
                </a:solidFill>
                <a:latin typeface="Times New Roman" pitchFamily="18" charset="0"/>
                <a:ea typeface="ＭＳ Ｐゴシック" pitchFamily="34" charset="-128"/>
              </a:defRPr>
            </a:lvl7pPr>
            <a:lvl8pPr marL="4230970" indent="-282064" defTabSz="1026402" eaLnBrk="0" fontAlgn="base" hangingPunct="0">
              <a:spcBef>
                <a:spcPct val="0"/>
              </a:spcBef>
              <a:spcAft>
                <a:spcPct val="0"/>
              </a:spcAft>
              <a:defRPr sz="2900">
                <a:solidFill>
                  <a:schemeClr val="tx1"/>
                </a:solidFill>
                <a:latin typeface="Times New Roman" pitchFamily="18" charset="0"/>
                <a:ea typeface="ＭＳ Ｐゴシック" pitchFamily="34" charset="-128"/>
              </a:defRPr>
            </a:lvl8pPr>
            <a:lvl9pPr marL="4795098" indent="-282064" defTabSz="1026402" eaLnBrk="0" fontAlgn="base" hangingPunct="0">
              <a:spcBef>
                <a:spcPct val="0"/>
              </a:spcBef>
              <a:spcAft>
                <a:spcPct val="0"/>
              </a:spcAft>
              <a:defRPr sz="2900">
                <a:solidFill>
                  <a:schemeClr val="tx1"/>
                </a:solidFill>
                <a:latin typeface="Times New Roman" pitchFamily="18" charset="0"/>
                <a:ea typeface="ＭＳ Ｐゴシック" pitchFamily="34" charset="-128"/>
              </a:defRPr>
            </a:lvl9pPr>
          </a:lstStyle>
          <a:p>
            <a:fld id="{04055182-3DB8-4F40-9EA9-BE883AD1077A}" type="slidenum">
              <a:rPr lang="en-US" sz="1300"/>
              <a:pPr/>
              <a:t>16</a:t>
            </a:fld>
            <a:endParaRPr lang="en-US" sz="1300"/>
          </a:p>
        </p:txBody>
      </p:sp>
      <p:sp>
        <p:nvSpPr>
          <p:cNvPr id="31747" name="Rectangle 2"/>
          <p:cNvSpPr>
            <a:spLocks noGrp="1" noRot="1" noChangeAspect="1" noChangeArrowheads="1" noTextEdit="1"/>
          </p:cNvSpPr>
          <p:nvPr>
            <p:ph type="sldImg"/>
          </p:nvPr>
        </p:nvSpPr>
        <p:spPr>
          <a:xfrm>
            <a:off x="801688" y="812800"/>
            <a:ext cx="5360987" cy="4143375"/>
          </a:xfrm>
          <a:ln/>
        </p:spPr>
      </p:sp>
      <p:sp>
        <p:nvSpPr>
          <p:cNvPr id="31748" name="Rectangle 3"/>
          <p:cNvSpPr>
            <a:spLocks noGrp="1" noChangeArrowheads="1"/>
          </p:cNvSpPr>
          <p:nvPr>
            <p:ph type="body" idx="1"/>
          </p:nvPr>
        </p:nvSpPr>
        <p:spPr>
          <a:xfrm>
            <a:off x="780379" y="5246483"/>
            <a:ext cx="5767597" cy="590764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73"/>
              </a:spcAft>
            </a:pPr>
            <a:r>
              <a:rPr lang="en-US" dirty="0">
                <a:latin typeface="Times New Roman" panose="02020603050405020304" pitchFamily="18" charset="0"/>
                <a:ea typeface="Tahoma" pitchFamily="34" charset="0"/>
                <a:cs typeface="Times New Roman" panose="02020603050405020304" pitchFamily="18" charset="0"/>
              </a:rPr>
              <a:t>The Baldrige framework and the Criteria are a globally recognized model of performance excellence. Of the approximately 100 performance or business excellence programs around the world, most use the Baldrige Criteria or criteria similar to Baldrige as their performance excellence models.</a:t>
            </a:r>
          </a:p>
          <a:p>
            <a:pPr>
              <a:spcAft>
                <a:spcPts val="673"/>
              </a:spcAft>
            </a:pPr>
            <a:endParaRPr lang="en-US" dirty="0">
              <a:latin typeface="Times New Roman" panose="02020603050405020304" pitchFamily="18" charset="0"/>
              <a:ea typeface="Tahoma" pitchFamily="34" charset="0"/>
              <a:cs typeface="Times New Roman" panose="02020603050405020304" pitchFamily="18" charset="0"/>
            </a:endParaRPr>
          </a:p>
        </p:txBody>
      </p:sp>
    </p:spTree>
    <p:extLst>
      <p:ext uri="{BB962C8B-B14F-4D97-AF65-F5344CB8AC3E}">
        <p14:creationId xmlns:p14="http://schemas.microsoft.com/office/powerpoint/2010/main" val="3779818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4877" eaLnBrk="0" hangingPunct="0">
              <a:defRPr sz="2700">
                <a:solidFill>
                  <a:schemeClr val="tx1"/>
                </a:solidFill>
                <a:latin typeface="Times New Roman" pitchFamily="18" charset="0"/>
                <a:ea typeface="ＭＳ Ｐゴシック" pitchFamily="34" charset="-128"/>
              </a:defRPr>
            </a:lvl1pPr>
            <a:lvl2pPr marL="817492" indent="-314419" defTabSz="1014877" eaLnBrk="0" hangingPunct="0">
              <a:defRPr sz="2700">
                <a:solidFill>
                  <a:schemeClr val="tx1"/>
                </a:solidFill>
                <a:latin typeface="Times New Roman" pitchFamily="18" charset="0"/>
                <a:ea typeface="ＭＳ Ｐゴシック" pitchFamily="34" charset="-128"/>
              </a:defRPr>
            </a:lvl2pPr>
            <a:lvl3pPr marL="1257679" indent="-251536" defTabSz="1014877" eaLnBrk="0" hangingPunct="0">
              <a:defRPr sz="2700">
                <a:solidFill>
                  <a:schemeClr val="tx1"/>
                </a:solidFill>
                <a:latin typeface="Times New Roman" pitchFamily="18" charset="0"/>
                <a:ea typeface="ＭＳ Ｐゴシック" pitchFamily="34" charset="-128"/>
              </a:defRPr>
            </a:lvl3pPr>
            <a:lvl4pPr marL="1760750" indent="-251536" defTabSz="1014877" eaLnBrk="0" hangingPunct="0">
              <a:defRPr sz="2700">
                <a:solidFill>
                  <a:schemeClr val="tx1"/>
                </a:solidFill>
                <a:latin typeface="Times New Roman" pitchFamily="18" charset="0"/>
                <a:ea typeface="ＭＳ Ｐゴシック" pitchFamily="34" charset="-128"/>
              </a:defRPr>
            </a:lvl4pPr>
            <a:lvl5pPr marL="2263823" indent="-251536" defTabSz="1014877" eaLnBrk="0" hangingPunct="0">
              <a:defRPr sz="2700">
                <a:solidFill>
                  <a:schemeClr val="tx1"/>
                </a:solidFill>
                <a:latin typeface="Times New Roman" pitchFamily="18" charset="0"/>
                <a:ea typeface="ＭＳ Ｐゴシック" pitchFamily="34" charset="-128"/>
              </a:defRPr>
            </a:lvl5pPr>
            <a:lvl6pPr marL="2766894" indent="-251536" defTabSz="1014877"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269965" indent="-251536" defTabSz="1014877"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773038" indent="-251536" defTabSz="1014877"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276109" indent="-251536" defTabSz="1014877"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2BEDBEFF-A6E1-49D2-91F4-8A9C226D51E7}" type="slidenum">
              <a:rPr lang="en-US" sz="1300"/>
              <a:pPr/>
              <a:t>17</a:t>
            </a:fld>
            <a:endParaRPr lang="en-US" sz="1300"/>
          </a:p>
        </p:txBody>
      </p:sp>
      <p:sp>
        <p:nvSpPr>
          <p:cNvPr id="30723" name="Rectangle 4"/>
          <p:cNvSpPr>
            <a:spLocks noGrp="1" noRot="1" noChangeAspect="1" noChangeArrowheads="1" noTextEdit="1"/>
          </p:cNvSpPr>
          <p:nvPr>
            <p:ph type="sldImg"/>
          </p:nvPr>
        </p:nvSpPr>
        <p:spPr>
          <a:xfrm>
            <a:off x="1704975" y="368300"/>
            <a:ext cx="3897313" cy="3013075"/>
          </a:xfrm>
          <a:ln/>
        </p:spPr>
      </p:sp>
      <p:sp>
        <p:nvSpPr>
          <p:cNvPr id="29700" name="Rectangle 5"/>
          <p:cNvSpPr>
            <a:spLocks noGrp="1" noChangeArrowheads="1"/>
          </p:cNvSpPr>
          <p:nvPr>
            <p:ph type="body" idx="1"/>
          </p:nvPr>
        </p:nvSpPr>
        <p:spPr>
          <a:xfrm>
            <a:off x="312152" y="3405613"/>
            <a:ext cx="6344286" cy="3124728"/>
          </a:xfrm>
          <a:ln/>
        </p:spPr>
        <p:txBody>
          <a:bodyPr/>
          <a:lstStyle/>
          <a:p>
            <a:pPr>
              <a:spcAft>
                <a:spcPts val="673"/>
              </a:spcAft>
              <a:defRPr/>
            </a:pPr>
            <a:r>
              <a:rPr lang="en-US" dirty="0">
                <a:latin typeface="Times New Roman" panose="02020603050405020304" pitchFamily="18" charset="0"/>
                <a:ea typeface="Tahoma" pitchFamily="34" charset="0"/>
                <a:cs typeface="Times New Roman" panose="02020603050405020304" pitchFamily="18" charset="0"/>
              </a:rPr>
              <a:t>Baldrige Program participants include a wide variety of individuals and organizations, such as Baldrige framework-using organizations; Baldrige Award applicants and recipients; and members of the Board of Examiners, who evaluate the award applications and prepare feedback reports.</a:t>
            </a:r>
          </a:p>
          <a:p>
            <a:pPr>
              <a:spcAft>
                <a:spcPts val="673"/>
              </a:spcAft>
              <a:defRPr/>
            </a:pPr>
            <a:r>
              <a:rPr lang="en-US" dirty="0">
                <a:latin typeface="Times New Roman" panose="02020603050405020304" pitchFamily="18" charset="0"/>
                <a:ea typeface="Tahoma" pitchFamily="34" charset="0"/>
                <a:cs typeface="Times New Roman" panose="02020603050405020304" pitchFamily="18" charset="0"/>
              </a:rPr>
              <a:t>From the program’s inception through </a:t>
            </a:r>
            <a:r>
              <a:rPr lang="en-US" dirty="0" smtClean="0">
                <a:latin typeface="Times New Roman" panose="02020603050405020304" pitchFamily="18" charset="0"/>
                <a:ea typeface="Tahoma" pitchFamily="34" charset="0"/>
                <a:cs typeface="Times New Roman" panose="02020603050405020304" pitchFamily="18" charset="0"/>
              </a:rPr>
              <a:t>2015, 109 </a:t>
            </a:r>
            <a:r>
              <a:rPr lang="en-US" dirty="0">
                <a:latin typeface="Times New Roman" panose="02020603050405020304" pitchFamily="18" charset="0"/>
                <a:ea typeface="Tahoma" pitchFamily="34" charset="0"/>
                <a:cs typeface="Times New Roman" panose="02020603050405020304" pitchFamily="18" charset="0"/>
              </a:rPr>
              <a:t>of the more than 1,600 applications have resulted in a Baldrige Award: 31 in manufacturing, </a:t>
            </a:r>
            <a:r>
              <a:rPr lang="en-US" dirty="0" smtClean="0">
                <a:latin typeface="Times New Roman" panose="02020603050405020304" pitchFamily="18" charset="0"/>
                <a:ea typeface="Tahoma" pitchFamily="34" charset="0"/>
                <a:cs typeface="Times New Roman" panose="02020603050405020304" pitchFamily="18" charset="0"/>
              </a:rPr>
              <a:t>16 </a:t>
            </a:r>
            <a:r>
              <a:rPr lang="en-US" dirty="0">
                <a:latin typeface="Times New Roman" panose="02020603050405020304" pitchFamily="18" charset="0"/>
                <a:ea typeface="Tahoma" pitchFamily="34" charset="0"/>
                <a:cs typeface="Times New Roman" panose="02020603050405020304" pitchFamily="18" charset="0"/>
              </a:rPr>
              <a:t>in service, </a:t>
            </a:r>
            <a:r>
              <a:rPr lang="en-US" dirty="0" smtClean="0">
                <a:latin typeface="Times New Roman" panose="02020603050405020304" pitchFamily="18" charset="0"/>
                <a:ea typeface="Tahoma" pitchFamily="34" charset="0"/>
                <a:cs typeface="Times New Roman" panose="02020603050405020304" pitchFamily="18" charset="0"/>
              </a:rPr>
              <a:t>24 </a:t>
            </a:r>
            <a:r>
              <a:rPr lang="en-US" dirty="0">
                <a:latin typeface="Times New Roman" panose="02020603050405020304" pitchFamily="18" charset="0"/>
                <a:ea typeface="Tahoma" pitchFamily="34" charset="0"/>
                <a:cs typeface="Times New Roman" panose="02020603050405020304" pitchFamily="18" charset="0"/>
              </a:rPr>
              <a:t>in small business, </a:t>
            </a:r>
            <a:r>
              <a:rPr lang="en-US" dirty="0" smtClean="0">
                <a:latin typeface="Times New Roman" panose="02020603050405020304" pitchFamily="18" charset="0"/>
                <a:ea typeface="Tahoma" pitchFamily="34" charset="0"/>
                <a:cs typeface="Times New Roman" panose="02020603050405020304" pitchFamily="18" charset="0"/>
              </a:rPr>
              <a:t>11 </a:t>
            </a:r>
            <a:r>
              <a:rPr lang="en-US" dirty="0">
                <a:latin typeface="Times New Roman" panose="02020603050405020304" pitchFamily="18" charset="0"/>
                <a:ea typeface="Tahoma" pitchFamily="34" charset="0"/>
                <a:cs typeface="Times New Roman" panose="02020603050405020304" pitchFamily="18" charset="0"/>
              </a:rPr>
              <a:t>in education, </a:t>
            </a:r>
            <a:r>
              <a:rPr lang="en-US" dirty="0" smtClean="0">
                <a:latin typeface="Times New Roman" panose="02020603050405020304" pitchFamily="18" charset="0"/>
                <a:ea typeface="Tahoma" pitchFamily="34" charset="0"/>
                <a:cs typeface="Times New Roman" panose="02020603050405020304" pitchFamily="18" charset="0"/>
              </a:rPr>
              <a:t>20 </a:t>
            </a:r>
            <a:r>
              <a:rPr lang="en-US" dirty="0">
                <a:latin typeface="Times New Roman" panose="02020603050405020304" pitchFamily="18" charset="0"/>
                <a:ea typeface="Tahoma" pitchFamily="34" charset="0"/>
                <a:cs typeface="Times New Roman" panose="02020603050405020304" pitchFamily="18" charset="0"/>
              </a:rPr>
              <a:t>in health care, and </a:t>
            </a:r>
            <a:r>
              <a:rPr lang="en-US" dirty="0" smtClean="0">
                <a:latin typeface="Times New Roman" panose="02020603050405020304" pitchFamily="18" charset="0"/>
                <a:ea typeface="Tahoma" pitchFamily="34" charset="0"/>
                <a:cs typeface="Times New Roman" panose="02020603050405020304" pitchFamily="18" charset="0"/>
              </a:rPr>
              <a:t>7 </a:t>
            </a:r>
            <a:r>
              <a:rPr lang="en-US" dirty="0">
                <a:latin typeface="Times New Roman" panose="02020603050405020304" pitchFamily="18" charset="0"/>
                <a:ea typeface="Tahoma" pitchFamily="34" charset="0"/>
                <a:cs typeface="Times New Roman" panose="02020603050405020304" pitchFamily="18" charset="0"/>
              </a:rPr>
              <a:t>in the nonprofit sector. </a:t>
            </a:r>
            <a:r>
              <a:rPr lang="en-US" dirty="0" smtClean="0">
                <a:latin typeface="Times New Roman" panose="02020603050405020304" pitchFamily="18" charset="0"/>
                <a:ea typeface="Tahoma" pitchFamily="34" charset="0"/>
                <a:cs typeface="Times New Roman" panose="02020603050405020304" pitchFamily="18" charset="0"/>
              </a:rPr>
              <a:t>Seven </a:t>
            </a:r>
            <a:r>
              <a:rPr lang="en-US" dirty="0">
                <a:latin typeface="Times New Roman" panose="02020603050405020304" pitchFamily="18" charset="0"/>
                <a:ea typeface="Tahoma" pitchFamily="34" charset="0"/>
                <a:cs typeface="Times New Roman" panose="02020603050405020304" pitchFamily="18" charset="0"/>
              </a:rPr>
              <a:t>organizations (MEDRAD;</a:t>
            </a:r>
            <a:r>
              <a:rPr lang="en-US" b="1" dirty="0">
                <a:latin typeface="Times New Roman" panose="02020603050405020304" pitchFamily="18" charset="0"/>
                <a:ea typeface="Tahoma" pitchFamily="34" charset="0"/>
                <a:cs typeface="Times New Roman" panose="02020603050405020304" pitchFamily="18" charset="0"/>
              </a:rPr>
              <a:t> </a:t>
            </a:r>
            <a:r>
              <a:rPr lang="en-US" dirty="0">
                <a:latin typeface="Times New Roman" panose="02020603050405020304" pitchFamily="18" charset="0"/>
                <a:ea typeface="Tahoma" pitchFamily="34" charset="0"/>
                <a:cs typeface="Times New Roman" panose="02020603050405020304" pitchFamily="18" charset="0"/>
              </a:rPr>
              <a:t>MESA;</a:t>
            </a:r>
            <a:r>
              <a:rPr lang="en-US" b="1" dirty="0">
                <a:latin typeface="Times New Roman" panose="02020603050405020304" pitchFamily="18" charset="0"/>
                <a:ea typeface="Tahoma" pitchFamily="34" charset="0"/>
                <a:cs typeface="Times New Roman" panose="02020603050405020304" pitchFamily="18" charset="0"/>
              </a:rPr>
              <a:t> </a:t>
            </a:r>
            <a:r>
              <a:rPr lang="en-US" dirty="0" err="1" smtClean="0">
                <a:latin typeface="Times New Roman" panose="02020603050405020304" pitchFamily="18" charset="0"/>
                <a:ea typeface="Tahoma" pitchFamily="34" charset="0"/>
                <a:cs typeface="Times New Roman" panose="02020603050405020304" pitchFamily="18" charset="0"/>
              </a:rPr>
              <a:t>MidwayUSA</a:t>
            </a:r>
            <a:r>
              <a:rPr lang="en-US" dirty="0" smtClean="0">
                <a:latin typeface="Times New Roman" panose="02020603050405020304" pitchFamily="18" charset="0"/>
                <a:ea typeface="Tahoma" pitchFamily="34" charset="0"/>
                <a:cs typeface="Times New Roman" panose="02020603050405020304" pitchFamily="18" charset="0"/>
              </a:rPr>
              <a:t>; The </a:t>
            </a:r>
            <a:r>
              <a:rPr lang="en-US" dirty="0">
                <a:latin typeface="Times New Roman" panose="02020603050405020304" pitchFamily="18" charset="0"/>
                <a:ea typeface="Tahoma" pitchFamily="34" charset="0"/>
                <a:cs typeface="Times New Roman" panose="02020603050405020304" pitchFamily="18" charset="0"/>
              </a:rPr>
              <a:t>Ritz-Carlton Hotel Company, L.L.C.; Solectron; Cargill Kitchen Solutions [formerly Sunny Fresh Foods, Inc.]; and Texas Nameplate, Inc.) have received the award twice, making the total number of award recipients </a:t>
            </a:r>
            <a:r>
              <a:rPr lang="en-US" dirty="0" smtClean="0">
                <a:latin typeface="Times New Roman" panose="02020603050405020304" pitchFamily="18" charset="0"/>
                <a:ea typeface="Tahoma" pitchFamily="34" charset="0"/>
                <a:cs typeface="Times New Roman" panose="02020603050405020304" pitchFamily="18" charset="0"/>
              </a:rPr>
              <a:t>102.</a:t>
            </a:r>
            <a:endParaRPr lang="en-US" dirty="0">
              <a:latin typeface="Times New Roman" panose="02020603050405020304" pitchFamily="18" charset="0"/>
              <a:ea typeface="Tahoma" pitchFamily="34" charset="0"/>
              <a:cs typeface="Times New Roman" panose="02020603050405020304" pitchFamily="18" charset="0"/>
            </a:endParaRPr>
          </a:p>
          <a:p>
            <a:pPr>
              <a:spcAft>
                <a:spcPts val="673"/>
              </a:spcAft>
              <a:defRPr/>
            </a:pPr>
            <a:r>
              <a:rPr lang="en-US" dirty="0">
                <a:latin typeface="Times New Roman" panose="02020603050405020304" pitchFamily="18" charset="0"/>
                <a:ea typeface="Tahoma" pitchFamily="34" charset="0"/>
                <a:cs typeface="Times New Roman" panose="02020603050405020304" pitchFamily="18" charset="0"/>
              </a:rPr>
              <a:t>Through </a:t>
            </a:r>
            <a:r>
              <a:rPr lang="en-US" dirty="0" smtClean="0">
                <a:latin typeface="Times New Roman" panose="02020603050405020304" pitchFamily="18" charset="0"/>
                <a:ea typeface="Tahoma" pitchFamily="34" charset="0"/>
                <a:cs typeface="Times New Roman" panose="02020603050405020304" pitchFamily="18" charset="0"/>
              </a:rPr>
              <a:t>2015, </a:t>
            </a:r>
            <a:r>
              <a:rPr lang="en-US" dirty="0">
                <a:latin typeface="Times New Roman" panose="02020603050405020304" pitchFamily="18" charset="0"/>
                <a:ea typeface="Tahoma" pitchFamily="34" charset="0"/>
                <a:cs typeface="Times New Roman" panose="02020603050405020304" pitchFamily="18" charset="0"/>
              </a:rPr>
              <a:t>the Baldrige Performance Excellence Program had trained more than </a:t>
            </a:r>
            <a:r>
              <a:rPr lang="en-US" dirty="0" smtClean="0">
                <a:latin typeface="Times New Roman" panose="02020603050405020304" pitchFamily="18" charset="0"/>
                <a:ea typeface="Tahoma" pitchFamily="34" charset="0"/>
                <a:cs typeface="Times New Roman" panose="02020603050405020304" pitchFamily="18" charset="0"/>
              </a:rPr>
              <a:t>9,700 </a:t>
            </a:r>
            <a:r>
              <a:rPr lang="en-US" dirty="0">
                <a:latin typeface="Times New Roman" panose="02020603050405020304" pitchFamily="18" charset="0"/>
                <a:ea typeface="Tahoma" pitchFamily="34" charset="0"/>
                <a:cs typeface="Times New Roman" panose="02020603050405020304" pitchFamily="18" charset="0"/>
              </a:rPr>
              <a:t>examiners in the Baldrige framework and processes. State and regional programs that are members of the nonprofit Alliance for Performance Excellence, which serves as a feeder system for the national Baldrige Award, have trained more than 30,000 examiners over the past </a:t>
            </a:r>
            <a:r>
              <a:rPr lang="en-US" dirty="0" smtClean="0">
                <a:latin typeface="Times New Roman" panose="02020603050405020304" pitchFamily="18" charset="0"/>
                <a:ea typeface="Tahoma" pitchFamily="34" charset="0"/>
                <a:cs typeface="Times New Roman" panose="02020603050405020304" pitchFamily="18" charset="0"/>
              </a:rPr>
              <a:t>20 </a:t>
            </a:r>
            <a:r>
              <a:rPr lang="en-US" dirty="0">
                <a:latin typeface="Times New Roman" panose="02020603050405020304" pitchFamily="18" charset="0"/>
                <a:ea typeface="Tahoma" pitchFamily="34" charset="0"/>
                <a:cs typeface="Times New Roman" panose="02020603050405020304" pitchFamily="18" charset="0"/>
              </a:rPr>
              <a:t>years. Examiners often take knowledge from the program to their own organizations and teach others about the Baldrige process. </a:t>
            </a:r>
          </a:p>
          <a:p>
            <a:pPr>
              <a:spcAft>
                <a:spcPts val="673"/>
              </a:spcAft>
              <a:defRPr/>
            </a:pPr>
            <a:r>
              <a:rPr lang="en-US" dirty="0">
                <a:latin typeface="Times New Roman" panose="02020603050405020304" pitchFamily="18" charset="0"/>
                <a:ea typeface="Tahoma" pitchFamily="34" charset="0"/>
                <a:cs typeface="Times New Roman" panose="02020603050405020304" pitchFamily="18" charset="0"/>
              </a:rPr>
              <a:t>There have been examiners and award recipients in nearly every state and the District of Columbia.</a:t>
            </a:r>
          </a:p>
          <a:p>
            <a:pPr>
              <a:spcAft>
                <a:spcPts val="673"/>
              </a:spcAft>
              <a:defRPr/>
            </a:pPr>
            <a:endParaRPr lang="en-US" dirty="0">
              <a:latin typeface="Times New Roman" panose="02020603050405020304" pitchFamily="18" charset="0"/>
              <a:ea typeface="Tahoma" pitchFamily="34" charset="0"/>
              <a:cs typeface="Times New Roman" panose="02020603050405020304" pitchFamily="18" charset="0"/>
            </a:endParaRPr>
          </a:p>
          <a:p>
            <a:pPr>
              <a:spcAft>
                <a:spcPts val="673"/>
              </a:spcAft>
              <a:defRPr/>
            </a:pPr>
            <a:endParaRPr lang="en-US" dirty="0">
              <a:latin typeface="Times New Roman" panose="02020603050405020304" pitchFamily="18" charset="0"/>
              <a:ea typeface="Tahoma" pitchFamily="34" charset="0"/>
              <a:cs typeface="Times New Roman" panose="02020603050405020304" pitchFamily="18" charset="0"/>
            </a:endParaRPr>
          </a:p>
        </p:txBody>
      </p:sp>
    </p:spTree>
    <p:extLst>
      <p:ext uri="{BB962C8B-B14F-4D97-AF65-F5344CB8AC3E}">
        <p14:creationId xmlns:p14="http://schemas.microsoft.com/office/powerpoint/2010/main" val="15050489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4877" eaLnBrk="0" hangingPunct="0">
              <a:defRPr sz="2700">
                <a:solidFill>
                  <a:schemeClr val="tx1"/>
                </a:solidFill>
                <a:latin typeface="Times New Roman" pitchFamily="18" charset="0"/>
                <a:ea typeface="ＭＳ Ｐゴシック" pitchFamily="34" charset="-128"/>
              </a:defRPr>
            </a:lvl1pPr>
            <a:lvl2pPr marL="817492" indent="-314419" defTabSz="1014877" eaLnBrk="0" hangingPunct="0">
              <a:defRPr sz="2700">
                <a:solidFill>
                  <a:schemeClr val="tx1"/>
                </a:solidFill>
                <a:latin typeface="Times New Roman" pitchFamily="18" charset="0"/>
                <a:ea typeface="ＭＳ Ｐゴシック" pitchFamily="34" charset="-128"/>
              </a:defRPr>
            </a:lvl2pPr>
            <a:lvl3pPr marL="1257679" indent="-251536" defTabSz="1014877" eaLnBrk="0" hangingPunct="0">
              <a:defRPr sz="2700">
                <a:solidFill>
                  <a:schemeClr val="tx1"/>
                </a:solidFill>
                <a:latin typeface="Times New Roman" pitchFamily="18" charset="0"/>
                <a:ea typeface="ＭＳ Ｐゴシック" pitchFamily="34" charset="-128"/>
              </a:defRPr>
            </a:lvl3pPr>
            <a:lvl4pPr marL="1760750" indent="-251536" defTabSz="1014877" eaLnBrk="0" hangingPunct="0">
              <a:defRPr sz="2700">
                <a:solidFill>
                  <a:schemeClr val="tx1"/>
                </a:solidFill>
                <a:latin typeface="Times New Roman" pitchFamily="18" charset="0"/>
                <a:ea typeface="ＭＳ Ｐゴシック" pitchFamily="34" charset="-128"/>
              </a:defRPr>
            </a:lvl4pPr>
            <a:lvl5pPr marL="2263823" indent="-251536" defTabSz="1014877" eaLnBrk="0" hangingPunct="0">
              <a:defRPr sz="2700">
                <a:solidFill>
                  <a:schemeClr val="tx1"/>
                </a:solidFill>
                <a:latin typeface="Times New Roman" pitchFamily="18" charset="0"/>
                <a:ea typeface="ＭＳ Ｐゴシック" pitchFamily="34" charset="-128"/>
              </a:defRPr>
            </a:lvl5pPr>
            <a:lvl6pPr marL="2766894" indent="-251536" defTabSz="1014877"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269965" indent="-251536" defTabSz="1014877"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773038" indent="-251536" defTabSz="1014877"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276109" indent="-251536" defTabSz="1014877"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71DAC9A5-19C3-4DC2-A219-304D44349ABE}" type="slidenum">
              <a:rPr lang="en-US" sz="1300"/>
              <a:pPr/>
              <a:t>18</a:t>
            </a:fld>
            <a:endParaRPr lang="en-US" sz="1300"/>
          </a:p>
        </p:txBody>
      </p:sp>
      <p:sp>
        <p:nvSpPr>
          <p:cNvPr id="31747" name="Rectangle 4"/>
          <p:cNvSpPr>
            <a:spLocks noGrp="1" noRot="1" noChangeAspect="1" noChangeArrowheads="1" noTextEdit="1"/>
          </p:cNvSpPr>
          <p:nvPr>
            <p:ph type="sldImg"/>
          </p:nvPr>
        </p:nvSpPr>
        <p:spPr>
          <a:xfrm>
            <a:off x="803275" y="812800"/>
            <a:ext cx="5359400" cy="4143375"/>
          </a:xfrm>
          <a:ln/>
        </p:spPr>
      </p:sp>
      <p:sp>
        <p:nvSpPr>
          <p:cNvPr id="31748" name="Rectangle 5"/>
          <p:cNvSpPr>
            <a:spLocks noGrp="1" noChangeArrowheads="1"/>
          </p:cNvSpPr>
          <p:nvPr>
            <p:ph type="body" idx="1"/>
          </p:nvPr>
        </p:nvSpPr>
        <p:spPr>
          <a:xfrm>
            <a:off x="547114" y="5055481"/>
            <a:ext cx="5712879" cy="5247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spcAft>
                <a:spcPts val="673"/>
              </a:spcAft>
            </a:pPr>
            <a:r>
              <a:rPr lang="en-US" dirty="0">
                <a:latin typeface="Times New Roman" panose="02020603050405020304" pitchFamily="18" charset="0"/>
                <a:ea typeface="Tahoma" pitchFamily="34" charset="0"/>
                <a:cs typeface="Times New Roman" panose="02020603050405020304" pitchFamily="18" charset="0"/>
              </a:rPr>
              <a:t>Through the sharing of best practices and knowledge of the Baldrige framework , award recipients have helped increase the competitiveness of U.S. organizations. For example, award recipients often host seminars and workshops to help other organizations understand and use the Criteria.</a:t>
            </a:r>
          </a:p>
          <a:p>
            <a:pPr>
              <a:spcBef>
                <a:spcPts val="0"/>
              </a:spcBef>
              <a:spcAft>
                <a:spcPts val="673"/>
              </a:spcAft>
            </a:pPr>
            <a:r>
              <a:rPr lang="en-US" dirty="0">
                <a:latin typeface="Times New Roman" panose="02020603050405020304" pitchFamily="18" charset="0"/>
                <a:ea typeface="Tahoma" pitchFamily="34" charset="0"/>
                <a:cs typeface="Times New Roman" panose="02020603050405020304" pitchFamily="18" charset="0"/>
              </a:rPr>
              <a:t>Collectively, Baldrige Award recipients have given thousands of presentations. Audiences have included businesses, education and health care organizations, and government agencies and other nonprofit groups.</a:t>
            </a:r>
          </a:p>
          <a:p>
            <a:pPr>
              <a:spcBef>
                <a:spcPts val="0"/>
              </a:spcBef>
              <a:spcAft>
                <a:spcPts val="673"/>
              </a:spcAft>
            </a:pPr>
            <a:r>
              <a:rPr lang="en-US" dirty="0">
                <a:latin typeface="Times New Roman" panose="02020603050405020304" pitchFamily="18" charset="0"/>
                <a:ea typeface="Tahoma" pitchFamily="34" charset="0"/>
                <a:cs typeface="Times New Roman" panose="02020603050405020304" pitchFamily="18" charset="0"/>
              </a:rPr>
              <a:t>Award recipients also share best practices at the annual Quest for Excellence Conference</a:t>
            </a:r>
            <a:r>
              <a:rPr lang="en-US" baseline="30000" dirty="0">
                <a:latin typeface="Times New Roman" panose="02020603050405020304" pitchFamily="18" charset="0"/>
                <a:ea typeface="Tahoma" pitchFamily="34" charset="0"/>
                <a:cs typeface="Times New Roman" panose="02020603050405020304" pitchFamily="18" charset="0"/>
              </a:rPr>
              <a:t>® </a:t>
            </a:r>
            <a:r>
              <a:rPr lang="en-US" dirty="0">
                <a:latin typeface="Times New Roman" panose="02020603050405020304" pitchFamily="18" charset="0"/>
                <a:ea typeface="Tahoma" pitchFamily="34" charset="0"/>
                <a:cs typeface="Times New Roman" panose="02020603050405020304" pitchFamily="18" charset="0"/>
              </a:rPr>
              <a:t>and at regional conferences. Regional conferences are held at various U.S. locations each year.</a:t>
            </a:r>
          </a:p>
          <a:p>
            <a:pPr>
              <a:spcBef>
                <a:spcPts val="0"/>
              </a:spcBef>
              <a:spcAft>
                <a:spcPts val="673"/>
              </a:spcAft>
            </a:pPr>
            <a:r>
              <a:rPr lang="en-US" dirty="0">
                <a:latin typeface="Times New Roman" panose="02020603050405020304" pitchFamily="18" charset="0"/>
                <a:ea typeface="Tahoma" pitchFamily="34" charset="0"/>
                <a:cs typeface="Times New Roman" panose="02020603050405020304" pitchFamily="18" charset="0"/>
              </a:rPr>
              <a:t>The use of the Baldrige framework by award recipients has had a positive influence in several ways on these organizations’ customers and suppliers. First, the use of the Baldrige framework has helped the organizations improve their processes related to customers and suppliers and their relationships with these groups. In addition, some organizations, through such mechanisms as Baldrige-based awards for their suppliers, have encouraged their supplier organizations to use the Baldrige framework .  </a:t>
            </a:r>
          </a:p>
          <a:p>
            <a:pPr>
              <a:spcBef>
                <a:spcPts val="0"/>
              </a:spcBef>
              <a:spcAft>
                <a:spcPts val="673"/>
              </a:spcAft>
            </a:pPr>
            <a:r>
              <a:rPr lang="en-US" dirty="0">
                <a:latin typeface="Times New Roman" panose="02020603050405020304" pitchFamily="18" charset="0"/>
                <a:ea typeface="Tahoma" pitchFamily="34" charset="0"/>
                <a:cs typeface="Times New Roman" panose="02020603050405020304" pitchFamily="18" charset="0"/>
              </a:rPr>
              <a:t>Many award recipients have also written and published articles on the Baldrige framework and the Baldrige Program. </a:t>
            </a:r>
          </a:p>
        </p:txBody>
      </p:sp>
    </p:spTree>
    <p:extLst>
      <p:ext uri="{BB962C8B-B14F-4D97-AF65-F5344CB8AC3E}">
        <p14:creationId xmlns:p14="http://schemas.microsoft.com/office/powerpoint/2010/main" val="34333984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5358">
              <a:defRPr sz="2700">
                <a:solidFill>
                  <a:schemeClr val="tx1"/>
                </a:solidFill>
                <a:latin typeface="Times New Roman" pitchFamily="18" charset="0"/>
                <a:ea typeface="ＭＳ Ｐゴシック" pitchFamily="34" charset="-128"/>
              </a:defRPr>
            </a:lvl1pPr>
            <a:lvl2pPr marL="817492" indent="-314419" defTabSz="1025358">
              <a:defRPr sz="2700">
                <a:solidFill>
                  <a:schemeClr val="tx1"/>
                </a:solidFill>
                <a:latin typeface="Times New Roman" pitchFamily="18" charset="0"/>
                <a:ea typeface="ＭＳ Ｐゴシック" pitchFamily="34" charset="-128"/>
              </a:defRPr>
            </a:lvl2pPr>
            <a:lvl3pPr marL="1257679" indent="-251536" defTabSz="1025358">
              <a:defRPr sz="2700">
                <a:solidFill>
                  <a:schemeClr val="tx1"/>
                </a:solidFill>
                <a:latin typeface="Times New Roman" pitchFamily="18" charset="0"/>
                <a:ea typeface="ＭＳ Ｐゴシック" pitchFamily="34" charset="-128"/>
              </a:defRPr>
            </a:lvl3pPr>
            <a:lvl4pPr marL="1760750" indent="-251536" defTabSz="1025358">
              <a:defRPr sz="2700">
                <a:solidFill>
                  <a:schemeClr val="tx1"/>
                </a:solidFill>
                <a:latin typeface="Times New Roman" pitchFamily="18" charset="0"/>
                <a:ea typeface="ＭＳ Ｐゴシック" pitchFamily="34" charset="-128"/>
              </a:defRPr>
            </a:lvl4pPr>
            <a:lvl5pPr marL="2263823" indent="-251536" defTabSz="1025358">
              <a:defRPr sz="2700">
                <a:solidFill>
                  <a:schemeClr val="tx1"/>
                </a:solidFill>
                <a:latin typeface="Times New Roman" pitchFamily="18" charset="0"/>
                <a:ea typeface="ＭＳ Ｐゴシック" pitchFamily="34" charset="-128"/>
              </a:defRPr>
            </a:lvl5pPr>
            <a:lvl6pPr marL="2766894" indent="-251536" defTabSz="1025358"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269965" indent="-251536" defTabSz="1025358"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773038" indent="-251536" defTabSz="1025358"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276109" indent="-251536" defTabSz="1025358"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D944A158-3D94-4487-BB63-49DD713B7F70}" type="slidenum">
              <a:rPr lang="en-US" sz="1300"/>
              <a:pPr/>
              <a:t>19</a:t>
            </a:fld>
            <a:endParaRPr lang="en-US" sz="1300"/>
          </a:p>
        </p:txBody>
      </p:sp>
      <p:sp>
        <p:nvSpPr>
          <p:cNvPr id="55299" name="Rectangle 2"/>
          <p:cNvSpPr>
            <a:spLocks noGrp="1" noRot="1" noChangeAspect="1" noChangeArrowheads="1" noTextEdit="1"/>
          </p:cNvSpPr>
          <p:nvPr>
            <p:ph type="sldImg"/>
          </p:nvPr>
        </p:nvSpPr>
        <p:spPr>
          <a:xfrm>
            <a:off x="801688" y="811213"/>
            <a:ext cx="5360987" cy="4144962"/>
          </a:xfrm>
          <a:ln/>
        </p:spPr>
      </p:sp>
      <p:sp>
        <p:nvSpPr>
          <p:cNvPr id="55300" name="Rectangle 3"/>
          <p:cNvSpPr>
            <a:spLocks noGrp="1" noChangeArrowheads="1"/>
          </p:cNvSpPr>
          <p:nvPr>
            <p:ph type="body" idx="1"/>
          </p:nvPr>
        </p:nvSpPr>
        <p:spPr>
          <a:xfrm>
            <a:off x="157455" y="4981293"/>
            <a:ext cx="6708498" cy="6063935"/>
          </a:xfrm>
          <a:ln/>
        </p:spPr>
        <p:txBody>
          <a:bodyPr/>
          <a:lstStyle/>
          <a:p>
            <a:pPr>
              <a:defRPr/>
            </a:pPr>
            <a:r>
              <a:rPr lang="en-US" sz="1000" dirty="0">
                <a:latin typeface="Times New Roman" panose="02020603050405020304" pitchFamily="18" charset="0"/>
                <a:ea typeface="ＭＳ Ｐゴシック" pitchFamily="-109" charset="-128"/>
                <a:cs typeface="Times New Roman" panose="02020603050405020304" pitchFamily="18" charset="0"/>
              </a:rPr>
              <a:t>Besides results such as increased self-knowledge, more workforce participation, and integrated operations, the Baldrige framework has helped organizations to improve bottom-line results and competitiveness. Following are some examples:</a:t>
            </a:r>
          </a:p>
          <a:p>
            <a:pPr marL="102532" indent="-102532">
              <a:spcAft>
                <a:spcPts val="673"/>
              </a:spcAft>
              <a:buFont typeface="Arial" pitchFamily="34" charset="0"/>
              <a:buChar char="•"/>
            </a:pPr>
            <a:r>
              <a:rPr lang="en-US" sz="1000" dirty="0" smtClean="0">
                <a:latin typeface="Times New Roman" panose="02020603050405020304" pitchFamily="18" charset="0"/>
                <a:ea typeface="Tahoma" pitchFamily="34" charset="0"/>
                <a:cs typeface="Times New Roman" panose="02020603050405020304" pitchFamily="18" charset="0"/>
              </a:rPr>
              <a:t>Lockheed </a:t>
            </a:r>
            <a:r>
              <a:rPr lang="en-US" sz="1000" dirty="0">
                <a:latin typeface="Times New Roman" panose="02020603050405020304" pitchFamily="18" charset="0"/>
                <a:ea typeface="Tahoma" pitchFamily="34" charset="0"/>
                <a:cs typeface="Times New Roman" panose="02020603050405020304" pitchFamily="18" charset="0"/>
              </a:rPr>
              <a:t>Martin Missiles and Fire Control (MFC) has attained a leading market share and sustained growth over the past four years: return on investment, a strategic measure for MFC, has grown at a 23% compound annual rate, faster than the industry-best competitor at 13.7%; operating margin has had a compound annual growth rate of 6.2% over 11 years, better than the Standard &amp; Poor’s (S&amp;P) 500 Capital Goods Manufacturing Index at 1.5% and the industry-best competitor at 0.2%; from 2006 to 2011, annual orders from repeat customers increased by 32%, and international orders increased by almost 400%; and time reductions as a result of process and performance improvement programs yielded an estimated saving of $225 million annually.</a:t>
            </a:r>
          </a:p>
          <a:p>
            <a:pPr marL="102532" indent="-102532">
              <a:spcAft>
                <a:spcPts val="673"/>
              </a:spcAft>
              <a:buFont typeface="Arial" pitchFamily="34" charset="0"/>
              <a:buChar char="•"/>
            </a:pPr>
            <a:r>
              <a:rPr lang="en-US" sz="1000" dirty="0">
                <a:latin typeface="Times New Roman" panose="02020603050405020304" pitchFamily="18" charset="0"/>
                <a:ea typeface="Tahoma" pitchFamily="34" charset="0"/>
                <a:cs typeface="Times New Roman" panose="02020603050405020304" pitchFamily="18" charset="0"/>
              </a:rPr>
              <a:t>Since 2006, MESA more than doubled in size while transforming itself from a manufacturing company to a full-service provider of corrosion control and integrity solutions to the pipeline industry. MESA's growth rate during this period exceeded its closest competitor by almost 40%; MESA's entry into new markets, including expansion into the asset integrity market for pipelines, has created more than $26 million of annual revenue over a nine-year period; profitability as a percentage of revenue has increased from 5% in 2006 to greater than 10% projected for 2012; customer retention rates consistently exceeded 95% in both materials and service between 2006 and 2011, and revenue from existing customers increased over the same period; and the customer satisfaction increased from 87% in 2006 to over 90% since 2009; these levels are consistently better than competitors (ranging from 72 to 83%) and the American Customer Satisfaction Index (ranging from 72 to 76%). </a:t>
            </a:r>
          </a:p>
          <a:p>
            <a:pPr marL="102532" indent="-102532">
              <a:spcAft>
                <a:spcPts val="673"/>
              </a:spcAft>
              <a:buFont typeface="Arial" pitchFamily="34" charset="0"/>
              <a:buChar char="•"/>
            </a:pPr>
            <a:r>
              <a:rPr lang="en-US" sz="1000" dirty="0">
                <a:latin typeface="Times New Roman" panose="02020603050405020304" pitchFamily="18" charset="0"/>
                <a:ea typeface="Tahoma" pitchFamily="34" charset="0"/>
                <a:cs typeface="Times New Roman" panose="02020603050405020304" pitchFamily="18" charset="0"/>
              </a:rPr>
              <a:t>North Mississippi Health Services’ (NMHS’) outpatient management of diabetes has met or exceeded the National Committee for Quality Assurance (NCQA) top-decile benchmark since 2008; colorectal cancer screenings have increased since 2009 and consistently exceed the standard set by the state’s Medicare quality improvement organization; for 2012, the system’s flagship hospital performed at the 100% level for Joint Commission-accredited hospitals in 26 of 30 Surgical Care Improvement Project core measures; a strong focus on patient safety has led to no central line-associated blood stream infections in the intensive care unit for two years; employee retention has been at or above 90% since fiscal year 2007, exceeding the Bureau of Labor Statistics’ benchmark for health care organizations by 10%; and NMHS leads its primary competitor in market share by 13% and all other hospitals combined by 8%.</a:t>
            </a:r>
          </a:p>
          <a:p>
            <a:pPr marL="102532" indent="-102532">
              <a:spcAft>
                <a:spcPts val="673"/>
              </a:spcAft>
              <a:buFont typeface="Arial" pitchFamily="34" charset="0"/>
              <a:buChar char="•"/>
            </a:pPr>
            <a:r>
              <a:rPr lang="en-US" sz="1000" dirty="0">
                <a:latin typeface="Times New Roman" panose="02020603050405020304" pitchFamily="18" charset="0"/>
                <a:ea typeface="Tahoma" pitchFamily="34" charset="0"/>
                <a:cs typeface="Times New Roman" panose="02020603050405020304" pitchFamily="18" charset="0"/>
              </a:rPr>
              <a:t>The City of Irving is one of five cities in the state and 89 in the nation with a AAA rating from both Standard and Poor’s and Moody’s—ratings that it has maintained since 2007; the tax rate is the second lowest in the Dallas-Fort Worth Metropolitan area. Since 2007, its overall cost of service has been better than four comparable cities in the area; the rating for overall quality of service in Irving (74%) is higher than the state of Texas (46%), county government (37%), and the U.S. government (38%); since 2006, </a:t>
            </a:r>
            <a:r>
              <a:rPr lang="en-US" sz="1000" dirty="0" err="1">
                <a:latin typeface="Times New Roman" panose="02020603050405020304" pitchFamily="18" charset="0"/>
                <a:ea typeface="Tahoma" pitchFamily="34" charset="0"/>
                <a:cs typeface="Times New Roman" panose="02020603050405020304" pitchFamily="18" charset="0"/>
              </a:rPr>
              <a:t>the%age</a:t>
            </a:r>
            <a:r>
              <a:rPr lang="en-US" sz="1000" dirty="0">
                <a:latin typeface="Times New Roman" panose="02020603050405020304" pitchFamily="18" charset="0"/>
                <a:ea typeface="Tahoma" pitchFamily="34" charset="0"/>
                <a:cs typeface="Times New Roman" panose="02020603050405020304" pitchFamily="18" charset="0"/>
              </a:rPr>
              <a:t> of residents rating many of the city’s key services—including police, code enforcement, libraries, and recreational—as good or excellent has increased by double digits; and Irving’s focus on process efficiency has resulted in more than $44 million in cost savings and efficiencies since 2008. </a:t>
            </a:r>
            <a:endParaRPr lang="en-US" sz="1000" b="1" dirty="0">
              <a:latin typeface="Times New Roman" pitchFamily="18" charset="0"/>
              <a:ea typeface="ＭＳ Ｐゴシック" pitchFamily="-109" charset="-128"/>
              <a:cs typeface="Times New Roman" panose="02020603050405020304" pitchFamily="18" charset="0"/>
            </a:endParaRPr>
          </a:p>
          <a:p>
            <a:pPr marL="70512" indent="-70512">
              <a:spcBef>
                <a:spcPts val="215"/>
              </a:spcBef>
              <a:buFont typeface="Arial" pitchFamily="34" charset="0"/>
              <a:buChar char="•"/>
              <a:defRPr/>
            </a:pPr>
            <a:r>
              <a:rPr lang="en-US" sz="1000" dirty="0">
                <a:latin typeface="Times New Roman" pitchFamily="18" charset="0"/>
                <a:ea typeface="ＭＳ Ｐゴシック" pitchFamily="-109" charset="-128"/>
                <a:cs typeface="Times New Roman" panose="02020603050405020304" pitchFamily="18" charset="0"/>
              </a:rPr>
              <a:t>Montgomery County Public Schools (2010 Baldrige Award recipient) elementary school students’ reading performance used to determine Adequate Yearly Progress (AYP) increased for all subgroups, including improvements of 10.2 percentage points for Limited English Proficient students, 8.3 percentage points for students receiving free and reduced-priced meals, 7.1 percentage points for African Americans, and 7.6 percentage points for Hispanics..</a:t>
            </a:r>
          </a:p>
          <a:p>
            <a:pPr marL="70512" indent="-70512">
              <a:buFont typeface="Arial" pitchFamily="34" charset="0"/>
              <a:buChar char="•"/>
              <a:defRPr/>
            </a:pPr>
            <a:r>
              <a:rPr lang="en-US" sz="1000" dirty="0" smtClean="0">
                <a:latin typeface="Times New Roman" pitchFamily="18" charset="0"/>
                <a:ea typeface="ＭＳ Ｐゴシック" pitchFamily="-109" charset="-128"/>
                <a:cs typeface="Times New Roman" panose="02020603050405020304" pitchFamily="18" charset="0"/>
              </a:rPr>
              <a:t>Advocate </a:t>
            </a:r>
            <a:r>
              <a:rPr lang="en-US" sz="1000" dirty="0">
                <a:latin typeface="Times New Roman" pitchFamily="18" charset="0"/>
                <a:ea typeface="ＭＳ Ｐゴシック" pitchFamily="-109" charset="-128"/>
                <a:cs typeface="Times New Roman" panose="02020603050405020304" pitchFamily="18" charset="0"/>
              </a:rPr>
              <a:t>Good Samaritan Hospital (2010 Baldrige Award recipient) demonstrates high levels of performance in many process measures for clinical outcomes. For example, risk-adjusted mortality (overall mortality divided by expected mortality where 1 is the standard) decreased from 0.55 in 2007 to 0.42 in 2010, exceeding the six-county top-decile level as measured by Thomson Reuters. </a:t>
            </a:r>
          </a:p>
          <a:p>
            <a:pPr marL="70512" indent="-70512">
              <a:buFont typeface="Arial" pitchFamily="34" charset="0"/>
              <a:buChar char="•"/>
              <a:defRPr/>
            </a:pPr>
            <a:r>
              <a:rPr lang="en-US" sz="1000" dirty="0">
                <a:latin typeface="Times New Roman" pitchFamily="18" charset="0"/>
                <a:ea typeface="ＭＳ Ｐゴシック" pitchFamily="-109" charset="-128"/>
                <a:cs typeface="Times New Roman" panose="02020603050405020304" pitchFamily="18" charset="0"/>
              </a:rPr>
              <a:t>Lean manufacturing concepts have helped MESA Products, Inc. (2006 Baldrige Award recipient) achieve cycle time and productivity improvements. For example, throughput time in the magnesium assembly area improved by 82%, output in the instrumentation equipment assembly area increased by 60%, lead time for the sales-order-entry process decreased by 30%, and error rates dropped 50%. In addition, on-time shipments improved to 97.2%.</a:t>
            </a:r>
          </a:p>
          <a:p>
            <a:pPr marL="70512" indent="-70512">
              <a:buFont typeface="Arial" pitchFamily="34" charset="0"/>
              <a:buChar char="•"/>
              <a:defRPr/>
            </a:pPr>
            <a:r>
              <a:rPr lang="en-US" sz="1000" dirty="0">
                <a:latin typeface="Times New Roman" pitchFamily="18" charset="0"/>
                <a:ea typeface="ＭＳ Ｐゴシック" pitchFamily="-109" charset="-128"/>
                <a:cs typeface="Times New Roman" panose="02020603050405020304" pitchFamily="18" charset="0"/>
              </a:rPr>
              <a:t>Hurricane Katrina caused </a:t>
            </a:r>
            <a:r>
              <a:rPr lang="en-US" sz="1000" dirty="0" err="1">
                <a:latin typeface="Times New Roman" pitchFamily="18" charset="0"/>
                <a:ea typeface="ＭＳ Ｐゴシック" pitchFamily="-109" charset="-128"/>
                <a:cs typeface="Times New Roman" panose="02020603050405020304" pitchFamily="18" charset="0"/>
              </a:rPr>
              <a:t>DynMcDermott</a:t>
            </a:r>
            <a:r>
              <a:rPr lang="en-US" sz="1000" dirty="0">
                <a:latin typeface="Times New Roman" pitchFamily="18" charset="0"/>
                <a:ea typeface="ＭＳ Ｐゴシック" pitchFamily="-109" charset="-128"/>
                <a:cs typeface="Times New Roman" panose="02020603050405020304" pitchFamily="18" charset="0"/>
              </a:rPr>
              <a:t> Petroleum Operations Company (2005 Baldrige Award recipient) to relocate operations from New Orleans, Louisiana, to Beaumont, Texas. Within five days, the Strategic Petroleum Reserve, which </a:t>
            </a:r>
            <a:r>
              <a:rPr lang="en-US" sz="1000" dirty="0" err="1">
                <a:latin typeface="Times New Roman" pitchFamily="18" charset="0"/>
                <a:ea typeface="ＭＳ Ｐゴシック" pitchFamily="-109" charset="-128"/>
                <a:cs typeface="Times New Roman" panose="02020603050405020304" pitchFamily="18" charset="0"/>
              </a:rPr>
              <a:t>DynMcDermott</a:t>
            </a:r>
            <a:r>
              <a:rPr lang="en-US" sz="1000" dirty="0">
                <a:latin typeface="Times New Roman" pitchFamily="18" charset="0"/>
                <a:ea typeface="ＭＳ Ｐゴシック" pitchFamily="-109" charset="-128"/>
                <a:cs typeface="Times New Roman" panose="02020603050405020304" pitchFamily="18" charset="0"/>
              </a:rPr>
              <a:t> manages as a contractor for the U.S. Department of Energy, began delivering oil to refineries in the Gulf Coast region that normally get oil from the Gulf of Mexico.</a:t>
            </a:r>
          </a:p>
          <a:p>
            <a:pPr>
              <a:defRPr/>
            </a:pPr>
            <a:endParaRPr lang="en-US" sz="1000" dirty="0">
              <a:latin typeface="Times New Roman" pitchFamily="18" charset="0"/>
              <a:ea typeface="ＭＳ Ｐゴシック" pitchFamily="-109" charset="-128"/>
              <a:cs typeface="Times New Roman" panose="02020603050405020304" pitchFamily="18" charset="0"/>
            </a:endParaRPr>
          </a:p>
          <a:p>
            <a:pPr>
              <a:defRPr/>
            </a:pPr>
            <a:endParaRPr lang="en-US" sz="1000" dirty="0">
              <a:latin typeface="Times New Roman" pitchFamily="18" charset="0"/>
              <a:ea typeface="ＭＳ Ｐゴシック" pitchFamily="-109" charset="-128"/>
              <a:cs typeface="Times New Roman" panose="02020603050405020304" pitchFamily="18" charset="0"/>
            </a:endParaRPr>
          </a:p>
          <a:p>
            <a:pPr lvl="1" indent="-121437">
              <a:defRPr/>
            </a:pPr>
            <a:endParaRPr lang="en-US" sz="1000" dirty="0">
              <a:latin typeface="Times New Roman" pitchFamily="18" charset="0"/>
              <a:ea typeface="ＭＳ Ｐゴシック" pitchFamily="-109" charset="-128"/>
              <a:cs typeface="Times New Roman" panose="02020603050405020304" pitchFamily="18" charset="0"/>
            </a:endParaRPr>
          </a:p>
        </p:txBody>
      </p:sp>
    </p:spTree>
    <p:extLst>
      <p:ext uri="{BB962C8B-B14F-4D97-AF65-F5344CB8AC3E}">
        <p14:creationId xmlns:p14="http://schemas.microsoft.com/office/powerpoint/2010/main" val="714918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5500">
              <a:defRPr sz="2400">
                <a:solidFill>
                  <a:schemeClr val="tx1"/>
                </a:solidFill>
                <a:latin typeface="Times New Roman" panose="02020603050405020304" pitchFamily="18" charset="0"/>
                <a:ea typeface="MS PGothic" panose="020B0600070205080204" pitchFamily="34" charset="-128"/>
              </a:defRPr>
            </a:lvl1pPr>
            <a:lvl2pPr marL="742950" indent="-285750" defTabSz="825500">
              <a:defRPr sz="2400">
                <a:solidFill>
                  <a:schemeClr val="tx1"/>
                </a:solidFill>
                <a:latin typeface="Times New Roman" panose="02020603050405020304" pitchFamily="18" charset="0"/>
                <a:ea typeface="MS PGothic" panose="020B0600070205080204" pitchFamily="34" charset="-128"/>
              </a:defRPr>
            </a:lvl2pPr>
            <a:lvl3pPr marL="1143000" indent="-228600" defTabSz="825500">
              <a:defRPr sz="2400">
                <a:solidFill>
                  <a:schemeClr val="tx1"/>
                </a:solidFill>
                <a:latin typeface="Times New Roman" panose="02020603050405020304" pitchFamily="18" charset="0"/>
                <a:ea typeface="MS PGothic" panose="020B0600070205080204" pitchFamily="34" charset="-128"/>
              </a:defRPr>
            </a:lvl3pPr>
            <a:lvl4pPr marL="1600200" indent="-228600" defTabSz="825500">
              <a:defRPr sz="2400">
                <a:solidFill>
                  <a:schemeClr val="tx1"/>
                </a:solidFill>
                <a:latin typeface="Times New Roman" panose="02020603050405020304" pitchFamily="18" charset="0"/>
                <a:ea typeface="MS PGothic" panose="020B0600070205080204" pitchFamily="34" charset="-128"/>
              </a:defRPr>
            </a:lvl4pPr>
            <a:lvl5pPr marL="2057400" indent="-228600" defTabSz="825500">
              <a:defRPr sz="2400">
                <a:solidFill>
                  <a:schemeClr val="tx1"/>
                </a:solidFill>
                <a:latin typeface="Times New Roman" panose="02020603050405020304" pitchFamily="18" charset="0"/>
                <a:ea typeface="MS PGothic" panose="020B0600070205080204" pitchFamily="34" charset="-128"/>
              </a:defRPr>
            </a:lvl5pPr>
            <a:lvl6pPr marL="2514600" indent="-228600" defTabSz="8255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8255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8255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8255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14EE0D4B-B074-48BD-B119-5C8ADC5CFC72}" type="slidenum">
              <a:rPr lang="en-US" altLang="en-US" sz="1100"/>
              <a:pPr/>
              <a:t>2</a:t>
            </a:fld>
            <a:endParaRPr lang="en-US" altLang="en-US" sz="110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altLang="en-US" sz="1600" dirty="0" smtClean="0">
                <a:latin typeface="Calibri" panose="020F0502020204030204" pitchFamily="34" charset="0"/>
              </a:rPr>
              <a:t>The ratio of the Baldrige Program’s benefits for the U.S. economy to its costs is estimated at 820 to 1.</a:t>
            </a:r>
          </a:p>
          <a:p>
            <a:r>
              <a:rPr lang="en-US" altLang="en-US" sz="1600" dirty="0" smtClean="0">
                <a:latin typeface="Calibri" panose="020F0502020204030204" pitchFamily="34" charset="0"/>
              </a:rPr>
              <a:t>109 Baldrige Award winners serve as national role models.</a:t>
            </a:r>
          </a:p>
          <a:p>
            <a:r>
              <a:rPr lang="en-US" altLang="en-US" sz="1600" dirty="0" smtClean="0">
                <a:latin typeface="Calibri" panose="020F0502020204030204" pitchFamily="34" charset="0"/>
              </a:rPr>
              <a:t>2010-–2015 award applicants represent 567,434  jobs, 2,665 work sites, over $142 billion in revenue/budgets, and about 449 million customers served.</a:t>
            </a:r>
          </a:p>
          <a:p>
            <a:r>
              <a:rPr lang="en-US" altLang="en-US" sz="1600" dirty="0" smtClean="0">
                <a:latin typeface="Calibri" panose="020F0502020204030204" pitchFamily="34" charset="0"/>
              </a:rPr>
              <a:t>349 Baldrige examiners volunteered roughly $5.3 million in services in 2015.</a:t>
            </a:r>
          </a:p>
          <a:p>
            <a:r>
              <a:rPr lang="en-US" altLang="en-US" sz="1600" dirty="0" smtClean="0">
                <a:latin typeface="Calibri" panose="020F0502020204030204" pitchFamily="34" charset="0"/>
              </a:rPr>
              <a:t>State Baldrige-based examiners volunteered around $30 million in services in 2015.</a:t>
            </a:r>
          </a:p>
          <a:p>
            <a:endParaRPr lang="en-US" altLang="en-US" baseline="30000" dirty="0" smtClean="0">
              <a:latin typeface="Times New Roman" panose="02020603050405020304" pitchFamily="18" charset="0"/>
            </a:endParaRPr>
          </a:p>
          <a:p>
            <a:endParaRPr lang="en-US" altLang="en-US" baseline="30000" dirty="0" smtClean="0">
              <a:latin typeface="Times New Roman" panose="02020603050405020304" pitchFamily="18" charset="0"/>
            </a:endParaRPr>
          </a:p>
          <a:p>
            <a:endParaRPr lang="en-US" altLang="en-US" baseline="30000" dirty="0" smtClean="0">
              <a:latin typeface="Times New Roman" panose="02020603050405020304" pitchFamily="18" charset="0"/>
            </a:endParaRPr>
          </a:p>
          <a:p>
            <a:endParaRPr lang="en-US" altLang="en-US" baseline="30000" dirty="0" smtClean="0">
              <a:latin typeface="Times New Roman" panose="02020603050405020304" pitchFamily="18" charset="0"/>
            </a:endParaRPr>
          </a:p>
          <a:p>
            <a:endParaRPr lang="en-US" altLang="en-US" baseline="30000" dirty="0" smtClean="0">
              <a:latin typeface="Times New Roman" panose="02020603050405020304" pitchFamily="18" charset="0"/>
            </a:endParaRPr>
          </a:p>
        </p:txBody>
      </p:sp>
    </p:spTree>
    <p:extLst>
      <p:ext uri="{BB962C8B-B14F-4D97-AF65-F5344CB8AC3E}">
        <p14:creationId xmlns:p14="http://schemas.microsoft.com/office/powerpoint/2010/main" val="1737110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4877" eaLnBrk="0" hangingPunct="0">
              <a:defRPr sz="2700">
                <a:solidFill>
                  <a:schemeClr val="tx1"/>
                </a:solidFill>
                <a:latin typeface="Times New Roman" pitchFamily="18" charset="0"/>
                <a:ea typeface="ＭＳ Ｐゴシック" pitchFamily="34" charset="-128"/>
              </a:defRPr>
            </a:lvl1pPr>
            <a:lvl2pPr marL="817492" indent="-314419" defTabSz="1014877" eaLnBrk="0" hangingPunct="0">
              <a:defRPr sz="2700">
                <a:solidFill>
                  <a:schemeClr val="tx1"/>
                </a:solidFill>
                <a:latin typeface="Times New Roman" pitchFamily="18" charset="0"/>
                <a:ea typeface="ＭＳ Ｐゴシック" pitchFamily="34" charset="-128"/>
              </a:defRPr>
            </a:lvl2pPr>
            <a:lvl3pPr marL="1257679" indent="-251536" defTabSz="1014877" eaLnBrk="0" hangingPunct="0">
              <a:defRPr sz="2700">
                <a:solidFill>
                  <a:schemeClr val="tx1"/>
                </a:solidFill>
                <a:latin typeface="Times New Roman" pitchFamily="18" charset="0"/>
                <a:ea typeface="ＭＳ Ｐゴシック" pitchFamily="34" charset="-128"/>
              </a:defRPr>
            </a:lvl3pPr>
            <a:lvl4pPr marL="1760750" indent="-251536" defTabSz="1014877" eaLnBrk="0" hangingPunct="0">
              <a:defRPr sz="2700">
                <a:solidFill>
                  <a:schemeClr val="tx1"/>
                </a:solidFill>
                <a:latin typeface="Times New Roman" pitchFamily="18" charset="0"/>
                <a:ea typeface="ＭＳ Ｐゴシック" pitchFamily="34" charset="-128"/>
              </a:defRPr>
            </a:lvl4pPr>
            <a:lvl5pPr marL="2263823" indent="-251536" defTabSz="1014877" eaLnBrk="0" hangingPunct="0">
              <a:defRPr sz="2700">
                <a:solidFill>
                  <a:schemeClr val="tx1"/>
                </a:solidFill>
                <a:latin typeface="Times New Roman" pitchFamily="18" charset="0"/>
                <a:ea typeface="ＭＳ Ｐゴシック" pitchFamily="34" charset="-128"/>
              </a:defRPr>
            </a:lvl5pPr>
            <a:lvl6pPr marL="2766894" indent="-251536" defTabSz="1014877"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269965" indent="-251536" defTabSz="1014877"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773038" indent="-251536" defTabSz="1014877"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276109" indent="-251536" defTabSz="1014877"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7FE24620-6131-4443-A5C2-D14CF82A61BD}" type="slidenum">
              <a:rPr lang="en-US" sz="1300"/>
              <a:pPr/>
              <a:t>20</a:t>
            </a:fld>
            <a:endParaRPr lang="en-US" sz="1300"/>
          </a:p>
        </p:txBody>
      </p:sp>
      <p:sp>
        <p:nvSpPr>
          <p:cNvPr id="32771" name="Rectangle 6"/>
          <p:cNvSpPr>
            <a:spLocks noGrp="1" noRot="1" noChangeAspect="1" noChangeArrowheads="1" noTextEdit="1"/>
          </p:cNvSpPr>
          <p:nvPr>
            <p:ph type="sldImg"/>
          </p:nvPr>
        </p:nvSpPr>
        <p:spPr>
          <a:ln/>
        </p:spPr>
      </p:sp>
      <p:sp>
        <p:nvSpPr>
          <p:cNvPr id="31748" name="Rectangle 7"/>
          <p:cNvSpPr>
            <a:spLocks noGrp="1" noChangeArrowheads="1"/>
          </p:cNvSpPr>
          <p:nvPr>
            <p:ph type="body" idx="1"/>
          </p:nvPr>
        </p:nvSpPr>
        <p:spPr>
          <a:xfrm>
            <a:off x="542342" y="5098234"/>
            <a:ext cx="5692204" cy="4285307"/>
          </a:xfrm>
          <a:ln/>
        </p:spPr>
        <p:txBody>
          <a:bodyPr/>
          <a:lstStyle/>
          <a:p>
            <a:pPr>
              <a:spcAft>
                <a:spcPts val="740"/>
              </a:spcAft>
              <a:defRPr/>
            </a:pPr>
            <a:r>
              <a:rPr lang="en-US" dirty="0" smtClean="0">
                <a:latin typeface="Times New Roman" panose="02020603050405020304" pitchFamily="18" charset="0"/>
                <a:ea typeface="Tahoma" pitchFamily="34" charset="0"/>
                <a:cs typeface="Times New Roman" panose="02020603050405020304" pitchFamily="18" charset="0"/>
              </a:rPr>
              <a:t>The following slides show some of the achievements of the current award recipients</a:t>
            </a:r>
            <a:r>
              <a:rPr lang="en-US" dirty="0">
                <a:latin typeface="Times New Roman" panose="02020603050405020304" pitchFamily="18" charset="0"/>
                <a:ea typeface="Tahoma" pitchFamily="34" charset="0"/>
                <a:cs typeface="Times New Roman" panose="02020603050405020304" pitchFamily="18" charset="0"/>
              </a:rPr>
              <a:t>.</a:t>
            </a:r>
            <a:endParaRPr lang="en-US" dirty="0" smtClean="0">
              <a:latin typeface="Times New Roman" panose="02020603050405020304" pitchFamily="18" charset="0"/>
              <a:ea typeface="Tahoma" pitchFamily="34" charset="0"/>
              <a:cs typeface="Times New Roman" panose="02020603050405020304" pitchFamily="18" charset="0"/>
            </a:endParaRPr>
          </a:p>
        </p:txBody>
      </p:sp>
    </p:spTree>
    <p:extLst>
      <p:ext uri="{BB962C8B-B14F-4D97-AF65-F5344CB8AC3E}">
        <p14:creationId xmlns:p14="http://schemas.microsoft.com/office/powerpoint/2010/main" val="729259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0117" eaLnBrk="0" hangingPunct="0">
              <a:defRPr sz="2700">
                <a:solidFill>
                  <a:schemeClr val="tx1"/>
                </a:solidFill>
                <a:latin typeface="Times New Roman" pitchFamily="18" charset="0"/>
                <a:ea typeface="ＭＳ Ｐゴシック" pitchFamily="34" charset="-128"/>
              </a:defRPr>
            </a:lvl1pPr>
            <a:lvl2pPr marL="817492" indent="-314419" defTabSz="1020117" eaLnBrk="0" hangingPunct="0">
              <a:defRPr sz="2700">
                <a:solidFill>
                  <a:schemeClr val="tx1"/>
                </a:solidFill>
                <a:latin typeface="Times New Roman" pitchFamily="18" charset="0"/>
                <a:ea typeface="ＭＳ Ｐゴシック" pitchFamily="34" charset="-128"/>
              </a:defRPr>
            </a:lvl2pPr>
            <a:lvl3pPr marL="1257679" indent="-251536" defTabSz="1020117" eaLnBrk="0" hangingPunct="0">
              <a:defRPr sz="2700">
                <a:solidFill>
                  <a:schemeClr val="tx1"/>
                </a:solidFill>
                <a:latin typeface="Times New Roman" pitchFamily="18" charset="0"/>
                <a:ea typeface="ＭＳ Ｐゴシック" pitchFamily="34" charset="-128"/>
              </a:defRPr>
            </a:lvl3pPr>
            <a:lvl4pPr marL="1760750" indent="-251536" defTabSz="1020117" eaLnBrk="0" hangingPunct="0">
              <a:defRPr sz="2700">
                <a:solidFill>
                  <a:schemeClr val="tx1"/>
                </a:solidFill>
                <a:latin typeface="Times New Roman" pitchFamily="18" charset="0"/>
                <a:ea typeface="ＭＳ Ｐゴシック" pitchFamily="34" charset="-128"/>
              </a:defRPr>
            </a:lvl4pPr>
            <a:lvl5pPr marL="2263823" indent="-251536" defTabSz="1020117" eaLnBrk="0" hangingPunct="0">
              <a:defRPr sz="2700">
                <a:solidFill>
                  <a:schemeClr val="tx1"/>
                </a:solidFill>
                <a:latin typeface="Times New Roman" pitchFamily="18" charset="0"/>
                <a:ea typeface="ＭＳ Ｐゴシック" pitchFamily="34" charset="-128"/>
              </a:defRPr>
            </a:lvl5pPr>
            <a:lvl6pPr marL="2766894" indent="-251536" defTabSz="1020117"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269965" indent="-251536" defTabSz="1020117"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773038" indent="-251536" defTabSz="1020117"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276109" indent="-251536" defTabSz="1020117"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BBD833A4-69FF-46F6-BBFA-3E128CEBF497}" type="slidenum">
              <a:rPr lang="en-US" sz="1300"/>
              <a:pPr/>
              <a:t>21</a:t>
            </a:fld>
            <a:endParaRPr lang="en-US" sz="1300"/>
          </a:p>
        </p:txBody>
      </p:sp>
      <p:sp>
        <p:nvSpPr>
          <p:cNvPr id="33795" name="Rectangle 2"/>
          <p:cNvSpPr>
            <a:spLocks noGrp="1" noRot="1" noChangeAspect="1" noChangeArrowheads="1" noTextEdit="1"/>
          </p:cNvSpPr>
          <p:nvPr>
            <p:ph type="sldImg"/>
          </p:nvPr>
        </p:nvSpPr>
        <p:spPr>
          <a:xfrm>
            <a:off x="1101725" y="831850"/>
            <a:ext cx="4546600" cy="3514725"/>
          </a:xfrm>
          <a:ln/>
        </p:spPr>
      </p:sp>
      <p:sp>
        <p:nvSpPr>
          <p:cNvPr id="272387" name="Rectangle 3"/>
          <p:cNvSpPr>
            <a:spLocks noGrp="1" noChangeArrowheads="1"/>
          </p:cNvSpPr>
          <p:nvPr>
            <p:ph type="body" idx="1"/>
          </p:nvPr>
        </p:nvSpPr>
        <p:spPr>
          <a:xfrm>
            <a:off x="229025" y="4517804"/>
            <a:ext cx="6576492" cy="4480964"/>
          </a:xfrm>
        </p:spPr>
        <p:txBody>
          <a:bodyPr/>
          <a:lstStyle/>
          <a:p>
            <a:pPr>
              <a:spcAft>
                <a:spcPts val="673"/>
              </a:spcAft>
            </a:pPr>
            <a:r>
              <a:rPr lang="en-US" dirty="0" err="1"/>
              <a:t>MidwayUSA</a:t>
            </a:r>
            <a:r>
              <a:rPr lang="en-US" dirty="0"/>
              <a:t> is an Internet retailer offering “Just About Everything”® for shooting, hunting, and the outdoors. It is a world leader in its market sector, offering more than 110,000 products from more than 800 suppliers to 1.2 million active customers. </a:t>
            </a:r>
            <a:r>
              <a:rPr lang="en-US" dirty="0" smtClean="0"/>
              <a:t>Since </a:t>
            </a:r>
            <a:r>
              <a:rPr lang="en-US" dirty="0"/>
              <a:t>first adopting the Baldrige Criteria for Performance Excellence in 2006, </a:t>
            </a:r>
            <a:r>
              <a:rPr lang="en-US" dirty="0" err="1"/>
              <a:t>MidwayUSA</a:t>
            </a:r>
            <a:r>
              <a:rPr lang="en-US" dirty="0"/>
              <a:t> has pursued its vision to be “the best-run, most respected business in America, for the benefit of our Customers.”</a:t>
            </a:r>
            <a:br>
              <a:rPr lang="en-US" dirty="0"/>
            </a:br>
            <a:r>
              <a:rPr lang="en-US" dirty="0" smtClean="0"/>
              <a:t>This </a:t>
            </a:r>
            <a:r>
              <a:rPr lang="en-US" dirty="0"/>
              <a:t>is the second Baldrige Award for </a:t>
            </a:r>
            <a:r>
              <a:rPr lang="en-US" dirty="0" err="1" smtClean="0"/>
              <a:t>MidwayUSA</a:t>
            </a:r>
            <a:r>
              <a:rPr lang="en-US" dirty="0" smtClean="0"/>
              <a:t>, </a:t>
            </a:r>
            <a:r>
              <a:rPr lang="en-US" dirty="0"/>
              <a:t>as the company was honored in the same category </a:t>
            </a:r>
            <a:r>
              <a:rPr lang="en-US" dirty="0" smtClean="0"/>
              <a:t>in 2009.</a:t>
            </a:r>
            <a:endParaRPr lang="en-US" dirty="0"/>
          </a:p>
          <a:p>
            <a:pPr>
              <a:spcAft>
                <a:spcPts val="673"/>
              </a:spcAft>
            </a:pPr>
            <a:r>
              <a:rPr lang="en-US" dirty="0" smtClean="0">
                <a:latin typeface="Times New Roman" panose="02020603050405020304" pitchFamily="18" charset="0"/>
                <a:ea typeface="Tahoma" pitchFamily="34" charset="0"/>
                <a:cs typeface="Times New Roman" panose="02020603050405020304" pitchFamily="18" charset="0"/>
              </a:rPr>
              <a:t>Selected </a:t>
            </a:r>
            <a:r>
              <a:rPr lang="en-US" dirty="0">
                <a:latin typeface="Times New Roman" panose="02020603050405020304" pitchFamily="18" charset="0"/>
                <a:ea typeface="Tahoma" pitchFamily="34" charset="0"/>
                <a:cs typeface="Times New Roman" panose="02020603050405020304" pitchFamily="18" charset="0"/>
              </a:rPr>
              <a:t>results: </a:t>
            </a:r>
          </a:p>
          <a:p>
            <a:pPr marL="171450" indent="-171450">
              <a:buFont typeface="Arial" panose="020B0604020202020204" pitchFamily="34" charset="0"/>
              <a:buChar char="•"/>
            </a:pPr>
            <a:r>
              <a:rPr lang="en-US" dirty="0"/>
              <a:t>As a result of </a:t>
            </a:r>
            <a:r>
              <a:rPr lang="en-US" dirty="0" err="1"/>
              <a:t>MidwayUSA’s</a:t>
            </a:r>
            <a:r>
              <a:rPr lang="en-US" dirty="0"/>
              <a:t> focus </a:t>
            </a:r>
            <a:r>
              <a:rPr lang="en-US" dirty="0" smtClean="0"/>
              <a:t>on </a:t>
            </a:r>
            <a:r>
              <a:rPr lang="en-US" dirty="0"/>
              <a:t>customer </a:t>
            </a:r>
            <a:r>
              <a:rPr lang="en-US" dirty="0" smtClean="0"/>
              <a:t>satisfaction </a:t>
            </a:r>
            <a:r>
              <a:rPr lang="en-US" dirty="0"/>
              <a:t>and the integration of customer satisfaction data into </a:t>
            </a:r>
            <a:r>
              <a:rPr lang="en-US" dirty="0" err="1"/>
              <a:t>MidwayUSA’s</a:t>
            </a:r>
            <a:r>
              <a:rPr lang="en-US" dirty="0"/>
              <a:t> Performance Improvement System, customer approval ratings have topped </a:t>
            </a:r>
            <a:r>
              <a:rPr lang="en-US" dirty="0" smtClean="0"/>
              <a:t>90% </a:t>
            </a:r>
            <a:r>
              <a:rPr lang="en-US" dirty="0"/>
              <a:t>since </a:t>
            </a:r>
            <a:r>
              <a:rPr lang="en-US" dirty="0" smtClean="0"/>
              <a:t>2006 </a:t>
            </a:r>
            <a:r>
              <a:rPr lang="en-US" dirty="0"/>
              <a:t>and </a:t>
            </a:r>
            <a:r>
              <a:rPr lang="en-US" dirty="0" smtClean="0"/>
              <a:t>has </a:t>
            </a:r>
            <a:r>
              <a:rPr lang="en-US" dirty="0"/>
              <a:t>exceeded the performance of its primary Internet retailing competitor for the past two years.</a:t>
            </a:r>
          </a:p>
          <a:p>
            <a:pPr marL="171450" indent="-171450">
              <a:buFont typeface="Arial" panose="020B0604020202020204" pitchFamily="34" charset="0"/>
              <a:buChar char="•"/>
            </a:pPr>
            <a:r>
              <a:rPr lang="en-US" dirty="0"/>
              <a:t>Since 2004, </a:t>
            </a:r>
            <a:r>
              <a:rPr lang="en-US" dirty="0" err="1"/>
              <a:t>MidwayUSA</a:t>
            </a:r>
            <a:r>
              <a:rPr lang="en-US" dirty="0"/>
              <a:t> has sustained a </a:t>
            </a:r>
            <a:r>
              <a:rPr lang="en-US" dirty="0" smtClean="0"/>
              <a:t>43.8% </a:t>
            </a:r>
            <a:r>
              <a:rPr lang="en-US" dirty="0"/>
              <a:t>average annual growth rate in net income and a </a:t>
            </a:r>
            <a:r>
              <a:rPr lang="en-US" dirty="0" smtClean="0"/>
              <a:t>21.3% </a:t>
            </a:r>
            <a:r>
              <a:rPr lang="en-US" dirty="0"/>
              <a:t>average annual growth rate in gross sales, making it one of the fastest-growing companies in its industry.</a:t>
            </a:r>
          </a:p>
          <a:p>
            <a:pPr marL="171450" indent="-171450">
              <a:buFont typeface="Arial" panose="020B0604020202020204" pitchFamily="34" charset="0"/>
              <a:buChar char="•"/>
            </a:pPr>
            <a:r>
              <a:rPr lang="en-US" dirty="0" err="1"/>
              <a:t>MidwayUSA</a:t>
            </a:r>
            <a:r>
              <a:rPr lang="en-US" dirty="0"/>
              <a:t> improved its employee satisfaction and engagement rate from </a:t>
            </a:r>
            <a:r>
              <a:rPr lang="en-US" dirty="0" smtClean="0"/>
              <a:t>76% </a:t>
            </a:r>
            <a:r>
              <a:rPr lang="en-US" dirty="0"/>
              <a:t>in 2004 to </a:t>
            </a:r>
            <a:r>
              <a:rPr lang="en-US" dirty="0" smtClean="0"/>
              <a:t>83% </a:t>
            </a:r>
            <a:r>
              <a:rPr lang="en-US" dirty="0"/>
              <a:t>in 2015.</a:t>
            </a:r>
          </a:p>
          <a:p>
            <a:pPr marL="171450" indent="-171450">
              <a:buFont typeface="Arial" panose="020B0604020202020204" pitchFamily="34" charset="0"/>
              <a:buChar char="•"/>
            </a:pPr>
            <a:r>
              <a:rPr lang="en-US" dirty="0" err="1"/>
              <a:t>MidwayUSA</a:t>
            </a:r>
            <a:r>
              <a:rPr lang="en-US" dirty="0"/>
              <a:t> is a community leader in waste recovery and resource management, recycling paper, plastic, cardboard, pallets, and metal. In 2008, the company replaced Styrofoam packing peanuts with inflatable air pillows made of recycled plastic. </a:t>
            </a:r>
            <a:r>
              <a:rPr lang="en-US" dirty="0" err="1"/>
              <a:t>MidwayUSA</a:t>
            </a:r>
            <a:r>
              <a:rPr lang="en-US" dirty="0"/>
              <a:t> is virtually paperless; most marketing and business transactions are done electronically and no “snail mail” orders are accepted.</a:t>
            </a:r>
          </a:p>
          <a:p>
            <a:endParaRPr lang="en-US" dirty="0"/>
          </a:p>
          <a:p>
            <a:endParaRPr lang="en-US" dirty="0"/>
          </a:p>
        </p:txBody>
      </p:sp>
      <p:sp>
        <p:nvSpPr>
          <p:cNvPr id="33797" name="Rectangle 4"/>
          <p:cNvSpPr>
            <a:spLocks noChangeArrowheads="1"/>
          </p:cNvSpPr>
          <p:nvPr/>
        </p:nvSpPr>
        <p:spPr bwMode="auto">
          <a:xfrm>
            <a:off x="-482839" y="8998768"/>
            <a:ext cx="203856" cy="47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910" tIns="50455" rIns="100910" bIns="50455">
            <a:spAutoFit/>
          </a:bodyPr>
          <a:lstStyle/>
          <a:p>
            <a:pPr algn="ctr" eaLnBrk="0" hangingPunct="0"/>
            <a:endParaRPr lang="en-US">
              <a:latin typeface="Arial" pitchFamily="34" charset="0"/>
            </a:endParaRPr>
          </a:p>
        </p:txBody>
      </p:sp>
    </p:spTree>
    <p:extLst>
      <p:ext uri="{BB962C8B-B14F-4D97-AF65-F5344CB8AC3E}">
        <p14:creationId xmlns:p14="http://schemas.microsoft.com/office/powerpoint/2010/main" val="18179687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0117" eaLnBrk="0" hangingPunct="0">
              <a:defRPr sz="2700">
                <a:solidFill>
                  <a:schemeClr val="tx1"/>
                </a:solidFill>
                <a:latin typeface="Times New Roman" pitchFamily="18" charset="0"/>
                <a:ea typeface="ＭＳ Ｐゴシック" pitchFamily="34" charset="-128"/>
              </a:defRPr>
            </a:lvl1pPr>
            <a:lvl2pPr marL="817492" indent="-314419" defTabSz="1020117" eaLnBrk="0" hangingPunct="0">
              <a:defRPr sz="2700">
                <a:solidFill>
                  <a:schemeClr val="tx1"/>
                </a:solidFill>
                <a:latin typeface="Times New Roman" pitchFamily="18" charset="0"/>
                <a:ea typeface="ＭＳ Ｐゴシック" pitchFamily="34" charset="-128"/>
              </a:defRPr>
            </a:lvl2pPr>
            <a:lvl3pPr marL="1257679" indent="-251536" defTabSz="1020117" eaLnBrk="0" hangingPunct="0">
              <a:defRPr sz="2700">
                <a:solidFill>
                  <a:schemeClr val="tx1"/>
                </a:solidFill>
                <a:latin typeface="Times New Roman" pitchFamily="18" charset="0"/>
                <a:ea typeface="ＭＳ Ｐゴシック" pitchFamily="34" charset="-128"/>
              </a:defRPr>
            </a:lvl3pPr>
            <a:lvl4pPr marL="1760750" indent="-251536" defTabSz="1020117" eaLnBrk="0" hangingPunct="0">
              <a:defRPr sz="2700">
                <a:solidFill>
                  <a:schemeClr val="tx1"/>
                </a:solidFill>
                <a:latin typeface="Times New Roman" pitchFamily="18" charset="0"/>
                <a:ea typeface="ＭＳ Ｐゴシック" pitchFamily="34" charset="-128"/>
              </a:defRPr>
            </a:lvl4pPr>
            <a:lvl5pPr marL="2263823" indent="-251536" defTabSz="1020117" eaLnBrk="0" hangingPunct="0">
              <a:defRPr sz="2700">
                <a:solidFill>
                  <a:schemeClr val="tx1"/>
                </a:solidFill>
                <a:latin typeface="Times New Roman" pitchFamily="18" charset="0"/>
                <a:ea typeface="ＭＳ Ｐゴシック" pitchFamily="34" charset="-128"/>
              </a:defRPr>
            </a:lvl5pPr>
            <a:lvl6pPr marL="2766894" indent="-251536" defTabSz="1020117"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269965" indent="-251536" defTabSz="1020117"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773038" indent="-251536" defTabSz="1020117"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276109" indent="-251536" defTabSz="1020117"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BBD833A4-69FF-46F6-BBFA-3E128CEBF497}" type="slidenum">
              <a:rPr lang="en-US" sz="1300"/>
              <a:pPr/>
              <a:t>22</a:t>
            </a:fld>
            <a:endParaRPr lang="en-US" sz="1300"/>
          </a:p>
        </p:txBody>
      </p:sp>
      <p:sp>
        <p:nvSpPr>
          <p:cNvPr id="33795" name="Rectangle 2"/>
          <p:cNvSpPr>
            <a:spLocks noGrp="1" noRot="1" noChangeAspect="1" noChangeArrowheads="1" noTextEdit="1"/>
          </p:cNvSpPr>
          <p:nvPr>
            <p:ph type="sldImg"/>
          </p:nvPr>
        </p:nvSpPr>
        <p:spPr>
          <a:xfrm>
            <a:off x="1101725" y="831850"/>
            <a:ext cx="4546600" cy="3514725"/>
          </a:xfrm>
          <a:ln/>
        </p:spPr>
      </p:sp>
      <p:sp>
        <p:nvSpPr>
          <p:cNvPr id="272387" name="Rectangle 3"/>
          <p:cNvSpPr>
            <a:spLocks noGrp="1" noChangeArrowheads="1"/>
          </p:cNvSpPr>
          <p:nvPr>
            <p:ph type="body" idx="1"/>
          </p:nvPr>
        </p:nvSpPr>
        <p:spPr>
          <a:xfrm>
            <a:off x="229025" y="4479453"/>
            <a:ext cx="6576492" cy="4640531"/>
          </a:xfrm>
        </p:spPr>
        <p:txBody>
          <a:bodyPr/>
          <a:lstStyle/>
          <a:p>
            <a:pPr>
              <a:spcAft>
                <a:spcPts val="673"/>
              </a:spcAft>
            </a:pPr>
            <a:r>
              <a:rPr lang="en-US" dirty="0"/>
              <a:t>The Charter School of San Diego (</a:t>
            </a:r>
            <a:r>
              <a:rPr lang="en-US" dirty="0" err="1"/>
              <a:t>CSSD</a:t>
            </a:r>
            <a:r>
              <a:rPr lang="en-US" dirty="0"/>
              <a:t>), authorized by the public San Diego Unified School District, </a:t>
            </a:r>
            <a:r>
              <a:rPr lang="en-US" dirty="0" smtClean="0"/>
              <a:t>“</a:t>
            </a:r>
            <a:r>
              <a:rPr lang="en-US" dirty="0"/>
              <a:t>is committed to the development of a personalized instructional program with intensive parental involvement that demonstrates positive outcomes for each student.” </a:t>
            </a:r>
            <a:r>
              <a:rPr lang="en-US" dirty="0" err="1" smtClean="0"/>
              <a:t>CSSD</a:t>
            </a:r>
            <a:r>
              <a:rPr lang="en-US" dirty="0" smtClean="0"/>
              <a:t> </a:t>
            </a:r>
            <a:r>
              <a:rPr lang="en-US" dirty="0"/>
              <a:t>is specifically aimed at students whose futures are at risk because they were not successful at conventional schooling. Students who enroll at </a:t>
            </a:r>
            <a:r>
              <a:rPr lang="en-US" dirty="0" err="1"/>
              <a:t>CSSD</a:t>
            </a:r>
            <a:r>
              <a:rPr lang="en-US" dirty="0"/>
              <a:t> are seeking an alternative educational environment or fall into several at-risk categories</a:t>
            </a:r>
            <a:r>
              <a:rPr lang="en-US" dirty="0" smtClean="0"/>
              <a:t>. </a:t>
            </a:r>
            <a:r>
              <a:rPr lang="en-US" dirty="0" err="1"/>
              <a:t>CSSD</a:t>
            </a:r>
            <a:r>
              <a:rPr lang="en-US" dirty="0"/>
              <a:t> provides free, individualized education in Grades 7-12 to engage, graduate, or redirect these students. </a:t>
            </a:r>
            <a:endParaRPr lang="en-US" dirty="0" smtClean="0"/>
          </a:p>
          <a:p>
            <a:pPr>
              <a:spcAft>
                <a:spcPts val="673"/>
              </a:spcAft>
            </a:pPr>
            <a:r>
              <a:rPr lang="en-US" dirty="0" smtClean="0">
                <a:latin typeface="Times New Roman" panose="02020603050405020304" pitchFamily="18" charset="0"/>
                <a:ea typeface="Tahoma" pitchFamily="34" charset="0"/>
                <a:cs typeface="Times New Roman" panose="02020603050405020304" pitchFamily="18" charset="0"/>
              </a:rPr>
              <a:t>Selected </a:t>
            </a:r>
            <a:r>
              <a:rPr lang="en-US" dirty="0">
                <a:latin typeface="Times New Roman" panose="02020603050405020304" pitchFamily="18" charset="0"/>
                <a:ea typeface="Tahoma" pitchFamily="34" charset="0"/>
                <a:cs typeface="Times New Roman" panose="02020603050405020304" pitchFamily="18" charset="0"/>
              </a:rPr>
              <a:t>results: </a:t>
            </a:r>
          </a:p>
          <a:p>
            <a:pPr marL="171450" indent="-171450">
              <a:buFont typeface="Arial" panose="020B0604020202020204" pitchFamily="34" charset="0"/>
              <a:buChar char="•"/>
            </a:pPr>
            <a:r>
              <a:rPr lang="en-US" dirty="0" err="1"/>
              <a:t>CSSD</a:t>
            </a:r>
            <a:r>
              <a:rPr lang="en-US" dirty="0"/>
              <a:t> maintained overall student and parent satisfaction levels of close to 100 percent from 2010 to 2015. </a:t>
            </a:r>
            <a:r>
              <a:rPr lang="en-US" dirty="0" smtClean="0"/>
              <a:t>95 </a:t>
            </a:r>
            <a:r>
              <a:rPr lang="en-US" dirty="0"/>
              <a:t>percent of enrolled students for the past six years would recommend </a:t>
            </a:r>
            <a:r>
              <a:rPr lang="en-US" dirty="0" err="1"/>
              <a:t>CSSD</a:t>
            </a:r>
            <a:r>
              <a:rPr lang="en-US" dirty="0"/>
              <a:t> to others, and 97 percent of students’ parents would recommend the school to a friend or family member.  </a:t>
            </a:r>
          </a:p>
          <a:p>
            <a:pPr marL="171450" indent="-171450">
              <a:buFont typeface="Arial" panose="020B0604020202020204" pitchFamily="34" charset="0"/>
              <a:buChar char="•"/>
            </a:pPr>
            <a:r>
              <a:rPr lang="en-US" dirty="0" err="1"/>
              <a:t>CSSD’s</a:t>
            </a:r>
            <a:r>
              <a:rPr lang="en-US" dirty="0"/>
              <a:t> overall dropout rate of 2.4 percent in 2013-2014 outperformed the county rate of 2.7 percent and the statewide rate of 3.1 percent, even though </a:t>
            </a:r>
            <a:r>
              <a:rPr lang="en-US" dirty="0" err="1"/>
              <a:t>CSSD</a:t>
            </a:r>
            <a:r>
              <a:rPr lang="en-US" dirty="0"/>
              <a:t> students are on average two to three grade levels behind peers in language arts and three to four grade levels behind peers in math achievement when they enroll.</a:t>
            </a:r>
          </a:p>
          <a:p>
            <a:pPr marL="171450" indent="-171450">
              <a:buFont typeface="Arial" panose="020B0604020202020204" pitchFamily="34" charset="0"/>
              <a:buChar char="•"/>
            </a:pPr>
            <a:r>
              <a:rPr lang="en-US" dirty="0" err="1"/>
              <a:t>CSSD</a:t>
            </a:r>
            <a:r>
              <a:rPr lang="en-US" dirty="0"/>
              <a:t> has retained between 80–90 percent of its instructional staff for the past six years. For four years, </a:t>
            </a:r>
            <a:r>
              <a:rPr lang="en-US" dirty="0" err="1"/>
              <a:t>CSSD</a:t>
            </a:r>
            <a:r>
              <a:rPr lang="en-US" dirty="0"/>
              <a:t> has maintained a greater percentage of teachers with advanced degrees than two of its charter school competitors and most recently outperformed its county school system on this measure in the 2013-2014 academic year.</a:t>
            </a:r>
          </a:p>
          <a:p>
            <a:pPr marL="171450" indent="-171450">
              <a:buFont typeface="Arial" panose="020B0604020202020204" pitchFamily="34" charset="0"/>
              <a:buChar char="•"/>
            </a:pPr>
            <a:r>
              <a:rPr lang="en-US" dirty="0"/>
              <a:t>Despite a combined decrease of 43.14 percent in state funding in recent years, </a:t>
            </a:r>
            <a:r>
              <a:rPr lang="en-US" dirty="0" err="1"/>
              <a:t>CSSD’s</a:t>
            </a:r>
            <a:r>
              <a:rPr lang="en-US" dirty="0"/>
              <a:t> positive end-of-year fund balances have increased for the last six years. Additionally, </a:t>
            </a:r>
            <a:r>
              <a:rPr lang="en-US" dirty="0" err="1"/>
              <a:t>CSSD’s</a:t>
            </a:r>
            <a:r>
              <a:rPr lang="en-US" dirty="0"/>
              <a:t> innovative approach in evaluating the financial performance of each resource center demonstrates that the number of resource centers with deficits fell over the past three years from seven of 20 in FY 2012-2013, to six in FY 2013-2014, and most recently, to three in FY 2014-2015.</a:t>
            </a:r>
          </a:p>
          <a:p>
            <a:pPr marL="192247" indent="-192247">
              <a:buFont typeface="Arial" panose="020B0604020202020204" pitchFamily="34" charset="0"/>
              <a:buChar char="•"/>
            </a:pPr>
            <a:endParaRPr lang="en-US" dirty="0"/>
          </a:p>
        </p:txBody>
      </p:sp>
      <p:sp>
        <p:nvSpPr>
          <p:cNvPr id="33797" name="Rectangle 4"/>
          <p:cNvSpPr>
            <a:spLocks noChangeArrowheads="1"/>
          </p:cNvSpPr>
          <p:nvPr/>
        </p:nvSpPr>
        <p:spPr bwMode="auto">
          <a:xfrm>
            <a:off x="-482839" y="8998768"/>
            <a:ext cx="203856" cy="47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910" tIns="50455" rIns="100910" bIns="50455">
            <a:spAutoFit/>
          </a:bodyPr>
          <a:lstStyle/>
          <a:p>
            <a:pPr algn="ctr" eaLnBrk="0" hangingPunct="0"/>
            <a:endParaRPr lang="en-US">
              <a:latin typeface="Arial" pitchFamily="34" charset="0"/>
            </a:endParaRPr>
          </a:p>
        </p:txBody>
      </p:sp>
    </p:spTree>
    <p:extLst>
      <p:ext uri="{BB962C8B-B14F-4D97-AF65-F5344CB8AC3E}">
        <p14:creationId xmlns:p14="http://schemas.microsoft.com/office/powerpoint/2010/main" val="11937644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0117" eaLnBrk="0" hangingPunct="0">
              <a:defRPr sz="2700">
                <a:solidFill>
                  <a:schemeClr val="tx1"/>
                </a:solidFill>
                <a:latin typeface="Times New Roman" pitchFamily="18" charset="0"/>
                <a:ea typeface="ＭＳ Ｐゴシック" pitchFamily="34" charset="-128"/>
              </a:defRPr>
            </a:lvl1pPr>
            <a:lvl2pPr marL="817492" indent="-314419" defTabSz="1020117" eaLnBrk="0" hangingPunct="0">
              <a:defRPr sz="2700">
                <a:solidFill>
                  <a:schemeClr val="tx1"/>
                </a:solidFill>
                <a:latin typeface="Times New Roman" pitchFamily="18" charset="0"/>
                <a:ea typeface="ＭＳ Ｐゴシック" pitchFamily="34" charset="-128"/>
              </a:defRPr>
            </a:lvl2pPr>
            <a:lvl3pPr marL="1257679" indent="-251536" defTabSz="1020117" eaLnBrk="0" hangingPunct="0">
              <a:defRPr sz="2700">
                <a:solidFill>
                  <a:schemeClr val="tx1"/>
                </a:solidFill>
                <a:latin typeface="Times New Roman" pitchFamily="18" charset="0"/>
                <a:ea typeface="ＭＳ Ｐゴシック" pitchFamily="34" charset="-128"/>
              </a:defRPr>
            </a:lvl3pPr>
            <a:lvl4pPr marL="1760750" indent="-251536" defTabSz="1020117" eaLnBrk="0" hangingPunct="0">
              <a:defRPr sz="2700">
                <a:solidFill>
                  <a:schemeClr val="tx1"/>
                </a:solidFill>
                <a:latin typeface="Times New Roman" pitchFamily="18" charset="0"/>
                <a:ea typeface="ＭＳ Ｐゴシック" pitchFamily="34" charset="-128"/>
              </a:defRPr>
            </a:lvl4pPr>
            <a:lvl5pPr marL="2263823" indent="-251536" defTabSz="1020117" eaLnBrk="0" hangingPunct="0">
              <a:defRPr sz="2700">
                <a:solidFill>
                  <a:schemeClr val="tx1"/>
                </a:solidFill>
                <a:latin typeface="Times New Roman" pitchFamily="18" charset="0"/>
                <a:ea typeface="ＭＳ Ｐゴシック" pitchFamily="34" charset="-128"/>
              </a:defRPr>
            </a:lvl5pPr>
            <a:lvl6pPr marL="2766894" indent="-251536" defTabSz="1020117"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269965" indent="-251536" defTabSz="1020117"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773038" indent="-251536" defTabSz="1020117"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276109" indent="-251536" defTabSz="1020117"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BBD833A4-69FF-46F6-BBFA-3E128CEBF497}" type="slidenum">
              <a:rPr lang="en-US" sz="1300"/>
              <a:pPr/>
              <a:t>23</a:t>
            </a:fld>
            <a:endParaRPr lang="en-US" sz="1300"/>
          </a:p>
        </p:txBody>
      </p:sp>
      <p:sp>
        <p:nvSpPr>
          <p:cNvPr id="33795" name="Rectangle 2"/>
          <p:cNvSpPr>
            <a:spLocks noGrp="1" noRot="1" noChangeAspect="1" noChangeArrowheads="1" noTextEdit="1"/>
          </p:cNvSpPr>
          <p:nvPr>
            <p:ph type="sldImg"/>
          </p:nvPr>
        </p:nvSpPr>
        <p:spPr>
          <a:xfrm>
            <a:off x="1101725" y="463550"/>
            <a:ext cx="4546600" cy="3514725"/>
          </a:xfrm>
          <a:ln/>
        </p:spPr>
      </p:sp>
      <p:sp>
        <p:nvSpPr>
          <p:cNvPr id="272387" name="Rectangle 3"/>
          <p:cNvSpPr>
            <a:spLocks noGrp="1" noChangeArrowheads="1"/>
          </p:cNvSpPr>
          <p:nvPr>
            <p:ph type="body" idx="1"/>
          </p:nvPr>
        </p:nvSpPr>
        <p:spPr>
          <a:xfrm>
            <a:off x="446915" y="3992391"/>
            <a:ext cx="6407410" cy="4389609"/>
          </a:xfrm>
        </p:spPr>
        <p:txBody>
          <a:bodyPr/>
          <a:lstStyle/>
          <a:p>
            <a:pPr>
              <a:spcBef>
                <a:spcPts val="0"/>
              </a:spcBef>
              <a:spcAft>
                <a:spcPts val="673"/>
              </a:spcAft>
            </a:pPr>
            <a:r>
              <a:rPr lang="en-US" dirty="0"/>
              <a:t>The Charleston Area Medical Center Health System </a:t>
            </a:r>
            <a:r>
              <a:rPr lang="en-US" dirty="0" smtClean="0"/>
              <a:t>in </a:t>
            </a:r>
            <a:r>
              <a:rPr lang="en-US" dirty="0"/>
              <a:t>Charleston, W.Va., operates four hospitals within the Charleston Area Medical Center (</a:t>
            </a:r>
            <a:r>
              <a:rPr lang="en-US" dirty="0" err="1" smtClean="0"/>
              <a:t>CAMC</a:t>
            </a:r>
            <a:r>
              <a:rPr lang="en-US" dirty="0" smtClean="0"/>
              <a:t>). </a:t>
            </a:r>
            <a:r>
              <a:rPr lang="en-US" dirty="0"/>
              <a:t>The system also includes the </a:t>
            </a:r>
            <a:r>
              <a:rPr lang="en-US" dirty="0" err="1"/>
              <a:t>CAMC</a:t>
            </a:r>
            <a:r>
              <a:rPr lang="en-US" dirty="0"/>
              <a:t> Foundation; the </a:t>
            </a:r>
            <a:r>
              <a:rPr lang="en-US" dirty="0" err="1"/>
              <a:t>CAMC</a:t>
            </a:r>
            <a:r>
              <a:rPr lang="en-US" dirty="0"/>
              <a:t> Health and Education Research Institute; document, cancer, weight loss, and physical therapy centers; and the physician clinics of Integrated Health Care Providers, Inc. Services at </a:t>
            </a:r>
            <a:r>
              <a:rPr lang="en-US" dirty="0" err="1"/>
              <a:t>CAMC</a:t>
            </a:r>
            <a:r>
              <a:rPr lang="en-US" dirty="0"/>
              <a:t> include a Level 1 Trauma Center, top-level neonatal intensive care unit and pediatric intensive care, West Virginia’s only kidney transplant center, and subspecialists in every service line. </a:t>
            </a:r>
            <a:r>
              <a:rPr lang="en-US" dirty="0" err="1"/>
              <a:t>CAMCHS</a:t>
            </a:r>
            <a:r>
              <a:rPr lang="en-US" dirty="0"/>
              <a:t> operates with a revenue of $956 million and a workforce of just under 7,000 employees (including nearly 800 physicians) and more than 300 volunteers.</a:t>
            </a:r>
            <a:r>
              <a:rPr lang="en-US" dirty="0" smtClean="0"/>
              <a:t> </a:t>
            </a:r>
            <a:endParaRPr lang="en-US" dirty="0"/>
          </a:p>
          <a:p>
            <a:pPr>
              <a:spcBef>
                <a:spcPts val="0"/>
              </a:spcBef>
              <a:spcAft>
                <a:spcPts val="673"/>
              </a:spcAft>
            </a:pPr>
            <a:r>
              <a:rPr lang="en-US" dirty="0">
                <a:latin typeface="Times New Roman" panose="02020603050405020304" pitchFamily="18" charset="0"/>
                <a:ea typeface="Tahoma" pitchFamily="34" charset="0"/>
                <a:cs typeface="Times New Roman" panose="02020603050405020304" pitchFamily="18" charset="0"/>
              </a:rPr>
              <a:t>Selected results: </a:t>
            </a:r>
          </a:p>
          <a:p>
            <a:pPr marL="171450" indent="-171450">
              <a:buFont typeface="Arial" panose="020B0604020202020204" pitchFamily="34" charset="0"/>
              <a:buChar char="•"/>
            </a:pPr>
            <a:r>
              <a:rPr lang="en-US" dirty="0"/>
              <a:t>For the past two years, the Charleston Area Medical Center Health System has ranked in the top 5 percent for quality inpatient service by </a:t>
            </a:r>
            <a:r>
              <a:rPr lang="en-US" dirty="0" err="1"/>
              <a:t>Healthgrades</a:t>
            </a:r>
            <a:r>
              <a:rPr lang="en-US" dirty="0"/>
              <a:t>, a national service that rates the performance of physicians, hospitals and health care providers, and received the group’s Distinguished Hospital Award.</a:t>
            </a:r>
          </a:p>
          <a:p>
            <a:pPr marL="171450" indent="-171450">
              <a:buFont typeface="Arial" panose="020B0604020202020204" pitchFamily="34" charset="0"/>
              <a:buChar char="•"/>
            </a:pPr>
            <a:r>
              <a:rPr lang="en-US" dirty="0" err="1"/>
              <a:t>CAMC</a:t>
            </a:r>
            <a:r>
              <a:rPr lang="en-US" dirty="0"/>
              <a:t> ranks in the top 10 percent nationally for outpatient satisfaction in all areas, including wait times, communication, staff courtesy and respect, doctor time with patient, and information given to patients for self-care.</a:t>
            </a:r>
          </a:p>
          <a:p>
            <a:pPr marL="171450" indent="-171450">
              <a:buFont typeface="Arial" panose="020B0604020202020204" pitchFamily="34" charset="0"/>
              <a:buChar char="•"/>
            </a:pPr>
            <a:r>
              <a:rPr lang="en-US" dirty="0" err="1"/>
              <a:t>CAMC’s</a:t>
            </a:r>
            <a:r>
              <a:rPr lang="en-US" dirty="0"/>
              <a:t> Sepsis Performance Improvement Team saved 1,798 lives from 2011 to 2014 through increased awareness and early identification, better than the national top 10 percent level since 2012.</a:t>
            </a:r>
          </a:p>
          <a:p>
            <a:pPr marL="171450" indent="-171450">
              <a:buFont typeface="Arial" panose="020B0604020202020204" pitchFamily="34" charset="0"/>
              <a:buChar char="•"/>
            </a:pPr>
            <a:r>
              <a:rPr lang="en-US" dirty="0"/>
              <a:t>As West Virginia’s largest provider of uncompensated care, </a:t>
            </a:r>
            <a:r>
              <a:rPr lang="en-US" dirty="0" err="1"/>
              <a:t>CAMC</a:t>
            </a:r>
            <a:r>
              <a:rPr lang="en-US" dirty="0"/>
              <a:t> exceeds local and national benchmarks for such activity, reflecting its mission to provide the best health care to every patient, every day. </a:t>
            </a:r>
            <a:r>
              <a:rPr lang="en-US" dirty="0" err="1"/>
              <a:t>CAMCHS's</a:t>
            </a:r>
            <a:r>
              <a:rPr lang="en-US" dirty="0"/>
              <a:t> commitment to improving the health of its neighbors is demonstrated by community benefit expenditures that exceed the national average by 76 percent and total over $115 million annually.</a:t>
            </a:r>
          </a:p>
        </p:txBody>
      </p:sp>
      <p:sp>
        <p:nvSpPr>
          <p:cNvPr id="33797" name="Rectangle 4"/>
          <p:cNvSpPr>
            <a:spLocks noChangeArrowheads="1"/>
          </p:cNvSpPr>
          <p:nvPr/>
        </p:nvSpPr>
        <p:spPr bwMode="auto">
          <a:xfrm>
            <a:off x="-482839" y="8998768"/>
            <a:ext cx="203856" cy="47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910" tIns="50455" rIns="100910" bIns="50455">
            <a:spAutoFit/>
          </a:bodyPr>
          <a:lstStyle/>
          <a:p>
            <a:pPr algn="ctr" eaLnBrk="0" hangingPunct="0"/>
            <a:endParaRPr lang="en-US">
              <a:latin typeface="Arial" pitchFamily="34" charset="0"/>
            </a:endParaRPr>
          </a:p>
        </p:txBody>
      </p:sp>
    </p:spTree>
    <p:extLst>
      <p:ext uri="{BB962C8B-B14F-4D97-AF65-F5344CB8AC3E}">
        <p14:creationId xmlns:p14="http://schemas.microsoft.com/office/powerpoint/2010/main" val="23993222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0117" eaLnBrk="0" hangingPunct="0">
              <a:defRPr sz="2700">
                <a:solidFill>
                  <a:schemeClr val="tx1"/>
                </a:solidFill>
                <a:latin typeface="Times New Roman" pitchFamily="18" charset="0"/>
                <a:ea typeface="ＭＳ Ｐゴシック" pitchFamily="34" charset="-128"/>
              </a:defRPr>
            </a:lvl1pPr>
            <a:lvl2pPr marL="817492" indent="-314419" defTabSz="1020117" eaLnBrk="0" hangingPunct="0">
              <a:defRPr sz="2700">
                <a:solidFill>
                  <a:schemeClr val="tx1"/>
                </a:solidFill>
                <a:latin typeface="Times New Roman" pitchFamily="18" charset="0"/>
                <a:ea typeface="ＭＳ Ｐゴシック" pitchFamily="34" charset="-128"/>
              </a:defRPr>
            </a:lvl2pPr>
            <a:lvl3pPr marL="1257679" indent="-251536" defTabSz="1020117" eaLnBrk="0" hangingPunct="0">
              <a:defRPr sz="2700">
                <a:solidFill>
                  <a:schemeClr val="tx1"/>
                </a:solidFill>
                <a:latin typeface="Times New Roman" pitchFamily="18" charset="0"/>
                <a:ea typeface="ＭＳ Ｐゴシック" pitchFamily="34" charset="-128"/>
              </a:defRPr>
            </a:lvl3pPr>
            <a:lvl4pPr marL="1760750" indent="-251536" defTabSz="1020117" eaLnBrk="0" hangingPunct="0">
              <a:defRPr sz="2700">
                <a:solidFill>
                  <a:schemeClr val="tx1"/>
                </a:solidFill>
                <a:latin typeface="Times New Roman" pitchFamily="18" charset="0"/>
                <a:ea typeface="ＭＳ Ｐゴシック" pitchFamily="34" charset="-128"/>
              </a:defRPr>
            </a:lvl4pPr>
            <a:lvl5pPr marL="2263823" indent="-251536" defTabSz="1020117" eaLnBrk="0" hangingPunct="0">
              <a:defRPr sz="2700">
                <a:solidFill>
                  <a:schemeClr val="tx1"/>
                </a:solidFill>
                <a:latin typeface="Times New Roman" pitchFamily="18" charset="0"/>
                <a:ea typeface="ＭＳ Ｐゴシック" pitchFamily="34" charset="-128"/>
              </a:defRPr>
            </a:lvl5pPr>
            <a:lvl6pPr marL="2766894" indent="-251536" defTabSz="1020117"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269965" indent="-251536" defTabSz="1020117"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773038" indent="-251536" defTabSz="1020117"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276109" indent="-251536" defTabSz="1020117"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BBD833A4-69FF-46F6-BBFA-3E128CEBF497}" type="slidenum">
              <a:rPr lang="en-US" sz="1300"/>
              <a:pPr/>
              <a:t>24</a:t>
            </a:fld>
            <a:endParaRPr lang="en-US" sz="1300"/>
          </a:p>
        </p:txBody>
      </p:sp>
      <p:sp>
        <p:nvSpPr>
          <p:cNvPr id="33795" name="Rectangle 2"/>
          <p:cNvSpPr>
            <a:spLocks noGrp="1" noRot="1" noChangeAspect="1" noChangeArrowheads="1" noTextEdit="1"/>
          </p:cNvSpPr>
          <p:nvPr>
            <p:ph type="sldImg"/>
          </p:nvPr>
        </p:nvSpPr>
        <p:spPr>
          <a:xfrm>
            <a:off x="1101725" y="831850"/>
            <a:ext cx="4546600" cy="3514725"/>
          </a:xfrm>
          <a:ln/>
        </p:spPr>
      </p:sp>
      <p:sp>
        <p:nvSpPr>
          <p:cNvPr id="272387" name="Rectangle 3"/>
          <p:cNvSpPr>
            <a:spLocks noGrp="1" noChangeArrowheads="1"/>
          </p:cNvSpPr>
          <p:nvPr>
            <p:ph type="body" idx="1"/>
          </p:nvPr>
        </p:nvSpPr>
        <p:spPr>
          <a:xfrm>
            <a:off x="229025" y="4377822"/>
            <a:ext cx="6576492" cy="4497436"/>
          </a:xfrm>
        </p:spPr>
        <p:txBody>
          <a:bodyPr/>
          <a:lstStyle/>
          <a:p>
            <a:pPr>
              <a:spcBef>
                <a:spcPts val="0"/>
              </a:spcBef>
              <a:spcAft>
                <a:spcPts val="673"/>
              </a:spcAft>
            </a:pPr>
            <a:r>
              <a:rPr lang="en-US" dirty="0"/>
              <a:t>Mid-America Transplant Services (MTS) is a private, nonprofit organ procurement organization and eye and tissue bank serving a designated service area (</a:t>
            </a:r>
            <a:r>
              <a:rPr lang="en-US" dirty="0" err="1"/>
              <a:t>DSA</a:t>
            </a:r>
            <a:r>
              <a:rPr lang="en-US" dirty="0"/>
              <a:t>) of 84 counties in eastern Missouri, southern Illinois, and northeastern Arkansas. MTS works with its partner hospitals to procure donated organs and tissues and then provide them to transplant centers and tissue processors, both in the </a:t>
            </a:r>
            <a:r>
              <a:rPr lang="en-US" dirty="0" err="1"/>
              <a:t>DSA</a:t>
            </a:r>
            <a:r>
              <a:rPr lang="en-US" dirty="0"/>
              <a:t> and across the country. MTS also operates three stations at Department of Motor Vehicles offices in the Greater St. Louis, Mo., area that support its mission by making it easy for motorists to register as donors while renewing drivers’ licenses or automobile </a:t>
            </a:r>
            <a:r>
              <a:rPr lang="en-US" dirty="0" smtClean="0"/>
              <a:t>registrations. A </a:t>
            </a:r>
            <a:r>
              <a:rPr lang="en-US" dirty="0"/>
              <a:t>unique concept is the MTS Family House, which provides short- and intermediate-term housing for transplant patients and their families from outside the St. Louis area and gives MTS leaders and staff the opportunity to interact with </a:t>
            </a:r>
            <a:r>
              <a:rPr lang="en-US" dirty="0" err="1"/>
              <a:t>them.</a:t>
            </a:r>
            <a:r>
              <a:rPr lang="en-US" dirty="0" err="1" smtClean="0">
                <a:latin typeface="Times New Roman" panose="02020603050405020304" pitchFamily="18" charset="0"/>
                <a:ea typeface="Tahoma" pitchFamily="34" charset="0"/>
                <a:cs typeface="Times New Roman" panose="02020603050405020304" pitchFamily="18" charset="0"/>
              </a:rPr>
              <a:t>Selected</a:t>
            </a:r>
            <a:r>
              <a:rPr lang="en-US" dirty="0" smtClean="0">
                <a:latin typeface="Times New Roman" panose="02020603050405020304" pitchFamily="18" charset="0"/>
                <a:ea typeface="Tahoma" pitchFamily="34" charset="0"/>
                <a:cs typeface="Times New Roman" panose="02020603050405020304" pitchFamily="18" charset="0"/>
              </a:rPr>
              <a:t> </a:t>
            </a:r>
            <a:r>
              <a:rPr lang="en-US" dirty="0">
                <a:latin typeface="Times New Roman" panose="02020603050405020304" pitchFamily="18" charset="0"/>
                <a:ea typeface="Tahoma" pitchFamily="34" charset="0"/>
                <a:cs typeface="Times New Roman" panose="02020603050405020304" pitchFamily="18" charset="0"/>
              </a:rPr>
              <a:t>results: </a:t>
            </a:r>
          </a:p>
          <a:p>
            <a:pPr marL="171450" indent="-171450">
              <a:buFont typeface="Arial" panose="020B0604020202020204" pitchFamily="34" charset="0"/>
              <a:buChar char="•"/>
            </a:pPr>
            <a:r>
              <a:rPr lang="en-US" dirty="0"/>
              <a:t>To facilitate organ and tissue donations, MTS staff members are in residence at the organization’s key partner hospitals. This innovation has resulted in a 0.08 percent rate of missed organ referrals since 2012, outperforming the reported best-in-class industry benchmark of 2 percent.</a:t>
            </a:r>
          </a:p>
          <a:p>
            <a:pPr marL="171450" indent="-171450">
              <a:buFont typeface="Arial" panose="020B0604020202020204" pitchFamily="34" charset="0"/>
              <a:buChar char="•"/>
            </a:pPr>
            <a:r>
              <a:rPr lang="en-US" dirty="0"/>
              <a:t>In 2001, MTS built the nation’s first stand-alone organ recovery facility, a system that has significantly reduced the expense of procuring organs compared to the cost of in-hospital organ procurement. Since 2012, the cost-per-donor for in-house cases has decreased from approximately $7,000 to under $4,000, compared to approximately $20,000 when completed in the hospital.</a:t>
            </a:r>
          </a:p>
          <a:p>
            <a:pPr marL="171450" indent="-171450">
              <a:buFont typeface="Arial" panose="020B0604020202020204" pitchFamily="34" charset="0"/>
              <a:buChar char="•"/>
            </a:pPr>
            <a:r>
              <a:rPr lang="en-US" dirty="0"/>
              <a:t>In 2015, MTS was selected as a “top workplace” by the </a:t>
            </a:r>
            <a:r>
              <a:rPr lang="en-US" i="1" dirty="0"/>
              <a:t>St. Louis Post-</a:t>
            </a:r>
            <a:r>
              <a:rPr lang="en-US" i="1" dirty="0" err="1"/>
              <a:t>Dispatch</a:t>
            </a:r>
            <a:r>
              <a:rPr lang="en-US" dirty="0" err="1"/>
              <a:t>newspaper</a:t>
            </a:r>
            <a:r>
              <a:rPr lang="en-US" dirty="0"/>
              <a:t>. The overall employee retention rate approaches 90 percent and has exceeded the Association of Organ Procurement Organizations industry average since 2012.</a:t>
            </a:r>
          </a:p>
          <a:p>
            <a:pPr marL="171450" indent="-171450">
              <a:buFont typeface="Arial" panose="020B0604020202020204" pitchFamily="34" charset="0"/>
              <a:buChar char="•"/>
            </a:pPr>
            <a:r>
              <a:rPr lang="en-US" dirty="0"/>
              <a:t>MTS uses customer data to determine their satisfaction with the donation process. Customer complaints per case have been close to zero since 2013 for eye and tissue donations and declined from approximately 7 percent in 2013 to approximately 3 percent in 2015 for organ donations.</a:t>
            </a:r>
          </a:p>
          <a:p>
            <a:pPr>
              <a:spcBef>
                <a:spcPts val="0"/>
              </a:spcBef>
              <a:spcAft>
                <a:spcPts val="673"/>
              </a:spcAft>
            </a:pPr>
            <a:endParaRPr lang="en-US" dirty="0"/>
          </a:p>
        </p:txBody>
      </p:sp>
      <p:sp>
        <p:nvSpPr>
          <p:cNvPr id="33797" name="Rectangle 4"/>
          <p:cNvSpPr>
            <a:spLocks noChangeArrowheads="1"/>
          </p:cNvSpPr>
          <p:nvPr/>
        </p:nvSpPr>
        <p:spPr bwMode="auto">
          <a:xfrm>
            <a:off x="-482839" y="8998768"/>
            <a:ext cx="203856" cy="47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910" tIns="50455" rIns="100910" bIns="50455">
            <a:spAutoFit/>
          </a:bodyPr>
          <a:lstStyle/>
          <a:p>
            <a:pPr algn="ctr" eaLnBrk="0" hangingPunct="0"/>
            <a:endParaRPr lang="en-US">
              <a:latin typeface="Arial" pitchFamily="34" charset="0"/>
            </a:endParaRPr>
          </a:p>
        </p:txBody>
      </p:sp>
    </p:spTree>
    <p:extLst>
      <p:ext uri="{BB962C8B-B14F-4D97-AF65-F5344CB8AC3E}">
        <p14:creationId xmlns:p14="http://schemas.microsoft.com/office/powerpoint/2010/main" val="19332799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4A5DDD-13F4-9145-98AB-212D371D7138}" type="slidenum">
              <a:rPr lang="en-US" smtClean="0"/>
              <a:pPr>
                <a:defRPr/>
              </a:pPr>
              <a:t>25</a:t>
            </a:fld>
            <a:endParaRPr lang="en-US"/>
          </a:p>
        </p:txBody>
      </p:sp>
    </p:spTree>
    <p:extLst>
      <p:ext uri="{BB962C8B-B14F-4D97-AF65-F5344CB8AC3E}">
        <p14:creationId xmlns:p14="http://schemas.microsoft.com/office/powerpoint/2010/main" val="1576382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6402" eaLnBrk="0" hangingPunct="0">
              <a:defRPr sz="2900">
                <a:solidFill>
                  <a:schemeClr val="tx1"/>
                </a:solidFill>
                <a:latin typeface="Times New Roman" pitchFamily="18" charset="0"/>
                <a:ea typeface="ＭＳ Ｐゴシック" pitchFamily="34" charset="-128"/>
              </a:defRPr>
            </a:lvl1pPr>
            <a:lvl2pPr marL="916710" indent="-352580" defTabSz="1026402" eaLnBrk="0" hangingPunct="0">
              <a:defRPr sz="2900">
                <a:solidFill>
                  <a:schemeClr val="tx1"/>
                </a:solidFill>
                <a:latin typeface="Times New Roman" pitchFamily="18" charset="0"/>
                <a:ea typeface="ＭＳ Ｐゴシック" pitchFamily="34" charset="-128"/>
              </a:defRPr>
            </a:lvl2pPr>
            <a:lvl3pPr marL="1410323" indent="-282064" defTabSz="1026402" eaLnBrk="0" hangingPunct="0">
              <a:defRPr sz="2900">
                <a:solidFill>
                  <a:schemeClr val="tx1"/>
                </a:solidFill>
                <a:latin typeface="Times New Roman" pitchFamily="18" charset="0"/>
                <a:ea typeface="ＭＳ Ｐゴシック" pitchFamily="34" charset="-128"/>
              </a:defRPr>
            </a:lvl3pPr>
            <a:lvl4pPr marL="1974452" indent="-282064" defTabSz="1026402" eaLnBrk="0" hangingPunct="0">
              <a:defRPr sz="2900">
                <a:solidFill>
                  <a:schemeClr val="tx1"/>
                </a:solidFill>
                <a:latin typeface="Times New Roman" pitchFamily="18" charset="0"/>
                <a:ea typeface="ＭＳ Ｐゴシック" pitchFamily="34" charset="-128"/>
              </a:defRPr>
            </a:lvl4pPr>
            <a:lvl5pPr marL="2538582" indent="-282064" defTabSz="1026402" eaLnBrk="0" hangingPunct="0">
              <a:defRPr sz="2900">
                <a:solidFill>
                  <a:schemeClr val="tx1"/>
                </a:solidFill>
                <a:latin typeface="Times New Roman" pitchFamily="18" charset="0"/>
                <a:ea typeface="ＭＳ Ｐゴシック" pitchFamily="34" charset="-128"/>
              </a:defRPr>
            </a:lvl5pPr>
            <a:lvl6pPr marL="3102711" indent="-282064" defTabSz="1026402" eaLnBrk="0" fontAlgn="base" hangingPunct="0">
              <a:spcBef>
                <a:spcPct val="0"/>
              </a:spcBef>
              <a:spcAft>
                <a:spcPct val="0"/>
              </a:spcAft>
              <a:defRPr sz="2900">
                <a:solidFill>
                  <a:schemeClr val="tx1"/>
                </a:solidFill>
                <a:latin typeface="Times New Roman" pitchFamily="18" charset="0"/>
                <a:ea typeface="ＭＳ Ｐゴシック" pitchFamily="34" charset="-128"/>
              </a:defRPr>
            </a:lvl6pPr>
            <a:lvl7pPr marL="3666840" indent="-282064" defTabSz="1026402" eaLnBrk="0" fontAlgn="base" hangingPunct="0">
              <a:spcBef>
                <a:spcPct val="0"/>
              </a:spcBef>
              <a:spcAft>
                <a:spcPct val="0"/>
              </a:spcAft>
              <a:defRPr sz="2900">
                <a:solidFill>
                  <a:schemeClr val="tx1"/>
                </a:solidFill>
                <a:latin typeface="Times New Roman" pitchFamily="18" charset="0"/>
                <a:ea typeface="ＭＳ Ｐゴシック" pitchFamily="34" charset="-128"/>
              </a:defRPr>
            </a:lvl7pPr>
            <a:lvl8pPr marL="4230970" indent="-282064" defTabSz="1026402" eaLnBrk="0" fontAlgn="base" hangingPunct="0">
              <a:spcBef>
                <a:spcPct val="0"/>
              </a:spcBef>
              <a:spcAft>
                <a:spcPct val="0"/>
              </a:spcAft>
              <a:defRPr sz="2900">
                <a:solidFill>
                  <a:schemeClr val="tx1"/>
                </a:solidFill>
                <a:latin typeface="Times New Roman" pitchFamily="18" charset="0"/>
                <a:ea typeface="ＭＳ Ｐゴシック" pitchFamily="34" charset="-128"/>
              </a:defRPr>
            </a:lvl8pPr>
            <a:lvl9pPr marL="4795098" indent="-282064" defTabSz="1026402" eaLnBrk="0" fontAlgn="base" hangingPunct="0">
              <a:spcBef>
                <a:spcPct val="0"/>
              </a:spcBef>
              <a:spcAft>
                <a:spcPct val="0"/>
              </a:spcAft>
              <a:defRPr sz="2900">
                <a:solidFill>
                  <a:schemeClr val="tx1"/>
                </a:solidFill>
                <a:latin typeface="Times New Roman" pitchFamily="18" charset="0"/>
                <a:ea typeface="ＭＳ Ｐゴシック" pitchFamily="34" charset="-128"/>
              </a:defRPr>
            </a:lvl9pPr>
          </a:lstStyle>
          <a:p>
            <a:fld id="{04055182-3DB8-4F40-9EA9-BE883AD1077A}" type="slidenum">
              <a:rPr lang="en-US" sz="1300"/>
              <a:pPr/>
              <a:t>3</a:t>
            </a:fld>
            <a:endParaRPr lang="en-US" sz="1300"/>
          </a:p>
        </p:txBody>
      </p:sp>
      <p:sp>
        <p:nvSpPr>
          <p:cNvPr id="31747" name="Rectangle 2"/>
          <p:cNvSpPr>
            <a:spLocks noGrp="1" noRot="1" noChangeAspect="1" noChangeArrowheads="1" noTextEdit="1"/>
          </p:cNvSpPr>
          <p:nvPr>
            <p:ph type="sldImg"/>
          </p:nvPr>
        </p:nvSpPr>
        <p:spPr>
          <a:xfrm>
            <a:off x="801688" y="812800"/>
            <a:ext cx="5360987" cy="4143375"/>
          </a:xfrm>
          <a:ln/>
        </p:spPr>
      </p:sp>
      <p:sp>
        <p:nvSpPr>
          <p:cNvPr id="31748" name="Rectangle 3"/>
          <p:cNvSpPr>
            <a:spLocks noGrp="1" noChangeArrowheads="1"/>
          </p:cNvSpPr>
          <p:nvPr>
            <p:ph type="body" idx="1"/>
          </p:nvPr>
        </p:nvSpPr>
        <p:spPr>
          <a:xfrm>
            <a:off x="780379" y="5246483"/>
            <a:ext cx="5767597" cy="24058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73"/>
              </a:spcAft>
            </a:pPr>
            <a:r>
              <a:rPr lang="en-US" kern="1200" dirty="0" smtClean="0">
                <a:solidFill>
                  <a:schemeClr val="tx1"/>
                </a:solidFill>
                <a:effectLst/>
                <a:latin typeface="Times New Roman" panose="02020603050405020304" pitchFamily="18" charset="0"/>
                <a:ea typeface="Tahoma" pitchFamily="34" charset="0"/>
                <a:cs typeface="Times New Roman" panose="02020603050405020304" pitchFamily="18" charset="0"/>
              </a:rPr>
              <a:t>Since 1987, the Baldrige Excellence Framework and its Criteria for Performance Excellence have played three roles in strengthening U.S. competitiveness: </a:t>
            </a:r>
          </a:p>
          <a:p>
            <a:pPr marL="192247" indent="-192247">
              <a:spcAft>
                <a:spcPts val="673"/>
              </a:spcAft>
              <a:buFont typeface="Arial" pitchFamily="34" charset="0"/>
              <a:buChar char="•"/>
            </a:pPr>
            <a:r>
              <a:rPr lang="en-US" kern="1200" dirty="0" smtClean="0">
                <a:solidFill>
                  <a:schemeClr val="tx1"/>
                </a:solidFill>
                <a:effectLst/>
                <a:latin typeface="Times New Roman" panose="02020603050405020304" pitchFamily="18" charset="0"/>
                <a:ea typeface="Tahoma" pitchFamily="34" charset="0"/>
                <a:cs typeface="Times New Roman" panose="02020603050405020304" pitchFamily="18" charset="0"/>
              </a:rPr>
              <a:t>They help improve organizational performance practices, capabilities, and results.</a:t>
            </a:r>
          </a:p>
          <a:p>
            <a:pPr marL="192247" lvl="1" indent="-192247" defTabSz="1025317" eaLnBrk="1" fontAlgn="auto" hangingPunct="1">
              <a:spcAft>
                <a:spcPts val="673"/>
              </a:spcAft>
              <a:buFont typeface="Arial" pitchFamily="34" charset="0"/>
              <a:buChar char="•"/>
              <a:defRPr/>
            </a:pPr>
            <a:r>
              <a:rPr lang="en-US" strike="noStrike" baseline="0" dirty="0" smtClean="0">
                <a:latin typeface="Times New Roman" panose="02020603050405020304" pitchFamily="18" charset="0"/>
                <a:ea typeface="Tahoma" pitchFamily="34" charset="0"/>
                <a:cs typeface="Times New Roman" panose="02020603050405020304" pitchFamily="18" charset="0"/>
              </a:rPr>
              <a:t>As the basis of the Baldrige Award, which recognizes the achievements of role-model organizations, they </a:t>
            </a:r>
            <a:r>
              <a:rPr lang="en-US" kern="1200" dirty="0" smtClean="0">
                <a:solidFill>
                  <a:schemeClr val="tx1"/>
                </a:solidFill>
                <a:effectLst/>
                <a:latin typeface="Times New Roman" panose="02020603050405020304" pitchFamily="18" charset="0"/>
                <a:ea typeface="Tahoma" pitchFamily="34" charset="0"/>
                <a:cs typeface="Times New Roman" panose="02020603050405020304" pitchFamily="18" charset="0"/>
              </a:rPr>
              <a:t>facilitate communication and sharing of best practices among U.S. </a:t>
            </a:r>
            <a:r>
              <a:rPr lang="en-US" strike="noStrike" kern="1200" dirty="0" smtClean="0">
                <a:solidFill>
                  <a:schemeClr val="tx1"/>
                </a:solidFill>
                <a:effectLst/>
                <a:latin typeface="Times New Roman" panose="02020603050405020304" pitchFamily="18" charset="0"/>
                <a:ea typeface="Tahoma" pitchFamily="34" charset="0"/>
                <a:cs typeface="Times New Roman" panose="02020603050405020304" pitchFamily="18" charset="0"/>
              </a:rPr>
              <a:t>organizations.</a:t>
            </a:r>
            <a:endParaRPr lang="en-US" strike="noStrike" baseline="0" dirty="0" smtClean="0">
              <a:latin typeface="Times New Roman" panose="02020603050405020304" pitchFamily="18" charset="0"/>
              <a:ea typeface="Tahoma" pitchFamily="34" charset="0"/>
              <a:cs typeface="Times New Roman" panose="02020603050405020304" pitchFamily="18" charset="0"/>
            </a:endParaRPr>
          </a:p>
          <a:p>
            <a:pPr marL="192247" indent="-192247">
              <a:spcAft>
                <a:spcPts val="673"/>
              </a:spcAft>
              <a:buFont typeface="Arial" pitchFamily="34" charset="0"/>
              <a:buChar char="•"/>
            </a:pPr>
            <a:r>
              <a:rPr lang="en-US" kern="1200" dirty="0" smtClean="0">
                <a:solidFill>
                  <a:schemeClr val="tx1"/>
                </a:solidFill>
                <a:effectLst/>
                <a:latin typeface="Times New Roman" panose="02020603050405020304" pitchFamily="18" charset="0"/>
                <a:ea typeface="Tahoma" pitchFamily="34" charset="0"/>
                <a:cs typeface="Times New Roman" panose="02020603050405020304" pitchFamily="18" charset="0"/>
              </a:rPr>
              <a:t>They also serve as a working tool for understanding and managing organizational performance, for guiding your strategic plan, and for providing opportunities to learn.</a:t>
            </a:r>
            <a:endParaRPr lang="en-US" kern="1200" dirty="0">
              <a:solidFill>
                <a:schemeClr val="tx1"/>
              </a:solidFill>
              <a:effectLst/>
              <a:latin typeface="Times New Roman" panose="02020603050405020304" pitchFamily="18" charset="0"/>
              <a:ea typeface="Tahoma" pitchFamily="34" charset="0"/>
              <a:cs typeface="Times New Roman" panose="02020603050405020304" pitchFamily="18" charset="0"/>
            </a:endParaRPr>
          </a:p>
        </p:txBody>
      </p:sp>
    </p:spTree>
    <p:extLst>
      <p:ext uri="{BB962C8B-B14F-4D97-AF65-F5344CB8AC3E}">
        <p14:creationId xmlns:p14="http://schemas.microsoft.com/office/powerpoint/2010/main" val="3582316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xfrm>
            <a:off x="702341" y="4490959"/>
            <a:ext cx="5618725" cy="377378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1025317" eaLnBrk="1" fontAlgn="auto" hangingPunct="1">
              <a:spcBef>
                <a:spcPts val="0"/>
              </a:spcBef>
              <a:spcAft>
                <a:spcPts val="673"/>
              </a:spcAft>
              <a:defRPr/>
            </a:pPr>
            <a:r>
              <a:rPr lang="en-US" dirty="0">
                <a:latin typeface="Times New Roman" panose="02020603050405020304" pitchFamily="18" charset="0"/>
                <a:ea typeface="Tahoma" pitchFamily="34" charset="0"/>
                <a:cs typeface="Times New Roman" panose="02020603050405020304" pitchFamily="18" charset="0"/>
              </a:rPr>
              <a:t>Source for 820-to-1 ratio: Albert N. Link and John T. Scott, </a:t>
            </a:r>
            <a:r>
              <a:rPr lang="en-US" i="1" dirty="0">
                <a:latin typeface="Times New Roman" panose="02020603050405020304" pitchFamily="18" charset="0"/>
                <a:ea typeface="Tahoma" pitchFamily="34" charset="0"/>
                <a:cs typeface="Times New Roman" panose="02020603050405020304" pitchFamily="18" charset="0"/>
              </a:rPr>
              <a:t>Economic Evaluation of the Baldrige Performance Excellence Program, </a:t>
            </a:r>
            <a:r>
              <a:rPr lang="en-US" dirty="0">
                <a:latin typeface="Times New Roman" panose="02020603050405020304" pitchFamily="18" charset="0"/>
                <a:ea typeface="Tahoma" pitchFamily="34" charset="0"/>
                <a:cs typeface="Times New Roman" panose="02020603050405020304" pitchFamily="18" charset="0"/>
              </a:rPr>
              <a:t>December 2011, http://</a:t>
            </a:r>
            <a:r>
              <a:rPr lang="en-US" dirty="0" err="1">
                <a:latin typeface="Times New Roman" panose="02020603050405020304" pitchFamily="18" charset="0"/>
                <a:ea typeface="Tahoma" pitchFamily="34" charset="0"/>
                <a:cs typeface="Times New Roman" panose="02020603050405020304" pitchFamily="18" charset="0"/>
              </a:rPr>
              <a:t>www.nist.gov</a:t>
            </a:r>
            <a:r>
              <a:rPr lang="en-US" dirty="0">
                <a:latin typeface="Times New Roman" panose="02020603050405020304" pitchFamily="18" charset="0"/>
                <a:ea typeface="Tahoma" pitchFamily="34" charset="0"/>
                <a:cs typeface="Times New Roman" panose="02020603050405020304" pitchFamily="18" charset="0"/>
              </a:rPr>
              <a:t>/</a:t>
            </a:r>
            <a:r>
              <a:rPr lang="en-US" dirty="0" err="1">
                <a:latin typeface="Times New Roman" panose="02020603050405020304" pitchFamily="18" charset="0"/>
                <a:ea typeface="Tahoma" pitchFamily="34" charset="0"/>
                <a:cs typeface="Times New Roman" panose="02020603050405020304" pitchFamily="18" charset="0"/>
              </a:rPr>
              <a:t>baldrige</a:t>
            </a:r>
            <a:r>
              <a:rPr lang="en-US" dirty="0">
                <a:latin typeface="Times New Roman" panose="02020603050405020304" pitchFamily="18" charset="0"/>
                <a:ea typeface="Tahoma" pitchFamily="34" charset="0"/>
                <a:cs typeface="Times New Roman" panose="02020603050405020304" pitchFamily="18" charset="0"/>
              </a:rPr>
              <a:t>/publications/</a:t>
            </a:r>
            <a:r>
              <a:rPr lang="en-US" dirty="0" err="1">
                <a:latin typeface="Times New Roman" panose="02020603050405020304" pitchFamily="18" charset="0"/>
                <a:ea typeface="Tahoma" pitchFamily="34" charset="0"/>
                <a:cs typeface="Times New Roman" panose="02020603050405020304" pitchFamily="18" charset="0"/>
              </a:rPr>
              <a:t>economic_evaluation_2011.cfm</a:t>
            </a:r>
            <a:r>
              <a:rPr lang="en-US" dirty="0">
                <a:latin typeface="Times New Roman" panose="02020603050405020304" pitchFamily="18" charset="0"/>
                <a:ea typeface="Tahoma" pitchFamily="34" charset="0"/>
                <a:cs typeface="Times New Roman" panose="02020603050405020304" pitchFamily="18" charset="0"/>
              </a:rPr>
              <a:t>.</a:t>
            </a:r>
          </a:p>
          <a:p>
            <a:pPr defTabSz="1025317" eaLnBrk="1" fontAlgn="auto" hangingPunct="1">
              <a:spcBef>
                <a:spcPts val="0"/>
              </a:spcBef>
              <a:spcAft>
                <a:spcPts val="673"/>
              </a:spcAft>
              <a:defRPr/>
            </a:pPr>
            <a:r>
              <a:rPr lang="en-US" dirty="0">
                <a:latin typeface="Times New Roman" panose="02020603050405020304" pitchFamily="18" charset="0"/>
                <a:ea typeface="Tahoma" pitchFamily="34" charset="0"/>
                <a:cs typeface="Times New Roman" panose="02020603050405020304" pitchFamily="18" charset="0"/>
              </a:rPr>
              <a:t>To arrive at this ratio, they compared the benefits received by the 273 Baldrige Award applicants from 2007 to 2010 with the cost of operating the Baldrige Program.</a:t>
            </a:r>
          </a:p>
          <a:p>
            <a:pPr>
              <a:spcAft>
                <a:spcPts val="673"/>
              </a:spcAft>
            </a:pPr>
            <a:r>
              <a:rPr lang="en-US" dirty="0">
                <a:latin typeface="Times New Roman" panose="02020603050405020304" pitchFamily="18" charset="0"/>
                <a:ea typeface="Tahoma" pitchFamily="34" charset="0"/>
                <a:cs typeface="Times New Roman" panose="02020603050405020304" pitchFamily="18" charset="0"/>
              </a:rPr>
              <a:t>The 820-to-1 ratio represents only the benefits for the surveyed applicants, but it represents all of the Baldrige Program's social costs. Link and Scott note that the benefit-to-cost ratio would be much higher if program costs were compared with the benefits for the entire U.S. economy.</a:t>
            </a:r>
          </a:p>
          <a:p>
            <a:pPr>
              <a:spcAft>
                <a:spcPts val="673"/>
              </a:spcAft>
            </a:pPr>
            <a:r>
              <a:rPr lang="en-US" dirty="0">
                <a:latin typeface="Times New Roman" panose="02020603050405020304" pitchFamily="18" charset="0"/>
                <a:ea typeface="Tahoma" pitchFamily="34" charset="0"/>
                <a:cs typeface="Times New Roman" panose="02020603050405020304" pitchFamily="18" charset="0"/>
              </a:rPr>
              <a:t>Three types of social benefit were measured:</a:t>
            </a:r>
          </a:p>
          <a:p>
            <a:pPr marL="192247" indent="-192247">
              <a:spcAft>
                <a:spcPts val="673"/>
              </a:spcAft>
              <a:buFont typeface="Arial" pitchFamily="34" charset="0"/>
              <a:buChar char="•"/>
            </a:pPr>
            <a:r>
              <a:rPr lang="en-US" dirty="0">
                <a:latin typeface="Times New Roman" panose="02020603050405020304" pitchFamily="18" charset="0"/>
                <a:ea typeface="Tahoma" pitchFamily="34" charset="0"/>
                <a:cs typeface="Times New Roman" panose="02020603050405020304" pitchFamily="18" charset="0"/>
              </a:rPr>
              <a:t>the applicants’ cost savings from using the Baldrige Criteria instead of a higher-priced alternative</a:t>
            </a:r>
          </a:p>
          <a:p>
            <a:pPr marL="192247" indent="-192247">
              <a:spcAft>
                <a:spcPts val="673"/>
              </a:spcAft>
              <a:buFont typeface="Arial" pitchFamily="34" charset="0"/>
              <a:buChar char="•"/>
            </a:pPr>
            <a:r>
              <a:rPr lang="en-US" dirty="0">
                <a:latin typeface="Times New Roman" panose="02020603050405020304" pitchFamily="18" charset="0"/>
                <a:ea typeface="Tahoma" pitchFamily="34" charset="0"/>
                <a:cs typeface="Times New Roman" panose="02020603050405020304" pitchFamily="18" charset="0"/>
              </a:rPr>
              <a:t>gains to U.S. consumers, who had greater satisfaction with higher-quality products</a:t>
            </a:r>
          </a:p>
          <a:p>
            <a:pPr marL="192247" indent="-192247">
              <a:spcAft>
                <a:spcPts val="673"/>
              </a:spcAft>
              <a:buFont typeface="Arial" pitchFamily="34" charset="0"/>
              <a:buChar char="•"/>
            </a:pPr>
            <a:r>
              <a:rPr lang="en-US" dirty="0">
                <a:latin typeface="Times New Roman" panose="02020603050405020304" pitchFamily="18" charset="0"/>
                <a:ea typeface="Tahoma" pitchFamily="34" charset="0"/>
                <a:cs typeface="Times New Roman" panose="02020603050405020304" pitchFamily="18" charset="0"/>
              </a:rPr>
              <a:t>gains to the U.S. economy from saving scarce resources, since the Baldrige Criteria were used instead of a higher-cost alternative</a:t>
            </a:r>
          </a:p>
          <a:p>
            <a:pPr defTabSz="1025317" eaLnBrk="1" fontAlgn="auto" hangingPunct="1">
              <a:spcBef>
                <a:spcPts val="0"/>
              </a:spcBef>
              <a:spcAft>
                <a:spcPts val="673"/>
              </a:spcAft>
              <a:defRPr/>
            </a:pPr>
            <a:endParaRPr lang="en-US" dirty="0">
              <a:latin typeface="Times New Roman" panose="02020603050405020304" pitchFamily="18" charset="0"/>
              <a:ea typeface="Tahoma" pitchFamily="34" charset="0"/>
              <a:cs typeface="Times New Roman" panose="02020603050405020304" pitchFamily="18"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8371" eaLnBrk="0" hangingPunct="0">
              <a:defRPr sz="2700">
                <a:solidFill>
                  <a:schemeClr val="tx1"/>
                </a:solidFill>
                <a:latin typeface="Times New Roman" pitchFamily="18" charset="0"/>
                <a:ea typeface="ＭＳ Ｐゴシック" pitchFamily="34" charset="-128"/>
              </a:defRPr>
            </a:lvl1pPr>
            <a:lvl2pPr marL="817492" indent="-314419" defTabSz="1018371" eaLnBrk="0" hangingPunct="0">
              <a:defRPr sz="2700">
                <a:solidFill>
                  <a:schemeClr val="tx1"/>
                </a:solidFill>
                <a:latin typeface="Times New Roman" pitchFamily="18" charset="0"/>
                <a:ea typeface="ＭＳ Ｐゴシック" pitchFamily="34" charset="-128"/>
              </a:defRPr>
            </a:lvl2pPr>
            <a:lvl3pPr marL="1257679" indent="-251536" defTabSz="1018371" eaLnBrk="0" hangingPunct="0">
              <a:defRPr sz="2700">
                <a:solidFill>
                  <a:schemeClr val="tx1"/>
                </a:solidFill>
                <a:latin typeface="Times New Roman" pitchFamily="18" charset="0"/>
                <a:ea typeface="ＭＳ Ｐゴシック" pitchFamily="34" charset="-128"/>
              </a:defRPr>
            </a:lvl3pPr>
            <a:lvl4pPr marL="1760750" indent="-251536" defTabSz="1018371" eaLnBrk="0" hangingPunct="0">
              <a:defRPr sz="2700">
                <a:solidFill>
                  <a:schemeClr val="tx1"/>
                </a:solidFill>
                <a:latin typeface="Times New Roman" pitchFamily="18" charset="0"/>
                <a:ea typeface="ＭＳ Ｐゴシック" pitchFamily="34" charset="-128"/>
              </a:defRPr>
            </a:lvl4pPr>
            <a:lvl5pPr marL="2263823" indent="-251536" defTabSz="1018371" eaLnBrk="0" hangingPunct="0">
              <a:defRPr sz="2700">
                <a:solidFill>
                  <a:schemeClr val="tx1"/>
                </a:solidFill>
                <a:latin typeface="Times New Roman" pitchFamily="18" charset="0"/>
                <a:ea typeface="ＭＳ Ｐゴシック" pitchFamily="34" charset="-128"/>
              </a:defRPr>
            </a:lvl5pPr>
            <a:lvl6pPr marL="2766894" indent="-251536" defTabSz="1018371"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269965" indent="-251536" defTabSz="1018371"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773038" indent="-251536" defTabSz="1018371"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276109" indent="-251536" defTabSz="1018371"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83EB80A0-B1F9-4604-94C6-A85EDE7035B5}" type="slidenum">
              <a:rPr lang="en-US" sz="1300">
                <a:latin typeface="Arial" pitchFamily="34" charset="0"/>
              </a:rPr>
              <a:pPr/>
              <a:t>4</a:t>
            </a:fld>
            <a:endParaRPr lang="en-US" sz="1300">
              <a:latin typeface="Arial" pitchFamily="34" charset="0"/>
            </a:endParaRPr>
          </a:p>
        </p:txBody>
      </p:sp>
    </p:spTree>
    <p:extLst>
      <p:ext uri="{BB962C8B-B14F-4D97-AF65-F5344CB8AC3E}">
        <p14:creationId xmlns:p14="http://schemas.microsoft.com/office/powerpoint/2010/main" val="1573809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1025317" eaLnBrk="1" fontAlgn="auto" hangingPunct="1">
              <a:spcBef>
                <a:spcPts val="0"/>
              </a:spcBef>
              <a:spcAft>
                <a:spcPts val="0"/>
              </a:spcAft>
              <a:defRPr/>
            </a:pPr>
            <a:r>
              <a:rPr lang="en-US" dirty="0">
                <a:latin typeface="Times New Roman" panose="02020603050405020304" pitchFamily="18" charset="0"/>
                <a:ea typeface="Tahoma" pitchFamily="34" charset="0"/>
                <a:cs typeface="Times New Roman" panose="02020603050405020304" pitchFamily="18" charset="0"/>
              </a:rPr>
              <a:t>For data on the impact of using Baldrige within an organization, we looked at organizations that we know were using the Criteria for at least a 5-year period: the </a:t>
            </a:r>
            <a:r>
              <a:rPr lang="en-US" dirty="0" smtClean="0">
                <a:latin typeface="Times New Roman" panose="02020603050405020304" pitchFamily="18" charset="0"/>
                <a:ea typeface="Tahoma" pitchFamily="34" charset="0"/>
                <a:cs typeface="Times New Roman" panose="02020603050405020304" pitchFamily="18" charset="0"/>
              </a:rPr>
              <a:t>seven </a:t>
            </a:r>
            <a:r>
              <a:rPr lang="en-US" dirty="0">
                <a:latin typeface="Times New Roman" panose="02020603050405020304" pitchFamily="18" charset="0"/>
                <a:ea typeface="Tahoma" pitchFamily="34" charset="0"/>
                <a:cs typeface="Times New Roman" panose="02020603050405020304" pitchFamily="18" charset="0"/>
              </a:rPr>
              <a:t>two-time Baldrige Award winners. These growth rates </a:t>
            </a:r>
            <a:r>
              <a:rPr lang="en-US" dirty="0" smtClean="0">
                <a:latin typeface="Times New Roman" panose="02020603050405020304" pitchFamily="18" charset="0"/>
                <a:ea typeface="Tahoma" pitchFamily="34" charset="0"/>
                <a:cs typeface="Times New Roman" panose="02020603050405020304" pitchFamily="18" charset="0"/>
              </a:rPr>
              <a:t>are for the period between </a:t>
            </a:r>
            <a:r>
              <a:rPr lang="en-US" dirty="0">
                <a:latin typeface="Times New Roman" panose="02020603050405020304" pitchFamily="18" charset="0"/>
                <a:ea typeface="Tahoma" pitchFamily="34" charset="0"/>
                <a:cs typeface="Times New Roman" panose="02020603050405020304" pitchFamily="18" charset="0"/>
              </a:rPr>
              <a:t>awards. Comparative data on job growth are from the U.S. Bureau of Economic Analysis and U.S. Bureau of Labor </a:t>
            </a:r>
            <a:r>
              <a:rPr lang="en-US" dirty="0" smtClean="0">
                <a:latin typeface="Times New Roman" panose="02020603050405020304" pitchFamily="18" charset="0"/>
                <a:ea typeface="Tahoma" pitchFamily="34" charset="0"/>
                <a:cs typeface="Times New Roman" panose="02020603050405020304" pitchFamily="18" charset="0"/>
              </a:rPr>
              <a:t>Statistics.</a:t>
            </a:r>
            <a:endParaRPr lang="en-US" dirty="0">
              <a:latin typeface="Times New Roman" panose="02020603050405020304" pitchFamily="18" charset="0"/>
              <a:ea typeface="Tahoma" pitchFamily="34" charset="0"/>
              <a:cs typeface="Times New Roman" panose="02020603050405020304" pitchFamily="18"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8371" eaLnBrk="0" hangingPunct="0">
              <a:defRPr sz="2700">
                <a:solidFill>
                  <a:schemeClr val="tx1"/>
                </a:solidFill>
                <a:latin typeface="Times New Roman" pitchFamily="18" charset="0"/>
                <a:ea typeface="ＭＳ Ｐゴシック" pitchFamily="34" charset="-128"/>
              </a:defRPr>
            </a:lvl1pPr>
            <a:lvl2pPr marL="817492" indent="-314419" defTabSz="1018371" eaLnBrk="0" hangingPunct="0">
              <a:defRPr sz="2700">
                <a:solidFill>
                  <a:schemeClr val="tx1"/>
                </a:solidFill>
                <a:latin typeface="Times New Roman" pitchFamily="18" charset="0"/>
                <a:ea typeface="ＭＳ Ｐゴシック" pitchFamily="34" charset="-128"/>
              </a:defRPr>
            </a:lvl2pPr>
            <a:lvl3pPr marL="1257679" indent="-251536" defTabSz="1018371" eaLnBrk="0" hangingPunct="0">
              <a:defRPr sz="2700">
                <a:solidFill>
                  <a:schemeClr val="tx1"/>
                </a:solidFill>
                <a:latin typeface="Times New Roman" pitchFamily="18" charset="0"/>
                <a:ea typeface="ＭＳ Ｐゴシック" pitchFamily="34" charset="-128"/>
              </a:defRPr>
            </a:lvl3pPr>
            <a:lvl4pPr marL="1760750" indent="-251536" defTabSz="1018371" eaLnBrk="0" hangingPunct="0">
              <a:defRPr sz="2700">
                <a:solidFill>
                  <a:schemeClr val="tx1"/>
                </a:solidFill>
                <a:latin typeface="Times New Roman" pitchFamily="18" charset="0"/>
                <a:ea typeface="ＭＳ Ｐゴシック" pitchFamily="34" charset="-128"/>
              </a:defRPr>
            </a:lvl4pPr>
            <a:lvl5pPr marL="2263823" indent="-251536" defTabSz="1018371" eaLnBrk="0" hangingPunct="0">
              <a:defRPr sz="2700">
                <a:solidFill>
                  <a:schemeClr val="tx1"/>
                </a:solidFill>
                <a:latin typeface="Times New Roman" pitchFamily="18" charset="0"/>
                <a:ea typeface="ＭＳ Ｐゴシック" pitchFamily="34" charset="-128"/>
              </a:defRPr>
            </a:lvl5pPr>
            <a:lvl6pPr marL="2766894" indent="-251536" defTabSz="1018371"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269965" indent="-251536" defTabSz="1018371"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773038" indent="-251536" defTabSz="1018371"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276109" indent="-251536" defTabSz="1018371"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83EB80A0-B1F9-4604-94C6-A85EDE7035B5}" type="slidenum">
              <a:rPr lang="en-US" sz="1300">
                <a:latin typeface="Arial" pitchFamily="34" charset="0"/>
              </a:rPr>
              <a:pPr/>
              <a:t>5</a:t>
            </a:fld>
            <a:endParaRPr lang="en-US" sz="1300">
              <a:latin typeface="Arial" pitchFamily="34" charset="0"/>
            </a:endParaRPr>
          </a:p>
        </p:txBody>
      </p:sp>
    </p:spTree>
    <p:extLst>
      <p:ext uri="{BB962C8B-B14F-4D97-AF65-F5344CB8AC3E}">
        <p14:creationId xmlns:p14="http://schemas.microsoft.com/office/powerpoint/2010/main" val="94911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1536" eaLnBrk="0" hangingPunct="0">
              <a:defRPr sz="2800">
                <a:solidFill>
                  <a:schemeClr val="tx1"/>
                </a:solidFill>
                <a:latin typeface="Times New Roman" pitchFamily="18" charset="0"/>
                <a:ea typeface="ＭＳ Ｐゴシック" pitchFamily="34" charset="-128"/>
              </a:defRPr>
            </a:lvl1pPr>
            <a:lvl2pPr marL="917618" indent="-352929" defTabSz="1021536" eaLnBrk="0" hangingPunct="0">
              <a:defRPr sz="2800">
                <a:solidFill>
                  <a:schemeClr val="tx1"/>
                </a:solidFill>
                <a:latin typeface="Times New Roman" pitchFamily="18" charset="0"/>
                <a:ea typeface="ＭＳ Ｐゴシック" pitchFamily="34" charset="-128"/>
              </a:defRPr>
            </a:lvl2pPr>
            <a:lvl3pPr marL="1411720" indent="-282343" defTabSz="1021536" eaLnBrk="0" hangingPunct="0">
              <a:defRPr sz="2800">
                <a:solidFill>
                  <a:schemeClr val="tx1"/>
                </a:solidFill>
                <a:latin typeface="Times New Roman" pitchFamily="18" charset="0"/>
                <a:ea typeface="ＭＳ Ｐゴシック" pitchFamily="34" charset="-128"/>
              </a:defRPr>
            </a:lvl3pPr>
            <a:lvl4pPr marL="1976408" indent="-282343" defTabSz="1021536" eaLnBrk="0" hangingPunct="0">
              <a:defRPr sz="2800">
                <a:solidFill>
                  <a:schemeClr val="tx1"/>
                </a:solidFill>
                <a:latin typeface="Times New Roman" pitchFamily="18" charset="0"/>
                <a:ea typeface="ＭＳ Ｐゴシック" pitchFamily="34" charset="-128"/>
              </a:defRPr>
            </a:lvl4pPr>
            <a:lvl5pPr marL="2541097" indent="-282343" defTabSz="1021536" eaLnBrk="0" hangingPunct="0">
              <a:defRPr sz="2800">
                <a:solidFill>
                  <a:schemeClr val="tx1"/>
                </a:solidFill>
                <a:latin typeface="Times New Roman" pitchFamily="18" charset="0"/>
                <a:ea typeface="ＭＳ Ｐゴシック" pitchFamily="34" charset="-128"/>
              </a:defRPr>
            </a:lvl5pPr>
            <a:lvl6pPr marL="3105783" indent="-282343" defTabSz="1021536" eaLnBrk="0" fontAlgn="base" hangingPunct="0">
              <a:spcBef>
                <a:spcPct val="0"/>
              </a:spcBef>
              <a:spcAft>
                <a:spcPct val="0"/>
              </a:spcAft>
              <a:defRPr sz="2800">
                <a:solidFill>
                  <a:schemeClr val="tx1"/>
                </a:solidFill>
                <a:latin typeface="Times New Roman" pitchFamily="18" charset="0"/>
                <a:ea typeface="ＭＳ Ｐゴシック" pitchFamily="34" charset="-128"/>
              </a:defRPr>
            </a:lvl6pPr>
            <a:lvl7pPr marL="3670472" indent="-282343" defTabSz="1021536" eaLnBrk="0" fontAlgn="base" hangingPunct="0">
              <a:spcBef>
                <a:spcPct val="0"/>
              </a:spcBef>
              <a:spcAft>
                <a:spcPct val="0"/>
              </a:spcAft>
              <a:defRPr sz="2800">
                <a:solidFill>
                  <a:schemeClr val="tx1"/>
                </a:solidFill>
                <a:latin typeface="Times New Roman" pitchFamily="18" charset="0"/>
                <a:ea typeface="ＭＳ Ｐゴシック" pitchFamily="34" charset="-128"/>
              </a:defRPr>
            </a:lvl7pPr>
            <a:lvl8pPr marL="4235159" indent="-282343" defTabSz="1021536" eaLnBrk="0" fontAlgn="base" hangingPunct="0">
              <a:spcBef>
                <a:spcPct val="0"/>
              </a:spcBef>
              <a:spcAft>
                <a:spcPct val="0"/>
              </a:spcAft>
              <a:defRPr sz="2800">
                <a:solidFill>
                  <a:schemeClr val="tx1"/>
                </a:solidFill>
                <a:latin typeface="Times New Roman" pitchFamily="18" charset="0"/>
                <a:ea typeface="ＭＳ Ｐゴシック" pitchFamily="34" charset="-128"/>
              </a:defRPr>
            </a:lvl8pPr>
            <a:lvl9pPr marL="4799846" indent="-282343" defTabSz="1021536" eaLnBrk="0" fontAlgn="base" hangingPunct="0">
              <a:spcBef>
                <a:spcPct val="0"/>
              </a:spcBef>
              <a:spcAft>
                <a:spcPct val="0"/>
              </a:spcAft>
              <a:defRPr sz="2800">
                <a:solidFill>
                  <a:schemeClr val="tx1"/>
                </a:solidFill>
                <a:latin typeface="Times New Roman" pitchFamily="18" charset="0"/>
                <a:ea typeface="ＭＳ Ｐゴシック" pitchFamily="34" charset="-128"/>
              </a:defRPr>
            </a:lvl9pPr>
          </a:lstStyle>
          <a:p>
            <a:fld id="{C84F10CA-3172-468D-90B4-4E5DDCF9FE84}" type="slidenum">
              <a:rPr lang="en-US" sz="1300"/>
              <a:pPr/>
              <a:t>6</a:t>
            </a:fld>
            <a:endParaRPr lang="en-US" sz="1300" dirty="0"/>
          </a:p>
        </p:txBody>
      </p:sp>
      <p:sp>
        <p:nvSpPr>
          <p:cNvPr id="24579" name="Rectangle 2"/>
          <p:cNvSpPr>
            <a:spLocks noGrp="1" noRot="1" noChangeAspect="1" noChangeArrowheads="1" noTextEdit="1"/>
          </p:cNvSpPr>
          <p:nvPr>
            <p:ph type="sldImg"/>
          </p:nvPr>
        </p:nvSpPr>
        <p:spPr>
          <a:xfrm>
            <a:off x="4225925" y="149225"/>
            <a:ext cx="2470150" cy="1909763"/>
          </a:xfrm>
          <a:ln/>
        </p:spPr>
      </p:sp>
      <p:sp>
        <p:nvSpPr>
          <p:cNvPr id="24580" name="Rectangle 3"/>
          <p:cNvSpPr>
            <a:spLocks noGrp="1" noChangeArrowheads="1"/>
          </p:cNvSpPr>
          <p:nvPr>
            <p:ph type="body" idx="1"/>
          </p:nvPr>
        </p:nvSpPr>
        <p:spPr>
          <a:xfrm>
            <a:off x="90703" y="1413358"/>
            <a:ext cx="6651198" cy="773064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1006089">
              <a:spcAft>
                <a:spcPts val="660"/>
              </a:spcAft>
              <a:defRPr/>
            </a:pPr>
            <a:endParaRPr lang="en-US" dirty="0">
              <a:solidFill>
                <a:schemeClr val="bg2"/>
              </a:solidFill>
              <a:latin typeface="+mn-lt"/>
              <a:ea typeface="ＭＳ Ｐゴシック" pitchFamily="-109" charset="-128"/>
            </a:endParaRPr>
          </a:p>
          <a:p>
            <a:pPr>
              <a:spcAft>
                <a:spcPts val="660"/>
              </a:spcAft>
              <a:defRPr/>
            </a:pPr>
            <a:endParaRPr lang="en-US" dirty="0">
              <a:latin typeface="+mn-lt"/>
              <a:ea typeface="Tahoma" pitchFamily="34" charset="0"/>
              <a:cs typeface="Tahoma" pitchFamily="34" charset="0"/>
            </a:endParaRPr>
          </a:p>
        </p:txBody>
      </p:sp>
    </p:spTree>
    <p:extLst>
      <p:ext uri="{BB962C8B-B14F-4D97-AF65-F5344CB8AC3E}">
        <p14:creationId xmlns:p14="http://schemas.microsoft.com/office/powerpoint/2010/main" val="2177105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4877" eaLnBrk="0" hangingPunct="0">
              <a:defRPr sz="2700">
                <a:solidFill>
                  <a:schemeClr val="tx1"/>
                </a:solidFill>
                <a:latin typeface="Times New Roman" pitchFamily="18" charset="0"/>
                <a:ea typeface="ＭＳ Ｐゴシック" pitchFamily="34" charset="-128"/>
              </a:defRPr>
            </a:lvl1pPr>
            <a:lvl2pPr marL="817492" indent="-314419" defTabSz="1014877" eaLnBrk="0" hangingPunct="0">
              <a:defRPr sz="2700">
                <a:solidFill>
                  <a:schemeClr val="tx1"/>
                </a:solidFill>
                <a:latin typeface="Times New Roman" pitchFamily="18" charset="0"/>
                <a:ea typeface="ＭＳ Ｐゴシック" pitchFamily="34" charset="-128"/>
              </a:defRPr>
            </a:lvl2pPr>
            <a:lvl3pPr marL="1257679" indent="-251536" defTabSz="1014877" eaLnBrk="0" hangingPunct="0">
              <a:defRPr sz="2700">
                <a:solidFill>
                  <a:schemeClr val="tx1"/>
                </a:solidFill>
                <a:latin typeface="Times New Roman" pitchFamily="18" charset="0"/>
                <a:ea typeface="ＭＳ Ｐゴシック" pitchFamily="34" charset="-128"/>
              </a:defRPr>
            </a:lvl3pPr>
            <a:lvl4pPr marL="1760750" indent="-251536" defTabSz="1014877" eaLnBrk="0" hangingPunct="0">
              <a:defRPr sz="2700">
                <a:solidFill>
                  <a:schemeClr val="tx1"/>
                </a:solidFill>
                <a:latin typeface="Times New Roman" pitchFamily="18" charset="0"/>
                <a:ea typeface="ＭＳ Ｐゴシック" pitchFamily="34" charset="-128"/>
              </a:defRPr>
            </a:lvl4pPr>
            <a:lvl5pPr marL="2263823" indent="-251536" defTabSz="1014877" eaLnBrk="0" hangingPunct="0">
              <a:defRPr sz="2700">
                <a:solidFill>
                  <a:schemeClr val="tx1"/>
                </a:solidFill>
                <a:latin typeface="Times New Roman" pitchFamily="18" charset="0"/>
                <a:ea typeface="ＭＳ Ｐゴシック" pitchFamily="34" charset="-128"/>
              </a:defRPr>
            </a:lvl5pPr>
            <a:lvl6pPr marL="2766894" indent="-251536" defTabSz="1014877"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269965" indent="-251536" defTabSz="1014877"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773038" indent="-251536" defTabSz="1014877"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276109" indent="-251536" defTabSz="1014877"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2BEDBEFF-A6E1-49D2-91F4-8A9C226D51E7}" type="slidenum">
              <a:rPr lang="en-US" sz="1300"/>
              <a:pPr/>
              <a:t>7</a:t>
            </a:fld>
            <a:endParaRPr lang="en-US" sz="1300"/>
          </a:p>
        </p:txBody>
      </p:sp>
      <p:sp>
        <p:nvSpPr>
          <p:cNvPr id="30723" name="Rectangle 4"/>
          <p:cNvSpPr>
            <a:spLocks noGrp="1" noRot="1" noChangeAspect="1" noChangeArrowheads="1" noTextEdit="1"/>
          </p:cNvSpPr>
          <p:nvPr>
            <p:ph type="sldImg"/>
          </p:nvPr>
        </p:nvSpPr>
        <p:spPr>
          <a:xfrm>
            <a:off x="1704975" y="368300"/>
            <a:ext cx="3897313" cy="3013075"/>
          </a:xfrm>
          <a:ln/>
        </p:spPr>
      </p:sp>
      <p:sp>
        <p:nvSpPr>
          <p:cNvPr id="29700" name="Rectangle 5"/>
          <p:cNvSpPr>
            <a:spLocks noGrp="1" noChangeArrowheads="1"/>
          </p:cNvSpPr>
          <p:nvPr>
            <p:ph type="body" idx="1"/>
          </p:nvPr>
        </p:nvSpPr>
        <p:spPr>
          <a:xfrm>
            <a:off x="312152" y="3405613"/>
            <a:ext cx="6344286" cy="5639328"/>
          </a:xfrm>
          <a:ln/>
        </p:spPr>
        <p:txBody>
          <a:bodyPr/>
          <a:lstStyle/>
          <a:p>
            <a:pPr>
              <a:spcAft>
                <a:spcPts val="673"/>
              </a:spcAft>
              <a:defRPr/>
            </a:pPr>
            <a:r>
              <a:rPr lang="en-US" dirty="0">
                <a:latin typeface="Times New Roman" panose="02020603050405020304" pitchFamily="18" charset="0"/>
                <a:ea typeface="Tahoma" pitchFamily="34" charset="0"/>
                <a:cs typeface="Times New Roman" panose="02020603050405020304" pitchFamily="18" charset="0"/>
              </a:rPr>
              <a:t>Organizations of all sizes and types use the Baldrige framework for improvement and self-assessment, including large and small manufacturers; banks and other service providers; small businesses from consulting firms to fast-food restaurants; K–12 school systems, universities, and other education organizations; hospitals, long-term care facilities, and other health care organizations; nonprofit organizations, and local, state, and federal government agencies. </a:t>
            </a:r>
          </a:p>
          <a:p>
            <a:pPr>
              <a:spcAft>
                <a:spcPts val="673"/>
              </a:spcAft>
              <a:defRPr/>
            </a:pPr>
            <a:r>
              <a:rPr lang="en-US" dirty="0">
                <a:latin typeface="Times New Roman" panose="02020603050405020304" pitchFamily="18" charset="0"/>
                <a:ea typeface="Tahoma" pitchFamily="34" charset="0"/>
                <a:cs typeface="Times New Roman" panose="02020603050405020304" pitchFamily="18" charset="0"/>
              </a:rPr>
              <a:t>Several large national and international organizations, such as </a:t>
            </a:r>
            <a:r>
              <a:rPr lang="en-US" dirty="0" smtClean="0">
                <a:latin typeface="Times New Roman" panose="02020603050405020304" pitchFamily="18" charset="0"/>
                <a:ea typeface="Tahoma" pitchFamily="34" charset="0"/>
                <a:cs typeface="Times New Roman" panose="02020603050405020304" pitchFamily="18" charset="0"/>
              </a:rPr>
              <a:t>Tata Industries </a:t>
            </a:r>
            <a:r>
              <a:rPr lang="en-US" dirty="0">
                <a:latin typeface="Times New Roman" panose="02020603050405020304" pitchFamily="18" charset="0"/>
                <a:ea typeface="Tahoma" pitchFamily="34" charset="0"/>
                <a:cs typeface="Times New Roman" panose="02020603050405020304" pitchFamily="18" charset="0"/>
              </a:rPr>
              <a:t>and Infosys, base their internal performance excellence programs on the Baldrige Criteria.</a:t>
            </a:r>
          </a:p>
          <a:p>
            <a:pPr>
              <a:spcAft>
                <a:spcPts val="673"/>
              </a:spcAft>
              <a:defRPr/>
            </a:pPr>
            <a:r>
              <a:rPr lang="en-US" dirty="0">
                <a:latin typeface="Times New Roman" panose="02020603050405020304" pitchFamily="18" charset="0"/>
                <a:ea typeface="Tahoma" pitchFamily="34" charset="0"/>
                <a:cs typeface="Times New Roman" panose="02020603050405020304" pitchFamily="18" charset="0"/>
              </a:rPr>
              <a:t>Colleges and  universities, such as Ferris State University, Loyola University of New Orleans, and the College of Engineering at the University of Missouri, offer MBA programs, certificates, or courses on the Baldrige framework. </a:t>
            </a:r>
          </a:p>
          <a:p>
            <a:pPr>
              <a:spcAft>
                <a:spcPts val="673"/>
              </a:spcAft>
              <a:defRPr/>
            </a:pPr>
            <a:r>
              <a:rPr lang="en-US" dirty="0">
                <a:latin typeface="Times New Roman" panose="02020603050405020304" pitchFamily="18" charset="0"/>
                <a:ea typeface="Tahoma" pitchFamily="34" charset="0"/>
                <a:cs typeface="Times New Roman" panose="02020603050405020304" pitchFamily="18" charset="0"/>
              </a:rPr>
              <a:t>The North Central Association’s Commission on Accreditation and School Improvement has adopted Baldrige-compatible criteria as the basis of its district and school accreditation frameworks. The Accreditation Council for Business Schools and Programs bases its accreditations on the Baldrige Criteria. And the </a:t>
            </a:r>
            <a:r>
              <a:rPr lang="en-US" dirty="0">
                <a:latin typeface="Times New Roman" panose="02020603050405020304" pitchFamily="18" charset="0"/>
                <a:cs typeface="Times New Roman" panose="02020603050405020304" pitchFamily="18" charset="0"/>
              </a:rPr>
              <a:t>National Housing Quality Award (NHQA) for home builders is modeled after the Malcolm Baldrige National Quality Award.</a:t>
            </a:r>
          </a:p>
          <a:p>
            <a:pPr>
              <a:spcAft>
                <a:spcPts val="673"/>
              </a:spcAft>
              <a:defRPr/>
            </a:pPr>
            <a:r>
              <a:rPr lang="en-US" dirty="0">
                <a:latin typeface="Times New Roman" panose="02020603050405020304" pitchFamily="18" charset="0"/>
                <a:ea typeface="Tahoma" pitchFamily="34" charset="0"/>
                <a:cs typeface="Times New Roman" panose="02020603050405020304" pitchFamily="18" charset="0"/>
              </a:rPr>
              <a:t>An informal community of Baldrige-based consultants helps organizations learn about and use the Baldrige framework.</a:t>
            </a:r>
          </a:p>
          <a:p>
            <a:pPr>
              <a:spcAft>
                <a:spcPts val="673"/>
              </a:spcAft>
              <a:defRPr/>
            </a:pPr>
            <a:r>
              <a:rPr lang="en-US" dirty="0">
                <a:latin typeface="Times New Roman" panose="02020603050405020304" pitchFamily="18" charset="0"/>
                <a:ea typeface="Tahoma" pitchFamily="34" charset="0"/>
                <a:cs typeface="Times New Roman" panose="02020603050405020304" pitchFamily="18" charset="0"/>
              </a:rPr>
              <a:t>Before 2011, over 90% of program support, including in-kind contributions, came from the private sector. This includes the volunteer time of members of the Board of Examiners. (Currently, the Baldrige Program is funded partly through a gift from the private Baldrige Foundation and partly through product and service fees.)</a:t>
            </a:r>
          </a:p>
          <a:p>
            <a:pPr>
              <a:spcAft>
                <a:spcPts val="673"/>
              </a:spcAft>
              <a:defRPr/>
            </a:pPr>
            <a:r>
              <a:rPr lang="en-US" dirty="0">
                <a:latin typeface="Times New Roman" panose="02020603050405020304" pitchFamily="18" charset="0"/>
                <a:ea typeface="+mn-ea"/>
                <a:cs typeface="Times New Roman" panose="02020603050405020304" pitchFamily="18" charset="0"/>
              </a:rPr>
              <a:t>63 small business development centers, with a total of 1,100 offices in the United States, have adopted aspects of the Baldrige Competitiveness Program begun by the Puerto Rico Small Business Technology and Development Center, which, since 2011, has trained more than 125 businesses, including 250 top-management executives, on Baldrige principles. The Puerto Rico small business graduates have seen improvements in the areas of leadership, sales, metrics, operations, human resources, workplace environment, financial results, and client satisfaction. In addition, SBDCs in Central America, including El Salvador, have begun </a:t>
            </a:r>
            <a:r>
              <a:rPr lang="en-US" dirty="0" smtClean="0">
                <a:latin typeface="Times New Roman" panose="02020603050405020304" pitchFamily="18" charset="0"/>
                <a:ea typeface="+mn-ea"/>
                <a:cs typeface="Times New Roman" panose="02020603050405020304" pitchFamily="18" charset="0"/>
              </a:rPr>
              <a:t>adopting Baldrige. </a:t>
            </a:r>
            <a:endParaRPr lang="en-US" dirty="0">
              <a:latin typeface="Times New Roman" panose="02020603050405020304" pitchFamily="18" charset="0"/>
              <a:ea typeface="Tahoma" pitchFamily="34" charset="0"/>
              <a:cs typeface="Times New Roman" panose="02020603050405020304" pitchFamily="18" charset="0"/>
            </a:endParaRPr>
          </a:p>
        </p:txBody>
      </p:sp>
    </p:spTree>
    <p:extLst>
      <p:ext uri="{BB962C8B-B14F-4D97-AF65-F5344CB8AC3E}">
        <p14:creationId xmlns:p14="http://schemas.microsoft.com/office/powerpoint/2010/main" val="369534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73"/>
              </a:spcAft>
            </a:pPr>
            <a:r>
              <a:rPr lang="en-US" dirty="0">
                <a:latin typeface="Times New Roman" panose="02020603050405020304" pitchFamily="18" charset="0"/>
                <a:ea typeface="Tahoma" pitchFamily="34" charset="0"/>
                <a:cs typeface="Times New Roman" panose="02020603050405020304" pitchFamily="18" charset="0"/>
              </a:rPr>
              <a:t>An independent study has documented that use of the Baldrige Health Care Criteria for Performance Excellence has a direct impact on both reducing health care costs and improving quality. The study was completed by Thomson Reuters in October 2011. Key findings include the following:</a:t>
            </a:r>
          </a:p>
          <a:p>
            <a:pPr marL="192247" indent="-192247">
              <a:spcAft>
                <a:spcPts val="673"/>
              </a:spcAft>
              <a:buFont typeface="Arial" pitchFamily="34" charset="0"/>
              <a:buChar char="•"/>
            </a:pPr>
            <a:r>
              <a:rPr lang="en-US" dirty="0">
                <a:latin typeface="Times New Roman" panose="02020603050405020304" pitchFamily="18" charset="0"/>
                <a:ea typeface="Tahoma" pitchFamily="34" charset="0"/>
                <a:cs typeface="Times New Roman" panose="02020603050405020304" pitchFamily="18" charset="0"/>
              </a:rPr>
              <a:t>Baldrige hospitals (award winners and those that </a:t>
            </a:r>
            <a:r>
              <a:rPr lang="en-US" dirty="0" smtClean="0">
                <a:latin typeface="Times New Roman" panose="02020603050405020304" pitchFamily="18" charset="0"/>
                <a:ea typeface="Tahoma" pitchFamily="34" charset="0"/>
                <a:cs typeface="Times New Roman" panose="02020603050405020304" pitchFamily="18" charset="0"/>
              </a:rPr>
              <a:t>received </a:t>
            </a:r>
            <a:r>
              <a:rPr lang="en-US" dirty="0">
                <a:latin typeface="Times New Roman" panose="02020603050405020304" pitchFamily="18" charset="0"/>
                <a:ea typeface="Tahoma" pitchFamily="34" charset="0"/>
                <a:cs typeface="Times New Roman" panose="02020603050405020304" pitchFamily="18" charset="0"/>
              </a:rPr>
              <a:t>a site visit) </a:t>
            </a:r>
            <a:r>
              <a:rPr lang="en-US" dirty="0" smtClean="0">
                <a:latin typeface="Times New Roman" panose="02020603050405020304" pitchFamily="18" charset="0"/>
                <a:ea typeface="Tahoma" pitchFamily="34" charset="0"/>
                <a:cs typeface="Times New Roman" panose="02020603050405020304" pitchFamily="18" charset="0"/>
              </a:rPr>
              <a:t>demonstrated </a:t>
            </a:r>
            <a:r>
              <a:rPr lang="en-US" dirty="0">
                <a:latin typeface="Times New Roman" panose="02020603050405020304" pitchFamily="18" charset="0"/>
                <a:ea typeface="Tahoma" pitchFamily="34" charset="0"/>
                <a:cs typeface="Times New Roman" panose="02020603050405020304" pitchFamily="18" charset="0"/>
              </a:rPr>
              <a:t>faster five-year performance improvement than their peers.</a:t>
            </a:r>
          </a:p>
          <a:p>
            <a:pPr marL="192247" indent="-192247">
              <a:spcAft>
                <a:spcPts val="673"/>
              </a:spcAft>
              <a:buFont typeface="Arial" pitchFamily="34" charset="0"/>
              <a:buChar char="•"/>
            </a:pPr>
            <a:r>
              <a:rPr lang="en-US" dirty="0">
                <a:latin typeface="Times New Roman" panose="02020603050405020304" pitchFamily="18" charset="0"/>
                <a:ea typeface="Tahoma" pitchFamily="34" charset="0"/>
                <a:cs typeface="Times New Roman" panose="02020603050405020304" pitchFamily="18" charset="0"/>
              </a:rPr>
              <a:t>Baldrige hospitals, as a group, </a:t>
            </a:r>
            <a:r>
              <a:rPr lang="en-US" dirty="0" smtClean="0">
                <a:latin typeface="Times New Roman" panose="02020603050405020304" pitchFamily="18" charset="0"/>
                <a:ea typeface="Tahoma" pitchFamily="34" charset="0"/>
                <a:cs typeface="Times New Roman" panose="02020603050405020304" pitchFamily="18" charset="0"/>
              </a:rPr>
              <a:t>were </a:t>
            </a:r>
            <a:r>
              <a:rPr lang="en-US" dirty="0">
                <a:latin typeface="Times New Roman" panose="02020603050405020304" pitchFamily="18" charset="0"/>
                <a:ea typeface="Tahoma" pitchFamily="34" charset="0"/>
                <a:cs typeface="Times New Roman" panose="02020603050405020304" pitchFamily="18" charset="0"/>
              </a:rPr>
              <a:t>about 83% more likely than non-Baldrige hospitals to be awarded Thomson Reuters 100 Top Hospitals® national recognition for excellence in organization-wide performance.</a:t>
            </a:r>
          </a:p>
          <a:p>
            <a:pPr marL="192247" indent="-192247">
              <a:spcAft>
                <a:spcPts val="673"/>
              </a:spcAft>
              <a:buFont typeface="Arial" pitchFamily="34" charset="0"/>
              <a:buChar char="•"/>
            </a:pPr>
            <a:r>
              <a:rPr lang="en-US" dirty="0">
                <a:latin typeface="Times New Roman" panose="02020603050405020304" pitchFamily="18" charset="0"/>
                <a:ea typeface="Tahoma" pitchFamily="34" charset="0"/>
                <a:cs typeface="Times New Roman" panose="02020603050405020304" pitchFamily="18" charset="0"/>
              </a:rPr>
              <a:t>Baldrige hospitals </a:t>
            </a:r>
            <a:r>
              <a:rPr lang="en-US" dirty="0" smtClean="0">
                <a:latin typeface="Times New Roman" panose="02020603050405020304" pitchFamily="18" charset="0"/>
                <a:ea typeface="Tahoma" pitchFamily="34" charset="0"/>
                <a:cs typeface="Times New Roman" panose="02020603050405020304" pitchFamily="18" charset="0"/>
              </a:rPr>
              <a:t>outperformed </a:t>
            </a:r>
            <a:r>
              <a:rPr lang="en-US" dirty="0">
                <a:latin typeface="Times New Roman" panose="02020603050405020304" pitchFamily="18" charset="0"/>
                <a:ea typeface="Tahoma" pitchFamily="34" charset="0"/>
                <a:cs typeface="Times New Roman" panose="02020603050405020304" pitchFamily="18" charset="0"/>
              </a:rPr>
              <a:t>non-Baldrige hospitals on six of seven individual measures of performance used in the 100 Top Hospitals composite score, including the Centers for Medicare and Medicaid Services’ (CMS) Core Measures and adjusted operating profit margin.</a:t>
            </a:r>
          </a:p>
          <a:p>
            <a:pPr>
              <a:spcAft>
                <a:spcPts val="673"/>
              </a:spcAft>
            </a:pPr>
            <a:r>
              <a:rPr lang="en-US" dirty="0">
                <a:latin typeface="Times New Roman" panose="02020603050405020304" pitchFamily="18" charset="0"/>
                <a:ea typeface="Tahoma" pitchFamily="34" charset="0"/>
                <a:cs typeface="Times New Roman" panose="02020603050405020304" pitchFamily="18" charset="0"/>
              </a:rPr>
              <a:t>Foster, D. A., and Chenoweth, J. 2011, October. </a:t>
            </a:r>
            <a:r>
              <a:rPr lang="en-US" i="1" dirty="0">
                <a:latin typeface="Times New Roman" panose="02020603050405020304" pitchFamily="18" charset="0"/>
                <a:ea typeface="Tahoma" pitchFamily="34" charset="0"/>
                <a:cs typeface="Times New Roman" panose="02020603050405020304" pitchFamily="18" charset="0"/>
              </a:rPr>
              <a:t>Comparison of Baldrige Award Applicants and Recipients with Peer Hospitals on a National Balanced Scorecard. </a:t>
            </a:r>
            <a:r>
              <a:rPr lang="en-US" dirty="0">
                <a:latin typeface="Times New Roman" panose="02020603050405020304" pitchFamily="18" charset="0"/>
                <a:ea typeface="Tahoma" pitchFamily="34" charset="0"/>
                <a:cs typeface="Times New Roman" panose="02020603050405020304" pitchFamily="18" charset="0"/>
              </a:rPr>
              <a:t>Thomson Reuters. http://</a:t>
            </a:r>
            <a:r>
              <a:rPr lang="en-US" dirty="0" err="1">
                <a:latin typeface="Times New Roman" panose="02020603050405020304" pitchFamily="18" charset="0"/>
                <a:ea typeface="Tahoma" pitchFamily="34" charset="0"/>
                <a:cs typeface="Times New Roman" panose="02020603050405020304" pitchFamily="18" charset="0"/>
              </a:rPr>
              <a:t>www.nist.gov</a:t>
            </a:r>
            <a:r>
              <a:rPr lang="en-US" dirty="0">
                <a:latin typeface="Times New Roman" panose="02020603050405020304" pitchFamily="18" charset="0"/>
                <a:ea typeface="Tahoma" pitchFamily="34" charset="0"/>
                <a:cs typeface="Times New Roman" panose="02020603050405020304" pitchFamily="18" charset="0"/>
              </a:rPr>
              <a:t>/</a:t>
            </a:r>
            <a:r>
              <a:rPr lang="en-US" dirty="0" err="1">
                <a:latin typeface="Times New Roman" panose="02020603050405020304" pitchFamily="18" charset="0"/>
                <a:ea typeface="Tahoma" pitchFamily="34" charset="0"/>
                <a:cs typeface="Times New Roman" panose="02020603050405020304" pitchFamily="18" charset="0"/>
              </a:rPr>
              <a:t>baldrige</a:t>
            </a:r>
            <a:r>
              <a:rPr lang="en-US" dirty="0">
                <a:latin typeface="Times New Roman" panose="02020603050405020304" pitchFamily="18" charset="0"/>
                <a:ea typeface="Tahoma" pitchFamily="34" charset="0"/>
                <a:cs typeface="Times New Roman" panose="02020603050405020304" pitchFamily="18" charset="0"/>
              </a:rPr>
              <a:t>/upload/</a:t>
            </a:r>
            <a:r>
              <a:rPr lang="en-US" dirty="0" err="1">
                <a:latin typeface="Times New Roman" panose="02020603050405020304" pitchFamily="18" charset="0"/>
                <a:ea typeface="Tahoma" pitchFamily="34" charset="0"/>
                <a:cs typeface="Times New Roman" panose="02020603050405020304" pitchFamily="18" charset="0"/>
              </a:rPr>
              <a:t>baldrige</a:t>
            </a:r>
            <a:r>
              <a:rPr lang="en-US" dirty="0">
                <a:latin typeface="Times New Roman" panose="02020603050405020304" pitchFamily="18" charset="0"/>
                <a:ea typeface="Tahoma" pitchFamily="34" charset="0"/>
                <a:cs typeface="Times New Roman" panose="02020603050405020304" pitchFamily="18" charset="0"/>
              </a:rPr>
              <a:t>-hospital-research-</a:t>
            </a:r>
            <a:r>
              <a:rPr lang="en-US" dirty="0" err="1">
                <a:latin typeface="Times New Roman" panose="02020603050405020304" pitchFamily="18" charset="0"/>
                <a:ea typeface="Tahoma" pitchFamily="34" charset="0"/>
                <a:cs typeface="Times New Roman" panose="02020603050405020304" pitchFamily="18" charset="0"/>
              </a:rPr>
              <a:t>paper.pdf</a:t>
            </a:r>
            <a:r>
              <a:rPr lang="en-US" dirty="0">
                <a:latin typeface="Times New Roman" panose="02020603050405020304" pitchFamily="18" charset="0"/>
                <a:ea typeface="Tahoma" pitchFamily="34" charset="0"/>
                <a:cs typeface="Times New Roman" panose="02020603050405020304" pitchFamily="18" charset="0"/>
              </a:rPr>
              <a:t>.</a:t>
            </a:r>
          </a:p>
          <a:p>
            <a:pPr>
              <a:spcAft>
                <a:spcPts val="673"/>
              </a:spcAft>
            </a:pPr>
            <a:endParaRPr lang="en-US" dirty="0">
              <a:latin typeface="Times New Roman" panose="02020603050405020304" pitchFamily="18" charset="0"/>
              <a:ea typeface="Tahoma" pitchFamily="34" charset="0"/>
              <a:cs typeface="Times New Roman" panose="02020603050405020304" pitchFamily="18"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8371" eaLnBrk="0" hangingPunct="0">
              <a:defRPr sz="2700">
                <a:solidFill>
                  <a:schemeClr val="tx1"/>
                </a:solidFill>
                <a:latin typeface="Times New Roman" pitchFamily="18" charset="0"/>
                <a:ea typeface="ＭＳ Ｐゴシック" pitchFamily="34" charset="-128"/>
              </a:defRPr>
            </a:lvl1pPr>
            <a:lvl2pPr marL="817492" indent="-314419" defTabSz="1018371" eaLnBrk="0" hangingPunct="0">
              <a:defRPr sz="2700">
                <a:solidFill>
                  <a:schemeClr val="tx1"/>
                </a:solidFill>
                <a:latin typeface="Times New Roman" pitchFamily="18" charset="0"/>
                <a:ea typeface="ＭＳ Ｐゴシック" pitchFamily="34" charset="-128"/>
              </a:defRPr>
            </a:lvl2pPr>
            <a:lvl3pPr marL="1257679" indent="-251536" defTabSz="1018371" eaLnBrk="0" hangingPunct="0">
              <a:defRPr sz="2700">
                <a:solidFill>
                  <a:schemeClr val="tx1"/>
                </a:solidFill>
                <a:latin typeface="Times New Roman" pitchFamily="18" charset="0"/>
                <a:ea typeface="ＭＳ Ｐゴシック" pitchFamily="34" charset="-128"/>
              </a:defRPr>
            </a:lvl3pPr>
            <a:lvl4pPr marL="1760750" indent="-251536" defTabSz="1018371" eaLnBrk="0" hangingPunct="0">
              <a:defRPr sz="2700">
                <a:solidFill>
                  <a:schemeClr val="tx1"/>
                </a:solidFill>
                <a:latin typeface="Times New Roman" pitchFamily="18" charset="0"/>
                <a:ea typeface="ＭＳ Ｐゴシック" pitchFamily="34" charset="-128"/>
              </a:defRPr>
            </a:lvl4pPr>
            <a:lvl5pPr marL="2263823" indent="-251536" defTabSz="1018371" eaLnBrk="0" hangingPunct="0">
              <a:defRPr sz="2700">
                <a:solidFill>
                  <a:schemeClr val="tx1"/>
                </a:solidFill>
                <a:latin typeface="Times New Roman" pitchFamily="18" charset="0"/>
                <a:ea typeface="ＭＳ Ｐゴシック" pitchFamily="34" charset="-128"/>
              </a:defRPr>
            </a:lvl5pPr>
            <a:lvl6pPr marL="2766894" indent="-251536" defTabSz="1018371"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269965" indent="-251536" defTabSz="1018371"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773038" indent="-251536" defTabSz="1018371"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276109" indent="-251536" defTabSz="1018371"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83EB80A0-B1F9-4604-94C6-A85EDE7035B5}" type="slidenum">
              <a:rPr lang="en-US" sz="1300">
                <a:latin typeface="Arial" pitchFamily="34" charset="0"/>
              </a:rPr>
              <a:pPr/>
              <a:t>8</a:t>
            </a:fld>
            <a:endParaRPr lang="en-US" sz="1300">
              <a:latin typeface="Arial" pitchFamily="34" charset="0"/>
            </a:endParaRPr>
          </a:p>
        </p:txBody>
      </p:sp>
    </p:spTree>
    <p:extLst>
      <p:ext uri="{BB962C8B-B14F-4D97-AF65-F5344CB8AC3E}">
        <p14:creationId xmlns:p14="http://schemas.microsoft.com/office/powerpoint/2010/main" val="1800002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b="0" i="0" kern="1200" dirty="0" smtClean="0">
                <a:solidFill>
                  <a:schemeClr val="tx1"/>
                </a:solidFill>
                <a:effectLst/>
                <a:latin typeface="Times New Roman" pitchFamily="-107" charset="0"/>
                <a:ea typeface="ＭＳ Ｐゴシック" pitchFamily="-107" charset="-128"/>
                <a:cs typeface="ＭＳ Ｐゴシック" pitchFamily="-110" charset="-128"/>
              </a:rPr>
              <a:t>A 2015 study compared 34 U.S. health care organizations that received the Baldrige Award with their 153 geographically closest competitors. The study found that the award recipients matched or exceeded their competitors’ measures of health care quality and outperformed them in measures of favorable patient experience.</a:t>
            </a:r>
          </a:p>
          <a:p>
            <a:r>
              <a:rPr lang="en-US" sz="1100" b="0" i="0" kern="1200" dirty="0" smtClean="0">
                <a:solidFill>
                  <a:schemeClr val="tx1"/>
                </a:solidFill>
                <a:effectLst/>
                <a:latin typeface="Times New Roman" pitchFamily="-107" charset="0"/>
                <a:ea typeface="ＭＳ Ｐゴシック" pitchFamily="-107" charset="-128"/>
                <a:cs typeface="ＭＳ Ｐゴシック" pitchFamily="-110" charset="-128"/>
              </a:rPr>
              <a:t>The authors examined results data for 39 measures that U.S. hospitals publicly report to the Centers for Medicare and Medicaid Services (CMS). The 39 measures included 23 for health care processes, 10 for patient experience, and 6 for </a:t>
            </a:r>
            <a:r>
              <a:rPr lang="en-US" dirty="0"/>
              <a:t>health care </a:t>
            </a:r>
            <a:r>
              <a:rPr lang="en-US" dirty="0" smtClean="0"/>
              <a:t>outcomes</a:t>
            </a:r>
            <a:r>
              <a:rPr lang="en-US" sz="1100" b="0" i="0" kern="1200" dirty="0" smtClean="0">
                <a:solidFill>
                  <a:schemeClr val="tx1"/>
                </a:solidFill>
                <a:effectLst/>
                <a:latin typeface="Times New Roman" pitchFamily="-107" charset="0"/>
                <a:ea typeface="ＭＳ Ｐゴシック" pitchFamily="-107" charset="-128"/>
                <a:cs typeface="ＭＳ Ｐゴシック" pitchFamily="-110" charset="-128"/>
              </a:rPr>
              <a:t>. The patient-experience results data come from Hospital Consumer Assessment of Healthcare Providers and Services (</a:t>
            </a:r>
            <a:r>
              <a:rPr lang="en-US" sz="1100" b="0" i="0" kern="1200" dirty="0" err="1" smtClean="0">
                <a:solidFill>
                  <a:schemeClr val="tx1"/>
                </a:solidFill>
                <a:effectLst/>
                <a:latin typeface="Times New Roman" pitchFamily="-107" charset="0"/>
                <a:ea typeface="ＭＳ Ｐゴシック" pitchFamily="-107" charset="-128"/>
                <a:cs typeface="ＭＳ Ｐゴシック" pitchFamily="-110" charset="-128"/>
              </a:rPr>
              <a:t>HCAHPS</a:t>
            </a:r>
            <a:r>
              <a:rPr lang="en-US" sz="1100" b="0" i="0" kern="1200" dirty="0" smtClean="0">
                <a:solidFill>
                  <a:schemeClr val="tx1"/>
                </a:solidFill>
                <a:effectLst/>
                <a:latin typeface="Times New Roman" pitchFamily="-107" charset="0"/>
                <a:ea typeface="ＭＳ Ｐゴシック" pitchFamily="-107" charset="-128"/>
                <a:cs typeface="ＭＳ Ｐゴシック" pitchFamily="-110" charset="-128"/>
              </a:rPr>
              <a:t>) surveys of patients.</a:t>
            </a:r>
          </a:p>
          <a:p>
            <a:r>
              <a:rPr lang="en-US" sz="1100" b="0" i="0" kern="1200" dirty="0" smtClean="0">
                <a:solidFill>
                  <a:schemeClr val="tx1"/>
                </a:solidFill>
                <a:effectLst/>
                <a:latin typeface="Times New Roman" pitchFamily="-107" charset="0"/>
                <a:ea typeface="ＭＳ Ｐゴシック" pitchFamily="-107" charset="-128"/>
                <a:cs typeface="ＭＳ Ｐゴシック" pitchFamily="-110" charset="-128"/>
              </a:rPr>
              <a:t>The study included all organizations in the health care sector that received the Baldrige Award, the nation’s highest honor recognizing organizational performance excellence and innovation, between 2002 and 2011. The study’s comparison group included all competing hospitals within a 25- to 50-mile radius of the Baldrige Award winners.</a:t>
            </a:r>
          </a:p>
          <a:p>
            <a:r>
              <a:rPr lang="en-US" sz="1100" b="0" i="0" kern="1200" dirty="0" smtClean="0">
                <a:solidFill>
                  <a:schemeClr val="tx1"/>
                </a:solidFill>
                <a:effectLst/>
                <a:latin typeface="Times New Roman" pitchFamily="-107" charset="0"/>
                <a:ea typeface="ＭＳ Ｐゴシック" pitchFamily="-107" charset="-128"/>
                <a:cs typeface="ＭＳ Ｐゴシック" pitchFamily="-110" charset="-128"/>
              </a:rPr>
              <a:t>Hospitals that used the Baldrige Health Care Criteria had higher means and lower standard deviations [indicating a measurable positive patient experience] than those that didn’t in all 10 measures. The differences were statistically significant for 9 of those 10 measures, showing that there is a definite positive impact on patient experience with use of the Criteria.</a:t>
            </a: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8371" eaLnBrk="0" hangingPunct="0">
              <a:defRPr sz="2700">
                <a:solidFill>
                  <a:schemeClr val="tx1"/>
                </a:solidFill>
                <a:latin typeface="Times New Roman" pitchFamily="18" charset="0"/>
                <a:ea typeface="ＭＳ Ｐゴシック" pitchFamily="34" charset="-128"/>
              </a:defRPr>
            </a:lvl1pPr>
            <a:lvl2pPr marL="817492" indent="-314419" defTabSz="1018371" eaLnBrk="0" hangingPunct="0">
              <a:defRPr sz="2700">
                <a:solidFill>
                  <a:schemeClr val="tx1"/>
                </a:solidFill>
                <a:latin typeface="Times New Roman" pitchFamily="18" charset="0"/>
                <a:ea typeface="ＭＳ Ｐゴシック" pitchFamily="34" charset="-128"/>
              </a:defRPr>
            </a:lvl2pPr>
            <a:lvl3pPr marL="1257679" indent="-251536" defTabSz="1018371" eaLnBrk="0" hangingPunct="0">
              <a:defRPr sz="2700">
                <a:solidFill>
                  <a:schemeClr val="tx1"/>
                </a:solidFill>
                <a:latin typeface="Times New Roman" pitchFamily="18" charset="0"/>
                <a:ea typeface="ＭＳ Ｐゴシック" pitchFamily="34" charset="-128"/>
              </a:defRPr>
            </a:lvl3pPr>
            <a:lvl4pPr marL="1760750" indent="-251536" defTabSz="1018371" eaLnBrk="0" hangingPunct="0">
              <a:defRPr sz="2700">
                <a:solidFill>
                  <a:schemeClr val="tx1"/>
                </a:solidFill>
                <a:latin typeface="Times New Roman" pitchFamily="18" charset="0"/>
                <a:ea typeface="ＭＳ Ｐゴシック" pitchFamily="34" charset="-128"/>
              </a:defRPr>
            </a:lvl4pPr>
            <a:lvl5pPr marL="2263823" indent="-251536" defTabSz="1018371" eaLnBrk="0" hangingPunct="0">
              <a:defRPr sz="2700">
                <a:solidFill>
                  <a:schemeClr val="tx1"/>
                </a:solidFill>
                <a:latin typeface="Times New Roman" pitchFamily="18" charset="0"/>
                <a:ea typeface="ＭＳ Ｐゴシック" pitchFamily="34" charset="-128"/>
              </a:defRPr>
            </a:lvl5pPr>
            <a:lvl6pPr marL="2766894" indent="-251536" defTabSz="1018371" eaLnBrk="0" fontAlgn="base" hangingPunct="0">
              <a:spcBef>
                <a:spcPct val="0"/>
              </a:spcBef>
              <a:spcAft>
                <a:spcPct val="0"/>
              </a:spcAft>
              <a:defRPr sz="2700">
                <a:solidFill>
                  <a:schemeClr val="tx1"/>
                </a:solidFill>
                <a:latin typeface="Times New Roman" pitchFamily="18" charset="0"/>
                <a:ea typeface="ＭＳ Ｐゴシック" pitchFamily="34" charset="-128"/>
              </a:defRPr>
            </a:lvl6pPr>
            <a:lvl7pPr marL="3269965" indent="-251536" defTabSz="1018371" eaLnBrk="0" fontAlgn="base" hangingPunct="0">
              <a:spcBef>
                <a:spcPct val="0"/>
              </a:spcBef>
              <a:spcAft>
                <a:spcPct val="0"/>
              </a:spcAft>
              <a:defRPr sz="2700">
                <a:solidFill>
                  <a:schemeClr val="tx1"/>
                </a:solidFill>
                <a:latin typeface="Times New Roman" pitchFamily="18" charset="0"/>
                <a:ea typeface="ＭＳ Ｐゴシック" pitchFamily="34" charset="-128"/>
              </a:defRPr>
            </a:lvl7pPr>
            <a:lvl8pPr marL="3773038" indent="-251536" defTabSz="1018371" eaLnBrk="0" fontAlgn="base" hangingPunct="0">
              <a:spcBef>
                <a:spcPct val="0"/>
              </a:spcBef>
              <a:spcAft>
                <a:spcPct val="0"/>
              </a:spcAft>
              <a:defRPr sz="2700">
                <a:solidFill>
                  <a:schemeClr val="tx1"/>
                </a:solidFill>
                <a:latin typeface="Times New Roman" pitchFamily="18" charset="0"/>
                <a:ea typeface="ＭＳ Ｐゴシック" pitchFamily="34" charset="-128"/>
              </a:defRPr>
            </a:lvl8pPr>
            <a:lvl9pPr marL="4276109" indent="-251536" defTabSz="1018371" eaLnBrk="0" fontAlgn="base" hangingPunct="0">
              <a:spcBef>
                <a:spcPct val="0"/>
              </a:spcBef>
              <a:spcAft>
                <a:spcPct val="0"/>
              </a:spcAft>
              <a:defRPr sz="2700">
                <a:solidFill>
                  <a:schemeClr val="tx1"/>
                </a:solidFill>
                <a:latin typeface="Times New Roman" pitchFamily="18" charset="0"/>
                <a:ea typeface="ＭＳ Ｐゴシック" pitchFamily="34" charset="-128"/>
              </a:defRPr>
            </a:lvl9pPr>
          </a:lstStyle>
          <a:p>
            <a:fld id="{83EB80A0-B1F9-4604-94C6-A85EDE7035B5}" type="slidenum">
              <a:rPr lang="en-US" sz="1300">
                <a:latin typeface="Arial" pitchFamily="34" charset="0"/>
              </a:rPr>
              <a:pPr/>
              <a:t>9</a:t>
            </a:fld>
            <a:endParaRPr lang="en-US" sz="1300">
              <a:latin typeface="Arial" pitchFamily="34" charset="0"/>
            </a:endParaRPr>
          </a:p>
        </p:txBody>
      </p:sp>
    </p:spTree>
    <p:extLst>
      <p:ext uri="{BB962C8B-B14F-4D97-AF65-F5344CB8AC3E}">
        <p14:creationId xmlns:p14="http://schemas.microsoft.com/office/powerpoint/2010/main" val="3621060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414588"/>
            <a:ext cx="8550275" cy="166528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125" y="4403725"/>
            <a:ext cx="7042150" cy="19875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6623203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0003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78775" y="844550"/>
            <a:ext cx="2079625"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35138" y="844550"/>
            <a:ext cx="6091237"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3417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621252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097689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6588" y="2597150"/>
            <a:ext cx="3998912"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57900" y="2597150"/>
            <a:ext cx="4000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55275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4502753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0583378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2441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256833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14425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5"/>
          <p:cNvSpPr>
            <a:spLocks noGrp="1" noChangeArrowheads="1"/>
          </p:cNvSpPr>
          <p:nvPr>
            <p:ph type="title"/>
          </p:nvPr>
        </p:nvSpPr>
        <p:spPr bwMode="auto">
          <a:xfrm>
            <a:off x="990600" y="844550"/>
            <a:ext cx="88963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Master Title Style goes here</a:t>
            </a:r>
          </a:p>
        </p:txBody>
      </p:sp>
      <p:sp>
        <p:nvSpPr>
          <p:cNvPr id="1027" name="Rectangle 16"/>
          <p:cNvSpPr>
            <a:spLocks noGrp="1" noChangeArrowheads="1"/>
          </p:cNvSpPr>
          <p:nvPr>
            <p:ph type="body" idx="1"/>
          </p:nvPr>
        </p:nvSpPr>
        <p:spPr bwMode="auto">
          <a:xfrm>
            <a:off x="1162050" y="2597150"/>
            <a:ext cx="88963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Master Style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28" name="Group 16"/>
          <p:cNvGrpSpPr>
            <a:grpSpLocks/>
          </p:cNvGrpSpPr>
          <p:nvPr userDrawn="1"/>
        </p:nvGrpSpPr>
        <p:grpSpPr bwMode="auto">
          <a:xfrm>
            <a:off x="-3175" y="0"/>
            <a:ext cx="10061071" cy="7940675"/>
            <a:chOff x="-3876" y="-701"/>
            <a:chExt cx="10061403" cy="7942066"/>
          </a:xfrm>
        </p:grpSpPr>
        <p:pic>
          <p:nvPicPr>
            <p:cNvPr id="1031" name="Picture 14" descr="shutterstock_40118065#5D201C_cmyk.ai"/>
            <p:cNvPicPr>
              <a:picLocks noChangeAspect="1"/>
            </p:cNvPicPr>
            <p:nvPr userDrawn="1"/>
          </p:nvPicPr>
          <p:blipFill>
            <a:blip r:embed="rId13">
              <a:extLst>
                <a:ext uri="{28A0092B-C50C-407E-A947-70E740481C1C}">
                  <a14:useLocalDpi xmlns:a14="http://schemas.microsoft.com/office/drawing/2010/main"/>
                </a:ext>
              </a:extLst>
            </a:blip>
            <a:srcRect/>
            <a:stretch>
              <a:fillRect/>
            </a:stretch>
          </p:blipFill>
          <p:spPr bwMode="auto">
            <a:xfrm>
              <a:off x="-3876" y="5503425"/>
              <a:ext cx="10058400" cy="2437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5" descr="top"/>
            <p:cNvPicPr>
              <a:picLocks noChangeAspect="1"/>
            </p:cNvPicPr>
            <p:nvPr userDrawn="1"/>
          </p:nvPicPr>
          <p:blipFill>
            <a:blip r:embed="rId14">
              <a:extLst>
                <a:ext uri="{28A0092B-C50C-407E-A947-70E740481C1C}">
                  <a14:useLocalDpi xmlns:a14="http://schemas.microsoft.com/office/drawing/2010/main"/>
                </a:ext>
              </a:extLst>
            </a:blip>
            <a:srcRect/>
            <a:stretch>
              <a:fillRect/>
            </a:stretch>
          </p:blipFill>
          <p:spPr bwMode="auto">
            <a:xfrm>
              <a:off x="7301627" y="1522"/>
              <a:ext cx="27559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12"/>
            <p:cNvSpPr txBox="1">
              <a:spLocks noChangeArrowheads="1"/>
            </p:cNvSpPr>
            <p:nvPr userDrawn="1"/>
          </p:nvSpPr>
          <p:spPr bwMode="auto">
            <a:xfrm>
              <a:off x="9242028" y="-701"/>
              <a:ext cx="812827" cy="276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lgn="r">
                <a:defRPr/>
              </a:pPr>
              <a:r>
                <a:rPr lang="en-US" sz="1200" dirty="0" smtClean="0">
                  <a:solidFill>
                    <a:srgbClr val="A6A6A6"/>
                  </a:solidFill>
                  <a:latin typeface="Arial" charset="0"/>
                  <a:cs typeface="Arial" charset="0"/>
                </a:rPr>
                <a:t>2016</a:t>
              </a:r>
            </a:p>
          </p:txBody>
        </p:sp>
      </p:grpSp>
      <p:pic>
        <p:nvPicPr>
          <p:cNvPr id="1029" name="Discountinuous Chart Growth white glow.eps" descr="/Users/louannross/Desktop/Design Center/Baldrige Style Brand Folder/Graphics/Discountinuous Chart/Discountinuous Chart Growth white glow.eps"/>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95250" y="6438900"/>
            <a:ext cx="8969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 Box 12"/>
          <p:cNvSpPr txBox="1">
            <a:spLocks noChangeArrowheads="1"/>
          </p:cNvSpPr>
          <p:nvPr userDrawn="1"/>
        </p:nvSpPr>
        <p:spPr bwMode="auto">
          <a:xfrm>
            <a:off x="26988" y="7442200"/>
            <a:ext cx="43878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defRPr/>
            </a:pPr>
            <a:r>
              <a:rPr lang="en-US" sz="1000" smtClean="0">
                <a:solidFill>
                  <a:schemeClr val="bg1"/>
                </a:solidFill>
                <a:latin typeface="Arial" charset="0"/>
                <a:cs typeface="Arial" charset="0"/>
              </a:rPr>
              <a:t>Baldrige Performance Excellence Program | www.nist.gov/baldrige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1019175" rtl="0" eaLnBrk="0" fontAlgn="base" hangingPunct="0">
        <a:lnSpc>
          <a:spcPts val="4600"/>
        </a:lnSpc>
        <a:spcBef>
          <a:spcPct val="0"/>
        </a:spcBef>
        <a:spcAft>
          <a:spcPct val="0"/>
        </a:spcAft>
        <a:defRPr sz="4400" b="1">
          <a:solidFill>
            <a:schemeClr val="tx2"/>
          </a:solidFill>
          <a:latin typeface="Arial Narrow"/>
          <a:ea typeface="ＭＳ Ｐゴシック" pitchFamily="-107" charset="-128"/>
          <a:cs typeface="Arial Narrow"/>
        </a:defRPr>
      </a:lvl1pPr>
      <a:lvl2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2pPr>
      <a:lvl3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3pPr>
      <a:lvl4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4pPr>
      <a:lvl5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5pPr>
      <a:lvl6pPr marL="4572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6pPr>
      <a:lvl7pPr marL="9144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7pPr>
      <a:lvl8pPr marL="13716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8pPr>
      <a:lvl9pPr marL="18288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9pPr>
    </p:titleStyle>
    <p:bodyStyle>
      <a:lvl1pPr marL="517525" indent="-517525" algn="l" defTabSz="1019175" rtl="0" eaLnBrk="0" fontAlgn="base" hangingPunct="0">
        <a:lnSpc>
          <a:spcPts val="3800"/>
        </a:lnSpc>
        <a:spcBef>
          <a:spcPts val="1000"/>
        </a:spcBef>
        <a:spcAft>
          <a:spcPct val="0"/>
        </a:spcAft>
        <a:buSzPct val="100000"/>
        <a:buFont typeface="Arial" pitchFamily="34" charset="0"/>
        <a:buChar char="•"/>
        <a:defRPr sz="3600">
          <a:solidFill>
            <a:schemeClr val="tx1"/>
          </a:solidFill>
          <a:latin typeface="+mn-lt"/>
          <a:ea typeface="ＭＳ Ｐゴシック" pitchFamily="-107" charset="-128"/>
          <a:cs typeface="ＭＳ Ｐゴシック" pitchFamily="-110" charset="-128"/>
        </a:defRPr>
      </a:lvl1pPr>
      <a:lvl2pPr marL="1036638" indent="-404813" algn="l" defTabSz="1019175" rtl="0" eaLnBrk="0" fontAlgn="base" hangingPunct="0">
        <a:lnSpc>
          <a:spcPts val="3800"/>
        </a:lnSpc>
        <a:spcBef>
          <a:spcPts val="1000"/>
        </a:spcBef>
        <a:spcAft>
          <a:spcPct val="0"/>
        </a:spcAft>
        <a:defRPr sz="3600">
          <a:solidFill>
            <a:schemeClr val="tx1"/>
          </a:solidFill>
          <a:latin typeface="+mn-lt"/>
          <a:ea typeface="ＭＳ Ｐゴシック" pitchFamily="-107" charset="-128"/>
          <a:cs typeface="ＭＳ Ｐゴシック" charset="0"/>
        </a:defRPr>
      </a:lvl2pPr>
      <a:lvl3pPr marL="1497013" indent="-254000" algn="l" defTabSz="1019175" rtl="0" eaLnBrk="0" fontAlgn="base" hangingPunct="0">
        <a:lnSpc>
          <a:spcPts val="3800"/>
        </a:lnSpc>
        <a:spcBef>
          <a:spcPts val="400"/>
        </a:spcBef>
        <a:spcAft>
          <a:spcPct val="0"/>
        </a:spcAft>
        <a:buFont typeface="Monotype Sorts" charset="0"/>
        <a:defRPr sz="3600">
          <a:solidFill>
            <a:schemeClr val="tx1"/>
          </a:solidFill>
          <a:latin typeface="+mn-lt"/>
          <a:ea typeface="ヒラギノ角ゴ Pro W3" pitchFamily="-65" charset="-128"/>
          <a:cs typeface="ヒラギノ角ゴ Pro W3" pitchFamily="-109" charset="-128"/>
        </a:defRPr>
      </a:lvl3pPr>
      <a:lvl4pPr marL="1865313" indent="-254000" algn="l" defTabSz="1019175" rtl="0" eaLnBrk="0" fontAlgn="base" hangingPunct="0">
        <a:lnSpc>
          <a:spcPts val="2200"/>
        </a:lnSpc>
        <a:spcBef>
          <a:spcPts val="400"/>
        </a:spcBef>
        <a:spcAft>
          <a:spcPct val="0"/>
        </a:spcAft>
        <a:defRPr sz="2200">
          <a:solidFill>
            <a:schemeClr val="tx1"/>
          </a:solidFill>
          <a:latin typeface="+mn-lt"/>
          <a:ea typeface="ヒラギノ角ゴ Pro W3" pitchFamily="-65" charset="-128"/>
        </a:defRPr>
      </a:lvl4pPr>
      <a:lvl5pPr marL="2292350" indent="-254000" algn="l" defTabSz="1019175" rtl="0" eaLnBrk="0" fontAlgn="base" hangingPunct="0">
        <a:lnSpc>
          <a:spcPts val="2200"/>
        </a:lnSpc>
        <a:spcBef>
          <a:spcPts val="400"/>
        </a:spcBef>
        <a:spcAft>
          <a:spcPct val="0"/>
        </a:spcAft>
        <a:buFont typeface="CommonBullets" charset="0"/>
        <a:defRPr sz="2200">
          <a:solidFill>
            <a:schemeClr val="tx1"/>
          </a:solidFill>
          <a:latin typeface="+mn-lt"/>
          <a:ea typeface="ヒラギノ角ゴ Pro W3" pitchFamily="-65" charset="-128"/>
        </a:defRPr>
      </a:lvl5pPr>
      <a:lvl6pPr marL="27495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6pPr>
      <a:lvl7pPr marL="32067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7pPr>
      <a:lvl8pPr marL="36639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8pPr>
      <a:lvl9pPr marL="41211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file://localhost/Users/rossl/Desktop/Design%20Center/2014%20New%20Logo/Final/All%20black%20no%20white/2014_Baldrige_Program_Logo.png" TargetMode="External"/><Relationship Id="rId5" Type="http://schemas.openxmlformats.org/officeDocument/2006/relationships/image" Target="../media/image4.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Users/rossl/Desktop/Design%20Center/2014%20New%20Logo/Final/All%20black%20no%20white/2014_Baldrige_Program_Logo.png"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file://localhost/Users/rossl/Desktop/Design%20Center/2014%20New%20Logo/Final/All%20black%20no%20white/2014_Baldrige_Program_Logo.pn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emf"/><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9" name="Group 16"/>
          <p:cNvGrpSpPr>
            <a:grpSpLocks/>
          </p:cNvGrpSpPr>
          <p:nvPr/>
        </p:nvGrpSpPr>
        <p:grpSpPr bwMode="auto">
          <a:xfrm>
            <a:off x="0" y="0"/>
            <a:ext cx="10058400" cy="7948613"/>
            <a:chOff x="-3876" y="-8640"/>
            <a:chExt cx="10058400" cy="7950005"/>
          </a:xfrm>
        </p:grpSpPr>
        <p:pic>
          <p:nvPicPr>
            <p:cNvPr id="16392" name="Picture 14" descr="shutterstock_40118065#5D201C_cmyk.ai"/>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876" y="5503425"/>
              <a:ext cx="10058400" cy="2437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Text Box 12"/>
            <p:cNvSpPr txBox="1">
              <a:spLocks noChangeArrowheads="1"/>
            </p:cNvSpPr>
            <p:nvPr/>
          </p:nvSpPr>
          <p:spPr bwMode="auto">
            <a:xfrm>
              <a:off x="26288" y="7442803"/>
              <a:ext cx="4387994" cy="24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sz="1000">
                  <a:solidFill>
                    <a:schemeClr val="bg1"/>
                  </a:solidFill>
                  <a:latin typeface="Arial" charset="0"/>
                  <a:cs typeface="Arial" charset="0"/>
                </a:rPr>
                <a:t>Baldrige Performance Excellence Program | www.nist.gov/baldrige</a:t>
              </a:r>
            </a:p>
          </p:txBody>
        </p:sp>
        <p:pic>
          <p:nvPicPr>
            <p:cNvPr id="16394" name="Picture 15" descr="top"/>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341819" y="-8640"/>
              <a:ext cx="2712704"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390" name="Baldrige_Program_Logo_2010.whitebkgd.eps"/>
          <p:cNvPicPr>
            <a:picLocks noChangeAspect="1"/>
          </p:cNvPicPr>
          <p:nvPr/>
        </p:nvPicPr>
        <p:blipFill>
          <a:blip r:embed="rId5" r:link="rId6" cstate="screen">
            <a:extLst>
              <a:ext uri="{28A0092B-C50C-407E-A947-70E740481C1C}">
                <a14:useLocalDpi xmlns:a14="http://schemas.microsoft.com/office/drawing/2010/main"/>
              </a:ext>
            </a:extLst>
          </a:blip>
          <a:stretch>
            <a:fillRect/>
          </a:stretch>
        </p:blipFill>
        <p:spPr bwMode="auto">
          <a:xfrm>
            <a:off x="143777" y="6594712"/>
            <a:ext cx="2084767" cy="891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nistident_flright_vec.eps" descr="/Users/louannross/Desktop/Design Center/Art Folder/Logo Folder/N/ New Identifiers 11.09.07/nistident_flright_vec.eps"/>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976023" y="7285038"/>
            <a:ext cx="933481"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Rectangle 2"/>
          <p:cNvSpPr>
            <a:spLocks noGrp="1" noChangeArrowheads="1"/>
          </p:cNvSpPr>
          <p:nvPr>
            <p:ph type="ctrTitle"/>
          </p:nvPr>
        </p:nvSpPr>
        <p:spPr>
          <a:xfrm>
            <a:off x="934888" y="3428098"/>
            <a:ext cx="8188623" cy="906463"/>
          </a:xfrm>
        </p:spPr>
        <p:txBody>
          <a:bodyPr anchor="t"/>
          <a:lstStyle/>
          <a:p>
            <a:pPr>
              <a:lnSpc>
                <a:spcPts val="5300"/>
              </a:lnSpc>
            </a:pPr>
            <a:r>
              <a:rPr lang="en-US" sz="2600" b="0" dirty="0" smtClean="0">
                <a:solidFill>
                  <a:srgbClr val="A6A6A6"/>
                </a:solidFill>
                <a:latin typeface="Arial" charset="0"/>
                <a:ea typeface="ＭＳ Ｐゴシック" charset="0"/>
                <a:cs typeface="Arial" charset="0"/>
              </a:rPr>
              <a:t>Baldrige Performance Excellence Program | 2016</a:t>
            </a:r>
            <a:r>
              <a:rPr lang="en-US" sz="2600" b="0" dirty="0">
                <a:latin typeface="Arial" charset="0"/>
                <a:ea typeface="ＭＳ Ｐゴシック" charset="0"/>
                <a:cs typeface="Arial" charset="0"/>
              </a:rPr>
              <a:t/>
            </a:r>
            <a:br>
              <a:rPr lang="en-US" sz="2600" b="0" dirty="0">
                <a:latin typeface="Arial" charset="0"/>
                <a:ea typeface="ＭＳ Ｐゴシック" charset="0"/>
                <a:cs typeface="Arial" charset="0"/>
              </a:rPr>
            </a:br>
            <a:endParaRPr lang="en-US" sz="2600" b="0" dirty="0">
              <a:latin typeface="Arial" charset="0"/>
              <a:ea typeface="ＭＳ Ｐゴシック" charset="0"/>
              <a:cs typeface="Arial" charset="0"/>
            </a:endParaRPr>
          </a:p>
        </p:txBody>
      </p:sp>
      <p:sp>
        <p:nvSpPr>
          <p:cNvPr id="16387" name="Rectangle 3"/>
          <p:cNvSpPr>
            <a:spLocks noGrp="1" noChangeArrowheads="1"/>
          </p:cNvSpPr>
          <p:nvPr>
            <p:ph type="subTitle" idx="1"/>
          </p:nvPr>
        </p:nvSpPr>
        <p:spPr>
          <a:xfrm>
            <a:off x="787400" y="1752599"/>
            <a:ext cx="8432800" cy="1405425"/>
          </a:xfrm>
          <a:noFill/>
        </p:spPr>
        <p:txBody>
          <a:bodyPr/>
          <a:lstStyle/>
          <a:p>
            <a:pPr algn="l" defTabSz="1006069">
              <a:lnSpc>
                <a:spcPct val="100000"/>
              </a:lnSpc>
              <a:defRPr/>
            </a:pPr>
            <a:r>
              <a:rPr lang="en-US" sz="4400" b="1" dirty="0">
                <a:solidFill>
                  <a:schemeClr val="tx2"/>
                </a:solidFill>
                <a:latin typeface="Arial" pitchFamily="34" charset="0"/>
                <a:cs typeface="Arial" pitchFamily="34" charset="0"/>
              </a:rPr>
              <a:t>Baldrige </a:t>
            </a:r>
            <a:r>
              <a:rPr lang="en-US" sz="4400" b="1" dirty="0">
                <a:latin typeface="Arial" pitchFamily="34" charset="0"/>
                <a:ea typeface="ＭＳ Ｐゴシック" pitchFamily="-109" charset="-128"/>
                <a:cs typeface="Arial" pitchFamily="34" charset="0"/>
              </a:rPr>
              <a:t>Program</a:t>
            </a:r>
            <a:r>
              <a:rPr lang="en-US" sz="4400" b="1" dirty="0">
                <a:solidFill>
                  <a:schemeClr val="tx2"/>
                </a:solidFill>
                <a:latin typeface="Arial" pitchFamily="34" charset="0"/>
                <a:cs typeface="Arial" pitchFamily="34" charset="0"/>
              </a:rPr>
              <a:t> Impacts</a:t>
            </a:r>
            <a:endParaRPr lang="en-US" sz="4400" b="1" dirty="0">
              <a:solidFill>
                <a:schemeClr val="tx2"/>
              </a:solidFill>
              <a:cs typeface="Arial Narrow"/>
            </a:endParaRPr>
          </a:p>
          <a:p>
            <a:pPr algn="l">
              <a:lnSpc>
                <a:spcPct val="100000"/>
              </a:lnSpc>
            </a:pPr>
            <a:endParaRPr lang="en-US" sz="4000" b="1" dirty="0">
              <a:latin typeface="Arial" charset="0"/>
              <a:ea typeface="ＭＳ Ｐゴシック"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55545" y="2958188"/>
            <a:ext cx="8575612" cy="2348848"/>
          </a:xfrm>
          <a:prstGeom prst="rect">
            <a:avLst/>
          </a:prstGeom>
          <a:noFill/>
        </p:spPr>
        <p:txBody>
          <a:bodyPr wrap="square" rtlCol="0">
            <a:spAutoFit/>
          </a:bodyPr>
          <a:lstStyle/>
          <a:p>
            <a:pPr marL="502920" indent="-502920">
              <a:spcAft>
                <a:spcPts val="660"/>
              </a:spcAft>
              <a:buFont typeface="Arial" pitchFamily="34" charset="0"/>
              <a:buChar char="•"/>
            </a:pPr>
            <a:r>
              <a:rPr lang="en-US" sz="3520" dirty="0">
                <a:latin typeface="+mn-lt"/>
              </a:rPr>
              <a:t>100 Top Hospitals winners extensively use Baldrige practices (80%)</a:t>
            </a:r>
          </a:p>
          <a:p>
            <a:pPr marL="502920" indent="-502920">
              <a:spcAft>
                <a:spcPts val="660"/>
              </a:spcAft>
              <a:buFont typeface="Arial" pitchFamily="34" charset="0"/>
              <a:buChar char="•"/>
            </a:pPr>
            <a:r>
              <a:rPr lang="en-US" sz="3520" dirty="0">
                <a:latin typeface="+mn-lt"/>
              </a:rPr>
              <a:t>Highest formal use: Teaching hospitals</a:t>
            </a:r>
            <a:br>
              <a:rPr lang="en-US" sz="3520" dirty="0">
                <a:latin typeface="+mn-lt"/>
              </a:rPr>
            </a:br>
            <a:r>
              <a:rPr lang="en-US" sz="3520" dirty="0">
                <a:latin typeface="+mn-lt"/>
              </a:rPr>
              <a:t>(nearly 70%)</a:t>
            </a:r>
          </a:p>
        </p:txBody>
      </p:sp>
      <p:sp>
        <p:nvSpPr>
          <p:cNvPr id="3" name="Rectangle 2"/>
          <p:cNvSpPr/>
          <p:nvPr/>
        </p:nvSpPr>
        <p:spPr>
          <a:xfrm>
            <a:off x="670560" y="1199344"/>
            <a:ext cx="8884920" cy="1581972"/>
          </a:xfrm>
          <a:prstGeom prst="rect">
            <a:avLst/>
          </a:prstGeom>
        </p:spPr>
        <p:txBody>
          <a:bodyPr wrap="square">
            <a:spAutoFit/>
          </a:bodyPr>
          <a:lstStyle/>
          <a:p>
            <a:pPr lvl="0"/>
            <a:r>
              <a:rPr lang="en-US" sz="4840" b="1" dirty="0">
                <a:latin typeface="+mj-lt"/>
              </a:rPr>
              <a:t>Health Care: </a:t>
            </a:r>
            <a:br>
              <a:rPr lang="en-US" sz="4840" b="1" dirty="0">
                <a:latin typeface="+mj-lt"/>
              </a:rPr>
            </a:br>
            <a:r>
              <a:rPr lang="en-US" sz="4840" b="1" dirty="0">
                <a:latin typeface="+mj-lt"/>
              </a:rPr>
              <a:t>Adoption of Baldrige Practices</a:t>
            </a:r>
          </a:p>
        </p:txBody>
      </p:sp>
      <p:sp>
        <p:nvSpPr>
          <p:cNvPr id="2" name="TextBox 1"/>
          <p:cNvSpPr txBox="1"/>
          <p:nvPr/>
        </p:nvSpPr>
        <p:spPr>
          <a:xfrm>
            <a:off x="3719124" y="6316980"/>
            <a:ext cx="6339276" cy="904863"/>
          </a:xfrm>
          <a:prstGeom prst="rect">
            <a:avLst/>
          </a:prstGeom>
          <a:noFill/>
        </p:spPr>
        <p:txBody>
          <a:bodyPr wrap="square" rtlCol="0">
            <a:spAutoFit/>
          </a:bodyPr>
          <a:lstStyle/>
          <a:p>
            <a:r>
              <a:rPr lang="en-US" sz="1320" b="1" dirty="0">
                <a:latin typeface="+mn-lt"/>
                <a:ea typeface="Tahoma" pitchFamily="34" charset="0"/>
                <a:cs typeface="Tahoma" pitchFamily="34" charset="0"/>
              </a:rPr>
              <a:t>Source: </a:t>
            </a:r>
            <a:r>
              <a:rPr lang="en-US" sz="1320" dirty="0">
                <a:latin typeface="+mn-lt"/>
                <a:ea typeface="Tahoma" pitchFamily="34" charset="0"/>
                <a:cs typeface="Tahoma" pitchFamily="34" charset="0"/>
              </a:rPr>
              <a:t>Shook, J., and Chenoweth, J. 2012, October. </a:t>
            </a:r>
            <a:r>
              <a:rPr lang="en-US" sz="1320" i="1" dirty="0">
                <a:latin typeface="+mn-lt"/>
                <a:ea typeface="Tahoma" pitchFamily="34" charset="0"/>
                <a:cs typeface="Tahoma" pitchFamily="34" charset="0"/>
              </a:rPr>
              <a:t>100 Top Hospitals CEO Insights: Adoption Rates of Select Baldrige Award Practices and Processes. </a:t>
            </a:r>
            <a:r>
              <a:rPr lang="en-US" sz="1320" dirty="0" err="1">
                <a:latin typeface="+mn-lt"/>
                <a:ea typeface="Tahoma" pitchFamily="34" charset="0"/>
                <a:cs typeface="Tahoma" pitchFamily="34" charset="0"/>
              </a:rPr>
              <a:t>Truven</a:t>
            </a:r>
            <a:r>
              <a:rPr lang="en-US" sz="1320" dirty="0">
                <a:latin typeface="+mn-lt"/>
                <a:ea typeface="Tahoma" pitchFamily="34" charset="0"/>
                <a:cs typeface="Tahoma" pitchFamily="34" charset="0"/>
              </a:rPr>
              <a:t> Health Analytics. http://</a:t>
            </a:r>
            <a:r>
              <a:rPr lang="en-US" sz="1320" dirty="0" err="1">
                <a:latin typeface="+mn-lt"/>
                <a:ea typeface="Tahoma" pitchFamily="34" charset="0"/>
                <a:cs typeface="Tahoma" pitchFamily="34" charset="0"/>
              </a:rPr>
              <a:t>www.nist.gov</a:t>
            </a:r>
            <a:r>
              <a:rPr lang="en-US" sz="1320" dirty="0">
                <a:latin typeface="+mn-lt"/>
                <a:ea typeface="Tahoma" pitchFamily="34" charset="0"/>
                <a:cs typeface="Tahoma" pitchFamily="34" charset="0"/>
              </a:rPr>
              <a:t>/</a:t>
            </a:r>
            <a:r>
              <a:rPr lang="en-US" sz="1320" dirty="0" err="1">
                <a:latin typeface="+mn-lt"/>
                <a:ea typeface="Tahoma" pitchFamily="34" charset="0"/>
                <a:cs typeface="Tahoma" pitchFamily="34" charset="0"/>
              </a:rPr>
              <a:t>baldrige</a:t>
            </a:r>
            <a:r>
              <a:rPr lang="en-US" sz="1320" dirty="0">
                <a:latin typeface="+mn-lt"/>
                <a:ea typeface="Tahoma" pitchFamily="34" charset="0"/>
                <a:cs typeface="Tahoma" pitchFamily="34" charset="0"/>
              </a:rPr>
              <a:t>/upload/100-Top-</a:t>
            </a:r>
            <a:r>
              <a:rPr lang="en-US" sz="1320" dirty="0" err="1">
                <a:latin typeface="+mn-lt"/>
                <a:ea typeface="Tahoma" pitchFamily="34" charset="0"/>
                <a:cs typeface="Tahoma" pitchFamily="34" charset="0"/>
              </a:rPr>
              <a:t>Hosp</a:t>
            </a:r>
            <a:r>
              <a:rPr lang="en-US" sz="1320" dirty="0">
                <a:latin typeface="+mn-lt"/>
                <a:ea typeface="Tahoma" pitchFamily="34" charset="0"/>
                <a:cs typeface="Tahoma" pitchFamily="34" charset="0"/>
              </a:rPr>
              <a:t>-CEO-Insights-</a:t>
            </a:r>
            <a:r>
              <a:rPr lang="en-US" sz="1320" dirty="0" err="1">
                <a:latin typeface="+mn-lt"/>
                <a:ea typeface="Tahoma" pitchFamily="34" charset="0"/>
                <a:cs typeface="Tahoma" pitchFamily="34" charset="0"/>
              </a:rPr>
              <a:t>RB</a:t>
            </a:r>
            <a:r>
              <a:rPr lang="en-US" sz="1320" dirty="0">
                <a:latin typeface="+mn-lt"/>
                <a:ea typeface="Tahoma" pitchFamily="34" charset="0"/>
                <a:cs typeface="Tahoma" pitchFamily="34" charset="0"/>
              </a:rPr>
              <a:t>-</a:t>
            </a:r>
            <a:r>
              <a:rPr lang="en-US" sz="1320" dirty="0" err="1">
                <a:latin typeface="+mn-lt"/>
                <a:ea typeface="Tahoma" pitchFamily="34" charset="0"/>
                <a:cs typeface="Tahoma" pitchFamily="34" charset="0"/>
              </a:rPr>
              <a:t>final.pdf</a:t>
            </a:r>
            <a:r>
              <a:rPr lang="en-US" sz="1320" dirty="0">
                <a:latin typeface="+mn-lt"/>
                <a:ea typeface="Tahoma" pitchFamily="34" charset="0"/>
                <a:cs typeface="Tahoma" pitchFamily="34" charset="0"/>
              </a:rPr>
              <a:t>.</a:t>
            </a:r>
          </a:p>
          <a:p>
            <a:endParaRPr lang="en-US" sz="1320" dirty="0">
              <a:latin typeface="+mn-lt"/>
            </a:endParaRPr>
          </a:p>
        </p:txBody>
      </p:sp>
    </p:spTree>
    <p:extLst>
      <p:ext uri="{BB962C8B-B14F-4D97-AF65-F5344CB8AC3E}">
        <p14:creationId xmlns:p14="http://schemas.microsoft.com/office/powerpoint/2010/main" val="17633151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22020" y="2461260"/>
            <a:ext cx="8801100" cy="3269613"/>
          </a:xfrm>
          <a:prstGeom prst="rect">
            <a:avLst/>
          </a:prstGeom>
          <a:noFill/>
        </p:spPr>
        <p:txBody>
          <a:bodyPr wrap="square" rtlCol="0">
            <a:spAutoFit/>
          </a:bodyPr>
          <a:lstStyle/>
          <a:p>
            <a:pPr>
              <a:spcAft>
                <a:spcPts val="1320"/>
              </a:spcAft>
            </a:pPr>
            <a:r>
              <a:rPr lang="en-US" sz="3520" dirty="0">
                <a:latin typeface="+mn-lt"/>
              </a:rPr>
              <a:t>By 2018, hospitals likely to </a:t>
            </a:r>
          </a:p>
          <a:p>
            <a:pPr marL="502920" indent="-502920">
              <a:spcAft>
                <a:spcPts val="1320"/>
              </a:spcAft>
              <a:buFont typeface="Arial" pitchFamily="34" charset="0"/>
              <a:buChar char="•"/>
            </a:pPr>
            <a:r>
              <a:rPr lang="en-US" sz="3520" dirty="0">
                <a:latin typeface="+mn-lt"/>
              </a:rPr>
              <a:t>Use the Baldrige Criteria for improvement or assessment: </a:t>
            </a:r>
            <a:r>
              <a:rPr lang="en-US" sz="3960" b="1" dirty="0">
                <a:latin typeface="+mn-lt"/>
              </a:rPr>
              <a:t>65%</a:t>
            </a:r>
            <a:endParaRPr lang="en-US" sz="3520" b="1" dirty="0">
              <a:latin typeface="+mn-lt"/>
            </a:endParaRPr>
          </a:p>
          <a:p>
            <a:pPr marL="502920" indent="-502920">
              <a:spcAft>
                <a:spcPts val="1320"/>
              </a:spcAft>
              <a:buFont typeface="Arial" pitchFamily="34" charset="0"/>
              <a:buChar char="•"/>
            </a:pPr>
            <a:r>
              <a:rPr lang="en-US" sz="3520" dirty="0">
                <a:latin typeface="+mn-lt"/>
              </a:rPr>
              <a:t>Apply for the Baldrige Award or a state-level Baldrige-based award: </a:t>
            </a:r>
            <a:r>
              <a:rPr lang="en-US" sz="3960" b="1" dirty="0">
                <a:latin typeface="+mn-lt"/>
              </a:rPr>
              <a:t>41%</a:t>
            </a:r>
            <a:endParaRPr lang="en-US" sz="3520" b="1" dirty="0">
              <a:latin typeface="+mn-lt"/>
            </a:endParaRPr>
          </a:p>
        </p:txBody>
      </p:sp>
      <p:sp>
        <p:nvSpPr>
          <p:cNvPr id="3" name="Rectangle 2"/>
          <p:cNvSpPr/>
          <p:nvPr/>
        </p:nvSpPr>
        <p:spPr>
          <a:xfrm>
            <a:off x="502920" y="846261"/>
            <a:ext cx="8884920" cy="1581972"/>
          </a:xfrm>
          <a:prstGeom prst="rect">
            <a:avLst/>
          </a:prstGeom>
        </p:spPr>
        <p:txBody>
          <a:bodyPr wrap="square">
            <a:spAutoFit/>
          </a:bodyPr>
          <a:lstStyle/>
          <a:p>
            <a:pPr lvl="0"/>
            <a:r>
              <a:rPr lang="en-US" sz="4840" b="1" dirty="0">
                <a:latin typeface="+mj-lt"/>
              </a:rPr>
              <a:t>Health Care: </a:t>
            </a:r>
            <a:br>
              <a:rPr lang="en-US" sz="4840" b="1" dirty="0">
                <a:latin typeface="+mj-lt"/>
              </a:rPr>
            </a:br>
            <a:r>
              <a:rPr lang="en-US" sz="4840" b="1" dirty="0">
                <a:latin typeface="+mj-lt"/>
              </a:rPr>
              <a:t>Adoption of Baldrige Criteria</a:t>
            </a:r>
          </a:p>
        </p:txBody>
      </p:sp>
      <p:sp>
        <p:nvSpPr>
          <p:cNvPr id="2" name="TextBox 1"/>
          <p:cNvSpPr txBox="1"/>
          <p:nvPr/>
        </p:nvSpPr>
        <p:spPr>
          <a:xfrm>
            <a:off x="3323117" y="6316981"/>
            <a:ext cx="6775641" cy="904863"/>
          </a:xfrm>
          <a:prstGeom prst="rect">
            <a:avLst/>
          </a:prstGeom>
          <a:noFill/>
        </p:spPr>
        <p:txBody>
          <a:bodyPr wrap="square" rtlCol="0">
            <a:spAutoFit/>
          </a:bodyPr>
          <a:lstStyle/>
          <a:p>
            <a:r>
              <a:rPr lang="en-US" sz="1320" b="1" dirty="0">
                <a:latin typeface="+mn-lt"/>
                <a:ea typeface="Tahoma" pitchFamily="34" charset="0"/>
                <a:cs typeface="Tahoma" pitchFamily="34" charset="0"/>
              </a:rPr>
              <a:t>Source: </a:t>
            </a:r>
            <a:r>
              <a:rPr lang="en-US" sz="1320" i="1" dirty="0" err="1">
                <a:latin typeface="+mn-lt"/>
                <a:ea typeface="Tahoma" pitchFamily="34" charset="0"/>
                <a:cs typeface="Tahoma" pitchFamily="34" charset="0"/>
              </a:rPr>
              <a:t>Futurescan</a:t>
            </a:r>
            <a:r>
              <a:rPr lang="en-US" sz="1320" i="1" dirty="0">
                <a:latin typeface="+mn-lt"/>
                <a:ea typeface="Tahoma" pitchFamily="34" charset="0"/>
                <a:cs typeface="Tahoma" pitchFamily="34" charset="0"/>
              </a:rPr>
              <a:t> 2013: Healthcare Trends and Implications 2013-2018. </a:t>
            </a:r>
            <a:r>
              <a:rPr lang="en-US" sz="1320" dirty="0">
                <a:latin typeface="+mn-lt"/>
                <a:ea typeface="Tahoma" pitchFamily="34" charset="0"/>
                <a:cs typeface="Tahoma" pitchFamily="34" charset="0"/>
              </a:rPr>
              <a:t>American Hospital Association, Society for Healthcare Strategy &amp; Market Development. http://</a:t>
            </a:r>
            <a:r>
              <a:rPr lang="en-US" sz="1320" dirty="0" err="1">
                <a:latin typeface="+mn-lt"/>
                <a:ea typeface="Tahoma" pitchFamily="34" charset="0"/>
                <a:cs typeface="Tahoma" pitchFamily="34" charset="0"/>
              </a:rPr>
              <a:t>www.nist.gov</a:t>
            </a:r>
            <a:r>
              <a:rPr lang="en-US" sz="1320" dirty="0">
                <a:latin typeface="+mn-lt"/>
                <a:ea typeface="Tahoma" pitchFamily="34" charset="0"/>
                <a:cs typeface="Tahoma" pitchFamily="34" charset="0"/>
              </a:rPr>
              <a:t>/</a:t>
            </a:r>
            <a:r>
              <a:rPr lang="en-US" sz="1320" dirty="0" err="1">
                <a:latin typeface="+mn-lt"/>
                <a:ea typeface="Tahoma" pitchFamily="34" charset="0"/>
                <a:cs typeface="Tahoma" pitchFamily="34" charset="0"/>
              </a:rPr>
              <a:t>baldrige</a:t>
            </a:r>
            <a:r>
              <a:rPr lang="en-US" sz="1320" dirty="0">
                <a:latin typeface="+mn-lt"/>
                <a:ea typeface="Tahoma" pitchFamily="34" charset="0"/>
                <a:cs typeface="Tahoma" pitchFamily="34" charset="0"/>
              </a:rPr>
              <a:t>/upload/</a:t>
            </a:r>
            <a:r>
              <a:rPr lang="en-US" sz="1320" dirty="0" err="1">
                <a:latin typeface="+mn-lt"/>
                <a:ea typeface="Tahoma" pitchFamily="34" charset="0"/>
                <a:cs typeface="Tahoma" pitchFamily="34" charset="0"/>
              </a:rPr>
              <a:t>Futurescan</a:t>
            </a:r>
            <a:r>
              <a:rPr lang="en-US" sz="1320" dirty="0">
                <a:latin typeface="+mn-lt"/>
                <a:ea typeface="Tahoma" pitchFamily="34" charset="0"/>
                <a:cs typeface="Tahoma" pitchFamily="34" charset="0"/>
              </a:rPr>
              <a:t>-2013-</a:t>
            </a:r>
            <a:r>
              <a:rPr lang="en-US" sz="1320" dirty="0" err="1">
                <a:latin typeface="+mn-lt"/>
                <a:ea typeface="Tahoma" pitchFamily="34" charset="0"/>
                <a:cs typeface="Tahoma" pitchFamily="34" charset="0"/>
              </a:rPr>
              <a:t>p44</a:t>
            </a:r>
            <a:r>
              <a:rPr lang="en-US" sz="1320" dirty="0">
                <a:latin typeface="+mn-lt"/>
                <a:ea typeface="Tahoma" pitchFamily="34" charset="0"/>
                <a:cs typeface="Tahoma" pitchFamily="34" charset="0"/>
              </a:rPr>
              <a:t>-</a:t>
            </a:r>
            <a:r>
              <a:rPr lang="en-US" sz="1320" dirty="0" err="1">
                <a:latin typeface="+mn-lt"/>
                <a:ea typeface="Tahoma" pitchFamily="34" charset="0"/>
                <a:cs typeface="Tahoma" pitchFamily="34" charset="0"/>
              </a:rPr>
              <a:t>2.pdf</a:t>
            </a:r>
            <a:r>
              <a:rPr lang="en-US" sz="1320" dirty="0">
                <a:latin typeface="+mn-lt"/>
                <a:ea typeface="Tahoma" pitchFamily="34" charset="0"/>
                <a:cs typeface="Tahoma" pitchFamily="34" charset="0"/>
              </a:rPr>
              <a:t>.</a:t>
            </a:r>
          </a:p>
          <a:p>
            <a:endParaRPr lang="en-US" sz="1320" dirty="0">
              <a:latin typeface="+mn-lt"/>
            </a:endParaRPr>
          </a:p>
        </p:txBody>
      </p:sp>
    </p:spTree>
    <p:extLst>
      <p:ext uri="{BB962C8B-B14F-4D97-AF65-F5344CB8AC3E}">
        <p14:creationId xmlns:p14="http://schemas.microsoft.com/office/powerpoint/2010/main" val="13354604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23117" y="6316981"/>
            <a:ext cx="6775641" cy="498598"/>
          </a:xfrm>
          <a:prstGeom prst="rect">
            <a:avLst/>
          </a:prstGeom>
          <a:noFill/>
        </p:spPr>
        <p:txBody>
          <a:bodyPr wrap="square" rtlCol="0">
            <a:spAutoFit/>
          </a:bodyPr>
          <a:lstStyle/>
          <a:p>
            <a:r>
              <a:rPr lang="en-US" sz="1320" b="1" dirty="0">
                <a:latin typeface="+mn-lt"/>
                <a:ea typeface="Tahoma" pitchFamily="34" charset="0"/>
                <a:cs typeface="Tahoma" pitchFamily="34" charset="0"/>
              </a:rPr>
              <a:t>Source: </a:t>
            </a:r>
            <a:r>
              <a:rPr lang="en-US" sz="1320" i="1" dirty="0" smtClean="0">
                <a:latin typeface="+mn-lt"/>
                <a:ea typeface="Tahoma" pitchFamily="34" charset="0"/>
                <a:cs typeface="Tahoma" pitchFamily="34" charset="0"/>
              </a:rPr>
              <a:t>Frontiers </a:t>
            </a:r>
            <a:r>
              <a:rPr lang="en-US" sz="1320" i="1" dirty="0">
                <a:latin typeface="+mn-lt"/>
                <a:ea typeface="Tahoma" pitchFamily="34" charset="0"/>
                <a:cs typeface="Tahoma" pitchFamily="34" charset="0"/>
              </a:rPr>
              <a:t>of Health Services Management, </a:t>
            </a:r>
            <a:r>
              <a:rPr lang="en-US" sz="1320" dirty="0">
                <a:latin typeface="+mn-lt"/>
                <a:ea typeface="Tahoma" pitchFamily="34" charset="0"/>
                <a:cs typeface="Tahoma" pitchFamily="34" charset="0"/>
              </a:rPr>
              <a:t>Fall 2015 </a:t>
            </a:r>
            <a:r>
              <a:rPr lang="en-US" sz="1320" dirty="0" smtClean="0">
                <a:latin typeface="+mn-lt"/>
                <a:ea typeface="Tahoma" pitchFamily="34" charset="0"/>
                <a:cs typeface="Tahoma" pitchFamily="34" charset="0"/>
              </a:rPr>
              <a:t>(a </a:t>
            </a:r>
            <a:r>
              <a:rPr lang="en-US" sz="1320" dirty="0">
                <a:latin typeface="+mn-lt"/>
                <a:ea typeface="Tahoma" pitchFamily="34" charset="0"/>
                <a:cs typeface="Tahoma" pitchFamily="34" charset="0"/>
              </a:rPr>
              <a:t>publication of the American College of Healthcare </a:t>
            </a:r>
            <a:r>
              <a:rPr lang="en-US" sz="1320" dirty="0" smtClean="0">
                <a:latin typeface="+mn-lt"/>
                <a:ea typeface="Tahoma" pitchFamily="34" charset="0"/>
                <a:cs typeface="Tahoma" pitchFamily="34" charset="0"/>
              </a:rPr>
              <a:t>Executives).</a:t>
            </a:r>
            <a:endParaRPr lang="en-US" sz="1320" dirty="0">
              <a:latin typeface="+mn-lt"/>
            </a:endParaRPr>
          </a:p>
        </p:txBody>
      </p:sp>
      <p:sp>
        <p:nvSpPr>
          <p:cNvPr id="6" name="Rectangle 5"/>
          <p:cNvSpPr/>
          <p:nvPr/>
        </p:nvSpPr>
        <p:spPr>
          <a:xfrm>
            <a:off x="876300" y="983208"/>
            <a:ext cx="8534400" cy="3477875"/>
          </a:xfrm>
          <a:prstGeom prst="rect">
            <a:avLst/>
          </a:prstGeom>
        </p:spPr>
        <p:txBody>
          <a:bodyPr wrap="square">
            <a:spAutoFit/>
          </a:bodyPr>
          <a:lstStyle/>
          <a:p>
            <a:pPr>
              <a:spcAft>
                <a:spcPts val="1200"/>
              </a:spcAft>
            </a:pPr>
            <a:r>
              <a:rPr lang="en-US" sz="3000" dirty="0" smtClean="0">
                <a:latin typeface="+mn-lt"/>
              </a:rPr>
              <a:t>“What </a:t>
            </a:r>
            <a:r>
              <a:rPr lang="en-US" sz="3000" dirty="0">
                <a:latin typeface="+mn-lt"/>
              </a:rPr>
              <a:t>frameworks or process improvement approaches are being used by hospitals and health systems to </a:t>
            </a:r>
            <a:r>
              <a:rPr lang="en-US" sz="3000" b="1" dirty="0">
                <a:latin typeface="+mn-lt"/>
              </a:rPr>
              <a:t>transform their organizations and maximize positive outcomes</a:t>
            </a:r>
            <a:r>
              <a:rPr lang="en-US" sz="3000" dirty="0" smtClean="0">
                <a:latin typeface="+mn-lt"/>
              </a:rPr>
              <a:t>?”</a:t>
            </a:r>
          </a:p>
          <a:p>
            <a:pPr>
              <a:spcAft>
                <a:spcPts val="1200"/>
              </a:spcAft>
            </a:pPr>
            <a:r>
              <a:rPr lang="en-US" sz="3000" dirty="0" smtClean="0">
                <a:latin typeface="+mn-lt"/>
              </a:rPr>
              <a:t>“The </a:t>
            </a:r>
            <a:r>
              <a:rPr lang="en-US" sz="3000" b="1" dirty="0">
                <a:latin typeface="+mn-lt"/>
              </a:rPr>
              <a:t>Baldrige Performance Excellence Program </a:t>
            </a:r>
            <a:r>
              <a:rPr lang="en-US" sz="3000" dirty="0">
                <a:latin typeface="+mn-lt"/>
              </a:rPr>
              <a:t>provides organizations with one such framework to identify improvement opportunities, develop best practices, and attain and sustain top performance."</a:t>
            </a:r>
          </a:p>
        </p:txBody>
      </p:sp>
    </p:spTree>
    <p:extLst>
      <p:ext uri="{BB962C8B-B14F-4D97-AF65-F5344CB8AC3E}">
        <p14:creationId xmlns:p14="http://schemas.microsoft.com/office/powerpoint/2010/main" val="10379621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19100" y="1203960"/>
            <a:ext cx="9237663" cy="1257300"/>
          </a:xfrm>
        </p:spPr>
        <p:txBody>
          <a:bodyPr/>
          <a:lstStyle/>
          <a:p>
            <a:pPr>
              <a:lnSpc>
                <a:spcPct val="100000"/>
              </a:lnSpc>
            </a:pPr>
            <a:r>
              <a:rPr lang="en-US" sz="4840" dirty="0">
                <a:solidFill>
                  <a:schemeClr val="tx1"/>
                </a:solidFill>
                <a:latin typeface="Arial Narrow" pitchFamily="34" charset="0"/>
                <a:ea typeface="ＭＳ Ｐゴシック" pitchFamily="34" charset="-128"/>
                <a:cs typeface="Arial Narrow" pitchFamily="34" charset="0"/>
              </a:rPr>
              <a:t>Baldrige Training: </a:t>
            </a:r>
            <a:br>
              <a:rPr lang="en-US" sz="4840" dirty="0">
                <a:solidFill>
                  <a:schemeClr val="tx1"/>
                </a:solidFill>
                <a:latin typeface="Arial Narrow" pitchFamily="34" charset="0"/>
                <a:ea typeface="ＭＳ Ｐゴシック" pitchFamily="34" charset="-128"/>
                <a:cs typeface="Arial Narrow" pitchFamily="34" charset="0"/>
              </a:rPr>
            </a:br>
            <a:r>
              <a:rPr lang="en-US" sz="4840" dirty="0">
                <a:solidFill>
                  <a:schemeClr val="tx1"/>
                </a:solidFill>
                <a:latin typeface="Arial Narrow" pitchFamily="34" charset="0"/>
                <a:ea typeface="ＭＳ Ｐゴシック" pitchFamily="34" charset="-128"/>
                <a:cs typeface="Arial Narrow" pitchFamily="34" charset="0"/>
              </a:rPr>
              <a:t>Top-Tier Leadership Development</a:t>
            </a:r>
          </a:p>
        </p:txBody>
      </p:sp>
      <p:sp>
        <p:nvSpPr>
          <p:cNvPr id="5123" name="Rectangle 3"/>
          <p:cNvSpPr>
            <a:spLocks noGrp="1" noChangeArrowheads="1"/>
          </p:cNvSpPr>
          <p:nvPr>
            <p:ph type="body" idx="1"/>
          </p:nvPr>
        </p:nvSpPr>
        <p:spPr>
          <a:xfrm>
            <a:off x="1173480" y="2712720"/>
            <a:ext cx="7711440" cy="3520440"/>
          </a:xfrm>
        </p:spPr>
        <p:txBody>
          <a:bodyPr/>
          <a:lstStyle/>
          <a:p>
            <a:pPr marL="0" indent="0">
              <a:lnSpc>
                <a:spcPct val="100000"/>
              </a:lnSpc>
              <a:spcBef>
                <a:spcPts val="0"/>
              </a:spcBef>
              <a:spcAft>
                <a:spcPts val="1320"/>
              </a:spcAft>
              <a:buNone/>
            </a:pPr>
            <a:r>
              <a:rPr lang="en-US" dirty="0" smtClean="0">
                <a:ea typeface="ＭＳ Ｐゴシック" pitchFamily="34" charset="-128"/>
              </a:rPr>
              <a:t>Among government/military leadership development programs:</a:t>
            </a:r>
          </a:p>
          <a:p>
            <a:pPr marL="1005840" indent="-509905">
              <a:lnSpc>
                <a:spcPct val="100000"/>
              </a:lnSpc>
              <a:spcBef>
                <a:spcPts val="0"/>
              </a:spcBef>
              <a:spcAft>
                <a:spcPts val="1320"/>
              </a:spcAft>
            </a:pPr>
            <a:r>
              <a:rPr lang="en-US" b="1" dirty="0" smtClean="0">
                <a:ea typeface="ＭＳ Ｐゴシック" pitchFamily="34" charset="-128"/>
              </a:rPr>
              <a:t>No. 1 </a:t>
            </a:r>
            <a:r>
              <a:rPr lang="en-US" dirty="0" smtClean="0">
                <a:ea typeface="ＭＳ Ｐゴシック" pitchFamily="34" charset="-128"/>
              </a:rPr>
              <a:t>in 2014</a:t>
            </a:r>
          </a:p>
          <a:p>
            <a:pPr marL="1005840" indent="-509905">
              <a:lnSpc>
                <a:spcPct val="100000"/>
              </a:lnSpc>
              <a:spcBef>
                <a:spcPts val="0"/>
              </a:spcBef>
              <a:spcAft>
                <a:spcPts val="1320"/>
              </a:spcAft>
            </a:pPr>
            <a:r>
              <a:rPr lang="en-US" b="1" dirty="0" smtClean="0">
                <a:ea typeface="ＭＳ Ｐゴシック" pitchFamily="34" charset="-128"/>
              </a:rPr>
              <a:t>Top-10</a:t>
            </a:r>
            <a:r>
              <a:rPr lang="en-US" dirty="0" smtClean="0">
                <a:ea typeface="ＭＳ Ｐゴシック" pitchFamily="34" charset="-128"/>
              </a:rPr>
              <a:t> ranking 5 times since 2010</a:t>
            </a:r>
          </a:p>
          <a:p>
            <a:pPr marL="495935" indent="0" algn="r">
              <a:lnSpc>
                <a:spcPct val="100000"/>
              </a:lnSpc>
              <a:spcBef>
                <a:spcPts val="0"/>
              </a:spcBef>
              <a:spcAft>
                <a:spcPts val="1320"/>
              </a:spcAft>
              <a:buNone/>
            </a:pPr>
            <a:r>
              <a:rPr lang="en-US" dirty="0">
                <a:ea typeface="ＭＳ Ｐゴシック" pitchFamily="34" charset="-128"/>
              </a:rPr>
              <a:t>—</a:t>
            </a:r>
            <a:r>
              <a:rPr lang="en-US" i="1" dirty="0">
                <a:ea typeface="ＭＳ Ｐゴシック" pitchFamily="34" charset="-128"/>
              </a:rPr>
              <a:t>Leadership Excellence </a:t>
            </a:r>
            <a:r>
              <a:rPr lang="en-US" dirty="0" smtClean="0">
                <a:ea typeface="ＭＳ Ｐゴシック" pitchFamily="34" charset="-128"/>
              </a:rPr>
              <a:t>magazine</a:t>
            </a:r>
            <a:endParaRPr lang="en-US" dirty="0">
              <a:ea typeface="ＭＳ Ｐゴシック" pitchFamily="34" charset="-128"/>
            </a:endParaRPr>
          </a:p>
          <a:p>
            <a:pPr marL="1005840" indent="-509905">
              <a:lnSpc>
                <a:spcPct val="100000"/>
              </a:lnSpc>
              <a:spcBef>
                <a:spcPts val="0"/>
              </a:spcBef>
              <a:spcAft>
                <a:spcPts val="1320"/>
              </a:spcAft>
            </a:pPr>
            <a:endParaRPr lang="en-US" dirty="0" smtClean="0">
              <a:ea typeface="ＭＳ Ｐゴシック" pitchFamily="34" charset="-128"/>
            </a:endParaRPr>
          </a:p>
          <a:p>
            <a:pPr>
              <a:lnSpc>
                <a:spcPct val="100000"/>
              </a:lnSpc>
              <a:spcBef>
                <a:spcPts val="0"/>
              </a:spcBef>
              <a:spcAft>
                <a:spcPts val="1320"/>
              </a:spcAft>
              <a:buNone/>
            </a:pPr>
            <a:endParaRPr lang="en-US" i="1" dirty="0" smtClean="0">
              <a:ea typeface="ＭＳ Ｐゴシック" pitchFamily="34" charset="-128"/>
            </a:endParaRPr>
          </a:p>
        </p:txBody>
      </p:sp>
      <p:sp>
        <p:nvSpPr>
          <p:cNvPr id="2" name="TextBox 1"/>
          <p:cNvSpPr txBox="1"/>
          <p:nvPr/>
        </p:nvSpPr>
        <p:spPr>
          <a:xfrm>
            <a:off x="5461000" y="1370945"/>
            <a:ext cx="2832100" cy="461665"/>
          </a:xfrm>
          <a:prstGeom prst="rect">
            <a:avLst/>
          </a:prstGeom>
          <a:noFill/>
        </p:spPr>
        <p:txBody>
          <a:bodyPr wrap="square" rtlCol="0">
            <a:spAutoFit/>
          </a:bodyPr>
          <a:lstStyle/>
          <a:p>
            <a:r>
              <a:rPr lang="en-US" dirty="0" smtClean="0">
                <a:solidFill>
                  <a:srgbClr val="FF0000"/>
                </a:solidFill>
              </a:rPr>
              <a:t>Update in Feb.</a:t>
            </a:r>
            <a:endParaRPr lang="en-US" dirty="0">
              <a:solidFill>
                <a:srgbClr val="FF0000"/>
              </a:solidFill>
            </a:endParaRPr>
          </a:p>
        </p:txBody>
      </p:sp>
    </p:spTree>
    <p:extLst>
      <p:ext uri="{BB962C8B-B14F-4D97-AF65-F5344CB8AC3E}">
        <p14:creationId xmlns:p14="http://schemas.microsoft.com/office/powerpoint/2010/main" val="6791257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65469" y="1623060"/>
            <a:ext cx="8151813" cy="979955"/>
          </a:xfrm>
        </p:spPr>
        <p:txBody>
          <a:bodyPr/>
          <a:lstStyle/>
          <a:p>
            <a:r>
              <a:rPr lang="en-US" sz="4840" dirty="0">
                <a:latin typeface="Arial Narrow" pitchFamily="34" charset="0"/>
                <a:ea typeface="ＭＳ Ｐゴシック" pitchFamily="34" charset="-128"/>
                <a:cs typeface="Arial Narrow" pitchFamily="34" charset="0"/>
              </a:rPr>
              <a:t>Factors behind the Impact</a:t>
            </a:r>
            <a:endParaRPr lang="en-US" sz="4840" b="0" dirty="0">
              <a:latin typeface="Arial" pitchFamily="34" charset="0"/>
              <a:ea typeface="ＭＳ Ｐゴシック" pitchFamily="34" charset="-128"/>
              <a:cs typeface="Arial Narrow" pitchFamily="34" charset="0"/>
            </a:endParaRPr>
          </a:p>
        </p:txBody>
      </p:sp>
      <p:sp>
        <p:nvSpPr>
          <p:cNvPr id="6147" name="Rectangle 3"/>
          <p:cNvSpPr>
            <a:spLocks noGrp="1" noChangeArrowheads="1"/>
          </p:cNvSpPr>
          <p:nvPr>
            <p:ph type="body" idx="1"/>
          </p:nvPr>
        </p:nvSpPr>
        <p:spPr>
          <a:xfrm>
            <a:off x="1236028" y="2712720"/>
            <a:ext cx="7565072" cy="2598420"/>
          </a:xfrm>
        </p:spPr>
        <p:txBody>
          <a:bodyPr/>
          <a:lstStyle/>
          <a:p>
            <a:pPr>
              <a:lnSpc>
                <a:spcPct val="100000"/>
              </a:lnSpc>
              <a:spcBef>
                <a:spcPts val="2369"/>
              </a:spcBef>
            </a:pPr>
            <a:r>
              <a:rPr lang="en-US" sz="3960" dirty="0">
                <a:ea typeface="ＭＳ Ｐゴシック" pitchFamily="34" charset="-128"/>
              </a:rPr>
              <a:t>Acceptance of the </a:t>
            </a:r>
            <a:r>
              <a:rPr lang="en-US" sz="3960" dirty="0" smtClean="0">
                <a:ea typeface="ＭＳ Ｐゴシック" pitchFamily="34" charset="-128"/>
              </a:rPr>
              <a:t>Baldrige framework </a:t>
            </a:r>
            <a:r>
              <a:rPr lang="en-US" sz="3960" dirty="0">
                <a:ea typeface="ＭＳ Ｐゴシック" pitchFamily="34" charset="-128"/>
              </a:rPr>
              <a:t>nationally and globally</a:t>
            </a:r>
          </a:p>
          <a:p>
            <a:pPr>
              <a:lnSpc>
                <a:spcPct val="100000"/>
              </a:lnSpc>
              <a:spcBef>
                <a:spcPts val="2369"/>
              </a:spcBef>
            </a:pPr>
            <a:r>
              <a:rPr lang="en-US" sz="3960" dirty="0">
                <a:ea typeface="ＭＳ Ｐゴシック" pitchFamily="34" charset="-128"/>
              </a:rPr>
              <a:t>Program participants</a:t>
            </a:r>
            <a:endParaRPr lang="en-US" sz="3960" b="1" strike="sngStrike" dirty="0">
              <a:latin typeface="Arial"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63793" y="151309"/>
            <a:ext cx="8691923" cy="1315430"/>
          </a:xfrm>
        </p:spPr>
        <p:txBody>
          <a:bodyPr/>
          <a:lstStyle/>
          <a:p>
            <a:pPr>
              <a:lnSpc>
                <a:spcPct val="100000"/>
              </a:lnSpc>
              <a:spcAft>
                <a:spcPts val="1320"/>
              </a:spcAft>
            </a:pPr>
            <a:r>
              <a:rPr lang="en-US" dirty="0">
                <a:solidFill>
                  <a:schemeClr val="tx1"/>
                </a:solidFill>
                <a:latin typeface="Arial Narrow" pitchFamily="34" charset="0"/>
                <a:ea typeface="ＭＳ Ｐゴシック" pitchFamily="34" charset="-128"/>
                <a:cs typeface="Arial Narrow" pitchFamily="34" charset="0"/>
              </a:rPr>
              <a:t>Alliance for Performance </a:t>
            </a:r>
            <a:r>
              <a:rPr lang="en-US" dirty="0" smtClean="0">
                <a:solidFill>
                  <a:schemeClr val="tx1"/>
                </a:solidFill>
                <a:latin typeface="Arial Narrow" pitchFamily="34" charset="0"/>
                <a:ea typeface="ＭＳ Ｐゴシック" pitchFamily="34" charset="-128"/>
                <a:cs typeface="Arial Narrow" pitchFamily="34" charset="0"/>
              </a:rPr>
              <a:t>Excellence </a:t>
            </a:r>
            <a:r>
              <a:rPr lang="en-US" dirty="0">
                <a:solidFill>
                  <a:schemeClr val="tx1"/>
                </a:solidFill>
                <a:latin typeface="Arial Narrow" pitchFamily="34" charset="0"/>
                <a:ea typeface="ＭＳ Ｐゴシック" pitchFamily="34" charset="-128"/>
                <a:cs typeface="Arial Narrow" pitchFamily="34" charset="0"/>
              </a:rPr>
              <a:t/>
            </a:r>
            <a:br>
              <a:rPr lang="en-US" dirty="0">
                <a:solidFill>
                  <a:schemeClr val="tx1"/>
                </a:solidFill>
                <a:latin typeface="Arial Narrow" pitchFamily="34" charset="0"/>
                <a:ea typeface="ＭＳ Ｐゴシック" pitchFamily="34" charset="-128"/>
                <a:cs typeface="Arial Narrow" pitchFamily="34" charset="0"/>
              </a:rPr>
            </a:br>
            <a:r>
              <a:rPr lang="en-US" dirty="0">
                <a:solidFill>
                  <a:schemeClr val="tx1"/>
                </a:solidFill>
                <a:latin typeface="Arial Narrow" pitchFamily="34" charset="0"/>
                <a:ea typeface="ＭＳ Ｐゴシック" pitchFamily="34" charset="-128"/>
                <a:cs typeface="Arial Narrow" pitchFamily="34" charset="0"/>
              </a:rPr>
              <a:t>A </a:t>
            </a:r>
            <a:r>
              <a:rPr lang="en-US" dirty="0" smtClean="0">
                <a:solidFill>
                  <a:schemeClr val="tx1"/>
                </a:solidFill>
                <a:latin typeface="Arial Narrow" pitchFamily="34" charset="0"/>
                <a:ea typeface="ＭＳ Ｐゴシック" pitchFamily="34" charset="-128"/>
                <a:cs typeface="Arial Narrow" pitchFamily="34" charset="0"/>
              </a:rPr>
              <a:t>National Network</a:t>
            </a:r>
            <a:endParaRPr lang="en-US" dirty="0">
              <a:solidFill>
                <a:schemeClr val="tx1"/>
              </a:solidFill>
              <a:latin typeface="Arial Narrow" pitchFamily="34" charset="0"/>
              <a:ea typeface="ＭＳ Ｐゴシック" pitchFamily="34" charset="-128"/>
              <a:cs typeface="Arial Narrow" pitchFamily="34" charset="0"/>
            </a:endParaRPr>
          </a:p>
        </p:txBody>
      </p:sp>
      <p:sp>
        <p:nvSpPr>
          <p:cNvPr id="4" name="Rectangle 3"/>
          <p:cNvSpPr/>
          <p:nvPr/>
        </p:nvSpPr>
        <p:spPr>
          <a:xfrm>
            <a:off x="4388456" y="6752122"/>
            <a:ext cx="4695386" cy="582049"/>
          </a:xfrm>
          <a:prstGeom prst="rect">
            <a:avLst/>
          </a:prstGeom>
        </p:spPr>
        <p:txBody>
          <a:bodyPr wrap="none" lIns="90264" tIns="45132" rIns="90264" bIns="45132">
            <a:spAutoFit/>
          </a:bodyPr>
          <a:lstStyle/>
          <a:p>
            <a:pPr eaLnBrk="0" hangingPunct="0">
              <a:defRPr/>
            </a:pPr>
            <a:r>
              <a:rPr lang="en-US" sz="3190" b="1" dirty="0" err="1">
                <a:latin typeface="+mn-lt"/>
                <a:ea typeface="ＭＳ Ｐゴシック" pitchFamily="-109" charset="-128"/>
              </a:rPr>
              <a:t>www.baldrigepe.org/alliance</a:t>
            </a:r>
            <a:endParaRPr lang="en-US" sz="3190" b="1" dirty="0">
              <a:latin typeface="+mn-lt"/>
              <a:ea typeface="ＭＳ Ｐゴシック" pitchFamily="-109" charset="-128"/>
            </a:endParaRPr>
          </a:p>
        </p:txBody>
      </p:sp>
      <p:pic>
        <p:nvPicPr>
          <p:cNvPr id="1536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4439" y="3881579"/>
            <a:ext cx="9525" cy="9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4439" y="3881579"/>
            <a:ext cx="9525" cy="9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2210131" y="1466739"/>
            <a:ext cx="6661364" cy="5120640"/>
          </a:xfrm>
          <a:prstGeom prst="rect">
            <a:avLst/>
          </a:prstGeom>
        </p:spPr>
      </p:pic>
    </p:spTree>
    <p:extLst>
      <p:ext uri="{BB962C8B-B14F-4D97-AF65-F5344CB8AC3E}">
        <p14:creationId xmlns:p14="http://schemas.microsoft.com/office/powerpoint/2010/main" val="16891952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251460" y="617221"/>
            <a:ext cx="9555480" cy="835965"/>
          </a:xfrm>
          <a:prstGeom prst="rect">
            <a:avLst/>
          </a:prstGeom>
          <a:noFill/>
          <a:ln w="9525">
            <a:noFill/>
            <a:miter lim="800000"/>
            <a:headEnd/>
            <a:tailEnd/>
          </a:ln>
        </p:spPr>
        <p:txBody>
          <a:bodyPr wrap="square" lIns="90264" tIns="45132" rIns="90264" bIns="45132">
            <a:spAutoFit/>
          </a:bodyPr>
          <a:lstStyle/>
          <a:p>
            <a:pPr>
              <a:spcAft>
                <a:spcPts val="660"/>
              </a:spcAft>
              <a:defRPr/>
            </a:pPr>
            <a:r>
              <a:rPr lang="en-US" sz="4840" b="1" dirty="0">
                <a:latin typeface="+mj-lt"/>
                <a:ea typeface="ＭＳ Ｐゴシック" pitchFamily="-109" charset="-128"/>
              </a:rPr>
              <a:t>International Adoption</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6740" y="1874520"/>
            <a:ext cx="3905150" cy="2816352"/>
          </a:xfrm>
          <a:prstGeom prst="rect">
            <a:avLst/>
          </a:prstGeom>
        </p:spPr>
      </p:pic>
      <p:sp>
        <p:nvSpPr>
          <p:cNvPr id="8" name="Rectangle 3"/>
          <p:cNvSpPr>
            <a:spLocks noChangeArrowheads="1"/>
          </p:cNvSpPr>
          <p:nvPr/>
        </p:nvSpPr>
        <p:spPr bwMode="auto">
          <a:xfrm>
            <a:off x="4861560" y="2796541"/>
            <a:ext cx="4358640" cy="155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264" tIns="45132" rIns="90264" bIns="45132">
            <a:spAutoFit/>
          </a:bodyPr>
          <a:lstStyle/>
          <a:p>
            <a:pPr marL="164430" lvl="1">
              <a:lnSpc>
                <a:spcPts val="3751"/>
              </a:lnSpc>
              <a:spcBef>
                <a:spcPts val="1975"/>
              </a:spcBef>
              <a:buSzPct val="60000"/>
            </a:pPr>
            <a:r>
              <a:rPr lang="en-US" sz="3520" dirty="0">
                <a:latin typeface="Arial Narrow" pitchFamily="34" charset="0"/>
              </a:rPr>
              <a:t>About 100 performance excellence programs worldwide</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470073" y="4975860"/>
            <a:ext cx="4799298" cy="150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72645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99136" y="1608268"/>
            <a:ext cx="8940164" cy="1257300"/>
          </a:xfrm>
        </p:spPr>
        <p:txBody>
          <a:bodyPr/>
          <a:lstStyle/>
          <a:p>
            <a:r>
              <a:rPr lang="en-US" sz="4840" dirty="0">
                <a:solidFill>
                  <a:schemeClr val="tx1"/>
                </a:solidFill>
                <a:latin typeface="Arial Narrow" pitchFamily="34" charset="0"/>
                <a:ea typeface="ＭＳ Ｐゴシック" pitchFamily="34" charset="-128"/>
                <a:cs typeface="Arial Narrow" pitchFamily="34" charset="0"/>
              </a:rPr>
              <a:t>Baldrige Award Participants</a:t>
            </a:r>
          </a:p>
        </p:txBody>
      </p:sp>
      <p:sp>
        <p:nvSpPr>
          <p:cNvPr id="7171" name="Rectangle 3"/>
          <p:cNvSpPr>
            <a:spLocks noGrp="1" noChangeArrowheads="1"/>
          </p:cNvSpPr>
          <p:nvPr>
            <p:ph type="body" idx="1"/>
          </p:nvPr>
        </p:nvSpPr>
        <p:spPr>
          <a:xfrm>
            <a:off x="1592581" y="2712720"/>
            <a:ext cx="7620000" cy="2773680"/>
          </a:xfrm>
        </p:spPr>
        <p:txBody>
          <a:bodyPr/>
          <a:lstStyle/>
          <a:p>
            <a:pPr>
              <a:lnSpc>
                <a:spcPct val="100000"/>
              </a:lnSpc>
            </a:pPr>
            <a:r>
              <a:rPr lang="en-US" dirty="0" smtClean="0">
                <a:ea typeface="ＭＳ Ｐゴシック" pitchFamily="34" charset="-128"/>
              </a:rPr>
              <a:t>102 Baldrige Award recipients </a:t>
            </a:r>
            <a:br>
              <a:rPr lang="en-US" dirty="0" smtClean="0">
                <a:ea typeface="ＭＳ Ｐゴシック" pitchFamily="34" charset="-128"/>
              </a:rPr>
            </a:br>
            <a:r>
              <a:rPr lang="en-US" dirty="0" smtClean="0">
                <a:ea typeface="ＭＳ Ｐゴシック" pitchFamily="34" charset="-128"/>
              </a:rPr>
              <a:t>(109 awards)</a:t>
            </a:r>
          </a:p>
          <a:p>
            <a:pPr>
              <a:lnSpc>
                <a:spcPct val="100000"/>
              </a:lnSpc>
            </a:pPr>
            <a:r>
              <a:rPr lang="en-US" dirty="0" smtClean="0">
                <a:ea typeface="ＭＳ Ｐゴシック" pitchFamily="34" charset="-128"/>
              </a:rPr>
              <a:t>1,639 award applications </a:t>
            </a:r>
          </a:p>
          <a:p>
            <a:pPr>
              <a:lnSpc>
                <a:spcPct val="100000"/>
              </a:lnSpc>
            </a:pPr>
            <a:r>
              <a:rPr lang="en-US" dirty="0" smtClean="0">
                <a:ea typeface="ＭＳ Ｐゴシック" pitchFamily="34" charset="-128"/>
              </a:rPr>
              <a:t>More than 9,700 examiners trained </a:t>
            </a:r>
          </a:p>
          <a:p>
            <a:pPr marL="0" indent="0">
              <a:lnSpc>
                <a:spcPct val="100000"/>
              </a:lnSpc>
              <a:buNone/>
            </a:pPr>
            <a:r>
              <a:rPr lang="en-US" strike="sngStrike" dirty="0" smtClean="0">
                <a:ea typeface="ＭＳ Ｐゴシック" pitchFamily="34" charset="-128"/>
              </a:rPr>
              <a:t/>
            </a:r>
            <a:br>
              <a:rPr lang="en-US" strike="sngStrike" dirty="0" smtClean="0">
                <a:ea typeface="ＭＳ Ｐゴシック" pitchFamily="34" charset="-128"/>
              </a:rPr>
            </a:br>
            <a:endParaRPr lang="en-US" strike="sngStrike" dirty="0" smtClean="0">
              <a:ea typeface="ＭＳ Ｐゴシック" pitchFamily="34" charset="-128"/>
            </a:endParaRPr>
          </a:p>
        </p:txBody>
      </p:sp>
    </p:spTree>
    <p:extLst>
      <p:ext uri="{BB962C8B-B14F-4D97-AF65-F5344CB8AC3E}">
        <p14:creationId xmlns:p14="http://schemas.microsoft.com/office/powerpoint/2010/main" val="33686857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433428" y="743354"/>
            <a:ext cx="8305800" cy="744819"/>
          </a:xfrm>
          <a:prstGeom prst="rect">
            <a:avLst/>
          </a:prstGeom>
          <a:noFill/>
          <a:ln w="9525">
            <a:noFill/>
            <a:miter lim="800000"/>
            <a:headEnd/>
            <a:tailEnd/>
          </a:ln>
        </p:spPr>
        <p:txBody>
          <a:bodyPr lIns="0" tIns="0" rIns="0" bIns="0">
            <a:spAutoFit/>
          </a:bodyPr>
          <a:lstStyle/>
          <a:p>
            <a:pPr defTabSz="1006069">
              <a:spcBef>
                <a:spcPts val="660"/>
              </a:spcBef>
              <a:spcAft>
                <a:spcPts val="660"/>
              </a:spcAft>
              <a:defRPr/>
            </a:pPr>
            <a:r>
              <a:rPr lang="en-US" sz="4840" b="1" dirty="0">
                <a:solidFill>
                  <a:schemeClr val="tx2"/>
                </a:solidFill>
                <a:latin typeface="+mj-lt"/>
                <a:ea typeface="ＭＳ Ｐゴシック" pitchFamily="-109" charset="-128"/>
              </a:rPr>
              <a:t>Baldrige Award Recipients</a:t>
            </a:r>
          </a:p>
        </p:txBody>
      </p:sp>
      <p:sp>
        <p:nvSpPr>
          <p:cNvPr id="8195" name="Rectangle 3"/>
          <p:cNvSpPr>
            <a:spLocks noChangeArrowheads="1"/>
          </p:cNvSpPr>
          <p:nvPr/>
        </p:nvSpPr>
        <p:spPr bwMode="auto">
          <a:xfrm>
            <a:off x="838200" y="1874521"/>
            <a:ext cx="5867400" cy="4881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502920" indent="-502920">
              <a:lnSpc>
                <a:spcPct val="85000"/>
              </a:lnSpc>
              <a:spcBef>
                <a:spcPts val="1580"/>
              </a:spcBef>
              <a:buClr>
                <a:schemeClr val="tx1"/>
              </a:buClr>
              <a:buSzPct val="100000"/>
              <a:buFont typeface="Arial" pitchFamily="34" charset="0"/>
              <a:buChar char="•"/>
            </a:pPr>
            <a:r>
              <a:rPr lang="en-US" sz="3520" dirty="0">
                <a:latin typeface="Arial Narrow" pitchFamily="34" charset="0"/>
              </a:rPr>
              <a:t>Presentations to all sectors </a:t>
            </a:r>
          </a:p>
          <a:p>
            <a:pPr marL="502920" indent="-502920">
              <a:lnSpc>
                <a:spcPct val="85000"/>
              </a:lnSpc>
              <a:spcBef>
                <a:spcPts val="1580"/>
              </a:spcBef>
              <a:buClr>
                <a:schemeClr val="tx1"/>
              </a:buClr>
              <a:buSzPct val="100000"/>
              <a:buFont typeface="Arial" pitchFamily="34" charset="0"/>
              <a:buChar char="•"/>
            </a:pPr>
            <a:r>
              <a:rPr lang="en-US" sz="3520" dirty="0">
                <a:latin typeface="Arial Narrow" pitchFamily="34" charset="0"/>
              </a:rPr>
              <a:t>Quest for Excellence</a:t>
            </a:r>
            <a:r>
              <a:rPr lang="en-US" sz="3520" baseline="30000" dirty="0">
                <a:latin typeface="Arial Narrow" pitchFamily="34" charset="0"/>
              </a:rPr>
              <a:t>®</a:t>
            </a:r>
            <a:r>
              <a:rPr lang="en-US" sz="3520" dirty="0">
                <a:latin typeface="Arial Narrow" pitchFamily="34" charset="0"/>
              </a:rPr>
              <a:t> and regional conferences</a:t>
            </a:r>
          </a:p>
          <a:p>
            <a:pPr marL="502920" indent="-502920">
              <a:lnSpc>
                <a:spcPct val="85000"/>
              </a:lnSpc>
              <a:spcBef>
                <a:spcPts val="1580"/>
              </a:spcBef>
              <a:buClr>
                <a:schemeClr val="tx1"/>
              </a:buClr>
              <a:buSzPct val="100000"/>
              <a:buFont typeface="Arial" pitchFamily="34" charset="0"/>
              <a:buChar char="•"/>
            </a:pPr>
            <a:r>
              <a:rPr lang="en-US" sz="3520" dirty="0">
                <a:latin typeface="Arial Narrow" pitchFamily="34" charset="0"/>
              </a:rPr>
              <a:t>Influence on customers/suppliers</a:t>
            </a:r>
          </a:p>
          <a:p>
            <a:pPr marL="502920" indent="-502920">
              <a:lnSpc>
                <a:spcPct val="85000"/>
              </a:lnSpc>
              <a:spcBef>
                <a:spcPts val="1580"/>
              </a:spcBef>
              <a:buClr>
                <a:schemeClr val="tx1"/>
              </a:buClr>
              <a:buSzPct val="100000"/>
              <a:buFont typeface="Arial" pitchFamily="34" charset="0"/>
              <a:buChar char="•"/>
            </a:pPr>
            <a:r>
              <a:rPr lang="en-US" sz="3520" dirty="0">
                <a:latin typeface="Arial Narrow" pitchFamily="34" charset="0"/>
              </a:rPr>
              <a:t>Seminars and workshops</a:t>
            </a:r>
          </a:p>
          <a:p>
            <a:pPr marL="502920" indent="-502920">
              <a:lnSpc>
                <a:spcPct val="85000"/>
              </a:lnSpc>
              <a:spcBef>
                <a:spcPts val="1580"/>
              </a:spcBef>
              <a:buClr>
                <a:schemeClr val="tx1"/>
              </a:buClr>
              <a:buSzPct val="100000"/>
              <a:buFont typeface="Arial" pitchFamily="34" charset="0"/>
              <a:buChar char="•"/>
            </a:pPr>
            <a:r>
              <a:rPr lang="en-US" sz="3520" dirty="0">
                <a:latin typeface="Arial Narrow" pitchFamily="34" charset="0"/>
              </a:rPr>
              <a:t>Articles</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61227" y="3950208"/>
            <a:ext cx="3097173" cy="3822192"/>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670560" y="2235509"/>
            <a:ext cx="6553201" cy="577081"/>
          </a:xfrm>
          <a:prstGeom prst="rect">
            <a:avLst/>
          </a:prstGeom>
          <a:noFill/>
          <a:ln w="9525">
            <a:noFill/>
            <a:miter lim="800000"/>
            <a:headEnd/>
            <a:tailEnd/>
          </a:ln>
        </p:spPr>
        <p:txBody>
          <a:bodyPr lIns="0" tIns="0" rIns="0" bIns="0">
            <a:spAutoFit/>
          </a:bodyPr>
          <a:lstStyle/>
          <a:p>
            <a:pPr defTabSz="1006069">
              <a:lnSpc>
                <a:spcPts val="4541"/>
              </a:lnSpc>
              <a:defRPr/>
            </a:pPr>
            <a:r>
              <a:rPr lang="en-US" sz="4840" b="1" dirty="0">
                <a:solidFill>
                  <a:schemeClr val="tx2"/>
                </a:solidFill>
                <a:latin typeface="+mj-lt"/>
                <a:ea typeface="ＭＳ Ｐゴシック" pitchFamily="-109" charset="-128"/>
              </a:rPr>
              <a:t>The Bottom Line: Results</a:t>
            </a:r>
          </a:p>
        </p:txBody>
      </p:sp>
      <p:sp>
        <p:nvSpPr>
          <p:cNvPr id="24579" name="Rectangle 3"/>
          <p:cNvSpPr>
            <a:spLocks noChangeArrowheads="1"/>
          </p:cNvSpPr>
          <p:nvPr/>
        </p:nvSpPr>
        <p:spPr bwMode="auto">
          <a:xfrm>
            <a:off x="1889760" y="3147668"/>
            <a:ext cx="7162800" cy="1828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1006069">
              <a:buSzPct val="50000"/>
            </a:pPr>
            <a:r>
              <a:rPr lang="en-US" sz="3960" dirty="0">
                <a:latin typeface="Arial Narrow" pitchFamily="34" charset="0"/>
              </a:rPr>
              <a:t>Improved outcomes for products, services, and processes</a:t>
            </a:r>
          </a:p>
          <a:p>
            <a:pPr marL="510870" indent="-510870" defTabSz="1006069">
              <a:buSzPct val="50000"/>
              <a:buFont typeface="Monotype Sorts"/>
              <a:buChar char="l"/>
            </a:pPr>
            <a:endParaRPr lang="en-US" sz="3960" dirty="0">
              <a:latin typeface="Arial Narrow" pitchFamily="34" charset="0"/>
            </a:endParaRPr>
          </a:p>
        </p:txBody>
      </p:sp>
    </p:spTree>
    <p:extLst>
      <p:ext uri="{BB962C8B-B14F-4D97-AF65-F5344CB8AC3E}">
        <p14:creationId xmlns:p14="http://schemas.microsoft.com/office/powerpoint/2010/main" val="28393688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Group 16"/>
          <p:cNvGrpSpPr>
            <a:grpSpLocks/>
          </p:cNvGrpSpPr>
          <p:nvPr/>
        </p:nvGrpSpPr>
        <p:grpSpPr bwMode="auto">
          <a:xfrm>
            <a:off x="-3175" y="5503162"/>
            <a:ext cx="10058069" cy="2437513"/>
            <a:chOff x="-3876" y="5503425"/>
            <a:chExt cx="10058400" cy="2437940"/>
          </a:xfrm>
        </p:grpSpPr>
        <p:pic>
          <p:nvPicPr>
            <p:cNvPr id="16389" name="Picture 14" descr="shutterstock_40118065#5D201C_cmyk.ai"/>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76" y="5503425"/>
              <a:ext cx="10058400" cy="2437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 Box 12"/>
            <p:cNvSpPr txBox="1">
              <a:spLocks noChangeArrowheads="1"/>
            </p:cNvSpPr>
            <p:nvPr/>
          </p:nvSpPr>
          <p:spPr bwMode="auto">
            <a:xfrm>
              <a:off x="26288" y="7442803"/>
              <a:ext cx="4387994" cy="24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1000">
                  <a:solidFill>
                    <a:schemeClr val="bg1"/>
                  </a:solidFill>
                  <a:latin typeface="Arial" panose="020B0604020202020204" pitchFamily="34" charset="0"/>
                  <a:cs typeface="Arial" panose="020B0604020202020204" pitchFamily="34" charset="0"/>
                </a:rPr>
                <a:t>Baldrige Performance Excellence Program | www.nist.gov/baldrige</a:t>
              </a:r>
            </a:p>
          </p:txBody>
        </p:sp>
      </p:grpSp>
      <p:pic>
        <p:nvPicPr>
          <p:cNvPr id="16386" name="nistident_flright_vec.eps" descr="/Users/louannross/Desktop/Design Center/Art Folder/Logo Folder/N/ New Identifiers 11.09.07/nistident_flright_vec.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72550" y="7277100"/>
            <a:ext cx="9334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Impacts_Imag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225425"/>
            <a:ext cx="64008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Baldrige_Program_Logo_2010.whitebkgd.eps" descr="/Users/rossl/Desktop/Design Center/2014 New Logo/Final/All black no white/2014_Baldrige_Program_Logo.png"/>
          <p:cNvPicPr>
            <a:picLocks noChangeAspect="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144463" y="6594475"/>
            <a:ext cx="2084387"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59113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55056" y="1166662"/>
            <a:ext cx="9475787" cy="2932274"/>
          </a:xfrm>
          <a:ln>
            <a:miter lim="800000"/>
            <a:headEnd/>
            <a:tailEnd/>
          </a:ln>
          <a:extLst/>
        </p:spPr>
        <p:txBody>
          <a:bodyPr/>
          <a:lstStyle/>
          <a:p>
            <a:pPr>
              <a:lnSpc>
                <a:spcPct val="100000"/>
              </a:lnSpc>
              <a:spcAft>
                <a:spcPts val="1200"/>
              </a:spcAft>
              <a:defRPr/>
            </a:pPr>
            <a:r>
              <a:rPr lang="en-US" sz="4840" dirty="0">
                <a:solidFill>
                  <a:schemeClr val="tx1"/>
                </a:solidFill>
              </a:rPr>
              <a:t>Returns on Investment in </a:t>
            </a:r>
            <a:br>
              <a:rPr lang="en-US" sz="4840" dirty="0">
                <a:solidFill>
                  <a:schemeClr val="tx1"/>
                </a:solidFill>
              </a:rPr>
            </a:br>
            <a:r>
              <a:rPr lang="en-US" sz="4840" dirty="0">
                <a:solidFill>
                  <a:schemeClr val="tx1"/>
                </a:solidFill>
              </a:rPr>
              <a:t>Performance Excellence:</a:t>
            </a:r>
            <a:r>
              <a:rPr lang="en-US" sz="4840" strike="sngStrike" dirty="0">
                <a:solidFill>
                  <a:schemeClr val="tx1"/>
                </a:solidFill>
              </a:rPr>
              <a:t/>
            </a:r>
            <a:br>
              <a:rPr lang="en-US" sz="4840" strike="sngStrike" dirty="0">
                <a:solidFill>
                  <a:schemeClr val="tx1"/>
                </a:solidFill>
              </a:rPr>
            </a:br>
            <a:r>
              <a:rPr lang="en-US" sz="4840" dirty="0" smtClean="0">
                <a:solidFill>
                  <a:schemeClr val="tx1"/>
                </a:solidFill>
              </a:rPr>
              <a:t>2015 </a:t>
            </a:r>
            <a:r>
              <a:rPr lang="en-US" sz="4840" dirty="0">
                <a:solidFill>
                  <a:schemeClr val="tx1"/>
                </a:solidFill>
              </a:rPr>
              <a:t>Baldrige Award Recipients</a:t>
            </a:r>
            <a:r>
              <a:rPr lang="en-US" sz="4840" strike="sngStrike" dirty="0">
                <a:solidFill>
                  <a:schemeClr val="tx1"/>
                </a:solidFill>
              </a:rPr>
              <a:t/>
            </a:r>
            <a:br>
              <a:rPr lang="en-US" sz="4840" strike="sngStrike" dirty="0">
                <a:solidFill>
                  <a:schemeClr val="tx1"/>
                </a:solidFill>
              </a:rPr>
            </a:br>
            <a:endParaRPr lang="en-US" sz="4840" strike="sngStrike" dirty="0">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61227" y="3950208"/>
            <a:ext cx="3097173" cy="3822192"/>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03200" y="213116"/>
            <a:ext cx="9304020" cy="1376809"/>
          </a:xfrm>
        </p:spPr>
        <p:txBody>
          <a:bodyPr/>
          <a:lstStyle/>
          <a:p>
            <a:pPr>
              <a:lnSpc>
                <a:spcPct val="100000"/>
              </a:lnSpc>
            </a:pPr>
            <a:r>
              <a:rPr lang="en-US" sz="4840" dirty="0" err="1" smtClean="0">
                <a:latin typeface="Arial Narrow" pitchFamily="34" charset="0"/>
                <a:ea typeface="ＭＳ Ｐゴシック" pitchFamily="34" charset="-128"/>
                <a:cs typeface="Arial Narrow" pitchFamily="34" charset="0"/>
              </a:rPr>
              <a:t>MidwayUSA</a:t>
            </a:r>
            <a:endParaRPr lang="en-US" sz="4840" dirty="0">
              <a:latin typeface="Arial Narrow" pitchFamily="34" charset="0"/>
              <a:ea typeface="ＭＳ Ｐゴシック" pitchFamily="34" charset="-128"/>
              <a:cs typeface="Arial Narrow" pitchFamily="34" charset="0"/>
            </a:endParaRPr>
          </a:p>
        </p:txBody>
      </p:sp>
      <p:sp>
        <p:nvSpPr>
          <p:cNvPr id="10244" name="Content Placeholder 4"/>
          <p:cNvSpPr>
            <a:spLocks noGrp="1"/>
          </p:cNvSpPr>
          <p:nvPr>
            <p:ph idx="1"/>
          </p:nvPr>
        </p:nvSpPr>
        <p:spPr>
          <a:xfrm>
            <a:off x="5708650" y="1143001"/>
            <a:ext cx="4248150" cy="5982742"/>
          </a:xfrm>
          <a:noFill/>
          <a:ln w="9525">
            <a:noFill/>
            <a:miter lim="800000"/>
            <a:headEnd/>
            <a:tailEnd/>
          </a:ln>
        </p:spPr>
        <p:txBody>
          <a:bodyPr vert="horz" wrap="square" lIns="90134" tIns="45065" rIns="90134" bIns="45065" numCol="1" anchor="t" anchorCtr="0" compatLnSpc="1">
            <a:prstTxWarp prst="textNoShape">
              <a:avLst/>
            </a:prstTxWarp>
          </a:bodyPr>
          <a:lstStyle/>
          <a:p>
            <a:r>
              <a:rPr lang="en-US" sz="3200" dirty="0" smtClean="0"/>
              <a:t>90% </a:t>
            </a:r>
            <a:r>
              <a:rPr lang="en-US" sz="3200" dirty="0"/>
              <a:t>customer approval </a:t>
            </a:r>
            <a:r>
              <a:rPr lang="en-US" sz="3200" dirty="0" smtClean="0"/>
              <a:t>ratings</a:t>
            </a:r>
          </a:p>
          <a:p>
            <a:r>
              <a:rPr lang="en-US" sz="3200" dirty="0" smtClean="0"/>
              <a:t>43.8% </a:t>
            </a:r>
            <a:r>
              <a:rPr lang="en-US" sz="3200" dirty="0"/>
              <a:t>average </a:t>
            </a:r>
            <a:r>
              <a:rPr lang="en-US" sz="3200" dirty="0" smtClean="0"/>
              <a:t>annual net income growth since 2004</a:t>
            </a:r>
          </a:p>
          <a:p>
            <a:r>
              <a:rPr lang="en-US" sz="3200" dirty="0" smtClean="0"/>
              <a:t>21.3% </a:t>
            </a:r>
            <a:r>
              <a:rPr lang="en-US" sz="3200" dirty="0"/>
              <a:t>average annual gross sales </a:t>
            </a:r>
            <a:r>
              <a:rPr lang="en-US" sz="3200" dirty="0" smtClean="0"/>
              <a:t>growth </a:t>
            </a:r>
            <a:r>
              <a:rPr lang="en-US" sz="3200" dirty="0"/>
              <a:t>s</a:t>
            </a:r>
            <a:r>
              <a:rPr lang="en-US" sz="3200" dirty="0" smtClean="0"/>
              <a:t>ince 2004</a:t>
            </a:r>
            <a:endParaRPr lang="en-US" sz="3200" dirty="0"/>
          </a:p>
          <a:p>
            <a:r>
              <a:rPr lang="en-US" sz="3200" dirty="0" smtClean="0"/>
              <a:t>Leader </a:t>
            </a:r>
            <a:r>
              <a:rPr lang="en-US" sz="3200" dirty="0"/>
              <a:t>in waste recovery and resource </a:t>
            </a:r>
            <a:r>
              <a:rPr lang="en-US" sz="3200" dirty="0" smtClean="0"/>
              <a:t>management</a:t>
            </a:r>
            <a:endParaRPr lang="en-US" sz="3200" dirty="0"/>
          </a:p>
        </p:txBody>
      </p:sp>
      <p:pic>
        <p:nvPicPr>
          <p:cNvPr id="2" name="Picture 1"/>
          <p:cNvPicPr>
            <a:picLocks noChangeAspect="1"/>
          </p:cNvPicPr>
          <p:nvPr/>
        </p:nvPicPr>
        <p:blipFill>
          <a:blip r:embed="rId3"/>
          <a:stretch>
            <a:fillRect/>
          </a:stretch>
        </p:blipFill>
        <p:spPr>
          <a:xfrm>
            <a:off x="336550" y="1752485"/>
            <a:ext cx="5238750" cy="3905250"/>
          </a:xfrm>
          <a:prstGeom prst="rect">
            <a:avLst/>
          </a:prstGeom>
        </p:spPr>
      </p:pic>
    </p:spTree>
    <p:extLst>
      <p:ext uri="{BB962C8B-B14F-4D97-AF65-F5344CB8AC3E}">
        <p14:creationId xmlns:p14="http://schemas.microsoft.com/office/powerpoint/2010/main" val="35153317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55575" y="356587"/>
            <a:ext cx="9304020" cy="1005840"/>
          </a:xfrm>
        </p:spPr>
        <p:txBody>
          <a:bodyPr/>
          <a:lstStyle/>
          <a:p>
            <a:r>
              <a:rPr lang="en-US" sz="4840" dirty="0">
                <a:latin typeface="Arial Narrow" pitchFamily="34" charset="0"/>
                <a:ea typeface="ＭＳ Ｐゴシック" pitchFamily="34" charset="-128"/>
                <a:cs typeface="Arial Narrow" pitchFamily="34" charset="0"/>
              </a:rPr>
              <a:t>Charter School of San Diego</a:t>
            </a:r>
          </a:p>
        </p:txBody>
      </p:sp>
      <p:sp>
        <p:nvSpPr>
          <p:cNvPr id="10244" name="Content Placeholder 4"/>
          <p:cNvSpPr>
            <a:spLocks noGrp="1"/>
          </p:cNvSpPr>
          <p:nvPr>
            <p:ph idx="1"/>
          </p:nvPr>
        </p:nvSpPr>
        <p:spPr>
          <a:xfrm>
            <a:off x="5283200" y="1890713"/>
            <a:ext cx="4610100" cy="5227952"/>
          </a:xfrm>
          <a:noFill/>
          <a:ln w="9525">
            <a:noFill/>
            <a:miter lim="800000"/>
            <a:headEnd/>
            <a:tailEnd/>
          </a:ln>
        </p:spPr>
        <p:txBody>
          <a:bodyPr vert="horz" wrap="square" lIns="90134" tIns="45065" rIns="90134" bIns="45065" numCol="1" anchor="t" anchorCtr="0" compatLnSpc="1">
            <a:prstTxWarp prst="textNoShape">
              <a:avLst/>
            </a:prstTxWarp>
          </a:bodyPr>
          <a:lstStyle/>
          <a:p>
            <a:pPr>
              <a:lnSpc>
                <a:spcPct val="100000"/>
              </a:lnSpc>
              <a:spcBef>
                <a:spcPts val="0"/>
              </a:spcBef>
              <a:spcAft>
                <a:spcPts val="660"/>
              </a:spcAft>
            </a:pPr>
            <a:r>
              <a:rPr lang="en-US" sz="3200" dirty="0" smtClean="0"/>
              <a:t>Nearly 100% </a:t>
            </a:r>
            <a:r>
              <a:rPr lang="en-US" sz="3200" dirty="0"/>
              <a:t>student and parent </a:t>
            </a:r>
            <a:r>
              <a:rPr lang="en-US" sz="3200" dirty="0" smtClean="0"/>
              <a:t>satisfaction</a:t>
            </a:r>
          </a:p>
          <a:p>
            <a:pPr>
              <a:lnSpc>
                <a:spcPct val="100000"/>
              </a:lnSpc>
              <a:spcBef>
                <a:spcPts val="0"/>
              </a:spcBef>
              <a:spcAft>
                <a:spcPts val="660"/>
              </a:spcAft>
            </a:pPr>
            <a:r>
              <a:rPr lang="en-US" sz="3200" dirty="0" smtClean="0"/>
              <a:t>2.4% dropout (better than the county and state)</a:t>
            </a:r>
          </a:p>
          <a:p>
            <a:pPr>
              <a:lnSpc>
                <a:spcPct val="100000"/>
              </a:lnSpc>
              <a:spcBef>
                <a:spcPts val="0"/>
              </a:spcBef>
              <a:spcAft>
                <a:spcPts val="660"/>
              </a:spcAft>
            </a:pPr>
            <a:r>
              <a:rPr lang="en-US" sz="3200" dirty="0" smtClean="0"/>
              <a:t>80–90% instructional </a:t>
            </a:r>
            <a:r>
              <a:rPr lang="en-US" sz="3200" dirty="0"/>
              <a:t>staff </a:t>
            </a:r>
            <a:r>
              <a:rPr lang="en-US" sz="3200" dirty="0" smtClean="0"/>
              <a:t>retention </a:t>
            </a:r>
          </a:p>
          <a:p>
            <a:pPr>
              <a:lnSpc>
                <a:spcPct val="100000"/>
              </a:lnSpc>
              <a:spcBef>
                <a:spcPts val="0"/>
              </a:spcBef>
              <a:spcAft>
                <a:spcPts val="660"/>
              </a:spcAft>
            </a:pPr>
            <a:r>
              <a:rPr lang="en-US" sz="3200" dirty="0" smtClean="0"/>
              <a:t>Positive </a:t>
            </a:r>
            <a:r>
              <a:rPr lang="en-US" sz="3200" dirty="0"/>
              <a:t>end-of-year fund </a:t>
            </a:r>
            <a:r>
              <a:rPr lang="en-US" sz="3200" dirty="0" smtClean="0"/>
              <a:t>balances</a:t>
            </a:r>
            <a:endParaRPr lang="en-US" sz="3200" dirty="0"/>
          </a:p>
        </p:txBody>
      </p:sp>
      <p:pic>
        <p:nvPicPr>
          <p:cNvPr id="1026" name="Picture 2" descr="Charter School of San Diego, 2015 Malcolm Baldrige National Quality Award Recipient, Edu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777" y="1890713"/>
            <a:ext cx="4783873" cy="356616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govdelivery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YouTub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flickr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witter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28600" cy="22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7504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38077" y="273704"/>
            <a:ext cx="9161523" cy="1395447"/>
          </a:xfrm>
        </p:spPr>
        <p:txBody>
          <a:bodyPr/>
          <a:lstStyle/>
          <a:p>
            <a:pPr>
              <a:lnSpc>
                <a:spcPct val="100000"/>
              </a:lnSpc>
            </a:pPr>
            <a:r>
              <a:rPr lang="en-US" sz="4840" dirty="0">
                <a:latin typeface="Arial Narrow" pitchFamily="34" charset="0"/>
                <a:ea typeface="ＭＳ Ｐゴシック" pitchFamily="34" charset="-128"/>
                <a:cs typeface="Arial Narrow" pitchFamily="34" charset="0"/>
              </a:rPr>
              <a:t>Charleston Area Medical Center Health System</a:t>
            </a:r>
          </a:p>
        </p:txBody>
      </p:sp>
      <p:sp>
        <p:nvSpPr>
          <p:cNvPr id="10244" name="Content Placeholder 4"/>
          <p:cNvSpPr>
            <a:spLocks noGrp="1"/>
          </p:cNvSpPr>
          <p:nvPr>
            <p:ph idx="1"/>
          </p:nvPr>
        </p:nvSpPr>
        <p:spPr>
          <a:xfrm>
            <a:off x="5678427" y="1830730"/>
            <a:ext cx="4227573" cy="5520565"/>
          </a:xfrm>
          <a:noFill/>
          <a:ln w="9525">
            <a:noFill/>
            <a:miter lim="800000"/>
            <a:headEnd/>
            <a:tailEnd/>
          </a:ln>
        </p:spPr>
        <p:txBody>
          <a:bodyPr vert="horz" wrap="square" lIns="90134" tIns="45065" rIns="90134" bIns="45065" numCol="1" anchor="t" anchorCtr="0" compatLnSpc="1">
            <a:prstTxWarp prst="textNoShape">
              <a:avLst/>
            </a:prstTxWarp>
          </a:bodyPr>
          <a:lstStyle/>
          <a:p>
            <a:pPr>
              <a:lnSpc>
                <a:spcPct val="100000"/>
              </a:lnSpc>
            </a:pPr>
            <a:r>
              <a:rPr lang="en-US" dirty="0" smtClean="0"/>
              <a:t>Top 5% </a:t>
            </a:r>
            <a:r>
              <a:rPr lang="en-US" dirty="0"/>
              <a:t>for quality inpatient service by </a:t>
            </a:r>
            <a:r>
              <a:rPr lang="en-US" dirty="0" err="1" smtClean="0"/>
              <a:t>Healthgrades</a:t>
            </a:r>
            <a:endParaRPr lang="en-US" dirty="0"/>
          </a:p>
          <a:p>
            <a:pPr>
              <a:lnSpc>
                <a:spcPct val="100000"/>
              </a:lnSpc>
            </a:pPr>
            <a:r>
              <a:rPr lang="en-US" dirty="0" smtClean="0"/>
              <a:t>Top 10% nationally </a:t>
            </a:r>
            <a:r>
              <a:rPr lang="en-US" dirty="0"/>
              <a:t>for outpatient </a:t>
            </a:r>
            <a:r>
              <a:rPr lang="en-US" dirty="0" smtClean="0"/>
              <a:t>satisfaction</a:t>
            </a:r>
          </a:p>
          <a:p>
            <a:pPr>
              <a:lnSpc>
                <a:spcPct val="100000"/>
              </a:lnSpc>
            </a:pPr>
            <a:r>
              <a:rPr lang="en-US" dirty="0" smtClean="0"/>
              <a:t>West </a:t>
            </a:r>
            <a:r>
              <a:rPr lang="en-US" dirty="0"/>
              <a:t>Virginia’s largest provider of uncompensated </a:t>
            </a:r>
            <a:r>
              <a:rPr lang="en-US" dirty="0" smtClean="0"/>
              <a:t>care</a:t>
            </a:r>
            <a:endParaRPr lang="en-US" dirty="0"/>
          </a:p>
        </p:txBody>
      </p:sp>
      <p:pic>
        <p:nvPicPr>
          <p:cNvPr id="2050" name="Picture 2" descr="CAMC Health 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677" y="1925288"/>
            <a:ext cx="5238750" cy="3905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4554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98377" y="261838"/>
            <a:ext cx="9304020" cy="977416"/>
          </a:xfrm>
        </p:spPr>
        <p:txBody>
          <a:bodyPr/>
          <a:lstStyle/>
          <a:p>
            <a:r>
              <a:rPr lang="en-US" sz="4840" dirty="0">
                <a:latin typeface="Arial Narrow" pitchFamily="34" charset="0"/>
                <a:ea typeface="ＭＳ Ｐゴシック" pitchFamily="34" charset="-128"/>
                <a:cs typeface="Arial Narrow" pitchFamily="34" charset="0"/>
              </a:rPr>
              <a:t>Mid-America Transplant Services</a:t>
            </a:r>
          </a:p>
        </p:txBody>
      </p:sp>
      <p:sp>
        <p:nvSpPr>
          <p:cNvPr id="10244" name="Content Placeholder 4"/>
          <p:cNvSpPr>
            <a:spLocks noGrp="1"/>
          </p:cNvSpPr>
          <p:nvPr>
            <p:ph idx="1"/>
          </p:nvPr>
        </p:nvSpPr>
        <p:spPr>
          <a:xfrm>
            <a:off x="5448300" y="1227222"/>
            <a:ext cx="4343400" cy="5940660"/>
          </a:xfrm>
          <a:noFill/>
          <a:ln w="9525">
            <a:noFill/>
            <a:miter lim="800000"/>
            <a:headEnd/>
            <a:tailEnd/>
          </a:ln>
        </p:spPr>
        <p:txBody>
          <a:bodyPr vert="horz" wrap="square" lIns="90134" tIns="45065" rIns="90134" bIns="45065" numCol="1" anchor="t" anchorCtr="0" compatLnSpc="1">
            <a:prstTxWarp prst="textNoShape">
              <a:avLst/>
            </a:prstTxWarp>
          </a:bodyPr>
          <a:lstStyle/>
          <a:p>
            <a:r>
              <a:rPr lang="en-US" sz="3200" dirty="0" smtClean="0"/>
              <a:t>Decrease in cost per donor </a:t>
            </a:r>
            <a:r>
              <a:rPr lang="en-US" sz="3200" dirty="0"/>
              <a:t>for in-house cases </a:t>
            </a:r>
            <a:r>
              <a:rPr lang="en-US" sz="3200" dirty="0" smtClean="0"/>
              <a:t>from </a:t>
            </a:r>
            <a:r>
              <a:rPr lang="en-US" sz="3200" dirty="0"/>
              <a:t>approximately $7,000 to under $</a:t>
            </a:r>
            <a:r>
              <a:rPr lang="en-US" sz="3200" dirty="0" smtClean="0"/>
              <a:t>4,000</a:t>
            </a:r>
            <a:endParaRPr lang="en-US" sz="3200" dirty="0"/>
          </a:p>
          <a:p>
            <a:r>
              <a:rPr lang="en-US" sz="3200" dirty="0" smtClean="0"/>
              <a:t>Named “top </a:t>
            </a:r>
            <a:r>
              <a:rPr lang="en-US" sz="3200" dirty="0"/>
              <a:t>workplace” by the </a:t>
            </a:r>
            <a:r>
              <a:rPr lang="en-US" sz="3200" i="1" dirty="0"/>
              <a:t>St. Louis </a:t>
            </a:r>
            <a:r>
              <a:rPr lang="en-US" sz="3200" i="1" dirty="0" smtClean="0"/>
              <a:t>Post-Dispatch</a:t>
            </a:r>
            <a:r>
              <a:rPr lang="en-US" sz="3200" dirty="0" smtClean="0"/>
              <a:t> </a:t>
            </a:r>
          </a:p>
          <a:p>
            <a:r>
              <a:rPr lang="en-US" sz="3200" dirty="0" smtClean="0"/>
              <a:t>Nearly 90% employee retention</a:t>
            </a:r>
          </a:p>
          <a:p>
            <a:r>
              <a:rPr lang="en-US" sz="3200" dirty="0" smtClean="0"/>
              <a:t>Close to zero customer </a:t>
            </a:r>
            <a:r>
              <a:rPr lang="en-US" sz="3200" dirty="0"/>
              <a:t>complaints per </a:t>
            </a:r>
            <a:r>
              <a:rPr lang="en-US" sz="3200" dirty="0" smtClean="0"/>
              <a:t>case</a:t>
            </a:r>
            <a:endParaRPr lang="en-US" sz="3200" dirty="0"/>
          </a:p>
        </p:txBody>
      </p:sp>
      <p:pic>
        <p:nvPicPr>
          <p:cNvPr id="2" name="Picture 2" descr="Mid-America Transplant Services, 2015 Malcolm Baldrige National Quality Award Recipient, Nonprof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377" y="1868487"/>
            <a:ext cx="5151862" cy="384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3163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Group 13"/>
          <p:cNvGrpSpPr>
            <a:grpSpLocks/>
          </p:cNvGrpSpPr>
          <p:nvPr/>
        </p:nvGrpSpPr>
        <p:grpSpPr bwMode="auto">
          <a:xfrm>
            <a:off x="0" y="-7938"/>
            <a:ext cx="10058400" cy="7948613"/>
            <a:chOff x="-3175" y="-7938"/>
            <a:chExt cx="10058069" cy="7948613"/>
          </a:xfrm>
        </p:grpSpPr>
        <p:grpSp>
          <p:nvGrpSpPr>
            <p:cNvPr id="19462" name="Group 16"/>
            <p:cNvGrpSpPr>
              <a:grpSpLocks/>
            </p:cNvGrpSpPr>
            <p:nvPr/>
          </p:nvGrpSpPr>
          <p:grpSpPr bwMode="auto">
            <a:xfrm>
              <a:off x="-3175" y="-7938"/>
              <a:ext cx="10058069" cy="7948613"/>
              <a:chOff x="-3876" y="-8640"/>
              <a:chExt cx="10058400" cy="7950005"/>
            </a:xfrm>
          </p:grpSpPr>
          <p:pic>
            <p:nvPicPr>
              <p:cNvPr id="19465" name="Picture 14" descr="shutterstock_40118065#5D201C_cmyk.ai"/>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876" y="5503425"/>
                <a:ext cx="10058400" cy="2437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Text Box 12"/>
              <p:cNvSpPr txBox="1">
                <a:spLocks noChangeArrowheads="1"/>
              </p:cNvSpPr>
              <p:nvPr/>
            </p:nvSpPr>
            <p:spPr bwMode="auto">
              <a:xfrm>
                <a:off x="26288" y="7442803"/>
                <a:ext cx="4387994" cy="24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sz="1000">
                    <a:solidFill>
                      <a:schemeClr val="bg1"/>
                    </a:solidFill>
                    <a:latin typeface="Arial" charset="0"/>
                    <a:cs typeface="Arial" charset="0"/>
                  </a:rPr>
                  <a:t>Baldrige Performance Excellence Program | www.nist.gov/baldrige</a:t>
                </a:r>
              </a:p>
            </p:txBody>
          </p:sp>
          <p:pic>
            <p:nvPicPr>
              <p:cNvPr id="19467" name="Picture 15" descr="top"/>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341819" y="-8640"/>
                <a:ext cx="2712704"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464" name="nistident_flright_vec.eps" descr="/Users/louannross/Desktop/Design Center/Art Folder/Logo Folder/N/ New Identifiers 11.09.07/nistident_flright_vec.eps"/>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972550" y="7277100"/>
              <a:ext cx="9334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58" name="Rectangle 3"/>
          <p:cNvSpPr txBox="1">
            <a:spLocks noChangeArrowheads="1"/>
          </p:cNvSpPr>
          <p:nvPr/>
        </p:nvSpPr>
        <p:spPr bwMode="auto">
          <a:xfrm>
            <a:off x="312838" y="601555"/>
            <a:ext cx="6493076"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9175">
              <a:defRPr sz="2400">
                <a:solidFill>
                  <a:schemeClr val="tx1"/>
                </a:solidFill>
                <a:latin typeface="Times New Roman" charset="0"/>
                <a:ea typeface="ＭＳ Ｐゴシック" charset="0"/>
                <a:cs typeface="ＭＳ Ｐゴシック" charset="0"/>
              </a:defRPr>
            </a:lvl1pPr>
            <a:lvl2pPr marL="742950" indent="-285750" defTabSz="1019175">
              <a:defRPr sz="2400">
                <a:solidFill>
                  <a:schemeClr val="tx1"/>
                </a:solidFill>
                <a:latin typeface="Times New Roman" charset="0"/>
                <a:ea typeface="ＭＳ Ｐゴシック" charset="0"/>
                <a:cs typeface="ＭＳ Ｐゴシック" charset="0"/>
              </a:defRPr>
            </a:lvl2pPr>
            <a:lvl3pPr marL="1143000" indent="-228600" defTabSz="1019175">
              <a:defRPr sz="2400">
                <a:solidFill>
                  <a:schemeClr val="tx1"/>
                </a:solidFill>
                <a:latin typeface="Times New Roman" charset="0"/>
                <a:ea typeface="ＭＳ Ｐゴシック" charset="0"/>
                <a:cs typeface="ＭＳ Ｐゴシック" charset="0"/>
              </a:defRPr>
            </a:lvl3pPr>
            <a:lvl4pPr marL="1600200" indent="-228600" defTabSz="1019175">
              <a:defRPr sz="2400">
                <a:solidFill>
                  <a:schemeClr val="tx1"/>
                </a:solidFill>
                <a:latin typeface="Times New Roman" charset="0"/>
                <a:ea typeface="ＭＳ Ｐゴシック" charset="0"/>
                <a:cs typeface="ＭＳ Ｐゴシック" charset="0"/>
              </a:defRPr>
            </a:lvl4pPr>
            <a:lvl5pPr marL="2057400" indent="-228600" defTabSz="1019175">
              <a:defRPr sz="2400">
                <a:solidFill>
                  <a:schemeClr val="tx1"/>
                </a:solidFill>
                <a:latin typeface="Times New Roman" charset="0"/>
                <a:ea typeface="ＭＳ Ｐゴシック" charset="0"/>
                <a:cs typeface="ＭＳ Ｐゴシック" charset="0"/>
              </a:defRPr>
            </a:lvl5pPr>
            <a:lvl6pPr marL="25146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lnSpc>
                <a:spcPts val="3800"/>
              </a:lnSpc>
              <a:spcBef>
                <a:spcPts val="1000"/>
              </a:spcBef>
              <a:buSzPct val="50000"/>
              <a:buFont typeface="Monotype Sorts" charset="0"/>
              <a:buNone/>
            </a:pPr>
            <a:r>
              <a:rPr lang="en-US" sz="4400" b="1" dirty="0">
                <a:latin typeface="Arial" charset="0"/>
                <a:cs typeface="Arial" charset="0"/>
              </a:rPr>
              <a:t>For more information</a:t>
            </a:r>
          </a:p>
          <a:p>
            <a:pPr>
              <a:lnSpc>
                <a:spcPts val="3800"/>
              </a:lnSpc>
              <a:spcBef>
                <a:spcPts val="1000"/>
              </a:spcBef>
              <a:buSzPct val="50000"/>
              <a:buFont typeface="Monotype Sorts" charset="0"/>
              <a:buNone/>
            </a:pPr>
            <a:endParaRPr lang="en-US" sz="4000" b="1" dirty="0">
              <a:latin typeface="Arial" charset="0"/>
              <a:cs typeface="Arial" charset="0"/>
            </a:endParaRPr>
          </a:p>
        </p:txBody>
      </p:sp>
      <p:pic>
        <p:nvPicPr>
          <p:cNvPr id="13" name="Baldrige_Program_Logo_2010.whitebkgd.eps"/>
          <p:cNvPicPr>
            <a:picLocks noChangeAspect="1"/>
          </p:cNvPicPr>
          <p:nvPr/>
        </p:nvPicPr>
        <p:blipFill>
          <a:blip r:embed="rId6" r:link="rId7" cstate="screen">
            <a:extLst>
              <a:ext uri="{28A0092B-C50C-407E-A947-70E740481C1C}">
                <a14:useLocalDpi xmlns:a14="http://schemas.microsoft.com/office/drawing/2010/main"/>
              </a:ext>
            </a:extLst>
          </a:blip>
          <a:stretch>
            <a:fillRect/>
          </a:stretch>
        </p:blipFill>
        <p:spPr bwMode="auto">
          <a:xfrm>
            <a:off x="143777" y="6594712"/>
            <a:ext cx="2084767" cy="891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Grp="1" noChangeArrowheads="1"/>
          </p:cNvSpPr>
          <p:nvPr>
            <p:ph idx="1"/>
          </p:nvPr>
        </p:nvSpPr>
        <p:spPr>
          <a:xfrm>
            <a:off x="634509" y="1465736"/>
            <a:ext cx="8341511" cy="4007357"/>
          </a:xfrm>
        </p:spPr>
        <p:txBody>
          <a:bodyPr/>
          <a:lstStyle/>
          <a:p>
            <a:pPr>
              <a:lnSpc>
                <a:spcPct val="100000"/>
              </a:lnSpc>
              <a:spcBef>
                <a:spcPts val="0"/>
              </a:spcBef>
              <a:spcAft>
                <a:spcPts val="660"/>
              </a:spcAft>
            </a:pPr>
            <a:r>
              <a:rPr lang="en-US" sz="3080" dirty="0" smtClean="0">
                <a:ea typeface="ＭＳ Ｐゴシック" pitchFamily="34" charset="-128"/>
              </a:rPr>
              <a:t>Baldrige framework booklets </a:t>
            </a:r>
            <a:r>
              <a:rPr lang="en-US" sz="3080">
                <a:ea typeface="ＭＳ Ｐゴシック" pitchFamily="34" charset="-128"/>
              </a:rPr>
              <a:t>and </a:t>
            </a:r>
            <a:r>
              <a:rPr lang="en-US" sz="3080" smtClean="0">
                <a:ea typeface="ＭＳ Ｐゴシック" pitchFamily="34" charset="-128"/>
              </a:rPr>
              <a:t>free </a:t>
            </a:r>
            <a:r>
              <a:rPr lang="en-US" sz="3080" dirty="0">
                <a:ea typeface="ＭＳ Ｐゴシック" pitchFamily="34" charset="-128"/>
              </a:rPr>
              <a:t>content</a:t>
            </a:r>
          </a:p>
          <a:p>
            <a:pPr>
              <a:lnSpc>
                <a:spcPct val="100000"/>
              </a:lnSpc>
              <a:spcBef>
                <a:spcPts val="0"/>
              </a:spcBef>
              <a:spcAft>
                <a:spcPts val="660"/>
              </a:spcAft>
            </a:pPr>
            <a:r>
              <a:rPr lang="en-US" sz="3080" dirty="0">
                <a:ea typeface="ＭＳ Ｐゴシック" pitchFamily="34" charset="-128"/>
              </a:rPr>
              <a:t>Self-assessment tools </a:t>
            </a:r>
          </a:p>
          <a:p>
            <a:pPr>
              <a:lnSpc>
                <a:spcPct val="100000"/>
              </a:lnSpc>
              <a:spcBef>
                <a:spcPts val="0"/>
              </a:spcBef>
              <a:spcAft>
                <a:spcPts val="660"/>
              </a:spcAft>
            </a:pPr>
            <a:r>
              <a:rPr lang="en-US" sz="3080" dirty="0">
                <a:ea typeface="ＭＳ Ｐゴシック" pitchFamily="34" charset="-128"/>
              </a:rPr>
              <a:t>Organizational assessments</a:t>
            </a:r>
          </a:p>
          <a:p>
            <a:pPr>
              <a:lnSpc>
                <a:spcPct val="100000"/>
              </a:lnSpc>
              <a:spcBef>
                <a:spcPts val="0"/>
              </a:spcBef>
              <a:spcAft>
                <a:spcPts val="660"/>
              </a:spcAft>
            </a:pPr>
            <a:r>
              <a:rPr lang="en-US" sz="3080" dirty="0">
                <a:ea typeface="ＭＳ Ｐゴシック" pitchFamily="34" charset="-128"/>
              </a:rPr>
              <a:t>Training, conferences, and executive education</a:t>
            </a:r>
          </a:p>
          <a:p>
            <a:pPr>
              <a:lnSpc>
                <a:spcPct val="100000"/>
              </a:lnSpc>
              <a:spcBef>
                <a:spcPts val="0"/>
              </a:spcBef>
              <a:spcAft>
                <a:spcPts val="660"/>
              </a:spcAft>
            </a:pPr>
            <a:r>
              <a:rPr lang="en-US" sz="3080" dirty="0">
                <a:ea typeface="ＭＳ Ｐゴシック" pitchFamily="34" charset="-128"/>
              </a:rPr>
              <a:t>Award recipient profiles</a:t>
            </a:r>
          </a:p>
          <a:p>
            <a:pPr>
              <a:lnSpc>
                <a:spcPct val="100000"/>
              </a:lnSpc>
              <a:spcBef>
                <a:spcPts val="0"/>
              </a:spcBef>
              <a:spcAft>
                <a:spcPts val="660"/>
              </a:spcAft>
            </a:pPr>
            <a:r>
              <a:rPr lang="en-US" sz="3080" dirty="0">
                <a:ea typeface="ＭＳ Ｐゴシック" pitchFamily="34" charset="-128"/>
              </a:rPr>
              <a:t>Case studies</a:t>
            </a:r>
          </a:p>
          <a:p>
            <a:pPr>
              <a:lnSpc>
                <a:spcPct val="100000"/>
              </a:lnSpc>
              <a:spcBef>
                <a:spcPts val="0"/>
              </a:spcBef>
              <a:spcAft>
                <a:spcPts val="660"/>
              </a:spcAft>
            </a:pPr>
            <a:r>
              <a:rPr lang="en-US" sz="3080" dirty="0">
                <a:ea typeface="ＭＳ Ｐゴシック" pitchFamily="34" charset="-128"/>
              </a:rPr>
              <a:t>Connections to the Baldrige community</a:t>
            </a:r>
          </a:p>
        </p:txBody>
      </p:sp>
      <p:sp>
        <p:nvSpPr>
          <p:cNvPr id="15" name="TextBox 14"/>
          <p:cNvSpPr txBox="1"/>
          <p:nvPr/>
        </p:nvSpPr>
        <p:spPr>
          <a:xfrm>
            <a:off x="6035040" y="5394960"/>
            <a:ext cx="3870961" cy="1309941"/>
          </a:xfrm>
          <a:prstGeom prst="rect">
            <a:avLst/>
          </a:prstGeom>
          <a:noFill/>
        </p:spPr>
        <p:txBody>
          <a:bodyPr wrap="square" lIns="90264" tIns="45132" rIns="90264" bIns="45132">
            <a:spAutoFit/>
          </a:bodyPr>
          <a:lstStyle/>
          <a:p>
            <a:pPr marL="510870" indent="-510870" algn="r" defTabSz="1006069">
              <a:buSzPct val="50000"/>
              <a:defRPr/>
            </a:pPr>
            <a:r>
              <a:rPr lang="en-US" sz="2640" b="1" kern="0" dirty="0">
                <a:solidFill>
                  <a:srgbClr val="000000"/>
                </a:solidFill>
                <a:latin typeface="Arial Narrow"/>
                <a:ea typeface="ＭＳ Ｐゴシック" pitchFamily="-107" charset="-128"/>
              </a:rPr>
              <a:t>www.nist.gov/baldrige </a:t>
            </a:r>
          </a:p>
          <a:p>
            <a:pPr marL="510870" indent="-510870" algn="r" defTabSz="1006069">
              <a:buSzPct val="50000"/>
              <a:defRPr/>
            </a:pPr>
            <a:r>
              <a:rPr lang="en-US" sz="2640" b="1" kern="0" dirty="0">
                <a:solidFill>
                  <a:srgbClr val="000000"/>
                </a:solidFill>
                <a:latin typeface="Arial Narrow"/>
                <a:ea typeface="ＭＳ Ｐゴシック" pitchFamily="-107" charset="-128"/>
              </a:rPr>
              <a:t>baldrige@nist.gov</a:t>
            </a:r>
          </a:p>
          <a:p>
            <a:pPr marL="510870" indent="-510870" algn="r" defTabSz="1006069">
              <a:buSzPct val="50000"/>
              <a:defRPr/>
            </a:pPr>
            <a:r>
              <a:rPr lang="en-US" sz="2640" b="1" kern="0" dirty="0">
                <a:solidFill>
                  <a:srgbClr val="000000"/>
                </a:solidFill>
                <a:latin typeface="Arial Narrow"/>
                <a:ea typeface="ＭＳ Ｐゴシック" pitchFamily="-107" charset="-128"/>
              </a:rPr>
              <a:t>(301) 975-2036</a:t>
            </a:r>
            <a:endParaRPr lang="en-US" sz="2640" dirty="0">
              <a:ea typeface="ＭＳ Ｐゴシック" pitchFamily="-109"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70706" y="869615"/>
            <a:ext cx="8634797" cy="719523"/>
          </a:xfrm>
          <a:prstGeom prst="rect">
            <a:avLst/>
          </a:prstGeom>
          <a:noFill/>
          <a:ln w="9525">
            <a:noFill/>
            <a:miter lim="800000"/>
            <a:headEnd/>
            <a:tailEnd/>
          </a:ln>
        </p:spPr>
        <p:txBody>
          <a:bodyPr wrap="square" lIns="90264" tIns="45132" rIns="90264" bIns="45132">
            <a:spAutoFit/>
          </a:bodyPr>
          <a:lstStyle/>
          <a:p>
            <a:pPr>
              <a:lnSpc>
                <a:spcPts val="4936"/>
              </a:lnSpc>
              <a:defRPr/>
            </a:pPr>
            <a:r>
              <a:rPr lang="en-US" sz="4840" b="1" dirty="0" smtClean="0">
                <a:latin typeface="+mj-lt"/>
                <a:ea typeface="ＭＳ Ｐゴシック" pitchFamily="-109" charset="-128"/>
              </a:rPr>
              <a:t>Nationwide</a:t>
            </a:r>
            <a:endParaRPr lang="en-US" sz="4840" b="1" dirty="0">
              <a:latin typeface="+mj-lt"/>
              <a:ea typeface="ＭＳ Ｐゴシック" pitchFamily="-109" charset="-128"/>
            </a:endParaRPr>
          </a:p>
        </p:txBody>
      </p:sp>
      <p:sp>
        <p:nvSpPr>
          <p:cNvPr id="4099" name="Rectangle 3"/>
          <p:cNvSpPr>
            <a:spLocks noChangeArrowheads="1"/>
          </p:cNvSpPr>
          <p:nvPr/>
        </p:nvSpPr>
        <p:spPr bwMode="auto">
          <a:xfrm>
            <a:off x="1004503" y="1857754"/>
            <a:ext cx="8001000" cy="3854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spAutoFit/>
          </a:bodyPr>
          <a:lstStyle/>
          <a:p>
            <a:pPr marL="667350" lvl="1" indent="-502920">
              <a:spcBef>
                <a:spcPts val="1975"/>
              </a:spcBef>
              <a:buSzPct val="100000"/>
              <a:buFont typeface="Arial" pitchFamily="34" charset="0"/>
              <a:buChar char="•"/>
            </a:pPr>
            <a:r>
              <a:rPr lang="en-US" sz="3520" dirty="0" smtClean="0">
                <a:latin typeface="Arial Narrow" pitchFamily="34" charset="0"/>
              </a:rPr>
              <a:t>Improve </a:t>
            </a:r>
            <a:r>
              <a:rPr lang="en-US" sz="3520" dirty="0">
                <a:latin typeface="Arial Narrow" pitchFamily="34" charset="0"/>
              </a:rPr>
              <a:t>organizational practices, capabilities, and results</a:t>
            </a:r>
          </a:p>
          <a:p>
            <a:pPr marL="667350" lvl="1" indent="-502920">
              <a:spcBef>
                <a:spcPts val="1975"/>
              </a:spcBef>
              <a:buSzPct val="100000"/>
              <a:buFont typeface="Arial" pitchFamily="34" charset="0"/>
              <a:buChar char="•"/>
            </a:pPr>
            <a:r>
              <a:rPr lang="en-US" sz="3520" dirty="0" smtClean="0">
                <a:latin typeface="Arial Narrow" pitchFamily="34" charset="0"/>
              </a:rPr>
              <a:t>Communicate </a:t>
            </a:r>
            <a:r>
              <a:rPr lang="en-US" sz="3520" dirty="0">
                <a:latin typeface="Arial Narrow" pitchFamily="34" charset="0"/>
              </a:rPr>
              <a:t>and </a:t>
            </a:r>
            <a:r>
              <a:rPr lang="en-US" sz="3520" dirty="0" smtClean="0">
                <a:latin typeface="Arial Narrow" pitchFamily="34" charset="0"/>
              </a:rPr>
              <a:t>share </a:t>
            </a:r>
            <a:r>
              <a:rPr lang="en-US" sz="3520" dirty="0">
                <a:latin typeface="Arial Narrow" pitchFamily="34" charset="0"/>
              </a:rPr>
              <a:t>best practices </a:t>
            </a:r>
            <a:r>
              <a:rPr lang="en-US" sz="3520" dirty="0" smtClean="0">
                <a:latin typeface="Arial Narrow" pitchFamily="34" charset="0"/>
              </a:rPr>
              <a:t>(</a:t>
            </a:r>
            <a:r>
              <a:rPr lang="en-US" sz="3520" dirty="0">
                <a:latin typeface="Arial Narrow" pitchFamily="34" charset="0"/>
              </a:rPr>
              <a:t>Baldrige Award recipients)</a:t>
            </a:r>
          </a:p>
          <a:p>
            <a:pPr marL="667350" lvl="1" indent="-502920">
              <a:spcBef>
                <a:spcPts val="1975"/>
              </a:spcBef>
              <a:buSzPct val="100000"/>
              <a:buFont typeface="Arial" pitchFamily="34" charset="0"/>
              <a:buChar char="•"/>
            </a:pPr>
            <a:r>
              <a:rPr lang="en-US" sz="3520" dirty="0" smtClean="0">
                <a:latin typeface="Arial Narrow" pitchFamily="34" charset="0"/>
              </a:rPr>
              <a:t>Tool for </a:t>
            </a:r>
            <a:r>
              <a:rPr lang="en-US" sz="3520" dirty="0">
                <a:latin typeface="Arial Narrow" pitchFamily="34" charset="0"/>
              </a:rPr>
              <a:t>understanding and managing organizational performance</a:t>
            </a:r>
          </a:p>
        </p:txBody>
      </p:sp>
    </p:spTree>
    <p:extLst>
      <p:ext uri="{BB962C8B-B14F-4D97-AF65-F5344CB8AC3E}">
        <p14:creationId xmlns:p14="http://schemas.microsoft.com/office/powerpoint/2010/main" val="13987236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6400" y="1706880"/>
            <a:ext cx="3759168" cy="1446550"/>
          </a:xfrm>
          <a:prstGeom prst="rect">
            <a:avLst/>
          </a:prstGeom>
          <a:noFill/>
        </p:spPr>
        <p:txBody>
          <a:bodyPr wrap="square" rtlCol="0">
            <a:spAutoFit/>
          </a:bodyPr>
          <a:lstStyle/>
          <a:p>
            <a:pPr lvl="0"/>
            <a:r>
              <a:rPr lang="en-US" sz="8800" b="1" dirty="0">
                <a:ln w="17780" cmpd="sng">
                  <a:solidFill>
                    <a:srgbClr val="FFFFFF"/>
                  </a:solidFill>
                  <a:prstDash val="solid"/>
                  <a:miter lim="800000"/>
                </a:ln>
                <a:effectLst>
                  <a:outerShdw blurRad="50800" algn="tl" rotWithShape="0">
                    <a:srgbClr val="000000"/>
                  </a:outerShdw>
                </a:effectLst>
              </a:rPr>
              <a:t>820:1</a:t>
            </a:r>
          </a:p>
        </p:txBody>
      </p:sp>
      <p:sp>
        <p:nvSpPr>
          <p:cNvPr id="3" name="TextBox 2"/>
          <p:cNvSpPr txBox="1"/>
          <p:nvPr/>
        </p:nvSpPr>
        <p:spPr>
          <a:xfrm>
            <a:off x="2933700" y="3383281"/>
            <a:ext cx="6202680" cy="1040285"/>
          </a:xfrm>
          <a:prstGeom prst="rect">
            <a:avLst/>
          </a:prstGeom>
          <a:noFill/>
        </p:spPr>
        <p:txBody>
          <a:bodyPr wrap="square" rtlCol="0">
            <a:spAutoFit/>
          </a:bodyPr>
          <a:lstStyle/>
          <a:p>
            <a:pPr lvl="0"/>
            <a:r>
              <a:rPr lang="en-US" sz="3080" dirty="0">
                <a:latin typeface="+mn-lt"/>
              </a:rPr>
              <a:t>Ratio of Baldrige Program benefits for the U.S. economy to program costs </a:t>
            </a:r>
          </a:p>
        </p:txBody>
      </p:sp>
      <p:sp>
        <p:nvSpPr>
          <p:cNvPr id="2" name="TextBox 1"/>
          <p:cNvSpPr txBox="1"/>
          <p:nvPr/>
        </p:nvSpPr>
        <p:spPr>
          <a:xfrm>
            <a:off x="2682240" y="6316980"/>
            <a:ext cx="7208520" cy="650947"/>
          </a:xfrm>
          <a:prstGeom prst="rect">
            <a:avLst/>
          </a:prstGeom>
          <a:noFill/>
        </p:spPr>
        <p:txBody>
          <a:bodyPr wrap="square" rtlCol="0">
            <a:spAutoFit/>
          </a:bodyPr>
          <a:lstStyle/>
          <a:p>
            <a:pPr lvl="0"/>
            <a:r>
              <a:rPr lang="en-US" sz="1210" b="1" dirty="0">
                <a:latin typeface="+mn-lt"/>
                <a:ea typeface="Tahoma" pitchFamily="34" charset="0"/>
                <a:cs typeface="Tahoma" pitchFamily="34" charset="0"/>
              </a:rPr>
              <a:t>Source: </a:t>
            </a:r>
            <a:r>
              <a:rPr lang="en-US" sz="1210" dirty="0">
                <a:latin typeface="+mn-lt"/>
                <a:ea typeface="Tahoma" pitchFamily="34" charset="0"/>
                <a:cs typeface="Tahoma" pitchFamily="34" charset="0"/>
              </a:rPr>
              <a:t>Albert N. Link and John T. Scott, </a:t>
            </a:r>
            <a:r>
              <a:rPr lang="en-US" sz="1210" i="1" dirty="0">
                <a:latin typeface="+mn-lt"/>
                <a:ea typeface="Tahoma" pitchFamily="34" charset="0"/>
                <a:cs typeface="Tahoma" pitchFamily="34" charset="0"/>
              </a:rPr>
              <a:t>Economic Evaluation of the Baldrige Performance Excellence Program, </a:t>
            </a:r>
            <a:r>
              <a:rPr lang="en-US" sz="1210" dirty="0">
                <a:latin typeface="+mn-lt"/>
                <a:ea typeface="Tahoma" pitchFamily="34" charset="0"/>
                <a:cs typeface="Tahoma" pitchFamily="34" charset="0"/>
              </a:rPr>
              <a:t>December 2011, http://</a:t>
            </a:r>
            <a:r>
              <a:rPr lang="en-US" sz="1210" dirty="0" err="1">
                <a:latin typeface="+mn-lt"/>
                <a:ea typeface="Tahoma" pitchFamily="34" charset="0"/>
                <a:cs typeface="Tahoma" pitchFamily="34" charset="0"/>
              </a:rPr>
              <a:t>www.nist.gov</a:t>
            </a:r>
            <a:r>
              <a:rPr lang="en-US" sz="1210" dirty="0">
                <a:latin typeface="+mn-lt"/>
                <a:ea typeface="Tahoma" pitchFamily="34" charset="0"/>
                <a:cs typeface="Tahoma" pitchFamily="34" charset="0"/>
              </a:rPr>
              <a:t>/</a:t>
            </a:r>
            <a:r>
              <a:rPr lang="en-US" sz="1210" dirty="0" err="1">
                <a:latin typeface="+mn-lt"/>
                <a:ea typeface="Tahoma" pitchFamily="34" charset="0"/>
                <a:cs typeface="Tahoma" pitchFamily="34" charset="0"/>
              </a:rPr>
              <a:t>baldrige</a:t>
            </a:r>
            <a:r>
              <a:rPr lang="en-US" sz="1210" dirty="0">
                <a:latin typeface="+mn-lt"/>
                <a:ea typeface="Tahoma" pitchFamily="34" charset="0"/>
                <a:cs typeface="Tahoma" pitchFamily="34" charset="0"/>
              </a:rPr>
              <a:t>/publications/</a:t>
            </a:r>
            <a:r>
              <a:rPr lang="en-US" sz="1210" dirty="0" err="1">
                <a:latin typeface="+mn-lt"/>
                <a:ea typeface="Tahoma" pitchFamily="34" charset="0"/>
                <a:cs typeface="Tahoma" pitchFamily="34" charset="0"/>
              </a:rPr>
              <a:t>economic_evaluation_2011.cfm</a:t>
            </a:r>
            <a:r>
              <a:rPr lang="en-US" sz="1210" dirty="0">
                <a:latin typeface="+mn-lt"/>
                <a:ea typeface="Tahoma" pitchFamily="34" charset="0"/>
                <a:cs typeface="Tahoma" pitchFamily="34" charset="0"/>
              </a:rPr>
              <a:t>.</a:t>
            </a:r>
          </a:p>
          <a:p>
            <a:endParaRPr lang="en-US" sz="1210" dirty="0">
              <a:latin typeface="+mn-lt"/>
            </a:endParaRPr>
          </a:p>
        </p:txBody>
      </p:sp>
    </p:spTree>
    <p:extLst>
      <p:ext uri="{BB962C8B-B14F-4D97-AF65-F5344CB8AC3E}">
        <p14:creationId xmlns:p14="http://schemas.microsoft.com/office/powerpoint/2010/main" val="6000072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51460" y="281941"/>
            <a:ext cx="8637572" cy="769441"/>
          </a:xfrm>
          <a:prstGeom prst="rect">
            <a:avLst/>
          </a:prstGeom>
        </p:spPr>
        <p:txBody>
          <a:bodyPr wrap="square">
            <a:spAutoFit/>
          </a:bodyPr>
          <a:lstStyle/>
          <a:p>
            <a:pPr lvl="0"/>
            <a:r>
              <a:rPr lang="en-US" sz="4400" b="1" dirty="0">
                <a:latin typeface="+mj-lt"/>
              </a:rPr>
              <a:t>Impact of </a:t>
            </a:r>
            <a:r>
              <a:rPr lang="en-US" sz="4400" b="1" dirty="0" smtClean="0">
                <a:latin typeface="+mj-lt"/>
              </a:rPr>
              <a:t>Baldrige Framework </a:t>
            </a:r>
            <a:r>
              <a:rPr lang="en-US" sz="4400" b="1" dirty="0">
                <a:latin typeface="+mj-lt"/>
              </a:rPr>
              <a:t>Use</a:t>
            </a:r>
          </a:p>
        </p:txBody>
      </p:sp>
      <p:graphicFrame>
        <p:nvGraphicFramePr>
          <p:cNvPr id="12" name="Chart 11"/>
          <p:cNvGraphicFramePr>
            <a:graphicFrameLocks/>
          </p:cNvGraphicFramePr>
          <p:nvPr>
            <p:extLst>
              <p:ext uri="{D42A27DB-BD31-4B8C-83A1-F6EECF244321}">
                <p14:modId xmlns:p14="http://schemas.microsoft.com/office/powerpoint/2010/main" val="2365119748"/>
              </p:ext>
            </p:extLst>
          </p:nvPr>
        </p:nvGraphicFramePr>
        <p:xfrm>
          <a:off x="1257300" y="1371600"/>
          <a:ext cx="8465820" cy="56754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858094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Isosceles Triangle 45"/>
          <p:cNvSpPr/>
          <p:nvPr/>
        </p:nvSpPr>
        <p:spPr bwMode="auto">
          <a:xfrm rot="20873545">
            <a:off x="4795136" y="3817674"/>
            <a:ext cx="2268019" cy="4724961"/>
          </a:xfrm>
          <a:prstGeom prst="triangle">
            <a:avLst>
              <a:gd name="adj" fmla="val 48978"/>
            </a:avLst>
          </a:prstGeom>
          <a:solidFill>
            <a:srgbClr val="CCFF99"/>
          </a:solidFill>
          <a:ln w="9525" cap="flat" cmpd="sng" algn="ctr">
            <a:solidFill>
              <a:schemeClr val="tx1"/>
            </a:solidFill>
            <a:prstDash val="solid"/>
            <a:round/>
            <a:headEnd type="none" w="med" len="med"/>
            <a:tailEnd type="none" w="med" len="med"/>
          </a:ln>
          <a:effectLst/>
        </p:spPr>
        <p:txBody>
          <a:bodyPr vert="horz" wrap="square" lIns="90264" tIns="45132" rIns="90264" bIns="45132" numCol="1" rtlCol="0" anchor="t" anchorCtr="0" compatLnSpc="1">
            <a:prstTxWarp prst="textNoShape">
              <a:avLst/>
            </a:prstTxWarp>
          </a:bodyPr>
          <a:lstStyle/>
          <a:p>
            <a:pPr defTabSz="902641"/>
            <a:endParaRPr lang="en-US" sz="2420">
              <a:latin typeface="Times New Roman" pitchFamily="-107" charset="0"/>
            </a:endParaRPr>
          </a:p>
        </p:txBody>
      </p:sp>
      <p:sp>
        <p:nvSpPr>
          <p:cNvPr id="45" name="Isosceles Triangle 44"/>
          <p:cNvSpPr/>
          <p:nvPr/>
        </p:nvSpPr>
        <p:spPr bwMode="auto">
          <a:xfrm rot="838225">
            <a:off x="3558711" y="3869775"/>
            <a:ext cx="2351238" cy="4724961"/>
          </a:xfrm>
          <a:prstGeom prst="triangle">
            <a:avLst>
              <a:gd name="adj" fmla="val 48978"/>
            </a:avLst>
          </a:prstGeom>
          <a:solidFill>
            <a:srgbClr val="CCFF99"/>
          </a:solidFill>
          <a:ln w="9525" cap="flat" cmpd="sng" algn="ctr">
            <a:solidFill>
              <a:schemeClr val="tx1"/>
            </a:solidFill>
            <a:prstDash val="solid"/>
            <a:round/>
            <a:headEnd type="none" w="med" len="med"/>
            <a:tailEnd type="none" w="med" len="med"/>
          </a:ln>
          <a:effectLst/>
        </p:spPr>
        <p:txBody>
          <a:bodyPr vert="horz" wrap="square" lIns="90264" tIns="45132" rIns="90264" bIns="45132" numCol="1" rtlCol="0" anchor="t" anchorCtr="0" compatLnSpc="1">
            <a:prstTxWarp prst="textNoShape">
              <a:avLst/>
            </a:prstTxWarp>
          </a:bodyPr>
          <a:lstStyle/>
          <a:p>
            <a:pPr defTabSz="902641"/>
            <a:endParaRPr lang="en-US" sz="2420">
              <a:latin typeface="Times New Roman" pitchFamily="-107" charset="0"/>
            </a:endParaRPr>
          </a:p>
        </p:txBody>
      </p:sp>
      <p:sp>
        <p:nvSpPr>
          <p:cNvPr id="44" name="Isosceles Triangle 43"/>
          <p:cNvSpPr/>
          <p:nvPr/>
        </p:nvSpPr>
        <p:spPr bwMode="auto">
          <a:xfrm rot="2463704">
            <a:off x="1741517" y="3045908"/>
            <a:ext cx="2915943" cy="6373243"/>
          </a:xfrm>
          <a:prstGeom prst="triangle">
            <a:avLst>
              <a:gd name="adj" fmla="val 48978"/>
            </a:avLst>
          </a:prstGeom>
          <a:solidFill>
            <a:srgbClr val="CCFF99"/>
          </a:solidFill>
          <a:ln w="9525" cap="flat" cmpd="sng" algn="ctr">
            <a:solidFill>
              <a:schemeClr val="tx1"/>
            </a:solidFill>
            <a:prstDash val="solid"/>
            <a:round/>
            <a:headEnd type="none" w="med" len="med"/>
            <a:tailEnd type="none" w="med" len="med"/>
          </a:ln>
          <a:effectLst/>
        </p:spPr>
        <p:txBody>
          <a:bodyPr vert="horz" wrap="square" lIns="90264" tIns="45132" rIns="90264" bIns="45132" numCol="1" rtlCol="0" anchor="t" anchorCtr="0" compatLnSpc="1">
            <a:prstTxWarp prst="textNoShape">
              <a:avLst/>
            </a:prstTxWarp>
          </a:bodyPr>
          <a:lstStyle/>
          <a:p>
            <a:pPr defTabSz="902641"/>
            <a:endParaRPr lang="en-US" sz="2420">
              <a:latin typeface="Times New Roman" pitchFamily="-107" charset="0"/>
            </a:endParaRPr>
          </a:p>
        </p:txBody>
      </p:sp>
      <p:sp>
        <p:nvSpPr>
          <p:cNvPr id="36" name="Isosceles Triangle 35"/>
          <p:cNvSpPr/>
          <p:nvPr/>
        </p:nvSpPr>
        <p:spPr bwMode="auto">
          <a:xfrm rot="4163761">
            <a:off x="919975" y="1766304"/>
            <a:ext cx="2683624" cy="6439598"/>
          </a:xfrm>
          <a:prstGeom prst="triangle">
            <a:avLst>
              <a:gd name="adj" fmla="val 48978"/>
            </a:avLst>
          </a:prstGeom>
          <a:solidFill>
            <a:srgbClr val="CCFF99"/>
          </a:solidFill>
          <a:ln w="9525" cap="flat" cmpd="sng" algn="ctr">
            <a:solidFill>
              <a:schemeClr val="tx1"/>
            </a:solidFill>
            <a:prstDash val="solid"/>
            <a:round/>
            <a:headEnd type="none" w="med" len="med"/>
            <a:tailEnd type="none" w="med" len="med"/>
          </a:ln>
          <a:effectLst/>
        </p:spPr>
        <p:txBody>
          <a:bodyPr vert="horz" wrap="square" lIns="90264" tIns="45132" rIns="90264" bIns="45132" numCol="1" rtlCol="0" anchor="t" anchorCtr="0" compatLnSpc="1">
            <a:prstTxWarp prst="textNoShape">
              <a:avLst/>
            </a:prstTxWarp>
          </a:bodyPr>
          <a:lstStyle/>
          <a:p>
            <a:pPr defTabSz="902641"/>
            <a:endParaRPr lang="en-US" sz="2420">
              <a:latin typeface="Times New Roman" pitchFamily="-107" charset="0"/>
            </a:endParaRPr>
          </a:p>
        </p:txBody>
      </p:sp>
      <p:sp>
        <p:nvSpPr>
          <p:cNvPr id="33" name="Isosceles Triangle 32"/>
          <p:cNvSpPr/>
          <p:nvPr/>
        </p:nvSpPr>
        <p:spPr bwMode="auto">
          <a:xfrm rot="5803829">
            <a:off x="1037129" y="594396"/>
            <a:ext cx="2762464" cy="5873566"/>
          </a:xfrm>
          <a:prstGeom prst="triangle">
            <a:avLst>
              <a:gd name="adj" fmla="val 48978"/>
            </a:avLst>
          </a:prstGeom>
          <a:solidFill>
            <a:srgbClr val="CCFF99"/>
          </a:solidFill>
          <a:ln w="9525" cap="flat" cmpd="sng" algn="ctr">
            <a:solidFill>
              <a:schemeClr val="tx1"/>
            </a:solidFill>
            <a:prstDash val="solid"/>
            <a:round/>
            <a:headEnd type="none" w="med" len="med"/>
            <a:tailEnd type="none" w="med" len="med"/>
          </a:ln>
          <a:effectLst/>
        </p:spPr>
        <p:txBody>
          <a:bodyPr vert="horz" wrap="square" lIns="90264" tIns="45132" rIns="90264" bIns="45132" numCol="1" rtlCol="0" anchor="t" anchorCtr="0" compatLnSpc="1">
            <a:prstTxWarp prst="textNoShape">
              <a:avLst/>
            </a:prstTxWarp>
          </a:bodyPr>
          <a:lstStyle/>
          <a:p>
            <a:pPr defTabSz="902641"/>
            <a:endParaRPr lang="en-US" sz="2420">
              <a:latin typeface="Times New Roman" pitchFamily="-107" charset="0"/>
            </a:endParaRPr>
          </a:p>
        </p:txBody>
      </p:sp>
      <p:sp>
        <p:nvSpPr>
          <p:cNvPr id="28" name="Isosceles Triangle 27"/>
          <p:cNvSpPr/>
          <p:nvPr/>
        </p:nvSpPr>
        <p:spPr bwMode="auto">
          <a:xfrm rot="12453155">
            <a:off x="5465476" y="-930269"/>
            <a:ext cx="2167347" cy="5109271"/>
          </a:xfrm>
          <a:prstGeom prst="triangle">
            <a:avLst/>
          </a:prstGeom>
          <a:solidFill>
            <a:srgbClr val="CCFF99"/>
          </a:solidFill>
          <a:ln w="9525" cap="flat" cmpd="sng" algn="ctr">
            <a:solidFill>
              <a:schemeClr val="tx1"/>
            </a:solidFill>
            <a:prstDash val="solid"/>
            <a:round/>
            <a:headEnd type="none" w="med" len="med"/>
            <a:tailEnd type="none" w="med" len="med"/>
          </a:ln>
          <a:effectLst/>
        </p:spPr>
        <p:txBody>
          <a:bodyPr vert="horz" wrap="square" lIns="90264" tIns="45132" rIns="90264" bIns="45132" numCol="1" rtlCol="0" anchor="t" anchorCtr="0" compatLnSpc="1">
            <a:prstTxWarp prst="textNoShape">
              <a:avLst/>
            </a:prstTxWarp>
          </a:bodyPr>
          <a:lstStyle/>
          <a:p>
            <a:pPr defTabSz="902641"/>
            <a:endParaRPr lang="en-US" sz="2420">
              <a:latin typeface="Times New Roman" pitchFamily="-107" charset="0"/>
            </a:endParaRPr>
          </a:p>
        </p:txBody>
      </p:sp>
      <p:sp>
        <p:nvSpPr>
          <p:cNvPr id="29" name="Isosceles Triangle 28"/>
          <p:cNvSpPr/>
          <p:nvPr/>
        </p:nvSpPr>
        <p:spPr bwMode="auto">
          <a:xfrm rot="10800000">
            <a:off x="4234796" y="-535850"/>
            <a:ext cx="2167347" cy="4429411"/>
          </a:xfrm>
          <a:prstGeom prst="triangle">
            <a:avLst/>
          </a:prstGeom>
          <a:solidFill>
            <a:srgbClr val="CCFF99"/>
          </a:solidFill>
          <a:ln w="9525" cap="flat" cmpd="sng" algn="ctr">
            <a:solidFill>
              <a:schemeClr val="tx1"/>
            </a:solidFill>
            <a:prstDash val="solid"/>
            <a:round/>
            <a:headEnd type="none" w="med" len="med"/>
            <a:tailEnd type="none" w="med" len="med"/>
          </a:ln>
          <a:effectLst/>
        </p:spPr>
        <p:txBody>
          <a:bodyPr vert="horz" wrap="square" lIns="90264" tIns="45132" rIns="90264" bIns="45132" numCol="1" rtlCol="0" anchor="t" anchorCtr="0" compatLnSpc="1">
            <a:prstTxWarp prst="textNoShape">
              <a:avLst/>
            </a:prstTxWarp>
          </a:bodyPr>
          <a:lstStyle/>
          <a:p>
            <a:pPr defTabSz="902641"/>
            <a:endParaRPr lang="en-US" sz="2420">
              <a:latin typeface="Times New Roman" pitchFamily="-107" charset="0"/>
            </a:endParaRPr>
          </a:p>
        </p:txBody>
      </p:sp>
      <p:sp>
        <p:nvSpPr>
          <p:cNvPr id="31" name="Isosceles Triangle 30"/>
          <p:cNvSpPr/>
          <p:nvPr/>
        </p:nvSpPr>
        <p:spPr bwMode="auto">
          <a:xfrm rot="9115407">
            <a:off x="3031198" y="-852376"/>
            <a:ext cx="2182710" cy="5022185"/>
          </a:xfrm>
          <a:prstGeom prst="triangle">
            <a:avLst/>
          </a:prstGeom>
          <a:solidFill>
            <a:srgbClr val="CCFF99"/>
          </a:solidFill>
          <a:ln w="9525" cap="flat" cmpd="sng" algn="ctr">
            <a:solidFill>
              <a:schemeClr val="tx1"/>
            </a:solidFill>
            <a:prstDash val="solid"/>
            <a:round/>
            <a:headEnd type="none" w="med" len="med"/>
            <a:tailEnd type="none" w="med" len="med"/>
          </a:ln>
          <a:effectLst/>
        </p:spPr>
        <p:txBody>
          <a:bodyPr vert="horz" wrap="square" lIns="90264" tIns="45132" rIns="90264" bIns="45132" numCol="1" rtlCol="0" anchor="t" anchorCtr="0" compatLnSpc="1">
            <a:prstTxWarp prst="textNoShape">
              <a:avLst/>
            </a:prstTxWarp>
          </a:bodyPr>
          <a:lstStyle/>
          <a:p>
            <a:pPr defTabSz="902641"/>
            <a:endParaRPr lang="en-US" sz="2420">
              <a:latin typeface="Times New Roman" pitchFamily="-107" charset="0"/>
            </a:endParaRPr>
          </a:p>
        </p:txBody>
      </p:sp>
      <p:sp>
        <p:nvSpPr>
          <p:cNvPr id="32" name="Isosceles Triangle 31"/>
          <p:cNvSpPr/>
          <p:nvPr/>
        </p:nvSpPr>
        <p:spPr bwMode="auto">
          <a:xfrm rot="7464031">
            <a:off x="1198681" y="-1344961"/>
            <a:ext cx="2725913" cy="6737435"/>
          </a:xfrm>
          <a:prstGeom prst="triangle">
            <a:avLst>
              <a:gd name="adj" fmla="val 48978"/>
            </a:avLst>
          </a:prstGeom>
          <a:solidFill>
            <a:srgbClr val="CCFF99"/>
          </a:solidFill>
          <a:ln w="9525" cap="flat" cmpd="sng" algn="ctr">
            <a:solidFill>
              <a:schemeClr val="tx1"/>
            </a:solidFill>
            <a:prstDash val="solid"/>
            <a:round/>
            <a:headEnd type="none" w="med" len="med"/>
            <a:tailEnd type="none" w="med" len="med"/>
          </a:ln>
          <a:effectLst/>
        </p:spPr>
        <p:txBody>
          <a:bodyPr vert="horz" wrap="square" lIns="90264" tIns="45132" rIns="90264" bIns="45132" numCol="1" rtlCol="0" anchor="t" anchorCtr="0" compatLnSpc="1">
            <a:prstTxWarp prst="textNoShape">
              <a:avLst/>
            </a:prstTxWarp>
          </a:bodyPr>
          <a:lstStyle/>
          <a:p>
            <a:pPr defTabSz="902641"/>
            <a:endParaRPr lang="en-US" sz="2420">
              <a:latin typeface="Times New Roman" pitchFamily="-107" charset="0"/>
            </a:endParaRPr>
          </a:p>
        </p:txBody>
      </p:sp>
      <p:sp>
        <p:nvSpPr>
          <p:cNvPr id="39" name="Right Arrow 38"/>
          <p:cNvSpPr/>
          <p:nvPr/>
        </p:nvSpPr>
        <p:spPr bwMode="auto">
          <a:xfrm rot="14089152">
            <a:off x="3313171" y="551461"/>
            <a:ext cx="360148" cy="43732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264" tIns="45132" rIns="90264" bIns="45132" numCol="1" rtlCol="0" anchor="t" anchorCtr="0" compatLnSpc="1">
            <a:prstTxWarp prst="textNoShape">
              <a:avLst/>
            </a:prstTxWarp>
          </a:bodyPr>
          <a:lstStyle/>
          <a:p>
            <a:pPr defTabSz="902641"/>
            <a:endParaRPr lang="en-US" sz="2420">
              <a:latin typeface="Times New Roman" pitchFamily="-107" charset="0"/>
            </a:endParaRPr>
          </a:p>
        </p:txBody>
      </p:sp>
      <p:sp>
        <p:nvSpPr>
          <p:cNvPr id="37" name="Right Arrow 36"/>
          <p:cNvSpPr/>
          <p:nvPr/>
        </p:nvSpPr>
        <p:spPr bwMode="auto">
          <a:xfrm rot="16200000">
            <a:off x="5138397" y="159153"/>
            <a:ext cx="360148" cy="43732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264" tIns="45132" rIns="90264" bIns="45132" numCol="1" rtlCol="0" anchor="t" anchorCtr="0" compatLnSpc="1">
            <a:prstTxWarp prst="textNoShape">
              <a:avLst/>
            </a:prstTxWarp>
          </a:bodyPr>
          <a:lstStyle/>
          <a:p>
            <a:pPr defTabSz="902641"/>
            <a:endParaRPr lang="en-US" sz="2420">
              <a:latin typeface="Times New Roman" pitchFamily="-107" charset="0"/>
            </a:endParaRPr>
          </a:p>
        </p:txBody>
      </p:sp>
      <p:sp>
        <p:nvSpPr>
          <p:cNvPr id="38" name="Right Arrow 37"/>
          <p:cNvSpPr/>
          <p:nvPr/>
        </p:nvSpPr>
        <p:spPr bwMode="auto">
          <a:xfrm rot="18017436">
            <a:off x="6882897" y="519299"/>
            <a:ext cx="360148" cy="43732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264" tIns="45132" rIns="90264" bIns="45132" numCol="1" rtlCol="0" anchor="t" anchorCtr="0" compatLnSpc="1">
            <a:prstTxWarp prst="textNoShape">
              <a:avLst/>
            </a:prstTxWarp>
          </a:bodyPr>
          <a:lstStyle/>
          <a:p>
            <a:pPr defTabSz="902641"/>
            <a:endParaRPr lang="en-US" sz="2420">
              <a:latin typeface="Times New Roman" pitchFamily="-107" charset="0"/>
            </a:endParaRPr>
          </a:p>
        </p:txBody>
      </p:sp>
      <p:sp>
        <p:nvSpPr>
          <p:cNvPr id="34" name="Right Arrow 33"/>
          <p:cNvSpPr/>
          <p:nvPr/>
        </p:nvSpPr>
        <p:spPr bwMode="auto">
          <a:xfrm rot="1530438">
            <a:off x="8541877" y="5054647"/>
            <a:ext cx="371061" cy="42445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264" tIns="45132" rIns="90264" bIns="45132" numCol="1" rtlCol="0" anchor="t" anchorCtr="0" compatLnSpc="1">
            <a:prstTxWarp prst="textNoShape">
              <a:avLst/>
            </a:prstTxWarp>
          </a:bodyPr>
          <a:lstStyle/>
          <a:p>
            <a:pPr defTabSz="902641"/>
            <a:endParaRPr lang="en-US" sz="2420">
              <a:latin typeface="Times New Roman" pitchFamily="-107" charset="0"/>
            </a:endParaRPr>
          </a:p>
        </p:txBody>
      </p:sp>
      <p:sp>
        <p:nvSpPr>
          <p:cNvPr id="35" name="Right Arrow 34"/>
          <p:cNvSpPr/>
          <p:nvPr/>
        </p:nvSpPr>
        <p:spPr bwMode="auto">
          <a:xfrm rot="19755850">
            <a:off x="8172377" y="1719943"/>
            <a:ext cx="371061" cy="42445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264" tIns="45132" rIns="90264" bIns="45132" numCol="1" rtlCol="0" anchor="t" anchorCtr="0" compatLnSpc="1">
            <a:prstTxWarp prst="textNoShape">
              <a:avLst/>
            </a:prstTxWarp>
          </a:bodyPr>
          <a:lstStyle/>
          <a:p>
            <a:pPr defTabSz="902641"/>
            <a:endParaRPr lang="en-US" sz="2420">
              <a:latin typeface="Times New Roman" pitchFamily="-107" charset="0"/>
            </a:endParaRPr>
          </a:p>
        </p:txBody>
      </p:sp>
      <p:sp>
        <p:nvSpPr>
          <p:cNvPr id="24" name="Isosceles Triangle 23"/>
          <p:cNvSpPr/>
          <p:nvPr/>
        </p:nvSpPr>
        <p:spPr bwMode="auto">
          <a:xfrm rot="14152223">
            <a:off x="6411765" y="-928711"/>
            <a:ext cx="2955300" cy="6213274"/>
          </a:xfrm>
          <a:prstGeom prst="triangle">
            <a:avLst/>
          </a:prstGeom>
          <a:solidFill>
            <a:srgbClr val="CCFF99"/>
          </a:solidFill>
          <a:ln w="9525" cap="flat" cmpd="sng" algn="ctr">
            <a:solidFill>
              <a:schemeClr val="tx1"/>
            </a:solidFill>
            <a:prstDash val="solid"/>
            <a:round/>
            <a:headEnd type="none" w="med" len="med"/>
            <a:tailEnd type="none" w="med" len="med"/>
          </a:ln>
          <a:effectLst/>
        </p:spPr>
        <p:txBody>
          <a:bodyPr vert="horz" wrap="square" lIns="90264" tIns="45132" rIns="90264" bIns="45132" numCol="1" rtlCol="0" anchor="t" anchorCtr="0" compatLnSpc="1">
            <a:prstTxWarp prst="textNoShape">
              <a:avLst/>
            </a:prstTxWarp>
          </a:bodyPr>
          <a:lstStyle/>
          <a:p>
            <a:pPr defTabSz="902641"/>
            <a:endParaRPr lang="en-US" sz="2420">
              <a:latin typeface="Times New Roman" pitchFamily="-107" charset="0"/>
            </a:endParaRPr>
          </a:p>
        </p:txBody>
      </p:sp>
      <p:sp>
        <p:nvSpPr>
          <p:cNvPr id="23" name="Isosceles Triangle 22"/>
          <p:cNvSpPr/>
          <p:nvPr/>
        </p:nvSpPr>
        <p:spPr bwMode="auto">
          <a:xfrm rot="17450992">
            <a:off x="6695337" y="1829128"/>
            <a:ext cx="2545835" cy="5963326"/>
          </a:xfrm>
          <a:prstGeom prst="triangle">
            <a:avLst/>
          </a:prstGeom>
          <a:solidFill>
            <a:srgbClr val="CCFF99"/>
          </a:solidFill>
          <a:ln w="9525" cap="flat" cmpd="sng" algn="ctr">
            <a:solidFill>
              <a:schemeClr val="tx1"/>
            </a:solidFill>
            <a:prstDash val="solid"/>
            <a:round/>
            <a:headEnd type="none" w="med" len="med"/>
            <a:tailEnd type="none" w="med" len="med"/>
          </a:ln>
          <a:effectLst/>
        </p:spPr>
        <p:txBody>
          <a:bodyPr vert="horz" wrap="square" lIns="90264" tIns="45132" rIns="90264" bIns="45132" numCol="1" rtlCol="0" anchor="t" anchorCtr="0" compatLnSpc="1">
            <a:prstTxWarp prst="textNoShape">
              <a:avLst/>
            </a:prstTxWarp>
          </a:bodyPr>
          <a:lstStyle/>
          <a:p>
            <a:pPr defTabSz="902641"/>
            <a:endParaRPr lang="en-US" sz="2420">
              <a:latin typeface="Times New Roman" pitchFamily="-107" charset="0"/>
            </a:endParaRPr>
          </a:p>
        </p:txBody>
      </p:sp>
      <p:sp>
        <p:nvSpPr>
          <p:cNvPr id="48" name="Right Arrow 47"/>
          <p:cNvSpPr/>
          <p:nvPr/>
        </p:nvSpPr>
        <p:spPr bwMode="auto">
          <a:xfrm rot="2698461">
            <a:off x="7615359" y="6312051"/>
            <a:ext cx="371060" cy="42446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264" tIns="45132" rIns="90264" bIns="45132" numCol="1" rtlCol="0" anchor="t" anchorCtr="0" compatLnSpc="1">
            <a:prstTxWarp prst="textNoShape">
              <a:avLst/>
            </a:prstTxWarp>
          </a:bodyPr>
          <a:lstStyle/>
          <a:p>
            <a:pPr defTabSz="902641"/>
            <a:endParaRPr lang="en-US" sz="2420">
              <a:latin typeface="Times New Roman" pitchFamily="-107" charset="0"/>
            </a:endParaRPr>
          </a:p>
        </p:txBody>
      </p:sp>
      <p:sp>
        <p:nvSpPr>
          <p:cNvPr id="21" name="Isosceles Triangle 20"/>
          <p:cNvSpPr/>
          <p:nvPr/>
        </p:nvSpPr>
        <p:spPr bwMode="auto">
          <a:xfrm rot="19225430">
            <a:off x="5865172" y="3174855"/>
            <a:ext cx="2947500" cy="5894111"/>
          </a:xfrm>
          <a:prstGeom prst="triangle">
            <a:avLst/>
          </a:prstGeom>
          <a:solidFill>
            <a:srgbClr val="CCFF99"/>
          </a:solidFill>
          <a:ln w="9525" cap="flat" cmpd="sng" algn="ctr">
            <a:solidFill>
              <a:schemeClr val="tx1"/>
            </a:solidFill>
            <a:prstDash val="solid"/>
            <a:round/>
            <a:headEnd type="none" w="med" len="med"/>
            <a:tailEnd type="none" w="med" len="med"/>
          </a:ln>
          <a:effectLst/>
        </p:spPr>
        <p:txBody>
          <a:bodyPr vert="horz" wrap="square" lIns="90264" tIns="45132" rIns="90264" bIns="45132" numCol="1" rtlCol="0" anchor="t" anchorCtr="0" compatLnSpc="1">
            <a:prstTxWarp prst="textNoShape">
              <a:avLst/>
            </a:prstTxWarp>
          </a:bodyPr>
          <a:lstStyle/>
          <a:p>
            <a:pPr defTabSz="902641"/>
            <a:endParaRPr lang="en-US" sz="2420">
              <a:latin typeface="Times New Roman" pitchFamily="-107" charset="0"/>
            </a:endParaRPr>
          </a:p>
        </p:txBody>
      </p:sp>
      <p:sp>
        <p:nvSpPr>
          <p:cNvPr id="30" name="Right Arrow 29"/>
          <p:cNvSpPr/>
          <p:nvPr/>
        </p:nvSpPr>
        <p:spPr bwMode="auto">
          <a:xfrm>
            <a:off x="8729525" y="3356044"/>
            <a:ext cx="371061" cy="42445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264" tIns="45132" rIns="90264" bIns="45132" numCol="1" rtlCol="0" anchor="t" anchorCtr="0" compatLnSpc="1">
            <a:prstTxWarp prst="textNoShape">
              <a:avLst/>
            </a:prstTxWarp>
          </a:bodyPr>
          <a:lstStyle/>
          <a:p>
            <a:pPr defTabSz="902641"/>
            <a:endParaRPr lang="en-US" sz="2420">
              <a:latin typeface="Times New Roman" pitchFamily="-107" charset="0"/>
            </a:endParaRPr>
          </a:p>
        </p:txBody>
      </p:sp>
      <p:sp>
        <p:nvSpPr>
          <p:cNvPr id="4" name="Isosceles Triangle 3"/>
          <p:cNvSpPr/>
          <p:nvPr/>
        </p:nvSpPr>
        <p:spPr bwMode="auto">
          <a:xfrm rot="15849718">
            <a:off x="6843315" y="1118049"/>
            <a:ext cx="1897213" cy="4957219"/>
          </a:xfrm>
          <a:prstGeom prst="triangle">
            <a:avLst/>
          </a:prstGeom>
          <a:solidFill>
            <a:srgbClr val="CCFF99"/>
          </a:solidFill>
          <a:ln w="9525" cap="flat" cmpd="sng" algn="ctr">
            <a:solidFill>
              <a:schemeClr val="tx1"/>
            </a:solidFill>
            <a:prstDash val="solid"/>
            <a:round/>
            <a:headEnd type="none" w="med" len="med"/>
            <a:tailEnd type="none" w="med" len="med"/>
          </a:ln>
          <a:effectLst/>
        </p:spPr>
        <p:txBody>
          <a:bodyPr vert="horz" wrap="square" lIns="90264" tIns="45132" rIns="90264" bIns="45132" numCol="1" rtlCol="0" anchor="t" anchorCtr="0" compatLnSpc="1">
            <a:prstTxWarp prst="textNoShape">
              <a:avLst/>
            </a:prstTxWarp>
          </a:bodyPr>
          <a:lstStyle/>
          <a:p>
            <a:pPr defTabSz="902641"/>
            <a:endParaRPr lang="en-US" sz="2420">
              <a:latin typeface="Times New Roman" pitchFamily="-107" charset="0"/>
            </a:endParaRPr>
          </a:p>
        </p:txBody>
      </p:sp>
      <p:sp>
        <p:nvSpPr>
          <p:cNvPr id="25" name="Rectangle 77"/>
          <p:cNvSpPr>
            <a:spLocks noChangeArrowheads="1"/>
          </p:cNvSpPr>
          <p:nvPr/>
        </p:nvSpPr>
        <p:spPr bwMode="auto">
          <a:xfrm>
            <a:off x="442783" y="363419"/>
            <a:ext cx="2621051" cy="577081"/>
          </a:xfrm>
          <a:prstGeom prst="rect">
            <a:avLst/>
          </a:prstGeom>
          <a:noFill/>
          <a:ln w="9525">
            <a:noFill/>
            <a:miter lim="800000"/>
            <a:headEnd/>
            <a:tailEnd/>
          </a:ln>
        </p:spPr>
        <p:txBody>
          <a:bodyPr wrap="square" lIns="0" tIns="0" rIns="0" bIns="0">
            <a:spAutoFit/>
          </a:bodyPr>
          <a:lstStyle/>
          <a:p>
            <a:pPr defTabSz="993131">
              <a:lnSpc>
                <a:spcPts val="4483"/>
              </a:lnSpc>
              <a:defRPr/>
            </a:pPr>
            <a:endParaRPr lang="en-US" sz="4180" b="1" dirty="0">
              <a:solidFill>
                <a:schemeClr val="bg2"/>
              </a:solidFill>
              <a:latin typeface="+mj-lt"/>
              <a:ea typeface="ＭＳ Ｐゴシック" pitchFamily="-109" charset="-128"/>
            </a:endParaRPr>
          </a:p>
        </p:txBody>
      </p:sp>
      <p:sp>
        <p:nvSpPr>
          <p:cNvPr id="72" name="Rectangle 3"/>
          <p:cNvSpPr txBox="1">
            <a:spLocks noChangeArrowheads="1"/>
          </p:cNvSpPr>
          <p:nvPr/>
        </p:nvSpPr>
        <p:spPr>
          <a:xfrm>
            <a:off x="8604562" y="3173876"/>
            <a:ext cx="1931915" cy="845561"/>
          </a:xfrm>
          <a:prstGeom prst="rect">
            <a:avLst/>
          </a:prstGeom>
        </p:spPr>
        <p:txBody>
          <a:bodyPr lIns="90264" tIns="45132" rIns="90264" bIns="45132"/>
          <a:lstStyle>
            <a:lvl1pPr marL="517525" indent="-517525" algn="l" defTabSz="1019175" rtl="0" eaLnBrk="0" fontAlgn="base" hangingPunct="0">
              <a:lnSpc>
                <a:spcPts val="3800"/>
              </a:lnSpc>
              <a:spcBef>
                <a:spcPts val="1000"/>
              </a:spcBef>
              <a:spcAft>
                <a:spcPct val="0"/>
              </a:spcAft>
              <a:buSzPct val="100000"/>
              <a:buFont typeface="Arial" pitchFamily="34" charset="0"/>
              <a:buChar char="•"/>
              <a:defRPr sz="3600">
                <a:solidFill>
                  <a:schemeClr val="tx1"/>
                </a:solidFill>
                <a:latin typeface="+mn-lt"/>
                <a:ea typeface="ＭＳ Ｐゴシック" pitchFamily="-107" charset="-128"/>
                <a:cs typeface="ＭＳ Ｐゴシック" pitchFamily="-110" charset="-128"/>
              </a:defRPr>
            </a:lvl1pPr>
            <a:lvl2pPr marL="1036638" indent="-404813" algn="l" defTabSz="1019175" rtl="0" eaLnBrk="0" fontAlgn="base" hangingPunct="0">
              <a:lnSpc>
                <a:spcPts val="3800"/>
              </a:lnSpc>
              <a:spcBef>
                <a:spcPts val="1000"/>
              </a:spcBef>
              <a:spcAft>
                <a:spcPct val="0"/>
              </a:spcAft>
              <a:defRPr sz="3600">
                <a:solidFill>
                  <a:schemeClr val="tx1"/>
                </a:solidFill>
                <a:latin typeface="+mn-lt"/>
                <a:ea typeface="ＭＳ Ｐゴシック" pitchFamily="-107" charset="-128"/>
                <a:cs typeface="ＭＳ Ｐゴシック" charset="0"/>
              </a:defRPr>
            </a:lvl2pPr>
            <a:lvl3pPr marL="1497013" indent="-254000" algn="l" defTabSz="1019175" rtl="0" eaLnBrk="0" fontAlgn="base" hangingPunct="0">
              <a:lnSpc>
                <a:spcPts val="3800"/>
              </a:lnSpc>
              <a:spcBef>
                <a:spcPts val="400"/>
              </a:spcBef>
              <a:spcAft>
                <a:spcPct val="0"/>
              </a:spcAft>
              <a:buFont typeface="Monotype Sorts" charset="0"/>
              <a:defRPr sz="3600">
                <a:solidFill>
                  <a:schemeClr val="tx1"/>
                </a:solidFill>
                <a:latin typeface="+mn-lt"/>
                <a:ea typeface="ヒラギノ角ゴ Pro W3" pitchFamily="-65" charset="-128"/>
                <a:cs typeface="ヒラギノ角ゴ Pro W3" pitchFamily="-109" charset="-128"/>
              </a:defRPr>
            </a:lvl3pPr>
            <a:lvl4pPr marL="1865313" indent="-254000" algn="l" defTabSz="1019175" rtl="0" eaLnBrk="0" fontAlgn="base" hangingPunct="0">
              <a:lnSpc>
                <a:spcPts val="2200"/>
              </a:lnSpc>
              <a:spcBef>
                <a:spcPts val="400"/>
              </a:spcBef>
              <a:spcAft>
                <a:spcPct val="0"/>
              </a:spcAft>
              <a:defRPr sz="2200">
                <a:solidFill>
                  <a:schemeClr val="tx1"/>
                </a:solidFill>
                <a:latin typeface="+mn-lt"/>
                <a:ea typeface="ヒラギノ角ゴ Pro W3" pitchFamily="-65" charset="-128"/>
              </a:defRPr>
            </a:lvl4pPr>
            <a:lvl5pPr marL="2292350" indent="-254000" algn="l" defTabSz="1019175" rtl="0" eaLnBrk="0" fontAlgn="base" hangingPunct="0">
              <a:lnSpc>
                <a:spcPts val="2200"/>
              </a:lnSpc>
              <a:spcBef>
                <a:spcPts val="400"/>
              </a:spcBef>
              <a:spcAft>
                <a:spcPct val="0"/>
              </a:spcAft>
              <a:buFont typeface="CommonBullets" charset="0"/>
              <a:defRPr sz="2200">
                <a:solidFill>
                  <a:schemeClr val="tx1"/>
                </a:solidFill>
                <a:latin typeface="+mn-lt"/>
                <a:ea typeface="ヒラギノ角ゴ Pro W3" pitchFamily="-65" charset="-128"/>
              </a:defRPr>
            </a:lvl5pPr>
            <a:lvl6pPr marL="27495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6pPr>
            <a:lvl7pPr marL="32067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7pPr>
            <a:lvl8pPr marL="36639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8pPr>
            <a:lvl9pPr marL="41211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9pPr>
          </a:lstStyle>
          <a:p>
            <a:pPr marL="0" indent="0">
              <a:lnSpc>
                <a:spcPct val="100000"/>
              </a:lnSpc>
              <a:spcBef>
                <a:spcPts val="592"/>
              </a:spcBef>
              <a:buNone/>
            </a:pPr>
            <a:r>
              <a:rPr lang="en-US" sz="2200" kern="0" dirty="0">
                <a:ea typeface="ＭＳ Ｐゴシック" pitchFamily="34" charset="-128"/>
              </a:rPr>
              <a:t> </a:t>
            </a:r>
            <a:r>
              <a:rPr lang="en-US" sz="2200" kern="0" dirty="0" smtClean="0">
                <a:ea typeface="ＭＳ Ｐゴシック" pitchFamily="34" charset="-128"/>
              </a:rPr>
              <a:t>50,000</a:t>
            </a:r>
            <a:r>
              <a:rPr lang="en-US" sz="2200" kern="0" dirty="0">
                <a:ea typeface="ＭＳ Ｐゴシック" pitchFamily="34" charset="-128"/>
              </a:rPr>
              <a:t>+ </a:t>
            </a:r>
            <a:r>
              <a:rPr lang="en-US" sz="2200" kern="0" dirty="0" smtClean="0">
                <a:ea typeface="ＭＳ Ｐゴシック" pitchFamily="34" charset="-128"/>
              </a:rPr>
              <a:t>presentations </a:t>
            </a:r>
            <a:endParaRPr lang="en-US" sz="2200" kern="0" dirty="0">
              <a:ea typeface="ＭＳ Ｐゴシック" pitchFamily="34" charset="-128"/>
            </a:endParaRPr>
          </a:p>
        </p:txBody>
      </p:sp>
      <p:sp>
        <p:nvSpPr>
          <p:cNvPr id="2" name="Right Arrow 1"/>
          <p:cNvSpPr/>
          <p:nvPr/>
        </p:nvSpPr>
        <p:spPr bwMode="auto">
          <a:xfrm rot="20002459" flipH="1">
            <a:off x="1736339" y="4987730"/>
            <a:ext cx="371061" cy="424459"/>
          </a:xfrm>
          <a:prstGeom prst="rightArrow">
            <a:avLst>
              <a:gd name="adj1" fmla="val 50000"/>
              <a:gd name="adj2" fmla="val 46428"/>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264" tIns="45132" rIns="90264" bIns="45132" numCol="1" rtlCol="0" anchor="t" anchorCtr="0" compatLnSpc="1">
            <a:prstTxWarp prst="textNoShape">
              <a:avLst/>
            </a:prstTxWarp>
          </a:bodyPr>
          <a:lstStyle/>
          <a:p>
            <a:pPr defTabSz="902641"/>
            <a:endParaRPr lang="en-US" sz="2420">
              <a:latin typeface="Times New Roman" pitchFamily="-107" charset="0"/>
            </a:endParaRPr>
          </a:p>
        </p:txBody>
      </p:sp>
      <p:sp>
        <p:nvSpPr>
          <p:cNvPr id="40" name="Right Arrow 39"/>
          <p:cNvSpPr/>
          <p:nvPr/>
        </p:nvSpPr>
        <p:spPr bwMode="auto">
          <a:xfrm rot="11016732">
            <a:off x="1472490" y="3261146"/>
            <a:ext cx="371061" cy="42445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264" tIns="45132" rIns="90264" bIns="45132" numCol="1" rtlCol="0" anchor="t" anchorCtr="0" compatLnSpc="1">
            <a:prstTxWarp prst="textNoShape">
              <a:avLst/>
            </a:prstTxWarp>
          </a:bodyPr>
          <a:lstStyle/>
          <a:p>
            <a:pPr defTabSz="902641"/>
            <a:endParaRPr lang="en-US" sz="2420">
              <a:latin typeface="Times New Roman" pitchFamily="-107" charset="0"/>
            </a:endParaRPr>
          </a:p>
        </p:txBody>
      </p:sp>
      <p:sp>
        <p:nvSpPr>
          <p:cNvPr id="41" name="Right Arrow 40"/>
          <p:cNvSpPr/>
          <p:nvPr/>
        </p:nvSpPr>
        <p:spPr bwMode="auto">
          <a:xfrm rot="1722387" flipH="1">
            <a:off x="2004092" y="1695127"/>
            <a:ext cx="371061" cy="424459"/>
          </a:xfrm>
          <a:prstGeom prst="rightArrow">
            <a:avLst>
              <a:gd name="adj1" fmla="val 50000"/>
              <a:gd name="adj2" fmla="val 46428"/>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264" tIns="45132" rIns="90264" bIns="45132" numCol="1" rtlCol="0" anchor="t" anchorCtr="0" compatLnSpc="1">
            <a:prstTxWarp prst="textNoShape">
              <a:avLst/>
            </a:prstTxWarp>
          </a:bodyPr>
          <a:lstStyle/>
          <a:p>
            <a:pPr defTabSz="902641"/>
            <a:endParaRPr lang="en-US" sz="2420">
              <a:latin typeface="Times New Roman" pitchFamily="-107" charset="0"/>
            </a:endParaRPr>
          </a:p>
        </p:txBody>
      </p:sp>
      <p:sp>
        <p:nvSpPr>
          <p:cNvPr id="42" name="Right Arrow 41"/>
          <p:cNvSpPr/>
          <p:nvPr/>
        </p:nvSpPr>
        <p:spPr bwMode="auto">
          <a:xfrm rot="4408688">
            <a:off x="6021688" y="7098473"/>
            <a:ext cx="360147" cy="437323"/>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264" tIns="45132" rIns="90264" bIns="45132" numCol="1" rtlCol="0" anchor="t" anchorCtr="0" compatLnSpc="1">
            <a:prstTxWarp prst="textNoShape">
              <a:avLst/>
            </a:prstTxWarp>
          </a:bodyPr>
          <a:lstStyle/>
          <a:p>
            <a:pPr defTabSz="902641"/>
            <a:endParaRPr lang="en-US" sz="2420">
              <a:latin typeface="Times New Roman" pitchFamily="-107" charset="0"/>
            </a:endParaRPr>
          </a:p>
        </p:txBody>
      </p:sp>
      <p:sp>
        <p:nvSpPr>
          <p:cNvPr id="43" name="Right Arrow 42"/>
          <p:cNvSpPr/>
          <p:nvPr/>
        </p:nvSpPr>
        <p:spPr bwMode="auto">
          <a:xfrm rot="6304133">
            <a:off x="4279279" y="7098473"/>
            <a:ext cx="360147" cy="437323"/>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264" tIns="45132" rIns="90264" bIns="45132" numCol="1" rtlCol="0" anchor="t" anchorCtr="0" compatLnSpc="1">
            <a:prstTxWarp prst="textNoShape">
              <a:avLst/>
            </a:prstTxWarp>
          </a:bodyPr>
          <a:lstStyle/>
          <a:p>
            <a:pPr defTabSz="902641"/>
            <a:endParaRPr lang="en-US" sz="2420">
              <a:latin typeface="Times New Roman" pitchFamily="-107" charset="0"/>
            </a:endParaRPr>
          </a:p>
        </p:txBody>
      </p:sp>
      <p:sp>
        <p:nvSpPr>
          <p:cNvPr id="47" name="Right Arrow 46"/>
          <p:cNvSpPr/>
          <p:nvPr/>
        </p:nvSpPr>
        <p:spPr bwMode="auto">
          <a:xfrm rot="7747339">
            <a:off x="2684218" y="6328125"/>
            <a:ext cx="360147" cy="437323"/>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264" tIns="45132" rIns="90264" bIns="45132" numCol="1" rtlCol="0" anchor="t" anchorCtr="0" compatLnSpc="1">
            <a:prstTxWarp prst="textNoShape">
              <a:avLst/>
            </a:prstTxWarp>
          </a:bodyPr>
          <a:lstStyle/>
          <a:p>
            <a:pPr defTabSz="902641"/>
            <a:endParaRPr lang="en-US" sz="2420">
              <a:latin typeface="Times New Roman" pitchFamily="-107" charset="0"/>
            </a:endParaRPr>
          </a:p>
        </p:txBody>
      </p:sp>
      <p:sp>
        <p:nvSpPr>
          <p:cNvPr id="6" name="TextBox 5"/>
          <p:cNvSpPr txBox="1"/>
          <p:nvPr/>
        </p:nvSpPr>
        <p:spPr>
          <a:xfrm>
            <a:off x="7585549" y="6128432"/>
            <a:ext cx="1822617" cy="2461025"/>
          </a:xfrm>
          <a:prstGeom prst="rect">
            <a:avLst/>
          </a:prstGeom>
          <a:noFill/>
        </p:spPr>
        <p:txBody>
          <a:bodyPr wrap="square" lIns="90264" tIns="45132" rIns="90264" bIns="45132" rtlCol="0">
            <a:spAutoFit/>
          </a:bodyPr>
          <a:lstStyle/>
          <a:p>
            <a:r>
              <a:rPr lang="en-US" sz="2200" dirty="0">
                <a:latin typeface="Arial" panose="020B0604020202020204" pitchFamily="34" charset="0"/>
                <a:cs typeface="Arial" panose="020B0604020202020204" pitchFamily="34" charset="0"/>
              </a:rPr>
              <a:t>10,000 applications</a:t>
            </a:r>
          </a:p>
          <a:p>
            <a:r>
              <a:rPr lang="en-US" sz="2200" dirty="0">
                <a:latin typeface="Arial" panose="020B0604020202020204" pitchFamily="34" charset="0"/>
                <a:cs typeface="Arial" panose="020B0604020202020204" pitchFamily="34" charset="0"/>
              </a:rPr>
              <a:t>  20,000 examiners</a:t>
            </a:r>
          </a:p>
          <a:p>
            <a:r>
              <a:rPr lang="en-US" sz="2200" dirty="0">
                <a:latin typeface="Arial" panose="020B0604020202020204" pitchFamily="34" charset="0"/>
                <a:cs typeface="Arial" panose="020B0604020202020204" pitchFamily="34" charset="0"/>
              </a:rPr>
              <a:t>   40,000 </a:t>
            </a:r>
            <a:r>
              <a:rPr lang="en-US" sz="2200" dirty="0" smtClean="0">
                <a:latin typeface="Arial" panose="020B0604020202020204" pitchFamily="34" charset="0"/>
                <a:cs typeface="Arial" panose="020B0604020202020204" pitchFamily="34" charset="0"/>
              </a:rPr>
              <a:t>conference            </a:t>
            </a:r>
            <a:r>
              <a:rPr lang="en-US" sz="2200" dirty="0">
                <a:latin typeface="Arial" panose="020B0604020202020204" pitchFamily="34" charset="0"/>
                <a:cs typeface="Arial" panose="020B0604020202020204" pitchFamily="34" charset="0"/>
              </a:rPr>
              <a:t>attendees</a:t>
            </a:r>
          </a:p>
        </p:txBody>
      </p:sp>
      <p:graphicFrame>
        <p:nvGraphicFramePr>
          <p:cNvPr id="18" name="Diagram 17"/>
          <p:cNvGraphicFramePr/>
          <p:nvPr>
            <p:extLst>
              <p:ext uri="{D42A27DB-BD31-4B8C-83A1-F6EECF244321}">
                <p14:modId xmlns:p14="http://schemas.microsoft.com/office/powerpoint/2010/main" val="232629814"/>
              </p:ext>
            </p:extLst>
          </p:nvPr>
        </p:nvGraphicFramePr>
        <p:xfrm>
          <a:off x="1334607" y="658431"/>
          <a:ext cx="7942939" cy="6373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 name="TextBox 25"/>
          <p:cNvSpPr txBox="1"/>
          <p:nvPr/>
        </p:nvSpPr>
        <p:spPr>
          <a:xfrm>
            <a:off x="8305058" y="605567"/>
            <a:ext cx="2192669" cy="1445362"/>
          </a:xfrm>
          <a:prstGeom prst="rect">
            <a:avLst/>
          </a:prstGeom>
          <a:noFill/>
        </p:spPr>
        <p:txBody>
          <a:bodyPr wrap="square" lIns="90264" tIns="45132" rIns="90264" bIns="45132" rtlCol="0">
            <a:spAutoFit/>
          </a:bodyPr>
          <a:lstStyle/>
          <a:p>
            <a:r>
              <a:rPr lang="en-US" sz="2200" dirty="0">
                <a:latin typeface="Arial" panose="020B0604020202020204" pitchFamily="34" charset="0"/>
                <a:cs typeface="Arial" panose="020B0604020202020204" pitchFamily="34" charset="0"/>
              </a:rPr>
              <a:t>Rated #1 Leadership Development Program</a:t>
            </a:r>
          </a:p>
        </p:txBody>
      </p:sp>
      <p:sp>
        <p:nvSpPr>
          <p:cNvPr id="7" name="TextBox 6"/>
          <p:cNvSpPr txBox="1"/>
          <p:nvPr/>
        </p:nvSpPr>
        <p:spPr>
          <a:xfrm>
            <a:off x="8499310" y="4518355"/>
            <a:ext cx="2077167" cy="1783917"/>
          </a:xfrm>
          <a:prstGeom prst="rect">
            <a:avLst/>
          </a:prstGeom>
          <a:noFill/>
        </p:spPr>
        <p:txBody>
          <a:bodyPr wrap="square" lIns="90264" tIns="45132" rIns="90264" bIns="45132" rtlCol="0">
            <a:spAutoFit/>
          </a:bodyPr>
          <a:lstStyle/>
          <a:p>
            <a:r>
              <a:rPr lang="en-US" sz="2200" dirty="0">
                <a:latin typeface="Arial" panose="020B0604020202020204" pitchFamily="34" charset="0"/>
                <a:cs typeface="Arial" panose="020B0604020202020204" pitchFamily="34" charset="0"/>
              </a:rPr>
              <a:t>Improved: operations, engagement, outcomes;</a:t>
            </a:r>
          </a:p>
          <a:p>
            <a:r>
              <a:rPr lang="en-US" sz="2200" dirty="0">
                <a:latin typeface="Arial" panose="020B0604020202020204" pitchFamily="34" charset="0"/>
                <a:cs typeface="Arial" panose="020B0604020202020204" pitchFamily="34" charset="0"/>
              </a:rPr>
              <a:t>      820:1</a:t>
            </a:r>
          </a:p>
        </p:txBody>
      </p:sp>
      <p:sp>
        <p:nvSpPr>
          <p:cNvPr id="27" name="Rectangle 77"/>
          <p:cNvSpPr>
            <a:spLocks noChangeArrowheads="1"/>
          </p:cNvSpPr>
          <p:nvPr/>
        </p:nvSpPr>
        <p:spPr bwMode="auto">
          <a:xfrm>
            <a:off x="35675" y="219765"/>
            <a:ext cx="2621051" cy="1731243"/>
          </a:xfrm>
          <a:prstGeom prst="rect">
            <a:avLst/>
          </a:prstGeom>
          <a:noFill/>
          <a:ln w="9525">
            <a:noFill/>
            <a:miter lim="800000"/>
            <a:headEnd/>
            <a:tailEnd/>
          </a:ln>
        </p:spPr>
        <p:txBody>
          <a:bodyPr wrap="square" lIns="0" tIns="0" rIns="0" bIns="0">
            <a:spAutoFit/>
          </a:bodyPr>
          <a:lstStyle/>
          <a:p>
            <a:pPr defTabSz="993131">
              <a:lnSpc>
                <a:spcPts val="4483"/>
              </a:lnSpc>
              <a:defRPr/>
            </a:pPr>
            <a:r>
              <a:rPr lang="en-US" sz="4180" b="1" dirty="0">
                <a:latin typeface="+mj-lt"/>
                <a:ea typeface="ＭＳ Ｐゴシック" pitchFamily="-109" charset="-128"/>
              </a:rPr>
              <a:t>Reach and Impact of Baldrige</a:t>
            </a:r>
          </a:p>
        </p:txBody>
      </p:sp>
    </p:spTree>
    <p:extLst>
      <p:ext uri="{BB962C8B-B14F-4D97-AF65-F5344CB8AC3E}">
        <p14:creationId xmlns:p14="http://schemas.microsoft.com/office/powerpoint/2010/main" val="374419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p:cTn id="48" dur="500" fill="hold"/>
                                        <p:tgtEl>
                                          <p:spTgt spid="26"/>
                                        </p:tgtEl>
                                        <p:attrNameLst>
                                          <p:attrName>ppt_w</p:attrName>
                                        </p:attrNameLst>
                                      </p:cBhvr>
                                      <p:tavLst>
                                        <p:tav tm="0">
                                          <p:val>
                                            <p:fltVal val="0"/>
                                          </p:val>
                                        </p:tav>
                                        <p:tav tm="100000">
                                          <p:val>
                                            <p:strVal val="#ppt_w"/>
                                          </p:val>
                                        </p:tav>
                                      </p:tavLst>
                                    </p:anim>
                                    <p:anim calcmode="lin" valueType="num">
                                      <p:cBhvr>
                                        <p:cTn id="49" dur="500" fill="hold"/>
                                        <p:tgtEl>
                                          <p:spTgt spid="26"/>
                                        </p:tgtEl>
                                        <p:attrNameLst>
                                          <p:attrName>ppt_h</p:attrName>
                                        </p:attrNameLst>
                                      </p:cBhvr>
                                      <p:tavLst>
                                        <p:tav tm="0">
                                          <p:val>
                                            <p:fltVal val="0"/>
                                          </p:val>
                                        </p:tav>
                                        <p:tav tm="100000">
                                          <p:val>
                                            <p:strVal val="#ppt_h"/>
                                          </p:val>
                                        </p:tav>
                                      </p:tavLst>
                                    </p:anim>
                                    <p:animEffect transition="in" filter="fade">
                                      <p:cBhvr>
                                        <p:cTn id="50" dur="500"/>
                                        <p:tgtEl>
                                          <p:spTgt spid="2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500"/>
                                        <p:tgtEl>
                                          <p:spTgt spid="29"/>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500"/>
                                        <p:tgtEl>
                                          <p:spTgt spid="31"/>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500"/>
                                        <p:tgtEl>
                                          <p:spTgt spid="3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500"/>
                                        <p:tgtEl>
                                          <p:spTgt spid="33"/>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500"/>
                                        <p:tgtEl>
                                          <p:spTgt spid="36"/>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fade">
                                      <p:cBhvr>
                                        <p:cTn id="85" dur="500"/>
                                        <p:tgtEl>
                                          <p:spTgt spid="44"/>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45"/>
                                        </p:tgtEl>
                                        <p:attrNameLst>
                                          <p:attrName>style.visibility</p:attrName>
                                        </p:attrNameLst>
                                      </p:cBhvr>
                                      <p:to>
                                        <p:strVal val="visible"/>
                                      </p:to>
                                    </p:set>
                                    <p:animEffect transition="in" filter="fade">
                                      <p:cBhvr>
                                        <p:cTn id="90" dur="500"/>
                                        <p:tgtEl>
                                          <p:spTgt spid="45"/>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46"/>
                                        </p:tgtEl>
                                        <p:attrNameLst>
                                          <p:attrName>style.visibility</p:attrName>
                                        </p:attrNameLst>
                                      </p:cBhvr>
                                      <p:to>
                                        <p:strVal val="visible"/>
                                      </p:to>
                                    </p:set>
                                    <p:animEffect transition="in" filter="fade">
                                      <p:cBhvr>
                                        <p:cTn id="9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36" grpId="0" animBg="1"/>
      <p:bldP spid="33" grpId="0" animBg="1"/>
      <p:bldP spid="28" grpId="0" animBg="1"/>
      <p:bldP spid="29" grpId="0" animBg="1"/>
      <p:bldP spid="31" grpId="0" animBg="1"/>
      <p:bldP spid="32" grpId="0" animBg="1"/>
      <p:bldP spid="24" grpId="0" animBg="1"/>
      <p:bldP spid="23" grpId="0" animBg="1"/>
      <p:bldP spid="21" grpId="0" animBg="1"/>
      <p:bldP spid="4" grpId="0" animBg="1"/>
      <p:bldP spid="72" grpId="0"/>
      <p:bldP spid="6" grpId="0"/>
      <p:bldP spid="2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86740" y="977153"/>
            <a:ext cx="8940164" cy="1257300"/>
          </a:xfrm>
        </p:spPr>
        <p:txBody>
          <a:bodyPr/>
          <a:lstStyle/>
          <a:p>
            <a:pPr>
              <a:lnSpc>
                <a:spcPct val="100000"/>
              </a:lnSpc>
              <a:spcAft>
                <a:spcPts val="660"/>
              </a:spcAft>
            </a:pPr>
            <a:r>
              <a:rPr lang="en-US" sz="4840" dirty="0">
                <a:solidFill>
                  <a:schemeClr val="tx1"/>
                </a:solidFill>
                <a:latin typeface="Arial Narrow" pitchFamily="34" charset="0"/>
                <a:ea typeface="ＭＳ Ｐゴシック" pitchFamily="34" charset="-128"/>
                <a:cs typeface="Arial Narrow" pitchFamily="34" charset="0"/>
              </a:rPr>
              <a:t>Widespread U.S. Participation</a:t>
            </a:r>
          </a:p>
        </p:txBody>
      </p:sp>
      <p:sp>
        <p:nvSpPr>
          <p:cNvPr id="7171" name="Rectangle 3"/>
          <p:cNvSpPr>
            <a:spLocks noGrp="1" noChangeArrowheads="1"/>
          </p:cNvSpPr>
          <p:nvPr>
            <p:ph type="body" idx="1"/>
          </p:nvPr>
        </p:nvSpPr>
        <p:spPr>
          <a:xfrm>
            <a:off x="1676400" y="2318273"/>
            <a:ext cx="7879080" cy="4585447"/>
          </a:xfrm>
        </p:spPr>
        <p:txBody>
          <a:bodyPr/>
          <a:lstStyle/>
          <a:p>
            <a:r>
              <a:rPr lang="en-US" sz="3960" dirty="0">
                <a:ea typeface="ＭＳ Ｐゴシック" pitchFamily="34" charset="-128"/>
              </a:rPr>
              <a:t>Large and small organizations</a:t>
            </a:r>
          </a:p>
          <a:p>
            <a:r>
              <a:rPr lang="en-US" sz="3960" dirty="0">
                <a:ea typeface="ＭＳ Ｐゴシック" pitchFamily="34" charset="-128"/>
              </a:rPr>
              <a:t>Internal business excellence programs</a:t>
            </a:r>
          </a:p>
          <a:p>
            <a:r>
              <a:rPr lang="en-US" sz="3960" dirty="0">
                <a:ea typeface="ＭＳ Ｐゴシック" pitchFamily="34" charset="-128"/>
              </a:rPr>
              <a:t>College and university courses</a:t>
            </a:r>
          </a:p>
          <a:p>
            <a:r>
              <a:rPr lang="en-US" sz="3960" dirty="0">
                <a:ea typeface="ＭＳ Ｐゴシック" pitchFamily="34" charset="-128"/>
              </a:rPr>
              <a:t>Accreditation</a:t>
            </a:r>
          </a:p>
          <a:p>
            <a:r>
              <a:rPr lang="en-US" sz="3960" dirty="0">
                <a:ea typeface="ＭＳ Ｐゴシック" pitchFamily="34" charset="-128"/>
              </a:rPr>
              <a:t>Consultants</a:t>
            </a:r>
          </a:p>
          <a:p>
            <a:r>
              <a:rPr lang="en-US" sz="3960" dirty="0">
                <a:ea typeface="ＭＳ Ｐゴシック" pitchFamily="34" charset="-128"/>
              </a:rPr>
              <a:t>Private-sector support</a:t>
            </a:r>
          </a:p>
        </p:txBody>
      </p:sp>
    </p:spTree>
    <p:extLst>
      <p:ext uri="{BB962C8B-B14F-4D97-AF65-F5344CB8AC3E}">
        <p14:creationId xmlns:p14="http://schemas.microsoft.com/office/powerpoint/2010/main" val="18356015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2920" y="1942959"/>
            <a:ext cx="9555480" cy="3611758"/>
          </a:xfrm>
          <a:prstGeom prst="rect">
            <a:avLst/>
          </a:prstGeom>
          <a:noFill/>
        </p:spPr>
        <p:txBody>
          <a:bodyPr wrap="square" rtlCol="0">
            <a:spAutoFit/>
          </a:bodyPr>
          <a:lstStyle/>
          <a:p>
            <a:pPr>
              <a:spcAft>
                <a:spcPts val="660"/>
              </a:spcAft>
            </a:pPr>
            <a:r>
              <a:rPr lang="en-US" sz="3520" dirty="0">
                <a:latin typeface="+mn-lt"/>
              </a:rPr>
              <a:t>Baldrige hospitals: </a:t>
            </a:r>
          </a:p>
          <a:p>
            <a:pPr marL="502920" indent="-502920">
              <a:spcAft>
                <a:spcPts val="660"/>
              </a:spcAft>
              <a:buFont typeface="Arial" pitchFamily="34" charset="0"/>
              <a:buChar char="•"/>
            </a:pPr>
            <a:r>
              <a:rPr lang="en-US" sz="3520" dirty="0">
                <a:latin typeface="+mn-lt"/>
              </a:rPr>
              <a:t>Faster five-year performance improvement than peers</a:t>
            </a:r>
          </a:p>
          <a:p>
            <a:pPr marL="502920" indent="-502920">
              <a:spcAft>
                <a:spcPts val="660"/>
              </a:spcAft>
              <a:buFont typeface="Arial" pitchFamily="34" charset="0"/>
              <a:buChar char="•"/>
            </a:pPr>
            <a:r>
              <a:rPr lang="en-US" sz="3520" dirty="0">
                <a:latin typeface="+mn-lt"/>
              </a:rPr>
              <a:t>83% more likely to be among Thomson Reuters’ 100 Top Hospitals®</a:t>
            </a:r>
          </a:p>
          <a:p>
            <a:pPr marL="502920" indent="-502920">
              <a:spcAft>
                <a:spcPts val="660"/>
              </a:spcAft>
              <a:buFont typeface="Arial" pitchFamily="34" charset="0"/>
              <a:buChar char="•"/>
            </a:pPr>
            <a:r>
              <a:rPr lang="en-US" sz="3520" dirty="0">
                <a:latin typeface="+mn-lt"/>
              </a:rPr>
              <a:t>Outperformed non-Baldrige hospitals on 6 of 7 </a:t>
            </a:r>
            <a:br>
              <a:rPr lang="en-US" sz="3520" dirty="0">
                <a:latin typeface="+mn-lt"/>
              </a:rPr>
            </a:br>
            <a:r>
              <a:rPr lang="en-US" sz="3520" dirty="0">
                <a:latin typeface="+mn-lt"/>
              </a:rPr>
              <a:t>100 Top Hospitals measures</a:t>
            </a:r>
          </a:p>
        </p:txBody>
      </p:sp>
      <p:sp>
        <p:nvSpPr>
          <p:cNvPr id="3" name="Rectangle 2"/>
          <p:cNvSpPr/>
          <p:nvPr/>
        </p:nvSpPr>
        <p:spPr>
          <a:xfrm>
            <a:off x="502920" y="351754"/>
            <a:ext cx="8884920" cy="1581972"/>
          </a:xfrm>
          <a:prstGeom prst="rect">
            <a:avLst/>
          </a:prstGeom>
        </p:spPr>
        <p:txBody>
          <a:bodyPr wrap="square">
            <a:spAutoFit/>
          </a:bodyPr>
          <a:lstStyle/>
          <a:p>
            <a:pPr lvl="0"/>
            <a:r>
              <a:rPr lang="en-US" sz="4840" b="1" dirty="0">
                <a:latin typeface="+mj-lt"/>
              </a:rPr>
              <a:t>Lower Health Care Costs, </a:t>
            </a:r>
            <a:br>
              <a:rPr lang="en-US" sz="4840" b="1" dirty="0">
                <a:latin typeface="+mj-lt"/>
              </a:rPr>
            </a:br>
            <a:r>
              <a:rPr lang="en-US" sz="4840" b="1" dirty="0">
                <a:latin typeface="+mj-lt"/>
              </a:rPr>
              <a:t>Improved Quality</a:t>
            </a:r>
          </a:p>
        </p:txBody>
      </p:sp>
      <p:sp>
        <p:nvSpPr>
          <p:cNvPr id="2" name="TextBox 1"/>
          <p:cNvSpPr txBox="1"/>
          <p:nvPr/>
        </p:nvSpPr>
        <p:spPr>
          <a:xfrm>
            <a:off x="2620152" y="6065521"/>
            <a:ext cx="7459980" cy="904863"/>
          </a:xfrm>
          <a:prstGeom prst="rect">
            <a:avLst/>
          </a:prstGeom>
          <a:noFill/>
        </p:spPr>
        <p:txBody>
          <a:bodyPr wrap="square" rtlCol="0">
            <a:spAutoFit/>
          </a:bodyPr>
          <a:lstStyle/>
          <a:p>
            <a:r>
              <a:rPr lang="en-US" sz="1320" b="1" dirty="0">
                <a:latin typeface="+mn-lt"/>
                <a:ea typeface="Tahoma" pitchFamily="34" charset="0"/>
                <a:cs typeface="Tahoma" pitchFamily="34" charset="0"/>
              </a:rPr>
              <a:t>Source: </a:t>
            </a:r>
            <a:r>
              <a:rPr lang="en-US" sz="1320" dirty="0">
                <a:latin typeface="+mn-lt"/>
                <a:ea typeface="Tahoma" pitchFamily="34" charset="0"/>
                <a:cs typeface="Tahoma" pitchFamily="34" charset="0"/>
              </a:rPr>
              <a:t>Foster, D. A., and Chenoweth, J. 2011, October. </a:t>
            </a:r>
            <a:r>
              <a:rPr lang="en-US" sz="1320" i="1" dirty="0">
                <a:latin typeface="+mn-lt"/>
                <a:ea typeface="Tahoma" pitchFamily="34" charset="0"/>
                <a:cs typeface="Tahoma" pitchFamily="34" charset="0"/>
              </a:rPr>
              <a:t>Comparison of Baldrige Award Applicants and Recipients with Peer Hospitals on a National Balanced Scorecard. </a:t>
            </a:r>
            <a:r>
              <a:rPr lang="en-US" sz="1320" dirty="0">
                <a:latin typeface="+mn-lt"/>
                <a:ea typeface="Tahoma" pitchFamily="34" charset="0"/>
                <a:cs typeface="Tahoma" pitchFamily="34" charset="0"/>
              </a:rPr>
              <a:t>Thomson Reuters. http://</a:t>
            </a:r>
            <a:r>
              <a:rPr lang="en-US" sz="1320" dirty="0" err="1">
                <a:latin typeface="+mn-lt"/>
                <a:ea typeface="Tahoma" pitchFamily="34" charset="0"/>
                <a:cs typeface="Tahoma" pitchFamily="34" charset="0"/>
              </a:rPr>
              <a:t>www.nist.gov</a:t>
            </a:r>
            <a:r>
              <a:rPr lang="en-US" sz="1320" dirty="0">
                <a:latin typeface="+mn-lt"/>
                <a:ea typeface="Tahoma" pitchFamily="34" charset="0"/>
                <a:cs typeface="Tahoma" pitchFamily="34" charset="0"/>
              </a:rPr>
              <a:t>/</a:t>
            </a:r>
            <a:r>
              <a:rPr lang="en-US" sz="1320" dirty="0" err="1">
                <a:latin typeface="+mn-lt"/>
                <a:ea typeface="Tahoma" pitchFamily="34" charset="0"/>
                <a:cs typeface="Tahoma" pitchFamily="34" charset="0"/>
              </a:rPr>
              <a:t>baldrige</a:t>
            </a:r>
            <a:r>
              <a:rPr lang="en-US" sz="1320" dirty="0">
                <a:latin typeface="+mn-lt"/>
                <a:ea typeface="Tahoma" pitchFamily="34" charset="0"/>
                <a:cs typeface="Tahoma" pitchFamily="34" charset="0"/>
              </a:rPr>
              <a:t>/upload/</a:t>
            </a:r>
            <a:r>
              <a:rPr lang="en-US" sz="1320" dirty="0" err="1">
                <a:latin typeface="+mn-lt"/>
                <a:ea typeface="Tahoma" pitchFamily="34" charset="0"/>
                <a:cs typeface="Tahoma" pitchFamily="34" charset="0"/>
              </a:rPr>
              <a:t>baldrige</a:t>
            </a:r>
            <a:r>
              <a:rPr lang="en-US" sz="1320" dirty="0">
                <a:latin typeface="+mn-lt"/>
                <a:ea typeface="Tahoma" pitchFamily="34" charset="0"/>
                <a:cs typeface="Tahoma" pitchFamily="34" charset="0"/>
              </a:rPr>
              <a:t>-hospital-research-</a:t>
            </a:r>
            <a:r>
              <a:rPr lang="en-US" sz="1320" dirty="0" err="1">
                <a:latin typeface="+mn-lt"/>
                <a:ea typeface="Tahoma" pitchFamily="34" charset="0"/>
                <a:cs typeface="Tahoma" pitchFamily="34" charset="0"/>
              </a:rPr>
              <a:t>paper.pdf</a:t>
            </a:r>
            <a:r>
              <a:rPr lang="en-US" sz="1320" dirty="0">
                <a:latin typeface="+mn-lt"/>
                <a:ea typeface="Tahoma" pitchFamily="34" charset="0"/>
                <a:cs typeface="Tahoma" pitchFamily="34" charset="0"/>
              </a:rPr>
              <a:t>.</a:t>
            </a:r>
          </a:p>
          <a:p>
            <a:endParaRPr lang="en-US" sz="1320" dirty="0">
              <a:latin typeface="+mn-lt"/>
            </a:endParaRPr>
          </a:p>
        </p:txBody>
      </p:sp>
    </p:spTree>
    <p:extLst>
      <p:ext uri="{BB962C8B-B14F-4D97-AF65-F5344CB8AC3E}">
        <p14:creationId xmlns:p14="http://schemas.microsoft.com/office/powerpoint/2010/main" val="10804929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2920" y="2222359"/>
            <a:ext cx="9555480" cy="3521990"/>
          </a:xfrm>
          <a:prstGeom prst="rect">
            <a:avLst/>
          </a:prstGeom>
          <a:noFill/>
        </p:spPr>
        <p:txBody>
          <a:bodyPr wrap="square" rtlCol="0">
            <a:spAutoFit/>
          </a:bodyPr>
          <a:lstStyle/>
          <a:p>
            <a:pPr>
              <a:spcAft>
                <a:spcPts val="660"/>
              </a:spcAft>
            </a:pPr>
            <a:r>
              <a:rPr lang="en-US" sz="3520" dirty="0" smtClean="0">
                <a:latin typeface="+mn-lt"/>
              </a:rPr>
              <a:t>34 Baldrige Award winners</a:t>
            </a:r>
            <a:endParaRPr lang="en-US" sz="3520" dirty="0">
              <a:latin typeface="+mn-lt"/>
            </a:endParaRPr>
          </a:p>
          <a:p>
            <a:pPr marL="502920" indent="-502920">
              <a:spcAft>
                <a:spcPts val="660"/>
              </a:spcAft>
              <a:buFont typeface="Arial" pitchFamily="34" charset="0"/>
              <a:buChar char="•"/>
            </a:pPr>
            <a:r>
              <a:rPr lang="en-US" sz="3520" dirty="0" smtClean="0">
                <a:latin typeface="+mn-lt"/>
              </a:rPr>
              <a:t>Matched or exceeded geographic competitors on 23 health care process measures and 6 outcome measures</a:t>
            </a:r>
          </a:p>
          <a:p>
            <a:pPr marL="502920" indent="-502920">
              <a:spcAft>
                <a:spcPts val="660"/>
              </a:spcAft>
              <a:buFont typeface="Arial" pitchFamily="34" charset="0"/>
              <a:buChar char="•"/>
            </a:pPr>
            <a:r>
              <a:rPr lang="en-US" sz="3520" dirty="0" smtClean="0">
                <a:latin typeface="+mn-lt"/>
              </a:rPr>
              <a:t>Exceeded these competitors on 10 measures of patient experience</a:t>
            </a:r>
            <a:endParaRPr lang="en-US" sz="3520" dirty="0">
              <a:latin typeface="+mn-lt"/>
            </a:endParaRPr>
          </a:p>
        </p:txBody>
      </p:sp>
      <p:sp>
        <p:nvSpPr>
          <p:cNvPr id="3" name="Rectangle 2"/>
          <p:cNvSpPr/>
          <p:nvPr/>
        </p:nvSpPr>
        <p:spPr>
          <a:xfrm>
            <a:off x="502920" y="351754"/>
            <a:ext cx="8884920" cy="1581972"/>
          </a:xfrm>
          <a:prstGeom prst="rect">
            <a:avLst/>
          </a:prstGeom>
        </p:spPr>
        <p:txBody>
          <a:bodyPr wrap="square">
            <a:spAutoFit/>
          </a:bodyPr>
          <a:lstStyle/>
          <a:p>
            <a:pPr lvl="0"/>
            <a:r>
              <a:rPr lang="en-US" sz="4840" b="1" dirty="0" smtClean="0">
                <a:latin typeface="+mj-lt"/>
              </a:rPr>
              <a:t>Higher Health Care Quality, </a:t>
            </a:r>
            <a:r>
              <a:rPr lang="en-US" sz="4840" b="1" dirty="0">
                <a:latin typeface="+mj-lt"/>
              </a:rPr>
              <a:t/>
            </a:r>
            <a:br>
              <a:rPr lang="en-US" sz="4840" b="1" dirty="0">
                <a:latin typeface="+mj-lt"/>
              </a:rPr>
            </a:br>
            <a:r>
              <a:rPr lang="en-US" sz="4840" b="1" dirty="0" smtClean="0">
                <a:latin typeface="+mj-lt"/>
              </a:rPr>
              <a:t>Better Patient Experience</a:t>
            </a:r>
            <a:endParaRPr lang="en-US" sz="4840" b="1" dirty="0">
              <a:latin typeface="+mj-lt"/>
            </a:endParaRPr>
          </a:p>
        </p:txBody>
      </p:sp>
      <p:sp>
        <p:nvSpPr>
          <p:cNvPr id="2" name="TextBox 1"/>
          <p:cNvSpPr txBox="1"/>
          <p:nvPr/>
        </p:nvSpPr>
        <p:spPr>
          <a:xfrm>
            <a:off x="3434861" y="6564119"/>
            <a:ext cx="6762501" cy="498598"/>
          </a:xfrm>
          <a:prstGeom prst="rect">
            <a:avLst/>
          </a:prstGeom>
          <a:noFill/>
        </p:spPr>
        <p:txBody>
          <a:bodyPr wrap="square" rtlCol="0">
            <a:spAutoFit/>
          </a:bodyPr>
          <a:lstStyle/>
          <a:p>
            <a:r>
              <a:rPr lang="en-US" sz="1320" b="1" dirty="0">
                <a:latin typeface="+mn-lt"/>
                <a:ea typeface="Tahoma" pitchFamily="34" charset="0"/>
                <a:cs typeface="Tahoma" pitchFamily="34" charset="0"/>
              </a:rPr>
              <a:t>Source: </a:t>
            </a:r>
            <a:r>
              <a:rPr lang="en-US" sz="1320" dirty="0">
                <a:latin typeface="+mn-lt"/>
                <a:ea typeface="Tahoma" pitchFamily="34" charset="0"/>
                <a:cs typeface="Tahoma" pitchFamily="34" charset="0"/>
              </a:rPr>
              <a:t>R</a:t>
            </a:r>
            <a:r>
              <a:rPr lang="en-US" sz="1320" dirty="0" smtClean="0">
                <a:latin typeface="+mn-lt"/>
                <a:ea typeface="Tahoma" pitchFamily="34" charset="0"/>
                <a:cs typeface="Tahoma" pitchFamily="34" charset="0"/>
              </a:rPr>
              <a:t>. C</a:t>
            </a:r>
            <a:r>
              <a:rPr lang="en-US" sz="1320" dirty="0">
                <a:latin typeface="+mn-lt"/>
                <a:ea typeface="Tahoma" pitchFamily="34" charset="0"/>
                <a:cs typeface="Tahoma" pitchFamily="34" charset="0"/>
              </a:rPr>
              <a:t>. Schulingkamp and J</a:t>
            </a:r>
            <a:r>
              <a:rPr lang="en-US" sz="1320" dirty="0" smtClean="0">
                <a:latin typeface="+mn-lt"/>
                <a:ea typeface="Tahoma" pitchFamily="34" charset="0"/>
                <a:cs typeface="Tahoma" pitchFamily="34" charset="0"/>
              </a:rPr>
              <a:t>. R</a:t>
            </a:r>
            <a:r>
              <a:rPr lang="en-US" sz="1320" dirty="0">
                <a:latin typeface="+mn-lt"/>
                <a:ea typeface="Tahoma" pitchFamily="34" charset="0"/>
                <a:cs typeface="Tahoma" pitchFamily="34" charset="0"/>
              </a:rPr>
              <a:t>. Latham. Healthcare Performance Excellence: A Comparison of Baldrige Award Recipients and Competitors. </a:t>
            </a:r>
            <a:r>
              <a:rPr lang="en-US" sz="1320" i="1" dirty="0">
                <a:latin typeface="+mn-lt"/>
                <a:ea typeface="Tahoma" pitchFamily="34" charset="0"/>
                <a:cs typeface="Tahoma" pitchFamily="34" charset="0"/>
              </a:rPr>
              <a:t>Quality Management Journal, </a:t>
            </a:r>
            <a:r>
              <a:rPr lang="en-US" sz="1320" dirty="0">
                <a:latin typeface="+mn-lt"/>
                <a:ea typeface="Tahoma" pitchFamily="34" charset="0"/>
                <a:cs typeface="Tahoma" pitchFamily="34" charset="0"/>
              </a:rPr>
              <a:t>Vol. 22, No. 3 (2015).</a:t>
            </a:r>
            <a:endParaRPr lang="en-US" sz="1320" dirty="0">
              <a:latin typeface="+mn-lt"/>
            </a:endParaRPr>
          </a:p>
        </p:txBody>
      </p:sp>
    </p:spTree>
    <p:extLst>
      <p:ext uri="{BB962C8B-B14F-4D97-AF65-F5344CB8AC3E}">
        <p14:creationId xmlns:p14="http://schemas.microsoft.com/office/powerpoint/2010/main" val="2746656585"/>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Custom 1">
      <a:dk1>
        <a:srgbClr val="000000"/>
      </a:dk1>
      <a:lt1>
        <a:srgbClr val="FFFFFF"/>
      </a:lt1>
      <a:dk2>
        <a:srgbClr val="000000"/>
      </a:dk2>
      <a:lt2>
        <a:srgbClr val="808080"/>
      </a:lt2>
      <a:accent1>
        <a:srgbClr val="CCECFF"/>
      </a:accent1>
      <a:accent2>
        <a:srgbClr val="0099CC"/>
      </a:accent2>
      <a:accent3>
        <a:srgbClr val="B2B2B2"/>
      </a:accent3>
      <a:accent4>
        <a:srgbClr val="0099CC"/>
      </a:accent4>
      <a:accent5>
        <a:srgbClr val="808080"/>
      </a:accent5>
      <a:accent6>
        <a:srgbClr val="2D2DB9"/>
      </a:accent6>
      <a:hlink>
        <a:srgbClr val="CCCCFF"/>
      </a:hlink>
      <a:folHlink>
        <a:srgbClr val="B2B2B2"/>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7"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4691</Words>
  <Application>Microsoft Office PowerPoint</Application>
  <PresentationFormat>Custom</PresentationFormat>
  <Paragraphs>254</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Blank Presentation</vt:lpstr>
      <vt:lpstr>Baldrige Performance Excellence Program | 2016 </vt:lpstr>
      <vt:lpstr>PowerPoint Presentation</vt:lpstr>
      <vt:lpstr>PowerPoint Presentation</vt:lpstr>
      <vt:lpstr>PowerPoint Presentation</vt:lpstr>
      <vt:lpstr>PowerPoint Presentation</vt:lpstr>
      <vt:lpstr>PowerPoint Presentation</vt:lpstr>
      <vt:lpstr>Widespread U.S. Participation</vt:lpstr>
      <vt:lpstr>PowerPoint Presentation</vt:lpstr>
      <vt:lpstr>PowerPoint Presentation</vt:lpstr>
      <vt:lpstr>PowerPoint Presentation</vt:lpstr>
      <vt:lpstr>PowerPoint Presentation</vt:lpstr>
      <vt:lpstr>PowerPoint Presentation</vt:lpstr>
      <vt:lpstr>Baldrige Training:  Top-Tier Leadership Development</vt:lpstr>
      <vt:lpstr>Factors behind the Impact</vt:lpstr>
      <vt:lpstr>Alliance for Performance Excellence  A National Network</vt:lpstr>
      <vt:lpstr>PowerPoint Presentation</vt:lpstr>
      <vt:lpstr>Baldrige Award Participants</vt:lpstr>
      <vt:lpstr>PowerPoint Presentation</vt:lpstr>
      <vt:lpstr>PowerPoint Presentation</vt:lpstr>
      <vt:lpstr>Returns on Investment in  Performance Excellence: 2015 Baldrige Award Recipients </vt:lpstr>
      <vt:lpstr>MidwayUSA</vt:lpstr>
      <vt:lpstr>Charter School of San Diego</vt:lpstr>
      <vt:lpstr>Charleston Area Medical Center Health System</vt:lpstr>
      <vt:lpstr>Mid-America Transplant Services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2016-01-06T14:49:01Z</dcterms:created>
  <dcterms:modified xsi:type="dcterms:W3CDTF">2016-01-06T14:49:49Z</dcterms:modified>
</cp:coreProperties>
</file>