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1"/>
  </p:notesMasterIdLst>
  <p:handoutMasterIdLst>
    <p:handoutMasterId r:id="rId32"/>
  </p:handoutMasterIdLst>
  <p:sldIdLst>
    <p:sldId id="293" r:id="rId2"/>
    <p:sldId id="282" r:id="rId3"/>
    <p:sldId id="288" r:id="rId4"/>
    <p:sldId id="295" r:id="rId5"/>
    <p:sldId id="289" r:id="rId6"/>
    <p:sldId id="268" r:id="rId7"/>
    <p:sldId id="287" r:id="rId8"/>
    <p:sldId id="264" r:id="rId9"/>
    <p:sldId id="294" r:id="rId10"/>
    <p:sldId id="265" r:id="rId11"/>
    <p:sldId id="266" r:id="rId12"/>
    <p:sldId id="267" r:id="rId13"/>
    <p:sldId id="269" r:id="rId14"/>
    <p:sldId id="270" r:id="rId15"/>
    <p:sldId id="273" r:id="rId16"/>
    <p:sldId id="275" r:id="rId17"/>
    <p:sldId id="276" r:id="rId18"/>
    <p:sldId id="277" r:id="rId19"/>
    <p:sldId id="278" r:id="rId20"/>
    <p:sldId id="279" r:id="rId21"/>
    <p:sldId id="280" r:id="rId22"/>
    <p:sldId id="281" r:id="rId23"/>
    <p:sldId id="290" r:id="rId24"/>
    <p:sldId id="274" r:id="rId25"/>
    <p:sldId id="291" r:id="rId26"/>
    <p:sldId id="292" r:id="rId27"/>
    <p:sldId id="271" r:id="rId28"/>
    <p:sldId id="272" r:id="rId29"/>
    <p:sldId id="261" r:id="rId30"/>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51" autoAdjust="0"/>
  </p:normalViewPr>
  <p:slideViewPr>
    <p:cSldViewPr snapToGrid="0" snapToObjects="1">
      <p:cViewPr varScale="1">
        <p:scale>
          <a:sx n="54" d="100"/>
          <a:sy n="54" d="100"/>
        </p:scale>
        <p:origin x="-1272" y="-96"/>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80" d="100"/>
          <a:sy n="80" d="100"/>
        </p:scale>
        <p:origin x="1387" y="48"/>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7119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10</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779539"/>
            <a:ext cx="5696763" cy="730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defTabSz="1025317">
              <a:spcAft>
                <a:spcPts val="673"/>
              </a:spcAft>
              <a:buFont typeface="Arial" pitchFamily="34" charset="0"/>
              <a:buChar char="•"/>
              <a:defRPr/>
            </a:pPr>
            <a:r>
              <a:rPr lang="en-US" b="1" dirty="0" smtClean="0"/>
              <a:t>Systems perspective: </a:t>
            </a:r>
            <a:r>
              <a:rPr lang="en-US" dirty="0" smtClean="0"/>
              <a:t>A systems perspective</a:t>
            </a:r>
            <a:r>
              <a:rPr lang="en-US" baseline="0" dirty="0" smtClean="0"/>
              <a:t> </a:t>
            </a:r>
            <a:r>
              <a:rPr lang="en-US" dirty="0" smtClean="0"/>
              <a:t>means managing all the parts of your organization as a unified whole to achieve your mission. It means ensuring that your plans, processes, measures, and actions are consistent. And it means ensuring that the individual parts of your organization’s management system work together in a fully interconnected, unified, and mutually beneficial manner. </a:t>
            </a:r>
          </a:p>
          <a:p>
            <a:pPr marL="192247" indent="-192247" defTabSz="1025317">
              <a:spcAft>
                <a:spcPts val="673"/>
              </a:spcAft>
              <a:buFont typeface="Arial" pitchFamily="34" charset="0"/>
              <a:buChar char="•"/>
              <a:defRPr/>
            </a:pPr>
            <a:r>
              <a:rPr lang="en-US" b="1" dirty="0" smtClean="0"/>
              <a:t>Visionary </a:t>
            </a:r>
            <a:r>
              <a:rPr lang="en-US" b="1" dirty="0"/>
              <a:t>leadership: </a:t>
            </a:r>
            <a:r>
              <a:rPr lang="en-US" dirty="0" smtClean="0"/>
              <a:t>Your </a:t>
            </a:r>
            <a:r>
              <a:rPr lang="en-US" dirty="0"/>
              <a:t>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endParaRPr lang="en-US" dirty="0" smtClean="0"/>
          </a:p>
          <a:p>
            <a:pPr marL="192247" indent="-192247">
              <a:spcAft>
                <a:spcPts val="673"/>
              </a:spcAft>
              <a:buFont typeface="Arial" pitchFamily="34" charset="0"/>
              <a:buChar char="•"/>
            </a:pPr>
            <a:r>
              <a:rPr lang="en-US" b="1" dirty="0" smtClean="0"/>
              <a:t>Student-centered </a:t>
            </a:r>
            <a:r>
              <a:rPr lang="en-US" b="1" dirty="0"/>
              <a:t>excellence: </a:t>
            </a:r>
            <a:r>
              <a:rPr lang="en-US" dirty="0"/>
              <a:t>Your students and other customers are the ultimate judges of performance and quality. Thus, your organization must take into account all educational program and service features and support that contribute value to your students and other customers. </a:t>
            </a:r>
            <a:r>
              <a:rPr lang="en-US" dirty="0" smtClean="0"/>
              <a:t>. </a:t>
            </a:r>
          </a:p>
          <a:p>
            <a:pPr marL="192247" indent="-192247" defTabSz="1025317">
              <a:spcAft>
                <a:spcPts val="673"/>
              </a:spcAft>
              <a:buFont typeface="Arial" pitchFamily="34" charset="0"/>
              <a:buChar char="•"/>
              <a:defRPr/>
            </a:pPr>
            <a:r>
              <a:rPr lang="en-US" b="1" dirty="0" smtClean="0"/>
              <a:t>Valuing people: </a:t>
            </a:r>
            <a:r>
              <a:rPr lang="en-US" dirty="0"/>
              <a:t>A successful organization values all people who have a stake in the organization, including students, other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11</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educational programs and services, and markets. </a:t>
            </a:r>
          </a:p>
          <a:p>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performance</a:t>
            </a:r>
          </a:p>
          <a:p>
            <a:r>
              <a:rPr lang="en-US" b="1" dirty="0"/>
              <a:t>Management by fact: </a:t>
            </a:r>
            <a:r>
              <a:rPr lang="en-US" dirty="0"/>
              <a:t>Performance improvement requires measurement and analysis. The measures selected should best represent the factors that lead to improved student, other customer, operational, societal, and financial performance. Analysis supports a variety of purposes, such as planning, reviewing your overall performance, improving operations, managing change, and comparing your performance with competitors’ or with best-practice benchmarks.</a:t>
            </a:r>
          </a:p>
          <a:p>
            <a:endParaRPr lang="en-US" dirty="0"/>
          </a:p>
        </p:txBody>
      </p:sp>
    </p:spTree>
    <p:extLst>
      <p:ext uri="{BB962C8B-B14F-4D97-AF65-F5344CB8AC3E}">
        <p14:creationId xmlns:p14="http://schemas.microsoft.com/office/powerpoint/2010/main" val="307973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95602" y="8648977"/>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12</a:t>
            </a:fld>
            <a:endParaRPr lang="en-US" sz="1300" dirty="0"/>
          </a:p>
        </p:txBody>
      </p:sp>
      <p:sp>
        <p:nvSpPr>
          <p:cNvPr id="33795" name="Rectangle 2"/>
          <p:cNvSpPr>
            <a:spLocks noGrp="1" noRot="1" noChangeAspect="1" noChangeArrowheads="1" noTextEdit="1"/>
          </p:cNvSpPr>
          <p:nvPr>
            <p:ph type="sldImg"/>
          </p:nvPr>
        </p:nvSpPr>
        <p:spPr>
          <a:xfrm>
            <a:off x="785813" y="838200"/>
            <a:ext cx="5683250" cy="4392613"/>
          </a:xfrm>
          <a:ln/>
        </p:spPr>
      </p:sp>
      <p:sp>
        <p:nvSpPr>
          <p:cNvPr id="30724" name="Rectangle 3"/>
          <p:cNvSpPr>
            <a:spLocks noGrp="1" noChangeArrowheads="1"/>
          </p:cNvSpPr>
          <p:nvPr>
            <p:ph type="body" idx="1"/>
          </p:nvPr>
        </p:nvSpPr>
        <p:spPr>
          <a:xfrm>
            <a:off x="406286" y="5367867"/>
            <a:ext cx="6442304" cy="3376083"/>
          </a:xfrm>
          <a:ln/>
        </p:spPr>
        <p:txBody>
          <a:bodyPr/>
          <a:lstStyle/>
          <a:p>
            <a:pPr marL="256329" indent="-256329">
              <a:spcAft>
                <a:spcPts val="343"/>
              </a:spcAft>
              <a:buFont typeface="Arial" pitchFamily="34" charset="0"/>
              <a:buChar char="•"/>
              <a:defRPr/>
            </a:pPr>
            <a:r>
              <a:rPr lang="en-US" b="1" dirty="0" smtClean="0"/>
              <a:t>Societal </a:t>
            </a:r>
            <a:r>
              <a:rPr lang="en-US" b="1" dirty="0"/>
              <a:t>responsibility: </a:t>
            </a:r>
            <a:r>
              <a:rPr lang="en-US" dirty="0"/>
              <a:t>Leaders should stress responsibilities to the public, ethical behavior, and the need to consider societal well-being and benefit, which refers to leadership </a:t>
            </a:r>
            <a:r>
              <a:rPr lang="en-US" dirty="0" smtClean="0"/>
              <a:t>in and </a:t>
            </a:r>
            <a:r>
              <a:rPr lang="en-US" dirty="0"/>
              <a:t>support—within the limits of an organization’s resources—of the environmental, social, and economic systems in the organization’s sphere of influence.</a:t>
            </a:r>
            <a:r>
              <a:rPr lang="en-US" b="1" dirty="0"/>
              <a:t> </a:t>
            </a:r>
            <a:endParaRPr lang="en-US" b="1" dirty="0" smtClean="0"/>
          </a:p>
          <a:p>
            <a:pPr marL="256329" indent="-256329">
              <a:spcAft>
                <a:spcPts val="343"/>
              </a:spcAft>
              <a:buFont typeface="Arial" pitchFamily="34" charset="0"/>
              <a:buChar char="•"/>
              <a:defRPr/>
            </a:pPr>
            <a:r>
              <a:rPr lang="en-US" b="1" dirty="0" smtClean="0"/>
              <a:t>Ethics and transparency: </a:t>
            </a:r>
            <a:r>
              <a:rPr lang="en-US" dirty="0"/>
              <a:t>Ethical behavior and transparency build trust in the organization and a belief in its fairness and integrity that is valued by all key stakeholders. Your organization should stress ethical behavior in all stakeholder transactions and interactions. Transparency is characterized by consistently candid and open communication on the part of leadership and management and by the sharing of clear and accurate information.</a:t>
            </a:r>
            <a:endParaRPr lang="en-US" dirty="0" smtClean="0"/>
          </a:p>
          <a:p>
            <a:pPr marL="256329" indent="-256329">
              <a:buFont typeface="Arial" panose="020B0604020202020204" pitchFamily="34" charset="0"/>
              <a:buChar char="•"/>
            </a:pPr>
            <a:r>
              <a:rPr lang="en-US" b="1" dirty="0" smtClean="0"/>
              <a:t>Delivering</a:t>
            </a:r>
            <a:r>
              <a:rPr lang="en-US" b="1" baseline="0" dirty="0" smtClean="0"/>
              <a:t> value and results</a:t>
            </a:r>
            <a:r>
              <a:rPr lang="en-US" b="1" dirty="0" smtClean="0"/>
              <a:t>:</a:t>
            </a:r>
            <a:r>
              <a:rPr lang="en-US" dirty="0" smtClean="0"/>
              <a:t> </a:t>
            </a:r>
            <a:r>
              <a:rPr lang="en-US" dirty="0"/>
              <a:t>By delivering value to key stakeholders, your organization builds loyalty, contributes to growing the economy, and contributes to society. Results should be used to deliver and balance value for your key stakeholders—your students, other customers, workforce, stockholders, suppliers, and partners; the public; and the community. Thus results need to be a composite of measures that include not just financial results, but also educational </a:t>
            </a:r>
            <a:r>
              <a:rPr lang="en-US" dirty="0" smtClean="0"/>
              <a:t>program </a:t>
            </a:r>
            <a:r>
              <a:rPr lang="en-US" dirty="0"/>
              <a:t>and </a:t>
            </a:r>
            <a:r>
              <a:rPr lang="en-US" dirty="0" smtClean="0"/>
              <a:t>service results, </a:t>
            </a:r>
            <a:r>
              <a:rPr lang="en-US" dirty="0"/>
              <a:t>process results; student, other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48107" y="8593928"/>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13</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There are 17 Criteria items (plus 2 in the Organizational Profile), each with a particular focus. </a:t>
            </a:r>
          </a:p>
          <a:p>
            <a:r>
              <a:rPr lang="en-US" dirty="0" smtClean="0"/>
              <a:t>Let’s take a look at what an item looks like in the </a:t>
            </a:r>
            <a:r>
              <a:rPr lang="en-US" i="1" dirty="0" smtClean="0"/>
              <a:t>Baldrige Excellence Framework </a:t>
            </a:r>
            <a:r>
              <a:rPr lang="en-US" dirty="0" smtClean="0"/>
              <a:t>booklet. In this graphic of item 7.5, Budgetary. Financial, and Market Results, you can see that the basic requirements are presented in the item title</a:t>
            </a:r>
            <a:r>
              <a:rPr lang="en-US" strike="sngStrike" dirty="0" smtClean="0"/>
              <a:t> </a:t>
            </a:r>
            <a:r>
              <a:rPr lang="en-US" dirty="0" smtClean="0"/>
              <a:t>(“What are your budgetary, financial, and market results?”). </a:t>
            </a:r>
          </a:p>
          <a:p>
            <a:r>
              <a:rPr lang="en-US" dirty="0" smtClean="0"/>
              <a:t>Each item includes one or more areas to address (labeled </a:t>
            </a:r>
            <a:r>
              <a:rPr lang="en-US" i="1" dirty="0" smtClean="0"/>
              <a:t>a, b, c,</a:t>
            </a:r>
            <a:r>
              <a:rPr lang="en-US" dirty="0" smtClean="0"/>
              <a:t> and so on). </a:t>
            </a:r>
          </a:p>
          <a:p>
            <a:pPr fontAlgn="b"/>
            <a:r>
              <a:rPr lang="en-US" dirty="0" smtClean="0"/>
              <a:t>Item </a:t>
            </a:r>
            <a:r>
              <a:rPr lang="en-US" dirty="0"/>
              <a:t>requirements are expressed as questions or statements on three levels:</a:t>
            </a:r>
          </a:p>
          <a:p>
            <a:pPr lvl="0" fontAlgn="b"/>
            <a:r>
              <a:rPr lang="en-US" i="1" dirty="0"/>
              <a:t>Basic requirements</a:t>
            </a:r>
            <a:r>
              <a:rPr lang="en-US" dirty="0"/>
              <a:t> are expressed in the title question.</a:t>
            </a:r>
          </a:p>
          <a:p>
            <a:pPr lvl="0" fontAlgn="b"/>
            <a:r>
              <a:rPr lang="en-US" i="1" dirty="0"/>
              <a:t>Overall requirements</a:t>
            </a:r>
            <a:r>
              <a:rPr lang="en-US" dirty="0"/>
              <a:t> are expressed in the questions in boldface in the shaded box. These leading questions are the starting point for responding to the requirements.</a:t>
            </a:r>
          </a:p>
          <a:p>
            <a:pPr lvl="0" fontAlgn="b"/>
            <a:r>
              <a:rPr lang="en-US" i="1" dirty="0"/>
              <a:t>Multiple requirements</a:t>
            </a:r>
            <a:r>
              <a:rPr lang="en-US" dirty="0"/>
              <a:t> are the individual questions under each area to address, including the question in boldface. That first question expresses the most important one in that group. </a:t>
            </a:r>
          </a:p>
          <a:p>
            <a:pPr fontAlgn="b"/>
            <a:r>
              <a:rPr lang="en-US" dirty="0" smtClean="0"/>
              <a:t>Terms </a:t>
            </a:r>
            <a:r>
              <a:rPr lang="en-US" dirty="0"/>
              <a:t>in </a:t>
            </a:r>
            <a:r>
              <a:rPr lang="en-US" cap="small" dirty="0"/>
              <a:t>small caps </a:t>
            </a:r>
            <a:r>
              <a:rPr lang="en-US" dirty="0"/>
              <a:t>are defined in the Glossary of Key </a:t>
            </a:r>
            <a:r>
              <a:rPr lang="en-US" dirty="0" smtClean="0"/>
              <a:t>Terms.</a:t>
            </a:r>
            <a:endParaRPr lang="en-US" dirty="0"/>
          </a:p>
          <a:p>
            <a:pPr fontAlgn="b"/>
            <a:r>
              <a:rPr lang="en-US" dirty="0"/>
              <a:t> </a:t>
            </a:r>
          </a:p>
        </p:txBody>
      </p:sp>
    </p:spTree>
    <p:extLst>
      <p:ext uri="{BB962C8B-B14F-4D97-AF65-F5344CB8AC3E}">
        <p14:creationId xmlns:p14="http://schemas.microsoft.com/office/powerpoint/2010/main" val="238839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2C5DA43-3293-47AF-932D-67FD4C67B2D7}" type="slidenum">
              <a:rPr lang="en-US" sz="1300"/>
              <a:pPr/>
              <a:t>14</a:t>
            </a:fld>
            <a:endParaRPr lang="en-US" sz="1300" dirty="0"/>
          </a:p>
        </p:txBody>
      </p:sp>
      <p:sp>
        <p:nvSpPr>
          <p:cNvPr id="36867" name="Rectangle 2"/>
          <p:cNvSpPr>
            <a:spLocks noGrp="1" noRot="1" noChangeAspect="1" noChangeArrowheads="1" noTextEdit="1"/>
          </p:cNvSpPr>
          <p:nvPr>
            <p:ph type="sldImg"/>
          </p:nvPr>
        </p:nvSpPr>
        <p:spPr>
          <a:xfrm>
            <a:off x="835025" y="828675"/>
            <a:ext cx="5456238" cy="4216400"/>
          </a:xfrm>
          <a:ln/>
        </p:spPr>
      </p:sp>
      <p:sp>
        <p:nvSpPr>
          <p:cNvPr id="36868" name="Rectangle 3"/>
          <p:cNvSpPr>
            <a:spLocks noGrp="1" noChangeArrowheads="1"/>
          </p:cNvSpPr>
          <p:nvPr>
            <p:ph type="body" idx="1"/>
          </p:nvPr>
        </p:nvSpPr>
        <p:spPr>
          <a:xfrm>
            <a:off x="561869" y="5337536"/>
            <a:ext cx="6088844" cy="5342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86"/>
              </a:spcBef>
            </a:pPr>
            <a:r>
              <a:rPr lang="en-US" dirty="0" smtClean="0"/>
              <a:t>Item notes serve three purposes: (1) to clarify key terms or requirements, (2) to give instructions and examples for responding to the item requirements, and (3) to indicate key linkages to other items. </a:t>
            </a:r>
          </a:p>
          <a:p>
            <a:pPr>
              <a:spcBef>
                <a:spcPts val="686"/>
              </a:spcBef>
            </a:pPr>
            <a:r>
              <a:rPr lang="en-US" dirty="0" smtClean="0"/>
              <a:t>Notes also provide additional guidance specifically for nonprofit organizations. These nonprofit-specific notes are shown in italics.</a:t>
            </a:r>
          </a:p>
          <a:p>
            <a:pPr>
              <a:spcBef>
                <a:spcPts val="686"/>
              </a:spcBef>
            </a:pPr>
            <a:r>
              <a:rPr lang="en-US" i="0" strike="noStrike" dirty="0" smtClean="0"/>
              <a:t>At the end</a:t>
            </a:r>
            <a:r>
              <a:rPr lang="en-US" i="0" strike="noStrike" baseline="0" dirty="0" smtClean="0"/>
              <a:t> of each item is a link to </a:t>
            </a:r>
            <a:r>
              <a:rPr lang="en-US" dirty="0"/>
              <a:t>additional examples and guidance </a:t>
            </a:r>
            <a:r>
              <a:rPr lang="en-US" dirty="0" smtClean="0"/>
              <a:t>(free on </a:t>
            </a:r>
            <a:r>
              <a:rPr lang="en-US" dirty="0"/>
              <a:t>the Baldrige </a:t>
            </a:r>
            <a:r>
              <a:rPr lang="en-US" dirty="0" smtClean="0"/>
              <a:t>website</a:t>
            </a:r>
            <a:r>
              <a:rPr lang="en-US" dirty="0"/>
              <a:t>).</a:t>
            </a:r>
            <a:endParaRPr lang="en-US" strike="sngStrike" dirty="0" smtClean="0"/>
          </a:p>
        </p:txBody>
      </p:sp>
    </p:spTree>
    <p:extLst>
      <p:ext uri="{BB962C8B-B14F-4D97-AF65-F5344CB8AC3E}">
        <p14:creationId xmlns:p14="http://schemas.microsoft.com/office/powerpoint/2010/main" val="194182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15</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smtClean="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smtClean="0"/>
              <a:t>P.1, Organizational Description, asks, “What are your key organizational characteristics?”</a:t>
            </a:r>
            <a:r>
              <a:rPr lang="en-US" dirty="0" smtClean="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smtClean="0"/>
              <a:t>P.2, Organizational Situation,</a:t>
            </a:r>
            <a:r>
              <a:rPr lang="en-US" dirty="0" smtClean="0"/>
              <a:t> </a:t>
            </a:r>
            <a:r>
              <a:rPr lang="en-US" b="1" dirty="0" smtClean="0"/>
              <a:t>asks, “What is your organization’s strategic situation?”</a:t>
            </a:r>
            <a:r>
              <a:rPr lang="en-US" dirty="0" smtClean="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endParaRPr lang="en-US" dirty="0"/>
          </a:p>
        </p:txBody>
      </p:sp>
    </p:spTree>
    <p:extLst>
      <p:ext uri="{BB962C8B-B14F-4D97-AF65-F5344CB8AC3E}">
        <p14:creationId xmlns:p14="http://schemas.microsoft.com/office/powerpoint/2010/main" val="3669858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16</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1 (Leadership)</a:t>
            </a:r>
            <a:r>
              <a:rPr lang="en-US" dirty="0" smtClean="0"/>
              <a:t> </a:t>
            </a:r>
            <a:r>
              <a:rPr lang="en-US" dirty="0"/>
              <a:t>asks how senior leaders’ personal actions and your governance system guide and sustain your organization. </a:t>
            </a:r>
            <a:endParaRPr lang="en-US" dirty="0" smtClean="0"/>
          </a:p>
          <a:p>
            <a:pPr>
              <a:spcAft>
                <a:spcPts val="673"/>
              </a:spcAft>
            </a:pPr>
            <a:r>
              <a:rPr lang="en-US" b="1" dirty="0" smtClean="0"/>
              <a:t>1.1, Senior Leadership</a:t>
            </a:r>
            <a:r>
              <a:rPr lang="en-US" strike="noStrike" dirty="0" smtClean="0"/>
              <a:t>, </a:t>
            </a:r>
            <a:r>
              <a:rPr lang="en-US" dirty="0" smtClean="0"/>
              <a:t>asks </a:t>
            </a:r>
            <a:r>
              <a:rPr lang="en-US" dirty="0"/>
              <a:t>about the key aspects of your senior leaders’ responsibilities, with the aim of creating </a:t>
            </a:r>
            <a:r>
              <a:rPr lang="en-US" dirty="0" smtClean="0"/>
              <a:t>an organization that is successful now and in the future. </a:t>
            </a:r>
            <a:endParaRPr lang="en-US" dirty="0"/>
          </a:p>
          <a:p>
            <a:r>
              <a:rPr lang="en-US" b="1" dirty="0" smtClean="0"/>
              <a:t>1.2, Governance and Societal Responsibilities, </a:t>
            </a:r>
            <a:r>
              <a:rPr lang="en-US" dirty="0" smtClean="0"/>
              <a:t>asks </a:t>
            </a:r>
            <a:r>
              <a:rPr lang="en-US" dirty="0"/>
              <a:t>about key aspects of your organization’s governance system, including the improvement of leadership. It also asks how your organization ensures that everyone in the organization behaves legally and </a:t>
            </a:r>
            <a:r>
              <a:rPr lang="en-US" dirty="0" smtClean="0"/>
              <a:t>ethically and </a:t>
            </a:r>
            <a:r>
              <a:rPr lang="en-US" dirty="0"/>
              <a:t>how it fulfills its societal </a:t>
            </a:r>
            <a:r>
              <a:rPr lang="en-US" dirty="0" smtClean="0"/>
              <a:t>responsibilities. </a:t>
            </a:r>
            <a:endParaRPr lang="en-US" dirty="0"/>
          </a:p>
        </p:txBody>
      </p:sp>
    </p:spTree>
    <p:extLst>
      <p:ext uri="{BB962C8B-B14F-4D97-AF65-F5344CB8AC3E}">
        <p14:creationId xmlns:p14="http://schemas.microsoft.com/office/powerpoint/2010/main" val="1145576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17</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2 (Strategy)</a:t>
            </a:r>
            <a:r>
              <a:rPr lang="en-US" dirty="0" smtClean="0"/>
              <a:t> asks </a:t>
            </a:r>
            <a:r>
              <a:rPr lang="en-US" dirty="0"/>
              <a:t>how your organization develops strategic objectives and action plans, implements them, changes them if circumstances require, and measures progress. </a:t>
            </a:r>
            <a:endParaRPr lang="en-US" dirty="0" smtClean="0"/>
          </a:p>
          <a:p>
            <a:pPr>
              <a:spcAft>
                <a:spcPts val="673"/>
              </a:spcAft>
            </a:pPr>
            <a:r>
              <a:rPr lang="en-US" dirty="0"/>
              <a:t>The category stresses that your organization’s long‐term </a:t>
            </a:r>
            <a:r>
              <a:rPr lang="en-US" dirty="0" smtClean="0"/>
              <a:t>success and </a:t>
            </a:r>
            <a:r>
              <a:rPr lang="en-US" dirty="0"/>
              <a:t>competitive environment are key strategic issues that need to be integral parts of your overall planning. Making decisions about your organization’s core competencies and work systems is an integral part of ensuring your organization’s </a:t>
            </a:r>
            <a:r>
              <a:rPr lang="en-US" dirty="0" smtClean="0"/>
              <a:t>success now and in the future, </a:t>
            </a:r>
            <a:r>
              <a:rPr lang="en-US" dirty="0"/>
              <a:t>and these decisions are therefore key strategic decisions. </a:t>
            </a:r>
          </a:p>
          <a:p>
            <a:pPr>
              <a:spcAft>
                <a:spcPts val="673"/>
              </a:spcAft>
            </a:pPr>
            <a:r>
              <a:rPr lang="en-US" b="1" dirty="0" smtClean="0"/>
              <a:t>2.1, Strategy Development, </a:t>
            </a:r>
            <a:r>
              <a:rPr lang="en-US" dirty="0" smtClean="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smtClean="0"/>
              <a:t>2.2, Strategy Implementation, </a:t>
            </a:r>
            <a:r>
              <a:rPr lang="en-US" dirty="0" smtClean="0"/>
              <a:t>asks </a:t>
            </a:r>
            <a:r>
              <a:rPr lang="en-US" dirty="0"/>
              <a:t>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smtClean="0"/>
          </a:p>
        </p:txBody>
      </p:sp>
    </p:spTree>
    <p:extLst>
      <p:ext uri="{BB962C8B-B14F-4D97-AF65-F5344CB8AC3E}">
        <p14:creationId xmlns:p14="http://schemas.microsoft.com/office/powerpoint/2010/main" val="224057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18</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3 (Customers)</a:t>
            </a:r>
            <a:r>
              <a:rPr lang="en-US" dirty="0" smtClean="0"/>
              <a:t> asks </a:t>
            </a:r>
            <a:r>
              <a:rPr lang="en-US" dirty="0"/>
              <a:t>how your organization </a:t>
            </a:r>
            <a:r>
              <a:rPr lang="en-US" dirty="0" smtClean="0"/>
              <a:t>listens </a:t>
            </a:r>
            <a:r>
              <a:rPr lang="en-US" dirty="0"/>
              <a:t>to the voice of the customer, builds </a:t>
            </a:r>
            <a:r>
              <a:rPr lang="en-US" dirty="0" smtClean="0"/>
              <a:t>relationships with students and other customers, </a:t>
            </a:r>
            <a:r>
              <a:rPr lang="en-US" dirty="0"/>
              <a:t>and uses </a:t>
            </a:r>
            <a:r>
              <a:rPr lang="en-US" dirty="0" smtClean="0"/>
              <a:t>student and other customer </a:t>
            </a:r>
            <a:r>
              <a:rPr lang="en-US" dirty="0"/>
              <a:t>information to improve and to identify opportunities for innovation. </a:t>
            </a:r>
            <a:endParaRPr lang="en-US" dirty="0" smtClean="0"/>
          </a:p>
          <a:p>
            <a:pPr>
              <a:spcAft>
                <a:spcPts val="673"/>
              </a:spcAft>
            </a:pPr>
            <a:r>
              <a:rPr lang="en-US" dirty="0"/>
              <a:t>The category stresses </a:t>
            </a:r>
            <a:r>
              <a:rPr lang="en-US" dirty="0" smtClean="0"/>
              <a:t>student and other customer </a:t>
            </a:r>
            <a:r>
              <a:rPr lang="en-US" dirty="0"/>
              <a:t>engagement as an important outcome of an overall learning and performance excellence strategy</a:t>
            </a:r>
            <a:r>
              <a:rPr lang="en-US" dirty="0" smtClean="0"/>
              <a:t>.. </a:t>
            </a:r>
            <a:endParaRPr lang="en-US" dirty="0"/>
          </a:p>
          <a:p>
            <a:pPr>
              <a:spcAft>
                <a:spcPts val="673"/>
              </a:spcAft>
            </a:pPr>
            <a:r>
              <a:rPr lang="en-US" b="1" dirty="0" smtClean="0"/>
              <a:t>3.1, Voice of the Customer, </a:t>
            </a:r>
            <a:r>
              <a:rPr lang="en-US" dirty="0" smtClean="0"/>
              <a:t>asks about </a:t>
            </a:r>
            <a:r>
              <a:rPr lang="en-US" dirty="0"/>
              <a:t>your organization’s processes for listening to your </a:t>
            </a:r>
            <a:r>
              <a:rPr lang="en-US" dirty="0" smtClean="0"/>
              <a:t>students and other customers </a:t>
            </a:r>
            <a:r>
              <a:rPr lang="en-US" dirty="0"/>
              <a:t>and determining their </a:t>
            </a:r>
            <a:r>
              <a:rPr lang="en-US" dirty="0" smtClean="0"/>
              <a:t>satisfaction, dissatisfaction, and engagement. </a:t>
            </a:r>
            <a:r>
              <a:rPr lang="en-US" dirty="0"/>
              <a:t>The aim is to capture meaningful information in order to exceed your </a:t>
            </a:r>
            <a:r>
              <a:rPr lang="en-US" dirty="0" smtClean="0"/>
              <a:t>students’ and other customers</a:t>
            </a:r>
            <a:r>
              <a:rPr lang="en-US" dirty="0"/>
              <a:t>’ expectations. </a:t>
            </a:r>
          </a:p>
          <a:p>
            <a:pPr>
              <a:spcAft>
                <a:spcPts val="673"/>
              </a:spcAft>
            </a:pPr>
            <a:r>
              <a:rPr lang="en-US" b="1" dirty="0" smtClean="0"/>
              <a:t>3.2, Customer Engagement, </a:t>
            </a:r>
            <a:r>
              <a:rPr lang="en-US" dirty="0" smtClean="0"/>
              <a:t>asks</a:t>
            </a:r>
            <a:r>
              <a:rPr lang="en-US" b="1" dirty="0" smtClean="0"/>
              <a:t> </a:t>
            </a:r>
            <a:r>
              <a:rPr lang="en-US" dirty="0" smtClean="0"/>
              <a:t>about </a:t>
            </a:r>
            <a:r>
              <a:rPr lang="en-US" dirty="0"/>
              <a:t>your organization’s processes for determining and customizing educational </a:t>
            </a:r>
            <a:r>
              <a:rPr lang="en-US" dirty="0" smtClean="0"/>
              <a:t>program </a:t>
            </a:r>
            <a:r>
              <a:rPr lang="en-US" dirty="0"/>
              <a:t>and </a:t>
            </a:r>
            <a:r>
              <a:rPr lang="en-US" dirty="0" smtClean="0"/>
              <a:t>service </a:t>
            </a:r>
            <a:r>
              <a:rPr lang="en-US" dirty="0"/>
              <a:t>offerings that serve your </a:t>
            </a:r>
            <a:r>
              <a:rPr lang="en-US" dirty="0" smtClean="0"/>
              <a:t>students </a:t>
            </a:r>
            <a:r>
              <a:rPr lang="en-US" dirty="0"/>
              <a:t>and markets; for enabling </a:t>
            </a:r>
            <a:r>
              <a:rPr lang="en-US" dirty="0" smtClean="0"/>
              <a:t>students and other customers </a:t>
            </a:r>
            <a:r>
              <a:rPr lang="en-US" dirty="0"/>
              <a:t>to seek information and support; and for identifying </a:t>
            </a:r>
            <a:r>
              <a:rPr lang="en-US" dirty="0" smtClean="0"/>
              <a:t>student and other customer </a:t>
            </a:r>
            <a:r>
              <a:rPr lang="en-US" dirty="0"/>
              <a:t>groups and market segments. The item also asks how you build relationships with your </a:t>
            </a:r>
            <a:r>
              <a:rPr lang="en-US" dirty="0" smtClean="0"/>
              <a:t>students and other customers </a:t>
            </a:r>
            <a:r>
              <a:rPr lang="en-US" dirty="0"/>
              <a:t>and manage complaints. The aim of these efforts is to improve marketing, build a more </a:t>
            </a:r>
            <a:r>
              <a:rPr lang="en-US" dirty="0" smtClean="0"/>
              <a:t>student- and other customer‐focused culture, </a:t>
            </a:r>
            <a:r>
              <a:rPr lang="en-US" dirty="0"/>
              <a:t>and enhance </a:t>
            </a:r>
            <a:r>
              <a:rPr lang="en-US" dirty="0" smtClean="0"/>
              <a:t>student and other customer </a:t>
            </a:r>
            <a:r>
              <a:rPr lang="en-US" dirty="0"/>
              <a:t>loyalty.</a:t>
            </a:r>
            <a:endParaRPr lang="en-US" dirty="0" smtClean="0"/>
          </a:p>
        </p:txBody>
      </p:sp>
    </p:spTree>
    <p:extLst>
      <p:ext uri="{BB962C8B-B14F-4D97-AF65-F5344CB8AC3E}">
        <p14:creationId xmlns:p14="http://schemas.microsoft.com/office/powerpoint/2010/main" val="2596423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19</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4 (Measurement, Analysis, and Knowledge Management)</a:t>
            </a:r>
            <a:r>
              <a:rPr lang="en-US" dirty="0" smtClean="0"/>
              <a:t> is </a:t>
            </a:r>
            <a:r>
              <a:rPr lang="en-US" dirty="0"/>
              <a:t>the main point within the </a:t>
            </a:r>
            <a:r>
              <a:rPr lang="en-US" dirty="0" smtClean="0"/>
              <a:t>Education Criteria </a:t>
            </a:r>
            <a:r>
              <a:rPr lang="en-US" dirty="0"/>
              <a:t>for all key information about effectively measuring, analyzing, and improving performance and managing organizational knowledge to drive improvement, innovation, and organizational competitiveness. In the simplest terms, category 4 is the “brain center” for </a:t>
            </a:r>
            <a:r>
              <a:rPr lang="en-US" dirty="0" smtClean="0"/>
              <a:t>aligning </a:t>
            </a:r>
            <a:r>
              <a:rPr lang="en-US" dirty="0"/>
              <a:t>of your organization’s operations with its strategic objectives. </a:t>
            </a:r>
            <a:endParaRPr lang="en-US" dirty="0" smtClean="0"/>
          </a:p>
          <a:p>
            <a:pPr>
              <a:spcAft>
                <a:spcPts val="673"/>
              </a:spcAft>
            </a:pPr>
            <a:r>
              <a:rPr lang="en-US" b="1" dirty="0" smtClean="0"/>
              <a:t>4.1, Measurement, Analysis, and Improvement of Organizational Performance, </a:t>
            </a:r>
            <a:r>
              <a:rPr lang="en-US" dirty="0" smtClean="0"/>
              <a:t>asks how </a:t>
            </a:r>
            <a:r>
              <a:rPr lang="en-US" dirty="0"/>
              <a:t>your organization selects and uses data and information for performance measurement, analysis, and review in support of organizational planning and performance improvement</a:t>
            </a:r>
            <a:r>
              <a:rPr lang="en-US" dirty="0" smtClean="0"/>
              <a:t>. </a:t>
            </a:r>
            <a:r>
              <a:rPr lang="en-US" dirty="0"/>
              <a:t>The aim </a:t>
            </a:r>
            <a:r>
              <a:rPr lang="en-US" dirty="0" smtClean="0"/>
              <a:t>is </a:t>
            </a:r>
            <a:r>
              <a:rPr lang="en-US" dirty="0"/>
              <a:t>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smtClean="0"/>
              <a:t>4.2, Knowledge Management, Information, and Information Technology, </a:t>
            </a:r>
            <a:r>
              <a:rPr lang="en-US" dirty="0" smtClean="0"/>
              <a:t>asks how </a:t>
            </a:r>
            <a:r>
              <a:rPr lang="en-US" dirty="0"/>
              <a:t>your organization builds and manages its knowledge assets and how it ensures the </a:t>
            </a:r>
            <a:r>
              <a:rPr lang="en-US" dirty="0" smtClean="0"/>
              <a:t>quality, security, </a:t>
            </a:r>
            <a:r>
              <a:rPr lang="en-US" dirty="0"/>
              <a:t>and availability of data, information, software, and hardware, normally and in the event of an emergency. The aim of this item is to improve organizational efficiency and effectiveness and to stimulate innovation. </a:t>
            </a:r>
          </a:p>
        </p:txBody>
      </p:sp>
    </p:spTree>
    <p:extLst>
      <p:ext uri="{BB962C8B-B14F-4D97-AF65-F5344CB8AC3E}">
        <p14:creationId xmlns:p14="http://schemas.microsoft.com/office/powerpoint/2010/main" val="346807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r>
              <a:rPr lang="en-US" dirty="0"/>
              <a:t>What [Baldrige] does is give you an open field to think differently, to be more creative, to take risks but to planfully do them, study them, act upon them, evaluate them, and then redo them to attain your goal</a:t>
            </a:r>
            <a:r>
              <a:rPr lang="en-US" dirty="0" smtClean="0"/>
              <a:t>.</a:t>
            </a:r>
          </a:p>
          <a:p>
            <a:r>
              <a:rPr lang="en-US" dirty="0" smtClean="0"/>
              <a:t>—Dr. Jerry Weast, (former) superintendent of 2010 Baldrige Award recipient Montgomery County Public Schools, Maryland</a:t>
            </a:r>
          </a:p>
          <a:p>
            <a:pPr>
              <a:spcAft>
                <a:spcPts val="370"/>
              </a:spcAft>
            </a:pPr>
            <a:r>
              <a:rPr lang="en-US" dirty="0" smtClean="0"/>
              <a:t>I see the Baldrige process as a powerful set of mechanisms for disciplined people engaged in disciplined thought and taking disciplined action to create great organizations that produce exceptional results.</a:t>
            </a:r>
          </a:p>
          <a:p>
            <a:pPr>
              <a:spcBef>
                <a:spcPts val="247"/>
              </a:spcBef>
              <a:spcAft>
                <a:spcPts val="370"/>
              </a:spcAft>
            </a:pPr>
            <a:r>
              <a:rPr lang="en-US" dirty="0" smtClean="0"/>
              <a:t>—Jim Collins, author of </a:t>
            </a:r>
            <a:r>
              <a:rPr lang="en-US" i="1" dirty="0" smtClean="0"/>
              <a:t>Good to Great: Why Some Companies Make the Leap . . . and Others Don’t</a:t>
            </a:r>
          </a:p>
          <a:p>
            <a:pPr>
              <a:spcBef>
                <a:spcPts val="247"/>
              </a:spcBef>
              <a:spcAft>
                <a:spcPts val="370"/>
              </a:spcAft>
            </a:pPr>
            <a:r>
              <a:rPr lang="en-US" dirty="0" smtClean="0"/>
              <a:t>We’ve seen student achievement go up in ways that we never thought imaginable. We’ve become more efficient and more effective. And these successes aren’t just figures and statistics; they do change lives. And in the process, we’ve become an innovative force in education. For those pondering whether or not to pursue this Baldrige process, I say boldly, Why wouldn’t you?</a:t>
            </a:r>
          </a:p>
          <a:p>
            <a:pPr>
              <a:spcBef>
                <a:spcPts val="247"/>
              </a:spcBef>
              <a:spcAft>
                <a:spcPts val="370"/>
              </a:spcAft>
            </a:pPr>
            <a:r>
              <a:rPr lang="en-US" dirty="0" smtClean="0"/>
              <a:t>—JoAnn Sternke, </a:t>
            </a:r>
            <a:r>
              <a:rPr lang="en-US" dirty="0"/>
              <a:t>Superintendent, </a:t>
            </a:r>
            <a:r>
              <a:rPr lang="en-US" dirty="0" smtClean="0"/>
              <a:t>Pewaukee </a:t>
            </a:r>
            <a:r>
              <a:rPr lang="en-US" dirty="0"/>
              <a:t>School District</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27985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20</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5 (Workforce)</a:t>
            </a:r>
            <a:r>
              <a:rPr lang="en-US" dirty="0" smtClean="0"/>
              <a:t> addresses </a:t>
            </a:r>
            <a:r>
              <a:rPr lang="en-US" dirty="0"/>
              <a:t>key workforce practices—those directed toward creating and maintaining a high‐performance work environment and toward engaging your workforce to enable it and your organization to adapt to change and to succeed. </a:t>
            </a:r>
            <a:endParaRPr lang="en-US" dirty="0" smtClean="0"/>
          </a:p>
          <a:p>
            <a:pPr>
              <a:spcAft>
                <a:spcPts val="673"/>
              </a:spcAft>
            </a:pPr>
            <a:r>
              <a:rPr lang="en-US" b="1" dirty="0" smtClean="0"/>
              <a:t>5.1, Workforce Environment, </a:t>
            </a:r>
            <a:r>
              <a:rPr lang="en-US" dirty="0" smtClean="0"/>
              <a:t>asks about </a:t>
            </a:r>
            <a:r>
              <a:rPr lang="en-US" dirty="0"/>
              <a:t>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smtClean="0"/>
              <a:t>5.2, Workforce Engagement, </a:t>
            </a:r>
            <a:r>
              <a:rPr lang="en-US" dirty="0" smtClean="0"/>
              <a:t>asks about </a:t>
            </a:r>
            <a:r>
              <a:rPr lang="en-US" dirty="0"/>
              <a:t>your organization’s systems for managing workforce performance and developing your workforce members to enable and encourage all workforce members to contribute effectively and to the best of their ability. These systems are intended to foster high performance, to address your core competencies, and to help accomplish your action plans and ensure organizational </a:t>
            </a:r>
            <a:r>
              <a:rPr lang="en-US" dirty="0" smtClean="0"/>
              <a:t>success now and in the future. </a:t>
            </a:r>
            <a:endParaRPr lang="en-US" dirty="0"/>
          </a:p>
          <a:p>
            <a:pPr>
              <a:spcAft>
                <a:spcPts val="673"/>
              </a:spcAft>
            </a:pPr>
            <a:endParaRPr lang="en-US" dirty="0" smtClean="0"/>
          </a:p>
          <a:p>
            <a:pPr>
              <a:spcAft>
                <a:spcPts val="673"/>
              </a:spcAft>
            </a:pPr>
            <a:endParaRPr lang="en-US" dirty="0" smtClean="0"/>
          </a:p>
          <a:p>
            <a:pPr>
              <a:spcAft>
                <a:spcPts val="673"/>
              </a:spcAft>
            </a:pPr>
            <a:endParaRPr lang="en-US" dirty="0" smtClean="0"/>
          </a:p>
        </p:txBody>
      </p:sp>
    </p:spTree>
    <p:extLst>
      <p:ext uri="{BB962C8B-B14F-4D97-AF65-F5344CB8AC3E}">
        <p14:creationId xmlns:p14="http://schemas.microsoft.com/office/powerpoint/2010/main" val="303945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21</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6 (Operations)</a:t>
            </a:r>
            <a:r>
              <a:rPr lang="en-US" dirty="0" smtClean="0"/>
              <a:t> </a:t>
            </a:r>
            <a:r>
              <a:rPr lang="en-US" dirty="0"/>
              <a:t>This category asks how your organization </a:t>
            </a:r>
            <a:r>
              <a:rPr lang="en-US" dirty="0" smtClean="0"/>
              <a:t>designs, manages, and improves its </a:t>
            </a:r>
            <a:r>
              <a:rPr lang="en-US" dirty="0"/>
              <a:t>educational programs and services</a:t>
            </a:r>
            <a:r>
              <a:rPr lang="en-US" dirty="0" smtClean="0"/>
              <a:t> and its work process. It also asks how you improve operational effectiveness. </a:t>
            </a:r>
          </a:p>
          <a:p>
            <a:pPr>
              <a:spcAft>
                <a:spcPts val="673"/>
              </a:spcAft>
            </a:pPr>
            <a:r>
              <a:rPr lang="en-US" b="1" dirty="0" smtClean="0"/>
              <a:t>Item 6.1,</a:t>
            </a:r>
            <a:r>
              <a:rPr lang="en-US" b="1" dirty="0"/>
              <a:t> </a:t>
            </a:r>
            <a:r>
              <a:rPr lang="en-US" b="1" dirty="0" smtClean="0"/>
              <a:t>Work Processes,</a:t>
            </a:r>
            <a:r>
              <a:rPr lang="en-US" dirty="0" smtClean="0"/>
              <a:t> </a:t>
            </a:r>
            <a:r>
              <a:rPr lang="en-US" dirty="0"/>
              <a:t>asks about the management of your key educational programs and services </a:t>
            </a:r>
            <a:r>
              <a:rPr lang="en-US" dirty="0" smtClean="0"/>
              <a:t>and </a:t>
            </a:r>
            <a:r>
              <a:rPr lang="en-US" dirty="0"/>
              <a:t>work processes, with the aim of creating value for your customers and achieving organizational success </a:t>
            </a:r>
            <a:r>
              <a:rPr lang="en-US" dirty="0" smtClean="0"/>
              <a:t>now and in the future. </a:t>
            </a:r>
          </a:p>
          <a:p>
            <a:pPr>
              <a:spcAft>
                <a:spcPts val="673"/>
              </a:spcAft>
            </a:pPr>
            <a:r>
              <a:rPr lang="en-US" b="1" dirty="0" smtClean="0"/>
              <a:t>Item 6.2, Operational Effectiveness, </a:t>
            </a:r>
            <a:r>
              <a:rPr lang="en-US" dirty="0" smtClean="0"/>
              <a:t>asks </a:t>
            </a:r>
            <a:r>
              <a:rPr lang="en-US" dirty="0"/>
              <a:t>how you </a:t>
            </a:r>
            <a:r>
              <a:rPr lang="en-US" dirty="0" smtClean="0"/>
              <a:t>ensure efficient and </a:t>
            </a:r>
            <a:r>
              <a:rPr lang="en-US" dirty="0"/>
              <a:t>effective operations in order to have a safe workplace environment and deliver customer value. </a:t>
            </a:r>
            <a:r>
              <a:rPr lang="en-US" dirty="0" smtClean="0"/>
              <a:t>It also asks how you manage your </a:t>
            </a:r>
            <a:r>
              <a:rPr lang="en-US" dirty="0"/>
              <a:t>supply </a:t>
            </a:r>
            <a:r>
              <a:rPr lang="en-US" dirty="0" smtClean="0"/>
              <a:t>chain. </a:t>
            </a:r>
            <a:endParaRPr lang="en-US" dirty="0"/>
          </a:p>
          <a:p>
            <a:pPr>
              <a:spcAft>
                <a:spcPts val="673"/>
              </a:spcAft>
            </a:pPr>
            <a:endParaRPr lang="en-US" dirty="0"/>
          </a:p>
          <a:p>
            <a:pPr>
              <a:spcAft>
                <a:spcPts val="673"/>
              </a:spcAft>
            </a:pPr>
            <a:endParaRPr lang="en-US" dirty="0"/>
          </a:p>
          <a:p>
            <a:pPr>
              <a:spcAft>
                <a:spcPts val="673"/>
              </a:spcAft>
            </a:pPr>
            <a:endParaRPr lang="en-US" dirty="0" smtClean="0"/>
          </a:p>
        </p:txBody>
      </p:sp>
    </p:spTree>
    <p:extLst>
      <p:ext uri="{BB962C8B-B14F-4D97-AF65-F5344CB8AC3E}">
        <p14:creationId xmlns:p14="http://schemas.microsoft.com/office/powerpoint/2010/main" val="59307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22</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Aft>
                <a:spcPts val="673"/>
              </a:spcAft>
            </a:pPr>
            <a:r>
              <a:rPr lang="en-US" b="1" dirty="0"/>
              <a:t>Category 7 (Results)</a:t>
            </a:r>
            <a:r>
              <a:rPr lang="en-US" dirty="0"/>
              <a:t> provides a systems focus that encompasses all results necessary to sustaining an enterprise: your key student learning and process results, your student- and other customer‐focused results, your workforce results, your leadership and governance system results, and your overall financial and market performance. </a:t>
            </a:r>
          </a:p>
          <a:p>
            <a:pPr>
              <a:spcAft>
                <a:spcPts val="673"/>
              </a:spcAft>
            </a:pPr>
            <a:r>
              <a:rPr lang="en-US" dirty="0"/>
              <a:t>Category 7 provides “real‐time” information (measures of progress) for evaluating, improving, and innovating of processes and products, in alignment with your overall organizational strategy. </a:t>
            </a:r>
          </a:p>
          <a:p>
            <a:pPr>
              <a:spcAft>
                <a:spcPts val="673"/>
              </a:spcAft>
            </a:pPr>
            <a:r>
              <a:rPr lang="en-US" b="1" dirty="0"/>
              <a:t>7.1, Product and Process Results, </a:t>
            </a:r>
            <a:r>
              <a:rPr lang="en-US" dirty="0"/>
              <a:t>asks about your organization’s key educational program and service and operational performance results, which demonstrate program and service quality and value that lead to student and other customer satisfaction and engagement. </a:t>
            </a:r>
          </a:p>
          <a:p>
            <a:pPr>
              <a:spcAft>
                <a:spcPts val="673"/>
              </a:spcAft>
            </a:pPr>
            <a:r>
              <a:rPr lang="en-US" b="1" dirty="0"/>
              <a:t>7.2, Customer-Focused Results, </a:t>
            </a:r>
            <a:r>
              <a:rPr lang="en-US" dirty="0"/>
              <a:t>asks about your organization’s customer‐focused performance results, which demonstrate how well your organization has been satisfying your students and other customers and engaging them in loyalty‐building relationships. </a:t>
            </a:r>
          </a:p>
          <a:p>
            <a:pPr>
              <a:spcAft>
                <a:spcPts val="673"/>
              </a:spcAft>
            </a:pPr>
            <a:r>
              <a:rPr lang="en-US" b="1" dirty="0"/>
              <a:t>7.3, Workforce-Focused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Aft>
                <a:spcPts val="673"/>
              </a:spcAft>
            </a:pPr>
            <a:r>
              <a:rPr lang="en-US" b="1" dirty="0"/>
              <a:t>7.4, Leadership and Governance Results, </a:t>
            </a:r>
            <a:r>
              <a:rPr lang="en-US" dirty="0"/>
              <a:t>asks about your key results in the areas of senior leadership and governance, which demonstrate the extent to which your organization is fiscally sound, ethical, and socially responsible. </a:t>
            </a:r>
          </a:p>
          <a:p>
            <a:pPr>
              <a:spcAft>
                <a:spcPts val="673"/>
              </a:spcAft>
              <a:defRPr/>
            </a:pPr>
            <a:r>
              <a:rPr lang="en-US" b="1" dirty="0"/>
              <a:t>7.5, Budgetary, Financial, and Market Results, </a:t>
            </a:r>
            <a:r>
              <a:rPr lang="en-US" dirty="0"/>
              <a:t>asks about your key budgetary, financial, and market results, which demonstrate your financial sustainability and your marketplace achievements. </a:t>
            </a:r>
          </a:p>
          <a:p>
            <a:pPr>
              <a:spcAft>
                <a:spcPts val="673"/>
              </a:spcAft>
              <a:defRPr/>
            </a:pPr>
            <a:endParaRPr lang="en-US" b="1" dirty="0"/>
          </a:p>
          <a:p>
            <a:pPr>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23</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smtClean="0"/>
              <a:t>Once you have answered the questions in the Criteria</a:t>
            </a:r>
            <a:r>
              <a:rPr lang="en-US" baseline="0" dirty="0" smtClean="0"/>
              <a:t> for Performance Excellence, t</a:t>
            </a:r>
            <a:r>
              <a:rPr lang="en-US" dirty="0" smtClean="0"/>
              <a:t>he scoring guidelines allow you (in a self-assessment) or outside assessors (such as Baldrige examiners) to evaluate your</a:t>
            </a:r>
            <a:r>
              <a:rPr lang="en-US" baseline="0" dirty="0" smtClean="0"/>
              <a:t> processes and your results and gauge your organizational maturity.</a:t>
            </a:r>
            <a:r>
              <a:rPr lang="en-US" dirty="0"/>
              <a:t> </a:t>
            </a:r>
          </a:p>
          <a:p>
            <a:r>
              <a:rPr lang="en-US" baseline="0" dirty="0" smtClean="0"/>
              <a:t>In doing this evaluation, a major consideration is </a:t>
            </a:r>
            <a:r>
              <a:rPr lang="en-US" dirty="0" smtClean="0"/>
              <a:t>what is important to your organization, as described in the Organizational Profile. </a:t>
            </a:r>
          </a:p>
          <a:p>
            <a:r>
              <a:rPr lang="en-US" dirty="0" smtClean="0"/>
              <a:t>In a Baldrige assessment, your organization is evaluated on two dimensions: process and results.</a:t>
            </a:r>
          </a:p>
          <a:p>
            <a:endParaRPr lang="en-US" dirty="0" smtClean="0"/>
          </a:p>
        </p:txBody>
      </p:sp>
    </p:spTree>
    <p:extLst>
      <p:ext uri="{BB962C8B-B14F-4D97-AF65-F5344CB8AC3E}">
        <p14:creationId xmlns:p14="http://schemas.microsoft.com/office/powerpoint/2010/main" val="1522871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24</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smtClean="0"/>
              <a:t>All the questions in the items within the boxed categories (1 through 6) ask about your organization’s processes. </a:t>
            </a:r>
          </a:p>
          <a:p>
            <a:r>
              <a:rPr lang="en-US" dirty="0" smtClean="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smtClean="0"/>
              <a:t>Results should be supported by linkages to the appropriate process items to show cause and effect. </a:t>
            </a:r>
          </a:p>
          <a:p>
            <a:r>
              <a:rPr lang="en-US" dirty="0" smtClean="0"/>
              <a:t>Results may be the bottom line, but they are accomplished through a successful performance management system that is guided from the top. </a:t>
            </a:r>
            <a:endParaRPr lang="en-US" dirty="0" smtClean="0">
              <a:latin typeface="Times New Roman" pitchFamily="18" charset="0"/>
              <a:ea typeface="ＭＳ Ｐゴシック" pitchFamily="-109" charset="-128"/>
            </a:endParaRPr>
          </a:p>
          <a:p>
            <a:pPr>
              <a:defRPr/>
            </a:pPr>
            <a:endParaRPr lang="en-US" dirty="0" smtClean="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25</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smtClean="0"/>
              <a:t>Your processes are evaluated</a:t>
            </a:r>
            <a:r>
              <a:rPr lang="en-US" baseline="0" dirty="0" smtClean="0"/>
              <a:t> </a:t>
            </a:r>
            <a:r>
              <a:rPr lang="en-US" dirty="0" smtClean="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Have you evaluated and improved your key processes? Have improvements been shared within your organization?</a:t>
            </a:r>
          </a:p>
          <a:p>
            <a:pPr marL="192247" indent="-192247">
              <a:buFont typeface="Arial" panose="020B0604020202020204" pitchFamily="34" charset="0"/>
              <a:buChar char="•"/>
            </a:pPr>
            <a:r>
              <a:rPr lang="en-US" i="1" dirty="0"/>
              <a:t>Integration: </a:t>
            </a:r>
            <a:r>
              <a:rPr lang="en-US" dirty="0"/>
              <a:t>How do your processes address your current and future organizational needs?</a:t>
            </a:r>
          </a:p>
        </p:txBody>
      </p:sp>
    </p:spTree>
    <p:extLst>
      <p:ext uri="{BB962C8B-B14F-4D97-AF65-F5344CB8AC3E}">
        <p14:creationId xmlns:p14="http://schemas.microsoft.com/office/powerpoint/2010/main" val="1356999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26</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smtClean="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589279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27</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smtClean="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smtClean="0"/>
              <a:t>Reacting to Problems</a:t>
            </a:r>
            <a:r>
              <a:rPr lang="en-US" dirty="0" smtClean="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smtClean="0"/>
              <a:t>Early Systematic Approaches</a:t>
            </a:r>
            <a:r>
              <a:rPr lang="en-US" dirty="0" smtClean="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smtClean="0"/>
              <a:t>Aligned Approaches</a:t>
            </a:r>
            <a:r>
              <a:rPr lang="en-US" dirty="0" smtClean="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smtClean="0"/>
              <a:t>Integrated Approaches</a:t>
            </a:r>
            <a:r>
              <a:rPr lang="en-US" dirty="0" smtClean="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smtClean="0"/>
          </a:p>
        </p:txBody>
      </p:sp>
    </p:spTree>
    <p:extLst>
      <p:ext uri="{BB962C8B-B14F-4D97-AF65-F5344CB8AC3E}">
        <p14:creationId xmlns:p14="http://schemas.microsoft.com/office/powerpoint/2010/main" val="2328266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28</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smtClean="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a:t>
            </a:r>
          </a:p>
          <a:p>
            <a:endParaRPr lang="en-US" dirty="0" smtClean="0"/>
          </a:p>
        </p:txBody>
      </p:sp>
    </p:spTree>
    <p:extLst>
      <p:ext uri="{BB962C8B-B14F-4D97-AF65-F5344CB8AC3E}">
        <p14:creationId xmlns:p14="http://schemas.microsoft.com/office/powerpoint/2010/main" val="1345167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29</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pPr>
              <a:spcBef>
                <a:spcPct val="0"/>
              </a:spcBef>
              <a:spcAft>
                <a:spcPts val="370"/>
              </a:spcAft>
            </a:pPr>
            <a:r>
              <a:rPr lang="en-US" dirty="0" smtClean="0"/>
              <a:t>The great thing about Baldrige—we’re already getting applications from outside of the state, from people who want to come work in a Baldrige-winning school system.</a:t>
            </a:r>
          </a:p>
          <a:p>
            <a:pPr>
              <a:spcBef>
                <a:spcPts val="247"/>
              </a:spcBef>
              <a:spcAft>
                <a:spcPts val="370"/>
              </a:spcAft>
            </a:pPr>
            <a:r>
              <a:rPr lang="en-US" dirty="0" smtClean="0"/>
              <a:t>—Dr. Terry Holliday, (former) superintendent of 2008 Baldrige Award recipient Iredell-Statesville Schools, North Carolina</a:t>
            </a:r>
          </a:p>
          <a:p>
            <a:pPr>
              <a:spcAft>
                <a:spcPts val="370"/>
              </a:spcAft>
            </a:pPr>
            <a:r>
              <a:rPr lang="en-US" dirty="0" smtClean="0"/>
              <a:t>I see the Baldrige process as a powerful set of mechanisms for disciplined people engaged in disciplined thought and taking disciplined action to create great organizations that produce exceptional results.</a:t>
            </a:r>
          </a:p>
          <a:p>
            <a:pPr>
              <a:spcBef>
                <a:spcPts val="247"/>
              </a:spcBef>
              <a:spcAft>
                <a:spcPts val="370"/>
              </a:spcAft>
            </a:pPr>
            <a:r>
              <a:rPr lang="en-US" dirty="0" smtClean="0"/>
              <a:t>—Jim Collins, author of </a:t>
            </a:r>
            <a:r>
              <a:rPr lang="en-US" i="1" dirty="0" smtClean="0"/>
              <a:t>Good to Great: Why Some Companies Make the Leap . . . and Others Don’t</a:t>
            </a:r>
            <a:endParaRPr lang="en-US" i="1"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72038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4</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three questions sum up what using</a:t>
            </a:r>
            <a:r>
              <a:rPr lang="en-US" baseline="0" dirty="0" smtClean="0"/>
              <a:t> </a:t>
            </a:r>
            <a:r>
              <a:rPr lang="en-US" dirty="0" smtClean="0"/>
              <a:t>the Baldrige</a:t>
            </a:r>
            <a:r>
              <a:rPr lang="en-US" baseline="0" dirty="0" smtClean="0"/>
              <a:t> framework can tell you about your organization.</a:t>
            </a:r>
            <a:endParaRPr lang="en-US" dirty="0"/>
          </a:p>
        </p:txBody>
      </p:sp>
    </p:spTree>
    <p:extLst>
      <p:ext uri="{BB962C8B-B14F-4D97-AF65-F5344CB8AC3E}">
        <p14:creationId xmlns:p14="http://schemas.microsoft.com/office/powerpoint/2010/main" val="888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5</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Baldrige Excellence Framework</a:t>
            </a:r>
            <a:r>
              <a:rPr lang="en-US" baseline="0" dirty="0" smtClean="0"/>
              <a:t> promotes a systems perspective. It helps you see your </a:t>
            </a:r>
            <a:r>
              <a:rPr lang="en-US" sz="1100" dirty="0" smtClean="0">
                <a:latin typeface="Times New Roman" panose="02020603050405020304" pitchFamily="18" charset="0"/>
                <a:ea typeface="Tahoma" pitchFamily="34" charset="0"/>
                <a:cs typeface="Times New Roman" panose="02020603050405020304" pitchFamily="18" charset="0"/>
              </a:rPr>
              <a:t>organization as a system with interdependent parts.</a:t>
            </a:r>
          </a:p>
          <a:p>
            <a:r>
              <a:rPr lang="en-US" baseline="0" dirty="0" smtClean="0"/>
              <a:t>The framework consists of </a:t>
            </a:r>
            <a:r>
              <a:rPr lang="en-US" dirty="0" smtClean="0"/>
              <a:t>a</a:t>
            </a:r>
            <a:r>
              <a:rPr lang="en-US" baseline="0" dirty="0" smtClean="0"/>
              <a:t> set of core values and concepts, the Education Criteria </a:t>
            </a:r>
            <a:r>
              <a:rPr lang="en-US" dirty="0" smtClean="0"/>
              <a:t>for Performance Excellence</a:t>
            </a:r>
            <a:r>
              <a:rPr lang="en-US" baseline="0" dirty="0" smtClean="0"/>
              <a:t>, and a scoring system to use in evaluating your organization</a:t>
            </a:r>
            <a:r>
              <a:rPr lang="en-US" dirty="0" smtClean="0"/>
              <a:t>.</a:t>
            </a:r>
            <a:endParaRPr lang="en-US" dirty="0"/>
          </a:p>
        </p:txBody>
      </p:sp>
    </p:spTree>
    <p:extLst>
      <p:ext uri="{BB962C8B-B14F-4D97-AF65-F5344CB8AC3E}">
        <p14:creationId xmlns:p14="http://schemas.microsoft.com/office/powerpoint/2010/main" val="8929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905127" y="873963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300"/>
              <a:pPr/>
              <a:t>6</a:t>
            </a:fld>
            <a:endParaRPr lang="en-US" sz="1300" dirty="0"/>
          </a:p>
        </p:txBody>
      </p:sp>
      <p:sp>
        <p:nvSpPr>
          <p:cNvPr id="34819" name="Rectangle 2"/>
          <p:cNvSpPr>
            <a:spLocks noGrp="1" noRot="1" noChangeAspect="1" noChangeArrowheads="1" noTextEdit="1"/>
          </p:cNvSpPr>
          <p:nvPr>
            <p:ph type="sldImg"/>
          </p:nvPr>
        </p:nvSpPr>
        <p:spPr>
          <a:xfrm>
            <a:off x="835025" y="257175"/>
            <a:ext cx="5456238" cy="4216400"/>
          </a:xfrm>
          <a:ln/>
        </p:spPr>
      </p:sp>
      <p:sp>
        <p:nvSpPr>
          <p:cNvPr id="34820" name="Rectangle 3"/>
          <p:cNvSpPr>
            <a:spLocks noGrp="1" noChangeArrowheads="1"/>
          </p:cNvSpPr>
          <p:nvPr>
            <p:ph type="body" idx="1"/>
          </p:nvPr>
        </p:nvSpPr>
        <p:spPr>
          <a:xfrm>
            <a:off x="440953" y="4555066"/>
            <a:ext cx="6430191" cy="46353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Education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and on students and other customers.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As mentioned, the </a:t>
            </a:r>
            <a:r>
              <a:rPr lang="en-US" b="1" dirty="0"/>
              <a:t>Core Values and Concepts</a:t>
            </a:r>
            <a:r>
              <a:rPr lang="en-US" dirty="0"/>
              <a:t> are the foundation of the Criteria.</a:t>
            </a:r>
          </a:p>
          <a:p>
            <a:pPr fontAlgn="b"/>
            <a:r>
              <a:rPr lang="en-US" dirty="0"/>
              <a:t>All actions lead to </a:t>
            </a:r>
            <a:r>
              <a:rPr lang="en-US" b="1" dirty="0"/>
              <a:t>Results</a:t>
            </a:r>
            <a:r>
              <a:rPr lang="en-US" dirty="0"/>
              <a:t>—a composite of educational program and service,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7</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smtClean="0"/>
              <a:t>Baldrige Education Criteria for Performance Excellence</a:t>
            </a:r>
            <a:r>
              <a:rPr lang="en-US" baseline="0" dirty="0" smtClean="0"/>
              <a:t> are a set of questions divided into an Organizational Profile and the </a:t>
            </a:r>
            <a:r>
              <a:rPr lang="en-US" dirty="0" smtClean="0"/>
              <a:t>seven categories in the diagram on the previous slide. Each category represents a critical aspect of managing and performing as an organization.</a:t>
            </a:r>
          </a:p>
          <a:p>
            <a:r>
              <a:rPr lang="en-US" dirty="0" smtClean="0"/>
              <a:t>Each category </a:t>
            </a:r>
            <a:r>
              <a:rPr lang="en-US" dirty="0"/>
              <a:t>is subdivided into </a:t>
            </a:r>
            <a:r>
              <a:rPr lang="en-US" dirty="0" smtClean="0"/>
              <a:t>items. </a:t>
            </a:r>
            <a:r>
              <a:rPr lang="en-US" dirty="0"/>
              <a:t>There are 17 items, each focusing on </a:t>
            </a:r>
            <a:r>
              <a:rPr lang="en-US" dirty="0" smtClean="0"/>
              <a:t>an aspect of your organization.</a:t>
            </a:r>
            <a:endParaRPr lang="en-US" dirty="0"/>
          </a:p>
        </p:txBody>
      </p:sp>
    </p:spTree>
    <p:extLst>
      <p:ext uri="{BB962C8B-B14F-4D97-AF65-F5344CB8AC3E}">
        <p14:creationId xmlns:p14="http://schemas.microsoft.com/office/powerpoint/2010/main" val="259323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8</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Education Criteria are built on </a:t>
            </a:r>
            <a:r>
              <a:rPr lang="en-US" dirty="0" smtClean="0"/>
              <a:t>11 interrelated </a:t>
            </a:r>
            <a:r>
              <a:rPr lang="en-US" dirty="0"/>
              <a:t>core values and concepts</a:t>
            </a:r>
            <a:r>
              <a:rPr lang="en-US" dirty="0" smtClean="0"/>
              <a:t>. These are beliefs </a:t>
            </a:r>
            <a:r>
              <a:rPr lang="en-US" dirty="0"/>
              <a:t>and behaviors found in high-performing organizations</a:t>
            </a:r>
            <a:r>
              <a:rPr lang="en-US" dirty="0" smtClean="0"/>
              <a:t>.</a:t>
            </a:r>
            <a:endParaRPr lang="en-US" dirty="0"/>
          </a:p>
          <a:p>
            <a:pPr>
              <a:spcBef>
                <a:spcPts val="673"/>
              </a:spcBef>
              <a:defRPr/>
            </a:pPr>
            <a:r>
              <a:rPr lang="en-US" dirty="0" smtClean="0"/>
              <a:t>The </a:t>
            </a:r>
            <a:r>
              <a:rPr lang="en-US" dirty="0"/>
              <a:t>Education Criteria </a:t>
            </a:r>
            <a:r>
              <a:rPr lang="en-US" dirty="0" smtClean="0"/>
              <a:t>encourage</a:t>
            </a:r>
            <a:r>
              <a:rPr lang="en-US" baseline="0" dirty="0" smtClean="0"/>
              <a:t> you to take a systems perspective on your organization, the value at center of the figure.</a:t>
            </a:r>
            <a:r>
              <a:rPr lang="en-US" dirty="0" smtClean="0"/>
              <a:t> The next layer shows the core </a:t>
            </a:r>
            <a:r>
              <a:rPr lang="en-US" dirty="0"/>
              <a:t>values and </a:t>
            </a:r>
            <a:r>
              <a:rPr lang="en-US" dirty="0" smtClean="0"/>
              <a:t>concepts that </a:t>
            </a:r>
            <a:r>
              <a:rPr lang="en-US" dirty="0"/>
              <a:t>are embedded </a:t>
            </a:r>
            <a:r>
              <a:rPr lang="en-US" dirty="0" smtClean="0"/>
              <a:t>in </a:t>
            </a:r>
            <a:r>
              <a:rPr lang="en-US" dirty="0"/>
              <a:t>Education Criteria categories 1 through </a:t>
            </a:r>
            <a:r>
              <a:rPr lang="en-US" dirty="0" smtClean="0"/>
              <a:t>6. These categories are the </a:t>
            </a:r>
            <a:r>
              <a:rPr lang="en-US" dirty="0"/>
              <a:t>next layer in the figure. </a:t>
            </a:r>
            <a:r>
              <a:rPr lang="en-US" dirty="0" smtClean="0"/>
              <a:t>Systematic </a:t>
            </a:r>
            <a:r>
              <a:rPr lang="en-US" dirty="0"/>
              <a:t>processes </a:t>
            </a:r>
            <a:r>
              <a:rPr lang="en-US" dirty="0" smtClean="0"/>
              <a:t>in those areas yield </a:t>
            </a:r>
            <a:r>
              <a:rPr lang="en-US" dirty="0"/>
              <a:t>the performance results found in Education Criteria category 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9</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
            <a:r>
              <a:rPr lang="en-US" dirty="0"/>
              <a:t>First and foremost, Baldrige provides a</a:t>
            </a:r>
            <a:r>
              <a:rPr lang="en-US" i="1" dirty="0"/>
              <a:t> systems perspective</a:t>
            </a:r>
            <a:r>
              <a:rPr lang="en-US" dirty="0"/>
              <a:t> that requires </a:t>
            </a:r>
            <a:r>
              <a:rPr lang="en-US" i="1" dirty="0"/>
              <a:t>visionary leadership</a:t>
            </a:r>
            <a:r>
              <a:rPr lang="en-US" dirty="0"/>
              <a:t>—the first two core values. </a:t>
            </a:r>
          </a:p>
          <a:p>
            <a:pPr fontAlgn="b"/>
            <a:r>
              <a:rPr lang="en-US" dirty="0"/>
              <a:t>The next seven core values are the </a:t>
            </a:r>
            <a:r>
              <a:rPr lang="en-US" i="1" dirty="0" err="1"/>
              <a:t>hows</a:t>
            </a:r>
            <a:r>
              <a:rPr lang="en-US" dirty="0"/>
              <a:t> of an effective system. </a:t>
            </a:r>
          </a:p>
          <a:p>
            <a:pPr fontAlgn="b"/>
            <a:r>
              <a:rPr lang="en-US" dirty="0"/>
              <a:t>The final two core values, </a:t>
            </a:r>
            <a:r>
              <a:rPr lang="en-US" i="1" dirty="0"/>
              <a:t>ethics and transparency</a:t>
            </a:r>
            <a:r>
              <a:rPr lang="en-US" dirty="0"/>
              <a:t> and </a:t>
            </a:r>
            <a:r>
              <a:rPr lang="en-US" i="1" dirty="0"/>
              <a:t>delivering value and results</a:t>
            </a:r>
            <a:r>
              <a:rPr lang="en-US" dirty="0"/>
              <a:t>, are the outcome of using Baldrige as a guide. </a:t>
            </a:r>
          </a:p>
          <a:p>
            <a:pPr marL="192247" indent="-192247">
              <a:spcBef>
                <a:spcPts val="0"/>
              </a:spcBef>
              <a:spcAft>
                <a:spcPts val="673"/>
              </a:spcAft>
              <a:buFont typeface="Arial" panose="020B0604020202020204" pitchFamily="34" charset="0"/>
              <a:buChar char="•"/>
            </a:pPr>
            <a:endParaRPr lang="en-US" dirty="0"/>
          </a:p>
        </p:txBody>
      </p:sp>
    </p:spTree>
    <p:extLst>
      <p:ext uri="{BB962C8B-B14F-4D97-AF65-F5344CB8AC3E}">
        <p14:creationId xmlns:p14="http://schemas.microsoft.com/office/powerpoint/2010/main" val="332402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6232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125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768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2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02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5833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83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smtClean="0">
                  <a:solidFill>
                    <a:srgbClr val="A6A6A6"/>
                  </a:solidFill>
                  <a:latin typeface="Arial" charset="0"/>
                  <a:cs typeface="Arial" charset="0"/>
                </a:rPr>
                <a:t>2016</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smtClean="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Baldrige_Program_Logo_2010.whitebkgd.eps"/>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2372321" y="5764686"/>
            <a:ext cx="7537183" cy="906463"/>
          </a:xfrm>
        </p:spPr>
        <p:txBody>
          <a:bodyPr anchor="t"/>
          <a:lstStyle/>
          <a:p>
            <a:pPr>
              <a:lnSpc>
                <a:spcPts val="5300"/>
              </a:lnSpc>
            </a:pPr>
            <a:r>
              <a:rPr lang="en-US" sz="2600" b="0" dirty="0" smtClean="0">
                <a:solidFill>
                  <a:srgbClr val="A6A6A6"/>
                </a:solidFill>
                <a:latin typeface="Arial" charset="0"/>
                <a:ea typeface="ＭＳ Ｐゴシック" charset="0"/>
                <a:cs typeface="Arial" charset="0"/>
              </a:rPr>
              <a:t>Baldrige Performance Excellence Program | 2016</a:t>
            </a:r>
            <a:r>
              <a:rPr lang="en-US" sz="2600" b="0" dirty="0">
                <a:latin typeface="Arial" charset="0"/>
                <a:ea typeface="ＭＳ Ｐゴシック" charset="0"/>
                <a:cs typeface="Arial" charset="0"/>
              </a:rPr>
              <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2"/>
          <p:cNvSpPr txBox="1">
            <a:spLocks noChangeArrowheads="1"/>
          </p:cNvSpPr>
          <p:nvPr/>
        </p:nvSpPr>
        <p:spPr bwMode="auto">
          <a:xfrm>
            <a:off x="4564254" y="887880"/>
            <a:ext cx="3373890" cy="21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smtClean="0">
                <a:solidFill>
                  <a:schemeClr val="tx1"/>
                </a:solidFill>
                <a:latin typeface="Arial" pitchFamily="34" charset="0"/>
                <a:ea typeface="ＭＳ Ｐゴシック" pitchFamily="34" charset="-128"/>
                <a:cs typeface="Arial" pitchFamily="34" charset="0"/>
              </a:rPr>
              <a:t>Baldrige Excellence Framework (Education)</a:t>
            </a:r>
          </a:p>
        </p:txBody>
      </p:sp>
      <p:sp>
        <p:nvSpPr>
          <p:cNvPr id="8" name="Rectangle 2"/>
          <p:cNvSpPr txBox="1">
            <a:spLocks noChangeArrowheads="1"/>
          </p:cNvSpPr>
          <p:nvPr/>
        </p:nvSpPr>
        <p:spPr bwMode="auto">
          <a:xfrm>
            <a:off x="4564253" y="3502378"/>
            <a:ext cx="5117629" cy="18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600" b="0" kern="0" dirty="0" smtClean="0">
                <a:solidFill>
                  <a:schemeClr val="tx1"/>
                </a:solidFill>
                <a:latin typeface="Arial" pitchFamily="34" charset="0"/>
                <a:ea typeface="ＭＳ Ｐゴシック" pitchFamily="34" charset="-128"/>
                <a:cs typeface="Arial" pitchFamily="34" charset="0"/>
              </a:rPr>
              <a:t>A systems approach to improving your education organization</a:t>
            </a:r>
            <a:endParaRPr lang="en-US" sz="3600" b="0" kern="0" dirty="0">
              <a:solidFill>
                <a:schemeClr val="tx1"/>
              </a:solidFill>
              <a:latin typeface="Arial" pitchFamily="34" charset="0"/>
              <a:ea typeface="ＭＳ Ｐゴシック" pitchFamily="34" charset="-128"/>
              <a:cs typeface="Arial" pitchFamily="34" charset="0"/>
            </a:endParaRPr>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8984" y="887880"/>
            <a:ext cx="2746673" cy="356616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340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48573" y="1203508"/>
            <a:ext cx="6005650" cy="5943600"/>
          </a:xfrm>
          <a:prstGeom prst="rect">
            <a:avLst/>
          </a:prstGeom>
        </p:spPr>
      </p:pic>
      <p:sp>
        <p:nvSpPr>
          <p:cNvPr id="6147" name="Rectangle 3"/>
          <p:cNvSpPr>
            <a:spLocks noGrp="1" noChangeArrowheads="1"/>
          </p:cNvSpPr>
          <p:nvPr>
            <p:ph idx="1"/>
          </p:nvPr>
        </p:nvSpPr>
        <p:spPr>
          <a:xfrm>
            <a:off x="5029200" y="365760"/>
            <a:ext cx="3688080" cy="586740"/>
          </a:xfrm>
        </p:spPr>
        <p:txBody>
          <a:bodyPr/>
          <a:lstStyle/>
          <a:p>
            <a:pPr marL="0" indent="0">
              <a:spcBef>
                <a:spcPts val="1975"/>
              </a:spcBef>
              <a:buNone/>
            </a:pPr>
            <a:r>
              <a:rPr lang="en-US" sz="3080" b="1" dirty="0">
                <a:ea typeface="ＭＳ Ｐゴシック" pitchFamily="34" charset="-128"/>
              </a:rPr>
              <a:t>Visionary leadership</a:t>
            </a:r>
          </a:p>
        </p:txBody>
      </p:sp>
      <p:sp>
        <p:nvSpPr>
          <p:cNvPr id="7" name="Rectangle 3"/>
          <p:cNvSpPr txBox="1">
            <a:spLocks noChangeArrowheads="1"/>
          </p:cNvSpPr>
          <p:nvPr/>
        </p:nvSpPr>
        <p:spPr bwMode="auto">
          <a:xfrm>
            <a:off x="276331" y="4365172"/>
            <a:ext cx="3245031" cy="933995"/>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Student-centered </a:t>
            </a:r>
            <a:r>
              <a:rPr lang="en-US" sz="3080" b="1" kern="0" dirty="0">
                <a:ea typeface="ＭＳ Ｐゴシック" pitchFamily="34" charset="-128"/>
              </a:rPr>
              <a:t/>
            </a:r>
            <a:br>
              <a:rPr lang="en-US" sz="3080" b="1" kern="0" dirty="0">
                <a:ea typeface="ＭＳ Ｐゴシック" pitchFamily="34" charset="-128"/>
              </a:rPr>
            </a:br>
            <a:r>
              <a:rPr lang="en-US" sz="3080" b="1" kern="0" dirty="0">
                <a:ea typeface="ＭＳ Ｐゴシック" pitchFamily="34" charset="-128"/>
              </a:rPr>
              <a:t>excellence</a:t>
            </a:r>
          </a:p>
        </p:txBody>
      </p:sp>
      <p:cxnSp>
        <p:nvCxnSpPr>
          <p:cNvPr id="4" name="Straight Arrow Connector 3"/>
          <p:cNvCxnSpPr/>
          <p:nvPr/>
        </p:nvCxnSpPr>
        <p:spPr bwMode="auto">
          <a:xfrm flipH="1">
            <a:off x="6873240" y="952500"/>
            <a:ext cx="346058" cy="171118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046259" y="4892041"/>
            <a:ext cx="2493150" cy="40712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3046259" y="1497496"/>
            <a:ext cx="3075247" cy="246055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1" name="Rectangle 3"/>
          <p:cNvSpPr txBox="1">
            <a:spLocks noChangeArrowheads="1"/>
          </p:cNvSpPr>
          <p:nvPr/>
        </p:nvSpPr>
        <p:spPr bwMode="auto">
          <a:xfrm>
            <a:off x="625309" y="964969"/>
            <a:ext cx="3652157" cy="71484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Systems perspective</a:t>
            </a:r>
          </a:p>
        </p:txBody>
      </p:sp>
      <p:sp>
        <p:nvSpPr>
          <p:cNvPr id="16" name="Rectangle 3"/>
          <p:cNvSpPr txBox="1">
            <a:spLocks noChangeArrowheads="1"/>
          </p:cNvSpPr>
          <p:nvPr/>
        </p:nvSpPr>
        <p:spPr bwMode="auto">
          <a:xfrm>
            <a:off x="7376160" y="6947828"/>
            <a:ext cx="2682240" cy="87412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Valuing </a:t>
            </a:r>
            <a:r>
              <a:rPr lang="en-US" sz="3080" b="1" kern="0" dirty="0" smtClean="0">
                <a:ea typeface="ＭＳ Ｐゴシック" pitchFamily="34" charset="-128"/>
              </a:rPr>
              <a:t>people</a:t>
            </a:r>
            <a:endParaRPr lang="en-US" sz="3080" b="1" kern="0" dirty="0">
              <a:ea typeface="ＭＳ Ｐゴシック" pitchFamily="34" charset="-128"/>
            </a:endParaRPr>
          </a:p>
          <a:p>
            <a:pPr>
              <a:spcBef>
                <a:spcPts val="1975"/>
              </a:spcBef>
            </a:pPr>
            <a:endParaRPr lang="en-US" sz="3080" b="1" kern="0" dirty="0">
              <a:ea typeface="ＭＳ Ｐゴシック" pitchFamily="34" charset="-128"/>
            </a:endParaRPr>
          </a:p>
        </p:txBody>
      </p:sp>
      <p:cxnSp>
        <p:nvCxnSpPr>
          <p:cNvPr id="17" name="Straight Arrow Connector 16"/>
          <p:cNvCxnSpPr/>
          <p:nvPr/>
        </p:nvCxnSpPr>
        <p:spPr bwMode="auto">
          <a:xfrm flipH="1" flipV="1">
            <a:off x="7046268" y="5393635"/>
            <a:ext cx="1203652" cy="155313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7438" y="804830"/>
            <a:ext cx="6005650" cy="5943600"/>
          </a:xfrm>
          <a:prstGeom prst="rect">
            <a:avLst/>
          </a:prstGeom>
        </p:spPr>
      </p:pic>
      <p:sp>
        <p:nvSpPr>
          <p:cNvPr id="9" name="Rectangle 3"/>
          <p:cNvSpPr txBox="1">
            <a:spLocks noChangeArrowheads="1"/>
          </p:cNvSpPr>
          <p:nvPr/>
        </p:nvSpPr>
        <p:spPr bwMode="auto">
          <a:xfrm>
            <a:off x="6818160" y="6552338"/>
            <a:ext cx="324024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Organizational learning and agility</a:t>
            </a:r>
            <a:endParaRPr lang="en-US" sz="3080" b="1" kern="0" dirty="0">
              <a:ea typeface="ＭＳ Ｐゴシック" pitchFamily="34" charset="-128"/>
            </a:endParaRPr>
          </a:p>
        </p:txBody>
      </p:sp>
      <p:cxnSp>
        <p:nvCxnSpPr>
          <p:cNvPr id="13" name="Straight Arrow Connector 12"/>
          <p:cNvCxnSpPr/>
          <p:nvPr/>
        </p:nvCxnSpPr>
        <p:spPr bwMode="auto">
          <a:xfrm flipH="1" flipV="1">
            <a:off x="7195930" y="4585252"/>
            <a:ext cx="1033670" cy="186855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889305" y="1008750"/>
            <a:ext cx="2703112" cy="13075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Rectangle 3"/>
          <p:cNvSpPr txBox="1">
            <a:spLocks noChangeArrowheads="1"/>
          </p:cNvSpPr>
          <p:nvPr/>
        </p:nvSpPr>
        <p:spPr bwMode="auto">
          <a:xfrm>
            <a:off x="1219245" y="506438"/>
            <a:ext cx="2467769" cy="121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Focus on success</a:t>
            </a:r>
            <a:endParaRPr lang="en-US" sz="3080" b="1" kern="0" dirty="0">
              <a:ea typeface="ＭＳ Ｐゴシック" pitchFamily="34" charset="-128"/>
            </a:endParaRPr>
          </a:p>
        </p:txBody>
      </p:sp>
      <p:sp>
        <p:nvSpPr>
          <p:cNvPr id="29" name="Rectangle 3"/>
          <p:cNvSpPr>
            <a:spLocks noGrp="1" noChangeArrowheads="1"/>
          </p:cNvSpPr>
          <p:nvPr>
            <p:ph idx="1"/>
          </p:nvPr>
        </p:nvSpPr>
        <p:spPr>
          <a:xfrm>
            <a:off x="456718" y="2088913"/>
            <a:ext cx="2263140" cy="1089660"/>
          </a:xfrm>
        </p:spPr>
        <p:txBody>
          <a:bodyPr/>
          <a:lstStyle/>
          <a:p>
            <a:pPr marL="0" indent="0">
              <a:spcBef>
                <a:spcPts val="1975"/>
              </a:spcBef>
              <a:buNone/>
            </a:pPr>
            <a:r>
              <a:rPr lang="en-US" sz="3080" b="1" dirty="0">
                <a:ea typeface="ＭＳ Ｐゴシック" pitchFamily="34" charset="-128"/>
              </a:rPr>
              <a:t>Managing for innovation</a:t>
            </a:r>
          </a:p>
          <a:p>
            <a:pPr>
              <a:spcBef>
                <a:spcPts val="1975"/>
              </a:spcBef>
            </a:pPr>
            <a:endParaRPr lang="en-US" sz="3080" b="1" dirty="0">
              <a:ea typeface="ＭＳ Ｐゴシック" pitchFamily="34" charset="-128"/>
            </a:endParaRPr>
          </a:p>
        </p:txBody>
      </p:sp>
      <p:cxnSp>
        <p:nvCxnSpPr>
          <p:cNvPr id="30" name="Straight Arrow Connector 29"/>
          <p:cNvCxnSpPr/>
          <p:nvPr/>
        </p:nvCxnSpPr>
        <p:spPr bwMode="auto">
          <a:xfrm flipV="1">
            <a:off x="2453129" y="2571204"/>
            <a:ext cx="2397167" cy="18827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7" name="Rectangle 3"/>
          <p:cNvSpPr txBox="1">
            <a:spLocks noChangeArrowheads="1"/>
          </p:cNvSpPr>
          <p:nvPr/>
        </p:nvSpPr>
        <p:spPr bwMode="auto">
          <a:xfrm>
            <a:off x="372898" y="4170415"/>
            <a:ext cx="243078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Management by fact</a:t>
            </a:r>
          </a:p>
        </p:txBody>
      </p:sp>
      <p:cxnSp>
        <p:nvCxnSpPr>
          <p:cNvPr id="38" name="Straight Arrow Connector 37"/>
          <p:cNvCxnSpPr/>
          <p:nvPr/>
        </p:nvCxnSpPr>
        <p:spPr bwMode="auto">
          <a:xfrm flipV="1">
            <a:off x="2559444" y="3776630"/>
            <a:ext cx="1813773" cy="49948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655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0164" y="630615"/>
            <a:ext cx="6005650" cy="5943600"/>
          </a:xfrm>
          <a:prstGeom prst="rect">
            <a:avLst/>
          </a:prstGeom>
        </p:spPr>
      </p:pic>
      <p:sp>
        <p:nvSpPr>
          <p:cNvPr id="13" name="Rectangle 3"/>
          <p:cNvSpPr txBox="1">
            <a:spLocks noChangeArrowheads="1"/>
          </p:cNvSpPr>
          <p:nvPr/>
        </p:nvSpPr>
        <p:spPr bwMode="auto">
          <a:xfrm>
            <a:off x="7709106" y="5198725"/>
            <a:ext cx="2332314" cy="999896"/>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Societal responsibility</a:t>
            </a:r>
          </a:p>
        </p:txBody>
      </p:sp>
      <p:cxnSp>
        <p:nvCxnSpPr>
          <p:cNvPr id="19" name="Straight Arrow Connector 18"/>
          <p:cNvCxnSpPr/>
          <p:nvPr/>
        </p:nvCxnSpPr>
        <p:spPr bwMode="auto">
          <a:xfrm flipH="1">
            <a:off x="6268278" y="1228658"/>
            <a:ext cx="1457810" cy="118323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682496" y="1729897"/>
            <a:ext cx="2121408" cy="247059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4" name="Rectangle 3"/>
          <p:cNvSpPr txBox="1">
            <a:spLocks noChangeArrowheads="1"/>
          </p:cNvSpPr>
          <p:nvPr/>
        </p:nvSpPr>
        <p:spPr bwMode="auto">
          <a:xfrm>
            <a:off x="403411" y="630615"/>
            <a:ext cx="3138329"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Delivering value and results</a:t>
            </a:r>
            <a:endParaRPr lang="en-US" sz="3080" b="1" kern="0" dirty="0">
              <a:ea typeface="ＭＳ Ｐゴシック" pitchFamily="34" charset="-128"/>
            </a:endParaRPr>
          </a:p>
        </p:txBody>
      </p:sp>
      <p:sp>
        <p:nvSpPr>
          <p:cNvPr id="24" name="Rectangle 3"/>
          <p:cNvSpPr txBox="1">
            <a:spLocks noChangeArrowheads="1"/>
          </p:cNvSpPr>
          <p:nvPr/>
        </p:nvSpPr>
        <p:spPr bwMode="auto">
          <a:xfrm>
            <a:off x="7800549" y="828863"/>
            <a:ext cx="2257851"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Ethics and transparency</a:t>
            </a:r>
            <a:endParaRPr lang="en-US" sz="3080" b="1" kern="0" dirty="0">
              <a:ea typeface="ＭＳ Ｐゴシック" pitchFamily="34" charset="-128"/>
            </a:endParaRPr>
          </a:p>
        </p:txBody>
      </p:sp>
      <p:cxnSp>
        <p:nvCxnSpPr>
          <p:cNvPr id="25" name="Straight Arrow Connector 24"/>
          <p:cNvCxnSpPr/>
          <p:nvPr/>
        </p:nvCxnSpPr>
        <p:spPr bwMode="auto">
          <a:xfrm flipH="1" flipV="1">
            <a:off x="6586330" y="3155599"/>
            <a:ext cx="1691690" cy="189265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4040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txBox="1">
            <a:spLocks noChangeArrowheads="1"/>
          </p:cNvSpPr>
          <p:nvPr/>
        </p:nvSpPr>
        <p:spPr bwMode="auto">
          <a:xfrm>
            <a:off x="304885" y="580238"/>
            <a:ext cx="4664600"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Item Format</a:t>
            </a:r>
          </a:p>
        </p:txBody>
      </p:sp>
      <p:sp>
        <p:nvSpPr>
          <p:cNvPr id="8" name="Rectangle 7"/>
          <p:cNvSpPr/>
          <p:nvPr/>
        </p:nvSpPr>
        <p:spPr bwMode="auto">
          <a:xfrm>
            <a:off x="1240647" y="5450339"/>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687" r="393"/>
          <a:stretch/>
        </p:blipFill>
        <p:spPr>
          <a:xfrm>
            <a:off x="0" y="1568296"/>
            <a:ext cx="10058400" cy="4186681"/>
          </a:xfrm>
          <a:prstGeom prst="rect">
            <a:avLst/>
          </a:prstGeom>
        </p:spPr>
      </p:pic>
    </p:spTree>
    <p:extLst>
      <p:ext uri="{BB962C8B-B14F-4D97-AF65-F5344CB8AC3E}">
        <p14:creationId xmlns:p14="http://schemas.microsoft.com/office/powerpoint/2010/main" val="99879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743200" y="853889"/>
            <a:ext cx="586740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2640" dirty="0"/>
          </a:p>
        </p:txBody>
      </p:sp>
      <p:sp>
        <p:nvSpPr>
          <p:cNvPr id="9219" name="Text Box 4"/>
          <p:cNvSpPr txBox="1">
            <a:spLocks noChangeArrowheads="1"/>
          </p:cNvSpPr>
          <p:nvPr/>
        </p:nvSpPr>
        <p:spPr bwMode="auto">
          <a:xfrm>
            <a:off x="470762" y="1105948"/>
            <a:ext cx="762000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Notes</a:t>
            </a:r>
          </a:p>
        </p:txBody>
      </p:sp>
      <p:sp>
        <p:nvSpPr>
          <p:cNvPr id="5" name="Rectangle 4"/>
          <p:cNvSpPr/>
          <p:nvPr/>
        </p:nvSpPr>
        <p:spPr bwMode="auto">
          <a:xfrm>
            <a:off x="8610600" y="2313710"/>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474" r="1041"/>
          <a:stretch/>
        </p:blipFill>
        <p:spPr>
          <a:xfrm>
            <a:off x="79513" y="2962102"/>
            <a:ext cx="9859135" cy="2194560"/>
          </a:xfrm>
          <a:prstGeom prst="rect">
            <a:avLst/>
          </a:prstGeom>
        </p:spPr>
      </p:pic>
      <p:sp>
        <p:nvSpPr>
          <p:cNvPr id="3" name="Rectangle 2"/>
          <p:cNvSpPr/>
          <p:nvPr/>
        </p:nvSpPr>
        <p:spPr bwMode="auto">
          <a:xfrm>
            <a:off x="8507896" y="2904323"/>
            <a:ext cx="1550504" cy="6472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3065908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9100" y="925061"/>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sp>
        <p:nvSpPr>
          <p:cNvPr id="7" name="Rectangle 3"/>
          <p:cNvSpPr txBox="1">
            <a:spLocks noChangeArrowheads="1"/>
          </p:cNvSpPr>
          <p:nvPr/>
        </p:nvSpPr>
        <p:spPr bwMode="auto">
          <a:xfrm>
            <a:off x="1445895" y="2082325"/>
            <a:ext cx="8277225" cy="4117658"/>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spcBef>
                <a:spcPts val="0"/>
              </a:spcBef>
              <a:spcAft>
                <a:spcPts val="1320"/>
              </a:spcAft>
              <a:buNone/>
            </a:pPr>
            <a:r>
              <a:rPr lang="en-US" sz="3520" kern="0" dirty="0">
                <a:ea typeface="ＭＳ Ｐゴシック" pitchFamily="34" charset="-128"/>
              </a:rPr>
              <a:t>P.1  Organizational Description</a:t>
            </a:r>
          </a:p>
          <a:p>
            <a:pPr>
              <a:lnSpc>
                <a:spcPct val="100000"/>
              </a:lnSpc>
              <a:spcBef>
                <a:spcPts val="0"/>
              </a:spcBef>
              <a:spcAft>
                <a:spcPts val="1320"/>
              </a:spcAft>
              <a:buNone/>
            </a:pPr>
            <a:r>
              <a:rPr lang="en-US" sz="3520" kern="0" dirty="0">
                <a:ea typeface="ＭＳ Ｐゴシック" pitchFamily="34" charset="-128"/>
              </a:rPr>
              <a:t>P.2  Organizational Situation</a:t>
            </a:r>
          </a:p>
          <a:p>
            <a:pPr>
              <a:lnSpc>
                <a:spcPct val="100000"/>
              </a:lnSpc>
              <a:spcBef>
                <a:spcPts val="0"/>
              </a:spcBef>
              <a:spcAft>
                <a:spcPts val="1320"/>
              </a:spcAft>
            </a:pPr>
            <a:r>
              <a:rPr lang="en-US" sz="3520" kern="0" dirty="0">
                <a:ea typeface="ＭＳ Ｐゴシック" pitchFamily="34" charset="-128"/>
              </a:rPr>
              <a:t>Starting point for self-assessment </a:t>
            </a:r>
            <a:br>
              <a:rPr lang="en-US" sz="3520" kern="0" dirty="0">
                <a:ea typeface="ＭＳ Ｐゴシック" pitchFamily="34" charset="-128"/>
              </a:rPr>
            </a:br>
            <a:r>
              <a:rPr lang="en-US" sz="3520" kern="0" dirty="0">
                <a:ea typeface="ＭＳ Ｐゴシック" pitchFamily="34" charset="-128"/>
              </a:rPr>
              <a:t>and application preparation</a:t>
            </a:r>
          </a:p>
          <a:p>
            <a:pPr>
              <a:lnSpc>
                <a:spcPct val="100000"/>
              </a:lnSpc>
              <a:spcBef>
                <a:spcPts val="0"/>
              </a:spcBef>
              <a:spcAft>
                <a:spcPts val="1320"/>
              </a:spcAft>
            </a:pPr>
            <a:r>
              <a:rPr lang="en-US" sz="3520" kern="0" dirty="0">
                <a:ea typeface="ＭＳ Ｐゴシック" pitchFamily="34" charset="-128"/>
              </a:rPr>
              <a:t>Basis for early action planning</a:t>
            </a:r>
          </a:p>
        </p:txBody>
      </p:sp>
    </p:spTree>
    <p:extLst>
      <p:ext uri="{BB962C8B-B14F-4D97-AF65-F5344CB8AC3E}">
        <p14:creationId xmlns:p14="http://schemas.microsoft.com/office/powerpoint/2010/main" val="2824279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85850" y="2831979"/>
            <a:ext cx="8686800" cy="37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Senior leaders’ actions, organizational governance, and societal responsibilities</a:t>
            </a:r>
            <a:endParaRPr lang="en-US" sz="3190" b="1" dirty="0">
              <a:latin typeface="Arial Narrow" pitchFamily="34" charset="0"/>
            </a:endParaRPr>
          </a:p>
          <a:p>
            <a:pPr defTabSz="1006069">
              <a:spcAft>
                <a:spcPts val="1320"/>
              </a:spcAft>
              <a:buSzPct val="50000"/>
            </a:pPr>
            <a:r>
              <a:rPr lang="en-US" sz="3190" dirty="0">
                <a:latin typeface="Arial Narrow" pitchFamily="34" charset="0"/>
              </a:rPr>
              <a:t>1.1  Senior Leadership (70 pts.)</a:t>
            </a:r>
          </a:p>
          <a:p>
            <a:pPr defTabSz="1006069">
              <a:spcAft>
                <a:spcPts val="1320"/>
              </a:spcAft>
              <a:buSzPct val="50000"/>
            </a:pPr>
            <a:r>
              <a:rPr lang="en-US" sz="3190" dirty="0">
                <a:latin typeface="Arial Narrow" pitchFamily="34" charset="0"/>
              </a:rPr>
              <a:t>1.2  Governance and Societal Responsibilities (50 pts.)</a:t>
            </a:r>
          </a:p>
          <a:p>
            <a:pPr defTabSz="1006069">
              <a:spcAft>
                <a:spcPts val="1320"/>
              </a:spcAft>
              <a:buSzPct val="50000"/>
            </a:pPr>
            <a:endParaRPr lang="en-US" sz="3190" dirty="0">
              <a:latin typeface="Arial Narrow" pitchFamily="34" charset="0"/>
            </a:endParaRPr>
          </a:p>
        </p:txBody>
      </p:sp>
      <p:sp>
        <p:nvSpPr>
          <p:cNvPr id="14339" name="Rectangle 3"/>
          <p:cNvSpPr>
            <a:spLocks noChangeArrowheads="1"/>
          </p:cNvSpPr>
          <p:nvPr/>
        </p:nvSpPr>
        <p:spPr bwMode="auto">
          <a:xfrm>
            <a:off x="455614" y="1620903"/>
            <a:ext cx="8458200" cy="1211076"/>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1. Leadership (120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699051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19848" y="2559872"/>
            <a:ext cx="8151813" cy="30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0"/>
              </a:spcAft>
              <a:buSzPct val="50000"/>
            </a:pPr>
            <a:r>
              <a:rPr lang="en-US" sz="3190" b="1" i="1" dirty="0">
                <a:latin typeface="Arial Narrow" pitchFamily="34" charset="0"/>
              </a:rPr>
              <a:t>Strategic and action </a:t>
            </a:r>
            <a:r>
              <a:rPr lang="en-US" sz="3190" b="1" i="1" dirty="0" smtClean="0">
                <a:latin typeface="Arial Narrow" pitchFamily="34" charset="0"/>
              </a:rPr>
              <a:t>planning</a:t>
            </a:r>
          </a:p>
          <a:p>
            <a:pPr defTabSz="1006069">
              <a:spcAft>
                <a:spcPts val="1320"/>
              </a:spcAft>
              <a:buSzPct val="50000"/>
            </a:pPr>
            <a:r>
              <a:rPr lang="en-US" sz="3190" b="1" i="1" dirty="0" smtClean="0">
                <a:latin typeface="Arial Narrow" pitchFamily="34" charset="0"/>
              </a:rPr>
              <a:t>Implementation </a:t>
            </a:r>
            <a:r>
              <a:rPr lang="en-US" sz="3190" b="1" i="1" dirty="0">
                <a:latin typeface="Arial Narrow" pitchFamily="34" charset="0"/>
              </a:rPr>
              <a:t>of plans</a:t>
            </a:r>
          </a:p>
          <a:p>
            <a:pPr defTabSz="1006069">
              <a:spcAft>
                <a:spcPts val="1320"/>
              </a:spcAft>
              <a:buSzPct val="50000"/>
            </a:pPr>
            <a:r>
              <a:rPr lang="en-US" sz="3190" dirty="0">
                <a:latin typeface="Arial Narrow" pitchFamily="34" charset="0"/>
              </a:rPr>
              <a:t>2.1  Strategy Development (45 pts.)</a:t>
            </a:r>
          </a:p>
          <a:p>
            <a:pPr defTabSz="1006069">
              <a:spcAft>
                <a:spcPts val="1320"/>
              </a:spcAft>
              <a:buSzPct val="50000"/>
            </a:pPr>
            <a:r>
              <a:rPr lang="en-US" sz="3190" dirty="0">
                <a:latin typeface="Arial Narrow" pitchFamily="34" charset="0"/>
              </a:rPr>
              <a:t>2.2  Strategy Implementation (40 pts.)</a:t>
            </a:r>
          </a:p>
        </p:txBody>
      </p:sp>
      <p:sp>
        <p:nvSpPr>
          <p:cNvPr id="15363" name="Rectangle 3"/>
          <p:cNvSpPr>
            <a:spLocks noChangeArrowheads="1"/>
          </p:cNvSpPr>
          <p:nvPr/>
        </p:nvSpPr>
        <p:spPr bwMode="auto">
          <a:xfrm>
            <a:off x="754381" y="1958340"/>
            <a:ext cx="8458200" cy="660437"/>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2. </a:t>
            </a:r>
            <a:r>
              <a:rPr lang="en-US" sz="4290" b="1" dirty="0" smtClean="0">
                <a:solidFill>
                  <a:schemeClr val="tx2"/>
                </a:solidFill>
                <a:latin typeface="+mj-lt"/>
                <a:ea typeface="ＭＳ Ｐゴシック" pitchFamily="-109" charset="-128"/>
              </a:rPr>
              <a:t>Strategy (</a:t>
            </a:r>
            <a:r>
              <a:rPr lang="en-US" sz="4290" b="1" dirty="0">
                <a:solidFill>
                  <a:schemeClr val="tx2"/>
                </a:solidFill>
                <a:latin typeface="+mj-lt"/>
                <a:ea typeface="ＭＳ Ｐゴシック" pitchFamily="-109" charset="-128"/>
              </a:rPr>
              <a:t>85 pts.)</a:t>
            </a:r>
            <a:endParaRPr lang="en-US" sz="4290" dirty="0">
              <a:solidFill>
                <a:schemeClr val="tx2"/>
              </a:solidFill>
              <a:latin typeface="+mj-lt"/>
              <a:ea typeface="ＭＳ Ｐゴシック" pitchFamily="-109" charset="-128"/>
            </a:endParaRPr>
          </a:p>
        </p:txBody>
      </p:sp>
    </p:spTree>
    <p:extLst>
      <p:ext uri="{BB962C8B-B14F-4D97-AF65-F5344CB8AC3E}">
        <p14:creationId xmlns:p14="http://schemas.microsoft.com/office/powerpoint/2010/main" val="2136909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20802" y="2696695"/>
            <a:ext cx="8323263" cy="3704105"/>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Listening to the voice of </a:t>
            </a:r>
            <a:r>
              <a:rPr lang="en-US" sz="3190" b="1" i="1" dirty="0" smtClean="0">
                <a:latin typeface="Arial Narrow" pitchFamily="34" charset="0"/>
                <a:ea typeface="ＭＳ Ｐゴシック" pitchFamily="-109" charset="-128"/>
              </a:rPr>
              <a:t>students and other customers and </a:t>
            </a:r>
            <a:r>
              <a:rPr lang="en-US" sz="3190" b="1" i="1" dirty="0">
                <a:latin typeface="Arial Narrow" pitchFamily="34" charset="0"/>
                <a:ea typeface="ＭＳ Ｐゴシック" pitchFamily="-109" charset="-128"/>
              </a:rPr>
              <a:t>engaging </a:t>
            </a:r>
            <a:r>
              <a:rPr lang="en-US" sz="3190" b="1" i="1" dirty="0" smtClean="0">
                <a:latin typeface="Arial Narrow" pitchFamily="34" charset="0"/>
                <a:ea typeface="ＭＳ Ｐゴシック" pitchFamily="-109" charset="-128"/>
              </a:rPr>
              <a:t>them</a:t>
            </a:r>
            <a:endParaRPr lang="en-US" sz="3190" dirty="0">
              <a:latin typeface="Arial Narrow" pitchFamily="34" charset="0"/>
              <a:ea typeface="ＭＳ Ｐゴシック" pitchFamily="-109" charset="-128"/>
            </a:endParaRPr>
          </a:p>
          <a:p>
            <a:pPr marL="510870" indent="-510870" defTabSz="1006069">
              <a:spcAft>
                <a:spcPts val="1320"/>
              </a:spcAft>
              <a:buSzPct val="50000"/>
              <a:defRPr/>
            </a:pPr>
            <a:r>
              <a:rPr lang="en-US" sz="3190" dirty="0">
                <a:latin typeface="Arial Narrow" pitchFamily="34" charset="0"/>
                <a:ea typeface="ＭＳ Ｐゴシック" pitchFamily="-109" charset="-128"/>
              </a:rPr>
              <a:t>3.1  Voice of the Customer (40 pts.)</a:t>
            </a:r>
          </a:p>
          <a:p>
            <a:pPr marL="510870" indent="-510870" defTabSz="1006069">
              <a:spcAft>
                <a:spcPts val="1320"/>
              </a:spcAft>
              <a:buSzPct val="50000"/>
              <a:defRPr/>
            </a:pPr>
            <a:r>
              <a:rPr lang="en-US" sz="3190" dirty="0">
                <a:latin typeface="Arial Narrow" pitchFamily="34" charset="0"/>
                <a:ea typeface="ＭＳ Ｐゴシック" pitchFamily="-109" charset="-128"/>
              </a:rPr>
              <a:t>3.2  Customer Engagement (45 pts.)</a:t>
            </a:r>
          </a:p>
          <a:p>
            <a:pPr marL="510870" indent="-510870" defTabSz="1006069">
              <a:spcAft>
                <a:spcPts val="1320"/>
              </a:spcAft>
              <a:buSzPct val="50000"/>
              <a:defRPr/>
            </a:pPr>
            <a:endParaRPr lang="en-US" sz="3190" dirty="0">
              <a:latin typeface="Arial Narrow" pitchFamily="34" charset="0"/>
              <a:ea typeface="ＭＳ Ｐゴシック" pitchFamily="-109" charset="-128"/>
            </a:endParaRPr>
          </a:p>
        </p:txBody>
      </p:sp>
      <p:sp>
        <p:nvSpPr>
          <p:cNvPr id="16387" name="Rectangle 3"/>
          <p:cNvSpPr>
            <a:spLocks noChangeArrowheads="1"/>
          </p:cNvSpPr>
          <p:nvPr/>
        </p:nvSpPr>
        <p:spPr bwMode="auto">
          <a:xfrm>
            <a:off x="641351" y="1790700"/>
            <a:ext cx="8534400" cy="905995"/>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3. </a:t>
            </a:r>
            <a:r>
              <a:rPr lang="en-US" sz="4290" b="1" dirty="0" smtClean="0">
                <a:solidFill>
                  <a:schemeClr val="tx2"/>
                </a:solidFill>
                <a:latin typeface="+mj-lt"/>
                <a:ea typeface="ＭＳ Ｐゴシック" pitchFamily="-109" charset="-128"/>
              </a:rPr>
              <a:t>Customers </a:t>
            </a:r>
            <a:r>
              <a:rPr lang="en-US" sz="4290" b="1" dirty="0">
                <a:solidFill>
                  <a:schemeClr val="tx2"/>
                </a:solidFill>
                <a:latin typeface="+mj-lt"/>
                <a:ea typeface="ＭＳ Ｐゴシック" pitchFamily="-109" charset="-128"/>
              </a:rPr>
              <a:t>(85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580065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57301" y="1958340"/>
            <a:ext cx="8549640" cy="4659406"/>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Analysis, review, and improvement of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organizational performance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Management </a:t>
            </a:r>
            <a:r>
              <a:rPr lang="en-US" sz="3190" b="1" i="1" dirty="0" smtClean="0">
                <a:latin typeface="Arial Narrow" pitchFamily="34" charset="0"/>
                <a:ea typeface="ＭＳ Ｐゴシック" pitchFamily="-109" charset="-128"/>
              </a:rPr>
              <a:t>of information</a:t>
            </a:r>
            <a:r>
              <a:rPr lang="en-US" sz="3190" b="1" i="1" dirty="0">
                <a:latin typeface="Arial Narrow" pitchFamily="34" charset="0"/>
                <a:ea typeface="ＭＳ Ｐゴシック" pitchFamily="-109" charset="-128"/>
              </a:rPr>
              <a:t>, knowledge,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and information technology</a:t>
            </a:r>
            <a:endParaRPr lang="en-US" sz="3190" dirty="0">
              <a:latin typeface="Arial Narrow" pitchFamily="34" charset="0"/>
              <a:ea typeface="ＭＳ Ｐゴシック" pitchFamily="-109" charset="-128"/>
            </a:endParaRPr>
          </a:p>
          <a:p>
            <a:pPr marL="620566" indent="-620566" defTabSz="1006069">
              <a:spcAft>
                <a:spcPts val="1320"/>
              </a:spcAft>
              <a:buSzPct val="50000"/>
              <a:defRPr/>
            </a:pPr>
            <a:r>
              <a:rPr lang="en-US" sz="3190" dirty="0">
                <a:latin typeface="Arial Narrow" pitchFamily="34" charset="0"/>
                <a:ea typeface="ＭＳ Ｐゴシック" pitchFamily="-109" charset="-128"/>
              </a:rPr>
              <a:t>4.1  Measurement, Analysis, and Improvement of 	 Organizational Performance (45 pts.)</a:t>
            </a:r>
          </a:p>
          <a:p>
            <a:pPr marL="620566" indent="-620566" defTabSz="1006069">
              <a:spcAft>
                <a:spcPts val="1320"/>
              </a:spcAft>
              <a:buSzPct val="50000"/>
              <a:defRPr/>
            </a:pPr>
            <a:r>
              <a:rPr lang="en-US" sz="3190" dirty="0">
                <a:latin typeface="Arial Narrow" pitchFamily="34" charset="0"/>
                <a:ea typeface="ＭＳ Ｐゴシック" pitchFamily="-109" charset="-128"/>
              </a:rPr>
              <a:t>4.2  Knowledge Management, Information, and Information Technology (45 pts.)</a:t>
            </a:r>
          </a:p>
        </p:txBody>
      </p:sp>
      <p:sp>
        <p:nvSpPr>
          <p:cNvPr id="17411" name="Rectangle 3"/>
          <p:cNvSpPr>
            <a:spLocks noChangeArrowheads="1"/>
          </p:cNvSpPr>
          <p:nvPr/>
        </p:nvSpPr>
        <p:spPr bwMode="auto">
          <a:xfrm>
            <a:off x="407988" y="524156"/>
            <a:ext cx="8534400" cy="1633257"/>
          </a:xfrm>
          <a:prstGeom prst="rect">
            <a:avLst/>
          </a:prstGeom>
          <a:noFill/>
          <a:ln w="9525">
            <a:noFill/>
            <a:miter lim="800000"/>
            <a:headEnd/>
            <a:tailEnd/>
          </a:ln>
        </p:spPr>
        <p:txBody>
          <a:bodyPr lIns="90264" tIns="45132" rIns="90264" bIns="45132" anchor="ctr"/>
          <a:lstStyle/>
          <a:p>
            <a:pPr marL="503034" indent="-503034" defTabSz="1006069">
              <a:lnSpc>
                <a:spcPts val="4541"/>
              </a:lnSpc>
              <a:defRPr/>
            </a:pPr>
            <a:r>
              <a:rPr lang="en-US" sz="4290" b="1" dirty="0">
                <a:solidFill>
                  <a:schemeClr val="tx2"/>
                </a:solidFill>
                <a:latin typeface="+mj-lt"/>
                <a:ea typeface="ＭＳ Ｐゴシック" pitchFamily="-109" charset="-128"/>
              </a:rPr>
              <a:t>4. Measurement, Analysis, and Knowledge Management (90 pts.)</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332669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a:xfrm>
            <a:off x="990600" y="838200"/>
            <a:ext cx="8229600" cy="5377070"/>
          </a:xfrm>
        </p:spPr>
        <p:txBody>
          <a:bodyPr/>
          <a:lstStyle/>
          <a:p>
            <a:pPr marL="0" indent="0">
              <a:lnSpc>
                <a:spcPct val="100000"/>
              </a:lnSpc>
              <a:spcBef>
                <a:spcPts val="0"/>
              </a:spcBef>
              <a:spcAft>
                <a:spcPts val="1200"/>
              </a:spcAft>
              <a:buNone/>
              <a:defRPr/>
            </a:pPr>
            <a:r>
              <a:rPr lang="en-US" sz="2800" dirty="0"/>
              <a:t>Why Baldrige? Because before we used [the Baldrige Criteria], we were hard-working, but now we’re </a:t>
            </a:r>
            <a:r>
              <a:rPr lang="en-US" sz="2800" b="1" dirty="0"/>
              <a:t>more effective and efficient</a:t>
            </a:r>
            <a:r>
              <a:rPr lang="en-US" sz="2800" dirty="0"/>
              <a:t>. </a:t>
            </a:r>
            <a:endParaRPr lang="en-US" sz="2800" dirty="0" smtClean="0"/>
          </a:p>
          <a:p>
            <a:pPr marL="0" indent="0">
              <a:lnSpc>
                <a:spcPct val="100000"/>
              </a:lnSpc>
              <a:spcBef>
                <a:spcPts val="0"/>
              </a:spcBef>
              <a:spcAft>
                <a:spcPts val="1200"/>
              </a:spcAft>
              <a:buNone/>
              <a:defRPr/>
            </a:pPr>
            <a:r>
              <a:rPr lang="en-US" sz="2800" dirty="0" smtClean="0"/>
              <a:t>Because </a:t>
            </a:r>
            <a:r>
              <a:rPr lang="en-US" sz="2800" dirty="0"/>
              <a:t>[Baldrige] allowed us to </a:t>
            </a:r>
            <a:r>
              <a:rPr lang="en-US" sz="2800" b="1" dirty="0"/>
              <a:t>leverage our strength </a:t>
            </a:r>
            <a:r>
              <a:rPr lang="en-US" sz="2800" dirty="0"/>
              <a:t>in planning and get better to reach new heights of achievement</a:t>
            </a:r>
            <a:r>
              <a:rPr lang="en-US" sz="2800" dirty="0" smtClean="0"/>
              <a:t>.</a:t>
            </a:r>
          </a:p>
          <a:p>
            <a:pPr marL="0" indent="0">
              <a:lnSpc>
                <a:spcPct val="100000"/>
              </a:lnSpc>
              <a:spcBef>
                <a:spcPts val="0"/>
              </a:spcBef>
              <a:spcAft>
                <a:spcPts val="1200"/>
              </a:spcAft>
              <a:buNone/>
              <a:defRPr/>
            </a:pPr>
            <a:r>
              <a:rPr lang="en-US" sz="2800" dirty="0" smtClean="0"/>
              <a:t>Because </a:t>
            </a:r>
            <a:r>
              <a:rPr lang="en-US" sz="2800" dirty="0"/>
              <a:t>[Baldrige] allows us to make sure that we are </a:t>
            </a:r>
            <a:r>
              <a:rPr lang="en-US" sz="2800" b="1" dirty="0"/>
              <a:t>using results to drive improvement</a:t>
            </a:r>
            <a:r>
              <a:rPr lang="en-US" sz="2800" dirty="0"/>
              <a:t>. </a:t>
            </a:r>
            <a:endParaRPr lang="en-US" sz="2800" dirty="0" smtClean="0"/>
          </a:p>
          <a:p>
            <a:pPr marL="0" indent="0">
              <a:lnSpc>
                <a:spcPct val="100000"/>
              </a:lnSpc>
              <a:spcBef>
                <a:spcPts val="0"/>
              </a:spcBef>
              <a:spcAft>
                <a:spcPts val="1200"/>
              </a:spcAft>
              <a:buNone/>
              <a:defRPr/>
            </a:pPr>
            <a:r>
              <a:rPr lang="en-US" sz="2800" dirty="0" smtClean="0"/>
              <a:t>Because </a:t>
            </a:r>
            <a:r>
              <a:rPr lang="en-US" sz="2800" dirty="0"/>
              <a:t>by using a systematic approach, we became </a:t>
            </a:r>
            <a:r>
              <a:rPr lang="en-US" sz="2800" b="1" dirty="0"/>
              <a:t>more innovative</a:t>
            </a:r>
            <a:r>
              <a:rPr lang="en-US" sz="2800" dirty="0" smtClean="0"/>
              <a:t>.</a:t>
            </a:r>
          </a:p>
          <a:p>
            <a:pPr marL="0" indent="0" algn="r">
              <a:lnSpc>
                <a:spcPct val="100000"/>
              </a:lnSpc>
              <a:spcBef>
                <a:spcPts val="0"/>
              </a:spcBef>
              <a:spcAft>
                <a:spcPts val="1200"/>
              </a:spcAft>
              <a:buNone/>
              <a:defRPr/>
            </a:pPr>
            <a:r>
              <a:rPr lang="en-US" sz="2800" i="1" dirty="0" smtClean="0"/>
              <a:t>—JoAnn Sternke, Superintendent, </a:t>
            </a:r>
            <a:br>
              <a:rPr lang="en-US" sz="2800" i="1" dirty="0" smtClean="0"/>
            </a:br>
            <a:r>
              <a:rPr lang="en-US" sz="2800" i="1" dirty="0" smtClean="0"/>
              <a:t>Pewaukee School District</a:t>
            </a:r>
            <a:endParaRPr lang="en-US" sz="2800" dirty="0"/>
          </a:p>
          <a:p>
            <a:pPr algn="ctr">
              <a:lnSpc>
                <a:spcPts val="1795"/>
              </a:lnSpc>
              <a:spcAft>
                <a:spcPts val="1200"/>
              </a:spcAft>
              <a:buNone/>
              <a:defRPr/>
            </a:pPr>
            <a:endParaRPr lang="en-US" sz="2800" dirty="0"/>
          </a:p>
        </p:txBody>
      </p:sp>
    </p:spTree>
    <p:extLst>
      <p:ext uri="{BB962C8B-B14F-4D97-AF65-F5344CB8AC3E}">
        <p14:creationId xmlns:p14="http://schemas.microsoft.com/office/powerpoint/2010/main" val="503237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0451" y="2727512"/>
            <a:ext cx="8830309" cy="317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Building an effective workforce environment Engaging, developing, and managing your workforce </a:t>
            </a:r>
            <a:endParaRPr lang="en-US" sz="3190" dirty="0">
              <a:latin typeface="Arial Narrow" pitchFamily="34" charset="0"/>
            </a:endParaRPr>
          </a:p>
          <a:p>
            <a:pPr defTabSz="1006069">
              <a:spcAft>
                <a:spcPts val="1320"/>
              </a:spcAft>
              <a:buSzPct val="50000"/>
            </a:pPr>
            <a:r>
              <a:rPr lang="en-US" sz="3190" dirty="0">
                <a:latin typeface="Arial Narrow" pitchFamily="34" charset="0"/>
              </a:rPr>
              <a:t>5.1  Workforce Environment (40 pts.)</a:t>
            </a:r>
          </a:p>
          <a:p>
            <a:pPr defTabSz="1006069">
              <a:spcAft>
                <a:spcPts val="1320"/>
              </a:spcAft>
              <a:buSzPct val="50000"/>
            </a:pPr>
            <a:r>
              <a:rPr lang="en-US" sz="3190" dirty="0">
                <a:latin typeface="Arial Narrow" pitchFamily="34" charset="0"/>
              </a:rPr>
              <a:t>5.2  Workforce Engagement (45 pts.)</a:t>
            </a:r>
          </a:p>
          <a:p>
            <a:pPr defTabSz="1006069">
              <a:spcAft>
                <a:spcPts val="1320"/>
              </a:spcAft>
              <a:buSzPct val="50000"/>
            </a:pPr>
            <a:endParaRPr lang="en-US" sz="3190" dirty="0">
              <a:latin typeface="Arial Narrow" pitchFamily="34" charset="0"/>
            </a:endParaRPr>
          </a:p>
        </p:txBody>
      </p:sp>
      <p:sp>
        <p:nvSpPr>
          <p:cNvPr id="18435" name="Rectangle 3"/>
          <p:cNvSpPr>
            <a:spLocks noChangeArrowheads="1"/>
          </p:cNvSpPr>
          <p:nvPr/>
        </p:nvSpPr>
        <p:spPr bwMode="auto">
          <a:xfrm>
            <a:off x="422274" y="1888728"/>
            <a:ext cx="8458200" cy="823992"/>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5. </a:t>
            </a:r>
            <a:r>
              <a:rPr lang="en-US" sz="4290" b="1" dirty="0" smtClean="0">
                <a:solidFill>
                  <a:schemeClr val="tx2"/>
                </a:solidFill>
                <a:latin typeface="+mj-lt"/>
                <a:ea typeface="ＭＳ Ｐゴシック" pitchFamily="-109" charset="-128"/>
              </a:rPr>
              <a:t>Workforce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1230075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43001" y="2727512"/>
            <a:ext cx="8663940" cy="45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Designing, managing, and improving work processes</a:t>
            </a:r>
            <a:br>
              <a:rPr lang="en-US" sz="3190" b="1" i="1" dirty="0">
                <a:latin typeface="Arial Narrow" pitchFamily="34" charset="0"/>
              </a:rPr>
            </a:br>
            <a:r>
              <a:rPr lang="en-US" sz="3190" b="1" i="1" dirty="0">
                <a:latin typeface="Arial Narrow" pitchFamily="34" charset="0"/>
              </a:rPr>
              <a:t>Improving operational effectiveness</a:t>
            </a:r>
            <a:endParaRPr lang="en-US" sz="3190" dirty="0">
              <a:latin typeface="Arial Narrow" pitchFamily="34" charset="0"/>
            </a:endParaRPr>
          </a:p>
          <a:p>
            <a:pPr defTabSz="1006069">
              <a:spcAft>
                <a:spcPts val="1320"/>
              </a:spcAft>
              <a:buSzPct val="50000"/>
            </a:pPr>
            <a:r>
              <a:rPr lang="en-US" sz="3190" dirty="0">
                <a:latin typeface="Arial Narrow" pitchFamily="34" charset="0"/>
              </a:rPr>
              <a:t>6.1  Work Processes (45 pts.)</a:t>
            </a:r>
          </a:p>
          <a:p>
            <a:pPr defTabSz="1006069">
              <a:spcAft>
                <a:spcPts val="1320"/>
              </a:spcAft>
              <a:buSzPct val="50000"/>
            </a:pPr>
            <a:r>
              <a:rPr lang="en-US" sz="3190" dirty="0">
                <a:latin typeface="Arial Narrow" pitchFamily="34" charset="0"/>
              </a:rPr>
              <a:t>6.2  Operational Effectiveness (40 pts.)</a:t>
            </a:r>
          </a:p>
        </p:txBody>
      </p:sp>
      <p:sp>
        <p:nvSpPr>
          <p:cNvPr id="19459" name="Rectangle 3"/>
          <p:cNvSpPr>
            <a:spLocks noChangeArrowheads="1"/>
          </p:cNvSpPr>
          <p:nvPr/>
        </p:nvSpPr>
        <p:spPr bwMode="auto">
          <a:xfrm>
            <a:off x="581025" y="1790700"/>
            <a:ext cx="8458200" cy="1086270"/>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6. </a:t>
            </a:r>
            <a:r>
              <a:rPr lang="en-US" sz="4290" b="1" dirty="0" smtClean="0">
                <a:solidFill>
                  <a:schemeClr val="tx2"/>
                </a:solidFill>
                <a:latin typeface="+mj-lt"/>
                <a:ea typeface="ＭＳ Ｐゴシック" pitchFamily="-109" charset="-128"/>
              </a:rPr>
              <a:t>Operations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3650560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77913" y="1623061"/>
            <a:ext cx="8393747" cy="51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Performance and improvement in all key areas</a:t>
            </a:r>
            <a:br>
              <a:rPr lang="en-US" sz="3190" b="1" i="1" dirty="0">
                <a:latin typeface="Arial Narrow" pitchFamily="34" charset="0"/>
              </a:rPr>
            </a:br>
            <a:r>
              <a:rPr lang="en-US" sz="3190" b="1" i="1" dirty="0">
                <a:latin typeface="Arial Narrow" pitchFamily="34" charset="0"/>
              </a:rPr>
              <a:t>Performance levels, trends, and comparative data</a:t>
            </a:r>
            <a:endParaRPr lang="en-US" sz="3190" dirty="0">
              <a:latin typeface="Arial Narrow" pitchFamily="34" charset="0"/>
            </a:endParaRPr>
          </a:p>
          <a:p>
            <a:pPr defTabSz="1006069">
              <a:spcAft>
                <a:spcPts val="1320"/>
              </a:spcAft>
              <a:buSzPct val="50000"/>
            </a:pPr>
            <a:r>
              <a:rPr lang="en-US" sz="3190" dirty="0">
                <a:latin typeface="Arial Narrow" pitchFamily="34" charset="0"/>
              </a:rPr>
              <a:t>7.1  </a:t>
            </a:r>
            <a:r>
              <a:rPr lang="en-US" sz="3190" dirty="0" smtClean="0">
                <a:latin typeface="Arial Narrow" pitchFamily="34" charset="0"/>
              </a:rPr>
              <a:t>Student Learning </a:t>
            </a:r>
            <a:r>
              <a:rPr lang="en-US" sz="3190" dirty="0">
                <a:latin typeface="Arial Narrow" pitchFamily="34" charset="0"/>
              </a:rPr>
              <a:t>and Process Results (120 pts.) </a:t>
            </a:r>
          </a:p>
          <a:p>
            <a:pPr defTabSz="1006069">
              <a:spcAft>
                <a:spcPts val="1320"/>
              </a:spcAft>
              <a:buSzPct val="50000"/>
            </a:pPr>
            <a:r>
              <a:rPr lang="en-US" sz="3190" dirty="0">
                <a:latin typeface="Arial Narrow" pitchFamily="34" charset="0"/>
              </a:rPr>
              <a:t>7.2  Customer-Focused Results (</a:t>
            </a:r>
            <a:r>
              <a:rPr lang="en-US" sz="3190" dirty="0" smtClean="0">
                <a:latin typeface="Arial Narrow" pitchFamily="34" charset="0"/>
              </a:rPr>
              <a:t>80 </a:t>
            </a:r>
            <a:r>
              <a:rPr lang="en-US" sz="3190" dirty="0">
                <a:latin typeface="Arial Narrow" pitchFamily="34" charset="0"/>
              </a:rPr>
              <a:t>pts.)</a:t>
            </a:r>
          </a:p>
          <a:p>
            <a:pPr defTabSz="1006069">
              <a:spcAft>
                <a:spcPts val="1320"/>
              </a:spcAft>
              <a:buSzPct val="50000"/>
            </a:pPr>
            <a:r>
              <a:rPr lang="en-US" sz="3190" dirty="0">
                <a:latin typeface="Arial Narrow" pitchFamily="34" charset="0"/>
              </a:rPr>
              <a:t>7.3  Workforce-Focused Results (</a:t>
            </a:r>
            <a:r>
              <a:rPr lang="en-US" sz="3190" dirty="0" smtClean="0">
                <a:latin typeface="Arial Narrow" pitchFamily="34" charset="0"/>
              </a:rPr>
              <a:t>80 </a:t>
            </a:r>
            <a:r>
              <a:rPr lang="en-US" sz="3190" dirty="0">
                <a:latin typeface="Arial Narrow" pitchFamily="34" charset="0"/>
              </a:rPr>
              <a:t>pts.)</a:t>
            </a:r>
          </a:p>
          <a:p>
            <a:pPr marL="686277" indent="-686277" defTabSz="1006069">
              <a:spcAft>
                <a:spcPts val="1320"/>
              </a:spcAft>
              <a:buSzPct val="50000"/>
            </a:pPr>
            <a:r>
              <a:rPr lang="en-US" sz="3190" dirty="0">
                <a:latin typeface="Arial Narrow" pitchFamily="34" charset="0"/>
              </a:rPr>
              <a:t>7.4  Leadership and Governance Results (80 pts.)</a:t>
            </a:r>
          </a:p>
          <a:p>
            <a:pPr defTabSz="1006069">
              <a:spcAft>
                <a:spcPts val="1320"/>
              </a:spcAft>
              <a:buSzPct val="50000"/>
            </a:pPr>
            <a:r>
              <a:rPr lang="en-US" sz="3190" dirty="0">
                <a:latin typeface="Arial Narrow" pitchFamily="34" charset="0"/>
              </a:rPr>
              <a:t>7.5  </a:t>
            </a:r>
            <a:r>
              <a:rPr lang="en-US" sz="3190" dirty="0" smtClean="0">
                <a:latin typeface="Arial Narrow" pitchFamily="34" charset="0"/>
              </a:rPr>
              <a:t>Budgetary, Financial, </a:t>
            </a:r>
            <a:r>
              <a:rPr lang="en-US" sz="3190" dirty="0">
                <a:latin typeface="Arial Narrow" pitchFamily="34" charset="0"/>
              </a:rPr>
              <a:t>and Market Results </a:t>
            </a:r>
            <a:r>
              <a:rPr lang="en-US" sz="3190" dirty="0" smtClean="0">
                <a:latin typeface="Arial Narrow" pitchFamily="34" charset="0"/>
              </a:rPr>
              <a:t>(90 </a:t>
            </a:r>
            <a:r>
              <a:rPr lang="en-US" sz="3190" dirty="0">
                <a:latin typeface="Arial Narrow" pitchFamily="34" charset="0"/>
              </a:rPr>
              <a:t>pts.)</a:t>
            </a:r>
          </a:p>
        </p:txBody>
      </p:sp>
      <p:sp>
        <p:nvSpPr>
          <p:cNvPr id="20483" name="Text Box 5"/>
          <p:cNvSpPr txBox="1">
            <a:spLocks noChangeArrowheads="1"/>
          </p:cNvSpPr>
          <p:nvPr/>
        </p:nvSpPr>
        <p:spPr bwMode="auto">
          <a:xfrm>
            <a:off x="475388" y="786863"/>
            <a:ext cx="7315200" cy="751326"/>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290" b="1" dirty="0">
                <a:latin typeface="+mj-lt"/>
                <a:ea typeface="ＭＳ Ｐゴシック" pitchFamily="-109" charset="-128"/>
              </a:rPr>
              <a:t>7. Results (450 pts.)</a:t>
            </a:r>
            <a:endParaRPr lang="en-US" sz="4290" dirty="0">
              <a:latin typeface="+mj-lt"/>
              <a:ea typeface="ＭＳ Ｐゴシック" pitchFamily="-109" charset="-128"/>
            </a:endParaRPr>
          </a:p>
        </p:txBody>
      </p:sp>
    </p:spTree>
    <p:extLst>
      <p:ext uri="{BB962C8B-B14F-4D97-AF65-F5344CB8AC3E}">
        <p14:creationId xmlns:p14="http://schemas.microsoft.com/office/powerpoint/2010/main" val="258003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smtClean="0">
                <a:solidFill>
                  <a:schemeClr val="tx1"/>
                </a:solidFill>
                <a:latin typeface="Arial Narrow" pitchFamily="34" charset="0"/>
                <a:ea typeface="ＭＳ Ｐゴシック" pitchFamily="34" charset="-128"/>
                <a:cs typeface="Arial Narrow" pitchFamily="34" charset="0"/>
              </a:rPr>
              <a:t>Scoring System</a:t>
            </a:r>
            <a:endParaRPr lang="en-US" sz="4840" dirty="0">
              <a:solidFill>
                <a:schemeClr val="tx1"/>
              </a:solidFill>
              <a:latin typeface="Arial Narrow" pitchFamily="34" charset="0"/>
              <a:ea typeface="ＭＳ Ｐゴシック" pitchFamily="34" charset="-128"/>
              <a:cs typeface="Arial Narrow" pitchFamily="34" charset="0"/>
            </a:endParaRP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a:t>
            </a:r>
            <a:r>
              <a:rPr lang="en-US" sz="3960" kern="1200" dirty="0" smtClean="0">
                <a:latin typeface="Arial Narrow" pitchFamily="34" charset="0"/>
                <a:ea typeface="+mn-ea"/>
                <a:cs typeface="+mn-cs"/>
              </a:rPr>
              <a:t>guidelines</a:t>
            </a:r>
            <a:endParaRPr lang="en-US" sz="3960" kern="1200" dirty="0">
              <a:latin typeface="Arial Narrow" pitchFamily="34" charset="0"/>
              <a:ea typeface="+mn-ea"/>
              <a:cs typeface="+mn-cs"/>
            </a:endParaRP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a:t>
            </a:r>
            <a:r>
              <a:rPr lang="en-US" sz="3960" kern="1200" dirty="0" smtClean="0">
                <a:latin typeface="Arial Narrow" pitchFamily="34" charset="0"/>
                <a:ea typeface="+mn-ea"/>
                <a:cs typeface="+mn-cs"/>
              </a:rPr>
              <a:t>your </a:t>
            </a:r>
            <a:r>
              <a:rPr lang="en-US" sz="3960" kern="1200" dirty="0">
                <a:latin typeface="Arial Narrow" pitchFamily="34" charset="0"/>
                <a:ea typeface="+mn-ea"/>
                <a:cs typeface="+mn-cs"/>
              </a:rPr>
              <a:t>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smtClean="0"/>
              <a:t>process </a:t>
            </a:r>
            <a:r>
              <a:rPr lang="en-US" sz="3960" dirty="0"/>
              <a:t>and results </a:t>
            </a:r>
          </a:p>
        </p:txBody>
      </p:sp>
    </p:spTree>
    <p:extLst>
      <p:ext uri="{BB962C8B-B14F-4D97-AF65-F5344CB8AC3E}">
        <p14:creationId xmlns:p14="http://schemas.microsoft.com/office/powerpoint/2010/main" val="2345696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
        <p:nvSpPr>
          <p:cNvPr id="15363" name="Rectangle 3"/>
          <p:cNvSpPr>
            <a:spLocks noGrp="1" noChangeArrowheads="1"/>
          </p:cNvSpPr>
          <p:nvPr>
            <p:ph idx="1"/>
          </p:nvPr>
        </p:nvSpPr>
        <p:spPr>
          <a:xfrm>
            <a:off x="1906588" y="1623060"/>
            <a:ext cx="8151812" cy="4807323"/>
          </a:xfrm>
        </p:spPr>
        <p:txBody>
          <a:bodyPr/>
          <a:lstStyle/>
          <a:p>
            <a:pPr>
              <a:buFont typeface="Monotype Sorts"/>
              <a:buNone/>
            </a:pPr>
            <a:r>
              <a:rPr lang="en-US" dirty="0" smtClean="0">
                <a:ea typeface="ＭＳ Ｐゴシック" pitchFamily="34" charset="-128"/>
              </a:rPr>
              <a:t>1		Leadership				120</a:t>
            </a:r>
          </a:p>
          <a:p>
            <a:pPr>
              <a:buFont typeface="Monotype Sorts"/>
              <a:buNone/>
            </a:pPr>
            <a:r>
              <a:rPr lang="en-US" dirty="0" smtClean="0">
                <a:ea typeface="ＭＳ Ｐゴシック" pitchFamily="34" charset="-128"/>
              </a:rPr>
              <a:t>2		Strategy		 		  85</a:t>
            </a:r>
          </a:p>
          <a:p>
            <a:pPr>
              <a:buFont typeface="Monotype Sorts"/>
              <a:buNone/>
            </a:pPr>
            <a:r>
              <a:rPr lang="en-US" dirty="0" smtClean="0">
                <a:ea typeface="ＭＳ Ｐゴシック" pitchFamily="34" charset="-128"/>
              </a:rPr>
              <a:t>3		Customers		 		  85</a:t>
            </a:r>
          </a:p>
          <a:p>
            <a:pPr>
              <a:buFont typeface="Monotype Sorts"/>
              <a:buNone/>
            </a:pPr>
            <a:r>
              <a:rPr lang="en-US" dirty="0" smtClean="0">
                <a:ea typeface="ＭＳ Ｐゴシック" pitchFamily="34" charset="-128"/>
              </a:rPr>
              <a:t>4		Measurement, Analysis, and 	</a:t>
            </a:r>
          </a:p>
          <a:p>
            <a:pPr>
              <a:buFont typeface="Monotype Sorts"/>
              <a:buNone/>
            </a:pPr>
            <a:r>
              <a:rPr lang="en-US" dirty="0" smtClean="0">
                <a:ea typeface="ＭＳ Ｐゴシック" pitchFamily="34" charset="-128"/>
              </a:rPr>
              <a:t>		Knowledge Management	  90</a:t>
            </a:r>
          </a:p>
          <a:p>
            <a:pPr>
              <a:buFont typeface="Monotype Sorts"/>
              <a:buNone/>
            </a:pPr>
            <a:r>
              <a:rPr lang="en-US" dirty="0" smtClean="0">
                <a:ea typeface="ＭＳ Ｐゴシック" pitchFamily="34" charset="-128"/>
              </a:rPr>
              <a:t>5		Workforce			  	  85</a:t>
            </a:r>
          </a:p>
          <a:p>
            <a:pPr>
              <a:buFont typeface="Monotype Sorts"/>
              <a:buNone/>
            </a:pPr>
            <a:r>
              <a:rPr lang="en-US" dirty="0" smtClean="0">
                <a:ea typeface="ＭＳ Ｐゴシック" pitchFamily="34" charset="-128"/>
              </a:rPr>
              <a:t>6		Operations				  85</a:t>
            </a:r>
          </a:p>
          <a:p>
            <a:pPr>
              <a:buFont typeface="Monotype Sorts"/>
              <a:buNone/>
            </a:pPr>
            <a:r>
              <a:rPr lang="en-US" dirty="0" smtClean="0">
                <a:ea typeface="ＭＳ Ｐゴシック" pitchFamily="34" charset="-128"/>
              </a:rPr>
              <a:t>7		Results				450</a:t>
            </a:r>
          </a:p>
          <a:p>
            <a:pPr>
              <a:buFont typeface="Monotype Sorts"/>
              <a:buNone/>
            </a:pPr>
            <a:r>
              <a:rPr lang="en-US" dirty="0" smtClean="0">
                <a:ea typeface="ＭＳ Ｐゴシック" pitchFamily="34" charset="-128"/>
              </a:rPr>
              <a:t>			</a:t>
            </a:r>
            <a:r>
              <a:rPr lang="en-US" b="1" dirty="0" smtClean="0">
                <a:ea typeface="ＭＳ Ｐゴシック" pitchFamily="34" charset="-128"/>
              </a:rPr>
              <a:t>Total 			        1,000</a:t>
            </a:r>
          </a:p>
        </p:txBody>
      </p:sp>
      <p:sp>
        <p:nvSpPr>
          <p:cNvPr id="15365" name="Rectangle 9"/>
          <p:cNvSpPr>
            <a:spLocks noChangeArrowheads="1"/>
          </p:cNvSpPr>
          <p:nvPr/>
        </p:nvSpPr>
        <p:spPr bwMode="auto">
          <a:xfrm>
            <a:off x="1844040" y="1538007"/>
            <a:ext cx="7088187" cy="422181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264" tIns="45132" rIns="90264" bIns="45132"/>
          <a:lstStyle/>
          <a:p>
            <a:pPr eaLnBrk="0" hangingPunct="0"/>
            <a:endParaRPr lang="en-US" sz="264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576907"/>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Processes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811161" y="1595179"/>
            <a:ext cx="8731045" cy="4861560"/>
          </a:xfrm>
        </p:spPr>
        <p:txBody>
          <a:bodyPr/>
          <a:lstStyle/>
          <a:p>
            <a:pPr>
              <a:lnSpc>
                <a:spcPct val="100000"/>
              </a:lnSpc>
            </a:pPr>
            <a:r>
              <a:rPr lang="en-US" sz="3200" b="1" i="1" dirty="0" smtClean="0"/>
              <a:t>Approach</a:t>
            </a:r>
            <a:r>
              <a:rPr lang="en-US" sz="3200" b="1" i="1" dirty="0"/>
              <a:t>: </a:t>
            </a:r>
            <a:r>
              <a:rPr lang="en-US" sz="3200" dirty="0"/>
              <a:t>How do you accomplish </a:t>
            </a:r>
            <a:r>
              <a:rPr lang="en-US" sz="3200" dirty="0" smtClean="0"/>
              <a:t>your organization’s work? </a:t>
            </a:r>
            <a:r>
              <a:rPr lang="en-US" sz="3200" dirty="0"/>
              <a:t>How </a:t>
            </a:r>
            <a:r>
              <a:rPr lang="en-US" sz="3200" dirty="0" smtClean="0"/>
              <a:t>systematic are your </a:t>
            </a:r>
            <a:r>
              <a:rPr lang="en-US" sz="3200" dirty="0"/>
              <a:t>key </a:t>
            </a:r>
            <a:r>
              <a:rPr lang="en-US" sz="3200" dirty="0" smtClean="0"/>
              <a:t>processes?</a:t>
            </a:r>
            <a:endParaRPr lang="en-US" sz="3200" dirty="0"/>
          </a:p>
          <a:p>
            <a:pPr>
              <a:lnSpc>
                <a:spcPct val="100000"/>
              </a:lnSpc>
            </a:pPr>
            <a:r>
              <a:rPr lang="en-US" sz="3200" b="1" i="1" dirty="0" smtClean="0"/>
              <a:t>Deployment</a:t>
            </a:r>
            <a:r>
              <a:rPr lang="en-US" sz="3200" b="1" i="1" dirty="0"/>
              <a:t>:</a:t>
            </a:r>
            <a:r>
              <a:rPr lang="en-US" sz="3200" i="1" dirty="0"/>
              <a:t> </a:t>
            </a:r>
            <a:r>
              <a:rPr lang="en-US" sz="3200" dirty="0"/>
              <a:t>How consistently are your key processes </a:t>
            </a:r>
            <a:r>
              <a:rPr lang="en-US" sz="3200" dirty="0" smtClean="0"/>
              <a:t>used?</a:t>
            </a:r>
            <a:endParaRPr lang="en-US" sz="3200" dirty="0"/>
          </a:p>
          <a:p>
            <a:pPr>
              <a:lnSpc>
                <a:spcPct val="100000"/>
              </a:lnSpc>
            </a:pPr>
            <a:r>
              <a:rPr lang="en-US" sz="3200" b="1" i="1" dirty="0" smtClean="0"/>
              <a:t>Learning</a:t>
            </a:r>
            <a:r>
              <a:rPr lang="en-US" sz="3200" b="1" i="1" dirty="0"/>
              <a:t>:</a:t>
            </a:r>
            <a:r>
              <a:rPr lang="en-US" sz="3200" i="1" dirty="0"/>
              <a:t> </a:t>
            </a:r>
            <a:r>
              <a:rPr lang="en-US" sz="3200" dirty="0"/>
              <a:t>Have you evaluated and improved your key processes? Have </a:t>
            </a:r>
            <a:r>
              <a:rPr lang="en-US" sz="3200" dirty="0" smtClean="0"/>
              <a:t>improvements been shared?</a:t>
            </a:r>
            <a:endParaRPr lang="en-US" sz="3200" dirty="0"/>
          </a:p>
          <a:p>
            <a:pPr>
              <a:lnSpc>
                <a:spcPct val="100000"/>
              </a:lnSpc>
            </a:pPr>
            <a:r>
              <a:rPr lang="en-US" sz="3200" b="1" i="1" dirty="0" smtClean="0"/>
              <a:t>Integration</a:t>
            </a:r>
            <a:r>
              <a:rPr lang="en-US" sz="3200" b="1" i="1" dirty="0"/>
              <a:t>:</a:t>
            </a:r>
            <a:r>
              <a:rPr lang="en-US" sz="3200" i="1" dirty="0"/>
              <a:t> </a:t>
            </a:r>
            <a:r>
              <a:rPr lang="en-US" sz="3200" dirty="0"/>
              <a:t>How do your processes address </a:t>
            </a:r>
            <a:r>
              <a:rPr lang="en-US" sz="3200" dirty="0" smtClean="0"/>
              <a:t>organizational needs</a:t>
            </a:r>
            <a:r>
              <a:rPr lang="en-US" sz="3200" dirty="0"/>
              <a:t>?</a:t>
            </a:r>
            <a:endParaRPr lang="en-US" sz="3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751" y="70104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Results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1125744" y="1855444"/>
            <a:ext cx="8549640" cy="4861560"/>
          </a:xfrm>
        </p:spPr>
        <p:txBody>
          <a:bodyPr/>
          <a:lstStyle/>
          <a:p>
            <a:r>
              <a:rPr lang="en-US" sz="3200" b="1" i="1" dirty="0"/>
              <a:t>Levels:</a:t>
            </a:r>
            <a:r>
              <a:rPr lang="en-US" sz="3200" i="1" dirty="0"/>
              <a:t> </a:t>
            </a:r>
            <a:r>
              <a:rPr lang="en-US" sz="3200" dirty="0"/>
              <a:t>What is your current performance?</a:t>
            </a:r>
          </a:p>
          <a:p>
            <a:r>
              <a:rPr lang="en-US" sz="3200" b="1" i="1" dirty="0" smtClean="0"/>
              <a:t>Trends</a:t>
            </a:r>
            <a:r>
              <a:rPr lang="en-US" sz="3200" b="1" i="1" dirty="0"/>
              <a:t>: </a:t>
            </a:r>
            <a:r>
              <a:rPr lang="en-US" sz="3200" dirty="0"/>
              <a:t>Are the results improving, staying the same, or getting worse?</a:t>
            </a:r>
          </a:p>
          <a:p>
            <a:r>
              <a:rPr lang="en-US" sz="3200" b="1" i="1" dirty="0" smtClean="0"/>
              <a:t>Comparisons</a:t>
            </a:r>
            <a:r>
              <a:rPr lang="en-US" sz="3200" b="1" i="1" dirty="0"/>
              <a:t>:</a:t>
            </a:r>
            <a:r>
              <a:rPr lang="en-US" sz="3200" i="1" dirty="0"/>
              <a:t> </a:t>
            </a:r>
            <a:r>
              <a:rPr lang="en-US" sz="3200" dirty="0"/>
              <a:t>How does your performance compare with </a:t>
            </a:r>
            <a:r>
              <a:rPr lang="en-US" sz="3200" dirty="0" smtClean="0"/>
              <a:t>others?</a:t>
            </a:r>
            <a:endParaRPr lang="en-US" sz="3200" dirty="0"/>
          </a:p>
          <a:p>
            <a:r>
              <a:rPr lang="en-US" sz="3200" b="1" i="1" dirty="0" smtClean="0"/>
              <a:t>Integration</a:t>
            </a:r>
            <a:r>
              <a:rPr lang="en-US" sz="3200" b="1" i="1" dirty="0"/>
              <a:t>:</a:t>
            </a:r>
            <a:r>
              <a:rPr lang="en-US" sz="3200" i="1" dirty="0"/>
              <a:t> </a:t>
            </a:r>
            <a:r>
              <a:rPr lang="en-US" sz="3200" dirty="0"/>
              <a:t>Are you tracking </a:t>
            </a:r>
            <a:r>
              <a:rPr lang="en-US" sz="3200" u="sng" dirty="0" smtClean="0"/>
              <a:t>important</a:t>
            </a:r>
            <a:r>
              <a:rPr lang="en-US" sz="3200" dirty="0" smtClean="0"/>
              <a:t> results? </a:t>
            </a:r>
            <a:r>
              <a:rPr lang="en-US" sz="3200" dirty="0"/>
              <a:t>Are </a:t>
            </a:r>
            <a:r>
              <a:rPr lang="en-US" sz="3200" dirty="0" smtClean="0"/>
              <a:t>you using </a:t>
            </a:r>
            <a:r>
              <a:rPr lang="en-US" sz="3200" dirty="0"/>
              <a:t>the </a:t>
            </a:r>
            <a:r>
              <a:rPr lang="en-US" sz="3200" dirty="0" smtClean="0"/>
              <a:t>results?</a:t>
            </a:r>
            <a:endParaRPr lang="en-US" sz="3200" dirty="0" smtClean="0">
              <a:ea typeface="ＭＳ Ｐゴシック" pitchFamily="34" charset="-128"/>
            </a:endParaRPr>
          </a:p>
        </p:txBody>
      </p:sp>
    </p:spTree>
    <p:extLst>
      <p:ext uri="{BB962C8B-B14F-4D97-AF65-F5344CB8AC3E}">
        <p14:creationId xmlns:p14="http://schemas.microsoft.com/office/powerpoint/2010/main" val="678571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302967" y="365760"/>
            <a:ext cx="7984549"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Steps toward Mature Processes</a:t>
            </a:r>
          </a:p>
        </p:txBody>
      </p:sp>
      <p:sp>
        <p:nvSpPr>
          <p:cNvPr id="10" name="Rectangle 2"/>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sp>
        <p:nvSpPr>
          <p:cNvPr id="8" name="Rectangle 2"/>
          <p:cNvSpPr>
            <a:spLocks noChangeArrowheads="1"/>
          </p:cNvSpPr>
          <p:nvPr/>
        </p:nvSpPr>
        <p:spPr bwMode="auto">
          <a:xfrm>
            <a:off x="5113020" y="281504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sp>
        <p:nvSpPr>
          <p:cNvPr id="9" name="Rectangle 2"/>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sp>
        <p:nvSpPr>
          <p:cNvPr id="11" name="Rectangle 2"/>
          <p:cNvSpPr>
            <a:spLocks noChangeArrowheads="1"/>
          </p:cNvSpPr>
          <p:nvPr/>
        </p:nvSpPr>
        <p:spPr bwMode="auto">
          <a:xfrm>
            <a:off x="5215072" y="5499429"/>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2739" y="1309532"/>
            <a:ext cx="4516930" cy="1447474"/>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2565" y="1456147"/>
            <a:ext cx="4388870" cy="1138035"/>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1542" y="4182015"/>
            <a:ext cx="3759893" cy="923459"/>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13020" y="4340135"/>
            <a:ext cx="3930656" cy="93671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527551" y="702891"/>
            <a:ext cx="2305050" cy="16918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264" tIns="45132" rIns="90264" bIns="45132"/>
          <a:lstStyle/>
          <a:p>
            <a:pPr eaLnBrk="0" hangingPunct="0"/>
            <a:endParaRPr lang="en-US" sz="2640" dirty="0"/>
          </a:p>
        </p:txBody>
      </p:sp>
      <p:sp>
        <p:nvSpPr>
          <p:cNvPr id="11" name="TextBox 10"/>
          <p:cNvSpPr txBox="1"/>
          <p:nvPr/>
        </p:nvSpPr>
        <p:spPr>
          <a:xfrm>
            <a:off x="2331301" y="5814059"/>
            <a:ext cx="7530782" cy="1386885"/>
          </a:xfrm>
          <a:prstGeom prst="rect">
            <a:avLst/>
          </a:prstGeom>
          <a:noFill/>
        </p:spPr>
        <p:txBody>
          <a:bodyPr wrap="square" lIns="90264" tIns="45132" rIns="90264" bIns="45132">
            <a:spAutoFit/>
          </a:bodyPr>
          <a:lstStyle/>
          <a:p>
            <a:pPr algn="r">
              <a:spcAft>
                <a:spcPts val="592"/>
              </a:spcAft>
              <a:defRPr/>
            </a:pPr>
            <a:r>
              <a:rPr lang="en-US" sz="3960" b="1" dirty="0">
                <a:latin typeface="+mj-lt"/>
                <a:ea typeface="ＭＳ Ｐゴシック" pitchFamily="-109" charset="-128"/>
              </a:rPr>
              <a:t>From Fighting Fires to Innovation:</a:t>
            </a:r>
          </a:p>
          <a:p>
            <a:pPr algn="r">
              <a:spcAft>
                <a:spcPts val="592"/>
              </a:spcAft>
              <a:defRPr/>
            </a:pPr>
            <a:r>
              <a:rPr lang="en-US" sz="3960" b="1" dirty="0">
                <a:latin typeface="+mj-lt"/>
                <a:ea typeface="ＭＳ Ｐゴシック" pitchFamily="-109" charset="-128"/>
              </a:rPr>
              <a:t>An Analogy for Learning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875461"/>
            <a:chOff x="-3175" y="-7938"/>
            <a:chExt cx="10058069" cy="7875461"/>
          </a:xfrm>
        </p:grpSpPr>
        <p:grpSp>
          <p:nvGrpSpPr>
            <p:cNvPr id="19462" name="Group 16"/>
            <p:cNvGrpSpPr>
              <a:grpSpLocks/>
            </p:cNvGrpSpPr>
            <p:nvPr/>
          </p:nvGrpSpPr>
          <p:grpSpPr bwMode="auto">
            <a:xfrm>
              <a:off x="-3175" y="-7938"/>
              <a:ext cx="10058069" cy="7875461"/>
              <a:chOff x="-3876" y="-8640"/>
              <a:chExt cx="10058400" cy="7876841"/>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430261"/>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143777" y="241599"/>
            <a:ext cx="844465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19460" name="Content Placeholder 2"/>
          <p:cNvSpPr txBox="1">
            <a:spLocks/>
          </p:cNvSpPr>
          <p:nvPr/>
        </p:nvSpPr>
        <p:spPr bwMode="auto">
          <a:xfrm>
            <a:off x="546410" y="1222016"/>
            <a:ext cx="8042019" cy="463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smtClean="0">
                <a:latin typeface="Arial Narrow" charset="0"/>
              </a:rPr>
              <a:t>Baldrige Excellence Framework </a:t>
            </a:r>
            <a:r>
              <a:rPr lang="en-US" sz="3200" dirty="0">
                <a:latin typeface="Arial Narrow" charset="0"/>
              </a:rPr>
              <a:t>booklets and free </a:t>
            </a:r>
            <a:r>
              <a:rPr lang="en-US" sz="3200" dirty="0" smtClean="0">
                <a:latin typeface="Arial Narrow" charset="0"/>
              </a:rPr>
              <a:t>content</a:t>
            </a:r>
            <a:endParaRPr lang="en-US" sz="3200" dirty="0">
              <a:latin typeface="Arial Narrow" charset="0"/>
            </a:endParaRP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a:t>
            </a:r>
            <a:r>
              <a:rPr lang="en-US" sz="3200" dirty="0" smtClean="0">
                <a:latin typeface="Arial Narrow" charset="0"/>
              </a:rPr>
              <a:t>executive </a:t>
            </a:r>
            <a:r>
              <a:rPr lang="en-US" sz="3200" dirty="0">
                <a:latin typeface="Arial Narrow" charset="0"/>
              </a:rPr>
              <a:t>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a:t>
            </a:r>
            <a:r>
              <a:rPr lang="en-US" sz="3200" dirty="0" smtClean="0">
                <a:latin typeface="Arial Narrow" charset="0"/>
              </a:rPr>
              <a:t>community</a:t>
            </a:r>
            <a:endParaRPr lang="en-US" sz="3200" dirty="0">
              <a:latin typeface="Arial Narrow" charset="0"/>
            </a:endParaRP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6479778" y="6019704"/>
            <a:ext cx="342972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smtClean="0">
                <a:latin typeface="Arial Narrow" charset="0"/>
              </a:rPr>
              <a:t>www.nist.gov/baldrige</a:t>
            </a:r>
          </a:p>
          <a:p>
            <a:pPr marL="0" indent="0">
              <a:spcBef>
                <a:spcPts val="0"/>
              </a:spcBef>
              <a:buSzPct val="100000"/>
            </a:pPr>
            <a:r>
              <a:rPr lang="en-US" sz="2800" b="1" dirty="0" smtClean="0">
                <a:latin typeface="Arial Narrow" charset="0"/>
              </a:rPr>
              <a:t>301-975-2036</a:t>
            </a:r>
          </a:p>
          <a:p>
            <a:pPr marL="0" indent="0">
              <a:spcBef>
                <a:spcPts val="0"/>
              </a:spcBef>
              <a:buSzPct val="100000"/>
            </a:pPr>
            <a:r>
              <a:rPr lang="en-US" sz="2800" b="1" dirty="0" smtClean="0">
                <a:latin typeface="Arial Narrow" charset="0"/>
              </a:rPr>
              <a:t>baldrige@nist.gov</a:t>
            </a:r>
          </a:p>
          <a:p>
            <a:pPr marL="0" indent="0">
              <a:spcBef>
                <a:spcPts val="0"/>
              </a:spcBef>
              <a:buSzPct val="50000"/>
            </a:pPr>
            <a:endParaRPr lang="en-US" sz="2800" b="1" dirty="0">
              <a:latin typeface="Arial Narrow"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a:xfrm>
            <a:off x="1017105" y="1288774"/>
            <a:ext cx="8229600" cy="4648200"/>
          </a:xfrm>
        </p:spPr>
        <p:txBody>
          <a:bodyPr/>
          <a:lstStyle/>
          <a:p>
            <a:pPr marL="0" indent="0">
              <a:lnSpc>
                <a:spcPct val="100000"/>
              </a:lnSpc>
              <a:spcBef>
                <a:spcPts val="0"/>
              </a:spcBef>
              <a:spcAft>
                <a:spcPts val="600"/>
              </a:spcAft>
              <a:buNone/>
              <a:defRPr/>
            </a:pPr>
            <a:r>
              <a:rPr lang="en-US" sz="2800" dirty="0"/>
              <a:t>What we've done [with Baldrige] is put together a string of wins based on continuous improvement, … and it’s </a:t>
            </a:r>
            <a:r>
              <a:rPr lang="en-US" sz="2800" b="1" dirty="0"/>
              <a:t>changed the way we look at children, changed our expectations, changed the way that we look at outcomes, helped us look higher, changed the way that we keep track of data. </a:t>
            </a:r>
            <a:r>
              <a:rPr lang="en-US" sz="2800" dirty="0"/>
              <a:t>It's not testing; it's measurement, measurement to improvement</a:t>
            </a:r>
            <a:r>
              <a:rPr lang="en-US" sz="2800" dirty="0" smtClean="0"/>
              <a:t>.</a:t>
            </a:r>
          </a:p>
          <a:p>
            <a:pPr marL="0" indent="0" algn="r">
              <a:lnSpc>
                <a:spcPct val="100000"/>
              </a:lnSpc>
              <a:spcBef>
                <a:spcPts val="0"/>
              </a:spcBef>
              <a:spcAft>
                <a:spcPts val="600"/>
              </a:spcAft>
              <a:buNone/>
              <a:defRPr/>
            </a:pPr>
            <a:r>
              <a:rPr lang="en-US" sz="2800" i="1" dirty="0" smtClean="0"/>
              <a:t>—</a:t>
            </a:r>
            <a:r>
              <a:rPr lang="en-US" sz="2800" i="1" dirty="0"/>
              <a:t>Dr. Jerry Weast, </a:t>
            </a:r>
            <a:r>
              <a:rPr lang="en-US" sz="2800" i="1" dirty="0" smtClean="0"/>
              <a:t>Former </a:t>
            </a:r>
            <a:r>
              <a:rPr lang="en-US" sz="2800" i="1" dirty="0"/>
              <a:t>Superintendent, </a:t>
            </a:r>
            <a:br>
              <a:rPr lang="en-US" sz="2800" i="1" dirty="0"/>
            </a:br>
            <a:r>
              <a:rPr lang="en-US" sz="2800" i="1" dirty="0"/>
              <a:t>Montgomery County (Maryland) Public Schools </a:t>
            </a:r>
            <a:endParaRPr lang="en-US" sz="2800" dirty="0"/>
          </a:p>
          <a:p>
            <a:pPr algn="ctr">
              <a:lnSpc>
                <a:spcPts val="1795"/>
              </a:lnSpc>
              <a:spcAft>
                <a:spcPts val="600"/>
              </a:spcAft>
              <a:buNone/>
              <a:defRPr/>
            </a:pPr>
            <a:endParaRPr lang="en-US" sz="2800" dirty="0"/>
          </a:p>
        </p:txBody>
      </p:sp>
    </p:spTree>
    <p:extLst>
      <p:ext uri="{BB962C8B-B14F-4D97-AF65-F5344CB8AC3E}">
        <p14:creationId xmlns:p14="http://schemas.microsoft.com/office/powerpoint/2010/main" val="406184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60985" y="1287779"/>
            <a:ext cx="8283271" cy="3351456"/>
          </a:xfrm>
        </p:spPr>
        <p:txBody>
          <a:bodyPr/>
          <a:lstStyle/>
          <a:p>
            <a:pPr>
              <a:lnSpc>
                <a:spcPct val="100000"/>
              </a:lnSpc>
            </a:pPr>
            <a:r>
              <a:rPr lang="en-US" sz="4000" dirty="0">
                <a:ea typeface="ＭＳ Ｐゴシック" pitchFamily="34" charset="-128"/>
              </a:rPr>
              <a:t>Is your organization doing as well as it could?</a:t>
            </a:r>
          </a:p>
          <a:p>
            <a:pPr>
              <a:lnSpc>
                <a:spcPct val="100000"/>
              </a:lnSpc>
            </a:pPr>
            <a:r>
              <a:rPr lang="en-US" sz="4000" dirty="0">
                <a:ea typeface="ＭＳ Ｐゴシック" pitchFamily="34" charset="-128"/>
              </a:rPr>
              <a:t>How do you know?</a:t>
            </a:r>
          </a:p>
          <a:p>
            <a:pPr>
              <a:lnSpc>
                <a:spcPct val="100000"/>
              </a:lnSpc>
            </a:pPr>
            <a:r>
              <a:rPr lang="en-US" sz="4000" dirty="0">
                <a:ea typeface="ＭＳ Ｐゴシック" pitchFamily="34" charset="-128"/>
              </a:rPr>
              <a:t>What and how should your organization improve or change?</a:t>
            </a:r>
          </a:p>
        </p:txBody>
      </p:sp>
      <p:sp>
        <p:nvSpPr>
          <p:cNvPr id="4" name="Rectangle 2"/>
          <p:cNvSpPr>
            <a:spLocks noGrp="1" noChangeArrowheads="1"/>
          </p:cNvSpPr>
          <p:nvPr>
            <p:ph type="title"/>
          </p:nvPr>
        </p:nvSpPr>
        <p:spPr>
          <a:xfrm>
            <a:off x="260985" y="198120"/>
            <a:ext cx="9201150" cy="1089659"/>
          </a:xfrm>
        </p:spPr>
        <p:txBody>
          <a:bodyPr/>
          <a:lstStyle/>
          <a:p>
            <a:pPr>
              <a:lnSpc>
                <a:spcPts val="4936"/>
              </a:lnSpc>
            </a:pPr>
            <a:r>
              <a:rPr lang="en-US" altLang="en-US" dirty="0">
                <a:ea typeface="ＭＳ Ｐゴシック" panose="020B0600070205080204" pitchFamily="34" charset="-128"/>
              </a:rPr>
              <a:t>The Baldrige Approach in 3 </a:t>
            </a:r>
            <a:r>
              <a:rPr lang="en-US" altLang="en-US" dirty="0" smtClean="0">
                <a:ea typeface="ＭＳ Ｐゴシック" panose="020B0600070205080204" pitchFamily="34" charset="-128"/>
              </a:rPr>
              <a:t>Questions</a:t>
            </a:r>
            <a:endParaRPr lang="en-US" dirty="0">
              <a:latin typeface="Arial Narrow" pitchFamily="34" charset="0"/>
              <a:ea typeface="ＭＳ Ｐゴシック" pitchFamily="34" charset="-128"/>
              <a:cs typeface="Arial Narrow"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3435" y="4037254"/>
            <a:ext cx="4742061" cy="3383280"/>
          </a:xfrm>
          <a:prstGeom prst="rect">
            <a:avLst/>
          </a:prstGeom>
        </p:spPr>
      </p:pic>
    </p:spTree>
    <p:extLst>
      <p:ext uri="{BB962C8B-B14F-4D97-AF65-F5344CB8AC3E}">
        <p14:creationId xmlns:p14="http://schemas.microsoft.com/office/powerpoint/2010/main" val="957525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861799" y="989645"/>
            <a:ext cx="8283271" cy="2933700"/>
          </a:xfrm>
        </p:spPr>
        <p:txBody>
          <a:bodyPr/>
          <a:lstStyle/>
          <a:p>
            <a:pPr>
              <a:lnSpc>
                <a:spcPct val="100000"/>
              </a:lnSpc>
            </a:pPr>
            <a:r>
              <a:rPr lang="en-US" sz="4000" dirty="0" smtClean="0">
                <a:ea typeface="ＭＳ Ｐゴシック" pitchFamily="34" charset="-128"/>
              </a:rPr>
              <a:t>A systems perspective</a:t>
            </a:r>
          </a:p>
          <a:p>
            <a:pPr>
              <a:lnSpc>
                <a:spcPct val="100000"/>
              </a:lnSpc>
            </a:pPr>
            <a:r>
              <a:rPr lang="en-US" sz="4000" dirty="0">
                <a:ea typeface="ＭＳ Ｐゴシック" pitchFamily="34" charset="-128"/>
              </a:rPr>
              <a:t>Core </a:t>
            </a:r>
            <a:r>
              <a:rPr lang="en-US" sz="4000" dirty="0" smtClean="0">
                <a:ea typeface="ＭＳ Ｐゴシック" pitchFamily="34" charset="-128"/>
              </a:rPr>
              <a:t>values </a:t>
            </a:r>
            <a:r>
              <a:rPr lang="en-US" sz="4000" dirty="0">
                <a:ea typeface="ＭＳ Ｐゴシック" pitchFamily="34" charset="-128"/>
              </a:rPr>
              <a:t>and </a:t>
            </a:r>
            <a:r>
              <a:rPr lang="en-US" sz="4000" dirty="0" smtClean="0">
                <a:ea typeface="ＭＳ Ｐゴシック" pitchFamily="34" charset="-128"/>
              </a:rPr>
              <a:t>concepts</a:t>
            </a:r>
            <a:endParaRPr lang="en-US" sz="4000" dirty="0">
              <a:ea typeface="ＭＳ Ｐゴシック" pitchFamily="34" charset="-128"/>
            </a:endParaRPr>
          </a:p>
          <a:p>
            <a:pPr>
              <a:lnSpc>
                <a:spcPct val="100000"/>
              </a:lnSpc>
            </a:pPr>
            <a:r>
              <a:rPr lang="en-US" sz="4000" dirty="0" smtClean="0">
                <a:ea typeface="ＭＳ Ｐゴシック" pitchFamily="34" charset="-128"/>
              </a:rPr>
              <a:t>Education Criteria for Performance Excellence</a:t>
            </a:r>
            <a:endParaRPr lang="en-US" sz="4000" dirty="0">
              <a:ea typeface="ＭＳ Ｐゴシック" pitchFamily="34" charset="-128"/>
            </a:endParaRPr>
          </a:p>
          <a:p>
            <a:pPr>
              <a:lnSpc>
                <a:spcPct val="100000"/>
              </a:lnSpc>
            </a:pPr>
            <a:r>
              <a:rPr lang="en-US" sz="4000" dirty="0" smtClean="0">
                <a:ea typeface="ＭＳ Ｐゴシック" pitchFamily="34" charset="-128"/>
              </a:rPr>
              <a:t>Scoring system</a:t>
            </a:r>
            <a:endParaRPr lang="en-US" sz="4000" dirty="0">
              <a:ea typeface="ＭＳ Ｐゴシック" pitchFamily="34" charset="-128"/>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3435" y="4037254"/>
            <a:ext cx="4742061" cy="3383280"/>
          </a:xfrm>
          <a:prstGeom prst="rect">
            <a:avLst/>
          </a:prstGeom>
        </p:spPr>
      </p:pic>
    </p:spTree>
    <p:extLst>
      <p:ext uri="{BB962C8B-B14F-4D97-AF65-F5344CB8AC3E}">
        <p14:creationId xmlns:p14="http://schemas.microsoft.com/office/powerpoint/2010/main" val="743391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3569" y="246635"/>
            <a:ext cx="8791161" cy="1257300"/>
          </a:xfrm>
        </p:spPr>
        <p:txBody>
          <a:bodyPr/>
          <a:lstStyle/>
          <a:p>
            <a:pPr>
              <a:lnSpc>
                <a:spcPts val="4936"/>
              </a:lnSpc>
            </a:pPr>
            <a:r>
              <a:rPr lang="en-US" sz="4840" dirty="0" smtClean="0">
                <a:latin typeface="Arial Narrow" pitchFamily="34" charset="0"/>
                <a:ea typeface="ＭＳ Ｐゴシック" pitchFamily="34" charset="-128"/>
                <a:cs typeface="Arial Narrow" pitchFamily="34" charset="0"/>
              </a:rPr>
              <a:t>Systems </a:t>
            </a:r>
            <a:r>
              <a:rPr lang="en-US" sz="4840" dirty="0">
                <a:latin typeface="Arial Narrow" pitchFamily="34" charset="0"/>
                <a:ea typeface="ＭＳ Ｐゴシック" pitchFamily="34" charset="-128"/>
                <a:cs typeface="Arial Narrow" pitchFamily="34" charset="0"/>
              </a:rPr>
              <a:t>Perspective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0558" y="1727468"/>
            <a:ext cx="6792685" cy="48463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a:latin typeface="Arial Narrow" pitchFamily="34" charset="0"/>
                <a:ea typeface="ＭＳ Ｐゴシック" pitchFamily="34" charset="-128"/>
                <a:cs typeface="Arial Narrow" pitchFamily="34" charset="0"/>
              </a:rPr>
              <a:t>Criteria </a:t>
            </a:r>
            <a:r>
              <a:rPr lang="en-US" dirty="0" smtClean="0">
                <a:latin typeface="Arial Narrow" pitchFamily="34" charset="0"/>
                <a:ea typeface="ＭＳ Ｐゴシック" pitchFamily="34" charset="-128"/>
                <a:cs typeface="Arial Narrow" pitchFamily="34" charset="0"/>
              </a:rPr>
              <a:t>Categories</a:t>
            </a:r>
            <a:endParaRPr lang="en-US" dirty="0">
              <a:latin typeface="Arial Narrow" pitchFamily="34" charset="0"/>
              <a:ea typeface="ＭＳ Ｐゴシック" pitchFamily="34" charset="-128"/>
              <a:cs typeface="Arial Narrow" pitchFamily="34" charset="0"/>
            </a:endParaRPr>
          </a:p>
        </p:txBody>
      </p:sp>
      <p:sp>
        <p:nvSpPr>
          <p:cNvPr id="4099" name="Rectangle 3"/>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smtClean="0">
                <a:ea typeface="ＭＳ Ｐゴシック" pitchFamily="34" charset="-128"/>
              </a:rPr>
              <a:t>Strategy</a:t>
            </a:r>
            <a:endParaRPr lang="en-US" sz="3300" dirty="0">
              <a:ea typeface="ＭＳ Ｐゴシック" pitchFamily="34" charset="-128"/>
            </a:endParaRPr>
          </a:p>
          <a:p>
            <a:pPr marL="565785" indent="-565785">
              <a:buFont typeface="+mj-lt"/>
              <a:buAutoNum type="arabicPeriod"/>
            </a:pPr>
            <a:r>
              <a:rPr lang="en-US" sz="3300" dirty="0" smtClean="0">
                <a:ea typeface="ＭＳ Ｐゴシック" pitchFamily="34" charset="-128"/>
              </a:rPr>
              <a:t>Customers</a:t>
            </a:r>
            <a:endParaRPr lang="en-US" sz="3300" dirty="0">
              <a:ea typeface="ＭＳ Ｐゴシック" pitchFamily="34" charset="-128"/>
            </a:endParaRPr>
          </a:p>
          <a:p>
            <a:pPr marL="565785" indent="-565785">
              <a:buFont typeface="+mj-lt"/>
              <a:buAutoNum type="arabicPeriod"/>
            </a:pPr>
            <a:r>
              <a:rPr lang="en-US" sz="3300" dirty="0">
                <a:ea typeface="ＭＳ Ｐゴシック" pitchFamily="34" charset="-128"/>
              </a:rPr>
              <a:t>Measurement, Analysis, and Knowledge Management</a:t>
            </a:r>
          </a:p>
        </p:txBody>
      </p:sp>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pic>
        <p:nvPicPr>
          <p:cNvPr id="4" name="Picture 3"/>
          <p:cNvPicPr>
            <a:picLocks noChangeAspect="1"/>
          </p:cNvPicPr>
          <p:nvPr/>
        </p:nvPicPr>
        <p:blipFill>
          <a:blip r:embed="rId3"/>
          <a:stretch>
            <a:fillRect/>
          </a:stretch>
        </p:blipFill>
        <p:spPr>
          <a:xfrm>
            <a:off x="502920" y="4487752"/>
            <a:ext cx="4265101" cy="7747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2164"/>
          <a:stretch/>
        </p:blipFill>
        <p:spPr>
          <a:xfrm>
            <a:off x="622854" y="5269658"/>
            <a:ext cx="9235440" cy="710098"/>
          </a:xfrm>
          <a:prstGeom prst="rect">
            <a:avLst/>
          </a:prstGeom>
        </p:spPr>
      </p:pic>
    </p:spTree>
    <p:extLst>
      <p:ext uri="{BB962C8B-B14F-4D97-AF65-F5344CB8AC3E}">
        <p14:creationId xmlns:p14="http://schemas.microsoft.com/office/powerpoint/2010/main" val="144076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6794" y="158034"/>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5172"/>
          <a:stretch/>
        </p:blipFill>
        <p:spPr>
          <a:xfrm>
            <a:off x="2313401" y="1005178"/>
            <a:ext cx="7550038" cy="57607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7137" y="118308"/>
            <a:ext cx="8856441" cy="835965"/>
          </a:xfrm>
          <a:prstGeom prst="rect">
            <a:avLst/>
          </a:prstGeom>
          <a:noFill/>
          <a:ln w="9525">
            <a:noFill/>
            <a:miter lim="800000"/>
            <a:headEnd/>
            <a:tailEnd/>
          </a:ln>
        </p:spPr>
        <p:txBody>
          <a:bodyPr wrap="square" lIns="90264" tIns="45132" rIns="90264" bIns="45132">
            <a:spAutoFit/>
          </a:bodyPr>
          <a:lstStyle/>
          <a:p>
            <a:pPr>
              <a:defRPr/>
            </a:pPr>
            <a:r>
              <a:rPr lang="en-US" sz="4840" b="1" dirty="0">
                <a:latin typeface="+mj-lt"/>
                <a:ea typeface="ＭＳ Ｐゴシック" pitchFamily="-109" charset="-128"/>
              </a:rPr>
              <a:t>Core Values and Concepts</a:t>
            </a:r>
          </a:p>
        </p:txBody>
      </p:sp>
      <p:sp>
        <p:nvSpPr>
          <p:cNvPr id="7" name="Content Placeholder 1"/>
          <p:cNvSpPr txBox="1">
            <a:spLocks/>
          </p:cNvSpPr>
          <p:nvPr/>
        </p:nvSpPr>
        <p:spPr>
          <a:xfrm>
            <a:off x="783734" y="2289318"/>
            <a:ext cx="8896350" cy="4492482"/>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endParaRPr lang="en-US" kern="0" dirty="0"/>
          </a:p>
        </p:txBody>
      </p:sp>
      <p:sp>
        <p:nvSpPr>
          <p:cNvPr id="4" name="Content Placeholder 1"/>
          <p:cNvSpPr txBox="1">
            <a:spLocks/>
          </p:cNvSpPr>
          <p:nvPr/>
        </p:nvSpPr>
        <p:spPr>
          <a:xfrm>
            <a:off x="125065" y="2607636"/>
            <a:ext cx="3219026" cy="2081929"/>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Systems perspective</a:t>
            </a:r>
          </a:p>
          <a:p>
            <a:pPr>
              <a:lnSpc>
                <a:spcPct val="100000"/>
              </a:lnSpc>
            </a:pPr>
            <a:r>
              <a:rPr lang="en-US" sz="2800" kern="0" dirty="0" smtClean="0"/>
              <a:t>Visionary leadership</a:t>
            </a:r>
            <a:endParaRPr lang="en-US" sz="2800" kern="0" dirty="0"/>
          </a:p>
        </p:txBody>
      </p:sp>
      <p:sp>
        <p:nvSpPr>
          <p:cNvPr id="5" name="Content Placeholder 1"/>
          <p:cNvSpPr txBox="1">
            <a:spLocks/>
          </p:cNvSpPr>
          <p:nvPr/>
        </p:nvSpPr>
        <p:spPr bwMode="auto">
          <a:xfrm>
            <a:off x="6882919" y="2590799"/>
            <a:ext cx="3175481" cy="21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Ethics and transparency</a:t>
            </a:r>
          </a:p>
          <a:p>
            <a:pPr>
              <a:lnSpc>
                <a:spcPct val="100000"/>
              </a:lnSpc>
            </a:pPr>
            <a:r>
              <a:rPr lang="en-US" sz="2800" kern="0" dirty="0" smtClean="0"/>
              <a:t>Delivering value and results</a:t>
            </a:r>
            <a:endParaRPr lang="en-US" sz="2800" kern="0" dirty="0"/>
          </a:p>
        </p:txBody>
      </p:sp>
      <p:sp>
        <p:nvSpPr>
          <p:cNvPr id="6" name="Content Placeholder 1"/>
          <p:cNvSpPr txBox="1">
            <a:spLocks/>
          </p:cNvSpPr>
          <p:nvPr/>
        </p:nvSpPr>
        <p:spPr>
          <a:xfrm>
            <a:off x="3122023" y="1350514"/>
            <a:ext cx="3663164" cy="5685080"/>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Student-centered excellence</a:t>
            </a:r>
          </a:p>
          <a:p>
            <a:pPr>
              <a:lnSpc>
                <a:spcPct val="100000"/>
              </a:lnSpc>
            </a:pPr>
            <a:r>
              <a:rPr lang="en-US" sz="2800" kern="0" dirty="0" smtClean="0"/>
              <a:t>Valuing people</a:t>
            </a:r>
          </a:p>
          <a:p>
            <a:pPr>
              <a:lnSpc>
                <a:spcPct val="100000"/>
              </a:lnSpc>
            </a:pPr>
            <a:r>
              <a:rPr lang="en-US" sz="2800" kern="0" dirty="0" smtClean="0"/>
              <a:t>Organizational learning and agility</a:t>
            </a:r>
          </a:p>
          <a:p>
            <a:pPr>
              <a:lnSpc>
                <a:spcPct val="100000"/>
              </a:lnSpc>
            </a:pPr>
            <a:r>
              <a:rPr lang="en-US" sz="2800" dirty="0"/>
              <a:t>Focus on success</a:t>
            </a:r>
          </a:p>
          <a:p>
            <a:pPr>
              <a:lnSpc>
                <a:spcPct val="100000"/>
              </a:lnSpc>
            </a:pPr>
            <a:r>
              <a:rPr lang="en-US" sz="2800" kern="0" dirty="0"/>
              <a:t>Managing for innovation</a:t>
            </a:r>
          </a:p>
          <a:p>
            <a:pPr>
              <a:lnSpc>
                <a:spcPct val="100000"/>
              </a:lnSpc>
            </a:pPr>
            <a:r>
              <a:rPr lang="en-US" sz="2800" kern="0" dirty="0"/>
              <a:t>Management by fact</a:t>
            </a:r>
          </a:p>
          <a:p>
            <a:pPr>
              <a:lnSpc>
                <a:spcPct val="100000"/>
              </a:lnSpc>
            </a:pPr>
            <a:r>
              <a:rPr lang="en-US" sz="2800" kern="0" dirty="0"/>
              <a:t>Societal responsibility</a:t>
            </a:r>
          </a:p>
          <a:p>
            <a:pPr>
              <a:lnSpc>
                <a:spcPct val="100000"/>
              </a:lnSpc>
            </a:pPr>
            <a:endParaRPr lang="en-US" sz="2800" kern="0" dirty="0"/>
          </a:p>
        </p:txBody>
      </p:sp>
    </p:spTree>
    <p:extLst>
      <p:ext uri="{BB962C8B-B14F-4D97-AF65-F5344CB8AC3E}">
        <p14:creationId xmlns:p14="http://schemas.microsoft.com/office/powerpoint/2010/main" val="1663995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4803</Words>
  <Application>Microsoft Office PowerPoint</Application>
  <PresentationFormat>Custom</PresentationFormat>
  <Paragraphs>275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Baldrige Performance Excellence Program | 2016 </vt:lpstr>
      <vt:lpstr>PowerPoint Presentation</vt:lpstr>
      <vt:lpstr>PowerPoint Presentation</vt:lpstr>
      <vt:lpstr>The Baldrige Approach in 3 Questions</vt:lpstr>
      <vt:lpstr>PowerPoint Presentation</vt:lpstr>
      <vt:lpstr>Systems Perspective</vt:lpstr>
      <vt:lpstr>Criteria Categories</vt:lpstr>
      <vt:lpstr>The Role of Core Values and Concepts</vt:lpstr>
      <vt:lpstr>PowerPoint Presentation</vt:lpstr>
      <vt:lpstr>PowerPoint Presentation</vt:lpstr>
      <vt:lpstr>PowerPoint Presentation</vt:lpstr>
      <vt:lpstr>PowerPoint Presentation</vt:lpstr>
      <vt:lpstr>PowerPoint Presentation</vt:lpstr>
      <vt:lpstr>PowerPoint Presentation</vt:lpstr>
      <vt:lpstr>Organizational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System</vt:lpstr>
      <vt:lpstr>Category Point Values</vt:lpstr>
      <vt:lpstr>Evaluating Processes</vt:lpstr>
      <vt:lpstr>Evaluating Results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2016-01-05T21:53:58Z</dcterms:created>
  <dcterms:modified xsi:type="dcterms:W3CDTF">2016-01-05T21:54:02Z</dcterms:modified>
</cp:coreProperties>
</file>