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6" r:id="rId2"/>
    <p:sldId id="258" r:id="rId3"/>
    <p:sldId id="287" r:id="rId4"/>
    <p:sldId id="333" r:id="rId5"/>
    <p:sldId id="274" r:id="rId6"/>
    <p:sldId id="344" r:id="rId7"/>
    <p:sldId id="335" r:id="rId8"/>
    <p:sldId id="345" r:id="rId9"/>
    <p:sldId id="293" r:id="rId10"/>
    <p:sldId id="320" r:id="rId11"/>
    <p:sldId id="321" r:id="rId12"/>
    <p:sldId id="322" r:id="rId13"/>
    <p:sldId id="324" r:id="rId14"/>
    <p:sldId id="295" r:id="rId15"/>
    <p:sldId id="296" r:id="rId16"/>
    <p:sldId id="288" r:id="rId17"/>
    <p:sldId id="284" r:id="rId18"/>
    <p:sldId id="301" r:id="rId19"/>
    <p:sldId id="302" r:id="rId20"/>
    <p:sldId id="303" r:id="rId21"/>
    <p:sldId id="304" r:id="rId22"/>
    <p:sldId id="305" r:id="rId23"/>
    <p:sldId id="306" r:id="rId24"/>
    <p:sldId id="309" r:id="rId25"/>
    <p:sldId id="310" r:id="rId26"/>
    <p:sldId id="260" r:id="rId27"/>
    <p:sldId id="262" r:id="rId28"/>
    <p:sldId id="264" r:id="rId29"/>
    <p:sldId id="270" r:id="rId30"/>
    <p:sldId id="272" r:id="rId31"/>
    <p:sldId id="273" r:id="rId32"/>
    <p:sldId id="266" r:id="rId33"/>
    <p:sldId id="268" r:id="rId34"/>
    <p:sldId id="326" r:id="rId35"/>
    <p:sldId id="328" r:id="rId36"/>
    <p:sldId id="325" r:id="rId37"/>
    <p:sldId id="337" r:id="rId38"/>
    <p:sldId id="338" r:id="rId39"/>
    <p:sldId id="346" r:id="rId40"/>
    <p:sldId id="339" r:id="rId41"/>
    <p:sldId id="340" r:id="rId42"/>
    <p:sldId id="341" r:id="rId43"/>
    <p:sldId id="349" r:id="rId44"/>
    <p:sldId id="350" r:id="rId45"/>
    <p:sldId id="351" r:id="rId46"/>
    <p:sldId id="32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28F"/>
    <a:srgbClr val="ED7D31"/>
    <a:srgbClr val="548235"/>
    <a:srgbClr val="CFCA08"/>
    <a:srgbClr val="007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88098" autoAdjust="0"/>
  </p:normalViewPr>
  <p:slideViewPr>
    <p:cSldViewPr snapToGrid="0">
      <p:cViewPr varScale="1">
        <p:scale>
          <a:sx n="96" d="100"/>
          <a:sy n="96" d="100"/>
        </p:scale>
        <p:origin x="12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ly, Rebecca L. (Fed)" userId="0b97e147-e345-49d2-bc51-5908f56794de" providerId="ADAL" clId="{D4086D6F-C68C-4D95-B8F8-26F550A39B2F}"/>
    <pc:docChg chg="delSld modSld">
      <pc:chgData name="Dally, Rebecca L. (Fed)" userId="0b97e147-e345-49d2-bc51-5908f56794de" providerId="ADAL" clId="{D4086D6F-C68C-4D95-B8F8-26F550A39B2F}" dt="2022-10-18T11:03:51.398" v="21" actId="47"/>
      <pc:docMkLst>
        <pc:docMk/>
      </pc:docMkLst>
      <pc:sldChg chg="modNotesTx">
        <pc:chgData name="Dally, Rebecca L. (Fed)" userId="0b97e147-e345-49d2-bc51-5908f56794de" providerId="ADAL" clId="{D4086D6F-C68C-4D95-B8F8-26F550A39B2F}" dt="2022-10-18T11:02:54.816" v="9" actId="20577"/>
        <pc:sldMkLst>
          <pc:docMk/>
          <pc:sldMk cId="1227412229" sldId="260"/>
        </pc:sldMkLst>
      </pc:sldChg>
      <pc:sldChg chg="modNotesTx">
        <pc:chgData name="Dally, Rebecca L. (Fed)" userId="0b97e147-e345-49d2-bc51-5908f56794de" providerId="ADAL" clId="{D4086D6F-C68C-4D95-B8F8-26F550A39B2F}" dt="2022-10-18T11:02:59.158" v="10" actId="20577"/>
        <pc:sldMkLst>
          <pc:docMk/>
          <pc:sldMk cId="380493095" sldId="264"/>
        </pc:sldMkLst>
      </pc:sldChg>
      <pc:sldChg chg="modNotesTx">
        <pc:chgData name="Dally, Rebecca L. (Fed)" userId="0b97e147-e345-49d2-bc51-5908f56794de" providerId="ADAL" clId="{D4086D6F-C68C-4D95-B8F8-26F550A39B2F}" dt="2022-10-18T11:03:09.905" v="14" actId="20577"/>
        <pc:sldMkLst>
          <pc:docMk/>
          <pc:sldMk cId="2856268771" sldId="266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3531689136" sldId="269"/>
        </pc:sldMkLst>
      </pc:sldChg>
      <pc:sldChg chg="modNotesTx">
        <pc:chgData name="Dally, Rebecca L. (Fed)" userId="0b97e147-e345-49d2-bc51-5908f56794de" providerId="ADAL" clId="{D4086D6F-C68C-4D95-B8F8-26F550A39B2F}" dt="2022-10-18T11:03:01.710" v="11" actId="20577"/>
        <pc:sldMkLst>
          <pc:docMk/>
          <pc:sldMk cId="2914519960" sldId="270"/>
        </pc:sldMkLst>
      </pc:sldChg>
      <pc:sldChg chg="modNotesTx">
        <pc:chgData name="Dally, Rebecca L. (Fed)" userId="0b97e147-e345-49d2-bc51-5908f56794de" providerId="ADAL" clId="{D4086D6F-C68C-4D95-B8F8-26F550A39B2F}" dt="2022-10-18T11:03:04.381" v="12" actId="20577"/>
        <pc:sldMkLst>
          <pc:docMk/>
          <pc:sldMk cId="354424218" sldId="272"/>
        </pc:sldMkLst>
      </pc:sldChg>
      <pc:sldChg chg="modNotesTx">
        <pc:chgData name="Dally, Rebecca L. (Fed)" userId="0b97e147-e345-49d2-bc51-5908f56794de" providerId="ADAL" clId="{D4086D6F-C68C-4D95-B8F8-26F550A39B2F}" dt="2022-10-18T11:03:07.637" v="13" actId="20577"/>
        <pc:sldMkLst>
          <pc:docMk/>
          <pc:sldMk cId="2574817065" sldId="273"/>
        </pc:sldMkLst>
      </pc:sldChg>
      <pc:sldChg chg="modNotesTx">
        <pc:chgData name="Dally, Rebecca L. (Fed)" userId="0b97e147-e345-49d2-bc51-5908f56794de" providerId="ADAL" clId="{D4086D6F-C68C-4D95-B8F8-26F550A39B2F}" dt="2022-10-18T11:02:20.094" v="2" actId="20577"/>
        <pc:sldMkLst>
          <pc:docMk/>
          <pc:sldMk cId="886305948" sldId="274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4237744161" sldId="277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1277362293" sldId="278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3290338832" sldId="279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3353607875" sldId="280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2893708823" sldId="281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1016792471" sldId="282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2124504156" sldId="283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2646091551" sldId="285"/>
        </pc:sldMkLst>
      </pc:sldChg>
      <pc:sldChg chg="modNotesTx">
        <pc:chgData name="Dally, Rebecca L. (Fed)" userId="0b97e147-e345-49d2-bc51-5908f56794de" providerId="ADAL" clId="{D4086D6F-C68C-4D95-B8F8-26F550A39B2F}" dt="2022-10-18T11:02:14.243" v="0" actId="20577"/>
        <pc:sldMkLst>
          <pc:docMk/>
          <pc:sldMk cId="1818209553" sldId="287"/>
        </pc:sldMkLst>
      </pc:sldChg>
      <pc:sldChg chg="modNotesTx">
        <pc:chgData name="Dally, Rebecca L. (Fed)" userId="0b97e147-e345-49d2-bc51-5908f56794de" providerId="ADAL" clId="{D4086D6F-C68C-4D95-B8F8-26F550A39B2F}" dt="2022-10-18T11:02:39.199" v="6" actId="20577"/>
        <pc:sldMkLst>
          <pc:docMk/>
          <pc:sldMk cId="667390245" sldId="288"/>
        </pc:sldMkLst>
      </pc:sldChg>
      <pc:sldChg chg="modNotesTx">
        <pc:chgData name="Dally, Rebecca L. (Fed)" userId="0b97e147-e345-49d2-bc51-5908f56794de" providerId="ADAL" clId="{D4086D6F-C68C-4D95-B8F8-26F550A39B2F}" dt="2022-10-18T11:02:27.268" v="3" actId="20577"/>
        <pc:sldMkLst>
          <pc:docMk/>
          <pc:sldMk cId="2302830429" sldId="293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356055988" sldId="297"/>
        </pc:sldMkLst>
      </pc:sldChg>
      <pc:sldChg chg="modNotesTx">
        <pc:chgData name="Dally, Rebecca L. (Fed)" userId="0b97e147-e345-49d2-bc51-5908f56794de" providerId="ADAL" clId="{D4086D6F-C68C-4D95-B8F8-26F550A39B2F}" dt="2022-10-18T11:02:51.044" v="7" actId="20577"/>
        <pc:sldMkLst>
          <pc:docMk/>
          <pc:sldMk cId="3314414204" sldId="310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2577349358" sldId="311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2114206920" sldId="312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953094275" sldId="313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3368923101" sldId="314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75159177" sldId="315"/>
        </pc:sldMkLst>
      </pc:sldChg>
      <pc:sldChg chg="modNotesTx">
        <pc:chgData name="Dally, Rebecca L. (Fed)" userId="0b97e147-e345-49d2-bc51-5908f56794de" providerId="ADAL" clId="{D4086D6F-C68C-4D95-B8F8-26F550A39B2F}" dt="2022-10-18T11:02:29.496" v="4" actId="20577"/>
        <pc:sldMkLst>
          <pc:docMk/>
          <pc:sldMk cId="3166689623" sldId="320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104643279" sldId="329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1411407041" sldId="330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533496973" sldId="331"/>
        </pc:sldMkLst>
      </pc:sldChg>
      <pc:sldChg chg="modNotesTx">
        <pc:chgData name="Dally, Rebecca L. (Fed)" userId="0b97e147-e345-49d2-bc51-5908f56794de" providerId="ADAL" clId="{D4086D6F-C68C-4D95-B8F8-26F550A39B2F}" dt="2022-10-18T11:02:17.390" v="1" actId="20577"/>
        <pc:sldMkLst>
          <pc:docMk/>
          <pc:sldMk cId="2040747366" sldId="333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320703325" sldId="334"/>
        </pc:sldMkLst>
      </pc:sldChg>
      <pc:sldChg chg="modNotesTx">
        <pc:chgData name="Dally, Rebecca L. (Fed)" userId="0b97e147-e345-49d2-bc51-5908f56794de" providerId="ADAL" clId="{D4086D6F-C68C-4D95-B8F8-26F550A39B2F}" dt="2022-10-18T11:03:17.003" v="15" actId="20577"/>
        <pc:sldMkLst>
          <pc:docMk/>
          <pc:sldMk cId="3619370536" sldId="337"/>
        </pc:sldMkLst>
      </pc:sldChg>
      <pc:sldChg chg="modNotesTx">
        <pc:chgData name="Dally, Rebecca L. (Fed)" userId="0b97e147-e345-49d2-bc51-5908f56794de" providerId="ADAL" clId="{D4086D6F-C68C-4D95-B8F8-26F550A39B2F}" dt="2022-10-18T11:03:20.814" v="16" actId="20577"/>
        <pc:sldMkLst>
          <pc:docMk/>
          <pc:sldMk cId="761918651" sldId="338"/>
        </pc:sldMkLst>
      </pc:sldChg>
      <pc:sldChg chg="modNotesTx">
        <pc:chgData name="Dally, Rebecca L. (Fed)" userId="0b97e147-e345-49d2-bc51-5908f56794de" providerId="ADAL" clId="{D4086D6F-C68C-4D95-B8F8-26F550A39B2F}" dt="2022-10-18T11:03:33" v="18" actId="20577"/>
        <pc:sldMkLst>
          <pc:docMk/>
          <pc:sldMk cId="1814624685" sldId="341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835593621" sldId="342"/>
        </pc:sldMkLst>
      </pc:sldChg>
      <pc:sldChg chg="del">
        <pc:chgData name="Dally, Rebecca L. (Fed)" userId="0b97e147-e345-49d2-bc51-5908f56794de" providerId="ADAL" clId="{D4086D6F-C68C-4D95-B8F8-26F550A39B2F}" dt="2022-10-18T11:03:51.398" v="21" actId="47"/>
        <pc:sldMkLst>
          <pc:docMk/>
          <pc:sldMk cId="2945487786" sldId="343"/>
        </pc:sldMkLst>
      </pc:sldChg>
      <pc:sldChg chg="modNotesTx">
        <pc:chgData name="Dally, Rebecca L. (Fed)" userId="0b97e147-e345-49d2-bc51-5908f56794de" providerId="ADAL" clId="{D4086D6F-C68C-4D95-B8F8-26F550A39B2F}" dt="2022-10-18T11:03:24.785" v="17" actId="20577"/>
        <pc:sldMkLst>
          <pc:docMk/>
          <pc:sldMk cId="2380535879" sldId="346"/>
        </pc:sldMkLst>
      </pc:sldChg>
      <pc:sldChg chg="modNotesTx">
        <pc:chgData name="Dally, Rebecca L. (Fed)" userId="0b97e147-e345-49d2-bc51-5908f56794de" providerId="ADAL" clId="{D4086D6F-C68C-4D95-B8F8-26F550A39B2F}" dt="2022-10-18T11:03:36.793" v="19" actId="20577"/>
        <pc:sldMkLst>
          <pc:docMk/>
          <pc:sldMk cId="168589970" sldId="349"/>
        </pc:sldMkLst>
      </pc:sldChg>
      <pc:sldChg chg="modNotesTx">
        <pc:chgData name="Dally, Rebecca L. (Fed)" userId="0b97e147-e345-49d2-bc51-5908f56794de" providerId="ADAL" clId="{D4086D6F-C68C-4D95-B8F8-26F550A39B2F}" dt="2022-10-18T11:03:40.526" v="20" actId="20577"/>
        <pc:sldMkLst>
          <pc:docMk/>
          <pc:sldMk cId="3670139924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41227-40D1-460E-B236-93317A670CA1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E91AE-3CC0-4666-991A-AF53552DA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5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2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08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09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65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91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62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75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00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1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44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93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30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32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88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32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0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29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26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7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23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311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82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3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05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00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40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20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372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72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46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127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354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717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031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07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53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95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34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59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04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E91AE-3CC0-4666-991A-AF53552DAE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4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007A-5C8B-4BD8-B70A-7C86BAE1E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80CA7-904D-4FE0-AF9E-C76C038DB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BFDB3-E7EA-44D0-BA1A-CA101513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EC5D-E60B-44F0-9647-8DF6EAABAA23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FD20D-4E43-4A49-9E46-91E0569F2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9182E-B980-4271-9E06-91505661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7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68D8-365C-4403-96D3-47930A89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77197-23A9-479D-9030-03CEB57D3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D50D-FA89-433D-A4D8-5B56EAFF6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783B-1792-4DDA-A58F-43C96D11BDA6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A2198-884B-44E1-9BD9-CD2105CB7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F3F82-F76A-4D2C-A556-0E814655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B67CB6-5FC6-4B0A-9B78-9AB2CB579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BA63E-5E0B-4BF3-9E75-EF3621F1C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81306-7EFE-4BAE-A2CA-80B00067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F3A6-676E-4E86-8C3C-31A8EA7C1685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E0CA8-EEBC-4C70-8A01-37361E2AC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E98E5-8D25-439E-AEFF-E38094C8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3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DAE72-EEA5-4376-918E-0BAE1149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2720B-1D42-4FF8-8754-38367D352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63588-A563-4135-8712-098DA527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2DB4-02EB-468B-876F-46E931DC57EA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94416-5826-4D40-B400-9362F148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177A7-1D6A-4EB4-A507-453EF7AC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4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1291-D1B0-4355-A7C3-36ADAD3B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B1F6F-D1FF-4435-9BE4-BA14854A2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D2B9-01B8-4C35-A8DE-7E2522D2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D6C5-8339-48EE-B280-A3B8FF957859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BFF1F-6259-4321-99B9-C063AE35D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631D2-BD3B-4EE1-8D80-45BE1816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7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C6108-485A-4A39-84B3-D2182516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07282-742F-4851-9C11-D16D9926F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428CC-A4F9-464B-BC70-7C3557FCF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569E1-3BEB-41E6-BCDA-7A0539A7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D3A4-F448-4360-A622-AFEACDA33412}" type="datetime1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6916E-8DCF-4057-B248-E6021E222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26F58-18D7-4A04-B679-68B7FD8C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5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ED1A-04E0-4C8D-80A8-1EEBD68C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E42D8-6C31-4E1B-B7EC-586760184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CEAA1-02E0-41F7-B3D7-0BDCB1D8F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E1CEC-7708-4168-93B4-EF7D4B914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671BB-F8EE-4B79-AE9D-8DF25BC4A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3B9FC-D81B-484D-B5BA-B816F083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8713-A7BB-41F2-9983-8BF33F82A0EF}" type="datetime1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9E43C-C68D-449B-A9E8-2CA76A85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22A5A0-3692-4014-93FF-0E05FD23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7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C350-97C4-428D-8147-675442C3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FB438C-0341-4B4C-8FE9-6F51EA39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E66B-E4A4-4DC7-AF84-277F30E1D806}" type="datetime1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A78AA-EDB6-4EFE-B063-03126008A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3094D-22A4-4BAD-A5A2-7EF1500C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2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9EE69-6C8E-4E23-AFCA-972B17C1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F280B-6234-494B-9AA5-3BF684C7A538}" type="datetime1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4A3FF-F04F-4F43-AC66-27BE6A0CD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9C8EC-DDBA-4360-97AA-2B32097F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3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D6372-5901-43DE-A183-48F96073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19981-9158-4E06-B7BE-9104DC7EE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3BDA0-7EC6-4D6F-88EC-DDCC63CE1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5736-F7DE-403B-ABE2-719178E0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D27D-F936-41DD-9849-E9FB92332FF1}" type="datetime1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B83D2-93AE-4860-9A48-CF6AAC9A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1F161-F521-451D-B200-9FF41C36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0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8898-4E7B-4D2A-847D-DDCA654D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F5BA-F4B3-4C55-A60F-D3E3C7319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73D4A-4DDE-423E-A6A5-B02D055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8CC48-5C41-418B-A17F-A74154B3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9C8-41A3-4225-A9CC-E4ED7F858013}" type="datetime1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E0FA5-A6CB-4EE1-AC93-DF7B8975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5D93E-EE8C-4BCA-BB83-F0B1DA0C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0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A0E71A-36D2-48F3-A358-6A4A51B2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44838-A9E3-4F57-B999-9A1B04F88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348E4-05AD-45F1-BED5-F8DEE673B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7890-C5F9-471D-9859-0F8AE3A99CD1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E9035-0932-4056-8006-EB0E436EB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AAB5-C18B-427E-A611-48A3AAF34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7C452-F483-4DF4-A927-362070941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5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5" Type="http://schemas.openxmlformats.org/officeDocument/2006/relationships/image" Target="../media/image45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6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openxmlformats.org/officeDocument/2006/relationships/image" Target="../media/image48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18" Type="http://schemas.openxmlformats.org/officeDocument/2006/relationships/image" Target="../media/image48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openxmlformats.org/officeDocument/2006/relationships/image" Target="../media/image51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openxmlformats.org/officeDocument/2006/relationships/image" Target="../media/image54.png"/><Relationship Id="rId10" Type="http://schemas.openxmlformats.org/officeDocument/2006/relationships/image" Target="../media/image33.png"/><Relationship Id="rId19" Type="http://schemas.openxmlformats.org/officeDocument/2006/relationships/image" Target="../media/image58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0304-8853(91)90108-M" TargetMode="External"/><Relationship Id="rId5" Type="http://schemas.openxmlformats.org/officeDocument/2006/relationships/hyperlink" Target="https://doi.org/10.1016/0025-5408(88)90252-8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126/sciadv.abe2680" TargetMode="External"/><Relationship Id="rId5" Type="http://schemas.openxmlformats.org/officeDocument/2006/relationships/hyperlink" Target="https://doi.org/10.1016/j.jmmm.2006.10.577" TargetMode="Externa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92270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C2535F7-4BEA-4695-8BE6-015562670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109" y="413886"/>
            <a:ext cx="5505061" cy="272815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Neutron diffraction studies on the topologically non-trivial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kagome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helimagnet YMn</a:t>
            </a:r>
            <a:r>
              <a:rPr lang="en-US" sz="36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Sn</a:t>
            </a:r>
            <a:r>
              <a:rPr lang="en-US" sz="36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139A189-ADE6-4558-BC86-C0D8C1711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109" y="3627014"/>
            <a:ext cx="5505061" cy="211304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Rebecca L. Dally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NCNR, BT7 Instrument Scientist</a:t>
            </a:r>
          </a:p>
          <a:p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CHRNS Summer School on Neutron Scattering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October 17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– 21,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2022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8F848B-2574-4E36-861C-C5F1AA8A7284}"/>
              </a:ext>
            </a:extLst>
          </p:cNvPr>
          <p:cNvGrpSpPr>
            <a:grpSpLocks noChangeAspect="1"/>
          </p:cNvGrpSpPr>
          <p:nvPr/>
        </p:nvGrpSpPr>
        <p:grpSpPr>
          <a:xfrm>
            <a:off x="5724173" y="320164"/>
            <a:ext cx="5865924" cy="5419899"/>
            <a:chOff x="130626" y="1513995"/>
            <a:chExt cx="4145197" cy="3830010"/>
          </a:xfrm>
        </p:grpSpPr>
        <p:pic>
          <p:nvPicPr>
            <p:cNvPr id="15" name="Picture 14" descr="Chart, bubble chart&#10;&#10;Description automatically generated">
              <a:extLst>
                <a:ext uri="{FF2B5EF4-FFF2-40B4-BE49-F238E27FC236}">
                  <a16:creationId xmlns:a16="http://schemas.microsoft.com/office/drawing/2014/main" id="{1AB88045-58F2-443A-97CB-329EAF9C8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7"/>
            <a:stretch/>
          </p:blipFill>
          <p:spPr>
            <a:xfrm>
              <a:off x="130626" y="1513995"/>
              <a:ext cx="4145197" cy="383001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D88182-9DA2-47DD-9BE7-A35B3EB4A705}"/>
                </a:ext>
              </a:extLst>
            </p:cNvPr>
            <p:cNvSpPr/>
            <p:nvPr/>
          </p:nvSpPr>
          <p:spPr>
            <a:xfrm>
              <a:off x="130626" y="1513995"/>
              <a:ext cx="333831" cy="300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728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853767-D00A-41BA-A219-AAB382FE2EE0}"/>
              </a:ext>
            </a:extLst>
          </p:cNvPr>
          <p:cNvGrpSpPr>
            <a:grpSpLocks noChangeAspect="1"/>
          </p:cNvGrpSpPr>
          <p:nvPr/>
        </p:nvGrpSpPr>
        <p:grpSpPr>
          <a:xfrm>
            <a:off x="675272" y="1337588"/>
            <a:ext cx="4441697" cy="4496051"/>
            <a:chOff x="457200" y="1447800"/>
            <a:chExt cx="5105400" cy="516787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E81B43-2794-452A-9D35-BE3BFAFF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1524000"/>
              <a:ext cx="5105400" cy="509167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F44E89-39FF-4752-9153-E18D171DAFA1}"/>
                </a:ext>
              </a:extLst>
            </p:cNvPr>
            <p:cNvSpPr/>
            <p:nvPr/>
          </p:nvSpPr>
          <p:spPr>
            <a:xfrm>
              <a:off x="457200" y="14478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B910A2AD-DF6D-4B64-B0DD-72E39D58E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4965" y="1529379"/>
            <a:ext cx="4824079" cy="44551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4A3BBC-9121-44FE-B563-9CD59E3C8C0F}"/>
              </a:ext>
            </a:extLst>
          </p:cNvPr>
          <p:cNvSpPr/>
          <p:nvPr/>
        </p:nvSpPr>
        <p:spPr>
          <a:xfrm>
            <a:off x="675272" y="385420"/>
            <a:ext cx="10841456" cy="510778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Magnetic structures in the in-plane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phase diagram</a:t>
            </a:r>
          </a:p>
        </p:txBody>
      </p:sp>
    </p:spTree>
    <p:extLst>
      <p:ext uri="{BB962C8B-B14F-4D97-AF65-F5344CB8AC3E}">
        <p14:creationId xmlns:p14="http://schemas.microsoft.com/office/powerpoint/2010/main" val="3166689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B1AD9F-C6B0-4D60-9989-6D2AD9030ED2}"/>
              </a:ext>
            </a:extLst>
          </p:cNvPr>
          <p:cNvSpPr/>
          <p:nvPr/>
        </p:nvSpPr>
        <p:spPr>
          <a:xfrm>
            <a:off x="675272" y="385420"/>
            <a:ext cx="10841456" cy="510778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Magnetic structures in the in-plane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phase diagram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DE1D5-7A5F-47CA-AF65-7D60A8B59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5" y="1255428"/>
            <a:ext cx="6281958" cy="3756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782E20-66DF-4474-93C2-EA7F7C164B28}"/>
              </a:ext>
            </a:extLst>
          </p:cNvPr>
          <p:cNvSpPr txBox="1"/>
          <p:nvPr/>
        </p:nvSpPr>
        <p:spPr>
          <a:xfrm>
            <a:off x="675272" y="5170336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= (0, 0, 0),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= (0, 0, 0.5)</a:t>
            </a:r>
          </a:p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γ = 52(2)◦, µ = 1.13(4)µ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3BE4204-5AB5-416C-8F5C-253F2FE7B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4965" y="1529379"/>
            <a:ext cx="4824079" cy="44551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79D82E0-8792-4B98-973D-80E39A2FDF5F}"/>
              </a:ext>
            </a:extLst>
          </p:cNvPr>
          <p:cNvSpPr/>
          <p:nvPr/>
        </p:nvSpPr>
        <p:spPr>
          <a:xfrm rot="20175966">
            <a:off x="9984822" y="3315461"/>
            <a:ext cx="1143001" cy="193345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DB5EFB-6DAA-480F-A27F-61BD8AB06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4965" y="1529379"/>
            <a:ext cx="4824079" cy="44551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67D6EB-E92A-4185-90F6-8AB3D813A37E}"/>
              </a:ext>
            </a:extLst>
          </p:cNvPr>
          <p:cNvSpPr/>
          <p:nvPr/>
        </p:nvSpPr>
        <p:spPr>
          <a:xfrm>
            <a:off x="675272" y="385420"/>
            <a:ext cx="10841456" cy="510778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Magnetic structures in the in-plane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phase diagram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9EED7A-C9B2-4894-9F58-B4F9DFFF6790}"/>
              </a:ext>
            </a:extLst>
          </p:cNvPr>
          <p:cNvSpPr/>
          <p:nvPr/>
        </p:nvSpPr>
        <p:spPr>
          <a:xfrm rot="17625283">
            <a:off x="7790467" y="1719325"/>
            <a:ext cx="853182" cy="209584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A458CA-014A-4878-A0E4-AA06FA14D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56" y="1082351"/>
            <a:ext cx="5894943" cy="4110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2C3E76-1E76-4155-BB88-778CE78F36EF}"/>
              </a:ext>
            </a:extLst>
          </p:cNvPr>
          <p:cNvSpPr txBox="1"/>
          <p:nvPr/>
        </p:nvSpPr>
        <p:spPr>
          <a:xfrm>
            <a:off x="313647" y="5193001"/>
            <a:ext cx="578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= (0, 0, 0),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= (0, 0, 0.25),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= (0, 0, 0.5)</a:t>
            </a:r>
          </a:p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γ = 68(2)◦ , δ = 0(1)◦ , µ = 1.95(5)µ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474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6DE961-B928-4331-9AB5-89CDC3B43526}"/>
              </a:ext>
            </a:extLst>
          </p:cNvPr>
          <p:cNvSpPr/>
          <p:nvPr/>
        </p:nvSpPr>
        <p:spPr>
          <a:xfrm>
            <a:off x="675272" y="385420"/>
            <a:ext cx="10841456" cy="510778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Magnetic structures in the in-plane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phase diagram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E46E32-E941-4893-8E58-1527AD48D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4965" y="1529379"/>
            <a:ext cx="4824079" cy="445517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91C0BD-BE91-41E2-BC82-D0FA74E63738}"/>
              </a:ext>
            </a:extLst>
          </p:cNvPr>
          <p:cNvSpPr/>
          <p:nvPr/>
        </p:nvSpPr>
        <p:spPr>
          <a:xfrm rot="17777110">
            <a:off x="8106222" y="1273819"/>
            <a:ext cx="533227" cy="209584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11083-6597-47F2-92F0-B5D856684E13}"/>
              </a:ext>
            </a:extLst>
          </p:cNvPr>
          <p:cNvSpPr txBox="1"/>
          <p:nvPr/>
        </p:nvSpPr>
        <p:spPr>
          <a:xfrm>
            <a:off x="1559278" y="5384927"/>
            <a:ext cx="3515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= (0, 0, </a:t>
            </a:r>
            <a:r>
              <a:rPr lang="en-US" sz="2400" i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z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),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= (0, 0, 0)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4F1806-AC8B-4185-93B3-B8DC978F9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94" y="1799867"/>
            <a:ext cx="5745809" cy="3426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030565-1342-4E3F-859B-AF2548B425E9}"/>
              </a:ext>
            </a:extLst>
          </p:cNvPr>
          <p:cNvSpPr txBox="1"/>
          <p:nvPr/>
        </p:nvSpPr>
        <p:spPr>
          <a:xfrm>
            <a:off x="1535232" y="1226616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“Phase I” incommensurate</a:t>
            </a:r>
          </a:p>
        </p:txBody>
      </p:sp>
    </p:spTree>
    <p:extLst>
      <p:ext uri="{BB962C8B-B14F-4D97-AF65-F5344CB8AC3E}">
        <p14:creationId xmlns:p14="http://schemas.microsoft.com/office/powerpoint/2010/main" val="280871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65EB8-26D0-4E10-AC6B-FC8905F57D1D}"/>
              </a:ext>
            </a:extLst>
          </p:cNvPr>
          <p:cNvSpPr/>
          <p:nvPr/>
        </p:nvSpPr>
        <p:spPr>
          <a:xfrm>
            <a:off x="6324600" y="1350861"/>
            <a:ext cx="492899" cy="447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F75A3F-31B1-4457-8CBC-928CA04F329D}"/>
              </a:ext>
            </a:extLst>
          </p:cNvPr>
          <p:cNvSpPr/>
          <p:nvPr/>
        </p:nvSpPr>
        <p:spPr>
          <a:xfrm>
            <a:off x="232794" y="259839"/>
            <a:ext cx="11726411" cy="1065622"/>
          </a:xfrm>
          <a:prstGeom prst="roundRect">
            <a:avLst/>
          </a:pr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zero-field magnetic structure is a commensurate AFM at </a:t>
            </a:r>
            <a:r>
              <a:rPr lang="en-US" sz="2400" i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baseline="-25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and quickly transforms to an incommensurate double-flat-spiral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C09CE6-92E7-4F8F-8810-E4CAF42BABC2}"/>
              </a:ext>
            </a:extLst>
          </p:cNvPr>
          <p:cNvGrpSpPr>
            <a:grpSpLocks noChangeAspect="1"/>
          </p:cNvGrpSpPr>
          <p:nvPr/>
        </p:nvGrpSpPr>
        <p:grpSpPr>
          <a:xfrm>
            <a:off x="554856" y="1574791"/>
            <a:ext cx="3228587" cy="4434446"/>
            <a:chOff x="3599447" y="1669870"/>
            <a:chExt cx="3791953" cy="52082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7AFCF5-FD80-43CD-A572-D59E494E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9447" y="1669870"/>
              <a:ext cx="3791953" cy="520822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2FEEC9-5CE8-413B-8B9A-F3F2F0CE15C6}"/>
                </a:ext>
              </a:extLst>
            </p:cNvPr>
            <p:cNvSpPr/>
            <p:nvPr/>
          </p:nvSpPr>
          <p:spPr>
            <a:xfrm>
              <a:off x="4114800" y="1746070"/>
              <a:ext cx="304800" cy="397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233F23-0995-4AC3-AABA-2E70F280C8DE}"/>
              </a:ext>
            </a:extLst>
          </p:cNvPr>
          <p:cNvGrpSpPr>
            <a:grpSpLocks noChangeAspect="1"/>
          </p:cNvGrpSpPr>
          <p:nvPr/>
        </p:nvGrpSpPr>
        <p:grpSpPr>
          <a:xfrm>
            <a:off x="5960391" y="2008321"/>
            <a:ext cx="2721067" cy="4072129"/>
            <a:chOff x="7761823" y="1450982"/>
            <a:chExt cx="3200400" cy="47894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D877C4-EF40-4C02-A376-2BD0D3774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027"/>
            <a:stretch/>
          </p:blipFill>
          <p:spPr>
            <a:xfrm>
              <a:off x="7761823" y="1450982"/>
              <a:ext cx="3200400" cy="47894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6F72B4-754E-4EE6-970B-B948BFD3AD44}"/>
                </a:ext>
              </a:extLst>
            </p:cNvPr>
            <p:cNvSpPr txBox="1"/>
            <p:nvPr/>
          </p:nvSpPr>
          <p:spPr>
            <a:xfrm>
              <a:off x="8453565" y="1525349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Sn</a:t>
              </a:r>
              <a:r>
                <a:rPr lang="en-US" sz="2400" baseline="-25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r>
                <a: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A96C21-005B-47C4-8268-82F9F463197D}"/>
                </a:ext>
              </a:extLst>
            </p:cNvPr>
            <p:cNvSpPr txBox="1"/>
            <p:nvPr/>
          </p:nvSpPr>
          <p:spPr>
            <a:xfrm>
              <a:off x="8679589" y="2534577"/>
              <a:ext cx="607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Sn</a:t>
              </a:r>
              <a:r>
                <a:rPr lang="en-US" sz="2400" baseline="-25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  <a:endParaRPr lang="en-US"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A25F0D5-5D3E-4DDC-985D-605254568191}"/>
              </a:ext>
            </a:extLst>
          </p:cNvPr>
          <p:cNvSpPr/>
          <p:nvPr/>
        </p:nvSpPr>
        <p:spPr>
          <a:xfrm>
            <a:off x="8936418" y="5222021"/>
            <a:ext cx="1045782" cy="380709"/>
          </a:xfrm>
          <a:prstGeom prst="rightArrow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1836C14-EDB1-4FF1-828B-A7E14F9AE230}"/>
              </a:ext>
            </a:extLst>
          </p:cNvPr>
          <p:cNvSpPr/>
          <p:nvPr/>
        </p:nvSpPr>
        <p:spPr>
          <a:xfrm>
            <a:off x="8936418" y="4352724"/>
            <a:ext cx="1045782" cy="380709"/>
          </a:xfrm>
          <a:prstGeom prst="rightArrow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AC574EE-9DA2-4D5B-ABDD-2AACD79FD03E}"/>
              </a:ext>
            </a:extLst>
          </p:cNvPr>
          <p:cNvSpPr/>
          <p:nvPr/>
        </p:nvSpPr>
        <p:spPr>
          <a:xfrm flipH="1">
            <a:off x="8839510" y="3420234"/>
            <a:ext cx="1045782" cy="380709"/>
          </a:xfrm>
          <a:prstGeom prst="rightArrow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BB57FC7-C80D-40E5-A614-153B1672F733}"/>
              </a:ext>
            </a:extLst>
          </p:cNvPr>
          <p:cNvSpPr/>
          <p:nvPr/>
        </p:nvSpPr>
        <p:spPr>
          <a:xfrm flipH="1">
            <a:off x="8839510" y="2548913"/>
            <a:ext cx="1045782" cy="380709"/>
          </a:xfrm>
          <a:prstGeom prst="rightArrow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BCF0E2-ED45-4AD1-B3DF-DCE67457011A}"/>
              </a:ext>
            </a:extLst>
          </p:cNvPr>
          <p:cNvSpPr/>
          <p:nvPr/>
        </p:nvSpPr>
        <p:spPr>
          <a:xfrm>
            <a:off x="5530287" y="1442214"/>
            <a:ext cx="3791953" cy="514735"/>
          </a:xfrm>
          <a:prstGeom prst="rect">
            <a:avLst/>
          </a:pr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57800"/>
                      <a:gd name="connsiteY0" fmla="*/ 369329 h 738658"/>
                      <a:gd name="connsiteX1" fmla="*/ 2628900 w 5257800"/>
                      <a:gd name="connsiteY1" fmla="*/ 0 h 738658"/>
                      <a:gd name="connsiteX2" fmla="*/ 5257800 w 5257800"/>
                      <a:gd name="connsiteY2" fmla="*/ 369329 h 738658"/>
                      <a:gd name="connsiteX3" fmla="*/ 2628900 w 5257800"/>
                      <a:gd name="connsiteY3" fmla="*/ 738658 h 738658"/>
                      <a:gd name="connsiteX4" fmla="*/ 0 w 5257800"/>
                      <a:gd name="connsiteY4" fmla="*/ 369329 h 738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57800" h="738658" extrusionOk="0">
                        <a:moveTo>
                          <a:pt x="0" y="369329"/>
                        </a:moveTo>
                        <a:cubicBezTo>
                          <a:pt x="-32104" y="145551"/>
                          <a:pt x="940932" y="88600"/>
                          <a:pt x="2628900" y="0"/>
                        </a:cubicBezTo>
                        <a:cubicBezTo>
                          <a:pt x="4100753" y="4200"/>
                          <a:pt x="5233495" y="166127"/>
                          <a:pt x="5257800" y="369329"/>
                        </a:cubicBezTo>
                        <a:cubicBezTo>
                          <a:pt x="5019778" y="805746"/>
                          <a:pt x="4025638" y="1043564"/>
                          <a:pt x="2628900" y="738658"/>
                        </a:cubicBezTo>
                        <a:cubicBezTo>
                          <a:pt x="1159585" y="729131"/>
                          <a:pt x="50053" y="597220"/>
                          <a:pt x="0" y="36932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~ 340 K,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= (0, 0, 0.5)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136D04-3E48-4144-BF1F-449CFB0F9735}"/>
              </a:ext>
            </a:extLst>
          </p:cNvPr>
          <p:cNvGrpSpPr/>
          <p:nvPr/>
        </p:nvGrpSpPr>
        <p:grpSpPr>
          <a:xfrm>
            <a:off x="2206989" y="1736283"/>
            <a:ext cx="3323298" cy="1388783"/>
            <a:chOff x="2239302" y="1905000"/>
            <a:chExt cx="3323298" cy="13887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1D5CA96-76B2-4696-ADEE-C8997153619F}"/>
                </a:ext>
              </a:extLst>
            </p:cNvPr>
            <p:cNvSpPr/>
            <p:nvPr/>
          </p:nvSpPr>
          <p:spPr>
            <a:xfrm>
              <a:off x="2239302" y="2819400"/>
              <a:ext cx="503898" cy="474383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2C33D5F-B209-40F2-BCBA-757C423CA397}"/>
                </a:ext>
              </a:extLst>
            </p:cNvPr>
            <p:cNvCxnSpPr>
              <a:stCxn id="25" idx="7"/>
            </p:cNvCxnSpPr>
            <p:nvPr/>
          </p:nvCxnSpPr>
          <p:spPr>
            <a:xfrm flipV="1">
              <a:off x="2669406" y="1905000"/>
              <a:ext cx="2893194" cy="98387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25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15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C42073-BC6B-4347-9CC4-EF4B3A03561B}"/>
              </a:ext>
            </a:extLst>
          </p:cNvPr>
          <p:cNvSpPr/>
          <p:nvPr/>
        </p:nvSpPr>
        <p:spPr>
          <a:xfrm>
            <a:off x="6324600" y="1350861"/>
            <a:ext cx="492899" cy="447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F301F5-BAC6-45B8-B65F-F005A2B3F614}"/>
              </a:ext>
            </a:extLst>
          </p:cNvPr>
          <p:cNvSpPr/>
          <p:nvPr/>
        </p:nvSpPr>
        <p:spPr>
          <a:xfrm>
            <a:off x="232794" y="259839"/>
            <a:ext cx="11726411" cy="1065622"/>
          </a:xfrm>
          <a:prstGeom prst="roundRect">
            <a:avLst/>
          </a:pr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zero-field magnetic structure is a commensurate AFM at </a:t>
            </a:r>
            <a:r>
              <a:rPr lang="en-US" sz="2400" i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baseline="-250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and quickly transforms to an incommensurate double-flat-spiral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9CE033-279D-4449-8AA0-BEC500B625F5}"/>
              </a:ext>
            </a:extLst>
          </p:cNvPr>
          <p:cNvSpPr/>
          <p:nvPr/>
        </p:nvSpPr>
        <p:spPr>
          <a:xfrm>
            <a:off x="5638800" y="1478916"/>
            <a:ext cx="3791953" cy="514735"/>
          </a:xfrm>
          <a:prstGeom prst="rect">
            <a:avLst/>
          </a:pr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57800"/>
                      <a:gd name="connsiteY0" fmla="*/ 369329 h 738658"/>
                      <a:gd name="connsiteX1" fmla="*/ 2628900 w 5257800"/>
                      <a:gd name="connsiteY1" fmla="*/ 0 h 738658"/>
                      <a:gd name="connsiteX2" fmla="*/ 5257800 w 5257800"/>
                      <a:gd name="connsiteY2" fmla="*/ 369329 h 738658"/>
                      <a:gd name="connsiteX3" fmla="*/ 2628900 w 5257800"/>
                      <a:gd name="connsiteY3" fmla="*/ 738658 h 738658"/>
                      <a:gd name="connsiteX4" fmla="*/ 0 w 5257800"/>
                      <a:gd name="connsiteY4" fmla="*/ 369329 h 738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57800" h="738658" extrusionOk="0">
                        <a:moveTo>
                          <a:pt x="0" y="369329"/>
                        </a:moveTo>
                        <a:cubicBezTo>
                          <a:pt x="-32104" y="145551"/>
                          <a:pt x="940932" y="88600"/>
                          <a:pt x="2628900" y="0"/>
                        </a:cubicBezTo>
                        <a:cubicBezTo>
                          <a:pt x="4100753" y="4200"/>
                          <a:pt x="5233495" y="166127"/>
                          <a:pt x="5257800" y="369329"/>
                        </a:cubicBezTo>
                        <a:cubicBezTo>
                          <a:pt x="5019778" y="805746"/>
                          <a:pt x="4025638" y="1043564"/>
                          <a:pt x="2628900" y="738658"/>
                        </a:cubicBezTo>
                        <a:cubicBezTo>
                          <a:pt x="1159585" y="729131"/>
                          <a:pt x="50053" y="597220"/>
                          <a:pt x="0" y="36932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~ 330 K,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= (0, 0, </a:t>
            </a:r>
            <a:r>
              <a:rPr lang="en-US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3F8897-EC45-45F7-A0A4-0FD065D89E23}"/>
              </a:ext>
            </a:extLst>
          </p:cNvPr>
          <p:cNvGrpSpPr>
            <a:grpSpLocks noChangeAspect="1"/>
          </p:cNvGrpSpPr>
          <p:nvPr/>
        </p:nvGrpSpPr>
        <p:grpSpPr>
          <a:xfrm>
            <a:off x="4768920" y="2721434"/>
            <a:ext cx="3529336" cy="3221024"/>
            <a:chOff x="4953000" y="2819400"/>
            <a:chExt cx="4675647" cy="42672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DFA99B9-D255-4682-B035-FAD965AF3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2819400"/>
              <a:ext cx="4675647" cy="42672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2B6BA7-FBB2-4A6A-A06B-E20C0BB04B22}"/>
                </a:ext>
              </a:extLst>
            </p:cNvPr>
            <p:cNvSpPr/>
            <p:nvPr/>
          </p:nvSpPr>
          <p:spPr>
            <a:xfrm>
              <a:off x="4953000" y="2819400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C572ED-89A7-43CE-8415-FFFD401B705A}"/>
              </a:ext>
            </a:extLst>
          </p:cNvPr>
          <p:cNvGrpSpPr>
            <a:grpSpLocks noChangeAspect="1"/>
          </p:cNvGrpSpPr>
          <p:nvPr/>
        </p:nvGrpSpPr>
        <p:grpSpPr>
          <a:xfrm>
            <a:off x="8460714" y="2730708"/>
            <a:ext cx="3239324" cy="3291963"/>
            <a:chOff x="9628647" y="2684635"/>
            <a:chExt cx="4292600" cy="43623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A85659-56CD-4E11-AA67-F3857AB94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8647" y="2684635"/>
              <a:ext cx="4292600" cy="436235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96529B-1EB1-4F70-8C63-5B0E90DBC6CF}"/>
                </a:ext>
              </a:extLst>
            </p:cNvPr>
            <p:cNvSpPr/>
            <p:nvPr/>
          </p:nvSpPr>
          <p:spPr>
            <a:xfrm>
              <a:off x="9628647" y="2684635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917CD66-8D04-47B0-A6FC-0295F50A1F73}"/>
              </a:ext>
            </a:extLst>
          </p:cNvPr>
          <p:cNvSpPr/>
          <p:nvPr/>
        </p:nvSpPr>
        <p:spPr>
          <a:xfrm>
            <a:off x="5644067" y="2069635"/>
            <a:ext cx="5408853" cy="461665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actually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= (0, 0,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z,1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 and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= (0, 0,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z,2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BEBABC-E57F-421E-84F7-A7FBD2F88ED7}"/>
              </a:ext>
            </a:extLst>
          </p:cNvPr>
          <p:cNvGrpSpPr>
            <a:grpSpLocks noChangeAspect="1"/>
          </p:cNvGrpSpPr>
          <p:nvPr/>
        </p:nvGrpSpPr>
        <p:grpSpPr>
          <a:xfrm>
            <a:off x="554856" y="1574791"/>
            <a:ext cx="3228587" cy="4434446"/>
            <a:chOff x="3599447" y="1669870"/>
            <a:chExt cx="3791953" cy="520822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3C6FE0-F0C5-4C91-B202-6DD7E92A3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9447" y="1669870"/>
              <a:ext cx="3791953" cy="520822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092DB88-34B4-4A5C-8934-3B2D9E4A6B75}"/>
                </a:ext>
              </a:extLst>
            </p:cNvPr>
            <p:cNvSpPr/>
            <p:nvPr/>
          </p:nvSpPr>
          <p:spPr>
            <a:xfrm>
              <a:off x="4114800" y="1746070"/>
              <a:ext cx="304800" cy="397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CCDFCD-2E27-41E1-88DA-92091CFE6072}"/>
              </a:ext>
            </a:extLst>
          </p:cNvPr>
          <p:cNvGrpSpPr/>
          <p:nvPr/>
        </p:nvGrpSpPr>
        <p:grpSpPr>
          <a:xfrm>
            <a:off x="1452464" y="1733406"/>
            <a:ext cx="4186336" cy="1325477"/>
            <a:chOff x="1524000" y="2038205"/>
            <a:chExt cx="4186336" cy="132547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6606E7-F52B-4345-B91C-9FB0377AB95C}"/>
                </a:ext>
              </a:extLst>
            </p:cNvPr>
            <p:cNvSpPr/>
            <p:nvPr/>
          </p:nvSpPr>
          <p:spPr>
            <a:xfrm>
              <a:off x="1524000" y="3066657"/>
              <a:ext cx="1905000" cy="297025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046B20-D68B-408D-BE72-C28E3E40A4DA}"/>
                </a:ext>
              </a:extLst>
            </p:cNvPr>
            <p:cNvCxnSpPr>
              <a:cxnSpLocks/>
              <a:stCxn id="30" idx="7"/>
            </p:cNvCxnSpPr>
            <p:nvPr/>
          </p:nvCxnSpPr>
          <p:spPr>
            <a:xfrm flipV="1">
              <a:off x="3150019" y="2038205"/>
              <a:ext cx="2560317" cy="107195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419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2A6CDB-9136-40CB-A8FD-7FAAAB2C8659}"/>
              </a:ext>
            </a:extLst>
          </p:cNvPr>
          <p:cNvGrpSpPr>
            <a:grpSpLocks noChangeAspect="1"/>
          </p:cNvGrpSpPr>
          <p:nvPr/>
        </p:nvGrpSpPr>
        <p:grpSpPr>
          <a:xfrm>
            <a:off x="8033942" y="204966"/>
            <a:ext cx="2774925" cy="5343575"/>
            <a:chOff x="21737707" y="13823129"/>
            <a:chExt cx="3254985" cy="62680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C65C8FF-8206-4100-9A72-386EC863DA96}"/>
                </a:ext>
              </a:extLst>
            </p:cNvPr>
            <p:cNvGrpSpPr/>
            <p:nvPr/>
          </p:nvGrpSpPr>
          <p:grpSpPr>
            <a:xfrm>
              <a:off x="22135192" y="13823129"/>
              <a:ext cx="2857500" cy="6268010"/>
              <a:chOff x="40100542" y="20987657"/>
              <a:chExt cx="2857500" cy="6268010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5A0C39F9-BF7A-44ED-B116-2BF1D4276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1542345" y="24451390"/>
                <a:ext cx="847725" cy="409575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5A1A33EA-68BE-4A2D-BEEE-F0E0AA48D2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32019"/>
              <a:stretch/>
            </p:blipFill>
            <p:spPr>
              <a:xfrm>
                <a:off x="40100542" y="20987657"/>
                <a:ext cx="2857500" cy="6268010"/>
              </a:xfrm>
              <a:prstGeom prst="rect">
                <a:avLst/>
              </a:prstGeom>
            </p:spPr>
          </p:pic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A91A08C7-B0FA-4313-B8DA-1DEC15858FDD}"/>
                  </a:ext>
                </a:extLst>
              </p:cNvPr>
              <p:cNvSpPr/>
              <p:nvPr/>
            </p:nvSpPr>
            <p:spPr>
              <a:xfrm>
                <a:off x="40974092" y="26671193"/>
                <a:ext cx="1110399" cy="317022"/>
              </a:xfrm>
              <a:prstGeom prst="rightArrow">
                <a:avLst/>
              </a:prstGeom>
              <a:solidFill>
                <a:srgbClr val="0072BC"/>
              </a:solidFill>
              <a:scene3d>
                <a:camera prst="orthographicFront">
                  <a:rot lat="0" lon="0" rev="0"/>
                </a:camera>
                <a:lightRig rig="flood" dir="t"/>
              </a:scene3d>
              <a:sp3d extrusionH="127000" prstMaterial="metal">
                <a:bevelT w="127000" h="127000"/>
                <a:bevelB w="1270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781081EA-D286-4DAD-BA55-A308B43B7C39}"/>
                  </a:ext>
                </a:extLst>
              </p:cNvPr>
              <p:cNvSpPr/>
              <p:nvPr/>
            </p:nvSpPr>
            <p:spPr>
              <a:xfrm>
                <a:off x="40974091" y="25626618"/>
                <a:ext cx="1110399" cy="317022"/>
              </a:xfrm>
              <a:prstGeom prst="rightArrow">
                <a:avLst/>
              </a:prstGeom>
              <a:solidFill>
                <a:srgbClr val="CB582B"/>
              </a:solidFill>
              <a:ln>
                <a:solidFill>
                  <a:srgbClr val="CB582B"/>
                </a:solidFill>
              </a:ln>
              <a:scene3d>
                <a:camera prst="orthographicFront">
                  <a:rot lat="52030" lon="600000" rev="21002238"/>
                </a:camera>
                <a:lightRig rig="flood" dir="t"/>
              </a:scene3d>
              <a:sp3d extrusionH="127000" prstMaterial="metal">
                <a:bevelT w="127000" h="127000"/>
                <a:bevelB w="1270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95CE2D36-5FEC-4CA1-963D-0FF9729758A0}"/>
                  </a:ext>
                </a:extLst>
              </p:cNvPr>
              <p:cNvSpPr/>
              <p:nvPr/>
            </p:nvSpPr>
            <p:spPr>
              <a:xfrm>
                <a:off x="40974092" y="24566168"/>
                <a:ext cx="1110399" cy="317022"/>
              </a:xfrm>
              <a:prstGeom prst="rightArrow">
                <a:avLst/>
              </a:prstGeom>
              <a:solidFill>
                <a:srgbClr val="0072BC"/>
              </a:solidFill>
              <a:scene3d>
                <a:camera prst="orthographicFront">
                  <a:rot lat="0" lon="19499980" rev="5400000"/>
                </a:camera>
                <a:lightRig rig="flood" dir="t"/>
              </a:scene3d>
              <a:sp3d extrusionH="127000" prstMaterial="metal">
                <a:bevelT w="127000" h="127000"/>
                <a:bevelB w="1270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44850F31-1A58-46E4-A54C-92189EE23AF6}"/>
                  </a:ext>
                </a:extLst>
              </p:cNvPr>
              <p:cNvSpPr/>
              <p:nvPr/>
            </p:nvSpPr>
            <p:spPr>
              <a:xfrm rot="17817623">
                <a:off x="41030483" y="23363081"/>
                <a:ext cx="1110399" cy="317022"/>
              </a:xfrm>
              <a:prstGeom prst="rightArrow">
                <a:avLst/>
              </a:prstGeom>
              <a:solidFill>
                <a:srgbClr val="CB582B"/>
              </a:solidFill>
              <a:ln>
                <a:solidFill>
                  <a:srgbClr val="CB582B"/>
                </a:solidFill>
              </a:ln>
              <a:scene3d>
                <a:camera prst="orthographicFront">
                  <a:rot lat="0" lon="18599475" rev="21594000"/>
                </a:camera>
                <a:lightRig rig="flood" dir="t"/>
              </a:scene3d>
              <a:sp3d extrusionH="127000" prstMaterial="metal">
                <a:bevelT w="127000" h="127000"/>
                <a:bevelB w="1270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E3B5D523-0AF2-42AA-BB09-B410E119B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313870" y="25782209"/>
                <a:ext cx="76200" cy="133350"/>
              </a:xfrm>
              <a:prstGeom prst="rect">
                <a:avLst/>
              </a:prstGeom>
            </p:spPr>
          </p:pic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17342510-B221-49CD-87DF-4B2D304EF127}"/>
                  </a:ext>
                </a:extLst>
              </p:cNvPr>
              <p:cNvSpPr/>
              <p:nvPr/>
            </p:nvSpPr>
            <p:spPr>
              <a:xfrm>
                <a:off x="40974088" y="22470437"/>
                <a:ext cx="1110399" cy="317022"/>
              </a:xfrm>
              <a:prstGeom prst="rightArrow">
                <a:avLst/>
              </a:prstGeom>
              <a:solidFill>
                <a:srgbClr val="0072BC"/>
              </a:solidFill>
              <a:scene3d>
                <a:camera prst="orthographicFront">
                  <a:rot lat="1297378" lon="1200484" rev="11873791"/>
                </a:camera>
                <a:lightRig rig="flood" dir="t"/>
              </a:scene3d>
              <a:sp3d extrusionH="127000" prstMaterial="metal">
                <a:bevelT w="127000" h="127000"/>
                <a:bevelB w="1270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940EAB7F-403D-4EA3-B1EF-0A7E017BDCC3}"/>
                  </a:ext>
                </a:extLst>
              </p:cNvPr>
              <p:cNvSpPr/>
              <p:nvPr/>
            </p:nvSpPr>
            <p:spPr>
              <a:xfrm>
                <a:off x="40974087" y="21386998"/>
                <a:ext cx="1110399" cy="317022"/>
              </a:xfrm>
              <a:prstGeom prst="rightArrow">
                <a:avLst/>
              </a:prstGeom>
              <a:solidFill>
                <a:srgbClr val="CB582B"/>
              </a:solidFill>
              <a:ln>
                <a:solidFill>
                  <a:srgbClr val="CB582B"/>
                </a:solidFill>
              </a:ln>
              <a:scene3d>
                <a:camera prst="orthographicFront">
                  <a:rot lat="724814" lon="1012792" rev="10619179"/>
                </a:camera>
                <a:lightRig rig="flood" dir="t"/>
              </a:scene3d>
              <a:sp3d extrusionH="127000" prstMaterial="metal">
                <a:bevelT w="127000" h="127000"/>
                <a:bevelB w="1270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EDB8AA-6BD0-4B30-A1D5-7FE943AA72E2}"/>
                </a:ext>
              </a:extLst>
            </p:cNvPr>
            <p:cNvSpPr txBox="1"/>
            <p:nvPr/>
          </p:nvSpPr>
          <p:spPr>
            <a:xfrm>
              <a:off x="21740324" y="19371523"/>
              <a:ext cx="483618" cy="685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9C8A8A-FB66-4CC6-BECB-90B8C727CFCF}"/>
                </a:ext>
              </a:extLst>
            </p:cNvPr>
            <p:cNvSpPr txBox="1"/>
            <p:nvPr/>
          </p:nvSpPr>
          <p:spPr>
            <a:xfrm>
              <a:off x="21737707" y="18291564"/>
              <a:ext cx="483618" cy="685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6CBD22-F5A3-40AA-9588-41438B965C4B}"/>
                </a:ext>
              </a:extLst>
            </p:cNvPr>
            <p:cNvSpPr txBox="1"/>
            <p:nvPr/>
          </p:nvSpPr>
          <p:spPr>
            <a:xfrm>
              <a:off x="21737707" y="17252856"/>
              <a:ext cx="483618" cy="685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8F1E4F-2AA4-49C2-80E8-6EF5258B8D45}"/>
                </a:ext>
              </a:extLst>
            </p:cNvPr>
            <p:cNvSpPr txBox="1"/>
            <p:nvPr/>
          </p:nvSpPr>
          <p:spPr>
            <a:xfrm>
              <a:off x="21737707" y="16178859"/>
              <a:ext cx="483618" cy="685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F052A7-5FBD-4FCF-A3FA-A7A8301C00DE}"/>
                </a:ext>
              </a:extLst>
            </p:cNvPr>
            <p:cNvSpPr txBox="1"/>
            <p:nvPr/>
          </p:nvSpPr>
          <p:spPr>
            <a:xfrm>
              <a:off x="21737707" y="15140601"/>
              <a:ext cx="483618" cy="685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D8A2FC-1D79-42B0-AE41-C06AB624CB30}"/>
                </a:ext>
              </a:extLst>
            </p:cNvPr>
            <p:cNvSpPr txBox="1"/>
            <p:nvPr/>
          </p:nvSpPr>
          <p:spPr>
            <a:xfrm>
              <a:off x="21744711" y="14081447"/>
              <a:ext cx="483618" cy="685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3CAB3B-8CBD-4E98-9BBE-3C26B0C72582}"/>
              </a:ext>
            </a:extLst>
          </p:cNvPr>
          <p:cNvGrpSpPr/>
          <p:nvPr/>
        </p:nvGrpSpPr>
        <p:grpSpPr>
          <a:xfrm>
            <a:off x="1180692" y="1673130"/>
            <a:ext cx="4508862" cy="4125792"/>
            <a:chOff x="1339591" y="1304300"/>
            <a:chExt cx="4508862" cy="4125792"/>
          </a:xfrm>
        </p:grpSpPr>
        <p:pic>
          <p:nvPicPr>
            <p:cNvPr id="30" name="Picture 29" descr="Chart, bubble chart&#10;&#10;Description automatically generated">
              <a:extLst>
                <a:ext uri="{FF2B5EF4-FFF2-40B4-BE49-F238E27FC236}">
                  <a16:creationId xmlns:a16="http://schemas.microsoft.com/office/drawing/2014/main" id="{A5F806F0-0515-40AD-9BFB-8B8AA91855F1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67"/>
            <a:stretch/>
          </p:blipFill>
          <p:spPr>
            <a:xfrm>
              <a:off x="1383133" y="1304300"/>
              <a:ext cx="4465320" cy="412579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0AA4AAE-130F-4F53-A2FB-2C044D9C4E08}"/>
                </a:ext>
              </a:extLst>
            </p:cNvPr>
            <p:cNvSpPr/>
            <p:nvPr/>
          </p:nvSpPr>
          <p:spPr>
            <a:xfrm>
              <a:off x="1339591" y="1304300"/>
              <a:ext cx="386753" cy="374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CB017C8-DCED-4F37-B226-4A02DAC950F5}"/>
              </a:ext>
            </a:extLst>
          </p:cNvPr>
          <p:cNvSpPr/>
          <p:nvPr/>
        </p:nvSpPr>
        <p:spPr>
          <a:xfrm>
            <a:off x="507811" y="285984"/>
            <a:ext cx="6778710" cy="1328023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Magnetic ground state structure in zero field is the incommensurate double spiral structure [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Venturini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et al.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J Alloy </a:t>
            </a:r>
            <a:r>
              <a:rPr lang="en-US" sz="2400" i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Compd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236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(1-2), 102-110 (1996).]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1F59307-CF48-40F6-85BB-D8591ADF428D}"/>
                  </a:ext>
                </a:extLst>
              </p:cNvPr>
              <p:cNvSpPr txBox="1"/>
              <p:nvPr/>
            </p:nvSpPr>
            <p:spPr>
              <a:xfrm>
                <a:off x="5794614" y="2828948"/>
                <a:ext cx="22393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≈−20°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≈110°</m:t>
                      </m:r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≈90°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(0, 0, 0.25)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1F59307-CF48-40F6-85BB-D8591ADF4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14" y="2828948"/>
                <a:ext cx="2239327" cy="1569660"/>
              </a:xfrm>
              <a:prstGeom prst="rect">
                <a:avLst/>
              </a:prstGeom>
              <a:blipFill>
                <a:blip r:embed="rId12"/>
                <a:stretch>
                  <a:fillRect r="-545" b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390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17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Unpolarized neutrons cannot distinguish chirality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1189EC-5892-441A-8277-445323857C2E}"/>
                  </a:ext>
                </a:extLst>
              </p:cNvPr>
              <p:cNvSpPr txBox="1"/>
              <p:nvPr/>
            </p:nvSpPr>
            <p:spPr>
              <a:xfrm>
                <a:off x="4171210" y="1274478"/>
                <a:ext cx="8020790" cy="4350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𝑝𝑓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Example: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⟂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b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d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⟂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⟂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1189EC-5892-441A-8277-44532385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210" y="1274478"/>
                <a:ext cx="8020790" cy="4350935"/>
              </a:xfrm>
              <a:prstGeom prst="rect">
                <a:avLst/>
              </a:prstGeom>
              <a:blipFill>
                <a:blip r:embed="rId6"/>
                <a:stretch>
                  <a:fillRect l="-1140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491EBC-C122-4EC6-8970-25D2D64E58C9}"/>
                  </a:ext>
                </a:extLst>
              </p:cNvPr>
              <p:cNvSpPr txBox="1"/>
              <p:nvPr/>
            </p:nvSpPr>
            <p:spPr>
              <a:xfrm>
                <a:off x="776805" y="5254991"/>
                <a:ext cx="9050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491EBC-C122-4EC6-8970-25D2D64E5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05" y="5254991"/>
                <a:ext cx="9050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39E597-2108-4F07-8024-BFC4B4B02064}"/>
                  </a:ext>
                </a:extLst>
              </p:cNvPr>
              <p:cNvSpPr txBox="1"/>
              <p:nvPr/>
            </p:nvSpPr>
            <p:spPr>
              <a:xfrm>
                <a:off x="933105" y="1583156"/>
                <a:ext cx="592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39E597-2108-4F07-8024-BFC4B4B02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5" y="1583156"/>
                <a:ext cx="592471" cy="461665"/>
              </a:xfrm>
              <a:prstGeom prst="rect">
                <a:avLst/>
              </a:prstGeom>
              <a:blipFill>
                <a:blip r:embed="rId8"/>
                <a:stretch>
                  <a:fillRect l="-1031" r="-5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FCB32B8-F405-4E2E-BE7B-9A8347111126}"/>
              </a:ext>
            </a:extLst>
          </p:cNvPr>
          <p:cNvGrpSpPr/>
          <p:nvPr/>
        </p:nvGrpSpPr>
        <p:grpSpPr>
          <a:xfrm>
            <a:off x="901411" y="2046290"/>
            <a:ext cx="917537" cy="2651760"/>
            <a:chOff x="9131716" y="2892503"/>
            <a:chExt cx="917537" cy="26517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D200224-85A8-4EAB-8743-7879477E9699}"/>
                </a:ext>
              </a:extLst>
            </p:cNvPr>
            <p:cNvSpPr/>
            <p:nvPr/>
          </p:nvSpPr>
          <p:spPr>
            <a:xfrm>
              <a:off x="9144002" y="424540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AD9E7FE-4863-4039-97CF-9FC97D924030}"/>
                </a:ext>
              </a:extLst>
            </p:cNvPr>
            <p:cNvSpPr/>
            <p:nvPr/>
          </p:nvSpPr>
          <p:spPr>
            <a:xfrm>
              <a:off x="9131716" y="378684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4BF6A9-4B1D-4D0A-8AB5-BE79EEC8DDAB}"/>
                </a:ext>
              </a:extLst>
            </p:cNvPr>
            <p:cNvSpPr/>
            <p:nvPr/>
          </p:nvSpPr>
          <p:spPr>
            <a:xfrm>
              <a:off x="9131716" y="33313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3168239-500A-4619-840A-45AD1BCC7492}"/>
                </a:ext>
              </a:extLst>
            </p:cNvPr>
            <p:cNvCxnSpPr/>
            <p:nvPr/>
          </p:nvCxnSpPr>
          <p:spPr>
            <a:xfrm flipV="1">
              <a:off x="9517406" y="2892503"/>
              <a:ext cx="0" cy="2651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EED484-AF23-4641-9706-DC8C814E7525}"/>
                </a:ext>
              </a:extLst>
            </p:cNvPr>
            <p:cNvSpPr/>
            <p:nvPr/>
          </p:nvSpPr>
          <p:spPr>
            <a:xfrm>
              <a:off x="9144184" y="42329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D3506E-82A1-4C32-B811-4F05DA177209}"/>
                </a:ext>
              </a:extLst>
            </p:cNvPr>
            <p:cNvSpPr/>
            <p:nvPr/>
          </p:nvSpPr>
          <p:spPr>
            <a:xfrm>
              <a:off x="9131898" y="377441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F90A81-A543-4361-89DA-5D16B089E9D5}"/>
                </a:ext>
              </a:extLst>
            </p:cNvPr>
            <p:cNvSpPr/>
            <p:nvPr/>
          </p:nvSpPr>
          <p:spPr>
            <a:xfrm>
              <a:off x="9131898" y="331894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1591F8-4E6C-4B1C-B58F-0907D0CF22CA}"/>
              </a:ext>
            </a:extLst>
          </p:cNvPr>
          <p:cNvGrpSpPr/>
          <p:nvPr/>
        </p:nvGrpSpPr>
        <p:grpSpPr>
          <a:xfrm flipH="1">
            <a:off x="2659192" y="1985468"/>
            <a:ext cx="917537" cy="2651760"/>
            <a:chOff x="9131716" y="2733888"/>
            <a:chExt cx="917537" cy="265176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5B1B65-4D44-41EB-BB8D-9B99BBAA45D4}"/>
                </a:ext>
              </a:extLst>
            </p:cNvPr>
            <p:cNvSpPr/>
            <p:nvPr/>
          </p:nvSpPr>
          <p:spPr>
            <a:xfrm>
              <a:off x="9144002" y="424540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DB4D7D-35AE-4085-924D-69B3FABEF947}"/>
                </a:ext>
              </a:extLst>
            </p:cNvPr>
            <p:cNvSpPr/>
            <p:nvPr/>
          </p:nvSpPr>
          <p:spPr>
            <a:xfrm>
              <a:off x="9131716" y="378684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DB1F994-C80D-47CC-8E6A-2DB887505560}"/>
                </a:ext>
              </a:extLst>
            </p:cNvPr>
            <p:cNvSpPr/>
            <p:nvPr/>
          </p:nvSpPr>
          <p:spPr>
            <a:xfrm>
              <a:off x="9131716" y="33313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F11D195-F501-4B94-8339-5D22704F0026}"/>
                </a:ext>
              </a:extLst>
            </p:cNvPr>
            <p:cNvCxnSpPr/>
            <p:nvPr/>
          </p:nvCxnSpPr>
          <p:spPr>
            <a:xfrm flipV="1">
              <a:off x="9517406" y="2733888"/>
              <a:ext cx="0" cy="2651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C16749D-9757-4368-A825-954A83CF3B9B}"/>
                </a:ext>
              </a:extLst>
            </p:cNvPr>
            <p:cNvSpPr/>
            <p:nvPr/>
          </p:nvSpPr>
          <p:spPr>
            <a:xfrm>
              <a:off x="9144184" y="42329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35A323-C00F-4710-B66E-980CD82E27BD}"/>
                </a:ext>
              </a:extLst>
            </p:cNvPr>
            <p:cNvSpPr/>
            <p:nvPr/>
          </p:nvSpPr>
          <p:spPr>
            <a:xfrm>
              <a:off x="9131898" y="377441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EF81EB-BFD0-4072-B9D4-7F2594E71603}"/>
                </a:ext>
              </a:extLst>
            </p:cNvPr>
            <p:cNvSpPr/>
            <p:nvPr/>
          </p:nvSpPr>
          <p:spPr>
            <a:xfrm>
              <a:off x="9131898" y="331894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F2F6FA-E4F7-45CA-8593-66137649E5B4}"/>
                  </a:ext>
                </a:extLst>
              </p:cNvPr>
              <p:cNvSpPr txBox="1"/>
              <p:nvPr/>
            </p:nvSpPr>
            <p:spPr>
              <a:xfrm>
                <a:off x="2815490" y="1583156"/>
                <a:ext cx="592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F2F6FA-E4F7-45CA-8593-66137649E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490" y="1583156"/>
                <a:ext cx="592471" cy="461665"/>
              </a:xfrm>
              <a:prstGeom prst="rect">
                <a:avLst/>
              </a:prstGeom>
              <a:blipFill>
                <a:blip r:embed="rId9"/>
                <a:stretch>
                  <a:fillRect l="-1031" r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3A85A7-C5AD-4A22-8497-D6C05CC1BB2A}"/>
                  </a:ext>
                </a:extLst>
              </p:cNvPr>
              <p:cNvSpPr txBox="1"/>
              <p:nvPr/>
            </p:nvSpPr>
            <p:spPr>
              <a:xfrm>
                <a:off x="433799" y="4682474"/>
                <a:ext cx="17122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3A85A7-C5AD-4A22-8497-D6C05CC1B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99" y="4682474"/>
                <a:ext cx="1712200" cy="461665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FBDE26-560B-4841-8038-AE2C73B76B82}"/>
                  </a:ext>
                </a:extLst>
              </p:cNvPr>
              <p:cNvSpPr txBox="1"/>
              <p:nvPr/>
            </p:nvSpPr>
            <p:spPr>
              <a:xfrm>
                <a:off x="2327925" y="4682474"/>
                <a:ext cx="17122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FBDE26-560B-4841-8038-AE2C73B76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925" y="4682474"/>
                <a:ext cx="1712200" cy="461665"/>
              </a:xfrm>
              <a:prstGeom prst="rect">
                <a:avLst/>
              </a:prstGeom>
              <a:blipFill>
                <a:blip r:embed="rId11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95CE4952-D298-4AAB-BA01-375008898E30}"/>
              </a:ext>
            </a:extLst>
          </p:cNvPr>
          <p:cNvSpPr txBox="1"/>
          <p:nvPr/>
        </p:nvSpPr>
        <p:spPr>
          <a:xfrm>
            <a:off x="913697" y="858980"/>
            <a:ext cx="2586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chiral domains possible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A207D3-3690-48F7-9C14-B89B0C954A53}"/>
                  </a:ext>
                </a:extLst>
              </p:cNvPr>
              <p:cNvSpPr txBox="1"/>
              <p:nvPr/>
            </p:nvSpPr>
            <p:spPr>
              <a:xfrm>
                <a:off x="2738504" y="5242561"/>
                <a:ext cx="9050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A207D3-3690-48F7-9C14-B89B0C954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504" y="5242561"/>
                <a:ext cx="90506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E67CCA-F4E0-457A-98D9-FC805BB25CBE}"/>
                  </a:ext>
                </a:extLst>
              </p:cNvPr>
              <p:cNvSpPr txBox="1"/>
              <p:nvPr/>
            </p:nvSpPr>
            <p:spPr>
              <a:xfrm>
                <a:off x="4171210" y="835473"/>
                <a:ext cx="2033230" cy="505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𝑚𝑎𝑔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⟂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E67CCA-F4E0-457A-98D9-FC805BB25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210" y="835473"/>
                <a:ext cx="2033230" cy="5050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00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neutrons can distinguish chirality: scattering amplitude modified to consider initial and final spin states of neutron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1189EC-5892-441A-8277-445323857C2E}"/>
                  </a:ext>
                </a:extLst>
              </p:cNvPr>
              <p:cNvSpPr txBox="1"/>
              <p:nvPr/>
            </p:nvSpPr>
            <p:spPr>
              <a:xfrm>
                <a:off x="4171210" y="1274478"/>
                <a:ext cx="7296889" cy="99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</m:d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𝑝𝑓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1189EC-5892-441A-8277-44532385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210" y="1274478"/>
                <a:ext cx="7296889" cy="994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491EBC-C122-4EC6-8970-25D2D64E58C9}"/>
                  </a:ext>
                </a:extLst>
              </p:cNvPr>
              <p:cNvSpPr txBox="1"/>
              <p:nvPr/>
            </p:nvSpPr>
            <p:spPr>
              <a:xfrm>
                <a:off x="776805" y="5254991"/>
                <a:ext cx="9050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491EBC-C122-4EC6-8970-25D2D64E5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05" y="5254991"/>
                <a:ext cx="9050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39E597-2108-4F07-8024-BFC4B4B02064}"/>
                  </a:ext>
                </a:extLst>
              </p:cNvPr>
              <p:cNvSpPr txBox="1"/>
              <p:nvPr/>
            </p:nvSpPr>
            <p:spPr>
              <a:xfrm>
                <a:off x="933105" y="1583156"/>
                <a:ext cx="592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39E597-2108-4F07-8024-BFC4B4B02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5" y="1583156"/>
                <a:ext cx="592471" cy="461665"/>
              </a:xfrm>
              <a:prstGeom prst="rect">
                <a:avLst/>
              </a:prstGeom>
              <a:blipFill>
                <a:blip r:embed="rId8"/>
                <a:stretch>
                  <a:fillRect l="-1031" r="-5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FCB32B8-F405-4E2E-BE7B-9A8347111126}"/>
              </a:ext>
            </a:extLst>
          </p:cNvPr>
          <p:cNvGrpSpPr/>
          <p:nvPr/>
        </p:nvGrpSpPr>
        <p:grpSpPr>
          <a:xfrm>
            <a:off x="901411" y="2046290"/>
            <a:ext cx="917537" cy="2651760"/>
            <a:chOff x="9131716" y="2892503"/>
            <a:chExt cx="917537" cy="26517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D200224-85A8-4EAB-8743-7879477E9699}"/>
                </a:ext>
              </a:extLst>
            </p:cNvPr>
            <p:cNvSpPr/>
            <p:nvPr/>
          </p:nvSpPr>
          <p:spPr>
            <a:xfrm>
              <a:off x="9144002" y="424540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AD9E7FE-4863-4039-97CF-9FC97D924030}"/>
                </a:ext>
              </a:extLst>
            </p:cNvPr>
            <p:cNvSpPr/>
            <p:nvPr/>
          </p:nvSpPr>
          <p:spPr>
            <a:xfrm>
              <a:off x="9131716" y="378684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4BF6A9-4B1D-4D0A-8AB5-BE79EEC8DDAB}"/>
                </a:ext>
              </a:extLst>
            </p:cNvPr>
            <p:cNvSpPr/>
            <p:nvPr/>
          </p:nvSpPr>
          <p:spPr>
            <a:xfrm>
              <a:off x="9131716" y="33313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3168239-500A-4619-840A-45AD1BCC7492}"/>
                </a:ext>
              </a:extLst>
            </p:cNvPr>
            <p:cNvCxnSpPr/>
            <p:nvPr/>
          </p:nvCxnSpPr>
          <p:spPr>
            <a:xfrm flipV="1">
              <a:off x="9517406" y="2892503"/>
              <a:ext cx="0" cy="2651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EED484-AF23-4641-9706-DC8C814E7525}"/>
                </a:ext>
              </a:extLst>
            </p:cNvPr>
            <p:cNvSpPr/>
            <p:nvPr/>
          </p:nvSpPr>
          <p:spPr>
            <a:xfrm>
              <a:off x="9144184" y="42329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D3506E-82A1-4C32-B811-4F05DA177209}"/>
                </a:ext>
              </a:extLst>
            </p:cNvPr>
            <p:cNvSpPr/>
            <p:nvPr/>
          </p:nvSpPr>
          <p:spPr>
            <a:xfrm>
              <a:off x="9131898" y="377441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F90A81-A543-4361-89DA-5D16B089E9D5}"/>
                </a:ext>
              </a:extLst>
            </p:cNvPr>
            <p:cNvSpPr/>
            <p:nvPr/>
          </p:nvSpPr>
          <p:spPr>
            <a:xfrm>
              <a:off x="9131898" y="331894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1591F8-4E6C-4B1C-B58F-0907D0CF22CA}"/>
              </a:ext>
            </a:extLst>
          </p:cNvPr>
          <p:cNvGrpSpPr/>
          <p:nvPr/>
        </p:nvGrpSpPr>
        <p:grpSpPr>
          <a:xfrm flipH="1">
            <a:off x="2659192" y="1985468"/>
            <a:ext cx="917537" cy="2651760"/>
            <a:chOff x="9131716" y="2733888"/>
            <a:chExt cx="917537" cy="265176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5B1B65-4D44-41EB-BB8D-9B99BBAA45D4}"/>
                </a:ext>
              </a:extLst>
            </p:cNvPr>
            <p:cNvSpPr/>
            <p:nvPr/>
          </p:nvSpPr>
          <p:spPr>
            <a:xfrm>
              <a:off x="9144002" y="424540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DB4D7D-35AE-4085-924D-69B3FABEF947}"/>
                </a:ext>
              </a:extLst>
            </p:cNvPr>
            <p:cNvSpPr/>
            <p:nvPr/>
          </p:nvSpPr>
          <p:spPr>
            <a:xfrm>
              <a:off x="9131716" y="378684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DB1F994-C80D-47CC-8E6A-2DB887505560}"/>
                </a:ext>
              </a:extLst>
            </p:cNvPr>
            <p:cNvSpPr/>
            <p:nvPr/>
          </p:nvSpPr>
          <p:spPr>
            <a:xfrm>
              <a:off x="9131716" y="33313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F11D195-F501-4B94-8339-5D22704F0026}"/>
                </a:ext>
              </a:extLst>
            </p:cNvPr>
            <p:cNvCxnSpPr/>
            <p:nvPr/>
          </p:nvCxnSpPr>
          <p:spPr>
            <a:xfrm flipV="1">
              <a:off x="9517406" y="2733888"/>
              <a:ext cx="0" cy="2651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C16749D-9757-4368-A825-954A83CF3B9B}"/>
                </a:ext>
              </a:extLst>
            </p:cNvPr>
            <p:cNvSpPr/>
            <p:nvPr/>
          </p:nvSpPr>
          <p:spPr>
            <a:xfrm>
              <a:off x="9144184" y="42329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35A323-C00F-4710-B66E-980CD82E27BD}"/>
                </a:ext>
              </a:extLst>
            </p:cNvPr>
            <p:cNvSpPr/>
            <p:nvPr/>
          </p:nvSpPr>
          <p:spPr>
            <a:xfrm>
              <a:off x="9131898" y="377441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EF81EB-BFD0-4072-B9D4-7F2594E71603}"/>
                </a:ext>
              </a:extLst>
            </p:cNvPr>
            <p:cNvSpPr/>
            <p:nvPr/>
          </p:nvSpPr>
          <p:spPr>
            <a:xfrm>
              <a:off x="9131898" y="331894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F2F6FA-E4F7-45CA-8593-66137649E5B4}"/>
                  </a:ext>
                </a:extLst>
              </p:cNvPr>
              <p:cNvSpPr txBox="1"/>
              <p:nvPr/>
            </p:nvSpPr>
            <p:spPr>
              <a:xfrm>
                <a:off x="2815490" y="1583156"/>
                <a:ext cx="592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F2F6FA-E4F7-45CA-8593-66137649E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490" y="1583156"/>
                <a:ext cx="592471" cy="461665"/>
              </a:xfrm>
              <a:prstGeom prst="rect">
                <a:avLst/>
              </a:prstGeom>
              <a:blipFill>
                <a:blip r:embed="rId9"/>
                <a:stretch>
                  <a:fillRect l="-1031" r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3A85A7-C5AD-4A22-8497-D6C05CC1BB2A}"/>
                  </a:ext>
                </a:extLst>
              </p:cNvPr>
              <p:cNvSpPr txBox="1"/>
              <p:nvPr/>
            </p:nvSpPr>
            <p:spPr>
              <a:xfrm>
                <a:off x="433799" y="4682474"/>
                <a:ext cx="17122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3A85A7-C5AD-4A22-8497-D6C05CC1B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99" y="4682474"/>
                <a:ext cx="1712200" cy="461665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FBDE26-560B-4841-8038-AE2C73B76B82}"/>
                  </a:ext>
                </a:extLst>
              </p:cNvPr>
              <p:cNvSpPr txBox="1"/>
              <p:nvPr/>
            </p:nvSpPr>
            <p:spPr>
              <a:xfrm>
                <a:off x="2327925" y="4682474"/>
                <a:ext cx="17122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FBDE26-560B-4841-8038-AE2C73B76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925" y="4682474"/>
                <a:ext cx="1712200" cy="461665"/>
              </a:xfrm>
              <a:prstGeom prst="rect">
                <a:avLst/>
              </a:prstGeom>
              <a:blipFill>
                <a:blip r:embed="rId11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A207D3-3690-48F7-9C14-B89B0C954A53}"/>
                  </a:ext>
                </a:extLst>
              </p:cNvPr>
              <p:cNvSpPr txBox="1"/>
              <p:nvPr/>
            </p:nvSpPr>
            <p:spPr>
              <a:xfrm>
                <a:off x="2738504" y="5242561"/>
                <a:ext cx="9050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A207D3-3690-48F7-9C14-B89B0C954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504" y="5242561"/>
                <a:ext cx="90506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5C6493D-C08F-483D-9BB1-3EFA1912E101}"/>
                  </a:ext>
                </a:extLst>
              </p:cNvPr>
              <p:cNvSpPr txBox="1"/>
              <p:nvPr/>
            </p:nvSpPr>
            <p:spPr>
              <a:xfrm>
                <a:off x="4566717" y="5327020"/>
                <a:ext cx="1770872" cy="505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𝑚𝑎𝑔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5C6493D-C08F-483D-9BB1-3EFA1912E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717" y="5327020"/>
                <a:ext cx="1770872" cy="5050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9D5A59-EFE8-4F33-9BB8-4179E0632ED4}"/>
              </a:ext>
            </a:extLst>
          </p:cNvPr>
          <p:cNvCxnSpPr>
            <a:cxnSpLocks/>
          </p:cNvCxnSpPr>
          <p:nvPr/>
        </p:nvCxnSpPr>
        <p:spPr>
          <a:xfrm>
            <a:off x="4907573" y="3429000"/>
            <a:ext cx="24003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D62F19C-3B11-411A-80E3-3E9453829663}"/>
              </a:ext>
            </a:extLst>
          </p:cNvPr>
          <p:cNvSpPr/>
          <p:nvPr/>
        </p:nvSpPr>
        <p:spPr>
          <a:xfrm>
            <a:off x="7508631" y="3038424"/>
            <a:ext cx="1028700" cy="7751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sample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E7B6E62-9902-4C95-BA7F-80DF718FAF6E}"/>
              </a:ext>
            </a:extLst>
          </p:cNvPr>
          <p:cNvCxnSpPr>
            <a:cxnSpLocks/>
          </p:cNvCxnSpPr>
          <p:nvPr/>
        </p:nvCxnSpPr>
        <p:spPr>
          <a:xfrm>
            <a:off x="8638442" y="3452315"/>
            <a:ext cx="1962846" cy="12457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EA55F6-7C96-4F30-A5D1-C31D74887657}"/>
              </a:ext>
            </a:extLst>
          </p:cNvPr>
          <p:cNvCxnSpPr/>
          <p:nvPr/>
        </p:nvCxnSpPr>
        <p:spPr>
          <a:xfrm flipV="1">
            <a:off x="5793277" y="2796316"/>
            <a:ext cx="0" cy="4376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72D0B02-F640-4606-ACA3-9B0AD4A5ECC3}"/>
              </a:ext>
            </a:extLst>
          </p:cNvPr>
          <p:cNvCxnSpPr>
            <a:cxnSpLocks/>
          </p:cNvCxnSpPr>
          <p:nvPr/>
        </p:nvCxnSpPr>
        <p:spPr>
          <a:xfrm>
            <a:off x="6250486" y="2822729"/>
            <a:ext cx="0" cy="4376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58498CA-0E15-43B8-992B-2245AD753F6C}"/>
              </a:ext>
            </a:extLst>
          </p:cNvPr>
          <p:cNvCxnSpPr/>
          <p:nvPr/>
        </p:nvCxnSpPr>
        <p:spPr>
          <a:xfrm flipV="1">
            <a:off x="9656031" y="3497358"/>
            <a:ext cx="0" cy="4376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6597BE-C2B4-4715-90F8-8749CAC0CE38}"/>
              </a:ext>
            </a:extLst>
          </p:cNvPr>
          <p:cNvCxnSpPr>
            <a:cxnSpLocks/>
          </p:cNvCxnSpPr>
          <p:nvPr/>
        </p:nvCxnSpPr>
        <p:spPr>
          <a:xfrm>
            <a:off x="10113240" y="3523771"/>
            <a:ext cx="0" cy="4376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11FAAC9-67FC-4F7D-A833-0F67C8973786}"/>
                  </a:ext>
                </a:extLst>
              </p:cNvPr>
              <p:cNvSpPr txBox="1"/>
              <p:nvPr/>
            </p:nvSpPr>
            <p:spPr>
              <a:xfrm>
                <a:off x="5584631" y="2407300"/>
                <a:ext cx="4172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11FAAC9-67FC-4F7D-A833-0F67C8973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631" y="2407300"/>
                <a:ext cx="417292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94101D-0A8B-414A-A2E5-0BD14CC82979}"/>
                  </a:ext>
                </a:extLst>
              </p:cNvPr>
              <p:cNvSpPr txBox="1"/>
              <p:nvPr/>
            </p:nvSpPr>
            <p:spPr>
              <a:xfrm>
                <a:off x="6041840" y="2411686"/>
                <a:ext cx="4172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94101D-0A8B-414A-A2E5-0BD14CC82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40" y="2411686"/>
                <a:ext cx="417292" cy="461665"/>
              </a:xfrm>
              <a:prstGeom prst="rect">
                <a:avLst/>
              </a:prstGeom>
              <a:blipFill>
                <a:blip r:embed="rId15"/>
                <a:stretch>
                  <a:fillRect l="-2899" r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4B9F22-22A0-4223-B764-BE241851DB0B}"/>
                  </a:ext>
                </a:extLst>
              </p:cNvPr>
              <p:cNvSpPr txBox="1"/>
              <p:nvPr/>
            </p:nvSpPr>
            <p:spPr>
              <a:xfrm>
                <a:off x="9422581" y="3130313"/>
                <a:ext cx="4172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4B9F22-22A0-4223-B764-BE241851D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581" y="3130313"/>
                <a:ext cx="417292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03662ED-2608-43FD-A359-21BCC6DF6F91}"/>
                  </a:ext>
                </a:extLst>
              </p:cNvPr>
              <p:cNvSpPr txBox="1"/>
              <p:nvPr/>
            </p:nvSpPr>
            <p:spPr>
              <a:xfrm>
                <a:off x="9879790" y="3134699"/>
                <a:ext cx="4172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03662ED-2608-43FD-A359-21BCC6DF6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9790" y="3134699"/>
                <a:ext cx="417292" cy="461665"/>
              </a:xfrm>
              <a:prstGeom prst="rect">
                <a:avLst/>
              </a:prstGeom>
              <a:blipFill>
                <a:blip r:embed="rId17"/>
                <a:stretch>
                  <a:fillRect l="-4412" r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E1645A9-E355-4542-93C1-2BEC770F70EB}"/>
                  </a:ext>
                </a:extLst>
              </p:cNvPr>
              <p:cNvSpPr txBox="1"/>
              <p:nvPr/>
            </p:nvSpPr>
            <p:spPr>
              <a:xfrm>
                <a:off x="4566717" y="4257456"/>
                <a:ext cx="305856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Four 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sz="24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𝑀𝑀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E1645A9-E355-4542-93C1-2BEC770F7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717" y="4257456"/>
                <a:ext cx="3058563" cy="830997"/>
              </a:xfrm>
              <a:prstGeom prst="rect">
                <a:avLst/>
              </a:prstGeom>
              <a:blipFill>
                <a:blip r:embed="rId18"/>
                <a:stretch>
                  <a:fillRect l="-2988" t="-5109" b="-1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917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neutrons can distinguish chirality: scattering amplitude modified to consider initial and final spin states of neutron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1189EC-5892-441A-8277-445323857C2E}"/>
                  </a:ext>
                </a:extLst>
              </p:cNvPr>
              <p:cNvSpPr txBox="1"/>
              <p:nvPr/>
            </p:nvSpPr>
            <p:spPr>
              <a:xfrm>
                <a:off x="4171210" y="1274478"/>
                <a:ext cx="7296889" cy="99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</m:d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𝑝𝑓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1189EC-5892-441A-8277-44532385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210" y="1274478"/>
                <a:ext cx="7296889" cy="994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491EBC-C122-4EC6-8970-25D2D64E58C9}"/>
                  </a:ext>
                </a:extLst>
              </p:cNvPr>
              <p:cNvSpPr txBox="1"/>
              <p:nvPr/>
            </p:nvSpPr>
            <p:spPr>
              <a:xfrm>
                <a:off x="776805" y="5254991"/>
                <a:ext cx="9050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491EBC-C122-4EC6-8970-25D2D64E5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05" y="5254991"/>
                <a:ext cx="9050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39E597-2108-4F07-8024-BFC4B4B02064}"/>
                  </a:ext>
                </a:extLst>
              </p:cNvPr>
              <p:cNvSpPr txBox="1"/>
              <p:nvPr/>
            </p:nvSpPr>
            <p:spPr>
              <a:xfrm>
                <a:off x="933105" y="1583156"/>
                <a:ext cx="592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39E597-2108-4F07-8024-BFC4B4B02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5" y="1583156"/>
                <a:ext cx="592471" cy="461665"/>
              </a:xfrm>
              <a:prstGeom prst="rect">
                <a:avLst/>
              </a:prstGeom>
              <a:blipFill>
                <a:blip r:embed="rId8"/>
                <a:stretch>
                  <a:fillRect l="-1031" r="-5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FCB32B8-F405-4E2E-BE7B-9A8347111126}"/>
              </a:ext>
            </a:extLst>
          </p:cNvPr>
          <p:cNvGrpSpPr/>
          <p:nvPr/>
        </p:nvGrpSpPr>
        <p:grpSpPr>
          <a:xfrm>
            <a:off x="901411" y="2046290"/>
            <a:ext cx="917537" cy="2651760"/>
            <a:chOff x="9131716" y="2892503"/>
            <a:chExt cx="917537" cy="26517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D200224-85A8-4EAB-8743-7879477E9699}"/>
                </a:ext>
              </a:extLst>
            </p:cNvPr>
            <p:cNvSpPr/>
            <p:nvPr/>
          </p:nvSpPr>
          <p:spPr>
            <a:xfrm>
              <a:off x="9144002" y="424540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AD9E7FE-4863-4039-97CF-9FC97D924030}"/>
                </a:ext>
              </a:extLst>
            </p:cNvPr>
            <p:cNvSpPr/>
            <p:nvPr/>
          </p:nvSpPr>
          <p:spPr>
            <a:xfrm>
              <a:off x="9131716" y="378684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4BF6A9-4B1D-4D0A-8AB5-BE79EEC8DDAB}"/>
                </a:ext>
              </a:extLst>
            </p:cNvPr>
            <p:cNvSpPr/>
            <p:nvPr/>
          </p:nvSpPr>
          <p:spPr>
            <a:xfrm>
              <a:off x="9131716" y="33313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3168239-500A-4619-840A-45AD1BCC7492}"/>
                </a:ext>
              </a:extLst>
            </p:cNvPr>
            <p:cNvCxnSpPr/>
            <p:nvPr/>
          </p:nvCxnSpPr>
          <p:spPr>
            <a:xfrm flipV="1">
              <a:off x="9517406" y="2892503"/>
              <a:ext cx="0" cy="2651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EED484-AF23-4641-9706-DC8C814E7525}"/>
                </a:ext>
              </a:extLst>
            </p:cNvPr>
            <p:cNvSpPr/>
            <p:nvPr/>
          </p:nvSpPr>
          <p:spPr>
            <a:xfrm>
              <a:off x="9144184" y="42329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D3506E-82A1-4C32-B811-4F05DA177209}"/>
                </a:ext>
              </a:extLst>
            </p:cNvPr>
            <p:cNvSpPr/>
            <p:nvPr/>
          </p:nvSpPr>
          <p:spPr>
            <a:xfrm>
              <a:off x="9131898" y="377441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F90A81-A543-4361-89DA-5D16B089E9D5}"/>
                </a:ext>
              </a:extLst>
            </p:cNvPr>
            <p:cNvSpPr/>
            <p:nvPr/>
          </p:nvSpPr>
          <p:spPr>
            <a:xfrm>
              <a:off x="9131898" y="331894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1591F8-4E6C-4B1C-B58F-0907D0CF22CA}"/>
              </a:ext>
            </a:extLst>
          </p:cNvPr>
          <p:cNvGrpSpPr/>
          <p:nvPr/>
        </p:nvGrpSpPr>
        <p:grpSpPr>
          <a:xfrm flipH="1">
            <a:off x="2659192" y="1985468"/>
            <a:ext cx="917537" cy="2651760"/>
            <a:chOff x="9131716" y="2733888"/>
            <a:chExt cx="917537" cy="265176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5B1B65-4D44-41EB-BB8D-9B99BBAA45D4}"/>
                </a:ext>
              </a:extLst>
            </p:cNvPr>
            <p:cNvSpPr/>
            <p:nvPr/>
          </p:nvSpPr>
          <p:spPr>
            <a:xfrm>
              <a:off x="9144002" y="424540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DB4D7D-35AE-4085-924D-69B3FABEF947}"/>
                </a:ext>
              </a:extLst>
            </p:cNvPr>
            <p:cNvSpPr/>
            <p:nvPr/>
          </p:nvSpPr>
          <p:spPr>
            <a:xfrm>
              <a:off x="9131716" y="378684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DB1F994-C80D-47CC-8E6A-2DB887505560}"/>
                </a:ext>
              </a:extLst>
            </p:cNvPr>
            <p:cNvSpPr/>
            <p:nvPr/>
          </p:nvSpPr>
          <p:spPr>
            <a:xfrm>
              <a:off x="9131716" y="33313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F11D195-F501-4B94-8339-5D22704F0026}"/>
                </a:ext>
              </a:extLst>
            </p:cNvPr>
            <p:cNvCxnSpPr/>
            <p:nvPr/>
          </p:nvCxnSpPr>
          <p:spPr>
            <a:xfrm flipV="1">
              <a:off x="9517406" y="2733888"/>
              <a:ext cx="0" cy="2651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C16749D-9757-4368-A825-954A83CF3B9B}"/>
                </a:ext>
              </a:extLst>
            </p:cNvPr>
            <p:cNvSpPr/>
            <p:nvPr/>
          </p:nvSpPr>
          <p:spPr>
            <a:xfrm>
              <a:off x="9144184" y="42329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35A323-C00F-4710-B66E-980CD82E27BD}"/>
                </a:ext>
              </a:extLst>
            </p:cNvPr>
            <p:cNvSpPr/>
            <p:nvPr/>
          </p:nvSpPr>
          <p:spPr>
            <a:xfrm>
              <a:off x="9131898" y="377441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EF81EB-BFD0-4072-B9D4-7F2594E71603}"/>
                </a:ext>
              </a:extLst>
            </p:cNvPr>
            <p:cNvSpPr/>
            <p:nvPr/>
          </p:nvSpPr>
          <p:spPr>
            <a:xfrm>
              <a:off x="9131898" y="331894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F2F6FA-E4F7-45CA-8593-66137649E5B4}"/>
                  </a:ext>
                </a:extLst>
              </p:cNvPr>
              <p:cNvSpPr txBox="1"/>
              <p:nvPr/>
            </p:nvSpPr>
            <p:spPr>
              <a:xfrm>
                <a:off x="2815490" y="1583156"/>
                <a:ext cx="592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F2F6FA-E4F7-45CA-8593-66137649E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490" y="1583156"/>
                <a:ext cx="592471" cy="461665"/>
              </a:xfrm>
              <a:prstGeom prst="rect">
                <a:avLst/>
              </a:prstGeom>
              <a:blipFill>
                <a:blip r:embed="rId9"/>
                <a:stretch>
                  <a:fillRect l="-1031" r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3A85A7-C5AD-4A22-8497-D6C05CC1BB2A}"/>
                  </a:ext>
                </a:extLst>
              </p:cNvPr>
              <p:cNvSpPr txBox="1"/>
              <p:nvPr/>
            </p:nvSpPr>
            <p:spPr>
              <a:xfrm>
                <a:off x="433799" y="4682474"/>
                <a:ext cx="17122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3A85A7-C5AD-4A22-8497-D6C05CC1B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99" y="4682474"/>
                <a:ext cx="1712200" cy="461665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FBDE26-560B-4841-8038-AE2C73B76B82}"/>
                  </a:ext>
                </a:extLst>
              </p:cNvPr>
              <p:cNvSpPr txBox="1"/>
              <p:nvPr/>
            </p:nvSpPr>
            <p:spPr>
              <a:xfrm>
                <a:off x="2327925" y="4682474"/>
                <a:ext cx="17122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FBDE26-560B-4841-8038-AE2C73B76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925" y="4682474"/>
                <a:ext cx="1712200" cy="461665"/>
              </a:xfrm>
              <a:prstGeom prst="rect">
                <a:avLst/>
              </a:prstGeom>
              <a:blipFill>
                <a:blip r:embed="rId11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A207D3-3690-48F7-9C14-B89B0C954A53}"/>
                  </a:ext>
                </a:extLst>
              </p:cNvPr>
              <p:cNvSpPr txBox="1"/>
              <p:nvPr/>
            </p:nvSpPr>
            <p:spPr>
              <a:xfrm>
                <a:off x="2738504" y="5242561"/>
                <a:ext cx="9050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A207D3-3690-48F7-9C14-B89B0C954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504" y="5242561"/>
                <a:ext cx="90506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55DC7DD-91ED-4E56-8EFD-1C3F91697003}"/>
                  </a:ext>
                </a:extLst>
              </p:cNvPr>
              <p:cNvSpPr txBox="1"/>
              <p:nvPr/>
            </p:nvSpPr>
            <p:spPr>
              <a:xfrm>
                <a:off x="4162952" y="2192358"/>
                <a:ext cx="58609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Four 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sz="24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𝑀𝑀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55DC7DD-91ED-4E56-8EFD-1C3F91697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52" y="2192358"/>
                <a:ext cx="5860960" cy="461665"/>
              </a:xfrm>
              <a:prstGeom prst="rect">
                <a:avLst/>
              </a:prstGeom>
              <a:blipFill>
                <a:blip r:embed="rId13"/>
                <a:stretch>
                  <a:fillRect l="-1665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785F2F7-F791-4B50-8DD0-D51EE39819B5}"/>
                  </a:ext>
                </a:extLst>
              </p:cNvPr>
              <p:cNvSpPr txBox="1"/>
              <p:nvPr/>
            </p:nvSpPr>
            <p:spPr>
              <a:xfrm flipH="1">
                <a:off x="4171210" y="2788334"/>
                <a:ext cx="7225515" cy="1643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For polarization parallel to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magnetic scattering is spin-flip </a:t>
                </a:r>
                <a:r>
                  <a:rPr lang="en-US" sz="2400" i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i.e.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sup>
                    </m:sSup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785F2F7-F791-4B50-8DD0-D51EE3981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71210" y="2788334"/>
                <a:ext cx="7225515" cy="1643270"/>
              </a:xfrm>
              <a:prstGeom prst="rect">
                <a:avLst/>
              </a:prstGeom>
              <a:blipFill>
                <a:blip r:embed="rId14"/>
                <a:stretch>
                  <a:fillRect l="-1265" t="-2593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814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47847E-F942-4AE7-8BCA-5CEC8923684C}"/>
              </a:ext>
            </a:extLst>
          </p:cNvPr>
          <p:cNvSpPr/>
          <p:nvPr/>
        </p:nvSpPr>
        <p:spPr>
          <a:xfrm>
            <a:off x="1172117" y="3791461"/>
            <a:ext cx="4500544" cy="2120900"/>
          </a:xfrm>
          <a:prstGeom prst="roundRect">
            <a:avLst/>
          </a:prstGeom>
          <a:noFill/>
          <a:ln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Acknowledgements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F5107-100A-432F-A8F9-A5C384704184}"/>
              </a:ext>
            </a:extLst>
          </p:cNvPr>
          <p:cNvSpPr txBox="1"/>
          <p:nvPr/>
        </p:nvSpPr>
        <p:spPr>
          <a:xfrm>
            <a:off x="281693" y="323844"/>
            <a:ext cx="3758416" cy="1634490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Synthesis, extensive bulk electronic and magnetic characterization (Ghimire lab @GMU,</a:t>
            </a:r>
          </a:p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M. A. McGuire @ORNL,</a:t>
            </a:r>
          </a:p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J.F. Mitchell &amp; J. S. Jiang @Argonne)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B847C-E7D7-4419-AB86-6C2B77F59C03}"/>
              </a:ext>
            </a:extLst>
          </p:cNvPr>
          <p:cNvSpPr txBox="1"/>
          <p:nvPr/>
        </p:nvSpPr>
        <p:spPr>
          <a:xfrm>
            <a:off x="4225314" y="323844"/>
            <a:ext cx="2017668" cy="1634490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Theory </a:t>
            </a:r>
          </a:p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(I. I. Mazin @GMU; M.P. Ghimire @Tribhuvan U.)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C617C-F714-4128-8FA1-E402419D6B1B}"/>
              </a:ext>
            </a:extLst>
          </p:cNvPr>
          <p:cNvSpPr txBox="1"/>
          <p:nvPr/>
        </p:nvSpPr>
        <p:spPr>
          <a:xfrm>
            <a:off x="281693" y="2258238"/>
            <a:ext cx="5961289" cy="1328023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Neutron diffraction: SANS, triple-axis, &amp; triple-axis polarized </a:t>
            </a:r>
          </a:p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(R.L. Dally, L. Poudel, M. Bleuel, J.W. Lynn @NCNR, K. Rule @ANSTO)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31D1907-5261-4905-ACC9-56EED3E7D024}"/>
              </a:ext>
            </a:extLst>
          </p:cNvPr>
          <p:cNvSpPr/>
          <p:nvPr/>
        </p:nvSpPr>
        <p:spPr>
          <a:xfrm>
            <a:off x="6674691" y="4717712"/>
            <a:ext cx="4974335" cy="1021556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N. J. Ghimire et al, </a:t>
            </a:r>
            <a:r>
              <a:rPr lang="da-DK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Sci. Adv.</a:t>
            </a:r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da-DK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, eabe2680 (2020) </a:t>
            </a:r>
          </a:p>
          <a:p>
            <a:pPr algn="ctr"/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R. L. Dally et al, </a:t>
            </a:r>
            <a:r>
              <a:rPr lang="da-DK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Phys. Rev. B</a:t>
            </a:r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da-DK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103</a:t>
            </a:r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, 094413 (2021)</a:t>
            </a:r>
          </a:p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P. E. Siegfried et al, </a:t>
            </a:r>
            <a:r>
              <a:rPr lang="en-US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Comm. Phys.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, 58 (2022)</a:t>
            </a:r>
          </a:p>
        </p:txBody>
      </p:sp>
      <p:pic>
        <p:nvPicPr>
          <p:cNvPr id="6" name="Picture 5" descr="A sign in a park&#10;&#10;Description automatically generated with medium confidence">
            <a:extLst>
              <a:ext uri="{FF2B5EF4-FFF2-40B4-BE49-F238E27FC236}">
                <a16:creationId xmlns:a16="http://schemas.microsoft.com/office/drawing/2014/main" id="{C012924D-6905-4543-961B-03988A8D1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86" y="340163"/>
            <a:ext cx="5394960" cy="4046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52673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neutrons can distinguish chirality: scattering amplitude modified to consider initial and final spin states of neutron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1189EC-5892-441A-8277-445323857C2E}"/>
                  </a:ext>
                </a:extLst>
              </p:cNvPr>
              <p:cNvSpPr txBox="1"/>
              <p:nvPr/>
            </p:nvSpPr>
            <p:spPr>
              <a:xfrm>
                <a:off x="4171210" y="1274478"/>
                <a:ext cx="7296889" cy="99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</m:d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𝑝𝑓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1189EC-5892-441A-8277-44532385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210" y="1274478"/>
                <a:ext cx="7296889" cy="994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491EBC-C122-4EC6-8970-25D2D64E58C9}"/>
                  </a:ext>
                </a:extLst>
              </p:cNvPr>
              <p:cNvSpPr txBox="1"/>
              <p:nvPr/>
            </p:nvSpPr>
            <p:spPr>
              <a:xfrm>
                <a:off x="776805" y="5254991"/>
                <a:ext cx="9050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7491EBC-C122-4EC6-8970-25D2D64E5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05" y="5254991"/>
                <a:ext cx="9050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39E597-2108-4F07-8024-BFC4B4B02064}"/>
                  </a:ext>
                </a:extLst>
              </p:cNvPr>
              <p:cNvSpPr txBox="1"/>
              <p:nvPr/>
            </p:nvSpPr>
            <p:spPr>
              <a:xfrm>
                <a:off x="933105" y="1583156"/>
                <a:ext cx="592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39E597-2108-4F07-8024-BFC4B4B02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05" y="1583156"/>
                <a:ext cx="592471" cy="461665"/>
              </a:xfrm>
              <a:prstGeom prst="rect">
                <a:avLst/>
              </a:prstGeom>
              <a:blipFill>
                <a:blip r:embed="rId8"/>
                <a:stretch>
                  <a:fillRect l="-1031" r="-5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FCB32B8-F405-4E2E-BE7B-9A8347111126}"/>
              </a:ext>
            </a:extLst>
          </p:cNvPr>
          <p:cNvGrpSpPr/>
          <p:nvPr/>
        </p:nvGrpSpPr>
        <p:grpSpPr>
          <a:xfrm>
            <a:off x="901411" y="2046290"/>
            <a:ext cx="917537" cy="2651760"/>
            <a:chOff x="9131716" y="2892503"/>
            <a:chExt cx="917537" cy="26517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D200224-85A8-4EAB-8743-7879477E9699}"/>
                </a:ext>
              </a:extLst>
            </p:cNvPr>
            <p:cNvSpPr/>
            <p:nvPr/>
          </p:nvSpPr>
          <p:spPr>
            <a:xfrm>
              <a:off x="9144002" y="424540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AD9E7FE-4863-4039-97CF-9FC97D924030}"/>
                </a:ext>
              </a:extLst>
            </p:cNvPr>
            <p:cNvSpPr/>
            <p:nvPr/>
          </p:nvSpPr>
          <p:spPr>
            <a:xfrm>
              <a:off x="9131716" y="378684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4BF6A9-4B1D-4D0A-8AB5-BE79EEC8DDAB}"/>
                </a:ext>
              </a:extLst>
            </p:cNvPr>
            <p:cNvSpPr/>
            <p:nvPr/>
          </p:nvSpPr>
          <p:spPr>
            <a:xfrm>
              <a:off x="9131716" y="33313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3168239-500A-4619-840A-45AD1BCC7492}"/>
                </a:ext>
              </a:extLst>
            </p:cNvPr>
            <p:cNvCxnSpPr/>
            <p:nvPr/>
          </p:nvCxnSpPr>
          <p:spPr>
            <a:xfrm flipV="1">
              <a:off x="9517406" y="2892503"/>
              <a:ext cx="0" cy="2651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EED484-AF23-4641-9706-DC8C814E7525}"/>
                </a:ext>
              </a:extLst>
            </p:cNvPr>
            <p:cNvSpPr/>
            <p:nvPr/>
          </p:nvSpPr>
          <p:spPr>
            <a:xfrm>
              <a:off x="9144184" y="42329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D3506E-82A1-4C32-B811-4F05DA177209}"/>
                </a:ext>
              </a:extLst>
            </p:cNvPr>
            <p:cNvSpPr/>
            <p:nvPr/>
          </p:nvSpPr>
          <p:spPr>
            <a:xfrm>
              <a:off x="9131898" y="377441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F90A81-A543-4361-89DA-5D16B089E9D5}"/>
                </a:ext>
              </a:extLst>
            </p:cNvPr>
            <p:cNvSpPr/>
            <p:nvPr/>
          </p:nvSpPr>
          <p:spPr>
            <a:xfrm>
              <a:off x="9131898" y="331894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1591F8-4E6C-4B1C-B58F-0907D0CF22CA}"/>
              </a:ext>
            </a:extLst>
          </p:cNvPr>
          <p:cNvGrpSpPr/>
          <p:nvPr/>
        </p:nvGrpSpPr>
        <p:grpSpPr>
          <a:xfrm flipH="1">
            <a:off x="2659192" y="1985468"/>
            <a:ext cx="917537" cy="2651760"/>
            <a:chOff x="9131716" y="2733888"/>
            <a:chExt cx="917537" cy="265176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5B1B65-4D44-41EB-BB8D-9B99BBAA45D4}"/>
                </a:ext>
              </a:extLst>
            </p:cNvPr>
            <p:cNvSpPr/>
            <p:nvPr/>
          </p:nvSpPr>
          <p:spPr>
            <a:xfrm>
              <a:off x="9144002" y="424540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DB4D7D-35AE-4085-924D-69B3FABEF947}"/>
                </a:ext>
              </a:extLst>
            </p:cNvPr>
            <p:cNvSpPr/>
            <p:nvPr/>
          </p:nvSpPr>
          <p:spPr>
            <a:xfrm>
              <a:off x="9131716" y="378684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DB1F994-C80D-47CC-8E6A-2DB887505560}"/>
                </a:ext>
              </a:extLst>
            </p:cNvPr>
            <p:cNvSpPr/>
            <p:nvPr/>
          </p:nvSpPr>
          <p:spPr>
            <a:xfrm>
              <a:off x="9131716" y="33313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F11D195-F501-4B94-8339-5D22704F0026}"/>
                </a:ext>
              </a:extLst>
            </p:cNvPr>
            <p:cNvCxnSpPr/>
            <p:nvPr/>
          </p:nvCxnSpPr>
          <p:spPr>
            <a:xfrm flipV="1">
              <a:off x="9517406" y="2733888"/>
              <a:ext cx="0" cy="2651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C16749D-9757-4368-A825-954A83CF3B9B}"/>
                </a:ext>
              </a:extLst>
            </p:cNvPr>
            <p:cNvSpPr/>
            <p:nvPr/>
          </p:nvSpPr>
          <p:spPr>
            <a:xfrm>
              <a:off x="9144184" y="423297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35A323-C00F-4710-B66E-980CD82E27BD}"/>
                </a:ext>
              </a:extLst>
            </p:cNvPr>
            <p:cNvSpPr/>
            <p:nvPr/>
          </p:nvSpPr>
          <p:spPr>
            <a:xfrm>
              <a:off x="9131898" y="3774414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EF81EB-BFD0-4072-B9D4-7F2594E71603}"/>
                </a:ext>
              </a:extLst>
            </p:cNvPr>
            <p:cNvSpPr/>
            <p:nvPr/>
          </p:nvSpPr>
          <p:spPr>
            <a:xfrm>
              <a:off x="9131898" y="3318943"/>
              <a:ext cx="905069" cy="787629"/>
            </a:xfrm>
            <a:custGeom>
              <a:avLst/>
              <a:gdLst>
                <a:gd name="connsiteX0" fmla="*/ 242596 w 905069"/>
                <a:gd name="connsiteY0" fmla="*/ 457225 h 787629"/>
                <a:gd name="connsiteX1" fmla="*/ 93306 w 905069"/>
                <a:gd name="connsiteY1" fmla="*/ 494548 h 787629"/>
                <a:gd name="connsiteX2" fmla="*/ 55984 w 905069"/>
                <a:gd name="connsiteY2" fmla="*/ 531870 h 787629"/>
                <a:gd name="connsiteX3" fmla="*/ 9331 w 905069"/>
                <a:gd name="connsiteY3" fmla="*/ 578523 h 787629"/>
                <a:gd name="connsiteX4" fmla="*/ 0 w 905069"/>
                <a:gd name="connsiteY4" fmla="*/ 606515 h 787629"/>
                <a:gd name="connsiteX5" fmla="*/ 9331 w 905069"/>
                <a:gd name="connsiteY5" fmla="*/ 653168 h 787629"/>
                <a:gd name="connsiteX6" fmla="*/ 18661 w 905069"/>
                <a:gd name="connsiteY6" fmla="*/ 681160 h 787629"/>
                <a:gd name="connsiteX7" fmla="*/ 158620 w 905069"/>
                <a:gd name="connsiteY7" fmla="*/ 709152 h 787629"/>
                <a:gd name="connsiteX8" fmla="*/ 177282 w 905069"/>
                <a:gd name="connsiteY8" fmla="*/ 727813 h 787629"/>
                <a:gd name="connsiteX9" fmla="*/ 233265 w 905069"/>
                <a:gd name="connsiteY9" fmla="*/ 746474 h 787629"/>
                <a:gd name="connsiteX10" fmla="*/ 335902 w 905069"/>
                <a:gd name="connsiteY10" fmla="*/ 765136 h 787629"/>
                <a:gd name="connsiteX11" fmla="*/ 363894 w 905069"/>
                <a:gd name="connsiteY11" fmla="*/ 774466 h 787629"/>
                <a:gd name="connsiteX12" fmla="*/ 662473 w 905069"/>
                <a:gd name="connsiteY12" fmla="*/ 774466 h 787629"/>
                <a:gd name="connsiteX13" fmla="*/ 690465 w 905069"/>
                <a:gd name="connsiteY13" fmla="*/ 765136 h 787629"/>
                <a:gd name="connsiteX14" fmla="*/ 793102 w 905069"/>
                <a:gd name="connsiteY14" fmla="*/ 737144 h 787629"/>
                <a:gd name="connsiteX15" fmla="*/ 821094 w 905069"/>
                <a:gd name="connsiteY15" fmla="*/ 718483 h 787629"/>
                <a:gd name="connsiteX16" fmla="*/ 858416 w 905069"/>
                <a:gd name="connsiteY16" fmla="*/ 671829 h 787629"/>
                <a:gd name="connsiteX17" fmla="*/ 867747 w 905069"/>
                <a:gd name="connsiteY17" fmla="*/ 587854 h 787629"/>
                <a:gd name="connsiteX18" fmla="*/ 886408 w 905069"/>
                <a:gd name="connsiteY18" fmla="*/ 531870 h 787629"/>
                <a:gd name="connsiteX19" fmla="*/ 905069 w 905069"/>
                <a:gd name="connsiteY19" fmla="*/ 466556 h 787629"/>
                <a:gd name="connsiteX20" fmla="*/ 895739 w 905069"/>
                <a:gd name="connsiteY20" fmla="*/ 382581 h 787629"/>
                <a:gd name="connsiteX21" fmla="*/ 877077 w 905069"/>
                <a:gd name="connsiteY21" fmla="*/ 363919 h 787629"/>
                <a:gd name="connsiteX22" fmla="*/ 867747 w 905069"/>
                <a:gd name="connsiteY22" fmla="*/ 335927 h 787629"/>
                <a:gd name="connsiteX23" fmla="*/ 849086 w 905069"/>
                <a:gd name="connsiteY23" fmla="*/ 307936 h 787629"/>
                <a:gd name="connsiteX24" fmla="*/ 839755 w 905069"/>
                <a:gd name="connsiteY24" fmla="*/ 279944 h 787629"/>
                <a:gd name="connsiteX25" fmla="*/ 811763 w 905069"/>
                <a:gd name="connsiteY25" fmla="*/ 251952 h 787629"/>
                <a:gd name="connsiteX26" fmla="*/ 765110 w 905069"/>
                <a:gd name="connsiteY26" fmla="*/ 205299 h 787629"/>
                <a:gd name="connsiteX27" fmla="*/ 755779 w 905069"/>
                <a:gd name="connsiteY27" fmla="*/ 177307 h 787629"/>
                <a:gd name="connsiteX28" fmla="*/ 699796 w 905069"/>
                <a:gd name="connsiteY28" fmla="*/ 149315 h 787629"/>
                <a:gd name="connsiteX29" fmla="*/ 662473 w 905069"/>
                <a:gd name="connsiteY29" fmla="*/ 130654 h 787629"/>
                <a:gd name="connsiteX30" fmla="*/ 643812 w 905069"/>
                <a:gd name="connsiteY30" fmla="*/ 102662 h 787629"/>
                <a:gd name="connsiteX31" fmla="*/ 615820 w 905069"/>
                <a:gd name="connsiteY31" fmla="*/ 84001 h 787629"/>
                <a:gd name="connsiteX32" fmla="*/ 587828 w 905069"/>
                <a:gd name="connsiteY32" fmla="*/ 56009 h 787629"/>
                <a:gd name="connsiteX33" fmla="*/ 578498 w 905069"/>
                <a:gd name="connsiteY33" fmla="*/ 28017 h 787629"/>
                <a:gd name="connsiteX34" fmla="*/ 522514 w 905069"/>
                <a:gd name="connsiteY34" fmla="*/ 9356 h 787629"/>
                <a:gd name="connsiteX35" fmla="*/ 485192 w 905069"/>
                <a:gd name="connsiteY35" fmla="*/ 25 h 7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5069" h="787629">
                  <a:moveTo>
                    <a:pt x="242596" y="457225"/>
                  </a:moveTo>
                  <a:cubicBezTo>
                    <a:pt x="137756" y="492172"/>
                    <a:pt x="187830" y="481044"/>
                    <a:pt x="93306" y="494548"/>
                  </a:cubicBezTo>
                  <a:cubicBezTo>
                    <a:pt x="35248" y="513899"/>
                    <a:pt x="89159" y="487636"/>
                    <a:pt x="55984" y="531870"/>
                  </a:cubicBezTo>
                  <a:cubicBezTo>
                    <a:pt x="42789" y="549464"/>
                    <a:pt x="9331" y="578523"/>
                    <a:pt x="9331" y="578523"/>
                  </a:cubicBezTo>
                  <a:cubicBezTo>
                    <a:pt x="6221" y="587854"/>
                    <a:pt x="0" y="596680"/>
                    <a:pt x="0" y="606515"/>
                  </a:cubicBezTo>
                  <a:cubicBezTo>
                    <a:pt x="0" y="622374"/>
                    <a:pt x="5485" y="637783"/>
                    <a:pt x="9331" y="653168"/>
                  </a:cubicBezTo>
                  <a:cubicBezTo>
                    <a:pt x="11716" y="662710"/>
                    <a:pt x="12517" y="673480"/>
                    <a:pt x="18661" y="681160"/>
                  </a:cubicBezTo>
                  <a:cubicBezTo>
                    <a:pt x="48237" y="718130"/>
                    <a:pt x="134260" y="707122"/>
                    <a:pt x="158620" y="709152"/>
                  </a:cubicBezTo>
                  <a:cubicBezTo>
                    <a:pt x="164841" y="715372"/>
                    <a:pt x="169414" y="723879"/>
                    <a:pt x="177282" y="727813"/>
                  </a:cubicBezTo>
                  <a:cubicBezTo>
                    <a:pt x="194876" y="736610"/>
                    <a:pt x="214604" y="740254"/>
                    <a:pt x="233265" y="746474"/>
                  </a:cubicBezTo>
                  <a:cubicBezTo>
                    <a:pt x="285047" y="763735"/>
                    <a:pt x="251493" y="754584"/>
                    <a:pt x="335902" y="765136"/>
                  </a:cubicBezTo>
                  <a:cubicBezTo>
                    <a:pt x="345233" y="768246"/>
                    <a:pt x="354352" y="772081"/>
                    <a:pt x="363894" y="774466"/>
                  </a:cubicBezTo>
                  <a:cubicBezTo>
                    <a:pt x="470473" y="801110"/>
                    <a:pt x="513789" y="779973"/>
                    <a:pt x="662473" y="774466"/>
                  </a:cubicBezTo>
                  <a:cubicBezTo>
                    <a:pt x="671804" y="771356"/>
                    <a:pt x="680976" y="767724"/>
                    <a:pt x="690465" y="765136"/>
                  </a:cubicBezTo>
                  <a:cubicBezTo>
                    <a:pt x="806222" y="733566"/>
                    <a:pt x="728672" y="758619"/>
                    <a:pt x="793102" y="737144"/>
                  </a:cubicBezTo>
                  <a:cubicBezTo>
                    <a:pt x="802433" y="730924"/>
                    <a:pt x="812337" y="725488"/>
                    <a:pt x="821094" y="718483"/>
                  </a:cubicBezTo>
                  <a:cubicBezTo>
                    <a:pt x="840086" y="703289"/>
                    <a:pt x="844562" y="692611"/>
                    <a:pt x="858416" y="671829"/>
                  </a:cubicBezTo>
                  <a:cubicBezTo>
                    <a:pt x="861526" y="643837"/>
                    <a:pt x="862224" y="615471"/>
                    <a:pt x="867747" y="587854"/>
                  </a:cubicBezTo>
                  <a:cubicBezTo>
                    <a:pt x="871605" y="568565"/>
                    <a:pt x="881637" y="550953"/>
                    <a:pt x="886408" y="531870"/>
                  </a:cubicBezTo>
                  <a:cubicBezTo>
                    <a:pt x="898125" y="485006"/>
                    <a:pt x="891684" y="506714"/>
                    <a:pt x="905069" y="466556"/>
                  </a:cubicBezTo>
                  <a:cubicBezTo>
                    <a:pt x="901959" y="438564"/>
                    <a:pt x="903149" y="409753"/>
                    <a:pt x="895739" y="382581"/>
                  </a:cubicBezTo>
                  <a:cubicBezTo>
                    <a:pt x="893424" y="374094"/>
                    <a:pt x="881603" y="371463"/>
                    <a:pt x="877077" y="363919"/>
                  </a:cubicBezTo>
                  <a:cubicBezTo>
                    <a:pt x="872017" y="355485"/>
                    <a:pt x="872145" y="344724"/>
                    <a:pt x="867747" y="335927"/>
                  </a:cubicBezTo>
                  <a:cubicBezTo>
                    <a:pt x="862732" y="325897"/>
                    <a:pt x="854101" y="317966"/>
                    <a:pt x="849086" y="307936"/>
                  </a:cubicBezTo>
                  <a:cubicBezTo>
                    <a:pt x="844687" y="299139"/>
                    <a:pt x="845211" y="288128"/>
                    <a:pt x="839755" y="279944"/>
                  </a:cubicBezTo>
                  <a:cubicBezTo>
                    <a:pt x="832435" y="268965"/>
                    <a:pt x="820211" y="262089"/>
                    <a:pt x="811763" y="251952"/>
                  </a:cubicBezTo>
                  <a:cubicBezTo>
                    <a:pt x="772886" y="205299"/>
                    <a:pt x="816429" y="239511"/>
                    <a:pt x="765110" y="205299"/>
                  </a:cubicBezTo>
                  <a:cubicBezTo>
                    <a:pt x="762000" y="195968"/>
                    <a:pt x="761923" y="184987"/>
                    <a:pt x="755779" y="177307"/>
                  </a:cubicBezTo>
                  <a:cubicBezTo>
                    <a:pt x="740188" y="157817"/>
                    <a:pt x="720373" y="158134"/>
                    <a:pt x="699796" y="149315"/>
                  </a:cubicBezTo>
                  <a:cubicBezTo>
                    <a:pt x="687011" y="143836"/>
                    <a:pt x="674914" y="136874"/>
                    <a:pt x="662473" y="130654"/>
                  </a:cubicBezTo>
                  <a:cubicBezTo>
                    <a:pt x="656253" y="121323"/>
                    <a:pt x="651741" y="110591"/>
                    <a:pt x="643812" y="102662"/>
                  </a:cubicBezTo>
                  <a:cubicBezTo>
                    <a:pt x="635883" y="94733"/>
                    <a:pt x="624435" y="91180"/>
                    <a:pt x="615820" y="84001"/>
                  </a:cubicBezTo>
                  <a:cubicBezTo>
                    <a:pt x="605683" y="75553"/>
                    <a:pt x="597159" y="65340"/>
                    <a:pt x="587828" y="56009"/>
                  </a:cubicBezTo>
                  <a:cubicBezTo>
                    <a:pt x="584718" y="46678"/>
                    <a:pt x="586501" y="33734"/>
                    <a:pt x="578498" y="28017"/>
                  </a:cubicBezTo>
                  <a:cubicBezTo>
                    <a:pt x="562491" y="16584"/>
                    <a:pt x="541175" y="15576"/>
                    <a:pt x="522514" y="9356"/>
                  </a:cubicBezTo>
                  <a:cubicBezTo>
                    <a:pt x="491571" y="-958"/>
                    <a:pt x="504358" y="25"/>
                    <a:pt x="485192" y="25"/>
                  </a:cubicBezTo>
                </a:path>
              </a:pathLst>
            </a:cu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F2F6FA-E4F7-45CA-8593-66137649E5B4}"/>
                  </a:ext>
                </a:extLst>
              </p:cNvPr>
              <p:cNvSpPr txBox="1"/>
              <p:nvPr/>
            </p:nvSpPr>
            <p:spPr>
              <a:xfrm>
                <a:off x="2815490" y="1583156"/>
                <a:ext cx="5924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F2F6FA-E4F7-45CA-8593-66137649E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490" y="1583156"/>
                <a:ext cx="592471" cy="461665"/>
              </a:xfrm>
              <a:prstGeom prst="rect">
                <a:avLst/>
              </a:prstGeom>
              <a:blipFill>
                <a:blip r:embed="rId9"/>
                <a:stretch>
                  <a:fillRect l="-1031" r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3A85A7-C5AD-4A22-8497-D6C05CC1BB2A}"/>
                  </a:ext>
                </a:extLst>
              </p:cNvPr>
              <p:cNvSpPr txBox="1"/>
              <p:nvPr/>
            </p:nvSpPr>
            <p:spPr>
              <a:xfrm>
                <a:off x="433799" y="4682474"/>
                <a:ext cx="17122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3A85A7-C5AD-4A22-8497-D6C05CC1B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99" y="4682474"/>
                <a:ext cx="1712200" cy="461665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FBDE26-560B-4841-8038-AE2C73B76B82}"/>
                  </a:ext>
                </a:extLst>
              </p:cNvPr>
              <p:cNvSpPr txBox="1"/>
              <p:nvPr/>
            </p:nvSpPr>
            <p:spPr>
              <a:xfrm>
                <a:off x="2327925" y="4682474"/>
                <a:ext cx="17122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FBDE26-560B-4841-8038-AE2C73B76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925" y="4682474"/>
                <a:ext cx="1712200" cy="461665"/>
              </a:xfrm>
              <a:prstGeom prst="rect">
                <a:avLst/>
              </a:prstGeom>
              <a:blipFill>
                <a:blip r:embed="rId11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A207D3-3690-48F7-9C14-B89B0C954A53}"/>
                  </a:ext>
                </a:extLst>
              </p:cNvPr>
              <p:cNvSpPr txBox="1"/>
              <p:nvPr/>
            </p:nvSpPr>
            <p:spPr>
              <a:xfrm>
                <a:off x="2738504" y="5242561"/>
                <a:ext cx="9050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6A207D3-3690-48F7-9C14-B89B0C954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504" y="5242561"/>
                <a:ext cx="90506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E1645A9-E355-4542-93C1-2BEC770F70EB}"/>
                  </a:ext>
                </a:extLst>
              </p:cNvPr>
              <p:cNvSpPr txBox="1"/>
              <p:nvPr/>
            </p:nvSpPr>
            <p:spPr>
              <a:xfrm>
                <a:off x="4162952" y="2192358"/>
                <a:ext cx="58609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Four cross sections: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sz="24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𝑀𝑀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E1645A9-E355-4542-93C1-2BEC770F7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52" y="2192358"/>
                <a:ext cx="5860960" cy="461665"/>
              </a:xfrm>
              <a:prstGeom prst="rect">
                <a:avLst/>
              </a:prstGeom>
              <a:blipFill>
                <a:blip r:embed="rId13"/>
                <a:stretch>
                  <a:fillRect l="-1665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21070A-3DAA-4958-8A5C-6CAA947284A7}"/>
                  </a:ext>
                </a:extLst>
              </p:cNvPr>
              <p:cNvSpPr txBox="1"/>
              <p:nvPr/>
            </p:nvSpPr>
            <p:spPr>
              <a:xfrm flipH="1">
                <a:off x="4171210" y="2788334"/>
                <a:ext cx="7225515" cy="1643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For polarization parallel to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, magnetic scattering is spin-flip </a:t>
                </a:r>
                <a:r>
                  <a:rPr lang="en-US" sz="2400" i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i.e.</a:t>
                </a:r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sz="24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sup>
                    </m:sSup>
                  </m:oMath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21070A-3DAA-4958-8A5C-6CAA94728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71210" y="2788334"/>
                <a:ext cx="7225515" cy="1643270"/>
              </a:xfrm>
              <a:prstGeom prst="rect">
                <a:avLst/>
              </a:prstGeom>
              <a:blipFill>
                <a:blip r:embed="rId14"/>
                <a:stretch>
                  <a:fillRect l="-1265" t="-2593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8611927-9C7F-4AE5-B23F-7E3A8C96D9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3302036"/>
                  </p:ext>
                </p:extLst>
              </p:nvPr>
            </p:nvGraphicFramePr>
            <p:xfrm>
              <a:off x="4322669" y="4645486"/>
              <a:ext cx="7491537" cy="12190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759">
                      <a:extLst>
                        <a:ext uri="{9D8B030D-6E8A-4147-A177-3AD203B41FA5}">
                          <a16:colId xmlns:a16="http://schemas.microsoft.com/office/drawing/2014/main" val="3537492627"/>
                        </a:ext>
                      </a:extLst>
                    </a:gridCol>
                    <a:gridCol w="2573317">
                      <a:extLst>
                        <a:ext uri="{9D8B030D-6E8A-4147-A177-3AD203B41FA5}">
                          <a16:colId xmlns:a16="http://schemas.microsoft.com/office/drawing/2014/main" val="1636457250"/>
                        </a:ext>
                      </a:extLst>
                    </a:gridCol>
                    <a:gridCol w="2901461">
                      <a:extLst>
                        <a:ext uri="{9D8B030D-6E8A-4147-A177-3AD203B41FA5}">
                          <a16:colId xmlns:a16="http://schemas.microsoft.com/office/drawing/2014/main" val="577585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</m:d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24464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29852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46159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8611927-9C7F-4AE5-B23F-7E3A8C96D9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3302036"/>
                  </p:ext>
                </p:extLst>
              </p:nvPr>
            </p:nvGraphicFramePr>
            <p:xfrm>
              <a:off x="4322669" y="4645486"/>
              <a:ext cx="7491537" cy="12190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759">
                      <a:extLst>
                        <a:ext uri="{9D8B030D-6E8A-4147-A177-3AD203B41FA5}">
                          <a16:colId xmlns:a16="http://schemas.microsoft.com/office/drawing/2014/main" val="3537492627"/>
                        </a:ext>
                      </a:extLst>
                    </a:gridCol>
                    <a:gridCol w="2573317">
                      <a:extLst>
                        <a:ext uri="{9D8B030D-6E8A-4147-A177-3AD203B41FA5}">
                          <a16:colId xmlns:a16="http://schemas.microsoft.com/office/drawing/2014/main" val="1636457250"/>
                        </a:ext>
                      </a:extLst>
                    </a:gridCol>
                    <a:gridCol w="2901461">
                      <a:extLst>
                        <a:ext uri="{9D8B030D-6E8A-4147-A177-3AD203B41FA5}">
                          <a16:colId xmlns:a16="http://schemas.microsoft.com/office/drawing/2014/main" val="57758515"/>
                        </a:ext>
                      </a:extLst>
                    </a:gridCol>
                  </a:tblGrid>
                  <a:tr h="4265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302" t="-1429" r="-272810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78487" t="-1429" r="-113475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58613" t="-1429" r="-840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244641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302" t="-107576" r="-272810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78487" t="-107576" r="-113475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58613" t="-107576" r="-840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98522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302" t="-210769" r="-272810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78487" t="-210769" r="-113475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58613" t="-210769" r="-840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6159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0481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neutrons can distinguish chirality: scattering amplitude modified to consider initial and final spin states of neutron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184BBC5-E7DD-4E35-BEF8-8852C4144819}"/>
              </a:ext>
            </a:extLst>
          </p:cNvPr>
          <p:cNvGrpSpPr/>
          <p:nvPr/>
        </p:nvGrpSpPr>
        <p:grpSpPr>
          <a:xfrm>
            <a:off x="433799" y="1583156"/>
            <a:ext cx="1712200" cy="4379721"/>
            <a:chOff x="433799" y="1583156"/>
            <a:chExt cx="1712200" cy="437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7491EBC-C122-4EC6-8970-25D2D64E58C9}"/>
                    </a:ext>
                  </a:extLst>
                </p:cNvPr>
                <p:cNvSpPr txBox="1"/>
                <p:nvPr/>
              </p:nvSpPr>
              <p:spPr>
                <a:xfrm>
                  <a:off x="776805" y="5254991"/>
                  <a:ext cx="905069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7491EBC-C122-4EC6-8970-25D2D64E58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05" y="5254991"/>
                  <a:ext cx="905069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39E597-2108-4F07-8024-BFC4B4B02064}"/>
                    </a:ext>
                  </a:extLst>
                </p:cNvPr>
                <p:cNvSpPr txBox="1"/>
                <p:nvPr/>
              </p:nvSpPr>
              <p:spPr>
                <a:xfrm>
                  <a:off x="933105" y="1583156"/>
                  <a:ext cx="59247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39E597-2108-4F07-8024-BFC4B4B020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5" y="1583156"/>
                  <a:ext cx="592471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031" r="-51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CB32B8-F405-4E2E-BE7B-9A8347111126}"/>
                </a:ext>
              </a:extLst>
            </p:cNvPr>
            <p:cNvGrpSpPr/>
            <p:nvPr/>
          </p:nvGrpSpPr>
          <p:grpSpPr>
            <a:xfrm>
              <a:off x="901411" y="2046290"/>
              <a:ext cx="917537" cy="2651760"/>
              <a:chOff x="9131716" y="2892503"/>
              <a:chExt cx="917537" cy="265176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D200224-85A8-4EAB-8743-7879477E9699}"/>
                  </a:ext>
                </a:extLst>
              </p:cNvPr>
              <p:cNvSpPr/>
              <p:nvPr/>
            </p:nvSpPr>
            <p:spPr>
              <a:xfrm>
                <a:off x="9144002" y="424540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AD9E7FE-4863-4039-97CF-9FC97D924030}"/>
                  </a:ext>
                </a:extLst>
              </p:cNvPr>
              <p:cNvSpPr/>
              <p:nvPr/>
            </p:nvSpPr>
            <p:spPr>
              <a:xfrm>
                <a:off x="9131716" y="378684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C4BF6A9-4B1D-4D0A-8AB5-BE79EEC8DDAB}"/>
                  </a:ext>
                </a:extLst>
              </p:cNvPr>
              <p:cNvSpPr/>
              <p:nvPr/>
            </p:nvSpPr>
            <p:spPr>
              <a:xfrm>
                <a:off x="9131716" y="33313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3168239-500A-4619-840A-45AD1BCC7492}"/>
                  </a:ext>
                </a:extLst>
              </p:cNvPr>
              <p:cNvCxnSpPr/>
              <p:nvPr/>
            </p:nvCxnSpPr>
            <p:spPr>
              <a:xfrm flipV="1">
                <a:off x="9517406" y="2892503"/>
                <a:ext cx="0" cy="265176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3EED484-AF23-4641-9706-DC8C814E7525}"/>
                  </a:ext>
                </a:extLst>
              </p:cNvPr>
              <p:cNvSpPr/>
              <p:nvPr/>
            </p:nvSpPr>
            <p:spPr>
              <a:xfrm>
                <a:off x="9144184" y="42329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DD3506E-82A1-4C32-B811-4F05DA177209}"/>
                  </a:ext>
                </a:extLst>
              </p:cNvPr>
              <p:cNvSpPr/>
              <p:nvPr/>
            </p:nvSpPr>
            <p:spPr>
              <a:xfrm>
                <a:off x="9131898" y="377441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0F90A81-A543-4361-89DA-5D16B089E9D5}"/>
                  </a:ext>
                </a:extLst>
              </p:cNvPr>
              <p:cNvSpPr/>
              <p:nvPr/>
            </p:nvSpPr>
            <p:spPr>
              <a:xfrm>
                <a:off x="9131898" y="331894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3A85A7-C5AD-4A22-8497-D6C05CC1BB2A}"/>
                    </a:ext>
                  </a:extLst>
                </p:cNvPr>
                <p:cNvSpPr txBox="1"/>
                <p:nvPr/>
              </p:nvSpPr>
              <p:spPr>
                <a:xfrm>
                  <a:off x="433799" y="4682474"/>
                  <a:ext cx="171220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3A85A7-C5AD-4A22-8497-D6C05CC1B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799" y="4682474"/>
                  <a:ext cx="1712200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E730CB-DD32-4A2D-B2A2-CB85C0C14BA8}"/>
              </a:ext>
            </a:extLst>
          </p:cNvPr>
          <p:cNvGrpSpPr/>
          <p:nvPr/>
        </p:nvGrpSpPr>
        <p:grpSpPr>
          <a:xfrm>
            <a:off x="2327925" y="1583156"/>
            <a:ext cx="1712200" cy="4367291"/>
            <a:chOff x="2327925" y="1583156"/>
            <a:chExt cx="1712200" cy="436729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B1591F8-4E6C-4B1C-B58F-0907D0CF22CA}"/>
                </a:ext>
              </a:extLst>
            </p:cNvPr>
            <p:cNvGrpSpPr/>
            <p:nvPr/>
          </p:nvGrpSpPr>
          <p:grpSpPr>
            <a:xfrm flipH="1">
              <a:off x="2659192" y="1985468"/>
              <a:ext cx="917537" cy="2651760"/>
              <a:chOff x="9131716" y="2733888"/>
              <a:chExt cx="917537" cy="265176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5B1B65-4D44-41EB-BB8D-9B99BBAA45D4}"/>
                  </a:ext>
                </a:extLst>
              </p:cNvPr>
              <p:cNvSpPr/>
              <p:nvPr/>
            </p:nvSpPr>
            <p:spPr>
              <a:xfrm>
                <a:off x="9144002" y="424540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FDB4D7D-35AE-4085-924D-69B3FABEF947}"/>
                  </a:ext>
                </a:extLst>
              </p:cNvPr>
              <p:cNvSpPr/>
              <p:nvPr/>
            </p:nvSpPr>
            <p:spPr>
              <a:xfrm>
                <a:off x="9131716" y="378684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DB1F994-C80D-47CC-8E6A-2DB887505560}"/>
                  </a:ext>
                </a:extLst>
              </p:cNvPr>
              <p:cNvSpPr/>
              <p:nvPr/>
            </p:nvSpPr>
            <p:spPr>
              <a:xfrm>
                <a:off x="9131716" y="33313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F11D195-F501-4B94-8339-5D22704F0026}"/>
                  </a:ext>
                </a:extLst>
              </p:cNvPr>
              <p:cNvCxnSpPr/>
              <p:nvPr/>
            </p:nvCxnSpPr>
            <p:spPr>
              <a:xfrm flipV="1">
                <a:off x="9517406" y="2733888"/>
                <a:ext cx="0" cy="265176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C16749D-9757-4368-A825-954A83CF3B9B}"/>
                  </a:ext>
                </a:extLst>
              </p:cNvPr>
              <p:cNvSpPr/>
              <p:nvPr/>
            </p:nvSpPr>
            <p:spPr>
              <a:xfrm>
                <a:off x="9144184" y="42329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235A323-C00F-4710-B66E-980CD82E27BD}"/>
                  </a:ext>
                </a:extLst>
              </p:cNvPr>
              <p:cNvSpPr/>
              <p:nvPr/>
            </p:nvSpPr>
            <p:spPr>
              <a:xfrm>
                <a:off x="9131898" y="377441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0EF81EB-BFD0-4072-B9D4-7F2594E71603}"/>
                  </a:ext>
                </a:extLst>
              </p:cNvPr>
              <p:cNvSpPr/>
              <p:nvPr/>
            </p:nvSpPr>
            <p:spPr>
              <a:xfrm>
                <a:off x="9131898" y="331894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F2F6FA-E4F7-45CA-8593-66137649E5B4}"/>
                    </a:ext>
                  </a:extLst>
                </p:cNvPr>
                <p:cNvSpPr txBox="1"/>
                <p:nvPr/>
              </p:nvSpPr>
              <p:spPr>
                <a:xfrm>
                  <a:off x="2815490" y="1583156"/>
                  <a:ext cx="59247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F2F6FA-E4F7-45CA-8593-66137649E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490" y="1583156"/>
                  <a:ext cx="592471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031" r="-41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5FBDE26-560B-4841-8038-AE2C73B76B82}"/>
                    </a:ext>
                  </a:extLst>
                </p:cNvPr>
                <p:cNvSpPr txBox="1"/>
                <p:nvPr/>
              </p:nvSpPr>
              <p:spPr>
                <a:xfrm>
                  <a:off x="2327925" y="4682474"/>
                  <a:ext cx="171220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5FBDE26-560B-4841-8038-AE2C73B76B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925" y="4682474"/>
                  <a:ext cx="171220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6A207D3-3690-48F7-9C14-B89B0C954A53}"/>
                    </a:ext>
                  </a:extLst>
                </p:cNvPr>
                <p:cNvSpPr txBox="1"/>
                <p:nvPr/>
              </p:nvSpPr>
              <p:spPr>
                <a:xfrm>
                  <a:off x="2738504" y="5242561"/>
                  <a:ext cx="905069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6A207D3-3690-48F7-9C14-B89B0C954A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8504" y="5242561"/>
                  <a:ext cx="905069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8611927-9C7F-4AE5-B23F-7E3A8C96D91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322669" y="4645486"/>
              <a:ext cx="7491537" cy="12190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759">
                      <a:extLst>
                        <a:ext uri="{9D8B030D-6E8A-4147-A177-3AD203B41FA5}">
                          <a16:colId xmlns:a16="http://schemas.microsoft.com/office/drawing/2014/main" val="3537492627"/>
                        </a:ext>
                      </a:extLst>
                    </a:gridCol>
                    <a:gridCol w="2573317">
                      <a:extLst>
                        <a:ext uri="{9D8B030D-6E8A-4147-A177-3AD203B41FA5}">
                          <a16:colId xmlns:a16="http://schemas.microsoft.com/office/drawing/2014/main" val="1636457250"/>
                        </a:ext>
                      </a:extLst>
                    </a:gridCol>
                    <a:gridCol w="2901461">
                      <a:extLst>
                        <a:ext uri="{9D8B030D-6E8A-4147-A177-3AD203B41FA5}">
                          <a16:colId xmlns:a16="http://schemas.microsoft.com/office/drawing/2014/main" val="577585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</m:d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24464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29852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46159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8611927-9C7F-4AE5-B23F-7E3A8C96D91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322669" y="4645486"/>
              <a:ext cx="7491537" cy="12190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759">
                      <a:extLst>
                        <a:ext uri="{9D8B030D-6E8A-4147-A177-3AD203B41FA5}">
                          <a16:colId xmlns:a16="http://schemas.microsoft.com/office/drawing/2014/main" val="3537492627"/>
                        </a:ext>
                      </a:extLst>
                    </a:gridCol>
                    <a:gridCol w="2573317">
                      <a:extLst>
                        <a:ext uri="{9D8B030D-6E8A-4147-A177-3AD203B41FA5}">
                          <a16:colId xmlns:a16="http://schemas.microsoft.com/office/drawing/2014/main" val="1636457250"/>
                        </a:ext>
                      </a:extLst>
                    </a:gridCol>
                    <a:gridCol w="2901461">
                      <a:extLst>
                        <a:ext uri="{9D8B030D-6E8A-4147-A177-3AD203B41FA5}">
                          <a16:colId xmlns:a16="http://schemas.microsoft.com/office/drawing/2014/main" val="57758515"/>
                        </a:ext>
                      </a:extLst>
                    </a:gridCol>
                  </a:tblGrid>
                  <a:tr h="4265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1429" r="-272810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1429" r="-113475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1429" r="-840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244641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107576" r="-272810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107576" r="-113475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107576" r="-840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98522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210769" r="-272810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210769" r="-113475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210769" r="-840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61593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9838ADF2-3C5B-4A4D-9C78-96D61E0CFFC1}"/>
              </a:ext>
            </a:extLst>
          </p:cNvPr>
          <p:cNvGrpSpPr/>
          <p:nvPr/>
        </p:nvGrpSpPr>
        <p:grpSpPr>
          <a:xfrm>
            <a:off x="6234455" y="1824865"/>
            <a:ext cx="3532613" cy="2512771"/>
            <a:chOff x="6234455" y="1824865"/>
            <a:chExt cx="3532613" cy="251277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A20ED4D-E3F4-4CFE-8F45-EEC67F406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88" y="1985468"/>
              <a:ext cx="0" cy="18483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6633BE4-CC4E-47AA-A0C1-CFF2CB0903FC}"/>
                </a:ext>
              </a:extLst>
            </p:cNvPr>
            <p:cNvCxnSpPr>
              <a:cxnSpLocks/>
            </p:cNvCxnSpPr>
            <p:nvPr/>
          </p:nvCxnSpPr>
          <p:spPr>
            <a:xfrm>
              <a:off x="6651035" y="3754889"/>
              <a:ext cx="311603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6343C0-B1DD-4E79-99D7-242BA2496162}"/>
                </a:ext>
              </a:extLst>
            </p:cNvPr>
            <p:cNvSpPr/>
            <p:nvPr/>
          </p:nvSpPr>
          <p:spPr>
            <a:xfrm>
              <a:off x="7247794" y="2366380"/>
              <a:ext cx="1973250" cy="1292469"/>
            </a:xfrm>
            <a:custGeom>
              <a:avLst/>
              <a:gdLst>
                <a:gd name="connsiteX0" fmla="*/ 0 w 2497015"/>
                <a:gd name="connsiteY0" fmla="*/ 1292469 h 1292469"/>
                <a:gd name="connsiteX1" fmla="*/ 263769 w 2497015"/>
                <a:gd name="connsiteY1" fmla="*/ 1283677 h 1292469"/>
                <a:gd name="connsiteX2" fmla="*/ 316523 w 2497015"/>
                <a:gd name="connsiteY2" fmla="*/ 1248507 h 1292469"/>
                <a:gd name="connsiteX3" fmla="*/ 334107 w 2497015"/>
                <a:gd name="connsiteY3" fmla="*/ 1222130 h 1292469"/>
                <a:gd name="connsiteX4" fmla="*/ 386861 w 2497015"/>
                <a:gd name="connsiteY4" fmla="*/ 1169377 h 1292469"/>
                <a:gd name="connsiteX5" fmla="*/ 457200 w 2497015"/>
                <a:gd name="connsiteY5" fmla="*/ 1063869 h 1292469"/>
                <a:gd name="connsiteX6" fmla="*/ 492369 w 2497015"/>
                <a:gd name="connsiteY6" fmla="*/ 1011115 h 1292469"/>
                <a:gd name="connsiteX7" fmla="*/ 509953 w 2497015"/>
                <a:gd name="connsiteY7" fmla="*/ 984738 h 1292469"/>
                <a:gd name="connsiteX8" fmla="*/ 553915 w 2497015"/>
                <a:gd name="connsiteY8" fmla="*/ 896815 h 1292469"/>
                <a:gd name="connsiteX9" fmla="*/ 571500 w 2497015"/>
                <a:gd name="connsiteY9" fmla="*/ 844061 h 1292469"/>
                <a:gd name="connsiteX10" fmla="*/ 580292 w 2497015"/>
                <a:gd name="connsiteY10" fmla="*/ 817684 h 1292469"/>
                <a:gd name="connsiteX11" fmla="*/ 597876 w 2497015"/>
                <a:gd name="connsiteY11" fmla="*/ 756138 h 1292469"/>
                <a:gd name="connsiteX12" fmla="*/ 615461 w 2497015"/>
                <a:gd name="connsiteY12" fmla="*/ 729761 h 1292469"/>
                <a:gd name="connsiteX13" fmla="*/ 624253 w 2497015"/>
                <a:gd name="connsiteY13" fmla="*/ 685800 h 1292469"/>
                <a:gd name="connsiteX14" fmla="*/ 641838 w 2497015"/>
                <a:gd name="connsiteY14" fmla="*/ 553915 h 1292469"/>
                <a:gd name="connsiteX15" fmla="*/ 650630 w 2497015"/>
                <a:gd name="connsiteY15" fmla="*/ 527538 h 1292469"/>
                <a:gd name="connsiteX16" fmla="*/ 659423 w 2497015"/>
                <a:gd name="connsiteY16" fmla="*/ 483577 h 1292469"/>
                <a:gd name="connsiteX17" fmla="*/ 685800 w 2497015"/>
                <a:gd name="connsiteY17" fmla="*/ 430823 h 1292469"/>
                <a:gd name="connsiteX18" fmla="*/ 712176 w 2497015"/>
                <a:gd name="connsiteY18" fmla="*/ 316523 h 1292469"/>
                <a:gd name="connsiteX19" fmla="*/ 800100 w 2497015"/>
                <a:gd name="connsiteY19" fmla="*/ 184638 h 1292469"/>
                <a:gd name="connsiteX20" fmla="*/ 817684 w 2497015"/>
                <a:gd name="connsiteY20" fmla="*/ 158261 h 1292469"/>
                <a:gd name="connsiteX21" fmla="*/ 852853 w 2497015"/>
                <a:gd name="connsiteY21" fmla="*/ 96715 h 1292469"/>
                <a:gd name="connsiteX22" fmla="*/ 879230 w 2497015"/>
                <a:gd name="connsiteY22" fmla="*/ 61546 h 1292469"/>
                <a:gd name="connsiteX23" fmla="*/ 905607 w 2497015"/>
                <a:gd name="connsiteY23" fmla="*/ 52753 h 1292469"/>
                <a:gd name="connsiteX24" fmla="*/ 923192 w 2497015"/>
                <a:gd name="connsiteY24" fmla="*/ 26377 h 1292469"/>
                <a:gd name="connsiteX25" fmla="*/ 958361 w 2497015"/>
                <a:gd name="connsiteY25" fmla="*/ 17584 h 1292469"/>
                <a:gd name="connsiteX26" fmla="*/ 984738 w 2497015"/>
                <a:gd name="connsiteY26" fmla="*/ 0 h 1292469"/>
                <a:gd name="connsiteX27" fmla="*/ 1169376 w 2497015"/>
                <a:gd name="connsiteY27" fmla="*/ 8792 h 1292469"/>
                <a:gd name="connsiteX28" fmla="*/ 1195753 w 2497015"/>
                <a:gd name="connsiteY28" fmla="*/ 17584 h 1292469"/>
                <a:gd name="connsiteX29" fmla="*/ 1248507 w 2497015"/>
                <a:gd name="connsiteY29" fmla="*/ 52753 h 1292469"/>
                <a:gd name="connsiteX30" fmla="*/ 1257300 w 2497015"/>
                <a:gd name="connsiteY30" fmla="*/ 79130 h 1292469"/>
                <a:gd name="connsiteX31" fmla="*/ 1310053 w 2497015"/>
                <a:gd name="connsiteY31" fmla="*/ 149469 h 1292469"/>
                <a:gd name="connsiteX32" fmla="*/ 1327638 w 2497015"/>
                <a:gd name="connsiteY32" fmla="*/ 193430 h 1292469"/>
                <a:gd name="connsiteX33" fmla="*/ 1336430 w 2497015"/>
                <a:gd name="connsiteY33" fmla="*/ 219807 h 1292469"/>
                <a:gd name="connsiteX34" fmla="*/ 1362807 w 2497015"/>
                <a:gd name="connsiteY34" fmla="*/ 254977 h 1292469"/>
                <a:gd name="connsiteX35" fmla="*/ 1380392 w 2497015"/>
                <a:gd name="connsiteY35" fmla="*/ 316523 h 1292469"/>
                <a:gd name="connsiteX36" fmla="*/ 1406769 w 2497015"/>
                <a:gd name="connsiteY36" fmla="*/ 351692 h 1292469"/>
                <a:gd name="connsiteX37" fmla="*/ 1433146 w 2497015"/>
                <a:gd name="connsiteY37" fmla="*/ 439615 h 1292469"/>
                <a:gd name="connsiteX38" fmla="*/ 1441938 w 2497015"/>
                <a:gd name="connsiteY38" fmla="*/ 465992 h 1292469"/>
                <a:gd name="connsiteX39" fmla="*/ 1450730 w 2497015"/>
                <a:gd name="connsiteY39" fmla="*/ 492369 h 1292469"/>
                <a:gd name="connsiteX40" fmla="*/ 1468315 w 2497015"/>
                <a:gd name="connsiteY40" fmla="*/ 518746 h 1292469"/>
                <a:gd name="connsiteX41" fmla="*/ 1494692 w 2497015"/>
                <a:gd name="connsiteY41" fmla="*/ 597877 h 1292469"/>
                <a:gd name="connsiteX42" fmla="*/ 1503484 w 2497015"/>
                <a:gd name="connsiteY42" fmla="*/ 624253 h 1292469"/>
                <a:gd name="connsiteX43" fmla="*/ 1512276 w 2497015"/>
                <a:gd name="connsiteY43" fmla="*/ 650630 h 1292469"/>
                <a:gd name="connsiteX44" fmla="*/ 1529861 w 2497015"/>
                <a:gd name="connsiteY44" fmla="*/ 694592 h 1292469"/>
                <a:gd name="connsiteX45" fmla="*/ 1547446 w 2497015"/>
                <a:gd name="connsiteY45" fmla="*/ 747346 h 1292469"/>
                <a:gd name="connsiteX46" fmla="*/ 1582615 w 2497015"/>
                <a:gd name="connsiteY46" fmla="*/ 800100 h 1292469"/>
                <a:gd name="connsiteX47" fmla="*/ 1600200 w 2497015"/>
                <a:gd name="connsiteY47" fmla="*/ 852853 h 1292469"/>
                <a:gd name="connsiteX48" fmla="*/ 1617784 w 2497015"/>
                <a:gd name="connsiteY48" fmla="*/ 879230 h 1292469"/>
                <a:gd name="connsiteX49" fmla="*/ 1635369 w 2497015"/>
                <a:gd name="connsiteY49" fmla="*/ 931984 h 1292469"/>
                <a:gd name="connsiteX50" fmla="*/ 1652953 w 2497015"/>
                <a:gd name="connsiteY50" fmla="*/ 958361 h 1292469"/>
                <a:gd name="connsiteX51" fmla="*/ 1661746 w 2497015"/>
                <a:gd name="connsiteY51" fmla="*/ 984738 h 1292469"/>
                <a:gd name="connsiteX52" fmla="*/ 1679330 w 2497015"/>
                <a:gd name="connsiteY52" fmla="*/ 1011115 h 1292469"/>
                <a:gd name="connsiteX53" fmla="*/ 1688123 w 2497015"/>
                <a:gd name="connsiteY53" fmla="*/ 1037492 h 1292469"/>
                <a:gd name="connsiteX54" fmla="*/ 1723292 w 2497015"/>
                <a:gd name="connsiteY54" fmla="*/ 1063869 h 1292469"/>
                <a:gd name="connsiteX55" fmla="*/ 1749669 w 2497015"/>
                <a:gd name="connsiteY55" fmla="*/ 1090246 h 1292469"/>
                <a:gd name="connsiteX56" fmla="*/ 1776046 w 2497015"/>
                <a:gd name="connsiteY56" fmla="*/ 1107830 h 1292469"/>
                <a:gd name="connsiteX57" fmla="*/ 1802423 w 2497015"/>
                <a:gd name="connsiteY57" fmla="*/ 1134207 h 1292469"/>
                <a:gd name="connsiteX58" fmla="*/ 1855176 w 2497015"/>
                <a:gd name="connsiteY58" fmla="*/ 1151792 h 1292469"/>
                <a:gd name="connsiteX59" fmla="*/ 1881553 w 2497015"/>
                <a:gd name="connsiteY59" fmla="*/ 1160584 h 1292469"/>
                <a:gd name="connsiteX60" fmla="*/ 2048607 w 2497015"/>
                <a:gd name="connsiteY60" fmla="*/ 1186961 h 1292469"/>
                <a:gd name="connsiteX61" fmla="*/ 2497015 w 2497015"/>
                <a:gd name="connsiteY61" fmla="*/ 1195753 h 12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97015" h="1292469">
                  <a:moveTo>
                    <a:pt x="0" y="1292469"/>
                  </a:moveTo>
                  <a:cubicBezTo>
                    <a:pt x="87923" y="1289538"/>
                    <a:pt x="176634" y="1295779"/>
                    <a:pt x="263769" y="1283677"/>
                  </a:cubicBezTo>
                  <a:cubicBezTo>
                    <a:pt x="284702" y="1280770"/>
                    <a:pt x="316523" y="1248507"/>
                    <a:pt x="316523" y="1248507"/>
                  </a:cubicBezTo>
                  <a:cubicBezTo>
                    <a:pt x="322384" y="1239715"/>
                    <a:pt x="327087" y="1230028"/>
                    <a:pt x="334107" y="1222130"/>
                  </a:cubicBezTo>
                  <a:cubicBezTo>
                    <a:pt x="350629" y="1203543"/>
                    <a:pt x="373067" y="1190069"/>
                    <a:pt x="386861" y="1169377"/>
                  </a:cubicBezTo>
                  <a:lnTo>
                    <a:pt x="457200" y="1063869"/>
                  </a:lnTo>
                  <a:lnTo>
                    <a:pt x="492369" y="1011115"/>
                  </a:lnTo>
                  <a:cubicBezTo>
                    <a:pt x="498230" y="1002323"/>
                    <a:pt x="506611" y="994763"/>
                    <a:pt x="509953" y="984738"/>
                  </a:cubicBezTo>
                  <a:cubicBezTo>
                    <a:pt x="532172" y="918082"/>
                    <a:pt x="516416" y="946813"/>
                    <a:pt x="553915" y="896815"/>
                  </a:cubicBezTo>
                  <a:lnTo>
                    <a:pt x="571500" y="844061"/>
                  </a:lnTo>
                  <a:cubicBezTo>
                    <a:pt x="574431" y="835269"/>
                    <a:pt x="578044" y="826675"/>
                    <a:pt x="580292" y="817684"/>
                  </a:cubicBezTo>
                  <a:cubicBezTo>
                    <a:pt x="583109" y="806417"/>
                    <a:pt x="591570" y="768750"/>
                    <a:pt x="597876" y="756138"/>
                  </a:cubicBezTo>
                  <a:cubicBezTo>
                    <a:pt x="602602" y="746686"/>
                    <a:pt x="609599" y="738553"/>
                    <a:pt x="615461" y="729761"/>
                  </a:cubicBezTo>
                  <a:cubicBezTo>
                    <a:pt x="618392" y="715107"/>
                    <a:pt x="622278" y="700613"/>
                    <a:pt x="624253" y="685800"/>
                  </a:cubicBezTo>
                  <a:cubicBezTo>
                    <a:pt x="633670" y="615173"/>
                    <a:pt x="627708" y="610438"/>
                    <a:pt x="641838" y="553915"/>
                  </a:cubicBezTo>
                  <a:cubicBezTo>
                    <a:pt x="644086" y="544924"/>
                    <a:pt x="648382" y="536529"/>
                    <a:pt x="650630" y="527538"/>
                  </a:cubicBezTo>
                  <a:cubicBezTo>
                    <a:pt x="654255" y="513040"/>
                    <a:pt x="654176" y="497569"/>
                    <a:pt x="659423" y="483577"/>
                  </a:cubicBezTo>
                  <a:cubicBezTo>
                    <a:pt x="691652" y="397633"/>
                    <a:pt x="665329" y="512706"/>
                    <a:pt x="685800" y="430823"/>
                  </a:cubicBezTo>
                  <a:cubicBezTo>
                    <a:pt x="691630" y="407502"/>
                    <a:pt x="703422" y="329654"/>
                    <a:pt x="712176" y="316523"/>
                  </a:cubicBezTo>
                  <a:lnTo>
                    <a:pt x="800100" y="184638"/>
                  </a:lnTo>
                  <a:cubicBezTo>
                    <a:pt x="805961" y="175846"/>
                    <a:pt x="812958" y="167712"/>
                    <a:pt x="817684" y="158261"/>
                  </a:cubicBezTo>
                  <a:cubicBezTo>
                    <a:pt x="834854" y="123922"/>
                    <a:pt x="832143" y="125709"/>
                    <a:pt x="852853" y="96715"/>
                  </a:cubicBezTo>
                  <a:cubicBezTo>
                    <a:pt x="861370" y="84791"/>
                    <a:pt x="867973" y="70927"/>
                    <a:pt x="879230" y="61546"/>
                  </a:cubicBezTo>
                  <a:cubicBezTo>
                    <a:pt x="886350" y="55613"/>
                    <a:pt x="896815" y="55684"/>
                    <a:pt x="905607" y="52753"/>
                  </a:cubicBezTo>
                  <a:cubicBezTo>
                    <a:pt x="911469" y="43961"/>
                    <a:pt x="914400" y="32238"/>
                    <a:pt x="923192" y="26377"/>
                  </a:cubicBezTo>
                  <a:cubicBezTo>
                    <a:pt x="933246" y="19674"/>
                    <a:pt x="947254" y="22344"/>
                    <a:pt x="958361" y="17584"/>
                  </a:cubicBezTo>
                  <a:cubicBezTo>
                    <a:pt x="968074" y="13421"/>
                    <a:pt x="975946" y="5861"/>
                    <a:pt x="984738" y="0"/>
                  </a:cubicBezTo>
                  <a:cubicBezTo>
                    <a:pt x="1046284" y="2931"/>
                    <a:pt x="1107973" y="3675"/>
                    <a:pt x="1169376" y="8792"/>
                  </a:cubicBezTo>
                  <a:cubicBezTo>
                    <a:pt x="1178612" y="9562"/>
                    <a:pt x="1187651" y="13083"/>
                    <a:pt x="1195753" y="17584"/>
                  </a:cubicBezTo>
                  <a:cubicBezTo>
                    <a:pt x="1214228" y="27847"/>
                    <a:pt x="1248507" y="52753"/>
                    <a:pt x="1248507" y="52753"/>
                  </a:cubicBezTo>
                  <a:cubicBezTo>
                    <a:pt x="1251438" y="61545"/>
                    <a:pt x="1253155" y="70840"/>
                    <a:pt x="1257300" y="79130"/>
                  </a:cubicBezTo>
                  <a:cubicBezTo>
                    <a:pt x="1272707" y="109943"/>
                    <a:pt x="1290636" y="117108"/>
                    <a:pt x="1310053" y="149469"/>
                  </a:cubicBezTo>
                  <a:cubicBezTo>
                    <a:pt x="1318173" y="163002"/>
                    <a:pt x="1322096" y="178652"/>
                    <a:pt x="1327638" y="193430"/>
                  </a:cubicBezTo>
                  <a:cubicBezTo>
                    <a:pt x="1330892" y="202108"/>
                    <a:pt x="1331832" y="211760"/>
                    <a:pt x="1336430" y="219807"/>
                  </a:cubicBezTo>
                  <a:cubicBezTo>
                    <a:pt x="1343700" y="232530"/>
                    <a:pt x="1354015" y="243254"/>
                    <a:pt x="1362807" y="254977"/>
                  </a:cubicBezTo>
                  <a:cubicBezTo>
                    <a:pt x="1364709" y="262586"/>
                    <a:pt x="1374788" y="306716"/>
                    <a:pt x="1380392" y="316523"/>
                  </a:cubicBezTo>
                  <a:cubicBezTo>
                    <a:pt x="1387662" y="329246"/>
                    <a:pt x="1397977" y="339969"/>
                    <a:pt x="1406769" y="351692"/>
                  </a:cubicBezTo>
                  <a:cubicBezTo>
                    <a:pt x="1420057" y="404847"/>
                    <a:pt x="1411738" y="375392"/>
                    <a:pt x="1433146" y="439615"/>
                  </a:cubicBezTo>
                  <a:lnTo>
                    <a:pt x="1441938" y="465992"/>
                  </a:lnTo>
                  <a:cubicBezTo>
                    <a:pt x="1444869" y="474784"/>
                    <a:pt x="1445589" y="484658"/>
                    <a:pt x="1450730" y="492369"/>
                  </a:cubicBezTo>
                  <a:lnTo>
                    <a:pt x="1468315" y="518746"/>
                  </a:lnTo>
                  <a:lnTo>
                    <a:pt x="1494692" y="597877"/>
                  </a:lnTo>
                  <a:lnTo>
                    <a:pt x="1503484" y="624253"/>
                  </a:lnTo>
                  <a:cubicBezTo>
                    <a:pt x="1506415" y="633045"/>
                    <a:pt x="1508834" y="642025"/>
                    <a:pt x="1512276" y="650630"/>
                  </a:cubicBezTo>
                  <a:cubicBezTo>
                    <a:pt x="1518138" y="665284"/>
                    <a:pt x="1524467" y="679759"/>
                    <a:pt x="1529861" y="694592"/>
                  </a:cubicBezTo>
                  <a:cubicBezTo>
                    <a:pt x="1536196" y="712012"/>
                    <a:pt x="1537164" y="731923"/>
                    <a:pt x="1547446" y="747346"/>
                  </a:cubicBezTo>
                  <a:lnTo>
                    <a:pt x="1582615" y="800100"/>
                  </a:lnTo>
                  <a:cubicBezTo>
                    <a:pt x="1588477" y="817684"/>
                    <a:pt x="1589919" y="837430"/>
                    <a:pt x="1600200" y="852853"/>
                  </a:cubicBezTo>
                  <a:cubicBezTo>
                    <a:pt x="1606061" y="861645"/>
                    <a:pt x="1613492" y="869574"/>
                    <a:pt x="1617784" y="879230"/>
                  </a:cubicBezTo>
                  <a:cubicBezTo>
                    <a:pt x="1625312" y="896168"/>
                    <a:pt x="1625087" y="916561"/>
                    <a:pt x="1635369" y="931984"/>
                  </a:cubicBezTo>
                  <a:cubicBezTo>
                    <a:pt x="1641230" y="940776"/>
                    <a:pt x="1648227" y="948910"/>
                    <a:pt x="1652953" y="958361"/>
                  </a:cubicBezTo>
                  <a:cubicBezTo>
                    <a:pt x="1657098" y="966651"/>
                    <a:pt x="1657601" y="976448"/>
                    <a:pt x="1661746" y="984738"/>
                  </a:cubicBezTo>
                  <a:cubicBezTo>
                    <a:pt x="1666472" y="994189"/>
                    <a:pt x="1674604" y="1001664"/>
                    <a:pt x="1679330" y="1011115"/>
                  </a:cubicBezTo>
                  <a:cubicBezTo>
                    <a:pt x="1683475" y="1019405"/>
                    <a:pt x="1682190" y="1030372"/>
                    <a:pt x="1688123" y="1037492"/>
                  </a:cubicBezTo>
                  <a:cubicBezTo>
                    <a:pt x="1697504" y="1048749"/>
                    <a:pt x="1712166" y="1054332"/>
                    <a:pt x="1723292" y="1063869"/>
                  </a:cubicBezTo>
                  <a:cubicBezTo>
                    <a:pt x="1732733" y="1071961"/>
                    <a:pt x="1740117" y="1082286"/>
                    <a:pt x="1749669" y="1090246"/>
                  </a:cubicBezTo>
                  <a:cubicBezTo>
                    <a:pt x="1757787" y="1097011"/>
                    <a:pt x="1767928" y="1101065"/>
                    <a:pt x="1776046" y="1107830"/>
                  </a:cubicBezTo>
                  <a:cubicBezTo>
                    <a:pt x="1785598" y="1115790"/>
                    <a:pt x="1791554" y="1128168"/>
                    <a:pt x="1802423" y="1134207"/>
                  </a:cubicBezTo>
                  <a:cubicBezTo>
                    <a:pt x="1818626" y="1143209"/>
                    <a:pt x="1837592" y="1145930"/>
                    <a:pt x="1855176" y="1151792"/>
                  </a:cubicBezTo>
                  <a:lnTo>
                    <a:pt x="1881553" y="1160584"/>
                  </a:lnTo>
                  <a:cubicBezTo>
                    <a:pt x="1946089" y="1203609"/>
                    <a:pt x="1901533" y="1180276"/>
                    <a:pt x="2048607" y="1186961"/>
                  </a:cubicBezTo>
                  <a:cubicBezTo>
                    <a:pt x="2294967" y="1198159"/>
                    <a:pt x="2267834" y="1195753"/>
                    <a:pt x="2497015" y="1195753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46714D-5D51-45B6-B012-DA0EEF634E5B}"/>
                </a:ext>
              </a:extLst>
            </p:cNvPr>
            <p:cNvCxnSpPr/>
            <p:nvPr/>
          </p:nvCxnSpPr>
          <p:spPr>
            <a:xfrm flipV="1">
              <a:off x="6818404" y="3503420"/>
              <a:ext cx="283203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09B360D-63DC-48FE-95D8-4E3A5AE41D05}"/>
                    </a:ext>
                  </a:extLst>
                </p:cNvPr>
                <p:cNvSpPr txBox="1"/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09B360D-63DC-48FE-95D8-4E3A5AE41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98B8ED2-3FAD-4AA8-B5D7-6CB22CA501AF}"/>
                </a:ext>
              </a:extLst>
            </p:cNvPr>
            <p:cNvCxnSpPr/>
            <p:nvPr/>
          </p:nvCxnSpPr>
          <p:spPr>
            <a:xfrm>
              <a:off x="8117134" y="3649344"/>
              <a:ext cx="0" cy="22902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959ACA-60E9-4656-93A8-23469D159F27}"/>
                </a:ext>
              </a:extLst>
            </p:cNvPr>
            <p:cNvSpPr txBox="1"/>
            <p:nvPr/>
          </p:nvSpPr>
          <p:spPr>
            <a:xfrm rot="16200000">
              <a:off x="5842361" y="2655305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Intensity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7B3AFA-903C-40F6-B114-94DB5884C2E6}"/>
                </a:ext>
              </a:extLst>
            </p:cNvPr>
            <p:cNvCxnSpPr/>
            <p:nvPr/>
          </p:nvCxnSpPr>
          <p:spPr>
            <a:xfrm flipV="1">
              <a:off x="8491873" y="2044821"/>
              <a:ext cx="45720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4DA3942-BF62-461D-A65D-C1A49DA14068}"/>
                    </a:ext>
                  </a:extLst>
                </p:cNvPr>
                <p:cNvSpPr txBox="1"/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𝑃𝑀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4DA3942-BF62-461D-A65D-C1A49DA140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5D52327-A5E4-420F-A4C5-726B0D656606}"/>
                    </a:ext>
                  </a:extLst>
                </p:cNvPr>
                <p:cNvSpPr txBox="1"/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5D52327-A5E4-420F-A4C5-726B0D6566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208B09-782E-4697-BCFE-AEF05AE9C117}"/>
                </a:ext>
              </a:extLst>
            </p:cNvPr>
            <p:cNvCxnSpPr/>
            <p:nvPr/>
          </p:nvCxnSpPr>
          <p:spPr>
            <a:xfrm flipV="1">
              <a:off x="8491873" y="2393645"/>
              <a:ext cx="457200" cy="0"/>
            </a:xfrm>
            <a:prstGeom prst="line">
              <a:avLst/>
            </a:prstGeom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33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22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neutrons can distinguish chirality: scattering amplitude modified to consider initial and final spin states of neutron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184BBC5-E7DD-4E35-BEF8-8852C4144819}"/>
              </a:ext>
            </a:extLst>
          </p:cNvPr>
          <p:cNvGrpSpPr/>
          <p:nvPr/>
        </p:nvGrpSpPr>
        <p:grpSpPr>
          <a:xfrm>
            <a:off x="433799" y="1583156"/>
            <a:ext cx="1712200" cy="4379721"/>
            <a:chOff x="433799" y="1583156"/>
            <a:chExt cx="1712200" cy="437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7491EBC-C122-4EC6-8970-25D2D64E58C9}"/>
                    </a:ext>
                  </a:extLst>
                </p:cNvPr>
                <p:cNvSpPr txBox="1"/>
                <p:nvPr/>
              </p:nvSpPr>
              <p:spPr>
                <a:xfrm>
                  <a:off x="776805" y="5254991"/>
                  <a:ext cx="905069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7491EBC-C122-4EC6-8970-25D2D64E58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05" y="5254991"/>
                  <a:ext cx="905069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39E597-2108-4F07-8024-BFC4B4B02064}"/>
                    </a:ext>
                  </a:extLst>
                </p:cNvPr>
                <p:cNvSpPr txBox="1"/>
                <p:nvPr/>
              </p:nvSpPr>
              <p:spPr>
                <a:xfrm>
                  <a:off x="933105" y="1583156"/>
                  <a:ext cx="59247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39E597-2108-4F07-8024-BFC4B4B020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5" y="1583156"/>
                  <a:ext cx="592471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031" r="-51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CB32B8-F405-4E2E-BE7B-9A8347111126}"/>
                </a:ext>
              </a:extLst>
            </p:cNvPr>
            <p:cNvGrpSpPr/>
            <p:nvPr/>
          </p:nvGrpSpPr>
          <p:grpSpPr>
            <a:xfrm>
              <a:off x="901411" y="2046290"/>
              <a:ext cx="917537" cy="2651760"/>
              <a:chOff x="9131716" y="2892503"/>
              <a:chExt cx="917537" cy="265176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D200224-85A8-4EAB-8743-7879477E9699}"/>
                  </a:ext>
                </a:extLst>
              </p:cNvPr>
              <p:cNvSpPr/>
              <p:nvPr/>
            </p:nvSpPr>
            <p:spPr>
              <a:xfrm>
                <a:off x="9144002" y="424540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AD9E7FE-4863-4039-97CF-9FC97D924030}"/>
                  </a:ext>
                </a:extLst>
              </p:cNvPr>
              <p:cNvSpPr/>
              <p:nvPr/>
            </p:nvSpPr>
            <p:spPr>
              <a:xfrm>
                <a:off x="9131716" y="378684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C4BF6A9-4B1D-4D0A-8AB5-BE79EEC8DDAB}"/>
                  </a:ext>
                </a:extLst>
              </p:cNvPr>
              <p:cNvSpPr/>
              <p:nvPr/>
            </p:nvSpPr>
            <p:spPr>
              <a:xfrm>
                <a:off x="9131716" y="33313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3168239-500A-4619-840A-45AD1BCC7492}"/>
                  </a:ext>
                </a:extLst>
              </p:cNvPr>
              <p:cNvCxnSpPr/>
              <p:nvPr/>
            </p:nvCxnSpPr>
            <p:spPr>
              <a:xfrm flipV="1">
                <a:off x="9517406" y="2892503"/>
                <a:ext cx="0" cy="265176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3EED484-AF23-4641-9706-DC8C814E7525}"/>
                  </a:ext>
                </a:extLst>
              </p:cNvPr>
              <p:cNvSpPr/>
              <p:nvPr/>
            </p:nvSpPr>
            <p:spPr>
              <a:xfrm>
                <a:off x="9144184" y="42329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DD3506E-82A1-4C32-B811-4F05DA177209}"/>
                  </a:ext>
                </a:extLst>
              </p:cNvPr>
              <p:cNvSpPr/>
              <p:nvPr/>
            </p:nvSpPr>
            <p:spPr>
              <a:xfrm>
                <a:off x="9131898" y="377441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0F90A81-A543-4361-89DA-5D16B089E9D5}"/>
                  </a:ext>
                </a:extLst>
              </p:cNvPr>
              <p:cNvSpPr/>
              <p:nvPr/>
            </p:nvSpPr>
            <p:spPr>
              <a:xfrm>
                <a:off x="9131898" y="331894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3A85A7-C5AD-4A22-8497-D6C05CC1BB2A}"/>
                    </a:ext>
                  </a:extLst>
                </p:cNvPr>
                <p:cNvSpPr txBox="1"/>
                <p:nvPr/>
              </p:nvSpPr>
              <p:spPr>
                <a:xfrm>
                  <a:off x="433799" y="4682474"/>
                  <a:ext cx="171220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3A85A7-C5AD-4A22-8497-D6C05CC1B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799" y="4682474"/>
                  <a:ext cx="1712200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E730CB-DD32-4A2D-B2A2-CB85C0C14BA8}"/>
              </a:ext>
            </a:extLst>
          </p:cNvPr>
          <p:cNvGrpSpPr/>
          <p:nvPr/>
        </p:nvGrpSpPr>
        <p:grpSpPr>
          <a:xfrm>
            <a:off x="2327925" y="1583156"/>
            <a:ext cx="1712200" cy="4367291"/>
            <a:chOff x="2327925" y="1583156"/>
            <a:chExt cx="1712200" cy="436729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B1591F8-4E6C-4B1C-B58F-0907D0CF22CA}"/>
                </a:ext>
              </a:extLst>
            </p:cNvPr>
            <p:cNvGrpSpPr/>
            <p:nvPr/>
          </p:nvGrpSpPr>
          <p:grpSpPr>
            <a:xfrm flipH="1">
              <a:off x="2659192" y="1985468"/>
              <a:ext cx="917537" cy="2651760"/>
              <a:chOff x="9131716" y="2733888"/>
              <a:chExt cx="917537" cy="265176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5B1B65-4D44-41EB-BB8D-9B99BBAA45D4}"/>
                  </a:ext>
                </a:extLst>
              </p:cNvPr>
              <p:cNvSpPr/>
              <p:nvPr/>
            </p:nvSpPr>
            <p:spPr>
              <a:xfrm>
                <a:off x="9144002" y="424540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FDB4D7D-35AE-4085-924D-69B3FABEF947}"/>
                  </a:ext>
                </a:extLst>
              </p:cNvPr>
              <p:cNvSpPr/>
              <p:nvPr/>
            </p:nvSpPr>
            <p:spPr>
              <a:xfrm>
                <a:off x="9131716" y="378684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DB1F994-C80D-47CC-8E6A-2DB887505560}"/>
                  </a:ext>
                </a:extLst>
              </p:cNvPr>
              <p:cNvSpPr/>
              <p:nvPr/>
            </p:nvSpPr>
            <p:spPr>
              <a:xfrm>
                <a:off x="9131716" y="33313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F11D195-F501-4B94-8339-5D22704F0026}"/>
                  </a:ext>
                </a:extLst>
              </p:cNvPr>
              <p:cNvCxnSpPr/>
              <p:nvPr/>
            </p:nvCxnSpPr>
            <p:spPr>
              <a:xfrm flipV="1">
                <a:off x="9517406" y="2733888"/>
                <a:ext cx="0" cy="265176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C16749D-9757-4368-A825-954A83CF3B9B}"/>
                  </a:ext>
                </a:extLst>
              </p:cNvPr>
              <p:cNvSpPr/>
              <p:nvPr/>
            </p:nvSpPr>
            <p:spPr>
              <a:xfrm>
                <a:off x="9144184" y="42329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235A323-C00F-4710-B66E-980CD82E27BD}"/>
                  </a:ext>
                </a:extLst>
              </p:cNvPr>
              <p:cNvSpPr/>
              <p:nvPr/>
            </p:nvSpPr>
            <p:spPr>
              <a:xfrm>
                <a:off x="9131898" y="377441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0EF81EB-BFD0-4072-B9D4-7F2594E71603}"/>
                  </a:ext>
                </a:extLst>
              </p:cNvPr>
              <p:cNvSpPr/>
              <p:nvPr/>
            </p:nvSpPr>
            <p:spPr>
              <a:xfrm>
                <a:off x="9131898" y="331894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F2F6FA-E4F7-45CA-8593-66137649E5B4}"/>
                    </a:ext>
                  </a:extLst>
                </p:cNvPr>
                <p:cNvSpPr txBox="1"/>
                <p:nvPr/>
              </p:nvSpPr>
              <p:spPr>
                <a:xfrm>
                  <a:off x="2815490" y="1583156"/>
                  <a:ext cx="59247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F2F6FA-E4F7-45CA-8593-66137649E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490" y="1583156"/>
                  <a:ext cx="592471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031" r="-41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5FBDE26-560B-4841-8038-AE2C73B76B82}"/>
                    </a:ext>
                  </a:extLst>
                </p:cNvPr>
                <p:cNvSpPr txBox="1"/>
                <p:nvPr/>
              </p:nvSpPr>
              <p:spPr>
                <a:xfrm>
                  <a:off x="2327925" y="4682474"/>
                  <a:ext cx="171220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5FBDE26-560B-4841-8038-AE2C73B76B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925" y="4682474"/>
                  <a:ext cx="171220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6A207D3-3690-48F7-9C14-B89B0C954A53}"/>
                    </a:ext>
                  </a:extLst>
                </p:cNvPr>
                <p:cNvSpPr txBox="1"/>
                <p:nvPr/>
              </p:nvSpPr>
              <p:spPr>
                <a:xfrm>
                  <a:off x="2738504" y="5242561"/>
                  <a:ext cx="905069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6A207D3-3690-48F7-9C14-B89B0C954A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8504" y="5242561"/>
                  <a:ext cx="905069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8611927-9C7F-4AE5-B23F-7E3A8C96D91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322669" y="4645486"/>
              <a:ext cx="7491537" cy="12190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759">
                      <a:extLst>
                        <a:ext uri="{9D8B030D-6E8A-4147-A177-3AD203B41FA5}">
                          <a16:colId xmlns:a16="http://schemas.microsoft.com/office/drawing/2014/main" val="3537492627"/>
                        </a:ext>
                      </a:extLst>
                    </a:gridCol>
                    <a:gridCol w="2573317">
                      <a:extLst>
                        <a:ext uri="{9D8B030D-6E8A-4147-A177-3AD203B41FA5}">
                          <a16:colId xmlns:a16="http://schemas.microsoft.com/office/drawing/2014/main" val="1636457250"/>
                        </a:ext>
                      </a:extLst>
                    </a:gridCol>
                    <a:gridCol w="2901461">
                      <a:extLst>
                        <a:ext uri="{9D8B030D-6E8A-4147-A177-3AD203B41FA5}">
                          <a16:colId xmlns:a16="http://schemas.microsoft.com/office/drawing/2014/main" val="577585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</m:d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24464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29852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46159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8611927-9C7F-4AE5-B23F-7E3A8C96D91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322669" y="4645486"/>
              <a:ext cx="7491537" cy="12190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759">
                      <a:extLst>
                        <a:ext uri="{9D8B030D-6E8A-4147-A177-3AD203B41FA5}">
                          <a16:colId xmlns:a16="http://schemas.microsoft.com/office/drawing/2014/main" val="3537492627"/>
                        </a:ext>
                      </a:extLst>
                    </a:gridCol>
                    <a:gridCol w="2573317">
                      <a:extLst>
                        <a:ext uri="{9D8B030D-6E8A-4147-A177-3AD203B41FA5}">
                          <a16:colId xmlns:a16="http://schemas.microsoft.com/office/drawing/2014/main" val="1636457250"/>
                        </a:ext>
                      </a:extLst>
                    </a:gridCol>
                    <a:gridCol w="2901461">
                      <a:extLst>
                        <a:ext uri="{9D8B030D-6E8A-4147-A177-3AD203B41FA5}">
                          <a16:colId xmlns:a16="http://schemas.microsoft.com/office/drawing/2014/main" val="57758515"/>
                        </a:ext>
                      </a:extLst>
                    </a:gridCol>
                  </a:tblGrid>
                  <a:tr h="4265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1429" r="-272810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1429" r="-113475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1429" r="-840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244641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107576" r="-272810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107576" r="-113475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107576" r="-840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98522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210769" r="-272810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210769" r="-113475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210769" r="-840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61593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0B7D5CA-26E7-4D66-8E87-99454D816ABB}"/>
              </a:ext>
            </a:extLst>
          </p:cNvPr>
          <p:cNvGrpSpPr/>
          <p:nvPr/>
        </p:nvGrpSpPr>
        <p:grpSpPr>
          <a:xfrm>
            <a:off x="6237063" y="1818684"/>
            <a:ext cx="3532613" cy="2512771"/>
            <a:chOff x="6234455" y="1824865"/>
            <a:chExt cx="3532613" cy="251277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A20ED4D-E3F4-4CFE-8F45-EEC67F406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88" y="1985468"/>
              <a:ext cx="0" cy="18483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6633BE4-CC4E-47AA-A0C1-CFF2CB0903FC}"/>
                </a:ext>
              </a:extLst>
            </p:cNvPr>
            <p:cNvCxnSpPr>
              <a:cxnSpLocks/>
            </p:cNvCxnSpPr>
            <p:nvPr/>
          </p:nvCxnSpPr>
          <p:spPr>
            <a:xfrm>
              <a:off x="6651035" y="3754889"/>
              <a:ext cx="311603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6343C0-B1DD-4E79-99D7-242BA2496162}"/>
                </a:ext>
              </a:extLst>
            </p:cNvPr>
            <p:cNvSpPr/>
            <p:nvPr/>
          </p:nvSpPr>
          <p:spPr>
            <a:xfrm>
              <a:off x="7247794" y="2366380"/>
              <a:ext cx="1973250" cy="1292469"/>
            </a:xfrm>
            <a:custGeom>
              <a:avLst/>
              <a:gdLst>
                <a:gd name="connsiteX0" fmla="*/ 0 w 2497015"/>
                <a:gd name="connsiteY0" fmla="*/ 1292469 h 1292469"/>
                <a:gd name="connsiteX1" fmla="*/ 263769 w 2497015"/>
                <a:gd name="connsiteY1" fmla="*/ 1283677 h 1292469"/>
                <a:gd name="connsiteX2" fmla="*/ 316523 w 2497015"/>
                <a:gd name="connsiteY2" fmla="*/ 1248507 h 1292469"/>
                <a:gd name="connsiteX3" fmla="*/ 334107 w 2497015"/>
                <a:gd name="connsiteY3" fmla="*/ 1222130 h 1292469"/>
                <a:gd name="connsiteX4" fmla="*/ 386861 w 2497015"/>
                <a:gd name="connsiteY4" fmla="*/ 1169377 h 1292469"/>
                <a:gd name="connsiteX5" fmla="*/ 457200 w 2497015"/>
                <a:gd name="connsiteY5" fmla="*/ 1063869 h 1292469"/>
                <a:gd name="connsiteX6" fmla="*/ 492369 w 2497015"/>
                <a:gd name="connsiteY6" fmla="*/ 1011115 h 1292469"/>
                <a:gd name="connsiteX7" fmla="*/ 509953 w 2497015"/>
                <a:gd name="connsiteY7" fmla="*/ 984738 h 1292469"/>
                <a:gd name="connsiteX8" fmla="*/ 553915 w 2497015"/>
                <a:gd name="connsiteY8" fmla="*/ 896815 h 1292469"/>
                <a:gd name="connsiteX9" fmla="*/ 571500 w 2497015"/>
                <a:gd name="connsiteY9" fmla="*/ 844061 h 1292469"/>
                <a:gd name="connsiteX10" fmla="*/ 580292 w 2497015"/>
                <a:gd name="connsiteY10" fmla="*/ 817684 h 1292469"/>
                <a:gd name="connsiteX11" fmla="*/ 597876 w 2497015"/>
                <a:gd name="connsiteY11" fmla="*/ 756138 h 1292469"/>
                <a:gd name="connsiteX12" fmla="*/ 615461 w 2497015"/>
                <a:gd name="connsiteY12" fmla="*/ 729761 h 1292469"/>
                <a:gd name="connsiteX13" fmla="*/ 624253 w 2497015"/>
                <a:gd name="connsiteY13" fmla="*/ 685800 h 1292469"/>
                <a:gd name="connsiteX14" fmla="*/ 641838 w 2497015"/>
                <a:gd name="connsiteY14" fmla="*/ 553915 h 1292469"/>
                <a:gd name="connsiteX15" fmla="*/ 650630 w 2497015"/>
                <a:gd name="connsiteY15" fmla="*/ 527538 h 1292469"/>
                <a:gd name="connsiteX16" fmla="*/ 659423 w 2497015"/>
                <a:gd name="connsiteY16" fmla="*/ 483577 h 1292469"/>
                <a:gd name="connsiteX17" fmla="*/ 685800 w 2497015"/>
                <a:gd name="connsiteY17" fmla="*/ 430823 h 1292469"/>
                <a:gd name="connsiteX18" fmla="*/ 712176 w 2497015"/>
                <a:gd name="connsiteY18" fmla="*/ 316523 h 1292469"/>
                <a:gd name="connsiteX19" fmla="*/ 800100 w 2497015"/>
                <a:gd name="connsiteY19" fmla="*/ 184638 h 1292469"/>
                <a:gd name="connsiteX20" fmla="*/ 817684 w 2497015"/>
                <a:gd name="connsiteY20" fmla="*/ 158261 h 1292469"/>
                <a:gd name="connsiteX21" fmla="*/ 852853 w 2497015"/>
                <a:gd name="connsiteY21" fmla="*/ 96715 h 1292469"/>
                <a:gd name="connsiteX22" fmla="*/ 879230 w 2497015"/>
                <a:gd name="connsiteY22" fmla="*/ 61546 h 1292469"/>
                <a:gd name="connsiteX23" fmla="*/ 905607 w 2497015"/>
                <a:gd name="connsiteY23" fmla="*/ 52753 h 1292469"/>
                <a:gd name="connsiteX24" fmla="*/ 923192 w 2497015"/>
                <a:gd name="connsiteY24" fmla="*/ 26377 h 1292469"/>
                <a:gd name="connsiteX25" fmla="*/ 958361 w 2497015"/>
                <a:gd name="connsiteY25" fmla="*/ 17584 h 1292469"/>
                <a:gd name="connsiteX26" fmla="*/ 984738 w 2497015"/>
                <a:gd name="connsiteY26" fmla="*/ 0 h 1292469"/>
                <a:gd name="connsiteX27" fmla="*/ 1169376 w 2497015"/>
                <a:gd name="connsiteY27" fmla="*/ 8792 h 1292469"/>
                <a:gd name="connsiteX28" fmla="*/ 1195753 w 2497015"/>
                <a:gd name="connsiteY28" fmla="*/ 17584 h 1292469"/>
                <a:gd name="connsiteX29" fmla="*/ 1248507 w 2497015"/>
                <a:gd name="connsiteY29" fmla="*/ 52753 h 1292469"/>
                <a:gd name="connsiteX30" fmla="*/ 1257300 w 2497015"/>
                <a:gd name="connsiteY30" fmla="*/ 79130 h 1292469"/>
                <a:gd name="connsiteX31" fmla="*/ 1310053 w 2497015"/>
                <a:gd name="connsiteY31" fmla="*/ 149469 h 1292469"/>
                <a:gd name="connsiteX32" fmla="*/ 1327638 w 2497015"/>
                <a:gd name="connsiteY32" fmla="*/ 193430 h 1292469"/>
                <a:gd name="connsiteX33" fmla="*/ 1336430 w 2497015"/>
                <a:gd name="connsiteY33" fmla="*/ 219807 h 1292469"/>
                <a:gd name="connsiteX34" fmla="*/ 1362807 w 2497015"/>
                <a:gd name="connsiteY34" fmla="*/ 254977 h 1292469"/>
                <a:gd name="connsiteX35" fmla="*/ 1380392 w 2497015"/>
                <a:gd name="connsiteY35" fmla="*/ 316523 h 1292469"/>
                <a:gd name="connsiteX36" fmla="*/ 1406769 w 2497015"/>
                <a:gd name="connsiteY36" fmla="*/ 351692 h 1292469"/>
                <a:gd name="connsiteX37" fmla="*/ 1433146 w 2497015"/>
                <a:gd name="connsiteY37" fmla="*/ 439615 h 1292469"/>
                <a:gd name="connsiteX38" fmla="*/ 1441938 w 2497015"/>
                <a:gd name="connsiteY38" fmla="*/ 465992 h 1292469"/>
                <a:gd name="connsiteX39" fmla="*/ 1450730 w 2497015"/>
                <a:gd name="connsiteY39" fmla="*/ 492369 h 1292469"/>
                <a:gd name="connsiteX40" fmla="*/ 1468315 w 2497015"/>
                <a:gd name="connsiteY40" fmla="*/ 518746 h 1292469"/>
                <a:gd name="connsiteX41" fmla="*/ 1494692 w 2497015"/>
                <a:gd name="connsiteY41" fmla="*/ 597877 h 1292469"/>
                <a:gd name="connsiteX42" fmla="*/ 1503484 w 2497015"/>
                <a:gd name="connsiteY42" fmla="*/ 624253 h 1292469"/>
                <a:gd name="connsiteX43" fmla="*/ 1512276 w 2497015"/>
                <a:gd name="connsiteY43" fmla="*/ 650630 h 1292469"/>
                <a:gd name="connsiteX44" fmla="*/ 1529861 w 2497015"/>
                <a:gd name="connsiteY44" fmla="*/ 694592 h 1292469"/>
                <a:gd name="connsiteX45" fmla="*/ 1547446 w 2497015"/>
                <a:gd name="connsiteY45" fmla="*/ 747346 h 1292469"/>
                <a:gd name="connsiteX46" fmla="*/ 1582615 w 2497015"/>
                <a:gd name="connsiteY46" fmla="*/ 800100 h 1292469"/>
                <a:gd name="connsiteX47" fmla="*/ 1600200 w 2497015"/>
                <a:gd name="connsiteY47" fmla="*/ 852853 h 1292469"/>
                <a:gd name="connsiteX48" fmla="*/ 1617784 w 2497015"/>
                <a:gd name="connsiteY48" fmla="*/ 879230 h 1292469"/>
                <a:gd name="connsiteX49" fmla="*/ 1635369 w 2497015"/>
                <a:gd name="connsiteY49" fmla="*/ 931984 h 1292469"/>
                <a:gd name="connsiteX50" fmla="*/ 1652953 w 2497015"/>
                <a:gd name="connsiteY50" fmla="*/ 958361 h 1292469"/>
                <a:gd name="connsiteX51" fmla="*/ 1661746 w 2497015"/>
                <a:gd name="connsiteY51" fmla="*/ 984738 h 1292469"/>
                <a:gd name="connsiteX52" fmla="*/ 1679330 w 2497015"/>
                <a:gd name="connsiteY52" fmla="*/ 1011115 h 1292469"/>
                <a:gd name="connsiteX53" fmla="*/ 1688123 w 2497015"/>
                <a:gd name="connsiteY53" fmla="*/ 1037492 h 1292469"/>
                <a:gd name="connsiteX54" fmla="*/ 1723292 w 2497015"/>
                <a:gd name="connsiteY54" fmla="*/ 1063869 h 1292469"/>
                <a:gd name="connsiteX55" fmla="*/ 1749669 w 2497015"/>
                <a:gd name="connsiteY55" fmla="*/ 1090246 h 1292469"/>
                <a:gd name="connsiteX56" fmla="*/ 1776046 w 2497015"/>
                <a:gd name="connsiteY56" fmla="*/ 1107830 h 1292469"/>
                <a:gd name="connsiteX57" fmla="*/ 1802423 w 2497015"/>
                <a:gd name="connsiteY57" fmla="*/ 1134207 h 1292469"/>
                <a:gd name="connsiteX58" fmla="*/ 1855176 w 2497015"/>
                <a:gd name="connsiteY58" fmla="*/ 1151792 h 1292469"/>
                <a:gd name="connsiteX59" fmla="*/ 1881553 w 2497015"/>
                <a:gd name="connsiteY59" fmla="*/ 1160584 h 1292469"/>
                <a:gd name="connsiteX60" fmla="*/ 2048607 w 2497015"/>
                <a:gd name="connsiteY60" fmla="*/ 1186961 h 1292469"/>
                <a:gd name="connsiteX61" fmla="*/ 2497015 w 2497015"/>
                <a:gd name="connsiteY61" fmla="*/ 1195753 h 12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97015" h="1292469">
                  <a:moveTo>
                    <a:pt x="0" y="1292469"/>
                  </a:moveTo>
                  <a:cubicBezTo>
                    <a:pt x="87923" y="1289538"/>
                    <a:pt x="176634" y="1295779"/>
                    <a:pt x="263769" y="1283677"/>
                  </a:cubicBezTo>
                  <a:cubicBezTo>
                    <a:pt x="284702" y="1280770"/>
                    <a:pt x="316523" y="1248507"/>
                    <a:pt x="316523" y="1248507"/>
                  </a:cubicBezTo>
                  <a:cubicBezTo>
                    <a:pt x="322384" y="1239715"/>
                    <a:pt x="327087" y="1230028"/>
                    <a:pt x="334107" y="1222130"/>
                  </a:cubicBezTo>
                  <a:cubicBezTo>
                    <a:pt x="350629" y="1203543"/>
                    <a:pt x="373067" y="1190069"/>
                    <a:pt x="386861" y="1169377"/>
                  </a:cubicBezTo>
                  <a:lnTo>
                    <a:pt x="457200" y="1063869"/>
                  </a:lnTo>
                  <a:lnTo>
                    <a:pt x="492369" y="1011115"/>
                  </a:lnTo>
                  <a:cubicBezTo>
                    <a:pt x="498230" y="1002323"/>
                    <a:pt x="506611" y="994763"/>
                    <a:pt x="509953" y="984738"/>
                  </a:cubicBezTo>
                  <a:cubicBezTo>
                    <a:pt x="532172" y="918082"/>
                    <a:pt x="516416" y="946813"/>
                    <a:pt x="553915" y="896815"/>
                  </a:cubicBezTo>
                  <a:lnTo>
                    <a:pt x="571500" y="844061"/>
                  </a:lnTo>
                  <a:cubicBezTo>
                    <a:pt x="574431" y="835269"/>
                    <a:pt x="578044" y="826675"/>
                    <a:pt x="580292" y="817684"/>
                  </a:cubicBezTo>
                  <a:cubicBezTo>
                    <a:pt x="583109" y="806417"/>
                    <a:pt x="591570" y="768750"/>
                    <a:pt x="597876" y="756138"/>
                  </a:cubicBezTo>
                  <a:cubicBezTo>
                    <a:pt x="602602" y="746686"/>
                    <a:pt x="609599" y="738553"/>
                    <a:pt x="615461" y="729761"/>
                  </a:cubicBezTo>
                  <a:cubicBezTo>
                    <a:pt x="618392" y="715107"/>
                    <a:pt x="622278" y="700613"/>
                    <a:pt x="624253" y="685800"/>
                  </a:cubicBezTo>
                  <a:cubicBezTo>
                    <a:pt x="633670" y="615173"/>
                    <a:pt x="627708" y="610438"/>
                    <a:pt x="641838" y="553915"/>
                  </a:cubicBezTo>
                  <a:cubicBezTo>
                    <a:pt x="644086" y="544924"/>
                    <a:pt x="648382" y="536529"/>
                    <a:pt x="650630" y="527538"/>
                  </a:cubicBezTo>
                  <a:cubicBezTo>
                    <a:pt x="654255" y="513040"/>
                    <a:pt x="654176" y="497569"/>
                    <a:pt x="659423" y="483577"/>
                  </a:cubicBezTo>
                  <a:cubicBezTo>
                    <a:pt x="691652" y="397633"/>
                    <a:pt x="665329" y="512706"/>
                    <a:pt x="685800" y="430823"/>
                  </a:cubicBezTo>
                  <a:cubicBezTo>
                    <a:pt x="691630" y="407502"/>
                    <a:pt x="703422" y="329654"/>
                    <a:pt x="712176" y="316523"/>
                  </a:cubicBezTo>
                  <a:lnTo>
                    <a:pt x="800100" y="184638"/>
                  </a:lnTo>
                  <a:cubicBezTo>
                    <a:pt x="805961" y="175846"/>
                    <a:pt x="812958" y="167712"/>
                    <a:pt x="817684" y="158261"/>
                  </a:cubicBezTo>
                  <a:cubicBezTo>
                    <a:pt x="834854" y="123922"/>
                    <a:pt x="832143" y="125709"/>
                    <a:pt x="852853" y="96715"/>
                  </a:cubicBezTo>
                  <a:cubicBezTo>
                    <a:pt x="861370" y="84791"/>
                    <a:pt x="867973" y="70927"/>
                    <a:pt x="879230" y="61546"/>
                  </a:cubicBezTo>
                  <a:cubicBezTo>
                    <a:pt x="886350" y="55613"/>
                    <a:pt x="896815" y="55684"/>
                    <a:pt x="905607" y="52753"/>
                  </a:cubicBezTo>
                  <a:cubicBezTo>
                    <a:pt x="911469" y="43961"/>
                    <a:pt x="914400" y="32238"/>
                    <a:pt x="923192" y="26377"/>
                  </a:cubicBezTo>
                  <a:cubicBezTo>
                    <a:pt x="933246" y="19674"/>
                    <a:pt x="947254" y="22344"/>
                    <a:pt x="958361" y="17584"/>
                  </a:cubicBezTo>
                  <a:cubicBezTo>
                    <a:pt x="968074" y="13421"/>
                    <a:pt x="975946" y="5861"/>
                    <a:pt x="984738" y="0"/>
                  </a:cubicBezTo>
                  <a:cubicBezTo>
                    <a:pt x="1046284" y="2931"/>
                    <a:pt x="1107973" y="3675"/>
                    <a:pt x="1169376" y="8792"/>
                  </a:cubicBezTo>
                  <a:cubicBezTo>
                    <a:pt x="1178612" y="9562"/>
                    <a:pt x="1187651" y="13083"/>
                    <a:pt x="1195753" y="17584"/>
                  </a:cubicBezTo>
                  <a:cubicBezTo>
                    <a:pt x="1214228" y="27847"/>
                    <a:pt x="1248507" y="52753"/>
                    <a:pt x="1248507" y="52753"/>
                  </a:cubicBezTo>
                  <a:cubicBezTo>
                    <a:pt x="1251438" y="61545"/>
                    <a:pt x="1253155" y="70840"/>
                    <a:pt x="1257300" y="79130"/>
                  </a:cubicBezTo>
                  <a:cubicBezTo>
                    <a:pt x="1272707" y="109943"/>
                    <a:pt x="1290636" y="117108"/>
                    <a:pt x="1310053" y="149469"/>
                  </a:cubicBezTo>
                  <a:cubicBezTo>
                    <a:pt x="1318173" y="163002"/>
                    <a:pt x="1322096" y="178652"/>
                    <a:pt x="1327638" y="193430"/>
                  </a:cubicBezTo>
                  <a:cubicBezTo>
                    <a:pt x="1330892" y="202108"/>
                    <a:pt x="1331832" y="211760"/>
                    <a:pt x="1336430" y="219807"/>
                  </a:cubicBezTo>
                  <a:cubicBezTo>
                    <a:pt x="1343700" y="232530"/>
                    <a:pt x="1354015" y="243254"/>
                    <a:pt x="1362807" y="254977"/>
                  </a:cubicBezTo>
                  <a:cubicBezTo>
                    <a:pt x="1364709" y="262586"/>
                    <a:pt x="1374788" y="306716"/>
                    <a:pt x="1380392" y="316523"/>
                  </a:cubicBezTo>
                  <a:cubicBezTo>
                    <a:pt x="1387662" y="329246"/>
                    <a:pt x="1397977" y="339969"/>
                    <a:pt x="1406769" y="351692"/>
                  </a:cubicBezTo>
                  <a:cubicBezTo>
                    <a:pt x="1420057" y="404847"/>
                    <a:pt x="1411738" y="375392"/>
                    <a:pt x="1433146" y="439615"/>
                  </a:cubicBezTo>
                  <a:lnTo>
                    <a:pt x="1441938" y="465992"/>
                  </a:lnTo>
                  <a:cubicBezTo>
                    <a:pt x="1444869" y="474784"/>
                    <a:pt x="1445589" y="484658"/>
                    <a:pt x="1450730" y="492369"/>
                  </a:cubicBezTo>
                  <a:lnTo>
                    <a:pt x="1468315" y="518746"/>
                  </a:lnTo>
                  <a:lnTo>
                    <a:pt x="1494692" y="597877"/>
                  </a:lnTo>
                  <a:lnTo>
                    <a:pt x="1503484" y="624253"/>
                  </a:lnTo>
                  <a:cubicBezTo>
                    <a:pt x="1506415" y="633045"/>
                    <a:pt x="1508834" y="642025"/>
                    <a:pt x="1512276" y="650630"/>
                  </a:cubicBezTo>
                  <a:cubicBezTo>
                    <a:pt x="1518138" y="665284"/>
                    <a:pt x="1524467" y="679759"/>
                    <a:pt x="1529861" y="694592"/>
                  </a:cubicBezTo>
                  <a:cubicBezTo>
                    <a:pt x="1536196" y="712012"/>
                    <a:pt x="1537164" y="731923"/>
                    <a:pt x="1547446" y="747346"/>
                  </a:cubicBezTo>
                  <a:lnTo>
                    <a:pt x="1582615" y="800100"/>
                  </a:lnTo>
                  <a:cubicBezTo>
                    <a:pt x="1588477" y="817684"/>
                    <a:pt x="1589919" y="837430"/>
                    <a:pt x="1600200" y="852853"/>
                  </a:cubicBezTo>
                  <a:cubicBezTo>
                    <a:pt x="1606061" y="861645"/>
                    <a:pt x="1613492" y="869574"/>
                    <a:pt x="1617784" y="879230"/>
                  </a:cubicBezTo>
                  <a:cubicBezTo>
                    <a:pt x="1625312" y="896168"/>
                    <a:pt x="1625087" y="916561"/>
                    <a:pt x="1635369" y="931984"/>
                  </a:cubicBezTo>
                  <a:cubicBezTo>
                    <a:pt x="1641230" y="940776"/>
                    <a:pt x="1648227" y="948910"/>
                    <a:pt x="1652953" y="958361"/>
                  </a:cubicBezTo>
                  <a:cubicBezTo>
                    <a:pt x="1657098" y="966651"/>
                    <a:pt x="1657601" y="976448"/>
                    <a:pt x="1661746" y="984738"/>
                  </a:cubicBezTo>
                  <a:cubicBezTo>
                    <a:pt x="1666472" y="994189"/>
                    <a:pt x="1674604" y="1001664"/>
                    <a:pt x="1679330" y="1011115"/>
                  </a:cubicBezTo>
                  <a:cubicBezTo>
                    <a:pt x="1683475" y="1019405"/>
                    <a:pt x="1682190" y="1030372"/>
                    <a:pt x="1688123" y="1037492"/>
                  </a:cubicBezTo>
                  <a:cubicBezTo>
                    <a:pt x="1697504" y="1048749"/>
                    <a:pt x="1712166" y="1054332"/>
                    <a:pt x="1723292" y="1063869"/>
                  </a:cubicBezTo>
                  <a:cubicBezTo>
                    <a:pt x="1732733" y="1071961"/>
                    <a:pt x="1740117" y="1082286"/>
                    <a:pt x="1749669" y="1090246"/>
                  </a:cubicBezTo>
                  <a:cubicBezTo>
                    <a:pt x="1757787" y="1097011"/>
                    <a:pt x="1767928" y="1101065"/>
                    <a:pt x="1776046" y="1107830"/>
                  </a:cubicBezTo>
                  <a:cubicBezTo>
                    <a:pt x="1785598" y="1115790"/>
                    <a:pt x="1791554" y="1128168"/>
                    <a:pt x="1802423" y="1134207"/>
                  </a:cubicBezTo>
                  <a:cubicBezTo>
                    <a:pt x="1818626" y="1143209"/>
                    <a:pt x="1837592" y="1145930"/>
                    <a:pt x="1855176" y="1151792"/>
                  </a:cubicBezTo>
                  <a:lnTo>
                    <a:pt x="1881553" y="1160584"/>
                  </a:lnTo>
                  <a:cubicBezTo>
                    <a:pt x="1946089" y="1203609"/>
                    <a:pt x="1901533" y="1180276"/>
                    <a:pt x="2048607" y="1186961"/>
                  </a:cubicBezTo>
                  <a:cubicBezTo>
                    <a:pt x="2294967" y="1198159"/>
                    <a:pt x="2267834" y="1195753"/>
                    <a:pt x="2497015" y="1195753"/>
                  </a:cubicBezTo>
                </a:path>
              </a:pathLst>
            </a:custGeom>
            <a:noFill/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46714D-5D51-45B6-B012-DA0EEF634E5B}"/>
                </a:ext>
              </a:extLst>
            </p:cNvPr>
            <p:cNvCxnSpPr/>
            <p:nvPr/>
          </p:nvCxnSpPr>
          <p:spPr>
            <a:xfrm flipV="1">
              <a:off x="6818404" y="3503420"/>
              <a:ext cx="2832030" cy="0"/>
            </a:xfrm>
            <a:prstGeom prst="line">
              <a:avLst/>
            </a:prstGeom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09B360D-63DC-48FE-95D8-4E3A5AE41D05}"/>
                    </a:ext>
                  </a:extLst>
                </p:cNvPr>
                <p:cNvSpPr txBox="1"/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09B360D-63DC-48FE-95D8-4E3A5AE41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98B8ED2-3FAD-4AA8-B5D7-6CB22CA501AF}"/>
                </a:ext>
              </a:extLst>
            </p:cNvPr>
            <p:cNvCxnSpPr/>
            <p:nvPr/>
          </p:nvCxnSpPr>
          <p:spPr>
            <a:xfrm>
              <a:off x="8117134" y="3649344"/>
              <a:ext cx="0" cy="22902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959ACA-60E9-4656-93A8-23469D159F27}"/>
                </a:ext>
              </a:extLst>
            </p:cNvPr>
            <p:cNvSpPr txBox="1"/>
            <p:nvPr/>
          </p:nvSpPr>
          <p:spPr>
            <a:xfrm rot="16200000">
              <a:off x="5842361" y="2655305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Intensity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7B3AFA-903C-40F6-B114-94DB5884C2E6}"/>
                </a:ext>
              </a:extLst>
            </p:cNvPr>
            <p:cNvCxnSpPr/>
            <p:nvPr/>
          </p:nvCxnSpPr>
          <p:spPr>
            <a:xfrm flipV="1">
              <a:off x="8491873" y="2044821"/>
              <a:ext cx="45720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4DA3942-BF62-461D-A65D-C1A49DA14068}"/>
                    </a:ext>
                  </a:extLst>
                </p:cNvPr>
                <p:cNvSpPr txBox="1"/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𝑃𝑀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4DA3942-BF62-461D-A65D-C1A49DA140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5D52327-A5E4-420F-A4C5-726B0D656606}"/>
                    </a:ext>
                  </a:extLst>
                </p:cNvPr>
                <p:cNvSpPr txBox="1"/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5D52327-A5E4-420F-A4C5-726B0D6566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208B09-782E-4697-BCFE-AEF05AE9C117}"/>
                </a:ext>
              </a:extLst>
            </p:cNvPr>
            <p:cNvCxnSpPr/>
            <p:nvPr/>
          </p:nvCxnSpPr>
          <p:spPr>
            <a:xfrm flipV="1">
              <a:off x="8491873" y="2393645"/>
              <a:ext cx="457200" cy="0"/>
            </a:xfrm>
            <a:prstGeom prst="line">
              <a:avLst/>
            </a:prstGeom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E0C255-ACC9-4815-9054-AC23B2B0E50A}"/>
              </a:ext>
            </a:extLst>
          </p:cNvPr>
          <p:cNvGrpSpPr/>
          <p:nvPr/>
        </p:nvGrpSpPr>
        <p:grpSpPr>
          <a:xfrm>
            <a:off x="6234455" y="1824865"/>
            <a:ext cx="3532613" cy="2512771"/>
            <a:chOff x="6234455" y="1824865"/>
            <a:chExt cx="3532613" cy="2512771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6ADAF21-9EF3-4AC2-BAE6-F219B78BA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88" y="1985468"/>
              <a:ext cx="0" cy="18483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1710704-C4D0-4FA5-B649-034B8A4BC41E}"/>
                </a:ext>
              </a:extLst>
            </p:cNvPr>
            <p:cNvCxnSpPr>
              <a:cxnSpLocks/>
            </p:cNvCxnSpPr>
            <p:nvPr/>
          </p:nvCxnSpPr>
          <p:spPr>
            <a:xfrm>
              <a:off x="6651035" y="3754889"/>
              <a:ext cx="311603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9F109B-CF71-4A05-90BF-EA0321AC6C60}"/>
                </a:ext>
              </a:extLst>
            </p:cNvPr>
            <p:cNvSpPr/>
            <p:nvPr/>
          </p:nvSpPr>
          <p:spPr>
            <a:xfrm>
              <a:off x="7247794" y="2366380"/>
              <a:ext cx="1973250" cy="1292469"/>
            </a:xfrm>
            <a:custGeom>
              <a:avLst/>
              <a:gdLst>
                <a:gd name="connsiteX0" fmla="*/ 0 w 2497015"/>
                <a:gd name="connsiteY0" fmla="*/ 1292469 h 1292469"/>
                <a:gd name="connsiteX1" fmla="*/ 263769 w 2497015"/>
                <a:gd name="connsiteY1" fmla="*/ 1283677 h 1292469"/>
                <a:gd name="connsiteX2" fmla="*/ 316523 w 2497015"/>
                <a:gd name="connsiteY2" fmla="*/ 1248507 h 1292469"/>
                <a:gd name="connsiteX3" fmla="*/ 334107 w 2497015"/>
                <a:gd name="connsiteY3" fmla="*/ 1222130 h 1292469"/>
                <a:gd name="connsiteX4" fmla="*/ 386861 w 2497015"/>
                <a:gd name="connsiteY4" fmla="*/ 1169377 h 1292469"/>
                <a:gd name="connsiteX5" fmla="*/ 457200 w 2497015"/>
                <a:gd name="connsiteY5" fmla="*/ 1063869 h 1292469"/>
                <a:gd name="connsiteX6" fmla="*/ 492369 w 2497015"/>
                <a:gd name="connsiteY6" fmla="*/ 1011115 h 1292469"/>
                <a:gd name="connsiteX7" fmla="*/ 509953 w 2497015"/>
                <a:gd name="connsiteY7" fmla="*/ 984738 h 1292469"/>
                <a:gd name="connsiteX8" fmla="*/ 553915 w 2497015"/>
                <a:gd name="connsiteY8" fmla="*/ 896815 h 1292469"/>
                <a:gd name="connsiteX9" fmla="*/ 571500 w 2497015"/>
                <a:gd name="connsiteY9" fmla="*/ 844061 h 1292469"/>
                <a:gd name="connsiteX10" fmla="*/ 580292 w 2497015"/>
                <a:gd name="connsiteY10" fmla="*/ 817684 h 1292469"/>
                <a:gd name="connsiteX11" fmla="*/ 597876 w 2497015"/>
                <a:gd name="connsiteY11" fmla="*/ 756138 h 1292469"/>
                <a:gd name="connsiteX12" fmla="*/ 615461 w 2497015"/>
                <a:gd name="connsiteY12" fmla="*/ 729761 h 1292469"/>
                <a:gd name="connsiteX13" fmla="*/ 624253 w 2497015"/>
                <a:gd name="connsiteY13" fmla="*/ 685800 h 1292469"/>
                <a:gd name="connsiteX14" fmla="*/ 641838 w 2497015"/>
                <a:gd name="connsiteY14" fmla="*/ 553915 h 1292469"/>
                <a:gd name="connsiteX15" fmla="*/ 650630 w 2497015"/>
                <a:gd name="connsiteY15" fmla="*/ 527538 h 1292469"/>
                <a:gd name="connsiteX16" fmla="*/ 659423 w 2497015"/>
                <a:gd name="connsiteY16" fmla="*/ 483577 h 1292469"/>
                <a:gd name="connsiteX17" fmla="*/ 685800 w 2497015"/>
                <a:gd name="connsiteY17" fmla="*/ 430823 h 1292469"/>
                <a:gd name="connsiteX18" fmla="*/ 712176 w 2497015"/>
                <a:gd name="connsiteY18" fmla="*/ 316523 h 1292469"/>
                <a:gd name="connsiteX19" fmla="*/ 800100 w 2497015"/>
                <a:gd name="connsiteY19" fmla="*/ 184638 h 1292469"/>
                <a:gd name="connsiteX20" fmla="*/ 817684 w 2497015"/>
                <a:gd name="connsiteY20" fmla="*/ 158261 h 1292469"/>
                <a:gd name="connsiteX21" fmla="*/ 852853 w 2497015"/>
                <a:gd name="connsiteY21" fmla="*/ 96715 h 1292469"/>
                <a:gd name="connsiteX22" fmla="*/ 879230 w 2497015"/>
                <a:gd name="connsiteY22" fmla="*/ 61546 h 1292469"/>
                <a:gd name="connsiteX23" fmla="*/ 905607 w 2497015"/>
                <a:gd name="connsiteY23" fmla="*/ 52753 h 1292469"/>
                <a:gd name="connsiteX24" fmla="*/ 923192 w 2497015"/>
                <a:gd name="connsiteY24" fmla="*/ 26377 h 1292469"/>
                <a:gd name="connsiteX25" fmla="*/ 958361 w 2497015"/>
                <a:gd name="connsiteY25" fmla="*/ 17584 h 1292469"/>
                <a:gd name="connsiteX26" fmla="*/ 984738 w 2497015"/>
                <a:gd name="connsiteY26" fmla="*/ 0 h 1292469"/>
                <a:gd name="connsiteX27" fmla="*/ 1169376 w 2497015"/>
                <a:gd name="connsiteY27" fmla="*/ 8792 h 1292469"/>
                <a:gd name="connsiteX28" fmla="*/ 1195753 w 2497015"/>
                <a:gd name="connsiteY28" fmla="*/ 17584 h 1292469"/>
                <a:gd name="connsiteX29" fmla="*/ 1248507 w 2497015"/>
                <a:gd name="connsiteY29" fmla="*/ 52753 h 1292469"/>
                <a:gd name="connsiteX30" fmla="*/ 1257300 w 2497015"/>
                <a:gd name="connsiteY30" fmla="*/ 79130 h 1292469"/>
                <a:gd name="connsiteX31" fmla="*/ 1310053 w 2497015"/>
                <a:gd name="connsiteY31" fmla="*/ 149469 h 1292469"/>
                <a:gd name="connsiteX32" fmla="*/ 1327638 w 2497015"/>
                <a:gd name="connsiteY32" fmla="*/ 193430 h 1292469"/>
                <a:gd name="connsiteX33" fmla="*/ 1336430 w 2497015"/>
                <a:gd name="connsiteY33" fmla="*/ 219807 h 1292469"/>
                <a:gd name="connsiteX34" fmla="*/ 1362807 w 2497015"/>
                <a:gd name="connsiteY34" fmla="*/ 254977 h 1292469"/>
                <a:gd name="connsiteX35" fmla="*/ 1380392 w 2497015"/>
                <a:gd name="connsiteY35" fmla="*/ 316523 h 1292469"/>
                <a:gd name="connsiteX36" fmla="*/ 1406769 w 2497015"/>
                <a:gd name="connsiteY36" fmla="*/ 351692 h 1292469"/>
                <a:gd name="connsiteX37" fmla="*/ 1433146 w 2497015"/>
                <a:gd name="connsiteY37" fmla="*/ 439615 h 1292469"/>
                <a:gd name="connsiteX38" fmla="*/ 1441938 w 2497015"/>
                <a:gd name="connsiteY38" fmla="*/ 465992 h 1292469"/>
                <a:gd name="connsiteX39" fmla="*/ 1450730 w 2497015"/>
                <a:gd name="connsiteY39" fmla="*/ 492369 h 1292469"/>
                <a:gd name="connsiteX40" fmla="*/ 1468315 w 2497015"/>
                <a:gd name="connsiteY40" fmla="*/ 518746 h 1292469"/>
                <a:gd name="connsiteX41" fmla="*/ 1494692 w 2497015"/>
                <a:gd name="connsiteY41" fmla="*/ 597877 h 1292469"/>
                <a:gd name="connsiteX42" fmla="*/ 1503484 w 2497015"/>
                <a:gd name="connsiteY42" fmla="*/ 624253 h 1292469"/>
                <a:gd name="connsiteX43" fmla="*/ 1512276 w 2497015"/>
                <a:gd name="connsiteY43" fmla="*/ 650630 h 1292469"/>
                <a:gd name="connsiteX44" fmla="*/ 1529861 w 2497015"/>
                <a:gd name="connsiteY44" fmla="*/ 694592 h 1292469"/>
                <a:gd name="connsiteX45" fmla="*/ 1547446 w 2497015"/>
                <a:gd name="connsiteY45" fmla="*/ 747346 h 1292469"/>
                <a:gd name="connsiteX46" fmla="*/ 1582615 w 2497015"/>
                <a:gd name="connsiteY46" fmla="*/ 800100 h 1292469"/>
                <a:gd name="connsiteX47" fmla="*/ 1600200 w 2497015"/>
                <a:gd name="connsiteY47" fmla="*/ 852853 h 1292469"/>
                <a:gd name="connsiteX48" fmla="*/ 1617784 w 2497015"/>
                <a:gd name="connsiteY48" fmla="*/ 879230 h 1292469"/>
                <a:gd name="connsiteX49" fmla="*/ 1635369 w 2497015"/>
                <a:gd name="connsiteY49" fmla="*/ 931984 h 1292469"/>
                <a:gd name="connsiteX50" fmla="*/ 1652953 w 2497015"/>
                <a:gd name="connsiteY50" fmla="*/ 958361 h 1292469"/>
                <a:gd name="connsiteX51" fmla="*/ 1661746 w 2497015"/>
                <a:gd name="connsiteY51" fmla="*/ 984738 h 1292469"/>
                <a:gd name="connsiteX52" fmla="*/ 1679330 w 2497015"/>
                <a:gd name="connsiteY52" fmla="*/ 1011115 h 1292469"/>
                <a:gd name="connsiteX53" fmla="*/ 1688123 w 2497015"/>
                <a:gd name="connsiteY53" fmla="*/ 1037492 h 1292469"/>
                <a:gd name="connsiteX54" fmla="*/ 1723292 w 2497015"/>
                <a:gd name="connsiteY54" fmla="*/ 1063869 h 1292469"/>
                <a:gd name="connsiteX55" fmla="*/ 1749669 w 2497015"/>
                <a:gd name="connsiteY55" fmla="*/ 1090246 h 1292469"/>
                <a:gd name="connsiteX56" fmla="*/ 1776046 w 2497015"/>
                <a:gd name="connsiteY56" fmla="*/ 1107830 h 1292469"/>
                <a:gd name="connsiteX57" fmla="*/ 1802423 w 2497015"/>
                <a:gd name="connsiteY57" fmla="*/ 1134207 h 1292469"/>
                <a:gd name="connsiteX58" fmla="*/ 1855176 w 2497015"/>
                <a:gd name="connsiteY58" fmla="*/ 1151792 h 1292469"/>
                <a:gd name="connsiteX59" fmla="*/ 1881553 w 2497015"/>
                <a:gd name="connsiteY59" fmla="*/ 1160584 h 1292469"/>
                <a:gd name="connsiteX60" fmla="*/ 2048607 w 2497015"/>
                <a:gd name="connsiteY60" fmla="*/ 1186961 h 1292469"/>
                <a:gd name="connsiteX61" fmla="*/ 2497015 w 2497015"/>
                <a:gd name="connsiteY61" fmla="*/ 1195753 h 12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97015" h="1292469">
                  <a:moveTo>
                    <a:pt x="0" y="1292469"/>
                  </a:moveTo>
                  <a:cubicBezTo>
                    <a:pt x="87923" y="1289538"/>
                    <a:pt x="176634" y="1295779"/>
                    <a:pt x="263769" y="1283677"/>
                  </a:cubicBezTo>
                  <a:cubicBezTo>
                    <a:pt x="284702" y="1280770"/>
                    <a:pt x="316523" y="1248507"/>
                    <a:pt x="316523" y="1248507"/>
                  </a:cubicBezTo>
                  <a:cubicBezTo>
                    <a:pt x="322384" y="1239715"/>
                    <a:pt x="327087" y="1230028"/>
                    <a:pt x="334107" y="1222130"/>
                  </a:cubicBezTo>
                  <a:cubicBezTo>
                    <a:pt x="350629" y="1203543"/>
                    <a:pt x="373067" y="1190069"/>
                    <a:pt x="386861" y="1169377"/>
                  </a:cubicBezTo>
                  <a:lnTo>
                    <a:pt x="457200" y="1063869"/>
                  </a:lnTo>
                  <a:lnTo>
                    <a:pt x="492369" y="1011115"/>
                  </a:lnTo>
                  <a:cubicBezTo>
                    <a:pt x="498230" y="1002323"/>
                    <a:pt x="506611" y="994763"/>
                    <a:pt x="509953" y="984738"/>
                  </a:cubicBezTo>
                  <a:cubicBezTo>
                    <a:pt x="532172" y="918082"/>
                    <a:pt x="516416" y="946813"/>
                    <a:pt x="553915" y="896815"/>
                  </a:cubicBezTo>
                  <a:lnTo>
                    <a:pt x="571500" y="844061"/>
                  </a:lnTo>
                  <a:cubicBezTo>
                    <a:pt x="574431" y="835269"/>
                    <a:pt x="578044" y="826675"/>
                    <a:pt x="580292" y="817684"/>
                  </a:cubicBezTo>
                  <a:cubicBezTo>
                    <a:pt x="583109" y="806417"/>
                    <a:pt x="591570" y="768750"/>
                    <a:pt x="597876" y="756138"/>
                  </a:cubicBezTo>
                  <a:cubicBezTo>
                    <a:pt x="602602" y="746686"/>
                    <a:pt x="609599" y="738553"/>
                    <a:pt x="615461" y="729761"/>
                  </a:cubicBezTo>
                  <a:cubicBezTo>
                    <a:pt x="618392" y="715107"/>
                    <a:pt x="622278" y="700613"/>
                    <a:pt x="624253" y="685800"/>
                  </a:cubicBezTo>
                  <a:cubicBezTo>
                    <a:pt x="633670" y="615173"/>
                    <a:pt x="627708" y="610438"/>
                    <a:pt x="641838" y="553915"/>
                  </a:cubicBezTo>
                  <a:cubicBezTo>
                    <a:pt x="644086" y="544924"/>
                    <a:pt x="648382" y="536529"/>
                    <a:pt x="650630" y="527538"/>
                  </a:cubicBezTo>
                  <a:cubicBezTo>
                    <a:pt x="654255" y="513040"/>
                    <a:pt x="654176" y="497569"/>
                    <a:pt x="659423" y="483577"/>
                  </a:cubicBezTo>
                  <a:cubicBezTo>
                    <a:pt x="691652" y="397633"/>
                    <a:pt x="665329" y="512706"/>
                    <a:pt x="685800" y="430823"/>
                  </a:cubicBezTo>
                  <a:cubicBezTo>
                    <a:pt x="691630" y="407502"/>
                    <a:pt x="703422" y="329654"/>
                    <a:pt x="712176" y="316523"/>
                  </a:cubicBezTo>
                  <a:lnTo>
                    <a:pt x="800100" y="184638"/>
                  </a:lnTo>
                  <a:cubicBezTo>
                    <a:pt x="805961" y="175846"/>
                    <a:pt x="812958" y="167712"/>
                    <a:pt x="817684" y="158261"/>
                  </a:cubicBezTo>
                  <a:cubicBezTo>
                    <a:pt x="834854" y="123922"/>
                    <a:pt x="832143" y="125709"/>
                    <a:pt x="852853" y="96715"/>
                  </a:cubicBezTo>
                  <a:cubicBezTo>
                    <a:pt x="861370" y="84791"/>
                    <a:pt x="867973" y="70927"/>
                    <a:pt x="879230" y="61546"/>
                  </a:cubicBezTo>
                  <a:cubicBezTo>
                    <a:pt x="886350" y="55613"/>
                    <a:pt x="896815" y="55684"/>
                    <a:pt x="905607" y="52753"/>
                  </a:cubicBezTo>
                  <a:cubicBezTo>
                    <a:pt x="911469" y="43961"/>
                    <a:pt x="914400" y="32238"/>
                    <a:pt x="923192" y="26377"/>
                  </a:cubicBezTo>
                  <a:cubicBezTo>
                    <a:pt x="933246" y="19674"/>
                    <a:pt x="947254" y="22344"/>
                    <a:pt x="958361" y="17584"/>
                  </a:cubicBezTo>
                  <a:cubicBezTo>
                    <a:pt x="968074" y="13421"/>
                    <a:pt x="975946" y="5861"/>
                    <a:pt x="984738" y="0"/>
                  </a:cubicBezTo>
                  <a:cubicBezTo>
                    <a:pt x="1046284" y="2931"/>
                    <a:pt x="1107973" y="3675"/>
                    <a:pt x="1169376" y="8792"/>
                  </a:cubicBezTo>
                  <a:cubicBezTo>
                    <a:pt x="1178612" y="9562"/>
                    <a:pt x="1187651" y="13083"/>
                    <a:pt x="1195753" y="17584"/>
                  </a:cubicBezTo>
                  <a:cubicBezTo>
                    <a:pt x="1214228" y="27847"/>
                    <a:pt x="1248507" y="52753"/>
                    <a:pt x="1248507" y="52753"/>
                  </a:cubicBezTo>
                  <a:cubicBezTo>
                    <a:pt x="1251438" y="61545"/>
                    <a:pt x="1253155" y="70840"/>
                    <a:pt x="1257300" y="79130"/>
                  </a:cubicBezTo>
                  <a:cubicBezTo>
                    <a:pt x="1272707" y="109943"/>
                    <a:pt x="1290636" y="117108"/>
                    <a:pt x="1310053" y="149469"/>
                  </a:cubicBezTo>
                  <a:cubicBezTo>
                    <a:pt x="1318173" y="163002"/>
                    <a:pt x="1322096" y="178652"/>
                    <a:pt x="1327638" y="193430"/>
                  </a:cubicBezTo>
                  <a:cubicBezTo>
                    <a:pt x="1330892" y="202108"/>
                    <a:pt x="1331832" y="211760"/>
                    <a:pt x="1336430" y="219807"/>
                  </a:cubicBezTo>
                  <a:cubicBezTo>
                    <a:pt x="1343700" y="232530"/>
                    <a:pt x="1354015" y="243254"/>
                    <a:pt x="1362807" y="254977"/>
                  </a:cubicBezTo>
                  <a:cubicBezTo>
                    <a:pt x="1364709" y="262586"/>
                    <a:pt x="1374788" y="306716"/>
                    <a:pt x="1380392" y="316523"/>
                  </a:cubicBezTo>
                  <a:cubicBezTo>
                    <a:pt x="1387662" y="329246"/>
                    <a:pt x="1397977" y="339969"/>
                    <a:pt x="1406769" y="351692"/>
                  </a:cubicBezTo>
                  <a:cubicBezTo>
                    <a:pt x="1420057" y="404847"/>
                    <a:pt x="1411738" y="375392"/>
                    <a:pt x="1433146" y="439615"/>
                  </a:cubicBezTo>
                  <a:lnTo>
                    <a:pt x="1441938" y="465992"/>
                  </a:lnTo>
                  <a:cubicBezTo>
                    <a:pt x="1444869" y="474784"/>
                    <a:pt x="1445589" y="484658"/>
                    <a:pt x="1450730" y="492369"/>
                  </a:cubicBezTo>
                  <a:lnTo>
                    <a:pt x="1468315" y="518746"/>
                  </a:lnTo>
                  <a:lnTo>
                    <a:pt x="1494692" y="597877"/>
                  </a:lnTo>
                  <a:lnTo>
                    <a:pt x="1503484" y="624253"/>
                  </a:lnTo>
                  <a:cubicBezTo>
                    <a:pt x="1506415" y="633045"/>
                    <a:pt x="1508834" y="642025"/>
                    <a:pt x="1512276" y="650630"/>
                  </a:cubicBezTo>
                  <a:cubicBezTo>
                    <a:pt x="1518138" y="665284"/>
                    <a:pt x="1524467" y="679759"/>
                    <a:pt x="1529861" y="694592"/>
                  </a:cubicBezTo>
                  <a:cubicBezTo>
                    <a:pt x="1536196" y="712012"/>
                    <a:pt x="1537164" y="731923"/>
                    <a:pt x="1547446" y="747346"/>
                  </a:cubicBezTo>
                  <a:lnTo>
                    <a:pt x="1582615" y="800100"/>
                  </a:lnTo>
                  <a:cubicBezTo>
                    <a:pt x="1588477" y="817684"/>
                    <a:pt x="1589919" y="837430"/>
                    <a:pt x="1600200" y="852853"/>
                  </a:cubicBezTo>
                  <a:cubicBezTo>
                    <a:pt x="1606061" y="861645"/>
                    <a:pt x="1613492" y="869574"/>
                    <a:pt x="1617784" y="879230"/>
                  </a:cubicBezTo>
                  <a:cubicBezTo>
                    <a:pt x="1625312" y="896168"/>
                    <a:pt x="1625087" y="916561"/>
                    <a:pt x="1635369" y="931984"/>
                  </a:cubicBezTo>
                  <a:cubicBezTo>
                    <a:pt x="1641230" y="940776"/>
                    <a:pt x="1648227" y="948910"/>
                    <a:pt x="1652953" y="958361"/>
                  </a:cubicBezTo>
                  <a:cubicBezTo>
                    <a:pt x="1657098" y="966651"/>
                    <a:pt x="1657601" y="976448"/>
                    <a:pt x="1661746" y="984738"/>
                  </a:cubicBezTo>
                  <a:cubicBezTo>
                    <a:pt x="1666472" y="994189"/>
                    <a:pt x="1674604" y="1001664"/>
                    <a:pt x="1679330" y="1011115"/>
                  </a:cubicBezTo>
                  <a:cubicBezTo>
                    <a:pt x="1683475" y="1019405"/>
                    <a:pt x="1682190" y="1030372"/>
                    <a:pt x="1688123" y="1037492"/>
                  </a:cubicBezTo>
                  <a:cubicBezTo>
                    <a:pt x="1697504" y="1048749"/>
                    <a:pt x="1712166" y="1054332"/>
                    <a:pt x="1723292" y="1063869"/>
                  </a:cubicBezTo>
                  <a:cubicBezTo>
                    <a:pt x="1732733" y="1071961"/>
                    <a:pt x="1740117" y="1082286"/>
                    <a:pt x="1749669" y="1090246"/>
                  </a:cubicBezTo>
                  <a:cubicBezTo>
                    <a:pt x="1757787" y="1097011"/>
                    <a:pt x="1767928" y="1101065"/>
                    <a:pt x="1776046" y="1107830"/>
                  </a:cubicBezTo>
                  <a:cubicBezTo>
                    <a:pt x="1785598" y="1115790"/>
                    <a:pt x="1791554" y="1128168"/>
                    <a:pt x="1802423" y="1134207"/>
                  </a:cubicBezTo>
                  <a:cubicBezTo>
                    <a:pt x="1818626" y="1143209"/>
                    <a:pt x="1837592" y="1145930"/>
                    <a:pt x="1855176" y="1151792"/>
                  </a:cubicBezTo>
                  <a:lnTo>
                    <a:pt x="1881553" y="1160584"/>
                  </a:lnTo>
                  <a:cubicBezTo>
                    <a:pt x="1946089" y="1203609"/>
                    <a:pt x="1901533" y="1180276"/>
                    <a:pt x="2048607" y="1186961"/>
                  </a:cubicBezTo>
                  <a:cubicBezTo>
                    <a:pt x="2294967" y="1198159"/>
                    <a:pt x="2267834" y="1195753"/>
                    <a:pt x="2497015" y="1195753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E4C0F21-AFD6-4D9E-B6DE-84D4325520E8}"/>
                </a:ext>
              </a:extLst>
            </p:cNvPr>
            <p:cNvCxnSpPr/>
            <p:nvPr/>
          </p:nvCxnSpPr>
          <p:spPr>
            <a:xfrm flipV="1">
              <a:off x="6818404" y="3503420"/>
              <a:ext cx="283203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C68DB3B-A712-461C-AEB3-D9CE2DE37348}"/>
                    </a:ext>
                  </a:extLst>
                </p:cNvPr>
                <p:cNvSpPr txBox="1"/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C68DB3B-A712-461C-AEB3-D9CE2DE373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0576C97-2679-4BAE-BCB5-C407234E0AD8}"/>
                </a:ext>
              </a:extLst>
            </p:cNvPr>
            <p:cNvCxnSpPr/>
            <p:nvPr/>
          </p:nvCxnSpPr>
          <p:spPr>
            <a:xfrm>
              <a:off x="8117134" y="3649344"/>
              <a:ext cx="0" cy="22902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9CE79CE-08AC-4F26-B3FF-8284021ED868}"/>
                </a:ext>
              </a:extLst>
            </p:cNvPr>
            <p:cNvSpPr txBox="1"/>
            <p:nvPr/>
          </p:nvSpPr>
          <p:spPr>
            <a:xfrm rot="16200000">
              <a:off x="5842361" y="2655305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Intensity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BED6957-A508-487A-B571-31AAE06DED1F}"/>
                </a:ext>
              </a:extLst>
            </p:cNvPr>
            <p:cNvCxnSpPr/>
            <p:nvPr/>
          </p:nvCxnSpPr>
          <p:spPr>
            <a:xfrm flipV="1">
              <a:off x="8491873" y="2044821"/>
              <a:ext cx="45720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CA12B25-03D5-4C6C-B936-B5D710EB0517}"/>
                    </a:ext>
                  </a:extLst>
                </p:cNvPr>
                <p:cNvSpPr txBox="1"/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𝑃𝑀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CA12B25-03D5-4C6C-B936-B5D710EB05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1DC46F5-312A-4F8B-BFF1-A30716FF271A}"/>
                    </a:ext>
                  </a:extLst>
                </p:cNvPr>
                <p:cNvSpPr txBox="1"/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1DC46F5-312A-4F8B-BFF1-A30716FF27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3FBF8F7-00DB-4082-892F-7780B2C428A7}"/>
                </a:ext>
              </a:extLst>
            </p:cNvPr>
            <p:cNvCxnSpPr/>
            <p:nvPr/>
          </p:nvCxnSpPr>
          <p:spPr>
            <a:xfrm flipV="1">
              <a:off x="8491873" y="2393645"/>
              <a:ext cx="457200" cy="0"/>
            </a:xfrm>
            <a:prstGeom prst="line">
              <a:avLst/>
            </a:prstGeom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113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neutrons can distinguish chirality: scattering amplitude modified to consider initial and final spin states of neutron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184BBC5-E7DD-4E35-BEF8-8852C4144819}"/>
              </a:ext>
            </a:extLst>
          </p:cNvPr>
          <p:cNvGrpSpPr/>
          <p:nvPr/>
        </p:nvGrpSpPr>
        <p:grpSpPr>
          <a:xfrm>
            <a:off x="433799" y="1583156"/>
            <a:ext cx="1712200" cy="4379721"/>
            <a:chOff x="433799" y="1583156"/>
            <a:chExt cx="1712200" cy="437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7491EBC-C122-4EC6-8970-25D2D64E58C9}"/>
                    </a:ext>
                  </a:extLst>
                </p:cNvPr>
                <p:cNvSpPr txBox="1"/>
                <p:nvPr/>
              </p:nvSpPr>
              <p:spPr>
                <a:xfrm>
                  <a:off x="776805" y="5254991"/>
                  <a:ext cx="905069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7491EBC-C122-4EC6-8970-25D2D64E58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05" y="5254991"/>
                  <a:ext cx="905069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39E597-2108-4F07-8024-BFC4B4B02064}"/>
                    </a:ext>
                  </a:extLst>
                </p:cNvPr>
                <p:cNvSpPr txBox="1"/>
                <p:nvPr/>
              </p:nvSpPr>
              <p:spPr>
                <a:xfrm>
                  <a:off x="933105" y="1583156"/>
                  <a:ext cx="59247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39E597-2108-4F07-8024-BFC4B4B020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105" y="1583156"/>
                  <a:ext cx="592471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031" r="-51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CB32B8-F405-4E2E-BE7B-9A8347111126}"/>
                </a:ext>
              </a:extLst>
            </p:cNvPr>
            <p:cNvGrpSpPr/>
            <p:nvPr/>
          </p:nvGrpSpPr>
          <p:grpSpPr>
            <a:xfrm>
              <a:off x="901411" y="2046290"/>
              <a:ext cx="917537" cy="2651760"/>
              <a:chOff x="9131716" y="2892503"/>
              <a:chExt cx="917537" cy="265176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D200224-85A8-4EAB-8743-7879477E9699}"/>
                  </a:ext>
                </a:extLst>
              </p:cNvPr>
              <p:cNvSpPr/>
              <p:nvPr/>
            </p:nvSpPr>
            <p:spPr>
              <a:xfrm>
                <a:off x="9144002" y="424540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AD9E7FE-4863-4039-97CF-9FC97D924030}"/>
                  </a:ext>
                </a:extLst>
              </p:cNvPr>
              <p:cNvSpPr/>
              <p:nvPr/>
            </p:nvSpPr>
            <p:spPr>
              <a:xfrm>
                <a:off x="9131716" y="378684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C4BF6A9-4B1D-4D0A-8AB5-BE79EEC8DDAB}"/>
                  </a:ext>
                </a:extLst>
              </p:cNvPr>
              <p:cNvSpPr/>
              <p:nvPr/>
            </p:nvSpPr>
            <p:spPr>
              <a:xfrm>
                <a:off x="9131716" y="33313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3168239-500A-4619-840A-45AD1BCC7492}"/>
                  </a:ext>
                </a:extLst>
              </p:cNvPr>
              <p:cNvCxnSpPr/>
              <p:nvPr/>
            </p:nvCxnSpPr>
            <p:spPr>
              <a:xfrm flipV="1">
                <a:off x="9517406" y="2892503"/>
                <a:ext cx="0" cy="265176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3EED484-AF23-4641-9706-DC8C814E7525}"/>
                  </a:ext>
                </a:extLst>
              </p:cNvPr>
              <p:cNvSpPr/>
              <p:nvPr/>
            </p:nvSpPr>
            <p:spPr>
              <a:xfrm>
                <a:off x="9144184" y="42329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DD3506E-82A1-4C32-B811-4F05DA177209}"/>
                  </a:ext>
                </a:extLst>
              </p:cNvPr>
              <p:cNvSpPr/>
              <p:nvPr/>
            </p:nvSpPr>
            <p:spPr>
              <a:xfrm>
                <a:off x="9131898" y="377441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0F90A81-A543-4361-89DA-5D16B089E9D5}"/>
                  </a:ext>
                </a:extLst>
              </p:cNvPr>
              <p:cNvSpPr/>
              <p:nvPr/>
            </p:nvSpPr>
            <p:spPr>
              <a:xfrm>
                <a:off x="9131898" y="331894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3A85A7-C5AD-4A22-8497-D6C05CC1BB2A}"/>
                    </a:ext>
                  </a:extLst>
                </p:cNvPr>
                <p:cNvSpPr txBox="1"/>
                <p:nvPr/>
              </p:nvSpPr>
              <p:spPr>
                <a:xfrm>
                  <a:off x="433799" y="4682474"/>
                  <a:ext cx="171220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3A85A7-C5AD-4A22-8497-D6C05CC1B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799" y="4682474"/>
                  <a:ext cx="1712200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E730CB-DD32-4A2D-B2A2-CB85C0C14BA8}"/>
              </a:ext>
            </a:extLst>
          </p:cNvPr>
          <p:cNvGrpSpPr/>
          <p:nvPr/>
        </p:nvGrpSpPr>
        <p:grpSpPr>
          <a:xfrm>
            <a:off x="2327925" y="1583156"/>
            <a:ext cx="1712200" cy="4367291"/>
            <a:chOff x="2327925" y="1583156"/>
            <a:chExt cx="1712200" cy="436729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B1591F8-4E6C-4B1C-B58F-0907D0CF22CA}"/>
                </a:ext>
              </a:extLst>
            </p:cNvPr>
            <p:cNvGrpSpPr/>
            <p:nvPr/>
          </p:nvGrpSpPr>
          <p:grpSpPr>
            <a:xfrm flipH="1">
              <a:off x="2659192" y="1985468"/>
              <a:ext cx="917537" cy="2651760"/>
              <a:chOff x="9131716" y="2733888"/>
              <a:chExt cx="917537" cy="265176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5B1B65-4D44-41EB-BB8D-9B99BBAA45D4}"/>
                  </a:ext>
                </a:extLst>
              </p:cNvPr>
              <p:cNvSpPr/>
              <p:nvPr/>
            </p:nvSpPr>
            <p:spPr>
              <a:xfrm>
                <a:off x="9144002" y="424540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FDB4D7D-35AE-4085-924D-69B3FABEF947}"/>
                  </a:ext>
                </a:extLst>
              </p:cNvPr>
              <p:cNvSpPr/>
              <p:nvPr/>
            </p:nvSpPr>
            <p:spPr>
              <a:xfrm>
                <a:off x="9131716" y="378684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DB1F994-C80D-47CC-8E6A-2DB887505560}"/>
                  </a:ext>
                </a:extLst>
              </p:cNvPr>
              <p:cNvSpPr/>
              <p:nvPr/>
            </p:nvSpPr>
            <p:spPr>
              <a:xfrm>
                <a:off x="9131716" y="33313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F11D195-F501-4B94-8339-5D22704F0026}"/>
                  </a:ext>
                </a:extLst>
              </p:cNvPr>
              <p:cNvCxnSpPr/>
              <p:nvPr/>
            </p:nvCxnSpPr>
            <p:spPr>
              <a:xfrm flipV="1">
                <a:off x="9517406" y="2733888"/>
                <a:ext cx="0" cy="265176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C16749D-9757-4368-A825-954A83CF3B9B}"/>
                  </a:ext>
                </a:extLst>
              </p:cNvPr>
              <p:cNvSpPr/>
              <p:nvPr/>
            </p:nvSpPr>
            <p:spPr>
              <a:xfrm>
                <a:off x="9144184" y="423297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235A323-C00F-4710-B66E-980CD82E27BD}"/>
                  </a:ext>
                </a:extLst>
              </p:cNvPr>
              <p:cNvSpPr/>
              <p:nvPr/>
            </p:nvSpPr>
            <p:spPr>
              <a:xfrm>
                <a:off x="9131898" y="3774414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0EF81EB-BFD0-4072-B9D4-7F2594E71603}"/>
                  </a:ext>
                </a:extLst>
              </p:cNvPr>
              <p:cNvSpPr/>
              <p:nvPr/>
            </p:nvSpPr>
            <p:spPr>
              <a:xfrm>
                <a:off x="9131898" y="3318943"/>
                <a:ext cx="905069" cy="787629"/>
              </a:xfrm>
              <a:custGeom>
                <a:avLst/>
                <a:gdLst>
                  <a:gd name="connsiteX0" fmla="*/ 242596 w 905069"/>
                  <a:gd name="connsiteY0" fmla="*/ 457225 h 787629"/>
                  <a:gd name="connsiteX1" fmla="*/ 93306 w 905069"/>
                  <a:gd name="connsiteY1" fmla="*/ 494548 h 787629"/>
                  <a:gd name="connsiteX2" fmla="*/ 55984 w 905069"/>
                  <a:gd name="connsiteY2" fmla="*/ 531870 h 787629"/>
                  <a:gd name="connsiteX3" fmla="*/ 9331 w 905069"/>
                  <a:gd name="connsiteY3" fmla="*/ 578523 h 787629"/>
                  <a:gd name="connsiteX4" fmla="*/ 0 w 905069"/>
                  <a:gd name="connsiteY4" fmla="*/ 606515 h 787629"/>
                  <a:gd name="connsiteX5" fmla="*/ 9331 w 905069"/>
                  <a:gd name="connsiteY5" fmla="*/ 653168 h 787629"/>
                  <a:gd name="connsiteX6" fmla="*/ 18661 w 905069"/>
                  <a:gd name="connsiteY6" fmla="*/ 681160 h 787629"/>
                  <a:gd name="connsiteX7" fmla="*/ 158620 w 905069"/>
                  <a:gd name="connsiteY7" fmla="*/ 709152 h 787629"/>
                  <a:gd name="connsiteX8" fmla="*/ 177282 w 905069"/>
                  <a:gd name="connsiteY8" fmla="*/ 727813 h 787629"/>
                  <a:gd name="connsiteX9" fmla="*/ 233265 w 905069"/>
                  <a:gd name="connsiteY9" fmla="*/ 746474 h 787629"/>
                  <a:gd name="connsiteX10" fmla="*/ 335902 w 905069"/>
                  <a:gd name="connsiteY10" fmla="*/ 765136 h 787629"/>
                  <a:gd name="connsiteX11" fmla="*/ 363894 w 905069"/>
                  <a:gd name="connsiteY11" fmla="*/ 774466 h 787629"/>
                  <a:gd name="connsiteX12" fmla="*/ 662473 w 905069"/>
                  <a:gd name="connsiteY12" fmla="*/ 774466 h 787629"/>
                  <a:gd name="connsiteX13" fmla="*/ 690465 w 905069"/>
                  <a:gd name="connsiteY13" fmla="*/ 765136 h 787629"/>
                  <a:gd name="connsiteX14" fmla="*/ 793102 w 905069"/>
                  <a:gd name="connsiteY14" fmla="*/ 737144 h 787629"/>
                  <a:gd name="connsiteX15" fmla="*/ 821094 w 905069"/>
                  <a:gd name="connsiteY15" fmla="*/ 718483 h 787629"/>
                  <a:gd name="connsiteX16" fmla="*/ 858416 w 905069"/>
                  <a:gd name="connsiteY16" fmla="*/ 671829 h 787629"/>
                  <a:gd name="connsiteX17" fmla="*/ 867747 w 905069"/>
                  <a:gd name="connsiteY17" fmla="*/ 587854 h 787629"/>
                  <a:gd name="connsiteX18" fmla="*/ 886408 w 905069"/>
                  <a:gd name="connsiteY18" fmla="*/ 531870 h 787629"/>
                  <a:gd name="connsiteX19" fmla="*/ 905069 w 905069"/>
                  <a:gd name="connsiteY19" fmla="*/ 466556 h 787629"/>
                  <a:gd name="connsiteX20" fmla="*/ 895739 w 905069"/>
                  <a:gd name="connsiteY20" fmla="*/ 382581 h 787629"/>
                  <a:gd name="connsiteX21" fmla="*/ 877077 w 905069"/>
                  <a:gd name="connsiteY21" fmla="*/ 363919 h 787629"/>
                  <a:gd name="connsiteX22" fmla="*/ 867747 w 905069"/>
                  <a:gd name="connsiteY22" fmla="*/ 335927 h 787629"/>
                  <a:gd name="connsiteX23" fmla="*/ 849086 w 905069"/>
                  <a:gd name="connsiteY23" fmla="*/ 307936 h 787629"/>
                  <a:gd name="connsiteX24" fmla="*/ 839755 w 905069"/>
                  <a:gd name="connsiteY24" fmla="*/ 279944 h 787629"/>
                  <a:gd name="connsiteX25" fmla="*/ 811763 w 905069"/>
                  <a:gd name="connsiteY25" fmla="*/ 251952 h 787629"/>
                  <a:gd name="connsiteX26" fmla="*/ 765110 w 905069"/>
                  <a:gd name="connsiteY26" fmla="*/ 205299 h 787629"/>
                  <a:gd name="connsiteX27" fmla="*/ 755779 w 905069"/>
                  <a:gd name="connsiteY27" fmla="*/ 177307 h 787629"/>
                  <a:gd name="connsiteX28" fmla="*/ 699796 w 905069"/>
                  <a:gd name="connsiteY28" fmla="*/ 149315 h 787629"/>
                  <a:gd name="connsiteX29" fmla="*/ 662473 w 905069"/>
                  <a:gd name="connsiteY29" fmla="*/ 130654 h 787629"/>
                  <a:gd name="connsiteX30" fmla="*/ 643812 w 905069"/>
                  <a:gd name="connsiteY30" fmla="*/ 102662 h 787629"/>
                  <a:gd name="connsiteX31" fmla="*/ 615820 w 905069"/>
                  <a:gd name="connsiteY31" fmla="*/ 84001 h 787629"/>
                  <a:gd name="connsiteX32" fmla="*/ 587828 w 905069"/>
                  <a:gd name="connsiteY32" fmla="*/ 56009 h 787629"/>
                  <a:gd name="connsiteX33" fmla="*/ 578498 w 905069"/>
                  <a:gd name="connsiteY33" fmla="*/ 28017 h 787629"/>
                  <a:gd name="connsiteX34" fmla="*/ 522514 w 905069"/>
                  <a:gd name="connsiteY34" fmla="*/ 9356 h 787629"/>
                  <a:gd name="connsiteX35" fmla="*/ 485192 w 905069"/>
                  <a:gd name="connsiteY35" fmla="*/ 25 h 7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05069" h="787629">
                    <a:moveTo>
                      <a:pt x="242596" y="457225"/>
                    </a:moveTo>
                    <a:cubicBezTo>
                      <a:pt x="137756" y="492172"/>
                      <a:pt x="187830" y="481044"/>
                      <a:pt x="93306" y="494548"/>
                    </a:cubicBezTo>
                    <a:cubicBezTo>
                      <a:pt x="35248" y="513899"/>
                      <a:pt x="89159" y="487636"/>
                      <a:pt x="55984" y="531870"/>
                    </a:cubicBezTo>
                    <a:cubicBezTo>
                      <a:pt x="42789" y="549464"/>
                      <a:pt x="9331" y="578523"/>
                      <a:pt x="9331" y="578523"/>
                    </a:cubicBezTo>
                    <a:cubicBezTo>
                      <a:pt x="6221" y="587854"/>
                      <a:pt x="0" y="596680"/>
                      <a:pt x="0" y="606515"/>
                    </a:cubicBezTo>
                    <a:cubicBezTo>
                      <a:pt x="0" y="622374"/>
                      <a:pt x="5485" y="637783"/>
                      <a:pt x="9331" y="653168"/>
                    </a:cubicBezTo>
                    <a:cubicBezTo>
                      <a:pt x="11716" y="662710"/>
                      <a:pt x="12517" y="673480"/>
                      <a:pt x="18661" y="681160"/>
                    </a:cubicBezTo>
                    <a:cubicBezTo>
                      <a:pt x="48237" y="718130"/>
                      <a:pt x="134260" y="707122"/>
                      <a:pt x="158620" y="709152"/>
                    </a:cubicBezTo>
                    <a:cubicBezTo>
                      <a:pt x="164841" y="715372"/>
                      <a:pt x="169414" y="723879"/>
                      <a:pt x="177282" y="727813"/>
                    </a:cubicBezTo>
                    <a:cubicBezTo>
                      <a:pt x="194876" y="736610"/>
                      <a:pt x="214604" y="740254"/>
                      <a:pt x="233265" y="746474"/>
                    </a:cubicBezTo>
                    <a:cubicBezTo>
                      <a:pt x="285047" y="763735"/>
                      <a:pt x="251493" y="754584"/>
                      <a:pt x="335902" y="765136"/>
                    </a:cubicBezTo>
                    <a:cubicBezTo>
                      <a:pt x="345233" y="768246"/>
                      <a:pt x="354352" y="772081"/>
                      <a:pt x="363894" y="774466"/>
                    </a:cubicBezTo>
                    <a:cubicBezTo>
                      <a:pt x="470473" y="801110"/>
                      <a:pt x="513789" y="779973"/>
                      <a:pt x="662473" y="774466"/>
                    </a:cubicBezTo>
                    <a:cubicBezTo>
                      <a:pt x="671804" y="771356"/>
                      <a:pt x="680976" y="767724"/>
                      <a:pt x="690465" y="765136"/>
                    </a:cubicBezTo>
                    <a:cubicBezTo>
                      <a:pt x="806222" y="733566"/>
                      <a:pt x="728672" y="758619"/>
                      <a:pt x="793102" y="737144"/>
                    </a:cubicBezTo>
                    <a:cubicBezTo>
                      <a:pt x="802433" y="730924"/>
                      <a:pt x="812337" y="725488"/>
                      <a:pt x="821094" y="718483"/>
                    </a:cubicBezTo>
                    <a:cubicBezTo>
                      <a:pt x="840086" y="703289"/>
                      <a:pt x="844562" y="692611"/>
                      <a:pt x="858416" y="671829"/>
                    </a:cubicBezTo>
                    <a:cubicBezTo>
                      <a:pt x="861526" y="643837"/>
                      <a:pt x="862224" y="615471"/>
                      <a:pt x="867747" y="587854"/>
                    </a:cubicBezTo>
                    <a:cubicBezTo>
                      <a:pt x="871605" y="568565"/>
                      <a:pt x="881637" y="550953"/>
                      <a:pt x="886408" y="531870"/>
                    </a:cubicBezTo>
                    <a:cubicBezTo>
                      <a:pt x="898125" y="485006"/>
                      <a:pt x="891684" y="506714"/>
                      <a:pt x="905069" y="466556"/>
                    </a:cubicBezTo>
                    <a:cubicBezTo>
                      <a:pt x="901959" y="438564"/>
                      <a:pt x="903149" y="409753"/>
                      <a:pt x="895739" y="382581"/>
                    </a:cubicBezTo>
                    <a:cubicBezTo>
                      <a:pt x="893424" y="374094"/>
                      <a:pt x="881603" y="371463"/>
                      <a:pt x="877077" y="363919"/>
                    </a:cubicBezTo>
                    <a:cubicBezTo>
                      <a:pt x="872017" y="355485"/>
                      <a:pt x="872145" y="344724"/>
                      <a:pt x="867747" y="335927"/>
                    </a:cubicBezTo>
                    <a:cubicBezTo>
                      <a:pt x="862732" y="325897"/>
                      <a:pt x="854101" y="317966"/>
                      <a:pt x="849086" y="307936"/>
                    </a:cubicBezTo>
                    <a:cubicBezTo>
                      <a:pt x="844687" y="299139"/>
                      <a:pt x="845211" y="288128"/>
                      <a:pt x="839755" y="279944"/>
                    </a:cubicBezTo>
                    <a:cubicBezTo>
                      <a:pt x="832435" y="268965"/>
                      <a:pt x="820211" y="262089"/>
                      <a:pt x="811763" y="251952"/>
                    </a:cubicBezTo>
                    <a:cubicBezTo>
                      <a:pt x="772886" y="205299"/>
                      <a:pt x="816429" y="239511"/>
                      <a:pt x="765110" y="205299"/>
                    </a:cubicBezTo>
                    <a:cubicBezTo>
                      <a:pt x="762000" y="195968"/>
                      <a:pt x="761923" y="184987"/>
                      <a:pt x="755779" y="177307"/>
                    </a:cubicBezTo>
                    <a:cubicBezTo>
                      <a:pt x="740188" y="157817"/>
                      <a:pt x="720373" y="158134"/>
                      <a:pt x="699796" y="149315"/>
                    </a:cubicBezTo>
                    <a:cubicBezTo>
                      <a:pt x="687011" y="143836"/>
                      <a:pt x="674914" y="136874"/>
                      <a:pt x="662473" y="130654"/>
                    </a:cubicBezTo>
                    <a:cubicBezTo>
                      <a:pt x="656253" y="121323"/>
                      <a:pt x="651741" y="110591"/>
                      <a:pt x="643812" y="102662"/>
                    </a:cubicBezTo>
                    <a:cubicBezTo>
                      <a:pt x="635883" y="94733"/>
                      <a:pt x="624435" y="91180"/>
                      <a:pt x="615820" y="84001"/>
                    </a:cubicBezTo>
                    <a:cubicBezTo>
                      <a:pt x="605683" y="75553"/>
                      <a:pt x="597159" y="65340"/>
                      <a:pt x="587828" y="56009"/>
                    </a:cubicBezTo>
                    <a:cubicBezTo>
                      <a:pt x="584718" y="46678"/>
                      <a:pt x="586501" y="33734"/>
                      <a:pt x="578498" y="28017"/>
                    </a:cubicBezTo>
                    <a:cubicBezTo>
                      <a:pt x="562491" y="16584"/>
                      <a:pt x="541175" y="15576"/>
                      <a:pt x="522514" y="9356"/>
                    </a:cubicBezTo>
                    <a:cubicBezTo>
                      <a:pt x="491571" y="-958"/>
                      <a:pt x="504358" y="25"/>
                      <a:pt x="485192" y="25"/>
                    </a:cubicBezTo>
                  </a:path>
                </a:pathLst>
              </a:cu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F2F6FA-E4F7-45CA-8593-66137649E5B4}"/>
                    </a:ext>
                  </a:extLst>
                </p:cNvPr>
                <p:cNvSpPr txBox="1"/>
                <p:nvPr/>
              </p:nvSpPr>
              <p:spPr>
                <a:xfrm>
                  <a:off x="2815490" y="1583156"/>
                  <a:ext cx="59247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F2F6FA-E4F7-45CA-8593-66137649E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490" y="1583156"/>
                  <a:ext cx="592471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031" r="-41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5FBDE26-560B-4841-8038-AE2C73B76B82}"/>
                    </a:ext>
                  </a:extLst>
                </p:cNvPr>
                <p:cNvSpPr txBox="1"/>
                <p:nvPr/>
              </p:nvSpPr>
              <p:spPr>
                <a:xfrm>
                  <a:off x="2327925" y="4682474"/>
                  <a:ext cx="171220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5FBDE26-560B-4841-8038-AE2C73B76B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925" y="4682474"/>
                  <a:ext cx="171220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6A207D3-3690-48F7-9C14-B89B0C954A53}"/>
                    </a:ext>
                  </a:extLst>
                </p:cNvPr>
                <p:cNvSpPr txBox="1"/>
                <p:nvPr/>
              </p:nvSpPr>
              <p:spPr>
                <a:xfrm>
                  <a:off x="2738504" y="5242561"/>
                  <a:ext cx="905069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6A207D3-3690-48F7-9C14-B89B0C954A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8504" y="5242561"/>
                  <a:ext cx="905069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8611927-9C7F-4AE5-B23F-7E3A8C96D91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322669" y="4645486"/>
              <a:ext cx="7491537" cy="12190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759">
                      <a:extLst>
                        <a:ext uri="{9D8B030D-6E8A-4147-A177-3AD203B41FA5}">
                          <a16:colId xmlns:a16="http://schemas.microsoft.com/office/drawing/2014/main" val="3537492627"/>
                        </a:ext>
                      </a:extLst>
                    </a:gridCol>
                    <a:gridCol w="2573317">
                      <a:extLst>
                        <a:ext uri="{9D8B030D-6E8A-4147-A177-3AD203B41FA5}">
                          <a16:colId xmlns:a16="http://schemas.microsoft.com/office/drawing/2014/main" val="1636457250"/>
                        </a:ext>
                      </a:extLst>
                    </a:gridCol>
                    <a:gridCol w="2901461">
                      <a:extLst>
                        <a:ext uri="{9D8B030D-6E8A-4147-A177-3AD203B41FA5}">
                          <a16:colId xmlns:a16="http://schemas.microsoft.com/office/drawing/2014/main" val="577585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</m:d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p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24464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29852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⟂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46159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8611927-9C7F-4AE5-B23F-7E3A8C96D91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322669" y="4645486"/>
              <a:ext cx="7491537" cy="12190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759">
                      <a:extLst>
                        <a:ext uri="{9D8B030D-6E8A-4147-A177-3AD203B41FA5}">
                          <a16:colId xmlns:a16="http://schemas.microsoft.com/office/drawing/2014/main" val="3537492627"/>
                        </a:ext>
                      </a:extLst>
                    </a:gridCol>
                    <a:gridCol w="2573317">
                      <a:extLst>
                        <a:ext uri="{9D8B030D-6E8A-4147-A177-3AD203B41FA5}">
                          <a16:colId xmlns:a16="http://schemas.microsoft.com/office/drawing/2014/main" val="1636457250"/>
                        </a:ext>
                      </a:extLst>
                    </a:gridCol>
                    <a:gridCol w="2901461">
                      <a:extLst>
                        <a:ext uri="{9D8B030D-6E8A-4147-A177-3AD203B41FA5}">
                          <a16:colId xmlns:a16="http://schemas.microsoft.com/office/drawing/2014/main" val="57758515"/>
                        </a:ext>
                      </a:extLst>
                    </a:gridCol>
                  </a:tblGrid>
                  <a:tr h="4265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1429" r="-272810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1429" r="-113475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1429" r="-840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244641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107576" r="-272810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107576" r="-113475" b="-10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107576" r="-840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98522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02" t="-210769" r="-272810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78487" t="-210769" r="-113475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58613" t="-210769" r="-840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61593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0B7D5CA-26E7-4D66-8E87-99454D816ABB}"/>
              </a:ext>
            </a:extLst>
          </p:cNvPr>
          <p:cNvGrpSpPr/>
          <p:nvPr/>
        </p:nvGrpSpPr>
        <p:grpSpPr>
          <a:xfrm>
            <a:off x="8250696" y="1818684"/>
            <a:ext cx="3532613" cy="2512771"/>
            <a:chOff x="6234455" y="1824865"/>
            <a:chExt cx="3532613" cy="251277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A20ED4D-E3F4-4CFE-8F45-EEC67F406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88" y="1985468"/>
              <a:ext cx="0" cy="18483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6633BE4-CC4E-47AA-A0C1-CFF2CB0903FC}"/>
                </a:ext>
              </a:extLst>
            </p:cNvPr>
            <p:cNvCxnSpPr>
              <a:cxnSpLocks/>
            </p:cNvCxnSpPr>
            <p:nvPr/>
          </p:nvCxnSpPr>
          <p:spPr>
            <a:xfrm>
              <a:off x="6651035" y="3754889"/>
              <a:ext cx="311603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6343C0-B1DD-4E79-99D7-242BA2496162}"/>
                </a:ext>
              </a:extLst>
            </p:cNvPr>
            <p:cNvSpPr/>
            <p:nvPr/>
          </p:nvSpPr>
          <p:spPr>
            <a:xfrm>
              <a:off x="7247794" y="2366380"/>
              <a:ext cx="1973250" cy="1292469"/>
            </a:xfrm>
            <a:custGeom>
              <a:avLst/>
              <a:gdLst>
                <a:gd name="connsiteX0" fmla="*/ 0 w 2497015"/>
                <a:gd name="connsiteY0" fmla="*/ 1292469 h 1292469"/>
                <a:gd name="connsiteX1" fmla="*/ 263769 w 2497015"/>
                <a:gd name="connsiteY1" fmla="*/ 1283677 h 1292469"/>
                <a:gd name="connsiteX2" fmla="*/ 316523 w 2497015"/>
                <a:gd name="connsiteY2" fmla="*/ 1248507 h 1292469"/>
                <a:gd name="connsiteX3" fmla="*/ 334107 w 2497015"/>
                <a:gd name="connsiteY3" fmla="*/ 1222130 h 1292469"/>
                <a:gd name="connsiteX4" fmla="*/ 386861 w 2497015"/>
                <a:gd name="connsiteY4" fmla="*/ 1169377 h 1292469"/>
                <a:gd name="connsiteX5" fmla="*/ 457200 w 2497015"/>
                <a:gd name="connsiteY5" fmla="*/ 1063869 h 1292469"/>
                <a:gd name="connsiteX6" fmla="*/ 492369 w 2497015"/>
                <a:gd name="connsiteY6" fmla="*/ 1011115 h 1292469"/>
                <a:gd name="connsiteX7" fmla="*/ 509953 w 2497015"/>
                <a:gd name="connsiteY7" fmla="*/ 984738 h 1292469"/>
                <a:gd name="connsiteX8" fmla="*/ 553915 w 2497015"/>
                <a:gd name="connsiteY8" fmla="*/ 896815 h 1292469"/>
                <a:gd name="connsiteX9" fmla="*/ 571500 w 2497015"/>
                <a:gd name="connsiteY9" fmla="*/ 844061 h 1292469"/>
                <a:gd name="connsiteX10" fmla="*/ 580292 w 2497015"/>
                <a:gd name="connsiteY10" fmla="*/ 817684 h 1292469"/>
                <a:gd name="connsiteX11" fmla="*/ 597876 w 2497015"/>
                <a:gd name="connsiteY11" fmla="*/ 756138 h 1292469"/>
                <a:gd name="connsiteX12" fmla="*/ 615461 w 2497015"/>
                <a:gd name="connsiteY12" fmla="*/ 729761 h 1292469"/>
                <a:gd name="connsiteX13" fmla="*/ 624253 w 2497015"/>
                <a:gd name="connsiteY13" fmla="*/ 685800 h 1292469"/>
                <a:gd name="connsiteX14" fmla="*/ 641838 w 2497015"/>
                <a:gd name="connsiteY14" fmla="*/ 553915 h 1292469"/>
                <a:gd name="connsiteX15" fmla="*/ 650630 w 2497015"/>
                <a:gd name="connsiteY15" fmla="*/ 527538 h 1292469"/>
                <a:gd name="connsiteX16" fmla="*/ 659423 w 2497015"/>
                <a:gd name="connsiteY16" fmla="*/ 483577 h 1292469"/>
                <a:gd name="connsiteX17" fmla="*/ 685800 w 2497015"/>
                <a:gd name="connsiteY17" fmla="*/ 430823 h 1292469"/>
                <a:gd name="connsiteX18" fmla="*/ 712176 w 2497015"/>
                <a:gd name="connsiteY18" fmla="*/ 316523 h 1292469"/>
                <a:gd name="connsiteX19" fmla="*/ 800100 w 2497015"/>
                <a:gd name="connsiteY19" fmla="*/ 184638 h 1292469"/>
                <a:gd name="connsiteX20" fmla="*/ 817684 w 2497015"/>
                <a:gd name="connsiteY20" fmla="*/ 158261 h 1292469"/>
                <a:gd name="connsiteX21" fmla="*/ 852853 w 2497015"/>
                <a:gd name="connsiteY21" fmla="*/ 96715 h 1292469"/>
                <a:gd name="connsiteX22" fmla="*/ 879230 w 2497015"/>
                <a:gd name="connsiteY22" fmla="*/ 61546 h 1292469"/>
                <a:gd name="connsiteX23" fmla="*/ 905607 w 2497015"/>
                <a:gd name="connsiteY23" fmla="*/ 52753 h 1292469"/>
                <a:gd name="connsiteX24" fmla="*/ 923192 w 2497015"/>
                <a:gd name="connsiteY24" fmla="*/ 26377 h 1292469"/>
                <a:gd name="connsiteX25" fmla="*/ 958361 w 2497015"/>
                <a:gd name="connsiteY25" fmla="*/ 17584 h 1292469"/>
                <a:gd name="connsiteX26" fmla="*/ 984738 w 2497015"/>
                <a:gd name="connsiteY26" fmla="*/ 0 h 1292469"/>
                <a:gd name="connsiteX27" fmla="*/ 1169376 w 2497015"/>
                <a:gd name="connsiteY27" fmla="*/ 8792 h 1292469"/>
                <a:gd name="connsiteX28" fmla="*/ 1195753 w 2497015"/>
                <a:gd name="connsiteY28" fmla="*/ 17584 h 1292469"/>
                <a:gd name="connsiteX29" fmla="*/ 1248507 w 2497015"/>
                <a:gd name="connsiteY29" fmla="*/ 52753 h 1292469"/>
                <a:gd name="connsiteX30" fmla="*/ 1257300 w 2497015"/>
                <a:gd name="connsiteY30" fmla="*/ 79130 h 1292469"/>
                <a:gd name="connsiteX31" fmla="*/ 1310053 w 2497015"/>
                <a:gd name="connsiteY31" fmla="*/ 149469 h 1292469"/>
                <a:gd name="connsiteX32" fmla="*/ 1327638 w 2497015"/>
                <a:gd name="connsiteY32" fmla="*/ 193430 h 1292469"/>
                <a:gd name="connsiteX33" fmla="*/ 1336430 w 2497015"/>
                <a:gd name="connsiteY33" fmla="*/ 219807 h 1292469"/>
                <a:gd name="connsiteX34" fmla="*/ 1362807 w 2497015"/>
                <a:gd name="connsiteY34" fmla="*/ 254977 h 1292469"/>
                <a:gd name="connsiteX35" fmla="*/ 1380392 w 2497015"/>
                <a:gd name="connsiteY35" fmla="*/ 316523 h 1292469"/>
                <a:gd name="connsiteX36" fmla="*/ 1406769 w 2497015"/>
                <a:gd name="connsiteY36" fmla="*/ 351692 h 1292469"/>
                <a:gd name="connsiteX37" fmla="*/ 1433146 w 2497015"/>
                <a:gd name="connsiteY37" fmla="*/ 439615 h 1292469"/>
                <a:gd name="connsiteX38" fmla="*/ 1441938 w 2497015"/>
                <a:gd name="connsiteY38" fmla="*/ 465992 h 1292469"/>
                <a:gd name="connsiteX39" fmla="*/ 1450730 w 2497015"/>
                <a:gd name="connsiteY39" fmla="*/ 492369 h 1292469"/>
                <a:gd name="connsiteX40" fmla="*/ 1468315 w 2497015"/>
                <a:gd name="connsiteY40" fmla="*/ 518746 h 1292469"/>
                <a:gd name="connsiteX41" fmla="*/ 1494692 w 2497015"/>
                <a:gd name="connsiteY41" fmla="*/ 597877 h 1292469"/>
                <a:gd name="connsiteX42" fmla="*/ 1503484 w 2497015"/>
                <a:gd name="connsiteY42" fmla="*/ 624253 h 1292469"/>
                <a:gd name="connsiteX43" fmla="*/ 1512276 w 2497015"/>
                <a:gd name="connsiteY43" fmla="*/ 650630 h 1292469"/>
                <a:gd name="connsiteX44" fmla="*/ 1529861 w 2497015"/>
                <a:gd name="connsiteY44" fmla="*/ 694592 h 1292469"/>
                <a:gd name="connsiteX45" fmla="*/ 1547446 w 2497015"/>
                <a:gd name="connsiteY45" fmla="*/ 747346 h 1292469"/>
                <a:gd name="connsiteX46" fmla="*/ 1582615 w 2497015"/>
                <a:gd name="connsiteY46" fmla="*/ 800100 h 1292469"/>
                <a:gd name="connsiteX47" fmla="*/ 1600200 w 2497015"/>
                <a:gd name="connsiteY47" fmla="*/ 852853 h 1292469"/>
                <a:gd name="connsiteX48" fmla="*/ 1617784 w 2497015"/>
                <a:gd name="connsiteY48" fmla="*/ 879230 h 1292469"/>
                <a:gd name="connsiteX49" fmla="*/ 1635369 w 2497015"/>
                <a:gd name="connsiteY49" fmla="*/ 931984 h 1292469"/>
                <a:gd name="connsiteX50" fmla="*/ 1652953 w 2497015"/>
                <a:gd name="connsiteY50" fmla="*/ 958361 h 1292469"/>
                <a:gd name="connsiteX51" fmla="*/ 1661746 w 2497015"/>
                <a:gd name="connsiteY51" fmla="*/ 984738 h 1292469"/>
                <a:gd name="connsiteX52" fmla="*/ 1679330 w 2497015"/>
                <a:gd name="connsiteY52" fmla="*/ 1011115 h 1292469"/>
                <a:gd name="connsiteX53" fmla="*/ 1688123 w 2497015"/>
                <a:gd name="connsiteY53" fmla="*/ 1037492 h 1292469"/>
                <a:gd name="connsiteX54" fmla="*/ 1723292 w 2497015"/>
                <a:gd name="connsiteY54" fmla="*/ 1063869 h 1292469"/>
                <a:gd name="connsiteX55" fmla="*/ 1749669 w 2497015"/>
                <a:gd name="connsiteY55" fmla="*/ 1090246 h 1292469"/>
                <a:gd name="connsiteX56" fmla="*/ 1776046 w 2497015"/>
                <a:gd name="connsiteY56" fmla="*/ 1107830 h 1292469"/>
                <a:gd name="connsiteX57" fmla="*/ 1802423 w 2497015"/>
                <a:gd name="connsiteY57" fmla="*/ 1134207 h 1292469"/>
                <a:gd name="connsiteX58" fmla="*/ 1855176 w 2497015"/>
                <a:gd name="connsiteY58" fmla="*/ 1151792 h 1292469"/>
                <a:gd name="connsiteX59" fmla="*/ 1881553 w 2497015"/>
                <a:gd name="connsiteY59" fmla="*/ 1160584 h 1292469"/>
                <a:gd name="connsiteX60" fmla="*/ 2048607 w 2497015"/>
                <a:gd name="connsiteY60" fmla="*/ 1186961 h 1292469"/>
                <a:gd name="connsiteX61" fmla="*/ 2497015 w 2497015"/>
                <a:gd name="connsiteY61" fmla="*/ 1195753 h 12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97015" h="1292469">
                  <a:moveTo>
                    <a:pt x="0" y="1292469"/>
                  </a:moveTo>
                  <a:cubicBezTo>
                    <a:pt x="87923" y="1289538"/>
                    <a:pt x="176634" y="1295779"/>
                    <a:pt x="263769" y="1283677"/>
                  </a:cubicBezTo>
                  <a:cubicBezTo>
                    <a:pt x="284702" y="1280770"/>
                    <a:pt x="316523" y="1248507"/>
                    <a:pt x="316523" y="1248507"/>
                  </a:cubicBezTo>
                  <a:cubicBezTo>
                    <a:pt x="322384" y="1239715"/>
                    <a:pt x="327087" y="1230028"/>
                    <a:pt x="334107" y="1222130"/>
                  </a:cubicBezTo>
                  <a:cubicBezTo>
                    <a:pt x="350629" y="1203543"/>
                    <a:pt x="373067" y="1190069"/>
                    <a:pt x="386861" y="1169377"/>
                  </a:cubicBezTo>
                  <a:lnTo>
                    <a:pt x="457200" y="1063869"/>
                  </a:lnTo>
                  <a:lnTo>
                    <a:pt x="492369" y="1011115"/>
                  </a:lnTo>
                  <a:cubicBezTo>
                    <a:pt x="498230" y="1002323"/>
                    <a:pt x="506611" y="994763"/>
                    <a:pt x="509953" y="984738"/>
                  </a:cubicBezTo>
                  <a:cubicBezTo>
                    <a:pt x="532172" y="918082"/>
                    <a:pt x="516416" y="946813"/>
                    <a:pt x="553915" y="896815"/>
                  </a:cubicBezTo>
                  <a:lnTo>
                    <a:pt x="571500" y="844061"/>
                  </a:lnTo>
                  <a:cubicBezTo>
                    <a:pt x="574431" y="835269"/>
                    <a:pt x="578044" y="826675"/>
                    <a:pt x="580292" y="817684"/>
                  </a:cubicBezTo>
                  <a:cubicBezTo>
                    <a:pt x="583109" y="806417"/>
                    <a:pt x="591570" y="768750"/>
                    <a:pt x="597876" y="756138"/>
                  </a:cubicBezTo>
                  <a:cubicBezTo>
                    <a:pt x="602602" y="746686"/>
                    <a:pt x="609599" y="738553"/>
                    <a:pt x="615461" y="729761"/>
                  </a:cubicBezTo>
                  <a:cubicBezTo>
                    <a:pt x="618392" y="715107"/>
                    <a:pt x="622278" y="700613"/>
                    <a:pt x="624253" y="685800"/>
                  </a:cubicBezTo>
                  <a:cubicBezTo>
                    <a:pt x="633670" y="615173"/>
                    <a:pt x="627708" y="610438"/>
                    <a:pt x="641838" y="553915"/>
                  </a:cubicBezTo>
                  <a:cubicBezTo>
                    <a:pt x="644086" y="544924"/>
                    <a:pt x="648382" y="536529"/>
                    <a:pt x="650630" y="527538"/>
                  </a:cubicBezTo>
                  <a:cubicBezTo>
                    <a:pt x="654255" y="513040"/>
                    <a:pt x="654176" y="497569"/>
                    <a:pt x="659423" y="483577"/>
                  </a:cubicBezTo>
                  <a:cubicBezTo>
                    <a:pt x="691652" y="397633"/>
                    <a:pt x="665329" y="512706"/>
                    <a:pt x="685800" y="430823"/>
                  </a:cubicBezTo>
                  <a:cubicBezTo>
                    <a:pt x="691630" y="407502"/>
                    <a:pt x="703422" y="329654"/>
                    <a:pt x="712176" y="316523"/>
                  </a:cubicBezTo>
                  <a:lnTo>
                    <a:pt x="800100" y="184638"/>
                  </a:lnTo>
                  <a:cubicBezTo>
                    <a:pt x="805961" y="175846"/>
                    <a:pt x="812958" y="167712"/>
                    <a:pt x="817684" y="158261"/>
                  </a:cubicBezTo>
                  <a:cubicBezTo>
                    <a:pt x="834854" y="123922"/>
                    <a:pt x="832143" y="125709"/>
                    <a:pt x="852853" y="96715"/>
                  </a:cubicBezTo>
                  <a:cubicBezTo>
                    <a:pt x="861370" y="84791"/>
                    <a:pt x="867973" y="70927"/>
                    <a:pt x="879230" y="61546"/>
                  </a:cubicBezTo>
                  <a:cubicBezTo>
                    <a:pt x="886350" y="55613"/>
                    <a:pt x="896815" y="55684"/>
                    <a:pt x="905607" y="52753"/>
                  </a:cubicBezTo>
                  <a:cubicBezTo>
                    <a:pt x="911469" y="43961"/>
                    <a:pt x="914400" y="32238"/>
                    <a:pt x="923192" y="26377"/>
                  </a:cubicBezTo>
                  <a:cubicBezTo>
                    <a:pt x="933246" y="19674"/>
                    <a:pt x="947254" y="22344"/>
                    <a:pt x="958361" y="17584"/>
                  </a:cubicBezTo>
                  <a:cubicBezTo>
                    <a:pt x="968074" y="13421"/>
                    <a:pt x="975946" y="5861"/>
                    <a:pt x="984738" y="0"/>
                  </a:cubicBezTo>
                  <a:cubicBezTo>
                    <a:pt x="1046284" y="2931"/>
                    <a:pt x="1107973" y="3675"/>
                    <a:pt x="1169376" y="8792"/>
                  </a:cubicBezTo>
                  <a:cubicBezTo>
                    <a:pt x="1178612" y="9562"/>
                    <a:pt x="1187651" y="13083"/>
                    <a:pt x="1195753" y="17584"/>
                  </a:cubicBezTo>
                  <a:cubicBezTo>
                    <a:pt x="1214228" y="27847"/>
                    <a:pt x="1248507" y="52753"/>
                    <a:pt x="1248507" y="52753"/>
                  </a:cubicBezTo>
                  <a:cubicBezTo>
                    <a:pt x="1251438" y="61545"/>
                    <a:pt x="1253155" y="70840"/>
                    <a:pt x="1257300" y="79130"/>
                  </a:cubicBezTo>
                  <a:cubicBezTo>
                    <a:pt x="1272707" y="109943"/>
                    <a:pt x="1290636" y="117108"/>
                    <a:pt x="1310053" y="149469"/>
                  </a:cubicBezTo>
                  <a:cubicBezTo>
                    <a:pt x="1318173" y="163002"/>
                    <a:pt x="1322096" y="178652"/>
                    <a:pt x="1327638" y="193430"/>
                  </a:cubicBezTo>
                  <a:cubicBezTo>
                    <a:pt x="1330892" y="202108"/>
                    <a:pt x="1331832" y="211760"/>
                    <a:pt x="1336430" y="219807"/>
                  </a:cubicBezTo>
                  <a:cubicBezTo>
                    <a:pt x="1343700" y="232530"/>
                    <a:pt x="1354015" y="243254"/>
                    <a:pt x="1362807" y="254977"/>
                  </a:cubicBezTo>
                  <a:cubicBezTo>
                    <a:pt x="1364709" y="262586"/>
                    <a:pt x="1374788" y="306716"/>
                    <a:pt x="1380392" y="316523"/>
                  </a:cubicBezTo>
                  <a:cubicBezTo>
                    <a:pt x="1387662" y="329246"/>
                    <a:pt x="1397977" y="339969"/>
                    <a:pt x="1406769" y="351692"/>
                  </a:cubicBezTo>
                  <a:cubicBezTo>
                    <a:pt x="1420057" y="404847"/>
                    <a:pt x="1411738" y="375392"/>
                    <a:pt x="1433146" y="439615"/>
                  </a:cubicBezTo>
                  <a:lnTo>
                    <a:pt x="1441938" y="465992"/>
                  </a:lnTo>
                  <a:cubicBezTo>
                    <a:pt x="1444869" y="474784"/>
                    <a:pt x="1445589" y="484658"/>
                    <a:pt x="1450730" y="492369"/>
                  </a:cubicBezTo>
                  <a:lnTo>
                    <a:pt x="1468315" y="518746"/>
                  </a:lnTo>
                  <a:lnTo>
                    <a:pt x="1494692" y="597877"/>
                  </a:lnTo>
                  <a:lnTo>
                    <a:pt x="1503484" y="624253"/>
                  </a:lnTo>
                  <a:cubicBezTo>
                    <a:pt x="1506415" y="633045"/>
                    <a:pt x="1508834" y="642025"/>
                    <a:pt x="1512276" y="650630"/>
                  </a:cubicBezTo>
                  <a:cubicBezTo>
                    <a:pt x="1518138" y="665284"/>
                    <a:pt x="1524467" y="679759"/>
                    <a:pt x="1529861" y="694592"/>
                  </a:cubicBezTo>
                  <a:cubicBezTo>
                    <a:pt x="1536196" y="712012"/>
                    <a:pt x="1537164" y="731923"/>
                    <a:pt x="1547446" y="747346"/>
                  </a:cubicBezTo>
                  <a:lnTo>
                    <a:pt x="1582615" y="800100"/>
                  </a:lnTo>
                  <a:cubicBezTo>
                    <a:pt x="1588477" y="817684"/>
                    <a:pt x="1589919" y="837430"/>
                    <a:pt x="1600200" y="852853"/>
                  </a:cubicBezTo>
                  <a:cubicBezTo>
                    <a:pt x="1606061" y="861645"/>
                    <a:pt x="1613492" y="869574"/>
                    <a:pt x="1617784" y="879230"/>
                  </a:cubicBezTo>
                  <a:cubicBezTo>
                    <a:pt x="1625312" y="896168"/>
                    <a:pt x="1625087" y="916561"/>
                    <a:pt x="1635369" y="931984"/>
                  </a:cubicBezTo>
                  <a:cubicBezTo>
                    <a:pt x="1641230" y="940776"/>
                    <a:pt x="1648227" y="948910"/>
                    <a:pt x="1652953" y="958361"/>
                  </a:cubicBezTo>
                  <a:cubicBezTo>
                    <a:pt x="1657098" y="966651"/>
                    <a:pt x="1657601" y="976448"/>
                    <a:pt x="1661746" y="984738"/>
                  </a:cubicBezTo>
                  <a:cubicBezTo>
                    <a:pt x="1666472" y="994189"/>
                    <a:pt x="1674604" y="1001664"/>
                    <a:pt x="1679330" y="1011115"/>
                  </a:cubicBezTo>
                  <a:cubicBezTo>
                    <a:pt x="1683475" y="1019405"/>
                    <a:pt x="1682190" y="1030372"/>
                    <a:pt x="1688123" y="1037492"/>
                  </a:cubicBezTo>
                  <a:cubicBezTo>
                    <a:pt x="1697504" y="1048749"/>
                    <a:pt x="1712166" y="1054332"/>
                    <a:pt x="1723292" y="1063869"/>
                  </a:cubicBezTo>
                  <a:cubicBezTo>
                    <a:pt x="1732733" y="1071961"/>
                    <a:pt x="1740117" y="1082286"/>
                    <a:pt x="1749669" y="1090246"/>
                  </a:cubicBezTo>
                  <a:cubicBezTo>
                    <a:pt x="1757787" y="1097011"/>
                    <a:pt x="1767928" y="1101065"/>
                    <a:pt x="1776046" y="1107830"/>
                  </a:cubicBezTo>
                  <a:cubicBezTo>
                    <a:pt x="1785598" y="1115790"/>
                    <a:pt x="1791554" y="1128168"/>
                    <a:pt x="1802423" y="1134207"/>
                  </a:cubicBezTo>
                  <a:cubicBezTo>
                    <a:pt x="1818626" y="1143209"/>
                    <a:pt x="1837592" y="1145930"/>
                    <a:pt x="1855176" y="1151792"/>
                  </a:cubicBezTo>
                  <a:lnTo>
                    <a:pt x="1881553" y="1160584"/>
                  </a:lnTo>
                  <a:cubicBezTo>
                    <a:pt x="1946089" y="1203609"/>
                    <a:pt x="1901533" y="1180276"/>
                    <a:pt x="2048607" y="1186961"/>
                  </a:cubicBezTo>
                  <a:cubicBezTo>
                    <a:pt x="2294967" y="1198159"/>
                    <a:pt x="2267834" y="1195753"/>
                    <a:pt x="2497015" y="1195753"/>
                  </a:cubicBezTo>
                </a:path>
              </a:pathLst>
            </a:custGeom>
            <a:noFill/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46714D-5D51-45B6-B012-DA0EEF634E5B}"/>
                </a:ext>
              </a:extLst>
            </p:cNvPr>
            <p:cNvCxnSpPr/>
            <p:nvPr/>
          </p:nvCxnSpPr>
          <p:spPr>
            <a:xfrm flipV="1">
              <a:off x="6818404" y="3503420"/>
              <a:ext cx="2832030" cy="0"/>
            </a:xfrm>
            <a:prstGeom prst="line">
              <a:avLst/>
            </a:prstGeom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09B360D-63DC-48FE-95D8-4E3A5AE41D05}"/>
                    </a:ext>
                  </a:extLst>
                </p:cNvPr>
                <p:cNvSpPr txBox="1"/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09B360D-63DC-48FE-95D8-4E3A5AE41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98B8ED2-3FAD-4AA8-B5D7-6CB22CA501AF}"/>
                </a:ext>
              </a:extLst>
            </p:cNvPr>
            <p:cNvCxnSpPr/>
            <p:nvPr/>
          </p:nvCxnSpPr>
          <p:spPr>
            <a:xfrm>
              <a:off x="8117134" y="3649344"/>
              <a:ext cx="0" cy="22902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959ACA-60E9-4656-93A8-23469D159F27}"/>
                </a:ext>
              </a:extLst>
            </p:cNvPr>
            <p:cNvSpPr txBox="1"/>
            <p:nvPr/>
          </p:nvSpPr>
          <p:spPr>
            <a:xfrm rot="16200000">
              <a:off x="5842361" y="2655305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Intensity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7B3AFA-903C-40F6-B114-94DB5884C2E6}"/>
                </a:ext>
              </a:extLst>
            </p:cNvPr>
            <p:cNvCxnSpPr/>
            <p:nvPr/>
          </p:nvCxnSpPr>
          <p:spPr>
            <a:xfrm flipV="1">
              <a:off x="8491873" y="2044821"/>
              <a:ext cx="45720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4DA3942-BF62-461D-A65D-C1A49DA14068}"/>
                    </a:ext>
                  </a:extLst>
                </p:cNvPr>
                <p:cNvSpPr txBox="1"/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𝑃𝑀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4DA3942-BF62-461D-A65D-C1A49DA140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5D52327-A5E4-420F-A4C5-726B0D656606}"/>
                    </a:ext>
                  </a:extLst>
                </p:cNvPr>
                <p:cNvSpPr txBox="1"/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5D52327-A5E4-420F-A4C5-726B0D6566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9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208B09-782E-4697-BCFE-AEF05AE9C117}"/>
                </a:ext>
              </a:extLst>
            </p:cNvPr>
            <p:cNvCxnSpPr/>
            <p:nvPr/>
          </p:nvCxnSpPr>
          <p:spPr>
            <a:xfrm flipV="1">
              <a:off x="8491873" y="2393645"/>
              <a:ext cx="457200" cy="0"/>
            </a:xfrm>
            <a:prstGeom prst="line">
              <a:avLst/>
            </a:prstGeom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E0C255-ACC9-4815-9054-AC23B2B0E50A}"/>
              </a:ext>
            </a:extLst>
          </p:cNvPr>
          <p:cNvGrpSpPr/>
          <p:nvPr/>
        </p:nvGrpSpPr>
        <p:grpSpPr>
          <a:xfrm>
            <a:off x="4347283" y="1824865"/>
            <a:ext cx="3532613" cy="2512771"/>
            <a:chOff x="6234455" y="1824865"/>
            <a:chExt cx="3532613" cy="2512771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6ADAF21-9EF3-4AC2-BAE6-F219B78BA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88" y="1985468"/>
              <a:ext cx="0" cy="18483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1710704-C4D0-4FA5-B649-034B8A4BC41E}"/>
                </a:ext>
              </a:extLst>
            </p:cNvPr>
            <p:cNvCxnSpPr>
              <a:cxnSpLocks/>
            </p:cNvCxnSpPr>
            <p:nvPr/>
          </p:nvCxnSpPr>
          <p:spPr>
            <a:xfrm>
              <a:off x="6651035" y="3754889"/>
              <a:ext cx="311603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9F109B-CF71-4A05-90BF-EA0321AC6C60}"/>
                </a:ext>
              </a:extLst>
            </p:cNvPr>
            <p:cNvSpPr/>
            <p:nvPr/>
          </p:nvSpPr>
          <p:spPr>
            <a:xfrm>
              <a:off x="7247794" y="2366380"/>
              <a:ext cx="1973250" cy="1292469"/>
            </a:xfrm>
            <a:custGeom>
              <a:avLst/>
              <a:gdLst>
                <a:gd name="connsiteX0" fmla="*/ 0 w 2497015"/>
                <a:gd name="connsiteY0" fmla="*/ 1292469 h 1292469"/>
                <a:gd name="connsiteX1" fmla="*/ 263769 w 2497015"/>
                <a:gd name="connsiteY1" fmla="*/ 1283677 h 1292469"/>
                <a:gd name="connsiteX2" fmla="*/ 316523 w 2497015"/>
                <a:gd name="connsiteY2" fmla="*/ 1248507 h 1292469"/>
                <a:gd name="connsiteX3" fmla="*/ 334107 w 2497015"/>
                <a:gd name="connsiteY3" fmla="*/ 1222130 h 1292469"/>
                <a:gd name="connsiteX4" fmla="*/ 386861 w 2497015"/>
                <a:gd name="connsiteY4" fmla="*/ 1169377 h 1292469"/>
                <a:gd name="connsiteX5" fmla="*/ 457200 w 2497015"/>
                <a:gd name="connsiteY5" fmla="*/ 1063869 h 1292469"/>
                <a:gd name="connsiteX6" fmla="*/ 492369 w 2497015"/>
                <a:gd name="connsiteY6" fmla="*/ 1011115 h 1292469"/>
                <a:gd name="connsiteX7" fmla="*/ 509953 w 2497015"/>
                <a:gd name="connsiteY7" fmla="*/ 984738 h 1292469"/>
                <a:gd name="connsiteX8" fmla="*/ 553915 w 2497015"/>
                <a:gd name="connsiteY8" fmla="*/ 896815 h 1292469"/>
                <a:gd name="connsiteX9" fmla="*/ 571500 w 2497015"/>
                <a:gd name="connsiteY9" fmla="*/ 844061 h 1292469"/>
                <a:gd name="connsiteX10" fmla="*/ 580292 w 2497015"/>
                <a:gd name="connsiteY10" fmla="*/ 817684 h 1292469"/>
                <a:gd name="connsiteX11" fmla="*/ 597876 w 2497015"/>
                <a:gd name="connsiteY11" fmla="*/ 756138 h 1292469"/>
                <a:gd name="connsiteX12" fmla="*/ 615461 w 2497015"/>
                <a:gd name="connsiteY12" fmla="*/ 729761 h 1292469"/>
                <a:gd name="connsiteX13" fmla="*/ 624253 w 2497015"/>
                <a:gd name="connsiteY13" fmla="*/ 685800 h 1292469"/>
                <a:gd name="connsiteX14" fmla="*/ 641838 w 2497015"/>
                <a:gd name="connsiteY14" fmla="*/ 553915 h 1292469"/>
                <a:gd name="connsiteX15" fmla="*/ 650630 w 2497015"/>
                <a:gd name="connsiteY15" fmla="*/ 527538 h 1292469"/>
                <a:gd name="connsiteX16" fmla="*/ 659423 w 2497015"/>
                <a:gd name="connsiteY16" fmla="*/ 483577 h 1292469"/>
                <a:gd name="connsiteX17" fmla="*/ 685800 w 2497015"/>
                <a:gd name="connsiteY17" fmla="*/ 430823 h 1292469"/>
                <a:gd name="connsiteX18" fmla="*/ 712176 w 2497015"/>
                <a:gd name="connsiteY18" fmla="*/ 316523 h 1292469"/>
                <a:gd name="connsiteX19" fmla="*/ 800100 w 2497015"/>
                <a:gd name="connsiteY19" fmla="*/ 184638 h 1292469"/>
                <a:gd name="connsiteX20" fmla="*/ 817684 w 2497015"/>
                <a:gd name="connsiteY20" fmla="*/ 158261 h 1292469"/>
                <a:gd name="connsiteX21" fmla="*/ 852853 w 2497015"/>
                <a:gd name="connsiteY21" fmla="*/ 96715 h 1292469"/>
                <a:gd name="connsiteX22" fmla="*/ 879230 w 2497015"/>
                <a:gd name="connsiteY22" fmla="*/ 61546 h 1292469"/>
                <a:gd name="connsiteX23" fmla="*/ 905607 w 2497015"/>
                <a:gd name="connsiteY23" fmla="*/ 52753 h 1292469"/>
                <a:gd name="connsiteX24" fmla="*/ 923192 w 2497015"/>
                <a:gd name="connsiteY24" fmla="*/ 26377 h 1292469"/>
                <a:gd name="connsiteX25" fmla="*/ 958361 w 2497015"/>
                <a:gd name="connsiteY25" fmla="*/ 17584 h 1292469"/>
                <a:gd name="connsiteX26" fmla="*/ 984738 w 2497015"/>
                <a:gd name="connsiteY26" fmla="*/ 0 h 1292469"/>
                <a:gd name="connsiteX27" fmla="*/ 1169376 w 2497015"/>
                <a:gd name="connsiteY27" fmla="*/ 8792 h 1292469"/>
                <a:gd name="connsiteX28" fmla="*/ 1195753 w 2497015"/>
                <a:gd name="connsiteY28" fmla="*/ 17584 h 1292469"/>
                <a:gd name="connsiteX29" fmla="*/ 1248507 w 2497015"/>
                <a:gd name="connsiteY29" fmla="*/ 52753 h 1292469"/>
                <a:gd name="connsiteX30" fmla="*/ 1257300 w 2497015"/>
                <a:gd name="connsiteY30" fmla="*/ 79130 h 1292469"/>
                <a:gd name="connsiteX31" fmla="*/ 1310053 w 2497015"/>
                <a:gd name="connsiteY31" fmla="*/ 149469 h 1292469"/>
                <a:gd name="connsiteX32" fmla="*/ 1327638 w 2497015"/>
                <a:gd name="connsiteY32" fmla="*/ 193430 h 1292469"/>
                <a:gd name="connsiteX33" fmla="*/ 1336430 w 2497015"/>
                <a:gd name="connsiteY33" fmla="*/ 219807 h 1292469"/>
                <a:gd name="connsiteX34" fmla="*/ 1362807 w 2497015"/>
                <a:gd name="connsiteY34" fmla="*/ 254977 h 1292469"/>
                <a:gd name="connsiteX35" fmla="*/ 1380392 w 2497015"/>
                <a:gd name="connsiteY35" fmla="*/ 316523 h 1292469"/>
                <a:gd name="connsiteX36" fmla="*/ 1406769 w 2497015"/>
                <a:gd name="connsiteY36" fmla="*/ 351692 h 1292469"/>
                <a:gd name="connsiteX37" fmla="*/ 1433146 w 2497015"/>
                <a:gd name="connsiteY37" fmla="*/ 439615 h 1292469"/>
                <a:gd name="connsiteX38" fmla="*/ 1441938 w 2497015"/>
                <a:gd name="connsiteY38" fmla="*/ 465992 h 1292469"/>
                <a:gd name="connsiteX39" fmla="*/ 1450730 w 2497015"/>
                <a:gd name="connsiteY39" fmla="*/ 492369 h 1292469"/>
                <a:gd name="connsiteX40" fmla="*/ 1468315 w 2497015"/>
                <a:gd name="connsiteY40" fmla="*/ 518746 h 1292469"/>
                <a:gd name="connsiteX41" fmla="*/ 1494692 w 2497015"/>
                <a:gd name="connsiteY41" fmla="*/ 597877 h 1292469"/>
                <a:gd name="connsiteX42" fmla="*/ 1503484 w 2497015"/>
                <a:gd name="connsiteY42" fmla="*/ 624253 h 1292469"/>
                <a:gd name="connsiteX43" fmla="*/ 1512276 w 2497015"/>
                <a:gd name="connsiteY43" fmla="*/ 650630 h 1292469"/>
                <a:gd name="connsiteX44" fmla="*/ 1529861 w 2497015"/>
                <a:gd name="connsiteY44" fmla="*/ 694592 h 1292469"/>
                <a:gd name="connsiteX45" fmla="*/ 1547446 w 2497015"/>
                <a:gd name="connsiteY45" fmla="*/ 747346 h 1292469"/>
                <a:gd name="connsiteX46" fmla="*/ 1582615 w 2497015"/>
                <a:gd name="connsiteY46" fmla="*/ 800100 h 1292469"/>
                <a:gd name="connsiteX47" fmla="*/ 1600200 w 2497015"/>
                <a:gd name="connsiteY47" fmla="*/ 852853 h 1292469"/>
                <a:gd name="connsiteX48" fmla="*/ 1617784 w 2497015"/>
                <a:gd name="connsiteY48" fmla="*/ 879230 h 1292469"/>
                <a:gd name="connsiteX49" fmla="*/ 1635369 w 2497015"/>
                <a:gd name="connsiteY49" fmla="*/ 931984 h 1292469"/>
                <a:gd name="connsiteX50" fmla="*/ 1652953 w 2497015"/>
                <a:gd name="connsiteY50" fmla="*/ 958361 h 1292469"/>
                <a:gd name="connsiteX51" fmla="*/ 1661746 w 2497015"/>
                <a:gd name="connsiteY51" fmla="*/ 984738 h 1292469"/>
                <a:gd name="connsiteX52" fmla="*/ 1679330 w 2497015"/>
                <a:gd name="connsiteY52" fmla="*/ 1011115 h 1292469"/>
                <a:gd name="connsiteX53" fmla="*/ 1688123 w 2497015"/>
                <a:gd name="connsiteY53" fmla="*/ 1037492 h 1292469"/>
                <a:gd name="connsiteX54" fmla="*/ 1723292 w 2497015"/>
                <a:gd name="connsiteY54" fmla="*/ 1063869 h 1292469"/>
                <a:gd name="connsiteX55" fmla="*/ 1749669 w 2497015"/>
                <a:gd name="connsiteY55" fmla="*/ 1090246 h 1292469"/>
                <a:gd name="connsiteX56" fmla="*/ 1776046 w 2497015"/>
                <a:gd name="connsiteY56" fmla="*/ 1107830 h 1292469"/>
                <a:gd name="connsiteX57" fmla="*/ 1802423 w 2497015"/>
                <a:gd name="connsiteY57" fmla="*/ 1134207 h 1292469"/>
                <a:gd name="connsiteX58" fmla="*/ 1855176 w 2497015"/>
                <a:gd name="connsiteY58" fmla="*/ 1151792 h 1292469"/>
                <a:gd name="connsiteX59" fmla="*/ 1881553 w 2497015"/>
                <a:gd name="connsiteY59" fmla="*/ 1160584 h 1292469"/>
                <a:gd name="connsiteX60" fmla="*/ 2048607 w 2497015"/>
                <a:gd name="connsiteY60" fmla="*/ 1186961 h 1292469"/>
                <a:gd name="connsiteX61" fmla="*/ 2497015 w 2497015"/>
                <a:gd name="connsiteY61" fmla="*/ 1195753 h 12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97015" h="1292469">
                  <a:moveTo>
                    <a:pt x="0" y="1292469"/>
                  </a:moveTo>
                  <a:cubicBezTo>
                    <a:pt x="87923" y="1289538"/>
                    <a:pt x="176634" y="1295779"/>
                    <a:pt x="263769" y="1283677"/>
                  </a:cubicBezTo>
                  <a:cubicBezTo>
                    <a:pt x="284702" y="1280770"/>
                    <a:pt x="316523" y="1248507"/>
                    <a:pt x="316523" y="1248507"/>
                  </a:cubicBezTo>
                  <a:cubicBezTo>
                    <a:pt x="322384" y="1239715"/>
                    <a:pt x="327087" y="1230028"/>
                    <a:pt x="334107" y="1222130"/>
                  </a:cubicBezTo>
                  <a:cubicBezTo>
                    <a:pt x="350629" y="1203543"/>
                    <a:pt x="373067" y="1190069"/>
                    <a:pt x="386861" y="1169377"/>
                  </a:cubicBezTo>
                  <a:lnTo>
                    <a:pt x="457200" y="1063869"/>
                  </a:lnTo>
                  <a:lnTo>
                    <a:pt x="492369" y="1011115"/>
                  </a:lnTo>
                  <a:cubicBezTo>
                    <a:pt x="498230" y="1002323"/>
                    <a:pt x="506611" y="994763"/>
                    <a:pt x="509953" y="984738"/>
                  </a:cubicBezTo>
                  <a:cubicBezTo>
                    <a:pt x="532172" y="918082"/>
                    <a:pt x="516416" y="946813"/>
                    <a:pt x="553915" y="896815"/>
                  </a:cubicBezTo>
                  <a:lnTo>
                    <a:pt x="571500" y="844061"/>
                  </a:lnTo>
                  <a:cubicBezTo>
                    <a:pt x="574431" y="835269"/>
                    <a:pt x="578044" y="826675"/>
                    <a:pt x="580292" y="817684"/>
                  </a:cubicBezTo>
                  <a:cubicBezTo>
                    <a:pt x="583109" y="806417"/>
                    <a:pt x="591570" y="768750"/>
                    <a:pt x="597876" y="756138"/>
                  </a:cubicBezTo>
                  <a:cubicBezTo>
                    <a:pt x="602602" y="746686"/>
                    <a:pt x="609599" y="738553"/>
                    <a:pt x="615461" y="729761"/>
                  </a:cubicBezTo>
                  <a:cubicBezTo>
                    <a:pt x="618392" y="715107"/>
                    <a:pt x="622278" y="700613"/>
                    <a:pt x="624253" y="685800"/>
                  </a:cubicBezTo>
                  <a:cubicBezTo>
                    <a:pt x="633670" y="615173"/>
                    <a:pt x="627708" y="610438"/>
                    <a:pt x="641838" y="553915"/>
                  </a:cubicBezTo>
                  <a:cubicBezTo>
                    <a:pt x="644086" y="544924"/>
                    <a:pt x="648382" y="536529"/>
                    <a:pt x="650630" y="527538"/>
                  </a:cubicBezTo>
                  <a:cubicBezTo>
                    <a:pt x="654255" y="513040"/>
                    <a:pt x="654176" y="497569"/>
                    <a:pt x="659423" y="483577"/>
                  </a:cubicBezTo>
                  <a:cubicBezTo>
                    <a:pt x="691652" y="397633"/>
                    <a:pt x="665329" y="512706"/>
                    <a:pt x="685800" y="430823"/>
                  </a:cubicBezTo>
                  <a:cubicBezTo>
                    <a:pt x="691630" y="407502"/>
                    <a:pt x="703422" y="329654"/>
                    <a:pt x="712176" y="316523"/>
                  </a:cubicBezTo>
                  <a:lnTo>
                    <a:pt x="800100" y="184638"/>
                  </a:lnTo>
                  <a:cubicBezTo>
                    <a:pt x="805961" y="175846"/>
                    <a:pt x="812958" y="167712"/>
                    <a:pt x="817684" y="158261"/>
                  </a:cubicBezTo>
                  <a:cubicBezTo>
                    <a:pt x="834854" y="123922"/>
                    <a:pt x="832143" y="125709"/>
                    <a:pt x="852853" y="96715"/>
                  </a:cubicBezTo>
                  <a:cubicBezTo>
                    <a:pt x="861370" y="84791"/>
                    <a:pt x="867973" y="70927"/>
                    <a:pt x="879230" y="61546"/>
                  </a:cubicBezTo>
                  <a:cubicBezTo>
                    <a:pt x="886350" y="55613"/>
                    <a:pt x="896815" y="55684"/>
                    <a:pt x="905607" y="52753"/>
                  </a:cubicBezTo>
                  <a:cubicBezTo>
                    <a:pt x="911469" y="43961"/>
                    <a:pt x="914400" y="32238"/>
                    <a:pt x="923192" y="26377"/>
                  </a:cubicBezTo>
                  <a:cubicBezTo>
                    <a:pt x="933246" y="19674"/>
                    <a:pt x="947254" y="22344"/>
                    <a:pt x="958361" y="17584"/>
                  </a:cubicBezTo>
                  <a:cubicBezTo>
                    <a:pt x="968074" y="13421"/>
                    <a:pt x="975946" y="5861"/>
                    <a:pt x="984738" y="0"/>
                  </a:cubicBezTo>
                  <a:cubicBezTo>
                    <a:pt x="1046284" y="2931"/>
                    <a:pt x="1107973" y="3675"/>
                    <a:pt x="1169376" y="8792"/>
                  </a:cubicBezTo>
                  <a:cubicBezTo>
                    <a:pt x="1178612" y="9562"/>
                    <a:pt x="1187651" y="13083"/>
                    <a:pt x="1195753" y="17584"/>
                  </a:cubicBezTo>
                  <a:cubicBezTo>
                    <a:pt x="1214228" y="27847"/>
                    <a:pt x="1248507" y="52753"/>
                    <a:pt x="1248507" y="52753"/>
                  </a:cubicBezTo>
                  <a:cubicBezTo>
                    <a:pt x="1251438" y="61545"/>
                    <a:pt x="1253155" y="70840"/>
                    <a:pt x="1257300" y="79130"/>
                  </a:cubicBezTo>
                  <a:cubicBezTo>
                    <a:pt x="1272707" y="109943"/>
                    <a:pt x="1290636" y="117108"/>
                    <a:pt x="1310053" y="149469"/>
                  </a:cubicBezTo>
                  <a:cubicBezTo>
                    <a:pt x="1318173" y="163002"/>
                    <a:pt x="1322096" y="178652"/>
                    <a:pt x="1327638" y="193430"/>
                  </a:cubicBezTo>
                  <a:cubicBezTo>
                    <a:pt x="1330892" y="202108"/>
                    <a:pt x="1331832" y="211760"/>
                    <a:pt x="1336430" y="219807"/>
                  </a:cubicBezTo>
                  <a:cubicBezTo>
                    <a:pt x="1343700" y="232530"/>
                    <a:pt x="1354015" y="243254"/>
                    <a:pt x="1362807" y="254977"/>
                  </a:cubicBezTo>
                  <a:cubicBezTo>
                    <a:pt x="1364709" y="262586"/>
                    <a:pt x="1374788" y="306716"/>
                    <a:pt x="1380392" y="316523"/>
                  </a:cubicBezTo>
                  <a:cubicBezTo>
                    <a:pt x="1387662" y="329246"/>
                    <a:pt x="1397977" y="339969"/>
                    <a:pt x="1406769" y="351692"/>
                  </a:cubicBezTo>
                  <a:cubicBezTo>
                    <a:pt x="1420057" y="404847"/>
                    <a:pt x="1411738" y="375392"/>
                    <a:pt x="1433146" y="439615"/>
                  </a:cubicBezTo>
                  <a:lnTo>
                    <a:pt x="1441938" y="465992"/>
                  </a:lnTo>
                  <a:cubicBezTo>
                    <a:pt x="1444869" y="474784"/>
                    <a:pt x="1445589" y="484658"/>
                    <a:pt x="1450730" y="492369"/>
                  </a:cubicBezTo>
                  <a:lnTo>
                    <a:pt x="1468315" y="518746"/>
                  </a:lnTo>
                  <a:lnTo>
                    <a:pt x="1494692" y="597877"/>
                  </a:lnTo>
                  <a:lnTo>
                    <a:pt x="1503484" y="624253"/>
                  </a:lnTo>
                  <a:cubicBezTo>
                    <a:pt x="1506415" y="633045"/>
                    <a:pt x="1508834" y="642025"/>
                    <a:pt x="1512276" y="650630"/>
                  </a:cubicBezTo>
                  <a:cubicBezTo>
                    <a:pt x="1518138" y="665284"/>
                    <a:pt x="1524467" y="679759"/>
                    <a:pt x="1529861" y="694592"/>
                  </a:cubicBezTo>
                  <a:cubicBezTo>
                    <a:pt x="1536196" y="712012"/>
                    <a:pt x="1537164" y="731923"/>
                    <a:pt x="1547446" y="747346"/>
                  </a:cubicBezTo>
                  <a:lnTo>
                    <a:pt x="1582615" y="800100"/>
                  </a:lnTo>
                  <a:cubicBezTo>
                    <a:pt x="1588477" y="817684"/>
                    <a:pt x="1589919" y="837430"/>
                    <a:pt x="1600200" y="852853"/>
                  </a:cubicBezTo>
                  <a:cubicBezTo>
                    <a:pt x="1606061" y="861645"/>
                    <a:pt x="1613492" y="869574"/>
                    <a:pt x="1617784" y="879230"/>
                  </a:cubicBezTo>
                  <a:cubicBezTo>
                    <a:pt x="1625312" y="896168"/>
                    <a:pt x="1625087" y="916561"/>
                    <a:pt x="1635369" y="931984"/>
                  </a:cubicBezTo>
                  <a:cubicBezTo>
                    <a:pt x="1641230" y="940776"/>
                    <a:pt x="1648227" y="948910"/>
                    <a:pt x="1652953" y="958361"/>
                  </a:cubicBezTo>
                  <a:cubicBezTo>
                    <a:pt x="1657098" y="966651"/>
                    <a:pt x="1657601" y="976448"/>
                    <a:pt x="1661746" y="984738"/>
                  </a:cubicBezTo>
                  <a:cubicBezTo>
                    <a:pt x="1666472" y="994189"/>
                    <a:pt x="1674604" y="1001664"/>
                    <a:pt x="1679330" y="1011115"/>
                  </a:cubicBezTo>
                  <a:cubicBezTo>
                    <a:pt x="1683475" y="1019405"/>
                    <a:pt x="1682190" y="1030372"/>
                    <a:pt x="1688123" y="1037492"/>
                  </a:cubicBezTo>
                  <a:cubicBezTo>
                    <a:pt x="1697504" y="1048749"/>
                    <a:pt x="1712166" y="1054332"/>
                    <a:pt x="1723292" y="1063869"/>
                  </a:cubicBezTo>
                  <a:cubicBezTo>
                    <a:pt x="1732733" y="1071961"/>
                    <a:pt x="1740117" y="1082286"/>
                    <a:pt x="1749669" y="1090246"/>
                  </a:cubicBezTo>
                  <a:cubicBezTo>
                    <a:pt x="1757787" y="1097011"/>
                    <a:pt x="1767928" y="1101065"/>
                    <a:pt x="1776046" y="1107830"/>
                  </a:cubicBezTo>
                  <a:cubicBezTo>
                    <a:pt x="1785598" y="1115790"/>
                    <a:pt x="1791554" y="1128168"/>
                    <a:pt x="1802423" y="1134207"/>
                  </a:cubicBezTo>
                  <a:cubicBezTo>
                    <a:pt x="1818626" y="1143209"/>
                    <a:pt x="1837592" y="1145930"/>
                    <a:pt x="1855176" y="1151792"/>
                  </a:cubicBezTo>
                  <a:lnTo>
                    <a:pt x="1881553" y="1160584"/>
                  </a:lnTo>
                  <a:cubicBezTo>
                    <a:pt x="1946089" y="1203609"/>
                    <a:pt x="1901533" y="1180276"/>
                    <a:pt x="2048607" y="1186961"/>
                  </a:cubicBezTo>
                  <a:cubicBezTo>
                    <a:pt x="2294967" y="1198159"/>
                    <a:pt x="2267834" y="1195753"/>
                    <a:pt x="2497015" y="1195753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E4C0F21-AFD6-4D9E-B6DE-84D4325520E8}"/>
                </a:ext>
              </a:extLst>
            </p:cNvPr>
            <p:cNvCxnSpPr/>
            <p:nvPr/>
          </p:nvCxnSpPr>
          <p:spPr>
            <a:xfrm flipV="1">
              <a:off x="6818404" y="3503420"/>
              <a:ext cx="283203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C68DB3B-A712-461C-AEB3-D9CE2DE37348}"/>
                    </a:ext>
                  </a:extLst>
                </p:cNvPr>
                <p:cNvSpPr txBox="1"/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C68DB3B-A712-461C-AEB3-D9CE2DE373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8488" y="3875971"/>
                  <a:ext cx="179729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0576C97-2679-4BAE-BCB5-C407234E0AD8}"/>
                </a:ext>
              </a:extLst>
            </p:cNvPr>
            <p:cNvCxnSpPr/>
            <p:nvPr/>
          </p:nvCxnSpPr>
          <p:spPr>
            <a:xfrm>
              <a:off x="8117134" y="3649344"/>
              <a:ext cx="0" cy="22902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9CE79CE-08AC-4F26-B3FF-8284021ED868}"/>
                </a:ext>
              </a:extLst>
            </p:cNvPr>
            <p:cNvSpPr txBox="1"/>
            <p:nvPr/>
          </p:nvSpPr>
          <p:spPr>
            <a:xfrm rot="16200000">
              <a:off x="5842361" y="2655305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Intensity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BED6957-A508-487A-B571-31AAE06DED1F}"/>
                </a:ext>
              </a:extLst>
            </p:cNvPr>
            <p:cNvCxnSpPr/>
            <p:nvPr/>
          </p:nvCxnSpPr>
          <p:spPr>
            <a:xfrm flipV="1">
              <a:off x="8491873" y="2044821"/>
              <a:ext cx="45720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CA12B25-03D5-4C6C-B936-B5D710EB0517}"/>
                    </a:ext>
                  </a:extLst>
                </p:cNvPr>
                <p:cNvSpPr txBox="1"/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𝑃𝑀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CA12B25-03D5-4C6C-B936-B5D710EB05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217" y="1824865"/>
                  <a:ext cx="661653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1DC46F5-312A-4F8B-BFF1-A30716FF271A}"/>
                    </a:ext>
                  </a:extLst>
                </p:cNvPr>
                <p:cNvSpPr txBox="1"/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1DC46F5-312A-4F8B-BFF1-A30716FF27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5378" y="2165903"/>
                  <a:ext cx="661653" cy="461665"/>
                </a:xfrm>
                <a:prstGeom prst="rect">
                  <a:avLst/>
                </a:prstGeom>
                <a:blipFill>
                  <a:blip r:embed="rId18"/>
                  <a:stretch>
                    <a:fillRect l="-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3FBF8F7-00DB-4082-892F-7780B2C428A7}"/>
                </a:ext>
              </a:extLst>
            </p:cNvPr>
            <p:cNvCxnSpPr/>
            <p:nvPr/>
          </p:nvCxnSpPr>
          <p:spPr>
            <a:xfrm flipV="1">
              <a:off x="8491873" y="2393645"/>
              <a:ext cx="457200" cy="0"/>
            </a:xfrm>
            <a:prstGeom prst="line">
              <a:avLst/>
            </a:prstGeom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F6F681-8DCA-4B77-926E-5E29EC6B30C4}"/>
                  </a:ext>
                </a:extLst>
              </p:cNvPr>
              <p:cNvSpPr txBox="1"/>
              <p:nvPr/>
            </p:nvSpPr>
            <p:spPr>
              <a:xfrm>
                <a:off x="7823287" y="2570523"/>
                <a:ext cx="44884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F6F681-8DCA-4B77-926E-5E29EC6B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287" y="2570523"/>
                <a:ext cx="448841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0995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24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 diffraction data show an imbalance of the positive vs negative chiral domains despite centrosymmetric structure</a:t>
            </a:r>
          </a:p>
        </p:txBody>
      </p:sp>
      <p:pic>
        <p:nvPicPr>
          <p:cNvPr id="58" name="Picture 57" descr="A picture containing lit, light&#10;&#10;Description automatically generated">
            <a:extLst>
              <a:ext uri="{FF2B5EF4-FFF2-40B4-BE49-F238E27FC236}">
                <a16:creationId xmlns:a16="http://schemas.microsoft.com/office/drawing/2014/main" id="{27AEA0EA-EF02-4A00-86F9-A3BE7F660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99" y="1423013"/>
            <a:ext cx="9334800" cy="46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9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01599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Helimagnetism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centrosymmetric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due to frustrated interlayer exchange, should not see chiral imbalance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C82651-7975-4395-AE4C-637196EEF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94" y="1524000"/>
            <a:ext cx="7006206" cy="3705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EB0D1-9AD6-43BE-B342-0B8B18CB9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450" y="4724400"/>
            <a:ext cx="5162550" cy="1534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741B14-11BB-4E2B-A848-F7CD029ECED7}"/>
              </a:ext>
            </a:extLst>
          </p:cNvPr>
          <p:cNvSpPr txBox="1"/>
          <p:nvPr/>
        </p:nvSpPr>
        <p:spPr>
          <a:xfrm>
            <a:off x="7239000" y="2357349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rbel" panose="020B0503020204020204" pitchFamily="34" charset="0"/>
              </a:rPr>
              <a:t>Possible control of spin helicity?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8331BC-3C2F-4372-B86E-9BE1883DC31B}"/>
              </a:ext>
            </a:extLst>
          </p:cNvPr>
          <p:cNvCxnSpPr>
            <a:stCxn id="13" idx="2"/>
          </p:cNvCxnSpPr>
          <p:nvPr/>
        </p:nvCxnSpPr>
        <p:spPr>
          <a:xfrm>
            <a:off x="9658893" y="2880569"/>
            <a:ext cx="18507" cy="1691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29C8C2C-022F-4982-8F11-CE0EF94AE8EF}"/>
              </a:ext>
            </a:extLst>
          </p:cNvPr>
          <p:cNvSpPr txBox="1"/>
          <p:nvPr/>
        </p:nvSpPr>
        <p:spPr>
          <a:xfrm>
            <a:off x="9691674" y="3464674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orbel" panose="020B0503020204020204" pitchFamily="34" charset="0"/>
              </a:rPr>
              <a:t>MnP</a:t>
            </a:r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14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26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CF2240-E9F5-4883-96E5-056345671C6A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topological Hall effect arises from charges moving through a spatially varying magnetic field: chiral and non-coplanar spin configuration required.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4D3D9-5E19-4759-8D1A-1549AEF756B9}"/>
              </a:ext>
            </a:extLst>
          </p:cNvPr>
          <p:cNvSpPr/>
          <p:nvPr/>
        </p:nvSpPr>
        <p:spPr>
          <a:xfrm>
            <a:off x="6133006" y="5003031"/>
            <a:ext cx="4558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Yokouchi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T. Springer Theses (2019). https://doi.org/10.1007/978-981-32-9385-4_1</a:t>
            </a:r>
            <a:endParaRPr lang="en-US" dirty="0"/>
          </a:p>
        </p:txBody>
      </p:sp>
      <p:pic>
        <p:nvPicPr>
          <p:cNvPr id="6" name="Picture 5" descr="Radar chart&#10;&#10;Description automatically generated">
            <a:extLst>
              <a:ext uri="{FF2B5EF4-FFF2-40B4-BE49-F238E27FC236}">
                <a16:creationId xmlns:a16="http://schemas.microsoft.com/office/drawing/2014/main" id="{3B5EFB28-FB08-4C8D-AFE0-DD449F8C8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56" y="2366526"/>
            <a:ext cx="5358382" cy="2636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7ACC7F-8E85-418E-82AD-BA20FF3C68F8}"/>
                  </a:ext>
                </a:extLst>
              </p:cNvPr>
              <p:cNvSpPr txBox="1"/>
              <p:nvPr/>
            </p:nvSpPr>
            <p:spPr>
              <a:xfrm>
                <a:off x="6568192" y="1473204"/>
                <a:ext cx="3688510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static scalar spin chirality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28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7ACC7F-8E85-418E-82AD-BA20FF3C6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192" y="1473204"/>
                <a:ext cx="3688510" cy="861774"/>
              </a:xfrm>
              <a:prstGeom prst="rect">
                <a:avLst/>
              </a:prstGeom>
              <a:blipFill>
                <a:blip r:embed="rId6"/>
                <a:stretch>
                  <a:fillRect l="-5776" t="-12766" r="-3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9220E52-214D-4177-93BD-FDFF158BBE35}"/>
              </a:ext>
            </a:extLst>
          </p:cNvPr>
          <p:cNvSpPr txBox="1"/>
          <p:nvPr/>
        </p:nvSpPr>
        <p:spPr>
          <a:xfrm>
            <a:off x="408504" y="2366526"/>
            <a:ext cx="3989325" cy="21452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Observation of topological Hall effect indicates an underlying topologically protected spin structure</a:t>
            </a:r>
          </a:p>
          <a:p>
            <a:pPr algn="ctr"/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robust phase</a:t>
            </a:r>
          </a:p>
        </p:txBody>
      </p:sp>
    </p:spTree>
    <p:extLst>
      <p:ext uri="{BB962C8B-B14F-4D97-AF65-F5344CB8AC3E}">
        <p14:creationId xmlns:p14="http://schemas.microsoft.com/office/powerpoint/2010/main" val="1227412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458E60-9ADA-4BD2-9D9E-92ADCFC99840}"/>
              </a:ext>
            </a:extLst>
          </p:cNvPr>
          <p:cNvGrpSpPr>
            <a:grpSpLocks noChangeAspect="1"/>
          </p:cNvGrpSpPr>
          <p:nvPr/>
        </p:nvGrpSpPr>
        <p:grpSpPr>
          <a:xfrm>
            <a:off x="6649441" y="1673276"/>
            <a:ext cx="4487421" cy="4259904"/>
            <a:chOff x="711200" y="420914"/>
            <a:chExt cx="5972174" cy="5669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7CC969-5A4D-43B9-B680-5B9DF47BF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895" y="573258"/>
              <a:ext cx="5752479" cy="551703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127150-FC48-42F4-A118-826C710029E6}"/>
                </a:ext>
              </a:extLst>
            </p:cNvPr>
            <p:cNvSpPr/>
            <p:nvPr/>
          </p:nvSpPr>
          <p:spPr>
            <a:xfrm>
              <a:off x="711200" y="420914"/>
              <a:ext cx="522514" cy="56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86520C-744B-4EA5-AF49-0C7E41B41892}"/>
              </a:ext>
            </a:extLst>
          </p:cNvPr>
          <p:cNvSpPr/>
          <p:nvPr/>
        </p:nvSpPr>
        <p:spPr>
          <a:xfrm>
            <a:off x="599052" y="270251"/>
            <a:ext cx="10993896" cy="1328023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When a magnetic field is applied in-plane, there are many new magnetic phases. The topological Hall effect was observed in one of these phases at elevated temperatures.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7C935C-F0C7-4D0B-B224-7E2BBF7F9655}"/>
              </a:ext>
            </a:extLst>
          </p:cNvPr>
          <p:cNvSpPr/>
          <p:nvPr/>
        </p:nvSpPr>
        <p:spPr>
          <a:xfrm rot="18529189">
            <a:off x="7650943" y="2656321"/>
            <a:ext cx="1604765" cy="548841"/>
          </a:xfrm>
          <a:prstGeom prst="ellipse">
            <a:avLst/>
          </a:prstGeom>
          <a:noFill/>
          <a:ln w="5715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4E61C5-3042-4EE6-B687-F3A0E663C231}"/>
              </a:ext>
            </a:extLst>
          </p:cNvPr>
          <p:cNvGrpSpPr/>
          <p:nvPr/>
        </p:nvGrpSpPr>
        <p:grpSpPr>
          <a:xfrm>
            <a:off x="1180692" y="1728003"/>
            <a:ext cx="4508862" cy="4125792"/>
            <a:chOff x="1339591" y="1304300"/>
            <a:chExt cx="4508862" cy="4125792"/>
          </a:xfrm>
        </p:grpSpPr>
        <p:pic>
          <p:nvPicPr>
            <p:cNvPr id="19" name="Picture 18" descr="Chart, bubble chart&#10;&#10;Description automatically generated">
              <a:extLst>
                <a:ext uri="{FF2B5EF4-FFF2-40B4-BE49-F238E27FC236}">
                  <a16:creationId xmlns:a16="http://schemas.microsoft.com/office/drawing/2014/main" id="{CFA0C17D-68EF-424A-BA42-D5E72417DBC1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67"/>
            <a:stretch/>
          </p:blipFill>
          <p:spPr>
            <a:xfrm>
              <a:off x="1383133" y="1304300"/>
              <a:ext cx="4465320" cy="412579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EA9B17-6F13-4F51-AA45-5A6030B1E207}"/>
                </a:ext>
              </a:extLst>
            </p:cNvPr>
            <p:cNvSpPr/>
            <p:nvPr/>
          </p:nvSpPr>
          <p:spPr>
            <a:xfrm>
              <a:off x="1339591" y="1304300"/>
              <a:ext cx="386753" cy="374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2238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28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308734-8FCF-400B-B54A-26F5A976EB63}"/>
              </a:ext>
            </a:extLst>
          </p:cNvPr>
          <p:cNvSpPr/>
          <p:nvPr/>
        </p:nvSpPr>
        <p:spPr>
          <a:xfrm>
            <a:off x="1582586" y="270297"/>
            <a:ext cx="9038434" cy="919401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Neutron diffraction work at NCNR showed the topological Hall effect coincided with a transverse conical spiral (TCS) magnetic structure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3F21A5-413B-4ED6-BEC3-311C402867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416"/>
          <a:stretch/>
        </p:blipFill>
        <p:spPr>
          <a:xfrm>
            <a:off x="6134572" y="1332194"/>
            <a:ext cx="2236032" cy="4595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0BC345-585B-4E33-B1CC-35A05290BC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05" r="41656"/>
          <a:stretch/>
        </p:blipFill>
        <p:spPr>
          <a:xfrm>
            <a:off x="10743909" y="1312490"/>
            <a:ext cx="936411" cy="4595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2FEA95-D49E-4174-BCAD-B9C9E479C03B}"/>
              </a:ext>
            </a:extLst>
          </p:cNvPr>
          <p:cNvSpPr txBox="1"/>
          <p:nvPr/>
        </p:nvSpPr>
        <p:spPr>
          <a:xfrm>
            <a:off x="8664145" y="3587228"/>
            <a:ext cx="195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double spiral to transverse conical spiral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043466-7475-4B61-AAF0-69FF3E5ACB90}"/>
              </a:ext>
            </a:extLst>
          </p:cNvPr>
          <p:cNvCxnSpPr>
            <a:cxnSpLocks/>
          </p:cNvCxnSpPr>
          <p:nvPr/>
        </p:nvCxnSpPr>
        <p:spPr>
          <a:xfrm>
            <a:off x="8862568" y="3429000"/>
            <a:ext cx="1520563" cy="0"/>
          </a:xfrm>
          <a:prstGeom prst="straightConnector1">
            <a:avLst/>
          </a:prstGeom>
          <a:ln w="7620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FDB64B6-1584-4D96-AB02-E8919427B236}"/>
              </a:ext>
            </a:extLst>
          </p:cNvPr>
          <p:cNvSpPr txBox="1"/>
          <p:nvPr/>
        </p:nvSpPr>
        <p:spPr>
          <a:xfrm>
            <a:off x="9343095" y="2901560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54823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</a:t>
            </a:r>
            <a:endParaRPr lang="en-US" b="1" dirty="0">
              <a:solidFill>
                <a:srgbClr val="54823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900A7-AC02-4981-99A4-553B06F41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30" y="1458386"/>
            <a:ext cx="4352715" cy="44500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94CBAF-A002-410E-9195-3CF8A0871D46}"/>
              </a:ext>
            </a:extLst>
          </p:cNvPr>
          <p:cNvSpPr txBox="1"/>
          <p:nvPr/>
        </p:nvSpPr>
        <p:spPr>
          <a:xfrm>
            <a:off x="8578818" y="2092781"/>
            <a:ext cx="195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~50% reduction in neutron intensity</a:t>
            </a:r>
          </a:p>
        </p:txBody>
      </p:sp>
    </p:spTree>
    <p:extLst>
      <p:ext uri="{BB962C8B-B14F-4D97-AF65-F5344CB8AC3E}">
        <p14:creationId xmlns:p14="http://schemas.microsoft.com/office/powerpoint/2010/main" val="380493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6157CD-574A-4140-A5CF-DEC6D58FE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253" y="1595733"/>
            <a:ext cx="7827691" cy="347263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DC7523-3E2F-42BD-BD1D-8775F63F42A0}"/>
              </a:ext>
            </a:extLst>
          </p:cNvPr>
          <p:cNvSpPr/>
          <p:nvPr/>
        </p:nvSpPr>
        <p:spPr>
          <a:xfrm>
            <a:off x="1582586" y="270297"/>
            <a:ext cx="9038434" cy="919401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All the other structures in the magnetic phase diagram were identified via neutron diffraction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EB3A8-FE92-4F13-845A-CEBBC5CA744D}"/>
              </a:ext>
            </a:extLst>
          </p:cNvPr>
          <p:cNvSpPr txBox="1"/>
          <p:nvPr/>
        </p:nvSpPr>
        <p:spPr>
          <a:xfrm>
            <a:off x="5967077" y="4953674"/>
            <a:ext cx="1460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DS</a:t>
            </a:r>
          </a:p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(distorted spiral)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A7507F-0214-46F6-AD14-D03C0870D0B1}"/>
              </a:ext>
            </a:extLst>
          </p:cNvPr>
          <p:cNvSpPr txBox="1"/>
          <p:nvPr/>
        </p:nvSpPr>
        <p:spPr>
          <a:xfrm>
            <a:off x="4630445" y="5176357"/>
            <a:ext cx="1111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double spiral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687918-F3F8-4B69-ADE4-F290E445EF12}"/>
              </a:ext>
            </a:extLst>
          </p:cNvPr>
          <p:cNvSpPr txBox="1"/>
          <p:nvPr/>
        </p:nvSpPr>
        <p:spPr>
          <a:xfrm>
            <a:off x="7143879" y="4953674"/>
            <a:ext cx="2061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TCS</a:t>
            </a:r>
          </a:p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(transverse conical spiral)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AFDE7F-268F-4CF8-B374-570AE6BA1C8C}"/>
              </a:ext>
            </a:extLst>
          </p:cNvPr>
          <p:cNvSpPr txBox="1"/>
          <p:nvPr/>
        </p:nvSpPr>
        <p:spPr>
          <a:xfrm>
            <a:off x="9028565" y="4956415"/>
            <a:ext cx="1549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FL</a:t>
            </a:r>
          </a:p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(fan-like)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A9ED26-F32E-460B-8AF1-30B0279BFAA0}"/>
              </a:ext>
            </a:extLst>
          </p:cNvPr>
          <p:cNvSpPr txBox="1"/>
          <p:nvPr/>
        </p:nvSpPr>
        <p:spPr>
          <a:xfrm>
            <a:off x="10342780" y="4953674"/>
            <a:ext cx="196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FF</a:t>
            </a:r>
          </a:p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(forced ferromagnet)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E14268-06CF-4E0A-A830-61703BB9BE05}"/>
              </a:ext>
            </a:extLst>
          </p:cNvPr>
          <p:cNvGrpSpPr/>
          <p:nvPr/>
        </p:nvGrpSpPr>
        <p:grpSpPr>
          <a:xfrm>
            <a:off x="130626" y="1513995"/>
            <a:ext cx="4145197" cy="3830010"/>
            <a:chOff x="130626" y="1513995"/>
            <a:chExt cx="4145197" cy="3830010"/>
          </a:xfrm>
        </p:grpSpPr>
        <p:pic>
          <p:nvPicPr>
            <p:cNvPr id="28" name="Picture 27" descr="Chart, bubble chart&#10;&#10;Description automatically generated">
              <a:extLst>
                <a:ext uri="{FF2B5EF4-FFF2-40B4-BE49-F238E27FC236}">
                  <a16:creationId xmlns:a16="http://schemas.microsoft.com/office/drawing/2014/main" id="{945315EA-A435-469D-A285-DF3C76153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7"/>
            <a:stretch/>
          </p:blipFill>
          <p:spPr>
            <a:xfrm>
              <a:off x="130626" y="1513995"/>
              <a:ext cx="4145197" cy="383001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5F25BC-8FF0-4CA4-8E25-387E7BC4AD2E}"/>
                </a:ext>
              </a:extLst>
            </p:cNvPr>
            <p:cNvSpPr/>
            <p:nvPr/>
          </p:nvSpPr>
          <p:spPr>
            <a:xfrm>
              <a:off x="130626" y="1513995"/>
              <a:ext cx="333831" cy="300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4519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015C27-CF20-4451-87B4-F0A25AC459BC}"/>
              </a:ext>
            </a:extLst>
          </p:cNvPr>
          <p:cNvGrpSpPr/>
          <p:nvPr/>
        </p:nvGrpSpPr>
        <p:grpSpPr>
          <a:xfrm>
            <a:off x="7313294" y="1214819"/>
            <a:ext cx="4508862" cy="4125792"/>
            <a:chOff x="1339591" y="1304300"/>
            <a:chExt cx="4508862" cy="4125792"/>
          </a:xfrm>
        </p:grpSpPr>
        <p:pic>
          <p:nvPicPr>
            <p:cNvPr id="11" name="Picture 10" descr="Chart, bubble chart&#10;&#10;Description automatically generated">
              <a:extLst>
                <a:ext uri="{FF2B5EF4-FFF2-40B4-BE49-F238E27FC236}">
                  <a16:creationId xmlns:a16="http://schemas.microsoft.com/office/drawing/2014/main" id="{9A4A55FD-69A4-4F19-96F0-419230F3FA0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67"/>
            <a:stretch/>
          </p:blipFill>
          <p:spPr>
            <a:xfrm>
              <a:off x="1383133" y="1304300"/>
              <a:ext cx="4465320" cy="412579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070A19-678A-40FA-8ADF-9F4127B74DC1}"/>
                </a:ext>
              </a:extLst>
            </p:cNvPr>
            <p:cNvSpPr/>
            <p:nvPr/>
          </p:nvSpPr>
          <p:spPr>
            <a:xfrm>
              <a:off x="1339591" y="1304300"/>
              <a:ext cx="386753" cy="374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243591" y="178462"/>
            <a:ext cx="7091474" cy="582287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Why study Kagome lattice materials?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(HfFe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structure) family and magnetic structures</a:t>
            </a:r>
          </a:p>
          <a:p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history and the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phase diagram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Topological Hall effect and the transverse conical spiral (TCS) magnetic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results: magnetoresistance and Ge-doped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09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30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308734-8FCF-400B-B54A-26F5A976EB63}"/>
              </a:ext>
            </a:extLst>
          </p:cNvPr>
          <p:cNvSpPr/>
          <p:nvPr/>
        </p:nvSpPr>
        <p:spPr>
          <a:xfrm>
            <a:off x="675272" y="348097"/>
            <a:ext cx="10841456" cy="919401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elevated temperatures of the topological Hall effect along with the null scalar spin chirality indicated thermal fluctuations of the magnons are playing a part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49243A-7242-450E-A884-A433D674A9E2}"/>
              </a:ext>
            </a:extLst>
          </p:cNvPr>
          <p:cNvGrpSpPr/>
          <p:nvPr/>
        </p:nvGrpSpPr>
        <p:grpSpPr>
          <a:xfrm>
            <a:off x="130626" y="1513995"/>
            <a:ext cx="4145197" cy="3830010"/>
            <a:chOff x="130626" y="1513995"/>
            <a:chExt cx="4145197" cy="3830010"/>
          </a:xfrm>
        </p:grpSpPr>
        <p:pic>
          <p:nvPicPr>
            <p:cNvPr id="16" name="Picture 15" descr="Chart, bubble chart&#10;&#10;Description automatically generated">
              <a:extLst>
                <a:ext uri="{FF2B5EF4-FFF2-40B4-BE49-F238E27FC236}">
                  <a16:creationId xmlns:a16="http://schemas.microsoft.com/office/drawing/2014/main" id="{224227E3-AB02-4210-B666-FA211C449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7"/>
            <a:stretch/>
          </p:blipFill>
          <p:spPr>
            <a:xfrm>
              <a:off x="130626" y="1513995"/>
              <a:ext cx="4145197" cy="383001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79F7BA-01CA-450A-B8E7-653D365C3838}"/>
                </a:ext>
              </a:extLst>
            </p:cNvPr>
            <p:cNvSpPr/>
            <p:nvPr/>
          </p:nvSpPr>
          <p:spPr>
            <a:xfrm>
              <a:off x="130626" y="1513995"/>
              <a:ext cx="333831" cy="300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42BBB-3DEF-47A2-88C9-40C76CC5ED3C}"/>
              </a:ext>
            </a:extLst>
          </p:cNvPr>
          <p:cNvSpPr/>
          <p:nvPr/>
        </p:nvSpPr>
        <p:spPr>
          <a:xfrm>
            <a:off x="5699228" y="5506755"/>
            <a:ext cx="5177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Nakata </a:t>
            </a:r>
            <a:r>
              <a:rPr lang="en-US" b="0" i="1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et al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en-US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  <a:r>
              <a:rPr lang="en-US" b="0" i="1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J. Phys. D: Appl. Phys.</a:t>
            </a:r>
            <a:r>
              <a:rPr lang="en-US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  <a:r>
              <a:rPr lang="en-US" b="1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50</a:t>
            </a:r>
            <a:r>
              <a:rPr lang="en-US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 114004 (2017).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B80DD3EB-8D7E-4ED1-8265-202CA7ECD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86" y="1357773"/>
            <a:ext cx="6477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4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31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F9ADC1-F085-48B6-9FF9-7C71876E5DF2}"/>
              </a:ext>
            </a:extLst>
          </p:cNvPr>
          <p:cNvGrpSpPr>
            <a:grpSpLocks noChangeAspect="1"/>
          </p:cNvGrpSpPr>
          <p:nvPr/>
        </p:nvGrpSpPr>
        <p:grpSpPr>
          <a:xfrm>
            <a:off x="5546632" y="1290665"/>
            <a:ext cx="4759064" cy="4322709"/>
            <a:chOff x="6839668" y="1338081"/>
            <a:chExt cx="4460157" cy="4051209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864044E-F8DD-4074-9B90-14473BEBE2F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50"/>
            <a:stretch/>
          </p:blipFill>
          <p:spPr>
            <a:xfrm>
              <a:off x="6892925" y="1338081"/>
              <a:ext cx="4406900" cy="40512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4962DB-DEB4-4AA6-8487-46E6BF9728F8}"/>
                </a:ext>
              </a:extLst>
            </p:cNvPr>
            <p:cNvSpPr/>
            <p:nvPr/>
          </p:nvSpPr>
          <p:spPr>
            <a:xfrm>
              <a:off x="6839668" y="1405316"/>
              <a:ext cx="374600" cy="411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308734-8FCF-400B-B54A-26F5A976EB63}"/>
              </a:ext>
            </a:extLst>
          </p:cNvPr>
          <p:cNvSpPr/>
          <p:nvPr/>
        </p:nvSpPr>
        <p:spPr>
          <a:xfrm>
            <a:off x="675272" y="385420"/>
            <a:ext cx="10841456" cy="919401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elevated temperatures of the topological Hall effect along with the null scalar spin chirality indicated thermal fluctuations of the magnons are playing a part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49243A-7242-450E-A884-A433D674A9E2}"/>
              </a:ext>
            </a:extLst>
          </p:cNvPr>
          <p:cNvGrpSpPr/>
          <p:nvPr/>
        </p:nvGrpSpPr>
        <p:grpSpPr>
          <a:xfrm>
            <a:off x="130626" y="1862337"/>
            <a:ext cx="4145197" cy="3830010"/>
            <a:chOff x="130626" y="1513995"/>
            <a:chExt cx="4145197" cy="3830010"/>
          </a:xfrm>
        </p:grpSpPr>
        <p:pic>
          <p:nvPicPr>
            <p:cNvPr id="16" name="Picture 15" descr="Chart, bubble chart&#10;&#10;Description automatically generated">
              <a:extLst>
                <a:ext uri="{FF2B5EF4-FFF2-40B4-BE49-F238E27FC236}">
                  <a16:creationId xmlns:a16="http://schemas.microsoft.com/office/drawing/2014/main" id="{224227E3-AB02-4210-B666-FA211C449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7"/>
            <a:stretch/>
          </p:blipFill>
          <p:spPr>
            <a:xfrm>
              <a:off x="130626" y="1513995"/>
              <a:ext cx="4145197" cy="383001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79F7BA-01CA-450A-B8E7-653D365C3838}"/>
                </a:ext>
              </a:extLst>
            </p:cNvPr>
            <p:cNvSpPr/>
            <p:nvPr/>
          </p:nvSpPr>
          <p:spPr>
            <a:xfrm>
              <a:off x="130626" y="1513995"/>
              <a:ext cx="333831" cy="300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4223AD-5E85-4C51-8E54-8F9B0CBEEA90}"/>
              </a:ext>
            </a:extLst>
          </p:cNvPr>
          <p:cNvCxnSpPr>
            <a:cxnSpLocks/>
          </p:cNvCxnSpPr>
          <p:nvPr/>
        </p:nvCxnSpPr>
        <p:spPr>
          <a:xfrm flipV="1">
            <a:off x="3236686" y="2012482"/>
            <a:ext cx="0" cy="3010025"/>
          </a:xfrm>
          <a:prstGeom prst="straightConnector1">
            <a:avLst/>
          </a:prstGeom>
          <a:ln w="571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F8FE5E-F5CF-496C-85F7-910346D8C0A2}"/>
              </a:ext>
            </a:extLst>
          </p:cNvPr>
          <p:cNvGrpSpPr/>
          <p:nvPr/>
        </p:nvGrpSpPr>
        <p:grpSpPr>
          <a:xfrm>
            <a:off x="9804761" y="4018620"/>
            <a:ext cx="2327365" cy="1603169"/>
            <a:chOff x="9804761" y="4018620"/>
            <a:chExt cx="2327365" cy="16031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7C6B02D-B7E3-4C27-A9EB-B812152A890A}"/>
                </a:ext>
              </a:extLst>
            </p:cNvPr>
            <p:cNvGrpSpPr/>
            <p:nvPr/>
          </p:nvGrpSpPr>
          <p:grpSpPr>
            <a:xfrm>
              <a:off x="9901592" y="4434125"/>
              <a:ext cx="1329660" cy="1187664"/>
              <a:chOff x="9901592" y="4434125"/>
              <a:chExt cx="1329660" cy="1187664"/>
            </a:xfrm>
          </p:grpSpPr>
          <p:sp>
            <p:nvSpPr>
              <p:cNvPr id="4" name="Hexagon 3">
                <a:extLst>
                  <a:ext uri="{FF2B5EF4-FFF2-40B4-BE49-F238E27FC236}">
                    <a16:creationId xmlns:a16="http://schemas.microsoft.com/office/drawing/2014/main" id="{F588B4FE-1EB6-4FF5-B009-814C93FF7B0F}"/>
                  </a:ext>
                </a:extLst>
              </p:cNvPr>
              <p:cNvSpPr/>
              <p:nvPr/>
            </p:nvSpPr>
            <p:spPr>
              <a:xfrm>
                <a:off x="9901592" y="4711111"/>
                <a:ext cx="1024021" cy="910678"/>
              </a:xfrm>
              <a:prstGeom prst="hexagon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AFF6C31-2B55-4251-B4AD-65ED57F5E011}"/>
                  </a:ext>
                </a:extLst>
              </p:cNvPr>
              <p:cNvCxnSpPr/>
              <p:nvPr/>
            </p:nvCxnSpPr>
            <p:spPr>
              <a:xfrm flipV="1">
                <a:off x="10408292" y="5156175"/>
                <a:ext cx="82296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92AD0A3-BB6E-4D08-8424-A8FE89F9ED3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42533" y="4799885"/>
                <a:ext cx="73152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D8DA6ED-0DB4-4185-9C48-7FBCA967643F}"/>
                    </a:ext>
                  </a:extLst>
                </p:cNvPr>
                <p:cNvSpPr txBox="1"/>
                <p:nvPr/>
              </p:nvSpPr>
              <p:spPr>
                <a:xfrm>
                  <a:off x="10920256" y="5209241"/>
                  <a:ext cx="121187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ǁ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[100]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D8DA6ED-0DB4-4185-9C48-7FBCA96764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0256" y="5209241"/>
                  <a:ext cx="1211870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5025" r="-3518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8E9C078-3838-4646-8FDD-EAC4DB464CA0}"/>
                    </a:ext>
                  </a:extLst>
                </p:cNvPr>
                <p:cNvSpPr txBox="1"/>
                <p:nvPr/>
              </p:nvSpPr>
              <p:spPr>
                <a:xfrm>
                  <a:off x="9804761" y="4018620"/>
                  <a:ext cx="120706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⟂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[100]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8E9C078-3838-4646-8FDD-EAC4DB464C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4761" y="4018620"/>
                  <a:ext cx="1207062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5051" r="-3535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74817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32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99160-B24C-42FE-97BB-B12150F3A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259839"/>
            <a:ext cx="7467600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B0147-D090-48E2-ACA7-B82EE897B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985" y="1067196"/>
            <a:ext cx="4014845" cy="430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962D6-741C-4007-9C0B-15CCA104F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737" y="2813457"/>
            <a:ext cx="2562225" cy="312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268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33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65C18-97FD-459A-A2FA-D68F7FBA0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512" y="334553"/>
            <a:ext cx="7038975" cy="273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CEDC09-995B-4A5F-9EC6-47745D0A6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230" y="3554802"/>
            <a:ext cx="4294377" cy="217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B302E-C59F-4A40-A3E3-A52E134E5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93" y="3178173"/>
            <a:ext cx="6105525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277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45616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45616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34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DFEA5-67B6-4273-BACA-8D9EC0D442DB}"/>
              </a:ext>
            </a:extLst>
          </p:cNvPr>
          <p:cNvGrpSpPr>
            <a:grpSpLocks noChangeAspect="1"/>
          </p:cNvGrpSpPr>
          <p:nvPr/>
        </p:nvGrpSpPr>
        <p:grpSpPr>
          <a:xfrm>
            <a:off x="5525279" y="883749"/>
            <a:ext cx="5024692" cy="4642631"/>
            <a:chOff x="130626" y="1513995"/>
            <a:chExt cx="4145197" cy="3830010"/>
          </a:xfrm>
        </p:grpSpPr>
        <p:pic>
          <p:nvPicPr>
            <p:cNvPr id="19" name="Picture 18" descr="Chart, bubble chart&#10;&#10;Description automatically generated">
              <a:extLst>
                <a:ext uri="{FF2B5EF4-FFF2-40B4-BE49-F238E27FC236}">
                  <a16:creationId xmlns:a16="http://schemas.microsoft.com/office/drawing/2014/main" id="{076E820F-DBBB-471A-89A1-3ABD09F9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7"/>
            <a:stretch/>
          </p:blipFill>
          <p:spPr>
            <a:xfrm>
              <a:off x="130626" y="1513995"/>
              <a:ext cx="4145197" cy="383001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2EFDC7-3524-44CC-9946-09E7284356F8}"/>
                </a:ext>
              </a:extLst>
            </p:cNvPr>
            <p:cNvSpPr/>
            <p:nvPr/>
          </p:nvSpPr>
          <p:spPr>
            <a:xfrm>
              <a:off x="130626" y="1513995"/>
              <a:ext cx="333831" cy="300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C76C3F-2D43-488F-8EF7-1B22DF854D0A}"/>
              </a:ext>
            </a:extLst>
          </p:cNvPr>
          <p:cNvSpPr/>
          <p:nvPr/>
        </p:nvSpPr>
        <p:spPr>
          <a:xfrm>
            <a:off x="740734" y="719493"/>
            <a:ext cx="4353780" cy="2553891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interlayer magnetic interactions coupled with an applied magnetic field in the ab-plane lead to a complex and multi-magnetic structure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B-T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phase diagram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C8239D-E33C-42E5-8B56-26F55D4AE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84" y="3478583"/>
            <a:ext cx="4970295" cy="22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57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72046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72046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35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DFEA5-67B6-4273-BACA-8D9EC0D442DB}"/>
              </a:ext>
            </a:extLst>
          </p:cNvPr>
          <p:cNvGrpSpPr>
            <a:grpSpLocks noChangeAspect="1"/>
          </p:cNvGrpSpPr>
          <p:nvPr/>
        </p:nvGrpSpPr>
        <p:grpSpPr>
          <a:xfrm>
            <a:off x="5525279" y="883749"/>
            <a:ext cx="5024692" cy="4642631"/>
            <a:chOff x="130626" y="1513995"/>
            <a:chExt cx="4145197" cy="3830010"/>
          </a:xfrm>
        </p:grpSpPr>
        <p:pic>
          <p:nvPicPr>
            <p:cNvPr id="19" name="Picture 18" descr="Chart, bubble chart&#10;&#10;Description automatically generated">
              <a:extLst>
                <a:ext uri="{FF2B5EF4-FFF2-40B4-BE49-F238E27FC236}">
                  <a16:creationId xmlns:a16="http://schemas.microsoft.com/office/drawing/2014/main" id="{076E820F-DBBB-471A-89A1-3ABD09F9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7"/>
            <a:stretch/>
          </p:blipFill>
          <p:spPr>
            <a:xfrm>
              <a:off x="130626" y="1513995"/>
              <a:ext cx="4145197" cy="383001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2EFDC7-3524-44CC-9946-09E7284356F8}"/>
                </a:ext>
              </a:extLst>
            </p:cNvPr>
            <p:cNvSpPr/>
            <p:nvPr/>
          </p:nvSpPr>
          <p:spPr>
            <a:xfrm>
              <a:off x="130626" y="1513995"/>
              <a:ext cx="333831" cy="300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C76C3F-2D43-488F-8EF7-1B22DF854D0A}"/>
              </a:ext>
            </a:extLst>
          </p:cNvPr>
          <p:cNvSpPr/>
          <p:nvPr/>
        </p:nvSpPr>
        <p:spPr>
          <a:xfrm>
            <a:off x="740734" y="719493"/>
            <a:ext cx="4353780" cy="2145268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Polarized neutron scattering revealed an imbalance between the positive and negative chiral domain population</a:t>
            </a:r>
          </a:p>
        </p:txBody>
      </p:sp>
      <p:pic>
        <p:nvPicPr>
          <p:cNvPr id="12" name="Picture 11" descr="A picture containing lit, light&#10;&#10;Description automatically generated">
            <a:extLst>
              <a:ext uri="{FF2B5EF4-FFF2-40B4-BE49-F238E27FC236}">
                <a16:creationId xmlns:a16="http://schemas.microsoft.com/office/drawing/2014/main" id="{1929AC8E-E5BB-417A-A397-9C61124034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1665" r="50000" b="50101"/>
          <a:stretch/>
        </p:blipFill>
        <p:spPr>
          <a:xfrm>
            <a:off x="1437082" y="3072759"/>
            <a:ext cx="2961083" cy="28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6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45616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45616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36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DFEA5-67B6-4273-BACA-8D9EC0D442DB}"/>
              </a:ext>
            </a:extLst>
          </p:cNvPr>
          <p:cNvGrpSpPr>
            <a:grpSpLocks noChangeAspect="1"/>
          </p:cNvGrpSpPr>
          <p:nvPr/>
        </p:nvGrpSpPr>
        <p:grpSpPr>
          <a:xfrm>
            <a:off x="5525279" y="883749"/>
            <a:ext cx="5024692" cy="4642631"/>
            <a:chOff x="130626" y="1513995"/>
            <a:chExt cx="4145197" cy="3830010"/>
          </a:xfrm>
        </p:grpSpPr>
        <p:pic>
          <p:nvPicPr>
            <p:cNvPr id="19" name="Picture 18" descr="Chart, bubble chart&#10;&#10;Description automatically generated">
              <a:extLst>
                <a:ext uri="{FF2B5EF4-FFF2-40B4-BE49-F238E27FC236}">
                  <a16:creationId xmlns:a16="http://schemas.microsoft.com/office/drawing/2014/main" id="{076E820F-DBBB-471A-89A1-3ABD09F9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7"/>
            <a:stretch/>
          </p:blipFill>
          <p:spPr>
            <a:xfrm>
              <a:off x="130626" y="1513995"/>
              <a:ext cx="4145197" cy="383001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2EFDC7-3524-44CC-9946-09E7284356F8}"/>
                </a:ext>
              </a:extLst>
            </p:cNvPr>
            <p:cNvSpPr/>
            <p:nvPr/>
          </p:nvSpPr>
          <p:spPr>
            <a:xfrm>
              <a:off x="130626" y="1513995"/>
              <a:ext cx="333831" cy="300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17E402-8D0E-4524-B7F7-9E35935B9B96}"/>
              </a:ext>
            </a:extLst>
          </p:cNvPr>
          <p:cNvGrpSpPr>
            <a:grpSpLocks noChangeAspect="1"/>
          </p:cNvGrpSpPr>
          <p:nvPr/>
        </p:nvGrpSpPr>
        <p:grpSpPr>
          <a:xfrm>
            <a:off x="1642029" y="3273384"/>
            <a:ext cx="2916220" cy="2648834"/>
            <a:chOff x="6839668" y="1338081"/>
            <a:chExt cx="4460157" cy="4051209"/>
          </a:xfrm>
        </p:grpSpPr>
        <p:pic>
          <p:nvPicPr>
            <p:cNvPr id="22" name="Picture 2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018E04B-D75D-42E8-8F4F-295E321B104F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50"/>
            <a:stretch/>
          </p:blipFill>
          <p:spPr>
            <a:xfrm>
              <a:off x="6892925" y="1338081"/>
              <a:ext cx="4406900" cy="405120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23DE2F-0997-4870-B442-58C22C658ABF}"/>
                </a:ext>
              </a:extLst>
            </p:cNvPr>
            <p:cNvSpPr/>
            <p:nvPr/>
          </p:nvSpPr>
          <p:spPr>
            <a:xfrm>
              <a:off x="6839668" y="1405316"/>
              <a:ext cx="374600" cy="411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C76C3F-2D43-488F-8EF7-1B22DF854D0A}"/>
              </a:ext>
            </a:extLst>
          </p:cNvPr>
          <p:cNvSpPr/>
          <p:nvPr/>
        </p:nvSpPr>
        <p:spPr>
          <a:xfrm>
            <a:off x="740734" y="719493"/>
            <a:ext cx="4353780" cy="2553891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elevated temperatures of the topological Hall effect along with the null scalar spin chirality indicate thermal fluctuations of the magnons are playing a part</a:t>
            </a:r>
          </a:p>
        </p:txBody>
      </p:sp>
    </p:spTree>
    <p:extLst>
      <p:ext uri="{BB962C8B-B14F-4D97-AF65-F5344CB8AC3E}">
        <p14:creationId xmlns:p14="http://schemas.microsoft.com/office/powerpoint/2010/main" val="2272157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37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developments for our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research: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magnetotransport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reveals two types of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Lifshitz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transitions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0E575-062C-4703-BCB8-5F8C9D5AC61A}"/>
              </a:ext>
            </a:extLst>
          </p:cNvPr>
          <p:cNvSpPr txBox="1"/>
          <p:nvPr/>
        </p:nvSpPr>
        <p:spPr>
          <a:xfrm>
            <a:off x="408504" y="1952255"/>
            <a:ext cx="54795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P. E. Siegfried et al, </a:t>
            </a:r>
            <a:r>
              <a:rPr lang="fr-FR" sz="20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Comm</a:t>
            </a:r>
            <a:r>
              <a:rPr lang="fr-F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. Phys. </a:t>
            </a:r>
            <a:r>
              <a:rPr lang="fr-F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, 58 (2022)</a:t>
            </a:r>
          </a:p>
          <a:p>
            <a:endParaRPr lang="fr-F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Driven by a continuously changing magnetization (rare) (</a:t>
            </a: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`)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Electron-spin coupling driven, without large SOC (</a:t>
            </a: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20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7CB22-C5A8-434A-985F-2E22C5F2A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85940"/>
            <a:ext cx="5479565" cy="46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70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38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developments for our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research: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magnetotransport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reveals two types of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Lifshitz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transitions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A8DF0-8643-424C-A36E-71212BA6F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40" y="2382944"/>
            <a:ext cx="4137590" cy="3443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84FA3-CA4D-4B8C-83D6-F5FE7C388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084" y="2382550"/>
            <a:ext cx="4075365" cy="3443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FC3FA-4B8D-44B4-9A88-893E85A5F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2803" y="2382550"/>
            <a:ext cx="3594191" cy="3447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6B6E20-82C0-403B-9106-51CF8EA15606}"/>
              </a:ext>
            </a:extLst>
          </p:cNvPr>
          <p:cNvSpPr txBox="1"/>
          <p:nvPr/>
        </p:nvSpPr>
        <p:spPr>
          <a:xfrm>
            <a:off x="408504" y="1473204"/>
            <a:ext cx="11374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Driven by a continuously changing magnetization (rare) (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`)</a:t>
            </a:r>
          </a:p>
          <a:p>
            <a:pPr marL="457200" indent="-457200">
              <a:buFontTx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Electron-spin coupling driven, without large SOC (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1918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39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919401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developments for our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research: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magnetotransport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reveals two types of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Lifshitz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transitions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6B6E20-82C0-403B-9106-51CF8EA15606}"/>
              </a:ext>
            </a:extLst>
          </p:cNvPr>
          <p:cNvSpPr txBox="1"/>
          <p:nvPr/>
        </p:nvSpPr>
        <p:spPr>
          <a:xfrm>
            <a:off x="408504" y="1473204"/>
            <a:ext cx="11374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Driven by a continuously changing magnetization (rare) (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`)</a:t>
            </a:r>
          </a:p>
          <a:p>
            <a:pPr marL="457200" indent="-457200">
              <a:buFontTx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Electron-spin coupling driven, without large SOC (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862FA-0735-4CA0-9D71-A89DB1573E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431"/>
          <a:stretch/>
        </p:blipFill>
        <p:spPr>
          <a:xfrm>
            <a:off x="672637" y="2630105"/>
            <a:ext cx="10300078" cy="30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3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F16C9-A0CB-426D-9FBE-82E2D5A1F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709" y="1123817"/>
            <a:ext cx="5960579" cy="38078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AC4B6A-76E6-47D1-9507-D923D84BC697}"/>
              </a:ext>
            </a:extLst>
          </p:cNvPr>
          <p:cNvSpPr txBox="1"/>
          <p:nvPr/>
        </p:nvSpPr>
        <p:spPr>
          <a:xfrm>
            <a:off x="2492303" y="5266030"/>
            <a:ext cx="7207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L Ye </a:t>
            </a:r>
            <a:r>
              <a:rPr lang="fr-FR" altLang="en-US" sz="18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et al.</a:t>
            </a:r>
            <a:r>
              <a:rPr lang="fr-FR" alt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Massive Dirac fermions in a </a:t>
            </a:r>
            <a:r>
              <a:rPr lang="fr-FR" altLang="en-US" sz="1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ferromagnetic</a:t>
            </a:r>
            <a:r>
              <a:rPr lang="fr-FR" alt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r-FR" altLang="en-US" sz="1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kagome</a:t>
            </a:r>
            <a:r>
              <a:rPr lang="fr-FR" alt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r-FR" altLang="en-US" sz="1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metal</a:t>
            </a:r>
            <a:r>
              <a:rPr lang="fr-FR" alt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fr-FR" altLang="en-US" sz="18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Nature</a:t>
            </a:r>
            <a:r>
              <a:rPr lang="fr-FR" alt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r-FR" altLang="en-U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555</a:t>
            </a:r>
            <a:r>
              <a:rPr lang="fr-FR" alt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638–642 (2018) doi:10.1038/nature25987</a:t>
            </a:r>
            <a:endParaRPr lang="en-US" altLang="en-US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Where to look for interesting physics in Kagome lattice materials</a:t>
            </a:r>
          </a:p>
        </p:txBody>
      </p:sp>
    </p:spTree>
    <p:extLst>
      <p:ext uri="{BB962C8B-B14F-4D97-AF65-F5344CB8AC3E}">
        <p14:creationId xmlns:p14="http://schemas.microsoft.com/office/powerpoint/2010/main" val="2040747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40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developments for our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research: Ge-doped neutron diffraction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1019A-EEFD-4FCA-8330-13C60E879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04" y="991988"/>
            <a:ext cx="3715176" cy="4925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5BD2AE-C178-4AFE-9681-621192782AB8}"/>
              </a:ext>
            </a:extLst>
          </p:cNvPr>
          <p:cNvSpPr txBox="1"/>
          <p:nvPr/>
        </p:nvSpPr>
        <p:spPr>
          <a:xfrm>
            <a:off x="4123680" y="1249582"/>
            <a:ext cx="765981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YMn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6-x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Ge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x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(x ≈ 1.8)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Ge preferentially goes into Y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Magnetization measurements show similar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µ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phase diagram to parent but points to absence of TCS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YMn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Ge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is a commensurate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-axis antiferromagnet at RT and undergoes a commensurate-incommensurate transition below 80 K to a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-axis cone antiferromagnetic structure (easy-axis)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	G.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Venturini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et al. J. Alloy Compd.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200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(1–2),51-57 (1993). </a:t>
            </a:r>
          </a:p>
        </p:txBody>
      </p:sp>
    </p:spTree>
    <p:extLst>
      <p:ext uri="{BB962C8B-B14F-4D97-AF65-F5344CB8AC3E}">
        <p14:creationId xmlns:p14="http://schemas.microsoft.com/office/powerpoint/2010/main" val="2476830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41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developments for our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research: Ge-doped neutron diffraction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D93E8-5681-478D-859D-5A003BB9B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08" y="1850068"/>
            <a:ext cx="4618672" cy="4173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31D15-1EF8-4223-8D1C-6A9724D2D2DA}"/>
              </a:ext>
            </a:extLst>
          </p:cNvPr>
          <p:cNvSpPr txBox="1"/>
          <p:nvPr/>
        </p:nvSpPr>
        <p:spPr>
          <a:xfrm>
            <a:off x="9114491" y="2232840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= 348 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3DCD9F-7038-402A-A3B5-4F13E68F2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621" y="1788553"/>
            <a:ext cx="4257723" cy="42351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3A7516-7125-4859-878F-831AD00D0B73}"/>
              </a:ext>
            </a:extLst>
          </p:cNvPr>
          <p:cNvSpPr txBox="1"/>
          <p:nvPr/>
        </p:nvSpPr>
        <p:spPr>
          <a:xfrm>
            <a:off x="408504" y="937852"/>
            <a:ext cx="8060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No high temperature commensurate phase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Two wavevectors still present with 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</a:t>
            </a:r>
            <a:r>
              <a:rPr lang="en-US" sz="2400" b="1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= (0, 0, </a:t>
            </a:r>
            <a:r>
              <a:rPr lang="en-US" sz="2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k</a:t>
            </a:r>
            <a:r>
              <a:rPr lang="en-US" sz="2400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z,</a:t>
            </a:r>
            <a:r>
              <a:rPr lang="en-US" sz="2400" i="1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) (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= 1,2)</a:t>
            </a:r>
          </a:p>
        </p:txBody>
      </p:sp>
    </p:spTree>
    <p:extLst>
      <p:ext uri="{BB962C8B-B14F-4D97-AF65-F5344CB8AC3E}">
        <p14:creationId xmlns:p14="http://schemas.microsoft.com/office/powerpoint/2010/main" val="257923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42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developments for our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research: Ge-doped neutron diffraction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464E8-6DDA-40B7-B146-812730F31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50" y="971517"/>
            <a:ext cx="2901736" cy="502465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CC37DE-B202-4B6A-9FAB-087388F7446A}"/>
              </a:ext>
            </a:extLst>
          </p:cNvPr>
          <p:cNvCxnSpPr>
            <a:cxnSpLocks/>
          </p:cNvCxnSpPr>
          <p:nvPr/>
        </p:nvCxnSpPr>
        <p:spPr>
          <a:xfrm>
            <a:off x="3476847" y="3327993"/>
            <a:ext cx="0" cy="158424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D21E35-C90B-44DA-AAAB-056A0BF14785}"/>
              </a:ext>
            </a:extLst>
          </p:cNvPr>
          <p:cNvCxnSpPr>
            <a:cxnSpLocks/>
          </p:cNvCxnSpPr>
          <p:nvPr/>
        </p:nvCxnSpPr>
        <p:spPr>
          <a:xfrm flipH="1">
            <a:off x="3476844" y="1956391"/>
            <a:ext cx="3" cy="137160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E3DFEE9-6A12-48A3-ACA6-75E3941F8330}"/>
              </a:ext>
            </a:extLst>
          </p:cNvPr>
          <p:cNvSpPr txBox="1"/>
          <p:nvPr/>
        </p:nvSpPr>
        <p:spPr>
          <a:xfrm>
            <a:off x="3476844" y="383612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Mn-Mn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FB893E-591F-49F6-8D53-E1BDF2D09820}"/>
              </a:ext>
            </a:extLst>
          </p:cNvPr>
          <p:cNvSpPr txBox="1"/>
          <p:nvPr/>
        </p:nvSpPr>
        <p:spPr>
          <a:xfrm>
            <a:off x="3491793" y="2411359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Mn-Mn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448798DD-7AC7-4FD9-A7B6-2416B6BFFAE2}"/>
              </a:ext>
            </a:extLst>
          </p:cNvPr>
          <p:cNvGraphicFramePr>
            <a:graphicFrameLocks noGrp="1"/>
          </p:cNvGraphicFramePr>
          <p:nvPr/>
        </p:nvGraphicFramePr>
        <p:xfrm>
          <a:off x="5336897" y="1919278"/>
          <a:ext cx="629062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818">
                  <a:extLst>
                    <a:ext uri="{9D8B030D-6E8A-4147-A177-3AD203B41FA5}">
                      <a16:colId xmlns:a16="http://schemas.microsoft.com/office/drawing/2014/main" val="783398397"/>
                    </a:ext>
                  </a:extLst>
                </a:gridCol>
                <a:gridCol w="1519555">
                  <a:extLst>
                    <a:ext uri="{9D8B030D-6E8A-4147-A177-3AD203B41FA5}">
                      <a16:colId xmlns:a16="http://schemas.microsoft.com/office/drawing/2014/main" val="895366635"/>
                    </a:ext>
                  </a:extLst>
                </a:gridCol>
                <a:gridCol w="2294255">
                  <a:extLst>
                    <a:ext uri="{9D8B030D-6E8A-4147-A177-3AD203B41FA5}">
                      <a16:colId xmlns:a16="http://schemas.microsoft.com/office/drawing/2014/main" val="3388589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YMn</a:t>
                      </a:r>
                      <a:r>
                        <a:rPr lang="en-US" sz="2400" baseline="-25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Sn</a:t>
                      </a:r>
                      <a:r>
                        <a:rPr lang="en-US" sz="2400" baseline="-25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YMn</a:t>
                      </a:r>
                      <a:r>
                        <a:rPr lang="en-US" sz="2400" baseline="-25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Sn</a:t>
                      </a:r>
                      <a:r>
                        <a:rPr lang="en-US" sz="2400" baseline="-25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6-x</a:t>
                      </a: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</a:t>
                      </a:r>
                      <a:r>
                        <a:rPr lang="en-US" sz="2400" baseline="-25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</a:t>
                      </a: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(x ≈ 1.84)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655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Mn-Mn in-plane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2.767 Å (FM)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2.700 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609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Mn-Mn </a:t>
                      </a:r>
                      <a:r>
                        <a:rPr lang="en-US" sz="2400" i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</a:t>
                      </a:r>
                      <a:r>
                        <a:rPr lang="en-US" sz="2400" baseline="-25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4.552 Å (FM)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4.644 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81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Mn-Mn </a:t>
                      </a:r>
                      <a:r>
                        <a:rPr lang="en-US" sz="2400" i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</a:t>
                      </a:r>
                      <a:r>
                        <a:rPr lang="en-US" sz="2400" baseline="-25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4.458 Å (AFM)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4.036 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747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624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43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developments for our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research: Ge-doped neutron diffraction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DB3B6A-4419-48F7-96D5-095EC55D9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77" y="838479"/>
            <a:ext cx="6200169" cy="49016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982C48-9422-4FB6-A0E2-54714F748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835" y="930780"/>
            <a:ext cx="5877053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9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44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Recent developments for our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research: Ge-doped neutron diffraction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311041-254E-4E2C-A0AE-A940B9CE4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12" y="1060498"/>
            <a:ext cx="5944115" cy="473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57EFD1-0899-4F93-981E-8021254ED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852" y="1060497"/>
            <a:ext cx="5560034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45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F7BCB5-243E-4A0D-9289-DF11E178F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4" y="101599"/>
            <a:ext cx="3475021" cy="676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4202C9-3EE4-472A-B75E-E922F653F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582" y="1962229"/>
            <a:ext cx="4077067" cy="3747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173A9B-4850-426E-BABE-EAD6A00CD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03" y="1745805"/>
            <a:ext cx="4182679" cy="40268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F32746-E32F-4EC4-9373-A0CC73B3B632}"/>
              </a:ext>
            </a:extLst>
          </p:cNvPr>
          <p:cNvSpPr txBox="1"/>
          <p:nvPr/>
        </p:nvSpPr>
        <p:spPr>
          <a:xfrm>
            <a:off x="2535271" y="740004"/>
            <a:ext cx="285687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k</a:t>
            </a:r>
            <a:r>
              <a:rPr lang="en-US" sz="2000" dirty="0"/>
              <a:t> = (0, 0, </a:t>
            </a:r>
            <a:r>
              <a:rPr lang="en-US" sz="2000" dirty="0" err="1"/>
              <a:t>k</a:t>
            </a:r>
            <a:r>
              <a:rPr lang="en-US" sz="2000" baseline="-25000" dirty="0" err="1"/>
              <a:t>z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k</a:t>
            </a:r>
            <a:r>
              <a:rPr lang="en-US" sz="2000" baseline="-25000" dirty="0" err="1"/>
              <a:t>z</a:t>
            </a:r>
            <a:r>
              <a:rPr lang="en-US" sz="2000" baseline="-25000" dirty="0"/>
              <a:t> </a:t>
            </a:r>
            <a:r>
              <a:rPr lang="en-US" sz="2000" dirty="0"/>
              <a:t> ~ 0.23 (0 T) – 0.24 (6 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A05BBA-0B74-44E6-8F40-F960F000DBF8}"/>
              </a:ext>
            </a:extLst>
          </p:cNvPr>
          <p:cNvSpPr txBox="1"/>
          <p:nvPr/>
        </p:nvSpPr>
        <p:spPr>
          <a:xfrm>
            <a:off x="1262134" y="4643516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k</a:t>
            </a:r>
            <a:r>
              <a:rPr lang="en-US" sz="2000" dirty="0"/>
              <a:t> = (0, 0, </a:t>
            </a:r>
            <a:r>
              <a:rPr lang="en-US" sz="2000" dirty="0" err="1"/>
              <a:t>k</a:t>
            </a:r>
            <a:r>
              <a:rPr lang="en-US" sz="2000" baseline="-25000" dirty="0" err="1"/>
              <a:t>z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k</a:t>
            </a:r>
            <a:r>
              <a:rPr lang="en-US" sz="2000" baseline="-25000" dirty="0" err="1"/>
              <a:t>z</a:t>
            </a:r>
            <a:r>
              <a:rPr lang="en-US" sz="2000" baseline="-25000" dirty="0"/>
              <a:t> </a:t>
            </a:r>
            <a:r>
              <a:rPr lang="en-US" sz="2000" dirty="0"/>
              <a:t> ~ 0.18</a:t>
            </a:r>
          </a:p>
        </p:txBody>
      </p:sp>
    </p:spTree>
    <p:extLst>
      <p:ext uri="{BB962C8B-B14F-4D97-AF65-F5344CB8AC3E}">
        <p14:creationId xmlns:p14="http://schemas.microsoft.com/office/powerpoint/2010/main" val="3670139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/>
              <p:nvPr/>
            </p:nvSpPr>
            <p:spPr>
              <a:xfrm>
                <a:off x="95250" y="45616"/>
                <a:ext cx="12001500" cy="5968999"/>
              </a:xfrm>
              <a:prstGeom prst="roundRect">
                <a:avLst>
                  <a:gd name="adj" fmla="val 53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ABB9BE9-877C-4AAB-A482-02B564858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45616"/>
                <a:ext cx="12001500" cy="5968999"/>
              </a:xfrm>
              <a:prstGeom prst="roundRect">
                <a:avLst>
                  <a:gd name="adj" fmla="val 535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46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DFEA5-67B6-4273-BACA-8D9EC0D442DB}"/>
              </a:ext>
            </a:extLst>
          </p:cNvPr>
          <p:cNvGrpSpPr>
            <a:grpSpLocks noChangeAspect="1"/>
          </p:cNvGrpSpPr>
          <p:nvPr/>
        </p:nvGrpSpPr>
        <p:grpSpPr>
          <a:xfrm>
            <a:off x="5525279" y="883749"/>
            <a:ext cx="5024692" cy="4642631"/>
            <a:chOff x="130626" y="1513995"/>
            <a:chExt cx="4145197" cy="3830010"/>
          </a:xfrm>
        </p:grpSpPr>
        <p:pic>
          <p:nvPicPr>
            <p:cNvPr id="19" name="Picture 18" descr="Chart, bubble chart&#10;&#10;Description automatically generated">
              <a:extLst>
                <a:ext uri="{FF2B5EF4-FFF2-40B4-BE49-F238E27FC236}">
                  <a16:creationId xmlns:a16="http://schemas.microsoft.com/office/drawing/2014/main" id="{076E820F-DBBB-471A-89A1-3ABD09F9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7"/>
            <a:stretch/>
          </p:blipFill>
          <p:spPr>
            <a:xfrm>
              <a:off x="130626" y="1513995"/>
              <a:ext cx="4145197" cy="383001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2EFDC7-3524-44CC-9946-09E7284356F8}"/>
                </a:ext>
              </a:extLst>
            </p:cNvPr>
            <p:cNvSpPr/>
            <p:nvPr/>
          </p:nvSpPr>
          <p:spPr>
            <a:xfrm>
              <a:off x="130626" y="1513995"/>
              <a:ext cx="333831" cy="300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C76C3F-2D43-488F-8EF7-1B22DF854D0A}"/>
              </a:ext>
            </a:extLst>
          </p:cNvPr>
          <p:cNvSpPr/>
          <p:nvPr/>
        </p:nvSpPr>
        <p:spPr>
          <a:xfrm>
            <a:off x="740734" y="719493"/>
            <a:ext cx="4353780" cy="510778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Thank you for your attention!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DD2123-7EBB-4980-BC9C-85EB803FAF38}"/>
              </a:ext>
            </a:extLst>
          </p:cNvPr>
          <p:cNvSpPr/>
          <p:nvPr/>
        </p:nvSpPr>
        <p:spPr>
          <a:xfrm>
            <a:off x="219112" y="1904148"/>
            <a:ext cx="5306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Ghimire et al.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Science Advances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51, eabe2680 (2020).</a:t>
            </a:r>
            <a:r>
              <a:rPr 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DOI: 10.1126/sciadv.abe2680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Dally et al.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Physical Review B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103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094413 (2021)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DOI: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10.1103/PhysRevB.103.094413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fr-FR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P. E. Siegfried et al, </a:t>
            </a:r>
            <a:r>
              <a:rPr lang="fr-FR" sz="2000" i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</a:t>
            </a:r>
            <a:r>
              <a:rPr lang="fr-FR" sz="20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. Phys. </a:t>
            </a:r>
            <a:r>
              <a:rPr lang="fr-FR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  <a:r>
              <a:rPr lang="fr-FR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58 (2022). https://doi.org/10.1038/s42005-022-00833-2</a:t>
            </a:r>
          </a:p>
        </p:txBody>
      </p:sp>
    </p:spTree>
    <p:extLst>
      <p:ext uri="{BB962C8B-B14F-4D97-AF65-F5344CB8AC3E}">
        <p14:creationId xmlns:p14="http://schemas.microsoft.com/office/powerpoint/2010/main" val="214457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(HfFe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structure) family contains many magnetic structures</a:t>
            </a: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56CA6B9A-C6C3-4018-A040-94347262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0"/>
          <a:stretch/>
        </p:blipFill>
        <p:spPr>
          <a:xfrm>
            <a:off x="2328406" y="977013"/>
            <a:ext cx="10424160" cy="49506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94A8E11-B816-4072-8F24-8157D1DCFDAB}"/>
              </a:ext>
            </a:extLst>
          </p:cNvPr>
          <p:cNvSpPr/>
          <p:nvPr/>
        </p:nvSpPr>
        <p:spPr>
          <a:xfrm>
            <a:off x="4082179" y="2787162"/>
            <a:ext cx="527539" cy="9847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FF9AC-A164-4F07-BAF4-F51573D91233}"/>
              </a:ext>
            </a:extLst>
          </p:cNvPr>
          <p:cNvSpPr/>
          <p:nvPr/>
        </p:nvSpPr>
        <p:spPr>
          <a:xfrm>
            <a:off x="7766157" y="4853353"/>
            <a:ext cx="3965330" cy="48650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4A4925-F652-4F58-806F-44B250B6EC25}"/>
              </a:ext>
            </a:extLst>
          </p:cNvPr>
          <p:cNvSpPr/>
          <p:nvPr/>
        </p:nvSpPr>
        <p:spPr>
          <a:xfrm>
            <a:off x="4577481" y="3299226"/>
            <a:ext cx="527539" cy="9847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EB21A2-4813-4279-92AF-035E841036D5}"/>
              </a:ext>
            </a:extLst>
          </p:cNvPr>
          <p:cNvSpPr/>
          <p:nvPr/>
        </p:nvSpPr>
        <p:spPr>
          <a:xfrm>
            <a:off x="3554640" y="2259641"/>
            <a:ext cx="527539" cy="5275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7E1C20-9679-4399-BCD7-241989086CEB}"/>
              </a:ext>
            </a:extLst>
          </p:cNvPr>
          <p:cNvSpPr/>
          <p:nvPr/>
        </p:nvSpPr>
        <p:spPr>
          <a:xfrm>
            <a:off x="6787279" y="4853353"/>
            <a:ext cx="527539" cy="527519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E54DA3-1263-4E93-8737-CAC6BE07BFFD}"/>
              </a:ext>
            </a:extLst>
          </p:cNvPr>
          <p:cNvSpPr/>
          <p:nvPr/>
        </p:nvSpPr>
        <p:spPr>
          <a:xfrm>
            <a:off x="1800389" y="5117112"/>
            <a:ext cx="527539" cy="527519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57EBA1-09DE-496F-B79A-AE2213323A54}"/>
              </a:ext>
            </a:extLst>
          </p:cNvPr>
          <p:cNvSpPr txBox="1"/>
          <p:nvPr/>
        </p:nvSpPr>
        <p:spPr>
          <a:xfrm>
            <a:off x="2341210" y="4827224"/>
            <a:ext cx="15507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HoFe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structure (</a:t>
            </a:r>
            <a:r>
              <a:rPr lang="en-US" sz="2400" i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Immm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EB4A2D-E50C-4A58-915D-267DFFAD2D8F}"/>
              </a:ext>
            </a:extLst>
          </p:cNvPr>
          <p:cNvSpPr/>
          <p:nvPr/>
        </p:nvSpPr>
        <p:spPr>
          <a:xfrm>
            <a:off x="5301378" y="4853352"/>
            <a:ext cx="1034562" cy="527519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F29F7C-51ED-43D0-A666-23A7ED1F1C5A}"/>
              </a:ext>
            </a:extLst>
          </p:cNvPr>
          <p:cNvSpPr/>
          <p:nvPr/>
        </p:nvSpPr>
        <p:spPr>
          <a:xfrm>
            <a:off x="3087373" y="1767016"/>
            <a:ext cx="527539" cy="5275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2C0E2C-726C-43D7-BE06-00278122AF5E}"/>
              </a:ext>
            </a:extLst>
          </p:cNvPr>
          <p:cNvGrpSpPr>
            <a:grpSpLocks noChangeAspect="1"/>
          </p:cNvGrpSpPr>
          <p:nvPr/>
        </p:nvGrpSpPr>
        <p:grpSpPr>
          <a:xfrm>
            <a:off x="-190957" y="1457400"/>
            <a:ext cx="3222152" cy="3433742"/>
            <a:chOff x="2843868" y="0"/>
            <a:chExt cx="6435405" cy="685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3C424A-60D5-43B1-BF5C-8888CFE03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2726" y="0"/>
              <a:ext cx="6366547" cy="68580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E6CF5C9-A2FF-46FB-A29D-03A7282773A8}"/>
                </a:ext>
              </a:extLst>
            </p:cNvPr>
            <p:cNvSpPr/>
            <p:nvPr/>
          </p:nvSpPr>
          <p:spPr>
            <a:xfrm>
              <a:off x="2843868" y="485192"/>
              <a:ext cx="589797" cy="587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305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FE513-5124-4CA6-BB4D-5FC3287F1FF9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24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(HfFe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structure) family contains many magnetic structures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F09546-F268-4FE9-9406-296A0A6A2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60" y="942769"/>
            <a:ext cx="2843463" cy="4604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769554-9F32-46BD-AA27-A6D39B11D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676" y="1158240"/>
            <a:ext cx="3537345" cy="41738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DE0BB9-819A-468B-8A42-D39A760C3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336" y="983356"/>
            <a:ext cx="3517120" cy="4523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C171E4B-E004-46BF-8E7F-543CB789A5EC}"/>
              </a:ext>
            </a:extLst>
          </p:cNvPr>
          <p:cNvSpPr txBox="1"/>
          <p:nvPr/>
        </p:nvSpPr>
        <p:spPr>
          <a:xfrm>
            <a:off x="512544" y="5674828"/>
            <a:ext cx="11511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G.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Venturini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et al. J. </a:t>
            </a:r>
            <a:r>
              <a:rPr 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Magn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Magn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. Mater.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94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(1–2), 35-42 (1991). https://doi.org/10.1016/0304-8853(91)90108-M</a:t>
            </a:r>
          </a:p>
        </p:txBody>
      </p:sp>
    </p:spTree>
    <p:extLst>
      <p:ext uri="{BB962C8B-B14F-4D97-AF65-F5344CB8AC3E}">
        <p14:creationId xmlns:p14="http://schemas.microsoft.com/office/powerpoint/2010/main" val="2517120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Timeline of key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48DFE-A3FA-4B5E-A2F4-A88B9BB29824}"/>
              </a:ext>
            </a:extLst>
          </p:cNvPr>
          <p:cNvSpPr txBox="1"/>
          <p:nvPr/>
        </p:nvSpPr>
        <p:spPr>
          <a:xfrm>
            <a:off x="408504" y="1025233"/>
            <a:ext cx="113749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1988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ternary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stannide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synthesis first reported for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pl-PL" sz="2400" b="0" i="0" dirty="0">
                <a:solidFill>
                  <a:srgbClr val="2E2E2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Sc, Y, Sm, Gd-Tm, Lu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B.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Malaman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et al.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Mater. Res. Bull.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23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(11), 1629-1633 (1988).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https://doi.org/10.1016/0025-5408(88)90252-8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1991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Crystal synthesis and bulk magnetic characterization revealing diversity of magnetic structures in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family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G.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Venturini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et al. J. </a:t>
            </a:r>
            <a:r>
              <a:rPr 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Magn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Magn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. Mater.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94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(1–2), 35-42 (1991).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https://doi.org/10.1016/0304-8853(91)90108-M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1996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Neutron diffraction revealed the (unusual) incommensurate antiferromagnetic spiral ground state of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Sn</a:t>
            </a:r>
            <a:r>
              <a:rPr lang="en-US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= Sc, Y, Lu)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G.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Venturini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et al. J. Alloy Compd.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236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(1–2), 102-110 (1996). https://doi.org/10.1016/0925-8388(95)01998-7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74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7F03F-B8C8-4F9E-B64C-70BED63CFC75}"/>
              </a:ext>
            </a:extLst>
          </p:cNvPr>
          <p:cNvSpPr txBox="1"/>
          <p:nvPr/>
        </p:nvSpPr>
        <p:spPr>
          <a:xfrm>
            <a:off x="408504" y="327701"/>
            <a:ext cx="11374991" cy="510778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Timeline of key YMn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</a:t>
            </a:r>
            <a:r>
              <a:rPr lang="en-US" sz="2400" baseline="-25000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48DFE-A3FA-4B5E-A2F4-A88B9BB29824}"/>
              </a:ext>
            </a:extLst>
          </p:cNvPr>
          <p:cNvSpPr txBox="1"/>
          <p:nvPr/>
        </p:nvSpPr>
        <p:spPr>
          <a:xfrm>
            <a:off x="408504" y="1025233"/>
            <a:ext cx="698400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2007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Bulk magnetic measurements with B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Segoe UI" panose="020B0502040204020203" pitchFamily="34" charset="0"/>
              </a:rPr>
              <a:t>⟂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c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published along with Hall data at 4.2 K</a:t>
            </a:r>
          </a:p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K. Uhlířová, </a:t>
            </a:r>
            <a:r>
              <a:rPr lang="da-DK" i="1" dirty="0">
                <a:latin typeface="Segoe UI" panose="020B0502040204020203" pitchFamily="34" charset="0"/>
                <a:cs typeface="Segoe UI" panose="020B0502040204020203" pitchFamily="34" charset="0"/>
              </a:rPr>
              <a:t>et al. J. Magn. Magn. Mater. </a:t>
            </a:r>
            <a:r>
              <a:rPr lang="da-DK" b="1" dirty="0">
                <a:latin typeface="Segoe UI" panose="020B0502040204020203" pitchFamily="34" charset="0"/>
                <a:cs typeface="Segoe UI" panose="020B0502040204020203" pitchFamily="34" charset="0"/>
              </a:rPr>
              <a:t>310</a:t>
            </a:r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(2), 1747-1749 (2007). </a:t>
            </a:r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https://doi.org/10.1016/j.jmmm.2006.10.577</a:t>
            </a:r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da-DK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a-DK" sz="2400" dirty="0">
                <a:latin typeface="Segoe UI" panose="020B0502040204020203" pitchFamily="34" charset="0"/>
                <a:cs typeface="Segoe UI" panose="020B0502040204020203" pitchFamily="34" charset="0"/>
              </a:rPr>
              <a:t>2020</a:t>
            </a:r>
          </a:p>
          <a:p>
            <a:r>
              <a:rPr lang="da-DK" sz="2400" dirty="0">
                <a:latin typeface="Segoe UI" panose="020B0502040204020203" pitchFamily="34" charset="0"/>
                <a:cs typeface="Segoe UI" panose="020B0502040204020203" pitchFamily="34" charset="0"/>
              </a:rPr>
              <a:t>Topological Hall effect (THE) found in transverse conical spiral magnetic phase. New THE mechansim proposed.</a:t>
            </a:r>
          </a:p>
          <a:p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N. J. Ghimire et al, </a:t>
            </a:r>
            <a:r>
              <a:rPr lang="da-DK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Sci. Adv.</a:t>
            </a:r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da-DK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, eabe2680 (2020). </a:t>
            </a:r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  <a:hlinkClick r:id="rId6"/>
              </a:rPr>
              <a:t>https://doi.org/10.1126/sciadv.abe2680</a:t>
            </a:r>
            <a:r>
              <a:rPr lang="da-DK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B74AC-C39C-452D-A06E-86F681E7A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119" y="1990883"/>
            <a:ext cx="4200744" cy="29273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6570DD-09E0-442E-B5C1-0ADB93C4BC58}"/>
              </a:ext>
            </a:extLst>
          </p:cNvPr>
          <p:cNvCxnSpPr/>
          <p:nvPr/>
        </p:nvCxnSpPr>
        <p:spPr>
          <a:xfrm>
            <a:off x="6326372" y="1669312"/>
            <a:ext cx="1360968" cy="404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26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B9BE9-877C-4AAB-A482-02B5648589B3}"/>
              </a:ext>
            </a:extLst>
          </p:cNvPr>
          <p:cNvSpPr/>
          <p:nvPr/>
        </p:nvSpPr>
        <p:spPr>
          <a:xfrm>
            <a:off x="95250" y="101599"/>
            <a:ext cx="12001500" cy="5968999"/>
          </a:xfrm>
          <a:prstGeom prst="roundRect">
            <a:avLst>
              <a:gd name="adj" fmla="val 5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806221-C53E-42F1-BEB2-DFF9296BBFAB}"/>
              </a:ext>
            </a:extLst>
          </p:cNvPr>
          <p:cNvGrpSpPr>
            <a:grpSpLocks noChangeAspect="1"/>
          </p:cNvGrpSpPr>
          <p:nvPr/>
        </p:nvGrpSpPr>
        <p:grpSpPr>
          <a:xfrm>
            <a:off x="7158606" y="1325461"/>
            <a:ext cx="4445184" cy="4737087"/>
            <a:chOff x="2843868" y="0"/>
            <a:chExt cx="6435405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6F2564-7D2C-4AA6-A380-0DE4F6D42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2726" y="0"/>
              <a:ext cx="6366547" cy="685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9F95CB-24EB-4D77-9627-EE83F8D56020}"/>
                </a:ext>
              </a:extLst>
            </p:cNvPr>
            <p:cNvSpPr/>
            <p:nvPr/>
          </p:nvSpPr>
          <p:spPr>
            <a:xfrm>
              <a:off x="2843868" y="485192"/>
              <a:ext cx="589797" cy="587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84A6D5B-99C3-4B02-A730-6B81ACF93998}"/>
              </a:ext>
            </a:extLst>
          </p:cNvPr>
          <p:cNvSpPr/>
          <p:nvPr/>
        </p:nvSpPr>
        <p:spPr>
          <a:xfrm>
            <a:off x="232794" y="259839"/>
            <a:ext cx="11726411" cy="1065622"/>
          </a:xfrm>
          <a:prstGeom prst="roundRect">
            <a:avLst/>
          </a:pr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Zero-field magnetic structure is an antiferromagnet with incommensurate spiral order as the magnetic ground state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F08EB8-CAF7-42E0-9328-F056EA1D3065}"/>
              </a:ext>
            </a:extLst>
          </p:cNvPr>
          <p:cNvSpPr/>
          <p:nvPr/>
        </p:nvSpPr>
        <p:spPr>
          <a:xfrm>
            <a:off x="232794" y="1217328"/>
            <a:ext cx="7586260" cy="516342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Centrosymmetric (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6/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mmm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Mn atoms form layers of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kagome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lattices with easy-plane anisotropy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Mn layer above not the same distance as layer below</a:t>
            </a:r>
          </a:p>
          <a:p>
            <a:pPr lvl="1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need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interlayer exchange interaction model</a:t>
            </a:r>
          </a:p>
          <a:p>
            <a:pPr lvl="1" algn="ctr"/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 algn="ctr"/>
            <a:r>
              <a:rPr lang="en-US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</a:t>
            </a:r>
            <a:r>
              <a:rPr 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&lt;0,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&lt;0,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&gt;0,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&lt;0 </a:t>
            </a:r>
          </a:p>
          <a:p>
            <a:pPr lvl="1"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frustrated magnet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F299528-ED3B-40ED-B72F-D7F3B9F940CE}"/>
              </a:ext>
            </a:extLst>
          </p:cNvPr>
          <p:cNvSpPr/>
          <p:nvPr/>
        </p:nvSpPr>
        <p:spPr>
          <a:xfrm>
            <a:off x="914400" y="4144287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9873F8-A19D-4F22-B803-434CDF998271}"/>
              </a:ext>
            </a:extLst>
          </p:cNvPr>
          <p:cNvSpPr/>
          <p:nvPr/>
        </p:nvSpPr>
        <p:spPr>
          <a:xfrm>
            <a:off x="2705878" y="5057193"/>
            <a:ext cx="3089656" cy="914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017274-3343-4505-98AD-CB9455BDCAFF}"/>
              </a:ext>
            </a:extLst>
          </p:cNvPr>
          <p:cNvSpPr/>
          <p:nvPr/>
        </p:nvSpPr>
        <p:spPr>
          <a:xfrm>
            <a:off x="95250" y="6070600"/>
            <a:ext cx="12001500" cy="685800"/>
          </a:xfrm>
          <a:prstGeom prst="round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C4E3C-FDD0-4DDD-A764-64CD7B6A5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2" y="6209134"/>
            <a:ext cx="1550774" cy="408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469DB-A342-4A6A-B3EC-17FE4A40581B}"/>
              </a:ext>
            </a:extLst>
          </p:cNvPr>
          <p:cNvSpPr/>
          <p:nvPr/>
        </p:nvSpPr>
        <p:spPr>
          <a:xfrm>
            <a:off x="1642886" y="6228829"/>
            <a:ext cx="1008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NATIONAL INSTITUTE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STANDARDS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TECHNOLOGY  ●  NIST CENTER </a:t>
            </a:r>
            <a:r>
              <a:rPr lang="en-US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NEUTRON RESEARCH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44B825D-10B0-4983-B6B9-367A69BC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9688" y="6228827"/>
            <a:ext cx="2743200" cy="365125"/>
          </a:xfrm>
        </p:spPr>
        <p:txBody>
          <a:bodyPr/>
          <a:lstStyle/>
          <a:p>
            <a:fld id="{0157C452-F483-4DF4-A927-362070941305}" type="slidenum">
              <a:rPr lang="en-US" sz="18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fld>
            <a:endParaRPr lang="en-US" sz="1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30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13934</TotalTime>
  <Words>2853</Words>
  <Application>Microsoft Office PowerPoint</Application>
  <PresentationFormat>Widescreen</PresentationFormat>
  <Paragraphs>460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Corbel</vt:lpstr>
      <vt:lpstr>Segoe UI</vt:lpstr>
      <vt:lpstr>Segoe UI Light</vt:lpstr>
      <vt:lpstr>Source Sans Pro</vt:lpstr>
      <vt:lpstr>Office Theme</vt:lpstr>
      <vt:lpstr> Neutron diffraction studies on the topologically non-trivial kagome helimagnet YMn6Sn6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Dally, Rebecca L. (Fed)</dc:creator>
  <cp:lastModifiedBy>Dally, Rebecca L. (Fed)</cp:lastModifiedBy>
  <cp:revision>147</cp:revision>
  <cp:lastPrinted>2022-04-11T17:07:01Z</cp:lastPrinted>
  <dcterms:created xsi:type="dcterms:W3CDTF">2021-07-09T19:33:43Z</dcterms:created>
  <dcterms:modified xsi:type="dcterms:W3CDTF">2022-10-18T11:03:57Z</dcterms:modified>
</cp:coreProperties>
</file>