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tmp" ContentType="image/png"/>
  <Default Extension="vml" ContentType="application/vnd.openxmlformats-officedocument.vmlDrawing"/>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charts/chart5.xml" ContentType="application/vnd.openxmlformats-officedocument.drawingml.chart+xml"/>
  <Override PartName="/ppt/drawings/drawing5.xml" ContentType="application/vnd.openxmlformats-officedocument.drawingml.chartshapes+xml"/>
  <Override PartName="/ppt/charts/chart6.xml" ContentType="application/vnd.openxmlformats-officedocument.drawingml.chart+xml"/>
  <Override PartName="/ppt/drawings/drawing6.xml" ContentType="application/vnd.openxmlformats-officedocument.drawingml.chartshapes+xml"/>
  <Override PartName="/ppt/charts/chart7.xml" ContentType="application/vnd.openxmlformats-officedocument.drawingml.chart+xml"/>
  <Override PartName="/ppt/theme/themeOverride1.xml" ContentType="application/vnd.openxmlformats-officedocument.themeOverride+xml"/>
  <Override PartName="/ppt/drawings/drawing7.xml" ContentType="application/vnd.openxmlformats-officedocument.drawingml.chartshapes+xml"/>
  <Override PartName="/ppt/charts/chart8.xml" ContentType="application/vnd.openxmlformats-officedocument.drawingml.chart+xml"/>
  <Override PartName="/ppt/theme/themeOverride2.xml" ContentType="application/vnd.openxmlformats-officedocument.themeOverride+xml"/>
  <Override PartName="/ppt/drawings/drawing8.xml" ContentType="application/vnd.openxmlformats-officedocument.drawingml.chartshapes+xml"/>
  <Override PartName="/ppt/charts/chart9.xml" ContentType="application/vnd.openxmlformats-officedocument.drawingml.chart+xml"/>
  <Override PartName="/ppt/theme/themeOverride3.xml" ContentType="application/vnd.openxmlformats-officedocument.themeOverride+xml"/>
  <Override PartName="/ppt/drawings/drawing9.xml" ContentType="application/vnd.openxmlformats-officedocument.drawingml.chartshapes+xml"/>
  <Override PartName="/ppt/charts/chart10.xml" ContentType="application/vnd.openxmlformats-officedocument.drawingml.chart+xml"/>
  <Override PartName="/ppt/theme/themeOverride4.xml" ContentType="application/vnd.openxmlformats-officedocument.themeOverride+xml"/>
  <Override PartName="/ppt/drawings/drawing10.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7" r:id="rId2"/>
    <p:sldId id="289" r:id="rId3"/>
    <p:sldId id="258" r:id="rId4"/>
    <p:sldId id="259" r:id="rId5"/>
    <p:sldId id="260" r:id="rId6"/>
    <p:sldId id="261" r:id="rId7"/>
    <p:sldId id="264" r:id="rId8"/>
    <p:sldId id="262" r:id="rId9"/>
    <p:sldId id="269" r:id="rId10"/>
    <p:sldId id="263" r:id="rId11"/>
    <p:sldId id="265" r:id="rId12"/>
    <p:sldId id="266" r:id="rId13"/>
    <p:sldId id="272" r:id="rId14"/>
    <p:sldId id="267" r:id="rId15"/>
    <p:sldId id="270" r:id="rId16"/>
    <p:sldId id="271" r:id="rId17"/>
    <p:sldId id="273" r:id="rId18"/>
    <p:sldId id="274" r:id="rId19"/>
    <p:sldId id="276" r:id="rId20"/>
    <p:sldId id="277" r:id="rId21"/>
    <p:sldId id="279" r:id="rId22"/>
    <p:sldId id="278" r:id="rId23"/>
    <p:sldId id="280" r:id="rId24"/>
    <p:sldId id="281" r:id="rId25"/>
    <p:sldId id="282"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B3CE"/>
    <a:srgbClr val="87C5E1"/>
    <a:srgbClr val="88B6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0" autoAdjust="0"/>
    <p:restoredTop sz="94660"/>
  </p:normalViewPr>
  <p:slideViewPr>
    <p:cSldViewPr snapToGrid="0">
      <p:cViewPr varScale="1">
        <p:scale>
          <a:sx n="80" d="100"/>
          <a:sy n="80" d="100"/>
        </p:scale>
        <p:origin x="216" y="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np4\Desktop\Copy%20of%20Plotted%20flyash%20and%20cement%20ICP%20data%20v2.xlsx" TargetMode="External"/><Relationship Id="rId2"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file:////C:\Users\lnp4\Desktop\Copy%20of%20Plotted%20flyash%20and%20cement%20ICP%20data%20v2.xlsx" TargetMode="External"/><Relationship Id="rId3" Type="http://schemas.openxmlformats.org/officeDocument/2006/relationships/chartUserShapes" Target="../drawings/drawing10.xml"/></Relationships>
</file>

<file path=ppt/charts/_rels/chart2.xml.rels><?xml version="1.0" encoding="UTF-8" standalone="yes"?>
<Relationships xmlns="http://schemas.openxmlformats.org/package/2006/relationships"><Relationship Id="rId1" Type="http://schemas.openxmlformats.org/officeDocument/2006/relationships/oleObject" Target="file:////C:\Users\lnp4\Desktop\Copy%20of%20Plotted%20flyash%20and%20cement%20ICP%20data%20v2.xlsx" TargetMode="External"/><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lnp4\Desktop\Copy%20of%20Plotted%20flyash%20and%20cement%20ICP%20data%20v2.xlsx" TargetMode="External"/><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lnp4\Desktop\Copy%20of%20Plotted%20flyash%20and%20cement%20ICP%20data%20v2.xlsx" TargetMode="External"/><Relationship Id="rId2"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1" Type="http://schemas.openxmlformats.org/officeDocument/2006/relationships/oleObject" Target="file:////C:\Users\lnp4\Desktop\Copy%20of%20Plotted%20flyash%20and%20cement%20ICP%20data%20v2.xlsx" TargetMode="External"/><Relationship Id="rId2"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1" Type="http://schemas.openxmlformats.org/officeDocument/2006/relationships/oleObject" Target="file:////C:\Users\lnp4\Desktop\Copy%20of%20Plotted%20flyash%20and%20cement%20ICP%20data%20v2.xlsx" TargetMode="External"/><Relationship Id="rId2"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C:\Users\lnp4\Desktop\Copy%20of%20Plotted%20flyash%20and%20cement%20ICP%20data%20v2.xlsx" TargetMode="External"/><Relationship Id="rId3"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C:\Users\lnp4\Desktop\Copy%20of%20Plotted%20flyash%20and%20cement%20ICP%20data%20v2.xlsx" TargetMode="External"/><Relationship Id="rId3"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C:\Users\lnp4\Desktop\Copy%20of%20Plotted%20flyash%20and%20cement%20ICP%20data%20v2.xlsx" TargetMode="External"/><Relationship Id="rId3"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2200"/>
              <a:t>Ash F1</a:t>
            </a:r>
          </a:p>
        </c:rich>
      </c:tx>
      <c:layout>
        <c:manualLayout>
          <c:xMode val="edge"/>
          <c:yMode val="edge"/>
          <c:x val="0.497441772249116"/>
          <c:y val="0.125914538289059"/>
        </c:manualLayout>
      </c:layout>
      <c:overlay val="0"/>
    </c:title>
    <c:autoTitleDeleted val="0"/>
    <c:plotArea>
      <c:layout>
        <c:manualLayout>
          <c:layoutTarget val="inner"/>
          <c:xMode val="edge"/>
          <c:yMode val="edge"/>
          <c:x val="0.220404062488369"/>
          <c:y val="0.131367940709539"/>
          <c:w val="0.68026108463188"/>
          <c:h val="0.699364494331826"/>
        </c:manualLayout>
      </c:layout>
      <c:scatterChart>
        <c:scatterStyle val="lineMarker"/>
        <c:varyColors val="0"/>
        <c:ser>
          <c:idx val="0"/>
          <c:order val="0"/>
          <c:tx>
            <c:strRef>
              <c:f>'[1]Data summary'!$C$4</c:f>
              <c:strCache>
                <c:ptCount val="1"/>
                <c:pt idx="0">
                  <c:v>K</c:v>
                </c:pt>
              </c:strCache>
            </c:strRef>
          </c:tx>
          <c:spPr>
            <a:ln w="19050">
              <a:noFill/>
            </a:ln>
          </c:spPr>
          <c:errBars>
            <c:errDir val="y"/>
            <c:errBarType val="both"/>
            <c:errValType val="cust"/>
            <c:noEndCap val="0"/>
            <c:plus>
              <c:numRef>
                <c:f>'[1]Data summary'!$C$20:$C$31</c:f>
                <c:numCache>
                  <c:formatCode>General</c:formatCode>
                  <c:ptCount val="12"/>
                  <c:pt idx="0">
                    <c:v>0.0199565084181784</c:v>
                  </c:pt>
                  <c:pt idx="1">
                    <c:v>0.0051314210996971</c:v>
                  </c:pt>
                  <c:pt idx="2">
                    <c:v>0.0170396522268145</c:v>
                  </c:pt>
                  <c:pt idx="3">
                    <c:v>0.0100194954856214</c:v>
                  </c:pt>
                  <c:pt idx="4">
                    <c:v>0.00649636222390497</c:v>
                  </c:pt>
                  <c:pt idx="5">
                    <c:v>0.0112639799542928</c:v>
                  </c:pt>
                  <c:pt idx="6">
                    <c:v>0.0153135543495609</c:v>
                  </c:pt>
                  <c:pt idx="7">
                    <c:v>0.0158381765398552</c:v>
                  </c:pt>
                  <c:pt idx="8">
                    <c:v>0.00483155585214793</c:v>
                  </c:pt>
                  <c:pt idx="9">
                    <c:v>0.0204817625804539</c:v>
                  </c:pt>
                  <c:pt idx="10">
                    <c:v>0.0185066690280269</c:v>
                  </c:pt>
                  <c:pt idx="11">
                    <c:v>0.00517951118216245</c:v>
                  </c:pt>
                </c:numCache>
              </c:numRef>
            </c:plus>
            <c:minus>
              <c:numRef>
                <c:f>'[1]Data summary'!$C$20:$C$31</c:f>
                <c:numCache>
                  <c:formatCode>General</c:formatCode>
                  <c:ptCount val="12"/>
                  <c:pt idx="0">
                    <c:v>0.0199565084181784</c:v>
                  </c:pt>
                  <c:pt idx="1">
                    <c:v>0.0051314210996971</c:v>
                  </c:pt>
                  <c:pt idx="2">
                    <c:v>0.0170396522268145</c:v>
                  </c:pt>
                  <c:pt idx="3">
                    <c:v>0.0100194954856214</c:v>
                  </c:pt>
                  <c:pt idx="4">
                    <c:v>0.00649636222390497</c:v>
                  </c:pt>
                  <c:pt idx="5">
                    <c:v>0.0112639799542928</c:v>
                  </c:pt>
                  <c:pt idx="6">
                    <c:v>0.0153135543495609</c:v>
                  </c:pt>
                  <c:pt idx="7">
                    <c:v>0.0158381765398552</c:v>
                  </c:pt>
                  <c:pt idx="8">
                    <c:v>0.00483155585214793</c:v>
                  </c:pt>
                  <c:pt idx="9">
                    <c:v>0.0204817625804539</c:v>
                  </c:pt>
                  <c:pt idx="10">
                    <c:v>0.0185066690280269</c:v>
                  </c:pt>
                  <c:pt idx="11">
                    <c:v>0.00517951118216245</c:v>
                  </c:pt>
                </c:numCache>
              </c:numRef>
            </c:minus>
            <c:spPr>
              <a:ln>
                <a:solidFill>
                  <a:schemeClr val="accent1">
                    <a:lumMod val="75000"/>
                  </a:schemeClr>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summary'!$C$5:$C$16</c:f>
              <c:numCache>
                <c:formatCode>General</c:formatCode>
                <c:ptCount val="12"/>
                <c:pt idx="0">
                  <c:v>3.667150063643005</c:v>
                </c:pt>
                <c:pt idx="1">
                  <c:v>4.271754355901237</c:v>
                </c:pt>
                <c:pt idx="2">
                  <c:v>7.946509183263724</c:v>
                </c:pt>
                <c:pt idx="3">
                  <c:v>4.327545357897057</c:v>
                </c:pt>
                <c:pt idx="4">
                  <c:v>4.334007701954646</c:v>
                </c:pt>
                <c:pt idx="5">
                  <c:v>4.344911841861835</c:v>
                </c:pt>
                <c:pt idx="6">
                  <c:v>4.400975660493338</c:v>
                </c:pt>
                <c:pt idx="7">
                  <c:v>4.53274609552504</c:v>
                </c:pt>
                <c:pt idx="8">
                  <c:v>4.343291993087508</c:v>
                </c:pt>
                <c:pt idx="9">
                  <c:v>4.54122046227074</c:v>
                </c:pt>
                <c:pt idx="10">
                  <c:v>4.658514564571858</c:v>
                </c:pt>
                <c:pt idx="11">
                  <c:v>4.544247021822773</c:v>
                </c:pt>
              </c:numCache>
            </c:numRef>
          </c:yVal>
          <c:smooth val="0"/>
        </c:ser>
        <c:ser>
          <c:idx val="1"/>
          <c:order val="1"/>
          <c:tx>
            <c:strRef>
              <c:f>'[1]Data summary'!$D$4</c:f>
              <c:strCache>
                <c:ptCount val="1"/>
                <c:pt idx="0">
                  <c:v>Na</c:v>
                </c:pt>
              </c:strCache>
            </c:strRef>
          </c:tx>
          <c:spPr>
            <a:ln w="19050">
              <a:noFill/>
            </a:ln>
          </c:spPr>
          <c:errBars>
            <c:errDir val="y"/>
            <c:errBarType val="both"/>
            <c:errValType val="cust"/>
            <c:noEndCap val="0"/>
            <c:plus>
              <c:numRef>
                <c:f>'[1]Data summary'!$D$20:$D$31</c:f>
                <c:numCache>
                  <c:formatCode>General</c:formatCode>
                  <c:ptCount val="12"/>
                  <c:pt idx="0">
                    <c:v>0.678260577963362</c:v>
                  </c:pt>
                  <c:pt idx="1">
                    <c:v>1.320114833615128</c:v>
                  </c:pt>
                  <c:pt idx="2">
                    <c:v>0.708397002934995</c:v>
                  </c:pt>
                  <c:pt idx="3">
                    <c:v>1.180840606832888</c:v>
                  </c:pt>
                  <c:pt idx="4">
                    <c:v>2.049569953360303</c:v>
                  </c:pt>
                  <c:pt idx="5">
                    <c:v>0.646096926316065</c:v>
                  </c:pt>
                  <c:pt idx="6">
                    <c:v>0.565820144409949</c:v>
                  </c:pt>
                  <c:pt idx="7">
                    <c:v>1.73697852769195</c:v>
                  </c:pt>
                  <c:pt idx="8">
                    <c:v>1.238200547617178</c:v>
                  </c:pt>
                  <c:pt idx="9">
                    <c:v>0.558245686576037</c:v>
                  </c:pt>
                  <c:pt idx="10">
                    <c:v>2.460528461416711</c:v>
                  </c:pt>
                  <c:pt idx="11">
                    <c:v>2.325145595949079</c:v>
                  </c:pt>
                </c:numCache>
              </c:numRef>
            </c:plus>
            <c:minus>
              <c:numRef>
                <c:f>'[1]Data summary'!$D$20:$D$31</c:f>
                <c:numCache>
                  <c:formatCode>General</c:formatCode>
                  <c:ptCount val="12"/>
                  <c:pt idx="0">
                    <c:v>0.678260577963362</c:v>
                  </c:pt>
                  <c:pt idx="1">
                    <c:v>1.320114833615128</c:v>
                  </c:pt>
                  <c:pt idx="2">
                    <c:v>0.708397002934995</c:v>
                  </c:pt>
                  <c:pt idx="3">
                    <c:v>1.180840606832888</c:v>
                  </c:pt>
                  <c:pt idx="4">
                    <c:v>2.049569953360303</c:v>
                  </c:pt>
                  <c:pt idx="5">
                    <c:v>0.646096926316065</c:v>
                  </c:pt>
                  <c:pt idx="6">
                    <c:v>0.565820144409949</c:v>
                  </c:pt>
                  <c:pt idx="7">
                    <c:v>1.73697852769195</c:v>
                  </c:pt>
                  <c:pt idx="8">
                    <c:v>1.238200547617178</c:v>
                  </c:pt>
                  <c:pt idx="9">
                    <c:v>0.558245686576037</c:v>
                  </c:pt>
                  <c:pt idx="10">
                    <c:v>2.460528461416711</c:v>
                  </c:pt>
                  <c:pt idx="11">
                    <c:v>2.325145595949079</c:v>
                  </c:pt>
                </c:numCache>
              </c:numRef>
            </c:minus>
            <c:spPr>
              <a:ln>
                <a:solidFill>
                  <a:schemeClr val="accent2"/>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summary'!$D$5:$D$16</c:f>
              <c:numCache>
                <c:formatCode>General</c:formatCode>
                <c:ptCount val="12"/>
                <c:pt idx="0">
                  <c:v>55.27386261833833</c:v>
                </c:pt>
                <c:pt idx="1">
                  <c:v>61.97539435911688</c:v>
                </c:pt>
                <c:pt idx="2">
                  <c:v>102.3933733305454</c:v>
                </c:pt>
                <c:pt idx="3">
                  <c:v>61.55491746495291</c:v>
                </c:pt>
                <c:pt idx="4">
                  <c:v>61.24753435611584</c:v>
                </c:pt>
                <c:pt idx="5">
                  <c:v>62.90189344660224</c:v>
                </c:pt>
                <c:pt idx="6">
                  <c:v>61.96669483716865</c:v>
                </c:pt>
                <c:pt idx="7">
                  <c:v>63.61815408700568</c:v>
                </c:pt>
                <c:pt idx="8">
                  <c:v>59.8179129159584</c:v>
                </c:pt>
                <c:pt idx="9">
                  <c:v>63.73704755363133</c:v>
                </c:pt>
                <c:pt idx="10">
                  <c:v>64.35761345260435</c:v>
                </c:pt>
                <c:pt idx="11">
                  <c:v>62.31902547607153</c:v>
                </c:pt>
              </c:numCache>
            </c:numRef>
          </c:yVal>
          <c:smooth val="0"/>
        </c:ser>
        <c:ser>
          <c:idx val="3"/>
          <c:order val="2"/>
          <c:tx>
            <c:strRef>
              <c:f>'[1]Data summary'!$E$4</c:f>
              <c:strCache>
                <c:ptCount val="1"/>
                <c:pt idx="0">
                  <c:v>S</c:v>
                </c:pt>
              </c:strCache>
            </c:strRef>
          </c:tx>
          <c:spPr>
            <a:ln w="19050">
              <a:noFill/>
            </a:ln>
          </c:spPr>
          <c:errBars>
            <c:errDir val="y"/>
            <c:errBarType val="both"/>
            <c:errValType val="cust"/>
            <c:noEndCap val="0"/>
            <c:plus>
              <c:numRef>
                <c:f>'[1]Data summary'!$E$20:$E$31</c:f>
                <c:numCache>
                  <c:formatCode>General</c:formatCode>
                  <c:ptCount val="12"/>
                  <c:pt idx="0">
                    <c:v>1.58834795926623</c:v>
                  </c:pt>
                  <c:pt idx="1">
                    <c:v>2.217002484711645</c:v>
                  </c:pt>
                  <c:pt idx="2">
                    <c:v>0.917154493837187</c:v>
                  </c:pt>
                  <c:pt idx="3">
                    <c:v>2.0051157987042</c:v>
                  </c:pt>
                  <c:pt idx="4">
                    <c:v>1.691404658317856</c:v>
                  </c:pt>
                  <c:pt idx="5">
                    <c:v>0.653737990723681</c:v>
                  </c:pt>
                  <c:pt idx="6">
                    <c:v>0.49478780899939</c:v>
                  </c:pt>
                  <c:pt idx="7">
                    <c:v>1.436145611979894</c:v>
                  </c:pt>
                  <c:pt idx="8">
                    <c:v>2.582016238682875</c:v>
                  </c:pt>
                  <c:pt idx="9">
                    <c:v>1.777388382881145</c:v>
                  </c:pt>
                  <c:pt idx="10">
                    <c:v>2.223899876832245</c:v>
                  </c:pt>
                  <c:pt idx="11">
                    <c:v>1.42398859156463</c:v>
                  </c:pt>
                </c:numCache>
              </c:numRef>
            </c:plus>
            <c:minus>
              <c:numRef>
                <c:f>'[1]Data summary'!$E$20:$E$31</c:f>
                <c:numCache>
                  <c:formatCode>General</c:formatCode>
                  <c:ptCount val="12"/>
                  <c:pt idx="0">
                    <c:v>1.58834795926623</c:v>
                  </c:pt>
                  <c:pt idx="1">
                    <c:v>2.217002484711645</c:v>
                  </c:pt>
                  <c:pt idx="2">
                    <c:v>0.917154493837187</c:v>
                  </c:pt>
                  <c:pt idx="3">
                    <c:v>2.0051157987042</c:v>
                  </c:pt>
                  <c:pt idx="4">
                    <c:v>1.691404658317856</c:v>
                  </c:pt>
                  <c:pt idx="5">
                    <c:v>0.653737990723681</c:v>
                  </c:pt>
                  <c:pt idx="6">
                    <c:v>0.49478780899939</c:v>
                  </c:pt>
                  <c:pt idx="7">
                    <c:v>1.436145611979894</c:v>
                  </c:pt>
                  <c:pt idx="8">
                    <c:v>2.582016238682875</c:v>
                  </c:pt>
                  <c:pt idx="9">
                    <c:v>1.777388382881145</c:v>
                  </c:pt>
                  <c:pt idx="10">
                    <c:v>2.223899876832245</c:v>
                  </c:pt>
                  <c:pt idx="11">
                    <c:v>1.42398859156463</c:v>
                  </c:pt>
                </c:numCache>
              </c:numRef>
            </c:minus>
            <c:spPr>
              <a:ln>
                <a:solidFill>
                  <a:schemeClr val="accent4">
                    <a:lumMod val="75000"/>
                  </a:schemeClr>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summary'!$E$5:$E$16</c:f>
              <c:numCache>
                <c:formatCode>General</c:formatCode>
                <c:ptCount val="12"/>
                <c:pt idx="0">
                  <c:v>57.5975882322366</c:v>
                </c:pt>
                <c:pt idx="1">
                  <c:v>62.74754405114609</c:v>
                </c:pt>
                <c:pt idx="2">
                  <c:v>103.5604761162223</c:v>
                </c:pt>
                <c:pt idx="3">
                  <c:v>63.11450699100785</c:v>
                </c:pt>
                <c:pt idx="4">
                  <c:v>60.3004314153542</c:v>
                </c:pt>
                <c:pt idx="5">
                  <c:v>59.14860439731795</c:v>
                </c:pt>
                <c:pt idx="6">
                  <c:v>58.49680336815843</c:v>
                </c:pt>
                <c:pt idx="7">
                  <c:v>56.85222724673838</c:v>
                </c:pt>
                <c:pt idx="8">
                  <c:v>51.14818857528977</c:v>
                </c:pt>
                <c:pt idx="9">
                  <c:v>54.2221529185509</c:v>
                </c:pt>
                <c:pt idx="10">
                  <c:v>55.13072405010654</c:v>
                </c:pt>
                <c:pt idx="11">
                  <c:v>54.57248297728572</c:v>
                </c:pt>
              </c:numCache>
            </c:numRef>
          </c:yVal>
          <c:smooth val="0"/>
        </c:ser>
        <c:ser>
          <c:idx val="4"/>
          <c:order val="3"/>
          <c:tx>
            <c:strRef>
              <c:f>'[1]Data summary'!$F$4</c:f>
              <c:strCache>
                <c:ptCount val="1"/>
                <c:pt idx="0">
                  <c:v>Ca</c:v>
                </c:pt>
              </c:strCache>
            </c:strRef>
          </c:tx>
          <c:spPr>
            <a:ln w="19050">
              <a:noFill/>
            </a:ln>
          </c:spPr>
          <c:errBars>
            <c:errDir val="y"/>
            <c:errBarType val="both"/>
            <c:errValType val="cust"/>
            <c:noEndCap val="0"/>
            <c:plus>
              <c:numRef>
                <c:f>'[1]Data summary'!$F$20:$F$31</c:f>
                <c:numCache>
                  <c:formatCode>General</c:formatCode>
                  <c:ptCount val="12"/>
                  <c:pt idx="0">
                    <c:v>0.492410434503773</c:v>
                  </c:pt>
                  <c:pt idx="1">
                    <c:v>0.306021234799235</c:v>
                  </c:pt>
                  <c:pt idx="2">
                    <c:v>0.489894309674796</c:v>
                  </c:pt>
                  <c:pt idx="3">
                    <c:v>0.50351665589839</c:v>
                  </c:pt>
                  <c:pt idx="4">
                    <c:v>0.263698454880663</c:v>
                  </c:pt>
                  <c:pt idx="5">
                    <c:v>0.474268120434869</c:v>
                  </c:pt>
                  <c:pt idx="6">
                    <c:v>0.323467346249258</c:v>
                  </c:pt>
                  <c:pt idx="7">
                    <c:v>0.419927007832337</c:v>
                  </c:pt>
                  <c:pt idx="8">
                    <c:v>0.583351201859941</c:v>
                  </c:pt>
                  <c:pt idx="9">
                    <c:v>0.459283257802046</c:v>
                  </c:pt>
                  <c:pt idx="10">
                    <c:v>0.452551184432072</c:v>
                  </c:pt>
                  <c:pt idx="11">
                    <c:v>0.402648019594569</c:v>
                  </c:pt>
                </c:numCache>
              </c:numRef>
            </c:plus>
            <c:minus>
              <c:numRef>
                <c:f>'[1]Data summary'!$F$20:$F$31</c:f>
                <c:numCache>
                  <c:formatCode>General</c:formatCode>
                  <c:ptCount val="12"/>
                  <c:pt idx="0">
                    <c:v>0.492410434503773</c:v>
                  </c:pt>
                  <c:pt idx="1">
                    <c:v>0.306021234799235</c:v>
                  </c:pt>
                  <c:pt idx="2">
                    <c:v>0.489894309674796</c:v>
                  </c:pt>
                  <c:pt idx="3">
                    <c:v>0.50351665589839</c:v>
                  </c:pt>
                  <c:pt idx="4">
                    <c:v>0.263698454880663</c:v>
                  </c:pt>
                  <c:pt idx="5">
                    <c:v>0.474268120434869</c:v>
                  </c:pt>
                  <c:pt idx="6">
                    <c:v>0.323467346249258</c:v>
                  </c:pt>
                  <c:pt idx="7">
                    <c:v>0.419927007832337</c:v>
                  </c:pt>
                  <c:pt idx="8">
                    <c:v>0.583351201859941</c:v>
                  </c:pt>
                  <c:pt idx="9">
                    <c:v>0.459283257802046</c:v>
                  </c:pt>
                  <c:pt idx="10">
                    <c:v>0.452551184432072</c:v>
                  </c:pt>
                  <c:pt idx="11">
                    <c:v>0.402648019594569</c:v>
                  </c:pt>
                </c:numCache>
              </c:numRef>
            </c:minus>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summary'!$F$5:$F$16</c:f>
              <c:numCache>
                <c:formatCode>General</c:formatCode>
                <c:ptCount val="12"/>
                <c:pt idx="0">
                  <c:v>34.4237071044796</c:v>
                </c:pt>
                <c:pt idx="1">
                  <c:v>38.41093201590233</c:v>
                </c:pt>
                <c:pt idx="2">
                  <c:v>61.6314852703894</c:v>
                </c:pt>
                <c:pt idx="3">
                  <c:v>36.81321423224709</c:v>
                </c:pt>
                <c:pt idx="4">
                  <c:v>34.53848329091604</c:v>
                </c:pt>
                <c:pt idx="5">
                  <c:v>33.41068250245353</c:v>
                </c:pt>
                <c:pt idx="6">
                  <c:v>32.65964702164109</c:v>
                </c:pt>
                <c:pt idx="7">
                  <c:v>31.68238601393948</c:v>
                </c:pt>
                <c:pt idx="8">
                  <c:v>29.63887086847314</c:v>
                </c:pt>
                <c:pt idx="9">
                  <c:v>29.77277641931566</c:v>
                </c:pt>
                <c:pt idx="10">
                  <c:v>29.53823377746727</c:v>
                </c:pt>
                <c:pt idx="11">
                  <c:v>30.42899678959363</c:v>
                </c:pt>
              </c:numCache>
            </c:numRef>
          </c:yVal>
          <c:smooth val="0"/>
        </c:ser>
        <c:ser>
          <c:idx val="5"/>
          <c:order val="4"/>
          <c:tx>
            <c:strRef>
              <c:f>'[1]Data summary'!$G$4</c:f>
              <c:strCache>
                <c:ptCount val="1"/>
                <c:pt idx="0">
                  <c:v>Si </c:v>
                </c:pt>
              </c:strCache>
            </c:strRef>
          </c:tx>
          <c:spPr>
            <a:ln w="19050">
              <a:noFill/>
            </a:ln>
          </c:spPr>
          <c:errBars>
            <c:errDir val="y"/>
            <c:errBarType val="both"/>
            <c:errValType val="cust"/>
            <c:noEndCap val="0"/>
            <c:plus>
              <c:numRef>
                <c:f>'[1]Data summary'!$G$20:$G$31</c:f>
                <c:numCache>
                  <c:formatCode>General</c:formatCode>
                  <c:ptCount val="12"/>
                  <c:pt idx="0">
                    <c:v>0.00341188486392679</c:v>
                  </c:pt>
                  <c:pt idx="1">
                    <c:v>0.00162269197487754</c:v>
                  </c:pt>
                  <c:pt idx="2">
                    <c:v>0.00277540727705117</c:v>
                  </c:pt>
                  <c:pt idx="3">
                    <c:v>0.00115722639888898</c:v>
                  </c:pt>
                  <c:pt idx="4">
                    <c:v>0.00267547622900046</c:v>
                  </c:pt>
                  <c:pt idx="5">
                    <c:v>0.00190714236753373</c:v>
                  </c:pt>
                  <c:pt idx="6">
                    <c:v>0.00168604020513113</c:v>
                  </c:pt>
                  <c:pt idx="7">
                    <c:v>0.00176502099612696</c:v>
                  </c:pt>
                  <c:pt idx="8">
                    <c:v>0.00209115113865277</c:v>
                  </c:pt>
                  <c:pt idx="9">
                    <c:v>0.00303212246262929</c:v>
                  </c:pt>
                  <c:pt idx="10">
                    <c:v>0.00157726341770331</c:v>
                  </c:pt>
                  <c:pt idx="11">
                    <c:v>0.00331272073381555</c:v>
                  </c:pt>
                </c:numCache>
              </c:numRef>
            </c:plus>
            <c:minus>
              <c:numRef>
                <c:f>'[1]Data summary'!$G$20:$G$31</c:f>
                <c:numCache>
                  <c:formatCode>General</c:formatCode>
                  <c:ptCount val="12"/>
                  <c:pt idx="0">
                    <c:v>0.00341188486392679</c:v>
                  </c:pt>
                  <c:pt idx="1">
                    <c:v>0.00162269197487754</c:v>
                  </c:pt>
                  <c:pt idx="2">
                    <c:v>0.00277540727705117</c:v>
                  </c:pt>
                  <c:pt idx="3">
                    <c:v>0.00115722639888898</c:v>
                  </c:pt>
                  <c:pt idx="4">
                    <c:v>0.00267547622900046</c:v>
                  </c:pt>
                  <c:pt idx="5">
                    <c:v>0.00190714236753373</c:v>
                  </c:pt>
                  <c:pt idx="6">
                    <c:v>0.00168604020513113</c:v>
                  </c:pt>
                  <c:pt idx="7">
                    <c:v>0.00176502099612696</c:v>
                  </c:pt>
                  <c:pt idx="8">
                    <c:v>0.00209115113865277</c:v>
                  </c:pt>
                  <c:pt idx="9">
                    <c:v>0.00303212246262929</c:v>
                  </c:pt>
                  <c:pt idx="10">
                    <c:v>0.00157726341770331</c:v>
                  </c:pt>
                  <c:pt idx="11">
                    <c:v>0.00331272073381555</c:v>
                  </c:pt>
                </c:numCache>
              </c:numRef>
            </c:minus>
            <c:spPr>
              <a:ln>
                <a:solidFill>
                  <a:schemeClr val="accent6">
                    <a:lumMod val="75000"/>
                  </a:schemeClr>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summary'!$G$5:$G$16</c:f>
              <c:numCache>
                <c:formatCode>General</c:formatCode>
                <c:ptCount val="12"/>
                <c:pt idx="0">
                  <c:v>0.156035439402301</c:v>
                </c:pt>
                <c:pt idx="1">
                  <c:v>0.122732370796318</c:v>
                </c:pt>
                <c:pt idx="2">
                  <c:v>0.243542041266846</c:v>
                </c:pt>
                <c:pt idx="3">
                  <c:v>0.173161714526476</c:v>
                </c:pt>
                <c:pt idx="4">
                  <c:v>0.1797131378588</c:v>
                </c:pt>
                <c:pt idx="5">
                  <c:v>0.211568246960175</c:v>
                </c:pt>
                <c:pt idx="6">
                  <c:v>0.197420970488924</c:v>
                </c:pt>
                <c:pt idx="7">
                  <c:v>0.208316272335072</c:v>
                </c:pt>
                <c:pt idx="8">
                  <c:v>0.199723463471661</c:v>
                </c:pt>
                <c:pt idx="9">
                  <c:v>0.199141905965712</c:v>
                </c:pt>
                <c:pt idx="10">
                  <c:v>0.220018633577231</c:v>
                </c:pt>
                <c:pt idx="11">
                  <c:v>0.247802840136963</c:v>
                </c:pt>
              </c:numCache>
            </c:numRef>
          </c:yVal>
          <c:smooth val="0"/>
        </c:ser>
        <c:ser>
          <c:idx val="6"/>
          <c:order val="5"/>
          <c:tx>
            <c:strRef>
              <c:f>'[1]Data summary'!$H$4</c:f>
              <c:strCache>
                <c:ptCount val="1"/>
                <c:pt idx="0">
                  <c:v>Al</c:v>
                </c:pt>
              </c:strCache>
            </c:strRef>
          </c:tx>
          <c:spPr>
            <a:ln w="19050">
              <a:noFill/>
            </a:ln>
          </c:spPr>
          <c:marker>
            <c:spPr>
              <a:solidFill>
                <a:srgbClr val="7030A0"/>
              </a:solidFill>
              <a:ln>
                <a:solidFill>
                  <a:srgbClr val="7030A0"/>
                </a:solidFill>
              </a:ln>
            </c:spPr>
          </c:marker>
          <c:errBars>
            <c:errDir val="y"/>
            <c:errBarType val="both"/>
            <c:errValType val="cust"/>
            <c:noEndCap val="0"/>
            <c:plus>
              <c:numRef>
                <c:f>'[1]Data summary'!$H$20:$H$31</c:f>
                <c:numCache>
                  <c:formatCode>General</c:formatCode>
                  <c:ptCount val="12"/>
                  <c:pt idx="0">
                    <c:v>0.00112191518139942</c:v>
                  </c:pt>
                  <c:pt idx="1">
                    <c:v>0.00355515601593049</c:v>
                  </c:pt>
                  <c:pt idx="2">
                    <c:v>0.00500676011826059</c:v>
                  </c:pt>
                  <c:pt idx="3">
                    <c:v>0.00296738289411749</c:v>
                  </c:pt>
                  <c:pt idx="4">
                    <c:v>0.00259286588880096</c:v>
                  </c:pt>
                  <c:pt idx="5">
                    <c:v>0.00129718323332115</c:v>
                  </c:pt>
                  <c:pt idx="6">
                    <c:v>0.00306192969977615</c:v>
                  </c:pt>
                  <c:pt idx="7">
                    <c:v>0.0020172059707362</c:v>
                  </c:pt>
                  <c:pt idx="8">
                    <c:v>0.00217671146574077</c:v>
                  </c:pt>
                  <c:pt idx="9">
                    <c:v>0.00105676532605373</c:v>
                  </c:pt>
                  <c:pt idx="10">
                    <c:v>0.00110505568387894</c:v>
                  </c:pt>
                  <c:pt idx="11">
                    <c:v>0.00134262695593142</c:v>
                  </c:pt>
                </c:numCache>
              </c:numRef>
            </c:plus>
            <c:minus>
              <c:numRef>
                <c:f>'[1]Data summary'!$H$20:$H$31</c:f>
                <c:numCache>
                  <c:formatCode>General</c:formatCode>
                  <c:ptCount val="12"/>
                  <c:pt idx="0">
                    <c:v>0.00112191518139942</c:v>
                  </c:pt>
                  <c:pt idx="1">
                    <c:v>0.00355515601593049</c:v>
                  </c:pt>
                  <c:pt idx="2">
                    <c:v>0.00500676011826059</c:v>
                  </c:pt>
                  <c:pt idx="3">
                    <c:v>0.00296738289411749</c:v>
                  </c:pt>
                  <c:pt idx="4">
                    <c:v>0.00259286588880096</c:v>
                  </c:pt>
                  <c:pt idx="5">
                    <c:v>0.00129718323332115</c:v>
                  </c:pt>
                  <c:pt idx="6">
                    <c:v>0.00306192969977615</c:v>
                  </c:pt>
                  <c:pt idx="7">
                    <c:v>0.0020172059707362</c:v>
                  </c:pt>
                  <c:pt idx="8">
                    <c:v>0.00217671146574077</c:v>
                  </c:pt>
                  <c:pt idx="9">
                    <c:v>0.00105676532605373</c:v>
                  </c:pt>
                  <c:pt idx="10">
                    <c:v>0.00110505568387894</c:v>
                  </c:pt>
                  <c:pt idx="11">
                    <c:v>0.00134262695593142</c:v>
                  </c:pt>
                </c:numCache>
              </c:numRef>
            </c:minus>
            <c:spPr>
              <a:ln>
                <a:solidFill>
                  <a:srgbClr val="7030A0"/>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summary'!$H$5:$H$16</c:f>
              <c:numCache>
                <c:formatCode>General</c:formatCode>
                <c:ptCount val="12"/>
                <c:pt idx="0">
                  <c:v>0.309680877234863</c:v>
                </c:pt>
                <c:pt idx="1">
                  <c:v>0.477907011407565</c:v>
                </c:pt>
                <c:pt idx="2">
                  <c:v>0.547065408932629</c:v>
                </c:pt>
                <c:pt idx="3">
                  <c:v>0.358306717295358</c:v>
                </c:pt>
                <c:pt idx="4">
                  <c:v>0.243079783798347</c:v>
                </c:pt>
                <c:pt idx="5">
                  <c:v>0.258880710992801</c:v>
                </c:pt>
                <c:pt idx="6">
                  <c:v>0.198308431059721</c:v>
                </c:pt>
                <c:pt idx="7">
                  <c:v>0.243821031360245</c:v>
                </c:pt>
                <c:pt idx="8">
                  <c:v>0.115659327908118</c:v>
                </c:pt>
                <c:pt idx="9">
                  <c:v>0.10036491988096</c:v>
                </c:pt>
                <c:pt idx="10">
                  <c:v>0.112632567030368</c:v>
                </c:pt>
                <c:pt idx="11">
                  <c:v>0.0942249192432401</c:v>
                </c:pt>
              </c:numCache>
            </c:numRef>
          </c:yVal>
          <c:smooth val="0"/>
        </c:ser>
        <c:dLbls>
          <c:showLegendKey val="0"/>
          <c:showVal val="0"/>
          <c:showCatName val="0"/>
          <c:showSerName val="0"/>
          <c:showPercent val="0"/>
          <c:showBubbleSize val="0"/>
        </c:dLbls>
        <c:axId val="687360752"/>
        <c:axId val="687364384"/>
      </c:scatterChart>
      <c:valAx>
        <c:axId val="687360752"/>
        <c:scaling>
          <c:orientation val="minMax"/>
          <c:max val="23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layout>
            <c:manualLayout>
              <c:xMode val="edge"/>
              <c:yMode val="edge"/>
              <c:x val="0.440337497694412"/>
              <c:y val="0.878685174574705"/>
            </c:manualLayout>
          </c:layout>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687364384"/>
        <c:crossesAt val="0.001"/>
        <c:crossBetween val="midCat"/>
      </c:valAx>
      <c:valAx>
        <c:axId val="687364384"/>
        <c:scaling>
          <c:logBase val="10.0"/>
          <c:orientation val="minMax"/>
          <c:max val="1000.0"/>
          <c:min val="0.01"/>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367573128814273"/>
              <c:y val="0.201606449729225"/>
            </c:manualLayout>
          </c:layout>
          <c:overlay val="0"/>
        </c:title>
        <c:numFmt formatCode="0.00" sourceLinked="0"/>
        <c:majorTickMark val="out"/>
        <c:minorTickMark val="none"/>
        <c:tickLblPos val="nextTo"/>
        <c:txPr>
          <a:bodyPr/>
          <a:lstStyle/>
          <a:p>
            <a:pPr>
              <a:defRPr sz="1200"/>
            </a:pPr>
            <a:endParaRPr lang="en-US"/>
          </a:p>
        </c:txPr>
        <c:crossAx val="687360752"/>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chemeClr val="accent1">
        <a:lumMod val="20000"/>
        <a:lumOff val="80000"/>
      </a:schemeClr>
    </a:solidFill>
    <a:ln>
      <a:noFill/>
    </a:ln>
  </c:sp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2200" dirty="0" smtClean="0"/>
              <a:t>Si</a:t>
            </a:r>
            <a:endParaRPr lang="en-US" sz="2200" dirty="0"/>
          </a:p>
        </c:rich>
      </c:tx>
      <c:layout>
        <c:manualLayout>
          <c:xMode val="edge"/>
          <c:yMode val="edge"/>
          <c:x val="0.550243684020184"/>
          <c:y val="0.120289172002623"/>
        </c:manualLayout>
      </c:layout>
      <c:overlay val="0"/>
    </c:title>
    <c:autoTitleDeleted val="0"/>
    <c:plotArea>
      <c:layout>
        <c:manualLayout>
          <c:layoutTarget val="inner"/>
          <c:xMode val="edge"/>
          <c:yMode val="edge"/>
          <c:x val="0.220404062488369"/>
          <c:y val="0.131367940709539"/>
          <c:w val="0.707000458167214"/>
          <c:h val="0.699364494331826"/>
        </c:manualLayout>
      </c:layout>
      <c:scatterChart>
        <c:scatterStyle val="lineMarker"/>
        <c:varyColors val="0"/>
        <c:ser>
          <c:idx val="0"/>
          <c:order val="0"/>
          <c:tx>
            <c:strRef>
              <c:f>[3]Sheet1!$C$3</c:f>
              <c:strCache>
                <c:ptCount val="1"/>
                <c:pt idx="0">
                  <c:v>Cement 1</c:v>
                </c:pt>
              </c:strCache>
            </c:strRef>
          </c:tx>
          <c:spPr>
            <a:ln w="19050">
              <a:noFill/>
            </a:ln>
          </c:spPr>
          <c:errBars>
            <c:errDir val="y"/>
            <c:errBarType val="both"/>
            <c:errValType val="cust"/>
            <c:noEndCap val="0"/>
            <c:plus>
              <c:numRef>
                <c:f>[3]Sheet1!$G$7:$G$15</c:f>
                <c:numCache>
                  <c:formatCode>General</c:formatCode>
                  <c:ptCount val="9"/>
                  <c:pt idx="0">
                    <c:v>0.00739443436762983</c:v>
                  </c:pt>
                  <c:pt idx="1">
                    <c:v>0.0371089338828879</c:v>
                  </c:pt>
                  <c:pt idx="2">
                    <c:v>0.0266476761767694</c:v>
                  </c:pt>
                  <c:pt idx="3">
                    <c:v>0.020057690841389</c:v>
                  </c:pt>
                  <c:pt idx="4">
                    <c:v>0.0717892548392368</c:v>
                  </c:pt>
                  <c:pt idx="5">
                    <c:v>0.016268044757619</c:v>
                  </c:pt>
                  <c:pt idx="6">
                    <c:v>0.00351184555491866</c:v>
                  </c:pt>
                  <c:pt idx="7">
                    <c:v>0.0226893221345789</c:v>
                  </c:pt>
                  <c:pt idx="8">
                    <c:v>0.00116857222497796</c:v>
                  </c:pt>
                </c:numCache>
              </c:numRef>
            </c:plus>
            <c:minus>
              <c:numRef>
                <c:f>[3]Sheet1!$G$7:$G$15</c:f>
                <c:numCache>
                  <c:formatCode>General</c:formatCode>
                  <c:ptCount val="9"/>
                  <c:pt idx="0">
                    <c:v>0.00739443436762983</c:v>
                  </c:pt>
                  <c:pt idx="1">
                    <c:v>0.0371089338828879</c:v>
                  </c:pt>
                  <c:pt idx="2">
                    <c:v>0.0266476761767694</c:v>
                  </c:pt>
                  <c:pt idx="3">
                    <c:v>0.020057690841389</c:v>
                  </c:pt>
                  <c:pt idx="4">
                    <c:v>0.0717892548392368</c:v>
                  </c:pt>
                  <c:pt idx="5">
                    <c:v>0.016268044757619</c:v>
                  </c:pt>
                  <c:pt idx="6">
                    <c:v>0.00351184555491866</c:v>
                  </c:pt>
                  <c:pt idx="7">
                    <c:v>0.0226893221345789</c:v>
                  </c:pt>
                  <c:pt idx="8">
                    <c:v>0.00116857222497796</c:v>
                  </c:pt>
                </c:numCache>
              </c:numRef>
            </c:minus>
            <c:spPr>
              <a:ln>
                <a:solidFill>
                  <a:srgbClr val="5B9BD5"/>
                </a:solidFill>
              </a:ln>
            </c:spPr>
          </c:errBars>
          <c:xVal>
            <c:numRef>
              <c:f>[3]Sheet1!$C$7:$C$15</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[3]Sheet1!$F$7:$F$15</c:f>
              <c:numCache>
                <c:formatCode>General</c:formatCode>
                <c:ptCount val="9"/>
                <c:pt idx="0">
                  <c:v>0.0659098506742309</c:v>
                </c:pt>
                <c:pt idx="1">
                  <c:v>0.0916645402234051</c:v>
                </c:pt>
                <c:pt idx="2">
                  <c:v>0.092139281044588</c:v>
                </c:pt>
                <c:pt idx="3">
                  <c:v>0.0967996534392005</c:v>
                </c:pt>
                <c:pt idx="4">
                  <c:v>0.137568021458285</c:v>
                </c:pt>
                <c:pt idx="5">
                  <c:v>0.0809551785322201</c:v>
                </c:pt>
                <c:pt idx="6">
                  <c:v>0.0743958428528758</c:v>
                </c:pt>
                <c:pt idx="7">
                  <c:v>0.0779722237057873</c:v>
                </c:pt>
                <c:pt idx="8">
                  <c:v>0.0810343020024172</c:v>
                </c:pt>
              </c:numCache>
            </c:numRef>
          </c:yVal>
          <c:smooth val="0"/>
        </c:ser>
        <c:ser>
          <c:idx val="1"/>
          <c:order val="1"/>
          <c:tx>
            <c:strRef>
              <c:f>[3]Sheet1!$K$3</c:f>
              <c:strCache>
                <c:ptCount val="1"/>
                <c:pt idx="0">
                  <c:v>Cement 2</c:v>
                </c:pt>
              </c:strCache>
            </c:strRef>
          </c:tx>
          <c:spPr>
            <a:ln w="19050">
              <a:noFill/>
            </a:ln>
          </c:spPr>
          <c:errBars>
            <c:errDir val="y"/>
            <c:errBarType val="both"/>
            <c:errValType val="cust"/>
            <c:noEndCap val="0"/>
            <c:plus>
              <c:numRef>
                <c:f>[3]Sheet1!$O$7:$O$15</c:f>
                <c:numCache>
                  <c:formatCode>General</c:formatCode>
                  <c:ptCount val="9"/>
                  <c:pt idx="0">
                    <c:v>0.00174560076061553</c:v>
                  </c:pt>
                  <c:pt idx="1">
                    <c:v>0.0135535828288177</c:v>
                  </c:pt>
                  <c:pt idx="2">
                    <c:v>0.00616834884159813</c:v>
                  </c:pt>
                  <c:pt idx="3">
                    <c:v>0.0107169815928175</c:v>
                  </c:pt>
                  <c:pt idx="4">
                    <c:v>0.00331496298289967</c:v>
                  </c:pt>
                  <c:pt idx="5">
                    <c:v>0.0192771391689128</c:v>
                  </c:pt>
                  <c:pt idx="6">
                    <c:v>0.00501860218676963</c:v>
                  </c:pt>
                  <c:pt idx="7">
                    <c:v>0.0420286952363584</c:v>
                  </c:pt>
                  <c:pt idx="8">
                    <c:v>0.0155509529299065</c:v>
                  </c:pt>
                </c:numCache>
              </c:numRef>
            </c:plus>
            <c:minus>
              <c:numRef>
                <c:f>[3]Sheet1!$O$7:$O$15</c:f>
                <c:numCache>
                  <c:formatCode>General</c:formatCode>
                  <c:ptCount val="9"/>
                  <c:pt idx="0">
                    <c:v>0.00174560076061553</c:v>
                  </c:pt>
                  <c:pt idx="1">
                    <c:v>0.0135535828288177</c:v>
                  </c:pt>
                  <c:pt idx="2">
                    <c:v>0.00616834884159813</c:v>
                  </c:pt>
                  <c:pt idx="3">
                    <c:v>0.0107169815928175</c:v>
                  </c:pt>
                  <c:pt idx="4">
                    <c:v>0.00331496298289967</c:v>
                  </c:pt>
                  <c:pt idx="5">
                    <c:v>0.0192771391689128</c:v>
                  </c:pt>
                  <c:pt idx="6">
                    <c:v>0.00501860218676963</c:v>
                  </c:pt>
                  <c:pt idx="7">
                    <c:v>0.0420286952363584</c:v>
                  </c:pt>
                  <c:pt idx="8">
                    <c:v>0.0155509529299065</c:v>
                  </c:pt>
                </c:numCache>
              </c:numRef>
            </c:minus>
            <c:spPr>
              <a:ln>
                <a:solidFill>
                  <a:srgbClr val="ED7D31"/>
                </a:solidFill>
              </a:ln>
            </c:spPr>
          </c:errBars>
          <c:xVal>
            <c:numRef>
              <c:f>[3]Sheet1!$K$7:$K$15</c:f>
              <c:numCache>
                <c:formatCode>General</c:formatCode>
                <c:ptCount val="9"/>
                <c:pt idx="0">
                  <c:v>8.0</c:v>
                </c:pt>
                <c:pt idx="1">
                  <c:v>14.5</c:v>
                </c:pt>
                <c:pt idx="2">
                  <c:v>21.0</c:v>
                </c:pt>
                <c:pt idx="3">
                  <c:v>26.0</c:v>
                </c:pt>
                <c:pt idx="4">
                  <c:v>31.5</c:v>
                </c:pt>
                <c:pt idx="5">
                  <c:v>60.0</c:v>
                </c:pt>
                <c:pt idx="6">
                  <c:v>90.0</c:v>
                </c:pt>
                <c:pt idx="7">
                  <c:v>120.0</c:v>
                </c:pt>
                <c:pt idx="8">
                  <c:v>180.0</c:v>
                </c:pt>
              </c:numCache>
            </c:numRef>
          </c:xVal>
          <c:yVal>
            <c:numRef>
              <c:f>[3]Sheet1!$N$7:$N$15</c:f>
              <c:numCache>
                <c:formatCode>General</c:formatCode>
                <c:ptCount val="9"/>
                <c:pt idx="0">
                  <c:v>0.0497409695394421</c:v>
                </c:pt>
                <c:pt idx="1">
                  <c:v>0.0524766635215087</c:v>
                </c:pt>
                <c:pt idx="2">
                  <c:v>0.0460320568739504</c:v>
                </c:pt>
                <c:pt idx="3">
                  <c:v>0.0475512275017358</c:v>
                </c:pt>
                <c:pt idx="4">
                  <c:v>0.034329695631791</c:v>
                </c:pt>
                <c:pt idx="5">
                  <c:v>0.0310539839656288</c:v>
                </c:pt>
                <c:pt idx="6">
                  <c:v>0.0277604695186721</c:v>
                </c:pt>
                <c:pt idx="7">
                  <c:v>0.05369318687579</c:v>
                </c:pt>
                <c:pt idx="8">
                  <c:v>0.041759389483304</c:v>
                </c:pt>
              </c:numCache>
            </c:numRef>
          </c:yVal>
          <c:smooth val="0"/>
        </c:ser>
        <c:ser>
          <c:idx val="2"/>
          <c:order val="2"/>
          <c:tx>
            <c:strRef>
              <c:f>[3]Sheet1!$S$3</c:f>
              <c:strCache>
                <c:ptCount val="1"/>
                <c:pt idx="0">
                  <c:v>Cement 3</c:v>
                </c:pt>
              </c:strCache>
            </c:strRef>
          </c:tx>
          <c:spPr>
            <a:ln w="19050">
              <a:noFill/>
            </a:ln>
          </c:spPr>
          <c:marker>
            <c:spPr>
              <a:solidFill>
                <a:srgbClr val="70AD47">
                  <a:lumMod val="75000"/>
                </a:srgbClr>
              </a:solidFill>
              <a:ln>
                <a:solidFill>
                  <a:srgbClr val="70AD47">
                    <a:lumMod val="75000"/>
                  </a:srgbClr>
                </a:solidFill>
              </a:ln>
            </c:spPr>
          </c:marker>
          <c:errBars>
            <c:errDir val="y"/>
            <c:errBarType val="both"/>
            <c:errValType val="cust"/>
            <c:noEndCap val="0"/>
            <c:plus>
              <c:numRef>
                <c:f>[3]Sheet1!$W$7:$W$15</c:f>
                <c:numCache>
                  <c:formatCode>General</c:formatCode>
                  <c:ptCount val="9"/>
                  <c:pt idx="0">
                    <c:v>0.0275771350931858</c:v>
                  </c:pt>
                  <c:pt idx="1">
                    <c:v>0.0565306092476257</c:v>
                  </c:pt>
                  <c:pt idx="2">
                    <c:v>0.0258147497098719</c:v>
                  </c:pt>
                  <c:pt idx="3">
                    <c:v>0.0259070651347121</c:v>
                  </c:pt>
                  <c:pt idx="4">
                    <c:v>0.0315970522294108</c:v>
                  </c:pt>
                  <c:pt idx="5">
                    <c:v>0.0709066385886566</c:v>
                  </c:pt>
                  <c:pt idx="6">
                    <c:v>0.0405684330616128</c:v>
                  </c:pt>
                  <c:pt idx="7">
                    <c:v>0.0168769381230663</c:v>
                  </c:pt>
                  <c:pt idx="8">
                    <c:v>0.0648809590399934</c:v>
                  </c:pt>
                </c:numCache>
              </c:numRef>
            </c:plus>
            <c:minus>
              <c:numRef>
                <c:f>[3]Sheet1!$W$7:$W$15</c:f>
                <c:numCache>
                  <c:formatCode>General</c:formatCode>
                  <c:ptCount val="9"/>
                  <c:pt idx="0">
                    <c:v>0.0275771350931858</c:v>
                  </c:pt>
                  <c:pt idx="1">
                    <c:v>0.0565306092476257</c:v>
                  </c:pt>
                  <c:pt idx="2">
                    <c:v>0.0258147497098719</c:v>
                  </c:pt>
                  <c:pt idx="3">
                    <c:v>0.0259070651347121</c:v>
                  </c:pt>
                  <c:pt idx="4">
                    <c:v>0.0315970522294108</c:v>
                  </c:pt>
                  <c:pt idx="5">
                    <c:v>0.0709066385886566</c:v>
                  </c:pt>
                  <c:pt idx="6">
                    <c:v>0.0405684330616128</c:v>
                  </c:pt>
                  <c:pt idx="7">
                    <c:v>0.0168769381230663</c:v>
                  </c:pt>
                  <c:pt idx="8">
                    <c:v>0.0648809590399934</c:v>
                  </c:pt>
                </c:numCache>
              </c:numRef>
            </c:minus>
            <c:spPr>
              <a:ln>
                <a:solidFill>
                  <a:srgbClr val="70AD47">
                    <a:lumMod val="75000"/>
                  </a:srgbClr>
                </a:solidFill>
              </a:ln>
            </c:spPr>
          </c:errBars>
          <c:xVal>
            <c:numRef>
              <c:f>[3]Sheet1!$S$7:$S$15</c:f>
              <c:numCache>
                <c:formatCode>General</c:formatCode>
                <c:ptCount val="9"/>
                <c:pt idx="0">
                  <c:v>7.5</c:v>
                </c:pt>
                <c:pt idx="1">
                  <c:v>14.5</c:v>
                </c:pt>
                <c:pt idx="2">
                  <c:v>20.0</c:v>
                </c:pt>
                <c:pt idx="3">
                  <c:v>25.0</c:v>
                </c:pt>
                <c:pt idx="4">
                  <c:v>30.0</c:v>
                </c:pt>
                <c:pt idx="5">
                  <c:v>60.0</c:v>
                </c:pt>
                <c:pt idx="6">
                  <c:v>90.0</c:v>
                </c:pt>
                <c:pt idx="7">
                  <c:v>120.0</c:v>
                </c:pt>
                <c:pt idx="8">
                  <c:v>180.0</c:v>
                </c:pt>
              </c:numCache>
            </c:numRef>
          </c:xVal>
          <c:yVal>
            <c:numRef>
              <c:f>[3]Sheet1!$V$7:$V$15</c:f>
              <c:numCache>
                <c:formatCode>General</c:formatCode>
                <c:ptCount val="9"/>
                <c:pt idx="0">
                  <c:v>0.153412496365266</c:v>
                </c:pt>
                <c:pt idx="1">
                  <c:v>0.175772789042982</c:v>
                </c:pt>
                <c:pt idx="2">
                  <c:v>0.163215894322693</c:v>
                </c:pt>
                <c:pt idx="3">
                  <c:v>0.12309436067247</c:v>
                </c:pt>
                <c:pt idx="4">
                  <c:v>0.108697845270098</c:v>
                </c:pt>
                <c:pt idx="5">
                  <c:v>0.132957101232546</c:v>
                </c:pt>
                <c:pt idx="6">
                  <c:v>0.134149887545768</c:v>
                </c:pt>
                <c:pt idx="7">
                  <c:v>0.0979924397524227</c:v>
                </c:pt>
                <c:pt idx="8">
                  <c:v>0.125563012942622</c:v>
                </c:pt>
              </c:numCache>
            </c:numRef>
          </c:yVal>
          <c:smooth val="0"/>
        </c:ser>
        <c:dLbls>
          <c:showLegendKey val="0"/>
          <c:showVal val="0"/>
          <c:showCatName val="0"/>
          <c:showSerName val="0"/>
          <c:showPercent val="0"/>
          <c:showBubbleSize val="0"/>
        </c:dLbls>
        <c:axId val="705434800"/>
        <c:axId val="705439344"/>
      </c:scatterChart>
      <c:valAx>
        <c:axId val="705434800"/>
        <c:scaling>
          <c:orientation val="minMax"/>
          <c:max val="20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layout>
            <c:manualLayout>
              <c:xMode val="edge"/>
              <c:yMode val="edge"/>
              <c:x val="0.416443336251344"/>
              <c:y val="0.895057514754962"/>
            </c:manualLayout>
          </c:layout>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5439344"/>
        <c:crosses val="autoZero"/>
        <c:crossBetween val="midCat"/>
      </c:valAx>
      <c:valAx>
        <c:axId val="705439344"/>
        <c:scaling>
          <c:orientation val="minMax"/>
          <c:max val="0.25"/>
          <c:min val="-0.01"/>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453390617166945"/>
              <c:y val="0.144442346110038"/>
            </c:manualLayout>
          </c:layout>
          <c:overlay val="0"/>
        </c:title>
        <c:numFmt formatCode="0.00" sourceLinked="0"/>
        <c:majorTickMark val="out"/>
        <c:minorTickMark val="none"/>
        <c:tickLblPos val="nextTo"/>
        <c:txPr>
          <a:bodyPr/>
          <a:lstStyle/>
          <a:p>
            <a:pPr>
              <a:defRPr sz="1200"/>
            </a:pPr>
            <a:endParaRPr lang="en-US"/>
          </a:p>
        </c:txPr>
        <c:crossAx val="705434800"/>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rgbClr val="FFC000">
        <a:lumMod val="20000"/>
        <a:lumOff val="80000"/>
      </a:srgbClr>
    </a:solidFill>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2200"/>
              <a:t>Ash C1</a:t>
            </a:r>
          </a:p>
        </c:rich>
      </c:tx>
      <c:layout>
        <c:manualLayout>
          <c:xMode val="edge"/>
          <c:yMode val="edge"/>
          <c:x val="0.481999425353901"/>
          <c:y val="0.114270429217295"/>
        </c:manualLayout>
      </c:layout>
      <c:overlay val="0"/>
    </c:title>
    <c:autoTitleDeleted val="0"/>
    <c:plotArea>
      <c:layout>
        <c:manualLayout>
          <c:layoutTarget val="inner"/>
          <c:xMode val="edge"/>
          <c:yMode val="edge"/>
          <c:x val="0.220404062488369"/>
          <c:y val="0.131367940709539"/>
          <c:w val="0.70289217744479"/>
          <c:h val="0.699364494331826"/>
        </c:manualLayout>
      </c:layout>
      <c:scatterChart>
        <c:scatterStyle val="lineMarker"/>
        <c:varyColors val="0"/>
        <c:ser>
          <c:idx val="0"/>
          <c:order val="0"/>
          <c:tx>
            <c:strRef>
              <c:f>'[1]Data summary'!$AL$4</c:f>
              <c:strCache>
                <c:ptCount val="1"/>
                <c:pt idx="0">
                  <c:v>K</c:v>
                </c:pt>
              </c:strCache>
            </c:strRef>
          </c:tx>
          <c:spPr>
            <a:ln w="19050">
              <a:noFill/>
            </a:ln>
          </c:spPr>
          <c:errBars>
            <c:errDir val="y"/>
            <c:errBarType val="both"/>
            <c:errValType val="cust"/>
            <c:noEndCap val="0"/>
            <c:plus>
              <c:numRef>
                <c:f>'[1]Data summary'!$AL$20:$AL$29</c:f>
                <c:numCache>
                  <c:formatCode>General</c:formatCode>
                  <c:ptCount val="10"/>
                  <c:pt idx="0">
                    <c:v>0.0183457401137207</c:v>
                  </c:pt>
                  <c:pt idx="1">
                    <c:v>0.0575913418760958</c:v>
                  </c:pt>
                  <c:pt idx="2">
                    <c:v>0.0484749626549585</c:v>
                  </c:pt>
                  <c:pt idx="3">
                    <c:v>0.0767701188770062</c:v>
                  </c:pt>
                  <c:pt idx="4">
                    <c:v>0.0425846593775945</c:v>
                  </c:pt>
                  <c:pt idx="5">
                    <c:v>0.0890180328541804</c:v>
                  </c:pt>
                  <c:pt idx="6">
                    <c:v>0.0774829240723832</c:v>
                  </c:pt>
                  <c:pt idx="7">
                    <c:v>0.0246128687284906</c:v>
                  </c:pt>
                  <c:pt idx="8">
                    <c:v>0.0124654529462183</c:v>
                  </c:pt>
                  <c:pt idx="9">
                    <c:v>0.0394667973081501</c:v>
                  </c:pt>
                </c:numCache>
              </c:numRef>
            </c:plus>
            <c:minus>
              <c:numRef>
                <c:f>'[1]Data summary'!$AL$20:$AL$29</c:f>
                <c:numCache>
                  <c:formatCode>General</c:formatCode>
                  <c:ptCount val="10"/>
                  <c:pt idx="0">
                    <c:v>0.0183457401137207</c:v>
                  </c:pt>
                  <c:pt idx="1">
                    <c:v>0.0575913418760958</c:v>
                  </c:pt>
                  <c:pt idx="2">
                    <c:v>0.0484749626549585</c:v>
                  </c:pt>
                  <c:pt idx="3">
                    <c:v>0.0767701188770062</c:v>
                  </c:pt>
                  <c:pt idx="4">
                    <c:v>0.0425846593775945</c:v>
                  </c:pt>
                  <c:pt idx="5">
                    <c:v>0.0890180328541804</c:v>
                  </c:pt>
                  <c:pt idx="6">
                    <c:v>0.0774829240723832</c:v>
                  </c:pt>
                  <c:pt idx="7">
                    <c:v>0.0246128687284906</c:v>
                  </c:pt>
                  <c:pt idx="8">
                    <c:v>0.0124654529462183</c:v>
                  </c:pt>
                  <c:pt idx="9">
                    <c:v>0.0394667973081501</c:v>
                  </c:pt>
                </c:numCache>
              </c:numRef>
            </c:minus>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summary'!$AL$5:$AL$14</c:f>
              <c:numCache>
                <c:formatCode>General</c:formatCode>
                <c:ptCount val="10"/>
                <c:pt idx="0">
                  <c:v>8.240588465483151</c:v>
                </c:pt>
                <c:pt idx="1">
                  <c:v>8.244245913505191</c:v>
                </c:pt>
                <c:pt idx="2">
                  <c:v>8.859362171756828</c:v>
                </c:pt>
                <c:pt idx="3">
                  <c:v>9.081588372554987</c:v>
                </c:pt>
                <c:pt idx="4">
                  <c:v>7.957089353416046</c:v>
                </c:pt>
                <c:pt idx="5">
                  <c:v>9.539434365859047</c:v>
                </c:pt>
                <c:pt idx="6">
                  <c:v>10.10123202287567</c:v>
                </c:pt>
                <c:pt idx="7">
                  <c:v>10.37581344116411</c:v>
                </c:pt>
                <c:pt idx="8">
                  <c:v>10.75549746834687</c:v>
                </c:pt>
                <c:pt idx="9">
                  <c:v>10.35438028422378</c:v>
                </c:pt>
              </c:numCache>
            </c:numRef>
          </c:yVal>
          <c:smooth val="0"/>
        </c:ser>
        <c:ser>
          <c:idx val="1"/>
          <c:order val="1"/>
          <c:tx>
            <c:strRef>
              <c:f>'[1]Data summary'!$AM$4</c:f>
              <c:strCache>
                <c:ptCount val="1"/>
                <c:pt idx="0">
                  <c:v>Na</c:v>
                </c:pt>
              </c:strCache>
            </c:strRef>
          </c:tx>
          <c:spPr>
            <a:ln w="19050">
              <a:noFill/>
            </a:ln>
          </c:spPr>
          <c:errBars>
            <c:errDir val="y"/>
            <c:errBarType val="both"/>
            <c:errValType val="cust"/>
            <c:noEndCap val="0"/>
            <c:plus>
              <c:numRef>
                <c:f>'[1]Data summary'!$AM$20:$AM$29</c:f>
                <c:numCache>
                  <c:formatCode>General</c:formatCode>
                  <c:ptCount val="10"/>
                  <c:pt idx="0">
                    <c:v>1.696475556780432</c:v>
                  </c:pt>
                  <c:pt idx="1">
                    <c:v>2.473981761913643</c:v>
                  </c:pt>
                  <c:pt idx="2">
                    <c:v>1.257803165688087</c:v>
                  </c:pt>
                  <c:pt idx="3">
                    <c:v>1.518168361789937</c:v>
                  </c:pt>
                  <c:pt idx="4">
                    <c:v>2.061026423998789</c:v>
                  </c:pt>
                  <c:pt idx="5">
                    <c:v>2.184538709994077</c:v>
                  </c:pt>
                  <c:pt idx="6">
                    <c:v>2.81635854546967</c:v>
                  </c:pt>
                  <c:pt idx="7">
                    <c:v>1.77214906505981</c:v>
                  </c:pt>
                  <c:pt idx="8">
                    <c:v>3.875403503986693</c:v>
                  </c:pt>
                  <c:pt idx="9">
                    <c:v>2.000915263937274</c:v>
                  </c:pt>
                </c:numCache>
              </c:numRef>
            </c:plus>
            <c:minus>
              <c:numRef>
                <c:f>'[1]Data summary'!$AM$20:$AM$29</c:f>
                <c:numCache>
                  <c:formatCode>General</c:formatCode>
                  <c:ptCount val="10"/>
                  <c:pt idx="0">
                    <c:v>1.696475556780432</c:v>
                  </c:pt>
                  <c:pt idx="1">
                    <c:v>2.473981761913643</c:v>
                  </c:pt>
                  <c:pt idx="2">
                    <c:v>1.257803165688087</c:v>
                  </c:pt>
                  <c:pt idx="3">
                    <c:v>1.518168361789937</c:v>
                  </c:pt>
                  <c:pt idx="4">
                    <c:v>2.061026423998789</c:v>
                  </c:pt>
                  <c:pt idx="5">
                    <c:v>2.184538709994077</c:v>
                  </c:pt>
                  <c:pt idx="6">
                    <c:v>2.81635854546967</c:v>
                  </c:pt>
                  <c:pt idx="7">
                    <c:v>1.77214906505981</c:v>
                  </c:pt>
                  <c:pt idx="8">
                    <c:v>3.875403503986693</c:v>
                  </c:pt>
                  <c:pt idx="9">
                    <c:v>2.000915263937274</c:v>
                  </c:pt>
                </c:numCache>
              </c:numRef>
            </c:minus>
            <c:spPr>
              <a:ln>
                <a:solidFill>
                  <a:schemeClr val="accent2"/>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summary'!$AM$5:$AM$14</c:f>
              <c:numCache>
                <c:formatCode>General</c:formatCode>
                <c:ptCount val="10"/>
                <c:pt idx="0">
                  <c:v>120.2911898186827</c:v>
                </c:pt>
                <c:pt idx="1">
                  <c:v>118.7963219639136</c:v>
                </c:pt>
                <c:pt idx="2">
                  <c:v>124.5336566887645</c:v>
                </c:pt>
                <c:pt idx="3">
                  <c:v>124.9193354951356</c:v>
                </c:pt>
                <c:pt idx="4">
                  <c:v>109.216698378599</c:v>
                </c:pt>
                <c:pt idx="5">
                  <c:v>127.7553796502552</c:v>
                </c:pt>
                <c:pt idx="6">
                  <c:v>133.224479115036</c:v>
                </c:pt>
                <c:pt idx="7">
                  <c:v>134.2394233423282</c:v>
                </c:pt>
                <c:pt idx="8">
                  <c:v>138.6370316871532</c:v>
                </c:pt>
                <c:pt idx="9">
                  <c:v>130.3695859956952</c:v>
                </c:pt>
              </c:numCache>
            </c:numRef>
          </c:yVal>
          <c:smooth val="0"/>
        </c:ser>
        <c:ser>
          <c:idx val="3"/>
          <c:order val="2"/>
          <c:tx>
            <c:strRef>
              <c:f>'[1]Data summary'!$AN$4</c:f>
              <c:strCache>
                <c:ptCount val="1"/>
                <c:pt idx="0">
                  <c:v>S</c:v>
                </c:pt>
              </c:strCache>
            </c:strRef>
          </c:tx>
          <c:spPr>
            <a:ln w="19050">
              <a:noFill/>
            </a:ln>
          </c:spPr>
          <c:errBars>
            <c:errDir val="y"/>
            <c:errBarType val="both"/>
            <c:errValType val="cust"/>
            <c:noEndCap val="0"/>
            <c:plus>
              <c:numRef>
                <c:f>'[1]Data summary'!$AN$20:$AN$29</c:f>
                <c:numCache>
                  <c:formatCode>General</c:formatCode>
                  <c:ptCount val="10"/>
                  <c:pt idx="0">
                    <c:v>1.12480242928568</c:v>
                  </c:pt>
                  <c:pt idx="1">
                    <c:v>0.385156205774077</c:v>
                  </c:pt>
                  <c:pt idx="2">
                    <c:v>1.537966832014072</c:v>
                  </c:pt>
                  <c:pt idx="3">
                    <c:v>1.253817191922635</c:v>
                  </c:pt>
                  <c:pt idx="4">
                    <c:v>0.355395585380338</c:v>
                  </c:pt>
                  <c:pt idx="5">
                    <c:v>1.392098932418913</c:v>
                  </c:pt>
                  <c:pt idx="6">
                    <c:v>0.874140959820274</c:v>
                  </c:pt>
                  <c:pt idx="7">
                    <c:v>0.313892272087617</c:v>
                  </c:pt>
                  <c:pt idx="8">
                    <c:v>1.690167893115442</c:v>
                  </c:pt>
                  <c:pt idx="9">
                    <c:v>1.407140222707264</c:v>
                  </c:pt>
                </c:numCache>
              </c:numRef>
            </c:plus>
            <c:minus>
              <c:numRef>
                <c:f>'[1]Data summary'!$AN$20:$AN$29</c:f>
                <c:numCache>
                  <c:formatCode>General</c:formatCode>
                  <c:ptCount val="10"/>
                  <c:pt idx="0">
                    <c:v>1.12480242928568</c:v>
                  </c:pt>
                  <c:pt idx="1">
                    <c:v>0.385156205774077</c:v>
                  </c:pt>
                  <c:pt idx="2">
                    <c:v>1.537966832014072</c:v>
                  </c:pt>
                  <c:pt idx="3">
                    <c:v>1.253817191922635</c:v>
                  </c:pt>
                  <c:pt idx="4">
                    <c:v>0.355395585380338</c:v>
                  </c:pt>
                  <c:pt idx="5">
                    <c:v>1.392098932418913</c:v>
                  </c:pt>
                  <c:pt idx="6">
                    <c:v>0.874140959820274</c:v>
                  </c:pt>
                  <c:pt idx="7">
                    <c:v>0.313892272087617</c:v>
                  </c:pt>
                  <c:pt idx="8">
                    <c:v>1.690167893115442</c:v>
                  </c:pt>
                  <c:pt idx="9">
                    <c:v>1.407140222707264</c:v>
                  </c:pt>
                </c:numCache>
              </c:numRef>
            </c:minus>
            <c:spPr>
              <a:ln>
                <a:solidFill>
                  <a:schemeClr val="accent4">
                    <a:lumMod val="75000"/>
                  </a:schemeClr>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summary'!$AN$5:$AN$14</c:f>
              <c:numCache>
                <c:formatCode>General</c:formatCode>
                <c:ptCount val="10"/>
                <c:pt idx="0">
                  <c:v>84.87031550496384</c:v>
                </c:pt>
                <c:pt idx="1">
                  <c:v>68.34450855034046</c:v>
                </c:pt>
                <c:pt idx="2">
                  <c:v>62.57913612973645</c:v>
                </c:pt>
                <c:pt idx="3">
                  <c:v>59.54571443422216</c:v>
                </c:pt>
                <c:pt idx="4">
                  <c:v>51.32803160247414</c:v>
                </c:pt>
                <c:pt idx="5">
                  <c:v>57.60798378294091</c:v>
                </c:pt>
                <c:pt idx="6">
                  <c:v>56.09958937574716</c:v>
                </c:pt>
                <c:pt idx="7">
                  <c:v>56.18379333645201</c:v>
                </c:pt>
                <c:pt idx="8">
                  <c:v>50.73860387754041</c:v>
                </c:pt>
                <c:pt idx="9">
                  <c:v>39.99688133478872</c:v>
                </c:pt>
              </c:numCache>
            </c:numRef>
          </c:yVal>
          <c:smooth val="0"/>
        </c:ser>
        <c:ser>
          <c:idx val="4"/>
          <c:order val="3"/>
          <c:tx>
            <c:strRef>
              <c:f>'[1]Data summary'!$AO$4</c:f>
              <c:strCache>
                <c:ptCount val="1"/>
                <c:pt idx="0">
                  <c:v>Ca</c:v>
                </c:pt>
              </c:strCache>
            </c:strRef>
          </c:tx>
          <c:spPr>
            <a:ln w="19050">
              <a:noFill/>
            </a:ln>
          </c:spPr>
          <c:errBars>
            <c:errDir val="y"/>
            <c:errBarType val="both"/>
            <c:errValType val="cust"/>
            <c:noEndCap val="0"/>
            <c:plus>
              <c:numRef>
                <c:f>'[1]Data summary'!$T$20:$T$29</c:f>
                <c:numCache>
                  <c:formatCode>General</c:formatCode>
                  <c:ptCount val="10"/>
                  <c:pt idx="0">
                    <c:v>1.117378316419214</c:v>
                  </c:pt>
                  <c:pt idx="1">
                    <c:v>0.829384855565751</c:v>
                  </c:pt>
                  <c:pt idx="2">
                    <c:v>0.870956825736473</c:v>
                  </c:pt>
                  <c:pt idx="3">
                    <c:v>0.567994408206182</c:v>
                  </c:pt>
                  <c:pt idx="4">
                    <c:v>0.960352381814553</c:v>
                  </c:pt>
                  <c:pt idx="5">
                    <c:v>0.802337384710559</c:v>
                  </c:pt>
                  <c:pt idx="6">
                    <c:v>0.560428535276323</c:v>
                  </c:pt>
                  <c:pt idx="7">
                    <c:v>1.009124849841793</c:v>
                  </c:pt>
                  <c:pt idx="8">
                    <c:v>0.730926782505096</c:v>
                  </c:pt>
                  <c:pt idx="9">
                    <c:v>0.635632756060819</c:v>
                  </c:pt>
                </c:numCache>
              </c:numRef>
            </c:plus>
            <c:minus>
              <c:numRef>
                <c:f>'[1]Data summary'!$T$20:$T$29</c:f>
                <c:numCache>
                  <c:formatCode>General</c:formatCode>
                  <c:ptCount val="10"/>
                  <c:pt idx="0">
                    <c:v>1.117378316419214</c:v>
                  </c:pt>
                  <c:pt idx="1">
                    <c:v>0.829384855565751</c:v>
                  </c:pt>
                  <c:pt idx="2">
                    <c:v>0.870956825736473</c:v>
                  </c:pt>
                  <c:pt idx="3">
                    <c:v>0.567994408206182</c:v>
                  </c:pt>
                  <c:pt idx="4">
                    <c:v>0.960352381814553</c:v>
                  </c:pt>
                  <c:pt idx="5">
                    <c:v>0.802337384710559</c:v>
                  </c:pt>
                  <c:pt idx="6">
                    <c:v>0.560428535276323</c:v>
                  </c:pt>
                  <c:pt idx="7">
                    <c:v>1.009124849841793</c:v>
                  </c:pt>
                  <c:pt idx="8">
                    <c:v>0.730926782505096</c:v>
                  </c:pt>
                  <c:pt idx="9">
                    <c:v>0.635632756060819</c:v>
                  </c:pt>
                </c:numCache>
              </c:numRef>
            </c:minus>
            <c:spPr>
              <a:ln>
                <a:solidFill>
                  <a:srgbClr val="002060"/>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summary'!$AO$5:$AO$14</c:f>
              <c:numCache>
                <c:formatCode>General</c:formatCode>
                <c:ptCount val="10"/>
                <c:pt idx="0">
                  <c:v>56.91152253106441</c:v>
                </c:pt>
                <c:pt idx="1">
                  <c:v>44.51652610742385</c:v>
                </c:pt>
                <c:pt idx="2">
                  <c:v>38.21797494884974</c:v>
                </c:pt>
                <c:pt idx="3">
                  <c:v>35.03251991949032</c:v>
                </c:pt>
                <c:pt idx="4">
                  <c:v>29.67962473177304</c:v>
                </c:pt>
                <c:pt idx="5">
                  <c:v>30.8357037110967</c:v>
                </c:pt>
                <c:pt idx="6">
                  <c:v>27.96297220420179</c:v>
                </c:pt>
                <c:pt idx="7">
                  <c:v>25.29401001380641</c:v>
                </c:pt>
                <c:pt idx="8">
                  <c:v>20.73373588169735</c:v>
                </c:pt>
                <c:pt idx="9">
                  <c:v>13.14353676996523</c:v>
                </c:pt>
              </c:numCache>
            </c:numRef>
          </c:yVal>
          <c:smooth val="0"/>
        </c:ser>
        <c:ser>
          <c:idx val="5"/>
          <c:order val="4"/>
          <c:tx>
            <c:strRef>
              <c:f>'[1]Data summary'!$AP$4</c:f>
              <c:strCache>
                <c:ptCount val="1"/>
                <c:pt idx="0">
                  <c:v>Si </c:v>
                </c:pt>
              </c:strCache>
            </c:strRef>
          </c:tx>
          <c:spPr>
            <a:ln w="19050">
              <a:noFill/>
            </a:ln>
          </c:spPr>
          <c:errBars>
            <c:errDir val="y"/>
            <c:errBarType val="both"/>
            <c:errValType val="cust"/>
            <c:noEndCap val="0"/>
            <c:plus>
              <c:numRef>
                <c:f>'[1]Data summary'!$AP$20:$AP$29</c:f>
                <c:numCache>
                  <c:formatCode>General</c:formatCode>
                  <c:ptCount val="10"/>
                  <c:pt idx="0">
                    <c:v>0.00221795309409498</c:v>
                  </c:pt>
                  <c:pt idx="1">
                    <c:v>0.000890376378487644</c:v>
                  </c:pt>
                  <c:pt idx="2">
                    <c:v>0.000627237554929236</c:v>
                  </c:pt>
                  <c:pt idx="3">
                    <c:v>0.000925972813956882</c:v>
                  </c:pt>
                  <c:pt idx="4">
                    <c:v>0.00151103560014406</c:v>
                  </c:pt>
                  <c:pt idx="5">
                    <c:v>5.43883937139065E-5</c:v>
                  </c:pt>
                  <c:pt idx="6">
                    <c:v>0.00121685620627264</c:v>
                  </c:pt>
                  <c:pt idx="7">
                    <c:v>0.000831474361652196</c:v>
                  </c:pt>
                  <c:pt idx="8">
                    <c:v>0.00158608023793823</c:v>
                  </c:pt>
                  <c:pt idx="9">
                    <c:v>0.000625213114291046</c:v>
                  </c:pt>
                </c:numCache>
              </c:numRef>
            </c:plus>
            <c:minus>
              <c:numRef>
                <c:f>'[1]Data summary'!$AP$20:$AP$29</c:f>
                <c:numCache>
                  <c:formatCode>General</c:formatCode>
                  <c:ptCount val="10"/>
                  <c:pt idx="0">
                    <c:v>0.00221795309409498</c:v>
                  </c:pt>
                  <c:pt idx="1">
                    <c:v>0.000890376378487644</c:v>
                  </c:pt>
                  <c:pt idx="2">
                    <c:v>0.000627237554929236</c:v>
                  </c:pt>
                  <c:pt idx="3">
                    <c:v>0.000925972813956882</c:v>
                  </c:pt>
                  <c:pt idx="4">
                    <c:v>0.00151103560014406</c:v>
                  </c:pt>
                  <c:pt idx="5">
                    <c:v>5.43883937139065E-5</c:v>
                  </c:pt>
                  <c:pt idx="6">
                    <c:v>0.00121685620627264</c:v>
                  </c:pt>
                  <c:pt idx="7">
                    <c:v>0.000831474361652196</c:v>
                  </c:pt>
                  <c:pt idx="8">
                    <c:v>0.00158608023793823</c:v>
                  </c:pt>
                  <c:pt idx="9">
                    <c:v>0.000625213114291046</c:v>
                  </c:pt>
                </c:numCache>
              </c:numRef>
            </c:minus>
            <c:spPr>
              <a:ln>
                <a:solidFill>
                  <a:schemeClr val="accent6">
                    <a:lumMod val="75000"/>
                  </a:schemeClr>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summary'!$AP$5:$AP$14</c:f>
              <c:numCache>
                <c:formatCode>General</c:formatCode>
                <c:ptCount val="10"/>
                <c:pt idx="0">
                  <c:v>0.0097677923958389</c:v>
                </c:pt>
                <c:pt idx="1">
                  <c:v>0.00985087203954592</c:v>
                </c:pt>
                <c:pt idx="2">
                  <c:v>0.0146813598950823</c:v>
                </c:pt>
                <c:pt idx="3">
                  <c:v>0.0151561007162652</c:v>
                </c:pt>
                <c:pt idx="4">
                  <c:v>0.0230011927863132</c:v>
                </c:pt>
                <c:pt idx="5">
                  <c:v>0.0266566971094218</c:v>
                </c:pt>
                <c:pt idx="6">
                  <c:v>0.0324366666073241</c:v>
                </c:pt>
                <c:pt idx="7">
                  <c:v>0.0512482716466979</c:v>
                </c:pt>
                <c:pt idx="8">
                  <c:v>0.0555684131194626</c:v>
                </c:pt>
                <c:pt idx="9">
                  <c:v>0.0832695400354869</c:v>
                </c:pt>
              </c:numCache>
            </c:numRef>
          </c:yVal>
          <c:smooth val="0"/>
        </c:ser>
        <c:ser>
          <c:idx val="6"/>
          <c:order val="5"/>
          <c:tx>
            <c:strRef>
              <c:f>'[1]Data summary'!$AQ$4</c:f>
              <c:strCache>
                <c:ptCount val="1"/>
                <c:pt idx="0">
                  <c:v>Al</c:v>
                </c:pt>
              </c:strCache>
            </c:strRef>
          </c:tx>
          <c:spPr>
            <a:ln w="19050">
              <a:noFill/>
            </a:ln>
          </c:spPr>
          <c:marker>
            <c:spPr>
              <a:solidFill>
                <a:srgbClr val="7030A0"/>
              </a:solidFill>
              <a:ln>
                <a:solidFill>
                  <a:srgbClr val="7030A0"/>
                </a:solidFill>
              </a:ln>
            </c:spPr>
          </c:marker>
          <c:errBars>
            <c:errDir val="y"/>
            <c:errBarType val="both"/>
            <c:errValType val="cust"/>
            <c:noEndCap val="0"/>
            <c:plus>
              <c:numRef>
                <c:f>'[1]Data summary'!$AQ$20:$AQ$29</c:f>
                <c:numCache>
                  <c:formatCode>General</c:formatCode>
                  <c:ptCount val="10"/>
                  <c:pt idx="0">
                    <c:v>0.00104850072452471</c:v>
                  </c:pt>
                  <c:pt idx="1">
                    <c:v>0.00027319104354396</c:v>
                  </c:pt>
                  <c:pt idx="2">
                    <c:v>0.000489354401919978</c:v>
                  </c:pt>
                  <c:pt idx="3">
                    <c:v>0.000714833261437976</c:v>
                  </c:pt>
                  <c:pt idx="4">
                    <c:v>0.000816494648031176</c:v>
                  </c:pt>
                  <c:pt idx="5">
                    <c:v>0.000602572418040211</c:v>
                  </c:pt>
                  <c:pt idx="6">
                    <c:v>0.00058873600241725</c:v>
                  </c:pt>
                  <c:pt idx="7">
                    <c:v>0.000651497152599296</c:v>
                  </c:pt>
                  <c:pt idx="8">
                    <c:v>0.00016155116072292</c:v>
                  </c:pt>
                  <c:pt idx="9">
                    <c:v>0.000444748537138672</c:v>
                  </c:pt>
                </c:numCache>
              </c:numRef>
            </c:plus>
            <c:minus>
              <c:numRef>
                <c:f>'[1]Data summary'!$AQ$20:$AQ$29</c:f>
                <c:numCache>
                  <c:formatCode>General</c:formatCode>
                  <c:ptCount val="10"/>
                  <c:pt idx="0">
                    <c:v>0.00104850072452471</c:v>
                  </c:pt>
                  <c:pt idx="1">
                    <c:v>0.00027319104354396</c:v>
                  </c:pt>
                  <c:pt idx="2">
                    <c:v>0.000489354401919978</c:v>
                  </c:pt>
                  <c:pt idx="3">
                    <c:v>0.000714833261437976</c:v>
                  </c:pt>
                  <c:pt idx="4">
                    <c:v>0.000816494648031176</c:v>
                  </c:pt>
                  <c:pt idx="5">
                    <c:v>0.000602572418040211</c:v>
                  </c:pt>
                  <c:pt idx="6">
                    <c:v>0.00058873600241725</c:v>
                  </c:pt>
                  <c:pt idx="7">
                    <c:v>0.000651497152599296</c:v>
                  </c:pt>
                  <c:pt idx="8">
                    <c:v>0.00016155116072292</c:v>
                  </c:pt>
                  <c:pt idx="9">
                    <c:v>0.000444748537138672</c:v>
                  </c:pt>
                </c:numCache>
              </c:numRef>
            </c:minus>
            <c:spPr>
              <a:ln>
                <a:solidFill>
                  <a:srgbClr val="7030A0"/>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summary'!$AQ$5:$AQ$14</c:f>
              <c:numCache>
                <c:formatCode>General</c:formatCode>
                <c:ptCount val="10"/>
                <c:pt idx="0">
                  <c:v>0.0231392780572425</c:v>
                </c:pt>
                <c:pt idx="1">
                  <c:v>0.0240040668794566</c:v>
                </c:pt>
                <c:pt idx="2">
                  <c:v>0.0260795600527704</c:v>
                </c:pt>
                <c:pt idx="3">
                  <c:v>0.0277967835711669</c:v>
                </c:pt>
                <c:pt idx="4">
                  <c:v>0.0316265626409722</c:v>
                </c:pt>
                <c:pt idx="5">
                  <c:v>0.0291927998127411</c:v>
                </c:pt>
                <c:pt idx="6">
                  <c:v>0.0297363813581328</c:v>
                </c:pt>
                <c:pt idx="7">
                  <c:v>0.0402126802329548</c:v>
                </c:pt>
                <c:pt idx="8">
                  <c:v>0.0338750135787288</c:v>
                </c:pt>
                <c:pt idx="9">
                  <c:v>0.0580026217185017</c:v>
                </c:pt>
              </c:numCache>
            </c:numRef>
          </c:yVal>
          <c:smooth val="0"/>
        </c:ser>
        <c:dLbls>
          <c:showLegendKey val="0"/>
          <c:showVal val="0"/>
          <c:showCatName val="0"/>
          <c:showSerName val="0"/>
          <c:showPercent val="0"/>
          <c:showBubbleSize val="0"/>
        </c:dLbls>
        <c:axId val="709021504"/>
        <c:axId val="709026048"/>
      </c:scatterChart>
      <c:valAx>
        <c:axId val="709021504"/>
        <c:scaling>
          <c:orientation val="minMax"/>
          <c:max val="4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9026048"/>
        <c:crossesAt val="0.001"/>
        <c:crossBetween val="midCat"/>
      </c:valAx>
      <c:valAx>
        <c:axId val="709026048"/>
        <c:scaling>
          <c:logBase val="10.0"/>
          <c:orientation val="minMax"/>
          <c:max val="1000.0"/>
          <c:min val="0.001"/>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243183679738891"/>
              <c:y val="0.135101409763523"/>
            </c:manualLayout>
          </c:layout>
          <c:overlay val="0"/>
        </c:title>
        <c:numFmt formatCode="0.00" sourceLinked="0"/>
        <c:majorTickMark val="out"/>
        <c:minorTickMark val="none"/>
        <c:tickLblPos val="nextTo"/>
        <c:txPr>
          <a:bodyPr/>
          <a:lstStyle/>
          <a:p>
            <a:pPr>
              <a:defRPr sz="1200"/>
            </a:pPr>
            <a:endParaRPr lang="en-US"/>
          </a:p>
        </c:txPr>
        <c:crossAx val="709021504"/>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chemeClr val="accent1">
        <a:lumMod val="20000"/>
        <a:lumOff val="80000"/>
      </a:schemeClr>
    </a:solidFill>
    <a:ln>
      <a:no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2200" dirty="0"/>
              <a:t>S</a:t>
            </a:r>
          </a:p>
        </c:rich>
      </c:tx>
      <c:layout>
        <c:manualLayout>
          <c:xMode val="edge"/>
          <c:yMode val="edge"/>
          <c:x val="0.524094866311326"/>
          <c:y val="0.126051521104133"/>
        </c:manualLayout>
      </c:layout>
      <c:overlay val="0"/>
    </c:title>
    <c:autoTitleDeleted val="0"/>
    <c:plotArea>
      <c:layout>
        <c:manualLayout>
          <c:layoutTarget val="inner"/>
          <c:xMode val="edge"/>
          <c:yMode val="edge"/>
          <c:x val="0.182078726341735"/>
          <c:y val="0.131368076800932"/>
          <c:w val="0.74358519217035"/>
          <c:h val="0.699364494331826"/>
        </c:manualLayout>
      </c:layout>
      <c:scatterChart>
        <c:scatterStyle val="lineMarker"/>
        <c:varyColors val="0"/>
        <c:ser>
          <c:idx val="0"/>
          <c:order val="0"/>
          <c:tx>
            <c:strRef>
              <c:f>'[1]Data summary'!$E$1</c:f>
              <c:strCache>
                <c:ptCount val="1"/>
                <c:pt idx="0">
                  <c:v>F1</c:v>
                </c:pt>
              </c:strCache>
            </c:strRef>
          </c:tx>
          <c:spPr>
            <a:ln w="19050">
              <a:noFill/>
            </a:ln>
          </c:spPr>
          <c:marker>
            <c:spPr>
              <a:solidFill>
                <a:srgbClr val="7030A0"/>
              </a:solidFill>
              <a:ln>
                <a:solidFill>
                  <a:srgbClr val="7030A0"/>
                </a:solidFill>
              </a:ln>
            </c:spPr>
          </c:marker>
          <c:errBars>
            <c:errDir val="y"/>
            <c:errBarType val="both"/>
            <c:errValType val="cust"/>
            <c:noEndCap val="0"/>
            <c:plus>
              <c:numRef>
                <c:f>'[1]Data summary'!$E$20:$E$31</c:f>
                <c:numCache>
                  <c:formatCode>General</c:formatCode>
                  <c:ptCount val="12"/>
                  <c:pt idx="0">
                    <c:v>1.58834795926623</c:v>
                  </c:pt>
                  <c:pt idx="1">
                    <c:v>2.217002484711645</c:v>
                  </c:pt>
                  <c:pt idx="2">
                    <c:v>0.917154493837187</c:v>
                  </c:pt>
                  <c:pt idx="3">
                    <c:v>2.0051157987042</c:v>
                  </c:pt>
                  <c:pt idx="4">
                    <c:v>1.691404658317856</c:v>
                  </c:pt>
                  <c:pt idx="5">
                    <c:v>0.653737990723681</c:v>
                  </c:pt>
                  <c:pt idx="6">
                    <c:v>0.49478780899939</c:v>
                  </c:pt>
                  <c:pt idx="7">
                    <c:v>1.436145611979894</c:v>
                  </c:pt>
                  <c:pt idx="8">
                    <c:v>2.582016238682875</c:v>
                  </c:pt>
                  <c:pt idx="9">
                    <c:v>1.777388382881145</c:v>
                  </c:pt>
                  <c:pt idx="10">
                    <c:v>2.223899876832245</c:v>
                  </c:pt>
                  <c:pt idx="11">
                    <c:v>1.42398859156463</c:v>
                  </c:pt>
                </c:numCache>
              </c:numRef>
            </c:plus>
            <c:minus>
              <c:numRef>
                <c:f>'[1]Data summary'!$E$20:$E$31</c:f>
                <c:numCache>
                  <c:formatCode>General</c:formatCode>
                  <c:ptCount val="12"/>
                  <c:pt idx="0">
                    <c:v>1.58834795926623</c:v>
                  </c:pt>
                  <c:pt idx="1">
                    <c:v>2.217002484711645</c:v>
                  </c:pt>
                  <c:pt idx="2">
                    <c:v>0.917154493837187</c:v>
                  </c:pt>
                  <c:pt idx="3">
                    <c:v>2.0051157987042</c:v>
                  </c:pt>
                  <c:pt idx="4">
                    <c:v>1.691404658317856</c:v>
                  </c:pt>
                  <c:pt idx="5">
                    <c:v>0.653737990723681</c:v>
                  </c:pt>
                  <c:pt idx="6">
                    <c:v>0.49478780899939</c:v>
                  </c:pt>
                  <c:pt idx="7">
                    <c:v>1.436145611979894</c:v>
                  </c:pt>
                  <c:pt idx="8">
                    <c:v>2.582016238682875</c:v>
                  </c:pt>
                  <c:pt idx="9">
                    <c:v>1.777388382881145</c:v>
                  </c:pt>
                  <c:pt idx="10">
                    <c:v>2.223899876832245</c:v>
                  </c:pt>
                  <c:pt idx="11">
                    <c:v>1.42398859156463</c:v>
                  </c:pt>
                </c:numCache>
              </c:numRef>
            </c:minus>
            <c:spPr>
              <a:ln>
                <a:solidFill>
                  <a:srgbClr val="7030A0"/>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summary'!$E$5:$E$16</c:f>
              <c:numCache>
                <c:formatCode>General</c:formatCode>
                <c:ptCount val="12"/>
                <c:pt idx="0">
                  <c:v>57.5975882322366</c:v>
                </c:pt>
                <c:pt idx="1">
                  <c:v>62.74754405114609</c:v>
                </c:pt>
                <c:pt idx="2">
                  <c:v>103.5604761162223</c:v>
                </c:pt>
                <c:pt idx="3">
                  <c:v>63.11450699100785</c:v>
                </c:pt>
                <c:pt idx="4">
                  <c:v>60.3004314153542</c:v>
                </c:pt>
                <c:pt idx="5">
                  <c:v>59.14860439731795</c:v>
                </c:pt>
                <c:pt idx="6">
                  <c:v>58.49680336815843</c:v>
                </c:pt>
                <c:pt idx="7">
                  <c:v>56.85222724673838</c:v>
                </c:pt>
                <c:pt idx="8">
                  <c:v>51.14818857528977</c:v>
                </c:pt>
                <c:pt idx="9">
                  <c:v>54.2221529185509</c:v>
                </c:pt>
                <c:pt idx="10">
                  <c:v>55.13072405010654</c:v>
                </c:pt>
                <c:pt idx="11">
                  <c:v>54.57248297728572</c:v>
                </c:pt>
              </c:numCache>
            </c:numRef>
          </c:yVal>
          <c:smooth val="0"/>
        </c:ser>
        <c:ser>
          <c:idx val="2"/>
          <c:order val="1"/>
          <c:tx>
            <c:strRef>
              <c:f>'[1]Data summary'!$R$1</c:f>
              <c:strCache>
                <c:ptCount val="1"/>
                <c:pt idx="0">
                  <c:v>F2</c:v>
                </c:pt>
              </c:strCache>
            </c:strRef>
          </c:tx>
          <c:spPr>
            <a:ln w="19050">
              <a:noFill/>
            </a:ln>
          </c:spPr>
          <c:errBars>
            <c:errDir val="y"/>
            <c:errBarType val="both"/>
            <c:errValType val="cust"/>
            <c:noEndCap val="0"/>
            <c:plus>
              <c:numRef>
                <c:f>'[1]Data summary'!$S$20:$S$29</c:f>
                <c:numCache>
                  <c:formatCode>General</c:formatCode>
                  <c:ptCount val="10"/>
                  <c:pt idx="0">
                    <c:v>0.744068032042928</c:v>
                  </c:pt>
                  <c:pt idx="1">
                    <c:v>0.609508256611468</c:v>
                  </c:pt>
                  <c:pt idx="2">
                    <c:v>1.923114225009553</c:v>
                  </c:pt>
                  <c:pt idx="3">
                    <c:v>1.246078806560902</c:v>
                  </c:pt>
                  <c:pt idx="4">
                    <c:v>2.196694738291513</c:v>
                  </c:pt>
                  <c:pt idx="5">
                    <c:v>0.790446805470908</c:v>
                  </c:pt>
                  <c:pt idx="6">
                    <c:v>0.325956466688389</c:v>
                  </c:pt>
                  <c:pt idx="7">
                    <c:v>1.067045426709827</c:v>
                  </c:pt>
                  <c:pt idx="8">
                    <c:v>1.350252385983195</c:v>
                  </c:pt>
                  <c:pt idx="9">
                    <c:v>0.155276959731853</c:v>
                  </c:pt>
                </c:numCache>
              </c:numRef>
            </c:plus>
            <c:minus>
              <c:numRef>
                <c:f>'[1]Data summary'!$S$20:$S$29</c:f>
                <c:numCache>
                  <c:formatCode>General</c:formatCode>
                  <c:ptCount val="10"/>
                  <c:pt idx="0">
                    <c:v>0.744068032042928</c:v>
                  </c:pt>
                  <c:pt idx="1">
                    <c:v>0.609508256611468</c:v>
                  </c:pt>
                  <c:pt idx="2">
                    <c:v>1.923114225009553</c:v>
                  </c:pt>
                  <c:pt idx="3">
                    <c:v>1.246078806560902</c:v>
                  </c:pt>
                  <c:pt idx="4">
                    <c:v>2.196694738291513</c:v>
                  </c:pt>
                  <c:pt idx="5">
                    <c:v>0.790446805470908</c:v>
                  </c:pt>
                  <c:pt idx="6">
                    <c:v>0.325956466688389</c:v>
                  </c:pt>
                  <c:pt idx="7">
                    <c:v>1.067045426709827</c:v>
                  </c:pt>
                  <c:pt idx="8">
                    <c:v>1.350252385983195</c:v>
                  </c:pt>
                  <c:pt idx="9">
                    <c:v>0.155276959731853</c:v>
                  </c:pt>
                </c:numCache>
              </c:numRef>
            </c:minus>
            <c:spPr>
              <a:ln>
                <a:solidFill>
                  <a:schemeClr val="accent3">
                    <a:lumMod val="75000"/>
                  </a:schemeClr>
                </a:solidFill>
              </a:ln>
            </c:spPr>
          </c:errBars>
          <c:xVal>
            <c:numRef>
              <c:f>'[1]Data summary'!$P$5:$P$14</c:f>
              <c:numCache>
                <c:formatCode>General</c:formatCode>
                <c:ptCount val="10"/>
                <c:pt idx="0">
                  <c:v>7.0</c:v>
                </c:pt>
                <c:pt idx="1">
                  <c:v>11.0</c:v>
                </c:pt>
                <c:pt idx="2">
                  <c:v>15.0</c:v>
                </c:pt>
                <c:pt idx="3">
                  <c:v>30.0</c:v>
                </c:pt>
                <c:pt idx="4">
                  <c:v>45.0</c:v>
                </c:pt>
                <c:pt idx="5">
                  <c:v>60.0</c:v>
                </c:pt>
                <c:pt idx="6">
                  <c:v>90.0</c:v>
                </c:pt>
                <c:pt idx="7">
                  <c:v>120.0</c:v>
                </c:pt>
                <c:pt idx="8">
                  <c:v>150.0</c:v>
                </c:pt>
                <c:pt idx="9">
                  <c:v>180.0</c:v>
                </c:pt>
              </c:numCache>
            </c:numRef>
          </c:xVal>
          <c:yVal>
            <c:numRef>
              <c:f>'[1]Data summary'!$L$5:$L$16</c:f>
              <c:numCache>
                <c:formatCode>General</c:formatCode>
                <c:ptCount val="12"/>
                <c:pt idx="0">
                  <c:v>60.7276885493009</c:v>
                </c:pt>
                <c:pt idx="1">
                  <c:v>58.84089609647071</c:v>
                </c:pt>
                <c:pt idx="2">
                  <c:v>59.29310255210771</c:v>
                </c:pt>
                <c:pt idx="3">
                  <c:v>56.18067467124069</c:v>
                </c:pt>
                <c:pt idx="4">
                  <c:v>58.53318779562345</c:v>
                </c:pt>
                <c:pt idx="5">
                  <c:v>57.32522480378396</c:v>
                </c:pt>
                <c:pt idx="6">
                  <c:v>56.64951400800458</c:v>
                </c:pt>
                <c:pt idx="7">
                  <c:v>47.0606580383596</c:v>
                </c:pt>
                <c:pt idx="8">
                  <c:v>54.88019127813295</c:v>
                </c:pt>
                <c:pt idx="9">
                  <c:v>57.82109257237902</c:v>
                </c:pt>
                <c:pt idx="10">
                  <c:v>55.51431987109518</c:v>
                </c:pt>
                <c:pt idx="11">
                  <c:v>55.09122095743021</c:v>
                </c:pt>
              </c:numCache>
            </c:numRef>
          </c:yVal>
          <c:smooth val="0"/>
        </c:ser>
        <c:ser>
          <c:idx val="1"/>
          <c:order val="2"/>
          <c:tx>
            <c:strRef>
              <c:f>'[1]Data summary'!$L$1</c:f>
              <c:strCache>
                <c:ptCount val="1"/>
                <c:pt idx="0">
                  <c:v>F3</c:v>
                </c:pt>
              </c:strCache>
            </c:strRef>
          </c:tx>
          <c:spPr>
            <a:ln w="19050">
              <a:noFill/>
            </a:ln>
          </c:spPr>
          <c:errBars>
            <c:errDir val="y"/>
            <c:errBarType val="both"/>
            <c:errValType val="cust"/>
            <c:noEndCap val="0"/>
            <c:plus>
              <c:numRef>
                <c:f>'[1]Data summary'!$L$20:$L$31</c:f>
                <c:numCache>
                  <c:formatCode>General</c:formatCode>
                  <c:ptCount val="12"/>
                  <c:pt idx="0">
                    <c:v>1.112031937224257</c:v>
                  </c:pt>
                  <c:pt idx="1">
                    <c:v>1.262525402736165</c:v>
                  </c:pt>
                  <c:pt idx="2">
                    <c:v>0.936930979125551</c:v>
                  </c:pt>
                  <c:pt idx="3">
                    <c:v>1.864211531703407</c:v>
                  </c:pt>
                  <c:pt idx="4">
                    <c:v>1.878266018459081</c:v>
                  </c:pt>
                  <c:pt idx="5">
                    <c:v>0.710318934996821</c:v>
                  </c:pt>
                  <c:pt idx="6">
                    <c:v>0.798051335800333</c:v>
                  </c:pt>
                  <c:pt idx="7">
                    <c:v>1.168967080865435</c:v>
                  </c:pt>
                  <c:pt idx="8">
                    <c:v>0.915047056005218</c:v>
                  </c:pt>
                  <c:pt idx="9">
                    <c:v>3.403150201868453</c:v>
                  </c:pt>
                  <c:pt idx="10">
                    <c:v>0.931298045194797</c:v>
                  </c:pt>
                  <c:pt idx="11">
                    <c:v>0.716227793667484</c:v>
                  </c:pt>
                </c:numCache>
              </c:numRef>
            </c:plus>
            <c:minus>
              <c:numRef>
                <c:f>'[1]Data summary'!$L$20:$L$31</c:f>
                <c:numCache>
                  <c:formatCode>General</c:formatCode>
                  <c:ptCount val="12"/>
                  <c:pt idx="0">
                    <c:v>1.112031937224257</c:v>
                  </c:pt>
                  <c:pt idx="1">
                    <c:v>1.262525402736165</c:v>
                  </c:pt>
                  <c:pt idx="2">
                    <c:v>0.936930979125551</c:v>
                  </c:pt>
                  <c:pt idx="3">
                    <c:v>1.864211531703407</c:v>
                  </c:pt>
                  <c:pt idx="4">
                    <c:v>1.878266018459081</c:v>
                  </c:pt>
                  <c:pt idx="5">
                    <c:v>0.710318934996821</c:v>
                  </c:pt>
                  <c:pt idx="6">
                    <c:v>0.798051335800333</c:v>
                  </c:pt>
                  <c:pt idx="7">
                    <c:v>1.168967080865435</c:v>
                  </c:pt>
                  <c:pt idx="8">
                    <c:v>0.915047056005218</c:v>
                  </c:pt>
                  <c:pt idx="9">
                    <c:v>3.403150201868453</c:v>
                  </c:pt>
                  <c:pt idx="10">
                    <c:v>0.931298045194797</c:v>
                  </c:pt>
                  <c:pt idx="11">
                    <c:v>0.716227793667484</c:v>
                  </c:pt>
                </c:numCache>
              </c:numRef>
            </c:minus>
            <c:spPr>
              <a:ln>
                <a:solidFill>
                  <a:schemeClr val="accent2">
                    <a:lumMod val="75000"/>
                  </a:schemeClr>
                </a:solidFill>
              </a:ln>
            </c:spPr>
          </c:errBars>
          <c:xVal>
            <c:numRef>
              <c:f>'[1]Data summary'!$I$5:$I$16</c:f>
              <c:numCache>
                <c:formatCode>General</c:formatCode>
                <c:ptCount val="12"/>
                <c:pt idx="0">
                  <c:v>6.0</c:v>
                </c:pt>
                <c:pt idx="1">
                  <c:v>10.0</c:v>
                </c:pt>
                <c:pt idx="2">
                  <c:v>15.0</c:v>
                </c:pt>
                <c:pt idx="3">
                  <c:v>20.0</c:v>
                </c:pt>
                <c:pt idx="4">
                  <c:v>30.0</c:v>
                </c:pt>
                <c:pt idx="5">
                  <c:v>45.0</c:v>
                </c:pt>
                <c:pt idx="6">
                  <c:v>60.0</c:v>
                </c:pt>
                <c:pt idx="7">
                  <c:v>90.0</c:v>
                </c:pt>
                <c:pt idx="8">
                  <c:v>120.0</c:v>
                </c:pt>
                <c:pt idx="9">
                  <c:v>150.0</c:v>
                </c:pt>
                <c:pt idx="10">
                  <c:v>180.0</c:v>
                </c:pt>
                <c:pt idx="11">
                  <c:v>210.0</c:v>
                </c:pt>
              </c:numCache>
            </c:numRef>
          </c:xVal>
          <c:yVal>
            <c:numRef>
              <c:f>'[1]Data summary'!$L$5:$L$16</c:f>
              <c:numCache>
                <c:formatCode>General</c:formatCode>
                <c:ptCount val="12"/>
                <c:pt idx="0">
                  <c:v>60.7276885493009</c:v>
                </c:pt>
                <c:pt idx="1">
                  <c:v>58.84089609647071</c:v>
                </c:pt>
                <c:pt idx="2">
                  <c:v>59.29310255210771</c:v>
                </c:pt>
                <c:pt idx="3">
                  <c:v>56.18067467124069</c:v>
                </c:pt>
                <c:pt idx="4">
                  <c:v>58.53318779562345</c:v>
                </c:pt>
                <c:pt idx="5">
                  <c:v>57.32522480378396</c:v>
                </c:pt>
                <c:pt idx="6">
                  <c:v>56.64951400800458</c:v>
                </c:pt>
                <c:pt idx="7">
                  <c:v>47.0606580383596</c:v>
                </c:pt>
                <c:pt idx="8">
                  <c:v>54.88019127813295</c:v>
                </c:pt>
                <c:pt idx="9">
                  <c:v>57.82109257237902</c:v>
                </c:pt>
                <c:pt idx="10">
                  <c:v>55.51431987109518</c:v>
                </c:pt>
                <c:pt idx="11">
                  <c:v>55.09122095743021</c:v>
                </c:pt>
              </c:numCache>
            </c:numRef>
          </c:yVal>
          <c:smooth val="0"/>
        </c:ser>
        <c:ser>
          <c:idx val="5"/>
          <c:order val="3"/>
          <c:tx>
            <c:strRef>
              <c:f>'[1]Data summary'!$AM$1</c:f>
              <c:strCache>
                <c:ptCount val="1"/>
                <c:pt idx="0">
                  <c:v>C1</c:v>
                </c:pt>
              </c:strCache>
            </c:strRef>
          </c:tx>
          <c:spPr>
            <a:ln w="19050">
              <a:noFill/>
            </a:ln>
          </c:spPr>
          <c:errBars>
            <c:errDir val="y"/>
            <c:errBarType val="both"/>
            <c:errValType val="cust"/>
            <c:noEndCap val="0"/>
            <c:plus>
              <c:numRef>
                <c:f>'[1]Data summary'!$AN$20:$AN$29</c:f>
                <c:numCache>
                  <c:formatCode>General</c:formatCode>
                  <c:ptCount val="10"/>
                  <c:pt idx="0">
                    <c:v>1.12480242928568</c:v>
                  </c:pt>
                  <c:pt idx="1">
                    <c:v>0.385156205774077</c:v>
                  </c:pt>
                  <c:pt idx="2">
                    <c:v>1.537966832014072</c:v>
                  </c:pt>
                  <c:pt idx="3">
                    <c:v>1.253817191922635</c:v>
                  </c:pt>
                  <c:pt idx="4">
                    <c:v>0.355395585380338</c:v>
                  </c:pt>
                  <c:pt idx="5">
                    <c:v>1.392098932418913</c:v>
                  </c:pt>
                  <c:pt idx="6">
                    <c:v>0.874140959820274</c:v>
                  </c:pt>
                  <c:pt idx="7">
                    <c:v>0.313892272087617</c:v>
                  </c:pt>
                  <c:pt idx="8">
                    <c:v>1.690167893115442</c:v>
                  </c:pt>
                  <c:pt idx="9">
                    <c:v>1.407140222707264</c:v>
                  </c:pt>
                </c:numCache>
              </c:numRef>
            </c:plus>
            <c:minus>
              <c:numRef>
                <c:f>'[1]Data summary'!$AN$20:$AN$29</c:f>
                <c:numCache>
                  <c:formatCode>General</c:formatCode>
                  <c:ptCount val="10"/>
                  <c:pt idx="0">
                    <c:v>1.12480242928568</c:v>
                  </c:pt>
                  <c:pt idx="1">
                    <c:v>0.385156205774077</c:v>
                  </c:pt>
                  <c:pt idx="2">
                    <c:v>1.537966832014072</c:v>
                  </c:pt>
                  <c:pt idx="3">
                    <c:v>1.253817191922635</c:v>
                  </c:pt>
                  <c:pt idx="4">
                    <c:v>0.355395585380338</c:v>
                  </c:pt>
                  <c:pt idx="5">
                    <c:v>1.392098932418913</c:v>
                  </c:pt>
                  <c:pt idx="6">
                    <c:v>0.874140959820274</c:v>
                  </c:pt>
                  <c:pt idx="7">
                    <c:v>0.313892272087617</c:v>
                  </c:pt>
                  <c:pt idx="8">
                    <c:v>1.690167893115442</c:v>
                  </c:pt>
                  <c:pt idx="9">
                    <c:v>1.407140222707264</c:v>
                  </c:pt>
                </c:numCache>
              </c:numRef>
            </c:minus>
            <c:spPr>
              <a:ln>
                <a:solidFill>
                  <a:schemeClr val="accent6">
                    <a:lumMod val="75000"/>
                  </a:schemeClr>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summary'!$AN$5:$AN$14</c:f>
              <c:numCache>
                <c:formatCode>General</c:formatCode>
                <c:ptCount val="10"/>
                <c:pt idx="0">
                  <c:v>84.87031550496384</c:v>
                </c:pt>
                <c:pt idx="1">
                  <c:v>68.34450855034046</c:v>
                </c:pt>
                <c:pt idx="2">
                  <c:v>62.57913612973645</c:v>
                </c:pt>
                <c:pt idx="3">
                  <c:v>59.54571443422216</c:v>
                </c:pt>
                <c:pt idx="4">
                  <c:v>51.32803160247414</c:v>
                </c:pt>
                <c:pt idx="5">
                  <c:v>57.60798378294091</c:v>
                </c:pt>
                <c:pt idx="6">
                  <c:v>56.09958937574716</c:v>
                </c:pt>
                <c:pt idx="7">
                  <c:v>56.18379333645201</c:v>
                </c:pt>
                <c:pt idx="8">
                  <c:v>50.73860387754041</c:v>
                </c:pt>
                <c:pt idx="9">
                  <c:v>39.99688133478872</c:v>
                </c:pt>
              </c:numCache>
            </c:numRef>
          </c:yVal>
          <c:smooth val="0"/>
        </c:ser>
        <c:ser>
          <c:idx val="4"/>
          <c:order val="4"/>
          <c:tx>
            <c:strRef>
              <c:f>'[1]Data summary'!$Y$1</c:f>
              <c:strCache>
                <c:ptCount val="1"/>
                <c:pt idx="0">
                  <c:v>C2</c:v>
                </c:pt>
              </c:strCache>
            </c:strRef>
          </c:tx>
          <c:spPr>
            <a:ln w="19050">
              <a:noFill/>
            </a:ln>
          </c:spPr>
          <c:errBars>
            <c:errDir val="y"/>
            <c:errBarType val="both"/>
            <c:errValType val="cust"/>
            <c:noEndCap val="0"/>
            <c:plus>
              <c:numRef>
                <c:f>'[1]Data summary'!$Z$20:$Z$28</c:f>
                <c:numCache>
                  <c:formatCode>General</c:formatCode>
                  <c:ptCount val="9"/>
                  <c:pt idx="0">
                    <c:v>2.17984733779641</c:v>
                  </c:pt>
                  <c:pt idx="1">
                    <c:v>1.042270480271163</c:v>
                  </c:pt>
                  <c:pt idx="2">
                    <c:v>2.963707330533055</c:v>
                  </c:pt>
                  <c:pt idx="3">
                    <c:v>1.416575646236541</c:v>
                  </c:pt>
                  <c:pt idx="4">
                    <c:v>1.143493093912998</c:v>
                  </c:pt>
                  <c:pt idx="5">
                    <c:v>2.290852250494751</c:v>
                  </c:pt>
                  <c:pt idx="6">
                    <c:v>0.652280838512406</c:v>
                  </c:pt>
                  <c:pt idx="7">
                    <c:v>1.833606297163463</c:v>
                  </c:pt>
                  <c:pt idx="8">
                    <c:v>0.988303644095556</c:v>
                  </c:pt>
                </c:numCache>
              </c:numRef>
            </c:plus>
            <c:minus>
              <c:numRef>
                <c:f>'[1]Data summary'!$Z$20:$Z$28</c:f>
                <c:numCache>
                  <c:formatCode>General</c:formatCode>
                  <c:ptCount val="9"/>
                  <c:pt idx="0">
                    <c:v>2.17984733779641</c:v>
                  </c:pt>
                  <c:pt idx="1">
                    <c:v>1.042270480271163</c:v>
                  </c:pt>
                  <c:pt idx="2">
                    <c:v>2.963707330533055</c:v>
                  </c:pt>
                  <c:pt idx="3">
                    <c:v>1.416575646236541</c:v>
                  </c:pt>
                  <c:pt idx="4">
                    <c:v>1.143493093912998</c:v>
                  </c:pt>
                  <c:pt idx="5">
                    <c:v>2.290852250494751</c:v>
                  </c:pt>
                  <c:pt idx="6">
                    <c:v>0.652280838512406</c:v>
                  </c:pt>
                  <c:pt idx="7">
                    <c:v>1.833606297163463</c:v>
                  </c:pt>
                  <c:pt idx="8">
                    <c:v>0.988303644095556</c:v>
                  </c:pt>
                </c:numCache>
              </c:numRef>
            </c:minus>
            <c:spPr>
              <a:ln>
                <a:solidFill>
                  <a:srgbClr val="002060"/>
                </a:solidFill>
              </a:ln>
            </c:spPr>
          </c:errBars>
          <c:xVal>
            <c:numRef>
              <c:f>'[1]Data summary'!$W$5:$W$13</c:f>
              <c:numCache>
                <c:formatCode>General</c:formatCode>
                <c:ptCount val="9"/>
                <c:pt idx="0">
                  <c:v>6.0</c:v>
                </c:pt>
                <c:pt idx="1">
                  <c:v>13.0</c:v>
                </c:pt>
                <c:pt idx="2">
                  <c:v>19.0</c:v>
                </c:pt>
                <c:pt idx="3">
                  <c:v>25.0</c:v>
                </c:pt>
                <c:pt idx="4">
                  <c:v>30.0</c:v>
                </c:pt>
                <c:pt idx="5">
                  <c:v>35.0</c:v>
                </c:pt>
                <c:pt idx="6">
                  <c:v>60.0</c:v>
                </c:pt>
                <c:pt idx="7">
                  <c:v>90.0</c:v>
                </c:pt>
                <c:pt idx="8">
                  <c:v>120.0</c:v>
                </c:pt>
              </c:numCache>
            </c:numRef>
          </c:xVal>
          <c:yVal>
            <c:numRef>
              <c:f>'[1]Data summary'!$Z$5:$Z$13</c:f>
              <c:numCache>
                <c:formatCode>General</c:formatCode>
                <c:ptCount val="9"/>
                <c:pt idx="0">
                  <c:v>62.9918394926971</c:v>
                </c:pt>
                <c:pt idx="1">
                  <c:v>61.91901866001351</c:v>
                </c:pt>
                <c:pt idx="2">
                  <c:v>60.91896668226</c:v>
                </c:pt>
                <c:pt idx="3">
                  <c:v>60.12578616352202</c:v>
                </c:pt>
                <c:pt idx="4">
                  <c:v>59.39705805915067</c:v>
                </c:pt>
                <c:pt idx="5">
                  <c:v>59.51348822703883</c:v>
                </c:pt>
                <c:pt idx="6">
                  <c:v>59.1538021726701</c:v>
                </c:pt>
                <c:pt idx="7">
                  <c:v>61.5977961432507</c:v>
                </c:pt>
                <c:pt idx="8">
                  <c:v>54.21695514319871</c:v>
                </c:pt>
              </c:numCache>
            </c:numRef>
          </c:yVal>
          <c:smooth val="0"/>
        </c:ser>
        <c:ser>
          <c:idx val="3"/>
          <c:order val="5"/>
          <c:tx>
            <c:strRef>
              <c:f>'[1]Data summary'!$AG$1</c:f>
              <c:strCache>
                <c:ptCount val="1"/>
                <c:pt idx="0">
                  <c:v>C3</c:v>
                </c:pt>
              </c:strCache>
            </c:strRef>
          </c:tx>
          <c:spPr>
            <a:ln w="19050">
              <a:noFill/>
            </a:ln>
          </c:spPr>
          <c:errBars>
            <c:errDir val="y"/>
            <c:errBarType val="both"/>
            <c:errValType val="cust"/>
            <c:noEndCap val="0"/>
            <c:plus>
              <c:numRef>
                <c:f>'[1]Data summary'!$AG$20:$AG$23</c:f>
                <c:numCache>
                  <c:formatCode>General</c:formatCode>
                  <c:ptCount val="4"/>
                  <c:pt idx="0">
                    <c:v>2.758011699714258</c:v>
                  </c:pt>
                  <c:pt idx="1">
                    <c:v>1.408297497233862</c:v>
                  </c:pt>
                  <c:pt idx="2">
                    <c:v>1.963243718487422</c:v>
                  </c:pt>
                  <c:pt idx="3">
                    <c:v>2.423651027148864</c:v>
                  </c:pt>
                </c:numCache>
              </c:numRef>
            </c:plus>
            <c:minus>
              <c:numRef>
                <c:f>'[1]Data summary'!$AG$20:$AG$23</c:f>
                <c:numCache>
                  <c:formatCode>General</c:formatCode>
                  <c:ptCount val="4"/>
                  <c:pt idx="0">
                    <c:v>2.758011699714258</c:v>
                  </c:pt>
                  <c:pt idx="1">
                    <c:v>1.408297497233862</c:v>
                  </c:pt>
                  <c:pt idx="2">
                    <c:v>1.963243718487422</c:v>
                  </c:pt>
                  <c:pt idx="3">
                    <c:v>2.423651027148864</c:v>
                  </c:pt>
                </c:numCache>
              </c:numRef>
            </c:minus>
            <c:spPr>
              <a:ln>
                <a:solidFill>
                  <a:schemeClr val="accent4">
                    <a:lumMod val="75000"/>
                  </a:schemeClr>
                </a:solidFill>
              </a:ln>
            </c:spPr>
          </c:errBars>
          <c:xVal>
            <c:numRef>
              <c:f>'[1]Data summary'!$AD$5:$AD$8</c:f>
              <c:numCache>
                <c:formatCode>General</c:formatCode>
                <c:ptCount val="4"/>
                <c:pt idx="0">
                  <c:v>5.5</c:v>
                </c:pt>
                <c:pt idx="1">
                  <c:v>8.0</c:v>
                </c:pt>
                <c:pt idx="2">
                  <c:v>10.0</c:v>
                </c:pt>
                <c:pt idx="3">
                  <c:v>13.0</c:v>
                </c:pt>
              </c:numCache>
            </c:numRef>
          </c:xVal>
          <c:yVal>
            <c:numRef>
              <c:f>'[1]Data summary'!$AG$5:$AG$8</c:f>
              <c:numCache>
                <c:formatCode>General</c:formatCode>
                <c:ptCount val="4"/>
                <c:pt idx="0">
                  <c:v>98.33047455688961</c:v>
                </c:pt>
                <c:pt idx="1">
                  <c:v>98.75877124590673</c:v>
                </c:pt>
                <c:pt idx="2">
                  <c:v>90.98705753937316</c:v>
                </c:pt>
                <c:pt idx="3">
                  <c:v>67.94220073808408</c:v>
                </c:pt>
              </c:numCache>
            </c:numRef>
          </c:yVal>
          <c:smooth val="0"/>
        </c:ser>
        <c:dLbls>
          <c:showLegendKey val="0"/>
          <c:showVal val="0"/>
          <c:showCatName val="0"/>
          <c:showSerName val="0"/>
          <c:showPercent val="0"/>
          <c:showBubbleSize val="0"/>
        </c:dLbls>
        <c:axId val="708310608"/>
        <c:axId val="708333520"/>
      </c:scatterChart>
      <c:valAx>
        <c:axId val="708310608"/>
        <c:scaling>
          <c:orientation val="minMax"/>
          <c:max val="22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8333520"/>
        <c:crossesAt val="0.0"/>
        <c:crossBetween val="midCat"/>
      </c:valAx>
      <c:valAx>
        <c:axId val="708333520"/>
        <c:scaling>
          <c:orientation val="minMax"/>
          <c:min val="0.0"/>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0123500936558674"/>
              <c:y val="0.144629851120484"/>
            </c:manualLayout>
          </c:layout>
          <c:overlay val="0"/>
        </c:title>
        <c:numFmt formatCode="#,##0.0" sourceLinked="0"/>
        <c:majorTickMark val="out"/>
        <c:minorTickMark val="none"/>
        <c:tickLblPos val="nextTo"/>
        <c:txPr>
          <a:bodyPr/>
          <a:lstStyle/>
          <a:p>
            <a:pPr>
              <a:defRPr sz="1200"/>
            </a:pPr>
            <a:endParaRPr lang="en-US"/>
          </a:p>
        </c:txPr>
        <c:crossAx val="708310608"/>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chemeClr val="accent1">
        <a:lumMod val="20000"/>
        <a:lumOff val="80000"/>
      </a:schemeClr>
    </a:solidFill>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2200" dirty="0"/>
              <a:t>Ca</a:t>
            </a:r>
          </a:p>
        </c:rich>
      </c:tx>
      <c:layout>
        <c:manualLayout>
          <c:xMode val="edge"/>
          <c:yMode val="edge"/>
          <c:x val="0.487247161303403"/>
          <c:y val="0.140004637857073"/>
        </c:manualLayout>
      </c:layout>
      <c:overlay val="0"/>
    </c:title>
    <c:autoTitleDeleted val="0"/>
    <c:plotArea>
      <c:layout>
        <c:manualLayout>
          <c:layoutTarget val="inner"/>
          <c:xMode val="edge"/>
          <c:yMode val="edge"/>
          <c:x val="0.182078726341735"/>
          <c:y val="0.131368076800932"/>
          <c:w val="0.705963611295336"/>
          <c:h val="0.699364494331826"/>
        </c:manualLayout>
      </c:layout>
      <c:scatterChart>
        <c:scatterStyle val="lineMarker"/>
        <c:varyColors val="0"/>
        <c:ser>
          <c:idx val="0"/>
          <c:order val="0"/>
          <c:tx>
            <c:strRef>
              <c:f>'[2]Data summary'!$E$1</c:f>
              <c:strCache>
                <c:ptCount val="1"/>
                <c:pt idx="0">
                  <c:v>F1</c:v>
                </c:pt>
              </c:strCache>
            </c:strRef>
          </c:tx>
          <c:spPr>
            <a:ln w="19050">
              <a:noFill/>
            </a:ln>
          </c:spPr>
          <c:marker>
            <c:spPr>
              <a:solidFill>
                <a:srgbClr val="7030A0"/>
              </a:solidFill>
              <a:ln>
                <a:solidFill>
                  <a:srgbClr val="7030A0"/>
                </a:solidFill>
              </a:ln>
            </c:spPr>
          </c:marker>
          <c:errBars>
            <c:errDir val="y"/>
            <c:errBarType val="both"/>
            <c:errValType val="cust"/>
            <c:noEndCap val="0"/>
            <c:plus>
              <c:numRef>
                <c:f>'[2]Data summary'!$F$20:$F$31</c:f>
                <c:numCache>
                  <c:formatCode>General</c:formatCode>
                  <c:ptCount val="12"/>
                  <c:pt idx="0">
                    <c:v>0.492410434503773</c:v>
                  </c:pt>
                  <c:pt idx="1">
                    <c:v>0.306021234799235</c:v>
                  </c:pt>
                  <c:pt idx="2">
                    <c:v>0.489894309674796</c:v>
                  </c:pt>
                  <c:pt idx="3">
                    <c:v>0.50351665589839</c:v>
                  </c:pt>
                  <c:pt idx="4">
                    <c:v>0.263698454880663</c:v>
                  </c:pt>
                  <c:pt idx="5">
                    <c:v>0.474268120434869</c:v>
                  </c:pt>
                  <c:pt idx="6">
                    <c:v>0.323467346249258</c:v>
                  </c:pt>
                  <c:pt idx="7">
                    <c:v>0.419927007832337</c:v>
                  </c:pt>
                  <c:pt idx="8">
                    <c:v>0.583351201859941</c:v>
                  </c:pt>
                  <c:pt idx="9">
                    <c:v>0.459283257802046</c:v>
                  </c:pt>
                  <c:pt idx="10">
                    <c:v>0.452551184432072</c:v>
                  </c:pt>
                  <c:pt idx="11">
                    <c:v>0.402648019594569</c:v>
                  </c:pt>
                </c:numCache>
              </c:numRef>
            </c:plus>
            <c:minus>
              <c:numRef>
                <c:f>'[2]Data summary'!$F$20:$F$31</c:f>
                <c:numCache>
                  <c:formatCode>General</c:formatCode>
                  <c:ptCount val="12"/>
                  <c:pt idx="0">
                    <c:v>0.492410434503773</c:v>
                  </c:pt>
                  <c:pt idx="1">
                    <c:v>0.306021234799235</c:v>
                  </c:pt>
                  <c:pt idx="2">
                    <c:v>0.489894309674796</c:v>
                  </c:pt>
                  <c:pt idx="3">
                    <c:v>0.50351665589839</c:v>
                  </c:pt>
                  <c:pt idx="4">
                    <c:v>0.263698454880663</c:v>
                  </c:pt>
                  <c:pt idx="5">
                    <c:v>0.474268120434869</c:v>
                  </c:pt>
                  <c:pt idx="6">
                    <c:v>0.323467346249258</c:v>
                  </c:pt>
                  <c:pt idx="7">
                    <c:v>0.419927007832337</c:v>
                  </c:pt>
                  <c:pt idx="8">
                    <c:v>0.583351201859941</c:v>
                  </c:pt>
                  <c:pt idx="9">
                    <c:v>0.459283257802046</c:v>
                  </c:pt>
                  <c:pt idx="10">
                    <c:v>0.452551184432072</c:v>
                  </c:pt>
                  <c:pt idx="11">
                    <c:v>0.402648019594569</c:v>
                  </c:pt>
                </c:numCache>
              </c:numRef>
            </c:minus>
            <c:spPr>
              <a:ln>
                <a:solidFill>
                  <a:srgbClr val="7030A0"/>
                </a:solidFill>
              </a:ln>
            </c:spPr>
          </c:errBars>
          <c:xVal>
            <c:numRef>
              <c:f>'[2]Data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'[2]Data summary'!$F$5:$F$16</c:f>
              <c:numCache>
                <c:formatCode>0.0000</c:formatCode>
                <c:ptCount val="12"/>
                <c:pt idx="0">
                  <c:v>34.4237071044796</c:v>
                </c:pt>
                <c:pt idx="1">
                  <c:v>38.41093201590233</c:v>
                </c:pt>
                <c:pt idx="2">
                  <c:v>61.6314852703894</c:v>
                </c:pt>
                <c:pt idx="3">
                  <c:v>36.81321423224709</c:v>
                </c:pt>
                <c:pt idx="4">
                  <c:v>34.53848329091604</c:v>
                </c:pt>
                <c:pt idx="5">
                  <c:v>33.41068250245353</c:v>
                </c:pt>
                <c:pt idx="6">
                  <c:v>32.65964702164109</c:v>
                </c:pt>
                <c:pt idx="7">
                  <c:v>31.68238601393948</c:v>
                </c:pt>
                <c:pt idx="8">
                  <c:v>29.63887086847314</c:v>
                </c:pt>
                <c:pt idx="9">
                  <c:v>29.77277641931566</c:v>
                </c:pt>
                <c:pt idx="10">
                  <c:v>29.53823377746727</c:v>
                </c:pt>
                <c:pt idx="11">
                  <c:v>30.42899678959363</c:v>
                </c:pt>
              </c:numCache>
            </c:numRef>
          </c:yVal>
          <c:smooth val="0"/>
          <c:extLst xmlns:c16r2="http://schemas.microsoft.com/office/drawing/2015/06/chart">
            <c:ext xmlns:c16="http://schemas.microsoft.com/office/drawing/2014/chart" uri="{C3380CC4-5D6E-409C-BE32-E72D297353CC}">
              <c16:uniqueId val="{00000000-DDDC-4271-ADB0-3E0672E8794C}"/>
            </c:ext>
          </c:extLst>
        </c:ser>
        <c:ser>
          <c:idx val="2"/>
          <c:order val="1"/>
          <c:tx>
            <c:strRef>
              <c:f>'[2]Data summary'!$R$1</c:f>
              <c:strCache>
                <c:ptCount val="1"/>
                <c:pt idx="0">
                  <c:v>F2</c:v>
                </c:pt>
              </c:strCache>
            </c:strRef>
          </c:tx>
          <c:spPr>
            <a:ln w="19050">
              <a:noFill/>
            </a:ln>
          </c:spPr>
          <c:errBars>
            <c:errDir val="y"/>
            <c:errBarType val="both"/>
            <c:errValType val="cust"/>
            <c:noEndCap val="0"/>
            <c:plus>
              <c:numRef>
                <c:f>'[2]Data summary'!$T$20:$T$29</c:f>
                <c:numCache>
                  <c:formatCode>General</c:formatCode>
                  <c:ptCount val="10"/>
                  <c:pt idx="0">
                    <c:v>1.117378316419214</c:v>
                  </c:pt>
                  <c:pt idx="1">
                    <c:v>0.829384855565751</c:v>
                  </c:pt>
                  <c:pt idx="2">
                    <c:v>0.870956825736473</c:v>
                  </c:pt>
                  <c:pt idx="3">
                    <c:v>0.567994408206182</c:v>
                  </c:pt>
                  <c:pt idx="4">
                    <c:v>0.960352381814553</c:v>
                  </c:pt>
                  <c:pt idx="5">
                    <c:v>0.802337384710559</c:v>
                  </c:pt>
                  <c:pt idx="6">
                    <c:v>0.560428535276323</c:v>
                  </c:pt>
                  <c:pt idx="7">
                    <c:v>1.009124849841793</c:v>
                  </c:pt>
                  <c:pt idx="8">
                    <c:v>0.730926782505096</c:v>
                  </c:pt>
                  <c:pt idx="9">
                    <c:v>0.635632756060819</c:v>
                  </c:pt>
                </c:numCache>
              </c:numRef>
            </c:plus>
            <c:minus>
              <c:numRef>
                <c:f>'[2]Data summary'!$T$20:$T$29</c:f>
                <c:numCache>
                  <c:formatCode>General</c:formatCode>
                  <c:ptCount val="10"/>
                  <c:pt idx="0">
                    <c:v>1.117378316419214</c:v>
                  </c:pt>
                  <c:pt idx="1">
                    <c:v>0.829384855565751</c:v>
                  </c:pt>
                  <c:pt idx="2">
                    <c:v>0.870956825736473</c:v>
                  </c:pt>
                  <c:pt idx="3">
                    <c:v>0.567994408206182</c:v>
                  </c:pt>
                  <c:pt idx="4">
                    <c:v>0.960352381814553</c:v>
                  </c:pt>
                  <c:pt idx="5">
                    <c:v>0.802337384710559</c:v>
                  </c:pt>
                  <c:pt idx="6">
                    <c:v>0.560428535276323</c:v>
                  </c:pt>
                  <c:pt idx="7">
                    <c:v>1.009124849841793</c:v>
                  </c:pt>
                  <c:pt idx="8">
                    <c:v>0.730926782505096</c:v>
                  </c:pt>
                  <c:pt idx="9">
                    <c:v>0.635632756060819</c:v>
                  </c:pt>
                </c:numCache>
              </c:numRef>
            </c:minus>
            <c:spPr>
              <a:ln>
                <a:solidFill>
                  <a:schemeClr val="bg1">
                    <a:lumMod val="50000"/>
                  </a:schemeClr>
                </a:solidFill>
              </a:ln>
            </c:spPr>
          </c:errBars>
          <c:xVal>
            <c:numRef>
              <c:f>'[2]Data summary'!$P$5:$P$14</c:f>
              <c:numCache>
                <c:formatCode>General</c:formatCode>
                <c:ptCount val="10"/>
                <c:pt idx="0">
                  <c:v>7.0</c:v>
                </c:pt>
                <c:pt idx="1">
                  <c:v>11.0</c:v>
                </c:pt>
                <c:pt idx="2">
                  <c:v>15.0</c:v>
                </c:pt>
                <c:pt idx="3">
                  <c:v>30.0</c:v>
                </c:pt>
                <c:pt idx="4">
                  <c:v>45.0</c:v>
                </c:pt>
                <c:pt idx="5">
                  <c:v>60.0</c:v>
                </c:pt>
                <c:pt idx="6">
                  <c:v>90.0</c:v>
                </c:pt>
                <c:pt idx="7">
                  <c:v>120.0</c:v>
                </c:pt>
                <c:pt idx="8">
                  <c:v>150.0</c:v>
                </c:pt>
                <c:pt idx="9">
                  <c:v>180.0</c:v>
                </c:pt>
              </c:numCache>
            </c:numRef>
          </c:xVal>
          <c:yVal>
            <c:numRef>
              <c:f>'[2]Data summary'!$T$5:$T$14</c:f>
              <c:numCache>
                <c:formatCode>0.0000</c:formatCode>
                <c:ptCount val="10"/>
                <c:pt idx="0">
                  <c:v>44.33521300131408</c:v>
                </c:pt>
                <c:pt idx="1">
                  <c:v>45.5852753796763</c:v>
                </c:pt>
                <c:pt idx="2">
                  <c:v>44.35766921170381</c:v>
                </c:pt>
                <c:pt idx="3">
                  <c:v>44.68952209857445</c:v>
                </c:pt>
                <c:pt idx="4">
                  <c:v>43.92018896485187</c:v>
                </c:pt>
                <c:pt idx="5">
                  <c:v>42.95540362958896</c:v>
                </c:pt>
                <c:pt idx="6">
                  <c:v>41.31443684814609</c:v>
                </c:pt>
                <c:pt idx="7">
                  <c:v>39.67430177819918</c:v>
                </c:pt>
                <c:pt idx="8">
                  <c:v>37.4960493703944</c:v>
                </c:pt>
                <c:pt idx="9">
                  <c:v>36.56619591796</c:v>
                </c:pt>
              </c:numCache>
            </c:numRef>
          </c:yVal>
          <c:smooth val="0"/>
          <c:extLst xmlns:c16r2="http://schemas.microsoft.com/office/drawing/2015/06/chart">
            <c:ext xmlns:c16="http://schemas.microsoft.com/office/drawing/2014/chart" uri="{C3380CC4-5D6E-409C-BE32-E72D297353CC}">
              <c16:uniqueId val="{00000002-DDDC-4271-ADB0-3E0672E8794C}"/>
            </c:ext>
          </c:extLst>
        </c:ser>
        <c:ser>
          <c:idx val="1"/>
          <c:order val="2"/>
          <c:tx>
            <c:strRef>
              <c:f>'[2]Data summary'!$L$1</c:f>
              <c:strCache>
                <c:ptCount val="1"/>
                <c:pt idx="0">
                  <c:v>F3</c:v>
                </c:pt>
              </c:strCache>
            </c:strRef>
          </c:tx>
          <c:spPr>
            <a:ln w="19050">
              <a:noFill/>
            </a:ln>
          </c:spPr>
          <c:errBars>
            <c:errDir val="y"/>
            <c:errBarType val="both"/>
            <c:errValType val="cust"/>
            <c:noEndCap val="0"/>
            <c:plus>
              <c:numRef>
                <c:f>'[2]Data summary'!$M$20:$M$31</c:f>
                <c:numCache>
                  <c:formatCode>General</c:formatCode>
                  <c:ptCount val="12"/>
                  <c:pt idx="0">
                    <c:v>0.437768720844927</c:v>
                  </c:pt>
                  <c:pt idx="1">
                    <c:v>0.759670456201712</c:v>
                  </c:pt>
                  <c:pt idx="2">
                    <c:v>0.376393332464352</c:v>
                  </c:pt>
                  <c:pt idx="3">
                    <c:v>0.86765528897237</c:v>
                  </c:pt>
                  <c:pt idx="4">
                    <c:v>1.144422022814911</c:v>
                  </c:pt>
                  <c:pt idx="5">
                    <c:v>0.537122735564211</c:v>
                  </c:pt>
                  <c:pt idx="6">
                    <c:v>0.833200589882116</c:v>
                  </c:pt>
                  <c:pt idx="7">
                    <c:v>0.558399354676503</c:v>
                  </c:pt>
                  <c:pt idx="8">
                    <c:v>1.142452849260222</c:v>
                  </c:pt>
                  <c:pt idx="9">
                    <c:v>0.863022018195095</c:v>
                  </c:pt>
                  <c:pt idx="10">
                    <c:v>0.714717035768602</c:v>
                  </c:pt>
                  <c:pt idx="11">
                    <c:v>0.732767092989092</c:v>
                  </c:pt>
                </c:numCache>
              </c:numRef>
            </c:plus>
            <c:minus>
              <c:numRef>
                <c:f>'[2]Data summary'!$M$20:$M$31</c:f>
                <c:numCache>
                  <c:formatCode>General</c:formatCode>
                  <c:ptCount val="12"/>
                  <c:pt idx="0">
                    <c:v>0.437768720844927</c:v>
                  </c:pt>
                  <c:pt idx="1">
                    <c:v>0.759670456201712</c:v>
                  </c:pt>
                  <c:pt idx="2">
                    <c:v>0.376393332464352</c:v>
                  </c:pt>
                  <c:pt idx="3">
                    <c:v>0.86765528897237</c:v>
                  </c:pt>
                  <c:pt idx="4">
                    <c:v>1.144422022814911</c:v>
                  </c:pt>
                  <c:pt idx="5">
                    <c:v>0.537122735564211</c:v>
                  </c:pt>
                  <c:pt idx="6">
                    <c:v>0.833200589882116</c:v>
                  </c:pt>
                  <c:pt idx="7">
                    <c:v>0.558399354676503</c:v>
                  </c:pt>
                  <c:pt idx="8">
                    <c:v>1.142452849260222</c:v>
                  </c:pt>
                  <c:pt idx="9">
                    <c:v>0.863022018195095</c:v>
                  </c:pt>
                  <c:pt idx="10">
                    <c:v>0.714717035768602</c:v>
                  </c:pt>
                  <c:pt idx="11">
                    <c:v>0.732767092989092</c:v>
                  </c:pt>
                </c:numCache>
              </c:numRef>
            </c:minus>
            <c:spPr>
              <a:ln>
                <a:solidFill>
                  <a:schemeClr val="accent2"/>
                </a:solidFill>
              </a:ln>
            </c:spPr>
          </c:errBars>
          <c:xVal>
            <c:numRef>
              <c:f>'[2]Data summary'!$I$5:$I$16</c:f>
              <c:numCache>
                <c:formatCode>General</c:formatCode>
                <c:ptCount val="12"/>
                <c:pt idx="0">
                  <c:v>6.0</c:v>
                </c:pt>
                <c:pt idx="1">
                  <c:v>10.0</c:v>
                </c:pt>
                <c:pt idx="2">
                  <c:v>15.0</c:v>
                </c:pt>
                <c:pt idx="3">
                  <c:v>20.0</c:v>
                </c:pt>
                <c:pt idx="4">
                  <c:v>30.0</c:v>
                </c:pt>
                <c:pt idx="5">
                  <c:v>45.0</c:v>
                </c:pt>
                <c:pt idx="6">
                  <c:v>60.0</c:v>
                </c:pt>
                <c:pt idx="7">
                  <c:v>90.0</c:v>
                </c:pt>
                <c:pt idx="8">
                  <c:v>120.0</c:v>
                </c:pt>
                <c:pt idx="9">
                  <c:v>150.0</c:v>
                </c:pt>
                <c:pt idx="10">
                  <c:v>180.0</c:v>
                </c:pt>
                <c:pt idx="11">
                  <c:v>210.0</c:v>
                </c:pt>
              </c:numCache>
            </c:numRef>
          </c:xVal>
          <c:yVal>
            <c:numRef>
              <c:f>'[2]Data summary'!$M$5:$M$16</c:f>
              <c:numCache>
                <c:formatCode>0.0000</c:formatCode>
                <c:ptCount val="12"/>
                <c:pt idx="0">
                  <c:v>54.11031821281833</c:v>
                </c:pt>
                <c:pt idx="1">
                  <c:v>51.7149891045794</c:v>
                </c:pt>
                <c:pt idx="2">
                  <c:v>52.87439492988671</c:v>
                </c:pt>
                <c:pt idx="3">
                  <c:v>51.72580135402633</c:v>
                </c:pt>
                <c:pt idx="4">
                  <c:v>52.06929820183975</c:v>
                </c:pt>
                <c:pt idx="5">
                  <c:v>52.05432739491322</c:v>
                </c:pt>
                <c:pt idx="6">
                  <c:v>51.2658648967846</c:v>
                </c:pt>
                <c:pt idx="7">
                  <c:v>41.93406191260375</c:v>
                </c:pt>
                <c:pt idx="8">
                  <c:v>48.8222965217825</c:v>
                </c:pt>
                <c:pt idx="9">
                  <c:v>50.25866227522997</c:v>
                </c:pt>
                <c:pt idx="10">
                  <c:v>49.47019977710131</c:v>
                </c:pt>
                <c:pt idx="11">
                  <c:v>49.4385947402565</c:v>
                </c:pt>
              </c:numCache>
            </c:numRef>
          </c:yVal>
          <c:smooth val="0"/>
          <c:extLst xmlns:c16r2="http://schemas.microsoft.com/office/drawing/2015/06/chart">
            <c:ext xmlns:c16="http://schemas.microsoft.com/office/drawing/2014/chart" uri="{C3380CC4-5D6E-409C-BE32-E72D297353CC}">
              <c16:uniqueId val="{00000001-DDDC-4271-ADB0-3E0672E8794C}"/>
            </c:ext>
          </c:extLst>
        </c:ser>
        <c:ser>
          <c:idx val="5"/>
          <c:order val="3"/>
          <c:tx>
            <c:strRef>
              <c:f>'[2]Data summary'!$AM$1</c:f>
              <c:strCache>
                <c:ptCount val="1"/>
                <c:pt idx="0">
                  <c:v>C1</c:v>
                </c:pt>
              </c:strCache>
            </c:strRef>
          </c:tx>
          <c:spPr>
            <a:ln w="19050">
              <a:noFill/>
            </a:ln>
          </c:spPr>
          <c:errBars>
            <c:errDir val="y"/>
            <c:errBarType val="both"/>
            <c:errValType val="cust"/>
            <c:noEndCap val="0"/>
            <c:plus>
              <c:numRef>
                <c:f>'[2]Data summary'!$AO$20:$AO$29</c:f>
                <c:numCache>
                  <c:formatCode>General</c:formatCode>
                  <c:ptCount val="10"/>
                  <c:pt idx="0">
                    <c:v>0.62422759787683</c:v>
                  </c:pt>
                  <c:pt idx="1">
                    <c:v>0.569772760835295</c:v>
                  </c:pt>
                  <c:pt idx="2">
                    <c:v>0.32260651249399</c:v>
                  </c:pt>
                  <c:pt idx="3">
                    <c:v>0.375949236421112</c:v>
                  </c:pt>
                  <c:pt idx="4">
                    <c:v>0.341012870248601</c:v>
                  </c:pt>
                  <c:pt idx="5">
                    <c:v>0.444920564604204</c:v>
                  </c:pt>
                  <c:pt idx="6">
                    <c:v>0.433514807741964</c:v>
                  </c:pt>
                  <c:pt idx="7">
                    <c:v>0.273013019990531</c:v>
                  </c:pt>
                  <c:pt idx="8">
                    <c:v>0.509895450620365</c:v>
                  </c:pt>
                  <c:pt idx="9">
                    <c:v>0.140090932529254</c:v>
                  </c:pt>
                </c:numCache>
              </c:numRef>
            </c:plus>
            <c:minus>
              <c:numRef>
                <c:f>'[2]Data summary'!$AO$20:$AO$29</c:f>
                <c:numCache>
                  <c:formatCode>General</c:formatCode>
                  <c:ptCount val="10"/>
                  <c:pt idx="0">
                    <c:v>0.62422759787683</c:v>
                  </c:pt>
                  <c:pt idx="1">
                    <c:v>0.569772760835295</c:v>
                  </c:pt>
                  <c:pt idx="2">
                    <c:v>0.32260651249399</c:v>
                  </c:pt>
                  <c:pt idx="3">
                    <c:v>0.375949236421112</c:v>
                  </c:pt>
                  <c:pt idx="4">
                    <c:v>0.341012870248601</c:v>
                  </c:pt>
                  <c:pt idx="5">
                    <c:v>0.444920564604204</c:v>
                  </c:pt>
                  <c:pt idx="6">
                    <c:v>0.433514807741964</c:v>
                  </c:pt>
                  <c:pt idx="7">
                    <c:v>0.273013019990531</c:v>
                  </c:pt>
                  <c:pt idx="8">
                    <c:v>0.509895450620365</c:v>
                  </c:pt>
                  <c:pt idx="9">
                    <c:v>0.140090932529254</c:v>
                  </c:pt>
                </c:numCache>
              </c:numRef>
            </c:minus>
            <c:spPr>
              <a:ln>
                <a:solidFill>
                  <a:schemeClr val="accent6">
                    <a:lumMod val="75000"/>
                  </a:schemeClr>
                </a:solidFill>
              </a:ln>
            </c:spPr>
          </c:errBars>
          <c:xVal>
            <c:numRef>
              <c:f>'[2]Data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'[2]Data summary'!$AO$5:$AO$14</c:f>
              <c:numCache>
                <c:formatCode>0.0000</c:formatCode>
                <c:ptCount val="10"/>
                <c:pt idx="0">
                  <c:v>56.91152253106441</c:v>
                </c:pt>
                <c:pt idx="1">
                  <c:v>44.51652610742385</c:v>
                </c:pt>
                <c:pt idx="2">
                  <c:v>38.21797494884974</c:v>
                </c:pt>
                <c:pt idx="3">
                  <c:v>35.03251991949032</c:v>
                </c:pt>
                <c:pt idx="4">
                  <c:v>29.67962473177304</c:v>
                </c:pt>
                <c:pt idx="5">
                  <c:v>30.8357037110967</c:v>
                </c:pt>
                <c:pt idx="6">
                  <c:v>27.96297220420179</c:v>
                </c:pt>
                <c:pt idx="7">
                  <c:v>25.29401001380641</c:v>
                </c:pt>
                <c:pt idx="8">
                  <c:v>20.73373588169735</c:v>
                </c:pt>
                <c:pt idx="9">
                  <c:v>13.14353676996523</c:v>
                </c:pt>
              </c:numCache>
            </c:numRef>
          </c:yVal>
          <c:smooth val="0"/>
        </c:ser>
        <c:ser>
          <c:idx val="4"/>
          <c:order val="4"/>
          <c:tx>
            <c:strRef>
              <c:f>'[2]Data summary'!$Y$1</c:f>
              <c:strCache>
                <c:ptCount val="1"/>
                <c:pt idx="0">
                  <c:v>C2</c:v>
                </c:pt>
              </c:strCache>
            </c:strRef>
          </c:tx>
          <c:spPr>
            <a:ln w="19050">
              <a:noFill/>
            </a:ln>
          </c:spPr>
          <c:errBars>
            <c:errDir val="y"/>
            <c:errBarType val="both"/>
            <c:errValType val="cust"/>
            <c:noEndCap val="0"/>
            <c:plus>
              <c:numRef>
                <c:f>'[2]Data summary'!$AA$20:$AA$28</c:f>
                <c:numCache>
                  <c:formatCode>General</c:formatCode>
                  <c:ptCount val="9"/>
                  <c:pt idx="0">
                    <c:v>0.730833083589399</c:v>
                  </c:pt>
                  <c:pt idx="1">
                    <c:v>0.173700312580507</c:v>
                  </c:pt>
                  <c:pt idx="2">
                    <c:v>0.554011636656996</c:v>
                  </c:pt>
                  <c:pt idx="3">
                    <c:v>0.372176722532271</c:v>
                  </c:pt>
                  <c:pt idx="4">
                    <c:v>0.439292502078324</c:v>
                  </c:pt>
                  <c:pt idx="5">
                    <c:v>0.333275628171892</c:v>
                  </c:pt>
                  <c:pt idx="6">
                    <c:v>0.180139954944875</c:v>
                  </c:pt>
                  <c:pt idx="7">
                    <c:v>0.27750263141238</c:v>
                  </c:pt>
                  <c:pt idx="8">
                    <c:v>0.142222665801686</c:v>
                  </c:pt>
                </c:numCache>
              </c:numRef>
            </c:plus>
            <c:minus>
              <c:numRef>
                <c:f>'[2]Data summary'!$AA$20:$AA$28</c:f>
                <c:numCache>
                  <c:formatCode>General</c:formatCode>
                  <c:ptCount val="9"/>
                  <c:pt idx="0">
                    <c:v>0.730833083589399</c:v>
                  </c:pt>
                  <c:pt idx="1">
                    <c:v>0.173700312580507</c:v>
                  </c:pt>
                  <c:pt idx="2">
                    <c:v>0.554011636656996</c:v>
                  </c:pt>
                  <c:pt idx="3">
                    <c:v>0.372176722532271</c:v>
                  </c:pt>
                  <c:pt idx="4">
                    <c:v>0.439292502078324</c:v>
                  </c:pt>
                  <c:pt idx="5">
                    <c:v>0.333275628171892</c:v>
                  </c:pt>
                  <c:pt idx="6">
                    <c:v>0.180139954944875</c:v>
                  </c:pt>
                  <c:pt idx="7">
                    <c:v>0.27750263141238</c:v>
                  </c:pt>
                  <c:pt idx="8">
                    <c:v>0.142222665801686</c:v>
                  </c:pt>
                </c:numCache>
              </c:numRef>
            </c:minus>
            <c:spPr>
              <a:ln>
                <a:solidFill>
                  <a:schemeClr val="accent5">
                    <a:lumMod val="75000"/>
                  </a:schemeClr>
                </a:solidFill>
              </a:ln>
            </c:spPr>
          </c:errBars>
          <c:xVal>
            <c:numRef>
              <c:f>'[2]Data summary'!$W$5:$W$13</c:f>
              <c:numCache>
                <c:formatCode>General</c:formatCode>
                <c:ptCount val="9"/>
                <c:pt idx="0">
                  <c:v>6.0</c:v>
                </c:pt>
                <c:pt idx="1">
                  <c:v>13.0</c:v>
                </c:pt>
                <c:pt idx="2">
                  <c:v>19.0</c:v>
                </c:pt>
                <c:pt idx="3">
                  <c:v>25.0</c:v>
                </c:pt>
                <c:pt idx="4">
                  <c:v>30.0</c:v>
                </c:pt>
                <c:pt idx="5">
                  <c:v>35.0</c:v>
                </c:pt>
                <c:pt idx="6">
                  <c:v>60.0</c:v>
                </c:pt>
                <c:pt idx="7">
                  <c:v>90.0</c:v>
                </c:pt>
                <c:pt idx="8">
                  <c:v>120.0</c:v>
                </c:pt>
              </c:numCache>
            </c:numRef>
          </c:xVal>
          <c:yVal>
            <c:numRef>
              <c:f>'[2]Data summary'!$AA$5:$AA$13</c:f>
              <c:numCache>
                <c:formatCode>0.0000</c:formatCode>
                <c:ptCount val="9"/>
                <c:pt idx="0">
                  <c:v>25.11935059966399</c:v>
                </c:pt>
                <c:pt idx="1">
                  <c:v>22.52524244390104</c:v>
                </c:pt>
                <c:pt idx="2">
                  <c:v>20.52414458472644</c:v>
                </c:pt>
                <c:pt idx="3">
                  <c:v>19.12770098308299</c:v>
                </c:pt>
                <c:pt idx="4">
                  <c:v>18.04481261539997</c:v>
                </c:pt>
                <c:pt idx="5">
                  <c:v>17.57822246619093</c:v>
                </c:pt>
                <c:pt idx="6">
                  <c:v>16.11524194487416</c:v>
                </c:pt>
                <c:pt idx="7">
                  <c:v>15.0498195186054</c:v>
                </c:pt>
                <c:pt idx="8">
                  <c:v>11.66724886471381</c:v>
                </c:pt>
              </c:numCache>
            </c:numRef>
          </c:yVal>
          <c:smooth val="0"/>
          <c:extLst xmlns:c16r2="http://schemas.microsoft.com/office/drawing/2015/06/chart">
            <c:ext xmlns:c16="http://schemas.microsoft.com/office/drawing/2014/chart" uri="{C3380CC4-5D6E-409C-BE32-E72D297353CC}">
              <c16:uniqueId val="{00000003-DDDC-4271-ADB0-3E0672E8794C}"/>
            </c:ext>
          </c:extLst>
        </c:ser>
        <c:ser>
          <c:idx val="3"/>
          <c:order val="5"/>
          <c:tx>
            <c:strRef>
              <c:f>'[2]Data summary'!$AG$1</c:f>
              <c:strCache>
                <c:ptCount val="1"/>
                <c:pt idx="0">
                  <c:v>C3</c:v>
                </c:pt>
              </c:strCache>
            </c:strRef>
          </c:tx>
          <c:spPr>
            <a:ln w="19050">
              <a:noFill/>
            </a:ln>
          </c:spPr>
          <c:errBars>
            <c:errDir val="y"/>
            <c:errBarType val="both"/>
            <c:errValType val="cust"/>
            <c:noEndCap val="0"/>
            <c:plus>
              <c:numRef>
                <c:f>'[2]Data summary'!$AH$20:$AH$23</c:f>
                <c:numCache>
                  <c:formatCode>General</c:formatCode>
                  <c:ptCount val="4"/>
                  <c:pt idx="0">
                    <c:v>0.223176262464602</c:v>
                  </c:pt>
                  <c:pt idx="1">
                    <c:v>0.259257961221428</c:v>
                  </c:pt>
                  <c:pt idx="2">
                    <c:v>0.252378875743196</c:v>
                  </c:pt>
                  <c:pt idx="3">
                    <c:v>0.146364682629497</c:v>
                  </c:pt>
                </c:numCache>
              </c:numRef>
            </c:plus>
            <c:minus>
              <c:numRef>
                <c:f>'[2]Data summary'!$AH$20:$AH$23</c:f>
                <c:numCache>
                  <c:formatCode>General</c:formatCode>
                  <c:ptCount val="4"/>
                  <c:pt idx="0">
                    <c:v>0.223176262464602</c:v>
                  </c:pt>
                  <c:pt idx="1">
                    <c:v>0.259257961221428</c:v>
                  </c:pt>
                  <c:pt idx="2">
                    <c:v>0.252378875743196</c:v>
                  </c:pt>
                  <c:pt idx="3">
                    <c:v>0.146364682629497</c:v>
                  </c:pt>
                </c:numCache>
              </c:numRef>
            </c:minus>
            <c:spPr>
              <a:ln>
                <a:solidFill>
                  <a:schemeClr val="accent4">
                    <a:lumMod val="75000"/>
                  </a:schemeClr>
                </a:solidFill>
              </a:ln>
            </c:spPr>
          </c:errBars>
          <c:xVal>
            <c:numRef>
              <c:f>'[2]Data summary'!$AD$5:$AD$8</c:f>
              <c:numCache>
                <c:formatCode>General</c:formatCode>
                <c:ptCount val="4"/>
                <c:pt idx="0">
                  <c:v>5.5</c:v>
                </c:pt>
                <c:pt idx="1">
                  <c:v>8.0</c:v>
                </c:pt>
                <c:pt idx="2">
                  <c:v>10.0</c:v>
                </c:pt>
                <c:pt idx="3">
                  <c:v>13.0</c:v>
                </c:pt>
              </c:numCache>
            </c:numRef>
          </c:xVal>
          <c:yVal>
            <c:numRef>
              <c:f>'[2]Data summary'!$AH$5:$AH$8</c:f>
              <c:numCache>
                <c:formatCode>0.0000</c:formatCode>
                <c:ptCount val="4"/>
                <c:pt idx="0">
                  <c:v>18.33008965849926</c:v>
                </c:pt>
                <c:pt idx="1">
                  <c:v>16.01460485386829</c:v>
                </c:pt>
                <c:pt idx="2">
                  <c:v>13.23419332302011</c:v>
                </c:pt>
                <c:pt idx="3">
                  <c:v>9.359249463546086</c:v>
                </c:pt>
              </c:numCache>
            </c:numRef>
          </c:yVal>
          <c:smooth val="0"/>
        </c:ser>
        <c:dLbls>
          <c:showLegendKey val="0"/>
          <c:showVal val="0"/>
          <c:showCatName val="0"/>
          <c:showSerName val="0"/>
          <c:showPercent val="0"/>
          <c:showBubbleSize val="0"/>
        </c:dLbls>
        <c:axId val="708472288"/>
        <c:axId val="708476832"/>
      </c:scatterChart>
      <c:valAx>
        <c:axId val="708472288"/>
        <c:scaling>
          <c:orientation val="minMax"/>
          <c:max val="250.0"/>
          <c:min val="0.0"/>
        </c:scaling>
        <c:delete val="0"/>
        <c:axPos val="b"/>
        <c:title>
          <c:tx>
            <c:rich>
              <a:bodyPr/>
              <a:lstStyle/>
              <a:p>
                <a:pPr>
                  <a:defRPr sz="1200" b="1"/>
                </a:pPr>
                <a:r>
                  <a:rPr lang="en-US" sz="2000" b="1"/>
                  <a:t>Time,</a:t>
                </a:r>
                <a:r>
                  <a:rPr lang="en-US" sz="2000" b="1" baseline="0"/>
                  <a:t> min</a:t>
                </a:r>
                <a:endParaRPr lang="en-US" sz="2000" b="1"/>
              </a:p>
            </c:rich>
          </c:tx>
          <c:overlay val="0"/>
        </c:title>
        <c:numFmt formatCode="General" sourceLinked="1"/>
        <c:majorTickMark val="out"/>
        <c:minorTickMark val="in"/>
        <c:tickLblPos val="nextTo"/>
        <c:txPr>
          <a:bodyPr/>
          <a:lstStyle/>
          <a:p>
            <a:pPr>
              <a:defRPr sz="1200"/>
            </a:pPr>
            <a:endParaRPr lang="en-US"/>
          </a:p>
        </c:txPr>
        <c:crossAx val="708476832"/>
        <c:crossesAt val="0.0"/>
        <c:crossBetween val="midCat"/>
      </c:valAx>
      <c:valAx>
        <c:axId val="708476832"/>
        <c:scaling>
          <c:orientation val="minMax"/>
          <c:min val="0.0"/>
        </c:scaling>
        <c:delete val="0"/>
        <c:axPos val="l"/>
        <c:title>
          <c:tx>
            <c:rich>
              <a:bodyPr rot="-5400000" vert="horz"/>
              <a:lstStyle/>
              <a:p>
                <a:pPr>
                  <a:defRPr sz="1100"/>
                </a:pPr>
                <a:r>
                  <a:rPr lang="en-US" sz="1600" dirty="0"/>
                  <a:t>Total</a:t>
                </a:r>
                <a:r>
                  <a:rPr lang="en-US" sz="1600" baseline="0" dirty="0"/>
                  <a:t> Concentration, m </a:t>
                </a:r>
                <a:r>
                  <a:rPr lang="en-US" sz="1600" baseline="0" dirty="0" err="1"/>
                  <a:t>mol</a:t>
                </a:r>
                <a:r>
                  <a:rPr lang="en-US" sz="1600" baseline="0" dirty="0"/>
                  <a:t> / L</a:t>
                </a:r>
                <a:endParaRPr lang="en-US" sz="1600" dirty="0"/>
              </a:p>
            </c:rich>
          </c:tx>
          <c:layout>
            <c:manualLayout>
              <c:xMode val="edge"/>
              <c:yMode val="edge"/>
              <c:x val="0.0139328953716967"/>
              <c:y val="0.148205897180538"/>
            </c:manualLayout>
          </c:layout>
          <c:overlay val="0"/>
        </c:title>
        <c:numFmt formatCode="#,##0.0" sourceLinked="0"/>
        <c:majorTickMark val="out"/>
        <c:minorTickMark val="none"/>
        <c:tickLblPos val="nextTo"/>
        <c:txPr>
          <a:bodyPr/>
          <a:lstStyle/>
          <a:p>
            <a:pPr>
              <a:defRPr sz="1200"/>
            </a:pPr>
            <a:endParaRPr lang="en-US"/>
          </a:p>
        </c:txPr>
        <c:crossAx val="708472288"/>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chemeClr val="accent1">
        <a:lumMod val="20000"/>
        <a:lumOff val="80000"/>
      </a:schemeClr>
    </a:solidFill>
    <a:ln>
      <a:no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2200"/>
              <a:t>Al</a:t>
            </a:r>
          </a:p>
        </c:rich>
      </c:tx>
      <c:layout>
        <c:manualLayout>
          <c:xMode val="edge"/>
          <c:yMode val="edge"/>
          <c:x val="0.450258707519059"/>
          <c:y val="0.145150857944861"/>
        </c:manualLayout>
      </c:layout>
      <c:overlay val="0"/>
    </c:title>
    <c:autoTitleDeleted val="0"/>
    <c:plotArea>
      <c:layout>
        <c:manualLayout>
          <c:layoutTarget val="inner"/>
          <c:xMode val="edge"/>
          <c:yMode val="edge"/>
          <c:x val="0.182078726341735"/>
          <c:y val="0.131368076800932"/>
          <c:w val="0.682826602161164"/>
          <c:h val="0.699364494331826"/>
        </c:manualLayout>
      </c:layout>
      <c:scatterChart>
        <c:scatterStyle val="lineMarker"/>
        <c:varyColors val="0"/>
        <c:ser>
          <c:idx val="0"/>
          <c:order val="0"/>
          <c:tx>
            <c:strRef>
              <c:f>'[1]Data summary'!$E$1</c:f>
              <c:strCache>
                <c:ptCount val="1"/>
                <c:pt idx="0">
                  <c:v>F1</c:v>
                </c:pt>
              </c:strCache>
            </c:strRef>
          </c:tx>
          <c:spPr>
            <a:ln w="19050">
              <a:noFill/>
            </a:ln>
          </c:spPr>
          <c:marker>
            <c:spPr>
              <a:solidFill>
                <a:srgbClr val="7030A0"/>
              </a:solidFill>
              <a:ln>
                <a:solidFill>
                  <a:srgbClr val="7030A0"/>
                </a:solidFill>
              </a:ln>
            </c:spPr>
          </c:marker>
          <c:errBars>
            <c:errDir val="y"/>
            <c:errBarType val="both"/>
            <c:errValType val="cust"/>
            <c:noEndCap val="0"/>
            <c:plus>
              <c:numRef>
                <c:f>'[1]Data summary'!$H$20:$H$31</c:f>
                <c:numCache>
                  <c:formatCode>General</c:formatCode>
                  <c:ptCount val="12"/>
                  <c:pt idx="0">
                    <c:v>0.00112191518139942</c:v>
                  </c:pt>
                  <c:pt idx="1">
                    <c:v>0.00355515601593049</c:v>
                  </c:pt>
                  <c:pt idx="2">
                    <c:v>0.00500676011826059</c:v>
                  </c:pt>
                  <c:pt idx="3">
                    <c:v>0.00296738289411749</c:v>
                  </c:pt>
                  <c:pt idx="4">
                    <c:v>0.00259286588880096</c:v>
                  </c:pt>
                  <c:pt idx="5">
                    <c:v>0.00129718323332115</c:v>
                  </c:pt>
                  <c:pt idx="6">
                    <c:v>0.00306192969977615</c:v>
                  </c:pt>
                  <c:pt idx="7">
                    <c:v>0.0020172059707362</c:v>
                  </c:pt>
                  <c:pt idx="8">
                    <c:v>0.00217671146574077</c:v>
                  </c:pt>
                  <c:pt idx="9">
                    <c:v>0.00105676532605373</c:v>
                  </c:pt>
                  <c:pt idx="10">
                    <c:v>0.00110505568387894</c:v>
                  </c:pt>
                  <c:pt idx="11">
                    <c:v>0.00134262695593142</c:v>
                  </c:pt>
                </c:numCache>
              </c:numRef>
            </c:plus>
            <c:minus>
              <c:numRef>
                <c:f>'[1]Data summary'!$H$20:$H$31</c:f>
                <c:numCache>
                  <c:formatCode>General</c:formatCode>
                  <c:ptCount val="12"/>
                  <c:pt idx="0">
                    <c:v>0.00112191518139942</c:v>
                  </c:pt>
                  <c:pt idx="1">
                    <c:v>0.00355515601593049</c:v>
                  </c:pt>
                  <c:pt idx="2">
                    <c:v>0.00500676011826059</c:v>
                  </c:pt>
                  <c:pt idx="3">
                    <c:v>0.00296738289411749</c:v>
                  </c:pt>
                  <c:pt idx="4">
                    <c:v>0.00259286588880096</c:v>
                  </c:pt>
                  <c:pt idx="5">
                    <c:v>0.00129718323332115</c:v>
                  </c:pt>
                  <c:pt idx="6">
                    <c:v>0.00306192969977615</c:v>
                  </c:pt>
                  <c:pt idx="7">
                    <c:v>0.0020172059707362</c:v>
                  </c:pt>
                  <c:pt idx="8">
                    <c:v>0.00217671146574077</c:v>
                  </c:pt>
                  <c:pt idx="9">
                    <c:v>0.00105676532605373</c:v>
                  </c:pt>
                  <c:pt idx="10">
                    <c:v>0.00110505568387894</c:v>
                  </c:pt>
                  <c:pt idx="11">
                    <c:v>0.00134262695593142</c:v>
                  </c:pt>
                </c:numCache>
              </c:numRef>
            </c:minus>
            <c:spPr>
              <a:ln>
                <a:solidFill>
                  <a:srgbClr val="7030A0"/>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summary'!$H$5:$H$16</c:f>
              <c:numCache>
                <c:formatCode>General</c:formatCode>
                <c:ptCount val="12"/>
                <c:pt idx="0">
                  <c:v>0.309680877234863</c:v>
                </c:pt>
                <c:pt idx="1">
                  <c:v>0.477907011407565</c:v>
                </c:pt>
                <c:pt idx="2">
                  <c:v>0.547065408932629</c:v>
                </c:pt>
                <c:pt idx="3">
                  <c:v>0.358306717295358</c:v>
                </c:pt>
                <c:pt idx="4">
                  <c:v>0.243079783798347</c:v>
                </c:pt>
                <c:pt idx="5">
                  <c:v>0.258880710992801</c:v>
                </c:pt>
                <c:pt idx="6">
                  <c:v>0.198308431059721</c:v>
                </c:pt>
                <c:pt idx="7">
                  <c:v>0.243821031360245</c:v>
                </c:pt>
                <c:pt idx="8">
                  <c:v>0.115659327908118</c:v>
                </c:pt>
                <c:pt idx="9">
                  <c:v>0.10036491988096</c:v>
                </c:pt>
                <c:pt idx="10">
                  <c:v>0.112632567030368</c:v>
                </c:pt>
                <c:pt idx="11">
                  <c:v>0.0942249192432401</c:v>
                </c:pt>
              </c:numCache>
            </c:numRef>
          </c:yVal>
          <c:smooth val="0"/>
        </c:ser>
        <c:ser>
          <c:idx val="2"/>
          <c:order val="1"/>
          <c:tx>
            <c:strRef>
              <c:f>'[1]Data summary'!$R$1</c:f>
              <c:strCache>
                <c:ptCount val="1"/>
                <c:pt idx="0">
                  <c:v>F2</c:v>
                </c:pt>
              </c:strCache>
            </c:strRef>
          </c:tx>
          <c:spPr>
            <a:ln w="19050">
              <a:noFill/>
            </a:ln>
          </c:spPr>
          <c:errBars>
            <c:errDir val="y"/>
            <c:errBarType val="both"/>
            <c:errValType val="cust"/>
            <c:noEndCap val="0"/>
            <c:plus>
              <c:numRef>
                <c:f>'[1]Data summary'!$V$20:$V$29</c:f>
                <c:numCache>
                  <c:formatCode>General</c:formatCode>
                  <c:ptCount val="10"/>
                  <c:pt idx="0">
                    <c:v>0.00100570477658492</c:v>
                  </c:pt>
                  <c:pt idx="1">
                    <c:v>0.000955989062109127</c:v>
                  </c:pt>
                  <c:pt idx="2">
                    <c:v>0.00190874245739406</c:v>
                  </c:pt>
                  <c:pt idx="3">
                    <c:v>0.000149785817789245</c:v>
                  </c:pt>
                  <c:pt idx="4">
                    <c:v>0.001612248947099</c:v>
                  </c:pt>
                  <c:pt idx="5">
                    <c:v>0.00135129518632478</c:v>
                  </c:pt>
                  <c:pt idx="6">
                    <c:v>0.00148079545714034</c:v>
                  </c:pt>
                  <c:pt idx="7">
                    <c:v>0.000878881243546183</c:v>
                  </c:pt>
                  <c:pt idx="8">
                    <c:v>0.000995408358210341</c:v>
                  </c:pt>
                  <c:pt idx="9">
                    <c:v>0.00165706551476609</c:v>
                  </c:pt>
                </c:numCache>
              </c:numRef>
            </c:plus>
            <c:minus>
              <c:numRef>
                <c:f>'[1]Data summary'!$V$20:$V$29</c:f>
                <c:numCache>
                  <c:formatCode>General</c:formatCode>
                  <c:ptCount val="10"/>
                  <c:pt idx="0">
                    <c:v>0.00100570477658492</c:v>
                  </c:pt>
                  <c:pt idx="1">
                    <c:v>0.000955989062109127</c:v>
                  </c:pt>
                  <c:pt idx="2">
                    <c:v>0.00190874245739406</c:v>
                  </c:pt>
                  <c:pt idx="3">
                    <c:v>0.000149785817789245</c:v>
                  </c:pt>
                  <c:pt idx="4">
                    <c:v>0.001612248947099</c:v>
                  </c:pt>
                  <c:pt idx="5">
                    <c:v>0.00135129518632478</c:v>
                  </c:pt>
                  <c:pt idx="6">
                    <c:v>0.00148079545714034</c:v>
                  </c:pt>
                  <c:pt idx="7">
                    <c:v>0.000878881243546183</c:v>
                  </c:pt>
                  <c:pt idx="8">
                    <c:v>0.000995408358210341</c:v>
                  </c:pt>
                  <c:pt idx="9">
                    <c:v>0.00165706551476609</c:v>
                  </c:pt>
                </c:numCache>
              </c:numRef>
            </c:minus>
            <c:spPr>
              <a:ln>
                <a:solidFill>
                  <a:schemeClr val="accent3">
                    <a:lumMod val="75000"/>
                  </a:schemeClr>
                </a:solidFill>
              </a:ln>
            </c:spPr>
          </c:errBars>
          <c:xVal>
            <c:numRef>
              <c:f>'[1]Data summary'!$P$5:$P$14</c:f>
              <c:numCache>
                <c:formatCode>General</c:formatCode>
                <c:ptCount val="10"/>
                <c:pt idx="0">
                  <c:v>7.0</c:v>
                </c:pt>
                <c:pt idx="1">
                  <c:v>11.0</c:v>
                </c:pt>
                <c:pt idx="2">
                  <c:v>15.0</c:v>
                </c:pt>
                <c:pt idx="3">
                  <c:v>30.0</c:v>
                </c:pt>
                <c:pt idx="4">
                  <c:v>45.0</c:v>
                </c:pt>
                <c:pt idx="5">
                  <c:v>60.0</c:v>
                </c:pt>
                <c:pt idx="6">
                  <c:v>90.0</c:v>
                </c:pt>
                <c:pt idx="7">
                  <c:v>120.0</c:v>
                </c:pt>
                <c:pt idx="8">
                  <c:v>150.0</c:v>
                </c:pt>
                <c:pt idx="9">
                  <c:v>180.0</c:v>
                </c:pt>
              </c:numCache>
            </c:numRef>
          </c:xVal>
          <c:yVal>
            <c:numRef>
              <c:f>'[1]Data summary'!$V$5:$V$14</c:f>
              <c:numCache>
                <c:formatCode>General</c:formatCode>
                <c:ptCount val="10"/>
                <c:pt idx="0">
                  <c:v>0.0217309076896367</c:v>
                </c:pt>
                <c:pt idx="1">
                  <c:v>0.0271420148914906</c:v>
                </c:pt>
                <c:pt idx="2">
                  <c:v>0.0603251974124481</c:v>
                </c:pt>
                <c:pt idx="3">
                  <c:v>0.0147755347338292</c:v>
                </c:pt>
                <c:pt idx="4">
                  <c:v>0.0150226172544618</c:v>
                </c:pt>
                <c:pt idx="5">
                  <c:v>0.016949860915396</c:v>
                </c:pt>
                <c:pt idx="6">
                  <c:v>0.0256718738937266</c:v>
                </c:pt>
                <c:pt idx="7">
                  <c:v>0.0248070850715125</c:v>
                </c:pt>
                <c:pt idx="8">
                  <c:v>0.0226945295201038</c:v>
                </c:pt>
                <c:pt idx="9">
                  <c:v>0.0224598011255029</c:v>
                </c:pt>
              </c:numCache>
            </c:numRef>
          </c:yVal>
          <c:smooth val="0"/>
        </c:ser>
        <c:ser>
          <c:idx val="1"/>
          <c:order val="2"/>
          <c:tx>
            <c:strRef>
              <c:f>'[1]Data summary'!$L$1</c:f>
              <c:strCache>
                <c:ptCount val="1"/>
                <c:pt idx="0">
                  <c:v>F3</c:v>
                </c:pt>
              </c:strCache>
            </c:strRef>
          </c:tx>
          <c:spPr>
            <a:ln w="19050">
              <a:noFill/>
            </a:ln>
          </c:spPr>
          <c:errBars>
            <c:errDir val="y"/>
            <c:errBarType val="both"/>
            <c:errValType val="cust"/>
            <c:noEndCap val="0"/>
            <c:plus>
              <c:numRef>
                <c:f>'[1]Data summary'!$O$20:$O$31</c:f>
                <c:numCache>
                  <c:formatCode>General</c:formatCode>
                  <c:ptCount val="12"/>
                  <c:pt idx="0">
                    <c:v>0.00111516091022055</c:v>
                  </c:pt>
                  <c:pt idx="1">
                    <c:v>0.00116986463484385</c:v>
                  </c:pt>
                  <c:pt idx="2">
                    <c:v>0.000715153455524106</c:v>
                  </c:pt>
                  <c:pt idx="3">
                    <c:v>0.00080718875840352</c:v>
                  </c:pt>
                  <c:pt idx="4">
                    <c:v>0.000407686159043782</c:v>
                  </c:pt>
                  <c:pt idx="5">
                    <c:v>0.000185311890474446</c:v>
                  </c:pt>
                  <c:pt idx="6">
                    <c:v>0.000778309939992674</c:v>
                  </c:pt>
                  <c:pt idx="7">
                    <c:v>0.000848666415734382</c:v>
                  </c:pt>
                  <c:pt idx="8">
                    <c:v>0.000679701515097857</c:v>
                  </c:pt>
                  <c:pt idx="9">
                    <c:v>0.00073223604295947</c:v>
                  </c:pt>
                  <c:pt idx="10">
                    <c:v>0.00090960267977795</c:v>
                  </c:pt>
                  <c:pt idx="11">
                    <c:v>9.3271606131274E-5</c:v>
                  </c:pt>
                </c:numCache>
              </c:numRef>
            </c:plus>
            <c:minus>
              <c:numRef>
                <c:f>'[1]Data summary'!$O$20:$O$31</c:f>
                <c:numCache>
                  <c:formatCode>General</c:formatCode>
                  <c:ptCount val="12"/>
                  <c:pt idx="0">
                    <c:v>0.00111516091022055</c:v>
                  </c:pt>
                  <c:pt idx="1">
                    <c:v>0.00116986463484385</c:v>
                  </c:pt>
                  <c:pt idx="2">
                    <c:v>0.000715153455524106</c:v>
                  </c:pt>
                  <c:pt idx="3">
                    <c:v>0.00080718875840352</c:v>
                  </c:pt>
                  <c:pt idx="4">
                    <c:v>0.000407686159043782</c:v>
                  </c:pt>
                  <c:pt idx="5">
                    <c:v>0.000185311890474446</c:v>
                  </c:pt>
                  <c:pt idx="6">
                    <c:v>0.000778309939992674</c:v>
                  </c:pt>
                  <c:pt idx="7">
                    <c:v>0.000848666415734382</c:v>
                  </c:pt>
                  <c:pt idx="8">
                    <c:v>0.000679701515097857</c:v>
                  </c:pt>
                  <c:pt idx="9">
                    <c:v>0.00073223604295947</c:v>
                  </c:pt>
                  <c:pt idx="10">
                    <c:v>0.00090960267977795</c:v>
                  </c:pt>
                  <c:pt idx="11">
                    <c:v>9.3271606131274E-5</c:v>
                  </c:pt>
                </c:numCache>
              </c:numRef>
            </c:minus>
            <c:spPr>
              <a:ln>
                <a:solidFill>
                  <a:schemeClr val="accent2"/>
                </a:solidFill>
              </a:ln>
            </c:spPr>
          </c:errBars>
          <c:xVal>
            <c:numRef>
              <c:f>'[1]Data summary'!$I$5:$I$16</c:f>
              <c:numCache>
                <c:formatCode>General</c:formatCode>
                <c:ptCount val="12"/>
                <c:pt idx="0">
                  <c:v>6.0</c:v>
                </c:pt>
                <c:pt idx="1">
                  <c:v>10.0</c:v>
                </c:pt>
                <c:pt idx="2">
                  <c:v>15.0</c:v>
                </c:pt>
                <c:pt idx="3">
                  <c:v>20.0</c:v>
                </c:pt>
                <c:pt idx="4">
                  <c:v>30.0</c:v>
                </c:pt>
                <c:pt idx="5">
                  <c:v>45.0</c:v>
                </c:pt>
                <c:pt idx="6">
                  <c:v>60.0</c:v>
                </c:pt>
                <c:pt idx="7">
                  <c:v>90.0</c:v>
                </c:pt>
                <c:pt idx="8">
                  <c:v>120.0</c:v>
                </c:pt>
                <c:pt idx="9">
                  <c:v>150.0</c:v>
                </c:pt>
                <c:pt idx="10">
                  <c:v>180.0</c:v>
                </c:pt>
                <c:pt idx="11">
                  <c:v>210.0</c:v>
                </c:pt>
              </c:numCache>
            </c:numRef>
          </c:xVal>
          <c:yVal>
            <c:numRef>
              <c:f>'[1]Data summary'!$O$5:$O$16</c:f>
              <c:numCache>
                <c:formatCode>General</c:formatCode>
                <c:ptCount val="12"/>
                <c:pt idx="0">
                  <c:v>0.0212243885223399</c:v>
                </c:pt>
                <c:pt idx="1">
                  <c:v>0.0158750519506442</c:v>
                </c:pt>
                <c:pt idx="2">
                  <c:v>0.0296251942238481</c:v>
                </c:pt>
                <c:pt idx="3">
                  <c:v>0.0150349713804934</c:v>
                </c:pt>
                <c:pt idx="4">
                  <c:v>0.0154179492874739</c:v>
                </c:pt>
                <c:pt idx="5">
                  <c:v>0.0191241870969629</c:v>
                </c:pt>
                <c:pt idx="6">
                  <c:v>0.0148249512379557</c:v>
                </c:pt>
                <c:pt idx="7">
                  <c:v>0.0171104645538072</c:v>
                </c:pt>
                <c:pt idx="8">
                  <c:v>0.0135895386347927</c:v>
                </c:pt>
                <c:pt idx="9">
                  <c:v>0.024189378769931</c:v>
                </c:pt>
                <c:pt idx="10">
                  <c:v>0.0174069635785663</c:v>
                </c:pt>
                <c:pt idx="11">
                  <c:v>0.0236210889724761</c:v>
                </c:pt>
              </c:numCache>
            </c:numRef>
          </c:yVal>
          <c:smooth val="0"/>
        </c:ser>
        <c:ser>
          <c:idx val="5"/>
          <c:order val="3"/>
          <c:tx>
            <c:strRef>
              <c:f>'[1]Data summary'!$AM$1</c:f>
              <c:strCache>
                <c:ptCount val="1"/>
                <c:pt idx="0">
                  <c:v>C1</c:v>
                </c:pt>
              </c:strCache>
            </c:strRef>
          </c:tx>
          <c:spPr>
            <a:ln w="19050">
              <a:noFill/>
            </a:ln>
          </c:spPr>
          <c:errBars>
            <c:errDir val="y"/>
            <c:errBarType val="both"/>
            <c:errValType val="cust"/>
            <c:noEndCap val="0"/>
            <c:plus>
              <c:numRef>
                <c:f>'[1]Data summary'!$AQ$20:$AQ$29</c:f>
                <c:numCache>
                  <c:formatCode>General</c:formatCode>
                  <c:ptCount val="10"/>
                  <c:pt idx="0">
                    <c:v>0.00104850072452471</c:v>
                  </c:pt>
                  <c:pt idx="1">
                    <c:v>0.00027319104354396</c:v>
                  </c:pt>
                  <c:pt idx="2">
                    <c:v>0.000489354401919978</c:v>
                  </c:pt>
                  <c:pt idx="3">
                    <c:v>0.000714833261437976</c:v>
                  </c:pt>
                  <c:pt idx="4">
                    <c:v>0.000816494648031176</c:v>
                  </c:pt>
                  <c:pt idx="5">
                    <c:v>0.000602572418040211</c:v>
                  </c:pt>
                  <c:pt idx="6">
                    <c:v>0.00058873600241725</c:v>
                  </c:pt>
                  <c:pt idx="7">
                    <c:v>0.000651497152599296</c:v>
                  </c:pt>
                  <c:pt idx="8">
                    <c:v>0.00016155116072292</c:v>
                  </c:pt>
                  <c:pt idx="9">
                    <c:v>0.000444748537138672</c:v>
                  </c:pt>
                </c:numCache>
              </c:numRef>
            </c:plus>
            <c:minus>
              <c:numRef>
                <c:f>'[1]Data summary'!$AQ$20:$AQ$29</c:f>
                <c:numCache>
                  <c:formatCode>General</c:formatCode>
                  <c:ptCount val="10"/>
                  <c:pt idx="0">
                    <c:v>0.00104850072452471</c:v>
                  </c:pt>
                  <c:pt idx="1">
                    <c:v>0.00027319104354396</c:v>
                  </c:pt>
                  <c:pt idx="2">
                    <c:v>0.000489354401919978</c:v>
                  </c:pt>
                  <c:pt idx="3">
                    <c:v>0.000714833261437976</c:v>
                  </c:pt>
                  <c:pt idx="4">
                    <c:v>0.000816494648031176</c:v>
                  </c:pt>
                  <c:pt idx="5">
                    <c:v>0.000602572418040211</c:v>
                  </c:pt>
                  <c:pt idx="6">
                    <c:v>0.00058873600241725</c:v>
                  </c:pt>
                  <c:pt idx="7">
                    <c:v>0.000651497152599296</c:v>
                  </c:pt>
                  <c:pt idx="8">
                    <c:v>0.00016155116072292</c:v>
                  </c:pt>
                  <c:pt idx="9">
                    <c:v>0.000444748537138672</c:v>
                  </c:pt>
                </c:numCache>
              </c:numRef>
            </c:minus>
            <c:spPr>
              <a:ln>
                <a:solidFill>
                  <a:schemeClr val="accent6">
                    <a:lumMod val="75000"/>
                  </a:schemeClr>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summary'!$AQ$5:$AQ$14</c:f>
              <c:numCache>
                <c:formatCode>General</c:formatCode>
                <c:ptCount val="10"/>
                <c:pt idx="0">
                  <c:v>0.0231392780572425</c:v>
                </c:pt>
                <c:pt idx="1">
                  <c:v>0.0240040668794566</c:v>
                </c:pt>
                <c:pt idx="2">
                  <c:v>0.0260795600527704</c:v>
                </c:pt>
                <c:pt idx="3">
                  <c:v>0.0277967835711669</c:v>
                </c:pt>
                <c:pt idx="4">
                  <c:v>0.0316265626409722</c:v>
                </c:pt>
                <c:pt idx="5">
                  <c:v>0.0291927998127411</c:v>
                </c:pt>
                <c:pt idx="6">
                  <c:v>0.0297363813581328</c:v>
                </c:pt>
                <c:pt idx="7">
                  <c:v>0.0402126802329548</c:v>
                </c:pt>
                <c:pt idx="8">
                  <c:v>0.0338750135787288</c:v>
                </c:pt>
                <c:pt idx="9">
                  <c:v>0.0580026217185017</c:v>
                </c:pt>
              </c:numCache>
            </c:numRef>
          </c:yVal>
          <c:smooth val="0"/>
        </c:ser>
        <c:ser>
          <c:idx val="4"/>
          <c:order val="4"/>
          <c:tx>
            <c:strRef>
              <c:f>'[1]Data summary'!$Y$1</c:f>
              <c:strCache>
                <c:ptCount val="1"/>
                <c:pt idx="0">
                  <c:v>C2</c:v>
                </c:pt>
              </c:strCache>
            </c:strRef>
          </c:tx>
          <c:spPr>
            <a:ln w="19050">
              <a:noFill/>
            </a:ln>
          </c:spPr>
          <c:errBars>
            <c:errDir val="y"/>
            <c:errBarType val="both"/>
            <c:errValType val="cust"/>
            <c:noEndCap val="0"/>
            <c:plus>
              <c:numRef>
                <c:f>'[1]Data summary'!$AC$20:$AC$28</c:f>
                <c:numCache>
                  <c:formatCode>General</c:formatCode>
                  <c:ptCount val="9"/>
                  <c:pt idx="0">
                    <c:v>0.000429561329586962</c:v>
                  </c:pt>
                  <c:pt idx="1">
                    <c:v>0.00112842616928843</c:v>
                  </c:pt>
                  <c:pt idx="2">
                    <c:v>0.00160541855897489</c:v>
                  </c:pt>
                  <c:pt idx="3">
                    <c:v>0.00262315073954263</c:v>
                  </c:pt>
                  <c:pt idx="4">
                    <c:v>0.000396296023794773</c:v>
                  </c:pt>
                  <c:pt idx="5">
                    <c:v>0.0012840567422619</c:v>
                  </c:pt>
                  <c:pt idx="6">
                    <c:v>0.0012840567422619</c:v>
                  </c:pt>
                  <c:pt idx="7">
                    <c:v>0.0016156533125588</c:v>
                  </c:pt>
                  <c:pt idx="8">
                    <c:v>0.00110028040916976</c:v>
                  </c:pt>
                </c:numCache>
              </c:numRef>
            </c:plus>
            <c:minus>
              <c:numRef>
                <c:f>'[1]Data summary'!$AC$20:$AC$28</c:f>
                <c:numCache>
                  <c:formatCode>General</c:formatCode>
                  <c:ptCount val="9"/>
                  <c:pt idx="0">
                    <c:v>0.000429561329586962</c:v>
                  </c:pt>
                  <c:pt idx="1">
                    <c:v>0.00112842616928843</c:v>
                  </c:pt>
                  <c:pt idx="2">
                    <c:v>0.00160541855897489</c:v>
                  </c:pt>
                  <c:pt idx="3">
                    <c:v>0.00262315073954263</c:v>
                  </c:pt>
                  <c:pt idx="4">
                    <c:v>0.000396296023794773</c:v>
                  </c:pt>
                  <c:pt idx="5">
                    <c:v>0.0012840567422619</c:v>
                  </c:pt>
                  <c:pt idx="6">
                    <c:v>0.0012840567422619</c:v>
                  </c:pt>
                  <c:pt idx="7">
                    <c:v>0.0016156533125588</c:v>
                  </c:pt>
                  <c:pt idx="8">
                    <c:v>0.00110028040916976</c:v>
                  </c:pt>
                </c:numCache>
              </c:numRef>
            </c:minus>
            <c:spPr>
              <a:ln>
                <a:solidFill>
                  <a:srgbClr val="002060"/>
                </a:solidFill>
              </a:ln>
            </c:spPr>
          </c:errBars>
          <c:xVal>
            <c:numRef>
              <c:f>'[1]Data summary'!$W$5:$W$13</c:f>
              <c:numCache>
                <c:formatCode>General</c:formatCode>
                <c:ptCount val="9"/>
                <c:pt idx="0">
                  <c:v>6.0</c:v>
                </c:pt>
                <c:pt idx="1">
                  <c:v>13.0</c:v>
                </c:pt>
                <c:pt idx="2">
                  <c:v>19.0</c:v>
                </c:pt>
                <c:pt idx="3">
                  <c:v>25.0</c:v>
                </c:pt>
                <c:pt idx="4">
                  <c:v>30.0</c:v>
                </c:pt>
                <c:pt idx="5">
                  <c:v>35.0</c:v>
                </c:pt>
                <c:pt idx="6">
                  <c:v>60.0</c:v>
                </c:pt>
                <c:pt idx="7">
                  <c:v>90.0</c:v>
                </c:pt>
                <c:pt idx="8">
                  <c:v>120.0</c:v>
                </c:pt>
              </c:numCache>
            </c:numRef>
          </c:xVal>
          <c:yVal>
            <c:numRef>
              <c:f>'[1]Data summary'!$AC$5:$AC$13</c:f>
              <c:numCache>
                <c:formatCode>General</c:formatCode>
                <c:ptCount val="9"/>
                <c:pt idx="0">
                  <c:v>0.053320407952514</c:v>
                </c:pt>
                <c:pt idx="1">
                  <c:v>0.131645566993047</c:v>
                </c:pt>
                <c:pt idx="2">
                  <c:v>0.0550499855969421</c:v>
                </c:pt>
                <c:pt idx="3">
                  <c:v>0.148422470144</c:v>
                </c:pt>
                <c:pt idx="4">
                  <c:v>0.0441536464370447</c:v>
                </c:pt>
                <c:pt idx="5">
                  <c:v>0.05912684718738</c:v>
                </c:pt>
                <c:pt idx="6">
                  <c:v>0.05912684718738</c:v>
                </c:pt>
                <c:pt idx="7">
                  <c:v>0.0546052370598035</c:v>
                </c:pt>
                <c:pt idx="8">
                  <c:v>0.0802276944494036</c:v>
                </c:pt>
              </c:numCache>
            </c:numRef>
          </c:yVal>
          <c:smooth val="0"/>
        </c:ser>
        <c:ser>
          <c:idx val="3"/>
          <c:order val="5"/>
          <c:tx>
            <c:strRef>
              <c:f>'[1]Data summary'!$AG$1</c:f>
              <c:strCache>
                <c:ptCount val="1"/>
                <c:pt idx="0">
                  <c:v>C3</c:v>
                </c:pt>
              </c:strCache>
            </c:strRef>
          </c:tx>
          <c:spPr>
            <a:ln w="19050">
              <a:noFill/>
            </a:ln>
          </c:spPr>
          <c:errBars>
            <c:errDir val="y"/>
            <c:errBarType val="both"/>
            <c:errValType val="cust"/>
            <c:noEndCap val="0"/>
            <c:plus>
              <c:numRef>
                <c:f>'[1]Data summary'!$AJ$20:$AJ$23</c:f>
                <c:numCache>
                  <c:formatCode>General</c:formatCode>
                  <c:ptCount val="4"/>
                  <c:pt idx="0">
                    <c:v>0.0567349030916036</c:v>
                  </c:pt>
                  <c:pt idx="1">
                    <c:v>0.184581557881884</c:v>
                  </c:pt>
                  <c:pt idx="2">
                    <c:v>0.149586990353742</c:v>
                  </c:pt>
                  <c:pt idx="3">
                    <c:v>0.139284210512123</c:v>
                  </c:pt>
                </c:numCache>
              </c:numRef>
            </c:plus>
            <c:minus>
              <c:numRef>
                <c:f>'[1]Data summary'!$AJ$20:$AJ$23</c:f>
                <c:numCache>
                  <c:formatCode>General</c:formatCode>
                  <c:ptCount val="4"/>
                  <c:pt idx="0">
                    <c:v>0.0567349030916036</c:v>
                  </c:pt>
                  <c:pt idx="1">
                    <c:v>0.184581557881884</c:v>
                  </c:pt>
                  <c:pt idx="2">
                    <c:v>0.149586990353742</c:v>
                  </c:pt>
                  <c:pt idx="3">
                    <c:v>0.139284210512123</c:v>
                  </c:pt>
                </c:numCache>
              </c:numRef>
            </c:minus>
            <c:spPr>
              <a:ln>
                <a:solidFill>
                  <a:schemeClr val="accent4">
                    <a:lumMod val="75000"/>
                  </a:schemeClr>
                </a:solidFill>
              </a:ln>
            </c:spPr>
          </c:errBars>
          <c:xVal>
            <c:numRef>
              <c:f>'[1]Data summary'!$AD$5:$AD$8</c:f>
              <c:numCache>
                <c:formatCode>General</c:formatCode>
                <c:ptCount val="4"/>
                <c:pt idx="0">
                  <c:v>5.5</c:v>
                </c:pt>
                <c:pt idx="1">
                  <c:v>8.0</c:v>
                </c:pt>
                <c:pt idx="2">
                  <c:v>10.0</c:v>
                </c:pt>
                <c:pt idx="3">
                  <c:v>13.0</c:v>
                </c:pt>
              </c:numCache>
            </c:numRef>
          </c:xVal>
          <c:yVal>
            <c:numRef>
              <c:f>'[1]Data summary'!$AJ$5:$AJ$8</c:f>
              <c:numCache>
                <c:formatCode>General</c:formatCode>
                <c:ptCount val="4"/>
                <c:pt idx="0">
                  <c:v>7.406298555962037</c:v>
                </c:pt>
                <c:pt idx="1">
                  <c:v>8.810962685758337</c:v>
                </c:pt>
                <c:pt idx="2">
                  <c:v>7.519956515453028</c:v>
                </c:pt>
                <c:pt idx="3">
                  <c:v>6.125175686482028</c:v>
                </c:pt>
              </c:numCache>
            </c:numRef>
          </c:yVal>
          <c:smooth val="0"/>
        </c:ser>
        <c:dLbls>
          <c:showLegendKey val="0"/>
          <c:showVal val="0"/>
          <c:showCatName val="0"/>
          <c:showSerName val="0"/>
          <c:showPercent val="0"/>
          <c:showBubbleSize val="0"/>
        </c:dLbls>
        <c:axId val="705193408"/>
        <c:axId val="705343440"/>
      </c:scatterChart>
      <c:valAx>
        <c:axId val="705193408"/>
        <c:scaling>
          <c:orientation val="minMax"/>
          <c:max val="22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5343440"/>
        <c:crossesAt val="0.0"/>
        <c:crossBetween val="midCat"/>
      </c:valAx>
      <c:valAx>
        <c:axId val="705343440"/>
        <c:scaling>
          <c:logBase val="10.0"/>
          <c:orientation val="minMax"/>
          <c:min val="0.01"/>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284548145122998"/>
              <c:y val="0.144475973263991"/>
            </c:manualLayout>
          </c:layout>
          <c:overlay val="0"/>
        </c:title>
        <c:numFmt formatCode="#,##0.0" sourceLinked="0"/>
        <c:majorTickMark val="out"/>
        <c:minorTickMark val="none"/>
        <c:tickLblPos val="nextTo"/>
        <c:txPr>
          <a:bodyPr/>
          <a:lstStyle/>
          <a:p>
            <a:pPr>
              <a:defRPr sz="1200"/>
            </a:pPr>
            <a:endParaRPr lang="en-US"/>
          </a:p>
        </c:txPr>
        <c:crossAx val="705193408"/>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chemeClr val="accent1">
        <a:lumMod val="20000"/>
        <a:lumOff val="80000"/>
      </a:schemeClr>
    </a:solidFill>
    <a:ln>
      <a:noFill/>
    </a:ln>
  </c:sp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2200"/>
              <a:t>Si</a:t>
            </a:r>
          </a:p>
        </c:rich>
      </c:tx>
      <c:layout>
        <c:manualLayout>
          <c:xMode val="edge"/>
          <c:yMode val="edge"/>
          <c:x val="0.550679709324034"/>
          <c:y val="0.127451217760302"/>
        </c:manualLayout>
      </c:layout>
      <c:overlay val="0"/>
    </c:title>
    <c:autoTitleDeleted val="0"/>
    <c:plotArea>
      <c:layout>
        <c:manualLayout>
          <c:layoutTarget val="inner"/>
          <c:xMode val="edge"/>
          <c:yMode val="edge"/>
          <c:x val="0.203923395047441"/>
          <c:y val="0.110868995602644"/>
          <c:w val="0.723685049687771"/>
          <c:h val="0.699364494331826"/>
        </c:manualLayout>
      </c:layout>
      <c:scatterChart>
        <c:scatterStyle val="lineMarker"/>
        <c:varyColors val="0"/>
        <c:ser>
          <c:idx val="0"/>
          <c:order val="0"/>
          <c:tx>
            <c:strRef>
              <c:f>'[1]Data summary'!$E$1</c:f>
              <c:strCache>
                <c:ptCount val="1"/>
                <c:pt idx="0">
                  <c:v>F1</c:v>
                </c:pt>
              </c:strCache>
            </c:strRef>
          </c:tx>
          <c:spPr>
            <a:ln w="19050">
              <a:noFill/>
            </a:ln>
          </c:spPr>
          <c:marker>
            <c:spPr>
              <a:solidFill>
                <a:srgbClr val="7030A0"/>
              </a:solidFill>
              <a:ln>
                <a:solidFill>
                  <a:srgbClr val="7030A0"/>
                </a:solidFill>
              </a:ln>
            </c:spPr>
          </c:marker>
          <c:errBars>
            <c:errDir val="y"/>
            <c:errBarType val="both"/>
            <c:errValType val="cust"/>
            <c:noEndCap val="0"/>
            <c:plus>
              <c:numRef>
                <c:f>'[1]Data summary'!$G$20:$G$31</c:f>
                <c:numCache>
                  <c:formatCode>General</c:formatCode>
                  <c:ptCount val="12"/>
                  <c:pt idx="0">
                    <c:v>0.00341188486392679</c:v>
                  </c:pt>
                  <c:pt idx="1">
                    <c:v>0.00162269197487754</c:v>
                  </c:pt>
                  <c:pt idx="2">
                    <c:v>0.00277540727705117</c:v>
                  </c:pt>
                  <c:pt idx="3">
                    <c:v>0.00115722639888898</c:v>
                  </c:pt>
                  <c:pt idx="4">
                    <c:v>0.00267547622900046</c:v>
                  </c:pt>
                  <c:pt idx="5">
                    <c:v>0.00190714236753373</c:v>
                  </c:pt>
                  <c:pt idx="6">
                    <c:v>0.00168604020513113</c:v>
                  </c:pt>
                  <c:pt idx="7">
                    <c:v>0.00176502099612696</c:v>
                  </c:pt>
                  <c:pt idx="8">
                    <c:v>0.00209115113865277</c:v>
                  </c:pt>
                  <c:pt idx="9">
                    <c:v>0.00303212246262929</c:v>
                  </c:pt>
                  <c:pt idx="10">
                    <c:v>0.00157726341770331</c:v>
                  </c:pt>
                  <c:pt idx="11">
                    <c:v>0.00331272073381555</c:v>
                  </c:pt>
                </c:numCache>
              </c:numRef>
            </c:plus>
            <c:minus>
              <c:numRef>
                <c:f>'[1]Data summary'!$G$20:$G$31</c:f>
                <c:numCache>
                  <c:formatCode>General</c:formatCode>
                  <c:ptCount val="12"/>
                  <c:pt idx="0">
                    <c:v>0.00341188486392679</c:v>
                  </c:pt>
                  <c:pt idx="1">
                    <c:v>0.00162269197487754</c:v>
                  </c:pt>
                  <c:pt idx="2">
                    <c:v>0.00277540727705117</c:v>
                  </c:pt>
                  <c:pt idx="3">
                    <c:v>0.00115722639888898</c:v>
                  </c:pt>
                  <c:pt idx="4">
                    <c:v>0.00267547622900046</c:v>
                  </c:pt>
                  <c:pt idx="5">
                    <c:v>0.00190714236753373</c:v>
                  </c:pt>
                  <c:pt idx="6">
                    <c:v>0.00168604020513113</c:v>
                  </c:pt>
                  <c:pt idx="7">
                    <c:v>0.00176502099612696</c:v>
                  </c:pt>
                  <c:pt idx="8">
                    <c:v>0.00209115113865277</c:v>
                  </c:pt>
                  <c:pt idx="9">
                    <c:v>0.00303212246262929</c:v>
                  </c:pt>
                  <c:pt idx="10">
                    <c:v>0.00157726341770331</c:v>
                  </c:pt>
                  <c:pt idx="11">
                    <c:v>0.00331272073381555</c:v>
                  </c:pt>
                </c:numCache>
              </c:numRef>
            </c:minus>
            <c:spPr>
              <a:ln>
                <a:solidFill>
                  <a:srgbClr val="7030A0"/>
                </a:solidFill>
              </a:ln>
            </c:spPr>
          </c:errBars>
          <c:xVal>
            <c:numRef>
              <c:f>'[1]Data summary'!$B$5:$B$16</c:f>
              <c:numCache>
                <c:formatCode>General</c:formatCode>
                <c:ptCount val="12"/>
                <c:pt idx="0">
                  <c:v>6.0</c:v>
                </c:pt>
                <c:pt idx="1">
                  <c:v>10.0</c:v>
                </c:pt>
                <c:pt idx="2">
                  <c:v>18.0</c:v>
                </c:pt>
                <c:pt idx="3">
                  <c:v>21.0</c:v>
                </c:pt>
                <c:pt idx="4">
                  <c:v>30.0</c:v>
                </c:pt>
                <c:pt idx="5">
                  <c:v>45.0</c:v>
                </c:pt>
                <c:pt idx="6">
                  <c:v>60.0</c:v>
                </c:pt>
                <c:pt idx="7">
                  <c:v>90.0</c:v>
                </c:pt>
                <c:pt idx="8">
                  <c:v>120.0</c:v>
                </c:pt>
                <c:pt idx="9">
                  <c:v>150.0</c:v>
                </c:pt>
                <c:pt idx="10">
                  <c:v>180.0</c:v>
                </c:pt>
                <c:pt idx="11">
                  <c:v>210.0</c:v>
                </c:pt>
              </c:numCache>
            </c:numRef>
          </c:xVal>
          <c:yVal>
            <c:numRef>
              <c:f>'[1]Data summary'!$G$5:$G$16</c:f>
              <c:numCache>
                <c:formatCode>General</c:formatCode>
                <c:ptCount val="12"/>
                <c:pt idx="0">
                  <c:v>0.156035439402301</c:v>
                </c:pt>
                <c:pt idx="1">
                  <c:v>0.122732370796318</c:v>
                </c:pt>
                <c:pt idx="2">
                  <c:v>0.243542041266846</c:v>
                </c:pt>
                <c:pt idx="3">
                  <c:v>0.173161714526476</c:v>
                </c:pt>
                <c:pt idx="4">
                  <c:v>0.1797131378588</c:v>
                </c:pt>
                <c:pt idx="5">
                  <c:v>0.211568246960175</c:v>
                </c:pt>
                <c:pt idx="6">
                  <c:v>0.197420970488924</c:v>
                </c:pt>
                <c:pt idx="7">
                  <c:v>0.208316272335072</c:v>
                </c:pt>
                <c:pt idx="8">
                  <c:v>0.199723463471661</c:v>
                </c:pt>
                <c:pt idx="9">
                  <c:v>0.199141905965712</c:v>
                </c:pt>
                <c:pt idx="10">
                  <c:v>0.220018633577231</c:v>
                </c:pt>
                <c:pt idx="11">
                  <c:v>0.247802840136963</c:v>
                </c:pt>
              </c:numCache>
            </c:numRef>
          </c:yVal>
          <c:smooth val="0"/>
        </c:ser>
        <c:ser>
          <c:idx val="2"/>
          <c:order val="1"/>
          <c:tx>
            <c:strRef>
              <c:f>'[1]Data summary'!$R$1</c:f>
              <c:strCache>
                <c:ptCount val="1"/>
                <c:pt idx="0">
                  <c:v>F2</c:v>
                </c:pt>
              </c:strCache>
            </c:strRef>
          </c:tx>
          <c:spPr>
            <a:ln w="19050">
              <a:noFill/>
            </a:ln>
          </c:spPr>
          <c:errBars>
            <c:errDir val="y"/>
            <c:errBarType val="both"/>
            <c:errValType val="cust"/>
            <c:noEndCap val="0"/>
            <c:plus>
              <c:numRef>
                <c:f>'[1]Data summary'!$U$20:$U$29</c:f>
                <c:numCache>
                  <c:formatCode>General</c:formatCode>
                  <c:ptCount val="10"/>
                  <c:pt idx="0">
                    <c:v>0.0028252813067689</c:v>
                  </c:pt>
                  <c:pt idx="1">
                    <c:v>0.00361713487044035</c:v>
                  </c:pt>
                  <c:pt idx="2">
                    <c:v>0.00186999830951781</c:v>
                  </c:pt>
                  <c:pt idx="3">
                    <c:v>0.00104678736293685</c:v>
                  </c:pt>
                  <c:pt idx="4">
                    <c:v>0.001630226731156</c:v>
                  </c:pt>
                  <c:pt idx="5">
                    <c:v>0.000380718755997355</c:v>
                  </c:pt>
                  <c:pt idx="6">
                    <c:v>0.000959590252654555</c:v>
                  </c:pt>
                  <c:pt idx="7">
                    <c:v>0.00230677146347287</c:v>
                  </c:pt>
                  <c:pt idx="8">
                    <c:v>0.00236529222271171</c:v>
                  </c:pt>
                  <c:pt idx="9">
                    <c:v>0.00133998697906467</c:v>
                  </c:pt>
                </c:numCache>
              </c:numRef>
            </c:plus>
            <c:minus>
              <c:numRef>
                <c:f>'[1]Data summary'!$U$20:$U$29</c:f>
                <c:numCache>
                  <c:formatCode>General</c:formatCode>
                  <c:ptCount val="10"/>
                  <c:pt idx="0">
                    <c:v>0.0028252813067689</c:v>
                  </c:pt>
                  <c:pt idx="1">
                    <c:v>0.00361713487044035</c:v>
                  </c:pt>
                  <c:pt idx="2">
                    <c:v>0.00186999830951781</c:v>
                  </c:pt>
                  <c:pt idx="3">
                    <c:v>0.00104678736293685</c:v>
                  </c:pt>
                  <c:pt idx="4">
                    <c:v>0.001630226731156</c:v>
                  </c:pt>
                  <c:pt idx="5">
                    <c:v>0.000380718755997355</c:v>
                  </c:pt>
                  <c:pt idx="6">
                    <c:v>0.000959590252654555</c:v>
                  </c:pt>
                  <c:pt idx="7">
                    <c:v>0.00230677146347287</c:v>
                  </c:pt>
                  <c:pt idx="8">
                    <c:v>0.00236529222271171</c:v>
                  </c:pt>
                  <c:pt idx="9">
                    <c:v>0.00133998697906467</c:v>
                  </c:pt>
                </c:numCache>
              </c:numRef>
            </c:minus>
            <c:spPr>
              <a:ln>
                <a:solidFill>
                  <a:schemeClr val="accent3">
                    <a:lumMod val="75000"/>
                  </a:schemeClr>
                </a:solidFill>
              </a:ln>
            </c:spPr>
          </c:errBars>
          <c:xVal>
            <c:numRef>
              <c:f>'[1]Data summary'!$P$5:$P$14</c:f>
              <c:numCache>
                <c:formatCode>General</c:formatCode>
                <c:ptCount val="10"/>
                <c:pt idx="0">
                  <c:v>7.0</c:v>
                </c:pt>
                <c:pt idx="1">
                  <c:v>11.0</c:v>
                </c:pt>
                <c:pt idx="2">
                  <c:v>15.0</c:v>
                </c:pt>
                <c:pt idx="3">
                  <c:v>30.0</c:v>
                </c:pt>
                <c:pt idx="4">
                  <c:v>45.0</c:v>
                </c:pt>
                <c:pt idx="5">
                  <c:v>60.0</c:v>
                </c:pt>
                <c:pt idx="6">
                  <c:v>90.0</c:v>
                </c:pt>
                <c:pt idx="7">
                  <c:v>120.0</c:v>
                </c:pt>
                <c:pt idx="8">
                  <c:v>150.0</c:v>
                </c:pt>
                <c:pt idx="9">
                  <c:v>180.0</c:v>
                </c:pt>
              </c:numCache>
            </c:numRef>
          </c:xVal>
          <c:yVal>
            <c:numRef>
              <c:f>'[1]Data summary'!$U$5:$U$14</c:f>
              <c:numCache>
                <c:formatCode>General</c:formatCode>
                <c:ptCount val="10"/>
                <c:pt idx="0">
                  <c:v>0.0783084984541252</c:v>
                </c:pt>
                <c:pt idx="1">
                  <c:v>0.0621198364517871</c:v>
                </c:pt>
                <c:pt idx="2">
                  <c:v>0.0568502133366565</c:v>
                </c:pt>
                <c:pt idx="3">
                  <c:v>0.0571231893088367</c:v>
                </c:pt>
                <c:pt idx="4">
                  <c:v>0.0633897681484515</c:v>
                </c:pt>
                <c:pt idx="5">
                  <c:v>0.0780592595230042</c:v>
                </c:pt>
                <c:pt idx="6">
                  <c:v>0.0629387643683277</c:v>
                </c:pt>
                <c:pt idx="7">
                  <c:v>0.0844445235679147</c:v>
                </c:pt>
                <c:pt idx="8">
                  <c:v>0.0762671129230386</c:v>
                </c:pt>
                <c:pt idx="9">
                  <c:v>0.091387608077715</c:v>
                </c:pt>
              </c:numCache>
            </c:numRef>
          </c:yVal>
          <c:smooth val="0"/>
        </c:ser>
        <c:ser>
          <c:idx val="1"/>
          <c:order val="2"/>
          <c:tx>
            <c:strRef>
              <c:f>'[1]Data summary'!$L$1</c:f>
              <c:strCache>
                <c:ptCount val="1"/>
                <c:pt idx="0">
                  <c:v>F3</c:v>
                </c:pt>
              </c:strCache>
            </c:strRef>
          </c:tx>
          <c:spPr>
            <a:ln w="19050">
              <a:noFill/>
            </a:ln>
          </c:spPr>
          <c:errBars>
            <c:errDir val="y"/>
            <c:errBarType val="both"/>
            <c:errValType val="cust"/>
            <c:noEndCap val="0"/>
            <c:plus>
              <c:numRef>
                <c:f>'[1]Data summary'!$N$20:$N$31</c:f>
                <c:numCache>
                  <c:formatCode>General</c:formatCode>
                  <c:ptCount val="12"/>
                  <c:pt idx="0">
                    <c:v>0.00270797403646364</c:v>
                  </c:pt>
                  <c:pt idx="1">
                    <c:v>0.000946286601759044</c:v>
                  </c:pt>
                  <c:pt idx="2">
                    <c:v>0.00256829409365409</c:v>
                  </c:pt>
                  <c:pt idx="3">
                    <c:v>0.000143898163975267</c:v>
                  </c:pt>
                  <c:pt idx="4">
                    <c:v>0.00199210916256348</c:v>
                  </c:pt>
                  <c:pt idx="5">
                    <c:v>0.000945616506123182</c:v>
                  </c:pt>
                  <c:pt idx="6">
                    <c:v>0.00149076366206464</c:v>
                  </c:pt>
                  <c:pt idx="7">
                    <c:v>0.000316469153738247</c:v>
                  </c:pt>
                  <c:pt idx="8">
                    <c:v>0.00163721067772735</c:v>
                  </c:pt>
                  <c:pt idx="9">
                    <c:v>0.00295769151469028</c:v>
                  </c:pt>
                  <c:pt idx="10">
                    <c:v>0.000790037053076862</c:v>
                  </c:pt>
                  <c:pt idx="11">
                    <c:v>0.00283110863775925</c:v>
                  </c:pt>
                </c:numCache>
              </c:numRef>
            </c:plus>
            <c:minus>
              <c:numRef>
                <c:f>'[1]Data summary'!$N$20:$N$31</c:f>
                <c:numCache>
                  <c:formatCode>General</c:formatCode>
                  <c:ptCount val="12"/>
                  <c:pt idx="0">
                    <c:v>0.00270797403646364</c:v>
                  </c:pt>
                  <c:pt idx="1">
                    <c:v>0.000946286601759044</c:v>
                  </c:pt>
                  <c:pt idx="2">
                    <c:v>0.00256829409365409</c:v>
                  </c:pt>
                  <c:pt idx="3">
                    <c:v>0.000143898163975267</c:v>
                  </c:pt>
                  <c:pt idx="4">
                    <c:v>0.00199210916256348</c:v>
                  </c:pt>
                  <c:pt idx="5">
                    <c:v>0.000945616506123182</c:v>
                  </c:pt>
                  <c:pt idx="6">
                    <c:v>0.00149076366206464</c:v>
                  </c:pt>
                  <c:pt idx="7">
                    <c:v>0.000316469153738247</c:v>
                  </c:pt>
                  <c:pt idx="8">
                    <c:v>0.00163721067772735</c:v>
                  </c:pt>
                  <c:pt idx="9">
                    <c:v>0.00295769151469028</c:v>
                  </c:pt>
                  <c:pt idx="10">
                    <c:v>0.000790037053076862</c:v>
                  </c:pt>
                  <c:pt idx="11">
                    <c:v>0.00283110863775925</c:v>
                  </c:pt>
                </c:numCache>
              </c:numRef>
            </c:minus>
            <c:spPr>
              <a:ln>
                <a:solidFill>
                  <a:schemeClr val="accent2"/>
                </a:solidFill>
              </a:ln>
            </c:spPr>
          </c:errBars>
          <c:xVal>
            <c:numRef>
              <c:f>'[1]Data summary'!$I$5:$I$16</c:f>
              <c:numCache>
                <c:formatCode>General</c:formatCode>
                <c:ptCount val="12"/>
                <c:pt idx="0">
                  <c:v>6.0</c:v>
                </c:pt>
                <c:pt idx="1">
                  <c:v>10.0</c:v>
                </c:pt>
                <c:pt idx="2">
                  <c:v>15.0</c:v>
                </c:pt>
                <c:pt idx="3">
                  <c:v>20.0</c:v>
                </c:pt>
                <c:pt idx="4">
                  <c:v>30.0</c:v>
                </c:pt>
                <c:pt idx="5">
                  <c:v>45.0</c:v>
                </c:pt>
                <c:pt idx="6">
                  <c:v>60.0</c:v>
                </c:pt>
                <c:pt idx="7">
                  <c:v>90.0</c:v>
                </c:pt>
                <c:pt idx="8">
                  <c:v>120.0</c:v>
                </c:pt>
                <c:pt idx="9">
                  <c:v>150.0</c:v>
                </c:pt>
                <c:pt idx="10">
                  <c:v>180.0</c:v>
                </c:pt>
                <c:pt idx="11">
                  <c:v>210.0</c:v>
                </c:pt>
              </c:numCache>
            </c:numRef>
          </c:xVal>
          <c:yVal>
            <c:numRef>
              <c:f>'[1]Data summary'!$N$5:$N$16</c:f>
              <c:numCache>
                <c:formatCode>General</c:formatCode>
                <c:ptCount val="12"/>
                <c:pt idx="0">
                  <c:v>0.0445188205064298</c:v>
                </c:pt>
                <c:pt idx="1">
                  <c:v>0.0532777886572549</c:v>
                </c:pt>
                <c:pt idx="2">
                  <c:v>0.0436524185077709</c:v>
                </c:pt>
                <c:pt idx="3">
                  <c:v>0.0414923477713886</c:v>
                </c:pt>
                <c:pt idx="4">
                  <c:v>0.0335641760576335</c:v>
                </c:pt>
                <c:pt idx="5">
                  <c:v>0.0511177179208726</c:v>
                </c:pt>
                <c:pt idx="6">
                  <c:v>0.0480675081447722</c:v>
                </c:pt>
                <c:pt idx="7">
                  <c:v>0.0592832600452191</c:v>
                </c:pt>
                <c:pt idx="8">
                  <c:v>0.0453852225050886</c:v>
                </c:pt>
                <c:pt idx="9">
                  <c:v>0.0503581326069799</c:v>
                </c:pt>
                <c:pt idx="10">
                  <c:v>0.042453697934284</c:v>
                </c:pt>
                <c:pt idx="11">
                  <c:v>0.0536694498347309</c:v>
                </c:pt>
              </c:numCache>
            </c:numRef>
          </c:yVal>
          <c:smooth val="0"/>
        </c:ser>
        <c:ser>
          <c:idx val="5"/>
          <c:order val="3"/>
          <c:tx>
            <c:strRef>
              <c:f>'[1]Data summary'!$AM$1</c:f>
              <c:strCache>
                <c:ptCount val="1"/>
                <c:pt idx="0">
                  <c:v>C1</c:v>
                </c:pt>
              </c:strCache>
            </c:strRef>
          </c:tx>
          <c:spPr>
            <a:ln w="19050">
              <a:noFill/>
            </a:ln>
          </c:spPr>
          <c:errBars>
            <c:errDir val="y"/>
            <c:errBarType val="both"/>
            <c:errValType val="cust"/>
            <c:noEndCap val="0"/>
            <c:plus>
              <c:numRef>
                <c:f>'[1]Data summary'!$AP$20:$AP$29</c:f>
                <c:numCache>
                  <c:formatCode>General</c:formatCode>
                  <c:ptCount val="10"/>
                  <c:pt idx="0">
                    <c:v>0.00221795309409498</c:v>
                  </c:pt>
                  <c:pt idx="1">
                    <c:v>0.000890376378487644</c:v>
                  </c:pt>
                  <c:pt idx="2">
                    <c:v>0.000627237554929236</c:v>
                  </c:pt>
                  <c:pt idx="3">
                    <c:v>0.000925972813956882</c:v>
                  </c:pt>
                  <c:pt idx="4">
                    <c:v>0.00151103560014406</c:v>
                  </c:pt>
                  <c:pt idx="5">
                    <c:v>5.43883937139065E-5</c:v>
                  </c:pt>
                  <c:pt idx="6">
                    <c:v>0.00121685620627264</c:v>
                  </c:pt>
                  <c:pt idx="7">
                    <c:v>0.000831474361652196</c:v>
                  </c:pt>
                  <c:pt idx="8">
                    <c:v>0.00158608023793823</c:v>
                  </c:pt>
                  <c:pt idx="9">
                    <c:v>0.000625213114291046</c:v>
                  </c:pt>
                </c:numCache>
              </c:numRef>
            </c:plus>
            <c:minus>
              <c:numRef>
                <c:f>'[1]Data summary'!$AP$20:$AP$29</c:f>
                <c:numCache>
                  <c:formatCode>General</c:formatCode>
                  <c:ptCount val="10"/>
                  <c:pt idx="0">
                    <c:v>0.00221795309409498</c:v>
                  </c:pt>
                  <c:pt idx="1">
                    <c:v>0.000890376378487644</c:v>
                  </c:pt>
                  <c:pt idx="2">
                    <c:v>0.000627237554929236</c:v>
                  </c:pt>
                  <c:pt idx="3">
                    <c:v>0.000925972813956882</c:v>
                  </c:pt>
                  <c:pt idx="4">
                    <c:v>0.00151103560014406</c:v>
                  </c:pt>
                  <c:pt idx="5">
                    <c:v>5.43883937139065E-5</c:v>
                  </c:pt>
                  <c:pt idx="6">
                    <c:v>0.00121685620627264</c:v>
                  </c:pt>
                  <c:pt idx="7">
                    <c:v>0.000831474361652196</c:v>
                  </c:pt>
                  <c:pt idx="8">
                    <c:v>0.00158608023793823</c:v>
                  </c:pt>
                  <c:pt idx="9">
                    <c:v>0.000625213114291046</c:v>
                  </c:pt>
                </c:numCache>
              </c:numRef>
            </c:minus>
            <c:spPr>
              <a:ln>
                <a:solidFill>
                  <a:schemeClr val="accent6">
                    <a:lumMod val="75000"/>
                  </a:schemeClr>
                </a:solidFill>
              </a:ln>
            </c:spPr>
          </c:errBars>
          <c:xVal>
            <c:numRef>
              <c:f>'[1]Data summary'!$AK$5:$AK$14</c:f>
              <c:numCache>
                <c:formatCode>General</c:formatCode>
                <c:ptCount val="10"/>
                <c:pt idx="0">
                  <c:v>5.5</c:v>
                </c:pt>
                <c:pt idx="1">
                  <c:v>8.5</c:v>
                </c:pt>
                <c:pt idx="2">
                  <c:v>13.0</c:v>
                </c:pt>
                <c:pt idx="3">
                  <c:v>15.0</c:v>
                </c:pt>
                <c:pt idx="4">
                  <c:v>17.0</c:v>
                </c:pt>
                <c:pt idx="5">
                  <c:v>21.0</c:v>
                </c:pt>
                <c:pt idx="6">
                  <c:v>25.0</c:v>
                </c:pt>
                <c:pt idx="7">
                  <c:v>30.0</c:v>
                </c:pt>
                <c:pt idx="8">
                  <c:v>33.5</c:v>
                </c:pt>
                <c:pt idx="9">
                  <c:v>35.5</c:v>
                </c:pt>
              </c:numCache>
            </c:numRef>
          </c:xVal>
          <c:yVal>
            <c:numRef>
              <c:f>'[1]Data summary'!$AP$5:$AP$14</c:f>
              <c:numCache>
                <c:formatCode>General</c:formatCode>
                <c:ptCount val="10"/>
                <c:pt idx="0">
                  <c:v>0.0097677923958389</c:v>
                </c:pt>
                <c:pt idx="1">
                  <c:v>0.00985087203954592</c:v>
                </c:pt>
                <c:pt idx="2">
                  <c:v>0.0146813598950823</c:v>
                </c:pt>
                <c:pt idx="3">
                  <c:v>0.0151561007162652</c:v>
                </c:pt>
                <c:pt idx="4">
                  <c:v>0.0230011927863132</c:v>
                </c:pt>
                <c:pt idx="5">
                  <c:v>0.0266566971094218</c:v>
                </c:pt>
                <c:pt idx="6">
                  <c:v>0.0324366666073241</c:v>
                </c:pt>
                <c:pt idx="7">
                  <c:v>0.0512482716466979</c:v>
                </c:pt>
                <c:pt idx="8">
                  <c:v>0.0555684131194626</c:v>
                </c:pt>
                <c:pt idx="9">
                  <c:v>0.0832695400354869</c:v>
                </c:pt>
              </c:numCache>
            </c:numRef>
          </c:yVal>
          <c:smooth val="0"/>
        </c:ser>
        <c:ser>
          <c:idx val="4"/>
          <c:order val="4"/>
          <c:tx>
            <c:strRef>
              <c:f>'[1]Data summary'!$Y$1</c:f>
              <c:strCache>
                <c:ptCount val="1"/>
                <c:pt idx="0">
                  <c:v>C2</c:v>
                </c:pt>
              </c:strCache>
            </c:strRef>
          </c:tx>
          <c:spPr>
            <a:ln w="19050">
              <a:noFill/>
            </a:ln>
          </c:spPr>
          <c:errBars>
            <c:errDir val="y"/>
            <c:errBarType val="both"/>
            <c:errValType val="cust"/>
            <c:noEndCap val="0"/>
            <c:plus>
              <c:numRef>
                <c:f>'[1]Data summary'!$AB$20:$AB$28</c:f>
                <c:numCache>
                  <c:formatCode>General</c:formatCode>
                  <c:ptCount val="9"/>
                  <c:pt idx="0">
                    <c:v>0.0</c:v>
                  </c:pt>
                  <c:pt idx="1">
                    <c:v>0.00112275200524895</c:v>
                  </c:pt>
                  <c:pt idx="2">
                    <c:v>0.00104355278629562</c:v>
                  </c:pt>
                  <c:pt idx="3">
                    <c:v>0.00120270928087836</c:v>
                  </c:pt>
                  <c:pt idx="4">
                    <c:v>0.000570059756031775</c:v>
                  </c:pt>
                  <c:pt idx="5">
                    <c:v>0.00913644075699134</c:v>
                  </c:pt>
                  <c:pt idx="6">
                    <c:v>0.00913644075699134</c:v>
                  </c:pt>
                  <c:pt idx="7">
                    <c:v>0.000639249577634734</c:v>
                  </c:pt>
                  <c:pt idx="8">
                    <c:v>0.000271941968569536</c:v>
                  </c:pt>
                </c:numCache>
              </c:numRef>
            </c:plus>
            <c:minus>
              <c:numRef>
                <c:f>'[1]Data summary'!$AB$20:$AB$28</c:f>
                <c:numCache>
                  <c:formatCode>General</c:formatCode>
                  <c:ptCount val="9"/>
                  <c:pt idx="0">
                    <c:v>0.0</c:v>
                  </c:pt>
                  <c:pt idx="1">
                    <c:v>0.00112275200524895</c:v>
                  </c:pt>
                  <c:pt idx="2">
                    <c:v>0.00104355278629562</c:v>
                  </c:pt>
                  <c:pt idx="3">
                    <c:v>0.00120270928087836</c:v>
                  </c:pt>
                  <c:pt idx="4">
                    <c:v>0.000570059756031775</c:v>
                  </c:pt>
                  <c:pt idx="5">
                    <c:v>0.00913644075699134</c:v>
                  </c:pt>
                  <c:pt idx="6">
                    <c:v>0.00913644075699134</c:v>
                  </c:pt>
                  <c:pt idx="7">
                    <c:v>0.000639249577634734</c:v>
                  </c:pt>
                  <c:pt idx="8">
                    <c:v>0.000271941968569536</c:v>
                  </c:pt>
                </c:numCache>
              </c:numRef>
            </c:minus>
            <c:spPr>
              <a:ln>
                <a:solidFill>
                  <a:srgbClr val="002060"/>
                </a:solidFill>
              </a:ln>
            </c:spPr>
          </c:errBars>
          <c:xVal>
            <c:numRef>
              <c:f>'[1]Data summary'!$W$5:$W$13</c:f>
              <c:numCache>
                <c:formatCode>General</c:formatCode>
                <c:ptCount val="9"/>
                <c:pt idx="0">
                  <c:v>6.0</c:v>
                </c:pt>
                <c:pt idx="1">
                  <c:v>13.0</c:v>
                </c:pt>
                <c:pt idx="2">
                  <c:v>19.0</c:v>
                </c:pt>
                <c:pt idx="3">
                  <c:v>25.0</c:v>
                </c:pt>
                <c:pt idx="4">
                  <c:v>30.0</c:v>
                </c:pt>
                <c:pt idx="5">
                  <c:v>35.0</c:v>
                </c:pt>
                <c:pt idx="6">
                  <c:v>60.0</c:v>
                </c:pt>
                <c:pt idx="7">
                  <c:v>90.0</c:v>
                </c:pt>
                <c:pt idx="8">
                  <c:v>120.0</c:v>
                </c:pt>
              </c:numCache>
            </c:numRef>
          </c:xVal>
          <c:yVal>
            <c:numRef>
              <c:f>'[1]Data summary'!$AB$5:$AB$13</c:f>
              <c:numCache>
                <c:formatCode>General</c:formatCode>
                <c:ptCount val="9"/>
                <c:pt idx="0">
                  <c:v>0.0134</c:v>
                </c:pt>
                <c:pt idx="1">
                  <c:v>0.0220635796644769</c:v>
                </c:pt>
                <c:pt idx="2">
                  <c:v>0.013743746773246</c:v>
                </c:pt>
                <c:pt idx="3">
                  <c:v>0.0107528795997935</c:v>
                </c:pt>
                <c:pt idx="4">
                  <c:v>0.00820114768593521</c:v>
                </c:pt>
                <c:pt idx="5">
                  <c:v>0.0224077667598346</c:v>
                </c:pt>
                <c:pt idx="6">
                  <c:v>0.0224077667598346</c:v>
                </c:pt>
                <c:pt idx="7">
                  <c:v>0.0310005756232457</c:v>
                </c:pt>
                <c:pt idx="8">
                  <c:v>0.0556633612836992</c:v>
                </c:pt>
              </c:numCache>
            </c:numRef>
          </c:yVal>
          <c:smooth val="0"/>
        </c:ser>
        <c:ser>
          <c:idx val="3"/>
          <c:order val="5"/>
          <c:tx>
            <c:strRef>
              <c:f>'[1]Data summary'!$AG$1</c:f>
              <c:strCache>
                <c:ptCount val="1"/>
                <c:pt idx="0">
                  <c:v>C3</c:v>
                </c:pt>
              </c:strCache>
            </c:strRef>
          </c:tx>
          <c:spPr>
            <a:ln w="19050">
              <a:noFill/>
            </a:ln>
          </c:spPr>
          <c:errBars>
            <c:errDir val="y"/>
            <c:errBarType val="both"/>
            <c:errValType val="cust"/>
            <c:noEndCap val="0"/>
            <c:plus>
              <c:numRef>
                <c:f>'[1]Data summary'!$AI$20:$AI$23</c:f>
                <c:numCache>
                  <c:formatCode>General</c:formatCode>
                  <c:ptCount val="4"/>
                  <c:pt idx="0">
                    <c:v>0.000237073511900426</c:v>
                  </c:pt>
                  <c:pt idx="1">
                    <c:v>0.00138876905414396</c:v>
                  </c:pt>
                  <c:pt idx="2">
                    <c:v>0.000328910089086326</c:v>
                  </c:pt>
                  <c:pt idx="3">
                    <c:v>0.00177326182644811</c:v>
                  </c:pt>
                </c:numCache>
              </c:numRef>
            </c:plus>
            <c:minus>
              <c:numRef>
                <c:f>'[1]Data summary'!$AI$20:$AI$23</c:f>
                <c:numCache>
                  <c:formatCode>General</c:formatCode>
                  <c:ptCount val="4"/>
                  <c:pt idx="0">
                    <c:v>0.000237073511900426</c:v>
                  </c:pt>
                  <c:pt idx="1">
                    <c:v>0.00138876905414396</c:v>
                  </c:pt>
                  <c:pt idx="2">
                    <c:v>0.000328910089086326</c:v>
                  </c:pt>
                  <c:pt idx="3">
                    <c:v>0.00177326182644811</c:v>
                  </c:pt>
                </c:numCache>
              </c:numRef>
            </c:minus>
            <c:spPr>
              <a:ln>
                <a:solidFill>
                  <a:schemeClr val="accent4">
                    <a:lumMod val="75000"/>
                  </a:schemeClr>
                </a:solidFill>
              </a:ln>
            </c:spPr>
          </c:errBars>
          <c:xVal>
            <c:numRef>
              <c:f>'[1]Data summary'!$AD$5:$AD$8</c:f>
              <c:numCache>
                <c:formatCode>General</c:formatCode>
                <c:ptCount val="4"/>
                <c:pt idx="0">
                  <c:v>5.5</c:v>
                </c:pt>
                <c:pt idx="1">
                  <c:v>8.0</c:v>
                </c:pt>
                <c:pt idx="2">
                  <c:v>10.0</c:v>
                </c:pt>
                <c:pt idx="3">
                  <c:v>13.0</c:v>
                </c:pt>
              </c:numCache>
            </c:numRef>
          </c:xVal>
          <c:yVal>
            <c:numRef>
              <c:f>'[1]Data summary'!$AI$5:$AI$8</c:f>
              <c:numCache>
                <c:formatCode>General</c:formatCode>
                <c:ptCount val="4"/>
                <c:pt idx="0">
                  <c:v>0.0287455567226267</c:v>
                </c:pt>
                <c:pt idx="1">
                  <c:v>0.0478657432957695</c:v>
                </c:pt>
                <c:pt idx="2">
                  <c:v>0.0607668251114157</c:v>
                </c:pt>
                <c:pt idx="3">
                  <c:v>0.0418246663462166</c:v>
                </c:pt>
              </c:numCache>
            </c:numRef>
          </c:yVal>
          <c:smooth val="0"/>
        </c:ser>
        <c:dLbls>
          <c:showLegendKey val="0"/>
          <c:showVal val="0"/>
          <c:showCatName val="0"/>
          <c:showSerName val="0"/>
          <c:showPercent val="0"/>
          <c:showBubbleSize val="0"/>
        </c:dLbls>
        <c:axId val="687421952"/>
        <c:axId val="687426496"/>
      </c:scatterChart>
      <c:valAx>
        <c:axId val="687421952"/>
        <c:scaling>
          <c:orientation val="minMax"/>
          <c:max val="22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687426496"/>
        <c:crossesAt val="0.0"/>
        <c:crossBetween val="midCat"/>
      </c:valAx>
      <c:valAx>
        <c:axId val="687426496"/>
        <c:scaling>
          <c:orientation val="minMax"/>
          <c:min val="0.0"/>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433987112651414"/>
              <c:y val="0.149662625489813"/>
            </c:manualLayout>
          </c:layout>
          <c:overlay val="0"/>
        </c:title>
        <c:numFmt formatCode="#,##0.00" sourceLinked="0"/>
        <c:majorTickMark val="out"/>
        <c:minorTickMark val="none"/>
        <c:tickLblPos val="nextTo"/>
        <c:txPr>
          <a:bodyPr/>
          <a:lstStyle/>
          <a:p>
            <a:pPr>
              <a:defRPr sz="1200"/>
            </a:pPr>
            <a:endParaRPr lang="en-US"/>
          </a:p>
        </c:txPr>
        <c:crossAx val="687421952"/>
        <c:crossesAt val="0.001"/>
        <c:crossBetween val="midCat"/>
      </c:valAx>
      <c:spPr>
        <a:solidFill>
          <a:schemeClr val="bg1"/>
        </a:solidFill>
        <a:ln>
          <a:solidFill>
            <a:schemeClr val="bg1">
              <a:lumMod val="50000"/>
            </a:schemeClr>
          </a:solidFill>
        </a:ln>
      </c:spPr>
    </c:plotArea>
    <c:plotVisOnly val="1"/>
    <c:dispBlanksAs val="gap"/>
    <c:showDLblsOverMax val="0"/>
  </c:chart>
  <c:spPr>
    <a:solidFill>
      <a:schemeClr val="accent1">
        <a:lumMod val="20000"/>
        <a:lumOff val="80000"/>
      </a:schemeClr>
    </a:solidFill>
    <a:ln>
      <a:noFill/>
    </a:ln>
  </c:sp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2200" baseline="0"/>
              <a:t>OPC 1</a:t>
            </a:r>
            <a:endParaRPr lang="en-US" sz="2200"/>
          </a:p>
        </c:rich>
      </c:tx>
      <c:layout>
        <c:manualLayout>
          <c:xMode val="edge"/>
          <c:yMode val="edge"/>
          <c:x val="0.461600345338096"/>
          <c:y val="0.0333532944119203"/>
        </c:manualLayout>
      </c:layout>
      <c:overlay val="0"/>
    </c:title>
    <c:autoTitleDeleted val="0"/>
    <c:plotArea>
      <c:layout>
        <c:manualLayout>
          <c:layoutTarget val="inner"/>
          <c:xMode val="edge"/>
          <c:yMode val="edge"/>
          <c:x val="0.220404062488369"/>
          <c:y val="0.131367940709539"/>
          <c:w val="0.644511067832403"/>
          <c:h val="0.699364494331826"/>
        </c:manualLayout>
      </c:layout>
      <c:scatterChart>
        <c:scatterStyle val="lineMarker"/>
        <c:varyColors val="0"/>
        <c:ser>
          <c:idx val="0"/>
          <c:order val="0"/>
          <c:tx>
            <c:strRef>
              <c:f>'[3]Data Summary mM'!$Q$4:$R$4</c:f>
              <c:strCache>
                <c:ptCount val="1"/>
                <c:pt idx="0">
                  <c:v>K</c:v>
                </c:pt>
              </c:strCache>
            </c:strRef>
          </c:tx>
          <c:spPr>
            <a:ln w="19050">
              <a:noFill/>
            </a:ln>
          </c:spPr>
          <c:errBars>
            <c:errDir val="y"/>
            <c:errBarType val="both"/>
            <c:errValType val="cust"/>
            <c:noEndCap val="0"/>
            <c:plus>
              <c:numRef>
                <c:f>'[3]Data Summary mM'!$R$6:$R$14</c:f>
                <c:numCache>
                  <c:formatCode>General</c:formatCode>
                  <c:ptCount val="9"/>
                  <c:pt idx="0">
                    <c:v>31.92400962185446</c:v>
                  </c:pt>
                  <c:pt idx="1">
                    <c:v>30.91640559405383</c:v>
                  </c:pt>
                  <c:pt idx="2">
                    <c:v>68.81286158108951</c:v>
                  </c:pt>
                  <c:pt idx="3">
                    <c:v>68.90742174460166</c:v>
                  </c:pt>
                  <c:pt idx="4">
                    <c:v>80.74047655159322</c:v>
                  </c:pt>
                  <c:pt idx="5">
                    <c:v>43.7925730588149</c:v>
                  </c:pt>
                  <c:pt idx="6">
                    <c:v>60.03337183147942</c:v>
                  </c:pt>
                  <c:pt idx="7">
                    <c:v>35.03832179655546</c:v>
                  </c:pt>
                  <c:pt idx="8">
                    <c:v>88.47597958439297</c:v>
                  </c:pt>
                </c:numCache>
              </c:numRef>
            </c:plus>
            <c:minus>
              <c:numRef>
                <c:f>'[3]Data Summary mM'!$R$6:$R$14</c:f>
                <c:numCache>
                  <c:formatCode>General</c:formatCode>
                  <c:ptCount val="9"/>
                  <c:pt idx="0">
                    <c:v>31.92400962185446</c:v>
                  </c:pt>
                  <c:pt idx="1">
                    <c:v>30.91640559405383</c:v>
                  </c:pt>
                  <c:pt idx="2">
                    <c:v>68.81286158108951</c:v>
                  </c:pt>
                  <c:pt idx="3">
                    <c:v>68.90742174460166</c:v>
                  </c:pt>
                  <c:pt idx="4">
                    <c:v>80.74047655159322</c:v>
                  </c:pt>
                  <c:pt idx="5">
                    <c:v>43.7925730588149</c:v>
                  </c:pt>
                  <c:pt idx="6">
                    <c:v>60.03337183147942</c:v>
                  </c:pt>
                  <c:pt idx="7">
                    <c:v>35.03832179655546</c:v>
                  </c:pt>
                  <c:pt idx="8">
                    <c:v>88.47597958439297</c:v>
                  </c:pt>
                </c:numCache>
              </c:numRef>
            </c:minus>
            <c:spPr>
              <a:ln>
                <a:solidFill>
                  <a:srgbClr val="5B9BD5"/>
                </a:solidFill>
              </a:ln>
            </c:spPr>
          </c:errBars>
          <c:xVal>
            <c:numRef>
              <c:f>'[3]Data Summary mM'!$P$6:$P$14</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'[3]Data Summary mM'!$Q$6:$Q$14</c:f>
              <c:numCache>
                <c:formatCode>General</c:formatCode>
                <c:ptCount val="9"/>
                <c:pt idx="0">
                  <c:v>296.0262267725761</c:v>
                </c:pt>
                <c:pt idx="1">
                  <c:v>323.756616869105</c:v>
                </c:pt>
                <c:pt idx="2">
                  <c:v>329.8813503400403</c:v>
                </c:pt>
                <c:pt idx="3">
                  <c:v>372.1980523734053</c:v>
                </c:pt>
                <c:pt idx="4">
                  <c:v>374.148407134496</c:v>
                </c:pt>
                <c:pt idx="5">
                  <c:v>386.3038091738573</c:v>
                </c:pt>
                <c:pt idx="6">
                  <c:v>395.8955873898467</c:v>
                </c:pt>
                <c:pt idx="7">
                  <c:v>384.5279433860012</c:v>
                </c:pt>
                <c:pt idx="8">
                  <c:v>361.2490113949257</c:v>
                </c:pt>
              </c:numCache>
            </c:numRef>
          </c:yVal>
          <c:smooth val="0"/>
        </c:ser>
        <c:ser>
          <c:idx val="1"/>
          <c:order val="1"/>
          <c:tx>
            <c:strRef>
              <c:f>'[3]Data Summary mM'!$S$4:$T$4</c:f>
              <c:strCache>
                <c:ptCount val="1"/>
                <c:pt idx="0">
                  <c:v>Na</c:v>
                </c:pt>
              </c:strCache>
            </c:strRef>
          </c:tx>
          <c:spPr>
            <a:ln w="19050">
              <a:noFill/>
            </a:ln>
          </c:spPr>
          <c:errBars>
            <c:errDir val="y"/>
            <c:errBarType val="both"/>
            <c:errValType val="cust"/>
            <c:noEndCap val="0"/>
            <c:plus>
              <c:numRef>
                <c:f>'[3]Data Summary mM'!$T$6:$T$14</c:f>
                <c:numCache>
                  <c:formatCode>General</c:formatCode>
                  <c:ptCount val="9"/>
                  <c:pt idx="0">
                    <c:v>2.846614582348462</c:v>
                  </c:pt>
                  <c:pt idx="1">
                    <c:v>4.726277758763038</c:v>
                  </c:pt>
                  <c:pt idx="2">
                    <c:v>14.91904043879251</c:v>
                  </c:pt>
                  <c:pt idx="3">
                    <c:v>17.95054417585679</c:v>
                  </c:pt>
                  <c:pt idx="4">
                    <c:v>19.08469034406249</c:v>
                  </c:pt>
                  <c:pt idx="5">
                    <c:v>4.479692803890277</c:v>
                  </c:pt>
                  <c:pt idx="6">
                    <c:v>9.371101049242725</c:v>
                  </c:pt>
                  <c:pt idx="7">
                    <c:v>2.253116470219233</c:v>
                  </c:pt>
                  <c:pt idx="8">
                    <c:v>19.8685667149581</c:v>
                  </c:pt>
                </c:numCache>
              </c:numRef>
            </c:plus>
            <c:minus>
              <c:numRef>
                <c:f>'[3]Data Summary mM'!$T$6:$T$14</c:f>
                <c:numCache>
                  <c:formatCode>General</c:formatCode>
                  <c:ptCount val="9"/>
                  <c:pt idx="0">
                    <c:v>2.846614582348462</c:v>
                  </c:pt>
                  <c:pt idx="1">
                    <c:v>4.726277758763038</c:v>
                  </c:pt>
                  <c:pt idx="2">
                    <c:v>14.91904043879251</c:v>
                  </c:pt>
                  <c:pt idx="3">
                    <c:v>17.95054417585679</c:v>
                  </c:pt>
                  <c:pt idx="4">
                    <c:v>19.08469034406249</c:v>
                  </c:pt>
                  <c:pt idx="5">
                    <c:v>4.479692803890277</c:v>
                  </c:pt>
                  <c:pt idx="6">
                    <c:v>9.371101049242725</c:v>
                  </c:pt>
                  <c:pt idx="7">
                    <c:v>2.253116470219233</c:v>
                  </c:pt>
                  <c:pt idx="8">
                    <c:v>19.8685667149581</c:v>
                  </c:pt>
                </c:numCache>
              </c:numRef>
            </c:minus>
            <c:spPr>
              <a:ln>
                <a:solidFill>
                  <a:srgbClr val="ED7D31"/>
                </a:solidFill>
              </a:ln>
            </c:spPr>
          </c:errBars>
          <c:xVal>
            <c:numRef>
              <c:f>'[3]Data Summary mM'!$P$6:$P$14</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'[3]Data Summary mM'!$S$6:$S$14</c:f>
              <c:numCache>
                <c:formatCode>General</c:formatCode>
                <c:ptCount val="9"/>
                <c:pt idx="0">
                  <c:v>121.2321881094151</c:v>
                </c:pt>
                <c:pt idx="1">
                  <c:v>124.370298998848</c:v>
                </c:pt>
                <c:pt idx="2">
                  <c:v>117.1032983314351</c:v>
                </c:pt>
                <c:pt idx="3">
                  <c:v>126.7428519568374</c:v>
                </c:pt>
                <c:pt idx="4">
                  <c:v>125.3750937838673</c:v>
                </c:pt>
                <c:pt idx="5">
                  <c:v>125.1788712332574</c:v>
                </c:pt>
                <c:pt idx="6">
                  <c:v>128.0197484561261</c:v>
                </c:pt>
                <c:pt idx="7">
                  <c:v>124.648200394416</c:v>
                </c:pt>
                <c:pt idx="8">
                  <c:v>118.432875269188</c:v>
                </c:pt>
              </c:numCache>
            </c:numRef>
          </c:yVal>
          <c:smooth val="0"/>
        </c:ser>
        <c:ser>
          <c:idx val="3"/>
          <c:order val="2"/>
          <c:tx>
            <c:strRef>
              <c:f>'[3]Data Summary mM'!$U$4:$V$4</c:f>
              <c:strCache>
                <c:ptCount val="1"/>
                <c:pt idx="0">
                  <c:v>S</c:v>
                </c:pt>
              </c:strCache>
            </c:strRef>
          </c:tx>
          <c:spPr>
            <a:ln w="19050">
              <a:noFill/>
            </a:ln>
          </c:spPr>
          <c:errBars>
            <c:errDir val="y"/>
            <c:errBarType val="both"/>
            <c:errValType val="cust"/>
            <c:noEndCap val="0"/>
            <c:plus>
              <c:numRef>
                <c:f>'[3]Data Summary mM'!$V$6:$V$14</c:f>
                <c:numCache>
                  <c:formatCode>General</c:formatCode>
                  <c:ptCount val="9"/>
                  <c:pt idx="0">
                    <c:v>10.64105191739556</c:v>
                  </c:pt>
                  <c:pt idx="1">
                    <c:v>11.5702812002214</c:v>
                  </c:pt>
                  <c:pt idx="2">
                    <c:v>33.0436698162908</c:v>
                  </c:pt>
                  <c:pt idx="3">
                    <c:v>33.53308320971387</c:v>
                  </c:pt>
                  <c:pt idx="4">
                    <c:v>36.71817366592716</c:v>
                  </c:pt>
                  <c:pt idx="5">
                    <c:v>9.847209991963771</c:v>
                  </c:pt>
                  <c:pt idx="6">
                    <c:v>18.46286157935122</c:v>
                  </c:pt>
                  <c:pt idx="7">
                    <c:v>11.38594904309575</c:v>
                  </c:pt>
                  <c:pt idx="8">
                    <c:v>39.51691538746106</c:v>
                  </c:pt>
                </c:numCache>
              </c:numRef>
            </c:plus>
            <c:minus>
              <c:numRef>
                <c:f>'[3]Data Summary mM'!$V$6:$V$14</c:f>
                <c:numCache>
                  <c:formatCode>General</c:formatCode>
                  <c:ptCount val="9"/>
                  <c:pt idx="0">
                    <c:v>10.64105191739556</c:v>
                  </c:pt>
                  <c:pt idx="1">
                    <c:v>11.5702812002214</c:v>
                  </c:pt>
                  <c:pt idx="2">
                    <c:v>33.0436698162908</c:v>
                  </c:pt>
                  <c:pt idx="3">
                    <c:v>33.53308320971387</c:v>
                  </c:pt>
                  <c:pt idx="4">
                    <c:v>36.71817366592716</c:v>
                  </c:pt>
                  <c:pt idx="5">
                    <c:v>9.847209991963771</c:v>
                  </c:pt>
                  <c:pt idx="6">
                    <c:v>18.46286157935122</c:v>
                  </c:pt>
                  <c:pt idx="7">
                    <c:v>11.38594904309575</c:v>
                  </c:pt>
                  <c:pt idx="8">
                    <c:v>39.51691538746106</c:v>
                  </c:pt>
                </c:numCache>
              </c:numRef>
            </c:minus>
            <c:spPr>
              <a:ln>
                <a:solidFill>
                  <a:srgbClr val="FFC000"/>
                </a:solidFill>
              </a:ln>
            </c:spPr>
          </c:errBars>
          <c:xVal>
            <c:numRef>
              <c:f>'[3]Data Summary mM'!$P$6:$P$14</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'[3]Data Summary mM'!$U$6:$U$14</c:f>
              <c:numCache>
                <c:formatCode>General</c:formatCode>
                <c:ptCount val="9"/>
                <c:pt idx="0">
                  <c:v>193.4317445466674</c:v>
                </c:pt>
                <c:pt idx="1">
                  <c:v>194.2249250654054</c:v>
                </c:pt>
                <c:pt idx="2">
                  <c:v>183.8591749397924</c:v>
                </c:pt>
                <c:pt idx="3">
                  <c:v>200.3565673891574</c:v>
                </c:pt>
                <c:pt idx="4">
                  <c:v>195.3611587573852</c:v>
                </c:pt>
                <c:pt idx="5">
                  <c:v>193.3607082835214</c:v>
                </c:pt>
                <c:pt idx="6">
                  <c:v>192.3370930575048</c:v>
                </c:pt>
                <c:pt idx="7">
                  <c:v>189.4952960133064</c:v>
                </c:pt>
                <c:pt idx="8">
                  <c:v>179.8676299876987</c:v>
                </c:pt>
              </c:numCache>
            </c:numRef>
          </c:yVal>
          <c:smooth val="0"/>
        </c:ser>
        <c:ser>
          <c:idx val="4"/>
          <c:order val="3"/>
          <c:tx>
            <c:strRef>
              <c:f>'[3]Data Summary mM'!$W$4:$X$4</c:f>
              <c:strCache>
                <c:ptCount val="1"/>
                <c:pt idx="0">
                  <c:v>Ca</c:v>
                </c:pt>
              </c:strCache>
            </c:strRef>
          </c:tx>
          <c:spPr>
            <a:ln w="19050">
              <a:noFill/>
            </a:ln>
          </c:spPr>
          <c:errBars>
            <c:errDir val="y"/>
            <c:errBarType val="both"/>
            <c:errValType val="cust"/>
            <c:noEndCap val="0"/>
            <c:plus>
              <c:numRef>
                <c:f>'[3]Data Summary mM'!$X$6:$X$14</c:f>
                <c:numCache>
                  <c:formatCode>General</c:formatCode>
                  <c:ptCount val="9"/>
                  <c:pt idx="0">
                    <c:v>2.45952886759454</c:v>
                  </c:pt>
                  <c:pt idx="1">
                    <c:v>4.286584031452479</c:v>
                  </c:pt>
                  <c:pt idx="2">
                    <c:v>4.115543829694967</c:v>
                  </c:pt>
                  <c:pt idx="3">
                    <c:v>4.281666317647076</c:v>
                  </c:pt>
                  <c:pt idx="4">
                    <c:v>4.18027508852767</c:v>
                  </c:pt>
                  <c:pt idx="5">
                    <c:v>0.658833810002852</c:v>
                  </c:pt>
                  <c:pt idx="6">
                    <c:v>1.675411811872667</c:v>
                  </c:pt>
                  <c:pt idx="7">
                    <c:v>0.4857980736162</c:v>
                  </c:pt>
                  <c:pt idx="8">
                    <c:v>3.249101619340493</c:v>
                  </c:pt>
                </c:numCache>
              </c:numRef>
            </c:plus>
            <c:minus>
              <c:numRef>
                <c:f>'[3]Data Summary mM'!$X$6:$X$14</c:f>
                <c:numCache>
                  <c:formatCode>General</c:formatCode>
                  <c:ptCount val="9"/>
                  <c:pt idx="0">
                    <c:v>2.45952886759454</c:v>
                  </c:pt>
                  <c:pt idx="1">
                    <c:v>4.286584031452479</c:v>
                  </c:pt>
                  <c:pt idx="2">
                    <c:v>4.115543829694967</c:v>
                  </c:pt>
                  <c:pt idx="3">
                    <c:v>4.281666317647076</c:v>
                  </c:pt>
                  <c:pt idx="4">
                    <c:v>4.18027508852767</c:v>
                  </c:pt>
                  <c:pt idx="5">
                    <c:v>0.658833810002852</c:v>
                  </c:pt>
                  <c:pt idx="6">
                    <c:v>1.675411811872667</c:v>
                  </c:pt>
                  <c:pt idx="7">
                    <c:v>0.4857980736162</c:v>
                  </c:pt>
                  <c:pt idx="8">
                    <c:v>3.249101619340493</c:v>
                  </c:pt>
                </c:numCache>
              </c:numRef>
            </c:minus>
            <c:spPr>
              <a:ln>
                <a:solidFill>
                  <a:srgbClr val="5B9BD5">
                    <a:lumMod val="75000"/>
                  </a:srgbClr>
                </a:solidFill>
              </a:ln>
            </c:spPr>
          </c:errBars>
          <c:xVal>
            <c:numRef>
              <c:f>'[3]Data Summary mM'!$P$6:$P$14</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'[3]Data Summary mM'!$W$6:$W$14</c:f>
              <c:numCache>
                <c:formatCode>General</c:formatCode>
                <c:ptCount val="9"/>
                <c:pt idx="0">
                  <c:v>41.20021513604028</c:v>
                </c:pt>
                <c:pt idx="1">
                  <c:v>31.26375789432828</c:v>
                </c:pt>
                <c:pt idx="2">
                  <c:v>24.10105849149715</c:v>
                </c:pt>
                <c:pt idx="3">
                  <c:v>25.17701593004752</c:v>
                </c:pt>
                <c:pt idx="4">
                  <c:v>24.23496404233966</c:v>
                </c:pt>
                <c:pt idx="5">
                  <c:v>25.25381062483712</c:v>
                </c:pt>
                <c:pt idx="6">
                  <c:v>25.67964691074626</c:v>
                </c:pt>
                <c:pt idx="7">
                  <c:v>23.50804819490881</c:v>
                </c:pt>
                <c:pt idx="8">
                  <c:v>21.69796674262965</c:v>
                </c:pt>
              </c:numCache>
            </c:numRef>
          </c:yVal>
          <c:smooth val="0"/>
        </c:ser>
        <c:ser>
          <c:idx val="5"/>
          <c:order val="4"/>
          <c:tx>
            <c:strRef>
              <c:f>'[3]Data Summary mM'!$Y$4:$Z$4</c:f>
              <c:strCache>
                <c:ptCount val="1"/>
                <c:pt idx="0">
                  <c:v>Si </c:v>
                </c:pt>
              </c:strCache>
            </c:strRef>
          </c:tx>
          <c:spPr>
            <a:ln w="19050">
              <a:noFill/>
            </a:ln>
          </c:spPr>
          <c:errBars>
            <c:errDir val="y"/>
            <c:errBarType val="both"/>
            <c:errValType val="cust"/>
            <c:noEndCap val="0"/>
            <c:plus>
              <c:numRef>
                <c:f>'[3]Data Summary mM'!$Z$6:$Z$14</c:f>
                <c:numCache>
                  <c:formatCode>General</c:formatCode>
                  <c:ptCount val="9"/>
                  <c:pt idx="0">
                    <c:v>0.00739443436762983</c:v>
                  </c:pt>
                  <c:pt idx="1">
                    <c:v>0.0371089338828879</c:v>
                  </c:pt>
                  <c:pt idx="2">
                    <c:v>0.0266476761767694</c:v>
                  </c:pt>
                  <c:pt idx="3">
                    <c:v>0.020057690841389</c:v>
                  </c:pt>
                  <c:pt idx="4">
                    <c:v>0.0717892548392368</c:v>
                  </c:pt>
                  <c:pt idx="5">
                    <c:v>0.016268044757619</c:v>
                  </c:pt>
                  <c:pt idx="6">
                    <c:v>0.00351184555491866</c:v>
                  </c:pt>
                  <c:pt idx="7">
                    <c:v>0.0226893221345789</c:v>
                  </c:pt>
                  <c:pt idx="8">
                    <c:v>0.00116857222497796</c:v>
                  </c:pt>
                </c:numCache>
              </c:numRef>
            </c:plus>
            <c:minus>
              <c:numRef>
                <c:f>'[3]Data Summary mM'!$Z$6:$Z$14</c:f>
                <c:numCache>
                  <c:formatCode>General</c:formatCode>
                  <c:ptCount val="9"/>
                  <c:pt idx="0">
                    <c:v>0.00739443436762983</c:v>
                  </c:pt>
                  <c:pt idx="1">
                    <c:v>0.0371089338828879</c:v>
                  </c:pt>
                  <c:pt idx="2">
                    <c:v>0.0266476761767694</c:v>
                  </c:pt>
                  <c:pt idx="3">
                    <c:v>0.020057690841389</c:v>
                  </c:pt>
                  <c:pt idx="4">
                    <c:v>0.0717892548392368</c:v>
                  </c:pt>
                  <c:pt idx="5">
                    <c:v>0.016268044757619</c:v>
                  </c:pt>
                  <c:pt idx="6">
                    <c:v>0.00351184555491866</c:v>
                  </c:pt>
                  <c:pt idx="7">
                    <c:v>0.0226893221345789</c:v>
                  </c:pt>
                  <c:pt idx="8">
                    <c:v>0.00116857222497796</c:v>
                  </c:pt>
                </c:numCache>
              </c:numRef>
            </c:minus>
            <c:spPr>
              <a:ln>
                <a:solidFill>
                  <a:srgbClr val="70AD47"/>
                </a:solidFill>
              </a:ln>
            </c:spPr>
          </c:errBars>
          <c:xVal>
            <c:numRef>
              <c:f>'[3]Data Summary mM'!$P$6:$P$14</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'[3]Data Summary mM'!$Y$6:$Y$14</c:f>
              <c:numCache>
                <c:formatCode>General</c:formatCode>
                <c:ptCount val="9"/>
                <c:pt idx="0">
                  <c:v>0.0659098506742309</c:v>
                </c:pt>
                <c:pt idx="1">
                  <c:v>0.0916645402234051</c:v>
                </c:pt>
                <c:pt idx="2">
                  <c:v>0.092139281044588</c:v>
                </c:pt>
                <c:pt idx="3">
                  <c:v>0.0967996534392005</c:v>
                </c:pt>
                <c:pt idx="4">
                  <c:v>0.137568021458285</c:v>
                </c:pt>
                <c:pt idx="5">
                  <c:v>0.0809551785322201</c:v>
                </c:pt>
                <c:pt idx="6">
                  <c:v>0.0743958428528758</c:v>
                </c:pt>
                <c:pt idx="7">
                  <c:v>0.0779722237057873</c:v>
                </c:pt>
                <c:pt idx="8">
                  <c:v>0.0810343020024172</c:v>
                </c:pt>
              </c:numCache>
            </c:numRef>
          </c:yVal>
          <c:smooth val="0"/>
        </c:ser>
        <c:ser>
          <c:idx val="6"/>
          <c:order val="5"/>
          <c:tx>
            <c:strRef>
              <c:f>'[3]Data Summary mM'!$AA$4:$AB$4</c:f>
              <c:strCache>
                <c:ptCount val="1"/>
                <c:pt idx="0">
                  <c:v>Al</c:v>
                </c:pt>
              </c:strCache>
            </c:strRef>
          </c:tx>
          <c:spPr>
            <a:ln w="19050">
              <a:noFill/>
            </a:ln>
          </c:spPr>
          <c:marker>
            <c:symbol val="diamond"/>
            <c:size val="5"/>
            <c:spPr>
              <a:solidFill>
                <a:srgbClr val="7030A0"/>
              </a:solidFill>
              <a:ln>
                <a:solidFill>
                  <a:srgbClr val="7030A0"/>
                </a:solidFill>
              </a:ln>
            </c:spPr>
          </c:marker>
          <c:errBars>
            <c:errDir val="y"/>
            <c:errBarType val="both"/>
            <c:errValType val="cust"/>
            <c:noEndCap val="0"/>
            <c:plus>
              <c:numRef>
                <c:f>'[3]Data Summary mM'!$AB$6:$AB$14</c:f>
                <c:numCache>
                  <c:formatCode>General</c:formatCode>
                  <c:ptCount val="9"/>
                  <c:pt idx="0">
                    <c:v>0.0261972769661025</c:v>
                  </c:pt>
                  <c:pt idx="1">
                    <c:v>0.0533817559122574</c:v>
                  </c:pt>
                  <c:pt idx="2">
                    <c:v>0.0594285397693524</c:v>
                  </c:pt>
                  <c:pt idx="3">
                    <c:v>0.052369693008998</c:v>
                  </c:pt>
                  <c:pt idx="4">
                    <c:v>0.0613560829757878</c:v>
                  </c:pt>
                  <c:pt idx="5">
                    <c:v>0.0490826944796288</c:v>
                  </c:pt>
                  <c:pt idx="6">
                    <c:v>0.054296860831465</c:v>
                  </c:pt>
                  <c:pt idx="7">
                    <c:v>0.0521242933692901</c:v>
                  </c:pt>
                  <c:pt idx="8">
                    <c:v>0.13322895718507</c:v>
                  </c:pt>
                </c:numCache>
              </c:numRef>
            </c:plus>
            <c:minus>
              <c:numRef>
                <c:f>'[3]Data Summary mM'!$AB$6:$AB$14</c:f>
                <c:numCache>
                  <c:formatCode>General</c:formatCode>
                  <c:ptCount val="9"/>
                  <c:pt idx="0">
                    <c:v>0.0261972769661025</c:v>
                  </c:pt>
                  <c:pt idx="1">
                    <c:v>0.0533817559122574</c:v>
                  </c:pt>
                  <c:pt idx="2">
                    <c:v>0.0594285397693524</c:v>
                  </c:pt>
                  <c:pt idx="3">
                    <c:v>0.052369693008998</c:v>
                  </c:pt>
                  <c:pt idx="4">
                    <c:v>0.0613560829757878</c:v>
                  </c:pt>
                  <c:pt idx="5">
                    <c:v>0.0490826944796288</c:v>
                  </c:pt>
                  <c:pt idx="6">
                    <c:v>0.054296860831465</c:v>
                  </c:pt>
                  <c:pt idx="7">
                    <c:v>0.0521242933692901</c:v>
                  </c:pt>
                  <c:pt idx="8">
                    <c:v>0.13322895718507</c:v>
                  </c:pt>
                </c:numCache>
              </c:numRef>
            </c:minus>
            <c:spPr>
              <a:ln>
                <a:solidFill>
                  <a:srgbClr val="7030A0"/>
                </a:solidFill>
              </a:ln>
            </c:spPr>
          </c:errBars>
          <c:xVal>
            <c:numRef>
              <c:f>'[3]Data Summary mM'!$P$6:$P$14</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'[3]Data Summary mM'!$AA$6:$AA$14</c:f>
              <c:numCache>
                <c:formatCode>General</c:formatCode>
                <c:ptCount val="9"/>
                <c:pt idx="0">
                  <c:v>0.0552641237814904</c:v>
                </c:pt>
                <c:pt idx="1">
                  <c:v>0.0710526968499133</c:v>
                </c:pt>
                <c:pt idx="2">
                  <c:v>0.0731158358971954</c:v>
                </c:pt>
                <c:pt idx="3">
                  <c:v>0.0692737027013585</c:v>
                </c:pt>
                <c:pt idx="4">
                  <c:v>0.102127441861473</c:v>
                </c:pt>
                <c:pt idx="5">
                  <c:v>0.067791207577563</c:v>
                </c:pt>
                <c:pt idx="6">
                  <c:v>0.0752819259947412</c:v>
                </c:pt>
                <c:pt idx="7">
                  <c:v>0.070603830270764</c:v>
                </c:pt>
                <c:pt idx="8">
                  <c:v>0.116042305815098</c:v>
                </c:pt>
              </c:numCache>
            </c:numRef>
          </c:yVal>
          <c:smooth val="0"/>
        </c:ser>
        <c:dLbls>
          <c:showLegendKey val="0"/>
          <c:showVal val="0"/>
          <c:showCatName val="0"/>
          <c:showSerName val="0"/>
          <c:showPercent val="0"/>
          <c:showBubbleSize val="0"/>
        </c:dLbls>
        <c:axId val="709042640"/>
        <c:axId val="709045696"/>
      </c:scatterChart>
      <c:valAx>
        <c:axId val="709042640"/>
        <c:scaling>
          <c:orientation val="minMax"/>
          <c:max val="14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layout>
            <c:manualLayout>
              <c:xMode val="edge"/>
              <c:yMode val="edge"/>
              <c:x val="0.416443336251344"/>
              <c:y val="0.895057514754962"/>
            </c:manualLayout>
          </c:layout>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9045696"/>
        <c:crossesAt val="0.001"/>
        <c:crossBetween val="midCat"/>
      </c:valAx>
      <c:valAx>
        <c:axId val="709045696"/>
        <c:scaling>
          <c:logBase val="10.0"/>
          <c:orientation val="minMax"/>
          <c:max val="1000.0"/>
          <c:min val="0.01"/>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453390617166945"/>
              <c:y val="0.144442346110038"/>
            </c:manualLayout>
          </c:layout>
          <c:overlay val="0"/>
        </c:title>
        <c:numFmt formatCode="0.00" sourceLinked="0"/>
        <c:majorTickMark val="out"/>
        <c:minorTickMark val="none"/>
        <c:tickLblPos val="nextTo"/>
        <c:txPr>
          <a:bodyPr/>
          <a:lstStyle/>
          <a:p>
            <a:pPr>
              <a:defRPr sz="1200"/>
            </a:pPr>
            <a:endParaRPr lang="en-US"/>
          </a:p>
        </c:txPr>
        <c:crossAx val="709042640"/>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rgbClr val="FFC000">
        <a:lumMod val="20000"/>
        <a:lumOff val="80000"/>
      </a:srgbClr>
    </a:solidFill>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2200" baseline="0" dirty="0"/>
              <a:t>OPC </a:t>
            </a:r>
            <a:r>
              <a:rPr lang="en-US" sz="2200" baseline="0" dirty="0" smtClean="0"/>
              <a:t>3</a:t>
            </a:r>
            <a:endParaRPr lang="en-US" sz="2200" dirty="0"/>
          </a:p>
        </c:rich>
      </c:tx>
      <c:layout>
        <c:manualLayout>
          <c:xMode val="edge"/>
          <c:yMode val="edge"/>
          <c:x val="0.473617535787099"/>
          <c:y val="0.0333532944119203"/>
        </c:manualLayout>
      </c:layout>
      <c:overlay val="0"/>
    </c:title>
    <c:autoTitleDeleted val="0"/>
    <c:plotArea>
      <c:layout>
        <c:manualLayout>
          <c:layoutTarget val="inner"/>
          <c:xMode val="edge"/>
          <c:yMode val="edge"/>
          <c:x val="0.220404062488369"/>
          <c:y val="0.131367940709539"/>
          <c:w val="0.699790143897813"/>
          <c:h val="0.699364494331826"/>
        </c:manualLayout>
      </c:layout>
      <c:scatterChart>
        <c:scatterStyle val="lineMarker"/>
        <c:varyColors val="0"/>
        <c:ser>
          <c:idx val="0"/>
          <c:order val="0"/>
          <c:tx>
            <c:strRef>
              <c:f>[4]Sheet2!$E$34</c:f>
              <c:strCache>
                <c:ptCount val="1"/>
                <c:pt idx="0">
                  <c:v>K</c:v>
                </c:pt>
              </c:strCache>
            </c:strRef>
          </c:tx>
          <c:spPr>
            <a:ln w="19050">
              <a:noFill/>
            </a:ln>
          </c:spPr>
          <c:errBars>
            <c:errDir val="y"/>
            <c:errBarType val="both"/>
            <c:errValType val="cust"/>
            <c:noEndCap val="0"/>
            <c:plus>
              <c:numRef>
                <c:f>[4]Sheet2!$F$35:$F$43</c:f>
                <c:numCache>
                  <c:formatCode>General</c:formatCode>
                  <c:ptCount val="9"/>
                  <c:pt idx="0">
                    <c:v>17.7652478793079</c:v>
                  </c:pt>
                  <c:pt idx="1">
                    <c:v>6.660837619819905</c:v>
                  </c:pt>
                  <c:pt idx="2">
                    <c:v>17.31492244696063</c:v>
                  </c:pt>
                  <c:pt idx="3">
                    <c:v>26.77296221683613</c:v>
                  </c:pt>
                  <c:pt idx="4">
                    <c:v>9.245838227457453</c:v>
                  </c:pt>
                  <c:pt idx="5">
                    <c:v>17.98950632754518</c:v>
                  </c:pt>
                  <c:pt idx="6">
                    <c:v>30.02410687098482</c:v>
                  </c:pt>
                  <c:pt idx="7">
                    <c:v>26.48359647717524</c:v>
                  </c:pt>
                  <c:pt idx="8">
                    <c:v>68.60560264715065</c:v>
                  </c:pt>
                </c:numCache>
              </c:numRef>
            </c:plus>
            <c:minus>
              <c:numRef>
                <c:f>[4]Sheet2!$F$35:$F$43</c:f>
                <c:numCache>
                  <c:formatCode>General</c:formatCode>
                  <c:ptCount val="9"/>
                  <c:pt idx="0">
                    <c:v>17.7652478793079</c:v>
                  </c:pt>
                  <c:pt idx="1">
                    <c:v>6.660837619819905</c:v>
                  </c:pt>
                  <c:pt idx="2">
                    <c:v>17.31492244696063</c:v>
                  </c:pt>
                  <c:pt idx="3">
                    <c:v>26.77296221683613</c:v>
                  </c:pt>
                  <c:pt idx="4">
                    <c:v>9.245838227457453</c:v>
                  </c:pt>
                  <c:pt idx="5">
                    <c:v>17.98950632754518</c:v>
                  </c:pt>
                  <c:pt idx="6">
                    <c:v>30.02410687098482</c:v>
                  </c:pt>
                  <c:pt idx="7">
                    <c:v>26.48359647717524</c:v>
                  </c:pt>
                  <c:pt idx="8">
                    <c:v>68.60560264715065</c:v>
                  </c:pt>
                </c:numCache>
              </c:numRef>
            </c:minus>
            <c:spPr>
              <a:ln>
                <a:solidFill>
                  <a:srgbClr val="5B9BD5"/>
                </a:solidFill>
              </a:ln>
            </c:spPr>
          </c:errBars>
          <c:xVal>
            <c:numRef>
              <c:f>[4]Sheet2!$D$35:$D$44</c:f>
              <c:numCache>
                <c:formatCode>General</c:formatCode>
                <c:ptCount val="10"/>
                <c:pt idx="0">
                  <c:v>7.5</c:v>
                </c:pt>
                <c:pt idx="1">
                  <c:v>14.5</c:v>
                </c:pt>
                <c:pt idx="2">
                  <c:v>20.0</c:v>
                </c:pt>
                <c:pt idx="3">
                  <c:v>25.0</c:v>
                </c:pt>
                <c:pt idx="4">
                  <c:v>30.0</c:v>
                </c:pt>
                <c:pt idx="5">
                  <c:v>60.0</c:v>
                </c:pt>
                <c:pt idx="6">
                  <c:v>90.0</c:v>
                </c:pt>
                <c:pt idx="7">
                  <c:v>120.0</c:v>
                </c:pt>
                <c:pt idx="8">
                  <c:v>180.0</c:v>
                </c:pt>
              </c:numCache>
            </c:numRef>
          </c:xVal>
          <c:yVal>
            <c:numRef>
              <c:f>[4]Sheet2!$E$35:$E$44</c:f>
              <c:numCache>
                <c:formatCode>General</c:formatCode>
                <c:ptCount val="10"/>
                <c:pt idx="0">
                  <c:v>391.1691812687508</c:v>
                </c:pt>
                <c:pt idx="1">
                  <c:v>407.7291510543083</c:v>
                </c:pt>
                <c:pt idx="2">
                  <c:v>398.7556151205211</c:v>
                </c:pt>
                <c:pt idx="3">
                  <c:v>408.8843589960006</c:v>
                </c:pt>
                <c:pt idx="4">
                  <c:v>404.953241786301</c:v>
                </c:pt>
                <c:pt idx="5">
                  <c:v>407.1101983121175</c:v>
                </c:pt>
                <c:pt idx="6">
                  <c:v>398.574021547399</c:v>
                </c:pt>
                <c:pt idx="7">
                  <c:v>405.5142209934107</c:v>
                </c:pt>
                <c:pt idx="8">
                  <c:v>393.7686122755549</c:v>
                </c:pt>
              </c:numCache>
            </c:numRef>
          </c:yVal>
          <c:smooth val="0"/>
        </c:ser>
        <c:ser>
          <c:idx val="1"/>
          <c:order val="1"/>
          <c:tx>
            <c:strRef>
              <c:f>[4]Sheet2!$G$34</c:f>
              <c:strCache>
                <c:ptCount val="1"/>
                <c:pt idx="0">
                  <c:v>Na</c:v>
                </c:pt>
              </c:strCache>
            </c:strRef>
          </c:tx>
          <c:spPr>
            <a:ln w="19050">
              <a:noFill/>
            </a:ln>
          </c:spPr>
          <c:errBars>
            <c:errDir val="y"/>
            <c:errBarType val="both"/>
            <c:errValType val="cust"/>
            <c:noEndCap val="0"/>
            <c:plus>
              <c:numRef>
                <c:f>[4]Sheet2!$H$35:$H$43</c:f>
                <c:numCache>
                  <c:formatCode>General</c:formatCode>
                  <c:ptCount val="9"/>
                  <c:pt idx="0">
                    <c:v>0.48904353153205</c:v>
                  </c:pt>
                  <c:pt idx="1">
                    <c:v>4.128675684443557</c:v>
                  </c:pt>
                  <c:pt idx="2">
                    <c:v>2.74253972085584</c:v>
                  </c:pt>
                  <c:pt idx="3">
                    <c:v>1.769578900260637</c:v>
                  </c:pt>
                  <c:pt idx="4">
                    <c:v>1.290787853666362</c:v>
                  </c:pt>
                  <c:pt idx="5">
                    <c:v>3.766762966139955</c:v>
                  </c:pt>
                  <c:pt idx="6">
                    <c:v>3.331032356284355</c:v>
                  </c:pt>
                  <c:pt idx="7">
                    <c:v>1.225171950064583</c:v>
                  </c:pt>
                  <c:pt idx="8">
                    <c:v>2.64411586545316</c:v>
                  </c:pt>
                </c:numCache>
              </c:numRef>
            </c:plus>
            <c:minus>
              <c:numRef>
                <c:f>[4]Sheet2!$H$35:$H$43</c:f>
                <c:numCache>
                  <c:formatCode>General</c:formatCode>
                  <c:ptCount val="9"/>
                  <c:pt idx="0">
                    <c:v>0.48904353153205</c:v>
                  </c:pt>
                  <c:pt idx="1">
                    <c:v>4.128675684443557</c:v>
                  </c:pt>
                  <c:pt idx="2">
                    <c:v>2.74253972085584</c:v>
                  </c:pt>
                  <c:pt idx="3">
                    <c:v>1.769578900260637</c:v>
                  </c:pt>
                  <c:pt idx="4">
                    <c:v>1.290787853666362</c:v>
                  </c:pt>
                  <c:pt idx="5">
                    <c:v>3.766762966139955</c:v>
                  </c:pt>
                  <c:pt idx="6">
                    <c:v>3.331032356284355</c:v>
                  </c:pt>
                  <c:pt idx="7">
                    <c:v>1.225171950064583</c:v>
                  </c:pt>
                  <c:pt idx="8">
                    <c:v>2.64411586545316</c:v>
                  </c:pt>
                </c:numCache>
              </c:numRef>
            </c:minus>
            <c:spPr>
              <a:ln>
                <a:solidFill>
                  <a:srgbClr val="F79646">
                    <a:lumMod val="75000"/>
                  </a:srgbClr>
                </a:solidFill>
              </a:ln>
            </c:spPr>
          </c:errBars>
          <c:xVal>
            <c:numRef>
              <c:f>[4]Sheet2!$D$35:$D$44</c:f>
              <c:numCache>
                <c:formatCode>General</c:formatCode>
                <c:ptCount val="10"/>
                <c:pt idx="0">
                  <c:v>7.5</c:v>
                </c:pt>
                <c:pt idx="1">
                  <c:v>14.5</c:v>
                </c:pt>
                <c:pt idx="2">
                  <c:v>20.0</c:v>
                </c:pt>
                <c:pt idx="3">
                  <c:v>25.0</c:v>
                </c:pt>
                <c:pt idx="4">
                  <c:v>30.0</c:v>
                </c:pt>
                <c:pt idx="5">
                  <c:v>60.0</c:v>
                </c:pt>
                <c:pt idx="6">
                  <c:v>90.0</c:v>
                </c:pt>
                <c:pt idx="7">
                  <c:v>120.0</c:v>
                </c:pt>
                <c:pt idx="8">
                  <c:v>180.0</c:v>
                </c:pt>
              </c:numCache>
            </c:numRef>
          </c:xVal>
          <c:yVal>
            <c:numRef>
              <c:f>[4]Sheet2!$G$35:$G$44</c:f>
              <c:numCache>
                <c:formatCode>General</c:formatCode>
                <c:ptCount val="10"/>
                <c:pt idx="0">
                  <c:v>136.0307999034991</c:v>
                </c:pt>
                <c:pt idx="1">
                  <c:v>138.4289681205583</c:v>
                </c:pt>
                <c:pt idx="2">
                  <c:v>138.9697884016726</c:v>
                </c:pt>
                <c:pt idx="3">
                  <c:v>140.2319440443268</c:v>
                </c:pt>
                <c:pt idx="4">
                  <c:v>142.7410311662259</c:v>
                </c:pt>
                <c:pt idx="5">
                  <c:v>143.1404842156816</c:v>
                </c:pt>
                <c:pt idx="6">
                  <c:v>146.0106014984318</c:v>
                </c:pt>
                <c:pt idx="7">
                  <c:v>147.5127189548244</c:v>
                </c:pt>
                <c:pt idx="8">
                  <c:v>153.5893350356558</c:v>
                </c:pt>
              </c:numCache>
            </c:numRef>
          </c:yVal>
          <c:smooth val="0"/>
        </c:ser>
        <c:ser>
          <c:idx val="2"/>
          <c:order val="2"/>
          <c:tx>
            <c:strRef>
              <c:f>[4]Sheet2!$I$34</c:f>
              <c:strCache>
                <c:ptCount val="1"/>
                <c:pt idx="0">
                  <c:v>S</c:v>
                </c:pt>
              </c:strCache>
            </c:strRef>
          </c:tx>
          <c:spPr>
            <a:ln w="19050">
              <a:noFill/>
            </a:ln>
          </c:spPr>
          <c:marker>
            <c:spPr>
              <a:solidFill>
                <a:srgbClr val="FFC000">
                  <a:lumMod val="75000"/>
                </a:srgbClr>
              </a:solidFill>
              <a:ln>
                <a:solidFill>
                  <a:srgbClr val="FFC000">
                    <a:lumMod val="75000"/>
                  </a:srgbClr>
                </a:solidFill>
              </a:ln>
            </c:spPr>
          </c:marker>
          <c:errBars>
            <c:errDir val="y"/>
            <c:errBarType val="both"/>
            <c:errValType val="cust"/>
            <c:noEndCap val="0"/>
            <c:plus>
              <c:numRef>
                <c:f>[4]Sheet2!$J$35:$J$43</c:f>
                <c:numCache>
                  <c:formatCode>General</c:formatCode>
                  <c:ptCount val="9"/>
                  <c:pt idx="0">
                    <c:v>7.230211861064381</c:v>
                  </c:pt>
                  <c:pt idx="1">
                    <c:v>6.359146279998768</c:v>
                  </c:pt>
                  <c:pt idx="2">
                    <c:v>8.91500706089762</c:v>
                  </c:pt>
                  <c:pt idx="3">
                    <c:v>7.186842351121078</c:v>
                  </c:pt>
                  <c:pt idx="4">
                    <c:v>5.650532592110839</c:v>
                  </c:pt>
                  <c:pt idx="5">
                    <c:v>10.57995519685845</c:v>
                  </c:pt>
                  <c:pt idx="6">
                    <c:v>9.687572399041025</c:v>
                  </c:pt>
                  <c:pt idx="7">
                    <c:v>10.00659557387858</c:v>
                  </c:pt>
                  <c:pt idx="8">
                    <c:v>11.01512044917139</c:v>
                  </c:pt>
                </c:numCache>
              </c:numRef>
            </c:plus>
            <c:minus>
              <c:numRef>
                <c:f>[4]Sheet2!$J$35:$J$43</c:f>
                <c:numCache>
                  <c:formatCode>General</c:formatCode>
                  <c:ptCount val="9"/>
                  <c:pt idx="0">
                    <c:v>7.230211861064381</c:v>
                  </c:pt>
                  <c:pt idx="1">
                    <c:v>6.359146279998768</c:v>
                  </c:pt>
                  <c:pt idx="2">
                    <c:v>8.91500706089762</c:v>
                  </c:pt>
                  <c:pt idx="3">
                    <c:v>7.186842351121078</c:v>
                  </c:pt>
                  <c:pt idx="4">
                    <c:v>5.650532592110839</c:v>
                  </c:pt>
                  <c:pt idx="5">
                    <c:v>10.57995519685845</c:v>
                  </c:pt>
                  <c:pt idx="6">
                    <c:v>9.687572399041025</c:v>
                  </c:pt>
                  <c:pt idx="7">
                    <c:v>10.00659557387858</c:v>
                  </c:pt>
                  <c:pt idx="8">
                    <c:v>11.01512044917139</c:v>
                  </c:pt>
                </c:numCache>
              </c:numRef>
            </c:minus>
            <c:spPr>
              <a:ln>
                <a:solidFill>
                  <a:srgbClr val="FFC000">
                    <a:lumMod val="75000"/>
                  </a:srgbClr>
                </a:solidFill>
              </a:ln>
            </c:spPr>
          </c:errBars>
          <c:xVal>
            <c:numRef>
              <c:f>[4]Sheet2!$D$35:$D$44</c:f>
              <c:numCache>
                <c:formatCode>General</c:formatCode>
                <c:ptCount val="10"/>
                <c:pt idx="0">
                  <c:v>7.5</c:v>
                </c:pt>
                <c:pt idx="1">
                  <c:v>14.5</c:v>
                </c:pt>
                <c:pt idx="2">
                  <c:v>20.0</c:v>
                </c:pt>
                <c:pt idx="3">
                  <c:v>25.0</c:v>
                </c:pt>
                <c:pt idx="4">
                  <c:v>30.0</c:v>
                </c:pt>
                <c:pt idx="5">
                  <c:v>60.0</c:v>
                </c:pt>
                <c:pt idx="6">
                  <c:v>90.0</c:v>
                </c:pt>
                <c:pt idx="7">
                  <c:v>120.0</c:v>
                </c:pt>
                <c:pt idx="8">
                  <c:v>180.0</c:v>
                </c:pt>
              </c:numCache>
            </c:numRef>
          </c:xVal>
          <c:yVal>
            <c:numRef>
              <c:f>[4]Sheet2!$I$35:$I$44</c:f>
              <c:numCache>
                <c:formatCode>General</c:formatCode>
                <c:ptCount val="10"/>
                <c:pt idx="0">
                  <c:v>260.9823795415562</c:v>
                </c:pt>
                <c:pt idx="1">
                  <c:v>264.2782888923541</c:v>
                </c:pt>
                <c:pt idx="2">
                  <c:v>261.1112843702895</c:v>
                </c:pt>
                <c:pt idx="3">
                  <c:v>262.657622537554</c:v>
                </c:pt>
                <c:pt idx="4">
                  <c:v>265.7128748895473</c:v>
                </c:pt>
                <c:pt idx="5">
                  <c:v>259.3892613961225</c:v>
                </c:pt>
                <c:pt idx="6">
                  <c:v>261.7958313841677</c:v>
                </c:pt>
                <c:pt idx="7">
                  <c:v>269.983367118873</c:v>
                </c:pt>
                <c:pt idx="8">
                  <c:v>271.7953116066322</c:v>
                </c:pt>
              </c:numCache>
            </c:numRef>
          </c:yVal>
          <c:smooth val="0"/>
        </c:ser>
        <c:ser>
          <c:idx val="3"/>
          <c:order val="3"/>
          <c:tx>
            <c:strRef>
              <c:f>[4]Sheet2!$M$34</c:f>
              <c:strCache>
                <c:ptCount val="1"/>
                <c:pt idx="0">
                  <c:v>Ca</c:v>
                </c:pt>
              </c:strCache>
            </c:strRef>
          </c:tx>
          <c:spPr>
            <a:ln w="19050">
              <a:noFill/>
            </a:ln>
          </c:spPr>
          <c:marker>
            <c:spPr>
              <a:solidFill>
                <a:srgbClr val="1F497D"/>
              </a:solidFill>
              <a:ln>
                <a:solidFill>
                  <a:srgbClr val="1F497D"/>
                </a:solidFill>
              </a:ln>
            </c:spPr>
          </c:marker>
          <c:errBars>
            <c:errDir val="y"/>
            <c:errBarType val="both"/>
            <c:errValType val="cust"/>
            <c:noEndCap val="0"/>
            <c:plus>
              <c:numRef>
                <c:f>[4]Sheet2!$N$35:$N$43</c:f>
                <c:numCache>
                  <c:formatCode>General</c:formatCode>
                  <c:ptCount val="9"/>
                  <c:pt idx="0">
                    <c:v>0.191135372594797</c:v>
                  </c:pt>
                  <c:pt idx="1">
                    <c:v>0.186430501884772</c:v>
                  </c:pt>
                  <c:pt idx="2">
                    <c:v>0.3922685954484</c:v>
                  </c:pt>
                  <c:pt idx="3">
                    <c:v>0.173492107432202</c:v>
                  </c:pt>
                  <c:pt idx="4">
                    <c:v>0.073513604844155</c:v>
                  </c:pt>
                  <c:pt idx="5">
                    <c:v>0.321695534798008</c:v>
                  </c:pt>
                  <c:pt idx="6">
                    <c:v>0.719845218633943</c:v>
                  </c:pt>
                  <c:pt idx="7">
                    <c:v>0.321695534798013</c:v>
                  </c:pt>
                  <c:pt idx="8">
                    <c:v>0.671032185017428</c:v>
                  </c:pt>
                </c:numCache>
              </c:numRef>
            </c:plus>
            <c:minus>
              <c:numRef>
                <c:f>[4]Sheet2!$N$35:$N$43</c:f>
                <c:numCache>
                  <c:formatCode>General</c:formatCode>
                  <c:ptCount val="9"/>
                  <c:pt idx="0">
                    <c:v>0.191135372594797</c:v>
                  </c:pt>
                  <c:pt idx="1">
                    <c:v>0.186430501884772</c:v>
                  </c:pt>
                  <c:pt idx="2">
                    <c:v>0.3922685954484</c:v>
                  </c:pt>
                  <c:pt idx="3">
                    <c:v>0.173492107432202</c:v>
                  </c:pt>
                  <c:pt idx="4">
                    <c:v>0.073513604844155</c:v>
                  </c:pt>
                  <c:pt idx="5">
                    <c:v>0.321695534798008</c:v>
                  </c:pt>
                  <c:pt idx="6">
                    <c:v>0.719845218633943</c:v>
                  </c:pt>
                  <c:pt idx="7">
                    <c:v>0.321695534798013</c:v>
                  </c:pt>
                  <c:pt idx="8">
                    <c:v>0.671032185017428</c:v>
                  </c:pt>
                </c:numCache>
              </c:numRef>
            </c:minus>
            <c:spPr>
              <a:ln>
                <a:solidFill>
                  <a:srgbClr val="1F497D"/>
                </a:solidFill>
              </a:ln>
            </c:spPr>
          </c:errBars>
          <c:xVal>
            <c:numRef>
              <c:f>[4]Sheet2!$D$35:$D$44</c:f>
              <c:numCache>
                <c:formatCode>General</c:formatCode>
                <c:ptCount val="10"/>
                <c:pt idx="0">
                  <c:v>7.5</c:v>
                </c:pt>
                <c:pt idx="1">
                  <c:v>14.5</c:v>
                </c:pt>
                <c:pt idx="2">
                  <c:v>20.0</c:v>
                </c:pt>
                <c:pt idx="3">
                  <c:v>25.0</c:v>
                </c:pt>
                <c:pt idx="4">
                  <c:v>30.0</c:v>
                </c:pt>
                <c:pt idx="5">
                  <c:v>60.0</c:v>
                </c:pt>
                <c:pt idx="6">
                  <c:v>90.0</c:v>
                </c:pt>
                <c:pt idx="7">
                  <c:v>120.0</c:v>
                </c:pt>
                <c:pt idx="8">
                  <c:v>180.0</c:v>
                </c:pt>
              </c:numCache>
            </c:numRef>
          </c:xVal>
          <c:yVal>
            <c:numRef>
              <c:f>[4]Sheet2!$M$35:$M$44</c:f>
              <c:numCache>
                <c:formatCode>General</c:formatCode>
                <c:ptCount val="10"/>
                <c:pt idx="0">
                  <c:v>19.18550493204917</c:v>
                </c:pt>
                <c:pt idx="1">
                  <c:v>19.54147745230134</c:v>
                </c:pt>
                <c:pt idx="2">
                  <c:v>19.66789759968064</c:v>
                </c:pt>
                <c:pt idx="3">
                  <c:v>20.23595655139145</c:v>
                </c:pt>
                <c:pt idx="4">
                  <c:v>20.63684149242311</c:v>
                </c:pt>
                <c:pt idx="5">
                  <c:v>21.62990501854717</c:v>
                </c:pt>
                <c:pt idx="6">
                  <c:v>22.1551308282183</c:v>
                </c:pt>
                <c:pt idx="7">
                  <c:v>21.60412196217376</c:v>
                </c:pt>
                <c:pt idx="8">
                  <c:v>21.1267195635178</c:v>
                </c:pt>
              </c:numCache>
            </c:numRef>
          </c:yVal>
          <c:smooth val="0"/>
        </c:ser>
        <c:ser>
          <c:idx val="4"/>
          <c:order val="4"/>
          <c:tx>
            <c:strRef>
              <c:f>[4]Sheet2!$O$34</c:f>
              <c:strCache>
                <c:ptCount val="1"/>
                <c:pt idx="0">
                  <c:v>Si </c:v>
                </c:pt>
              </c:strCache>
            </c:strRef>
          </c:tx>
          <c:spPr>
            <a:ln w="19050">
              <a:noFill/>
            </a:ln>
          </c:spPr>
          <c:marker>
            <c:spPr>
              <a:solidFill>
                <a:srgbClr val="669900"/>
              </a:solidFill>
              <a:ln>
                <a:solidFill>
                  <a:srgbClr val="669900"/>
                </a:solidFill>
              </a:ln>
            </c:spPr>
          </c:marker>
          <c:errBars>
            <c:errDir val="y"/>
            <c:errBarType val="both"/>
            <c:errValType val="cust"/>
            <c:noEndCap val="0"/>
            <c:plus>
              <c:numRef>
                <c:f>[4]Sheet2!$P$35:$P$43</c:f>
                <c:numCache>
                  <c:formatCode>General</c:formatCode>
                  <c:ptCount val="9"/>
                  <c:pt idx="0">
                    <c:v>0.0275771350931858</c:v>
                  </c:pt>
                  <c:pt idx="1">
                    <c:v>0.0565306092476257</c:v>
                  </c:pt>
                  <c:pt idx="2">
                    <c:v>0.0258147497098719</c:v>
                  </c:pt>
                  <c:pt idx="3">
                    <c:v>0.0259070651347121</c:v>
                  </c:pt>
                  <c:pt idx="4">
                    <c:v>0.0315970522294108</c:v>
                  </c:pt>
                  <c:pt idx="5">
                    <c:v>0.0709066385886566</c:v>
                  </c:pt>
                  <c:pt idx="6">
                    <c:v>0.0405684330616128</c:v>
                  </c:pt>
                  <c:pt idx="7">
                    <c:v>0.0168769381230663</c:v>
                  </c:pt>
                  <c:pt idx="8">
                    <c:v>0.0648809590399934</c:v>
                  </c:pt>
                </c:numCache>
              </c:numRef>
            </c:plus>
            <c:minus>
              <c:numRef>
                <c:f>[4]Sheet2!$P$35:$P$43</c:f>
                <c:numCache>
                  <c:formatCode>General</c:formatCode>
                  <c:ptCount val="9"/>
                  <c:pt idx="0">
                    <c:v>0.0275771350931858</c:v>
                  </c:pt>
                  <c:pt idx="1">
                    <c:v>0.0565306092476257</c:v>
                  </c:pt>
                  <c:pt idx="2">
                    <c:v>0.0258147497098719</c:v>
                  </c:pt>
                  <c:pt idx="3">
                    <c:v>0.0259070651347121</c:v>
                  </c:pt>
                  <c:pt idx="4">
                    <c:v>0.0315970522294108</c:v>
                  </c:pt>
                  <c:pt idx="5">
                    <c:v>0.0709066385886566</c:v>
                  </c:pt>
                  <c:pt idx="6">
                    <c:v>0.0405684330616128</c:v>
                  </c:pt>
                  <c:pt idx="7">
                    <c:v>0.0168769381230663</c:v>
                  </c:pt>
                  <c:pt idx="8">
                    <c:v>0.0648809590399934</c:v>
                  </c:pt>
                </c:numCache>
              </c:numRef>
            </c:minus>
            <c:spPr>
              <a:ln>
                <a:solidFill>
                  <a:srgbClr val="669900"/>
                </a:solidFill>
              </a:ln>
            </c:spPr>
          </c:errBars>
          <c:xVal>
            <c:numRef>
              <c:f>[4]Sheet2!$D$35:$D$44</c:f>
              <c:numCache>
                <c:formatCode>General</c:formatCode>
                <c:ptCount val="10"/>
                <c:pt idx="0">
                  <c:v>7.5</c:v>
                </c:pt>
                <c:pt idx="1">
                  <c:v>14.5</c:v>
                </c:pt>
                <c:pt idx="2">
                  <c:v>20.0</c:v>
                </c:pt>
                <c:pt idx="3">
                  <c:v>25.0</c:v>
                </c:pt>
                <c:pt idx="4">
                  <c:v>30.0</c:v>
                </c:pt>
                <c:pt idx="5">
                  <c:v>60.0</c:v>
                </c:pt>
                <c:pt idx="6">
                  <c:v>90.0</c:v>
                </c:pt>
                <c:pt idx="7">
                  <c:v>120.0</c:v>
                </c:pt>
                <c:pt idx="8">
                  <c:v>180.0</c:v>
                </c:pt>
              </c:numCache>
            </c:numRef>
          </c:xVal>
          <c:yVal>
            <c:numRef>
              <c:f>[4]Sheet2!$O$35:$O$44</c:f>
              <c:numCache>
                <c:formatCode>General</c:formatCode>
                <c:ptCount val="10"/>
                <c:pt idx="0">
                  <c:v>0.153412496365266</c:v>
                </c:pt>
                <c:pt idx="1">
                  <c:v>0.175772789042982</c:v>
                </c:pt>
                <c:pt idx="2">
                  <c:v>0.163215894322693</c:v>
                </c:pt>
                <c:pt idx="3">
                  <c:v>0.12309436067247</c:v>
                </c:pt>
                <c:pt idx="4">
                  <c:v>0.108697845270098</c:v>
                </c:pt>
                <c:pt idx="5">
                  <c:v>0.132957101232546</c:v>
                </c:pt>
                <c:pt idx="6">
                  <c:v>0.134149887545768</c:v>
                </c:pt>
                <c:pt idx="7">
                  <c:v>0.0979924397524227</c:v>
                </c:pt>
                <c:pt idx="8">
                  <c:v>0.125563012942622</c:v>
                </c:pt>
              </c:numCache>
            </c:numRef>
          </c:yVal>
          <c:smooth val="0"/>
        </c:ser>
        <c:ser>
          <c:idx val="5"/>
          <c:order val="5"/>
          <c:tx>
            <c:strRef>
              <c:f>[4]Sheet2!$Q$34</c:f>
              <c:strCache>
                <c:ptCount val="1"/>
                <c:pt idx="0">
                  <c:v>Al</c:v>
                </c:pt>
              </c:strCache>
            </c:strRef>
          </c:tx>
          <c:spPr>
            <a:ln w="19050">
              <a:noFill/>
            </a:ln>
          </c:spPr>
          <c:marker>
            <c:spPr>
              <a:solidFill>
                <a:srgbClr val="7030A0"/>
              </a:solidFill>
              <a:ln>
                <a:solidFill>
                  <a:srgbClr val="7030A0"/>
                </a:solidFill>
              </a:ln>
            </c:spPr>
          </c:marker>
          <c:errBars>
            <c:errDir val="y"/>
            <c:errBarType val="both"/>
            <c:errValType val="cust"/>
            <c:noEndCap val="0"/>
            <c:plus>
              <c:numRef>
                <c:f>[4]Sheet2!$R$35:$R$43</c:f>
                <c:numCache>
                  <c:formatCode>General</c:formatCode>
                  <c:ptCount val="9"/>
                  <c:pt idx="0">
                    <c:v>0.101596031582922</c:v>
                  </c:pt>
                  <c:pt idx="1">
                    <c:v>0.0629930338559289</c:v>
                  </c:pt>
                  <c:pt idx="2">
                    <c:v>0.0151564157176586</c:v>
                  </c:pt>
                  <c:pt idx="3">
                    <c:v>0.0726110244640799</c:v>
                  </c:pt>
                  <c:pt idx="4">
                    <c:v>0.110218153953717</c:v>
                  </c:pt>
                  <c:pt idx="5">
                    <c:v>0.0550959734474197</c:v>
                  </c:pt>
                  <c:pt idx="6">
                    <c:v>0.0478540895108554</c:v>
                  </c:pt>
                  <c:pt idx="7">
                    <c:v>0.0373101161556892</c:v>
                  </c:pt>
                  <c:pt idx="8">
                    <c:v>0.0380089710590968</c:v>
                  </c:pt>
                </c:numCache>
              </c:numRef>
            </c:plus>
            <c:minus>
              <c:numRef>
                <c:f>[4]Sheet2!$R$35:$R$43</c:f>
                <c:numCache>
                  <c:formatCode>General</c:formatCode>
                  <c:ptCount val="9"/>
                  <c:pt idx="0">
                    <c:v>0.101596031582922</c:v>
                  </c:pt>
                  <c:pt idx="1">
                    <c:v>0.0629930338559289</c:v>
                  </c:pt>
                  <c:pt idx="2">
                    <c:v>0.0151564157176586</c:v>
                  </c:pt>
                  <c:pt idx="3">
                    <c:v>0.0726110244640799</c:v>
                  </c:pt>
                  <c:pt idx="4">
                    <c:v>0.110218153953717</c:v>
                  </c:pt>
                  <c:pt idx="5">
                    <c:v>0.0550959734474197</c:v>
                  </c:pt>
                  <c:pt idx="6">
                    <c:v>0.0478540895108554</c:v>
                  </c:pt>
                  <c:pt idx="7">
                    <c:v>0.0373101161556892</c:v>
                  </c:pt>
                  <c:pt idx="8">
                    <c:v>0.0380089710590968</c:v>
                  </c:pt>
                </c:numCache>
              </c:numRef>
            </c:minus>
            <c:spPr>
              <a:ln>
                <a:solidFill>
                  <a:srgbClr val="7030A0"/>
                </a:solidFill>
              </a:ln>
            </c:spPr>
          </c:errBars>
          <c:xVal>
            <c:numRef>
              <c:f>[4]Sheet2!$D$35:$D$44</c:f>
              <c:numCache>
                <c:formatCode>General</c:formatCode>
                <c:ptCount val="10"/>
                <c:pt idx="0">
                  <c:v>7.5</c:v>
                </c:pt>
                <c:pt idx="1">
                  <c:v>14.5</c:v>
                </c:pt>
                <c:pt idx="2">
                  <c:v>20.0</c:v>
                </c:pt>
                <c:pt idx="3">
                  <c:v>25.0</c:v>
                </c:pt>
                <c:pt idx="4">
                  <c:v>30.0</c:v>
                </c:pt>
                <c:pt idx="5">
                  <c:v>60.0</c:v>
                </c:pt>
                <c:pt idx="6">
                  <c:v>90.0</c:v>
                </c:pt>
                <c:pt idx="7">
                  <c:v>120.0</c:v>
                </c:pt>
                <c:pt idx="8">
                  <c:v>180.0</c:v>
                </c:pt>
              </c:numCache>
            </c:numRef>
          </c:xVal>
          <c:yVal>
            <c:numRef>
              <c:f>[4]Sheet2!$Q$35:$Q$44</c:f>
              <c:numCache>
                <c:formatCode>General</c:formatCode>
                <c:ptCount val="10"/>
                <c:pt idx="0">
                  <c:v>0.216011893663046</c:v>
                </c:pt>
                <c:pt idx="1">
                  <c:v>0.193397665962148</c:v>
                </c:pt>
                <c:pt idx="2">
                  <c:v>0.181920682878764</c:v>
                </c:pt>
                <c:pt idx="3">
                  <c:v>0.136920778808552</c:v>
                </c:pt>
                <c:pt idx="4">
                  <c:v>0.204083984979508</c:v>
                </c:pt>
                <c:pt idx="5">
                  <c:v>0.264433890644019</c:v>
                </c:pt>
                <c:pt idx="6">
                  <c:v>0.213182798801803</c:v>
                </c:pt>
                <c:pt idx="7">
                  <c:v>0.226506723726916</c:v>
                </c:pt>
                <c:pt idx="8">
                  <c:v>0.246298033629586</c:v>
                </c:pt>
              </c:numCache>
            </c:numRef>
          </c:yVal>
          <c:smooth val="0"/>
        </c:ser>
        <c:dLbls>
          <c:showLegendKey val="0"/>
          <c:showVal val="0"/>
          <c:showCatName val="0"/>
          <c:showSerName val="0"/>
          <c:showPercent val="0"/>
          <c:showBubbleSize val="0"/>
        </c:dLbls>
        <c:axId val="709098368"/>
        <c:axId val="709102912"/>
      </c:scatterChart>
      <c:valAx>
        <c:axId val="709098368"/>
        <c:scaling>
          <c:orientation val="minMax"/>
          <c:max val="20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layout>
            <c:manualLayout>
              <c:xMode val="edge"/>
              <c:yMode val="edge"/>
              <c:x val="0.441338414118424"/>
              <c:y val="0.882951653135527"/>
            </c:manualLayout>
          </c:layout>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9102912"/>
        <c:crossesAt val="0.001"/>
        <c:crossBetween val="midCat"/>
      </c:valAx>
      <c:valAx>
        <c:axId val="709102912"/>
        <c:scaling>
          <c:logBase val="10.0"/>
          <c:orientation val="minMax"/>
          <c:max val="1000.0"/>
          <c:min val="0.01"/>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532982267358074"/>
              <c:y val="0.188184816990268"/>
            </c:manualLayout>
          </c:layout>
          <c:overlay val="0"/>
        </c:title>
        <c:numFmt formatCode="0.00" sourceLinked="0"/>
        <c:majorTickMark val="out"/>
        <c:minorTickMark val="none"/>
        <c:tickLblPos val="nextTo"/>
        <c:txPr>
          <a:bodyPr/>
          <a:lstStyle/>
          <a:p>
            <a:pPr>
              <a:defRPr sz="1200"/>
            </a:pPr>
            <a:endParaRPr lang="en-US"/>
          </a:p>
        </c:txPr>
        <c:crossAx val="709098368"/>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rgbClr val="FFC000">
        <a:lumMod val="20000"/>
        <a:lumOff val="80000"/>
      </a:srgbClr>
    </a:solidFill>
    <a:ln>
      <a:noFill/>
    </a:ln>
  </c:sp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2200" dirty="0"/>
              <a:t>Ca</a:t>
            </a:r>
          </a:p>
        </c:rich>
      </c:tx>
      <c:layout>
        <c:manualLayout>
          <c:xMode val="edge"/>
          <c:yMode val="edge"/>
          <c:x val="0.511788674583378"/>
          <c:y val="0.130538728527717"/>
        </c:manualLayout>
      </c:layout>
      <c:overlay val="0"/>
    </c:title>
    <c:autoTitleDeleted val="0"/>
    <c:plotArea>
      <c:layout>
        <c:manualLayout>
          <c:layoutTarget val="inner"/>
          <c:xMode val="edge"/>
          <c:yMode val="edge"/>
          <c:x val="0.220404062488369"/>
          <c:y val="0.131367940709539"/>
          <c:w val="0.704597020077413"/>
          <c:h val="0.699364494331826"/>
        </c:manualLayout>
      </c:layout>
      <c:scatterChart>
        <c:scatterStyle val="lineMarker"/>
        <c:varyColors val="0"/>
        <c:ser>
          <c:idx val="0"/>
          <c:order val="0"/>
          <c:tx>
            <c:strRef>
              <c:f>[3]Sheet1!$C$3</c:f>
              <c:strCache>
                <c:ptCount val="1"/>
                <c:pt idx="0">
                  <c:v>Cement 1</c:v>
                </c:pt>
              </c:strCache>
            </c:strRef>
          </c:tx>
          <c:spPr>
            <a:ln w="19050">
              <a:noFill/>
            </a:ln>
          </c:spPr>
          <c:errBars>
            <c:errDir val="y"/>
            <c:errBarType val="both"/>
            <c:errValType val="cust"/>
            <c:noEndCap val="0"/>
            <c:plus>
              <c:numRef>
                <c:f>[3]Sheet1!$E$7:$E$15</c:f>
                <c:numCache>
                  <c:formatCode>General</c:formatCode>
                  <c:ptCount val="9"/>
                  <c:pt idx="0">
                    <c:v>2.45952886759454</c:v>
                  </c:pt>
                  <c:pt idx="1">
                    <c:v>4.286584031452479</c:v>
                  </c:pt>
                  <c:pt idx="2">
                    <c:v>4.115543829694967</c:v>
                  </c:pt>
                  <c:pt idx="3">
                    <c:v>4.281666317647076</c:v>
                  </c:pt>
                  <c:pt idx="4">
                    <c:v>4.18027508852767</c:v>
                  </c:pt>
                  <c:pt idx="5">
                    <c:v>0.658833810002852</c:v>
                  </c:pt>
                  <c:pt idx="6">
                    <c:v>1.675411811872667</c:v>
                  </c:pt>
                  <c:pt idx="7">
                    <c:v>0.4857980736162</c:v>
                  </c:pt>
                  <c:pt idx="8">
                    <c:v>3.249101619340493</c:v>
                  </c:pt>
                </c:numCache>
              </c:numRef>
            </c:plus>
            <c:minus>
              <c:numRef>
                <c:f>[3]Sheet1!$E$7:$E$15</c:f>
                <c:numCache>
                  <c:formatCode>General</c:formatCode>
                  <c:ptCount val="9"/>
                  <c:pt idx="0">
                    <c:v>2.45952886759454</c:v>
                  </c:pt>
                  <c:pt idx="1">
                    <c:v>4.286584031452479</c:v>
                  </c:pt>
                  <c:pt idx="2">
                    <c:v>4.115543829694967</c:v>
                  </c:pt>
                  <c:pt idx="3">
                    <c:v>4.281666317647076</c:v>
                  </c:pt>
                  <c:pt idx="4">
                    <c:v>4.18027508852767</c:v>
                  </c:pt>
                  <c:pt idx="5">
                    <c:v>0.658833810002852</c:v>
                  </c:pt>
                  <c:pt idx="6">
                    <c:v>1.675411811872667</c:v>
                  </c:pt>
                  <c:pt idx="7">
                    <c:v>0.4857980736162</c:v>
                  </c:pt>
                  <c:pt idx="8">
                    <c:v>3.249101619340493</c:v>
                  </c:pt>
                </c:numCache>
              </c:numRef>
            </c:minus>
            <c:spPr>
              <a:ln>
                <a:solidFill>
                  <a:srgbClr val="5B9BD5"/>
                </a:solidFill>
              </a:ln>
            </c:spPr>
          </c:errBars>
          <c:xVal>
            <c:numRef>
              <c:f>[3]Sheet1!$C$7:$C$15</c:f>
              <c:numCache>
                <c:formatCode>General</c:formatCode>
                <c:ptCount val="9"/>
                <c:pt idx="0">
                  <c:v>7.5</c:v>
                </c:pt>
                <c:pt idx="1">
                  <c:v>11.66666666666667</c:v>
                </c:pt>
                <c:pt idx="2">
                  <c:v>15.66666666666667</c:v>
                </c:pt>
                <c:pt idx="3">
                  <c:v>21.66666666666667</c:v>
                </c:pt>
                <c:pt idx="4">
                  <c:v>30.0</c:v>
                </c:pt>
                <c:pt idx="5">
                  <c:v>45.0</c:v>
                </c:pt>
                <c:pt idx="6">
                  <c:v>60.0</c:v>
                </c:pt>
                <c:pt idx="7">
                  <c:v>90.0</c:v>
                </c:pt>
                <c:pt idx="8">
                  <c:v>120.0</c:v>
                </c:pt>
              </c:numCache>
            </c:numRef>
          </c:xVal>
          <c:yVal>
            <c:numRef>
              <c:f>[3]Sheet1!$D$7:$D$15</c:f>
              <c:numCache>
                <c:formatCode>General</c:formatCode>
                <c:ptCount val="9"/>
                <c:pt idx="0">
                  <c:v>41.20021513604028</c:v>
                </c:pt>
                <c:pt idx="1">
                  <c:v>31.26375789432828</c:v>
                </c:pt>
                <c:pt idx="2">
                  <c:v>24.10105849149715</c:v>
                </c:pt>
                <c:pt idx="3">
                  <c:v>25.17701593004752</c:v>
                </c:pt>
                <c:pt idx="4">
                  <c:v>24.23496404233966</c:v>
                </c:pt>
                <c:pt idx="5">
                  <c:v>25.25381062483712</c:v>
                </c:pt>
                <c:pt idx="6">
                  <c:v>25.67964691074626</c:v>
                </c:pt>
                <c:pt idx="7">
                  <c:v>23.50804819490881</c:v>
                </c:pt>
                <c:pt idx="8">
                  <c:v>21.69796674262965</c:v>
                </c:pt>
              </c:numCache>
            </c:numRef>
          </c:yVal>
          <c:smooth val="0"/>
        </c:ser>
        <c:ser>
          <c:idx val="1"/>
          <c:order val="1"/>
          <c:tx>
            <c:strRef>
              <c:f>[3]Sheet1!$K$3</c:f>
              <c:strCache>
                <c:ptCount val="1"/>
                <c:pt idx="0">
                  <c:v>Cement 2</c:v>
                </c:pt>
              </c:strCache>
            </c:strRef>
          </c:tx>
          <c:spPr>
            <a:ln w="19050">
              <a:noFill/>
            </a:ln>
          </c:spPr>
          <c:errBars>
            <c:errDir val="y"/>
            <c:errBarType val="both"/>
            <c:errValType val="cust"/>
            <c:noEndCap val="0"/>
            <c:plus>
              <c:numRef>
                <c:f>[3]Sheet1!$M$7:$M$15</c:f>
                <c:numCache>
                  <c:formatCode>General</c:formatCode>
                  <c:ptCount val="9"/>
                  <c:pt idx="0">
                    <c:v>0.823940483093267</c:v>
                  </c:pt>
                  <c:pt idx="1">
                    <c:v>1.462038573140505</c:v>
                  </c:pt>
                  <c:pt idx="2">
                    <c:v>1.232088017187999</c:v>
                  </c:pt>
                  <c:pt idx="3">
                    <c:v>0.556350961460549</c:v>
                  </c:pt>
                  <c:pt idx="4">
                    <c:v>0.346984214864399</c:v>
                  </c:pt>
                  <c:pt idx="5">
                    <c:v>0.592813709463247</c:v>
                  </c:pt>
                  <c:pt idx="6">
                    <c:v>2.312443953977665</c:v>
                  </c:pt>
                  <c:pt idx="7">
                    <c:v>0.184078066529756</c:v>
                  </c:pt>
                  <c:pt idx="8">
                    <c:v>0.941562250843904</c:v>
                  </c:pt>
                </c:numCache>
              </c:numRef>
            </c:plus>
            <c:minus>
              <c:numRef>
                <c:f>[3]Sheet1!$M$7:$M$15</c:f>
                <c:numCache>
                  <c:formatCode>General</c:formatCode>
                  <c:ptCount val="9"/>
                  <c:pt idx="0">
                    <c:v>0.823940483093267</c:v>
                  </c:pt>
                  <c:pt idx="1">
                    <c:v>1.462038573140505</c:v>
                  </c:pt>
                  <c:pt idx="2">
                    <c:v>1.232088017187999</c:v>
                  </c:pt>
                  <c:pt idx="3">
                    <c:v>0.556350961460549</c:v>
                  </c:pt>
                  <c:pt idx="4">
                    <c:v>0.346984214864399</c:v>
                  </c:pt>
                  <c:pt idx="5">
                    <c:v>0.592813709463247</c:v>
                  </c:pt>
                  <c:pt idx="6">
                    <c:v>2.312443953977665</c:v>
                  </c:pt>
                  <c:pt idx="7">
                    <c:v>0.184078066529756</c:v>
                  </c:pt>
                  <c:pt idx="8">
                    <c:v>0.941562250843904</c:v>
                  </c:pt>
                </c:numCache>
              </c:numRef>
            </c:minus>
            <c:spPr>
              <a:ln>
                <a:solidFill>
                  <a:srgbClr val="ED7D31"/>
                </a:solidFill>
              </a:ln>
            </c:spPr>
          </c:errBars>
          <c:xVal>
            <c:numRef>
              <c:f>[3]Sheet1!$K$7:$K$15</c:f>
              <c:numCache>
                <c:formatCode>General</c:formatCode>
                <c:ptCount val="9"/>
                <c:pt idx="0">
                  <c:v>8.0</c:v>
                </c:pt>
                <c:pt idx="1">
                  <c:v>14.5</c:v>
                </c:pt>
                <c:pt idx="2">
                  <c:v>21.0</c:v>
                </c:pt>
                <c:pt idx="3">
                  <c:v>26.0</c:v>
                </c:pt>
                <c:pt idx="4">
                  <c:v>31.5</c:v>
                </c:pt>
                <c:pt idx="5">
                  <c:v>60.0</c:v>
                </c:pt>
                <c:pt idx="6">
                  <c:v>90.0</c:v>
                </c:pt>
                <c:pt idx="7">
                  <c:v>120.0</c:v>
                </c:pt>
                <c:pt idx="8">
                  <c:v>180.0</c:v>
                </c:pt>
              </c:numCache>
            </c:numRef>
          </c:xVal>
          <c:yVal>
            <c:numRef>
              <c:f>[3]Sheet1!$L$7:$L$15</c:f>
              <c:numCache>
                <c:formatCode>General</c:formatCode>
                <c:ptCount val="9"/>
                <c:pt idx="0">
                  <c:v>17.61772876224695</c:v>
                </c:pt>
                <c:pt idx="1">
                  <c:v>17.98908794517357</c:v>
                </c:pt>
                <c:pt idx="2">
                  <c:v>19.43335495783223</c:v>
                </c:pt>
                <c:pt idx="3">
                  <c:v>18.23194770198113</c:v>
                </c:pt>
                <c:pt idx="4">
                  <c:v>17.95498777384102</c:v>
                </c:pt>
                <c:pt idx="5">
                  <c:v>19.25245770747043</c:v>
                </c:pt>
                <c:pt idx="6">
                  <c:v>17.63976911688874</c:v>
                </c:pt>
                <c:pt idx="7">
                  <c:v>20.09955586606118</c:v>
                </c:pt>
                <c:pt idx="8">
                  <c:v>19.24455644825922</c:v>
                </c:pt>
              </c:numCache>
            </c:numRef>
          </c:yVal>
          <c:smooth val="0"/>
        </c:ser>
        <c:ser>
          <c:idx val="2"/>
          <c:order val="2"/>
          <c:tx>
            <c:strRef>
              <c:f>[3]Sheet1!$S$3</c:f>
              <c:strCache>
                <c:ptCount val="1"/>
                <c:pt idx="0">
                  <c:v>Cement 3</c:v>
                </c:pt>
              </c:strCache>
            </c:strRef>
          </c:tx>
          <c:spPr>
            <a:ln w="19050">
              <a:noFill/>
            </a:ln>
          </c:spPr>
          <c:marker>
            <c:spPr>
              <a:solidFill>
                <a:srgbClr val="70AD47">
                  <a:lumMod val="75000"/>
                </a:srgbClr>
              </a:solidFill>
              <a:ln>
                <a:solidFill>
                  <a:srgbClr val="70AD47">
                    <a:lumMod val="75000"/>
                  </a:srgbClr>
                </a:solidFill>
              </a:ln>
            </c:spPr>
          </c:marker>
          <c:errBars>
            <c:errDir val="y"/>
            <c:errBarType val="both"/>
            <c:errValType val="cust"/>
            <c:noEndCap val="0"/>
            <c:plus>
              <c:numRef>
                <c:f>[3]Sheet1!$U$7:$U$15</c:f>
                <c:numCache>
                  <c:formatCode>General</c:formatCode>
                  <c:ptCount val="9"/>
                  <c:pt idx="0">
                    <c:v>0.191135372594797</c:v>
                  </c:pt>
                  <c:pt idx="1">
                    <c:v>0.186430501884772</c:v>
                  </c:pt>
                  <c:pt idx="2">
                    <c:v>0.3922685954484</c:v>
                  </c:pt>
                  <c:pt idx="3">
                    <c:v>0.173492107432202</c:v>
                  </c:pt>
                  <c:pt idx="4">
                    <c:v>0.073513604844155</c:v>
                  </c:pt>
                  <c:pt idx="5">
                    <c:v>0.321695534798008</c:v>
                  </c:pt>
                  <c:pt idx="6">
                    <c:v>0.719845218633943</c:v>
                  </c:pt>
                  <c:pt idx="7">
                    <c:v>0.321695534798013</c:v>
                  </c:pt>
                  <c:pt idx="8">
                    <c:v>0.671032185017428</c:v>
                  </c:pt>
                </c:numCache>
              </c:numRef>
            </c:plus>
            <c:minus>
              <c:numRef>
                <c:f>[3]Sheet1!$U$7:$U$15</c:f>
                <c:numCache>
                  <c:formatCode>General</c:formatCode>
                  <c:ptCount val="9"/>
                  <c:pt idx="0">
                    <c:v>0.191135372594797</c:v>
                  </c:pt>
                  <c:pt idx="1">
                    <c:v>0.186430501884772</c:v>
                  </c:pt>
                  <c:pt idx="2">
                    <c:v>0.3922685954484</c:v>
                  </c:pt>
                  <c:pt idx="3">
                    <c:v>0.173492107432202</c:v>
                  </c:pt>
                  <c:pt idx="4">
                    <c:v>0.073513604844155</c:v>
                  </c:pt>
                  <c:pt idx="5">
                    <c:v>0.321695534798008</c:v>
                  </c:pt>
                  <c:pt idx="6">
                    <c:v>0.719845218633943</c:v>
                  </c:pt>
                  <c:pt idx="7">
                    <c:v>0.321695534798013</c:v>
                  </c:pt>
                  <c:pt idx="8">
                    <c:v>0.671032185017428</c:v>
                  </c:pt>
                </c:numCache>
              </c:numRef>
            </c:minus>
            <c:spPr>
              <a:ln>
                <a:solidFill>
                  <a:srgbClr val="70AD47">
                    <a:lumMod val="75000"/>
                  </a:srgbClr>
                </a:solidFill>
              </a:ln>
            </c:spPr>
          </c:errBars>
          <c:xVal>
            <c:numRef>
              <c:f>[3]Sheet1!$S$7:$S$15</c:f>
              <c:numCache>
                <c:formatCode>General</c:formatCode>
                <c:ptCount val="9"/>
                <c:pt idx="0">
                  <c:v>7.5</c:v>
                </c:pt>
                <c:pt idx="1">
                  <c:v>14.5</c:v>
                </c:pt>
                <c:pt idx="2">
                  <c:v>20.0</c:v>
                </c:pt>
                <c:pt idx="3">
                  <c:v>25.0</c:v>
                </c:pt>
                <c:pt idx="4">
                  <c:v>30.0</c:v>
                </c:pt>
                <c:pt idx="5">
                  <c:v>60.0</c:v>
                </c:pt>
                <c:pt idx="6">
                  <c:v>90.0</c:v>
                </c:pt>
                <c:pt idx="7">
                  <c:v>120.0</c:v>
                </c:pt>
                <c:pt idx="8">
                  <c:v>180.0</c:v>
                </c:pt>
              </c:numCache>
            </c:numRef>
          </c:xVal>
          <c:yVal>
            <c:numRef>
              <c:f>[3]Sheet1!$T$7:$T$15</c:f>
              <c:numCache>
                <c:formatCode>General</c:formatCode>
                <c:ptCount val="9"/>
                <c:pt idx="0">
                  <c:v>19.18550493204917</c:v>
                </c:pt>
                <c:pt idx="1">
                  <c:v>19.54147745230134</c:v>
                </c:pt>
                <c:pt idx="2">
                  <c:v>19.66789759968064</c:v>
                </c:pt>
                <c:pt idx="3">
                  <c:v>20.23595655139145</c:v>
                </c:pt>
                <c:pt idx="4">
                  <c:v>20.63684149242311</c:v>
                </c:pt>
                <c:pt idx="5">
                  <c:v>21.62990501854717</c:v>
                </c:pt>
                <c:pt idx="6">
                  <c:v>22.1551308282183</c:v>
                </c:pt>
                <c:pt idx="7">
                  <c:v>21.60412196217376</c:v>
                </c:pt>
                <c:pt idx="8">
                  <c:v>21.1267195635178</c:v>
                </c:pt>
              </c:numCache>
            </c:numRef>
          </c:yVal>
          <c:smooth val="0"/>
        </c:ser>
        <c:dLbls>
          <c:showLegendKey val="0"/>
          <c:showVal val="0"/>
          <c:showCatName val="0"/>
          <c:showSerName val="0"/>
          <c:showPercent val="0"/>
          <c:showBubbleSize val="0"/>
        </c:dLbls>
        <c:axId val="709143616"/>
        <c:axId val="709148160"/>
      </c:scatterChart>
      <c:valAx>
        <c:axId val="709143616"/>
        <c:scaling>
          <c:orientation val="minMax"/>
          <c:max val="200.0"/>
          <c:min val="0.0"/>
        </c:scaling>
        <c:delete val="0"/>
        <c:axPos val="b"/>
        <c:title>
          <c:tx>
            <c:rich>
              <a:bodyPr/>
              <a:lstStyle/>
              <a:p>
                <a:pPr>
                  <a:defRPr sz="2000" b="1" i="0" u="none" strike="noStrike" baseline="0">
                    <a:solidFill>
                      <a:srgbClr val="000000"/>
                    </a:solidFill>
                    <a:latin typeface="Calibri"/>
                    <a:ea typeface="Calibri"/>
                    <a:cs typeface="Calibri"/>
                  </a:defRPr>
                </a:pPr>
                <a:r>
                  <a:rPr lang="en-US"/>
                  <a:t>Time, min</a:t>
                </a:r>
              </a:p>
            </c:rich>
          </c:tx>
          <c:layout>
            <c:manualLayout>
              <c:xMode val="edge"/>
              <c:yMode val="edge"/>
              <c:x val="0.416443336251344"/>
              <c:y val="0.895057514754962"/>
            </c:manualLayout>
          </c:layout>
          <c:overlay val="0"/>
        </c:title>
        <c:numFmt formatCode="General" sourceLinked="1"/>
        <c:majorTickMark val="out"/>
        <c:minorTickMark val="in"/>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709148160"/>
        <c:crosses val="autoZero"/>
        <c:crossBetween val="midCat"/>
      </c:valAx>
      <c:valAx>
        <c:axId val="709148160"/>
        <c:scaling>
          <c:orientation val="minMax"/>
          <c:max val="50.0"/>
          <c:min val="0.0"/>
        </c:scaling>
        <c:delete val="0"/>
        <c:axPos val="l"/>
        <c:title>
          <c:tx>
            <c:rich>
              <a:bodyPr/>
              <a:lstStyle/>
              <a:p>
                <a:pPr>
                  <a:defRPr sz="2000" b="1" i="0" u="none" strike="noStrike" baseline="0">
                    <a:solidFill>
                      <a:srgbClr val="000000"/>
                    </a:solidFill>
                    <a:latin typeface="Calibri"/>
                    <a:ea typeface="Calibri"/>
                    <a:cs typeface="Calibri"/>
                  </a:defRPr>
                </a:pPr>
                <a:r>
                  <a:rPr lang="en-US" sz="1600" dirty="0"/>
                  <a:t>Total Concentration, m </a:t>
                </a:r>
                <a:r>
                  <a:rPr lang="en-US" sz="1600" dirty="0" err="1"/>
                  <a:t>mol</a:t>
                </a:r>
                <a:r>
                  <a:rPr lang="en-US" sz="1600" dirty="0"/>
                  <a:t> / L</a:t>
                </a:r>
              </a:p>
            </c:rich>
          </c:tx>
          <c:layout>
            <c:manualLayout>
              <c:xMode val="edge"/>
              <c:yMode val="edge"/>
              <c:x val="0.0381287474472933"/>
              <c:y val="0.110277157693059"/>
            </c:manualLayout>
          </c:layout>
          <c:overlay val="0"/>
        </c:title>
        <c:numFmt formatCode="0.00" sourceLinked="0"/>
        <c:majorTickMark val="out"/>
        <c:minorTickMark val="none"/>
        <c:tickLblPos val="nextTo"/>
        <c:txPr>
          <a:bodyPr/>
          <a:lstStyle/>
          <a:p>
            <a:pPr>
              <a:defRPr sz="1200"/>
            </a:pPr>
            <a:endParaRPr lang="en-US"/>
          </a:p>
        </c:txPr>
        <c:crossAx val="709143616"/>
        <c:crossesAt val="0.001"/>
        <c:crossBetween val="midCat"/>
      </c:valAx>
      <c:spPr>
        <a:solidFill>
          <a:sysClr val="window" lastClr="FFFFFF"/>
        </a:solidFill>
        <a:ln>
          <a:solidFill>
            <a:schemeClr val="bg1">
              <a:lumMod val="50000"/>
            </a:schemeClr>
          </a:solidFill>
        </a:ln>
      </c:spPr>
    </c:plotArea>
    <c:plotVisOnly val="1"/>
    <c:dispBlanksAs val="gap"/>
    <c:showDLblsOverMax val="0"/>
  </c:chart>
  <c:spPr>
    <a:solidFill>
      <a:srgbClr val="FFC000">
        <a:lumMod val="20000"/>
        <a:lumOff val="80000"/>
      </a:srgbClr>
    </a:solidFill>
    <a:ln>
      <a:noFill/>
    </a:ln>
  </c:spPr>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drawing1.xml><?xml version="1.0" encoding="utf-8"?>
<c:userShapes xmlns:c="http://schemas.openxmlformats.org/drawingml/2006/chart">
  <cdr:relSizeAnchor xmlns:cdr="http://schemas.openxmlformats.org/drawingml/2006/chartDrawing">
    <cdr:from>
      <cdr:x>0.7811</cdr:x>
      <cdr:y>0.43464</cdr:y>
    </cdr:from>
    <cdr:to>
      <cdr:x>0.82424</cdr:x>
      <cdr:y>0.5</cdr:y>
    </cdr:to>
    <cdr:sp macro="" textlink="">
      <cdr:nvSpPr>
        <cdr:cNvPr id="2" name="TextBox 1"/>
        <cdr:cNvSpPr txBox="1"/>
      </cdr:nvSpPr>
      <cdr:spPr>
        <a:xfrm xmlns:a="http://schemas.openxmlformats.org/drawingml/2006/main">
          <a:off x="4142275" y="1700032"/>
          <a:ext cx="228776" cy="25564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accent1"/>
              </a:solidFill>
            </a:rPr>
            <a:t>K</a:t>
          </a:r>
        </a:p>
      </cdr:txBody>
    </cdr:sp>
  </cdr:relSizeAnchor>
  <cdr:relSizeAnchor xmlns:cdr="http://schemas.openxmlformats.org/drawingml/2006/chartDrawing">
    <cdr:from>
      <cdr:x>0.75916</cdr:x>
      <cdr:y>0.21601</cdr:y>
    </cdr:from>
    <cdr:to>
      <cdr:x>0.80255</cdr:x>
      <cdr:y>0.28137</cdr:y>
    </cdr:to>
    <cdr:sp macro="" textlink="">
      <cdr:nvSpPr>
        <cdr:cNvPr id="3" name="TextBox 1"/>
        <cdr:cNvSpPr txBox="1"/>
      </cdr:nvSpPr>
      <cdr:spPr>
        <a:xfrm xmlns:a="http://schemas.openxmlformats.org/drawingml/2006/main">
          <a:off x="4025899" y="844894"/>
          <a:ext cx="230101" cy="25564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Na</a:t>
          </a:r>
        </a:p>
      </cdr:txBody>
    </cdr:sp>
  </cdr:relSizeAnchor>
  <cdr:relSizeAnchor xmlns:cdr="http://schemas.openxmlformats.org/drawingml/2006/chartDrawing">
    <cdr:from>
      <cdr:x>0.84036</cdr:x>
      <cdr:y>0.26646</cdr:y>
    </cdr:from>
    <cdr:to>
      <cdr:x>0.88325</cdr:x>
      <cdr:y>0.33207</cdr:y>
    </cdr:to>
    <cdr:sp macro="" textlink="">
      <cdr:nvSpPr>
        <cdr:cNvPr id="4" name="TextBox 1"/>
        <cdr:cNvSpPr txBox="1"/>
      </cdr:nvSpPr>
      <cdr:spPr>
        <a:xfrm xmlns:a="http://schemas.openxmlformats.org/drawingml/2006/main">
          <a:off x="4456512" y="1042216"/>
          <a:ext cx="227450" cy="25662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4">
                  <a:lumMod val="75000"/>
                </a:schemeClr>
              </a:solidFill>
            </a:rPr>
            <a:t>S</a:t>
          </a:r>
        </a:p>
      </cdr:txBody>
    </cdr:sp>
  </cdr:relSizeAnchor>
  <cdr:relSizeAnchor xmlns:cdr="http://schemas.openxmlformats.org/drawingml/2006/chartDrawing">
    <cdr:from>
      <cdr:x>0.7811</cdr:x>
      <cdr:y>0.33192</cdr:y>
    </cdr:from>
    <cdr:to>
      <cdr:x>0.82424</cdr:x>
      <cdr:y>0.39703</cdr:y>
    </cdr:to>
    <cdr:sp macro="" textlink="">
      <cdr:nvSpPr>
        <cdr:cNvPr id="5" name="TextBox 1"/>
        <cdr:cNvSpPr txBox="1"/>
      </cdr:nvSpPr>
      <cdr:spPr>
        <a:xfrm xmlns:a="http://schemas.openxmlformats.org/drawingml/2006/main">
          <a:off x="4142275" y="1298271"/>
          <a:ext cx="228776" cy="25466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5">
                  <a:lumMod val="50000"/>
                </a:schemeClr>
              </a:solidFill>
            </a:rPr>
            <a:t>Ca</a:t>
          </a:r>
        </a:p>
      </cdr:txBody>
    </cdr:sp>
  </cdr:relSizeAnchor>
  <cdr:relSizeAnchor xmlns:cdr="http://schemas.openxmlformats.org/drawingml/2006/chartDrawing">
    <cdr:from>
      <cdr:x>0.7845</cdr:x>
      <cdr:y>0.56719</cdr:y>
    </cdr:from>
    <cdr:to>
      <cdr:x>0.82424</cdr:x>
      <cdr:y>0.61565</cdr:y>
    </cdr:to>
    <cdr:sp macro="" textlink="">
      <cdr:nvSpPr>
        <cdr:cNvPr id="6" name="TextBox 1"/>
        <cdr:cNvSpPr txBox="1"/>
      </cdr:nvSpPr>
      <cdr:spPr>
        <a:xfrm xmlns:a="http://schemas.openxmlformats.org/drawingml/2006/main">
          <a:off x="4160305" y="2218472"/>
          <a:ext cx="210745" cy="18954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6">
                  <a:lumMod val="75000"/>
                </a:schemeClr>
              </a:solidFill>
            </a:rPr>
            <a:t>Si</a:t>
          </a:r>
        </a:p>
      </cdr:txBody>
    </cdr:sp>
  </cdr:relSizeAnchor>
  <cdr:relSizeAnchor xmlns:cdr="http://schemas.openxmlformats.org/drawingml/2006/chartDrawing">
    <cdr:from>
      <cdr:x>0.78109</cdr:x>
      <cdr:y>0.67986</cdr:y>
    </cdr:from>
    <cdr:to>
      <cdr:x>0.82424</cdr:x>
      <cdr:y>0.74522</cdr:y>
    </cdr:to>
    <cdr:sp macro="" textlink="">
      <cdr:nvSpPr>
        <cdr:cNvPr id="7" name="TextBox 1"/>
        <cdr:cNvSpPr txBox="1"/>
      </cdr:nvSpPr>
      <cdr:spPr>
        <a:xfrm xmlns:a="http://schemas.openxmlformats.org/drawingml/2006/main">
          <a:off x="4142221" y="2659188"/>
          <a:ext cx="228830" cy="25564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7030A0"/>
              </a:solidFill>
            </a:rPr>
            <a:t>Al</a:t>
          </a:r>
        </a:p>
      </cdr:txBody>
    </cdr:sp>
  </cdr:relSizeAnchor>
</c:userShapes>
</file>

<file path=ppt/drawings/drawing10.xml><?xml version="1.0" encoding="utf-8"?>
<c:userShapes xmlns:c="http://schemas.openxmlformats.org/drawingml/2006/chart">
  <cdr:relSizeAnchor xmlns:cdr="http://schemas.openxmlformats.org/drawingml/2006/chartDrawing">
    <cdr:from>
      <cdr:x>0.64563</cdr:x>
      <cdr:y>0.53508</cdr:y>
    </cdr:from>
    <cdr:to>
      <cdr:x>0.68396</cdr:x>
      <cdr:y>0.61841</cdr:y>
    </cdr:to>
    <cdr:sp macro="" textlink="">
      <cdr:nvSpPr>
        <cdr:cNvPr id="2" name="TextBox 1"/>
        <cdr:cNvSpPr txBox="1"/>
      </cdr:nvSpPr>
      <cdr:spPr>
        <a:xfrm xmlns:a="http://schemas.openxmlformats.org/drawingml/2006/main">
          <a:off x="3411579" y="1989029"/>
          <a:ext cx="202535" cy="30974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accent1"/>
              </a:solidFill>
            </a:rPr>
            <a:t>OPC1</a:t>
          </a:r>
        </a:p>
      </cdr:txBody>
    </cdr:sp>
  </cdr:relSizeAnchor>
  <cdr:relSizeAnchor xmlns:cdr="http://schemas.openxmlformats.org/drawingml/2006/chartDrawing">
    <cdr:from>
      <cdr:x>0.72564</cdr:x>
      <cdr:y>0.65766</cdr:y>
    </cdr:from>
    <cdr:to>
      <cdr:x>0.76903</cdr:x>
      <cdr:y>0.72302</cdr:y>
    </cdr:to>
    <cdr:sp macro="" textlink="">
      <cdr:nvSpPr>
        <cdr:cNvPr id="3" name="TextBox 1"/>
        <cdr:cNvSpPr txBox="1"/>
      </cdr:nvSpPr>
      <cdr:spPr>
        <a:xfrm xmlns:a="http://schemas.openxmlformats.org/drawingml/2006/main">
          <a:off x="3834335" y="2444664"/>
          <a:ext cx="229277" cy="2429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OPC2</a:t>
          </a:r>
        </a:p>
      </cdr:txBody>
    </cdr:sp>
  </cdr:relSizeAnchor>
  <cdr:relSizeAnchor xmlns:cdr="http://schemas.openxmlformats.org/drawingml/2006/chartDrawing">
    <cdr:from>
      <cdr:x>0.73255</cdr:x>
      <cdr:y>0.38781</cdr:y>
    </cdr:from>
    <cdr:to>
      <cdr:x>0.77569</cdr:x>
      <cdr:y>0.45292</cdr:y>
    </cdr:to>
    <cdr:sp macro="" textlink="">
      <cdr:nvSpPr>
        <cdr:cNvPr id="5" name="TextBox 1"/>
        <cdr:cNvSpPr txBox="1"/>
      </cdr:nvSpPr>
      <cdr:spPr>
        <a:xfrm xmlns:a="http://schemas.openxmlformats.org/drawingml/2006/main">
          <a:off x="3870877" y="1441584"/>
          <a:ext cx="227956" cy="24202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669900"/>
              </a:solidFill>
            </a:rPr>
            <a:t>OPC3</a:t>
          </a:r>
        </a:p>
      </cdr:txBody>
    </cdr:sp>
  </cdr:relSizeAnchor>
</c:userShapes>
</file>

<file path=ppt/drawings/drawing2.xml><?xml version="1.0" encoding="utf-8"?>
<c:userShapes xmlns:c="http://schemas.openxmlformats.org/drawingml/2006/chart">
  <cdr:relSizeAnchor xmlns:cdr="http://schemas.openxmlformats.org/drawingml/2006/chartDrawing">
    <cdr:from>
      <cdr:x>0.85682</cdr:x>
      <cdr:y>0.35927</cdr:y>
    </cdr:from>
    <cdr:to>
      <cdr:x>0.96026</cdr:x>
      <cdr:y>0.51729</cdr:y>
    </cdr:to>
    <cdr:sp macro="" textlink="">
      <cdr:nvSpPr>
        <cdr:cNvPr id="2" name="TextBox 1"/>
        <cdr:cNvSpPr txBox="1"/>
      </cdr:nvSpPr>
      <cdr:spPr>
        <a:xfrm xmlns:a="http://schemas.openxmlformats.org/drawingml/2006/main">
          <a:off x="7406853" y="229132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a:p>
      </cdr:txBody>
    </cdr:sp>
  </cdr:relSizeAnchor>
  <cdr:relSizeAnchor xmlns:cdr="http://schemas.openxmlformats.org/drawingml/2006/chartDrawing">
    <cdr:from>
      <cdr:x>0.76406</cdr:x>
      <cdr:y>0.35727</cdr:y>
    </cdr:from>
    <cdr:to>
      <cdr:x>0.82646</cdr:x>
      <cdr:y>0.42933</cdr:y>
    </cdr:to>
    <cdr:sp macro="" textlink="">
      <cdr:nvSpPr>
        <cdr:cNvPr id="3" name="TextBox 2"/>
        <cdr:cNvSpPr txBox="1"/>
      </cdr:nvSpPr>
      <cdr:spPr>
        <a:xfrm xmlns:a="http://schemas.openxmlformats.org/drawingml/2006/main">
          <a:off x="3919722" y="1347649"/>
          <a:ext cx="320133" cy="2718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accent1">
                  <a:lumMod val="75000"/>
                </a:schemeClr>
              </a:solidFill>
            </a:rPr>
            <a:t>K</a:t>
          </a:r>
        </a:p>
      </cdr:txBody>
    </cdr:sp>
  </cdr:relSizeAnchor>
  <cdr:relSizeAnchor xmlns:cdr="http://schemas.openxmlformats.org/drawingml/2006/chartDrawing">
    <cdr:from>
      <cdr:x>0.83596</cdr:x>
      <cdr:y>0.28359</cdr:y>
    </cdr:from>
    <cdr:to>
      <cdr:x>0.87478</cdr:x>
      <cdr:y>0.32497</cdr:y>
    </cdr:to>
    <cdr:sp macro="" textlink="">
      <cdr:nvSpPr>
        <cdr:cNvPr id="4" name="TextBox 1"/>
        <cdr:cNvSpPr txBox="1"/>
      </cdr:nvSpPr>
      <cdr:spPr>
        <a:xfrm xmlns:a="http://schemas.openxmlformats.org/drawingml/2006/main">
          <a:off x="4288589" y="1069749"/>
          <a:ext cx="199151" cy="15609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1">
                  <a:lumMod val="50000"/>
                </a:schemeClr>
              </a:solidFill>
            </a:rPr>
            <a:t>Ca</a:t>
          </a:r>
        </a:p>
      </cdr:txBody>
    </cdr:sp>
  </cdr:relSizeAnchor>
  <cdr:relSizeAnchor xmlns:cdr="http://schemas.openxmlformats.org/drawingml/2006/chartDrawing">
    <cdr:from>
      <cdr:x>0.85102</cdr:x>
      <cdr:y>0.21704</cdr:y>
    </cdr:from>
    <cdr:to>
      <cdr:x>0.88602</cdr:x>
      <cdr:y>0.26679</cdr:y>
    </cdr:to>
    <cdr:sp macro="" textlink="">
      <cdr:nvSpPr>
        <cdr:cNvPr id="6" name="TextBox 1"/>
        <cdr:cNvSpPr txBox="1"/>
      </cdr:nvSpPr>
      <cdr:spPr>
        <a:xfrm xmlns:a="http://schemas.openxmlformats.org/drawingml/2006/main">
          <a:off x="4365851" y="818702"/>
          <a:ext cx="179554" cy="18766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4">
                  <a:lumMod val="75000"/>
                </a:schemeClr>
              </a:solidFill>
            </a:rPr>
            <a:t>S</a:t>
          </a:r>
        </a:p>
      </cdr:txBody>
    </cdr:sp>
  </cdr:relSizeAnchor>
  <cdr:relSizeAnchor xmlns:cdr="http://schemas.openxmlformats.org/drawingml/2006/chartDrawing">
    <cdr:from>
      <cdr:x>0.80074</cdr:x>
      <cdr:y>0.1439</cdr:y>
    </cdr:from>
    <cdr:to>
      <cdr:x>0.83956</cdr:x>
      <cdr:y>0.19247</cdr:y>
    </cdr:to>
    <cdr:sp macro="" textlink="">
      <cdr:nvSpPr>
        <cdr:cNvPr id="7" name="TextBox 1"/>
        <cdr:cNvSpPr txBox="1"/>
      </cdr:nvSpPr>
      <cdr:spPr>
        <a:xfrm xmlns:a="http://schemas.openxmlformats.org/drawingml/2006/main">
          <a:off x="4107899" y="542804"/>
          <a:ext cx="199151" cy="18321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accent2">
                  <a:lumMod val="75000"/>
                </a:schemeClr>
              </a:solidFill>
            </a:rPr>
            <a:t>Na</a:t>
          </a:r>
        </a:p>
      </cdr:txBody>
    </cdr:sp>
  </cdr:relSizeAnchor>
  <cdr:relSizeAnchor xmlns:cdr="http://schemas.openxmlformats.org/drawingml/2006/chartDrawing">
    <cdr:from>
      <cdr:x>0.77585</cdr:x>
      <cdr:y>0.51846</cdr:y>
    </cdr:from>
    <cdr:to>
      <cdr:x>0.81467</cdr:x>
      <cdr:y>0.56702</cdr:y>
    </cdr:to>
    <cdr:sp macro="" textlink="">
      <cdr:nvSpPr>
        <cdr:cNvPr id="8" name="TextBox 1"/>
        <cdr:cNvSpPr txBox="1"/>
      </cdr:nvSpPr>
      <cdr:spPr>
        <a:xfrm xmlns:a="http://schemas.openxmlformats.org/drawingml/2006/main">
          <a:off x="3980213" y="1955679"/>
          <a:ext cx="199151" cy="1831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6">
                  <a:lumMod val="75000"/>
                </a:schemeClr>
              </a:solidFill>
            </a:rPr>
            <a:t>Si</a:t>
          </a:r>
        </a:p>
      </cdr:txBody>
    </cdr:sp>
  </cdr:relSizeAnchor>
  <cdr:relSizeAnchor xmlns:cdr="http://schemas.openxmlformats.org/drawingml/2006/chartDrawing">
    <cdr:from>
      <cdr:x>0.82015</cdr:x>
      <cdr:y>0.64624</cdr:y>
    </cdr:from>
    <cdr:to>
      <cdr:x>0.85897</cdr:x>
      <cdr:y>0.6948</cdr:y>
    </cdr:to>
    <cdr:sp macro="" textlink="">
      <cdr:nvSpPr>
        <cdr:cNvPr id="9" name="TextBox 1"/>
        <cdr:cNvSpPr txBox="1"/>
      </cdr:nvSpPr>
      <cdr:spPr>
        <a:xfrm xmlns:a="http://schemas.openxmlformats.org/drawingml/2006/main">
          <a:off x="4207475" y="2437698"/>
          <a:ext cx="199151" cy="1831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7030A0"/>
              </a:solidFill>
            </a:rPr>
            <a:t>Al</a:t>
          </a:r>
        </a:p>
      </cdr:txBody>
    </cdr:sp>
  </cdr:relSizeAnchor>
</c:userShapes>
</file>

<file path=ppt/drawings/drawing3.xml><?xml version="1.0" encoding="utf-8"?>
<c:userShapes xmlns:c="http://schemas.openxmlformats.org/drawingml/2006/chart">
  <cdr:relSizeAnchor xmlns:cdr="http://schemas.openxmlformats.org/drawingml/2006/chartDrawing">
    <cdr:from>
      <cdr:x>0.20898</cdr:x>
      <cdr:y>0.25053</cdr:y>
    </cdr:from>
    <cdr:to>
      <cdr:x>0.25186</cdr:x>
      <cdr:y>0.293</cdr:y>
    </cdr:to>
    <cdr:sp macro="" textlink="">
      <cdr:nvSpPr>
        <cdr:cNvPr id="3" name="TextBox 1"/>
        <cdr:cNvSpPr txBox="1"/>
      </cdr:nvSpPr>
      <cdr:spPr>
        <a:xfrm xmlns:a="http://schemas.openxmlformats.org/drawingml/2006/main">
          <a:off x="1006447" y="931280"/>
          <a:ext cx="206513" cy="15787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accent4">
                  <a:lumMod val="75000"/>
                </a:schemeClr>
              </a:solidFill>
            </a:rPr>
            <a:t>C3</a:t>
          </a:r>
        </a:p>
      </cdr:txBody>
    </cdr:sp>
  </cdr:relSizeAnchor>
  <cdr:relSizeAnchor xmlns:cdr="http://schemas.openxmlformats.org/drawingml/2006/chartDrawing">
    <cdr:from>
      <cdr:x>0.51958</cdr:x>
      <cdr:y>0.45779</cdr:y>
    </cdr:from>
    <cdr:to>
      <cdr:x>0.56247</cdr:x>
      <cdr:y>0.5</cdr:y>
    </cdr:to>
    <cdr:sp macro="" textlink="">
      <cdr:nvSpPr>
        <cdr:cNvPr id="4" name="TextBox 1"/>
        <cdr:cNvSpPr txBox="1"/>
      </cdr:nvSpPr>
      <cdr:spPr>
        <a:xfrm xmlns:a="http://schemas.openxmlformats.org/drawingml/2006/main">
          <a:off x="2622721" y="1701713"/>
          <a:ext cx="216498" cy="15690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7030A0"/>
              </a:solidFill>
            </a:rPr>
            <a:t>F1</a:t>
          </a:r>
        </a:p>
      </cdr:txBody>
    </cdr:sp>
  </cdr:relSizeAnchor>
  <cdr:relSizeAnchor xmlns:cdr="http://schemas.openxmlformats.org/drawingml/2006/chartDrawing">
    <cdr:from>
      <cdr:x>0.40771</cdr:x>
      <cdr:y>0.39777</cdr:y>
    </cdr:from>
    <cdr:to>
      <cdr:x>0.45059</cdr:x>
      <cdr:y>0.44024</cdr:y>
    </cdr:to>
    <cdr:sp macro="" textlink="">
      <cdr:nvSpPr>
        <cdr:cNvPr id="5" name="TextBox 1"/>
        <cdr:cNvSpPr txBox="1"/>
      </cdr:nvSpPr>
      <cdr:spPr>
        <a:xfrm xmlns:a="http://schemas.openxmlformats.org/drawingml/2006/main">
          <a:off x="1963584" y="1478614"/>
          <a:ext cx="206513" cy="15787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accent1">
                  <a:lumMod val="50000"/>
                </a:schemeClr>
              </a:solidFill>
            </a:rPr>
            <a:t>C2</a:t>
          </a:r>
        </a:p>
      </cdr:txBody>
    </cdr:sp>
  </cdr:relSizeAnchor>
  <cdr:relSizeAnchor xmlns:cdr="http://schemas.openxmlformats.org/drawingml/2006/chartDrawing">
    <cdr:from>
      <cdr:x>0.27097</cdr:x>
      <cdr:y>0.59169</cdr:y>
    </cdr:from>
    <cdr:to>
      <cdr:x>0.31385</cdr:x>
      <cdr:y>0.63415</cdr:y>
    </cdr:to>
    <cdr:sp macro="" textlink="">
      <cdr:nvSpPr>
        <cdr:cNvPr id="6" name="TextBox 1"/>
        <cdr:cNvSpPr txBox="1"/>
      </cdr:nvSpPr>
      <cdr:spPr>
        <a:xfrm xmlns:a="http://schemas.openxmlformats.org/drawingml/2006/main">
          <a:off x="1305027" y="2199466"/>
          <a:ext cx="206514" cy="15783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accent6">
                  <a:lumMod val="75000"/>
                </a:schemeClr>
              </a:solidFill>
            </a:rPr>
            <a:t>C1</a:t>
          </a:r>
        </a:p>
      </cdr:txBody>
    </cdr:sp>
  </cdr:relSizeAnchor>
  <cdr:relSizeAnchor xmlns:cdr="http://schemas.openxmlformats.org/drawingml/2006/chartDrawing">
    <cdr:from>
      <cdr:x>0.56573</cdr:x>
      <cdr:y>0.54639</cdr:y>
    </cdr:from>
    <cdr:to>
      <cdr:x>0.60861</cdr:x>
      <cdr:y>0.58911</cdr:y>
    </cdr:to>
    <cdr:sp macro="" textlink="">
      <cdr:nvSpPr>
        <cdr:cNvPr id="7" name="TextBox 1"/>
        <cdr:cNvSpPr txBox="1"/>
      </cdr:nvSpPr>
      <cdr:spPr>
        <a:xfrm xmlns:a="http://schemas.openxmlformats.org/drawingml/2006/main">
          <a:off x="2855646" y="2031042"/>
          <a:ext cx="216447" cy="158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bg1">
                  <a:lumMod val="50000"/>
                </a:schemeClr>
              </a:solidFill>
            </a:rPr>
            <a:t>F2</a:t>
          </a:r>
        </a:p>
      </cdr:txBody>
    </cdr:sp>
  </cdr:relSizeAnchor>
  <cdr:relSizeAnchor xmlns:cdr="http://schemas.openxmlformats.org/drawingml/2006/chartDrawing">
    <cdr:from>
      <cdr:x>0.67632</cdr:x>
      <cdr:y>0.3995</cdr:y>
    </cdr:from>
    <cdr:to>
      <cdr:x>0.71921</cdr:x>
      <cdr:y>0.44222</cdr:y>
    </cdr:to>
    <cdr:sp macro="" textlink="">
      <cdr:nvSpPr>
        <cdr:cNvPr id="8" name="TextBox 1"/>
        <cdr:cNvSpPr txBox="1"/>
      </cdr:nvSpPr>
      <cdr:spPr>
        <a:xfrm xmlns:a="http://schemas.openxmlformats.org/drawingml/2006/main">
          <a:off x="3413872" y="1485053"/>
          <a:ext cx="216497" cy="158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accent2">
                  <a:lumMod val="75000"/>
                </a:schemeClr>
              </a:solidFill>
            </a:rPr>
            <a:t>F3</a:t>
          </a:r>
        </a:p>
      </cdr:txBody>
    </cdr:sp>
  </cdr:relSizeAnchor>
</c:userShapes>
</file>

<file path=ppt/drawings/drawing4.xml><?xml version="1.0" encoding="utf-8"?>
<c:userShapes xmlns:c="http://schemas.openxmlformats.org/drawingml/2006/chart">
  <cdr:relSizeAnchor xmlns:cdr="http://schemas.openxmlformats.org/drawingml/2006/chartDrawing">
    <cdr:from>
      <cdr:x>0.7131</cdr:x>
      <cdr:y>0.25033</cdr:y>
    </cdr:from>
    <cdr:to>
      <cdr:x>0.76602</cdr:x>
      <cdr:y>0.33253</cdr:y>
    </cdr:to>
    <cdr:sp macro="" textlink="">
      <cdr:nvSpPr>
        <cdr:cNvPr id="2" name="TextBox 1"/>
        <cdr:cNvSpPr txBox="1"/>
      </cdr:nvSpPr>
      <cdr:spPr>
        <a:xfrm xmlns:a="http://schemas.openxmlformats.org/drawingml/2006/main">
          <a:off x="3788037" y="930548"/>
          <a:ext cx="281098" cy="30553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solidFill>
                <a:schemeClr val="accent2">
                  <a:lumMod val="75000"/>
                </a:schemeClr>
              </a:solidFill>
            </a:rPr>
            <a:t>F3</a:t>
          </a:r>
        </a:p>
      </cdr:txBody>
    </cdr:sp>
  </cdr:relSizeAnchor>
  <cdr:relSizeAnchor xmlns:cdr="http://schemas.openxmlformats.org/drawingml/2006/chartDrawing">
    <cdr:from>
      <cdr:x>0.68599</cdr:x>
      <cdr:y>0.38804</cdr:y>
    </cdr:from>
    <cdr:to>
      <cdr:x>0.72572</cdr:x>
      <cdr:y>0.43354</cdr:y>
    </cdr:to>
    <cdr:sp macro="" textlink="">
      <cdr:nvSpPr>
        <cdr:cNvPr id="3" name="TextBox 1"/>
        <cdr:cNvSpPr txBox="1"/>
      </cdr:nvSpPr>
      <cdr:spPr>
        <a:xfrm xmlns:a="http://schemas.openxmlformats.org/drawingml/2006/main">
          <a:off x="3644022" y="1442439"/>
          <a:ext cx="211047" cy="16913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bg1">
                  <a:lumMod val="50000"/>
                </a:schemeClr>
              </a:solidFill>
            </a:rPr>
            <a:t>F2</a:t>
          </a:r>
        </a:p>
      </cdr:txBody>
    </cdr:sp>
  </cdr:relSizeAnchor>
  <cdr:relSizeAnchor xmlns:cdr="http://schemas.openxmlformats.org/drawingml/2006/chartDrawing">
    <cdr:from>
      <cdr:x>0.76673</cdr:x>
      <cdr:y>0.5</cdr:y>
    </cdr:from>
    <cdr:to>
      <cdr:x>0.80645</cdr:x>
      <cdr:y>0.55363</cdr:y>
    </cdr:to>
    <cdr:sp macro="" textlink="">
      <cdr:nvSpPr>
        <cdr:cNvPr id="4" name="TextBox 1"/>
        <cdr:cNvSpPr txBox="1"/>
      </cdr:nvSpPr>
      <cdr:spPr>
        <a:xfrm xmlns:a="http://schemas.openxmlformats.org/drawingml/2006/main">
          <a:off x="4072918" y="1858617"/>
          <a:ext cx="210994" cy="19935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7030A0"/>
              </a:solidFill>
            </a:rPr>
            <a:t>F1</a:t>
          </a:r>
        </a:p>
      </cdr:txBody>
    </cdr:sp>
  </cdr:relSizeAnchor>
  <cdr:relSizeAnchor xmlns:cdr="http://schemas.openxmlformats.org/drawingml/2006/chartDrawing">
    <cdr:from>
      <cdr:x>0.25339</cdr:x>
      <cdr:y>0.68344</cdr:y>
    </cdr:from>
    <cdr:to>
      <cdr:x>0.29312</cdr:x>
      <cdr:y>0.73249</cdr:y>
    </cdr:to>
    <cdr:sp macro="" textlink="">
      <cdr:nvSpPr>
        <cdr:cNvPr id="5" name="TextBox 1"/>
        <cdr:cNvSpPr txBox="1"/>
      </cdr:nvSpPr>
      <cdr:spPr>
        <a:xfrm xmlns:a="http://schemas.openxmlformats.org/drawingml/2006/main">
          <a:off x="2199003" y="4303677"/>
          <a:ext cx="344790" cy="30889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a:solidFill>
                <a:schemeClr val="accent6">
                  <a:lumMod val="75000"/>
                </a:schemeClr>
              </a:solidFill>
            </a:rPr>
            <a:t>C1</a:t>
          </a:r>
        </a:p>
      </cdr:txBody>
    </cdr:sp>
  </cdr:relSizeAnchor>
  <cdr:relSizeAnchor xmlns:cdr="http://schemas.openxmlformats.org/drawingml/2006/chartDrawing">
    <cdr:from>
      <cdr:x>0.52308</cdr:x>
      <cdr:y>0.64627</cdr:y>
    </cdr:from>
    <cdr:to>
      <cdr:x>0.56281</cdr:x>
      <cdr:y>0.69678</cdr:y>
    </cdr:to>
    <cdr:sp macro="" textlink="">
      <cdr:nvSpPr>
        <cdr:cNvPr id="6" name="TextBox 1"/>
        <cdr:cNvSpPr txBox="1"/>
      </cdr:nvSpPr>
      <cdr:spPr>
        <a:xfrm xmlns:a="http://schemas.openxmlformats.org/drawingml/2006/main">
          <a:off x="2778610" y="2402349"/>
          <a:ext cx="211047" cy="1877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chemeClr val="accent1">
                  <a:lumMod val="50000"/>
                </a:schemeClr>
              </a:solidFill>
            </a:rPr>
            <a:t>C2</a:t>
          </a:r>
        </a:p>
      </cdr:txBody>
    </cdr:sp>
  </cdr:relSizeAnchor>
  <cdr:relSizeAnchor xmlns:cdr="http://schemas.openxmlformats.org/drawingml/2006/chartDrawing">
    <cdr:from>
      <cdr:x>0.20348</cdr:x>
      <cdr:y>0.72277</cdr:y>
    </cdr:from>
    <cdr:to>
      <cdr:x>0.24321</cdr:x>
      <cdr:y>0.77311</cdr:y>
    </cdr:to>
    <cdr:sp macro="" textlink="">
      <cdr:nvSpPr>
        <cdr:cNvPr id="7" name="TextBox 1"/>
        <cdr:cNvSpPr txBox="1"/>
      </cdr:nvSpPr>
      <cdr:spPr>
        <a:xfrm xmlns:a="http://schemas.openxmlformats.org/drawingml/2006/main">
          <a:off x="1765910" y="4551332"/>
          <a:ext cx="344790" cy="31700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a:solidFill>
                <a:schemeClr val="accent4">
                  <a:lumMod val="75000"/>
                </a:schemeClr>
              </a:solidFill>
            </a:rPr>
            <a:t>C3</a:t>
          </a:r>
        </a:p>
      </cdr:txBody>
    </cdr:sp>
  </cdr:relSizeAnchor>
</c:userShapes>
</file>

<file path=ppt/drawings/drawing5.xml><?xml version="1.0" encoding="utf-8"?>
<c:userShapes xmlns:c="http://schemas.openxmlformats.org/drawingml/2006/chart">
  <cdr:relSizeAnchor xmlns:cdr="http://schemas.openxmlformats.org/drawingml/2006/chartDrawing">
    <cdr:from>
      <cdr:x>0.76676</cdr:x>
      <cdr:y>0.65193</cdr:y>
    </cdr:from>
    <cdr:to>
      <cdr:x>0.8094</cdr:x>
      <cdr:y>0.69464</cdr:y>
    </cdr:to>
    <cdr:sp macro="" textlink="">
      <cdr:nvSpPr>
        <cdr:cNvPr id="2" name="TextBox 1"/>
        <cdr:cNvSpPr txBox="1"/>
      </cdr:nvSpPr>
      <cdr:spPr>
        <a:xfrm xmlns:a="http://schemas.openxmlformats.org/drawingml/2006/main">
          <a:off x="4051622" y="2423372"/>
          <a:ext cx="225314" cy="15876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F3</a:t>
          </a:r>
        </a:p>
      </cdr:txBody>
    </cdr:sp>
  </cdr:relSizeAnchor>
  <cdr:relSizeAnchor xmlns:cdr="http://schemas.openxmlformats.org/drawingml/2006/chartDrawing">
    <cdr:from>
      <cdr:x>0.52878</cdr:x>
      <cdr:y>0.66156</cdr:y>
    </cdr:from>
    <cdr:to>
      <cdr:x>0.57167</cdr:x>
      <cdr:y>0.70427</cdr:y>
    </cdr:to>
    <cdr:sp macro="" textlink="">
      <cdr:nvSpPr>
        <cdr:cNvPr id="4" name="TextBox 1"/>
        <cdr:cNvSpPr txBox="1"/>
      </cdr:nvSpPr>
      <cdr:spPr>
        <a:xfrm xmlns:a="http://schemas.openxmlformats.org/drawingml/2006/main">
          <a:off x="2794137" y="2459157"/>
          <a:ext cx="226635" cy="15876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bg1">
                  <a:lumMod val="50000"/>
                </a:schemeClr>
              </a:solidFill>
            </a:rPr>
            <a:t>F2</a:t>
          </a:r>
        </a:p>
      </cdr:txBody>
    </cdr:sp>
  </cdr:relSizeAnchor>
  <cdr:relSizeAnchor xmlns:cdr="http://schemas.openxmlformats.org/drawingml/2006/chartDrawing">
    <cdr:from>
      <cdr:x>0.73401</cdr:x>
      <cdr:y>0.5</cdr:y>
    </cdr:from>
    <cdr:to>
      <cdr:x>0.77689</cdr:x>
      <cdr:y>0.54271</cdr:y>
    </cdr:to>
    <cdr:sp macro="" textlink="">
      <cdr:nvSpPr>
        <cdr:cNvPr id="5" name="TextBox 1"/>
        <cdr:cNvSpPr txBox="1"/>
      </cdr:nvSpPr>
      <cdr:spPr>
        <a:xfrm xmlns:a="http://schemas.openxmlformats.org/drawingml/2006/main">
          <a:off x="3878582" y="1858617"/>
          <a:ext cx="226582" cy="15876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7030A0"/>
              </a:solidFill>
            </a:rPr>
            <a:t>F1</a:t>
          </a:r>
        </a:p>
      </cdr:txBody>
    </cdr:sp>
  </cdr:relSizeAnchor>
  <cdr:relSizeAnchor xmlns:cdr="http://schemas.openxmlformats.org/drawingml/2006/chartDrawing">
    <cdr:from>
      <cdr:x>0.44132</cdr:x>
      <cdr:y>0.56522</cdr:y>
    </cdr:from>
    <cdr:to>
      <cdr:x>0.45377</cdr:x>
      <cdr:y>0.6366</cdr:y>
    </cdr:to>
    <cdr:sp macro="" textlink="">
      <cdr:nvSpPr>
        <cdr:cNvPr id="7" name="TextBox 1"/>
        <cdr:cNvSpPr txBox="1"/>
      </cdr:nvSpPr>
      <cdr:spPr>
        <a:xfrm xmlns:a="http://schemas.openxmlformats.org/drawingml/2006/main">
          <a:off x="2331978" y="2101064"/>
          <a:ext cx="65771" cy="26532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1">
                  <a:lumMod val="50000"/>
                </a:schemeClr>
              </a:solidFill>
            </a:rPr>
            <a:t>C2</a:t>
          </a:r>
        </a:p>
      </cdr:txBody>
    </cdr:sp>
  </cdr:relSizeAnchor>
  <cdr:relSizeAnchor xmlns:cdr="http://schemas.openxmlformats.org/drawingml/2006/chartDrawing">
    <cdr:from>
      <cdr:x>0.27994</cdr:x>
      <cdr:y>0.6667</cdr:y>
    </cdr:from>
    <cdr:to>
      <cdr:x>0.32258</cdr:x>
      <cdr:y>0.70917</cdr:y>
    </cdr:to>
    <cdr:sp macro="" textlink="">
      <cdr:nvSpPr>
        <cdr:cNvPr id="8" name="TextBox 1"/>
        <cdr:cNvSpPr txBox="1"/>
      </cdr:nvSpPr>
      <cdr:spPr>
        <a:xfrm xmlns:a="http://schemas.openxmlformats.org/drawingml/2006/main">
          <a:off x="1479220" y="2478276"/>
          <a:ext cx="225314" cy="15787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6">
                  <a:lumMod val="75000"/>
                </a:schemeClr>
              </a:solidFill>
            </a:rPr>
            <a:t>C1</a:t>
          </a:r>
        </a:p>
      </cdr:txBody>
    </cdr:sp>
  </cdr:relSizeAnchor>
  <cdr:relSizeAnchor xmlns:cdr="http://schemas.openxmlformats.org/drawingml/2006/chartDrawing">
    <cdr:from>
      <cdr:x>0.21182</cdr:x>
      <cdr:y>0.17181</cdr:y>
    </cdr:from>
    <cdr:to>
      <cdr:x>0.2547</cdr:x>
      <cdr:y>0.21427</cdr:y>
    </cdr:to>
    <cdr:sp macro="" textlink="">
      <cdr:nvSpPr>
        <cdr:cNvPr id="9" name="TextBox 1"/>
        <cdr:cNvSpPr txBox="1"/>
      </cdr:nvSpPr>
      <cdr:spPr>
        <a:xfrm xmlns:a="http://schemas.openxmlformats.org/drawingml/2006/main">
          <a:off x="2970387" y="1439519"/>
          <a:ext cx="601303" cy="35574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4">
                  <a:lumMod val="75000"/>
                </a:schemeClr>
              </a:solidFill>
            </a:rPr>
            <a:t>C3</a:t>
          </a:r>
        </a:p>
      </cdr:txBody>
    </cdr:sp>
  </cdr:relSizeAnchor>
</c:userShapes>
</file>

<file path=ppt/drawings/drawing6.xml><?xml version="1.0" encoding="utf-8"?>
<c:userShapes xmlns:c="http://schemas.openxmlformats.org/drawingml/2006/chart">
  <cdr:relSizeAnchor xmlns:cdr="http://schemas.openxmlformats.org/drawingml/2006/chartDrawing">
    <cdr:from>
      <cdr:x>0.23807</cdr:x>
      <cdr:y>0.58681</cdr:y>
    </cdr:from>
    <cdr:to>
      <cdr:x>0.28071</cdr:x>
      <cdr:y>0.62952</cdr:y>
    </cdr:to>
    <cdr:sp macro="" textlink="">
      <cdr:nvSpPr>
        <cdr:cNvPr id="2" name="TextBox 1"/>
        <cdr:cNvSpPr txBox="1"/>
      </cdr:nvSpPr>
      <cdr:spPr>
        <a:xfrm xmlns:a="http://schemas.openxmlformats.org/drawingml/2006/main">
          <a:off x="1257992" y="2181302"/>
          <a:ext cx="225313" cy="15876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4">
                  <a:lumMod val="75000"/>
                </a:schemeClr>
              </a:solidFill>
            </a:rPr>
            <a:t>C3</a:t>
          </a:r>
        </a:p>
      </cdr:txBody>
    </cdr:sp>
  </cdr:relSizeAnchor>
  <cdr:relSizeAnchor xmlns:cdr="http://schemas.openxmlformats.org/drawingml/2006/chartDrawing">
    <cdr:from>
      <cdr:x>0.31906</cdr:x>
      <cdr:y>0.53921</cdr:y>
    </cdr:from>
    <cdr:to>
      <cdr:x>0.36169</cdr:x>
      <cdr:y>0.58193</cdr:y>
    </cdr:to>
    <cdr:sp macro="" textlink="">
      <cdr:nvSpPr>
        <cdr:cNvPr id="3" name="TextBox 1"/>
        <cdr:cNvSpPr txBox="1"/>
      </cdr:nvSpPr>
      <cdr:spPr>
        <a:xfrm xmlns:a="http://schemas.openxmlformats.org/drawingml/2006/main">
          <a:off x="1685951" y="2004366"/>
          <a:ext cx="225261" cy="158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6">
                  <a:lumMod val="75000"/>
                </a:schemeClr>
              </a:solidFill>
            </a:rPr>
            <a:t>C1</a:t>
          </a:r>
        </a:p>
      </cdr:txBody>
    </cdr:sp>
  </cdr:relSizeAnchor>
  <cdr:relSizeAnchor xmlns:cdr="http://schemas.openxmlformats.org/drawingml/2006/chartDrawing">
    <cdr:from>
      <cdr:x>0.5</cdr:x>
      <cdr:y>0.70042</cdr:y>
    </cdr:from>
    <cdr:to>
      <cdr:x>0.54263</cdr:x>
      <cdr:y>0.74264</cdr:y>
    </cdr:to>
    <cdr:sp macro="" textlink="">
      <cdr:nvSpPr>
        <cdr:cNvPr id="4" name="TextBox 1"/>
        <cdr:cNvSpPr txBox="1"/>
      </cdr:nvSpPr>
      <cdr:spPr>
        <a:xfrm xmlns:a="http://schemas.openxmlformats.org/drawingml/2006/main">
          <a:off x="2642048" y="2603627"/>
          <a:ext cx="225261" cy="156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1">
                  <a:lumMod val="50000"/>
                </a:schemeClr>
              </a:solidFill>
            </a:rPr>
            <a:t>C2</a:t>
          </a:r>
        </a:p>
      </cdr:txBody>
    </cdr:sp>
  </cdr:relSizeAnchor>
  <cdr:relSizeAnchor xmlns:cdr="http://schemas.openxmlformats.org/drawingml/2006/chartDrawing">
    <cdr:from>
      <cdr:x>0.82333</cdr:x>
      <cdr:y>0.18086</cdr:y>
    </cdr:from>
    <cdr:to>
      <cdr:x>0.86597</cdr:x>
      <cdr:y>0.22332</cdr:y>
    </cdr:to>
    <cdr:sp macro="" textlink="">
      <cdr:nvSpPr>
        <cdr:cNvPr id="5" name="TextBox 1"/>
        <cdr:cNvSpPr txBox="1"/>
      </cdr:nvSpPr>
      <cdr:spPr>
        <a:xfrm xmlns:a="http://schemas.openxmlformats.org/drawingml/2006/main">
          <a:off x="4350568" y="672292"/>
          <a:ext cx="225314" cy="15783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7030A0"/>
              </a:solidFill>
            </a:rPr>
            <a:t>F1</a:t>
          </a:r>
        </a:p>
      </cdr:txBody>
    </cdr:sp>
  </cdr:relSizeAnchor>
  <cdr:relSizeAnchor xmlns:cdr="http://schemas.openxmlformats.org/drawingml/2006/chartDrawing">
    <cdr:from>
      <cdr:x>0.84493</cdr:x>
      <cdr:y>0.58047</cdr:y>
    </cdr:from>
    <cdr:to>
      <cdr:x>0.88756</cdr:x>
      <cdr:y>0.62319</cdr:y>
    </cdr:to>
    <cdr:sp macro="" textlink="">
      <cdr:nvSpPr>
        <cdr:cNvPr id="6" name="TextBox 1"/>
        <cdr:cNvSpPr txBox="1"/>
      </cdr:nvSpPr>
      <cdr:spPr>
        <a:xfrm xmlns:a="http://schemas.openxmlformats.org/drawingml/2006/main">
          <a:off x="4464672" y="2157747"/>
          <a:ext cx="225261" cy="15880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F3</a:t>
          </a:r>
        </a:p>
      </cdr:txBody>
    </cdr:sp>
  </cdr:relSizeAnchor>
  <cdr:relSizeAnchor xmlns:cdr="http://schemas.openxmlformats.org/drawingml/2006/chartDrawing">
    <cdr:from>
      <cdr:x>0.75196</cdr:x>
      <cdr:y>0.5</cdr:y>
    </cdr:from>
    <cdr:to>
      <cdr:x>0.79459</cdr:x>
      <cdr:y>0.54246</cdr:y>
    </cdr:to>
    <cdr:sp macro="" textlink="">
      <cdr:nvSpPr>
        <cdr:cNvPr id="8" name="TextBox 1"/>
        <cdr:cNvSpPr txBox="1"/>
      </cdr:nvSpPr>
      <cdr:spPr>
        <a:xfrm xmlns:a="http://schemas.openxmlformats.org/drawingml/2006/main">
          <a:off x="3973412" y="1858616"/>
          <a:ext cx="225262" cy="15783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bg1">
                  <a:lumMod val="50000"/>
                </a:schemeClr>
              </a:solidFill>
            </a:rPr>
            <a:t>F2</a:t>
          </a:r>
        </a:p>
      </cdr:txBody>
    </cdr:sp>
  </cdr:relSizeAnchor>
</c:userShapes>
</file>

<file path=ppt/drawings/drawing7.xml><?xml version="1.0" encoding="utf-8"?>
<c:userShapes xmlns:c="http://schemas.openxmlformats.org/drawingml/2006/chart">
  <cdr:relSizeAnchor xmlns:cdr="http://schemas.openxmlformats.org/drawingml/2006/chartDrawing">
    <cdr:from>
      <cdr:x>0.72002</cdr:x>
      <cdr:y>0.14487</cdr:y>
    </cdr:from>
    <cdr:to>
      <cdr:x>0.76316</cdr:x>
      <cdr:y>0.21023</cdr:y>
    </cdr:to>
    <cdr:sp macro="" textlink="">
      <cdr:nvSpPr>
        <cdr:cNvPr id="2" name="TextBox 1"/>
        <cdr:cNvSpPr txBox="1"/>
      </cdr:nvSpPr>
      <cdr:spPr>
        <a:xfrm xmlns:a="http://schemas.openxmlformats.org/drawingml/2006/main">
          <a:off x="3804644" y="538531"/>
          <a:ext cx="227956" cy="24295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accent1"/>
              </a:solidFill>
            </a:rPr>
            <a:t>K</a:t>
          </a:r>
        </a:p>
      </cdr:txBody>
    </cdr:sp>
  </cdr:relSizeAnchor>
  <cdr:relSizeAnchor xmlns:cdr="http://schemas.openxmlformats.org/drawingml/2006/chartDrawing">
    <cdr:from>
      <cdr:x>0.7031</cdr:x>
      <cdr:y>0.24614</cdr:y>
    </cdr:from>
    <cdr:to>
      <cdr:x>0.74649</cdr:x>
      <cdr:y>0.3115</cdr:y>
    </cdr:to>
    <cdr:sp macro="" textlink="">
      <cdr:nvSpPr>
        <cdr:cNvPr id="3" name="TextBox 1"/>
        <cdr:cNvSpPr txBox="1"/>
      </cdr:nvSpPr>
      <cdr:spPr>
        <a:xfrm xmlns:a="http://schemas.openxmlformats.org/drawingml/2006/main">
          <a:off x="3715260" y="914957"/>
          <a:ext cx="229277" cy="24295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Na</a:t>
          </a:r>
        </a:p>
      </cdr:txBody>
    </cdr:sp>
  </cdr:relSizeAnchor>
  <cdr:relSizeAnchor xmlns:cdr="http://schemas.openxmlformats.org/drawingml/2006/chartDrawing">
    <cdr:from>
      <cdr:x>0.77634</cdr:x>
      <cdr:y>0.17755</cdr:y>
    </cdr:from>
    <cdr:to>
      <cdr:x>0.81923</cdr:x>
      <cdr:y>0.24316</cdr:y>
    </cdr:to>
    <cdr:sp macro="" textlink="">
      <cdr:nvSpPr>
        <cdr:cNvPr id="4" name="TextBox 1"/>
        <cdr:cNvSpPr txBox="1"/>
      </cdr:nvSpPr>
      <cdr:spPr>
        <a:xfrm xmlns:a="http://schemas.openxmlformats.org/drawingml/2006/main">
          <a:off x="4102255" y="660010"/>
          <a:ext cx="226635" cy="24388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4">
                  <a:lumMod val="75000"/>
                </a:schemeClr>
              </a:solidFill>
            </a:rPr>
            <a:t>S</a:t>
          </a:r>
        </a:p>
      </cdr:txBody>
    </cdr:sp>
  </cdr:relSizeAnchor>
  <cdr:relSizeAnchor xmlns:cdr="http://schemas.openxmlformats.org/drawingml/2006/chartDrawing">
    <cdr:from>
      <cdr:x>0.71082</cdr:x>
      <cdr:y>0.35001</cdr:y>
    </cdr:from>
    <cdr:to>
      <cdr:x>0.75396</cdr:x>
      <cdr:y>0.41512</cdr:y>
    </cdr:to>
    <cdr:sp macro="" textlink="">
      <cdr:nvSpPr>
        <cdr:cNvPr id="5" name="TextBox 1"/>
        <cdr:cNvSpPr txBox="1"/>
      </cdr:nvSpPr>
      <cdr:spPr>
        <a:xfrm xmlns:a="http://schemas.openxmlformats.org/drawingml/2006/main">
          <a:off x="3756042" y="1301066"/>
          <a:ext cx="227956" cy="24202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5">
                  <a:lumMod val="50000"/>
                </a:schemeClr>
              </a:solidFill>
            </a:rPr>
            <a:t>Ca</a:t>
          </a:r>
        </a:p>
      </cdr:txBody>
    </cdr:sp>
  </cdr:relSizeAnchor>
  <cdr:relSizeAnchor xmlns:cdr="http://schemas.openxmlformats.org/drawingml/2006/chartDrawing">
    <cdr:from>
      <cdr:x>0.72135</cdr:x>
      <cdr:y>0.69612</cdr:y>
    </cdr:from>
    <cdr:to>
      <cdr:x>0.76109</cdr:x>
      <cdr:y>0.74458</cdr:y>
    </cdr:to>
    <cdr:sp macro="" textlink="">
      <cdr:nvSpPr>
        <cdr:cNvPr id="6" name="TextBox 1"/>
        <cdr:cNvSpPr txBox="1"/>
      </cdr:nvSpPr>
      <cdr:spPr>
        <a:xfrm xmlns:a="http://schemas.openxmlformats.org/drawingml/2006/main">
          <a:off x="5367669" y="3239898"/>
          <a:ext cx="295711" cy="22554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6">
                  <a:lumMod val="75000"/>
                </a:schemeClr>
              </a:solidFill>
            </a:rPr>
            <a:t>Si</a:t>
          </a:r>
        </a:p>
      </cdr:txBody>
    </cdr:sp>
  </cdr:relSizeAnchor>
  <cdr:relSizeAnchor xmlns:cdr="http://schemas.openxmlformats.org/drawingml/2006/chartDrawing">
    <cdr:from>
      <cdr:x>0.76639</cdr:x>
      <cdr:y>0.61219</cdr:y>
    </cdr:from>
    <cdr:to>
      <cdr:x>0.80954</cdr:x>
      <cdr:y>0.67755</cdr:y>
    </cdr:to>
    <cdr:sp macro="" textlink="">
      <cdr:nvSpPr>
        <cdr:cNvPr id="7" name="TextBox 1"/>
        <cdr:cNvSpPr txBox="1"/>
      </cdr:nvSpPr>
      <cdr:spPr>
        <a:xfrm xmlns:a="http://schemas.openxmlformats.org/drawingml/2006/main">
          <a:off x="4049656" y="2275668"/>
          <a:ext cx="228009" cy="24295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7030A0"/>
              </a:solidFill>
            </a:rPr>
            <a:t>Al</a:t>
          </a:r>
        </a:p>
      </cdr:txBody>
    </cdr:sp>
  </cdr:relSizeAnchor>
</c:userShapes>
</file>

<file path=ppt/drawings/drawing8.xml><?xml version="1.0" encoding="utf-8"?>
<c:userShapes xmlns:c="http://schemas.openxmlformats.org/drawingml/2006/chart">
  <cdr:relSizeAnchor xmlns:cdr="http://schemas.openxmlformats.org/drawingml/2006/chartDrawing">
    <cdr:from>
      <cdr:x>0.78298</cdr:x>
      <cdr:y>0.12388</cdr:y>
    </cdr:from>
    <cdr:to>
      <cdr:x>0.82612</cdr:x>
      <cdr:y>0.18924</cdr:y>
    </cdr:to>
    <cdr:sp macro="" textlink="">
      <cdr:nvSpPr>
        <cdr:cNvPr id="2" name="TextBox 1"/>
        <cdr:cNvSpPr txBox="1"/>
      </cdr:nvSpPr>
      <cdr:spPr>
        <a:xfrm xmlns:a="http://schemas.openxmlformats.org/drawingml/2006/main">
          <a:off x="4137343" y="460503"/>
          <a:ext cx="227956" cy="2429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accent1"/>
              </a:solidFill>
            </a:rPr>
            <a:t>K</a:t>
          </a:r>
        </a:p>
      </cdr:txBody>
    </cdr:sp>
  </cdr:relSizeAnchor>
  <cdr:relSizeAnchor xmlns:cdr="http://schemas.openxmlformats.org/drawingml/2006/chartDrawing">
    <cdr:from>
      <cdr:x>0.77557</cdr:x>
      <cdr:y>0.22646</cdr:y>
    </cdr:from>
    <cdr:to>
      <cdr:x>0.81896</cdr:x>
      <cdr:y>0.29182</cdr:y>
    </cdr:to>
    <cdr:sp macro="" textlink="">
      <cdr:nvSpPr>
        <cdr:cNvPr id="3" name="TextBox 1"/>
        <cdr:cNvSpPr txBox="1"/>
      </cdr:nvSpPr>
      <cdr:spPr>
        <a:xfrm xmlns:a="http://schemas.openxmlformats.org/drawingml/2006/main">
          <a:off x="4098172" y="841801"/>
          <a:ext cx="229277" cy="24295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Na</a:t>
          </a:r>
        </a:p>
      </cdr:txBody>
    </cdr:sp>
  </cdr:relSizeAnchor>
  <cdr:relSizeAnchor xmlns:cdr="http://schemas.openxmlformats.org/drawingml/2006/chartDrawing">
    <cdr:from>
      <cdr:x>0.84946</cdr:x>
      <cdr:y>0.17977</cdr:y>
    </cdr:from>
    <cdr:to>
      <cdr:x>0.89235</cdr:x>
      <cdr:y>0.24538</cdr:y>
    </cdr:to>
    <cdr:sp macro="" textlink="">
      <cdr:nvSpPr>
        <cdr:cNvPr id="4" name="TextBox 1"/>
        <cdr:cNvSpPr txBox="1"/>
      </cdr:nvSpPr>
      <cdr:spPr>
        <a:xfrm xmlns:a="http://schemas.openxmlformats.org/drawingml/2006/main">
          <a:off x="4488626" y="668244"/>
          <a:ext cx="226635" cy="2438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4">
                  <a:lumMod val="75000"/>
                </a:schemeClr>
              </a:solidFill>
            </a:rPr>
            <a:t>S</a:t>
          </a:r>
        </a:p>
      </cdr:txBody>
    </cdr:sp>
  </cdr:relSizeAnchor>
  <cdr:relSizeAnchor xmlns:cdr="http://schemas.openxmlformats.org/drawingml/2006/chartDrawing">
    <cdr:from>
      <cdr:x>0.77718</cdr:x>
      <cdr:y>0.34969</cdr:y>
    </cdr:from>
    <cdr:to>
      <cdr:x>0.82032</cdr:x>
      <cdr:y>0.4148</cdr:y>
    </cdr:to>
    <cdr:sp macro="" textlink="">
      <cdr:nvSpPr>
        <cdr:cNvPr id="5" name="TextBox 1"/>
        <cdr:cNvSpPr txBox="1"/>
      </cdr:nvSpPr>
      <cdr:spPr>
        <a:xfrm xmlns:a="http://schemas.openxmlformats.org/drawingml/2006/main">
          <a:off x="4106713" y="1299864"/>
          <a:ext cx="227955" cy="24202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5">
                  <a:lumMod val="50000"/>
                </a:schemeClr>
              </a:solidFill>
            </a:rPr>
            <a:t>Ca</a:t>
          </a:r>
        </a:p>
      </cdr:txBody>
    </cdr:sp>
  </cdr:relSizeAnchor>
  <cdr:relSizeAnchor xmlns:cdr="http://schemas.openxmlformats.org/drawingml/2006/chartDrawing">
    <cdr:from>
      <cdr:x>0.78594</cdr:x>
      <cdr:y>0.67734</cdr:y>
    </cdr:from>
    <cdr:to>
      <cdr:x>0.82568</cdr:x>
      <cdr:y>0.7258</cdr:y>
    </cdr:to>
    <cdr:sp macro="" textlink="">
      <cdr:nvSpPr>
        <cdr:cNvPr id="6" name="TextBox 1"/>
        <cdr:cNvSpPr txBox="1"/>
      </cdr:nvSpPr>
      <cdr:spPr>
        <a:xfrm xmlns:a="http://schemas.openxmlformats.org/drawingml/2006/main">
          <a:off x="4152977" y="2517841"/>
          <a:ext cx="209990" cy="18013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6">
                  <a:lumMod val="75000"/>
                </a:schemeClr>
              </a:solidFill>
            </a:rPr>
            <a:t>Si</a:t>
          </a:r>
        </a:p>
      </cdr:txBody>
    </cdr:sp>
  </cdr:relSizeAnchor>
  <cdr:relSizeAnchor xmlns:cdr="http://schemas.openxmlformats.org/drawingml/2006/chartDrawing">
    <cdr:from>
      <cdr:x>0.79302</cdr:x>
      <cdr:y>0.54631</cdr:y>
    </cdr:from>
    <cdr:to>
      <cdr:x>0.83617</cdr:x>
      <cdr:y>0.61167</cdr:y>
    </cdr:to>
    <cdr:sp macro="" textlink="">
      <cdr:nvSpPr>
        <cdr:cNvPr id="7" name="TextBox 1"/>
        <cdr:cNvSpPr txBox="1"/>
      </cdr:nvSpPr>
      <cdr:spPr>
        <a:xfrm xmlns:a="http://schemas.openxmlformats.org/drawingml/2006/main">
          <a:off x="4190408" y="2030777"/>
          <a:ext cx="228009" cy="24295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7030A0"/>
              </a:solidFill>
            </a:rPr>
            <a:t>Al</a:t>
          </a:r>
        </a:p>
      </cdr:txBody>
    </cdr:sp>
  </cdr:relSizeAnchor>
</c:userShapes>
</file>

<file path=ppt/drawings/drawing9.xml><?xml version="1.0" encoding="utf-8"?>
<c:userShapes xmlns:c="http://schemas.openxmlformats.org/drawingml/2006/chart">
  <cdr:relSizeAnchor xmlns:cdr="http://schemas.openxmlformats.org/drawingml/2006/chartDrawing">
    <cdr:from>
      <cdr:x>0.25516</cdr:x>
      <cdr:y>0.2065</cdr:y>
    </cdr:from>
    <cdr:to>
      <cdr:x>0.30367</cdr:x>
      <cdr:y>0.29596</cdr:y>
    </cdr:to>
    <cdr:sp macro="" textlink="">
      <cdr:nvSpPr>
        <cdr:cNvPr id="2" name="TextBox 1"/>
        <cdr:cNvSpPr txBox="1"/>
      </cdr:nvSpPr>
      <cdr:spPr>
        <a:xfrm xmlns:a="http://schemas.openxmlformats.org/drawingml/2006/main">
          <a:off x="1348287" y="767612"/>
          <a:ext cx="256331" cy="33255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accent1"/>
              </a:solidFill>
            </a:rPr>
            <a:t>OPC1</a:t>
          </a:r>
        </a:p>
      </cdr:txBody>
    </cdr:sp>
  </cdr:relSizeAnchor>
  <cdr:relSizeAnchor xmlns:cdr="http://schemas.openxmlformats.org/drawingml/2006/chartDrawing">
    <cdr:from>
      <cdr:x>0.75148</cdr:x>
      <cdr:y>0.56655</cdr:y>
    </cdr:from>
    <cdr:to>
      <cdr:x>0.79487</cdr:x>
      <cdr:y>0.63191</cdr:y>
    </cdr:to>
    <cdr:sp macro="" textlink="">
      <cdr:nvSpPr>
        <cdr:cNvPr id="3" name="TextBox 1"/>
        <cdr:cNvSpPr txBox="1"/>
      </cdr:nvSpPr>
      <cdr:spPr>
        <a:xfrm xmlns:a="http://schemas.openxmlformats.org/drawingml/2006/main">
          <a:off x="3970892" y="2105999"/>
          <a:ext cx="229277" cy="2429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chemeClr val="accent2">
                  <a:lumMod val="75000"/>
                </a:schemeClr>
              </a:solidFill>
            </a:rPr>
            <a:t>OPC2</a:t>
          </a:r>
        </a:p>
      </cdr:txBody>
    </cdr:sp>
  </cdr:relSizeAnchor>
  <cdr:relSizeAnchor xmlns:cdr="http://schemas.openxmlformats.org/drawingml/2006/chartDrawing">
    <cdr:from>
      <cdr:x>0.73405</cdr:x>
      <cdr:y>0.43489</cdr:y>
    </cdr:from>
    <cdr:to>
      <cdr:x>0.77719</cdr:x>
      <cdr:y>0.5</cdr:y>
    </cdr:to>
    <cdr:sp macro="" textlink="">
      <cdr:nvSpPr>
        <cdr:cNvPr id="5" name="TextBox 1"/>
        <cdr:cNvSpPr txBox="1"/>
      </cdr:nvSpPr>
      <cdr:spPr>
        <a:xfrm xmlns:a="http://schemas.openxmlformats.org/drawingml/2006/main">
          <a:off x="3878803" y="1616588"/>
          <a:ext cx="227956" cy="24202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solidFill>
                <a:srgbClr val="669900"/>
              </a:solidFill>
            </a:rPr>
            <a:t>OPC3</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C07A57-960D-4CC8-8829-4ACA156CBD34}" type="datetimeFigureOut">
              <a:rPr lang="en-US" smtClean="0"/>
              <a:t>7/13/17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98360F-A61A-4DDB-BF11-3D94904FC598}" type="slidenum">
              <a:rPr lang="en-US" smtClean="0"/>
              <a:t>‹#›</a:t>
            </a:fld>
            <a:endParaRPr lang="en-US"/>
          </a:p>
        </p:txBody>
      </p:sp>
    </p:spTree>
    <p:extLst>
      <p:ext uri="{BB962C8B-B14F-4D97-AF65-F5344CB8AC3E}">
        <p14:creationId xmlns:p14="http://schemas.microsoft.com/office/powerpoint/2010/main" val="212159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F0240B-10E0-44B9-A038-3888E5CC69BB}" type="datetimeFigureOut">
              <a:rPr lang="en-US" smtClean="0"/>
              <a:t>7/13/17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00F608-9B09-4916-8784-173816D5A3DE}" type="slidenum">
              <a:rPr lang="en-US" smtClean="0"/>
              <a:t>‹#›</a:t>
            </a:fld>
            <a:endParaRPr lang="en-US"/>
          </a:p>
        </p:txBody>
      </p:sp>
    </p:spTree>
    <p:extLst>
      <p:ext uri="{BB962C8B-B14F-4D97-AF65-F5344CB8AC3E}">
        <p14:creationId xmlns:p14="http://schemas.microsoft.com/office/powerpoint/2010/main" val="2183938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pictures</a:t>
            </a:r>
          </a:p>
        </p:txBody>
      </p:sp>
      <p:sp>
        <p:nvSpPr>
          <p:cNvPr id="4" name="Slide Number Placeholder 3"/>
          <p:cNvSpPr>
            <a:spLocks noGrp="1"/>
          </p:cNvSpPr>
          <p:nvPr>
            <p:ph type="sldNum" sz="quarter" idx="10"/>
          </p:nvPr>
        </p:nvSpPr>
        <p:spPr/>
        <p:txBody>
          <a:bodyPr/>
          <a:lstStyle/>
          <a:p>
            <a:pPr>
              <a:defRPr/>
            </a:pPr>
            <a:fld id="{0349E947-259C-44D5-B3E0-FC562AEA7218}"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2742566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Slide Number Placeholder 5"/>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526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791308"/>
            <a:ext cx="10515600" cy="899380"/>
          </a:xfrm>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F6E1347-18EF-40F5-AFEE-57AD6C9EE33B}" type="datetime1">
              <a:rPr lang="en-US" smtClean="0">
                <a:solidFill>
                  <a:prstClr val="black">
                    <a:tint val="75000"/>
                  </a:prstClr>
                </a:solidFill>
              </a:rPr>
              <a:pPr/>
              <a:t>7/13/17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91806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B8C675E-B7E8-415B-9035-AD57C12E37C6}" type="datetime1">
              <a:rPr lang="en-US" smtClean="0">
                <a:solidFill>
                  <a:prstClr val="black">
                    <a:tint val="75000"/>
                  </a:prstClr>
                </a:solidFill>
              </a:rPr>
              <a:pPr/>
              <a:t>7/13/17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3507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800100"/>
            <a:ext cx="10515600" cy="890588"/>
          </a:xfrm>
        </p:spPr>
        <p:txBody>
          <a:bodyPr>
            <a:normAutofit/>
          </a:bodyPr>
          <a:lstStyle>
            <a:lvl1pPr>
              <a:defRPr sz="36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BC3755A-2830-4E18-A4B9-25167E3CA6D6}" type="datetime1">
              <a:rPr lang="en-US" smtClean="0">
                <a:solidFill>
                  <a:prstClr val="black">
                    <a:tint val="75000"/>
                  </a:prstClr>
                </a:solidFill>
              </a:rPr>
              <a:pPr/>
              <a:t>7/13/17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011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808892"/>
            <a:ext cx="10515600" cy="881796"/>
          </a:xfrm>
        </p:spPr>
        <p:txBody>
          <a:bodyPr>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3FF4DF-1398-4FE2-9950-FA3C69799B66}" type="datetime1">
              <a:rPr lang="en-US" smtClean="0">
                <a:solidFill>
                  <a:prstClr val="black">
                    <a:tint val="75000"/>
                  </a:prstClr>
                </a:solidFill>
              </a:rPr>
              <a:pPr/>
              <a:t>7/13/17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4185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795948"/>
            <a:ext cx="10515600" cy="1325563"/>
          </a:xfrm>
        </p:spPr>
        <p:txBody>
          <a:bodyPr>
            <a:normAutofit/>
          </a:bodyPr>
          <a:lstStyle>
            <a:lvl1pPr>
              <a:defRPr sz="3600"/>
            </a:lvl1pPr>
          </a:lstStyle>
          <a:p>
            <a:r>
              <a:rPr lang="en-US" dirty="0"/>
              <a:t>Click to edit Master title style</a:t>
            </a:r>
          </a:p>
        </p:txBody>
      </p:sp>
      <p:sp>
        <p:nvSpPr>
          <p:cNvPr id="3" name="Date Placeholder 2"/>
          <p:cNvSpPr>
            <a:spLocks noGrp="1"/>
          </p:cNvSpPr>
          <p:nvPr>
            <p:ph type="dt" sz="half" idx="10"/>
          </p:nvPr>
        </p:nvSpPr>
        <p:spPr/>
        <p:txBody>
          <a:bodyPr/>
          <a:lstStyle/>
          <a:p>
            <a:fld id="{B32020A8-9EB3-4AF4-8BE7-398749B8DB9E}" type="datetime1">
              <a:rPr lang="en-US" smtClean="0">
                <a:solidFill>
                  <a:prstClr val="black">
                    <a:tint val="75000"/>
                  </a:prstClr>
                </a:solidFill>
              </a:rPr>
              <a:pPr/>
              <a:t>7/13/17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0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7A2627-4DAE-4F12-B542-AE34BB074EE8}" type="datetime1">
              <a:rPr lang="en-US" smtClean="0">
                <a:solidFill>
                  <a:prstClr val="black">
                    <a:tint val="75000"/>
                  </a:prstClr>
                </a:solidFill>
              </a:rPr>
              <a:pPr/>
              <a:t>7/13/17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980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773722"/>
            <a:ext cx="3932237" cy="1283677"/>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42B0D08-7616-44BA-8BAA-BC108955CF4A}" type="datetime1">
              <a:rPr lang="en-US" smtClean="0">
                <a:solidFill>
                  <a:prstClr val="black">
                    <a:tint val="75000"/>
                  </a:prstClr>
                </a:solidFill>
              </a:rPr>
              <a:pPr/>
              <a:t>7/13/17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8610600"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04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08892"/>
            <a:ext cx="3932237" cy="1248508"/>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D1815D4-C630-4B72-BBB2-C1F32A7A0373}" type="datetime1">
              <a:rPr lang="en-US" smtClean="0">
                <a:solidFill>
                  <a:prstClr val="black">
                    <a:tint val="75000"/>
                  </a:prstClr>
                </a:solidFill>
              </a:rPr>
              <a:pPr/>
              <a:t>7/13/17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8612188" y="6492875"/>
            <a:ext cx="2743200" cy="365125"/>
          </a:xfrm>
        </p:spPr>
        <p:txBody>
          <a:body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2467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C179EB-C239-416F-AEFA-C665A0776909}" type="datetime1">
              <a:rPr lang="en-US" smtClean="0">
                <a:solidFill>
                  <a:prstClr val="black">
                    <a:tint val="75000"/>
                  </a:prstClr>
                </a:solidFill>
              </a:rPr>
              <a:pPr/>
              <a:t>7/13/17</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C3953E-221E-4E32-A6E9-A15204E87F11}"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256350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mailto:LaKesha.Perry@nist.gov"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gif"/><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1.xlsx"/><Relationship Id="rId4" Type="http://schemas.openxmlformats.org/officeDocument/2006/relationships/image" Target="../media/image1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 Id="rId3" Type="http://schemas.openxmlformats.org/officeDocument/2006/relationships/chart" Target="../charts/char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 Id="rId3" Type="http://schemas.openxmlformats.org/officeDocument/2006/relationships/chart" Target="../charts/char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 Id="rId3" Type="http://schemas.openxmlformats.org/officeDocument/2006/relationships/chart" Target="../charts/char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xml"/><Relationship Id="rId3" Type="http://schemas.openxmlformats.org/officeDocument/2006/relationships/chart" Target="../charts/char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m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7405419" y="3998048"/>
            <a:ext cx="3115326" cy="237765"/>
          </a:xfrm>
          <a:prstGeom prst="rect">
            <a:avLst/>
          </a:prstGeom>
        </p:spPr>
      </p:pic>
      <p:sp>
        <p:nvSpPr>
          <p:cNvPr id="6" name="Title 5"/>
          <p:cNvSpPr>
            <a:spLocks noGrp="1"/>
          </p:cNvSpPr>
          <p:nvPr>
            <p:ph type="title"/>
          </p:nvPr>
        </p:nvSpPr>
        <p:spPr>
          <a:xfrm>
            <a:off x="139149" y="1600200"/>
            <a:ext cx="11946834" cy="4840357"/>
          </a:xfrm>
        </p:spPr>
        <p:txBody>
          <a:bodyPr>
            <a:normAutofit fontScale="90000"/>
          </a:bodyPr>
          <a:lstStyle/>
          <a:p>
            <a:pPr lvl="0" algn="ctr" fontAlgn="base">
              <a:lnSpc>
                <a:spcPct val="100000"/>
              </a:lnSpc>
              <a:spcBef>
                <a:spcPct val="25000"/>
              </a:spcBef>
              <a:spcAft>
                <a:spcPct val="0"/>
              </a:spcAft>
              <a:defRPr/>
            </a:pPr>
            <a:r>
              <a:rPr lang="en-US" dirty="0" smtClean="0">
                <a:latin typeface="LinLibertineTI"/>
              </a:rPr>
              <a:t/>
            </a:r>
            <a:br>
              <a:rPr lang="en-US" dirty="0" smtClean="0">
                <a:latin typeface="LinLibertineTI"/>
              </a:rPr>
            </a:br>
            <a:r>
              <a:rPr lang="en-US" dirty="0">
                <a:latin typeface="LinLibertineTI"/>
              </a:rPr>
              <a:t/>
            </a:r>
            <a:br>
              <a:rPr lang="en-US" dirty="0">
                <a:latin typeface="LinLibertineTI"/>
              </a:rPr>
            </a:br>
            <a:r>
              <a:rPr lang="en-US" sz="2000" dirty="0">
                <a:latin typeface="Arial" panose="020B0604020202020204" pitchFamily="34" charset="0"/>
                <a:cs typeface="Arial" panose="020B0604020202020204" pitchFamily="34" charset="0"/>
              </a:rPr>
              <a:t>2nd </a:t>
            </a:r>
            <a:r>
              <a:rPr lang="en-US" sz="2000" dirty="0" smtClean="0">
                <a:latin typeface="Arial" panose="020B0604020202020204" pitchFamily="34" charset="0"/>
                <a:cs typeface="Arial" panose="020B0604020202020204" pitchFamily="34" charset="0"/>
              </a:rPr>
              <a:t>NIST Workshop </a:t>
            </a:r>
            <a:r>
              <a:rPr lang="en-US" sz="2000" dirty="0">
                <a:latin typeface="Arial" panose="020B0604020202020204" pitchFamily="34" charset="0"/>
                <a:cs typeface="Arial" panose="020B0604020202020204" pitchFamily="34" charset="0"/>
              </a:rPr>
              <a:t>on Cement Materials Characterization</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July 12–14, 2017</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Lecture Room A, Administration Building</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NIST, Gaithersburg, </a:t>
            </a:r>
            <a:r>
              <a:rPr lang="en-US" sz="2000" dirty="0" smtClean="0">
                <a:latin typeface="Arial" panose="020B0604020202020204" pitchFamily="34" charset="0"/>
                <a:cs typeface="Arial" panose="020B0604020202020204" pitchFamily="34" charset="0"/>
              </a:rPr>
              <a:t>Maryland</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LaKesha Perry</a:t>
            </a:r>
            <a:br>
              <a:rPr lang="en-US" sz="2000" dirty="0" smtClean="0">
                <a:latin typeface="Arial" panose="020B0604020202020204" pitchFamily="34" charset="0"/>
                <a:cs typeface="Arial" panose="020B0604020202020204" pitchFamily="34" charset="0"/>
              </a:rPr>
            </a:br>
            <a:r>
              <a:rPr lang="en-US" sz="1400" i="1" dirty="0" smtClean="0">
                <a:latin typeface="Arial" panose="020B0604020202020204" pitchFamily="34" charset="0"/>
                <a:cs typeface="Arial" panose="020B0604020202020204" pitchFamily="34" charset="0"/>
                <a:hlinkClick r:id="rId4"/>
              </a:rPr>
              <a:t>LaKesha.Perry@nist.gov</a:t>
            </a:r>
            <a:r>
              <a:rPr lang="en-US" sz="1400" i="1" dirty="0" smtClean="0">
                <a:latin typeface="Arial" panose="020B0604020202020204" pitchFamily="34" charset="0"/>
                <a:cs typeface="Arial" panose="020B0604020202020204" pitchFamily="34" charset="0"/>
              </a:rPr>
              <a:t/>
            </a:r>
            <a:br>
              <a:rPr lang="en-US" sz="1400" i="1"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altLang="en-US" sz="1400" dirty="0">
                <a:solidFill>
                  <a:srgbClr val="000000"/>
                </a:solidFill>
                <a:latin typeface="Arial"/>
                <a:ea typeface="+mn-ea"/>
                <a:cs typeface="Arial" panose="020B0604020202020204" pitchFamily="34" charset="0"/>
              </a:rPr>
              <a:t>Materials and Structural Systems Division,</a:t>
            </a:r>
            <a:br>
              <a:rPr lang="en-US" altLang="en-US" sz="1400" dirty="0">
                <a:solidFill>
                  <a:srgbClr val="000000"/>
                </a:solidFill>
                <a:latin typeface="Arial"/>
                <a:ea typeface="+mn-ea"/>
                <a:cs typeface="Arial" panose="020B0604020202020204" pitchFamily="34" charset="0"/>
              </a:rPr>
            </a:br>
            <a:r>
              <a:rPr lang="en-US" altLang="en-US" sz="1400" dirty="0">
                <a:solidFill>
                  <a:srgbClr val="000000"/>
                </a:solidFill>
                <a:latin typeface="Arial"/>
                <a:ea typeface="+mn-ea"/>
                <a:cs typeface="Arial" panose="020B0604020202020204" pitchFamily="34" charset="0"/>
              </a:rPr>
              <a:t> Inorganic Materials Group</a:t>
            </a:r>
            <a:br>
              <a:rPr lang="en-US" altLang="en-US" sz="1400" dirty="0">
                <a:solidFill>
                  <a:srgbClr val="000000"/>
                </a:solidFill>
                <a:latin typeface="Arial"/>
                <a:ea typeface="+mn-ea"/>
                <a:cs typeface="Arial" panose="020B0604020202020204" pitchFamily="34" charset="0"/>
              </a:rPr>
            </a:br>
            <a:r>
              <a:rPr lang="en-US" altLang="en-US" sz="1400" dirty="0">
                <a:solidFill>
                  <a:srgbClr val="000000"/>
                </a:solidFill>
                <a:latin typeface="Arial"/>
                <a:ea typeface="+mn-ea"/>
                <a:cs typeface="Arial" panose="020B0604020202020204" pitchFamily="34" charset="0"/>
              </a:rPr>
              <a:t> National Institute of Standards and Technology</a:t>
            </a:r>
            <a:br>
              <a:rPr lang="en-US" altLang="en-US" sz="1400" dirty="0">
                <a:solidFill>
                  <a:srgbClr val="000000"/>
                </a:solidFill>
                <a:latin typeface="Arial"/>
                <a:ea typeface="+mn-ea"/>
                <a:cs typeface="Arial" panose="020B0604020202020204" pitchFamily="34" charset="0"/>
              </a:rPr>
            </a:br>
            <a:r>
              <a:rPr lang="en-US" altLang="en-US" sz="1400" dirty="0">
                <a:solidFill>
                  <a:srgbClr val="000000"/>
                </a:solidFill>
                <a:latin typeface="Arial"/>
                <a:ea typeface="+mn-ea"/>
                <a:cs typeface="Arial" panose="020B0604020202020204" pitchFamily="34" charset="0"/>
              </a:rPr>
              <a:t>Gaithersburg, MD</a:t>
            </a:r>
            <a:br>
              <a:rPr lang="en-US" altLang="en-US" sz="1400" dirty="0">
                <a:solidFill>
                  <a:srgbClr val="000000"/>
                </a:solidFill>
                <a:latin typeface="Arial"/>
                <a:ea typeface="+mn-ea"/>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sp>
        <p:nvSpPr>
          <p:cNvPr id="2" name="Rectangle 1"/>
          <p:cNvSpPr/>
          <p:nvPr/>
        </p:nvSpPr>
        <p:spPr>
          <a:xfrm>
            <a:off x="1527312" y="823808"/>
            <a:ext cx="8869017" cy="1323439"/>
          </a:xfrm>
          <a:prstGeom prst="rect">
            <a:avLst/>
          </a:prstGeom>
        </p:spPr>
        <p:txBody>
          <a:bodyPr wrap="square">
            <a:spAutoFit/>
          </a:bodyPr>
          <a:lstStyle/>
          <a:p>
            <a:pPr algn="ctr"/>
            <a:r>
              <a:rPr lang="en-US" sz="4000" dirty="0">
                <a:solidFill>
                  <a:prstClr val="black"/>
                </a:solidFill>
                <a:latin typeface="Arial Black" panose="020B0A04020102020204" pitchFamily="34" charset="0"/>
                <a:ea typeface="+mj-ea"/>
                <a:cs typeface="+mj-cs"/>
              </a:rPr>
              <a:t>ICP-OES for measuring solution composition</a:t>
            </a:r>
            <a:endParaRPr lang="en-US" dirty="0"/>
          </a:p>
        </p:txBody>
      </p:sp>
    </p:spTree>
    <p:extLst>
      <p:ext uri="{BB962C8B-B14F-4D97-AF65-F5344CB8AC3E}">
        <p14:creationId xmlns:p14="http://schemas.microsoft.com/office/powerpoint/2010/main" val="34141188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26234"/>
            <a:ext cx="10515600" cy="4351338"/>
          </a:xfrm>
        </p:spPr>
        <p:txBody>
          <a:bodyPr>
            <a:normAutofit/>
          </a:bodyPr>
          <a:lstStyle/>
          <a:p>
            <a:pPr lvl="1">
              <a:lnSpc>
                <a:spcPct val="150000"/>
              </a:lnSpc>
              <a:buFont typeface="Wingdings" panose="05000000000000000000" pitchFamily="2" charset="2"/>
              <a:buChar char="v"/>
            </a:pPr>
            <a:r>
              <a:rPr lang="en-US" dirty="0">
                <a:latin typeface="Times New Roman" pitchFamily="18" charset="0"/>
                <a:cs typeface="Times New Roman" pitchFamily="18" charset="0"/>
              </a:rPr>
              <a:t>Atomic emission spectroscopy measures the intensity of light emitted by atoms or ions of the elements of interest at  specific wavelengths;</a:t>
            </a:r>
          </a:p>
          <a:p>
            <a:pPr lvl="1">
              <a:lnSpc>
                <a:spcPct val="150000"/>
              </a:lnSpc>
              <a:buFont typeface="Wingdings" panose="05000000000000000000" pitchFamily="2" charset="2"/>
              <a:buChar char="v"/>
            </a:pPr>
            <a:r>
              <a:rPr lang="en-US" dirty="0">
                <a:latin typeface="Times New Roman" pitchFamily="18" charset="0"/>
                <a:cs typeface="Times New Roman" pitchFamily="18" charset="0"/>
              </a:rPr>
              <a:t>Inductively Coupled Plasma spectrometers use emission spectroscopy to detect and quantify elements in a sample;</a:t>
            </a:r>
          </a:p>
          <a:p>
            <a:pPr lvl="1">
              <a:lnSpc>
                <a:spcPct val="150000"/>
              </a:lnSpc>
              <a:buFont typeface="Wingdings" panose="05000000000000000000" pitchFamily="2" charset="2"/>
              <a:buChar char="v"/>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ICP-OES </a:t>
            </a:r>
            <a:r>
              <a:rPr lang="en-US" dirty="0">
                <a:latin typeface="Times New Roman" pitchFamily="18" charset="0"/>
                <a:cs typeface="Times New Roman" pitchFamily="18" charset="0"/>
              </a:rPr>
              <a:t>uses the argon plasma (</a:t>
            </a:r>
            <a:r>
              <a:rPr lang="en-US" dirty="0" smtClean="0">
                <a:latin typeface="Times New Roman" pitchFamily="18" charset="0"/>
                <a:cs typeface="Times New Roman" pitchFamily="18" charset="0"/>
              </a:rPr>
              <a:t>6000 K to10000 K) </a:t>
            </a:r>
            <a:r>
              <a:rPr lang="en-US" dirty="0">
                <a:latin typeface="Times New Roman" pitchFamily="18" charset="0"/>
                <a:cs typeface="Times New Roman" pitchFamily="18" charset="0"/>
              </a:rPr>
              <a:t>for atomization and excitation of the sample atoms;</a:t>
            </a:r>
          </a:p>
          <a:p>
            <a:pPr lvl="1">
              <a:lnSpc>
                <a:spcPct val="150000"/>
              </a:lnSpc>
              <a:buFont typeface="Wingdings" panose="05000000000000000000" pitchFamily="2" charset="2"/>
              <a:buChar char="v"/>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ICP-OES </a:t>
            </a:r>
            <a:r>
              <a:rPr lang="en-US" dirty="0">
                <a:latin typeface="Times New Roman" pitchFamily="18" charset="0"/>
                <a:cs typeface="Times New Roman" pitchFamily="18" charset="0"/>
              </a:rPr>
              <a:t>determines concentrations of most elements.</a:t>
            </a:r>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10</a:t>
            </a:fld>
            <a:endParaRPr lang="en-US" dirty="0">
              <a:solidFill>
                <a:prstClr val="black">
                  <a:tint val="75000"/>
                </a:prstClr>
              </a:solidFill>
            </a:endParaRPr>
          </a:p>
        </p:txBody>
      </p:sp>
      <p:sp>
        <p:nvSpPr>
          <p:cNvPr id="5" name="Title 1"/>
          <p:cNvSpPr>
            <a:spLocks noGrp="1"/>
          </p:cNvSpPr>
          <p:nvPr>
            <p:ph type="title"/>
          </p:nvPr>
        </p:nvSpPr>
        <p:spPr>
          <a:xfrm>
            <a:off x="838200" y="610333"/>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INSTRUMENTATION</a:t>
            </a:r>
            <a:r>
              <a:rPr lang="en-US" b="1" dirty="0"/>
              <a:t/>
            </a:r>
            <a:br>
              <a:rPr lang="en-US" b="1" dirty="0"/>
            </a:br>
            <a:endParaRPr lang="en-US" dirty="0"/>
          </a:p>
        </p:txBody>
      </p:sp>
    </p:spTree>
    <p:extLst>
      <p:ext uri="{BB962C8B-B14F-4D97-AF65-F5344CB8AC3E}">
        <p14:creationId xmlns:p14="http://schemas.microsoft.com/office/powerpoint/2010/main" val="2866651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11</a:t>
            </a:fld>
            <a:endParaRPr lang="en-US" dirty="0">
              <a:solidFill>
                <a:prstClr val="black">
                  <a:tint val="75000"/>
                </a:prstClr>
              </a:solidFill>
            </a:endParaRPr>
          </a:p>
        </p:txBody>
      </p:sp>
      <p:sp>
        <p:nvSpPr>
          <p:cNvPr id="5" name="Title 1"/>
          <p:cNvSpPr>
            <a:spLocks noGrp="1"/>
          </p:cNvSpPr>
          <p:nvPr>
            <p:ph type="title"/>
          </p:nvPr>
        </p:nvSpPr>
        <p:spPr>
          <a:xfrm>
            <a:off x="838200" y="521980"/>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PRINCIPLES</a:t>
            </a:r>
            <a:r>
              <a:rPr lang="en-US" b="1" dirty="0"/>
              <a:t/>
            </a:r>
            <a:br>
              <a:rPr lang="en-US" b="1" dirty="0"/>
            </a:br>
            <a:endParaRPr lang="en-US" dirty="0"/>
          </a:p>
        </p:txBody>
      </p:sp>
      <p:sp>
        <p:nvSpPr>
          <p:cNvPr id="7" name="Rectangle 6"/>
          <p:cNvSpPr/>
          <p:nvPr/>
        </p:nvSpPr>
        <p:spPr>
          <a:xfrm>
            <a:off x="1148882" y="2938969"/>
            <a:ext cx="2658981" cy="70788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lang="en-US" sz="2000" i="1" dirty="0">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Sample solution containing elements</a:t>
            </a:r>
          </a:p>
        </p:txBody>
      </p:sp>
      <p:sp>
        <p:nvSpPr>
          <p:cNvPr id="8" name="Right Arrow 7"/>
          <p:cNvSpPr/>
          <p:nvPr/>
        </p:nvSpPr>
        <p:spPr>
          <a:xfrm>
            <a:off x="3637345" y="2194789"/>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7523" y="1632462"/>
            <a:ext cx="1947037" cy="1248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5049378" y="2960303"/>
            <a:ext cx="1872207" cy="98488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lang="en-US" sz="2000" i="1" dirty="0">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Formation of liquid droplets</a:t>
            </a:r>
          </a:p>
          <a:p>
            <a:pPr lvl="0" eaLnBrk="0" fontAlgn="base" hangingPunct="0">
              <a:spcBef>
                <a:spcPct val="0"/>
              </a:spcBef>
              <a:spcAft>
                <a:spcPct val="0"/>
              </a:spcAft>
            </a:pPr>
            <a:endParaRPr lang="en-US"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Rectangle 11"/>
          <p:cNvSpPr>
            <a:spLocks noChangeArrowheads="1"/>
          </p:cNvSpPr>
          <p:nvPr/>
        </p:nvSpPr>
        <p:spPr bwMode="auto">
          <a:xfrm>
            <a:off x="8610600" y="2000541"/>
            <a:ext cx="2160240" cy="774531"/>
          </a:xfrm>
          <a:prstGeom prst="rect">
            <a:avLst/>
          </a:prstGeom>
          <a:solidFill>
            <a:schemeClr val="bg1"/>
          </a:solidFill>
          <a:ln>
            <a:solidFill>
              <a:srgbClr val="C00000"/>
            </a:solid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vert="horz" wrap="square" lIns="0" tIns="12696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normalizeH="0" baseline="0" dirty="0" smtClean="0">
                <a:ln w="12700">
                  <a:solidFill>
                    <a:srgbClr val="FF0000"/>
                  </a:solidFill>
                  <a:prstDash val="solid"/>
                </a:ln>
                <a:solidFill>
                  <a:schemeClr val="bg2">
                    <a:tint val="85000"/>
                    <a:satMod val="155000"/>
                  </a:schemeClr>
                </a:solidFill>
                <a:effectLst>
                  <a:outerShdw blurRad="41275" dist="20320" dir="1800000" algn="tl" rotWithShape="0">
                    <a:srgbClr val="000000">
                      <a:alpha val="40000"/>
                    </a:srgbClr>
                  </a:outerShdw>
                </a:effectLst>
                <a:latin typeface="Cambria" pitchFamily="18" charset="0"/>
                <a:ea typeface="Times New Roman" pitchFamily="18" charset="0"/>
                <a:cs typeface="Times New Roman" pitchFamily="18" charset="0"/>
              </a:rPr>
              <a:t> DESOLVATION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normalizeH="0" baseline="0" dirty="0" smtClean="0">
              <a:ln w="12700">
                <a:solidFill>
                  <a:srgbClr val="FF0000"/>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pic>
        <p:nvPicPr>
          <p:cNvPr id="14" name="Picture 13" descr="4754167_mega-[Converti].jpg"/>
          <p:cNvPicPr>
            <a:picLocks noChangeAspect="1"/>
          </p:cNvPicPr>
          <p:nvPr/>
        </p:nvPicPr>
        <p:blipFill>
          <a:blip r:embed="rId3" cstate="print"/>
          <a:stretch>
            <a:fillRect/>
          </a:stretch>
        </p:blipFill>
        <p:spPr>
          <a:xfrm>
            <a:off x="8960160" y="3795773"/>
            <a:ext cx="1461120" cy="1676400"/>
          </a:xfrm>
          <a:prstGeom prst="rect">
            <a:avLst/>
          </a:prstGeom>
        </p:spPr>
      </p:pic>
      <p:sp>
        <p:nvSpPr>
          <p:cNvPr id="15" name="Rectangle 14"/>
          <p:cNvSpPr/>
          <p:nvPr/>
        </p:nvSpPr>
        <p:spPr>
          <a:xfrm>
            <a:off x="9031797" y="5544362"/>
            <a:ext cx="1495602" cy="400110"/>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lang="en-US" sz="2000" i="1" dirty="0">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A</a:t>
            </a:r>
            <a:r>
              <a:rPr kumimoji="0" lang="en-US" sz="2000" i="1" u="none" strike="noStrike" cap="none" normalizeH="0" baseline="0" dirty="0" smtClean="0">
                <a:ln>
                  <a:noFill/>
                </a:ln>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tomization</a:t>
            </a:r>
          </a:p>
        </p:txBody>
      </p:sp>
      <p:pic>
        <p:nvPicPr>
          <p:cNvPr id="17" name="Picture 16" descr="group_of_atoms_hg_wht.gif"/>
          <p:cNvPicPr>
            <a:picLocks noChangeAspect="1"/>
          </p:cNvPicPr>
          <p:nvPr/>
        </p:nvPicPr>
        <p:blipFill>
          <a:blip r:embed="rId4"/>
          <a:stretch>
            <a:fillRect/>
          </a:stretch>
        </p:blipFill>
        <p:spPr>
          <a:xfrm>
            <a:off x="6383275" y="4113544"/>
            <a:ext cx="1447800" cy="1429842"/>
          </a:xfrm>
          <a:prstGeom prst="rect">
            <a:avLst/>
          </a:prstGeom>
        </p:spPr>
      </p:pic>
      <p:sp>
        <p:nvSpPr>
          <p:cNvPr id="18" name="Rectangle 17"/>
          <p:cNvSpPr/>
          <p:nvPr/>
        </p:nvSpPr>
        <p:spPr>
          <a:xfrm>
            <a:off x="6520443" y="5552172"/>
            <a:ext cx="1267463" cy="400110"/>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lang="en-US" sz="2000" i="1" dirty="0">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E</a:t>
            </a:r>
            <a:r>
              <a:rPr kumimoji="0" lang="en-US" sz="2000" i="1" u="none" strike="noStrike" cap="none" normalizeH="0" baseline="0" dirty="0" smtClean="0">
                <a:ln>
                  <a:noFill/>
                </a:ln>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xcitation</a:t>
            </a:r>
          </a:p>
        </p:txBody>
      </p:sp>
      <p:sp>
        <p:nvSpPr>
          <p:cNvPr id="20" name="Rectangle 19"/>
          <p:cNvSpPr/>
          <p:nvPr/>
        </p:nvSpPr>
        <p:spPr>
          <a:xfrm>
            <a:off x="3868927" y="4419887"/>
            <a:ext cx="1728192" cy="132343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kumimoji="0" lang="en-US" sz="2000" i="1" strike="noStrike" cap="none" normalizeH="0" baseline="0" dirty="0" smtClean="0">
                <a:ln>
                  <a:noFill/>
                </a:ln>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Emission of Radiation at </a:t>
            </a:r>
            <a:r>
              <a:rPr lang="en-US" sz="2000" i="1" dirty="0" smtClean="0">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a </a:t>
            </a:r>
            <a:r>
              <a:rPr kumimoji="0" lang="en-US" sz="2000" i="1" strike="noStrike" cap="none" normalizeH="0" baseline="0" dirty="0" smtClean="0">
                <a:ln>
                  <a:noFill/>
                </a:ln>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Specific Wave Length</a:t>
            </a:r>
          </a:p>
        </p:txBody>
      </p:sp>
      <p:sp>
        <p:nvSpPr>
          <p:cNvPr id="22" name="Rectangle 21"/>
          <p:cNvSpPr/>
          <p:nvPr/>
        </p:nvSpPr>
        <p:spPr>
          <a:xfrm>
            <a:off x="1502509" y="4419887"/>
            <a:ext cx="1728187" cy="132343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kumimoji="0" lang="en-US" sz="2000" i="1" u="none" strike="noStrike" cap="none" normalizeH="0" baseline="0" dirty="0" smtClean="0">
                <a:ln>
                  <a:noFill/>
                </a:ln>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Measure the intensity of emitted radiation</a:t>
            </a:r>
          </a:p>
        </p:txBody>
      </p:sp>
      <p:sp>
        <p:nvSpPr>
          <p:cNvPr id="23" name="Right Arrow 22"/>
          <p:cNvSpPr/>
          <p:nvPr/>
        </p:nvSpPr>
        <p:spPr>
          <a:xfrm rot="10800000">
            <a:off x="3045968" y="4876035"/>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sp>
        <p:nvSpPr>
          <p:cNvPr id="24" name="Right Arrow 23"/>
          <p:cNvSpPr/>
          <p:nvPr/>
        </p:nvSpPr>
        <p:spPr>
          <a:xfrm rot="10800000">
            <a:off x="5547007" y="4829442"/>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sp>
        <p:nvSpPr>
          <p:cNvPr id="25" name="Right Arrow 24"/>
          <p:cNvSpPr/>
          <p:nvPr/>
        </p:nvSpPr>
        <p:spPr>
          <a:xfrm rot="10800000">
            <a:off x="7935695" y="4829441"/>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sp>
        <p:nvSpPr>
          <p:cNvPr id="26" name="Right Arrow 25"/>
          <p:cNvSpPr/>
          <p:nvPr/>
        </p:nvSpPr>
        <p:spPr>
          <a:xfrm rot="5400000">
            <a:off x="9366684" y="3148430"/>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sp>
        <p:nvSpPr>
          <p:cNvPr id="27" name="Right Arrow 26"/>
          <p:cNvSpPr/>
          <p:nvPr/>
        </p:nvSpPr>
        <p:spPr>
          <a:xfrm>
            <a:off x="7320653" y="2194789"/>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pic>
        <p:nvPicPr>
          <p:cNvPr id="5122" name="Picture 2" descr="http://www.dermaltechnology.com/wp-content/uploads/2014/08/pic-sample-retentio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1571" y="1515251"/>
            <a:ext cx="1976935" cy="1482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69666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12</a:t>
            </a:fld>
            <a:endParaRPr lang="en-US" dirty="0">
              <a:solidFill>
                <a:prstClr val="black">
                  <a:tint val="75000"/>
                </a:prstClr>
              </a:solidFill>
            </a:endParaRPr>
          </a:p>
        </p:txBody>
      </p:sp>
      <p:sp>
        <p:nvSpPr>
          <p:cNvPr id="5" name="Title 1"/>
          <p:cNvSpPr>
            <a:spLocks noGrp="1"/>
          </p:cNvSpPr>
          <p:nvPr>
            <p:ph type="title"/>
          </p:nvPr>
        </p:nvSpPr>
        <p:spPr>
          <a:xfrm>
            <a:off x="838200" y="524668"/>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PRINCIPLES</a:t>
            </a:r>
            <a:r>
              <a:rPr lang="en-US" b="1" dirty="0"/>
              <a:t/>
            </a:r>
            <a:br>
              <a:rPr lang="en-US" b="1" dirty="0"/>
            </a:br>
            <a:endParaRPr lang="en-US" dirty="0"/>
          </a:p>
        </p:txBody>
      </p:sp>
      <p:pic>
        <p:nvPicPr>
          <p:cNvPr id="6146" name="Picture 2" descr="http://sites.cord.edu/chem-330-lab-manual/_/rsrc/1387473778532/experiments/icp-aes/icp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861852" y="1818861"/>
            <a:ext cx="4330147" cy="423139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964742" y="6050257"/>
            <a:ext cx="2034916" cy="276999"/>
          </a:xfrm>
          <a:prstGeom prst="rect">
            <a:avLst/>
          </a:prstGeom>
        </p:spPr>
        <p:txBody>
          <a:bodyPr wrap="none">
            <a:spAutoFit/>
          </a:bodyPr>
          <a:lstStyle/>
          <a:p>
            <a:r>
              <a:rPr lang="en-US" sz="1200" dirty="0" smtClean="0"/>
              <a:t>https://goo.gl/images/hoJq9z</a:t>
            </a:r>
            <a:endParaRPr lang="en-US" sz="1200" dirty="0"/>
          </a:p>
        </p:txBody>
      </p:sp>
      <p:sp>
        <p:nvSpPr>
          <p:cNvPr id="9" name="Content Placeholder 2"/>
          <p:cNvSpPr txBox="1">
            <a:spLocks/>
          </p:cNvSpPr>
          <p:nvPr/>
        </p:nvSpPr>
        <p:spPr>
          <a:xfrm>
            <a:off x="312906" y="1632975"/>
            <a:ext cx="8100391" cy="47268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Wingdings" panose="05000000000000000000" pitchFamily="2" charset="2"/>
              <a:buChar char="v"/>
            </a:pPr>
            <a:r>
              <a:rPr lang="en-US" sz="2000" dirty="0" smtClean="0"/>
              <a:t>Sample typically injected as a liquid </a:t>
            </a:r>
            <a:endParaRPr lang="en-US" sz="2000" dirty="0"/>
          </a:p>
          <a:p>
            <a:pPr>
              <a:lnSpc>
                <a:spcPct val="100000"/>
              </a:lnSpc>
              <a:buFont typeface="Wingdings" panose="05000000000000000000" pitchFamily="2" charset="2"/>
              <a:buChar char="v"/>
            </a:pPr>
            <a:r>
              <a:rPr lang="en-US" sz="2000" dirty="0" smtClean="0"/>
              <a:t>Nebulizer converts liquid sample into an aerosol</a:t>
            </a:r>
          </a:p>
          <a:p>
            <a:pPr>
              <a:lnSpc>
                <a:spcPct val="100000"/>
              </a:lnSpc>
              <a:buFont typeface="Wingdings" panose="05000000000000000000" pitchFamily="2" charset="2"/>
              <a:buChar char="v"/>
            </a:pPr>
            <a:r>
              <a:rPr lang="en-US" sz="2000" dirty="0" smtClean="0"/>
              <a:t>Spray Chamber transports aerosol sample to the plasma torch</a:t>
            </a:r>
          </a:p>
          <a:p>
            <a:pPr>
              <a:lnSpc>
                <a:spcPct val="100000"/>
              </a:lnSpc>
              <a:buFont typeface="Wingdings" panose="05000000000000000000" pitchFamily="2" charset="2"/>
              <a:buChar char="v"/>
            </a:pPr>
            <a:r>
              <a:rPr lang="en-US" sz="2000" dirty="0" smtClean="0"/>
              <a:t>Plasma torch vaporizes, atomizes, and ionizes aerosol sample</a:t>
            </a:r>
          </a:p>
          <a:p>
            <a:pPr>
              <a:lnSpc>
                <a:spcPct val="100000"/>
              </a:lnSpc>
              <a:buFont typeface="Wingdings" panose="05000000000000000000" pitchFamily="2" charset="2"/>
              <a:buChar char="v"/>
            </a:pPr>
            <a:r>
              <a:rPr lang="en-US" sz="2000" dirty="0" smtClean="0"/>
              <a:t>Transfer Optics focus plasma image onto entrance slit of spectrometer</a:t>
            </a:r>
          </a:p>
          <a:p>
            <a:pPr>
              <a:lnSpc>
                <a:spcPct val="100000"/>
              </a:lnSpc>
              <a:buFont typeface="Wingdings" panose="05000000000000000000" pitchFamily="2" charset="2"/>
              <a:buChar char="v"/>
            </a:pPr>
            <a:r>
              <a:rPr lang="en-US" sz="2000" dirty="0" smtClean="0"/>
              <a:t>Wavelength dispersive device of the spectrometer isolates proper emission line</a:t>
            </a:r>
          </a:p>
          <a:p>
            <a:pPr>
              <a:lnSpc>
                <a:spcPct val="100000"/>
              </a:lnSpc>
              <a:buFont typeface="Wingdings" panose="05000000000000000000" pitchFamily="2" charset="2"/>
              <a:buChar char="v"/>
            </a:pPr>
            <a:r>
              <a:rPr lang="en-US" sz="2000" dirty="0" smtClean="0"/>
              <a:t>Detector and its components measure intensity of the emission line.</a:t>
            </a:r>
          </a:p>
          <a:p>
            <a:pPr>
              <a:lnSpc>
                <a:spcPct val="100000"/>
              </a:lnSpc>
              <a:buFont typeface="Wingdings" panose="05000000000000000000" pitchFamily="2" charset="2"/>
              <a:buChar char="v"/>
            </a:pPr>
            <a:r>
              <a:rPr lang="en-US" sz="2000" dirty="0" smtClean="0"/>
              <a:t>Computer software compiles data</a:t>
            </a:r>
            <a:endParaRPr lang="en-US" sz="2000" dirty="0"/>
          </a:p>
        </p:txBody>
      </p:sp>
    </p:spTree>
    <p:extLst>
      <p:ext uri="{BB962C8B-B14F-4D97-AF65-F5344CB8AC3E}">
        <p14:creationId xmlns:p14="http://schemas.microsoft.com/office/powerpoint/2010/main" val="1070248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13</a:t>
            </a:fld>
            <a:endParaRPr lang="en-US" dirty="0">
              <a:solidFill>
                <a:prstClr val="black">
                  <a:tint val="75000"/>
                </a:prstClr>
              </a:solidFill>
            </a:endParaRPr>
          </a:p>
        </p:txBody>
      </p:sp>
      <p:sp>
        <p:nvSpPr>
          <p:cNvPr id="5" name="Title 1"/>
          <p:cNvSpPr>
            <a:spLocks noGrp="1"/>
          </p:cNvSpPr>
          <p:nvPr>
            <p:ph type="title"/>
          </p:nvPr>
        </p:nvSpPr>
        <p:spPr>
          <a:xfrm>
            <a:off x="838200" y="524668"/>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PRINCIPLES</a:t>
            </a:r>
            <a:r>
              <a:rPr lang="en-US" b="1" dirty="0"/>
              <a:t/>
            </a:r>
            <a:br>
              <a:rPr lang="en-US" b="1" dirty="0"/>
            </a:br>
            <a:endParaRPr lang="en-US" dirty="0"/>
          </a:p>
        </p:txBody>
      </p:sp>
      <p:sp>
        <p:nvSpPr>
          <p:cNvPr id="7" name="TextBox 6"/>
          <p:cNvSpPr txBox="1"/>
          <p:nvPr/>
        </p:nvSpPr>
        <p:spPr>
          <a:xfrm>
            <a:off x="495787" y="1560450"/>
            <a:ext cx="5706230" cy="2185214"/>
          </a:xfrm>
          <a:prstGeom prst="rect">
            <a:avLst/>
          </a:prstGeom>
          <a:noFill/>
        </p:spPr>
        <p:txBody>
          <a:bodyPr wrap="square" rtlCol="0">
            <a:spAutoFit/>
          </a:bodyPr>
          <a:lstStyle/>
          <a:p>
            <a:pPr marL="285750" indent="-285750">
              <a:buFont typeface="Wingdings" panose="05000000000000000000" pitchFamily="2" charset="2"/>
              <a:buChar char="v"/>
            </a:pPr>
            <a:r>
              <a:rPr lang="en-US" sz="2000" b="1" dirty="0" smtClean="0"/>
              <a:t>Radial View (</a:t>
            </a:r>
            <a:r>
              <a:rPr lang="en-US" sz="2000" b="1" dirty="0" smtClean="0">
                <a:latin typeface="Times New Roman" pitchFamily="18" charset="0"/>
                <a:cs typeface="Times New Roman" pitchFamily="18" charset="0"/>
              </a:rPr>
              <a:t>Side-on-Plasma):</a:t>
            </a:r>
            <a:endParaRPr lang="en-US" sz="2000" b="1" dirty="0" smtClean="0"/>
          </a:p>
          <a:p>
            <a:pPr marL="285750" indent="-285750">
              <a:buFont typeface="Arial" panose="020B0604020202020204" pitchFamily="34" charset="0"/>
              <a:buChar char="•"/>
            </a:pPr>
            <a:r>
              <a:rPr lang="en-US" sz="2000" dirty="0" smtClean="0">
                <a:latin typeface="Times New Roman" pitchFamily="18" charset="0"/>
                <a:cs typeface="Times New Roman" pitchFamily="18" charset="0"/>
              </a:rPr>
              <a:t>more suitable for hard matrices (concentrated samples);</a:t>
            </a:r>
          </a:p>
          <a:p>
            <a:pPr marL="285750" indent="-285750">
              <a:buFont typeface="Arial" panose="020B0604020202020204" pitchFamily="34" charset="0"/>
              <a:buChar char="•"/>
            </a:pPr>
            <a:r>
              <a:rPr lang="en-US" sz="2000" dirty="0" smtClean="0">
                <a:latin typeface="Times New Roman" pitchFamily="18" charset="0"/>
                <a:cs typeface="Times New Roman" pitchFamily="18" charset="0"/>
              </a:rPr>
              <a:t>alkali metals (Na, K, Li) calibration is more linear; </a:t>
            </a:r>
          </a:p>
          <a:p>
            <a:pPr marL="285750" indent="-285750">
              <a:buFont typeface="Arial" panose="020B0604020202020204" pitchFamily="34" charset="0"/>
              <a:buChar char="•"/>
            </a:pPr>
            <a:r>
              <a:rPr lang="en-US" sz="2000" dirty="0" smtClean="0">
                <a:latin typeface="Times New Roman" pitchFamily="18" charset="0"/>
                <a:cs typeface="Times New Roman" pitchFamily="18" charset="0"/>
              </a:rPr>
              <a:t>less spectral interferences;</a:t>
            </a:r>
          </a:p>
          <a:p>
            <a:pPr marL="285750" indent="-285750">
              <a:buFont typeface="Arial" panose="020B0604020202020204" pitchFamily="34" charset="0"/>
              <a:buChar char="•"/>
            </a:pPr>
            <a:r>
              <a:rPr lang="en-US" sz="2000" dirty="0" smtClean="0">
                <a:latin typeface="Times New Roman" pitchFamily="18" charset="0"/>
                <a:cs typeface="Times New Roman" pitchFamily="18" charset="0"/>
              </a:rPr>
              <a:t>lower sensitivity (Limit-of-Detection is higher)</a:t>
            </a:r>
          </a:p>
          <a:p>
            <a:pPr marL="285750" indent="-285750">
              <a:buFont typeface="Wingdings" panose="05000000000000000000" pitchFamily="2" charset="2"/>
              <a:buChar char="v"/>
            </a:pPr>
            <a:endParaRPr lang="en-US" sz="1600" dirty="0" smtClean="0"/>
          </a:p>
        </p:txBody>
      </p:sp>
      <p:pic>
        <p:nvPicPr>
          <p:cNvPr id="8" name="Picture 8"/>
          <p:cNvPicPr>
            <a:picLocks noGrp="1" noChangeAspect="1"/>
          </p:cNvPicPr>
          <p:nvPr>
            <p:ph idx="1"/>
          </p:nvPr>
        </p:nvPicPr>
        <p:blipFill>
          <a:blip r:embed="rId2">
            <a:extLst>
              <a:ext uri="{28A0092B-C50C-407E-A947-70E740481C1C}">
                <a14:useLocalDpi xmlns:a14="http://schemas.microsoft.com/office/drawing/2010/main" val="0"/>
              </a:ext>
            </a:extLst>
          </a:blip>
          <a:srcRect b="8492"/>
          <a:stretch>
            <a:fillRect/>
          </a:stretch>
        </p:blipFill>
        <p:spPr bwMode="auto">
          <a:xfrm>
            <a:off x="6778487" y="1782792"/>
            <a:ext cx="5151296"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495787" y="3882067"/>
            <a:ext cx="5257799" cy="2185214"/>
          </a:xfrm>
          <a:prstGeom prst="rect">
            <a:avLst/>
          </a:prstGeom>
          <a:noFill/>
        </p:spPr>
        <p:txBody>
          <a:bodyPr wrap="square" rtlCol="0">
            <a:spAutoFit/>
          </a:bodyPr>
          <a:lstStyle/>
          <a:p>
            <a:pPr marL="285750" indent="-285750">
              <a:buFont typeface="Wingdings" panose="05000000000000000000" pitchFamily="2" charset="2"/>
              <a:buChar char="v"/>
            </a:pPr>
            <a:r>
              <a:rPr lang="en-US" sz="2000" b="1" dirty="0" smtClean="0"/>
              <a:t>Axial View (</a:t>
            </a:r>
            <a:r>
              <a:rPr lang="en-US" sz="2000" b="1" dirty="0" smtClean="0">
                <a:latin typeface="Times New Roman" pitchFamily="18" charset="0"/>
                <a:cs typeface="Times New Roman" pitchFamily="18" charset="0"/>
              </a:rPr>
              <a:t>End-on-Plasma): </a:t>
            </a:r>
            <a:endParaRPr lang="en-US" sz="2000" b="1" dirty="0" smtClean="0"/>
          </a:p>
          <a:p>
            <a:pPr marL="285750" indent="-285750">
              <a:buFont typeface="Arial" panose="020B0604020202020204" pitchFamily="34" charset="0"/>
              <a:buChar char="•"/>
            </a:pPr>
            <a:r>
              <a:rPr lang="en-US" sz="2000" dirty="0" smtClean="0">
                <a:latin typeface="Times New Roman" pitchFamily="18" charset="0"/>
                <a:cs typeface="Times New Roman" pitchFamily="18" charset="0"/>
              </a:rPr>
              <a:t>more suitable for light matrices;</a:t>
            </a:r>
          </a:p>
          <a:p>
            <a:pPr marL="285750" indent="-285750">
              <a:buFont typeface="Arial" panose="020B0604020202020204" pitchFamily="34" charset="0"/>
              <a:buChar char="•"/>
            </a:pPr>
            <a:r>
              <a:rPr lang="en-US" sz="2000" dirty="0" smtClean="0">
                <a:latin typeface="Times New Roman" pitchFamily="18" charset="0"/>
                <a:cs typeface="Times New Roman" pitchFamily="18" charset="0"/>
              </a:rPr>
              <a:t>alkali metals (Na, K, Li) calibration is  less linear; </a:t>
            </a:r>
          </a:p>
          <a:p>
            <a:pPr marL="285750" indent="-285750">
              <a:buFont typeface="Arial" panose="020B0604020202020204" pitchFamily="34" charset="0"/>
              <a:buChar char="•"/>
            </a:pPr>
            <a:r>
              <a:rPr lang="en-US" sz="2000" dirty="0" smtClean="0">
                <a:latin typeface="Times New Roman" pitchFamily="18" charset="0"/>
                <a:cs typeface="Times New Roman" pitchFamily="18" charset="0"/>
              </a:rPr>
              <a:t>more spectral interferences;</a:t>
            </a:r>
          </a:p>
          <a:p>
            <a:pPr marL="285750" indent="-285750">
              <a:buFont typeface="Arial" panose="020B0604020202020204" pitchFamily="34" charset="0"/>
              <a:buChar char="•"/>
            </a:pPr>
            <a:r>
              <a:rPr lang="en-US" sz="2000" dirty="0" smtClean="0">
                <a:latin typeface="Times New Roman" pitchFamily="18" charset="0"/>
                <a:cs typeface="Times New Roman" pitchFamily="18" charset="0"/>
              </a:rPr>
              <a:t>higher sensitivity (Limit-of-Detection is lower)</a:t>
            </a:r>
          </a:p>
          <a:p>
            <a:pPr marL="285750" indent="-285750">
              <a:buFont typeface="Wingdings" panose="05000000000000000000" pitchFamily="2" charset="2"/>
              <a:buChar char="v"/>
            </a:pPr>
            <a:endParaRPr lang="en-US" sz="1600" dirty="0" smtClean="0"/>
          </a:p>
        </p:txBody>
      </p:sp>
      <p:sp>
        <p:nvSpPr>
          <p:cNvPr id="3" name="Rectangle 2"/>
          <p:cNvSpPr/>
          <p:nvPr/>
        </p:nvSpPr>
        <p:spPr>
          <a:xfrm>
            <a:off x="8810420" y="5944171"/>
            <a:ext cx="1733167" cy="246221"/>
          </a:xfrm>
          <a:prstGeom prst="rect">
            <a:avLst/>
          </a:prstGeom>
        </p:spPr>
        <p:txBody>
          <a:bodyPr wrap="none">
            <a:spAutoFit/>
          </a:bodyPr>
          <a:lstStyle/>
          <a:p>
            <a:r>
              <a:rPr lang="en-US" sz="1000" dirty="0" smtClean="0"/>
              <a:t>https://goo.gl/images/jCqKoS</a:t>
            </a:r>
            <a:endParaRPr lang="en-US" sz="1000" dirty="0"/>
          </a:p>
        </p:txBody>
      </p:sp>
    </p:spTree>
    <p:extLst>
      <p:ext uri="{BB962C8B-B14F-4D97-AF65-F5344CB8AC3E}">
        <p14:creationId xmlns:p14="http://schemas.microsoft.com/office/powerpoint/2010/main" val="32279160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4740" y="2095481"/>
            <a:ext cx="6397486" cy="4452731"/>
          </a:xfrm>
        </p:spPr>
        <p:txBody>
          <a:bodyPr>
            <a:normAutofit fontScale="25000" lnSpcReduction="20000"/>
          </a:bodyPr>
          <a:lstStyle/>
          <a:p>
            <a:pPr>
              <a:lnSpc>
                <a:spcPct val="120000"/>
              </a:lnSpc>
              <a:buFont typeface="Wingdings" panose="05000000000000000000" pitchFamily="2" charset="2"/>
              <a:buChar char="v"/>
            </a:pPr>
            <a:r>
              <a:rPr lang="en-US" sz="8000" b="1" dirty="0">
                <a:latin typeface="Times New Roman" pitchFamily="18" charset="0"/>
                <a:cs typeface="Times New Roman" pitchFamily="18" charset="0"/>
              </a:rPr>
              <a:t>Clinical Analysis:  </a:t>
            </a:r>
            <a:r>
              <a:rPr lang="en-US" sz="8000" dirty="0">
                <a:latin typeface="Times New Roman" pitchFamily="18" charset="0"/>
                <a:cs typeface="Times New Roman" pitchFamily="18" charset="0"/>
              </a:rPr>
              <a:t>metals in biological fluids (blood, urine);</a:t>
            </a:r>
          </a:p>
          <a:p>
            <a:pPr>
              <a:lnSpc>
                <a:spcPct val="120000"/>
              </a:lnSpc>
              <a:buFont typeface="Wingdings" panose="05000000000000000000" pitchFamily="2" charset="2"/>
              <a:buChar char="v"/>
            </a:pPr>
            <a:r>
              <a:rPr lang="en-US" sz="8000" dirty="0">
                <a:latin typeface="Times New Roman" pitchFamily="18" charset="0"/>
                <a:cs typeface="Times New Roman" pitchFamily="18" charset="0"/>
              </a:rPr>
              <a:t> </a:t>
            </a:r>
            <a:r>
              <a:rPr lang="en-US" sz="8000" b="1" dirty="0">
                <a:latin typeface="Times New Roman" pitchFamily="18" charset="0"/>
                <a:cs typeface="Times New Roman" pitchFamily="18" charset="0"/>
              </a:rPr>
              <a:t>Environmental Analysis: </a:t>
            </a:r>
            <a:r>
              <a:rPr lang="en-US" sz="8000" dirty="0">
                <a:latin typeface="Times New Roman" pitchFamily="18" charset="0"/>
                <a:cs typeface="Times New Roman" pitchFamily="18" charset="0"/>
              </a:rPr>
              <a:t>trace metals and other elements in waters, soils, plants, composts and </a:t>
            </a:r>
            <a:r>
              <a:rPr lang="en-US" sz="8000" dirty="0" smtClean="0">
                <a:latin typeface="Times New Roman" pitchFamily="18" charset="0"/>
                <a:cs typeface="Times New Roman" pitchFamily="18" charset="0"/>
              </a:rPr>
              <a:t>sludges;</a:t>
            </a:r>
            <a:endParaRPr lang="en-US" sz="8000" dirty="0">
              <a:latin typeface="Times New Roman" pitchFamily="18" charset="0"/>
              <a:cs typeface="Times New Roman" pitchFamily="18" charset="0"/>
            </a:endParaRPr>
          </a:p>
          <a:p>
            <a:pPr>
              <a:lnSpc>
                <a:spcPct val="120000"/>
              </a:lnSpc>
              <a:buFont typeface="Wingdings" panose="05000000000000000000" pitchFamily="2" charset="2"/>
              <a:buChar char="v"/>
            </a:pPr>
            <a:r>
              <a:rPr lang="en-US" sz="8000" dirty="0">
                <a:latin typeface="Times New Roman" pitchFamily="18" charset="0"/>
                <a:cs typeface="Times New Roman" pitchFamily="18" charset="0"/>
              </a:rPr>
              <a:t> </a:t>
            </a:r>
            <a:r>
              <a:rPr lang="en-US" sz="8000" b="1" dirty="0">
                <a:latin typeface="Times New Roman" pitchFamily="18" charset="0"/>
                <a:cs typeface="Times New Roman" pitchFamily="18" charset="0"/>
              </a:rPr>
              <a:t>Pharmaceuticals: </a:t>
            </a:r>
            <a:r>
              <a:rPr lang="en-US" sz="8000" dirty="0">
                <a:latin typeface="Times New Roman" pitchFamily="18" charset="0"/>
                <a:cs typeface="Times New Roman" pitchFamily="18" charset="0"/>
              </a:rPr>
              <a:t>traces of catalysts used; traces of poison metals (Cd, Pb etc</a:t>
            </a:r>
            <a:r>
              <a:rPr lang="en-US" sz="8000" dirty="0" smtClean="0">
                <a:latin typeface="Times New Roman" pitchFamily="18" charset="0"/>
                <a:cs typeface="Times New Roman" pitchFamily="18" charset="0"/>
              </a:rPr>
              <a:t>)</a:t>
            </a:r>
            <a:endParaRPr lang="en-US" sz="8000" dirty="0">
              <a:latin typeface="Times New Roman" pitchFamily="18" charset="0"/>
              <a:cs typeface="Times New Roman" pitchFamily="18" charset="0"/>
            </a:endParaRPr>
          </a:p>
          <a:p>
            <a:pPr>
              <a:lnSpc>
                <a:spcPct val="120000"/>
              </a:lnSpc>
              <a:buFont typeface="Wingdings" panose="05000000000000000000" pitchFamily="2" charset="2"/>
              <a:buChar char="v"/>
            </a:pPr>
            <a:r>
              <a:rPr lang="en-US" sz="8000" b="1" dirty="0">
                <a:latin typeface="Times New Roman" pitchFamily="18" charset="0"/>
                <a:cs typeface="Times New Roman" pitchFamily="18" charset="0"/>
              </a:rPr>
              <a:t> Industry: </a:t>
            </a:r>
            <a:r>
              <a:rPr lang="en-US" sz="8000" dirty="0">
                <a:latin typeface="Times New Roman" pitchFamily="18" charset="0"/>
                <a:cs typeface="Times New Roman" pitchFamily="18" charset="0"/>
              </a:rPr>
              <a:t>trace metal analysis in raw materials; noble metals determination.</a:t>
            </a:r>
          </a:p>
          <a:p>
            <a:pPr>
              <a:lnSpc>
                <a:spcPct val="120000"/>
              </a:lnSpc>
              <a:buFont typeface="Wingdings" panose="05000000000000000000" pitchFamily="2" charset="2"/>
              <a:buChar char="v"/>
            </a:pPr>
            <a:r>
              <a:rPr lang="en-US" sz="8000" dirty="0">
                <a:latin typeface="Times New Roman" pitchFamily="18" charset="0"/>
                <a:cs typeface="Times New Roman" pitchFamily="18" charset="0"/>
              </a:rPr>
              <a:t> </a:t>
            </a:r>
            <a:r>
              <a:rPr lang="en-US" sz="8000" b="1" dirty="0">
                <a:latin typeface="Times New Roman" pitchFamily="18" charset="0"/>
                <a:cs typeface="Times New Roman" pitchFamily="18" charset="0"/>
              </a:rPr>
              <a:t>Forensic science: </a:t>
            </a:r>
            <a:r>
              <a:rPr lang="en-US" sz="8000" dirty="0">
                <a:latin typeface="Times New Roman" pitchFamily="18" charset="0"/>
                <a:cs typeface="Times New Roman" pitchFamily="18" charset="0"/>
              </a:rPr>
              <a:t>gunshot powder residue analysis, toxicological examination</a:t>
            </a:r>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14</a:t>
            </a:fld>
            <a:endParaRPr lang="en-US" dirty="0">
              <a:solidFill>
                <a:prstClr val="black">
                  <a:tint val="75000"/>
                </a:prstClr>
              </a:solidFill>
            </a:endParaRPr>
          </a:p>
        </p:txBody>
      </p:sp>
      <p:sp>
        <p:nvSpPr>
          <p:cNvPr id="7" name="Title 1"/>
          <p:cNvSpPr>
            <a:spLocks noGrp="1"/>
          </p:cNvSpPr>
          <p:nvPr>
            <p:ph type="title"/>
          </p:nvPr>
        </p:nvSpPr>
        <p:spPr>
          <a:xfrm>
            <a:off x="838200" y="525906"/>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APPLICATIONS</a:t>
            </a:r>
            <a:r>
              <a:rPr lang="en-US" b="1" dirty="0"/>
              <a:t/>
            </a:r>
            <a:br>
              <a:rPr lang="en-US" b="1" dirty="0"/>
            </a:br>
            <a:endParaRPr lang="en-US"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2227" y="2095481"/>
            <a:ext cx="5214729" cy="3851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6569765" y="2008478"/>
            <a:ext cx="5446644"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4725669" y="3992267"/>
            <a:ext cx="3885317" cy="1971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610600" y="5620656"/>
            <a:ext cx="1763624" cy="246221"/>
          </a:xfrm>
          <a:prstGeom prst="rect">
            <a:avLst/>
          </a:prstGeom>
        </p:spPr>
        <p:txBody>
          <a:bodyPr wrap="none">
            <a:spAutoFit/>
          </a:bodyPr>
          <a:lstStyle/>
          <a:p>
            <a:r>
              <a:rPr lang="en-US" sz="1000" dirty="0" smtClean="0"/>
              <a:t>https://goo.gl/images/BXXRyS</a:t>
            </a:r>
            <a:endParaRPr lang="en-US" sz="1000" dirty="0"/>
          </a:p>
        </p:txBody>
      </p:sp>
      <p:sp>
        <p:nvSpPr>
          <p:cNvPr id="12" name="TextBox 11"/>
          <p:cNvSpPr txBox="1"/>
          <p:nvPr/>
        </p:nvSpPr>
        <p:spPr>
          <a:xfrm>
            <a:off x="4459911" y="1343555"/>
            <a:ext cx="3131306" cy="523220"/>
          </a:xfrm>
          <a:prstGeom prst="rect">
            <a:avLst/>
          </a:prstGeom>
          <a:noFill/>
        </p:spPr>
        <p:txBody>
          <a:bodyPr wrap="none" rtlCol="0">
            <a:spAutoFit/>
          </a:bodyPr>
          <a:lstStyle/>
          <a:p>
            <a:r>
              <a:rPr lang="en-US" sz="2800" dirty="0" smtClean="0"/>
              <a:t>Fields of Application</a:t>
            </a:r>
            <a:endParaRPr lang="en-US" sz="2800" dirty="0"/>
          </a:p>
        </p:txBody>
      </p:sp>
    </p:spTree>
    <p:extLst>
      <p:ext uri="{BB962C8B-B14F-4D97-AF65-F5344CB8AC3E}">
        <p14:creationId xmlns:p14="http://schemas.microsoft.com/office/powerpoint/2010/main" val="1980443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15</a:t>
            </a:fld>
            <a:endParaRPr lang="en-US" dirty="0">
              <a:solidFill>
                <a:prstClr val="black">
                  <a:tint val="75000"/>
                </a:prstClr>
              </a:solidFill>
            </a:endParaRPr>
          </a:p>
        </p:txBody>
      </p:sp>
      <p:sp>
        <p:nvSpPr>
          <p:cNvPr id="5" name="Title 1"/>
          <p:cNvSpPr>
            <a:spLocks noGrp="1"/>
          </p:cNvSpPr>
          <p:nvPr>
            <p:ph type="title"/>
          </p:nvPr>
        </p:nvSpPr>
        <p:spPr>
          <a:xfrm>
            <a:off x="838200" y="615083"/>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APPLICATION TO</a:t>
            </a:r>
            <a:br>
              <a:rPr lang="en-US" sz="4400" dirty="0" smtClean="0">
                <a:latin typeface="Arial Black" panose="020B0A04020102020204" pitchFamily="34" charset="0"/>
              </a:rPr>
            </a:br>
            <a:r>
              <a:rPr lang="en-US" sz="4400" dirty="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112645" y="2468080"/>
            <a:ext cx="6437243" cy="1868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endParaRPr lang="en-US" altLang="en-US" sz="2800" b="1" dirty="0" smtClean="0">
              <a:latin typeface="+mn-lt"/>
            </a:endParaRPr>
          </a:p>
          <a:p>
            <a:pPr marL="0" indent="0">
              <a:buNone/>
              <a:defRPr/>
            </a:pPr>
            <a:r>
              <a:rPr lang="en-US" altLang="en-US" sz="2400" dirty="0" smtClean="0">
                <a:latin typeface="+mn-lt"/>
              </a:rPr>
              <a:t>Quantifying concentrations of readily soluble components in aqueous solutions mixed with cementitious materials by Inductively Coupled Plasma Optical Emission Spectroscopy (ICP-OES)</a:t>
            </a:r>
          </a:p>
        </p:txBody>
      </p:sp>
      <p:pic>
        <p:nvPicPr>
          <p:cNvPr id="11" name="Picture 10"/>
          <p:cNvPicPr>
            <a:picLocks noChangeAspect="1"/>
          </p:cNvPicPr>
          <p:nvPr/>
        </p:nvPicPr>
        <p:blipFill>
          <a:blip r:embed="rId2"/>
          <a:stretch>
            <a:fillRect/>
          </a:stretch>
        </p:blipFill>
        <p:spPr>
          <a:xfrm>
            <a:off x="6698974" y="2562269"/>
            <a:ext cx="5178287" cy="2589143"/>
          </a:xfrm>
          <a:prstGeom prst="rect">
            <a:avLst/>
          </a:prstGeom>
        </p:spPr>
      </p:pic>
      <p:sp>
        <p:nvSpPr>
          <p:cNvPr id="13" name="Rectangle 12"/>
          <p:cNvSpPr/>
          <p:nvPr/>
        </p:nvSpPr>
        <p:spPr>
          <a:xfrm>
            <a:off x="0" y="1688712"/>
            <a:ext cx="2205219" cy="535531"/>
          </a:xfrm>
          <a:prstGeom prst="rect">
            <a:avLst/>
          </a:prstGeom>
        </p:spPr>
        <p:txBody>
          <a:bodyPr wrap="none">
            <a:spAutoFit/>
          </a:bodyPr>
          <a:lstStyle/>
          <a:p>
            <a:pPr marL="228600" lvl="0" indent="-228600">
              <a:lnSpc>
                <a:spcPct val="90000"/>
              </a:lnSpc>
              <a:spcBef>
                <a:spcPts val="1000"/>
              </a:spcBef>
              <a:defRPr/>
            </a:pPr>
            <a:r>
              <a:rPr lang="en-US" altLang="en-US" sz="3200" b="1" dirty="0">
                <a:solidFill>
                  <a:prstClr val="black"/>
                </a:solidFill>
              </a:rPr>
              <a:t>OBJECTIVE: </a:t>
            </a:r>
          </a:p>
        </p:txBody>
      </p:sp>
      <p:sp>
        <p:nvSpPr>
          <p:cNvPr id="14" name="Rectangle 13"/>
          <p:cNvSpPr/>
          <p:nvPr/>
        </p:nvSpPr>
        <p:spPr>
          <a:xfrm>
            <a:off x="8507920" y="5291795"/>
            <a:ext cx="1768433" cy="246221"/>
          </a:xfrm>
          <a:prstGeom prst="rect">
            <a:avLst/>
          </a:prstGeom>
        </p:spPr>
        <p:txBody>
          <a:bodyPr wrap="none">
            <a:spAutoFit/>
          </a:bodyPr>
          <a:lstStyle/>
          <a:p>
            <a:r>
              <a:rPr lang="en-US" sz="1000" dirty="0" smtClean="0"/>
              <a:t>https://goo.gl/images/HxSDLu</a:t>
            </a:r>
            <a:endParaRPr lang="en-US" sz="1000" dirty="0"/>
          </a:p>
        </p:txBody>
      </p:sp>
    </p:spTree>
    <p:extLst>
      <p:ext uri="{BB962C8B-B14F-4D97-AF65-F5344CB8AC3E}">
        <p14:creationId xmlns:p14="http://schemas.microsoft.com/office/powerpoint/2010/main" val="536312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16</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a:bodyPr>
          <a:lstStyle/>
          <a:p>
            <a:pPr algn="ctr"/>
            <a:r>
              <a:rPr lang="en-US" sz="4400" dirty="0" smtClean="0">
                <a:latin typeface="Arial Black" panose="020B0A04020102020204" pitchFamily="34" charset="0"/>
              </a:rPr>
              <a:t>CEMENT BINDERS</a:t>
            </a: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MATERIAL: </a:t>
            </a:r>
          </a:p>
          <a:p>
            <a:pPr>
              <a:buFontTx/>
              <a:buNone/>
              <a:defRPr/>
            </a:pPr>
            <a:endParaRPr lang="en-US" altLang="en-US" sz="2800" b="1" dirty="0" smtClean="0">
              <a:latin typeface="+mn-lt"/>
            </a:endParaRPr>
          </a:p>
        </p:txBody>
      </p:sp>
      <p:sp>
        <p:nvSpPr>
          <p:cNvPr id="2" name="TextBox 1"/>
          <p:cNvSpPr txBox="1"/>
          <p:nvPr/>
        </p:nvSpPr>
        <p:spPr>
          <a:xfrm>
            <a:off x="457200" y="2248981"/>
            <a:ext cx="4272492" cy="3293209"/>
          </a:xfrm>
          <a:prstGeom prst="rect">
            <a:avLst/>
          </a:prstGeom>
          <a:noFill/>
        </p:spPr>
        <p:txBody>
          <a:bodyPr wrap="square" rtlCol="0">
            <a:spAutoFit/>
          </a:bodyPr>
          <a:lstStyle/>
          <a:p>
            <a:pPr defTabSz="6019800">
              <a:defRPr/>
            </a:pPr>
            <a:r>
              <a:rPr lang="en-US" sz="2000" dirty="0"/>
              <a:t>Characterized 3 Class C and 3 Class F fly </a:t>
            </a:r>
            <a:r>
              <a:rPr lang="en-US" sz="2000" dirty="0" smtClean="0"/>
              <a:t>ashes:</a:t>
            </a:r>
          </a:p>
          <a:p>
            <a:pPr marL="742950" lvl="1" indent="-285750" defTabSz="6019800">
              <a:buFont typeface="Arial" panose="020B0604020202020204" pitchFamily="34" charset="0"/>
              <a:buChar char="•"/>
              <a:defRPr/>
            </a:pPr>
            <a:endParaRPr lang="en-US" sz="800" dirty="0" smtClean="0"/>
          </a:p>
          <a:p>
            <a:pPr marL="742950" lvl="1" indent="-285750" defTabSz="6019800">
              <a:buFont typeface="Arial" panose="020B0604020202020204" pitchFamily="34" charset="0"/>
              <a:buChar char="•"/>
              <a:defRPr/>
            </a:pPr>
            <a:r>
              <a:rPr lang="en-US" sz="2000" dirty="0" smtClean="0"/>
              <a:t>Each </a:t>
            </a:r>
            <a:r>
              <a:rPr lang="en-US" sz="2000" dirty="0"/>
              <a:t>fly ash is designated by a letter-number combination designating Class F or Class C, and an arbitrary index (C1, C2, etc.) </a:t>
            </a:r>
            <a:endParaRPr lang="en-US" sz="2000" dirty="0" smtClean="0"/>
          </a:p>
          <a:p>
            <a:pPr marL="742950" lvl="1" indent="-285750" defTabSz="6019800">
              <a:buFont typeface="Arial" panose="020B0604020202020204" pitchFamily="34" charset="0"/>
              <a:buChar char="•"/>
              <a:defRPr/>
            </a:pPr>
            <a:r>
              <a:rPr lang="en-US" sz="2000" dirty="0" smtClean="0"/>
              <a:t>The </a:t>
            </a:r>
            <a:r>
              <a:rPr lang="en-US" sz="2000" dirty="0"/>
              <a:t>bulk oxide compositions of fly ashes measured by X-ray fluorescence (mass %).</a:t>
            </a:r>
          </a:p>
        </p:txBody>
      </p:sp>
      <p:pic>
        <p:nvPicPr>
          <p:cNvPr id="3" name="Picture 2"/>
          <p:cNvPicPr>
            <a:picLocks noChangeAspect="1"/>
          </p:cNvPicPr>
          <p:nvPr/>
        </p:nvPicPr>
        <p:blipFill>
          <a:blip r:embed="rId2"/>
          <a:stretch>
            <a:fillRect/>
          </a:stretch>
        </p:blipFill>
        <p:spPr>
          <a:xfrm>
            <a:off x="5332710" y="2207523"/>
            <a:ext cx="6555779" cy="3721705"/>
          </a:xfrm>
          <a:prstGeom prst="rect">
            <a:avLst/>
          </a:prstGeom>
        </p:spPr>
      </p:pic>
      <p:sp>
        <p:nvSpPr>
          <p:cNvPr id="9" name="Rectangle 8"/>
          <p:cNvSpPr/>
          <p:nvPr/>
        </p:nvSpPr>
        <p:spPr>
          <a:xfrm>
            <a:off x="5657344" y="5820304"/>
            <a:ext cx="6096000" cy="461665"/>
          </a:xfrm>
          <a:prstGeom prst="rect">
            <a:avLst/>
          </a:prstGeom>
        </p:spPr>
        <p:txBody>
          <a:bodyPr>
            <a:spAutoFit/>
          </a:bodyPr>
          <a:lstStyle/>
          <a:p>
            <a:r>
              <a:rPr lang="en-US" altLang="en-US" sz="1200" dirty="0" smtClean="0"/>
              <a:t>Le Saoût, G.; Kocaba, V.; Scrivener, K. Application of the Rietveld Method to the Analysis of Anhydrous Cement. </a:t>
            </a:r>
            <a:r>
              <a:rPr lang="en-US" altLang="en-US" sz="1200" i="1" dirty="0" smtClean="0"/>
              <a:t>Cem. Concr. Res.</a:t>
            </a:r>
            <a:r>
              <a:rPr lang="en-US" altLang="en-US" sz="1200" dirty="0" smtClean="0"/>
              <a:t> </a:t>
            </a:r>
            <a:r>
              <a:rPr lang="en-US" altLang="en-US" sz="1200" b="1" dirty="0" smtClean="0"/>
              <a:t>2011</a:t>
            </a:r>
            <a:r>
              <a:rPr lang="en-US" altLang="en-US" sz="1200" dirty="0" smtClean="0"/>
              <a:t>, </a:t>
            </a:r>
            <a:r>
              <a:rPr lang="en-US" altLang="en-US" sz="1200" i="1" dirty="0" smtClean="0"/>
              <a:t>41</a:t>
            </a:r>
            <a:r>
              <a:rPr lang="en-US" altLang="en-US" sz="1200" dirty="0" smtClean="0"/>
              <a:t> (2), 133–148.</a:t>
            </a:r>
            <a:endParaRPr lang="en-US" altLang="en-US" sz="1200" dirty="0"/>
          </a:p>
        </p:txBody>
      </p:sp>
    </p:spTree>
    <p:extLst>
      <p:ext uri="{BB962C8B-B14F-4D97-AF65-F5344CB8AC3E}">
        <p14:creationId xmlns:p14="http://schemas.microsoft.com/office/powerpoint/2010/main" val="2707145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17</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MATERIAL: </a:t>
            </a:r>
          </a:p>
          <a:p>
            <a:pPr>
              <a:buFontTx/>
              <a:buNone/>
              <a:defRPr/>
            </a:pPr>
            <a:endParaRPr lang="en-US" altLang="en-US" sz="2800" b="1" dirty="0" smtClean="0">
              <a:latin typeface="+mn-lt"/>
            </a:endParaRPr>
          </a:p>
        </p:txBody>
      </p:sp>
      <p:sp>
        <p:nvSpPr>
          <p:cNvPr id="2" name="TextBox 1"/>
          <p:cNvSpPr txBox="1"/>
          <p:nvPr/>
        </p:nvSpPr>
        <p:spPr>
          <a:xfrm>
            <a:off x="-48361" y="2467379"/>
            <a:ext cx="4272492" cy="1938992"/>
          </a:xfrm>
          <a:prstGeom prst="rect">
            <a:avLst/>
          </a:prstGeom>
          <a:noFill/>
        </p:spPr>
        <p:txBody>
          <a:bodyPr wrap="square" rtlCol="0">
            <a:spAutoFit/>
          </a:bodyPr>
          <a:lstStyle/>
          <a:p>
            <a:pPr defTabSz="6019800">
              <a:defRPr/>
            </a:pPr>
            <a:r>
              <a:rPr lang="en-US" sz="2000" dirty="0"/>
              <a:t>Characterized </a:t>
            </a:r>
            <a:r>
              <a:rPr lang="en-US" sz="2000" dirty="0" smtClean="0"/>
              <a:t>3 Ordinary Portland Cements (OPC) Type I and Type II:</a:t>
            </a:r>
          </a:p>
          <a:p>
            <a:pPr marL="742950" lvl="1" indent="-285750" defTabSz="6019800">
              <a:buFont typeface="Arial" panose="020B0604020202020204" pitchFamily="34" charset="0"/>
              <a:buChar char="•"/>
              <a:defRPr/>
            </a:pPr>
            <a:endParaRPr lang="en-US" sz="2000" dirty="0" smtClean="0"/>
          </a:p>
          <a:p>
            <a:pPr marL="742950" lvl="1" indent="-285750" defTabSz="6019800">
              <a:buFont typeface="Arial" panose="020B0604020202020204" pitchFamily="34" charset="0"/>
              <a:buChar char="•"/>
              <a:defRPr/>
            </a:pPr>
            <a:r>
              <a:rPr lang="en-US" sz="2000" dirty="0" smtClean="0"/>
              <a:t>Each OPC </a:t>
            </a:r>
            <a:r>
              <a:rPr lang="en-US" sz="2000" dirty="0"/>
              <a:t>is designated by </a:t>
            </a:r>
            <a:r>
              <a:rPr lang="en-US" sz="2000" dirty="0" smtClean="0"/>
              <a:t>OPC and an </a:t>
            </a:r>
            <a:r>
              <a:rPr lang="en-US" sz="2000" dirty="0"/>
              <a:t>arbitrary index </a:t>
            </a:r>
            <a:r>
              <a:rPr lang="en-US" sz="2000" dirty="0" smtClean="0"/>
              <a:t>(OPC1</a:t>
            </a:r>
            <a:r>
              <a:rPr lang="en-US" sz="2000" dirty="0"/>
              <a:t>, </a:t>
            </a:r>
            <a:r>
              <a:rPr lang="en-US" sz="2000" dirty="0" smtClean="0"/>
              <a:t>OPC2</a:t>
            </a:r>
            <a:r>
              <a:rPr lang="en-US" sz="2000" dirty="0"/>
              <a:t>, etc</a:t>
            </a:r>
            <a:r>
              <a:rPr lang="en-US" sz="2000" dirty="0" smtClean="0"/>
              <a:t>.)</a:t>
            </a:r>
            <a:endParaRPr lang="en-US" sz="2000" dirty="0"/>
          </a:p>
        </p:txBody>
      </p:sp>
      <p:sp>
        <p:nvSpPr>
          <p:cNvPr id="6" name="Rectangle 5"/>
          <p:cNvSpPr/>
          <p:nvPr/>
        </p:nvSpPr>
        <p:spPr>
          <a:xfrm>
            <a:off x="4663108" y="2174991"/>
            <a:ext cx="7409622" cy="584775"/>
          </a:xfrm>
          <a:prstGeom prst="rect">
            <a:avLst/>
          </a:prstGeom>
        </p:spPr>
        <p:txBody>
          <a:bodyPr wrap="square">
            <a:spAutoFit/>
          </a:bodyPr>
          <a:lstStyle/>
          <a:p>
            <a:pPr defTabSz="6019800">
              <a:defRPr/>
            </a:pPr>
            <a:r>
              <a:rPr lang="en-US" sz="1600" dirty="0" smtClean="0"/>
              <a:t>Some bulk </a:t>
            </a:r>
            <a:r>
              <a:rPr lang="en-US" sz="1600" dirty="0"/>
              <a:t>oxide </a:t>
            </a:r>
            <a:r>
              <a:rPr lang="en-US" sz="1600" dirty="0" smtClean="0"/>
              <a:t>and phase compositions </a:t>
            </a:r>
            <a:r>
              <a:rPr lang="en-US" sz="1600" dirty="0"/>
              <a:t>of </a:t>
            </a:r>
            <a:r>
              <a:rPr lang="en-US" sz="1600" dirty="0" smtClean="0"/>
              <a:t>Ordinary Portland Cement </a:t>
            </a:r>
            <a:r>
              <a:rPr lang="en-US" sz="1600" dirty="0"/>
              <a:t>measured by X-ray </a:t>
            </a:r>
            <a:r>
              <a:rPr lang="en-US" sz="1600" dirty="0" smtClean="0"/>
              <a:t>diffraction.</a:t>
            </a:r>
            <a:endParaRPr lang="en-US" sz="1600" dirty="0"/>
          </a:p>
        </p:txBody>
      </p:sp>
      <p:graphicFrame>
        <p:nvGraphicFramePr>
          <p:cNvPr id="3" name="Object 2"/>
          <p:cNvGraphicFramePr>
            <a:graphicFrameLocks noChangeAspect="1"/>
          </p:cNvGraphicFramePr>
          <p:nvPr>
            <p:extLst>
              <p:ext uri="{D42A27DB-BD31-4B8C-83A1-F6EECF244321}">
                <p14:modId xmlns:p14="http://schemas.microsoft.com/office/powerpoint/2010/main" val="1408121611"/>
              </p:ext>
            </p:extLst>
          </p:nvPr>
        </p:nvGraphicFramePr>
        <p:xfrm>
          <a:off x="4491038" y="2800350"/>
          <a:ext cx="7273925" cy="2444750"/>
        </p:xfrm>
        <a:graphic>
          <a:graphicData uri="http://schemas.openxmlformats.org/presentationml/2006/ole">
            <mc:AlternateContent xmlns:mc="http://schemas.openxmlformats.org/markup-compatibility/2006">
              <mc:Choice xmlns:v="urn:schemas-microsoft-com:vml" Requires="v">
                <p:oleObj spid="_x0000_s1039" name="Worksheet" r:id="rId3" imgW="2984500" imgH="1003300" progId="Excel.Sheet.12">
                  <p:embed/>
                </p:oleObj>
              </mc:Choice>
              <mc:Fallback>
                <p:oleObj name="Worksheet" r:id="rId3" imgW="2984500" imgH="1003300" progId="Excel.Sheet.12">
                  <p:embed/>
                  <p:pic>
                    <p:nvPicPr>
                      <p:cNvPr id="0" name=""/>
                      <p:cNvPicPr/>
                      <p:nvPr/>
                    </p:nvPicPr>
                    <p:blipFill>
                      <a:blip r:embed="rId4"/>
                      <a:stretch>
                        <a:fillRect/>
                      </a:stretch>
                    </p:blipFill>
                    <p:spPr>
                      <a:xfrm>
                        <a:off x="4491038" y="2800350"/>
                        <a:ext cx="7273925" cy="2444750"/>
                      </a:xfrm>
                      <a:prstGeom prst="rect">
                        <a:avLst/>
                      </a:prstGeom>
                    </p:spPr>
                  </p:pic>
                </p:oleObj>
              </mc:Fallback>
            </mc:AlternateContent>
          </a:graphicData>
        </a:graphic>
      </p:graphicFrame>
    </p:spTree>
    <p:extLst>
      <p:ext uri="{BB962C8B-B14F-4D97-AF65-F5344CB8AC3E}">
        <p14:creationId xmlns:p14="http://schemas.microsoft.com/office/powerpoint/2010/main" val="2355865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18</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PROCEDURE: </a:t>
            </a:r>
          </a:p>
          <a:p>
            <a:pPr>
              <a:buFontTx/>
              <a:buNone/>
              <a:defRPr/>
            </a:pPr>
            <a:endParaRPr lang="en-US" altLang="en-US" sz="2800" b="1" dirty="0" smtClean="0">
              <a:latin typeface="+mn-lt"/>
            </a:endParaRPr>
          </a:p>
        </p:txBody>
      </p:sp>
      <p:sp>
        <p:nvSpPr>
          <p:cNvPr id="2" name="TextBox 1"/>
          <p:cNvSpPr txBox="1"/>
          <p:nvPr/>
        </p:nvSpPr>
        <p:spPr>
          <a:xfrm>
            <a:off x="965430" y="2391229"/>
            <a:ext cx="9609805" cy="3447098"/>
          </a:xfrm>
          <a:prstGeom prst="rect">
            <a:avLst/>
          </a:prstGeom>
          <a:noFill/>
        </p:spPr>
        <p:txBody>
          <a:bodyPr wrap="square" rtlCol="0">
            <a:spAutoFit/>
          </a:bodyPr>
          <a:lstStyle/>
          <a:p>
            <a:pPr defTabSz="6019800">
              <a:defRPr/>
            </a:pPr>
            <a:r>
              <a:rPr lang="en-US" sz="2200" u="sng" dirty="0" smtClean="0"/>
              <a:t>Cementitious mix preparation</a:t>
            </a:r>
            <a:endParaRPr lang="en-US" sz="2200" u="sng" dirty="0"/>
          </a:p>
          <a:p>
            <a:pPr defTabSz="6019800">
              <a:defRPr/>
            </a:pPr>
            <a:endParaRPr lang="en-US" dirty="0" smtClean="0"/>
          </a:p>
          <a:p>
            <a:pPr marL="342900" indent="-342900" defTabSz="6019800">
              <a:buFont typeface="Arial" panose="020B0604020202020204" pitchFamily="34" charset="0"/>
              <a:buChar char="•"/>
              <a:defRPr/>
            </a:pPr>
            <a:r>
              <a:rPr lang="en-US" sz="2000" dirty="0">
                <a:cs typeface="Arial" panose="020B0604020202020204" pitchFamily="34" charset="0"/>
              </a:rPr>
              <a:t>Shaker-Mixer used for powder blending to ensure quantitative representation of fly ash sample</a:t>
            </a:r>
          </a:p>
          <a:p>
            <a:pPr marL="342900" indent="-342900" defTabSz="6019800">
              <a:buFont typeface="Arial" panose="020B0604020202020204" pitchFamily="34" charset="0"/>
              <a:buChar char="•"/>
              <a:defRPr/>
            </a:pPr>
            <a:r>
              <a:rPr lang="en-US" sz="2000" dirty="0">
                <a:cs typeface="Arial" panose="020B0604020202020204" pitchFamily="34" charset="0"/>
              </a:rPr>
              <a:t>Obtained (116.6 ± 0.1) g  deionized water to (333.0  ± 0.1) g of </a:t>
            </a:r>
            <a:r>
              <a:rPr lang="en-US" sz="2000" dirty="0" smtClean="0">
                <a:cs typeface="Arial" panose="020B0604020202020204" pitchFamily="34" charset="0"/>
              </a:rPr>
              <a:t>cementitious </a:t>
            </a:r>
            <a:r>
              <a:rPr lang="en-US" sz="2000" dirty="0">
                <a:cs typeface="Arial" panose="020B0604020202020204" pitchFamily="34" charset="0"/>
              </a:rPr>
              <a:t>powder for a water-solid mass ratio of 0.35</a:t>
            </a:r>
          </a:p>
          <a:p>
            <a:pPr marL="342900" indent="-342900" defTabSz="6019800">
              <a:buFont typeface="Arial" panose="020B0604020202020204" pitchFamily="34" charset="0"/>
              <a:buChar char="•"/>
              <a:defRPr/>
            </a:pPr>
            <a:r>
              <a:rPr lang="en-US" sz="2000" dirty="0">
                <a:cs typeface="Arial" panose="020B0604020202020204" pitchFamily="34" charset="0"/>
              </a:rPr>
              <a:t>ASTM C1738 certified constant mixer was used to blend water-solid sample for approximately 30 and 60 seconds at 4000 rpm and 10000 rpm, respectively</a:t>
            </a:r>
          </a:p>
          <a:p>
            <a:pPr marL="342900" indent="-342900" defTabSz="6019800">
              <a:buFont typeface="Arial" panose="020B0604020202020204" pitchFamily="34" charset="0"/>
              <a:buChar char="•"/>
              <a:defRPr/>
            </a:pPr>
            <a:r>
              <a:rPr lang="en-US" sz="2000" dirty="0">
                <a:cs typeface="Arial" panose="020B0604020202020204" pitchFamily="34" charset="0"/>
              </a:rPr>
              <a:t>(25 ± 1) g aliquots of the sample was divided into falcon tubes and kept at constant temperature of 23.0 </a:t>
            </a:r>
            <a:r>
              <a:rPr lang="en-US" sz="2000" dirty="0">
                <a:latin typeface="Calibri" panose="020F0502020204030204" pitchFamily="34" charset="0"/>
                <a:cs typeface="Arial" panose="020B0604020202020204" pitchFamily="34" charset="0"/>
              </a:rPr>
              <a:t>°</a:t>
            </a:r>
            <a:r>
              <a:rPr lang="en-US" sz="2000" dirty="0">
                <a:cs typeface="Arial" panose="020B0604020202020204" pitchFamily="34" charset="0"/>
              </a:rPr>
              <a:t>C</a:t>
            </a:r>
          </a:p>
          <a:p>
            <a:pPr marL="285750" indent="-285750" defTabSz="6019800">
              <a:buFont typeface="Arial" panose="020B0604020202020204" pitchFamily="34" charset="0"/>
              <a:buChar char="•"/>
              <a:defRPr/>
            </a:pPr>
            <a:endParaRPr lang="en-US" dirty="0" smtClean="0"/>
          </a:p>
        </p:txBody>
      </p:sp>
    </p:spTree>
    <p:extLst>
      <p:ext uri="{BB962C8B-B14F-4D97-AF65-F5344CB8AC3E}">
        <p14:creationId xmlns:p14="http://schemas.microsoft.com/office/powerpoint/2010/main" val="38777394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19</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PROCEDURE: </a:t>
            </a:r>
          </a:p>
          <a:p>
            <a:pPr>
              <a:buFontTx/>
              <a:buNone/>
              <a:defRPr/>
            </a:pPr>
            <a:endParaRPr lang="en-US" altLang="en-US" sz="2800" b="1" dirty="0" smtClean="0">
              <a:latin typeface="+mn-lt"/>
            </a:endParaRPr>
          </a:p>
        </p:txBody>
      </p:sp>
      <p:sp>
        <p:nvSpPr>
          <p:cNvPr id="2" name="TextBox 1"/>
          <p:cNvSpPr txBox="1"/>
          <p:nvPr/>
        </p:nvSpPr>
        <p:spPr>
          <a:xfrm>
            <a:off x="935613" y="2361626"/>
            <a:ext cx="6926240" cy="3754874"/>
          </a:xfrm>
          <a:prstGeom prst="rect">
            <a:avLst/>
          </a:prstGeom>
          <a:noFill/>
        </p:spPr>
        <p:txBody>
          <a:bodyPr wrap="square" rtlCol="0">
            <a:spAutoFit/>
          </a:bodyPr>
          <a:lstStyle/>
          <a:p>
            <a:pPr defTabSz="6019800">
              <a:defRPr/>
            </a:pPr>
            <a:r>
              <a:rPr lang="en-US" sz="2200" u="sng" dirty="0" smtClean="0"/>
              <a:t>Pore solution preparation</a:t>
            </a:r>
            <a:endParaRPr lang="en-US" sz="2200" u="sng" dirty="0"/>
          </a:p>
          <a:p>
            <a:pPr defTabSz="6019800">
              <a:defRPr/>
            </a:pPr>
            <a:endParaRPr lang="en-US" dirty="0" smtClean="0"/>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Centrifugation was conducted at an interval of time for each individual falcon tube sample</a:t>
            </a:r>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The pore solution was extracted using a syringe and filtered using non-pyrogenic NY 0.20 µm membrane</a:t>
            </a:r>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Pore solution for each time interval was diluted using a 5 % nitric acid and deionized water solution for ICP analysis</a:t>
            </a:r>
          </a:p>
          <a:p>
            <a:pPr marL="285750" indent="-285750" defTabSz="6019800">
              <a:buFont typeface="Arial" panose="020B0604020202020204" pitchFamily="34" charset="0"/>
              <a:buChar char="•"/>
              <a:defRPr/>
            </a:pPr>
            <a:endParaRPr lang="en-US" dirty="0" smtClean="0"/>
          </a:p>
        </p:txBody>
      </p:sp>
      <p:pic>
        <p:nvPicPr>
          <p:cNvPr id="3" name="Picture 2"/>
          <p:cNvPicPr>
            <a:picLocks noChangeAspect="1"/>
          </p:cNvPicPr>
          <p:nvPr/>
        </p:nvPicPr>
        <p:blipFill>
          <a:blip r:embed="rId2"/>
          <a:stretch>
            <a:fillRect/>
          </a:stretch>
        </p:blipFill>
        <p:spPr>
          <a:xfrm>
            <a:off x="8125291" y="2632266"/>
            <a:ext cx="3395766" cy="3194581"/>
          </a:xfrm>
          <a:prstGeom prst="rect">
            <a:avLst/>
          </a:prstGeom>
        </p:spPr>
      </p:pic>
      <p:sp>
        <p:nvSpPr>
          <p:cNvPr id="6" name="Rectangle 5"/>
          <p:cNvSpPr/>
          <p:nvPr/>
        </p:nvSpPr>
        <p:spPr>
          <a:xfrm>
            <a:off x="8946171" y="5993390"/>
            <a:ext cx="1754006" cy="246221"/>
          </a:xfrm>
          <a:prstGeom prst="rect">
            <a:avLst/>
          </a:prstGeom>
        </p:spPr>
        <p:txBody>
          <a:bodyPr wrap="none">
            <a:spAutoFit/>
          </a:bodyPr>
          <a:lstStyle/>
          <a:p>
            <a:r>
              <a:rPr lang="en-US" sz="1000" dirty="0" smtClean="0"/>
              <a:t>https://goo.gl/images/benS7y</a:t>
            </a:r>
            <a:endParaRPr lang="en-US" sz="1000" dirty="0"/>
          </a:p>
        </p:txBody>
      </p:sp>
    </p:spTree>
    <p:extLst>
      <p:ext uri="{BB962C8B-B14F-4D97-AF65-F5344CB8AC3E}">
        <p14:creationId xmlns:p14="http://schemas.microsoft.com/office/powerpoint/2010/main" val="1321751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Certain commercial equipment, instruments, or materials are identified in this paper to foster understanding. Such identification does not imply recommendation or endorsement by the National Institute of Standards and Technology, nor does it imply that the materials or equipment identified are necessarily the best available for the purpose.</a:t>
            </a:r>
          </a:p>
          <a:p>
            <a:pPr marL="0" indent="0">
              <a:buNone/>
            </a:pPr>
            <a:endParaRPr lang="en-US" dirty="0"/>
          </a:p>
          <a:p>
            <a:pPr marL="0" indent="0">
              <a:buNone/>
            </a:pPr>
            <a:r>
              <a:rPr lang="en-US" dirty="0" smtClean="0"/>
              <a:t>Any opinions expressed solely reflect the author and do not necessarily represent the National Institute of Standards and Technology.</a:t>
            </a:r>
          </a:p>
          <a:p>
            <a:pPr marL="0" indent="0">
              <a:buNone/>
            </a:pPr>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a:t>
            </a:fld>
            <a:endParaRPr lang="en-US" dirty="0">
              <a:solidFill>
                <a:prstClr val="black">
                  <a:tint val="75000"/>
                </a:prstClr>
              </a:solidFill>
            </a:endParaRPr>
          </a:p>
        </p:txBody>
      </p:sp>
      <p:sp>
        <p:nvSpPr>
          <p:cNvPr id="5" name="Title 1"/>
          <p:cNvSpPr>
            <a:spLocks noGrp="1"/>
          </p:cNvSpPr>
          <p:nvPr>
            <p:ph type="title"/>
          </p:nvPr>
        </p:nvSpPr>
        <p:spPr/>
        <p:txBody>
          <a:bodyPr>
            <a:normAutofit/>
          </a:bodyPr>
          <a:lstStyle/>
          <a:p>
            <a:pPr algn="ctr"/>
            <a:r>
              <a:rPr lang="en-US" sz="4000" dirty="0" smtClean="0">
                <a:latin typeface="Arial Black" panose="020B0A04020102020204" pitchFamily="34" charset="0"/>
              </a:rPr>
              <a:t>DISCLAIMERS</a:t>
            </a:r>
            <a:endParaRPr lang="en-US" sz="4000" dirty="0">
              <a:latin typeface="Arial Black" panose="020B0A04020102020204" pitchFamily="34" charset="0"/>
            </a:endParaRPr>
          </a:p>
        </p:txBody>
      </p:sp>
    </p:spTree>
    <p:extLst>
      <p:ext uri="{BB962C8B-B14F-4D97-AF65-F5344CB8AC3E}">
        <p14:creationId xmlns:p14="http://schemas.microsoft.com/office/powerpoint/2010/main" val="2344645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20</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PROCEDURE: </a:t>
            </a:r>
          </a:p>
          <a:p>
            <a:pPr>
              <a:buFontTx/>
              <a:buNone/>
              <a:defRPr/>
            </a:pPr>
            <a:endParaRPr lang="en-US" altLang="en-US" sz="2800" b="1" dirty="0" smtClean="0">
              <a:latin typeface="+mn-lt"/>
            </a:endParaRPr>
          </a:p>
        </p:txBody>
      </p:sp>
      <p:sp>
        <p:nvSpPr>
          <p:cNvPr id="2" name="TextBox 1"/>
          <p:cNvSpPr txBox="1"/>
          <p:nvPr/>
        </p:nvSpPr>
        <p:spPr>
          <a:xfrm>
            <a:off x="1200978" y="2452148"/>
            <a:ext cx="10472530" cy="3170099"/>
          </a:xfrm>
          <a:prstGeom prst="rect">
            <a:avLst/>
          </a:prstGeom>
          <a:noFill/>
        </p:spPr>
        <p:txBody>
          <a:bodyPr wrap="square" rtlCol="0">
            <a:spAutoFit/>
          </a:bodyPr>
          <a:lstStyle/>
          <a:p>
            <a:pPr defTabSz="6019800">
              <a:defRPr/>
            </a:pPr>
            <a:r>
              <a:rPr lang="en-US" sz="2200" u="sng" dirty="0" smtClean="0"/>
              <a:t>ICP-OES analysis</a:t>
            </a:r>
            <a:endParaRPr lang="en-US" sz="2200" u="sng" dirty="0"/>
          </a:p>
          <a:p>
            <a:pPr defTabSz="6019800">
              <a:defRPr/>
            </a:pPr>
            <a:endParaRPr lang="en-US" sz="1000" dirty="0" smtClean="0"/>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ICP-OES was first tuned according to Manufacturer’s Instructional Handbook</a:t>
            </a:r>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Verified parameters and settings for optimum performance (check Hg lamp position, carrier gas flow rates… etc.)</a:t>
            </a:r>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Used a developed test method using the ICP-OES Manufacturer supplied operating software</a:t>
            </a:r>
          </a:p>
          <a:p>
            <a:pPr marL="342900" indent="-342900" defTabSz="6019800">
              <a:lnSpc>
                <a:spcPct val="150000"/>
              </a:lnSpc>
              <a:buFont typeface="Arial" panose="020B0604020202020204" pitchFamily="34" charset="0"/>
              <a:buChar char="•"/>
              <a:defRPr/>
            </a:pPr>
            <a:r>
              <a:rPr lang="en-US" sz="2000" dirty="0">
                <a:cs typeface="Arial" panose="020B0604020202020204" pitchFamily="34" charset="0"/>
              </a:rPr>
              <a:t>Selected optimum spectral emission lines for K, Na, S, Si, Al and Ca</a:t>
            </a:r>
          </a:p>
          <a:p>
            <a:pPr marL="285750" indent="-285750" defTabSz="6019800">
              <a:buFont typeface="Arial" panose="020B0604020202020204" pitchFamily="34" charset="0"/>
              <a:buChar char="•"/>
              <a:defRPr/>
            </a:pPr>
            <a:endParaRPr lang="en-US" dirty="0" smtClean="0"/>
          </a:p>
        </p:txBody>
      </p:sp>
    </p:spTree>
    <p:extLst>
      <p:ext uri="{BB962C8B-B14F-4D97-AF65-F5344CB8AC3E}">
        <p14:creationId xmlns:p14="http://schemas.microsoft.com/office/powerpoint/2010/main" val="1638700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21</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PROCEDURE: </a:t>
            </a:r>
          </a:p>
          <a:p>
            <a:pPr>
              <a:buFontTx/>
              <a:buNone/>
              <a:defRPr/>
            </a:pPr>
            <a:endParaRPr lang="en-US" altLang="en-US" sz="2800" b="1" dirty="0" smtClean="0">
              <a:latin typeface="+mn-lt"/>
            </a:endParaRPr>
          </a:p>
        </p:txBody>
      </p:sp>
      <p:sp>
        <p:nvSpPr>
          <p:cNvPr id="2" name="TextBox 1"/>
          <p:cNvSpPr txBox="1"/>
          <p:nvPr/>
        </p:nvSpPr>
        <p:spPr>
          <a:xfrm>
            <a:off x="838200" y="2123754"/>
            <a:ext cx="6308035" cy="3939540"/>
          </a:xfrm>
          <a:prstGeom prst="rect">
            <a:avLst/>
          </a:prstGeom>
          <a:noFill/>
        </p:spPr>
        <p:txBody>
          <a:bodyPr wrap="square" rtlCol="0">
            <a:spAutoFit/>
          </a:bodyPr>
          <a:lstStyle/>
          <a:p>
            <a:pPr defTabSz="6019800">
              <a:defRPr/>
            </a:pPr>
            <a:r>
              <a:rPr lang="en-US" sz="2200" u="sng" dirty="0" smtClean="0"/>
              <a:t>ICP-OES analysis</a:t>
            </a:r>
            <a:endParaRPr lang="en-US" sz="2200" u="sng" dirty="0"/>
          </a:p>
          <a:p>
            <a:pPr defTabSz="6019800">
              <a:defRPr/>
            </a:pPr>
            <a:endParaRPr lang="en-US" sz="1000" dirty="0" smtClean="0"/>
          </a:p>
          <a:p>
            <a:pPr marL="342900" indent="-342900" defTabSz="6019800">
              <a:buFont typeface="Arial" panose="020B0604020202020204" pitchFamily="34" charset="0"/>
              <a:buChar char="•"/>
              <a:defRPr/>
            </a:pPr>
            <a:r>
              <a:rPr lang="en-US" sz="2000" dirty="0" smtClean="0">
                <a:cs typeface="Arial" panose="020B0604020202020204" pitchFamily="34" charset="0"/>
              </a:rPr>
              <a:t>Calibrated </a:t>
            </a:r>
            <a:r>
              <a:rPr lang="en-US" sz="2000" dirty="0">
                <a:cs typeface="Arial" panose="020B0604020202020204" pitchFamily="34" charset="0"/>
              </a:rPr>
              <a:t>the equipment using an in-house solution containing known concentrations of K, Na, S, Si, Al and Ca</a:t>
            </a:r>
          </a:p>
          <a:p>
            <a:pPr marL="342900" indent="-342900" defTabSz="6019800">
              <a:buFont typeface="Arial" panose="020B0604020202020204" pitchFamily="34" charset="0"/>
              <a:buChar char="•"/>
              <a:defRPr/>
            </a:pPr>
            <a:r>
              <a:rPr lang="en-US" sz="2000" dirty="0">
                <a:cs typeface="Arial" panose="020B0604020202020204" pitchFamily="34" charset="0"/>
              </a:rPr>
              <a:t>The calibration was then verified using a NIST traceable quality control check standard</a:t>
            </a:r>
          </a:p>
          <a:p>
            <a:pPr marL="342900" indent="-342900" defTabSz="6019800">
              <a:buFont typeface="Arial" panose="020B0604020202020204" pitchFamily="34" charset="0"/>
              <a:buChar char="•"/>
              <a:defRPr/>
            </a:pPr>
            <a:r>
              <a:rPr lang="en-US" sz="2000" dirty="0">
                <a:cs typeface="Arial" panose="020B0604020202020204" pitchFamily="34" charset="0"/>
              </a:rPr>
              <a:t>An </a:t>
            </a:r>
            <a:r>
              <a:rPr lang="en-US" sz="2000" dirty="0" smtClean="0">
                <a:cs typeface="Arial" panose="020B0604020202020204" pitchFamily="34" charset="0"/>
              </a:rPr>
              <a:t>autodilutor/autosampler </a:t>
            </a:r>
            <a:r>
              <a:rPr lang="en-US" sz="2000" dirty="0">
                <a:cs typeface="Arial" panose="020B0604020202020204" pitchFamily="34" charset="0"/>
              </a:rPr>
              <a:t>was used for sample introduction</a:t>
            </a:r>
          </a:p>
          <a:p>
            <a:pPr marL="342900" indent="-342900" defTabSz="6019800">
              <a:buFont typeface="Arial" panose="020B0604020202020204" pitchFamily="34" charset="0"/>
              <a:buChar char="•"/>
              <a:defRPr/>
            </a:pPr>
            <a:r>
              <a:rPr lang="en-US" sz="2000" dirty="0">
                <a:cs typeface="Arial" panose="020B0604020202020204" pitchFamily="34" charset="0"/>
              </a:rPr>
              <a:t>The analysis of a NIST traceable quality control check standard was conducted after every 14 samples to </a:t>
            </a:r>
            <a:r>
              <a:rPr lang="en-US" sz="2000" dirty="0" smtClean="0">
                <a:cs typeface="Arial" panose="020B0604020202020204" pitchFamily="34" charset="0"/>
              </a:rPr>
              <a:t>ensure </a:t>
            </a:r>
            <a:r>
              <a:rPr lang="en-US" sz="2000" dirty="0">
                <a:cs typeface="Arial" panose="020B0604020202020204" pitchFamily="34" charset="0"/>
              </a:rPr>
              <a:t>equipment accuracy</a:t>
            </a:r>
          </a:p>
          <a:p>
            <a:pPr marL="285750" indent="-285750" defTabSz="6019800">
              <a:buFont typeface="Arial" panose="020B0604020202020204" pitchFamily="34" charset="0"/>
              <a:buChar char="•"/>
              <a:defRPr/>
            </a:pPr>
            <a:endParaRPr lang="en-US" dirty="0" smtClean="0"/>
          </a:p>
        </p:txBody>
      </p:sp>
      <p:pic>
        <p:nvPicPr>
          <p:cNvPr id="3" name="Picture 2"/>
          <p:cNvPicPr>
            <a:picLocks noChangeAspect="1"/>
          </p:cNvPicPr>
          <p:nvPr/>
        </p:nvPicPr>
        <p:blipFill rotWithShape="1">
          <a:blip r:embed="rId2"/>
          <a:srcRect r="10704"/>
          <a:stretch/>
        </p:blipFill>
        <p:spPr>
          <a:xfrm>
            <a:off x="7384773" y="2332342"/>
            <a:ext cx="4721087" cy="3977173"/>
          </a:xfrm>
          <a:prstGeom prst="rect">
            <a:avLst/>
          </a:prstGeom>
        </p:spPr>
      </p:pic>
      <p:sp>
        <p:nvSpPr>
          <p:cNvPr id="6" name="Rectangle 5"/>
          <p:cNvSpPr/>
          <p:nvPr/>
        </p:nvSpPr>
        <p:spPr>
          <a:xfrm>
            <a:off x="8299381" y="1950383"/>
            <a:ext cx="2646943" cy="369332"/>
          </a:xfrm>
          <a:prstGeom prst="rect">
            <a:avLst/>
          </a:prstGeom>
        </p:spPr>
        <p:txBody>
          <a:bodyPr wrap="none">
            <a:spAutoFit/>
          </a:bodyPr>
          <a:lstStyle/>
          <a:p>
            <a:r>
              <a:rPr lang="en-US" dirty="0">
                <a:solidFill>
                  <a:srgbClr val="000000"/>
                </a:solidFill>
                <a:latin typeface="Arial" panose="020B0604020202020204" pitchFamily="34" charset="0"/>
              </a:rPr>
              <a:t>T</a:t>
            </a:r>
            <a:r>
              <a:rPr lang="en-US" b="0" i="0" u="none" strike="noStrike" baseline="0" dirty="0" smtClean="0">
                <a:solidFill>
                  <a:srgbClr val="000000"/>
                </a:solidFill>
                <a:latin typeface="Arial" panose="020B0604020202020204" pitchFamily="34" charset="0"/>
              </a:rPr>
              <a:t>ypical calibration curve</a:t>
            </a:r>
            <a:endParaRPr lang="en-US" dirty="0"/>
          </a:p>
        </p:txBody>
      </p:sp>
    </p:spTree>
    <p:extLst>
      <p:ext uri="{BB962C8B-B14F-4D97-AF65-F5344CB8AC3E}">
        <p14:creationId xmlns:p14="http://schemas.microsoft.com/office/powerpoint/2010/main" val="9137772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22</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CEMENT BINDERS</a:t>
            </a:r>
            <a:r>
              <a:rPr lang="en-US" b="1" dirty="0"/>
              <a:t/>
            </a:r>
            <a:br>
              <a:rPr lang="en-US" b="1" dirty="0"/>
            </a:br>
            <a:endParaRPr lang="en-US" dirty="0"/>
          </a:p>
        </p:txBody>
      </p:sp>
      <p:sp>
        <p:nvSpPr>
          <p:cNvPr id="8" name="Text Box 5"/>
          <p:cNvSpPr txBox="1">
            <a:spLocks noGrp="1" noChangeArrowheads="1"/>
          </p:cNvSpPr>
          <p:nvPr>
            <p:ph idx="1"/>
          </p:nvPr>
        </p:nvSpPr>
        <p:spPr bwMode="auto">
          <a:xfrm>
            <a:off x="0" y="1637931"/>
            <a:ext cx="6437243" cy="9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316" tIns="38159" rIns="76316" bIns="38159">
            <a:spAutoFit/>
          </a:bodyPr>
          <a:lstStyle>
            <a:lvl1pPr>
              <a:spcBef>
                <a:spcPct val="20000"/>
              </a:spcBef>
              <a:buChar char="•"/>
              <a:defRPr sz="12200">
                <a:solidFill>
                  <a:schemeClr val="tx1"/>
                </a:solidFill>
                <a:latin typeface="Arial" panose="020B0604020202020204" pitchFamily="34" charset="0"/>
              </a:defRPr>
            </a:lvl1pPr>
            <a:lvl2pPr marL="742950" indent="-285750">
              <a:spcBef>
                <a:spcPct val="20000"/>
              </a:spcBef>
              <a:buChar char="–"/>
              <a:defRPr sz="10600">
                <a:solidFill>
                  <a:schemeClr val="tx1"/>
                </a:solidFill>
                <a:latin typeface="Arial" panose="020B0604020202020204" pitchFamily="34" charset="0"/>
              </a:defRPr>
            </a:lvl2pPr>
            <a:lvl3pPr marL="1143000" indent="-228600">
              <a:spcBef>
                <a:spcPct val="20000"/>
              </a:spcBef>
              <a:buChar char="•"/>
              <a:defRPr sz="9100">
                <a:solidFill>
                  <a:schemeClr val="tx1"/>
                </a:solidFill>
                <a:latin typeface="Arial" panose="020B0604020202020204" pitchFamily="34" charset="0"/>
              </a:defRPr>
            </a:lvl3pPr>
            <a:lvl4pPr marL="1600200" indent="-228600">
              <a:spcBef>
                <a:spcPct val="20000"/>
              </a:spcBef>
              <a:buChar char="–"/>
              <a:defRPr sz="7500">
                <a:solidFill>
                  <a:schemeClr val="tx1"/>
                </a:solidFill>
                <a:latin typeface="Arial" panose="020B0604020202020204" pitchFamily="34" charset="0"/>
              </a:defRPr>
            </a:lvl4pPr>
            <a:lvl5pPr marL="2057400" indent="-228600">
              <a:spcBef>
                <a:spcPct val="20000"/>
              </a:spcBef>
              <a:buChar char="»"/>
              <a:defRPr sz="75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75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75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75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7500">
                <a:solidFill>
                  <a:schemeClr val="tx1"/>
                </a:solidFill>
                <a:latin typeface="Arial" panose="020B0604020202020204" pitchFamily="34" charset="0"/>
              </a:defRPr>
            </a:lvl9pPr>
          </a:lstStyle>
          <a:p>
            <a:pPr>
              <a:buFontTx/>
              <a:buNone/>
              <a:defRPr/>
            </a:pPr>
            <a:r>
              <a:rPr lang="en-US" altLang="en-US" sz="3200" b="1" dirty="0" smtClean="0">
                <a:latin typeface="+mn-lt"/>
              </a:rPr>
              <a:t>PROCEDURE: </a:t>
            </a:r>
          </a:p>
          <a:p>
            <a:pPr>
              <a:buFontTx/>
              <a:buNone/>
              <a:defRPr/>
            </a:pPr>
            <a:endParaRPr lang="en-US" altLang="en-US" sz="2800" b="1" dirty="0" smtClean="0">
              <a:latin typeface="+mn-lt"/>
            </a:endParaRPr>
          </a:p>
        </p:txBody>
      </p:sp>
      <p:sp>
        <p:nvSpPr>
          <p:cNvPr id="2" name="TextBox 1"/>
          <p:cNvSpPr txBox="1"/>
          <p:nvPr/>
        </p:nvSpPr>
        <p:spPr>
          <a:xfrm>
            <a:off x="965430" y="2391229"/>
            <a:ext cx="9609805" cy="1600438"/>
          </a:xfrm>
          <a:prstGeom prst="rect">
            <a:avLst/>
          </a:prstGeom>
          <a:noFill/>
        </p:spPr>
        <p:txBody>
          <a:bodyPr wrap="square" rtlCol="0">
            <a:spAutoFit/>
          </a:bodyPr>
          <a:lstStyle/>
          <a:p>
            <a:pPr defTabSz="6019800">
              <a:defRPr/>
            </a:pPr>
            <a:r>
              <a:rPr lang="en-US" sz="2200" u="sng" dirty="0" smtClean="0"/>
              <a:t>Data reporting</a:t>
            </a:r>
            <a:endParaRPr lang="en-US" sz="2200" u="sng" dirty="0"/>
          </a:p>
          <a:p>
            <a:pPr defTabSz="6019800">
              <a:defRPr/>
            </a:pPr>
            <a:endParaRPr lang="en-US" dirty="0" smtClean="0"/>
          </a:p>
          <a:p>
            <a:pPr marL="457200" indent="-457200" defTabSz="6019800">
              <a:buFont typeface="Arial" panose="020B0604020202020204" pitchFamily="34" charset="0"/>
              <a:buChar char="•"/>
              <a:defRPr/>
            </a:pPr>
            <a:r>
              <a:rPr lang="en-US" sz="2000" dirty="0">
                <a:cs typeface="Arial" panose="020B0604020202020204" pitchFamily="34" charset="0"/>
              </a:rPr>
              <a:t>Used Manufacturer software to format repot to include both calibration and sample details including:</a:t>
            </a:r>
          </a:p>
          <a:p>
            <a:pPr marL="285750" indent="-285750" defTabSz="6019800">
              <a:buFont typeface="Arial" panose="020B0604020202020204" pitchFamily="34" charset="0"/>
              <a:buChar char="•"/>
              <a:defRPr/>
            </a:pPr>
            <a:endParaRPr lang="en-US" dirty="0" smtClean="0"/>
          </a:p>
        </p:txBody>
      </p:sp>
      <p:sp>
        <p:nvSpPr>
          <p:cNvPr id="3" name="Rectangle 2"/>
          <p:cNvSpPr/>
          <p:nvPr/>
        </p:nvSpPr>
        <p:spPr>
          <a:xfrm>
            <a:off x="2971800" y="4083245"/>
            <a:ext cx="3124200" cy="1323439"/>
          </a:xfrm>
          <a:prstGeom prst="rect">
            <a:avLst/>
          </a:prstGeom>
        </p:spPr>
        <p:txBody>
          <a:bodyPr wrap="square">
            <a:spAutoFit/>
          </a:bodyPr>
          <a:lstStyle/>
          <a:p>
            <a:pPr>
              <a:buFont typeface="Wingdings" panose="05000000000000000000" pitchFamily="2" charset="2"/>
              <a:buChar char="v"/>
            </a:pPr>
            <a:r>
              <a:rPr lang="en-US" altLang="en-US" sz="2000" dirty="0" smtClean="0"/>
              <a:t>Method</a:t>
            </a:r>
          </a:p>
          <a:p>
            <a:pPr>
              <a:buFont typeface="Wingdings" panose="05000000000000000000" pitchFamily="2" charset="2"/>
              <a:buChar char="v"/>
            </a:pPr>
            <a:r>
              <a:rPr lang="en-US" altLang="en-US" sz="2000" dirty="0" smtClean="0"/>
              <a:t>Date</a:t>
            </a:r>
          </a:p>
          <a:p>
            <a:pPr>
              <a:buFont typeface="Wingdings" panose="05000000000000000000" pitchFamily="2" charset="2"/>
              <a:buChar char="v"/>
            </a:pPr>
            <a:r>
              <a:rPr lang="en-US" altLang="en-US" sz="2000" dirty="0" smtClean="0"/>
              <a:t>View (radial and/or axial)</a:t>
            </a:r>
          </a:p>
          <a:p>
            <a:pPr>
              <a:buFont typeface="Wingdings" panose="05000000000000000000" pitchFamily="2" charset="2"/>
              <a:buChar char="v"/>
            </a:pPr>
            <a:r>
              <a:rPr lang="en-US" altLang="en-US" sz="2000" dirty="0" smtClean="0"/>
              <a:t>Sample ID</a:t>
            </a:r>
            <a:endParaRPr lang="en-US" altLang="en-US" sz="2000" dirty="0"/>
          </a:p>
        </p:txBody>
      </p:sp>
      <p:sp>
        <p:nvSpPr>
          <p:cNvPr id="7" name="Rectangle 6"/>
          <p:cNvSpPr/>
          <p:nvPr/>
        </p:nvSpPr>
        <p:spPr>
          <a:xfrm>
            <a:off x="6735417" y="4083245"/>
            <a:ext cx="2339009" cy="1323439"/>
          </a:xfrm>
          <a:prstGeom prst="rect">
            <a:avLst/>
          </a:prstGeom>
        </p:spPr>
        <p:txBody>
          <a:bodyPr wrap="square">
            <a:spAutoFit/>
          </a:bodyPr>
          <a:lstStyle/>
          <a:p>
            <a:pPr>
              <a:buFont typeface="Wingdings" panose="05000000000000000000" pitchFamily="2" charset="2"/>
              <a:buChar char="v"/>
            </a:pPr>
            <a:r>
              <a:rPr lang="en-US" altLang="en-US" sz="2000" dirty="0" smtClean="0"/>
              <a:t>Emission lines</a:t>
            </a:r>
          </a:p>
          <a:p>
            <a:pPr>
              <a:buFont typeface="Wingdings" panose="05000000000000000000" pitchFamily="2" charset="2"/>
              <a:buChar char="v"/>
            </a:pPr>
            <a:r>
              <a:rPr lang="en-US" altLang="en-US" sz="2000" dirty="0" smtClean="0"/>
              <a:t>Concentration</a:t>
            </a:r>
          </a:p>
          <a:p>
            <a:pPr>
              <a:buFont typeface="Wingdings" panose="05000000000000000000" pitchFamily="2" charset="2"/>
              <a:buChar char="v"/>
            </a:pPr>
            <a:r>
              <a:rPr lang="en-US" altLang="en-US" sz="2000" dirty="0" smtClean="0"/>
              <a:t>Units</a:t>
            </a:r>
          </a:p>
          <a:p>
            <a:pPr>
              <a:buFont typeface="Wingdings" panose="05000000000000000000" pitchFamily="2" charset="2"/>
              <a:buChar char="v"/>
            </a:pPr>
            <a:r>
              <a:rPr lang="en-US" altLang="en-US" sz="2000" dirty="0" smtClean="0"/>
              <a:t>Dilution factor</a:t>
            </a:r>
            <a:endParaRPr lang="en-US" altLang="en-US" sz="2000" dirty="0"/>
          </a:p>
        </p:txBody>
      </p:sp>
    </p:spTree>
    <p:extLst>
      <p:ext uri="{BB962C8B-B14F-4D97-AF65-F5344CB8AC3E}">
        <p14:creationId xmlns:p14="http://schemas.microsoft.com/office/powerpoint/2010/main" val="1306620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23</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RESULTS</a:t>
            </a:r>
            <a:r>
              <a:rPr lang="en-US" b="1" dirty="0"/>
              <a:t/>
            </a:r>
            <a:br>
              <a:rPr lang="en-US" b="1" dirty="0"/>
            </a:br>
            <a:endParaRPr lang="en-US" dirty="0"/>
          </a:p>
        </p:txBody>
      </p:sp>
      <p:sp>
        <p:nvSpPr>
          <p:cNvPr id="12" name="TextBox 11"/>
          <p:cNvSpPr txBox="1"/>
          <p:nvPr/>
        </p:nvSpPr>
        <p:spPr>
          <a:xfrm>
            <a:off x="675860" y="1350687"/>
            <a:ext cx="2127505" cy="400110"/>
          </a:xfrm>
          <a:prstGeom prst="rect">
            <a:avLst/>
          </a:prstGeom>
          <a:noFill/>
        </p:spPr>
        <p:txBody>
          <a:bodyPr wrap="none" rtlCol="0">
            <a:spAutoFit/>
          </a:bodyPr>
          <a:lstStyle/>
          <a:p>
            <a:pPr marL="285750" indent="-285750">
              <a:buFont typeface="Wingdings" panose="05000000000000000000" pitchFamily="2" charset="2"/>
              <a:buChar char="v"/>
            </a:pPr>
            <a:r>
              <a:rPr lang="en-US" sz="2000" b="1" dirty="0" smtClean="0"/>
              <a:t>Fly ash samples</a:t>
            </a:r>
            <a:endParaRPr lang="en-US" sz="2000" b="1" dirty="0"/>
          </a:p>
        </p:txBody>
      </p:sp>
      <p:graphicFrame>
        <p:nvGraphicFramePr>
          <p:cNvPr id="20" name="Chart 19"/>
          <p:cNvGraphicFramePr>
            <a:graphicFrameLocks noGrp="1"/>
          </p:cNvGraphicFramePr>
          <p:nvPr>
            <p:extLst>
              <p:ext uri="{D42A27DB-BD31-4B8C-83A1-F6EECF244321}">
                <p14:modId xmlns:p14="http://schemas.microsoft.com/office/powerpoint/2010/main" val="256309878"/>
              </p:ext>
            </p:extLst>
          </p:nvPr>
        </p:nvGraphicFramePr>
        <p:xfrm>
          <a:off x="838200" y="1902179"/>
          <a:ext cx="5130114" cy="377212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Chart 20"/>
          <p:cNvGraphicFramePr>
            <a:graphicFrameLocks noGrp="1"/>
          </p:cNvGraphicFramePr>
          <p:nvPr>
            <p:extLst>
              <p:ext uri="{D42A27DB-BD31-4B8C-83A1-F6EECF244321}">
                <p14:modId xmlns:p14="http://schemas.microsoft.com/office/powerpoint/2010/main" val="1316512453"/>
              </p:ext>
            </p:extLst>
          </p:nvPr>
        </p:nvGraphicFramePr>
        <p:xfrm>
          <a:off x="6374028" y="1902179"/>
          <a:ext cx="5130114" cy="37721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19558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24</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RESULTS</a:t>
            </a:r>
            <a:r>
              <a:rPr lang="en-US" b="1" dirty="0"/>
              <a:t/>
            </a:r>
            <a:br>
              <a:rPr lang="en-US" b="1" dirty="0"/>
            </a:br>
            <a:endParaRPr lang="en-US" dirty="0"/>
          </a:p>
        </p:txBody>
      </p:sp>
      <p:sp>
        <p:nvSpPr>
          <p:cNvPr id="12" name="TextBox 11"/>
          <p:cNvSpPr txBox="1"/>
          <p:nvPr/>
        </p:nvSpPr>
        <p:spPr>
          <a:xfrm>
            <a:off x="675860" y="1350687"/>
            <a:ext cx="2127505" cy="400110"/>
          </a:xfrm>
          <a:prstGeom prst="rect">
            <a:avLst/>
          </a:prstGeom>
          <a:noFill/>
        </p:spPr>
        <p:txBody>
          <a:bodyPr wrap="none" rtlCol="0">
            <a:spAutoFit/>
          </a:bodyPr>
          <a:lstStyle/>
          <a:p>
            <a:pPr marL="285750" indent="-285750">
              <a:buFont typeface="Wingdings" panose="05000000000000000000" pitchFamily="2" charset="2"/>
              <a:buChar char="v"/>
            </a:pPr>
            <a:r>
              <a:rPr lang="en-US" sz="2000" b="1" dirty="0" smtClean="0"/>
              <a:t>Fly ash samples</a:t>
            </a:r>
            <a:endParaRPr lang="en-US" sz="2000" b="1" dirty="0"/>
          </a:p>
        </p:txBody>
      </p:sp>
      <p:graphicFrame>
        <p:nvGraphicFramePr>
          <p:cNvPr id="14" name="Chart 13"/>
          <p:cNvGraphicFramePr>
            <a:graphicFrameLocks noGrp="1"/>
          </p:cNvGraphicFramePr>
          <p:nvPr>
            <p:extLst>
              <p:ext uri="{D42A27DB-BD31-4B8C-83A1-F6EECF244321}">
                <p14:modId xmlns:p14="http://schemas.microsoft.com/office/powerpoint/2010/main" val="1524750335"/>
              </p:ext>
            </p:extLst>
          </p:nvPr>
        </p:nvGraphicFramePr>
        <p:xfrm>
          <a:off x="6676767" y="2063164"/>
          <a:ext cx="5047735" cy="37172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hart 15"/>
          <p:cNvGraphicFramePr>
            <a:graphicFrameLocks noGrp="1"/>
          </p:cNvGraphicFramePr>
          <p:nvPr>
            <p:extLst>
              <p:ext uri="{D42A27DB-BD31-4B8C-83A1-F6EECF244321}">
                <p14:modId xmlns:p14="http://schemas.microsoft.com/office/powerpoint/2010/main" val="707477164"/>
              </p:ext>
            </p:extLst>
          </p:nvPr>
        </p:nvGraphicFramePr>
        <p:xfrm>
          <a:off x="972423" y="2063164"/>
          <a:ext cx="5312033" cy="37172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568900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25</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RESULTS</a:t>
            </a:r>
            <a:r>
              <a:rPr lang="en-US" b="1" dirty="0"/>
              <a:t/>
            </a:r>
            <a:br>
              <a:rPr lang="en-US" b="1" dirty="0"/>
            </a:br>
            <a:endParaRPr lang="en-US" dirty="0"/>
          </a:p>
        </p:txBody>
      </p:sp>
      <p:sp>
        <p:nvSpPr>
          <p:cNvPr id="12" name="TextBox 11"/>
          <p:cNvSpPr txBox="1"/>
          <p:nvPr/>
        </p:nvSpPr>
        <p:spPr>
          <a:xfrm>
            <a:off x="675860" y="1350687"/>
            <a:ext cx="2127505" cy="400110"/>
          </a:xfrm>
          <a:prstGeom prst="rect">
            <a:avLst/>
          </a:prstGeom>
          <a:noFill/>
        </p:spPr>
        <p:txBody>
          <a:bodyPr wrap="none" rtlCol="0">
            <a:spAutoFit/>
          </a:bodyPr>
          <a:lstStyle/>
          <a:p>
            <a:pPr marL="285750" indent="-285750">
              <a:buFont typeface="Wingdings" panose="05000000000000000000" pitchFamily="2" charset="2"/>
              <a:buChar char="v"/>
            </a:pPr>
            <a:r>
              <a:rPr lang="en-US" sz="2000" b="1" dirty="0" smtClean="0"/>
              <a:t>Fly ash samples</a:t>
            </a:r>
            <a:endParaRPr lang="en-US" sz="2000" b="1" dirty="0"/>
          </a:p>
        </p:txBody>
      </p:sp>
      <p:graphicFrame>
        <p:nvGraphicFramePr>
          <p:cNvPr id="7" name="Chart 6"/>
          <p:cNvGraphicFramePr>
            <a:graphicFrameLocks noGrp="1"/>
          </p:cNvGraphicFramePr>
          <p:nvPr>
            <p:extLst>
              <p:ext uri="{D42A27DB-BD31-4B8C-83A1-F6EECF244321}">
                <p14:modId xmlns:p14="http://schemas.microsoft.com/office/powerpoint/2010/main" val="2436648020"/>
              </p:ext>
            </p:extLst>
          </p:nvPr>
        </p:nvGraphicFramePr>
        <p:xfrm>
          <a:off x="1012716" y="2063164"/>
          <a:ext cx="5284097" cy="37172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noGrp="1"/>
          </p:cNvGraphicFramePr>
          <p:nvPr>
            <p:extLst>
              <p:ext uri="{D42A27DB-BD31-4B8C-83A1-F6EECF244321}">
                <p14:modId xmlns:p14="http://schemas.microsoft.com/office/powerpoint/2010/main" val="2109364773"/>
              </p:ext>
            </p:extLst>
          </p:nvPr>
        </p:nvGraphicFramePr>
        <p:xfrm>
          <a:off x="6456643" y="2063164"/>
          <a:ext cx="5284097" cy="37172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09777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26</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RESULTS</a:t>
            </a:r>
            <a:r>
              <a:rPr lang="en-US" b="1" dirty="0"/>
              <a:t/>
            </a:r>
            <a:br>
              <a:rPr lang="en-US" b="1" dirty="0"/>
            </a:br>
            <a:endParaRPr lang="en-US" dirty="0"/>
          </a:p>
        </p:txBody>
      </p:sp>
      <p:sp>
        <p:nvSpPr>
          <p:cNvPr id="12" name="TextBox 11"/>
          <p:cNvSpPr txBox="1"/>
          <p:nvPr/>
        </p:nvSpPr>
        <p:spPr>
          <a:xfrm>
            <a:off x="675860" y="1350687"/>
            <a:ext cx="2229328" cy="400110"/>
          </a:xfrm>
          <a:prstGeom prst="rect">
            <a:avLst/>
          </a:prstGeom>
          <a:noFill/>
        </p:spPr>
        <p:txBody>
          <a:bodyPr wrap="none" rtlCol="0">
            <a:spAutoFit/>
          </a:bodyPr>
          <a:lstStyle/>
          <a:p>
            <a:pPr marL="285750" indent="-285750">
              <a:buFont typeface="Wingdings" panose="05000000000000000000" pitchFamily="2" charset="2"/>
              <a:buChar char="v"/>
            </a:pPr>
            <a:r>
              <a:rPr lang="en-US" sz="2000" b="1" dirty="0" smtClean="0"/>
              <a:t>Cement samples</a:t>
            </a:r>
            <a:endParaRPr lang="en-US" sz="2000" b="1" dirty="0"/>
          </a:p>
        </p:txBody>
      </p:sp>
      <p:graphicFrame>
        <p:nvGraphicFramePr>
          <p:cNvPr id="9" name="Chart 8"/>
          <p:cNvGraphicFramePr>
            <a:graphicFrameLocks noGrp="1"/>
          </p:cNvGraphicFramePr>
          <p:nvPr>
            <p:extLst>
              <p:ext uri="{D42A27DB-BD31-4B8C-83A1-F6EECF244321}">
                <p14:modId xmlns:p14="http://schemas.microsoft.com/office/powerpoint/2010/main" val="348615407"/>
              </p:ext>
            </p:extLst>
          </p:nvPr>
        </p:nvGraphicFramePr>
        <p:xfrm>
          <a:off x="1012716" y="2063164"/>
          <a:ext cx="5284097" cy="37172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noGrp="1"/>
          </p:cNvGraphicFramePr>
          <p:nvPr>
            <p:extLst>
              <p:ext uri="{D42A27DB-BD31-4B8C-83A1-F6EECF244321}">
                <p14:modId xmlns:p14="http://schemas.microsoft.com/office/powerpoint/2010/main" val="975485407"/>
              </p:ext>
            </p:extLst>
          </p:nvPr>
        </p:nvGraphicFramePr>
        <p:xfrm>
          <a:off x="6548544" y="2063164"/>
          <a:ext cx="5284097" cy="37172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4936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27</a:t>
            </a:fld>
            <a:endParaRPr lang="en-US" dirty="0">
              <a:solidFill>
                <a:prstClr val="black">
                  <a:tint val="75000"/>
                </a:prstClr>
              </a:solidFill>
            </a:endParaRPr>
          </a:p>
        </p:txBody>
      </p:sp>
      <p:sp>
        <p:nvSpPr>
          <p:cNvPr id="5" name="Title 1"/>
          <p:cNvSpPr>
            <a:spLocks noGrp="1"/>
          </p:cNvSpPr>
          <p:nvPr>
            <p:ph type="title"/>
          </p:nvPr>
        </p:nvSpPr>
        <p:spPr>
          <a:xfrm>
            <a:off x="838200" y="45130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RESULTS</a:t>
            </a:r>
            <a:r>
              <a:rPr lang="en-US" b="1" dirty="0"/>
              <a:t/>
            </a:r>
            <a:br>
              <a:rPr lang="en-US" b="1" dirty="0"/>
            </a:br>
            <a:endParaRPr lang="en-US" dirty="0"/>
          </a:p>
        </p:txBody>
      </p:sp>
      <p:sp>
        <p:nvSpPr>
          <p:cNvPr id="12" name="TextBox 11"/>
          <p:cNvSpPr txBox="1"/>
          <p:nvPr/>
        </p:nvSpPr>
        <p:spPr>
          <a:xfrm>
            <a:off x="675860" y="1350687"/>
            <a:ext cx="2229328" cy="400110"/>
          </a:xfrm>
          <a:prstGeom prst="rect">
            <a:avLst/>
          </a:prstGeom>
          <a:noFill/>
        </p:spPr>
        <p:txBody>
          <a:bodyPr wrap="none" rtlCol="0">
            <a:spAutoFit/>
          </a:bodyPr>
          <a:lstStyle/>
          <a:p>
            <a:pPr marL="285750" indent="-285750">
              <a:buFont typeface="Wingdings" panose="05000000000000000000" pitchFamily="2" charset="2"/>
              <a:buChar char="v"/>
            </a:pPr>
            <a:r>
              <a:rPr lang="en-US" sz="2000" b="1" dirty="0" smtClean="0"/>
              <a:t>Cement samples</a:t>
            </a:r>
            <a:endParaRPr lang="en-US" sz="2000" b="1" dirty="0"/>
          </a:p>
        </p:txBody>
      </p:sp>
      <p:graphicFrame>
        <p:nvGraphicFramePr>
          <p:cNvPr id="7" name="Chart 6"/>
          <p:cNvGraphicFramePr>
            <a:graphicFrameLocks noGrp="1"/>
          </p:cNvGraphicFramePr>
          <p:nvPr>
            <p:extLst>
              <p:ext uri="{D42A27DB-BD31-4B8C-83A1-F6EECF244321}">
                <p14:modId xmlns:p14="http://schemas.microsoft.com/office/powerpoint/2010/main" val="1803819435"/>
              </p:ext>
            </p:extLst>
          </p:nvPr>
        </p:nvGraphicFramePr>
        <p:xfrm>
          <a:off x="1021597" y="2063164"/>
          <a:ext cx="5284097" cy="37172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a:graphicFrameLocks noGrp="1"/>
          </p:cNvGraphicFramePr>
          <p:nvPr>
            <p:extLst>
              <p:ext uri="{D42A27DB-BD31-4B8C-83A1-F6EECF244321}">
                <p14:modId xmlns:p14="http://schemas.microsoft.com/office/powerpoint/2010/main" val="71642013"/>
              </p:ext>
            </p:extLst>
          </p:nvPr>
        </p:nvGraphicFramePr>
        <p:xfrm>
          <a:off x="6456643" y="2063164"/>
          <a:ext cx="5284097" cy="37172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528796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0048" y="2141537"/>
            <a:ext cx="9658036" cy="4351338"/>
          </a:xfrm>
        </p:spPr>
        <p:txBody>
          <a:bodyPr/>
          <a:lstStyle/>
          <a:p>
            <a:pPr>
              <a:lnSpc>
                <a:spcPct val="150000"/>
              </a:lnSpc>
              <a:buFont typeface="Wingdings" panose="05000000000000000000" pitchFamily="2" charset="2"/>
              <a:buChar char="v"/>
              <a:defRPr/>
            </a:pPr>
            <a:r>
              <a:rPr lang="en-US" altLang="en-US" dirty="0" smtClean="0"/>
              <a:t> ICP-OES </a:t>
            </a:r>
            <a:r>
              <a:rPr lang="en-US" altLang="en-US" dirty="0"/>
              <a:t>is an excellent tool for analysis of readily </a:t>
            </a:r>
            <a:r>
              <a:rPr lang="en-US" altLang="en-US" dirty="0" smtClean="0"/>
              <a:t>available </a:t>
            </a:r>
            <a:r>
              <a:rPr lang="en-US" altLang="en-US" dirty="0"/>
              <a:t>elements </a:t>
            </a:r>
            <a:r>
              <a:rPr lang="en-US" altLang="en-US" dirty="0" smtClean="0"/>
              <a:t> within </a:t>
            </a:r>
            <a:r>
              <a:rPr lang="en-US" altLang="en-US" dirty="0"/>
              <a:t>a pore solution as a function of time</a:t>
            </a:r>
          </a:p>
          <a:p>
            <a:pPr>
              <a:lnSpc>
                <a:spcPct val="150000"/>
              </a:lnSpc>
              <a:buFont typeface="Wingdings" panose="05000000000000000000" pitchFamily="2" charset="2"/>
              <a:buChar char="v"/>
              <a:defRPr/>
            </a:pPr>
            <a:r>
              <a:rPr lang="en-US" altLang="en-US" dirty="0" smtClean="0"/>
              <a:t> Capable </a:t>
            </a:r>
            <a:r>
              <a:rPr lang="en-US" altLang="en-US" dirty="0"/>
              <a:t>of detecting low limits of Si and Al</a:t>
            </a:r>
          </a:p>
          <a:p>
            <a:pPr>
              <a:lnSpc>
                <a:spcPct val="150000"/>
              </a:lnSpc>
              <a:buFont typeface="Wingdings" panose="05000000000000000000" pitchFamily="2" charset="2"/>
              <a:buChar char="v"/>
              <a:defRPr/>
            </a:pPr>
            <a:r>
              <a:rPr lang="en-US" altLang="en-US" dirty="0" smtClean="0"/>
              <a:t> Reliable </a:t>
            </a:r>
            <a:r>
              <a:rPr lang="en-US" altLang="en-US" dirty="0"/>
              <a:t>and repeatable measurements verified using NIST traceable </a:t>
            </a:r>
            <a:r>
              <a:rPr lang="en-US" altLang="en-US" dirty="0" smtClean="0"/>
              <a:t>certified </a:t>
            </a:r>
            <a:r>
              <a:rPr lang="en-US" altLang="en-US" dirty="0"/>
              <a:t>standards</a:t>
            </a:r>
          </a:p>
          <a:p>
            <a:pPr>
              <a:buFont typeface="Wingdings" panose="05000000000000000000" pitchFamily="2" charset="2"/>
              <a:buChar char="v"/>
            </a:pPr>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28</a:t>
            </a:fld>
            <a:endParaRPr lang="en-US" dirty="0">
              <a:solidFill>
                <a:prstClr val="black">
                  <a:tint val="75000"/>
                </a:prstClr>
              </a:solidFill>
            </a:endParaRPr>
          </a:p>
        </p:txBody>
      </p:sp>
      <p:sp>
        <p:nvSpPr>
          <p:cNvPr id="5" name="Title 1"/>
          <p:cNvSpPr>
            <a:spLocks noGrp="1"/>
          </p:cNvSpPr>
          <p:nvPr>
            <p:ph type="title"/>
          </p:nvPr>
        </p:nvSpPr>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CONCLUSION</a:t>
            </a:r>
            <a:r>
              <a:rPr lang="en-US" b="1" dirty="0"/>
              <a:t/>
            </a:r>
            <a:br>
              <a:rPr lang="en-US" b="1" dirty="0"/>
            </a:br>
            <a:endParaRPr lang="en-US" dirty="0"/>
          </a:p>
        </p:txBody>
      </p:sp>
    </p:spTree>
    <p:extLst>
      <p:ext uri="{BB962C8B-B14F-4D97-AF65-F5344CB8AC3E}">
        <p14:creationId xmlns:p14="http://schemas.microsoft.com/office/powerpoint/2010/main" val="2931666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3229" y="1916112"/>
            <a:ext cx="7465541" cy="4351338"/>
          </a:xfrm>
        </p:spPr>
        <p:txBody>
          <a:bodyPr>
            <a:normAutofit fontScale="92500"/>
          </a:bodyPr>
          <a:lstStyle/>
          <a:p>
            <a:pPr defTabSz="6019800">
              <a:lnSpc>
                <a:spcPct val="150000"/>
              </a:lnSpc>
              <a:buFont typeface="Wingdings" panose="05000000000000000000" pitchFamily="2" charset="2"/>
              <a:buChar char="v"/>
              <a:defRPr/>
            </a:pPr>
            <a:r>
              <a:rPr lang="en-US" dirty="0" smtClean="0"/>
              <a:t> Comparison study using X-Ray Fluorescence for verification of ICP method</a:t>
            </a:r>
          </a:p>
          <a:p>
            <a:pPr defTabSz="6019800">
              <a:lnSpc>
                <a:spcPct val="150000"/>
              </a:lnSpc>
              <a:buFont typeface="Wingdings" panose="05000000000000000000" pitchFamily="2" charset="2"/>
              <a:buChar char="v"/>
              <a:defRPr/>
            </a:pPr>
            <a:r>
              <a:rPr lang="en-US" dirty="0" smtClean="0"/>
              <a:t> Analyze </a:t>
            </a:r>
            <a:r>
              <a:rPr lang="en-US" dirty="0"/>
              <a:t>pore solutions of cement supplemented with fly ash at multiple levels by mass</a:t>
            </a:r>
          </a:p>
          <a:p>
            <a:pPr defTabSz="6019800">
              <a:lnSpc>
                <a:spcPct val="150000"/>
              </a:lnSpc>
              <a:buFont typeface="Wingdings" panose="05000000000000000000" pitchFamily="2" charset="2"/>
              <a:buChar char="v"/>
              <a:defRPr/>
            </a:pPr>
            <a:r>
              <a:rPr lang="en-US" dirty="0"/>
              <a:t> Use of data for the development of structure-property models for cementitious materials</a:t>
            </a:r>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29</a:t>
            </a:fld>
            <a:endParaRPr lang="en-US" dirty="0">
              <a:solidFill>
                <a:prstClr val="black">
                  <a:tint val="75000"/>
                </a:prstClr>
              </a:solidFill>
            </a:endParaRPr>
          </a:p>
        </p:txBody>
      </p:sp>
      <p:sp>
        <p:nvSpPr>
          <p:cNvPr id="5" name="Title 1"/>
          <p:cNvSpPr>
            <a:spLocks noGrp="1"/>
          </p:cNvSpPr>
          <p:nvPr>
            <p:ph type="title"/>
          </p:nvPr>
        </p:nvSpPr>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FUTURE WORK</a:t>
            </a:r>
            <a:r>
              <a:rPr lang="en-US" b="1" dirty="0"/>
              <a:t/>
            </a:r>
            <a:br>
              <a:rPr lang="en-US" b="1" dirty="0"/>
            </a:br>
            <a:endParaRPr lang="en-US" dirty="0"/>
          </a:p>
        </p:txBody>
      </p:sp>
    </p:spTree>
    <p:extLst>
      <p:ext uri="{BB962C8B-B14F-4D97-AF65-F5344CB8AC3E}">
        <p14:creationId xmlns:p14="http://schemas.microsoft.com/office/powerpoint/2010/main" val="660272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Arial Black" panose="020B0A04020102020204" pitchFamily="34" charset="0"/>
              </a:rPr>
              <a:t>OVERVIEW</a:t>
            </a:r>
            <a:endParaRPr lang="en-US" sz="4000" dirty="0">
              <a:latin typeface="Arial Black" panose="020B0A04020102020204" pitchFamily="34" charset="0"/>
            </a:endParaRPr>
          </a:p>
        </p:txBody>
      </p:sp>
      <p:sp>
        <p:nvSpPr>
          <p:cNvPr id="3" name="Content Placeholder 2"/>
          <p:cNvSpPr>
            <a:spLocks noGrp="1"/>
          </p:cNvSpPr>
          <p:nvPr>
            <p:ph idx="1"/>
          </p:nvPr>
        </p:nvSpPr>
        <p:spPr>
          <a:xfrm>
            <a:off x="1233616" y="1530050"/>
            <a:ext cx="10515600" cy="4500048"/>
          </a:xfrm>
        </p:spPr>
        <p:txBody>
          <a:bodyPr>
            <a:normAutofit fontScale="85000" lnSpcReduction="20000"/>
          </a:bodyPr>
          <a:lstStyle/>
          <a:p>
            <a:pPr>
              <a:lnSpc>
                <a:spcPct val="150000"/>
              </a:lnSpc>
            </a:pPr>
            <a:r>
              <a:rPr lang="en-US" sz="3000" b="1" dirty="0" smtClean="0"/>
              <a:t>INTRODUCTION</a:t>
            </a:r>
          </a:p>
          <a:p>
            <a:pPr>
              <a:lnSpc>
                <a:spcPct val="150000"/>
              </a:lnSpc>
            </a:pPr>
            <a:r>
              <a:rPr lang="en-US" sz="3000" b="1" dirty="0" smtClean="0"/>
              <a:t>INSTRUMENTATION</a:t>
            </a:r>
          </a:p>
          <a:p>
            <a:pPr>
              <a:lnSpc>
                <a:spcPct val="150000"/>
              </a:lnSpc>
            </a:pPr>
            <a:r>
              <a:rPr lang="en-US" sz="3000" b="1" dirty="0" smtClean="0"/>
              <a:t>PRINCIPLE</a:t>
            </a:r>
          </a:p>
          <a:p>
            <a:pPr>
              <a:lnSpc>
                <a:spcPct val="150000"/>
              </a:lnSpc>
            </a:pPr>
            <a:r>
              <a:rPr lang="en-US" sz="3000" b="1" dirty="0" smtClean="0"/>
              <a:t>APPLICATIONS</a:t>
            </a:r>
          </a:p>
          <a:p>
            <a:pPr>
              <a:lnSpc>
                <a:spcPct val="150000"/>
              </a:lnSpc>
            </a:pPr>
            <a:r>
              <a:rPr lang="en-US" sz="3000" b="1" dirty="0" smtClean="0"/>
              <a:t>RESULTS</a:t>
            </a:r>
          </a:p>
          <a:p>
            <a:pPr>
              <a:lnSpc>
                <a:spcPct val="150000"/>
              </a:lnSpc>
            </a:pPr>
            <a:r>
              <a:rPr lang="en-US" sz="3000" b="1" dirty="0" smtClean="0"/>
              <a:t>CONCLUSION</a:t>
            </a:r>
          </a:p>
          <a:p>
            <a:pPr>
              <a:lnSpc>
                <a:spcPct val="150000"/>
              </a:lnSpc>
            </a:pPr>
            <a:r>
              <a:rPr lang="en-US" sz="3000" b="1" dirty="0" smtClean="0"/>
              <a:t>FUTURE WORK</a:t>
            </a:r>
          </a:p>
          <a:p>
            <a:pPr>
              <a:lnSpc>
                <a:spcPct val="150000"/>
              </a:lnSpc>
            </a:pPr>
            <a:endParaRPr lang="en-US" sz="3000" b="1" dirty="0" smtClean="0"/>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15964279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5400" b="1" dirty="0" smtClean="0"/>
          </a:p>
          <a:p>
            <a:pPr marL="0" indent="0" algn="ctr">
              <a:buNone/>
            </a:pPr>
            <a:r>
              <a:rPr lang="en-US" sz="5400" b="1" dirty="0" smtClean="0"/>
              <a:t>Thank You</a:t>
            </a:r>
          </a:p>
          <a:p>
            <a:pPr marL="0" indent="0" algn="ctr">
              <a:buNone/>
            </a:pPr>
            <a:r>
              <a:rPr lang="en-US" sz="2400" b="1" dirty="0" smtClean="0"/>
              <a:t>LaKesha.Perry@nist.gov</a:t>
            </a:r>
            <a:endParaRPr lang="en-US" sz="2400" b="1"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30</a:t>
            </a:fld>
            <a:endParaRPr lang="en-US" dirty="0">
              <a:solidFill>
                <a:prstClr val="black">
                  <a:tint val="75000"/>
                </a:prstClr>
              </a:solidFill>
            </a:endParaRPr>
          </a:p>
        </p:txBody>
      </p:sp>
    </p:spTree>
    <p:extLst>
      <p:ext uri="{BB962C8B-B14F-4D97-AF65-F5344CB8AC3E}">
        <p14:creationId xmlns:p14="http://schemas.microsoft.com/office/powerpoint/2010/main" val="649585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INTRODUCTION</a:t>
            </a:r>
            <a:r>
              <a:rPr lang="en-US" b="1" dirty="0"/>
              <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pPr marL="0" indent="0" algn="ctr">
              <a:lnSpc>
                <a:spcPct val="150000"/>
              </a:lnSpc>
              <a:buNone/>
            </a:pPr>
            <a:r>
              <a:rPr lang="en-US" sz="3200" dirty="0" smtClean="0"/>
              <a:t>What is ICP-OES?</a:t>
            </a:r>
          </a:p>
          <a:p>
            <a:pPr marL="0" lvl="0" indent="0" algn="ctr">
              <a:lnSpc>
                <a:spcPct val="150000"/>
              </a:lnSpc>
              <a:buNone/>
            </a:pPr>
            <a:r>
              <a:rPr lang="en-IN" b="1" dirty="0" smtClean="0">
                <a:solidFill>
                  <a:schemeClr val="accent1"/>
                </a:solidFill>
                <a:latin typeface="Times New Roman" pitchFamily="18" charset="0"/>
                <a:cs typeface="Times New Roman" pitchFamily="18" charset="0"/>
              </a:rPr>
              <a:t>Inductively </a:t>
            </a:r>
            <a:r>
              <a:rPr lang="en-IN" b="1" dirty="0">
                <a:solidFill>
                  <a:schemeClr val="accent1"/>
                </a:solidFill>
                <a:latin typeface="Times New Roman" pitchFamily="18" charset="0"/>
                <a:cs typeface="Times New Roman" pitchFamily="18" charset="0"/>
              </a:rPr>
              <a:t>coupled plasma </a:t>
            </a:r>
            <a:r>
              <a:rPr lang="en-IN" b="1" dirty="0" smtClean="0">
                <a:solidFill>
                  <a:schemeClr val="accent1"/>
                </a:solidFill>
                <a:latin typeface="Times New Roman" pitchFamily="18" charset="0"/>
                <a:cs typeface="Times New Roman" pitchFamily="18" charset="0"/>
              </a:rPr>
              <a:t>optical </a:t>
            </a:r>
            <a:r>
              <a:rPr lang="en-IN" b="1" dirty="0">
                <a:solidFill>
                  <a:schemeClr val="accent1"/>
                </a:solidFill>
                <a:latin typeface="Times New Roman" pitchFamily="18" charset="0"/>
                <a:cs typeface="Times New Roman" pitchFamily="18" charset="0"/>
              </a:rPr>
              <a:t>emission spectroscopy</a:t>
            </a:r>
            <a:r>
              <a:rPr lang="en-IN" dirty="0">
                <a:solidFill>
                  <a:schemeClr val="accent1"/>
                </a:solidFill>
                <a:latin typeface="Times New Roman" pitchFamily="18" charset="0"/>
                <a:cs typeface="Times New Roman" pitchFamily="18" charset="0"/>
              </a:rPr>
              <a:t> </a:t>
            </a:r>
            <a:r>
              <a:rPr lang="en-IN" dirty="0">
                <a:solidFill>
                  <a:prstClr val="black"/>
                </a:solidFill>
                <a:latin typeface="Times New Roman" pitchFamily="18" charset="0"/>
                <a:cs typeface="Times New Roman" pitchFamily="18" charset="0"/>
              </a:rPr>
              <a:t>(</a:t>
            </a:r>
            <a:r>
              <a:rPr lang="en-IN" dirty="0" smtClean="0">
                <a:solidFill>
                  <a:prstClr val="black"/>
                </a:solidFill>
                <a:latin typeface="Times New Roman" pitchFamily="18" charset="0"/>
                <a:cs typeface="Times New Roman" pitchFamily="18" charset="0"/>
              </a:rPr>
              <a:t>ICP-OES</a:t>
            </a:r>
            <a:r>
              <a:rPr lang="en-IN" dirty="0">
                <a:solidFill>
                  <a:prstClr val="black"/>
                </a:solidFill>
                <a:latin typeface="Times New Roman" pitchFamily="18" charset="0"/>
                <a:cs typeface="Times New Roman" pitchFamily="18" charset="0"/>
              </a:rPr>
              <a:t>), also referred to as</a:t>
            </a:r>
            <a:r>
              <a:rPr lang="en-IN" b="1" i="1" dirty="0">
                <a:solidFill>
                  <a:srgbClr val="FF0000"/>
                </a:solidFill>
                <a:latin typeface="Times New Roman" pitchFamily="18" charset="0"/>
                <a:cs typeface="Times New Roman" pitchFamily="18" charset="0"/>
              </a:rPr>
              <a:t> </a:t>
            </a:r>
            <a:r>
              <a:rPr lang="en-IN" b="1" dirty="0">
                <a:solidFill>
                  <a:schemeClr val="accent1"/>
                </a:solidFill>
                <a:latin typeface="Times New Roman" pitchFamily="18" charset="0"/>
                <a:cs typeface="Times New Roman" pitchFamily="18" charset="0"/>
              </a:rPr>
              <a:t>inductively coupled plasma </a:t>
            </a:r>
            <a:r>
              <a:rPr lang="en-IN" b="1" i="1" dirty="0" smtClean="0">
                <a:solidFill>
                  <a:schemeClr val="accent1"/>
                </a:solidFill>
                <a:latin typeface="Times New Roman" pitchFamily="18" charset="0"/>
                <a:cs typeface="Times New Roman" pitchFamily="18" charset="0"/>
              </a:rPr>
              <a:t>atomic </a:t>
            </a:r>
            <a:r>
              <a:rPr lang="en-IN" b="1" i="1" dirty="0">
                <a:solidFill>
                  <a:schemeClr val="accent1"/>
                </a:solidFill>
                <a:latin typeface="Times New Roman" pitchFamily="18" charset="0"/>
                <a:cs typeface="Times New Roman" pitchFamily="18" charset="0"/>
              </a:rPr>
              <a:t>emission spectrometry</a:t>
            </a:r>
            <a:r>
              <a:rPr lang="en-IN" b="1" dirty="0">
                <a:solidFill>
                  <a:schemeClr val="accent1"/>
                </a:solidFill>
                <a:latin typeface="Times New Roman" pitchFamily="18" charset="0"/>
                <a:cs typeface="Times New Roman" pitchFamily="18" charset="0"/>
              </a:rPr>
              <a:t> </a:t>
            </a:r>
            <a:r>
              <a:rPr lang="en-IN" dirty="0">
                <a:solidFill>
                  <a:prstClr val="black"/>
                </a:solidFill>
                <a:latin typeface="Times New Roman" pitchFamily="18" charset="0"/>
                <a:cs typeface="Times New Roman" pitchFamily="18" charset="0"/>
              </a:rPr>
              <a:t>(</a:t>
            </a:r>
            <a:r>
              <a:rPr lang="en-IN" dirty="0" smtClean="0">
                <a:solidFill>
                  <a:prstClr val="black"/>
                </a:solidFill>
                <a:latin typeface="Times New Roman" pitchFamily="18" charset="0"/>
                <a:cs typeface="Times New Roman" pitchFamily="18" charset="0"/>
              </a:rPr>
              <a:t>ICP-AES</a:t>
            </a:r>
            <a:r>
              <a:rPr lang="en-IN" dirty="0">
                <a:solidFill>
                  <a:prstClr val="black"/>
                </a:solidFill>
                <a:latin typeface="Times New Roman" pitchFamily="18" charset="0"/>
                <a:cs typeface="Times New Roman" pitchFamily="18" charset="0"/>
              </a:rPr>
              <a:t>) </a:t>
            </a:r>
            <a:r>
              <a:rPr lang="en-US" dirty="0">
                <a:latin typeface="Times New Roman" pitchFamily="18" charset="0"/>
                <a:cs typeface="Times New Roman" pitchFamily="18" charset="0"/>
              </a:rPr>
              <a:t>-</a:t>
            </a:r>
            <a:r>
              <a:rPr lang="en-US" dirty="0">
                <a:solidFill>
                  <a:srgbClr val="7030A0"/>
                </a:solidFill>
                <a:latin typeface="Times New Roman" pitchFamily="18" charset="0"/>
                <a:cs typeface="Times New Roman" pitchFamily="18" charset="0"/>
              </a:rPr>
              <a:t> </a:t>
            </a:r>
            <a:r>
              <a:rPr lang="en-US" dirty="0">
                <a:latin typeface="Times New Roman" pitchFamily="18" charset="0"/>
                <a:cs typeface="Times New Roman" pitchFamily="18" charset="0"/>
              </a:rPr>
              <a:t>is a type of emission spectroscopy that uses the inductively coupled plasma to produce </a:t>
            </a:r>
            <a:r>
              <a:rPr lang="en-US" b="1" dirty="0">
                <a:latin typeface="Times New Roman" pitchFamily="18" charset="0"/>
                <a:cs typeface="Times New Roman" pitchFamily="18" charset="0"/>
              </a:rPr>
              <a:t>excited atoms </a:t>
            </a:r>
            <a:r>
              <a:rPr lang="en-US" dirty="0">
                <a:latin typeface="Times New Roman" pitchFamily="18" charset="0"/>
                <a:cs typeface="Times New Roman" pitchFamily="18" charset="0"/>
              </a:rPr>
              <a:t>and </a:t>
            </a:r>
            <a:r>
              <a:rPr lang="en-US" b="1" dirty="0">
                <a:latin typeface="Times New Roman" pitchFamily="18" charset="0"/>
                <a:cs typeface="Times New Roman" pitchFamily="18" charset="0"/>
              </a:rPr>
              <a:t>ions </a:t>
            </a:r>
            <a:r>
              <a:rPr lang="en-US" dirty="0">
                <a:latin typeface="Times New Roman" pitchFamily="18" charset="0"/>
                <a:cs typeface="Times New Roman" pitchFamily="18" charset="0"/>
              </a:rPr>
              <a:t>that emit electromagnetic radiation at wavelengths characteristic of a particular element.</a:t>
            </a:r>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4</a:t>
            </a:fld>
            <a:endParaRPr lang="en-US" dirty="0">
              <a:solidFill>
                <a:prstClr val="black">
                  <a:tint val="75000"/>
                </a:prstClr>
              </a:solidFill>
            </a:endParaRPr>
          </a:p>
        </p:txBody>
      </p:sp>
    </p:spTree>
    <p:extLst>
      <p:ext uri="{BB962C8B-B14F-4D97-AF65-F5344CB8AC3E}">
        <p14:creationId xmlns:p14="http://schemas.microsoft.com/office/powerpoint/2010/main" val="2374427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870" y="1825625"/>
            <a:ext cx="11005930" cy="4351338"/>
          </a:xfrm>
        </p:spPr>
        <p:txBody>
          <a:bodyPr/>
          <a:lstStyle/>
          <a:p>
            <a:pPr marL="0" indent="0">
              <a:buNone/>
            </a:pPr>
            <a:endParaRPr lang="en-US" b="1" dirty="0" smtClean="0"/>
          </a:p>
          <a:p>
            <a:pPr marL="0" indent="0">
              <a:buNone/>
            </a:pPr>
            <a:r>
              <a:rPr lang="en-US" b="1" dirty="0" smtClean="0"/>
              <a:t>Elemental </a:t>
            </a:r>
            <a:r>
              <a:rPr lang="en-US" b="1" dirty="0"/>
              <a:t>analysis with:</a:t>
            </a:r>
            <a:endParaRPr lang="en-IN" dirty="0"/>
          </a:p>
          <a:p>
            <a:r>
              <a:rPr lang="en-US" dirty="0"/>
              <a:t>Wide elemental coverage</a:t>
            </a:r>
            <a:endParaRPr lang="en-IN" dirty="0"/>
          </a:p>
          <a:p>
            <a:r>
              <a:rPr lang="en-US" dirty="0"/>
              <a:t>Very low detection </a:t>
            </a:r>
            <a:r>
              <a:rPr lang="en-US" dirty="0" smtClean="0"/>
              <a:t>limits(ppb </a:t>
            </a:r>
            <a:r>
              <a:rPr lang="en-US" dirty="0"/>
              <a:t>/ppm)</a:t>
            </a:r>
            <a:endParaRPr lang="en-IN" dirty="0"/>
          </a:p>
          <a:p>
            <a:r>
              <a:rPr lang="en-US" dirty="0"/>
              <a:t>Fast analysis times (all elements at once)</a:t>
            </a:r>
            <a:endParaRPr lang="en-IN" dirty="0"/>
          </a:p>
          <a:p>
            <a:r>
              <a:rPr lang="en-US" dirty="0"/>
              <a:t>Simple spectra</a:t>
            </a:r>
            <a:endParaRPr lang="en-IN" dirty="0"/>
          </a:p>
          <a:p>
            <a:pPr marL="0" indent="0">
              <a:buNone/>
            </a:pPr>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5</a:t>
            </a:fld>
            <a:endParaRPr lang="en-US" dirty="0">
              <a:solidFill>
                <a:prstClr val="black">
                  <a:tint val="75000"/>
                </a:prstClr>
              </a:solidFill>
            </a:endParaRPr>
          </a:p>
        </p:txBody>
      </p:sp>
      <p:sp>
        <p:nvSpPr>
          <p:cNvPr id="5" name="Title 1"/>
          <p:cNvSpPr>
            <a:spLocks noGrp="1"/>
          </p:cNvSpPr>
          <p:nvPr>
            <p:ph type="title"/>
          </p:nvPr>
        </p:nvSpPr>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INTRODUCTION</a:t>
            </a:r>
            <a:r>
              <a:rPr lang="en-US" b="1" dirty="0"/>
              <a:t/>
            </a:r>
            <a:br>
              <a:rPr lang="en-US" b="1" dirty="0"/>
            </a:b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1360" y="2609740"/>
            <a:ext cx="5297557" cy="3797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6178826" y="2055929"/>
            <a:ext cx="6102626" cy="5715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ysClr val="windowText" lastClr="000000"/>
                </a:solidFill>
                <a:effectLst/>
                <a:uLnTx/>
                <a:uFillTx/>
                <a:latin typeface="Calibri"/>
                <a:ea typeface="+mj-ea"/>
                <a:cs typeface="+mj-cs"/>
              </a:rPr>
              <a:t>LIMITS OF DETECTION : IN COMPARISION</a:t>
            </a:r>
            <a:endParaRPr kumimoji="0" lang="en-IN" sz="2800" b="1" i="0" u="none" strike="noStrike" kern="1200" cap="none" spc="0" normalizeH="0" baseline="0" noProof="0" dirty="0">
              <a:ln>
                <a:noFill/>
              </a:ln>
              <a:solidFill>
                <a:sysClr val="windowText" lastClr="000000"/>
              </a:solidFill>
              <a:effectLst/>
              <a:uLnTx/>
              <a:uFillTx/>
              <a:latin typeface="Calibri"/>
              <a:ea typeface="+mj-ea"/>
              <a:cs typeface="+mj-cs"/>
            </a:endParaRPr>
          </a:p>
        </p:txBody>
      </p:sp>
    </p:spTree>
    <p:extLst>
      <p:ext uri="{BB962C8B-B14F-4D97-AF65-F5344CB8AC3E}">
        <p14:creationId xmlns:p14="http://schemas.microsoft.com/office/powerpoint/2010/main" val="8012835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7081" y="1690688"/>
            <a:ext cx="4406349" cy="4351338"/>
          </a:xfrm>
        </p:spPr>
        <p:txBody>
          <a:bodyPr>
            <a:normAutofit/>
          </a:bodyPr>
          <a:lstStyle/>
          <a:p>
            <a:pPr marL="0" indent="0">
              <a:buNone/>
            </a:pPr>
            <a:endParaRPr lang="en-US" dirty="0" smtClean="0"/>
          </a:p>
          <a:p>
            <a:r>
              <a:rPr lang="en-US" dirty="0" smtClean="0"/>
              <a:t>Measure </a:t>
            </a:r>
            <a:r>
              <a:rPr lang="en-US" dirty="0"/>
              <a:t>almost any element at </a:t>
            </a:r>
            <a:r>
              <a:rPr lang="en-US" dirty="0" smtClean="0"/>
              <a:t>ppb </a:t>
            </a:r>
            <a:r>
              <a:rPr lang="en-US" dirty="0"/>
              <a:t>to ppm levels in almost any material</a:t>
            </a:r>
            <a:r>
              <a:rPr lang="en-US" dirty="0" smtClean="0"/>
              <a:t>.</a:t>
            </a:r>
            <a:endParaRPr lang="en-US" dirty="0"/>
          </a:p>
          <a:p>
            <a:r>
              <a:rPr lang="en-US" dirty="0" smtClean="0"/>
              <a:t>Measure </a:t>
            </a:r>
            <a:r>
              <a:rPr lang="en-US" dirty="0"/>
              <a:t>all elements in a single analysis</a:t>
            </a:r>
            <a:r>
              <a:rPr lang="en-US" dirty="0" smtClean="0"/>
              <a:t>.</a:t>
            </a:r>
          </a:p>
          <a:p>
            <a:r>
              <a:rPr lang="en-US" dirty="0" smtClean="0"/>
              <a:t>High </a:t>
            </a:r>
            <a:r>
              <a:rPr lang="en-US" dirty="0"/>
              <a:t>sensitivity</a:t>
            </a:r>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6</a:t>
            </a:fld>
            <a:endParaRPr lang="en-US" dirty="0">
              <a:solidFill>
                <a:prstClr val="black">
                  <a:tint val="75000"/>
                </a:prstClr>
              </a:solidFill>
            </a:endParaRPr>
          </a:p>
        </p:txBody>
      </p:sp>
      <p:sp>
        <p:nvSpPr>
          <p:cNvPr id="5" name="Title 1"/>
          <p:cNvSpPr>
            <a:spLocks noGrp="1"/>
          </p:cNvSpPr>
          <p:nvPr>
            <p:ph type="title"/>
          </p:nvPr>
        </p:nvSpPr>
        <p:spPr>
          <a:xfrm>
            <a:off x="838200" y="613930"/>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INTRODUCTION</a:t>
            </a:r>
            <a:r>
              <a:rPr lang="en-US" b="1" dirty="0"/>
              <a:t/>
            </a:r>
            <a:br>
              <a:rPr lang="en-US" b="1" dirty="0"/>
            </a:br>
            <a:endParaRPr lang="en-US" dirty="0"/>
          </a:p>
        </p:txBody>
      </p:sp>
      <p:sp>
        <p:nvSpPr>
          <p:cNvPr id="6" name="Rectangle 5"/>
          <p:cNvSpPr/>
          <p:nvPr/>
        </p:nvSpPr>
        <p:spPr>
          <a:xfrm>
            <a:off x="4763679" y="1454864"/>
            <a:ext cx="2393925" cy="507831"/>
          </a:xfrm>
          <a:prstGeom prst="rect">
            <a:avLst/>
          </a:prstGeom>
        </p:spPr>
        <p:txBody>
          <a:bodyPr wrap="none">
            <a:spAutoFit/>
          </a:bodyPr>
          <a:lstStyle/>
          <a:p>
            <a:pPr lvl="0" algn="ctr">
              <a:lnSpc>
                <a:spcPct val="90000"/>
              </a:lnSpc>
              <a:spcBef>
                <a:spcPts val="1000"/>
              </a:spcBef>
            </a:pPr>
            <a:r>
              <a:rPr lang="en-US" sz="3000" dirty="0">
                <a:solidFill>
                  <a:prstClr val="black"/>
                </a:solidFill>
              </a:rPr>
              <a:t>Why ICP-OES?</a:t>
            </a:r>
          </a:p>
        </p:txBody>
      </p:sp>
      <p:pic>
        <p:nvPicPr>
          <p:cNvPr id="1026" name="Picture 2" descr="http://slideplayer.com/slide/1712802/7/images/14/Elements+by+ICP-OES+Different+elements+have+different+emission+intensities.+e.g.+Alkalis+(Na,+K,+Rb,+Cs)+are+weakly+emit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9754" y="2148329"/>
            <a:ext cx="6608055" cy="427126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480251" y="5277678"/>
            <a:ext cx="582619" cy="506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60642" y="5473148"/>
            <a:ext cx="1125958" cy="311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930519" y="6362114"/>
            <a:ext cx="2990947" cy="369332"/>
          </a:xfrm>
          <a:prstGeom prst="rect">
            <a:avLst/>
          </a:prstGeom>
        </p:spPr>
        <p:txBody>
          <a:bodyPr wrap="none">
            <a:spAutoFit/>
          </a:bodyPr>
          <a:lstStyle/>
          <a:p>
            <a:r>
              <a:rPr lang="en-US" dirty="0" smtClean="0"/>
              <a:t>https://goo.gl/images/6FJQKC</a:t>
            </a:r>
            <a:endParaRPr lang="en-US" dirty="0"/>
          </a:p>
        </p:txBody>
      </p:sp>
    </p:spTree>
    <p:extLst>
      <p:ext uri="{BB962C8B-B14F-4D97-AF65-F5344CB8AC3E}">
        <p14:creationId xmlns:p14="http://schemas.microsoft.com/office/powerpoint/2010/main" val="1991234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0987" y="3327632"/>
            <a:ext cx="5456357" cy="3451958"/>
          </a:xfrm>
        </p:spPr>
        <p:txBody>
          <a:bodyPr>
            <a:normAutofit/>
          </a:bodyPr>
          <a:lstStyle/>
          <a:p>
            <a:pPr marL="0" indent="0" algn="ctr">
              <a:buNone/>
            </a:pPr>
            <a:endParaRPr lang="en-US" sz="3200" u="sng" dirty="0" smtClean="0"/>
          </a:p>
          <a:p>
            <a:pPr marL="0" indent="0" algn="ctr">
              <a:buNone/>
            </a:pPr>
            <a:endParaRPr lang="en-US" sz="200" b="1" dirty="0" smtClean="0"/>
          </a:p>
          <a:p>
            <a:r>
              <a:rPr lang="en-US" sz="2000" dirty="0" smtClean="0"/>
              <a:t>Multiple </a:t>
            </a:r>
            <a:r>
              <a:rPr lang="en-US" sz="2000" dirty="0"/>
              <a:t>test methods for elements of </a:t>
            </a:r>
            <a:r>
              <a:rPr lang="en-US" sz="2000" dirty="0" smtClean="0"/>
              <a:t>interest</a:t>
            </a:r>
            <a:endParaRPr lang="en-US" sz="2000" dirty="0"/>
          </a:p>
          <a:p>
            <a:r>
              <a:rPr lang="en-US" sz="2000" dirty="0" smtClean="0"/>
              <a:t>Use </a:t>
            </a:r>
            <a:r>
              <a:rPr lang="en-US" sz="2000" dirty="0"/>
              <a:t>of harsh chemicals </a:t>
            </a:r>
          </a:p>
          <a:p>
            <a:r>
              <a:rPr lang="en-US" sz="2000" dirty="0"/>
              <a:t>Time consuming</a:t>
            </a:r>
          </a:p>
          <a:p>
            <a:r>
              <a:rPr lang="en-US" sz="2000" dirty="0"/>
              <a:t>Not as accurate</a:t>
            </a:r>
          </a:p>
          <a:p>
            <a:endParaRPr lang="en-US" dirty="0"/>
          </a:p>
        </p:txBody>
      </p:sp>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7</a:t>
            </a:fld>
            <a:endParaRPr lang="en-US" dirty="0">
              <a:solidFill>
                <a:prstClr val="black">
                  <a:tint val="75000"/>
                </a:prstClr>
              </a:solidFill>
            </a:endParaRPr>
          </a:p>
        </p:txBody>
      </p:sp>
      <p:sp>
        <p:nvSpPr>
          <p:cNvPr id="5" name="Title 1"/>
          <p:cNvSpPr>
            <a:spLocks noGrp="1"/>
          </p:cNvSpPr>
          <p:nvPr>
            <p:ph type="title"/>
          </p:nvPr>
        </p:nvSpPr>
        <p:spPr>
          <a:xfrm>
            <a:off x="838200" y="555206"/>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INTRODUCTION</a:t>
            </a:r>
            <a:r>
              <a:rPr lang="en-US" b="1" dirty="0"/>
              <a:t/>
            </a:r>
            <a:br>
              <a:rPr lang="en-US" b="1" dirty="0"/>
            </a:br>
            <a:endParaRPr lang="en-US" dirty="0"/>
          </a:p>
        </p:txBody>
      </p:sp>
      <p:sp>
        <p:nvSpPr>
          <p:cNvPr id="6" name="Rectangle 5"/>
          <p:cNvSpPr/>
          <p:nvPr/>
        </p:nvSpPr>
        <p:spPr>
          <a:xfrm>
            <a:off x="4809585" y="1507513"/>
            <a:ext cx="2393925" cy="507831"/>
          </a:xfrm>
          <a:prstGeom prst="rect">
            <a:avLst/>
          </a:prstGeom>
        </p:spPr>
        <p:txBody>
          <a:bodyPr wrap="none">
            <a:spAutoFit/>
          </a:bodyPr>
          <a:lstStyle/>
          <a:p>
            <a:pPr lvl="0" algn="ctr">
              <a:lnSpc>
                <a:spcPct val="90000"/>
              </a:lnSpc>
              <a:spcBef>
                <a:spcPts val="1000"/>
              </a:spcBef>
            </a:pPr>
            <a:r>
              <a:rPr lang="en-US" sz="3000" dirty="0">
                <a:solidFill>
                  <a:prstClr val="black"/>
                </a:solidFill>
              </a:rPr>
              <a:t>Why ICP-OES?</a:t>
            </a: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7045300" y="2015344"/>
            <a:ext cx="3887743" cy="4186192"/>
          </a:xfrm>
          <a:prstGeom prst="rect">
            <a:avLst/>
          </a:prstGeom>
        </p:spPr>
      </p:pic>
      <p:sp>
        <p:nvSpPr>
          <p:cNvPr id="8" name="Rectangle 7"/>
          <p:cNvSpPr/>
          <p:nvPr/>
        </p:nvSpPr>
        <p:spPr>
          <a:xfrm>
            <a:off x="6185452" y="6201536"/>
            <a:ext cx="6096000" cy="369332"/>
          </a:xfrm>
          <a:prstGeom prst="rect">
            <a:avLst/>
          </a:prstGeom>
        </p:spPr>
        <p:txBody>
          <a:bodyPr>
            <a:spAutoFit/>
          </a:bodyPr>
          <a:lstStyle/>
          <a:p>
            <a:pPr algn="ctr"/>
            <a:r>
              <a:rPr lang="en-US" sz="900" dirty="0" smtClean="0"/>
              <a:t>ASTM C114-15 Standard Test Methods for Chemical Analysis of Hydraulic Cement, ASTM International, West Conshohocken, PA, 2015, https://doi.org/10.1520/C0114-15</a:t>
            </a:r>
            <a:endParaRPr lang="en-US" sz="900" dirty="0"/>
          </a:p>
        </p:txBody>
      </p:sp>
      <p:sp>
        <p:nvSpPr>
          <p:cNvPr id="9" name="Rectangle 8"/>
          <p:cNvSpPr/>
          <p:nvPr/>
        </p:nvSpPr>
        <p:spPr>
          <a:xfrm>
            <a:off x="819318" y="2510025"/>
            <a:ext cx="4809585" cy="1217769"/>
          </a:xfrm>
          <a:prstGeom prst="rect">
            <a:avLst/>
          </a:prstGeom>
        </p:spPr>
        <p:txBody>
          <a:bodyPr wrap="square">
            <a:spAutoFit/>
          </a:bodyPr>
          <a:lstStyle/>
          <a:p>
            <a:pPr lvl="0" algn="ctr">
              <a:lnSpc>
                <a:spcPct val="90000"/>
              </a:lnSpc>
              <a:spcBef>
                <a:spcPts val="1000"/>
              </a:spcBef>
            </a:pPr>
            <a:r>
              <a:rPr lang="en-US" sz="2400" u="sng" dirty="0">
                <a:solidFill>
                  <a:prstClr val="black"/>
                </a:solidFill>
              </a:rPr>
              <a:t>Standard Test Methods for Chemical Analysis of Hydraulic Cement </a:t>
            </a:r>
          </a:p>
          <a:p>
            <a:pPr lvl="0" algn="ctr">
              <a:lnSpc>
                <a:spcPct val="90000"/>
              </a:lnSpc>
              <a:spcBef>
                <a:spcPts val="1000"/>
              </a:spcBef>
            </a:pPr>
            <a:r>
              <a:rPr lang="en-US" sz="2400" b="1" dirty="0">
                <a:solidFill>
                  <a:prstClr val="black"/>
                </a:solidFill>
              </a:rPr>
              <a:t>(ASTM C114-15)</a:t>
            </a:r>
          </a:p>
        </p:txBody>
      </p:sp>
      <p:sp>
        <p:nvSpPr>
          <p:cNvPr id="2" name="Oval 1"/>
          <p:cNvSpPr/>
          <p:nvPr/>
        </p:nvSpPr>
        <p:spPr>
          <a:xfrm>
            <a:off x="9071555" y="2981257"/>
            <a:ext cx="1779104" cy="17095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10068" y="4346337"/>
            <a:ext cx="1779104" cy="17095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2750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8</a:t>
            </a:fld>
            <a:endParaRPr lang="en-US" dirty="0">
              <a:solidFill>
                <a:prstClr val="black">
                  <a:tint val="75000"/>
                </a:prstClr>
              </a:solidFill>
            </a:endParaRPr>
          </a:p>
        </p:txBody>
      </p:sp>
      <p:sp>
        <p:nvSpPr>
          <p:cNvPr id="5" name="Title 1"/>
          <p:cNvSpPr>
            <a:spLocks noGrp="1"/>
          </p:cNvSpPr>
          <p:nvPr>
            <p:ph type="title"/>
          </p:nvPr>
        </p:nvSpPr>
        <p:spPr>
          <a:xfrm>
            <a:off x="838200" y="498857"/>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INTRODUCTION</a:t>
            </a:r>
            <a:r>
              <a:rPr lang="en-US" b="1" dirty="0"/>
              <a:t/>
            </a:r>
            <a:br>
              <a:rPr lang="en-US" b="1" dirty="0"/>
            </a:br>
            <a:endParaRPr lang="en-US" dirty="0"/>
          </a:p>
        </p:txBody>
      </p:sp>
      <p:sp>
        <p:nvSpPr>
          <p:cNvPr id="6" name="Rectangle 5"/>
          <p:cNvSpPr/>
          <p:nvPr/>
        </p:nvSpPr>
        <p:spPr>
          <a:xfrm>
            <a:off x="4899037" y="1361135"/>
            <a:ext cx="2393925" cy="507831"/>
          </a:xfrm>
          <a:prstGeom prst="rect">
            <a:avLst/>
          </a:prstGeom>
        </p:spPr>
        <p:txBody>
          <a:bodyPr wrap="none">
            <a:spAutoFit/>
          </a:bodyPr>
          <a:lstStyle/>
          <a:p>
            <a:pPr lvl="0" algn="ctr">
              <a:lnSpc>
                <a:spcPct val="90000"/>
              </a:lnSpc>
              <a:spcBef>
                <a:spcPts val="1000"/>
              </a:spcBef>
            </a:pPr>
            <a:r>
              <a:rPr lang="en-US" sz="3000" dirty="0">
                <a:solidFill>
                  <a:prstClr val="black"/>
                </a:solidFill>
              </a:rPr>
              <a:t>Why ICP-OES?</a:t>
            </a:r>
          </a:p>
        </p:txBody>
      </p:sp>
      <p:sp>
        <p:nvSpPr>
          <p:cNvPr id="11" name="Rectangle 10"/>
          <p:cNvSpPr/>
          <p:nvPr/>
        </p:nvSpPr>
        <p:spPr>
          <a:xfrm>
            <a:off x="2227614" y="2189663"/>
            <a:ext cx="8268107" cy="492443"/>
          </a:xfrm>
          <a:prstGeom prst="rect">
            <a:avLst/>
          </a:prstGeom>
        </p:spPr>
        <p:txBody>
          <a:bodyPr wrap="square">
            <a:spAutoFit/>
          </a:bodyPr>
          <a:lstStyle/>
          <a:p>
            <a:pPr lvl="0" algn="ctr"/>
            <a:r>
              <a:rPr lang="en-US" sz="2600" u="sng" dirty="0">
                <a:solidFill>
                  <a:prstClr val="black"/>
                </a:solidFill>
              </a:rPr>
              <a:t>Inductively coupled plasma optical emission spectroscopy</a:t>
            </a:r>
          </a:p>
        </p:txBody>
      </p:sp>
      <p:sp>
        <p:nvSpPr>
          <p:cNvPr id="12" name="Rectangle 11"/>
          <p:cNvSpPr/>
          <p:nvPr/>
        </p:nvSpPr>
        <p:spPr>
          <a:xfrm>
            <a:off x="5973417" y="2983696"/>
            <a:ext cx="1130430" cy="277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a:xfrm>
            <a:off x="1208286" y="2435884"/>
            <a:ext cx="11042033" cy="40150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3200" b="1" dirty="0" smtClean="0"/>
          </a:p>
          <a:p>
            <a:pPr lvl="0"/>
            <a:r>
              <a:rPr lang="en-US" sz="2400" dirty="0" smtClean="0">
                <a:solidFill>
                  <a:prstClr val="black"/>
                </a:solidFill>
              </a:rPr>
              <a:t>Multiple elements of interest measured at one time.</a:t>
            </a:r>
            <a:endParaRPr lang="en-US" sz="2400" dirty="0">
              <a:solidFill>
                <a:prstClr val="black"/>
              </a:solidFill>
            </a:endParaRPr>
          </a:p>
          <a:p>
            <a:pPr lvl="0"/>
            <a:r>
              <a:rPr lang="en-US" sz="2400" dirty="0" smtClean="0"/>
              <a:t>Typical </a:t>
            </a:r>
            <a:r>
              <a:rPr lang="en-US" sz="2400" dirty="0"/>
              <a:t>analysis time for ICP is ~2-3 </a:t>
            </a:r>
            <a:r>
              <a:rPr lang="en-US" sz="2400" dirty="0" smtClean="0"/>
              <a:t>minutes per sample. </a:t>
            </a:r>
            <a:r>
              <a:rPr lang="en-US" sz="2400" dirty="0"/>
              <a:t>This includes flush time, multiple repeats</a:t>
            </a:r>
            <a:r>
              <a:rPr lang="en-US" sz="2400" dirty="0" smtClean="0"/>
              <a:t>, </a:t>
            </a:r>
            <a:r>
              <a:rPr lang="en-US" sz="2400" dirty="0"/>
              <a:t>etc. </a:t>
            </a:r>
            <a:endParaRPr lang="en-US" sz="2400" dirty="0" smtClean="0"/>
          </a:p>
          <a:p>
            <a:r>
              <a:rPr lang="en-US" sz="2400" dirty="0">
                <a:solidFill>
                  <a:prstClr val="black"/>
                </a:solidFill>
              </a:rPr>
              <a:t>Safer chemicals </a:t>
            </a:r>
            <a:r>
              <a:rPr lang="en-US" sz="2400" dirty="0" smtClean="0">
                <a:solidFill>
                  <a:prstClr val="black"/>
                </a:solidFill>
              </a:rPr>
              <a:t>used.</a:t>
            </a:r>
            <a:endParaRPr lang="en-US" sz="2400" dirty="0" smtClean="0"/>
          </a:p>
          <a:p>
            <a:r>
              <a:rPr lang="en-US" sz="2400" dirty="0" smtClean="0"/>
              <a:t>Typical precision</a:t>
            </a:r>
            <a:r>
              <a:rPr lang="en-US" sz="2400" dirty="0"/>
              <a:t>, amongst repeats within an analysis, is </a:t>
            </a:r>
            <a:r>
              <a:rPr lang="en-US" sz="2400" dirty="0" smtClean="0"/>
              <a:t>~0.5% for </a:t>
            </a:r>
            <a:r>
              <a:rPr lang="en-US" sz="2400" dirty="0" smtClean="0">
                <a:solidFill>
                  <a:prstClr val="black"/>
                </a:solidFill>
              </a:rPr>
              <a:t>accurate </a:t>
            </a:r>
            <a:r>
              <a:rPr lang="en-US" sz="2400" dirty="0">
                <a:solidFill>
                  <a:prstClr val="black"/>
                </a:solidFill>
              </a:rPr>
              <a:t>and reliable </a:t>
            </a:r>
            <a:r>
              <a:rPr lang="en-US" sz="2400" dirty="0" smtClean="0">
                <a:solidFill>
                  <a:prstClr val="black"/>
                </a:solidFill>
              </a:rPr>
              <a:t>results.</a:t>
            </a:r>
            <a:endParaRPr lang="en-US" sz="2400" dirty="0" smtClean="0"/>
          </a:p>
          <a:p>
            <a:pPr lvl="0"/>
            <a:r>
              <a:rPr lang="en-US" sz="2400" dirty="0" smtClean="0"/>
              <a:t>Typical </a:t>
            </a:r>
            <a:r>
              <a:rPr lang="en-US" sz="2400" dirty="0"/>
              <a:t>detection limits are ~ 1-10 parts per </a:t>
            </a:r>
            <a:r>
              <a:rPr lang="en-US" sz="2400" dirty="0" smtClean="0"/>
              <a:t>billion.</a:t>
            </a:r>
            <a:endParaRPr lang="en-US" sz="2400" dirty="0" smtClean="0">
              <a:solidFill>
                <a:prstClr val="black"/>
              </a:solidFill>
            </a:endParaRPr>
          </a:p>
          <a:p>
            <a:pPr marL="0" lvl="0" indent="0">
              <a:buNone/>
            </a:pPr>
            <a:endParaRPr lang="en-US" sz="1800" dirty="0">
              <a:solidFill>
                <a:prstClr val="black"/>
              </a:solidFill>
            </a:endParaRPr>
          </a:p>
          <a:p>
            <a:pPr marL="0" indent="0" algn="ctr">
              <a:buFont typeface="Arial" panose="020B0604020202020204" pitchFamily="34" charset="0"/>
              <a:buNone/>
            </a:pPr>
            <a:endParaRPr lang="en-US" b="1" dirty="0" smtClean="0"/>
          </a:p>
        </p:txBody>
      </p:sp>
    </p:spTree>
    <p:extLst>
      <p:ext uri="{BB962C8B-B14F-4D97-AF65-F5344CB8AC3E}">
        <p14:creationId xmlns:p14="http://schemas.microsoft.com/office/powerpoint/2010/main" val="4268344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C3953E-221E-4E32-A6E9-A15204E87F11}" type="slidenum">
              <a:rPr lang="en-US" smtClean="0">
                <a:solidFill>
                  <a:prstClr val="black">
                    <a:tint val="75000"/>
                  </a:prstClr>
                </a:solidFill>
              </a:rPr>
              <a:pPr/>
              <a:t>9</a:t>
            </a:fld>
            <a:endParaRPr lang="en-US" dirty="0">
              <a:solidFill>
                <a:prstClr val="black">
                  <a:tint val="75000"/>
                </a:prstClr>
              </a:solidFill>
            </a:endParaRPr>
          </a:p>
        </p:txBody>
      </p:sp>
      <p:sp>
        <p:nvSpPr>
          <p:cNvPr id="5" name="Title 1"/>
          <p:cNvSpPr>
            <a:spLocks noGrp="1"/>
          </p:cNvSpPr>
          <p:nvPr>
            <p:ph type="title"/>
          </p:nvPr>
        </p:nvSpPr>
        <p:spPr>
          <a:xfrm>
            <a:off x="838200" y="610333"/>
            <a:ext cx="10515600" cy="899380"/>
          </a:xfrm>
        </p:spPr>
        <p:txBody>
          <a:bodyPr>
            <a:normAutofit fontScale="90000"/>
          </a:bodyPr>
          <a:lstStyle/>
          <a:p>
            <a:pPr algn="ct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smtClean="0">
                <a:latin typeface="Arial Black" panose="020B0A04020102020204" pitchFamily="34" charset="0"/>
              </a:rPr>
              <a:t>INSTRUMENTATION</a:t>
            </a:r>
            <a:r>
              <a:rPr lang="en-US" b="1" dirty="0"/>
              <a:t/>
            </a:r>
            <a:br>
              <a:rPr lang="en-US" b="1" dirty="0"/>
            </a:br>
            <a:endParaRPr lang="en-US" dirty="0"/>
          </a:p>
        </p:txBody>
      </p:sp>
      <p:sp>
        <p:nvSpPr>
          <p:cNvPr id="2" name="TextBox 1"/>
          <p:cNvSpPr txBox="1"/>
          <p:nvPr/>
        </p:nvSpPr>
        <p:spPr>
          <a:xfrm>
            <a:off x="977348" y="1837104"/>
            <a:ext cx="4521366" cy="4308872"/>
          </a:xfrm>
          <a:prstGeom prst="rect">
            <a:avLst/>
          </a:prstGeom>
          <a:noFill/>
        </p:spPr>
        <p:txBody>
          <a:bodyPr wrap="none" rtlCol="0">
            <a:spAutoFit/>
          </a:bodyPr>
          <a:lstStyle/>
          <a:p>
            <a:pPr marL="285750" indent="-285750">
              <a:buFont typeface="Wingdings" panose="05000000000000000000" pitchFamily="2" charset="2"/>
              <a:buChar char="v"/>
            </a:pPr>
            <a:r>
              <a:rPr lang="en-US" sz="3200" dirty="0" smtClean="0"/>
              <a:t>ICP Instrument</a:t>
            </a:r>
          </a:p>
          <a:p>
            <a:pPr marL="285750" indent="-285750">
              <a:buFont typeface="Wingdings" panose="05000000000000000000" pitchFamily="2" charset="2"/>
              <a:buChar char="v"/>
            </a:pPr>
            <a:r>
              <a:rPr lang="en-US" sz="3200" dirty="0" smtClean="0"/>
              <a:t>Argon</a:t>
            </a:r>
          </a:p>
          <a:p>
            <a:pPr marL="285750" indent="-285750">
              <a:buFont typeface="Wingdings" panose="05000000000000000000" pitchFamily="2" charset="2"/>
              <a:buChar char="v"/>
            </a:pPr>
            <a:r>
              <a:rPr lang="en-US" sz="3200" dirty="0" smtClean="0"/>
              <a:t>Chiller</a:t>
            </a:r>
          </a:p>
          <a:p>
            <a:pPr marL="285750" indent="-285750">
              <a:buFont typeface="Wingdings" panose="05000000000000000000" pitchFamily="2" charset="2"/>
              <a:buChar char="v"/>
            </a:pPr>
            <a:r>
              <a:rPr lang="en-US" sz="3200" dirty="0" smtClean="0"/>
              <a:t>Peristaltic Pump</a:t>
            </a:r>
          </a:p>
          <a:p>
            <a:pPr marL="285750" indent="-285750">
              <a:buFont typeface="Wingdings" panose="05000000000000000000" pitchFamily="2" charset="2"/>
              <a:buChar char="v"/>
            </a:pPr>
            <a:r>
              <a:rPr lang="en-US" sz="3200" dirty="0" smtClean="0"/>
              <a:t>Auto Sampler (optional)</a:t>
            </a:r>
          </a:p>
          <a:p>
            <a:pPr marL="285750" indent="-285750">
              <a:buFont typeface="Wingdings" panose="05000000000000000000" pitchFamily="2" charset="2"/>
              <a:buChar char="v"/>
            </a:pPr>
            <a:r>
              <a:rPr lang="en-US" sz="3200" dirty="0" smtClean="0"/>
              <a:t>Waste Container</a:t>
            </a:r>
          </a:p>
          <a:p>
            <a:pPr marL="285750" indent="-285750">
              <a:buFont typeface="Wingdings" panose="05000000000000000000" pitchFamily="2" charset="2"/>
              <a:buChar char="v"/>
            </a:pPr>
            <a:r>
              <a:rPr lang="en-US" sz="3200" dirty="0" smtClean="0"/>
              <a:t>Operation Software</a:t>
            </a:r>
          </a:p>
          <a:p>
            <a:pPr marL="285750" indent="-285750">
              <a:buFont typeface="Wingdings" panose="05000000000000000000" pitchFamily="2" charset="2"/>
              <a:buChar char="v"/>
            </a:pPr>
            <a:r>
              <a:rPr lang="en-US" sz="3200" dirty="0" smtClean="0"/>
              <a:t>Computer system</a:t>
            </a:r>
          </a:p>
          <a:p>
            <a:endParaRPr lang="en-US"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15162" b="7926"/>
          <a:stretch/>
        </p:blipFill>
        <p:spPr>
          <a:xfrm>
            <a:off x="6033051" y="2185818"/>
            <a:ext cx="5715269" cy="3611444"/>
          </a:xfrm>
          <a:prstGeom prst="rect">
            <a:avLst/>
          </a:prstGeom>
        </p:spPr>
      </p:pic>
    </p:spTree>
    <p:extLst>
      <p:ext uri="{BB962C8B-B14F-4D97-AF65-F5344CB8AC3E}">
        <p14:creationId xmlns:p14="http://schemas.microsoft.com/office/powerpoint/2010/main" val="2999781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4069</TotalTime>
  <Words>1461</Words>
  <Application>Microsoft Macintosh PowerPoint</Application>
  <PresentationFormat>Widescreen</PresentationFormat>
  <Paragraphs>304</Paragraphs>
  <Slides>30</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0" baseType="lpstr">
      <vt:lpstr>Arial</vt:lpstr>
      <vt:lpstr>Arial Black</vt:lpstr>
      <vt:lpstr>Calibri</vt:lpstr>
      <vt:lpstr>Calibri Light</vt:lpstr>
      <vt:lpstr>Cambria</vt:lpstr>
      <vt:lpstr>LinLibertineTI</vt:lpstr>
      <vt:lpstr>Times New Roman</vt:lpstr>
      <vt:lpstr>Wingdings</vt:lpstr>
      <vt:lpstr>1_Office Theme</vt:lpstr>
      <vt:lpstr>Microsoft Excel Worksheet</vt:lpstr>
      <vt:lpstr>  2nd NIST Workshop on Cement Materials Characterization July 12–14, 2017 Lecture Room A, Administration Building NIST, Gaithersburg, Maryland    LaKesha Perry LaKesha.Perry@nist.gov  Materials and Structural Systems Division,  Inorganic Materials Group  National Institute of Standards and Technology Gaithersburg, MD </vt:lpstr>
      <vt:lpstr>DISCLAIMERS</vt:lpstr>
      <vt:lpstr>OVERVIEW</vt:lpstr>
      <vt:lpstr> INTRODUCTION </vt:lpstr>
      <vt:lpstr> INTRODUCTION </vt:lpstr>
      <vt:lpstr> INTRODUCTION </vt:lpstr>
      <vt:lpstr> INTRODUCTION </vt:lpstr>
      <vt:lpstr> INTRODUCTION </vt:lpstr>
      <vt:lpstr> INSTRUMENTATION </vt:lpstr>
      <vt:lpstr> INSTRUMENTATION </vt:lpstr>
      <vt:lpstr> PRINCIPLES </vt:lpstr>
      <vt:lpstr> PRINCIPLES </vt:lpstr>
      <vt:lpstr> PRINCIPLES </vt:lpstr>
      <vt:lpstr> APPLICATIONS </vt:lpstr>
      <vt:lpstr> APPLICATION TO CEMENT BINDERS </vt:lpstr>
      <vt:lpstr>CEMENT BINDERS</vt:lpstr>
      <vt:lpstr> CEMENT BINDERS </vt:lpstr>
      <vt:lpstr> CEMENT BINDERS </vt:lpstr>
      <vt:lpstr> CEMENT BINDERS </vt:lpstr>
      <vt:lpstr> CEMENT BINDERS </vt:lpstr>
      <vt:lpstr> CEMENT BINDERS </vt:lpstr>
      <vt:lpstr> CEMENT BINDERS </vt:lpstr>
      <vt:lpstr> RESULTS </vt:lpstr>
      <vt:lpstr> RESULTS </vt:lpstr>
      <vt:lpstr> RESULTS </vt:lpstr>
      <vt:lpstr> RESULTS </vt:lpstr>
      <vt:lpstr> RESULTS </vt:lpstr>
      <vt:lpstr> CONCLUSION </vt:lpstr>
      <vt:lpstr> FUTURE WORK </vt:lpstr>
      <vt:lpstr>PowerPoint Presentation</vt:lpstr>
    </vt:vector>
  </TitlesOfParts>
  <Company>NIST</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Perry, Lakesha N.</dc:creator>
  <cp:lastModifiedBy>Microsoft Office User</cp:lastModifiedBy>
  <cp:revision>110</cp:revision>
  <cp:lastPrinted>2017-07-12T23:03:08Z</cp:lastPrinted>
  <dcterms:created xsi:type="dcterms:W3CDTF">2017-07-10T17:29:15Z</dcterms:created>
  <dcterms:modified xsi:type="dcterms:W3CDTF">2017-07-13T14:13:32Z</dcterms:modified>
</cp:coreProperties>
</file>