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emf" ContentType="image/x-emf"/>
  <Default Extension="xlsx" ContentType="application/vnd.openxmlformats-officedocument.spreadsheetml.sheet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80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8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72" d="100"/>
          <a:sy n="172" d="100"/>
        </p:scale>
        <p:origin x="-205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82A17-FE99-724C-B0C6-F57B32F37D16}" type="datetimeFigureOut">
              <a:rPr lang="en-US" smtClean="0"/>
              <a:t>8/8/16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0F8DD-917B-2F45-8890-91019DBA2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819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82A17-FE99-724C-B0C6-F57B32F37D16}" type="datetimeFigureOut">
              <a:rPr lang="en-US" smtClean="0"/>
              <a:t>8/8/16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0F8DD-917B-2F45-8890-91019DBA2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292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82A17-FE99-724C-B0C6-F57B32F37D16}" type="datetimeFigureOut">
              <a:rPr lang="en-US" smtClean="0"/>
              <a:t>8/8/16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0F8DD-917B-2F45-8890-91019DBA2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340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82A17-FE99-724C-B0C6-F57B32F37D16}" type="datetimeFigureOut">
              <a:rPr lang="en-US" smtClean="0"/>
              <a:t>8/8/16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0F8DD-917B-2F45-8890-91019DBA2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267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82A17-FE99-724C-B0C6-F57B32F37D16}" type="datetimeFigureOut">
              <a:rPr lang="en-US" smtClean="0"/>
              <a:t>8/8/16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0F8DD-917B-2F45-8890-91019DBA2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796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82A17-FE99-724C-B0C6-F57B32F37D16}" type="datetimeFigureOut">
              <a:rPr lang="en-US" smtClean="0"/>
              <a:t>8/8/16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0F8DD-917B-2F45-8890-91019DBA2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89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82A17-FE99-724C-B0C6-F57B32F37D16}" type="datetimeFigureOut">
              <a:rPr lang="en-US" smtClean="0"/>
              <a:t>8/8/16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0F8DD-917B-2F45-8890-91019DBA2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34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82A17-FE99-724C-B0C6-F57B32F37D16}" type="datetimeFigureOut">
              <a:rPr lang="en-US" smtClean="0"/>
              <a:t>8/8/16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0F8DD-917B-2F45-8890-91019DBA2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84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82A17-FE99-724C-B0C6-F57B32F37D16}" type="datetimeFigureOut">
              <a:rPr lang="en-US" smtClean="0"/>
              <a:t>8/8/16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0F8DD-917B-2F45-8890-91019DBA2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207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82A17-FE99-724C-B0C6-F57B32F37D16}" type="datetimeFigureOut">
              <a:rPr lang="en-US" smtClean="0"/>
              <a:t>8/8/16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0F8DD-917B-2F45-8890-91019DBA2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705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82A17-FE99-724C-B0C6-F57B32F37D16}" type="datetimeFigureOut">
              <a:rPr lang="en-US" smtClean="0"/>
              <a:t>8/8/16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0F8DD-917B-2F45-8890-91019DBA2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880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82A17-FE99-724C-B0C6-F57B32F37D16}" type="datetimeFigureOut">
              <a:rPr lang="en-US" smtClean="0"/>
              <a:t>8/8/16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0F8DD-917B-2F45-8890-91019DBA2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694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4" Type="http://schemas.openxmlformats.org/officeDocument/2006/relationships/package" Target="../embeddings/Microsoft_Excel_Sheet8.xlsx"/><Relationship Id="rId5" Type="http://schemas.openxmlformats.org/officeDocument/2006/relationships/image" Target="../media/image16.png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4" Type="http://schemas.openxmlformats.org/officeDocument/2006/relationships/package" Target="../embeddings/Microsoft_Excel_Sheet9.xlsx"/><Relationship Id="rId5" Type="http://schemas.openxmlformats.org/officeDocument/2006/relationships/image" Target="../media/image18.png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4" Type="http://schemas.openxmlformats.org/officeDocument/2006/relationships/package" Target="../embeddings/Microsoft_Excel_Sheet10.xlsx"/><Relationship Id="rId5" Type="http://schemas.openxmlformats.org/officeDocument/2006/relationships/image" Target="../media/image20.png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4" Type="http://schemas.openxmlformats.org/officeDocument/2006/relationships/package" Target="../embeddings/Microsoft_Excel_Sheet11.xlsx"/><Relationship Id="rId5" Type="http://schemas.openxmlformats.org/officeDocument/2006/relationships/image" Target="../media/image23.png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4" Type="http://schemas.openxmlformats.org/officeDocument/2006/relationships/package" Target="../embeddings/Microsoft_Excel_Sheet12.xlsx"/><Relationship Id="rId5" Type="http://schemas.openxmlformats.org/officeDocument/2006/relationships/image" Target="../media/image25.png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4" Type="http://schemas.openxmlformats.org/officeDocument/2006/relationships/package" Target="../embeddings/Microsoft_Excel_Sheet13.xlsx"/><Relationship Id="rId5" Type="http://schemas.openxmlformats.org/officeDocument/2006/relationships/image" Target="../media/image28.png"/><Relationship Id="rId1" Type="http://schemas.openxmlformats.org/officeDocument/2006/relationships/vmlDrawing" Target="../drawings/vmlDrawing13.vml"/><Relationship Id="rId2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4" Type="http://schemas.openxmlformats.org/officeDocument/2006/relationships/package" Target="../embeddings/Microsoft_Excel_Sheet14.xlsx"/><Relationship Id="rId5" Type="http://schemas.openxmlformats.org/officeDocument/2006/relationships/image" Target="../media/image30.png"/><Relationship Id="rId1" Type="http://schemas.openxmlformats.org/officeDocument/2006/relationships/vmlDrawing" Target="../drawings/vmlDrawing14.vml"/><Relationship Id="rId2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4" Type="http://schemas.openxmlformats.org/officeDocument/2006/relationships/package" Target="../embeddings/Microsoft_Excel_Sheet15.xlsx"/><Relationship Id="rId5" Type="http://schemas.openxmlformats.org/officeDocument/2006/relationships/image" Target="../media/image32.png"/><Relationship Id="rId1" Type="http://schemas.openxmlformats.org/officeDocument/2006/relationships/vmlDrawing" Target="../drawings/vmlDrawing15.vml"/><Relationship Id="rId2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4" Type="http://schemas.openxmlformats.org/officeDocument/2006/relationships/package" Target="../embeddings/Microsoft_Excel_Sheet16.xlsx"/><Relationship Id="rId5" Type="http://schemas.openxmlformats.org/officeDocument/2006/relationships/image" Target="../media/image34.png"/><Relationship Id="rId1" Type="http://schemas.openxmlformats.org/officeDocument/2006/relationships/vmlDrawing" Target="../drawings/vmlDrawing16.vml"/><Relationship Id="rId2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4" Type="http://schemas.openxmlformats.org/officeDocument/2006/relationships/package" Target="../embeddings/Microsoft_Excel_Sheet17.xlsx"/><Relationship Id="rId5" Type="http://schemas.openxmlformats.org/officeDocument/2006/relationships/image" Target="../media/image36.png"/><Relationship Id="rId1" Type="http://schemas.openxmlformats.org/officeDocument/2006/relationships/vmlDrawing" Target="../drawings/vmlDrawing17.vml"/><Relationship Id="rId2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4" Type="http://schemas.openxmlformats.org/officeDocument/2006/relationships/package" Target="../embeddings/Microsoft_Excel_Sheet18.xlsx"/><Relationship Id="rId5" Type="http://schemas.openxmlformats.org/officeDocument/2006/relationships/image" Target="../media/image38.png"/><Relationship Id="rId1" Type="http://schemas.openxmlformats.org/officeDocument/2006/relationships/vmlDrawing" Target="../drawings/vmlDrawing18.vml"/><Relationship Id="rId2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4" Type="http://schemas.openxmlformats.org/officeDocument/2006/relationships/package" Target="../embeddings/Microsoft_Excel_Sheet19.xlsx"/><Relationship Id="rId5" Type="http://schemas.openxmlformats.org/officeDocument/2006/relationships/image" Target="../media/image40.png"/><Relationship Id="rId1" Type="http://schemas.openxmlformats.org/officeDocument/2006/relationships/vmlDrawing" Target="../drawings/vmlDrawing19.vml"/><Relationship Id="rId2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4" Type="http://schemas.openxmlformats.org/officeDocument/2006/relationships/package" Target="../embeddings/Microsoft_Excel_Sheet20.xlsx"/><Relationship Id="rId5" Type="http://schemas.openxmlformats.org/officeDocument/2006/relationships/image" Target="../media/image42.png"/><Relationship Id="rId1" Type="http://schemas.openxmlformats.org/officeDocument/2006/relationships/vmlDrawing" Target="../drawings/vmlDrawing20.vml"/><Relationship Id="rId2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package" Target="../embeddings/Microsoft_Excel_Sheet1.xlsx"/><Relationship Id="rId5" Type="http://schemas.openxmlformats.org/officeDocument/2006/relationships/image" Target="../media/image2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package" Target="../embeddings/Microsoft_Excel_Sheet2.xlsx"/><Relationship Id="rId5" Type="http://schemas.openxmlformats.org/officeDocument/2006/relationships/image" Target="../media/image4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package" Target="../embeddings/Microsoft_Excel_Sheet3.xlsx"/><Relationship Id="rId5" Type="http://schemas.openxmlformats.org/officeDocument/2006/relationships/image" Target="../media/image6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package" Target="../embeddings/Microsoft_Excel_Sheet4.xlsx"/><Relationship Id="rId5" Type="http://schemas.openxmlformats.org/officeDocument/2006/relationships/image" Target="../media/image8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package" Target="../embeddings/Microsoft_Excel_Sheet5.xlsx"/><Relationship Id="rId5" Type="http://schemas.openxmlformats.org/officeDocument/2006/relationships/image" Target="../media/image10.pn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4" Type="http://schemas.openxmlformats.org/officeDocument/2006/relationships/package" Target="../embeddings/Microsoft_Excel_Sheet6.xlsx"/><Relationship Id="rId5" Type="http://schemas.openxmlformats.org/officeDocument/2006/relationships/image" Target="../media/image12.png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4" Type="http://schemas.openxmlformats.org/officeDocument/2006/relationships/package" Target="../embeddings/Microsoft_Excel_Sheet7.xlsx"/><Relationship Id="rId5" Type="http://schemas.openxmlformats.org/officeDocument/2006/relationships/image" Target="../media/image14.png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3733" y="502473"/>
            <a:ext cx="4664314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Phase Identification Exercise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2628" y="2242269"/>
            <a:ext cx="4905546" cy="1752600"/>
          </a:xfrm>
        </p:spPr>
        <p:txBody>
          <a:bodyPr>
            <a:normAutofit fontScale="47500" lnSpcReduction="2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Using the Key Lines Table, identify the phase that produced each of these powder diffraction patterns using the phase identification </a:t>
            </a:r>
            <a:r>
              <a:rPr lang="en-US" dirty="0" smtClean="0">
                <a:solidFill>
                  <a:schemeClr val="tx2"/>
                </a:solidFill>
              </a:rPr>
              <a:t>table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Write your identifications in the table to the right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Mark the diagnostic peaks for each phase with an </a:t>
            </a:r>
            <a:r>
              <a:rPr lang="en-US" dirty="0" smtClean="0">
                <a:solidFill>
                  <a:schemeClr val="tx2"/>
                </a:solidFill>
              </a:rPr>
              <a:t>X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255912"/>
              </p:ext>
            </p:extLst>
          </p:nvPr>
        </p:nvGraphicFramePr>
        <p:xfrm>
          <a:off x="5789202" y="661113"/>
          <a:ext cx="3046592" cy="589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9884"/>
                <a:gridCol w="2546708"/>
              </a:tblGrid>
              <a:tr h="26808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400" dirty="0" smtClean="0"/>
                        <a:t>ID</a:t>
                      </a:r>
                      <a:r>
                        <a:rPr lang="en-US" sz="1400" baseline="0" dirty="0" smtClean="0"/>
                        <a:t> #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400" dirty="0" smtClean="0"/>
                        <a:t>Phase</a:t>
                      </a:r>
                      <a:endParaRPr lang="en-US" sz="1400" dirty="0"/>
                    </a:p>
                  </a:txBody>
                  <a:tcPr/>
                </a:tc>
              </a:tr>
              <a:tr h="26808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400"/>
                    </a:p>
                  </a:txBody>
                  <a:tcPr/>
                </a:tc>
              </a:tr>
              <a:tr h="26808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400" dirty="0"/>
                    </a:p>
                  </a:txBody>
                  <a:tcPr/>
                </a:tc>
              </a:tr>
              <a:tr h="26808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400" dirty="0"/>
                    </a:p>
                  </a:txBody>
                  <a:tcPr/>
                </a:tc>
              </a:tr>
              <a:tr h="26808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400" dirty="0"/>
                    </a:p>
                  </a:txBody>
                  <a:tcPr/>
                </a:tc>
              </a:tr>
              <a:tr h="26808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400" dirty="0"/>
                    </a:p>
                  </a:txBody>
                  <a:tcPr/>
                </a:tc>
              </a:tr>
              <a:tr h="26808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400" dirty="0"/>
                    </a:p>
                  </a:txBody>
                  <a:tcPr/>
                </a:tc>
              </a:tr>
              <a:tr h="26808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400" dirty="0" smtClean="0"/>
                        <a:t>7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400" dirty="0"/>
                    </a:p>
                  </a:txBody>
                  <a:tcPr/>
                </a:tc>
              </a:tr>
              <a:tr h="26808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400" dirty="0" smtClean="0"/>
                        <a:t>9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400"/>
                    </a:p>
                  </a:txBody>
                  <a:tcPr/>
                </a:tc>
              </a:tr>
              <a:tr h="26808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400" dirty="0" smtClean="0"/>
                        <a:t>10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400"/>
                    </a:p>
                  </a:txBody>
                  <a:tcPr/>
                </a:tc>
              </a:tr>
              <a:tr h="26808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400" dirty="0" smtClean="0"/>
                        <a:t>11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400" dirty="0"/>
                    </a:p>
                  </a:txBody>
                  <a:tcPr/>
                </a:tc>
              </a:tr>
              <a:tr h="26808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400" dirty="0" smtClean="0"/>
                        <a:t>14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400" dirty="0"/>
                    </a:p>
                  </a:txBody>
                  <a:tcPr/>
                </a:tc>
              </a:tr>
              <a:tr h="26808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400" dirty="0"/>
                    </a:p>
                  </a:txBody>
                  <a:tcPr/>
                </a:tc>
              </a:tr>
              <a:tr h="26808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400" dirty="0" smtClean="0"/>
                        <a:t>16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400" dirty="0"/>
                    </a:p>
                  </a:txBody>
                  <a:tcPr/>
                </a:tc>
              </a:tr>
              <a:tr h="26808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400" dirty="0" smtClean="0"/>
                        <a:t>18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400" dirty="0"/>
                    </a:p>
                  </a:txBody>
                  <a:tcPr/>
                </a:tc>
              </a:tr>
              <a:tr h="26808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400" dirty="0" smtClean="0"/>
                        <a:t>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400"/>
                    </a:p>
                  </a:txBody>
                  <a:tcPr/>
                </a:tc>
              </a:tr>
              <a:tr h="26808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400" dirty="0" smtClean="0"/>
                        <a:t>21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400" dirty="0"/>
                    </a:p>
                  </a:txBody>
                  <a:tcPr/>
                </a:tc>
              </a:tr>
              <a:tr h="26808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400" dirty="0" smtClean="0"/>
                        <a:t>22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400"/>
                    </a:p>
                  </a:txBody>
                  <a:tcPr/>
                </a:tc>
              </a:tr>
              <a:tr h="26808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400" dirty="0" smtClean="0"/>
                        <a:t>23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400"/>
                    </a:p>
                  </a:txBody>
                  <a:tcPr/>
                </a:tc>
              </a:tr>
              <a:tr h="26808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400" dirty="0" smtClean="0"/>
                        <a:t>24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400"/>
                    </a:p>
                  </a:txBody>
                  <a:tcPr/>
                </a:tc>
              </a:tr>
              <a:tr h="26808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400" dirty="0" smtClean="0"/>
                        <a:t>25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400"/>
                    </a:p>
                  </a:txBody>
                  <a:tcPr/>
                </a:tc>
              </a:tr>
              <a:tr h="26808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400" dirty="0" smtClean="0"/>
                        <a:t>26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22344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Unk_0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0"/>
            <a:ext cx="873992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20322" y="27463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5500153"/>
              </p:ext>
            </p:extLst>
          </p:nvPr>
        </p:nvGraphicFramePr>
        <p:xfrm>
          <a:off x="6313196" y="384219"/>
          <a:ext cx="2489200" cy="153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2" name="Worksheet" r:id="rId4" imgW="2489200" imgH="1536700" progId="Excel.Sheet.12">
                  <p:embed/>
                </p:oleObj>
              </mc:Choice>
              <mc:Fallback>
                <p:oleObj name="Worksheet" r:id="rId4" imgW="2489200" imgH="15367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13196" y="384219"/>
                        <a:ext cx="2489200" cy="153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946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Unk_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0"/>
            <a:ext cx="873992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24421" y="452584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9320045"/>
              </p:ext>
            </p:extLst>
          </p:nvPr>
        </p:nvGraphicFramePr>
        <p:xfrm>
          <a:off x="6613666" y="274638"/>
          <a:ext cx="2086477" cy="41623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6" name="Worksheet" r:id="rId4" imgW="2489200" imgH="4965700" progId="Excel.Sheet.12">
                  <p:embed/>
                </p:oleObj>
              </mc:Choice>
              <mc:Fallback>
                <p:oleObj name="Worksheet" r:id="rId4" imgW="2489200" imgH="49657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3666" y="274638"/>
                        <a:ext cx="2086477" cy="41623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37426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Unk_1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0"/>
            <a:ext cx="873992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31176" y="481796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11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0021397"/>
              </p:ext>
            </p:extLst>
          </p:nvPr>
        </p:nvGraphicFramePr>
        <p:xfrm>
          <a:off x="6441223" y="368528"/>
          <a:ext cx="24892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" name="Worksheet" r:id="rId4" imgW="2489200" imgH="965200" progId="Excel.Sheet.12">
                  <p:embed/>
                </p:oleObj>
              </mc:Choice>
              <mc:Fallback>
                <p:oleObj name="Worksheet" r:id="rId4" imgW="2489200" imgH="965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41223" y="368528"/>
                        <a:ext cx="2489200" cy="96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79328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87048" y="1611029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13</a:t>
            </a:r>
            <a:endParaRPr lang="en-US" dirty="0"/>
          </a:p>
        </p:txBody>
      </p:sp>
      <p:pic>
        <p:nvPicPr>
          <p:cNvPr id="5" name="Picture 4" descr="Unk_13_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0852"/>
            <a:ext cx="8105702" cy="63971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67967" y="30193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645853"/>
              </p:ext>
            </p:extLst>
          </p:nvPr>
        </p:nvGraphicFramePr>
        <p:xfrm>
          <a:off x="6989270" y="301938"/>
          <a:ext cx="1971561" cy="49004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57187"/>
                <a:gridCol w="657187"/>
                <a:gridCol w="657187"/>
              </a:tblGrid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 smtClean="0">
                          <a:effectLst/>
                          <a:latin typeface="Courier New"/>
                          <a:cs typeface="Courier New"/>
                        </a:rPr>
                        <a:t>Two Theta</a:t>
                      </a:r>
                    </a:p>
                    <a:p>
                      <a:pPr algn="r" fontAlgn="b"/>
                      <a:r>
                        <a:rPr lang="en-US" sz="1000" u="none" strike="noStrike" dirty="0" smtClean="0">
                          <a:effectLst/>
                          <a:latin typeface="Courier New"/>
                          <a:cs typeface="Courier New"/>
                        </a:rPr>
                        <a:t>14.63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 smtClean="0">
                          <a:effectLst/>
                          <a:latin typeface="Courier New"/>
                          <a:cs typeface="Courier New"/>
                        </a:rPr>
                        <a:t>d-spacing</a:t>
                      </a:r>
                    </a:p>
                    <a:p>
                      <a:pPr algn="r" fontAlgn="b"/>
                      <a:r>
                        <a:rPr lang="en-US" sz="1000" u="none" strike="noStrike" dirty="0" smtClean="0">
                          <a:effectLst/>
                          <a:latin typeface="Courier New"/>
                          <a:cs typeface="Courier New"/>
                        </a:rPr>
                        <a:t>6.050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 err="1" smtClean="0">
                          <a:effectLst/>
                          <a:latin typeface="Courier New"/>
                          <a:cs typeface="Courier New"/>
                        </a:rPr>
                        <a:t>Rel</a:t>
                      </a:r>
                      <a:r>
                        <a:rPr lang="en-US" sz="1000" u="none" strike="noStrike" dirty="0" smtClean="0">
                          <a:effectLst/>
                          <a:latin typeface="Courier New"/>
                          <a:cs typeface="Courier New"/>
                        </a:rPr>
                        <a:t> I</a:t>
                      </a:r>
                    </a:p>
                    <a:p>
                      <a:pPr algn="r" fontAlgn="b"/>
                      <a:r>
                        <a:rPr lang="en-US" sz="1000" u="none" strike="noStrike" dirty="0" smtClean="0">
                          <a:effectLst/>
                          <a:latin typeface="Courier New"/>
                          <a:cs typeface="Courier New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Courier New"/>
                          <a:cs typeface="Courier New"/>
                        </a:rPr>
                        <a:t>15.54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5.698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Courier New"/>
                          <a:cs typeface="Courier New"/>
                        </a:rPr>
                        <a:t>57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Courier New"/>
                          <a:cs typeface="Courier New"/>
                        </a:rPr>
                        <a:t>18.74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4.731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13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19.207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Courier New"/>
                          <a:cs typeface="Courier New"/>
                        </a:rPr>
                        <a:t>4.617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44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19.754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4.491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31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22.512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3.946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13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22.905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3.879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30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24.919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Courier New"/>
                          <a:cs typeface="Courier New"/>
                        </a:rPr>
                        <a:t>3.570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27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26.659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3.341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36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28.244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Courier New"/>
                          <a:cs typeface="Courier New"/>
                        </a:rPr>
                        <a:t>3.157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28.663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Courier New"/>
                          <a:cs typeface="Courier New"/>
                        </a:rPr>
                        <a:t>3.112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29.445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3.031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Courier New"/>
                          <a:cs typeface="Courier New"/>
                        </a:rPr>
                        <a:t>38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30.948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2.887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26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31.331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2.853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Courier New"/>
                          <a:cs typeface="Courier New"/>
                        </a:rPr>
                        <a:t>100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31.634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2.826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55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32.068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2.789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Courier New"/>
                          <a:cs typeface="Courier New"/>
                        </a:rPr>
                        <a:t>20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32.676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2.738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Courier New"/>
                          <a:cs typeface="Courier New"/>
                        </a:rPr>
                        <a:t>53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33.121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2.702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14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33.424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2.679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Courier New"/>
                          <a:cs typeface="Courier New"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35.734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2.511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Courier New"/>
                          <a:cs typeface="Courier New"/>
                        </a:rPr>
                        <a:t>37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36.698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2.447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Courier New"/>
                          <a:cs typeface="Courier New"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37.307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2.408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37.978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2.367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Courier New"/>
                          <a:cs typeface="Courier New"/>
                        </a:rPr>
                        <a:t>12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38.232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2.352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Courier New"/>
                          <a:cs typeface="Courier New"/>
                        </a:rPr>
                        <a:t>21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  <a:tr h="1846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Courier New"/>
                          <a:cs typeface="Courier New"/>
                        </a:rPr>
                        <a:t>38.945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Courier New"/>
                          <a:cs typeface="Courier New"/>
                        </a:rPr>
                        <a:t>2.311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Courier New"/>
                          <a:cs typeface="Courier New"/>
                        </a:rPr>
                        <a:t>15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ourier New"/>
                        <a:cs typeface="Courier New"/>
                      </a:endParaRPr>
                    </a:p>
                  </a:txBody>
                  <a:tcPr marL="12700" marR="12700" marT="12700" marB="0" anchor="b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278799" y="213133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964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Unk_1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0"/>
            <a:ext cx="873992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03175" y="274638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14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5908226"/>
              </p:ext>
            </p:extLst>
          </p:nvPr>
        </p:nvGraphicFramePr>
        <p:xfrm>
          <a:off x="6325949" y="381499"/>
          <a:ext cx="24892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4" name="Worksheet" r:id="rId4" imgW="2489200" imgH="2298700" progId="Excel.Sheet.12">
                  <p:embed/>
                </p:oleObj>
              </mc:Choice>
              <mc:Fallback>
                <p:oleObj name="Worksheet" r:id="rId4" imgW="2489200" imgH="22987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25949" y="381499"/>
                        <a:ext cx="2489200" cy="229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42865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Unk_1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6" y="0"/>
            <a:ext cx="873992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80021" y="695763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15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6283106"/>
              </p:ext>
            </p:extLst>
          </p:nvPr>
        </p:nvGraphicFramePr>
        <p:xfrm>
          <a:off x="7086199" y="222476"/>
          <a:ext cx="1739792" cy="42695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7" name="Worksheet" r:id="rId4" imgW="2489200" imgH="6108700" progId="Excel.Sheet.12">
                  <p:embed/>
                </p:oleObj>
              </mc:Choice>
              <mc:Fallback>
                <p:oleObj name="Worksheet" r:id="rId4" imgW="2489200" imgH="61087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86199" y="222476"/>
                        <a:ext cx="1739792" cy="42695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5939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Unk_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0"/>
            <a:ext cx="873992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46130" y="560664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9985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Unk_1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0"/>
            <a:ext cx="873992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22978" y="274638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18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8728666"/>
              </p:ext>
            </p:extLst>
          </p:nvPr>
        </p:nvGraphicFramePr>
        <p:xfrm>
          <a:off x="6346214" y="428784"/>
          <a:ext cx="24892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1" name="Worksheet" r:id="rId4" imgW="2489200" imgH="2298700" progId="Excel.Sheet.12">
                  <p:embed/>
                </p:oleObj>
              </mc:Choice>
              <mc:Fallback>
                <p:oleObj name="Worksheet" r:id="rId4" imgW="2489200" imgH="22987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46214" y="428784"/>
                        <a:ext cx="2489200" cy="229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1700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Unk_2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73992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27192" y="1232972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</a:t>
            </a: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2508797"/>
              </p:ext>
            </p:extLst>
          </p:nvPr>
        </p:nvGraphicFramePr>
        <p:xfrm>
          <a:off x="6648044" y="409879"/>
          <a:ext cx="2228281" cy="17166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4" name="Worksheet" r:id="rId4" imgW="2489200" imgH="1917700" progId="Excel.Sheet.12">
                  <p:embed/>
                </p:oleObj>
              </mc:Choice>
              <mc:Fallback>
                <p:oleObj name="Worksheet" r:id="rId4" imgW="2489200" imgH="19177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48044" y="409879"/>
                        <a:ext cx="2228281" cy="17166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88046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Unk_2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0"/>
            <a:ext cx="873992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54330" y="1232972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21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5090622"/>
              </p:ext>
            </p:extLst>
          </p:nvPr>
        </p:nvGraphicFramePr>
        <p:xfrm>
          <a:off x="6197600" y="361234"/>
          <a:ext cx="24892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9" name="Worksheet" r:id="rId4" imgW="2489200" imgH="2298700" progId="Excel.Sheet.12">
                  <p:embed/>
                </p:oleObj>
              </mc:Choice>
              <mc:Fallback>
                <p:oleObj name="Worksheet" r:id="rId4" imgW="2489200" imgH="22987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97600" y="361234"/>
                        <a:ext cx="2489200" cy="229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0021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91325"/>
          </a:xfrm>
        </p:spPr>
        <p:txBody>
          <a:bodyPr>
            <a:noAutofit/>
          </a:bodyPr>
          <a:lstStyle/>
          <a:p>
            <a:r>
              <a:rPr lang="en-US" sz="2800" dirty="0" smtClean="0"/>
              <a:t>Key Lines for Cement Phase Identification using XRD</a:t>
            </a:r>
            <a:endParaRPr lang="en-US" sz="2800" dirty="0"/>
          </a:p>
        </p:txBody>
      </p:sp>
      <p:pic>
        <p:nvPicPr>
          <p:cNvPr id="4" name="Picture 3" descr="Screen Shot 2016-06-07 at 3.53.0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87" y="965964"/>
            <a:ext cx="8793940" cy="512382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01711" y="6218064"/>
            <a:ext cx="76995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Bold type indicates a “diagnostic peak” for that phase, a peak that is relatively unaffected by overlaps from other phases</a:t>
            </a:r>
          </a:p>
          <a:p>
            <a:r>
              <a:rPr lang="en-US" sz="1200" dirty="0" smtClean="0"/>
              <a:t>Keep in mind that this table (mostly) shows peaks with a relative intensity of 10 % or greater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64431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nk_2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1" y="594438"/>
            <a:ext cx="7982362" cy="626356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07273" y="148609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22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8108788"/>
              </p:ext>
            </p:extLst>
          </p:nvPr>
        </p:nvGraphicFramePr>
        <p:xfrm>
          <a:off x="7054724" y="248346"/>
          <a:ext cx="1710345" cy="38046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2" name="Worksheet" r:id="rId4" imgW="2489200" imgH="5537200" progId="Excel.Sheet.12">
                  <p:embed/>
                </p:oleObj>
              </mc:Choice>
              <mc:Fallback>
                <p:oleObj name="Worksheet" r:id="rId4" imgW="2489200" imgH="5537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54724" y="248346"/>
                        <a:ext cx="1710345" cy="38046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58280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Unk_2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0"/>
            <a:ext cx="873992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74826" y="668743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23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157473"/>
              </p:ext>
            </p:extLst>
          </p:nvPr>
        </p:nvGraphicFramePr>
        <p:xfrm>
          <a:off x="6214955" y="274638"/>
          <a:ext cx="2489200" cy="325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7" name="Worksheet" r:id="rId4" imgW="2489200" imgH="3251200" progId="Excel.Sheet.12">
                  <p:embed/>
                </p:oleObj>
              </mc:Choice>
              <mc:Fallback>
                <p:oleObj name="Worksheet" r:id="rId4" imgW="2489200" imgH="3251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14955" y="274638"/>
                        <a:ext cx="2489200" cy="325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94989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Unk_2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0"/>
            <a:ext cx="873992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81233" y="89972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24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2654545"/>
              </p:ext>
            </p:extLst>
          </p:nvPr>
        </p:nvGraphicFramePr>
        <p:xfrm>
          <a:off x="6450198" y="395422"/>
          <a:ext cx="2236602" cy="29212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0" name="Worksheet" r:id="rId4" imgW="2489200" imgH="3251200" progId="Excel.Sheet.12">
                  <p:embed/>
                </p:oleObj>
              </mc:Choice>
              <mc:Fallback>
                <p:oleObj name="Worksheet" r:id="rId4" imgW="2489200" imgH="3251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50198" y="395422"/>
                        <a:ext cx="2236602" cy="29212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6256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Unk_2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0"/>
            <a:ext cx="873992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44571" y="1310467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25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4684889"/>
              </p:ext>
            </p:extLst>
          </p:nvPr>
        </p:nvGraphicFramePr>
        <p:xfrm>
          <a:off x="6363225" y="296082"/>
          <a:ext cx="2489200" cy="287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4" name="Worksheet" r:id="rId4" imgW="2489200" imgH="2870200" progId="Excel.Sheet.12">
                  <p:embed/>
                </p:oleObj>
              </mc:Choice>
              <mc:Fallback>
                <p:oleObj name="Worksheet" r:id="rId4" imgW="2489200" imgH="2870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63225" y="296082"/>
                        <a:ext cx="2489200" cy="287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52299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Unk_26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0"/>
            <a:ext cx="873992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91972" y="504342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26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0198933"/>
              </p:ext>
            </p:extLst>
          </p:nvPr>
        </p:nvGraphicFramePr>
        <p:xfrm>
          <a:off x="6927919" y="274638"/>
          <a:ext cx="1934346" cy="3118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2" name="Worksheet" r:id="rId4" imgW="2489200" imgH="4013200" progId="Excel.Sheet.12">
                  <p:embed/>
                </p:oleObj>
              </mc:Choice>
              <mc:Fallback>
                <p:oleObj name="Worksheet" r:id="rId4" imgW="2489200" imgH="4013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27919" y="274638"/>
                        <a:ext cx="1934346" cy="31186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9590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nk_0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739923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0697"/>
            <a:ext cx="8229600" cy="427881"/>
          </a:xfrm>
        </p:spPr>
        <p:txBody>
          <a:bodyPr>
            <a:noAutofit/>
          </a:bodyPr>
          <a:lstStyle/>
          <a:p>
            <a:r>
              <a:rPr lang="en-US" sz="3200" dirty="0" smtClean="0"/>
              <a:t>#1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978347" y="2296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4331941"/>
              </p:ext>
            </p:extLst>
          </p:nvPr>
        </p:nvGraphicFramePr>
        <p:xfrm>
          <a:off x="6755195" y="400763"/>
          <a:ext cx="2330351" cy="3624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Worksheet" r:id="rId4" imgW="3314700" imgH="5156200" progId="Excel.Sheet.12">
                  <p:embed/>
                </p:oleObj>
              </mc:Choice>
              <mc:Fallback>
                <p:oleObj name="Worksheet" r:id="rId4" imgW="3314700" imgH="5156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55195" y="400763"/>
                        <a:ext cx="2330351" cy="3624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4610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6693"/>
            <a:ext cx="8229600" cy="52245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#2</a:t>
            </a:r>
            <a:endParaRPr lang="en-US" sz="2800" dirty="0"/>
          </a:p>
        </p:txBody>
      </p:sp>
      <p:pic>
        <p:nvPicPr>
          <p:cNvPr id="3" name="Picture 2" descr="Unk_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77" y="628214"/>
            <a:ext cx="7939319" cy="6229786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3513858"/>
              </p:ext>
            </p:extLst>
          </p:nvPr>
        </p:nvGraphicFramePr>
        <p:xfrm>
          <a:off x="7234578" y="202648"/>
          <a:ext cx="1482915" cy="5001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Worksheet" r:id="rId4" imgW="2489200" imgH="8394700" progId="Excel.Sheet.12">
                  <p:embed/>
                </p:oleObj>
              </mc:Choice>
              <mc:Fallback>
                <p:oleObj name="Worksheet" r:id="rId4" imgW="2489200" imgH="83947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34578" y="202648"/>
                        <a:ext cx="1482915" cy="50016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99857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Unk_0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0"/>
            <a:ext cx="8739923" cy="685800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9433837"/>
              </p:ext>
            </p:extLst>
          </p:nvPr>
        </p:nvGraphicFramePr>
        <p:xfrm>
          <a:off x="7081002" y="552627"/>
          <a:ext cx="13589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Worksheet" r:id="rId4" imgW="2489200" imgH="7442200" progId="Excel.Sheet.12">
                  <p:embed/>
                </p:oleObj>
              </mc:Choice>
              <mc:Fallback>
                <p:oleObj name="Worksheet" r:id="rId4" imgW="2489200" imgH="7442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81002" y="552627"/>
                        <a:ext cx="1358900" cy="406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487481" y="404800"/>
            <a:ext cx="4423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#3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12207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Unk_0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0"/>
            <a:ext cx="873992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18993" y="274638"/>
            <a:ext cx="416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#4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528301"/>
              </p:ext>
            </p:extLst>
          </p:nvPr>
        </p:nvGraphicFramePr>
        <p:xfrm>
          <a:off x="6881129" y="418581"/>
          <a:ext cx="1823025" cy="3776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Worksheet" r:id="rId4" imgW="2489200" imgH="5156200" progId="Excel.Sheet.12">
                  <p:embed/>
                </p:oleObj>
              </mc:Choice>
              <mc:Fallback>
                <p:oleObj name="Worksheet" r:id="rId4" imgW="2489200" imgH="5156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81129" y="418581"/>
                        <a:ext cx="1823025" cy="37762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6522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Unk_0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0"/>
            <a:ext cx="873992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48786" y="884903"/>
            <a:ext cx="416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#5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644490"/>
              </p:ext>
            </p:extLst>
          </p:nvPr>
        </p:nvGraphicFramePr>
        <p:xfrm>
          <a:off x="7169158" y="505342"/>
          <a:ext cx="1262063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Worksheet" r:id="rId4" imgW="2489200" imgH="8013700" progId="Excel.Sheet.12">
                  <p:embed/>
                </p:oleObj>
              </mc:Choice>
              <mc:Fallback>
                <p:oleObj name="Worksheet" r:id="rId4" imgW="2489200" imgH="80137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69158" y="505342"/>
                        <a:ext cx="1262063" cy="406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56414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Unk_0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0"/>
            <a:ext cx="873992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71823" y="364769"/>
            <a:ext cx="416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#6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5511031"/>
              </p:ext>
            </p:extLst>
          </p:nvPr>
        </p:nvGraphicFramePr>
        <p:xfrm>
          <a:off x="6711753" y="159803"/>
          <a:ext cx="1683514" cy="4518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Worksheet" r:id="rId4" imgW="2489200" imgH="6680200" progId="Excel.Sheet.12">
                  <p:embed/>
                </p:oleObj>
              </mc:Choice>
              <mc:Fallback>
                <p:oleObj name="Worksheet" r:id="rId4" imgW="2489200" imgH="6680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11753" y="159803"/>
                        <a:ext cx="1683514" cy="45180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5286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Unk_0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0"/>
            <a:ext cx="873992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21880" y="952453"/>
            <a:ext cx="416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#7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1406360"/>
              </p:ext>
            </p:extLst>
          </p:nvPr>
        </p:nvGraphicFramePr>
        <p:xfrm>
          <a:off x="7680656" y="220042"/>
          <a:ext cx="1330773" cy="6344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name="Worksheet" r:id="rId4" imgW="2489200" imgH="10490200" progId="Excel.Sheet.12">
                  <p:embed/>
                </p:oleObj>
              </mc:Choice>
              <mc:Fallback>
                <p:oleObj name="Worksheet" r:id="rId4" imgW="2489200" imgH="10490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80656" y="220042"/>
                        <a:ext cx="1330773" cy="6344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0756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7676</TotalTime>
  <Words>231</Words>
  <Application>Microsoft Macintosh PowerPoint</Application>
  <PresentationFormat>On-screen Show (4:3)</PresentationFormat>
  <Paragraphs>133</Paragraphs>
  <Slides>24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Office Theme</vt:lpstr>
      <vt:lpstr>Worksheet</vt:lpstr>
      <vt:lpstr>Phase Identification Exercise </vt:lpstr>
      <vt:lpstr>Key Lines for Cement Phase Identification using XRD</vt:lpstr>
      <vt:lpstr>#1</vt:lpstr>
      <vt:lpstr>#2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Phase Identification</dc:title>
  <dc:creator>Paul Stutzman</dc:creator>
  <cp:lastModifiedBy>Paul Stutzman</cp:lastModifiedBy>
  <cp:revision>19</cp:revision>
  <dcterms:created xsi:type="dcterms:W3CDTF">2016-06-06T17:26:30Z</dcterms:created>
  <dcterms:modified xsi:type="dcterms:W3CDTF">2016-08-09T17:46:45Z</dcterms:modified>
</cp:coreProperties>
</file>