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Lst>
  <p:notesMasterIdLst>
    <p:notesMasterId r:id="rId21"/>
  </p:notesMasterIdLst>
  <p:sldIdLst>
    <p:sldId id="256" r:id="rId3"/>
    <p:sldId id="257" r:id="rId4"/>
    <p:sldId id="258" r:id="rId5"/>
    <p:sldId id="259" r:id="rId6"/>
    <p:sldId id="260" r:id="rId7"/>
    <p:sldId id="261" r:id="rId8"/>
    <p:sldId id="262" r:id="rId9"/>
    <p:sldId id="263" r:id="rId10"/>
    <p:sldId id="273" r:id="rId11"/>
    <p:sldId id="271" r:id="rId12"/>
    <p:sldId id="264" r:id="rId13"/>
    <p:sldId id="265" r:id="rId14"/>
    <p:sldId id="266" r:id="rId15"/>
    <p:sldId id="267" r:id="rId16"/>
    <p:sldId id="268" r:id="rId17"/>
    <p:sldId id="269" r:id="rId18"/>
    <p:sldId id="272" r:id="rId19"/>
    <p:sldId id="270"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Moore" initials="KM" lastIdx="6" clrIdx="0"/>
  <p:cmAuthor id="1" name="Curtis, Mary" initials="C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CB39FE3-EDB6-4269-8DE7-0905398D2DBB}">
  <a:tblStyle styleId="{7CB39FE3-EDB6-4269-8DE7-0905398D2DB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6E6"/>
          </a:solidFill>
        </a:fill>
      </a:tcStyle>
    </a:wholeTbl>
    <a:band1H>
      <a:tcStyle>
        <a:tcBdr/>
        <a:fill>
          <a:solidFill>
            <a:srgbClr val="CACACA"/>
          </a:solidFill>
        </a:fill>
      </a:tcStyle>
    </a:band1H>
    <a:band1V>
      <a:tcStyle>
        <a:tcBdr/>
        <a:fill>
          <a:solidFill>
            <a:srgbClr val="CACACA"/>
          </a:solidFill>
        </a:fill>
      </a:tcStyle>
    </a:band1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dk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924" y="210"/>
      </p:cViewPr>
      <p:guideLst>
        <p:guide orient="horz" pos="2160"/>
        <p:guide pos="28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76969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3850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2017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2" name="Shape 1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9516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199" name="Shape 1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930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8464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7429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3" name="Shape 2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354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1472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000">
                <a:solidFill>
                  <a:schemeClr val="tx1"/>
                </a:solidFill>
                <a:latin typeface="Arial" charset="0"/>
              </a:defRPr>
            </a:lvl1pPr>
            <a:lvl2pPr marL="730171" indent="-280835" defTabSz="914274" eaLnBrk="0" hangingPunct="0">
              <a:defRPr sz="2000">
                <a:solidFill>
                  <a:schemeClr val="tx1"/>
                </a:solidFill>
                <a:latin typeface="Arial" charset="0"/>
              </a:defRPr>
            </a:lvl2pPr>
            <a:lvl3pPr marL="1123340" indent="-224668" defTabSz="914274" eaLnBrk="0" hangingPunct="0">
              <a:defRPr sz="2000">
                <a:solidFill>
                  <a:schemeClr val="tx1"/>
                </a:solidFill>
                <a:latin typeface="Arial" charset="0"/>
              </a:defRPr>
            </a:lvl3pPr>
            <a:lvl4pPr marL="1572677" indent="-224668" defTabSz="914274" eaLnBrk="0" hangingPunct="0">
              <a:defRPr sz="2000">
                <a:solidFill>
                  <a:schemeClr val="tx1"/>
                </a:solidFill>
                <a:latin typeface="Arial" charset="0"/>
              </a:defRPr>
            </a:lvl4pPr>
            <a:lvl5pPr marL="2022013" indent="-224668" defTabSz="914274" eaLnBrk="0" hangingPunct="0">
              <a:defRPr sz="2000">
                <a:solidFill>
                  <a:schemeClr val="tx1"/>
                </a:solidFill>
                <a:latin typeface="Arial" charset="0"/>
              </a:defRPr>
            </a:lvl5pPr>
            <a:lvl6pPr marL="2471349" indent="-224668" defTabSz="914274" eaLnBrk="0" fontAlgn="base" hangingPunct="0">
              <a:spcBef>
                <a:spcPct val="0"/>
              </a:spcBef>
              <a:spcAft>
                <a:spcPct val="0"/>
              </a:spcAft>
              <a:defRPr sz="2000">
                <a:solidFill>
                  <a:schemeClr val="tx1"/>
                </a:solidFill>
                <a:latin typeface="Arial" charset="0"/>
              </a:defRPr>
            </a:lvl6pPr>
            <a:lvl7pPr marL="2920685" indent="-224668" defTabSz="914274" eaLnBrk="0" fontAlgn="base" hangingPunct="0">
              <a:spcBef>
                <a:spcPct val="0"/>
              </a:spcBef>
              <a:spcAft>
                <a:spcPct val="0"/>
              </a:spcAft>
              <a:defRPr sz="2000">
                <a:solidFill>
                  <a:schemeClr val="tx1"/>
                </a:solidFill>
                <a:latin typeface="Arial" charset="0"/>
              </a:defRPr>
            </a:lvl7pPr>
            <a:lvl8pPr marL="3370021" indent="-224668" defTabSz="914274" eaLnBrk="0" fontAlgn="base" hangingPunct="0">
              <a:spcBef>
                <a:spcPct val="0"/>
              </a:spcBef>
              <a:spcAft>
                <a:spcPct val="0"/>
              </a:spcAft>
              <a:defRPr sz="2000">
                <a:solidFill>
                  <a:schemeClr val="tx1"/>
                </a:solidFill>
                <a:latin typeface="Arial" charset="0"/>
              </a:defRPr>
            </a:lvl8pPr>
            <a:lvl9pPr marL="3819357" indent="-224668" defTabSz="914274" eaLnBrk="0" fontAlgn="base" hangingPunct="0">
              <a:spcBef>
                <a:spcPct val="0"/>
              </a:spcBef>
              <a:spcAft>
                <a:spcPct val="0"/>
              </a:spcAft>
              <a:defRPr sz="2000">
                <a:solidFill>
                  <a:schemeClr val="tx1"/>
                </a:solidFill>
                <a:latin typeface="Arial" charset="0"/>
              </a:defRPr>
            </a:lvl9pPr>
          </a:lstStyle>
          <a:p>
            <a:pPr eaLnBrk="1" hangingPunct="1"/>
            <a:fld id="{209F450D-9971-4E20-8AD1-935A789396A5}" type="slidenum">
              <a:rPr lang="en-US" sz="1200"/>
              <a:pPr eaLnBrk="1" hangingPunct="1"/>
              <a:t>17</a:t>
            </a:fld>
            <a:endParaRPr lang="en-US" sz="1200"/>
          </a:p>
        </p:txBody>
      </p:sp>
      <p:sp>
        <p:nvSpPr>
          <p:cNvPr id="59395" name="Rectangle 2"/>
          <p:cNvSpPr>
            <a:spLocks noGrp="1" noRot="1" noChangeAspect="1" noChangeArrowheads="1" noTextEdit="1"/>
          </p:cNvSpPr>
          <p:nvPr>
            <p:ph type="sldImg"/>
          </p:nvPr>
        </p:nvSpPr>
        <p:spPr>
          <a:xfrm>
            <a:off x="1371600" y="1143000"/>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There are two sympatric populations of chinook salmon in the Methow River.  </a:t>
            </a:r>
          </a:p>
          <a:p>
            <a:pPr eaLnBrk="1" hangingPunct="1"/>
            <a:r>
              <a:rPr lang="en-US" smtClean="0"/>
              <a:t>The summer-run chinook is not listed and the spring-run is listed as endangered under the ESA.</a:t>
            </a:r>
          </a:p>
          <a:p>
            <a:pPr eaLnBrk="1" hangingPunct="1"/>
            <a:r>
              <a:rPr lang="en-US" smtClean="0"/>
              <a:t>The upper Columbia has both natural and hatchery stocks for summer-run chinook.</a:t>
            </a:r>
          </a:p>
          <a:p>
            <a:pPr eaLnBrk="1" hangingPunct="1"/>
            <a:r>
              <a:rPr lang="en-US" smtClean="0"/>
              <a:t>There are natural spring-run Chinook.  Plus, Winthrop-Carson hatchery operates a spring-run chinook program.</a:t>
            </a:r>
          </a:p>
        </p:txBody>
      </p:sp>
    </p:spTree>
    <p:extLst>
      <p:ext uri="{BB962C8B-B14F-4D97-AF65-F5344CB8AC3E}">
        <p14:creationId xmlns:p14="http://schemas.microsoft.com/office/powerpoint/2010/main" val="2958500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628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142" name="Shape 1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463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148" name="Shape 14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74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5290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2" name="Shape 1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608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0" name="Shape 1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602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098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097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199" name="Shape 1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53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1143000" y="1122362"/>
            <a:ext cx="6858000" cy="2387699"/>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45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ubTitle" idx="1"/>
          </p:nvPr>
        </p:nvSpPr>
        <p:spPr>
          <a:xfrm>
            <a:off x="1143000" y="3602037"/>
            <a:ext cx="6858000" cy="1655700"/>
          </a:xfrm>
          <a:prstGeom prst="rect">
            <a:avLst/>
          </a:prstGeom>
          <a:noFill/>
          <a:ln>
            <a:noFill/>
          </a:ln>
        </p:spPr>
        <p:txBody>
          <a:bodyPr lIns="91425" tIns="91425" rIns="91425" bIns="91425" anchor="t" anchorCtr="0"/>
          <a:lstStyle>
            <a:lvl1pPr marL="0" marR="0" lvl="0" indent="0" algn="ctr" rtl="0">
              <a:lnSpc>
                <a:spcPct val="90000"/>
              </a:lnSpc>
              <a:spcBef>
                <a:spcPts val="75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spcAft>
                <a:spcPts val="0"/>
              </a:spcAft>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628650" y="6356350"/>
            <a:ext cx="2057400" cy="3650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028950" y="6356350"/>
            <a:ext cx="3086099" cy="3650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2">
            <a:alphaModFix/>
          </a:blip>
          <a:srcRect/>
          <a:stretch/>
        </p:blipFill>
        <p:spPr>
          <a:xfrm>
            <a:off x="7896225" y="146050"/>
            <a:ext cx="1076399" cy="1152600"/>
          </a:xfrm>
          <a:prstGeom prst="rect">
            <a:avLst/>
          </a:prstGeom>
          <a:noFill/>
          <a:ln>
            <a:noFill/>
          </a:ln>
        </p:spPr>
      </p:pic>
      <p:pic>
        <p:nvPicPr>
          <p:cNvPr id="98" name="Shape 98"/>
          <p:cNvPicPr preferRelativeResize="0"/>
          <p:nvPr/>
        </p:nvPicPr>
        <p:blipFill rotWithShape="1">
          <a:blip r:embed="rId3">
            <a:alphaModFix/>
          </a:blip>
          <a:srcRect/>
          <a:stretch/>
        </p:blipFill>
        <p:spPr>
          <a:xfrm>
            <a:off x="3175" y="5878512"/>
            <a:ext cx="2041499" cy="936600"/>
          </a:xfrm>
          <a:prstGeom prst="rect">
            <a:avLst/>
          </a:prstGeom>
          <a:noFill/>
          <a:ln>
            <a:noFill/>
          </a:ln>
        </p:spPr>
      </p:pic>
      <p:pic>
        <p:nvPicPr>
          <p:cNvPr id="99" name="Shape 99"/>
          <p:cNvPicPr preferRelativeResize="0"/>
          <p:nvPr/>
        </p:nvPicPr>
        <p:blipFill rotWithShape="1">
          <a:blip r:embed="rId4">
            <a:alphaModFix/>
          </a:blip>
          <a:srcRect/>
          <a:stretch/>
        </p:blipFill>
        <p:spPr>
          <a:xfrm>
            <a:off x="7721600" y="6529387"/>
            <a:ext cx="1371599" cy="285899"/>
          </a:xfrm>
          <a:prstGeom prst="rect">
            <a:avLst/>
          </a:prstGeom>
          <a:noFill/>
          <a:ln>
            <a:noFill/>
          </a:ln>
        </p:spPr>
      </p:pic>
      <p:sp>
        <p:nvSpPr>
          <p:cNvPr id="100" name="Shape 100"/>
          <p:cNvSpPr txBox="1">
            <a:spLocks noGrp="1"/>
          </p:cNvSpPr>
          <p:nvPr>
            <p:ph type="title"/>
          </p:nvPr>
        </p:nvSpPr>
        <p:spPr>
          <a:xfrm>
            <a:off x="411162" y="6905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1" i="0" u="none" strike="noStrike" cap="none">
                <a:solidFill>
                  <a:schemeClr val="dk1"/>
                </a:solidFill>
                <a:latin typeface="Arial"/>
                <a:ea typeface="Arial"/>
                <a:cs typeface="Arial"/>
                <a:sym typeface="Arial"/>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1"/>
          </p:nvPr>
        </p:nvSpPr>
        <p:spPr>
          <a:xfrm>
            <a:off x="547627" y="1986169"/>
            <a:ext cx="7886700" cy="3538199"/>
          </a:xfrm>
          <a:prstGeom prst="rect">
            <a:avLst/>
          </a:prstGeom>
          <a:noFill/>
          <a:ln>
            <a:noFill/>
          </a:ln>
        </p:spPr>
        <p:txBody>
          <a:bodyPr lIns="91425" tIns="91425" rIns="91425" bIns="91425" anchor="t" anchorCtr="0"/>
          <a:lstStyle>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3pPr>
            <a:lvl4pPr marL="1200150" marR="0" lvl="3" indent="-88900"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Arial"/>
                <a:ea typeface="Arial"/>
                <a:cs typeface="Arial"/>
                <a:sym typeface="Arial"/>
              </a:defRPr>
            </a:lvl4pPr>
            <a:lvl5pPr marL="1543050" marR="0" lvl="4" indent="-88900"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Arial"/>
                <a:ea typeface="Arial"/>
                <a:cs typeface="Arial"/>
                <a:sym typeface="Arial"/>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3543300" y="6356350"/>
            <a:ext cx="2057400" cy="365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1"/>
          </p:nvPr>
        </p:nvSpPr>
        <p:spPr>
          <a:xfrm>
            <a:off x="628650" y="1825625"/>
            <a:ext cx="3886200" cy="4351199"/>
          </a:xfrm>
          <a:prstGeom prst="rect">
            <a:avLst/>
          </a:prstGeom>
          <a:noFill/>
          <a:ln>
            <a:noFill/>
          </a:ln>
        </p:spPr>
        <p:txBody>
          <a:bodyPr lIns="91425" tIns="91425" rIns="91425" bIns="91425" anchor="t" anchorCtr="0"/>
          <a:lstStyle>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8900"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3050" marR="0" lvl="4" indent="-88900"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2"/>
          </p:nvPr>
        </p:nvSpPr>
        <p:spPr>
          <a:xfrm>
            <a:off x="4629150" y="1825625"/>
            <a:ext cx="3886200" cy="4351199"/>
          </a:xfrm>
          <a:prstGeom prst="rect">
            <a:avLst/>
          </a:prstGeom>
          <a:noFill/>
          <a:ln>
            <a:noFill/>
          </a:ln>
        </p:spPr>
        <p:txBody>
          <a:bodyPr lIns="91425" tIns="91425" rIns="91425" bIns="91425" anchor="t" anchorCtr="0"/>
          <a:lstStyle>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8900"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3050" marR="0" lvl="4" indent="-88900"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628650" y="6356350"/>
            <a:ext cx="2057400" cy="3650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9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p:nvPr/>
        </p:nvSpPr>
        <p:spPr>
          <a:xfrm>
            <a:off x="3543300" y="6356350"/>
            <a:ext cx="2057400" cy="365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30237"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1"/>
          </p:nvPr>
        </p:nvSpPr>
        <p:spPr>
          <a:xfrm>
            <a:off x="630237" y="1681163"/>
            <a:ext cx="3868800" cy="823799"/>
          </a:xfrm>
          <a:prstGeom prst="rect">
            <a:avLst/>
          </a:prstGeom>
          <a:noFill/>
          <a:ln>
            <a:noFill/>
          </a:ln>
        </p:spPr>
        <p:txBody>
          <a:bodyPr lIns="91425" tIns="91425" rIns="91425" bIns="91425" anchor="b" anchorCtr="0"/>
          <a:lstStyle>
            <a:lvl1pPr marL="0" marR="0" lvl="0" indent="0" algn="l" rtl="0">
              <a:lnSpc>
                <a:spcPct val="90000"/>
              </a:lnSpc>
              <a:spcBef>
                <a:spcPts val="75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375"/>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375"/>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375"/>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375"/>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375"/>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375"/>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375"/>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375"/>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2"/>
          </p:nvPr>
        </p:nvSpPr>
        <p:spPr>
          <a:xfrm>
            <a:off x="630237" y="2505075"/>
            <a:ext cx="3868800" cy="3684599"/>
          </a:xfrm>
          <a:prstGeom prst="rect">
            <a:avLst/>
          </a:prstGeom>
          <a:noFill/>
          <a:ln>
            <a:noFill/>
          </a:ln>
        </p:spPr>
        <p:txBody>
          <a:bodyPr lIns="91425" tIns="91425" rIns="91425" bIns="91425" anchor="t" anchorCtr="0"/>
          <a:lstStyle>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8900"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3050" marR="0" lvl="4" indent="-88900"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3"/>
          </p:nvPr>
        </p:nvSpPr>
        <p:spPr>
          <a:xfrm>
            <a:off x="4629150" y="1681163"/>
            <a:ext cx="3887699" cy="823799"/>
          </a:xfrm>
          <a:prstGeom prst="rect">
            <a:avLst/>
          </a:prstGeom>
          <a:noFill/>
          <a:ln>
            <a:noFill/>
          </a:ln>
        </p:spPr>
        <p:txBody>
          <a:bodyPr lIns="91425" tIns="91425" rIns="91425" bIns="91425" anchor="b" anchorCtr="0"/>
          <a:lstStyle>
            <a:lvl1pPr marL="0" marR="0" lvl="0" indent="0" algn="l" rtl="0">
              <a:lnSpc>
                <a:spcPct val="90000"/>
              </a:lnSpc>
              <a:spcBef>
                <a:spcPts val="75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375"/>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375"/>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375"/>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375"/>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375"/>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375"/>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375"/>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375"/>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4"/>
          </p:nvPr>
        </p:nvSpPr>
        <p:spPr>
          <a:xfrm>
            <a:off x="4629150" y="2505075"/>
            <a:ext cx="3887699" cy="3684599"/>
          </a:xfrm>
          <a:prstGeom prst="rect">
            <a:avLst/>
          </a:prstGeom>
          <a:noFill/>
          <a:ln>
            <a:noFill/>
          </a:ln>
        </p:spPr>
        <p:txBody>
          <a:bodyPr lIns="91425" tIns="91425" rIns="91425" bIns="91425" anchor="t" anchorCtr="0"/>
          <a:lstStyle>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8900"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3050" marR="0" lvl="4" indent="-88900"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dt" idx="10"/>
          </p:nvPr>
        </p:nvSpPr>
        <p:spPr>
          <a:xfrm>
            <a:off x="628650" y="6356350"/>
            <a:ext cx="2057400" cy="3650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9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p:nvPr/>
        </p:nvSpPr>
        <p:spPr>
          <a:xfrm>
            <a:off x="3543300" y="6356350"/>
            <a:ext cx="2057400" cy="365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29841" y="457200"/>
            <a:ext cx="2949299" cy="16001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2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1"/>
          </p:nvPr>
        </p:nvSpPr>
        <p:spPr>
          <a:xfrm>
            <a:off x="3887391" y="987425"/>
            <a:ext cx="4629299" cy="4873500"/>
          </a:xfrm>
          <a:prstGeom prst="rect">
            <a:avLst/>
          </a:prstGeom>
          <a:noFill/>
          <a:ln>
            <a:noFill/>
          </a:ln>
        </p:spPr>
        <p:txBody>
          <a:bodyPr lIns="91425" tIns="91425" rIns="91425" bIns="91425" anchor="t" anchorCtr="0"/>
          <a:lstStyle>
            <a:lvl1pPr marL="171450" marR="0" lvl="0" indent="-19050" algn="l" rtl="0">
              <a:lnSpc>
                <a:spcPct val="90000"/>
              </a:lnSpc>
              <a:spcBef>
                <a:spcPts val="75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2"/>
          </p:nvPr>
        </p:nvSpPr>
        <p:spPr>
          <a:xfrm>
            <a:off x="629841" y="2057400"/>
            <a:ext cx="2949299" cy="3811499"/>
          </a:xfrm>
          <a:prstGeom prst="rect">
            <a:avLst/>
          </a:prstGeom>
          <a:noFill/>
          <a:ln>
            <a:noFill/>
          </a:ln>
        </p:spPr>
        <p:txBody>
          <a:bodyPr lIns="91425" tIns="91425" rIns="91425" bIns="91425" anchor="t" anchorCtr="0"/>
          <a:lstStyle>
            <a:lvl1pPr marL="0" marR="0" lvl="0" indent="0" algn="l" rtl="0">
              <a:lnSpc>
                <a:spcPct val="90000"/>
              </a:lnSpc>
              <a:spcBef>
                <a:spcPts val="75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628650" y="6356350"/>
            <a:ext cx="2057400" cy="3650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9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p:nvPr/>
        </p:nvSpPr>
        <p:spPr>
          <a:xfrm>
            <a:off x="3543300" y="6356350"/>
            <a:ext cx="2057400" cy="365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628650" y="6356350"/>
            <a:ext cx="2057400" cy="3650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9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3543300" y="6356350"/>
            <a:ext cx="2057400" cy="365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7"/>
        <p:cNvGrpSpPr/>
        <p:nvPr/>
      </p:nvGrpSpPr>
      <p:grpSpPr>
        <a:xfrm>
          <a:off x="0" y="0"/>
          <a:ext cx="0" cy="0"/>
          <a:chOff x="0" y="0"/>
          <a:chExt cx="0" cy="0"/>
        </a:xfrm>
      </p:grpSpPr>
      <p:sp>
        <p:nvSpPr>
          <p:cNvPr id="128" name="Shape 128"/>
          <p:cNvSpPr txBox="1">
            <a:spLocks noGrp="1"/>
          </p:cNvSpPr>
          <p:nvPr>
            <p:ph type="dt" idx="10"/>
          </p:nvPr>
        </p:nvSpPr>
        <p:spPr>
          <a:xfrm>
            <a:off x="628650" y="6356350"/>
            <a:ext cx="2057400" cy="3650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9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p:nvPr/>
        </p:nvSpPr>
        <p:spPr>
          <a:xfrm>
            <a:off x="3543300" y="6356350"/>
            <a:ext cx="2057400" cy="365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547627" y="499404"/>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Arial"/>
              <a:buNone/>
              <a:defRPr sz="33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body" idx="1"/>
          </p:nvPr>
        </p:nvSpPr>
        <p:spPr>
          <a:xfrm>
            <a:off x="547627" y="1986169"/>
            <a:ext cx="7886700" cy="3538330"/>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Arial"/>
                <a:ea typeface="Arial"/>
                <a:cs typeface="Arial"/>
                <a:sym typeface="Arial"/>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Arial"/>
                <a:ea typeface="Arial"/>
                <a:cs typeface="Arial"/>
                <a:sym typeface="Arial"/>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3311082" y="6443655"/>
            <a:ext cx="20574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25" name="Shape 25"/>
          <p:cNvPicPr preferRelativeResize="0"/>
          <p:nvPr/>
        </p:nvPicPr>
        <p:blipFill rotWithShape="1">
          <a:blip r:embed="rId2">
            <a:alphaModFix/>
          </a:blip>
          <a:srcRect/>
          <a:stretch/>
        </p:blipFill>
        <p:spPr>
          <a:xfrm>
            <a:off x="7895628" y="146007"/>
            <a:ext cx="1077395" cy="1152970"/>
          </a:xfrm>
          <a:prstGeom prst="rect">
            <a:avLst/>
          </a:prstGeom>
          <a:noFill/>
          <a:ln>
            <a:noFill/>
          </a:ln>
        </p:spPr>
      </p:pic>
      <p:pic>
        <p:nvPicPr>
          <p:cNvPr id="26" name="Shape 26"/>
          <p:cNvPicPr preferRelativeResize="0"/>
          <p:nvPr/>
        </p:nvPicPr>
        <p:blipFill rotWithShape="1">
          <a:blip r:embed="rId3">
            <a:alphaModFix/>
          </a:blip>
          <a:srcRect/>
          <a:stretch/>
        </p:blipFill>
        <p:spPr>
          <a:xfrm>
            <a:off x="3616" y="5877896"/>
            <a:ext cx="2041082" cy="937231"/>
          </a:xfrm>
          <a:prstGeom prst="rect">
            <a:avLst/>
          </a:prstGeom>
          <a:noFill/>
          <a:ln>
            <a:noFill/>
          </a:ln>
        </p:spPr>
      </p:pic>
      <p:pic>
        <p:nvPicPr>
          <p:cNvPr id="27" name="Shape 27"/>
          <p:cNvPicPr preferRelativeResize="0"/>
          <p:nvPr/>
        </p:nvPicPr>
        <p:blipFill rotWithShape="1">
          <a:blip r:embed="rId4">
            <a:alphaModFix/>
          </a:blip>
          <a:srcRect/>
          <a:stretch/>
        </p:blipFill>
        <p:spPr>
          <a:xfrm>
            <a:off x="7722022" y="6529378"/>
            <a:ext cx="1371599" cy="2857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75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33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1"/>
          </p:nvPr>
        </p:nvSpPr>
        <p:spPr>
          <a:xfrm>
            <a:off x="628650" y="1825625"/>
            <a:ext cx="7886700" cy="4351199"/>
          </a:xfrm>
          <a:prstGeom prst="rect">
            <a:avLst/>
          </a:prstGeom>
          <a:noFill/>
          <a:ln>
            <a:noFill/>
          </a:ln>
        </p:spPr>
        <p:txBody>
          <a:bodyPr lIns="91425" tIns="91425" rIns="91425" bIns="91425" anchor="t" anchorCtr="0"/>
          <a:lstStyle>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8900"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4pPr>
            <a:lvl5pPr marL="1543050" marR="0" lvl="4" indent="-88900" algn="l" rtl="0">
              <a:lnSpc>
                <a:spcPct val="90000"/>
              </a:lnSpc>
              <a:spcBef>
                <a:spcPts val="375"/>
              </a:spcBef>
              <a:spcAft>
                <a:spcPts val="0"/>
              </a:spcAft>
              <a:buClr>
                <a:schemeClr val="dk1"/>
              </a:buClr>
              <a:buSzPct val="100000"/>
              <a:buFont typeface="Arial"/>
              <a:buChar char="•"/>
              <a:defRPr sz="130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628650" y="6356350"/>
            <a:ext cx="2057400" cy="3650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028950" y="6356350"/>
            <a:ext cx="3086099" cy="3650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457950" y="6356350"/>
            <a:ext cx="2057400" cy="365099"/>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Kathy.Moore@noaa.gov"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mailto:Kim.Frazier@wyo.gov" TargetMode="External"/><Relationship Id="rId4" Type="http://schemas.openxmlformats.org/officeDocument/2006/relationships/hyperlink" Target="mailto:Mary_Curtis@fws.gov"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mailto:Foran@msu.edu" TargetMode="External"/><Relationship Id="rId3" Type="http://schemas.openxmlformats.org/officeDocument/2006/relationships/hyperlink" Target="mailto:Tasha.Bauman@wyo.gov" TargetMode="External"/><Relationship Id="rId7" Type="http://schemas.openxmlformats.org/officeDocument/2006/relationships/hyperlink" Target="mailto:Rcobrien@newhaven.edu" TargetMode="External"/><Relationship Id="rId12" Type="http://schemas.openxmlformats.org/officeDocument/2006/relationships/hyperlink" Target="mailto:john.planz@unthsc.edu"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mailto:Trey.Knott@noaa.gov" TargetMode="External"/><Relationship Id="rId11" Type="http://schemas.openxmlformats.org/officeDocument/2006/relationships/hyperlink" Target="mailto:Bgcassidy@cox.net" TargetMode="External"/><Relationship Id="rId5" Type="http://schemas.openxmlformats.org/officeDocument/2006/relationships/hyperlink" Target="mailto:Cdlindquist@ucdavis.edu" TargetMode="External"/><Relationship Id="rId10" Type="http://schemas.openxmlformats.org/officeDocument/2006/relationships/hyperlink" Target="mailto:pepper_trail@fws.gov" TargetMode="External"/><Relationship Id="rId4" Type="http://schemas.openxmlformats.org/officeDocument/2006/relationships/hyperlink" Target="mailto:Jhbyrd@ufl.edu" TargetMode="External"/><Relationship Id="rId9" Type="http://schemas.openxmlformats.org/officeDocument/2006/relationships/hyperlink" Target="mailto:Jenny.Giles@noa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1143000" y="2976269"/>
            <a:ext cx="6858000" cy="926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4500" b="0" i="0" u="none" strike="noStrike" cap="none">
                <a:solidFill>
                  <a:schemeClr val="dk1"/>
                </a:solidFill>
                <a:latin typeface="Calibri"/>
                <a:ea typeface="Calibri"/>
                <a:cs typeface="Calibri"/>
                <a:sym typeface="Calibri"/>
              </a:rPr>
              <a:t>Priority Action Report</a:t>
            </a:r>
          </a:p>
        </p:txBody>
      </p:sp>
      <p:sp>
        <p:nvSpPr>
          <p:cNvPr id="136" name="Shape 136"/>
          <p:cNvSpPr txBox="1">
            <a:spLocks noGrp="1"/>
          </p:cNvSpPr>
          <p:nvPr>
            <p:ph type="subTitle" idx="1"/>
          </p:nvPr>
        </p:nvSpPr>
        <p:spPr>
          <a:xfrm>
            <a:off x="1143000" y="4022280"/>
            <a:ext cx="6858000" cy="16557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1" dirty="0">
                <a:latin typeface="Arial"/>
                <a:ea typeface="Arial"/>
                <a:cs typeface="Arial"/>
                <a:sym typeface="Arial"/>
              </a:rPr>
              <a:t>Wildlife Forensics</a:t>
            </a:r>
          </a:p>
          <a:p>
            <a:pPr marL="0" marR="0" lvl="0" indent="0" algn="ctr" rtl="0">
              <a:lnSpc>
                <a:spcPct val="90000"/>
              </a:lnSpc>
              <a:spcBef>
                <a:spcPts val="750"/>
              </a:spcBef>
              <a:spcAft>
                <a:spcPts val="0"/>
              </a:spcAft>
              <a:buClr>
                <a:schemeClr val="dk1"/>
              </a:buClr>
              <a:buSzPct val="25000"/>
              <a:buFont typeface="Arial"/>
              <a:buNone/>
            </a:pPr>
            <a:r>
              <a:rPr lang="en-US" dirty="0">
                <a:latin typeface="Arial"/>
                <a:ea typeface="Arial"/>
                <a:cs typeface="Arial"/>
                <a:sym typeface="Arial"/>
              </a:rPr>
              <a:t>Biology/DNA </a:t>
            </a:r>
            <a:r>
              <a:rPr lang="en-US" sz="1800" b="0" i="0" u="none" strike="noStrike" cap="none" dirty="0">
                <a:solidFill>
                  <a:schemeClr val="dk1"/>
                </a:solidFill>
                <a:latin typeface="Arial"/>
                <a:ea typeface="Arial"/>
                <a:cs typeface="Arial"/>
                <a:sym typeface="Arial"/>
              </a:rPr>
              <a:t>SAC</a:t>
            </a:r>
          </a:p>
          <a:p>
            <a:pPr marL="0" marR="0" lvl="0" indent="0" algn="ctr" rtl="0">
              <a:lnSpc>
                <a:spcPct val="90000"/>
              </a:lnSpc>
              <a:spcBef>
                <a:spcPts val="750"/>
              </a:spcBef>
              <a:spcAft>
                <a:spcPts val="0"/>
              </a:spcAft>
              <a:buClr>
                <a:schemeClr val="dk1"/>
              </a:buClr>
              <a:buSzPct val="25000"/>
              <a:buFont typeface="Arial"/>
              <a:buNone/>
            </a:pPr>
            <a:r>
              <a:rPr lang="en-US" dirty="0">
                <a:latin typeface="Arial"/>
                <a:ea typeface="Arial"/>
                <a:cs typeface="Arial"/>
                <a:sym typeface="Arial"/>
              </a:rPr>
              <a:t>M. Katherine Moore, Chair</a:t>
            </a:r>
          </a:p>
          <a:p>
            <a:pPr marL="0" marR="0" lvl="0" indent="0" algn="ctr" rtl="0">
              <a:lnSpc>
                <a:spcPct val="90000"/>
              </a:lnSpc>
              <a:spcBef>
                <a:spcPts val="750"/>
              </a:spcBef>
              <a:spcAft>
                <a:spcPts val="0"/>
              </a:spcAft>
              <a:buClr>
                <a:schemeClr val="dk1"/>
              </a:buClr>
              <a:buSzPct val="25000"/>
              <a:buFont typeface="Arial"/>
              <a:buNone/>
            </a:pPr>
            <a:r>
              <a:rPr lang="en-US" dirty="0">
                <a:latin typeface="Arial"/>
                <a:ea typeface="Arial"/>
                <a:cs typeface="Arial"/>
                <a:sym typeface="Arial"/>
              </a:rPr>
              <a:t>Mary K. Burnham-Curtis, Vice Chair</a:t>
            </a:r>
          </a:p>
          <a:p>
            <a:pPr marL="0" marR="0" lvl="0" indent="0" algn="ctr" rtl="0">
              <a:lnSpc>
                <a:spcPct val="90000"/>
              </a:lnSpc>
              <a:spcBef>
                <a:spcPts val="750"/>
              </a:spcBef>
              <a:spcAft>
                <a:spcPts val="0"/>
              </a:spcAft>
              <a:buClr>
                <a:schemeClr val="dk1"/>
              </a:buClr>
              <a:buSzPct val="25000"/>
              <a:buFont typeface="Arial"/>
              <a:buNone/>
            </a:pPr>
            <a:r>
              <a:rPr lang="en-US" dirty="0" smtClean="0">
                <a:latin typeface="Arial"/>
                <a:ea typeface="Arial"/>
                <a:cs typeface="Arial"/>
                <a:sym typeface="Arial"/>
              </a:rPr>
              <a:t>February 22, </a:t>
            </a:r>
            <a:r>
              <a:rPr lang="en-US" dirty="0">
                <a:latin typeface="Arial"/>
                <a:ea typeface="Arial"/>
                <a:cs typeface="Arial"/>
                <a:sym typeface="Arial"/>
              </a:rPr>
              <a:t>2016</a:t>
            </a:r>
          </a:p>
          <a:p>
            <a:pPr marL="0" marR="0" lvl="0" indent="0" algn="ctr" rtl="0">
              <a:lnSpc>
                <a:spcPct val="90000"/>
              </a:lnSpc>
              <a:spcBef>
                <a:spcPts val="750"/>
              </a:spcBef>
              <a:buClr>
                <a:schemeClr val="dk1"/>
              </a:buClr>
              <a:buSzPct val="25000"/>
              <a:buFont typeface="Arial"/>
              <a:buNone/>
            </a:pPr>
            <a:endParaRPr sz="1800" b="0" i="0" u="none" strike="noStrike" cap="none" dirty="0">
              <a:solidFill>
                <a:srgbClr val="757070"/>
              </a:solidFill>
              <a:latin typeface="Calibri"/>
              <a:ea typeface="Calibri"/>
              <a:cs typeface="Calibri"/>
              <a:sym typeface="Calibri"/>
            </a:endParaRPr>
          </a:p>
        </p:txBody>
      </p:sp>
      <p:pic>
        <p:nvPicPr>
          <p:cNvPr id="137" name="Shape 137"/>
          <p:cNvPicPr preferRelativeResize="0"/>
          <p:nvPr/>
        </p:nvPicPr>
        <p:blipFill rotWithShape="1">
          <a:blip r:embed="rId3">
            <a:alphaModFix/>
          </a:blip>
          <a:srcRect/>
          <a:stretch/>
        </p:blipFill>
        <p:spPr>
          <a:xfrm>
            <a:off x="3264205" y="351197"/>
            <a:ext cx="2615700" cy="2799000"/>
          </a:xfrm>
          <a:prstGeom prst="rect">
            <a:avLst/>
          </a:prstGeom>
          <a:noFill/>
          <a:ln>
            <a:noFill/>
          </a:ln>
        </p:spPr>
      </p:pic>
      <p:pic>
        <p:nvPicPr>
          <p:cNvPr id="138" name="Shape 138"/>
          <p:cNvPicPr preferRelativeResize="0"/>
          <p:nvPr/>
        </p:nvPicPr>
        <p:blipFill rotWithShape="1">
          <a:blip r:embed="rId4">
            <a:alphaModFix/>
          </a:blip>
          <a:srcRect/>
          <a:stretch/>
        </p:blipFill>
        <p:spPr>
          <a:xfrm>
            <a:off x="0" y="6135242"/>
            <a:ext cx="1493519" cy="685799"/>
          </a:xfrm>
          <a:prstGeom prst="rect">
            <a:avLst/>
          </a:prstGeom>
          <a:noFill/>
          <a:ln>
            <a:noFill/>
          </a:ln>
        </p:spPr>
      </p:pic>
      <p:pic>
        <p:nvPicPr>
          <p:cNvPr id="139" name="Shape 139"/>
          <p:cNvPicPr preferRelativeResize="0"/>
          <p:nvPr/>
        </p:nvPicPr>
        <p:blipFill rotWithShape="1">
          <a:blip r:embed="rId5">
            <a:alphaModFix/>
          </a:blip>
          <a:srcRect/>
          <a:stretch/>
        </p:blipFill>
        <p:spPr>
          <a:xfrm>
            <a:off x="7702950" y="6535292"/>
            <a:ext cx="1371599" cy="2857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518975" y="267535"/>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3300" b="1" i="0" u="none" strike="noStrike" cap="none" dirty="0">
                <a:solidFill>
                  <a:schemeClr val="dk1"/>
                </a:solidFill>
                <a:latin typeface="Arial"/>
                <a:ea typeface="Arial"/>
                <a:cs typeface="Arial"/>
                <a:sym typeface="Arial"/>
              </a:rPr>
              <a:t>Standards/Guidelines Development</a:t>
            </a:r>
            <a:br>
              <a:rPr lang="en-US" sz="3300" b="1" i="0" u="none" strike="noStrike" cap="none" dirty="0">
                <a:solidFill>
                  <a:schemeClr val="dk1"/>
                </a:solidFill>
                <a:latin typeface="Arial"/>
                <a:ea typeface="Arial"/>
                <a:cs typeface="Arial"/>
                <a:sym typeface="Arial"/>
              </a:rPr>
            </a:br>
            <a:r>
              <a:rPr lang="en-US" sz="3300" b="1" i="0" u="none" strike="noStrike" cap="none" dirty="0">
                <a:solidFill>
                  <a:schemeClr val="dk1"/>
                </a:solidFill>
                <a:latin typeface="Arial"/>
                <a:ea typeface="Arial"/>
                <a:cs typeface="Arial"/>
                <a:sym typeface="Arial"/>
              </a:rPr>
              <a:t>Priority </a:t>
            </a:r>
            <a:r>
              <a:rPr lang="en-US" sz="3300" b="1" i="0" u="none" strike="noStrike" cap="none" dirty="0" smtClean="0">
                <a:solidFill>
                  <a:schemeClr val="dk1"/>
                </a:solidFill>
                <a:latin typeface="Arial"/>
                <a:ea typeface="Arial"/>
                <a:cs typeface="Arial"/>
                <a:sym typeface="Arial"/>
              </a:rPr>
              <a:t>2</a:t>
            </a:r>
            <a:endParaRPr lang="en-US" sz="3300" b="1" i="0" u="none" strike="noStrike" cap="none" dirty="0">
              <a:solidFill>
                <a:schemeClr val="dk1"/>
              </a:solidFill>
              <a:latin typeface="Arial"/>
              <a:ea typeface="Arial"/>
              <a:cs typeface="Arial"/>
              <a:sym typeface="Arial"/>
            </a:endParaRPr>
          </a:p>
        </p:txBody>
      </p:sp>
      <p:sp>
        <p:nvSpPr>
          <p:cNvPr id="180" name="Shape 180"/>
          <p:cNvSpPr txBox="1">
            <a:spLocks noGrp="1"/>
          </p:cNvSpPr>
          <p:nvPr>
            <p:ph type="body" idx="1"/>
          </p:nvPr>
        </p:nvSpPr>
        <p:spPr>
          <a:xfrm>
            <a:off x="518975" y="1548408"/>
            <a:ext cx="8105999" cy="3340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1" i="0" u="none" strike="noStrike" cap="none" dirty="0">
                <a:solidFill>
                  <a:schemeClr val="dk1"/>
                </a:solidFill>
              </a:rPr>
              <a:t>Document Title:</a:t>
            </a:r>
            <a:r>
              <a:rPr lang="en-US" sz="1800" b="0" i="0" u="none" strike="noStrike" cap="none" dirty="0">
                <a:solidFill>
                  <a:schemeClr val="dk1"/>
                </a:solidFill>
              </a:rPr>
              <a:t> Wildlife </a:t>
            </a:r>
            <a:r>
              <a:rPr lang="en-US" sz="1800" b="0" i="0" u="none" strike="noStrike" cap="none" dirty="0" smtClean="0">
                <a:solidFill>
                  <a:schemeClr val="dk1"/>
                </a:solidFill>
              </a:rPr>
              <a:t>Forensic Report Writing Standard</a:t>
            </a:r>
          </a:p>
          <a:p>
            <a:pPr marL="0" indent="0">
              <a:buNone/>
            </a:pPr>
            <a:r>
              <a:rPr lang="en-US" sz="1800" b="1" i="0" u="none" strike="noStrike" cap="none" dirty="0" smtClean="0">
                <a:solidFill>
                  <a:schemeClr val="dk1"/>
                </a:solidFill>
              </a:rPr>
              <a:t>Scope:</a:t>
            </a:r>
            <a:r>
              <a:rPr lang="en-US" sz="1800" b="0" i="0" u="none" strike="noStrike" cap="none" dirty="0" smtClean="0">
                <a:solidFill>
                  <a:schemeClr val="dk1"/>
                </a:solidFill>
              </a:rPr>
              <a:t> </a:t>
            </a:r>
            <a:r>
              <a:rPr lang="en-US" sz="1800" dirty="0"/>
              <a:t>This document describes the information to be provided in reports of wildlife forensic </a:t>
            </a:r>
            <a:r>
              <a:rPr lang="en-US" sz="1800" dirty="0" smtClean="0"/>
              <a:t>examinations. </a:t>
            </a:r>
            <a:r>
              <a:rPr lang="en-US" sz="1800" dirty="0"/>
              <a:t>Requirements for both genetic and morphological examination reports are covered. Forensic reports serve a variety of audiences, and must provide a clear and concise summary of </a:t>
            </a:r>
            <a:r>
              <a:rPr lang="en-US" sz="1800" dirty="0" smtClean="0"/>
              <a:t>methods, results, </a:t>
            </a:r>
            <a:r>
              <a:rPr lang="en-US" sz="1800" dirty="0" smtClean="0">
                <a:solidFill>
                  <a:schemeClr val="tx1"/>
                </a:solidFill>
              </a:rPr>
              <a:t>and conclusions </a:t>
            </a:r>
            <a:r>
              <a:rPr lang="en-US" sz="1800" dirty="0"/>
              <a:t>for the use of the investigator, the court, and the litigants</a:t>
            </a:r>
            <a:r>
              <a:rPr lang="en-US" sz="1600" dirty="0" smtClean="0"/>
              <a:t>.</a:t>
            </a:r>
          </a:p>
          <a:p>
            <a:pPr marL="0" indent="0">
              <a:buNone/>
            </a:pPr>
            <a:r>
              <a:rPr lang="en-US" sz="1600" dirty="0"/>
              <a:t/>
            </a:r>
            <a:br>
              <a:rPr lang="en-US" sz="1600" dirty="0"/>
            </a:br>
            <a:r>
              <a:rPr lang="en-US" sz="1800" b="1" i="0" u="none" strike="noStrike" cap="none" dirty="0" smtClean="0">
                <a:solidFill>
                  <a:schemeClr val="dk1"/>
                </a:solidFill>
              </a:rPr>
              <a:t>Objective/rationale: </a:t>
            </a:r>
            <a:r>
              <a:rPr lang="en-US" sz="1800" b="0" i="0" u="none" strike="noStrike" cap="none" dirty="0" smtClean="0">
                <a:solidFill>
                  <a:schemeClr val="dk1"/>
                </a:solidFill>
              </a:rPr>
              <a:t>Standardize </a:t>
            </a:r>
            <a:r>
              <a:rPr lang="en-US" sz="1800" dirty="0" smtClean="0"/>
              <a:t>components included in wildlife forensic reporting documents</a:t>
            </a:r>
          </a:p>
          <a:p>
            <a:pPr marL="0" marR="0" lvl="0" indent="0" algn="l" rtl="0">
              <a:lnSpc>
                <a:spcPct val="90000"/>
              </a:lnSpc>
              <a:spcBef>
                <a:spcPts val="750"/>
              </a:spcBef>
              <a:spcAft>
                <a:spcPts val="0"/>
              </a:spcAft>
              <a:buClr>
                <a:schemeClr val="dk1"/>
              </a:buClr>
              <a:buSzPct val="25000"/>
              <a:buFont typeface="Arial"/>
              <a:buNone/>
            </a:pPr>
            <a:r>
              <a:rPr lang="en-US" sz="1800" b="1" i="0" u="none" strike="noStrike" cap="none" dirty="0" smtClean="0">
                <a:solidFill>
                  <a:schemeClr val="dk1"/>
                </a:solidFill>
              </a:rPr>
              <a:t>Issues/Concerns</a:t>
            </a:r>
            <a:r>
              <a:rPr lang="en-US" sz="1800" b="1" i="0" u="none" strike="noStrike" cap="none" dirty="0">
                <a:solidFill>
                  <a:schemeClr val="dk1"/>
                </a:solidFill>
              </a:rPr>
              <a:t>:</a:t>
            </a:r>
            <a:r>
              <a:rPr lang="en-US" sz="1800" b="0" i="0" u="none" strike="noStrike" cap="none" dirty="0">
                <a:solidFill>
                  <a:schemeClr val="dk1"/>
                </a:solidFill>
              </a:rPr>
              <a:t>  </a:t>
            </a:r>
            <a:r>
              <a:rPr lang="en-US" sz="1800" dirty="0"/>
              <a:t>A</a:t>
            </a:r>
            <a:r>
              <a:rPr lang="en-US" sz="1800" dirty="0" smtClean="0"/>
              <a:t>cceptance </a:t>
            </a:r>
            <a:r>
              <a:rPr lang="en-US" sz="1800" dirty="0"/>
              <a:t>in the SDO process</a:t>
            </a:r>
          </a:p>
        </p:txBody>
      </p:sp>
      <p:sp>
        <p:nvSpPr>
          <p:cNvPr id="181" name="Shape 181"/>
          <p:cNvSpPr txBox="1"/>
          <p:nvPr/>
        </p:nvSpPr>
        <p:spPr>
          <a:xfrm>
            <a:off x="2258250" y="5331450"/>
            <a:ext cx="6620100" cy="1244399"/>
          </a:xfrm>
          <a:prstGeom prst="rect">
            <a:avLst/>
          </a:prstGeom>
          <a:solidFill>
            <a:srgbClr val="D0CECE"/>
          </a:solidFill>
          <a:ln>
            <a:noFill/>
          </a:ln>
        </p:spPr>
        <p:txBody>
          <a:bodyPr lIns="91425" tIns="45700" rIns="91425" bIns="45700" anchor="t" anchorCtr="0">
            <a:noAutofit/>
          </a:bodyPr>
          <a:lstStyle/>
          <a:p>
            <a:pPr marL="0" marR="0" lvl="0" indent="0" algn="l" rtl="0">
              <a:spcBef>
                <a:spcPts val="0"/>
              </a:spcBef>
              <a:buSzPct val="25000"/>
              <a:buNone/>
            </a:pPr>
            <a:r>
              <a:rPr lang="en-US" sz="1800" b="1" dirty="0">
                <a:solidFill>
                  <a:schemeClr val="dk1"/>
                </a:solidFill>
                <a:latin typeface="Calibri"/>
                <a:ea typeface="Calibri"/>
                <a:cs typeface="Calibri"/>
                <a:sym typeface="Calibri"/>
              </a:rPr>
              <a:t>Task Group Name: </a:t>
            </a:r>
            <a:r>
              <a:rPr lang="en-US" sz="1800" dirty="0" smtClean="0">
                <a:solidFill>
                  <a:schemeClr val="dk1"/>
                </a:solidFill>
                <a:latin typeface="Calibri"/>
                <a:ea typeface="Calibri"/>
                <a:cs typeface="Calibri"/>
                <a:sym typeface="Calibri"/>
              </a:rPr>
              <a:t>Report Writing TG</a:t>
            </a:r>
            <a:endParaRPr lang="en-US" sz="1800" dirty="0">
              <a:solidFill>
                <a:schemeClr val="dk1"/>
              </a:solidFill>
              <a:latin typeface="Calibri"/>
              <a:ea typeface="Calibri"/>
              <a:cs typeface="Calibri"/>
              <a:sym typeface="Calibri"/>
            </a:endParaRPr>
          </a:p>
          <a:p>
            <a:pPr marL="0" marR="0" lvl="0" indent="0" algn="l" rtl="0">
              <a:spcBef>
                <a:spcPts val="0"/>
              </a:spcBef>
              <a:buSzPct val="25000"/>
              <a:buNone/>
            </a:pPr>
            <a:r>
              <a:rPr lang="en-US" sz="1800" b="1" dirty="0">
                <a:solidFill>
                  <a:schemeClr val="dk1"/>
                </a:solidFill>
                <a:latin typeface="Calibri"/>
                <a:ea typeface="Calibri"/>
                <a:cs typeface="Calibri"/>
                <a:sym typeface="Calibri"/>
              </a:rPr>
              <a:t>Task Group Chair Name: </a:t>
            </a:r>
            <a:r>
              <a:rPr lang="en-US" sz="1800" dirty="0" smtClean="0">
                <a:solidFill>
                  <a:schemeClr val="dk1"/>
                </a:solidFill>
                <a:latin typeface="Calibri"/>
                <a:ea typeface="Calibri"/>
                <a:cs typeface="Calibri"/>
                <a:sym typeface="Calibri"/>
              </a:rPr>
              <a:t>Pepper Trail</a:t>
            </a:r>
            <a:endParaRPr lang="en-US" sz="1800" dirty="0">
              <a:solidFill>
                <a:schemeClr val="dk1"/>
              </a:solidFill>
              <a:latin typeface="Calibri"/>
              <a:ea typeface="Calibri"/>
              <a:cs typeface="Calibri"/>
              <a:sym typeface="Calibri"/>
            </a:endParaRPr>
          </a:p>
          <a:p>
            <a:pPr marL="0" marR="0" lvl="0" indent="0" algn="l" rtl="0">
              <a:spcBef>
                <a:spcPts val="0"/>
              </a:spcBef>
              <a:buSzPct val="25000"/>
              <a:buNone/>
            </a:pPr>
            <a:r>
              <a:rPr lang="en-US" sz="1800" b="1" dirty="0">
                <a:solidFill>
                  <a:schemeClr val="dk1"/>
                </a:solidFill>
                <a:latin typeface="Calibri"/>
                <a:ea typeface="Calibri"/>
                <a:cs typeface="Calibri"/>
                <a:sym typeface="Calibri"/>
              </a:rPr>
              <a:t>Task Group Chair Contact Information: </a:t>
            </a:r>
            <a:r>
              <a:rPr lang="en-US" sz="1800" dirty="0" smtClean="0">
                <a:solidFill>
                  <a:schemeClr val="dk1"/>
                </a:solidFill>
                <a:latin typeface="Calibri"/>
                <a:ea typeface="Calibri"/>
                <a:cs typeface="Calibri"/>
                <a:sym typeface="Calibri"/>
              </a:rPr>
              <a:t>pepper_trail@fws.gov</a:t>
            </a:r>
            <a:endParaRPr lang="en-US" sz="1800" dirty="0">
              <a:solidFill>
                <a:schemeClr val="dk1"/>
              </a:solidFill>
              <a:latin typeface="Calibri"/>
              <a:ea typeface="Calibri"/>
              <a:cs typeface="Calibri"/>
              <a:sym typeface="Calibri"/>
            </a:endParaRPr>
          </a:p>
          <a:p>
            <a:pPr marL="0" marR="0" lvl="0" indent="0" algn="l" rtl="0">
              <a:spcBef>
                <a:spcPts val="0"/>
              </a:spcBef>
              <a:buSzPct val="25000"/>
              <a:buNone/>
            </a:pPr>
            <a:r>
              <a:rPr lang="en-US" sz="1800" b="1" dirty="0">
                <a:solidFill>
                  <a:schemeClr val="dk1"/>
                </a:solidFill>
                <a:latin typeface="Calibri"/>
                <a:ea typeface="Calibri"/>
                <a:cs typeface="Calibri"/>
                <a:sym typeface="Calibri"/>
              </a:rPr>
              <a:t>Date of Last Task Group Meeting: </a:t>
            </a:r>
            <a:r>
              <a:rPr lang="en-US" sz="1800" dirty="0">
                <a:solidFill>
                  <a:schemeClr val="dk1"/>
                </a:solidFill>
                <a:latin typeface="Calibri"/>
                <a:ea typeface="Calibri"/>
                <a:cs typeface="Calibri"/>
                <a:sym typeface="Calibri"/>
              </a:rPr>
              <a:t>28/Jan/2016</a:t>
            </a:r>
          </a:p>
        </p:txBody>
      </p:sp>
      <p:sp>
        <p:nvSpPr>
          <p:cNvPr id="182" name="Shape 182"/>
          <p:cNvSpPr txBox="1">
            <a:spLocks noGrp="1"/>
          </p:cNvSpPr>
          <p:nvPr>
            <p:ph type="sldNum" idx="12"/>
          </p:nvPr>
        </p:nvSpPr>
        <p:spPr>
          <a:xfrm>
            <a:off x="3311082" y="6443655"/>
            <a:ext cx="20574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10</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59481554"/>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547625" y="539162"/>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3300" b="1" i="0" u="none" strike="noStrike" cap="none" dirty="0">
                <a:solidFill>
                  <a:schemeClr val="dk1"/>
                </a:solidFill>
                <a:latin typeface="Arial"/>
                <a:ea typeface="Arial"/>
                <a:cs typeface="Arial"/>
                <a:sym typeface="Arial"/>
              </a:rPr>
              <a:t>Standards/Guidelines Development</a:t>
            </a:r>
            <a:br>
              <a:rPr lang="en-US" sz="3300" b="1" i="0" u="none" strike="noStrike" cap="none" dirty="0">
                <a:solidFill>
                  <a:schemeClr val="dk1"/>
                </a:solidFill>
                <a:latin typeface="Arial"/>
                <a:ea typeface="Arial"/>
                <a:cs typeface="Arial"/>
                <a:sym typeface="Arial"/>
              </a:rPr>
            </a:br>
            <a:r>
              <a:rPr lang="en-US" sz="3300" b="1" i="0" u="none" strike="noStrike" cap="none" dirty="0">
                <a:solidFill>
                  <a:schemeClr val="dk1"/>
                </a:solidFill>
                <a:latin typeface="Arial"/>
                <a:ea typeface="Arial"/>
                <a:cs typeface="Arial"/>
                <a:sym typeface="Arial"/>
              </a:rPr>
              <a:t>Priority 2 Document - Report Writing</a:t>
            </a:r>
          </a:p>
        </p:txBody>
      </p:sp>
      <p:sp>
        <p:nvSpPr>
          <p:cNvPr id="196" name="Shape 196"/>
          <p:cNvSpPr txBox="1">
            <a:spLocks noGrp="1"/>
          </p:cNvSpPr>
          <p:nvPr>
            <p:ph type="sldNum" idx="12"/>
          </p:nvPr>
        </p:nvSpPr>
        <p:spPr>
          <a:xfrm>
            <a:off x="3311082" y="6443655"/>
            <a:ext cx="20574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11</a:t>
            </a:fld>
            <a:endParaRPr lang="en-US" sz="1200">
              <a:solidFill>
                <a:srgbClr val="888888"/>
              </a:solidFill>
              <a:latin typeface="Calibri"/>
              <a:ea typeface="Calibri"/>
              <a:cs typeface="Calibri"/>
              <a:sym typeface="Calibri"/>
            </a:endParaRPr>
          </a:p>
        </p:txBody>
      </p:sp>
      <p:sp>
        <p:nvSpPr>
          <p:cNvPr id="5" name="Shape 188"/>
          <p:cNvSpPr txBox="1">
            <a:spLocks/>
          </p:cNvSpPr>
          <p:nvPr/>
        </p:nvSpPr>
        <p:spPr>
          <a:xfrm>
            <a:off x="1944652" y="1978493"/>
            <a:ext cx="5228099" cy="3748407"/>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rtl val="0"/>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rtl val="0"/>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rtl val="0"/>
              </a:defRPr>
            </a:lvl3pPr>
            <a:lvl4pPr marL="1200150" marR="0" lvl="3" indent="-85725" algn="l" rtl="0">
              <a:lnSpc>
                <a:spcPct val="90000"/>
              </a:lnSpc>
              <a:spcBef>
                <a:spcPts val="375"/>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rtl val="0"/>
              </a:defRPr>
            </a:lvl4pPr>
            <a:lvl5pPr marL="1543050" marR="0" lvl="4" indent="-85725" algn="l" rtl="0">
              <a:lnSpc>
                <a:spcPct val="90000"/>
              </a:lnSpc>
              <a:spcBef>
                <a:spcPts val="375"/>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rtl val="0"/>
              </a:defRPr>
            </a:lvl5pPr>
            <a:lvl6pPr marL="1885950" marR="0" lvl="5" indent="-85725" algn="l" rtl="0">
              <a:lnSpc>
                <a:spcPct val="90000"/>
              </a:lnSpc>
              <a:spcBef>
                <a:spcPts val="375"/>
              </a:spcBef>
              <a:spcAft>
                <a:spcPts val="0"/>
              </a:spcAft>
              <a:buClr>
                <a:schemeClr val="dk1"/>
              </a:buClr>
              <a:buSzPct val="96428"/>
              <a:buFont typeface="Arial"/>
              <a:buChar char="•"/>
              <a:defRPr sz="1350" b="0" i="0" u="none" strike="noStrike" cap="none">
                <a:solidFill>
                  <a:schemeClr val="dk1"/>
                </a:solidFill>
                <a:latin typeface="Calibri"/>
                <a:ea typeface="Calibri"/>
                <a:cs typeface="Calibri"/>
                <a:sym typeface="Calibri"/>
                <a:rtl val="0"/>
              </a:defRPr>
            </a:lvl6pPr>
            <a:lvl7pPr marL="2228850" marR="0" lvl="6" indent="-85725" algn="l" rtl="0">
              <a:lnSpc>
                <a:spcPct val="90000"/>
              </a:lnSpc>
              <a:spcBef>
                <a:spcPts val="375"/>
              </a:spcBef>
              <a:spcAft>
                <a:spcPts val="0"/>
              </a:spcAft>
              <a:buClr>
                <a:schemeClr val="dk1"/>
              </a:buClr>
              <a:buSzPct val="96428"/>
              <a:buFont typeface="Arial"/>
              <a:buChar char="•"/>
              <a:defRPr sz="1350" b="0" i="0" u="none" strike="noStrike" cap="none">
                <a:solidFill>
                  <a:schemeClr val="dk1"/>
                </a:solidFill>
                <a:latin typeface="Calibri"/>
                <a:ea typeface="Calibri"/>
                <a:cs typeface="Calibri"/>
                <a:sym typeface="Calibri"/>
                <a:rtl val="0"/>
              </a:defRPr>
            </a:lvl7pPr>
            <a:lvl8pPr marL="2571750" marR="0" lvl="7" indent="-85725" algn="l" rtl="0">
              <a:lnSpc>
                <a:spcPct val="90000"/>
              </a:lnSpc>
              <a:spcBef>
                <a:spcPts val="375"/>
              </a:spcBef>
              <a:spcAft>
                <a:spcPts val="0"/>
              </a:spcAft>
              <a:buClr>
                <a:schemeClr val="dk1"/>
              </a:buClr>
              <a:buSzPct val="96428"/>
              <a:buFont typeface="Arial"/>
              <a:buChar char="•"/>
              <a:defRPr sz="1350" b="0" i="0" u="none" strike="noStrike" cap="none">
                <a:solidFill>
                  <a:schemeClr val="dk1"/>
                </a:solidFill>
                <a:latin typeface="Calibri"/>
                <a:ea typeface="Calibri"/>
                <a:cs typeface="Calibri"/>
                <a:sym typeface="Calibri"/>
                <a:rtl val="0"/>
              </a:defRPr>
            </a:lvl8pPr>
            <a:lvl9pPr marL="2914650" marR="0" lvl="8" indent="-85725" algn="l" rtl="0">
              <a:lnSpc>
                <a:spcPct val="90000"/>
              </a:lnSpc>
              <a:spcBef>
                <a:spcPts val="375"/>
              </a:spcBef>
              <a:spcAft>
                <a:spcPts val="0"/>
              </a:spcAft>
              <a:buClr>
                <a:schemeClr val="dk1"/>
              </a:buClr>
              <a:buSzPct val="96428"/>
              <a:buFont typeface="Arial"/>
              <a:buChar char="•"/>
              <a:defRPr sz="1350" b="0" i="0" u="none" strike="noStrike" cap="none">
                <a:solidFill>
                  <a:schemeClr val="dk1"/>
                </a:solidFill>
                <a:latin typeface="Calibri"/>
                <a:ea typeface="Calibri"/>
                <a:cs typeface="Calibri"/>
                <a:sym typeface="Calibri"/>
                <a:rtl val="0"/>
              </a:defRPr>
            </a:lvl9pPr>
          </a:lstStyle>
          <a:p>
            <a:pPr marL="0" indent="0">
              <a:spcBef>
                <a:spcPts val="0"/>
              </a:spcBef>
              <a:buSzPct val="25000"/>
              <a:buFont typeface="Arial"/>
              <a:buNone/>
            </a:pPr>
            <a:r>
              <a:rPr lang="en-US" sz="2800" dirty="0" smtClean="0"/>
              <a:t>Key Components of Standard: </a:t>
            </a:r>
          </a:p>
          <a:p>
            <a:pPr marL="0" indent="0">
              <a:spcBef>
                <a:spcPts val="0"/>
              </a:spcBef>
              <a:buSzPct val="25000"/>
              <a:buFont typeface="Arial"/>
              <a:buNone/>
            </a:pPr>
            <a:endParaRPr lang="en-US" sz="1600" dirty="0" smtClean="0"/>
          </a:p>
          <a:p>
            <a:pPr marL="457200">
              <a:lnSpc>
                <a:spcPct val="100000"/>
              </a:lnSpc>
              <a:spcBef>
                <a:spcPts val="0"/>
              </a:spcBef>
              <a:spcAft>
                <a:spcPts val="1200"/>
              </a:spcAft>
              <a:buNone/>
            </a:pPr>
            <a:r>
              <a:rPr lang="en-US" sz="2400" b="1" dirty="0">
                <a:latin typeface="Cambria"/>
                <a:ea typeface="Cambria"/>
                <a:cs typeface="Cambria"/>
                <a:sym typeface="Cambria"/>
              </a:rPr>
              <a:t>Chain of custody information</a:t>
            </a:r>
          </a:p>
          <a:p>
            <a:pPr marL="457200">
              <a:lnSpc>
                <a:spcPct val="100000"/>
              </a:lnSpc>
              <a:spcBef>
                <a:spcPts val="0"/>
              </a:spcBef>
              <a:spcAft>
                <a:spcPts val="1200"/>
              </a:spcAft>
              <a:buNone/>
            </a:pPr>
            <a:r>
              <a:rPr lang="en-US" sz="2400" b="1" dirty="0">
                <a:latin typeface="Cambria"/>
                <a:ea typeface="Cambria"/>
                <a:cs typeface="Cambria"/>
                <a:sym typeface="Cambria"/>
              </a:rPr>
              <a:t>Examination Requested</a:t>
            </a:r>
          </a:p>
          <a:p>
            <a:pPr marL="457200">
              <a:lnSpc>
                <a:spcPct val="100000"/>
              </a:lnSpc>
              <a:spcBef>
                <a:spcPts val="0"/>
              </a:spcBef>
              <a:spcAft>
                <a:spcPts val="1200"/>
              </a:spcAft>
              <a:buNone/>
            </a:pPr>
            <a:r>
              <a:rPr lang="en-US" sz="2400" b="1" dirty="0">
                <a:latin typeface="Cambria"/>
                <a:ea typeface="Cambria"/>
                <a:cs typeface="Cambria"/>
                <a:sym typeface="Cambria"/>
              </a:rPr>
              <a:t>Examination Conducted</a:t>
            </a:r>
          </a:p>
          <a:p>
            <a:pPr marL="457200">
              <a:lnSpc>
                <a:spcPct val="100000"/>
              </a:lnSpc>
              <a:spcBef>
                <a:spcPts val="0"/>
              </a:spcBef>
              <a:spcAft>
                <a:spcPts val="1200"/>
              </a:spcAft>
              <a:buNone/>
            </a:pPr>
            <a:r>
              <a:rPr lang="en-US" sz="2400" b="1" dirty="0">
                <a:latin typeface="Cambria"/>
                <a:ea typeface="Cambria"/>
                <a:cs typeface="Cambria"/>
                <a:sym typeface="Cambria"/>
              </a:rPr>
              <a:t>Examination Results</a:t>
            </a:r>
          </a:p>
          <a:p>
            <a:pPr marL="457200">
              <a:lnSpc>
                <a:spcPct val="100000"/>
              </a:lnSpc>
              <a:spcBef>
                <a:spcPts val="0"/>
              </a:spcBef>
              <a:spcAft>
                <a:spcPts val="1200"/>
              </a:spcAft>
              <a:buNone/>
            </a:pPr>
            <a:r>
              <a:rPr lang="en-US" sz="2400" b="1" dirty="0">
                <a:latin typeface="Cambria"/>
                <a:ea typeface="Cambria"/>
                <a:cs typeface="Cambria"/>
                <a:sym typeface="Cambria"/>
              </a:rPr>
              <a:t>Examination </a:t>
            </a:r>
            <a:r>
              <a:rPr lang="en-US" sz="2400" b="1" dirty="0" smtClean="0">
                <a:latin typeface="Cambria"/>
                <a:ea typeface="Cambria"/>
                <a:cs typeface="Cambria"/>
                <a:sym typeface="Cambria"/>
              </a:rPr>
              <a:t>Conclusions</a:t>
            </a:r>
          </a:p>
          <a:p>
            <a:pPr indent="-171450">
              <a:buFont typeface="Arial"/>
              <a:buNone/>
            </a:pPr>
            <a:endParaRPr lang="en-US" sz="2800" dirty="0" smtClean="0"/>
          </a:p>
          <a:p>
            <a:pPr indent="-171450">
              <a:buFont typeface="Arial"/>
              <a:buNone/>
            </a:pPr>
            <a:endParaRPr lang="en-US" sz="2800" dirty="0" smtClean="0"/>
          </a:p>
          <a:p>
            <a:pPr indent="-171450">
              <a:buFont typeface="Arial"/>
              <a:buNone/>
            </a:pPr>
            <a:endParaRPr lang="en-US" sz="2800" dirty="0" smtClean="0"/>
          </a:p>
          <a:p>
            <a:pPr indent="-171450">
              <a:buFont typeface="Arial"/>
              <a:buNone/>
            </a:pPr>
            <a:endParaRPr lang="en-US" sz="2800" dirty="0" smtClean="0"/>
          </a:p>
          <a:p>
            <a:pPr marL="0" indent="0">
              <a:buSzPct val="25000"/>
              <a:buFont typeface="Arial"/>
              <a:buNone/>
            </a:pPr>
            <a:endParaRPr lang="en-US" sz="2800" dirty="0" smtClean="0"/>
          </a:p>
          <a:p>
            <a:pPr marL="0" indent="0">
              <a:buSzPct val="25000"/>
              <a:buFont typeface="Arial"/>
              <a:buNone/>
            </a:pPr>
            <a:endParaRPr lang="en-US" sz="2800" dirty="0"/>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11162" y="232043"/>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US" sz="3300" b="1" i="0" u="none" strike="noStrike" cap="none" dirty="0">
                <a:solidFill>
                  <a:schemeClr val="dk1"/>
                </a:solidFill>
                <a:latin typeface="Arial"/>
                <a:ea typeface="Arial"/>
                <a:cs typeface="Arial"/>
                <a:sym typeface="Arial"/>
              </a:rPr>
              <a:t>Standards/Guidelines for Reference</a:t>
            </a:r>
          </a:p>
        </p:txBody>
      </p:sp>
      <p:graphicFrame>
        <p:nvGraphicFramePr>
          <p:cNvPr id="202" name="Shape 202"/>
          <p:cNvGraphicFramePr/>
          <p:nvPr>
            <p:extLst>
              <p:ext uri="{D42A27DB-BD31-4B8C-83A1-F6EECF244321}">
                <p14:modId xmlns:p14="http://schemas.microsoft.com/office/powerpoint/2010/main" val="201898843"/>
              </p:ext>
            </p:extLst>
          </p:nvPr>
        </p:nvGraphicFramePr>
        <p:xfrm>
          <a:off x="137160" y="1619250"/>
          <a:ext cx="8851392" cy="3968563"/>
        </p:xfrm>
        <a:graphic>
          <a:graphicData uri="http://schemas.openxmlformats.org/drawingml/2006/table">
            <a:tbl>
              <a:tblPr firstRow="1" bandRow="1">
                <a:noFill/>
                <a:tableStyleId>{7CB39FE3-EDB6-4269-8DE7-0905398D2DBB}</a:tableStyleId>
              </a:tblPr>
              <a:tblGrid>
                <a:gridCol w="6922008">
                  <a:extLst>
                    <a:ext uri="{9D8B030D-6E8A-4147-A177-3AD203B41FA5}">
                      <a16:colId xmlns:a16="http://schemas.microsoft.com/office/drawing/2014/main" xmlns="" val="20000"/>
                    </a:ext>
                  </a:extLst>
                </a:gridCol>
                <a:gridCol w="1929384">
                  <a:extLst>
                    <a:ext uri="{9D8B030D-6E8A-4147-A177-3AD203B41FA5}">
                      <a16:colId xmlns:a16="http://schemas.microsoft.com/office/drawing/2014/main" xmlns="" val="20001"/>
                    </a:ext>
                  </a:extLst>
                </a:gridCol>
              </a:tblGrid>
              <a:tr h="822138">
                <a:tc>
                  <a:txBody>
                    <a:bodyPr/>
                    <a:lstStyle/>
                    <a:p>
                      <a:pPr marL="0" marR="0" lvl="0" indent="0" algn="l" rtl="0">
                        <a:spcBef>
                          <a:spcPts val="0"/>
                        </a:spcBef>
                        <a:buSzPct val="25000"/>
                        <a:buNone/>
                      </a:pPr>
                      <a:r>
                        <a:rPr lang="en-US" sz="2400" dirty="0"/>
                        <a:t>Title</a:t>
                      </a:r>
                    </a:p>
                  </a:txBody>
                  <a:tcPr marL="91425" marR="91425" marT="45725" marB="45725" anchor="ctr"/>
                </a:tc>
                <a:tc>
                  <a:txBody>
                    <a:bodyPr/>
                    <a:lstStyle/>
                    <a:p>
                      <a:pPr marL="0" marR="0" lvl="0" indent="0" algn="l" rtl="0">
                        <a:spcBef>
                          <a:spcPts val="0"/>
                        </a:spcBef>
                        <a:buSzPct val="25000"/>
                        <a:buNone/>
                      </a:pPr>
                      <a:r>
                        <a:rPr lang="en-US" sz="2400"/>
                        <a:t>Organization</a:t>
                      </a:r>
                    </a:p>
                  </a:txBody>
                  <a:tcPr marL="91425" marR="91425" marT="45725" marB="45725" anchor="ctr"/>
                </a:tc>
                <a:extLst>
                  <a:ext uri="{0D108BD9-81ED-4DB2-BD59-A6C34878D82A}">
                    <a16:rowId xmlns:a16="http://schemas.microsoft.com/office/drawing/2014/main" xmlns="" val="10000"/>
                  </a:ext>
                </a:extLst>
              </a:tr>
              <a:tr h="464691">
                <a:tc>
                  <a:txBody>
                    <a:bodyPr/>
                    <a:lstStyle/>
                    <a:p>
                      <a:pPr marL="0" marR="0" lvl="0" indent="0" algn="l" rtl="0">
                        <a:spcBef>
                          <a:spcPts val="0"/>
                        </a:spcBef>
                        <a:buSzPct val="25000"/>
                        <a:buNone/>
                      </a:pPr>
                      <a:r>
                        <a:rPr lang="en-US" sz="2400">
                          <a:solidFill>
                            <a:schemeClr val="dk1"/>
                          </a:solidFill>
                          <a:latin typeface="Calibri"/>
                          <a:ea typeface="Calibri"/>
                          <a:cs typeface="Calibri"/>
                          <a:sym typeface="Calibri"/>
                        </a:rPr>
                        <a:t>SWGWILD Report Writing Guidelines (DRAFT)</a:t>
                      </a:r>
                    </a:p>
                  </a:txBody>
                  <a:tcPr marL="91425" marR="91425" marT="45725" marB="45725"/>
                </a:tc>
                <a:tc>
                  <a:txBody>
                    <a:bodyPr/>
                    <a:lstStyle/>
                    <a:p>
                      <a:pPr marL="0" marR="0" lvl="0" indent="0" algn="l" rtl="0">
                        <a:spcBef>
                          <a:spcPts val="0"/>
                        </a:spcBef>
                        <a:buSzPct val="25000"/>
                        <a:buNone/>
                      </a:pPr>
                      <a:r>
                        <a:rPr lang="en-US" sz="2400"/>
                        <a:t>SWGWILD</a:t>
                      </a:r>
                    </a:p>
                  </a:txBody>
                  <a:tcPr marL="91425" marR="91425" marT="45725" marB="45725"/>
                </a:tc>
                <a:extLst>
                  <a:ext uri="{0D108BD9-81ED-4DB2-BD59-A6C34878D82A}">
                    <a16:rowId xmlns:a16="http://schemas.microsoft.com/office/drawing/2014/main" xmlns="" val="10001"/>
                  </a:ext>
                </a:extLst>
              </a:tr>
              <a:tr h="464691">
                <a:tc>
                  <a:txBody>
                    <a:bodyPr/>
                    <a:lstStyle/>
                    <a:p>
                      <a:pPr marL="0" marR="0" lvl="0" indent="0" algn="l" rtl="0">
                        <a:spcBef>
                          <a:spcPts val="0"/>
                        </a:spcBef>
                        <a:buSzPct val="25000"/>
                        <a:buNone/>
                      </a:pPr>
                      <a:r>
                        <a:rPr lang="en-US" sz="2400"/>
                        <a:t>SWGWILD Standards and Guidelines, v. 2.0</a:t>
                      </a:r>
                    </a:p>
                  </a:txBody>
                  <a:tcPr marL="91425" marR="91425" marT="45725" marB="45725"/>
                </a:tc>
                <a:tc>
                  <a:txBody>
                    <a:bodyPr/>
                    <a:lstStyle/>
                    <a:p>
                      <a:pPr marL="0" marR="0" lvl="0" indent="0" algn="l" rtl="0">
                        <a:spcBef>
                          <a:spcPts val="0"/>
                        </a:spcBef>
                        <a:buSzPct val="25000"/>
                        <a:buNone/>
                      </a:pPr>
                      <a:r>
                        <a:rPr lang="en-US" sz="2400"/>
                        <a:t>SWGWILD</a:t>
                      </a:r>
                    </a:p>
                  </a:txBody>
                  <a:tcPr marL="91425" marR="91425" marT="45725" marB="45725"/>
                </a:tc>
                <a:extLst>
                  <a:ext uri="{0D108BD9-81ED-4DB2-BD59-A6C34878D82A}">
                    <a16:rowId xmlns:a16="http://schemas.microsoft.com/office/drawing/2014/main" xmlns="" val="10002"/>
                  </a:ext>
                </a:extLst>
              </a:tr>
              <a:tr h="464691">
                <a:tc>
                  <a:txBody>
                    <a:bodyPr/>
                    <a:lstStyle/>
                    <a:p>
                      <a:pPr marL="0" marR="0" lvl="0" indent="0" algn="l" rtl="0">
                        <a:spcBef>
                          <a:spcPts val="0"/>
                        </a:spcBef>
                        <a:buSzPct val="25000"/>
                        <a:buNone/>
                      </a:pPr>
                      <a:r>
                        <a:rPr lang="en-US" sz="2400"/>
                        <a:t>Quality Assurance Standards</a:t>
                      </a:r>
                    </a:p>
                  </a:txBody>
                  <a:tcPr marL="91425" marR="91425" marT="45725" marB="45725"/>
                </a:tc>
                <a:tc>
                  <a:txBody>
                    <a:bodyPr/>
                    <a:lstStyle/>
                    <a:p>
                      <a:pPr marL="0" marR="0" lvl="0" indent="0" algn="l" rtl="0">
                        <a:spcBef>
                          <a:spcPts val="0"/>
                        </a:spcBef>
                        <a:buSzPct val="25000"/>
                        <a:buNone/>
                      </a:pPr>
                      <a:r>
                        <a:rPr lang="en-US" sz="2400"/>
                        <a:t>FBI</a:t>
                      </a:r>
                    </a:p>
                  </a:txBody>
                  <a:tcPr marL="91425" marR="91425" marT="45725" marB="45725"/>
                </a:tc>
                <a:extLst>
                  <a:ext uri="{0D108BD9-81ED-4DB2-BD59-A6C34878D82A}">
                    <a16:rowId xmlns:a16="http://schemas.microsoft.com/office/drawing/2014/main" xmlns="" val="10003"/>
                  </a:ext>
                </a:extLst>
              </a:tr>
              <a:tr h="464691">
                <a:tc>
                  <a:txBody>
                    <a:bodyPr/>
                    <a:lstStyle/>
                    <a:p>
                      <a:pPr marL="0" marR="0" lvl="0" indent="0" algn="l" rtl="0">
                        <a:spcBef>
                          <a:spcPts val="0"/>
                        </a:spcBef>
                        <a:buSzPct val="25000"/>
                        <a:buNone/>
                      </a:pPr>
                      <a:r>
                        <a:rPr lang="en-US" sz="2400" dirty="0">
                          <a:solidFill>
                            <a:schemeClr val="dk1"/>
                          </a:solidFill>
                        </a:rPr>
                        <a:t>ISFG Recommendations</a:t>
                      </a:r>
                    </a:p>
                  </a:txBody>
                  <a:tcPr marL="91425" marR="91425" marT="45725" marB="45725"/>
                </a:tc>
                <a:tc>
                  <a:txBody>
                    <a:bodyPr/>
                    <a:lstStyle/>
                    <a:p>
                      <a:pPr marL="0" marR="0" lvl="0" indent="0" algn="l" rtl="0">
                        <a:spcBef>
                          <a:spcPts val="0"/>
                        </a:spcBef>
                        <a:buSzPct val="25000"/>
                        <a:buNone/>
                      </a:pPr>
                      <a:r>
                        <a:rPr lang="en-US" sz="2400"/>
                        <a:t>IFSG</a:t>
                      </a:r>
                    </a:p>
                  </a:txBody>
                  <a:tcPr marL="91425" marR="91425" marT="45725" marB="45725"/>
                </a:tc>
                <a:extLst>
                  <a:ext uri="{0D108BD9-81ED-4DB2-BD59-A6C34878D82A}">
                    <a16:rowId xmlns:a16="http://schemas.microsoft.com/office/drawing/2014/main" xmlns="" val="10004"/>
                  </a:ext>
                </a:extLst>
              </a:tr>
              <a:tr h="464691">
                <a:tc>
                  <a:txBody>
                    <a:bodyPr/>
                    <a:lstStyle/>
                    <a:p>
                      <a:pPr marL="0" marR="0" lvl="0" indent="0" algn="l" rtl="0">
                        <a:spcBef>
                          <a:spcPts val="0"/>
                        </a:spcBef>
                        <a:buSzPct val="25000"/>
                        <a:buNone/>
                      </a:pPr>
                      <a:r>
                        <a:rPr lang="en-US" sz="2400">
                          <a:solidFill>
                            <a:schemeClr val="dk1"/>
                          </a:solidFill>
                          <a:latin typeface="Calibri"/>
                          <a:ea typeface="Calibri"/>
                          <a:cs typeface="Calibri"/>
                          <a:sym typeface="Calibri"/>
                        </a:rPr>
                        <a:t>Primary literature publications</a:t>
                      </a:r>
                    </a:p>
                  </a:txBody>
                  <a:tcPr marL="91425" marR="91425" marT="45725" marB="45725"/>
                </a:tc>
                <a:tc>
                  <a:txBody>
                    <a:bodyPr/>
                    <a:lstStyle/>
                    <a:p>
                      <a:pPr marL="0" marR="0" lvl="0" indent="0" algn="l" rtl="0">
                        <a:spcBef>
                          <a:spcPts val="0"/>
                        </a:spcBef>
                        <a:buSzPct val="25000"/>
                        <a:buNone/>
                      </a:pPr>
                      <a:r>
                        <a:rPr lang="en-US" sz="2400"/>
                        <a:t>n/a</a:t>
                      </a:r>
                    </a:p>
                  </a:txBody>
                  <a:tcPr marL="91425" marR="91425" marT="45725" marB="45725"/>
                </a:tc>
                <a:extLst>
                  <a:ext uri="{0D108BD9-81ED-4DB2-BD59-A6C34878D82A}">
                    <a16:rowId xmlns:a16="http://schemas.microsoft.com/office/drawing/2014/main" xmlns="" val="10005"/>
                  </a:ext>
                </a:extLst>
              </a:tr>
              <a:tr h="822138">
                <a:tc>
                  <a:txBody>
                    <a:bodyPr/>
                    <a:lstStyle/>
                    <a:p>
                      <a:pPr marL="0" marR="0" lvl="0" indent="0" algn="l" rtl="0">
                        <a:spcBef>
                          <a:spcPts val="0"/>
                        </a:spcBef>
                        <a:buSzPct val="25000"/>
                        <a:buNone/>
                      </a:pPr>
                      <a:r>
                        <a:rPr lang="en-US" sz="2400"/>
                        <a:t>20 documents from the Catalog under the topic ‘reporting’</a:t>
                      </a:r>
                    </a:p>
                  </a:txBody>
                  <a:tcPr marL="91425" marR="91425" marT="45725" marB="45725"/>
                </a:tc>
                <a:tc>
                  <a:txBody>
                    <a:bodyPr/>
                    <a:lstStyle/>
                    <a:p>
                      <a:pPr marL="0" marR="0" lvl="0" indent="0" algn="l" rtl="0">
                        <a:spcBef>
                          <a:spcPts val="0"/>
                        </a:spcBef>
                        <a:buSzPct val="25000"/>
                        <a:buNone/>
                      </a:pPr>
                      <a:r>
                        <a:rPr lang="en-US" sz="2400" dirty="0"/>
                        <a:t>various</a:t>
                      </a:r>
                    </a:p>
                  </a:txBody>
                  <a:tcPr marL="91425" marR="91425" marT="45725" marB="45725"/>
                </a:tc>
                <a:extLst>
                  <a:ext uri="{0D108BD9-81ED-4DB2-BD59-A6C34878D82A}">
                    <a16:rowId xmlns:a16="http://schemas.microsoft.com/office/drawing/2014/main" xmlns="" val="10006"/>
                  </a:ext>
                </a:extLst>
              </a:tr>
            </a:tbl>
          </a:graphicData>
        </a:graphic>
      </p:graphicFrame>
      <p:sp>
        <p:nvSpPr>
          <p:cNvPr id="203" name="Shape 203"/>
          <p:cNvSpPr txBox="1">
            <a:spLocks noGrp="1"/>
          </p:cNvSpPr>
          <p:nvPr>
            <p:ph type="sldNum" idx="12"/>
          </p:nvPr>
        </p:nvSpPr>
        <p:spPr>
          <a:xfrm>
            <a:off x="3543300" y="6356350"/>
            <a:ext cx="2057400" cy="365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12</a:t>
            </a:fld>
            <a:endParaRPr lang="en-US" sz="1200">
              <a:solidFill>
                <a:srgbClr val="888888"/>
              </a:solidFill>
              <a:latin typeface="Calibri"/>
              <a:ea typeface="Calibri"/>
              <a:cs typeface="Calibri"/>
              <a:sym typeface="Calibri"/>
            </a:endParaRPr>
          </a:p>
        </p:txBody>
      </p:sp>
      <p:sp>
        <p:nvSpPr>
          <p:cNvPr id="204" name="Shape 204"/>
          <p:cNvSpPr txBox="1"/>
          <p:nvPr/>
        </p:nvSpPr>
        <p:spPr>
          <a:xfrm>
            <a:off x="411162" y="164941"/>
            <a:ext cx="3986099" cy="39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i="1" dirty="0">
                <a:solidFill>
                  <a:schemeClr val="dk1"/>
                </a:solidFill>
                <a:latin typeface="Calibri"/>
                <a:ea typeface="Calibri"/>
                <a:cs typeface="Calibri"/>
                <a:sym typeface="Calibri"/>
              </a:rPr>
              <a:t>Topic 2: Report Writing</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11162" y="69055"/>
            <a:ext cx="7169099"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US"/>
              <a:t>Priority 3</a:t>
            </a:r>
            <a:r>
              <a:rPr lang="en-US" sz="3300" b="1" i="0" u="none" strike="noStrike" cap="none">
                <a:solidFill>
                  <a:schemeClr val="dk1"/>
                </a:solidFill>
                <a:latin typeface="Arial"/>
                <a:ea typeface="Arial"/>
                <a:cs typeface="Arial"/>
                <a:sym typeface="Arial"/>
              </a:rPr>
              <a:t>: Terminology</a:t>
            </a:r>
          </a:p>
        </p:txBody>
      </p:sp>
      <p:sp>
        <p:nvSpPr>
          <p:cNvPr id="210" name="Shape 210"/>
          <p:cNvSpPr txBox="1">
            <a:spLocks noGrp="1"/>
          </p:cNvSpPr>
          <p:nvPr>
            <p:ph type="body" idx="1"/>
          </p:nvPr>
        </p:nvSpPr>
        <p:spPr>
          <a:xfrm>
            <a:off x="411162" y="1619250"/>
            <a:ext cx="8105700" cy="2890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100" b="0" i="1" u="none" strike="noStrike" cap="none" dirty="0">
                <a:solidFill>
                  <a:schemeClr val="dk1"/>
                </a:solidFill>
                <a:latin typeface="Arial"/>
                <a:ea typeface="Arial"/>
                <a:cs typeface="Arial"/>
                <a:sym typeface="Arial"/>
              </a:rPr>
              <a:t>Priority Level:</a:t>
            </a:r>
            <a:r>
              <a:rPr lang="en-US" sz="2100" b="0" i="0" u="none" strike="noStrike" cap="none" dirty="0">
                <a:solidFill>
                  <a:schemeClr val="dk1"/>
                </a:solidFill>
                <a:latin typeface="Arial"/>
                <a:ea typeface="Arial"/>
                <a:cs typeface="Arial"/>
                <a:sym typeface="Arial"/>
              </a:rPr>
              <a:t> High</a:t>
            </a:r>
          </a:p>
          <a:p>
            <a:pPr marL="0" marR="0" lvl="0" indent="0" algn="l" rtl="0">
              <a:lnSpc>
                <a:spcPct val="90000"/>
              </a:lnSpc>
              <a:spcBef>
                <a:spcPts val="750"/>
              </a:spcBef>
              <a:spcAft>
                <a:spcPts val="0"/>
              </a:spcAft>
              <a:buClr>
                <a:schemeClr val="dk1"/>
              </a:buClr>
              <a:buSzPct val="25000"/>
              <a:buFont typeface="Arial"/>
              <a:buNone/>
            </a:pPr>
            <a:r>
              <a:rPr lang="en-US" sz="2100" b="0" i="1" u="none" strike="noStrike" cap="none" dirty="0">
                <a:solidFill>
                  <a:schemeClr val="dk1"/>
                </a:solidFill>
                <a:latin typeface="Arial"/>
                <a:ea typeface="Arial"/>
                <a:cs typeface="Arial"/>
                <a:sym typeface="Arial"/>
              </a:rPr>
              <a:t>Suggested Path:</a:t>
            </a:r>
            <a:r>
              <a:rPr lang="en-US" sz="2100" b="0" i="0" u="none" strike="noStrike" cap="none" dirty="0">
                <a:solidFill>
                  <a:schemeClr val="dk1"/>
                </a:solidFill>
                <a:latin typeface="Arial"/>
                <a:ea typeface="Arial"/>
                <a:cs typeface="Arial"/>
                <a:sym typeface="Arial"/>
              </a:rPr>
              <a:t> SDO</a:t>
            </a:r>
          </a:p>
          <a:p>
            <a:pPr marL="171450" marR="0" lvl="0" indent="-171450" algn="l" rtl="0">
              <a:lnSpc>
                <a:spcPct val="90000"/>
              </a:lnSpc>
              <a:spcBef>
                <a:spcPts val="750"/>
              </a:spcBef>
              <a:spcAft>
                <a:spcPts val="0"/>
              </a:spcAft>
              <a:buClr>
                <a:schemeClr val="dk1"/>
              </a:buClr>
              <a:buSzPct val="100000"/>
              <a:buFont typeface="Arial"/>
              <a:buChar char="•"/>
            </a:pPr>
            <a:r>
              <a:rPr lang="en-US" sz="2100" b="0" i="0" u="none" strike="noStrike" cap="none" dirty="0">
                <a:solidFill>
                  <a:schemeClr val="dk1"/>
                </a:solidFill>
                <a:latin typeface="Arial"/>
                <a:ea typeface="Arial"/>
                <a:cs typeface="Arial"/>
                <a:sym typeface="Arial"/>
              </a:rPr>
              <a:t>Terminology and definitions as used in Wildlife Forensics</a:t>
            </a:r>
          </a:p>
          <a:p>
            <a:pPr marL="514350" marR="0" lvl="1" indent="-171450" algn="l" rtl="0">
              <a:lnSpc>
                <a:spcPct val="90000"/>
              </a:lnSpc>
              <a:spcBef>
                <a:spcPts val="375"/>
              </a:spcBef>
              <a:spcAft>
                <a:spcPts val="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Genetics (cross-discipline) </a:t>
            </a:r>
          </a:p>
          <a:p>
            <a:pPr marL="514350" marR="0" lvl="1" indent="-171450" algn="l" rtl="0">
              <a:lnSpc>
                <a:spcPct val="90000"/>
              </a:lnSpc>
              <a:spcBef>
                <a:spcPts val="375"/>
              </a:spcBef>
              <a:spcAft>
                <a:spcPts val="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Morphology</a:t>
            </a:r>
          </a:p>
          <a:p>
            <a:pPr marL="171450" marR="0" lvl="0" indent="-171450" algn="l" rtl="0">
              <a:lnSpc>
                <a:spcPct val="90000"/>
              </a:lnSpc>
              <a:spcBef>
                <a:spcPts val="750"/>
              </a:spcBef>
              <a:spcAft>
                <a:spcPts val="0"/>
              </a:spcAft>
              <a:buClr>
                <a:schemeClr val="dk1"/>
              </a:buClr>
              <a:buSzPct val="100000"/>
              <a:buFont typeface="Arial"/>
              <a:buChar char="•"/>
            </a:pPr>
            <a:r>
              <a:rPr lang="en-US" sz="2100" b="0" i="0" u="none" strike="noStrike" cap="none" dirty="0">
                <a:solidFill>
                  <a:schemeClr val="dk1"/>
                </a:solidFill>
                <a:latin typeface="Arial"/>
                <a:ea typeface="Arial"/>
                <a:cs typeface="Arial"/>
                <a:sym typeface="Arial"/>
              </a:rPr>
              <a:t>SAC-level Task Group established</a:t>
            </a:r>
          </a:p>
          <a:p>
            <a:pPr marL="171450" marR="0" lvl="0" indent="-171450" algn="l" rtl="0">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Arial"/>
              <a:ea typeface="Arial"/>
              <a:cs typeface="Arial"/>
              <a:sym typeface="Arial"/>
            </a:endParaRPr>
          </a:p>
          <a:p>
            <a:pPr marL="171450" marR="0" lvl="0" indent="-171450" algn="l" rtl="0">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Arial"/>
              <a:ea typeface="Arial"/>
              <a:cs typeface="Arial"/>
              <a:sym typeface="Arial"/>
            </a:endParaRPr>
          </a:p>
          <a:p>
            <a:pPr marL="171450" marR="0" lvl="0" indent="-171450" algn="l" rtl="0">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Arial"/>
              <a:ea typeface="Arial"/>
              <a:cs typeface="Arial"/>
              <a:sym typeface="Arial"/>
            </a:endParaRPr>
          </a:p>
          <a:p>
            <a:pPr marL="171450" marR="0" lvl="0" indent="-171450" algn="l" rtl="0">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Arial"/>
              <a:ea typeface="Arial"/>
              <a:cs typeface="Arial"/>
              <a:sym typeface="Arial"/>
            </a:endParaRPr>
          </a:p>
          <a:p>
            <a:pPr marL="171450" marR="0" lvl="0" indent="-171450" algn="l" rtl="0">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Arial"/>
              <a:ea typeface="Arial"/>
              <a:cs typeface="Arial"/>
              <a:sym typeface="Arial"/>
            </a:endParaRPr>
          </a:p>
          <a:p>
            <a:pPr marL="0" marR="0" lvl="0" indent="0" algn="l" rtl="0">
              <a:lnSpc>
                <a:spcPct val="90000"/>
              </a:lnSpc>
              <a:spcBef>
                <a:spcPts val="750"/>
              </a:spcBef>
              <a:spcAft>
                <a:spcPts val="0"/>
              </a:spcAft>
              <a:buClr>
                <a:schemeClr val="dk1"/>
              </a:buClr>
              <a:buSzPct val="25000"/>
              <a:buFont typeface="Arial"/>
              <a:buNone/>
            </a:pPr>
            <a:endParaRPr sz="2100" b="0" i="0" u="none" strike="noStrike" cap="none" dirty="0">
              <a:solidFill>
                <a:schemeClr val="dk1"/>
              </a:solidFill>
              <a:latin typeface="Arial"/>
              <a:ea typeface="Arial"/>
              <a:cs typeface="Arial"/>
              <a:sym typeface="Arial"/>
            </a:endParaRPr>
          </a:p>
          <a:p>
            <a:pPr marL="0" marR="0" lvl="0" indent="0" algn="l" rtl="0">
              <a:lnSpc>
                <a:spcPct val="90000"/>
              </a:lnSpc>
              <a:spcBef>
                <a:spcPts val="750"/>
              </a:spcBef>
              <a:spcAft>
                <a:spcPts val="0"/>
              </a:spcAft>
              <a:buClr>
                <a:schemeClr val="dk1"/>
              </a:buClr>
              <a:buSzPct val="25000"/>
              <a:buFont typeface="Arial"/>
              <a:buNone/>
            </a:pPr>
            <a:endParaRPr sz="2100" b="0" i="0" u="none" strike="noStrike" cap="none" dirty="0">
              <a:solidFill>
                <a:schemeClr val="dk1"/>
              </a:solidFill>
              <a:latin typeface="Arial"/>
              <a:ea typeface="Arial"/>
              <a:cs typeface="Arial"/>
              <a:sym typeface="Arial"/>
            </a:endParaRPr>
          </a:p>
        </p:txBody>
      </p:sp>
      <p:sp>
        <p:nvSpPr>
          <p:cNvPr id="211" name="Shape 211"/>
          <p:cNvSpPr txBox="1">
            <a:spLocks noGrp="1"/>
          </p:cNvSpPr>
          <p:nvPr>
            <p:ph type="sldNum" idx="12"/>
          </p:nvPr>
        </p:nvSpPr>
        <p:spPr>
          <a:xfrm>
            <a:off x="3543300" y="6356350"/>
            <a:ext cx="2057400" cy="365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13</a:t>
            </a:fld>
            <a:endParaRPr lang="en-US" sz="1200">
              <a:solidFill>
                <a:srgbClr val="888888"/>
              </a:solidFill>
              <a:latin typeface="Calibri"/>
              <a:ea typeface="Calibri"/>
              <a:cs typeface="Calibri"/>
              <a:sym typeface="Calibri"/>
            </a:endParaRPr>
          </a:p>
        </p:txBody>
      </p:sp>
      <p:sp>
        <p:nvSpPr>
          <p:cNvPr id="212" name="Shape 212"/>
          <p:cNvSpPr txBox="1"/>
          <p:nvPr/>
        </p:nvSpPr>
        <p:spPr>
          <a:xfrm>
            <a:off x="2989263" y="5159375"/>
            <a:ext cx="6154799" cy="922199"/>
          </a:xfrm>
          <a:prstGeom prst="rect">
            <a:avLst/>
          </a:prstGeom>
          <a:solidFill>
            <a:srgbClr val="DDD9C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1">
                <a:solidFill>
                  <a:schemeClr val="dk1"/>
                </a:solidFill>
                <a:latin typeface="Calibri"/>
                <a:ea typeface="Calibri"/>
                <a:cs typeface="Calibri"/>
                <a:sym typeface="Calibri"/>
              </a:rPr>
              <a:t>Task Group Name: </a:t>
            </a:r>
            <a:r>
              <a:rPr lang="en-US" sz="1800">
                <a:solidFill>
                  <a:schemeClr val="dk1"/>
                </a:solidFill>
                <a:latin typeface="Calibri"/>
                <a:ea typeface="Calibri"/>
                <a:cs typeface="Calibri"/>
                <a:sym typeface="Calibri"/>
              </a:rPr>
              <a:t>Terminology</a:t>
            </a:r>
          </a:p>
          <a:p>
            <a:pPr marL="0" marR="0" lvl="0" indent="0" algn="l" rtl="0">
              <a:spcBef>
                <a:spcPts val="0"/>
              </a:spcBef>
              <a:spcAft>
                <a:spcPts val="0"/>
              </a:spcAft>
              <a:buSzPct val="25000"/>
              <a:buNone/>
            </a:pPr>
            <a:r>
              <a:rPr lang="en-US" sz="1800" b="1">
                <a:solidFill>
                  <a:schemeClr val="dk1"/>
                </a:solidFill>
                <a:latin typeface="Calibri"/>
                <a:ea typeface="Calibri"/>
                <a:cs typeface="Calibri"/>
                <a:sym typeface="Calibri"/>
              </a:rPr>
              <a:t>Task Group Chair Name: </a:t>
            </a:r>
            <a:r>
              <a:rPr lang="en-US" sz="1800">
                <a:solidFill>
                  <a:schemeClr val="dk1"/>
                </a:solidFill>
                <a:latin typeface="Calibri"/>
                <a:ea typeface="Calibri"/>
                <a:cs typeface="Calibri"/>
                <a:sym typeface="Calibri"/>
              </a:rPr>
              <a:t>Mary Burnham Curtis</a:t>
            </a:r>
          </a:p>
          <a:p>
            <a:pPr marL="0" marR="0" lvl="0" indent="0" algn="l" rtl="0">
              <a:spcBef>
                <a:spcPts val="0"/>
              </a:spcBef>
              <a:spcAft>
                <a:spcPts val="0"/>
              </a:spcAft>
              <a:buSzPct val="25000"/>
              <a:buNone/>
            </a:pPr>
            <a:r>
              <a:rPr lang="en-US" sz="1800" b="1">
                <a:solidFill>
                  <a:schemeClr val="dk1"/>
                </a:solidFill>
                <a:latin typeface="Calibri"/>
                <a:ea typeface="Calibri"/>
                <a:cs typeface="Calibri"/>
                <a:sym typeface="Calibri"/>
              </a:rPr>
              <a:t>Task Group Chair Contact Information: </a:t>
            </a:r>
            <a:r>
              <a:rPr lang="en-US" sz="1600">
                <a:solidFill>
                  <a:schemeClr val="dk1"/>
                </a:solidFill>
                <a:latin typeface="Calibri"/>
                <a:ea typeface="Calibri"/>
                <a:cs typeface="Calibri"/>
                <a:sym typeface="Calibri"/>
              </a:rPr>
              <a:t>Mary_Curtis@fws.gov</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11162" y="109536"/>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US" sz="3300" b="1" i="0" u="none" strike="noStrike" cap="none">
                <a:solidFill>
                  <a:schemeClr val="dk1"/>
                </a:solidFill>
                <a:latin typeface="Arial"/>
                <a:ea typeface="Arial"/>
                <a:cs typeface="Arial"/>
                <a:sym typeface="Arial"/>
              </a:rPr>
              <a:t>Standards/Guidelines for reference</a:t>
            </a:r>
          </a:p>
        </p:txBody>
      </p:sp>
      <p:graphicFrame>
        <p:nvGraphicFramePr>
          <p:cNvPr id="218" name="Shape 218"/>
          <p:cNvGraphicFramePr/>
          <p:nvPr>
            <p:extLst>
              <p:ext uri="{D42A27DB-BD31-4B8C-83A1-F6EECF244321}">
                <p14:modId xmlns:p14="http://schemas.microsoft.com/office/powerpoint/2010/main" val="1326089251"/>
              </p:ext>
            </p:extLst>
          </p:nvPr>
        </p:nvGraphicFramePr>
        <p:xfrm>
          <a:off x="411162" y="1501594"/>
          <a:ext cx="8367078" cy="4059175"/>
        </p:xfrm>
        <a:graphic>
          <a:graphicData uri="http://schemas.openxmlformats.org/drawingml/2006/table">
            <a:tbl>
              <a:tblPr firstRow="1" bandRow="1">
                <a:noFill/>
                <a:tableStyleId>{7CB39FE3-EDB6-4269-8DE7-0905398D2DBB}</a:tableStyleId>
              </a:tblPr>
              <a:tblGrid>
                <a:gridCol w="6199950">
                  <a:extLst>
                    <a:ext uri="{9D8B030D-6E8A-4147-A177-3AD203B41FA5}">
                      <a16:colId xmlns:a16="http://schemas.microsoft.com/office/drawing/2014/main" xmlns="" val="20000"/>
                    </a:ext>
                  </a:extLst>
                </a:gridCol>
                <a:gridCol w="2167128">
                  <a:extLst>
                    <a:ext uri="{9D8B030D-6E8A-4147-A177-3AD203B41FA5}">
                      <a16:colId xmlns:a16="http://schemas.microsoft.com/office/drawing/2014/main" xmlns="" val="20001"/>
                    </a:ext>
                  </a:extLst>
                </a:gridCol>
              </a:tblGrid>
              <a:tr h="1096121">
                <a:tc>
                  <a:txBody>
                    <a:bodyPr/>
                    <a:lstStyle/>
                    <a:p>
                      <a:pPr marL="0" marR="0" lvl="0" indent="0" algn="l" rtl="0">
                        <a:spcBef>
                          <a:spcPts val="0"/>
                        </a:spcBef>
                        <a:buSzPct val="25000"/>
                        <a:buNone/>
                      </a:pPr>
                      <a:r>
                        <a:rPr lang="en-US" sz="2800" dirty="0"/>
                        <a:t>Title</a:t>
                      </a:r>
                    </a:p>
                  </a:txBody>
                  <a:tcPr marL="91425" marR="91425" marT="45725" marB="45725" anchor="ctr"/>
                </a:tc>
                <a:tc>
                  <a:txBody>
                    <a:bodyPr/>
                    <a:lstStyle/>
                    <a:p>
                      <a:pPr marL="0" marR="0" lvl="0" indent="0" algn="l" rtl="0">
                        <a:spcBef>
                          <a:spcPts val="0"/>
                        </a:spcBef>
                        <a:buSzPct val="25000"/>
                        <a:buNone/>
                      </a:pPr>
                      <a:r>
                        <a:rPr lang="en-US" sz="2800" dirty="0"/>
                        <a:t>Organization</a:t>
                      </a:r>
                    </a:p>
                  </a:txBody>
                  <a:tcPr marL="91425" marR="91425" marT="45725" marB="45725" anchor="ctr"/>
                </a:tc>
                <a:extLst>
                  <a:ext uri="{0D108BD9-81ED-4DB2-BD59-A6C34878D82A}">
                    <a16:rowId xmlns:a16="http://schemas.microsoft.com/office/drawing/2014/main" xmlns="" val="10000"/>
                  </a:ext>
                </a:extLst>
              </a:tr>
              <a:tr h="813254">
                <a:tc>
                  <a:txBody>
                    <a:bodyPr/>
                    <a:lstStyle/>
                    <a:p>
                      <a:pPr marL="0" marR="0" lvl="0" indent="0" algn="l" rtl="0">
                        <a:spcBef>
                          <a:spcPts val="0"/>
                        </a:spcBef>
                        <a:buSzPct val="25000"/>
                        <a:buNone/>
                      </a:pPr>
                      <a:r>
                        <a:rPr lang="en-US" sz="2000" dirty="0"/>
                        <a:t>Terminology section of: SWGWILD Standards and Guidelines, v. 2.0</a:t>
                      </a:r>
                    </a:p>
                  </a:txBody>
                  <a:tcPr marL="91425" marR="91425" marT="45725" marB="45725" anchor="ctr"/>
                </a:tc>
                <a:tc>
                  <a:txBody>
                    <a:bodyPr/>
                    <a:lstStyle/>
                    <a:p>
                      <a:pPr marL="0" marR="0" lvl="0" indent="0" algn="l" rtl="0">
                        <a:spcBef>
                          <a:spcPts val="0"/>
                        </a:spcBef>
                        <a:buSzPct val="25000"/>
                        <a:buNone/>
                      </a:pPr>
                      <a:r>
                        <a:rPr lang="en-US" sz="2000" dirty="0"/>
                        <a:t>SWGWILD</a:t>
                      </a:r>
                    </a:p>
                  </a:txBody>
                  <a:tcPr marL="91425" marR="91425" marT="45725" marB="45725" anchor="ctr"/>
                </a:tc>
                <a:extLst>
                  <a:ext uri="{0D108BD9-81ED-4DB2-BD59-A6C34878D82A}">
                    <a16:rowId xmlns:a16="http://schemas.microsoft.com/office/drawing/2014/main" xmlns="" val="10001"/>
                  </a:ext>
                </a:extLst>
              </a:tr>
              <a:tr h="813254">
                <a:tc>
                  <a:txBody>
                    <a:bodyPr/>
                    <a:lstStyle/>
                    <a:p>
                      <a:pPr marL="0" marR="0" lvl="0" indent="0" algn="l" rtl="0">
                        <a:lnSpc>
                          <a:spcPct val="100000"/>
                        </a:lnSpc>
                        <a:spcBef>
                          <a:spcPts val="0"/>
                        </a:spcBef>
                        <a:spcAft>
                          <a:spcPts val="0"/>
                        </a:spcAft>
                        <a:buClr>
                          <a:schemeClr val="dk1"/>
                        </a:buClr>
                        <a:buSzPct val="25000"/>
                        <a:buFont typeface="Calibri"/>
                        <a:buNone/>
                      </a:pPr>
                      <a:r>
                        <a:rPr lang="en-US" sz="2000" dirty="0"/>
                        <a:t>Terminology section of: </a:t>
                      </a:r>
                      <a:r>
                        <a:rPr lang="en-US" sz="2000" dirty="0">
                          <a:solidFill>
                            <a:schemeClr val="dk1"/>
                          </a:solidFill>
                          <a:latin typeface="Calibri"/>
                          <a:ea typeface="Calibri"/>
                          <a:cs typeface="Calibri"/>
                          <a:sym typeface="Calibri"/>
                        </a:rPr>
                        <a:t>SWGWILD Report Writing Guidelines (DRAFT)</a:t>
                      </a:r>
                    </a:p>
                  </a:txBody>
                  <a:tcPr marL="91425" marR="91425" marT="45725" marB="45725" anchor="ctr"/>
                </a:tc>
                <a:tc>
                  <a:txBody>
                    <a:bodyPr/>
                    <a:lstStyle/>
                    <a:p>
                      <a:pPr marL="0" marR="0" lvl="0" indent="0" algn="l" rtl="0">
                        <a:spcBef>
                          <a:spcPts val="0"/>
                        </a:spcBef>
                        <a:buSzPct val="25000"/>
                        <a:buNone/>
                      </a:pPr>
                      <a:r>
                        <a:rPr lang="en-US" sz="2000" dirty="0"/>
                        <a:t>SWGWILD</a:t>
                      </a:r>
                    </a:p>
                  </a:txBody>
                  <a:tcPr marL="91425" marR="91425" marT="45725" marB="45725" anchor="ctr"/>
                </a:tc>
                <a:extLst>
                  <a:ext uri="{0D108BD9-81ED-4DB2-BD59-A6C34878D82A}">
                    <a16:rowId xmlns:a16="http://schemas.microsoft.com/office/drawing/2014/main" xmlns="" val="10002"/>
                  </a:ext>
                </a:extLst>
              </a:tr>
              <a:tr h="668273">
                <a:tc>
                  <a:txBody>
                    <a:bodyPr/>
                    <a:lstStyle/>
                    <a:p>
                      <a:pPr marL="0" marR="0" lvl="0" indent="0" algn="l" rtl="0">
                        <a:spcBef>
                          <a:spcPts val="0"/>
                        </a:spcBef>
                        <a:buSzPct val="25000"/>
                        <a:buNone/>
                      </a:pPr>
                      <a:r>
                        <a:rPr lang="en-US" sz="2000" dirty="0">
                          <a:solidFill>
                            <a:schemeClr val="dk1"/>
                          </a:solidFill>
                          <a:latin typeface="Calibri"/>
                          <a:ea typeface="Calibri"/>
                          <a:cs typeface="Calibri"/>
                          <a:sym typeface="Calibri"/>
                        </a:rPr>
                        <a:t>ASTM standards (several) for forensic terminology</a:t>
                      </a:r>
                    </a:p>
                  </a:txBody>
                  <a:tcPr marL="91425" marR="91425" marT="45725" marB="45725" anchor="ctr"/>
                </a:tc>
                <a:tc>
                  <a:txBody>
                    <a:bodyPr/>
                    <a:lstStyle/>
                    <a:p>
                      <a:pPr marL="0" marR="0" lvl="0" indent="0" algn="l" rtl="0">
                        <a:spcBef>
                          <a:spcPts val="0"/>
                        </a:spcBef>
                        <a:buSzPct val="25000"/>
                        <a:buNone/>
                      </a:pPr>
                      <a:r>
                        <a:rPr lang="en-US" sz="2000" dirty="0"/>
                        <a:t>ASTM</a:t>
                      </a:r>
                    </a:p>
                  </a:txBody>
                  <a:tcPr marL="91425" marR="91425" marT="45725" marB="45725" anchor="ctr"/>
                </a:tc>
                <a:extLst>
                  <a:ext uri="{0D108BD9-81ED-4DB2-BD59-A6C34878D82A}">
                    <a16:rowId xmlns:a16="http://schemas.microsoft.com/office/drawing/2014/main" xmlns="" val="10003"/>
                  </a:ext>
                </a:extLst>
              </a:tr>
              <a:tr h="668273">
                <a:tc>
                  <a:txBody>
                    <a:bodyPr/>
                    <a:lstStyle/>
                    <a:p>
                      <a:pPr marL="0" marR="0" lvl="0" indent="0" algn="l" rtl="0">
                        <a:spcBef>
                          <a:spcPts val="0"/>
                        </a:spcBef>
                        <a:buSzPct val="25000"/>
                        <a:buNone/>
                      </a:pPr>
                      <a:r>
                        <a:rPr lang="en-US" sz="2000" dirty="0">
                          <a:solidFill>
                            <a:schemeClr val="dk1"/>
                          </a:solidFill>
                          <a:latin typeface="Calibri"/>
                          <a:ea typeface="Calibri"/>
                          <a:cs typeface="Calibri"/>
                          <a:sym typeface="Calibri"/>
                        </a:rPr>
                        <a:t>SWGDAM terminology</a:t>
                      </a:r>
                    </a:p>
                  </a:txBody>
                  <a:tcPr marL="91425" marR="91425" marT="45725" marB="45725" anchor="ctr"/>
                </a:tc>
                <a:tc>
                  <a:txBody>
                    <a:bodyPr/>
                    <a:lstStyle/>
                    <a:p>
                      <a:pPr marL="0" marR="0" lvl="0" indent="0" algn="l" rtl="0">
                        <a:spcBef>
                          <a:spcPts val="0"/>
                        </a:spcBef>
                        <a:buSzPct val="25000"/>
                        <a:buNone/>
                      </a:pPr>
                      <a:r>
                        <a:rPr lang="en-US" sz="2000" dirty="0"/>
                        <a:t>SWGDAM</a:t>
                      </a:r>
                    </a:p>
                  </a:txBody>
                  <a:tcPr marL="91425" marR="91425" marT="45725" marB="45725" anchor="ctr"/>
                </a:tc>
                <a:extLst>
                  <a:ext uri="{0D108BD9-81ED-4DB2-BD59-A6C34878D82A}">
                    <a16:rowId xmlns:a16="http://schemas.microsoft.com/office/drawing/2014/main" xmlns="" val="10004"/>
                  </a:ext>
                </a:extLst>
              </a:tr>
            </a:tbl>
          </a:graphicData>
        </a:graphic>
      </p:graphicFrame>
      <p:sp>
        <p:nvSpPr>
          <p:cNvPr id="219" name="Shape 219"/>
          <p:cNvSpPr txBox="1">
            <a:spLocks noGrp="1"/>
          </p:cNvSpPr>
          <p:nvPr>
            <p:ph type="sldNum" idx="12"/>
          </p:nvPr>
        </p:nvSpPr>
        <p:spPr>
          <a:xfrm>
            <a:off x="3543300" y="6356350"/>
            <a:ext cx="2057400" cy="365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14</a:t>
            </a:fld>
            <a:endParaRPr lang="en-US" sz="1200">
              <a:solidFill>
                <a:srgbClr val="888888"/>
              </a:solidFill>
              <a:latin typeface="Calibri"/>
              <a:ea typeface="Calibri"/>
              <a:cs typeface="Calibri"/>
              <a:sym typeface="Calibri"/>
            </a:endParaRPr>
          </a:p>
        </p:txBody>
      </p:sp>
      <p:sp>
        <p:nvSpPr>
          <p:cNvPr id="220" name="Shape 220"/>
          <p:cNvSpPr txBox="1"/>
          <p:nvPr/>
        </p:nvSpPr>
        <p:spPr>
          <a:xfrm>
            <a:off x="411162" y="175894"/>
            <a:ext cx="3986099" cy="39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i="1">
                <a:solidFill>
                  <a:schemeClr val="dk1"/>
                </a:solidFill>
                <a:latin typeface="Calibri"/>
                <a:ea typeface="Calibri"/>
                <a:cs typeface="Calibri"/>
                <a:sym typeface="Calibri"/>
              </a:rPr>
              <a:t>Terminology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225827" y="539633"/>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3300" b="1" i="0" u="none" strike="noStrike" cap="none">
                <a:solidFill>
                  <a:schemeClr val="dk1"/>
                </a:solidFill>
                <a:latin typeface="Arial"/>
                <a:ea typeface="Arial"/>
                <a:cs typeface="Arial"/>
                <a:sym typeface="Arial"/>
              </a:rPr>
              <a:t>Standards/Guidelines Reviewed For Technical Merit</a:t>
            </a:r>
          </a:p>
        </p:txBody>
      </p:sp>
      <p:graphicFrame>
        <p:nvGraphicFramePr>
          <p:cNvPr id="226" name="Shape 226"/>
          <p:cNvGraphicFramePr/>
          <p:nvPr>
            <p:extLst>
              <p:ext uri="{D42A27DB-BD31-4B8C-83A1-F6EECF244321}">
                <p14:modId xmlns:p14="http://schemas.microsoft.com/office/powerpoint/2010/main" val="1337140809"/>
              </p:ext>
            </p:extLst>
          </p:nvPr>
        </p:nvGraphicFramePr>
        <p:xfrm>
          <a:off x="225827" y="1977886"/>
          <a:ext cx="8552414" cy="3017550"/>
        </p:xfrm>
        <a:graphic>
          <a:graphicData uri="http://schemas.openxmlformats.org/drawingml/2006/table">
            <a:tbl>
              <a:tblPr firstRow="1" bandRow="1">
                <a:noFill/>
                <a:tableStyleId>{7CB39FE3-EDB6-4269-8DE7-0905398D2DBB}</a:tableStyleId>
              </a:tblPr>
              <a:tblGrid>
                <a:gridCol w="3559789">
                  <a:extLst>
                    <a:ext uri="{9D8B030D-6E8A-4147-A177-3AD203B41FA5}">
                      <a16:colId xmlns:a16="http://schemas.microsoft.com/office/drawing/2014/main" xmlns="" val="20000"/>
                    </a:ext>
                  </a:extLst>
                </a:gridCol>
                <a:gridCol w="1798560">
                  <a:extLst>
                    <a:ext uri="{9D8B030D-6E8A-4147-A177-3AD203B41FA5}">
                      <a16:colId xmlns:a16="http://schemas.microsoft.com/office/drawing/2014/main" xmlns="" val="20001"/>
                    </a:ext>
                  </a:extLst>
                </a:gridCol>
                <a:gridCol w="1685304">
                  <a:extLst>
                    <a:ext uri="{9D8B030D-6E8A-4147-A177-3AD203B41FA5}">
                      <a16:colId xmlns:a16="http://schemas.microsoft.com/office/drawing/2014/main" xmlns="" val="20002"/>
                    </a:ext>
                  </a:extLst>
                </a:gridCol>
                <a:gridCol w="1508761">
                  <a:extLst>
                    <a:ext uri="{9D8B030D-6E8A-4147-A177-3AD203B41FA5}">
                      <a16:colId xmlns:a16="http://schemas.microsoft.com/office/drawing/2014/main" xmlns="" val="20003"/>
                    </a:ext>
                  </a:extLst>
                </a:gridCol>
              </a:tblGrid>
              <a:tr h="625625">
                <a:tc>
                  <a:txBody>
                    <a:bodyPr/>
                    <a:lstStyle/>
                    <a:p>
                      <a:pPr marL="0" marR="0" lvl="0" indent="0" algn="l" rtl="0">
                        <a:spcBef>
                          <a:spcPts val="0"/>
                        </a:spcBef>
                        <a:buSzPct val="25000"/>
                        <a:buNone/>
                      </a:pPr>
                      <a:r>
                        <a:rPr lang="en-US" sz="2000" dirty="0"/>
                        <a:t>Title</a:t>
                      </a:r>
                    </a:p>
                  </a:txBody>
                  <a:tcPr marL="91450" marR="91450" marT="45725" marB="45725" anchor="ctr"/>
                </a:tc>
                <a:tc>
                  <a:txBody>
                    <a:bodyPr/>
                    <a:lstStyle/>
                    <a:p>
                      <a:pPr marL="0" marR="0" lvl="0" indent="0" algn="l" rtl="0">
                        <a:spcBef>
                          <a:spcPts val="0"/>
                        </a:spcBef>
                        <a:buSzPct val="25000"/>
                        <a:buNone/>
                      </a:pPr>
                      <a:r>
                        <a:rPr lang="en-US" sz="2000"/>
                        <a:t>Developing Organization</a:t>
                      </a:r>
                    </a:p>
                  </a:txBody>
                  <a:tcPr marL="91450" marR="91450" marT="45725" marB="45725" anchor="ctr"/>
                </a:tc>
                <a:tc>
                  <a:txBody>
                    <a:bodyPr/>
                    <a:lstStyle/>
                    <a:p>
                      <a:pPr marL="0" marR="0" lvl="0" indent="0" algn="l" rtl="0">
                        <a:spcBef>
                          <a:spcPts val="0"/>
                        </a:spcBef>
                        <a:buSzPct val="25000"/>
                        <a:buNone/>
                      </a:pPr>
                      <a:r>
                        <a:rPr lang="en-US" sz="2000"/>
                        <a:t>Status*</a:t>
                      </a:r>
                    </a:p>
                  </a:txBody>
                  <a:tcPr marL="91450" marR="91450" marT="45725" marB="45725" anchor="ctr"/>
                </a:tc>
                <a:tc>
                  <a:txBody>
                    <a:bodyPr/>
                    <a:lstStyle/>
                    <a:p>
                      <a:pPr marL="0" marR="0" lvl="0" indent="0" algn="l" rtl="0">
                        <a:spcBef>
                          <a:spcPts val="0"/>
                        </a:spcBef>
                        <a:buSzPct val="25000"/>
                        <a:buNone/>
                      </a:pPr>
                      <a:r>
                        <a:rPr lang="en-US" sz="2000"/>
                        <a:t>OSAC Process Stage (e.g., RA 100)</a:t>
                      </a:r>
                    </a:p>
                  </a:txBody>
                  <a:tcPr marL="91450" marR="91450" marT="45725" marB="45725" anchor="ctr"/>
                </a:tc>
                <a:extLst>
                  <a:ext uri="{0D108BD9-81ED-4DB2-BD59-A6C34878D82A}">
                    <a16:rowId xmlns:a16="http://schemas.microsoft.com/office/drawing/2014/main" xmlns="" val="10000"/>
                  </a:ext>
                </a:extLst>
              </a:tr>
              <a:tr h="370850">
                <a:tc>
                  <a:txBody>
                    <a:bodyPr/>
                    <a:lstStyle/>
                    <a:p>
                      <a:pPr marL="0" marR="0" lvl="0" indent="0" algn="l" rtl="0">
                        <a:spcBef>
                          <a:spcPts val="0"/>
                        </a:spcBef>
                        <a:buSzPct val="25000"/>
                        <a:buNone/>
                      </a:pPr>
                      <a:r>
                        <a:rPr lang="en-US" sz="2000"/>
                        <a:t>Wildlife Forensics General Standards</a:t>
                      </a:r>
                    </a:p>
                  </a:txBody>
                  <a:tcPr marL="91450" marR="91450" marT="45725" marB="45725"/>
                </a:tc>
                <a:tc>
                  <a:txBody>
                    <a:bodyPr/>
                    <a:lstStyle/>
                    <a:p>
                      <a:pPr marL="0" marR="0" lvl="0" indent="0" algn="l" rtl="0">
                        <a:spcBef>
                          <a:spcPts val="0"/>
                        </a:spcBef>
                        <a:buSzPct val="25000"/>
                        <a:buNone/>
                      </a:pPr>
                      <a:r>
                        <a:rPr lang="en-US" sz="2000"/>
                        <a:t>Wildlife Sub</a:t>
                      </a:r>
                    </a:p>
                  </a:txBody>
                  <a:tcPr marL="91450" marR="91450" marT="45725" marB="45725"/>
                </a:tc>
                <a:tc>
                  <a:txBody>
                    <a:bodyPr/>
                    <a:lstStyle/>
                    <a:p>
                      <a:pPr marL="0" marR="0" lvl="0" indent="0" algn="l" rtl="0">
                        <a:spcBef>
                          <a:spcPts val="0"/>
                        </a:spcBef>
                        <a:buSzPct val="25000"/>
                        <a:buNone/>
                      </a:pPr>
                      <a:r>
                        <a:rPr lang="en-US" sz="2000"/>
                        <a:t>Submitted for Review</a:t>
                      </a:r>
                    </a:p>
                  </a:txBody>
                  <a:tcPr marL="91450" marR="91450" marT="45725" marB="45725"/>
                </a:tc>
                <a:tc>
                  <a:txBody>
                    <a:bodyPr/>
                    <a:lstStyle/>
                    <a:p>
                      <a:pPr lvl="0" rtl="0">
                        <a:spcBef>
                          <a:spcPts val="0"/>
                        </a:spcBef>
                        <a:buClr>
                          <a:schemeClr val="dk1"/>
                        </a:buClr>
                        <a:buSzPct val="25000"/>
                        <a:buFont typeface="Arial"/>
                        <a:buNone/>
                      </a:pPr>
                      <a:r>
                        <a:rPr lang="en-US" sz="2000" dirty="0"/>
                        <a:t>SDO-300</a:t>
                      </a:r>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buSzPct val="25000"/>
                        <a:buNone/>
                      </a:pPr>
                      <a:r>
                        <a:rPr lang="en-US" sz="2000" dirty="0"/>
                        <a:t>Wildlife Forensics Report Writing Standards</a:t>
                      </a:r>
                    </a:p>
                  </a:txBody>
                  <a:tcPr marL="91450" marR="91450" marT="45725" marB="45725"/>
                </a:tc>
                <a:tc>
                  <a:txBody>
                    <a:bodyPr/>
                    <a:lstStyle/>
                    <a:p>
                      <a:pPr marL="0" marR="0" lvl="0" indent="0" algn="l" rtl="0">
                        <a:spcBef>
                          <a:spcPts val="0"/>
                        </a:spcBef>
                        <a:buSzPct val="25000"/>
                        <a:buNone/>
                      </a:pPr>
                      <a:r>
                        <a:rPr lang="en-US" sz="2000"/>
                        <a:t>Wildlife Sub</a:t>
                      </a:r>
                    </a:p>
                  </a:txBody>
                  <a:tcPr marL="91450" marR="91450" marT="45725" marB="45725"/>
                </a:tc>
                <a:tc>
                  <a:txBody>
                    <a:bodyPr/>
                    <a:lstStyle/>
                    <a:p>
                      <a:pPr marL="0" marR="0" lvl="0" indent="0" algn="l" rtl="0">
                        <a:spcBef>
                          <a:spcPts val="0"/>
                        </a:spcBef>
                        <a:buSzPct val="25000"/>
                        <a:buNone/>
                      </a:pPr>
                      <a:r>
                        <a:rPr lang="en-US" sz="2000" dirty="0"/>
                        <a:t>Ready for </a:t>
                      </a:r>
                      <a:r>
                        <a:rPr lang="en-US" sz="2000" dirty="0" smtClean="0"/>
                        <a:t>Submission to SAC</a:t>
                      </a:r>
                      <a:endParaRPr lang="en-US" sz="2000" dirty="0"/>
                    </a:p>
                  </a:txBody>
                  <a:tcPr marL="91450" marR="91450" marT="45725" marB="45725"/>
                </a:tc>
                <a:tc>
                  <a:txBody>
                    <a:bodyPr/>
                    <a:lstStyle/>
                    <a:p>
                      <a:pPr marL="0" marR="0" lvl="0" indent="0" algn="l" rtl="0">
                        <a:spcBef>
                          <a:spcPts val="0"/>
                        </a:spcBef>
                        <a:buSzPct val="25000"/>
                        <a:buNone/>
                      </a:pPr>
                      <a:r>
                        <a:rPr lang="en-US" sz="2000" dirty="0"/>
                        <a:t>SDO-300</a:t>
                      </a:r>
                    </a:p>
                  </a:txBody>
                  <a:tcPr marL="91450" marR="91450" marT="45725" marB="45725"/>
                </a:tc>
                <a:extLst>
                  <a:ext uri="{0D108BD9-81ED-4DB2-BD59-A6C34878D82A}">
                    <a16:rowId xmlns:a16="http://schemas.microsoft.com/office/drawing/2014/main" xmlns="" val="10002"/>
                  </a:ext>
                </a:extLst>
              </a:tr>
            </a:tbl>
          </a:graphicData>
        </a:graphic>
      </p:graphicFrame>
      <p:sp>
        <p:nvSpPr>
          <p:cNvPr id="227" name="Shape 227"/>
          <p:cNvSpPr txBox="1">
            <a:spLocks noGrp="1"/>
          </p:cNvSpPr>
          <p:nvPr>
            <p:ph type="sldNum" idx="12"/>
          </p:nvPr>
        </p:nvSpPr>
        <p:spPr>
          <a:xfrm>
            <a:off x="3311082" y="6443655"/>
            <a:ext cx="20574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15</a:t>
            </a:fld>
            <a:endParaRPr lang="en-US" sz="1200">
              <a:solidFill>
                <a:srgbClr val="888888"/>
              </a:solidFill>
              <a:latin typeface="Calibri"/>
              <a:ea typeface="Calibri"/>
              <a:cs typeface="Calibri"/>
              <a:sym typeface="Calibri"/>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547627" y="254612"/>
            <a:ext cx="7886700" cy="89284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3300" b="1" i="0" u="none" strike="noStrike" cap="none" dirty="0">
                <a:solidFill>
                  <a:schemeClr val="dk1"/>
                </a:solidFill>
                <a:latin typeface="Arial"/>
                <a:ea typeface="Arial"/>
                <a:cs typeface="Arial"/>
                <a:sym typeface="Arial"/>
              </a:rPr>
              <a:t>Research Gaps Identified</a:t>
            </a:r>
          </a:p>
        </p:txBody>
      </p:sp>
      <p:sp>
        <p:nvSpPr>
          <p:cNvPr id="233" name="Shape 233"/>
          <p:cNvSpPr txBox="1">
            <a:spLocks noGrp="1"/>
          </p:cNvSpPr>
          <p:nvPr>
            <p:ph type="body" idx="1"/>
          </p:nvPr>
        </p:nvSpPr>
        <p:spPr>
          <a:xfrm>
            <a:off x="759044" y="1278399"/>
            <a:ext cx="4820855" cy="2117696"/>
          </a:xfrm>
          <a:prstGeom prst="rect">
            <a:avLst/>
          </a:prstGeom>
          <a:noFill/>
          <a:ln>
            <a:noFill/>
          </a:ln>
        </p:spPr>
        <p:txBody>
          <a:bodyPr lIns="91425" tIns="45700" rIns="91425" bIns="45700" anchor="t" anchorCtr="0">
            <a:noAutofit/>
          </a:bodyPr>
          <a:lstStyle/>
          <a:p>
            <a:pPr marL="171450" marR="0" lvl="0" indent="-171450" algn="l" rtl="0">
              <a:lnSpc>
                <a:spcPct val="150000"/>
              </a:lnSpc>
              <a:spcBef>
                <a:spcPts val="0"/>
              </a:spcBef>
              <a:buClr>
                <a:schemeClr val="dk1"/>
              </a:buClr>
              <a:buSzPct val="100000"/>
              <a:buFont typeface="Arial"/>
              <a:buNone/>
            </a:pPr>
            <a:r>
              <a:rPr lang="en-US" sz="2800" dirty="0"/>
              <a:t>Develop STR Panels</a:t>
            </a:r>
          </a:p>
          <a:p>
            <a:pPr marL="171450" marR="0" lvl="0" indent="-171450" algn="l" rtl="0">
              <a:lnSpc>
                <a:spcPct val="150000"/>
              </a:lnSpc>
              <a:spcBef>
                <a:spcPts val="0"/>
              </a:spcBef>
              <a:buClr>
                <a:schemeClr val="dk1"/>
              </a:buClr>
              <a:buSzPct val="100000"/>
              <a:buFont typeface="Arial"/>
              <a:buNone/>
            </a:pPr>
            <a:r>
              <a:rPr lang="en-US" sz="2800" dirty="0"/>
              <a:t>Validate Existing STR Panels</a:t>
            </a:r>
          </a:p>
          <a:p>
            <a:pPr marL="171450" marR="0" lvl="0" indent="-171450" algn="l" rtl="0">
              <a:lnSpc>
                <a:spcPct val="150000"/>
              </a:lnSpc>
              <a:spcBef>
                <a:spcPts val="0"/>
              </a:spcBef>
              <a:buClr>
                <a:schemeClr val="dk1"/>
              </a:buClr>
              <a:buSzPct val="100000"/>
              <a:buFont typeface="Arial"/>
              <a:buNone/>
            </a:pPr>
            <a:r>
              <a:rPr lang="en-US" sz="2800" dirty="0"/>
              <a:t>Geographic Assignment</a:t>
            </a:r>
          </a:p>
        </p:txBody>
      </p:sp>
      <p:sp>
        <p:nvSpPr>
          <p:cNvPr id="234" name="Shape 234"/>
          <p:cNvSpPr txBox="1">
            <a:spLocks noGrp="1"/>
          </p:cNvSpPr>
          <p:nvPr>
            <p:ph type="sldNum" idx="12"/>
          </p:nvPr>
        </p:nvSpPr>
        <p:spPr>
          <a:xfrm>
            <a:off x="3311082" y="6443655"/>
            <a:ext cx="20574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16</a:t>
            </a:fld>
            <a:endParaRPr lang="en-US" sz="1200">
              <a:solidFill>
                <a:srgbClr val="888888"/>
              </a:solidFill>
              <a:latin typeface="Calibri"/>
              <a:ea typeface="Calibri"/>
              <a:cs typeface="Calibri"/>
              <a:sym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3056659"/>
            <a:ext cx="3912212" cy="285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0"/>
            <a:ext cx="8229600" cy="1143000"/>
          </a:xfrm>
        </p:spPr>
        <p:txBody>
          <a:bodyPr/>
          <a:lstStyle/>
          <a:p>
            <a:pPr eaLnBrk="1" hangingPunct="1"/>
            <a:r>
              <a:rPr lang="en-US" sz="3200" smtClean="0"/>
              <a:t>Upper Columbia River Chinook</a:t>
            </a:r>
          </a:p>
        </p:txBody>
      </p:sp>
      <p:sp>
        <p:nvSpPr>
          <p:cNvPr id="12291" name="Text Box 5"/>
          <p:cNvSpPr>
            <a:spLocks noGrp="1" noChangeArrowheads="1"/>
          </p:cNvSpPr>
          <p:nvPr>
            <p:ph type="body" idx="1"/>
          </p:nvPr>
        </p:nvSpPr>
        <p:spPr>
          <a:xfrm>
            <a:off x="152400" y="1295400"/>
            <a:ext cx="4648200" cy="3810000"/>
          </a:xfrm>
          <a:solidFill>
            <a:schemeClr val="bg1"/>
          </a:solidFill>
        </p:spPr>
        <p:txBody>
          <a:bodyPr/>
          <a:lstStyle/>
          <a:p>
            <a:pPr marL="228600" indent="-228600" eaLnBrk="1" hangingPunct="1">
              <a:buFontTx/>
              <a:buNone/>
            </a:pPr>
            <a:r>
              <a:rPr lang="en-US" sz="2400" smtClean="0"/>
              <a:t>The Upper Columbia River has two sympatric populations of Chinook salmon (</a:t>
            </a:r>
            <a:r>
              <a:rPr lang="en-US" sz="2400" i="1" smtClean="0"/>
              <a:t>Oncorhynchus tshawytscha)</a:t>
            </a:r>
            <a:endParaRPr lang="en-US" sz="2400" smtClean="0"/>
          </a:p>
          <a:p>
            <a:pPr marL="228600" indent="-228600" eaLnBrk="1" hangingPunct="1">
              <a:buFontTx/>
              <a:buNone/>
            </a:pPr>
            <a:endParaRPr lang="en-US" sz="2400" smtClean="0"/>
          </a:p>
          <a:p>
            <a:pPr marL="228600" indent="-228600" eaLnBrk="1" hangingPunct="1"/>
            <a:r>
              <a:rPr lang="en-US" sz="2400" smtClean="0"/>
              <a:t>Spring-run  (endangered ESA)</a:t>
            </a:r>
          </a:p>
          <a:p>
            <a:pPr marL="228600" indent="-228600" eaLnBrk="1" hangingPunct="1"/>
            <a:r>
              <a:rPr lang="en-US" sz="2400" smtClean="0"/>
              <a:t>Summer-run (not listed)</a:t>
            </a:r>
          </a:p>
        </p:txBody>
      </p:sp>
      <p:grpSp>
        <p:nvGrpSpPr>
          <p:cNvPr id="12292" name="Group 6"/>
          <p:cNvGrpSpPr>
            <a:grpSpLocks/>
          </p:cNvGrpSpPr>
          <p:nvPr/>
        </p:nvGrpSpPr>
        <p:grpSpPr bwMode="auto">
          <a:xfrm>
            <a:off x="4800600" y="1143000"/>
            <a:ext cx="4343400" cy="5562600"/>
            <a:chOff x="2467" y="581"/>
            <a:chExt cx="3028" cy="3259"/>
          </a:xfrm>
        </p:grpSpPr>
        <p:pic>
          <p:nvPicPr>
            <p:cNvPr id="122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 y="581"/>
              <a:ext cx="3028" cy="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8"/>
            <p:cNvSpPr>
              <a:spLocks noChangeArrowheads="1"/>
            </p:cNvSpPr>
            <p:nvPr/>
          </p:nvSpPr>
          <p:spPr bwMode="auto">
            <a:xfrm>
              <a:off x="3791" y="759"/>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296" name="Rectangle 9"/>
            <p:cNvSpPr>
              <a:spLocks noChangeArrowheads="1"/>
            </p:cNvSpPr>
            <p:nvPr/>
          </p:nvSpPr>
          <p:spPr bwMode="auto">
            <a:xfrm>
              <a:off x="3797" y="759"/>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297" name="Rectangle 10"/>
            <p:cNvSpPr>
              <a:spLocks noChangeArrowheads="1"/>
            </p:cNvSpPr>
            <p:nvPr/>
          </p:nvSpPr>
          <p:spPr bwMode="auto">
            <a:xfrm>
              <a:off x="3792" y="754"/>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298" name="Rectangle 11"/>
            <p:cNvSpPr>
              <a:spLocks noChangeArrowheads="1"/>
            </p:cNvSpPr>
            <p:nvPr/>
          </p:nvSpPr>
          <p:spPr bwMode="auto">
            <a:xfrm>
              <a:off x="3792" y="762"/>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299" name="Rectangle 12"/>
            <p:cNvSpPr>
              <a:spLocks noChangeArrowheads="1"/>
            </p:cNvSpPr>
            <p:nvPr/>
          </p:nvSpPr>
          <p:spPr bwMode="auto">
            <a:xfrm>
              <a:off x="3799" y="769"/>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300" name="Rectangle 13"/>
            <p:cNvSpPr>
              <a:spLocks noChangeArrowheads="1"/>
            </p:cNvSpPr>
            <p:nvPr/>
          </p:nvSpPr>
          <p:spPr bwMode="auto">
            <a:xfrm>
              <a:off x="3792" y="759"/>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U</a:t>
              </a:r>
              <a:endParaRPr lang="en-US" sz="2400">
                <a:latin typeface="Times New Roman" pitchFamily="18" charset="0"/>
              </a:endParaRPr>
            </a:p>
          </p:txBody>
        </p:sp>
        <p:sp>
          <p:nvSpPr>
            <p:cNvPr id="12301" name="Rectangle 14"/>
            <p:cNvSpPr>
              <a:spLocks noChangeArrowheads="1"/>
            </p:cNvSpPr>
            <p:nvPr/>
          </p:nvSpPr>
          <p:spPr bwMode="auto">
            <a:xfrm>
              <a:off x="3871" y="759"/>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302" name="Rectangle 15"/>
            <p:cNvSpPr>
              <a:spLocks noChangeArrowheads="1"/>
            </p:cNvSpPr>
            <p:nvPr/>
          </p:nvSpPr>
          <p:spPr bwMode="auto">
            <a:xfrm>
              <a:off x="3877" y="759"/>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303" name="Rectangle 16"/>
            <p:cNvSpPr>
              <a:spLocks noChangeArrowheads="1"/>
            </p:cNvSpPr>
            <p:nvPr/>
          </p:nvSpPr>
          <p:spPr bwMode="auto">
            <a:xfrm>
              <a:off x="3871" y="754"/>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304" name="Rectangle 17"/>
            <p:cNvSpPr>
              <a:spLocks noChangeArrowheads="1"/>
            </p:cNvSpPr>
            <p:nvPr/>
          </p:nvSpPr>
          <p:spPr bwMode="auto">
            <a:xfrm>
              <a:off x="3871" y="762"/>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305" name="Rectangle 18"/>
            <p:cNvSpPr>
              <a:spLocks noChangeArrowheads="1"/>
            </p:cNvSpPr>
            <p:nvPr/>
          </p:nvSpPr>
          <p:spPr bwMode="auto">
            <a:xfrm>
              <a:off x="3886" y="769"/>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306" name="Rectangle 19"/>
            <p:cNvSpPr>
              <a:spLocks noChangeArrowheads="1"/>
            </p:cNvSpPr>
            <p:nvPr/>
          </p:nvSpPr>
          <p:spPr bwMode="auto">
            <a:xfrm>
              <a:off x="3871" y="759"/>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C</a:t>
              </a:r>
              <a:endParaRPr lang="en-US" sz="2400">
                <a:latin typeface="Times New Roman" pitchFamily="18" charset="0"/>
              </a:endParaRPr>
            </a:p>
          </p:txBody>
        </p:sp>
        <p:sp>
          <p:nvSpPr>
            <p:cNvPr id="12307" name="Rectangle 20"/>
            <p:cNvSpPr>
              <a:spLocks noChangeArrowheads="1"/>
            </p:cNvSpPr>
            <p:nvPr/>
          </p:nvSpPr>
          <p:spPr bwMode="auto">
            <a:xfrm>
              <a:off x="3957" y="759"/>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308" name="Rectangle 21"/>
            <p:cNvSpPr>
              <a:spLocks noChangeArrowheads="1"/>
            </p:cNvSpPr>
            <p:nvPr/>
          </p:nvSpPr>
          <p:spPr bwMode="auto">
            <a:xfrm>
              <a:off x="3961" y="759"/>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309" name="Rectangle 22"/>
            <p:cNvSpPr>
              <a:spLocks noChangeArrowheads="1"/>
            </p:cNvSpPr>
            <p:nvPr/>
          </p:nvSpPr>
          <p:spPr bwMode="auto">
            <a:xfrm>
              <a:off x="3958" y="754"/>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310" name="Rectangle 23"/>
            <p:cNvSpPr>
              <a:spLocks noChangeArrowheads="1"/>
            </p:cNvSpPr>
            <p:nvPr/>
          </p:nvSpPr>
          <p:spPr bwMode="auto">
            <a:xfrm>
              <a:off x="3958" y="762"/>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311" name="Rectangle 24"/>
            <p:cNvSpPr>
              <a:spLocks noChangeArrowheads="1"/>
            </p:cNvSpPr>
            <p:nvPr/>
          </p:nvSpPr>
          <p:spPr bwMode="auto">
            <a:xfrm>
              <a:off x="3970" y="769"/>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312" name="Rectangle 25"/>
            <p:cNvSpPr>
              <a:spLocks noChangeArrowheads="1"/>
            </p:cNvSpPr>
            <p:nvPr/>
          </p:nvSpPr>
          <p:spPr bwMode="auto">
            <a:xfrm>
              <a:off x="3958" y="759"/>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R</a:t>
              </a:r>
              <a:endParaRPr lang="en-US" sz="2400">
                <a:latin typeface="Times New Roman" pitchFamily="18" charset="0"/>
              </a:endParaRPr>
            </a:p>
          </p:txBody>
        </p:sp>
        <p:sp>
          <p:nvSpPr>
            <p:cNvPr id="12313" name="Rectangle 26"/>
            <p:cNvSpPr>
              <a:spLocks noChangeArrowheads="1"/>
            </p:cNvSpPr>
            <p:nvPr/>
          </p:nvSpPr>
          <p:spPr bwMode="auto">
            <a:xfrm>
              <a:off x="4064" y="759"/>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14" name="Rectangle 27"/>
            <p:cNvSpPr>
              <a:spLocks noChangeArrowheads="1"/>
            </p:cNvSpPr>
            <p:nvPr/>
          </p:nvSpPr>
          <p:spPr bwMode="auto">
            <a:xfrm>
              <a:off x="4070" y="759"/>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15" name="Rectangle 28"/>
            <p:cNvSpPr>
              <a:spLocks noChangeArrowheads="1"/>
            </p:cNvSpPr>
            <p:nvPr/>
          </p:nvSpPr>
          <p:spPr bwMode="auto">
            <a:xfrm>
              <a:off x="4066" y="754"/>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16" name="Rectangle 29"/>
            <p:cNvSpPr>
              <a:spLocks noChangeArrowheads="1"/>
            </p:cNvSpPr>
            <p:nvPr/>
          </p:nvSpPr>
          <p:spPr bwMode="auto">
            <a:xfrm>
              <a:off x="4066" y="762"/>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17" name="Rectangle 30"/>
            <p:cNvSpPr>
              <a:spLocks noChangeArrowheads="1"/>
            </p:cNvSpPr>
            <p:nvPr/>
          </p:nvSpPr>
          <p:spPr bwMode="auto">
            <a:xfrm>
              <a:off x="4076" y="769"/>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18" name="Rectangle 31"/>
            <p:cNvSpPr>
              <a:spLocks noChangeArrowheads="1"/>
            </p:cNvSpPr>
            <p:nvPr/>
          </p:nvSpPr>
          <p:spPr bwMode="auto">
            <a:xfrm>
              <a:off x="4066" y="759"/>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s</a:t>
              </a:r>
              <a:endParaRPr lang="en-US" sz="2400">
                <a:latin typeface="Times New Roman" pitchFamily="18" charset="0"/>
              </a:endParaRPr>
            </a:p>
          </p:txBody>
        </p:sp>
        <p:sp>
          <p:nvSpPr>
            <p:cNvPr id="12319" name="Rectangle 32"/>
            <p:cNvSpPr>
              <a:spLocks noChangeArrowheads="1"/>
            </p:cNvSpPr>
            <p:nvPr/>
          </p:nvSpPr>
          <p:spPr bwMode="auto">
            <a:xfrm>
              <a:off x="4127" y="759"/>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a:t>
              </a:r>
              <a:endParaRPr lang="en-US" sz="2400">
                <a:latin typeface="Times New Roman" pitchFamily="18" charset="0"/>
              </a:endParaRPr>
            </a:p>
          </p:txBody>
        </p:sp>
        <p:sp>
          <p:nvSpPr>
            <p:cNvPr id="12320" name="Rectangle 33"/>
            <p:cNvSpPr>
              <a:spLocks noChangeArrowheads="1"/>
            </p:cNvSpPr>
            <p:nvPr/>
          </p:nvSpPr>
          <p:spPr bwMode="auto">
            <a:xfrm>
              <a:off x="4133" y="759"/>
              <a:ext cx="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a:t>
              </a:r>
              <a:endParaRPr lang="en-US" sz="2400">
                <a:latin typeface="Times New Roman" pitchFamily="18" charset="0"/>
              </a:endParaRPr>
            </a:p>
          </p:txBody>
        </p:sp>
        <p:sp>
          <p:nvSpPr>
            <p:cNvPr id="12321" name="Rectangle 34"/>
            <p:cNvSpPr>
              <a:spLocks noChangeArrowheads="1"/>
            </p:cNvSpPr>
            <p:nvPr/>
          </p:nvSpPr>
          <p:spPr bwMode="auto">
            <a:xfrm>
              <a:off x="4130" y="75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a:t>
              </a:r>
              <a:endParaRPr lang="en-US" sz="2400">
                <a:latin typeface="Times New Roman" pitchFamily="18" charset="0"/>
              </a:endParaRPr>
            </a:p>
          </p:txBody>
        </p:sp>
        <p:sp>
          <p:nvSpPr>
            <p:cNvPr id="12322" name="Rectangle 35"/>
            <p:cNvSpPr>
              <a:spLocks noChangeArrowheads="1"/>
            </p:cNvSpPr>
            <p:nvPr/>
          </p:nvSpPr>
          <p:spPr bwMode="auto">
            <a:xfrm>
              <a:off x="4130" y="762"/>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a:t>
              </a:r>
              <a:endParaRPr lang="en-US" sz="2400">
                <a:latin typeface="Times New Roman" pitchFamily="18" charset="0"/>
              </a:endParaRPr>
            </a:p>
          </p:txBody>
        </p:sp>
        <p:sp>
          <p:nvSpPr>
            <p:cNvPr id="12323" name="Rectangle 36"/>
            <p:cNvSpPr>
              <a:spLocks noChangeArrowheads="1"/>
            </p:cNvSpPr>
            <p:nvPr/>
          </p:nvSpPr>
          <p:spPr bwMode="auto">
            <a:xfrm>
              <a:off x="4139" y="769"/>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a:t>
              </a:r>
              <a:endParaRPr lang="en-US" sz="2400">
                <a:latin typeface="Times New Roman" pitchFamily="18" charset="0"/>
              </a:endParaRPr>
            </a:p>
          </p:txBody>
        </p:sp>
        <p:sp>
          <p:nvSpPr>
            <p:cNvPr id="12324" name="Rectangle 37"/>
            <p:cNvSpPr>
              <a:spLocks noChangeArrowheads="1"/>
            </p:cNvSpPr>
            <p:nvPr/>
          </p:nvSpPr>
          <p:spPr bwMode="auto">
            <a:xfrm>
              <a:off x="4130" y="759"/>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p</a:t>
              </a:r>
              <a:endParaRPr lang="en-US" sz="2400">
                <a:latin typeface="Times New Roman" pitchFamily="18" charset="0"/>
              </a:endParaRPr>
            </a:p>
          </p:txBody>
        </p:sp>
        <p:sp>
          <p:nvSpPr>
            <p:cNvPr id="12325" name="Rectangle 38"/>
            <p:cNvSpPr>
              <a:spLocks noChangeArrowheads="1"/>
            </p:cNvSpPr>
            <p:nvPr/>
          </p:nvSpPr>
          <p:spPr bwMode="auto">
            <a:xfrm>
              <a:off x="3735" y="1050"/>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326" name="Rectangle 39"/>
            <p:cNvSpPr>
              <a:spLocks noChangeArrowheads="1"/>
            </p:cNvSpPr>
            <p:nvPr/>
          </p:nvSpPr>
          <p:spPr bwMode="auto">
            <a:xfrm>
              <a:off x="3736" y="1050"/>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327" name="Rectangle 40"/>
            <p:cNvSpPr>
              <a:spLocks noChangeArrowheads="1"/>
            </p:cNvSpPr>
            <p:nvPr/>
          </p:nvSpPr>
          <p:spPr bwMode="auto">
            <a:xfrm>
              <a:off x="3736" y="1046"/>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328" name="Rectangle 41"/>
            <p:cNvSpPr>
              <a:spLocks noChangeArrowheads="1"/>
            </p:cNvSpPr>
            <p:nvPr/>
          </p:nvSpPr>
          <p:spPr bwMode="auto">
            <a:xfrm>
              <a:off x="3736" y="1050"/>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329" name="Rectangle 42"/>
            <p:cNvSpPr>
              <a:spLocks noChangeArrowheads="1"/>
            </p:cNvSpPr>
            <p:nvPr/>
          </p:nvSpPr>
          <p:spPr bwMode="auto">
            <a:xfrm>
              <a:off x="3745" y="1058"/>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330" name="Rectangle 43"/>
            <p:cNvSpPr>
              <a:spLocks noChangeArrowheads="1"/>
            </p:cNvSpPr>
            <p:nvPr/>
          </p:nvSpPr>
          <p:spPr bwMode="auto">
            <a:xfrm>
              <a:off x="3736" y="1050"/>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U</a:t>
              </a:r>
              <a:endParaRPr lang="en-US" sz="2400">
                <a:latin typeface="Times New Roman" pitchFamily="18" charset="0"/>
              </a:endParaRPr>
            </a:p>
          </p:txBody>
        </p:sp>
        <p:sp>
          <p:nvSpPr>
            <p:cNvPr id="12331" name="Rectangle 44"/>
            <p:cNvSpPr>
              <a:spLocks noChangeArrowheads="1"/>
            </p:cNvSpPr>
            <p:nvPr/>
          </p:nvSpPr>
          <p:spPr bwMode="auto">
            <a:xfrm>
              <a:off x="3817" y="1050"/>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332" name="Rectangle 45"/>
            <p:cNvSpPr>
              <a:spLocks noChangeArrowheads="1"/>
            </p:cNvSpPr>
            <p:nvPr/>
          </p:nvSpPr>
          <p:spPr bwMode="auto">
            <a:xfrm>
              <a:off x="3821" y="1050"/>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333" name="Rectangle 46"/>
            <p:cNvSpPr>
              <a:spLocks noChangeArrowheads="1"/>
            </p:cNvSpPr>
            <p:nvPr/>
          </p:nvSpPr>
          <p:spPr bwMode="auto">
            <a:xfrm>
              <a:off x="3821" y="1046"/>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334" name="Rectangle 47"/>
            <p:cNvSpPr>
              <a:spLocks noChangeArrowheads="1"/>
            </p:cNvSpPr>
            <p:nvPr/>
          </p:nvSpPr>
          <p:spPr bwMode="auto">
            <a:xfrm>
              <a:off x="3821" y="1050"/>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335" name="Rectangle 48"/>
            <p:cNvSpPr>
              <a:spLocks noChangeArrowheads="1"/>
            </p:cNvSpPr>
            <p:nvPr/>
          </p:nvSpPr>
          <p:spPr bwMode="auto">
            <a:xfrm>
              <a:off x="3827" y="1058"/>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336" name="Rectangle 49"/>
            <p:cNvSpPr>
              <a:spLocks noChangeArrowheads="1"/>
            </p:cNvSpPr>
            <p:nvPr/>
          </p:nvSpPr>
          <p:spPr bwMode="auto">
            <a:xfrm>
              <a:off x="3821" y="1050"/>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C</a:t>
              </a:r>
              <a:endParaRPr lang="en-US" sz="2400">
                <a:latin typeface="Times New Roman" pitchFamily="18" charset="0"/>
              </a:endParaRPr>
            </a:p>
          </p:txBody>
        </p:sp>
        <p:sp>
          <p:nvSpPr>
            <p:cNvPr id="12337" name="Rectangle 50"/>
            <p:cNvSpPr>
              <a:spLocks noChangeArrowheads="1"/>
            </p:cNvSpPr>
            <p:nvPr/>
          </p:nvSpPr>
          <p:spPr bwMode="auto">
            <a:xfrm>
              <a:off x="3900" y="1050"/>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338" name="Rectangle 51"/>
            <p:cNvSpPr>
              <a:spLocks noChangeArrowheads="1"/>
            </p:cNvSpPr>
            <p:nvPr/>
          </p:nvSpPr>
          <p:spPr bwMode="auto">
            <a:xfrm>
              <a:off x="3907" y="1050"/>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339" name="Rectangle 52"/>
            <p:cNvSpPr>
              <a:spLocks noChangeArrowheads="1"/>
            </p:cNvSpPr>
            <p:nvPr/>
          </p:nvSpPr>
          <p:spPr bwMode="auto">
            <a:xfrm>
              <a:off x="3901" y="1046"/>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340" name="Rectangle 53"/>
            <p:cNvSpPr>
              <a:spLocks noChangeArrowheads="1"/>
            </p:cNvSpPr>
            <p:nvPr/>
          </p:nvSpPr>
          <p:spPr bwMode="auto">
            <a:xfrm>
              <a:off x="3901" y="1050"/>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341" name="Rectangle 54"/>
            <p:cNvSpPr>
              <a:spLocks noChangeArrowheads="1"/>
            </p:cNvSpPr>
            <p:nvPr/>
          </p:nvSpPr>
          <p:spPr bwMode="auto">
            <a:xfrm>
              <a:off x="3912" y="1058"/>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342" name="Rectangle 55"/>
            <p:cNvSpPr>
              <a:spLocks noChangeArrowheads="1"/>
            </p:cNvSpPr>
            <p:nvPr/>
          </p:nvSpPr>
          <p:spPr bwMode="auto">
            <a:xfrm>
              <a:off x="3901" y="1050"/>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R</a:t>
              </a:r>
              <a:endParaRPr lang="en-US" sz="2400">
                <a:latin typeface="Times New Roman" pitchFamily="18" charset="0"/>
              </a:endParaRPr>
            </a:p>
          </p:txBody>
        </p:sp>
        <p:sp>
          <p:nvSpPr>
            <p:cNvPr id="12343" name="Rectangle 56"/>
            <p:cNvSpPr>
              <a:spLocks noChangeArrowheads="1"/>
            </p:cNvSpPr>
            <p:nvPr/>
          </p:nvSpPr>
          <p:spPr bwMode="auto">
            <a:xfrm>
              <a:off x="4010" y="1050"/>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44" name="Rectangle 57"/>
            <p:cNvSpPr>
              <a:spLocks noChangeArrowheads="1"/>
            </p:cNvSpPr>
            <p:nvPr/>
          </p:nvSpPr>
          <p:spPr bwMode="auto">
            <a:xfrm>
              <a:off x="4013" y="1050"/>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45" name="Rectangle 58"/>
            <p:cNvSpPr>
              <a:spLocks noChangeArrowheads="1"/>
            </p:cNvSpPr>
            <p:nvPr/>
          </p:nvSpPr>
          <p:spPr bwMode="auto">
            <a:xfrm>
              <a:off x="4011" y="1046"/>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46" name="Rectangle 59"/>
            <p:cNvSpPr>
              <a:spLocks noChangeArrowheads="1"/>
            </p:cNvSpPr>
            <p:nvPr/>
          </p:nvSpPr>
          <p:spPr bwMode="auto">
            <a:xfrm>
              <a:off x="4011" y="1050"/>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47" name="Rectangle 60"/>
            <p:cNvSpPr>
              <a:spLocks noChangeArrowheads="1"/>
            </p:cNvSpPr>
            <p:nvPr/>
          </p:nvSpPr>
          <p:spPr bwMode="auto">
            <a:xfrm>
              <a:off x="4021" y="1058"/>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48" name="Rectangle 61"/>
            <p:cNvSpPr>
              <a:spLocks noChangeArrowheads="1"/>
            </p:cNvSpPr>
            <p:nvPr/>
          </p:nvSpPr>
          <p:spPr bwMode="auto">
            <a:xfrm>
              <a:off x="4011" y="1050"/>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s</a:t>
              </a:r>
              <a:endParaRPr lang="en-US" sz="2400">
                <a:latin typeface="Times New Roman" pitchFamily="18" charset="0"/>
              </a:endParaRPr>
            </a:p>
          </p:txBody>
        </p:sp>
        <p:sp>
          <p:nvSpPr>
            <p:cNvPr id="12349" name="Rectangle 62"/>
            <p:cNvSpPr>
              <a:spLocks noChangeArrowheads="1"/>
            </p:cNvSpPr>
            <p:nvPr/>
          </p:nvSpPr>
          <p:spPr bwMode="auto">
            <a:xfrm>
              <a:off x="4076" y="1050"/>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350" name="Rectangle 63"/>
            <p:cNvSpPr>
              <a:spLocks noChangeArrowheads="1"/>
            </p:cNvSpPr>
            <p:nvPr/>
          </p:nvSpPr>
          <p:spPr bwMode="auto">
            <a:xfrm>
              <a:off x="4076" y="1050"/>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351" name="Rectangle 64"/>
            <p:cNvSpPr>
              <a:spLocks noChangeArrowheads="1"/>
            </p:cNvSpPr>
            <p:nvPr/>
          </p:nvSpPr>
          <p:spPr bwMode="auto">
            <a:xfrm>
              <a:off x="4076" y="1046"/>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352" name="Rectangle 65"/>
            <p:cNvSpPr>
              <a:spLocks noChangeArrowheads="1"/>
            </p:cNvSpPr>
            <p:nvPr/>
          </p:nvSpPr>
          <p:spPr bwMode="auto">
            <a:xfrm>
              <a:off x="4076" y="1050"/>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353" name="Rectangle 66"/>
            <p:cNvSpPr>
              <a:spLocks noChangeArrowheads="1"/>
            </p:cNvSpPr>
            <p:nvPr/>
          </p:nvSpPr>
          <p:spPr bwMode="auto">
            <a:xfrm>
              <a:off x="4085" y="105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354" name="Rectangle 67"/>
            <p:cNvSpPr>
              <a:spLocks noChangeArrowheads="1"/>
            </p:cNvSpPr>
            <p:nvPr/>
          </p:nvSpPr>
          <p:spPr bwMode="auto">
            <a:xfrm>
              <a:off x="4076" y="1050"/>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u</a:t>
              </a:r>
              <a:endParaRPr lang="en-US" sz="2400">
                <a:latin typeface="Times New Roman" pitchFamily="18" charset="0"/>
              </a:endParaRPr>
            </a:p>
          </p:txBody>
        </p:sp>
        <p:sp>
          <p:nvSpPr>
            <p:cNvPr id="12355" name="Rectangle 68"/>
            <p:cNvSpPr>
              <a:spLocks noChangeArrowheads="1"/>
            </p:cNvSpPr>
            <p:nvPr/>
          </p:nvSpPr>
          <p:spPr bwMode="auto">
            <a:xfrm>
              <a:off x="4145" y="1050"/>
              <a:ext cx="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t>
              </a:r>
              <a:endParaRPr lang="en-US" sz="2400">
                <a:latin typeface="Times New Roman" pitchFamily="18" charset="0"/>
              </a:endParaRPr>
            </a:p>
          </p:txBody>
        </p:sp>
        <p:sp>
          <p:nvSpPr>
            <p:cNvPr id="12356" name="Rectangle 69"/>
            <p:cNvSpPr>
              <a:spLocks noChangeArrowheads="1"/>
            </p:cNvSpPr>
            <p:nvPr/>
          </p:nvSpPr>
          <p:spPr bwMode="auto">
            <a:xfrm>
              <a:off x="4148" y="1050"/>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t>
              </a:r>
              <a:endParaRPr lang="en-US" sz="2400">
                <a:latin typeface="Times New Roman" pitchFamily="18" charset="0"/>
              </a:endParaRPr>
            </a:p>
          </p:txBody>
        </p:sp>
        <p:sp>
          <p:nvSpPr>
            <p:cNvPr id="12357" name="Rectangle 70"/>
            <p:cNvSpPr>
              <a:spLocks noChangeArrowheads="1"/>
            </p:cNvSpPr>
            <p:nvPr/>
          </p:nvSpPr>
          <p:spPr bwMode="auto">
            <a:xfrm>
              <a:off x="4145" y="1046"/>
              <a:ext cx="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t>
              </a:r>
              <a:endParaRPr lang="en-US" sz="2400">
                <a:latin typeface="Times New Roman" pitchFamily="18" charset="0"/>
              </a:endParaRPr>
            </a:p>
          </p:txBody>
        </p:sp>
        <p:sp>
          <p:nvSpPr>
            <p:cNvPr id="12358" name="Rectangle 71"/>
            <p:cNvSpPr>
              <a:spLocks noChangeArrowheads="1"/>
            </p:cNvSpPr>
            <p:nvPr/>
          </p:nvSpPr>
          <p:spPr bwMode="auto">
            <a:xfrm>
              <a:off x="4145" y="1050"/>
              <a:ext cx="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t>
              </a:r>
              <a:endParaRPr lang="en-US" sz="2400">
                <a:latin typeface="Times New Roman" pitchFamily="18" charset="0"/>
              </a:endParaRPr>
            </a:p>
          </p:txBody>
        </p:sp>
        <p:sp>
          <p:nvSpPr>
            <p:cNvPr id="12359" name="Rectangle 72"/>
            <p:cNvSpPr>
              <a:spLocks noChangeArrowheads="1"/>
            </p:cNvSpPr>
            <p:nvPr/>
          </p:nvSpPr>
          <p:spPr bwMode="auto">
            <a:xfrm>
              <a:off x="4157" y="1058"/>
              <a:ext cx="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t>
              </a:r>
              <a:endParaRPr lang="en-US" sz="2400">
                <a:latin typeface="Times New Roman" pitchFamily="18" charset="0"/>
              </a:endParaRPr>
            </a:p>
          </p:txBody>
        </p:sp>
        <p:sp>
          <p:nvSpPr>
            <p:cNvPr id="12360" name="Rectangle 73"/>
            <p:cNvSpPr>
              <a:spLocks noChangeArrowheads="1"/>
            </p:cNvSpPr>
            <p:nvPr/>
          </p:nvSpPr>
          <p:spPr bwMode="auto">
            <a:xfrm>
              <a:off x="4145" y="1050"/>
              <a:ext cx="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a:t>
              </a:r>
              <a:endParaRPr lang="en-US" sz="2400">
                <a:latin typeface="Times New Roman" pitchFamily="18" charset="0"/>
              </a:endParaRPr>
            </a:p>
          </p:txBody>
        </p:sp>
        <p:sp>
          <p:nvSpPr>
            <p:cNvPr id="12361" name="Rectangle 74"/>
            <p:cNvSpPr>
              <a:spLocks noChangeArrowheads="1"/>
            </p:cNvSpPr>
            <p:nvPr/>
          </p:nvSpPr>
          <p:spPr bwMode="auto">
            <a:xfrm>
              <a:off x="4181" y="1050"/>
              <a:ext cx="4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a:t>
              </a:r>
              <a:endParaRPr lang="en-US" sz="2400">
                <a:latin typeface="Times New Roman" pitchFamily="18" charset="0"/>
              </a:endParaRPr>
            </a:p>
          </p:txBody>
        </p:sp>
        <p:sp>
          <p:nvSpPr>
            <p:cNvPr id="12362" name="Rectangle 75"/>
            <p:cNvSpPr>
              <a:spLocks noChangeArrowheads="1"/>
            </p:cNvSpPr>
            <p:nvPr/>
          </p:nvSpPr>
          <p:spPr bwMode="auto">
            <a:xfrm>
              <a:off x="4185" y="1050"/>
              <a:ext cx="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a:t>
              </a:r>
              <a:endParaRPr lang="en-US" sz="2400">
                <a:latin typeface="Times New Roman" pitchFamily="18" charset="0"/>
              </a:endParaRPr>
            </a:p>
          </p:txBody>
        </p:sp>
        <p:sp>
          <p:nvSpPr>
            <p:cNvPr id="12363" name="Rectangle 76"/>
            <p:cNvSpPr>
              <a:spLocks noChangeArrowheads="1"/>
            </p:cNvSpPr>
            <p:nvPr/>
          </p:nvSpPr>
          <p:spPr bwMode="auto">
            <a:xfrm>
              <a:off x="4181" y="1046"/>
              <a:ext cx="4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a:t>
              </a:r>
              <a:endParaRPr lang="en-US" sz="2400">
                <a:latin typeface="Times New Roman" pitchFamily="18" charset="0"/>
              </a:endParaRPr>
            </a:p>
          </p:txBody>
        </p:sp>
        <p:sp>
          <p:nvSpPr>
            <p:cNvPr id="12364" name="Rectangle 77"/>
            <p:cNvSpPr>
              <a:spLocks noChangeArrowheads="1"/>
            </p:cNvSpPr>
            <p:nvPr/>
          </p:nvSpPr>
          <p:spPr bwMode="auto">
            <a:xfrm>
              <a:off x="4181" y="1050"/>
              <a:ext cx="4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a:t>
              </a:r>
              <a:endParaRPr lang="en-US" sz="2400">
                <a:latin typeface="Times New Roman" pitchFamily="18" charset="0"/>
              </a:endParaRPr>
            </a:p>
          </p:txBody>
        </p:sp>
        <p:sp>
          <p:nvSpPr>
            <p:cNvPr id="12365" name="Rectangle 78"/>
            <p:cNvSpPr>
              <a:spLocks noChangeArrowheads="1"/>
            </p:cNvSpPr>
            <p:nvPr/>
          </p:nvSpPr>
          <p:spPr bwMode="auto">
            <a:xfrm>
              <a:off x="4193" y="1058"/>
              <a:ext cx="4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a:t>
              </a:r>
              <a:endParaRPr lang="en-US" sz="2400">
                <a:latin typeface="Times New Roman" pitchFamily="18" charset="0"/>
              </a:endParaRPr>
            </a:p>
          </p:txBody>
        </p:sp>
        <p:sp>
          <p:nvSpPr>
            <p:cNvPr id="12366" name="Rectangle 79"/>
            <p:cNvSpPr>
              <a:spLocks noChangeArrowheads="1"/>
            </p:cNvSpPr>
            <p:nvPr/>
          </p:nvSpPr>
          <p:spPr bwMode="auto">
            <a:xfrm>
              <a:off x="4181" y="1050"/>
              <a:ext cx="4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f</a:t>
              </a:r>
              <a:endParaRPr lang="en-US" sz="2400">
                <a:latin typeface="Times New Roman" pitchFamily="18" charset="0"/>
              </a:endParaRPr>
            </a:p>
          </p:txBody>
        </p:sp>
        <p:sp>
          <p:nvSpPr>
            <p:cNvPr id="12367" name="Rectangle 80"/>
            <p:cNvSpPr>
              <a:spLocks noChangeArrowheads="1"/>
            </p:cNvSpPr>
            <p:nvPr/>
          </p:nvSpPr>
          <p:spPr bwMode="auto">
            <a:xfrm>
              <a:off x="4221" y="1050"/>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a:t>
              </a:r>
              <a:endParaRPr lang="en-US" sz="2400">
                <a:latin typeface="Times New Roman" pitchFamily="18" charset="0"/>
              </a:endParaRPr>
            </a:p>
          </p:txBody>
        </p:sp>
        <p:sp>
          <p:nvSpPr>
            <p:cNvPr id="12368" name="Rectangle 81"/>
            <p:cNvSpPr>
              <a:spLocks noChangeArrowheads="1"/>
            </p:cNvSpPr>
            <p:nvPr/>
          </p:nvSpPr>
          <p:spPr bwMode="auto">
            <a:xfrm>
              <a:off x="4226" y="1050"/>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a:t>
              </a:r>
              <a:endParaRPr lang="en-US" sz="2400">
                <a:latin typeface="Times New Roman" pitchFamily="18" charset="0"/>
              </a:endParaRPr>
            </a:p>
          </p:txBody>
        </p:sp>
        <p:sp>
          <p:nvSpPr>
            <p:cNvPr id="12369" name="Rectangle 82"/>
            <p:cNvSpPr>
              <a:spLocks noChangeArrowheads="1"/>
            </p:cNvSpPr>
            <p:nvPr/>
          </p:nvSpPr>
          <p:spPr bwMode="auto">
            <a:xfrm>
              <a:off x="4226" y="1046"/>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a:t>
              </a:r>
              <a:endParaRPr lang="en-US" sz="2400">
                <a:latin typeface="Times New Roman" pitchFamily="18" charset="0"/>
              </a:endParaRPr>
            </a:p>
          </p:txBody>
        </p:sp>
        <p:sp>
          <p:nvSpPr>
            <p:cNvPr id="12370" name="Rectangle 83"/>
            <p:cNvSpPr>
              <a:spLocks noChangeArrowheads="1"/>
            </p:cNvSpPr>
            <p:nvPr/>
          </p:nvSpPr>
          <p:spPr bwMode="auto">
            <a:xfrm>
              <a:off x="4226" y="1050"/>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a:t>
              </a:r>
              <a:endParaRPr lang="en-US" sz="2400">
                <a:latin typeface="Times New Roman" pitchFamily="18" charset="0"/>
              </a:endParaRPr>
            </a:p>
          </p:txBody>
        </p:sp>
        <p:sp>
          <p:nvSpPr>
            <p:cNvPr id="12371" name="Rectangle 84"/>
            <p:cNvSpPr>
              <a:spLocks noChangeArrowheads="1"/>
            </p:cNvSpPr>
            <p:nvPr/>
          </p:nvSpPr>
          <p:spPr bwMode="auto">
            <a:xfrm>
              <a:off x="4229" y="1058"/>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a:t>
              </a:r>
              <a:endParaRPr lang="en-US" sz="2400">
                <a:latin typeface="Times New Roman" pitchFamily="18" charset="0"/>
              </a:endParaRPr>
            </a:p>
          </p:txBody>
        </p:sp>
        <p:sp>
          <p:nvSpPr>
            <p:cNvPr id="12372" name="Rectangle 85"/>
            <p:cNvSpPr>
              <a:spLocks noChangeArrowheads="1"/>
            </p:cNvSpPr>
            <p:nvPr/>
          </p:nvSpPr>
          <p:spPr bwMode="auto">
            <a:xfrm>
              <a:off x="4226" y="1050"/>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a</a:t>
              </a:r>
              <a:endParaRPr lang="en-US" sz="2400">
                <a:latin typeface="Times New Roman" pitchFamily="18" charset="0"/>
              </a:endParaRPr>
            </a:p>
          </p:txBody>
        </p:sp>
        <p:sp>
          <p:nvSpPr>
            <p:cNvPr id="12373" name="Rectangle 86"/>
            <p:cNvSpPr>
              <a:spLocks noChangeArrowheads="1"/>
            </p:cNvSpPr>
            <p:nvPr/>
          </p:nvSpPr>
          <p:spPr bwMode="auto">
            <a:xfrm>
              <a:off x="4423" y="1478"/>
              <a:ext cx="8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74" name="Rectangle 87"/>
            <p:cNvSpPr>
              <a:spLocks noChangeArrowheads="1"/>
            </p:cNvSpPr>
            <p:nvPr/>
          </p:nvSpPr>
          <p:spPr bwMode="auto">
            <a:xfrm>
              <a:off x="4426" y="1478"/>
              <a:ext cx="8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75" name="Rectangle 88"/>
            <p:cNvSpPr>
              <a:spLocks noChangeArrowheads="1"/>
            </p:cNvSpPr>
            <p:nvPr/>
          </p:nvSpPr>
          <p:spPr bwMode="auto">
            <a:xfrm>
              <a:off x="4424" y="1474"/>
              <a:ext cx="8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76" name="Rectangle 89"/>
            <p:cNvSpPr>
              <a:spLocks noChangeArrowheads="1"/>
            </p:cNvSpPr>
            <p:nvPr/>
          </p:nvSpPr>
          <p:spPr bwMode="auto">
            <a:xfrm>
              <a:off x="4424" y="1481"/>
              <a:ext cx="8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77" name="Rectangle 90"/>
            <p:cNvSpPr>
              <a:spLocks noChangeArrowheads="1"/>
            </p:cNvSpPr>
            <p:nvPr/>
          </p:nvSpPr>
          <p:spPr bwMode="auto">
            <a:xfrm>
              <a:off x="4434" y="1488"/>
              <a:ext cx="8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78" name="Rectangle 91"/>
            <p:cNvSpPr>
              <a:spLocks noChangeArrowheads="1"/>
            </p:cNvSpPr>
            <p:nvPr/>
          </p:nvSpPr>
          <p:spPr bwMode="auto">
            <a:xfrm>
              <a:off x="4424" y="1478"/>
              <a:ext cx="8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S</a:t>
              </a:r>
              <a:endParaRPr lang="en-US" sz="2400">
                <a:latin typeface="Times New Roman" pitchFamily="18" charset="0"/>
              </a:endParaRPr>
            </a:p>
          </p:txBody>
        </p:sp>
        <p:sp>
          <p:nvSpPr>
            <p:cNvPr id="12379" name="Rectangle 92"/>
            <p:cNvSpPr>
              <a:spLocks noChangeArrowheads="1"/>
            </p:cNvSpPr>
            <p:nvPr/>
          </p:nvSpPr>
          <p:spPr bwMode="auto">
            <a:xfrm>
              <a:off x="4498" y="1478"/>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380" name="Rectangle 93"/>
            <p:cNvSpPr>
              <a:spLocks noChangeArrowheads="1"/>
            </p:cNvSpPr>
            <p:nvPr/>
          </p:nvSpPr>
          <p:spPr bwMode="auto">
            <a:xfrm>
              <a:off x="4502" y="1478"/>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381" name="Rectangle 94"/>
            <p:cNvSpPr>
              <a:spLocks noChangeArrowheads="1"/>
            </p:cNvSpPr>
            <p:nvPr/>
          </p:nvSpPr>
          <p:spPr bwMode="auto">
            <a:xfrm>
              <a:off x="4502" y="1474"/>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382" name="Rectangle 95"/>
            <p:cNvSpPr>
              <a:spLocks noChangeArrowheads="1"/>
            </p:cNvSpPr>
            <p:nvPr/>
          </p:nvSpPr>
          <p:spPr bwMode="auto">
            <a:xfrm>
              <a:off x="4502" y="1481"/>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383" name="Rectangle 96"/>
            <p:cNvSpPr>
              <a:spLocks noChangeArrowheads="1"/>
            </p:cNvSpPr>
            <p:nvPr/>
          </p:nvSpPr>
          <p:spPr bwMode="auto">
            <a:xfrm>
              <a:off x="4511" y="1488"/>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384" name="Rectangle 97"/>
            <p:cNvSpPr>
              <a:spLocks noChangeArrowheads="1"/>
            </p:cNvSpPr>
            <p:nvPr/>
          </p:nvSpPr>
          <p:spPr bwMode="auto">
            <a:xfrm>
              <a:off x="4502" y="1478"/>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R</a:t>
              </a:r>
              <a:endParaRPr lang="en-US" sz="2400">
                <a:latin typeface="Times New Roman" pitchFamily="18" charset="0"/>
              </a:endParaRPr>
            </a:p>
          </p:txBody>
        </p:sp>
        <p:sp>
          <p:nvSpPr>
            <p:cNvPr id="12385" name="Rectangle 98"/>
            <p:cNvSpPr>
              <a:spLocks noChangeArrowheads="1"/>
            </p:cNvSpPr>
            <p:nvPr/>
          </p:nvSpPr>
          <p:spPr bwMode="auto">
            <a:xfrm>
              <a:off x="4604" y="1478"/>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86" name="Rectangle 99"/>
            <p:cNvSpPr>
              <a:spLocks noChangeArrowheads="1"/>
            </p:cNvSpPr>
            <p:nvPr/>
          </p:nvSpPr>
          <p:spPr bwMode="auto">
            <a:xfrm>
              <a:off x="4612" y="1478"/>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87" name="Rectangle 100"/>
            <p:cNvSpPr>
              <a:spLocks noChangeArrowheads="1"/>
            </p:cNvSpPr>
            <p:nvPr/>
          </p:nvSpPr>
          <p:spPr bwMode="auto">
            <a:xfrm>
              <a:off x="4609" y="1474"/>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88" name="Rectangle 101"/>
            <p:cNvSpPr>
              <a:spLocks noChangeArrowheads="1"/>
            </p:cNvSpPr>
            <p:nvPr/>
          </p:nvSpPr>
          <p:spPr bwMode="auto">
            <a:xfrm>
              <a:off x="4609" y="1481"/>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89" name="Rectangle 102"/>
            <p:cNvSpPr>
              <a:spLocks noChangeArrowheads="1"/>
            </p:cNvSpPr>
            <p:nvPr/>
          </p:nvSpPr>
          <p:spPr bwMode="auto">
            <a:xfrm>
              <a:off x="4618" y="1488"/>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390" name="Rectangle 103"/>
            <p:cNvSpPr>
              <a:spLocks noChangeArrowheads="1"/>
            </p:cNvSpPr>
            <p:nvPr/>
          </p:nvSpPr>
          <p:spPr bwMode="auto">
            <a:xfrm>
              <a:off x="4609" y="1478"/>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s</a:t>
              </a:r>
              <a:endParaRPr lang="en-US" sz="2400">
                <a:latin typeface="Times New Roman" pitchFamily="18" charset="0"/>
              </a:endParaRPr>
            </a:p>
          </p:txBody>
        </p:sp>
        <p:sp>
          <p:nvSpPr>
            <p:cNvPr id="12391" name="Rectangle 104"/>
            <p:cNvSpPr>
              <a:spLocks noChangeArrowheads="1"/>
            </p:cNvSpPr>
            <p:nvPr/>
          </p:nvSpPr>
          <p:spPr bwMode="auto">
            <a:xfrm>
              <a:off x="4670" y="147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a:t>
              </a:r>
              <a:endParaRPr lang="en-US" sz="2400">
                <a:latin typeface="Times New Roman" pitchFamily="18" charset="0"/>
              </a:endParaRPr>
            </a:p>
          </p:txBody>
        </p:sp>
        <p:sp>
          <p:nvSpPr>
            <p:cNvPr id="12392" name="Rectangle 105"/>
            <p:cNvSpPr>
              <a:spLocks noChangeArrowheads="1"/>
            </p:cNvSpPr>
            <p:nvPr/>
          </p:nvSpPr>
          <p:spPr bwMode="auto">
            <a:xfrm>
              <a:off x="4676" y="147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a:t>
              </a:r>
              <a:endParaRPr lang="en-US" sz="2400">
                <a:latin typeface="Times New Roman" pitchFamily="18" charset="0"/>
              </a:endParaRPr>
            </a:p>
          </p:txBody>
        </p:sp>
        <p:sp>
          <p:nvSpPr>
            <p:cNvPr id="12393" name="Rectangle 106"/>
            <p:cNvSpPr>
              <a:spLocks noChangeArrowheads="1"/>
            </p:cNvSpPr>
            <p:nvPr/>
          </p:nvSpPr>
          <p:spPr bwMode="auto">
            <a:xfrm>
              <a:off x="4675" y="147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a:t>
              </a:r>
              <a:endParaRPr lang="en-US" sz="2400">
                <a:latin typeface="Times New Roman" pitchFamily="18" charset="0"/>
              </a:endParaRPr>
            </a:p>
          </p:txBody>
        </p:sp>
        <p:sp>
          <p:nvSpPr>
            <p:cNvPr id="12394" name="Rectangle 107"/>
            <p:cNvSpPr>
              <a:spLocks noChangeArrowheads="1"/>
            </p:cNvSpPr>
            <p:nvPr/>
          </p:nvSpPr>
          <p:spPr bwMode="auto">
            <a:xfrm>
              <a:off x="4675" y="1481"/>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a:t>
              </a:r>
              <a:endParaRPr lang="en-US" sz="2400">
                <a:latin typeface="Times New Roman" pitchFamily="18" charset="0"/>
              </a:endParaRPr>
            </a:p>
          </p:txBody>
        </p:sp>
        <p:sp>
          <p:nvSpPr>
            <p:cNvPr id="12395" name="Rectangle 108"/>
            <p:cNvSpPr>
              <a:spLocks noChangeArrowheads="1"/>
            </p:cNvSpPr>
            <p:nvPr/>
          </p:nvSpPr>
          <p:spPr bwMode="auto">
            <a:xfrm>
              <a:off x="4682" y="1488"/>
              <a:ext cx="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a:t>
              </a:r>
              <a:endParaRPr lang="en-US" sz="2400">
                <a:latin typeface="Times New Roman" pitchFamily="18" charset="0"/>
              </a:endParaRPr>
            </a:p>
          </p:txBody>
        </p:sp>
        <p:sp>
          <p:nvSpPr>
            <p:cNvPr id="12396" name="Rectangle 109"/>
            <p:cNvSpPr>
              <a:spLocks noChangeArrowheads="1"/>
            </p:cNvSpPr>
            <p:nvPr/>
          </p:nvSpPr>
          <p:spPr bwMode="auto">
            <a:xfrm>
              <a:off x="4675" y="147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p</a:t>
              </a:r>
              <a:endParaRPr lang="en-US" sz="2400">
                <a:latin typeface="Times New Roman" pitchFamily="18" charset="0"/>
              </a:endParaRPr>
            </a:p>
          </p:txBody>
        </p:sp>
        <p:sp>
          <p:nvSpPr>
            <p:cNvPr id="12397" name="Rectangle 110"/>
            <p:cNvSpPr>
              <a:spLocks noChangeArrowheads="1"/>
            </p:cNvSpPr>
            <p:nvPr/>
          </p:nvSpPr>
          <p:spPr bwMode="auto">
            <a:xfrm>
              <a:off x="4744" y="1478"/>
              <a:ext cx="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t>
              </a:r>
              <a:endParaRPr lang="en-US" sz="2400">
                <a:latin typeface="Times New Roman" pitchFamily="18" charset="0"/>
              </a:endParaRPr>
            </a:p>
          </p:txBody>
        </p:sp>
        <p:sp>
          <p:nvSpPr>
            <p:cNvPr id="12398" name="Rectangle 111"/>
            <p:cNvSpPr>
              <a:spLocks noChangeArrowheads="1"/>
            </p:cNvSpPr>
            <p:nvPr/>
          </p:nvSpPr>
          <p:spPr bwMode="auto">
            <a:xfrm>
              <a:off x="4749" y="1478"/>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t>
              </a:r>
              <a:endParaRPr lang="en-US" sz="2400">
                <a:latin typeface="Times New Roman" pitchFamily="18" charset="0"/>
              </a:endParaRPr>
            </a:p>
          </p:txBody>
        </p:sp>
        <p:sp>
          <p:nvSpPr>
            <p:cNvPr id="12399" name="Rectangle 112"/>
            <p:cNvSpPr>
              <a:spLocks noChangeArrowheads="1"/>
            </p:cNvSpPr>
            <p:nvPr/>
          </p:nvSpPr>
          <p:spPr bwMode="auto">
            <a:xfrm>
              <a:off x="4744" y="1474"/>
              <a:ext cx="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t>
              </a:r>
              <a:endParaRPr lang="en-US" sz="2400">
                <a:latin typeface="Times New Roman" pitchFamily="18" charset="0"/>
              </a:endParaRPr>
            </a:p>
          </p:txBody>
        </p:sp>
        <p:sp>
          <p:nvSpPr>
            <p:cNvPr id="12400" name="Rectangle 113"/>
            <p:cNvSpPr>
              <a:spLocks noChangeArrowheads="1"/>
            </p:cNvSpPr>
            <p:nvPr/>
          </p:nvSpPr>
          <p:spPr bwMode="auto">
            <a:xfrm>
              <a:off x="4744" y="1481"/>
              <a:ext cx="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t>
              </a:r>
              <a:endParaRPr lang="en-US" sz="2400">
                <a:latin typeface="Times New Roman" pitchFamily="18" charset="0"/>
              </a:endParaRPr>
            </a:p>
          </p:txBody>
        </p:sp>
        <p:sp>
          <p:nvSpPr>
            <p:cNvPr id="12401" name="Rectangle 114"/>
            <p:cNvSpPr>
              <a:spLocks noChangeArrowheads="1"/>
            </p:cNvSpPr>
            <p:nvPr/>
          </p:nvSpPr>
          <p:spPr bwMode="auto">
            <a:xfrm>
              <a:off x="4756" y="1488"/>
              <a:ext cx="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t>
              </a:r>
              <a:endParaRPr lang="en-US" sz="2400">
                <a:latin typeface="Times New Roman" pitchFamily="18" charset="0"/>
              </a:endParaRPr>
            </a:p>
          </p:txBody>
        </p:sp>
        <p:sp>
          <p:nvSpPr>
            <p:cNvPr id="12402" name="Rectangle 115"/>
            <p:cNvSpPr>
              <a:spLocks noChangeArrowheads="1"/>
            </p:cNvSpPr>
            <p:nvPr/>
          </p:nvSpPr>
          <p:spPr bwMode="auto">
            <a:xfrm>
              <a:off x="4744" y="1478"/>
              <a:ext cx="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a:t>
              </a:r>
              <a:endParaRPr lang="en-US" sz="2400">
                <a:latin typeface="Times New Roman" pitchFamily="18" charset="0"/>
              </a:endParaRPr>
            </a:p>
          </p:txBody>
        </p:sp>
        <p:sp>
          <p:nvSpPr>
            <p:cNvPr id="12403" name="Rectangle 116"/>
            <p:cNvSpPr>
              <a:spLocks noChangeArrowheads="1"/>
            </p:cNvSpPr>
            <p:nvPr/>
          </p:nvSpPr>
          <p:spPr bwMode="auto">
            <a:xfrm>
              <a:off x="4778" y="1478"/>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404" name="Rectangle 117"/>
            <p:cNvSpPr>
              <a:spLocks noChangeArrowheads="1"/>
            </p:cNvSpPr>
            <p:nvPr/>
          </p:nvSpPr>
          <p:spPr bwMode="auto">
            <a:xfrm>
              <a:off x="4783" y="1478"/>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405" name="Rectangle 118"/>
            <p:cNvSpPr>
              <a:spLocks noChangeArrowheads="1"/>
            </p:cNvSpPr>
            <p:nvPr/>
          </p:nvSpPr>
          <p:spPr bwMode="auto">
            <a:xfrm>
              <a:off x="4783" y="1474"/>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406" name="Rectangle 119"/>
            <p:cNvSpPr>
              <a:spLocks noChangeArrowheads="1"/>
            </p:cNvSpPr>
            <p:nvPr/>
          </p:nvSpPr>
          <p:spPr bwMode="auto">
            <a:xfrm>
              <a:off x="4783" y="1481"/>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407" name="Rectangle 120"/>
            <p:cNvSpPr>
              <a:spLocks noChangeArrowheads="1"/>
            </p:cNvSpPr>
            <p:nvPr/>
          </p:nvSpPr>
          <p:spPr bwMode="auto">
            <a:xfrm>
              <a:off x="4794" y="1488"/>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408" name="Rectangle 121"/>
            <p:cNvSpPr>
              <a:spLocks noChangeArrowheads="1"/>
            </p:cNvSpPr>
            <p:nvPr/>
          </p:nvSpPr>
          <p:spPr bwMode="auto">
            <a:xfrm>
              <a:off x="4783" y="1478"/>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s</a:t>
              </a:r>
              <a:endParaRPr lang="en-US" sz="2400">
                <a:latin typeface="Times New Roman" pitchFamily="18" charset="0"/>
              </a:endParaRPr>
            </a:p>
          </p:txBody>
        </p:sp>
        <p:sp>
          <p:nvSpPr>
            <p:cNvPr id="12409" name="Rectangle 122"/>
            <p:cNvSpPr>
              <a:spLocks noChangeArrowheads="1"/>
            </p:cNvSpPr>
            <p:nvPr/>
          </p:nvSpPr>
          <p:spPr bwMode="auto">
            <a:xfrm>
              <a:off x="4842" y="147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410" name="Rectangle 123"/>
            <p:cNvSpPr>
              <a:spLocks noChangeArrowheads="1"/>
            </p:cNvSpPr>
            <p:nvPr/>
          </p:nvSpPr>
          <p:spPr bwMode="auto">
            <a:xfrm>
              <a:off x="4848" y="1478"/>
              <a:ext cx="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411" name="Rectangle 124"/>
            <p:cNvSpPr>
              <a:spLocks noChangeArrowheads="1"/>
            </p:cNvSpPr>
            <p:nvPr/>
          </p:nvSpPr>
          <p:spPr bwMode="auto">
            <a:xfrm>
              <a:off x="4848" y="1474"/>
              <a:ext cx="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412" name="Rectangle 125"/>
            <p:cNvSpPr>
              <a:spLocks noChangeArrowheads="1"/>
            </p:cNvSpPr>
            <p:nvPr/>
          </p:nvSpPr>
          <p:spPr bwMode="auto">
            <a:xfrm>
              <a:off x="4848" y="1481"/>
              <a:ext cx="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413" name="Rectangle 126"/>
            <p:cNvSpPr>
              <a:spLocks noChangeArrowheads="1"/>
            </p:cNvSpPr>
            <p:nvPr/>
          </p:nvSpPr>
          <p:spPr bwMode="auto">
            <a:xfrm>
              <a:off x="4858" y="1488"/>
              <a:ext cx="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414" name="Rectangle 127"/>
            <p:cNvSpPr>
              <a:spLocks noChangeArrowheads="1"/>
            </p:cNvSpPr>
            <p:nvPr/>
          </p:nvSpPr>
          <p:spPr bwMode="auto">
            <a:xfrm>
              <a:off x="4848" y="1478"/>
              <a:ext cx="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u</a:t>
              </a:r>
              <a:endParaRPr lang="en-US" sz="2400">
                <a:latin typeface="Times New Roman" pitchFamily="18" charset="0"/>
              </a:endParaRPr>
            </a:p>
          </p:txBody>
        </p:sp>
        <p:sp>
          <p:nvSpPr>
            <p:cNvPr id="12415" name="Rectangle 128"/>
            <p:cNvSpPr>
              <a:spLocks noChangeArrowheads="1"/>
            </p:cNvSpPr>
            <p:nvPr/>
          </p:nvSpPr>
          <p:spPr bwMode="auto">
            <a:xfrm>
              <a:off x="4356" y="1215"/>
              <a:ext cx="8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416" name="Rectangle 129"/>
            <p:cNvSpPr>
              <a:spLocks noChangeArrowheads="1"/>
            </p:cNvSpPr>
            <p:nvPr/>
          </p:nvSpPr>
          <p:spPr bwMode="auto">
            <a:xfrm>
              <a:off x="4360" y="1215"/>
              <a:ext cx="8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417" name="Rectangle 130"/>
            <p:cNvSpPr>
              <a:spLocks noChangeArrowheads="1"/>
            </p:cNvSpPr>
            <p:nvPr/>
          </p:nvSpPr>
          <p:spPr bwMode="auto">
            <a:xfrm>
              <a:off x="4358" y="1212"/>
              <a:ext cx="8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418" name="Rectangle 131"/>
            <p:cNvSpPr>
              <a:spLocks noChangeArrowheads="1"/>
            </p:cNvSpPr>
            <p:nvPr/>
          </p:nvSpPr>
          <p:spPr bwMode="auto">
            <a:xfrm>
              <a:off x="4358" y="1218"/>
              <a:ext cx="8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419" name="Rectangle 132"/>
            <p:cNvSpPr>
              <a:spLocks noChangeArrowheads="1"/>
            </p:cNvSpPr>
            <p:nvPr/>
          </p:nvSpPr>
          <p:spPr bwMode="auto">
            <a:xfrm>
              <a:off x="4369" y="1224"/>
              <a:ext cx="8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420" name="Rectangle 133"/>
            <p:cNvSpPr>
              <a:spLocks noChangeArrowheads="1"/>
            </p:cNvSpPr>
            <p:nvPr/>
          </p:nvSpPr>
          <p:spPr bwMode="auto">
            <a:xfrm>
              <a:off x="4358" y="1215"/>
              <a:ext cx="8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S</a:t>
              </a:r>
              <a:endParaRPr lang="en-US" sz="2400">
                <a:latin typeface="Times New Roman" pitchFamily="18" charset="0"/>
              </a:endParaRPr>
            </a:p>
          </p:txBody>
        </p:sp>
        <p:sp>
          <p:nvSpPr>
            <p:cNvPr id="12421" name="Rectangle 134"/>
            <p:cNvSpPr>
              <a:spLocks noChangeArrowheads="1"/>
            </p:cNvSpPr>
            <p:nvPr/>
          </p:nvSpPr>
          <p:spPr bwMode="auto">
            <a:xfrm>
              <a:off x="4434" y="1215"/>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422" name="Rectangle 135"/>
            <p:cNvSpPr>
              <a:spLocks noChangeArrowheads="1"/>
            </p:cNvSpPr>
            <p:nvPr/>
          </p:nvSpPr>
          <p:spPr bwMode="auto">
            <a:xfrm>
              <a:off x="4436" y="1215"/>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423" name="Rectangle 136"/>
            <p:cNvSpPr>
              <a:spLocks noChangeArrowheads="1"/>
            </p:cNvSpPr>
            <p:nvPr/>
          </p:nvSpPr>
          <p:spPr bwMode="auto">
            <a:xfrm>
              <a:off x="4436" y="1212"/>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424" name="Rectangle 137"/>
            <p:cNvSpPr>
              <a:spLocks noChangeArrowheads="1"/>
            </p:cNvSpPr>
            <p:nvPr/>
          </p:nvSpPr>
          <p:spPr bwMode="auto">
            <a:xfrm>
              <a:off x="4436" y="1218"/>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425" name="Rectangle 138"/>
            <p:cNvSpPr>
              <a:spLocks noChangeArrowheads="1"/>
            </p:cNvSpPr>
            <p:nvPr/>
          </p:nvSpPr>
          <p:spPr bwMode="auto">
            <a:xfrm>
              <a:off x="4444" y="1224"/>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426" name="Rectangle 139"/>
            <p:cNvSpPr>
              <a:spLocks noChangeArrowheads="1"/>
            </p:cNvSpPr>
            <p:nvPr/>
          </p:nvSpPr>
          <p:spPr bwMode="auto">
            <a:xfrm>
              <a:off x="4436" y="1215"/>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R</a:t>
              </a:r>
              <a:endParaRPr lang="en-US" sz="2400">
                <a:latin typeface="Times New Roman" pitchFamily="18" charset="0"/>
              </a:endParaRPr>
            </a:p>
          </p:txBody>
        </p:sp>
        <p:sp>
          <p:nvSpPr>
            <p:cNvPr id="12427" name="Rectangle 140"/>
            <p:cNvSpPr>
              <a:spLocks noChangeArrowheads="1"/>
            </p:cNvSpPr>
            <p:nvPr/>
          </p:nvSpPr>
          <p:spPr bwMode="auto">
            <a:xfrm>
              <a:off x="4538" y="1215"/>
              <a:ext cx="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a:t>
              </a:r>
              <a:endParaRPr lang="en-US" sz="2400">
                <a:latin typeface="Times New Roman" pitchFamily="18" charset="0"/>
              </a:endParaRPr>
            </a:p>
          </p:txBody>
        </p:sp>
        <p:sp>
          <p:nvSpPr>
            <p:cNvPr id="12428" name="Rectangle 141"/>
            <p:cNvSpPr>
              <a:spLocks noChangeArrowheads="1"/>
            </p:cNvSpPr>
            <p:nvPr/>
          </p:nvSpPr>
          <p:spPr bwMode="auto">
            <a:xfrm>
              <a:off x="4544" y="1215"/>
              <a:ext cx="4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a:t>
              </a:r>
              <a:endParaRPr lang="en-US" sz="2400">
                <a:latin typeface="Times New Roman" pitchFamily="18" charset="0"/>
              </a:endParaRPr>
            </a:p>
          </p:txBody>
        </p:sp>
        <p:sp>
          <p:nvSpPr>
            <p:cNvPr id="12429" name="Rectangle 142"/>
            <p:cNvSpPr>
              <a:spLocks noChangeArrowheads="1"/>
            </p:cNvSpPr>
            <p:nvPr/>
          </p:nvSpPr>
          <p:spPr bwMode="auto">
            <a:xfrm>
              <a:off x="4544" y="1212"/>
              <a:ext cx="4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a:t>
              </a:r>
              <a:endParaRPr lang="en-US" sz="2400">
                <a:latin typeface="Times New Roman" pitchFamily="18" charset="0"/>
              </a:endParaRPr>
            </a:p>
          </p:txBody>
        </p:sp>
        <p:sp>
          <p:nvSpPr>
            <p:cNvPr id="12430" name="Rectangle 143"/>
            <p:cNvSpPr>
              <a:spLocks noChangeArrowheads="1"/>
            </p:cNvSpPr>
            <p:nvPr/>
          </p:nvSpPr>
          <p:spPr bwMode="auto">
            <a:xfrm>
              <a:off x="4544" y="1218"/>
              <a:ext cx="4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a:t>
              </a:r>
              <a:endParaRPr lang="en-US" sz="2400">
                <a:latin typeface="Times New Roman" pitchFamily="18" charset="0"/>
              </a:endParaRPr>
            </a:p>
          </p:txBody>
        </p:sp>
        <p:sp>
          <p:nvSpPr>
            <p:cNvPr id="12431" name="Rectangle 144"/>
            <p:cNvSpPr>
              <a:spLocks noChangeArrowheads="1"/>
            </p:cNvSpPr>
            <p:nvPr/>
          </p:nvSpPr>
          <p:spPr bwMode="auto">
            <a:xfrm>
              <a:off x="4554" y="1224"/>
              <a:ext cx="4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a:t>
              </a:r>
              <a:endParaRPr lang="en-US" sz="2400">
                <a:latin typeface="Times New Roman" pitchFamily="18" charset="0"/>
              </a:endParaRPr>
            </a:p>
          </p:txBody>
        </p:sp>
        <p:sp>
          <p:nvSpPr>
            <p:cNvPr id="12432" name="Rectangle 145"/>
            <p:cNvSpPr>
              <a:spLocks noChangeArrowheads="1"/>
            </p:cNvSpPr>
            <p:nvPr/>
          </p:nvSpPr>
          <p:spPr bwMode="auto">
            <a:xfrm>
              <a:off x="4544" y="1215"/>
              <a:ext cx="4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f</a:t>
              </a:r>
              <a:endParaRPr lang="en-US" sz="2400">
                <a:latin typeface="Times New Roman" pitchFamily="18" charset="0"/>
              </a:endParaRPr>
            </a:p>
          </p:txBody>
        </p:sp>
        <p:sp>
          <p:nvSpPr>
            <p:cNvPr id="12433" name="Rectangle 146"/>
            <p:cNvSpPr>
              <a:spLocks noChangeArrowheads="1"/>
            </p:cNvSpPr>
            <p:nvPr/>
          </p:nvSpPr>
          <p:spPr bwMode="auto">
            <a:xfrm>
              <a:off x="4582" y="1215"/>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a:t>
              </a:r>
              <a:endParaRPr lang="en-US" sz="2400">
                <a:latin typeface="Times New Roman" pitchFamily="18" charset="0"/>
              </a:endParaRPr>
            </a:p>
          </p:txBody>
        </p:sp>
        <p:sp>
          <p:nvSpPr>
            <p:cNvPr id="12434" name="Rectangle 147"/>
            <p:cNvSpPr>
              <a:spLocks noChangeArrowheads="1"/>
            </p:cNvSpPr>
            <p:nvPr/>
          </p:nvSpPr>
          <p:spPr bwMode="auto">
            <a:xfrm>
              <a:off x="4586" y="1215"/>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a:t>
              </a:r>
              <a:endParaRPr lang="en-US" sz="2400">
                <a:latin typeface="Times New Roman" pitchFamily="18" charset="0"/>
              </a:endParaRPr>
            </a:p>
          </p:txBody>
        </p:sp>
        <p:sp>
          <p:nvSpPr>
            <p:cNvPr id="12435" name="Rectangle 148"/>
            <p:cNvSpPr>
              <a:spLocks noChangeArrowheads="1"/>
            </p:cNvSpPr>
            <p:nvPr/>
          </p:nvSpPr>
          <p:spPr bwMode="auto">
            <a:xfrm>
              <a:off x="4584" y="1212"/>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a:t>
              </a:r>
              <a:endParaRPr lang="en-US" sz="2400">
                <a:latin typeface="Times New Roman" pitchFamily="18" charset="0"/>
              </a:endParaRPr>
            </a:p>
          </p:txBody>
        </p:sp>
        <p:sp>
          <p:nvSpPr>
            <p:cNvPr id="12436" name="Rectangle 149"/>
            <p:cNvSpPr>
              <a:spLocks noChangeArrowheads="1"/>
            </p:cNvSpPr>
            <p:nvPr/>
          </p:nvSpPr>
          <p:spPr bwMode="auto">
            <a:xfrm>
              <a:off x="4584" y="1218"/>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a:t>
              </a:r>
              <a:endParaRPr lang="en-US" sz="2400">
                <a:latin typeface="Times New Roman" pitchFamily="18" charset="0"/>
              </a:endParaRPr>
            </a:p>
          </p:txBody>
        </p:sp>
        <p:sp>
          <p:nvSpPr>
            <p:cNvPr id="12437" name="Rectangle 150"/>
            <p:cNvSpPr>
              <a:spLocks noChangeArrowheads="1"/>
            </p:cNvSpPr>
            <p:nvPr/>
          </p:nvSpPr>
          <p:spPr bwMode="auto">
            <a:xfrm>
              <a:off x="4595" y="1224"/>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a:t>
              </a:r>
              <a:endParaRPr lang="en-US" sz="2400">
                <a:latin typeface="Times New Roman" pitchFamily="18" charset="0"/>
              </a:endParaRPr>
            </a:p>
          </p:txBody>
        </p:sp>
        <p:sp>
          <p:nvSpPr>
            <p:cNvPr id="12438" name="Rectangle 151"/>
            <p:cNvSpPr>
              <a:spLocks noChangeArrowheads="1"/>
            </p:cNvSpPr>
            <p:nvPr/>
          </p:nvSpPr>
          <p:spPr bwMode="auto">
            <a:xfrm>
              <a:off x="4584" y="1215"/>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a</a:t>
              </a:r>
              <a:endParaRPr lang="en-US" sz="2400">
                <a:latin typeface="Times New Roman" pitchFamily="18" charset="0"/>
              </a:endParaRPr>
            </a:p>
          </p:txBody>
        </p:sp>
        <p:sp>
          <p:nvSpPr>
            <p:cNvPr id="12439" name="Rectangle 152"/>
            <p:cNvSpPr>
              <a:spLocks noChangeArrowheads="1"/>
            </p:cNvSpPr>
            <p:nvPr/>
          </p:nvSpPr>
          <p:spPr bwMode="auto">
            <a:xfrm>
              <a:off x="3759" y="1337"/>
              <a:ext cx="11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M</a:t>
              </a:r>
              <a:endParaRPr lang="en-US" sz="2400">
                <a:latin typeface="Times New Roman" pitchFamily="18" charset="0"/>
              </a:endParaRPr>
            </a:p>
          </p:txBody>
        </p:sp>
        <p:sp>
          <p:nvSpPr>
            <p:cNvPr id="12440" name="Rectangle 153"/>
            <p:cNvSpPr>
              <a:spLocks noChangeArrowheads="1"/>
            </p:cNvSpPr>
            <p:nvPr/>
          </p:nvSpPr>
          <p:spPr bwMode="auto">
            <a:xfrm>
              <a:off x="3763" y="1337"/>
              <a:ext cx="11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M</a:t>
              </a:r>
              <a:endParaRPr lang="en-US" sz="2400">
                <a:latin typeface="Times New Roman" pitchFamily="18" charset="0"/>
              </a:endParaRPr>
            </a:p>
          </p:txBody>
        </p:sp>
        <p:sp>
          <p:nvSpPr>
            <p:cNvPr id="12441" name="Rectangle 154"/>
            <p:cNvSpPr>
              <a:spLocks noChangeArrowheads="1"/>
            </p:cNvSpPr>
            <p:nvPr/>
          </p:nvSpPr>
          <p:spPr bwMode="auto">
            <a:xfrm>
              <a:off x="3760" y="1335"/>
              <a:ext cx="11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M</a:t>
              </a:r>
              <a:endParaRPr lang="en-US" sz="2400">
                <a:latin typeface="Times New Roman" pitchFamily="18" charset="0"/>
              </a:endParaRPr>
            </a:p>
          </p:txBody>
        </p:sp>
        <p:sp>
          <p:nvSpPr>
            <p:cNvPr id="12442" name="Rectangle 155"/>
            <p:cNvSpPr>
              <a:spLocks noChangeArrowheads="1"/>
            </p:cNvSpPr>
            <p:nvPr/>
          </p:nvSpPr>
          <p:spPr bwMode="auto">
            <a:xfrm>
              <a:off x="3760" y="1340"/>
              <a:ext cx="11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M</a:t>
              </a:r>
              <a:endParaRPr lang="en-US" sz="2400">
                <a:latin typeface="Times New Roman" pitchFamily="18" charset="0"/>
              </a:endParaRPr>
            </a:p>
          </p:txBody>
        </p:sp>
        <p:sp>
          <p:nvSpPr>
            <p:cNvPr id="12443" name="Rectangle 156"/>
            <p:cNvSpPr>
              <a:spLocks noChangeArrowheads="1"/>
            </p:cNvSpPr>
            <p:nvPr/>
          </p:nvSpPr>
          <p:spPr bwMode="auto">
            <a:xfrm>
              <a:off x="3769" y="1347"/>
              <a:ext cx="11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M</a:t>
              </a:r>
              <a:endParaRPr lang="en-US" sz="2400">
                <a:latin typeface="Times New Roman" pitchFamily="18" charset="0"/>
              </a:endParaRPr>
            </a:p>
          </p:txBody>
        </p:sp>
        <p:sp>
          <p:nvSpPr>
            <p:cNvPr id="12444" name="Rectangle 157"/>
            <p:cNvSpPr>
              <a:spLocks noChangeArrowheads="1"/>
            </p:cNvSpPr>
            <p:nvPr/>
          </p:nvSpPr>
          <p:spPr bwMode="auto">
            <a:xfrm>
              <a:off x="3760" y="1337"/>
              <a:ext cx="11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M</a:t>
              </a:r>
              <a:endParaRPr lang="en-US" sz="2400">
                <a:latin typeface="Times New Roman" pitchFamily="18" charset="0"/>
              </a:endParaRPr>
            </a:p>
          </p:txBody>
        </p:sp>
        <p:sp>
          <p:nvSpPr>
            <p:cNvPr id="12445" name="Rectangle 158"/>
            <p:cNvSpPr>
              <a:spLocks noChangeArrowheads="1"/>
            </p:cNvSpPr>
            <p:nvPr/>
          </p:nvSpPr>
          <p:spPr bwMode="auto">
            <a:xfrm>
              <a:off x="3852" y="1337"/>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446" name="Rectangle 159"/>
            <p:cNvSpPr>
              <a:spLocks noChangeArrowheads="1"/>
            </p:cNvSpPr>
            <p:nvPr/>
          </p:nvSpPr>
          <p:spPr bwMode="auto">
            <a:xfrm>
              <a:off x="3855" y="1337"/>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447" name="Rectangle 160"/>
            <p:cNvSpPr>
              <a:spLocks noChangeArrowheads="1"/>
            </p:cNvSpPr>
            <p:nvPr/>
          </p:nvSpPr>
          <p:spPr bwMode="auto">
            <a:xfrm>
              <a:off x="3855" y="1335"/>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448" name="Rectangle 161"/>
            <p:cNvSpPr>
              <a:spLocks noChangeArrowheads="1"/>
            </p:cNvSpPr>
            <p:nvPr/>
          </p:nvSpPr>
          <p:spPr bwMode="auto">
            <a:xfrm>
              <a:off x="3855" y="1340"/>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449" name="Rectangle 162"/>
            <p:cNvSpPr>
              <a:spLocks noChangeArrowheads="1"/>
            </p:cNvSpPr>
            <p:nvPr/>
          </p:nvSpPr>
          <p:spPr bwMode="auto">
            <a:xfrm>
              <a:off x="3864" y="1347"/>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450" name="Rectangle 163"/>
            <p:cNvSpPr>
              <a:spLocks noChangeArrowheads="1"/>
            </p:cNvSpPr>
            <p:nvPr/>
          </p:nvSpPr>
          <p:spPr bwMode="auto">
            <a:xfrm>
              <a:off x="3855" y="1337"/>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C</a:t>
              </a:r>
              <a:endParaRPr lang="en-US" sz="2400">
                <a:latin typeface="Times New Roman" pitchFamily="18" charset="0"/>
              </a:endParaRPr>
            </a:p>
          </p:txBody>
        </p:sp>
        <p:sp>
          <p:nvSpPr>
            <p:cNvPr id="12451" name="Rectangle 164"/>
            <p:cNvSpPr>
              <a:spLocks noChangeArrowheads="1"/>
            </p:cNvSpPr>
            <p:nvPr/>
          </p:nvSpPr>
          <p:spPr bwMode="auto">
            <a:xfrm>
              <a:off x="3936" y="1337"/>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452" name="Rectangle 165"/>
            <p:cNvSpPr>
              <a:spLocks noChangeArrowheads="1"/>
            </p:cNvSpPr>
            <p:nvPr/>
          </p:nvSpPr>
          <p:spPr bwMode="auto">
            <a:xfrm>
              <a:off x="3941" y="1337"/>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453" name="Rectangle 166"/>
            <p:cNvSpPr>
              <a:spLocks noChangeArrowheads="1"/>
            </p:cNvSpPr>
            <p:nvPr/>
          </p:nvSpPr>
          <p:spPr bwMode="auto">
            <a:xfrm>
              <a:off x="3936" y="1335"/>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454" name="Rectangle 167"/>
            <p:cNvSpPr>
              <a:spLocks noChangeArrowheads="1"/>
            </p:cNvSpPr>
            <p:nvPr/>
          </p:nvSpPr>
          <p:spPr bwMode="auto">
            <a:xfrm>
              <a:off x="3936" y="1340"/>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455" name="Rectangle 168"/>
            <p:cNvSpPr>
              <a:spLocks noChangeArrowheads="1"/>
            </p:cNvSpPr>
            <p:nvPr/>
          </p:nvSpPr>
          <p:spPr bwMode="auto">
            <a:xfrm>
              <a:off x="3949" y="1347"/>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456" name="Rectangle 169"/>
            <p:cNvSpPr>
              <a:spLocks noChangeArrowheads="1"/>
            </p:cNvSpPr>
            <p:nvPr/>
          </p:nvSpPr>
          <p:spPr bwMode="auto">
            <a:xfrm>
              <a:off x="3936" y="1337"/>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R</a:t>
              </a:r>
              <a:endParaRPr lang="en-US" sz="2400">
                <a:latin typeface="Times New Roman" pitchFamily="18" charset="0"/>
              </a:endParaRPr>
            </a:p>
          </p:txBody>
        </p:sp>
        <p:sp>
          <p:nvSpPr>
            <p:cNvPr id="12457" name="Rectangle 170"/>
            <p:cNvSpPr>
              <a:spLocks noChangeArrowheads="1"/>
            </p:cNvSpPr>
            <p:nvPr/>
          </p:nvSpPr>
          <p:spPr bwMode="auto">
            <a:xfrm>
              <a:off x="4043" y="1337"/>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458" name="Rectangle 171"/>
            <p:cNvSpPr>
              <a:spLocks noChangeArrowheads="1"/>
            </p:cNvSpPr>
            <p:nvPr/>
          </p:nvSpPr>
          <p:spPr bwMode="auto">
            <a:xfrm>
              <a:off x="4049" y="1337"/>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459" name="Rectangle 172"/>
            <p:cNvSpPr>
              <a:spLocks noChangeArrowheads="1"/>
            </p:cNvSpPr>
            <p:nvPr/>
          </p:nvSpPr>
          <p:spPr bwMode="auto">
            <a:xfrm>
              <a:off x="4044" y="1335"/>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460" name="Rectangle 173"/>
            <p:cNvSpPr>
              <a:spLocks noChangeArrowheads="1"/>
            </p:cNvSpPr>
            <p:nvPr/>
          </p:nvSpPr>
          <p:spPr bwMode="auto">
            <a:xfrm>
              <a:off x="4044" y="1340"/>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461" name="Rectangle 174"/>
            <p:cNvSpPr>
              <a:spLocks noChangeArrowheads="1"/>
            </p:cNvSpPr>
            <p:nvPr/>
          </p:nvSpPr>
          <p:spPr bwMode="auto">
            <a:xfrm>
              <a:off x="4052" y="1347"/>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462" name="Rectangle 175"/>
            <p:cNvSpPr>
              <a:spLocks noChangeArrowheads="1"/>
            </p:cNvSpPr>
            <p:nvPr/>
          </p:nvSpPr>
          <p:spPr bwMode="auto">
            <a:xfrm>
              <a:off x="4044" y="1337"/>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s</a:t>
              </a:r>
              <a:endParaRPr lang="en-US" sz="2400">
                <a:latin typeface="Times New Roman" pitchFamily="18" charset="0"/>
              </a:endParaRPr>
            </a:p>
          </p:txBody>
        </p:sp>
        <p:sp>
          <p:nvSpPr>
            <p:cNvPr id="12463" name="Rectangle 176"/>
            <p:cNvSpPr>
              <a:spLocks noChangeArrowheads="1"/>
            </p:cNvSpPr>
            <p:nvPr/>
          </p:nvSpPr>
          <p:spPr bwMode="auto">
            <a:xfrm>
              <a:off x="4107" y="1337"/>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a:t>
              </a:r>
              <a:endParaRPr lang="en-US" sz="2400">
                <a:latin typeface="Times New Roman" pitchFamily="18" charset="0"/>
              </a:endParaRPr>
            </a:p>
          </p:txBody>
        </p:sp>
        <p:sp>
          <p:nvSpPr>
            <p:cNvPr id="12464" name="Rectangle 177"/>
            <p:cNvSpPr>
              <a:spLocks noChangeArrowheads="1"/>
            </p:cNvSpPr>
            <p:nvPr/>
          </p:nvSpPr>
          <p:spPr bwMode="auto">
            <a:xfrm>
              <a:off x="4115" y="1337"/>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a:t>
              </a:r>
              <a:endParaRPr lang="en-US" sz="2400">
                <a:latin typeface="Times New Roman" pitchFamily="18" charset="0"/>
              </a:endParaRPr>
            </a:p>
          </p:txBody>
        </p:sp>
        <p:sp>
          <p:nvSpPr>
            <p:cNvPr id="12465" name="Rectangle 178"/>
            <p:cNvSpPr>
              <a:spLocks noChangeArrowheads="1"/>
            </p:cNvSpPr>
            <p:nvPr/>
          </p:nvSpPr>
          <p:spPr bwMode="auto">
            <a:xfrm>
              <a:off x="4110" y="133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a:t>
              </a:r>
              <a:endParaRPr lang="en-US" sz="2400">
                <a:latin typeface="Times New Roman" pitchFamily="18" charset="0"/>
              </a:endParaRPr>
            </a:p>
          </p:txBody>
        </p:sp>
        <p:sp>
          <p:nvSpPr>
            <p:cNvPr id="12466" name="Rectangle 179"/>
            <p:cNvSpPr>
              <a:spLocks noChangeArrowheads="1"/>
            </p:cNvSpPr>
            <p:nvPr/>
          </p:nvSpPr>
          <p:spPr bwMode="auto">
            <a:xfrm>
              <a:off x="4110" y="1340"/>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a:t>
              </a:r>
              <a:endParaRPr lang="en-US" sz="2400">
                <a:latin typeface="Times New Roman" pitchFamily="18" charset="0"/>
              </a:endParaRPr>
            </a:p>
          </p:txBody>
        </p:sp>
        <p:sp>
          <p:nvSpPr>
            <p:cNvPr id="12467" name="Rectangle 180"/>
            <p:cNvSpPr>
              <a:spLocks noChangeArrowheads="1"/>
            </p:cNvSpPr>
            <p:nvPr/>
          </p:nvSpPr>
          <p:spPr bwMode="auto">
            <a:xfrm>
              <a:off x="4118" y="1347"/>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a:t>
              </a:r>
              <a:endParaRPr lang="en-US" sz="2400">
                <a:latin typeface="Times New Roman" pitchFamily="18" charset="0"/>
              </a:endParaRPr>
            </a:p>
          </p:txBody>
        </p:sp>
        <p:sp>
          <p:nvSpPr>
            <p:cNvPr id="12468" name="Rectangle 181"/>
            <p:cNvSpPr>
              <a:spLocks noChangeArrowheads="1"/>
            </p:cNvSpPr>
            <p:nvPr/>
          </p:nvSpPr>
          <p:spPr bwMode="auto">
            <a:xfrm>
              <a:off x="4110" y="1337"/>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p</a:t>
              </a:r>
              <a:endParaRPr lang="en-US" sz="2400">
                <a:latin typeface="Times New Roman" pitchFamily="18" charset="0"/>
              </a:endParaRPr>
            </a:p>
          </p:txBody>
        </p:sp>
        <p:sp>
          <p:nvSpPr>
            <p:cNvPr id="12469" name="Rectangle 182"/>
            <p:cNvSpPr>
              <a:spLocks noChangeArrowheads="1"/>
            </p:cNvSpPr>
            <p:nvPr/>
          </p:nvSpPr>
          <p:spPr bwMode="auto">
            <a:xfrm>
              <a:off x="3424" y="123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L</a:t>
              </a:r>
              <a:endParaRPr lang="en-US" sz="2400">
                <a:latin typeface="Times New Roman" pitchFamily="18" charset="0"/>
              </a:endParaRPr>
            </a:p>
          </p:txBody>
        </p:sp>
        <p:sp>
          <p:nvSpPr>
            <p:cNvPr id="12470" name="Rectangle 183"/>
            <p:cNvSpPr>
              <a:spLocks noChangeArrowheads="1"/>
            </p:cNvSpPr>
            <p:nvPr/>
          </p:nvSpPr>
          <p:spPr bwMode="auto">
            <a:xfrm>
              <a:off x="3428" y="1234"/>
              <a:ext cx="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L</a:t>
              </a:r>
              <a:endParaRPr lang="en-US" sz="2400">
                <a:latin typeface="Times New Roman" pitchFamily="18" charset="0"/>
              </a:endParaRPr>
            </a:p>
          </p:txBody>
        </p:sp>
        <p:sp>
          <p:nvSpPr>
            <p:cNvPr id="12471" name="Rectangle 184"/>
            <p:cNvSpPr>
              <a:spLocks noChangeArrowheads="1"/>
            </p:cNvSpPr>
            <p:nvPr/>
          </p:nvSpPr>
          <p:spPr bwMode="auto">
            <a:xfrm>
              <a:off x="3424" y="1231"/>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L</a:t>
              </a:r>
              <a:endParaRPr lang="en-US" sz="2400">
                <a:latin typeface="Times New Roman" pitchFamily="18" charset="0"/>
              </a:endParaRPr>
            </a:p>
          </p:txBody>
        </p:sp>
        <p:sp>
          <p:nvSpPr>
            <p:cNvPr id="12472" name="Rectangle 185"/>
            <p:cNvSpPr>
              <a:spLocks noChangeArrowheads="1"/>
            </p:cNvSpPr>
            <p:nvPr/>
          </p:nvSpPr>
          <p:spPr bwMode="auto">
            <a:xfrm>
              <a:off x="3424" y="123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L</a:t>
              </a:r>
              <a:endParaRPr lang="en-US" sz="2400">
                <a:latin typeface="Times New Roman" pitchFamily="18" charset="0"/>
              </a:endParaRPr>
            </a:p>
          </p:txBody>
        </p:sp>
        <p:sp>
          <p:nvSpPr>
            <p:cNvPr id="12473" name="Rectangle 186"/>
            <p:cNvSpPr>
              <a:spLocks noChangeArrowheads="1"/>
            </p:cNvSpPr>
            <p:nvPr/>
          </p:nvSpPr>
          <p:spPr bwMode="auto">
            <a:xfrm>
              <a:off x="3436" y="1243"/>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L</a:t>
              </a:r>
              <a:endParaRPr lang="en-US" sz="2400">
                <a:latin typeface="Times New Roman" pitchFamily="18" charset="0"/>
              </a:endParaRPr>
            </a:p>
          </p:txBody>
        </p:sp>
        <p:sp>
          <p:nvSpPr>
            <p:cNvPr id="12474" name="Rectangle 187"/>
            <p:cNvSpPr>
              <a:spLocks noChangeArrowheads="1"/>
            </p:cNvSpPr>
            <p:nvPr/>
          </p:nvSpPr>
          <p:spPr bwMode="auto">
            <a:xfrm>
              <a:off x="3424" y="123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L</a:t>
              </a:r>
              <a:endParaRPr lang="en-US" sz="2400">
                <a:latin typeface="Times New Roman" pitchFamily="18" charset="0"/>
              </a:endParaRPr>
            </a:p>
          </p:txBody>
        </p:sp>
        <p:sp>
          <p:nvSpPr>
            <p:cNvPr id="12475" name="Rectangle 188"/>
            <p:cNvSpPr>
              <a:spLocks noChangeArrowheads="1"/>
            </p:cNvSpPr>
            <p:nvPr/>
          </p:nvSpPr>
          <p:spPr bwMode="auto">
            <a:xfrm>
              <a:off x="3489" y="1234"/>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476" name="Rectangle 189"/>
            <p:cNvSpPr>
              <a:spLocks noChangeArrowheads="1"/>
            </p:cNvSpPr>
            <p:nvPr/>
          </p:nvSpPr>
          <p:spPr bwMode="auto">
            <a:xfrm>
              <a:off x="3497" y="1234"/>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477" name="Rectangle 190"/>
            <p:cNvSpPr>
              <a:spLocks noChangeArrowheads="1"/>
            </p:cNvSpPr>
            <p:nvPr/>
          </p:nvSpPr>
          <p:spPr bwMode="auto">
            <a:xfrm>
              <a:off x="3494" y="1231"/>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478" name="Rectangle 191"/>
            <p:cNvSpPr>
              <a:spLocks noChangeArrowheads="1"/>
            </p:cNvSpPr>
            <p:nvPr/>
          </p:nvSpPr>
          <p:spPr bwMode="auto">
            <a:xfrm>
              <a:off x="3494" y="1234"/>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479" name="Rectangle 192"/>
            <p:cNvSpPr>
              <a:spLocks noChangeArrowheads="1"/>
            </p:cNvSpPr>
            <p:nvPr/>
          </p:nvSpPr>
          <p:spPr bwMode="auto">
            <a:xfrm>
              <a:off x="3500" y="1243"/>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C</a:t>
              </a:r>
              <a:endParaRPr lang="en-US" sz="2400">
                <a:latin typeface="Times New Roman" pitchFamily="18" charset="0"/>
              </a:endParaRPr>
            </a:p>
          </p:txBody>
        </p:sp>
        <p:sp>
          <p:nvSpPr>
            <p:cNvPr id="12480" name="Rectangle 193"/>
            <p:cNvSpPr>
              <a:spLocks noChangeArrowheads="1"/>
            </p:cNvSpPr>
            <p:nvPr/>
          </p:nvSpPr>
          <p:spPr bwMode="auto">
            <a:xfrm>
              <a:off x="3494" y="1234"/>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C</a:t>
              </a:r>
              <a:endParaRPr lang="en-US" sz="2400">
                <a:latin typeface="Times New Roman" pitchFamily="18" charset="0"/>
              </a:endParaRPr>
            </a:p>
          </p:txBody>
        </p:sp>
        <p:sp>
          <p:nvSpPr>
            <p:cNvPr id="12481" name="Rectangle 194"/>
            <p:cNvSpPr>
              <a:spLocks noChangeArrowheads="1"/>
            </p:cNvSpPr>
            <p:nvPr/>
          </p:nvSpPr>
          <p:spPr bwMode="auto">
            <a:xfrm>
              <a:off x="3572" y="1234"/>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482" name="Rectangle 195"/>
            <p:cNvSpPr>
              <a:spLocks noChangeArrowheads="1"/>
            </p:cNvSpPr>
            <p:nvPr/>
          </p:nvSpPr>
          <p:spPr bwMode="auto">
            <a:xfrm>
              <a:off x="3578" y="1234"/>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483" name="Rectangle 196"/>
            <p:cNvSpPr>
              <a:spLocks noChangeArrowheads="1"/>
            </p:cNvSpPr>
            <p:nvPr/>
          </p:nvSpPr>
          <p:spPr bwMode="auto">
            <a:xfrm>
              <a:off x="3572" y="1231"/>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484" name="Rectangle 197"/>
            <p:cNvSpPr>
              <a:spLocks noChangeArrowheads="1"/>
            </p:cNvSpPr>
            <p:nvPr/>
          </p:nvSpPr>
          <p:spPr bwMode="auto">
            <a:xfrm>
              <a:off x="3572" y="1234"/>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485" name="Rectangle 198"/>
            <p:cNvSpPr>
              <a:spLocks noChangeArrowheads="1"/>
            </p:cNvSpPr>
            <p:nvPr/>
          </p:nvSpPr>
          <p:spPr bwMode="auto">
            <a:xfrm>
              <a:off x="3581" y="1243"/>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486" name="Rectangle 199"/>
            <p:cNvSpPr>
              <a:spLocks noChangeArrowheads="1"/>
            </p:cNvSpPr>
            <p:nvPr/>
          </p:nvSpPr>
          <p:spPr bwMode="auto">
            <a:xfrm>
              <a:off x="3575" y="1234"/>
              <a:ext cx="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500" b="1">
                  <a:solidFill>
                    <a:srgbClr val="FFFFFF"/>
                  </a:solidFill>
                </a:rPr>
                <a:t>R</a:t>
              </a:r>
              <a:endParaRPr lang="en-US" sz="2400">
                <a:latin typeface="Times New Roman" pitchFamily="18" charset="0"/>
              </a:endParaRPr>
            </a:p>
          </p:txBody>
        </p:sp>
        <p:sp>
          <p:nvSpPr>
            <p:cNvPr id="12487" name="Rectangle 200"/>
            <p:cNvSpPr>
              <a:spLocks noChangeArrowheads="1"/>
            </p:cNvSpPr>
            <p:nvPr/>
          </p:nvSpPr>
          <p:spPr bwMode="auto">
            <a:xfrm>
              <a:off x="3322" y="1498"/>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488" name="Rectangle 201"/>
            <p:cNvSpPr>
              <a:spLocks noChangeArrowheads="1"/>
            </p:cNvSpPr>
            <p:nvPr/>
          </p:nvSpPr>
          <p:spPr bwMode="auto">
            <a:xfrm>
              <a:off x="3328" y="1498"/>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489" name="Rectangle 202"/>
            <p:cNvSpPr>
              <a:spLocks noChangeArrowheads="1"/>
            </p:cNvSpPr>
            <p:nvPr/>
          </p:nvSpPr>
          <p:spPr bwMode="auto">
            <a:xfrm>
              <a:off x="3328" y="1495"/>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490" name="Rectangle 203"/>
            <p:cNvSpPr>
              <a:spLocks noChangeArrowheads="1"/>
            </p:cNvSpPr>
            <p:nvPr/>
          </p:nvSpPr>
          <p:spPr bwMode="auto">
            <a:xfrm>
              <a:off x="3328" y="1501"/>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491" name="Rectangle 204"/>
            <p:cNvSpPr>
              <a:spLocks noChangeArrowheads="1"/>
            </p:cNvSpPr>
            <p:nvPr/>
          </p:nvSpPr>
          <p:spPr bwMode="auto">
            <a:xfrm>
              <a:off x="3335" y="1508"/>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492" name="Rectangle 205"/>
            <p:cNvSpPr>
              <a:spLocks noChangeArrowheads="1"/>
            </p:cNvSpPr>
            <p:nvPr/>
          </p:nvSpPr>
          <p:spPr bwMode="auto">
            <a:xfrm>
              <a:off x="3328" y="1498"/>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U</a:t>
              </a:r>
              <a:endParaRPr lang="en-US" sz="2400">
                <a:latin typeface="Times New Roman" pitchFamily="18" charset="0"/>
              </a:endParaRPr>
            </a:p>
          </p:txBody>
        </p:sp>
        <p:sp>
          <p:nvSpPr>
            <p:cNvPr id="12493" name="Rectangle 206"/>
            <p:cNvSpPr>
              <a:spLocks noChangeArrowheads="1"/>
            </p:cNvSpPr>
            <p:nvPr/>
          </p:nvSpPr>
          <p:spPr bwMode="auto">
            <a:xfrm>
              <a:off x="3404" y="1498"/>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W</a:t>
              </a:r>
              <a:endParaRPr lang="en-US" sz="2400">
                <a:latin typeface="Times New Roman" pitchFamily="18" charset="0"/>
              </a:endParaRPr>
            </a:p>
          </p:txBody>
        </p:sp>
        <p:sp>
          <p:nvSpPr>
            <p:cNvPr id="12494" name="Rectangle 207"/>
            <p:cNvSpPr>
              <a:spLocks noChangeArrowheads="1"/>
            </p:cNvSpPr>
            <p:nvPr/>
          </p:nvSpPr>
          <p:spPr bwMode="auto">
            <a:xfrm>
              <a:off x="3406" y="1498"/>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W</a:t>
              </a:r>
              <a:endParaRPr lang="en-US" sz="2400">
                <a:latin typeface="Times New Roman" pitchFamily="18" charset="0"/>
              </a:endParaRPr>
            </a:p>
          </p:txBody>
        </p:sp>
        <p:sp>
          <p:nvSpPr>
            <p:cNvPr id="12495" name="Rectangle 208"/>
            <p:cNvSpPr>
              <a:spLocks noChangeArrowheads="1"/>
            </p:cNvSpPr>
            <p:nvPr/>
          </p:nvSpPr>
          <p:spPr bwMode="auto">
            <a:xfrm>
              <a:off x="3406" y="1495"/>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W</a:t>
              </a:r>
              <a:endParaRPr lang="en-US" sz="2400">
                <a:latin typeface="Times New Roman" pitchFamily="18" charset="0"/>
              </a:endParaRPr>
            </a:p>
          </p:txBody>
        </p:sp>
        <p:sp>
          <p:nvSpPr>
            <p:cNvPr id="12496" name="Rectangle 209"/>
            <p:cNvSpPr>
              <a:spLocks noChangeArrowheads="1"/>
            </p:cNvSpPr>
            <p:nvPr/>
          </p:nvSpPr>
          <p:spPr bwMode="auto">
            <a:xfrm>
              <a:off x="3406" y="1501"/>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W</a:t>
              </a:r>
              <a:endParaRPr lang="en-US" sz="2400">
                <a:latin typeface="Times New Roman" pitchFamily="18" charset="0"/>
              </a:endParaRPr>
            </a:p>
          </p:txBody>
        </p:sp>
        <p:sp>
          <p:nvSpPr>
            <p:cNvPr id="12497" name="Rectangle 210"/>
            <p:cNvSpPr>
              <a:spLocks noChangeArrowheads="1"/>
            </p:cNvSpPr>
            <p:nvPr/>
          </p:nvSpPr>
          <p:spPr bwMode="auto">
            <a:xfrm>
              <a:off x="3413" y="1508"/>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W</a:t>
              </a:r>
              <a:endParaRPr lang="en-US" sz="2400">
                <a:latin typeface="Times New Roman" pitchFamily="18" charset="0"/>
              </a:endParaRPr>
            </a:p>
          </p:txBody>
        </p:sp>
        <p:sp>
          <p:nvSpPr>
            <p:cNvPr id="12498" name="Rectangle 211"/>
            <p:cNvSpPr>
              <a:spLocks noChangeArrowheads="1"/>
            </p:cNvSpPr>
            <p:nvPr/>
          </p:nvSpPr>
          <p:spPr bwMode="auto">
            <a:xfrm>
              <a:off x="3406" y="1498"/>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W</a:t>
              </a:r>
              <a:endParaRPr lang="en-US" sz="2400">
                <a:latin typeface="Times New Roman" pitchFamily="18" charset="0"/>
              </a:endParaRPr>
            </a:p>
          </p:txBody>
        </p:sp>
        <p:sp>
          <p:nvSpPr>
            <p:cNvPr id="12499" name="Rectangle 212"/>
            <p:cNvSpPr>
              <a:spLocks noChangeArrowheads="1"/>
            </p:cNvSpPr>
            <p:nvPr/>
          </p:nvSpPr>
          <p:spPr bwMode="auto">
            <a:xfrm>
              <a:off x="3503" y="1498"/>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500" name="Rectangle 213"/>
            <p:cNvSpPr>
              <a:spLocks noChangeArrowheads="1"/>
            </p:cNvSpPr>
            <p:nvPr/>
          </p:nvSpPr>
          <p:spPr bwMode="auto">
            <a:xfrm>
              <a:off x="3508" y="1498"/>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501" name="Rectangle 214"/>
            <p:cNvSpPr>
              <a:spLocks noChangeArrowheads="1"/>
            </p:cNvSpPr>
            <p:nvPr/>
          </p:nvSpPr>
          <p:spPr bwMode="auto">
            <a:xfrm>
              <a:off x="3508" y="1495"/>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502" name="Rectangle 215"/>
            <p:cNvSpPr>
              <a:spLocks noChangeArrowheads="1"/>
            </p:cNvSpPr>
            <p:nvPr/>
          </p:nvSpPr>
          <p:spPr bwMode="auto">
            <a:xfrm>
              <a:off x="3508" y="1501"/>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503" name="Rectangle 216"/>
            <p:cNvSpPr>
              <a:spLocks noChangeArrowheads="1"/>
            </p:cNvSpPr>
            <p:nvPr/>
          </p:nvSpPr>
          <p:spPr bwMode="auto">
            <a:xfrm>
              <a:off x="3514" y="1508"/>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504" name="Rectangle 217"/>
            <p:cNvSpPr>
              <a:spLocks noChangeArrowheads="1"/>
            </p:cNvSpPr>
            <p:nvPr/>
          </p:nvSpPr>
          <p:spPr bwMode="auto">
            <a:xfrm>
              <a:off x="3508" y="1498"/>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R</a:t>
              </a:r>
              <a:endParaRPr lang="en-US" sz="2400">
                <a:latin typeface="Times New Roman" pitchFamily="18" charset="0"/>
              </a:endParaRPr>
            </a:p>
          </p:txBody>
        </p:sp>
        <p:sp>
          <p:nvSpPr>
            <p:cNvPr id="12505" name="Rectangle 218"/>
            <p:cNvSpPr>
              <a:spLocks noChangeArrowheads="1"/>
            </p:cNvSpPr>
            <p:nvPr/>
          </p:nvSpPr>
          <p:spPr bwMode="auto">
            <a:xfrm>
              <a:off x="3677" y="1573"/>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D</a:t>
              </a:r>
              <a:endParaRPr lang="en-US" sz="2400">
                <a:latin typeface="Times New Roman" pitchFamily="18" charset="0"/>
              </a:endParaRPr>
            </a:p>
          </p:txBody>
        </p:sp>
        <p:sp>
          <p:nvSpPr>
            <p:cNvPr id="12506" name="Rectangle 219"/>
            <p:cNvSpPr>
              <a:spLocks noChangeArrowheads="1"/>
            </p:cNvSpPr>
            <p:nvPr/>
          </p:nvSpPr>
          <p:spPr bwMode="auto">
            <a:xfrm>
              <a:off x="3682" y="1573"/>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D</a:t>
              </a:r>
              <a:endParaRPr lang="en-US" sz="2400">
                <a:latin typeface="Times New Roman" pitchFamily="18" charset="0"/>
              </a:endParaRPr>
            </a:p>
          </p:txBody>
        </p:sp>
        <p:sp>
          <p:nvSpPr>
            <p:cNvPr id="12507" name="Rectangle 220"/>
            <p:cNvSpPr>
              <a:spLocks noChangeArrowheads="1"/>
            </p:cNvSpPr>
            <p:nvPr/>
          </p:nvSpPr>
          <p:spPr bwMode="auto">
            <a:xfrm>
              <a:off x="3679" y="1571"/>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D</a:t>
              </a:r>
              <a:endParaRPr lang="en-US" sz="2400">
                <a:latin typeface="Times New Roman" pitchFamily="18" charset="0"/>
              </a:endParaRPr>
            </a:p>
          </p:txBody>
        </p:sp>
        <p:sp>
          <p:nvSpPr>
            <p:cNvPr id="12508" name="Rectangle 221"/>
            <p:cNvSpPr>
              <a:spLocks noChangeArrowheads="1"/>
            </p:cNvSpPr>
            <p:nvPr/>
          </p:nvSpPr>
          <p:spPr bwMode="auto">
            <a:xfrm>
              <a:off x="3679" y="1575"/>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D</a:t>
              </a:r>
              <a:endParaRPr lang="en-US" sz="2400">
                <a:latin typeface="Times New Roman" pitchFamily="18" charset="0"/>
              </a:endParaRPr>
            </a:p>
          </p:txBody>
        </p:sp>
        <p:sp>
          <p:nvSpPr>
            <p:cNvPr id="12509" name="Rectangle 222"/>
            <p:cNvSpPr>
              <a:spLocks noChangeArrowheads="1"/>
            </p:cNvSpPr>
            <p:nvPr/>
          </p:nvSpPr>
          <p:spPr bwMode="auto">
            <a:xfrm>
              <a:off x="3691" y="1584"/>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D</a:t>
              </a:r>
              <a:endParaRPr lang="en-US" sz="2400">
                <a:latin typeface="Times New Roman" pitchFamily="18" charset="0"/>
              </a:endParaRPr>
            </a:p>
          </p:txBody>
        </p:sp>
        <p:sp>
          <p:nvSpPr>
            <p:cNvPr id="12510" name="Rectangle 223"/>
            <p:cNvSpPr>
              <a:spLocks noChangeArrowheads="1"/>
            </p:cNvSpPr>
            <p:nvPr/>
          </p:nvSpPr>
          <p:spPr bwMode="auto">
            <a:xfrm>
              <a:off x="3679" y="1573"/>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D</a:t>
              </a:r>
              <a:endParaRPr lang="en-US" sz="2400">
                <a:latin typeface="Times New Roman" pitchFamily="18" charset="0"/>
              </a:endParaRPr>
            </a:p>
          </p:txBody>
        </p:sp>
        <p:sp>
          <p:nvSpPr>
            <p:cNvPr id="12511" name="Rectangle 224"/>
            <p:cNvSpPr>
              <a:spLocks noChangeArrowheads="1"/>
            </p:cNvSpPr>
            <p:nvPr/>
          </p:nvSpPr>
          <p:spPr bwMode="auto">
            <a:xfrm>
              <a:off x="3763" y="1573"/>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512" name="Rectangle 225"/>
            <p:cNvSpPr>
              <a:spLocks noChangeArrowheads="1"/>
            </p:cNvSpPr>
            <p:nvPr/>
          </p:nvSpPr>
          <p:spPr bwMode="auto">
            <a:xfrm>
              <a:off x="3766" y="1573"/>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513" name="Rectangle 226"/>
            <p:cNvSpPr>
              <a:spLocks noChangeArrowheads="1"/>
            </p:cNvSpPr>
            <p:nvPr/>
          </p:nvSpPr>
          <p:spPr bwMode="auto">
            <a:xfrm>
              <a:off x="3766" y="1571"/>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514" name="Rectangle 227"/>
            <p:cNvSpPr>
              <a:spLocks noChangeArrowheads="1"/>
            </p:cNvSpPr>
            <p:nvPr/>
          </p:nvSpPr>
          <p:spPr bwMode="auto">
            <a:xfrm>
              <a:off x="3766" y="1575"/>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515" name="Rectangle 228"/>
            <p:cNvSpPr>
              <a:spLocks noChangeArrowheads="1"/>
            </p:cNvSpPr>
            <p:nvPr/>
          </p:nvSpPr>
          <p:spPr bwMode="auto">
            <a:xfrm>
              <a:off x="3772" y="1584"/>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R</a:t>
              </a:r>
              <a:endParaRPr lang="en-US" sz="2400">
                <a:latin typeface="Times New Roman" pitchFamily="18" charset="0"/>
              </a:endParaRPr>
            </a:p>
          </p:txBody>
        </p:sp>
        <p:sp>
          <p:nvSpPr>
            <p:cNvPr id="12516" name="Rectangle 229"/>
            <p:cNvSpPr>
              <a:spLocks noChangeArrowheads="1"/>
            </p:cNvSpPr>
            <p:nvPr/>
          </p:nvSpPr>
          <p:spPr bwMode="auto">
            <a:xfrm>
              <a:off x="3766" y="1573"/>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R</a:t>
              </a:r>
              <a:endParaRPr lang="en-US" sz="2400">
                <a:latin typeface="Times New Roman" pitchFamily="18" charset="0"/>
              </a:endParaRPr>
            </a:p>
          </p:txBody>
        </p:sp>
        <p:sp>
          <p:nvSpPr>
            <p:cNvPr id="12517" name="Rectangle 230"/>
            <p:cNvSpPr>
              <a:spLocks noChangeArrowheads="1"/>
            </p:cNvSpPr>
            <p:nvPr/>
          </p:nvSpPr>
          <p:spPr bwMode="auto">
            <a:xfrm>
              <a:off x="3871" y="1573"/>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518" name="Rectangle 231"/>
            <p:cNvSpPr>
              <a:spLocks noChangeArrowheads="1"/>
            </p:cNvSpPr>
            <p:nvPr/>
          </p:nvSpPr>
          <p:spPr bwMode="auto">
            <a:xfrm>
              <a:off x="3871" y="1573"/>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519" name="Rectangle 232"/>
            <p:cNvSpPr>
              <a:spLocks noChangeArrowheads="1"/>
            </p:cNvSpPr>
            <p:nvPr/>
          </p:nvSpPr>
          <p:spPr bwMode="auto">
            <a:xfrm>
              <a:off x="3871" y="1571"/>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520" name="Rectangle 233"/>
            <p:cNvSpPr>
              <a:spLocks noChangeArrowheads="1"/>
            </p:cNvSpPr>
            <p:nvPr/>
          </p:nvSpPr>
          <p:spPr bwMode="auto">
            <a:xfrm>
              <a:off x="3871" y="1575"/>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521" name="Rectangle 234"/>
            <p:cNvSpPr>
              <a:spLocks noChangeArrowheads="1"/>
            </p:cNvSpPr>
            <p:nvPr/>
          </p:nvSpPr>
          <p:spPr bwMode="auto">
            <a:xfrm>
              <a:off x="3883" y="1584"/>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a:t>
              </a:r>
              <a:endParaRPr lang="en-US" sz="2400">
                <a:latin typeface="Times New Roman" pitchFamily="18" charset="0"/>
              </a:endParaRPr>
            </a:p>
          </p:txBody>
        </p:sp>
        <p:sp>
          <p:nvSpPr>
            <p:cNvPr id="12522" name="Rectangle 235"/>
            <p:cNvSpPr>
              <a:spLocks noChangeArrowheads="1"/>
            </p:cNvSpPr>
            <p:nvPr/>
          </p:nvSpPr>
          <p:spPr bwMode="auto">
            <a:xfrm>
              <a:off x="3871" y="1573"/>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s</a:t>
              </a:r>
              <a:endParaRPr lang="en-US" sz="2400">
                <a:latin typeface="Times New Roman" pitchFamily="18" charset="0"/>
              </a:endParaRPr>
            </a:p>
          </p:txBody>
        </p:sp>
        <p:sp>
          <p:nvSpPr>
            <p:cNvPr id="12523" name="Rectangle 236"/>
            <p:cNvSpPr>
              <a:spLocks noChangeArrowheads="1"/>
            </p:cNvSpPr>
            <p:nvPr/>
          </p:nvSpPr>
          <p:spPr bwMode="auto">
            <a:xfrm>
              <a:off x="3936" y="1573"/>
              <a:ext cx="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524" name="Rectangle 237"/>
            <p:cNvSpPr>
              <a:spLocks noChangeArrowheads="1"/>
            </p:cNvSpPr>
            <p:nvPr/>
          </p:nvSpPr>
          <p:spPr bwMode="auto">
            <a:xfrm>
              <a:off x="3941" y="1573"/>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525" name="Rectangle 238"/>
            <p:cNvSpPr>
              <a:spLocks noChangeArrowheads="1"/>
            </p:cNvSpPr>
            <p:nvPr/>
          </p:nvSpPr>
          <p:spPr bwMode="auto">
            <a:xfrm>
              <a:off x="3936" y="1571"/>
              <a:ext cx="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526" name="Rectangle 239"/>
            <p:cNvSpPr>
              <a:spLocks noChangeArrowheads="1"/>
            </p:cNvSpPr>
            <p:nvPr/>
          </p:nvSpPr>
          <p:spPr bwMode="auto">
            <a:xfrm>
              <a:off x="3936" y="1575"/>
              <a:ext cx="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527" name="Rectangle 240"/>
            <p:cNvSpPr>
              <a:spLocks noChangeArrowheads="1"/>
            </p:cNvSpPr>
            <p:nvPr/>
          </p:nvSpPr>
          <p:spPr bwMode="auto">
            <a:xfrm>
              <a:off x="3949" y="158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u</a:t>
              </a:r>
              <a:endParaRPr lang="en-US" sz="2400">
                <a:latin typeface="Times New Roman" pitchFamily="18" charset="0"/>
              </a:endParaRPr>
            </a:p>
          </p:txBody>
        </p:sp>
        <p:sp>
          <p:nvSpPr>
            <p:cNvPr id="12528" name="Rectangle 241"/>
            <p:cNvSpPr>
              <a:spLocks noChangeArrowheads="1"/>
            </p:cNvSpPr>
            <p:nvPr/>
          </p:nvSpPr>
          <p:spPr bwMode="auto">
            <a:xfrm>
              <a:off x="3936" y="1573"/>
              <a:ext cx="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u</a:t>
              </a:r>
              <a:endParaRPr lang="en-US" sz="2400">
                <a:latin typeface="Times New Roman" pitchFamily="18" charset="0"/>
              </a:endParaRPr>
            </a:p>
          </p:txBody>
        </p:sp>
        <p:sp>
          <p:nvSpPr>
            <p:cNvPr id="12529" name="Rectangle 242"/>
            <p:cNvSpPr>
              <a:spLocks noChangeArrowheads="1"/>
            </p:cNvSpPr>
            <p:nvPr/>
          </p:nvSpPr>
          <p:spPr bwMode="auto">
            <a:xfrm>
              <a:off x="4005" y="1573"/>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t>
              </a:r>
              <a:endParaRPr lang="en-US" sz="2400">
                <a:latin typeface="Times New Roman" pitchFamily="18" charset="0"/>
              </a:endParaRPr>
            </a:p>
          </p:txBody>
        </p:sp>
        <p:sp>
          <p:nvSpPr>
            <p:cNvPr id="12530" name="Rectangle 243"/>
            <p:cNvSpPr>
              <a:spLocks noChangeArrowheads="1"/>
            </p:cNvSpPr>
            <p:nvPr/>
          </p:nvSpPr>
          <p:spPr bwMode="auto">
            <a:xfrm>
              <a:off x="4011" y="1573"/>
              <a:ext cx="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t>
              </a:r>
              <a:endParaRPr lang="en-US" sz="2400">
                <a:latin typeface="Times New Roman" pitchFamily="18" charset="0"/>
              </a:endParaRPr>
            </a:p>
          </p:txBody>
        </p:sp>
        <p:sp>
          <p:nvSpPr>
            <p:cNvPr id="12531" name="Rectangle 244"/>
            <p:cNvSpPr>
              <a:spLocks noChangeArrowheads="1"/>
            </p:cNvSpPr>
            <p:nvPr/>
          </p:nvSpPr>
          <p:spPr bwMode="auto">
            <a:xfrm>
              <a:off x="4010" y="1571"/>
              <a:ext cx="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t>
              </a:r>
              <a:endParaRPr lang="en-US" sz="2400">
                <a:latin typeface="Times New Roman" pitchFamily="18" charset="0"/>
              </a:endParaRPr>
            </a:p>
          </p:txBody>
        </p:sp>
        <p:sp>
          <p:nvSpPr>
            <p:cNvPr id="12532" name="Rectangle 245"/>
            <p:cNvSpPr>
              <a:spLocks noChangeArrowheads="1"/>
            </p:cNvSpPr>
            <p:nvPr/>
          </p:nvSpPr>
          <p:spPr bwMode="auto">
            <a:xfrm>
              <a:off x="4010" y="1575"/>
              <a:ext cx="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t>
              </a:r>
              <a:endParaRPr lang="en-US" sz="2400">
                <a:latin typeface="Times New Roman" pitchFamily="18" charset="0"/>
              </a:endParaRPr>
            </a:p>
          </p:txBody>
        </p:sp>
        <p:sp>
          <p:nvSpPr>
            <p:cNvPr id="12533" name="Rectangle 246"/>
            <p:cNvSpPr>
              <a:spLocks noChangeArrowheads="1"/>
            </p:cNvSpPr>
            <p:nvPr/>
          </p:nvSpPr>
          <p:spPr bwMode="auto">
            <a:xfrm>
              <a:off x="4016" y="1584"/>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t>
              </a:r>
              <a:endParaRPr lang="en-US" sz="2400">
                <a:latin typeface="Times New Roman" pitchFamily="18" charset="0"/>
              </a:endParaRPr>
            </a:p>
          </p:txBody>
        </p:sp>
        <p:sp>
          <p:nvSpPr>
            <p:cNvPr id="12534" name="Rectangle 247"/>
            <p:cNvSpPr>
              <a:spLocks noChangeArrowheads="1"/>
            </p:cNvSpPr>
            <p:nvPr/>
          </p:nvSpPr>
          <p:spPr bwMode="auto">
            <a:xfrm>
              <a:off x="4010" y="1573"/>
              <a:ext cx="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a:t>
              </a:r>
              <a:endParaRPr lang="en-US" sz="2400">
                <a:latin typeface="Times New Roman" pitchFamily="18" charset="0"/>
              </a:endParaRPr>
            </a:p>
          </p:txBody>
        </p:sp>
        <p:sp>
          <p:nvSpPr>
            <p:cNvPr id="12535" name="Rectangle 248"/>
            <p:cNvSpPr>
              <a:spLocks noChangeArrowheads="1"/>
            </p:cNvSpPr>
            <p:nvPr/>
          </p:nvSpPr>
          <p:spPr bwMode="auto">
            <a:xfrm>
              <a:off x="4043" y="1573"/>
              <a:ext cx="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a:t>
              </a:r>
              <a:endParaRPr lang="en-US" sz="2400">
                <a:latin typeface="Times New Roman" pitchFamily="18" charset="0"/>
              </a:endParaRPr>
            </a:p>
          </p:txBody>
        </p:sp>
        <p:sp>
          <p:nvSpPr>
            <p:cNvPr id="12536" name="Rectangle 249"/>
            <p:cNvSpPr>
              <a:spLocks noChangeArrowheads="1"/>
            </p:cNvSpPr>
            <p:nvPr/>
          </p:nvSpPr>
          <p:spPr bwMode="auto">
            <a:xfrm>
              <a:off x="4049" y="1573"/>
              <a:ext cx="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a:t>
              </a:r>
              <a:endParaRPr lang="en-US" sz="2400">
                <a:latin typeface="Times New Roman" pitchFamily="18" charset="0"/>
              </a:endParaRPr>
            </a:p>
          </p:txBody>
        </p:sp>
        <p:sp>
          <p:nvSpPr>
            <p:cNvPr id="12537" name="Rectangle 250"/>
            <p:cNvSpPr>
              <a:spLocks noChangeArrowheads="1"/>
            </p:cNvSpPr>
            <p:nvPr/>
          </p:nvSpPr>
          <p:spPr bwMode="auto">
            <a:xfrm>
              <a:off x="4044" y="1571"/>
              <a:ext cx="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a:t>
              </a:r>
              <a:endParaRPr lang="en-US" sz="2400">
                <a:latin typeface="Times New Roman" pitchFamily="18" charset="0"/>
              </a:endParaRPr>
            </a:p>
          </p:txBody>
        </p:sp>
        <p:sp>
          <p:nvSpPr>
            <p:cNvPr id="12538" name="Rectangle 251"/>
            <p:cNvSpPr>
              <a:spLocks noChangeArrowheads="1"/>
            </p:cNvSpPr>
            <p:nvPr/>
          </p:nvSpPr>
          <p:spPr bwMode="auto">
            <a:xfrm>
              <a:off x="4044" y="1575"/>
              <a:ext cx="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a:t>
              </a:r>
              <a:endParaRPr lang="en-US" sz="2400">
                <a:latin typeface="Times New Roman" pitchFamily="18" charset="0"/>
              </a:endParaRPr>
            </a:p>
          </p:txBody>
        </p:sp>
        <p:sp>
          <p:nvSpPr>
            <p:cNvPr id="12539" name="Rectangle 252"/>
            <p:cNvSpPr>
              <a:spLocks noChangeArrowheads="1"/>
            </p:cNvSpPr>
            <p:nvPr/>
          </p:nvSpPr>
          <p:spPr bwMode="auto">
            <a:xfrm>
              <a:off x="4052" y="1584"/>
              <a:ext cx="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a:t>
              </a:r>
              <a:endParaRPr lang="en-US" sz="2400">
                <a:latin typeface="Times New Roman" pitchFamily="18" charset="0"/>
              </a:endParaRPr>
            </a:p>
          </p:txBody>
        </p:sp>
        <p:sp>
          <p:nvSpPr>
            <p:cNvPr id="12540" name="Rectangle 253"/>
            <p:cNvSpPr>
              <a:spLocks noChangeArrowheads="1"/>
            </p:cNvSpPr>
            <p:nvPr/>
          </p:nvSpPr>
          <p:spPr bwMode="auto">
            <a:xfrm>
              <a:off x="4044" y="1573"/>
              <a:ext cx="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f</a:t>
              </a:r>
              <a:endParaRPr lang="en-US" sz="2400">
                <a:latin typeface="Times New Roman" pitchFamily="18" charset="0"/>
              </a:endParaRPr>
            </a:p>
          </p:txBody>
        </p:sp>
        <p:sp>
          <p:nvSpPr>
            <p:cNvPr id="12541" name="Rectangle 254"/>
            <p:cNvSpPr>
              <a:spLocks noChangeArrowheads="1"/>
            </p:cNvSpPr>
            <p:nvPr/>
          </p:nvSpPr>
          <p:spPr bwMode="auto">
            <a:xfrm>
              <a:off x="4085" y="1573"/>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a:t>
              </a:r>
              <a:endParaRPr lang="en-US" sz="2400">
                <a:latin typeface="Times New Roman" pitchFamily="18" charset="0"/>
              </a:endParaRPr>
            </a:p>
          </p:txBody>
        </p:sp>
        <p:sp>
          <p:nvSpPr>
            <p:cNvPr id="12542" name="Rectangle 255"/>
            <p:cNvSpPr>
              <a:spLocks noChangeArrowheads="1"/>
            </p:cNvSpPr>
            <p:nvPr/>
          </p:nvSpPr>
          <p:spPr bwMode="auto">
            <a:xfrm>
              <a:off x="4091" y="1573"/>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a:t>
              </a:r>
              <a:endParaRPr lang="en-US" sz="2400">
                <a:latin typeface="Times New Roman" pitchFamily="18" charset="0"/>
              </a:endParaRPr>
            </a:p>
          </p:txBody>
        </p:sp>
        <p:sp>
          <p:nvSpPr>
            <p:cNvPr id="12543" name="Rectangle 256"/>
            <p:cNvSpPr>
              <a:spLocks noChangeArrowheads="1"/>
            </p:cNvSpPr>
            <p:nvPr/>
          </p:nvSpPr>
          <p:spPr bwMode="auto">
            <a:xfrm>
              <a:off x="4085" y="1571"/>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a:t>
              </a:r>
              <a:endParaRPr lang="en-US" sz="2400">
                <a:latin typeface="Times New Roman" pitchFamily="18" charset="0"/>
              </a:endParaRPr>
            </a:p>
          </p:txBody>
        </p:sp>
        <p:sp>
          <p:nvSpPr>
            <p:cNvPr id="12544" name="Rectangle 257"/>
            <p:cNvSpPr>
              <a:spLocks noChangeArrowheads="1"/>
            </p:cNvSpPr>
            <p:nvPr/>
          </p:nvSpPr>
          <p:spPr bwMode="auto">
            <a:xfrm>
              <a:off x="4085" y="1575"/>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a</a:t>
              </a:r>
              <a:endParaRPr lang="en-US" sz="2400">
                <a:latin typeface="Times New Roman" pitchFamily="18" charset="0"/>
              </a:endParaRPr>
            </a:p>
          </p:txBody>
        </p:sp>
        <p:sp>
          <p:nvSpPr>
            <p:cNvPr id="12545" name="Rectangle 258"/>
            <p:cNvSpPr>
              <a:spLocks noChangeArrowheads="1"/>
            </p:cNvSpPr>
            <p:nvPr/>
          </p:nvSpPr>
          <p:spPr bwMode="auto">
            <a:xfrm>
              <a:off x="4094" y="1584"/>
              <a:ext cx="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500" b="1">
                  <a:solidFill>
                    <a:srgbClr val="000000"/>
                  </a:solidFill>
                </a:rPr>
                <a:t>a</a:t>
              </a:r>
              <a:endParaRPr lang="en-US" sz="2400">
                <a:latin typeface="Times New Roman" pitchFamily="18" charset="0"/>
              </a:endParaRPr>
            </a:p>
          </p:txBody>
        </p:sp>
        <p:sp>
          <p:nvSpPr>
            <p:cNvPr id="12546" name="Rectangle 259"/>
            <p:cNvSpPr>
              <a:spLocks noChangeArrowheads="1"/>
            </p:cNvSpPr>
            <p:nvPr/>
          </p:nvSpPr>
          <p:spPr bwMode="auto">
            <a:xfrm>
              <a:off x="4085" y="1573"/>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FFFFFF"/>
                  </a:solidFill>
                </a:rPr>
                <a:t>a</a:t>
              </a:r>
              <a:endParaRPr lang="en-US" sz="2400">
                <a:latin typeface="Times New Roman" pitchFamily="18" charset="0"/>
              </a:endParaRPr>
            </a:p>
          </p:txBody>
        </p:sp>
      </p:grpSp>
      <p:sp>
        <p:nvSpPr>
          <p:cNvPr id="219397" name="Oval 261"/>
          <p:cNvSpPr>
            <a:spLocks noChangeArrowheads="1"/>
          </p:cNvSpPr>
          <p:nvPr/>
        </p:nvSpPr>
        <p:spPr bwMode="auto">
          <a:xfrm flipH="1">
            <a:off x="6172200" y="1066800"/>
            <a:ext cx="1600200" cy="1219200"/>
          </a:xfrm>
          <a:prstGeom prst="ellipse">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815931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3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11162" y="69057"/>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US" sz="3300" b="1" i="0" u="none" strike="noStrike" cap="none">
                <a:solidFill>
                  <a:schemeClr val="dk1"/>
                </a:solidFill>
                <a:latin typeface="Arial"/>
                <a:ea typeface="Arial"/>
                <a:cs typeface="Arial"/>
                <a:sym typeface="Arial"/>
              </a:rPr>
              <a:t>Summary</a:t>
            </a:r>
          </a:p>
        </p:txBody>
      </p:sp>
      <p:graphicFrame>
        <p:nvGraphicFramePr>
          <p:cNvPr id="241" name="Shape 241"/>
          <p:cNvGraphicFramePr/>
          <p:nvPr>
            <p:extLst>
              <p:ext uri="{D42A27DB-BD31-4B8C-83A1-F6EECF244321}">
                <p14:modId xmlns:p14="http://schemas.microsoft.com/office/powerpoint/2010/main" val="2027140628"/>
              </p:ext>
            </p:extLst>
          </p:nvPr>
        </p:nvGraphicFramePr>
        <p:xfrm>
          <a:off x="4776359" y="1413166"/>
          <a:ext cx="3942759" cy="5008464"/>
        </p:xfrm>
        <a:graphic>
          <a:graphicData uri="http://schemas.openxmlformats.org/drawingml/2006/table">
            <a:tbl>
              <a:tblPr firstRow="1" bandRow="1">
                <a:noFill/>
                <a:tableStyleId>{7CB39FE3-EDB6-4269-8DE7-0905398D2DBB}</a:tableStyleId>
              </a:tblPr>
              <a:tblGrid>
                <a:gridCol w="944540">
                  <a:extLst>
                    <a:ext uri="{9D8B030D-6E8A-4147-A177-3AD203B41FA5}">
                      <a16:colId xmlns:a16="http://schemas.microsoft.com/office/drawing/2014/main" xmlns="" val="20000"/>
                    </a:ext>
                  </a:extLst>
                </a:gridCol>
                <a:gridCol w="2998219">
                  <a:extLst>
                    <a:ext uri="{9D8B030D-6E8A-4147-A177-3AD203B41FA5}">
                      <a16:colId xmlns:a16="http://schemas.microsoft.com/office/drawing/2014/main" xmlns="" val="20001"/>
                    </a:ext>
                  </a:extLst>
                </a:gridCol>
              </a:tblGrid>
              <a:tr h="594576">
                <a:tc>
                  <a:txBody>
                    <a:bodyPr/>
                    <a:lstStyle/>
                    <a:p>
                      <a:pPr marL="0" marR="0" lvl="0" indent="0" algn="l" rtl="0">
                        <a:spcBef>
                          <a:spcPts val="0"/>
                        </a:spcBef>
                        <a:buSzPct val="25000"/>
                        <a:buNone/>
                      </a:pPr>
                      <a:r>
                        <a:rPr lang="en-US" sz="2000" dirty="0"/>
                        <a:t>Rank</a:t>
                      </a:r>
                    </a:p>
                  </a:txBody>
                  <a:tcPr marL="91450" marR="91450" marT="45725" marB="45725" anchor="ctr"/>
                </a:tc>
                <a:tc>
                  <a:txBody>
                    <a:bodyPr/>
                    <a:lstStyle/>
                    <a:p>
                      <a:pPr marL="0" marR="0" lvl="0" indent="0" algn="l" rtl="0">
                        <a:spcBef>
                          <a:spcPts val="0"/>
                        </a:spcBef>
                        <a:buSzPct val="25000"/>
                        <a:buNone/>
                      </a:pPr>
                      <a:r>
                        <a:rPr lang="en-US" sz="2000"/>
                        <a:t>Topic Area</a:t>
                      </a:r>
                    </a:p>
                  </a:txBody>
                  <a:tcPr marL="91450" marR="91450" marT="45725" marB="45725" anchor="ctr"/>
                </a:tc>
                <a:extLst>
                  <a:ext uri="{0D108BD9-81ED-4DB2-BD59-A6C34878D82A}">
                    <a16:rowId xmlns:a16="http://schemas.microsoft.com/office/drawing/2014/main" xmlns="" val="10000"/>
                  </a:ext>
                </a:extLst>
              </a:tr>
              <a:tr h="780876">
                <a:tc>
                  <a:txBody>
                    <a:bodyPr/>
                    <a:lstStyle/>
                    <a:p>
                      <a:pPr marL="0" marR="0" lvl="0" indent="0" algn="ctr" rtl="0">
                        <a:spcBef>
                          <a:spcPts val="0"/>
                        </a:spcBef>
                        <a:buSzPct val="25000"/>
                        <a:buNone/>
                      </a:pPr>
                      <a:r>
                        <a:rPr lang="en-US" sz="1800"/>
                        <a:t>1</a:t>
                      </a:r>
                    </a:p>
                  </a:txBody>
                  <a:tcPr marL="91450" marR="91450" marT="45725" marB="45725"/>
                </a:tc>
                <a:tc>
                  <a:txBody>
                    <a:bodyPr/>
                    <a:lstStyle/>
                    <a:p>
                      <a:pPr marL="0" marR="0" lvl="0" indent="0" algn="l" rtl="0">
                        <a:spcBef>
                          <a:spcPts val="0"/>
                        </a:spcBef>
                        <a:buSzPct val="25000"/>
                        <a:buNone/>
                      </a:pPr>
                      <a:r>
                        <a:rPr lang="en-US" sz="1800" dirty="0" smtClean="0"/>
                        <a:t>General Standards for </a:t>
                      </a:r>
                      <a:r>
                        <a:rPr lang="en-US" sz="1800" dirty="0"/>
                        <a:t>WF </a:t>
                      </a:r>
                      <a:r>
                        <a:rPr lang="en-US" sz="1800" dirty="0" smtClean="0"/>
                        <a:t>Practice</a:t>
                      </a:r>
                      <a:endParaRPr lang="en-US" sz="1800" dirty="0"/>
                    </a:p>
                  </a:txBody>
                  <a:tcPr marL="91450" marR="91450" marT="45725" marB="45725"/>
                </a:tc>
                <a:extLst>
                  <a:ext uri="{0D108BD9-81ED-4DB2-BD59-A6C34878D82A}">
                    <a16:rowId xmlns:a16="http://schemas.microsoft.com/office/drawing/2014/main" xmlns="" val="10001"/>
                  </a:ext>
                </a:extLst>
              </a:tr>
              <a:tr h="605502">
                <a:tc>
                  <a:txBody>
                    <a:bodyPr/>
                    <a:lstStyle/>
                    <a:p>
                      <a:pPr marL="0" marR="0" lvl="0" indent="0" algn="ctr" rtl="0">
                        <a:spcBef>
                          <a:spcPts val="0"/>
                        </a:spcBef>
                        <a:buSzPct val="25000"/>
                        <a:buNone/>
                      </a:pPr>
                      <a:r>
                        <a:rPr lang="en-US" sz="1800" dirty="0"/>
                        <a:t>2</a:t>
                      </a:r>
                    </a:p>
                  </a:txBody>
                  <a:tcPr marL="91450" marR="91450" marT="45725" marB="45725"/>
                </a:tc>
                <a:tc>
                  <a:txBody>
                    <a:bodyPr/>
                    <a:lstStyle/>
                    <a:p>
                      <a:pPr lvl="0" rtl="0">
                        <a:spcBef>
                          <a:spcPts val="0"/>
                        </a:spcBef>
                        <a:buClr>
                          <a:schemeClr val="dk1"/>
                        </a:buClr>
                        <a:buSzPct val="25000"/>
                        <a:buFont typeface="Arial"/>
                        <a:buNone/>
                      </a:pPr>
                      <a:r>
                        <a:rPr lang="en-US" sz="1800" dirty="0"/>
                        <a:t>Report Writing Standards</a:t>
                      </a:r>
                    </a:p>
                  </a:txBody>
                  <a:tcPr marL="91450" marR="91450" marT="45725" marB="45725"/>
                </a:tc>
                <a:extLst>
                  <a:ext uri="{0D108BD9-81ED-4DB2-BD59-A6C34878D82A}">
                    <a16:rowId xmlns:a16="http://schemas.microsoft.com/office/drawing/2014/main" xmlns="" val="10002"/>
                  </a:ext>
                </a:extLst>
              </a:tr>
              <a:tr h="605502">
                <a:tc>
                  <a:txBody>
                    <a:bodyPr/>
                    <a:lstStyle/>
                    <a:p>
                      <a:pPr marL="0" marR="0" lvl="0" indent="0" algn="ctr" rtl="0">
                        <a:spcBef>
                          <a:spcPts val="0"/>
                        </a:spcBef>
                        <a:buSzPct val="25000"/>
                        <a:buNone/>
                      </a:pPr>
                      <a:r>
                        <a:rPr lang="en-US" sz="1800" dirty="0"/>
                        <a:t>3</a:t>
                      </a:r>
                    </a:p>
                  </a:txBody>
                  <a:tcPr marL="91450" marR="91450" marT="45725" marB="45725"/>
                </a:tc>
                <a:tc>
                  <a:txBody>
                    <a:bodyPr/>
                    <a:lstStyle/>
                    <a:p>
                      <a:pPr marL="0" marR="0" lvl="0" indent="0" algn="l" rtl="0">
                        <a:spcBef>
                          <a:spcPts val="0"/>
                        </a:spcBef>
                        <a:buSzPct val="25000"/>
                        <a:buNone/>
                      </a:pPr>
                      <a:r>
                        <a:rPr lang="en-US" sz="1800" dirty="0"/>
                        <a:t>Terminology</a:t>
                      </a:r>
                    </a:p>
                  </a:txBody>
                  <a:tcPr marL="91450" marR="91450" marT="45725" marB="45725"/>
                </a:tc>
                <a:extLst>
                  <a:ext uri="{0D108BD9-81ED-4DB2-BD59-A6C34878D82A}">
                    <a16:rowId xmlns:a16="http://schemas.microsoft.com/office/drawing/2014/main" xmlns="" val="10003"/>
                  </a:ext>
                </a:extLst>
              </a:tr>
              <a:tr h="605502">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smtClean="0">
                          <a:solidFill>
                            <a:schemeClr val="dk1"/>
                          </a:solidFill>
                          <a:latin typeface="Calibri"/>
                          <a:ea typeface="Calibri"/>
                          <a:cs typeface="Calibri"/>
                          <a:sym typeface="Arial"/>
                          <a:rtl val="0"/>
                        </a:rPr>
                        <a:t>4</a:t>
                      </a:r>
                      <a:endParaRPr lang="en-US" sz="1800" b="0" i="0" u="none" strike="noStrike" cap="none" dirty="0">
                        <a:solidFill>
                          <a:schemeClr val="dk1"/>
                        </a:solidFill>
                        <a:latin typeface="Calibri"/>
                        <a:ea typeface="Calibri"/>
                        <a:cs typeface="Calibri"/>
                        <a:sym typeface="Arial"/>
                        <a:rtl val="0"/>
                      </a:endParaRP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libri"/>
                          <a:ea typeface="Calibri"/>
                          <a:cs typeface="Calibri"/>
                          <a:sym typeface="Arial"/>
                          <a:rtl val="0"/>
                        </a:rPr>
                        <a:t>DNA Standards</a:t>
                      </a:r>
                    </a:p>
                  </a:txBody>
                  <a:tcPr marL="91450" marR="91450" marT="45725" marB="45725"/>
                </a:tc>
                <a:extLst>
                  <a:ext uri="{0D108BD9-81ED-4DB2-BD59-A6C34878D82A}">
                    <a16:rowId xmlns:a16="http://schemas.microsoft.com/office/drawing/2014/main" xmlns="" val="10004"/>
                  </a:ext>
                </a:extLst>
              </a:tr>
              <a:tr h="605502">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libri"/>
                          <a:ea typeface="Calibri"/>
                          <a:cs typeface="Calibri"/>
                          <a:sym typeface="Arial"/>
                          <a:rtl val="0"/>
                        </a:rPr>
                        <a:t>5</a:t>
                      </a:r>
                      <a:endParaRPr lang="en-US" sz="1800" b="0" i="0" u="none" strike="noStrike" cap="none" dirty="0">
                        <a:solidFill>
                          <a:schemeClr val="dk1"/>
                        </a:solidFill>
                        <a:latin typeface="Calibri"/>
                        <a:ea typeface="Calibri"/>
                        <a:cs typeface="Calibri"/>
                        <a:sym typeface="Arial"/>
                        <a:rtl val="0"/>
                      </a:endParaRP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libri"/>
                          <a:ea typeface="Calibri"/>
                          <a:cs typeface="Calibri"/>
                          <a:sym typeface="Arial"/>
                          <a:rtl val="0"/>
                        </a:rPr>
                        <a:t>Morphology Standards</a:t>
                      </a:r>
                    </a:p>
                  </a:txBody>
                  <a:tcPr marL="91450" marR="91450" marT="45725" marB="45725"/>
                </a:tc>
                <a:extLst>
                  <a:ext uri="{0D108BD9-81ED-4DB2-BD59-A6C34878D82A}">
                    <a16:rowId xmlns:a16="http://schemas.microsoft.com/office/drawing/2014/main" xmlns="" val="10005"/>
                  </a:ext>
                </a:extLst>
              </a:tr>
              <a:tr h="605502">
                <a:tc>
                  <a:txBody>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libri"/>
                          <a:ea typeface="Calibri"/>
                          <a:cs typeface="Calibri"/>
                          <a:sym typeface="Arial"/>
                          <a:rtl val="0"/>
                        </a:rPr>
                        <a:t>6</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Calibri"/>
                          <a:ea typeface="Calibri"/>
                          <a:cs typeface="Calibri"/>
                          <a:sym typeface="Arial"/>
                          <a:rtl val="0"/>
                        </a:rPr>
                        <a:t>Standardized STR panels</a:t>
                      </a:r>
                    </a:p>
                  </a:txBody>
                  <a:tcPr marL="91450" marR="91450" marT="45725" marB="45725"/>
                </a:tc>
                <a:extLst>
                  <a:ext uri="{0D108BD9-81ED-4DB2-BD59-A6C34878D82A}">
                    <a16:rowId xmlns:a16="http://schemas.microsoft.com/office/drawing/2014/main" xmlns="" val="10006"/>
                  </a:ext>
                </a:extLst>
              </a:tr>
              <a:tr h="605502">
                <a:tc>
                  <a:txBody>
                    <a:bodyPr/>
                    <a:lstStyle/>
                    <a:p>
                      <a:pPr marR="0" lvl="0" algn="ctr" rtl="0">
                        <a:lnSpc>
                          <a:spcPct val="100000"/>
                        </a:lnSpc>
                        <a:spcBef>
                          <a:spcPts val="0"/>
                        </a:spcBef>
                        <a:spcAft>
                          <a:spcPts val="0"/>
                        </a:spcAft>
                        <a:buClr>
                          <a:schemeClr val="dk1"/>
                        </a:buClr>
                        <a:buSzPct val="25000"/>
                        <a:buFont typeface="Arial"/>
                        <a:buNone/>
                      </a:pPr>
                      <a:r>
                        <a:rPr lang="en-US" sz="1800" b="0" i="0" u="none" strike="noStrike" cap="none" dirty="0" smtClean="0">
                          <a:solidFill>
                            <a:schemeClr val="dk1"/>
                          </a:solidFill>
                          <a:latin typeface="Calibri"/>
                          <a:ea typeface="Calibri"/>
                          <a:cs typeface="Calibri"/>
                          <a:sym typeface="Arial"/>
                          <a:rtl val="0"/>
                        </a:rPr>
                        <a:t>7</a:t>
                      </a:r>
                      <a:endParaRPr lang="en-US" sz="1800" b="0" i="0" u="none" strike="noStrike" cap="none" dirty="0">
                        <a:solidFill>
                          <a:schemeClr val="dk1"/>
                        </a:solidFill>
                        <a:latin typeface="Calibri"/>
                        <a:ea typeface="Calibri"/>
                        <a:cs typeface="Calibri"/>
                        <a:sym typeface="Arial"/>
                        <a:rtl val="0"/>
                      </a:endParaRPr>
                    </a:p>
                  </a:txBody>
                  <a:tcPr marL="91450" marR="91450" marT="45725" marB="45725"/>
                </a:tc>
                <a:tc>
                  <a:txBody>
                    <a:bodyPr/>
                    <a:lstStyle/>
                    <a:p>
                      <a:pPr marR="0" lvl="0" algn="l" rtl="0">
                        <a:lnSpc>
                          <a:spcPct val="100000"/>
                        </a:lnSpc>
                        <a:spcBef>
                          <a:spcPts val="0"/>
                        </a:spcBef>
                        <a:spcAft>
                          <a:spcPts val="0"/>
                        </a:spcAft>
                        <a:buClr>
                          <a:schemeClr val="dk1"/>
                        </a:buClr>
                        <a:buSzPct val="25000"/>
                        <a:buFont typeface="Arial"/>
                        <a:buNone/>
                      </a:pPr>
                      <a:r>
                        <a:rPr lang="en-US" sz="1800" b="0" i="0" u="none" strike="noStrike" cap="none" dirty="0" smtClean="0">
                          <a:solidFill>
                            <a:schemeClr val="dk1"/>
                          </a:solidFill>
                          <a:latin typeface="Calibri"/>
                          <a:ea typeface="Calibri"/>
                          <a:cs typeface="Calibri"/>
                          <a:sym typeface="Arial"/>
                          <a:rtl val="0"/>
                        </a:rPr>
                        <a:t>Validation</a:t>
                      </a:r>
                      <a:endParaRPr lang="en-US" sz="1800" b="0" i="0" u="none" strike="noStrike" cap="none" dirty="0">
                        <a:solidFill>
                          <a:schemeClr val="dk1"/>
                        </a:solidFill>
                        <a:latin typeface="Calibri"/>
                        <a:ea typeface="Calibri"/>
                        <a:cs typeface="Calibri"/>
                        <a:sym typeface="Arial"/>
                        <a:rtl val="0"/>
                      </a:endParaRPr>
                    </a:p>
                  </a:txBody>
                  <a:tcPr marL="91450" marR="91450" marT="45725" marB="45725"/>
                </a:tc>
                <a:extLst>
                  <a:ext uri="{0D108BD9-81ED-4DB2-BD59-A6C34878D82A}">
                    <a16:rowId xmlns:a16="http://schemas.microsoft.com/office/drawing/2014/main" xmlns="" val="10007"/>
                  </a:ext>
                </a:extLst>
              </a:tr>
            </a:tbl>
          </a:graphicData>
        </a:graphic>
      </p:graphicFrame>
      <p:sp>
        <p:nvSpPr>
          <p:cNvPr id="242" name="Shape 242"/>
          <p:cNvSpPr txBox="1">
            <a:spLocks noGrp="1"/>
          </p:cNvSpPr>
          <p:nvPr>
            <p:ph type="sldNum" idx="12"/>
          </p:nvPr>
        </p:nvSpPr>
        <p:spPr>
          <a:xfrm>
            <a:off x="3543300" y="6356350"/>
            <a:ext cx="2057400" cy="365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18</a:t>
            </a:fld>
            <a:endParaRPr lang="en-US" sz="1200">
              <a:solidFill>
                <a:srgbClr val="888888"/>
              </a:solidFill>
              <a:latin typeface="Calibri"/>
              <a:ea typeface="Calibri"/>
              <a:cs typeface="Calibri"/>
              <a:sym typeface="Calibri"/>
            </a:endParaRPr>
          </a:p>
        </p:txBody>
      </p:sp>
      <p:sp>
        <p:nvSpPr>
          <p:cNvPr id="243" name="Shape 243"/>
          <p:cNvSpPr txBox="1"/>
          <p:nvPr/>
        </p:nvSpPr>
        <p:spPr>
          <a:xfrm>
            <a:off x="266700" y="1622425"/>
            <a:ext cx="4343400" cy="3537000"/>
          </a:xfrm>
          <a:prstGeom prst="rect">
            <a:avLst/>
          </a:prstGeom>
          <a:noFill/>
          <a:ln>
            <a:noFill/>
          </a:ln>
        </p:spPr>
        <p:txBody>
          <a:bodyPr lIns="91425" tIns="45700" rIns="91425" bIns="45700" anchor="t" anchorCtr="0">
            <a:noAutofit/>
          </a:bodyPr>
          <a:lstStyle/>
          <a:p>
            <a:pPr marR="0" lvl="0" algn="l" rtl="0">
              <a:lnSpc>
                <a:spcPct val="90000"/>
              </a:lnSpc>
              <a:spcBef>
                <a:spcPts val="0"/>
              </a:spcBef>
              <a:spcAft>
                <a:spcPts val="0"/>
              </a:spcAft>
              <a:buNone/>
            </a:pPr>
            <a:endParaRPr dirty="0"/>
          </a:p>
          <a:p>
            <a:pPr marL="171450" marR="0" lvl="0" indent="-171450" algn="l" rtl="0">
              <a:lnSpc>
                <a:spcPct val="90000"/>
              </a:lnSpc>
              <a:spcBef>
                <a:spcPts val="750"/>
              </a:spcBef>
              <a:spcAft>
                <a:spcPts val="0"/>
              </a:spcAft>
              <a:buClr>
                <a:schemeClr val="dk1"/>
              </a:buClr>
              <a:buSzPct val="100000"/>
              <a:buFont typeface="Arial"/>
              <a:buChar char="•"/>
            </a:pPr>
            <a:r>
              <a:rPr lang="en-US" sz="2100" dirty="0" smtClean="0">
                <a:solidFill>
                  <a:schemeClr val="dk1"/>
                </a:solidFill>
                <a:latin typeface="Arial"/>
                <a:ea typeface="Arial"/>
                <a:cs typeface="Arial"/>
                <a:sym typeface="Arial"/>
              </a:rPr>
              <a:t>Liaise </a:t>
            </a:r>
            <a:r>
              <a:rPr lang="en-US" sz="2100" dirty="0">
                <a:solidFill>
                  <a:schemeClr val="dk1"/>
                </a:solidFill>
                <a:latin typeface="Arial"/>
                <a:ea typeface="Arial"/>
                <a:cs typeface="Arial"/>
                <a:sym typeface="Arial"/>
              </a:rPr>
              <a:t>with cross-discipline groups</a:t>
            </a:r>
          </a:p>
          <a:p>
            <a:pPr marL="171450" marR="0" lvl="0" indent="-171450" algn="l" rtl="0">
              <a:lnSpc>
                <a:spcPct val="90000"/>
              </a:lnSpc>
              <a:spcBef>
                <a:spcPts val="750"/>
              </a:spcBef>
              <a:spcAft>
                <a:spcPts val="0"/>
              </a:spcAft>
              <a:buClr>
                <a:schemeClr val="dk1"/>
              </a:buClr>
              <a:buSzPct val="100000"/>
              <a:buFont typeface="Arial"/>
              <a:buChar char="•"/>
            </a:pPr>
            <a:r>
              <a:rPr lang="en-US" sz="2100" dirty="0">
                <a:solidFill>
                  <a:schemeClr val="dk1"/>
                </a:solidFill>
                <a:latin typeface="Arial"/>
                <a:ea typeface="Arial"/>
                <a:cs typeface="Arial"/>
                <a:sym typeface="Arial"/>
              </a:rPr>
              <a:t>Meet regularly and review documents</a:t>
            </a:r>
          </a:p>
          <a:p>
            <a:pPr marL="171450" marR="0" lvl="0" indent="-171450" algn="l" rtl="0">
              <a:lnSpc>
                <a:spcPct val="90000"/>
              </a:lnSpc>
              <a:spcBef>
                <a:spcPts val="750"/>
              </a:spcBef>
              <a:spcAft>
                <a:spcPts val="0"/>
              </a:spcAft>
              <a:buClr>
                <a:schemeClr val="dk1"/>
              </a:buClr>
              <a:buSzPct val="100000"/>
              <a:buFont typeface="Arial"/>
              <a:buChar char="•"/>
            </a:pPr>
            <a:r>
              <a:rPr lang="en-US" sz="2100" dirty="0">
                <a:solidFill>
                  <a:schemeClr val="dk1"/>
                </a:solidFill>
                <a:latin typeface="Arial"/>
                <a:ea typeface="Arial"/>
                <a:cs typeface="Arial"/>
                <a:sym typeface="Arial"/>
              </a:rPr>
              <a:t>Draft new standards for SDO appro</a:t>
            </a:r>
            <a:r>
              <a:rPr lang="en-US" sz="2100" dirty="0">
                <a:solidFill>
                  <a:schemeClr val="dk1"/>
                </a:solidFill>
              </a:rPr>
              <a:t>val</a:t>
            </a:r>
          </a:p>
          <a:p>
            <a:pPr marL="171450" marR="0" lvl="0" indent="-171450" algn="l" rtl="0">
              <a:lnSpc>
                <a:spcPct val="90000"/>
              </a:lnSpc>
              <a:spcBef>
                <a:spcPts val="750"/>
              </a:spcBef>
              <a:spcAft>
                <a:spcPts val="0"/>
              </a:spcAft>
              <a:buClr>
                <a:schemeClr val="dk1"/>
              </a:buClr>
              <a:buSzPct val="100000"/>
              <a:buFont typeface="Arial"/>
              <a:buChar char="•"/>
            </a:pPr>
            <a:r>
              <a:rPr lang="en-US" sz="2100" dirty="0">
                <a:solidFill>
                  <a:schemeClr val="dk1"/>
                </a:solidFill>
              </a:rPr>
              <a:t>Initiate SDO </a:t>
            </a:r>
            <a:r>
              <a:rPr lang="en-US" sz="2100" dirty="0" smtClean="0">
                <a:solidFill>
                  <a:schemeClr val="dk1"/>
                </a:solidFill>
              </a:rPr>
              <a:t>process for General and Reporting Standards</a:t>
            </a:r>
            <a:endParaRPr lang="en-US" sz="2100" dirty="0">
              <a:solidFill>
                <a:schemeClr val="dk1"/>
              </a:solidFil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sldNum" idx="12"/>
          </p:nvPr>
        </p:nvSpPr>
        <p:spPr>
          <a:xfrm>
            <a:off x="3311082" y="6443655"/>
            <a:ext cx="2057400" cy="3650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2</a:t>
            </a:fld>
            <a:endParaRPr lang="en-US" sz="1200">
              <a:solidFill>
                <a:srgbClr val="888888"/>
              </a:solidFill>
              <a:latin typeface="Calibri"/>
              <a:ea typeface="Calibri"/>
              <a:cs typeface="Calibri"/>
              <a:sym typeface="Calibri"/>
            </a:endParaRPr>
          </a:p>
        </p:txBody>
      </p:sp>
      <p:pic>
        <p:nvPicPr>
          <p:cNvPr id="145" name="Shape 145"/>
          <p:cNvPicPr preferRelativeResize="0"/>
          <p:nvPr/>
        </p:nvPicPr>
        <p:blipFill rotWithShape="1">
          <a:blip r:embed="rId3">
            <a:alphaModFix/>
          </a:blip>
          <a:srcRect/>
          <a:stretch/>
        </p:blipFill>
        <p:spPr>
          <a:xfrm>
            <a:off x="1826984" y="475337"/>
            <a:ext cx="5658899" cy="5405700"/>
          </a:xfrm>
          <a:prstGeom prst="rect">
            <a:avLst/>
          </a:prstGeom>
          <a:noFill/>
          <a:ln>
            <a:noFill/>
          </a:ln>
        </p:spPr>
      </p:pic>
      <p:sp>
        <p:nvSpPr>
          <p:cNvPr id="2" name="7-Point Star 1"/>
          <p:cNvSpPr/>
          <p:nvPr/>
        </p:nvSpPr>
        <p:spPr>
          <a:xfrm>
            <a:off x="6108191" y="1324048"/>
            <a:ext cx="804673" cy="804673"/>
          </a:xfrm>
          <a:prstGeom prst="star7">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07987" y="361156"/>
            <a:ext cx="7169099" cy="7412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US" sz="3300" b="1" i="0" u="none" strike="noStrike" cap="none">
                <a:solidFill>
                  <a:schemeClr val="dk1"/>
                </a:solidFill>
                <a:latin typeface="Arial"/>
                <a:ea typeface="Arial"/>
                <a:cs typeface="Arial"/>
                <a:sym typeface="Arial"/>
              </a:rPr>
              <a:t>Subcommittee Leadership</a:t>
            </a:r>
          </a:p>
        </p:txBody>
      </p:sp>
      <p:graphicFrame>
        <p:nvGraphicFramePr>
          <p:cNvPr id="151" name="Shape 151"/>
          <p:cNvGraphicFramePr/>
          <p:nvPr>
            <p:extLst>
              <p:ext uri="{D42A27DB-BD31-4B8C-83A1-F6EECF244321}">
                <p14:modId xmlns:p14="http://schemas.microsoft.com/office/powerpoint/2010/main" val="3820707945"/>
              </p:ext>
            </p:extLst>
          </p:nvPr>
        </p:nvGraphicFramePr>
        <p:xfrm>
          <a:off x="338993" y="2092862"/>
          <a:ext cx="8440613" cy="2863875"/>
        </p:xfrm>
        <a:graphic>
          <a:graphicData uri="http://schemas.openxmlformats.org/drawingml/2006/table">
            <a:tbl>
              <a:tblPr firstRow="1" bandRow="1">
                <a:noFill/>
                <a:tableStyleId>{7CB39FE3-EDB6-4269-8DE7-0905398D2DBB}</a:tableStyleId>
              </a:tblPr>
              <a:tblGrid>
                <a:gridCol w="1075006">
                  <a:extLst>
                    <a:ext uri="{9D8B030D-6E8A-4147-A177-3AD203B41FA5}">
                      <a16:colId xmlns:a16="http://schemas.microsoft.com/office/drawing/2014/main" xmlns="" val="20000"/>
                    </a:ext>
                  </a:extLst>
                </a:gridCol>
                <a:gridCol w="2473459">
                  <a:extLst>
                    <a:ext uri="{9D8B030D-6E8A-4147-A177-3AD203B41FA5}">
                      <a16:colId xmlns:a16="http://schemas.microsoft.com/office/drawing/2014/main" xmlns="" val="20001"/>
                    </a:ext>
                  </a:extLst>
                </a:gridCol>
                <a:gridCol w="2174938">
                  <a:extLst>
                    <a:ext uri="{9D8B030D-6E8A-4147-A177-3AD203B41FA5}">
                      <a16:colId xmlns:a16="http://schemas.microsoft.com/office/drawing/2014/main" xmlns="" val="20002"/>
                    </a:ext>
                  </a:extLst>
                </a:gridCol>
                <a:gridCol w="605823">
                  <a:extLst>
                    <a:ext uri="{9D8B030D-6E8A-4147-A177-3AD203B41FA5}">
                      <a16:colId xmlns:a16="http://schemas.microsoft.com/office/drawing/2014/main" xmlns="" val="20003"/>
                    </a:ext>
                  </a:extLst>
                </a:gridCol>
                <a:gridCol w="2111387">
                  <a:extLst>
                    <a:ext uri="{9D8B030D-6E8A-4147-A177-3AD203B41FA5}">
                      <a16:colId xmlns:a16="http://schemas.microsoft.com/office/drawing/2014/main" xmlns="" val="20004"/>
                    </a:ext>
                  </a:extLst>
                </a:gridCol>
              </a:tblGrid>
              <a:tr h="395100">
                <a:tc>
                  <a:txBody>
                    <a:bodyPr/>
                    <a:lstStyle/>
                    <a:p>
                      <a:pPr marL="0" marR="0" lvl="0" indent="0" algn="l" rtl="0">
                        <a:spcBef>
                          <a:spcPts val="0"/>
                        </a:spcBef>
                        <a:buSzPct val="25000"/>
                        <a:buNone/>
                      </a:pPr>
                      <a:r>
                        <a:rPr lang="en-US" sz="1500" u="none" strike="noStrike" cap="none" dirty="0"/>
                        <a:t>Position</a:t>
                      </a:r>
                    </a:p>
                  </a:txBody>
                  <a:tcPr marL="91425" marR="91425" marT="45750" marB="45750"/>
                </a:tc>
                <a:tc>
                  <a:txBody>
                    <a:bodyPr/>
                    <a:lstStyle/>
                    <a:p>
                      <a:pPr marL="0" marR="0" lvl="0" indent="0" algn="l" rtl="0">
                        <a:spcBef>
                          <a:spcPts val="0"/>
                        </a:spcBef>
                        <a:buSzPct val="25000"/>
                        <a:buNone/>
                      </a:pPr>
                      <a:r>
                        <a:rPr lang="en-US" sz="1500"/>
                        <a:t>Name</a:t>
                      </a:r>
                    </a:p>
                  </a:txBody>
                  <a:tcPr marL="91425" marR="91425" marT="45750" marB="45750"/>
                </a:tc>
                <a:tc>
                  <a:txBody>
                    <a:bodyPr/>
                    <a:lstStyle/>
                    <a:p>
                      <a:pPr marL="0" marR="0" lvl="0" indent="0" algn="l" rtl="0">
                        <a:spcBef>
                          <a:spcPts val="0"/>
                        </a:spcBef>
                        <a:buSzPct val="25000"/>
                        <a:buNone/>
                      </a:pPr>
                      <a:r>
                        <a:rPr lang="en-US" sz="1500"/>
                        <a:t>Organization</a:t>
                      </a:r>
                    </a:p>
                  </a:txBody>
                  <a:tcPr marL="91425" marR="91425" marT="45750" marB="45750"/>
                </a:tc>
                <a:tc>
                  <a:txBody>
                    <a:bodyPr/>
                    <a:lstStyle/>
                    <a:p>
                      <a:pPr marL="0" marR="0" lvl="0" indent="0" algn="l" rtl="0">
                        <a:spcBef>
                          <a:spcPts val="0"/>
                        </a:spcBef>
                        <a:buSzPct val="25000"/>
                        <a:buNone/>
                      </a:pPr>
                      <a:r>
                        <a:rPr lang="en-US" sz="1500"/>
                        <a:t>Term</a:t>
                      </a:r>
                    </a:p>
                  </a:txBody>
                  <a:tcPr marL="91425" marR="91425" marT="45750" marB="45750"/>
                </a:tc>
                <a:tc>
                  <a:txBody>
                    <a:bodyPr/>
                    <a:lstStyle/>
                    <a:p>
                      <a:pPr marL="0" marR="0" lvl="0" indent="0" algn="l" rtl="0">
                        <a:lnSpc>
                          <a:spcPct val="100000"/>
                        </a:lnSpc>
                        <a:spcBef>
                          <a:spcPts val="0"/>
                        </a:spcBef>
                        <a:spcAft>
                          <a:spcPts val="0"/>
                        </a:spcAft>
                        <a:buClr>
                          <a:schemeClr val="dk1"/>
                        </a:buClr>
                        <a:buSzPct val="25000"/>
                        <a:buFont typeface="Calibri"/>
                        <a:buNone/>
                      </a:pPr>
                      <a:r>
                        <a:rPr lang="en-US" sz="1500"/>
                        <a:t>Email</a:t>
                      </a:r>
                    </a:p>
                  </a:txBody>
                  <a:tcPr marL="91425" marR="91425" marT="45750" marB="45750"/>
                </a:tc>
                <a:extLst>
                  <a:ext uri="{0D108BD9-81ED-4DB2-BD59-A6C34878D82A}">
                    <a16:rowId xmlns:a16="http://schemas.microsoft.com/office/drawing/2014/main" xmlns="" val="10000"/>
                  </a:ext>
                </a:extLst>
              </a:tr>
              <a:tr h="822925">
                <a:tc>
                  <a:txBody>
                    <a:bodyPr/>
                    <a:lstStyle/>
                    <a:p>
                      <a:pPr marL="0" marR="0" lvl="0" indent="0" algn="l" rtl="0">
                        <a:spcBef>
                          <a:spcPts val="0"/>
                        </a:spcBef>
                        <a:buSzPct val="25000"/>
                        <a:buNone/>
                      </a:pPr>
                      <a:r>
                        <a:rPr lang="en-US" sz="1500" dirty="0"/>
                        <a:t>Chair</a:t>
                      </a:r>
                    </a:p>
                  </a:txBody>
                  <a:tcPr marL="91425" marR="91425" marT="45750" marB="45750"/>
                </a:tc>
                <a:tc>
                  <a:txBody>
                    <a:bodyPr/>
                    <a:lstStyle/>
                    <a:p>
                      <a:pPr marL="0" marR="0" lvl="0" indent="0" algn="l" rtl="0">
                        <a:spcBef>
                          <a:spcPts val="0"/>
                        </a:spcBef>
                        <a:buSzPct val="25000"/>
                        <a:buNone/>
                      </a:pPr>
                      <a:r>
                        <a:rPr lang="en-US" sz="1500" b="1" dirty="0"/>
                        <a:t>Kathy Moore</a:t>
                      </a:r>
                      <a:r>
                        <a:rPr lang="en-US" sz="1500" dirty="0"/>
                        <a:t>, M.S.</a:t>
                      </a:r>
                    </a:p>
                  </a:txBody>
                  <a:tcPr marL="91450" marR="91450" marT="45700" marB="45700"/>
                </a:tc>
                <a:tc>
                  <a:txBody>
                    <a:bodyPr/>
                    <a:lstStyle/>
                    <a:p>
                      <a:pPr marL="0" marR="0" lvl="0" indent="0" algn="l" rtl="0">
                        <a:spcBef>
                          <a:spcPts val="0"/>
                        </a:spcBef>
                        <a:buSzPct val="25000"/>
                        <a:buNone/>
                      </a:pPr>
                      <a:r>
                        <a:rPr lang="en-US" sz="1500"/>
                        <a:t>NOAA Northwest Fisheries Science Center Forensic Laboratory</a:t>
                      </a:r>
                    </a:p>
                  </a:txBody>
                  <a:tcPr marL="91450" marR="91450" marT="45700" marB="45700"/>
                </a:tc>
                <a:tc>
                  <a:txBody>
                    <a:bodyPr/>
                    <a:lstStyle/>
                    <a:p>
                      <a:pPr marL="0" marR="0" lvl="0" indent="0" algn="ctr" rtl="0">
                        <a:spcBef>
                          <a:spcPts val="0"/>
                        </a:spcBef>
                        <a:buSzPct val="25000"/>
                        <a:buNone/>
                      </a:pPr>
                      <a:r>
                        <a:rPr lang="en-US" sz="1500"/>
                        <a:t>2</a:t>
                      </a:r>
                    </a:p>
                  </a:txBody>
                  <a:tcPr marL="91450" marR="91450" marT="45700" marB="45700"/>
                </a:tc>
                <a:tc>
                  <a:txBody>
                    <a:bodyPr/>
                    <a:lstStyle/>
                    <a:p>
                      <a:pPr marL="0" marR="0" lvl="0" indent="0" algn="l" rtl="0">
                        <a:spcBef>
                          <a:spcPts val="0"/>
                        </a:spcBef>
                        <a:buSzPct val="25000"/>
                        <a:buNone/>
                      </a:pPr>
                      <a:r>
                        <a:rPr lang="en-US" sz="1500" u="sng">
                          <a:solidFill>
                            <a:schemeClr val="hlink"/>
                          </a:solidFill>
                          <a:hlinkClick r:id="rId3"/>
                        </a:rPr>
                        <a:t>Kathy.Moore@noaa.gov</a:t>
                      </a:r>
                    </a:p>
                  </a:txBody>
                  <a:tcPr marL="91450" marR="91450" marT="45700" marB="45700"/>
                </a:tc>
                <a:extLst>
                  <a:ext uri="{0D108BD9-81ED-4DB2-BD59-A6C34878D82A}">
                    <a16:rowId xmlns:a16="http://schemas.microsoft.com/office/drawing/2014/main" xmlns="" val="10001"/>
                  </a:ext>
                </a:extLst>
              </a:tr>
              <a:tr h="822925">
                <a:tc>
                  <a:txBody>
                    <a:bodyPr/>
                    <a:lstStyle/>
                    <a:p>
                      <a:pPr marL="0" marR="0" lvl="0" indent="0" algn="l" rtl="0">
                        <a:spcBef>
                          <a:spcPts val="0"/>
                        </a:spcBef>
                        <a:buSzPct val="25000"/>
                        <a:buNone/>
                      </a:pPr>
                      <a:r>
                        <a:rPr lang="en-US" sz="1500"/>
                        <a:t>Vice Chair</a:t>
                      </a:r>
                    </a:p>
                  </a:txBody>
                  <a:tcPr marL="91425" marR="91425" marT="45750" marB="45750"/>
                </a:tc>
                <a:tc>
                  <a:txBody>
                    <a:bodyPr/>
                    <a:lstStyle/>
                    <a:p>
                      <a:pPr marL="0" marR="0" lvl="0" indent="0" algn="l" rtl="0">
                        <a:spcBef>
                          <a:spcPts val="0"/>
                        </a:spcBef>
                        <a:buSzPct val="25000"/>
                        <a:buNone/>
                      </a:pPr>
                      <a:r>
                        <a:rPr lang="en-US" sz="1500" b="1"/>
                        <a:t>Mary Burnham Curtis</a:t>
                      </a:r>
                      <a:r>
                        <a:rPr lang="en-US" sz="1500"/>
                        <a:t>, Ph.D.</a:t>
                      </a:r>
                    </a:p>
                  </a:txBody>
                  <a:tcPr marL="91450" marR="91450" marT="45700" marB="45700"/>
                </a:tc>
                <a:tc>
                  <a:txBody>
                    <a:bodyPr/>
                    <a:lstStyle/>
                    <a:p>
                      <a:pPr marL="0" marR="0" lvl="0" indent="0" algn="l" rtl="0">
                        <a:spcBef>
                          <a:spcPts val="0"/>
                        </a:spcBef>
                        <a:buSzPct val="25000"/>
                        <a:buNone/>
                      </a:pPr>
                      <a:r>
                        <a:rPr lang="en-US" sz="1500"/>
                        <a:t>USFWS </a:t>
                      </a:r>
                      <a:r>
                        <a:rPr lang="en-US" sz="1500" b="0" i="0">
                          <a:solidFill>
                            <a:schemeClr val="dk1"/>
                          </a:solidFill>
                          <a:latin typeface="Calibri"/>
                          <a:ea typeface="Calibri"/>
                          <a:cs typeface="Calibri"/>
                          <a:sym typeface="Calibri"/>
                        </a:rPr>
                        <a:t>National Fish and Wildlife Forensics Laboratory</a:t>
                      </a:r>
                    </a:p>
                  </a:txBody>
                  <a:tcPr marL="91450" marR="91450" marT="45700" marB="45700"/>
                </a:tc>
                <a:tc>
                  <a:txBody>
                    <a:bodyPr/>
                    <a:lstStyle/>
                    <a:p>
                      <a:pPr marL="0" marR="0" lvl="0" indent="0" algn="ctr" rtl="0">
                        <a:spcBef>
                          <a:spcPts val="0"/>
                        </a:spcBef>
                        <a:buSzPct val="25000"/>
                        <a:buNone/>
                      </a:pPr>
                      <a:r>
                        <a:rPr lang="en-US" sz="1500"/>
                        <a:t>2</a:t>
                      </a:r>
                    </a:p>
                  </a:txBody>
                  <a:tcPr marL="91450" marR="91450" marT="45700" marB="45700"/>
                </a:tc>
                <a:tc>
                  <a:txBody>
                    <a:bodyPr/>
                    <a:lstStyle/>
                    <a:p>
                      <a:pPr marL="0" marR="0" lvl="0" indent="0" algn="l" rtl="0">
                        <a:spcBef>
                          <a:spcPts val="0"/>
                        </a:spcBef>
                        <a:buSzPct val="25000"/>
                        <a:buNone/>
                      </a:pPr>
                      <a:r>
                        <a:rPr lang="en-US" sz="1500" u="sng" dirty="0" smtClean="0">
                          <a:solidFill>
                            <a:schemeClr val="hlink"/>
                          </a:solidFill>
                          <a:hlinkClick r:id="rId4"/>
                        </a:rPr>
                        <a:t>Mary_Curtis@fws.gov</a:t>
                      </a:r>
                      <a:endParaRPr lang="en-US" sz="1500" u="sng" dirty="0">
                        <a:solidFill>
                          <a:schemeClr val="hlink"/>
                        </a:solidFill>
                        <a:hlinkClick r:id="rId4"/>
                      </a:endParaRPr>
                    </a:p>
                  </a:txBody>
                  <a:tcPr marL="91450" marR="91450" marT="45700" marB="45700"/>
                </a:tc>
                <a:extLst>
                  <a:ext uri="{0D108BD9-81ED-4DB2-BD59-A6C34878D82A}">
                    <a16:rowId xmlns:a16="http://schemas.microsoft.com/office/drawing/2014/main" xmlns="" val="10002"/>
                  </a:ext>
                </a:extLst>
              </a:tr>
              <a:tr h="822925">
                <a:tc>
                  <a:txBody>
                    <a:bodyPr/>
                    <a:lstStyle/>
                    <a:p>
                      <a:pPr marL="0" marR="0" lvl="0" indent="0" algn="l" rtl="0">
                        <a:spcBef>
                          <a:spcPts val="0"/>
                        </a:spcBef>
                        <a:buSzPct val="25000"/>
                        <a:buNone/>
                      </a:pPr>
                      <a:r>
                        <a:rPr lang="en-US" sz="1500"/>
                        <a:t>Executive Secretary</a:t>
                      </a:r>
                    </a:p>
                  </a:txBody>
                  <a:tcPr marL="91425" marR="91425" marT="45750" marB="45750"/>
                </a:tc>
                <a:tc>
                  <a:txBody>
                    <a:bodyPr/>
                    <a:lstStyle/>
                    <a:p>
                      <a:pPr marL="0" marR="0" lvl="0" indent="0" algn="l" rtl="0">
                        <a:spcBef>
                          <a:spcPts val="0"/>
                        </a:spcBef>
                        <a:buSzPct val="25000"/>
                        <a:buNone/>
                      </a:pPr>
                      <a:r>
                        <a:rPr lang="en-US" sz="1500" b="1"/>
                        <a:t>Kim Frazier</a:t>
                      </a:r>
                      <a:r>
                        <a:rPr lang="en-US" sz="1500"/>
                        <a:t>, M.S.</a:t>
                      </a:r>
                    </a:p>
                  </a:txBody>
                  <a:tcPr marL="91450" marR="91450" marT="45700" marB="45700"/>
                </a:tc>
                <a:tc>
                  <a:txBody>
                    <a:bodyPr/>
                    <a:lstStyle/>
                    <a:p>
                      <a:pPr marL="0" marR="0" lvl="0" indent="0" algn="l" rtl="0">
                        <a:spcBef>
                          <a:spcPts val="0"/>
                        </a:spcBef>
                        <a:buSzPct val="25000"/>
                        <a:buNone/>
                      </a:pPr>
                      <a:r>
                        <a:rPr lang="en-US" sz="1500" dirty="0"/>
                        <a:t>Wyoming Game and </a:t>
                      </a:r>
                      <a:r>
                        <a:rPr lang="en-US" sz="1500" dirty="0" smtClean="0"/>
                        <a:t>Fish, </a:t>
                      </a:r>
                      <a:r>
                        <a:rPr lang="en-US" sz="1500" dirty="0"/>
                        <a:t>Wildlife Forensic and Fish Health Laboratory</a:t>
                      </a:r>
                    </a:p>
                  </a:txBody>
                  <a:tcPr marL="91450" marR="91450" marT="45700" marB="45700"/>
                </a:tc>
                <a:tc>
                  <a:txBody>
                    <a:bodyPr/>
                    <a:lstStyle/>
                    <a:p>
                      <a:pPr marL="0" marR="0" lvl="0" indent="0" algn="ctr" rtl="0">
                        <a:spcBef>
                          <a:spcPts val="0"/>
                        </a:spcBef>
                        <a:buSzPct val="25000"/>
                        <a:buNone/>
                      </a:pPr>
                      <a:r>
                        <a:rPr lang="en-US" sz="1500" dirty="0"/>
                        <a:t>4</a:t>
                      </a:r>
                    </a:p>
                  </a:txBody>
                  <a:tcPr marL="91450" marR="91450" marT="45700" marB="45700"/>
                </a:tc>
                <a:tc>
                  <a:txBody>
                    <a:bodyPr/>
                    <a:lstStyle/>
                    <a:p>
                      <a:pPr marL="0" marR="0" lvl="0" indent="0" algn="l" rtl="0">
                        <a:spcBef>
                          <a:spcPts val="0"/>
                        </a:spcBef>
                        <a:buSzPct val="25000"/>
                        <a:buNone/>
                      </a:pPr>
                      <a:r>
                        <a:rPr lang="en-US" sz="1500" u="sng" dirty="0">
                          <a:solidFill>
                            <a:schemeClr val="hlink"/>
                          </a:solidFill>
                          <a:hlinkClick r:id="rId5"/>
                        </a:rPr>
                        <a:t>Kim.Frazier@wyo.gov</a:t>
                      </a:r>
                    </a:p>
                  </a:txBody>
                  <a:tcPr marL="91450" marR="91450" marT="45700" marB="45700"/>
                </a:tc>
                <a:extLst>
                  <a:ext uri="{0D108BD9-81ED-4DB2-BD59-A6C34878D82A}">
                    <a16:rowId xmlns:a16="http://schemas.microsoft.com/office/drawing/2014/main" xmlns="" val="10003"/>
                  </a:ext>
                </a:extLst>
              </a:tr>
            </a:tbl>
          </a:graphicData>
        </a:graphic>
      </p:graphicFrame>
      <p:sp>
        <p:nvSpPr>
          <p:cNvPr id="152" name="Shape 152"/>
          <p:cNvSpPr txBox="1">
            <a:spLocks noGrp="1"/>
          </p:cNvSpPr>
          <p:nvPr>
            <p:ph type="sldNum" idx="12"/>
          </p:nvPr>
        </p:nvSpPr>
        <p:spPr>
          <a:xfrm>
            <a:off x="3543300" y="6356350"/>
            <a:ext cx="2057400" cy="365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3</a:t>
            </a:fld>
            <a:endParaRPr lang="en-US" sz="1200" b="0" i="0" u="none" strike="noStrike" cap="none">
              <a:solidFill>
                <a:srgbClr val="888888"/>
              </a:solidFill>
              <a:latin typeface="Calibri"/>
              <a:ea typeface="Calibri"/>
              <a:cs typeface="Calibri"/>
              <a:sym typeface="Calibri"/>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07987" y="359568"/>
            <a:ext cx="7166100" cy="744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US" sz="3300" b="1" i="0" u="none" strike="noStrike" cap="none">
                <a:solidFill>
                  <a:schemeClr val="dk1"/>
                </a:solidFill>
                <a:latin typeface="Arial"/>
                <a:ea typeface="Arial"/>
                <a:cs typeface="Arial"/>
                <a:sym typeface="Arial"/>
              </a:rPr>
              <a:t>Subcommittee Members</a:t>
            </a:r>
          </a:p>
        </p:txBody>
      </p:sp>
      <p:graphicFrame>
        <p:nvGraphicFramePr>
          <p:cNvPr id="158" name="Shape 158"/>
          <p:cNvGraphicFramePr/>
          <p:nvPr>
            <p:extLst>
              <p:ext uri="{D42A27DB-BD31-4B8C-83A1-F6EECF244321}">
                <p14:modId xmlns:p14="http://schemas.microsoft.com/office/powerpoint/2010/main" val="2476735587"/>
              </p:ext>
            </p:extLst>
          </p:nvPr>
        </p:nvGraphicFramePr>
        <p:xfrm>
          <a:off x="345612" y="1364275"/>
          <a:ext cx="8295468" cy="3858150"/>
        </p:xfrm>
        <a:graphic>
          <a:graphicData uri="http://schemas.openxmlformats.org/drawingml/2006/table">
            <a:tbl>
              <a:tblPr firstRow="1" bandRow="1">
                <a:noFill/>
                <a:tableStyleId>{7CB39FE3-EDB6-4269-8DE7-0905398D2DBB}</a:tableStyleId>
              </a:tblPr>
              <a:tblGrid>
                <a:gridCol w="483000">
                  <a:extLst>
                    <a:ext uri="{9D8B030D-6E8A-4147-A177-3AD203B41FA5}">
                      <a16:colId xmlns:a16="http://schemas.microsoft.com/office/drawing/2014/main" xmlns="" val="20000"/>
                    </a:ext>
                  </a:extLst>
                </a:gridCol>
                <a:gridCol w="1891728">
                  <a:extLst>
                    <a:ext uri="{9D8B030D-6E8A-4147-A177-3AD203B41FA5}">
                      <a16:colId xmlns:a16="http://schemas.microsoft.com/office/drawing/2014/main" xmlns="" val="20001"/>
                    </a:ext>
                  </a:extLst>
                </a:gridCol>
                <a:gridCol w="3291840">
                  <a:extLst>
                    <a:ext uri="{9D8B030D-6E8A-4147-A177-3AD203B41FA5}">
                      <a16:colId xmlns:a16="http://schemas.microsoft.com/office/drawing/2014/main" xmlns="" val="20002"/>
                    </a:ext>
                  </a:extLst>
                </a:gridCol>
                <a:gridCol w="655320">
                  <a:extLst>
                    <a:ext uri="{9D8B030D-6E8A-4147-A177-3AD203B41FA5}">
                      <a16:colId xmlns:a16="http://schemas.microsoft.com/office/drawing/2014/main" xmlns="" val="20003"/>
                    </a:ext>
                  </a:extLst>
                </a:gridCol>
                <a:gridCol w="1973580">
                  <a:extLst>
                    <a:ext uri="{9D8B030D-6E8A-4147-A177-3AD203B41FA5}">
                      <a16:colId xmlns:a16="http://schemas.microsoft.com/office/drawing/2014/main" xmlns="" val="20004"/>
                    </a:ext>
                  </a:extLst>
                </a:gridCol>
              </a:tblGrid>
              <a:tr h="152400">
                <a:tc>
                  <a:txBody>
                    <a:bodyPr/>
                    <a:lstStyle/>
                    <a:p>
                      <a:pPr marL="0" marR="0" lvl="0" indent="0" algn="ctr" rtl="0">
                        <a:spcBef>
                          <a:spcPts val="0"/>
                        </a:spcBef>
                        <a:buSzPct val="25000"/>
                        <a:buNone/>
                      </a:pPr>
                      <a:r>
                        <a:rPr lang="en-US" sz="1000" dirty="0">
                          <a:latin typeface="Arial"/>
                          <a:ea typeface="Arial"/>
                          <a:cs typeface="Arial"/>
                          <a:sym typeface="Arial"/>
                        </a:rPr>
                        <a:t>#</a:t>
                      </a:r>
                    </a:p>
                  </a:txBody>
                  <a:tcPr marL="91450" marR="91450" marT="45700" marB="45700"/>
                </a:tc>
                <a:tc>
                  <a:txBody>
                    <a:bodyPr/>
                    <a:lstStyle/>
                    <a:p>
                      <a:pPr marL="0" marR="0" lvl="0" indent="0" algn="l" rtl="0">
                        <a:spcBef>
                          <a:spcPts val="0"/>
                        </a:spcBef>
                        <a:buSzPct val="25000"/>
                        <a:buNone/>
                      </a:pPr>
                      <a:r>
                        <a:rPr lang="en-US" sz="1000">
                          <a:latin typeface="Arial"/>
                          <a:ea typeface="Arial"/>
                          <a:cs typeface="Arial"/>
                          <a:sym typeface="Arial"/>
                        </a:rPr>
                        <a:t>Name</a:t>
                      </a:r>
                    </a:p>
                  </a:txBody>
                  <a:tcPr marL="91450" marR="91450" marT="45700" marB="45700"/>
                </a:tc>
                <a:tc>
                  <a:txBody>
                    <a:bodyPr/>
                    <a:lstStyle/>
                    <a:p>
                      <a:pPr marL="0" marR="0" lvl="0" indent="0" algn="l" rtl="0">
                        <a:spcBef>
                          <a:spcPts val="0"/>
                        </a:spcBef>
                        <a:buSzPct val="25000"/>
                        <a:buNone/>
                      </a:pPr>
                      <a:r>
                        <a:rPr lang="en-US" sz="1000">
                          <a:latin typeface="Arial"/>
                          <a:ea typeface="Arial"/>
                          <a:cs typeface="Arial"/>
                          <a:sym typeface="Arial"/>
                        </a:rPr>
                        <a:t>Organization</a:t>
                      </a:r>
                    </a:p>
                  </a:txBody>
                  <a:tcPr marL="91450" marR="91450" marT="45700" marB="45700"/>
                </a:tc>
                <a:tc>
                  <a:txBody>
                    <a:bodyPr/>
                    <a:lstStyle/>
                    <a:p>
                      <a:pPr marL="0" marR="0" lvl="0" indent="0" algn="ctr" rtl="0">
                        <a:spcBef>
                          <a:spcPts val="0"/>
                        </a:spcBef>
                        <a:buSzPct val="25000"/>
                        <a:buNone/>
                      </a:pPr>
                      <a:r>
                        <a:rPr lang="en-US" sz="1000">
                          <a:latin typeface="Arial"/>
                          <a:ea typeface="Arial"/>
                          <a:cs typeface="Arial"/>
                          <a:sym typeface="Arial"/>
                        </a:rPr>
                        <a:t>Term</a:t>
                      </a:r>
                    </a:p>
                  </a:txBody>
                  <a:tcPr marL="91450" marR="91450" marT="45700" marB="45700"/>
                </a:tc>
                <a:tc>
                  <a:txBody>
                    <a:bodyPr/>
                    <a:lstStyle/>
                    <a:p>
                      <a:pPr marL="0" marR="0" lvl="0" indent="0" algn="l" rtl="0">
                        <a:lnSpc>
                          <a:spcPct val="100000"/>
                        </a:lnSpc>
                        <a:spcBef>
                          <a:spcPts val="0"/>
                        </a:spcBef>
                        <a:spcAft>
                          <a:spcPts val="0"/>
                        </a:spcAft>
                        <a:buClr>
                          <a:schemeClr val="dk1"/>
                        </a:buClr>
                        <a:buSzPct val="25000"/>
                        <a:buFont typeface="Calibri"/>
                        <a:buNone/>
                      </a:pPr>
                      <a:r>
                        <a:rPr lang="en-US" sz="1000">
                          <a:latin typeface="Arial"/>
                          <a:ea typeface="Arial"/>
                          <a:cs typeface="Arial"/>
                          <a:sym typeface="Arial"/>
                        </a:rPr>
                        <a:t>Email</a:t>
                      </a:r>
                    </a:p>
                  </a:txBody>
                  <a:tcPr marL="91450" marR="91450" marT="45700" marB="45700"/>
                </a:tc>
                <a:extLst>
                  <a:ext uri="{0D108BD9-81ED-4DB2-BD59-A6C34878D82A}">
                    <a16:rowId xmlns:a16="http://schemas.microsoft.com/office/drawing/2014/main" xmlns="" val="10000"/>
                  </a:ext>
                </a:extLst>
              </a:tr>
              <a:tr h="152400">
                <a:tc>
                  <a:txBody>
                    <a:bodyPr/>
                    <a:lstStyle/>
                    <a:p>
                      <a:pPr marL="0" marR="0" lvl="0" indent="0" algn="ctr" rtl="0">
                        <a:spcBef>
                          <a:spcPts val="0"/>
                        </a:spcBef>
                        <a:buSzPct val="25000"/>
                        <a:buNone/>
                      </a:pPr>
                      <a:r>
                        <a:rPr lang="en-US" sz="1000">
                          <a:latin typeface="Arial"/>
                          <a:ea typeface="Arial"/>
                          <a:cs typeface="Arial"/>
                          <a:sym typeface="Arial"/>
                        </a:rPr>
                        <a:t>1</a:t>
                      </a:r>
                    </a:p>
                  </a:txBody>
                  <a:tcPr marL="91450" marR="91450" marT="45700" marB="45700"/>
                </a:tc>
                <a:tc>
                  <a:txBody>
                    <a:bodyPr/>
                    <a:lstStyle/>
                    <a:p>
                      <a:pPr marL="0" marR="0" lvl="0" indent="0" algn="l" rtl="0">
                        <a:spcBef>
                          <a:spcPts val="0"/>
                        </a:spcBef>
                        <a:buSzPct val="25000"/>
                        <a:buNone/>
                      </a:pPr>
                      <a:r>
                        <a:rPr lang="en-US" sz="1000" b="1">
                          <a:latin typeface="Arial"/>
                          <a:ea typeface="Arial"/>
                          <a:cs typeface="Arial"/>
                          <a:sym typeface="Arial"/>
                        </a:rPr>
                        <a:t>Tasha Bauman</a:t>
                      </a:r>
                      <a:r>
                        <a:rPr lang="en-US" sz="1000">
                          <a:latin typeface="Arial"/>
                          <a:ea typeface="Arial"/>
                          <a:cs typeface="Arial"/>
                          <a:sym typeface="Arial"/>
                        </a:rPr>
                        <a:t>, M.S. </a:t>
                      </a:r>
                    </a:p>
                    <a:p>
                      <a:pPr marL="0" marR="0" lvl="0" indent="0" algn="l" rtl="0">
                        <a:spcBef>
                          <a:spcPts val="0"/>
                        </a:spcBef>
                        <a:buSzPct val="25000"/>
                        <a:buNone/>
                      </a:pPr>
                      <a:r>
                        <a:rPr lang="en-US" sz="1000">
                          <a:latin typeface="Arial"/>
                          <a:ea typeface="Arial"/>
                          <a:cs typeface="Arial"/>
                          <a:sym typeface="Arial"/>
                        </a:rPr>
                        <a:t>(HFC Liaison)</a:t>
                      </a:r>
                    </a:p>
                  </a:txBody>
                  <a:tcPr marL="91450" marR="91450" marT="45700" marB="45700"/>
                </a:tc>
                <a:tc>
                  <a:txBody>
                    <a:bodyPr/>
                    <a:lstStyle/>
                    <a:p>
                      <a:pPr marL="0" marR="0" lvl="0" indent="0" algn="l" rtl="0">
                        <a:lnSpc>
                          <a:spcPct val="100000"/>
                        </a:lnSpc>
                        <a:spcBef>
                          <a:spcPts val="0"/>
                        </a:spcBef>
                        <a:spcAft>
                          <a:spcPts val="0"/>
                        </a:spcAft>
                        <a:buClr>
                          <a:schemeClr val="dk1"/>
                        </a:buClr>
                        <a:buSzPct val="25000"/>
                        <a:buFont typeface="Calibri"/>
                        <a:buNone/>
                      </a:pPr>
                      <a:r>
                        <a:rPr lang="en-US" sz="1000" dirty="0">
                          <a:latin typeface="Arial"/>
                          <a:ea typeface="Arial"/>
                          <a:cs typeface="Arial"/>
                          <a:sym typeface="Arial"/>
                        </a:rPr>
                        <a:t>Wyoming Game and </a:t>
                      </a:r>
                      <a:r>
                        <a:rPr lang="en-US" sz="1000" dirty="0" smtClean="0">
                          <a:latin typeface="Arial"/>
                          <a:ea typeface="Arial"/>
                          <a:cs typeface="Arial"/>
                          <a:sym typeface="Arial"/>
                        </a:rPr>
                        <a:t>Fish, </a:t>
                      </a:r>
                      <a:r>
                        <a:rPr lang="en-US" sz="1000" dirty="0">
                          <a:latin typeface="Arial"/>
                          <a:ea typeface="Arial"/>
                          <a:cs typeface="Arial"/>
                          <a:sym typeface="Arial"/>
                        </a:rPr>
                        <a:t>Wildlife Forensic and Fish Health Laboratory</a:t>
                      </a:r>
                    </a:p>
                  </a:txBody>
                  <a:tcPr marL="91450" marR="91450" marT="45700" marB="45700"/>
                </a:tc>
                <a:tc>
                  <a:txBody>
                    <a:bodyPr/>
                    <a:lstStyle/>
                    <a:p>
                      <a:pPr marL="0" marR="0" lvl="0" indent="0" algn="ctr" rtl="0">
                        <a:spcBef>
                          <a:spcPts val="0"/>
                        </a:spcBef>
                        <a:buSzPct val="25000"/>
                        <a:buNone/>
                      </a:pPr>
                      <a:r>
                        <a:rPr lang="en-US" sz="1000">
                          <a:latin typeface="Arial"/>
                          <a:ea typeface="Arial"/>
                          <a:cs typeface="Arial"/>
                          <a:sym typeface="Arial"/>
                        </a:rPr>
                        <a:t>4</a:t>
                      </a:r>
                    </a:p>
                  </a:txBody>
                  <a:tcPr marL="91450" marR="91450" marT="45700" marB="45700"/>
                </a:tc>
                <a:tc>
                  <a:txBody>
                    <a:bodyPr/>
                    <a:lstStyle/>
                    <a:p>
                      <a:pPr marL="0" marR="0" lvl="0" indent="0" algn="l" rtl="0">
                        <a:spcBef>
                          <a:spcPts val="0"/>
                        </a:spcBef>
                        <a:buSzPct val="25000"/>
                        <a:buNone/>
                      </a:pPr>
                      <a:r>
                        <a:rPr lang="en-US" sz="1000" u="sng">
                          <a:solidFill>
                            <a:schemeClr val="hlink"/>
                          </a:solidFill>
                          <a:latin typeface="Arial"/>
                          <a:ea typeface="Arial"/>
                          <a:cs typeface="Arial"/>
                          <a:sym typeface="Arial"/>
                          <a:hlinkClick r:id="rId3"/>
                        </a:rPr>
                        <a:t>Tasha.Bauman@wyo.gov</a:t>
                      </a:r>
                    </a:p>
                  </a:txBody>
                  <a:tcPr marL="91450" marR="91450" marT="45700" marB="45700"/>
                </a:tc>
                <a:extLst>
                  <a:ext uri="{0D108BD9-81ED-4DB2-BD59-A6C34878D82A}">
                    <a16:rowId xmlns:a16="http://schemas.microsoft.com/office/drawing/2014/main" xmlns="" val="10001"/>
                  </a:ext>
                </a:extLst>
              </a:tr>
              <a:tr h="152400">
                <a:tc>
                  <a:txBody>
                    <a:bodyPr/>
                    <a:lstStyle/>
                    <a:p>
                      <a:pPr marL="0" marR="0" lvl="0" indent="0" algn="ctr" rtl="0">
                        <a:spcBef>
                          <a:spcPts val="0"/>
                        </a:spcBef>
                        <a:buSzPct val="25000"/>
                        <a:buNone/>
                      </a:pPr>
                      <a:r>
                        <a:rPr lang="en-US" sz="1000">
                          <a:latin typeface="Arial"/>
                          <a:ea typeface="Arial"/>
                          <a:cs typeface="Arial"/>
                          <a:sym typeface="Arial"/>
                        </a:rPr>
                        <a:t>2</a:t>
                      </a:r>
                    </a:p>
                  </a:txBody>
                  <a:tcPr marL="91450" marR="91450" marT="45700" marB="45700"/>
                </a:tc>
                <a:tc>
                  <a:txBody>
                    <a:bodyPr/>
                    <a:lstStyle/>
                    <a:p>
                      <a:pPr marL="0" marR="0" lvl="0" indent="0" algn="l" rtl="0">
                        <a:spcBef>
                          <a:spcPts val="0"/>
                        </a:spcBef>
                        <a:buSzPct val="25000"/>
                        <a:buNone/>
                      </a:pPr>
                      <a:r>
                        <a:rPr lang="en-US" sz="1000" b="1">
                          <a:solidFill>
                            <a:schemeClr val="dk1"/>
                          </a:solidFill>
                          <a:latin typeface="Arial"/>
                          <a:ea typeface="Arial"/>
                          <a:cs typeface="Arial"/>
                          <a:sym typeface="Arial"/>
                        </a:rPr>
                        <a:t>Jason Byrd</a:t>
                      </a:r>
                      <a:r>
                        <a:rPr lang="en-US" sz="1000">
                          <a:solidFill>
                            <a:schemeClr val="dk1"/>
                          </a:solidFill>
                          <a:latin typeface="Arial"/>
                          <a:ea typeface="Arial"/>
                          <a:cs typeface="Arial"/>
                          <a:sym typeface="Arial"/>
                        </a:rPr>
                        <a:t>, Ph.D. </a:t>
                      </a:r>
                    </a:p>
                    <a:p>
                      <a:pPr marL="0" marR="0" lvl="0" indent="0" algn="l" rtl="0">
                        <a:spcBef>
                          <a:spcPts val="0"/>
                        </a:spcBef>
                        <a:buSzPct val="25000"/>
                        <a:buNone/>
                      </a:pPr>
                      <a:r>
                        <a:rPr lang="en-US" sz="1000">
                          <a:solidFill>
                            <a:schemeClr val="dk1"/>
                          </a:solidFill>
                          <a:latin typeface="Arial"/>
                          <a:ea typeface="Arial"/>
                          <a:cs typeface="Arial"/>
                          <a:sym typeface="Arial"/>
                        </a:rPr>
                        <a:t>(LRC Liaison)</a:t>
                      </a:r>
                    </a:p>
                  </a:txBody>
                  <a:tcPr marL="91450" marR="91450" marT="45700" marB="45700"/>
                </a:tc>
                <a:tc>
                  <a:txBody>
                    <a:bodyPr/>
                    <a:lstStyle/>
                    <a:p>
                      <a:pPr marL="0" marR="0" lvl="0" indent="0" algn="l" rtl="0">
                        <a:spcBef>
                          <a:spcPts val="0"/>
                        </a:spcBef>
                        <a:buSzPct val="25000"/>
                        <a:buNone/>
                      </a:pPr>
                      <a:r>
                        <a:rPr lang="en-US" sz="1000">
                          <a:latin typeface="Arial"/>
                          <a:ea typeface="Arial"/>
                          <a:cs typeface="Arial"/>
                          <a:sym typeface="Arial"/>
                        </a:rPr>
                        <a:t>University of Florida</a:t>
                      </a:r>
                    </a:p>
                  </a:txBody>
                  <a:tcPr marL="91450" marR="91450" marT="45700" marB="45700"/>
                </a:tc>
                <a:tc>
                  <a:txBody>
                    <a:bodyPr/>
                    <a:lstStyle/>
                    <a:p>
                      <a:pPr marL="0" marR="0" lvl="0" indent="0" algn="ctr" rtl="0">
                        <a:spcBef>
                          <a:spcPts val="0"/>
                        </a:spcBef>
                        <a:buSzPct val="25000"/>
                        <a:buNone/>
                      </a:pPr>
                      <a:r>
                        <a:rPr lang="en-US" sz="1000" dirty="0">
                          <a:latin typeface="Arial"/>
                          <a:ea typeface="Arial"/>
                          <a:cs typeface="Arial"/>
                          <a:sym typeface="Arial"/>
                        </a:rPr>
                        <a:t>2</a:t>
                      </a:r>
                    </a:p>
                  </a:txBody>
                  <a:tcPr marL="91450" marR="91450" marT="45700" marB="45700"/>
                </a:tc>
                <a:tc>
                  <a:txBody>
                    <a:bodyPr/>
                    <a:lstStyle/>
                    <a:p>
                      <a:pPr marL="0" marR="0" lvl="0" indent="0" algn="l" rtl="0">
                        <a:spcBef>
                          <a:spcPts val="0"/>
                        </a:spcBef>
                        <a:buSzPct val="25000"/>
                        <a:buNone/>
                      </a:pPr>
                      <a:r>
                        <a:rPr lang="en-US" sz="1000" u="sng">
                          <a:solidFill>
                            <a:schemeClr val="hlink"/>
                          </a:solidFill>
                          <a:latin typeface="Arial"/>
                          <a:ea typeface="Arial"/>
                          <a:cs typeface="Arial"/>
                          <a:sym typeface="Arial"/>
                          <a:hlinkClick r:id="rId4"/>
                        </a:rPr>
                        <a:t>Jhbyrd@ufl.edu</a:t>
                      </a:r>
                    </a:p>
                  </a:txBody>
                  <a:tcPr marL="91450" marR="91450" marT="45700" marB="45700"/>
                </a:tc>
                <a:extLst>
                  <a:ext uri="{0D108BD9-81ED-4DB2-BD59-A6C34878D82A}">
                    <a16:rowId xmlns:a16="http://schemas.microsoft.com/office/drawing/2014/main" xmlns="" val="10002"/>
                  </a:ext>
                </a:extLst>
              </a:tr>
              <a:tr h="152400">
                <a:tc>
                  <a:txBody>
                    <a:bodyPr/>
                    <a:lstStyle/>
                    <a:p>
                      <a:pPr marL="0" marR="0" lvl="0" indent="0" algn="ctr" rtl="0">
                        <a:spcBef>
                          <a:spcPts val="0"/>
                        </a:spcBef>
                        <a:buSzPct val="25000"/>
                        <a:buNone/>
                      </a:pPr>
                      <a:r>
                        <a:rPr lang="en-US" sz="1000">
                          <a:latin typeface="Arial"/>
                          <a:ea typeface="Arial"/>
                          <a:cs typeface="Arial"/>
                          <a:sym typeface="Arial"/>
                        </a:rPr>
                        <a:t>3</a:t>
                      </a:r>
                    </a:p>
                  </a:txBody>
                  <a:tcPr marL="91450" marR="91450" marT="45700" marB="45700"/>
                </a:tc>
                <a:tc>
                  <a:txBody>
                    <a:bodyPr/>
                    <a:lstStyle/>
                    <a:p>
                      <a:pPr marL="0" marR="0" lvl="0" indent="0" algn="l" rtl="0">
                        <a:lnSpc>
                          <a:spcPct val="100000"/>
                        </a:lnSpc>
                        <a:spcBef>
                          <a:spcPts val="0"/>
                        </a:spcBef>
                        <a:spcAft>
                          <a:spcPts val="0"/>
                        </a:spcAft>
                        <a:buClr>
                          <a:schemeClr val="dk1"/>
                        </a:buClr>
                        <a:buSzPct val="25000"/>
                        <a:buFont typeface="Calibri"/>
                        <a:buNone/>
                      </a:pPr>
                      <a:r>
                        <a:rPr lang="en-US" sz="1000" b="1">
                          <a:solidFill>
                            <a:schemeClr val="dk1"/>
                          </a:solidFill>
                          <a:latin typeface="Arial"/>
                          <a:ea typeface="Arial"/>
                          <a:cs typeface="Arial"/>
                          <a:sym typeface="Arial"/>
                        </a:rPr>
                        <a:t>Christina Lindquist</a:t>
                      </a:r>
                      <a:r>
                        <a:rPr lang="en-US" sz="1000">
                          <a:solidFill>
                            <a:schemeClr val="dk1"/>
                          </a:solidFill>
                          <a:latin typeface="Arial"/>
                          <a:ea typeface="Arial"/>
                          <a:cs typeface="Arial"/>
                          <a:sym typeface="Arial"/>
                        </a:rPr>
                        <a:t>, M.S. (QIC Liaison)</a:t>
                      </a:r>
                    </a:p>
                  </a:txBody>
                  <a:tcPr marL="91450" marR="91450" marT="45700" marB="45700"/>
                </a:tc>
                <a:tc>
                  <a:txBody>
                    <a:bodyPr/>
                    <a:lstStyle/>
                    <a:p>
                      <a:pPr marL="0" marR="0" lvl="0" indent="0" algn="l" rtl="0">
                        <a:spcBef>
                          <a:spcPts val="0"/>
                        </a:spcBef>
                        <a:buSzPct val="25000"/>
                        <a:buNone/>
                      </a:pPr>
                      <a:r>
                        <a:rPr lang="en-US" sz="1000">
                          <a:latin typeface="Arial"/>
                          <a:ea typeface="Arial"/>
                          <a:cs typeface="Arial"/>
                          <a:sym typeface="Arial"/>
                        </a:rPr>
                        <a:t>U. California-Davis, Veterinary Genetics Laboratory Forensic Unit</a:t>
                      </a:r>
                    </a:p>
                  </a:txBody>
                  <a:tcPr marL="91450" marR="91450" marT="45700" marB="45700"/>
                </a:tc>
                <a:tc>
                  <a:txBody>
                    <a:bodyPr/>
                    <a:lstStyle/>
                    <a:p>
                      <a:pPr marL="0" marR="0" lvl="0" indent="0" algn="ctr" rtl="0">
                        <a:spcBef>
                          <a:spcPts val="0"/>
                        </a:spcBef>
                        <a:buSzPct val="25000"/>
                        <a:buNone/>
                      </a:pPr>
                      <a:r>
                        <a:rPr lang="en-US" sz="1000">
                          <a:latin typeface="Arial"/>
                          <a:ea typeface="Arial"/>
                          <a:cs typeface="Arial"/>
                          <a:sym typeface="Arial"/>
                        </a:rPr>
                        <a:t>2</a:t>
                      </a:r>
                    </a:p>
                  </a:txBody>
                  <a:tcPr marL="91450" marR="91450" marT="45700" marB="45700"/>
                </a:tc>
                <a:tc>
                  <a:txBody>
                    <a:bodyPr/>
                    <a:lstStyle/>
                    <a:p>
                      <a:pPr marL="0" marR="0" lvl="0" indent="0" algn="l" rtl="0">
                        <a:lnSpc>
                          <a:spcPct val="100000"/>
                        </a:lnSpc>
                        <a:spcBef>
                          <a:spcPts val="0"/>
                        </a:spcBef>
                        <a:spcAft>
                          <a:spcPts val="0"/>
                        </a:spcAft>
                        <a:buClr>
                          <a:schemeClr val="dk1"/>
                        </a:buClr>
                        <a:buSzPct val="25000"/>
                        <a:buFont typeface="Calibri"/>
                        <a:buNone/>
                      </a:pPr>
                      <a:r>
                        <a:rPr lang="en-US" sz="1000" u="sng">
                          <a:solidFill>
                            <a:schemeClr val="hlink"/>
                          </a:solidFill>
                          <a:latin typeface="Arial"/>
                          <a:ea typeface="Arial"/>
                          <a:cs typeface="Arial"/>
                          <a:sym typeface="Arial"/>
                          <a:hlinkClick r:id="rId5"/>
                        </a:rPr>
                        <a:t>Cdlindquist@ucdavis.edu</a:t>
                      </a:r>
                    </a:p>
                    <a:p>
                      <a:pPr marL="0" marR="0" lvl="0" indent="0" algn="l" rtl="0">
                        <a:spcBef>
                          <a:spcPts val="0"/>
                        </a:spcBef>
                        <a:buSzPct val="25000"/>
                        <a:buNone/>
                      </a:pPr>
                      <a:endParaRPr sz="1000">
                        <a:latin typeface="Arial"/>
                        <a:ea typeface="Arial"/>
                        <a:cs typeface="Arial"/>
                        <a:sym typeface="Arial"/>
                      </a:endParaRPr>
                    </a:p>
                  </a:txBody>
                  <a:tcPr marL="91450" marR="91450" marT="45700" marB="45700"/>
                </a:tc>
                <a:extLst>
                  <a:ext uri="{0D108BD9-81ED-4DB2-BD59-A6C34878D82A}">
                    <a16:rowId xmlns:a16="http://schemas.microsoft.com/office/drawing/2014/main" xmlns="" val="10003"/>
                  </a:ext>
                </a:extLst>
              </a:tr>
              <a:tr h="152400">
                <a:tc>
                  <a:txBody>
                    <a:bodyPr/>
                    <a:lstStyle/>
                    <a:p>
                      <a:pPr marL="0" marR="0" lvl="0" indent="0" algn="ctr" rtl="0">
                        <a:spcBef>
                          <a:spcPts val="0"/>
                        </a:spcBef>
                        <a:buSzPct val="25000"/>
                        <a:buNone/>
                      </a:pPr>
                      <a:r>
                        <a:rPr lang="en-US" sz="1000">
                          <a:latin typeface="Arial"/>
                          <a:ea typeface="Arial"/>
                          <a:cs typeface="Arial"/>
                          <a:sym typeface="Arial"/>
                        </a:rPr>
                        <a:t>4</a:t>
                      </a:r>
                    </a:p>
                  </a:txBody>
                  <a:tcPr marL="91450" marR="91450" marT="45700" marB="45700"/>
                </a:tc>
                <a:tc>
                  <a:txBody>
                    <a:bodyPr/>
                    <a:lstStyle/>
                    <a:p>
                      <a:pPr marL="0" marR="0" lvl="0" indent="0" algn="l" rtl="0">
                        <a:spcBef>
                          <a:spcPts val="0"/>
                        </a:spcBef>
                        <a:buSzPct val="25000"/>
                        <a:buNone/>
                      </a:pPr>
                      <a:r>
                        <a:rPr lang="en-US" sz="1000" b="1">
                          <a:latin typeface="Arial"/>
                          <a:ea typeface="Arial"/>
                          <a:cs typeface="Arial"/>
                          <a:sym typeface="Arial"/>
                        </a:rPr>
                        <a:t>Trey Knott</a:t>
                      </a:r>
                      <a:r>
                        <a:rPr lang="en-US" sz="1000">
                          <a:latin typeface="Arial"/>
                          <a:ea typeface="Arial"/>
                          <a:cs typeface="Arial"/>
                          <a:sym typeface="Arial"/>
                        </a:rPr>
                        <a:t>, M.S. </a:t>
                      </a:r>
                    </a:p>
                    <a:p>
                      <a:pPr marL="0" marR="0" lvl="0" indent="0" algn="l" rtl="0">
                        <a:spcBef>
                          <a:spcPts val="0"/>
                        </a:spcBef>
                        <a:buSzPct val="25000"/>
                        <a:buNone/>
                      </a:pPr>
                      <a:r>
                        <a:rPr lang="en-US" sz="1000">
                          <a:latin typeface="Arial"/>
                          <a:ea typeface="Arial"/>
                          <a:cs typeface="Arial"/>
                          <a:sym typeface="Arial"/>
                        </a:rPr>
                        <a:t>(Kavi Liaison)</a:t>
                      </a:r>
                    </a:p>
                  </a:txBody>
                  <a:tcPr marL="91450" marR="91450" marT="45700" marB="45700"/>
                </a:tc>
                <a:tc>
                  <a:txBody>
                    <a:bodyPr/>
                    <a:lstStyle/>
                    <a:p>
                      <a:pPr marL="0" marR="0" lvl="0" indent="0" algn="l" rtl="0">
                        <a:spcBef>
                          <a:spcPts val="0"/>
                        </a:spcBef>
                        <a:buSzPct val="25000"/>
                        <a:buNone/>
                      </a:pPr>
                      <a:r>
                        <a:rPr lang="en-US" sz="1000">
                          <a:latin typeface="Arial"/>
                          <a:ea typeface="Arial"/>
                          <a:cs typeface="Arial"/>
                          <a:sym typeface="Arial"/>
                        </a:rPr>
                        <a:t>NOAA Northwest Fisheries Science Center Forensic Laboratory</a:t>
                      </a:r>
                    </a:p>
                  </a:txBody>
                  <a:tcPr marL="91450" marR="91450" marT="45700" marB="45700"/>
                </a:tc>
                <a:tc>
                  <a:txBody>
                    <a:bodyPr/>
                    <a:lstStyle/>
                    <a:p>
                      <a:pPr marL="0" marR="0" lvl="0" indent="0" algn="ctr" rtl="0">
                        <a:spcBef>
                          <a:spcPts val="0"/>
                        </a:spcBef>
                        <a:buSzPct val="25000"/>
                        <a:buNone/>
                      </a:pPr>
                      <a:r>
                        <a:rPr lang="en-US" sz="1000">
                          <a:latin typeface="Arial"/>
                          <a:ea typeface="Arial"/>
                          <a:cs typeface="Arial"/>
                          <a:sym typeface="Arial"/>
                        </a:rPr>
                        <a:t>3</a:t>
                      </a:r>
                    </a:p>
                  </a:txBody>
                  <a:tcPr marL="91450" marR="91450" marT="45700" marB="45700"/>
                </a:tc>
                <a:tc>
                  <a:txBody>
                    <a:bodyPr/>
                    <a:lstStyle/>
                    <a:p>
                      <a:pPr marL="0" marR="0" lvl="0" indent="0" algn="l" rtl="0">
                        <a:spcBef>
                          <a:spcPts val="0"/>
                        </a:spcBef>
                        <a:buSzPct val="25000"/>
                        <a:buNone/>
                      </a:pPr>
                      <a:r>
                        <a:rPr lang="en-US" sz="1000" u="sng">
                          <a:solidFill>
                            <a:schemeClr val="hlink"/>
                          </a:solidFill>
                          <a:latin typeface="Arial"/>
                          <a:ea typeface="Arial"/>
                          <a:cs typeface="Arial"/>
                          <a:sym typeface="Arial"/>
                          <a:hlinkClick r:id="rId6"/>
                        </a:rPr>
                        <a:t>Trey.Knott@noaa.gov</a:t>
                      </a:r>
                    </a:p>
                  </a:txBody>
                  <a:tcPr marL="91450" marR="91450" marT="45700" marB="45700"/>
                </a:tc>
                <a:extLst>
                  <a:ext uri="{0D108BD9-81ED-4DB2-BD59-A6C34878D82A}">
                    <a16:rowId xmlns:a16="http://schemas.microsoft.com/office/drawing/2014/main" xmlns="" val="10004"/>
                  </a:ext>
                </a:extLst>
              </a:tr>
              <a:tr h="152400">
                <a:tc>
                  <a:txBody>
                    <a:bodyPr/>
                    <a:lstStyle/>
                    <a:p>
                      <a:pPr marL="0" marR="0" lvl="0" indent="0" algn="ctr" rtl="0">
                        <a:spcBef>
                          <a:spcPts val="0"/>
                        </a:spcBef>
                        <a:buSzPct val="25000"/>
                        <a:buNone/>
                      </a:pPr>
                      <a:r>
                        <a:rPr lang="en-US" sz="1000" dirty="0" smtClean="0">
                          <a:latin typeface="Arial"/>
                          <a:ea typeface="Arial"/>
                          <a:cs typeface="Arial"/>
                          <a:sym typeface="Arial"/>
                        </a:rPr>
                        <a:t>5</a:t>
                      </a:r>
                      <a:endParaRPr lang="en-US" sz="1000" dirty="0">
                        <a:latin typeface="Arial"/>
                        <a:ea typeface="Arial"/>
                        <a:cs typeface="Arial"/>
                        <a:sym typeface="Arial"/>
                      </a:endParaRPr>
                    </a:p>
                  </a:txBody>
                  <a:tcPr marL="91450" marR="91450" marT="45700" marB="45700"/>
                </a:tc>
                <a:tc>
                  <a:txBody>
                    <a:bodyPr/>
                    <a:lstStyle/>
                    <a:p>
                      <a:pPr marL="0" marR="0" lvl="0" indent="0" algn="l" rtl="0">
                        <a:spcBef>
                          <a:spcPts val="0"/>
                        </a:spcBef>
                        <a:buSzPct val="25000"/>
                        <a:buNone/>
                      </a:pPr>
                      <a:r>
                        <a:rPr lang="en-US" sz="1000" b="1">
                          <a:latin typeface="Arial"/>
                          <a:ea typeface="Arial"/>
                          <a:cs typeface="Arial"/>
                          <a:sym typeface="Arial"/>
                        </a:rPr>
                        <a:t>Christopher O’Brien</a:t>
                      </a:r>
                      <a:r>
                        <a:rPr lang="en-US" sz="1000">
                          <a:latin typeface="Arial"/>
                          <a:ea typeface="Arial"/>
                          <a:cs typeface="Arial"/>
                          <a:sym typeface="Arial"/>
                        </a:rPr>
                        <a:t>, Ph.D.</a:t>
                      </a:r>
                    </a:p>
                  </a:txBody>
                  <a:tcPr marL="91450" marR="91450" marT="45700" marB="45700"/>
                </a:tc>
                <a:tc>
                  <a:txBody>
                    <a:bodyPr/>
                    <a:lstStyle/>
                    <a:p>
                      <a:pPr marL="0" marR="0" lvl="0" indent="0" algn="l" rtl="0">
                        <a:spcBef>
                          <a:spcPts val="0"/>
                        </a:spcBef>
                        <a:buSzPct val="25000"/>
                        <a:buNone/>
                      </a:pPr>
                      <a:r>
                        <a:rPr lang="en-US" sz="1000" b="0" i="0">
                          <a:solidFill>
                            <a:schemeClr val="dk1"/>
                          </a:solidFill>
                          <a:latin typeface="Arial"/>
                          <a:ea typeface="Arial"/>
                          <a:cs typeface="Arial"/>
                          <a:sym typeface="Arial"/>
                        </a:rPr>
                        <a:t>University of New Haven</a:t>
                      </a:r>
                    </a:p>
                  </a:txBody>
                  <a:tcPr marL="91450" marR="91450" marT="45700" marB="45700"/>
                </a:tc>
                <a:tc>
                  <a:txBody>
                    <a:bodyPr/>
                    <a:lstStyle/>
                    <a:p>
                      <a:pPr marL="0" marR="0" lvl="0" indent="0" algn="ctr" rtl="0">
                        <a:spcBef>
                          <a:spcPts val="0"/>
                        </a:spcBef>
                        <a:buSzPct val="25000"/>
                        <a:buNone/>
                      </a:pPr>
                      <a:r>
                        <a:rPr lang="en-US" sz="1000">
                          <a:latin typeface="Arial"/>
                          <a:ea typeface="Arial"/>
                          <a:cs typeface="Arial"/>
                          <a:sym typeface="Arial"/>
                        </a:rPr>
                        <a:t>4</a:t>
                      </a:r>
                    </a:p>
                  </a:txBody>
                  <a:tcPr marL="91450" marR="91450" marT="45700" marB="45700"/>
                </a:tc>
                <a:tc>
                  <a:txBody>
                    <a:bodyPr/>
                    <a:lstStyle/>
                    <a:p>
                      <a:pPr marL="0" marR="0" lvl="0" indent="0" algn="l" rtl="0">
                        <a:spcBef>
                          <a:spcPts val="0"/>
                        </a:spcBef>
                        <a:buSzPct val="25000"/>
                        <a:buNone/>
                      </a:pPr>
                      <a:r>
                        <a:rPr lang="en-US" sz="1000" u="sng">
                          <a:solidFill>
                            <a:schemeClr val="hlink"/>
                          </a:solidFill>
                          <a:latin typeface="Arial"/>
                          <a:ea typeface="Arial"/>
                          <a:cs typeface="Arial"/>
                          <a:sym typeface="Arial"/>
                          <a:hlinkClick r:id="rId7"/>
                        </a:rPr>
                        <a:t>Rcobrien@newhaven.edu</a:t>
                      </a:r>
                    </a:p>
                  </a:txBody>
                  <a:tcPr marL="91450" marR="91450" marT="45700" marB="45700"/>
                </a:tc>
                <a:extLst>
                  <a:ext uri="{0D108BD9-81ED-4DB2-BD59-A6C34878D82A}">
                    <a16:rowId xmlns:a16="http://schemas.microsoft.com/office/drawing/2014/main" xmlns="" val="10005"/>
                  </a:ext>
                </a:extLst>
              </a:tr>
              <a:tr h="152400">
                <a:tc>
                  <a:txBody>
                    <a:bodyPr/>
                    <a:lstStyle/>
                    <a:p>
                      <a:pPr marL="0" marR="0" lvl="0" indent="0" algn="ctr" rtl="0">
                        <a:spcBef>
                          <a:spcPts val="0"/>
                        </a:spcBef>
                        <a:buSzPct val="25000"/>
                        <a:buNone/>
                      </a:pPr>
                      <a:r>
                        <a:rPr lang="en-US" sz="1000" dirty="0" smtClean="0">
                          <a:latin typeface="Arial"/>
                          <a:ea typeface="Arial"/>
                          <a:cs typeface="Arial"/>
                          <a:sym typeface="Arial"/>
                        </a:rPr>
                        <a:t>6</a:t>
                      </a:r>
                      <a:endParaRPr lang="en-US" sz="1000" dirty="0">
                        <a:latin typeface="Arial"/>
                        <a:ea typeface="Arial"/>
                        <a:cs typeface="Arial"/>
                        <a:sym typeface="Arial"/>
                      </a:endParaRPr>
                    </a:p>
                  </a:txBody>
                  <a:tcPr marL="91450" marR="91450" marT="45700" marB="45700"/>
                </a:tc>
                <a:tc>
                  <a:txBody>
                    <a:bodyPr/>
                    <a:lstStyle/>
                    <a:p>
                      <a:pPr marL="0" marR="0" lvl="0" indent="0" algn="l" rtl="0">
                        <a:spcBef>
                          <a:spcPts val="0"/>
                        </a:spcBef>
                        <a:buSzPct val="25000"/>
                        <a:buNone/>
                      </a:pPr>
                      <a:r>
                        <a:rPr lang="en-US" sz="1000" b="1">
                          <a:solidFill>
                            <a:schemeClr val="dk1"/>
                          </a:solidFill>
                          <a:latin typeface="Arial"/>
                          <a:ea typeface="Arial"/>
                          <a:cs typeface="Arial"/>
                          <a:sym typeface="Arial"/>
                        </a:rPr>
                        <a:t>David Foran</a:t>
                      </a:r>
                      <a:r>
                        <a:rPr lang="en-US" sz="1000">
                          <a:solidFill>
                            <a:schemeClr val="dk1"/>
                          </a:solidFill>
                          <a:latin typeface="Arial"/>
                          <a:ea typeface="Arial"/>
                          <a:cs typeface="Arial"/>
                          <a:sym typeface="Arial"/>
                        </a:rPr>
                        <a:t>, Ph.D.</a:t>
                      </a:r>
                    </a:p>
                  </a:txBody>
                  <a:tcPr marL="91450" marR="91450" marT="45700" marB="45700"/>
                </a:tc>
                <a:tc>
                  <a:txBody>
                    <a:bodyPr/>
                    <a:lstStyle/>
                    <a:p>
                      <a:pPr marL="0" marR="0" lvl="0" indent="0" algn="l" rtl="0">
                        <a:spcBef>
                          <a:spcPts val="0"/>
                        </a:spcBef>
                        <a:buSzPct val="25000"/>
                        <a:buNone/>
                      </a:pPr>
                      <a:r>
                        <a:rPr lang="en-US" sz="1000" b="0" i="0" dirty="0">
                          <a:solidFill>
                            <a:schemeClr val="dk1"/>
                          </a:solidFill>
                          <a:latin typeface="Arial"/>
                          <a:ea typeface="Arial"/>
                          <a:cs typeface="Arial"/>
                          <a:sym typeface="Arial"/>
                        </a:rPr>
                        <a:t>Michigan State University</a:t>
                      </a:r>
                    </a:p>
                  </a:txBody>
                  <a:tcPr marL="91450" marR="91450" marT="45700" marB="45700"/>
                </a:tc>
                <a:tc>
                  <a:txBody>
                    <a:bodyPr/>
                    <a:lstStyle/>
                    <a:p>
                      <a:pPr marL="0" marR="0" lvl="0" indent="0" algn="ctr" rtl="0">
                        <a:spcBef>
                          <a:spcPts val="0"/>
                        </a:spcBef>
                        <a:buSzPct val="25000"/>
                        <a:buNone/>
                      </a:pPr>
                      <a:r>
                        <a:rPr lang="en-US" sz="1000">
                          <a:latin typeface="Arial"/>
                          <a:ea typeface="Arial"/>
                          <a:cs typeface="Arial"/>
                          <a:sym typeface="Arial"/>
                        </a:rPr>
                        <a:t>3</a:t>
                      </a:r>
                    </a:p>
                  </a:txBody>
                  <a:tcPr marL="91450" marR="91450" marT="45700" marB="45700"/>
                </a:tc>
                <a:tc>
                  <a:txBody>
                    <a:bodyPr/>
                    <a:lstStyle/>
                    <a:p>
                      <a:pPr marL="0" marR="0" lvl="0" indent="0" algn="l" rtl="0">
                        <a:spcBef>
                          <a:spcPts val="0"/>
                        </a:spcBef>
                        <a:buSzPct val="25000"/>
                        <a:buNone/>
                      </a:pPr>
                      <a:r>
                        <a:rPr lang="en-US" sz="1000" u="sng">
                          <a:solidFill>
                            <a:schemeClr val="hlink"/>
                          </a:solidFill>
                          <a:latin typeface="Arial"/>
                          <a:ea typeface="Arial"/>
                          <a:cs typeface="Arial"/>
                          <a:sym typeface="Arial"/>
                          <a:hlinkClick r:id="rId8"/>
                        </a:rPr>
                        <a:t>Foran@msu.edu</a:t>
                      </a:r>
                    </a:p>
                  </a:txBody>
                  <a:tcPr marL="91450" marR="91450" marT="45700" marB="45700"/>
                </a:tc>
                <a:extLst>
                  <a:ext uri="{0D108BD9-81ED-4DB2-BD59-A6C34878D82A}">
                    <a16:rowId xmlns:a16="http://schemas.microsoft.com/office/drawing/2014/main" xmlns="" val="10006"/>
                  </a:ext>
                </a:extLst>
              </a:tr>
              <a:tr h="152400">
                <a:tc>
                  <a:txBody>
                    <a:bodyPr/>
                    <a:lstStyle/>
                    <a:p>
                      <a:pPr marL="0" marR="0" lvl="0" indent="0" algn="ctr" rtl="0">
                        <a:spcBef>
                          <a:spcPts val="0"/>
                        </a:spcBef>
                        <a:buSzPct val="25000"/>
                        <a:buNone/>
                      </a:pPr>
                      <a:r>
                        <a:rPr lang="en-US" sz="1000" dirty="0" smtClean="0">
                          <a:latin typeface="Arial"/>
                          <a:ea typeface="Arial"/>
                          <a:cs typeface="Arial"/>
                          <a:sym typeface="Arial"/>
                        </a:rPr>
                        <a:t>7</a:t>
                      </a:r>
                      <a:endParaRPr lang="en-US" sz="1000" dirty="0">
                        <a:latin typeface="Arial"/>
                        <a:ea typeface="Arial"/>
                        <a:cs typeface="Arial"/>
                        <a:sym typeface="Arial"/>
                      </a:endParaRPr>
                    </a:p>
                  </a:txBody>
                  <a:tcPr marL="91450" marR="91450" marT="45725" marB="45725"/>
                </a:tc>
                <a:tc>
                  <a:txBody>
                    <a:bodyPr/>
                    <a:lstStyle/>
                    <a:p>
                      <a:pPr marL="0" marR="0" lvl="0" indent="0" algn="l" rtl="0">
                        <a:spcBef>
                          <a:spcPts val="0"/>
                        </a:spcBef>
                        <a:buSzPct val="25000"/>
                        <a:buNone/>
                      </a:pPr>
                      <a:r>
                        <a:rPr lang="en-US" sz="1000" b="1">
                          <a:solidFill>
                            <a:schemeClr val="dk1"/>
                          </a:solidFill>
                          <a:latin typeface="Arial"/>
                          <a:ea typeface="Arial"/>
                          <a:cs typeface="Arial"/>
                          <a:sym typeface="Arial"/>
                        </a:rPr>
                        <a:t>Jenny Giles</a:t>
                      </a:r>
                      <a:r>
                        <a:rPr lang="en-US" sz="1000">
                          <a:solidFill>
                            <a:schemeClr val="dk1"/>
                          </a:solidFill>
                          <a:latin typeface="Arial"/>
                          <a:ea typeface="Arial"/>
                          <a:cs typeface="Arial"/>
                          <a:sym typeface="Arial"/>
                        </a:rPr>
                        <a:t>, Ph.D.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Calibri"/>
                        <a:buNone/>
                      </a:pPr>
                      <a:r>
                        <a:rPr lang="en-US" sz="1000" b="0" i="0" u="none" strike="noStrike" cap="none" dirty="0" smtClean="0">
                          <a:solidFill>
                            <a:schemeClr val="tx1"/>
                          </a:solidFill>
                          <a:latin typeface="Arial"/>
                          <a:ea typeface="Arial"/>
                          <a:cs typeface="Arial"/>
                          <a:sym typeface="Arial"/>
                        </a:rPr>
                        <a:t>Consultant</a:t>
                      </a:r>
                      <a:endParaRPr lang="en-US" sz="1000" b="0" i="0" u="none" strike="noStrike" cap="none" dirty="0">
                        <a:solidFill>
                          <a:schemeClr val="tx1"/>
                        </a:solidFill>
                        <a:latin typeface="Arial"/>
                        <a:ea typeface="Arial"/>
                        <a:cs typeface="Arial"/>
                        <a:sym typeface="Arial"/>
                      </a:endParaRPr>
                    </a:p>
                  </a:txBody>
                  <a:tcPr marL="91450" marR="91450" marT="45725" marB="45725"/>
                </a:tc>
                <a:tc>
                  <a:txBody>
                    <a:bodyPr/>
                    <a:lstStyle/>
                    <a:p>
                      <a:pPr marL="0" marR="0" lvl="0" indent="0" algn="ctr" rtl="0">
                        <a:spcBef>
                          <a:spcPts val="0"/>
                        </a:spcBef>
                        <a:buSzPct val="25000"/>
                        <a:buNone/>
                      </a:pPr>
                      <a:r>
                        <a:rPr lang="en-US" sz="1000">
                          <a:latin typeface="Arial"/>
                          <a:ea typeface="Arial"/>
                          <a:cs typeface="Arial"/>
                          <a:sym typeface="Arial"/>
                        </a:rPr>
                        <a:t>4</a:t>
                      </a:r>
                    </a:p>
                  </a:txBody>
                  <a:tcPr marL="91450" marR="91450" marT="45725" marB="45725"/>
                </a:tc>
                <a:tc>
                  <a:txBody>
                    <a:bodyPr/>
                    <a:lstStyle/>
                    <a:p>
                      <a:pPr marL="0" marR="0" lvl="0" indent="0" algn="l" rtl="0">
                        <a:spcBef>
                          <a:spcPts val="0"/>
                        </a:spcBef>
                        <a:buSzPct val="25000"/>
                        <a:buNone/>
                      </a:pPr>
                      <a:r>
                        <a:rPr lang="en-US" sz="1000" u="sng" dirty="0" smtClean="0">
                          <a:solidFill>
                            <a:schemeClr val="hlink"/>
                          </a:solidFill>
                          <a:latin typeface="Arial"/>
                          <a:ea typeface="Arial"/>
                          <a:cs typeface="Arial"/>
                          <a:sym typeface="Arial"/>
                          <a:hlinkClick r:id="rId9"/>
                        </a:rPr>
                        <a:t>jennylgiles@gmail.com</a:t>
                      </a:r>
                      <a:endParaRPr lang="en-US" sz="1000" u="sng" dirty="0">
                        <a:solidFill>
                          <a:schemeClr val="hlink"/>
                        </a:solidFill>
                        <a:latin typeface="Arial"/>
                        <a:ea typeface="Arial"/>
                        <a:cs typeface="Arial"/>
                        <a:sym typeface="Arial"/>
                        <a:hlinkClick r:id="rId9"/>
                      </a:endParaRPr>
                    </a:p>
                  </a:txBody>
                  <a:tcPr marL="91450" marR="91450" marT="45725" marB="45725"/>
                </a:tc>
                <a:extLst>
                  <a:ext uri="{0D108BD9-81ED-4DB2-BD59-A6C34878D82A}">
                    <a16:rowId xmlns:a16="http://schemas.microsoft.com/office/drawing/2014/main" xmlns="" val="10007"/>
                  </a:ext>
                </a:extLst>
              </a:tr>
              <a:tr h="432700">
                <a:tc>
                  <a:txBody>
                    <a:bodyPr/>
                    <a:lstStyle/>
                    <a:p>
                      <a:pPr marL="0" marR="0" lvl="0" indent="0" algn="ctr" rtl="0">
                        <a:spcBef>
                          <a:spcPts val="0"/>
                        </a:spcBef>
                        <a:buSzPct val="25000"/>
                        <a:buNone/>
                      </a:pPr>
                      <a:r>
                        <a:rPr lang="en-US" sz="1000" dirty="0" smtClean="0">
                          <a:latin typeface="Arial"/>
                          <a:ea typeface="Arial"/>
                          <a:cs typeface="Arial"/>
                          <a:sym typeface="Arial"/>
                        </a:rPr>
                        <a:t>8</a:t>
                      </a:r>
                      <a:endParaRPr lang="en-US" sz="1000" dirty="0">
                        <a:latin typeface="Arial"/>
                        <a:ea typeface="Arial"/>
                        <a:cs typeface="Arial"/>
                        <a:sym typeface="Arial"/>
                      </a:endParaRPr>
                    </a:p>
                  </a:txBody>
                  <a:tcPr marL="91450" marR="91450" marT="45725" marB="45725"/>
                </a:tc>
                <a:tc>
                  <a:txBody>
                    <a:bodyPr/>
                    <a:lstStyle/>
                    <a:p>
                      <a:pPr marL="0" marR="0" lvl="0" indent="0" algn="l" rtl="0">
                        <a:spcBef>
                          <a:spcPts val="0"/>
                        </a:spcBef>
                        <a:buSzPct val="25000"/>
                        <a:buNone/>
                      </a:pPr>
                      <a:r>
                        <a:rPr lang="en-US" sz="1000" b="1">
                          <a:solidFill>
                            <a:schemeClr val="dk1"/>
                          </a:solidFill>
                          <a:latin typeface="Arial"/>
                          <a:ea typeface="Arial"/>
                          <a:cs typeface="Arial"/>
                          <a:sym typeface="Arial"/>
                        </a:rPr>
                        <a:t>Pepper Trail</a:t>
                      </a:r>
                      <a:r>
                        <a:rPr lang="en-US" sz="1000">
                          <a:solidFill>
                            <a:schemeClr val="dk1"/>
                          </a:solidFill>
                          <a:latin typeface="Arial"/>
                          <a:ea typeface="Arial"/>
                          <a:cs typeface="Arial"/>
                          <a:sym typeface="Arial"/>
                        </a:rPr>
                        <a:t>, Ph.D.</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000" dirty="0">
                          <a:latin typeface="Arial"/>
                          <a:ea typeface="Arial"/>
                          <a:cs typeface="Arial"/>
                          <a:sym typeface="Arial"/>
                        </a:rPr>
                        <a:t>USFWS </a:t>
                      </a:r>
                      <a:r>
                        <a:rPr lang="en-US" sz="1000" b="0" i="0" dirty="0">
                          <a:solidFill>
                            <a:schemeClr val="dk1"/>
                          </a:solidFill>
                          <a:latin typeface="Arial"/>
                          <a:ea typeface="Arial"/>
                          <a:cs typeface="Arial"/>
                          <a:sym typeface="Arial"/>
                        </a:rPr>
                        <a:t>National Fish and Wildlife Forensics Laboratory</a:t>
                      </a:r>
                    </a:p>
                  </a:txBody>
                  <a:tcPr marL="91450" marR="91450" marT="45725" marB="45725"/>
                </a:tc>
                <a:tc>
                  <a:txBody>
                    <a:bodyPr/>
                    <a:lstStyle/>
                    <a:p>
                      <a:pPr marL="0" marR="0" lvl="0" indent="0" algn="ctr" rtl="0">
                        <a:spcBef>
                          <a:spcPts val="0"/>
                        </a:spcBef>
                        <a:buSzPct val="25000"/>
                        <a:buNone/>
                      </a:pPr>
                      <a:r>
                        <a:rPr lang="en-US" sz="1000">
                          <a:latin typeface="Arial"/>
                          <a:ea typeface="Arial"/>
                          <a:cs typeface="Arial"/>
                          <a:sym typeface="Arial"/>
                        </a:rPr>
                        <a:t>2</a:t>
                      </a:r>
                    </a:p>
                  </a:txBody>
                  <a:tcPr marL="91450" marR="91450" marT="45725" marB="45725"/>
                </a:tc>
                <a:tc>
                  <a:txBody>
                    <a:bodyPr/>
                    <a:lstStyle/>
                    <a:p>
                      <a:pPr marL="0" marR="0" lvl="0" indent="0" algn="l" rtl="0">
                        <a:spcBef>
                          <a:spcPts val="0"/>
                        </a:spcBef>
                        <a:buSzPct val="25000"/>
                        <a:buNone/>
                      </a:pPr>
                      <a:r>
                        <a:rPr lang="en-US" sz="1000" u="sng">
                          <a:solidFill>
                            <a:schemeClr val="hlink"/>
                          </a:solidFill>
                          <a:latin typeface="Arial"/>
                          <a:ea typeface="Arial"/>
                          <a:cs typeface="Arial"/>
                          <a:sym typeface="Arial"/>
                          <a:hlinkClick r:id="rId10"/>
                        </a:rPr>
                        <a:t>Pepper_Trail@fws.gov</a:t>
                      </a:r>
                    </a:p>
                  </a:txBody>
                  <a:tcPr marL="91450" marR="91450" marT="45725" marB="45725"/>
                </a:tc>
                <a:extLst>
                  <a:ext uri="{0D108BD9-81ED-4DB2-BD59-A6C34878D82A}">
                    <a16:rowId xmlns:a16="http://schemas.microsoft.com/office/drawing/2014/main" xmlns="" val="10008"/>
                  </a:ext>
                </a:extLst>
              </a:tr>
              <a:tr h="432700">
                <a:tc>
                  <a:txBody>
                    <a:bodyPr/>
                    <a:lstStyle/>
                    <a:p>
                      <a:pPr marL="0" marR="0" lvl="0" indent="0" algn="ctr" rtl="0">
                        <a:spcBef>
                          <a:spcPts val="0"/>
                        </a:spcBef>
                        <a:buNone/>
                      </a:pPr>
                      <a:r>
                        <a:rPr lang="en-US" sz="1000" dirty="0" smtClean="0">
                          <a:latin typeface="Arial"/>
                          <a:ea typeface="Arial"/>
                          <a:cs typeface="Arial"/>
                          <a:sym typeface="Arial"/>
                        </a:rPr>
                        <a:t>9</a:t>
                      </a:r>
                      <a:endParaRPr lang="en-US" sz="1000" dirty="0">
                        <a:latin typeface="Arial"/>
                        <a:ea typeface="Arial"/>
                        <a:cs typeface="Arial"/>
                        <a:sym typeface="Arial"/>
                      </a:endParaRPr>
                    </a:p>
                  </a:txBody>
                  <a:tcPr marL="91450" marR="91450" marT="45725" marB="45725"/>
                </a:tc>
                <a:tc>
                  <a:txBody>
                    <a:bodyPr/>
                    <a:lstStyle/>
                    <a:p>
                      <a:pPr lvl="0" rtl="0">
                        <a:spcBef>
                          <a:spcPts val="0"/>
                        </a:spcBef>
                        <a:buClr>
                          <a:schemeClr val="dk1"/>
                        </a:buClr>
                        <a:buSzPct val="110000"/>
                        <a:buFont typeface="Arial"/>
                        <a:buNone/>
                      </a:pPr>
                      <a:r>
                        <a:rPr lang="en-US" sz="1000" b="1" dirty="0">
                          <a:latin typeface="Arial"/>
                          <a:ea typeface="Arial"/>
                          <a:cs typeface="Arial"/>
                          <a:sym typeface="Arial"/>
                        </a:rPr>
                        <a:t>Brandt </a:t>
                      </a:r>
                      <a:r>
                        <a:rPr lang="en-US" sz="1000" b="1" dirty="0" smtClean="0">
                          <a:latin typeface="Arial"/>
                          <a:ea typeface="Arial"/>
                          <a:cs typeface="Arial"/>
                          <a:sym typeface="Arial"/>
                        </a:rPr>
                        <a:t>Cassidy</a:t>
                      </a:r>
                      <a:r>
                        <a:rPr lang="en-US" sz="1000" b="0" dirty="0" smtClean="0">
                          <a:latin typeface="Arial"/>
                          <a:ea typeface="Arial"/>
                          <a:cs typeface="Arial"/>
                          <a:sym typeface="Arial"/>
                        </a:rPr>
                        <a:t>, Ph.D.</a:t>
                      </a:r>
                      <a:endParaRPr lang="en-US" sz="1000" b="0" dirty="0">
                        <a:latin typeface="Arial"/>
                        <a:ea typeface="Arial"/>
                        <a:cs typeface="Arial"/>
                        <a:sym typeface="Arial"/>
                      </a:endParaRPr>
                    </a:p>
                  </a:txBody>
                  <a:tcPr marL="91450" marR="91450" marT="45725" marB="45725"/>
                </a:tc>
                <a:tc>
                  <a:txBody>
                    <a:bodyPr/>
                    <a:lstStyle/>
                    <a:p>
                      <a:pPr lvl="0" rtl="0">
                        <a:lnSpc>
                          <a:spcPct val="115000"/>
                        </a:lnSpc>
                        <a:spcBef>
                          <a:spcPts val="0"/>
                        </a:spcBef>
                        <a:buClr>
                          <a:schemeClr val="dk1"/>
                        </a:buClr>
                        <a:buSzPct val="110000"/>
                        <a:buFont typeface="Arial"/>
                        <a:buNone/>
                      </a:pPr>
                      <a:r>
                        <a:rPr lang="en-US" sz="1000" dirty="0">
                          <a:latin typeface="Arial"/>
                          <a:ea typeface="Arial"/>
                          <a:cs typeface="Arial"/>
                          <a:sym typeface="Arial"/>
                        </a:rPr>
                        <a:t>DNA </a:t>
                      </a:r>
                      <a:r>
                        <a:rPr lang="en-US" sz="1000" dirty="0" smtClean="0">
                          <a:latin typeface="Arial"/>
                          <a:ea typeface="Arial"/>
                          <a:cs typeface="Arial"/>
                          <a:sym typeface="Arial"/>
                        </a:rPr>
                        <a:t>Solutions, Inc.</a:t>
                      </a:r>
                      <a:endParaRPr lang="en-US" sz="1000" dirty="0">
                        <a:latin typeface="Arial"/>
                        <a:ea typeface="Arial"/>
                        <a:cs typeface="Arial"/>
                        <a:sym typeface="Arial"/>
                      </a:endParaRPr>
                    </a:p>
                  </a:txBody>
                  <a:tcPr marL="91450" marR="91450" marT="45725" marB="45725"/>
                </a:tc>
                <a:tc>
                  <a:txBody>
                    <a:bodyPr/>
                    <a:lstStyle/>
                    <a:p>
                      <a:pPr marL="0" marR="0" lvl="0" indent="0" algn="ctr" rtl="0">
                        <a:spcBef>
                          <a:spcPts val="0"/>
                        </a:spcBef>
                        <a:buNone/>
                      </a:pPr>
                      <a:r>
                        <a:rPr lang="en-US" sz="1000">
                          <a:latin typeface="Arial"/>
                          <a:ea typeface="Arial"/>
                          <a:cs typeface="Arial"/>
                          <a:sym typeface="Arial"/>
                        </a:rPr>
                        <a:t>3</a:t>
                      </a:r>
                    </a:p>
                  </a:txBody>
                  <a:tcPr marL="91450" marR="91450" marT="45725" marB="45725"/>
                </a:tc>
                <a:tc>
                  <a:txBody>
                    <a:bodyPr/>
                    <a:lstStyle/>
                    <a:p>
                      <a:pPr lvl="0" rtl="0">
                        <a:lnSpc>
                          <a:spcPct val="115000"/>
                        </a:lnSpc>
                        <a:spcBef>
                          <a:spcPts val="0"/>
                        </a:spcBef>
                        <a:buClr>
                          <a:schemeClr val="dk1"/>
                        </a:buClr>
                        <a:buSzPct val="110000"/>
                        <a:buFont typeface="Arial"/>
                        <a:buNone/>
                      </a:pPr>
                      <a:r>
                        <a:rPr lang="en-US" sz="1000" u="sng">
                          <a:solidFill>
                            <a:schemeClr val="hlink"/>
                          </a:solidFill>
                          <a:latin typeface="Arial"/>
                          <a:ea typeface="Arial"/>
                          <a:cs typeface="Arial"/>
                          <a:sym typeface="Arial"/>
                          <a:hlinkClick r:id="rId11"/>
                        </a:rPr>
                        <a:t>Bgcassidy@cox.net</a:t>
                      </a:r>
                    </a:p>
                  </a:txBody>
                  <a:tcPr marL="91450" marR="91450" marT="45725" marB="45725"/>
                </a:tc>
                <a:extLst>
                  <a:ext uri="{0D108BD9-81ED-4DB2-BD59-A6C34878D82A}">
                    <a16:rowId xmlns:a16="http://schemas.microsoft.com/office/drawing/2014/main" xmlns="" val="10009"/>
                  </a:ext>
                </a:extLst>
              </a:tr>
              <a:tr h="432700">
                <a:tc>
                  <a:txBody>
                    <a:bodyPr/>
                    <a:lstStyle/>
                    <a:p>
                      <a:pPr marL="0" marR="0" lvl="0" indent="0" algn="ctr" rtl="0">
                        <a:spcBef>
                          <a:spcPts val="0"/>
                        </a:spcBef>
                        <a:buNone/>
                      </a:pPr>
                      <a:r>
                        <a:rPr lang="en-US" sz="1000" dirty="0" smtClean="0">
                          <a:latin typeface="Arial"/>
                          <a:ea typeface="Arial"/>
                          <a:cs typeface="Arial"/>
                          <a:sym typeface="Arial"/>
                        </a:rPr>
                        <a:t>10</a:t>
                      </a:r>
                      <a:endParaRPr lang="en-US" sz="1000" dirty="0">
                        <a:latin typeface="Arial"/>
                        <a:ea typeface="Arial"/>
                        <a:cs typeface="Arial"/>
                        <a:sym typeface="Arial"/>
                      </a:endParaRPr>
                    </a:p>
                  </a:txBody>
                  <a:tcPr marL="91450" marR="91450" marT="45725" marB="45725"/>
                </a:tc>
                <a:tc>
                  <a:txBody>
                    <a:bodyPr/>
                    <a:lstStyle/>
                    <a:p>
                      <a:pPr lvl="0" rtl="0">
                        <a:lnSpc>
                          <a:spcPct val="115000"/>
                        </a:lnSpc>
                        <a:spcBef>
                          <a:spcPts val="0"/>
                        </a:spcBef>
                        <a:buClr>
                          <a:schemeClr val="dk1"/>
                        </a:buClr>
                        <a:buSzPct val="110000"/>
                        <a:buFont typeface="Arial"/>
                        <a:buNone/>
                      </a:pPr>
                      <a:r>
                        <a:rPr lang="en-US" sz="1000" b="1" dirty="0">
                          <a:latin typeface="Arial"/>
                          <a:ea typeface="Arial"/>
                          <a:cs typeface="Arial"/>
                          <a:sym typeface="Arial"/>
                        </a:rPr>
                        <a:t>John </a:t>
                      </a:r>
                      <a:r>
                        <a:rPr lang="en-US" sz="1000" b="1" dirty="0" err="1">
                          <a:latin typeface="Arial"/>
                          <a:ea typeface="Arial"/>
                          <a:cs typeface="Arial"/>
                          <a:sym typeface="Arial"/>
                        </a:rPr>
                        <a:t>Planz</a:t>
                      </a:r>
                      <a:r>
                        <a:rPr lang="en-US" sz="1000" b="1" dirty="0">
                          <a:latin typeface="Arial"/>
                          <a:ea typeface="Arial"/>
                          <a:cs typeface="Arial"/>
                          <a:sym typeface="Arial"/>
                        </a:rPr>
                        <a:t>,</a:t>
                      </a:r>
                      <a:r>
                        <a:rPr lang="en-US" sz="1000" dirty="0">
                          <a:latin typeface="Arial"/>
                          <a:ea typeface="Arial"/>
                          <a:cs typeface="Arial"/>
                          <a:sym typeface="Arial"/>
                        </a:rPr>
                        <a:t> Ph.D.</a:t>
                      </a:r>
                    </a:p>
                  </a:txBody>
                  <a:tcPr marL="91450" marR="91450" marT="45725" marB="45725"/>
                </a:tc>
                <a:tc>
                  <a:txBody>
                    <a:bodyPr/>
                    <a:lstStyle/>
                    <a:p>
                      <a:pPr lvl="0" rtl="0">
                        <a:lnSpc>
                          <a:spcPct val="115000"/>
                        </a:lnSpc>
                        <a:spcBef>
                          <a:spcPts val="0"/>
                        </a:spcBef>
                        <a:buClr>
                          <a:schemeClr val="dk1"/>
                        </a:buClr>
                        <a:buSzPct val="110000"/>
                        <a:buFont typeface="Arial"/>
                        <a:buNone/>
                      </a:pPr>
                      <a:r>
                        <a:rPr lang="en-US" sz="1000" dirty="0">
                          <a:latin typeface="Arial"/>
                          <a:ea typeface="Arial"/>
                          <a:cs typeface="Arial"/>
                          <a:sym typeface="Arial"/>
                        </a:rPr>
                        <a:t>University of North Texas Health Sciences University</a:t>
                      </a:r>
                    </a:p>
                  </a:txBody>
                  <a:tcPr marL="91450" marR="91450" marT="45725" marB="45725"/>
                </a:tc>
                <a:tc>
                  <a:txBody>
                    <a:bodyPr/>
                    <a:lstStyle/>
                    <a:p>
                      <a:pPr marL="0" marR="0" lvl="0" indent="0" algn="ctr" rtl="0">
                        <a:spcBef>
                          <a:spcPts val="0"/>
                        </a:spcBef>
                        <a:buNone/>
                      </a:pPr>
                      <a:r>
                        <a:rPr lang="en-US" sz="1000">
                          <a:latin typeface="Arial"/>
                          <a:ea typeface="Arial"/>
                          <a:cs typeface="Arial"/>
                          <a:sym typeface="Arial"/>
                        </a:rPr>
                        <a:t>3</a:t>
                      </a:r>
                    </a:p>
                  </a:txBody>
                  <a:tcPr marL="91450" marR="91450" marT="45725" marB="45725"/>
                </a:tc>
                <a:tc>
                  <a:txBody>
                    <a:bodyPr/>
                    <a:lstStyle/>
                    <a:p>
                      <a:pPr lvl="0" rtl="0">
                        <a:lnSpc>
                          <a:spcPct val="115000"/>
                        </a:lnSpc>
                        <a:spcBef>
                          <a:spcPts val="0"/>
                        </a:spcBef>
                        <a:buClr>
                          <a:schemeClr val="dk1"/>
                        </a:buClr>
                        <a:buSzPct val="110000"/>
                        <a:buFont typeface="Arial"/>
                        <a:buNone/>
                      </a:pPr>
                      <a:r>
                        <a:rPr lang="en-US" sz="1000" u="sng" dirty="0">
                          <a:solidFill>
                            <a:schemeClr val="hlink"/>
                          </a:solidFill>
                          <a:latin typeface="Arial"/>
                          <a:ea typeface="Arial"/>
                          <a:cs typeface="Arial"/>
                          <a:sym typeface="Arial"/>
                          <a:hlinkClick r:id="rId12"/>
                        </a:rPr>
                        <a:t>john.planz@unthsc.edu</a:t>
                      </a:r>
                    </a:p>
                  </a:txBody>
                  <a:tcPr marL="91450" marR="91450" marT="45725" marB="45725"/>
                </a:tc>
                <a:extLst>
                  <a:ext uri="{0D108BD9-81ED-4DB2-BD59-A6C34878D82A}">
                    <a16:rowId xmlns:a16="http://schemas.microsoft.com/office/drawing/2014/main" xmlns="" val="10010"/>
                  </a:ext>
                </a:extLst>
              </a:tr>
            </a:tbl>
          </a:graphicData>
        </a:graphic>
      </p:graphicFrame>
      <p:sp>
        <p:nvSpPr>
          <p:cNvPr id="159" name="Shape 159"/>
          <p:cNvSpPr txBox="1">
            <a:spLocks noGrp="1"/>
          </p:cNvSpPr>
          <p:nvPr>
            <p:ph type="sldNum" idx="12"/>
          </p:nvPr>
        </p:nvSpPr>
        <p:spPr>
          <a:xfrm>
            <a:off x="3543300" y="6356350"/>
            <a:ext cx="2057400" cy="365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4</a:t>
            </a:fld>
            <a:endParaRPr lang="en-US" sz="1200" b="0" i="0" u="none" strike="noStrike" cap="none">
              <a:solidFill>
                <a:srgbClr val="888888"/>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3482339" y="2087024"/>
            <a:ext cx="5202785" cy="3467956"/>
          </a:xfrm>
          <a:prstGeom prst="rect">
            <a:avLst/>
          </a:prstGeom>
          <a:noFill/>
          <a:ln>
            <a:noFill/>
          </a:ln>
        </p:spPr>
        <p:txBody>
          <a:bodyPr lIns="91425" tIns="45700" rIns="91425" bIns="45700" anchor="t" anchorCtr="0">
            <a:noAutofit/>
          </a:bodyPr>
          <a:lstStyle/>
          <a:p>
            <a:pPr marL="0" lvl="0" indent="0" rtl="0">
              <a:lnSpc>
                <a:spcPct val="100000"/>
              </a:lnSpc>
              <a:spcBef>
                <a:spcPts val="0"/>
              </a:spcBef>
              <a:buClr>
                <a:schemeClr val="dk1"/>
              </a:buClr>
              <a:buSzPct val="25000"/>
              <a:buFont typeface="Arial"/>
              <a:buNone/>
            </a:pPr>
            <a:r>
              <a:rPr lang="en-US" sz="2400" dirty="0">
                <a:highlight>
                  <a:srgbClr val="FFFFFF"/>
                </a:highlight>
                <a:latin typeface="Verdana"/>
                <a:ea typeface="Verdana"/>
                <a:cs typeface="Verdana"/>
                <a:sym typeface="Verdana"/>
              </a:rPr>
              <a:t>The Wildlife Forensics Subcommittee will focus on standards and guidelines related to taxonomic identification, individualization, and geographic origin of non-human biological evidence based on morphological and genetic analyses.</a:t>
            </a:r>
          </a:p>
        </p:txBody>
      </p:sp>
      <p:sp>
        <p:nvSpPr>
          <p:cNvPr id="165" name="Shape 165"/>
          <p:cNvSpPr txBox="1">
            <a:spLocks noGrp="1"/>
          </p:cNvSpPr>
          <p:nvPr>
            <p:ph type="sldNum" idx="12"/>
          </p:nvPr>
        </p:nvSpPr>
        <p:spPr>
          <a:xfrm>
            <a:off x="3311082" y="6443655"/>
            <a:ext cx="20574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5</a:t>
            </a:fld>
            <a:endParaRPr lang="en-US" sz="1200">
              <a:solidFill>
                <a:srgbClr val="888888"/>
              </a:solidFill>
              <a:latin typeface="Calibri"/>
              <a:ea typeface="Calibri"/>
              <a:cs typeface="Calibri"/>
              <a:sym typeface="Calibri"/>
            </a:endParaRPr>
          </a:p>
        </p:txBody>
      </p:sp>
      <p:pic>
        <p:nvPicPr>
          <p:cNvPr id="166" name="Shape 166"/>
          <p:cNvPicPr preferRelativeResize="0"/>
          <p:nvPr/>
        </p:nvPicPr>
        <p:blipFill rotWithShape="1">
          <a:blip r:embed="rId3">
            <a:alphaModFix/>
          </a:blip>
          <a:srcRect/>
          <a:stretch/>
        </p:blipFill>
        <p:spPr>
          <a:xfrm>
            <a:off x="547625" y="1488738"/>
            <a:ext cx="2852700" cy="3113100"/>
          </a:xfrm>
          <a:prstGeom prst="rect">
            <a:avLst/>
          </a:prstGeom>
          <a:noFill/>
          <a:ln>
            <a:noFill/>
          </a:ln>
        </p:spPr>
      </p:pic>
      <p:sp>
        <p:nvSpPr>
          <p:cNvPr id="167" name="Shape 167"/>
          <p:cNvSpPr txBox="1">
            <a:spLocks noGrp="1"/>
          </p:cNvSpPr>
          <p:nvPr>
            <p:ph type="title"/>
          </p:nvPr>
        </p:nvSpPr>
        <p:spPr>
          <a:xfrm>
            <a:off x="547627" y="499404"/>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3300" b="1" i="0" u="none" strike="noStrike" cap="none">
                <a:solidFill>
                  <a:schemeClr val="dk1"/>
                </a:solidFill>
                <a:latin typeface="Arial"/>
                <a:ea typeface="Arial"/>
                <a:cs typeface="Arial"/>
                <a:sym typeface="Arial"/>
              </a:rPr>
              <a:t>Discipline Description</a:t>
            </a:r>
          </a:p>
        </p:txBody>
      </p:sp>
      <p:sp>
        <p:nvSpPr>
          <p:cNvPr id="6" name="7-Point Star 5"/>
          <p:cNvSpPr/>
          <p:nvPr/>
        </p:nvSpPr>
        <p:spPr>
          <a:xfrm>
            <a:off x="2519171" y="2741368"/>
            <a:ext cx="963169" cy="963169"/>
          </a:xfrm>
          <a:prstGeom prst="star7">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74109" y="315510"/>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3300" b="1" i="0" u="none" strike="noStrike" cap="none">
                <a:solidFill>
                  <a:schemeClr val="dk1"/>
                </a:solidFill>
                <a:latin typeface="Arial"/>
                <a:ea typeface="Arial"/>
                <a:cs typeface="Arial"/>
                <a:sym typeface="Arial"/>
              </a:rPr>
              <a:t>Summary of Standards/Guidelines  Priority Actions</a:t>
            </a:r>
          </a:p>
        </p:txBody>
      </p:sp>
      <p:graphicFrame>
        <p:nvGraphicFramePr>
          <p:cNvPr id="173" name="Shape 173"/>
          <p:cNvGraphicFramePr/>
          <p:nvPr>
            <p:extLst>
              <p:ext uri="{D42A27DB-BD31-4B8C-83A1-F6EECF244321}">
                <p14:modId xmlns:p14="http://schemas.microsoft.com/office/powerpoint/2010/main" val="1152530322"/>
              </p:ext>
            </p:extLst>
          </p:nvPr>
        </p:nvGraphicFramePr>
        <p:xfrm>
          <a:off x="868680" y="1717279"/>
          <a:ext cx="7460932" cy="3840480"/>
        </p:xfrm>
        <a:graphic>
          <a:graphicData uri="http://schemas.openxmlformats.org/drawingml/2006/table">
            <a:tbl>
              <a:tblPr firstRow="1" bandRow="1">
                <a:noFill/>
                <a:tableStyleId>{7CB39FE3-EDB6-4269-8DE7-0905398D2DBB}</a:tableStyleId>
              </a:tblPr>
              <a:tblGrid>
                <a:gridCol w="1787360">
                  <a:extLst>
                    <a:ext uri="{9D8B030D-6E8A-4147-A177-3AD203B41FA5}">
                      <a16:colId xmlns:a16="http://schemas.microsoft.com/office/drawing/2014/main" xmlns="" val="20000"/>
                    </a:ext>
                  </a:extLst>
                </a:gridCol>
                <a:gridCol w="5673572">
                  <a:extLst>
                    <a:ext uri="{9D8B030D-6E8A-4147-A177-3AD203B41FA5}">
                      <a16:colId xmlns:a16="http://schemas.microsoft.com/office/drawing/2014/main" xmlns="" val="20001"/>
                    </a:ext>
                  </a:extLst>
                </a:gridCol>
              </a:tblGrid>
              <a:tr h="548640">
                <a:tc>
                  <a:txBody>
                    <a:bodyPr/>
                    <a:lstStyle/>
                    <a:p>
                      <a:pPr marL="0" marR="0" lvl="0" indent="0" algn="ctr" rtl="0">
                        <a:spcBef>
                          <a:spcPts val="0"/>
                        </a:spcBef>
                        <a:buSzPct val="25000"/>
                        <a:buNone/>
                      </a:pPr>
                      <a:r>
                        <a:rPr lang="en-US" sz="2000" dirty="0"/>
                        <a:t>Priority</a:t>
                      </a:r>
                    </a:p>
                  </a:txBody>
                  <a:tcPr marL="91450" marR="91450" marT="45725" marB="45725" anchor="ctr"/>
                </a:tc>
                <a:tc>
                  <a:txBody>
                    <a:bodyPr/>
                    <a:lstStyle/>
                    <a:p>
                      <a:pPr marL="0" marR="0" lvl="0" indent="0" algn="l" rtl="0">
                        <a:spcBef>
                          <a:spcPts val="0"/>
                        </a:spcBef>
                        <a:buSzPct val="25000"/>
                        <a:buNone/>
                      </a:pPr>
                      <a:r>
                        <a:rPr lang="en-US" sz="2000" dirty="0"/>
                        <a:t>Working Title of Document</a:t>
                      </a:r>
                    </a:p>
                  </a:txBody>
                  <a:tcPr marL="91450" marR="91450" marT="45725" marB="45725" anchor="ctr"/>
                </a:tc>
                <a:extLst>
                  <a:ext uri="{0D108BD9-81ED-4DB2-BD59-A6C34878D82A}">
                    <a16:rowId xmlns:a16="http://schemas.microsoft.com/office/drawing/2014/main" xmlns="" val="10000"/>
                  </a:ext>
                </a:extLst>
              </a:tr>
              <a:tr h="548640">
                <a:tc>
                  <a:txBody>
                    <a:bodyPr/>
                    <a:lstStyle/>
                    <a:p>
                      <a:pPr marL="0" marR="0" lvl="0" indent="0" algn="ctr" rtl="0">
                        <a:spcBef>
                          <a:spcPts val="0"/>
                        </a:spcBef>
                        <a:buSzPct val="25000"/>
                        <a:buNone/>
                      </a:pPr>
                      <a:r>
                        <a:rPr lang="en-US" sz="1800" dirty="0"/>
                        <a:t>1</a:t>
                      </a:r>
                    </a:p>
                  </a:txBody>
                  <a:tcPr marL="91450" marR="91450" marT="45725" marB="45725" anchor="ctr"/>
                </a:tc>
                <a:tc>
                  <a:txBody>
                    <a:bodyPr/>
                    <a:lstStyle/>
                    <a:p>
                      <a:pPr marL="0" marR="0" lvl="0" indent="0" algn="l" rtl="0">
                        <a:spcBef>
                          <a:spcPts val="0"/>
                        </a:spcBef>
                        <a:buSzPct val="25000"/>
                        <a:buNone/>
                      </a:pPr>
                      <a:r>
                        <a:rPr lang="en-US" sz="1800" dirty="0" smtClean="0"/>
                        <a:t>General Standards for Wildlife Forensic Practice</a:t>
                      </a:r>
                      <a:endParaRPr lang="en-US" sz="1800" dirty="0"/>
                    </a:p>
                  </a:txBody>
                  <a:tcPr marL="91450" marR="91450" marT="45725" marB="45725" anchor="ctr"/>
                </a:tc>
                <a:extLst>
                  <a:ext uri="{0D108BD9-81ED-4DB2-BD59-A6C34878D82A}">
                    <a16:rowId xmlns:a16="http://schemas.microsoft.com/office/drawing/2014/main" xmlns="" val="10001"/>
                  </a:ext>
                </a:extLst>
              </a:tr>
              <a:tr h="548640">
                <a:tc>
                  <a:txBody>
                    <a:bodyPr/>
                    <a:lstStyle/>
                    <a:p>
                      <a:pPr marL="0" marR="0" lvl="0" indent="0" algn="ctr" rtl="0">
                        <a:spcBef>
                          <a:spcPts val="0"/>
                        </a:spcBef>
                        <a:buSzPct val="25000"/>
                        <a:buNone/>
                      </a:pPr>
                      <a:r>
                        <a:rPr lang="en-US" sz="1800"/>
                        <a:t>2</a:t>
                      </a:r>
                    </a:p>
                  </a:txBody>
                  <a:tcPr marL="91450" marR="91450" marT="45725" marB="45725" anchor="ctr"/>
                </a:tc>
                <a:tc>
                  <a:txBody>
                    <a:bodyPr/>
                    <a:lstStyle/>
                    <a:p>
                      <a:pPr lvl="0" rtl="0">
                        <a:spcBef>
                          <a:spcPts val="0"/>
                        </a:spcBef>
                        <a:buSzPct val="25000"/>
                        <a:buNone/>
                      </a:pPr>
                      <a:r>
                        <a:rPr lang="en-US" sz="1800" dirty="0"/>
                        <a:t>Report Writing Standards</a:t>
                      </a:r>
                    </a:p>
                  </a:txBody>
                  <a:tcPr marL="91450" marR="91450" marT="45725" marB="45725" anchor="ctr"/>
                </a:tc>
                <a:extLst>
                  <a:ext uri="{0D108BD9-81ED-4DB2-BD59-A6C34878D82A}">
                    <a16:rowId xmlns:a16="http://schemas.microsoft.com/office/drawing/2014/main" xmlns="" val="10002"/>
                  </a:ext>
                </a:extLst>
              </a:tr>
              <a:tr h="548640">
                <a:tc>
                  <a:txBody>
                    <a:bodyPr/>
                    <a:lstStyle/>
                    <a:p>
                      <a:pPr marL="0" marR="0" lvl="0" indent="0" algn="ctr" rtl="0">
                        <a:spcBef>
                          <a:spcPts val="0"/>
                        </a:spcBef>
                        <a:buSzPct val="25000"/>
                        <a:buNone/>
                      </a:pPr>
                      <a:r>
                        <a:rPr lang="en-US" sz="1800" dirty="0"/>
                        <a:t>3</a:t>
                      </a:r>
                    </a:p>
                  </a:txBody>
                  <a:tcPr marL="91450" marR="91450" marT="45725" marB="45725" anchor="ctr"/>
                </a:tc>
                <a:tc>
                  <a:txBody>
                    <a:bodyPr/>
                    <a:lstStyle/>
                    <a:p>
                      <a:pPr lvl="0" rtl="0">
                        <a:spcBef>
                          <a:spcPts val="0"/>
                        </a:spcBef>
                        <a:buSzPct val="25000"/>
                        <a:buNone/>
                      </a:pPr>
                      <a:r>
                        <a:rPr lang="en-US" sz="1800" dirty="0"/>
                        <a:t>Terminology </a:t>
                      </a:r>
                    </a:p>
                  </a:txBody>
                  <a:tcPr marL="91450" marR="91450" marT="45725" marB="45725" anchor="ctr"/>
                </a:tc>
                <a:extLst>
                  <a:ext uri="{0D108BD9-81ED-4DB2-BD59-A6C34878D82A}">
                    <a16:rowId xmlns:a16="http://schemas.microsoft.com/office/drawing/2014/main" xmlns="" val="10003"/>
                  </a:ext>
                </a:extLst>
              </a:tr>
              <a:tr h="548640">
                <a:tc>
                  <a:txBody>
                    <a:bodyPr/>
                    <a:lstStyle/>
                    <a:p>
                      <a:pPr marL="0" marR="0" lvl="0" indent="0" algn="ctr" rtl="0">
                        <a:spcBef>
                          <a:spcPts val="0"/>
                        </a:spcBef>
                        <a:buSzPct val="25000"/>
                        <a:buNone/>
                      </a:pPr>
                      <a:r>
                        <a:rPr lang="en-US" sz="1800"/>
                        <a:t>4</a:t>
                      </a:r>
                    </a:p>
                  </a:txBody>
                  <a:tcPr marL="91450" marR="91450" marT="45725" marB="45725" anchor="ctr"/>
                </a:tc>
                <a:tc>
                  <a:txBody>
                    <a:bodyPr/>
                    <a:lstStyle/>
                    <a:p>
                      <a:pPr lvl="0" rtl="0">
                        <a:spcBef>
                          <a:spcPts val="0"/>
                        </a:spcBef>
                        <a:buClr>
                          <a:schemeClr val="dk1"/>
                        </a:buClr>
                        <a:buSzPct val="25000"/>
                        <a:buFont typeface="Arial"/>
                        <a:buNone/>
                      </a:pPr>
                      <a:r>
                        <a:rPr lang="en-US" sz="1800" dirty="0"/>
                        <a:t>DNA </a:t>
                      </a:r>
                      <a:r>
                        <a:rPr lang="en-US" sz="1800" dirty="0" smtClean="0"/>
                        <a:t>Standards</a:t>
                      </a:r>
                      <a:endParaRPr lang="en-US" sz="1800" dirty="0"/>
                    </a:p>
                  </a:txBody>
                  <a:tcPr marL="91450" marR="91450" marT="45725" marB="45725" anchor="ctr"/>
                </a:tc>
                <a:extLst>
                  <a:ext uri="{0D108BD9-81ED-4DB2-BD59-A6C34878D82A}">
                    <a16:rowId xmlns:a16="http://schemas.microsoft.com/office/drawing/2014/main" xmlns="" val="10004"/>
                  </a:ext>
                </a:extLst>
              </a:tr>
              <a:tr h="548640">
                <a:tc>
                  <a:txBody>
                    <a:bodyPr/>
                    <a:lstStyle/>
                    <a:p>
                      <a:pPr marL="0" marR="0" lvl="0" indent="0" algn="ctr" rtl="0">
                        <a:spcBef>
                          <a:spcPts val="0"/>
                        </a:spcBef>
                        <a:buSzPct val="25000"/>
                        <a:buNone/>
                      </a:pPr>
                      <a:r>
                        <a:rPr lang="en-US" sz="1800" dirty="0" smtClean="0"/>
                        <a:t>5</a:t>
                      </a:r>
                      <a:endParaRPr lang="en-US" sz="1800" dirty="0"/>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800" dirty="0" smtClean="0"/>
                        <a:t>Morphology Standards</a:t>
                      </a:r>
                    </a:p>
                  </a:txBody>
                  <a:tcPr marL="91450" marR="91450" marT="45725" marB="45725" anchor="ctr"/>
                </a:tc>
              </a:tr>
              <a:tr h="548640">
                <a:tc>
                  <a:txBody>
                    <a:bodyPr/>
                    <a:lstStyle/>
                    <a:p>
                      <a:pPr marL="0" marR="0" lvl="0" indent="0" algn="ctr" rtl="0">
                        <a:spcBef>
                          <a:spcPts val="0"/>
                        </a:spcBef>
                        <a:buSzPct val="25000"/>
                        <a:buNone/>
                      </a:pPr>
                      <a:r>
                        <a:rPr lang="en-US" sz="1800" dirty="0" smtClean="0"/>
                        <a:t>6</a:t>
                      </a:r>
                      <a:endParaRPr lang="en-US" sz="1800" dirty="0"/>
                    </a:p>
                  </a:txBody>
                  <a:tcPr marL="91450" marR="91450" marT="45725" marB="45725" anchor="ctr"/>
                </a:tc>
                <a:tc>
                  <a:txBody>
                    <a:bodyPr/>
                    <a:lstStyle/>
                    <a:p>
                      <a:pPr lvl="0" rtl="0">
                        <a:spcBef>
                          <a:spcPts val="0"/>
                        </a:spcBef>
                        <a:buClr>
                          <a:schemeClr val="dk1"/>
                        </a:buClr>
                        <a:buSzPct val="25000"/>
                        <a:buFont typeface="Arial"/>
                        <a:buNone/>
                      </a:pPr>
                      <a:r>
                        <a:rPr lang="en-US" sz="1800" dirty="0"/>
                        <a:t>Validation - holding pattern</a:t>
                      </a:r>
                    </a:p>
                  </a:txBody>
                  <a:tcPr marL="91450" marR="91450" marT="45725" marB="45725" anchor="ctr"/>
                </a:tc>
                <a:extLst>
                  <a:ext uri="{0D108BD9-81ED-4DB2-BD59-A6C34878D82A}">
                    <a16:rowId xmlns:a16="http://schemas.microsoft.com/office/drawing/2014/main" xmlns="" val="10005"/>
                  </a:ext>
                </a:extLst>
              </a:tr>
            </a:tbl>
          </a:graphicData>
        </a:graphic>
      </p:graphicFrame>
      <p:sp>
        <p:nvSpPr>
          <p:cNvPr id="174" name="Shape 174"/>
          <p:cNvSpPr txBox="1">
            <a:spLocks noGrp="1"/>
          </p:cNvSpPr>
          <p:nvPr>
            <p:ph type="sldNum" idx="12"/>
          </p:nvPr>
        </p:nvSpPr>
        <p:spPr>
          <a:xfrm>
            <a:off x="3311082" y="6443655"/>
            <a:ext cx="20574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6</a:t>
            </a:fld>
            <a:endParaRPr lang="en-US" sz="1200">
              <a:solidFill>
                <a:srgbClr val="888888"/>
              </a:solidFill>
              <a:latin typeface="Calibri"/>
              <a:ea typeface="Calibri"/>
              <a:cs typeface="Calibri"/>
              <a:sym typeface="Calibri"/>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518975" y="267535"/>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3300" b="1" i="0" u="none" strike="noStrike" cap="none" dirty="0">
                <a:solidFill>
                  <a:schemeClr val="dk1"/>
                </a:solidFill>
                <a:latin typeface="Arial"/>
                <a:ea typeface="Arial"/>
                <a:cs typeface="Arial"/>
                <a:sym typeface="Arial"/>
              </a:rPr>
              <a:t>Standards/Guidelines Development</a:t>
            </a:r>
            <a:br>
              <a:rPr lang="en-US" sz="3300" b="1" i="0" u="none" strike="noStrike" cap="none" dirty="0">
                <a:solidFill>
                  <a:schemeClr val="dk1"/>
                </a:solidFill>
                <a:latin typeface="Arial"/>
                <a:ea typeface="Arial"/>
                <a:cs typeface="Arial"/>
                <a:sym typeface="Arial"/>
              </a:rPr>
            </a:br>
            <a:r>
              <a:rPr lang="en-US" sz="3300" b="1" i="0" u="none" strike="noStrike" cap="none" dirty="0">
                <a:solidFill>
                  <a:schemeClr val="dk1"/>
                </a:solidFill>
                <a:latin typeface="Arial"/>
                <a:ea typeface="Arial"/>
                <a:cs typeface="Arial"/>
                <a:sym typeface="Arial"/>
              </a:rPr>
              <a:t>Priority 1</a:t>
            </a:r>
          </a:p>
        </p:txBody>
      </p:sp>
      <p:sp>
        <p:nvSpPr>
          <p:cNvPr id="180" name="Shape 180"/>
          <p:cNvSpPr txBox="1">
            <a:spLocks noGrp="1"/>
          </p:cNvSpPr>
          <p:nvPr>
            <p:ph type="body" idx="1"/>
          </p:nvPr>
        </p:nvSpPr>
        <p:spPr>
          <a:xfrm>
            <a:off x="518975" y="1548408"/>
            <a:ext cx="8105999" cy="3340199"/>
          </a:xfrm>
          <a:prstGeom prst="rect">
            <a:avLst/>
          </a:prstGeom>
          <a:noFill/>
          <a:ln>
            <a:noFill/>
          </a:ln>
        </p:spPr>
        <p:txBody>
          <a:bodyPr lIns="91425" tIns="45700" rIns="91425" bIns="45700" anchor="t" anchorCtr="0">
            <a:noAutofit/>
          </a:bodyPr>
          <a:lstStyle/>
          <a:p>
            <a:pPr marL="0" lvl="0" indent="0">
              <a:spcBef>
                <a:spcPts val="0"/>
              </a:spcBef>
              <a:buSzPct val="25000"/>
              <a:buNone/>
            </a:pPr>
            <a:r>
              <a:rPr lang="en-US" sz="1800" b="1" i="0" u="none" strike="noStrike" cap="none" dirty="0" smtClean="0">
                <a:solidFill>
                  <a:schemeClr val="dk1"/>
                </a:solidFill>
              </a:rPr>
              <a:t>Document Title:</a:t>
            </a:r>
            <a:r>
              <a:rPr lang="en-US" sz="1800" dirty="0"/>
              <a:t> General Standards for Wildlife Forensic </a:t>
            </a:r>
            <a:r>
              <a:rPr lang="en-US" sz="1800" dirty="0" smtClean="0"/>
              <a:t>Practice</a:t>
            </a:r>
            <a:endParaRPr lang="en-US" sz="1800" b="0" i="0" u="none" strike="noStrike" cap="none" dirty="0" smtClean="0">
              <a:solidFill>
                <a:schemeClr val="dk1"/>
              </a:solidFill>
            </a:endParaRPr>
          </a:p>
          <a:p>
            <a:pPr marL="0" marR="0" lvl="0" indent="0" algn="l" rtl="0">
              <a:lnSpc>
                <a:spcPct val="90000"/>
              </a:lnSpc>
              <a:spcBef>
                <a:spcPts val="750"/>
              </a:spcBef>
              <a:spcAft>
                <a:spcPts val="0"/>
              </a:spcAft>
              <a:buClr>
                <a:schemeClr val="dk1"/>
              </a:buClr>
              <a:buSzPct val="25000"/>
              <a:buFont typeface="Arial"/>
              <a:buNone/>
            </a:pPr>
            <a:r>
              <a:rPr lang="en-US" sz="1800" b="1" i="0" u="none" strike="noStrike" cap="none" dirty="0" smtClean="0">
                <a:solidFill>
                  <a:schemeClr val="dk1"/>
                </a:solidFill>
              </a:rPr>
              <a:t>Scope</a:t>
            </a:r>
            <a:r>
              <a:rPr lang="en-US" sz="1800" b="1" i="0" u="none" strike="noStrike" cap="none" dirty="0">
                <a:solidFill>
                  <a:schemeClr val="dk1"/>
                </a:solidFill>
              </a:rPr>
              <a:t>:</a:t>
            </a:r>
            <a:r>
              <a:rPr lang="en-US" sz="1800" b="0" i="0" u="none" strike="noStrike" cap="none" dirty="0">
                <a:solidFill>
                  <a:schemeClr val="dk1"/>
                </a:solidFill>
              </a:rPr>
              <a:t> </a:t>
            </a:r>
            <a:r>
              <a:rPr lang="en-US" sz="1600" dirty="0">
                <a:latin typeface="Cambria"/>
                <a:ea typeface="Cambria"/>
                <a:cs typeface="Cambria"/>
                <a:sym typeface="Cambria"/>
              </a:rPr>
              <a:t>This document provides minimum standards and recommendations for practicing wildlife forensic analysts. This document covers good laboratory practices, evidence handling, and training as well as considerations of phylogeny, taxonomy, and reference collections that are specific to wildlife forensic science.</a:t>
            </a:r>
          </a:p>
          <a:p>
            <a:pPr marL="0" lvl="0" indent="387350" rtl="0">
              <a:lnSpc>
                <a:spcPct val="100000"/>
              </a:lnSpc>
              <a:spcBef>
                <a:spcPts val="0"/>
              </a:spcBef>
              <a:spcAft>
                <a:spcPts val="1200"/>
              </a:spcAft>
              <a:buClr>
                <a:schemeClr val="dk1"/>
              </a:buClr>
              <a:buSzPct val="68750"/>
              <a:buFont typeface="Arial"/>
              <a:buNone/>
            </a:pPr>
            <a:r>
              <a:rPr lang="en-US" sz="1600" dirty="0">
                <a:latin typeface="Cambria"/>
                <a:ea typeface="Cambria"/>
                <a:cs typeface="Cambria"/>
                <a:sym typeface="Cambria"/>
              </a:rPr>
              <a:t>These minimum standards and recommendations are not intended to replace </a:t>
            </a:r>
            <a:r>
              <a:rPr lang="en-US" sz="1600" dirty="0" smtClean="0">
                <a:latin typeface="Cambria"/>
                <a:ea typeface="Cambria"/>
                <a:cs typeface="Cambria"/>
                <a:sym typeface="Cambria"/>
              </a:rPr>
              <a:t>standards </a:t>
            </a:r>
            <a:r>
              <a:rPr lang="en-US" sz="1600" dirty="0">
                <a:latin typeface="Cambria"/>
                <a:ea typeface="Cambria"/>
                <a:cs typeface="Cambria"/>
                <a:sym typeface="Cambria"/>
              </a:rPr>
              <a:t>in ISO </a:t>
            </a:r>
            <a:r>
              <a:rPr lang="en-US" sz="1600" dirty="0">
                <a:solidFill>
                  <a:schemeClr val="tx1"/>
                </a:solidFill>
                <a:latin typeface="Cambria"/>
                <a:ea typeface="Cambria"/>
                <a:cs typeface="Cambria"/>
                <a:sym typeface="Cambria"/>
              </a:rPr>
              <a:t>17025 </a:t>
            </a:r>
            <a:r>
              <a:rPr lang="en-US" sz="1600" dirty="0" smtClean="0">
                <a:solidFill>
                  <a:schemeClr val="tx1"/>
                </a:solidFill>
                <a:latin typeface="Cambria"/>
                <a:ea typeface="Cambria"/>
                <a:cs typeface="Cambria"/>
                <a:sym typeface="Cambria"/>
              </a:rPr>
              <a:t>or other forensic </a:t>
            </a:r>
            <a:r>
              <a:rPr lang="en-US" sz="1600" dirty="0">
                <a:solidFill>
                  <a:schemeClr val="tx1"/>
                </a:solidFill>
                <a:latin typeface="Cambria"/>
                <a:ea typeface="Cambria"/>
                <a:cs typeface="Cambria"/>
                <a:sym typeface="Cambria"/>
              </a:rPr>
              <a:t>laboratory standards, </a:t>
            </a:r>
            <a:r>
              <a:rPr lang="en-US" sz="1600" dirty="0" smtClean="0">
                <a:solidFill>
                  <a:schemeClr val="tx1"/>
                </a:solidFill>
                <a:latin typeface="Cambria"/>
                <a:ea typeface="Cambria"/>
                <a:cs typeface="Cambria"/>
                <a:sym typeface="Cambria"/>
              </a:rPr>
              <a:t>but are </a:t>
            </a:r>
            <a:r>
              <a:rPr lang="en-US" sz="1600" dirty="0">
                <a:solidFill>
                  <a:schemeClr val="tx1"/>
                </a:solidFill>
                <a:latin typeface="Cambria"/>
                <a:ea typeface="Cambria"/>
                <a:cs typeface="Cambria"/>
                <a:sym typeface="Cambria"/>
              </a:rPr>
              <a:t>designed </a:t>
            </a:r>
            <a:r>
              <a:rPr lang="en-US" sz="1600" dirty="0" smtClean="0">
                <a:solidFill>
                  <a:schemeClr val="tx1"/>
                </a:solidFill>
                <a:latin typeface="Cambria"/>
                <a:ea typeface="Cambria"/>
                <a:cs typeface="Cambria"/>
                <a:sym typeface="Cambria"/>
              </a:rPr>
              <a:t>to provide guidance for small </a:t>
            </a:r>
            <a:r>
              <a:rPr lang="en-US" sz="1600" dirty="0">
                <a:solidFill>
                  <a:schemeClr val="tx1"/>
                </a:solidFill>
                <a:latin typeface="Cambria"/>
                <a:ea typeface="Cambria"/>
                <a:cs typeface="Cambria"/>
                <a:sym typeface="Cambria"/>
              </a:rPr>
              <a:t>laboratories </a:t>
            </a:r>
            <a:r>
              <a:rPr lang="en-US" sz="1600" dirty="0" smtClean="0">
                <a:solidFill>
                  <a:schemeClr val="tx1"/>
                </a:solidFill>
                <a:latin typeface="Cambria"/>
                <a:ea typeface="Cambria"/>
                <a:cs typeface="Cambria"/>
                <a:sym typeface="Cambria"/>
              </a:rPr>
              <a:t>and part-time practitioners who are outside of traditional forensic laboratories.</a:t>
            </a:r>
            <a:endParaRPr lang="en-US" sz="1600" dirty="0">
              <a:solidFill>
                <a:schemeClr val="tx1"/>
              </a:solidFill>
              <a:latin typeface="Cambria"/>
              <a:ea typeface="Cambria"/>
              <a:cs typeface="Cambria"/>
              <a:sym typeface="Cambria"/>
            </a:endParaRPr>
          </a:p>
          <a:p>
            <a:pPr marL="0" marR="0" lvl="0" indent="0" algn="l" rtl="0">
              <a:lnSpc>
                <a:spcPct val="90000"/>
              </a:lnSpc>
              <a:spcBef>
                <a:spcPts val="750"/>
              </a:spcBef>
              <a:spcAft>
                <a:spcPts val="0"/>
              </a:spcAft>
              <a:buClr>
                <a:schemeClr val="dk1"/>
              </a:buClr>
              <a:buSzPct val="25000"/>
              <a:buFont typeface="Arial"/>
              <a:buNone/>
            </a:pPr>
            <a:r>
              <a:rPr lang="en-US" sz="1800" b="1" i="0" u="none" strike="noStrike" cap="none" dirty="0">
                <a:solidFill>
                  <a:schemeClr val="dk1"/>
                </a:solidFill>
              </a:rPr>
              <a:t>Objective/rationale: </a:t>
            </a:r>
            <a:r>
              <a:rPr lang="en-US" sz="1800" b="0" i="0" u="none" strike="noStrike" cap="none" dirty="0">
                <a:solidFill>
                  <a:schemeClr val="dk1"/>
                </a:solidFill>
              </a:rPr>
              <a:t>Standardize </a:t>
            </a:r>
            <a:r>
              <a:rPr lang="en-US" sz="1800" dirty="0"/>
              <a:t>laboratory best practices for wildlife forensic practitioners.</a:t>
            </a:r>
          </a:p>
          <a:p>
            <a:pPr marL="0" marR="0" lvl="0" indent="0" algn="l" rtl="0">
              <a:lnSpc>
                <a:spcPct val="90000"/>
              </a:lnSpc>
              <a:spcBef>
                <a:spcPts val="750"/>
              </a:spcBef>
              <a:spcAft>
                <a:spcPts val="0"/>
              </a:spcAft>
              <a:buClr>
                <a:schemeClr val="dk1"/>
              </a:buClr>
              <a:buSzPct val="25000"/>
              <a:buFont typeface="Arial"/>
              <a:buNone/>
            </a:pPr>
            <a:r>
              <a:rPr lang="en-US" sz="1800" b="1" i="0" u="none" strike="noStrike" cap="none" dirty="0">
                <a:solidFill>
                  <a:schemeClr val="dk1"/>
                </a:solidFill>
              </a:rPr>
              <a:t>Issues/Concerns:</a:t>
            </a:r>
            <a:r>
              <a:rPr lang="en-US" sz="1800" b="0" i="0" u="none" strike="noStrike" cap="none" dirty="0">
                <a:solidFill>
                  <a:schemeClr val="dk1"/>
                </a:solidFill>
              </a:rPr>
              <a:t>  </a:t>
            </a:r>
            <a:r>
              <a:rPr lang="en-US" sz="1800" dirty="0"/>
              <a:t>A</a:t>
            </a:r>
            <a:r>
              <a:rPr lang="en-US" sz="1800" dirty="0" smtClean="0"/>
              <a:t>cceptance </a:t>
            </a:r>
            <a:r>
              <a:rPr lang="en-US" sz="1800" dirty="0"/>
              <a:t>in the SDO process</a:t>
            </a:r>
          </a:p>
        </p:txBody>
      </p:sp>
      <p:sp>
        <p:nvSpPr>
          <p:cNvPr id="181" name="Shape 181"/>
          <p:cNvSpPr txBox="1"/>
          <p:nvPr/>
        </p:nvSpPr>
        <p:spPr>
          <a:xfrm>
            <a:off x="2258250" y="5331450"/>
            <a:ext cx="6620100" cy="1244399"/>
          </a:xfrm>
          <a:prstGeom prst="rect">
            <a:avLst/>
          </a:prstGeom>
          <a:solidFill>
            <a:srgbClr val="D0CECE"/>
          </a:solid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Task Group Name: </a:t>
            </a:r>
            <a:r>
              <a:rPr lang="en-US" sz="1800">
                <a:solidFill>
                  <a:schemeClr val="dk1"/>
                </a:solidFill>
                <a:latin typeface="Calibri"/>
                <a:ea typeface="Calibri"/>
                <a:cs typeface="Calibri"/>
                <a:sym typeface="Calibri"/>
              </a:rPr>
              <a:t>Standards and Guidelines TG</a:t>
            </a:r>
          </a:p>
          <a:p>
            <a:pPr marL="0" marR="0" lvl="0" indent="0" algn="l" rtl="0">
              <a:spcBef>
                <a:spcPts val="0"/>
              </a:spcBef>
              <a:buSzPct val="25000"/>
              <a:buNone/>
            </a:pPr>
            <a:r>
              <a:rPr lang="en-US" sz="1800" b="1">
                <a:solidFill>
                  <a:schemeClr val="dk1"/>
                </a:solidFill>
                <a:latin typeface="Calibri"/>
                <a:ea typeface="Calibri"/>
                <a:cs typeface="Calibri"/>
                <a:sym typeface="Calibri"/>
              </a:rPr>
              <a:t>Task Group Chair Name: </a:t>
            </a:r>
            <a:r>
              <a:rPr lang="en-US" sz="1800">
                <a:solidFill>
                  <a:schemeClr val="dk1"/>
                </a:solidFill>
                <a:latin typeface="Calibri"/>
                <a:ea typeface="Calibri"/>
                <a:cs typeface="Calibri"/>
                <a:sym typeface="Calibri"/>
              </a:rPr>
              <a:t>Chris O’Brien</a:t>
            </a:r>
          </a:p>
          <a:p>
            <a:pPr marL="0" marR="0" lvl="0" indent="0" algn="l" rtl="0">
              <a:spcBef>
                <a:spcPts val="0"/>
              </a:spcBef>
              <a:buSzPct val="25000"/>
              <a:buNone/>
            </a:pPr>
            <a:r>
              <a:rPr lang="en-US" sz="1800" b="1">
                <a:solidFill>
                  <a:schemeClr val="dk1"/>
                </a:solidFill>
                <a:latin typeface="Calibri"/>
                <a:ea typeface="Calibri"/>
                <a:cs typeface="Calibri"/>
                <a:sym typeface="Calibri"/>
              </a:rPr>
              <a:t>Task Group Chair Contact Information: </a:t>
            </a:r>
            <a:r>
              <a:rPr lang="en-US" sz="1800">
                <a:solidFill>
                  <a:schemeClr val="dk1"/>
                </a:solidFill>
                <a:latin typeface="Calibri"/>
                <a:ea typeface="Calibri"/>
                <a:cs typeface="Calibri"/>
                <a:sym typeface="Calibri"/>
              </a:rPr>
              <a:t>rcobrien@newhaven.edu</a:t>
            </a:r>
          </a:p>
          <a:p>
            <a:pPr marL="0" marR="0" lvl="0" indent="0" algn="l" rtl="0">
              <a:spcBef>
                <a:spcPts val="0"/>
              </a:spcBef>
              <a:buSzPct val="25000"/>
              <a:buNone/>
            </a:pPr>
            <a:r>
              <a:rPr lang="en-US" sz="1800" b="1">
                <a:solidFill>
                  <a:schemeClr val="dk1"/>
                </a:solidFill>
                <a:latin typeface="Calibri"/>
                <a:ea typeface="Calibri"/>
                <a:cs typeface="Calibri"/>
                <a:sym typeface="Calibri"/>
              </a:rPr>
              <a:t>Date of Last Task Group Meeting: </a:t>
            </a:r>
            <a:r>
              <a:rPr lang="en-US" sz="1800">
                <a:solidFill>
                  <a:schemeClr val="dk1"/>
                </a:solidFill>
                <a:latin typeface="Calibri"/>
                <a:ea typeface="Calibri"/>
                <a:cs typeface="Calibri"/>
                <a:sym typeface="Calibri"/>
              </a:rPr>
              <a:t>28/Jan/2016</a:t>
            </a:r>
          </a:p>
        </p:txBody>
      </p:sp>
      <p:sp>
        <p:nvSpPr>
          <p:cNvPr id="182" name="Shape 182"/>
          <p:cNvSpPr txBox="1">
            <a:spLocks noGrp="1"/>
          </p:cNvSpPr>
          <p:nvPr>
            <p:ph type="sldNum" idx="12"/>
          </p:nvPr>
        </p:nvSpPr>
        <p:spPr>
          <a:xfrm>
            <a:off x="3311082" y="6443655"/>
            <a:ext cx="20574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7</a:t>
            </a:fld>
            <a:endParaRPr lang="en-US" sz="1200">
              <a:solidFill>
                <a:srgbClr val="888888"/>
              </a:solidFill>
              <a:latin typeface="Calibri"/>
              <a:ea typeface="Calibri"/>
              <a:cs typeface="Calibri"/>
              <a:sym typeface="Calibri"/>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628650" y="379142"/>
            <a:ext cx="788670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3200" b="1" i="0" u="none" strike="noStrike" cap="none" dirty="0">
                <a:solidFill>
                  <a:schemeClr val="dk1"/>
                </a:solidFill>
                <a:latin typeface="Arial"/>
                <a:ea typeface="Arial"/>
                <a:cs typeface="Arial"/>
                <a:sym typeface="Arial"/>
              </a:rPr>
              <a:t>Standards/Guidelines Development</a:t>
            </a:r>
            <a:r>
              <a:rPr lang="en-US" sz="2800" b="1" i="0" u="none" strike="noStrike" cap="none" dirty="0">
                <a:solidFill>
                  <a:schemeClr val="dk1"/>
                </a:solidFill>
                <a:latin typeface="Arial"/>
                <a:ea typeface="Arial"/>
                <a:cs typeface="Arial"/>
                <a:sym typeface="Arial"/>
              </a:rPr>
              <a:t/>
            </a:r>
            <a:br>
              <a:rPr lang="en-US" sz="2800" b="1" i="0" u="none" strike="noStrike" cap="none" dirty="0">
                <a:solidFill>
                  <a:schemeClr val="dk1"/>
                </a:solidFill>
                <a:latin typeface="Arial"/>
                <a:ea typeface="Arial"/>
                <a:cs typeface="Arial"/>
                <a:sym typeface="Arial"/>
              </a:rPr>
            </a:br>
            <a:r>
              <a:rPr lang="en-US" sz="2400" b="1" i="0" u="none" strike="noStrike" cap="none" dirty="0">
                <a:solidFill>
                  <a:schemeClr val="dk1"/>
                </a:solidFill>
                <a:latin typeface="Arial"/>
                <a:ea typeface="Arial"/>
                <a:cs typeface="Arial"/>
                <a:sym typeface="Arial"/>
              </a:rPr>
              <a:t>Priority 1 Document - General Standards</a:t>
            </a:r>
            <a:endParaRPr lang="en-US" sz="2800" b="1" i="0" u="none" strike="noStrike" cap="none" dirty="0">
              <a:solidFill>
                <a:schemeClr val="dk1"/>
              </a:solidFill>
              <a:latin typeface="Arial"/>
              <a:ea typeface="Arial"/>
              <a:cs typeface="Arial"/>
              <a:sym typeface="Arial"/>
            </a:endParaRPr>
          </a:p>
        </p:txBody>
      </p:sp>
      <p:sp>
        <p:nvSpPr>
          <p:cNvPr id="188" name="Shape 188"/>
          <p:cNvSpPr txBox="1">
            <a:spLocks noGrp="1"/>
          </p:cNvSpPr>
          <p:nvPr>
            <p:ph type="body" idx="1"/>
          </p:nvPr>
        </p:nvSpPr>
        <p:spPr>
          <a:xfrm>
            <a:off x="1944652" y="2107447"/>
            <a:ext cx="5228099" cy="374840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dirty="0">
                <a:solidFill>
                  <a:schemeClr val="dk1"/>
                </a:solidFill>
                <a:sym typeface="Arial"/>
              </a:rPr>
              <a:t>Key Components of Standard: </a:t>
            </a:r>
          </a:p>
          <a:p>
            <a:pPr marL="0" marR="0" lvl="0" indent="0" algn="l" rtl="0">
              <a:lnSpc>
                <a:spcPct val="90000"/>
              </a:lnSpc>
              <a:spcBef>
                <a:spcPts val="0"/>
              </a:spcBef>
              <a:spcAft>
                <a:spcPts val="0"/>
              </a:spcAft>
              <a:buClr>
                <a:schemeClr val="dk1"/>
              </a:buClr>
              <a:buSzPct val="25000"/>
              <a:buFont typeface="Arial"/>
              <a:buNone/>
            </a:pPr>
            <a:endParaRPr sz="1600" dirty="0"/>
          </a:p>
          <a:p>
            <a:pPr marL="457200" lvl="0" rtl="0">
              <a:lnSpc>
                <a:spcPct val="100000"/>
              </a:lnSpc>
              <a:spcBef>
                <a:spcPts val="0"/>
              </a:spcBef>
              <a:spcAft>
                <a:spcPts val="1200"/>
              </a:spcAft>
              <a:buNone/>
            </a:pPr>
            <a:r>
              <a:rPr lang="en-US" sz="2400" b="1" dirty="0">
                <a:latin typeface="Cambria"/>
                <a:ea typeface="Cambria"/>
                <a:cs typeface="Cambria"/>
                <a:sym typeface="Cambria"/>
              </a:rPr>
              <a:t>Training and Personnel</a:t>
            </a:r>
          </a:p>
          <a:p>
            <a:pPr marL="457200" lvl="0" rtl="0">
              <a:lnSpc>
                <a:spcPct val="100000"/>
              </a:lnSpc>
              <a:spcBef>
                <a:spcPts val="0"/>
              </a:spcBef>
              <a:spcAft>
                <a:spcPts val="1200"/>
              </a:spcAft>
              <a:buNone/>
            </a:pPr>
            <a:r>
              <a:rPr lang="en-US" sz="2400" b="1" dirty="0">
                <a:latin typeface="Cambria"/>
                <a:ea typeface="Cambria"/>
                <a:cs typeface="Cambria"/>
                <a:sym typeface="Cambria"/>
              </a:rPr>
              <a:t>Evidence Handling</a:t>
            </a:r>
          </a:p>
          <a:p>
            <a:pPr marL="457200" lvl="0" rtl="0">
              <a:lnSpc>
                <a:spcPct val="100000"/>
              </a:lnSpc>
              <a:spcBef>
                <a:spcPts val="0"/>
              </a:spcBef>
              <a:spcAft>
                <a:spcPts val="1200"/>
              </a:spcAft>
              <a:buNone/>
            </a:pPr>
            <a:r>
              <a:rPr lang="en-US" sz="2400" b="1" dirty="0">
                <a:latin typeface="Cambria"/>
                <a:ea typeface="Cambria"/>
                <a:cs typeface="Cambria"/>
                <a:sym typeface="Cambria"/>
              </a:rPr>
              <a:t>Equipment and Methods</a:t>
            </a:r>
          </a:p>
          <a:p>
            <a:pPr marL="457200" lvl="0" rtl="0">
              <a:lnSpc>
                <a:spcPct val="100000"/>
              </a:lnSpc>
              <a:spcBef>
                <a:spcPts val="0"/>
              </a:spcBef>
              <a:spcAft>
                <a:spcPts val="1200"/>
              </a:spcAft>
              <a:buNone/>
            </a:pPr>
            <a:r>
              <a:rPr lang="en-US" sz="2400" b="1" dirty="0">
                <a:latin typeface="Cambria"/>
                <a:ea typeface="Cambria"/>
                <a:cs typeface="Cambria"/>
                <a:sym typeface="Cambria"/>
              </a:rPr>
              <a:t>Reference Materials and Collections</a:t>
            </a:r>
          </a:p>
          <a:p>
            <a:pPr marL="457200" lvl="0" rtl="0">
              <a:lnSpc>
                <a:spcPct val="100000"/>
              </a:lnSpc>
              <a:spcBef>
                <a:spcPts val="0"/>
              </a:spcBef>
              <a:spcAft>
                <a:spcPts val="1200"/>
              </a:spcAft>
              <a:buNone/>
            </a:pPr>
            <a:r>
              <a:rPr lang="en-US" sz="2400" b="1" dirty="0">
                <a:latin typeface="Cambria"/>
                <a:ea typeface="Cambria"/>
                <a:cs typeface="Cambria"/>
                <a:sym typeface="Cambria"/>
              </a:rPr>
              <a:t>Case Documentation</a:t>
            </a:r>
          </a:p>
          <a:p>
            <a:pPr marL="171450" marR="0" lvl="0" indent="-171450" algn="l" rtl="0">
              <a:lnSpc>
                <a:spcPct val="90000"/>
              </a:lnSpc>
              <a:spcBef>
                <a:spcPts val="75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a:p>
            <a:pPr marL="171450" marR="0" lvl="0" indent="-171450" algn="l" rtl="0">
              <a:lnSpc>
                <a:spcPct val="90000"/>
              </a:lnSpc>
              <a:spcBef>
                <a:spcPts val="75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a:p>
            <a:pPr marL="171450" marR="0" lvl="0" indent="-171450" algn="l" rtl="0">
              <a:lnSpc>
                <a:spcPct val="90000"/>
              </a:lnSpc>
              <a:spcBef>
                <a:spcPts val="75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a:p>
            <a:pPr marL="171450" marR="0" lvl="0" indent="-171450" algn="l" rtl="0">
              <a:lnSpc>
                <a:spcPct val="90000"/>
              </a:lnSpc>
              <a:spcBef>
                <a:spcPts val="75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a:p>
            <a:pPr marL="0" marR="0" lvl="0" indent="0" algn="l" rtl="0">
              <a:lnSpc>
                <a:spcPct val="90000"/>
              </a:lnSpc>
              <a:spcBef>
                <a:spcPts val="75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a:p>
            <a:pPr marL="0" marR="0" lvl="0" indent="0" algn="l" rtl="0">
              <a:lnSpc>
                <a:spcPct val="90000"/>
              </a:lnSpc>
              <a:spcBef>
                <a:spcPts val="750"/>
              </a:spcBef>
              <a:buClr>
                <a:schemeClr val="dk1"/>
              </a:buClr>
              <a:buSzPct val="25000"/>
              <a:buFont typeface="Arial"/>
              <a:buNone/>
            </a:pPr>
            <a:endParaRPr sz="2800" b="0" i="0" u="none" strike="noStrike" cap="none" dirty="0">
              <a:solidFill>
                <a:schemeClr val="dk1"/>
              </a:solidFill>
              <a:latin typeface="Arial"/>
              <a:ea typeface="Arial"/>
              <a:cs typeface="Arial"/>
              <a:sym typeface="Arial"/>
            </a:endParaRPr>
          </a:p>
        </p:txBody>
      </p:sp>
      <p:sp>
        <p:nvSpPr>
          <p:cNvPr id="189" name="Shape 189"/>
          <p:cNvSpPr txBox="1">
            <a:spLocks noGrp="1"/>
          </p:cNvSpPr>
          <p:nvPr>
            <p:ph type="sldNum" idx="12"/>
          </p:nvPr>
        </p:nvSpPr>
        <p:spPr>
          <a:xfrm>
            <a:off x="3311082" y="6443655"/>
            <a:ext cx="20574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a:solidFill>
                  <a:srgbClr val="888888"/>
                </a:solidFill>
                <a:latin typeface="Calibri"/>
                <a:ea typeface="Calibri"/>
                <a:cs typeface="Calibri"/>
                <a:sym typeface="Calibri"/>
              </a:rPr>
              <a:t>8</a:t>
            </a:fld>
            <a:endParaRPr lang="en-US" sz="1200">
              <a:solidFill>
                <a:srgbClr val="888888"/>
              </a:solidFill>
              <a:latin typeface="Calibri"/>
              <a:ea typeface="Calibri"/>
              <a:cs typeface="Calibri"/>
              <a:sym typeface="Calibri"/>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11162" y="232043"/>
            <a:ext cx="78867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US" sz="3300" b="1" i="0" u="none" strike="noStrike" cap="none" dirty="0">
                <a:solidFill>
                  <a:schemeClr val="dk1"/>
                </a:solidFill>
                <a:latin typeface="Arial"/>
                <a:ea typeface="Arial"/>
                <a:cs typeface="Arial"/>
                <a:sym typeface="Arial"/>
              </a:rPr>
              <a:t>Standards/Guidelines for Reference</a:t>
            </a:r>
          </a:p>
        </p:txBody>
      </p:sp>
      <p:graphicFrame>
        <p:nvGraphicFramePr>
          <p:cNvPr id="202" name="Shape 202"/>
          <p:cNvGraphicFramePr/>
          <p:nvPr>
            <p:extLst>
              <p:ext uri="{D42A27DB-BD31-4B8C-83A1-F6EECF244321}">
                <p14:modId xmlns:p14="http://schemas.microsoft.com/office/powerpoint/2010/main" val="3539994174"/>
              </p:ext>
            </p:extLst>
          </p:nvPr>
        </p:nvGraphicFramePr>
        <p:xfrm>
          <a:off x="877824" y="1619250"/>
          <a:ext cx="7388350" cy="3801155"/>
        </p:xfrm>
        <a:graphic>
          <a:graphicData uri="http://schemas.openxmlformats.org/drawingml/2006/table">
            <a:tbl>
              <a:tblPr firstRow="1" bandRow="1">
                <a:noFill/>
                <a:tableStyleId>{7CB39FE3-EDB6-4269-8DE7-0905398D2DBB}</a:tableStyleId>
              </a:tblPr>
              <a:tblGrid>
                <a:gridCol w="6058225">
                  <a:extLst>
                    <a:ext uri="{9D8B030D-6E8A-4147-A177-3AD203B41FA5}">
                      <a16:colId xmlns:a16="http://schemas.microsoft.com/office/drawing/2014/main" xmlns="" val="20000"/>
                    </a:ext>
                  </a:extLst>
                </a:gridCol>
                <a:gridCol w="1330125">
                  <a:extLst>
                    <a:ext uri="{9D8B030D-6E8A-4147-A177-3AD203B41FA5}">
                      <a16:colId xmlns:a16="http://schemas.microsoft.com/office/drawing/2014/main" xmlns="" val="20001"/>
                    </a:ext>
                  </a:extLst>
                </a:gridCol>
              </a:tblGrid>
              <a:tr h="625725">
                <a:tc>
                  <a:txBody>
                    <a:bodyPr/>
                    <a:lstStyle/>
                    <a:p>
                      <a:pPr marL="0" marR="0" lvl="0" indent="0" algn="l" rtl="0">
                        <a:spcBef>
                          <a:spcPts val="0"/>
                        </a:spcBef>
                        <a:buSzPct val="25000"/>
                        <a:buNone/>
                      </a:pPr>
                      <a:r>
                        <a:rPr lang="en-US" sz="1600" dirty="0"/>
                        <a:t>Title</a:t>
                      </a:r>
                    </a:p>
                  </a:txBody>
                  <a:tcPr marL="91425" marR="91425" marT="45725" marB="45725" anchor="ctr"/>
                </a:tc>
                <a:tc>
                  <a:txBody>
                    <a:bodyPr/>
                    <a:lstStyle/>
                    <a:p>
                      <a:pPr marL="0" marR="0" lvl="0" indent="0" algn="l" rtl="0">
                        <a:spcBef>
                          <a:spcPts val="0"/>
                        </a:spcBef>
                        <a:buSzPct val="25000"/>
                        <a:buNone/>
                      </a:pPr>
                      <a:r>
                        <a:rPr lang="en-US" sz="1600"/>
                        <a:t>Organization</a:t>
                      </a:r>
                    </a:p>
                  </a:txBody>
                  <a:tcPr marL="91425" marR="91425" marT="45725" marB="45725" anchor="ctr"/>
                </a:tc>
                <a:extLst>
                  <a:ext uri="{0D108BD9-81ED-4DB2-BD59-A6C34878D82A}">
                    <a16:rowId xmlns:a16="http://schemas.microsoft.com/office/drawing/2014/main" xmlns="" val="10000"/>
                  </a:ext>
                </a:extLst>
              </a:tr>
              <a:tr h="370900">
                <a:tc>
                  <a:txBody>
                    <a:bodyPr/>
                    <a:lstStyle/>
                    <a:p>
                      <a:pPr marL="0" marR="0" lvl="0" indent="0" algn="l" rtl="0">
                        <a:spcBef>
                          <a:spcPts val="0"/>
                        </a:spcBef>
                        <a:buSzPct val="25000"/>
                        <a:buNone/>
                      </a:pPr>
                      <a:r>
                        <a:rPr lang="en-US" sz="1600" dirty="0"/>
                        <a:t>SWGWILD Standards and Guidelines, v. 2.0</a:t>
                      </a:r>
                    </a:p>
                  </a:txBody>
                  <a:tcPr marL="91425" marR="91425" marT="45725" marB="45725"/>
                </a:tc>
                <a:tc>
                  <a:txBody>
                    <a:bodyPr/>
                    <a:lstStyle/>
                    <a:p>
                      <a:pPr marL="0" marR="0" lvl="0" indent="0" algn="l" rtl="0">
                        <a:spcBef>
                          <a:spcPts val="0"/>
                        </a:spcBef>
                        <a:buSzPct val="25000"/>
                        <a:buNone/>
                      </a:pPr>
                      <a:r>
                        <a:rPr lang="en-US" sz="1600"/>
                        <a:t>SWGWILD</a:t>
                      </a:r>
                    </a:p>
                  </a:txBody>
                  <a:tcPr marL="91425" marR="91425" marT="45725" marB="45725"/>
                </a:tc>
                <a:extLst>
                  <a:ext uri="{0D108BD9-81ED-4DB2-BD59-A6C34878D82A}">
                    <a16:rowId xmlns:a16="http://schemas.microsoft.com/office/drawing/2014/main" xmlns="" val="10002"/>
                  </a:ext>
                </a:extLst>
              </a:tr>
              <a:tr h="370900">
                <a:tc>
                  <a:txBody>
                    <a:bodyPr/>
                    <a:lstStyle/>
                    <a:p>
                      <a:pPr marL="0" marR="0" lvl="0" indent="0" algn="l" rtl="0">
                        <a:spcBef>
                          <a:spcPts val="0"/>
                        </a:spcBef>
                        <a:buSzPct val="25000"/>
                        <a:buNone/>
                      </a:pPr>
                      <a:r>
                        <a:rPr lang="en-US" sz="1600"/>
                        <a:t>Quality Assurance Standards</a:t>
                      </a:r>
                    </a:p>
                  </a:txBody>
                  <a:tcPr marL="91425" marR="91425" marT="45725" marB="45725"/>
                </a:tc>
                <a:tc>
                  <a:txBody>
                    <a:bodyPr/>
                    <a:lstStyle/>
                    <a:p>
                      <a:pPr marL="0" marR="0" lvl="0" indent="0" algn="l" rtl="0">
                        <a:spcBef>
                          <a:spcPts val="0"/>
                        </a:spcBef>
                        <a:buSzPct val="25000"/>
                        <a:buNone/>
                      </a:pPr>
                      <a:r>
                        <a:rPr lang="en-US" sz="1600"/>
                        <a:t>FBI</a:t>
                      </a:r>
                    </a:p>
                  </a:txBody>
                  <a:tcPr marL="91425" marR="91425" marT="45725" marB="45725"/>
                </a:tc>
                <a:extLst>
                  <a:ext uri="{0D108BD9-81ED-4DB2-BD59-A6C34878D82A}">
                    <a16:rowId xmlns:a16="http://schemas.microsoft.com/office/drawing/2014/main" xmlns="" val="10003"/>
                  </a:ext>
                </a:extLst>
              </a:tr>
              <a:tr h="370900">
                <a:tc>
                  <a:txBody>
                    <a:bodyPr/>
                    <a:lstStyle/>
                    <a:p>
                      <a:pPr marL="0" marR="0" lvl="0" indent="0" algn="l" rtl="0">
                        <a:spcBef>
                          <a:spcPts val="0"/>
                        </a:spcBef>
                        <a:buSzPct val="25000"/>
                        <a:buNone/>
                      </a:pPr>
                      <a:r>
                        <a:rPr lang="en-US" sz="1600" dirty="0">
                          <a:solidFill>
                            <a:schemeClr val="dk1"/>
                          </a:solidFill>
                        </a:rPr>
                        <a:t>ISFG Recommendations</a:t>
                      </a:r>
                    </a:p>
                  </a:txBody>
                  <a:tcPr marL="91425" marR="91425" marT="45725" marB="45725"/>
                </a:tc>
                <a:tc>
                  <a:txBody>
                    <a:bodyPr/>
                    <a:lstStyle/>
                    <a:p>
                      <a:pPr marL="0" marR="0" lvl="0" indent="0" algn="l" rtl="0">
                        <a:spcBef>
                          <a:spcPts val="0"/>
                        </a:spcBef>
                        <a:buSzPct val="25000"/>
                        <a:buNone/>
                      </a:pPr>
                      <a:r>
                        <a:rPr lang="en-US" sz="1600"/>
                        <a:t>IFSG</a:t>
                      </a:r>
                    </a:p>
                  </a:txBody>
                  <a:tcPr marL="91425" marR="91425" marT="45725" marB="45725"/>
                </a:tc>
                <a:extLst>
                  <a:ext uri="{0D108BD9-81ED-4DB2-BD59-A6C34878D82A}">
                    <a16:rowId xmlns:a16="http://schemas.microsoft.com/office/drawing/2014/main" xmlns="" val="10004"/>
                  </a:ext>
                </a:extLst>
              </a:tr>
              <a:tr h="370900">
                <a:tc>
                  <a:txBody>
                    <a:bodyPr/>
                    <a:lstStyle/>
                    <a:p>
                      <a:pPr marL="0" marR="0" lvl="0" indent="0" algn="l" rtl="0">
                        <a:spcBef>
                          <a:spcPts val="0"/>
                        </a:spcBef>
                        <a:buSzPct val="25000"/>
                        <a:buNone/>
                      </a:pPr>
                      <a:r>
                        <a:rPr lang="en-US" sz="1600" dirty="0" smtClean="0">
                          <a:solidFill>
                            <a:schemeClr val="dk1"/>
                          </a:solidFill>
                          <a:latin typeface="Calibri"/>
                          <a:ea typeface="Calibri"/>
                          <a:cs typeface="Calibri"/>
                          <a:sym typeface="Calibri"/>
                        </a:rPr>
                        <a:t>ISO</a:t>
                      </a:r>
                      <a:r>
                        <a:rPr lang="en-US" sz="1600" baseline="0" dirty="0" smtClean="0">
                          <a:solidFill>
                            <a:schemeClr val="dk1"/>
                          </a:solidFill>
                          <a:latin typeface="Calibri"/>
                          <a:ea typeface="Calibri"/>
                          <a:cs typeface="Calibri"/>
                          <a:sym typeface="Calibri"/>
                        </a:rPr>
                        <a:t> 17025:2005</a:t>
                      </a:r>
                      <a:endParaRPr lang="en-US" sz="1600" dirty="0">
                        <a:solidFill>
                          <a:schemeClr val="dk1"/>
                        </a:solidFill>
                        <a:latin typeface="Calibri"/>
                        <a:ea typeface="Calibri"/>
                        <a:cs typeface="Calibri"/>
                        <a:sym typeface="Calibri"/>
                      </a:endParaRPr>
                    </a:p>
                  </a:txBody>
                  <a:tcPr marL="91425" marR="91425" marT="45725" marB="45725"/>
                </a:tc>
                <a:tc>
                  <a:txBody>
                    <a:bodyPr/>
                    <a:lstStyle/>
                    <a:p>
                      <a:pPr marL="0" marR="0" lvl="0" indent="0" algn="l" rtl="0">
                        <a:spcBef>
                          <a:spcPts val="0"/>
                        </a:spcBef>
                        <a:buSzPct val="25000"/>
                        <a:buNone/>
                      </a:pPr>
                      <a:r>
                        <a:rPr lang="en-US" sz="1600" dirty="0" smtClean="0"/>
                        <a:t>ISO</a:t>
                      </a:r>
                      <a:endParaRPr lang="en-US" sz="1600" dirty="0"/>
                    </a:p>
                  </a:txBody>
                  <a:tcPr marL="91425" marR="91425" marT="45725" marB="45725"/>
                </a:tc>
              </a:tr>
              <a:tr h="370900">
                <a:tc>
                  <a:txBody>
                    <a:bodyPr/>
                    <a:lstStyle/>
                    <a:p>
                      <a:pPr marL="0" marR="0" lvl="0" indent="0" algn="l" rtl="0">
                        <a:lnSpc>
                          <a:spcPct val="100000"/>
                        </a:lnSpc>
                        <a:spcBef>
                          <a:spcPts val="0"/>
                        </a:spcBef>
                        <a:spcAft>
                          <a:spcPts val="0"/>
                        </a:spcAft>
                        <a:buSzPct val="25000"/>
                        <a:buNone/>
                      </a:pPr>
                      <a:r>
                        <a:rPr lang="en-US" sz="1600" b="0" i="0" u="none" strike="noStrike" cap="none" dirty="0" smtClean="0">
                          <a:solidFill>
                            <a:schemeClr val="dk1"/>
                          </a:solidFill>
                          <a:latin typeface="Calibri"/>
                          <a:ea typeface="Calibri"/>
                          <a:cs typeface="Calibri"/>
                          <a:sym typeface="Arial"/>
                          <a:rtl val="0"/>
                        </a:rPr>
                        <a:t>Guide 19: Modules in a Forensic Science Process</a:t>
                      </a:r>
                      <a:endParaRPr lang="en-US" sz="1600" b="0" i="0" u="none" strike="noStrike" cap="none" dirty="0">
                        <a:solidFill>
                          <a:schemeClr val="dk1"/>
                        </a:solidFill>
                        <a:latin typeface="Calibri"/>
                        <a:ea typeface="Calibri"/>
                        <a:cs typeface="Calibri"/>
                        <a:sym typeface="Calibri"/>
                        <a:rtl val="0"/>
                      </a:endParaRPr>
                    </a:p>
                  </a:txBody>
                  <a:tcPr marL="91425" marR="91425" marT="45725" marB="45725"/>
                </a:tc>
                <a:tc>
                  <a:txBody>
                    <a:bodyPr/>
                    <a:lstStyle/>
                    <a:p>
                      <a:pPr marL="0" marR="0" lvl="0" indent="0" algn="l" rtl="0">
                        <a:lnSpc>
                          <a:spcPct val="100000"/>
                        </a:lnSpc>
                        <a:spcBef>
                          <a:spcPts val="0"/>
                        </a:spcBef>
                        <a:spcAft>
                          <a:spcPts val="0"/>
                        </a:spcAft>
                        <a:buSzPct val="25000"/>
                        <a:buNone/>
                      </a:pPr>
                      <a:r>
                        <a:rPr lang="en-US" sz="1600" b="0" i="0" u="none" strike="noStrike" cap="none" dirty="0" smtClean="0">
                          <a:solidFill>
                            <a:schemeClr val="dk1"/>
                          </a:solidFill>
                          <a:latin typeface="Calibri"/>
                          <a:ea typeface="Calibri"/>
                          <a:cs typeface="Calibri"/>
                          <a:sym typeface="Arial"/>
                          <a:rtl val="0"/>
                        </a:rPr>
                        <a:t>ILAC</a:t>
                      </a:r>
                      <a:endParaRPr lang="en-US" sz="1600" b="0" i="0" u="none" strike="noStrike" cap="none" dirty="0">
                        <a:solidFill>
                          <a:schemeClr val="dk1"/>
                        </a:solidFill>
                        <a:latin typeface="Calibri"/>
                        <a:ea typeface="Calibri"/>
                        <a:cs typeface="Calibri"/>
                        <a:sym typeface="Arial"/>
                        <a:rtl val="0"/>
                      </a:endParaRPr>
                    </a:p>
                  </a:txBody>
                  <a:tcPr marL="91425" marR="91425" marT="45725" marB="45725"/>
                </a:tc>
              </a:tr>
              <a:tr h="370900">
                <a:tc>
                  <a:txBody>
                    <a:bodyPr/>
                    <a:lstStyle/>
                    <a:p>
                      <a:pPr marL="0" marR="0" lvl="0" indent="0" algn="l" rtl="0">
                        <a:spcBef>
                          <a:spcPts val="0"/>
                        </a:spcBef>
                        <a:buSzPct val="25000"/>
                        <a:buNone/>
                      </a:pPr>
                      <a:r>
                        <a:rPr lang="en-US" sz="1600" dirty="0" smtClean="0">
                          <a:solidFill>
                            <a:schemeClr val="dk1"/>
                          </a:solidFill>
                          <a:latin typeface="Calibri"/>
                          <a:ea typeface="Calibri"/>
                          <a:cs typeface="Calibri"/>
                          <a:sym typeface="Calibri"/>
                        </a:rPr>
                        <a:t>Supplemental Requirements for the Accreditation of Forensic Testing Laboratories</a:t>
                      </a:r>
                      <a:endParaRPr lang="en-US" sz="1600" dirty="0">
                        <a:solidFill>
                          <a:schemeClr val="dk1"/>
                        </a:solidFill>
                        <a:latin typeface="Calibri"/>
                        <a:ea typeface="Calibri"/>
                        <a:cs typeface="Calibri"/>
                        <a:sym typeface="Calibri"/>
                      </a:endParaRPr>
                    </a:p>
                  </a:txBody>
                  <a:tcPr marL="91425" marR="91425" marT="45725" marB="45725"/>
                </a:tc>
                <a:tc>
                  <a:txBody>
                    <a:bodyPr/>
                    <a:lstStyle/>
                    <a:p>
                      <a:pPr marL="0" marR="0" lvl="0" indent="0" algn="l" rtl="0">
                        <a:spcBef>
                          <a:spcPts val="0"/>
                        </a:spcBef>
                        <a:buSzPct val="25000"/>
                        <a:buNone/>
                      </a:pPr>
                      <a:r>
                        <a:rPr lang="en-US" sz="1600" dirty="0" smtClean="0"/>
                        <a:t>ASCLD/LAB</a:t>
                      </a:r>
                      <a:endParaRPr lang="en-US" sz="1600" dirty="0"/>
                    </a:p>
                  </a:txBody>
                  <a:tcPr marL="91425" marR="91425" marT="45725" marB="45725"/>
                </a:tc>
              </a:tr>
              <a:tr h="370900">
                <a:tc>
                  <a:txBody>
                    <a:bodyPr/>
                    <a:lstStyle/>
                    <a:p>
                      <a:pPr marL="0" marR="0" lvl="0" indent="0" algn="l" rtl="0">
                        <a:spcBef>
                          <a:spcPts val="0"/>
                        </a:spcBef>
                        <a:buSzPct val="25000"/>
                        <a:buNone/>
                      </a:pPr>
                      <a:r>
                        <a:rPr lang="en-US" sz="1600" b="0" i="0" u="none" strike="noStrike" cap="none" dirty="0" smtClean="0">
                          <a:solidFill>
                            <a:schemeClr val="dk1"/>
                          </a:solidFill>
                          <a:latin typeface="Calibri"/>
                          <a:ea typeface="Calibri"/>
                          <a:cs typeface="Calibri"/>
                          <a:sym typeface="Arial"/>
                          <a:rtl val="0"/>
                        </a:rPr>
                        <a:t>Forensic Requirements for Accreditation (FRA-1:2008/1)</a:t>
                      </a:r>
                      <a:endParaRPr lang="en-US" sz="1600" b="0" i="0" u="none" strike="noStrike" cap="none" dirty="0">
                        <a:solidFill>
                          <a:schemeClr val="dk1"/>
                        </a:solidFill>
                        <a:latin typeface="Calibri"/>
                        <a:ea typeface="Calibri"/>
                        <a:cs typeface="Calibri"/>
                        <a:sym typeface="Calibri"/>
                        <a:rtl val="0"/>
                      </a:endParaRPr>
                    </a:p>
                  </a:txBody>
                  <a:tcPr marL="91425" marR="91425" marT="45725" marB="45725"/>
                </a:tc>
                <a:tc>
                  <a:txBody>
                    <a:bodyPr/>
                    <a:lstStyle/>
                    <a:p>
                      <a:pPr marL="0" marR="0" lvl="0" indent="0" algn="l" rtl="0">
                        <a:spcBef>
                          <a:spcPts val="0"/>
                        </a:spcBef>
                        <a:buSzPct val="25000"/>
                        <a:buNone/>
                      </a:pPr>
                      <a:r>
                        <a:rPr lang="en-US" sz="1600" dirty="0" smtClean="0"/>
                        <a:t>FQS/ANAB</a:t>
                      </a:r>
                      <a:endParaRPr lang="en-US" sz="1600" dirty="0"/>
                    </a:p>
                  </a:txBody>
                  <a:tcPr marL="91425" marR="91425" marT="45725" marB="45725"/>
                </a:tc>
              </a:tr>
              <a:tr h="370900">
                <a:tc>
                  <a:txBody>
                    <a:bodyPr/>
                    <a:lstStyle/>
                    <a:p>
                      <a:pPr marL="0" marR="0" lvl="0" indent="0" algn="l" rtl="0">
                        <a:spcBef>
                          <a:spcPts val="0"/>
                        </a:spcBef>
                        <a:buSzPct val="25000"/>
                        <a:buNone/>
                      </a:pPr>
                      <a:r>
                        <a:rPr lang="en-US" sz="1600" dirty="0">
                          <a:solidFill>
                            <a:schemeClr val="dk1"/>
                          </a:solidFill>
                          <a:latin typeface="Calibri"/>
                          <a:ea typeface="Calibri"/>
                          <a:cs typeface="Calibri"/>
                          <a:sym typeface="Calibri"/>
                        </a:rPr>
                        <a:t>Primary literature publications</a:t>
                      </a:r>
                    </a:p>
                  </a:txBody>
                  <a:tcPr marL="91425" marR="91425" marT="45725" marB="45725"/>
                </a:tc>
                <a:tc>
                  <a:txBody>
                    <a:bodyPr/>
                    <a:lstStyle/>
                    <a:p>
                      <a:pPr marL="0" marR="0" lvl="0" indent="0" algn="l" rtl="0">
                        <a:spcBef>
                          <a:spcPts val="0"/>
                        </a:spcBef>
                        <a:buSzPct val="25000"/>
                        <a:buNone/>
                      </a:pPr>
                      <a:r>
                        <a:rPr lang="en-US" sz="1600" dirty="0"/>
                        <a:t>n/a</a:t>
                      </a:r>
                    </a:p>
                  </a:txBody>
                  <a:tcPr marL="91425" marR="91425" marT="45725" marB="45725"/>
                </a:tc>
                <a:extLst>
                  <a:ext uri="{0D108BD9-81ED-4DB2-BD59-A6C34878D82A}">
                    <a16:rowId xmlns:a16="http://schemas.microsoft.com/office/drawing/2014/main" xmlns="" val="10005"/>
                  </a:ext>
                </a:extLst>
              </a:tr>
            </a:tbl>
          </a:graphicData>
        </a:graphic>
      </p:graphicFrame>
      <p:sp>
        <p:nvSpPr>
          <p:cNvPr id="203" name="Shape 203"/>
          <p:cNvSpPr txBox="1">
            <a:spLocks noGrp="1"/>
          </p:cNvSpPr>
          <p:nvPr>
            <p:ph type="sldNum" idx="12"/>
          </p:nvPr>
        </p:nvSpPr>
        <p:spPr>
          <a:xfrm>
            <a:off x="3543300" y="6356350"/>
            <a:ext cx="2057400" cy="365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9</a:t>
            </a:fld>
            <a:endParaRPr lang="en-US" sz="1200">
              <a:solidFill>
                <a:srgbClr val="888888"/>
              </a:solidFill>
              <a:latin typeface="Calibri"/>
              <a:ea typeface="Calibri"/>
              <a:cs typeface="Calibri"/>
              <a:sym typeface="Calibri"/>
            </a:endParaRPr>
          </a:p>
        </p:txBody>
      </p:sp>
      <p:sp>
        <p:nvSpPr>
          <p:cNvPr id="204" name="Shape 204"/>
          <p:cNvSpPr txBox="1"/>
          <p:nvPr/>
        </p:nvSpPr>
        <p:spPr>
          <a:xfrm>
            <a:off x="411162" y="164941"/>
            <a:ext cx="5098098" cy="39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i="1" dirty="0">
                <a:solidFill>
                  <a:schemeClr val="dk1"/>
                </a:solidFill>
                <a:latin typeface="Calibri"/>
                <a:ea typeface="Calibri"/>
                <a:cs typeface="Calibri"/>
                <a:sym typeface="Calibri"/>
              </a:rPr>
              <a:t>Topic </a:t>
            </a:r>
            <a:r>
              <a:rPr lang="en-US" sz="2000" i="1" dirty="0" smtClean="0">
                <a:solidFill>
                  <a:schemeClr val="dk1"/>
                </a:solidFill>
                <a:latin typeface="Calibri"/>
                <a:ea typeface="Calibri"/>
                <a:cs typeface="Calibri"/>
                <a:sym typeface="Calibri"/>
              </a:rPr>
              <a:t>1:General Standards for WF Practice</a:t>
            </a:r>
            <a:endParaRPr lang="en-US" sz="20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0572424"/>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1259</Words>
  <Application>Microsoft Office PowerPoint</Application>
  <PresentationFormat>On-screen Show (4:3)</PresentationFormat>
  <Paragraphs>527</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Office Theme</vt:lpstr>
      <vt:lpstr>Priority Action Report</vt:lpstr>
      <vt:lpstr>PowerPoint Presentation</vt:lpstr>
      <vt:lpstr>Subcommittee Leadership</vt:lpstr>
      <vt:lpstr>Subcommittee Members</vt:lpstr>
      <vt:lpstr>Discipline Description</vt:lpstr>
      <vt:lpstr>Summary of Standards/Guidelines  Priority Actions</vt:lpstr>
      <vt:lpstr>Standards/Guidelines Development Priority 1</vt:lpstr>
      <vt:lpstr>Standards/Guidelines Development Priority 1 Document - General Standards</vt:lpstr>
      <vt:lpstr>Standards/Guidelines for Reference</vt:lpstr>
      <vt:lpstr>Standards/Guidelines Development Priority 2</vt:lpstr>
      <vt:lpstr>Standards/Guidelines Development Priority 2 Document - Report Writing</vt:lpstr>
      <vt:lpstr>Standards/Guidelines for Reference</vt:lpstr>
      <vt:lpstr>Priority 3: Terminology</vt:lpstr>
      <vt:lpstr>Standards/Guidelines for reference</vt:lpstr>
      <vt:lpstr>Standards/Guidelines Reviewed For Technical Merit</vt:lpstr>
      <vt:lpstr>Research Gaps Identified</vt:lpstr>
      <vt:lpstr>Upper Columbia River Chinook</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Action Report</dc:title>
  <dc:creator>Mary Curtis</dc:creator>
  <cp:lastModifiedBy>Curtis, Mary</cp:lastModifiedBy>
  <cp:revision>22</cp:revision>
  <dcterms:modified xsi:type="dcterms:W3CDTF">2016-02-19T16:12:09Z</dcterms:modified>
</cp:coreProperties>
</file>