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1"/>
  </p:sldMasterIdLst>
  <p:notesMasterIdLst>
    <p:notesMasterId r:id="rId14"/>
  </p:notesMasterIdLst>
  <p:handoutMasterIdLst>
    <p:handoutMasterId r:id="rId15"/>
  </p:handoutMasterIdLst>
  <p:sldIdLst>
    <p:sldId id="287" r:id="rId2"/>
    <p:sldId id="294" r:id="rId3"/>
    <p:sldId id="288" r:id="rId4"/>
    <p:sldId id="290" r:id="rId5"/>
    <p:sldId id="299" r:id="rId6"/>
    <p:sldId id="297" r:id="rId7"/>
    <p:sldId id="298" r:id="rId8"/>
    <p:sldId id="292" r:id="rId9"/>
    <p:sldId id="295" r:id="rId10"/>
    <p:sldId id="300" r:id="rId11"/>
    <p:sldId id="296" r:id="rId12"/>
    <p:sldId id="301" r:id="rId13"/>
  </p:sldIdLst>
  <p:sldSz cx="12188825" cy="6858000"/>
  <p:notesSz cx="9296400" cy="7010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7F5CF"/>
    <a:srgbClr val="E2F5CF"/>
    <a:srgbClr val="CCFF99"/>
    <a:srgbClr val="DAFF8F"/>
    <a:srgbClr val="99FF66"/>
    <a:srgbClr val="E9FFBD"/>
    <a:srgbClr val="CCFFCC"/>
    <a:srgbClr val="A3DDB5"/>
    <a:srgbClr val="81DE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5" autoAdjust="0"/>
    <p:restoredTop sz="44296" autoAdjust="0"/>
  </p:normalViewPr>
  <p:slideViewPr>
    <p:cSldViewPr>
      <p:cViewPr varScale="1">
        <p:scale>
          <a:sx n="49" d="100"/>
          <a:sy n="49" d="100"/>
        </p:scale>
        <p:origin x="1860" y="36"/>
      </p:cViewPr>
      <p:guideLst>
        <p:guide orient="horz" pos="2160"/>
        <p:guide pos="2880"/>
        <p:guide pos="3839"/>
      </p:guideLst>
    </p:cSldViewPr>
  </p:slideViewPr>
  <p:outlineViewPr>
    <p:cViewPr>
      <p:scale>
        <a:sx n="33" d="100"/>
        <a:sy n="33" d="100"/>
      </p:scale>
      <p:origin x="0" y="-5304"/>
    </p:cViewPr>
  </p:outlineViewPr>
  <p:notesTextViewPr>
    <p:cViewPr>
      <p:scale>
        <a:sx n="3" d="2"/>
        <a:sy n="3" d="2"/>
      </p:scale>
      <p:origin x="0" y="0"/>
    </p:cViewPr>
  </p:notesTextViewPr>
  <p:sorterViewPr>
    <p:cViewPr>
      <p:scale>
        <a:sx n="100" d="100"/>
        <a:sy n="100" d="100"/>
      </p:scale>
      <p:origin x="0" y="534"/>
    </p:cViewPr>
  </p:sorterViewPr>
  <p:notesViewPr>
    <p:cSldViewPr>
      <p:cViewPr varScale="1">
        <p:scale>
          <a:sx n="99" d="100"/>
          <a:sy n="99" d="100"/>
        </p:scale>
        <p:origin x="352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029075" cy="352425"/>
          </a:xfrm>
          <a:prstGeom prst="rect">
            <a:avLst/>
          </a:prstGeom>
        </p:spPr>
        <p:txBody>
          <a:bodyPr vert="horz" lIns="91440" tIns="45720" rIns="91440" bIns="45720" rtlCol="0"/>
          <a:lstStyle>
            <a:lvl1pPr algn="l">
              <a:defRPr sz="1200" smtClean="0"/>
            </a:lvl1pPr>
          </a:lstStyle>
          <a:p>
            <a:pPr>
              <a:defRPr/>
            </a:pPr>
            <a:endParaRPr lang="en-US" dirty="0"/>
          </a:p>
        </p:txBody>
      </p:sp>
      <p:sp>
        <p:nvSpPr>
          <p:cNvPr id="3" name="Date Placeholder 2"/>
          <p:cNvSpPr>
            <a:spLocks noGrp="1"/>
          </p:cNvSpPr>
          <p:nvPr>
            <p:ph type="dt" sz="quarter" idx="1"/>
          </p:nvPr>
        </p:nvSpPr>
        <p:spPr>
          <a:xfrm>
            <a:off x="5265739" y="2"/>
            <a:ext cx="4029075" cy="352425"/>
          </a:xfrm>
          <a:prstGeom prst="rect">
            <a:avLst/>
          </a:prstGeom>
        </p:spPr>
        <p:txBody>
          <a:bodyPr vert="horz" lIns="91440" tIns="45720" rIns="91440" bIns="45720" rtlCol="0"/>
          <a:lstStyle>
            <a:lvl1pPr algn="r">
              <a:defRPr sz="1200" smtClean="0"/>
            </a:lvl1pPr>
          </a:lstStyle>
          <a:p>
            <a:pPr>
              <a:defRPr/>
            </a:pPr>
            <a:fld id="{DF9FD7C5-0239-4CF1-825E-CD53B56688C5}" type="datetimeFigureOut">
              <a:rPr lang="en-US"/>
              <a:pPr>
                <a:defRPr/>
              </a:pPr>
              <a:t>9/21/2017</a:t>
            </a:fld>
            <a:endParaRPr lang="en-US" dirty="0"/>
          </a:p>
        </p:txBody>
      </p:sp>
      <p:sp>
        <p:nvSpPr>
          <p:cNvPr id="4" name="Footer Placeholder 3"/>
          <p:cNvSpPr>
            <a:spLocks noGrp="1"/>
          </p:cNvSpPr>
          <p:nvPr>
            <p:ph type="ftr" sz="quarter" idx="2"/>
          </p:nvPr>
        </p:nvSpPr>
        <p:spPr>
          <a:xfrm>
            <a:off x="1" y="6657977"/>
            <a:ext cx="4029075" cy="352425"/>
          </a:xfrm>
          <a:prstGeom prst="rect">
            <a:avLst/>
          </a:prstGeom>
        </p:spPr>
        <p:txBody>
          <a:bodyPr vert="horz" lIns="91440" tIns="45720" rIns="91440" bIns="45720" rtlCol="0" anchor="b"/>
          <a:lstStyle>
            <a:lvl1pPr algn="l">
              <a:defRPr sz="1200" smtClean="0"/>
            </a:lvl1pPr>
          </a:lstStyle>
          <a:p>
            <a:pPr>
              <a:defRPr/>
            </a:pPr>
            <a:endParaRPr lang="en-US" dirty="0"/>
          </a:p>
        </p:txBody>
      </p:sp>
      <p:sp>
        <p:nvSpPr>
          <p:cNvPr id="5" name="Slide Number Placeholder 4"/>
          <p:cNvSpPr>
            <a:spLocks noGrp="1"/>
          </p:cNvSpPr>
          <p:nvPr>
            <p:ph type="sldNum" sz="quarter" idx="3"/>
          </p:nvPr>
        </p:nvSpPr>
        <p:spPr>
          <a:xfrm>
            <a:off x="5265739" y="6657977"/>
            <a:ext cx="4029075" cy="352425"/>
          </a:xfrm>
          <a:prstGeom prst="rect">
            <a:avLst/>
          </a:prstGeom>
        </p:spPr>
        <p:txBody>
          <a:bodyPr vert="horz" lIns="91440" tIns="45720" rIns="91440" bIns="45720" rtlCol="0" anchor="b"/>
          <a:lstStyle>
            <a:lvl1pPr algn="r">
              <a:defRPr sz="1200" smtClean="0"/>
            </a:lvl1pPr>
          </a:lstStyle>
          <a:p>
            <a:pPr>
              <a:defRPr/>
            </a:pPr>
            <a:fld id="{6806BC21-F36D-48A5-8A77-4C49CFC68900}" type="slidenum">
              <a:rPr lang="en-US"/>
              <a:pPr>
                <a:defRPr/>
              </a:pPr>
              <a:t>‹#›</a:t>
            </a:fld>
            <a:endParaRPr lang="en-US" dirty="0"/>
          </a:p>
        </p:txBody>
      </p:sp>
    </p:spTree>
    <p:extLst>
      <p:ext uri="{BB962C8B-B14F-4D97-AF65-F5344CB8AC3E}">
        <p14:creationId xmlns:p14="http://schemas.microsoft.com/office/powerpoint/2010/main" val="1042328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029075" cy="352425"/>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idx="1"/>
          </p:nvPr>
        </p:nvSpPr>
        <p:spPr>
          <a:xfrm>
            <a:off x="5265739" y="2"/>
            <a:ext cx="4029075" cy="352425"/>
          </a:xfrm>
          <a:prstGeom prst="rect">
            <a:avLst/>
          </a:prstGeom>
        </p:spPr>
        <p:txBody>
          <a:bodyPr vert="horz" lIns="91440" tIns="45720" rIns="91440" bIns="45720" rtlCol="0"/>
          <a:lstStyle>
            <a:lvl1pPr algn="r">
              <a:defRPr sz="1200"/>
            </a:lvl1pPr>
          </a:lstStyle>
          <a:p>
            <a:pPr>
              <a:defRPr/>
            </a:pPr>
            <a:fld id="{A584D795-87D0-4D9F-9482-DDAA69969C6A}" type="datetimeFigureOut">
              <a:rPr lang="en-US"/>
              <a:pPr>
                <a:defRPr/>
              </a:pPr>
              <a:t>9/21/2017</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930276" y="3373438"/>
            <a:ext cx="7435850" cy="276066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657977"/>
            <a:ext cx="4029075" cy="352425"/>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5265739" y="6657977"/>
            <a:ext cx="4029075" cy="352425"/>
          </a:xfrm>
          <a:prstGeom prst="rect">
            <a:avLst/>
          </a:prstGeom>
        </p:spPr>
        <p:txBody>
          <a:bodyPr vert="horz" lIns="91440" tIns="45720" rIns="91440" bIns="45720" rtlCol="0" anchor="b"/>
          <a:lstStyle>
            <a:lvl1pPr algn="r">
              <a:defRPr sz="1200"/>
            </a:lvl1pPr>
          </a:lstStyle>
          <a:p>
            <a:pPr>
              <a:defRPr/>
            </a:pPr>
            <a:fld id="{B044249E-AA8F-4E7C-9AE5-9B60B2B45BA6}" type="slidenum">
              <a:rPr lang="en-US"/>
              <a:pPr>
                <a:defRPr/>
              </a:pPr>
              <a:t>‹#›</a:t>
            </a:fld>
            <a:endParaRPr lang="en-US" dirty="0"/>
          </a:p>
        </p:txBody>
      </p:sp>
    </p:spTree>
    <p:extLst>
      <p:ext uri="{BB962C8B-B14F-4D97-AF65-F5344CB8AC3E}">
        <p14:creationId xmlns:p14="http://schemas.microsoft.com/office/powerpoint/2010/main" val="6397858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presentation will provide a brief overview of the basic principles of liquid</a:t>
            </a:r>
            <a:r>
              <a:rPr lang="en-US" altLang="en-US" baseline="0" dirty="0"/>
              <a:t> chromatography, with demonstrations using food dyes.  The first few slides provide background material that should help to provide a basis for understanding the chromatographic separation videos.</a:t>
            </a:r>
            <a:endParaRPr lang="en-US" alt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2BA136-6DF6-4828-BE00-1C24F427182A}" type="slidenum">
              <a:rPr lang="en-US" altLang="en-US" smtClean="0"/>
              <a:pPr/>
              <a:t>1</a:t>
            </a:fld>
            <a:endParaRPr lang="en-US" altLang="en-US" dirty="0"/>
          </a:p>
        </p:txBody>
      </p:sp>
    </p:spTree>
    <p:extLst>
      <p:ext uri="{BB962C8B-B14F-4D97-AF65-F5344CB8AC3E}">
        <p14:creationId xmlns:p14="http://schemas.microsoft.com/office/powerpoint/2010/main" val="1330961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example, red, yellow and blue food color dyes are combined</a:t>
            </a:r>
            <a:r>
              <a:rPr lang="en-US" baseline="0" dirty="0"/>
              <a:t> in a small vial.  This vial will be placed in a liquid chromatographic instrument, and injected onto the top of a glass column.  The process is visible because the demonstration column is made of glass.  In analytical chemistry, columns are typically made of metal for practical reasons.  In this demonstration column, the top of the adsorbent is lowered a couple of centimeters to permit visualization of the separation process.  The response of a detector will be displayed at the same time as the separation, to illustrate how chromatograms are generated.</a:t>
            </a:r>
          </a:p>
          <a:p>
            <a:endParaRPr lang="en-US" baseline="0" dirty="0"/>
          </a:p>
          <a:p>
            <a:r>
              <a:rPr lang="en-US" baseline="0" dirty="0"/>
              <a:t>The sample is introduced onto the column using an </a:t>
            </a:r>
            <a:r>
              <a:rPr lang="en-US" baseline="0" dirty="0" err="1"/>
              <a:t>autosampler</a:t>
            </a:r>
            <a:r>
              <a:rPr lang="en-US" baseline="0" dirty="0"/>
              <a:t>.  This device samples a portion of the liquid through a septum in the cap of the vial using a needle.  The sample is transferred to an injector, which switches the sample into the flowing solvent called the mobile phase.  At the left, the glass column is shown, and to the right, the detector response.</a:t>
            </a:r>
          </a:p>
          <a:p>
            <a:endParaRPr lang="en-US" baseline="0" dirty="0"/>
          </a:p>
          <a:p>
            <a:r>
              <a:rPr lang="en-US" baseline="0" dirty="0"/>
              <a:t>This is the approximate beginning of the separation, when the sample containing the mixture of the three dyes is introduced onto the column.  Concentration occurs at the top of the adsorbent, and separation of the dyes begins almost immediately.  As the yellow dye exits the column, tubing carries the flowing solvent with the dye into a detector.  The resulting signal is indicated by a peak.  When the yellow dye is completely eluted from the column, the signal returns to a low level, called the baseline.  As the red dye elutes, the signal increases and then decreases.  This peak indicates the red dye.  Finally, as the blue dye elutes from the column into the detector, a third peak is generated.</a:t>
            </a:r>
          </a:p>
          <a:p>
            <a:endParaRPr lang="en-US" baseline="0" dirty="0"/>
          </a:p>
          <a:p>
            <a:r>
              <a:rPr lang="en-US" baseline="0" dirty="0"/>
              <a:t>In the next video, on the left, a close up is shown of the top of the column.  In the inset image on the right, the bottom of the column is shown.  Instead of connecting a detector, the solvent is allowed to flow out of the column, and the individual dyes are collected in separate vials.  These samples can be compared with the original containers to show that the mixture has been separated into the component parts.</a:t>
            </a:r>
          </a:p>
          <a:p>
            <a:endParaRPr lang="en-US" baseline="0" dirty="0"/>
          </a:p>
          <a:p>
            <a:r>
              <a:rPr lang="en-US" baseline="0" dirty="0"/>
              <a:t>In the next demonstration, the green dye will be processed separately.  Ask yourself the question:  Will the chromatographic separation show that the dye is made of a single green component, or a mixture of dyes?  In theory, either case is possible.  Almost immediately, it is evident that the green food coloring dye consists of a mixture of yellow and blue dyes.</a:t>
            </a:r>
          </a:p>
          <a:p>
            <a:endParaRPr lang="en-US" baseline="0" dirty="0"/>
          </a:p>
          <a:p>
            <a:r>
              <a:rPr lang="en-US" baseline="0" dirty="0"/>
              <a:t>In the last example, a grape flavored soft drink is analyzed.  Because the color of the soft drink is not as concentrated as the food dyes, a larger sample is injected using a manual injection valve.  Also shown in this figure is a chromatographic pump that provides the solvent flow through the column.  When the injection valve is switched, the sample flows into the column and is concentrated at the top of the adsorbent.  Again, it is immediately apparent that the purple grape color is the product of two dyes, namely, red and blue.  As before, these dyes can be collected into separate vials as they elute from the column.  If the dyes are mixed, the purple color is again restored.</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044249E-AA8F-4E7C-9AE5-9B60B2B45BA6}" type="slidenum">
              <a:rPr lang="en-US" smtClean="0"/>
              <a:pPr>
                <a:defRPr/>
              </a:pPr>
              <a:t>10</a:t>
            </a:fld>
            <a:endParaRPr lang="en-US" dirty="0"/>
          </a:p>
        </p:txBody>
      </p:sp>
    </p:spTree>
    <p:extLst>
      <p:ext uri="{BB962C8B-B14F-4D97-AF65-F5344CB8AC3E}">
        <p14:creationId xmlns:p14="http://schemas.microsoft.com/office/powerpoint/2010/main" val="3382561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types of chromatograph are used in a broad spectrum of chemical applications.  A few examples include clinical analyses, environmental analyses, forensic investigation, and studies of food and nutrition.  Such complex samples may contain thousands of components, and their analysis is made possible by chromatography.</a:t>
            </a:r>
          </a:p>
        </p:txBody>
      </p:sp>
      <p:sp>
        <p:nvSpPr>
          <p:cNvPr id="4" name="Slide Number Placeholder 3"/>
          <p:cNvSpPr>
            <a:spLocks noGrp="1"/>
          </p:cNvSpPr>
          <p:nvPr>
            <p:ph type="sldNum" sz="quarter" idx="10"/>
          </p:nvPr>
        </p:nvSpPr>
        <p:spPr/>
        <p:txBody>
          <a:bodyPr/>
          <a:lstStyle/>
          <a:p>
            <a:pPr>
              <a:defRPr/>
            </a:pPr>
            <a:fld id="{B044249E-AA8F-4E7C-9AE5-9B60B2B45BA6}" type="slidenum">
              <a:rPr lang="en-US" smtClean="0"/>
              <a:pPr>
                <a:defRPr/>
              </a:pPr>
              <a:t>11</a:t>
            </a:fld>
            <a:endParaRPr lang="en-US" dirty="0"/>
          </a:p>
        </p:txBody>
      </p:sp>
    </p:spTree>
    <p:extLst>
      <p:ext uri="{BB962C8B-B14F-4D97-AF65-F5344CB8AC3E}">
        <p14:creationId xmlns:p14="http://schemas.microsoft.com/office/powerpoint/2010/main" val="1386789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learn more about the National</a:t>
            </a:r>
            <a:r>
              <a:rPr lang="en-US" baseline="0" dirty="0"/>
              <a:t> Institute of Standards and Technology, visit www.nist.gov</a:t>
            </a:r>
            <a:endParaRPr lang="en-US" dirty="0"/>
          </a:p>
        </p:txBody>
      </p:sp>
      <p:sp>
        <p:nvSpPr>
          <p:cNvPr id="4" name="Slide Number Placeholder 3"/>
          <p:cNvSpPr>
            <a:spLocks noGrp="1"/>
          </p:cNvSpPr>
          <p:nvPr>
            <p:ph type="sldNum" sz="quarter" idx="10"/>
          </p:nvPr>
        </p:nvSpPr>
        <p:spPr/>
        <p:txBody>
          <a:bodyPr/>
          <a:lstStyle/>
          <a:p>
            <a:pPr>
              <a:defRPr/>
            </a:pPr>
            <a:fld id="{B044249E-AA8F-4E7C-9AE5-9B60B2B45BA6}" type="slidenum">
              <a:rPr lang="en-US" smtClean="0"/>
              <a:pPr>
                <a:defRPr/>
              </a:pPr>
              <a:t>12</a:t>
            </a:fld>
            <a:endParaRPr lang="en-US"/>
          </a:p>
        </p:txBody>
      </p:sp>
    </p:spTree>
    <p:extLst>
      <p:ext uri="{BB962C8B-B14F-4D97-AF65-F5344CB8AC3E}">
        <p14:creationId xmlns:p14="http://schemas.microsoft.com/office/powerpoint/2010/main" val="719252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a:t>Chromatography is an example of a process by which a mixture is separated into at least</a:t>
            </a:r>
            <a:r>
              <a:rPr lang="en-US" baseline="0" dirty="0"/>
              <a:t> two fractions with different compositions.  Other separation methods exist, such as distillation, recrystallization, and extraction.</a:t>
            </a:r>
          </a:p>
          <a:p>
            <a:endParaRPr lang="en-US" baseline="0" dirty="0"/>
          </a:p>
          <a:p>
            <a:r>
              <a:rPr lang="en-US" baseline="0" dirty="0"/>
              <a:t>Chromatography was first described over 100 years ago by a Russian botanist named </a:t>
            </a:r>
            <a:r>
              <a:rPr lang="en-US" baseline="0" dirty="0" err="1"/>
              <a:t>Mikail</a:t>
            </a:r>
            <a:r>
              <a:rPr lang="en-US" baseline="0" dirty="0"/>
              <a:t> </a:t>
            </a:r>
            <a:r>
              <a:rPr lang="en-US" baseline="0" dirty="0" err="1"/>
              <a:t>Tswett</a:t>
            </a:r>
            <a:r>
              <a:rPr lang="en-US" baseline="0" dirty="0"/>
              <a:t>.  His research focused on the separation and purification of chlorophyll pigments from plant extracts.  Plant extracts were applied at the top of a tube containing a powdered chalky adsorbent, and a solvent was allowed to flow though the tube.  Bands appeared over time along the column that were created by the different plant pigments. For the development of this technique, </a:t>
            </a:r>
            <a:r>
              <a:rPr lang="en-US" baseline="0" dirty="0" err="1"/>
              <a:t>Tswett</a:t>
            </a:r>
            <a:r>
              <a:rPr lang="en-US" baseline="0" dirty="0"/>
              <a:t> is widely regarded as the father of chromatography.</a:t>
            </a:r>
          </a:p>
          <a:p>
            <a:endParaRPr lang="en-US" baseline="0" dirty="0"/>
          </a:p>
          <a:p>
            <a:r>
              <a:rPr lang="en-US" baseline="0" dirty="0"/>
              <a:t>Separations serve three purposes:  identification of the components in a mixture, measurement of how much of each component is present, and purification.</a:t>
            </a:r>
          </a:p>
          <a:p>
            <a:endParaRPr lang="en-US" baseline="0" dirty="0"/>
          </a:p>
          <a:p>
            <a:r>
              <a:rPr lang="en-US" baseline="0" dirty="0"/>
              <a:t>Although the original research was carried out with colored pigments, and the demonstration that will be shown in this presentation utilizes food dyes, the chromatographic process does not depend on color, but instead is based on chemical properties of the components and how they interact with the adsorbent.</a:t>
            </a:r>
            <a:endParaRPr lang="en-US" dirty="0"/>
          </a:p>
        </p:txBody>
      </p:sp>
      <p:sp>
        <p:nvSpPr>
          <p:cNvPr id="4" name="Slide Number Placeholder 3"/>
          <p:cNvSpPr>
            <a:spLocks noGrp="1"/>
          </p:cNvSpPr>
          <p:nvPr>
            <p:ph type="sldNum" sz="quarter" idx="10"/>
          </p:nvPr>
        </p:nvSpPr>
        <p:spPr/>
        <p:txBody>
          <a:bodyPr/>
          <a:lstStyle/>
          <a:p>
            <a:pPr>
              <a:defRPr/>
            </a:pPr>
            <a:fld id="{B044249E-AA8F-4E7C-9AE5-9B60B2B45BA6}" type="slidenum">
              <a:rPr lang="en-US" smtClean="0"/>
              <a:pPr>
                <a:defRPr/>
              </a:pPr>
              <a:t>2</a:t>
            </a:fld>
            <a:endParaRPr lang="en-US" dirty="0"/>
          </a:p>
        </p:txBody>
      </p:sp>
    </p:spTree>
    <p:extLst>
      <p:ext uri="{BB962C8B-B14F-4D97-AF65-F5344CB8AC3E}">
        <p14:creationId xmlns:p14="http://schemas.microsoft.com/office/powerpoint/2010/main" val="4258781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a:t>It is easy to visualize</a:t>
            </a:r>
            <a:r>
              <a:rPr lang="en-US" baseline="0" dirty="0"/>
              <a:t> </a:t>
            </a:r>
            <a:r>
              <a:rPr lang="en-US" dirty="0"/>
              <a:t>the chromatographic process in a cartoon.  Red and blue pigments</a:t>
            </a:r>
            <a:r>
              <a:rPr lang="en-US" baseline="0" dirty="0"/>
              <a:t> can be combined to form a mixture.  The question can be asked:</a:t>
            </a:r>
          </a:p>
          <a:p>
            <a:r>
              <a:rPr lang="en-US" baseline="0" dirty="0"/>
              <a:t>How can the mixture be separated into the individual pigments?</a:t>
            </a:r>
            <a:endParaRPr lang="en-US" dirty="0"/>
          </a:p>
        </p:txBody>
      </p:sp>
      <p:sp>
        <p:nvSpPr>
          <p:cNvPr id="4" name="Slide Number Placeholder 3"/>
          <p:cNvSpPr>
            <a:spLocks noGrp="1"/>
          </p:cNvSpPr>
          <p:nvPr>
            <p:ph type="sldNum" sz="quarter" idx="10"/>
          </p:nvPr>
        </p:nvSpPr>
        <p:spPr/>
        <p:txBody>
          <a:bodyPr/>
          <a:lstStyle/>
          <a:p>
            <a:pPr>
              <a:defRPr/>
            </a:pPr>
            <a:fld id="{B044249E-AA8F-4E7C-9AE5-9B60B2B45BA6}" type="slidenum">
              <a:rPr lang="en-US" smtClean="0"/>
              <a:pPr>
                <a:defRPr/>
              </a:pPr>
              <a:t>3</a:t>
            </a:fld>
            <a:endParaRPr lang="en-US" dirty="0"/>
          </a:p>
        </p:txBody>
      </p:sp>
    </p:spTree>
    <p:extLst>
      <p:ext uri="{BB962C8B-B14F-4D97-AF65-F5344CB8AC3E}">
        <p14:creationId xmlns:p14="http://schemas.microsoft.com/office/powerpoint/2010/main" val="2902376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a:t>This figure shows a</a:t>
            </a:r>
            <a:r>
              <a:rPr lang="en-US" baseline="0" dirty="0"/>
              <a:t> few basic aspects of chromatography.  </a:t>
            </a:r>
          </a:p>
          <a:p>
            <a:endParaRPr lang="en-US" baseline="0" dirty="0"/>
          </a:p>
          <a:p>
            <a:r>
              <a:rPr lang="en-US" baseline="0" dirty="0"/>
              <a:t>A chromatographic column consists of a tube that contains an adsorbent.  </a:t>
            </a:r>
          </a:p>
          <a:p>
            <a:endParaRPr lang="en-US" baseline="0" dirty="0"/>
          </a:p>
          <a:p>
            <a:r>
              <a:rPr lang="en-US" baseline="0" dirty="0"/>
              <a:t>Solvent flows though the tube either by gravity, or with the action of a pump.  The mixture is applied to the top of the column, and the components move through the column at different rates.  </a:t>
            </a:r>
          </a:p>
          <a:p>
            <a:endParaRPr lang="en-US" baseline="0" dirty="0"/>
          </a:p>
          <a:p>
            <a:r>
              <a:rPr lang="en-US" baseline="0" dirty="0"/>
              <a:t>When a component flows out of the bottom of the column, it can be detected, measured, and collected.</a:t>
            </a:r>
          </a:p>
          <a:p>
            <a:endParaRPr lang="en-US" baseline="0" dirty="0"/>
          </a:p>
          <a:p>
            <a:r>
              <a:rPr lang="en-US" baseline="0" dirty="0"/>
              <a:t>Thus, chromatography is used to analyze mixtures by identifying the components, determining the amount of each present, and in some cases, purifying the separate parts.</a:t>
            </a:r>
            <a:endParaRPr lang="en-US" dirty="0"/>
          </a:p>
        </p:txBody>
      </p:sp>
      <p:sp>
        <p:nvSpPr>
          <p:cNvPr id="4" name="Slide Number Placeholder 3"/>
          <p:cNvSpPr>
            <a:spLocks noGrp="1"/>
          </p:cNvSpPr>
          <p:nvPr>
            <p:ph type="sldNum" sz="quarter" idx="10"/>
          </p:nvPr>
        </p:nvSpPr>
        <p:spPr/>
        <p:txBody>
          <a:bodyPr/>
          <a:lstStyle/>
          <a:p>
            <a:pPr>
              <a:defRPr/>
            </a:pPr>
            <a:fld id="{B044249E-AA8F-4E7C-9AE5-9B60B2B45BA6}" type="slidenum">
              <a:rPr lang="en-US" smtClean="0"/>
              <a:pPr>
                <a:defRPr/>
              </a:pPr>
              <a:t>4</a:t>
            </a:fld>
            <a:endParaRPr lang="en-US" dirty="0"/>
          </a:p>
        </p:txBody>
      </p:sp>
    </p:spTree>
    <p:extLst>
      <p:ext uri="{BB962C8B-B14F-4D97-AF65-F5344CB8AC3E}">
        <p14:creationId xmlns:p14="http://schemas.microsoft.com/office/powerpoint/2010/main" val="2642032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a</a:t>
            </a:r>
            <a:r>
              <a:rPr lang="en-US" baseline="0" dirty="0"/>
              <a:t> few basic aspects of chromatography.  </a:t>
            </a:r>
          </a:p>
          <a:p>
            <a:endParaRPr lang="en-US" baseline="0" dirty="0"/>
          </a:p>
          <a:p>
            <a:r>
              <a:rPr lang="en-US" baseline="0" dirty="0"/>
              <a:t>A chromatographic column consists of a tube that contains an adsorbent.  </a:t>
            </a:r>
          </a:p>
          <a:p>
            <a:endParaRPr lang="en-US" baseline="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kern="0" dirty="0"/>
              <a:t>1)	A mixture is introduced onto the “column” to begin the separation.</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044249E-AA8F-4E7C-9AE5-9B60B2B45BA6}" type="slidenum">
              <a:rPr lang="en-US" smtClean="0"/>
              <a:pPr>
                <a:defRPr/>
              </a:pPr>
              <a:t>5</a:t>
            </a:fld>
            <a:endParaRPr lang="en-US"/>
          </a:p>
        </p:txBody>
      </p:sp>
    </p:spTree>
    <p:extLst>
      <p:ext uri="{BB962C8B-B14F-4D97-AF65-F5344CB8AC3E}">
        <p14:creationId xmlns:p14="http://schemas.microsoft.com/office/powerpoint/2010/main" val="2452203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Solvent flows though the tube either by gravity, or with the action of a pump, and the components move through the column at different rates, resulting in separations.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B044249E-AA8F-4E7C-9AE5-9B60B2B45BA6}" type="slidenum">
              <a:rPr lang="en-US" smtClean="0"/>
              <a:pPr>
                <a:defRPr/>
              </a:pPr>
              <a:t>6</a:t>
            </a:fld>
            <a:endParaRPr lang="en-US"/>
          </a:p>
        </p:txBody>
      </p:sp>
    </p:spTree>
    <p:extLst>
      <p:ext uri="{BB962C8B-B14F-4D97-AF65-F5344CB8AC3E}">
        <p14:creationId xmlns:p14="http://schemas.microsoft.com/office/powerpoint/2010/main" val="1021236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When a component flows out of the bottom of the column, it can be detected, measured, and collected.</a:t>
            </a:r>
          </a:p>
          <a:p>
            <a:endParaRPr lang="en-US" baseline="0" dirty="0"/>
          </a:p>
          <a:p>
            <a:r>
              <a:rPr lang="en-US" baseline="0" dirty="0"/>
              <a:t>Thus, chromatography is used to analyze mixtures by identifying the components, determining the amount of each present, and in some cases, purifying the separate parts.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044249E-AA8F-4E7C-9AE5-9B60B2B45BA6}" type="slidenum">
              <a:rPr lang="en-US" smtClean="0"/>
              <a:pPr>
                <a:defRPr/>
              </a:pPr>
              <a:t>7</a:t>
            </a:fld>
            <a:endParaRPr lang="en-US" dirty="0"/>
          </a:p>
        </p:txBody>
      </p:sp>
    </p:spTree>
    <p:extLst>
      <p:ext uri="{BB962C8B-B14F-4D97-AF65-F5344CB8AC3E}">
        <p14:creationId xmlns:p14="http://schemas.microsoft.com/office/powerpoint/2010/main" val="3507989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a:t>In the examples to follow, the components can be viewed</a:t>
            </a:r>
            <a:r>
              <a:rPr lang="en-US" baseline="0" dirty="0"/>
              <a:t> directly since they are strongly colored.  In analytical chemistry, an instrumental detector is used to permit accurate measurement of the compounds.</a:t>
            </a:r>
          </a:p>
          <a:p>
            <a:endParaRPr lang="en-US" baseline="0" dirty="0"/>
          </a:p>
          <a:p>
            <a:r>
              <a:rPr lang="en-US" baseline="0" dirty="0"/>
              <a:t>Individual components are represented graphically as peaks in a figure called a chromatogram.</a:t>
            </a:r>
          </a:p>
          <a:p>
            <a:endParaRPr lang="en-US" baseline="0" dirty="0"/>
          </a:p>
          <a:p>
            <a:r>
              <a:rPr lang="en-US" baseline="0" dirty="0"/>
              <a:t>The distance along the x-axis represents time since the start of the process.  The amount of time needed for a compound to pass through the column depends on how strong the interactions are with the adsorbent.  This elution time can help to identify the components that are present.</a:t>
            </a:r>
          </a:p>
          <a:p>
            <a:endParaRPr lang="en-US" baseline="0" dirty="0"/>
          </a:p>
          <a:p>
            <a:r>
              <a:rPr lang="en-US" baseline="0" dirty="0"/>
              <a:t>The height of each peak is related to the amount of each component present.  The more concentrated the mixture, the bigger the peaks.</a:t>
            </a:r>
            <a:endParaRPr lang="en-US" dirty="0"/>
          </a:p>
        </p:txBody>
      </p:sp>
      <p:sp>
        <p:nvSpPr>
          <p:cNvPr id="4" name="Slide Number Placeholder 3"/>
          <p:cNvSpPr>
            <a:spLocks noGrp="1"/>
          </p:cNvSpPr>
          <p:nvPr>
            <p:ph type="sldNum" sz="quarter" idx="10"/>
          </p:nvPr>
        </p:nvSpPr>
        <p:spPr/>
        <p:txBody>
          <a:bodyPr/>
          <a:lstStyle/>
          <a:p>
            <a:pPr>
              <a:defRPr/>
            </a:pPr>
            <a:fld id="{B044249E-AA8F-4E7C-9AE5-9B60B2B45BA6}" type="slidenum">
              <a:rPr lang="en-US" smtClean="0"/>
              <a:pPr>
                <a:defRPr/>
              </a:pPr>
              <a:t>8</a:t>
            </a:fld>
            <a:endParaRPr lang="en-US" dirty="0"/>
          </a:p>
        </p:txBody>
      </p:sp>
    </p:spTree>
    <p:extLst>
      <p:ext uri="{BB962C8B-B14F-4D97-AF65-F5344CB8AC3E}">
        <p14:creationId xmlns:p14="http://schemas.microsoft.com/office/powerpoint/2010/main" val="2963903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a:t>This drawing shows the parts of a liquid chromatograph.</a:t>
            </a:r>
            <a:r>
              <a:rPr lang="en-US" baseline="0" dirty="0"/>
              <a:t>  Solvents are pumped through tubing into a column containing the adsorbent.  A valve called an injector permits introduction of the sample.  Tubing at the bottom of the column carries the solvent into a detector, which produces a signal processed by a computer.  The resulting chromatograms provide quantitative and qualitative information about the sample.</a:t>
            </a:r>
            <a:endParaRPr lang="en-US" dirty="0"/>
          </a:p>
        </p:txBody>
      </p:sp>
      <p:sp>
        <p:nvSpPr>
          <p:cNvPr id="4" name="Slide Number Placeholder 3"/>
          <p:cNvSpPr>
            <a:spLocks noGrp="1"/>
          </p:cNvSpPr>
          <p:nvPr>
            <p:ph type="sldNum" sz="quarter" idx="10"/>
          </p:nvPr>
        </p:nvSpPr>
        <p:spPr/>
        <p:txBody>
          <a:bodyPr/>
          <a:lstStyle/>
          <a:p>
            <a:pPr>
              <a:defRPr/>
            </a:pPr>
            <a:fld id="{B044249E-AA8F-4E7C-9AE5-9B60B2B45BA6}" type="slidenum">
              <a:rPr lang="en-US" smtClean="0"/>
              <a:pPr>
                <a:defRPr/>
              </a:pPr>
              <a:t>9</a:t>
            </a:fld>
            <a:endParaRPr lang="en-US" dirty="0"/>
          </a:p>
        </p:txBody>
      </p:sp>
    </p:spTree>
    <p:extLst>
      <p:ext uri="{BB962C8B-B14F-4D97-AF65-F5344CB8AC3E}">
        <p14:creationId xmlns:p14="http://schemas.microsoft.com/office/powerpoint/2010/main" val="260534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2" y="0"/>
            <a:ext cx="11680959"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dirty="0">
                <a:latin typeface="Times New Roman" panose="02020603050405020304"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dirty="0">
                  <a:latin typeface="Times New Roman" panose="02020603050405020304"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dirty="0">
                  <a:latin typeface="Times New Roman" panose="02020603050405020304"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dirty="0">
                  <a:latin typeface="Times New Roman" panose="02020603050405020304"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grpSp>
      <p:sp>
        <p:nvSpPr>
          <p:cNvPr id="133131" name="Rectangle 11"/>
          <p:cNvSpPr>
            <a:spLocks noGrp="1" noChangeArrowheads="1"/>
          </p:cNvSpPr>
          <p:nvPr>
            <p:ph type="ctrTitle"/>
          </p:nvPr>
        </p:nvSpPr>
        <p:spPr>
          <a:xfrm>
            <a:off x="2742487" y="1143000"/>
            <a:ext cx="8836899" cy="2209800"/>
          </a:xfrm>
        </p:spPr>
        <p:txBody>
          <a:bodyPr/>
          <a:lstStyle>
            <a:lvl1pPr>
              <a:defRPr sz="4800"/>
            </a:lvl1pPr>
          </a:lstStyle>
          <a:p>
            <a:pPr lvl="0"/>
            <a:r>
              <a:rPr lang="en-US" noProof="0"/>
              <a:t>Click to edit Master title style</a:t>
            </a:r>
          </a:p>
        </p:txBody>
      </p:sp>
      <p:sp>
        <p:nvSpPr>
          <p:cNvPr id="133132" name="Rectangle 12"/>
          <p:cNvSpPr>
            <a:spLocks noGrp="1" noChangeArrowheads="1"/>
          </p:cNvSpPr>
          <p:nvPr>
            <p:ph type="subTitle" idx="1"/>
          </p:nvPr>
        </p:nvSpPr>
        <p:spPr>
          <a:xfrm>
            <a:off x="1828325" y="3962400"/>
            <a:ext cx="9141619" cy="1600200"/>
          </a:xfrm>
        </p:spPr>
        <p:txBody>
          <a:bodyPr anchor="ctr"/>
          <a:lstStyle>
            <a:lvl1pPr marL="0" indent="0" algn="ctr">
              <a:buFont typeface="Wingdings" pitchFamily="2" charset="2"/>
              <a:buNone/>
              <a:defRPr/>
            </a:lvl1pPr>
          </a:lstStyle>
          <a:p>
            <a:pPr lvl="0"/>
            <a:r>
              <a:rPr lang="en-US" noProof="0"/>
              <a:t>Click to edit Master subtitle style</a:t>
            </a:r>
          </a:p>
        </p:txBody>
      </p:sp>
      <p:sp>
        <p:nvSpPr>
          <p:cNvPr id="13" name="Rectangle 13"/>
          <p:cNvSpPr>
            <a:spLocks noGrp="1" noChangeArrowheads="1"/>
          </p:cNvSpPr>
          <p:nvPr>
            <p:ph type="dt" sz="half" idx="10"/>
          </p:nvPr>
        </p:nvSpPr>
        <p:spPr>
          <a:xfrm>
            <a:off x="1216769" y="6251575"/>
            <a:ext cx="2539340" cy="457200"/>
          </a:xfrm>
        </p:spPr>
        <p:txBody>
          <a:bodyPr/>
          <a:lstStyle>
            <a:lvl1pPr>
              <a:defRPr/>
            </a:lvl1pPr>
          </a:lstStyle>
          <a:p>
            <a:pPr>
              <a:defRPr/>
            </a:pPr>
            <a:endParaRPr lang="en-US" dirty="0"/>
          </a:p>
        </p:txBody>
      </p:sp>
      <p:sp>
        <p:nvSpPr>
          <p:cNvPr id="14" name="Rectangle 14"/>
          <p:cNvSpPr>
            <a:spLocks noGrp="1" noChangeArrowheads="1"/>
          </p:cNvSpPr>
          <p:nvPr>
            <p:ph type="ftr" sz="quarter" idx="11"/>
          </p:nvPr>
        </p:nvSpPr>
        <p:spPr>
          <a:xfrm>
            <a:off x="4471352" y="6248400"/>
            <a:ext cx="3859795" cy="457200"/>
          </a:xfrm>
        </p:spPr>
        <p:txBody>
          <a:bodyPr/>
          <a:lstStyle>
            <a:lvl1pPr>
              <a:defRPr/>
            </a:lvl1pPr>
          </a:lstStyle>
          <a:p>
            <a:pPr>
              <a:defRPr/>
            </a:pPr>
            <a:endParaRPr lang="en-US" dirty="0"/>
          </a:p>
        </p:txBody>
      </p:sp>
      <p:sp>
        <p:nvSpPr>
          <p:cNvPr id="15" name="Rectangle 15"/>
          <p:cNvSpPr>
            <a:spLocks noGrp="1" noChangeArrowheads="1"/>
          </p:cNvSpPr>
          <p:nvPr>
            <p:ph type="sldNum" sz="quarter" idx="12"/>
          </p:nvPr>
        </p:nvSpPr>
        <p:spPr/>
        <p:txBody>
          <a:bodyPr/>
          <a:lstStyle>
            <a:lvl1pPr>
              <a:defRPr/>
            </a:lvl1pPr>
          </a:lstStyle>
          <a:p>
            <a:pPr>
              <a:defRPr/>
            </a:pPr>
            <a:fld id="{39B25BA9-A9AA-45DF-A0F5-274DAD78B237}" type="slidenum">
              <a:rPr lang="en-US" altLang="en-US"/>
              <a:pPr>
                <a:defRPr/>
              </a:pPr>
              <a:t>‹#›</a:t>
            </a:fld>
            <a:endParaRPr lang="en-US" altLang="en-US" dirty="0"/>
          </a:p>
        </p:txBody>
      </p:sp>
    </p:spTree>
    <p:extLst>
      <p:ext uri="{BB962C8B-B14F-4D97-AF65-F5344CB8AC3E}">
        <p14:creationId xmlns:p14="http://schemas.microsoft.com/office/powerpoint/2010/main" val="1062040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97109527-E327-479F-A4A2-A85356519271}" type="slidenum">
              <a:rPr lang="en-US" altLang="en-US"/>
              <a:pPr>
                <a:defRPr/>
              </a:pPr>
              <a:t>‹#›</a:t>
            </a:fld>
            <a:endParaRPr lang="en-US" altLang="en-US" dirty="0"/>
          </a:p>
        </p:txBody>
      </p:sp>
    </p:spTree>
    <p:extLst>
      <p:ext uri="{BB962C8B-B14F-4D97-AF65-F5344CB8AC3E}">
        <p14:creationId xmlns:p14="http://schemas.microsoft.com/office/powerpoint/2010/main" val="135100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9259" y="277813"/>
            <a:ext cx="2590125"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8882" y="277813"/>
            <a:ext cx="7567229"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DC39EB96-9E33-45BE-BE32-707586E44EF3}" type="slidenum">
              <a:rPr lang="en-US" altLang="en-US"/>
              <a:pPr>
                <a:defRPr/>
              </a:pPr>
              <a:t>‹#›</a:t>
            </a:fld>
            <a:endParaRPr lang="en-US" altLang="en-US" dirty="0"/>
          </a:p>
        </p:txBody>
      </p:sp>
    </p:spTree>
    <p:extLst>
      <p:ext uri="{BB962C8B-B14F-4D97-AF65-F5344CB8AC3E}">
        <p14:creationId xmlns:p14="http://schemas.microsoft.com/office/powerpoint/2010/main" val="941555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8884" y="277814"/>
            <a:ext cx="10360501" cy="636587"/>
          </a:xfrm>
        </p:spPr>
        <p:txBody>
          <a:bodyPr/>
          <a:lstStyle/>
          <a:p>
            <a:r>
              <a:rPr lang="en-US"/>
              <a:t>Click to edit Master title style</a:t>
            </a:r>
          </a:p>
        </p:txBody>
      </p:sp>
      <p:sp>
        <p:nvSpPr>
          <p:cNvPr id="3" name="Text Placeholder 2"/>
          <p:cNvSpPr>
            <a:spLocks noGrp="1"/>
          </p:cNvSpPr>
          <p:nvPr>
            <p:ph type="body" sz="half" idx="1"/>
          </p:nvPr>
        </p:nvSpPr>
        <p:spPr>
          <a:xfrm>
            <a:off x="1218884" y="1600201"/>
            <a:ext cx="5078677"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0708" y="1600201"/>
            <a:ext cx="5078677"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BC09CAD7-839C-4AA9-89DC-D235A18E1248}" type="slidenum">
              <a:rPr lang="en-US" altLang="en-US"/>
              <a:pPr>
                <a:defRPr/>
              </a:pPr>
              <a:t>‹#›</a:t>
            </a:fld>
            <a:endParaRPr lang="en-US" altLang="en-US" dirty="0"/>
          </a:p>
        </p:txBody>
      </p:sp>
    </p:spTree>
    <p:extLst>
      <p:ext uri="{BB962C8B-B14F-4D97-AF65-F5344CB8AC3E}">
        <p14:creationId xmlns:p14="http://schemas.microsoft.com/office/powerpoint/2010/main" val="3805287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8884" y="277814"/>
            <a:ext cx="10360501" cy="636587"/>
          </a:xfrm>
        </p:spPr>
        <p:txBody>
          <a:bodyPr/>
          <a:lstStyle/>
          <a:p>
            <a:r>
              <a:rPr lang="en-US"/>
              <a:t>Click to edit Master title style</a:t>
            </a:r>
          </a:p>
        </p:txBody>
      </p:sp>
      <p:sp>
        <p:nvSpPr>
          <p:cNvPr id="3" name="Content Placeholder 2"/>
          <p:cNvSpPr>
            <a:spLocks noGrp="1"/>
          </p:cNvSpPr>
          <p:nvPr>
            <p:ph sz="half" idx="1"/>
          </p:nvPr>
        </p:nvSpPr>
        <p:spPr>
          <a:xfrm>
            <a:off x="1218884" y="1600201"/>
            <a:ext cx="5078677"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0708" y="1600202"/>
            <a:ext cx="5078677"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0708" y="3941764"/>
            <a:ext cx="5078677"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p:cNvSpPr>
            <a:spLocks noGrp="1" noChangeArrowheads="1"/>
          </p:cNvSpPr>
          <p:nvPr>
            <p:ph type="dt" sz="half" idx="10"/>
          </p:nvPr>
        </p:nvSpPr>
        <p:spPr>
          <a:ln/>
        </p:spPr>
        <p:txBody>
          <a:bodyPr/>
          <a:lstStyle>
            <a:lvl1pPr>
              <a:defRPr/>
            </a:lvl1pPr>
          </a:lstStyle>
          <a:p>
            <a:pPr>
              <a:defRPr/>
            </a:pPr>
            <a:endParaRPr lang="en-US" dirty="0"/>
          </a:p>
        </p:txBody>
      </p:sp>
      <p:sp>
        <p:nvSpPr>
          <p:cNvPr id="7"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11"/>
          <p:cNvSpPr>
            <a:spLocks noGrp="1" noChangeArrowheads="1"/>
          </p:cNvSpPr>
          <p:nvPr>
            <p:ph type="sldNum" sz="quarter" idx="12"/>
          </p:nvPr>
        </p:nvSpPr>
        <p:spPr>
          <a:ln/>
        </p:spPr>
        <p:txBody>
          <a:bodyPr/>
          <a:lstStyle>
            <a:lvl1pPr>
              <a:defRPr/>
            </a:lvl1pPr>
          </a:lstStyle>
          <a:p>
            <a:pPr>
              <a:defRPr/>
            </a:pPr>
            <a:fld id="{C9B5B86B-E462-4DF0-BB8D-558FAD568FC8}" type="slidenum">
              <a:rPr lang="en-US" altLang="en-US"/>
              <a:pPr>
                <a:defRPr/>
              </a:pPr>
              <a:t>‹#›</a:t>
            </a:fld>
            <a:endParaRPr lang="en-US" altLang="en-US" dirty="0"/>
          </a:p>
        </p:txBody>
      </p:sp>
    </p:spTree>
    <p:extLst>
      <p:ext uri="{BB962C8B-B14F-4D97-AF65-F5344CB8AC3E}">
        <p14:creationId xmlns:p14="http://schemas.microsoft.com/office/powerpoint/2010/main" val="66576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8884" y="277814"/>
            <a:ext cx="10360501" cy="636587"/>
          </a:xfrm>
        </p:spPr>
        <p:txBody>
          <a:bodyPr/>
          <a:lstStyle/>
          <a:p>
            <a:r>
              <a:rPr lang="en-US"/>
              <a:t>Click to edit Master title style</a:t>
            </a:r>
          </a:p>
        </p:txBody>
      </p:sp>
      <p:sp>
        <p:nvSpPr>
          <p:cNvPr id="3" name="Content Placeholder 2"/>
          <p:cNvSpPr>
            <a:spLocks noGrp="1"/>
          </p:cNvSpPr>
          <p:nvPr>
            <p:ph sz="quarter" idx="1"/>
          </p:nvPr>
        </p:nvSpPr>
        <p:spPr>
          <a:xfrm>
            <a:off x="1218884" y="1600202"/>
            <a:ext cx="5078677"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0708" y="1600202"/>
            <a:ext cx="5078677"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18884" y="3941764"/>
            <a:ext cx="5078677"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500708" y="3941764"/>
            <a:ext cx="5078677"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1"/>
          <p:cNvSpPr>
            <a:spLocks noGrp="1" noChangeArrowheads="1"/>
          </p:cNvSpPr>
          <p:nvPr>
            <p:ph type="sldNum" sz="quarter" idx="12"/>
          </p:nvPr>
        </p:nvSpPr>
        <p:spPr>
          <a:ln/>
        </p:spPr>
        <p:txBody>
          <a:bodyPr/>
          <a:lstStyle>
            <a:lvl1pPr>
              <a:defRPr/>
            </a:lvl1pPr>
          </a:lstStyle>
          <a:p>
            <a:pPr>
              <a:defRPr/>
            </a:pPr>
            <a:fld id="{02063B27-EA69-4432-AFF1-5CA19D9EB55F}" type="slidenum">
              <a:rPr lang="en-US" altLang="en-US"/>
              <a:pPr>
                <a:defRPr/>
              </a:pPr>
              <a:t>‹#›</a:t>
            </a:fld>
            <a:endParaRPr lang="en-US" altLang="en-US" dirty="0"/>
          </a:p>
        </p:txBody>
      </p:sp>
    </p:spTree>
    <p:extLst>
      <p:ext uri="{BB962C8B-B14F-4D97-AF65-F5344CB8AC3E}">
        <p14:creationId xmlns:p14="http://schemas.microsoft.com/office/powerpoint/2010/main" val="3480636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8884" y="277814"/>
            <a:ext cx="10360501" cy="636587"/>
          </a:xfrm>
        </p:spPr>
        <p:txBody>
          <a:bodyPr/>
          <a:lstStyle/>
          <a:p>
            <a:r>
              <a:rPr lang="en-US"/>
              <a:t>Click to edit Master title style</a:t>
            </a:r>
          </a:p>
        </p:txBody>
      </p:sp>
      <p:sp>
        <p:nvSpPr>
          <p:cNvPr id="3" name="Text Placeholder 2"/>
          <p:cNvSpPr>
            <a:spLocks noGrp="1"/>
          </p:cNvSpPr>
          <p:nvPr>
            <p:ph type="body" sz="half" idx="1"/>
          </p:nvPr>
        </p:nvSpPr>
        <p:spPr>
          <a:xfrm>
            <a:off x="1218884" y="1600201"/>
            <a:ext cx="5078677"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0708" y="1600202"/>
            <a:ext cx="5078677"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0708" y="3941764"/>
            <a:ext cx="5078677"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p:cNvSpPr>
            <a:spLocks noGrp="1" noChangeArrowheads="1"/>
          </p:cNvSpPr>
          <p:nvPr>
            <p:ph type="dt" sz="half" idx="10"/>
          </p:nvPr>
        </p:nvSpPr>
        <p:spPr>
          <a:ln/>
        </p:spPr>
        <p:txBody>
          <a:bodyPr/>
          <a:lstStyle>
            <a:lvl1pPr>
              <a:defRPr/>
            </a:lvl1pPr>
          </a:lstStyle>
          <a:p>
            <a:pPr>
              <a:defRPr/>
            </a:pPr>
            <a:endParaRPr lang="en-US" dirty="0"/>
          </a:p>
        </p:txBody>
      </p:sp>
      <p:sp>
        <p:nvSpPr>
          <p:cNvPr id="7"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8" name="Rectangle 11"/>
          <p:cNvSpPr>
            <a:spLocks noGrp="1" noChangeArrowheads="1"/>
          </p:cNvSpPr>
          <p:nvPr>
            <p:ph type="sldNum" sz="quarter" idx="12"/>
          </p:nvPr>
        </p:nvSpPr>
        <p:spPr>
          <a:ln/>
        </p:spPr>
        <p:txBody>
          <a:bodyPr/>
          <a:lstStyle>
            <a:lvl1pPr>
              <a:defRPr/>
            </a:lvl1pPr>
          </a:lstStyle>
          <a:p>
            <a:pPr>
              <a:defRPr/>
            </a:pPr>
            <a:fld id="{0BBC7D29-70C5-4098-8B5C-F7D1814353BE}" type="slidenum">
              <a:rPr lang="en-US" altLang="en-US"/>
              <a:pPr>
                <a:defRPr/>
              </a:pPr>
              <a:t>‹#›</a:t>
            </a:fld>
            <a:endParaRPr lang="en-US" altLang="en-US" dirty="0"/>
          </a:p>
        </p:txBody>
      </p:sp>
    </p:spTree>
    <p:extLst>
      <p:ext uri="{BB962C8B-B14F-4D97-AF65-F5344CB8AC3E}">
        <p14:creationId xmlns:p14="http://schemas.microsoft.com/office/powerpoint/2010/main" val="296632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74A2994E-E179-4E7E-83E6-9DD4F837DCD3}" type="slidenum">
              <a:rPr lang="en-US" altLang="en-US"/>
              <a:pPr>
                <a:defRPr/>
              </a:pPr>
              <a:t>‹#›</a:t>
            </a:fld>
            <a:endParaRPr lang="en-US" altLang="en-US" dirty="0"/>
          </a:p>
        </p:txBody>
      </p:sp>
    </p:spTree>
    <p:extLst>
      <p:ext uri="{BB962C8B-B14F-4D97-AF65-F5344CB8AC3E}">
        <p14:creationId xmlns:p14="http://schemas.microsoft.com/office/powerpoint/2010/main" val="3889370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5" y="4406902"/>
            <a:ext cx="10360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835"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C52ED970-FB6C-4547-80FF-89756B6FD567}" type="slidenum">
              <a:rPr lang="en-US" altLang="en-US"/>
              <a:pPr>
                <a:defRPr/>
              </a:pPr>
              <a:t>‹#›</a:t>
            </a:fld>
            <a:endParaRPr lang="en-US" altLang="en-US" dirty="0"/>
          </a:p>
        </p:txBody>
      </p:sp>
    </p:spTree>
    <p:extLst>
      <p:ext uri="{BB962C8B-B14F-4D97-AF65-F5344CB8AC3E}">
        <p14:creationId xmlns:p14="http://schemas.microsoft.com/office/powerpoint/2010/main" val="881683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8884" y="1600201"/>
            <a:ext cx="5078677"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0708" y="1600201"/>
            <a:ext cx="5078677"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27473DB2-0CD6-42C6-82F5-1FB2B45AF45B}" type="slidenum">
              <a:rPr lang="en-US" altLang="en-US"/>
              <a:pPr>
                <a:defRPr/>
              </a:pPr>
              <a:t>‹#›</a:t>
            </a:fld>
            <a:endParaRPr lang="en-US" altLang="en-US" dirty="0"/>
          </a:p>
        </p:txBody>
      </p:sp>
    </p:spTree>
    <p:extLst>
      <p:ext uri="{BB962C8B-B14F-4D97-AF65-F5344CB8AC3E}">
        <p14:creationId xmlns:p14="http://schemas.microsoft.com/office/powerpoint/2010/main" val="368505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9"/>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4"/>
            <a:ext cx="538551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8" y="1535114"/>
            <a:ext cx="5387629"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8" y="2174875"/>
            <a:ext cx="538762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1"/>
          <p:cNvSpPr>
            <a:spLocks noGrp="1" noChangeArrowheads="1"/>
          </p:cNvSpPr>
          <p:nvPr>
            <p:ph type="sldNum" sz="quarter" idx="12"/>
          </p:nvPr>
        </p:nvSpPr>
        <p:spPr>
          <a:ln/>
        </p:spPr>
        <p:txBody>
          <a:bodyPr/>
          <a:lstStyle>
            <a:lvl1pPr>
              <a:defRPr/>
            </a:lvl1pPr>
          </a:lstStyle>
          <a:p>
            <a:pPr>
              <a:defRPr/>
            </a:pPr>
            <a:fld id="{6CBC6877-EEF0-47D5-9903-BFF0F3CCEF31}" type="slidenum">
              <a:rPr lang="en-US" altLang="en-US"/>
              <a:pPr>
                <a:defRPr/>
              </a:pPr>
              <a:t>‹#›</a:t>
            </a:fld>
            <a:endParaRPr lang="en-US" altLang="en-US" dirty="0"/>
          </a:p>
        </p:txBody>
      </p:sp>
    </p:spTree>
    <p:extLst>
      <p:ext uri="{BB962C8B-B14F-4D97-AF65-F5344CB8AC3E}">
        <p14:creationId xmlns:p14="http://schemas.microsoft.com/office/powerpoint/2010/main" val="4170200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1"/>
          <p:cNvSpPr>
            <a:spLocks noGrp="1" noChangeArrowheads="1"/>
          </p:cNvSpPr>
          <p:nvPr>
            <p:ph type="sldNum" sz="quarter" idx="12"/>
          </p:nvPr>
        </p:nvSpPr>
        <p:spPr>
          <a:ln/>
        </p:spPr>
        <p:txBody>
          <a:bodyPr/>
          <a:lstStyle>
            <a:lvl1pPr>
              <a:defRPr/>
            </a:lvl1pPr>
          </a:lstStyle>
          <a:p>
            <a:pPr>
              <a:defRPr/>
            </a:pPr>
            <a:fld id="{63A95B57-ACE7-450B-870D-34B3D8F4A33C}" type="slidenum">
              <a:rPr lang="en-US" altLang="en-US"/>
              <a:pPr>
                <a:defRPr/>
              </a:pPr>
              <a:t>‹#›</a:t>
            </a:fld>
            <a:endParaRPr lang="en-US" altLang="en-US" dirty="0"/>
          </a:p>
        </p:txBody>
      </p:sp>
    </p:spTree>
    <p:extLst>
      <p:ext uri="{BB962C8B-B14F-4D97-AF65-F5344CB8AC3E}">
        <p14:creationId xmlns:p14="http://schemas.microsoft.com/office/powerpoint/2010/main" val="1107285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p>
        </p:txBody>
      </p:sp>
      <p:sp>
        <p:nvSpPr>
          <p:cNvPr id="3"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1"/>
          <p:cNvSpPr>
            <a:spLocks noGrp="1" noChangeArrowheads="1"/>
          </p:cNvSpPr>
          <p:nvPr>
            <p:ph type="sldNum" sz="quarter" idx="12"/>
          </p:nvPr>
        </p:nvSpPr>
        <p:spPr>
          <a:ln/>
        </p:spPr>
        <p:txBody>
          <a:bodyPr/>
          <a:lstStyle>
            <a:lvl1pPr>
              <a:defRPr/>
            </a:lvl1pPr>
          </a:lstStyle>
          <a:p>
            <a:pPr>
              <a:defRPr/>
            </a:pPr>
            <a:fld id="{182E1486-72AB-4D52-A1B0-19FAD3FD5A3C}" type="slidenum">
              <a:rPr lang="en-US" altLang="en-US"/>
              <a:pPr>
                <a:defRPr/>
              </a:pPr>
              <a:t>‹#›</a:t>
            </a:fld>
            <a:endParaRPr lang="en-US" altLang="en-US" dirty="0"/>
          </a:p>
        </p:txBody>
      </p:sp>
    </p:spTree>
    <p:extLst>
      <p:ext uri="{BB962C8B-B14F-4D97-AF65-F5344CB8AC3E}">
        <p14:creationId xmlns:p14="http://schemas.microsoft.com/office/powerpoint/2010/main" val="1451960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6" y="273050"/>
            <a:ext cx="4010039"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7" y="273054"/>
            <a:ext cx="681389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6"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7B44405C-9465-4889-9327-863A7FC3B20E}" type="slidenum">
              <a:rPr lang="en-US" altLang="en-US"/>
              <a:pPr>
                <a:defRPr/>
              </a:pPr>
              <a:t>‹#›</a:t>
            </a:fld>
            <a:endParaRPr lang="en-US" altLang="en-US" dirty="0"/>
          </a:p>
        </p:txBody>
      </p:sp>
    </p:spTree>
    <p:extLst>
      <p:ext uri="{BB962C8B-B14F-4D97-AF65-F5344CB8AC3E}">
        <p14:creationId xmlns:p14="http://schemas.microsoft.com/office/powerpoint/2010/main" val="1804380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1"/>
            <a:ext cx="7313295"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095" y="5367340"/>
            <a:ext cx="7313295"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5E243FE1-90E7-401A-902C-069D3C6B21F1}" type="slidenum">
              <a:rPr lang="en-US" altLang="en-US"/>
              <a:pPr>
                <a:defRPr/>
              </a:pPr>
              <a:t>‹#›</a:t>
            </a:fld>
            <a:endParaRPr lang="en-US" altLang="en-US" dirty="0"/>
          </a:p>
        </p:txBody>
      </p:sp>
    </p:spTree>
    <p:extLst>
      <p:ext uri="{BB962C8B-B14F-4D97-AF65-F5344CB8AC3E}">
        <p14:creationId xmlns:p14="http://schemas.microsoft.com/office/powerpoint/2010/main" val="3294108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3" y="0"/>
            <a:ext cx="507869" cy="4876800"/>
          </a:xfrm>
          <a:prstGeom prst="rect">
            <a:avLst/>
          </a:prstGeom>
          <a:solidFill>
            <a:schemeClr val="accent1"/>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dirty="0">
              <a:latin typeface="Times New Roman" panose="02020603050405020304" pitchFamily="18" charset="0"/>
            </a:endParaRPr>
          </a:p>
        </p:txBody>
      </p:sp>
      <p:grpSp>
        <p:nvGrpSpPr>
          <p:cNvPr id="1027" name="Group 4"/>
          <p:cNvGrpSpPr>
            <a:grpSpLocks/>
          </p:cNvGrpSpPr>
          <p:nvPr/>
        </p:nvGrpSpPr>
        <p:grpSpPr bwMode="auto">
          <a:xfrm>
            <a:off x="507868" y="990602"/>
            <a:ext cx="11680959" cy="182563"/>
            <a:chOff x="240" y="893"/>
            <a:chExt cx="5232" cy="115"/>
          </a:xfrm>
        </p:grpSpPr>
        <p:sp>
          <p:nvSpPr>
            <p:cNvPr id="1034"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dirty="0">
                <a:latin typeface="Times New Roman" panose="02020603050405020304" pitchFamily="18" charset="0"/>
              </a:endParaRPr>
            </a:p>
          </p:txBody>
        </p:sp>
        <p:sp>
          <p:nvSpPr>
            <p:cNvPr id="1035"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1028" name="Rectangle 7"/>
          <p:cNvSpPr>
            <a:spLocks noGrp="1" noChangeArrowheads="1"/>
          </p:cNvSpPr>
          <p:nvPr>
            <p:ph type="title"/>
          </p:nvPr>
        </p:nvSpPr>
        <p:spPr bwMode="auto">
          <a:xfrm>
            <a:off x="1218884" y="277814"/>
            <a:ext cx="10360501"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8"/>
          <p:cNvSpPr>
            <a:spLocks noGrp="1" noChangeArrowheads="1"/>
          </p:cNvSpPr>
          <p:nvPr>
            <p:ph type="body" idx="1"/>
          </p:nvPr>
        </p:nvSpPr>
        <p:spPr bwMode="auto">
          <a:xfrm>
            <a:off x="1218884" y="1600201"/>
            <a:ext cx="10360501"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2105" name="Rectangle 9"/>
          <p:cNvSpPr>
            <a:spLocks noGrp="1" noChangeArrowheads="1"/>
          </p:cNvSpPr>
          <p:nvPr>
            <p:ph type="dt" sz="half" idx="2"/>
          </p:nvPr>
        </p:nvSpPr>
        <p:spPr bwMode="auto">
          <a:xfrm>
            <a:off x="1218884" y="6251575"/>
            <a:ext cx="2640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a:defRPr/>
            </a:pPr>
            <a:endParaRPr lang="en-US" dirty="0"/>
          </a:p>
        </p:txBody>
      </p:sp>
      <p:sp>
        <p:nvSpPr>
          <p:cNvPr id="132106" name="Rectangle 10"/>
          <p:cNvSpPr>
            <a:spLocks noGrp="1" noChangeArrowheads="1"/>
          </p:cNvSpPr>
          <p:nvPr>
            <p:ph type="ftr" sz="quarter" idx="3"/>
          </p:nvPr>
        </p:nvSpPr>
        <p:spPr bwMode="auto">
          <a:xfrm>
            <a:off x="4469238" y="6248400"/>
            <a:ext cx="396136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dirty="0"/>
          </a:p>
        </p:txBody>
      </p:sp>
      <p:sp>
        <p:nvSpPr>
          <p:cNvPr id="132107" name="Rectangle 11"/>
          <p:cNvSpPr>
            <a:spLocks noGrp="1" noChangeArrowheads="1"/>
          </p:cNvSpPr>
          <p:nvPr>
            <p:ph type="sldNum" sz="quarter" idx="4"/>
          </p:nvPr>
        </p:nvSpPr>
        <p:spPr bwMode="auto">
          <a:xfrm>
            <a:off x="9040047" y="6248400"/>
            <a:ext cx="25393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0618F12E-5829-4D60-9B3A-49803C2DAB17}" type="slidenum">
              <a:rPr lang="en-US" altLang="en-US"/>
              <a:pPr>
                <a:defRPr/>
              </a:pPr>
              <a:t>‹#›</a:t>
            </a:fld>
            <a:endParaRPr lang="en-US" altLang="en-US" dirty="0"/>
          </a:p>
        </p:txBody>
      </p:sp>
      <p:sp>
        <p:nvSpPr>
          <p:cNvPr id="1033" name="Line 12"/>
          <p:cNvSpPr>
            <a:spLocks noChangeShapeType="1"/>
          </p:cNvSpPr>
          <p:nvPr/>
        </p:nvSpPr>
        <p:spPr bwMode="auto">
          <a:xfrm>
            <a:off x="3" y="4876800"/>
            <a:ext cx="507869"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Tree>
  </p:cSld>
  <p:clrMap bg1="lt1" tx1="dk1" bg2="lt2" tx2="dk2" accent1="accent1" accent2="accent2" accent3="accent3" accent4="accent4" accent5="accent5" accent6="accent6" hlink="hlink" folHlink="folHlink"/>
  <p:sldLayoutIdLst>
    <p:sldLayoutId id="2147483898"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wmf"/><Relationship Id="rId3" Type="http://schemas.microsoft.com/office/2007/relationships/media" Target="../media/media4.m4a"/><Relationship Id="rId7"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audio" Target="../media/media4.m4a"/><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7.emf"/><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image" Target="../media/image8.wmf"/><Relationship Id="rId2" Type="http://schemas.microsoft.com/office/2007/relationships/media" Target="../media/media9.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868050" y="1022891"/>
            <a:ext cx="8836899"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algn="ctr" eaLnBrk="1" hangingPunct="1">
              <a:defRPr/>
            </a:pPr>
            <a:r>
              <a:rPr lang="en-US" altLang="en-US" kern="0" dirty="0"/>
              <a:t>What is chromatography </a:t>
            </a:r>
          </a:p>
          <a:p>
            <a:pPr algn="ctr" eaLnBrk="1" hangingPunct="1">
              <a:defRPr/>
            </a:pPr>
            <a:r>
              <a:rPr lang="en-US" altLang="en-US" kern="0" dirty="0"/>
              <a:t>all about?</a:t>
            </a:r>
          </a:p>
        </p:txBody>
      </p:sp>
      <p:pic>
        <p:nvPicPr>
          <p:cNvPr id="3" name="Medi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812" y="5945154"/>
            <a:ext cx="609600" cy="609600"/>
          </a:xfrm>
          <a:prstGeom prst="rect">
            <a:avLst/>
          </a:prstGeom>
        </p:spPr>
      </p:pic>
      <p:sp>
        <p:nvSpPr>
          <p:cNvPr id="6" name="TextBox 5"/>
          <p:cNvSpPr txBox="1"/>
          <p:nvPr/>
        </p:nvSpPr>
        <p:spPr>
          <a:xfrm>
            <a:off x="3429000" y="3383537"/>
            <a:ext cx="5715000" cy="1477328"/>
          </a:xfrm>
          <a:prstGeom prst="rect">
            <a:avLst/>
          </a:prstGeom>
          <a:noFill/>
        </p:spPr>
        <p:txBody>
          <a:bodyPr wrap="square" rtlCol="0">
            <a:spAutoFit/>
          </a:bodyPr>
          <a:lstStyle/>
          <a:p>
            <a:pPr algn="ctr"/>
            <a:r>
              <a:rPr lang="en-US" dirty="0"/>
              <a:t>Lane C. Sander, Ph.D.</a:t>
            </a:r>
          </a:p>
          <a:p>
            <a:pPr algn="ctr"/>
            <a:endParaRPr lang="en-US" dirty="0"/>
          </a:p>
          <a:p>
            <a:pPr algn="ctr"/>
            <a:r>
              <a:rPr lang="en-US" dirty="0"/>
              <a:t>Chemical Sciences Division</a:t>
            </a:r>
          </a:p>
          <a:p>
            <a:pPr algn="ctr"/>
            <a:r>
              <a:rPr lang="en-US"/>
              <a:t>Material </a:t>
            </a:r>
            <a:r>
              <a:rPr lang="en-US" dirty="0"/>
              <a:t>Measurement Laboratory</a:t>
            </a:r>
          </a:p>
          <a:p>
            <a:pPr algn="ctr"/>
            <a:r>
              <a:rPr lang="en-US" dirty="0"/>
              <a:t>National Institute of Standards and Technology</a:t>
            </a:r>
            <a:r>
              <a:rPr lang="en-US" baseline="30000" dirty="0"/>
              <a:t>1</a:t>
            </a:r>
            <a:r>
              <a:rPr lang="en-US" dirty="0"/>
              <a:t> </a:t>
            </a:r>
          </a:p>
        </p:txBody>
      </p:sp>
      <p:sp>
        <p:nvSpPr>
          <p:cNvPr id="7" name="Date Placeholder 1"/>
          <p:cNvSpPr>
            <a:spLocks noGrp="1"/>
          </p:cNvSpPr>
          <p:nvPr>
            <p:ph type="dt" sz="half" idx="10"/>
          </p:nvPr>
        </p:nvSpPr>
        <p:spPr>
          <a:xfrm>
            <a:off x="4965700" y="6400800"/>
            <a:ext cx="2641600" cy="457200"/>
          </a:xfrm>
        </p:spPr>
        <p:txBody>
          <a:bodyPr/>
          <a:lstStyle/>
          <a:p>
            <a:pPr algn="ctr">
              <a:defRPr/>
            </a:pPr>
            <a:fld id="{0E497D5D-72DA-4E9C-A52B-570FFA062F27}" type="datetime1">
              <a:rPr lang="en-US" smtClean="0"/>
              <a:pPr algn="ctr">
                <a:defRPr/>
              </a:pPr>
              <a:t>9/21/2017</a:t>
            </a:fld>
            <a:endParaRPr lang="en-US" dirty="0"/>
          </a:p>
        </p:txBody>
      </p:sp>
      <p:sp>
        <p:nvSpPr>
          <p:cNvPr id="8" name="TextBox 7"/>
          <p:cNvSpPr txBox="1"/>
          <p:nvPr/>
        </p:nvSpPr>
        <p:spPr>
          <a:xfrm>
            <a:off x="1981200" y="5418957"/>
            <a:ext cx="8610600" cy="830997"/>
          </a:xfrm>
          <a:prstGeom prst="rect">
            <a:avLst/>
          </a:prstGeom>
          <a:noFill/>
        </p:spPr>
        <p:txBody>
          <a:bodyPr wrap="square" rtlCol="0">
            <a:spAutoFit/>
          </a:bodyPr>
          <a:lstStyle/>
          <a:p>
            <a:r>
              <a:rPr lang="en-US" sz="1200" baseline="30000" dirty="0"/>
              <a:t>1</a:t>
            </a:r>
            <a:r>
              <a:rPr lang="en-US" sz="1200" dirty="0"/>
              <a:t>Contribution of the National Institute of Standards and Technology.  Not subject to copyright.  Certain commercial equipment, instruments, or materials are identified to specify adequately the experimental procedure. Such identification does not imply recommendation or endorsement by the National Institute of Standards and Technology, nor does it imply that the materials or equipment identified are the best available for the purpose.</a:t>
            </a:r>
          </a:p>
        </p:txBody>
      </p:sp>
    </p:spTree>
  </p:cSld>
  <p:clrMapOvr>
    <a:masterClrMapping/>
  </p:clrMapOvr>
  <mc:AlternateContent xmlns:mc="http://schemas.openxmlformats.org/markup-compatibility/2006" xmlns:p14="http://schemas.microsoft.com/office/powerpoint/2010/main">
    <mc:Choice Requires="p14">
      <p:transition spd="med" p14:dur="700" advTm="18557">
        <p:fade/>
      </p:transition>
    </mc:Choice>
    <mc:Fallback xmlns="">
      <p:transition spd="med" advTm="185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what is chromatography for powerpoin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534" cy="6858000"/>
          </a:xfrm>
        </p:spPr>
      </p:pic>
    </p:spTree>
    <p:extLst>
      <p:ext uri="{BB962C8B-B14F-4D97-AF65-F5344CB8AC3E}">
        <p14:creationId xmlns:p14="http://schemas.microsoft.com/office/powerpoint/2010/main" val="2752495564"/>
      </p:ext>
    </p:extLst>
  </p:cSld>
  <p:clrMapOvr>
    <a:masterClrMapping/>
  </p:clrMapOvr>
  <mc:AlternateContent xmlns:mc="http://schemas.openxmlformats.org/markup-compatibility/2006" xmlns:p14="http://schemas.microsoft.com/office/powerpoint/2010/main">
    <mc:Choice Requires="p14">
      <p:transition spd="slow" p14:dur="2000" advTm="625000"/>
    </mc:Choice>
    <mc:Fallback xmlns="">
      <p:transition spd="slow" advTm="6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2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itle 1"/>
          <p:cNvSpPr>
            <a:spLocks noGrp="1"/>
          </p:cNvSpPr>
          <p:nvPr>
            <p:ph type="title"/>
          </p:nvPr>
        </p:nvSpPr>
        <p:spPr>
          <a:xfrm>
            <a:off x="1219200" y="277814"/>
            <a:ext cx="10363200" cy="636587"/>
          </a:xfrm>
        </p:spPr>
        <p:txBody>
          <a:bodyPr/>
          <a:lstStyle/>
          <a:p>
            <a:r>
              <a:rPr lang="en-US" dirty="0"/>
              <a:t>Chromatography Today…</a:t>
            </a:r>
          </a:p>
        </p:txBody>
      </p:sp>
      <p:sp>
        <p:nvSpPr>
          <p:cNvPr id="260" name="Content Placeholder 2"/>
          <p:cNvSpPr>
            <a:spLocks noGrp="1"/>
          </p:cNvSpPr>
          <p:nvPr>
            <p:ph idx="1"/>
          </p:nvPr>
        </p:nvSpPr>
        <p:spPr>
          <a:xfrm>
            <a:off x="1221702" y="1148862"/>
            <a:ext cx="7772400" cy="2704709"/>
          </a:xfrm>
        </p:spPr>
        <p:txBody>
          <a:bodyPr/>
          <a:lstStyle/>
          <a:p>
            <a:r>
              <a:rPr lang="en-US" sz="1800" dirty="0"/>
              <a:t>Modern chromatographic methods utilize high efficiency columns and sensitive, selective detectors to produce accurate measurements</a:t>
            </a:r>
          </a:p>
          <a:p>
            <a:pPr marL="0" indent="0">
              <a:buNone/>
            </a:pPr>
            <a:endParaRPr lang="en-US" sz="1800" dirty="0"/>
          </a:p>
          <a:p>
            <a:r>
              <a:rPr lang="en-US" sz="1800" dirty="0"/>
              <a:t>Applications include</a:t>
            </a:r>
          </a:p>
          <a:p>
            <a:pPr lvl="1"/>
            <a:r>
              <a:rPr lang="en-US" sz="1800" dirty="0"/>
              <a:t>Clinical analyses </a:t>
            </a:r>
          </a:p>
          <a:p>
            <a:pPr lvl="1"/>
            <a:r>
              <a:rPr lang="en-US" sz="1800" dirty="0"/>
              <a:t>Environmental analyses</a:t>
            </a:r>
          </a:p>
          <a:p>
            <a:pPr lvl="1"/>
            <a:r>
              <a:rPr lang="en-US" sz="1800" dirty="0"/>
              <a:t>Forensic investigations</a:t>
            </a:r>
          </a:p>
          <a:p>
            <a:pPr lvl="1"/>
            <a:r>
              <a:rPr lang="en-US" sz="1800" dirty="0"/>
              <a:t>Food and nutrition</a:t>
            </a:r>
          </a:p>
          <a:p>
            <a:pPr lvl="1"/>
            <a:endParaRPr lang="en-US" sz="1800" dirty="0"/>
          </a:p>
          <a:p>
            <a:endParaRPr lang="en-US" sz="1800" dirty="0"/>
          </a:p>
        </p:txBody>
      </p:sp>
      <p:sp>
        <p:nvSpPr>
          <p:cNvPr id="516" name="Rectangle 515"/>
          <p:cNvSpPr/>
          <p:nvPr/>
        </p:nvSpPr>
        <p:spPr>
          <a:xfrm>
            <a:off x="4598486" y="2642735"/>
            <a:ext cx="7313612" cy="3389118"/>
          </a:xfrm>
          <a:prstGeom prst="rect">
            <a:avLst/>
          </a:prstGeom>
          <a:solidFill>
            <a:srgbClr val="E7F5CF"/>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5" name="Group 514"/>
          <p:cNvGrpSpPr/>
          <p:nvPr/>
        </p:nvGrpSpPr>
        <p:grpSpPr>
          <a:xfrm>
            <a:off x="4747736" y="2133600"/>
            <a:ext cx="7015110" cy="4412726"/>
            <a:chOff x="4883045" y="3467721"/>
            <a:chExt cx="5440343" cy="3422148"/>
          </a:xfrm>
        </p:grpSpPr>
        <p:grpSp>
          <p:nvGrpSpPr>
            <p:cNvPr id="261" name="Group 260"/>
            <p:cNvGrpSpPr>
              <a:grpSpLocks noChangeAspect="1"/>
            </p:cNvGrpSpPr>
            <p:nvPr/>
          </p:nvGrpSpPr>
          <p:grpSpPr bwMode="auto">
            <a:xfrm>
              <a:off x="4883045" y="4038600"/>
              <a:ext cx="5440343" cy="2362200"/>
              <a:chOff x="1573" y="1592"/>
              <a:chExt cx="2614" cy="1135"/>
            </a:xfrm>
          </p:grpSpPr>
          <p:sp>
            <p:nvSpPr>
              <p:cNvPr id="262" name="AutoShape 255"/>
              <p:cNvSpPr>
                <a:spLocks noChangeAspect="1" noChangeArrowheads="1" noTextEdit="1"/>
              </p:cNvSpPr>
              <p:nvPr/>
            </p:nvSpPr>
            <p:spPr bwMode="auto">
              <a:xfrm>
                <a:off x="1573" y="1593"/>
                <a:ext cx="2614"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63" name="Group 457"/>
              <p:cNvGrpSpPr>
                <a:grpSpLocks/>
              </p:cNvGrpSpPr>
              <p:nvPr/>
            </p:nvGrpSpPr>
            <p:grpSpPr bwMode="auto">
              <a:xfrm>
                <a:off x="1692" y="1605"/>
                <a:ext cx="2485" cy="1028"/>
                <a:chOff x="1692" y="1605"/>
                <a:chExt cx="2485" cy="1028"/>
              </a:xfrm>
            </p:grpSpPr>
            <p:sp>
              <p:nvSpPr>
                <p:cNvPr id="312" name="Rectangle 257"/>
                <p:cNvSpPr>
                  <a:spLocks noChangeArrowheads="1"/>
                </p:cNvSpPr>
                <p:nvPr/>
              </p:nvSpPr>
              <p:spPr bwMode="auto">
                <a:xfrm>
                  <a:off x="1873" y="2574"/>
                  <a:ext cx="28"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0</a:t>
                  </a:r>
                  <a:endParaRPr lang="en-US" altLang="en-US"/>
                </a:p>
              </p:txBody>
            </p:sp>
            <p:sp>
              <p:nvSpPr>
                <p:cNvPr id="313" name="Line 258"/>
                <p:cNvSpPr>
                  <a:spLocks noChangeShapeType="1"/>
                </p:cNvSpPr>
                <p:nvPr/>
              </p:nvSpPr>
              <p:spPr bwMode="auto">
                <a:xfrm>
                  <a:off x="1850"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4" name="Line 259"/>
                <p:cNvSpPr>
                  <a:spLocks noChangeShapeType="1"/>
                </p:cNvSpPr>
                <p:nvPr/>
              </p:nvSpPr>
              <p:spPr bwMode="auto">
                <a:xfrm>
                  <a:off x="1863"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5" name="Line 260"/>
                <p:cNvSpPr>
                  <a:spLocks noChangeShapeType="1"/>
                </p:cNvSpPr>
                <p:nvPr/>
              </p:nvSpPr>
              <p:spPr bwMode="auto">
                <a:xfrm>
                  <a:off x="1930"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6" name="Line 261"/>
                <p:cNvSpPr>
                  <a:spLocks noChangeShapeType="1"/>
                </p:cNvSpPr>
                <p:nvPr/>
              </p:nvSpPr>
              <p:spPr bwMode="auto">
                <a:xfrm>
                  <a:off x="1948"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 name="Line 262"/>
                <p:cNvSpPr>
                  <a:spLocks noChangeShapeType="1"/>
                </p:cNvSpPr>
                <p:nvPr/>
              </p:nvSpPr>
              <p:spPr bwMode="auto">
                <a:xfrm>
                  <a:off x="1965"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 name="Line 263"/>
                <p:cNvSpPr>
                  <a:spLocks noChangeShapeType="1"/>
                </p:cNvSpPr>
                <p:nvPr/>
              </p:nvSpPr>
              <p:spPr bwMode="auto">
                <a:xfrm>
                  <a:off x="1982"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9" name="Line 264"/>
                <p:cNvSpPr>
                  <a:spLocks noChangeShapeType="1"/>
                </p:cNvSpPr>
                <p:nvPr/>
              </p:nvSpPr>
              <p:spPr bwMode="auto">
                <a:xfrm>
                  <a:off x="1999"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0" name="Line 265"/>
                <p:cNvSpPr>
                  <a:spLocks noChangeShapeType="1"/>
                </p:cNvSpPr>
                <p:nvPr/>
              </p:nvSpPr>
              <p:spPr bwMode="auto">
                <a:xfrm>
                  <a:off x="2017"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1" name="Line 266"/>
                <p:cNvSpPr>
                  <a:spLocks noChangeShapeType="1"/>
                </p:cNvSpPr>
                <p:nvPr/>
              </p:nvSpPr>
              <p:spPr bwMode="auto">
                <a:xfrm>
                  <a:off x="2032"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2" name="Line 267"/>
                <p:cNvSpPr>
                  <a:spLocks noChangeShapeType="1"/>
                </p:cNvSpPr>
                <p:nvPr/>
              </p:nvSpPr>
              <p:spPr bwMode="auto">
                <a:xfrm>
                  <a:off x="2049"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3" name="Line 268"/>
                <p:cNvSpPr>
                  <a:spLocks noChangeShapeType="1"/>
                </p:cNvSpPr>
                <p:nvPr/>
              </p:nvSpPr>
              <p:spPr bwMode="auto">
                <a:xfrm>
                  <a:off x="2067"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4" name="Line 269"/>
                <p:cNvSpPr>
                  <a:spLocks noChangeShapeType="1"/>
                </p:cNvSpPr>
                <p:nvPr/>
              </p:nvSpPr>
              <p:spPr bwMode="auto">
                <a:xfrm>
                  <a:off x="2084"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5" name="Line 270"/>
                <p:cNvSpPr>
                  <a:spLocks noChangeShapeType="1"/>
                </p:cNvSpPr>
                <p:nvPr/>
              </p:nvSpPr>
              <p:spPr bwMode="auto">
                <a:xfrm>
                  <a:off x="2101"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6" name="Line 271"/>
                <p:cNvSpPr>
                  <a:spLocks noChangeShapeType="1"/>
                </p:cNvSpPr>
                <p:nvPr/>
              </p:nvSpPr>
              <p:spPr bwMode="auto">
                <a:xfrm>
                  <a:off x="2118"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7" name="Line 272"/>
                <p:cNvSpPr>
                  <a:spLocks noChangeShapeType="1"/>
                </p:cNvSpPr>
                <p:nvPr/>
              </p:nvSpPr>
              <p:spPr bwMode="auto">
                <a:xfrm>
                  <a:off x="2136"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8" name="Line 273"/>
                <p:cNvSpPr>
                  <a:spLocks noChangeShapeType="1"/>
                </p:cNvSpPr>
                <p:nvPr/>
              </p:nvSpPr>
              <p:spPr bwMode="auto">
                <a:xfrm>
                  <a:off x="2153"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9" name="Line 274"/>
                <p:cNvSpPr>
                  <a:spLocks noChangeShapeType="1"/>
                </p:cNvSpPr>
                <p:nvPr/>
              </p:nvSpPr>
              <p:spPr bwMode="auto">
                <a:xfrm>
                  <a:off x="2170"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0" name="Line 275"/>
                <p:cNvSpPr>
                  <a:spLocks noChangeShapeType="1"/>
                </p:cNvSpPr>
                <p:nvPr/>
              </p:nvSpPr>
              <p:spPr bwMode="auto">
                <a:xfrm>
                  <a:off x="2186"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1" name="Line 276"/>
                <p:cNvSpPr>
                  <a:spLocks noChangeShapeType="1"/>
                </p:cNvSpPr>
                <p:nvPr/>
              </p:nvSpPr>
              <p:spPr bwMode="auto">
                <a:xfrm>
                  <a:off x="2203"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2" name="Line 277"/>
                <p:cNvSpPr>
                  <a:spLocks noChangeShapeType="1"/>
                </p:cNvSpPr>
                <p:nvPr/>
              </p:nvSpPr>
              <p:spPr bwMode="auto">
                <a:xfrm>
                  <a:off x="2220"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3" name="Rectangle 278"/>
                <p:cNvSpPr>
                  <a:spLocks noChangeArrowheads="1"/>
                </p:cNvSpPr>
                <p:nvPr/>
              </p:nvSpPr>
              <p:spPr bwMode="auto">
                <a:xfrm>
                  <a:off x="2216" y="2574"/>
                  <a:ext cx="28"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5</a:t>
                  </a:r>
                  <a:endParaRPr lang="en-US" altLang="en-US"/>
                </a:p>
              </p:txBody>
            </p:sp>
            <p:sp>
              <p:nvSpPr>
                <p:cNvPr id="334" name="Line 279"/>
                <p:cNvSpPr>
                  <a:spLocks noChangeShapeType="1"/>
                </p:cNvSpPr>
                <p:nvPr/>
              </p:nvSpPr>
              <p:spPr bwMode="auto">
                <a:xfrm>
                  <a:off x="2238"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5" name="Line 280"/>
                <p:cNvSpPr>
                  <a:spLocks noChangeShapeType="1"/>
                </p:cNvSpPr>
                <p:nvPr/>
              </p:nvSpPr>
              <p:spPr bwMode="auto">
                <a:xfrm>
                  <a:off x="2255"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6" name="Line 281"/>
                <p:cNvSpPr>
                  <a:spLocks noChangeShapeType="1"/>
                </p:cNvSpPr>
                <p:nvPr/>
              </p:nvSpPr>
              <p:spPr bwMode="auto">
                <a:xfrm>
                  <a:off x="2272"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7" name="Line 282"/>
                <p:cNvSpPr>
                  <a:spLocks noChangeShapeType="1"/>
                </p:cNvSpPr>
                <p:nvPr/>
              </p:nvSpPr>
              <p:spPr bwMode="auto">
                <a:xfrm>
                  <a:off x="2289"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8" name="Line 283"/>
                <p:cNvSpPr>
                  <a:spLocks noChangeShapeType="1"/>
                </p:cNvSpPr>
                <p:nvPr/>
              </p:nvSpPr>
              <p:spPr bwMode="auto">
                <a:xfrm>
                  <a:off x="2307"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9" name="Line 284"/>
                <p:cNvSpPr>
                  <a:spLocks noChangeShapeType="1"/>
                </p:cNvSpPr>
                <p:nvPr/>
              </p:nvSpPr>
              <p:spPr bwMode="auto">
                <a:xfrm>
                  <a:off x="2324"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0" name="Line 285"/>
                <p:cNvSpPr>
                  <a:spLocks noChangeShapeType="1"/>
                </p:cNvSpPr>
                <p:nvPr/>
              </p:nvSpPr>
              <p:spPr bwMode="auto">
                <a:xfrm>
                  <a:off x="2341"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1" name="Line 286"/>
                <p:cNvSpPr>
                  <a:spLocks noChangeShapeType="1"/>
                </p:cNvSpPr>
                <p:nvPr/>
              </p:nvSpPr>
              <p:spPr bwMode="auto">
                <a:xfrm>
                  <a:off x="2357"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 name="Line 287"/>
                <p:cNvSpPr>
                  <a:spLocks noChangeShapeType="1"/>
                </p:cNvSpPr>
                <p:nvPr/>
              </p:nvSpPr>
              <p:spPr bwMode="auto">
                <a:xfrm>
                  <a:off x="2374"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3" name="Line 288"/>
                <p:cNvSpPr>
                  <a:spLocks noChangeShapeType="1"/>
                </p:cNvSpPr>
                <p:nvPr/>
              </p:nvSpPr>
              <p:spPr bwMode="auto">
                <a:xfrm>
                  <a:off x="2391"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4" name="Line 289"/>
                <p:cNvSpPr>
                  <a:spLocks noChangeShapeType="1"/>
                </p:cNvSpPr>
                <p:nvPr/>
              </p:nvSpPr>
              <p:spPr bwMode="auto">
                <a:xfrm>
                  <a:off x="2408"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5" name="Line 290"/>
                <p:cNvSpPr>
                  <a:spLocks noChangeShapeType="1"/>
                </p:cNvSpPr>
                <p:nvPr/>
              </p:nvSpPr>
              <p:spPr bwMode="auto">
                <a:xfrm>
                  <a:off x="2426"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6" name="Line 291"/>
                <p:cNvSpPr>
                  <a:spLocks noChangeShapeType="1"/>
                </p:cNvSpPr>
                <p:nvPr/>
              </p:nvSpPr>
              <p:spPr bwMode="auto">
                <a:xfrm>
                  <a:off x="2443"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7" name="Line 292"/>
                <p:cNvSpPr>
                  <a:spLocks noChangeShapeType="1"/>
                </p:cNvSpPr>
                <p:nvPr/>
              </p:nvSpPr>
              <p:spPr bwMode="auto">
                <a:xfrm>
                  <a:off x="2460"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8" name="Line 293"/>
                <p:cNvSpPr>
                  <a:spLocks noChangeShapeType="1"/>
                </p:cNvSpPr>
                <p:nvPr/>
              </p:nvSpPr>
              <p:spPr bwMode="auto">
                <a:xfrm>
                  <a:off x="2478"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9" name="Line 294"/>
                <p:cNvSpPr>
                  <a:spLocks noChangeShapeType="1"/>
                </p:cNvSpPr>
                <p:nvPr/>
              </p:nvSpPr>
              <p:spPr bwMode="auto">
                <a:xfrm>
                  <a:off x="2495"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0" name="Line 295"/>
                <p:cNvSpPr>
                  <a:spLocks noChangeShapeType="1"/>
                </p:cNvSpPr>
                <p:nvPr/>
              </p:nvSpPr>
              <p:spPr bwMode="auto">
                <a:xfrm>
                  <a:off x="2512"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1" name="Line 296"/>
                <p:cNvSpPr>
                  <a:spLocks noChangeShapeType="1"/>
                </p:cNvSpPr>
                <p:nvPr/>
              </p:nvSpPr>
              <p:spPr bwMode="auto">
                <a:xfrm>
                  <a:off x="2528"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2" name="Line 297"/>
                <p:cNvSpPr>
                  <a:spLocks noChangeShapeType="1"/>
                </p:cNvSpPr>
                <p:nvPr/>
              </p:nvSpPr>
              <p:spPr bwMode="auto">
                <a:xfrm>
                  <a:off x="2545"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3" name="Line 298"/>
                <p:cNvSpPr>
                  <a:spLocks noChangeShapeType="1"/>
                </p:cNvSpPr>
                <p:nvPr/>
              </p:nvSpPr>
              <p:spPr bwMode="auto">
                <a:xfrm>
                  <a:off x="2562"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4" name="Rectangle 299"/>
                <p:cNvSpPr>
                  <a:spLocks noChangeArrowheads="1"/>
                </p:cNvSpPr>
                <p:nvPr/>
              </p:nvSpPr>
              <p:spPr bwMode="auto">
                <a:xfrm>
                  <a:off x="2541" y="2574"/>
                  <a:ext cx="55"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10</a:t>
                  </a:r>
                  <a:endParaRPr lang="en-US" altLang="en-US"/>
                </a:p>
              </p:txBody>
            </p:sp>
            <p:sp>
              <p:nvSpPr>
                <p:cNvPr id="355" name="Line 300"/>
                <p:cNvSpPr>
                  <a:spLocks noChangeShapeType="1"/>
                </p:cNvSpPr>
                <p:nvPr/>
              </p:nvSpPr>
              <p:spPr bwMode="auto">
                <a:xfrm>
                  <a:off x="2579"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6" name="Line 301"/>
                <p:cNvSpPr>
                  <a:spLocks noChangeShapeType="1"/>
                </p:cNvSpPr>
                <p:nvPr/>
              </p:nvSpPr>
              <p:spPr bwMode="auto">
                <a:xfrm>
                  <a:off x="2597"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7" name="Line 302"/>
                <p:cNvSpPr>
                  <a:spLocks noChangeShapeType="1"/>
                </p:cNvSpPr>
                <p:nvPr/>
              </p:nvSpPr>
              <p:spPr bwMode="auto">
                <a:xfrm>
                  <a:off x="2614"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8" name="Line 303"/>
                <p:cNvSpPr>
                  <a:spLocks noChangeShapeType="1"/>
                </p:cNvSpPr>
                <p:nvPr/>
              </p:nvSpPr>
              <p:spPr bwMode="auto">
                <a:xfrm>
                  <a:off x="2631"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9" name="Line 304"/>
                <p:cNvSpPr>
                  <a:spLocks noChangeShapeType="1"/>
                </p:cNvSpPr>
                <p:nvPr/>
              </p:nvSpPr>
              <p:spPr bwMode="auto">
                <a:xfrm>
                  <a:off x="2649"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0" name="Line 305"/>
                <p:cNvSpPr>
                  <a:spLocks noChangeShapeType="1"/>
                </p:cNvSpPr>
                <p:nvPr/>
              </p:nvSpPr>
              <p:spPr bwMode="auto">
                <a:xfrm>
                  <a:off x="2666"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1" name="Line 306"/>
                <p:cNvSpPr>
                  <a:spLocks noChangeShapeType="1"/>
                </p:cNvSpPr>
                <p:nvPr/>
              </p:nvSpPr>
              <p:spPr bwMode="auto">
                <a:xfrm>
                  <a:off x="2681"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2" name="Line 307"/>
                <p:cNvSpPr>
                  <a:spLocks noChangeShapeType="1"/>
                </p:cNvSpPr>
                <p:nvPr/>
              </p:nvSpPr>
              <p:spPr bwMode="auto">
                <a:xfrm>
                  <a:off x="2698"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3" name="Line 308"/>
                <p:cNvSpPr>
                  <a:spLocks noChangeShapeType="1"/>
                </p:cNvSpPr>
                <p:nvPr/>
              </p:nvSpPr>
              <p:spPr bwMode="auto">
                <a:xfrm>
                  <a:off x="2716"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4" name="Line 309"/>
                <p:cNvSpPr>
                  <a:spLocks noChangeShapeType="1"/>
                </p:cNvSpPr>
                <p:nvPr/>
              </p:nvSpPr>
              <p:spPr bwMode="auto">
                <a:xfrm>
                  <a:off x="2733"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5" name="Line 310"/>
                <p:cNvSpPr>
                  <a:spLocks noChangeShapeType="1"/>
                </p:cNvSpPr>
                <p:nvPr/>
              </p:nvSpPr>
              <p:spPr bwMode="auto">
                <a:xfrm>
                  <a:off x="2750"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6" name="Line 311"/>
                <p:cNvSpPr>
                  <a:spLocks noChangeShapeType="1"/>
                </p:cNvSpPr>
                <p:nvPr/>
              </p:nvSpPr>
              <p:spPr bwMode="auto">
                <a:xfrm>
                  <a:off x="2768"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7" name="Line 312"/>
                <p:cNvSpPr>
                  <a:spLocks noChangeShapeType="1"/>
                </p:cNvSpPr>
                <p:nvPr/>
              </p:nvSpPr>
              <p:spPr bwMode="auto">
                <a:xfrm>
                  <a:off x="2785"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8" name="Line 313"/>
                <p:cNvSpPr>
                  <a:spLocks noChangeShapeType="1"/>
                </p:cNvSpPr>
                <p:nvPr/>
              </p:nvSpPr>
              <p:spPr bwMode="auto">
                <a:xfrm>
                  <a:off x="2802"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9" name="Line 314"/>
                <p:cNvSpPr>
                  <a:spLocks noChangeShapeType="1"/>
                </p:cNvSpPr>
                <p:nvPr/>
              </p:nvSpPr>
              <p:spPr bwMode="auto">
                <a:xfrm>
                  <a:off x="2819"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 name="Line 315"/>
                <p:cNvSpPr>
                  <a:spLocks noChangeShapeType="1"/>
                </p:cNvSpPr>
                <p:nvPr/>
              </p:nvSpPr>
              <p:spPr bwMode="auto">
                <a:xfrm>
                  <a:off x="2837"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1" name="Line 316"/>
                <p:cNvSpPr>
                  <a:spLocks noChangeShapeType="1"/>
                </p:cNvSpPr>
                <p:nvPr/>
              </p:nvSpPr>
              <p:spPr bwMode="auto">
                <a:xfrm>
                  <a:off x="2852"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2" name="Line 317"/>
                <p:cNvSpPr>
                  <a:spLocks noChangeShapeType="1"/>
                </p:cNvSpPr>
                <p:nvPr/>
              </p:nvSpPr>
              <p:spPr bwMode="auto">
                <a:xfrm>
                  <a:off x="2869"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3" name="Line 318"/>
                <p:cNvSpPr>
                  <a:spLocks noChangeShapeType="1"/>
                </p:cNvSpPr>
                <p:nvPr/>
              </p:nvSpPr>
              <p:spPr bwMode="auto">
                <a:xfrm>
                  <a:off x="2887"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4" name="Line 319"/>
                <p:cNvSpPr>
                  <a:spLocks noChangeShapeType="1"/>
                </p:cNvSpPr>
                <p:nvPr/>
              </p:nvSpPr>
              <p:spPr bwMode="auto">
                <a:xfrm>
                  <a:off x="2904"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5" name="Rectangle 320"/>
                <p:cNvSpPr>
                  <a:spLocks noChangeArrowheads="1"/>
                </p:cNvSpPr>
                <p:nvPr/>
              </p:nvSpPr>
              <p:spPr bwMode="auto">
                <a:xfrm>
                  <a:off x="2883" y="2574"/>
                  <a:ext cx="55"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15</a:t>
                  </a:r>
                  <a:endParaRPr lang="en-US" altLang="en-US"/>
                </a:p>
              </p:txBody>
            </p:sp>
            <p:sp>
              <p:nvSpPr>
                <p:cNvPr id="376" name="Line 321"/>
                <p:cNvSpPr>
                  <a:spLocks noChangeShapeType="1"/>
                </p:cNvSpPr>
                <p:nvPr/>
              </p:nvSpPr>
              <p:spPr bwMode="auto">
                <a:xfrm>
                  <a:off x="2921"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 name="Line 322"/>
                <p:cNvSpPr>
                  <a:spLocks noChangeShapeType="1"/>
                </p:cNvSpPr>
                <p:nvPr/>
              </p:nvSpPr>
              <p:spPr bwMode="auto">
                <a:xfrm>
                  <a:off x="2939"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 name="Line 323"/>
                <p:cNvSpPr>
                  <a:spLocks noChangeShapeType="1"/>
                </p:cNvSpPr>
                <p:nvPr/>
              </p:nvSpPr>
              <p:spPr bwMode="auto">
                <a:xfrm>
                  <a:off x="2956"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 name="Line 324"/>
                <p:cNvSpPr>
                  <a:spLocks noChangeShapeType="1"/>
                </p:cNvSpPr>
                <p:nvPr/>
              </p:nvSpPr>
              <p:spPr bwMode="auto">
                <a:xfrm>
                  <a:off x="2973"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 name="Line 325"/>
                <p:cNvSpPr>
                  <a:spLocks noChangeShapeType="1"/>
                </p:cNvSpPr>
                <p:nvPr/>
              </p:nvSpPr>
              <p:spPr bwMode="auto">
                <a:xfrm>
                  <a:off x="2990"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 name="Line 326"/>
                <p:cNvSpPr>
                  <a:spLocks noChangeShapeType="1"/>
                </p:cNvSpPr>
                <p:nvPr/>
              </p:nvSpPr>
              <p:spPr bwMode="auto">
                <a:xfrm>
                  <a:off x="3006"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 name="Line 327"/>
                <p:cNvSpPr>
                  <a:spLocks noChangeShapeType="1"/>
                </p:cNvSpPr>
                <p:nvPr/>
              </p:nvSpPr>
              <p:spPr bwMode="auto">
                <a:xfrm>
                  <a:off x="3023"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 name="Line 328"/>
                <p:cNvSpPr>
                  <a:spLocks noChangeShapeType="1"/>
                </p:cNvSpPr>
                <p:nvPr/>
              </p:nvSpPr>
              <p:spPr bwMode="auto">
                <a:xfrm>
                  <a:off x="3040"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 name="Line 329"/>
                <p:cNvSpPr>
                  <a:spLocks noChangeShapeType="1"/>
                </p:cNvSpPr>
                <p:nvPr/>
              </p:nvSpPr>
              <p:spPr bwMode="auto">
                <a:xfrm>
                  <a:off x="3058"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 name="Line 330"/>
                <p:cNvSpPr>
                  <a:spLocks noChangeShapeType="1"/>
                </p:cNvSpPr>
                <p:nvPr/>
              </p:nvSpPr>
              <p:spPr bwMode="auto">
                <a:xfrm>
                  <a:off x="3075"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 name="Line 331"/>
                <p:cNvSpPr>
                  <a:spLocks noChangeShapeType="1"/>
                </p:cNvSpPr>
                <p:nvPr/>
              </p:nvSpPr>
              <p:spPr bwMode="auto">
                <a:xfrm>
                  <a:off x="3092"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 name="Line 332"/>
                <p:cNvSpPr>
                  <a:spLocks noChangeShapeType="1"/>
                </p:cNvSpPr>
                <p:nvPr/>
              </p:nvSpPr>
              <p:spPr bwMode="auto">
                <a:xfrm>
                  <a:off x="3110"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 name="Line 333"/>
                <p:cNvSpPr>
                  <a:spLocks noChangeShapeType="1"/>
                </p:cNvSpPr>
                <p:nvPr/>
              </p:nvSpPr>
              <p:spPr bwMode="auto">
                <a:xfrm>
                  <a:off x="3127"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 name="Line 334"/>
                <p:cNvSpPr>
                  <a:spLocks noChangeShapeType="1"/>
                </p:cNvSpPr>
                <p:nvPr/>
              </p:nvSpPr>
              <p:spPr bwMode="auto">
                <a:xfrm>
                  <a:off x="3144"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 name="Line 335"/>
                <p:cNvSpPr>
                  <a:spLocks noChangeShapeType="1"/>
                </p:cNvSpPr>
                <p:nvPr/>
              </p:nvSpPr>
              <p:spPr bwMode="auto">
                <a:xfrm>
                  <a:off x="3161"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 name="Line 336"/>
                <p:cNvSpPr>
                  <a:spLocks noChangeShapeType="1"/>
                </p:cNvSpPr>
                <p:nvPr/>
              </p:nvSpPr>
              <p:spPr bwMode="auto">
                <a:xfrm>
                  <a:off x="3177"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 name="Line 337"/>
                <p:cNvSpPr>
                  <a:spLocks noChangeShapeType="1"/>
                </p:cNvSpPr>
                <p:nvPr/>
              </p:nvSpPr>
              <p:spPr bwMode="auto">
                <a:xfrm>
                  <a:off x="3194"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 name="Line 338"/>
                <p:cNvSpPr>
                  <a:spLocks noChangeShapeType="1"/>
                </p:cNvSpPr>
                <p:nvPr/>
              </p:nvSpPr>
              <p:spPr bwMode="auto">
                <a:xfrm>
                  <a:off x="3211"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 name="Line 339"/>
                <p:cNvSpPr>
                  <a:spLocks noChangeShapeType="1"/>
                </p:cNvSpPr>
                <p:nvPr/>
              </p:nvSpPr>
              <p:spPr bwMode="auto">
                <a:xfrm>
                  <a:off x="3229"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 name="Line 340"/>
                <p:cNvSpPr>
                  <a:spLocks noChangeShapeType="1"/>
                </p:cNvSpPr>
                <p:nvPr/>
              </p:nvSpPr>
              <p:spPr bwMode="auto">
                <a:xfrm>
                  <a:off x="3246"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 name="Rectangle 341"/>
                <p:cNvSpPr>
                  <a:spLocks noChangeArrowheads="1"/>
                </p:cNvSpPr>
                <p:nvPr/>
              </p:nvSpPr>
              <p:spPr bwMode="auto">
                <a:xfrm>
                  <a:off x="3225" y="2574"/>
                  <a:ext cx="55"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20</a:t>
                  </a:r>
                  <a:endParaRPr lang="en-US" altLang="en-US"/>
                </a:p>
              </p:txBody>
            </p:sp>
            <p:sp>
              <p:nvSpPr>
                <p:cNvPr id="397" name="Line 342"/>
                <p:cNvSpPr>
                  <a:spLocks noChangeShapeType="1"/>
                </p:cNvSpPr>
                <p:nvPr/>
              </p:nvSpPr>
              <p:spPr bwMode="auto">
                <a:xfrm>
                  <a:off x="3263"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 name="Line 343"/>
                <p:cNvSpPr>
                  <a:spLocks noChangeShapeType="1"/>
                </p:cNvSpPr>
                <p:nvPr/>
              </p:nvSpPr>
              <p:spPr bwMode="auto">
                <a:xfrm>
                  <a:off x="3280"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 name="Line 344"/>
                <p:cNvSpPr>
                  <a:spLocks noChangeShapeType="1"/>
                </p:cNvSpPr>
                <p:nvPr/>
              </p:nvSpPr>
              <p:spPr bwMode="auto">
                <a:xfrm>
                  <a:off x="3298"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 name="Line 345"/>
                <p:cNvSpPr>
                  <a:spLocks noChangeShapeType="1"/>
                </p:cNvSpPr>
                <p:nvPr/>
              </p:nvSpPr>
              <p:spPr bwMode="auto">
                <a:xfrm>
                  <a:off x="3315"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 name="Line 346"/>
                <p:cNvSpPr>
                  <a:spLocks noChangeShapeType="1"/>
                </p:cNvSpPr>
                <p:nvPr/>
              </p:nvSpPr>
              <p:spPr bwMode="auto">
                <a:xfrm>
                  <a:off x="3332"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 name="Line 347"/>
                <p:cNvSpPr>
                  <a:spLocks noChangeShapeType="1"/>
                </p:cNvSpPr>
                <p:nvPr/>
              </p:nvSpPr>
              <p:spPr bwMode="auto">
                <a:xfrm>
                  <a:off x="3348"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 name="Line 348"/>
                <p:cNvSpPr>
                  <a:spLocks noChangeShapeType="1"/>
                </p:cNvSpPr>
                <p:nvPr/>
              </p:nvSpPr>
              <p:spPr bwMode="auto">
                <a:xfrm>
                  <a:off x="3365"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 name="Line 349"/>
                <p:cNvSpPr>
                  <a:spLocks noChangeShapeType="1"/>
                </p:cNvSpPr>
                <p:nvPr/>
              </p:nvSpPr>
              <p:spPr bwMode="auto">
                <a:xfrm>
                  <a:off x="3382"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 name="Line 350"/>
                <p:cNvSpPr>
                  <a:spLocks noChangeShapeType="1"/>
                </p:cNvSpPr>
                <p:nvPr/>
              </p:nvSpPr>
              <p:spPr bwMode="auto">
                <a:xfrm>
                  <a:off x="3400"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 name="Line 351"/>
                <p:cNvSpPr>
                  <a:spLocks noChangeShapeType="1"/>
                </p:cNvSpPr>
                <p:nvPr/>
              </p:nvSpPr>
              <p:spPr bwMode="auto">
                <a:xfrm>
                  <a:off x="3417"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 name="Line 352"/>
                <p:cNvSpPr>
                  <a:spLocks noChangeShapeType="1"/>
                </p:cNvSpPr>
                <p:nvPr/>
              </p:nvSpPr>
              <p:spPr bwMode="auto">
                <a:xfrm>
                  <a:off x="3434"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 name="Line 353"/>
                <p:cNvSpPr>
                  <a:spLocks noChangeShapeType="1"/>
                </p:cNvSpPr>
                <p:nvPr/>
              </p:nvSpPr>
              <p:spPr bwMode="auto">
                <a:xfrm>
                  <a:off x="3451"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 name="Line 354"/>
                <p:cNvSpPr>
                  <a:spLocks noChangeShapeType="1"/>
                </p:cNvSpPr>
                <p:nvPr/>
              </p:nvSpPr>
              <p:spPr bwMode="auto">
                <a:xfrm>
                  <a:off x="3469"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 name="Line 355"/>
                <p:cNvSpPr>
                  <a:spLocks noChangeShapeType="1"/>
                </p:cNvSpPr>
                <p:nvPr/>
              </p:nvSpPr>
              <p:spPr bwMode="auto">
                <a:xfrm>
                  <a:off x="3486"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 name="Line 356"/>
                <p:cNvSpPr>
                  <a:spLocks noChangeShapeType="1"/>
                </p:cNvSpPr>
                <p:nvPr/>
              </p:nvSpPr>
              <p:spPr bwMode="auto">
                <a:xfrm>
                  <a:off x="3501"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 name="Line 357"/>
                <p:cNvSpPr>
                  <a:spLocks noChangeShapeType="1"/>
                </p:cNvSpPr>
                <p:nvPr/>
              </p:nvSpPr>
              <p:spPr bwMode="auto">
                <a:xfrm>
                  <a:off x="3519"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 name="Line 358"/>
                <p:cNvSpPr>
                  <a:spLocks noChangeShapeType="1"/>
                </p:cNvSpPr>
                <p:nvPr/>
              </p:nvSpPr>
              <p:spPr bwMode="auto">
                <a:xfrm>
                  <a:off x="3536"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4" name="Line 359"/>
                <p:cNvSpPr>
                  <a:spLocks noChangeShapeType="1"/>
                </p:cNvSpPr>
                <p:nvPr/>
              </p:nvSpPr>
              <p:spPr bwMode="auto">
                <a:xfrm>
                  <a:off x="3553"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 name="Line 360"/>
                <p:cNvSpPr>
                  <a:spLocks noChangeShapeType="1"/>
                </p:cNvSpPr>
                <p:nvPr/>
              </p:nvSpPr>
              <p:spPr bwMode="auto">
                <a:xfrm>
                  <a:off x="3570"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6" name="Line 361"/>
                <p:cNvSpPr>
                  <a:spLocks noChangeShapeType="1"/>
                </p:cNvSpPr>
                <p:nvPr/>
              </p:nvSpPr>
              <p:spPr bwMode="auto">
                <a:xfrm>
                  <a:off x="3588"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 name="Rectangle 362"/>
                <p:cNvSpPr>
                  <a:spLocks noChangeArrowheads="1"/>
                </p:cNvSpPr>
                <p:nvPr/>
              </p:nvSpPr>
              <p:spPr bwMode="auto">
                <a:xfrm>
                  <a:off x="3567" y="2574"/>
                  <a:ext cx="55"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25</a:t>
                  </a:r>
                  <a:endParaRPr lang="en-US" altLang="en-US"/>
                </a:p>
              </p:txBody>
            </p:sp>
            <p:sp>
              <p:nvSpPr>
                <p:cNvPr id="418" name="Line 363"/>
                <p:cNvSpPr>
                  <a:spLocks noChangeShapeType="1"/>
                </p:cNvSpPr>
                <p:nvPr/>
              </p:nvSpPr>
              <p:spPr bwMode="auto">
                <a:xfrm>
                  <a:off x="3605"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9" name="Line 364"/>
                <p:cNvSpPr>
                  <a:spLocks noChangeShapeType="1"/>
                </p:cNvSpPr>
                <p:nvPr/>
              </p:nvSpPr>
              <p:spPr bwMode="auto">
                <a:xfrm>
                  <a:off x="3622"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0" name="Line 365"/>
                <p:cNvSpPr>
                  <a:spLocks noChangeShapeType="1"/>
                </p:cNvSpPr>
                <p:nvPr/>
              </p:nvSpPr>
              <p:spPr bwMode="auto">
                <a:xfrm>
                  <a:off x="3640"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1" name="Line 366"/>
                <p:cNvSpPr>
                  <a:spLocks noChangeShapeType="1"/>
                </p:cNvSpPr>
                <p:nvPr/>
              </p:nvSpPr>
              <p:spPr bwMode="auto">
                <a:xfrm>
                  <a:off x="3657"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2" name="Line 367"/>
                <p:cNvSpPr>
                  <a:spLocks noChangeShapeType="1"/>
                </p:cNvSpPr>
                <p:nvPr/>
              </p:nvSpPr>
              <p:spPr bwMode="auto">
                <a:xfrm>
                  <a:off x="3672"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3" name="Line 368"/>
                <p:cNvSpPr>
                  <a:spLocks noChangeShapeType="1"/>
                </p:cNvSpPr>
                <p:nvPr/>
              </p:nvSpPr>
              <p:spPr bwMode="auto">
                <a:xfrm>
                  <a:off x="3690"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 name="Line 369"/>
                <p:cNvSpPr>
                  <a:spLocks noChangeShapeType="1"/>
                </p:cNvSpPr>
                <p:nvPr/>
              </p:nvSpPr>
              <p:spPr bwMode="auto">
                <a:xfrm>
                  <a:off x="3707"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 name="Line 370"/>
                <p:cNvSpPr>
                  <a:spLocks noChangeShapeType="1"/>
                </p:cNvSpPr>
                <p:nvPr/>
              </p:nvSpPr>
              <p:spPr bwMode="auto">
                <a:xfrm>
                  <a:off x="3724"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6" name="Line 371"/>
                <p:cNvSpPr>
                  <a:spLocks noChangeShapeType="1"/>
                </p:cNvSpPr>
                <p:nvPr/>
              </p:nvSpPr>
              <p:spPr bwMode="auto">
                <a:xfrm>
                  <a:off x="3741"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7" name="Line 372"/>
                <p:cNvSpPr>
                  <a:spLocks noChangeShapeType="1"/>
                </p:cNvSpPr>
                <p:nvPr/>
              </p:nvSpPr>
              <p:spPr bwMode="auto">
                <a:xfrm>
                  <a:off x="3759"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8" name="Line 373"/>
                <p:cNvSpPr>
                  <a:spLocks noChangeShapeType="1"/>
                </p:cNvSpPr>
                <p:nvPr/>
              </p:nvSpPr>
              <p:spPr bwMode="auto">
                <a:xfrm>
                  <a:off x="3776"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9" name="Line 374"/>
                <p:cNvSpPr>
                  <a:spLocks noChangeShapeType="1"/>
                </p:cNvSpPr>
                <p:nvPr/>
              </p:nvSpPr>
              <p:spPr bwMode="auto">
                <a:xfrm>
                  <a:off x="3793"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0" name="Line 375"/>
                <p:cNvSpPr>
                  <a:spLocks noChangeShapeType="1"/>
                </p:cNvSpPr>
                <p:nvPr/>
              </p:nvSpPr>
              <p:spPr bwMode="auto">
                <a:xfrm>
                  <a:off x="3811"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1" name="Line 376"/>
                <p:cNvSpPr>
                  <a:spLocks noChangeShapeType="1"/>
                </p:cNvSpPr>
                <p:nvPr/>
              </p:nvSpPr>
              <p:spPr bwMode="auto">
                <a:xfrm>
                  <a:off x="3826"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 name="Line 377"/>
                <p:cNvSpPr>
                  <a:spLocks noChangeShapeType="1"/>
                </p:cNvSpPr>
                <p:nvPr/>
              </p:nvSpPr>
              <p:spPr bwMode="auto">
                <a:xfrm>
                  <a:off x="3843"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3" name="Line 378"/>
                <p:cNvSpPr>
                  <a:spLocks noChangeShapeType="1"/>
                </p:cNvSpPr>
                <p:nvPr/>
              </p:nvSpPr>
              <p:spPr bwMode="auto">
                <a:xfrm>
                  <a:off x="3860"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4" name="Line 379"/>
                <p:cNvSpPr>
                  <a:spLocks noChangeShapeType="1"/>
                </p:cNvSpPr>
                <p:nvPr/>
              </p:nvSpPr>
              <p:spPr bwMode="auto">
                <a:xfrm>
                  <a:off x="3878"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5" name="Line 380"/>
                <p:cNvSpPr>
                  <a:spLocks noChangeShapeType="1"/>
                </p:cNvSpPr>
                <p:nvPr/>
              </p:nvSpPr>
              <p:spPr bwMode="auto">
                <a:xfrm>
                  <a:off x="3895"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6" name="Line 381"/>
                <p:cNvSpPr>
                  <a:spLocks noChangeShapeType="1"/>
                </p:cNvSpPr>
                <p:nvPr/>
              </p:nvSpPr>
              <p:spPr bwMode="auto">
                <a:xfrm>
                  <a:off x="3912"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7" name="Line 382"/>
                <p:cNvSpPr>
                  <a:spLocks noChangeShapeType="1"/>
                </p:cNvSpPr>
                <p:nvPr/>
              </p:nvSpPr>
              <p:spPr bwMode="auto">
                <a:xfrm>
                  <a:off x="3930"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8" name="Rectangle 383"/>
                <p:cNvSpPr>
                  <a:spLocks noChangeArrowheads="1"/>
                </p:cNvSpPr>
                <p:nvPr/>
              </p:nvSpPr>
              <p:spPr bwMode="auto">
                <a:xfrm>
                  <a:off x="3907" y="2574"/>
                  <a:ext cx="55"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30</a:t>
                  </a:r>
                  <a:endParaRPr lang="en-US" altLang="en-US"/>
                </a:p>
              </p:txBody>
            </p:sp>
            <p:sp>
              <p:nvSpPr>
                <p:cNvPr id="439" name="Line 384"/>
                <p:cNvSpPr>
                  <a:spLocks noChangeShapeType="1"/>
                </p:cNvSpPr>
                <p:nvPr/>
              </p:nvSpPr>
              <p:spPr bwMode="auto">
                <a:xfrm>
                  <a:off x="3947"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0" name="Line 385"/>
                <p:cNvSpPr>
                  <a:spLocks noChangeShapeType="1"/>
                </p:cNvSpPr>
                <p:nvPr/>
              </p:nvSpPr>
              <p:spPr bwMode="auto">
                <a:xfrm>
                  <a:off x="3964"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1" name="Line 386"/>
                <p:cNvSpPr>
                  <a:spLocks noChangeShapeType="1"/>
                </p:cNvSpPr>
                <p:nvPr/>
              </p:nvSpPr>
              <p:spPr bwMode="auto">
                <a:xfrm>
                  <a:off x="3981"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2" name="Line 387"/>
                <p:cNvSpPr>
                  <a:spLocks noChangeShapeType="1"/>
                </p:cNvSpPr>
                <p:nvPr/>
              </p:nvSpPr>
              <p:spPr bwMode="auto">
                <a:xfrm>
                  <a:off x="3997"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3" name="Line 388"/>
                <p:cNvSpPr>
                  <a:spLocks noChangeShapeType="1"/>
                </p:cNvSpPr>
                <p:nvPr/>
              </p:nvSpPr>
              <p:spPr bwMode="auto">
                <a:xfrm>
                  <a:off x="4014"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4" name="Line 389"/>
                <p:cNvSpPr>
                  <a:spLocks noChangeShapeType="1"/>
                </p:cNvSpPr>
                <p:nvPr/>
              </p:nvSpPr>
              <p:spPr bwMode="auto">
                <a:xfrm>
                  <a:off x="4031"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5" name="Line 390"/>
                <p:cNvSpPr>
                  <a:spLocks noChangeShapeType="1"/>
                </p:cNvSpPr>
                <p:nvPr/>
              </p:nvSpPr>
              <p:spPr bwMode="auto">
                <a:xfrm>
                  <a:off x="4049"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6" name="Line 391"/>
                <p:cNvSpPr>
                  <a:spLocks noChangeShapeType="1"/>
                </p:cNvSpPr>
                <p:nvPr/>
              </p:nvSpPr>
              <p:spPr bwMode="auto">
                <a:xfrm>
                  <a:off x="4066"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7" name="Line 392"/>
                <p:cNvSpPr>
                  <a:spLocks noChangeShapeType="1"/>
                </p:cNvSpPr>
                <p:nvPr/>
              </p:nvSpPr>
              <p:spPr bwMode="auto">
                <a:xfrm>
                  <a:off x="4083"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8" name="Line 393"/>
                <p:cNvSpPr>
                  <a:spLocks noChangeShapeType="1"/>
                </p:cNvSpPr>
                <p:nvPr/>
              </p:nvSpPr>
              <p:spPr bwMode="auto">
                <a:xfrm>
                  <a:off x="4101"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9" name="Line 394"/>
                <p:cNvSpPr>
                  <a:spLocks noChangeShapeType="1"/>
                </p:cNvSpPr>
                <p:nvPr/>
              </p:nvSpPr>
              <p:spPr bwMode="auto">
                <a:xfrm>
                  <a:off x="4118"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0" name="Line 395"/>
                <p:cNvSpPr>
                  <a:spLocks noChangeShapeType="1"/>
                </p:cNvSpPr>
                <p:nvPr/>
              </p:nvSpPr>
              <p:spPr bwMode="auto">
                <a:xfrm>
                  <a:off x="4135"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1" name="Line 396"/>
                <p:cNvSpPr>
                  <a:spLocks noChangeShapeType="1"/>
                </p:cNvSpPr>
                <p:nvPr/>
              </p:nvSpPr>
              <p:spPr bwMode="auto">
                <a:xfrm>
                  <a:off x="4152"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2" name="Line 397"/>
                <p:cNvSpPr>
                  <a:spLocks noChangeShapeType="1"/>
                </p:cNvSpPr>
                <p:nvPr/>
              </p:nvSpPr>
              <p:spPr bwMode="auto">
                <a:xfrm>
                  <a:off x="4168"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3" name="Rectangle 398"/>
                <p:cNvSpPr>
                  <a:spLocks noChangeArrowheads="1"/>
                </p:cNvSpPr>
                <p:nvPr/>
              </p:nvSpPr>
              <p:spPr bwMode="auto">
                <a:xfrm>
                  <a:off x="1848" y="1605"/>
                  <a:ext cx="2329" cy="963"/>
                </a:xfrm>
                <a:prstGeom prst="rect">
                  <a:avLst/>
                </a:prstGeom>
                <a:noFill/>
                <a:ln w="63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4" name="Line 399"/>
                <p:cNvSpPr>
                  <a:spLocks noChangeShapeType="1"/>
                </p:cNvSpPr>
                <p:nvPr/>
              </p:nvSpPr>
              <p:spPr bwMode="auto">
                <a:xfrm flipH="1">
                  <a:off x="1842" y="2568"/>
                  <a:ext cx="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5" name="Line 400"/>
                <p:cNvSpPr>
                  <a:spLocks noChangeShapeType="1"/>
                </p:cNvSpPr>
                <p:nvPr/>
              </p:nvSpPr>
              <p:spPr bwMode="auto">
                <a:xfrm flipH="1">
                  <a:off x="1846" y="2549"/>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6" name="Line 401"/>
                <p:cNvSpPr>
                  <a:spLocks noChangeShapeType="1"/>
                </p:cNvSpPr>
                <p:nvPr/>
              </p:nvSpPr>
              <p:spPr bwMode="auto">
                <a:xfrm flipH="1">
                  <a:off x="1846" y="2529"/>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7" name="Line 402"/>
                <p:cNvSpPr>
                  <a:spLocks noChangeShapeType="1"/>
                </p:cNvSpPr>
                <p:nvPr/>
              </p:nvSpPr>
              <p:spPr bwMode="auto">
                <a:xfrm flipH="1">
                  <a:off x="1846" y="2510"/>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8" name="Line 403"/>
                <p:cNvSpPr>
                  <a:spLocks noChangeShapeType="1"/>
                </p:cNvSpPr>
                <p:nvPr/>
              </p:nvSpPr>
              <p:spPr bwMode="auto">
                <a:xfrm flipH="1">
                  <a:off x="1846" y="2491"/>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9" name="Rectangle 404"/>
                <p:cNvSpPr>
                  <a:spLocks noChangeArrowheads="1"/>
                </p:cNvSpPr>
                <p:nvPr/>
              </p:nvSpPr>
              <p:spPr bwMode="auto">
                <a:xfrm>
                  <a:off x="1713" y="2461"/>
                  <a:ext cx="28"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0</a:t>
                  </a:r>
                  <a:endParaRPr lang="en-US" altLang="en-US"/>
                </a:p>
              </p:txBody>
            </p:sp>
            <p:sp>
              <p:nvSpPr>
                <p:cNvPr id="460" name="Line 405"/>
                <p:cNvSpPr>
                  <a:spLocks noChangeShapeType="1"/>
                </p:cNvSpPr>
                <p:nvPr/>
              </p:nvSpPr>
              <p:spPr bwMode="auto">
                <a:xfrm flipH="1">
                  <a:off x="1842" y="2472"/>
                  <a:ext cx="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1" name="Line 406"/>
                <p:cNvSpPr>
                  <a:spLocks noChangeShapeType="1"/>
                </p:cNvSpPr>
                <p:nvPr/>
              </p:nvSpPr>
              <p:spPr bwMode="auto">
                <a:xfrm flipH="1">
                  <a:off x="1846" y="2453"/>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2" name="Line 407"/>
                <p:cNvSpPr>
                  <a:spLocks noChangeShapeType="1"/>
                </p:cNvSpPr>
                <p:nvPr/>
              </p:nvSpPr>
              <p:spPr bwMode="auto">
                <a:xfrm flipH="1">
                  <a:off x="1846" y="2433"/>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3" name="Line 408"/>
                <p:cNvSpPr>
                  <a:spLocks noChangeShapeType="1"/>
                </p:cNvSpPr>
                <p:nvPr/>
              </p:nvSpPr>
              <p:spPr bwMode="auto">
                <a:xfrm flipH="1">
                  <a:off x="1846" y="2414"/>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4" name="Line 409"/>
                <p:cNvSpPr>
                  <a:spLocks noChangeShapeType="1"/>
                </p:cNvSpPr>
                <p:nvPr/>
              </p:nvSpPr>
              <p:spPr bwMode="auto">
                <a:xfrm flipH="1">
                  <a:off x="1846" y="2395"/>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5" name="Rectangle 410"/>
                <p:cNvSpPr>
                  <a:spLocks noChangeArrowheads="1"/>
                </p:cNvSpPr>
                <p:nvPr/>
              </p:nvSpPr>
              <p:spPr bwMode="auto">
                <a:xfrm>
                  <a:off x="1704" y="2363"/>
                  <a:ext cx="55"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50</a:t>
                  </a:r>
                  <a:endParaRPr lang="en-US" altLang="en-US"/>
                </a:p>
              </p:txBody>
            </p:sp>
            <p:sp>
              <p:nvSpPr>
                <p:cNvPr id="466" name="Line 411"/>
                <p:cNvSpPr>
                  <a:spLocks noChangeShapeType="1"/>
                </p:cNvSpPr>
                <p:nvPr/>
              </p:nvSpPr>
              <p:spPr bwMode="auto">
                <a:xfrm flipH="1">
                  <a:off x="1842" y="2376"/>
                  <a:ext cx="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7" name="Line 412"/>
                <p:cNvSpPr>
                  <a:spLocks noChangeShapeType="1"/>
                </p:cNvSpPr>
                <p:nvPr/>
              </p:nvSpPr>
              <p:spPr bwMode="auto">
                <a:xfrm flipH="1">
                  <a:off x="1846" y="2357"/>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8" name="Line 413"/>
                <p:cNvSpPr>
                  <a:spLocks noChangeShapeType="1"/>
                </p:cNvSpPr>
                <p:nvPr/>
              </p:nvSpPr>
              <p:spPr bwMode="auto">
                <a:xfrm flipH="1">
                  <a:off x="1846" y="2337"/>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9" name="Line 414"/>
                <p:cNvSpPr>
                  <a:spLocks noChangeShapeType="1"/>
                </p:cNvSpPr>
                <p:nvPr/>
              </p:nvSpPr>
              <p:spPr bwMode="auto">
                <a:xfrm flipH="1">
                  <a:off x="1846" y="2318"/>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0" name="Line 415"/>
                <p:cNvSpPr>
                  <a:spLocks noChangeShapeType="1"/>
                </p:cNvSpPr>
                <p:nvPr/>
              </p:nvSpPr>
              <p:spPr bwMode="auto">
                <a:xfrm flipH="1">
                  <a:off x="1846" y="2299"/>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1" name="Rectangle 416"/>
                <p:cNvSpPr>
                  <a:spLocks noChangeArrowheads="1"/>
                </p:cNvSpPr>
                <p:nvPr/>
              </p:nvSpPr>
              <p:spPr bwMode="auto">
                <a:xfrm>
                  <a:off x="1692" y="2267"/>
                  <a:ext cx="83"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100</a:t>
                  </a:r>
                  <a:endParaRPr lang="en-US" altLang="en-US"/>
                </a:p>
              </p:txBody>
            </p:sp>
            <p:sp>
              <p:nvSpPr>
                <p:cNvPr id="472" name="Line 417"/>
                <p:cNvSpPr>
                  <a:spLocks noChangeShapeType="1"/>
                </p:cNvSpPr>
                <p:nvPr/>
              </p:nvSpPr>
              <p:spPr bwMode="auto">
                <a:xfrm flipH="1">
                  <a:off x="1842" y="2278"/>
                  <a:ext cx="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3" name="Line 418"/>
                <p:cNvSpPr>
                  <a:spLocks noChangeShapeType="1"/>
                </p:cNvSpPr>
                <p:nvPr/>
              </p:nvSpPr>
              <p:spPr bwMode="auto">
                <a:xfrm flipH="1">
                  <a:off x="1846" y="2259"/>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4" name="Line 419"/>
                <p:cNvSpPr>
                  <a:spLocks noChangeShapeType="1"/>
                </p:cNvSpPr>
                <p:nvPr/>
              </p:nvSpPr>
              <p:spPr bwMode="auto">
                <a:xfrm flipH="1">
                  <a:off x="1846" y="2240"/>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5" name="Line 420"/>
                <p:cNvSpPr>
                  <a:spLocks noChangeShapeType="1"/>
                </p:cNvSpPr>
                <p:nvPr/>
              </p:nvSpPr>
              <p:spPr bwMode="auto">
                <a:xfrm flipH="1">
                  <a:off x="1846" y="2220"/>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6" name="Line 421"/>
                <p:cNvSpPr>
                  <a:spLocks noChangeShapeType="1"/>
                </p:cNvSpPr>
                <p:nvPr/>
              </p:nvSpPr>
              <p:spPr bwMode="auto">
                <a:xfrm flipH="1">
                  <a:off x="1846" y="2201"/>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7" name="Rectangle 422"/>
                <p:cNvSpPr>
                  <a:spLocks noChangeArrowheads="1"/>
                </p:cNvSpPr>
                <p:nvPr/>
              </p:nvSpPr>
              <p:spPr bwMode="auto">
                <a:xfrm>
                  <a:off x="1692" y="2171"/>
                  <a:ext cx="83"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150</a:t>
                  </a:r>
                  <a:endParaRPr lang="en-US" altLang="en-US"/>
                </a:p>
              </p:txBody>
            </p:sp>
            <p:sp>
              <p:nvSpPr>
                <p:cNvPr id="478" name="Line 423"/>
                <p:cNvSpPr>
                  <a:spLocks noChangeShapeType="1"/>
                </p:cNvSpPr>
                <p:nvPr/>
              </p:nvSpPr>
              <p:spPr bwMode="auto">
                <a:xfrm flipH="1">
                  <a:off x="1842" y="2182"/>
                  <a:ext cx="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9" name="Line 424"/>
                <p:cNvSpPr>
                  <a:spLocks noChangeShapeType="1"/>
                </p:cNvSpPr>
                <p:nvPr/>
              </p:nvSpPr>
              <p:spPr bwMode="auto">
                <a:xfrm flipH="1">
                  <a:off x="1846" y="2163"/>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0" name="Line 425"/>
                <p:cNvSpPr>
                  <a:spLocks noChangeShapeType="1"/>
                </p:cNvSpPr>
                <p:nvPr/>
              </p:nvSpPr>
              <p:spPr bwMode="auto">
                <a:xfrm flipH="1">
                  <a:off x="1846" y="2144"/>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1" name="Line 426"/>
                <p:cNvSpPr>
                  <a:spLocks noChangeShapeType="1"/>
                </p:cNvSpPr>
                <p:nvPr/>
              </p:nvSpPr>
              <p:spPr bwMode="auto">
                <a:xfrm flipH="1">
                  <a:off x="1846" y="2125"/>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2" name="Line 427"/>
                <p:cNvSpPr>
                  <a:spLocks noChangeShapeType="1"/>
                </p:cNvSpPr>
                <p:nvPr/>
              </p:nvSpPr>
              <p:spPr bwMode="auto">
                <a:xfrm flipH="1">
                  <a:off x="1846" y="2105"/>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3" name="Rectangle 428"/>
                <p:cNvSpPr>
                  <a:spLocks noChangeArrowheads="1"/>
                </p:cNvSpPr>
                <p:nvPr/>
              </p:nvSpPr>
              <p:spPr bwMode="auto">
                <a:xfrm>
                  <a:off x="1692" y="2075"/>
                  <a:ext cx="83"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200</a:t>
                  </a:r>
                  <a:endParaRPr lang="en-US" altLang="en-US"/>
                </a:p>
              </p:txBody>
            </p:sp>
            <p:sp>
              <p:nvSpPr>
                <p:cNvPr id="484" name="Line 429"/>
                <p:cNvSpPr>
                  <a:spLocks noChangeShapeType="1"/>
                </p:cNvSpPr>
                <p:nvPr/>
              </p:nvSpPr>
              <p:spPr bwMode="auto">
                <a:xfrm flipH="1">
                  <a:off x="1842" y="2086"/>
                  <a:ext cx="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5" name="Line 430"/>
                <p:cNvSpPr>
                  <a:spLocks noChangeShapeType="1"/>
                </p:cNvSpPr>
                <p:nvPr/>
              </p:nvSpPr>
              <p:spPr bwMode="auto">
                <a:xfrm flipH="1">
                  <a:off x="1846" y="2067"/>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6" name="Line 431"/>
                <p:cNvSpPr>
                  <a:spLocks noChangeShapeType="1"/>
                </p:cNvSpPr>
                <p:nvPr/>
              </p:nvSpPr>
              <p:spPr bwMode="auto">
                <a:xfrm flipH="1">
                  <a:off x="1846" y="2048"/>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7" name="Line 432"/>
                <p:cNvSpPr>
                  <a:spLocks noChangeShapeType="1"/>
                </p:cNvSpPr>
                <p:nvPr/>
              </p:nvSpPr>
              <p:spPr bwMode="auto">
                <a:xfrm flipH="1">
                  <a:off x="1846" y="2029"/>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8" name="Line 433"/>
                <p:cNvSpPr>
                  <a:spLocks noChangeShapeType="1"/>
                </p:cNvSpPr>
                <p:nvPr/>
              </p:nvSpPr>
              <p:spPr bwMode="auto">
                <a:xfrm flipH="1">
                  <a:off x="1846" y="2009"/>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9" name="Rectangle 434"/>
                <p:cNvSpPr>
                  <a:spLocks noChangeArrowheads="1"/>
                </p:cNvSpPr>
                <p:nvPr/>
              </p:nvSpPr>
              <p:spPr bwMode="auto">
                <a:xfrm>
                  <a:off x="1692" y="1977"/>
                  <a:ext cx="83"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250</a:t>
                  </a:r>
                  <a:endParaRPr lang="en-US" altLang="en-US"/>
                </a:p>
              </p:txBody>
            </p:sp>
            <p:sp>
              <p:nvSpPr>
                <p:cNvPr id="490" name="Line 435"/>
                <p:cNvSpPr>
                  <a:spLocks noChangeShapeType="1"/>
                </p:cNvSpPr>
                <p:nvPr/>
              </p:nvSpPr>
              <p:spPr bwMode="auto">
                <a:xfrm flipH="1">
                  <a:off x="1842" y="1990"/>
                  <a:ext cx="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1" name="Line 436"/>
                <p:cNvSpPr>
                  <a:spLocks noChangeShapeType="1"/>
                </p:cNvSpPr>
                <p:nvPr/>
              </p:nvSpPr>
              <p:spPr bwMode="auto">
                <a:xfrm flipH="1">
                  <a:off x="1846" y="1971"/>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2" name="Line 437"/>
                <p:cNvSpPr>
                  <a:spLocks noChangeShapeType="1"/>
                </p:cNvSpPr>
                <p:nvPr/>
              </p:nvSpPr>
              <p:spPr bwMode="auto">
                <a:xfrm flipH="1">
                  <a:off x="1846" y="1952"/>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3" name="Line 438"/>
                <p:cNvSpPr>
                  <a:spLocks noChangeShapeType="1"/>
                </p:cNvSpPr>
                <p:nvPr/>
              </p:nvSpPr>
              <p:spPr bwMode="auto">
                <a:xfrm flipH="1">
                  <a:off x="1846" y="1933"/>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4" name="Line 439"/>
                <p:cNvSpPr>
                  <a:spLocks noChangeShapeType="1"/>
                </p:cNvSpPr>
                <p:nvPr/>
              </p:nvSpPr>
              <p:spPr bwMode="auto">
                <a:xfrm flipH="1">
                  <a:off x="1846" y="1912"/>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5" name="Rectangle 440"/>
                <p:cNvSpPr>
                  <a:spLocks noChangeArrowheads="1"/>
                </p:cNvSpPr>
                <p:nvPr/>
              </p:nvSpPr>
              <p:spPr bwMode="auto">
                <a:xfrm>
                  <a:off x="1692" y="1881"/>
                  <a:ext cx="83"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300</a:t>
                  </a:r>
                  <a:endParaRPr lang="en-US" altLang="en-US"/>
                </a:p>
              </p:txBody>
            </p:sp>
            <p:sp>
              <p:nvSpPr>
                <p:cNvPr id="496" name="Line 441"/>
                <p:cNvSpPr>
                  <a:spLocks noChangeShapeType="1"/>
                </p:cNvSpPr>
                <p:nvPr/>
              </p:nvSpPr>
              <p:spPr bwMode="auto">
                <a:xfrm flipH="1">
                  <a:off x="1842" y="1892"/>
                  <a:ext cx="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7" name="Line 442"/>
                <p:cNvSpPr>
                  <a:spLocks noChangeShapeType="1"/>
                </p:cNvSpPr>
                <p:nvPr/>
              </p:nvSpPr>
              <p:spPr bwMode="auto">
                <a:xfrm flipH="1">
                  <a:off x="1846" y="1873"/>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 name="Line 443"/>
                <p:cNvSpPr>
                  <a:spLocks noChangeShapeType="1"/>
                </p:cNvSpPr>
                <p:nvPr/>
              </p:nvSpPr>
              <p:spPr bwMode="auto">
                <a:xfrm flipH="1">
                  <a:off x="1846" y="1854"/>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9" name="Line 444"/>
                <p:cNvSpPr>
                  <a:spLocks noChangeShapeType="1"/>
                </p:cNvSpPr>
                <p:nvPr/>
              </p:nvSpPr>
              <p:spPr bwMode="auto">
                <a:xfrm flipH="1">
                  <a:off x="1846" y="1835"/>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0" name="Line 445"/>
                <p:cNvSpPr>
                  <a:spLocks noChangeShapeType="1"/>
                </p:cNvSpPr>
                <p:nvPr/>
              </p:nvSpPr>
              <p:spPr bwMode="auto">
                <a:xfrm flipH="1">
                  <a:off x="1846" y="1816"/>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1" name="Rectangle 446"/>
                <p:cNvSpPr>
                  <a:spLocks noChangeArrowheads="1"/>
                </p:cNvSpPr>
                <p:nvPr/>
              </p:nvSpPr>
              <p:spPr bwMode="auto">
                <a:xfrm>
                  <a:off x="1692" y="1785"/>
                  <a:ext cx="83"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350</a:t>
                  </a:r>
                  <a:endParaRPr lang="en-US" altLang="en-US"/>
                </a:p>
              </p:txBody>
            </p:sp>
            <p:sp>
              <p:nvSpPr>
                <p:cNvPr id="502" name="Line 447"/>
                <p:cNvSpPr>
                  <a:spLocks noChangeShapeType="1"/>
                </p:cNvSpPr>
                <p:nvPr/>
              </p:nvSpPr>
              <p:spPr bwMode="auto">
                <a:xfrm flipH="1">
                  <a:off x="1842" y="1796"/>
                  <a:ext cx="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3" name="Line 448"/>
                <p:cNvSpPr>
                  <a:spLocks noChangeShapeType="1"/>
                </p:cNvSpPr>
                <p:nvPr/>
              </p:nvSpPr>
              <p:spPr bwMode="auto">
                <a:xfrm flipH="1">
                  <a:off x="1846" y="1777"/>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4" name="Line 449"/>
                <p:cNvSpPr>
                  <a:spLocks noChangeShapeType="1"/>
                </p:cNvSpPr>
                <p:nvPr/>
              </p:nvSpPr>
              <p:spPr bwMode="auto">
                <a:xfrm flipH="1">
                  <a:off x="1846" y="1758"/>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5" name="Line 450"/>
                <p:cNvSpPr>
                  <a:spLocks noChangeShapeType="1"/>
                </p:cNvSpPr>
                <p:nvPr/>
              </p:nvSpPr>
              <p:spPr bwMode="auto">
                <a:xfrm flipH="1">
                  <a:off x="1846" y="1739"/>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6" name="Line 451"/>
                <p:cNvSpPr>
                  <a:spLocks noChangeShapeType="1"/>
                </p:cNvSpPr>
                <p:nvPr/>
              </p:nvSpPr>
              <p:spPr bwMode="auto">
                <a:xfrm flipH="1">
                  <a:off x="1846" y="1720"/>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7" name="Rectangle 452"/>
                <p:cNvSpPr>
                  <a:spLocks noChangeArrowheads="1"/>
                </p:cNvSpPr>
                <p:nvPr/>
              </p:nvSpPr>
              <p:spPr bwMode="auto">
                <a:xfrm>
                  <a:off x="1692" y="1689"/>
                  <a:ext cx="83"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400</a:t>
                  </a:r>
                  <a:endParaRPr lang="en-US" altLang="en-US"/>
                </a:p>
              </p:txBody>
            </p:sp>
            <p:sp>
              <p:nvSpPr>
                <p:cNvPr id="508" name="Line 453"/>
                <p:cNvSpPr>
                  <a:spLocks noChangeShapeType="1"/>
                </p:cNvSpPr>
                <p:nvPr/>
              </p:nvSpPr>
              <p:spPr bwMode="auto">
                <a:xfrm flipH="1">
                  <a:off x="1842" y="1700"/>
                  <a:ext cx="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9" name="Line 454"/>
                <p:cNvSpPr>
                  <a:spLocks noChangeShapeType="1"/>
                </p:cNvSpPr>
                <p:nvPr/>
              </p:nvSpPr>
              <p:spPr bwMode="auto">
                <a:xfrm flipH="1">
                  <a:off x="1846" y="1681"/>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0" name="Line 455"/>
                <p:cNvSpPr>
                  <a:spLocks noChangeShapeType="1"/>
                </p:cNvSpPr>
                <p:nvPr/>
              </p:nvSpPr>
              <p:spPr bwMode="auto">
                <a:xfrm flipH="1">
                  <a:off x="1846" y="1662"/>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1" name="Line 456"/>
                <p:cNvSpPr>
                  <a:spLocks noChangeShapeType="1"/>
                </p:cNvSpPr>
                <p:nvPr/>
              </p:nvSpPr>
              <p:spPr bwMode="auto">
                <a:xfrm flipH="1">
                  <a:off x="1846" y="1643"/>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64" name="Line 458"/>
              <p:cNvSpPr>
                <a:spLocks noChangeShapeType="1"/>
              </p:cNvSpPr>
              <p:nvPr/>
            </p:nvSpPr>
            <p:spPr bwMode="auto">
              <a:xfrm flipH="1">
                <a:off x="1846" y="1624"/>
                <a:ext cx="4"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5" name="Rectangle 459"/>
              <p:cNvSpPr>
                <a:spLocks noChangeArrowheads="1"/>
              </p:cNvSpPr>
              <p:nvPr/>
            </p:nvSpPr>
            <p:spPr bwMode="auto">
              <a:xfrm>
                <a:off x="1692" y="1592"/>
                <a:ext cx="83"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450</a:t>
                </a:r>
                <a:endParaRPr lang="en-US" altLang="en-US"/>
              </a:p>
            </p:txBody>
          </p:sp>
          <p:sp>
            <p:nvSpPr>
              <p:cNvPr id="266" name="Line 460"/>
              <p:cNvSpPr>
                <a:spLocks noChangeShapeType="1"/>
              </p:cNvSpPr>
              <p:nvPr/>
            </p:nvSpPr>
            <p:spPr bwMode="auto">
              <a:xfrm flipH="1">
                <a:off x="1842" y="1605"/>
                <a:ext cx="8" cy="0"/>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 name="Freeform 461"/>
              <p:cNvSpPr>
                <a:spLocks/>
              </p:cNvSpPr>
              <p:nvPr/>
            </p:nvSpPr>
            <p:spPr bwMode="auto">
              <a:xfrm>
                <a:off x="1896" y="2443"/>
                <a:ext cx="230" cy="31"/>
              </a:xfrm>
              <a:custGeom>
                <a:avLst/>
                <a:gdLst>
                  <a:gd name="T0" fmla="*/ 4 w 230"/>
                  <a:gd name="T1" fmla="*/ 29 h 31"/>
                  <a:gd name="T2" fmla="*/ 9 w 230"/>
                  <a:gd name="T3" fmla="*/ 29 h 31"/>
                  <a:gd name="T4" fmla="*/ 17 w 230"/>
                  <a:gd name="T5" fmla="*/ 29 h 31"/>
                  <a:gd name="T6" fmla="*/ 25 w 230"/>
                  <a:gd name="T7" fmla="*/ 29 h 31"/>
                  <a:gd name="T8" fmla="*/ 32 w 230"/>
                  <a:gd name="T9" fmla="*/ 29 h 31"/>
                  <a:gd name="T10" fmla="*/ 40 w 230"/>
                  <a:gd name="T11" fmla="*/ 29 h 31"/>
                  <a:gd name="T12" fmla="*/ 46 w 230"/>
                  <a:gd name="T13" fmla="*/ 29 h 31"/>
                  <a:gd name="T14" fmla="*/ 50 w 230"/>
                  <a:gd name="T15" fmla="*/ 29 h 31"/>
                  <a:gd name="T16" fmla="*/ 55 w 230"/>
                  <a:gd name="T17" fmla="*/ 29 h 31"/>
                  <a:gd name="T18" fmla="*/ 63 w 230"/>
                  <a:gd name="T19" fmla="*/ 29 h 31"/>
                  <a:gd name="T20" fmla="*/ 67 w 230"/>
                  <a:gd name="T21" fmla="*/ 29 h 31"/>
                  <a:gd name="T22" fmla="*/ 73 w 230"/>
                  <a:gd name="T23" fmla="*/ 29 h 31"/>
                  <a:gd name="T24" fmla="*/ 78 w 230"/>
                  <a:gd name="T25" fmla="*/ 29 h 31"/>
                  <a:gd name="T26" fmla="*/ 84 w 230"/>
                  <a:gd name="T27" fmla="*/ 31 h 31"/>
                  <a:gd name="T28" fmla="*/ 92 w 230"/>
                  <a:gd name="T29" fmla="*/ 31 h 31"/>
                  <a:gd name="T30" fmla="*/ 96 w 230"/>
                  <a:gd name="T31" fmla="*/ 31 h 31"/>
                  <a:gd name="T32" fmla="*/ 101 w 230"/>
                  <a:gd name="T33" fmla="*/ 31 h 31"/>
                  <a:gd name="T34" fmla="*/ 107 w 230"/>
                  <a:gd name="T35" fmla="*/ 31 h 31"/>
                  <a:gd name="T36" fmla="*/ 113 w 230"/>
                  <a:gd name="T37" fmla="*/ 31 h 31"/>
                  <a:gd name="T38" fmla="*/ 119 w 230"/>
                  <a:gd name="T39" fmla="*/ 31 h 31"/>
                  <a:gd name="T40" fmla="*/ 125 w 230"/>
                  <a:gd name="T41" fmla="*/ 31 h 31"/>
                  <a:gd name="T42" fmla="*/ 130 w 230"/>
                  <a:gd name="T43" fmla="*/ 31 h 31"/>
                  <a:gd name="T44" fmla="*/ 136 w 230"/>
                  <a:gd name="T45" fmla="*/ 31 h 31"/>
                  <a:gd name="T46" fmla="*/ 146 w 230"/>
                  <a:gd name="T47" fmla="*/ 31 h 31"/>
                  <a:gd name="T48" fmla="*/ 155 w 230"/>
                  <a:gd name="T49" fmla="*/ 31 h 31"/>
                  <a:gd name="T50" fmla="*/ 165 w 230"/>
                  <a:gd name="T51" fmla="*/ 31 h 31"/>
                  <a:gd name="T52" fmla="*/ 174 w 230"/>
                  <a:gd name="T53" fmla="*/ 31 h 31"/>
                  <a:gd name="T54" fmla="*/ 178 w 230"/>
                  <a:gd name="T55" fmla="*/ 31 h 31"/>
                  <a:gd name="T56" fmla="*/ 186 w 230"/>
                  <a:gd name="T57" fmla="*/ 31 h 31"/>
                  <a:gd name="T58" fmla="*/ 190 w 230"/>
                  <a:gd name="T59" fmla="*/ 31 h 31"/>
                  <a:gd name="T60" fmla="*/ 194 w 230"/>
                  <a:gd name="T61" fmla="*/ 31 h 31"/>
                  <a:gd name="T62" fmla="*/ 196 w 230"/>
                  <a:gd name="T63" fmla="*/ 31 h 31"/>
                  <a:gd name="T64" fmla="*/ 197 w 230"/>
                  <a:gd name="T65" fmla="*/ 31 h 31"/>
                  <a:gd name="T66" fmla="*/ 197 w 230"/>
                  <a:gd name="T67" fmla="*/ 29 h 31"/>
                  <a:gd name="T68" fmla="*/ 199 w 230"/>
                  <a:gd name="T69" fmla="*/ 29 h 31"/>
                  <a:gd name="T70" fmla="*/ 199 w 230"/>
                  <a:gd name="T71" fmla="*/ 29 h 31"/>
                  <a:gd name="T72" fmla="*/ 201 w 230"/>
                  <a:gd name="T73" fmla="*/ 29 h 31"/>
                  <a:gd name="T74" fmla="*/ 201 w 230"/>
                  <a:gd name="T75" fmla="*/ 27 h 31"/>
                  <a:gd name="T76" fmla="*/ 203 w 230"/>
                  <a:gd name="T77" fmla="*/ 27 h 31"/>
                  <a:gd name="T78" fmla="*/ 203 w 230"/>
                  <a:gd name="T79" fmla="*/ 25 h 31"/>
                  <a:gd name="T80" fmla="*/ 205 w 230"/>
                  <a:gd name="T81" fmla="*/ 25 h 31"/>
                  <a:gd name="T82" fmla="*/ 205 w 230"/>
                  <a:gd name="T83" fmla="*/ 25 h 31"/>
                  <a:gd name="T84" fmla="*/ 207 w 230"/>
                  <a:gd name="T85" fmla="*/ 25 h 31"/>
                  <a:gd name="T86" fmla="*/ 207 w 230"/>
                  <a:gd name="T87" fmla="*/ 25 h 31"/>
                  <a:gd name="T88" fmla="*/ 209 w 230"/>
                  <a:gd name="T89" fmla="*/ 25 h 31"/>
                  <a:gd name="T90" fmla="*/ 211 w 230"/>
                  <a:gd name="T91" fmla="*/ 25 h 31"/>
                  <a:gd name="T92" fmla="*/ 211 w 230"/>
                  <a:gd name="T93" fmla="*/ 25 h 31"/>
                  <a:gd name="T94" fmla="*/ 213 w 230"/>
                  <a:gd name="T95" fmla="*/ 25 h 31"/>
                  <a:gd name="T96" fmla="*/ 215 w 230"/>
                  <a:gd name="T97" fmla="*/ 25 h 31"/>
                  <a:gd name="T98" fmla="*/ 215 w 230"/>
                  <a:gd name="T99" fmla="*/ 23 h 31"/>
                  <a:gd name="T100" fmla="*/ 215 w 230"/>
                  <a:gd name="T101" fmla="*/ 23 h 31"/>
                  <a:gd name="T102" fmla="*/ 217 w 230"/>
                  <a:gd name="T103" fmla="*/ 21 h 31"/>
                  <a:gd name="T104" fmla="*/ 217 w 230"/>
                  <a:gd name="T105" fmla="*/ 21 h 31"/>
                  <a:gd name="T106" fmla="*/ 217 w 230"/>
                  <a:gd name="T107" fmla="*/ 17 h 31"/>
                  <a:gd name="T108" fmla="*/ 219 w 230"/>
                  <a:gd name="T109" fmla="*/ 13 h 31"/>
                  <a:gd name="T110" fmla="*/ 221 w 230"/>
                  <a:gd name="T111" fmla="*/ 10 h 31"/>
                  <a:gd name="T112" fmla="*/ 222 w 230"/>
                  <a:gd name="T113" fmla="*/ 8 h 31"/>
                  <a:gd name="T114" fmla="*/ 224 w 230"/>
                  <a:gd name="T115" fmla="*/ 8 h 31"/>
                  <a:gd name="T116" fmla="*/ 226 w 230"/>
                  <a:gd name="T117" fmla="*/ 6 h 31"/>
                  <a:gd name="T118" fmla="*/ 228 w 230"/>
                  <a:gd name="T119" fmla="*/ 8 h 31"/>
                  <a:gd name="T120" fmla="*/ 228 w 230"/>
                  <a:gd name="T121" fmla="*/ 6 h 31"/>
                  <a:gd name="T122" fmla="*/ 230 w 230"/>
                  <a:gd name="T123" fmla="*/ 6 h 31"/>
                  <a:gd name="T124" fmla="*/ 230 w 230"/>
                  <a:gd name="T12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0" h="31">
                    <a:moveTo>
                      <a:pt x="0" y="29"/>
                    </a:moveTo>
                    <a:lnTo>
                      <a:pt x="0" y="29"/>
                    </a:lnTo>
                    <a:lnTo>
                      <a:pt x="2" y="29"/>
                    </a:lnTo>
                    <a:lnTo>
                      <a:pt x="2" y="29"/>
                    </a:lnTo>
                    <a:lnTo>
                      <a:pt x="2" y="29"/>
                    </a:lnTo>
                    <a:lnTo>
                      <a:pt x="4" y="29"/>
                    </a:lnTo>
                    <a:lnTo>
                      <a:pt x="4" y="29"/>
                    </a:lnTo>
                    <a:lnTo>
                      <a:pt x="4" y="29"/>
                    </a:lnTo>
                    <a:lnTo>
                      <a:pt x="4" y="29"/>
                    </a:lnTo>
                    <a:lnTo>
                      <a:pt x="5" y="29"/>
                    </a:lnTo>
                    <a:lnTo>
                      <a:pt x="5" y="29"/>
                    </a:lnTo>
                    <a:lnTo>
                      <a:pt x="5" y="29"/>
                    </a:lnTo>
                    <a:lnTo>
                      <a:pt x="7" y="29"/>
                    </a:lnTo>
                    <a:lnTo>
                      <a:pt x="7" y="29"/>
                    </a:lnTo>
                    <a:lnTo>
                      <a:pt x="9" y="29"/>
                    </a:lnTo>
                    <a:lnTo>
                      <a:pt x="9" y="29"/>
                    </a:lnTo>
                    <a:lnTo>
                      <a:pt x="11" y="29"/>
                    </a:lnTo>
                    <a:lnTo>
                      <a:pt x="11" y="29"/>
                    </a:lnTo>
                    <a:lnTo>
                      <a:pt x="13" y="29"/>
                    </a:lnTo>
                    <a:lnTo>
                      <a:pt x="13" y="29"/>
                    </a:lnTo>
                    <a:lnTo>
                      <a:pt x="15" y="29"/>
                    </a:lnTo>
                    <a:lnTo>
                      <a:pt x="15" y="29"/>
                    </a:lnTo>
                    <a:lnTo>
                      <a:pt x="15" y="29"/>
                    </a:lnTo>
                    <a:lnTo>
                      <a:pt x="17" y="29"/>
                    </a:lnTo>
                    <a:lnTo>
                      <a:pt x="17" y="29"/>
                    </a:lnTo>
                    <a:lnTo>
                      <a:pt x="19" y="29"/>
                    </a:lnTo>
                    <a:lnTo>
                      <a:pt x="19" y="29"/>
                    </a:lnTo>
                    <a:lnTo>
                      <a:pt x="21" y="29"/>
                    </a:lnTo>
                    <a:lnTo>
                      <a:pt x="21" y="29"/>
                    </a:lnTo>
                    <a:lnTo>
                      <a:pt x="23" y="29"/>
                    </a:lnTo>
                    <a:lnTo>
                      <a:pt x="25" y="29"/>
                    </a:lnTo>
                    <a:lnTo>
                      <a:pt x="25" y="29"/>
                    </a:lnTo>
                    <a:lnTo>
                      <a:pt x="27" y="29"/>
                    </a:lnTo>
                    <a:lnTo>
                      <a:pt x="27" y="29"/>
                    </a:lnTo>
                    <a:lnTo>
                      <a:pt x="28" y="29"/>
                    </a:lnTo>
                    <a:lnTo>
                      <a:pt x="28" y="29"/>
                    </a:lnTo>
                    <a:lnTo>
                      <a:pt x="28" y="29"/>
                    </a:lnTo>
                    <a:lnTo>
                      <a:pt x="30" y="29"/>
                    </a:lnTo>
                    <a:lnTo>
                      <a:pt x="30" y="29"/>
                    </a:lnTo>
                    <a:lnTo>
                      <a:pt x="32" y="29"/>
                    </a:lnTo>
                    <a:lnTo>
                      <a:pt x="32" y="29"/>
                    </a:lnTo>
                    <a:lnTo>
                      <a:pt x="34" y="29"/>
                    </a:lnTo>
                    <a:lnTo>
                      <a:pt x="34" y="29"/>
                    </a:lnTo>
                    <a:lnTo>
                      <a:pt x="36" y="29"/>
                    </a:lnTo>
                    <a:lnTo>
                      <a:pt x="36" y="29"/>
                    </a:lnTo>
                    <a:lnTo>
                      <a:pt x="38" y="29"/>
                    </a:lnTo>
                    <a:lnTo>
                      <a:pt x="38" y="29"/>
                    </a:lnTo>
                    <a:lnTo>
                      <a:pt x="40" y="29"/>
                    </a:lnTo>
                    <a:lnTo>
                      <a:pt x="40" y="29"/>
                    </a:lnTo>
                    <a:lnTo>
                      <a:pt x="42" y="29"/>
                    </a:lnTo>
                    <a:lnTo>
                      <a:pt x="42" y="29"/>
                    </a:lnTo>
                    <a:lnTo>
                      <a:pt x="42" y="29"/>
                    </a:lnTo>
                    <a:lnTo>
                      <a:pt x="44" y="29"/>
                    </a:lnTo>
                    <a:lnTo>
                      <a:pt x="44" y="29"/>
                    </a:lnTo>
                    <a:lnTo>
                      <a:pt x="46" y="29"/>
                    </a:lnTo>
                    <a:lnTo>
                      <a:pt x="46" y="29"/>
                    </a:lnTo>
                    <a:lnTo>
                      <a:pt x="48" y="29"/>
                    </a:lnTo>
                    <a:lnTo>
                      <a:pt x="48" y="29"/>
                    </a:lnTo>
                    <a:lnTo>
                      <a:pt x="48" y="29"/>
                    </a:lnTo>
                    <a:lnTo>
                      <a:pt x="48" y="29"/>
                    </a:lnTo>
                    <a:lnTo>
                      <a:pt x="50" y="29"/>
                    </a:lnTo>
                    <a:lnTo>
                      <a:pt x="50" y="29"/>
                    </a:lnTo>
                    <a:lnTo>
                      <a:pt x="50" y="29"/>
                    </a:lnTo>
                    <a:lnTo>
                      <a:pt x="50" y="29"/>
                    </a:lnTo>
                    <a:lnTo>
                      <a:pt x="52" y="29"/>
                    </a:lnTo>
                    <a:lnTo>
                      <a:pt x="52" y="29"/>
                    </a:lnTo>
                    <a:lnTo>
                      <a:pt x="52" y="29"/>
                    </a:lnTo>
                    <a:lnTo>
                      <a:pt x="53" y="29"/>
                    </a:lnTo>
                    <a:lnTo>
                      <a:pt x="53" y="29"/>
                    </a:lnTo>
                    <a:lnTo>
                      <a:pt x="53" y="29"/>
                    </a:lnTo>
                    <a:lnTo>
                      <a:pt x="55" y="29"/>
                    </a:lnTo>
                    <a:lnTo>
                      <a:pt x="55" y="29"/>
                    </a:lnTo>
                    <a:lnTo>
                      <a:pt x="57" y="29"/>
                    </a:lnTo>
                    <a:lnTo>
                      <a:pt x="57" y="29"/>
                    </a:lnTo>
                    <a:lnTo>
                      <a:pt x="59" y="29"/>
                    </a:lnTo>
                    <a:lnTo>
                      <a:pt x="59" y="29"/>
                    </a:lnTo>
                    <a:lnTo>
                      <a:pt x="61" y="29"/>
                    </a:lnTo>
                    <a:lnTo>
                      <a:pt x="61" y="29"/>
                    </a:lnTo>
                    <a:lnTo>
                      <a:pt x="61" y="29"/>
                    </a:lnTo>
                    <a:lnTo>
                      <a:pt x="63" y="29"/>
                    </a:lnTo>
                    <a:lnTo>
                      <a:pt x="63" y="29"/>
                    </a:lnTo>
                    <a:lnTo>
                      <a:pt x="63" y="29"/>
                    </a:lnTo>
                    <a:lnTo>
                      <a:pt x="65" y="29"/>
                    </a:lnTo>
                    <a:lnTo>
                      <a:pt x="65" y="29"/>
                    </a:lnTo>
                    <a:lnTo>
                      <a:pt x="65" y="29"/>
                    </a:lnTo>
                    <a:lnTo>
                      <a:pt x="65" y="29"/>
                    </a:lnTo>
                    <a:lnTo>
                      <a:pt x="67" y="29"/>
                    </a:lnTo>
                    <a:lnTo>
                      <a:pt x="67" y="29"/>
                    </a:lnTo>
                    <a:lnTo>
                      <a:pt x="67" y="29"/>
                    </a:lnTo>
                    <a:lnTo>
                      <a:pt x="69" y="29"/>
                    </a:lnTo>
                    <a:lnTo>
                      <a:pt x="69" y="29"/>
                    </a:lnTo>
                    <a:lnTo>
                      <a:pt x="71" y="29"/>
                    </a:lnTo>
                    <a:lnTo>
                      <a:pt x="71" y="29"/>
                    </a:lnTo>
                    <a:lnTo>
                      <a:pt x="71" y="29"/>
                    </a:lnTo>
                    <a:lnTo>
                      <a:pt x="71" y="29"/>
                    </a:lnTo>
                    <a:lnTo>
                      <a:pt x="73" y="29"/>
                    </a:lnTo>
                    <a:lnTo>
                      <a:pt x="73" y="29"/>
                    </a:lnTo>
                    <a:lnTo>
                      <a:pt x="73" y="29"/>
                    </a:lnTo>
                    <a:lnTo>
                      <a:pt x="73" y="29"/>
                    </a:lnTo>
                    <a:lnTo>
                      <a:pt x="75" y="29"/>
                    </a:lnTo>
                    <a:lnTo>
                      <a:pt x="75" y="29"/>
                    </a:lnTo>
                    <a:lnTo>
                      <a:pt x="76" y="29"/>
                    </a:lnTo>
                    <a:lnTo>
                      <a:pt x="78" y="29"/>
                    </a:lnTo>
                    <a:lnTo>
                      <a:pt x="78" y="29"/>
                    </a:lnTo>
                    <a:lnTo>
                      <a:pt x="80" y="29"/>
                    </a:lnTo>
                    <a:lnTo>
                      <a:pt x="82" y="29"/>
                    </a:lnTo>
                    <a:lnTo>
                      <a:pt x="82" y="31"/>
                    </a:lnTo>
                    <a:lnTo>
                      <a:pt x="82" y="31"/>
                    </a:lnTo>
                    <a:lnTo>
                      <a:pt x="84" y="31"/>
                    </a:lnTo>
                    <a:lnTo>
                      <a:pt x="84" y="31"/>
                    </a:lnTo>
                    <a:lnTo>
                      <a:pt x="84" y="31"/>
                    </a:lnTo>
                    <a:lnTo>
                      <a:pt x="84" y="31"/>
                    </a:lnTo>
                    <a:lnTo>
                      <a:pt x="86" y="31"/>
                    </a:lnTo>
                    <a:lnTo>
                      <a:pt x="86" y="31"/>
                    </a:lnTo>
                    <a:lnTo>
                      <a:pt x="88" y="31"/>
                    </a:lnTo>
                    <a:lnTo>
                      <a:pt x="88" y="31"/>
                    </a:lnTo>
                    <a:lnTo>
                      <a:pt x="88" y="31"/>
                    </a:lnTo>
                    <a:lnTo>
                      <a:pt x="90" y="31"/>
                    </a:lnTo>
                    <a:lnTo>
                      <a:pt x="90" y="31"/>
                    </a:lnTo>
                    <a:lnTo>
                      <a:pt x="92" y="31"/>
                    </a:lnTo>
                    <a:lnTo>
                      <a:pt x="92" y="31"/>
                    </a:lnTo>
                    <a:lnTo>
                      <a:pt x="94" y="31"/>
                    </a:lnTo>
                    <a:lnTo>
                      <a:pt x="94" y="31"/>
                    </a:lnTo>
                    <a:lnTo>
                      <a:pt x="96" y="31"/>
                    </a:lnTo>
                    <a:lnTo>
                      <a:pt x="96" y="31"/>
                    </a:lnTo>
                    <a:lnTo>
                      <a:pt x="96" y="31"/>
                    </a:lnTo>
                    <a:lnTo>
                      <a:pt x="96" y="31"/>
                    </a:lnTo>
                    <a:lnTo>
                      <a:pt x="96" y="31"/>
                    </a:lnTo>
                    <a:lnTo>
                      <a:pt x="98" y="31"/>
                    </a:lnTo>
                    <a:lnTo>
                      <a:pt x="98" y="31"/>
                    </a:lnTo>
                    <a:lnTo>
                      <a:pt x="98" y="31"/>
                    </a:lnTo>
                    <a:lnTo>
                      <a:pt x="100" y="31"/>
                    </a:lnTo>
                    <a:lnTo>
                      <a:pt x="100" y="31"/>
                    </a:lnTo>
                    <a:lnTo>
                      <a:pt x="101" y="31"/>
                    </a:lnTo>
                    <a:lnTo>
                      <a:pt x="101" y="31"/>
                    </a:lnTo>
                    <a:lnTo>
                      <a:pt x="101" y="31"/>
                    </a:lnTo>
                    <a:lnTo>
                      <a:pt x="103" y="31"/>
                    </a:lnTo>
                    <a:lnTo>
                      <a:pt x="103" y="31"/>
                    </a:lnTo>
                    <a:lnTo>
                      <a:pt x="105" y="31"/>
                    </a:lnTo>
                    <a:lnTo>
                      <a:pt x="105" y="31"/>
                    </a:lnTo>
                    <a:lnTo>
                      <a:pt x="105" y="31"/>
                    </a:lnTo>
                    <a:lnTo>
                      <a:pt x="107" y="31"/>
                    </a:lnTo>
                    <a:lnTo>
                      <a:pt x="107" y="31"/>
                    </a:lnTo>
                    <a:lnTo>
                      <a:pt x="107" y="31"/>
                    </a:lnTo>
                    <a:lnTo>
                      <a:pt x="107" y="31"/>
                    </a:lnTo>
                    <a:lnTo>
                      <a:pt x="109" y="31"/>
                    </a:lnTo>
                    <a:lnTo>
                      <a:pt x="109" y="31"/>
                    </a:lnTo>
                    <a:lnTo>
                      <a:pt x="111" y="31"/>
                    </a:lnTo>
                    <a:lnTo>
                      <a:pt x="111" y="31"/>
                    </a:lnTo>
                    <a:lnTo>
                      <a:pt x="111" y="31"/>
                    </a:lnTo>
                    <a:lnTo>
                      <a:pt x="113" y="31"/>
                    </a:lnTo>
                    <a:lnTo>
                      <a:pt x="113" y="31"/>
                    </a:lnTo>
                    <a:lnTo>
                      <a:pt x="115" y="31"/>
                    </a:lnTo>
                    <a:lnTo>
                      <a:pt x="115" y="31"/>
                    </a:lnTo>
                    <a:lnTo>
                      <a:pt x="117" y="31"/>
                    </a:lnTo>
                    <a:lnTo>
                      <a:pt x="117" y="31"/>
                    </a:lnTo>
                    <a:lnTo>
                      <a:pt x="117" y="31"/>
                    </a:lnTo>
                    <a:lnTo>
                      <a:pt x="119" y="31"/>
                    </a:lnTo>
                    <a:lnTo>
                      <a:pt x="119" y="31"/>
                    </a:lnTo>
                    <a:lnTo>
                      <a:pt x="119" y="31"/>
                    </a:lnTo>
                    <a:lnTo>
                      <a:pt x="119" y="31"/>
                    </a:lnTo>
                    <a:lnTo>
                      <a:pt x="121" y="31"/>
                    </a:lnTo>
                    <a:lnTo>
                      <a:pt x="121" y="31"/>
                    </a:lnTo>
                    <a:lnTo>
                      <a:pt x="121" y="31"/>
                    </a:lnTo>
                    <a:lnTo>
                      <a:pt x="123" y="31"/>
                    </a:lnTo>
                    <a:lnTo>
                      <a:pt x="123" y="31"/>
                    </a:lnTo>
                    <a:lnTo>
                      <a:pt x="123" y="31"/>
                    </a:lnTo>
                    <a:lnTo>
                      <a:pt x="125" y="31"/>
                    </a:lnTo>
                    <a:lnTo>
                      <a:pt x="125" y="31"/>
                    </a:lnTo>
                    <a:lnTo>
                      <a:pt x="126" y="31"/>
                    </a:lnTo>
                    <a:lnTo>
                      <a:pt x="126" y="31"/>
                    </a:lnTo>
                    <a:lnTo>
                      <a:pt x="126" y="31"/>
                    </a:lnTo>
                    <a:lnTo>
                      <a:pt x="128" y="31"/>
                    </a:lnTo>
                    <a:lnTo>
                      <a:pt x="128" y="31"/>
                    </a:lnTo>
                    <a:lnTo>
                      <a:pt x="130" y="31"/>
                    </a:lnTo>
                    <a:lnTo>
                      <a:pt x="130" y="31"/>
                    </a:lnTo>
                    <a:lnTo>
                      <a:pt x="130" y="31"/>
                    </a:lnTo>
                    <a:lnTo>
                      <a:pt x="130" y="31"/>
                    </a:lnTo>
                    <a:lnTo>
                      <a:pt x="132" y="31"/>
                    </a:lnTo>
                    <a:lnTo>
                      <a:pt x="132" y="31"/>
                    </a:lnTo>
                    <a:lnTo>
                      <a:pt x="132" y="31"/>
                    </a:lnTo>
                    <a:lnTo>
                      <a:pt x="134" y="31"/>
                    </a:lnTo>
                    <a:lnTo>
                      <a:pt x="134" y="31"/>
                    </a:lnTo>
                    <a:lnTo>
                      <a:pt x="136" y="31"/>
                    </a:lnTo>
                    <a:lnTo>
                      <a:pt x="136" y="31"/>
                    </a:lnTo>
                    <a:lnTo>
                      <a:pt x="138" y="31"/>
                    </a:lnTo>
                    <a:lnTo>
                      <a:pt x="138" y="31"/>
                    </a:lnTo>
                    <a:lnTo>
                      <a:pt x="140" y="31"/>
                    </a:lnTo>
                    <a:lnTo>
                      <a:pt x="142" y="31"/>
                    </a:lnTo>
                    <a:lnTo>
                      <a:pt x="142" y="31"/>
                    </a:lnTo>
                    <a:lnTo>
                      <a:pt x="144" y="31"/>
                    </a:lnTo>
                    <a:lnTo>
                      <a:pt x="146" y="31"/>
                    </a:lnTo>
                    <a:lnTo>
                      <a:pt x="146" y="31"/>
                    </a:lnTo>
                    <a:lnTo>
                      <a:pt x="148" y="31"/>
                    </a:lnTo>
                    <a:lnTo>
                      <a:pt x="149" y="31"/>
                    </a:lnTo>
                    <a:lnTo>
                      <a:pt x="149" y="31"/>
                    </a:lnTo>
                    <a:lnTo>
                      <a:pt x="151" y="31"/>
                    </a:lnTo>
                    <a:lnTo>
                      <a:pt x="153" y="31"/>
                    </a:lnTo>
                    <a:lnTo>
                      <a:pt x="155" y="31"/>
                    </a:lnTo>
                    <a:lnTo>
                      <a:pt x="155" y="31"/>
                    </a:lnTo>
                    <a:lnTo>
                      <a:pt x="157" y="31"/>
                    </a:lnTo>
                    <a:lnTo>
                      <a:pt x="159" y="31"/>
                    </a:lnTo>
                    <a:lnTo>
                      <a:pt x="159" y="31"/>
                    </a:lnTo>
                    <a:lnTo>
                      <a:pt x="161" y="31"/>
                    </a:lnTo>
                    <a:lnTo>
                      <a:pt x="161" y="31"/>
                    </a:lnTo>
                    <a:lnTo>
                      <a:pt x="163" y="31"/>
                    </a:lnTo>
                    <a:lnTo>
                      <a:pt x="163" y="31"/>
                    </a:lnTo>
                    <a:lnTo>
                      <a:pt x="165" y="31"/>
                    </a:lnTo>
                    <a:lnTo>
                      <a:pt x="167" y="31"/>
                    </a:lnTo>
                    <a:lnTo>
                      <a:pt x="167" y="31"/>
                    </a:lnTo>
                    <a:lnTo>
                      <a:pt x="169" y="31"/>
                    </a:lnTo>
                    <a:lnTo>
                      <a:pt x="169" y="31"/>
                    </a:lnTo>
                    <a:lnTo>
                      <a:pt x="171" y="31"/>
                    </a:lnTo>
                    <a:lnTo>
                      <a:pt x="171" y="31"/>
                    </a:lnTo>
                    <a:lnTo>
                      <a:pt x="173" y="31"/>
                    </a:lnTo>
                    <a:lnTo>
                      <a:pt x="174" y="31"/>
                    </a:lnTo>
                    <a:lnTo>
                      <a:pt x="174" y="31"/>
                    </a:lnTo>
                    <a:lnTo>
                      <a:pt x="176" y="31"/>
                    </a:lnTo>
                    <a:lnTo>
                      <a:pt x="176" y="31"/>
                    </a:lnTo>
                    <a:lnTo>
                      <a:pt x="176" y="31"/>
                    </a:lnTo>
                    <a:lnTo>
                      <a:pt x="178" y="31"/>
                    </a:lnTo>
                    <a:lnTo>
                      <a:pt x="178" y="31"/>
                    </a:lnTo>
                    <a:lnTo>
                      <a:pt x="178" y="31"/>
                    </a:lnTo>
                    <a:lnTo>
                      <a:pt x="178" y="31"/>
                    </a:lnTo>
                    <a:lnTo>
                      <a:pt x="180" y="31"/>
                    </a:lnTo>
                    <a:lnTo>
                      <a:pt x="180" y="31"/>
                    </a:lnTo>
                    <a:lnTo>
                      <a:pt x="182" y="31"/>
                    </a:lnTo>
                    <a:lnTo>
                      <a:pt x="182" y="31"/>
                    </a:lnTo>
                    <a:lnTo>
                      <a:pt x="184" y="31"/>
                    </a:lnTo>
                    <a:lnTo>
                      <a:pt x="184" y="31"/>
                    </a:lnTo>
                    <a:lnTo>
                      <a:pt x="186" y="31"/>
                    </a:lnTo>
                    <a:lnTo>
                      <a:pt x="186" y="31"/>
                    </a:lnTo>
                    <a:lnTo>
                      <a:pt x="186" y="31"/>
                    </a:lnTo>
                    <a:lnTo>
                      <a:pt x="188" y="31"/>
                    </a:lnTo>
                    <a:lnTo>
                      <a:pt x="188" y="31"/>
                    </a:lnTo>
                    <a:lnTo>
                      <a:pt x="188" y="31"/>
                    </a:lnTo>
                    <a:lnTo>
                      <a:pt x="188" y="31"/>
                    </a:lnTo>
                    <a:lnTo>
                      <a:pt x="190" y="31"/>
                    </a:lnTo>
                    <a:lnTo>
                      <a:pt x="190" y="31"/>
                    </a:lnTo>
                    <a:lnTo>
                      <a:pt x="190" y="31"/>
                    </a:lnTo>
                    <a:lnTo>
                      <a:pt x="190" y="31"/>
                    </a:lnTo>
                    <a:lnTo>
                      <a:pt x="192" y="31"/>
                    </a:lnTo>
                    <a:lnTo>
                      <a:pt x="192" y="31"/>
                    </a:lnTo>
                    <a:lnTo>
                      <a:pt x="192" y="31"/>
                    </a:lnTo>
                    <a:lnTo>
                      <a:pt x="192" y="31"/>
                    </a:lnTo>
                    <a:lnTo>
                      <a:pt x="192" y="31"/>
                    </a:lnTo>
                    <a:lnTo>
                      <a:pt x="194" y="31"/>
                    </a:lnTo>
                    <a:lnTo>
                      <a:pt x="194" y="31"/>
                    </a:lnTo>
                    <a:lnTo>
                      <a:pt x="194" y="31"/>
                    </a:lnTo>
                    <a:lnTo>
                      <a:pt x="194" y="31"/>
                    </a:lnTo>
                    <a:lnTo>
                      <a:pt x="194" y="31"/>
                    </a:lnTo>
                    <a:lnTo>
                      <a:pt x="194" y="31"/>
                    </a:lnTo>
                    <a:lnTo>
                      <a:pt x="196" y="31"/>
                    </a:lnTo>
                    <a:lnTo>
                      <a:pt x="196" y="31"/>
                    </a:lnTo>
                    <a:lnTo>
                      <a:pt x="196" y="31"/>
                    </a:lnTo>
                    <a:lnTo>
                      <a:pt x="196" y="31"/>
                    </a:lnTo>
                    <a:lnTo>
                      <a:pt x="196" y="31"/>
                    </a:lnTo>
                    <a:lnTo>
                      <a:pt x="196" y="31"/>
                    </a:lnTo>
                    <a:lnTo>
                      <a:pt x="196" y="31"/>
                    </a:lnTo>
                    <a:lnTo>
                      <a:pt x="196" y="31"/>
                    </a:lnTo>
                    <a:lnTo>
                      <a:pt x="196" y="31"/>
                    </a:lnTo>
                    <a:lnTo>
                      <a:pt x="197" y="31"/>
                    </a:lnTo>
                    <a:lnTo>
                      <a:pt x="197" y="31"/>
                    </a:lnTo>
                    <a:lnTo>
                      <a:pt x="197" y="31"/>
                    </a:lnTo>
                    <a:lnTo>
                      <a:pt x="197" y="31"/>
                    </a:lnTo>
                    <a:lnTo>
                      <a:pt x="197" y="29"/>
                    </a:lnTo>
                    <a:lnTo>
                      <a:pt x="197" y="29"/>
                    </a:lnTo>
                    <a:lnTo>
                      <a:pt x="197" y="29"/>
                    </a:lnTo>
                    <a:lnTo>
                      <a:pt x="197" y="29"/>
                    </a:lnTo>
                    <a:lnTo>
                      <a:pt x="197" y="29"/>
                    </a:lnTo>
                    <a:lnTo>
                      <a:pt x="197" y="29"/>
                    </a:lnTo>
                    <a:lnTo>
                      <a:pt x="197" y="29"/>
                    </a:lnTo>
                    <a:lnTo>
                      <a:pt x="197" y="29"/>
                    </a:lnTo>
                    <a:lnTo>
                      <a:pt x="197" y="29"/>
                    </a:lnTo>
                    <a:lnTo>
                      <a:pt x="199" y="29"/>
                    </a:lnTo>
                    <a:lnTo>
                      <a:pt x="199" y="29"/>
                    </a:lnTo>
                    <a:lnTo>
                      <a:pt x="199" y="29"/>
                    </a:lnTo>
                    <a:lnTo>
                      <a:pt x="199" y="29"/>
                    </a:lnTo>
                    <a:lnTo>
                      <a:pt x="199" y="29"/>
                    </a:lnTo>
                    <a:lnTo>
                      <a:pt x="199" y="29"/>
                    </a:lnTo>
                    <a:lnTo>
                      <a:pt x="199" y="29"/>
                    </a:lnTo>
                    <a:lnTo>
                      <a:pt x="199" y="29"/>
                    </a:lnTo>
                    <a:lnTo>
                      <a:pt x="199" y="29"/>
                    </a:lnTo>
                    <a:lnTo>
                      <a:pt x="199" y="29"/>
                    </a:lnTo>
                    <a:lnTo>
                      <a:pt x="199" y="29"/>
                    </a:lnTo>
                    <a:lnTo>
                      <a:pt x="199" y="29"/>
                    </a:lnTo>
                    <a:lnTo>
                      <a:pt x="199" y="29"/>
                    </a:lnTo>
                    <a:lnTo>
                      <a:pt x="199" y="29"/>
                    </a:lnTo>
                    <a:lnTo>
                      <a:pt x="199" y="29"/>
                    </a:lnTo>
                    <a:lnTo>
                      <a:pt x="199" y="29"/>
                    </a:lnTo>
                    <a:lnTo>
                      <a:pt x="199" y="29"/>
                    </a:lnTo>
                    <a:lnTo>
                      <a:pt x="199" y="29"/>
                    </a:lnTo>
                    <a:lnTo>
                      <a:pt x="199" y="29"/>
                    </a:lnTo>
                    <a:lnTo>
                      <a:pt x="199" y="29"/>
                    </a:lnTo>
                    <a:lnTo>
                      <a:pt x="201" y="29"/>
                    </a:lnTo>
                    <a:lnTo>
                      <a:pt x="201" y="29"/>
                    </a:lnTo>
                    <a:lnTo>
                      <a:pt x="201" y="29"/>
                    </a:lnTo>
                    <a:lnTo>
                      <a:pt x="201" y="29"/>
                    </a:lnTo>
                    <a:lnTo>
                      <a:pt x="201" y="29"/>
                    </a:lnTo>
                    <a:lnTo>
                      <a:pt x="201" y="29"/>
                    </a:lnTo>
                    <a:lnTo>
                      <a:pt x="201" y="29"/>
                    </a:lnTo>
                    <a:lnTo>
                      <a:pt x="201" y="29"/>
                    </a:lnTo>
                    <a:lnTo>
                      <a:pt x="201" y="27"/>
                    </a:lnTo>
                    <a:lnTo>
                      <a:pt x="201" y="27"/>
                    </a:lnTo>
                    <a:lnTo>
                      <a:pt x="201" y="27"/>
                    </a:lnTo>
                    <a:lnTo>
                      <a:pt x="201" y="27"/>
                    </a:lnTo>
                    <a:lnTo>
                      <a:pt x="201" y="27"/>
                    </a:lnTo>
                    <a:lnTo>
                      <a:pt x="201" y="27"/>
                    </a:lnTo>
                    <a:lnTo>
                      <a:pt x="201" y="27"/>
                    </a:lnTo>
                    <a:lnTo>
                      <a:pt x="201" y="27"/>
                    </a:lnTo>
                    <a:lnTo>
                      <a:pt x="203" y="27"/>
                    </a:lnTo>
                    <a:lnTo>
                      <a:pt x="203" y="27"/>
                    </a:lnTo>
                    <a:lnTo>
                      <a:pt x="203" y="27"/>
                    </a:lnTo>
                    <a:lnTo>
                      <a:pt x="203" y="27"/>
                    </a:lnTo>
                    <a:lnTo>
                      <a:pt x="203" y="25"/>
                    </a:lnTo>
                    <a:lnTo>
                      <a:pt x="203" y="25"/>
                    </a:lnTo>
                    <a:lnTo>
                      <a:pt x="203" y="25"/>
                    </a:lnTo>
                    <a:lnTo>
                      <a:pt x="203" y="25"/>
                    </a:lnTo>
                    <a:lnTo>
                      <a:pt x="203" y="25"/>
                    </a:lnTo>
                    <a:lnTo>
                      <a:pt x="203" y="25"/>
                    </a:lnTo>
                    <a:lnTo>
                      <a:pt x="203" y="25"/>
                    </a:lnTo>
                    <a:lnTo>
                      <a:pt x="203" y="25"/>
                    </a:lnTo>
                    <a:lnTo>
                      <a:pt x="203" y="25"/>
                    </a:lnTo>
                    <a:lnTo>
                      <a:pt x="205" y="25"/>
                    </a:lnTo>
                    <a:lnTo>
                      <a:pt x="205" y="25"/>
                    </a:lnTo>
                    <a:lnTo>
                      <a:pt x="205" y="25"/>
                    </a:lnTo>
                    <a:lnTo>
                      <a:pt x="205" y="25"/>
                    </a:lnTo>
                    <a:lnTo>
                      <a:pt x="205" y="25"/>
                    </a:lnTo>
                    <a:lnTo>
                      <a:pt x="205" y="25"/>
                    </a:lnTo>
                    <a:lnTo>
                      <a:pt x="205" y="25"/>
                    </a:lnTo>
                    <a:lnTo>
                      <a:pt x="205" y="25"/>
                    </a:lnTo>
                    <a:lnTo>
                      <a:pt x="205" y="25"/>
                    </a:lnTo>
                    <a:lnTo>
                      <a:pt x="205" y="25"/>
                    </a:lnTo>
                    <a:lnTo>
                      <a:pt x="205" y="25"/>
                    </a:lnTo>
                    <a:lnTo>
                      <a:pt x="205" y="25"/>
                    </a:lnTo>
                    <a:lnTo>
                      <a:pt x="205" y="25"/>
                    </a:lnTo>
                    <a:lnTo>
                      <a:pt x="205" y="25"/>
                    </a:lnTo>
                    <a:lnTo>
                      <a:pt x="205" y="25"/>
                    </a:lnTo>
                    <a:lnTo>
                      <a:pt x="205" y="25"/>
                    </a:lnTo>
                    <a:lnTo>
                      <a:pt x="205" y="25"/>
                    </a:lnTo>
                    <a:lnTo>
                      <a:pt x="205" y="25"/>
                    </a:lnTo>
                    <a:lnTo>
                      <a:pt x="207" y="25"/>
                    </a:lnTo>
                    <a:lnTo>
                      <a:pt x="207" y="25"/>
                    </a:lnTo>
                    <a:lnTo>
                      <a:pt x="207" y="25"/>
                    </a:lnTo>
                    <a:lnTo>
                      <a:pt x="207" y="25"/>
                    </a:lnTo>
                    <a:lnTo>
                      <a:pt x="207" y="25"/>
                    </a:lnTo>
                    <a:lnTo>
                      <a:pt x="207" y="25"/>
                    </a:lnTo>
                    <a:lnTo>
                      <a:pt x="207" y="25"/>
                    </a:lnTo>
                    <a:lnTo>
                      <a:pt x="207" y="25"/>
                    </a:lnTo>
                    <a:lnTo>
                      <a:pt x="207" y="25"/>
                    </a:lnTo>
                    <a:lnTo>
                      <a:pt x="207" y="25"/>
                    </a:lnTo>
                    <a:lnTo>
                      <a:pt x="207" y="25"/>
                    </a:lnTo>
                    <a:lnTo>
                      <a:pt x="207" y="25"/>
                    </a:lnTo>
                    <a:lnTo>
                      <a:pt x="209" y="25"/>
                    </a:lnTo>
                    <a:lnTo>
                      <a:pt x="209" y="25"/>
                    </a:lnTo>
                    <a:lnTo>
                      <a:pt x="209" y="25"/>
                    </a:lnTo>
                    <a:lnTo>
                      <a:pt x="209" y="25"/>
                    </a:lnTo>
                    <a:lnTo>
                      <a:pt x="209" y="25"/>
                    </a:lnTo>
                    <a:lnTo>
                      <a:pt x="209" y="25"/>
                    </a:lnTo>
                    <a:lnTo>
                      <a:pt x="209" y="25"/>
                    </a:lnTo>
                    <a:lnTo>
                      <a:pt x="209" y="25"/>
                    </a:lnTo>
                    <a:lnTo>
                      <a:pt x="209" y="25"/>
                    </a:lnTo>
                    <a:lnTo>
                      <a:pt x="211" y="25"/>
                    </a:lnTo>
                    <a:lnTo>
                      <a:pt x="211" y="25"/>
                    </a:lnTo>
                    <a:lnTo>
                      <a:pt x="211" y="25"/>
                    </a:lnTo>
                    <a:lnTo>
                      <a:pt x="211" y="25"/>
                    </a:lnTo>
                    <a:lnTo>
                      <a:pt x="211" y="25"/>
                    </a:lnTo>
                    <a:lnTo>
                      <a:pt x="211" y="25"/>
                    </a:lnTo>
                    <a:lnTo>
                      <a:pt x="211" y="25"/>
                    </a:lnTo>
                    <a:lnTo>
                      <a:pt x="211" y="25"/>
                    </a:lnTo>
                    <a:lnTo>
                      <a:pt x="211" y="25"/>
                    </a:lnTo>
                    <a:lnTo>
                      <a:pt x="211" y="25"/>
                    </a:lnTo>
                    <a:lnTo>
                      <a:pt x="211" y="25"/>
                    </a:lnTo>
                    <a:lnTo>
                      <a:pt x="211" y="25"/>
                    </a:lnTo>
                    <a:lnTo>
                      <a:pt x="211" y="25"/>
                    </a:lnTo>
                    <a:lnTo>
                      <a:pt x="211" y="25"/>
                    </a:lnTo>
                    <a:lnTo>
                      <a:pt x="211" y="25"/>
                    </a:lnTo>
                    <a:lnTo>
                      <a:pt x="213" y="25"/>
                    </a:lnTo>
                    <a:lnTo>
                      <a:pt x="213" y="25"/>
                    </a:lnTo>
                    <a:lnTo>
                      <a:pt x="213" y="25"/>
                    </a:lnTo>
                    <a:lnTo>
                      <a:pt x="213" y="25"/>
                    </a:lnTo>
                    <a:lnTo>
                      <a:pt x="213" y="25"/>
                    </a:lnTo>
                    <a:lnTo>
                      <a:pt x="213" y="25"/>
                    </a:lnTo>
                    <a:lnTo>
                      <a:pt x="213" y="25"/>
                    </a:lnTo>
                    <a:lnTo>
                      <a:pt x="213" y="25"/>
                    </a:lnTo>
                    <a:lnTo>
                      <a:pt x="213" y="25"/>
                    </a:lnTo>
                    <a:lnTo>
                      <a:pt x="213" y="25"/>
                    </a:lnTo>
                    <a:lnTo>
                      <a:pt x="213" y="25"/>
                    </a:lnTo>
                    <a:lnTo>
                      <a:pt x="213" y="25"/>
                    </a:lnTo>
                    <a:lnTo>
                      <a:pt x="213" y="25"/>
                    </a:lnTo>
                    <a:lnTo>
                      <a:pt x="213" y="25"/>
                    </a:lnTo>
                    <a:lnTo>
                      <a:pt x="215" y="25"/>
                    </a:lnTo>
                    <a:lnTo>
                      <a:pt x="215" y="25"/>
                    </a:lnTo>
                    <a:lnTo>
                      <a:pt x="215" y="25"/>
                    </a:lnTo>
                    <a:lnTo>
                      <a:pt x="215" y="25"/>
                    </a:lnTo>
                    <a:lnTo>
                      <a:pt x="215" y="23"/>
                    </a:lnTo>
                    <a:lnTo>
                      <a:pt x="215" y="23"/>
                    </a:lnTo>
                    <a:lnTo>
                      <a:pt x="215" y="23"/>
                    </a:lnTo>
                    <a:lnTo>
                      <a:pt x="215" y="23"/>
                    </a:lnTo>
                    <a:lnTo>
                      <a:pt x="215" y="23"/>
                    </a:lnTo>
                    <a:lnTo>
                      <a:pt x="215" y="23"/>
                    </a:lnTo>
                    <a:lnTo>
                      <a:pt x="215" y="23"/>
                    </a:lnTo>
                    <a:lnTo>
                      <a:pt x="215" y="23"/>
                    </a:lnTo>
                    <a:lnTo>
                      <a:pt x="215" y="23"/>
                    </a:lnTo>
                    <a:lnTo>
                      <a:pt x="215" y="23"/>
                    </a:lnTo>
                    <a:lnTo>
                      <a:pt x="215" y="23"/>
                    </a:lnTo>
                    <a:lnTo>
                      <a:pt x="215" y="23"/>
                    </a:lnTo>
                    <a:lnTo>
                      <a:pt x="215" y="23"/>
                    </a:lnTo>
                    <a:lnTo>
                      <a:pt x="215" y="23"/>
                    </a:lnTo>
                    <a:lnTo>
                      <a:pt x="215" y="23"/>
                    </a:lnTo>
                    <a:lnTo>
                      <a:pt x="215" y="23"/>
                    </a:lnTo>
                    <a:lnTo>
                      <a:pt x="215" y="23"/>
                    </a:lnTo>
                    <a:lnTo>
                      <a:pt x="215" y="23"/>
                    </a:lnTo>
                    <a:lnTo>
                      <a:pt x="215" y="23"/>
                    </a:lnTo>
                    <a:lnTo>
                      <a:pt x="215" y="23"/>
                    </a:lnTo>
                    <a:lnTo>
                      <a:pt x="217" y="21"/>
                    </a:lnTo>
                    <a:lnTo>
                      <a:pt x="217" y="21"/>
                    </a:lnTo>
                    <a:lnTo>
                      <a:pt x="217" y="21"/>
                    </a:lnTo>
                    <a:lnTo>
                      <a:pt x="217" y="21"/>
                    </a:lnTo>
                    <a:lnTo>
                      <a:pt x="217" y="21"/>
                    </a:lnTo>
                    <a:lnTo>
                      <a:pt x="217" y="21"/>
                    </a:lnTo>
                    <a:lnTo>
                      <a:pt x="217" y="21"/>
                    </a:lnTo>
                    <a:lnTo>
                      <a:pt x="217" y="21"/>
                    </a:lnTo>
                    <a:lnTo>
                      <a:pt x="217" y="21"/>
                    </a:lnTo>
                    <a:lnTo>
                      <a:pt x="217" y="21"/>
                    </a:lnTo>
                    <a:lnTo>
                      <a:pt x="217" y="19"/>
                    </a:lnTo>
                    <a:lnTo>
                      <a:pt x="217" y="19"/>
                    </a:lnTo>
                    <a:lnTo>
                      <a:pt x="217" y="19"/>
                    </a:lnTo>
                    <a:lnTo>
                      <a:pt x="217" y="19"/>
                    </a:lnTo>
                    <a:lnTo>
                      <a:pt x="217" y="19"/>
                    </a:lnTo>
                    <a:lnTo>
                      <a:pt x="217" y="19"/>
                    </a:lnTo>
                    <a:lnTo>
                      <a:pt x="217" y="17"/>
                    </a:lnTo>
                    <a:lnTo>
                      <a:pt x="219" y="17"/>
                    </a:lnTo>
                    <a:lnTo>
                      <a:pt x="219" y="17"/>
                    </a:lnTo>
                    <a:lnTo>
                      <a:pt x="219" y="15"/>
                    </a:lnTo>
                    <a:lnTo>
                      <a:pt x="219" y="15"/>
                    </a:lnTo>
                    <a:lnTo>
                      <a:pt x="219" y="15"/>
                    </a:lnTo>
                    <a:lnTo>
                      <a:pt x="219" y="13"/>
                    </a:lnTo>
                    <a:lnTo>
                      <a:pt x="219" y="13"/>
                    </a:lnTo>
                    <a:lnTo>
                      <a:pt x="219" y="13"/>
                    </a:lnTo>
                    <a:lnTo>
                      <a:pt x="221" y="13"/>
                    </a:lnTo>
                    <a:lnTo>
                      <a:pt x="221" y="12"/>
                    </a:lnTo>
                    <a:lnTo>
                      <a:pt x="221" y="12"/>
                    </a:lnTo>
                    <a:lnTo>
                      <a:pt x="221" y="12"/>
                    </a:lnTo>
                    <a:lnTo>
                      <a:pt x="221" y="12"/>
                    </a:lnTo>
                    <a:lnTo>
                      <a:pt x="221" y="12"/>
                    </a:lnTo>
                    <a:lnTo>
                      <a:pt x="221" y="10"/>
                    </a:lnTo>
                    <a:lnTo>
                      <a:pt x="221" y="10"/>
                    </a:lnTo>
                    <a:lnTo>
                      <a:pt x="221" y="10"/>
                    </a:lnTo>
                    <a:lnTo>
                      <a:pt x="221" y="10"/>
                    </a:lnTo>
                    <a:lnTo>
                      <a:pt x="221" y="10"/>
                    </a:lnTo>
                    <a:lnTo>
                      <a:pt x="222" y="10"/>
                    </a:lnTo>
                    <a:lnTo>
                      <a:pt x="222" y="10"/>
                    </a:lnTo>
                    <a:lnTo>
                      <a:pt x="222" y="8"/>
                    </a:lnTo>
                    <a:lnTo>
                      <a:pt x="222" y="8"/>
                    </a:lnTo>
                    <a:lnTo>
                      <a:pt x="222" y="8"/>
                    </a:lnTo>
                    <a:lnTo>
                      <a:pt x="222" y="8"/>
                    </a:lnTo>
                    <a:lnTo>
                      <a:pt x="222" y="8"/>
                    </a:lnTo>
                    <a:lnTo>
                      <a:pt x="222" y="8"/>
                    </a:lnTo>
                    <a:lnTo>
                      <a:pt x="222" y="8"/>
                    </a:lnTo>
                    <a:lnTo>
                      <a:pt x="222" y="8"/>
                    </a:lnTo>
                    <a:lnTo>
                      <a:pt x="222" y="8"/>
                    </a:lnTo>
                    <a:lnTo>
                      <a:pt x="222" y="8"/>
                    </a:lnTo>
                    <a:lnTo>
                      <a:pt x="224" y="8"/>
                    </a:lnTo>
                    <a:lnTo>
                      <a:pt x="224" y="8"/>
                    </a:lnTo>
                    <a:lnTo>
                      <a:pt x="224" y="8"/>
                    </a:lnTo>
                    <a:lnTo>
                      <a:pt x="224" y="8"/>
                    </a:lnTo>
                    <a:lnTo>
                      <a:pt x="224" y="8"/>
                    </a:lnTo>
                    <a:lnTo>
                      <a:pt x="224" y="6"/>
                    </a:lnTo>
                    <a:lnTo>
                      <a:pt x="224" y="6"/>
                    </a:lnTo>
                    <a:lnTo>
                      <a:pt x="224" y="6"/>
                    </a:lnTo>
                    <a:lnTo>
                      <a:pt x="226" y="6"/>
                    </a:lnTo>
                    <a:lnTo>
                      <a:pt x="226" y="6"/>
                    </a:lnTo>
                    <a:lnTo>
                      <a:pt x="226" y="6"/>
                    </a:lnTo>
                    <a:lnTo>
                      <a:pt x="226" y="6"/>
                    </a:lnTo>
                    <a:lnTo>
                      <a:pt x="226" y="6"/>
                    </a:lnTo>
                    <a:lnTo>
                      <a:pt x="226" y="8"/>
                    </a:lnTo>
                    <a:lnTo>
                      <a:pt x="226" y="8"/>
                    </a:lnTo>
                    <a:lnTo>
                      <a:pt x="228" y="8"/>
                    </a:lnTo>
                    <a:lnTo>
                      <a:pt x="228" y="8"/>
                    </a:lnTo>
                    <a:lnTo>
                      <a:pt x="228" y="8"/>
                    </a:lnTo>
                    <a:lnTo>
                      <a:pt x="228" y="6"/>
                    </a:lnTo>
                    <a:lnTo>
                      <a:pt x="228" y="6"/>
                    </a:lnTo>
                    <a:lnTo>
                      <a:pt x="228" y="6"/>
                    </a:lnTo>
                    <a:lnTo>
                      <a:pt x="228" y="6"/>
                    </a:lnTo>
                    <a:lnTo>
                      <a:pt x="228" y="6"/>
                    </a:lnTo>
                    <a:lnTo>
                      <a:pt x="228" y="6"/>
                    </a:lnTo>
                    <a:lnTo>
                      <a:pt x="228" y="6"/>
                    </a:lnTo>
                    <a:lnTo>
                      <a:pt x="228" y="6"/>
                    </a:lnTo>
                    <a:lnTo>
                      <a:pt x="228" y="6"/>
                    </a:lnTo>
                    <a:lnTo>
                      <a:pt x="228" y="6"/>
                    </a:lnTo>
                    <a:lnTo>
                      <a:pt x="228" y="6"/>
                    </a:lnTo>
                    <a:lnTo>
                      <a:pt x="230" y="6"/>
                    </a:lnTo>
                    <a:lnTo>
                      <a:pt x="230" y="6"/>
                    </a:lnTo>
                    <a:lnTo>
                      <a:pt x="230" y="6"/>
                    </a:lnTo>
                    <a:lnTo>
                      <a:pt x="230" y="6"/>
                    </a:lnTo>
                    <a:lnTo>
                      <a:pt x="230" y="6"/>
                    </a:lnTo>
                    <a:lnTo>
                      <a:pt x="230" y="4"/>
                    </a:lnTo>
                    <a:lnTo>
                      <a:pt x="230" y="4"/>
                    </a:lnTo>
                    <a:lnTo>
                      <a:pt x="230" y="4"/>
                    </a:lnTo>
                    <a:lnTo>
                      <a:pt x="230" y="4"/>
                    </a:lnTo>
                    <a:lnTo>
                      <a:pt x="230" y="4"/>
                    </a:lnTo>
                    <a:lnTo>
                      <a:pt x="230" y="4"/>
                    </a:lnTo>
                    <a:lnTo>
                      <a:pt x="230" y="4"/>
                    </a:lnTo>
                    <a:lnTo>
                      <a:pt x="230" y="4"/>
                    </a:lnTo>
                    <a:lnTo>
                      <a:pt x="230" y="2"/>
                    </a:lnTo>
                    <a:lnTo>
                      <a:pt x="230" y="2"/>
                    </a:lnTo>
                    <a:lnTo>
                      <a:pt x="230" y="2"/>
                    </a:lnTo>
                    <a:lnTo>
                      <a:pt x="230" y="2"/>
                    </a:lnTo>
                    <a:lnTo>
                      <a:pt x="230" y="2"/>
                    </a:lnTo>
                    <a:lnTo>
                      <a:pt x="23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8" name="Freeform 462"/>
              <p:cNvSpPr>
                <a:spLocks/>
              </p:cNvSpPr>
              <p:nvPr/>
            </p:nvSpPr>
            <p:spPr bwMode="auto">
              <a:xfrm>
                <a:off x="2126" y="2424"/>
                <a:ext cx="69" cy="46"/>
              </a:xfrm>
              <a:custGeom>
                <a:avLst/>
                <a:gdLst>
                  <a:gd name="T0" fmla="*/ 2 w 69"/>
                  <a:gd name="T1" fmla="*/ 15 h 46"/>
                  <a:gd name="T2" fmla="*/ 4 w 69"/>
                  <a:gd name="T3" fmla="*/ 6 h 46"/>
                  <a:gd name="T4" fmla="*/ 4 w 69"/>
                  <a:gd name="T5" fmla="*/ 2 h 46"/>
                  <a:gd name="T6" fmla="*/ 4 w 69"/>
                  <a:gd name="T7" fmla="*/ 0 h 46"/>
                  <a:gd name="T8" fmla="*/ 6 w 69"/>
                  <a:gd name="T9" fmla="*/ 0 h 46"/>
                  <a:gd name="T10" fmla="*/ 6 w 69"/>
                  <a:gd name="T11" fmla="*/ 4 h 46"/>
                  <a:gd name="T12" fmla="*/ 8 w 69"/>
                  <a:gd name="T13" fmla="*/ 8 h 46"/>
                  <a:gd name="T14" fmla="*/ 10 w 69"/>
                  <a:gd name="T15" fmla="*/ 19 h 46"/>
                  <a:gd name="T16" fmla="*/ 10 w 69"/>
                  <a:gd name="T17" fmla="*/ 23 h 46"/>
                  <a:gd name="T18" fmla="*/ 10 w 69"/>
                  <a:gd name="T19" fmla="*/ 27 h 46"/>
                  <a:gd name="T20" fmla="*/ 12 w 69"/>
                  <a:gd name="T21" fmla="*/ 29 h 46"/>
                  <a:gd name="T22" fmla="*/ 14 w 69"/>
                  <a:gd name="T23" fmla="*/ 32 h 46"/>
                  <a:gd name="T24" fmla="*/ 16 w 69"/>
                  <a:gd name="T25" fmla="*/ 36 h 46"/>
                  <a:gd name="T26" fmla="*/ 16 w 69"/>
                  <a:gd name="T27" fmla="*/ 38 h 46"/>
                  <a:gd name="T28" fmla="*/ 17 w 69"/>
                  <a:gd name="T29" fmla="*/ 40 h 46"/>
                  <a:gd name="T30" fmla="*/ 19 w 69"/>
                  <a:gd name="T31" fmla="*/ 42 h 46"/>
                  <a:gd name="T32" fmla="*/ 19 w 69"/>
                  <a:gd name="T33" fmla="*/ 42 h 46"/>
                  <a:gd name="T34" fmla="*/ 19 w 69"/>
                  <a:gd name="T35" fmla="*/ 44 h 46"/>
                  <a:gd name="T36" fmla="*/ 21 w 69"/>
                  <a:gd name="T37" fmla="*/ 44 h 46"/>
                  <a:gd name="T38" fmla="*/ 21 w 69"/>
                  <a:gd name="T39" fmla="*/ 44 h 46"/>
                  <a:gd name="T40" fmla="*/ 23 w 69"/>
                  <a:gd name="T41" fmla="*/ 44 h 46"/>
                  <a:gd name="T42" fmla="*/ 23 w 69"/>
                  <a:gd name="T43" fmla="*/ 44 h 46"/>
                  <a:gd name="T44" fmla="*/ 25 w 69"/>
                  <a:gd name="T45" fmla="*/ 44 h 46"/>
                  <a:gd name="T46" fmla="*/ 25 w 69"/>
                  <a:gd name="T47" fmla="*/ 44 h 46"/>
                  <a:gd name="T48" fmla="*/ 27 w 69"/>
                  <a:gd name="T49" fmla="*/ 42 h 46"/>
                  <a:gd name="T50" fmla="*/ 29 w 69"/>
                  <a:gd name="T51" fmla="*/ 42 h 46"/>
                  <a:gd name="T52" fmla="*/ 29 w 69"/>
                  <a:gd name="T53" fmla="*/ 42 h 46"/>
                  <a:gd name="T54" fmla="*/ 29 w 69"/>
                  <a:gd name="T55" fmla="*/ 42 h 46"/>
                  <a:gd name="T56" fmla="*/ 31 w 69"/>
                  <a:gd name="T57" fmla="*/ 42 h 46"/>
                  <a:gd name="T58" fmla="*/ 31 w 69"/>
                  <a:gd name="T59" fmla="*/ 42 h 46"/>
                  <a:gd name="T60" fmla="*/ 33 w 69"/>
                  <a:gd name="T61" fmla="*/ 44 h 46"/>
                  <a:gd name="T62" fmla="*/ 35 w 69"/>
                  <a:gd name="T63" fmla="*/ 46 h 46"/>
                  <a:gd name="T64" fmla="*/ 37 w 69"/>
                  <a:gd name="T65" fmla="*/ 46 h 46"/>
                  <a:gd name="T66" fmla="*/ 37 w 69"/>
                  <a:gd name="T67" fmla="*/ 46 h 46"/>
                  <a:gd name="T68" fmla="*/ 39 w 69"/>
                  <a:gd name="T69" fmla="*/ 46 h 46"/>
                  <a:gd name="T70" fmla="*/ 40 w 69"/>
                  <a:gd name="T71" fmla="*/ 46 h 46"/>
                  <a:gd name="T72" fmla="*/ 42 w 69"/>
                  <a:gd name="T73" fmla="*/ 46 h 46"/>
                  <a:gd name="T74" fmla="*/ 44 w 69"/>
                  <a:gd name="T75" fmla="*/ 46 h 46"/>
                  <a:gd name="T76" fmla="*/ 46 w 69"/>
                  <a:gd name="T77" fmla="*/ 46 h 46"/>
                  <a:gd name="T78" fmla="*/ 48 w 69"/>
                  <a:gd name="T79" fmla="*/ 46 h 46"/>
                  <a:gd name="T80" fmla="*/ 48 w 69"/>
                  <a:gd name="T81" fmla="*/ 46 h 46"/>
                  <a:gd name="T82" fmla="*/ 50 w 69"/>
                  <a:gd name="T83" fmla="*/ 46 h 46"/>
                  <a:gd name="T84" fmla="*/ 50 w 69"/>
                  <a:gd name="T85" fmla="*/ 44 h 46"/>
                  <a:gd name="T86" fmla="*/ 50 w 69"/>
                  <a:gd name="T87" fmla="*/ 44 h 46"/>
                  <a:gd name="T88" fmla="*/ 52 w 69"/>
                  <a:gd name="T89" fmla="*/ 44 h 46"/>
                  <a:gd name="T90" fmla="*/ 54 w 69"/>
                  <a:gd name="T91" fmla="*/ 42 h 46"/>
                  <a:gd name="T92" fmla="*/ 54 w 69"/>
                  <a:gd name="T93" fmla="*/ 42 h 46"/>
                  <a:gd name="T94" fmla="*/ 54 w 69"/>
                  <a:gd name="T95" fmla="*/ 40 h 46"/>
                  <a:gd name="T96" fmla="*/ 56 w 69"/>
                  <a:gd name="T97" fmla="*/ 38 h 46"/>
                  <a:gd name="T98" fmla="*/ 56 w 69"/>
                  <a:gd name="T99" fmla="*/ 36 h 46"/>
                  <a:gd name="T100" fmla="*/ 56 w 69"/>
                  <a:gd name="T101" fmla="*/ 36 h 46"/>
                  <a:gd name="T102" fmla="*/ 58 w 69"/>
                  <a:gd name="T103" fmla="*/ 38 h 46"/>
                  <a:gd name="T104" fmla="*/ 58 w 69"/>
                  <a:gd name="T105" fmla="*/ 38 h 46"/>
                  <a:gd name="T106" fmla="*/ 60 w 69"/>
                  <a:gd name="T107" fmla="*/ 42 h 46"/>
                  <a:gd name="T108" fmla="*/ 60 w 69"/>
                  <a:gd name="T109" fmla="*/ 44 h 46"/>
                  <a:gd name="T110" fmla="*/ 60 w 69"/>
                  <a:gd name="T111" fmla="*/ 44 h 46"/>
                  <a:gd name="T112" fmla="*/ 60 w 69"/>
                  <a:gd name="T113" fmla="*/ 46 h 46"/>
                  <a:gd name="T114" fmla="*/ 62 w 69"/>
                  <a:gd name="T115" fmla="*/ 46 h 46"/>
                  <a:gd name="T116" fmla="*/ 62 w 69"/>
                  <a:gd name="T117" fmla="*/ 46 h 46"/>
                  <a:gd name="T118" fmla="*/ 64 w 69"/>
                  <a:gd name="T119" fmla="*/ 46 h 46"/>
                  <a:gd name="T120" fmla="*/ 64 w 69"/>
                  <a:gd name="T121" fmla="*/ 46 h 46"/>
                  <a:gd name="T122" fmla="*/ 65 w 69"/>
                  <a:gd name="T123" fmla="*/ 46 h 46"/>
                  <a:gd name="T124" fmla="*/ 67 w 69"/>
                  <a:gd name="T12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 h="46">
                    <a:moveTo>
                      <a:pt x="0" y="19"/>
                    </a:moveTo>
                    <a:lnTo>
                      <a:pt x="0" y="19"/>
                    </a:lnTo>
                    <a:lnTo>
                      <a:pt x="2" y="19"/>
                    </a:lnTo>
                    <a:lnTo>
                      <a:pt x="2" y="19"/>
                    </a:lnTo>
                    <a:lnTo>
                      <a:pt x="2" y="17"/>
                    </a:lnTo>
                    <a:lnTo>
                      <a:pt x="2" y="17"/>
                    </a:lnTo>
                    <a:lnTo>
                      <a:pt x="2" y="17"/>
                    </a:lnTo>
                    <a:lnTo>
                      <a:pt x="2" y="15"/>
                    </a:lnTo>
                    <a:lnTo>
                      <a:pt x="2" y="15"/>
                    </a:lnTo>
                    <a:lnTo>
                      <a:pt x="2" y="13"/>
                    </a:lnTo>
                    <a:lnTo>
                      <a:pt x="2" y="11"/>
                    </a:lnTo>
                    <a:lnTo>
                      <a:pt x="2" y="9"/>
                    </a:lnTo>
                    <a:lnTo>
                      <a:pt x="2" y="9"/>
                    </a:lnTo>
                    <a:lnTo>
                      <a:pt x="2" y="8"/>
                    </a:lnTo>
                    <a:lnTo>
                      <a:pt x="4" y="8"/>
                    </a:lnTo>
                    <a:lnTo>
                      <a:pt x="4" y="6"/>
                    </a:lnTo>
                    <a:lnTo>
                      <a:pt x="4" y="6"/>
                    </a:lnTo>
                    <a:lnTo>
                      <a:pt x="4" y="6"/>
                    </a:lnTo>
                    <a:lnTo>
                      <a:pt x="4" y="4"/>
                    </a:lnTo>
                    <a:lnTo>
                      <a:pt x="4" y="4"/>
                    </a:lnTo>
                    <a:lnTo>
                      <a:pt x="4" y="4"/>
                    </a:lnTo>
                    <a:lnTo>
                      <a:pt x="4" y="4"/>
                    </a:lnTo>
                    <a:lnTo>
                      <a:pt x="4" y="2"/>
                    </a:lnTo>
                    <a:lnTo>
                      <a:pt x="4" y="2"/>
                    </a:lnTo>
                    <a:lnTo>
                      <a:pt x="4" y="2"/>
                    </a:lnTo>
                    <a:lnTo>
                      <a:pt x="4" y="2"/>
                    </a:lnTo>
                    <a:lnTo>
                      <a:pt x="4" y="2"/>
                    </a:lnTo>
                    <a:lnTo>
                      <a:pt x="4" y="2"/>
                    </a:lnTo>
                    <a:lnTo>
                      <a:pt x="4" y="2"/>
                    </a:lnTo>
                    <a:lnTo>
                      <a:pt x="4" y="0"/>
                    </a:lnTo>
                    <a:lnTo>
                      <a:pt x="4" y="0"/>
                    </a:lnTo>
                    <a:lnTo>
                      <a:pt x="4" y="0"/>
                    </a:lnTo>
                    <a:lnTo>
                      <a:pt x="4" y="0"/>
                    </a:lnTo>
                    <a:lnTo>
                      <a:pt x="4" y="0"/>
                    </a:lnTo>
                    <a:lnTo>
                      <a:pt x="6" y="0"/>
                    </a:lnTo>
                    <a:lnTo>
                      <a:pt x="6" y="0"/>
                    </a:lnTo>
                    <a:lnTo>
                      <a:pt x="6" y="0"/>
                    </a:lnTo>
                    <a:lnTo>
                      <a:pt x="6" y="0"/>
                    </a:lnTo>
                    <a:lnTo>
                      <a:pt x="6" y="0"/>
                    </a:lnTo>
                    <a:lnTo>
                      <a:pt x="6" y="0"/>
                    </a:lnTo>
                    <a:lnTo>
                      <a:pt x="6" y="0"/>
                    </a:lnTo>
                    <a:lnTo>
                      <a:pt x="6" y="2"/>
                    </a:lnTo>
                    <a:lnTo>
                      <a:pt x="6" y="2"/>
                    </a:lnTo>
                    <a:lnTo>
                      <a:pt x="6" y="2"/>
                    </a:lnTo>
                    <a:lnTo>
                      <a:pt x="6" y="2"/>
                    </a:lnTo>
                    <a:lnTo>
                      <a:pt x="6" y="2"/>
                    </a:lnTo>
                    <a:lnTo>
                      <a:pt x="6" y="2"/>
                    </a:lnTo>
                    <a:lnTo>
                      <a:pt x="6" y="4"/>
                    </a:lnTo>
                    <a:lnTo>
                      <a:pt x="6" y="4"/>
                    </a:lnTo>
                    <a:lnTo>
                      <a:pt x="6" y="4"/>
                    </a:lnTo>
                    <a:lnTo>
                      <a:pt x="6" y="4"/>
                    </a:lnTo>
                    <a:lnTo>
                      <a:pt x="6" y="6"/>
                    </a:lnTo>
                    <a:lnTo>
                      <a:pt x="8" y="6"/>
                    </a:lnTo>
                    <a:lnTo>
                      <a:pt x="8" y="6"/>
                    </a:lnTo>
                    <a:lnTo>
                      <a:pt x="8" y="8"/>
                    </a:lnTo>
                    <a:lnTo>
                      <a:pt x="8" y="8"/>
                    </a:lnTo>
                    <a:lnTo>
                      <a:pt x="8" y="9"/>
                    </a:lnTo>
                    <a:lnTo>
                      <a:pt x="8" y="11"/>
                    </a:lnTo>
                    <a:lnTo>
                      <a:pt x="8" y="11"/>
                    </a:lnTo>
                    <a:lnTo>
                      <a:pt x="8" y="13"/>
                    </a:lnTo>
                    <a:lnTo>
                      <a:pt x="8" y="15"/>
                    </a:lnTo>
                    <a:lnTo>
                      <a:pt x="8" y="17"/>
                    </a:lnTo>
                    <a:lnTo>
                      <a:pt x="10" y="17"/>
                    </a:lnTo>
                    <a:lnTo>
                      <a:pt x="10" y="19"/>
                    </a:lnTo>
                    <a:lnTo>
                      <a:pt x="10" y="19"/>
                    </a:lnTo>
                    <a:lnTo>
                      <a:pt x="10" y="19"/>
                    </a:lnTo>
                    <a:lnTo>
                      <a:pt x="10" y="21"/>
                    </a:lnTo>
                    <a:lnTo>
                      <a:pt x="10" y="21"/>
                    </a:lnTo>
                    <a:lnTo>
                      <a:pt x="10" y="21"/>
                    </a:lnTo>
                    <a:lnTo>
                      <a:pt x="10" y="21"/>
                    </a:lnTo>
                    <a:lnTo>
                      <a:pt x="10" y="23"/>
                    </a:lnTo>
                    <a:lnTo>
                      <a:pt x="10" y="23"/>
                    </a:lnTo>
                    <a:lnTo>
                      <a:pt x="10" y="23"/>
                    </a:lnTo>
                    <a:lnTo>
                      <a:pt x="10" y="23"/>
                    </a:lnTo>
                    <a:lnTo>
                      <a:pt x="10" y="25"/>
                    </a:lnTo>
                    <a:lnTo>
                      <a:pt x="10" y="25"/>
                    </a:lnTo>
                    <a:lnTo>
                      <a:pt x="10" y="25"/>
                    </a:lnTo>
                    <a:lnTo>
                      <a:pt x="10" y="25"/>
                    </a:lnTo>
                    <a:lnTo>
                      <a:pt x="10" y="25"/>
                    </a:lnTo>
                    <a:lnTo>
                      <a:pt x="10" y="27"/>
                    </a:lnTo>
                    <a:lnTo>
                      <a:pt x="10" y="27"/>
                    </a:lnTo>
                    <a:lnTo>
                      <a:pt x="12" y="27"/>
                    </a:lnTo>
                    <a:lnTo>
                      <a:pt x="12" y="27"/>
                    </a:lnTo>
                    <a:lnTo>
                      <a:pt x="12" y="27"/>
                    </a:lnTo>
                    <a:lnTo>
                      <a:pt x="12" y="27"/>
                    </a:lnTo>
                    <a:lnTo>
                      <a:pt x="12" y="29"/>
                    </a:lnTo>
                    <a:lnTo>
                      <a:pt x="12" y="29"/>
                    </a:lnTo>
                    <a:lnTo>
                      <a:pt x="12" y="29"/>
                    </a:lnTo>
                    <a:lnTo>
                      <a:pt x="12" y="29"/>
                    </a:lnTo>
                    <a:lnTo>
                      <a:pt x="12" y="29"/>
                    </a:lnTo>
                    <a:lnTo>
                      <a:pt x="12" y="31"/>
                    </a:lnTo>
                    <a:lnTo>
                      <a:pt x="12" y="31"/>
                    </a:lnTo>
                    <a:lnTo>
                      <a:pt x="12" y="31"/>
                    </a:lnTo>
                    <a:lnTo>
                      <a:pt x="14" y="31"/>
                    </a:lnTo>
                    <a:lnTo>
                      <a:pt x="14" y="32"/>
                    </a:lnTo>
                    <a:lnTo>
                      <a:pt x="14" y="32"/>
                    </a:lnTo>
                    <a:lnTo>
                      <a:pt x="16" y="34"/>
                    </a:lnTo>
                    <a:lnTo>
                      <a:pt x="16" y="36"/>
                    </a:lnTo>
                    <a:lnTo>
                      <a:pt x="16" y="36"/>
                    </a:lnTo>
                    <a:lnTo>
                      <a:pt x="16" y="36"/>
                    </a:lnTo>
                    <a:lnTo>
                      <a:pt x="16" y="36"/>
                    </a:lnTo>
                    <a:lnTo>
                      <a:pt x="16" y="36"/>
                    </a:lnTo>
                    <a:lnTo>
                      <a:pt x="16" y="36"/>
                    </a:lnTo>
                    <a:lnTo>
                      <a:pt x="16" y="36"/>
                    </a:lnTo>
                    <a:lnTo>
                      <a:pt x="16" y="36"/>
                    </a:lnTo>
                    <a:lnTo>
                      <a:pt x="16" y="36"/>
                    </a:lnTo>
                    <a:lnTo>
                      <a:pt x="16" y="36"/>
                    </a:lnTo>
                    <a:lnTo>
                      <a:pt x="16" y="36"/>
                    </a:lnTo>
                    <a:lnTo>
                      <a:pt x="16" y="36"/>
                    </a:lnTo>
                    <a:lnTo>
                      <a:pt x="16" y="38"/>
                    </a:lnTo>
                    <a:lnTo>
                      <a:pt x="16" y="38"/>
                    </a:lnTo>
                    <a:lnTo>
                      <a:pt x="16" y="38"/>
                    </a:lnTo>
                    <a:lnTo>
                      <a:pt x="16" y="38"/>
                    </a:lnTo>
                    <a:lnTo>
                      <a:pt x="17" y="38"/>
                    </a:lnTo>
                    <a:lnTo>
                      <a:pt x="17" y="38"/>
                    </a:lnTo>
                    <a:lnTo>
                      <a:pt x="17" y="38"/>
                    </a:lnTo>
                    <a:lnTo>
                      <a:pt x="17" y="40"/>
                    </a:lnTo>
                    <a:lnTo>
                      <a:pt x="17" y="40"/>
                    </a:lnTo>
                    <a:lnTo>
                      <a:pt x="17" y="40"/>
                    </a:lnTo>
                    <a:lnTo>
                      <a:pt x="17" y="40"/>
                    </a:lnTo>
                    <a:lnTo>
                      <a:pt x="17" y="40"/>
                    </a:lnTo>
                    <a:lnTo>
                      <a:pt x="17" y="40"/>
                    </a:lnTo>
                    <a:lnTo>
                      <a:pt x="17" y="40"/>
                    </a:lnTo>
                    <a:lnTo>
                      <a:pt x="17" y="40"/>
                    </a:lnTo>
                    <a:lnTo>
                      <a:pt x="17" y="42"/>
                    </a:lnTo>
                    <a:lnTo>
                      <a:pt x="17" y="42"/>
                    </a:lnTo>
                    <a:lnTo>
                      <a:pt x="17" y="42"/>
                    </a:lnTo>
                    <a:lnTo>
                      <a:pt x="19" y="42"/>
                    </a:lnTo>
                    <a:lnTo>
                      <a:pt x="19" y="42"/>
                    </a:lnTo>
                    <a:lnTo>
                      <a:pt x="19" y="42"/>
                    </a:lnTo>
                    <a:lnTo>
                      <a:pt x="19" y="42"/>
                    </a:lnTo>
                    <a:lnTo>
                      <a:pt x="19" y="42"/>
                    </a:lnTo>
                    <a:lnTo>
                      <a:pt x="19" y="42"/>
                    </a:lnTo>
                    <a:lnTo>
                      <a:pt x="19" y="42"/>
                    </a:lnTo>
                    <a:lnTo>
                      <a:pt x="19" y="42"/>
                    </a:lnTo>
                    <a:lnTo>
                      <a:pt x="19" y="42"/>
                    </a:lnTo>
                    <a:lnTo>
                      <a:pt x="19" y="42"/>
                    </a:lnTo>
                    <a:lnTo>
                      <a:pt x="19" y="42"/>
                    </a:lnTo>
                    <a:lnTo>
                      <a:pt x="19" y="42"/>
                    </a:lnTo>
                    <a:lnTo>
                      <a:pt x="19" y="44"/>
                    </a:lnTo>
                    <a:lnTo>
                      <a:pt x="19" y="44"/>
                    </a:lnTo>
                    <a:lnTo>
                      <a:pt x="19" y="44"/>
                    </a:lnTo>
                    <a:lnTo>
                      <a:pt x="19" y="44"/>
                    </a:lnTo>
                    <a:lnTo>
                      <a:pt x="19" y="44"/>
                    </a:lnTo>
                    <a:lnTo>
                      <a:pt x="19" y="44"/>
                    </a:lnTo>
                    <a:lnTo>
                      <a:pt x="21" y="44"/>
                    </a:lnTo>
                    <a:lnTo>
                      <a:pt x="21" y="44"/>
                    </a:lnTo>
                    <a:lnTo>
                      <a:pt x="21" y="44"/>
                    </a:lnTo>
                    <a:lnTo>
                      <a:pt x="21" y="44"/>
                    </a:lnTo>
                    <a:lnTo>
                      <a:pt x="21" y="44"/>
                    </a:lnTo>
                    <a:lnTo>
                      <a:pt x="21" y="44"/>
                    </a:lnTo>
                    <a:lnTo>
                      <a:pt x="21" y="44"/>
                    </a:lnTo>
                    <a:lnTo>
                      <a:pt x="21" y="44"/>
                    </a:lnTo>
                    <a:lnTo>
                      <a:pt x="21" y="44"/>
                    </a:lnTo>
                    <a:lnTo>
                      <a:pt x="21" y="44"/>
                    </a:lnTo>
                    <a:lnTo>
                      <a:pt x="21" y="44"/>
                    </a:lnTo>
                    <a:lnTo>
                      <a:pt x="21" y="44"/>
                    </a:lnTo>
                    <a:lnTo>
                      <a:pt x="21" y="44"/>
                    </a:lnTo>
                    <a:lnTo>
                      <a:pt x="21" y="44"/>
                    </a:lnTo>
                    <a:lnTo>
                      <a:pt x="21" y="44"/>
                    </a:lnTo>
                    <a:lnTo>
                      <a:pt x="21" y="44"/>
                    </a:lnTo>
                    <a:lnTo>
                      <a:pt x="21" y="44"/>
                    </a:lnTo>
                    <a:lnTo>
                      <a:pt x="23" y="44"/>
                    </a:lnTo>
                    <a:lnTo>
                      <a:pt x="23" y="44"/>
                    </a:lnTo>
                    <a:lnTo>
                      <a:pt x="23" y="44"/>
                    </a:lnTo>
                    <a:lnTo>
                      <a:pt x="23" y="44"/>
                    </a:lnTo>
                    <a:lnTo>
                      <a:pt x="23" y="44"/>
                    </a:lnTo>
                    <a:lnTo>
                      <a:pt x="23" y="44"/>
                    </a:lnTo>
                    <a:lnTo>
                      <a:pt x="23" y="44"/>
                    </a:lnTo>
                    <a:lnTo>
                      <a:pt x="23" y="44"/>
                    </a:lnTo>
                    <a:lnTo>
                      <a:pt x="23" y="44"/>
                    </a:lnTo>
                    <a:lnTo>
                      <a:pt x="23" y="44"/>
                    </a:lnTo>
                    <a:lnTo>
                      <a:pt x="23" y="44"/>
                    </a:lnTo>
                    <a:lnTo>
                      <a:pt x="23" y="44"/>
                    </a:lnTo>
                    <a:lnTo>
                      <a:pt x="23" y="44"/>
                    </a:lnTo>
                    <a:lnTo>
                      <a:pt x="23" y="44"/>
                    </a:lnTo>
                    <a:lnTo>
                      <a:pt x="23" y="44"/>
                    </a:lnTo>
                    <a:lnTo>
                      <a:pt x="23" y="44"/>
                    </a:lnTo>
                    <a:lnTo>
                      <a:pt x="23" y="44"/>
                    </a:lnTo>
                    <a:lnTo>
                      <a:pt x="23" y="44"/>
                    </a:lnTo>
                    <a:lnTo>
                      <a:pt x="23" y="44"/>
                    </a:lnTo>
                    <a:lnTo>
                      <a:pt x="25" y="44"/>
                    </a:lnTo>
                    <a:lnTo>
                      <a:pt x="25" y="44"/>
                    </a:lnTo>
                    <a:lnTo>
                      <a:pt x="25" y="44"/>
                    </a:lnTo>
                    <a:lnTo>
                      <a:pt x="25" y="44"/>
                    </a:lnTo>
                    <a:lnTo>
                      <a:pt x="25" y="44"/>
                    </a:lnTo>
                    <a:lnTo>
                      <a:pt x="25" y="44"/>
                    </a:lnTo>
                    <a:lnTo>
                      <a:pt x="25" y="44"/>
                    </a:lnTo>
                    <a:lnTo>
                      <a:pt x="25" y="44"/>
                    </a:lnTo>
                    <a:lnTo>
                      <a:pt x="25" y="44"/>
                    </a:lnTo>
                    <a:lnTo>
                      <a:pt x="25" y="44"/>
                    </a:lnTo>
                    <a:lnTo>
                      <a:pt x="25" y="44"/>
                    </a:lnTo>
                    <a:lnTo>
                      <a:pt x="25" y="44"/>
                    </a:lnTo>
                    <a:lnTo>
                      <a:pt x="25" y="44"/>
                    </a:lnTo>
                    <a:lnTo>
                      <a:pt x="27" y="44"/>
                    </a:lnTo>
                    <a:lnTo>
                      <a:pt x="27" y="42"/>
                    </a:lnTo>
                    <a:lnTo>
                      <a:pt x="27" y="42"/>
                    </a:lnTo>
                    <a:lnTo>
                      <a:pt x="27" y="42"/>
                    </a:lnTo>
                    <a:lnTo>
                      <a:pt x="27" y="42"/>
                    </a:lnTo>
                    <a:lnTo>
                      <a:pt x="27" y="42"/>
                    </a:lnTo>
                    <a:lnTo>
                      <a:pt x="27" y="42"/>
                    </a:lnTo>
                    <a:lnTo>
                      <a:pt x="27" y="42"/>
                    </a:lnTo>
                    <a:lnTo>
                      <a:pt x="27" y="42"/>
                    </a:lnTo>
                    <a:lnTo>
                      <a:pt x="27" y="42"/>
                    </a:lnTo>
                    <a:lnTo>
                      <a:pt x="27" y="42"/>
                    </a:lnTo>
                    <a:lnTo>
                      <a:pt x="27" y="42"/>
                    </a:lnTo>
                    <a:lnTo>
                      <a:pt x="29" y="42"/>
                    </a:lnTo>
                    <a:lnTo>
                      <a:pt x="29" y="42"/>
                    </a:lnTo>
                    <a:lnTo>
                      <a:pt x="29" y="42"/>
                    </a:lnTo>
                    <a:lnTo>
                      <a:pt x="29" y="42"/>
                    </a:lnTo>
                    <a:lnTo>
                      <a:pt x="29" y="42"/>
                    </a:lnTo>
                    <a:lnTo>
                      <a:pt x="29" y="42"/>
                    </a:lnTo>
                    <a:lnTo>
                      <a:pt x="29" y="42"/>
                    </a:lnTo>
                    <a:lnTo>
                      <a:pt x="29" y="42"/>
                    </a:lnTo>
                    <a:lnTo>
                      <a:pt x="29" y="42"/>
                    </a:lnTo>
                    <a:lnTo>
                      <a:pt x="29" y="42"/>
                    </a:lnTo>
                    <a:lnTo>
                      <a:pt x="29" y="42"/>
                    </a:lnTo>
                    <a:lnTo>
                      <a:pt x="29" y="42"/>
                    </a:lnTo>
                    <a:lnTo>
                      <a:pt x="29" y="42"/>
                    </a:lnTo>
                    <a:lnTo>
                      <a:pt x="29" y="42"/>
                    </a:lnTo>
                    <a:lnTo>
                      <a:pt x="29" y="42"/>
                    </a:lnTo>
                    <a:lnTo>
                      <a:pt x="29" y="42"/>
                    </a:lnTo>
                    <a:lnTo>
                      <a:pt x="29" y="42"/>
                    </a:lnTo>
                    <a:lnTo>
                      <a:pt x="29" y="42"/>
                    </a:lnTo>
                    <a:lnTo>
                      <a:pt x="29" y="42"/>
                    </a:lnTo>
                    <a:lnTo>
                      <a:pt x="29" y="42"/>
                    </a:lnTo>
                    <a:lnTo>
                      <a:pt x="31" y="42"/>
                    </a:lnTo>
                    <a:lnTo>
                      <a:pt x="31" y="42"/>
                    </a:lnTo>
                    <a:lnTo>
                      <a:pt x="31" y="42"/>
                    </a:lnTo>
                    <a:lnTo>
                      <a:pt x="31" y="42"/>
                    </a:lnTo>
                    <a:lnTo>
                      <a:pt x="31" y="42"/>
                    </a:lnTo>
                    <a:lnTo>
                      <a:pt x="31" y="42"/>
                    </a:lnTo>
                    <a:lnTo>
                      <a:pt x="31" y="42"/>
                    </a:lnTo>
                    <a:lnTo>
                      <a:pt x="31" y="42"/>
                    </a:lnTo>
                    <a:lnTo>
                      <a:pt x="31" y="42"/>
                    </a:lnTo>
                    <a:lnTo>
                      <a:pt x="31" y="42"/>
                    </a:lnTo>
                    <a:lnTo>
                      <a:pt x="31" y="42"/>
                    </a:lnTo>
                    <a:lnTo>
                      <a:pt x="31" y="42"/>
                    </a:lnTo>
                    <a:lnTo>
                      <a:pt x="31" y="42"/>
                    </a:lnTo>
                    <a:lnTo>
                      <a:pt x="31" y="42"/>
                    </a:lnTo>
                    <a:lnTo>
                      <a:pt x="31" y="42"/>
                    </a:lnTo>
                    <a:lnTo>
                      <a:pt x="33" y="42"/>
                    </a:lnTo>
                    <a:lnTo>
                      <a:pt x="33" y="42"/>
                    </a:lnTo>
                    <a:lnTo>
                      <a:pt x="33" y="44"/>
                    </a:lnTo>
                    <a:lnTo>
                      <a:pt x="33" y="44"/>
                    </a:lnTo>
                    <a:lnTo>
                      <a:pt x="33" y="44"/>
                    </a:lnTo>
                    <a:lnTo>
                      <a:pt x="33" y="44"/>
                    </a:lnTo>
                    <a:lnTo>
                      <a:pt x="33" y="44"/>
                    </a:lnTo>
                    <a:lnTo>
                      <a:pt x="33" y="44"/>
                    </a:lnTo>
                    <a:lnTo>
                      <a:pt x="35" y="44"/>
                    </a:lnTo>
                    <a:lnTo>
                      <a:pt x="35" y="44"/>
                    </a:lnTo>
                    <a:lnTo>
                      <a:pt x="35" y="44"/>
                    </a:lnTo>
                    <a:lnTo>
                      <a:pt x="35" y="44"/>
                    </a:lnTo>
                    <a:lnTo>
                      <a:pt x="35" y="46"/>
                    </a:lnTo>
                    <a:lnTo>
                      <a:pt x="35" y="46"/>
                    </a:lnTo>
                    <a:lnTo>
                      <a:pt x="35" y="46"/>
                    </a:lnTo>
                    <a:lnTo>
                      <a:pt x="35" y="46"/>
                    </a:lnTo>
                    <a:lnTo>
                      <a:pt x="35" y="46"/>
                    </a:lnTo>
                    <a:lnTo>
                      <a:pt x="35" y="46"/>
                    </a:lnTo>
                    <a:lnTo>
                      <a:pt x="35" y="46"/>
                    </a:lnTo>
                    <a:lnTo>
                      <a:pt x="35" y="46"/>
                    </a:lnTo>
                    <a:lnTo>
                      <a:pt x="37" y="46"/>
                    </a:lnTo>
                    <a:lnTo>
                      <a:pt x="37" y="46"/>
                    </a:lnTo>
                    <a:lnTo>
                      <a:pt x="37" y="46"/>
                    </a:lnTo>
                    <a:lnTo>
                      <a:pt x="37" y="46"/>
                    </a:lnTo>
                    <a:lnTo>
                      <a:pt x="37" y="46"/>
                    </a:lnTo>
                    <a:lnTo>
                      <a:pt x="37" y="46"/>
                    </a:lnTo>
                    <a:lnTo>
                      <a:pt x="37" y="46"/>
                    </a:lnTo>
                    <a:lnTo>
                      <a:pt x="37" y="46"/>
                    </a:lnTo>
                    <a:lnTo>
                      <a:pt x="37" y="46"/>
                    </a:lnTo>
                    <a:lnTo>
                      <a:pt x="37" y="46"/>
                    </a:lnTo>
                    <a:lnTo>
                      <a:pt x="37" y="46"/>
                    </a:lnTo>
                    <a:lnTo>
                      <a:pt x="37" y="46"/>
                    </a:lnTo>
                    <a:lnTo>
                      <a:pt x="37" y="46"/>
                    </a:lnTo>
                    <a:lnTo>
                      <a:pt x="39" y="46"/>
                    </a:lnTo>
                    <a:lnTo>
                      <a:pt x="39" y="46"/>
                    </a:lnTo>
                    <a:lnTo>
                      <a:pt x="39" y="46"/>
                    </a:lnTo>
                    <a:lnTo>
                      <a:pt x="39" y="46"/>
                    </a:lnTo>
                    <a:lnTo>
                      <a:pt x="39" y="46"/>
                    </a:lnTo>
                    <a:lnTo>
                      <a:pt x="39" y="46"/>
                    </a:lnTo>
                    <a:lnTo>
                      <a:pt x="39" y="46"/>
                    </a:lnTo>
                    <a:lnTo>
                      <a:pt x="39" y="46"/>
                    </a:lnTo>
                    <a:lnTo>
                      <a:pt x="39" y="46"/>
                    </a:lnTo>
                    <a:lnTo>
                      <a:pt x="39" y="46"/>
                    </a:lnTo>
                    <a:lnTo>
                      <a:pt x="39" y="46"/>
                    </a:lnTo>
                    <a:lnTo>
                      <a:pt x="39" y="46"/>
                    </a:lnTo>
                    <a:lnTo>
                      <a:pt x="40" y="46"/>
                    </a:lnTo>
                    <a:lnTo>
                      <a:pt x="40" y="46"/>
                    </a:lnTo>
                    <a:lnTo>
                      <a:pt x="40" y="46"/>
                    </a:lnTo>
                    <a:lnTo>
                      <a:pt x="40" y="46"/>
                    </a:lnTo>
                    <a:lnTo>
                      <a:pt x="40" y="46"/>
                    </a:lnTo>
                    <a:lnTo>
                      <a:pt x="40" y="46"/>
                    </a:lnTo>
                    <a:lnTo>
                      <a:pt x="40" y="46"/>
                    </a:lnTo>
                    <a:lnTo>
                      <a:pt x="40" y="46"/>
                    </a:lnTo>
                    <a:lnTo>
                      <a:pt x="42" y="46"/>
                    </a:lnTo>
                    <a:lnTo>
                      <a:pt x="42" y="46"/>
                    </a:lnTo>
                    <a:lnTo>
                      <a:pt x="42" y="46"/>
                    </a:lnTo>
                    <a:lnTo>
                      <a:pt x="42" y="46"/>
                    </a:lnTo>
                    <a:lnTo>
                      <a:pt x="44" y="46"/>
                    </a:lnTo>
                    <a:lnTo>
                      <a:pt x="44" y="46"/>
                    </a:lnTo>
                    <a:lnTo>
                      <a:pt x="44" y="46"/>
                    </a:lnTo>
                    <a:lnTo>
                      <a:pt x="44" y="46"/>
                    </a:lnTo>
                    <a:lnTo>
                      <a:pt x="44" y="46"/>
                    </a:lnTo>
                    <a:lnTo>
                      <a:pt x="44" y="46"/>
                    </a:lnTo>
                    <a:lnTo>
                      <a:pt x="46" y="46"/>
                    </a:lnTo>
                    <a:lnTo>
                      <a:pt x="46" y="46"/>
                    </a:lnTo>
                    <a:lnTo>
                      <a:pt x="46" y="46"/>
                    </a:lnTo>
                    <a:lnTo>
                      <a:pt x="46" y="46"/>
                    </a:lnTo>
                    <a:lnTo>
                      <a:pt x="46" y="46"/>
                    </a:lnTo>
                    <a:lnTo>
                      <a:pt x="46" y="46"/>
                    </a:lnTo>
                    <a:lnTo>
                      <a:pt x="46" y="46"/>
                    </a:lnTo>
                    <a:lnTo>
                      <a:pt x="46" y="46"/>
                    </a:lnTo>
                    <a:lnTo>
                      <a:pt x="46" y="46"/>
                    </a:lnTo>
                    <a:lnTo>
                      <a:pt x="46" y="46"/>
                    </a:lnTo>
                    <a:lnTo>
                      <a:pt x="46" y="46"/>
                    </a:lnTo>
                    <a:lnTo>
                      <a:pt x="46" y="46"/>
                    </a:lnTo>
                    <a:lnTo>
                      <a:pt x="48" y="46"/>
                    </a:lnTo>
                    <a:lnTo>
                      <a:pt x="48" y="46"/>
                    </a:lnTo>
                    <a:lnTo>
                      <a:pt x="48" y="46"/>
                    </a:lnTo>
                    <a:lnTo>
                      <a:pt x="48" y="46"/>
                    </a:lnTo>
                    <a:lnTo>
                      <a:pt x="48" y="46"/>
                    </a:lnTo>
                    <a:lnTo>
                      <a:pt x="48" y="46"/>
                    </a:lnTo>
                    <a:lnTo>
                      <a:pt x="48" y="46"/>
                    </a:lnTo>
                    <a:lnTo>
                      <a:pt x="48" y="46"/>
                    </a:lnTo>
                    <a:lnTo>
                      <a:pt x="48" y="46"/>
                    </a:lnTo>
                    <a:lnTo>
                      <a:pt x="48" y="46"/>
                    </a:lnTo>
                    <a:lnTo>
                      <a:pt x="48" y="46"/>
                    </a:lnTo>
                    <a:lnTo>
                      <a:pt x="48" y="46"/>
                    </a:lnTo>
                    <a:lnTo>
                      <a:pt x="48" y="46"/>
                    </a:lnTo>
                    <a:lnTo>
                      <a:pt x="48" y="46"/>
                    </a:lnTo>
                    <a:lnTo>
                      <a:pt x="48" y="46"/>
                    </a:lnTo>
                    <a:lnTo>
                      <a:pt x="48" y="46"/>
                    </a:lnTo>
                    <a:lnTo>
                      <a:pt x="48" y="46"/>
                    </a:lnTo>
                    <a:lnTo>
                      <a:pt x="50" y="46"/>
                    </a:lnTo>
                    <a:lnTo>
                      <a:pt x="50" y="46"/>
                    </a:lnTo>
                    <a:lnTo>
                      <a:pt x="50" y="46"/>
                    </a:lnTo>
                    <a:lnTo>
                      <a:pt x="50" y="46"/>
                    </a:lnTo>
                    <a:lnTo>
                      <a:pt x="50" y="46"/>
                    </a:lnTo>
                    <a:lnTo>
                      <a:pt x="50" y="46"/>
                    </a:lnTo>
                    <a:lnTo>
                      <a:pt x="50" y="46"/>
                    </a:lnTo>
                    <a:lnTo>
                      <a:pt x="50" y="46"/>
                    </a:lnTo>
                    <a:lnTo>
                      <a:pt x="50" y="44"/>
                    </a:lnTo>
                    <a:lnTo>
                      <a:pt x="50" y="44"/>
                    </a:lnTo>
                    <a:lnTo>
                      <a:pt x="50" y="44"/>
                    </a:lnTo>
                    <a:lnTo>
                      <a:pt x="50" y="44"/>
                    </a:lnTo>
                    <a:lnTo>
                      <a:pt x="50" y="44"/>
                    </a:lnTo>
                    <a:lnTo>
                      <a:pt x="50" y="44"/>
                    </a:lnTo>
                    <a:lnTo>
                      <a:pt x="50" y="44"/>
                    </a:lnTo>
                    <a:lnTo>
                      <a:pt x="50" y="44"/>
                    </a:lnTo>
                    <a:lnTo>
                      <a:pt x="50" y="44"/>
                    </a:lnTo>
                    <a:lnTo>
                      <a:pt x="50" y="44"/>
                    </a:lnTo>
                    <a:lnTo>
                      <a:pt x="50" y="44"/>
                    </a:lnTo>
                    <a:lnTo>
                      <a:pt x="50" y="44"/>
                    </a:lnTo>
                    <a:lnTo>
                      <a:pt x="50" y="44"/>
                    </a:lnTo>
                    <a:lnTo>
                      <a:pt x="50" y="44"/>
                    </a:lnTo>
                    <a:lnTo>
                      <a:pt x="50" y="44"/>
                    </a:lnTo>
                    <a:lnTo>
                      <a:pt x="52" y="44"/>
                    </a:lnTo>
                    <a:lnTo>
                      <a:pt x="52" y="44"/>
                    </a:lnTo>
                    <a:lnTo>
                      <a:pt x="52" y="44"/>
                    </a:lnTo>
                    <a:lnTo>
                      <a:pt x="52" y="44"/>
                    </a:lnTo>
                    <a:lnTo>
                      <a:pt x="52" y="44"/>
                    </a:lnTo>
                    <a:lnTo>
                      <a:pt x="52" y="44"/>
                    </a:lnTo>
                    <a:lnTo>
                      <a:pt x="52" y="42"/>
                    </a:lnTo>
                    <a:lnTo>
                      <a:pt x="52" y="42"/>
                    </a:lnTo>
                    <a:lnTo>
                      <a:pt x="52" y="42"/>
                    </a:lnTo>
                    <a:lnTo>
                      <a:pt x="52" y="42"/>
                    </a:lnTo>
                    <a:lnTo>
                      <a:pt x="54" y="42"/>
                    </a:lnTo>
                    <a:lnTo>
                      <a:pt x="54" y="42"/>
                    </a:lnTo>
                    <a:lnTo>
                      <a:pt x="54" y="42"/>
                    </a:lnTo>
                    <a:lnTo>
                      <a:pt x="54" y="42"/>
                    </a:lnTo>
                    <a:lnTo>
                      <a:pt x="54" y="42"/>
                    </a:lnTo>
                    <a:lnTo>
                      <a:pt x="54" y="42"/>
                    </a:lnTo>
                    <a:lnTo>
                      <a:pt x="54" y="42"/>
                    </a:lnTo>
                    <a:lnTo>
                      <a:pt x="54" y="42"/>
                    </a:lnTo>
                    <a:lnTo>
                      <a:pt x="54" y="42"/>
                    </a:lnTo>
                    <a:lnTo>
                      <a:pt x="54" y="42"/>
                    </a:lnTo>
                    <a:lnTo>
                      <a:pt x="54" y="42"/>
                    </a:lnTo>
                    <a:lnTo>
                      <a:pt x="54" y="42"/>
                    </a:lnTo>
                    <a:lnTo>
                      <a:pt x="54" y="42"/>
                    </a:lnTo>
                    <a:lnTo>
                      <a:pt x="54" y="42"/>
                    </a:lnTo>
                    <a:lnTo>
                      <a:pt x="54" y="40"/>
                    </a:lnTo>
                    <a:lnTo>
                      <a:pt x="54" y="40"/>
                    </a:lnTo>
                    <a:lnTo>
                      <a:pt x="54" y="40"/>
                    </a:lnTo>
                    <a:lnTo>
                      <a:pt x="54" y="40"/>
                    </a:lnTo>
                    <a:lnTo>
                      <a:pt x="54" y="40"/>
                    </a:lnTo>
                    <a:lnTo>
                      <a:pt x="54" y="40"/>
                    </a:lnTo>
                    <a:lnTo>
                      <a:pt x="54" y="40"/>
                    </a:lnTo>
                    <a:lnTo>
                      <a:pt x="54" y="40"/>
                    </a:lnTo>
                    <a:lnTo>
                      <a:pt x="54" y="40"/>
                    </a:lnTo>
                    <a:lnTo>
                      <a:pt x="56" y="38"/>
                    </a:lnTo>
                    <a:lnTo>
                      <a:pt x="56" y="38"/>
                    </a:lnTo>
                    <a:lnTo>
                      <a:pt x="56" y="38"/>
                    </a:lnTo>
                    <a:lnTo>
                      <a:pt x="56" y="38"/>
                    </a:lnTo>
                    <a:lnTo>
                      <a:pt x="56" y="38"/>
                    </a:lnTo>
                    <a:lnTo>
                      <a:pt x="56" y="38"/>
                    </a:lnTo>
                    <a:lnTo>
                      <a:pt x="56" y="38"/>
                    </a:lnTo>
                    <a:lnTo>
                      <a:pt x="56" y="38"/>
                    </a:lnTo>
                    <a:lnTo>
                      <a:pt x="56" y="38"/>
                    </a:lnTo>
                    <a:lnTo>
                      <a:pt x="56" y="38"/>
                    </a:lnTo>
                    <a:lnTo>
                      <a:pt x="56" y="36"/>
                    </a:lnTo>
                    <a:lnTo>
                      <a:pt x="56" y="36"/>
                    </a:lnTo>
                    <a:lnTo>
                      <a:pt x="56" y="36"/>
                    </a:lnTo>
                    <a:lnTo>
                      <a:pt x="56" y="36"/>
                    </a:lnTo>
                    <a:lnTo>
                      <a:pt x="56" y="36"/>
                    </a:lnTo>
                    <a:lnTo>
                      <a:pt x="56" y="36"/>
                    </a:lnTo>
                    <a:lnTo>
                      <a:pt x="56" y="36"/>
                    </a:lnTo>
                    <a:lnTo>
                      <a:pt x="56" y="36"/>
                    </a:lnTo>
                    <a:lnTo>
                      <a:pt x="56" y="36"/>
                    </a:lnTo>
                    <a:lnTo>
                      <a:pt x="56" y="36"/>
                    </a:lnTo>
                    <a:lnTo>
                      <a:pt x="58" y="36"/>
                    </a:lnTo>
                    <a:lnTo>
                      <a:pt x="58" y="36"/>
                    </a:lnTo>
                    <a:lnTo>
                      <a:pt x="58" y="36"/>
                    </a:lnTo>
                    <a:lnTo>
                      <a:pt x="58" y="38"/>
                    </a:lnTo>
                    <a:lnTo>
                      <a:pt x="58" y="38"/>
                    </a:lnTo>
                    <a:lnTo>
                      <a:pt x="58" y="38"/>
                    </a:lnTo>
                    <a:lnTo>
                      <a:pt x="58" y="38"/>
                    </a:lnTo>
                    <a:lnTo>
                      <a:pt x="58" y="38"/>
                    </a:lnTo>
                    <a:lnTo>
                      <a:pt x="58" y="38"/>
                    </a:lnTo>
                    <a:lnTo>
                      <a:pt x="58" y="38"/>
                    </a:lnTo>
                    <a:lnTo>
                      <a:pt x="58" y="38"/>
                    </a:lnTo>
                    <a:lnTo>
                      <a:pt x="58" y="38"/>
                    </a:lnTo>
                    <a:lnTo>
                      <a:pt x="58" y="38"/>
                    </a:lnTo>
                    <a:lnTo>
                      <a:pt x="58" y="38"/>
                    </a:lnTo>
                    <a:lnTo>
                      <a:pt x="58" y="38"/>
                    </a:lnTo>
                    <a:lnTo>
                      <a:pt x="58" y="40"/>
                    </a:lnTo>
                    <a:lnTo>
                      <a:pt x="58" y="40"/>
                    </a:lnTo>
                    <a:lnTo>
                      <a:pt x="58" y="40"/>
                    </a:lnTo>
                    <a:lnTo>
                      <a:pt x="58" y="40"/>
                    </a:lnTo>
                    <a:lnTo>
                      <a:pt x="58" y="40"/>
                    </a:lnTo>
                    <a:lnTo>
                      <a:pt x="58" y="40"/>
                    </a:lnTo>
                    <a:lnTo>
                      <a:pt x="60" y="42"/>
                    </a:lnTo>
                    <a:lnTo>
                      <a:pt x="60" y="42"/>
                    </a:lnTo>
                    <a:lnTo>
                      <a:pt x="60" y="42"/>
                    </a:lnTo>
                    <a:lnTo>
                      <a:pt x="60" y="42"/>
                    </a:lnTo>
                    <a:lnTo>
                      <a:pt x="60" y="42"/>
                    </a:lnTo>
                    <a:lnTo>
                      <a:pt x="60" y="44"/>
                    </a:lnTo>
                    <a:lnTo>
                      <a:pt x="60" y="44"/>
                    </a:lnTo>
                    <a:lnTo>
                      <a:pt x="60" y="44"/>
                    </a:lnTo>
                    <a:lnTo>
                      <a:pt x="60" y="44"/>
                    </a:lnTo>
                    <a:lnTo>
                      <a:pt x="60" y="44"/>
                    </a:lnTo>
                    <a:lnTo>
                      <a:pt x="60" y="44"/>
                    </a:lnTo>
                    <a:lnTo>
                      <a:pt x="60" y="44"/>
                    </a:lnTo>
                    <a:lnTo>
                      <a:pt x="60" y="44"/>
                    </a:lnTo>
                    <a:lnTo>
                      <a:pt x="60" y="44"/>
                    </a:lnTo>
                    <a:lnTo>
                      <a:pt x="60" y="44"/>
                    </a:lnTo>
                    <a:lnTo>
                      <a:pt x="60" y="44"/>
                    </a:lnTo>
                    <a:lnTo>
                      <a:pt x="60" y="44"/>
                    </a:lnTo>
                    <a:lnTo>
                      <a:pt x="60" y="44"/>
                    </a:lnTo>
                    <a:lnTo>
                      <a:pt x="60" y="44"/>
                    </a:lnTo>
                    <a:lnTo>
                      <a:pt x="60" y="46"/>
                    </a:lnTo>
                    <a:lnTo>
                      <a:pt x="60" y="46"/>
                    </a:lnTo>
                    <a:lnTo>
                      <a:pt x="60" y="46"/>
                    </a:lnTo>
                    <a:lnTo>
                      <a:pt x="60" y="46"/>
                    </a:lnTo>
                    <a:lnTo>
                      <a:pt x="60" y="46"/>
                    </a:lnTo>
                    <a:lnTo>
                      <a:pt x="60" y="46"/>
                    </a:lnTo>
                    <a:lnTo>
                      <a:pt x="60" y="46"/>
                    </a:lnTo>
                    <a:lnTo>
                      <a:pt x="60" y="46"/>
                    </a:lnTo>
                    <a:lnTo>
                      <a:pt x="62" y="46"/>
                    </a:lnTo>
                    <a:lnTo>
                      <a:pt x="62" y="46"/>
                    </a:lnTo>
                    <a:lnTo>
                      <a:pt x="62" y="46"/>
                    </a:lnTo>
                    <a:lnTo>
                      <a:pt x="62" y="46"/>
                    </a:lnTo>
                    <a:lnTo>
                      <a:pt x="62" y="46"/>
                    </a:lnTo>
                    <a:lnTo>
                      <a:pt x="62" y="46"/>
                    </a:lnTo>
                    <a:lnTo>
                      <a:pt x="62" y="46"/>
                    </a:lnTo>
                    <a:lnTo>
                      <a:pt x="62" y="46"/>
                    </a:lnTo>
                    <a:lnTo>
                      <a:pt x="62" y="46"/>
                    </a:lnTo>
                    <a:lnTo>
                      <a:pt x="62" y="46"/>
                    </a:lnTo>
                    <a:lnTo>
                      <a:pt x="62" y="46"/>
                    </a:lnTo>
                    <a:lnTo>
                      <a:pt x="62" y="46"/>
                    </a:lnTo>
                    <a:lnTo>
                      <a:pt x="62" y="46"/>
                    </a:lnTo>
                    <a:lnTo>
                      <a:pt x="62" y="46"/>
                    </a:lnTo>
                    <a:lnTo>
                      <a:pt x="62" y="46"/>
                    </a:lnTo>
                    <a:lnTo>
                      <a:pt x="62" y="46"/>
                    </a:lnTo>
                    <a:lnTo>
                      <a:pt x="62" y="46"/>
                    </a:lnTo>
                    <a:lnTo>
                      <a:pt x="62" y="46"/>
                    </a:lnTo>
                    <a:lnTo>
                      <a:pt x="62" y="46"/>
                    </a:lnTo>
                    <a:lnTo>
                      <a:pt x="64" y="46"/>
                    </a:lnTo>
                    <a:lnTo>
                      <a:pt x="64" y="46"/>
                    </a:lnTo>
                    <a:lnTo>
                      <a:pt x="64" y="46"/>
                    </a:lnTo>
                    <a:lnTo>
                      <a:pt x="64" y="46"/>
                    </a:lnTo>
                    <a:lnTo>
                      <a:pt x="64" y="46"/>
                    </a:lnTo>
                    <a:lnTo>
                      <a:pt x="64" y="46"/>
                    </a:lnTo>
                    <a:lnTo>
                      <a:pt x="64" y="46"/>
                    </a:lnTo>
                    <a:lnTo>
                      <a:pt x="64" y="46"/>
                    </a:lnTo>
                    <a:lnTo>
                      <a:pt x="64" y="46"/>
                    </a:lnTo>
                    <a:lnTo>
                      <a:pt x="64" y="46"/>
                    </a:lnTo>
                    <a:lnTo>
                      <a:pt x="64" y="46"/>
                    </a:lnTo>
                    <a:lnTo>
                      <a:pt x="64" y="46"/>
                    </a:lnTo>
                    <a:lnTo>
                      <a:pt x="64" y="46"/>
                    </a:lnTo>
                    <a:lnTo>
                      <a:pt x="65" y="46"/>
                    </a:lnTo>
                    <a:lnTo>
                      <a:pt x="65" y="46"/>
                    </a:lnTo>
                    <a:lnTo>
                      <a:pt x="65" y="46"/>
                    </a:lnTo>
                    <a:lnTo>
                      <a:pt x="65" y="46"/>
                    </a:lnTo>
                    <a:lnTo>
                      <a:pt x="65" y="46"/>
                    </a:lnTo>
                    <a:lnTo>
                      <a:pt x="65" y="46"/>
                    </a:lnTo>
                    <a:lnTo>
                      <a:pt x="65" y="46"/>
                    </a:lnTo>
                    <a:lnTo>
                      <a:pt x="65" y="46"/>
                    </a:lnTo>
                    <a:lnTo>
                      <a:pt x="65" y="46"/>
                    </a:lnTo>
                    <a:lnTo>
                      <a:pt x="65" y="46"/>
                    </a:lnTo>
                    <a:lnTo>
                      <a:pt x="65" y="46"/>
                    </a:lnTo>
                    <a:lnTo>
                      <a:pt x="65" y="46"/>
                    </a:lnTo>
                    <a:lnTo>
                      <a:pt x="65" y="46"/>
                    </a:lnTo>
                    <a:lnTo>
                      <a:pt x="67" y="46"/>
                    </a:lnTo>
                    <a:lnTo>
                      <a:pt x="67" y="46"/>
                    </a:lnTo>
                    <a:lnTo>
                      <a:pt x="67" y="46"/>
                    </a:lnTo>
                    <a:lnTo>
                      <a:pt x="67" y="46"/>
                    </a:lnTo>
                    <a:lnTo>
                      <a:pt x="67" y="46"/>
                    </a:lnTo>
                    <a:lnTo>
                      <a:pt x="67" y="46"/>
                    </a:lnTo>
                    <a:lnTo>
                      <a:pt x="67" y="46"/>
                    </a:lnTo>
                    <a:lnTo>
                      <a:pt x="69" y="46"/>
                    </a:lnTo>
                    <a:lnTo>
                      <a:pt x="69" y="4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 name="Freeform 463"/>
              <p:cNvSpPr>
                <a:spLocks/>
              </p:cNvSpPr>
              <p:nvPr/>
            </p:nvSpPr>
            <p:spPr bwMode="auto">
              <a:xfrm>
                <a:off x="2195" y="2441"/>
                <a:ext cx="100" cy="31"/>
              </a:xfrm>
              <a:custGeom>
                <a:avLst/>
                <a:gdLst>
                  <a:gd name="T0" fmla="*/ 2 w 100"/>
                  <a:gd name="T1" fmla="*/ 29 h 31"/>
                  <a:gd name="T2" fmla="*/ 4 w 100"/>
                  <a:gd name="T3" fmla="*/ 29 h 31"/>
                  <a:gd name="T4" fmla="*/ 6 w 100"/>
                  <a:gd name="T5" fmla="*/ 29 h 31"/>
                  <a:gd name="T6" fmla="*/ 8 w 100"/>
                  <a:gd name="T7" fmla="*/ 29 h 31"/>
                  <a:gd name="T8" fmla="*/ 10 w 100"/>
                  <a:gd name="T9" fmla="*/ 29 h 31"/>
                  <a:gd name="T10" fmla="*/ 12 w 100"/>
                  <a:gd name="T11" fmla="*/ 29 h 31"/>
                  <a:gd name="T12" fmla="*/ 16 w 100"/>
                  <a:gd name="T13" fmla="*/ 29 h 31"/>
                  <a:gd name="T14" fmla="*/ 18 w 100"/>
                  <a:gd name="T15" fmla="*/ 29 h 31"/>
                  <a:gd name="T16" fmla="*/ 21 w 100"/>
                  <a:gd name="T17" fmla="*/ 29 h 31"/>
                  <a:gd name="T18" fmla="*/ 23 w 100"/>
                  <a:gd name="T19" fmla="*/ 29 h 31"/>
                  <a:gd name="T20" fmla="*/ 25 w 100"/>
                  <a:gd name="T21" fmla="*/ 29 h 31"/>
                  <a:gd name="T22" fmla="*/ 27 w 100"/>
                  <a:gd name="T23" fmla="*/ 29 h 31"/>
                  <a:gd name="T24" fmla="*/ 29 w 100"/>
                  <a:gd name="T25" fmla="*/ 29 h 31"/>
                  <a:gd name="T26" fmla="*/ 33 w 100"/>
                  <a:gd name="T27" fmla="*/ 29 h 31"/>
                  <a:gd name="T28" fmla="*/ 33 w 100"/>
                  <a:gd name="T29" fmla="*/ 29 h 31"/>
                  <a:gd name="T30" fmla="*/ 35 w 100"/>
                  <a:gd name="T31" fmla="*/ 29 h 31"/>
                  <a:gd name="T32" fmla="*/ 35 w 100"/>
                  <a:gd name="T33" fmla="*/ 29 h 31"/>
                  <a:gd name="T34" fmla="*/ 37 w 100"/>
                  <a:gd name="T35" fmla="*/ 29 h 31"/>
                  <a:gd name="T36" fmla="*/ 39 w 100"/>
                  <a:gd name="T37" fmla="*/ 27 h 31"/>
                  <a:gd name="T38" fmla="*/ 41 w 100"/>
                  <a:gd name="T39" fmla="*/ 27 h 31"/>
                  <a:gd name="T40" fmla="*/ 41 w 100"/>
                  <a:gd name="T41" fmla="*/ 25 h 31"/>
                  <a:gd name="T42" fmla="*/ 43 w 100"/>
                  <a:gd name="T43" fmla="*/ 25 h 31"/>
                  <a:gd name="T44" fmla="*/ 43 w 100"/>
                  <a:gd name="T45" fmla="*/ 25 h 31"/>
                  <a:gd name="T46" fmla="*/ 44 w 100"/>
                  <a:gd name="T47" fmla="*/ 27 h 31"/>
                  <a:gd name="T48" fmla="*/ 44 w 100"/>
                  <a:gd name="T49" fmla="*/ 27 h 31"/>
                  <a:gd name="T50" fmla="*/ 46 w 100"/>
                  <a:gd name="T51" fmla="*/ 29 h 31"/>
                  <a:gd name="T52" fmla="*/ 48 w 100"/>
                  <a:gd name="T53" fmla="*/ 29 h 31"/>
                  <a:gd name="T54" fmla="*/ 50 w 100"/>
                  <a:gd name="T55" fmla="*/ 29 h 31"/>
                  <a:gd name="T56" fmla="*/ 50 w 100"/>
                  <a:gd name="T57" fmla="*/ 31 h 31"/>
                  <a:gd name="T58" fmla="*/ 52 w 100"/>
                  <a:gd name="T59" fmla="*/ 31 h 31"/>
                  <a:gd name="T60" fmla="*/ 54 w 100"/>
                  <a:gd name="T61" fmla="*/ 31 h 31"/>
                  <a:gd name="T62" fmla="*/ 58 w 100"/>
                  <a:gd name="T63" fmla="*/ 31 h 31"/>
                  <a:gd name="T64" fmla="*/ 60 w 100"/>
                  <a:gd name="T65" fmla="*/ 31 h 31"/>
                  <a:gd name="T66" fmla="*/ 62 w 100"/>
                  <a:gd name="T67" fmla="*/ 31 h 31"/>
                  <a:gd name="T68" fmla="*/ 62 w 100"/>
                  <a:gd name="T69" fmla="*/ 31 h 31"/>
                  <a:gd name="T70" fmla="*/ 64 w 100"/>
                  <a:gd name="T71" fmla="*/ 29 h 31"/>
                  <a:gd name="T72" fmla="*/ 64 w 100"/>
                  <a:gd name="T73" fmla="*/ 29 h 31"/>
                  <a:gd name="T74" fmla="*/ 64 w 100"/>
                  <a:gd name="T75" fmla="*/ 29 h 31"/>
                  <a:gd name="T76" fmla="*/ 66 w 100"/>
                  <a:gd name="T77" fmla="*/ 29 h 31"/>
                  <a:gd name="T78" fmla="*/ 66 w 100"/>
                  <a:gd name="T79" fmla="*/ 27 h 31"/>
                  <a:gd name="T80" fmla="*/ 66 w 100"/>
                  <a:gd name="T81" fmla="*/ 27 h 31"/>
                  <a:gd name="T82" fmla="*/ 66 w 100"/>
                  <a:gd name="T83" fmla="*/ 27 h 31"/>
                  <a:gd name="T84" fmla="*/ 66 w 100"/>
                  <a:gd name="T85" fmla="*/ 25 h 31"/>
                  <a:gd name="T86" fmla="*/ 66 w 100"/>
                  <a:gd name="T87" fmla="*/ 25 h 31"/>
                  <a:gd name="T88" fmla="*/ 68 w 100"/>
                  <a:gd name="T89" fmla="*/ 23 h 31"/>
                  <a:gd name="T90" fmla="*/ 68 w 100"/>
                  <a:gd name="T91" fmla="*/ 19 h 31"/>
                  <a:gd name="T92" fmla="*/ 68 w 100"/>
                  <a:gd name="T93" fmla="*/ 14 h 31"/>
                  <a:gd name="T94" fmla="*/ 69 w 100"/>
                  <a:gd name="T95" fmla="*/ 8 h 31"/>
                  <a:gd name="T96" fmla="*/ 69 w 100"/>
                  <a:gd name="T97" fmla="*/ 4 h 31"/>
                  <a:gd name="T98" fmla="*/ 71 w 100"/>
                  <a:gd name="T99" fmla="*/ 2 h 31"/>
                  <a:gd name="T100" fmla="*/ 71 w 100"/>
                  <a:gd name="T101" fmla="*/ 0 h 31"/>
                  <a:gd name="T102" fmla="*/ 73 w 100"/>
                  <a:gd name="T103" fmla="*/ 0 h 31"/>
                  <a:gd name="T104" fmla="*/ 75 w 100"/>
                  <a:gd name="T105" fmla="*/ 0 h 31"/>
                  <a:gd name="T106" fmla="*/ 75 w 100"/>
                  <a:gd name="T107" fmla="*/ 2 h 31"/>
                  <a:gd name="T108" fmla="*/ 79 w 100"/>
                  <a:gd name="T109" fmla="*/ 4 h 31"/>
                  <a:gd name="T110" fmla="*/ 85 w 100"/>
                  <a:gd name="T111" fmla="*/ 12 h 31"/>
                  <a:gd name="T112" fmla="*/ 87 w 100"/>
                  <a:gd name="T113" fmla="*/ 14 h 31"/>
                  <a:gd name="T114" fmla="*/ 91 w 100"/>
                  <a:gd name="T115" fmla="*/ 17 h 31"/>
                  <a:gd name="T116" fmla="*/ 94 w 100"/>
                  <a:gd name="T117" fmla="*/ 21 h 31"/>
                  <a:gd name="T118" fmla="*/ 96 w 100"/>
                  <a:gd name="T119" fmla="*/ 23 h 31"/>
                  <a:gd name="T120" fmla="*/ 96 w 100"/>
                  <a:gd name="T121" fmla="*/ 25 h 31"/>
                  <a:gd name="T122" fmla="*/ 98 w 100"/>
                  <a:gd name="T123" fmla="*/ 25 h 31"/>
                  <a:gd name="T124" fmla="*/ 98 w 100"/>
                  <a:gd name="T125"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0" h="31">
                    <a:moveTo>
                      <a:pt x="0" y="29"/>
                    </a:moveTo>
                    <a:lnTo>
                      <a:pt x="0" y="29"/>
                    </a:lnTo>
                    <a:lnTo>
                      <a:pt x="0" y="29"/>
                    </a:lnTo>
                    <a:lnTo>
                      <a:pt x="0" y="29"/>
                    </a:lnTo>
                    <a:lnTo>
                      <a:pt x="0" y="29"/>
                    </a:lnTo>
                    <a:lnTo>
                      <a:pt x="0" y="29"/>
                    </a:lnTo>
                    <a:lnTo>
                      <a:pt x="2" y="29"/>
                    </a:lnTo>
                    <a:lnTo>
                      <a:pt x="2" y="29"/>
                    </a:lnTo>
                    <a:lnTo>
                      <a:pt x="2" y="29"/>
                    </a:lnTo>
                    <a:lnTo>
                      <a:pt x="2" y="29"/>
                    </a:lnTo>
                    <a:lnTo>
                      <a:pt x="2" y="29"/>
                    </a:lnTo>
                    <a:lnTo>
                      <a:pt x="2" y="29"/>
                    </a:lnTo>
                    <a:lnTo>
                      <a:pt x="2" y="29"/>
                    </a:lnTo>
                    <a:lnTo>
                      <a:pt x="2" y="29"/>
                    </a:lnTo>
                    <a:lnTo>
                      <a:pt x="2" y="29"/>
                    </a:lnTo>
                    <a:lnTo>
                      <a:pt x="4" y="29"/>
                    </a:lnTo>
                    <a:lnTo>
                      <a:pt x="4" y="29"/>
                    </a:lnTo>
                    <a:lnTo>
                      <a:pt x="4" y="29"/>
                    </a:lnTo>
                    <a:lnTo>
                      <a:pt x="4" y="29"/>
                    </a:lnTo>
                    <a:lnTo>
                      <a:pt x="4" y="29"/>
                    </a:lnTo>
                    <a:lnTo>
                      <a:pt x="4" y="29"/>
                    </a:lnTo>
                    <a:lnTo>
                      <a:pt x="4" y="29"/>
                    </a:lnTo>
                    <a:lnTo>
                      <a:pt x="4" y="29"/>
                    </a:lnTo>
                    <a:lnTo>
                      <a:pt x="6" y="29"/>
                    </a:lnTo>
                    <a:lnTo>
                      <a:pt x="6" y="29"/>
                    </a:lnTo>
                    <a:lnTo>
                      <a:pt x="6" y="29"/>
                    </a:lnTo>
                    <a:lnTo>
                      <a:pt x="6" y="29"/>
                    </a:lnTo>
                    <a:lnTo>
                      <a:pt x="6" y="29"/>
                    </a:lnTo>
                    <a:lnTo>
                      <a:pt x="6" y="29"/>
                    </a:lnTo>
                    <a:lnTo>
                      <a:pt x="6" y="29"/>
                    </a:lnTo>
                    <a:lnTo>
                      <a:pt x="6" y="29"/>
                    </a:lnTo>
                    <a:lnTo>
                      <a:pt x="8" y="29"/>
                    </a:lnTo>
                    <a:lnTo>
                      <a:pt x="8" y="29"/>
                    </a:lnTo>
                    <a:lnTo>
                      <a:pt x="8" y="29"/>
                    </a:lnTo>
                    <a:lnTo>
                      <a:pt x="8" y="29"/>
                    </a:lnTo>
                    <a:lnTo>
                      <a:pt x="8" y="29"/>
                    </a:lnTo>
                    <a:lnTo>
                      <a:pt x="8" y="29"/>
                    </a:lnTo>
                    <a:lnTo>
                      <a:pt x="10" y="29"/>
                    </a:lnTo>
                    <a:lnTo>
                      <a:pt x="10" y="29"/>
                    </a:lnTo>
                    <a:lnTo>
                      <a:pt x="10" y="29"/>
                    </a:lnTo>
                    <a:lnTo>
                      <a:pt x="10" y="29"/>
                    </a:lnTo>
                    <a:lnTo>
                      <a:pt x="10" y="29"/>
                    </a:lnTo>
                    <a:lnTo>
                      <a:pt x="10" y="29"/>
                    </a:lnTo>
                    <a:lnTo>
                      <a:pt x="10" y="29"/>
                    </a:lnTo>
                    <a:lnTo>
                      <a:pt x="12" y="29"/>
                    </a:lnTo>
                    <a:lnTo>
                      <a:pt x="12" y="29"/>
                    </a:lnTo>
                    <a:lnTo>
                      <a:pt x="12" y="29"/>
                    </a:lnTo>
                    <a:lnTo>
                      <a:pt x="12" y="29"/>
                    </a:lnTo>
                    <a:lnTo>
                      <a:pt x="14" y="29"/>
                    </a:lnTo>
                    <a:lnTo>
                      <a:pt x="14" y="29"/>
                    </a:lnTo>
                    <a:lnTo>
                      <a:pt x="14" y="29"/>
                    </a:lnTo>
                    <a:lnTo>
                      <a:pt x="14" y="29"/>
                    </a:lnTo>
                    <a:lnTo>
                      <a:pt x="16" y="29"/>
                    </a:lnTo>
                    <a:lnTo>
                      <a:pt x="16" y="29"/>
                    </a:lnTo>
                    <a:lnTo>
                      <a:pt x="16" y="29"/>
                    </a:lnTo>
                    <a:lnTo>
                      <a:pt x="16" y="29"/>
                    </a:lnTo>
                    <a:lnTo>
                      <a:pt x="16" y="29"/>
                    </a:lnTo>
                    <a:lnTo>
                      <a:pt x="16" y="29"/>
                    </a:lnTo>
                    <a:lnTo>
                      <a:pt x="16" y="29"/>
                    </a:lnTo>
                    <a:lnTo>
                      <a:pt x="18" y="29"/>
                    </a:lnTo>
                    <a:lnTo>
                      <a:pt x="18" y="29"/>
                    </a:lnTo>
                    <a:lnTo>
                      <a:pt x="18" y="29"/>
                    </a:lnTo>
                    <a:lnTo>
                      <a:pt x="18" y="29"/>
                    </a:lnTo>
                    <a:lnTo>
                      <a:pt x="18" y="29"/>
                    </a:lnTo>
                    <a:lnTo>
                      <a:pt x="18" y="29"/>
                    </a:lnTo>
                    <a:lnTo>
                      <a:pt x="18" y="29"/>
                    </a:lnTo>
                    <a:lnTo>
                      <a:pt x="18" y="29"/>
                    </a:lnTo>
                    <a:lnTo>
                      <a:pt x="19" y="29"/>
                    </a:lnTo>
                    <a:lnTo>
                      <a:pt x="19" y="29"/>
                    </a:lnTo>
                    <a:lnTo>
                      <a:pt x="19" y="29"/>
                    </a:lnTo>
                    <a:lnTo>
                      <a:pt x="19" y="29"/>
                    </a:lnTo>
                    <a:lnTo>
                      <a:pt x="21" y="29"/>
                    </a:lnTo>
                    <a:lnTo>
                      <a:pt x="21" y="29"/>
                    </a:lnTo>
                    <a:lnTo>
                      <a:pt x="21" y="29"/>
                    </a:lnTo>
                    <a:lnTo>
                      <a:pt x="21" y="29"/>
                    </a:lnTo>
                    <a:lnTo>
                      <a:pt x="23" y="29"/>
                    </a:lnTo>
                    <a:lnTo>
                      <a:pt x="23" y="29"/>
                    </a:lnTo>
                    <a:lnTo>
                      <a:pt x="23" y="29"/>
                    </a:lnTo>
                    <a:lnTo>
                      <a:pt x="23" y="29"/>
                    </a:lnTo>
                    <a:lnTo>
                      <a:pt x="23" y="29"/>
                    </a:lnTo>
                    <a:lnTo>
                      <a:pt x="23" y="29"/>
                    </a:lnTo>
                    <a:lnTo>
                      <a:pt x="25" y="29"/>
                    </a:lnTo>
                    <a:lnTo>
                      <a:pt x="25" y="29"/>
                    </a:lnTo>
                    <a:lnTo>
                      <a:pt x="25" y="29"/>
                    </a:lnTo>
                    <a:lnTo>
                      <a:pt x="25" y="29"/>
                    </a:lnTo>
                    <a:lnTo>
                      <a:pt x="25" y="29"/>
                    </a:lnTo>
                    <a:lnTo>
                      <a:pt x="25" y="29"/>
                    </a:lnTo>
                    <a:lnTo>
                      <a:pt x="25" y="29"/>
                    </a:lnTo>
                    <a:lnTo>
                      <a:pt x="25" y="29"/>
                    </a:lnTo>
                    <a:lnTo>
                      <a:pt x="27" y="29"/>
                    </a:lnTo>
                    <a:lnTo>
                      <a:pt x="27" y="29"/>
                    </a:lnTo>
                    <a:lnTo>
                      <a:pt x="27" y="29"/>
                    </a:lnTo>
                    <a:lnTo>
                      <a:pt x="27" y="29"/>
                    </a:lnTo>
                    <a:lnTo>
                      <a:pt x="27" y="29"/>
                    </a:lnTo>
                    <a:lnTo>
                      <a:pt x="27" y="29"/>
                    </a:lnTo>
                    <a:lnTo>
                      <a:pt x="27" y="29"/>
                    </a:lnTo>
                    <a:lnTo>
                      <a:pt x="29" y="29"/>
                    </a:lnTo>
                    <a:lnTo>
                      <a:pt x="29" y="29"/>
                    </a:lnTo>
                    <a:lnTo>
                      <a:pt x="29" y="29"/>
                    </a:lnTo>
                    <a:lnTo>
                      <a:pt x="29" y="29"/>
                    </a:lnTo>
                    <a:lnTo>
                      <a:pt x="29" y="29"/>
                    </a:lnTo>
                    <a:lnTo>
                      <a:pt x="29" y="29"/>
                    </a:lnTo>
                    <a:lnTo>
                      <a:pt x="29" y="29"/>
                    </a:lnTo>
                    <a:lnTo>
                      <a:pt x="29" y="29"/>
                    </a:lnTo>
                    <a:lnTo>
                      <a:pt x="31" y="29"/>
                    </a:lnTo>
                    <a:lnTo>
                      <a:pt x="31" y="29"/>
                    </a:lnTo>
                    <a:lnTo>
                      <a:pt x="31" y="29"/>
                    </a:lnTo>
                    <a:lnTo>
                      <a:pt x="31" y="29"/>
                    </a:lnTo>
                    <a:lnTo>
                      <a:pt x="31" y="29"/>
                    </a:lnTo>
                    <a:lnTo>
                      <a:pt x="31" y="29"/>
                    </a:lnTo>
                    <a:lnTo>
                      <a:pt x="31" y="29"/>
                    </a:lnTo>
                    <a:lnTo>
                      <a:pt x="33" y="29"/>
                    </a:lnTo>
                    <a:lnTo>
                      <a:pt x="33" y="29"/>
                    </a:lnTo>
                    <a:lnTo>
                      <a:pt x="33" y="29"/>
                    </a:lnTo>
                    <a:lnTo>
                      <a:pt x="33" y="29"/>
                    </a:lnTo>
                    <a:lnTo>
                      <a:pt x="33" y="29"/>
                    </a:lnTo>
                    <a:lnTo>
                      <a:pt x="33" y="29"/>
                    </a:lnTo>
                    <a:lnTo>
                      <a:pt x="33" y="29"/>
                    </a:lnTo>
                    <a:lnTo>
                      <a:pt x="33" y="29"/>
                    </a:lnTo>
                    <a:lnTo>
                      <a:pt x="33" y="29"/>
                    </a:lnTo>
                    <a:lnTo>
                      <a:pt x="33" y="29"/>
                    </a:lnTo>
                    <a:lnTo>
                      <a:pt x="33" y="29"/>
                    </a:lnTo>
                    <a:lnTo>
                      <a:pt x="33" y="29"/>
                    </a:lnTo>
                    <a:lnTo>
                      <a:pt x="33" y="29"/>
                    </a:lnTo>
                    <a:lnTo>
                      <a:pt x="33" y="29"/>
                    </a:lnTo>
                    <a:lnTo>
                      <a:pt x="35" y="29"/>
                    </a:lnTo>
                    <a:lnTo>
                      <a:pt x="35" y="29"/>
                    </a:lnTo>
                    <a:lnTo>
                      <a:pt x="35" y="29"/>
                    </a:lnTo>
                    <a:lnTo>
                      <a:pt x="35" y="29"/>
                    </a:lnTo>
                    <a:lnTo>
                      <a:pt x="35" y="29"/>
                    </a:lnTo>
                    <a:lnTo>
                      <a:pt x="35" y="29"/>
                    </a:lnTo>
                    <a:lnTo>
                      <a:pt x="35" y="29"/>
                    </a:lnTo>
                    <a:lnTo>
                      <a:pt x="35" y="29"/>
                    </a:lnTo>
                    <a:lnTo>
                      <a:pt x="35" y="29"/>
                    </a:lnTo>
                    <a:lnTo>
                      <a:pt x="35" y="29"/>
                    </a:lnTo>
                    <a:lnTo>
                      <a:pt x="35" y="29"/>
                    </a:lnTo>
                    <a:lnTo>
                      <a:pt x="35" y="29"/>
                    </a:lnTo>
                    <a:lnTo>
                      <a:pt x="35" y="29"/>
                    </a:lnTo>
                    <a:lnTo>
                      <a:pt x="35" y="29"/>
                    </a:lnTo>
                    <a:lnTo>
                      <a:pt x="37" y="29"/>
                    </a:lnTo>
                    <a:lnTo>
                      <a:pt x="37" y="29"/>
                    </a:lnTo>
                    <a:lnTo>
                      <a:pt x="37" y="29"/>
                    </a:lnTo>
                    <a:lnTo>
                      <a:pt x="37" y="29"/>
                    </a:lnTo>
                    <a:lnTo>
                      <a:pt x="37" y="29"/>
                    </a:lnTo>
                    <a:lnTo>
                      <a:pt x="37" y="29"/>
                    </a:lnTo>
                    <a:lnTo>
                      <a:pt x="37" y="29"/>
                    </a:lnTo>
                    <a:lnTo>
                      <a:pt x="37" y="27"/>
                    </a:lnTo>
                    <a:lnTo>
                      <a:pt x="37" y="27"/>
                    </a:lnTo>
                    <a:lnTo>
                      <a:pt x="37" y="27"/>
                    </a:lnTo>
                    <a:lnTo>
                      <a:pt x="39" y="27"/>
                    </a:lnTo>
                    <a:lnTo>
                      <a:pt x="39" y="27"/>
                    </a:lnTo>
                    <a:lnTo>
                      <a:pt x="39" y="27"/>
                    </a:lnTo>
                    <a:lnTo>
                      <a:pt x="39" y="27"/>
                    </a:lnTo>
                    <a:lnTo>
                      <a:pt x="39" y="27"/>
                    </a:lnTo>
                    <a:lnTo>
                      <a:pt x="39" y="27"/>
                    </a:lnTo>
                    <a:lnTo>
                      <a:pt x="39" y="27"/>
                    </a:lnTo>
                    <a:lnTo>
                      <a:pt x="39" y="27"/>
                    </a:lnTo>
                    <a:lnTo>
                      <a:pt x="39" y="27"/>
                    </a:lnTo>
                    <a:lnTo>
                      <a:pt x="41" y="27"/>
                    </a:lnTo>
                    <a:lnTo>
                      <a:pt x="41" y="27"/>
                    </a:lnTo>
                    <a:lnTo>
                      <a:pt x="41" y="25"/>
                    </a:lnTo>
                    <a:lnTo>
                      <a:pt x="41" y="25"/>
                    </a:lnTo>
                    <a:lnTo>
                      <a:pt x="41" y="25"/>
                    </a:lnTo>
                    <a:lnTo>
                      <a:pt x="41" y="25"/>
                    </a:lnTo>
                    <a:lnTo>
                      <a:pt x="41" y="25"/>
                    </a:lnTo>
                    <a:lnTo>
                      <a:pt x="41" y="25"/>
                    </a:lnTo>
                    <a:lnTo>
                      <a:pt x="41" y="25"/>
                    </a:lnTo>
                    <a:lnTo>
                      <a:pt x="41" y="25"/>
                    </a:lnTo>
                    <a:lnTo>
                      <a:pt x="41" y="25"/>
                    </a:lnTo>
                    <a:lnTo>
                      <a:pt x="41" y="25"/>
                    </a:lnTo>
                    <a:lnTo>
                      <a:pt x="41" y="25"/>
                    </a:lnTo>
                    <a:lnTo>
                      <a:pt x="41" y="25"/>
                    </a:lnTo>
                    <a:lnTo>
                      <a:pt x="41" y="25"/>
                    </a:lnTo>
                    <a:lnTo>
                      <a:pt x="41" y="25"/>
                    </a:lnTo>
                    <a:lnTo>
                      <a:pt x="41" y="25"/>
                    </a:lnTo>
                    <a:lnTo>
                      <a:pt x="43" y="25"/>
                    </a:lnTo>
                    <a:lnTo>
                      <a:pt x="43" y="25"/>
                    </a:lnTo>
                    <a:lnTo>
                      <a:pt x="43" y="25"/>
                    </a:lnTo>
                    <a:lnTo>
                      <a:pt x="43" y="25"/>
                    </a:lnTo>
                    <a:lnTo>
                      <a:pt x="43" y="25"/>
                    </a:lnTo>
                    <a:lnTo>
                      <a:pt x="43" y="25"/>
                    </a:lnTo>
                    <a:lnTo>
                      <a:pt x="43" y="25"/>
                    </a:lnTo>
                    <a:lnTo>
                      <a:pt x="43" y="25"/>
                    </a:lnTo>
                    <a:lnTo>
                      <a:pt x="43" y="25"/>
                    </a:lnTo>
                    <a:lnTo>
                      <a:pt x="43" y="25"/>
                    </a:lnTo>
                    <a:lnTo>
                      <a:pt x="43" y="25"/>
                    </a:lnTo>
                    <a:lnTo>
                      <a:pt x="43" y="25"/>
                    </a:lnTo>
                    <a:lnTo>
                      <a:pt x="43" y="25"/>
                    </a:lnTo>
                    <a:lnTo>
                      <a:pt x="43" y="25"/>
                    </a:lnTo>
                    <a:lnTo>
                      <a:pt x="43" y="25"/>
                    </a:lnTo>
                    <a:lnTo>
                      <a:pt x="44" y="27"/>
                    </a:lnTo>
                    <a:lnTo>
                      <a:pt x="44" y="27"/>
                    </a:lnTo>
                    <a:lnTo>
                      <a:pt x="44" y="27"/>
                    </a:lnTo>
                    <a:lnTo>
                      <a:pt x="44" y="27"/>
                    </a:lnTo>
                    <a:lnTo>
                      <a:pt x="44" y="27"/>
                    </a:lnTo>
                    <a:lnTo>
                      <a:pt x="44" y="27"/>
                    </a:lnTo>
                    <a:lnTo>
                      <a:pt x="44" y="27"/>
                    </a:lnTo>
                    <a:lnTo>
                      <a:pt x="44" y="27"/>
                    </a:lnTo>
                    <a:lnTo>
                      <a:pt x="44" y="27"/>
                    </a:lnTo>
                    <a:lnTo>
                      <a:pt x="44" y="27"/>
                    </a:lnTo>
                    <a:lnTo>
                      <a:pt x="44" y="27"/>
                    </a:lnTo>
                    <a:lnTo>
                      <a:pt x="46" y="27"/>
                    </a:lnTo>
                    <a:lnTo>
                      <a:pt x="46" y="27"/>
                    </a:lnTo>
                    <a:lnTo>
                      <a:pt x="46" y="27"/>
                    </a:lnTo>
                    <a:lnTo>
                      <a:pt x="46" y="29"/>
                    </a:lnTo>
                    <a:lnTo>
                      <a:pt x="46" y="29"/>
                    </a:lnTo>
                    <a:lnTo>
                      <a:pt x="46" y="29"/>
                    </a:lnTo>
                    <a:lnTo>
                      <a:pt x="46" y="29"/>
                    </a:lnTo>
                    <a:lnTo>
                      <a:pt x="46" y="29"/>
                    </a:lnTo>
                    <a:lnTo>
                      <a:pt x="48" y="29"/>
                    </a:lnTo>
                    <a:lnTo>
                      <a:pt x="48" y="29"/>
                    </a:lnTo>
                    <a:lnTo>
                      <a:pt x="48" y="29"/>
                    </a:lnTo>
                    <a:lnTo>
                      <a:pt x="48" y="29"/>
                    </a:lnTo>
                    <a:lnTo>
                      <a:pt x="48" y="29"/>
                    </a:lnTo>
                    <a:lnTo>
                      <a:pt x="48" y="29"/>
                    </a:lnTo>
                    <a:lnTo>
                      <a:pt x="48" y="29"/>
                    </a:lnTo>
                    <a:lnTo>
                      <a:pt x="48" y="29"/>
                    </a:lnTo>
                    <a:lnTo>
                      <a:pt x="48" y="29"/>
                    </a:lnTo>
                    <a:lnTo>
                      <a:pt x="48" y="29"/>
                    </a:lnTo>
                    <a:lnTo>
                      <a:pt x="48" y="29"/>
                    </a:lnTo>
                    <a:lnTo>
                      <a:pt x="48" y="29"/>
                    </a:lnTo>
                    <a:lnTo>
                      <a:pt x="50" y="29"/>
                    </a:lnTo>
                    <a:lnTo>
                      <a:pt x="50" y="29"/>
                    </a:lnTo>
                    <a:lnTo>
                      <a:pt x="50" y="29"/>
                    </a:lnTo>
                    <a:lnTo>
                      <a:pt x="50" y="29"/>
                    </a:lnTo>
                    <a:lnTo>
                      <a:pt x="50" y="29"/>
                    </a:lnTo>
                    <a:lnTo>
                      <a:pt x="50" y="29"/>
                    </a:lnTo>
                    <a:lnTo>
                      <a:pt x="50" y="29"/>
                    </a:lnTo>
                    <a:lnTo>
                      <a:pt x="50" y="29"/>
                    </a:lnTo>
                    <a:lnTo>
                      <a:pt x="50" y="31"/>
                    </a:lnTo>
                    <a:lnTo>
                      <a:pt x="50" y="31"/>
                    </a:lnTo>
                    <a:lnTo>
                      <a:pt x="50" y="31"/>
                    </a:lnTo>
                    <a:lnTo>
                      <a:pt x="50" y="31"/>
                    </a:lnTo>
                    <a:lnTo>
                      <a:pt x="52" y="31"/>
                    </a:lnTo>
                    <a:lnTo>
                      <a:pt x="52" y="31"/>
                    </a:lnTo>
                    <a:lnTo>
                      <a:pt x="52" y="31"/>
                    </a:lnTo>
                    <a:lnTo>
                      <a:pt x="52" y="31"/>
                    </a:lnTo>
                    <a:lnTo>
                      <a:pt x="52" y="31"/>
                    </a:lnTo>
                    <a:lnTo>
                      <a:pt x="52" y="31"/>
                    </a:lnTo>
                    <a:lnTo>
                      <a:pt x="52" y="31"/>
                    </a:lnTo>
                    <a:lnTo>
                      <a:pt x="52" y="31"/>
                    </a:lnTo>
                    <a:lnTo>
                      <a:pt x="52" y="31"/>
                    </a:lnTo>
                    <a:lnTo>
                      <a:pt x="54" y="31"/>
                    </a:lnTo>
                    <a:lnTo>
                      <a:pt x="54" y="31"/>
                    </a:lnTo>
                    <a:lnTo>
                      <a:pt x="54" y="31"/>
                    </a:lnTo>
                    <a:lnTo>
                      <a:pt x="54" y="31"/>
                    </a:lnTo>
                    <a:lnTo>
                      <a:pt x="54" y="31"/>
                    </a:lnTo>
                    <a:lnTo>
                      <a:pt x="54" y="31"/>
                    </a:lnTo>
                    <a:lnTo>
                      <a:pt x="56" y="31"/>
                    </a:lnTo>
                    <a:lnTo>
                      <a:pt x="56" y="31"/>
                    </a:lnTo>
                    <a:lnTo>
                      <a:pt x="56" y="31"/>
                    </a:lnTo>
                    <a:lnTo>
                      <a:pt x="56" y="31"/>
                    </a:lnTo>
                    <a:lnTo>
                      <a:pt x="58" y="31"/>
                    </a:lnTo>
                    <a:lnTo>
                      <a:pt x="58" y="31"/>
                    </a:lnTo>
                    <a:lnTo>
                      <a:pt x="58" y="31"/>
                    </a:lnTo>
                    <a:lnTo>
                      <a:pt x="58" y="31"/>
                    </a:lnTo>
                    <a:lnTo>
                      <a:pt x="60" y="31"/>
                    </a:lnTo>
                    <a:lnTo>
                      <a:pt x="60" y="31"/>
                    </a:lnTo>
                    <a:lnTo>
                      <a:pt x="60" y="31"/>
                    </a:lnTo>
                    <a:lnTo>
                      <a:pt x="60" y="31"/>
                    </a:lnTo>
                    <a:lnTo>
                      <a:pt x="60" y="31"/>
                    </a:lnTo>
                    <a:lnTo>
                      <a:pt x="60" y="31"/>
                    </a:lnTo>
                    <a:lnTo>
                      <a:pt x="60" y="31"/>
                    </a:lnTo>
                    <a:lnTo>
                      <a:pt x="60" y="31"/>
                    </a:lnTo>
                    <a:lnTo>
                      <a:pt x="60" y="31"/>
                    </a:lnTo>
                    <a:lnTo>
                      <a:pt x="60" y="31"/>
                    </a:lnTo>
                    <a:lnTo>
                      <a:pt x="62" y="31"/>
                    </a:lnTo>
                    <a:lnTo>
                      <a:pt x="62" y="31"/>
                    </a:lnTo>
                    <a:lnTo>
                      <a:pt x="62" y="31"/>
                    </a:lnTo>
                    <a:lnTo>
                      <a:pt x="62" y="31"/>
                    </a:lnTo>
                    <a:lnTo>
                      <a:pt x="62" y="31"/>
                    </a:lnTo>
                    <a:lnTo>
                      <a:pt x="62" y="31"/>
                    </a:lnTo>
                    <a:lnTo>
                      <a:pt x="62" y="31"/>
                    </a:lnTo>
                    <a:lnTo>
                      <a:pt x="62" y="31"/>
                    </a:lnTo>
                    <a:lnTo>
                      <a:pt x="62" y="31"/>
                    </a:lnTo>
                    <a:lnTo>
                      <a:pt x="62" y="31"/>
                    </a:lnTo>
                    <a:lnTo>
                      <a:pt x="62" y="31"/>
                    </a:lnTo>
                    <a:lnTo>
                      <a:pt x="62" y="31"/>
                    </a:lnTo>
                    <a:lnTo>
                      <a:pt x="62" y="31"/>
                    </a:lnTo>
                    <a:lnTo>
                      <a:pt x="62" y="31"/>
                    </a:lnTo>
                    <a:lnTo>
                      <a:pt x="62" y="31"/>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4" y="29"/>
                    </a:lnTo>
                    <a:lnTo>
                      <a:pt x="66" y="29"/>
                    </a:lnTo>
                    <a:lnTo>
                      <a:pt x="66" y="29"/>
                    </a:lnTo>
                    <a:lnTo>
                      <a:pt x="66" y="29"/>
                    </a:lnTo>
                    <a:lnTo>
                      <a:pt x="66" y="29"/>
                    </a:lnTo>
                    <a:lnTo>
                      <a:pt x="66" y="29"/>
                    </a:lnTo>
                    <a:lnTo>
                      <a:pt x="66" y="29"/>
                    </a:lnTo>
                    <a:lnTo>
                      <a:pt x="66" y="29"/>
                    </a:lnTo>
                    <a:lnTo>
                      <a:pt x="66" y="29"/>
                    </a:lnTo>
                    <a:lnTo>
                      <a:pt x="66" y="29"/>
                    </a:lnTo>
                    <a:lnTo>
                      <a:pt x="66" y="29"/>
                    </a:lnTo>
                    <a:lnTo>
                      <a:pt x="66" y="29"/>
                    </a:lnTo>
                    <a:lnTo>
                      <a:pt x="66" y="27"/>
                    </a:lnTo>
                    <a:lnTo>
                      <a:pt x="66" y="27"/>
                    </a:lnTo>
                    <a:lnTo>
                      <a:pt x="66" y="27"/>
                    </a:lnTo>
                    <a:lnTo>
                      <a:pt x="66" y="27"/>
                    </a:lnTo>
                    <a:lnTo>
                      <a:pt x="66" y="27"/>
                    </a:lnTo>
                    <a:lnTo>
                      <a:pt x="66" y="27"/>
                    </a:lnTo>
                    <a:lnTo>
                      <a:pt x="66" y="27"/>
                    </a:lnTo>
                    <a:lnTo>
                      <a:pt x="66" y="27"/>
                    </a:lnTo>
                    <a:lnTo>
                      <a:pt x="66" y="27"/>
                    </a:lnTo>
                    <a:lnTo>
                      <a:pt x="66" y="27"/>
                    </a:lnTo>
                    <a:lnTo>
                      <a:pt x="66" y="27"/>
                    </a:lnTo>
                    <a:lnTo>
                      <a:pt x="66" y="27"/>
                    </a:lnTo>
                    <a:lnTo>
                      <a:pt x="66" y="27"/>
                    </a:lnTo>
                    <a:lnTo>
                      <a:pt x="66" y="27"/>
                    </a:lnTo>
                    <a:lnTo>
                      <a:pt x="66" y="27"/>
                    </a:lnTo>
                    <a:lnTo>
                      <a:pt x="66" y="27"/>
                    </a:lnTo>
                    <a:lnTo>
                      <a:pt x="66" y="27"/>
                    </a:lnTo>
                    <a:lnTo>
                      <a:pt x="66" y="27"/>
                    </a:lnTo>
                    <a:lnTo>
                      <a:pt x="66" y="27"/>
                    </a:lnTo>
                    <a:lnTo>
                      <a:pt x="66" y="27"/>
                    </a:lnTo>
                    <a:lnTo>
                      <a:pt x="66" y="25"/>
                    </a:lnTo>
                    <a:lnTo>
                      <a:pt x="66" y="25"/>
                    </a:lnTo>
                    <a:lnTo>
                      <a:pt x="66" y="25"/>
                    </a:lnTo>
                    <a:lnTo>
                      <a:pt x="66" y="25"/>
                    </a:lnTo>
                    <a:lnTo>
                      <a:pt x="66" y="25"/>
                    </a:lnTo>
                    <a:lnTo>
                      <a:pt x="66" y="25"/>
                    </a:lnTo>
                    <a:lnTo>
                      <a:pt x="66" y="25"/>
                    </a:lnTo>
                    <a:lnTo>
                      <a:pt x="66" y="25"/>
                    </a:lnTo>
                    <a:lnTo>
                      <a:pt x="66" y="25"/>
                    </a:lnTo>
                    <a:lnTo>
                      <a:pt x="66" y="25"/>
                    </a:lnTo>
                    <a:lnTo>
                      <a:pt x="66" y="25"/>
                    </a:lnTo>
                    <a:lnTo>
                      <a:pt x="66" y="25"/>
                    </a:lnTo>
                    <a:lnTo>
                      <a:pt x="66" y="25"/>
                    </a:lnTo>
                    <a:lnTo>
                      <a:pt x="66" y="25"/>
                    </a:lnTo>
                    <a:lnTo>
                      <a:pt x="66" y="25"/>
                    </a:lnTo>
                    <a:lnTo>
                      <a:pt x="68" y="23"/>
                    </a:lnTo>
                    <a:lnTo>
                      <a:pt x="68" y="23"/>
                    </a:lnTo>
                    <a:lnTo>
                      <a:pt x="68" y="23"/>
                    </a:lnTo>
                    <a:lnTo>
                      <a:pt x="68" y="23"/>
                    </a:lnTo>
                    <a:lnTo>
                      <a:pt x="68" y="23"/>
                    </a:lnTo>
                    <a:lnTo>
                      <a:pt x="68" y="23"/>
                    </a:lnTo>
                    <a:lnTo>
                      <a:pt x="68" y="23"/>
                    </a:lnTo>
                    <a:lnTo>
                      <a:pt x="68" y="23"/>
                    </a:lnTo>
                    <a:lnTo>
                      <a:pt x="68" y="21"/>
                    </a:lnTo>
                    <a:lnTo>
                      <a:pt x="68" y="21"/>
                    </a:lnTo>
                    <a:lnTo>
                      <a:pt x="68" y="21"/>
                    </a:lnTo>
                    <a:lnTo>
                      <a:pt x="68" y="21"/>
                    </a:lnTo>
                    <a:lnTo>
                      <a:pt x="68" y="21"/>
                    </a:lnTo>
                    <a:lnTo>
                      <a:pt x="68" y="19"/>
                    </a:lnTo>
                    <a:lnTo>
                      <a:pt x="68" y="19"/>
                    </a:lnTo>
                    <a:lnTo>
                      <a:pt x="68" y="19"/>
                    </a:lnTo>
                    <a:lnTo>
                      <a:pt x="68" y="19"/>
                    </a:lnTo>
                    <a:lnTo>
                      <a:pt x="68" y="17"/>
                    </a:lnTo>
                    <a:lnTo>
                      <a:pt x="68" y="17"/>
                    </a:lnTo>
                    <a:lnTo>
                      <a:pt x="68" y="17"/>
                    </a:lnTo>
                    <a:lnTo>
                      <a:pt x="68" y="15"/>
                    </a:lnTo>
                    <a:lnTo>
                      <a:pt x="68" y="15"/>
                    </a:lnTo>
                    <a:lnTo>
                      <a:pt x="68" y="14"/>
                    </a:lnTo>
                    <a:lnTo>
                      <a:pt x="68" y="14"/>
                    </a:lnTo>
                    <a:lnTo>
                      <a:pt x="69" y="12"/>
                    </a:lnTo>
                    <a:lnTo>
                      <a:pt x="69" y="12"/>
                    </a:lnTo>
                    <a:lnTo>
                      <a:pt x="69" y="10"/>
                    </a:lnTo>
                    <a:lnTo>
                      <a:pt x="69" y="10"/>
                    </a:lnTo>
                    <a:lnTo>
                      <a:pt x="69" y="10"/>
                    </a:lnTo>
                    <a:lnTo>
                      <a:pt x="69" y="8"/>
                    </a:lnTo>
                    <a:lnTo>
                      <a:pt x="69" y="8"/>
                    </a:lnTo>
                    <a:lnTo>
                      <a:pt x="69" y="8"/>
                    </a:lnTo>
                    <a:lnTo>
                      <a:pt x="69" y="8"/>
                    </a:lnTo>
                    <a:lnTo>
                      <a:pt x="69" y="6"/>
                    </a:lnTo>
                    <a:lnTo>
                      <a:pt x="69" y="6"/>
                    </a:lnTo>
                    <a:lnTo>
                      <a:pt x="69" y="6"/>
                    </a:lnTo>
                    <a:lnTo>
                      <a:pt x="69" y="6"/>
                    </a:lnTo>
                    <a:lnTo>
                      <a:pt x="69" y="6"/>
                    </a:lnTo>
                    <a:lnTo>
                      <a:pt x="69" y="4"/>
                    </a:lnTo>
                    <a:lnTo>
                      <a:pt x="69" y="4"/>
                    </a:lnTo>
                    <a:lnTo>
                      <a:pt x="69" y="4"/>
                    </a:lnTo>
                    <a:lnTo>
                      <a:pt x="69" y="4"/>
                    </a:lnTo>
                    <a:lnTo>
                      <a:pt x="69" y="4"/>
                    </a:lnTo>
                    <a:lnTo>
                      <a:pt x="69" y="4"/>
                    </a:lnTo>
                    <a:lnTo>
                      <a:pt x="69" y="2"/>
                    </a:lnTo>
                    <a:lnTo>
                      <a:pt x="69" y="2"/>
                    </a:lnTo>
                    <a:lnTo>
                      <a:pt x="71" y="2"/>
                    </a:lnTo>
                    <a:lnTo>
                      <a:pt x="71" y="2"/>
                    </a:lnTo>
                    <a:lnTo>
                      <a:pt x="71" y="2"/>
                    </a:lnTo>
                    <a:lnTo>
                      <a:pt x="71" y="2"/>
                    </a:lnTo>
                    <a:lnTo>
                      <a:pt x="71" y="2"/>
                    </a:lnTo>
                    <a:lnTo>
                      <a:pt x="71" y="2"/>
                    </a:lnTo>
                    <a:lnTo>
                      <a:pt x="71" y="2"/>
                    </a:lnTo>
                    <a:lnTo>
                      <a:pt x="71" y="0"/>
                    </a:lnTo>
                    <a:lnTo>
                      <a:pt x="71" y="0"/>
                    </a:lnTo>
                    <a:lnTo>
                      <a:pt x="71" y="0"/>
                    </a:lnTo>
                    <a:lnTo>
                      <a:pt x="71" y="0"/>
                    </a:lnTo>
                    <a:lnTo>
                      <a:pt x="71" y="0"/>
                    </a:lnTo>
                    <a:lnTo>
                      <a:pt x="71" y="0"/>
                    </a:lnTo>
                    <a:lnTo>
                      <a:pt x="71" y="0"/>
                    </a:lnTo>
                    <a:lnTo>
                      <a:pt x="71" y="0"/>
                    </a:lnTo>
                    <a:lnTo>
                      <a:pt x="71" y="0"/>
                    </a:lnTo>
                    <a:lnTo>
                      <a:pt x="73" y="0"/>
                    </a:lnTo>
                    <a:lnTo>
                      <a:pt x="73" y="0"/>
                    </a:lnTo>
                    <a:lnTo>
                      <a:pt x="73" y="0"/>
                    </a:lnTo>
                    <a:lnTo>
                      <a:pt x="73" y="0"/>
                    </a:lnTo>
                    <a:lnTo>
                      <a:pt x="73" y="0"/>
                    </a:lnTo>
                    <a:lnTo>
                      <a:pt x="73" y="0"/>
                    </a:lnTo>
                    <a:lnTo>
                      <a:pt x="73" y="0"/>
                    </a:lnTo>
                    <a:lnTo>
                      <a:pt x="73" y="0"/>
                    </a:lnTo>
                    <a:lnTo>
                      <a:pt x="75" y="0"/>
                    </a:lnTo>
                    <a:lnTo>
                      <a:pt x="75" y="0"/>
                    </a:lnTo>
                    <a:lnTo>
                      <a:pt x="75" y="0"/>
                    </a:lnTo>
                    <a:lnTo>
                      <a:pt x="75" y="0"/>
                    </a:lnTo>
                    <a:lnTo>
                      <a:pt x="75" y="0"/>
                    </a:lnTo>
                    <a:lnTo>
                      <a:pt x="75" y="0"/>
                    </a:lnTo>
                    <a:lnTo>
                      <a:pt x="75" y="0"/>
                    </a:lnTo>
                    <a:lnTo>
                      <a:pt x="75" y="0"/>
                    </a:lnTo>
                    <a:lnTo>
                      <a:pt x="75" y="2"/>
                    </a:lnTo>
                    <a:lnTo>
                      <a:pt x="75" y="2"/>
                    </a:lnTo>
                    <a:lnTo>
                      <a:pt x="75" y="2"/>
                    </a:lnTo>
                    <a:lnTo>
                      <a:pt x="75" y="2"/>
                    </a:lnTo>
                    <a:lnTo>
                      <a:pt x="75" y="2"/>
                    </a:lnTo>
                    <a:lnTo>
                      <a:pt x="77" y="2"/>
                    </a:lnTo>
                    <a:lnTo>
                      <a:pt x="77" y="2"/>
                    </a:lnTo>
                    <a:lnTo>
                      <a:pt x="77" y="2"/>
                    </a:lnTo>
                    <a:lnTo>
                      <a:pt x="77" y="4"/>
                    </a:lnTo>
                    <a:lnTo>
                      <a:pt x="79" y="4"/>
                    </a:lnTo>
                    <a:lnTo>
                      <a:pt x="79" y="4"/>
                    </a:lnTo>
                    <a:lnTo>
                      <a:pt x="79" y="6"/>
                    </a:lnTo>
                    <a:lnTo>
                      <a:pt x="79" y="6"/>
                    </a:lnTo>
                    <a:lnTo>
                      <a:pt x="81" y="6"/>
                    </a:lnTo>
                    <a:lnTo>
                      <a:pt x="81" y="8"/>
                    </a:lnTo>
                    <a:lnTo>
                      <a:pt x="83" y="8"/>
                    </a:lnTo>
                    <a:lnTo>
                      <a:pt x="83" y="10"/>
                    </a:lnTo>
                    <a:lnTo>
                      <a:pt x="85" y="12"/>
                    </a:lnTo>
                    <a:lnTo>
                      <a:pt x="85" y="12"/>
                    </a:lnTo>
                    <a:lnTo>
                      <a:pt x="87" y="14"/>
                    </a:lnTo>
                    <a:lnTo>
                      <a:pt x="87" y="14"/>
                    </a:lnTo>
                    <a:lnTo>
                      <a:pt x="87" y="14"/>
                    </a:lnTo>
                    <a:lnTo>
                      <a:pt x="87" y="14"/>
                    </a:lnTo>
                    <a:lnTo>
                      <a:pt x="87" y="14"/>
                    </a:lnTo>
                    <a:lnTo>
                      <a:pt x="87" y="14"/>
                    </a:lnTo>
                    <a:lnTo>
                      <a:pt x="87" y="14"/>
                    </a:lnTo>
                    <a:lnTo>
                      <a:pt x="87" y="14"/>
                    </a:lnTo>
                    <a:lnTo>
                      <a:pt x="87" y="15"/>
                    </a:lnTo>
                    <a:lnTo>
                      <a:pt x="87" y="15"/>
                    </a:lnTo>
                    <a:lnTo>
                      <a:pt x="89" y="15"/>
                    </a:lnTo>
                    <a:lnTo>
                      <a:pt x="89" y="15"/>
                    </a:lnTo>
                    <a:lnTo>
                      <a:pt x="89" y="17"/>
                    </a:lnTo>
                    <a:lnTo>
                      <a:pt x="91" y="17"/>
                    </a:lnTo>
                    <a:lnTo>
                      <a:pt x="91" y="17"/>
                    </a:lnTo>
                    <a:lnTo>
                      <a:pt x="91" y="19"/>
                    </a:lnTo>
                    <a:lnTo>
                      <a:pt x="91" y="19"/>
                    </a:lnTo>
                    <a:lnTo>
                      <a:pt x="92" y="19"/>
                    </a:lnTo>
                    <a:lnTo>
                      <a:pt x="92" y="19"/>
                    </a:lnTo>
                    <a:lnTo>
                      <a:pt x="92" y="21"/>
                    </a:lnTo>
                    <a:lnTo>
                      <a:pt x="92" y="21"/>
                    </a:lnTo>
                    <a:lnTo>
                      <a:pt x="92" y="21"/>
                    </a:lnTo>
                    <a:lnTo>
                      <a:pt x="94" y="21"/>
                    </a:lnTo>
                    <a:lnTo>
                      <a:pt x="94" y="21"/>
                    </a:lnTo>
                    <a:lnTo>
                      <a:pt x="94" y="23"/>
                    </a:lnTo>
                    <a:lnTo>
                      <a:pt x="94" y="23"/>
                    </a:lnTo>
                    <a:lnTo>
                      <a:pt x="94" y="23"/>
                    </a:lnTo>
                    <a:lnTo>
                      <a:pt x="94" y="23"/>
                    </a:lnTo>
                    <a:lnTo>
                      <a:pt x="94" y="23"/>
                    </a:lnTo>
                    <a:lnTo>
                      <a:pt x="94" y="23"/>
                    </a:lnTo>
                    <a:lnTo>
                      <a:pt x="96" y="23"/>
                    </a:lnTo>
                    <a:lnTo>
                      <a:pt x="96" y="23"/>
                    </a:lnTo>
                    <a:lnTo>
                      <a:pt x="96" y="23"/>
                    </a:lnTo>
                    <a:lnTo>
                      <a:pt x="96" y="23"/>
                    </a:lnTo>
                    <a:lnTo>
                      <a:pt x="96" y="25"/>
                    </a:lnTo>
                    <a:lnTo>
                      <a:pt x="96" y="25"/>
                    </a:lnTo>
                    <a:lnTo>
                      <a:pt x="96" y="25"/>
                    </a:lnTo>
                    <a:lnTo>
                      <a:pt x="96" y="25"/>
                    </a:lnTo>
                    <a:lnTo>
                      <a:pt x="96" y="25"/>
                    </a:lnTo>
                    <a:lnTo>
                      <a:pt x="96" y="25"/>
                    </a:lnTo>
                    <a:lnTo>
                      <a:pt x="96" y="25"/>
                    </a:lnTo>
                    <a:lnTo>
                      <a:pt x="96" y="25"/>
                    </a:lnTo>
                    <a:lnTo>
                      <a:pt x="96" y="25"/>
                    </a:lnTo>
                    <a:lnTo>
                      <a:pt x="98" y="25"/>
                    </a:lnTo>
                    <a:lnTo>
                      <a:pt x="98" y="25"/>
                    </a:lnTo>
                    <a:lnTo>
                      <a:pt x="98" y="25"/>
                    </a:lnTo>
                    <a:lnTo>
                      <a:pt x="98" y="25"/>
                    </a:lnTo>
                    <a:lnTo>
                      <a:pt x="98" y="25"/>
                    </a:lnTo>
                    <a:lnTo>
                      <a:pt x="98" y="25"/>
                    </a:lnTo>
                    <a:lnTo>
                      <a:pt x="98" y="25"/>
                    </a:lnTo>
                    <a:lnTo>
                      <a:pt x="98" y="25"/>
                    </a:lnTo>
                    <a:lnTo>
                      <a:pt x="98" y="25"/>
                    </a:lnTo>
                    <a:lnTo>
                      <a:pt x="98" y="25"/>
                    </a:lnTo>
                    <a:lnTo>
                      <a:pt x="98" y="25"/>
                    </a:lnTo>
                    <a:lnTo>
                      <a:pt x="98" y="25"/>
                    </a:lnTo>
                    <a:lnTo>
                      <a:pt x="98" y="25"/>
                    </a:lnTo>
                    <a:lnTo>
                      <a:pt x="98" y="25"/>
                    </a:lnTo>
                    <a:lnTo>
                      <a:pt x="98" y="25"/>
                    </a:lnTo>
                    <a:lnTo>
                      <a:pt x="98" y="25"/>
                    </a:lnTo>
                    <a:lnTo>
                      <a:pt x="98" y="25"/>
                    </a:lnTo>
                    <a:lnTo>
                      <a:pt x="100" y="25"/>
                    </a:lnTo>
                    <a:lnTo>
                      <a:pt x="100" y="2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 name="Freeform 464"/>
              <p:cNvSpPr>
                <a:spLocks/>
              </p:cNvSpPr>
              <p:nvPr/>
            </p:nvSpPr>
            <p:spPr bwMode="auto">
              <a:xfrm>
                <a:off x="2295" y="2449"/>
                <a:ext cx="94" cy="21"/>
              </a:xfrm>
              <a:custGeom>
                <a:avLst/>
                <a:gdLst>
                  <a:gd name="T0" fmla="*/ 0 w 94"/>
                  <a:gd name="T1" fmla="*/ 17 h 21"/>
                  <a:gd name="T2" fmla="*/ 0 w 94"/>
                  <a:gd name="T3" fmla="*/ 17 h 21"/>
                  <a:gd name="T4" fmla="*/ 2 w 94"/>
                  <a:gd name="T5" fmla="*/ 17 h 21"/>
                  <a:gd name="T6" fmla="*/ 2 w 94"/>
                  <a:gd name="T7" fmla="*/ 15 h 21"/>
                  <a:gd name="T8" fmla="*/ 4 w 94"/>
                  <a:gd name="T9" fmla="*/ 13 h 21"/>
                  <a:gd name="T10" fmla="*/ 8 w 94"/>
                  <a:gd name="T11" fmla="*/ 11 h 21"/>
                  <a:gd name="T12" fmla="*/ 8 w 94"/>
                  <a:gd name="T13" fmla="*/ 9 h 21"/>
                  <a:gd name="T14" fmla="*/ 10 w 94"/>
                  <a:gd name="T15" fmla="*/ 9 h 21"/>
                  <a:gd name="T16" fmla="*/ 12 w 94"/>
                  <a:gd name="T17" fmla="*/ 9 h 21"/>
                  <a:gd name="T18" fmla="*/ 14 w 94"/>
                  <a:gd name="T19" fmla="*/ 9 h 21"/>
                  <a:gd name="T20" fmla="*/ 14 w 94"/>
                  <a:gd name="T21" fmla="*/ 9 h 21"/>
                  <a:gd name="T22" fmla="*/ 16 w 94"/>
                  <a:gd name="T23" fmla="*/ 11 h 21"/>
                  <a:gd name="T24" fmla="*/ 17 w 94"/>
                  <a:gd name="T25" fmla="*/ 13 h 21"/>
                  <a:gd name="T26" fmla="*/ 21 w 94"/>
                  <a:gd name="T27" fmla="*/ 17 h 21"/>
                  <a:gd name="T28" fmla="*/ 21 w 94"/>
                  <a:gd name="T29" fmla="*/ 17 h 21"/>
                  <a:gd name="T30" fmla="*/ 23 w 94"/>
                  <a:gd name="T31" fmla="*/ 19 h 21"/>
                  <a:gd name="T32" fmla="*/ 23 w 94"/>
                  <a:gd name="T33" fmla="*/ 19 h 21"/>
                  <a:gd name="T34" fmla="*/ 25 w 94"/>
                  <a:gd name="T35" fmla="*/ 19 h 21"/>
                  <a:gd name="T36" fmla="*/ 25 w 94"/>
                  <a:gd name="T37" fmla="*/ 21 h 21"/>
                  <a:gd name="T38" fmla="*/ 27 w 94"/>
                  <a:gd name="T39" fmla="*/ 21 h 21"/>
                  <a:gd name="T40" fmla="*/ 29 w 94"/>
                  <a:gd name="T41" fmla="*/ 21 h 21"/>
                  <a:gd name="T42" fmla="*/ 31 w 94"/>
                  <a:gd name="T43" fmla="*/ 21 h 21"/>
                  <a:gd name="T44" fmla="*/ 33 w 94"/>
                  <a:gd name="T45" fmla="*/ 21 h 21"/>
                  <a:gd name="T46" fmla="*/ 33 w 94"/>
                  <a:gd name="T47" fmla="*/ 21 h 21"/>
                  <a:gd name="T48" fmla="*/ 35 w 94"/>
                  <a:gd name="T49" fmla="*/ 21 h 21"/>
                  <a:gd name="T50" fmla="*/ 35 w 94"/>
                  <a:gd name="T51" fmla="*/ 21 h 21"/>
                  <a:gd name="T52" fmla="*/ 35 w 94"/>
                  <a:gd name="T53" fmla="*/ 21 h 21"/>
                  <a:gd name="T54" fmla="*/ 37 w 94"/>
                  <a:gd name="T55" fmla="*/ 19 h 21"/>
                  <a:gd name="T56" fmla="*/ 37 w 94"/>
                  <a:gd name="T57" fmla="*/ 19 h 21"/>
                  <a:gd name="T58" fmla="*/ 37 w 94"/>
                  <a:gd name="T59" fmla="*/ 17 h 21"/>
                  <a:gd name="T60" fmla="*/ 39 w 94"/>
                  <a:gd name="T61" fmla="*/ 17 h 21"/>
                  <a:gd name="T62" fmla="*/ 39 w 94"/>
                  <a:gd name="T63" fmla="*/ 15 h 21"/>
                  <a:gd name="T64" fmla="*/ 40 w 94"/>
                  <a:gd name="T65" fmla="*/ 13 h 21"/>
                  <a:gd name="T66" fmla="*/ 40 w 94"/>
                  <a:gd name="T67" fmla="*/ 7 h 21"/>
                  <a:gd name="T68" fmla="*/ 42 w 94"/>
                  <a:gd name="T69" fmla="*/ 4 h 21"/>
                  <a:gd name="T70" fmla="*/ 44 w 94"/>
                  <a:gd name="T71" fmla="*/ 2 h 21"/>
                  <a:gd name="T72" fmla="*/ 44 w 94"/>
                  <a:gd name="T73" fmla="*/ 0 h 21"/>
                  <a:gd name="T74" fmla="*/ 46 w 94"/>
                  <a:gd name="T75" fmla="*/ 0 h 21"/>
                  <a:gd name="T76" fmla="*/ 46 w 94"/>
                  <a:gd name="T77" fmla="*/ 0 h 21"/>
                  <a:gd name="T78" fmla="*/ 48 w 94"/>
                  <a:gd name="T79" fmla="*/ 2 h 21"/>
                  <a:gd name="T80" fmla="*/ 48 w 94"/>
                  <a:gd name="T81" fmla="*/ 6 h 21"/>
                  <a:gd name="T82" fmla="*/ 52 w 94"/>
                  <a:gd name="T83" fmla="*/ 11 h 21"/>
                  <a:gd name="T84" fmla="*/ 52 w 94"/>
                  <a:gd name="T85" fmla="*/ 13 h 21"/>
                  <a:gd name="T86" fmla="*/ 54 w 94"/>
                  <a:gd name="T87" fmla="*/ 15 h 21"/>
                  <a:gd name="T88" fmla="*/ 54 w 94"/>
                  <a:gd name="T89" fmla="*/ 17 h 21"/>
                  <a:gd name="T90" fmla="*/ 56 w 94"/>
                  <a:gd name="T91" fmla="*/ 19 h 21"/>
                  <a:gd name="T92" fmla="*/ 56 w 94"/>
                  <a:gd name="T93" fmla="*/ 19 h 21"/>
                  <a:gd name="T94" fmla="*/ 58 w 94"/>
                  <a:gd name="T95" fmla="*/ 19 h 21"/>
                  <a:gd name="T96" fmla="*/ 58 w 94"/>
                  <a:gd name="T97" fmla="*/ 21 h 21"/>
                  <a:gd name="T98" fmla="*/ 60 w 94"/>
                  <a:gd name="T99" fmla="*/ 21 h 21"/>
                  <a:gd name="T100" fmla="*/ 60 w 94"/>
                  <a:gd name="T101" fmla="*/ 21 h 21"/>
                  <a:gd name="T102" fmla="*/ 62 w 94"/>
                  <a:gd name="T103" fmla="*/ 21 h 21"/>
                  <a:gd name="T104" fmla="*/ 65 w 94"/>
                  <a:gd name="T105" fmla="*/ 21 h 21"/>
                  <a:gd name="T106" fmla="*/ 69 w 94"/>
                  <a:gd name="T107" fmla="*/ 19 h 21"/>
                  <a:gd name="T108" fmla="*/ 71 w 94"/>
                  <a:gd name="T109" fmla="*/ 19 h 21"/>
                  <a:gd name="T110" fmla="*/ 75 w 94"/>
                  <a:gd name="T111" fmla="*/ 19 h 21"/>
                  <a:gd name="T112" fmla="*/ 77 w 94"/>
                  <a:gd name="T113" fmla="*/ 19 h 21"/>
                  <a:gd name="T114" fmla="*/ 81 w 94"/>
                  <a:gd name="T115" fmla="*/ 19 h 21"/>
                  <a:gd name="T116" fmla="*/ 83 w 94"/>
                  <a:gd name="T117" fmla="*/ 19 h 21"/>
                  <a:gd name="T118" fmla="*/ 85 w 94"/>
                  <a:gd name="T119" fmla="*/ 19 h 21"/>
                  <a:gd name="T120" fmla="*/ 87 w 94"/>
                  <a:gd name="T121" fmla="*/ 19 h 21"/>
                  <a:gd name="T122" fmla="*/ 90 w 94"/>
                  <a:gd name="T123" fmla="*/ 19 h 21"/>
                  <a:gd name="T124" fmla="*/ 92 w 94"/>
                  <a:gd name="T125"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21">
                    <a:moveTo>
                      <a:pt x="0" y="17"/>
                    </a:move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0" y="17"/>
                    </a:lnTo>
                    <a:lnTo>
                      <a:pt x="2" y="17"/>
                    </a:lnTo>
                    <a:lnTo>
                      <a:pt x="2" y="17"/>
                    </a:lnTo>
                    <a:lnTo>
                      <a:pt x="2" y="17"/>
                    </a:lnTo>
                    <a:lnTo>
                      <a:pt x="2" y="17"/>
                    </a:lnTo>
                    <a:lnTo>
                      <a:pt x="2" y="17"/>
                    </a:lnTo>
                    <a:lnTo>
                      <a:pt x="2" y="17"/>
                    </a:lnTo>
                    <a:lnTo>
                      <a:pt x="2" y="17"/>
                    </a:lnTo>
                    <a:lnTo>
                      <a:pt x="2" y="17"/>
                    </a:lnTo>
                    <a:lnTo>
                      <a:pt x="2" y="17"/>
                    </a:lnTo>
                    <a:lnTo>
                      <a:pt x="2" y="17"/>
                    </a:lnTo>
                    <a:lnTo>
                      <a:pt x="2" y="17"/>
                    </a:lnTo>
                    <a:lnTo>
                      <a:pt x="2" y="17"/>
                    </a:lnTo>
                    <a:lnTo>
                      <a:pt x="2" y="17"/>
                    </a:lnTo>
                    <a:lnTo>
                      <a:pt x="2" y="17"/>
                    </a:lnTo>
                    <a:lnTo>
                      <a:pt x="2" y="15"/>
                    </a:lnTo>
                    <a:lnTo>
                      <a:pt x="2" y="15"/>
                    </a:lnTo>
                    <a:lnTo>
                      <a:pt x="4" y="15"/>
                    </a:lnTo>
                    <a:lnTo>
                      <a:pt x="4" y="15"/>
                    </a:lnTo>
                    <a:lnTo>
                      <a:pt x="4" y="15"/>
                    </a:lnTo>
                    <a:lnTo>
                      <a:pt x="4" y="15"/>
                    </a:lnTo>
                    <a:lnTo>
                      <a:pt x="4" y="15"/>
                    </a:lnTo>
                    <a:lnTo>
                      <a:pt x="4" y="15"/>
                    </a:lnTo>
                    <a:lnTo>
                      <a:pt x="4" y="15"/>
                    </a:lnTo>
                    <a:lnTo>
                      <a:pt x="4" y="13"/>
                    </a:lnTo>
                    <a:lnTo>
                      <a:pt x="4" y="13"/>
                    </a:lnTo>
                    <a:lnTo>
                      <a:pt x="6" y="13"/>
                    </a:lnTo>
                    <a:lnTo>
                      <a:pt x="6" y="13"/>
                    </a:lnTo>
                    <a:lnTo>
                      <a:pt x="6" y="11"/>
                    </a:lnTo>
                    <a:lnTo>
                      <a:pt x="6" y="11"/>
                    </a:lnTo>
                    <a:lnTo>
                      <a:pt x="6" y="11"/>
                    </a:lnTo>
                    <a:lnTo>
                      <a:pt x="8" y="11"/>
                    </a:lnTo>
                    <a:lnTo>
                      <a:pt x="8" y="11"/>
                    </a:lnTo>
                    <a:lnTo>
                      <a:pt x="8" y="11"/>
                    </a:lnTo>
                    <a:lnTo>
                      <a:pt x="8" y="11"/>
                    </a:lnTo>
                    <a:lnTo>
                      <a:pt x="8" y="11"/>
                    </a:lnTo>
                    <a:lnTo>
                      <a:pt x="8" y="9"/>
                    </a:lnTo>
                    <a:lnTo>
                      <a:pt x="8" y="9"/>
                    </a:lnTo>
                    <a:lnTo>
                      <a:pt x="8" y="9"/>
                    </a:lnTo>
                    <a:lnTo>
                      <a:pt x="8" y="9"/>
                    </a:lnTo>
                    <a:lnTo>
                      <a:pt x="8" y="9"/>
                    </a:lnTo>
                    <a:lnTo>
                      <a:pt x="10" y="9"/>
                    </a:lnTo>
                    <a:lnTo>
                      <a:pt x="10" y="9"/>
                    </a:lnTo>
                    <a:lnTo>
                      <a:pt x="10" y="9"/>
                    </a:lnTo>
                    <a:lnTo>
                      <a:pt x="10" y="9"/>
                    </a:lnTo>
                    <a:lnTo>
                      <a:pt x="10" y="9"/>
                    </a:lnTo>
                    <a:lnTo>
                      <a:pt x="10" y="9"/>
                    </a:lnTo>
                    <a:lnTo>
                      <a:pt x="10" y="9"/>
                    </a:lnTo>
                    <a:lnTo>
                      <a:pt x="10" y="9"/>
                    </a:lnTo>
                    <a:lnTo>
                      <a:pt x="10" y="9"/>
                    </a:lnTo>
                    <a:lnTo>
                      <a:pt x="10" y="9"/>
                    </a:lnTo>
                    <a:lnTo>
                      <a:pt x="10" y="9"/>
                    </a:lnTo>
                    <a:lnTo>
                      <a:pt x="10" y="9"/>
                    </a:lnTo>
                    <a:lnTo>
                      <a:pt x="10" y="9"/>
                    </a:lnTo>
                    <a:lnTo>
                      <a:pt x="12" y="9"/>
                    </a:lnTo>
                    <a:lnTo>
                      <a:pt x="12" y="9"/>
                    </a:lnTo>
                    <a:lnTo>
                      <a:pt x="12" y="9"/>
                    </a:lnTo>
                    <a:lnTo>
                      <a:pt x="12" y="9"/>
                    </a:lnTo>
                    <a:lnTo>
                      <a:pt x="12" y="9"/>
                    </a:lnTo>
                    <a:lnTo>
                      <a:pt x="12" y="9"/>
                    </a:lnTo>
                    <a:lnTo>
                      <a:pt x="12" y="9"/>
                    </a:lnTo>
                    <a:lnTo>
                      <a:pt x="12" y="9"/>
                    </a:lnTo>
                    <a:lnTo>
                      <a:pt x="12" y="9"/>
                    </a:lnTo>
                    <a:lnTo>
                      <a:pt x="12" y="9"/>
                    </a:lnTo>
                    <a:lnTo>
                      <a:pt x="14" y="9"/>
                    </a:lnTo>
                    <a:lnTo>
                      <a:pt x="14" y="9"/>
                    </a:lnTo>
                    <a:lnTo>
                      <a:pt x="14" y="9"/>
                    </a:lnTo>
                    <a:lnTo>
                      <a:pt x="14" y="9"/>
                    </a:lnTo>
                    <a:lnTo>
                      <a:pt x="14" y="9"/>
                    </a:lnTo>
                    <a:lnTo>
                      <a:pt x="14" y="9"/>
                    </a:lnTo>
                    <a:lnTo>
                      <a:pt x="14" y="9"/>
                    </a:lnTo>
                    <a:lnTo>
                      <a:pt x="14" y="9"/>
                    </a:lnTo>
                    <a:lnTo>
                      <a:pt x="14" y="9"/>
                    </a:lnTo>
                    <a:lnTo>
                      <a:pt x="14" y="9"/>
                    </a:lnTo>
                    <a:lnTo>
                      <a:pt x="16" y="9"/>
                    </a:lnTo>
                    <a:lnTo>
                      <a:pt x="16" y="9"/>
                    </a:lnTo>
                    <a:lnTo>
                      <a:pt x="16" y="9"/>
                    </a:lnTo>
                    <a:lnTo>
                      <a:pt x="16" y="11"/>
                    </a:lnTo>
                    <a:lnTo>
                      <a:pt x="16" y="11"/>
                    </a:lnTo>
                    <a:lnTo>
                      <a:pt x="16" y="11"/>
                    </a:lnTo>
                    <a:lnTo>
                      <a:pt x="16" y="11"/>
                    </a:lnTo>
                    <a:lnTo>
                      <a:pt x="16" y="11"/>
                    </a:lnTo>
                    <a:lnTo>
                      <a:pt x="16" y="11"/>
                    </a:lnTo>
                    <a:lnTo>
                      <a:pt x="17" y="11"/>
                    </a:lnTo>
                    <a:lnTo>
                      <a:pt x="17" y="11"/>
                    </a:lnTo>
                    <a:lnTo>
                      <a:pt x="17" y="11"/>
                    </a:lnTo>
                    <a:lnTo>
                      <a:pt x="17" y="13"/>
                    </a:lnTo>
                    <a:lnTo>
                      <a:pt x="17" y="13"/>
                    </a:lnTo>
                    <a:lnTo>
                      <a:pt x="17" y="13"/>
                    </a:lnTo>
                    <a:lnTo>
                      <a:pt x="17" y="13"/>
                    </a:lnTo>
                    <a:lnTo>
                      <a:pt x="19" y="13"/>
                    </a:lnTo>
                    <a:lnTo>
                      <a:pt x="19" y="15"/>
                    </a:lnTo>
                    <a:lnTo>
                      <a:pt x="19" y="15"/>
                    </a:lnTo>
                    <a:lnTo>
                      <a:pt x="19" y="15"/>
                    </a:lnTo>
                    <a:lnTo>
                      <a:pt x="19" y="15"/>
                    </a:lnTo>
                    <a:lnTo>
                      <a:pt x="21" y="17"/>
                    </a:lnTo>
                    <a:lnTo>
                      <a:pt x="21" y="17"/>
                    </a:lnTo>
                    <a:lnTo>
                      <a:pt x="21" y="17"/>
                    </a:lnTo>
                    <a:lnTo>
                      <a:pt x="21" y="17"/>
                    </a:lnTo>
                    <a:lnTo>
                      <a:pt x="21" y="17"/>
                    </a:lnTo>
                    <a:lnTo>
                      <a:pt x="21" y="17"/>
                    </a:lnTo>
                    <a:lnTo>
                      <a:pt x="21" y="17"/>
                    </a:lnTo>
                    <a:lnTo>
                      <a:pt x="21" y="17"/>
                    </a:lnTo>
                    <a:lnTo>
                      <a:pt x="21" y="17"/>
                    </a:lnTo>
                    <a:lnTo>
                      <a:pt x="21" y="17"/>
                    </a:lnTo>
                    <a:lnTo>
                      <a:pt x="21" y="17"/>
                    </a:lnTo>
                    <a:lnTo>
                      <a:pt x="21" y="17"/>
                    </a:lnTo>
                    <a:lnTo>
                      <a:pt x="21" y="17"/>
                    </a:lnTo>
                    <a:lnTo>
                      <a:pt x="21" y="19"/>
                    </a:lnTo>
                    <a:lnTo>
                      <a:pt x="23" y="19"/>
                    </a:lnTo>
                    <a:lnTo>
                      <a:pt x="23" y="19"/>
                    </a:lnTo>
                    <a:lnTo>
                      <a:pt x="23" y="19"/>
                    </a:lnTo>
                    <a:lnTo>
                      <a:pt x="23" y="19"/>
                    </a:lnTo>
                    <a:lnTo>
                      <a:pt x="23" y="19"/>
                    </a:lnTo>
                    <a:lnTo>
                      <a:pt x="23" y="19"/>
                    </a:lnTo>
                    <a:lnTo>
                      <a:pt x="23" y="19"/>
                    </a:lnTo>
                    <a:lnTo>
                      <a:pt x="23" y="19"/>
                    </a:lnTo>
                    <a:lnTo>
                      <a:pt x="23" y="19"/>
                    </a:lnTo>
                    <a:lnTo>
                      <a:pt x="23" y="19"/>
                    </a:lnTo>
                    <a:lnTo>
                      <a:pt x="23" y="19"/>
                    </a:lnTo>
                    <a:lnTo>
                      <a:pt x="23" y="19"/>
                    </a:lnTo>
                    <a:lnTo>
                      <a:pt x="23" y="19"/>
                    </a:lnTo>
                    <a:lnTo>
                      <a:pt x="23" y="19"/>
                    </a:lnTo>
                    <a:lnTo>
                      <a:pt x="25" y="19"/>
                    </a:lnTo>
                    <a:lnTo>
                      <a:pt x="25" y="19"/>
                    </a:lnTo>
                    <a:lnTo>
                      <a:pt x="25" y="19"/>
                    </a:lnTo>
                    <a:lnTo>
                      <a:pt x="25" y="19"/>
                    </a:lnTo>
                    <a:lnTo>
                      <a:pt x="25" y="19"/>
                    </a:lnTo>
                    <a:lnTo>
                      <a:pt x="25" y="19"/>
                    </a:lnTo>
                    <a:lnTo>
                      <a:pt x="25" y="21"/>
                    </a:lnTo>
                    <a:lnTo>
                      <a:pt x="25" y="21"/>
                    </a:lnTo>
                    <a:lnTo>
                      <a:pt x="25" y="21"/>
                    </a:lnTo>
                    <a:lnTo>
                      <a:pt x="25" y="21"/>
                    </a:lnTo>
                    <a:lnTo>
                      <a:pt x="25" y="21"/>
                    </a:lnTo>
                    <a:lnTo>
                      <a:pt x="25" y="21"/>
                    </a:lnTo>
                    <a:lnTo>
                      <a:pt x="25" y="21"/>
                    </a:lnTo>
                    <a:lnTo>
                      <a:pt x="25" y="21"/>
                    </a:lnTo>
                    <a:lnTo>
                      <a:pt x="27" y="21"/>
                    </a:lnTo>
                    <a:lnTo>
                      <a:pt x="27" y="21"/>
                    </a:lnTo>
                    <a:lnTo>
                      <a:pt x="27" y="21"/>
                    </a:lnTo>
                    <a:lnTo>
                      <a:pt x="27" y="21"/>
                    </a:lnTo>
                    <a:lnTo>
                      <a:pt x="27" y="21"/>
                    </a:lnTo>
                    <a:lnTo>
                      <a:pt x="27" y="21"/>
                    </a:lnTo>
                    <a:lnTo>
                      <a:pt x="27" y="21"/>
                    </a:lnTo>
                    <a:lnTo>
                      <a:pt x="27" y="21"/>
                    </a:lnTo>
                    <a:lnTo>
                      <a:pt x="27" y="21"/>
                    </a:lnTo>
                    <a:lnTo>
                      <a:pt x="27" y="21"/>
                    </a:lnTo>
                    <a:lnTo>
                      <a:pt x="27" y="21"/>
                    </a:lnTo>
                    <a:lnTo>
                      <a:pt x="29" y="21"/>
                    </a:lnTo>
                    <a:lnTo>
                      <a:pt x="29" y="21"/>
                    </a:lnTo>
                    <a:lnTo>
                      <a:pt x="29" y="21"/>
                    </a:lnTo>
                    <a:lnTo>
                      <a:pt x="29" y="21"/>
                    </a:lnTo>
                    <a:lnTo>
                      <a:pt x="29" y="21"/>
                    </a:lnTo>
                    <a:lnTo>
                      <a:pt x="29" y="21"/>
                    </a:lnTo>
                    <a:lnTo>
                      <a:pt x="29" y="21"/>
                    </a:lnTo>
                    <a:lnTo>
                      <a:pt x="29" y="21"/>
                    </a:lnTo>
                    <a:lnTo>
                      <a:pt x="29" y="21"/>
                    </a:lnTo>
                    <a:lnTo>
                      <a:pt x="29" y="21"/>
                    </a:lnTo>
                    <a:lnTo>
                      <a:pt x="31" y="21"/>
                    </a:lnTo>
                    <a:lnTo>
                      <a:pt x="31" y="21"/>
                    </a:lnTo>
                    <a:lnTo>
                      <a:pt x="31" y="21"/>
                    </a:lnTo>
                    <a:lnTo>
                      <a:pt x="31" y="21"/>
                    </a:lnTo>
                    <a:lnTo>
                      <a:pt x="31" y="21"/>
                    </a:lnTo>
                    <a:lnTo>
                      <a:pt x="31" y="21"/>
                    </a:lnTo>
                    <a:lnTo>
                      <a:pt x="31" y="21"/>
                    </a:lnTo>
                    <a:lnTo>
                      <a:pt x="31" y="21"/>
                    </a:lnTo>
                    <a:lnTo>
                      <a:pt x="31" y="21"/>
                    </a:lnTo>
                    <a:lnTo>
                      <a:pt x="31" y="21"/>
                    </a:lnTo>
                    <a:lnTo>
                      <a:pt x="33" y="21"/>
                    </a:lnTo>
                    <a:lnTo>
                      <a:pt x="33" y="21"/>
                    </a:lnTo>
                    <a:lnTo>
                      <a:pt x="33" y="21"/>
                    </a:lnTo>
                    <a:lnTo>
                      <a:pt x="33" y="21"/>
                    </a:lnTo>
                    <a:lnTo>
                      <a:pt x="33" y="21"/>
                    </a:lnTo>
                    <a:lnTo>
                      <a:pt x="33" y="21"/>
                    </a:lnTo>
                    <a:lnTo>
                      <a:pt x="33" y="21"/>
                    </a:lnTo>
                    <a:lnTo>
                      <a:pt x="33" y="21"/>
                    </a:lnTo>
                    <a:lnTo>
                      <a:pt x="33" y="21"/>
                    </a:lnTo>
                    <a:lnTo>
                      <a:pt x="33" y="21"/>
                    </a:lnTo>
                    <a:lnTo>
                      <a:pt x="33" y="21"/>
                    </a:lnTo>
                    <a:lnTo>
                      <a:pt x="33" y="21"/>
                    </a:lnTo>
                    <a:lnTo>
                      <a:pt x="33" y="21"/>
                    </a:lnTo>
                    <a:lnTo>
                      <a:pt x="33" y="21"/>
                    </a:lnTo>
                    <a:lnTo>
                      <a:pt x="33" y="21"/>
                    </a:lnTo>
                    <a:lnTo>
                      <a:pt x="33" y="21"/>
                    </a:lnTo>
                    <a:lnTo>
                      <a:pt x="35" y="21"/>
                    </a:lnTo>
                    <a:lnTo>
                      <a:pt x="35" y="21"/>
                    </a:lnTo>
                    <a:lnTo>
                      <a:pt x="35" y="21"/>
                    </a:lnTo>
                    <a:lnTo>
                      <a:pt x="35" y="21"/>
                    </a:lnTo>
                    <a:lnTo>
                      <a:pt x="35" y="21"/>
                    </a:lnTo>
                    <a:lnTo>
                      <a:pt x="35" y="21"/>
                    </a:lnTo>
                    <a:lnTo>
                      <a:pt x="35" y="21"/>
                    </a:lnTo>
                    <a:lnTo>
                      <a:pt x="35" y="21"/>
                    </a:lnTo>
                    <a:lnTo>
                      <a:pt x="35" y="21"/>
                    </a:lnTo>
                    <a:lnTo>
                      <a:pt x="35" y="21"/>
                    </a:lnTo>
                    <a:lnTo>
                      <a:pt x="35" y="21"/>
                    </a:lnTo>
                    <a:lnTo>
                      <a:pt x="35" y="21"/>
                    </a:lnTo>
                    <a:lnTo>
                      <a:pt x="35" y="21"/>
                    </a:lnTo>
                    <a:lnTo>
                      <a:pt x="35" y="21"/>
                    </a:lnTo>
                    <a:lnTo>
                      <a:pt x="35" y="21"/>
                    </a:lnTo>
                    <a:lnTo>
                      <a:pt x="35" y="21"/>
                    </a:lnTo>
                    <a:lnTo>
                      <a:pt x="35" y="21"/>
                    </a:lnTo>
                    <a:lnTo>
                      <a:pt x="35" y="21"/>
                    </a:lnTo>
                    <a:lnTo>
                      <a:pt x="35" y="21"/>
                    </a:lnTo>
                    <a:lnTo>
                      <a:pt x="37" y="21"/>
                    </a:lnTo>
                    <a:lnTo>
                      <a:pt x="37" y="19"/>
                    </a:lnTo>
                    <a:lnTo>
                      <a:pt x="37" y="19"/>
                    </a:lnTo>
                    <a:lnTo>
                      <a:pt x="37" y="19"/>
                    </a:lnTo>
                    <a:lnTo>
                      <a:pt x="37" y="19"/>
                    </a:lnTo>
                    <a:lnTo>
                      <a:pt x="37" y="19"/>
                    </a:lnTo>
                    <a:lnTo>
                      <a:pt x="37" y="19"/>
                    </a:lnTo>
                    <a:lnTo>
                      <a:pt x="37" y="19"/>
                    </a:lnTo>
                    <a:lnTo>
                      <a:pt x="37" y="19"/>
                    </a:lnTo>
                    <a:lnTo>
                      <a:pt x="37" y="19"/>
                    </a:lnTo>
                    <a:lnTo>
                      <a:pt x="37" y="19"/>
                    </a:lnTo>
                    <a:lnTo>
                      <a:pt x="37" y="19"/>
                    </a:lnTo>
                    <a:lnTo>
                      <a:pt x="37" y="19"/>
                    </a:lnTo>
                    <a:lnTo>
                      <a:pt x="37" y="19"/>
                    </a:lnTo>
                    <a:lnTo>
                      <a:pt x="37" y="19"/>
                    </a:lnTo>
                    <a:lnTo>
                      <a:pt x="37" y="19"/>
                    </a:lnTo>
                    <a:lnTo>
                      <a:pt x="37" y="19"/>
                    </a:lnTo>
                    <a:lnTo>
                      <a:pt x="37" y="19"/>
                    </a:lnTo>
                    <a:lnTo>
                      <a:pt x="37" y="19"/>
                    </a:lnTo>
                    <a:lnTo>
                      <a:pt x="37" y="19"/>
                    </a:lnTo>
                    <a:lnTo>
                      <a:pt x="37" y="19"/>
                    </a:lnTo>
                    <a:lnTo>
                      <a:pt x="37" y="17"/>
                    </a:lnTo>
                    <a:lnTo>
                      <a:pt x="39" y="17"/>
                    </a:lnTo>
                    <a:lnTo>
                      <a:pt x="39" y="17"/>
                    </a:lnTo>
                    <a:lnTo>
                      <a:pt x="39" y="17"/>
                    </a:lnTo>
                    <a:lnTo>
                      <a:pt x="39" y="17"/>
                    </a:lnTo>
                    <a:lnTo>
                      <a:pt x="39" y="17"/>
                    </a:lnTo>
                    <a:lnTo>
                      <a:pt x="39" y="17"/>
                    </a:lnTo>
                    <a:lnTo>
                      <a:pt x="39" y="17"/>
                    </a:lnTo>
                    <a:lnTo>
                      <a:pt x="39" y="17"/>
                    </a:lnTo>
                    <a:lnTo>
                      <a:pt x="39" y="17"/>
                    </a:lnTo>
                    <a:lnTo>
                      <a:pt x="39" y="17"/>
                    </a:lnTo>
                    <a:lnTo>
                      <a:pt x="39" y="17"/>
                    </a:lnTo>
                    <a:lnTo>
                      <a:pt x="39" y="17"/>
                    </a:lnTo>
                    <a:lnTo>
                      <a:pt x="39" y="17"/>
                    </a:lnTo>
                    <a:lnTo>
                      <a:pt x="39" y="15"/>
                    </a:lnTo>
                    <a:lnTo>
                      <a:pt x="39" y="15"/>
                    </a:lnTo>
                    <a:lnTo>
                      <a:pt x="39" y="15"/>
                    </a:lnTo>
                    <a:lnTo>
                      <a:pt x="39" y="15"/>
                    </a:lnTo>
                    <a:lnTo>
                      <a:pt x="39" y="15"/>
                    </a:lnTo>
                    <a:lnTo>
                      <a:pt x="39" y="15"/>
                    </a:lnTo>
                    <a:lnTo>
                      <a:pt x="39" y="15"/>
                    </a:lnTo>
                    <a:lnTo>
                      <a:pt x="39" y="13"/>
                    </a:lnTo>
                    <a:lnTo>
                      <a:pt x="40" y="13"/>
                    </a:lnTo>
                    <a:lnTo>
                      <a:pt x="40" y="13"/>
                    </a:lnTo>
                    <a:lnTo>
                      <a:pt x="40" y="13"/>
                    </a:lnTo>
                    <a:lnTo>
                      <a:pt x="40" y="13"/>
                    </a:lnTo>
                    <a:lnTo>
                      <a:pt x="40" y="11"/>
                    </a:lnTo>
                    <a:lnTo>
                      <a:pt x="40" y="11"/>
                    </a:lnTo>
                    <a:lnTo>
                      <a:pt x="40" y="11"/>
                    </a:lnTo>
                    <a:lnTo>
                      <a:pt x="40" y="11"/>
                    </a:lnTo>
                    <a:lnTo>
                      <a:pt x="40" y="9"/>
                    </a:lnTo>
                    <a:lnTo>
                      <a:pt x="40" y="9"/>
                    </a:lnTo>
                    <a:lnTo>
                      <a:pt x="40" y="7"/>
                    </a:lnTo>
                    <a:lnTo>
                      <a:pt x="42" y="7"/>
                    </a:lnTo>
                    <a:lnTo>
                      <a:pt x="42" y="7"/>
                    </a:lnTo>
                    <a:lnTo>
                      <a:pt x="42" y="6"/>
                    </a:lnTo>
                    <a:lnTo>
                      <a:pt x="42" y="6"/>
                    </a:lnTo>
                    <a:lnTo>
                      <a:pt x="42" y="6"/>
                    </a:lnTo>
                    <a:lnTo>
                      <a:pt x="42" y="4"/>
                    </a:lnTo>
                    <a:lnTo>
                      <a:pt x="42" y="4"/>
                    </a:lnTo>
                    <a:lnTo>
                      <a:pt x="42" y="4"/>
                    </a:lnTo>
                    <a:lnTo>
                      <a:pt x="42" y="4"/>
                    </a:lnTo>
                    <a:lnTo>
                      <a:pt x="42" y="4"/>
                    </a:lnTo>
                    <a:lnTo>
                      <a:pt x="44" y="2"/>
                    </a:lnTo>
                    <a:lnTo>
                      <a:pt x="44" y="2"/>
                    </a:lnTo>
                    <a:lnTo>
                      <a:pt x="44" y="2"/>
                    </a:lnTo>
                    <a:lnTo>
                      <a:pt x="44" y="2"/>
                    </a:lnTo>
                    <a:lnTo>
                      <a:pt x="44" y="2"/>
                    </a:lnTo>
                    <a:lnTo>
                      <a:pt x="44" y="2"/>
                    </a:lnTo>
                    <a:lnTo>
                      <a:pt x="44" y="2"/>
                    </a:lnTo>
                    <a:lnTo>
                      <a:pt x="44" y="0"/>
                    </a:lnTo>
                    <a:lnTo>
                      <a:pt x="44" y="0"/>
                    </a:lnTo>
                    <a:lnTo>
                      <a:pt x="44" y="0"/>
                    </a:lnTo>
                    <a:lnTo>
                      <a:pt x="44" y="0"/>
                    </a:lnTo>
                    <a:lnTo>
                      <a:pt x="44" y="0"/>
                    </a:lnTo>
                    <a:lnTo>
                      <a:pt x="44" y="0"/>
                    </a:lnTo>
                    <a:lnTo>
                      <a:pt x="44" y="0"/>
                    </a:lnTo>
                    <a:lnTo>
                      <a:pt x="44" y="0"/>
                    </a:lnTo>
                    <a:lnTo>
                      <a:pt x="44" y="0"/>
                    </a:lnTo>
                    <a:lnTo>
                      <a:pt x="44" y="0"/>
                    </a:lnTo>
                    <a:lnTo>
                      <a:pt x="44" y="0"/>
                    </a:lnTo>
                    <a:lnTo>
                      <a:pt x="46" y="0"/>
                    </a:lnTo>
                    <a:lnTo>
                      <a:pt x="46" y="0"/>
                    </a:lnTo>
                    <a:lnTo>
                      <a:pt x="46" y="0"/>
                    </a:lnTo>
                    <a:lnTo>
                      <a:pt x="46" y="0"/>
                    </a:lnTo>
                    <a:lnTo>
                      <a:pt x="46" y="0"/>
                    </a:lnTo>
                    <a:lnTo>
                      <a:pt x="46" y="0"/>
                    </a:lnTo>
                    <a:lnTo>
                      <a:pt x="46" y="0"/>
                    </a:lnTo>
                    <a:lnTo>
                      <a:pt x="46" y="0"/>
                    </a:lnTo>
                    <a:lnTo>
                      <a:pt x="46" y="0"/>
                    </a:lnTo>
                    <a:lnTo>
                      <a:pt x="46" y="0"/>
                    </a:lnTo>
                    <a:lnTo>
                      <a:pt x="46" y="0"/>
                    </a:lnTo>
                    <a:lnTo>
                      <a:pt x="46" y="0"/>
                    </a:lnTo>
                    <a:lnTo>
                      <a:pt x="46" y="0"/>
                    </a:lnTo>
                    <a:lnTo>
                      <a:pt x="46" y="0"/>
                    </a:lnTo>
                    <a:lnTo>
                      <a:pt x="46" y="2"/>
                    </a:lnTo>
                    <a:lnTo>
                      <a:pt x="46" y="2"/>
                    </a:lnTo>
                    <a:lnTo>
                      <a:pt x="46" y="2"/>
                    </a:lnTo>
                    <a:lnTo>
                      <a:pt x="48" y="2"/>
                    </a:lnTo>
                    <a:lnTo>
                      <a:pt x="48" y="2"/>
                    </a:lnTo>
                    <a:lnTo>
                      <a:pt x="48" y="2"/>
                    </a:lnTo>
                    <a:lnTo>
                      <a:pt x="48" y="2"/>
                    </a:lnTo>
                    <a:lnTo>
                      <a:pt x="48" y="4"/>
                    </a:lnTo>
                    <a:lnTo>
                      <a:pt x="48" y="4"/>
                    </a:lnTo>
                    <a:lnTo>
                      <a:pt x="48" y="4"/>
                    </a:lnTo>
                    <a:lnTo>
                      <a:pt x="48" y="4"/>
                    </a:lnTo>
                    <a:lnTo>
                      <a:pt x="48" y="4"/>
                    </a:lnTo>
                    <a:lnTo>
                      <a:pt x="48" y="6"/>
                    </a:lnTo>
                    <a:lnTo>
                      <a:pt x="48" y="6"/>
                    </a:lnTo>
                    <a:lnTo>
                      <a:pt x="50" y="6"/>
                    </a:lnTo>
                    <a:lnTo>
                      <a:pt x="50" y="7"/>
                    </a:lnTo>
                    <a:lnTo>
                      <a:pt x="50" y="7"/>
                    </a:lnTo>
                    <a:lnTo>
                      <a:pt x="50" y="9"/>
                    </a:lnTo>
                    <a:lnTo>
                      <a:pt x="50" y="9"/>
                    </a:lnTo>
                    <a:lnTo>
                      <a:pt x="50" y="11"/>
                    </a:lnTo>
                    <a:lnTo>
                      <a:pt x="50" y="11"/>
                    </a:lnTo>
                    <a:lnTo>
                      <a:pt x="52" y="11"/>
                    </a:lnTo>
                    <a:lnTo>
                      <a:pt x="52" y="11"/>
                    </a:lnTo>
                    <a:lnTo>
                      <a:pt x="52" y="11"/>
                    </a:lnTo>
                    <a:lnTo>
                      <a:pt x="52" y="13"/>
                    </a:lnTo>
                    <a:lnTo>
                      <a:pt x="52" y="13"/>
                    </a:lnTo>
                    <a:lnTo>
                      <a:pt x="52" y="13"/>
                    </a:lnTo>
                    <a:lnTo>
                      <a:pt x="52" y="13"/>
                    </a:lnTo>
                    <a:lnTo>
                      <a:pt x="52" y="13"/>
                    </a:lnTo>
                    <a:lnTo>
                      <a:pt x="52" y="13"/>
                    </a:lnTo>
                    <a:lnTo>
                      <a:pt x="52" y="15"/>
                    </a:lnTo>
                    <a:lnTo>
                      <a:pt x="52" y="15"/>
                    </a:lnTo>
                    <a:lnTo>
                      <a:pt x="52" y="15"/>
                    </a:lnTo>
                    <a:lnTo>
                      <a:pt x="54" y="15"/>
                    </a:lnTo>
                    <a:lnTo>
                      <a:pt x="54" y="15"/>
                    </a:lnTo>
                    <a:lnTo>
                      <a:pt x="54" y="15"/>
                    </a:lnTo>
                    <a:lnTo>
                      <a:pt x="54" y="15"/>
                    </a:lnTo>
                    <a:lnTo>
                      <a:pt x="54" y="15"/>
                    </a:lnTo>
                    <a:lnTo>
                      <a:pt x="54" y="17"/>
                    </a:lnTo>
                    <a:lnTo>
                      <a:pt x="54" y="17"/>
                    </a:lnTo>
                    <a:lnTo>
                      <a:pt x="54" y="17"/>
                    </a:lnTo>
                    <a:lnTo>
                      <a:pt x="54" y="17"/>
                    </a:lnTo>
                    <a:lnTo>
                      <a:pt x="54" y="17"/>
                    </a:lnTo>
                    <a:lnTo>
                      <a:pt x="54" y="17"/>
                    </a:lnTo>
                    <a:lnTo>
                      <a:pt x="54" y="17"/>
                    </a:lnTo>
                    <a:lnTo>
                      <a:pt x="54" y="17"/>
                    </a:lnTo>
                    <a:lnTo>
                      <a:pt x="54" y="17"/>
                    </a:lnTo>
                    <a:lnTo>
                      <a:pt x="54" y="17"/>
                    </a:lnTo>
                    <a:lnTo>
                      <a:pt x="54" y="17"/>
                    </a:lnTo>
                    <a:lnTo>
                      <a:pt x="54" y="17"/>
                    </a:lnTo>
                    <a:lnTo>
                      <a:pt x="54" y="17"/>
                    </a:lnTo>
                    <a:lnTo>
                      <a:pt x="54" y="19"/>
                    </a:lnTo>
                    <a:lnTo>
                      <a:pt x="54" y="19"/>
                    </a:lnTo>
                    <a:lnTo>
                      <a:pt x="56" y="19"/>
                    </a:lnTo>
                    <a:lnTo>
                      <a:pt x="56" y="19"/>
                    </a:lnTo>
                    <a:lnTo>
                      <a:pt x="56" y="19"/>
                    </a:lnTo>
                    <a:lnTo>
                      <a:pt x="56" y="19"/>
                    </a:lnTo>
                    <a:lnTo>
                      <a:pt x="56" y="19"/>
                    </a:lnTo>
                    <a:lnTo>
                      <a:pt x="56" y="19"/>
                    </a:lnTo>
                    <a:lnTo>
                      <a:pt x="56" y="19"/>
                    </a:lnTo>
                    <a:lnTo>
                      <a:pt x="56" y="19"/>
                    </a:lnTo>
                    <a:lnTo>
                      <a:pt x="56" y="19"/>
                    </a:lnTo>
                    <a:lnTo>
                      <a:pt x="56" y="19"/>
                    </a:lnTo>
                    <a:lnTo>
                      <a:pt x="56" y="19"/>
                    </a:lnTo>
                    <a:lnTo>
                      <a:pt x="56" y="19"/>
                    </a:lnTo>
                    <a:lnTo>
                      <a:pt x="56" y="19"/>
                    </a:lnTo>
                    <a:lnTo>
                      <a:pt x="56" y="19"/>
                    </a:lnTo>
                    <a:lnTo>
                      <a:pt x="56" y="19"/>
                    </a:lnTo>
                    <a:lnTo>
                      <a:pt x="56" y="19"/>
                    </a:lnTo>
                    <a:lnTo>
                      <a:pt x="58" y="19"/>
                    </a:lnTo>
                    <a:lnTo>
                      <a:pt x="58" y="19"/>
                    </a:lnTo>
                    <a:lnTo>
                      <a:pt x="58" y="19"/>
                    </a:lnTo>
                    <a:lnTo>
                      <a:pt x="58" y="19"/>
                    </a:lnTo>
                    <a:lnTo>
                      <a:pt x="58" y="19"/>
                    </a:lnTo>
                    <a:lnTo>
                      <a:pt x="58" y="19"/>
                    </a:lnTo>
                    <a:lnTo>
                      <a:pt x="58" y="19"/>
                    </a:lnTo>
                    <a:lnTo>
                      <a:pt x="58" y="19"/>
                    </a:lnTo>
                    <a:lnTo>
                      <a:pt x="58" y="21"/>
                    </a:lnTo>
                    <a:lnTo>
                      <a:pt x="58" y="21"/>
                    </a:lnTo>
                    <a:lnTo>
                      <a:pt x="58" y="21"/>
                    </a:lnTo>
                    <a:lnTo>
                      <a:pt x="58" y="21"/>
                    </a:lnTo>
                    <a:lnTo>
                      <a:pt x="58" y="21"/>
                    </a:lnTo>
                    <a:lnTo>
                      <a:pt x="58" y="21"/>
                    </a:lnTo>
                    <a:lnTo>
                      <a:pt x="60" y="21"/>
                    </a:lnTo>
                    <a:lnTo>
                      <a:pt x="60" y="21"/>
                    </a:lnTo>
                    <a:lnTo>
                      <a:pt x="60" y="21"/>
                    </a:lnTo>
                    <a:lnTo>
                      <a:pt x="60" y="21"/>
                    </a:lnTo>
                    <a:lnTo>
                      <a:pt x="60" y="21"/>
                    </a:lnTo>
                    <a:lnTo>
                      <a:pt x="60" y="21"/>
                    </a:lnTo>
                    <a:lnTo>
                      <a:pt x="60" y="21"/>
                    </a:lnTo>
                    <a:lnTo>
                      <a:pt x="60" y="21"/>
                    </a:lnTo>
                    <a:lnTo>
                      <a:pt x="60" y="21"/>
                    </a:lnTo>
                    <a:lnTo>
                      <a:pt x="60" y="21"/>
                    </a:lnTo>
                    <a:lnTo>
                      <a:pt x="60" y="21"/>
                    </a:lnTo>
                    <a:lnTo>
                      <a:pt x="60" y="21"/>
                    </a:lnTo>
                    <a:lnTo>
                      <a:pt x="62" y="21"/>
                    </a:lnTo>
                    <a:lnTo>
                      <a:pt x="62" y="21"/>
                    </a:lnTo>
                    <a:lnTo>
                      <a:pt x="62" y="21"/>
                    </a:lnTo>
                    <a:lnTo>
                      <a:pt x="62" y="21"/>
                    </a:lnTo>
                    <a:lnTo>
                      <a:pt x="62" y="21"/>
                    </a:lnTo>
                    <a:lnTo>
                      <a:pt x="62" y="21"/>
                    </a:lnTo>
                    <a:lnTo>
                      <a:pt x="62" y="21"/>
                    </a:lnTo>
                    <a:lnTo>
                      <a:pt x="62" y="21"/>
                    </a:lnTo>
                    <a:lnTo>
                      <a:pt x="64" y="21"/>
                    </a:lnTo>
                    <a:lnTo>
                      <a:pt x="64" y="21"/>
                    </a:lnTo>
                    <a:lnTo>
                      <a:pt x="64" y="21"/>
                    </a:lnTo>
                    <a:lnTo>
                      <a:pt x="64" y="21"/>
                    </a:lnTo>
                    <a:lnTo>
                      <a:pt x="64" y="21"/>
                    </a:lnTo>
                    <a:lnTo>
                      <a:pt x="64" y="21"/>
                    </a:lnTo>
                    <a:lnTo>
                      <a:pt x="65" y="21"/>
                    </a:lnTo>
                    <a:lnTo>
                      <a:pt x="65" y="19"/>
                    </a:lnTo>
                    <a:lnTo>
                      <a:pt x="65" y="19"/>
                    </a:lnTo>
                    <a:lnTo>
                      <a:pt x="67" y="19"/>
                    </a:lnTo>
                    <a:lnTo>
                      <a:pt x="67" y="19"/>
                    </a:lnTo>
                    <a:lnTo>
                      <a:pt x="67" y="19"/>
                    </a:lnTo>
                    <a:lnTo>
                      <a:pt x="69" y="19"/>
                    </a:lnTo>
                    <a:lnTo>
                      <a:pt x="69" y="19"/>
                    </a:lnTo>
                    <a:lnTo>
                      <a:pt x="69" y="19"/>
                    </a:lnTo>
                    <a:lnTo>
                      <a:pt x="69" y="19"/>
                    </a:lnTo>
                    <a:lnTo>
                      <a:pt x="69" y="19"/>
                    </a:lnTo>
                    <a:lnTo>
                      <a:pt x="69" y="19"/>
                    </a:lnTo>
                    <a:lnTo>
                      <a:pt x="71" y="19"/>
                    </a:lnTo>
                    <a:lnTo>
                      <a:pt x="71" y="19"/>
                    </a:lnTo>
                    <a:lnTo>
                      <a:pt x="71" y="19"/>
                    </a:lnTo>
                    <a:lnTo>
                      <a:pt x="71" y="19"/>
                    </a:lnTo>
                    <a:lnTo>
                      <a:pt x="71" y="19"/>
                    </a:lnTo>
                    <a:lnTo>
                      <a:pt x="71" y="19"/>
                    </a:lnTo>
                    <a:lnTo>
                      <a:pt x="71" y="19"/>
                    </a:lnTo>
                    <a:lnTo>
                      <a:pt x="73" y="19"/>
                    </a:lnTo>
                    <a:lnTo>
                      <a:pt x="73" y="19"/>
                    </a:lnTo>
                    <a:lnTo>
                      <a:pt x="73" y="19"/>
                    </a:lnTo>
                    <a:lnTo>
                      <a:pt x="73" y="19"/>
                    </a:lnTo>
                    <a:lnTo>
                      <a:pt x="73" y="19"/>
                    </a:lnTo>
                    <a:lnTo>
                      <a:pt x="75" y="19"/>
                    </a:lnTo>
                    <a:lnTo>
                      <a:pt x="75" y="19"/>
                    </a:lnTo>
                    <a:lnTo>
                      <a:pt x="75" y="19"/>
                    </a:lnTo>
                    <a:lnTo>
                      <a:pt x="75" y="19"/>
                    </a:lnTo>
                    <a:lnTo>
                      <a:pt x="75" y="19"/>
                    </a:lnTo>
                    <a:lnTo>
                      <a:pt x="75" y="19"/>
                    </a:lnTo>
                    <a:lnTo>
                      <a:pt x="77" y="19"/>
                    </a:lnTo>
                    <a:lnTo>
                      <a:pt x="77" y="19"/>
                    </a:lnTo>
                    <a:lnTo>
                      <a:pt x="77" y="19"/>
                    </a:lnTo>
                    <a:lnTo>
                      <a:pt x="77" y="19"/>
                    </a:lnTo>
                    <a:lnTo>
                      <a:pt x="79" y="19"/>
                    </a:lnTo>
                    <a:lnTo>
                      <a:pt x="79" y="19"/>
                    </a:lnTo>
                    <a:lnTo>
                      <a:pt x="79" y="19"/>
                    </a:lnTo>
                    <a:lnTo>
                      <a:pt x="81" y="19"/>
                    </a:lnTo>
                    <a:lnTo>
                      <a:pt x="81" y="19"/>
                    </a:lnTo>
                    <a:lnTo>
                      <a:pt x="81" y="19"/>
                    </a:lnTo>
                    <a:lnTo>
                      <a:pt x="81" y="19"/>
                    </a:lnTo>
                    <a:lnTo>
                      <a:pt x="81" y="19"/>
                    </a:lnTo>
                    <a:lnTo>
                      <a:pt x="83" y="19"/>
                    </a:lnTo>
                    <a:lnTo>
                      <a:pt x="83" y="19"/>
                    </a:lnTo>
                    <a:lnTo>
                      <a:pt x="83" y="19"/>
                    </a:lnTo>
                    <a:lnTo>
                      <a:pt x="83" y="19"/>
                    </a:lnTo>
                    <a:lnTo>
                      <a:pt x="83" y="19"/>
                    </a:lnTo>
                    <a:lnTo>
                      <a:pt x="83" y="19"/>
                    </a:lnTo>
                    <a:lnTo>
                      <a:pt x="83" y="19"/>
                    </a:lnTo>
                    <a:lnTo>
                      <a:pt x="85" y="19"/>
                    </a:lnTo>
                    <a:lnTo>
                      <a:pt x="85" y="19"/>
                    </a:lnTo>
                    <a:lnTo>
                      <a:pt x="85" y="19"/>
                    </a:lnTo>
                    <a:lnTo>
                      <a:pt x="85" y="19"/>
                    </a:lnTo>
                    <a:lnTo>
                      <a:pt x="85" y="19"/>
                    </a:lnTo>
                    <a:lnTo>
                      <a:pt x="85" y="19"/>
                    </a:lnTo>
                    <a:lnTo>
                      <a:pt x="85" y="19"/>
                    </a:lnTo>
                    <a:lnTo>
                      <a:pt x="85" y="19"/>
                    </a:lnTo>
                    <a:lnTo>
                      <a:pt x="87" y="19"/>
                    </a:lnTo>
                    <a:lnTo>
                      <a:pt x="87" y="19"/>
                    </a:lnTo>
                    <a:lnTo>
                      <a:pt x="87" y="19"/>
                    </a:lnTo>
                    <a:lnTo>
                      <a:pt x="87" y="19"/>
                    </a:lnTo>
                    <a:lnTo>
                      <a:pt x="87" y="19"/>
                    </a:lnTo>
                    <a:lnTo>
                      <a:pt x="87" y="19"/>
                    </a:lnTo>
                    <a:lnTo>
                      <a:pt x="87" y="19"/>
                    </a:lnTo>
                    <a:lnTo>
                      <a:pt x="87" y="19"/>
                    </a:lnTo>
                    <a:lnTo>
                      <a:pt x="89" y="19"/>
                    </a:lnTo>
                    <a:lnTo>
                      <a:pt x="89" y="19"/>
                    </a:lnTo>
                    <a:lnTo>
                      <a:pt x="89" y="19"/>
                    </a:lnTo>
                    <a:lnTo>
                      <a:pt x="89" y="19"/>
                    </a:lnTo>
                    <a:lnTo>
                      <a:pt x="89" y="19"/>
                    </a:lnTo>
                    <a:lnTo>
                      <a:pt x="89" y="19"/>
                    </a:lnTo>
                    <a:lnTo>
                      <a:pt x="90" y="19"/>
                    </a:lnTo>
                    <a:lnTo>
                      <a:pt x="90" y="19"/>
                    </a:lnTo>
                    <a:lnTo>
                      <a:pt x="90" y="19"/>
                    </a:lnTo>
                    <a:lnTo>
                      <a:pt x="90" y="19"/>
                    </a:lnTo>
                    <a:lnTo>
                      <a:pt x="90" y="19"/>
                    </a:lnTo>
                    <a:lnTo>
                      <a:pt x="90" y="19"/>
                    </a:lnTo>
                    <a:lnTo>
                      <a:pt x="92" y="19"/>
                    </a:lnTo>
                    <a:lnTo>
                      <a:pt x="92" y="19"/>
                    </a:lnTo>
                    <a:lnTo>
                      <a:pt x="92" y="19"/>
                    </a:lnTo>
                    <a:lnTo>
                      <a:pt x="92" y="19"/>
                    </a:lnTo>
                    <a:lnTo>
                      <a:pt x="92" y="19"/>
                    </a:lnTo>
                    <a:lnTo>
                      <a:pt x="92" y="17"/>
                    </a:lnTo>
                    <a:lnTo>
                      <a:pt x="92" y="17"/>
                    </a:lnTo>
                    <a:lnTo>
                      <a:pt x="92" y="17"/>
                    </a:lnTo>
                    <a:lnTo>
                      <a:pt x="92" y="17"/>
                    </a:lnTo>
                    <a:lnTo>
                      <a:pt x="94" y="17"/>
                    </a:lnTo>
                    <a:lnTo>
                      <a:pt x="94" y="17"/>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1" name="Freeform 465"/>
              <p:cNvSpPr>
                <a:spLocks/>
              </p:cNvSpPr>
              <p:nvPr/>
            </p:nvSpPr>
            <p:spPr bwMode="auto">
              <a:xfrm>
                <a:off x="2389" y="2401"/>
                <a:ext cx="154" cy="67"/>
              </a:xfrm>
              <a:custGeom>
                <a:avLst/>
                <a:gdLst>
                  <a:gd name="T0" fmla="*/ 2 w 154"/>
                  <a:gd name="T1" fmla="*/ 65 h 67"/>
                  <a:gd name="T2" fmla="*/ 2 w 154"/>
                  <a:gd name="T3" fmla="*/ 65 h 67"/>
                  <a:gd name="T4" fmla="*/ 4 w 154"/>
                  <a:gd name="T5" fmla="*/ 65 h 67"/>
                  <a:gd name="T6" fmla="*/ 6 w 154"/>
                  <a:gd name="T7" fmla="*/ 65 h 67"/>
                  <a:gd name="T8" fmla="*/ 10 w 154"/>
                  <a:gd name="T9" fmla="*/ 67 h 67"/>
                  <a:gd name="T10" fmla="*/ 12 w 154"/>
                  <a:gd name="T11" fmla="*/ 67 h 67"/>
                  <a:gd name="T12" fmla="*/ 14 w 154"/>
                  <a:gd name="T13" fmla="*/ 67 h 67"/>
                  <a:gd name="T14" fmla="*/ 18 w 154"/>
                  <a:gd name="T15" fmla="*/ 67 h 67"/>
                  <a:gd name="T16" fmla="*/ 21 w 154"/>
                  <a:gd name="T17" fmla="*/ 67 h 67"/>
                  <a:gd name="T18" fmla="*/ 27 w 154"/>
                  <a:gd name="T19" fmla="*/ 67 h 67"/>
                  <a:gd name="T20" fmla="*/ 29 w 154"/>
                  <a:gd name="T21" fmla="*/ 67 h 67"/>
                  <a:gd name="T22" fmla="*/ 33 w 154"/>
                  <a:gd name="T23" fmla="*/ 67 h 67"/>
                  <a:gd name="T24" fmla="*/ 35 w 154"/>
                  <a:gd name="T25" fmla="*/ 65 h 67"/>
                  <a:gd name="T26" fmla="*/ 41 w 154"/>
                  <a:gd name="T27" fmla="*/ 65 h 67"/>
                  <a:gd name="T28" fmla="*/ 44 w 154"/>
                  <a:gd name="T29" fmla="*/ 65 h 67"/>
                  <a:gd name="T30" fmla="*/ 48 w 154"/>
                  <a:gd name="T31" fmla="*/ 65 h 67"/>
                  <a:gd name="T32" fmla="*/ 52 w 154"/>
                  <a:gd name="T33" fmla="*/ 65 h 67"/>
                  <a:gd name="T34" fmla="*/ 54 w 154"/>
                  <a:gd name="T35" fmla="*/ 65 h 67"/>
                  <a:gd name="T36" fmla="*/ 56 w 154"/>
                  <a:gd name="T37" fmla="*/ 65 h 67"/>
                  <a:gd name="T38" fmla="*/ 60 w 154"/>
                  <a:gd name="T39" fmla="*/ 65 h 67"/>
                  <a:gd name="T40" fmla="*/ 64 w 154"/>
                  <a:gd name="T41" fmla="*/ 65 h 67"/>
                  <a:gd name="T42" fmla="*/ 67 w 154"/>
                  <a:gd name="T43" fmla="*/ 65 h 67"/>
                  <a:gd name="T44" fmla="*/ 71 w 154"/>
                  <a:gd name="T45" fmla="*/ 65 h 67"/>
                  <a:gd name="T46" fmla="*/ 79 w 154"/>
                  <a:gd name="T47" fmla="*/ 65 h 67"/>
                  <a:gd name="T48" fmla="*/ 81 w 154"/>
                  <a:gd name="T49" fmla="*/ 65 h 67"/>
                  <a:gd name="T50" fmla="*/ 83 w 154"/>
                  <a:gd name="T51" fmla="*/ 65 h 67"/>
                  <a:gd name="T52" fmla="*/ 85 w 154"/>
                  <a:gd name="T53" fmla="*/ 65 h 67"/>
                  <a:gd name="T54" fmla="*/ 87 w 154"/>
                  <a:gd name="T55" fmla="*/ 65 h 67"/>
                  <a:gd name="T56" fmla="*/ 89 w 154"/>
                  <a:gd name="T57" fmla="*/ 63 h 67"/>
                  <a:gd name="T58" fmla="*/ 91 w 154"/>
                  <a:gd name="T59" fmla="*/ 61 h 67"/>
                  <a:gd name="T60" fmla="*/ 94 w 154"/>
                  <a:gd name="T61" fmla="*/ 61 h 67"/>
                  <a:gd name="T62" fmla="*/ 96 w 154"/>
                  <a:gd name="T63" fmla="*/ 59 h 67"/>
                  <a:gd name="T64" fmla="*/ 96 w 154"/>
                  <a:gd name="T65" fmla="*/ 59 h 67"/>
                  <a:gd name="T66" fmla="*/ 100 w 154"/>
                  <a:gd name="T67" fmla="*/ 61 h 67"/>
                  <a:gd name="T68" fmla="*/ 102 w 154"/>
                  <a:gd name="T69" fmla="*/ 63 h 67"/>
                  <a:gd name="T70" fmla="*/ 104 w 154"/>
                  <a:gd name="T71" fmla="*/ 63 h 67"/>
                  <a:gd name="T72" fmla="*/ 106 w 154"/>
                  <a:gd name="T73" fmla="*/ 63 h 67"/>
                  <a:gd name="T74" fmla="*/ 108 w 154"/>
                  <a:gd name="T75" fmla="*/ 65 h 67"/>
                  <a:gd name="T76" fmla="*/ 112 w 154"/>
                  <a:gd name="T77" fmla="*/ 65 h 67"/>
                  <a:gd name="T78" fmla="*/ 117 w 154"/>
                  <a:gd name="T79" fmla="*/ 65 h 67"/>
                  <a:gd name="T80" fmla="*/ 125 w 154"/>
                  <a:gd name="T81" fmla="*/ 65 h 67"/>
                  <a:gd name="T82" fmla="*/ 127 w 154"/>
                  <a:gd name="T83" fmla="*/ 65 h 67"/>
                  <a:gd name="T84" fmla="*/ 131 w 154"/>
                  <a:gd name="T85" fmla="*/ 65 h 67"/>
                  <a:gd name="T86" fmla="*/ 133 w 154"/>
                  <a:gd name="T87" fmla="*/ 63 h 67"/>
                  <a:gd name="T88" fmla="*/ 133 w 154"/>
                  <a:gd name="T89" fmla="*/ 63 h 67"/>
                  <a:gd name="T90" fmla="*/ 135 w 154"/>
                  <a:gd name="T91" fmla="*/ 63 h 67"/>
                  <a:gd name="T92" fmla="*/ 135 w 154"/>
                  <a:gd name="T93" fmla="*/ 63 h 67"/>
                  <a:gd name="T94" fmla="*/ 137 w 154"/>
                  <a:gd name="T95" fmla="*/ 61 h 67"/>
                  <a:gd name="T96" fmla="*/ 137 w 154"/>
                  <a:gd name="T97" fmla="*/ 59 h 67"/>
                  <a:gd name="T98" fmla="*/ 139 w 154"/>
                  <a:gd name="T99" fmla="*/ 59 h 67"/>
                  <a:gd name="T100" fmla="*/ 139 w 154"/>
                  <a:gd name="T101" fmla="*/ 59 h 67"/>
                  <a:gd name="T102" fmla="*/ 139 w 154"/>
                  <a:gd name="T103" fmla="*/ 57 h 67"/>
                  <a:gd name="T104" fmla="*/ 139 w 154"/>
                  <a:gd name="T105" fmla="*/ 55 h 67"/>
                  <a:gd name="T106" fmla="*/ 140 w 154"/>
                  <a:gd name="T107" fmla="*/ 52 h 67"/>
                  <a:gd name="T108" fmla="*/ 140 w 154"/>
                  <a:gd name="T109" fmla="*/ 46 h 67"/>
                  <a:gd name="T110" fmla="*/ 142 w 154"/>
                  <a:gd name="T111" fmla="*/ 40 h 67"/>
                  <a:gd name="T112" fmla="*/ 144 w 154"/>
                  <a:gd name="T113" fmla="*/ 25 h 67"/>
                  <a:gd name="T114" fmla="*/ 146 w 154"/>
                  <a:gd name="T115" fmla="*/ 11 h 67"/>
                  <a:gd name="T116" fmla="*/ 146 w 154"/>
                  <a:gd name="T117" fmla="*/ 4 h 67"/>
                  <a:gd name="T118" fmla="*/ 148 w 154"/>
                  <a:gd name="T119" fmla="*/ 0 h 67"/>
                  <a:gd name="T120" fmla="*/ 150 w 154"/>
                  <a:gd name="T121" fmla="*/ 0 h 67"/>
                  <a:gd name="T122" fmla="*/ 150 w 154"/>
                  <a:gd name="T123" fmla="*/ 4 h 67"/>
                  <a:gd name="T124" fmla="*/ 152 w 154"/>
                  <a:gd name="T125" fmla="*/ 1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 h="67">
                    <a:moveTo>
                      <a:pt x="0" y="65"/>
                    </a:moveTo>
                    <a:lnTo>
                      <a:pt x="0" y="65"/>
                    </a:lnTo>
                    <a:lnTo>
                      <a:pt x="0" y="65"/>
                    </a:lnTo>
                    <a:lnTo>
                      <a:pt x="0" y="65"/>
                    </a:lnTo>
                    <a:lnTo>
                      <a:pt x="0" y="65"/>
                    </a:lnTo>
                    <a:lnTo>
                      <a:pt x="0" y="65"/>
                    </a:lnTo>
                    <a:lnTo>
                      <a:pt x="0" y="65"/>
                    </a:lnTo>
                    <a:lnTo>
                      <a:pt x="2" y="65"/>
                    </a:lnTo>
                    <a:lnTo>
                      <a:pt x="2" y="65"/>
                    </a:lnTo>
                    <a:lnTo>
                      <a:pt x="2" y="65"/>
                    </a:lnTo>
                    <a:lnTo>
                      <a:pt x="2" y="65"/>
                    </a:lnTo>
                    <a:lnTo>
                      <a:pt x="2" y="65"/>
                    </a:lnTo>
                    <a:lnTo>
                      <a:pt x="2" y="65"/>
                    </a:lnTo>
                    <a:lnTo>
                      <a:pt x="2" y="65"/>
                    </a:lnTo>
                    <a:lnTo>
                      <a:pt x="2" y="65"/>
                    </a:lnTo>
                    <a:lnTo>
                      <a:pt x="2" y="65"/>
                    </a:lnTo>
                    <a:lnTo>
                      <a:pt x="2" y="65"/>
                    </a:lnTo>
                    <a:lnTo>
                      <a:pt x="4" y="65"/>
                    </a:lnTo>
                    <a:lnTo>
                      <a:pt x="4" y="65"/>
                    </a:lnTo>
                    <a:lnTo>
                      <a:pt x="4" y="65"/>
                    </a:lnTo>
                    <a:lnTo>
                      <a:pt x="4" y="65"/>
                    </a:lnTo>
                    <a:lnTo>
                      <a:pt x="4" y="65"/>
                    </a:lnTo>
                    <a:lnTo>
                      <a:pt x="4" y="65"/>
                    </a:lnTo>
                    <a:lnTo>
                      <a:pt x="4" y="65"/>
                    </a:lnTo>
                    <a:lnTo>
                      <a:pt x="4" y="65"/>
                    </a:lnTo>
                    <a:lnTo>
                      <a:pt x="6" y="65"/>
                    </a:lnTo>
                    <a:lnTo>
                      <a:pt x="6" y="65"/>
                    </a:lnTo>
                    <a:lnTo>
                      <a:pt x="6" y="65"/>
                    </a:lnTo>
                    <a:lnTo>
                      <a:pt x="6" y="65"/>
                    </a:lnTo>
                    <a:lnTo>
                      <a:pt x="6" y="65"/>
                    </a:lnTo>
                    <a:lnTo>
                      <a:pt x="6" y="65"/>
                    </a:lnTo>
                    <a:lnTo>
                      <a:pt x="6" y="65"/>
                    </a:lnTo>
                    <a:lnTo>
                      <a:pt x="6" y="65"/>
                    </a:lnTo>
                    <a:lnTo>
                      <a:pt x="8" y="65"/>
                    </a:lnTo>
                    <a:lnTo>
                      <a:pt x="8" y="65"/>
                    </a:lnTo>
                    <a:lnTo>
                      <a:pt x="8" y="65"/>
                    </a:lnTo>
                    <a:lnTo>
                      <a:pt x="10" y="67"/>
                    </a:lnTo>
                    <a:lnTo>
                      <a:pt x="10" y="67"/>
                    </a:lnTo>
                    <a:lnTo>
                      <a:pt x="10" y="67"/>
                    </a:lnTo>
                    <a:lnTo>
                      <a:pt x="10" y="67"/>
                    </a:lnTo>
                    <a:lnTo>
                      <a:pt x="10" y="67"/>
                    </a:lnTo>
                    <a:lnTo>
                      <a:pt x="10" y="67"/>
                    </a:lnTo>
                    <a:lnTo>
                      <a:pt x="10" y="67"/>
                    </a:lnTo>
                    <a:lnTo>
                      <a:pt x="10" y="67"/>
                    </a:lnTo>
                    <a:lnTo>
                      <a:pt x="12" y="67"/>
                    </a:lnTo>
                    <a:lnTo>
                      <a:pt x="12" y="67"/>
                    </a:lnTo>
                    <a:lnTo>
                      <a:pt x="12" y="67"/>
                    </a:lnTo>
                    <a:lnTo>
                      <a:pt x="12" y="67"/>
                    </a:lnTo>
                    <a:lnTo>
                      <a:pt x="12" y="67"/>
                    </a:lnTo>
                    <a:lnTo>
                      <a:pt x="12" y="67"/>
                    </a:lnTo>
                    <a:lnTo>
                      <a:pt x="12" y="67"/>
                    </a:lnTo>
                    <a:lnTo>
                      <a:pt x="14" y="67"/>
                    </a:lnTo>
                    <a:lnTo>
                      <a:pt x="14" y="67"/>
                    </a:lnTo>
                    <a:lnTo>
                      <a:pt x="14" y="67"/>
                    </a:lnTo>
                    <a:lnTo>
                      <a:pt x="14" y="67"/>
                    </a:lnTo>
                    <a:lnTo>
                      <a:pt x="14" y="67"/>
                    </a:lnTo>
                    <a:lnTo>
                      <a:pt x="14" y="67"/>
                    </a:lnTo>
                    <a:lnTo>
                      <a:pt x="14" y="67"/>
                    </a:lnTo>
                    <a:lnTo>
                      <a:pt x="16" y="67"/>
                    </a:lnTo>
                    <a:lnTo>
                      <a:pt x="16" y="67"/>
                    </a:lnTo>
                    <a:lnTo>
                      <a:pt x="16" y="67"/>
                    </a:lnTo>
                    <a:lnTo>
                      <a:pt x="16" y="67"/>
                    </a:lnTo>
                    <a:lnTo>
                      <a:pt x="16" y="67"/>
                    </a:lnTo>
                    <a:lnTo>
                      <a:pt x="18" y="67"/>
                    </a:lnTo>
                    <a:lnTo>
                      <a:pt x="18" y="67"/>
                    </a:lnTo>
                    <a:lnTo>
                      <a:pt x="19" y="67"/>
                    </a:lnTo>
                    <a:lnTo>
                      <a:pt x="19" y="67"/>
                    </a:lnTo>
                    <a:lnTo>
                      <a:pt x="19" y="67"/>
                    </a:lnTo>
                    <a:lnTo>
                      <a:pt x="21" y="67"/>
                    </a:lnTo>
                    <a:lnTo>
                      <a:pt x="21" y="67"/>
                    </a:lnTo>
                    <a:lnTo>
                      <a:pt x="21" y="67"/>
                    </a:lnTo>
                    <a:lnTo>
                      <a:pt x="21" y="67"/>
                    </a:lnTo>
                    <a:lnTo>
                      <a:pt x="23" y="67"/>
                    </a:lnTo>
                    <a:lnTo>
                      <a:pt x="23" y="67"/>
                    </a:lnTo>
                    <a:lnTo>
                      <a:pt x="23" y="67"/>
                    </a:lnTo>
                    <a:lnTo>
                      <a:pt x="23" y="67"/>
                    </a:lnTo>
                    <a:lnTo>
                      <a:pt x="25" y="67"/>
                    </a:lnTo>
                    <a:lnTo>
                      <a:pt x="25" y="67"/>
                    </a:lnTo>
                    <a:lnTo>
                      <a:pt x="25" y="67"/>
                    </a:lnTo>
                    <a:lnTo>
                      <a:pt x="27" y="67"/>
                    </a:lnTo>
                    <a:lnTo>
                      <a:pt x="27" y="67"/>
                    </a:lnTo>
                    <a:lnTo>
                      <a:pt x="27" y="67"/>
                    </a:lnTo>
                    <a:lnTo>
                      <a:pt x="27" y="67"/>
                    </a:lnTo>
                    <a:lnTo>
                      <a:pt x="29" y="67"/>
                    </a:lnTo>
                    <a:lnTo>
                      <a:pt x="29" y="67"/>
                    </a:lnTo>
                    <a:lnTo>
                      <a:pt x="29" y="67"/>
                    </a:lnTo>
                    <a:lnTo>
                      <a:pt x="29" y="67"/>
                    </a:lnTo>
                    <a:lnTo>
                      <a:pt x="29" y="67"/>
                    </a:lnTo>
                    <a:lnTo>
                      <a:pt x="31" y="67"/>
                    </a:lnTo>
                    <a:lnTo>
                      <a:pt x="31" y="67"/>
                    </a:lnTo>
                    <a:lnTo>
                      <a:pt x="31" y="67"/>
                    </a:lnTo>
                    <a:lnTo>
                      <a:pt x="31" y="67"/>
                    </a:lnTo>
                    <a:lnTo>
                      <a:pt x="33" y="67"/>
                    </a:lnTo>
                    <a:lnTo>
                      <a:pt x="33" y="67"/>
                    </a:lnTo>
                    <a:lnTo>
                      <a:pt x="33" y="67"/>
                    </a:lnTo>
                    <a:lnTo>
                      <a:pt x="33" y="67"/>
                    </a:lnTo>
                    <a:lnTo>
                      <a:pt x="33" y="67"/>
                    </a:lnTo>
                    <a:lnTo>
                      <a:pt x="33" y="65"/>
                    </a:lnTo>
                    <a:lnTo>
                      <a:pt x="33" y="65"/>
                    </a:lnTo>
                    <a:lnTo>
                      <a:pt x="33" y="65"/>
                    </a:lnTo>
                    <a:lnTo>
                      <a:pt x="35" y="65"/>
                    </a:lnTo>
                    <a:lnTo>
                      <a:pt x="35" y="65"/>
                    </a:lnTo>
                    <a:lnTo>
                      <a:pt x="35" y="65"/>
                    </a:lnTo>
                    <a:lnTo>
                      <a:pt x="35" y="65"/>
                    </a:lnTo>
                    <a:lnTo>
                      <a:pt x="35" y="65"/>
                    </a:lnTo>
                    <a:lnTo>
                      <a:pt x="37" y="65"/>
                    </a:lnTo>
                    <a:lnTo>
                      <a:pt x="37" y="65"/>
                    </a:lnTo>
                    <a:lnTo>
                      <a:pt x="37" y="65"/>
                    </a:lnTo>
                    <a:lnTo>
                      <a:pt x="39" y="65"/>
                    </a:lnTo>
                    <a:lnTo>
                      <a:pt x="39" y="65"/>
                    </a:lnTo>
                    <a:lnTo>
                      <a:pt x="39" y="65"/>
                    </a:lnTo>
                    <a:lnTo>
                      <a:pt x="41" y="65"/>
                    </a:lnTo>
                    <a:lnTo>
                      <a:pt x="41" y="65"/>
                    </a:lnTo>
                    <a:lnTo>
                      <a:pt x="43" y="65"/>
                    </a:lnTo>
                    <a:lnTo>
                      <a:pt x="43" y="65"/>
                    </a:lnTo>
                    <a:lnTo>
                      <a:pt x="43" y="65"/>
                    </a:lnTo>
                    <a:lnTo>
                      <a:pt x="44" y="65"/>
                    </a:lnTo>
                    <a:lnTo>
                      <a:pt x="44" y="65"/>
                    </a:lnTo>
                    <a:lnTo>
                      <a:pt x="44" y="65"/>
                    </a:lnTo>
                    <a:lnTo>
                      <a:pt x="44" y="65"/>
                    </a:lnTo>
                    <a:lnTo>
                      <a:pt x="44" y="65"/>
                    </a:lnTo>
                    <a:lnTo>
                      <a:pt x="46" y="65"/>
                    </a:lnTo>
                    <a:lnTo>
                      <a:pt x="46" y="65"/>
                    </a:lnTo>
                    <a:lnTo>
                      <a:pt x="46" y="65"/>
                    </a:lnTo>
                    <a:lnTo>
                      <a:pt x="46" y="65"/>
                    </a:lnTo>
                    <a:lnTo>
                      <a:pt x="48" y="65"/>
                    </a:lnTo>
                    <a:lnTo>
                      <a:pt x="48" y="65"/>
                    </a:lnTo>
                    <a:lnTo>
                      <a:pt x="48" y="65"/>
                    </a:lnTo>
                    <a:lnTo>
                      <a:pt x="48" y="65"/>
                    </a:lnTo>
                    <a:lnTo>
                      <a:pt x="50" y="65"/>
                    </a:lnTo>
                    <a:lnTo>
                      <a:pt x="50" y="65"/>
                    </a:lnTo>
                    <a:lnTo>
                      <a:pt x="50" y="65"/>
                    </a:lnTo>
                    <a:lnTo>
                      <a:pt x="50" y="65"/>
                    </a:lnTo>
                    <a:lnTo>
                      <a:pt x="50" y="65"/>
                    </a:lnTo>
                    <a:lnTo>
                      <a:pt x="50" y="65"/>
                    </a:lnTo>
                    <a:lnTo>
                      <a:pt x="52" y="65"/>
                    </a:lnTo>
                    <a:lnTo>
                      <a:pt x="52" y="65"/>
                    </a:lnTo>
                    <a:lnTo>
                      <a:pt x="52" y="65"/>
                    </a:lnTo>
                    <a:lnTo>
                      <a:pt x="52" y="65"/>
                    </a:lnTo>
                    <a:lnTo>
                      <a:pt x="52" y="65"/>
                    </a:lnTo>
                    <a:lnTo>
                      <a:pt x="52" y="65"/>
                    </a:lnTo>
                    <a:lnTo>
                      <a:pt x="54" y="65"/>
                    </a:lnTo>
                    <a:lnTo>
                      <a:pt x="54" y="65"/>
                    </a:lnTo>
                    <a:lnTo>
                      <a:pt x="54" y="65"/>
                    </a:lnTo>
                    <a:lnTo>
                      <a:pt x="54" y="65"/>
                    </a:lnTo>
                    <a:lnTo>
                      <a:pt x="54" y="65"/>
                    </a:lnTo>
                    <a:lnTo>
                      <a:pt x="56" y="65"/>
                    </a:lnTo>
                    <a:lnTo>
                      <a:pt x="56" y="65"/>
                    </a:lnTo>
                    <a:lnTo>
                      <a:pt x="56" y="65"/>
                    </a:lnTo>
                    <a:lnTo>
                      <a:pt x="56" y="65"/>
                    </a:lnTo>
                    <a:lnTo>
                      <a:pt x="56" y="65"/>
                    </a:lnTo>
                    <a:lnTo>
                      <a:pt x="56" y="65"/>
                    </a:lnTo>
                    <a:lnTo>
                      <a:pt x="56" y="65"/>
                    </a:lnTo>
                    <a:lnTo>
                      <a:pt x="58" y="65"/>
                    </a:lnTo>
                    <a:lnTo>
                      <a:pt x="58" y="65"/>
                    </a:lnTo>
                    <a:lnTo>
                      <a:pt x="58" y="65"/>
                    </a:lnTo>
                    <a:lnTo>
                      <a:pt x="58" y="65"/>
                    </a:lnTo>
                    <a:lnTo>
                      <a:pt x="58" y="65"/>
                    </a:lnTo>
                    <a:lnTo>
                      <a:pt x="60" y="65"/>
                    </a:lnTo>
                    <a:lnTo>
                      <a:pt x="60" y="65"/>
                    </a:lnTo>
                    <a:lnTo>
                      <a:pt x="60" y="65"/>
                    </a:lnTo>
                    <a:lnTo>
                      <a:pt x="60" y="65"/>
                    </a:lnTo>
                    <a:lnTo>
                      <a:pt x="60" y="65"/>
                    </a:lnTo>
                    <a:lnTo>
                      <a:pt x="62" y="65"/>
                    </a:lnTo>
                    <a:lnTo>
                      <a:pt x="62" y="65"/>
                    </a:lnTo>
                    <a:lnTo>
                      <a:pt x="62" y="65"/>
                    </a:lnTo>
                    <a:lnTo>
                      <a:pt x="62" y="65"/>
                    </a:lnTo>
                    <a:lnTo>
                      <a:pt x="64" y="65"/>
                    </a:lnTo>
                    <a:lnTo>
                      <a:pt x="64" y="65"/>
                    </a:lnTo>
                    <a:lnTo>
                      <a:pt x="64" y="65"/>
                    </a:lnTo>
                    <a:lnTo>
                      <a:pt x="66" y="65"/>
                    </a:lnTo>
                    <a:lnTo>
                      <a:pt x="66" y="65"/>
                    </a:lnTo>
                    <a:lnTo>
                      <a:pt x="66" y="65"/>
                    </a:lnTo>
                    <a:lnTo>
                      <a:pt x="66" y="65"/>
                    </a:lnTo>
                    <a:lnTo>
                      <a:pt x="67" y="65"/>
                    </a:lnTo>
                    <a:lnTo>
                      <a:pt x="67" y="65"/>
                    </a:lnTo>
                    <a:lnTo>
                      <a:pt x="67" y="65"/>
                    </a:lnTo>
                    <a:lnTo>
                      <a:pt x="69" y="65"/>
                    </a:lnTo>
                    <a:lnTo>
                      <a:pt x="69" y="65"/>
                    </a:lnTo>
                    <a:lnTo>
                      <a:pt x="69" y="65"/>
                    </a:lnTo>
                    <a:lnTo>
                      <a:pt x="69" y="65"/>
                    </a:lnTo>
                    <a:lnTo>
                      <a:pt x="71" y="65"/>
                    </a:lnTo>
                    <a:lnTo>
                      <a:pt x="71" y="65"/>
                    </a:lnTo>
                    <a:lnTo>
                      <a:pt x="71" y="65"/>
                    </a:lnTo>
                    <a:lnTo>
                      <a:pt x="73" y="65"/>
                    </a:lnTo>
                    <a:lnTo>
                      <a:pt x="73" y="65"/>
                    </a:lnTo>
                    <a:lnTo>
                      <a:pt x="75" y="65"/>
                    </a:lnTo>
                    <a:lnTo>
                      <a:pt x="75" y="65"/>
                    </a:lnTo>
                    <a:lnTo>
                      <a:pt x="77" y="65"/>
                    </a:lnTo>
                    <a:lnTo>
                      <a:pt x="77" y="65"/>
                    </a:lnTo>
                    <a:lnTo>
                      <a:pt x="77" y="65"/>
                    </a:lnTo>
                    <a:lnTo>
                      <a:pt x="79" y="65"/>
                    </a:lnTo>
                    <a:lnTo>
                      <a:pt x="79" y="65"/>
                    </a:lnTo>
                    <a:lnTo>
                      <a:pt x="79" y="65"/>
                    </a:lnTo>
                    <a:lnTo>
                      <a:pt x="79" y="65"/>
                    </a:lnTo>
                    <a:lnTo>
                      <a:pt x="79" y="65"/>
                    </a:lnTo>
                    <a:lnTo>
                      <a:pt x="79" y="65"/>
                    </a:lnTo>
                    <a:lnTo>
                      <a:pt x="79" y="65"/>
                    </a:lnTo>
                    <a:lnTo>
                      <a:pt x="81" y="65"/>
                    </a:lnTo>
                    <a:lnTo>
                      <a:pt x="81" y="65"/>
                    </a:lnTo>
                    <a:lnTo>
                      <a:pt x="81" y="65"/>
                    </a:lnTo>
                    <a:lnTo>
                      <a:pt x="81" y="65"/>
                    </a:lnTo>
                    <a:lnTo>
                      <a:pt x="81" y="65"/>
                    </a:lnTo>
                    <a:lnTo>
                      <a:pt x="81" y="65"/>
                    </a:lnTo>
                    <a:lnTo>
                      <a:pt x="81" y="65"/>
                    </a:lnTo>
                    <a:lnTo>
                      <a:pt x="83" y="65"/>
                    </a:lnTo>
                    <a:lnTo>
                      <a:pt x="83" y="65"/>
                    </a:lnTo>
                    <a:lnTo>
                      <a:pt x="83" y="65"/>
                    </a:lnTo>
                    <a:lnTo>
                      <a:pt x="83" y="65"/>
                    </a:lnTo>
                    <a:lnTo>
                      <a:pt x="83" y="65"/>
                    </a:lnTo>
                    <a:lnTo>
                      <a:pt x="83" y="65"/>
                    </a:lnTo>
                    <a:lnTo>
                      <a:pt x="83" y="65"/>
                    </a:lnTo>
                    <a:lnTo>
                      <a:pt x="85" y="65"/>
                    </a:lnTo>
                    <a:lnTo>
                      <a:pt x="85" y="65"/>
                    </a:lnTo>
                    <a:lnTo>
                      <a:pt x="85" y="65"/>
                    </a:lnTo>
                    <a:lnTo>
                      <a:pt x="85" y="65"/>
                    </a:lnTo>
                    <a:lnTo>
                      <a:pt x="85" y="65"/>
                    </a:lnTo>
                    <a:lnTo>
                      <a:pt x="85" y="65"/>
                    </a:lnTo>
                    <a:lnTo>
                      <a:pt x="85" y="65"/>
                    </a:lnTo>
                    <a:lnTo>
                      <a:pt x="85" y="65"/>
                    </a:lnTo>
                    <a:lnTo>
                      <a:pt x="87" y="65"/>
                    </a:lnTo>
                    <a:lnTo>
                      <a:pt x="87" y="65"/>
                    </a:lnTo>
                    <a:lnTo>
                      <a:pt x="87" y="65"/>
                    </a:lnTo>
                    <a:lnTo>
                      <a:pt x="87" y="65"/>
                    </a:lnTo>
                    <a:lnTo>
                      <a:pt x="87" y="65"/>
                    </a:lnTo>
                    <a:lnTo>
                      <a:pt x="87" y="63"/>
                    </a:lnTo>
                    <a:lnTo>
                      <a:pt x="87" y="63"/>
                    </a:lnTo>
                    <a:lnTo>
                      <a:pt x="87" y="63"/>
                    </a:lnTo>
                    <a:lnTo>
                      <a:pt x="89" y="63"/>
                    </a:lnTo>
                    <a:lnTo>
                      <a:pt x="89" y="63"/>
                    </a:lnTo>
                    <a:lnTo>
                      <a:pt x="89" y="63"/>
                    </a:lnTo>
                    <a:lnTo>
                      <a:pt x="89" y="63"/>
                    </a:lnTo>
                    <a:lnTo>
                      <a:pt x="89" y="63"/>
                    </a:lnTo>
                    <a:lnTo>
                      <a:pt x="91" y="63"/>
                    </a:lnTo>
                    <a:lnTo>
                      <a:pt x="91" y="63"/>
                    </a:lnTo>
                    <a:lnTo>
                      <a:pt x="91" y="61"/>
                    </a:lnTo>
                    <a:lnTo>
                      <a:pt x="91" y="61"/>
                    </a:lnTo>
                    <a:lnTo>
                      <a:pt x="91" y="61"/>
                    </a:lnTo>
                    <a:lnTo>
                      <a:pt x="91" y="61"/>
                    </a:lnTo>
                    <a:lnTo>
                      <a:pt x="91" y="61"/>
                    </a:lnTo>
                    <a:lnTo>
                      <a:pt x="92" y="61"/>
                    </a:lnTo>
                    <a:lnTo>
                      <a:pt x="92" y="61"/>
                    </a:lnTo>
                    <a:lnTo>
                      <a:pt x="92" y="61"/>
                    </a:lnTo>
                    <a:lnTo>
                      <a:pt x="92" y="61"/>
                    </a:lnTo>
                    <a:lnTo>
                      <a:pt x="92" y="61"/>
                    </a:lnTo>
                    <a:lnTo>
                      <a:pt x="92" y="61"/>
                    </a:lnTo>
                    <a:lnTo>
                      <a:pt x="92" y="61"/>
                    </a:lnTo>
                    <a:lnTo>
                      <a:pt x="94" y="61"/>
                    </a:lnTo>
                    <a:lnTo>
                      <a:pt x="94" y="61"/>
                    </a:lnTo>
                    <a:lnTo>
                      <a:pt x="94" y="61"/>
                    </a:lnTo>
                    <a:lnTo>
                      <a:pt x="94" y="59"/>
                    </a:lnTo>
                    <a:lnTo>
                      <a:pt x="94" y="59"/>
                    </a:lnTo>
                    <a:lnTo>
                      <a:pt x="94" y="59"/>
                    </a:lnTo>
                    <a:lnTo>
                      <a:pt x="94" y="59"/>
                    </a:lnTo>
                    <a:lnTo>
                      <a:pt x="94" y="59"/>
                    </a:lnTo>
                    <a:lnTo>
                      <a:pt x="96" y="59"/>
                    </a:lnTo>
                    <a:lnTo>
                      <a:pt x="96" y="59"/>
                    </a:lnTo>
                    <a:lnTo>
                      <a:pt x="96" y="59"/>
                    </a:lnTo>
                    <a:lnTo>
                      <a:pt x="96" y="59"/>
                    </a:lnTo>
                    <a:lnTo>
                      <a:pt x="96" y="59"/>
                    </a:lnTo>
                    <a:lnTo>
                      <a:pt x="96" y="59"/>
                    </a:lnTo>
                    <a:lnTo>
                      <a:pt x="96" y="59"/>
                    </a:lnTo>
                    <a:lnTo>
                      <a:pt x="96" y="59"/>
                    </a:lnTo>
                    <a:lnTo>
                      <a:pt x="96" y="59"/>
                    </a:lnTo>
                    <a:lnTo>
                      <a:pt x="98" y="59"/>
                    </a:lnTo>
                    <a:lnTo>
                      <a:pt x="98" y="59"/>
                    </a:lnTo>
                    <a:lnTo>
                      <a:pt x="98" y="61"/>
                    </a:lnTo>
                    <a:lnTo>
                      <a:pt x="98" y="61"/>
                    </a:lnTo>
                    <a:lnTo>
                      <a:pt x="98" y="61"/>
                    </a:lnTo>
                    <a:lnTo>
                      <a:pt x="98" y="61"/>
                    </a:lnTo>
                    <a:lnTo>
                      <a:pt x="98" y="61"/>
                    </a:lnTo>
                    <a:lnTo>
                      <a:pt x="100" y="61"/>
                    </a:lnTo>
                    <a:lnTo>
                      <a:pt x="100" y="61"/>
                    </a:lnTo>
                    <a:lnTo>
                      <a:pt x="100" y="61"/>
                    </a:lnTo>
                    <a:lnTo>
                      <a:pt x="100" y="61"/>
                    </a:lnTo>
                    <a:lnTo>
                      <a:pt x="100" y="61"/>
                    </a:lnTo>
                    <a:lnTo>
                      <a:pt x="102" y="61"/>
                    </a:lnTo>
                    <a:lnTo>
                      <a:pt x="102" y="63"/>
                    </a:lnTo>
                    <a:lnTo>
                      <a:pt x="102" y="63"/>
                    </a:lnTo>
                    <a:lnTo>
                      <a:pt x="102" y="63"/>
                    </a:lnTo>
                    <a:lnTo>
                      <a:pt x="102" y="63"/>
                    </a:lnTo>
                    <a:lnTo>
                      <a:pt x="104" y="63"/>
                    </a:lnTo>
                    <a:lnTo>
                      <a:pt x="104" y="63"/>
                    </a:lnTo>
                    <a:lnTo>
                      <a:pt x="104" y="63"/>
                    </a:lnTo>
                    <a:lnTo>
                      <a:pt x="104" y="63"/>
                    </a:lnTo>
                    <a:lnTo>
                      <a:pt x="104" y="63"/>
                    </a:lnTo>
                    <a:lnTo>
                      <a:pt x="104" y="63"/>
                    </a:lnTo>
                    <a:lnTo>
                      <a:pt x="104" y="63"/>
                    </a:lnTo>
                    <a:lnTo>
                      <a:pt x="104" y="63"/>
                    </a:lnTo>
                    <a:lnTo>
                      <a:pt x="104" y="63"/>
                    </a:lnTo>
                    <a:lnTo>
                      <a:pt x="106" y="63"/>
                    </a:lnTo>
                    <a:lnTo>
                      <a:pt x="106" y="63"/>
                    </a:lnTo>
                    <a:lnTo>
                      <a:pt x="106" y="63"/>
                    </a:lnTo>
                    <a:lnTo>
                      <a:pt x="106" y="63"/>
                    </a:lnTo>
                    <a:lnTo>
                      <a:pt x="106" y="63"/>
                    </a:lnTo>
                    <a:lnTo>
                      <a:pt x="106" y="63"/>
                    </a:lnTo>
                    <a:lnTo>
                      <a:pt x="106" y="63"/>
                    </a:lnTo>
                    <a:lnTo>
                      <a:pt x="106" y="63"/>
                    </a:lnTo>
                    <a:lnTo>
                      <a:pt x="108" y="63"/>
                    </a:lnTo>
                    <a:lnTo>
                      <a:pt x="108" y="63"/>
                    </a:lnTo>
                    <a:lnTo>
                      <a:pt x="108" y="63"/>
                    </a:lnTo>
                    <a:lnTo>
                      <a:pt x="108" y="65"/>
                    </a:lnTo>
                    <a:lnTo>
                      <a:pt x="108" y="65"/>
                    </a:lnTo>
                    <a:lnTo>
                      <a:pt x="108" y="65"/>
                    </a:lnTo>
                    <a:lnTo>
                      <a:pt x="110" y="65"/>
                    </a:lnTo>
                    <a:lnTo>
                      <a:pt x="110" y="65"/>
                    </a:lnTo>
                    <a:lnTo>
                      <a:pt x="110" y="65"/>
                    </a:lnTo>
                    <a:lnTo>
                      <a:pt x="110" y="65"/>
                    </a:lnTo>
                    <a:lnTo>
                      <a:pt x="110" y="65"/>
                    </a:lnTo>
                    <a:lnTo>
                      <a:pt x="112" y="65"/>
                    </a:lnTo>
                    <a:lnTo>
                      <a:pt x="112" y="65"/>
                    </a:lnTo>
                    <a:lnTo>
                      <a:pt x="112" y="65"/>
                    </a:lnTo>
                    <a:lnTo>
                      <a:pt x="112" y="65"/>
                    </a:lnTo>
                    <a:lnTo>
                      <a:pt x="114" y="65"/>
                    </a:lnTo>
                    <a:lnTo>
                      <a:pt x="114" y="65"/>
                    </a:lnTo>
                    <a:lnTo>
                      <a:pt x="114" y="65"/>
                    </a:lnTo>
                    <a:lnTo>
                      <a:pt x="116" y="65"/>
                    </a:lnTo>
                    <a:lnTo>
                      <a:pt x="116" y="65"/>
                    </a:lnTo>
                    <a:lnTo>
                      <a:pt x="116" y="65"/>
                    </a:lnTo>
                    <a:lnTo>
                      <a:pt x="117" y="65"/>
                    </a:lnTo>
                    <a:lnTo>
                      <a:pt x="117" y="65"/>
                    </a:lnTo>
                    <a:lnTo>
                      <a:pt x="119" y="65"/>
                    </a:lnTo>
                    <a:lnTo>
                      <a:pt x="119" y="65"/>
                    </a:lnTo>
                    <a:lnTo>
                      <a:pt x="121" y="65"/>
                    </a:lnTo>
                    <a:lnTo>
                      <a:pt x="121" y="65"/>
                    </a:lnTo>
                    <a:lnTo>
                      <a:pt x="123" y="65"/>
                    </a:lnTo>
                    <a:lnTo>
                      <a:pt x="123" y="65"/>
                    </a:lnTo>
                    <a:lnTo>
                      <a:pt x="125" y="65"/>
                    </a:lnTo>
                    <a:lnTo>
                      <a:pt x="125" y="65"/>
                    </a:lnTo>
                    <a:lnTo>
                      <a:pt x="125" y="65"/>
                    </a:lnTo>
                    <a:lnTo>
                      <a:pt x="125" y="65"/>
                    </a:lnTo>
                    <a:lnTo>
                      <a:pt x="127" y="65"/>
                    </a:lnTo>
                    <a:lnTo>
                      <a:pt x="127" y="65"/>
                    </a:lnTo>
                    <a:lnTo>
                      <a:pt x="127" y="65"/>
                    </a:lnTo>
                    <a:lnTo>
                      <a:pt x="127" y="65"/>
                    </a:lnTo>
                    <a:lnTo>
                      <a:pt x="127" y="65"/>
                    </a:lnTo>
                    <a:lnTo>
                      <a:pt x="127" y="65"/>
                    </a:lnTo>
                    <a:lnTo>
                      <a:pt x="127" y="65"/>
                    </a:lnTo>
                    <a:lnTo>
                      <a:pt x="129" y="65"/>
                    </a:lnTo>
                    <a:lnTo>
                      <a:pt x="129" y="65"/>
                    </a:lnTo>
                    <a:lnTo>
                      <a:pt x="129" y="65"/>
                    </a:lnTo>
                    <a:lnTo>
                      <a:pt x="129" y="65"/>
                    </a:lnTo>
                    <a:lnTo>
                      <a:pt x="129" y="65"/>
                    </a:lnTo>
                    <a:lnTo>
                      <a:pt x="131" y="65"/>
                    </a:lnTo>
                    <a:lnTo>
                      <a:pt x="131" y="65"/>
                    </a:lnTo>
                    <a:lnTo>
                      <a:pt x="131" y="65"/>
                    </a:lnTo>
                    <a:lnTo>
                      <a:pt x="131" y="65"/>
                    </a:lnTo>
                    <a:lnTo>
                      <a:pt x="131" y="65"/>
                    </a:lnTo>
                    <a:lnTo>
                      <a:pt x="131" y="65"/>
                    </a:lnTo>
                    <a:lnTo>
                      <a:pt x="131" y="65"/>
                    </a:lnTo>
                    <a:lnTo>
                      <a:pt x="131" y="65"/>
                    </a:lnTo>
                    <a:lnTo>
                      <a:pt x="133" y="63"/>
                    </a:lnTo>
                    <a:lnTo>
                      <a:pt x="133" y="63"/>
                    </a:lnTo>
                    <a:lnTo>
                      <a:pt x="133" y="63"/>
                    </a:lnTo>
                    <a:lnTo>
                      <a:pt x="133" y="63"/>
                    </a:lnTo>
                    <a:lnTo>
                      <a:pt x="133" y="63"/>
                    </a:lnTo>
                    <a:lnTo>
                      <a:pt x="133" y="63"/>
                    </a:lnTo>
                    <a:lnTo>
                      <a:pt x="133" y="63"/>
                    </a:lnTo>
                    <a:lnTo>
                      <a:pt x="133" y="63"/>
                    </a:lnTo>
                    <a:lnTo>
                      <a:pt x="133" y="63"/>
                    </a:lnTo>
                    <a:lnTo>
                      <a:pt x="133" y="63"/>
                    </a:lnTo>
                    <a:lnTo>
                      <a:pt x="133" y="63"/>
                    </a:lnTo>
                    <a:lnTo>
                      <a:pt x="135" y="63"/>
                    </a:lnTo>
                    <a:lnTo>
                      <a:pt x="135" y="63"/>
                    </a:lnTo>
                    <a:lnTo>
                      <a:pt x="135" y="63"/>
                    </a:lnTo>
                    <a:lnTo>
                      <a:pt x="135" y="63"/>
                    </a:lnTo>
                    <a:lnTo>
                      <a:pt x="135" y="63"/>
                    </a:lnTo>
                    <a:lnTo>
                      <a:pt x="135" y="63"/>
                    </a:lnTo>
                    <a:lnTo>
                      <a:pt x="135" y="63"/>
                    </a:lnTo>
                    <a:lnTo>
                      <a:pt x="135" y="63"/>
                    </a:lnTo>
                    <a:lnTo>
                      <a:pt x="135" y="63"/>
                    </a:lnTo>
                    <a:lnTo>
                      <a:pt x="135" y="63"/>
                    </a:lnTo>
                    <a:lnTo>
                      <a:pt x="135" y="63"/>
                    </a:lnTo>
                    <a:lnTo>
                      <a:pt x="135" y="63"/>
                    </a:lnTo>
                    <a:lnTo>
                      <a:pt x="135" y="63"/>
                    </a:lnTo>
                    <a:lnTo>
                      <a:pt x="135" y="63"/>
                    </a:lnTo>
                    <a:lnTo>
                      <a:pt x="137" y="61"/>
                    </a:lnTo>
                    <a:lnTo>
                      <a:pt x="137" y="61"/>
                    </a:lnTo>
                    <a:lnTo>
                      <a:pt x="137" y="61"/>
                    </a:lnTo>
                    <a:lnTo>
                      <a:pt x="137" y="61"/>
                    </a:lnTo>
                    <a:lnTo>
                      <a:pt x="137" y="61"/>
                    </a:lnTo>
                    <a:lnTo>
                      <a:pt x="137" y="61"/>
                    </a:lnTo>
                    <a:lnTo>
                      <a:pt x="137" y="61"/>
                    </a:lnTo>
                    <a:lnTo>
                      <a:pt x="137" y="61"/>
                    </a:lnTo>
                    <a:lnTo>
                      <a:pt x="137" y="61"/>
                    </a:lnTo>
                    <a:lnTo>
                      <a:pt x="137" y="61"/>
                    </a:lnTo>
                    <a:lnTo>
                      <a:pt x="137" y="61"/>
                    </a:lnTo>
                    <a:lnTo>
                      <a:pt x="137" y="61"/>
                    </a:lnTo>
                    <a:lnTo>
                      <a:pt x="137" y="61"/>
                    </a:lnTo>
                    <a:lnTo>
                      <a:pt x="137" y="61"/>
                    </a:lnTo>
                    <a:lnTo>
                      <a:pt x="137" y="61"/>
                    </a:lnTo>
                    <a:lnTo>
                      <a:pt x="137" y="59"/>
                    </a:lnTo>
                    <a:lnTo>
                      <a:pt x="137" y="59"/>
                    </a:lnTo>
                    <a:lnTo>
                      <a:pt x="137" y="59"/>
                    </a:lnTo>
                    <a:lnTo>
                      <a:pt x="137" y="59"/>
                    </a:lnTo>
                    <a:lnTo>
                      <a:pt x="137" y="59"/>
                    </a:lnTo>
                    <a:lnTo>
                      <a:pt x="137" y="59"/>
                    </a:lnTo>
                    <a:lnTo>
                      <a:pt x="137" y="59"/>
                    </a:lnTo>
                    <a:lnTo>
                      <a:pt x="137" y="59"/>
                    </a:lnTo>
                    <a:lnTo>
                      <a:pt x="139" y="59"/>
                    </a:lnTo>
                    <a:lnTo>
                      <a:pt x="139" y="59"/>
                    </a:lnTo>
                    <a:lnTo>
                      <a:pt x="139" y="59"/>
                    </a:lnTo>
                    <a:lnTo>
                      <a:pt x="139" y="59"/>
                    </a:lnTo>
                    <a:lnTo>
                      <a:pt x="139" y="59"/>
                    </a:lnTo>
                    <a:lnTo>
                      <a:pt x="139" y="59"/>
                    </a:lnTo>
                    <a:lnTo>
                      <a:pt x="139" y="59"/>
                    </a:lnTo>
                    <a:lnTo>
                      <a:pt x="139" y="59"/>
                    </a:lnTo>
                    <a:lnTo>
                      <a:pt x="139" y="59"/>
                    </a:lnTo>
                    <a:lnTo>
                      <a:pt x="139" y="59"/>
                    </a:lnTo>
                    <a:lnTo>
                      <a:pt x="139" y="57"/>
                    </a:lnTo>
                    <a:lnTo>
                      <a:pt x="139" y="57"/>
                    </a:lnTo>
                    <a:lnTo>
                      <a:pt x="139" y="57"/>
                    </a:lnTo>
                    <a:lnTo>
                      <a:pt x="139" y="57"/>
                    </a:lnTo>
                    <a:lnTo>
                      <a:pt x="139" y="57"/>
                    </a:lnTo>
                    <a:lnTo>
                      <a:pt x="139" y="57"/>
                    </a:lnTo>
                    <a:lnTo>
                      <a:pt x="139" y="57"/>
                    </a:lnTo>
                    <a:lnTo>
                      <a:pt x="139" y="57"/>
                    </a:lnTo>
                    <a:lnTo>
                      <a:pt x="139" y="57"/>
                    </a:lnTo>
                    <a:lnTo>
                      <a:pt x="139" y="55"/>
                    </a:lnTo>
                    <a:lnTo>
                      <a:pt x="139" y="55"/>
                    </a:lnTo>
                    <a:lnTo>
                      <a:pt x="139" y="55"/>
                    </a:lnTo>
                    <a:lnTo>
                      <a:pt x="139" y="55"/>
                    </a:lnTo>
                    <a:lnTo>
                      <a:pt x="139" y="55"/>
                    </a:lnTo>
                    <a:lnTo>
                      <a:pt x="139" y="55"/>
                    </a:lnTo>
                    <a:lnTo>
                      <a:pt x="140" y="54"/>
                    </a:lnTo>
                    <a:lnTo>
                      <a:pt x="140" y="54"/>
                    </a:lnTo>
                    <a:lnTo>
                      <a:pt x="140" y="54"/>
                    </a:lnTo>
                    <a:lnTo>
                      <a:pt x="140" y="54"/>
                    </a:lnTo>
                    <a:lnTo>
                      <a:pt x="140" y="52"/>
                    </a:lnTo>
                    <a:lnTo>
                      <a:pt x="140" y="52"/>
                    </a:lnTo>
                    <a:lnTo>
                      <a:pt x="140" y="52"/>
                    </a:lnTo>
                    <a:lnTo>
                      <a:pt x="140" y="52"/>
                    </a:lnTo>
                    <a:lnTo>
                      <a:pt x="140" y="50"/>
                    </a:lnTo>
                    <a:lnTo>
                      <a:pt x="140" y="50"/>
                    </a:lnTo>
                    <a:lnTo>
                      <a:pt x="140" y="50"/>
                    </a:lnTo>
                    <a:lnTo>
                      <a:pt x="140" y="48"/>
                    </a:lnTo>
                    <a:lnTo>
                      <a:pt x="140" y="48"/>
                    </a:lnTo>
                    <a:lnTo>
                      <a:pt x="140" y="48"/>
                    </a:lnTo>
                    <a:lnTo>
                      <a:pt x="140" y="46"/>
                    </a:lnTo>
                    <a:lnTo>
                      <a:pt x="140" y="46"/>
                    </a:lnTo>
                    <a:lnTo>
                      <a:pt x="140" y="46"/>
                    </a:lnTo>
                    <a:lnTo>
                      <a:pt x="142" y="44"/>
                    </a:lnTo>
                    <a:lnTo>
                      <a:pt x="142" y="44"/>
                    </a:lnTo>
                    <a:lnTo>
                      <a:pt x="142" y="44"/>
                    </a:lnTo>
                    <a:lnTo>
                      <a:pt x="142" y="42"/>
                    </a:lnTo>
                    <a:lnTo>
                      <a:pt x="142" y="42"/>
                    </a:lnTo>
                    <a:lnTo>
                      <a:pt x="142" y="40"/>
                    </a:lnTo>
                    <a:lnTo>
                      <a:pt x="142" y="40"/>
                    </a:lnTo>
                    <a:lnTo>
                      <a:pt x="142" y="38"/>
                    </a:lnTo>
                    <a:lnTo>
                      <a:pt x="142" y="36"/>
                    </a:lnTo>
                    <a:lnTo>
                      <a:pt x="142" y="34"/>
                    </a:lnTo>
                    <a:lnTo>
                      <a:pt x="142" y="34"/>
                    </a:lnTo>
                    <a:lnTo>
                      <a:pt x="142" y="32"/>
                    </a:lnTo>
                    <a:lnTo>
                      <a:pt x="144" y="31"/>
                    </a:lnTo>
                    <a:lnTo>
                      <a:pt x="144" y="27"/>
                    </a:lnTo>
                    <a:lnTo>
                      <a:pt x="144" y="25"/>
                    </a:lnTo>
                    <a:lnTo>
                      <a:pt x="144" y="21"/>
                    </a:lnTo>
                    <a:lnTo>
                      <a:pt x="144" y="19"/>
                    </a:lnTo>
                    <a:lnTo>
                      <a:pt x="144" y="19"/>
                    </a:lnTo>
                    <a:lnTo>
                      <a:pt x="144" y="17"/>
                    </a:lnTo>
                    <a:lnTo>
                      <a:pt x="146" y="15"/>
                    </a:lnTo>
                    <a:lnTo>
                      <a:pt x="146" y="13"/>
                    </a:lnTo>
                    <a:lnTo>
                      <a:pt x="146" y="13"/>
                    </a:lnTo>
                    <a:lnTo>
                      <a:pt x="146" y="11"/>
                    </a:lnTo>
                    <a:lnTo>
                      <a:pt x="146" y="11"/>
                    </a:lnTo>
                    <a:lnTo>
                      <a:pt x="146" y="9"/>
                    </a:lnTo>
                    <a:lnTo>
                      <a:pt x="146" y="9"/>
                    </a:lnTo>
                    <a:lnTo>
                      <a:pt x="146" y="7"/>
                    </a:lnTo>
                    <a:lnTo>
                      <a:pt x="146" y="7"/>
                    </a:lnTo>
                    <a:lnTo>
                      <a:pt x="146" y="6"/>
                    </a:lnTo>
                    <a:lnTo>
                      <a:pt x="146" y="6"/>
                    </a:lnTo>
                    <a:lnTo>
                      <a:pt x="146" y="4"/>
                    </a:lnTo>
                    <a:lnTo>
                      <a:pt x="148" y="4"/>
                    </a:lnTo>
                    <a:lnTo>
                      <a:pt x="148" y="4"/>
                    </a:lnTo>
                    <a:lnTo>
                      <a:pt x="148" y="2"/>
                    </a:lnTo>
                    <a:lnTo>
                      <a:pt x="148" y="2"/>
                    </a:lnTo>
                    <a:lnTo>
                      <a:pt x="148" y="2"/>
                    </a:lnTo>
                    <a:lnTo>
                      <a:pt x="148" y="2"/>
                    </a:lnTo>
                    <a:lnTo>
                      <a:pt x="148" y="0"/>
                    </a:lnTo>
                    <a:lnTo>
                      <a:pt x="148" y="0"/>
                    </a:lnTo>
                    <a:lnTo>
                      <a:pt x="148" y="0"/>
                    </a:lnTo>
                    <a:lnTo>
                      <a:pt x="148" y="0"/>
                    </a:lnTo>
                    <a:lnTo>
                      <a:pt x="148" y="0"/>
                    </a:lnTo>
                    <a:lnTo>
                      <a:pt x="148" y="0"/>
                    </a:lnTo>
                    <a:lnTo>
                      <a:pt x="148" y="0"/>
                    </a:lnTo>
                    <a:lnTo>
                      <a:pt x="148" y="0"/>
                    </a:lnTo>
                    <a:lnTo>
                      <a:pt x="150" y="0"/>
                    </a:lnTo>
                    <a:lnTo>
                      <a:pt x="150" y="0"/>
                    </a:lnTo>
                    <a:lnTo>
                      <a:pt x="150" y="0"/>
                    </a:lnTo>
                    <a:lnTo>
                      <a:pt x="150" y="0"/>
                    </a:lnTo>
                    <a:lnTo>
                      <a:pt x="150" y="2"/>
                    </a:lnTo>
                    <a:lnTo>
                      <a:pt x="150" y="2"/>
                    </a:lnTo>
                    <a:lnTo>
                      <a:pt x="150" y="2"/>
                    </a:lnTo>
                    <a:lnTo>
                      <a:pt x="150" y="2"/>
                    </a:lnTo>
                    <a:lnTo>
                      <a:pt x="150" y="4"/>
                    </a:lnTo>
                    <a:lnTo>
                      <a:pt x="150" y="4"/>
                    </a:lnTo>
                    <a:lnTo>
                      <a:pt x="150" y="4"/>
                    </a:lnTo>
                    <a:lnTo>
                      <a:pt x="150" y="6"/>
                    </a:lnTo>
                    <a:lnTo>
                      <a:pt x="150" y="6"/>
                    </a:lnTo>
                    <a:lnTo>
                      <a:pt x="152" y="7"/>
                    </a:lnTo>
                    <a:lnTo>
                      <a:pt x="152" y="7"/>
                    </a:lnTo>
                    <a:lnTo>
                      <a:pt x="152" y="9"/>
                    </a:lnTo>
                    <a:lnTo>
                      <a:pt x="152" y="11"/>
                    </a:lnTo>
                    <a:lnTo>
                      <a:pt x="152" y="11"/>
                    </a:lnTo>
                    <a:lnTo>
                      <a:pt x="152" y="13"/>
                    </a:lnTo>
                    <a:lnTo>
                      <a:pt x="152" y="13"/>
                    </a:lnTo>
                    <a:lnTo>
                      <a:pt x="152" y="15"/>
                    </a:lnTo>
                    <a:lnTo>
                      <a:pt x="152" y="17"/>
                    </a:lnTo>
                    <a:lnTo>
                      <a:pt x="152" y="19"/>
                    </a:lnTo>
                    <a:lnTo>
                      <a:pt x="154" y="21"/>
                    </a:lnTo>
                    <a:lnTo>
                      <a:pt x="154" y="2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2" name="Freeform 466"/>
              <p:cNvSpPr>
                <a:spLocks/>
              </p:cNvSpPr>
              <p:nvPr/>
            </p:nvSpPr>
            <p:spPr bwMode="auto">
              <a:xfrm>
                <a:off x="2543" y="2424"/>
                <a:ext cx="271" cy="38"/>
              </a:xfrm>
              <a:custGeom>
                <a:avLst/>
                <a:gdLst>
                  <a:gd name="T0" fmla="*/ 2 w 271"/>
                  <a:gd name="T1" fmla="*/ 11 h 38"/>
                  <a:gd name="T2" fmla="*/ 2 w 271"/>
                  <a:gd name="T3" fmla="*/ 19 h 38"/>
                  <a:gd name="T4" fmla="*/ 4 w 271"/>
                  <a:gd name="T5" fmla="*/ 23 h 38"/>
                  <a:gd name="T6" fmla="*/ 4 w 271"/>
                  <a:gd name="T7" fmla="*/ 27 h 38"/>
                  <a:gd name="T8" fmla="*/ 6 w 271"/>
                  <a:gd name="T9" fmla="*/ 29 h 38"/>
                  <a:gd name="T10" fmla="*/ 8 w 271"/>
                  <a:gd name="T11" fmla="*/ 31 h 38"/>
                  <a:gd name="T12" fmla="*/ 8 w 271"/>
                  <a:gd name="T13" fmla="*/ 31 h 38"/>
                  <a:gd name="T14" fmla="*/ 11 w 271"/>
                  <a:gd name="T15" fmla="*/ 31 h 38"/>
                  <a:gd name="T16" fmla="*/ 15 w 271"/>
                  <a:gd name="T17" fmla="*/ 31 h 38"/>
                  <a:gd name="T18" fmla="*/ 19 w 271"/>
                  <a:gd name="T19" fmla="*/ 31 h 38"/>
                  <a:gd name="T20" fmla="*/ 25 w 271"/>
                  <a:gd name="T21" fmla="*/ 29 h 38"/>
                  <a:gd name="T22" fmla="*/ 27 w 271"/>
                  <a:gd name="T23" fmla="*/ 31 h 38"/>
                  <a:gd name="T24" fmla="*/ 31 w 271"/>
                  <a:gd name="T25" fmla="*/ 31 h 38"/>
                  <a:gd name="T26" fmla="*/ 34 w 271"/>
                  <a:gd name="T27" fmla="*/ 32 h 38"/>
                  <a:gd name="T28" fmla="*/ 38 w 271"/>
                  <a:gd name="T29" fmla="*/ 34 h 38"/>
                  <a:gd name="T30" fmla="*/ 42 w 271"/>
                  <a:gd name="T31" fmla="*/ 36 h 38"/>
                  <a:gd name="T32" fmla="*/ 46 w 271"/>
                  <a:gd name="T33" fmla="*/ 36 h 38"/>
                  <a:gd name="T34" fmla="*/ 52 w 271"/>
                  <a:gd name="T35" fmla="*/ 38 h 38"/>
                  <a:gd name="T36" fmla="*/ 56 w 271"/>
                  <a:gd name="T37" fmla="*/ 38 h 38"/>
                  <a:gd name="T38" fmla="*/ 63 w 271"/>
                  <a:gd name="T39" fmla="*/ 38 h 38"/>
                  <a:gd name="T40" fmla="*/ 69 w 271"/>
                  <a:gd name="T41" fmla="*/ 38 h 38"/>
                  <a:gd name="T42" fmla="*/ 77 w 271"/>
                  <a:gd name="T43" fmla="*/ 38 h 38"/>
                  <a:gd name="T44" fmla="*/ 81 w 271"/>
                  <a:gd name="T45" fmla="*/ 38 h 38"/>
                  <a:gd name="T46" fmla="*/ 84 w 271"/>
                  <a:gd name="T47" fmla="*/ 36 h 38"/>
                  <a:gd name="T48" fmla="*/ 90 w 271"/>
                  <a:gd name="T49" fmla="*/ 36 h 38"/>
                  <a:gd name="T50" fmla="*/ 92 w 271"/>
                  <a:gd name="T51" fmla="*/ 34 h 38"/>
                  <a:gd name="T52" fmla="*/ 94 w 271"/>
                  <a:gd name="T53" fmla="*/ 34 h 38"/>
                  <a:gd name="T54" fmla="*/ 100 w 271"/>
                  <a:gd name="T55" fmla="*/ 36 h 38"/>
                  <a:gd name="T56" fmla="*/ 102 w 271"/>
                  <a:gd name="T57" fmla="*/ 36 h 38"/>
                  <a:gd name="T58" fmla="*/ 106 w 271"/>
                  <a:gd name="T59" fmla="*/ 36 h 38"/>
                  <a:gd name="T60" fmla="*/ 111 w 271"/>
                  <a:gd name="T61" fmla="*/ 36 h 38"/>
                  <a:gd name="T62" fmla="*/ 115 w 271"/>
                  <a:gd name="T63" fmla="*/ 36 h 38"/>
                  <a:gd name="T64" fmla="*/ 123 w 271"/>
                  <a:gd name="T65" fmla="*/ 36 h 38"/>
                  <a:gd name="T66" fmla="*/ 127 w 271"/>
                  <a:gd name="T67" fmla="*/ 36 h 38"/>
                  <a:gd name="T68" fmla="*/ 131 w 271"/>
                  <a:gd name="T69" fmla="*/ 34 h 38"/>
                  <a:gd name="T70" fmla="*/ 134 w 271"/>
                  <a:gd name="T71" fmla="*/ 34 h 38"/>
                  <a:gd name="T72" fmla="*/ 138 w 271"/>
                  <a:gd name="T73" fmla="*/ 34 h 38"/>
                  <a:gd name="T74" fmla="*/ 144 w 271"/>
                  <a:gd name="T75" fmla="*/ 36 h 38"/>
                  <a:gd name="T76" fmla="*/ 148 w 271"/>
                  <a:gd name="T77" fmla="*/ 36 h 38"/>
                  <a:gd name="T78" fmla="*/ 152 w 271"/>
                  <a:gd name="T79" fmla="*/ 36 h 38"/>
                  <a:gd name="T80" fmla="*/ 155 w 271"/>
                  <a:gd name="T81" fmla="*/ 36 h 38"/>
                  <a:gd name="T82" fmla="*/ 159 w 271"/>
                  <a:gd name="T83" fmla="*/ 36 h 38"/>
                  <a:gd name="T84" fmla="*/ 165 w 271"/>
                  <a:gd name="T85" fmla="*/ 34 h 38"/>
                  <a:gd name="T86" fmla="*/ 171 w 271"/>
                  <a:gd name="T87" fmla="*/ 34 h 38"/>
                  <a:gd name="T88" fmla="*/ 175 w 271"/>
                  <a:gd name="T89" fmla="*/ 32 h 38"/>
                  <a:gd name="T90" fmla="*/ 179 w 271"/>
                  <a:gd name="T91" fmla="*/ 32 h 38"/>
                  <a:gd name="T92" fmla="*/ 182 w 271"/>
                  <a:gd name="T93" fmla="*/ 34 h 38"/>
                  <a:gd name="T94" fmla="*/ 188 w 271"/>
                  <a:gd name="T95" fmla="*/ 34 h 38"/>
                  <a:gd name="T96" fmla="*/ 196 w 271"/>
                  <a:gd name="T97" fmla="*/ 34 h 38"/>
                  <a:gd name="T98" fmla="*/ 202 w 271"/>
                  <a:gd name="T99" fmla="*/ 34 h 38"/>
                  <a:gd name="T100" fmla="*/ 205 w 271"/>
                  <a:gd name="T101" fmla="*/ 32 h 38"/>
                  <a:gd name="T102" fmla="*/ 209 w 271"/>
                  <a:gd name="T103" fmla="*/ 32 h 38"/>
                  <a:gd name="T104" fmla="*/ 217 w 271"/>
                  <a:gd name="T105" fmla="*/ 31 h 38"/>
                  <a:gd name="T106" fmla="*/ 223 w 271"/>
                  <a:gd name="T107" fmla="*/ 31 h 38"/>
                  <a:gd name="T108" fmla="*/ 232 w 271"/>
                  <a:gd name="T109" fmla="*/ 31 h 38"/>
                  <a:gd name="T110" fmla="*/ 242 w 271"/>
                  <a:gd name="T111" fmla="*/ 31 h 38"/>
                  <a:gd name="T112" fmla="*/ 252 w 271"/>
                  <a:gd name="T113" fmla="*/ 29 h 38"/>
                  <a:gd name="T114" fmla="*/ 255 w 271"/>
                  <a:gd name="T115" fmla="*/ 29 h 38"/>
                  <a:gd name="T116" fmla="*/ 259 w 271"/>
                  <a:gd name="T117" fmla="*/ 27 h 38"/>
                  <a:gd name="T118" fmla="*/ 261 w 271"/>
                  <a:gd name="T119" fmla="*/ 25 h 38"/>
                  <a:gd name="T120" fmla="*/ 263 w 271"/>
                  <a:gd name="T121" fmla="*/ 23 h 38"/>
                  <a:gd name="T122" fmla="*/ 265 w 271"/>
                  <a:gd name="T123" fmla="*/ 23 h 38"/>
                  <a:gd name="T124" fmla="*/ 269 w 271"/>
                  <a:gd name="T125" fmla="*/ 1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1" h="38">
                    <a:moveTo>
                      <a:pt x="0" y="0"/>
                    </a:moveTo>
                    <a:lnTo>
                      <a:pt x="0" y="4"/>
                    </a:lnTo>
                    <a:lnTo>
                      <a:pt x="0" y="6"/>
                    </a:lnTo>
                    <a:lnTo>
                      <a:pt x="0" y="6"/>
                    </a:lnTo>
                    <a:lnTo>
                      <a:pt x="0" y="8"/>
                    </a:lnTo>
                    <a:lnTo>
                      <a:pt x="2" y="9"/>
                    </a:lnTo>
                    <a:lnTo>
                      <a:pt x="2" y="11"/>
                    </a:lnTo>
                    <a:lnTo>
                      <a:pt x="2" y="11"/>
                    </a:lnTo>
                    <a:lnTo>
                      <a:pt x="2" y="13"/>
                    </a:lnTo>
                    <a:lnTo>
                      <a:pt x="2" y="13"/>
                    </a:lnTo>
                    <a:lnTo>
                      <a:pt x="2" y="15"/>
                    </a:lnTo>
                    <a:lnTo>
                      <a:pt x="2" y="15"/>
                    </a:lnTo>
                    <a:lnTo>
                      <a:pt x="2" y="17"/>
                    </a:lnTo>
                    <a:lnTo>
                      <a:pt x="2" y="17"/>
                    </a:lnTo>
                    <a:lnTo>
                      <a:pt x="2" y="19"/>
                    </a:lnTo>
                    <a:lnTo>
                      <a:pt x="2" y="19"/>
                    </a:lnTo>
                    <a:lnTo>
                      <a:pt x="4" y="19"/>
                    </a:lnTo>
                    <a:lnTo>
                      <a:pt x="4" y="19"/>
                    </a:lnTo>
                    <a:lnTo>
                      <a:pt x="4" y="21"/>
                    </a:lnTo>
                    <a:lnTo>
                      <a:pt x="4" y="21"/>
                    </a:lnTo>
                    <a:lnTo>
                      <a:pt x="4" y="21"/>
                    </a:lnTo>
                    <a:lnTo>
                      <a:pt x="4" y="21"/>
                    </a:lnTo>
                    <a:lnTo>
                      <a:pt x="4" y="23"/>
                    </a:lnTo>
                    <a:lnTo>
                      <a:pt x="4" y="23"/>
                    </a:lnTo>
                    <a:lnTo>
                      <a:pt x="4" y="23"/>
                    </a:lnTo>
                    <a:lnTo>
                      <a:pt x="4" y="23"/>
                    </a:lnTo>
                    <a:lnTo>
                      <a:pt x="4" y="25"/>
                    </a:lnTo>
                    <a:lnTo>
                      <a:pt x="4" y="25"/>
                    </a:lnTo>
                    <a:lnTo>
                      <a:pt x="4" y="25"/>
                    </a:lnTo>
                    <a:lnTo>
                      <a:pt x="4" y="25"/>
                    </a:lnTo>
                    <a:lnTo>
                      <a:pt x="4" y="25"/>
                    </a:lnTo>
                    <a:lnTo>
                      <a:pt x="4" y="27"/>
                    </a:lnTo>
                    <a:lnTo>
                      <a:pt x="6" y="27"/>
                    </a:lnTo>
                    <a:lnTo>
                      <a:pt x="6" y="27"/>
                    </a:lnTo>
                    <a:lnTo>
                      <a:pt x="6" y="27"/>
                    </a:lnTo>
                    <a:lnTo>
                      <a:pt x="6" y="27"/>
                    </a:lnTo>
                    <a:lnTo>
                      <a:pt x="6" y="27"/>
                    </a:lnTo>
                    <a:lnTo>
                      <a:pt x="6" y="29"/>
                    </a:lnTo>
                    <a:lnTo>
                      <a:pt x="6" y="29"/>
                    </a:lnTo>
                    <a:lnTo>
                      <a:pt x="6" y="29"/>
                    </a:lnTo>
                    <a:lnTo>
                      <a:pt x="6" y="29"/>
                    </a:lnTo>
                    <a:lnTo>
                      <a:pt x="6" y="29"/>
                    </a:lnTo>
                    <a:lnTo>
                      <a:pt x="6" y="29"/>
                    </a:lnTo>
                    <a:lnTo>
                      <a:pt x="6" y="29"/>
                    </a:lnTo>
                    <a:lnTo>
                      <a:pt x="6" y="29"/>
                    </a:lnTo>
                    <a:lnTo>
                      <a:pt x="6" y="31"/>
                    </a:lnTo>
                    <a:lnTo>
                      <a:pt x="8" y="31"/>
                    </a:lnTo>
                    <a:lnTo>
                      <a:pt x="8" y="31"/>
                    </a:lnTo>
                    <a:lnTo>
                      <a:pt x="8" y="31"/>
                    </a:lnTo>
                    <a:lnTo>
                      <a:pt x="8" y="31"/>
                    </a:lnTo>
                    <a:lnTo>
                      <a:pt x="8" y="31"/>
                    </a:lnTo>
                    <a:lnTo>
                      <a:pt x="8" y="31"/>
                    </a:lnTo>
                    <a:lnTo>
                      <a:pt x="8" y="31"/>
                    </a:lnTo>
                    <a:lnTo>
                      <a:pt x="8" y="31"/>
                    </a:lnTo>
                    <a:lnTo>
                      <a:pt x="8" y="31"/>
                    </a:lnTo>
                    <a:lnTo>
                      <a:pt x="8" y="31"/>
                    </a:lnTo>
                    <a:lnTo>
                      <a:pt x="8" y="31"/>
                    </a:lnTo>
                    <a:lnTo>
                      <a:pt x="10" y="31"/>
                    </a:lnTo>
                    <a:lnTo>
                      <a:pt x="10" y="31"/>
                    </a:lnTo>
                    <a:lnTo>
                      <a:pt x="10" y="31"/>
                    </a:lnTo>
                    <a:lnTo>
                      <a:pt x="10" y="31"/>
                    </a:lnTo>
                    <a:lnTo>
                      <a:pt x="10" y="31"/>
                    </a:lnTo>
                    <a:lnTo>
                      <a:pt x="10" y="31"/>
                    </a:lnTo>
                    <a:lnTo>
                      <a:pt x="11" y="31"/>
                    </a:lnTo>
                    <a:lnTo>
                      <a:pt x="11" y="31"/>
                    </a:lnTo>
                    <a:lnTo>
                      <a:pt x="11" y="31"/>
                    </a:lnTo>
                    <a:lnTo>
                      <a:pt x="11" y="31"/>
                    </a:lnTo>
                    <a:lnTo>
                      <a:pt x="13" y="31"/>
                    </a:lnTo>
                    <a:lnTo>
                      <a:pt x="13" y="31"/>
                    </a:lnTo>
                    <a:lnTo>
                      <a:pt x="13" y="31"/>
                    </a:lnTo>
                    <a:lnTo>
                      <a:pt x="15" y="31"/>
                    </a:lnTo>
                    <a:lnTo>
                      <a:pt x="15" y="31"/>
                    </a:lnTo>
                    <a:lnTo>
                      <a:pt x="17" y="31"/>
                    </a:lnTo>
                    <a:lnTo>
                      <a:pt x="17" y="31"/>
                    </a:lnTo>
                    <a:lnTo>
                      <a:pt x="17" y="31"/>
                    </a:lnTo>
                    <a:lnTo>
                      <a:pt x="19" y="31"/>
                    </a:lnTo>
                    <a:lnTo>
                      <a:pt x="19" y="31"/>
                    </a:lnTo>
                    <a:lnTo>
                      <a:pt x="19" y="31"/>
                    </a:lnTo>
                    <a:lnTo>
                      <a:pt x="19" y="31"/>
                    </a:lnTo>
                    <a:lnTo>
                      <a:pt x="19" y="31"/>
                    </a:lnTo>
                    <a:lnTo>
                      <a:pt x="21" y="31"/>
                    </a:lnTo>
                    <a:lnTo>
                      <a:pt x="21" y="31"/>
                    </a:lnTo>
                    <a:lnTo>
                      <a:pt x="21" y="31"/>
                    </a:lnTo>
                    <a:lnTo>
                      <a:pt x="23" y="29"/>
                    </a:lnTo>
                    <a:lnTo>
                      <a:pt x="23" y="29"/>
                    </a:lnTo>
                    <a:lnTo>
                      <a:pt x="23" y="29"/>
                    </a:lnTo>
                    <a:lnTo>
                      <a:pt x="23" y="29"/>
                    </a:lnTo>
                    <a:lnTo>
                      <a:pt x="25" y="29"/>
                    </a:lnTo>
                    <a:lnTo>
                      <a:pt x="25" y="29"/>
                    </a:lnTo>
                    <a:lnTo>
                      <a:pt x="25" y="29"/>
                    </a:lnTo>
                    <a:lnTo>
                      <a:pt x="25" y="29"/>
                    </a:lnTo>
                    <a:lnTo>
                      <a:pt x="25" y="29"/>
                    </a:lnTo>
                    <a:lnTo>
                      <a:pt x="27" y="29"/>
                    </a:lnTo>
                    <a:lnTo>
                      <a:pt x="27" y="29"/>
                    </a:lnTo>
                    <a:lnTo>
                      <a:pt x="27" y="29"/>
                    </a:lnTo>
                    <a:lnTo>
                      <a:pt x="27" y="31"/>
                    </a:lnTo>
                    <a:lnTo>
                      <a:pt x="27" y="31"/>
                    </a:lnTo>
                    <a:lnTo>
                      <a:pt x="29" y="31"/>
                    </a:lnTo>
                    <a:lnTo>
                      <a:pt x="29" y="31"/>
                    </a:lnTo>
                    <a:lnTo>
                      <a:pt x="29" y="31"/>
                    </a:lnTo>
                    <a:lnTo>
                      <a:pt x="29" y="31"/>
                    </a:lnTo>
                    <a:lnTo>
                      <a:pt x="31" y="31"/>
                    </a:lnTo>
                    <a:lnTo>
                      <a:pt x="31" y="31"/>
                    </a:lnTo>
                    <a:lnTo>
                      <a:pt x="31" y="31"/>
                    </a:lnTo>
                    <a:lnTo>
                      <a:pt x="31" y="31"/>
                    </a:lnTo>
                    <a:lnTo>
                      <a:pt x="31" y="31"/>
                    </a:lnTo>
                    <a:lnTo>
                      <a:pt x="31" y="31"/>
                    </a:lnTo>
                    <a:lnTo>
                      <a:pt x="31" y="31"/>
                    </a:lnTo>
                    <a:lnTo>
                      <a:pt x="33" y="32"/>
                    </a:lnTo>
                    <a:lnTo>
                      <a:pt x="33" y="32"/>
                    </a:lnTo>
                    <a:lnTo>
                      <a:pt x="34" y="32"/>
                    </a:lnTo>
                    <a:lnTo>
                      <a:pt x="34" y="32"/>
                    </a:lnTo>
                    <a:lnTo>
                      <a:pt x="34" y="32"/>
                    </a:lnTo>
                    <a:lnTo>
                      <a:pt x="36" y="34"/>
                    </a:lnTo>
                    <a:lnTo>
                      <a:pt x="36" y="34"/>
                    </a:lnTo>
                    <a:lnTo>
                      <a:pt x="36" y="34"/>
                    </a:lnTo>
                    <a:lnTo>
                      <a:pt x="38" y="34"/>
                    </a:lnTo>
                    <a:lnTo>
                      <a:pt x="38" y="34"/>
                    </a:lnTo>
                    <a:lnTo>
                      <a:pt x="38" y="34"/>
                    </a:lnTo>
                    <a:lnTo>
                      <a:pt x="38" y="34"/>
                    </a:lnTo>
                    <a:lnTo>
                      <a:pt x="40" y="34"/>
                    </a:lnTo>
                    <a:lnTo>
                      <a:pt x="40" y="34"/>
                    </a:lnTo>
                    <a:lnTo>
                      <a:pt x="40" y="36"/>
                    </a:lnTo>
                    <a:lnTo>
                      <a:pt x="40" y="36"/>
                    </a:lnTo>
                    <a:lnTo>
                      <a:pt x="42" y="36"/>
                    </a:lnTo>
                    <a:lnTo>
                      <a:pt x="42" y="36"/>
                    </a:lnTo>
                    <a:lnTo>
                      <a:pt x="42" y="36"/>
                    </a:lnTo>
                    <a:lnTo>
                      <a:pt x="42" y="36"/>
                    </a:lnTo>
                    <a:lnTo>
                      <a:pt x="42" y="36"/>
                    </a:lnTo>
                    <a:lnTo>
                      <a:pt x="42" y="36"/>
                    </a:lnTo>
                    <a:lnTo>
                      <a:pt x="42" y="36"/>
                    </a:lnTo>
                    <a:lnTo>
                      <a:pt x="44" y="36"/>
                    </a:lnTo>
                    <a:lnTo>
                      <a:pt x="44" y="36"/>
                    </a:lnTo>
                    <a:lnTo>
                      <a:pt x="44" y="36"/>
                    </a:lnTo>
                    <a:lnTo>
                      <a:pt x="46" y="36"/>
                    </a:lnTo>
                    <a:lnTo>
                      <a:pt x="46" y="36"/>
                    </a:lnTo>
                    <a:lnTo>
                      <a:pt x="46" y="36"/>
                    </a:lnTo>
                    <a:lnTo>
                      <a:pt x="48" y="38"/>
                    </a:lnTo>
                    <a:lnTo>
                      <a:pt x="48" y="38"/>
                    </a:lnTo>
                    <a:lnTo>
                      <a:pt x="50" y="38"/>
                    </a:lnTo>
                    <a:lnTo>
                      <a:pt x="50" y="38"/>
                    </a:lnTo>
                    <a:lnTo>
                      <a:pt x="50" y="38"/>
                    </a:lnTo>
                    <a:lnTo>
                      <a:pt x="52" y="38"/>
                    </a:lnTo>
                    <a:lnTo>
                      <a:pt x="52" y="38"/>
                    </a:lnTo>
                    <a:lnTo>
                      <a:pt x="52" y="38"/>
                    </a:lnTo>
                    <a:lnTo>
                      <a:pt x="54" y="38"/>
                    </a:lnTo>
                    <a:lnTo>
                      <a:pt x="54" y="38"/>
                    </a:lnTo>
                    <a:lnTo>
                      <a:pt x="54" y="38"/>
                    </a:lnTo>
                    <a:lnTo>
                      <a:pt x="56" y="38"/>
                    </a:lnTo>
                    <a:lnTo>
                      <a:pt x="56" y="38"/>
                    </a:lnTo>
                    <a:lnTo>
                      <a:pt x="56" y="38"/>
                    </a:lnTo>
                    <a:lnTo>
                      <a:pt x="56" y="38"/>
                    </a:lnTo>
                    <a:lnTo>
                      <a:pt x="58" y="38"/>
                    </a:lnTo>
                    <a:lnTo>
                      <a:pt x="58" y="38"/>
                    </a:lnTo>
                    <a:lnTo>
                      <a:pt x="59" y="38"/>
                    </a:lnTo>
                    <a:lnTo>
                      <a:pt x="59" y="38"/>
                    </a:lnTo>
                    <a:lnTo>
                      <a:pt x="59" y="38"/>
                    </a:lnTo>
                    <a:lnTo>
                      <a:pt x="61" y="38"/>
                    </a:lnTo>
                    <a:lnTo>
                      <a:pt x="61" y="38"/>
                    </a:lnTo>
                    <a:lnTo>
                      <a:pt x="63" y="38"/>
                    </a:lnTo>
                    <a:lnTo>
                      <a:pt x="63" y="38"/>
                    </a:lnTo>
                    <a:lnTo>
                      <a:pt x="65" y="38"/>
                    </a:lnTo>
                    <a:lnTo>
                      <a:pt x="65" y="38"/>
                    </a:lnTo>
                    <a:lnTo>
                      <a:pt x="65" y="38"/>
                    </a:lnTo>
                    <a:lnTo>
                      <a:pt x="67" y="38"/>
                    </a:lnTo>
                    <a:lnTo>
                      <a:pt x="67" y="38"/>
                    </a:lnTo>
                    <a:lnTo>
                      <a:pt x="67" y="38"/>
                    </a:lnTo>
                    <a:lnTo>
                      <a:pt x="69" y="38"/>
                    </a:lnTo>
                    <a:lnTo>
                      <a:pt x="69" y="38"/>
                    </a:lnTo>
                    <a:lnTo>
                      <a:pt x="71" y="38"/>
                    </a:lnTo>
                    <a:lnTo>
                      <a:pt x="71" y="38"/>
                    </a:lnTo>
                    <a:lnTo>
                      <a:pt x="73" y="38"/>
                    </a:lnTo>
                    <a:lnTo>
                      <a:pt x="73" y="38"/>
                    </a:lnTo>
                    <a:lnTo>
                      <a:pt x="75" y="38"/>
                    </a:lnTo>
                    <a:lnTo>
                      <a:pt x="75" y="38"/>
                    </a:lnTo>
                    <a:lnTo>
                      <a:pt x="77" y="38"/>
                    </a:lnTo>
                    <a:lnTo>
                      <a:pt x="77" y="38"/>
                    </a:lnTo>
                    <a:lnTo>
                      <a:pt x="79" y="38"/>
                    </a:lnTo>
                    <a:lnTo>
                      <a:pt x="79" y="38"/>
                    </a:lnTo>
                    <a:lnTo>
                      <a:pt x="79" y="38"/>
                    </a:lnTo>
                    <a:lnTo>
                      <a:pt x="79" y="38"/>
                    </a:lnTo>
                    <a:lnTo>
                      <a:pt x="79" y="38"/>
                    </a:lnTo>
                    <a:lnTo>
                      <a:pt x="81" y="38"/>
                    </a:lnTo>
                    <a:lnTo>
                      <a:pt x="81" y="38"/>
                    </a:lnTo>
                    <a:lnTo>
                      <a:pt x="81" y="38"/>
                    </a:lnTo>
                    <a:lnTo>
                      <a:pt x="81" y="38"/>
                    </a:lnTo>
                    <a:lnTo>
                      <a:pt x="83" y="38"/>
                    </a:lnTo>
                    <a:lnTo>
                      <a:pt x="83" y="38"/>
                    </a:lnTo>
                    <a:lnTo>
                      <a:pt x="83" y="38"/>
                    </a:lnTo>
                    <a:lnTo>
                      <a:pt x="83" y="38"/>
                    </a:lnTo>
                    <a:lnTo>
                      <a:pt x="84" y="36"/>
                    </a:lnTo>
                    <a:lnTo>
                      <a:pt x="84" y="36"/>
                    </a:lnTo>
                    <a:lnTo>
                      <a:pt x="84" y="36"/>
                    </a:lnTo>
                    <a:lnTo>
                      <a:pt x="84" y="36"/>
                    </a:lnTo>
                    <a:lnTo>
                      <a:pt x="86" y="36"/>
                    </a:lnTo>
                    <a:lnTo>
                      <a:pt x="86" y="36"/>
                    </a:lnTo>
                    <a:lnTo>
                      <a:pt x="88" y="36"/>
                    </a:lnTo>
                    <a:lnTo>
                      <a:pt x="88" y="36"/>
                    </a:lnTo>
                    <a:lnTo>
                      <a:pt x="88" y="36"/>
                    </a:lnTo>
                    <a:lnTo>
                      <a:pt x="90" y="36"/>
                    </a:lnTo>
                    <a:lnTo>
                      <a:pt x="90" y="34"/>
                    </a:lnTo>
                    <a:lnTo>
                      <a:pt x="90" y="34"/>
                    </a:lnTo>
                    <a:lnTo>
                      <a:pt x="90" y="34"/>
                    </a:lnTo>
                    <a:lnTo>
                      <a:pt x="90" y="34"/>
                    </a:lnTo>
                    <a:lnTo>
                      <a:pt x="90" y="34"/>
                    </a:lnTo>
                    <a:lnTo>
                      <a:pt x="92" y="34"/>
                    </a:lnTo>
                    <a:lnTo>
                      <a:pt x="92" y="34"/>
                    </a:lnTo>
                    <a:lnTo>
                      <a:pt x="92" y="34"/>
                    </a:lnTo>
                    <a:lnTo>
                      <a:pt x="92" y="34"/>
                    </a:lnTo>
                    <a:lnTo>
                      <a:pt x="92" y="34"/>
                    </a:lnTo>
                    <a:lnTo>
                      <a:pt x="92" y="34"/>
                    </a:lnTo>
                    <a:lnTo>
                      <a:pt x="94" y="34"/>
                    </a:lnTo>
                    <a:lnTo>
                      <a:pt x="94" y="34"/>
                    </a:lnTo>
                    <a:lnTo>
                      <a:pt x="94" y="34"/>
                    </a:lnTo>
                    <a:lnTo>
                      <a:pt x="94" y="34"/>
                    </a:lnTo>
                    <a:lnTo>
                      <a:pt x="94" y="34"/>
                    </a:lnTo>
                    <a:lnTo>
                      <a:pt x="94" y="34"/>
                    </a:lnTo>
                    <a:lnTo>
                      <a:pt x="96" y="34"/>
                    </a:lnTo>
                    <a:lnTo>
                      <a:pt x="96" y="34"/>
                    </a:lnTo>
                    <a:lnTo>
                      <a:pt x="96" y="36"/>
                    </a:lnTo>
                    <a:lnTo>
                      <a:pt x="98" y="36"/>
                    </a:lnTo>
                    <a:lnTo>
                      <a:pt x="98" y="36"/>
                    </a:lnTo>
                    <a:lnTo>
                      <a:pt x="98" y="36"/>
                    </a:lnTo>
                    <a:lnTo>
                      <a:pt x="100" y="36"/>
                    </a:lnTo>
                    <a:lnTo>
                      <a:pt x="100" y="36"/>
                    </a:lnTo>
                    <a:lnTo>
                      <a:pt x="100" y="36"/>
                    </a:lnTo>
                    <a:lnTo>
                      <a:pt x="100" y="36"/>
                    </a:lnTo>
                    <a:lnTo>
                      <a:pt x="100" y="36"/>
                    </a:lnTo>
                    <a:lnTo>
                      <a:pt x="100" y="36"/>
                    </a:lnTo>
                    <a:lnTo>
                      <a:pt x="102" y="36"/>
                    </a:lnTo>
                    <a:lnTo>
                      <a:pt x="102" y="36"/>
                    </a:lnTo>
                    <a:lnTo>
                      <a:pt x="102" y="36"/>
                    </a:lnTo>
                    <a:lnTo>
                      <a:pt x="102" y="36"/>
                    </a:lnTo>
                    <a:lnTo>
                      <a:pt x="102" y="36"/>
                    </a:lnTo>
                    <a:lnTo>
                      <a:pt x="104" y="36"/>
                    </a:lnTo>
                    <a:lnTo>
                      <a:pt x="104" y="36"/>
                    </a:lnTo>
                    <a:lnTo>
                      <a:pt x="104" y="36"/>
                    </a:lnTo>
                    <a:lnTo>
                      <a:pt x="104" y="36"/>
                    </a:lnTo>
                    <a:lnTo>
                      <a:pt x="106" y="36"/>
                    </a:lnTo>
                    <a:lnTo>
                      <a:pt x="106" y="36"/>
                    </a:lnTo>
                    <a:lnTo>
                      <a:pt x="106" y="36"/>
                    </a:lnTo>
                    <a:lnTo>
                      <a:pt x="106" y="36"/>
                    </a:lnTo>
                    <a:lnTo>
                      <a:pt x="107" y="36"/>
                    </a:lnTo>
                    <a:lnTo>
                      <a:pt x="107" y="36"/>
                    </a:lnTo>
                    <a:lnTo>
                      <a:pt x="107" y="36"/>
                    </a:lnTo>
                    <a:lnTo>
                      <a:pt x="109" y="36"/>
                    </a:lnTo>
                    <a:lnTo>
                      <a:pt x="109" y="36"/>
                    </a:lnTo>
                    <a:lnTo>
                      <a:pt x="111" y="36"/>
                    </a:lnTo>
                    <a:lnTo>
                      <a:pt x="111" y="36"/>
                    </a:lnTo>
                    <a:lnTo>
                      <a:pt x="111" y="36"/>
                    </a:lnTo>
                    <a:lnTo>
                      <a:pt x="113" y="36"/>
                    </a:lnTo>
                    <a:lnTo>
                      <a:pt x="113" y="36"/>
                    </a:lnTo>
                    <a:lnTo>
                      <a:pt x="113" y="36"/>
                    </a:lnTo>
                    <a:lnTo>
                      <a:pt x="113" y="36"/>
                    </a:lnTo>
                    <a:lnTo>
                      <a:pt x="115" y="36"/>
                    </a:lnTo>
                    <a:lnTo>
                      <a:pt x="115" y="36"/>
                    </a:lnTo>
                    <a:lnTo>
                      <a:pt x="117" y="36"/>
                    </a:lnTo>
                    <a:lnTo>
                      <a:pt x="117" y="36"/>
                    </a:lnTo>
                    <a:lnTo>
                      <a:pt x="119" y="36"/>
                    </a:lnTo>
                    <a:lnTo>
                      <a:pt x="119" y="36"/>
                    </a:lnTo>
                    <a:lnTo>
                      <a:pt x="121" y="36"/>
                    </a:lnTo>
                    <a:lnTo>
                      <a:pt x="121" y="36"/>
                    </a:lnTo>
                    <a:lnTo>
                      <a:pt x="123" y="36"/>
                    </a:lnTo>
                    <a:lnTo>
                      <a:pt x="123" y="36"/>
                    </a:lnTo>
                    <a:lnTo>
                      <a:pt x="123" y="36"/>
                    </a:lnTo>
                    <a:lnTo>
                      <a:pt x="123" y="36"/>
                    </a:lnTo>
                    <a:lnTo>
                      <a:pt x="125" y="36"/>
                    </a:lnTo>
                    <a:lnTo>
                      <a:pt x="125" y="36"/>
                    </a:lnTo>
                    <a:lnTo>
                      <a:pt x="125" y="36"/>
                    </a:lnTo>
                    <a:lnTo>
                      <a:pt x="125" y="36"/>
                    </a:lnTo>
                    <a:lnTo>
                      <a:pt x="125" y="36"/>
                    </a:lnTo>
                    <a:lnTo>
                      <a:pt x="127" y="36"/>
                    </a:lnTo>
                    <a:lnTo>
                      <a:pt x="127" y="36"/>
                    </a:lnTo>
                    <a:lnTo>
                      <a:pt x="127" y="36"/>
                    </a:lnTo>
                    <a:lnTo>
                      <a:pt x="129" y="36"/>
                    </a:lnTo>
                    <a:lnTo>
                      <a:pt x="129" y="36"/>
                    </a:lnTo>
                    <a:lnTo>
                      <a:pt x="129" y="36"/>
                    </a:lnTo>
                    <a:lnTo>
                      <a:pt x="131" y="36"/>
                    </a:lnTo>
                    <a:lnTo>
                      <a:pt x="131" y="36"/>
                    </a:lnTo>
                    <a:lnTo>
                      <a:pt x="131" y="34"/>
                    </a:lnTo>
                    <a:lnTo>
                      <a:pt x="132" y="34"/>
                    </a:lnTo>
                    <a:lnTo>
                      <a:pt x="132" y="34"/>
                    </a:lnTo>
                    <a:lnTo>
                      <a:pt x="132" y="34"/>
                    </a:lnTo>
                    <a:lnTo>
                      <a:pt x="132" y="34"/>
                    </a:lnTo>
                    <a:lnTo>
                      <a:pt x="134" y="34"/>
                    </a:lnTo>
                    <a:lnTo>
                      <a:pt x="134" y="34"/>
                    </a:lnTo>
                    <a:lnTo>
                      <a:pt x="134" y="34"/>
                    </a:lnTo>
                    <a:lnTo>
                      <a:pt x="134" y="34"/>
                    </a:lnTo>
                    <a:lnTo>
                      <a:pt x="136" y="34"/>
                    </a:lnTo>
                    <a:lnTo>
                      <a:pt x="136" y="34"/>
                    </a:lnTo>
                    <a:lnTo>
                      <a:pt x="136" y="34"/>
                    </a:lnTo>
                    <a:lnTo>
                      <a:pt x="136" y="34"/>
                    </a:lnTo>
                    <a:lnTo>
                      <a:pt x="136" y="34"/>
                    </a:lnTo>
                    <a:lnTo>
                      <a:pt x="136" y="34"/>
                    </a:lnTo>
                    <a:lnTo>
                      <a:pt x="138" y="34"/>
                    </a:lnTo>
                    <a:lnTo>
                      <a:pt x="138" y="34"/>
                    </a:lnTo>
                    <a:lnTo>
                      <a:pt x="138" y="34"/>
                    </a:lnTo>
                    <a:lnTo>
                      <a:pt x="140" y="34"/>
                    </a:lnTo>
                    <a:lnTo>
                      <a:pt x="140" y="34"/>
                    </a:lnTo>
                    <a:lnTo>
                      <a:pt x="140" y="36"/>
                    </a:lnTo>
                    <a:lnTo>
                      <a:pt x="142" y="36"/>
                    </a:lnTo>
                    <a:lnTo>
                      <a:pt x="142" y="36"/>
                    </a:lnTo>
                    <a:lnTo>
                      <a:pt x="142" y="36"/>
                    </a:lnTo>
                    <a:lnTo>
                      <a:pt x="144" y="36"/>
                    </a:lnTo>
                    <a:lnTo>
                      <a:pt x="144" y="36"/>
                    </a:lnTo>
                    <a:lnTo>
                      <a:pt x="144" y="36"/>
                    </a:lnTo>
                    <a:lnTo>
                      <a:pt x="146" y="36"/>
                    </a:lnTo>
                    <a:lnTo>
                      <a:pt x="146" y="36"/>
                    </a:lnTo>
                    <a:lnTo>
                      <a:pt x="146" y="36"/>
                    </a:lnTo>
                    <a:lnTo>
                      <a:pt x="148" y="36"/>
                    </a:lnTo>
                    <a:lnTo>
                      <a:pt x="148" y="36"/>
                    </a:lnTo>
                    <a:lnTo>
                      <a:pt x="148" y="36"/>
                    </a:lnTo>
                    <a:lnTo>
                      <a:pt x="148" y="36"/>
                    </a:lnTo>
                    <a:lnTo>
                      <a:pt x="148" y="36"/>
                    </a:lnTo>
                    <a:lnTo>
                      <a:pt x="148" y="36"/>
                    </a:lnTo>
                    <a:lnTo>
                      <a:pt x="150" y="36"/>
                    </a:lnTo>
                    <a:lnTo>
                      <a:pt x="150" y="36"/>
                    </a:lnTo>
                    <a:lnTo>
                      <a:pt x="150" y="36"/>
                    </a:lnTo>
                    <a:lnTo>
                      <a:pt x="152" y="36"/>
                    </a:lnTo>
                    <a:lnTo>
                      <a:pt x="152" y="36"/>
                    </a:lnTo>
                    <a:lnTo>
                      <a:pt x="152" y="36"/>
                    </a:lnTo>
                    <a:lnTo>
                      <a:pt x="154" y="36"/>
                    </a:lnTo>
                    <a:lnTo>
                      <a:pt x="154" y="36"/>
                    </a:lnTo>
                    <a:lnTo>
                      <a:pt x="155" y="36"/>
                    </a:lnTo>
                    <a:lnTo>
                      <a:pt x="155" y="36"/>
                    </a:lnTo>
                    <a:lnTo>
                      <a:pt x="155" y="36"/>
                    </a:lnTo>
                    <a:lnTo>
                      <a:pt x="155" y="36"/>
                    </a:lnTo>
                    <a:lnTo>
                      <a:pt x="155" y="36"/>
                    </a:lnTo>
                    <a:lnTo>
                      <a:pt x="157" y="36"/>
                    </a:lnTo>
                    <a:lnTo>
                      <a:pt x="157" y="36"/>
                    </a:lnTo>
                    <a:lnTo>
                      <a:pt x="157" y="36"/>
                    </a:lnTo>
                    <a:lnTo>
                      <a:pt x="157" y="36"/>
                    </a:lnTo>
                    <a:lnTo>
                      <a:pt x="159" y="36"/>
                    </a:lnTo>
                    <a:lnTo>
                      <a:pt x="159" y="36"/>
                    </a:lnTo>
                    <a:lnTo>
                      <a:pt x="159" y="36"/>
                    </a:lnTo>
                    <a:lnTo>
                      <a:pt x="159" y="36"/>
                    </a:lnTo>
                    <a:lnTo>
                      <a:pt x="159" y="36"/>
                    </a:lnTo>
                    <a:lnTo>
                      <a:pt x="159" y="36"/>
                    </a:lnTo>
                    <a:lnTo>
                      <a:pt x="161" y="36"/>
                    </a:lnTo>
                    <a:lnTo>
                      <a:pt x="161" y="34"/>
                    </a:lnTo>
                    <a:lnTo>
                      <a:pt x="163" y="34"/>
                    </a:lnTo>
                    <a:lnTo>
                      <a:pt x="163" y="34"/>
                    </a:lnTo>
                    <a:lnTo>
                      <a:pt x="163" y="34"/>
                    </a:lnTo>
                    <a:lnTo>
                      <a:pt x="165" y="34"/>
                    </a:lnTo>
                    <a:lnTo>
                      <a:pt x="165" y="34"/>
                    </a:lnTo>
                    <a:lnTo>
                      <a:pt x="167" y="34"/>
                    </a:lnTo>
                    <a:lnTo>
                      <a:pt x="167" y="34"/>
                    </a:lnTo>
                    <a:lnTo>
                      <a:pt x="169" y="34"/>
                    </a:lnTo>
                    <a:lnTo>
                      <a:pt x="169" y="34"/>
                    </a:lnTo>
                    <a:lnTo>
                      <a:pt x="169" y="34"/>
                    </a:lnTo>
                    <a:lnTo>
                      <a:pt x="171" y="34"/>
                    </a:lnTo>
                    <a:lnTo>
                      <a:pt x="171" y="34"/>
                    </a:lnTo>
                    <a:lnTo>
                      <a:pt x="171" y="34"/>
                    </a:lnTo>
                    <a:lnTo>
                      <a:pt x="171" y="34"/>
                    </a:lnTo>
                    <a:lnTo>
                      <a:pt x="171" y="34"/>
                    </a:lnTo>
                    <a:lnTo>
                      <a:pt x="173" y="34"/>
                    </a:lnTo>
                    <a:lnTo>
                      <a:pt x="173" y="34"/>
                    </a:lnTo>
                    <a:lnTo>
                      <a:pt x="175" y="34"/>
                    </a:lnTo>
                    <a:lnTo>
                      <a:pt x="175" y="34"/>
                    </a:lnTo>
                    <a:lnTo>
                      <a:pt x="175" y="32"/>
                    </a:lnTo>
                    <a:lnTo>
                      <a:pt x="175" y="32"/>
                    </a:lnTo>
                    <a:lnTo>
                      <a:pt x="177" y="32"/>
                    </a:lnTo>
                    <a:lnTo>
                      <a:pt x="177" y="32"/>
                    </a:lnTo>
                    <a:lnTo>
                      <a:pt x="177" y="32"/>
                    </a:lnTo>
                    <a:lnTo>
                      <a:pt x="177" y="32"/>
                    </a:lnTo>
                    <a:lnTo>
                      <a:pt x="179" y="32"/>
                    </a:lnTo>
                    <a:lnTo>
                      <a:pt x="179" y="32"/>
                    </a:lnTo>
                    <a:lnTo>
                      <a:pt x="179" y="32"/>
                    </a:lnTo>
                    <a:lnTo>
                      <a:pt x="179" y="32"/>
                    </a:lnTo>
                    <a:lnTo>
                      <a:pt x="180" y="32"/>
                    </a:lnTo>
                    <a:lnTo>
                      <a:pt x="180" y="32"/>
                    </a:lnTo>
                    <a:lnTo>
                      <a:pt x="180" y="32"/>
                    </a:lnTo>
                    <a:lnTo>
                      <a:pt x="182" y="32"/>
                    </a:lnTo>
                    <a:lnTo>
                      <a:pt x="182" y="32"/>
                    </a:lnTo>
                    <a:lnTo>
                      <a:pt x="182" y="34"/>
                    </a:lnTo>
                    <a:lnTo>
                      <a:pt x="182" y="34"/>
                    </a:lnTo>
                    <a:lnTo>
                      <a:pt x="182" y="34"/>
                    </a:lnTo>
                    <a:lnTo>
                      <a:pt x="184" y="34"/>
                    </a:lnTo>
                    <a:lnTo>
                      <a:pt x="184" y="34"/>
                    </a:lnTo>
                    <a:lnTo>
                      <a:pt x="186" y="34"/>
                    </a:lnTo>
                    <a:lnTo>
                      <a:pt x="186" y="34"/>
                    </a:lnTo>
                    <a:lnTo>
                      <a:pt x="186" y="34"/>
                    </a:lnTo>
                    <a:lnTo>
                      <a:pt x="188" y="34"/>
                    </a:lnTo>
                    <a:lnTo>
                      <a:pt x="188" y="34"/>
                    </a:lnTo>
                    <a:lnTo>
                      <a:pt x="190" y="34"/>
                    </a:lnTo>
                    <a:lnTo>
                      <a:pt x="190" y="34"/>
                    </a:lnTo>
                    <a:lnTo>
                      <a:pt x="192" y="34"/>
                    </a:lnTo>
                    <a:lnTo>
                      <a:pt x="192" y="34"/>
                    </a:lnTo>
                    <a:lnTo>
                      <a:pt x="194" y="34"/>
                    </a:lnTo>
                    <a:lnTo>
                      <a:pt x="194" y="34"/>
                    </a:lnTo>
                    <a:lnTo>
                      <a:pt x="194" y="34"/>
                    </a:lnTo>
                    <a:lnTo>
                      <a:pt x="196" y="34"/>
                    </a:lnTo>
                    <a:lnTo>
                      <a:pt x="196" y="34"/>
                    </a:lnTo>
                    <a:lnTo>
                      <a:pt x="196" y="34"/>
                    </a:lnTo>
                    <a:lnTo>
                      <a:pt x="198" y="34"/>
                    </a:lnTo>
                    <a:lnTo>
                      <a:pt x="198" y="34"/>
                    </a:lnTo>
                    <a:lnTo>
                      <a:pt x="198" y="34"/>
                    </a:lnTo>
                    <a:lnTo>
                      <a:pt x="200" y="34"/>
                    </a:lnTo>
                    <a:lnTo>
                      <a:pt x="200" y="34"/>
                    </a:lnTo>
                    <a:lnTo>
                      <a:pt x="202" y="34"/>
                    </a:lnTo>
                    <a:lnTo>
                      <a:pt x="202" y="34"/>
                    </a:lnTo>
                    <a:lnTo>
                      <a:pt x="202" y="34"/>
                    </a:lnTo>
                    <a:lnTo>
                      <a:pt x="204" y="34"/>
                    </a:lnTo>
                    <a:lnTo>
                      <a:pt x="204" y="34"/>
                    </a:lnTo>
                    <a:lnTo>
                      <a:pt x="204" y="32"/>
                    </a:lnTo>
                    <a:lnTo>
                      <a:pt x="205" y="32"/>
                    </a:lnTo>
                    <a:lnTo>
                      <a:pt x="205" y="32"/>
                    </a:lnTo>
                    <a:lnTo>
                      <a:pt x="205" y="32"/>
                    </a:lnTo>
                    <a:lnTo>
                      <a:pt x="205" y="32"/>
                    </a:lnTo>
                    <a:lnTo>
                      <a:pt x="205" y="32"/>
                    </a:lnTo>
                    <a:lnTo>
                      <a:pt x="207" y="32"/>
                    </a:lnTo>
                    <a:lnTo>
                      <a:pt x="207" y="32"/>
                    </a:lnTo>
                    <a:lnTo>
                      <a:pt x="207" y="32"/>
                    </a:lnTo>
                    <a:lnTo>
                      <a:pt x="207" y="32"/>
                    </a:lnTo>
                    <a:lnTo>
                      <a:pt x="207" y="32"/>
                    </a:lnTo>
                    <a:lnTo>
                      <a:pt x="209" y="32"/>
                    </a:lnTo>
                    <a:lnTo>
                      <a:pt x="209" y="32"/>
                    </a:lnTo>
                    <a:lnTo>
                      <a:pt x="211" y="32"/>
                    </a:lnTo>
                    <a:lnTo>
                      <a:pt x="211" y="32"/>
                    </a:lnTo>
                    <a:lnTo>
                      <a:pt x="213" y="31"/>
                    </a:lnTo>
                    <a:lnTo>
                      <a:pt x="215" y="31"/>
                    </a:lnTo>
                    <a:lnTo>
                      <a:pt x="215" y="31"/>
                    </a:lnTo>
                    <a:lnTo>
                      <a:pt x="217" y="31"/>
                    </a:lnTo>
                    <a:lnTo>
                      <a:pt x="217" y="31"/>
                    </a:lnTo>
                    <a:lnTo>
                      <a:pt x="219" y="31"/>
                    </a:lnTo>
                    <a:lnTo>
                      <a:pt x="219" y="31"/>
                    </a:lnTo>
                    <a:lnTo>
                      <a:pt x="219" y="31"/>
                    </a:lnTo>
                    <a:lnTo>
                      <a:pt x="221" y="31"/>
                    </a:lnTo>
                    <a:lnTo>
                      <a:pt x="221" y="31"/>
                    </a:lnTo>
                    <a:lnTo>
                      <a:pt x="221" y="31"/>
                    </a:lnTo>
                    <a:lnTo>
                      <a:pt x="223" y="31"/>
                    </a:lnTo>
                    <a:lnTo>
                      <a:pt x="223" y="31"/>
                    </a:lnTo>
                    <a:lnTo>
                      <a:pt x="223" y="31"/>
                    </a:lnTo>
                    <a:lnTo>
                      <a:pt x="225" y="31"/>
                    </a:lnTo>
                    <a:lnTo>
                      <a:pt x="225" y="31"/>
                    </a:lnTo>
                    <a:lnTo>
                      <a:pt x="227" y="31"/>
                    </a:lnTo>
                    <a:lnTo>
                      <a:pt x="227" y="31"/>
                    </a:lnTo>
                    <a:lnTo>
                      <a:pt x="228" y="31"/>
                    </a:lnTo>
                    <a:lnTo>
                      <a:pt x="230" y="31"/>
                    </a:lnTo>
                    <a:lnTo>
                      <a:pt x="232" y="31"/>
                    </a:lnTo>
                    <a:lnTo>
                      <a:pt x="232" y="31"/>
                    </a:lnTo>
                    <a:lnTo>
                      <a:pt x="234" y="31"/>
                    </a:lnTo>
                    <a:lnTo>
                      <a:pt x="236" y="31"/>
                    </a:lnTo>
                    <a:lnTo>
                      <a:pt x="238" y="31"/>
                    </a:lnTo>
                    <a:lnTo>
                      <a:pt x="238" y="31"/>
                    </a:lnTo>
                    <a:lnTo>
                      <a:pt x="240" y="31"/>
                    </a:lnTo>
                    <a:lnTo>
                      <a:pt x="240" y="31"/>
                    </a:lnTo>
                    <a:lnTo>
                      <a:pt x="242" y="31"/>
                    </a:lnTo>
                    <a:lnTo>
                      <a:pt x="242" y="31"/>
                    </a:lnTo>
                    <a:lnTo>
                      <a:pt x="244" y="31"/>
                    </a:lnTo>
                    <a:lnTo>
                      <a:pt x="244" y="31"/>
                    </a:lnTo>
                    <a:lnTo>
                      <a:pt x="246" y="31"/>
                    </a:lnTo>
                    <a:lnTo>
                      <a:pt x="248" y="31"/>
                    </a:lnTo>
                    <a:lnTo>
                      <a:pt x="250" y="29"/>
                    </a:lnTo>
                    <a:lnTo>
                      <a:pt x="250" y="29"/>
                    </a:lnTo>
                    <a:lnTo>
                      <a:pt x="252" y="29"/>
                    </a:lnTo>
                    <a:lnTo>
                      <a:pt x="252" y="29"/>
                    </a:lnTo>
                    <a:lnTo>
                      <a:pt x="252" y="29"/>
                    </a:lnTo>
                    <a:lnTo>
                      <a:pt x="252" y="29"/>
                    </a:lnTo>
                    <a:lnTo>
                      <a:pt x="253" y="29"/>
                    </a:lnTo>
                    <a:lnTo>
                      <a:pt x="253" y="29"/>
                    </a:lnTo>
                    <a:lnTo>
                      <a:pt x="253" y="29"/>
                    </a:lnTo>
                    <a:lnTo>
                      <a:pt x="253" y="29"/>
                    </a:lnTo>
                    <a:lnTo>
                      <a:pt x="255" y="29"/>
                    </a:lnTo>
                    <a:lnTo>
                      <a:pt x="255" y="29"/>
                    </a:lnTo>
                    <a:lnTo>
                      <a:pt x="255" y="29"/>
                    </a:lnTo>
                    <a:lnTo>
                      <a:pt x="255" y="29"/>
                    </a:lnTo>
                    <a:lnTo>
                      <a:pt x="257" y="29"/>
                    </a:lnTo>
                    <a:lnTo>
                      <a:pt x="257" y="29"/>
                    </a:lnTo>
                    <a:lnTo>
                      <a:pt x="257" y="29"/>
                    </a:lnTo>
                    <a:lnTo>
                      <a:pt x="257" y="29"/>
                    </a:lnTo>
                    <a:lnTo>
                      <a:pt x="259" y="27"/>
                    </a:lnTo>
                    <a:lnTo>
                      <a:pt x="259" y="27"/>
                    </a:lnTo>
                    <a:lnTo>
                      <a:pt x="259" y="27"/>
                    </a:lnTo>
                    <a:lnTo>
                      <a:pt x="259" y="27"/>
                    </a:lnTo>
                    <a:lnTo>
                      <a:pt x="259" y="27"/>
                    </a:lnTo>
                    <a:lnTo>
                      <a:pt x="261" y="27"/>
                    </a:lnTo>
                    <a:lnTo>
                      <a:pt x="261" y="27"/>
                    </a:lnTo>
                    <a:lnTo>
                      <a:pt x="261" y="27"/>
                    </a:lnTo>
                    <a:lnTo>
                      <a:pt x="261" y="25"/>
                    </a:lnTo>
                    <a:lnTo>
                      <a:pt x="261" y="25"/>
                    </a:lnTo>
                    <a:lnTo>
                      <a:pt x="263" y="25"/>
                    </a:lnTo>
                    <a:lnTo>
                      <a:pt x="263" y="25"/>
                    </a:lnTo>
                    <a:lnTo>
                      <a:pt x="263" y="25"/>
                    </a:lnTo>
                    <a:lnTo>
                      <a:pt x="263" y="25"/>
                    </a:lnTo>
                    <a:lnTo>
                      <a:pt x="263" y="25"/>
                    </a:lnTo>
                    <a:lnTo>
                      <a:pt x="263" y="25"/>
                    </a:lnTo>
                    <a:lnTo>
                      <a:pt x="263" y="23"/>
                    </a:lnTo>
                    <a:lnTo>
                      <a:pt x="263" y="23"/>
                    </a:lnTo>
                    <a:lnTo>
                      <a:pt x="263" y="23"/>
                    </a:lnTo>
                    <a:lnTo>
                      <a:pt x="263" y="23"/>
                    </a:lnTo>
                    <a:lnTo>
                      <a:pt x="263" y="23"/>
                    </a:lnTo>
                    <a:lnTo>
                      <a:pt x="265" y="23"/>
                    </a:lnTo>
                    <a:lnTo>
                      <a:pt x="265" y="23"/>
                    </a:lnTo>
                    <a:lnTo>
                      <a:pt x="265" y="23"/>
                    </a:lnTo>
                    <a:lnTo>
                      <a:pt x="265" y="23"/>
                    </a:lnTo>
                    <a:lnTo>
                      <a:pt x="265" y="21"/>
                    </a:lnTo>
                    <a:lnTo>
                      <a:pt x="267" y="21"/>
                    </a:lnTo>
                    <a:lnTo>
                      <a:pt x="267" y="19"/>
                    </a:lnTo>
                    <a:lnTo>
                      <a:pt x="267" y="19"/>
                    </a:lnTo>
                    <a:lnTo>
                      <a:pt x="269" y="19"/>
                    </a:lnTo>
                    <a:lnTo>
                      <a:pt x="269" y="19"/>
                    </a:lnTo>
                    <a:lnTo>
                      <a:pt x="269" y="17"/>
                    </a:lnTo>
                    <a:lnTo>
                      <a:pt x="269" y="17"/>
                    </a:lnTo>
                    <a:lnTo>
                      <a:pt x="269" y="17"/>
                    </a:lnTo>
                    <a:lnTo>
                      <a:pt x="269" y="17"/>
                    </a:lnTo>
                    <a:lnTo>
                      <a:pt x="271" y="17"/>
                    </a:lnTo>
                    <a:lnTo>
                      <a:pt x="271" y="17"/>
                    </a:lnTo>
                    <a:lnTo>
                      <a:pt x="271" y="17"/>
                    </a:lnTo>
                    <a:lnTo>
                      <a:pt x="271" y="15"/>
                    </a:lnTo>
                    <a:lnTo>
                      <a:pt x="271" y="1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 name="Freeform 467"/>
              <p:cNvSpPr>
                <a:spLocks/>
              </p:cNvSpPr>
              <p:nvPr/>
            </p:nvSpPr>
            <p:spPr bwMode="auto">
              <a:xfrm>
                <a:off x="2814" y="1986"/>
                <a:ext cx="167" cy="465"/>
              </a:xfrm>
              <a:custGeom>
                <a:avLst/>
                <a:gdLst>
                  <a:gd name="T0" fmla="*/ 2 w 167"/>
                  <a:gd name="T1" fmla="*/ 453 h 465"/>
                  <a:gd name="T2" fmla="*/ 4 w 167"/>
                  <a:gd name="T3" fmla="*/ 455 h 465"/>
                  <a:gd name="T4" fmla="*/ 7 w 167"/>
                  <a:gd name="T5" fmla="*/ 459 h 465"/>
                  <a:gd name="T6" fmla="*/ 11 w 167"/>
                  <a:gd name="T7" fmla="*/ 461 h 465"/>
                  <a:gd name="T8" fmla="*/ 13 w 167"/>
                  <a:gd name="T9" fmla="*/ 463 h 465"/>
                  <a:gd name="T10" fmla="*/ 17 w 167"/>
                  <a:gd name="T11" fmla="*/ 463 h 465"/>
                  <a:gd name="T12" fmla="*/ 23 w 167"/>
                  <a:gd name="T13" fmla="*/ 463 h 465"/>
                  <a:gd name="T14" fmla="*/ 30 w 167"/>
                  <a:gd name="T15" fmla="*/ 463 h 465"/>
                  <a:gd name="T16" fmla="*/ 36 w 167"/>
                  <a:gd name="T17" fmla="*/ 463 h 465"/>
                  <a:gd name="T18" fmla="*/ 42 w 167"/>
                  <a:gd name="T19" fmla="*/ 461 h 465"/>
                  <a:gd name="T20" fmla="*/ 52 w 167"/>
                  <a:gd name="T21" fmla="*/ 459 h 465"/>
                  <a:gd name="T22" fmla="*/ 55 w 167"/>
                  <a:gd name="T23" fmla="*/ 459 h 465"/>
                  <a:gd name="T24" fmla="*/ 61 w 167"/>
                  <a:gd name="T25" fmla="*/ 461 h 465"/>
                  <a:gd name="T26" fmla="*/ 65 w 167"/>
                  <a:gd name="T27" fmla="*/ 461 h 465"/>
                  <a:gd name="T28" fmla="*/ 73 w 167"/>
                  <a:gd name="T29" fmla="*/ 463 h 465"/>
                  <a:gd name="T30" fmla="*/ 78 w 167"/>
                  <a:gd name="T31" fmla="*/ 465 h 465"/>
                  <a:gd name="T32" fmla="*/ 88 w 167"/>
                  <a:gd name="T33" fmla="*/ 465 h 465"/>
                  <a:gd name="T34" fmla="*/ 100 w 167"/>
                  <a:gd name="T35" fmla="*/ 465 h 465"/>
                  <a:gd name="T36" fmla="*/ 109 w 167"/>
                  <a:gd name="T37" fmla="*/ 465 h 465"/>
                  <a:gd name="T38" fmla="*/ 123 w 167"/>
                  <a:gd name="T39" fmla="*/ 465 h 465"/>
                  <a:gd name="T40" fmla="*/ 132 w 167"/>
                  <a:gd name="T41" fmla="*/ 465 h 465"/>
                  <a:gd name="T42" fmla="*/ 134 w 167"/>
                  <a:gd name="T43" fmla="*/ 465 h 465"/>
                  <a:gd name="T44" fmla="*/ 138 w 167"/>
                  <a:gd name="T45" fmla="*/ 463 h 465"/>
                  <a:gd name="T46" fmla="*/ 140 w 167"/>
                  <a:gd name="T47" fmla="*/ 463 h 465"/>
                  <a:gd name="T48" fmla="*/ 140 w 167"/>
                  <a:gd name="T49" fmla="*/ 461 h 465"/>
                  <a:gd name="T50" fmla="*/ 142 w 167"/>
                  <a:gd name="T51" fmla="*/ 459 h 465"/>
                  <a:gd name="T52" fmla="*/ 142 w 167"/>
                  <a:gd name="T53" fmla="*/ 455 h 465"/>
                  <a:gd name="T54" fmla="*/ 144 w 167"/>
                  <a:gd name="T55" fmla="*/ 451 h 465"/>
                  <a:gd name="T56" fmla="*/ 144 w 167"/>
                  <a:gd name="T57" fmla="*/ 447 h 465"/>
                  <a:gd name="T58" fmla="*/ 144 w 167"/>
                  <a:gd name="T59" fmla="*/ 447 h 465"/>
                  <a:gd name="T60" fmla="*/ 144 w 167"/>
                  <a:gd name="T61" fmla="*/ 446 h 465"/>
                  <a:gd name="T62" fmla="*/ 144 w 167"/>
                  <a:gd name="T63" fmla="*/ 440 h 465"/>
                  <a:gd name="T64" fmla="*/ 146 w 167"/>
                  <a:gd name="T65" fmla="*/ 432 h 465"/>
                  <a:gd name="T66" fmla="*/ 146 w 167"/>
                  <a:gd name="T67" fmla="*/ 422 h 465"/>
                  <a:gd name="T68" fmla="*/ 148 w 167"/>
                  <a:gd name="T69" fmla="*/ 409 h 465"/>
                  <a:gd name="T70" fmla="*/ 148 w 167"/>
                  <a:gd name="T71" fmla="*/ 392 h 465"/>
                  <a:gd name="T72" fmla="*/ 148 w 167"/>
                  <a:gd name="T73" fmla="*/ 371 h 465"/>
                  <a:gd name="T74" fmla="*/ 150 w 167"/>
                  <a:gd name="T75" fmla="*/ 338 h 465"/>
                  <a:gd name="T76" fmla="*/ 150 w 167"/>
                  <a:gd name="T77" fmla="*/ 302 h 465"/>
                  <a:gd name="T78" fmla="*/ 151 w 167"/>
                  <a:gd name="T79" fmla="*/ 282 h 465"/>
                  <a:gd name="T80" fmla="*/ 151 w 167"/>
                  <a:gd name="T81" fmla="*/ 259 h 465"/>
                  <a:gd name="T82" fmla="*/ 151 w 167"/>
                  <a:gd name="T83" fmla="*/ 238 h 465"/>
                  <a:gd name="T84" fmla="*/ 151 w 167"/>
                  <a:gd name="T85" fmla="*/ 219 h 465"/>
                  <a:gd name="T86" fmla="*/ 151 w 167"/>
                  <a:gd name="T87" fmla="*/ 194 h 465"/>
                  <a:gd name="T88" fmla="*/ 153 w 167"/>
                  <a:gd name="T89" fmla="*/ 169 h 465"/>
                  <a:gd name="T90" fmla="*/ 153 w 167"/>
                  <a:gd name="T91" fmla="*/ 148 h 465"/>
                  <a:gd name="T92" fmla="*/ 153 w 167"/>
                  <a:gd name="T93" fmla="*/ 123 h 465"/>
                  <a:gd name="T94" fmla="*/ 155 w 167"/>
                  <a:gd name="T95" fmla="*/ 92 h 465"/>
                  <a:gd name="T96" fmla="*/ 155 w 167"/>
                  <a:gd name="T97" fmla="*/ 71 h 465"/>
                  <a:gd name="T98" fmla="*/ 155 w 167"/>
                  <a:gd name="T99" fmla="*/ 52 h 465"/>
                  <a:gd name="T100" fmla="*/ 155 w 167"/>
                  <a:gd name="T101" fmla="*/ 27 h 465"/>
                  <a:gd name="T102" fmla="*/ 157 w 167"/>
                  <a:gd name="T103" fmla="*/ 12 h 465"/>
                  <a:gd name="T104" fmla="*/ 157 w 167"/>
                  <a:gd name="T105" fmla="*/ 2 h 465"/>
                  <a:gd name="T106" fmla="*/ 159 w 167"/>
                  <a:gd name="T107" fmla="*/ 0 h 465"/>
                  <a:gd name="T108" fmla="*/ 159 w 167"/>
                  <a:gd name="T109" fmla="*/ 8 h 465"/>
                  <a:gd name="T110" fmla="*/ 159 w 167"/>
                  <a:gd name="T111" fmla="*/ 21 h 465"/>
                  <a:gd name="T112" fmla="*/ 161 w 167"/>
                  <a:gd name="T113" fmla="*/ 44 h 465"/>
                  <a:gd name="T114" fmla="*/ 161 w 167"/>
                  <a:gd name="T115" fmla="*/ 81 h 465"/>
                  <a:gd name="T116" fmla="*/ 163 w 167"/>
                  <a:gd name="T117" fmla="*/ 139 h 465"/>
                  <a:gd name="T118" fmla="*/ 165 w 167"/>
                  <a:gd name="T119" fmla="*/ 238 h 465"/>
                  <a:gd name="T120" fmla="*/ 167 w 167"/>
                  <a:gd name="T121" fmla="*/ 294 h 465"/>
                  <a:gd name="T122" fmla="*/ 167 w 167"/>
                  <a:gd name="T123" fmla="*/ 330 h 465"/>
                  <a:gd name="T124" fmla="*/ 167 w 167"/>
                  <a:gd name="T125" fmla="*/ 338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7" h="465">
                    <a:moveTo>
                      <a:pt x="0" y="453"/>
                    </a:moveTo>
                    <a:lnTo>
                      <a:pt x="2" y="453"/>
                    </a:lnTo>
                    <a:lnTo>
                      <a:pt x="2" y="453"/>
                    </a:lnTo>
                    <a:lnTo>
                      <a:pt x="2" y="453"/>
                    </a:lnTo>
                    <a:lnTo>
                      <a:pt x="2" y="453"/>
                    </a:lnTo>
                    <a:lnTo>
                      <a:pt x="2" y="453"/>
                    </a:lnTo>
                    <a:lnTo>
                      <a:pt x="2" y="453"/>
                    </a:lnTo>
                    <a:lnTo>
                      <a:pt x="2" y="453"/>
                    </a:lnTo>
                    <a:lnTo>
                      <a:pt x="4" y="453"/>
                    </a:lnTo>
                    <a:lnTo>
                      <a:pt x="4" y="455"/>
                    </a:lnTo>
                    <a:lnTo>
                      <a:pt x="4" y="455"/>
                    </a:lnTo>
                    <a:lnTo>
                      <a:pt x="4" y="455"/>
                    </a:lnTo>
                    <a:lnTo>
                      <a:pt x="4" y="455"/>
                    </a:lnTo>
                    <a:lnTo>
                      <a:pt x="4" y="455"/>
                    </a:lnTo>
                    <a:lnTo>
                      <a:pt x="4" y="455"/>
                    </a:lnTo>
                    <a:lnTo>
                      <a:pt x="4" y="455"/>
                    </a:lnTo>
                    <a:lnTo>
                      <a:pt x="5" y="455"/>
                    </a:lnTo>
                    <a:lnTo>
                      <a:pt x="5" y="455"/>
                    </a:lnTo>
                    <a:lnTo>
                      <a:pt x="5" y="455"/>
                    </a:lnTo>
                    <a:lnTo>
                      <a:pt x="5" y="457"/>
                    </a:lnTo>
                    <a:lnTo>
                      <a:pt x="5" y="457"/>
                    </a:lnTo>
                    <a:lnTo>
                      <a:pt x="7" y="457"/>
                    </a:lnTo>
                    <a:lnTo>
                      <a:pt x="7" y="457"/>
                    </a:lnTo>
                    <a:lnTo>
                      <a:pt x="7" y="459"/>
                    </a:lnTo>
                    <a:lnTo>
                      <a:pt x="7" y="459"/>
                    </a:lnTo>
                    <a:lnTo>
                      <a:pt x="9" y="459"/>
                    </a:lnTo>
                    <a:lnTo>
                      <a:pt x="9" y="459"/>
                    </a:lnTo>
                    <a:lnTo>
                      <a:pt x="9" y="461"/>
                    </a:lnTo>
                    <a:lnTo>
                      <a:pt x="9" y="461"/>
                    </a:lnTo>
                    <a:lnTo>
                      <a:pt x="9" y="461"/>
                    </a:lnTo>
                    <a:lnTo>
                      <a:pt x="11" y="461"/>
                    </a:lnTo>
                    <a:lnTo>
                      <a:pt x="11" y="461"/>
                    </a:lnTo>
                    <a:lnTo>
                      <a:pt x="11" y="461"/>
                    </a:lnTo>
                    <a:lnTo>
                      <a:pt x="11" y="461"/>
                    </a:lnTo>
                    <a:lnTo>
                      <a:pt x="11" y="461"/>
                    </a:lnTo>
                    <a:lnTo>
                      <a:pt x="11" y="463"/>
                    </a:lnTo>
                    <a:lnTo>
                      <a:pt x="13" y="463"/>
                    </a:lnTo>
                    <a:lnTo>
                      <a:pt x="13" y="463"/>
                    </a:lnTo>
                    <a:lnTo>
                      <a:pt x="13" y="463"/>
                    </a:lnTo>
                    <a:lnTo>
                      <a:pt x="13" y="463"/>
                    </a:lnTo>
                    <a:lnTo>
                      <a:pt x="13" y="463"/>
                    </a:lnTo>
                    <a:lnTo>
                      <a:pt x="13" y="463"/>
                    </a:lnTo>
                    <a:lnTo>
                      <a:pt x="15" y="463"/>
                    </a:lnTo>
                    <a:lnTo>
                      <a:pt x="15" y="463"/>
                    </a:lnTo>
                    <a:lnTo>
                      <a:pt x="15" y="463"/>
                    </a:lnTo>
                    <a:lnTo>
                      <a:pt x="15" y="463"/>
                    </a:lnTo>
                    <a:lnTo>
                      <a:pt x="17" y="463"/>
                    </a:lnTo>
                    <a:lnTo>
                      <a:pt x="17" y="463"/>
                    </a:lnTo>
                    <a:lnTo>
                      <a:pt x="17" y="463"/>
                    </a:lnTo>
                    <a:lnTo>
                      <a:pt x="17" y="463"/>
                    </a:lnTo>
                    <a:lnTo>
                      <a:pt x="19" y="463"/>
                    </a:lnTo>
                    <a:lnTo>
                      <a:pt x="21" y="463"/>
                    </a:lnTo>
                    <a:lnTo>
                      <a:pt x="21" y="463"/>
                    </a:lnTo>
                    <a:lnTo>
                      <a:pt x="21" y="463"/>
                    </a:lnTo>
                    <a:lnTo>
                      <a:pt x="23" y="463"/>
                    </a:lnTo>
                    <a:lnTo>
                      <a:pt x="23" y="463"/>
                    </a:lnTo>
                    <a:lnTo>
                      <a:pt x="25" y="463"/>
                    </a:lnTo>
                    <a:lnTo>
                      <a:pt x="25" y="463"/>
                    </a:lnTo>
                    <a:lnTo>
                      <a:pt x="27" y="463"/>
                    </a:lnTo>
                    <a:lnTo>
                      <a:pt x="29" y="463"/>
                    </a:lnTo>
                    <a:lnTo>
                      <a:pt x="29" y="463"/>
                    </a:lnTo>
                    <a:lnTo>
                      <a:pt x="29" y="463"/>
                    </a:lnTo>
                    <a:lnTo>
                      <a:pt x="30" y="463"/>
                    </a:lnTo>
                    <a:lnTo>
                      <a:pt x="30" y="463"/>
                    </a:lnTo>
                    <a:lnTo>
                      <a:pt x="32" y="463"/>
                    </a:lnTo>
                    <a:lnTo>
                      <a:pt x="32" y="463"/>
                    </a:lnTo>
                    <a:lnTo>
                      <a:pt x="32" y="463"/>
                    </a:lnTo>
                    <a:lnTo>
                      <a:pt x="34" y="463"/>
                    </a:lnTo>
                    <a:lnTo>
                      <a:pt x="34" y="463"/>
                    </a:lnTo>
                    <a:lnTo>
                      <a:pt x="34" y="463"/>
                    </a:lnTo>
                    <a:lnTo>
                      <a:pt x="36" y="463"/>
                    </a:lnTo>
                    <a:lnTo>
                      <a:pt x="36" y="463"/>
                    </a:lnTo>
                    <a:lnTo>
                      <a:pt x="38" y="463"/>
                    </a:lnTo>
                    <a:lnTo>
                      <a:pt x="38" y="463"/>
                    </a:lnTo>
                    <a:lnTo>
                      <a:pt x="38" y="463"/>
                    </a:lnTo>
                    <a:lnTo>
                      <a:pt x="40" y="463"/>
                    </a:lnTo>
                    <a:lnTo>
                      <a:pt x="40" y="463"/>
                    </a:lnTo>
                    <a:lnTo>
                      <a:pt x="40" y="463"/>
                    </a:lnTo>
                    <a:lnTo>
                      <a:pt x="40" y="461"/>
                    </a:lnTo>
                    <a:lnTo>
                      <a:pt x="42" y="461"/>
                    </a:lnTo>
                    <a:lnTo>
                      <a:pt x="42" y="461"/>
                    </a:lnTo>
                    <a:lnTo>
                      <a:pt x="44" y="461"/>
                    </a:lnTo>
                    <a:lnTo>
                      <a:pt x="46" y="461"/>
                    </a:lnTo>
                    <a:lnTo>
                      <a:pt x="48" y="461"/>
                    </a:lnTo>
                    <a:lnTo>
                      <a:pt x="48" y="461"/>
                    </a:lnTo>
                    <a:lnTo>
                      <a:pt x="50" y="459"/>
                    </a:lnTo>
                    <a:lnTo>
                      <a:pt x="50" y="459"/>
                    </a:lnTo>
                    <a:lnTo>
                      <a:pt x="52" y="459"/>
                    </a:lnTo>
                    <a:lnTo>
                      <a:pt x="52" y="459"/>
                    </a:lnTo>
                    <a:lnTo>
                      <a:pt x="52" y="459"/>
                    </a:lnTo>
                    <a:lnTo>
                      <a:pt x="54" y="459"/>
                    </a:lnTo>
                    <a:lnTo>
                      <a:pt x="54" y="459"/>
                    </a:lnTo>
                    <a:lnTo>
                      <a:pt x="54" y="459"/>
                    </a:lnTo>
                    <a:lnTo>
                      <a:pt x="55" y="459"/>
                    </a:lnTo>
                    <a:lnTo>
                      <a:pt x="55" y="459"/>
                    </a:lnTo>
                    <a:lnTo>
                      <a:pt x="55" y="459"/>
                    </a:lnTo>
                    <a:lnTo>
                      <a:pt x="55" y="459"/>
                    </a:lnTo>
                    <a:lnTo>
                      <a:pt x="57" y="459"/>
                    </a:lnTo>
                    <a:lnTo>
                      <a:pt x="57" y="459"/>
                    </a:lnTo>
                    <a:lnTo>
                      <a:pt x="57" y="459"/>
                    </a:lnTo>
                    <a:lnTo>
                      <a:pt x="59" y="459"/>
                    </a:lnTo>
                    <a:lnTo>
                      <a:pt x="59" y="459"/>
                    </a:lnTo>
                    <a:lnTo>
                      <a:pt x="59" y="461"/>
                    </a:lnTo>
                    <a:lnTo>
                      <a:pt x="61" y="461"/>
                    </a:lnTo>
                    <a:lnTo>
                      <a:pt x="61" y="461"/>
                    </a:lnTo>
                    <a:lnTo>
                      <a:pt x="61" y="461"/>
                    </a:lnTo>
                    <a:lnTo>
                      <a:pt x="63" y="461"/>
                    </a:lnTo>
                    <a:lnTo>
                      <a:pt x="63" y="461"/>
                    </a:lnTo>
                    <a:lnTo>
                      <a:pt x="63" y="461"/>
                    </a:lnTo>
                    <a:lnTo>
                      <a:pt x="63" y="461"/>
                    </a:lnTo>
                    <a:lnTo>
                      <a:pt x="63" y="461"/>
                    </a:lnTo>
                    <a:lnTo>
                      <a:pt x="65" y="461"/>
                    </a:lnTo>
                    <a:lnTo>
                      <a:pt x="65" y="461"/>
                    </a:lnTo>
                    <a:lnTo>
                      <a:pt x="67" y="463"/>
                    </a:lnTo>
                    <a:lnTo>
                      <a:pt x="67" y="463"/>
                    </a:lnTo>
                    <a:lnTo>
                      <a:pt x="69" y="463"/>
                    </a:lnTo>
                    <a:lnTo>
                      <a:pt x="69" y="463"/>
                    </a:lnTo>
                    <a:lnTo>
                      <a:pt x="71" y="463"/>
                    </a:lnTo>
                    <a:lnTo>
                      <a:pt x="71" y="463"/>
                    </a:lnTo>
                    <a:lnTo>
                      <a:pt x="73" y="463"/>
                    </a:lnTo>
                    <a:lnTo>
                      <a:pt x="73" y="465"/>
                    </a:lnTo>
                    <a:lnTo>
                      <a:pt x="75" y="465"/>
                    </a:lnTo>
                    <a:lnTo>
                      <a:pt x="75" y="465"/>
                    </a:lnTo>
                    <a:lnTo>
                      <a:pt x="75" y="465"/>
                    </a:lnTo>
                    <a:lnTo>
                      <a:pt x="77" y="465"/>
                    </a:lnTo>
                    <a:lnTo>
                      <a:pt x="77" y="465"/>
                    </a:lnTo>
                    <a:lnTo>
                      <a:pt x="77" y="465"/>
                    </a:lnTo>
                    <a:lnTo>
                      <a:pt x="78" y="465"/>
                    </a:lnTo>
                    <a:lnTo>
                      <a:pt x="78" y="465"/>
                    </a:lnTo>
                    <a:lnTo>
                      <a:pt x="80" y="465"/>
                    </a:lnTo>
                    <a:lnTo>
                      <a:pt x="80" y="465"/>
                    </a:lnTo>
                    <a:lnTo>
                      <a:pt x="84" y="465"/>
                    </a:lnTo>
                    <a:lnTo>
                      <a:pt x="84" y="465"/>
                    </a:lnTo>
                    <a:lnTo>
                      <a:pt x="86" y="465"/>
                    </a:lnTo>
                    <a:lnTo>
                      <a:pt x="86" y="465"/>
                    </a:lnTo>
                    <a:lnTo>
                      <a:pt x="88" y="465"/>
                    </a:lnTo>
                    <a:lnTo>
                      <a:pt x="88" y="465"/>
                    </a:lnTo>
                    <a:lnTo>
                      <a:pt x="90" y="465"/>
                    </a:lnTo>
                    <a:lnTo>
                      <a:pt x="92" y="465"/>
                    </a:lnTo>
                    <a:lnTo>
                      <a:pt x="92" y="465"/>
                    </a:lnTo>
                    <a:lnTo>
                      <a:pt x="94" y="465"/>
                    </a:lnTo>
                    <a:lnTo>
                      <a:pt x="96" y="465"/>
                    </a:lnTo>
                    <a:lnTo>
                      <a:pt x="98" y="465"/>
                    </a:lnTo>
                    <a:lnTo>
                      <a:pt x="100" y="465"/>
                    </a:lnTo>
                    <a:lnTo>
                      <a:pt x="100" y="465"/>
                    </a:lnTo>
                    <a:lnTo>
                      <a:pt x="102" y="465"/>
                    </a:lnTo>
                    <a:lnTo>
                      <a:pt x="103" y="465"/>
                    </a:lnTo>
                    <a:lnTo>
                      <a:pt x="103" y="465"/>
                    </a:lnTo>
                    <a:lnTo>
                      <a:pt x="105" y="465"/>
                    </a:lnTo>
                    <a:lnTo>
                      <a:pt x="107" y="465"/>
                    </a:lnTo>
                    <a:lnTo>
                      <a:pt x="109" y="465"/>
                    </a:lnTo>
                    <a:lnTo>
                      <a:pt x="109" y="465"/>
                    </a:lnTo>
                    <a:lnTo>
                      <a:pt x="111" y="465"/>
                    </a:lnTo>
                    <a:lnTo>
                      <a:pt x="111" y="465"/>
                    </a:lnTo>
                    <a:lnTo>
                      <a:pt x="113" y="465"/>
                    </a:lnTo>
                    <a:lnTo>
                      <a:pt x="115" y="465"/>
                    </a:lnTo>
                    <a:lnTo>
                      <a:pt x="117" y="465"/>
                    </a:lnTo>
                    <a:lnTo>
                      <a:pt x="121" y="465"/>
                    </a:lnTo>
                    <a:lnTo>
                      <a:pt x="121" y="465"/>
                    </a:lnTo>
                    <a:lnTo>
                      <a:pt x="123" y="465"/>
                    </a:lnTo>
                    <a:lnTo>
                      <a:pt x="123" y="465"/>
                    </a:lnTo>
                    <a:lnTo>
                      <a:pt x="125" y="465"/>
                    </a:lnTo>
                    <a:lnTo>
                      <a:pt x="127" y="465"/>
                    </a:lnTo>
                    <a:lnTo>
                      <a:pt x="128" y="465"/>
                    </a:lnTo>
                    <a:lnTo>
                      <a:pt x="130" y="465"/>
                    </a:lnTo>
                    <a:lnTo>
                      <a:pt x="130" y="465"/>
                    </a:lnTo>
                    <a:lnTo>
                      <a:pt x="132" y="465"/>
                    </a:lnTo>
                    <a:lnTo>
                      <a:pt x="132" y="465"/>
                    </a:lnTo>
                    <a:lnTo>
                      <a:pt x="132" y="465"/>
                    </a:lnTo>
                    <a:lnTo>
                      <a:pt x="132" y="465"/>
                    </a:lnTo>
                    <a:lnTo>
                      <a:pt x="132" y="465"/>
                    </a:lnTo>
                    <a:lnTo>
                      <a:pt x="134" y="465"/>
                    </a:lnTo>
                    <a:lnTo>
                      <a:pt x="134" y="465"/>
                    </a:lnTo>
                    <a:lnTo>
                      <a:pt x="134" y="465"/>
                    </a:lnTo>
                    <a:lnTo>
                      <a:pt x="134" y="465"/>
                    </a:lnTo>
                    <a:lnTo>
                      <a:pt x="134" y="465"/>
                    </a:lnTo>
                    <a:lnTo>
                      <a:pt x="136" y="465"/>
                    </a:lnTo>
                    <a:lnTo>
                      <a:pt x="136" y="465"/>
                    </a:lnTo>
                    <a:lnTo>
                      <a:pt x="136" y="465"/>
                    </a:lnTo>
                    <a:lnTo>
                      <a:pt x="136" y="463"/>
                    </a:lnTo>
                    <a:lnTo>
                      <a:pt x="136" y="463"/>
                    </a:lnTo>
                    <a:lnTo>
                      <a:pt x="136" y="463"/>
                    </a:lnTo>
                    <a:lnTo>
                      <a:pt x="138" y="463"/>
                    </a:lnTo>
                    <a:lnTo>
                      <a:pt x="138" y="463"/>
                    </a:lnTo>
                    <a:lnTo>
                      <a:pt x="138" y="463"/>
                    </a:lnTo>
                    <a:lnTo>
                      <a:pt x="138" y="463"/>
                    </a:lnTo>
                    <a:lnTo>
                      <a:pt x="138" y="463"/>
                    </a:lnTo>
                    <a:lnTo>
                      <a:pt x="138" y="463"/>
                    </a:lnTo>
                    <a:lnTo>
                      <a:pt x="138" y="463"/>
                    </a:lnTo>
                    <a:lnTo>
                      <a:pt x="138" y="463"/>
                    </a:lnTo>
                    <a:lnTo>
                      <a:pt x="140" y="463"/>
                    </a:lnTo>
                    <a:lnTo>
                      <a:pt x="140" y="463"/>
                    </a:lnTo>
                    <a:lnTo>
                      <a:pt x="140" y="463"/>
                    </a:lnTo>
                    <a:lnTo>
                      <a:pt x="140" y="461"/>
                    </a:lnTo>
                    <a:lnTo>
                      <a:pt x="140" y="461"/>
                    </a:lnTo>
                    <a:lnTo>
                      <a:pt x="140" y="461"/>
                    </a:lnTo>
                    <a:lnTo>
                      <a:pt x="140" y="461"/>
                    </a:lnTo>
                    <a:lnTo>
                      <a:pt x="140" y="461"/>
                    </a:lnTo>
                    <a:lnTo>
                      <a:pt x="140" y="461"/>
                    </a:lnTo>
                    <a:lnTo>
                      <a:pt x="140" y="461"/>
                    </a:lnTo>
                    <a:lnTo>
                      <a:pt x="140" y="461"/>
                    </a:lnTo>
                    <a:lnTo>
                      <a:pt x="140" y="461"/>
                    </a:lnTo>
                    <a:lnTo>
                      <a:pt x="140" y="459"/>
                    </a:lnTo>
                    <a:lnTo>
                      <a:pt x="142" y="459"/>
                    </a:lnTo>
                    <a:lnTo>
                      <a:pt x="142" y="459"/>
                    </a:lnTo>
                    <a:lnTo>
                      <a:pt x="142" y="459"/>
                    </a:lnTo>
                    <a:lnTo>
                      <a:pt x="142" y="459"/>
                    </a:lnTo>
                    <a:lnTo>
                      <a:pt x="142" y="459"/>
                    </a:lnTo>
                    <a:lnTo>
                      <a:pt x="142" y="459"/>
                    </a:lnTo>
                    <a:lnTo>
                      <a:pt x="142" y="457"/>
                    </a:lnTo>
                    <a:lnTo>
                      <a:pt x="142" y="457"/>
                    </a:lnTo>
                    <a:lnTo>
                      <a:pt x="142" y="457"/>
                    </a:lnTo>
                    <a:lnTo>
                      <a:pt x="142" y="457"/>
                    </a:lnTo>
                    <a:lnTo>
                      <a:pt x="142" y="457"/>
                    </a:lnTo>
                    <a:lnTo>
                      <a:pt x="142" y="457"/>
                    </a:lnTo>
                    <a:lnTo>
                      <a:pt x="142" y="455"/>
                    </a:lnTo>
                    <a:lnTo>
                      <a:pt x="142" y="455"/>
                    </a:lnTo>
                    <a:lnTo>
                      <a:pt x="142" y="455"/>
                    </a:lnTo>
                    <a:lnTo>
                      <a:pt x="142" y="455"/>
                    </a:lnTo>
                    <a:lnTo>
                      <a:pt x="142" y="453"/>
                    </a:lnTo>
                    <a:lnTo>
                      <a:pt x="144" y="453"/>
                    </a:lnTo>
                    <a:lnTo>
                      <a:pt x="144" y="453"/>
                    </a:lnTo>
                    <a:lnTo>
                      <a:pt x="144" y="451"/>
                    </a:lnTo>
                    <a:lnTo>
                      <a:pt x="144" y="451"/>
                    </a:lnTo>
                    <a:lnTo>
                      <a:pt x="144" y="451"/>
                    </a:lnTo>
                    <a:lnTo>
                      <a:pt x="144" y="449"/>
                    </a:lnTo>
                    <a:lnTo>
                      <a:pt x="144" y="449"/>
                    </a:lnTo>
                    <a:lnTo>
                      <a:pt x="144" y="449"/>
                    </a:lnTo>
                    <a:lnTo>
                      <a:pt x="144" y="449"/>
                    </a:lnTo>
                    <a:lnTo>
                      <a:pt x="144" y="449"/>
                    </a:lnTo>
                    <a:lnTo>
                      <a:pt x="144" y="449"/>
                    </a:lnTo>
                    <a:lnTo>
                      <a:pt x="144" y="447"/>
                    </a:lnTo>
                    <a:lnTo>
                      <a:pt x="144" y="447"/>
                    </a:lnTo>
                    <a:lnTo>
                      <a:pt x="144" y="447"/>
                    </a:lnTo>
                    <a:lnTo>
                      <a:pt x="144" y="447"/>
                    </a:lnTo>
                    <a:lnTo>
                      <a:pt x="144" y="447"/>
                    </a:lnTo>
                    <a:lnTo>
                      <a:pt x="144" y="447"/>
                    </a:lnTo>
                    <a:lnTo>
                      <a:pt x="144" y="447"/>
                    </a:lnTo>
                    <a:lnTo>
                      <a:pt x="144" y="447"/>
                    </a:lnTo>
                    <a:lnTo>
                      <a:pt x="144" y="447"/>
                    </a:lnTo>
                    <a:lnTo>
                      <a:pt x="144" y="447"/>
                    </a:lnTo>
                    <a:lnTo>
                      <a:pt x="144" y="447"/>
                    </a:lnTo>
                    <a:lnTo>
                      <a:pt x="144" y="447"/>
                    </a:lnTo>
                    <a:lnTo>
                      <a:pt x="144" y="446"/>
                    </a:lnTo>
                    <a:lnTo>
                      <a:pt x="144" y="446"/>
                    </a:lnTo>
                    <a:lnTo>
                      <a:pt x="144" y="446"/>
                    </a:lnTo>
                    <a:lnTo>
                      <a:pt x="144" y="446"/>
                    </a:lnTo>
                    <a:lnTo>
                      <a:pt x="144" y="446"/>
                    </a:lnTo>
                    <a:lnTo>
                      <a:pt x="144" y="446"/>
                    </a:lnTo>
                    <a:lnTo>
                      <a:pt x="144" y="446"/>
                    </a:lnTo>
                    <a:lnTo>
                      <a:pt x="144" y="444"/>
                    </a:lnTo>
                    <a:lnTo>
                      <a:pt x="144" y="444"/>
                    </a:lnTo>
                    <a:lnTo>
                      <a:pt x="144" y="444"/>
                    </a:lnTo>
                    <a:lnTo>
                      <a:pt x="144" y="442"/>
                    </a:lnTo>
                    <a:lnTo>
                      <a:pt x="144" y="442"/>
                    </a:lnTo>
                    <a:lnTo>
                      <a:pt x="144" y="440"/>
                    </a:lnTo>
                    <a:lnTo>
                      <a:pt x="146" y="440"/>
                    </a:lnTo>
                    <a:lnTo>
                      <a:pt x="146" y="438"/>
                    </a:lnTo>
                    <a:lnTo>
                      <a:pt x="146" y="438"/>
                    </a:lnTo>
                    <a:lnTo>
                      <a:pt x="146" y="436"/>
                    </a:lnTo>
                    <a:lnTo>
                      <a:pt x="146" y="436"/>
                    </a:lnTo>
                    <a:lnTo>
                      <a:pt x="146" y="434"/>
                    </a:lnTo>
                    <a:lnTo>
                      <a:pt x="146" y="434"/>
                    </a:lnTo>
                    <a:lnTo>
                      <a:pt x="146" y="432"/>
                    </a:lnTo>
                    <a:lnTo>
                      <a:pt x="146" y="432"/>
                    </a:lnTo>
                    <a:lnTo>
                      <a:pt x="146" y="430"/>
                    </a:lnTo>
                    <a:lnTo>
                      <a:pt x="146" y="430"/>
                    </a:lnTo>
                    <a:lnTo>
                      <a:pt x="146" y="428"/>
                    </a:lnTo>
                    <a:lnTo>
                      <a:pt x="146" y="426"/>
                    </a:lnTo>
                    <a:lnTo>
                      <a:pt x="146" y="426"/>
                    </a:lnTo>
                    <a:lnTo>
                      <a:pt x="146" y="424"/>
                    </a:lnTo>
                    <a:lnTo>
                      <a:pt x="146" y="422"/>
                    </a:lnTo>
                    <a:lnTo>
                      <a:pt x="146" y="421"/>
                    </a:lnTo>
                    <a:lnTo>
                      <a:pt x="146" y="419"/>
                    </a:lnTo>
                    <a:lnTo>
                      <a:pt x="146" y="419"/>
                    </a:lnTo>
                    <a:lnTo>
                      <a:pt x="146" y="417"/>
                    </a:lnTo>
                    <a:lnTo>
                      <a:pt x="146" y="415"/>
                    </a:lnTo>
                    <a:lnTo>
                      <a:pt x="146" y="413"/>
                    </a:lnTo>
                    <a:lnTo>
                      <a:pt x="148" y="411"/>
                    </a:lnTo>
                    <a:lnTo>
                      <a:pt x="148" y="409"/>
                    </a:lnTo>
                    <a:lnTo>
                      <a:pt x="148" y="405"/>
                    </a:lnTo>
                    <a:lnTo>
                      <a:pt x="148" y="403"/>
                    </a:lnTo>
                    <a:lnTo>
                      <a:pt x="148" y="401"/>
                    </a:lnTo>
                    <a:lnTo>
                      <a:pt x="148" y="399"/>
                    </a:lnTo>
                    <a:lnTo>
                      <a:pt x="148" y="398"/>
                    </a:lnTo>
                    <a:lnTo>
                      <a:pt x="148" y="396"/>
                    </a:lnTo>
                    <a:lnTo>
                      <a:pt x="148" y="394"/>
                    </a:lnTo>
                    <a:lnTo>
                      <a:pt x="148" y="392"/>
                    </a:lnTo>
                    <a:lnTo>
                      <a:pt x="148" y="390"/>
                    </a:lnTo>
                    <a:lnTo>
                      <a:pt x="148" y="386"/>
                    </a:lnTo>
                    <a:lnTo>
                      <a:pt x="148" y="384"/>
                    </a:lnTo>
                    <a:lnTo>
                      <a:pt x="148" y="382"/>
                    </a:lnTo>
                    <a:lnTo>
                      <a:pt x="148" y="378"/>
                    </a:lnTo>
                    <a:lnTo>
                      <a:pt x="148" y="376"/>
                    </a:lnTo>
                    <a:lnTo>
                      <a:pt x="148" y="375"/>
                    </a:lnTo>
                    <a:lnTo>
                      <a:pt x="148" y="371"/>
                    </a:lnTo>
                    <a:lnTo>
                      <a:pt x="148" y="369"/>
                    </a:lnTo>
                    <a:lnTo>
                      <a:pt x="148" y="365"/>
                    </a:lnTo>
                    <a:lnTo>
                      <a:pt x="150" y="361"/>
                    </a:lnTo>
                    <a:lnTo>
                      <a:pt x="150" y="357"/>
                    </a:lnTo>
                    <a:lnTo>
                      <a:pt x="150" y="353"/>
                    </a:lnTo>
                    <a:lnTo>
                      <a:pt x="150" y="348"/>
                    </a:lnTo>
                    <a:lnTo>
                      <a:pt x="150" y="344"/>
                    </a:lnTo>
                    <a:lnTo>
                      <a:pt x="150" y="338"/>
                    </a:lnTo>
                    <a:lnTo>
                      <a:pt x="150" y="334"/>
                    </a:lnTo>
                    <a:lnTo>
                      <a:pt x="150" y="328"/>
                    </a:lnTo>
                    <a:lnTo>
                      <a:pt x="150" y="323"/>
                    </a:lnTo>
                    <a:lnTo>
                      <a:pt x="150" y="319"/>
                    </a:lnTo>
                    <a:lnTo>
                      <a:pt x="150" y="313"/>
                    </a:lnTo>
                    <a:lnTo>
                      <a:pt x="150" y="307"/>
                    </a:lnTo>
                    <a:lnTo>
                      <a:pt x="150" y="304"/>
                    </a:lnTo>
                    <a:lnTo>
                      <a:pt x="150" y="302"/>
                    </a:lnTo>
                    <a:lnTo>
                      <a:pt x="150" y="300"/>
                    </a:lnTo>
                    <a:lnTo>
                      <a:pt x="150" y="298"/>
                    </a:lnTo>
                    <a:lnTo>
                      <a:pt x="150" y="294"/>
                    </a:lnTo>
                    <a:lnTo>
                      <a:pt x="151" y="290"/>
                    </a:lnTo>
                    <a:lnTo>
                      <a:pt x="151" y="288"/>
                    </a:lnTo>
                    <a:lnTo>
                      <a:pt x="151" y="286"/>
                    </a:lnTo>
                    <a:lnTo>
                      <a:pt x="151" y="284"/>
                    </a:lnTo>
                    <a:lnTo>
                      <a:pt x="151" y="282"/>
                    </a:lnTo>
                    <a:lnTo>
                      <a:pt x="151" y="280"/>
                    </a:lnTo>
                    <a:lnTo>
                      <a:pt x="151" y="279"/>
                    </a:lnTo>
                    <a:lnTo>
                      <a:pt x="151" y="279"/>
                    </a:lnTo>
                    <a:lnTo>
                      <a:pt x="151" y="277"/>
                    </a:lnTo>
                    <a:lnTo>
                      <a:pt x="151" y="273"/>
                    </a:lnTo>
                    <a:lnTo>
                      <a:pt x="151" y="267"/>
                    </a:lnTo>
                    <a:lnTo>
                      <a:pt x="151" y="261"/>
                    </a:lnTo>
                    <a:lnTo>
                      <a:pt x="151" y="259"/>
                    </a:lnTo>
                    <a:lnTo>
                      <a:pt x="151" y="257"/>
                    </a:lnTo>
                    <a:lnTo>
                      <a:pt x="151" y="256"/>
                    </a:lnTo>
                    <a:lnTo>
                      <a:pt x="151" y="254"/>
                    </a:lnTo>
                    <a:lnTo>
                      <a:pt x="151" y="252"/>
                    </a:lnTo>
                    <a:lnTo>
                      <a:pt x="151" y="250"/>
                    </a:lnTo>
                    <a:lnTo>
                      <a:pt x="151" y="248"/>
                    </a:lnTo>
                    <a:lnTo>
                      <a:pt x="151" y="244"/>
                    </a:lnTo>
                    <a:lnTo>
                      <a:pt x="151" y="238"/>
                    </a:lnTo>
                    <a:lnTo>
                      <a:pt x="151" y="233"/>
                    </a:lnTo>
                    <a:lnTo>
                      <a:pt x="151" y="231"/>
                    </a:lnTo>
                    <a:lnTo>
                      <a:pt x="151" y="229"/>
                    </a:lnTo>
                    <a:lnTo>
                      <a:pt x="151" y="227"/>
                    </a:lnTo>
                    <a:lnTo>
                      <a:pt x="151" y="225"/>
                    </a:lnTo>
                    <a:lnTo>
                      <a:pt x="151" y="223"/>
                    </a:lnTo>
                    <a:lnTo>
                      <a:pt x="151" y="223"/>
                    </a:lnTo>
                    <a:lnTo>
                      <a:pt x="151" y="219"/>
                    </a:lnTo>
                    <a:lnTo>
                      <a:pt x="151" y="217"/>
                    </a:lnTo>
                    <a:lnTo>
                      <a:pt x="151" y="213"/>
                    </a:lnTo>
                    <a:lnTo>
                      <a:pt x="151" y="211"/>
                    </a:lnTo>
                    <a:lnTo>
                      <a:pt x="151" y="208"/>
                    </a:lnTo>
                    <a:lnTo>
                      <a:pt x="151" y="204"/>
                    </a:lnTo>
                    <a:lnTo>
                      <a:pt x="151" y="198"/>
                    </a:lnTo>
                    <a:lnTo>
                      <a:pt x="151" y="196"/>
                    </a:lnTo>
                    <a:lnTo>
                      <a:pt x="151" y="194"/>
                    </a:lnTo>
                    <a:lnTo>
                      <a:pt x="153" y="192"/>
                    </a:lnTo>
                    <a:lnTo>
                      <a:pt x="153" y="190"/>
                    </a:lnTo>
                    <a:lnTo>
                      <a:pt x="153" y="186"/>
                    </a:lnTo>
                    <a:lnTo>
                      <a:pt x="153" y="183"/>
                    </a:lnTo>
                    <a:lnTo>
                      <a:pt x="153" y="181"/>
                    </a:lnTo>
                    <a:lnTo>
                      <a:pt x="153" y="179"/>
                    </a:lnTo>
                    <a:lnTo>
                      <a:pt x="153" y="175"/>
                    </a:lnTo>
                    <a:lnTo>
                      <a:pt x="153" y="169"/>
                    </a:lnTo>
                    <a:lnTo>
                      <a:pt x="153" y="167"/>
                    </a:lnTo>
                    <a:lnTo>
                      <a:pt x="153" y="165"/>
                    </a:lnTo>
                    <a:lnTo>
                      <a:pt x="153" y="163"/>
                    </a:lnTo>
                    <a:lnTo>
                      <a:pt x="153" y="162"/>
                    </a:lnTo>
                    <a:lnTo>
                      <a:pt x="153" y="158"/>
                    </a:lnTo>
                    <a:lnTo>
                      <a:pt x="153" y="154"/>
                    </a:lnTo>
                    <a:lnTo>
                      <a:pt x="153" y="150"/>
                    </a:lnTo>
                    <a:lnTo>
                      <a:pt x="153" y="148"/>
                    </a:lnTo>
                    <a:lnTo>
                      <a:pt x="153" y="144"/>
                    </a:lnTo>
                    <a:lnTo>
                      <a:pt x="153" y="140"/>
                    </a:lnTo>
                    <a:lnTo>
                      <a:pt x="153" y="139"/>
                    </a:lnTo>
                    <a:lnTo>
                      <a:pt x="153" y="137"/>
                    </a:lnTo>
                    <a:lnTo>
                      <a:pt x="153" y="135"/>
                    </a:lnTo>
                    <a:lnTo>
                      <a:pt x="153" y="133"/>
                    </a:lnTo>
                    <a:lnTo>
                      <a:pt x="153" y="129"/>
                    </a:lnTo>
                    <a:lnTo>
                      <a:pt x="153" y="123"/>
                    </a:lnTo>
                    <a:lnTo>
                      <a:pt x="153" y="115"/>
                    </a:lnTo>
                    <a:lnTo>
                      <a:pt x="153" y="110"/>
                    </a:lnTo>
                    <a:lnTo>
                      <a:pt x="153" y="108"/>
                    </a:lnTo>
                    <a:lnTo>
                      <a:pt x="153" y="106"/>
                    </a:lnTo>
                    <a:lnTo>
                      <a:pt x="153" y="104"/>
                    </a:lnTo>
                    <a:lnTo>
                      <a:pt x="153" y="100"/>
                    </a:lnTo>
                    <a:lnTo>
                      <a:pt x="153" y="96"/>
                    </a:lnTo>
                    <a:lnTo>
                      <a:pt x="155" y="92"/>
                    </a:lnTo>
                    <a:lnTo>
                      <a:pt x="155" y="87"/>
                    </a:lnTo>
                    <a:lnTo>
                      <a:pt x="155" y="85"/>
                    </a:lnTo>
                    <a:lnTo>
                      <a:pt x="155" y="83"/>
                    </a:lnTo>
                    <a:lnTo>
                      <a:pt x="155" y="81"/>
                    </a:lnTo>
                    <a:lnTo>
                      <a:pt x="155" y="79"/>
                    </a:lnTo>
                    <a:lnTo>
                      <a:pt x="155" y="77"/>
                    </a:lnTo>
                    <a:lnTo>
                      <a:pt x="155" y="73"/>
                    </a:lnTo>
                    <a:lnTo>
                      <a:pt x="155" y="71"/>
                    </a:lnTo>
                    <a:lnTo>
                      <a:pt x="155" y="69"/>
                    </a:lnTo>
                    <a:lnTo>
                      <a:pt x="155" y="66"/>
                    </a:lnTo>
                    <a:lnTo>
                      <a:pt x="155" y="64"/>
                    </a:lnTo>
                    <a:lnTo>
                      <a:pt x="155" y="60"/>
                    </a:lnTo>
                    <a:lnTo>
                      <a:pt x="155" y="58"/>
                    </a:lnTo>
                    <a:lnTo>
                      <a:pt x="155" y="58"/>
                    </a:lnTo>
                    <a:lnTo>
                      <a:pt x="155" y="56"/>
                    </a:lnTo>
                    <a:lnTo>
                      <a:pt x="155" y="52"/>
                    </a:lnTo>
                    <a:lnTo>
                      <a:pt x="155" y="50"/>
                    </a:lnTo>
                    <a:lnTo>
                      <a:pt x="155" y="46"/>
                    </a:lnTo>
                    <a:lnTo>
                      <a:pt x="155" y="43"/>
                    </a:lnTo>
                    <a:lnTo>
                      <a:pt x="155" y="39"/>
                    </a:lnTo>
                    <a:lnTo>
                      <a:pt x="155" y="37"/>
                    </a:lnTo>
                    <a:lnTo>
                      <a:pt x="155" y="33"/>
                    </a:lnTo>
                    <a:lnTo>
                      <a:pt x="155" y="31"/>
                    </a:lnTo>
                    <a:lnTo>
                      <a:pt x="155" y="27"/>
                    </a:lnTo>
                    <a:lnTo>
                      <a:pt x="155" y="25"/>
                    </a:lnTo>
                    <a:lnTo>
                      <a:pt x="157" y="23"/>
                    </a:lnTo>
                    <a:lnTo>
                      <a:pt x="157" y="21"/>
                    </a:lnTo>
                    <a:lnTo>
                      <a:pt x="157" y="20"/>
                    </a:lnTo>
                    <a:lnTo>
                      <a:pt x="157" y="16"/>
                    </a:lnTo>
                    <a:lnTo>
                      <a:pt x="157" y="14"/>
                    </a:lnTo>
                    <a:lnTo>
                      <a:pt x="157" y="12"/>
                    </a:lnTo>
                    <a:lnTo>
                      <a:pt x="157" y="12"/>
                    </a:lnTo>
                    <a:lnTo>
                      <a:pt x="157" y="10"/>
                    </a:lnTo>
                    <a:lnTo>
                      <a:pt x="157" y="8"/>
                    </a:lnTo>
                    <a:lnTo>
                      <a:pt x="157" y="6"/>
                    </a:lnTo>
                    <a:lnTo>
                      <a:pt x="157" y="6"/>
                    </a:lnTo>
                    <a:lnTo>
                      <a:pt x="157" y="4"/>
                    </a:lnTo>
                    <a:lnTo>
                      <a:pt x="157" y="4"/>
                    </a:lnTo>
                    <a:lnTo>
                      <a:pt x="157" y="2"/>
                    </a:lnTo>
                    <a:lnTo>
                      <a:pt x="157" y="2"/>
                    </a:lnTo>
                    <a:lnTo>
                      <a:pt x="157" y="2"/>
                    </a:lnTo>
                    <a:lnTo>
                      <a:pt x="157" y="0"/>
                    </a:lnTo>
                    <a:lnTo>
                      <a:pt x="157" y="0"/>
                    </a:lnTo>
                    <a:lnTo>
                      <a:pt x="157" y="0"/>
                    </a:lnTo>
                    <a:lnTo>
                      <a:pt x="157" y="0"/>
                    </a:lnTo>
                    <a:lnTo>
                      <a:pt x="157" y="0"/>
                    </a:lnTo>
                    <a:lnTo>
                      <a:pt x="159" y="0"/>
                    </a:lnTo>
                    <a:lnTo>
                      <a:pt x="159" y="0"/>
                    </a:lnTo>
                    <a:lnTo>
                      <a:pt x="159" y="0"/>
                    </a:lnTo>
                    <a:lnTo>
                      <a:pt x="159" y="2"/>
                    </a:lnTo>
                    <a:lnTo>
                      <a:pt x="159" y="2"/>
                    </a:lnTo>
                    <a:lnTo>
                      <a:pt x="159" y="2"/>
                    </a:lnTo>
                    <a:lnTo>
                      <a:pt x="159" y="4"/>
                    </a:lnTo>
                    <a:lnTo>
                      <a:pt x="159" y="4"/>
                    </a:lnTo>
                    <a:lnTo>
                      <a:pt x="159" y="6"/>
                    </a:lnTo>
                    <a:lnTo>
                      <a:pt x="159" y="8"/>
                    </a:lnTo>
                    <a:lnTo>
                      <a:pt x="159" y="8"/>
                    </a:lnTo>
                    <a:lnTo>
                      <a:pt x="159" y="10"/>
                    </a:lnTo>
                    <a:lnTo>
                      <a:pt x="159" y="12"/>
                    </a:lnTo>
                    <a:lnTo>
                      <a:pt x="159" y="14"/>
                    </a:lnTo>
                    <a:lnTo>
                      <a:pt x="159" y="16"/>
                    </a:lnTo>
                    <a:lnTo>
                      <a:pt x="159" y="18"/>
                    </a:lnTo>
                    <a:lnTo>
                      <a:pt x="159" y="20"/>
                    </a:lnTo>
                    <a:lnTo>
                      <a:pt x="159" y="21"/>
                    </a:lnTo>
                    <a:lnTo>
                      <a:pt x="159" y="23"/>
                    </a:lnTo>
                    <a:lnTo>
                      <a:pt x="159" y="27"/>
                    </a:lnTo>
                    <a:lnTo>
                      <a:pt x="159" y="29"/>
                    </a:lnTo>
                    <a:lnTo>
                      <a:pt x="159" y="33"/>
                    </a:lnTo>
                    <a:lnTo>
                      <a:pt x="161" y="35"/>
                    </a:lnTo>
                    <a:lnTo>
                      <a:pt x="161" y="39"/>
                    </a:lnTo>
                    <a:lnTo>
                      <a:pt x="161" y="43"/>
                    </a:lnTo>
                    <a:lnTo>
                      <a:pt x="161" y="44"/>
                    </a:lnTo>
                    <a:lnTo>
                      <a:pt x="161" y="48"/>
                    </a:lnTo>
                    <a:lnTo>
                      <a:pt x="161" y="52"/>
                    </a:lnTo>
                    <a:lnTo>
                      <a:pt x="161" y="56"/>
                    </a:lnTo>
                    <a:lnTo>
                      <a:pt x="161" y="62"/>
                    </a:lnTo>
                    <a:lnTo>
                      <a:pt x="161" y="66"/>
                    </a:lnTo>
                    <a:lnTo>
                      <a:pt x="161" y="71"/>
                    </a:lnTo>
                    <a:lnTo>
                      <a:pt x="161" y="75"/>
                    </a:lnTo>
                    <a:lnTo>
                      <a:pt x="161" y="81"/>
                    </a:lnTo>
                    <a:lnTo>
                      <a:pt x="161" y="87"/>
                    </a:lnTo>
                    <a:lnTo>
                      <a:pt x="161" y="92"/>
                    </a:lnTo>
                    <a:lnTo>
                      <a:pt x="161" y="100"/>
                    </a:lnTo>
                    <a:lnTo>
                      <a:pt x="161" y="106"/>
                    </a:lnTo>
                    <a:lnTo>
                      <a:pt x="163" y="114"/>
                    </a:lnTo>
                    <a:lnTo>
                      <a:pt x="163" y="121"/>
                    </a:lnTo>
                    <a:lnTo>
                      <a:pt x="163" y="129"/>
                    </a:lnTo>
                    <a:lnTo>
                      <a:pt x="163" y="139"/>
                    </a:lnTo>
                    <a:lnTo>
                      <a:pt x="163" y="150"/>
                    </a:lnTo>
                    <a:lnTo>
                      <a:pt x="163" y="163"/>
                    </a:lnTo>
                    <a:lnTo>
                      <a:pt x="163" y="181"/>
                    </a:lnTo>
                    <a:lnTo>
                      <a:pt x="163" y="198"/>
                    </a:lnTo>
                    <a:lnTo>
                      <a:pt x="165" y="209"/>
                    </a:lnTo>
                    <a:lnTo>
                      <a:pt x="165" y="219"/>
                    </a:lnTo>
                    <a:lnTo>
                      <a:pt x="165" y="229"/>
                    </a:lnTo>
                    <a:lnTo>
                      <a:pt x="165" y="238"/>
                    </a:lnTo>
                    <a:lnTo>
                      <a:pt x="165" y="246"/>
                    </a:lnTo>
                    <a:lnTo>
                      <a:pt x="165" y="254"/>
                    </a:lnTo>
                    <a:lnTo>
                      <a:pt x="165" y="261"/>
                    </a:lnTo>
                    <a:lnTo>
                      <a:pt x="165" y="269"/>
                    </a:lnTo>
                    <a:lnTo>
                      <a:pt x="165" y="275"/>
                    </a:lnTo>
                    <a:lnTo>
                      <a:pt x="165" y="282"/>
                    </a:lnTo>
                    <a:lnTo>
                      <a:pt x="165" y="288"/>
                    </a:lnTo>
                    <a:lnTo>
                      <a:pt x="167" y="294"/>
                    </a:lnTo>
                    <a:lnTo>
                      <a:pt x="167" y="300"/>
                    </a:lnTo>
                    <a:lnTo>
                      <a:pt x="167" y="305"/>
                    </a:lnTo>
                    <a:lnTo>
                      <a:pt x="167" y="311"/>
                    </a:lnTo>
                    <a:lnTo>
                      <a:pt x="167" y="317"/>
                    </a:lnTo>
                    <a:lnTo>
                      <a:pt x="167" y="323"/>
                    </a:lnTo>
                    <a:lnTo>
                      <a:pt x="167" y="327"/>
                    </a:lnTo>
                    <a:lnTo>
                      <a:pt x="167" y="330"/>
                    </a:lnTo>
                    <a:lnTo>
                      <a:pt x="167" y="330"/>
                    </a:lnTo>
                    <a:lnTo>
                      <a:pt x="167" y="332"/>
                    </a:lnTo>
                    <a:lnTo>
                      <a:pt x="167" y="332"/>
                    </a:lnTo>
                    <a:lnTo>
                      <a:pt x="167" y="334"/>
                    </a:lnTo>
                    <a:lnTo>
                      <a:pt x="167" y="334"/>
                    </a:lnTo>
                    <a:lnTo>
                      <a:pt x="167" y="336"/>
                    </a:lnTo>
                    <a:lnTo>
                      <a:pt x="167" y="336"/>
                    </a:lnTo>
                    <a:lnTo>
                      <a:pt x="167" y="336"/>
                    </a:lnTo>
                    <a:lnTo>
                      <a:pt x="167" y="338"/>
                    </a:lnTo>
                    <a:lnTo>
                      <a:pt x="167" y="338"/>
                    </a:lnTo>
                    <a:lnTo>
                      <a:pt x="167" y="340"/>
                    </a:lnTo>
                    <a:lnTo>
                      <a:pt x="167" y="340"/>
                    </a:lnTo>
                    <a:lnTo>
                      <a:pt x="167" y="340"/>
                    </a:lnTo>
                    <a:lnTo>
                      <a:pt x="167" y="342"/>
                    </a:lnTo>
                    <a:lnTo>
                      <a:pt x="167" y="344"/>
                    </a:lnTo>
                    <a:lnTo>
                      <a:pt x="167" y="35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4" name="Freeform 468"/>
              <p:cNvSpPr>
                <a:spLocks/>
              </p:cNvSpPr>
              <p:nvPr/>
            </p:nvSpPr>
            <p:spPr bwMode="auto">
              <a:xfrm>
                <a:off x="2981" y="2207"/>
                <a:ext cx="153" cy="240"/>
              </a:xfrm>
              <a:custGeom>
                <a:avLst/>
                <a:gdLst>
                  <a:gd name="T0" fmla="*/ 2 w 153"/>
                  <a:gd name="T1" fmla="*/ 152 h 240"/>
                  <a:gd name="T2" fmla="*/ 2 w 153"/>
                  <a:gd name="T3" fmla="*/ 173 h 240"/>
                  <a:gd name="T4" fmla="*/ 4 w 153"/>
                  <a:gd name="T5" fmla="*/ 188 h 240"/>
                  <a:gd name="T6" fmla="*/ 4 w 153"/>
                  <a:gd name="T7" fmla="*/ 203 h 240"/>
                  <a:gd name="T8" fmla="*/ 4 w 153"/>
                  <a:gd name="T9" fmla="*/ 211 h 240"/>
                  <a:gd name="T10" fmla="*/ 6 w 153"/>
                  <a:gd name="T11" fmla="*/ 219 h 240"/>
                  <a:gd name="T12" fmla="*/ 6 w 153"/>
                  <a:gd name="T13" fmla="*/ 225 h 240"/>
                  <a:gd name="T14" fmla="*/ 8 w 153"/>
                  <a:gd name="T15" fmla="*/ 230 h 240"/>
                  <a:gd name="T16" fmla="*/ 9 w 153"/>
                  <a:gd name="T17" fmla="*/ 234 h 240"/>
                  <a:gd name="T18" fmla="*/ 9 w 153"/>
                  <a:gd name="T19" fmla="*/ 236 h 240"/>
                  <a:gd name="T20" fmla="*/ 11 w 153"/>
                  <a:gd name="T21" fmla="*/ 238 h 240"/>
                  <a:gd name="T22" fmla="*/ 13 w 153"/>
                  <a:gd name="T23" fmla="*/ 240 h 240"/>
                  <a:gd name="T24" fmla="*/ 15 w 153"/>
                  <a:gd name="T25" fmla="*/ 240 h 240"/>
                  <a:gd name="T26" fmla="*/ 21 w 153"/>
                  <a:gd name="T27" fmla="*/ 240 h 240"/>
                  <a:gd name="T28" fmla="*/ 31 w 153"/>
                  <a:gd name="T29" fmla="*/ 240 h 240"/>
                  <a:gd name="T30" fmla="*/ 36 w 153"/>
                  <a:gd name="T31" fmla="*/ 240 h 240"/>
                  <a:gd name="T32" fmla="*/ 44 w 153"/>
                  <a:gd name="T33" fmla="*/ 240 h 240"/>
                  <a:gd name="T34" fmla="*/ 48 w 153"/>
                  <a:gd name="T35" fmla="*/ 240 h 240"/>
                  <a:gd name="T36" fmla="*/ 56 w 153"/>
                  <a:gd name="T37" fmla="*/ 240 h 240"/>
                  <a:gd name="T38" fmla="*/ 61 w 153"/>
                  <a:gd name="T39" fmla="*/ 240 h 240"/>
                  <a:gd name="T40" fmla="*/ 67 w 153"/>
                  <a:gd name="T41" fmla="*/ 238 h 240"/>
                  <a:gd name="T42" fmla="*/ 71 w 153"/>
                  <a:gd name="T43" fmla="*/ 236 h 240"/>
                  <a:gd name="T44" fmla="*/ 73 w 153"/>
                  <a:gd name="T45" fmla="*/ 236 h 240"/>
                  <a:gd name="T46" fmla="*/ 75 w 153"/>
                  <a:gd name="T47" fmla="*/ 232 h 240"/>
                  <a:gd name="T48" fmla="*/ 81 w 153"/>
                  <a:gd name="T49" fmla="*/ 226 h 240"/>
                  <a:gd name="T50" fmla="*/ 84 w 153"/>
                  <a:gd name="T51" fmla="*/ 223 h 240"/>
                  <a:gd name="T52" fmla="*/ 86 w 153"/>
                  <a:gd name="T53" fmla="*/ 223 h 240"/>
                  <a:gd name="T54" fmla="*/ 88 w 153"/>
                  <a:gd name="T55" fmla="*/ 225 h 240"/>
                  <a:gd name="T56" fmla="*/ 94 w 153"/>
                  <a:gd name="T57" fmla="*/ 228 h 240"/>
                  <a:gd name="T58" fmla="*/ 96 w 153"/>
                  <a:gd name="T59" fmla="*/ 232 h 240"/>
                  <a:gd name="T60" fmla="*/ 100 w 153"/>
                  <a:gd name="T61" fmla="*/ 234 h 240"/>
                  <a:gd name="T62" fmla="*/ 104 w 153"/>
                  <a:gd name="T63" fmla="*/ 234 h 240"/>
                  <a:gd name="T64" fmla="*/ 109 w 153"/>
                  <a:gd name="T65" fmla="*/ 232 h 240"/>
                  <a:gd name="T66" fmla="*/ 113 w 153"/>
                  <a:gd name="T67" fmla="*/ 232 h 240"/>
                  <a:gd name="T68" fmla="*/ 117 w 153"/>
                  <a:gd name="T69" fmla="*/ 234 h 240"/>
                  <a:gd name="T70" fmla="*/ 121 w 153"/>
                  <a:gd name="T71" fmla="*/ 234 h 240"/>
                  <a:gd name="T72" fmla="*/ 123 w 153"/>
                  <a:gd name="T73" fmla="*/ 232 h 240"/>
                  <a:gd name="T74" fmla="*/ 125 w 153"/>
                  <a:gd name="T75" fmla="*/ 230 h 240"/>
                  <a:gd name="T76" fmla="*/ 125 w 153"/>
                  <a:gd name="T77" fmla="*/ 226 h 240"/>
                  <a:gd name="T78" fmla="*/ 127 w 153"/>
                  <a:gd name="T79" fmla="*/ 221 h 240"/>
                  <a:gd name="T80" fmla="*/ 127 w 153"/>
                  <a:gd name="T81" fmla="*/ 215 h 240"/>
                  <a:gd name="T82" fmla="*/ 129 w 153"/>
                  <a:gd name="T83" fmla="*/ 209 h 240"/>
                  <a:gd name="T84" fmla="*/ 129 w 153"/>
                  <a:gd name="T85" fmla="*/ 205 h 240"/>
                  <a:gd name="T86" fmla="*/ 129 w 153"/>
                  <a:gd name="T87" fmla="*/ 203 h 240"/>
                  <a:gd name="T88" fmla="*/ 129 w 153"/>
                  <a:gd name="T89" fmla="*/ 200 h 240"/>
                  <a:gd name="T90" fmla="*/ 130 w 153"/>
                  <a:gd name="T91" fmla="*/ 188 h 240"/>
                  <a:gd name="T92" fmla="*/ 130 w 153"/>
                  <a:gd name="T93" fmla="*/ 169 h 240"/>
                  <a:gd name="T94" fmla="*/ 132 w 153"/>
                  <a:gd name="T95" fmla="*/ 146 h 240"/>
                  <a:gd name="T96" fmla="*/ 134 w 153"/>
                  <a:gd name="T97" fmla="*/ 96 h 240"/>
                  <a:gd name="T98" fmla="*/ 136 w 153"/>
                  <a:gd name="T99" fmla="*/ 44 h 240"/>
                  <a:gd name="T100" fmla="*/ 138 w 153"/>
                  <a:gd name="T101" fmla="*/ 19 h 240"/>
                  <a:gd name="T102" fmla="*/ 140 w 153"/>
                  <a:gd name="T103" fmla="*/ 6 h 240"/>
                  <a:gd name="T104" fmla="*/ 140 w 153"/>
                  <a:gd name="T105" fmla="*/ 0 h 240"/>
                  <a:gd name="T106" fmla="*/ 140 w 153"/>
                  <a:gd name="T107" fmla="*/ 0 h 240"/>
                  <a:gd name="T108" fmla="*/ 142 w 153"/>
                  <a:gd name="T109" fmla="*/ 6 h 240"/>
                  <a:gd name="T110" fmla="*/ 144 w 153"/>
                  <a:gd name="T111" fmla="*/ 21 h 240"/>
                  <a:gd name="T112" fmla="*/ 144 w 153"/>
                  <a:gd name="T113" fmla="*/ 48 h 240"/>
                  <a:gd name="T114" fmla="*/ 148 w 153"/>
                  <a:gd name="T115" fmla="*/ 107 h 240"/>
                  <a:gd name="T116" fmla="*/ 150 w 153"/>
                  <a:gd name="T117" fmla="*/ 148 h 240"/>
                  <a:gd name="T118" fmla="*/ 150 w 153"/>
                  <a:gd name="T119" fmla="*/ 171 h 240"/>
                  <a:gd name="T120" fmla="*/ 152 w 153"/>
                  <a:gd name="T121" fmla="*/ 188 h 240"/>
                  <a:gd name="T122" fmla="*/ 152 w 153"/>
                  <a:gd name="T123" fmla="*/ 196 h 240"/>
                  <a:gd name="T124" fmla="*/ 153 w 153"/>
                  <a:gd name="T125" fmla="*/ 20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 h="240">
                    <a:moveTo>
                      <a:pt x="0" y="129"/>
                    </a:moveTo>
                    <a:lnTo>
                      <a:pt x="0" y="132"/>
                    </a:lnTo>
                    <a:lnTo>
                      <a:pt x="0" y="136"/>
                    </a:lnTo>
                    <a:lnTo>
                      <a:pt x="2" y="140"/>
                    </a:lnTo>
                    <a:lnTo>
                      <a:pt x="2" y="144"/>
                    </a:lnTo>
                    <a:lnTo>
                      <a:pt x="2" y="146"/>
                    </a:lnTo>
                    <a:lnTo>
                      <a:pt x="2" y="150"/>
                    </a:lnTo>
                    <a:lnTo>
                      <a:pt x="2" y="152"/>
                    </a:lnTo>
                    <a:lnTo>
                      <a:pt x="2" y="155"/>
                    </a:lnTo>
                    <a:lnTo>
                      <a:pt x="2" y="157"/>
                    </a:lnTo>
                    <a:lnTo>
                      <a:pt x="2" y="159"/>
                    </a:lnTo>
                    <a:lnTo>
                      <a:pt x="2" y="163"/>
                    </a:lnTo>
                    <a:lnTo>
                      <a:pt x="2" y="165"/>
                    </a:lnTo>
                    <a:lnTo>
                      <a:pt x="2" y="167"/>
                    </a:lnTo>
                    <a:lnTo>
                      <a:pt x="2" y="169"/>
                    </a:lnTo>
                    <a:lnTo>
                      <a:pt x="2" y="173"/>
                    </a:lnTo>
                    <a:lnTo>
                      <a:pt x="2" y="175"/>
                    </a:lnTo>
                    <a:lnTo>
                      <a:pt x="2" y="177"/>
                    </a:lnTo>
                    <a:lnTo>
                      <a:pt x="2" y="178"/>
                    </a:lnTo>
                    <a:lnTo>
                      <a:pt x="2" y="180"/>
                    </a:lnTo>
                    <a:lnTo>
                      <a:pt x="2" y="182"/>
                    </a:lnTo>
                    <a:lnTo>
                      <a:pt x="4" y="184"/>
                    </a:lnTo>
                    <a:lnTo>
                      <a:pt x="4" y="186"/>
                    </a:lnTo>
                    <a:lnTo>
                      <a:pt x="4" y="188"/>
                    </a:lnTo>
                    <a:lnTo>
                      <a:pt x="4" y="190"/>
                    </a:lnTo>
                    <a:lnTo>
                      <a:pt x="4" y="192"/>
                    </a:lnTo>
                    <a:lnTo>
                      <a:pt x="4" y="194"/>
                    </a:lnTo>
                    <a:lnTo>
                      <a:pt x="4" y="196"/>
                    </a:lnTo>
                    <a:lnTo>
                      <a:pt x="4" y="198"/>
                    </a:lnTo>
                    <a:lnTo>
                      <a:pt x="4" y="200"/>
                    </a:lnTo>
                    <a:lnTo>
                      <a:pt x="4" y="201"/>
                    </a:lnTo>
                    <a:lnTo>
                      <a:pt x="4" y="203"/>
                    </a:lnTo>
                    <a:lnTo>
                      <a:pt x="4" y="203"/>
                    </a:lnTo>
                    <a:lnTo>
                      <a:pt x="4" y="205"/>
                    </a:lnTo>
                    <a:lnTo>
                      <a:pt x="4" y="205"/>
                    </a:lnTo>
                    <a:lnTo>
                      <a:pt x="4" y="207"/>
                    </a:lnTo>
                    <a:lnTo>
                      <a:pt x="4" y="209"/>
                    </a:lnTo>
                    <a:lnTo>
                      <a:pt x="4" y="209"/>
                    </a:lnTo>
                    <a:lnTo>
                      <a:pt x="4" y="211"/>
                    </a:lnTo>
                    <a:lnTo>
                      <a:pt x="4" y="211"/>
                    </a:lnTo>
                    <a:lnTo>
                      <a:pt x="6" y="213"/>
                    </a:lnTo>
                    <a:lnTo>
                      <a:pt x="6" y="213"/>
                    </a:lnTo>
                    <a:lnTo>
                      <a:pt x="6" y="215"/>
                    </a:lnTo>
                    <a:lnTo>
                      <a:pt x="6" y="215"/>
                    </a:lnTo>
                    <a:lnTo>
                      <a:pt x="6" y="215"/>
                    </a:lnTo>
                    <a:lnTo>
                      <a:pt x="6" y="217"/>
                    </a:lnTo>
                    <a:lnTo>
                      <a:pt x="6" y="217"/>
                    </a:lnTo>
                    <a:lnTo>
                      <a:pt x="6" y="219"/>
                    </a:lnTo>
                    <a:lnTo>
                      <a:pt x="6" y="219"/>
                    </a:lnTo>
                    <a:lnTo>
                      <a:pt x="6" y="221"/>
                    </a:lnTo>
                    <a:lnTo>
                      <a:pt x="6" y="221"/>
                    </a:lnTo>
                    <a:lnTo>
                      <a:pt x="6" y="221"/>
                    </a:lnTo>
                    <a:lnTo>
                      <a:pt x="6" y="223"/>
                    </a:lnTo>
                    <a:lnTo>
                      <a:pt x="6" y="223"/>
                    </a:lnTo>
                    <a:lnTo>
                      <a:pt x="6" y="225"/>
                    </a:lnTo>
                    <a:lnTo>
                      <a:pt x="6" y="225"/>
                    </a:lnTo>
                    <a:lnTo>
                      <a:pt x="6" y="225"/>
                    </a:lnTo>
                    <a:lnTo>
                      <a:pt x="6" y="226"/>
                    </a:lnTo>
                    <a:lnTo>
                      <a:pt x="8" y="226"/>
                    </a:lnTo>
                    <a:lnTo>
                      <a:pt x="8" y="226"/>
                    </a:lnTo>
                    <a:lnTo>
                      <a:pt x="8" y="228"/>
                    </a:lnTo>
                    <a:lnTo>
                      <a:pt x="8" y="228"/>
                    </a:lnTo>
                    <a:lnTo>
                      <a:pt x="8" y="228"/>
                    </a:lnTo>
                    <a:lnTo>
                      <a:pt x="8" y="230"/>
                    </a:lnTo>
                    <a:lnTo>
                      <a:pt x="8" y="230"/>
                    </a:lnTo>
                    <a:lnTo>
                      <a:pt x="8" y="230"/>
                    </a:lnTo>
                    <a:lnTo>
                      <a:pt x="8" y="230"/>
                    </a:lnTo>
                    <a:lnTo>
                      <a:pt x="8" y="232"/>
                    </a:lnTo>
                    <a:lnTo>
                      <a:pt x="8" y="232"/>
                    </a:lnTo>
                    <a:lnTo>
                      <a:pt x="8" y="232"/>
                    </a:lnTo>
                    <a:lnTo>
                      <a:pt x="8" y="232"/>
                    </a:lnTo>
                    <a:lnTo>
                      <a:pt x="9" y="234"/>
                    </a:lnTo>
                    <a:lnTo>
                      <a:pt x="9" y="234"/>
                    </a:lnTo>
                    <a:lnTo>
                      <a:pt x="9" y="234"/>
                    </a:lnTo>
                    <a:lnTo>
                      <a:pt x="9" y="234"/>
                    </a:lnTo>
                    <a:lnTo>
                      <a:pt x="9" y="234"/>
                    </a:lnTo>
                    <a:lnTo>
                      <a:pt x="9" y="236"/>
                    </a:lnTo>
                    <a:lnTo>
                      <a:pt x="9" y="236"/>
                    </a:lnTo>
                    <a:lnTo>
                      <a:pt x="9" y="236"/>
                    </a:lnTo>
                    <a:lnTo>
                      <a:pt x="9" y="236"/>
                    </a:lnTo>
                    <a:lnTo>
                      <a:pt x="9" y="236"/>
                    </a:lnTo>
                    <a:lnTo>
                      <a:pt x="9" y="236"/>
                    </a:lnTo>
                    <a:lnTo>
                      <a:pt x="9" y="236"/>
                    </a:lnTo>
                    <a:lnTo>
                      <a:pt x="9" y="236"/>
                    </a:lnTo>
                    <a:lnTo>
                      <a:pt x="11" y="238"/>
                    </a:lnTo>
                    <a:lnTo>
                      <a:pt x="11" y="238"/>
                    </a:lnTo>
                    <a:lnTo>
                      <a:pt x="11" y="238"/>
                    </a:lnTo>
                    <a:lnTo>
                      <a:pt x="11" y="238"/>
                    </a:lnTo>
                    <a:lnTo>
                      <a:pt x="11" y="238"/>
                    </a:lnTo>
                    <a:lnTo>
                      <a:pt x="11" y="238"/>
                    </a:lnTo>
                    <a:lnTo>
                      <a:pt x="11" y="238"/>
                    </a:lnTo>
                    <a:lnTo>
                      <a:pt x="11" y="238"/>
                    </a:lnTo>
                    <a:lnTo>
                      <a:pt x="11" y="238"/>
                    </a:lnTo>
                    <a:lnTo>
                      <a:pt x="11" y="238"/>
                    </a:lnTo>
                    <a:lnTo>
                      <a:pt x="13" y="238"/>
                    </a:lnTo>
                    <a:lnTo>
                      <a:pt x="13" y="240"/>
                    </a:lnTo>
                    <a:lnTo>
                      <a:pt x="13" y="240"/>
                    </a:lnTo>
                    <a:lnTo>
                      <a:pt x="13" y="240"/>
                    </a:lnTo>
                    <a:lnTo>
                      <a:pt x="13" y="240"/>
                    </a:lnTo>
                    <a:lnTo>
                      <a:pt x="13" y="240"/>
                    </a:lnTo>
                    <a:lnTo>
                      <a:pt x="13" y="240"/>
                    </a:lnTo>
                    <a:lnTo>
                      <a:pt x="15" y="240"/>
                    </a:lnTo>
                    <a:lnTo>
                      <a:pt x="15" y="240"/>
                    </a:lnTo>
                    <a:lnTo>
                      <a:pt x="15" y="240"/>
                    </a:lnTo>
                    <a:lnTo>
                      <a:pt x="15" y="240"/>
                    </a:lnTo>
                    <a:lnTo>
                      <a:pt x="17" y="240"/>
                    </a:lnTo>
                    <a:lnTo>
                      <a:pt x="17" y="240"/>
                    </a:lnTo>
                    <a:lnTo>
                      <a:pt x="17" y="240"/>
                    </a:lnTo>
                    <a:lnTo>
                      <a:pt x="19" y="240"/>
                    </a:lnTo>
                    <a:lnTo>
                      <a:pt x="19" y="240"/>
                    </a:lnTo>
                    <a:lnTo>
                      <a:pt x="21" y="240"/>
                    </a:lnTo>
                    <a:lnTo>
                      <a:pt x="21" y="240"/>
                    </a:lnTo>
                    <a:lnTo>
                      <a:pt x="23" y="240"/>
                    </a:lnTo>
                    <a:lnTo>
                      <a:pt x="25" y="240"/>
                    </a:lnTo>
                    <a:lnTo>
                      <a:pt x="27" y="240"/>
                    </a:lnTo>
                    <a:lnTo>
                      <a:pt x="27" y="240"/>
                    </a:lnTo>
                    <a:lnTo>
                      <a:pt x="29" y="240"/>
                    </a:lnTo>
                    <a:lnTo>
                      <a:pt x="29" y="240"/>
                    </a:lnTo>
                    <a:lnTo>
                      <a:pt x="31" y="240"/>
                    </a:lnTo>
                    <a:lnTo>
                      <a:pt x="31" y="240"/>
                    </a:lnTo>
                    <a:lnTo>
                      <a:pt x="32" y="240"/>
                    </a:lnTo>
                    <a:lnTo>
                      <a:pt x="32" y="240"/>
                    </a:lnTo>
                    <a:lnTo>
                      <a:pt x="32" y="240"/>
                    </a:lnTo>
                    <a:lnTo>
                      <a:pt x="34" y="240"/>
                    </a:lnTo>
                    <a:lnTo>
                      <a:pt x="34" y="240"/>
                    </a:lnTo>
                    <a:lnTo>
                      <a:pt x="36" y="240"/>
                    </a:lnTo>
                    <a:lnTo>
                      <a:pt x="36" y="240"/>
                    </a:lnTo>
                    <a:lnTo>
                      <a:pt x="36" y="240"/>
                    </a:lnTo>
                    <a:lnTo>
                      <a:pt x="36" y="240"/>
                    </a:lnTo>
                    <a:lnTo>
                      <a:pt x="38" y="240"/>
                    </a:lnTo>
                    <a:lnTo>
                      <a:pt x="38" y="240"/>
                    </a:lnTo>
                    <a:lnTo>
                      <a:pt x="40" y="240"/>
                    </a:lnTo>
                    <a:lnTo>
                      <a:pt x="42" y="240"/>
                    </a:lnTo>
                    <a:lnTo>
                      <a:pt x="42" y="240"/>
                    </a:lnTo>
                    <a:lnTo>
                      <a:pt x="42" y="240"/>
                    </a:lnTo>
                    <a:lnTo>
                      <a:pt x="44" y="240"/>
                    </a:lnTo>
                    <a:lnTo>
                      <a:pt x="44" y="238"/>
                    </a:lnTo>
                    <a:lnTo>
                      <a:pt x="44" y="238"/>
                    </a:lnTo>
                    <a:lnTo>
                      <a:pt x="46" y="238"/>
                    </a:lnTo>
                    <a:lnTo>
                      <a:pt x="46" y="238"/>
                    </a:lnTo>
                    <a:lnTo>
                      <a:pt x="46" y="238"/>
                    </a:lnTo>
                    <a:lnTo>
                      <a:pt x="48" y="238"/>
                    </a:lnTo>
                    <a:lnTo>
                      <a:pt x="48" y="240"/>
                    </a:lnTo>
                    <a:lnTo>
                      <a:pt x="48" y="240"/>
                    </a:lnTo>
                    <a:lnTo>
                      <a:pt x="50" y="240"/>
                    </a:lnTo>
                    <a:lnTo>
                      <a:pt x="52" y="240"/>
                    </a:lnTo>
                    <a:lnTo>
                      <a:pt x="52" y="240"/>
                    </a:lnTo>
                    <a:lnTo>
                      <a:pt x="54" y="240"/>
                    </a:lnTo>
                    <a:lnTo>
                      <a:pt x="54" y="240"/>
                    </a:lnTo>
                    <a:lnTo>
                      <a:pt x="54" y="240"/>
                    </a:lnTo>
                    <a:lnTo>
                      <a:pt x="56" y="240"/>
                    </a:lnTo>
                    <a:lnTo>
                      <a:pt x="56" y="240"/>
                    </a:lnTo>
                    <a:lnTo>
                      <a:pt x="57" y="240"/>
                    </a:lnTo>
                    <a:lnTo>
                      <a:pt x="57" y="240"/>
                    </a:lnTo>
                    <a:lnTo>
                      <a:pt x="57" y="240"/>
                    </a:lnTo>
                    <a:lnTo>
                      <a:pt x="59" y="240"/>
                    </a:lnTo>
                    <a:lnTo>
                      <a:pt x="59" y="240"/>
                    </a:lnTo>
                    <a:lnTo>
                      <a:pt x="59" y="240"/>
                    </a:lnTo>
                    <a:lnTo>
                      <a:pt x="59" y="240"/>
                    </a:lnTo>
                    <a:lnTo>
                      <a:pt x="61" y="240"/>
                    </a:lnTo>
                    <a:lnTo>
                      <a:pt x="61" y="238"/>
                    </a:lnTo>
                    <a:lnTo>
                      <a:pt x="61" y="238"/>
                    </a:lnTo>
                    <a:lnTo>
                      <a:pt x="63" y="238"/>
                    </a:lnTo>
                    <a:lnTo>
                      <a:pt x="63" y="238"/>
                    </a:lnTo>
                    <a:lnTo>
                      <a:pt x="65" y="238"/>
                    </a:lnTo>
                    <a:lnTo>
                      <a:pt x="65" y="238"/>
                    </a:lnTo>
                    <a:lnTo>
                      <a:pt x="67" y="238"/>
                    </a:lnTo>
                    <a:lnTo>
                      <a:pt x="67" y="238"/>
                    </a:lnTo>
                    <a:lnTo>
                      <a:pt x="67" y="238"/>
                    </a:lnTo>
                    <a:lnTo>
                      <a:pt x="69" y="238"/>
                    </a:lnTo>
                    <a:lnTo>
                      <a:pt x="69" y="238"/>
                    </a:lnTo>
                    <a:lnTo>
                      <a:pt x="69" y="236"/>
                    </a:lnTo>
                    <a:lnTo>
                      <a:pt x="69" y="236"/>
                    </a:lnTo>
                    <a:lnTo>
                      <a:pt x="71" y="236"/>
                    </a:lnTo>
                    <a:lnTo>
                      <a:pt x="71" y="236"/>
                    </a:lnTo>
                    <a:lnTo>
                      <a:pt x="71" y="236"/>
                    </a:lnTo>
                    <a:lnTo>
                      <a:pt x="71" y="236"/>
                    </a:lnTo>
                    <a:lnTo>
                      <a:pt x="71" y="236"/>
                    </a:lnTo>
                    <a:lnTo>
                      <a:pt x="71" y="236"/>
                    </a:lnTo>
                    <a:lnTo>
                      <a:pt x="71" y="236"/>
                    </a:lnTo>
                    <a:lnTo>
                      <a:pt x="71" y="236"/>
                    </a:lnTo>
                    <a:lnTo>
                      <a:pt x="71" y="236"/>
                    </a:lnTo>
                    <a:lnTo>
                      <a:pt x="71" y="236"/>
                    </a:lnTo>
                    <a:lnTo>
                      <a:pt x="73" y="236"/>
                    </a:lnTo>
                    <a:lnTo>
                      <a:pt x="73" y="236"/>
                    </a:lnTo>
                    <a:lnTo>
                      <a:pt x="73" y="236"/>
                    </a:lnTo>
                    <a:lnTo>
                      <a:pt x="73" y="234"/>
                    </a:lnTo>
                    <a:lnTo>
                      <a:pt x="73" y="234"/>
                    </a:lnTo>
                    <a:lnTo>
                      <a:pt x="75" y="234"/>
                    </a:lnTo>
                    <a:lnTo>
                      <a:pt x="75" y="234"/>
                    </a:lnTo>
                    <a:lnTo>
                      <a:pt x="75" y="234"/>
                    </a:lnTo>
                    <a:lnTo>
                      <a:pt x="75" y="232"/>
                    </a:lnTo>
                    <a:lnTo>
                      <a:pt x="77" y="232"/>
                    </a:lnTo>
                    <a:lnTo>
                      <a:pt x="77" y="232"/>
                    </a:lnTo>
                    <a:lnTo>
                      <a:pt x="77" y="230"/>
                    </a:lnTo>
                    <a:lnTo>
                      <a:pt x="79" y="230"/>
                    </a:lnTo>
                    <a:lnTo>
                      <a:pt x="79" y="230"/>
                    </a:lnTo>
                    <a:lnTo>
                      <a:pt x="79" y="228"/>
                    </a:lnTo>
                    <a:lnTo>
                      <a:pt x="81" y="228"/>
                    </a:lnTo>
                    <a:lnTo>
                      <a:pt x="81" y="226"/>
                    </a:lnTo>
                    <a:lnTo>
                      <a:pt x="81" y="226"/>
                    </a:lnTo>
                    <a:lnTo>
                      <a:pt x="82" y="225"/>
                    </a:lnTo>
                    <a:lnTo>
                      <a:pt x="82" y="225"/>
                    </a:lnTo>
                    <a:lnTo>
                      <a:pt x="82" y="225"/>
                    </a:lnTo>
                    <a:lnTo>
                      <a:pt x="82" y="223"/>
                    </a:lnTo>
                    <a:lnTo>
                      <a:pt x="82" y="223"/>
                    </a:lnTo>
                    <a:lnTo>
                      <a:pt x="84" y="223"/>
                    </a:lnTo>
                    <a:lnTo>
                      <a:pt x="84" y="223"/>
                    </a:lnTo>
                    <a:lnTo>
                      <a:pt x="84" y="223"/>
                    </a:lnTo>
                    <a:lnTo>
                      <a:pt x="84" y="223"/>
                    </a:lnTo>
                    <a:lnTo>
                      <a:pt x="84" y="223"/>
                    </a:lnTo>
                    <a:lnTo>
                      <a:pt x="84" y="223"/>
                    </a:lnTo>
                    <a:lnTo>
                      <a:pt x="84" y="223"/>
                    </a:lnTo>
                    <a:lnTo>
                      <a:pt x="86" y="223"/>
                    </a:lnTo>
                    <a:lnTo>
                      <a:pt x="86" y="223"/>
                    </a:lnTo>
                    <a:lnTo>
                      <a:pt x="86" y="223"/>
                    </a:lnTo>
                    <a:lnTo>
                      <a:pt x="86" y="223"/>
                    </a:lnTo>
                    <a:lnTo>
                      <a:pt x="86" y="223"/>
                    </a:lnTo>
                    <a:lnTo>
                      <a:pt x="86" y="223"/>
                    </a:lnTo>
                    <a:lnTo>
                      <a:pt x="88" y="223"/>
                    </a:lnTo>
                    <a:lnTo>
                      <a:pt x="88" y="223"/>
                    </a:lnTo>
                    <a:lnTo>
                      <a:pt x="88" y="223"/>
                    </a:lnTo>
                    <a:lnTo>
                      <a:pt x="88" y="223"/>
                    </a:lnTo>
                    <a:lnTo>
                      <a:pt x="88" y="225"/>
                    </a:lnTo>
                    <a:lnTo>
                      <a:pt x="88" y="225"/>
                    </a:lnTo>
                    <a:lnTo>
                      <a:pt x="90" y="225"/>
                    </a:lnTo>
                    <a:lnTo>
                      <a:pt x="90" y="225"/>
                    </a:lnTo>
                    <a:lnTo>
                      <a:pt x="90" y="226"/>
                    </a:lnTo>
                    <a:lnTo>
                      <a:pt x="90" y="226"/>
                    </a:lnTo>
                    <a:lnTo>
                      <a:pt x="92" y="228"/>
                    </a:lnTo>
                    <a:lnTo>
                      <a:pt x="92" y="228"/>
                    </a:lnTo>
                    <a:lnTo>
                      <a:pt x="94" y="228"/>
                    </a:lnTo>
                    <a:lnTo>
                      <a:pt x="94" y="230"/>
                    </a:lnTo>
                    <a:lnTo>
                      <a:pt x="94" y="230"/>
                    </a:lnTo>
                    <a:lnTo>
                      <a:pt x="94" y="230"/>
                    </a:lnTo>
                    <a:lnTo>
                      <a:pt x="94" y="230"/>
                    </a:lnTo>
                    <a:lnTo>
                      <a:pt x="94" y="230"/>
                    </a:lnTo>
                    <a:lnTo>
                      <a:pt x="94" y="230"/>
                    </a:lnTo>
                    <a:lnTo>
                      <a:pt x="96" y="230"/>
                    </a:lnTo>
                    <a:lnTo>
                      <a:pt x="96" y="232"/>
                    </a:lnTo>
                    <a:lnTo>
                      <a:pt x="96" y="232"/>
                    </a:lnTo>
                    <a:lnTo>
                      <a:pt x="96" y="232"/>
                    </a:lnTo>
                    <a:lnTo>
                      <a:pt x="98" y="232"/>
                    </a:lnTo>
                    <a:lnTo>
                      <a:pt x="98" y="232"/>
                    </a:lnTo>
                    <a:lnTo>
                      <a:pt x="98" y="232"/>
                    </a:lnTo>
                    <a:lnTo>
                      <a:pt x="98" y="234"/>
                    </a:lnTo>
                    <a:lnTo>
                      <a:pt x="98" y="234"/>
                    </a:lnTo>
                    <a:lnTo>
                      <a:pt x="100" y="234"/>
                    </a:lnTo>
                    <a:lnTo>
                      <a:pt x="100" y="234"/>
                    </a:lnTo>
                    <a:lnTo>
                      <a:pt x="100" y="234"/>
                    </a:lnTo>
                    <a:lnTo>
                      <a:pt x="100" y="234"/>
                    </a:lnTo>
                    <a:lnTo>
                      <a:pt x="102" y="234"/>
                    </a:lnTo>
                    <a:lnTo>
                      <a:pt x="102" y="234"/>
                    </a:lnTo>
                    <a:lnTo>
                      <a:pt x="102" y="234"/>
                    </a:lnTo>
                    <a:lnTo>
                      <a:pt x="104" y="234"/>
                    </a:lnTo>
                    <a:lnTo>
                      <a:pt x="104" y="234"/>
                    </a:lnTo>
                    <a:lnTo>
                      <a:pt x="104" y="232"/>
                    </a:lnTo>
                    <a:lnTo>
                      <a:pt x="105" y="232"/>
                    </a:lnTo>
                    <a:lnTo>
                      <a:pt x="105" y="232"/>
                    </a:lnTo>
                    <a:lnTo>
                      <a:pt x="105" y="232"/>
                    </a:lnTo>
                    <a:lnTo>
                      <a:pt x="107" y="232"/>
                    </a:lnTo>
                    <a:lnTo>
                      <a:pt x="107" y="232"/>
                    </a:lnTo>
                    <a:lnTo>
                      <a:pt x="107" y="232"/>
                    </a:lnTo>
                    <a:lnTo>
                      <a:pt x="109" y="232"/>
                    </a:lnTo>
                    <a:lnTo>
                      <a:pt x="109" y="232"/>
                    </a:lnTo>
                    <a:lnTo>
                      <a:pt x="109" y="230"/>
                    </a:lnTo>
                    <a:lnTo>
                      <a:pt x="109" y="230"/>
                    </a:lnTo>
                    <a:lnTo>
                      <a:pt x="111" y="230"/>
                    </a:lnTo>
                    <a:lnTo>
                      <a:pt x="111" y="230"/>
                    </a:lnTo>
                    <a:lnTo>
                      <a:pt x="111" y="230"/>
                    </a:lnTo>
                    <a:lnTo>
                      <a:pt x="111" y="230"/>
                    </a:lnTo>
                    <a:lnTo>
                      <a:pt x="113" y="232"/>
                    </a:lnTo>
                    <a:lnTo>
                      <a:pt x="113" y="232"/>
                    </a:lnTo>
                    <a:lnTo>
                      <a:pt x="113" y="232"/>
                    </a:lnTo>
                    <a:lnTo>
                      <a:pt x="115" y="232"/>
                    </a:lnTo>
                    <a:lnTo>
                      <a:pt x="115" y="232"/>
                    </a:lnTo>
                    <a:lnTo>
                      <a:pt x="117" y="232"/>
                    </a:lnTo>
                    <a:lnTo>
                      <a:pt x="117" y="232"/>
                    </a:lnTo>
                    <a:lnTo>
                      <a:pt x="117" y="234"/>
                    </a:lnTo>
                    <a:lnTo>
                      <a:pt x="117" y="234"/>
                    </a:lnTo>
                    <a:lnTo>
                      <a:pt x="117" y="234"/>
                    </a:lnTo>
                    <a:lnTo>
                      <a:pt x="119" y="234"/>
                    </a:lnTo>
                    <a:lnTo>
                      <a:pt x="119" y="234"/>
                    </a:lnTo>
                    <a:lnTo>
                      <a:pt x="119" y="234"/>
                    </a:lnTo>
                    <a:lnTo>
                      <a:pt x="119" y="234"/>
                    </a:lnTo>
                    <a:lnTo>
                      <a:pt x="119" y="234"/>
                    </a:lnTo>
                    <a:lnTo>
                      <a:pt x="119" y="234"/>
                    </a:lnTo>
                    <a:lnTo>
                      <a:pt x="121" y="234"/>
                    </a:lnTo>
                    <a:lnTo>
                      <a:pt x="121" y="234"/>
                    </a:lnTo>
                    <a:lnTo>
                      <a:pt x="121" y="234"/>
                    </a:lnTo>
                    <a:lnTo>
                      <a:pt x="121" y="234"/>
                    </a:lnTo>
                    <a:lnTo>
                      <a:pt x="121" y="234"/>
                    </a:lnTo>
                    <a:lnTo>
                      <a:pt x="121" y="234"/>
                    </a:lnTo>
                    <a:lnTo>
                      <a:pt x="123" y="234"/>
                    </a:lnTo>
                    <a:lnTo>
                      <a:pt x="123" y="232"/>
                    </a:lnTo>
                    <a:lnTo>
                      <a:pt x="123" y="232"/>
                    </a:lnTo>
                    <a:lnTo>
                      <a:pt x="123" y="232"/>
                    </a:lnTo>
                    <a:lnTo>
                      <a:pt x="123" y="232"/>
                    </a:lnTo>
                    <a:lnTo>
                      <a:pt x="123" y="232"/>
                    </a:lnTo>
                    <a:lnTo>
                      <a:pt x="123" y="232"/>
                    </a:lnTo>
                    <a:lnTo>
                      <a:pt x="123" y="232"/>
                    </a:lnTo>
                    <a:lnTo>
                      <a:pt x="123" y="230"/>
                    </a:lnTo>
                    <a:lnTo>
                      <a:pt x="125" y="230"/>
                    </a:lnTo>
                    <a:lnTo>
                      <a:pt x="125" y="230"/>
                    </a:lnTo>
                    <a:lnTo>
                      <a:pt x="125" y="230"/>
                    </a:lnTo>
                    <a:lnTo>
                      <a:pt x="125" y="230"/>
                    </a:lnTo>
                    <a:lnTo>
                      <a:pt x="125" y="228"/>
                    </a:lnTo>
                    <a:lnTo>
                      <a:pt x="125" y="228"/>
                    </a:lnTo>
                    <a:lnTo>
                      <a:pt x="125" y="228"/>
                    </a:lnTo>
                    <a:lnTo>
                      <a:pt x="125" y="228"/>
                    </a:lnTo>
                    <a:lnTo>
                      <a:pt x="125" y="226"/>
                    </a:lnTo>
                    <a:lnTo>
                      <a:pt x="125" y="226"/>
                    </a:lnTo>
                    <a:lnTo>
                      <a:pt x="125" y="226"/>
                    </a:lnTo>
                    <a:lnTo>
                      <a:pt x="125" y="225"/>
                    </a:lnTo>
                    <a:lnTo>
                      <a:pt x="127" y="225"/>
                    </a:lnTo>
                    <a:lnTo>
                      <a:pt x="127" y="225"/>
                    </a:lnTo>
                    <a:lnTo>
                      <a:pt x="127" y="223"/>
                    </a:lnTo>
                    <a:lnTo>
                      <a:pt x="127" y="223"/>
                    </a:lnTo>
                    <a:lnTo>
                      <a:pt x="127" y="223"/>
                    </a:lnTo>
                    <a:lnTo>
                      <a:pt x="127" y="221"/>
                    </a:lnTo>
                    <a:lnTo>
                      <a:pt x="127" y="221"/>
                    </a:lnTo>
                    <a:lnTo>
                      <a:pt x="127" y="221"/>
                    </a:lnTo>
                    <a:lnTo>
                      <a:pt x="127" y="219"/>
                    </a:lnTo>
                    <a:lnTo>
                      <a:pt x="127" y="219"/>
                    </a:lnTo>
                    <a:lnTo>
                      <a:pt x="127" y="219"/>
                    </a:lnTo>
                    <a:lnTo>
                      <a:pt x="127" y="217"/>
                    </a:lnTo>
                    <a:lnTo>
                      <a:pt x="127" y="217"/>
                    </a:lnTo>
                    <a:lnTo>
                      <a:pt x="127" y="215"/>
                    </a:lnTo>
                    <a:lnTo>
                      <a:pt x="129" y="215"/>
                    </a:lnTo>
                    <a:lnTo>
                      <a:pt x="129" y="213"/>
                    </a:lnTo>
                    <a:lnTo>
                      <a:pt x="129" y="213"/>
                    </a:lnTo>
                    <a:lnTo>
                      <a:pt x="129" y="211"/>
                    </a:lnTo>
                    <a:lnTo>
                      <a:pt x="129" y="211"/>
                    </a:lnTo>
                    <a:lnTo>
                      <a:pt x="129" y="209"/>
                    </a:lnTo>
                    <a:lnTo>
                      <a:pt x="129" y="209"/>
                    </a:lnTo>
                    <a:lnTo>
                      <a:pt x="129" y="209"/>
                    </a:lnTo>
                    <a:lnTo>
                      <a:pt x="129" y="209"/>
                    </a:lnTo>
                    <a:lnTo>
                      <a:pt x="129" y="207"/>
                    </a:lnTo>
                    <a:lnTo>
                      <a:pt x="129" y="207"/>
                    </a:lnTo>
                    <a:lnTo>
                      <a:pt x="129" y="207"/>
                    </a:lnTo>
                    <a:lnTo>
                      <a:pt x="129" y="207"/>
                    </a:lnTo>
                    <a:lnTo>
                      <a:pt x="129" y="207"/>
                    </a:lnTo>
                    <a:lnTo>
                      <a:pt x="129" y="205"/>
                    </a:lnTo>
                    <a:lnTo>
                      <a:pt x="129" y="205"/>
                    </a:lnTo>
                    <a:lnTo>
                      <a:pt x="129" y="205"/>
                    </a:lnTo>
                    <a:lnTo>
                      <a:pt x="129" y="205"/>
                    </a:lnTo>
                    <a:lnTo>
                      <a:pt x="129" y="205"/>
                    </a:lnTo>
                    <a:lnTo>
                      <a:pt x="129" y="203"/>
                    </a:lnTo>
                    <a:lnTo>
                      <a:pt x="129" y="203"/>
                    </a:lnTo>
                    <a:lnTo>
                      <a:pt x="129" y="203"/>
                    </a:lnTo>
                    <a:lnTo>
                      <a:pt x="129" y="203"/>
                    </a:lnTo>
                    <a:lnTo>
                      <a:pt x="129" y="203"/>
                    </a:lnTo>
                    <a:lnTo>
                      <a:pt x="129" y="201"/>
                    </a:lnTo>
                    <a:lnTo>
                      <a:pt x="129" y="201"/>
                    </a:lnTo>
                    <a:lnTo>
                      <a:pt x="129" y="201"/>
                    </a:lnTo>
                    <a:lnTo>
                      <a:pt x="129" y="201"/>
                    </a:lnTo>
                    <a:lnTo>
                      <a:pt x="129" y="201"/>
                    </a:lnTo>
                    <a:lnTo>
                      <a:pt x="129" y="200"/>
                    </a:lnTo>
                    <a:lnTo>
                      <a:pt x="129" y="200"/>
                    </a:lnTo>
                    <a:lnTo>
                      <a:pt x="129" y="200"/>
                    </a:lnTo>
                    <a:lnTo>
                      <a:pt x="129" y="200"/>
                    </a:lnTo>
                    <a:lnTo>
                      <a:pt x="129" y="198"/>
                    </a:lnTo>
                    <a:lnTo>
                      <a:pt x="129" y="196"/>
                    </a:lnTo>
                    <a:lnTo>
                      <a:pt x="130" y="196"/>
                    </a:lnTo>
                    <a:lnTo>
                      <a:pt x="130" y="194"/>
                    </a:lnTo>
                    <a:lnTo>
                      <a:pt x="130" y="192"/>
                    </a:lnTo>
                    <a:lnTo>
                      <a:pt x="130" y="190"/>
                    </a:lnTo>
                    <a:lnTo>
                      <a:pt x="130" y="188"/>
                    </a:lnTo>
                    <a:lnTo>
                      <a:pt x="130" y="186"/>
                    </a:lnTo>
                    <a:lnTo>
                      <a:pt x="130" y="184"/>
                    </a:lnTo>
                    <a:lnTo>
                      <a:pt x="130" y="180"/>
                    </a:lnTo>
                    <a:lnTo>
                      <a:pt x="130" y="178"/>
                    </a:lnTo>
                    <a:lnTo>
                      <a:pt x="130" y="177"/>
                    </a:lnTo>
                    <a:lnTo>
                      <a:pt x="130" y="175"/>
                    </a:lnTo>
                    <a:lnTo>
                      <a:pt x="130" y="171"/>
                    </a:lnTo>
                    <a:lnTo>
                      <a:pt x="130" y="169"/>
                    </a:lnTo>
                    <a:lnTo>
                      <a:pt x="130" y="167"/>
                    </a:lnTo>
                    <a:lnTo>
                      <a:pt x="132" y="163"/>
                    </a:lnTo>
                    <a:lnTo>
                      <a:pt x="132" y="161"/>
                    </a:lnTo>
                    <a:lnTo>
                      <a:pt x="132" y="157"/>
                    </a:lnTo>
                    <a:lnTo>
                      <a:pt x="132" y="155"/>
                    </a:lnTo>
                    <a:lnTo>
                      <a:pt x="132" y="152"/>
                    </a:lnTo>
                    <a:lnTo>
                      <a:pt x="132" y="150"/>
                    </a:lnTo>
                    <a:lnTo>
                      <a:pt x="132" y="146"/>
                    </a:lnTo>
                    <a:lnTo>
                      <a:pt x="132" y="142"/>
                    </a:lnTo>
                    <a:lnTo>
                      <a:pt x="132" y="138"/>
                    </a:lnTo>
                    <a:lnTo>
                      <a:pt x="132" y="132"/>
                    </a:lnTo>
                    <a:lnTo>
                      <a:pt x="134" y="127"/>
                    </a:lnTo>
                    <a:lnTo>
                      <a:pt x="134" y="121"/>
                    </a:lnTo>
                    <a:lnTo>
                      <a:pt x="134" y="113"/>
                    </a:lnTo>
                    <a:lnTo>
                      <a:pt x="134" y="106"/>
                    </a:lnTo>
                    <a:lnTo>
                      <a:pt x="134" y="96"/>
                    </a:lnTo>
                    <a:lnTo>
                      <a:pt x="134" y="84"/>
                    </a:lnTo>
                    <a:lnTo>
                      <a:pt x="136" y="77"/>
                    </a:lnTo>
                    <a:lnTo>
                      <a:pt x="136" y="69"/>
                    </a:lnTo>
                    <a:lnTo>
                      <a:pt x="136" y="63"/>
                    </a:lnTo>
                    <a:lnTo>
                      <a:pt x="136" y="58"/>
                    </a:lnTo>
                    <a:lnTo>
                      <a:pt x="136" y="52"/>
                    </a:lnTo>
                    <a:lnTo>
                      <a:pt x="136" y="48"/>
                    </a:lnTo>
                    <a:lnTo>
                      <a:pt x="136" y="44"/>
                    </a:lnTo>
                    <a:lnTo>
                      <a:pt x="136" y="40"/>
                    </a:lnTo>
                    <a:lnTo>
                      <a:pt x="138" y="36"/>
                    </a:lnTo>
                    <a:lnTo>
                      <a:pt x="138" y="33"/>
                    </a:lnTo>
                    <a:lnTo>
                      <a:pt x="138" y="29"/>
                    </a:lnTo>
                    <a:lnTo>
                      <a:pt x="138" y="27"/>
                    </a:lnTo>
                    <a:lnTo>
                      <a:pt x="138" y="23"/>
                    </a:lnTo>
                    <a:lnTo>
                      <a:pt x="138" y="21"/>
                    </a:lnTo>
                    <a:lnTo>
                      <a:pt x="138" y="19"/>
                    </a:lnTo>
                    <a:lnTo>
                      <a:pt x="138" y="17"/>
                    </a:lnTo>
                    <a:lnTo>
                      <a:pt x="138" y="13"/>
                    </a:lnTo>
                    <a:lnTo>
                      <a:pt x="138" y="12"/>
                    </a:lnTo>
                    <a:lnTo>
                      <a:pt x="138" y="10"/>
                    </a:lnTo>
                    <a:lnTo>
                      <a:pt x="138" y="10"/>
                    </a:lnTo>
                    <a:lnTo>
                      <a:pt x="140" y="8"/>
                    </a:lnTo>
                    <a:lnTo>
                      <a:pt x="140" y="6"/>
                    </a:lnTo>
                    <a:lnTo>
                      <a:pt x="140" y="6"/>
                    </a:lnTo>
                    <a:lnTo>
                      <a:pt x="140" y="4"/>
                    </a:lnTo>
                    <a:lnTo>
                      <a:pt x="140" y="2"/>
                    </a:lnTo>
                    <a:lnTo>
                      <a:pt x="140" y="2"/>
                    </a:lnTo>
                    <a:lnTo>
                      <a:pt x="140" y="2"/>
                    </a:lnTo>
                    <a:lnTo>
                      <a:pt x="140" y="2"/>
                    </a:lnTo>
                    <a:lnTo>
                      <a:pt x="140" y="0"/>
                    </a:lnTo>
                    <a:lnTo>
                      <a:pt x="140" y="0"/>
                    </a:lnTo>
                    <a:lnTo>
                      <a:pt x="140" y="0"/>
                    </a:lnTo>
                    <a:lnTo>
                      <a:pt x="140" y="0"/>
                    </a:lnTo>
                    <a:lnTo>
                      <a:pt x="140" y="0"/>
                    </a:lnTo>
                    <a:lnTo>
                      <a:pt x="140" y="0"/>
                    </a:lnTo>
                    <a:lnTo>
                      <a:pt x="140" y="0"/>
                    </a:lnTo>
                    <a:lnTo>
                      <a:pt x="140" y="0"/>
                    </a:lnTo>
                    <a:lnTo>
                      <a:pt x="140" y="0"/>
                    </a:lnTo>
                    <a:lnTo>
                      <a:pt x="140" y="0"/>
                    </a:lnTo>
                    <a:lnTo>
                      <a:pt x="140" y="0"/>
                    </a:lnTo>
                    <a:lnTo>
                      <a:pt x="142" y="0"/>
                    </a:lnTo>
                    <a:lnTo>
                      <a:pt x="142" y="0"/>
                    </a:lnTo>
                    <a:lnTo>
                      <a:pt x="142" y="2"/>
                    </a:lnTo>
                    <a:lnTo>
                      <a:pt x="142" y="2"/>
                    </a:lnTo>
                    <a:lnTo>
                      <a:pt x="142" y="2"/>
                    </a:lnTo>
                    <a:lnTo>
                      <a:pt x="142" y="4"/>
                    </a:lnTo>
                    <a:lnTo>
                      <a:pt x="142" y="4"/>
                    </a:lnTo>
                    <a:lnTo>
                      <a:pt x="142" y="6"/>
                    </a:lnTo>
                    <a:lnTo>
                      <a:pt x="142" y="8"/>
                    </a:lnTo>
                    <a:lnTo>
                      <a:pt x="142" y="8"/>
                    </a:lnTo>
                    <a:lnTo>
                      <a:pt x="142" y="10"/>
                    </a:lnTo>
                    <a:lnTo>
                      <a:pt x="142" y="12"/>
                    </a:lnTo>
                    <a:lnTo>
                      <a:pt x="142" y="13"/>
                    </a:lnTo>
                    <a:lnTo>
                      <a:pt x="142" y="15"/>
                    </a:lnTo>
                    <a:lnTo>
                      <a:pt x="144" y="17"/>
                    </a:lnTo>
                    <a:lnTo>
                      <a:pt x="144" y="21"/>
                    </a:lnTo>
                    <a:lnTo>
                      <a:pt x="144" y="23"/>
                    </a:lnTo>
                    <a:lnTo>
                      <a:pt x="144" y="27"/>
                    </a:lnTo>
                    <a:lnTo>
                      <a:pt x="144" y="29"/>
                    </a:lnTo>
                    <a:lnTo>
                      <a:pt x="144" y="33"/>
                    </a:lnTo>
                    <a:lnTo>
                      <a:pt x="144" y="35"/>
                    </a:lnTo>
                    <a:lnTo>
                      <a:pt x="144" y="38"/>
                    </a:lnTo>
                    <a:lnTo>
                      <a:pt x="144" y="42"/>
                    </a:lnTo>
                    <a:lnTo>
                      <a:pt x="144" y="48"/>
                    </a:lnTo>
                    <a:lnTo>
                      <a:pt x="144" y="52"/>
                    </a:lnTo>
                    <a:lnTo>
                      <a:pt x="146" y="58"/>
                    </a:lnTo>
                    <a:lnTo>
                      <a:pt x="146" y="63"/>
                    </a:lnTo>
                    <a:lnTo>
                      <a:pt x="146" y="69"/>
                    </a:lnTo>
                    <a:lnTo>
                      <a:pt x="146" y="77"/>
                    </a:lnTo>
                    <a:lnTo>
                      <a:pt x="146" y="88"/>
                    </a:lnTo>
                    <a:lnTo>
                      <a:pt x="148" y="100"/>
                    </a:lnTo>
                    <a:lnTo>
                      <a:pt x="148" y="107"/>
                    </a:lnTo>
                    <a:lnTo>
                      <a:pt x="148" y="115"/>
                    </a:lnTo>
                    <a:lnTo>
                      <a:pt x="148" y="121"/>
                    </a:lnTo>
                    <a:lnTo>
                      <a:pt x="148" y="127"/>
                    </a:lnTo>
                    <a:lnTo>
                      <a:pt x="148" y="132"/>
                    </a:lnTo>
                    <a:lnTo>
                      <a:pt x="148" y="138"/>
                    </a:lnTo>
                    <a:lnTo>
                      <a:pt x="150" y="142"/>
                    </a:lnTo>
                    <a:lnTo>
                      <a:pt x="150" y="146"/>
                    </a:lnTo>
                    <a:lnTo>
                      <a:pt x="150" y="148"/>
                    </a:lnTo>
                    <a:lnTo>
                      <a:pt x="150" y="152"/>
                    </a:lnTo>
                    <a:lnTo>
                      <a:pt x="150" y="155"/>
                    </a:lnTo>
                    <a:lnTo>
                      <a:pt x="150" y="157"/>
                    </a:lnTo>
                    <a:lnTo>
                      <a:pt x="150" y="161"/>
                    </a:lnTo>
                    <a:lnTo>
                      <a:pt x="150" y="163"/>
                    </a:lnTo>
                    <a:lnTo>
                      <a:pt x="150" y="165"/>
                    </a:lnTo>
                    <a:lnTo>
                      <a:pt x="150" y="169"/>
                    </a:lnTo>
                    <a:lnTo>
                      <a:pt x="150" y="171"/>
                    </a:lnTo>
                    <a:lnTo>
                      <a:pt x="150" y="173"/>
                    </a:lnTo>
                    <a:lnTo>
                      <a:pt x="152" y="175"/>
                    </a:lnTo>
                    <a:lnTo>
                      <a:pt x="152" y="178"/>
                    </a:lnTo>
                    <a:lnTo>
                      <a:pt x="152" y="180"/>
                    </a:lnTo>
                    <a:lnTo>
                      <a:pt x="152" y="182"/>
                    </a:lnTo>
                    <a:lnTo>
                      <a:pt x="152" y="184"/>
                    </a:lnTo>
                    <a:lnTo>
                      <a:pt x="152" y="186"/>
                    </a:lnTo>
                    <a:lnTo>
                      <a:pt x="152" y="188"/>
                    </a:lnTo>
                    <a:lnTo>
                      <a:pt x="152" y="190"/>
                    </a:lnTo>
                    <a:lnTo>
                      <a:pt x="152" y="192"/>
                    </a:lnTo>
                    <a:lnTo>
                      <a:pt x="152" y="192"/>
                    </a:lnTo>
                    <a:lnTo>
                      <a:pt x="152" y="194"/>
                    </a:lnTo>
                    <a:lnTo>
                      <a:pt x="152" y="194"/>
                    </a:lnTo>
                    <a:lnTo>
                      <a:pt x="152" y="196"/>
                    </a:lnTo>
                    <a:lnTo>
                      <a:pt x="152" y="196"/>
                    </a:lnTo>
                    <a:lnTo>
                      <a:pt x="152" y="196"/>
                    </a:lnTo>
                    <a:lnTo>
                      <a:pt x="152" y="196"/>
                    </a:lnTo>
                    <a:lnTo>
                      <a:pt x="152" y="198"/>
                    </a:lnTo>
                    <a:lnTo>
                      <a:pt x="152" y="198"/>
                    </a:lnTo>
                    <a:lnTo>
                      <a:pt x="153" y="198"/>
                    </a:lnTo>
                    <a:lnTo>
                      <a:pt x="153" y="200"/>
                    </a:lnTo>
                    <a:lnTo>
                      <a:pt x="153" y="201"/>
                    </a:lnTo>
                    <a:lnTo>
                      <a:pt x="153" y="203"/>
                    </a:lnTo>
                    <a:lnTo>
                      <a:pt x="153" y="203"/>
                    </a:lnTo>
                    <a:lnTo>
                      <a:pt x="153" y="205"/>
                    </a:lnTo>
                    <a:lnTo>
                      <a:pt x="153" y="205"/>
                    </a:lnTo>
                    <a:lnTo>
                      <a:pt x="153" y="207"/>
                    </a:lnTo>
                    <a:lnTo>
                      <a:pt x="153" y="209"/>
                    </a:lnTo>
                    <a:lnTo>
                      <a:pt x="153" y="209"/>
                    </a:lnTo>
                    <a:lnTo>
                      <a:pt x="153" y="209"/>
                    </a:lnTo>
                    <a:lnTo>
                      <a:pt x="153" y="211"/>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5" name="Freeform 469"/>
              <p:cNvSpPr>
                <a:spLocks/>
              </p:cNvSpPr>
              <p:nvPr/>
            </p:nvSpPr>
            <p:spPr bwMode="auto">
              <a:xfrm>
                <a:off x="3134" y="2357"/>
                <a:ext cx="327" cy="88"/>
              </a:xfrm>
              <a:custGeom>
                <a:avLst/>
                <a:gdLst>
                  <a:gd name="T0" fmla="*/ 2 w 327"/>
                  <a:gd name="T1" fmla="*/ 67 h 88"/>
                  <a:gd name="T2" fmla="*/ 2 w 327"/>
                  <a:gd name="T3" fmla="*/ 73 h 88"/>
                  <a:gd name="T4" fmla="*/ 4 w 327"/>
                  <a:gd name="T5" fmla="*/ 76 h 88"/>
                  <a:gd name="T6" fmla="*/ 6 w 327"/>
                  <a:gd name="T7" fmla="*/ 80 h 88"/>
                  <a:gd name="T8" fmla="*/ 8 w 327"/>
                  <a:gd name="T9" fmla="*/ 82 h 88"/>
                  <a:gd name="T10" fmla="*/ 12 w 327"/>
                  <a:gd name="T11" fmla="*/ 84 h 88"/>
                  <a:gd name="T12" fmla="*/ 18 w 327"/>
                  <a:gd name="T13" fmla="*/ 86 h 88"/>
                  <a:gd name="T14" fmla="*/ 24 w 327"/>
                  <a:gd name="T15" fmla="*/ 88 h 88"/>
                  <a:gd name="T16" fmla="*/ 33 w 327"/>
                  <a:gd name="T17" fmla="*/ 88 h 88"/>
                  <a:gd name="T18" fmla="*/ 39 w 327"/>
                  <a:gd name="T19" fmla="*/ 88 h 88"/>
                  <a:gd name="T20" fmla="*/ 50 w 327"/>
                  <a:gd name="T21" fmla="*/ 88 h 88"/>
                  <a:gd name="T22" fmla="*/ 58 w 327"/>
                  <a:gd name="T23" fmla="*/ 88 h 88"/>
                  <a:gd name="T24" fmla="*/ 68 w 327"/>
                  <a:gd name="T25" fmla="*/ 88 h 88"/>
                  <a:gd name="T26" fmla="*/ 73 w 327"/>
                  <a:gd name="T27" fmla="*/ 88 h 88"/>
                  <a:gd name="T28" fmla="*/ 77 w 327"/>
                  <a:gd name="T29" fmla="*/ 86 h 88"/>
                  <a:gd name="T30" fmla="*/ 79 w 327"/>
                  <a:gd name="T31" fmla="*/ 86 h 88"/>
                  <a:gd name="T32" fmla="*/ 81 w 327"/>
                  <a:gd name="T33" fmla="*/ 84 h 88"/>
                  <a:gd name="T34" fmla="*/ 81 w 327"/>
                  <a:gd name="T35" fmla="*/ 84 h 88"/>
                  <a:gd name="T36" fmla="*/ 83 w 327"/>
                  <a:gd name="T37" fmla="*/ 80 h 88"/>
                  <a:gd name="T38" fmla="*/ 85 w 327"/>
                  <a:gd name="T39" fmla="*/ 75 h 88"/>
                  <a:gd name="T40" fmla="*/ 87 w 327"/>
                  <a:gd name="T41" fmla="*/ 69 h 88"/>
                  <a:gd name="T42" fmla="*/ 87 w 327"/>
                  <a:gd name="T43" fmla="*/ 59 h 88"/>
                  <a:gd name="T44" fmla="*/ 91 w 327"/>
                  <a:gd name="T45" fmla="*/ 46 h 88"/>
                  <a:gd name="T46" fmla="*/ 93 w 327"/>
                  <a:gd name="T47" fmla="*/ 27 h 88"/>
                  <a:gd name="T48" fmla="*/ 93 w 327"/>
                  <a:gd name="T49" fmla="*/ 19 h 88"/>
                  <a:gd name="T50" fmla="*/ 95 w 327"/>
                  <a:gd name="T51" fmla="*/ 7 h 88"/>
                  <a:gd name="T52" fmla="*/ 97 w 327"/>
                  <a:gd name="T53" fmla="*/ 2 h 88"/>
                  <a:gd name="T54" fmla="*/ 98 w 327"/>
                  <a:gd name="T55" fmla="*/ 0 h 88"/>
                  <a:gd name="T56" fmla="*/ 98 w 327"/>
                  <a:gd name="T57" fmla="*/ 4 h 88"/>
                  <a:gd name="T58" fmla="*/ 100 w 327"/>
                  <a:gd name="T59" fmla="*/ 9 h 88"/>
                  <a:gd name="T60" fmla="*/ 102 w 327"/>
                  <a:gd name="T61" fmla="*/ 25 h 88"/>
                  <a:gd name="T62" fmla="*/ 104 w 327"/>
                  <a:gd name="T63" fmla="*/ 38 h 88"/>
                  <a:gd name="T64" fmla="*/ 106 w 327"/>
                  <a:gd name="T65" fmla="*/ 46 h 88"/>
                  <a:gd name="T66" fmla="*/ 106 w 327"/>
                  <a:gd name="T67" fmla="*/ 59 h 88"/>
                  <a:gd name="T68" fmla="*/ 108 w 327"/>
                  <a:gd name="T69" fmla="*/ 67 h 88"/>
                  <a:gd name="T70" fmla="*/ 110 w 327"/>
                  <a:gd name="T71" fmla="*/ 75 h 88"/>
                  <a:gd name="T72" fmla="*/ 112 w 327"/>
                  <a:gd name="T73" fmla="*/ 78 h 88"/>
                  <a:gd name="T74" fmla="*/ 114 w 327"/>
                  <a:gd name="T75" fmla="*/ 82 h 88"/>
                  <a:gd name="T76" fmla="*/ 116 w 327"/>
                  <a:gd name="T77" fmla="*/ 84 h 88"/>
                  <a:gd name="T78" fmla="*/ 120 w 327"/>
                  <a:gd name="T79" fmla="*/ 86 h 88"/>
                  <a:gd name="T80" fmla="*/ 123 w 327"/>
                  <a:gd name="T81" fmla="*/ 86 h 88"/>
                  <a:gd name="T82" fmla="*/ 129 w 327"/>
                  <a:gd name="T83" fmla="*/ 86 h 88"/>
                  <a:gd name="T84" fmla="*/ 141 w 327"/>
                  <a:gd name="T85" fmla="*/ 86 h 88"/>
                  <a:gd name="T86" fmla="*/ 145 w 327"/>
                  <a:gd name="T87" fmla="*/ 86 h 88"/>
                  <a:gd name="T88" fmla="*/ 150 w 327"/>
                  <a:gd name="T89" fmla="*/ 84 h 88"/>
                  <a:gd name="T90" fmla="*/ 156 w 327"/>
                  <a:gd name="T91" fmla="*/ 80 h 88"/>
                  <a:gd name="T92" fmla="*/ 160 w 327"/>
                  <a:gd name="T93" fmla="*/ 80 h 88"/>
                  <a:gd name="T94" fmla="*/ 164 w 327"/>
                  <a:gd name="T95" fmla="*/ 80 h 88"/>
                  <a:gd name="T96" fmla="*/ 170 w 327"/>
                  <a:gd name="T97" fmla="*/ 82 h 88"/>
                  <a:gd name="T98" fmla="*/ 175 w 327"/>
                  <a:gd name="T99" fmla="*/ 84 h 88"/>
                  <a:gd name="T100" fmla="*/ 181 w 327"/>
                  <a:gd name="T101" fmla="*/ 86 h 88"/>
                  <a:gd name="T102" fmla="*/ 191 w 327"/>
                  <a:gd name="T103" fmla="*/ 86 h 88"/>
                  <a:gd name="T104" fmla="*/ 202 w 327"/>
                  <a:gd name="T105" fmla="*/ 84 h 88"/>
                  <a:gd name="T106" fmla="*/ 218 w 327"/>
                  <a:gd name="T107" fmla="*/ 84 h 88"/>
                  <a:gd name="T108" fmla="*/ 227 w 327"/>
                  <a:gd name="T109" fmla="*/ 84 h 88"/>
                  <a:gd name="T110" fmla="*/ 239 w 327"/>
                  <a:gd name="T111" fmla="*/ 84 h 88"/>
                  <a:gd name="T112" fmla="*/ 254 w 327"/>
                  <a:gd name="T113" fmla="*/ 82 h 88"/>
                  <a:gd name="T114" fmla="*/ 269 w 327"/>
                  <a:gd name="T115" fmla="*/ 84 h 88"/>
                  <a:gd name="T116" fmla="*/ 277 w 327"/>
                  <a:gd name="T117" fmla="*/ 84 h 88"/>
                  <a:gd name="T118" fmla="*/ 287 w 327"/>
                  <a:gd name="T119" fmla="*/ 82 h 88"/>
                  <a:gd name="T120" fmla="*/ 300 w 327"/>
                  <a:gd name="T121" fmla="*/ 82 h 88"/>
                  <a:gd name="T122" fmla="*/ 314 w 327"/>
                  <a:gd name="T123" fmla="*/ 82 h 88"/>
                  <a:gd name="T124" fmla="*/ 325 w 327"/>
                  <a:gd name="T125" fmla="*/ 8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7" h="88">
                    <a:moveTo>
                      <a:pt x="0" y="61"/>
                    </a:moveTo>
                    <a:lnTo>
                      <a:pt x="0" y="61"/>
                    </a:lnTo>
                    <a:lnTo>
                      <a:pt x="0" y="63"/>
                    </a:lnTo>
                    <a:lnTo>
                      <a:pt x="0" y="63"/>
                    </a:lnTo>
                    <a:lnTo>
                      <a:pt x="2" y="65"/>
                    </a:lnTo>
                    <a:lnTo>
                      <a:pt x="2" y="65"/>
                    </a:lnTo>
                    <a:lnTo>
                      <a:pt x="2" y="67"/>
                    </a:lnTo>
                    <a:lnTo>
                      <a:pt x="2" y="67"/>
                    </a:lnTo>
                    <a:lnTo>
                      <a:pt x="2" y="67"/>
                    </a:lnTo>
                    <a:lnTo>
                      <a:pt x="2" y="69"/>
                    </a:lnTo>
                    <a:lnTo>
                      <a:pt x="2" y="69"/>
                    </a:lnTo>
                    <a:lnTo>
                      <a:pt x="2" y="69"/>
                    </a:lnTo>
                    <a:lnTo>
                      <a:pt x="2" y="71"/>
                    </a:lnTo>
                    <a:lnTo>
                      <a:pt x="2" y="71"/>
                    </a:lnTo>
                    <a:lnTo>
                      <a:pt x="2" y="73"/>
                    </a:lnTo>
                    <a:lnTo>
                      <a:pt x="2" y="73"/>
                    </a:lnTo>
                    <a:lnTo>
                      <a:pt x="2" y="73"/>
                    </a:lnTo>
                    <a:lnTo>
                      <a:pt x="4" y="73"/>
                    </a:lnTo>
                    <a:lnTo>
                      <a:pt x="4" y="75"/>
                    </a:lnTo>
                    <a:lnTo>
                      <a:pt x="4" y="75"/>
                    </a:lnTo>
                    <a:lnTo>
                      <a:pt x="4" y="75"/>
                    </a:lnTo>
                    <a:lnTo>
                      <a:pt x="4" y="76"/>
                    </a:lnTo>
                    <a:lnTo>
                      <a:pt x="4" y="76"/>
                    </a:lnTo>
                    <a:lnTo>
                      <a:pt x="4" y="76"/>
                    </a:lnTo>
                    <a:lnTo>
                      <a:pt x="4" y="76"/>
                    </a:lnTo>
                    <a:lnTo>
                      <a:pt x="4" y="78"/>
                    </a:lnTo>
                    <a:lnTo>
                      <a:pt x="4" y="78"/>
                    </a:lnTo>
                    <a:lnTo>
                      <a:pt x="6" y="78"/>
                    </a:lnTo>
                    <a:lnTo>
                      <a:pt x="6" y="78"/>
                    </a:lnTo>
                    <a:lnTo>
                      <a:pt x="6" y="78"/>
                    </a:lnTo>
                    <a:lnTo>
                      <a:pt x="6" y="80"/>
                    </a:lnTo>
                    <a:lnTo>
                      <a:pt x="6" y="80"/>
                    </a:lnTo>
                    <a:lnTo>
                      <a:pt x="6" y="80"/>
                    </a:lnTo>
                    <a:lnTo>
                      <a:pt x="6" y="80"/>
                    </a:lnTo>
                    <a:lnTo>
                      <a:pt x="6" y="80"/>
                    </a:lnTo>
                    <a:lnTo>
                      <a:pt x="8" y="82"/>
                    </a:lnTo>
                    <a:lnTo>
                      <a:pt x="8" y="82"/>
                    </a:lnTo>
                    <a:lnTo>
                      <a:pt x="8" y="82"/>
                    </a:lnTo>
                    <a:lnTo>
                      <a:pt x="8" y="82"/>
                    </a:lnTo>
                    <a:lnTo>
                      <a:pt x="8" y="82"/>
                    </a:lnTo>
                    <a:lnTo>
                      <a:pt x="10" y="82"/>
                    </a:lnTo>
                    <a:lnTo>
                      <a:pt x="10" y="82"/>
                    </a:lnTo>
                    <a:lnTo>
                      <a:pt x="10" y="84"/>
                    </a:lnTo>
                    <a:lnTo>
                      <a:pt x="10" y="84"/>
                    </a:lnTo>
                    <a:lnTo>
                      <a:pt x="12" y="84"/>
                    </a:lnTo>
                    <a:lnTo>
                      <a:pt x="12" y="84"/>
                    </a:lnTo>
                    <a:lnTo>
                      <a:pt x="12" y="84"/>
                    </a:lnTo>
                    <a:lnTo>
                      <a:pt x="12" y="84"/>
                    </a:lnTo>
                    <a:lnTo>
                      <a:pt x="14" y="84"/>
                    </a:lnTo>
                    <a:lnTo>
                      <a:pt x="14" y="86"/>
                    </a:lnTo>
                    <a:lnTo>
                      <a:pt x="16" y="86"/>
                    </a:lnTo>
                    <a:lnTo>
                      <a:pt x="16" y="86"/>
                    </a:lnTo>
                    <a:lnTo>
                      <a:pt x="16" y="86"/>
                    </a:lnTo>
                    <a:lnTo>
                      <a:pt x="18" y="86"/>
                    </a:lnTo>
                    <a:lnTo>
                      <a:pt x="18" y="86"/>
                    </a:lnTo>
                    <a:lnTo>
                      <a:pt x="18" y="86"/>
                    </a:lnTo>
                    <a:lnTo>
                      <a:pt x="20" y="86"/>
                    </a:lnTo>
                    <a:lnTo>
                      <a:pt x="20" y="86"/>
                    </a:lnTo>
                    <a:lnTo>
                      <a:pt x="20" y="86"/>
                    </a:lnTo>
                    <a:lnTo>
                      <a:pt x="22" y="88"/>
                    </a:lnTo>
                    <a:lnTo>
                      <a:pt x="22" y="88"/>
                    </a:lnTo>
                    <a:lnTo>
                      <a:pt x="22" y="88"/>
                    </a:lnTo>
                    <a:lnTo>
                      <a:pt x="24" y="88"/>
                    </a:lnTo>
                    <a:lnTo>
                      <a:pt x="24" y="88"/>
                    </a:lnTo>
                    <a:lnTo>
                      <a:pt x="25" y="88"/>
                    </a:lnTo>
                    <a:lnTo>
                      <a:pt x="25" y="88"/>
                    </a:lnTo>
                    <a:lnTo>
                      <a:pt x="25" y="88"/>
                    </a:lnTo>
                    <a:lnTo>
                      <a:pt x="27" y="88"/>
                    </a:lnTo>
                    <a:lnTo>
                      <a:pt x="27" y="88"/>
                    </a:lnTo>
                    <a:lnTo>
                      <a:pt x="29" y="88"/>
                    </a:lnTo>
                    <a:lnTo>
                      <a:pt x="31" y="88"/>
                    </a:lnTo>
                    <a:lnTo>
                      <a:pt x="33" y="88"/>
                    </a:lnTo>
                    <a:lnTo>
                      <a:pt x="33" y="86"/>
                    </a:lnTo>
                    <a:lnTo>
                      <a:pt x="35" y="86"/>
                    </a:lnTo>
                    <a:lnTo>
                      <a:pt x="35" y="86"/>
                    </a:lnTo>
                    <a:lnTo>
                      <a:pt x="35" y="86"/>
                    </a:lnTo>
                    <a:lnTo>
                      <a:pt x="37" y="88"/>
                    </a:lnTo>
                    <a:lnTo>
                      <a:pt x="37" y="88"/>
                    </a:lnTo>
                    <a:lnTo>
                      <a:pt x="39" y="88"/>
                    </a:lnTo>
                    <a:lnTo>
                      <a:pt x="39" y="88"/>
                    </a:lnTo>
                    <a:lnTo>
                      <a:pt x="41" y="88"/>
                    </a:lnTo>
                    <a:lnTo>
                      <a:pt x="43" y="88"/>
                    </a:lnTo>
                    <a:lnTo>
                      <a:pt x="45" y="88"/>
                    </a:lnTo>
                    <a:lnTo>
                      <a:pt x="47" y="88"/>
                    </a:lnTo>
                    <a:lnTo>
                      <a:pt x="47" y="88"/>
                    </a:lnTo>
                    <a:lnTo>
                      <a:pt x="49" y="88"/>
                    </a:lnTo>
                    <a:lnTo>
                      <a:pt x="49" y="88"/>
                    </a:lnTo>
                    <a:lnTo>
                      <a:pt x="50" y="88"/>
                    </a:lnTo>
                    <a:lnTo>
                      <a:pt x="50" y="88"/>
                    </a:lnTo>
                    <a:lnTo>
                      <a:pt x="52" y="88"/>
                    </a:lnTo>
                    <a:lnTo>
                      <a:pt x="52" y="88"/>
                    </a:lnTo>
                    <a:lnTo>
                      <a:pt x="54" y="88"/>
                    </a:lnTo>
                    <a:lnTo>
                      <a:pt x="56" y="88"/>
                    </a:lnTo>
                    <a:lnTo>
                      <a:pt x="56" y="88"/>
                    </a:lnTo>
                    <a:lnTo>
                      <a:pt x="58" y="88"/>
                    </a:lnTo>
                    <a:lnTo>
                      <a:pt x="58" y="88"/>
                    </a:lnTo>
                    <a:lnTo>
                      <a:pt x="58" y="88"/>
                    </a:lnTo>
                    <a:lnTo>
                      <a:pt x="60" y="88"/>
                    </a:lnTo>
                    <a:lnTo>
                      <a:pt x="60" y="88"/>
                    </a:lnTo>
                    <a:lnTo>
                      <a:pt x="62" y="88"/>
                    </a:lnTo>
                    <a:lnTo>
                      <a:pt x="64" y="88"/>
                    </a:lnTo>
                    <a:lnTo>
                      <a:pt x="66" y="88"/>
                    </a:lnTo>
                    <a:lnTo>
                      <a:pt x="68" y="88"/>
                    </a:lnTo>
                    <a:lnTo>
                      <a:pt x="68" y="88"/>
                    </a:lnTo>
                    <a:lnTo>
                      <a:pt x="70" y="88"/>
                    </a:lnTo>
                    <a:lnTo>
                      <a:pt x="70" y="88"/>
                    </a:lnTo>
                    <a:lnTo>
                      <a:pt x="70" y="88"/>
                    </a:lnTo>
                    <a:lnTo>
                      <a:pt x="72" y="88"/>
                    </a:lnTo>
                    <a:lnTo>
                      <a:pt x="72" y="88"/>
                    </a:lnTo>
                    <a:lnTo>
                      <a:pt x="73" y="88"/>
                    </a:lnTo>
                    <a:lnTo>
                      <a:pt x="73" y="88"/>
                    </a:lnTo>
                    <a:lnTo>
                      <a:pt x="73" y="88"/>
                    </a:lnTo>
                    <a:lnTo>
                      <a:pt x="75" y="88"/>
                    </a:lnTo>
                    <a:lnTo>
                      <a:pt x="75" y="88"/>
                    </a:lnTo>
                    <a:lnTo>
                      <a:pt x="75" y="88"/>
                    </a:lnTo>
                    <a:lnTo>
                      <a:pt x="75" y="86"/>
                    </a:lnTo>
                    <a:lnTo>
                      <a:pt x="75" y="86"/>
                    </a:lnTo>
                    <a:lnTo>
                      <a:pt x="77" y="86"/>
                    </a:lnTo>
                    <a:lnTo>
                      <a:pt x="77" y="86"/>
                    </a:lnTo>
                    <a:lnTo>
                      <a:pt x="77" y="86"/>
                    </a:lnTo>
                    <a:lnTo>
                      <a:pt x="77" y="86"/>
                    </a:lnTo>
                    <a:lnTo>
                      <a:pt x="77" y="86"/>
                    </a:lnTo>
                    <a:lnTo>
                      <a:pt x="77" y="86"/>
                    </a:lnTo>
                    <a:lnTo>
                      <a:pt x="79" y="86"/>
                    </a:lnTo>
                    <a:lnTo>
                      <a:pt x="79" y="86"/>
                    </a:lnTo>
                    <a:lnTo>
                      <a:pt x="79" y="86"/>
                    </a:lnTo>
                    <a:lnTo>
                      <a:pt x="79" y="86"/>
                    </a:lnTo>
                    <a:lnTo>
                      <a:pt x="79" y="86"/>
                    </a:lnTo>
                    <a:lnTo>
                      <a:pt x="79" y="86"/>
                    </a:lnTo>
                    <a:lnTo>
                      <a:pt x="79" y="84"/>
                    </a:lnTo>
                    <a:lnTo>
                      <a:pt x="79" y="84"/>
                    </a:lnTo>
                    <a:lnTo>
                      <a:pt x="81" y="84"/>
                    </a:lnTo>
                    <a:lnTo>
                      <a:pt x="81" y="84"/>
                    </a:lnTo>
                    <a:lnTo>
                      <a:pt x="81" y="84"/>
                    </a:lnTo>
                    <a:lnTo>
                      <a:pt x="81" y="84"/>
                    </a:lnTo>
                    <a:lnTo>
                      <a:pt x="81" y="84"/>
                    </a:lnTo>
                    <a:lnTo>
                      <a:pt x="81" y="84"/>
                    </a:lnTo>
                    <a:lnTo>
                      <a:pt x="81" y="84"/>
                    </a:lnTo>
                    <a:lnTo>
                      <a:pt x="81" y="84"/>
                    </a:lnTo>
                    <a:lnTo>
                      <a:pt x="81" y="84"/>
                    </a:lnTo>
                    <a:lnTo>
                      <a:pt x="81" y="84"/>
                    </a:lnTo>
                    <a:lnTo>
                      <a:pt x="81" y="84"/>
                    </a:lnTo>
                    <a:lnTo>
                      <a:pt x="81" y="84"/>
                    </a:lnTo>
                    <a:lnTo>
                      <a:pt x="81" y="84"/>
                    </a:lnTo>
                    <a:lnTo>
                      <a:pt x="81" y="82"/>
                    </a:lnTo>
                    <a:lnTo>
                      <a:pt x="81" y="82"/>
                    </a:lnTo>
                    <a:lnTo>
                      <a:pt x="81" y="82"/>
                    </a:lnTo>
                    <a:lnTo>
                      <a:pt x="83" y="82"/>
                    </a:lnTo>
                    <a:lnTo>
                      <a:pt x="83" y="82"/>
                    </a:lnTo>
                    <a:lnTo>
                      <a:pt x="83" y="80"/>
                    </a:lnTo>
                    <a:lnTo>
                      <a:pt x="83" y="80"/>
                    </a:lnTo>
                    <a:lnTo>
                      <a:pt x="83" y="80"/>
                    </a:lnTo>
                    <a:lnTo>
                      <a:pt x="83" y="78"/>
                    </a:lnTo>
                    <a:lnTo>
                      <a:pt x="83" y="78"/>
                    </a:lnTo>
                    <a:lnTo>
                      <a:pt x="83" y="78"/>
                    </a:lnTo>
                    <a:lnTo>
                      <a:pt x="85" y="78"/>
                    </a:lnTo>
                    <a:lnTo>
                      <a:pt x="85" y="76"/>
                    </a:lnTo>
                    <a:lnTo>
                      <a:pt x="85" y="76"/>
                    </a:lnTo>
                    <a:lnTo>
                      <a:pt x="85" y="75"/>
                    </a:lnTo>
                    <a:lnTo>
                      <a:pt x="85" y="75"/>
                    </a:lnTo>
                    <a:lnTo>
                      <a:pt x="85" y="75"/>
                    </a:lnTo>
                    <a:lnTo>
                      <a:pt x="85" y="73"/>
                    </a:lnTo>
                    <a:lnTo>
                      <a:pt x="85" y="73"/>
                    </a:lnTo>
                    <a:lnTo>
                      <a:pt x="85" y="73"/>
                    </a:lnTo>
                    <a:lnTo>
                      <a:pt x="85" y="71"/>
                    </a:lnTo>
                    <a:lnTo>
                      <a:pt x="87" y="71"/>
                    </a:lnTo>
                    <a:lnTo>
                      <a:pt x="87" y="69"/>
                    </a:lnTo>
                    <a:lnTo>
                      <a:pt x="87" y="69"/>
                    </a:lnTo>
                    <a:lnTo>
                      <a:pt x="87" y="67"/>
                    </a:lnTo>
                    <a:lnTo>
                      <a:pt x="87" y="67"/>
                    </a:lnTo>
                    <a:lnTo>
                      <a:pt x="87" y="65"/>
                    </a:lnTo>
                    <a:lnTo>
                      <a:pt x="87" y="65"/>
                    </a:lnTo>
                    <a:lnTo>
                      <a:pt x="87" y="63"/>
                    </a:lnTo>
                    <a:lnTo>
                      <a:pt x="87" y="63"/>
                    </a:lnTo>
                    <a:lnTo>
                      <a:pt x="87" y="61"/>
                    </a:lnTo>
                    <a:lnTo>
                      <a:pt x="87" y="59"/>
                    </a:lnTo>
                    <a:lnTo>
                      <a:pt x="89" y="59"/>
                    </a:lnTo>
                    <a:lnTo>
                      <a:pt x="89" y="57"/>
                    </a:lnTo>
                    <a:lnTo>
                      <a:pt x="89" y="55"/>
                    </a:lnTo>
                    <a:lnTo>
                      <a:pt x="89" y="55"/>
                    </a:lnTo>
                    <a:lnTo>
                      <a:pt x="89" y="53"/>
                    </a:lnTo>
                    <a:lnTo>
                      <a:pt x="89" y="51"/>
                    </a:lnTo>
                    <a:lnTo>
                      <a:pt x="89" y="48"/>
                    </a:lnTo>
                    <a:lnTo>
                      <a:pt x="91" y="46"/>
                    </a:lnTo>
                    <a:lnTo>
                      <a:pt x="91" y="44"/>
                    </a:lnTo>
                    <a:lnTo>
                      <a:pt x="91" y="40"/>
                    </a:lnTo>
                    <a:lnTo>
                      <a:pt x="91" y="36"/>
                    </a:lnTo>
                    <a:lnTo>
                      <a:pt x="91" y="30"/>
                    </a:lnTo>
                    <a:lnTo>
                      <a:pt x="93" y="28"/>
                    </a:lnTo>
                    <a:lnTo>
                      <a:pt x="93" y="28"/>
                    </a:lnTo>
                    <a:lnTo>
                      <a:pt x="93" y="27"/>
                    </a:lnTo>
                    <a:lnTo>
                      <a:pt x="93" y="27"/>
                    </a:lnTo>
                    <a:lnTo>
                      <a:pt x="93" y="25"/>
                    </a:lnTo>
                    <a:lnTo>
                      <a:pt x="93" y="25"/>
                    </a:lnTo>
                    <a:lnTo>
                      <a:pt x="93" y="25"/>
                    </a:lnTo>
                    <a:lnTo>
                      <a:pt x="93" y="25"/>
                    </a:lnTo>
                    <a:lnTo>
                      <a:pt x="93" y="23"/>
                    </a:lnTo>
                    <a:lnTo>
                      <a:pt x="93" y="23"/>
                    </a:lnTo>
                    <a:lnTo>
                      <a:pt x="93" y="21"/>
                    </a:lnTo>
                    <a:lnTo>
                      <a:pt x="93" y="19"/>
                    </a:lnTo>
                    <a:lnTo>
                      <a:pt x="93" y="17"/>
                    </a:lnTo>
                    <a:lnTo>
                      <a:pt x="93" y="15"/>
                    </a:lnTo>
                    <a:lnTo>
                      <a:pt x="95" y="13"/>
                    </a:lnTo>
                    <a:lnTo>
                      <a:pt x="95" y="13"/>
                    </a:lnTo>
                    <a:lnTo>
                      <a:pt x="95" y="11"/>
                    </a:lnTo>
                    <a:lnTo>
                      <a:pt x="95" y="9"/>
                    </a:lnTo>
                    <a:lnTo>
                      <a:pt x="95" y="9"/>
                    </a:lnTo>
                    <a:lnTo>
                      <a:pt x="95" y="7"/>
                    </a:lnTo>
                    <a:lnTo>
                      <a:pt x="95" y="7"/>
                    </a:lnTo>
                    <a:lnTo>
                      <a:pt x="95" y="5"/>
                    </a:lnTo>
                    <a:lnTo>
                      <a:pt x="95" y="5"/>
                    </a:lnTo>
                    <a:lnTo>
                      <a:pt x="97" y="4"/>
                    </a:lnTo>
                    <a:lnTo>
                      <a:pt x="97" y="4"/>
                    </a:lnTo>
                    <a:lnTo>
                      <a:pt x="97" y="4"/>
                    </a:lnTo>
                    <a:lnTo>
                      <a:pt x="97" y="2"/>
                    </a:lnTo>
                    <a:lnTo>
                      <a:pt x="97" y="2"/>
                    </a:lnTo>
                    <a:lnTo>
                      <a:pt x="97" y="2"/>
                    </a:lnTo>
                    <a:lnTo>
                      <a:pt x="97" y="2"/>
                    </a:lnTo>
                    <a:lnTo>
                      <a:pt x="97" y="0"/>
                    </a:lnTo>
                    <a:lnTo>
                      <a:pt x="97" y="0"/>
                    </a:lnTo>
                    <a:lnTo>
                      <a:pt x="97" y="0"/>
                    </a:lnTo>
                    <a:lnTo>
                      <a:pt x="97" y="0"/>
                    </a:lnTo>
                    <a:lnTo>
                      <a:pt x="98" y="0"/>
                    </a:lnTo>
                    <a:lnTo>
                      <a:pt x="98" y="0"/>
                    </a:lnTo>
                    <a:lnTo>
                      <a:pt x="98" y="0"/>
                    </a:lnTo>
                    <a:lnTo>
                      <a:pt x="98" y="0"/>
                    </a:lnTo>
                    <a:lnTo>
                      <a:pt x="98" y="0"/>
                    </a:lnTo>
                    <a:lnTo>
                      <a:pt x="98" y="2"/>
                    </a:lnTo>
                    <a:lnTo>
                      <a:pt x="98" y="2"/>
                    </a:lnTo>
                    <a:lnTo>
                      <a:pt x="98" y="2"/>
                    </a:lnTo>
                    <a:lnTo>
                      <a:pt x="98" y="2"/>
                    </a:lnTo>
                    <a:lnTo>
                      <a:pt x="98" y="4"/>
                    </a:lnTo>
                    <a:lnTo>
                      <a:pt x="98" y="4"/>
                    </a:lnTo>
                    <a:lnTo>
                      <a:pt x="100" y="4"/>
                    </a:lnTo>
                    <a:lnTo>
                      <a:pt x="100" y="5"/>
                    </a:lnTo>
                    <a:lnTo>
                      <a:pt x="100" y="5"/>
                    </a:lnTo>
                    <a:lnTo>
                      <a:pt x="100" y="7"/>
                    </a:lnTo>
                    <a:lnTo>
                      <a:pt x="100" y="7"/>
                    </a:lnTo>
                    <a:lnTo>
                      <a:pt x="100" y="9"/>
                    </a:lnTo>
                    <a:lnTo>
                      <a:pt x="100" y="9"/>
                    </a:lnTo>
                    <a:lnTo>
                      <a:pt x="100" y="11"/>
                    </a:lnTo>
                    <a:lnTo>
                      <a:pt x="100" y="13"/>
                    </a:lnTo>
                    <a:lnTo>
                      <a:pt x="100" y="15"/>
                    </a:lnTo>
                    <a:lnTo>
                      <a:pt x="102" y="15"/>
                    </a:lnTo>
                    <a:lnTo>
                      <a:pt x="102" y="17"/>
                    </a:lnTo>
                    <a:lnTo>
                      <a:pt x="102" y="19"/>
                    </a:lnTo>
                    <a:lnTo>
                      <a:pt x="102" y="23"/>
                    </a:lnTo>
                    <a:lnTo>
                      <a:pt x="102" y="25"/>
                    </a:lnTo>
                    <a:lnTo>
                      <a:pt x="102" y="27"/>
                    </a:lnTo>
                    <a:lnTo>
                      <a:pt x="104" y="30"/>
                    </a:lnTo>
                    <a:lnTo>
                      <a:pt x="104" y="32"/>
                    </a:lnTo>
                    <a:lnTo>
                      <a:pt x="104" y="34"/>
                    </a:lnTo>
                    <a:lnTo>
                      <a:pt x="104" y="34"/>
                    </a:lnTo>
                    <a:lnTo>
                      <a:pt x="104" y="36"/>
                    </a:lnTo>
                    <a:lnTo>
                      <a:pt x="104" y="36"/>
                    </a:lnTo>
                    <a:lnTo>
                      <a:pt x="104" y="38"/>
                    </a:lnTo>
                    <a:lnTo>
                      <a:pt x="104" y="38"/>
                    </a:lnTo>
                    <a:lnTo>
                      <a:pt x="104" y="40"/>
                    </a:lnTo>
                    <a:lnTo>
                      <a:pt x="104" y="40"/>
                    </a:lnTo>
                    <a:lnTo>
                      <a:pt x="104" y="40"/>
                    </a:lnTo>
                    <a:lnTo>
                      <a:pt x="104" y="42"/>
                    </a:lnTo>
                    <a:lnTo>
                      <a:pt x="104" y="42"/>
                    </a:lnTo>
                    <a:lnTo>
                      <a:pt x="104" y="44"/>
                    </a:lnTo>
                    <a:lnTo>
                      <a:pt x="106" y="46"/>
                    </a:lnTo>
                    <a:lnTo>
                      <a:pt x="106" y="48"/>
                    </a:lnTo>
                    <a:lnTo>
                      <a:pt x="106" y="51"/>
                    </a:lnTo>
                    <a:lnTo>
                      <a:pt x="106" y="53"/>
                    </a:lnTo>
                    <a:lnTo>
                      <a:pt x="106" y="55"/>
                    </a:lnTo>
                    <a:lnTo>
                      <a:pt x="106" y="55"/>
                    </a:lnTo>
                    <a:lnTo>
                      <a:pt x="106" y="57"/>
                    </a:lnTo>
                    <a:lnTo>
                      <a:pt x="106" y="57"/>
                    </a:lnTo>
                    <a:lnTo>
                      <a:pt x="106" y="59"/>
                    </a:lnTo>
                    <a:lnTo>
                      <a:pt x="108" y="61"/>
                    </a:lnTo>
                    <a:lnTo>
                      <a:pt x="108" y="61"/>
                    </a:lnTo>
                    <a:lnTo>
                      <a:pt x="108" y="63"/>
                    </a:lnTo>
                    <a:lnTo>
                      <a:pt x="108" y="63"/>
                    </a:lnTo>
                    <a:lnTo>
                      <a:pt x="108" y="65"/>
                    </a:lnTo>
                    <a:lnTo>
                      <a:pt x="108" y="65"/>
                    </a:lnTo>
                    <a:lnTo>
                      <a:pt x="108" y="67"/>
                    </a:lnTo>
                    <a:lnTo>
                      <a:pt x="108" y="67"/>
                    </a:lnTo>
                    <a:lnTo>
                      <a:pt x="108" y="69"/>
                    </a:lnTo>
                    <a:lnTo>
                      <a:pt x="108" y="69"/>
                    </a:lnTo>
                    <a:lnTo>
                      <a:pt x="110" y="71"/>
                    </a:lnTo>
                    <a:lnTo>
                      <a:pt x="110" y="71"/>
                    </a:lnTo>
                    <a:lnTo>
                      <a:pt x="110" y="73"/>
                    </a:lnTo>
                    <a:lnTo>
                      <a:pt x="110" y="73"/>
                    </a:lnTo>
                    <a:lnTo>
                      <a:pt x="110" y="73"/>
                    </a:lnTo>
                    <a:lnTo>
                      <a:pt x="110" y="75"/>
                    </a:lnTo>
                    <a:lnTo>
                      <a:pt x="110" y="75"/>
                    </a:lnTo>
                    <a:lnTo>
                      <a:pt x="110" y="75"/>
                    </a:lnTo>
                    <a:lnTo>
                      <a:pt x="110" y="76"/>
                    </a:lnTo>
                    <a:lnTo>
                      <a:pt x="110" y="76"/>
                    </a:lnTo>
                    <a:lnTo>
                      <a:pt x="112" y="76"/>
                    </a:lnTo>
                    <a:lnTo>
                      <a:pt x="112" y="78"/>
                    </a:lnTo>
                    <a:lnTo>
                      <a:pt x="112" y="78"/>
                    </a:lnTo>
                    <a:lnTo>
                      <a:pt x="112" y="78"/>
                    </a:lnTo>
                    <a:lnTo>
                      <a:pt x="112" y="80"/>
                    </a:lnTo>
                    <a:lnTo>
                      <a:pt x="112" y="80"/>
                    </a:lnTo>
                    <a:lnTo>
                      <a:pt x="112" y="80"/>
                    </a:lnTo>
                    <a:lnTo>
                      <a:pt x="112" y="80"/>
                    </a:lnTo>
                    <a:lnTo>
                      <a:pt x="112" y="82"/>
                    </a:lnTo>
                    <a:lnTo>
                      <a:pt x="114" y="82"/>
                    </a:lnTo>
                    <a:lnTo>
                      <a:pt x="114" y="82"/>
                    </a:lnTo>
                    <a:lnTo>
                      <a:pt x="114" y="82"/>
                    </a:lnTo>
                    <a:lnTo>
                      <a:pt x="114" y="82"/>
                    </a:lnTo>
                    <a:lnTo>
                      <a:pt x="114" y="84"/>
                    </a:lnTo>
                    <a:lnTo>
                      <a:pt x="114" y="84"/>
                    </a:lnTo>
                    <a:lnTo>
                      <a:pt x="114" y="84"/>
                    </a:lnTo>
                    <a:lnTo>
                      <a:pt x="116" y="84"/>
                    </a:lnTo>
                    <a:lnTo>
                      <a:pt x="116" y="84"/>
                    </a:lnTo>
                    <a:lnTo>
                      <a:pt x="116" y="84"/>
                    </a:lnTo>
                    <a:lnTo>
                      <a:pt x="116" y="84"/>
                    </a:lnTo>
                    <a:lnTo>
                      <a:pt x="116" y="86"/>
                    </a:lnTo>
                    <a:lnTo>
                      <a:pt x="116" y="86"/>
                    </a:lnTo>
                    <a:lnTo>
                      <a:pt x="118" y="86"/>
                    </a:lnTo>
                    <a:lnTo>
                      <a:pt x="118" y="86"/>
                    </a:lnTo>
                    <a:lnTo>
                      <a:pt x="118" y="86"/>
                    </a:lnTo>
                    <a:lnTo>
                      <a:pt x="118" y="86"/>
                    </a:lnTo>
                    <a:lnTo>
                      <a:pt x="118" y="86"/>
                    </a:lnTo>
                    <a:lnTo>
                      <a:pt x="120" y="86"/>
                    </a:lnTo>
                    <a:lnTo>
                      <a:pt x="120" y="86"/>
                    </a:lnTo>
                    <a:lnTo>
                      <a:pt x="120" y="86"/>
                    </a:lnTo>
                    <a:lnTo>
                      <a:pt x="120" y="86"/>
                    </a:lnTo>
                    <a:lnTo>
                      <a:pt x="120" y="86"/>
                    </a:lnTo>
                    <a:lnTo>
                      <a:pt x="121" y="86"/>
                    </a:lnTo>
                    <a:lnTo>
                      <a:pt x="121" y="86"/>
                    </a:lnTo>
                    <a:lnTo>
                      <a:pt x="121" y="86"/>
                    </a:lnTo>
                    <a:lnTo>
                      <a:pt x="123" y="86"/>
                    </a:lnTo>
                    <a:lnTo>
                      <a:pt x="123" y="86"/>
                    </a:lnTo>
                    <a:lnTo>
                      <a:pt x="125" y="86"/>
                    </a:lnTo>
                    <a:lnTo>
                      <a:pt x="125" y="86"/>
                    </a:lnTo>
                    <a:lnTo>
                      <a:pt x="125" y="86"/>
                    </a:lnTo>
                    <a:lnTo>
                      <a:pt x="127" y="86"/>
                    </a:lnTo>
                    <a:lnTo>
                      <a:pt x="127" y="86"/>
                    </a:lnTo>
                    <a:lnTo>
                      <a:pt x="129" y="86"/>
                    </a:lnTo>
                    <a:lnTo>
                      <a:pt x="129" y="86"/>
                    </a:lnTo>
                    <a:lnTo>
                      <a:pt x="131" y="86"/>
                    </a:lnTo>
                    <a:lnTo>
                      <a:pt x="133" y="86"/>
                    </a:lnTo>
                    <a:lnTo>
                      <a:pt x="133" y="86"/>
                    </a:lnTo>
                    <a:lnTo>
                      <a:pt x="135" y="86"/>
                    </a:lnTo>
                    <a:lnTo>
                      <a:pt x="137" y="86"/>
                    </a:lnTo>
                    <a:lnTo>
                      <a:pt x="137" y="86"/>
                    </a:lnTo>
                    <a:lnTo>
                      <a:pt x="139" y="86"/>
                    </a:lnTo>
                    <a:lnTo>
                      <a:pt x="141" y="86"/>
                    </a:lnTo>
                    <a:lnTo>
                      <a:pt x="141" y="86"/>
                    </a:lnTo>
                    <a:lnTo>
                      <a:pt x="141" y="86"/>
                    </a:lnTo>
                    <a:lnTo>
                      <a:pt x="143" y="86"/>
                    </a:lnTo>
                    <a:lnTo>
                      <a:pt x="143" y="86"/>
                    </a:lnTo>
                    <a:lnTo>
                      <a:pt x="143" y="86"/>
                    </a:lnTo>
                    <a:lnTo>
                      <a:pt x="145" y="86"/>
                    </a:lnTo>
                    <a:lnTo>
                      <a:pt x="145" y="86"/>
                    </a:lnTo>
                    <a:lnTo>
                      <a:pt x="145" y="86"/>
                    </a:lnTo>
                    <a:lnTo>
                      <a:pt x="146" y="84"/>
                    </a:lnTo>
                    <a:lnTo>
                      <a:pt x="146" y="84"/>
                    </a:lnTo>
                    <a:lnTo>
                      <a:pt x="146" y="84"/>
                    </a:lnTo>
                    <a:lnTo>
                      <a:pt x="148" y="84"/>
                    </a:lnTo>
                    <a:lnTo>
                      <a:pt x="148" y="84"/>
                    </a:lnTo>
                    <a:lnTo>
                      <a:pt x="148" y="84"/>
                    </a:lnTo>
                    <a:lnTo>
                      <a:pt x="150" y="84"/>
                    </a:lnTo>
                    <a:lnTo>
                      <a:pt x="150" y="84"/>
                    </a:lnTo>
                    <a:lnTo>
                      <a:pt x="150" y="84"/>
                    </a:lnTo>
                    <a:lnTo>
                      <a:pt x="152" y="84"/>
                    </a:lnTo>
                    <a:lnTo>
                      <a:pt x="152" y="82"/>
                    </a:lnTo>
                    <a:lnTo>
                      <a:pt x="152" y="82"/>
                    </a:lnTo>
                    <a:lnTo>
                      <a:pt x="152" y="82"/>
                    </a:lnTo>
                    <a:lnTo>
                      <a:pt x="154" y="82"/>
                    </a:lnTo>
                    <a:lnTo>
                      <a:pt x="154" y="82"/>
                    </a:lnTo>
                    <a:lnTo>
                      <a:pt x="156" y="80"/>
                    </a:lnTo>
                    <a:lnTo>
                      <a:pt x="156" y="80"/>
                    </a:lnTo>
                    <a:lnTo>
                      <a:pt x="156" y="80"/>
                    </a:lnTo>
                    <a:lnTo>
                      <a:pt x="158" y="80"/>
                    </a:lnTo>
                    <a:lnTo>
                      <a:pt x="158" y="80"/>
                    </a:lnTo>
                    <a:lnTo>
                      <a:pt x="158" y="80"/>
                    </a:lnTo>
                    <a:lnTo>
                      <a:pt x="160" y="80"/>
                    </a:lnTo>
                    <a:lnTo>
                      <a:pt x="160" y="80"/>
                    </a:lnTo>
                    <a:lnTo>
                      <a:pt x="160" y="80"/>
                    </a:lnTo>
                    <a:lnTo>
                      <a:pt x="160" y="80"/>
                    </a:lnTo>
                    <a:lnTo>
                      <a:pt x="162" y="80"/>
                    </a:lnTo>
                    <a:lnTo>
                      <a:pt x="162" y="80"/>
                    </a:lnTo>
                    <a:lnTo>
                      <a:pt x="162" y="80"/>
                    </a:lnTo>
                    <a:lnTo>
                      <a:pt x="162" y="80"/>
                    </a:lnTo>
                    <a:lnTo>
                      <a:pt x="162" y="80"/>
                    </a:lnTo>
                    <a:lnTo>
                      <a:pt x="164" y="80"/>
                    </a:lnTo>
                    <a:lnTo>
                      <a:pt x="164" y="80"/>
                    </a:lnTo>
                    <a:lnTo>
                      <a:pt x="164" y="80"/>
                    </a:lnTo>
                    <a:lnTo>
                      <a:pt x="164" y="80"/>
                    </a:lnTo>
                    <a:lnTo>
                      <a:pt x="166" y="80"/>
                    </a:lnTo>
                    <a:lnTo>
                      <a:pt x="166" y="80"/>
                    </a:lnTo>
                    <a:lnTo>
                      <a:pt x="166" y="82"/>
                    </a:lnTo>
                    <a:lnTo>
                      <a:pt x="168" y="82"/>
                    </a:lnTo>
                    <a:lnTo>
                      <a:pt x="170" y="82"/>
                    </a:lnTo>
                    <a:lnTo>
                      <a:pt x="170" y="82"/>
                    </a:lnTo>
                    <a:lnTo>
                      <a:pt x="171" y="84"/>
                    </a:lnTo>
                    <a:lnTo>
                      <a:pt x="171" y="84"/>
                    </a:lnTo>
                    <a:lnTo>
                      <a:pt x="171" y="84"/>
                    </a:lnTo>
                    <a:lnTo>
                      <a:pt x="173" y="84"/>
                    </a:lnTo>
                    <a:lnTo>
                      <a:pt x="173" y="84"/>
                    </a:lnTo>
                    <a:lnTo>
                      <a:pt x="175" y="84"/>
                    </a:lnTo>
                    <a:lnTo>
                      <a:pt x="175" y="84"/>
                    </a:lnTo>
                    <a:lnTo>
                      <a:pt x="175" y="84"/>
                    </a:lnTo>
                    <a:lnTo>
                      <a:pt x="175" y="84"/>
                    </a:lnTo>
                    <a:lnTo>
                      <a:pt x="177" y="84"/>
                    </a:lnTo>
                    <a:lnTo>
                      <a:pt x="177" y="86"/>
                    </a:lnTo>
                    <a:lnTo>
                      <a:pt x="177" y="86"/>
                    </a:lnTo>
                    <a:lnTo>
                      <a:pt x="179" y="86"/>
                    </a:lnTo>
                    <a:lnTo>
                      <a:pt x="179" y="86"/>
                    </a:lnTo>
                    <a:lnTo>
                      <a:pt x="181" y="86"/>
                    </a:lnTo>
                    <a:lnTo>
                      <a:pt x="181" y="86"/>
                    </a:lnTo>
                    <a:lnTo>
                      <a:pt x="183" y="86"/>
                    </a:lnTo>
                    <a:lnTo>
                      <a:pt x="183" y="86"/>
                    </a:lnTo>
                    <a:lnTo>
                      <a:pt x="185" y="86"/>
                    </a:lnTo>
                    <a:lnTo>
                      <a:pt x="185" y="86"/>
                    </a:lnTo>
                    <a:lnTo>
                      <a:pt x="187" y="86"/>
                    </a:lnTo>
                    <a:lnTo>
                      <a:pt x="187" y="86"/>
                    </a:lnTo>
                    <a:lnTo>
                      <a:pt x="189" y="86"/>
                    </a:lnTo>
                    <a:lnTo>
                      <a:pt x="191" y="86"/>
                    </a:lnTo>
                    <a:lnTo>
                      <a:pt x="191" y="86"/>
                    </a:lnTo>
                    <a:lnTo>
                      <a:pt x="193" y="86"/>
                    </a:lnTo>
                    <a:lnTo>
                      <a:pt x="194" y="86"/>
                    </a:lnTo>
                    <a:lnTo>
                      <a:pt x="196" y="86"/>
                    </a:lnTo>
                    <a:lnTo>
                      <a:pt x="198" y="84"/>
                    </a:lnTo>
                    <a:lnTo>
                      <a:pt x="198" y="84"/>
                    </a:lnTo>
                    <a:lnTo>
                      <a:pt x="200" y="84"/>
                    </a:lnTo>
                    <a:lnTo>
                      <a:pt x="202" y="84"/>
                    </a:lnTo>
                    <a:lnTo>
                      <a:pt x="202" y="84"/>
                    </a:lnTo>
                    <a:lnTo>
                      <a:pt x="206" y="84"/>
                    </a:lnTo>
                    <a:lnTo>
                      <a:pt x="208" y="84"/>
                    </a:lnTo>
                    <a:lnTo>
                      <a:pt x="210" y="84"/>
                    </a:lnTo>
                    <a:lnTo>
                      <a:pt x="212" y="84"/>
                    </a:lnTo>
                    <a:lnTo>
                      <a:pt x="214" y="84"/>
                    </a:lnTo>
                    <a:lnTo>
                      <a:pt x="216" y="84"/>
                    </a:lnTo>
                    <a:lnTo>
                      <a:pt x="218" y="84"/>
                    </a:lnTo>
                    <a:lnTo>
                      <a:pt x="219" y="84"/>
                    </a:lnTo>
                    <a:lnTo>
                      <a:pt x="221" y="84"/>
                    </a:lnTo>
                    <a:lnTo>
                      <a:pt x="221" y="84"/>
                    </a:lnTo>
                    <a:lnTo>
                      <a:pt x="221" y="84"/>
                    </a:lnTo>
                    <a:lnTo>
                      <a:pt x="223" y="84"/>
                    </a:lnTo>
                    <a:lnTo>
                      <a:pt x="223" y="84"/>
                    </a:lnTo>
                    <a:lnTo>
                      <a:pt x="225" y="84"/>
                    </a:lnTo>
                    <a:lnTo>
                      <a:pt x="227" y="84"/>
                    </a:lnTo>
                    <a:lnTo>
                      <a:pt x="227" y="84"/>
                    </a:lnTo>
                    <a:lnTo>
                      <a:pt x="231" y="84"/>
                    </a:lnTo>
                    <a:lnTo>
                      <a:pt x="231" y="84"/>
                    </a:lnTo>
                    <a:lnTo>
                      <a:pt x="233" y="84"/>
                    </a:lnTo>
                    <a:lnTo>
                      <a:pt x="233" y="84"/>
                    </a:lnTo>
                    <a:lnTo>
                      <a:pt x="235" y="84"/>
                    </a:lnTo>
                    <a:lnTo>
                      <a:pt x="237" y="84"/>
                    </a:lnTo>
                    <a:lnTo>
                      <a:pt x="239" y="84"/>
                    </a:lnTo>
                    <a:lnTo>
                      <a:pt x="241" y="84"/>
                    </a:lnTo>
                    <a:lnTo>
                      <a:pt x="242" y="82"/>
                    </a:lnTo>
                    <a:lnTo>
                      <a:pt x="244" y="82"/>
                    </a:lnTo>
                    <a:lnTo>
                      <a:pt x="244" y="82"/>
                    </a:lnTo>
                    <a:lnTo>
                      <a:pt x="246" y="82"/>
                    </a:lnTo>
                    <a:lnTo>
                      <a:pt x="248" y="82"/>
                    </a:lnTo>
                    <a:lnTo>
                      <a:pt x="250" y="82"/>
                    </a:lnTo>
                    <a:lnTo>
                      <a:pt x="254" y="82"/>
                    </a:lnTo>
                    <a:lnTo>
                      <a:pt x="256" y="82"/>
                    </a:lnTo>
                    <a:lnTo>
                      <a:pt x="258" y="82"/>
                    </a:lnTo>
                    <a:lnTo>
                      <a:pt x="258" y="82"/>
                    </a:lnTo>
                    <a:lnTo>
                      <a:pt x="260" y="82"/>
                    </a:lnTo>
                    <a:lnTo>
                      <a:pt x="262" y="84"/>
                    </a:lnTo>
                    <a:lnTo>
                      <a:pt x="264" y="84"/>
                    </a:lnTo>
                    <a:lnTo>
                      <a:pt x="266" y="84"/>
                    </a:lnTo>
                    <a:lnTo>
                      <a:pt x="269" y="84"/>
                    </a:lnTo>
                    <a:lnTo>
                      <a:pt x="269" y="84"/>
                    </a:lnTo>
                    <a:lnTo>
                      <a:pt x="271" y="84"/>
                    </a:lnTo>
                    <a:lnTo>
                      <a:pt x="271" y="84"/>
                    </a:lnTo>
                    <a:lnTo>
                      <a:pt x="273" y="84"/>
                    </a:lnTo>
                    <a:lnTo>
                      <a:pt x="275" y="84"/>
                    </a:lnTo>
                    <a:lnTo>
                      <a:pt x="275" y="84"/>
                    </a:lnTo>
                    <a:lnTo>
                      <a:pt x="277" y="84"/>
                    </a:lnTo>
                    <a:lnTo>
                      <a:pt x="277" y="84"/>
                    </a:lnTo>
                    <a:lnTo>
                      <a:pt x="279" y="82"/>
                    </a:lnTo>
                    <a:lnTo>
                      <a:pt x="279" y="82"/>
                    </a:lnTo>
                    <a:lnTo>
                      <a:pt x="281" y="82"/>
                    </a:lnTo>
                    <a:lnTo>
                      <a:pt x="283" y="82"/>
                    </a:lnTo>
                    <a:lnTo>
                      <a:pt x="283" y="82"/>
                    </a:lnTo>
                    <a:lnTo>
                      <a:pt x="285" y="82"/>
                    </a:lnTo>
                    <a:lnTo>
                      <a:pt x="287" y="82"/>
                    </a:lnTo>
                    <a:lnTo>
                      <a:pt x="287" y="82"/>
                    </a:lnTo>
                    <a:lnTo>
                      <a:pt x="289" y="82"/>
                    </a:lnTo>
                    <a:lnTo>
                      <a:pt x="291" y="82"/>
                    </a:lnTo>
                    <a:lnTo>
                      <a:pt x="291" y="82"/>
                    </a:lnTo>
                    <a:lnTo>
                      <a:pt x="292" y="82"/>
                    </a:lnTo>
                    <a:lnTo>
                      <a:pt x="294" y="82"/>
                    </a:lnTo>
                    <a:lnTo>
                      <a:pt x="296" y="82"/>
                    </a:lnTo>
                    <a:lnTo>
                      <a:pt x="298" y="82"/>
                    </a:lnTo>
                    <a:lnTo>
                      <a:pt x="300" y="82"/>
                    </a:lnTo>
                    <a:lnTo>
                      <a:pt x="302" y="82"/>
                    </a:lnTo>
                    <a:lnTo>
                      <a:pt x="304" y="82"/>
                    </a:lnTo>
                    <a:lnTo>
                      <a:pt x="304" y="82"/>
                    </a:lnTo>
                    <a:lnTo>
                      <a:pt x="306" y="82"/>
                    </a:lnTo>
                    <a:lnTo>
                      <a:pt x="308" y="82"/>
                    </a:lnTo>
                    <a:lnTo>
                      <a:pt x="310" y="82"/>
                    </a:lnTo>
                    <a:lnTo>
                      <a:pt x="312" y="82"/>
                    </a:lnTo>
                    <a:lnTo>
                      <a:pt x="314" y="82"/>
                    </a:lnTo>
                    <a:lnTo>
                      <a:pt x="315" y="82"/>
                    </a:lnTo>
                    <a:lnTo>
                      <a:pt x="317" y="82"/>
                    </a:lnTo>
                    <a:lnTo>
                      <a:pt x="319" y="82"/>
                    </a:lnTo>
                    <a:lnTo>
                      <a:pt x="321" y="82"/>
                    </a:lnTo>
                    <a:lnTo>
                      <a:pt x="321" y="82"/>
                    </a:lnTo>
                    <a:lnTo>
                      <a:pt x="323" y="82"/>
                    </a:lnTo>
                    <a:lnTo>
                      <a:pt x="323" y="82"/>
                    </a:lnTo>
                    <a:lnTo>
                      <a:pt x="325" y="82"/>
                    </a:lnTo>
                    <a:lnTo>
                      <a:pt x="325" y="82"/>
                    </a:lnTo>
                    <a:lnTo>
                      <a:pt x="325" y="82"/>
                    </a:lnTo>
                    <a:lnTo>
                      <a:pt x="325" y="82"/>
                    </a:lnTo>
                    <a:lnTo>
                      <a:pt x="327" y="82"/>
                    </a:lnTo>
                    <a:lnTo>
                      <a:pt x="327" y="82"/>
                    </a:lnTo>
                    <a:lnTo>
                      <a:pt x="327" y="82"/>
                    </a:lnTo>
                    <a:lnTo>
                      <a:pt x="327" y="82"/>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6" name="Freeform 470"/>
              <p:cNvSpPr>
                <a:spLocks/>
              </p:cNvSpPr>
              <p:nvPr/>
            </p:nvSpPr>
            <p:spPr bwMode="auto">
              <a:xfrm>
                <a:off x="3461" y="1731"/>
                <a:ext cx="77" cy="708"/>
              </a:xfrm>
              <a:custGeom>
                <a:avLst/>
                <a:gdLst>
                  <a:gd name="T0" fmla="*/ 2 w 77"/>
                  <a:gd name="T1" fmla="*/ 708 h 708"/>
                  <a:gd name="T2" fmla="*/ 4 w 77"/>
                  <a:gd name="T3" fmla="*/ 706 h 708"/>
                  <a:gd name="T4" fmla="*/ 6 w 77"/>
                  <a:gd name="T5" fmla="*/ 702 h 708"/>
                  <a:gd name="T6" fmla="*/ 8 w 77"/>
                  <a:gd name="T7" fmla="*/ 699 h 708"/>
                  <a:gd name="T8" fmla="*/ 8 w 77"/>
                  <a:gd name="T9" fmla="*/ 693 h 708"/>
                  <a:gd name="T10" fmla="*/ 10 w 77"/>
                  <a:gd name="T11" fmla="*/ 687 h 708"/>
                  <a:gd name="T12" fmla="*/ 10 w 77"/>
                  <a:gd name="T13" fmla="*/ 681 h 708"/>
                  <a:gd name="T14" fmla="*/ 10 w 77"/>
                  <a:gd name="T15" fmla="*/ 677 h 708"/>
                  <a:gd name="T16" fmla="*/ 10 w 77"/>
                  <a:gd name="T17" fmla="*/ 676 h 708"/>
                  <a:gd name="T18" fmla="*/ 12 w 77"/>
                  <a:gd name="T19" fmla="*/ 670 h 708"/>
                  <a:gd name="T20" fmla="*/ 12 w 77"/>
                  <a:gd name="T21" fmla="*/ 654 h 708"/>
                  <a:gd name="T22" fmla="*/ 12 w 77"/>
                  <a:gd name="T23" fmla="*/ 639 h 708"/>
                  <a:gd name="T24" fmla="*/ 13 w 77"/>
                  <a:gd name="T25" fmla="*/ 618 h 708"/>
                  <a:gd name="T26" fmla="*/ 13 w 77"/>
                  <a:gd name="T27" fmla="*/ 591 h 708"/>
                  <a:gd name="T28" fmla="*/ 15 w 77"/>
                  <a:gd name="T29" fmla="*/ 568 h 708"/>
                  <a:gd name="T30" fmla="*/ 15 w 77"/>
                  <a:gd name="T31" fmla="*/ 535 h 708"/>
                  <a:gd name="T32" fmla="*/ 15 w 77"/>
                  <a:gd name="T33" fmla="*/ 514 h 708"/>
                  <a:gd name="T34" fmla="*/ 17 w 77"/>
                  <a:gd name="T35" fmla="*/ 489 h 708"/>
                  <a:gd name="T36" fmla="*/ 17 w 77"/>
                  <a:gd name="T37" fmla="*/ 453 h 708"/>
                  <a:gd name="T38" fmla="*/ 17 w 77"/>
                  <a:gd name="T39" fmla="*/ 424 h 708"/>
                  <a:gd name="T40" fmla="*/ 19 w 77"/>
                  <a:gd name="T41" fmla="*/ 397 h 708"/>
                  <a:gd name="T42" fmla="*/ 19 w 77"/>
                  <a:gd name="T43" fmla="*/ 363 h 708"/>
                  <a:gd name="T44" fmla="*/ 19 w 77"/>
                  <a:gd name="T45" fmla="*/ 317 h 708"/>
                  <a:gd name="T46" fmla="*/ 19 w 77"/>
                  <a:gd name="T47" fmla="*/ 284 h 708"/>
                  <a:gd name="T48" fmla="*/ 21 w 77"/>
                  <a:gd name="T49" fmla="*/ 263 h 708"/>
                  <a:gd name="T50" fmla="*/ 21 w 77"/>
                  <a:gd name="T51" fmla="*/ 230 h 708"/>
                  <a:gd name="T52" fmla="*/ 21 w 77"/>
                  <a:gd name="T53" fmla="*/ 196 h 708"/>
                  <a:gd name="T54" fmla="*/ 21 w 77"/>
                  <a:gd name="T55" fmla="*/ 165 h 708"/>
                  <a:gd name="T56" fmla="*/ 23 w 77"/>
                  <a:gd name="T57" fmla="*/ 142 h 708"/>
                  <a:gd name="T58" fmla="*/ 23 w 77"/>
                  <a:gd name="T59" fmla="*/ 111 h 708"/>
                  <a:gd name="T60" fmla="*/ 23 w 77"/>
                  <a:gd name="T61" fmla="*/ 86 h 708"/>
                  <a:gd name="T62" fmla="*/ 23 w 77"/>
                  <a:gd name="T63" fmla="*/ 67 h 708"/>
                  <a:gd name="T64" fmla="*/ 25 w 77"/>
                  <a:gd name="T65" fmla="*/ 42 h 708"/>
                  <a:gd name="T66" fmla="*/ 25 w 77"/>
                  <a:gd name="T67" fmla="*/ 21 h 708"/>
                  <a:gd name="T68" fmla="*/ 25 w 77"/>
                  <a:gd name="T69" fmla="*/ 8 h 708"/>
                  <a:gd name="T70" fmla="*/ 27 w 77"/>
                  <a:gd name="T71" fmla="*/ 0 h 708"/>
                  <a:gd name="T72" fmla="*/ 27 w 77"/>
                  <a:gd name="T73" fmla="*/ 2 h 708"/>
                  <a:gd name="T74" fmla="*/ 29 w 77"/>
                  <a:gd name="T75" fmla="*/ 12 h 708"/>
                  <a:gd name="T76" fmla="*/ 29 w 77"/>
                  <a:gd name="T77" fmla="*/ 29 h 708"/>
                  <a:gd name="T78" fmla="*/ 29 w 77"/>
                  <a:gd name="T79" fmla="*/ 58 h 708"/>
                  <a:gd name="T80" fmla="*/ 31 w 77"/>
                  <a:gd name="T81" fmla="*/ 94 h 708"/>
                  <a:gd name="T82" fmla="*/ 31 w 77"/>
                  <a:gd name="T83" fmla="*/ 148 h 708"/>
                  <a:gd name="T84" fmla="*/ 33 w 77"/>
                  <a:gd name="T85" fmla="*/ 228 h 708"/>
                  <a:gd name="T86" fmla="*/ 33 w 77"/>
                  <a:gd name="T87" fmla="*/ 253 h 708"/>
                  <a:gd name="T88" fmla="*/ 35 w 77"/>
                  <a:gd name="T89" fmla="*/ 292 h 708"/>
                  <a:gd name="T90" fmla="*/ 35 w 77"/>
                  <a:gd name="T91" fmla="*/ 374 h 708"/>
                  <a:gd name="T92" fmla="*/ 36 w 77"/>
                  <a:gd name="T93" fmla="*/ 434 h 708"/>
                  <a:gd name="T94" fmla="*/ 38 w 77"/>
                  <a:gd name="T95" fmla="*/ 491 h 708"/>
                  <a:gd name="T96" fmla="*/ 38 w 77"/>
                  <a:gd name="T97" fmla="*/ 537 h 708"/>
                  <a:gd name="T98" fmla="*/ 40 w 77"/>
                  <a:gd name="T99" fmla="*/ 578 h 708"/>
                  <a:gd name="T100" fmla="*/ 40 w 77"/>
                  <a:gd name="T101" fmla="*/ 610 h 708"/>
                  <a:gd name="T102" fmla="*/ 42 w 77"/>
                  <a:gd name="T103" fmla="*/ 633 h 708"/>
                  <a:gd name="T104" fmla="*/ 42 w 77"/>
                  <a:gd name="T105" fmla="*/ 649 h 708"/>
                  <a:gd name="T106" fmla="*/ 44 w 77"/>
                  <a:gd name="T107" fmla="*/ 664 h 708"/>
                  <a:gd name="T108" fmla="*/ 46 w 77"/>
                  <a:gd name="T109" fmla="*/ 676 h 708"/>
                  <a:gd name="T110" fmla="*/ 46 w 77"/>
                  <a:gd name="T111" fmla="*/ 681 h 708"/>
                  <a:gd name="T112" fmla="*/ 48 w 77"/>
                  <a:gd name="T113" fmla="*/ 687 h 708"/>
                  <a:gd name="T114" fmla="*/ 48 w 77"/>
                  <a:gd name="T115" fmla="*/ 691 h 708"/>
                  <a:gd name="T116" fmla="*/ 50 w 77"/>
                  <a:gd name="T117" fmla="*/ 697 h 708"/>
                  <a:gd name="T118" fmla="*/ 52 w 77"/>
                  <a:gd name="T119" fmla="*/ 699 h 708"/>
                  <a:gd name="T120" fmla="*/ 56 w 77"/>
                  <a:gd name="T121" fmla="*/ 702 h 708"/>
                  <a:gd name="T122" fmla="*/ 60 w 77"/>
                  <a:gd name="T123" fmla="*/ 704 h 708"/>
                  <a:gd name="T124" fmla="*/ 69 w 77"/>
                  <a:gd name="T125" fmla="*/ 706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708">
                    <a:moveTo>
                      <a:pt x="0" y="708"/>
                    </a:moveTo>
                    <a:lnTo>
                      <a:pt x="0" y="708"/>
                    </a:lnTo>
                    <a:lnTo>
                      <a:pt x="0" y="708"/>
                    </a:lnTo>
                    <a:lnTo>
                      <a:pt x="0" y="708"/>
                    </a:lnTo>
                    <a:lnTo>
                      <a:pt x="2" y="708"/>
                    </a:lnTo>
                    <a:lnTo>
                      <a:pt x="2" y="708"/>
                    </a:lnTo>
                    <a:lnTo>
                      <a:pt x="2" y="708"/>
                    </a:lnTo>
                    <a:lnTo>
                      <a:pt x="2" y="708"/>
                    </a:lnTo>
                    <a:lnTo>
                      <a:pt x="2" y="708"/>
                    </a:lnTo>
                    <a:lnTo>
                      <a:pt x="4" y="706"/>
                    </a:lnTo>
                    <a:lnTo>
                      <a:pt x="4" y="706"/>
                    </a:lnTo>
                    <a:lnTo>
                      <a:pt x="4" y="706"/>
                    </a:lnTo>
                    <a:lnTo>
                      <a:pt x="4" y="706"/>
                    </a:lnTo>
                    <a:lnTo>
                      <a:pt x="4" y="706"/>
                    </a:lnTo>
                    <a:lnTo>
                      <a:pt x="4" y="706"/>
                    </a:lnTo>
                    <a:lnTo>
                      <a:pt x="4" y="706"/>
                    </a:lnTo>
                    <a:lnTo>
                      <a:pt x="4" y="704"/>
                    </a:lnTo>
                    <a:lnTo>
                      <a:pt x="6" y="704"/>
                    </a:lnTo>
                    <a:lnTo>
                      <a:pt x="6" y="704"/>
                    </a:lnTo>
                    <a:lnTo>
                      <a:pt x="6" y="704"/>
                    </a:lnTo>
                    <a:lnTo>
                      <a:pt x="6" y="704"/>
                    </a:lnTo>
                    <a:lnTo>
                      <a:pt x="6" y="702"/>
                    </a:lnTo>
                    <a:lnTo>
                      <a:pt x="6" y="702"/>
                    </a:lnTo>
                    <a:lnTo>
                      <a:pt x="6" y="702"/>
                    </a:lnTo>
                    <a:lnTo>
                      <a:pt x="6" y="702"/>
                    </a:lnTo>
                    <a:lnTo>
                      <a:pt x="6" y="701"/>
                    </a:lnTo>
                    <a:lnTo>
                      <a:pt x="6" y="701"/>
                    </a:lnTo>
                    <a:lnTo>
                      <a:pt x="6" y="701"/>
                    </a:lnTo>
                    <a:lnTo>
                      <a:pt x="8" y="701"/>
                    </a:lnTo>
                    <a:lnTo>
                      <a:pt x="8" y="699"/>
                    </a:lnTo>
                    <a:lnTo>
                      <a:pt x="8" y="699"/>
                    </a:lnTo>
                    <a:lnTo>
                      <a:pt x="8" y="699"/>
                    </a:lnTo>
                    <a:lnTo>
                      <a:pt x="8" y="697"/>
                    </a:lnTo>
                    <a:lnTo>
                      <a:pt x="8" y="697"/>
                    </a:lnTo>
                    <a:lnTo>
                      <a:pt x="8" y="697"/>
                    </a:lnTo>
                    <a:lnTo>
                      <a:pt x="8" y="695"/>
                    </a:lnTo>
                    <a:lnTo>
                      <a:pt x="8" y="695"/>
                    </a:lnTo>
                    <a:lnTo>
                      <a:pt x="8" y="695"/>
                    </a:lnTo>
                    <a:lnTo>
                      <a:pt x="8" y="693"/>
                    </a:lnTo>
                    <a:lnTo>
                      <a:pt x="8" y="693"/>
                    </a:lnTo>
                    <a:lnTo>
                      <a:pt x="8" y="693"/>
                    </a:lnTo>
                    <a:lnTo>
                      <a:pt x="8" y="691"/>
                    </a:lnTo>
                    <a:lnTo>
                      <a:pt x="10" y="691"/>
                    </a:lnTo>
                    <a:lnTo>
                      <a:pt x="10" y="689"/>
                    </a:lnTo>
                    <a:lnTo>
                      <a:pt x="10" y="689"/>
                    </a:lnTo>
                    <a:lnTo>
                      <a:pt x="10" y="687"/>
                    </a:lnTo>
                    <a:lnTo>
                      <a:pt x="10" y="687"/>
                    </a:lnTo>
                    <a:lnTo>
                      <a:pt x="10" y="687"/>
                    </a:lnTo>
                    <a:lnTo>
                      <a:pt x="10" y="685"/>
                    </a:lnTo>
                    <a:lnTo>
                      <a:pt x="10" y="685"/>
                    </a:lnTo>
                    <a:lnTo>
                      <a:pt x="10" y="683"/>
                    </a:lnTo>
                    <a:lnTo>
                      <a:pt x="10" y="683"/>
                    </a:lnTo>
                    <a:lnTo>
                      <a:pt x="10" y="681"/>
                    </a:lnTo>
                    <a:lnTo>
                      <a:pt x="10" y="681"/>
                    </a:lnTo>
                    <a:lnTo>
                      <a:pt x="10" y="681"/>
                    </a:lnTo>
                    <a:lnTo>
                      <a:pt x="10" y="681"/>
                    </a:lnTo>
                    <a:lnTo>
                      <a:pt x="10" y="679"/>
                    </a:lnTo>
                    <a:lnTo>
                      <a:pt x="10" y="679"/>
                    </a:lnTo>
                    <a:lnTo>
                      <a:pt x="10" y="679"/>
                    </a:lnTo>
                    <a:lnTo>
                      <a:pt x="10" y="679"/>
                    </a:lnTo>
                    <a:lnTo>
                      <a:pt x="10" y="679"/>
                    </a:lnTo>
                    <a:lnTo>
                      <a:pt x="10" y="679"/>
                    </a:lnTo>
                    <a:lnTo>
                      <a:pt x="10" y="679"/>
                    </a:lnTo>
                    <a:lnTo>
                      <a:pt x="10" y="677"/>
                    </a:lnTo>
                    <a:lnTo>
                      <a:pt x="10" y="677"/>
                    </a:lnTo>
                    <a:lnTo>
                      <a:pt x="10" y="677"/>
                    </a:lnTo>
                    <a:lnTo>
                      <a:pt x="10" y="677"/>
                    </a:lnTo>
                    <a:lnTo>
                      <a:pt x="10" y="677"/>
                    </a:lnTo>
                    <a:lnTo>
                      <a:pt x="10" y="677"/>
                    </a:lnTo>
                    <a:lnTo>
                      <a:pt x="10" y="677"/>
                    </a:lnTo>
                    <a:lnTo>
                      <a:pt x="10" y="677"/>
                    </a:lnTo>
                    <a:lnTo>
                      <a:pt x="10" y="676"/>
                    </a:lnTo>
                    <a:lnTo>
                      <a:pt x="10" y="676"/>
                    </a:lnTo>
                    <a:lnTo>
                      <a:pt x="10" y="676"/>
                    </a:lnTo>
                    <a:lnTo>
                      <a:pt x="10" y="676"/>
                    </a:lnTo>
                    <a:lnTo>
                      <a:pt x="10" y="676"/>
                    </a:lnTo>
                    <a:lnTo>
                      <a:pt x="10" y="674"/>
                    </a:lnTo>
                    <a:lnTo>
                      <a:pt x="10" y="674"/>
                    </a:lnTo>
                    <a:lnTo>
                      <a:pt x="10" y="672"/>
                    </a:lnTo>
                    <a:lnTo>
                      <a:pt x="12" y="670"/>
                    </a:lnTo>
                    <a:lnTo>
                      <a:pt x="12" y="668"/>
                    </a:lnTo>
                    <a:lnTo>
                      <a:pt x="12" y="666"/>
                    </a:lnTo>
                    <a:lnTo>
                      <a:pt x="12" y="664"/>
                    </a:lnTo>
                    <a:lnTo>
                      <a:pt x="12" y="662"/>
                    </a:lnTo>
                    <a:lnTo>
                      <a:pt x="12" y="660"/>
                    </a:lnTo>
                    <a:lnTo>
                      <a:pt x="12" y="658"/>
                    </a:lnTo>
                    <a:lnTo>
                      <a:pt x="12" y="656"/>
                    </a:lnTo>
                    <a:lnTo>
                      <a:pt x="12" y="654"/>
                    </a:lnTo>
                    <a:lnTo>
                      <a:pt x="12" y="653"/>
                    </a:lnTo>
                    <a:lnTo>
                      <a:pt x="12" y="651"/>
                    </a:lnTo>
                    <a:lnTo>
                      <a:pt x="12" y="649"/>
                    </a:lnTo>
                    <a:lnTo>
                      <a:pt x="12" y="647"/>
                    </a:lnTo>
                    <a:lnTo>
                      <a:pt x="12" y="645"/>
                    </a:lnTo>
                    <a:lnTo>
                      <a:pt x="12" y="643"/>
                    </a:lnTo>
                    <a:lnTo>
                      <a:pt x="12" y="641"/>
                    </a:lnTo>
                    <a:lnTo>
                      <a:pt x="12" y="639"/>
                    </a:lnTo>
                    <a:lnTo>
                      <a:pt x="13" y="637"/>
                    </a:lnTo>
                    <a:lnTo>
                      <a:pt x="13" y="633"/>
                    </a:lnTo>
                    <a:lnTo>
                      <a:pt x="13" y="631"/>
                    </a:lnTo>
                    <a:lnTo>
                      <a:pt x="13" y="630"/>
                    </a:lnTo>
                    <a:lnTo>
                      <a:pt x="13" y="628"/>
                    </a:lnTo>
                    <a:lnTo>
                      <a:pt x="13" y="624"/>
                    </a:lnTo>
                    <a:lnTo>
                      <a:pt x="13" y="622"/>
                    </a:lnTo>
                    <a:lnTo>
                      <a:pt x="13" y="618"/>
                    </a:lnTo>
                    <a:lnTo>
                      <a:pt x="13" y="614"/>
                    </a:lnTo>
                    <a:lnTo>
                      <a:pt x="13" y="610"/>
                    </a:lnTo>
                    <a:lnTo>
                      <a:pt x="13" y="606"/>
                    </a:lnTo>
                    <a:lnTo>
                      <a:pt x="13" y="603"/>
                    </a:lnTo>
                    <a:lnTo>
                      <a:pt x="13" y="599"/>
                    </a:lnTo>
                    <a:lnTo>
                      <a:pt x="13" y="595"/>
                    </a:lnTo>
                    <a:lnTo>
                      <a:pt x="13" y="593"/>
                    </a:lnTo>
                    <a:lnTo>
                      <a:pt x="13" y="591"/>
                    </a:lnTo>
                    <a:lnTo>
                      <a:pt x="13" y="587"/>
                    </a:lnTo>
                    <a:lnTo>
                      <a:pt x="15" y="583"/>
                    </a:lnTo>
                    <a:lnTo>
                      <a:pt x="15" y="580"/>
                    </a:lnTo>
                    <a:lnTo>
                      <a:pt x="15" y="578"/>
                    </a:lnTo>
                    <a:lnTo>
                      <a:pt x="15" y="576"/>
                    </a:lnTo>
                    <a:lnTo>
                      <a:pt x="15" y="574"/>
                    </a:lnTo>
                    <a:lnTo>
                      <a:pt x="15" y="572"/>
                    </a:lnTo>
                    <a:lnTo>
                      <a:pt x="15" y="568"/>
                    </a:lnTo>
                    <a:lnTo>
                      <a:pt x="15" y="564"/>
                    </a:lnTo>
                    <a:lnTo>
                      <a:pt x="15" y="560"/>
                    </a:lnTo>
                    <a:lnTo>
                      <a:pt x="15" y="555"/>
                    </a:lnTo>
                    <a:lnTo>
                      <a:pt x="15" y="551"/>
                    </a:lnTo>
                    <a:lnTo>
                      <a:pt x="15" y="549"/>
                    </a:lnTo>
                    <a:lnTo>
                      <a:pt x="15" y="547"/>
                    </a:lnTo>
                    <a:lnTo>
                      <a:pt x="15" y="541"/>
                    </a:lnTo>
                    <a:lnTo>
                      <a:pt x="15" y="535"/>
                    </a:lnTo>
                    <a:lnTo>
                      <a:pt x="15" y="534"/>
                    </a:lnTo>
                    <a:lnTo>
                      <a:pt x="15" y="530"/>
                    </a:lnTo>
                    <a:lnTo>
                      <a:pt x="15" y="530"/>
                    </a:lnTo>
                    <a:lnTo>
                      <a:pt x="15" y="528"/>
                    </a:lnTo>
                    <a:lnTo>
                      <a:pt x="15" y="524"/>
                    </a:lnTo>
                    <a:lnTo>
                      <a:pt x="15" y="520"/>
                    </a:lnTo>
                    <a:lnTo>
                      <a:pt x="15" y="516"/>
                    </a:lnTo>
                    <a:lnTo>
                      <a:pt x="15" y="514"/>
                    </a:lnTo>
                    <a:lnTo>
                      <a:pt x="15" y="512"/>
                    </a:lnTo>
                    <a:lnTo>
                      <a:pt x="15" y="507"/>
                    </a:lnTo>
                    <a:lnTo>
                      <a:pt x="17" y="505"/>
                    </a:lnTo>
                    <a:lnTo>
                      <a:pt x="17" y="503"/>
                    </a:lnTo>
                    <a:lnTo>
                      <a:pt x="17" y="501"/>
                    </a:lnTo>
                    <a:lnTo>
                      <a:pt x="17" y="499"/>
                    </a:lnTo>
                    <a:lnTo>
                      <a:pt x="17" y="495"/>
                    </a:lnTo>
                    <a:lnTo>
                      <a:pt x="17" y="489"/>
                    </a:lnTo>
                    <a:lnTo>
                      <a:pt x="17" y="484"/>
                    </a:lnTo>
                    <a:lnTo>
                      <a:pt x="17" y="478"/>
                    </a:lnTo>
                    <a:lnTo>
                      <a:pt x="17" y="474"/>
                    </a:lnTo>
                    <a:lnTo>
                      <a:pt x="17" y="470"/>
                    </a:lnTo>
                    <a:lnTo>
                      <a:pt x="17" y="468"/>
                    </a:lnTo>
                    <a:lnTo>
                      <a:pt x="17" y="464"/>
                    </a:lnTo>
                    <a:lnTo>
                      <a:pt x="17" y="459"/>
                    </a:lnTo>
                    <a:lnTo>
                      <a:pt x="17" y="453"/>
                    </a:lnTo>
                    <a:lnTo>
                      <a:pt x="17" y="449"/>
                    </a:lnTo>
                    <a:lnTo>
                      <a:pt x="17" y="445"/>
                    </a:lnTo>
                    <a:lnTo>
                      <a:pt x="17" y="443"/>
                    </a:lnTo>
                    <a:lnTo>
                      <a:pt x="17" y="441"/>
                    </a:lnTo>
                    <a:lnTo>
                      <a:pt x="17" y="440"/>
                    </a:lnTo>
                    <a:lnTo>
                      <a:pt x="17" y="438"/>
                    </a:lnTo>
                    <a:lnTo>
                      <a:pt x="17" y="432"/>
                    </a:lnTo>
                    <a:lnTo>
                      <a:pt x="17" y="424"/>
                    </a:lnTo>
                    <a:lnTo>
                      <a:pt x="17" y="418"/>
                    </a:lnTo>
                    <a:lnTo>
                      <a:pt x="17" y="417"/>
                    </a:lnTo>
                    <a:lnTo>
                      <a:pt x="17" y="415"/>
                    </a:lnTo>
                    <a:lnTo>
                      <a:pt x="17" y="413"/>
                    </a:lnTo>
                    <a:lnTo>
                      <a:pt x="17" y="409"/>
                    </a:lnTo>
                    <a:lnTo>
                      <a:pt x="17" y="407"/>
                    </a:lnTo>
                    <a:lnTo>
                      <a:pt x="17" y="405"/>
                    </a:lnTo>
                    <a:lnTo>
                      <a:pt x="19" y="397"/>
                    </a:lnTo>
                    <a:lnTo>
                      <a:pt x="19" y="388"/>
                    </a:lnTo>
                    <a:lnTo>
                      <a:pt x="19" y="380"/>
                    </a:lnTo>
                    <a:lnTo>
                      <a:pt x="19" y="378"/>
                    </a:lnTo>
                    <a:lnTo>
                      <a:pt x="19" y="374"/>
                    </a:lnTo>
                    <a:lnTo>
                      <a:pt x="19" y="374"/>
                    </a:lnTo>
                    <a:lnTo>
                      <a:pt x="19" y="372"/>
                    </a:lnTo>
                    <a:lnTo>
                      <a:pt x="19" y="369"/>
                    </a:lnTo>
                    <a:lnTo>
                      <a:pt x="19" y="363"/>
                    </a:lnTo>
                    <a:lnTo>
                      <a:pt x="19" y="353"/>
                    </a:lnTo>
                    <a:lnTo>
                      <a:pt x="19" y="344"/>
                    </a:lnTo>
                    <a:lnTo>
                      <a:pt x="19" y="338"/>
                    </a:lnTo>
                    <a:lnTo>
                      <a:pt x="19" y="336"/>
                    </a:lnTo>
                    <a:lnTo>
                      <a:pt x="19" y="334"/>
                    </a:lnTo>
                    <a:lnTo>
                      <a:pt x="19" y="330"/>
                    </a:lnTo>
                    <a:lnTo>
                      <a:pt x="19" y="326"/>
                    </a:lnTo>
                    <a:lnTo>
                      <a:pt x="19" y="317"/>
                    </a:lnTo>
                    <a:lnTo>
                      <a:pt x="19" y="307"/>
                    </a:lnTo>
                    <a:lnTo>
                      <a:pt x="19" y="303"/>
                    </a:lnTo>
                    <a:lnTo>
                      <a:pt x="19" y="301"/>
                    </a:lnTo>
                    <a:lnTo>
                      <a:pt x="19" y="299"/>
                    </a:lnTo>
                    <a:lnTo>
                      <a:pt x="19" y="296"/>
                    </a:lnTo>
                    <a:lnTo>
                      <a:pt x="19" y="292"/>
                    </a:lnTo>
                    <a:lnTo>
                      <a:pt x="19" y="286"/>
                    </a:lnTo>
                    <a:lnTo>
                      <a:pt x="19" y="284"/>
                    </a:lnTo>
                    <a:lnTo>
                      <a:pt x="19" y="282"/>
                    </a:lnTo>
                    <a:lnTo>
                      <a:pt x="21" y="276"/>
                    </a:lnTo>
                    <a:lnTo>
                      <a:pt x="21" y="273"/>
                    </a:lnTo>
                    <a:lnTo>
                      <a:pt x="21" y="269"/>
                    </a:lnTo>
                    <a:lnTo>
                      <a:pt x="21" y="267"/>
                    </a:lnTo>
                    <a:lnTo>
                      <a:pt x="21" y="265"/>
                    </a:lnTo>
                    <a:lnTo>
                      <a:pt x="21" y="263"/>
                    </a:lnTo>
                    <a:lnTo>
                      <a:pt x="21" y="263"/>
                    </a:lnTo>
                    <a:lnTo>
                      <a:pt x="21" y="259"/>
                    </a:lnTo>
                    <a:lnTo>
                      <a:pt x="21" y="255"/>
                    </a:lnTo>
                    <a:lnTo>
                      <a:pt x="21" y="250"/>
                    </a:lnTo>
                    <a:lnTo>
                      <a:pt x="21" y="248"/>
                    </a:lnTo>
                    <a:lnTo>
                      <a:pt x="21" y="244"/>
                    </a:lnTo>
                    <a:lnTo>
                      <a:pt x="21" y="240"/>
                    </a:lnTo>
                    <a:lnTo>
                      <a:pt x="21" y="234"/>
                    </a:lnTo>
                    <a:lnTo>
                      <a:pt x="21" y="230"/>
                    </a:lnTo>
                    <a:lnTo>
                      <a:pt x="21" y="228"/>
                    </a:lnTo>
                    <a:lnTo>
                      <a:pt x="21" y="227"/>
                    </a:lnTo>
                    <a:lnTo>
                      <a:pt x="21" y="225"/>
                    </a:lnTo>
                    <a:lnTo>
                      <a:pt x="21" y="223"/>
                    </a:lnTo>
                    <a:lnTo>
                      <a:pt x="21" y="217"/>
                    </a:lnTo>
                    <a:lnTo>
                      <a:pt x="21" y="209"/>
                    </a:lnTo>
                    <a:lnTo>
                      <a:pt x="21" y="200"/>
                    </a:lnTo>
                    <a:lnTo>
                      <a:pt x="21" y="196"/>
                    </a:lnTo>
                    <a:lnTo>
                      <a:pt x="21" y="194"/>
                    </a:lnTo>
                    <a:lnTo>
                      <a:pt x="21" y="192"/>
                    </a:lnTo>
                    <a:lnTo>
                      <a:pt x="21" y="190"/>
                    </a:lnTo>
                    <a:lnTo>
                      <a:pt x="21" y="188"/>
                    </a:lnTo>
                    <a:lnTo>
                      <a:pt x="21" y="184"/>
                    </a:lnTo>
                    <a:lnTo>
                      <a:pt x="21" y="179"/>
                    </a:lnTo>
                    <a:lnTo>
                      <a:pt x="21" y="173"/>
                    </a:lnTo>
                    <a:lnTo>
                      <a:pt x="21" y="165"/>
                    </a:lnTo>
                    <a:lnTo>
                      <a:pt x="21" y="161"/>
                    </a:lnTo>
                    <a:lnTo>
                      <a:pt x="21" y="159"/>
                    </a:lnTo>
                    <a:lnTo>
                      <a:pt x="23" y="157"/>
                    </a:lnTo>
                    <a:lnTo>
                      <a:pt x="23" y="156"/>
                    </a:lnTo>
                    <a:lnTo>
                      <a:pt x="23" y="154"/>
                    </a:lnTo>
                    <a:lnTo>
                      <a:pt x="23" y="150"/>
                    </a:lnTo>
                    <a:lnTo>
                      <a:pt x="23" y="146"/>
                    </a:lnTo>
                    <a:lnTo>
                      <a:pt x="23" y="142"/>
                    </a:lnTo>
                    <a:lnTo>
                      <a:pt x="23" y="140"/>
                    </a:lnTo>
                    <a:lnTo>
                      <a:pt x="23" y="136"/>
                    </a:lnTo>
                    <a:lnTo>
                      <a:pt x="23" y="131"/>
                    </a:lnTo>
                    <a:lnTo>
                      <a:pt x="23" y="127"/>
                    </a:lnTo>
                    <a:lnTo>
                      <a:pt x="23" y="121"/>
                    </a:lnTo>
                    <a:lnTo>
                      <a:pt x="23" y="119"/>
                    </a:lnTo>
                    <a:lnTo>
                      <a:pt x="23" y="115"/>
                    </a:lnTo>
                    <a:lnTo>
                      <a:pt x="23" y="111"/>
                    </a:lnTo>
                    <a:lnTo>
                      <a:pt x="23" y="108"/>
                    </a:lnTo>
                    <a:lnTo>
                      <a:pt x="23" y="104"/>
                    </a:lnTo>
                    <a:lnTo>
                      <a:pt x="23" y="98"/>
                    </a:lnTo>
                    <a:lnTo>
                      <a:pt x="23" y="94"/>
                    </a:lnTo>
                    <a:lnTo>
                      <a:pt x="23" y="92"/>
                    </a:lnTo>
                    <a:lnTo>
                      <a:pt x="23" y="90"/>
                    </a:lnTo>
                    <a:lnTo>
                      <a:pt x="23" y="86"/>
                    </a:lnTo>
                    <a:lnTo>
                      <a:pt x="23" y="86"/>
                    </a:lnTo>
                    <a:lnTo>
                      <a:pt x="23" y="83"/>
                    </a:lnTo>
                    <a:lnTo>
                      <a:pt x="23" y="81"/>
                    </a:lnTo>
                    <a:lnTo>
                      <a:pt x="23" y="79"/>
                    </a:lnTo>
                    <a:lnTo>
                      <a:pt x="23" y="77"/>
                    </a:lnTo>
                    <a:lnTo>
                      <a:pt x="23" y="73"/>
                    </a:lnTo>
                    <a:lnTo>
                      <a:pt x="23" y="69"/>
                    </a:lnTo>
                    <a:lnTo>
                      <a:pt x="23" y="67"/>
                    </a:lnTo>
                    <a:lnTo>
                      <a:pt x="23" y="67"/>
                    </a:lnTo>
                    <a:lnTo>
                      <a:pt x="23" y="65"/>
                    </a:lnTo>
                    <a:lnTo>
                      <a:pt x="23" y="62"/>
                    </a:lnTo>
                    <a:lnTo>
                      <a:pt x="23" y="58"/>
                    </a:lnTo>
                    <a:lnTo>
                      <a:pt x="25" y="54"/>
                    </a:lnTo>
                    <a:lnTo>
                      <a:pt x="25" y="50"/>
                    </a:lnTo>
                    <a:lnTo>
                      <a:pt x="25" y="48"/>
                    </a:lnTo>
                    <a:lnTo>
                      <a:pt x="25" y="44"/>
                    </a:lnTo>
                    <a:lnTo>
                      <a:pt x="25" y="42"/>
                    </a:lnTo>
                    <a:lnTo>
                      <a:pt x="25" y="40"/>
                    </a:lnTo>
                    <a:lnTo>
                      <a:pt x="25" y="37"/>
                    </a:lnTo>
                    <a:lnTo>
                      <a:pt x="25" y="35"/>
                    </a:lnTo>
                    <a:lnTo>
                      <a:pt x="25" y="31"/>
                    </a:lnTo>
                    <a:lnTo>
                      <a:pt x="25" y="29"/>
                    </a:lnTo>
                    <a:lnTo>
                      <a:pt x="25" y="25"/>
                    </a:lnTo>
                    <a:lnTo>
                      <a:pt x="25" y="23"/>
                    </a:lnTo>
                    <a:lnTo>
                      <a:pt x="25" y="21"/>
                    </a:lnTo>
                    <a:lnTo>
                      <a:pt x="25" y="19"/>
                    </a:lnTo>
                    <a:lnTo>
                      <a:pt x="25" y="17"/>
                    </a:lnTo>
                    <a:lnTo>
                      <a:pt x="25" y="16"/>
                    </a:lnTo>
                    <a:lnTo>
                      <a:pt x="25" y="14"/>
                    </a:lnTo>
                    <a:lnTo>
                      <a:pt x="25" y="12"/>
                    </a:lnTo>
                    <a:lnTo>
                      <a:pt x="25" y="10"/>
                    </a:lnTo>
                    <a:lnTo>
                      <a:pt x="25" y="8"/>
                    </a:lnTo>
                    <a:lnTo>
                      <a:pt x="25" y="8"/>
                    </a:lnTo>
                    <a:lnTo>
                      <a:pt x="25" y="6"/>
                    </a:lnTo>
                    <a:lnTo>
                      <a:pt x="27" y="4"/>
                    </a:lnTo>
                    <a:lnTo>
                      <a:pt x="27" y="4"/>
                    </a:lnTo>
                    <a:lnTo>
                      <a:pt x="27" y="2"/>
                    </a:lnTo>
                    <a:lnTo>
                      <a:pt x="27" y="2"/>
                    </a:lnTo>
                    <a:lnTo>
                      <a:pt x="27" y="2"/>
                    </a:lnTo>
                    <a:lnTo>
                      <a:pt x="27" y="0"/>
                    </a:lnTo>
                    <a:lnTo>
                      <a:pt x="27" y="0"/>
                    </a:lnTo>
                    <a:lnTo>
                      <a:pt x="27" y="0"/>
                    </a:lnTo>
                    <a:lnTo>
                      <a:pt x="27" y="0"/>
                    </a:lnTo>
                    <a:lnTo>
                      <a:pt x="27" y="0"/>
                    </a:lnTo>
                    <a:lnTo>
                      <a:pt x="27" y="0"/>
                    </a:lnTo>
                    <a:lnTo>
                      <a:pt x="27" y="0"/>
                    </a:lnTo>
                    <a:lnTo>
                      <a:pt x="27" y="0"/>
                    </a:lnTo>
                    <a:lnTo>
                      <a:pt x="27" y="2"/>
                    </a:lnTo>
                    <a:lnTo>
                      <a:pt x="27" y="2"/>
                    </a:lnTo>
                    <a:lnTo>
                      <a:pt x="27" y="2"/>
                    </a:lnTo>
                    <a:lnTo>
                      <a:pt x="27" y="4"/>
                    </a:lnTo>
                    <a:lnTo>
                      <a:pt x="27" y="4"/>
                    </a:lnTo>
                    <a:lnTo>
                      <a:pt x="27" y="6"/>
                    </a:lnTo>
                    <a:lnTo>
                      <a:pt x="27" y="8"/>
                    </a:lnTo>
                    <a:lnTo>
                      <a:pt x="27" y="8"/>
                    </a:lnTo>
                    <a:lnTo>
                      <a:pt x="29" y="10"/>
                    </a:lnTo>
                    <a:lnTo>
                      <a:pt x="29" y="12"/>
                    </a:lnTo>
                    <a:lnTo>
                      <a:pt x="29" y="14"/>
                    </a:lnTo>
                    <a:lnTo>
                      <a:pt x="29" y="16"/>
                    </a:lnTo>
                    <a:lnTo>
                      <a:pt x="29" y="17"/>
                    </a:lnTo>
                    <a:lnTo>
                      <a:pt x="29" y="19"/>
                    </a:lnTo>
                    <a:lnTo>
                      <a:pt x="29" y="21"/>
                    </a:lnTo>
                    <a:lnTo>
                      <a:pt x="29" y="25"/>
                    </a:lnTo>
                    <a:lnTo>
                      <a:pt x="29" y="27"/>
                    </a:lnTo>
                    <a:lnTo>
                      <a:pt x="29" y="29"/>
                    </a:lnTo>
                    <a:lnTo>
                      <a:pt x="29" y="33"/>
                    </a:lnTo>
                    <a:lnTo>
                      <a:pt x="29" y="35"/>
                    </a:lnTo>
                    <a:lnTo>
                      <a:pt x="29" y="39"/>
                    </a:lnTo>
                    <a:lnTo>
                      <a:pt x="29" y="42"/>
                    </a:lnTo>
                    <a:lnTo>
                      <a:pt x="29" y="46"/>
                    </a:lnTo>
                    <a:lnTo>
                      <a:pt x="29" y="48"/>
                    </a:lnTo>
                    <a:lnTo>
                      <a:pt x="29" y="52"/>
                    </a:lnTo>
                    <a:lnTo>
                      <a:pt x="29" y="58"/>
                    </a:lnTo>
                    <a:lnTo>
                      <a:pt x="29" y="62"/>
                    </a:lnTo>
                    <a:lnTo>
                      <a:pt x="29" y="65"/>
                    </a:lnTo>
                    <a:lnTo>
                      <a:pt x="31" y="69"/>
                    </a:lnTo>
                    <a:lnTo>
                      <a:pt x="31" y="73"/>
                    </a:lnTo>
                    <a:lnTo>
                      <a:pt x="31" y="79"/>
                    </a:lnTo>
                    <a:lnTo>
                      <a:pt x="31" y="85"/>
                    </a:lnTo>
                    <a:lnTo>
                      <a:pt x="31" y="88"/>
                    </a:lnTo>
                    <a:lnTo>
                      <a:pt x="31" y="94"/>
                    </a:lnTo>
                    <a:lnTo>
                      <a:pt x="31" y="100"/>
                    </a:lnTo>
                    <a:lnTo>
                      <a:pt x="31" y="106"/>
                    </a:lnTo>
                    <a:lnTo>
                      <a:pt x="31" y="111"/>
                    </a:lnTo>
                    <a:lnTo>
                      <a:pt x="31" y="119"/>
                    </a:lnTo>
                    <a:lnTo>
                      <a:pt x="31" y="125"/>
                    </a:lnTo>
                    <a:lnTo>
                      <a:pt x="31" y="133"/>
                    </a:lnTo>
                    <a:lnTo>
                      <a:pt x="31" y="140"/>
                    </a:lnTo>
                    <a:lnTo>
                      <a:pt x="31" y="148"/>
                    </a:lnTo>
                    <a:lnTo>
                      <a:pt x="31" y="156"/>
                    </a:lnTo>
                    <a:lnTo>
                      <a:pt x="33" y="165"/>
                    </a:lnTo>
                    <a:lnTo>
                      <a:pt x="33" y="175"/>
                    </a:lnTo>
                    <a:lnTo>
                      <a:pt x="33" y="184"/>
                    </a:lnTo>
                    <a:lnTo>
                      <a:pt x="33" y="194"/>
                    </a:lnTo>
                    <a:lnTo>
                      <a:pt x="33" y="205"/>
                    </a:lnTo>
                    <a:lnTo>
                      <a:pt x="33" y="217"/>
                    </a:lnTo>
                    <a:lnTo>
                      <a:pt x="33" y="228"/>
                    </a:lnTo>
                    <a:lnTo>
                      <a:pt x="33" y="240"/>
                    </a:lnTo>
                    <a:lnTo>
                      <a:pt x="33" y="246"/>
                    </a:lnTo>
                    <a:lnTo>
                      <a:pt x="33" y="248"/>
                    </a:lnTo>
                    <a:lnTo>
                      <a:pt x="33" y="250"/>
                    </a:lnTo>
                    <a:lnTo>
                      <a:pt x="33" y="250"/>
                    </a:lnTo>
                    <a:lnTo>
                      <a:pt x="33" y="252"/>
                    </a:lnTo>
                    <a:lnTo>
                      <a:pt x="33" y="253"/>
                    </a:lnTo>
                    <a:lnTo>
                      <a:pt x="33" y="253"/>
                    </a:lnTo>
                    <a:lnTo>
                      <a:pt x="33" y="257"/>
                    </a:lnTo>
                    <a:lnTo>
                      <a:pt x="33" y="263"/>
                    </a:lnTo>
                    <a:lnTo>
                      <a:pt x="33" y="267"/>
                    </a:lnTo>
                    <a:lnTo>
                      <a:pt x="33" y="269"/>
                    </a:lnTo>
                    <a:lnTo>
                      <a:pt x="33" y="271"/>
                    </a:lnTo>
                    <a:lnTo>
                      <a:pt x="33" y="275"/>
                    </a:lnTo>
                    <a:lnTo>
                      <a:pt x="35" y="282"/>
                    </a:lnTo>
                    <a:lnTo>
                      <a:pt x="35" y="292"/>
                    </a:lnTo>
                    <a:lnTo>
                      <a:pt x="35" y="305"/>
                    </a:lnTo>
                    <a:lnTo>
                      <a:pt x="35" y="315"/>
                    </a:lnTo>
                    <a:lnTo>
                      <a:pt x="35" y="323"/>
                    </a:lnTo>
                    <a:lnTo>
                      <a:pt x="35" y="334"/>
                    </a:lnTo>
                    <a:lnTo>
                      <a:pt x="35" y="346"/>
                    </a:lnTo>
                    <a:lnTo>
                      <a:pt x="35" y="353"/>
                    </a:lnTo>
                    <a:lnTo>
                      <a:pt x="35" y="363"/>
                    </a:lnTo>
                    <a:lnTo>
                      <a:pt x="35" y="374"/>
                    </a:lnTo>
                    <a:lnTo>
                      <a:pt x="35" y="382"/>
                    </a:lnTo>
                    <a:lnTo>
                      <a:pt x="35" y="390"/>
                    </a:lnTo>
                    <a:lnTo>
                      <a:pt x="36" y="397"/>
                    </a:lnTo>
                    <a:lnTo>
                      <a:pt x="36" y="407"/>
                    </a:lnTo>
                    <a:lnTo>
                      <a:pt x="36" y="413"/>
                    </a:lnTo>
                    <a:lnTo>
                      <a:pt x="36" y="418"/>
                    </a:lnTo>
                    <a:lnTo>
                      <a:pt x="36" y="426"/>
                    </a:lnTo>
                    <a:lnTo>
                      <a:pt x="36" y="434"/>
                    </a:lnTo>
                    <a:lnTo>
                      <a:pt x="36" y="441"/>
                    </a:lnTo>
                    <a:lnTo>
                      <a:pt x="36" y="449"/>
                    </a:lnTo>
                    <a:lnTo>
                      <a:pt x="36" y="457"/>
                    </a:lnTo>
                    <a:lnTo>
                      <a:pt x="36" y="464"/>
                    </a:lnTo>
                    <a:lnTo>
                      <a:pt x="36" y="472"/>
                    </a:lnTo>
                    <a:lnTo>
                      <a:pt x="36" y="478"/>
                    </a:lnTo>
                    <a:lnTo>
                      <a:pt x="36" y="486"/>
                    </a:lnTo>
                    <a:lnTo>
                      <a:pt x="38" y="491"/>
                    </a:lnTo>
                    <a:lnTo>
                      <a:pt x="38" y="499"/>
                    </a:lnTo>
                    <a:lnTo>
                      <a:pt x="38" y="505"/>
                    </a:lnTo>
                    <a:lnTo>
                      <a:pt x="38" y="511"/>
                    </a:lnTo>
                    <a:lnTo>
                      <a:pt x="38" y="516"/>
                    </a:lnTo>
                    <a:lnTo>
                      <a:pt x="38" y="522"/>
                    </a:lnTo>
                    <a:lnTo>
                      <a:pt x="38" y="528"/>
                    </a:lnTo>
                    <a:lnTo>
                      <a:pt x="38" y="534"/>
                    </a:lnTo>
                    <a:lnTo>
                      <a:pt x="38" y="537"/>
                    </a:lnTo>
                    <a:lnTo>
                      <a:pt x="38" y="543"/>
                    </a:lnTo>
                    <a:lnTo>
                      <a:pt x="38" y="549"/>
                    </a:lnTo>
                    <a:lnTo>
                      <a:pt x="38" y="553"/>
                    </a:lnTo>
                    <a:lnTo>
                      <a:pt x="38" y="559"/>
                    </a:lnTo>
                    <a:lnTo>
                      <a:pt x="38" y="562"/>
                    </a:lnTo>
                    <a:lnTo>
                      <a:pt x="40" y="568"/>
                    </a:lnTo>
                    <a:lnTo>
                      <a:pt x="40" y="572"/>
                    </a:lnTo>
                    <a:lnTo>
                      <a:pt x="40" y="578"/>
                    </a:lnTo>
                    <a:lnTo>
                      <a:pt x="40" y="582"/>
                    </a:lnTo>
                    <a:lnTo>
                      <a:pt x="40" y="585"/>
                    </a:lnTo>
                    <a:lnTo>
                      <a:pt x="40" y="591"/>
                    </a:lnTo>
                    <a:lnTo>
                      <a:pt x="40" y="595"/>
                    </a:lnTo>
                    <a:lnTo>
                      <a:pt x="40" y="599"/>
                    </a:lnTo>
                    <a:lnTo>
                      <a:pt x="40" y="603"/>
                    </a:lnTo>
                    <a:lnTo>
                      <a:pt x="40" y="606"/>
                    </a:lnTo>
                    <a:lnTo>
                      <a:pt x="40" y="610"/>
                    </a:lnTo>
                    <a:lnTo>
                      <a:pt x="40" y="614"/>
                    </a:lnTo>
                    <a:lnTo>
                      <a:pt x="42" y="618"/>
                    </a:lnTo>
                    <a:lnTo>
                      <a:pt x="42" y="620"/>
                    </a:lnTo>
                    <a:lnTo>
                      <a:pt x="42" y="624"/>
                    </a:lnTo>
                    <a:lnTo>
                      <a:pt x="42" y="626"/>
                    </a:lnTo>
                    <a:lnTo>
                      <a:pt x="42" y="628"/>
                    </a:lnTo>
                    <a:lnTo>
                      <a:pt x="42" y="631"/>
                    </a:lnTo>
                    <a:lnTo>
                      <a:pt x="42" y="633"/>
                    </a:lnTo>
                    <a:lnTo>
                      <a:pt x="42" y="635"/>
                    </a:lnTo>
                    <a:lnTo>
                      <a:pt x="42" y="637"/>
                    </a:lnTo>
                    <a:lnTo>
                      <a:pt x="42" y="639"/>
                    </a:lnTo>
                    <a:lnTo>
                      <a:pt x="42" y="641"/>
                    </a:lnTo>
                    <a:lnTo>
                      <a:pt x="42" y="643"/>
                    </a:lnTo>
                    <a:lnTo>
                      <a:pt x="42" y="645"/>
                    </a:lnTo>
                    <a:lnTo>
                      <a:pt x="42" y="647"/>
                    </a:lnTo>
                    <a:lnTo>
                      <a:pt x="42" y="649"/>
                    </a:lnTo>
                    <a:lnTo>
                      <a:pt x="42" y="651"/>
                    </a:lnTo>
                    <a:lnTo>
                      <a:pt x="42" y="653"/>
                    </a:lnTo>
                    <a:lnTo>
                      <a:pt x="44" y="654"/>
                    </a:lnTo>
                    <a:lnTo>
                      <a:pt x="44" y="656"/>
                    </a:lnTo>
                    <a:lnTo>
                      <a:pt x="44" y="658"/>
                    </a:lnTo>
                    <a:lnTo>
                      <a:pt x="44" y="660"/>
                    </a:lnTo>
                    <a:lnTo>
                      <a:pt x="44" y="662"/>
                    </a:lnTo>
                    <a:lnTo>
                      <a:pt x="44" y="664"/>
                    </a:lnTo>
                    <a:lnTo>
                      <a:pt x="44" y="664"/>
                    </a:lnTo>
                    <a:lnTo>
                      <a:pt x="44" y="666"/>
                    </a:lnTo>
                    <a:lnTo>
                      <a:pt x="44" y="668"/>
                    </a:lnTo>
                    <a:lnTo>
                      <a:pt x="44" y="670"/>
                    </a:lnTo>
                    <a:lnTo>
                      <a:pt x="44" y="670"/>
                    </a:lnTo>
                    <a:lnTo>
                      <a:pt x="44" y="672"/>
                    </a:lnTo>
                    <a:lnTo>
                      <a:pt x="46" y="674"/>
                    </a:lnTo>
                    <a:lnTo>
                      <a:pt x="46" y="676"/>
                    </a:lnTo>
                    <a:lnTo>
                      <a:pt x="46" y="676"/>
                    </a:lnTo>
                    <a:lnTo>
                      <a:pt x="46" y="677"/>
                    </a:lnTo>
                    <a:lnTo>
                      <a:pt x="46" y="677"/>
                    </a:lnTo>
                    <a:lnTo>
                      <a:pt x="46" y="677"/>
                    </a:lnTo>
                    <a:lnTo>
                      <a:pt x="46" y="677"/>
                    </a:lnTo>
                    <a:lnTo>
                      <a:pt x="46" y="679"/>
                    </a:lnTo>
                    <a:lnTo>
                      <a:pt x="46" y="679"/>
                    </a:lnTo>
                    <a:lnTo>
                      <a:pt x="46" y="681"/>
                    </a:lnTo>
                    <a:lnTo>
                      <a:pt x="46" y="681"/>
                    </a:lnTo>
                    <a:lnTo>
                      <a:pt x="46" y="683"/>
                    </a:lnTo>
                    <a:lnTo>
                      <a:pt x="46" y="683"/>
                    </a:lnTo>
                    <a:lnTo>
                      <a:pt x="46" y="683"/>
                    </a:lnTo>
                    <a:lnTo>
                      <a:pt x="46" y="685"/>
                    </a:lnTo>
                    <a:lnTo>
                      <a:pt x="46" y="685"/>
                    </a:lnTo>
                    <a:lnTo>
                      <a:pt x="46" y="687"/>
                    </a:lnTo>
                    <a:lnTo>
                      <a:pt x="48" y="687"/>
                    </a:lnTo>
                    <a:lnTo>
                      <a:pt x="48" y="687"/>
                    </a:lnTo>
                    <a:lnTo>
                      <a:pt x="48" y="689"/>
                    </a:lnTo>
                    <a:lnTo>
                      <a:pt x="48" y="689"/>
                    </a:lnTo>
                    <a:lnTo>
                      <a:pt x="48" y="689"/>
                    </a:lnTo>
                    <a:lnTo>
                      <a:pt x="48" y="691"/>
                    </a:lnTo>
                    <a:lnTo>
                      <a:pt x="48" y="691"/>
                    </a:lnTo>
                    <a:lnTo>
                      <a:pt x="48" y="691"/>
                    </a:lnTo>
                    <a:lnTo>
                      <a:pt x="48" y="691"/>
                    </a:lnTo>
                    <a:lnTo>
                      <a:pt x="48" y="693"/>
                    </a:lnTo>
                    <a:lnTo>
                      <a:pt x="48" y="693"/>
                    </a:lnTo>
                    <a:lnTo>
                      <a:pt x="48" y="693"/>
                    </a:lnTo>
                    <a:lnTo>
                      <a:pt x="50" y="695"/>
                    </a:lnTo>
                    <a:lnTo>
                      <a:pt x="50" y="695"/>
                    </a:lnTo>
                    <a:lnTo>
                      <a:pt x="50" y="695"/>
                    </a:lnTo>
                    <a:lnTo>
                      <a:pt x="50" y="695"/>
                    </a:lnTo>
                    <a:lnTo>
                      <a:pt x="50" y="697"/>
                    </a:lnTo>
                    <a:lnTo>
                      <a:pt x="50" y="697"/>
                    </a:lnTo>
                    <a:lnTo>
                      <a:pt x="50" y="697"/>
                    </a:lnTo>
                    <a:lnTo>
                      <a:pt x="50" y="697"/>
                    </a:lnTo>
                    <a:lnTo>
                      <a:pt x="52" y="697"/>
                    </a:lnTo>
                    <a:lnTo>
                      <a:pt x="52" y="699"/>
                    </a:lnTo>
                    <a:lnTo>
                      <a:pt x="52" y="699"/>
                    </a:lnTo>
                    <a:lnTo>
                      <a:pt x="52" y="699"/>
                    </a:lnTo>
                    <a:lnTo>
                      <a:pt x="52" y="699"/>
                    </a:lnTo>
                    <a:lnTo>
                      <a:pt x="52" y="699"/>
                    </a:lnTo>
                    <a:lnTo>
                      <a:pt x="54" y="699"/>
                    </a:lnTo>
                    <a:lnTo>
                      <a:pt x="54" y="701"/>
                    </a:lnTo>
                    <a:lnTo>
                      <a:pt x="54" y="701"/>
                    </a:lnTo>
                    <a:lnTo>
                      <a:pt x="54" y="701"/>
                    </a:lnTo>
                    <a:lnTo>
                      <a:pt x="54" y="701"/>
                    </a:lnTo>
                    <a:lnTo>
                      <a:pt x="56" y="701"/>
                    </a:lnTo>
                    <a:lnTo>
                      <a:pt x="56" y="702"/>
                    </a:lnTo>
                    <a:lnTo>
                      <a:pt x="56" y="702"/>
                    </a:lnTo>
                    <a:lnTo>
                      <a:pt x="58" y="702"/>
                    </a:lnTo>
                    <a:lnTo>
                      <a:pt x="58" y="702"/>
                    </a:lnTo>
                    <a:lnTo>
                      <a:pt x="58" y="702"/>
                    </a:lnTo>
                    <a:lnTo>
                      <a:pt x="58" y="702"/>
                    </a:lnTo>
                    <a:lnTo>
                      <a:pt x="58" y="702"/>
                    </a:lnTo>
                    <a:lnTo>
                      <a:pt x="60" y="702"/>
                    </a:lnTo>
                    <a:lnTo>
                      <a:pt x="60" y="704"/>
                    </a:lnTo>
                    <a:lnTo>
                      <a:pt x="61" y="704"/>
                    </a:lnTo>
                    <a:lnTo>
                      <a:pt x="61" y="704"/>
                    </a:lnTo>
                    <a:lnTo>
                      <a:pt x="63" y="704"/>
                    </a:lnTo>
                    <a:lnTo>
                      <a:pt x="63" y="704"/>
                    </a:lnTo>
                    <a:lnTo>
                      <a:pt x="65" y="706"/>
                    </a:lnTo>
                    <a:lnTo>
                      <a:pt x="67" y="706"/>
                    </a:lnTo>
                    <a:lnTo>
                      <a:pt x="67" y="706"/>
                    </a:lnTo>
                    <a:lnTo>
                      <a:pt x="69" y="706"/>
                    </a:lnTo>
                    <a:lnTo>
                      <a:pt x="69" y="706"/>
                    </a:lnTo>
                    <a:lnTo>
                      <a:pt x="69" y="706"/>
                    </a:lnTo>
                    <a:lnTo>
                      <a:pt x="71" y="706"/>
                    </a:lnTo>
                    <a:lnTo>
                      <a:pt x="71" y="706"/>
                    </a:lnTo>
                    <a:lnTo>
                      <a:pt x="73" y="706"/>
                    </a:lnTo>
                    <a:lnTo>
                      <a:pt x="75" y="706"/>
                    </a:lnTo>
                    <a:lnTo>
                      <a:pt x="77" y="706"/>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7" name="Freeform 471"/>
              <p:cNvSpPr>
                <a:spLocks/>
              </p:cNvSpPr>
              <p:nvPr/>
            </p:nvSpPr>
            <p:spPr bwMode="auto">
              <a:xfrm>
                <a:off x="3538" y="2328"/>
                <a:ext cx="349" cy="109"/>
              </a:xfrm>
              <a:custGeom>
                <a:avLst/>
                <a:gdLst>
                  <a:gd name="T0" fmla="*/ 11 w 349"/>
                  <a:gd name="T1" fmla="*/ 109 h 109"/>
                  <a:gd name="T2" fmla="*/ 17 w 349"/>
                  <a:gd name="T3" fmla="*/ 109 h 109"/>
                  <a:gd name="T4" fmla="*/ 21 w 349"/>
                  <a:gd name="T5" fmla="*/ 107 h 109"/>
                  <a:gd name="T6" fmla="*/ 23 w 349"/>
                  <a:gd name="T7" fmla="*/ 105 h 109"/>
                  <a:gd name="T8" fmla="*/ 25 w 349"/>
                  <a:gd name="T9" fmla="*/ 102 h 109"/>
                  <a:gd name="T10" fmla="*/ 27 w 349"/>
                  <a:gd name="T11" fmla="*/ 98 h 109"/>
                  <a:gd name="T12" fmla="*/ 27 w 349"/>
                  <a:gd name="T13" fmla="*/ 96 h 109"/>
                  <a:gd name="T14" fmla="*/ 27 w 349"/>
                  <a:gd name="T15" fmla="*/ 94 h 109"/>
                  <a:gd name="T16" fmla="*/ 29 w 349"/>
                  <a:gd name="T17" fmla="*/ 88 h 109"/>
                  <a:gd name="T18" fmla="*/ 31 w 349"/>
                  <a:gd name="T19" fmla="*/ 79 h 109"/>
                  <a:gd name="T20" fmla="*/ 32 w 349"/>
                  <a:gd name="T21" fmla="*/ 61 h 109"/>
                  <a:gd name="T22" fmla="*/ 34 w 349"/>
                  <a:gd name="T23" fmla="*/ 29 h 109"/>
                  <a:gd name="T24" fmla="*/ 38 w 349"/>
                  <a:gd name="T25" fmla="*/ 9 h 109"/>
                  <a:gd name="T26" fmla="*/ 40 w 349"/>
                  <a:gd name="T27" fmla="*/ 2 h 109"/>
                  <a:gd name="T28" fmla="*/ 42 w 349"/>
                  <a:gd name="T29" fmla="*/ 2 h 109"/>
                  <a:gd name="T30" fmla="*/ 44 w 349"/>
                  <a:gd name="T31" fmla="*/ 9 h 109"/>
                  <a:gd name="T32" fmla="*/ 46 w 349"/>
                  <a:gd name="T33" fmla="*/ 29 h 109"/>
                  <a:gd name="T34" fmla="*/ 50 w 349"/>
                  <a:gd name="T35" fmla="*/ 59 h 109"/>
                  <a:gd name="T36" fmla="*/ 50 w 349"/>
                  <a:gd name="T37" fmla="*/ 67 h 109"/>
                  <a:gd name="T38" fmla="*/ 52 w 349"/>
                  <a:gd name="T39" fmla="*/ 75 h 109"/>
                  <a:gd name="T40" fmla="*/ 54 w 349"/>
                  <a:gd name="T41" fmla="*/ 86 h 109"/>
                  <a:gd name="T42" fmla="*/ 56 w 349"/>
                  <a:gd name="T43" fmla="*/ 92 h 109"/>
                  <a:gd name="T44" fmla="*/ 56 w 349"/>
                  <a:gd name="T45" fmla="*/ 98 h 109"/>
                  <a:gd name="T46" fmla="*/ 57 w 349"/>
                  <a:gd name="T47" fmla="*/ 102 h 109"/>
                  <a:gd name="T48" fmla="*/ 61 w 349"/>
                  <a:gd name="T49" fmla="*/ 105 h 109"/>
                  <a:gd name="T50" fmla="*/ 65 w 349"/>
                  <a:gd name="T51" fmla="*/ 107 h 109"/>
                  <a:gd name="T52" fmla="*/ 71 w 349"/>
                  <a:gd name="T53" fmla="*/ 109 h 109"/>
                  <a:gd name="T54" fmla="*/ 82 w 349"/>
                  <a:gd name="T55" fmla="*/ 109 h 109"/>
                  <a:gd name="T56" fmla="*/ 94 w 349"/>
                  <a:gd name="T57" fmla="*/ 109 h 109"/>
                  <a:gd name="T58" fmla="*/ 107 w 349"/>
                  <a:gd name="T59" fmla="*/ 107 h 109"/>
                  <a:gd name="T60" fmla="*/ 121 w 349"/>
                  <a:gd name="T61" fmla="*/ 107 h 109"/>
                  <a:gd name="T62" fmla="*/ 136 w 349"/>
                  <a:gd name="T63" fmla="*/ 107 h 109"/>
                  <a:gd name="T64" fmla="*/ 150 w 349"/>
                  <a:gd name="T65" fmla="*/ 107 h 109"/>
                  <a:gd name="T66" fmla="*/ 161 w 349"/>
                  <a:gd name="T67" fmla="*/ 105 h 109"/>
                  <a:gd name="T68" fmla="*/ 175 w 349"/>
                  <a:gd name="T69" fmla="*/ 105 h 109"/>
                  <a:gd name="T70" fmla="*/ 186 w 349"/>
                  <a:gd name="T71" fmla="*/ 105 h 109"/>
                  <a:gd name="T72" fmla="*/ 200 w 349"/>
                  <a:gd name="T73" fmla="*/ 104 h 109"/>
                  <a:gd name="T74" fmla="*/ 207 w 349"/>
                  <a:gd name="T75" fmla="*/ 104 h 109"/>
                  <a:gd name="T76" fmla="*/ 211 w 349"/>
                  <a:gd name="T77" fmla="*/ 102 h 109"/>
                  <a:gd name="T78" fmla="*/ 213 w 349"/>
                  <a:gd name="T79" fmla="*/ 100 h 109"/>
                  <a:gd name="T80" fmla="*/ 215 w 349"/>
                  <a:gd name="T81" fmla="*/ 98 h 109"/>
                  <a:gd name="T82" fmla="*/ 221 w 349"/>
                  <a:gd name="T83" fmla="*/ 92 h 109"/>
                  <a:gd name="T84" fmla="*/ 223 w 349"/>
                  <a:gd name="T85" fmla="*/ 90 h 109"/>
                  <a:gd name="T86" fmla="*/ 225 w 349"/>
                  <a:gd name="T87" fmla="*/ 90 h 109"/>
                  <a:gd name="T88" fmla="*/ 226 w 349"/>
                  <a:gd name="T89" fmla="*/ 90 h 109"/>
                  <a:gd name="T90" fmla="*/ 230 w 349"/>
                  <a:gd name="T91" fmla="*/ 96 h 109"/>
                  <a:gd name="T92" fmla="*/ 234 w 349"/>
                  <a:gd name="T93" fmla="*/ 102 h 109"/>
                  <a:gd name="T94" fmla="*/ 238 w 349"/>
                  <a:gd name="T95" fmla="*/ 104 h 109"/>
                  <a:gd name="T96" fmla="*/ 242 w 349"/>
                  <a:gd name="T97" fmla="*/ 105 h 109"/>
                  <a:gd name="T98" fmla="*/ 251 w 349"/>
                  <a:gd name="T99" fmla="*/ 107 h 109"/>
                  <a:gd name="T100" fmla="*/ 267 w 349"/>
                  <a:gd name="T101" fmla="*/ 107 h 109"/>
                  <a:gd name="T102" fmla="*/ 280 w 349"/>
                  <a:gd name="T103" fmla="*/ 107 h 109"/>
                  <a:gd name="T104" fmla="*/ 292 w 349"/>
                  <a:gd name="T105" fmla="*/ 107 h 109"/>
                  <a:gd name="T106" fmla="*/ 301 w 349"/>
                  <a:gd name="T107" fmla="*/ 105 h 109"/>
                  <a:gd name="T108" fmla="*/ 309 w 349"/>
                  <a:gd name="T109" fmla="*/ 105 h 109"/>
                  <a:gd name="T110" fmla="*/ 317 w 349"/>
                  <a:gd name="T111" fmla="*/ 104 h 109"/>
                  <a:gd name="T112" fmla="*/ 319 w 349"/>
                  <a:gd name="T113" fmla="*/ 102 h 109"/>
                  <a:gd name="T114" fmla="*/ 324 w 349"/>
                  <a:gd name="T115" fmla="*/ 100 h 109"/>
                  <a:gd name="T116" fmla="*/ 326 w 349"/>
                  <a:gd name="T117" fmla="*/ 100 h 109"/>
                  <a:gd name="T118" fmla="*/ 332 w 349"/>
                  <a:gd name="T119" fmla="*/ 102 h 109"/>
                  <a:gd name="T120" fmla="*/ 336 w 349"/>
                  <a:gd name="T121" fmla="*/ 102 h 109"/>
                  <a:gd name="T122" fmla="*/ 342 w 349"/>
                  <a:gd name="T123" fmla="*/ 102 h 109"/>
                  <a:gd name="T124" fmla="*/ 346 w 349"/>
                  <a:gd name="T125" fmla="*/ 10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9" h="109">
                    <a:moveTo>
                      <a:pt x="0" y="109"/>
                    </a:moveTo>
                    <a:lnTo>
                      <a:pt x="2" y="109"/>
                    </a:lnTo>
                    <a:lnTo>
                      <a:pt x="4" y="109"/>
                    </a:lnTo>
                    <a:lnTo>
                      <a:pt x="6" y="109"/>
                    </a:lnTo>
                    <a:lnTo>
                      <a:pt x="8" y="109"/>
                    </a:lnTo>
                    <a:lnTo>
                      <a:pt x="9" y="109"/>
                    </a:lnTo>
                    <a:lnTo>
                      <a:pt x="11" y="109"/>
                    </a:lnTo>
                    <a:lnTo>
                      <a:pt x="11" y="109"/>
                    </a:lnTo>
                    <a:lnTo>
                      <a:pt x="13" y="109"/>
                    </a:lnTo>
                    <a:lnTo>
                      <a:pt x="15" y="109"/>
                    </a:lnTo>
                    <a:lnTo>
                      <a:pt x="15" y="109"/>
                    </a:lnTo>
                    <a:lnTo>
                      <a:pt x="15" y="109"/>
                    </a:lnTo>
                    <a:lnTo>
                      <a:pt x="15" y="109"/>
                    </a:lnTo>
                    <a:lnTo>
                      <a:pt x="15" y="109"/>
                    </a:lnTo>
                    <a:lnTo>
                      <a:pt x="15" y="109"/>
                    </a:lnTo>
                    <a:lnTo>
                      <a:pt x="17" y="109"/>
                    </a:lnTo>
                    <a:lnTo>
                      <a:pt x="17" y="109"/>
                    </a:lnTo>
                    <a:lnTo>
                      <a:pt x="17" y="109"/>
                    </a:lnTo>
                    <a:lnTo>
                      <a:pt x="19" y="109"/>
                    </a:lnTo>
                    <a:lnTo>
                      <a:pt x="19" y="109"/>
                    </a:lnTo>
                    <a:lnTo>
                      <a:pt x="19" y="107"/>
                    </a:lnTo>
                    <a:lnTo>
                      <a:pt x="19" y="107"/>
                    </a:lnTo>
                    <a:lnTo>
                      <a:pt x="21" y="107"/>
                    </a:lnTo>
                    <a:lnTo>
                      <a:pt x="21" y="107"/>
                    </a:lnTo>
                    <a:lnTo>
                      <a:pt x="21" y="107"/>
                    </a:lnTo>
                    <a:lnTo>
                      <a:pt x="21" y="107"/>
                    </a:lnTo>
                    <a:lnTo>
                      <a:pt x="21" y="107"/>
                    </a:lnTo>
                    <a:lnTo>
                      <a:pt x="21" y="105"/>
                    </a:lnTo>
                    <a:lnTo>
                      <a:pt x="23" y="105"/>
                    </a:lnTo>
                    <a:lnTo>
                      <a:pt x="23" y="105"/>
                    </a:lnTo>
                    <a:lnTo>
                      <a:pt x="23" y="105"/>
                    </a:lnTo>
                    <a:lnTo>
                      <a:pt x="23" y="105"/>
                    </a:lnTo>
                    <a:lnTo>
                      <a:pt x="23" y="105"/>
                    </a:lnTo>
                    <a:lnTo>
                      <a:pt x="23" y="104"/>
                    </a:lnTo>
                    <a:lnTo>
                      <a:pt x="23" y="104"/>
                    </a:lnTo>
                    <a:lnTo>
                      <a:pt x="25" y="104"/>
                    </a:lnTo>
                    <a:lnTo>
                      <a:pt x="25" y="104"/>
                    </a:lnTo>
                    <a:lnTo>
                      <a:pt x="25" y="102"/>
                    </a:lnTo>
                    <a:lnTo>
                      <a:pt x="25" y="102"/>
                    </a:lnTo>
                    <a:lnTo>
                      <a:pt x="25" y="102"/>
                    </a:lnTo>
                    <a:lnTo>
                      <a:pt x="25" y="102"/>
                    </a:lnTo>
                    <a:lnTo>
                      <a:pt x="25" y="100"/>
                    </a:lnTo>
                    <a:lnTo>
                      <a:pt x="25" y="100"/>
                    </a:lnTo>
                    <a:lnTo>
                      <a:pt x="25" y="100"/>
                    </a:lnTo>
                    <a:lnTo>
                      <a:pt x="27" y="98"/>
                    </a:lnTo>
                    <a:lnTo>
                      <a:pt x="27" y="98"/>
                    </a:lnTo>
                    <a:lnTo>
                      <a:pt x="27" y="98"/>
                    </a:lnTo>
                    <a:lnTo>
                      <a:pt x="27" y="98"/>
                    </a:lnTo>
                    <a:lnTo>
                      <a:pt x="27" y="98"/>
                    </a:lnTo>
                    <a:lnTo>
                      <a:pt x="27" y="96"/>
                    </a:lnTo>
                    <a:lnTo>
                      <a:pt x="27" y="96"/>
                    </a:lnTo>
                    <a:lnTo>
                      <a:pt x="27" y="96"/>
                    </a:lnTo>
                    <a:lnTo>
                      <a:pt x="27" y="96"/>
                    </a:lnTo>
                    <a:lnTo>
                      <a:pt x="27" y="96"/>
                    </a:lnTo>
                    <a:lnTo>
                      <a:pt x="27" y="96"/>
                    </a:lnTo>
                    <a:lnTo>
                      <a:pt x="27" y="96"/>
                    </a:lnTo>
                    <a:lnTo>
                      <a:pt x="27" y="96"/>
                    </a:lnTo>
                    <a:lnTo>
                      <a:pt x="27" y="96"/>
                    </a:lnTo>
                    <a:lnTo>
                      <a:pt x="27" y="94"/>
                    </a:lnTo>
                    <a:lnTo>
                      <a:pt x="27" y="94"/>
                    </a:lnTo>
                    <a:lnTo>
                      <a:pt x="27" y="94"/>
                    </a:lnTo>
                    <a:lnTo>
                      <a:pt x="27" y="94"/>
                    </a:lnTo>
                    <a:lnTo>
                      <a:pt x="27" y="94"/>
                    </a:lnTo>
                    <a:lnTo>
                      <a:pt x="27" y="94"/>
                    </a:lnTo>
                    <a:lnTo>
                      <a:pt x="27" y="94"/>
                    </a:lnTo>
                    <a:lnTo>
                      <a:pt x="27" y="94"/>
                    </a:lnTo>
                    <a:lnTo>
                      <a:pt x="27" y="92"/>
                    </a:lnTo>
                    <a:lnTo>
                      <a:pt x="27" y="92"/>
                    </a:lnTo>
                    <a:lnTo>
                      <a:pt x="27" y="90"/>
                    </a:lnTo>
                    <a:lnTo>
                      <a:pt x="29" y="90"/>
                    </a:lnTo>
                    <a:lnTo>
                      <a:pt x="29" y="90"/>
                    </a:lnTo>
                    <a:lnTo>
                      <a:pt x="29" y="88"/>
                    </a:lnTo>
                    <a:lnTo>
                      <a:pt x="29" y="88"/>
                    </a:lnTo>
                    <a:lnTo>
                      <a:pt x="29" y="86"/>
                    </a:lnTo>
                    <a:lnTo>
                      <a:pt x="29" y="86"/>
                    </a:lnTo>
                    <a:lnTo>
                      <a:pt x="29" y="84"/>
                    </a:lnTo>
                    <a:lnTo>
                      <a:pt x="29" y="82"/>
                    </a:lnTo>
                    <a:lnTo>
                      <a:pt x="29" y="82"/>
                    </a:lnTo>
                    <a:lnTo>
                      <a:pt x="29" y="80"/>
                    </a:lnTo>
                    <a:lnTo>
                      <a:pt x="31" y="79"/>
                    </a:lnTo>
                    <a:lnTo>
                      <a:pt x="31" y="77"/>
                    </a:lnTo>
                    <a:lnTo>
                      <a:pt x="31" y="75"/>
                    </a:lnTo>
                    <a:lnTo>
                      <a:pt x="31" y="73"/>
                    </a:lnTo>
                    <a:lnTo>
                      <a:pt x="31" y="71"/>
                    </a:lnTo>
                    <a:lnTo>
                      <a:pt x="31" y="69"/>
                    </a:lnTo>
                    <a:lnTo>
                      <a:pt x="31" y="65"/>
                    </a:lnTo>
                    <a:lnTo>
                      <a:pt x="32" y="63"/>
                    </a:lnTo>
                    <a:lnTo>
                      <a:pt x="32" y="61"/>
                    </a:lnTo>
                    <a:lnTo>
                      <a:pt x="32" y="57"/>
                    </a:lnTo>
                    <a:lnTo>
                      <a:pt x="32" y="56"/>
                    </a:lnTo>
                    <a:lnTo>
                      <a:pt x="32" y="50"/>
                    </a:lnTo>
                    <a:lnTo>
                      <a:pt x="34" y="46"/>
                    </a:lnTo>
                    <a:lnTo>
                      <a:pt x="34" y="40"/>
                    </a:lnTo>
                    <a:lnTo>
                      <a:pt x="34" y="36"/>
                    </a:lnTo>
                    <a:lnTo>
                      <a:pt x="34" y="33"/>
                    </a:lnTo>
                    <a:lnTo>
                      <a:pt x="34" y="29"/>
                    </a:lnTo>
                    <a:lnTo>
                      <a:pt x="36" y="27"/>
                    </a:lnTo>
                    <a:lnTo>
                      <a:pt x="36" y="25"/>
                    </a:lnTo>
                    <a:lnTo>
                      <a:pt x="36" y="21"/>
                    </a:lnTo>
                    <a:lnTo>
                      <a:pt x="36" y="19"/>
                    </a:lnTo>
                    <a:lnTo>
                      <a:pt x="36" y="17"/>
                    </a:lnTo>
                    <a:lnTo>
                      <a:pt x="36" y="13"/>
                    </a:lnTo>
                    <a:lnTo>
                      <a:pt x="38" y="11"/>
                    </a:lnTo>
                    <a:lnTo>
                      <a:pt x="38" y="9"/>
                    </a:lnTo>
                    <a:lnTo>
                      <a:pt x="38" y="9"/>
                    </a:lnTo>
                    <a:lnTo>
                      <a:pt x="38" y="8"/>
                    </a:lnTo>
                    <a:lnTo>
                      <a:pt x="38" y="6"/>
                    </a:lnTo>
                    <a:lnTo>
                      <a:pt x="38" y="6"/>
                    </a:lnTo>
                    <a:lnTo>
                      <a:pt x="38" y="4"/>
                    </a:lnTo>
                    <a:lnTo>
                      <a:pt x="38" y="4"/>
                    </a:lnTo>
                    <a:lnTo>
                      <a:pt x="40" y="2"/>
                    </a:lnTo>
                    <a:lnTo>
                      <a:pt x="40" y="2"/>
                    </a:lnTo>
                    <a:lnTo>
                      <a:pt x="40" y="2"/>
                    </a:lnTo>
                    <a:lnTo>
                      <a:pt x="40" y="0"/>
                    </a:lnTo>
                    <a:lnTo>
                      <a:pt x="40" y="0"/>
                    </a:lnTo>
                    <a:lnTo>
                      <a:pt x="40" y="0"/>
                    </a:lnTo>
                    <a:lnTo>
                      <a:pt x="40" y="0"/>
                    </a:lnTo>
                    <a:lnTo>
                      <a:pt x="40" y="0"/>
                    </a:lnTo>
                    <a:lnTo>
                      <a:pt x="40" y="0"/>
                    </a:lnTo>
                    <a:lnTo>
                      <a:pt x="42" y="2"/>
                    </a:lnTo>
                    <a:lnTo>
                      <a:pt x="42" y="2"/>
                    </a:lnTo>
                    <a:lnTo>
                      <a:pt x="42" y="2"/>
                    </a:lnTo>
                    <a:lnTo>
                      <a:pt x="42" y="4"/>
                    </a:lnTo>
                    <a:lnTo>
                      <a:pt x="42" y="4"/>
                    </a:lnTo>
                    <a:lnTo>
                      <a:pt x="42" y="6"/>
                    </a:lnTo>
                    <a:lnTo>
                      <a:pt x="42" y="6"/>
                    </a:lnTo>
                    <a:lnTo>
                      <a:pt x="44" y="8"/>
                    </a:lnTo>
                    <a:lnTo>
                      <a:pt x="44" y="9"/>
                    </a:lnTo>
                    <a:lnTo>
                      <a:pt x="44" y="11"/>
                    </a:lnTo>
                    <a:lnTo>
                      <a:pt x="44" y="13"/>
                    </a:lnTo>
                    <a:lnTo>
                      <a:pt x="44" y="15"/>
                    </a:lnTo>
                    <a:lnTo>
                      <a:pt x="44" y="17"/>
                    </a:lnTo>
                    <a:lnTo>
                      <a:pt x="44" y="21"/>
                    </a:lnTo>
                    <a:lnTo>
                      <a:pt x="46" y="23"/>
                    </a:lnTo>
                    <a:lnTo>
                      <a:pt x="46" y="27"/>
                    </a:lnTo>
                    <a:lnTo>
                      <a:pt x="46" y="29"/>
                    </a:lnTo>
                    <a:lnTo>
                      <a:pt x="46" y="33"/>
                    </a:lnTo>
                    <a:lnTo>
                      <a:pt x="46" y="36"/>
                    </a:lnTo>
                    <a:lnTo>
                      <a:pt x="48" y="42"/>
                    </a:lnTo>
                    <a:lnTo>
                      <a:pt x="48" y="46"/>
                    </a:lnTo>
                    <a:lnTo>
                      <a:pt x="48" y="52"/>
                    </a:lnTo>
                    <a:lnTo>
                      <a:pt x="48" y="54"/>
                    </a:lnTo>
                    <a:lnTo>
                      <a:pt x="50" y="57"/>
                    </a:lnTo>
                    <a:lnTo>
                      <a:pt x="50" y="59"/>
                    </a:lnTo>
                    <a:lnTo>
                      <a:pt x="50" y="61"/>
                    </a:lnTo>
                    <a:lnTo>
                      <a:pt x="50" y="61"/>
                    </a:lnTo>
                    <a:lnTo>
                      <a:pt x="50" y="63"/>
                    </a:lnTo>
                    <a:lnTo>
                      <a:pt x="50" y="63"/>
                    </a:lnTo>
                    <a:lnTo>
                      <a:pt x="50" y="65"/>
                    </a:lnTo>
                    <a:lnTo>
                      <a:pt x="50" y="65"/>
                    </a:lnTo>
                    <a:lnTo>
                      <a:pt x="50" y="65"/>
                    </a:lnTo>
                    <a:lnTo>
                      <a:pt x="50" y="67"/>
                    </a:lnTo>
                    <a:lnTo>
                      <a:pt x="50" y="67"/>
                    </a:lnTo>
                    <a:lnTo>
                      <a:pt x="50" y="67"/>
                    </a:lnTo>
                    <a:lnTo>
                      <a:pt x="50" y="67"/>
                    </a:lnTo>
                    <a:lnTo>
                      <a:pt x="50" y="67"/>
                    </a:lnTo>
                    <a:lnTo>
                      <a:pt x="50" y="69"/>
                    </a:lnTo>
                    <a:lnTo>
                      <a:pt x="52" y="71"/>
                    </a:lnTo>
                    <a:lnTo>
                      <a:pt x="52" y="73"/>
                    </a:lnTo>
                    <a:lnTo>
                      <a:pt x="52" y="75"/>
                    </a:lnTo>
                    <a:lnTo>
                      <a:pt x="52" y="77"/>
                    </a:lnTo>
                    <a:lnTo>
                      <a:pt x="52" y="79"/>
                    </a:lnTo>
                    <a:lnTo>
                      <a:pt x="52" y="80"/>
                    </a:lnTo>
                    <a:lnTo>
                      <a:pt x="52" y="80"/>
                    </a:lnTo>
                    <a:lnTo>
                      <a:pt x="52" y="82"/>
                    </a:lnTo>
                    <a:lnTo>
                      <a:pt x="54" y="84"/>
                    </a:lnTo>
                    <a:lnTo>
                      <a:pt x="54" y="84"/>
                    </a:lnTo>
                    <a:lnTo>
                      <a:pt x="54" y="86"/>
                    </a:lnTo>
                    <a:lnTo>
                      <a:pt x="54" y="86"/>
                    </a:lnTo>
                    <a:lnTo>
                      <a:pt x="54" y="88"/>
                    </a:lnTo>
                    <a:lnTo>
                      <a:pt x="54" y="88"/>
                    </a:lnTo>
                    <a:lnTo>
                      <a:pt x="54" y="90"/>
                    </a:lnTo>
                    <a:lnTo>
                      <a:pt x="54" y="90"/>
                    </a:lnTo>
                    <a:lnTo>
                      <a:pt x="54" y="90"/>
                    </a:lnTo>
                    <a:lnTo>
                      <a:pt x="54" y="92"/>
                    </a:lnTo>
                    <a:lnTo>
                      <a:pt x="56" y="92"/>
                    </a:lnTo>
                    <a:lnTo>
                      <a:pt x="56" y="94"/>
                    </a:lnTo>
                    <a:lnTo>
                      <a:pt x="56" y="94"/>
                    </a:lnTo>
                    <a:lnTo>
                      <a:pt x="56" y="94"/>
                    </a:lnTo>
                    <a:lnTo>
                      <a:pt x="56" y="96"/>
                    </a:lnTo>
                    <a:lnTo>
                      <a:pt x="56" y="96"/>
                    </a:lnTo>
                    <a:lnTo>
                      <a:pt x="56" y="96"/>
                    </a:lnTo>
                    <a:lnTo>
                      <a:pt x="56" y="98"/>
                    </a:lnTo>
                    <a:lnTo>
                      <a:pt x="56" y="98"/>
                    </a:lnTo>
                    <a:lnTo>
                      <a:pt x="57" y="98"/>
                    </a:lnTo>
                    <a:lnTo>
                      <a:pt x="57" y="100"/>
                    </a:lnTo>
                    <a:lnTo>
                      <a:pt x="57" y="100"/>
                    </a:lnTo>
                    <a:lnTo>
                      <a:pt x="57" y="100"/>
                    </a:lnTo>
                    <a:lnTo>
                      <a:pt x="57" y="100"/>
                    </a:lnTo>
                    <a:lnTo>
                      <a:pt x="57" y="102"/>
                    </a:lnTo>
                    <a:lnTo>
                      <a:pt x="57" y="102"/>
                    </a:lnTo>
                    <a:lnTo>
                      <a:pt x="57" y="102"/>
                    </a:lnTo>
                    <a:lnTo>
                      <a:pt x="59" y="102"/>
                    </a:lnTo>
                    <a:lnTo>
                      <a:pt x="59" y="104"/>
                    </a:lnTo>
                    <a:lnTo>
                      <a:pt x="59" y="104"/>
                    </a:lnTo>
                    <a:lnTo>
                      <a:pt x="59" y="104"/>
                    </a:lnTo>
                    <a:lnTo>
                      <a:pt x="59" y="104"/>
                    </a:lnTo>
                    <a:lnTo>
                      <a:pt x="61" y="105"/>
                    </a:lnTo>
                    <a:lnTo>
                      <a:pt x="61" y="105"/>
                    </a:lnTo>
                    <a:lnTo>
                      <a:pt x="61" y="105"/>
                    </a:lnTo>
                    <a:lnTo>
                      <a:pt x="61" y="105"/>
                    </a:lnTo>
                    <a:lnTo>
                      <a:pt x="63" y="105"/>
                    </a:lnTo>
                    <a:lnTo>
                      <a:pt x="63" y="105"/>
                    </a:lnTo>
                    <a:lnTo>
                      <a:pt x="63" y="107"/>
                    </a:lnTo>
                    <a:lnTo>
                      <a:pt x="63" y="107"/>
                    </a:lnTo>
                    <a:lnTo>
                      <a:pt x="63" y="107"/>
                    </a:lnTo>
                    <a:lnTo>
                      <a:pt x="65" y="107"/>
                    </a:lnTo>
                    <a:lnTo>
                      <a:pt x="65" y="107"/>
                    </a:lnTo>
                    <a:lnTo>
                      <a:pt x="65" y="107"/>
                    </a:lnTo>
                    <a:lnTo>
                      <a:pt x="67" y="109"/>
                    </a:lnTo>
                    <a:lnTo>
                      <a:pt x="67" y="109"/>
                    </a:lnTo>
                    <a:lnTo>
                      <a:pt x="67" y="109"/>
                    </a:lnTo>
                    <a:lnTo>
                      <a:pt x="69" y="109"/>
                    </a:lnTo>
                    <a:lnTo>
                      <a:pt x="69" y="109"/>
                    </a:lnTo>
                    <a:lnTo>
                      <a:pt x="71" y="109"/>
                    </a:lnTo>
                    <a:lnTo>
                      <a:pt x="71" y="109"/>
                    </a:lnTo>
                    <a:lnTo>
                      <a:pt x="73" y="109"/>
                    </a:lnTo>
                    <a:lnTo>
                      <a:pt x="73" y="109"/>
                    </a:lnTo>
                    <a:lnTo>
                      <a:pt x="75" y="109"/>
                    </a:lnTo>
                    <a:lnTo>
                      <a:pt x="75" y="109"/>
                    </a:lnTo>
                    <a:lnTo>
                      <a:pt x="77" y="109"/>
                    </a:lnTo>
                    <a:lnTo>
                      <a:pt x="79" y="109"/>
                    </a:lnTo>
                    <a:lnTo>
                      <a:pt x="80" y="109"/>
                    </a:lnTo>
                    <a:lnTo>
                      <a:pt x="82" y="109"/>
                    </a:lnTo>
                    <a:lnTo>
                      <a:pt x="82" y="109"/>
                    </a:lnTo>
                    <a:lnTo>
                      <a:pt x="84" y="109"/>
                    </a:lnTo>
                    <a:lnTo>
                      <a:pt x="86" y="109"/>
                    </a:lnTo>
                    <a:lnTo>
                      <a:pt x="88" y="109"/>
                    </a:lnTo>
                    <a:lnTo>
                      <a:pt x="88" y="109"/>
                    </a:lnTo>
                    <a:lnTo>
                      <a:pt x="90" y="109"/>
                    </a:lnTo>
                    <a:lnTo>
                      <a:pt x="92" y="109"/>
                    </a:lnTo>
                    <a:lnTo>
                      <a:pt x="94" y="109"/>
                    </a:lnTo>
                    <a:lnTo>
                      <a:pt x="96" y="109"/>
                    </a:lnTo>
                    <a:lnTo>
                      <a:pt x="98" y="109"/>
                    </a:lnTo>
                    <a:lnTo>
                      <a:pt x="98" y="109"/>
                    </a:lnTo>
                    <a:lnTo>
                      <a:pt x="100" y="109"/>
                    </a:lnTo>
                    <a:lnTo>
                      <a:pt x="102" y="109"/>
                    </a:lnTo>
                    <a:lnTo>
                      <a:pt x="104" y="109"/>
                    </a:lnTo>
                    <a:lnTo>
                      <a:pt x="105" y="107"/>
                    </a:lnTo>
                    <a:lnTo>
                      <a:pt x="107" y="107"/>
                    </a:lnTo>
                    <a:lnTo>
                      <a:pt x="109" y="107"/>
                    </a:lnTo>
                    <a:lnTo>
                      <a:pt x="111" y="107"/>
                    </a:lnTo>
                    <a:lnTo>
                      <a:pt x="113" y="107"/>
                    </a:lnTo>
                    <a:lnTo>
                      <a:pt x="115" y="107"/>
                    </a:lnTo>
                    <a:lnTo>
                      <a:pt x="117" y="107"/>
                    </a:lnTo>
                    <a:lnTo>
                      <a:pt x="119" y="107"/>
                    </a:lnTo>
                    <a:lnTo>
                      <a:pt x="121" y="107"/>
                    </a:lnTo>
                    <a:lnTo>
                      <a:pt x="121" y="107"/>
                    </a:lnTo>
                    <a:lnTo>
                      <a:pt x="123" y="107"/>
                    </a:lnTo>
                    <a:lnTo>
                      <a:pt x="123" y="107"/>
                    </a:lnTo>
                    <a:lnTo>
                      <a:pt x="127" y="107"/>
                    </a:lnTo>
                    <a:lnTo>
                      <a:pt x="129" y="107"/>
                    </a:lnTo>
                    <a:lnTo>
                      <a:pt x="130" y="107"/>
                    </a:lnTo>
                    <a:lnTo>
                      <a:pt x="132" y="107"/>
                    </a:lnTo>
                    <a:lnTo>
                      <a:pt x="134" y="107"/>
                    </a:lnTo>
                    <a:lnTo>
                      <a:pt x="136" y="107"/>
                    </a:lnTo>
                    <a:lnTo>
                      <a:pt x="136" y="107"/>
                    </a:lnTo>
                    <a:lnTo>
                      <a:pt x="138" y="107"/>
                    </a:lnTo>
                    <a:lnTo>
                      <a:pt x="140" y="107"/>
                    </a:lnTo>
                    <a:lnTo>
                      <a:pt x="142" y="107"/>
                    </a:lnTo>
                    <a:lnTo>
                      <a:pt x="144" y="107"/>
                    </a:lnTo>
                    <a:lnTo>
                      <a:pt x="146" y="107"/>
                    </a:lnTo>
                    <a:lnTo>
                      <a:pt x="148" y="107"/>
                    </a:lnTo>
                    <a:lnTo>
                      <a:pt x="150" y="107"/>
                    </a:lnTo>
                    <a:lnTo>
                      <a:pt x="150" y="107"/>
                    </a:lnTo>
                    <a:lnTo>
                      <a:pt x="152" y="107"/>
                    </a:lnTo>
                    <a:lnTo>
                      <a:pt x="153" y="107"/>
                    </a:lnTo>
                    <a:lnTo>
                      <a:pt x="155" y="107"/>
                    </a:lnTo>
                    <a:lnTo>
                      <a:pt x="157" y="107"/>
                    </a:lnTo>
                    <a:lnTo>
                      <a:pt x="157" y="107"/>
                    </a:lnTo>
                    <a:lnTo>
                      <a:pt x="159" y="105"/>
                    </a:lnTo>
                    <a:lnTo>
                      <a:pt x="161" y="105"/>
                    </a:lnTo>
                    <a:lnTo>
                      <a:pt x="163" y="105"/>
                    </a:lnTo>
                    <a:lnTo>
                      <a:pt x="165" y="105"/>
                    </a:lnTo>
                    <a:lnTo>
                      <a:pt x="167" y="105"/>
                    </a:lnTo>
                    <a:lnTo>
                      <a:pt x="169" y="105"/>
                    </a:lnTo>
                    <a:lnTo>
                      <a:pt x="171" y="105"/>
                    </a:lnTo>
                    <a:lnTo>
                      <a:pt x="173" y="105"/>
                    </a:lnTo>
                    <a:lnTo>
                      <a:pt x="173" y="105"/>
                    </a:lnTo>
                    <a:lnTo>
                      <a:pt x="175" y="105"/>
                    </a:lnTo>
                    <a:lnTo>
                      <a:pt x="177" y="105"/>
                    </a:lnTo>
                    <a:lnTo>
                      <a:pt x="178" y="105"/>
                    </a:lnTo>
                    <a:lnTo>
                      <a:pt x="178" y="105"/>
                    </a:lnTo>
                    <a:lnTo>
                      <a:pt x="180" y="105"/>
                    </a:lnTo>
                    <a:lnTo>
                      <a:pt x="180" y="105"/>
                    </a:lnTo>
                    <a:lnTo>
                      <a:pt x="182" y="105"/>
                    </a:lnTo>
                    <a:lnTo>
                      <a:pt x="184" y="105"/>
                    </a:lnTo>
                    <a:lnTo>
                      <a:pt x="186" y="105"/>
                    </a:lnTo>
                    <a:lnTo>
                      <a:pt x="188" y="105"/>
                    </a:lnTo>
                    <a:lnTo>
                      <a:pt x="190" y="105"/>
                    </a:lnTo>
                    <a:lnTo>
                      <a:pt x="192" y="105"/>
                    </a:lnTo>
                    <a:lnTo>
                      <a:pt x="194" y="104"/>
                    </a:lnTo>
                    <a:lnTo>
                      <a:pt x="194" y="104"/>
                    </a:lnTo>
                    <a:lnTo>
                      <a:pt x="196" y="104"/>
                    </a:lnTo>
                    <a:lnTo>
                      <a:pt x="198" y="104"/>
                    </a:lnTo>
                    <a:lnTo>
                      <a:pt x="200" y="104"/>
                    </a:lnTo>
                    <a:lnTo>
                      <a:pt x="201" y="104"/>
                    </a:lnTo>
                    <a:lnTo>
                      <a:pt x="201" y="104"/>
                    </a:lnTo>
                    <a:lnTo>
                      <a:pt x="201" y="104"/>
                    </a:lnTo>
                    <a:lnTo>
                      <a:pt x="203" y="104"/>
                    </a:lnTo>
                    <a:lnTo>
                      <a:pt x="203" y="104"/>
                    </a:lnTo>
                    <a:lnTo>
                      <a:pt x="205" y="104"/>
                    </a:lnTo>
                    <a:lnTo>
                      <a:pt x="205" y="104"/>
                    </a:lnTo>
                    <a:lnTo>
                      <a:pt x="207" y="104"/>
                    </a:lnTo>
                    <a:lnTo>
                      <a:pt x="207" y="104"/>
                    </a:lnTo>
                    <a:lnTo>
                      <a:pt x="207" y="104"/>
                    </a:lnTo>
                    <a:lnTo>
                      <a:pt x="209" y="104"/>
                    </a:lnTo>
                    <a:lnTo>
                      <a:pt x="209" y="104"/>
                    </a:lnTo>
                    <a:lnTo>
                      <a:pt x="209" y="104"/>
                    </a:lnTo>
                    <a:lnTo>
                      <a:pt x="211" y="102"/>
                    </a:lnTo>
                    <a:lnTo>
                      <a:pt x="211" y="102"/>
                    </a:lnTo>
                    <a:lnTo>
                      <a:pt x="211" y="102"/>
                    </a:lnTo>
                    <a:lnTo>
                      <a:pt x="211" y="102"/>
                    </a:lnTo>
                    <a:lnTo>
                      <a:pt x="213" y="102"/>
                    </a:lnTo>
                    <a:lnTo>
                      <a:pt x="213" y="102"/>
                    </a:lnTo>
                    <a:lnTo>
                      <a:pt x="213" y="102"/>
                    </a:lnTo>
                    <a:lnTo>
                      <a:pt x="213" y="102"/>
                    </a:lnTo>
                    <a:lnTo>
                      <a:pt x="213" y="100"/>
                    </a:lnTo>
                    <a:lnTo>
                      <a:pt x="213" y="100"/>
                    </a:lnTo>
                    <a:lnTo>
                      <a:pt x="213" y="100"/>
                    </a:lnTo>
                    <a:lnTo>
                      <a:pt x="213" y="100"/>
                    </a:lnTo>
                    <a:lnTo>
                      <a:pt x="213" y="100"/>
                    </a:lnTo>
                    <a:lnTo>
                      <a:pt x="213" y="100"/>
                    </a:lnTo>
                    <a:lnTo>
                      <a:pt x="215" y="100"/>
                    </a:lnTo>
                    <a:lnTo>
                      <a:pt x="215" y="100"/>
                    </a:lnTo>
                    <a:lnTo>
                      <a:pt x="215" y="98"/>
                    </a:lnTo>
                    <a:lnTo>
                      <a:pt x="215" y="98"/>
                    </a:lnTo>
                    <a:lnTo>
                      <a:pt x="215" y="98"/>
                    </a:lnTo>
                    <a:lnTo>
                      <a:pt x="217" y="96"/>
                    </a:lnTo>
                    <a:lnTo>
                      <a:pt x="217" y="96"/>
                    </a:lnTo>
                    <a:lnTo>
                      <a:pt x="217" y="94"/>
                    </a:lnTo>
                    <a:lnTo>
                      <a:pt x="219" y="94"/>
                    </a:lnTo>
                    <a:lnTo>
                      <a:pt x="219" y="92"/>
                    </a:lnTo>
                    <a:lnTo>
                      <a:pt x="219" y="92"/>
                    </a:lnTo>
                    <a:lnTo>
                      <a:pt x="221" y="92"/>
                    </a:lnTo>
                    <a:lnTo>
                      <a:pt x="221" y="92"/>
                    </a:lnTo>
                    <a:lnTo>
                      <a:pt x="221" y="90"/>
                    </a:lnTo>
                    <a:lnTo>
                      <a:pt x="221" y="90"/>
                    </a:lnTo>
                    <a:lnTo>
                      <a:pt x="221" y="90"/>
                    </a:lnTo>
                    <a:lnTo>
                      <a:pt x="221" y="90"/>
                    </a:lnTo>
                    <a:lnTo>
                      <a:pt x="223" y="90"/>
                    </a:lnTo>
                    <a:lnTo>
                      <a:pt x="223" y="90"/>
                    </a:lnTo>
                    <a:lnTo>
                      <a:pt x="223" y="90"/>
                    </a:lnTo>
                    <a:lnTo>
                      <a:pt x="223" y="90"/>
                    </a:lnTo>
                    <a:lnTo>
                      <a:pt x="223" y="90"/>
                    </a:lnTo>
                    <a:lnTo>
                      <a:pt x="223" y="88"/>
                    </a:lnTo>
                    <a:lnTo>
                      <a:pt x="223" y="88"/>
                    </a:lnTo>
                    <a:lnTo>
                      <a:pt x="225" y="88"/>
                    </a:lnTo>
                    <a:lnTo>
                      <a:pt x="225" y="90"/>
                    </a:lnTo>
                    <a:lnTo>
                      <a:pt x="225" y="90"/>
                    </a:lnTo>
                    <a:lnTo>
                      <a:pt x="225" y="90"/>
                    </a:lnTo>
                    <a:lnTo>
                      <a:pt x="225" y="90"/>
                    </a:lnTo>
                    <a:lnTo>
                      <a:pt x="225" y="90"/>
                    </a:lnTo>
                    <a:lnTo>
                      <a:pt x="225" y="90"/>
                    </a:lnTo>
                    <a:lnTo>
                      <a:pt x="225" y="90"/>
                    </a:lnTo>
                    <a:lnTo>
                      <a:pt x="225" y="90"/>
                    </a:lnTo>
                    <a:lnTo>
                      <a:pt x="225" y="90"/>
                    </a:lnTo>
                    <a:lnTo>
                      <a:pt x="225" y="90"/>
                    </a:lnTo>
                    <a:lnTo>
                      <a:pt x="226" y="90"/>
                    </a:lnTo>
                    <a:lnTo>
                      <a:pt x="226" y="90"/>
                    </a:lnTo>
                    <a:lnTo>
                      <a:pt x="226" y="90"/>
                    </a:lnTo>
                    <a:lnTo>
                      <a:pt x="226" y="92"/>
                    </a:lnTo>
                    <a:lnTo>
                      <a:pt x="226" y="92"/>
                    </a:lnTo>
                    <a:lnTo>
                      <a:pt x="226" y="92"/>
                    </a:lnTo>
                    <a:lnTo>
                      <a:pt x="228" y="92"/>
                    </a:lnTo>
                    <a:lnTo>
                      <a:pt x="228" y="94"/>
                    </a:lnTo>
                    <a:lnTo>
                      <a:pt x="228" y="94"/>
                    </a:lnTo>
                    <a:lnTo>
                      <a:pt x="230" y="96"/>
                    </a:lnTo>
                    <a:lnTo>
                      <a:pt x="230" y="96"/>
                    </a:lnTo>
                    <a:lnTo>
                      <a:pt x="230" y="98"/>
                    </a:lnTo>
                    <a:lnTo>
                      <a:pt x="232" y="98"/>
                    </a:lnTo>
                    <a:lnTo>
                      <a:pt x="232" y="100"/>
                    </a:lnTo>
                    <a:lnTo>
                      <a:pt x="232" y="100"/>
                    </a:lnTo>
                    <a:lnTo>
                      <a:pt x="232" y="100"/>
                    </a:lnTo>
                    <a:lnTo>
                      <a:pt x="234" y="102"/>
                    </a:lnTo>
                    <a:lnTo>
                      <a:pt x="234" y="102"/>
                    </a:lnTo>
                    <a:lnTo>
                      <a:pt x="234" y="102"/>
                    </a:lnTo>
                    <a:lnTo>
                      <a:pt x="234" y="104"/>
                    </a:lnTo>
                    <a:lnTo>
                      <a:pt x="236" y="104"/>
                    </a:lnTo>
                    <a:lnTo>
                      <a:pt x="236" y="104"/>
                    </a:lnTo>
                    <a:lnTo>
                      <a:pt x="236" y="104"/>
                    </a:lnTo>
                    <a:lnTo>
                      <a:pt x="236" y="104"/>
                    </a:lnTo>
                    <a:lnTo>
                      <a:pt x="236" y="104"/>
                    </a:lnTo>
                    <a:lnTo>
                      <a:pt x="238" y="104"/>
                    </a:lnTo>
                    <a:lnTo>
                      <a:pt x="238" y="105"/>
                    </a:lnTo>
                    <a:lnTo>
                      <a:pt x="238" y="105"/>
                    </a:lnTo>
                    <a:lnTo>
                      <a:pt x="238" y="105"/>
                    </a:lnTo>
                    <a:lnTo>
                      <a:pt x="240" y="105"/>
                    </a:lnTo>
                    <a:lnTo>
                      <a:pt x="240" y="105"/>
                    </a:lnTo>
                    <a:lnTo>
                      <a:pt x="240" y="105"/>
                    </a:lnTo>
                    <a:lnTo>
                      <a:pt x="240" y="105"/>
                    </a:lnTo>
                    <a:lnTo>
                      <a:pt x="242" y="105"/>
                    </a:lnTo>
                    <a:lnTo>
                      <a:pt x="242" y="107"/>
                    </a:lnTo>
                    <a:lnTo>
                      <a:pt x="244" y="107"/>
                    </a:lnTo>
                    <a:lnTo>
                      <a:pt x="244" y="107"/>
                    </a:lnTo>
                    <a:lnTo>
                      <a:pt x="246" y="107"/>
                    </a:lnTo>
                    <a:lnTo>
                      <a:pt x="246" y="107"/>
                    </a:lnTo>
                    <a:lnTo>
                      <a:pt x="248" y="107"/>
                    </a:lnTo>
                    <a:lnTo>
                      <a:pt x="250" y="107"/>
                    </a:lnTo>
                    <a:lnTo>
                      <a:pt x="251" y="107"/>
                    </a:lnTo>
                    <a:lnTo>
                      <a:pt x="251" y="107"/>
                    </a:lnTo>
                    <a:lnTo>
                      <a:pt x="253" y="107"/>
                    </a:lnTo>
                    <a:lnTo>
                      <a:pt x="255" y="107"/>
                    </a:lnTo>
                    <a:lnTo>
                      <a:pt x="259" y="107"/>
                    </a:lnTo>
                    <a:lnTo>
                      <a:pt x="261" y="107"/>
                    </a:lnTo>
                    <a:lnTo>
                      <a:pt x="263" y="107"/>
                    </a:lnTo>
                    <a:lnTo>
                      <a:pt x="265" y="107"/>
                    </a:lnTo>
                    <a:lnTo>
                      <a:pt x="267" y="107"/>
                    </a:lnTo>
                    <a:lnTo>
                      <a:pt x="271" y="107"/>
                    </a:lnTo>
                    <a:lnTo>
                      <a:pt x="271" y="107"/>
                    </a:lnTo>
                    <a:lnTo>
                      <a:pt x="273" y="107"/>
                    </a:lnTo>
                    <a:lnTo>
                      <a:pt x="274" y="107"/>
                    </a:lnTo>
                    <a:lnTo>
                      <a:pt x="276" y="107"/>
                    </a:lnTo>
                    <a:lnTo>
                      <a:pt x="278" y="107"/>
                    </a:lnTo>
                    <a:lnTo>
                      <a:pt x="280" y="107"/>
                    </a:lnTo>
                    <a:lnTo>
                      <a:pt x="280" y="107"/>
                    </a:lnTo>
                    <a:lnTo>
                      <a:pt x="282" y="107"/>
                    </a:lnTo>
                    <a:lnTo>
                      <a:pt x="284" y="107"/>
                    </a:lnTo>
                    <a:lnTo>
                      <a:pt x="284" y="107"/>
                    </a:lnTo>
                    <a:lnTo>
                      <a:pt x="286" y="107"/>
                    </a:lnTo>
                    <a:lnTo>
                      <a:pt x="286" y="107"/>
                    </a:lnTo>
                    <a:lnTo>
                      <a:pt x="288" y="107"/>
                    </a:lnTo>
                    <a:lnTo>
                      <a:pt x="290" y="107"/>
                    </a:lnTo>
                    <a:lnTo>
                      <a:pt x="292" y="107"/>
                    </a:lnTo>
                    <a:lnTo>
                      <a:pt x="292" y="107"/>
                    </a:lnTo>
                    <a:lnTo>
                      <a:pt x="294" y="107"/>
                    </a:lnTo>
                    <a:lnTo>
                      <a:pt x="296" y="105"/>
                    </a:lnTo>
                    <a:lnTo>
                      <a:pt x="296" y="105"/>
                    </a:lnTo>
                    <a:lnTo>
                      <a:pt x="298" y="105"/>
                    </a:lnTo>
                    <a:lnTo>
                      <a:pt x="299" y="105"/>
                    </a:lnTo>
                    <a:lnTo>
                      <a:pt x="299" y="105"/>
                    </a:lnTo>
                    <a:lnTo>
                      <a:pt x="301" y="105"/>
                    </a:lnTo>
                    <a:lnTo>
                      <a:pt x="303" y="105"/>
                    </a:lnTo>
                    <a:lnTo>
                      <a:pt x="303" y="105"/>
                    </a:lnTo>
                    <a:lnTo>
                      <a:pt x="305" y="105"/>
                    </a:lnTo>
                    <a:lnTo>
                      <a:pt x="305" y="105"/>
                    </a:lnTo>
                    <a:lnTo>
                      <a:pt x="307" y="105"/>
                    </a:lnTo>
                    <a:lnTo>
                      <a:pt x="307" y="105"/>
                    </a:lnTo>
                    <a:lnTo>
                      <a:pt x="307" y="105"/>
                    </a:lnTo>
                    <a:lnTo>
                      <a:pt x="309" y="105"/>
                    </a:lnTo>
                    <a:lnTo>
                      <a:pt x="311" y="104"/>
                    </a:lnTo>
                    <a:lnTo>
                      <a:pt x="313" y="104"/>
                    </a:lnTo>
                    <a:lnTo>
                      <a:pt x="313" y="104"/>
                    </a:lnTo>
                    <a:lnTo>
                      <a:pt x="315" y="104"/>
                    </a:lnTo>
                    <a:lnTo>
                      <a:pt x="315" y="104"/>
                    </a:lnTo>
                    <a:lnTo>
                      <a:pt x="317" y="104"/>
                    </a:lnTo>
                    <a:lnTo>
                      <a:pt x="317" y="104"/>
                    </a:lnTo>
                    <a:lnTo>
                      <a:pt x="317" y="104"/>
                    </a:lnTo>
                    <a:lnTo>
                      <a:pt x="317" y="104"/>
                    </a:lnTo>
                    <a:lnTo>
                      <a:pt x="319" y="102"/>
                    </a:lnTo>
                    <a:lnTo>
                      <a:pt x="319" y="102"/>
                    </a:lnTo>
                    <a:lnTo>
                      <a:pt x="319" y="102"/>
                    </a:lnTo>
                    <a:lnTo>
                      <a:pt x="319" y="102"/>
                    </a:lnTo>
                    <a:lnTo>
                      <a:pt x="319" y="102"/>
                    </a:lnTo>
                    <a:lnTo>
                      <a:pt x="319" y="102"/>
                    </a:lnTo>
                    <a:lnTo>
                      <a:pt x="319" y="102"/>
                    </a:lnTo>
                    <a:lnTo>
                      <a:pt x="321" y="102"/>
                    </a:lnTo>
                    <a:lnTo>
                      <a:pt x="321" y="100"/>
                    </a:lnTo>
                    <a:lnTo>
                      <a:pt x="321" y="100"/>
                    </a:lnTo>
                    <a:lnTo>
                      <a:pt x="322" y="100"/>
                    </a:lnTo>
                    <a:lnTo>
                      <a:pt x="322" y="100"/>
                    </a:lnTo>
                    <a:lnTo>
                      <a:pt x="322" y="100"/>
                    </a:lnTo>
                    <a:lnTo>
                      <a:pt x="322" y="100"/>
                    </a:lnTo>
                    <a:lnTo>
                      <a:pt x="324" y="100"/>
                    </a:lnTo>
                    <a:lnTo>
                      <a:pt x="324" y="100"/>
                    </a:lnTo>
                    <a:lnTo>
                      <a:pt x="324" y="98"/>
                    </a:lnTo>
                    <a:lnTo>
                      <a:pt x="324" y="98"/>
                    </a:lnTo>
                    <a:lnTo>
                      <a:pt x="324" y="98"/>
                    </a:lnTo>
                    <a:lnTo>
                      <a:pt x="326" y="98"/>
                    </a:lnTo>
                    <a:lnTo>
                      <a:pt x="326" y="100"/>
                    </a:lnTo>
                    <a:lnTo>
                      <a:pt x="326" y="100"/>
                    </a:lnTo>
                    <a:lnTo>
                      <a:pt x="326" y="100"/>
                    </a:lnTo>
                    <a:lnTo>
                      <a:pt x="328" y="100"/>
                    </a:lnTo>
                    <a:lnTo>
                      <a:pt x="328" y="100"/>
                    </a:lnTo>
                    <a:lnTo>
                      <a:pt x="328" y="100"/>
                    </a:lnTo>
                    <a:lnTo>
                      <a:pt x="330" y="100"/>
                    </a:lnTo>
                    <a:lnTo>
                      <a:pt x="330" y="100"/>
                    </a:lnTo>
                    <a:lnTo>
                      <a:pt x="330" y="100"/>
                    </a:lnTo>
                    <a:lnTo>
                      <a:pt x="330" y="100"/>
                    </a:lnTo>
                    <a:lnTo>
                      <a:pt x="332" y="102"/>
                    </a:lnTo>
                    <a:lnTo>
                      <a:pt x="332" y="102"/>
                    </a:lnTo>
                    <a:lnTo>
                      <a:pt x="332" y="102"/>
                    </a:lnTo>
                    <a:lnTo>
                      <a:pt x="334" y="102"/>
                    </a:lnTo>
                    <a:lnTo>
                      <a:pt x="334" y="102"/>
                    </a:lnTo>
                    <a:lnTo>
                      <a:pt x="334" y="102"/>
                    </a:lnTo>
                    <a:lnTo>
                      <a:pt x="336" y="102"/>
                    </a:lnTo>
                    <a:lnTo>
                      <a:pt x="336" y="102"/>
                    </a:lnTo>
                    <a:lnTo>
                      <a:pt x="336" y="102"/>
                    </a:lnTo>
                    <a:lnTo>
                      <a:pt x="338" y="102"/>
                    </a:lnTo>
                    <a:lnTo>
                      <a:pt x="338" y="102"/>
                    </a:lnTo>
                    <a:lnTo>
                      <a:pt x="338" y="102"/>
                    </a:lnTo>
                    <a:lnTo>
                      <a:pt x="340" y="102"/>
                    </a:lnTo>
                    <a:lnTo>
                      <a:pt x="340" y="102"/>
                    </a:lnTo>
                    <a:lnTo>
                      <a:pt x="340" y="102"/>
                    </a:lnTo>
                    <a:lnTo>
                      <a:pt x="342" y="102"/>
                    </a:lnTo>
                    <a:lnTo>
                      <a:pt x="342" y="102"/>
                    </a:lnTo>
                    <a:lnTo>
                      <a:pt x="342" y="102"/>
                    </a:lnTo>
                    <a:lnTo>
                      <a:pt x="342" y="102"/>
                    </a:lnTo>
                    <a:lnTo>
                      <a:pt x="342" y="102"/>
                    </a:lnTo>
                    <a:lnTo>
                      <a:pt x="344" y="102"/>
                    </a:lnTo>
                    <a:lnTo>
                      <a:pt x="344" y="102"/>
                    </a:lnTo>
                    <a:lnTo>
                      <a:pt x="344" y="100"/>
                    </a:lnTo>
                    <a:lnTo>
                      <a:pt x="346" y="100"/>
                    </a:lnTo>
                    <a:lnTo>
                      <a:pt x="346" y="100"/>
                    </a:lnTo>
                    <a:lnTo>
                      <a:pt x="347" y="100"/>
                    </a:lnTo>
                    <a:lnTo>
                      <a:pt x="347" y="100"/>
                    </a:lnTo>
                    <a:lnTo>
                      <a:pt x="347" y="100"/>
                    </a:lnTo>
                    <a:lnTo>
                      <a:pt x="347" y="100"/>
                    </a:lnTo>
                    <a:lnTo>
                      <a:pt x="347" y="100"/>
                    </a:lnTo>
                    <a:lnTo>
                      <a:pt x="349" y="100"/>
                    </a:lnTo>
                    <a:lnTo>
                      <a:pt x="349" y="10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8" name="Freeform 472"/>
              <p:cNvSpPr>
                <a:spLocks/>
              </p:cNvSpPr>
              <p:nvPr/>
            </p:nvSpPr>
            <p:spPr bwMode="auto">
              <a:xfrm>
                <a:off x="3887" y="2194"/>
                <a:ext cx="179" cy="234"/>
              </a:xfrm>
              <a:custGeom>
                <a:avLst/>
                <a:gdLst>
                  <a:gd name="T0" fmla="*/ 2 w 179"/>
                  <a:gd name="T1" fmla="*/ 232 h 234"/>
                  <a:gd name="T2" fmla="*/ 2 w 179"/>
                  <a:gd name="T3" fmla="*/ 228 h 234"/>
                  <a:gd name="T4" fmla="*/ 4 w 179"/>
                  <a:gd name="T5" fmla="*/ 224 h 234"/>
                  <a:gd name="T6" fmla="*/ 4 w 179"/>
                  <a:gd name="T7" fmla="*/ 224 h 234"/>
                  <a:gd name="T8" fmla="*/ 6 w 179"/>
                  <a:gd name="T9" fmla="*/ 216 h 234"/>
                  <a:gd name="T10" fmla="*/ 8 w 179"/>
                  <a:gd name="T11" fmla="*/ 201 h 234"/>
                  <a:gd name="T12" fmla="*/ 10 w 179"/>
                  <a:gd name="T13" fmla="*/ 195 h 234"/>
                  <a:gd name="T14" fmla="*/ 12 w 179"/>
                  <a:gd name="T15" fmla="*/ 195 h 234"/>
                  <a:gd name="T16" fmla="*/ 14 w 179"/>
                  <a:gd name="T17" fmla="*/ 199 h 234"/>
                  <a:gd name="T18" fmla="*/ 16 w 179"/>
                  <a:gd name="T19" fmla="*/ 207 h 234"/>
                  <a:gd name="T20" fmla="*/ 16 w 179"/>
                  <a:gd name="T21" fmla="*/ 213 h 234"/>
                  <a:gd name="T22" fmla="*/ 20 w 179"/>
                  <a:gd name="T23" fmla="*/ 220 h 234"/>
                  <a:gd name="T24" fmla="*/ 20 w 179"/>
                  <a:gd name="T25" fmla="*/ 226 h 234"/>
                  <a:gd name="T26" fmla="*/ 22 w 179"/>
                  <a:gd name="T27" fmla="*/ 230 h 234"/>
                  <a:gd name="T28" fmla="*/ 25 w 179"/>
                  <a:gd name="T29" fmla="*/ 232 h 234"/>
                  <a:gd name="T30" fmla="*/ 29 w 179"/>
                  <a:gd name="T31" fmla="*/ 234 h 234"/>
                  <a:gd name="T32" fmla="*/ 37 w 179"/>
                  <a:gd name="T33" fmla="*/ 234 h 234"/>
                  <a:gd name="T34" fmla="*/ 45 w 179"/>
                  <a:gd name="T35" fmla="*/ 234 h 234"/>
                  <a:gd name="T36" fmla="*/ 52 w 179"/>
                  <a:gd name="T37" fmla="*/ 232 h 234"/>
                  <a:gd name="T38" fmla="*/ 56 w 179"/>
                  <a:gd name="T39" fmla="*/ 230 h 234"/>
                  <a:gd name="T40" fmla="*/ 60 w 179"/>
                  <a:gd name="T41" fmla="*/ 230 h 234"/>
                  <a:gd name="T42" fmla="*/ 66 w 179"/>
                  <a:gd name="T43" fmla="*/ 232 h 234"/>
                  <a:gd name="T44" fmla="*/ 75 w 179"/>
                  <a:gd name="T45" fmla="*/ 230 h 234"/>
                  <a:gd name="T46" fmla="*/ 81 w 179"/>
                  <a:gd name="T47" fmla="*/ 230 h 234"/>
                  <a:gd name="T48" fmla="*/ 89 w 179"/>
                  <a:gd name="T49" fmla="*/ 232 h 234"/>
                  <a:gd name="T50" fmla="*/ 96 w 179"/>
                  <a:gd name="T51" fmla="*/ 232 h 234"/>
                  <a:gd name="T52" fmla="*/ 106 w 179"/>
                  <a:gd name="T53" fmla="*/ 232 h 234"/>
                  <a:gd name="T54" fmla="*/ 112 w 179"/>
                  <a:gd name="T55" fmla="*/ 232 h 234"/>
                  <a:gd name="T56" fmla="*/ 119 w 179"/>
                  <a:gd name="T57" fmla="*/ 230 h 234"/>
                  <a:gd name="T58" fmla="*/ 125 w 179"/>
                  <a:gd name="T59" fmla="*/ 232 h 234"/>
                  <a:gd name="T60" fmla="*/ 133 w 179"/>
                  <a:gd name="T61" fmla="*/ 232 h 234"/>
                  <a:gd name="T62" fmla="*/ 141 w 179"/>
                  <a:gd name="T63" fmla="*/ 232 h 234"/>
                  <a:gd name="T64" fmla="*/ 143 w 179"/>
                  <a:gd name="T65" fmla="*/ 230 h 234"/>
                  <a:gd name="T66" fmla="*/ 144 w 179"/>
                  <a:gd name="T67" fmla="*/ 230 h 234"/>
                  <a:gd name="T68" fmla="*/ 144 w 179"/>
                  <a:gd name="T69" fmla="*/ 228 h 234"/>
                  <a:gd name="T70" fmla="*/ 146 w 179"/>
                  <a:gd name="T71" fmla="*/ 226 h 234"/>
                  <a:gd name="T72" fmla="*/ 146 w 179"/>
                  <a:gd name="T73" fmla="*/ 222 h 234"/>
                  <a:gd name="T74" fmla="*/ 148 w 179"/>
                  <a:gd name="T75" fmla="*/ 216 h 234"/>
                  <a:gd name="T76" fmla="*/ 148 w 179"/>
                  <a:gd name="T77" fmla="*/ 207 h 234"/>
                  <a:gd name="T78" fmla="*/ 150 w 179"/>
                  <a:gd name="T79" fmla="*/ 193 h 234"/>
                  <a:gd name="T80" fmla="*/ 150 w 179"/>
                  <a:gd name="T81" fmla="*/ 178 h 234"/>
                  <a:gd name="T82" fmla="*/ 152 w 179"/>
                  <a:gd name="T83" fmla="*/ 159 h 234"/>
                  <a:gd name="T84" fmla="*/ 154 w 179"/>
                  <a:gd name="T85" fmla="*/ 119 h 234"/>
                  <a:gd name="T86" fmla="*/ 156 w 179"/>
                  <a:gd name="T87" fmla="*/ 57 h 234"/>
                  <a:gd name="T88" fmla="*/ 156 w 179"/>
                  <a:gd name="T89" fmla="*/ 46 h 234"/>
                  <a:gd name="T90" fmla="*/ 156 w 179"/>
                  <a:gd name="T91" fmla="*/ 25 h 234"/>
                  <a:gd name="T92" fmla="*/ 158 w 179"/>
                  <a:gd name="T93" fmla="*/ 7 h 234"/>
                  <a:gd name="T94" fmla="*/ 158 w 179"/>
                  <a:gd name="T95" fmla="*/ 1 h 234"/>
                  <a:gd name="T96" fmla="*/ 160 w 179"/>
                  <a:gd name="T97" fmla="*/ 1 h 234"/>
                  <a:gd name="T98" fmla="*/ 160 w 179"/>
                  <a:gd name="T99" fmla="*/ 11 h 234"/>
                  <a:gd name="T100" fmla="*/ 162 w 179"/>
                  <a:gd name="T101" fmla="*/ 28 h 234"/>
                  <a:gd name="T102" fmla="*/ 164 w 179"/>
                  <a:gd name="T103" fmla="*/ 63 h 234"/>
                  <a:gd name="T104" fmla="*/ 166 w 179"/>
                  <a:gd name="T105" fmla="*/ 126 h 234"/>
                  <a:gd name="T106" fmla="*/ 167 w 179"/>
                  <a:gd name="T107" fmla="*/ 159 h 234"/>
                  <a:gd name="T108" fmla="*/ 167 w 179"/>
                  <a:gd name="T109" fmla="*/ 167 h 234"/>
                  <a:gd name="T110" fmla="*/ 167 w 179"/>
                  <a:gd name="T111" fmla="*/ 168 h 234"/>
                  <a:gd name="T112" fmla="*/ 169 w 179"/>
                  <a:gd name="T113" fmla="*/ 186 h 234"/>
                  <a:gd name="T114" fmla="*/ 169 w 179"/>
                  <a:gd name="T115" fmla="*/ 197 h 234"/>
                  <a:gd name="T116" fmla="*/ 171 w 179"/>
                  <a:gd name="T117" fmla="*/ 209 h 234"/>
                  <a:gd name="T118" fmla="*/ 173 w 179"/>
                  <a:gd name="T119" fmla="*/ 216 h 234"/>
                  <a:gd name="T120" fmla="*/ 173 w 179"/>
                  <a:gd name="T121" fmla="*/ 222 h 234"/>
                  <a:gd name="T122" fmla="*/ 175 w 179"/>
                  <a:gd name="T123" fmla="*/ 226 h 234"/>
                  <a:gd name="T124" fmla="*/ 177 w 179"/>
                  <a:gd name="T125" fmla="*/ 22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9" h="234">
                    <a:moveTo>
                      <a:pt x="0" y="234"/>
                    </a:moveTo>
                    <a:lnTo>
                      <a:pt x="0" y="234"/>
                    </a:lnTo>
                    <a:lnTo>
                      <a:pt x="0" y="232"/>
                    </a:lnTo>
                    <a:lnTo>
                      <a:pt x="0" y="232"/>
                    </a:lnTo>
                    <a:lnTo>
                      <a:pt x="0" y="232"/>
                    </a:lnTo>
                    <a:lnTo>
                      <a:pt x="0" y="232"/>
                    </a:lnTo>
                    <a:lnTo>
                      <a:pt x="2" y="232"/>
                    </a:lnTo>
                    <a:lnTo>
                      <a:pt x="2" y="232"/>
                    </a:lnTo>
                    <a:lnTo>
                      <a:pt x="2" y="230"/>
                    </a:lnTo>
                    <a:lnTo>
                      <a:pt x="2" y="230"/>
                    </a:lnTo>
                    <a:lnTo>
                      <a:pt x="2" y="230"/>
                    </a:lnTo>
                    <a:lnTo>
                      <a:pt x="2" y="230"/>
                    </a:lnTo>
                    <a:lnTo>
                      <a:pt x="2" y="230"/>
                    </a:lnTo>
                    <a:lnTo>
                      <a:pt x="2" y="228"/>
                    </a:lnTo>
                    <a:lnTo>
                      <a:pt x="2" y="228"/>
                    </a:lnTo>
                    <a:lnTo>
                      <a:pt x="2" y="228"/>
                    </a:lnTo>
                    <a:lnTo>
                      <a:pt x="4" y="226"/>
                    </a:lnTo>
                    <a:lnTo>
                      <a:pt x="4" y="226"/>
                    </a:lnTo>
                    <a:lnTo>
                      <a:pt x="4" y="226"/>
                    </a:lnTo>
                    <a:lnTo>
                      <a:pt x="4" y="226"/>
                    </a:lnTo>
                    <a:lnTo>
                      <a:pt x="4" y="226"/>
                    </a:lnTo>
                    <a:lnTo>
                      <a:pt x="4" y="226"/>
                    </a:lnTo>
                    <a:lnTo>
                      <a:pt x="4" y="224"/>
                    </a:lnTo>
                    <a:lnTo>
                      <a:pt x="4" y="224"/>
                    </a:lnTo>
                    <a:lnTo>
                      <a:pt x="4" y="224"/>
                    </a:lnTo>
                    <a:lnTo>
                      <a:pt x="4" y="224"/>
                    </a:lnTo>
                    <a:lnTo>
                      <a:pt x="4" y="224"/>
                    </a:lnTo>
                    <a:lnTo>
                      <a:pt x="4" y="224"/>
                    </a:lnTo>
                    <a:lnTo>
                      <a:pt x="4" y="224"/>
                    </a:lnTo>
                    <a:lnTo>
                      <a:pt x="4" y="224"/>
                    </a:lnTo>
                    <a:lnTo>
                      <a:pt x="4" y="224"/>
                    </a:lnTo>
                    <a:lnTo>
                      <a:pt x="4" y="224"/>
                    </a:lnTo>
                    <a:lnTo>
                      <a:pt x="4" y="224"/>
                    </a:lnTo>
                    <a:lnTo>
                      <a:pt x="4" y="222"/>
                    </a:lnTo>
                    <a:lnTo>
                      <a:pt x="4" y="222"/>
                    </a:lnTo>
                    <a:lnTo>
                      <a:pt x="4" y="220"/>
                    </a:lnTo>
                    <a:lnTo>
                      <a:pt x="6" y="220"/>
                    </a:lnTo>
                    <a:lnTo>
                      <a:pt x="6" y="218"/>
                    </a:lnTo>
                    <a:lnTo>
                      <a:pt x="6" y="218"/>
                    </a:lnTo>
                    <a:lnTo>
                      <a:pt x="6" y="216"/>
                    </a:lnTo>
                    <a:lnTo>
                      <a:pt x="6" y="214"/>
                    </a:lnTo>
                    <a:lnTo>
                      <a:pt x="6" y="211"/>
                    </a:lnTo>
                    <a:lnTo>
                      <a:pt x="8" y="209"/>
                    </a:lnTo>
                    <a:lnTo>
                      <a:pt x="8" y="207"/>
                    </a:lnTo>
                    <a:lnTo>
                      <a:pt x="8" y="205"/>
                    </a:lnTo>
                    <a:lnTo>
                      <a:pt x="8" y="203"/>
                    </a:lnTo>
                    <a:lnTo>
                      <a:pt x="8" y="203"/>
                    </a:lnTo>
                    <a:lnTo>
                      <a:pt x="8" y="201"/>
                    </a:lnTo>
                    <a:lnTo>
                      <a:pt x="8" y="201"/>
                    </a:lnTo>
                    <a:lnTo>
                      <a:pt x="10" y="199"/>
                    </a:lnTo>
                    <a:lnTo>
                      <a:pt x="10" y="199"/>
                    </a:lnTo>
                    <a:lnTo>
                      <a:pt x="10" y="197"/>
                    </a:lnTo>
                    <a:lnTo>
                      <a:pt x="10" y="197"/>
                    </a:lnTo>
                    <a:lnTo>
                      <a:pt x="10" y="197"/>
                    </a:lnTo>
                    <a:lnTo>
                      <a:pt x="10" y="197"/>
                    </a:lnTo>
                    <a:lnTo>
                      <a:pt x="10" y="195"/>
                    </a:lnTo>
                    <a:lnTo>
                      <a:pt x="10" y="195"/>
                    </a:lnTo>
                    <a:lnTo>
                      <a:pt x="10" y="195"/>
                    </a:lnTo>
                    <a:lnTo>
                      <a:pt x="12" y="195"/>
                    </a:lnTo>
                    <a:lnTo>
                      <a:pt x="12" y="195"/>
                    </a:lnTo>
                    <a:lnTo>
                      <a:pt x="12" y="195"/>
                    </a:lnTo>
                    <a:lnTo>
                      <a:pt x="12" y="195"/>
                    </a:lnTo>
                    <a:lnTo>
                      <a:pt x="12" y="195"/>
                    </a:lnTo>
                    <a:lnTo>
                      <a:pt x="12" y="195"/>
                    </a:lnTo>
                    <a:lnTo>
                      <a:pt x="12" y="195"/>
                    </a:lnTo>
                    <a:lnTo>
                      <a:pt x="12" y="195"/>
                    </a:lnTo>
                    <a:lnTo>
                      <a:pt x="12" y="195"/>
                    </a:lnTo>
                    <a:lnTo>
                      <a:pt x="12" y="197"/>
                    </a:lnTo>
                    <a:lnTo>
                      <a:pt x="14" y="197"/>
                    </a:lnTo>
                    <a:lnTo>
                      <a:pt x="14" y="197"/>
                    </a:lnTo>
                    <a:lnTo>
                      <a:pt x="14" y="199"/>
                    </a:lnTo>
                    <a:lnTo>
                      <a:pt x="14" y="199"/>
                    </a:lnTo>
                    <a:lnTo>
                      <a:pt x="14" y="199"/>
                    </a:lnTo>
                    <a:lnTo>
                      <a:pt x="14" y="201"/>
                    </a:lnTo>
                    <a:lnTo>
                      <a:pt x="14" y="203"/>
                    </a:lnTo>
                    <a:lnTo>
                      <a:pt x="14" y="203"/>
                    </a:lnTo>
                    <a:lnTo>
                      <a:pt x="16" y="205"/>
                    </a:lnTo>
                    <a:lnTo>
                      <a:pt x="16" y="207"/>
                    </a:lnTo>
                    <a:lnTo>
                      <a:pt x="16" y="207"/>
                    </a:lnTo>
                    <a:lnTo>
                      <a:pt x="16" y="207"/>
                    </a:lnTo>
                    <a:lnTo>
                      <a:pt x="16" y="209"/>
                    </a:lnTo>
                    <a:lnTo>
                      <a:pt x="16" y="209"/>
                    </a:lnTo>
                    <a:lnTo>
                      <a:pt x="16" y="209"/>
                    </a:lnTo>
                    <a:lnTo>
                      <a:pt x="16" y="211"/>
                    </a:lnTo>
                    <a:lnTo>
                      <a:pt x="16" y="211"/>
                    </a:lnTo>
                    <a:lnTo>
                      <a:pt x="16" y="211"/>
                    </a:lnTo>
                    <a:lnTo>
                      <a:pt x="16" y="211"/>
                    </a:lnTo>
                    <a:lnTo>
                      <a:pt x="16" y="213"/>
                    </a:lnTo>
                    <a:lnTo>
                      <a:pt x="18" y="214"/>
                    </a:lnTo>
                    <a:lnTo>
                      <a:pt x="18" y="216"/>
                    </a:lnTo>
                    <a:lnTo>
                      <a:pt x="18" y="216"/>
                    </a:lnTo>
                    <a:lnTo>
                      <a:pt x="18" y="218"/>
                    </a:lnTo>
                    <a:lnTo>
                      <a:pt x="18" y="218"/>
                    </a:lnTo>
                    <a:lnTo>
                      <a:pt x="18" y="220"/>
                    </a:lnTo>
                    <a:lnTo>
                      <a:pt x="18" y="220"/>
                    </a:lnTo>
                    <a:lnTo>
                      <a:pt x="20" y="220"/>
                    </a:lnTo>
                    <a:lnTo>
                      <a:pt x="20" y="222"/>
                    </a:lnTo>
                    <a:lnTo>
                      <a:pt x="20" y="222"/>
                    </a:lnTo>
                    <a:lnTo>
                      <a:pt x="20" y="222"/>
                    </a:lnTo>
                    <a:lnTo>
                      <a:pt x="20" y="224"/>
                    </a:lnTo>
                    <a:lnTo>
                      <a:pt x="20" y="224"/>
                    </a:lnTo>
                    <a:lnTo>
                      <a:pt x="20" y="224"/>
                    </a:lnTo>
                    <a:lnTo>
                      <a:pt x="20" y="226"/>
                    </a:lnTo>
                    <a:lnTo>
                      <a:pt x="20" y="226"/>
                    </a:lnTo>
                    <a:lnTo>
                      <a:pt x="22" y="226"/>
                    </a:lnTo>
                    <a:lnTo>
                      <a:pt x="22" y="226"/>
                    </a:lnTo>
                    <a:lnTo>
                      <a:pt x="22" y="228"/>
                    </a:lnTo>
                    <a:lnTo>
                      <a:pt x="22" y="228"/>
                    </a:lnTo>
                    <a:lnTo>
                      <a:pt x="22" y="228"/>
                    </a:lnTo>
                    <a:lnTo>
                      <a:pt x="22" y="228"/>
                    </a:lnTo>
                    <a:lnTo>
                      <a:pt x="22" y="228"/>
                    </a:lnTo>
                    <a:lnTo>
                      <a:pt x="22" y="230"/>
                    </a:lnTo>
                    <a:lnTo>
                      <a:pt x="23" y="230"/>
                    </a:lnTo>
                    <a:lnTo>
                      <a:pt x="23" y="230"/>
                    </a:lnTo>
                    <a:lnTo>
                      <a:pt x="23" y="230"/>
                    </a:lnTo>
                    <a:lnTo>
                      <a:pt x="23" y="230"/>
                    </a:lnTo>
                    <a:lnTo>
                      <a:pt x="23" y="230"/>
                    </a:lnTo>
                    <a:lnTo>
                      <a:pt x="25" y="230"/>
                    </a:lnTo>
                    <a:lnTo>
                      <a:pt x="25" y="232"/>
                    </a:lnTo>
                    <a:lnTo>
                      <a:pt x="25" y="232"/>
                    </a:lnTo>
                    <a:lnTo>
                      <a:pt x="25" y="232"/>
                    </a:lnTo>
                    <a:lnTo>
                      <a:pt x="27" y="232"/>
                    </a:lnTo>
                    <a:lnTo>
                      <a:pt x="27" y="232"/>
                    </a:lnTo>
                    <a:lnTo>
                      <a:pt x="27" y="232"/>
                    </a:lnTo>
                    <a:lnTo>
                      <a:pt x="27" y="232"/>
                    </a:lnTo>
                    <a:lnTo>
                      <a:pt x="29" y="234"/>
                    </a:lnTo>
                    <a:lnTo>
                      <a:pt x="29" y="234"/>
                    </a:lnTo>
                    <a:lnTo>
                      <a:pt x="29" y="234"/>
                    </a:lnTo>
                    <a:lnTo>
                      <a:pt x="31" y="234"/>
                    </a:lnTo>
                    <a:lnTo>
                      <a:pt x="31" y="234"/>
                    </a:lnTo>
                    <a:lnTo>
                      <a:pt x="31" y="234"/>
                    </a:lnTo>
                    <a:lnTo>
                      <a:pt x="33" y="234"/>
                    </a:lnTo>
                    <a:lnTo>
                      <a:pt x="33" y="234"/>
                    </a:lnTo>
                    <a:lnTo>
                      <a:pt x="35" y="234"/>
                    </a:lnTo>
                    <a:lnTo>
                      <a:pt x="35" y="234"/>
                    </a:lnTo>
                    <a:lnTo>
                      <a:pt x="37" y="234"/>
                    </a:lnTo>
                    <a:lnTo>
                      <a:pt x="37" y="234"/>
                    </a:lnTo>
                    <a:lnTo>
                      <a:pt x="39" y="234"/>
                    </a:lnTo>
                    <a:lnTo>
                      <a:pt x="39" y="234"/>
                    </a:lnTo>
                    <a:lnTo>
                      <a:pt x="41" y="234"/>
                    </a:lnTo>
                    <a:lnTo>
                      <a:pt x="41" y="234"/>
                    </a:lnTo>
                    <a:lnTo>
                      <a:pt x="43" y="234"/>
                    </a:lnTo>
                    <a:lnTo>
                      <a:pt x="43" y="234"/>
                    </a:lnTo>
                    <a:lnTo>
                      <a:pt x="45" y="234"/>
                    </a:lnTo>
                    <a:lnTo>
                      <a:pt x="46" y="234"/>
                    </a:lnTo>
                    <a:lnTo>
                      <a:pt x="46" y="232"/>
                    </a:lnTo>
                    <a:lnTo>
                      <a:pt x="48" y="232"/>
                    </a:lnTo>
                    <a:lnTo>
                      <a:pt x="48" y="232"/>
                    </a:lnTo>
                    <a:lnTo>
                      <a:pt x="50" y="232"/>
                    </a:lnTo>
                    <a:lnTo>
                      <a:pt x="50" y="232"/>
                    </a:lnTo>
                    <a:lnTo>
                      <a:pt x="50" y="232"/>
                    </a:lnTo>
                    <a:lnTo>
                      <a:pt x="52" y="232"/>
                    </a:lnTo>
                    <a:lnTo>
                      <a:pt x="52" y="232"/>
                    </a:lnTo>
                    <a:lnTo>
                      <a:pt x="52" y="230"/>
                    </a:lnTo>
                    <a:lnTo>
                      <a:pt x="52" y="230"/>
                    </a:lnTo>
                    <a:lnTo>
                      <a:pt x="54" y="230"/>
                    </a:lnTo>
                    <a:lnTo>
                      <a:pt x="54" y="230"/>
                    </a:lnTo>
                    <a:lnTo>
                      <a:pt x="54" y="230"/>
                    </a:lnTo>
                    <a:lnTo>
                      <a:pt x="54" y="230"/>
                    </a:lnTo>
                    <a:lnTo>
                      <a:pt x="56" y="230"/>
                    </a:lnTo>
                    <a:lnTo>
                      <a:pt x="56" y="230"/>
                    </a:lnTo>
                    <a:lnTo>
                      <a:pt x="56" y="230"/>
                    </a:lnTo>
                    <a:lnTo>
                      <a:pt x="56" y="230"/>
                    </a:lnTo>
                    <a:lnTo>
                      <a:pt x="58" y="230"/>
                    </a:lnTo>
                    <a:lnTo>
                      <a:pt x="58" y="230"/>
                    </a:lnTo>
                    <a:lnTo>
                      <a:pt x="58" y="230"/>
                    </a:lnTo>
                    <a:lnTo>
                      <a:pt x="60" y="230"/>
                    </a:lnTo>
                    <a:lnTo>
                      <a:pt x="60" y="230"/>
                    </a:lnTo>
                    <a:lnTo>
                      <a:pt x="62" y="232"/>
                    </a:lnTo>
                    <a:lnTo>
                      <a:pt x="62" y="232"/>
                    </a:lnTo>
                    <a:lnTo>
                      <a:pt x="62" y="232"/>
                    </a:lnTo>
                    <a:lnTo>
                      <a:pt x="64" y="232"/>
                    </a:lnTo>
                    <a:lnTo>
                      <a:pt x="64" y="232"/>
                    </a:lnTo>
                    <a:lnTo>
                      <a:pt x="64" y="232"/>
                    </a:lnTo>
                    <a:lnTo>
                      <a:pt x="66" y="232"/>
                    </a:lnTo>
                    <a:lnTo>
                      <a:pt x="66" y="232"/>
                    </a:lnTo>
                    <a:lnTo>
                      <a:pt x="68" y="232"/>
                    </a:lnTo>
                    <a:lnTo>
                      <a:pt x="68" y="232"/>
                    </a:lnTo>
                    <a:lnTo>
                      <a:pt x="70" y="232"/>
                    </a:lnTo>
                    <a:lnTo>
                      <a:pt x="71" y="232"/>
                    </a:lnTo>
                    <a:lnTo>
                      <a:pt x="73" y="232"/>
                    </a:lnTo>
                    <a:lnTo>
                      <a:pt x="73" y="232"/>
                    </a:lnTo>
                    <a:lnTo>
                      <a:pt x="75" y="230"/>
                    </a:lnTo>
                    <a:lnTo>
                      <a:pt x="75" y="230"/>
                    </a:lnTo>
                    <a:lnTo>
                      <a:pt x="77" y="230"/>
                    </a:lnTo>
                    <a:lnTo>
                      <a:pt x="77" y="230"/>
                    </a:lnTo>
                    <a:lnTo>
                      <a:pt x="77" y="230"/>
                    </a:lnTo>
                    <a:lnTo>
                      <a:pt x="79" y="230"/>
                    </a:lnTo>
                    <a:lnTo>
                      <a:pt x="79" y="230"/>
                    </a:lnTo>
                    <a:lnTo>
                      <a:pt x="79" y="230"/>
                    </a:lnTo>
                    <a:lnTo>
                      <a:pt x="81" y="230"/>
                    </a:lnTo>
                    <a:lnTo>
                      <a:pt x="81" y="230"/>
                    </a:lnTo>
                    <a:lnTo>
                      <a:pt x="81" y="230"/>
                    </a:lnTo>
                    <a:lnTo>
                      <a:pt x="83" y="232"/>
                    </a:lnTo>
                    <a:lnTo>
                      <a:pt x="83" y="232"/>
                    </a:lnTo>
                    <a:lnTo>
                      <a:pt x="85" y="232"/>
                    </a:lnTo>
                    <a:lnTo>
                      <a:pt x="85" y="232"/>
                    </a:lnTo>
                    <a:lnTo>
                      <a:pt x="87" y="232"/>
                    </a:lnTo>
                    <a:lnTo>
                      <a:pt x="87" y="232"/>
                    </a:lnTo>
                    <a:lnTo>
                      <a:pt x="89" y="232"/>
                    </a:lnTo>
                    <a:lnTo>
                      <a:pt x="89" y="232"/>
                    </a:lnTo>
                    <a:lnTo>
                      <a:pt x="89" y="232"/>
                    </a:lnTo>
                    <a:lnTo>
                      <a:pt x="91" y="232"/>
                    </a:lnTo>
                    <a:lnTo>
                      <a:pt x="91" y="232"/>
                    </a:lnTo>
                    <a:lnTo>
                      <a:pt x="93" y="232"/>
                    </a:lnTo>
                    <a:lnTo>
                      <a:pt x="94" y="232"/>
                    </a:lnTo>
                    <a:lnTo>
                      <a:pt x="94" y="232"/>
                    </a:lnTo>
                    <a:lnTo>
                      <a:pt x="96" y="232"/>
                    </a:lnTo>
                    <a:lnTo>
                      <a:pt x="98" y="232"/>
                    </a:lnTo>
                    <a:lnTo>
                      <a:pt x="98" y="232"/>
                    </a:lnTo>
                    <a:lnTo>
                      <a:pt x="100" y="232"/>
                    </a:lnTo>
                    <a:lnTo>
                      <a:pt x="102" y="232"/>
                    </a:lnTo>
                    <a:lnTo>
                      <a:pt x="102" y="232"/>
                    </a:lnTo>
                    <a:lnTo>
                      <a:pt x="104" y="232"/>
                    </a:lnTo>
                    <a:lnTo>
                      <a:pt x="106" y="232"/>
                    </a:lnTo>
                    <a:lnTo>
                      <a:pt x="106" y="232"/>
                    </a:lnTo>
                    <a:lnTo>
                      <a:pt x="108" y="232"/>
                    </a:lnTo>
                    <a:lnTo>
                      <a:pt x="108" y="232"/>
                    </a:lnTo>
                    <a:lnTo>
                      <a:pt x="110" y="232"/>
                    </a:lnTo>
                    <a:lnTo>
                      <a:pt x="110" y="232"/>
                    </a:lnTo>
                    <a:lnTo>
                      <a:pt x="110" y="232"/>
                    </a:lnTo>
                    <a:lnTo>
                      <a:pt x="110" y="232"/>
                    </a:lnTo>
                    <a:lnTo>
                      <a:pt x="112" y="232"/>
                    </a:lnTo>
                    <a:lnTo>
                      <a:pt x="112" y="232"/>
                    </a:lnTo>
                    <a:lnTo>
                      <a:pt x="114" y="232"/>
                    </a:lnTo>
                    <a:lnTo>
                      <a:pt x="116" y="230"/>
                    </a:lnTo>
                    <a:lnTo>
                      <a:pt x="116" y="230"/>
                    </a:lnTo>
                    <a:lnTo>
                      <a:pt x="116" y="230"/>
                    </a:lnTo>
                    <a:lnTo>
                      <a:pt x="118" y="230"/>
                    </a:lnTo>
                    <a:lnTo>
                      <a:pt x="118" y="230"/>
                    </a:lnTo>
                    <a:lnTo>
                      <a:pt x="119" y="230"/>
                    </a:lnTo>
                    <a:lnTo>
                      <a:pt x="119" y="230"/>
                    </a:lnTo>
                    <a:lnTo>
                      <a:pt x="119" y="230"/>
                    </a:lnTo>
                    <a:lnTo>
                      <a:pt x="121" y="230"/>
                    </a:lnTo>
                    <a:lnTo>
                      <a:pt x="121" y="230"/>
                    </a:lnTo>
                    <a:lnTo>
                      <a:pt x="121" y="230"/>
                    </a:lnTo>
                    <a:lnTo>
                      <a:pt x="121" y="230"/>
                    </a:lnTo>
                    <a:lnTo>
                      <a:pt x="123" y="230"/>
                    </a:lnTo>
                    <a:lnTo>
                      <a:pt x="125" y="232"/>
                    </a:lnTo>
                    <a:lnTo>
                      <a:pt x="125" y="232"/>
                    </a:lnTo>
                    <a:lnTo>
                      <a:pt x="127" y="232"/>
                    </a:lnTo>
                    <a:lnTo>
                      <a:pt x="127" y="232"/>
                    </a:lnTo>
                    <a:lnTo>
                      <a:pt x="127" y="232"/>
                    </a:lnTo>
                    <a:lnTo>
                      <a:pt x="129" y="232"/>
                    </a:lnTo>
                    <a:lnTo>
                      <a:pt x="129" y="232"/>
                    </a:lnTo>
                    <a:lnTo>
                      <a:pt x="131" y="232"/>
                    </a:lnTo>
                    <a:lnTo>
                      <a:pt x="131" y="232"/>
                    </a:lnTo>
                    <a:lnTo>
                      <a:pt x="133" y="232"/>
                    </a:lnTo>
                    <a:lnTo>
                      <a:pt x="133" y="232"/>
                    </a:lnTo>
                    <a:lnTo>
                      <a:pt x="135" y="232"/>
                    </a:lnTo>
                    <a:lnTo>
                      <a:pt x="135" y="232"/>
                    </a:lnTo>
                    <a:lnTo>
                      <a:pt x="137" y="232"/>
                    </a:lnTo>
                    <a:lnTo>
                      <a:pt x="139" y="232"/>
                    </a:lnTo>
                    <a:lnTo>
                      <a:pt x="139" y="232"/>
                    </a:lnTo>
                    <a:lnTo>
                      <a:pt x="141" y="232"/>
                    </a:lnTo>
                    <a:lnTo>
                      <a:pt x="141" y="232"/>
                    </a:lnTo>
                    <a:lnTo>
                      <a:pt x="141" y="232"/>
                    </a:lnTo>
                    <a:lnTo>
                      <a:pt x="141" y="232"/>
                    </a:lnTo>
                    <a:lnTo>
                      <a:pt x="143" y="232"/>
                    </a:lnTo>
                    <a:lnTo>
                      <a:pt x="143" y="230"/>
                    </a:lnTo>
                    <a:lnTo>
                      <a:pt x="143" y="230"/>
                    </a:lnTo>
                    <a:lnTo>
                      <a:pt x="143" y="230"/>
                    </a:lnTo>
                    <a:lnTo>
                      <a:pt x="143" y="230"/>
                    </a:lnTo>
                    <a:lnTo>
                      <a:pt x="143" y="230"/>
                    </a:lnTo>
                    <a:lnTo>
                      <a:pt x="143" y="230"/>
                    </a:lnTo>
                    <a:lnTo>
                      <a:pt x="144" y="230"/>
                    </a:lnTo>
                    <a:lnTo>
                      <a:pt x="144" y="230"/>
                    </a:lnTo>
                    <a:lnTo>
                      <a:pt x="144" y="230"/>
                    </a:lnTo>
                    <a:lnTo>
                      <a:pt x="144" y="230"/>
                    </a:lnTo>
                    <a:lnTo>
                      <a:pt x="144" y="230"/>
                    </a:lnTo>
                    <a:lnTo>
                      <a:pt x="144" y="230"/>
                    </a:lnTo>
                    <a:lnTo>
                      <a:pt x="144" y="230"/>
                    </a:lnTo>
                    <a:lnTo>
                      <a:pt x="144" y="230"/>
                    </a:lnTo>
                    <a:lnTo>
                      <a:pt x="144" y="230"/>
                    </a:lnTo>
                    <a:lnTo>
                      <a:pt x="144" y="230"/>
                    </a:lnTo>
                    <a:lnTo>
                      <a:pt x="144" y="230"/>
                    </a:lnTo>
                    <a:lnTo>
                      <a:pt x="144" y="230"/>
                    </a:lnTo>
                    <a:lnTo>
                      <a:pt x="144" y="230"/>
                    </a:lnTo>
                    <a:lnTo>
                      <a:pt x="144" y="230"/>
                    </a:lnTo>
                    <a:lnTo>
                      <a:pt x="144" y="228"/>
                    </a:lnTo>
                    <a:lnTo>
                      <a:pt x="144" y="228"/>
                    </a:lnTo>
                    <a:lnTo>
                      <a:pt x="144" y="228"/>
                    </a:lnTo>
                    <a:lnTo>
                      <a:pt x="144" y="228"/>
                    </a:lnTo>
                    <a:lnTo>
                      <a:pt x="144" y="228"/>
                    </a:lnTo>
                    <a:lnTo>
                      <a:pt x="144" y="228"/>
                    </a:lnTo>
                    <a:lnTo>
                      <a:pt x="146" y="226"/>
                    </a:lnTo>
                    <a:lnTo>
                      <a:pt x="146" y="226"/>
                    </a:lnTo>
                    <a:lnTo>
                      <a:pt x="146" y="226"/>
                    </a:lnTo>
                    <a:lnTo>
                      <a:pt x="146" y="226"/>
                    </a:lnTo>
                    <a:lnTo>
                      <a:pt x="146" y="226"/>
                    </a:lnTo>
                    <a:lnTo>
                      <a:pt x="146" y="224"/>
                    </a:lnTo>
                    <a:lnTo>
                      <a:pt x="146" y="224"/>
                    </a:lnTo>
                    <a:lnTo>
                      <a:pt x="146" y="224"/>
                    </a:lnTo>
                    <a:lnTo>
                      <a:pt x="146" y="222"/>
                    </a:lnTo>
                    <a:lnTo>
                      <a:pt x="146" y="222"/>
                    </a:lnTo>
                    <a:lnTo>
                      <a:pt x="146" y="222"/>
                    </a:lnTo>
                    <a:lnTo>
                      <a:pt x="146" y="222"/>
                    </a:lnTo>
                    <a:lnTo>
                      <a:pt x="146" y="220"/>
                    </a:lnTo>
                    <a:lnTo>
                      <a:pt x="146" y="220"/>
                    </a:lnTo>
                    <a:lnTo>
                      <a:pt x="146" y="220"/>
                    </a:lnTo>
                    <a:lnTo>
                      <a:pt x="146" y="218"/>
                    </a:lnTo>
                    <a:lnTo>
                      <a:pt x="148" y="218"/>
                    </a:lnTo>
                    <a:lnTo>
                      <a:pt x="148" y="218"/>
                    </a:lnTo>
                    <a:lnTo>
                      <a:pt x="148" y="216"/>
                    </a:lnTo>
                    <a:lnTo>
                      <a:pt x="148" y="216"/>
                    </a:lnTo>
                    <a:lnTo>
                      <a:pt x="148" y="214"/>
                    </a:lnTo>
                    <a:lnTo>
                      <a:pt x="148" y="213"/>
                    </a:lnTo>
                    <a:lnTo>
                      <a:pt x="148" y="213"/>
                    </a:lnTo>
                    <a:lnTo>
                      <a:pt x="148" y="211"/>
                    </a:lnTo>
                    <a:lnTo>
                      <a:pt x="148" y="209"/>
                    </a:lnTo>
                    <a:lnTo>
                      <a:pt x="148" y="209"/>
                    </a:lnTo>
                    <a:lnTo>
                      <a:pt x="148" y="207"/>
                    </a:lnTo>
                    <a:lnTo>
                      <a:pt x="148" y="205"/>
                    </a:lnTo>
                    <a:lnTo>
                      <a:pt x="148" y="205"/>
                    </a:lnTo>
                    <a:lnTo>
                      <a:pt x="148" y="203"/>
                    </a:lnTo>
                    <a:lnTo>
                      <a:pt x="150" y="201"/>
                    </a:lnTo>
                    <a:lnTo>
                      <a:pt x="150" y="199"/>
                    </a:lnTo>
                    <a:lnTo>
                      <a:pt x="150" y="197"/>
                    </a:lnTo>
                    <a:lnTo>
                      <a:pt x="150" y="195"/>
                    </a:lnTo>
                    <a:lnTo>
                      <a:pt x="150" y="193"/>
                    </a:lnTo>
                    <a:lnTo>
                      <a:pt x="150" y="191"/>
                    </a:lnTo>
                    <a:lnTo>
                      <a:pt x="150" y="190"/>
                    </a:lnTo>
                    <a:lnTo>
                      <a:pt x="150" y="190"/>
                    </a:lnTo>
                    <a:lnTo>
                      <a:pt x="150" y="188"/>
                    </a:lnTo>
                    <a:lnTo>
                      <a:pt x="150" y="186"/>
                    </a:lnTo>
                    <a:lnTo>
                      <a:pt x="150" y="182"/>
                    </a:lnTo>
                    <a:lnTo>
                      <a:pt x="150" y="180"/>
                    </a:lnTo>
                    <a:lnTo>
                      <a:pt x="150" y="178"/>
                    </a:lnTo>
                    <a:lnTo>
                      <a:pt x="150" y="176"/>
                    </a:lnTo>
                    <a:lnTo>
                      <a:pt x="150" y="174"/>
                    </a:lnTo>
                    <a:lnTo>
                      <a:pt x="150" y="172"/>
                    </a:lnTo>
                    <a:lnTo>
                      <a:pt x="152" y="170"/>
                    </a:lnTo>
                    <a:lnTo>
                      <a:pt x="152" y="167"/>
                    </a:lnTo>
                    <a:lnTo>
                      <a:pt x="152" y="165"/>
                    </a:lnTo>
                    <a:lnTo>
                      <a:pt x="152" y="161"/>
                    </a:lnTo>
                    <a:lnTo>
                      <a:pt x="152" y="159"/>
                    </a:lnTo>
                    <a:lnTo>
                      <a:pt x="152" y="155"/>
                    </a:lnTo>
                    <a:lnTo>
                      <a:pt x="152" y="151"/>
                    </a:lnTo>
                    <a:lnTo>
                      <a:pt x="152" y="145"/>
                    </a:lnTo>
                    <a:lnTo>
                      <a:pt x="152" y="142"/>
                    </a:lnTo>
                    <a:lnTo>
                      <a:pt x="152" y="136"/>
                    </a:lnTo>
                    <a:lnTo>
                      <a:pt x="152" y="130"/>
                    </a:lnTo>
                    <a:lnTo>
                      <a:pt x="152" y="124"/>
                    </a:lnTo>
                    <a:lnTo>
                      <a:pt x="154" y="119"/>
                    </a:lnTo>
                    <a:lnTo>
                      <a:pt x="154" y="111"/>
                    </a:lnTo>
                    <a:lnTo>
                      <a:pt x="154" y="101"/>
                    </a:lnTo>
                    <a:lnTo>
                      <a:pt x="154" y="90"/>
                    </a:lnTo>
                    <a:lnTo>
                      <a:pt x="154" y="80"/>
                    </a:lnTo>
                    <a:lnTo>
                      <a:pt x="154" y="72"/>
                    </a:lnTo>
                    <a:lnTo>
                      <a:pt x="156" y="67"/>
                    </a:lnTo>
                    <a:lnTo>
                      <a:pt x="156" y="61"/>
                    </a:lnTo>
                    <a:lnTo>
                      <a:pt x="156" y="57"/>
                    </a:lnTo>
                    <a:lnTo>
                      <a:pt x="156" y="55"/>
                    </a:lnTo>
                    <a:lnTo>
                      <a:pt x="156" y="53"/>
                    </a:lnTo>
                    <a:lnTo>
                      <a:pt x="156" y="51"/>
                    </a:lnTo>
                    <a:lnTo>
                      <a:pt x="156" y="49"/>
                    </a:lnTo>
                    <a:lnTo>
                      <a:pt x="156" y="48"/>
                    </a:lnTo>
                    <a:lnTo>
                      <a:pt x="156" y="48"/>
                    </a:lnTo>
                    <a:lnTo>
                      <a:pt x="156" y="46"/>
                    </a:lnTo>
                    <a:lnTo>
                      <a:pt x="156" y="46"/>
                    </a:lnTo>
                    <a:lnTo>
                      <a:pt x="156" y="46"/>
                    </a:lnTo>
                    <a:lnTo>
                      <a:pt x="156" y="42"/>
                    </a:lnTo>
                    <a:lnTo>
                      <a:pt x="156" y="38"/>
                    </a:lnTo>
                    <a:lnTo>
                      <a:pt x="156" y="36"/>
                    </a:lnTo>
                    <a:lnTo>
                      <a:pt x="156" y="32"/>
                    </a:lnTo>
                    <a:lnTo>
                      <a:pt x="156" y="28"/>
                    </a:lnTo>
                    <a:lnTo>
                      <a:pt x="156" y="26"/>
                    </a:lnTo>
                    <a:lnTo>
                      <a:pt x="156" y="25"/>
                    </a:lnTo>
                    <a:lnTo>
                      <a:pt x="156" y="21"/>
                    </a:lnTo>
                    <a:lnTo>
                      <a:pt x="158" y="19"/>
                    </a:lnTo>
                    <a:lnTo>
                      <a:pt x="158" y="17"/>
                    </a:lnTo>
                    <a:lnTo>
                      <a:pt x="158" y="15"/>
                    </a:lnTo>
                    <a:lnTo>
                      <a:pt x="158" y="13"/>
                    </a:lnTo>
                    <a:lnTo>
                      <a:pt x="158" y="11"/>
                    </a:lnTo>
                    <a:lnTo>
                      <a:pt x="158" y="9"/>
                    </a:lnTo>
                    <a:lnTo>
                      <a:pt x="158" y="7"/>
                    </a:lnTo>
                    <a:lnTo>
                      <a:pt x="158" y="7"/>
                    </a:lnTo>
                    <a:lnTo>
                      <a:pt x="158" y="5"/>
                    </a:lnTo>
                    <a:lnTo>
                      <a:pt x="158" y="5"/>
                    </a:lnTo>
                    <a:lnTo>
                      <a:pt x="158" y="3"/>
                    </a:lnTo>
                    <a:lnTo>
                      <a:pt x="158" y="3"/>
                    </a:lnTo>
                    <a:lnTo>
                      <a:pt x="158" y="1"/>
                    </a:lnTo>
                    <a:lnTo>
                      <a:pt x="158" y="1"/>
                    </a:lnTo>
                    <a:lnTo>
                      <a:pt x="158" y="1"/>
                    </a:lnTo>
                    <a:lnTo>
                      <a:pt x="158" y="1"/>
                    </a:lnTo>
                    <a:lnTo>
                      <a:pt x="160" y="0"/>
                    </a:lnTo>
                    <a:lnTo>
                      <a:pt x="160" y="0"/>
                    </a:lnTo>
                    <a:lnTo>
                      <a:pt x="160" y="0"/>
                    </a:lnTo>
                    <a:lnTo>
                      <a:pt x="160" y="0"/>
                    </a:lnTo>
                    <a:lnTo>
                      <a:pt x="160" y="1"/>
                    </a:lnTo>
                    <a:lnTo>
                      <a:pt x="160" y="1"/>
                    </a:lnTo>
                    <a:lnTo>
                      <a:pt x="160" y="1"/>
                    </a:lnTo>
                    <a:lnTo>
                      <a:pt x="160" y="1"/>
                    </a:lnTo>
                    <a:lnTo>
                      <a:pt x="160" y="3"/>
                    </a:lnTo>
                    <a:lnTo>
                      <a:pt x="160" y="3"/>
                    </a:lnTo>
                    <a:lnTo>
                      <a:pt x="160" y="5"/>
                    </a:lnTo>
                    <a:lnTo>
                      <a:pt x="160" y="5"/>
                    </a:lnTo>
                    <a:lnTo>
                      <a:pt x="160" y="7"/>
                    </a:lnTo>
                    <a:lnTo>
                      <a:pt x="160" y="9"/>
                    </a:lnTo>
                    <a:lnTo>
                      <a:pt x="160" y="11"/>
                    </a:lnTo>
                    <a:lnTo>
                      <a:pt x="160" y="13"/>
                    </a:lnTo>
                    <a:lnTo>
                      <a:pt x="162" y="13"/>
                    </a:lnTo>
                    <a:lnTo>
                      <a:pt x="162" y="17"/>
                    </a:lnTo>
                    <a:lnTo>
                      <a:pt x="162" y="19"/>
                    </a:lnTo>
                    <a:lnTo>
                      <a:pt x="162" y="21"/>
                    </a:lnTo>
                    <a:lnTo>
                      <a:pt x="162" y="23"/>
                    </a:lnTo>
                    <a:lnTo>
                      <a:pt x="162" y="26"/>
                    </a:lnTo>
                    <a:lnTo>
                      <a:pt x="162" y="28"/>
                    </a:lnTo>
                    <a:lnTo>
                      <a:pt x="162" y="32"/>
                    </a:lnTo>
                    <a:lnTo>
                      <a:pt x="162" y="36"/>
                    </a:lnTo>
                    <a:lnTo>
                      <a:pt x="162" y="40"/>
                    </a:lnTo>
                    <a:lnTo>
                      <a:pt x="162" y="44"/>
                    </a:lnTo>
                    <a:lnTo>
                      <a:pt x="162" y="48"/>
                    </a:lnTo>
                    <a:lnTo>
                      <a:pt x="162" y="51"/>
                    </a:lnTo>
                    <a:lnTo>
                      <a:pt x="164" y="57"/>
                    </a:lnTo>
                    <a:lnTo>
                      <a:pt x="164" y="63"/>
                    </a:lnTo>
                    <a:lnTo>
                      <a:pt x="164" y="69"/>
                    </a:lnTo>
                    <a:lnTo>
                      <a:pt x="164" y="78"/>
                    </a:lnTo>
                    <a:lnTo>
                      <a:pt x="164" y="90"/>
                    </a:lnTo>
                    <a:lnTo>
                      <a:pt x="164" y="99"/>
                    </a:lnTo>
                    <a:lnTo>
                      <a:pt x="166" y="107"/>
                    </a:lnTo>
                    <a:lnTo>
                      <a:pt x="166" y="115"/>
                    </a:lnTo>
                    <a:lnTo>
                      <a:pt x="166" y="120"/>
                    </a:lnTo>
                    <a:lnTo>
                      <a:pt x="166" y="126"/>
                    </a:lnTo>
                    <a:lnTo>
                      <a:pt x="166" y="132"/>
                    </a:lnTo>
                    <a:lnTo>
                      <a:pt x="166" y="136"/>
                    </a:lnTo>
                    <a:lnTo>
                      <a:pt x="166" y="142"/>
                    </a:lnTo>
                    <a:lnTo>
                      <a:pt x="166" y="145"/>
                    </a:lnTo>
                    <a:lnTo>
                      <a:pt x="167" y="149"/>
                    </a:lnTo>
                    <a:lnTo>
                      <a:pt x="167" y="153"/>
                    </a:lnTo>
                    <a:lnTo>
                      <a:pt x="167" y="157"/>
                    </a:lnTo>
                    <a:lnTo>
                      <a:pt x="167" y="159"/>
                    </a:lnTo>
                    <a:lnTo>
                      <a:pt x="167" y="159"/>
                    </a:lnTo>
                    <a:lnTo>
                      <a:pt x="167" y="161"/>
                    </a:lnTo>
                    <a:lnTo>
                      <a:pt x="167" y="161"/>
                    </a:lnTo>
                    <a:lnTo>
                      <a:pt x="167" y="163"/>
                    </a:lnTo>
                    <a:lnTo>
                      <a:pt x="167" y="163"/>
                    </a:lnTo>
                    <a:lnTo>
                      <a:pt x="167" y="165"/>
                    </a:lnTo>
                    <a:lnTo>
                      <a:pt x="167" y="165"/>
                    </a:lnTo>
                    <a:lnTo>
                      <a:pt x="167" y="167"/>
                    </a:lnTo>
                    <a:lnTo>
                      <a:pt x="167" y="167"/>
                    </a:lnTo>
                    <a:lnTo>
                      <a:pt x="167" y="167"/>
                    </a:lnTo>
                    <a:lnTo>
                      <a:pt x="167" y="167"/>
                    </a:lnTo>
                    <a:lnTo>
                      <a:pt x="167" y="168"/>
                    </a:lnTo>
                    <a:lnTo>
                      <a:pt x="167" y="168"/>
                    </a:lnTo>
                    <a:lnTo>
                      <a:pt x="167" y="168"/>
                    </a:lnTo>
                    <a:lnTo>
                      <a:pt x="167" y="168"/>
                    </a:lnTo>
                    <a:lnTo>
                      <a:pt x="167" y="168"/>
                    </a:lnTo>
                    <a:lnTo>
                      <a:pt x="167" y="170"/>
                    </a:lnTo>
                    <a:lnTo>
                      <a:pt x="167" y="172"/>
                    </a:lnTo>
                    <a:lnTo>
                      <a:pt x="167" y="174"/>
                    </a:lnTo>
                    <a:lnTo>
                      <a:pt x="167" y="176"/>
                    </a:lnTo>
                    <a:lnTo>
                      <a:pt x="167" y="178"/>
                    </a:lnTo>
                    <a:lnTo>
                      <a:pt x="167" y="180"/>
                    </a:lnTo>
                    <a:lnTo>
                      <a:pt x="169" y="182"/>
                    </a:lnTo>
                    <a:lnTo>
                      <a:pt x="169" y="186"/>
                    </a:lnTo>
                    <a:lnTo>
                      <a:pt x="169" y="188"/>
                    </a:lnTo>
                    <a:lnTo>
                      <a:pt x="169" y="188"/>
                    </a:lnTo>
                    <a:lnTo>
                      <a:pt x="169" y="190"/>
                    </a:lnTo>
                    <a:lnTo>
                      <a:pt x="169" y="191"/>
                    </a:lnTo>
                    <a:lnTo>
                      <a:pt x="169" y="193"/>
                    </a:lnTo>
                    <a:lnTo>
                      <a:pt x="169" y="195"/>
                    </a:lnTo>
                    <a:lnTo>
                      <a:pt x="169" y="197"/>
                    </a:lnTo>
                    <a:lnTo>
                      <a:pt x="169" y="197"/>
                    </a:lnTo>
                    <a:lnTo>
                      <a:pt x="169" y="199"/>
                    </a:lnTo>
                    <a:lnTo>
                      <a:pt x="169" y="201"/>
                    </a:lnTo>
                    <a:lnTo>
                      <a:pt x="169" y="203"/>
                    </a:lnTo>
                    <a:lnTo>
                      <a:pt x="169" y="203"/>
                    </a:lnTo>
                    <a:lnTo>
                      <a:pt x="171" y="205"/>
                    </a:lnTo>
                    <a:lnTo>
                      <a:pt x="171" y="207"/>
                    </a:lnTo>
                    <a:lnTo>
                      <a:pt x="171" y="209"/>
                    </a:lnTo>
                    <a:lnTo>
                      <a:pt x="171" y="209"/>
                    </a:lnTo>
                    <a:lnTo>
                      <a:pt x="171" y="211"/>
                    </a:lnTo>
                    <a:lnTo>
                      <a:pt x="171" y="211"/>
                    </a:lnTo>
                    <a:lnTo>
                      <a:pt x="171" y="213"/>
                    </a:lnTo>
                    <a:lnTo>
                      <a:pt x="171" y="213"/>
                    </a:lnTo>
                    <a:lnTo>
                      <a:pt x="171" y="214"/>
                    </a:lnTo>
                    <a:lnTo>
                      <a:pt x="171" y="216"/>
                    </a:lnTo>
                    <a:lnTo>
                      <a:pt x="171" y="216"/>
                    </a:lnTo>
                    <a:lnTo>
                      <a:pt x="173" y="216"/>
                    </a:lnTo>
                    <a:lnTo>
                      <a:pt x="173" y="218"/>
                    </a:lnTo>
                    <a:lnTo>
                      <a:pt x="173" y="218"/>
                    </a:lnTo>
                    <a:lnTo>
                      <a:pt x="173" y="218"/>
                    </a:lnTo>
                    <a:lnTo>
                      <a:pt x="173" y="220"/>
                    </a:lnTo>
                    <a:lnTo>
                      <a:pt x="173" y="220"/>
                    </a:lnTo>
                    <a:lnTo>
                      <a:pt x="173" y="220"/>
                    </a:lnTo>
                    <a:lnTo>
                      <a:pt x="173" y="222"/>
                    </a:lnTo>
                    <a:lnTo>
                      <a:pt x="173" y="222"/>
                    </a:lnTo>
                    <a:lnTo>
                      <a:pt x="173" y="222"/>
                    </a:lnTo>
                    <a:lnTo>
                      <a:pt x="173" y="222"/>
                    </a:lnTo>
                    <a:lnTo>
                      <a:pt x="173" y="224"/>
                    </a:lnTo>
                    <a:lnTo>
                      <a:pt x="175" y="224"/>
                    </a:lnTo>
                    <a:lnTo>
                      <a:pt x="175" y="224"/>
                    </a:lnTo>
                    <a:lnTo>
                      <a:pt x="175" y="224"/>
                    </a:lnTo>
                    <a:lnTo>
                      <a:pt x="175" y="224"/>
                    </a:lnTo>
                    <a:lnTo>
                      <a:pt x="175" y="226"/>
                    </a:lnTo>
                    <a:lnTo>
                      <a:pt x="175" y="226"/>
                    </a:lnTo>
                    <a:lnTo>
                      <a:pt x="175" y="226"/>
                    </a:lnTo>
                    <a:lnTo>
                      <a:pt x="175" y="226"/>
                    </a:lnTo>
                    <a:lnTo>
                      <a:pt x="175" y="226"/>
                    </a:lnTo>
                    <a:lnTo>
                      <a:pt x="177" y="226"/>
                    </a:lnTo>
                    <a:lnTo>
                      <a:pt x="177" y="228"/>
                    </a:lnTo>
                    <a:lnTo>
                      <a:pt x="177" y="228"/>
                    </a:lnTo>
                    <a:lnTo>
                      <a:pt x="177" y="228"/>
                    </a:lnTo>
                    <a:lnTo>
                      <a:pt x="177" y="228"/>
                    </a:lnTo>
                    <a:lnTo>
                      <a:pt x="177" y="228"/>
                    </a:lnTo>
                    <a:lnTo>
                      <a:pt x="177" y="228"/>
                    </a:lnTo>
                    <a:lnTo>
                      <a:pt x="179" y="228"/>
                    </a:lnTo>
                    <a:lnTo>
                      <a:pt x="179" y="228"/>
                    </a:lnTo>
                    <a:lnTo>
                      <a:pt x="179" y="228"/>
                    </a:lnTo>
                    <a:lnTo>
                      <a:pt x="179" y="23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9" name="Freeform 473"/>
              <p:cNvSpPr>
                <a:spLocks/>
              </p:cNvSpPr>
              <p:nvPr/>
            </p:nvSpPr>
            <p:spPr bwMode="auto">
              <a:xfrm>
                <a:off x="4066" y="2412"/>
                <a:ext cx="109" cy="14"/>
              </a:xfrm>
              <a:custGeom>
                <a:avLst/>
                <a:gdLst>
                  <a:gd name="T0" fmla="*/ 2 w 109"/>
                  <a:gd name="T1" fmla="*/ 12 h 14"/>
                  <a:gd name="T2" fmla="*/ 4 w 109"/>
                  <a:gd name="T3" fmla="*/ 12 h 14"/>
                  <a:gd name="T4" fmla="*/ 6 w 109"/>
                  <a:gd name="T5" fmla="*/ 12 h 14"/>
                  <a:gd name="T6" fmla="*/ 10 w 109"/>
                  <a:gd name="T7" fmla="*/ 12 h 14"/>
                  <a:gd name="T8" fmla="*/ 15 w 109"/>
                  <a:gd name="T9" fmla="*/ 12 h 14"/>
                  <a:gd name="T10" fmla="*/ 17 w 109"/>
                  <a:gd name="T11" fmla="*/ 12 h 14"/>
                  <a:gd name="T12" fmla="*/ 21 w 109"/>
                  <a:gd name="T13" fmla="*/ 12 h 14"/>
                  <a:gd name="T14" fmla="*/ 25 w 109"/>
                  <a:gd name="T15" fmla="*/ 12 h 14"/>
                  <a:gd name="T16" fmla="*/ 27 w 109"/>
                  <a:gd name="T17" fmla="*/ 14 h 14"/>
                  <a:gd name="T18" fmla="*/ 31 w 109"/>
                  <a:gd name="T19" fmla="*/ 14 h 14"/>
                  <a:gd name="T20" fmla="*/ 35 w 109"/>
                  <a:gd name="T21" fmla="*/ 14 h 14"/>
                  <a:gd name="T22" fmla="*/ 36 w 109"/>
                  <a:gd name="T23" fmla="*/ 14 h 14"/>
                  <a:gd name="T24" fmla="*/ 42 w 109"/>
                  <a:gd name="T25" fmla="*/ 12 h 14"/>
                  <a:gd name="T26" fmla="*/ 46 w 109"/>
                  <a:gd name="T27" fmla="*/ 12 h 14"/>
                  <a:gd name="T28" fmla="*/ 50 w 109"/>
                  <a:gd name="T29" fmla="*/ 12 h 14"/>
                  <a:gd name="T30" fmla="*/ 52 w 109"/>
                  <a:gd name="T31" fmla="*/ 10 h 14"/>
                  <a:gd name="T32" fmla="*/ 54 w 109"/>
                  <a:gd name="T33" fmla="*/ 12 h 14"/>
                  <a:gd name="T34" fmla="*/ 56 w 109"/>
                  <a:gd name="T35" fmla="*/ 12 h 14"/>
                  <a:gd name="T36" fmla="*/ 58 w 109"/>
                  <a:gd name="T37" fmla="*/ 12 h 14"/>
                  <a:gd name="T38" fmla="*/ 60 w 109"/>
                  <a:gd name="T39" fmla="*/ 12 h 14"/>
                  <a:gd name="T40" fmla="*/ 61 w 109"/>
                  <a:gd name="T41" fmla="*/ 12 h 14"/>
                  <a:gd name="T42" fmla="*/ 61 w 109"/>
                  <a:gd name="T43" fmla="*/ 12 h 14"/>
                  <a:gd name="T44" fmla="*/ 63 w 109"/>
                  <a:gd name="T45" fmla="*/ 12 h 14"/>
                  <a:gd name="T46" fmla="*/ 65 w 109"/>
                  <a:gd name="T47" fmla="*/ 10 h 14"/>
                  <a:gd name="T48" fmla="*/ 67 w 109"/>
                  <a:gd name="T49" fmla="*/ 8 h 14"/>
                  <a:gd name="T50" fmla="*/ 69 w 109"/>
                  <a:gd name="T51" fmla="*/ 6 h 14"/>
                  <a:gd name="T52" fmla="*/ 71 w 109"/>
                  <a:gd name="T53" fmla="*/ 6 h 14"/>
                  <a:gd name="T54" fmla="*/ 71 w 109"/>
                  <a:gd name="T55" fmla="*/ 4 h 14"/>
                  <a:gd name="T56" fmla="*/ 73 w 109"/>
                  <a:gd name="T57" fmla="*/ 4 h 14"/>
                  <a:gd name="T58" fmla="*/ 73 w 109"/>
                  <a:gd name="T59" fmla="*/ 4 h 14"/>
                  <a:gd name="T60" fmla="*/ 75 w 109"/>
                  <a:gd name="T61" fmla="*/ 4 h 14"/>
                  <a:gd name="T62" fmla="*/ 77 w 109"/>
                  <a:gd name="T63" fmla="*/ 4 h 14"/>
                  <a:gd name="T64" fmla="*/ 77 w 109"/>
                  <a:gd name="T65" fmla="*/ 6 h 14"/>
                  <a:gd name="T66" fmla="*/ 81 w 109"/>
                  <a:gd name="T67" fmla="*/ 8 h 14"/>
                  <a:gd name="T68" fmla="*/ 83 w 109"/>
                  <a:gd name="T69" fmla="*/ 10 h 14"/>
                  <a:gd name="T70" fmla="*/ 83 w 109"/>
                  <a:gd name="T71" fmla="*/ 10 h 14"/>
                  <a:gd name="T72" fmla="*/ 85 w 109"/>
                  <a:gd name="T73" fmla="*/ 10 h 14"/>
                  <a:gd name="T74" fmla="*/ 86 w 109"/>
                  <a:gd name="T75" fmla="*/ 12 h 14"/>
                  <a:gd name="T76" fmla="*/ 86 w 109"/>
                  <a:gd name="T77" fmla="*/ 12 h 14"/>
                  <a:gd name="T78" fmla="*/ 88 w 109"/>
                  <a:gd name="T79" fmla="*/ 12 h 14"/>
                  <a:gd name="T80" fmla="*/ 90 w 109"/>
                  <a:gd name="T81" fmla="*/ 10 h 14"/>
                  <a:gd name="T82" fmla="*/ 90 w 109"/>
                  <a:gd name="T83" fmla="*/ 10 h 14"/>
                  <a:gd name="T84" fmla="*/ 92 w 109"/>
                  <a:gd name="T85" fmla="*/ 8 h 14"/>
                  <a:gd name="T86" fmla="*/ 92 w 109"/>
                  <a:gd name="T87" fmla="*/ 8 h 14"/>
                  <a:gd name="T88" fmla="*/ 94 w 109"/>
                  <a:gd name="T89" fmla="*/ 8 h 14"/>
                  <a:gd name="T90" fmla="*/ 94 w 109"/>
                  <a:gd name="T91" fmla="*/ 6 h 14"/>
                  <a:gd name="T92" fmla="*/ 96 w 109"/>
                  <a:gd name="T93" fmla="*/ 4 h 14"/>
                  <a:gd name="T94" fmla="*/ 98 w 109"/>
                  <a:gd name="T95" fmla="*/ 2 h 14"/>
                  <a:gd name="T96" fmla="*/ 98 w 109"/>
                  <a:gd name="T97" fmla="*/ 2 h 14"/>
                  <a:gd name="T98" fmla="*/ 100 w 109"/>
                  <a:gd name="T99" fmla="*/ 0 h 14"/>
                  <a:gd name="T100" fmla="*/ 100 w 109"/>
                  <a:gd name="T101" fmla="*/ 0 h 14"/>
                  <a:gd name="T102" fmla="*/ 102 w 109"/>
                  <a:gd name="T103" fmla="*/ 0 h 14"/>
                  <a:gd name="T104" fmla="*/ 102 w 109"/>
                  <a:gd name="T105" fmla="*/ 0 h 14"/>
                  <a:gd name="T106" fmla="*/ 104 w 109"/>
                  <a:gd name="T107" fmla="*/ 2 h 14"/>
                  <a:gd name="T108" fmla="*/ 104 w 109"/>
                  <a:gd name="T109" fmla="*/ 2 h 14"/>
                  <a:gd name="T110" fmla="*/ 106 w 109"/>
                  <a:gd name="T111" fmla="*/ 4 h 14"/>
                  <a:gd name="T112" fmla="*/ 106 w 109"/>
                  <a:gd name="T113" fmla="*/ 4 h 14"/>
                  <a:gd name="T114" fmla="*/ 106 w 109"/>
                  <a:gd name="T115" fmla="*/ 4 h 14"/>
                  <a:gd name="T116" fmla="*/ 108 w 109"/>
                  <a:gd name="T117"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 h="14">
                    <a:moveTo>
                      <a:pt x="0" y="12"/>
                    </a:moveTo>
                    <a:lnTo>
                      <a:pt x="2" y="12"/>
                    </a:lnTo>
                    <a:lnTo>
                      <a:pt x="2" y="12"/>
                    </a:lnTo>
                    <a:lnTo>
                      <a:pt x="2" y="12"/>
                    </a:lnTo>
                    <a:lnTo>
                      <a:pt x="4" y="12"/>
                    </a:lnTo>
                    <a:lnTo>
                      <a:pt x="4" y="12"/>
                    </a:lnTo>
                    <a:lnTo>
                      <a:pt x="4" y="12"/>
                    </a:lnTo>
                    <a:lnTo>
                      <a:pt x="6" y="12"/>
                    </a:lnTo>
                    <a:lnTo>
                      <a:pt x="6" y="12"/>
                    </a:lnTo>
                    <a:lnTo>
                      <a:pt x="8" y="12"/>
                    </a:lnTo>
                    <a:lnTo>
                      <a:pt x="8" y="12"/>
                    </a:lnTo>
                    <a:lnTo>
                      <a:pt x="10" y="12"/>
                    </a:lnTo>
                    <a:lnTo>
                      <a:pt x="12" y="12"/>
                    </a:lnTo>
                    <a:lnTo>
                      <a:pt x="13" y="12"/>
                    </a:lnTo>
                    <a:lnTo>
                      <a:pt x="15" y="12"/>
                    </a:lnTo>
                    <a:lnTo>
                      <a:pt x="15" y="12"/>
                    </a:lnTo>
                    <a:lnTo>
                      <a:pt x="17" y="12"/>
                    </a:lnTo>
                    <a:lnTo>
                      <a:pt x="17" y="12"/>
                    </a:lnTo>
                    <a:lnTo>
                      <a:pt x="19" y="12"/>
                    </a:lnTo>
                    <a:lnTo>
                      <a:pt x="19" y="12"/>
                    </a:lnTo>
                    <a:lnTo>
                      <a:pt x="21" y="12"/>
                    </a:lnTo>
                    <a:lnTo>
                      <a:pt x="23" y="12"/>
                    </a:lnTo>
                    <a:lnTo>
                      <a:pt x="23" y="12"/>
                    </a:lnTo>
                    <a:lnTo>
                      <a:pt x="25" y="12"/>
                    </a:lnTo>
                    <a:lnTo>
                      <a:pt x="25" y="12"/>
                    </a:lnTo>
                    <a:lnTo>
                      <a:pt x="27" y="14"/>
                    </a:lnTo>
                    <a:lnTo>
                      <a:pt x="27" y="14"/>
                    </a:lnTo>
                    <a:lnTo>
                      <a:pt x="29" y="14"/>
                    </a:lnTo>
                    <a:lnTo>
                      <a:pt x="29" y="14"/>
                    </a:lnTo>
                    <a:lnTo>
                      <a:pt x="31" y="14"/>
                    </a:lnTo>
                    <a:lnTo>
                      <a:pt x="33" y="14"/>
                    </a:lnTo>
                    <a:lnTo>
                      <a:pt x="33" y="14"/>
                    </a:lnTo>
                    <a:lnTo>
                      <a:pt x="35" y="14"/>
                    </a:lnTo>
                    <a:lnTo>
                      <a:pt x="35" y="14"/>
                    </a:lnTo>
                    <a:lnTo>
                      <a:pt x="36" y="14"/>
                    </a:lnTo>
                    <a:lnTo>
                      <a:pt x="36" y="14"/>
                    </a:lnTo>
                    <a:lnTo>
                      <a:pt x="38" y="12"/>
                    </a:lnTo>
                    <a:lnTo>
                      <a:pt x="40" y="12"/>
                    </a:lnTo>
                    <a:lnTo>
                      <a:pt x="42" y="12"/>
                    </a:lnTo>
                    <a:lnTo>
                      <a:pt x="44" y="12"/>
                    </a:lnTo>
                    <a:lnTo>
                      <a:pt x="46" y="12"/>
                    </a:lnTo>
                    <a:lnTo>
                      <a:pt x="46" y="12"/>
                    </a:lnTo>
                    <a:lnTo>
                      <a:pt x="48" y="12"/>
                    </a:lnTo>
                    <a:lnTo>
                      <a:pt x="48" y="12"/>
                    </a:lnTo>
                    <a:lnTo>
                      <a:pt x="50" y="12"/>
                    </a:lnTo>
                    <a:lnTo>
                      <a:pt x="50" y="12"/>
                    </a:lnTo>
                    <a:lnTo>
                      <a:pt x="50" y="12"/>
                    </a:lnTo>
                    <a:lnTo>
                      <a:pt x="52" y="10"/>
                    </a:lnTo>
                    <a:lnTo>
                      <a:pt x="52" y="10"/>
                    </a:lnTo>
                    <a:lnTo>
                      <a:pt x="54" y="12"/>
                    </a:lnTo>
                    <a:lnTo>
                      <a:pt x="54" y="12"/>
                    </a:lnTo>
                    <a:lnTo>
                      <a:pt x="54" y="12"/>
                    </a:lnTo>
                    <a:lnTo>
                      <a:pt x="56" y="12"/>
                    </a:lnTo>
                    <a:lnTo>
                      <a:pt x="56" y="12"/>
                    </a:lnTo>
                    <a:lnTo>
                      <a:pt x="58" y="12"/>
                    </a:lnTo>
                    <a:lnTo>
                      <a:pt x="58" y="12"/>
                    </a:lnTo>
                    <a:lnTo>
                      <a:pt x="58" y="12"/>
                    </a:lnTo>
                    <a:lnTo>
                      <a:pt x="60" y="12"/>
                    </a:lnTo>
                    <a:lnTo>
                      <a:pt x="60" y="12"/>
                    </a:lnTo>
                    <a:lnTo>
                      <a:pt x="60" y="12"/>
                    </a:lnTo>
                    <a:lnTo>
                      <a:pt x="60" y="12"/>
                    </a:lnTo>
                    <a:lnTo>
                      <a:pt x="60" y="12"/>
                    </a:lnTo>
                    <a:lnTo>
                      <a:pt x="61" y="12"/>
                    </a:lnTo>
                    <a:lnTo>
                      <a:pt x="61" y="12"/>
                    </a:lnTo>
                    <a:lnTo>
                      <a:pt x="61" y="12"/>
                    </a:lnTo>
                    <a:lnTo>
                      <a:pt x="61" y="12"/>
                    </a:lnTo>
                    <a:lnTo>
                      <a:pt x="63" y="12"/>
                    </a:lnTo>
                    <a:lnTo>
                      <a:pt x="63" y="12"/>
                    </a:lnTo>
                    <a:lnTo>
                      <a:pt x="63" y="12"/>
                    </a:lnTo>
                    <a:lnTo>
                      <a:pt x="63" y="10"/>
                    </a:lnTo>
                    <a:lnTo>
                      <a:pt x="65" y="10"/>
                    </a:lnTo>
                    <a:lnTo>
                      <a:pt x="65" y="10"/>
                    </a:lnTo>
                    <a:lnTo>
                      <a:pt x="65" y="10"/>
                    </a:lnTo>
                    <a:lnTo>
                      <a:pt x="65" y="10"/>
                    </a:lnTo>
                    <a:lnTo>
                      <a:pt x="67" y="8"/>
                    </a:lnTo>
                    <a:lnTo>
                      <a:pt x="67" y="8"/>
                    </a:lnTo>
                    <a:lnTo>
                      <a:pt x="69" y="8"/>
                    </a:lnTo>
                    <a:lnTo>
                      <a:pt x="69" y="6"/>
                    </a:lnTo>
                    <a:lnTo>
                      <a:pt x="69" y="6"/>
                    </a:lnTo>
                    <a:lnTo>
                      <a:pt x="71" y="6"/>
                    </a:lnTo>
                    <a:lnTo>
                      <a:pt x="71" y="6"/>
                    </a:lnTo>
                    <a:lnTo>
                      <a:pt x="71" y="4"/>
                    </a:lnTo>
                    <a:lnTo>
                      <a:pt x="71" y="4"/>
                    </a:lnTo>
                    <a:lnTo>
                      <a:pt x="71" y="4"/>
                    </a:lnTo>
                    <a:lnTo>
                      <a:pt x="73" y="4"/>
                    </a:lnTo>
                    <a:lnTo>
                      <a:pt x="73" y="4"/>
                    </a:lnTo>
                    <a:lnTo>
                      <a:pt x="73" y="4"/>
                    </a:lnTo>
                    <a:lnTo>
                      <a:pt x="73" y="4"/>
                    </a:lnTo>
                    <a:lnTo>
                      <a:pt x="73" y="4"/>
                    </a:lnTo>
                    <a:lnTo>
                      <a:pt x="73" y="4"/>
                    </a:lnTo>
                    <a:lnTo>
                      <a:pt x="75" y="4"/>
                    </a:lnTo>
                    <a:lnTo>
                      <a:pt x="75" y="4"/>
                    </a:lnTo>
                    <a:lnTo>
                      <a:pt x="75" y="4"/>
                    </a:lnTo>
                    <a:lnTo>
                      <a:pt x="75" y="4"/>
                    </a:lnTo>
                    <a:lnTo>
                      <a:pt x="75" y="4"/>
                    </a:lnTo>
                    <a:lnTo>
                      <a:pt x="77" y="4"/>
                    </a:lnTo>
                    <a:lnTo>
                      <a:pt x="77" y="6"/>
                    </a:lnTo>
                    <a:lnTo>
                      <a:pt x="77" y="6"/>
                    </a:lnTo>
                    <a:lnTo>
                      <a:pt x="77" y="6"/>
                    </a:lnTo>
                    <a:lnTo>
                      <a:pt x="79" y="6"/>
                    </a:lnTo>
                    <a:lnTo>
                      <a:pt x="79" y="8"/>
                    </a:lnTo>
                    <a:lnTo>
                      <a:pt x="81" y="8"/>
                    </a:lnTo>
                    <a:lnTo>
                      <a:pt x="81" y="8"/>
                    </a:lnTo>
                    <a:lnTo>
                      <a:pt x="81" y="10"/>
                    </a:lnTo>
                    <a:lnTo>
                      <a:pt x="83" y="10"/>
                    </a:lnTo>
                    <a:lnTo>
                      <a:pt x="83" y="10"/>
                    </a:lnTo>
                    <a:lnTo>
                      <a:pt x="83" y="10"/>
                    </a:lnTo>
                    <a:lnTo>
                      <a:pt x="83" y="10"/>
                    </a:lnTo>
                    <a:lnTo>
                      <a:pt x="83" y="10"/>
                    </a:lnTo>
                    <a:lnTo>
                      <a:pt x="85" y="10"/>
                    </a:lnTo>
                    <a:lnTo>
                      <a:pt x="85" y="10"/>
                    </a:lnTo>
                    <a:lnTo>
                      <a:pt x="85" y="12"/>
                    </a:lnTo>
                    <a:lnTo>
                      <a:pt x="85" y="12"/>
                    </a:lnTo>
                    <a:lnTo>
                      <a:pt x="86" y="12"/>
                    </a:lnTo>
                    <a:lnTo>
                      <a:pt x="86" y="12"/>
                    </a:lnTo>
                    <a:lnTo>
                      <a:pt x="86" y="12"/>
                    </a:lnTo>
                    <a:lnTo>
                      <a:pt x="86" y="12"/>
                    </a:lnTo>
                    <a:lnTo>
                      <a:pt x="86" y="12"/>
                    </a:lnTo>
                    <a:lnTo>
                      <a:pt x="88" y="12"/>
                    </a:lnTo>
                    <a:lnTo>
                      <a:pt x="88" y="12"/>
                    </a:lnTo>
                    <a:lnTo>
                      <a:pt x="88" y="12"/>
                    </a:lnTo>
                    <a:lnTo>
                      <a:pt x="88" y="10"/>
                    </a:lnTo>
                    <a:lnTo>
                      <a:pt x="90" y="10"/>
                    </a:lnTo>
                    <a:lnTo>
                      <a:pt x="90" y="10"/>
                    </a:lnTo>
                    <a:lnTo>
                      <a:pt x="90" y="10"/>
                    </a:lnTo>
                    <a:lnTo>
                      <a:pt x="90" y="10"/>
                    </a:lnTo>
                    <a:lnTo>
                      <a:pt x="92" y="10"/>
                    </a:lnTo>
                    <a:lnTo>
                      <a:pt x="92" y="10"/>
                    </a:lnTo>
                    <a:lnTo>
                      <a:pt x="92" y="8"/>
                    </a:lnTo>
                    <a:lnTo>
                      <a:pt x="92" y="8"/>
                    </a:lnTo>
                    <a:lnTo>
                      <a:pt x="92" y="8"/>
                    </a:lnTo>
                    <a:lnTo>
                      <a:pt x="92" y="8"/>
                    </a:lnTo>
                    <a:lnTo>
                      <a:pt x="94" y="8"/>
                    </a:lnTo>
                    <a:lnTo>
                      <a:pt x="94" y="8"/>
                    </a:lnTo>
                    <a:lnTo>
                      <a:pt x="94" y="8"/>
                    </a:lnTo>
                    <a:lnTo>
                      <a:pt x="94" y="6"/>
                    </a:lnTo>
                    <a:lnTo>
                      <a:pt x="94" y="6"/>
                    </a:lnTo>
                    <a:lnTo>
                      <a:pt x="94" y="6"/>
                    </a:lnTo>
                    <a:lnTo>
                      <a:pt x="94" y="6"/>
                    </a:lnTo>
                    <a:lnTo>
                      <a:pt x="96" y="4"/>
                    </a:lnTo>
                    <a:lnTo>
                      <a:pt x="96" y="4"/>
                    </a:lnTo>
                    <a:lnTo>
                      <a:pt x="96" y="2"/>
                    </a:lnTo>
                    <a:lnTo>
                      <a:pt x="98" y="2"/>
                    </a:lnTo>
                    <a:lnTo>
                      <a:pt x="98" y="2"/>
                    </a:lnTo>
                    <a:lnTo>
                      <a:pt x="98" y="2"/>
                    </a:lnTo>
                    <a:lnTo>
                      <a:pt x="98" y="2"/>
                    </a:lnTo>
                    <a:lnTo>
                      <a:pt x="98" y="2"/>
                    </a:lnTo>
                    <a:lnTo>
                      <a:pt x="100" y="0"/>
                    </a:lnTo>
                    <a:lnTo>
                      <a:pt x="100" y="0"/>
                    </a:lnTo>
                    <a:lnTo>
                      <a:pt x="100" y="0"/>
                    </a:lnTo>
                    <a:lnTo>
                      <a:pt x="100" y="0"/>
                    </a:lnTo>
                    <a:lnTo>
                      <a:pt x="100" y="0"/>
                    </a:lnTo>
                    <a:lnTo>
                      <a:pt x="100" y="0"/>
                    </a:lnTo>
                    <a:lnTo>
                      <a:pt x="100" y="0"/>
                    </a:lnTo>
                    <a:lnTo>
                      <a:pt x="102" y="0"/>
                    </a:lnTo>
                    <a:lnTo>
                      <a:pt x="102" y="0"/>
                    </a:lnTo>
                    <a:lnTo>
                      <a:pt x="102" y="0"/>
                    </a:lnTo>
                    <a:lnTo>
                      <a:pt x="102" y="0"/>
                    </a:lnTo>
                    <a:lnTo>
                      <a:pt x="102" y="0"/>
                    </a:lnTo>
                    <a:lnTo>
                      <a:pt x="102" y="2"/>
                    </a:lnTo>
                    <a:lnTo>
                      <a:pt x="104" y="2"/>
                    </a:lnTo>
                    <a:lnTo>
                      <a:pt x="104" y="2"/>
                    </a:lnTo>
                    <a:lnTo>
                      <a:pt x="104" y="2"/>
                    </a:lnTo>
                    <a:lnTo>
                      <a:pt x="104" y="2"/>
                    </a:lnTo>
                    <a:lnTo>
                      <a:pt x="104" y="2"/>
                    </a:lnTo>
                    <a:lnTo>
                      <a:pt x="104" y="4"/>
                    </a:lnTo>
                    <a:lnTo>
                      <a:pt x="106" y="4"/>
                    </a:lnTo>
                    <a:lnTo>
                      <a:pt x="106" y="4"/>
                    </a:lnTo>
                    <a:lnTo>
                      <a:pt x="106" y="4"/>
                    </a:lnTo>
                    <a:lnTo>
                      <a:pt x="106" y="4"/>
                    </a:lnTo>
                    <a:lnTo>
                      <a:pt x="106" y="4"/>
                    </a:lnTo>
                    <a:lnTo>
                      <a:pt x="106" y="4"/>
                    </a:lnTo>
                    <a:lnTo>
                      <a:pt x="106" y="4"/>
                    </a:lnTo>
                    <a:lnTo>
                      <a:pt x="106" y="4"/>
                    </a:lnTo>
                    <a:lnTo>
                      <a:pt x="108" y="6"/>
                    </a:lnTo>
                    <a:lnTo>
                      <a:pt x="108" y="8"/>
                    </a:lnTo>
                    <a:lnTo>
                      <a:pt x="108" y="8"/>
                    </a:lnTo>
                    <a:lnTo>
                      <a:pt x="109" y="8"/>
                    </a:lnTo>
                    <a:lnTo>
                      <a:pt x="109" y="1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0" name="Rectangle 474"/>
              <p:cNvSpPr>
                <a:spLocks noChangeArrowheads="1"/>
              </p:cNvSpPr>
              <p:nvPr/>
            </p:nvSpPr>
            <p:spPr bwMode="auto">
              <a:xfrm>
                <a:off x="3981" y="2108"/>
                <a:ext cx="107"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373435"/>
                    </a:solidFill>
                  </a:rPr>
                  <a:t>ECG</a:t>
                </a:r>
                <a:endParaRPr lang="en-US" altLang="en-US"/>
              </a:p>
            </p:txBody>
          </p:sp>
          <p:sp>
            <p:nvSpPr>
              <p:cNvPr id="281" name="Rectangle 475"/>
              <p:cNvSpPr>
                <a:spLocks noChangeArrowheads="1"/>
              </p:cNvSpPr>
              <p:nvPr/>
            </p:nvSpPr>
            <p:spPr bwMode="auto">
              <a:xfrm>
                <a:off x="3720" y="2209"/>
                <a:ext cx="112"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373435"/>
                    </a:solidFill>
                  </a:rPr>
                  <a:t>GCG</a:t>
                </a:r>
                <a:endParaRPr lang="en-US" altLang="en-US"/>
              </a:p>
            </p:txBody>
          </p:sp>
          <p:sp>
            <p:nvSpPr>
              <p:cNvPr id="282" name="Rectangle 476"/>
              <p:cNvSpPr>
                <a:spLocks noChangeArrowheads="1"/>
              </p:cNvSpPr>
              <p:nvPr/>
            </p:nvSpPr>
            <p:spPr bwMode="auto">
              <a:xfrm>
                <a:off x="3555" y="2238"/>
                <a:ext cx="69"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373435"/>
                    </a:solidFill>
                  </a:rPr>
                  <a:t>EC</a:t>
                </a:r>
                <a:endParaRPr lang="en-US" altLang="en-US"/>
              </a:p>
            </p:txBody>
          </p:sp>
          <p:sp>
            <p:nvSpPr>
              <p:cNvPr id="283" name="Rectangle 477"/>
              <p:cNvSpPr>
                <a:spLocks noChangeArrowheads="1"/>
              </p:cNvSpPr>
              <p:nvPr/>
            </p:nvSpPr>
            <p:spPr bwMode="auto">
              <a:xfrm>
                <a:off x="3398" y="1647"/>
                <a:ext cx="146"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373435"/>
                    </a:solidFill>
                  </a:rPr>
                  <a:t>EGCG</a:t>
                </a:r>
                <a:endParaRPr lang="en-US" altLang="en-US"/>
              </a:p>
            </p:txBody>
          </p:sp>
          <p:sp>
            <p:nvSpPr>
              <p:cNvPr id="284" name="Rectangle 478"/>
              <p:cNvSpPr>
                <a:spLocks noChangeArrowheads="1"/>
              </p:cNvSpPr>
              <p:nvPr/>
            </p:nvSpPr>
            <p:spPr bwMode="auto">
              <a:xfrm>
                <a:off x="3207" y="2275"/>
                <a:ext cx="47"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373435"/>
                    </a:solidFill>
                  </a:rPr>
                  <a:t>IS</a:t>
                </a:r>
                <a:endParaRPr lang="en-US" altLang="en-US"/>
              </a:p>
            </p:txBody>
          </p:sp>
          <p:sp>
            <p:nvSpPr>
              <p:cNvPr id="285" name="Rectangle 479"/>
              <p:cNvSpPr>
                <a:spLocks noChangeArrowheads="1"/>
              </p:cNvSpPr>
              <p:nvPr/>
            </p:nvSpPr>
            <p:spPr bwMode="auto">
              <a:xfrm>
                <a:off x="3096" y="2123"/>
                <a:ext cx="77"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373435"/>
                    </a:solidFill>
                  </a:rPr>
                  <a:t>Caf</a:t>
                </a:r>
                <a:endParaRPr lang="en-US" altLang="en-US"/>
              </a:p>
            </p:txBody>
          </p:sp>
          <p:sp>
            <p:nvSpPr>
              <p:cNvPr id="286" name="Rectangle 480"/>
              <p:cNvSpPr>
                <a:spLocks noChangeArrowheads="1"/>
              </p:cNvSpPr>
              <p:nvPr/>
            </p:nvSpPr>
            <p:spPr bwMode="auto">
              <a:xfrm>
                <a:off x="3040" y="2050"/>
                <a:ext cx="35"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373435"/>
                    </a:solidFill>
                  </a:rPr>
                  <a:t>C</a:t>
                </a:r>
                <a:endParaRPr lang="en-US" altLang="en-US"/>
              </a:p>
            </p:txBody>
          </p:sp>
          <p:sp>
            <p:nvSpPr>
              <p:cNvPr id="287" name="Rectangle 481"/>
              <p:cNvSpPr>
                <a:spLocks noChangeArrowheads="1"/>
              </p:cNvSpPr>
              <p:nvPr/>
            </p:nvSpPr>
            <p:spPr bwMode="auto">
              <a:xfrm>
                <a:off x="2948" y="1889"/>
                <a:ext cx="107"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373435"/>
                    </a:solidFill>
                  </a:rPr>
                  <a:t>EGC</a:t>
                </a:r>
                <a:endParaRPr lang="en-US" altLang="en-US"/>
              </a:p>
            </p:txBody>
          </p:sp>
          <p:sp>
            <p:nvSpPr>
              <p:cNvPr id="288" name="Rectangle 482"/>
              <p:cNvSpPr>
                <a:spLocks noChangeArrowheads="1"/>
              </p:cNvSpPr>
              <p:nvPr/>
            </p:nvSpPr>
            <p:spPr bwMode="auto">
              <a:xfrm>
                <a:off x="2524" y="2315"/>
                <a:ext cx="74"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373435"/>
                    </a:solidFill>
                  </a:rPr>
                  <a:t>GC</a:t>
                </a:r>
                <a:endParaRPr lang="en-US" altLang="en-US"/>
              </a:p>
            </p:txBody>
          </p:sp>
          <p:sp>
            <p:nvSpPr>
              <p:cNvPr id="289" name="Rectangle 483"/>
              <p:cNvSpPr>
                <a:spLocks noChangeArrowheads="1"/>
              </p:cNvSpPr>
              <p:nvPr/>
            </p:nvSpPr>
            <p:spPr bwMode="auto">
              <a:xfrm>
                <a:off x="2497" y="2234"/>
                <a:ext cx="63"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373435"/>
                    </a:solidFill>
                  </a:rPr>
                  <a:t>TB</a:t>
                </a:r>
                <a:endParaRPr lang="en-US" altLang="en-US"/>
              </a:p>
            </p:txBody>
          </p:sp>
          <p:sp>
            <p:nvSpPr>
              <p:cNvPr id="290" name="Rectangle 484"/>
              <p:cNvSpPr>
                <a:spLocks noChangeArrowheads="1"/>
              </p:cNvSpPr>
              <p:nvPr/>
            </p:nvSpPr>
            <p:spPr bwMode="auto">
              <a:xfrm>
                <a:off x="2357" y="2234"/>
                <a:ext cx="72"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373435"/>
                    </a:solidFill>
                  </a:rPr>
                  <a:t>GA</a:t>
                </a:r>
                <a:endParaRPr lang="en-US" altLang="en-US"/>
              </a:p>
            </p:txBody>
          </p:sp>
          <p:sp>
            <p:nvSpPr>
              <p:cNvPr id="291" name="Line 485"/>
              <p:cNvSpPr>
                <a:spLocks noChangeShapeType="1"/>
              </p:cNvSpPr>
              <p:nvPr/>
            </p:nvSpPr>
            <p:spPr bwMode="auto">
              <a:xfrm flipV="1">
                <a:off x="3763" y="2286"/>
                <a:ext cx="23" cy="10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2" name="Line 486"/>
              <p:cNvSpPr>
                <a:spLocks noChangeShapeType="1"/>
              </p:cNvSpPr>
              <p:nvPr/>
            </p:nvSpPr>
            <p:spPr bwMode="auto">
              <a:xfrm flipV="1">
                <a:off x="3065" y="2134"/>
                <a:ext cx="0" cy="273"/>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 name="Line 487"/>
              <p:cNvSpPr>
                <a:spLocks noChangeShapeType="1"/>
              </p:cNvSpPr>
              <p:nvPr/>
            </p:nvSpPr>
            <p:spPr bwMode="auto">
              <a:xfrm flipV="1">
                <a:off x="2343" y="2316"/>
                <a:ext cx="25" cy="104"/>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 name="Line 488"/>
              <p:cNvSpPr>
                <a:spLocks noChangeShapeType="1"/>
              </p:cNvSpPr>
              <p:nvPr/>
            </p:nvSpPr>
            <p:spPr bwMode="auto">
              <a:xfrm flipV="1">
                <a:off x="2483" y="2316"/>
                <a:ext cx="31" cy="12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5" name="Rectangle 489"/>
              <p:cNvSpPr>
                <a:spLocks noChangeArrowheads="1"/>
              </p:cNvSpPr>
              <p:nvPr/>
            </p:nvSpPr>
            <p:spPr bwMode="auto">
              <a:xfrm>
                <a:off x="1923" y="1662"/>
                <a:ext cx="348"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solidFill>
                      <a:srgbClr val="373435"/>
                    </a:solidFill>
                  </a:rPr>
                  <a:t>SRM 3254</a:t>
                </a:r>
                <a:endParaRPr lang="en-US" altLang="en-US" dirty="0"/>
              </a:p>
            </p:txBody>
          </p:sp>
          <p:sp>
            <p:nvSpPr>
              <p:cNvPr id="296" name="Line 490"/>
              <p:cNvSpPr>
                <a:spLocks noChangeShapeType="1"/>
              </p:cNvSpPr>
              <p:nvPr/>
            </p:nvSpPr>
            <p:spPr bwMode="auto">
              <a:xfrm>
                <a:off x="1896" y="2568"/>
                <a:ext cx="0" cy="11"/>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 name="Line 491"/>
              <p:cNvSpPr>
                <a:spLocks noChangeShapeType="1"/>
              </p:cNvSpPr>
              <p:nvPr/>
            </p:nvSpPr>
            <p:spPr bwMode="auto">
              <a:xfrm>
                <a:off x="1913" y="2568"/>
                <a:ext cx="0" cy="5"/>
              </a:xfrm>
              <a:prstGeom prst="line">
                <a:avLst/>
              </a:prstGeom>
              <a:noFill/>
              <a:ln w="635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8" name="Rectangle 492"/>
              <p:cNvSpPr>
                <a:spLocks noChangeArrowheads="1"/>
              </p:cNvSpPr>
              <p:nvPr/>
            </p:nvSpPr>
            <p:spPr bwMode="auto">
              <a:xfrm rot="16200000">
                <a:off x="1595" y="2200"/>
                <a:ext cx="35"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R</a:t>
                </a:r>
                <a:endParaRPr lang="en-US" altLang="en-US"/>
              </a:p>
            </p:txBody>
          </p:sp>
          <p:sp>
            <p:nvSpPr>
              <p:cNvPr id="299" name="Rectangle 493"/>
              <p:cNvSpPr>
                <a:spLocks noChangeArrowheads="1"/>
              </p:cNvSpPr>
              <p:nvPr/>
            </p:nvSpPr>
            <p:spPr bwMode="auto">
              <a:xfrm rot="16200000">
                <a:off x="1599" y="2161"/>
                <a:ext cx="28"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e</a:t>
                </a:r>
                <a:endParaRPr lang="en-US" altLang="en-US"/>
              </a:p>
            </p:txBody>
          </p:sp>
          <p:sp>
            <p:nvSpPr>
              <p:cNvPr id="300" name="Rectangle 494"/>
              <p:cNvSpPr>
                <a:spLocks noChangeArrowheads="1"/>
              </p:cNvSpPr>
              <p:nvPr/>
            </p:nvSpPr>
            <p:spPr bwMode="auto">
              <a:xfrm rot="16200000">
                <a:off x="1600" y="2125"/>
                <a:ext cx="25"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s</a:t>
                </a:r>
                <a:endParaRPr lang="en-US" altLang="en-US"/>
              </a:p>
            </p:txBody>
          </p:sp>
          <p:sp>
            <p:nvSpPr>
              <p:cNvPr id="301" name="Rectangle 495"/>
              <p:cNvSpPr>
                <a:spLocks noChangeArrowheads="1"/>
              </p:cNvSpPr>
              <p:nvPr/>
            </p:nvSpPr>
            <p:spPr bwMode="auto">
              <a:xfrm rot="16200000">
                <a:off x="1599" y="2091"/>
                <a:ext cx="28"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p</a:t>
                </a:r>
                <a:endParaRPr lang="en-US" altLang="en-US"/>
              </a:p>
            </p:txBody>
          </p:sp>
          <p:sp>
            <p:nvSpPr>
              <p:cNvPr id="302" name="Rectangle 496"/>
              <p:cNvSpPr>
                <a:spLocks noChangeArrowheads="1"/>
              </p:cNvSpPr>
              <p:nvPr/>
            </p:nvSpPr>
            <p:spPr bwMode="auto">
              <a:xfrm rot="16200000">
                <a:off x="1599" y="2058"/>
                <a:ext cx="28"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o</a:t>
                </a:r>
                <a:endParaRPr lang="en-US" altLang="en-US"/>
              </a:p>
            </p:txBody>
          </p:sp>
          <p:sp>
            <p:nvSpPr>
              <p:cNvPr id="303" name="Rectangle 497"/>
              <p:cNvSpPr>
                <a:spLocks noChangeArrowheads="1"/>
              </p:cNvSpPr>
              <p:nvPr/>
            </p:nvSpPr>
            <p:spPr bwMode="auto">
              <a:xfrm rot="16200000">
                <a:off x="1599" y="2020"/>
                <a:ext cx="28"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n</a:t>
                </a:r>
                <a:endParaRPr lang="en-US" altLang="en-US"/>
              </a:p>
            </p:txBody>
          </p:sp>
          <p:sp>
            <p:nvSpPr>
              <p:cNvPr id="304" name="Rectangle 498"/>
              <p:cNvSpPr>
                <a:spLocks noChangeArrowheads="1"/>
              </p:cNvSpPr>
              <p:nvPr/>
            </p:nvSpPr>
            <p:spPr bwMode="auto">
              <a:xfrm rot="16200000">
                <a:off x="1600" y="1987"/>
                <a:ext cx="25"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s</a:t>
                </a:r>
                <a:endParaRPr lang="en-US" altLang="en-US"/>
              </a:p>
            </p:txBody>
          </p:sp>
          <p:sp>
            <p:nvSpPr>
              <p:cNvPr id="305" name="Rectangle 499"/>
              <p:cNvSpPr>
                <a:spLocks noChangeArrowheads="1"/>
              </p:cNvSpPr>
              <p:nvPr/>
            </p:nvSpPr>
            <p:spPr bwMode="auto">
              <a:xfrm rot="16200000">
                <a:off x="1599" y="1954"/>
                <a:ext cx="28"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e</a:t>
                </a:r>
                <a:endParaRPr lang="en-US" altLang="en-US"/>
              </a:p>
            </p:txBody>
          </p:sp>
          <p:sp>
            <p:nvSpPr>
              <p:cNvPr id="306" name="Rectangle 500"/>
              <p:cNvSpPr>
                <a:spLocks noChangeArrowheads="1"/>
              </p:cNvSpPr>
              <p:nvPr/>
            </p:nvSpPr>
            <p:spPr bwMode="auto">
              <a:xfrm rot="16200000">
                <a:off x="1606" y="1928"/>
                <a:ext cx="14"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 </a:t>
                </a:r>
                <a:endParaRPr lang="en-US" altLang="en-US"/>
              </a:p>
            </p:txBody>
          </p:sp>
          <p:sp>
            <p:nvSpPr>
              <p:cNvPr id="307" name="Rectangle 501"/>
              <p:cNvSpPr>
                <a:spLocks noChangeArrowheads="1"/>
              </p:cNvSpPr>
              <p:nvPr/>
            </p:nvSpPr>
            <p:spPr bwMode="auto">
              <a:xfrm rot="16200000">
                <a:off x="1605" y="1906"/>
                <a:ext cx="16"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a:t>
                </a:r>
                <a:endParaRPr lang="en-US" altLang="en-US"/>
              </a:p>
            </p:txBody>
          </p:sp>
          <p:sp>
            <p:nvSpPr>
              <p:cNvPr id="308" name="Rectangle 502"/>
              <p:cNvSpPr>
                <a:spLocks noChangeArrowheads="1"/>
              </p:cNvSpPr>
              <p:nvPr/>
            </p:nvSpPr>
            <p:spPr bwMode="auto">
              <a:xfrm rot="16200000">
                <a:off x="1592" y="1869"/>
                <a:ext cx="41"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m</a:t>
                </a:r>
                <a:endParaRPr lang="en-US" altLang="en-US"/>
              </a:p>
            </p:txBody>
          </p:sp>
          <p:sp>
            <p:nvSpPr>
              <p:cNvPr id="309" name="Rectangle 503"/>
              <p:cNvSpPr>
                <a:spLocks noChangeArrowheads="1"/>
              </p:cNvSpPr>
              <p:nvPr/>
            </p:nvSpPr>
            <p:spPr bwMode="auto">
              <a:xfrm rot="16200000">
                <a:off x="1596" y="1821"/>
                <a:ext cx="33"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V</a:t>
                </a:r>
                <a:endParaRPr lang="en-US" altLang="en-US"/>
              </a:p>
            </p:txBody>
          </p:sp>
          <p:sp>
            <p:nvSpPr>
              <p:cNvPr id="310" name="Rectangle 504"/>
              <p:cNvSpPr>
                <a:spLocks noChangeArrowheads="1"/>
              </p:cNvSpPr>
              <p:nvPr/>
            </p:nvSpPr>
            <p:spPr bwMode="auto">
              <a:xfrm rot="16200000">
                <a:off x="1605" y="1788"/>
                <a:ext cx="16"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solidFill>
                      <a:srgbClr val="000000"/>
                    </a:solidFill>
                  </a:rPr>
                  <a:t>)</a:t>
                </a:r>
                <a:endParaRPr lang="en-US" altLang="en-US"/>
              </a:p>
            </p:txBody>
          </p:sp>
          <p:sp>
            <p:nvSpPr>
              <p:cNvPr id="311" name="Rectangle 505"/>
              <p:cNvSpPr>
                <a:spLocks noChangeArrowheads="1"/>
              </p:cNvSpPr>
              <p:nvPr/>
            </p:nvSpPr>
            <p:spPr bwMode="auto">
              <a:xfrm>
                <a:off x="2826" y="2651"/>
                <a:ext cx="235"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800" dirty="0">
                    <a:solidFill>
                      <a:srgbClr val="000000"/>
                    </a:solidFill>
                  </a:rPr>
                  <a:t>Time (min)</a:t>
                </a:r>
                <a:endParaRPr lang="en-US" altLang="en-US" dirty="0"/>
              </a:p>
            </p:txBody>
          </p:sp>
        </p:grpSp>
        <p:sp>
          <p:nvSpPr>
            <p:cNvPr id="512" name="TextBox 511"/>
            <p:cNvSpPr txBox="1"/>
            <p:nvPr/>
          </p:nvSpPr>
          <p:spPr>
            <a:xfrm>
              <a:off x="6816192" y="3467721"/>
              <a:ext cx="1890395" cy="286424"/>
            </a:xfrm>
            <a:prstGeom prst="rect">
              <a:avLst/>
            </a:prstGeom>
            <a:noFill/>
          </p:spPr>
          <p:txBody>
            <a:bodyPr wrap="none" rtlCol="0">
              <a:spAutoFit/>
            </a:bodyPr>
            <a:lstStyle/>
            <a:p>
              <a:pPr algn="ctr"/>
              <a:r>
                <a:rPr lang="en-US" dirty="0"/>
                <a:t>Analysis of Green Tea</a:t>
              </a:r>
            </a:p>
          </p:txBody>
        </p:sp>
        <p:sp>
          <p:nvSpPr>
            <p:cNvPr id="513" name="TextBox 512"/>
            <p:cNvSpPr txBox="1"/>
            <p:nvPr/>
          </p:nvSpPr>
          <p:spPr>
            <a:xfrm>
              <a:off x="6713283" y="6686986"/>
              <a:ext cx="2096212" cy="202883"/>
            </a:xfrm>
            <a:prstGeom prst="rect">
              <a:avLst/>
            </a:prstGeom>
            <a:noFill/>
          </p:spPr>
          <p:txBody>
            <a:bodyPr wrap="none" rtlCol="0">
              <a:spAutoFit/>
            </a:bodyPr>
            <a:lstStyle/>
            <a:p>
              <a:pPr algn="ctr"/>
              <a:r>
                <a:rPr lang="en-US" sz="1100" dirty="0"/>
                <a:t>Anal </a:t>
              </a:r>
              <a:r>
                <a:rPr lang="en-US" sz="1100" dirty="0" err="1"/>
                <a:t>Bioanal</a:t>
              </a:r>
              <a:r>
                <a:rPr lang="en-US" sz="1100" dirty="0"/>
                <a:t> </a:t>
              </a:r>
              <a:r>
                <a:rPr lang="en-US" sz="1100" dirty="0" err="1"/>
                <a:t>Chem</a:t>
              </a:r>
              <a:r>
                <a:rPr lang="en-US" sz="1100" dirty="0"/>
                <a:t> (2012) 402:473–487</a:t>
              </a:r>
            </a:p>
          </p:txBody>
        </p:sp>
      </p:grpSp>
      <p:pic>
        <p:nvPicPr>
          <p:cNvPr id="4" name="Media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71412" y="6110721"/>
            <a:ext cx="609600" cy="609600"/>
          </a:xfrm>
          <a:prstGeom prst="rect">
            <a:avLst/>
          </a:prstGeom>
        </p:spPr>
      </p:pic>
    </p:spTree>
    <p:extLst>
      <p:ext uri="{BB962C8B-B14F-4D97-AF65-F5344CB8AC3E}">
        <p14:creationId xmlns:p14="http://schemas.microsoft.com/office/powerpoint/2010/main" val="586270270"/>
      </p:ext>
    </p:extLst>
  </p:cSld>
  <p:clrMapOvr>
    <a:masterClrMapping/>
  </p:clrMapOvr>
  <mc:AlternateContent xmlns:mc="http://schemas.openxmlformats.org/markup-compatibility/2006" xmlns:p14="http://schemas.microsoft.com/office/powerpoint/2010/main">
    <mc:Choice Requires="p14">
      <p:transition spd="med" p14:dur="700" advTm="22992">
        <p:fade/>
      </p:transition>
    </mc:Choice>
    <mc:Fallback xmlns="">
      <p:transition spd="med" advTm="229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303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www.nist.gov</a:t>
            </a:r>
          </a:p>
        </p:txBody>
      </p:sp>
      <p:pic>
        <p:nvPicPr>
          <p:cNvPr id="4" name="Picture 3" descr="nist sign.jpg"/>
          <p:cNvPicPr>
            <a:picLocks noChangeAspect="1"/>
          </p:cNvPicPr>
          <p:nvPr/>
        </p:nvPicPr>
        <p:blipFill>
          <a:blip r:embed="rId5" cstate="print"/>
          <a:stretch>
            <a:fillRect/>
          </a:stretch>
        </p:blipFill>
        <p:spPr>
          <a:xfrm>
            <a:off x="3216495" y="1804247"/>
            <a:ext cx="5747369" cy="4057425"/>
          </a:xfrm>
          <a:prstGeom prst="rect">
            <a:avLst/>
          </a:prstGeom>
        </p:spPr>
      </p:pic>
      <p:pic>
        <p:nvPicPr>
          <p:cNvPr id="5" name="slide12a.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2362347" y="5771540"/>
            <a:ext cx="228540" cy="228540"/>
          </a:xfrm>
          <a:prstGeom prst="rect">
            <a:avLst/>
          </a:prstGeom>
        </p:spPr>
      </p:pic>
    </p:spTree>
    <p:extLst>
      <p:ext uri="{BB962C8B-B14F-4D97-AF65-F5344CB8AC3E}">
        <p14:creationId xmlns:p14="http://schemas.microsoft.com/office/powerpoint/2010/main" val="1354340162"/>
      </p:ext>
    </p:extLst>
  </p:cSld>
  <p:clrMapOvr>
    <a:masterClrMapping/>
  </p:clrMapOvr>
  <mc:AlternateContent xmlns:mc="http://schemas.openxmlformats.org/markup-compatibility/2006" xmlns:p14="http://schemas.microsoft.com/office/powerpoint/2010/main">
    <mc:Choice Requires="p14">
      <p:transition spd="med" p14:dur="700" advTm="14000">
        <p:fade/>
      </p:transition>
    </mc:Choice>
    <mc:Fallback xmlns="">
      <p:transition spd="med"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Chromatography</a:t>
            </a:r>
          </a:p>
        </p:txBody>
      </p:sp>
      <p:sp>
        <p:nvSpPr>
          <p:cNvPr id="3" name="Content Placeholder 2"/>
          <p:cNvSpPr txBox="1">
            <a:spLocks/>
          </p:cNvSpPr>
          <p:nvPr/>
        </p:nvSpPr>
        <p:spPr>
          <a:xfrm>
            <a:off x="1218886" y="2472819"/>
            <a:ext cx="7414870" cy="4361556"/>
          </a:xfrm>
          <a:prstGeom prst="rect">
            <a:avLst/>
          </a:prstGeom>
        </p:spPr>
        <p:txBody>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a:lstStyle>
          <a:p>
            <a:pPr>
              <a:spcAft>
                <a:spcPts val="0"/>
              </a:spcAft>
            </a:pPr>
            <a:r>
              <a:rPr lang="en-US" sz="1600" kern="0" dirty="0"/>
              <a:t>1903 – Russian botanist Mikhail Tswett reports a process for the separation of different chlorophylls from plant extracts by passage through various powdered adsorbents</a:t>
            </a:r>
          </a:p>
          <a:p>
            <a:pPr lvl="1">
              <a:spcAft>
                <a:spcPts val="0"/>
              </a:spcAft>
            </a:pPr>
            <a:r>
              <a:rPr lang="en-US" sz="1600" kern="0" dirty="0"/>
              <a:t>Coined term “Chromatography” (color writing)</a:t>
            </a:r>
          </a:p>
          <a:p>
            <a:pPr lvl="1">
              <a:spcAft>
                <a:spcPts val="0"/>
              </a:spcAft>
            </a:pPr>
            <a:r>
              <a:rPr lang="en-US" sz="1600" kern="0" dirty="0"/>
              <a:t>Considered the “Father of Chromatography”</a:t>
            </a:r>
          </a:p>
          <a:p>
            <a:pPr>
              <a:spcAft>
                <a:spcPts val="0"/>
              </a:spcAft>
            </a:pPr>
            <a:endParaRPr lang="en-US" sz="1600" kern="0" dirty="0"/>
          </a:p>
          <a:p>
            <a:pPr>
              <a:spcAft>
                <a:spcPts val="0"/>
              </a:spcAft>
            </a:pPr>
            <a:r>
              <a:rPr lang="en-US" sz="1600" kern="0" dirty="0"/>
              <a:t>Why are separations desired?</a:t>
            </a:r>
          </a:p>
          <a:p>
            <a:pPr lvl="1">
              <a:spcAft>
                <a:spcPts val="0"/>
              </a:spcAft>
            </a:pPr>
            <a:r>
              <a:rPr lang="en-US" sz="1600" kern="0" dirty="0"/>
              <a:t>To identify what is present (qualitative analysis)</a:t>
            </a:r>
          </a:p>
          <a:p>
            <a:pPr lvl="1">
              <a:spcAft>
                <a:spcPts val="0"/>
              </a:spcAft>
            </a:pPr>
            <a:r>
              <a:rPr lang="en-US" sz="1600" kern="0" dirty="0"/>
              <a:t>To determine how much is present </a:t>
            </a:r>
            <a:br>
              <a:rPr lang="en-US" sz="1600" kern="0" dirty="0"/>
            </a:br>
            <a:r>
              <a:rPr lang="en-US" sz="1600" kern="0" dirty="0"/>
              <a:t>(quantitative analysis)</a:t>
            </a:r>
          </a:p>
          <a:p>
            <a:pPr lvl="1">
              <a:spcAft>
                <a:spcPts val="0"/>
              </a:spcAft>
            </a:pPr>
            <a:r>
              <a:rPr lang="en-US" sz="1600" kern="0" dirty="0"/>
              <a:t>To purify compounds</a:t>
            </a:r>
          </a:p>
          <a:p>
            <a:pPr>
              <a:spcAft>
                <a:spcPts val="0"/>
              </a:spcAft>
            </a:pPr>
            <a:endParaRPr lang="en-US" sz="1600" kern="0" dirty="0"/>
          </a:p>
          <a:p>
            <a:pPr>
              <a:spcAft>
                <a:spcPts val="0"/>
              </a:spcAft>
            </a:pPr>
            <a:r>
              <a:rPr lang="en-US" sz="1600" kern="0" dirty="0"/>
              <a:t>Separations are achieved based on differences in chemical properties</a:t>
            </a:r>
          </a:p>
        </p:txBody>
      </p:sp>
      <p:sp>
        <p:nvSpPr>
          <p:cNvPr id="4" name="Rectangle 3"/>
          <p:cNvSpPr/>
          <p:nvPr/>
        </p:nvSpPr>
        <p:spPr>
          <a:xfrm>
            <a:off x="1218884" y="1360647"/>
            <a:ext cx="10360501" cy="830997"/>
          </a:xfrm>
          <a:prstGeom prst="rect">
            <a:avLst/>
          </a:prstGeom>
        </p:spPr>
        <p:txBody>
          <a:bodyPr wrap="square">
            <a:spAutoFit/>
          </a:bodyPr>
          <a:lstStyle/>
          <a:p>
            <a:pPr marL="0" indent="0">
              <a:spcAft>
                <a:spcPts val="0"/>
              </a:spcAft>
              <a:buNone/>
            </a:pPr>
            <a:r>
              <a:rPr lang="en-US" sz="2400" kern="0" dirty="0">
                <a:solidFill>
                  <a:srgbClr val="0066FF"/>
                </a:solidFill>
              </a:rPr>
              <a:t>“…a process by which a mixture is separated into at least two fractions having different compositions”</a:t>
            </a:r>
          </a:p>
        </p:txBody>
      </p:sp>
      <p:pic>
        <p:nvPicPr>
          <p:cNvPr id="5" name="Picture 7"/>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735327" y="2472820"/>
            <a:ext cx="2244545" cy="263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Media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342812" y="5943600"/>
            <a:ext cx="609600" cy="609600"/>
          </a:xfrm>
          <a:prstGeom prst="rect">
            <a:avLst/>
          </a:prstGeom>
        </p:spPr>
      </p:pic>
    </p:spTree>
    <p:custDataLst>
      <p:tags r:id="rId1"/>
    </p:custDataLst>
    <p:extLst>
      <p:ext uri="{BB962C8B-B14F-4D97-AF65-F5344CB8AC3E}">
        <p14:creationId xmlns:p14="http://schemas.microsoft.com/office/powerpoint/2010/main" val="135107923"/>
      </p:ext>
    </p:extLst>
  </p:cSld>
  <p:clrMapOvr>
    <a:masterClrMapping/>
  </p:clrMapOvr>
  <mc:AlternateContent xmlns:mc="http://schemas.openxmlformats.org/markup-compatibility/2006" xmlns:p14="http://schemas.microsoft.com/office/powerpoint/2010/main">
    <mc:Choice Requires="p14">
      <p:transition spd="med" p14:dur="700" advTm="84797">
        <p:fade/>
      </p:transition>
    </mc:Choice>
    <mc:Fallback xmlns="">
      <p:transition spd="med" advTm="847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79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Separations…</a:t>
            </a:r>
          </a:p>
        </p:txBody>
      </p:sp>
      <p:sp>
        <p:nvSpPr>
          <p:cNvPr id="3" name="Text Box 6"/>
          <p:cNvSpPr txBox="1">
            <a:spLocks noChangeArrowheads="1"/>
          </p:cNvSpPr>
          <p:nvPr/>
        </p:nvSpPr>
        <p:spPr bwMode="auto">
          <a:xfrm>
            <a:off x="6355343" y="2619899"/>
            <a:ext cx="9268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b="1" dirty="0"/>
              <a:t>mixture</a:t>
            </a:r>
          </a:p>
        </p:txBody>
      </p:sp>
      <p:sp>
        <p:nvSpPr>
          <p:cNvPr id="4" name="Text Box 7"/>
          <p:cNvSpPr txBox="1">
            <a:spLocks noChangeArrowheads="1"/>
          </p:cNvSpPr>
          <p:nvPr/>
        </p:nvSpPr>
        <p:spPr bwMode="auto">
          <a:xfrm>
            <a:off x="3117476" y="3685827"/>
            <a:ext cx="59538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800" b="1" dirty="0">
                <a:solidFill>
                  <a:srgbClr val="0066FF"/>
                </a:solidFill>
              </a:rPr>
              <a:t>How do we “un-mix” the mixture?</a:t>
            </a:r>
          </a:p>
        </p:txBody>
      </p:sp>
      <p:pic>
        <p:nvPicPr>
          <p:cNvPr id="5" name="Picture 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35246" y="5015856"/>
            <a:ext cx="5329801" cy="102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435246" y="1891656"/>
            <a:ext cx="5329801" cy="1027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0"/>
          <p:cNvSpPr txBox="1">
            <a:spLocks noChangeArrowheads="1"/>
          </p:cNvSpPr>
          <p:nvPr/>
        </p:nvSpPr>
        <p:spPr bwMode="auto">
          <a:xfrm>
            <a:off x="4418012" y="4936421"/>
            <a:ext cx="180209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b="1" dirty="0"/>
              <a:t>chromatography</a:t>
            </a:r>
          </a:p>
        </p:txBody>
      </p:sp>
      <p:pic>
        <p:nvPicPr>
          <p:cNvPr id="9" name="Media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42812" y="6042936"/>
            <a:ext cx="609600" cy="609600"/>
          </a:xfrm>
          <a:prstGeom prst="rect">
            <a:avLst/>
          </a:prstGeom>
        </p:spPr>
      </p:pic>
    </p:spTree>
    <p:extLst>
      <p:ext uri="{BB962C8B-B14F-4D97-AF65-F5344CB8AC3E}">
        <p14:creationId xmlns:p14="http://schemas.microsoft.com/office/powerpoint/2010/main" val="1915330135"/>
      </p:ext>
    </p:extLst>
  </p:cSld>
  <p:clrMapOvr>
    <a:masterClrMapping/>
  </p:clrMapOvr>
  <mc:AlternateContent xmlns:mc="http://schemas.openxmlformats.org/markup-compatibility/2006" xmlns:p14="http://schemas.microsoft.com/office/powerpoint/2010/main">
    <mc:Choice Requires="p14">
      <p:transition spd="med" p14:dur="700" advTm="16163">
        <p:fade/>
      </p:transition>
    </mc:Choice>
    <mc:Fallback xmlns="">
      <p:transition spd="med" advTm="161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chromatography work?</a:t>
            </a:r>
          </a:p>
        </p:txBody>
      </p:sp>
      <p:sp>
        <p:nvSpPr>
          <p:cNvPr id="4" name="Content Placeholder 2"/>
          <p:cNvSpPr txBox="1">
            <a:spLocks/>
          </p:cNvSpPr>
          <p:nvPr/>
        </p:nvSpPr>
        <p:spPr>
          <a:xfrm>
            <a:off x="5780082" y="1312127"/>
            <a:ext cx="5789693" cy="5257800"/>
          </a:xfrm>
          <a:prstGeom prst="rect">
            <a:avLst/>
          </a:prstGeom>
        </p:spPr>
        <p:txBody>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a:lstStyle>
          <a:p>
            <a:pPr>
              <a:spcAft>
                <a:spcPts val="0"/>
              </a:spcAft>
            </a:pPr>
            <a:r>
              <a:rPr lang="en-US" sz="1800" kern="0" dirty="0"/>
              <a:t>A mixture is introduced onto a “column” that contains an adsorbent</a:t>
            </a:r>
          </a:p>
          <a:p>
            <a:pPr>
              <a:spcAft>
                <a:spcPts val="0"/>
              </a:spcAft>
            </a:pPr>
            <a:endParaRPr lang="en-US" sz="1800" kern="0" dirty="0"/>
          </a:p>
          <a:p>
            <a:pPr>
              <a:spcAft>
                <a:spcPts val="0"/>
              </a:spcAft>
            </a:pPr>
            <a:r>
              <a:rPr lang="en-US" sz="1800" kern="0" dirty="0"/>
              <a:t>A solvent flows through the column and components move at different rates</a:t>
            </a:r>
          </a:p>
          <a:p>
            <a:pPr>
              <a:spcAft>
                <a:spcPts val="0"/>
              </a:spcAft>
            </a:pPr>
            <a:endParaRPr lang="en-US" sz="1800" kern="0" dirty="0"/>
          </a:p>
          <a:p>
            <a:pPr>
              <a:spcAft>
                <a:spcPts val="0"/>
              </a:spcAft>
            </a:pPr>
            <a:r>
              <a:rPr lang="en-US" sz="1800" kern="0" dirty="0"/>
              <a:t>The components flow out of the column and can be collected individually or measured</a:t>
            </a:r>
          </a:p>
          <a:p>
            <a:pPr>
              <a:spcAft>
                <a:spcPts val="0"/>
              </a:spcAft>
            </a:pPr>
            <a:endParaRPr lang="en-US" sz="1800" kern="0" dirty="0"/>
          </a:p>
          <a:p>
            <a:pPr>
              <a:spcAft>
                <a:spcPts val="0"/>
              </a:spcAft>
            </a:pPr>
            <a:r>
              <a:rPr lang="en-US" sz="1800" kern="0" dirty="0"/>
              <a:t>Chromatography is used to:</a:t>
            </a:r>
          </a:p>
          <a:p>
            <a:pPr lvl="1">
              <a:spcAft>
                <a:spcPts val="0"/>
              </a:spcAft>
            </a:pPr>
            <a:r>
              <a:rPr lang="en-US" sz="1600" kern="0" dirty="0"/>
              <a:t>Identify components</a:t>
            </a:r>
          </a:p>
          <a:p>
            <a:pPr lvl="1">
              <a:spcAft>
                <a:spcPts val="0"/>
              </a:spcAft>
            </a:pPr>
            <a:r>
              <a:rPr lang="en-US" sz="1600" kern="0" dirty="0"/>
              <a:t>Determine how much </a:t>
            </a:r>
          </a:p>
          <a:p>
            <a:pPr lvl="1">
              <a:spcAft>
                <a:spcPts val="0"/>
              </a:spcAft>
            </a:pPr>
            <a:r>
              <a:rPr lang="en-US" sz="1600" kern="0" dirty="0"/>
              <a:t>Purify substances</a:t>
            </a:r>
          </a:p>
        </p:txBody>
      </p:sp>
      <p:graphicFrame>
        <p:nvGraphicFramePr>
          <p:cNvPr id="8" name="Object 7"/>
          <p:cNvGraphicFramePr>
            <a:graphicFrameLocks noChangeAspect="1"/>
          </p:cNvGraphicFramePr>
          <p:nvPr>
            <p:extLst>
              <p:ext uri="{D42A27DB-BD31-4B8C-83A1-F6EECF244321}">
                <p14:modId xmlns:p14="http://schemas.microsoft.com/office/powerpoint/2010/main" val="1183863839"/>
              </p:ext>
            </p:extLst>
          </p:nvPr>
        </p:nvGraphicFramePr>
        <p:xfrm>
          <a:off x="1293812" y="1172737"/>
          <a:ext cx="3733800" cy="5562600"/>
        </p:xfrm>
        <a:graphic>
          <a:graphicData uri="http://schemas.openxmlformats.org/presentationml/2006/ole">
            <mc:AlternateContent xmlns:mc="http://schemas.openxmlformats.org/markup-compatibility/2006">
              <mc:Choice xmlns:v="urn:schemas-microsoft-com:vml" Requires="v">
                <p:oleObj spid="_x0000_s1118" name="CorelDRAW" r:id="rId7" imgW="6922008" imgH="10296144" progId="CorelDRAW.Graphic.10">
                  <p:embed/>
                </p:oleObj>
              </mc:Choice>
              <mc:Fallback>
                <p:oleObj name="CorelDRAW" r:id="rId7" imgW="6922008" imgH="10296144" progId="CorelDRAW.Graphic.10">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3812" y="1172737"/>
                        <a:ext cx="3733800" cy="5562600"/>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Media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495212" y="5960327"/>
            <a:ext cx="609600" cy="609600"/>
          </a:xfrm>
          <a:prstGeom prst="rect">
            <a:avLst/>
          </a:prstGeom>
        </p:spPr>
      </p:pic>
    </p:spTree>
    <p:custDataLst>
      <p:tags r:id="rId2"/>
    </p:custDataLst>
    <p:extLst>
      <p:ext uri="{BB962C8B-B14F-4D97-AF65-F5344CB8AC3E}">
        <p14:creationId xmlns:p14="http://schemas.microsoft.com/office/powerpoint/2010/main" val="2492666692"/>
      </p:ext>
    </p:extLst>
  </p:cSld>
  <p:clrMapOvr>
    <a:masterClrMapping/>
  </p:clrMapOvr>
  <mc:AlternateContent xmlns:mc="http://schemas.openxmlformats.org/markup-compatibility/2006" xmlns:p14="http://schemas.microsoft.com/office/powerpoint/2010/main">
    <mc:Choice Requires="p14">
      <p:transition p14:dur="0" advTm="42700"/>
    </mc:Choice>
    <mc:Fallback xmlns="">
      <p:transition advTm="42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0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chromatography work?</a:t>
            </a:r>
          </a:p>
        </p:txBody>
      </p:sp>
      <p:sp>
        <p:nvSpPr>
          <p:cNvPr id="4" name="Content Placeholder 2"/>
          <p:cNvSpPr txBox="1">
            <a:spLocks/>
          </p:cNvSpPr>
          <p:nvPr/>
        </p:nvSpPr>
        <p:spPr>
          <a:xfrm>
            <a:off x="6246772" y="1295956"/>
            <a:ext cx="4342269" cy="5256431"/>
          </a:xfrm>
          <a:prstGeom prst="rect">
            <a:avLst/>
          </a:prstGeom>
        </p:spPr>
        <p:txBody>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a:lstStyle>
          <a:p>
            <a:pPr>
              <a:spcAft>
                <a:spcPts val="0"/>
              </a:spcAft>
            </a:pPr>
            <a:r>
              <a:rPr lang="en-US" sz="1799" kern="0" dirty="0"/>
              <a:t>A mixture is introduced onto a “column” that contains an adsorbent</a:t>
            </a:r>
          </a:p>
        </p:txBody>
      </p:sp>
      <p:sp>
        <p:nvSpPr>
          <p:cNvPr id="49" name="Rectangle 48"/>
          <p:cNvSpPr/>
          <p:nvPr/>
        </p:nvSpPr>
        <p:spPr>
          <a:xfrm>
            <a:off x="1377654" y="1313240"/>
            <a:ext cx="4113728" cy="5239146"/>
          </a:xfrm>
          <a:prstGeom prst="rect">
            <a:avLst/>
          </a:prstGeom>
          <a:solidFill>
            <a:srgbClr val="81DEFF"/>
          </a:soli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a:p>
        </p:txBody>
      </p:sp>
      <p:sp>
        <p:nvSpPr>
          <p:cNvPr id="50" name="AutoShape 17"/>
          <p:cNvSpPr>
            <a:spLocks noChangeAspect="1" noChangeArrowheads="1" noTextEdit="1"/>
          </p:cNvSpPr>
          <p:nvPr/>
        </p:nvSpPr>
        <p:spPr bwMode="auto">
          <a:xfrm>
            <a:off x="2643353" y="2102196"/>
            <a:ext cx="441100" cy="428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51" name="Freeform 19"/>
          <p:cNvSpPr>
            <a:spLocks/>
          </p:cNvSpPr>
          <p:nvPr/>
        </p:nvSpPr>
        <p:spPr bwMode="auto">
          <a:xfrm>
            <a:off x="2694797" y="2524099"/>
            <a:ext cx="338213" cy="3035756"/>
          </a:xfrm>
          <a:custGeom>
            <a:avLst/>
            <a:gdLst>
              <a:gd name="T0" fmla="*/ 309 w 309"/>
              <a:gd name="T1" fmla="*/ 0 h 2770"/>
              <a:gd name="T2" fmla="*/ 309 w 309"/>
              <a:gd name="T3" fmla="*/ 2617 h 2770"/>
              <a:gd name="T4" fmla="*/ 307 w 309"/>
              <a:gd name="T5" fmla="*/ 2632 h 2770"/>
              <a:gd name="T6" fmla="*/ 306 w 309"/>
              <a:gd name="T7" fmla="*/ 2648 h 2770"/>
              <a:gd name="T8" fmla="*/ 301 w 309"/>
              <a:gd name="T9" fmla="*/ 2662 h 2770"/>
              <a:gd name="T10" fmla="*/ 296 w 309"/>
              <a:gd name="T11" fmla="*/ 2676 h 2770"/>
              <a:gd name="T12" fmla="*/ 290 w 309"/>
              <a:gd name="T13" fmla="*/ 2691 h 2770"/>
              <a:gd name="T14" fmla="*/ 282 w 309"/>
              <a:gd name="T15" fmla="*/ 2703 h 2770"/>
              <a:gd name="T16" fmla="*/ 272 w 309"/>
              <a:gd name="T17" fmla="*/ 2715 h 2770"/>
              <a:gd name="T18" fmla="*/ 263 w 309"/>
              <a:gd name="T19" fmla="*/ 2726 h 2770"/>
              <a:gd name="T20" fmla="*/ 251 w 309"/>
              <a:gd name="T21" fmla="*/ 2735 h 2770"/>
              <a:gd name="T22" fmla="*/ 240 w 309"/>
              <a:gd name="T23" fmla="*/ 2745 h 2770"/>
              <a:gd name="T24" fmla="*/ 228 w 309"/>
              <a:gd name="T25" fmla="*/ 2753 h 2770"/>
              <a:gd name="T26" fmla="*/ 213 w 309"/>
              <a:gd name="T27" fmla="*/ 2759 h 2770"/>
              <a:gd name="T28" fmla="*/ 199 w 309"/>
              <a:gd name="T29" fmla="*/ 2764 h 2770"/>
              <a:gd name="T30" fmla="*/ 185 w 309"/>
              <a:gd name="T31" fmla="*/ 2767 h 2770"/>
              <a:gd name="T32" fmla="*/ 170 w 309"/>
              <a:gd name="T33" fmla="*/ 2770 h 2770"/>
              <a:gd name="T34" fmla="*/ 154 w 309"/>
              <a:gd name="T35" fmla="*/ 2770 h 2770"/>
              <a:gd name="T36" fmla="*/ 138 w 309"/>
              <a:gd name="T37" fmla="*/ 2770 h 2770"/>
              <a:gd name="T38" fmla="*/ 122 w 309"/>
              <a:gd name="T39" fmla="*/ 2767 h 2770"/>
              <a:gd name="T40" fmla="*/ 108 w 309"/>
              <a:gd name="T41" fmla="*/ 2764 h 2770"/>
              <a:gd name="T42" fmla="*/ 94 w 309"/>
              <a:gd name="T43" fmla="*/ 2759 h 2770"/>
              <a:gd name="T44" fmla="*/ 81 w 309"/>
              <a:gd name="T45" fmla="*/ 2753 h 2770"/>
              <a:gd name="T46" fmla="*/ 68 w 309"/>
              <a:gd name="T47" fmla="*/ 2745 h 2770"/>
              <a:gd name="T48" fmla="*/ 56 w 309"/>
              <a:gd name="T49" fmla="*/ 2735 h 2770"/>
              <a:gd name="T50" fmla="*/ 44 w 309"/>
              <a:gd name="T51" fmla="*/ 2726 h 2770"/>
              <a:gd name="T52" fmla="*/ 35 w 309"/>
              <a:gd name="T53" fmla="*/ 2715 h 2770"/>
              <a:gd name="T54" fmla="*/ 25 w 309"/>
              <a:gd name="T55" fmla="*/ 2703 h 2770"/>
              <a:gd name="T56" fmla="*/ 19 w 309"/>
              <a:gd name="T57" fmla="*/ 2691 h 2770"/>
              <a:gd name="T58" fmla="*/ 11 w 309"/>
              <a:gd name="T59" fmla="*/ 2676 h 2770"/>
              <a:gd name="T60" fmla="*/ 6 w 309"/>
              <a:gd name="T61" fmla="*/ 2662 h 2770"/>
              <a:gd name="T62" fmla="*/ 3 w 309"/>
              <a:gd name="T63" fmla="*/ 2648 h 2770"/>
              <a:gd name="T64" fmla="*/ 0 w 309"/>
              <a:gd name="T65" fmla="*/ 2632 h 2770"/>
              <a:gd name="T66" fmla="*/ 0 w 309"/>
              <a:gd name="T67" fmla="*/ 2617 h 2770"/>
              <a:gd name="T68" fmla="*/ 0 w 309"/>
              <a:gd name="T69" fmla="*/ 0 h 2770"/>
              <a:gd name="T70" fmla="*/ 309 w 309"/>
              <a:gd name="T71" fmla="*/ 0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9" h="2770">
                <a:moveTo>
                  <a:pt x="309" y="0"/>
                </a:moveTo>
                <a:lnTo>
                  <a:pt x="309" y="2617"/>
                </a:lnTo>
                <a:lnTo>
                  <a:pt x="307" y="2632"/>
                </a:lnTo>
                <a:lnTo>
                  <a:pt x="306" y="2648"/>
                </a:lnTo>
                <a:lnTo>
                  <a:pt x="301" y="2662"/>
                </a:lnTo>
                <a:lnTo>
                  <a:pt x="296" y="2676"/>
                </a:lnTo>
                <a:lnTo>
                  <a:pt x="290" y="2691"/>
                </a:lnTo>
                <a:lnTo>
                  <a:pt x="282" y="2703"/>
                </a:lnTo>
                <a:lnTo>
                  <a:pt x="272" y="2715"/>
                </a:lnTo>
                <a:lnTo>
                  <a:pt x="263" y="2726"/>
                </a:lnTo>
                <a:lnTo>
                  <a:pt x="251" y="2735"/>
                </a:lnTo>
                <a:lnTo>
                  <a:pt x="240" y="2745"/>
                </a:lnTo>
                <a:lnTo>
                  <a:pt x="228" y="2753"/>
                </a:lnTo>
                <a:lnTo>
                  <a:pt x="213" y="2759"/>
                </a:lnTo>
                <a:lnTo>
                  <a:pt x="199" y="2764"/>
                </a:lnTo>
                <a:lnTo>
                  <a:pt x="185" y="2767"/>
                </a:lnTo>
                <a:lnTo>
                  <a:pt x="170" y="2770"/>
                </a:lnTo>
                <a:lnTo>
                  <a:pt x="154" y="2770"/>
                </a:lnTo>
                <a:lnTo>
                  <a:pt x="138" y="2770"/>
                </a:lnTo>
                <a:lnTo>
                  <a:pt x="122" y="2767"/>
                </a:lnTo>
                <a:lnTo>
                  <a:pt x="108" y="2764"/>
                </a:lnTo>
                <a:lnTo>
                  <a:pt x="94" y="2759"/>
                </a:lnTo>
                <a:lnTo>
                  <a:pt x="81" y="2753"/>
                </a:lnTo>
                <a:lnTo>
                  <a:pt x="68" y="2745"/>
                </a:lnTo>
                <a:lnTo>
                  <a:pt x="56" y="2735"/>
                </a:lnTo>
                <a:lnTo>
                  <a:pt x="44" y="2726"/>
                </a:lnTo>
                <a:lnTo>
                  <a:pt x="35" y="2715"/>
                </a:lnTo>
                <a:lnTo>
                  <a:pt x="25" y="2703"/>
                </a:lnTo>
                <a:lnTo>
                  <a:pt x="19" y="2691"/>
                </a:lnTo>
                <a:lnTo>
                  <a:pt x="11" y="2676"/>
                </a:lnTo>
                <a:lnTo>
                  <a:pt x="6" y="2662"/>
                </a:lnTo>
                <a:lnTo>
                  <a:pt x="3" y="2648"/>
                </a:lnTo>
                <a:lnTo>
                  <a:pt x="0" y="2632"/>
                </a:lnTo>
                <a:lnTo>
                  <a:pt x="0" y="2617"/>
                </a:lnTo>
                <a:lnTo>
                  <a:pt x="0" y="0"/>
                </a:lnTo>
                <a:lnTo>
                  <a:pt x="309"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57" name="TextBox 56"/>
          <p:cNvSpPr txBox="1"/>
          <p:nvPr/>
        </p:nvSpPr>
        <p:spPr>
          <a:xfrm>
            <a:off x="2008540" y="1313240"/>
            <a:ext cx="1710725" cy="646331"/>
          </a:xfrm>
          <a:prstGeom prst="rect">
            <a:avLst/>
          </a:prstGeom>
          <a:noFill/>
        </p:spPr>
        <p:txBody>
          <a:bodyPr wrap="none" rtlCol="0">
            <a:spAutoFit/>
          </a:bodyPr>
          <a:lstStyle/>
          <a:p>
            <a:pPr algn="ctr"/>
            <a:r>
              <a:rPr lang="en-US" dirty="0"/>
              <a:t>Solvent</a:t>
            </a:r>
          </a:p>
          <a:p>
            <a:pPr algn="ctr"/>
            <a:r>
              <a:rPr lang="en-US" dirty="0"/>
              <a:t>(mobile phase)</a:t>
            </a:r>
          </a:p>
        </p:txBody>
      </p:sp>
      <p:cxnSp>
        <p:nvCxnSpPr>
          <p:cNvPr id="58" name="Straight Arrow Connector 57"/>
          <p:cNvCxnSpPr/>
          <p:nvPr/>
        </p:nvCxnSpPr>
        <p:spPr>
          <a:xfrm>
            <a:off x="2863903" y="1968880"/>
            <a:ext cx="0" cy="4049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p:cNvCxnSpPr/>
          <p:nvPr/>
        </p:nvCxnSpPr>
        <p:spPr>
          <a:xfrm flipH="1">
            <a:off x="3064906" y="2118806"/>
            <a:ext cx="433438" cy="4334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0" name="TextBox 59"/>
          <p:cNvSpPr txBox="1"/>
          <p:nvPr/>
        </p:nvSpPr>
        <p:spPr>
          <a:xfrm>
            <a:off x="3498345" y="1934187"/>
            <a:ext cx="1993038" cy="369236"/>
          </a:xfrm>
          <a:prstGeom prst="rect">
            <a:avLst/>
          </a:prstGeom>
          <a:noFill/>
        </p:spPr>
        <p:txBody>
          <a:bodyPr wrap="square" rtlCol="0">
            <a:spAutoFit/>
          </a:bodyPr>
          <a:lstStyle/>
          <a:p>
            <a:r>
              <a:rPr lang="en-US" dirty="0"/>
              <a:t>Plant pigments </a:t>
            </a:r>
          </a:p>
        </p:txBody>
      </p:sp>
      <p:cxnSp>
        <p:nvCxnSpPr>
          <p:cNvPr id="61" name="Straight Arrow Connector 60"/>
          <p:cNvCxnSpPr/>
          <p:nvPr/>
        </p:nvCxnSpPr>
        <p:spPr>
          <a:xfrm flipH="1">
            <a:off x="3064906" y="3174753"/>
            <a:ext cx="433438" cy="4334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2" name="TextBox 61"/>
          <p:cNvSpPr txBox="1"/>
          <p:nvPr/>
        </p:nvSpPr>
        <p:spPr>
          <a:xfrm>
            <a:off x="3501448" y="2724363"/>
            <a:ext cx="1989935" cy="923330"/>
          </a:xfrm>
          <a:prstGeom prst="rect">
            <a:avLst/>
          </a:prstGeom>
          <a:noFill/>
        </p:spPr>
        <p:txBody>
          <a:bodyPr wrap="square" rtlCol="0">
            <a:spAutoFit/>
          </a:bodyPr>
          <a:lstStyle/>
          <a:p>
            <a:r>
              <a:rPr lang="en-US" dirty="0"/>
              <a:t>Packing material</a:t>
            </a:r>
          </a:p>
          <a:p>
            <a:r>
              <a:rPr lang="en-US" dirty="0"/>
              <a:t>(Stationary phase)</a:t>
            </a:r>
          </a:p>
        </p:txBody>
      </p:sp>
      <p:sp>
        <p:nvSpPr>
          <p:cNvPr id="63" name="Freeform 20"/>
          <p:cNvSpPr>
            <a:spLocks noEditPoints="1"/>
          </p:cNvSpPr>
          <p:nvPr/>
        </p:nvSpPr>
        <p:spPr bwMode="auto">
          <a:xfrm>
            <a:off x="2687682" y="2189758"/>
            <a:ext cx="352442" cy="3378853"/>
          </a:xfrm>
          <a:custGeom>
            <a:avLst/>
            <a:gdLst>
              <a:gd name="T0" fmla="*/ 322 w 322"/>
              <a:gd name="T1" fmla="*/ 0 h 3159"/>
              <a:gd name="T2" fmla="*/ 161 w 322"/>
              <a:gd name="T3" fmla="*/ 3159 h 3159"/>
              <a:gd name="T4" fmla="*/ 176 w 322"/>
              <a:gd name="T5" fmla="*/ 3145 h 3159"/>
              <a:gd name="T6" fmla="*/ 198 w 322"/>
              <a:gd name="T7" fmla="*/ 3140 h 3159"/>
              <a:gd name="T8" fmla="*/ 219 w 322"/>
              <a:gd name="T9" fmla="*/ 3134 h 3159"/>
              <a:gd name="T10" fmla="*/ 238 w 322"/>
              <a:gd name="T11" fmla="*/ 3124 h 3159"/>
              <a:gd name="T12" fmla="*/ 255 w 322"/>
              <a:gd name="T13" fmla="*/ 3112 h 3159"/>
              <a:gd name="T14" fmla="*/ 270 w 322"/>
              <a:gd name="T15" fmla="*/ 3097 h 3159"/>
              <a:gd name="T16" fmla="*/ 284 w 322"/>
              <a:gd name="T17" fmla="*/ 3080 h 3159"/>
              <a:gd name="T18" fmla="*/ 294 w 322"/>
              <a:gd name="T19" fmla="*/ 3062 h 3159"/>
              <a:gd name="T20" fmla="*/ 301 w 322"/>
              <a:gd name="T21" fmla="*/ 3041 h 3159"/>
              <a:gd name="T22" fmla="*/ 306 w 322"/>
              <a:gd name="T23" fmla="*/ 3021 h 3159"/>
              <a:gd name="T24" fmla="*/ 308 w 322"/>
              <a:gd name="T25" fmla="*/ 2998 h 3159"/>
              <a:gd name="T26" fmla="*/ 321 w 322"/>
              <a:gd name="T27" fmla="*/ 3014 h 3159"/>
              <a:gd name="T28" fmla="*/ 317 w 322"/>
              <a:gd name="T29" fmla="*/ 3038 h 3159"/>
              <a:gd name="T30" fmla="*/ 309 w 322"/>
              <a:gd name="T31" fmla="*/ 3061 h 3159"/>
              <a:gd name="T32" fmla="*/ 298 w 322"/>
              <a:gd name="T33" fmla="*/ 3081 h 3159"/>
              <a:gd name="T34" fmla="*/ 286 w 322"/>
              <a:gd name="T35" fmla="*/ 3100 h 3159"/>
              <a:gd name="T36" fmla="*/ 270 w 322"/>
              <a:gd name="T37" fmla="*/ 3116 h 3159"/>
              <a:gd name="T38" fmla="*/ 250 w 322"/>
              <a:gd name="T39" fmla="*/ 3131 h 3159"/>
              <a:gd name="T40" fmla="*/ 231 w 322"/>
              <a:gd name="T41" fmla="*/ 3143 h 3159"/>
              <a:gd name="T42" fmla="*/ 209 w 322"/>
              <a:gd name="T43" fmla="*/ 3151 h 3159"/>
              <a:gd name="T44" fmla="*/ 185 w 322"/>
              <a:gd name="T45" fmla="*/ 3156 h 3159"/>
              <a:gd name="T46" fmla="*/ 161 w 322"/>
              <a:gd name="T47" fmla="*/ 3159 h 3159"/>
              <a:gd name="T48" fmla="*/ 161 w 322"/>
              <a:gd name="T49" fmla="*/ 3151 h 3159"/>
              <a:gd name="T50" fmla="*/ 13 w 322"/>
              <a:gd name="T51" fmla="*/ 3005 h 3159"/>
              <a:gd name="T52" fmla="*/ 16 w 322"/>
              <a:gd name="T53" fmla="*/ 3027 h 3159"/>
              <a:gd name="T54" fmla="*/ 23 w 322"/>
              <a:gd name="T55" fmla="*/ 3048 h 3159"/>
              <a:gd name="T56" fmla="*/ 31 w 322"/>
              <a:gd name="T57" fmla="*/ 3069 h 3159"/>
              <a:gd name="T58" fmla="*/ 42 w 322"/>
              <a:gd name="T59" fmla="*/ 3086 h 3159"/>
              <a:gd name="T60" fmla="*/ 56 w 322"/>
              <a:gd name="T61" fmla="*/ 3102 h 3159"/>
              <a:gd name="T62" fmla="*/ 72 w 322"/>
              <a:gd name="T63" fmla="*/ 3116 h 3159"/>
              <a:gd name="T64" fmla="*/ 91 w 322"/>
              <a:gd name="T65" fmla="*/ 3128 h 3159"/>
              <a:gd name="T66" fmla="*/ 110 w 322"/>
              <a:gd name="T67" fmla="*/ 3137 h 3159"/>
              <a:gd name="T68" fmla="*/ 131 w 322"/>
              <a:gd name="T69" fmla="*/ 3142 h 3159"/>
              <a:gd name="T70" fmla="*/ 153 w 322"/>
              <a:gd name="T71" fmla="*/ 3145 h 3159"/>
              <a:gd name="T72" fmla="*/ 153 w 322"/>
              <a:gd name="T73" fmla="*/ 3158 h 3159"/>
              <a:gd name="T74" fmla="*/ 128 w 322"/>
              <a:gd name="T75" fmla="*/ 3156 h 3159"/>
              <a:gd name="T76" fmla="*/ 106 w 322"/>
              <a:gd name="T77" fmla="*/ 3148 h 3159"/>
              <a:gd name="T78" fmla="*/ 85 w 322"/>
              <a:gd name="T79" fmla="*/ 3139 h 3159"/>
              <a:gd name="T80" fmla="*/ 64 w 322"/>
              <a:gd name="T81" fmla="*/ 3126 h 3159"/>
              <a:gd name="T82" fmla="*/ 47 w 322"/>
              <a:gd name="T83" fmla="*/ 3112 h 3159"/>
              <a:gd name="T84" fmla="*/ 32 w 322"/>
              <a:gd name="T85" fmla="*/ 3094 h 3159"/>
              <a:gd name="T86" fmla="*/ 20 w 322"/>
              <a:gd name="T87" fmla="*/ 3075 h 3159"/>
              <a:gd name="T88" fmla="*/ 10 w 322"/>
              <a:gd name="T89" fmla="*/ 3053 h 3159"/>
              <a:gd name="T90" fmla="*/ 4 w 322"/>
              <a:gd name="T91" fmla="*/ 3030 h 3159"/>
              <a:gd name="T92" fmla="*/ 0 w 322"/>
              <a:gd name="T93" fmla="*/ 3006 h 3159"/>
              <a:gd name="T94" fmla="*/ 13 w 322"/>
              <a:gd name="T95" fmla="*/ 2998 h 3159"/>
              <a:gd name="T96" fmla="*/ 13 w 322"/>
              <a:gd name="T97" fmla="*/ 0 h 3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2" h="3159">
                <a:moveTo>
                  <a:pt x="308" y="2998"/>
                </a:moveTo>
                <a:lnTo>
                  <a:pt x="308" y="0"/>
                </a:lnTo>
                <a:lnTo>
                  <a:pt x="322" y="0"/>
                </a:lnTo>
                <a:lnTo>
                  <a:pt x="322" y="2998"/>
                </a:lnTo>
                <a:lnTo>
                  <a:pt x="308" y="2998"/>
                </a:lnTo>
                <a:close/>
                <a:moveTo>
                  <a:pt x="161" y="3159"/>
                </a:moveTo>
                <a:lnTo>
                  <a:pt x="161" y="3145"/>
                </a:lnTo>
                <a:lnTo>
                  <a:pt x="168" y="3145"/>
                </a:lnTo>
                <a:lnTo>
                  <a:pt x="176" y="3145"/>
                </a:lnTo>
                <a:lnTo>
                  <a:pt x="184" y="3143"/>
                </a:lnTo>
                <a:lnTo>
                  <a:pt x="190" y="3142"/>
                </a:lnTo>
                <a:lnTo>
                  <a:pt x="198" y="3140"/>
                </a:lnTo>
                <a:lnTo>
                  <a:pt x="204" y="3139"/>
                </a:lnTo>
                <a:lnTo>
                  <a:pt x="212" y="3137"/>
                </a:lnTo>
                <a:lnTo>
                  <a:pt x="219" y="3134"/>
                </a:lnTo>
                <a:lnTo>
                  <a:pt x="225" y="3131"/>
                </a:lnTo>
                <a:lnTo>
                  <a:pt x="231" y="3128"/>
                </a:lnTo>
                <a:lnTo>
                  <a:pt x="238" y="3124"/>
                </a:lnTo>
                <a:lnTo>
                  <a:pt x="243" y="3120"/>
                </a:lnTo>
                <a:lnTo>
                  <a:pt x="249" y="3116"/>
                </a:lnTo>
                <a:lnTo>
                  <a:pt x="255" y="3112"/>
                </a:lnTo>
                <a:lnTo>
                  <a:pt x="260" y="3107"/>
                </a:lnTo>
                <a:lnTo>
                  <a:pt x="265" y="3102"/>
                </a:lnTo>
                <a:lnTo>
                  <a:pt x="270" y="3097"/>
                </a:lnTo>
                <a:lnTo>
                  <a:pt x="274" y="3091"/>
                </a:lnTo>
                <a:lnTo>
                  <a:pt x="279" y="3086"/>
                </a:lnTo>
                <a:lnTo>
                  <a:pt x="284" y="3080"/>
                </a:lnTo>
                <a:lnTo>
                  <a:pt x="287" y="3075"/>
                </a:lnTo>
                <a:lnTo>
                  <a:pt x="290" y="3069"/>
                </a:lnTo>
                <a:lnTo>
                  <a:pt x="294" y="3062"/>
                </a:lnTo>
                <a:lnTo>
                  <a:pt x="297" y="3056"/>
                </a:lnTo>
                <a:lnTo>
                  <a:pt x="300" y="3048"/>
                </a:lnTo>
                <a:lnTo>
                  <a:pt x="301" y="3041"/>
                </a:lnTo>
                <a:lnTo>
                  <a:pt x="303" y="3035"/>
                </a:lnTo>
                <a:lnTo>
                  <a:pt x="306" y="3027"/>
                </a:lnTo>
                <a:lnTo>
                  <a:pt x="306" y="3021"/>
                </a:lnTo>
                <a:lnTo>
                  <a:pt x="308" y="3013"/>
                </a:lnTo>
                <a:lnTo>
                  <a:pt x="308" y="3005"/>
                </a:lnTo>
                <a:lnTo>
                  <a:pt x="308" y="2998"/>
                </a:lnTo>
                <a:lnTo>
                  <a:pt x="322" y="2998"/>
                </a:lnTo>
                <a:lnTo>
                  <a:pt x="322" y="3006"/>
                </a:lnTo>
                <a:lnTo>
                  <a:pt x="321" y="3014"/>
                </a:lnTo>
                <a:lnTo>
                  <a:pt x="321" y="3022"/>
                </a:lnTo>
                <a:lnTo>
                  <a:pt x="319" y="3030"/>
                </a:lnTo>
                <a:lnTo>
                  <a:pt x="317" y="3038"/>
                </a:lnTo>
                <a:lnTo>
                  <a:pt x="314" y="3046"/>
                </a:lnTo>
                <a:lnTo>
                  <a:pt x="313" y="3053"/>
                </a:lnTo>
                <a:lnTo>
                  <a:pt x="309" y="3061"/>
                </a:lnTo>
                <a:lnTo>
                  <a:pt x="306" y="3067"/>
                </a:lnTo>
                <a:lnTo>
                  <a:pt x="303" y="3075"/>
                </a:lnTo>
                <a:lnTo>
                  <a:pt x="298" y="3081"/>
                </a:lnTo>
                <a:lnTo>
                  <a:pt x="295" y="3088"/>
                </a:lnTo>
                <a:lnTo>
                  <a:pt x="290" y="3094"/>
                </a:lnTo>
                <a:lnTo>
                  <a:pt x="286" y="3100"/>
                </a:lnTo>
                <a:lnTo>
                  <a:pt x="281" y="3105"/>
                </a:lnTo>
                <a:lnTo>
                  <a:pt x="274" y="3112"/>
                </a:lnTo>
                <a:lnTo>
                  <a:pt x="270" y="3116"/>
                </a:lnTo>
                <a:lnTo>
                  <a:pt x="263" y="3121"/>
                </a:lnTo>
                <a:lnTo>
                  <a:pt x="257" y="3126"/>
                </a:lnTo>
                <a:lnTo>
                  <a:pt x="250" y="3131"/>
                </a:lnTo>
                <a:lnTo>
                  <a:pt x="244" y="3135"/>
                </a:lnTo>
                <a:lnTo>
                  <a:pt x="238" y="3139"/>
                </a:lnTo>
                <a:lnTo>
                  <a:pt x="231" y="3143"/>
                </a:lnTo>
                <a:lnTo>
                  <a:pt x="223" y="3147"/>
                </a:lnTo>
                <a:lnTo>
                  <a:pt x="215" y="3148"/>
                </a:lnTo>
                <a:lnTo>
                  <a:pt x="209" y="3151"/>
                </a:lnTo>
                <a:lnTo>
                  <a:pt x="201" y="3153"/>
                </a:lnTo>
                <a:lnTo>
                  <a:pt x="193" y="3156"/>
                </a:lnTo>
                <a:lnTo>
                  <a:pt x="185" y="3156"/>
                </a:lnTo>
                <a:lnTo>
                  <a:pt x="177" y="3158"/>
                </a:lnTo>
                <a:lnTo>
                  <a:pt x="169" y="3158"/>
                </a:lnTo>
                <a:lnTo>
                  <a:pt x="161" y="3159"/>
                </a:lnTo>
                <a:close/>
                <a:moveTo>
                  <a:pt x="161" y="3151"/>
                </a:moveTo>
                <a:lnTo>
                  <a:pt x="161" y="3159"/>
                </a:lnTo>
                <a:lnTo>
                  <a:pt x="161" y="3151"/>
                </a:lnTo>
                <a:close/>
                <a:moveTo>
                  <a:pt x="0" y="2998"/>
                </a:moveTo>
                <a:lnTo>
                  <a:pt x="13" y="2998"/>
                </a:lnTo>
                <a:lnTo>
                  <a:pt x="13" y="3005"/>
                </a:lnTo>
                <a:lnTo>
                  <a:pt x="15" y="3013"/>
                </a:lnTo>
                <a:lnTo>
                  <a:pt x="15" y="3021"/>
                </a:lnTo>
                <a:lnTo>
                  <a:pt x="16" y="3027"/>
                </a:lnTo>
                <a:lnTo>
                  <a:pt x="18" y="3035"/>
                </a:lnTo>
                <a:lnTo>
                  <a:pt x="20" y="3041"/>
                </a:lnTo>
                <a:lnTo>
                  <a:pt x="23" y="3048"/>
                </a:lnTo>
                <a:lnTo>
                  <a:pt x="24" y="3056"/>
                </a:lnTo>
                <a:lnTo>
                  <a:pt x="27" y="3062"/>
                </a:lnTo>
                <a:lnTo>
                  <a:pt x="31" y="3069"/>
                </a:lnTo>
                <a:lnTo>
                  <a:pt x="34" y="3075"/>
                </a:lnTo>
                <a:lnTo>
                  <a:pt x="39" y="3080"/>
                </a:lnTo>
                <a:lnTo>
                  <a:pt x="42" y="3086"/>
                </a:lnTo>
                <a:lnTo>
                  <a:pt x="47" y="3091"/>
                </a:lnTo>
                <a:lnTo>
                  <a:pt x="51" y="3097"/>
                </a:lnTo>
                <a:lnTo>
                  <a:pt x="56" y="3102"/>
                </a:lnTo>
                <a:lnTo>
                  <a:pt x="61" y="3107"/>
                </a:lnTo>
                <a:lnTo>
                  <a:pt x="67" y="3112"/>
                </a:lnTo>
                <a:lnTo>
                  <a:pt x="72" y="3116"/>
                </a:lnTo>
                <a:lnTo>
                  <a:pt x="78" y="3120"/>
                </a:lnTo>
                <a:lnTo>
                  <a:pt x="85" y="3124"/>
                </a:lnTo>
                <a:lnTo>
                  <a:pt x="91" y="3128"/>
                </a:lnTo>
                <a:lnTo>
                  <a:pt x="98" y="3131"/>
                </a:lnTo>
                <a:lnTo>
                  <a:pt x="104" y="3134"/>
                </a:lnTo>
                <a:lnTo>
                  <a:pt x="110" y="3137"/>
                </a:lnTo>
                <a:lnTo>
                  <a:pt x="117" y="3139"/>
                </a:lnTo>
                <a:lnTo>
                  <a:pt x="125" y="3140"/>
                </a:lnTo>
                <a:lnTo>
                  <a:pt x="131" y="3142"/>
                </a:lnTo>
                <a:lnTo>
                  <a:pt x="139" y="3143"/>
                </a:lnTo>
                <a:lnTo>
                  <a:pt x="145" y="3145"/>
                </a:lnTo>
                <a:lnTo>
                  <a:pt x="153" y="3145"/>
                </a:lnTo>
                <a:lnTo>
                  <a:pt x="161" y="3145"/>
                </a:lnTo>
                <a:lnTo>
                  <a:pt x="161" y="3159"/>
                </a:lnTo>
                <a:lnTo>
                  <a:pt x="153" y="3158"/>
                </a:lnTo>
                <a:lnTo>
                  <a:pt x="144" y="3158"/>
                </a:lnTo>
                <a:lnTo>
                  <a:pt x="136" y="3156"/>
                </a:lnTo>
                <a:lnTo>
                  <a:pt x="128" y="3156"/>
                </a:lnTo>
                <a:lnTo>
                  <a:pt x="120" y="3153"/>
                </a:lnTo>
                <a:lnTo>
                  <a:pt x="114" y="3151"/>
                </a:lnTo>
                <a:lnTo>
                  <a:pt x="106" y="3148"/>
                </a:lnTo>
                <a:lnTo>
                  <a:pt x="98" y="3147"/>
                </a:lnTo>
                <a:lnTo>
                  <a:pt x="91" y="3143"/>
                </a:lnTo>
                <a:lnTo>
                  <a:pt x="85" y="3139"/>
                </a:lnTo>
                <a:lnTo>
                  <a:pt x="77" y="3135"/>
                </a:lnTo>
                <a:lnTo>
                  <a:pt x="71" y="3131"/>
                </a:lnTo>
                <a:lnTo>
                  <a:pt x="64" y="3126"/>
                </a:lnTo>
                <a:lnTo>
                  <a:pt x="58" y="3121"/>
                </a:lnTo>
                <a:lnTo>
                  <a:pt x="53" y="3116"/>
                </a:lnTo>
                <a:lnTo>
                  <a:pt x="47" y="3112"/>
                </a:lnTo>
                <a:lnTo>
                  <a:pt x="42" y="3105"/>
                </a:lnTo>
                <a:lnTo>
                  <a:pt x="37" y="3100"/>
                </a:lnTo>
                <a:lnTo>
                  <a:pt x="32" y="3094"/>
                </a:lnTo>
                <a:lnTo>
                  <a:pt x="27" y="3088"/>
                </a:lnTo>
                <a:lnTo>
                  <a:pt x="23" y="3081"/>
                </a:lnTo>
                <a:lnTo>
                  <a:pt x="20" y="3075"/>
                </a:lnTo>
                <a:lnTo>
                  <a:pt x="16" y="3067"/>
                </a:lnTo>
                <a:lnTo>
                  <a:pt x="13" y="3061"/>
                </a:lnTo>
                <a:lnTo>
                  <a:pt x="10" y="3053"/>
                </a:lnTo>
                <a:lnTo>
                  <a:pt x="7" y="3046"/>
                </a:lnTo>
                <a:lnTo>
                  <a:pt x="5" y="3038"/>
                </a:lnTo>
                <a:lnTo>
                  <a:pt x="4" y="3030"/>
                </a:lnTo>
                <a:lnTo>
                  <a:pt x="2" y="3022"/>
                </a:lnTo>
                <a:lnTo>
                  <a:pt x="0" y="3014"/>
                </a:lnTo>
                <a:lnTo>
                  <a:pt x="0" y="3006"/>
                </a:lnTo>
                <a:lnTo>
                  <a:pt x="0" y="2998"/>
                </a:lnTo>
                <a:close/>
                <a:moveTo>
                  <a:pt x="13" y="0"/>
                </a:moveTo>
                <a:lnTo>
                  <a:pt x="13" y="2998"/>
                </a:lnTo>
                <a:lnTo>
                  <a:pt x="0" y="2998"/>
                </a:lnTo>
                <a:lnTo>
                  <a:pt x="0" y="0"/>
                </a:lnTo>
                <a:lnTo>
                  <a:pt x="13" y="0"/>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4" name="Rectangle 63"/>
          <p:cNvSpPr/>
          <p:nvPr/>
        </p:nvSpPr>
        <p:spPr>
          <a:xfrm>
            <a:off x="1377654" y="5571798"/>
            <a:ext cx="4113728" cy="974934"/>
          </a:xfrm>
          <a:prstGeom prst="rect">
            <a:avLst/>
          </a:prstGeom>
          <a:solidFill>
            <a:srgbClr val="81DEFF"/>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a:p>
        </p:txBody>
      </p:sp>
      <p:sp>
        <p:nvSpPr>
          <p:cNvPr id="65" name="Rectangle 21"/>
          <p:cNvSpPr>
            <a:spLocks noChangeArrowheads="1"/>
          </p:cNvSpPr>
          <p:nvPr/>
        </p:nvSpPr>
        <p:spPr bwMode="auto">
          <a:xfrm>
            <a:off x="2818480" y="5888219"/>
            <a:ext cx="90846" cy="484883"/>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6" name="Freeform 22"/>
          <p:cNvSpPr>
            <a:spLocks noEditPoints="1"/>
          </p:cNvSpPr>
          <p:nvPr/>
        </p:nvSpPr>
        <p:spPr bwMode="auto">
          <a:xfrm>
            <a:off x="2811913" y="5879462"/>
            <a:ext cx="103981" cy="501300"/>
          </a:xfrm>
          <a:custGeom>
            <a:avLst/>
            <a:gdLst>
              <a:gd name="T0" fmla="*/ 89 w 95"/>
              <a:gd name="T1" fmla="*/ 458 h 458"/>
              <a:gd name="T2" fmla="*/ 6 w 95"/>
              <a:gd name="T3" fmla="*/ 458 h 458"/>
              <a:gd name="T4" fmla="*/ 6 w 95"/>
              <a:gd name="T5" fmla="*/ 445 h 458"/>
              <a:gd name="T6" fmla="*/ 89 w 95"/>
              <a:gd name="T7" fmla="*/ 445 h 458"/>
              <a:gd name="T8" fmla="*/ 95 w 95"/>
              <a:gd name="T9" fmla="*/ 451 h 458"/>
              <a:gd name="T10" fmla="*/ 89 w 95"/>
              <a:gd name="T11" fmla="*/ 458 h 458"/>
              <a:gd name="T12" fmla="*/ 95 w 95"/>
              <a:gd name="T13" fmla="*/ 451 h 458"/>
              <a:gd name="T14" fmla="*/ 95 w 95"/>
              <a:gd name="T15" fmla="*/ 458 h 458"/>
              <a:gd name="T16" fmla="*/ 89 w 95"/>
              <a:gd name="T17" fmla="*/ 458 h 458"/>
              <a:gd name="T18" fmla="*/ 95 w 95"/>
              <a:gd name="T19" fmla="*/ 451 h 458"/>
              <a:gd name="T20" fmla="*/ 95 w 95"/>
              <a:gd name="T21" fmla="*/ 8 h 458"/>
              <a:gd name="T22" fmla="*/ 95 w 95"/>
              <a:gd name="T23" fmla="*/ 451 h 458"/>
              <a:gd name="T24" fmla="*/ 81 w 95"/>
              <a:gd name="T25" fmla="*/ 451 h 458"/>
              <a:gd name="T26" fmla="*/ 81 w 95"/>
              <a:gd name="T27" fmla="*/ 8 h 458"/>
              <a:gd name="T28" fmla="*/ 89 w 95"/>
              <a:gd name="T29" fmla="*/ 0 h 458"/>
              <a:gd name="T30" fmla="*/ 95 w 95"/>
              <a:gd name="T31" fmla="*/ 8 h 458"/>
              <a:gd name="T32" fmla="*/ 89 w 95"/>
              <a:gd name="T33" fmla="*/ 0 h 458"/>
              <a:gd name="T34" fmla="*/ 95 w 95"/>
              <a:gd name="T35" fmla="*/ 0 h 458"/>
              <a:gd name="T36" fmla="*/ 95 w 95"/>
              <a:gd name="T37" fmla="*/ 8 h 458"/>
              <a:gd name="T38" fmla="*/ 89 w 95"/>
              <a:gd name="T39" fmla="*/ 0 h 458"/>
              <a:gd name="T40" fmla="*/ 6 w 95"/>
              <a:gd name="T41" fmla="*/ 0 h 458"/>
              <a:gd name="T42" fmla="*/ 89 w 95"/>
              <a:gd name="T43" fmla="*/ 0 h 458"/>
              <a:gd name="T44" fmla="*/ 89 w 95"/>
              <a:gd name="T45" fmla="*/ 14 h 458"/>
              <a:gd name="T46" fmla="*/ 6 w 95"/>
              <a:gd name="T47" fmla="*/ 14 h 458"/>
              <a:gd name="T48" fmla="*/ 0 w 95"/>
              <a:gd name="T49" fmla="*/ 8 h 458"/>
              <a:gd name="T50" fmla="*/ 6 w 95"/>
              <a:gd name="T51" fmla="*/ 0 h 458"/>
              <a:gd name="T52" fmla="*/ 0 w 95"/>
              <a:gd name="T53" fmla="*/ 8 h 458"/>
              <a:gd name="T54" fmla="*/ 0 w 95"/>
              <a:gd name="T55" fmla="*/ 0 h 458"/>
              <a:gd name="T56" fmla="*/ 6 w 95"/>
              <a:gd name="T57" fmla="*/ 0 h 458"/>
              <a:gd name="T58" fmla="*/ 0 w 95"/>
              <a:gd name="T59" fmla="*/ 8 h 458"/>
              <a:gd name="T60" fmla="*/ 0 w 95"/>
              <a:gd name="T61" fmla="*/ 451 h 458"/>
              <a:gd name="T62" fmla="*/ 0 w 95"/>
              <a:gd name="T63" fmla="*/ 8 h 458"/>
              <a:gd name="T64" fmla="*/ 12 w 95"/>
              <a:gd name="T65" fmla="*/ 8 h 458"/>
              <a:gd name="T66" fmla="*/ 12 w 95"/>
              <a:gd name="T67" fmla="*/ 451 h 458"/>
              <a:gd name="T68" fmla="*/ 6 w 95"/>
              <a:gd name="T69" fmla="*/ 458 h 458"/>
              <a:gd name="T70" fmla="*/ 0 w 95"/>
              <a:gd name="T71" fmla="*/ 451 h 458"/>
              <a:gd name="T72" fmla="*/ 6 w 95"/>
              <a:gd name="T73" fmla="*/ 458 h 458"/>
              <a:gd name="T74" fmla="*/ 0 w 95"/>
              <a:gd name="T75" fmla="*/ 458 h 458"/>
              <a:gd name="T76" fmla="*/ 0 w 95"/>
              <a:gd name="T77" fmla="*/ 451 h 458"/>
              <a:gd name="T78" fmla="*/ 6 w 95"/>
              <a:gd name="T7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5" h="458">
                <a:moveTo>
                  <a:pt x="89" y="458"/>
                </a:moveTo>
                <a:lnTo>
                  <a:pt x="6" y="458"/>
                </a:lnTo>
                <a:lnTo>
                  <a:pt x="6" y="445"/>
                </a:lnTo>
                <a:lnTo>
                  <a:pt x="89" y="445"/>
                </a:lnTo>
                <a:lnTo>
                  <a:pt x="95" y="451"/>
                </a:lnTo>
                <a:lnTo>
                  <a:pt x="89" y="458"/>
                </a:lnTo>
                <a:close/>
                <a:moveTo>
                  <a:pt x="95" y="451"/>
                </a:moveTo>
                <a:lnTo>
                  <a:pt x="95" y="458"/>
                </a:lnTo>
                <a:lnTo>
                  <a:pt x="89" y="458"/>
                </a:lnTo>
                <a:lnTo>
                  <a:pt x="95" y="451"/>
                </a:lnTo>
                <a:close/>
                <a:moveTo>
                  <a:pt x="95" y="8"/>
                </a:moveTo>
                <a:lnTo>
                  <a:pt x="95" y="451"/>
                </a:lnTo>
                <a:lnTo>
                  <a:pt x="81" y="451"/>
                </a:lnTo>
                <a:lnTo>
                  <a:pt x="81" y="8"/>
                </a:lnTo>
                <a:lnTo>
                  <a:pt x="89" y="0"/>
                </a:lnTo>
                <a:lnTo>
                  <a:pt x="95" y="8"/>
                </a:lnTo>
                <a:close/>
                <a:moveTo>
                  <a:pt x="89" y="0"/>
                </a:moveTo>
                <a:lnTo>
                  <a:pt x="95" y="0"/>
                </a:lnTo>
                <a:lnTo>
                  <a:pt x="95" y="8"/>
                </a:lnTo>
                <a:lnTo>
                  <a:pt x="89" y="0"/>
                </a:lnTo>
                <a:close/>
                <a:moveTo>
                  <a:pt x="6" y="0"/>
                </a:moveTo>
                <a:lnTo>
                  <a:pt x="89" y="0"/>
                </a:lnTo>
                <a:lnTo>
                  <a:pt x="89" y="14"/>
                </a:lnTo>
                <a:lnTo>
                  <a:pt x="6" y="14"/>
                </a:lnTo>
                <a:lnTo>
                  <a:pt x="0" y="8"/>
                </a:lnTo>
                <a:lnTo>
                  <a:pt x="6" y="0"/>
                </a:lnTo>
                <a:close/>
                <a:moveTo>
                  <a:pt x="0" y="8"/>
                </a:moveTo>
                <a:lnTo>
                  <a:pt x="0" y="0"/>
                </a:lnTo>
                <a:lnTo>
                  <a:pt x="6" y="0"/>
                </a:lnTo>
                <a:lnTo>
                  <a:pt x="0" y="8"/>
                </a:lnTo>
                <a:close/>
                <a:moveTo>
                  <a:pt x="0" y="451"/>
                </a:moveTo>
                <a:lnTo>
                  <a:pt x="0" y="8"/>
                </a:lnTo>
                <a:lnTo>
                  <a:pt x="12" y="8"/>
                </a:lnTo>
                <a:lnTo>
                  <a:pt x="12" y="451"/>
                </a:lnTo>
                <a:lnTo>
                  <a:pt x="6" y="458"/>
                </a:lnTo>
                <a:lnTo>
                  <a:pt x="0" y="451"/>
                </a:lnTo>
                <a:close/>
                <a:moveTo>
                  <a:pt x="6" y="458"/>
                </a:moveTo>
                <a:lnTo>
                  <a:pt x="0" y="458"/>
                </a:lnTo>
                <a:lnTo>
                  <a:pt x="0" y="451"/>
                </a:lnTo>
                <a:lnTo>
                  <a:pt x="6" y="458"/>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7" name="Rectangle 23"/>
          <p:cNvSpPr>
            <a:spLocks noChangeArrowheads="1"/>
          </p:cNvSpPr>
          <p:nvPr/>
        </p:nvSpPr>
        <p:spPr bwMode="auto">
          <a:xfrm>
            <a:off x="2818480" y="5550004"/>
            <a:ext cx="90846" cy="134629"/>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8" name="Freeform 24"/>
          <p:cNvSpPr>
            <a:spLocks noEditPoints="1"/>
          </p:cNvSpPr>
          <p:nvPr/>
        </p:nvSpPr>
        <p:spPr bwMode="auto">
          <a:xfrm>
            <a:off x="2811913" y="5541248"/>
            <a:ext cx="103981" cy="149953"/>
          </a:xfrm>
          <a:custGeom>
            <a:avLst/>
            <a:gdLst>
              <a:gd name="T0" fmla="*/ 89 w 95"/>
              <a:gd name="T1" fmla="*/ 137 h 137"/>
              <a:gd name="T2" fmla="*/ 6 w 95"/>
              <a:gd name="T3" fmla="*/ 137 h 137"/>
              <a:gd name="T4" fmla="*/ 6 w 95"/>
              <a:gd name="T5" fmla="*/ 124 h 137"/>
              <a:gd name="T6" fmla="*/ 89 w 95"/>
              <a:gd name="T7" fmla="*/ 124 h 137"/>
              <a:gd name="T8" fmla="*/ 95 w 95"/>
              <a:gd name="T9" fmla="*/ 131 h 137"/>
              <a:gd name="T10" fmla="*/ 89 w 95"/>
              <a:gd name="T11" fmla="*/ 137 h 137"/>
              <a:gd name="T12" fmla="*/ 95 w 95"/>
              <a:gd name="T13" fmla="*/ 131 h 137"/>
              <a:gd name="T14" fmla="*/ 95 w 95"/>
              <a:gd name="T15" fmla="*/ 137 h 137"/>
              <a:gd name="T16" fmla="*/ 89 w 95"/>
              <a:gd name="T17" fmla="*/ 137 h 137"/>
              <a:gd name="T18" fmla="*/ 95 w 95"/>
              <a:gd name="T19" fmla="*/ 131 h 137"/>
              <a:gd name="T20" fmla="*/ 95 w 95"/>
              <a:gd name="T21" fmla="*/ 8 h 137"/>
              <a:gd name="T22" fmla="*/ 95 w 95"/>
              <a:gd name="T23" fmla="*/ 131 h 137"/>
              <a:gd name="T24" fmla="*/ 81 w 95"/>
              <a:gd name="T25" fmla="*/ 131 h 137"/>
              <a:gd name="T26" fmla="*/ 81 w 95"/>
              <a:gd name="T27" fmla="*/ 8 h 137"/>
              <a:gd name="T28" fmla="*/ 89 w 95"/>
              <a:gd name="T29" fmla="*/ 0 h 137"/>
              <a:gd name="T30" fmla="*/ 95 w 95"/>
              <a:gd name="T31" fmla="*/ 8 h 137"/>
              <a:gd name="T32" fmla="*/ 89 w 95"/>
              <a:gd name="T33" fmla="*/ 0 h 137"/>
              <a:gd name="T34" fmla="*/ 95 w 95"/>
              <a:gd name="T35" fmla="*/ 0 h 137"/>
              <a:gd name="T36" fmla="*/ 95 w 95"/>
              <a:gd name="T37" fmla="*/ 8 h 137"/>
              <a:gd name="T38" fmla="*/ 89 w 95"/>
              <a:gd name="T39" fmla="*/ 0 h 137"/>
              <a:gd name="T40" fmla="*/ 6 w 95"/>
              <a:gd name="T41" fmla="*/ 0 h 137"/>
              <a:gd name="T42" fmla="*/ 89 w 95"/>
              <a:gd name="T43" fmla="*/ 0 h 137"/>
              <a:gd name="T44" fmla="*/ 89 w 95"/>
              <a:gd name="T45" fmla="*/ 14 h 137"/>
              <a:gd name="T46" fmla="*/ 6 w 95"/>
              <a:gd name="T47" fmla="*/ 14 h 137"/>
              <a:gd name="T48" fmla="*/ 0 w 95"/>
              <a:gd name="T49" fmla="*/ 8 h 137"/>
              <a:gd name="T50" fmla="*/ 6 w 95"/>
              <a:gd name="T51" fmla="*/ 0 h 137"/>
              <a:gd name="T52" fmla="*/ 0 w 95"/>
              <a:gd name="T53" fmla="*/ 8 h 137"/>
              <a:gd name="T54" fmla="*/ 0 w 95"/>
              <a:gd name="T55" fmla="*/ 0 h 137"/>
              <a:gd name="T56" fmla="*/ 6 w 95"/>
              <a:gd name="T57" fmla="*/ 0 h 137"/>
              <a:gd name="T58" fmla="*/ 0 w 95"/>
              <a:gd name="T59" fmla="*/ 8 h 137"/>
              <a:gd name="T60" fmla="*/ 0 w 95"/>
              <a:gd name="T61" fmla="*/ 131 h 137"/>
              <a:gd name="T62" fmla="*/ 0 w 95"/>
              <a:gd name="T63" fmla="*/ 8 h 137"/>
              <a:gd name="T64" fmla="*/ 12 w 95"/>
              <a:gd name="T65" fmla="*/ 8 h 137"/>
              <a:gd name="T66" fmla="*/ 12 w 95"/>
              <a:gd name="T67" fmla="*/ 131 h 137"/>
              <a:gd name="T68" fmla="*/ 6 w 95"/>
              <a:gd name="T69" fmla="*/ 137 h 137"/>
              <a:gd name="T70" fmla="*/ 0 w 95"/>
              <a:gd name="T71" fmla="*/ 131 h 137"/>
              <a:gd name="T72" fmla="*/ 6 w 95"/>
              <a:gd name="T73" fmla="*/ 137 h 137"/>
              <a:gd name="T74" fmla="*/ 0 w 95"/>
              <a:gd name="T75" fmla="*/ 137 h 137"/>
              <a:gd name="T76" fmla="*/ 0 w 95"/>
              <a:gd name="T77" fmla="*/ 131 h 137"/>
              <a:gd name="T78" fmla="*/ 6 w 95"/>
              <a:gd name="T7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5" h="137">
                <a:moveTo>
                  <a:pt x="89" y="137"/>
                </a:moveTo>
                <a:lnTo>
                  <a:pt x="6" y="137"/>
                </a:lnTo>
                <a:lnTo>
                  <a:pt x="6" y="124"/>
                </a:lnTo>
                <a:lnTo>
                  <a:pt x="89" y="124"/>
                </a:lnTo>
                <a:lnTo>
                  <a:pt x="95" y="131"/>
                </a:lnTo>
                <a:lnTo>
                  <a:pt x="89" y="137"/>
                </a:lnTo>
                <a:close/>
                <a:moveTo>
                  <a:pt x="95" y="131"/>
                </a:moveTo>
                <a:lnTo>
                  <a:pt x="95" y="137"/>
                </a:lnTo>
                <a:lnTo>
                  <a:pt x="89" y="137"/>
                </a:lnTo>
                <a:lnTo>
                  <a:pt x="95" y="131"/>
                </a:lnTo>
                <a:close/>
                <a:moveTo>
                  <a:pt x="95" y="8"/>
                </a:moveTo>
                <a:lnTo>
                  <a:pt x="95" y="131"/>
                </a:lnTo>
                <a:lnTo>
                  <a:pt x="81" y="131"/>
                </a:lnTo>
                <a:lnTo>
                  <a:pt x="81" y="8"/>
                </a:lnTo>
                <a:lnTo>
                  <a:pt x="89" y="0"/>
                </a:lnTo>
                <a:lnTo>
                  <a:pt x="95" y="8"/>
                </a:lnTo>
                <a:close/>
                <a:moveTo>
                  <a:pt x="89" y="0"/>
                </a:moveTo>
                <a:lnTo>
                  <a:pt x="95" y="0"/>
                </a:lnTo>
                <a:lnTo>
                  <a:pt x="95" y="8"/>
                </a:lnTo>
                <a:lnTo>
                  <a:pt x="89" y="0"/>
                </a:lnTo>
                <a:close/>
                <a:moveTo>
                  <a:pt x="6" y="0"/>
                </a:moveTo>
                <a:lnTo>
                  <a:pt x="89" y="0"/>
                </a:lnTo>
                <a:lnTo>
                  <a:pt x="89" y="14"/>
                </a:lnTo>
                <a:lnTo>
                  <a:pt x="6" y="14"/>
                </a:lnTo>
                <a:lnTo>
                  <a:pt x="0" y="8"/>
                </a:lnTo>
                <a:lnTo>
                  <a:pt x="6" y="0"/>
                </a:lnTo>
                <a:close/>
                <a:moveTo>
                  <a:pt x="0" y="8"/>
                </a:moveTo>
                <a:lnTo>
                  <a:pt x="0" y="0"/>
                </a:lnTo>
                <a:lnTo>
                  <a:pt x="6" y="0"/>
                </a:lnTo>
                <a:lnTo>
                  <a:pt x="0" y="8"/>
                </a:lnTo>
                <a:close/>
                <a:moveTo>
                  <a:pt x="0" y="131"/>
                </a:moveTo>
                <a:lnTo>
                  <a:pt x="0" y="8"/>
                </a:lnTo>
                <a:lnTo>
                  <a:pt x="12" y="8"/>
                </a:lnTo>
                <a:lnTo>
                  <a:pt x="12" y="131"/>
                </a:lnTo>
                <a:lnTo>
                  <a:pt x="6" y="137"/>
                </a:lnTo>
                <a:lnTo>
                  <a:pt x="0" y="131"/>
                </a:lnTo>
                <a:close/>
                <a:moveTo>
                  <a:pt x="6" y="137"/>
                </a:moveTo>
                <a:lnTo>
                  <a:pt x="0" y="137"/>
                </a:lnTo>
                <a:lnTo>
                  <a:pt x="0" y="131"/>
                </a:lnTo>
                <a:lnTo>
                  <a:pt x="6" y="137"/>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9" name="Freeform 25"/>
          <p:cNvSpPr>
            <a:spLocks/>
          </p:cNvSpPr>
          <p:nvPr/>
        </p:nvSpPr>
        <p:spPr bwMode="auto">
          <a:xfrm>
            <a:off x="2701364" y="5628812"/>
            <a:ext cx="325078" cy="326174"/>
          </a:xfrm>
          <a:custGeom>
            <a:avLst/>
            <a:gdLst>
              <a:gd name="T0" fmla="*/ 164 w 297"/>
              <a:gd name="T1" fmla="*/ 1 h 298"/>
              <a:gd name="T2" fmla="*/ 194 w 297"/>
              <a:gd name="T3" fmla="*/ 6 h 298"/>
              <a:gd name="T4" fmla="*/ 219 w 297"/>
              <a:gd name="T5" fmla="*/ 17 h 298"/>
              <a:gd name="T6" fmla="*/ 243 w 297"/>
              <a:gd name="T7" fmla="*/ 33 h 298"/>
              <a:gd name="T8" fmla="*/ 264 w 297"/>
              <a:gd name="T9" fmla="*/ 54 h 298"/>
              <a:gd name="T10" fmla="*/ 280 w 297"/>
              <a:gd name="T11" fmla="*/ 78 h 298"/>
              <a:gd name="T12" fmla="*/ 291 w 297"/>
              <a:gd name="T13" fmla="*/ 105 h 298"/>
              <a:gd name="T14" fmla="*/ 297 w 297"/>
              <a:gd name="T15" fmla="*/ 133 h 298"/>
              <a:gd name="T16" fmla="*/ 297 w 297"/>
              <a:gd name="T17" fmla="*/ 164 h 298"/>
              <a:gd name="T18" fmla="*/ 291 w 297"/>
              <a:gd name="T19" fmla="*/ 194 h 298"/>
              <a:gd name="T20" fmla="*/ 280 w 297"/>
              <a:gd name="T21" fmla="*/ 220 h 298"/>
              <a:gd name="T22" fmla="*/ 264 w 297"/>
              <a:gd name="T23" fmla="*/ 243 h 298"/>
              <a:gd name="T24" fmla="*/ 243 w 297"/>
              <a:gd name="T25" fmla="*/ 264 h 298"/>
              <a:gd name="T26" fmla="*/ 219 w 297"/>
              <a:gd name="T27" fmla="*/ 280 h 298"/>
              <a:gd name="T28" fmla="*/ 194 w 297"/>
              <a:gd name="T29" fmla="*/ 291 h 298"/>
              <a:gd name="T30" fmla="*/ 164 w 297"/>
              <a:gd name="T31" fmla="*/ 298 h 298"/>
              <a:gd name="T32" fmla="*/ 133 w 297"/>
              <a:gd name="T33" fmla="*/ 298 h 298"/>
              <a:gd name="T34" fmla="*/ 105 w 297"/>
              <a:gd name="T35" fmla="*/ 291 h 298"/>
              <a:gd name="T36" fmla="*/ 78 w 297"/>
              <a:gd name="T37" fmla="*/ 280 h 298"/>
              <a:gd name="T38" fmla="*/ 54 w 297"/>
              <a:gd name="T39" fmla="*/ 264 h 298"/>
              <a:gd name="T40" fmla="*/ 33 w 297"/>
              <a:gd name="T41" fmla="*/ 243 h 298"/>
              <a:gd name="T42" fmla="*/ 17 w 297"/>
              <a:gd name="T43" fmla="*/ 220 h 298"/>
              <a:gd name="T44" fmla="*/ 6 w 297"/>
              <a:gd name="T45" fmla="*/ 194 h 298"/>
              <a:gd name="T46" fmla="*/ 1 w 297"/>
              <a:gd name="T47" fmla="*/ 164 h 298"/>
              <a:gd name="T48" fmla="*/ 1 w 297"/>
              <a:gd name="T49" fmla="*/ 133 h 298"/>
              <a:gd name="T50" fmla="*/ 6 w 297"/>
              <a:gd name="T51" fmla="*/ 105 h 298"/>
              <a:gd name="T52" fmla="*/ 17 w 297"/>
              <a:gd name="T53" fmla="*/ 78 h 298"/>
              <a:gd name="T54" fmla="*/ 33 w 297"/>
              <a:gd name="T55" fmla="*/ 54 h 298"/>
              <a:gd name="T56" fmla="*/ 54 w 297"/>
              <a:gd name="T57" fmla="*/ 33 h 298"/>
              <a:gd name="T58" fmla="*/ 78 w 297"/>
              <a:gd name="T59" fmla="*/ 17 h 298"/>
              <a:gd name="T60" fmla="*/ 105 w 297"/>
              <a:gd name="T61" fmla="*/ 6 h 298"/>
              <a:gd name="T62" fmla="*/ 133 w 297"/>
              <a:gd name="T63" fmla="*/ 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7" h="298">
                <a:moveTo>
                  <a:pt x="149" y="0"/>
                </a:moveTo>
                <a:lnTo>
                  <a:pt x="164" y="1"/>
                </a:lnTo>
                <a:lnTo>
                  <a:pt x="180" y="3"/>
                </a:lnTo>
                <a:lnTo>
                  <a:pt x="194" y="6"/>
                </a:lnTo>
                <a:lnTo>
                  <a:pt x="207" y="11"/>
                </a:lnTo>
                <a:lnTo>
                  <a:pt x="219" y="17"/>
                </a:lnTo>
                <a:lnTo>
                  <a:pt x="232" y="25"/>
                </a:lnTo>
                <a:lnTo>
                  <a:pt x="243" y="33"/>
                </a:lnTo>
                <a:lnTo>
                  <a:pt x="254" y="44"/>
                </a:lnTo>
                <a:lnTo>
                  <a:pt x="264" y="54"/>
                </a:lnTo>
                <a:lnTo>
                  <a:pt x="272" y="65"/>
                </a:lnTo>
                <a:lnTo>
                  <a:pt x="280" y="78"/>
                </a:lnTo>
                <a:lnTo>
                  <a:pt x="286" y="90"/>
                </a:lnTo>
                <a:lnTo>
                  <a:pt x="291" y="105"/>
                </a:lnTo>
                <a:lnTo>
                  <a:pt x="294" y="119"/>
                </a:lnTo>
                <a:lnTo>
                  <a:pt x="297" y="133"/>
                </a:lnTo>
                <a:lnTo>
                  <a:pt x="297" y="149"/>
                </a:lnTo>
                <a:lnTo>
                  <a:pt x="297" y="164"/>
                </a:lnTo>
                <a:lnTo>
                  <a:pt x="294" y="180"/>
                </a:lnTo>
                <a:lnTo>
                  <a:pt x="291" y="194"/>
                </a:lnTo>
                <a:lnTo>
                  <a:pt x="286" y="207"/>
                </a:lnTo>
                <a:lnTo>
                  <a:pt x="280" y="220"/>
                </a:lnTo>
                <a:lnTo>
                  <a:pt x="272" y="232"/>
                </a:lnTo>
                <a:lnTo>
                  <a:pt x="264" y="243"/>
                </a:lnTo>
                <a:lnTo>
                  <a:pt x="254" y="255"/>
                </a:lnTo>
                <a:lnTo>
                  <a:pt x="243" y="264"/>
                </a:lnTo>
                <a:lnTo>
                  <a:pt x="232" y="272"/>
                </a:lnTo>
                <a:lnTo>
                  <a:pt x="219" y="280"/>
                </a:lnTo>
                <a:lnTo>
                  <a:pt x="207" y="287"/>
                </a:lnTo>
                <a:lnTo>
                  <a:pt x="194" y="291"/>
                </a:lnTo>
                <a:lnTo>
                  <a:pt x="180" y="294"/>
                </a:lnTo>
                <a:lnTo>
                  <a:pt x="164" y="298"/>
                </a:lnTo>
                <a:lnTo>
                  <a:pt x="149" y="298"/>
                </a:lnTo>
                <a:lnTo>
                  <a:pt x="133" y="298"/>
                </a:lnTo>
                <a:lnTo>
                  <a:pt x="119" y="294"/>
                </a:lnTo>
                <a:lnTo>
                  <a:pt x="105" y="291"/>
                </a:lnTo>
                <a:lnTo>
                  <a:pt x="90" y="287"/>
                </a:lnTo>
                <a:lnTo>
                  <a:pt x="78" y="280"/>
                </a:lnTo>
                <a:lnTo>
                  <a:pt x="65" y="272"/>
                </a:lnTo>
                <a:lnTo>
                  <a:pt x="54" y="264"/>
                </a:lnTo>
                <a:lnTo>
                  <a:pt x="44" y="255"/>
                </a:lnTo>
                <a:lnTo>
                  <a:pt x="33" y="243"/>
                </a:lnTo>
                <a:lnTo>
                  <a:pt x="25" y="232"/>
                </a:lnTo>
                <a:lnTo>
                  <a:pt x="17" y="220"/>
                </a:lnTo>
                <a:lnTo>
                  <a:pt x="11" y="207"/>
                </a:lnTo>
                <a:lnTo>
                  <a:pt x="6" y="194"/>
                </a:lnTo>
                <a:lnTo>
                  <a:pt x="3" y="180"/>
                </a:lnTo>
                <a:lnTo>
                  <a:pt x="1" y="164"/>
                </a:lnTo>
                <a:lnTo>
                  <a:pt x="0" y="149"/>
                </a:lnTo>
                <a:lnTo>
                  <a:pt x="1" y="133"/>
                </a:lnTo>
                <a:lnTo>
                  <a:pt x="3" y="119"/>
                </a:lnTo>
                <a:lnTo>
                  <a:pt x="6" y="105"/>
                </a:lnTo>
                <a:lnTo>
                  <a:pt x="11" y="90"/>
                </a:lnTo>
                <a:lnTo>
                  <a:pt x="17" y="78"/>
                </a:lnTo>
                <a:lnTo>
                  <a:pt x="25" y="65"/>
                </a:lnTo>
                <a:lnTo>
                  <a:pt x="33" y="54"/>
                </a:lnTo>
                <a:lnTo>
                  <a:pt x="44" y="44"/>
                </a:lnTo>
                <a:lnTo>
                  <a:pt x="54" y="33"/>
                </a:lnTo>
                <a:lnTo>
                  <a:pt x="65" y="25"/>
                </a:lnTo>
                <a:lnTo>
                  <a:pt x="78" y="17"/>
                </a:lnTo>
                <a:lnTo>
                  <a:pt x="90" y="11"/>
                </a:lnTo>
                <a:lnTo>
                  <a:pt x="105" y="6"/>
                </a:lnTo>
                <a:lnTo>
                  <a:pt x="119" y="3"/>
                </a:lnTo>
                <a:lnTo>
                  <a:pt x="133" y="1"/>
                </a:lnTo>
                <a:lnTo>
                  <a:pt x="149" y="0"/>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70" name="Freeform 26"/>
          <p:cNvSpPr>
            <a:spLocks/>
          </p:cNvSpPr>
          <p:nvPr/>
        </p:nvSpPr>
        <p:spPr bwMode="auto">
          <a:xfrm>
            <a:off x="2701364" y="5628812"/>
            <a:ext cx="325078" cy="326174"/>
          </a:xfrm>
          <a:custGeom>
            <a:avLst/>
            <a:gdLst>
              <a:gd name="T0" fmla="*/ 164 w 297"/>
              <a:gd name="T1" fmla="*/ 1 h 298"/>
              <a:gd name="T2" fmla="*/ 194 w 297"/>
              <a:gd name="T3" fmla="*/ 6 h 298"/>
              <a:gd name="T4" fmla="*/ 219 w 297"/>
              <a:gd name="T5" fmla="*/ 17 h 298"/>
              <a:gd name="T6" fmla="*/ 243 w 297"/>
              <a:gd name="T7" fmla="*/ 33 h 298"/>
              <a:gd name="T8" fmla="*/ 264 w 297"/>
              <a:gd name="T9" fmla="*/ 54 h 298"/>
              <a:gd name="T10" fmla="*/ 280 w 297"/>
              <a:gd name="T11" fmla="*/ 78 h 298"/>
              <a:gd name="T12" fmla="*/ 291 w 297"/>
              <a:gd name="T13" fmla="*/ 105 h 298"/>
              <a:gd name="T14" fmla="*/ 297 w 297"/>
              <a:gd name="T15" fmla="*/ 133 h 298"/>
              <a:gd name="T16" fmla="*/ 297 w 297"/>
              <a:gd name="T17" fmla="*/ 164 h 298"/>
              <a:gd name="T18" fmla="*/ 291 w 297"/>
              <a:gd name="T19" fmla="*/ 194 h 298"/>
              <a:gd name="T20" fmla="*/ 280 w 297"/>
              <a:gd name="T21" fmla="*/ 220 h 298"/>
              <a:gd name="T22" fmla="*/ 264 w 297"/>
              <a:gd name="T23" fmla="*/ 243 h 298"/>
              <a:gd name="T24" fmla="*/ 243 w 297"/>
              <a:gd name="T25" fmla="*/ 264 h 298"/>
              <a:gd name="T26" fmla="*/ 219 w 297"/>
              <a:gd name="T27" fmla="*/ 280 h 298"/>
              <a:gd name="T28" fmla="*/ 194 w 297"/>
              <a:gd name="T29" fmla="*/ 291 h 298"/>
              <a:gd name="T30" fmla="*/ 164 w 297"/>
              <a:gd name="T31" fmla="*/ 298 h 298"/>
              <a:gd name="T32" fmla="*/ 133 w 297"/>
              <a:gd name="T33" fmla="*/ 298 h 298"/>
              <a:gd name="T34" fmla="*/ 105 w 297"/>
              <a:gd name="T35" fmla="*/ 291 h 298"/>
              <a:gd name="T36" fmla="*/ 78 w 297"/>
              <a:gd name="T37" fmla="*/ 280 h 298"/>
              <a:gd name="T38" fmla="*/ 54 w 297"/>
              <a:gd name="T39" fmla="*/ 264 h 298"/>
              <a:gd name="T40" fmla="*/ 33 w 297"/>
              <a:gd name="T41" fmla="*/ 243 h 298"/>
              <a:gd name="T42" fmla="*/ 17 w 297"/>
              <a:gd name="T43" fmla="*/ 220 h 298"/>
              <a:gd name="T44" fmla="*/ 6 w 297"/>
              <a:gd name="T45" fmla="*/ 194 h 298"/>
              <a:gd name="T46" fmla="*/ 1 w 297"/>
              <a:gd name="T47" fmla="*/ 164 h 298"/>
              <a:gd name="T48" fmla="*/ 1 w 297"/>
              <a:gd name="T49" fmla="*/ 133 h 298"/>
              <a:gd name="T50" fmla="*/ 6 w 297"/>
              <a:gd name="T51" fmla="*/ 105 h 298"/>
              <a:gd name="T52" fmla="*/ 17 w 297"/>
              <a:gd name="T53" fmla="*/ 78 h 298"/>
              <a:gd name="T54" fmla="*/ 33 w 297"/>
              <a:gd name="T55" fmla="*/ 54 h 298"/>
              <a:gd name="T56" fmla="*/ 54 w 297"/>
              <a:gd name="T57" fmla="*/ 33 h 298"/>
              <a:gd name="T58" fmla="*/ 78 w 297"/>
              <a:gd name="T59" fmla="*/ 17 h 298"/>
              <a:gd name="T60" fmla="*/ 105 w 297"/>
              <a:gd name="T61" fmla="*/ 6 h 298"/>
              <a:gd name="T62" fmla="*/ 133 w 297"/>
              <a:gd name="T63" fmla="*/ 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7" h="298">
                <a:moveTo>
                  <a:pt x="149" y="0"/>
                </a:moveTo>
                <a:lnTo>
                  <a:pt x="164" y="1"/>
                </a:lnTo>
                <a:lnTo>
                  <a:pt x="180" y="3"/>
                </a:lnTo>
                <a:lnTo>
                  <a:pt x="194" y="6"/>
                </a:lnTo>
                <a:lnTo>
                  <a:pt x="207" y="11"/>
                </a:lnTo>
                <a:lnTo>
                  <a:pt x="219" y="17"/>
                </a:lnTo>
                <a:lnTo>
                  <a:pt x="232" y="25"/>
                </a:lnTo>
                <a:lnTo>
                  <a:pt x="243" y="33"/>
                </a:lnTo>
                <a:lnTo>
                  <a:pt x="254" y="44"/>
                </a:lnTo>
                <a:lnTo>
                  <a:pt x="264" y="54"/>
                </a:lnTo>
                <a:lnTo>
                  <a:pt x="272" y="65"/>
                </a:lnTo>
                <a:lnTo>
                  <a:pt x="280" y="78"/>
                </a:lnTo>
                <a:lnTo>
                  <a:pt x="286" y="90"/>
                </a:lnTo>
                <a:lnTo>
                  <a:pt x="291" y="105"/>
                </a:lnTo>
                <a:lnTo>
                  <a:pt x="294" y="119"/>
                </a:lnTo>
                <a:lnTo>
                  <a:pt x="297" y="133"/>
                </a:lnTo>
                <a:lnTo>
                  <a:pt x="297" y="149"/>
                </a:lnTo>
                <a:lnTo>
                  <a:pt x="297" y="164"/>
                </a:lnTo>
                <a:lnTo>
                  <a:pt x="294" y="180"/>
                </a:lnTo>
                <a:lnTo>
                  <a:pt x="291" y="194"/>
                </a:lnTo>
                <a:lnTo>
                  <a:pt x="286" y="207"/>
                </a:lnTo>
                <a:lnTo>
                  <a:pt x="280" y="220"/>
                </a:lnTo>
                <a:lnTo>
                  <a:pt x="272" y="232"/>
                </a:lnTo>
                <a:lnTo>
                  <a:pt x="264" y="243"/>
                </a:lnTo>
                <a:lnTo>
                  <a:pt x="254" y="255"/>
                </a:lnTo>
                <a:lnTo>
                  <a:pt x="243" y="264"/>
                </a:lnTo>
                <a:lnTo>
                  <a:pt x="232" y="272"/>
                </a:lnTo>
                <a:lnTo>
                  <a:pt x="219" y="280"/>
                </a:lnTo>
                <a:lnTo>
                  <a:pt x="207" y="287"/>
                </a:lnTo>
                <a:lnTo>
                  <a:pt x="194" y="291"/>
                </a:lnTo>
                <a:lnTo>
                  <a:pt x="180" y="294"/>
                </a:lnTo>
                <a:lnTo>
                  <a:pt x="164" y="298"/>
                </a:lnTo>
                <a:lnTo>
                  <a:pt x="149" y="298"/>
                </a:lnTo>
                <a:lnTo>
                  <a:pt x="133" y="298"/>
                </a:lnTo>
                <a:lnTo>
                  <a:pt x="119" y="294"/>
                </a:lnTo>
                <a:lnTo>
                  <a:pt x="105" y="291"/>
                </a:lnTo>
                <a:lnTo>
                  <a:pt x="90" y="287"/>
                </a:lnTo>
                <a:lnTo>
                  <a:pt x="78" y="280"/>
                </a:lnTo>
                <a:lnTo>
                  <a:pt x="65" y="272"/>
                </a:lnTo>
                <a:lnTo>
                  <a:pt x="54" y="264"/>
                </a:lnTo>
                <a:lnTo>
                  <a:pt x="44" y="255"/>
                </a:lnTo>
                <a:lnTo>
                  <a:pt x="33" y="243"/>
                </a:lnTo>
                <a:lnTo>
                  <a:pt x="25" y="232"/>
                </a:lnTo>
                <a:lnTo>
                  <a:pt x="17" y="220"/>
                </a:lnTo>
                <a:lnTo>
                  <a:pt x="11" y="207"/>
                </a:lnTo>
                <a:lnTo>
                  <a:pt x="6" y="194"/>
                </a:lnTo>
                <a:lnTo>
                  <a:pt x="3" y="180"/>
                </a:lnTo>
                <a:lnTo>
                  <a:pt x="1" y="164"/>
                </a:lnTo>
                <a:lnTo>
                  <a:pt x="0" y="149"/>
                </a:lnTo>
                <a:lnTo>
                  <a:pt x="1" y="133"/>
                </a:lnTo>
                <a:lnTo>
                  <a:pt x="3" y="119"/>
                </a:lnTo>
                <a:lnTo>
                  <a:pt x="6" y="105"/>
                </a:lnTo>
                <a:lnTo>
                  <a:pt x="11" y="90"/>
                </a:lnTo>
                <a:lnTo>
                  <a:pt x="17" y="78"/>
                </a:lnTo>
                <a:lnTo>
                  <a:pt x="25" y="65"/>
                </a:lnTo>
                <a:lnTo>
                  <a:pt x="33" y="54"/>
                </a:lnTo>
                <a:lnTo>
                  <a:pt x="44" y="44"/>
                </a:lnTo>
                <a:lnTo>
                  <a:pt x="54" y="33"/>
                </a:lnTo>
                <a:lnTo>
                  <a:pt x="65" y="25"/>
                </a:lnTo>
                <a:lnTo>
                  <a:pt x="78" y="17"/>
                </a:lnTo>
                <a:lnTo>
                  <a:pt x="90" y="11"/>
                </a:lnTo>
                <a:lnTo>
                  <a:pt x="105" y="6"/>
                </a:lnTo>
                <a:lnTo>
                  <a:pt x="119" y="3"/>
                </a:lnTo>
                <a:lnTo>
                  <a:pt x="133" y="1"/>
                </a:lnTo>
                <a:lnTo>
                  <a:pt x="149" y="0"/>
                </a:lnTo>
                <a:close/>
              </a:path>
            </a:pathLst>
          </a:custGeom>
          <a:noFill/>
          <a:ln w="3175">
            <a:solidFill>
              <a:srgbClr val="37343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a:p>
        </p:txBody>
      </p:sp>
      <p:sp>
        <p:nvSpPr>
          <p:cNvPr id="71" name="Rectangle 27"/>
          <p:cNvSpPr>
            <a:spLocks noChangeArrowheads="1"/>
          </p:cNvSpPr>
          <p:nvPr/>
        </p:nvSpPr>
        <p:spPr bwMode="auto">
          <a:xfrm>
            <a:off x="2651015" y="5747023"/>
            <a:ext cx="425776" cy="90847"/>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29" name="Rectangle 32"/>
          <p:cNvSpPr>
            <a:spLocks noChangeArrowheads="1"/>
          </p:cNvSpPr>
          <p:nvPr/>
        </p:nvSpPr>
        <p:spPr bwMode="auto">
          <a:xfrm>
            <a:off x="2694797" y="2524099"/>
            <a:ext cx="338213" cy="143326"/>
          </a:xfrm>
          <a:prstGeom prst="rect">
            <a:avLst/>
          </a:prstGeom>
          <a:solidFill>
            <a:srgbClr val="4A59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pic>
        <p:nvPicPr>
          <p:cNvPr id="5" name="Media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419012" y="5968757"/>
            <a:ext cx="609600" cy="609600"/>
          </a:xfrm>
          <a:prstGeom prst="rect">
            <a:avLst/>
          </a:prstGeom>
        </p:spPr>
      </p:pic>
    </p:spTree>
    <p:custDataLst>
      <p:tags r:id="rId1"/>
    </p:custDataLst>
    <p:extLst>
      <p:ext uri="{BB962C8B-B14F-4D97-AF65-F5344CB8AC3E}">
        <p14:creationId xmlns:p14="http://schemas.microsoft.com/office/powerpoint/2010/main" val="911146050"/>
      </p:ext>
    </p:extLst>
  </p:cSld>
  <p:clrMapOvr>
    <a:masterClrMapping/>
  </p:clrMapOvr>
  <mc:AlternateContent xmlns:mc="http://schemas.openxmlformats.org/markup-compatibility/2006" xmlns:p14="http://schemas.microsoft.com/office/powerpoint/2010/main">
    <mc:Choice Requires="p14">
      <p:transition spd="med" p14:dur="700" advTm="15837">
        <p:fade/>
      </p:transition>
    </mc:Choice>
    <mc:Fallback xmlns="">
      <p:transition spd="med" advTm="158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4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4" grpId="0"/>
      <p:bldP spid="60" grpId="0"/>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chromatography work?</a:t>
            </a:r>
          </a:p>
        </p:txBody>
      </p:sp>
      <p:sp>
        <p:nvSpPr>
          <p:cNvPr id="4" name="Content Placeholder 2"/>
          <p:cNvSpPr txBox="1">
            <a:spLocks/>
          </p:cNvSpPr>
          <p:nvPr/>
        </p:nvSpPr>
        <p:spPr>
          <a:xfrm>
            <a:off x="6246772" y="1295956"/>
            <a:ext cx="4342269" cy="5256431"/>
          </a:xfrm>
          <a:prstGeom prst="rect">
            <a:avLst/>
          </a:prstGeom>
        </p:spPr>
        <p:txBody>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a:lstStyle>
          <a:p>
            <a:pPr>
              <a:spcAft>
                <a:spcPts val="0"/>
              </a:spcAft>
            </a:pPr>
            <a:r>
              <a:rPr lang="en-US" sz="1799" kern="0" dirty="0"/>
              <a:t>A mixture is introduced onto a “column” that contains an adsorbent</a:t>
            </a:r>
          </a:p>
          <a:p>
            <a:pPr>
              <a:spcAft>
                <a:spcPts val="0"/>
              </a:spcAft>
            </a:pPr>
            <a:endParaRPr lang="en-US" sz="1799" kern="0" dirty="0"/>
          </a:p>
          <a:p>
            <a:pPr>
              <a:spcAft>
                <a:spcPts val="0"/>
              </a:spcAft>
            </a:pPr>
            <a:r>
              <a:rPr lang="en-US" sz="1799" kern="0" dirty="0"/>
              <a:t>Solvent flows through the column and components move at different rates, resulting in separations</a:t>
            </a:r>
          </a:p>
          <a:p>
            <a:pPr marL="0" indent="0">
              <a:spcAft>
                <a:spcPts val="0"/>
              </a:spcAft>
              <a:buNone/>
            </a:pPr>
            <a:endParaRPr lang="en-US" sz="1799" kern="0" dirty="0"/>
          </a:p>
        </p:txBody>
      </p:sp>
      <p:sp>
        <p:nvSpPr>
          <p:cNvPr id="49" name="Rectangle 48"/>
          <p:cNvSpPr/>
          <p:nvPr/>
        </p:nvSpPr>
        <p:spPr>
          <a:xfrm>
            <a:off x="1377654" y="1313240"/>
            <a:ext cx="4113728" cy="5239146"/>
          </a:xfrm>
          <a:prstGeom prst="rect">
            <a:avLst/>
          </a:prstGeom>
          <a:solidFill>
            <a:srgbClr val="81DEFF"/>
          </a:soli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a:p>
        </p:txBody>
      </p:sp>
      <p:sp>
        <p:nvSpPr>
          <p:cNvPr id="50" name="AutoShape 17"/>
          <p:cNvSpPr>
            <a:spLocks noChangeAspect="1" noChangeArrowheads="1" noTextEdit="1"/>
          </p:cNvSpPr>
          <p:nvPr/>
        </p:nvSpPr>
        <p:spPr bwMode="auto">
          <a:xfrm>
            <a:off x="2643353" y="2102196"/>
            <a:ext cx="441100" cy="428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51" name="Freeform 19"/>
          <p:cNvSpPr>
            <a:spLocks/>
          </p:cNvSpPr>
          <p:nvPr/>
        </p:nvSpPr>
        <p:spPr bwMode="auto">
          <a:xfrm>
            <a:off x="2694797" y="2524099"/>
            <a:ext cx="338213" cy="3035756"/>
          </a:xfrm>
          <a:custGeom>
            <a:avLst/>
            <a:gdLst>
              <a:gd name="T0" fmla="*/ 309 w 309"/>
              <a:gd name="T1" fmla="*/ 0 h 2770"/>
              <a:gd name="T2" fmla="*/ 309 w 309"/>
              <a:gd name="T3" fmla="*/ 2617 h 2770"/>
              <a:gd name="T4" fmla="*/ 307 w 309"/>
              <a:gd name="T5" fmla="*/ 2632 h 2770"/>
              <a:gd name="T6" fmla="*/ 306 w 309"/>
              <a:gd name="T7" fmla="*/ 2648 h 2770"/>
              <a:gd name="T8" fmla="*/ 301 w 309"/>
              <a:gd name="T9" fmla="*/ 2662 h 2770"/>
              <a:gd name="T10" fmla="*/ 296 w 309"/>
              <a:gd name="T11" fmla="*/ 2676 h 2770"/>
              <a:gd name="T12" fmla="*/ 290 w 309"/>
              <a:gd name="T13" fmla="*/ 2691 h 2770"/>
              <a:gd name="T14" fmla="*/ 282 w 309"/>
              <a:gd name="T15" fmla="*/ 2703 h 2770"/>
              <a:gd name="T16" fmla="*/ 272 w 309"/>
              <a:gd name="T17" fmla="*/ 2715 h 2770"/>
              <a:gd name="T18" fmla="*/ 263 w 309"/>
              <a:gd name="T19" fmla="*/ 2726 h 2770"/>
              <a:gd name="T20" fmla="*/ 251 w 309"/>
              <a:gd name="T21" fmla="*/ 2735 h 2770"/>
              <a:gd name="T22" fmla="*/ 240 w 309"/>
              <a:gd name="T23" fmla="*/ 2745 h 2770"/>
              <a:gd name="T24" fmla="*/ 228 w 309"/>
              <a:gd name="T25" fmla="*/ 2753 h 2770"/>
              <a:gd name="T26" fmla="*/ 213 w 309"/>
              <a:gd name="T27" fmla="*/ 2759 h 2770"/>
              <a:gd name="T28" fmla="*/ 199 w 309"/>
              <a:gd name="T29" fmla="*/ 2764 h 2770"/>
              <a:gd name="T30" fmla="*/ 185 w 309"/>
              <a:gd name="T31" fmla="*/ 2767 h 2770"/>
              <a:gd name="T32" fmla="*/ 170 w 309"/>
              <a:gd name="T33" fmla="*/ 2770 h 2770"/>
              <a:gd name="T34" fmla="*/ 154 w 309"/>
              <a:gd name="T35" fmla="*/ 2770 h 2770"/>
              <a:gd name="T36" fmla="*/ 138 w 309"/>
              <a:gd name="T37" fmla="*/ 2770 h 2770"/>
              <a:gd name="T38" fmla="*/ 122 w 309"/>
              <a:gd name="T39" fmla="*/ 2767 h 2770"/>
              <a:gd name="T40" fmla="*/ 108 w 309"/>
              <a:gd name="T41" fmla="*/ 2764 h 2770"/>
              <a:gd name="T42" fmla="*/ 94 w 309"/>
              <a:gd name="T43" fmla="*/ 2759 h 2770"/>
              <a:gd name="T44" fmla="*/ 81 w 309"/>
              <a:gd name="T45" fmla="*/ 2753 h 2770"/>
              <a:gd name="T46" fmla="*/ 68 w 309"/>
              <a:gd name="T47" fmla="*/ 2745 h 2770"/>
              <a:gd name="T48" fmla="*/ 56 w 309"/>
              <a:gd name="T49" fmla="*/ 2735 h 2770"/>
              <a:gd name="T50" fmla="*/ 44 w 309"/>
              <a:gd name="T51" fmla="*/ 2726 h 2770"/>
              <a:gd name="T52" fmla="*/ 35 w 309"/>
              <a:gd name="T53" fmla="*/ 2715 h 2770"/>
              <a:gd name="T54" fmla="*/ 25 w 309"/>
              <a:gd name="T55" fmla="*/ 2703 h 2770"/>
              <a:gd name="T56" fmla="*/ 19 w 309"/>
              <a:gd name="T57" fmla="*/ 2691 h 2770"/>
              <a:gd name="T58" fmla="*/ 11 w 309"/>
              <a:gd name="T59" fmla="*/ 2676 h 2770"/>
              <a:gd name="T60" fmla="*/ 6 w 309"/>
              <a:gd name="T61" fmla="*/ 2662 h 2770"/>
              <a:gd name="T62" fmla="*/ 3 w 309"/>
              <a:gd name="T63" fmla="*/ 2648 h 2770"/>
              <a:gd name="T64" fmla="*/ 0 w 309"/>
              <a:gd name="T65" fmla="*/ 2632 h 2770"/>
              <a:gd name="T66" fmla="*/ 0 w 309"/>
              <a:gd name="T67" fmla="*/ 2617 h 2770"/>
              <a:gd name="T68" fmla="*/ 0 w 309"/>
              <a:gd name="T69" fmla="*/ 0 h 2770"/>
              <a:gd name="T70" fmla="*/ 309 w 309"/>
              <a:gd name="T71" fmla="*/ 0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9" h="2770">
                <a:moveTo>
                  <a:pt x="309" y="0"/>
                </a:moveTo>
                <a:lnTo>
                  <a:pt x="309" y="2617"/>
                </a:lnTo>
                <a:lnTo>
                  <a:pt x="307" y="2632"/>
                </a:lnTo>
                <a:lnTo>
                  <a:pt x="306" y="2648"/>
                </a:lnTo>
                <a:lnTo>
                  <a:pt x="301" y="2662"/>
                </a:lnTo>
                <a:lnTo>
                  <a:pt x="296" y="2676"/>
                </a:lnTo>
                <a:lnTo>
                  <a:pt x="290" y="2691"/>
                </a:lnTo>
                <a:lnTo>
                  <a:pt x="282" y="2703"/>
                </a:lnTo>
                <a:lnTo>
                  <a:pt x="272" y="2715"/>
                </a:lnTo>
                <a:lnTo>
                  <a:pt x="263" y="2726"/>
                </a:lnTo>
                <a:lnTo>
                  <a:pt x="251" y="2735"/>
                </a:lnTo>
                <a:lnTo>
                  <a:pt x="240" y="2745"/>
                </a:lnTo>
                <a:lnTo>
                  <a:pt x="228" y="2753"/>
                </a:lnTo>
                <a:lnTo>
                  <a:pt x="213" y="2759"/>
                </a:lnTo>
                <a:lnTo>
                  <a:pt x="199" y="2764"/>
                </a:lnTo>
                <a:lnTo>
                  <a:pt x="185" y="2767"/>
                </a:lnTo>
                <a:lnTo>
                  <a:pt x="170" y="2770"/>
                </a:lnTo>
                <a:lnTo>
                  <a:pt x="154" y="2770"/>
                </a:lnTo>
                <a:lnTo>
                  <a:pt x="138" y="2770"/>
                </a:lnTo>
                <a:lnTo>
                  <a:pt x="122" y="2767"/>
                </a:lnTo>
                <a:lnTo>
                  <a:pt x="108" y="2764"/>
                </a:lnTo>
                <a:lnTo>
                  <a:pt x="94" y="2759"/>
                </a:lnTo>
                <a:lnTo>
                  <a:pt x="81" y="2753"/>
                </a:lnTo>
                <a:lnTo>
                  <a:pt x="68" y="2745"/>
                </a:lnTo>
                <a:lnTo>
                  <a:pt x="56" y="2735"/>
                </a:lnTo>
                <a:lnTo>
                  <a:pt x="44" y="2726"/>
                </a:lnTo>
                <a:lnTo>
                  <a:pt x="35" y="2715"/>
                </a:lnTo>
                <a:lnTo>
                  <a:pt x="25" y="2703"/>
                </a:lnTo>
                <a:lnTo>
                  <a:pt x="19" y="2691"/>
                </a:lnTo>
                <a:lnTo>
                  <a:pt x="11" y="2676"/>
                </a:lnTo>
                <a:lnTo>
                  <a:pt x="6" y="2662"/>
                </a:lnTo>
                <a:lnTo>
                  <a:pt x="3" y="2648"/>
                </a:lnTo>
                <a:lnTo>
                  <a:pt x="0" y="2632"/>
                </a:lnTo>
                <a:lnTo>
                  <a:pt x="0" y="2617"/>
                </a:lnTo>
                <a:lnTo>
                  <a:pt x="0" y="0"/>
                </a:lnTo>
                <a:lnTo>
                  <a:pt x="309"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52" name="Rectangle 28"/>
          <p:cNvSpPr>
            <a:spLocks noChangeArrowheads="1"/>
          </p:cNvSpPr>
          <p:nvPr/>
        </p:nvSpPr>
        <p:spPr bwMode="auto">
          <a:xfrm>
            <a:off x="2694797" y="2525411"/>
            <a:ext cx="338213" cy="143326"/>
          </a:xfrm>
          <a:prstGeom prst="rect">
            <a:avLst/>
          </a:prstGeom>
          <a:solidFill>
            <a:srgbClr val="AFBD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53" name="Rectangle 29"/>
          <p:cNvSpPr>
            <a:spLocks noChangeArrowheads="1"/>
          </p:cNvSpPr>
          <p:nvPr/>
        </p:nvSpPr>
        <p:spPr bwMode="auto">
          <a:xfrm>
            <a:off x="2694797" y="2525411"/>
            <a:ext cx="338213" cy="143326"/>
          </a:xfrm>
          <a:prstGeom prst="rect">
            <a:avLst/>
          </a:prstGeom>
          <a:solidFill>
            <a:srgbClr val="E6DE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54" name="Rectangle 30"/>
          <p:cNvSpPr>
            <a:spLocks noChangeArrowheads="1"/>
          </p:cNvSpPr>
          <p:nvPr/>
        </p:nvSpPr>
        <p:spPr bwMode="auto">
          <a:xfrm>
            <a:off x="2694797" y="2525411"/>
            <a:ext cx="338213" cy="143326"/>
          </a:xfrm>
          <a:prstGeom prst="rect">
            <a:avLst/>
          </a:prstGeom>
          <a:solidFill>
            <a:srgbClr val="C39E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55" name="Rectangle 31"/>
          <p:cNvSpPr>
            <a:spLocks noChangeArrowheads="1"/>
          </p:cNvSpPr>
          <p:nvPr/>
        </p:nvSpPr>
        <p:spPr bwMode="auto">
          <a:xfrm>
            <a:off x="2694797" y="2525411"/>
            <a:ext cx="338213" cy="143326"/>
          </a:xfrm>
          <a:prstGeom prst="rect">
            <a:avLst/>
          </a:prstGeom>
          <a:solidFill>
            <a:srgbClr val="09A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56" name="Rectangle 32"/>
          <p:cNvSpPr>
            <a:spLocks noChangeArrowheads="1"/>
          </p:cNvSpPr>
          <p:nvPr/>
        </p:nvSpPr>
        <p:spPr bwMode="auto">
          <a:xfrm>
            <a:off x="2694797" y="2524099"/>
            <a:ext cx="338213" cy="143326"/>
          </a:xfrm>
          <a:prstGeom prst="rect">
            <a:avLst/>
          </a:prstGeom>
          <a:solidFill>
            <a:srgbClr val="4A59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57" name="TextBox 56"/>
          <p:cNvSpPr txBox="1"/>
          <p:nvPr/>
        </p:nvSpPr>
        <p:spPr>
          <a:xfrm>
            <a:off x="2008540" y="1313240"/>
            <a:ext cx="1710725" cy="646331"/>
          </a:xfrm>
          <a:prstGeom prst="rect">
            <a:avLst/>
          </a:prstGeom>
          <a:noFill/>
        </p:spPr>
        <p:txBody>
          <a:bodyPr wrap="none" rtlCol="0">
            <a:spAutoFit/>
          </a:bodyPr>
          <a:lstStyle/>
          <a:p>
            <a:pPr algn="ctr"/>
            <a:r>
              <a:rPr lang="en-US" dirty="0"/>
              <a:t>Solvent</a:t>
            </a:r>
          </a:p>
          <a:p>
            <a:pPr algn="ctr"/>
            <a:r>
              <a:rPr lang="en-US" dirty="0"/>
              <a:t>(mobile phase)</a:t>
            </a:r>
          </a:p>
        </p:txBody>
      </p:sp>
      <p:cxnSp>
        <p:nvCxnSpPr>
          <p:cNvPr id="58" name="Straight Arrow Connector 57"/>
          <p:cNvCxnSpPr/>
          <p:nvPr/>
        </p:nvCxnSpPr>
        <p:spPr>
          <a:xfrm>
            <a:off x="2863903" y="1968880"/>
            <a:ext cx="0" cy="4049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p:cNvCxnSpPr/>
          <p:nvPr/>
        </p:nvCxnSpPr>
        <p:spPr>
          <a:xfrm flipH="1">
            <a:off x="3064906" y="2118806"/>
            <a:ext cx="433438" cy="4334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0" name="TextBox 59"/>
          <p:cNvSpPr txBox="1"/>
          <p:nvPr/>
        </p:nvSpPr>
        <p:spPr>
          <a:xfrm>
            <a:off x="3498344" y="1934187"/>
            <a:ext cx="2849775" cy="369236"/>
          </a:xfrm>
          <a:prstGeom prst="rect">
            <a:avLst/>
          </a:prstGeom>
          <a:noFill/>
        </p:spPr>
        <p:txBody>
          <a:bodyPr wrap="square" rtlCol="0">
            <a:spAutoFit/>
          </a:bodyPr>
          <a:lstStyle/>
          <a:p>
            <a:r>
              <a:rPr lang="en-US" dirty="0"/>
              <a:t>Plant pigments </a:t>
            </a:r>
          </a:p>
        </p:txBody>
      </p:sp>
      <p:cxnSp>
        <p:nvCxnSpPr>
          <p:cNvPr id="61" name="Straight Arrow Connector 60"/>
          <p:cNvCxnSpPr/>
          <p:nvPr/>
        </p:nvCxnSpPr>
        <p:spPr>
          <a:xfrm flipH="1">
            <a:off x="3064906" y="3174753"/>
            <a:ext cx="433438" cy="4334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2" name="TextBox 61"/>
          <p:cNvSpPr txBox="1"/>
          <p:nvPr/>
        </p:nvSpPr>
        <p:spPr>
          <a:xfrm>
            <a:off x="3501448" y="2724363"/>
            <a:ext cx="1989935" cy="923330"/>
          </a:xfrm>
          <a:prstGeom prst="rect">
            <a:avLst/>
          </a:prstGeom>
          <a:noFill/>
        </p:spPr>
        <p:txBody>
          <a:bodyPr wrap="square" rtlCol="0">
            <a:spAutoFit/>
          </a:bodyPr>
          <a:lstStyle/>
          <a:p>
            <a:r>
              <a:rPr lang="en-US" dirty="0"/>
              <a:t>Packing material</a:t>
            </a:r>
          </a:p>
          <a:p>
            <a:r>
              <a:rPr lang="en-US" dirty="0"/>
              <a:t>(Stationary phase)</a:t>
            </a:r>
          </a:p>
        </p:txBody>
      </p:sp>
      <p:sp>
        <p:nvSpPr>
          <p:cNvPr id="63" name="Freeform 20"/>
          <p:cNvSpPr>
            <a:spLocks noEditPoints="1"/>
          </p:cNvSpPr>
          <p:nvPr/>
        </p:nvSpPr>
        <p:spPr bwMode="auto">
          <a:xfrm>
            <a:off x="2687682" y="2189758"/>
            <a:ext cx="352442" cy="3378853"/>
          </a:xfrm>
          <a:custGeom>
            <a:avLst/>
            <a:gdLst>
              <a:gd name="T0" fmla="*/ 322 w 322"/>
              <a:gd name="T1" fmla="*/ 0 h 3159"/>
              <a:gd name="T2" fmla="*/ 161 w 322"/>
              <a:gd name="T3" fmla="*/ 3159 h 3159"/>
              <a:gd name="T4" fmla="*/ 176 w 322"/>
              <a:gd name="T5" fmla="*/ 3145 h 3159"/>
              <a:gd name="T6" fmla="*/ 198 w 322"/>
              <a:gd name="T7" fmla="*/ 3140 h 3159"/>
              <a:gd name="T8" fmla="*/ 219 w 322"/>
              <a:gd name="T9" fmla="*/ 3134 h 3159"/>
              <a:gd name="T10" fmla="*/ 238 w 322"/>
              <a:gd name="T11" fmla="*/ 3124 h 3159"/>
              <a:gd name="T12" fmla="*/ 255 w 322"/>
              <a:gd name="T13" fmla="*/ 3112 h 3159"/>
              <a:gd name="T14" fmla="*/ 270 w 322"/>
              <a:gd name="T15" fmla="*/ 3097 h 3159"/>
              <a:gd name="T16" fmla="*/ 284 w 322"/>
              <a:gd name="T17" fmla="*/ 3080 h 3159"/>
              <a:gd name="T18" fmla="*/ 294 w 322"/>
              <a:gd name="T19" fmla="*/ 3062 h 3159"/>
              <a:gd name="T20" fmla="*/ 301 w 322"/>
              <a:gd name="T21" fmla="*/ 3041 h 3159"/>
              <a:gd name="T22" fmla="*/ 306 w 322"/>
              <a:gd name="T23" fmla="*/ 3021 h 3159"/>
              <a:gd name="T24" fmla="*/ 308 w 322"/>
              <a:gd name="T25" fmla="*/ 2998 h 3159"/>
              <a:gd name="T26" fmla="*/ 321 w 322"/>
              <a:gd name="T27" fmla="*/ 3014 h 3159"/>
              <a:gd name="T28" fmla="*/ 317 w 322"/>
              <a:gd name="T29" fmla="*/ 3038 h 3159"/>
              <a:gd name="T30" fmla="*/ 309 w 322"/>
              <a:gd name="T31" fmla="*/ 3061 h 3159"/>
              <a:gd name="T32" fmla="*/ 298 w 322"/>
              <a:gd name="T33" fmla="*/ 3081 h 3159"/>
              <a:gd name="T34" fmla="*/ 286 w 322"/>
              <a:gd name="T35" fmla="*/ 3100 h 3159"/>
              <a:gd name="T36" fmla="*/ 270 w 322"/>
              <a:gd name="T37" fmla="*/ 3116 h 3159"/>
              <a:gd name="T38" fmla="*/ 250 w 322"/>
              <a:gd name="T39" fmla="*/ 3131 h 3159"/>
              <a:gd name="T40" fmla="*/ 231 w 322"/>
              <a:gd name="T41" fmla="*/ 3143 h 3159"/>
              <a:gd name="T42" fmla="*/ 209 w 322"/>
              <a:gd name="T43" fmla="*/ 3151 h 3159"/>
              <a:gd name="T44" fmla="*/ 185 w 322"/>
              <a:gd name="T45" fmla="*/ 3156 h 3159"/>
              <a:gd name="T46" fmla="*/ 161 w 322"/>
              <a:gd name="T47" fmla="*/ 3159 h 3159"/>
              <a:gd name="T48" fmla="*/ 161 w 322"/>
              <a:gd name="T49" fmla="*/ 3151 h 3159"/>
              <a:gd name="T50" fmla="*/ 13 w 322"/>
              <a:gd name="T51" fmla="*/ 3005 h 3159"/>
              <a:gd name="T52" fmla="*/ 16 w 322"/>
              <a:gd name="T53" fmla="*/ 3027 h 3159"/>
              <a:gd name="T54" fmla="*/ 23 w 322"/>
              <a:gd name="T55" fmla="*/ 3048 h 3159"/>
              <a:gd name="T56" fmla="*/ 31 w 322"/>
              <a:gd name="T57" fmla="*/ 3069 h 3159"/>
              <a:gd name="T58" fmla="*/ 42 w 322"/>
              <a:gd name="T59" fmla="*/ 3086 h 3159"/>
              <a:gd name="T60" fmla="*/ 56 w 322"/>
              <a:gd name="T61" fmla="*/ 3102 h 3159"/>
              <a:gd name="T62" fmla="*/ 72 w 322"/>
              <a:gd name="T63" fmla="*/ 3116 h 3159"/>
              <a:gd name="T64" fmla="*/ 91 w 322"/>
              <a:gd name="T65" fmla="*/ 3128 h 3159"/>
              <a:gd name="T66" fmla="*/ 110 w 322"/>
              <a:gd name="T67" fmla="*/ 3137 h 3159"/>
              <a:gd name="T68" fmla="*/ 131 w 322"/>
              <a:gd name="T69" fmla="*/ 3142 h 3159"/>
              <a:gd name="T70" fmla="*/ 153 w 322"/>
              <a:gd name="T71" fmla="*/ 3145 h 3159"/>
              <a:gd name="T72" fmla="*/ 153 w 322"/>
              <a:gd name="T73" fmla="*/ 3158 h 3159"/>
              <a:gd name="T74" fmla="*/ 128 w 322"/>
              <a:gd name="T75" fmla="*/ 3156 h 3159"/>
              <a:gd name="T76" fmla="*/ 106 w 322"/>
              <a:gd name="T77" fmla="*/ 3148 h 3159"/>
              <a:gd name="T78" fmla="*/ 85 w 322"/>
              <a:gd name="T79" fmla="*/ 3139 h 3159"/>
              <a:gd name="T80" fmla="*/ 64 w 322"/>
              <a:gd name="T81" fmla="*/ 3126 h 3159"/>
              <a:gd name="T82" fmla="*/ 47 w 322"/>
              <a:gd name="T83" fmla="*/ 3112 h 3159"/>
              <a:gd name="T84" fmla="*/ 32 w 322"/>
              <a:gd name="T85" fmla="*/ 3094 h 3159"/>
              <a:gd name="T86" fmla="*/ 20 w 322"/>
              <a:gd name="T87" fmla="*/ 3075 h 3159"/>
              <a:gd name="T88" fmla="*/ 10 w 322"/>
              <a:gd name="T89" fmla="*/ 3053 h 3159"/>
              <a:gd name="T90" fmla="*/ 4 w 322"/>
              <a:gd name="T91" fmla="*/ 3030 h 3159"/>
              <a:gd name="T92" fmla="*/ 0 w 322"/>
              <a:gd name="T93" fmla="*/ 3006 h 3159"/>
              <a:gd name="T94" fmla="*/ 13 w 322"/>
              <a:gd name="T95" fmla="*/ 2998 h 3159"/>
              <a:gd name="T96" fmla="*/ 13 w 322"/>
              <a:gd name="T97" fmla="*/ 0 h 3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2" h="3159">
                <a:moveTo>
                  <a:pt x="308" y="2998"/>
                </a:moveTo>
                <a:lnTo>
                  <a:pt x="308" y="0"/>
                </a:lnTo>
                <a:lnTo>
                  <a:pt x="322" y="0"/>
                </a:lnTo>
                <a:lnTo>
                  <a:pt x="322" y="2998"/>
                </a:lnTo>
                <a:lnTo>
                  <a:pt x="308" y="2998"/>
                </a:lnTo>
                <a:close/>
                <a:moveTo>
                  <a:pt x="161" y="3159"/>
                </a:moveTo>
                <a:lnTo>
                  <a:pt x="161" y="3145"/>
                </a:lnTo>
                <a:lnTo>
                  <a:pt x="168" y="3145"/>
                </a:lnTo>
                <a:lnTo>
                  <a:pt x="176" y="3145"/>
                </a:lnTo>
                <a:lnTo>
                  <a:pt x="184" y="3143"/>
                </a:lnTo>
                <a:lnTo>
                  <a:pt x="190" y="3142"/>
                </a:lnTo>
                <a:lnTo>
                  <a:pt x="198" y="3140"/>
                </a:lnTo>
                <a:lnTo>
                  <a:pt x="204" y="3139"/>
                </a:lnTo>
                <a:lnTo>
                  <a:pt x="212" y="3137"/>
                </a:lnTo>
                <a:lnTo>
                  <a:pt x="219" y="3134"/>
                </a:lnTo>
                <a:lnTo>
                  <a:pt x="225" y="3131"/>
                </a:lnTo>
                <a:lnTo>
                  <a:pt x="231" y="3128"/>
                </a:lnTo>
                <a:lnTo>
                  <a:pt x="238" y="3124"/>
                </a:lnTo>
                <a:lnTo>
                  <a:pt x="243" y="3120"/>
                </a:lnTo>
                <a:lnTo>
                  <a:pt x="249" y="3116"/>
                </a:lnTo>
                <a:lnTo>
                  <a:pt x="255" y="3112"/>
                </a:lnTo>
                <a:lnTo>
                  <a:pt x="260" y="3107"/>
                </a:lnTo>
                <a:lnTo>
                  <a:pt x="265" y="3102"/>
                </a:lnTo>
                <a:lnTo>
                  <a:pt x="270" y="3097"/>
                </a:lnTo>
                <a:lnTo>
                  <a:pt x="274" y="3091"/>
                </a:lnTo>
                <a:lnTo>
                  <a:pt x="279" y="3086"/>
                </a:lnTo>
                <a:lnTo>
                  <a:pt x="284" y="3080"/>
                </a:lnTo>
                <a:lnTo>
                  <a:pt x="287" y="3075"/>
                </a:lnTo>
                <a:lnTo>
                  <a:pt x="290" y="3069"/>
                </a:lnTo>
                <a:lnTo>
                  <a:pt x="294" y="3062"/>
                </a:lnTo>
                <a:lnTo>
                  <a:pt x="297" y="3056"/>
                </a:lnTo>
                <a:lnTo>
                  <a:pt x="300" y="3048"/>
                </a:lnTo>
                <a:lnTo>
                  <a:pt x="301" y="3041"/>
                </a:lnTo>
                <a:lnTo>
                  <a:pt x="303" y="3035"/>
                </a:lnTo>
                <a:lnTo>
                  <a:pt x="306" y="3027"/>
                </a:lnTo>
                <a:lnTo>
                  <a:pt x="306" y="3021"/>
                </a:lnTo>
                <a:lnTo>
                  <a:pt x="308" y="3013"/>
                </a:lnTo>
                <a:lnTo>
                  <a:pt x="308" y="3005"/>
                </a:lnTo>
                <a:lnTo>
                  <a:pt x="308" y="2998"/>
                </a:lnTo>
                <a:lnTo>
                  <a:pt x="322" y="2998"/>
                </a:lnTo>
                <a:lnTo>
                  <a:pt x="322" y="3006"/>
                </a:lnTo>
                <a:lnTo>
                  <a:pt x="321" y="3014"/>
                </a:lnTo>
                <a:lnTo>
                  <a:pt x="321" y="3022"/>
                </a:lnTo>
                <a:lnTo>
                  <a:pt x="319" y="3030"/>
                </a:lnTo>
                <a:lnTo>
                  <a:pt x="317" y="3038"/>
                </a:lnTo>
                <a:lnTo>
                  <a:pt x="314" y="3046"/>
                </a:lnTo>
                <a:lnTo>
                  <a:pt x="313" y="3053"/>
                </a:lnTo>
                <a:lnTo>
                  <a:pt x="309" y="3061"/>
                </a:lnTo>
                <a:lnTo>
                  <a:pt x="306" y="3067"/>
                </a:lnTo>
                <a:lnTo>
                  <a:pt x="303" y="3075"/>
                </a:lnTo>
                <a:lnTo>
                  <a:pt x="298" y="3081"/>
                </a:lnTo>
                <a:lnTo>
                  <a:pt x="295" y="3088"/>
                </a:lnTo>
                <a:lnTo>
                  <a:pt x="290" y="3094"/>
                </a:lnTo>
                <a:lnTo>
                  <a:pt x="286" y="3100"/>
                </a:lnTo>
                <a:lnTo>
                  <a:pt x="281" y="3105"/>
                </a:lnTo>
                <a:lnTo>
                  <a:pt x="274" y="3112"/>
                </a:lnTo>
                <a:lnTo>
                  <a:pt x="270" y="3116"/>
                </a:lnTo>
                <a:lnTo>
                  <a:pt x="263" y="3121"/>
                </a:lnTo>
                <a:lnTo>
                  <a:pt x="257" y="3126"/>
                </a:lnTo>
                <a:lnTo>
                  <a:pt x="250" y="3131"/>
                </a:lnTo>
                <a:lnTo>
                  <a:pt x="244" y="3135"/>
                </a:lnTo>
                <a:lnTo>
                  <a:pt x="238" y="3139"/>
                </a:lnTo>
                <a:lnTo>
                  <a:pt x="231" y="3143"/>
                </a:lnTo>
                <a:lnTo>
                  <a:pt x="223" y="3147"/>
                </a:lnTo>
                <a:lnTo>
                  <a:pt x="215" y="3148"/>
                </a:lnTo>
                <a:lnTo>
                  <a:pt x="209" y="3151"/>
                </a:lnTo>
                <a:lnTo>
                  <a:pt x="201" y="3153"/>
                </a:lnTo>
                <a:lnTo>
                  <a:pt x="193" y="3156"/>
                </a:lnTo>
                <a:lnTo>
                  <a:pt x="185" y="3156"/>
                </a:lnTo>
                <a:lnTo>
                  <a:pt x="177" y="3158"/>
                </a:lnTo>
                <a:lnTo>
                  <a:pt x="169" y="3158"/>
                </a:lnTo>
                <a:lnTo>
                  <a:pt x="161" y="3159"/>
                </a:lnTo>
                <a:close/>
                <a:moveTo>
                  <a:pt x="161" y="3151"/>
                </a:moveTo>
                <a:lnTo>
                  <a:pt x="161" y="3159"/>
                </a:lnTo>
                <a:lnTo>
                  <a:pt x="161" y="3151"/>
                </a:lnTo>
                <a:close/>
                <a:moveTo>
                  <a:pt x="0" y="2998"/>
                </a:moveTo>
                <a:lnTo>
                  <a:pt x="13" y="2998"/>
                </a:lnTo>
                <a:lnTo>
                  <a:pt x="13" y="3005"/>
                </a:lnTo>
                <a:lnTo>
                  <a:pt x="15" y="3013"/>
                </a:lnTo>
                <a:lnTo>
                  <a:pt x="15" y="3021"/>
                </a:lnTo>
                <a:lnTo>
                  <a:pt x="16" y="3027"/>
                </a:lnTo>
                <a:lnTo>
                  <a:pt x="18" y="3035"/>
                </a:lnTo>
                <a:lnTo>
                  <a:pt x="20" y="3041"/>
                </a:lnTo>
                <a:lnTo>
                  <a:pt x="23" y="3048"/>
                </a:lnTo>
                <a:lnTo>
                  <a:pt x="24" y="3056"/>
                </a:lnTo>
                <a:lnTo>
                  <a:pt x="27" y="3062"/>
                </a:lnTo>
                <a:lnTo>
                  <a:pt x="31" y="3069"/>
                </a:lnTo>
                <a:lnTo>
                  <a:pt x="34" y="3075"/>
                </a:lnTo>
                <a:lnTo>
                  <a:pt x="39" y="3080"/>
                </a:lnTo>
                <a:lnTo>
                  <a:pt x="42" y="3086"/>
                </a:lnTo>
                <a:lnTo>
                  <a:pt x="47" y="3091"/>
                </a:lnTo>
                <a:lnTo>
                  <a:pt x="51" y="3097"/>
                </a:lnTo>
                <a:lnTo>
                  <a:pt x="56" y="3102"/>
                </a:lnTo>
                <a:lnTo>
                  <a:pt x="61" y="3107"/>
                </a:lnTo>
                <a:lnTo>
                  <a:pt x="67" y="3112"/>
                </a:lnTo>
                <a:lnTo>
                  <a:pt x="72" y="3116"/>
                </a:lnTo>
                <a:lnTo>
                  <a:pt x="78" y="3120"/>
                </a:lnTo>
                <a:lnTo>
                  <a:pt x="85" y="3124"/>
                </a:lnTo>
                <a:lnTo>
                  <a:pt x="91" y="3128"/>
                </a:lnTo>
                <a:lnTo>
                  <a:pt x="98" y="3131"/>
                </a:lnTo>
                <a:lnTo>
                  <a:pt x="104" y="3134"/>
                </a:lnTo>
                <a:lnTo>
                  <a:pt x="110" y="3137"/>
                </a:lnTo>
                <a:lnTo>
                  <a:pt x="117" y="3139"/>
                </a:lnTo>
                <a:lnTo>
                  <a:pt x="125" y="3140"/>
                </a:lnTo>
                <a:lnTo>
                  <a:pt x="131" y="3142"/>
                </a:lnTo>
                <a:lnTo>
                  <a:pt x="139" y="3143"/>
                </a:lnTo>
                <a:lnTo>
                  <a:pt x="145" y="3145"/>
                </a:lnTo>
                <a:lnTo>
                  <a:pt x="153" y="3145"/>
                </a:lnTo>
                <a:lnTo>
                  <a:pt x="161" y="3145"/>
                </a:lnTo>
                <a:lnTo>
                  <a:pt x="161" y="3159"/>
                </a:lnTo>
                <a:lnTo>
                  <a:pt x="153" y="3158"/>
                </a:lnTo>
                <a:lnTo>
                  <a:pt x="144" y="3158"/>
                </a:lnTo>
                <a:lnTo>
                  <a:pt x="136" y="3156"/>
                </a:lnTo>
                <a:lnTo>
                  <a:pt x="128" y="3156"/>
                </a:lnTo>
                <a:lnTo>
                  <a:pt x="120" y="3153"/>
                </a:lnTo>
                <a:lnTo>
                  <a:pt x="114" y="3151"/>
                </a:lnTo>
                <a:lnTo>
                  <a:pt x="106" y="3148"/>
                </a:lnTo>
                <a:lnTo>
                  <a:pt x="98" y="3147"/>
                </a:lnTo>
                <a:lnTo>
                  <a:pt x="91" y="3143"/>
                </a:lnTo>
                <a:lnTo>
                  <a:pt x="85" y="3139"/>
                </a:lnTo>
                <a:lnTo>
                  <a:pt x="77" y="3135"/>
                </a:lnTo>
                <a:lnTo>
                  <a:pt x="71" y="3131"/>
                </a:lnTo>
                <a:lnTo>
                  <a:pt x="64" y="3126"/>
                </a:lnTo>
                <a:lnTo>
                  <a:pt x="58" y="3121"/>
                </a:lnTo>
                <a:lnTo>
                  <a:pt x="53" y="3116"/>
                </a:lnTo>
                <a:lnTo>
                  <a:pt x="47" y="3112"/>
                </a:lnTo>
                <a:lnTo>
                  <a:pt x="42" y="3105"/>
                </a:lnTo>
                <a:lnTo>
                  <a:pt x="37" y="3100"/>
                </a:lnTo>
                <a:lnTo>
                  <a:pt x="32" y="3094"/>
                </a:lnTo>
                <a:lnTo>
                  <a:pt x="27" y="3088"/>
                </a:lnTo>
                <a:lnTo>
                  <a:pt x="23" y="3081"/>
                </a:lnTo>
                <a:lnTo>
                  <a:pt x="20" y="3075"/>
                </a:lnTo>
                <a:lnTo>
                  <a:pt x="16" y="3067"/>
                </a:lnTo>
                <a:lnTo>
                  <a:pt x="13" y="3061"/>
                </a:lnTo>
                <a:lnTo>
                  <a:pt x="10" y="3053"/>
                </a:lnTo>
                <a:lnTo>
                  <a:pt x="7" y="3046"/>
                </a:lnTo>
                <a:lnTo>
                  <a:pt x="5" y="3038"/>
                </a:lnTo>
                <a:lnTo>
                  <a:pt x="4" y="3030"/>
                </a:lnTo>
                <a:lnTo>
                  <a:pt x="2" y="3022"/>
                </a:lnTo>
                <a:lnTo>
                  <a:pt x="0" y="3014"/>
                </a:lnTo>
                <a:lnTo>
                  <a:pt x="0" y="3006"/>
                </a:lnTo>
                <a:lnTo>
                  <a:pt x="0" y="2998"/>
                </a:lnTo>
                <a:close/>
                <a:moveTo>
                  <a:pt x="13" y="0"/>
                </a:moveTo>
                <a:lnTo>
                  <a:pt x="13" y="2998"/>
                </a:lnTo>
                <a:lnTo>
                  <a:pt x="0" y="2998"/>
                </a:lnTo>
                <a:lnTo>
                  <a:pt x="0" y="0"/>
                </a:lnTo>
                <a:lnTo>
                  <a:pt x="13" y="0"/>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4" name="Rectangle 63"/>
          <p:cNvSpPr/>
          <p:nvPr/>
        </p:nvSpPr>
        <p:spPr>
          <a:xfrm>
            <a:off x="1377654" y="5571798"/>
            <a:ext cx="4113728" cy="974934"/>
          </a:xfrm>
          <a:prstGeom prst="rect">
            <a:avLst/>
          </a:prstGeom>
          <a:solidFill>
            <a:srgbClr val="81DEFF"/>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a:p>
        </p:txBody>
      </p:sp>
      <p:sp>
        <p:nvSpPr>
          <p:cNvPr id="65" name="Rectangle 21"/>
          <p:cNvSpPr>
            <a:spLocks noChangeArrowheads="1"/>
          </p:cNvSpPr>
          <p:nvPr/>
        </p:nvSpPr>
        <p:spPr bwMode="auto">
          <a:xfrm>
            <a:off x="2818480" y="5888219"/>
            <a:ext cx="90846" cy="484883"/>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6" name="Freeform 22"/>
          <p:cNvSpPr>
            <a:spLocks noEditPoints="1"/>
          </p:cNvSpPr>
          <p:nvPr/>
        </p:nvSpPr>
        <p:spPr bwMode="auto">
          <a:xfrm>
            <a:off x="2811913" y="5879462"/>
            <a:ext cx="103981" cy="501300"/>
          </a:xfrm>
          <a:custGeom>
            <a:avLst/>
            <a:gdLst>
              <a:gd name="T0" fmla="*/ 89 w 95"/>
              <a:gd name="T1" fmla="*/ 458 h 458"/>
              <a:gd name="T2" fmla="*/ 6 w 95"/>
              <a:gd name="T3" fmla="*/ 458 h 458"/>
              <a:gd name="T4" fmla="*/ 6 w 95"/>
              <a:gd name="T5" fmla="*/ 445 h 458"/>
              <a:gd name="T6" fmla="*/ 89 w 95"/>
              <a:gd name="T7" fmla="*/ 445 h 458"/>
              <a:gd name="T8" fmla="*/ 95 w 95"/>
              <a:gd name="T9" fmla="*/ 451 h 458"/>
              <a:gd name="T10" fmla="*/ 89 w 95"/>
              <a:gd name="T11" fmla="*/ 458 h 458"/>
              <a:gd name="T12" fmla="*/ 95 w 95"/>
              <a:gd name="T13" fmla="*/ 451 h 458"/>
              <a:gd name="T14" fmla="*/ 95 w 95"/>
              <a:gd name="T15" fmla="*/ 458 h 458"/>
              <a:gd name="T16" fmla="*/ 89 w 95"/>
              <a:gd name="T17" fmla="*/ 458 h 458"/>
              <a:gd name="T18" fmla="*/ 95 w 95"/>
              <a:gd name="T19" fmla="*/ 451 h 458"/>
              <a:gd name="T20" fmla="*/ 95 w 95"/>
              <a:gd name="T21" fmla="*/ 8 h 458"/>
              <a:gd name="T22" fmla="*/ 95 w 95"/>
              <a:gd name="T23" fmla="*/ 451 h 458"/>
              <a:gd name="T24" fmla="*/ 81 w 95"/>
              <a:gd name="T25" fmla="*/ 451 h 458"/>
              <a:gd name="T26" fmla="*/ 81 w 95"/>
              <a:gd name="T27" fmla="*/ 8 h 458"/>
              <a:gd name="T28" fmla="*/ 89 w 95"/>
              <a:gd name="T29" fmla="*/ 0 h 458"/>
              <a:gd name="T30" fmla="*/ 95 w 95"/>
              <a:gd name="T31" fmla="*/ 8 h 458"/>
              <a:gd name="T32" fmla="*/ 89 w 95"/>
              <a:gd name="T33" fmla="*/ 0 h 458"/>
              <a:gd name="T34" fmla="*/ 95 w 95"/>
              <a:gd name="T35" fmla="*/ 0 h 458"/>
              <a:gd name="T36" fmla="*/ 95 w 95"/>
              <a:gd name="T37" fmla="*/ 8 h 458"/>
              <a:gd name="T38" fmla="*/ 89 w 95"/>
              <a:gd name="T39" fmla="*/ 0 h 458"/>
              <a:gd name="T40" fmla="*/ 6 w 95"/>
              <a:gd name="T41" fmla="*/ 0 h 458"/>
              <a:gd name="T42" fmla="*/ 89 w 95"/>
              <a:gd name="T43" fmla="*/ 0 h 458"/>
              <a:gd name="T44" fmla="*/ 89 w 95"/>
              <a:gd name="T45" fmla="*/ 14 h 458"/>
              <a:gd name="T46" fmla="*/ 6 w 95"/>
              <a:gd name="T47" fmla="*/ 14 h 458"/>
              <a:gd name="T48" fmla="*/ 0 w 95"/>
              <a:gd name="T49" fmla="*/ 8 h 458"/>
              <a:gd name="T50" fmla="*/ 6 w 95"/>
              <a:gd name="T51" fmla="*/ 0 h 458"/>
              <a:gd name="T52" fmla="*/ 0 w 95"/>
              <a:gd name="T53" fmla="*/ 8 h 458"/>
              <a:gd name="T54" fmla="*/ 0 w 95"/>
              <a:gd name="T55" fmla="*/ 0 h 458"/>
              <a:gd name="T56" fmla="*/ 6 w 95"/>
              <a:gd name="T57" fmla="*/ 0 h 458"/>
              <a:gd name="T58" fmla="*/ 0 w 95"/>
              <a:gd name="T59" fmla="*/ 8 h 458"/>
              <a:gd name="T60" fmla="*/ 0 w 95"/>
              <a:gd name="T61" fmla="*/ 451 h 458"/>
              <a:gd name="T62" fmla="*/ 0 w 95"/>
              <a:gd name="T63" fmla="*/ 8 h 458"/>
              <a:gd name="T64" fmla="*/ 12 w 95"/>
              <a:gd name="T65" fmla="*/ 8 h 458"/>
              <a:gd name="T66" fmla="*/ 12 w 95"/>
              <a:gd name="T67" fmla="*/ 451 h 458"/>
              <a:gd name="T68" fmla="*/ 6 w 95"/>
              <a:gd name="T69" fmla="*/ 458 h 458"/>
              <a:gd name="T70" fmla="*/ 0 w 95"/>
              <a:gd name="T71" fmla="*/ 451 h 458"/>
              <a:gd name="T72" fmla="*/ 6 w 95"/>
              <a:gd name="T73" fmla="*/ 458 h 458"/>
              <a:gd name="T74" fmla="*/ 0 w 95"/>
              <a:gd name="T75" fmla="*/ 458 h 458"/>
              <a:gd name="T76" fmla="*/ 0 w 95"/>
              <a:gd name="T77" fmla="*/ 451 h 458"/>
              <a:gd name="T78" fmla="*/ 6 w 95"/>
              <a:gd name="T7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5" h="458">
                <a:moveTo>
                  <a:pt x="89" y="458"/>
                </a:moveTo>
                <a:lnTo>
                  <a:pt x="6" y="458"/>
                </a:lnTo>
                <a:lnTo>
                  <a:pt x="6" y="445"/>
                </a:lnTo>
                <a:lnTo>
                  <a:pt x="89" y="445"/>
                </a:lnTo>
                <a:lnTo>
                  <a:pt x="95" y="451"/>
                </a:lnTo>
                <a:lnTo>
                  <a:pt x="89" y="458"/>
                </a:lnTo>
                <a:close/>
                <a:moveTo>
                  <a:pt x="95" y="451"/>
                </a:moveTo>
                <a:lnTo>
                  <a:pt x="95" y="458"/>
                </a:lnTo>
                <a:lnTo>
                  <a:pt x="89" y="458"/>
                </a:lnTo>
                <a:lnTo>
                  <a:pt x="95" y="451"/>
                </a:lnTo>
                <a:close/>
                <a:moveTo>
                  <a:pt x="95" y="8"/>
                </a:moveTo>
                <a:lnTo>
                  <a:pt x="95" y="451"/>
                </a:lnTo>
                <a:lnTo>
                  <a:pt x="81" y="451"/>
                </a:lnTo>
                <a:lnTo>
                  <a:pt x="81" y="8"/>
                </a:lnTo>
                <a:lnTo>
                  <a:pt x="89" y="0"/>
                </a:lnTo>
                <a:lnTo>
                  <a:pt x="95" y="8"/>
                </a:lnTo>
                <a:close/>
                <a:moveTo>
                  <a:pt x="89" y="0"/>
                </a:moveTo>
                <a:lnTo>
                  <a:pt x="95" y="0"/>
                </a:lnTo>
                <a:lnTo>
                  <a:pt x="95" y="8"/>
                </a:lnTo>
                <a:lnTo>
                  <a:pt x="89" y="0"/>
                </a:lnTo>
                <a:close/>
                <a:moveTo>
                  <a:pt x="6" y="0"/>
                </a:moveTo>
                <a:lnTo>
                  <a:pt x="89" y="0"/>
                </a:lnTo>
                <a:lnTo>
                  <a:pt x="89" y="14"/>
                </a:lnTo>
                <a:lnTo>
                  <a:pt x="6" y="14"/>
                </a:lnTo>
                <a:lnTo>
                  <a:pt x="0" y="8"/>
                </a:lnTo>
                <a:lnTo>
                  <a:pt x="6" y="0"/>
                </a:lnTo>
                <a:close/>
                <a:moveTo>
                  <a:pt x="0" y="8"/>
                </a:moveTo>
                <a:lnTo>
                  <a:pt x="0" y="0"/>
                </a:lnTo>
                <a:lnTo>
                  <a:pt x="6" y="0"/>
                </a:lnTo>
                <a:lnTo>
                  <a:pt x="0" y="8"/>
                </a:lnTo>
                <a:close/>
                <a:moveTo>
                  <a:pt x="0" y="451"/>
                </a:moveTo>
                <a:lnTo>
                  <a:pt x="0" y="8"/>
                </a:lnTo>
                <a:lnTo>
                  <a:pt x="12" y="8"/>
                </a:lnTo>
                <a:lnTo>
                  <a:pt x="12" y="451"/>
                </a:lnTo>
                <a:lnTo>
                  <a:pt x="6" y="458"/>
                </a:lnTo>
                <a:lnTo>
                  <a:pt x="0" y="451"/>
                </a:lnTo>
                <a:close/>
                <a:moveTo>
                  <a:pt x="6" y="458"/>
                </a:moveTo>
                <a:lnTo>
                  <a:pt x="0" y="458"/>
                </a:lnTo>
                <a:lnTo>
                  <a:pt x="0" y="451"/>
                </a:lnTo>
                <a:lnTo>
                  <a:pt x="6" y="458"/>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7" name="Rectangle 23"/>
          <p:cNvSpPr>
            <a:spLocks noChangeArrowheads="1"/>
          </p:cNvSpPr>
          <p:nvPr/>
        </p:nvSpPr>
        <p:spPr bwMode="auto">
          <a:xfrm>
            <a:off x="2818480" y="5550004"/>
            <a:ext cx="90846" cy="134629"/>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8" name="Freeform 24"/>
          <p:cNvSpPr>
            <a:spLocks noEditPoints="1"/>
          </p:cNvSpPr>
          <p:nvPr/>
        </p:nvSpPr>
        <p:spPr bwMode="auto">
          <a:xfrm>
            <a:off x="2811913" y="5541248"/>
            <a:ext cx="103981" cy="149953"/>
          </a:xfrm>
          <a:custGeom>
            <a:avLst/>
            <a:gdLst>
              <a:gd name="T0" fmla="*/ 89 w 95"/>
              <a:gd name="T1" fmla="*/ 137 h 137"/>
              <a:gd name="T2" fmla="*/ 6 w 95"/>
              <a:gd name="T3" fmla="*/ 137 h 137"/>
              <a:gd name="T4" fmla="*/ 6 w 95"/>
              <a:gd name="T5" fmla="*/ 124 h 137"/>
              <a:gd name="T6" fmla="*/ 89 w 95"/>
              <a:gd name="T7" fmla="*/ 124 h 137"/>
              <a:gd name="T8" fmla="*/ 95 w 95"/>
              <a:gd name="T9" fmla="*/ 131 h 137"/>
              <a:gd name="T10" fmla="*/ 89 w 95"/>
              <a:gd name="T11" fmla="*/ 137 h 137"/>
              <a:gd name="T12" fmla="*/ 95 w 95"/>
              <a:gd name="T13" fmla="*/ 131 h 137"/>
              <a:gd name="T14" fmla="*/ 95 w 95"/>
              <a:gd name="T15" fmla="*/ 137 h 137"/>
              <a:gd name="T16" fmla="*/ 89 w 95"/>
              <a:gd name="T17" fmla="*/ 137 h 137"/>
              <a:gd name="T18" fmla="*/ 95 w 95"/>
              <a:gd name="T19" fmla="*/ 131 h 137"/>
              <a:gd name="T20" fmla="*/ 95 w 95"/>
              <a:gd name="T21" fmla="*/ 8 h 137"/>
              <a:gd name="T22" fmla="*/ 95 w 95"/>
              <a:gd name="T23" fmla="*/ 131 h 137"/>
              <a:gd name="T24" fmla="*/ 81 w 95"/>
              <a:gd name="T25" fmla="*/ 131 h 137"/>
              <a:gd name="T26" fmla="*/ 81 w 95"/>
              <a:gd name="T27" fmla="*/ 8 h 137"/>
              <a:gd name="T28" fmla="*/ 89 w 95"/>
              <a:gd name="T29" fmla="*/ 0 h 137"/>
              <a:gd name="T30" fmla="*/ 95 w 95"/>
              <a:gd name="T31" fmla="*/ 8 h 137"/>
              <a:gd name="T32" fmla="*/ 89 w 95"/>
              <a:gd name="T33" fmla="*/ 0 h 137"/>
              <a:gd name="T34" fmla="*/ 95 w 95"/>
              <a:gd name="T35" fmla="*/ 0 h 137"/>
              <a:gd name="T36" fmla="*/ 95 w 95"/>
              <a:gd name="T37" fmla="*/ 8 h 137"/>
              <a:gd name="T38" fmla="*/ 89 w 95"/>
              <a:gd name="T39" fmla="*/ 0 h 137"/>
              <a:gd name="T40" fmla="*/ 6 w 95"/>
              <a:gd name="T41" fmla="*/ 0 h 137"/>
              <a:gd name="T42" fmla="*/ 89 w 95"/>
              <a:gd name="T43" fmla="*/ 0 h 137"/>
              <a:gd name="T44" fmla="*/ 89 w 95"/>
              <a:gd name="T45" fmla="*/ 14 h 137"/>
              <a:gd name="T46" fmla="*/ 6 w 95"/>
              <a:gd name="T47" fmla="*/ 14 h 137"/>
              <a:gd name="T48" fmla="*/ 0 w 95"/>
              <a:gd name="T49" fmla="*/ 8 h 137"/>
              <a:gd name="T50" fmla="*/ 6 w 95"/>
              <a:gd name="T51" fmla="*/ 0 h 137"/>
              <a:gd name="T52" fmla="*/ 0 w 95"/>
              <a:gd name="T53" fmla="*/ 8 h 137"/>
              <a:gd name="T54" fmla="*/ 0 w 95"/>
              <a:gd name="T55" fmla="*/ 0 h 137"/>
              <a:gd name="T56" fmla="*/ 6 w 95"/>
              <a:gd name="T57" fmla="*/ 0 h 137"/>
              <a:gd name="T58" fmla="*/ 0 w 95"/>
              <a:gd name="T59" fmla="*/ 8 h 137"/>
              <a:gd name="T60" fmla="*/ 0 w 95"/>
              <a:gd name="T61" fmla="*/ 131 h 137"/>
              <a:gd name="T62" fmla="*/ 0 w 95"/>
              <a:gd name="T63" fmla="*/ 8 h 137"/>
              <a:gd name="T64" fmla="*/ 12 w 95"/>
              <a:gd name="T65" fmla="*/ 8 h 137"/>
              <a:gd name="T66" fmla="*/ 12 w 95"/>
              <a:gd name="T67" fmla="*/ 131 h 137"/>
              <a:gd name="T68" fmla="*/ 6 w 95"/>
              <a:gd name="T69" fmla="*/ 137 h 137"/>
              <a:gd name="T70" fmla="*/ 0 w 95"/>
              <a:gd name="T71" fmla="*/ 131 h 137"/>
              <a:gd name="T72" fmla="*/ 6 w 95"/>
              <a:gd name="T73" fmla="*/ 137 h 137"/>
              <a:gd name="T74" fmla="*/ 0 w 95"/>
              <a:gd name="T75" fmla="*/ 137 h 137"/>
              <a:gd name="T76" fmla="*/ 0 w 95"/>
              <a:gd name="T77" fmla="*/ 131 h 137"/>
              <a:gd name="T78" fmla="*/ 6 w 95"/>
              <a:gd name="T7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5" h="137">
                <a:moveTo>
                  <a:pt x="89" y="137"/>
                </a:moveTo>
                <a:lnTo>
                  <a:pt x="6" y="137"/>
                </a:lnTo>
                <a:lnTo>
                  <a:pt x="6" y="124"/>
                </a:lnTo>
                <a:lnTo>
                  <a:pt x="89" y="124"/>
                </a:lnTo>
                <a:lnTo>
                  <a:pt x="95" y="131"/>
                </a:lnTo>
                <a:lnTo>
                  <a:pt x="89" y="137"/>
                </a:lnTo>
                <a:close/>
                <a:moveTo>
                  <a:pt x="95" y="131"/>
                </a:moveTo>
                <a:lnTo>
                  <a:pt x="95" y="137"/>
                </a:lnTo>
                <a:lnTo>
                  <a:pt x="89" y="137"/>
                </a:lnTo>
                <a:lnTo>
                  <a:pt x="95" y="131"/>
                </a:lnTo>
                <a:close/>
                <a:moveTo>
                  <a:pt x="95" y="8"/>
                </a:moveTo>
                <a:lnTo>
                  <a:pt x="95" y="131"/>
                </a:lnTo>
                <a:lnTo>
                  <a:pt x="81" y="131"/>
                </a:lnTo>
                <a:lnTo>
                  <a:pt x="81" y="8"/>
                </a:lnTo>
                <a:lnTo>
                  <a:pt x="89" y="0"/>
                </a:lnTo>
                <a:lnTo>
                  <a:pt x="95" y="8"/>
                </a:lnTo>
                <a:close/>
                <a:moveTo>
                  <a:pt x="89" y="0"/>
                </a:moveTo>
                <a:lnTo>
                  <a:pt x="95" y="0"/>
                </a:lnTo>
                <a:lnTo>
                  <a:pt x="95" y="8"/>
                </a:lnTo>
                <a:lnTo>
                  <a:pt x="89" y="0"/>
                </a:lnTo>
                <a:close/>
                <a:moveTo>
                  <a:pt x="6" y="0"/>
                </a:moveTo>
                <a:lnTo>
                  <a:pt x="89" y="0"/>
                </a:lnTo>
                <a:lnTo>
                  <a:pt x="89" y="14"/>
                </a:lnTo>
                <a:lnTo>
                  <a:pt x="6" y="14"/>
                </a:lnTo>
                <a:lnTo>
                  <a:pt x="0" y="8"/>
                </a:lnTo>
                <a:lnTo>
                  <a:pt x="6" y="0"/>
                </a:lnTo>
                <a:close/>
                <a:moveTo>
                  <a:pt x="0" y="8"/>
                </a:moveTo>
                <a:lnTo>
                  <a:pt x="0" y="0"/>
                </a:lnTo>
                <a:lnTo>
                  <a:pt x="6" y="0"/>
                </a:lnTo>
                <a:lnTo>
                  <a:pt x="0" y="8"/>
                </a:lnTo>
                <a:close/>
                <a:moveTo>
                  <a:pt x="0" y="131"/>
                </a:moveTo>
                <a:lnTo>
                  <a:pt x="0" y="8"/>
                </a:lnTo>
                <a:lnTo>
                  <a:pt x="12" y="8"/>
                </a:lnTo>
                <a:lnTo>
                  <a:pt x="12" y="131"/>
                </a:lnTo>
                <a:lnTo>
                  <a:pt x="6" y="137"/>
                </a:lnTo>
                <a:lnTo>
                  <a:pt x="0" y="131"/>
                </a:lnTo>
                <a:close/>
                <a:moveTo>
                  <a:pt x="6" y="137"/>
                </a:moveTo>
                <a:lnTo>
                  <a:pt x="0" y="137"/>
                </a:lnTo>
                <a:lnTo>
                  <a:pt x="0" y="131"/>
                </a:lnTo>
                <a:lnTo>
                  <a:pt x="6" y="137"/>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9" name="Freeform 25"/>
          <p:cNvSpPr>
            <a:spLocks/>
          </p:cNvSpPr>
          <p:nvPr/>
        </p:nvSpPr>
        <p:spPr bwMode="auto">
          <a:xfrm>
            <a:off x="2701364" y="5628812"/>
            <a:ext cx="325078" cy="326174"/>
          </a:xfrm>
          <a:custGeom>
            <a:avLst/>
            <a:gdLst>
              <a:gd name="T0" fmla="*/ 164 w 297"/>
              <a:gd name="T1" fmla="*/ 1 h 298"/>
              <a:gd name="T2" fmla="*/ 194 w 297"/>
              <a:gd name="T3" fmla="*/ 6 h 298"/>
              <a:gd name="T4" fmla="*/ 219 w 297"/>
              <a:gd name="T5" fmla="*/ 17 h 298"/>
              <a:gd name="T6" fmla="*/ 243 w 297"/>
              <a:gd name="T7" fmla="*/ 33 h 298"/>
              <a:gd name="T8" fmla="*/ 264 w 297"/>
              <a:gd name="T9" fmla="*/ 54 h 298"/>
              <a:gd name="T10" fmla="*/ 280 w 297"/>
              <a:gd name="T11" fmla="*/ 78 h 298"/>
              <a:gd name="T12" fmla="*/ 291 w 297"/>
              <a:gd name="T13" fmla="*/ 105 h 298"/>
              <a:gd name="T14" fmla="*/ 297 w 297"/>
              <a:gd name="T15" fmla="*/ 133 h 298"/>
              <a:gd name="T16" fmla="*/ 297 w 297"/>
              <a:gd name="T17" fmla="*/ 164 h 298"/>
              <a:gd name="T18" fmla="*/ 291 w 297"/>
              <a:gd name="T19" fmla="*/ 194 h 298"/>
              <a:gd name="T20" fmla="*/ 280 w 297"/>
              <a:gd name="T21" fmla="*/ 220 h 298"/>
              <a:gd name="T22" fmla="*/ 264 w 297"/>
              <a:gd name="T23" fmla="*/ 243 h 298"/>
              <a:gd name="T24" fmla="*/ 243 w 297"/>
              <a:gd name="T25" fmla="*/ 264 h 298"/>
              <a:gd name="T26" fmla="*/ 219 w 297"/>
              <a:gd name="T27" fmla="*/ 280 h 298"/>
              <a:gd name="T28" fmla="*/ 194 w 297"/>
              <a:gd name="T29" fmla="*/ 291 h 298"/>
              <a:gd name="T30" fmla="*/ 164 w 297"/>
              <a:gd name="T31" fmla="*/ 298 h 298"/>
              <a:gd name="T32" fmla="*/ 133 w 297"/>
              <a:gd name="T33" fmla="*/ 298 h 298"/>
              <a:gd name="T34" fmla="*/ 105 w 297"/>
              <a:gd name="T35" fmla="*/ 291 h 298"/>
              <a:gd name="T36" fmla="*/ 78 w 297"/>
              <a:gd name="T37" fmla="*/ 280 h 298"/>
              <a:gd name="T38" fmla="*/ 54 w 297"/>
              <a:gd name="T39" fmla="*/ 264 h 298"/>
              <a:gd name="T40" fmla="*/ 33 w 297"/>
              <a:gd name="T41" fmla="*/ 243 h 298"/>
              <a:gd name="T42" fmla="*/ 17 w 297"/>
              <a:gd name="T43" fmla="*/ 220 h 298"/>
              <a:gd name="T44" fmla="*/ 6 w 297"/>
              <a:gd name="T45" fmla="*/ 194 h 298"/>
              <a:gd name="T46" fmla="*/ 1 w 297"/>
              <a:gd name="T47" fmla="*/ 164 h 298"/>
              <a:gd name="T48" fmla="*/ 1 w 297"/>
              <a:gd name="T49" fmla="*/ 133 h 298"/>
              <a:gd name="T50" fmla="*/ 6 w 297"/>
              <a:gd name="T51" fmla="*/ 105 h 298"/>
              <a:gd name="T52" fmla="*/ 17 w 297"/>
              <a:gd name="T53" fmla="*/ 78 h 298"/>
              <a:gd name="T54" fmla="*/ 33 w 297"/>
              <a:gd name="T55" fmla="*/ 54 h 298"/>
              <a:gd name="T56" fmla="*/ 54 w 297"/>
              <a:gd name="T57" fmla="*/ 33 h 298"/>
              <a:gd name="T58" fmla="*/ 78 w 297"/>
              <a:gd name="T59" fmla="*/ 17 h 298"/>
              <a:gd name="T60" fmla="*/ 105 w 297"/>
              <a:gd name="T61" fmla="*/ 6 h 298"/>
              <a:gd name="T62" fmla="*/ 133 w 297"/>
              <a:gd name="T63" fmla="*/ 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7" h="298">
                <a:moveTo>
                  <a:pt x="149" y="0"/>
                </a:moveTo>
                <a:lnTo>
                  <a:pt x="164" y="1"/>
                </a:lnTo>
                <a:lnTo>
                  <a:pt x="180" y="3"/>
                </a:lnTo>
                <a:lnTo>
                  <a:pt x="194" y="6"/>
                </a:lnTo>
                <a:lnTo>
                  <a:pt x="207" y="11"/>
                </a:lnTo>
                <a:lnTo>
                  <a:pt x="219" y="17"/>
                </a:lnTo>
                <a:lnTo>
                  <a:pt x="232" y="25"/>
                </a:lnTo>
                <a:lnTo>
                  <a:pt x="243" y="33"/>
                </a:lnTo>
                <a:lnTo>
                  <a:pt x="254" y="44"/>
                </a:lnTo>
                <a:lnTo>
                  <a:pt x="264" y="54"/>
                </a:lnTo>
                <a:lnTo>
                  <a:pt x="272" y="65"/>
                </a:lnTo>
                <a:lnTo>
                  <a:pt x="280" y="78"/>
                </a:lnTo>
                <a:lnTo>
                  <a:pt x="286" y="90"/>
                </a:lnTo>
                <a:lnTo>
                  <a:pt x="291" y="105"/>
                </a:lnTo>
                <a:lnTo>
                  <a:pt x="294" y="119"/>
                </a:lnTo>
                <a:lnTo>
                  <a:pt x="297" y="133"/>
                </a:lnTo>
                <a:lnTo>
                  <a:pt x="297" y="149"/>
                </a:lnTo>
                <a:lnTo>
                  <a:pt x="297" y="164"/>
                </a:lnTo>
                <a:lnTo>
                  <a:pt x="294" y="180"/>
                </a:lnTo>
                <a:lnTo>
                  <a:pt x="291" y="194"/>
                </a:lnTo>
                <a:lnTo>
                  <a:pt x="286" y="207"/>
                </a:lnTo>
                <a:lnTo>
                  <a:pt x="280" y="220"/>
                </a:lnTo>
                <a:lnTo>
                  <a:pt x="272" y="232"/>
                </a:lnTo>
                <a:lnTo>
                  <a:pt x="264" y="243"/>
                </a:lnTo>
                <a:lnTo>
                  <a:pt x="254" y="255"/>
                </a:lnTo>
                <a:lnTo>
                  <a:pt x="243" y="264"/>
                </a:lnTo>
                <a:lnTo>
                  <a:pt x="232" y="272"/>
                </a:lnTo>
                <a:lnTo>
                  <a:pt x="219" y="280"/>
                </a:lnTo>
                <a:lnTo>
                  <a:pt x="207" y="287"/>
                </a:lnTo>
                <a:lnTo>
                  <a:pt x="194" y="291"/>
                </a:lnTo>
                <a:lnTo>
                  <a:pt x="180" y="294"/>
                </a:lnTo>
                <a:lnTo>
                  <a:pt x="164" y="298"/>
                </a:lnTo>
                <a:lnTo>
                  <a:pt x="149" y="298"/>
                </a:lnTo>
                <a:lnTo>
                  <a:pt x="133" y="298"/>
                </a:lnTo>
                <a:lnTo>
                  <a:pt x="119" y="294"/>
                </a:lnTo>
                <a:lnTo>
                  <a:pt x="105" y="291"/>
                </a:lnTo>
                <a:lnTo>
                  <a:pt x="90" y="287"/>
                </a:lnTo>
                <a:lnTo>
                  <a:pt x="78" y="280"/>
                </a:lnTo>
                <a:lnTo>
                  <a:pt x="65" y="272"/>
                </a:lnTo>
                <a:lnTo>
                  <a:pt x="54" y="264"/>
                </a:lnTo>
                <a:lnTo>
                  <a:pt x="44" y="255"/>
                </a:lnTo>
                <a:lnTo>
                  <a:pt x="33" y="243"/>
                </a:lnTo>
                <a:lnTo>
                  <a:pt x="25" y="232"/>
                </a:lnTo>
                <a:lnTo>
                  <a:pt x="17" y="220"/>
                </a:lnTo>
                <a:lnTo>
                  <a:pt x="11" y="207"/>
                </a:lnTo>
                <a:lnTo>
                  <a:pt x="6" y="194"/>
                </a:lnTo>
                <a:lnTo>
                  <a:pt x="3" y="180"/>
                </a:lnTo>
                <a:lnTo>
                  <a:pt x="1" y="164"/>
                </a:lnTo>
                <a:lnTo>
                  <a:pt x="0" y="149"/>
                </a:lnTo>
                <a:lnTo>
                  <a:pt x="1" y="133"/>
                </a:lnTo>
                <a:lnTo>
                  <a:pt x="3" y="119"/>
                </a:lnTo>
                <a:lnTo>
                  <a:pt x="6" y="105"/>
                </a:lnTo>
                <a:lnTo>
                  <a:pt x="11" y="90"/>
                </a:lnTo>
                <a:lnTo>
                  <a:pt x="17" y="78"/>
                </a:lnTo>
                <a:lnTo>
                  <a:pt x="25" y="65"/>
                </a:lnTo>
                <a:lnTo>
                  <a:pt x="33" y="54"/>
                </a:lnTo>
                <a:lnTo>
                  <a:pt x="44" y="44"/>
                </a:lnTo>
                <a:lnTo>
                  <a:pt x="54" y="33"/>
                </a:lnTo>
                <a:lnTo>
                  <a:pt x="65" y="25"/>
                </a:lnTo>
                <a:lnTo>
                  <a:pt x="78" y="17"/>
                </a:lnTo>
                <a:lnTo>
                  <a:pt x="90" y="11"/>
                </a:lnTo>
                <a:lnTo>
                  <a:pt x="105" y="6"/>
                </a:lnTo>
                <a:lnTo>
                  <a:pt x="119" y="3"/>
                </a:lnTo>
                <a:lnTo>
                  <a:pt x="133" y="1"/>
                </a:lnTo>
                <a:lnTo>
                  <a:pt x="149" y="0"/>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70" name="Freeform 26"/>
          <p:cNvSpPr>
            <a:spLocks/>
          </p:cNvSpPr>
          <p:nvPr/>
        </p:nvSpPr>
        <p:spPr bwMode="auto">
          <a:xfrm>
            <a:off x="2701364" y="5628812"/>
            <a:ext cx="325078" cy="326174"/>
          </a:xfrm>
          <a:custGeom>
            <a:avLst/>
            <a:gdLst>
              <a:gd name="T0" fmla="*/ 164 w 297"/>
              <a:gd name="T1" fmla="*/ 1 h 298"/>
              <a:gd name="T2" fmla="*/ 194 w 297"/>
              <a:gd name="T3" fmla="*/ 6 h 298"/>
              <a:gd name="T4" fmla="*/ 219 w 297"/>
              <a:gd name="T5" fmla="*/ 17 h 298"/>
              <a:gd name="T6" fmla="*/ 243 w 297"/>
              <a:gd name="T7" fmla="*/ 33 h 298"/>
              <a:gd name="T8" fmla="*/ 264 w 297"/>
              <a:gd name="T9" fmla="*/ 54 h 298"/>
              <a:gd name="T10" fmla="*/ 280 w 297"/>
              <a:gd name="T11" fmla="*/ 78 h 298"/>
              <a:gd name="T12" fmla="*/ 291 w 297"/>
              <a:gd name="T13" fmla="*/ 105 h 298"/>
              <a:gd name="T14" fmla="*/ 297 w 297"/>
              <a:gd name="T15" fmla="*/ 133 h 298"/>
              <a:gd name="T16" fmla="*/ 297 w 297"/>
              <a:gd name="T17" fmla="*/ 164 h 298"/>
              <a:gd name="T18" fmla="*/ 291 w 297"/>
              <a:gd name="T19" fmla="*/ 194 h 298"/>
              <a:gd name="T20" fmla="*/ 280 w 297"/>
              <a:gd name="T21" fmla="*/ 220 h 298"/>
              <a:gd name="T22" fmla="*/ 264 w 297"/>
              <a:gd name="T23" fmla="*/ 243 h 298"/>
              <a:gd name="T24" fmla="*/ 243 w 297"/>
              <a:gd name="T25" fmla="*/ 264 h 298"/>
              <a:gd name="T26" fmla="*/ 219 w 297"/>
              <a:gd name="T27" fmla="*/ 280 h 298"/>
              <a:gd name="T28" fmla="*/ 194 w 297"/>
              <a:gd name="T29" fmla="*/ 291 h 298"/>
              <a:gd name="T30" fmla="*/ 164 w 297"/>
              <a:gd name="T31" fmla="*/ 298 h 298"/>
              <a:gd name="T32" fmla="*/ 133 w 297"/>
              <a:gd name="T33" fmla="*/ 298 h 298"/>
              <a:gd name="T34" fmla="*/ 105 w 297"/>
              <a:gd name="T35" fmla="*/ 291 h 298"/>
              <a:gd name="T36" fmla="*/ 78 w 297"/>
              <a:gd name="T37" fmla="*/ 280 h 298"/>
              <a:gd name="T38" fmla="*/ 54 w 297"/>
              <a:gd name="T39" fmla="*/ 264 h 298"/>
              <a:gd name="T40" fmla="*/ 33 w 297"/>
              <a:gd name="T41" fmla="*/ 243 h 298"/>
              <a:gd name="T42" fmla="*/ 17 w 297"/>
              <a:gd name="T43" fmla="*/ 220 h 298"/>
              <a:gd name="T44" fmla="*/ 6 w 297"/>
              <a:gd name="T45" fmla="*/ 194 h 298"/>
              <a:gd name="T46" fmla="*/ 1 w 297"/>
              <a:gd name="T47" fmla="*/ 164 h 298"/>
              <a:gd name="T48" fmla="*/ 1 w 297"/>
              <a:gd name="T49" fmla="*/ 133 h 298"/>
              <a:gd name="T50" fmla="*/ 6 w 297"/>
              <a:gd name="T51" fmla="*/ 105 h 298"/>
              <a:gd name="T52" fmla="*/ 17 w 297"/>
              <a:gd name="T53" fmla="*/ 78 h 298"/>
              <a:gd name="T54" fmla="*/ 33 w 297"/>
              <a:gd name="T55" fmla="*/ 54 h 298"/>
              <a:gd name="T56" fmla="*/ 54 w 297"/>
              <a:gd name="T57" fmla="*/ 33 h 298"/>
              <a:gd name="T58" fmla="*/ 78 w 297"/>
              <a:gd name="T59" fmla="*/ 17 h 298"/>
              <a:gd name="T60" fmla="*/ 105 w 297"/>
              <a:gd name="T61" fmla="*/ 6 h 298"/>
              <a:gd name="T62" fmla="*/ 133 w 297"/>
              <a:gd name="T63" fmla="*/ 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7" h="298">
                <a:moveTo>
                  <a:pt x="149" y="0"/>
                </a:moveTo>
                <a:lnTo>
                  <a:pt x="164" y="1"/>
                </a:lnTo>
                <a:lnTo>
                  <a:pt x="180" y="3"/>
                </a:lnTo>
                <a:lnTo>
                  <a:pt x="194" y="6"/>
                </a:lnTo>
                <a:lnTo>
                  <a:pt x="207" y="11"/>
                </a:lnTo>
                <a:lnTo>
                  <a:pt x="219" y="17"/>
                </a:lnTo>
                <a:lnTo>
                  <a:pt x="232" y="25"/>
                </a:lnTo>
                <a:lnTo>
                  <a:pt x="243" y="33"/>
                </a:lnTo>
                <a:lnTo>
                  <a:pt x="254" y="44"/>
                </a:lnTo>
                <a:lnTo>
                  <a:pt x="264" y="54"/>
                </a:lnTo>
                <a:lnTo>
                  <a:pt x="272" y="65"/>
                </a:lnTo>
                <a:lnTo>
                  <a:pt x="280" y="78"/>
                </a:lnTo>
                <a:lnTo>
                  <a:pt x="286" y="90"/>
                </a:lnTo>
                <a:lnTo>
                  <a:pt x="291" y="105"/>
                </a:lnTo>
                <a:lnTo>
                  <a:pt x="294" y="119"/>
                </a:lnTo>
                <a:lnTo>
                  <a:pt x="297" y="133"/>
                </a:lnTo>
                <a:lnTo>
                  <a:pt x="297" y="149"/>
                </a:lnTo>
                <a:lnTo>
                  <a:pt x="297" y="164"/>
                </a:lnTo>
                <a:lnTo>
                  <a:pt x="294" y="180"/>
                </a:lnTo>
                <a:lnTo>
                  <a:pt x="291" y="194"/>
                </a:lnTo>
                <a:lnTo>
                  <a:pt x="286" y="207"/>
                </a:lnTo>
                <a:lnTo>
                  <a:pt x="280" y="220"/>
                </a:lnTo>
                <a:lnTo>
                  <a:pt x="272" y="232"/>
                </a:lnTo>
                <a:lnTo>
                  <a:pt x="264" y="243"/>
                </a:lnTo>
                <a:lnTo>
                  <a:pt x="254" y="255"/>
                </a:lnTo>
                <a:lnTo>
                  <a:pt x="243" y="264"/>
                </a:lnTo>
                <a:lnTo>
                  <a:pt x="232" y="272"/>
                </a:lnTo>
                <a:lnTo>
                  <a:pt x="219" y="280"/>
                </a:lnTo>
                <a:lnTo>
                  <a:pt x="207" y="287"/>
                </a:lnTo>
                <a:lnTo>
                  <a:pt x="194" y="291"/>
                </a:lnTo>
                <a:lnTo>
                  <a:pt x="180" y="294"/>
                </a:lnTo>
                <a:lnTo>
                  <a:pt x="164" y="298"/>
                </a:lnTo>
                <a:lnTo>
                  <a:pt x="149" y="298"/>
                </a:lnTo>
                <a:lnTo>
                  <a:pt x="133" y="298"/>
                </a:lnTo>
                <a:lnTo>
                  <a:pt x="119" y="294"/>
                </a:lnTo>
                <a:lnTo>
                  <a:pt x="105" y="291"/>
                </a:lnTo>
                <a:lnTo>
                  <a:pt x="90" y="287"/>
                </a:lnTo>
                <a:lnTo>
                  <a:pt x="78" y="280"/>
                </a:lnTo>
                <a:lnTo>
                  <a:pt x="65" y="272"/>
                </a:lnTo>
                <a:lnTo>
                  <a:pt x="54" y="264"/>
                </a:lnTo>
                <a:lnTo>
                  <a:pt x="44" y="255"/>
                </a:lnTo>
                <a:lnTo>
                  <a:pt x="33" y="243"/>
                </a:lnTo>
                <a:lnTo>
                  <a:pt x="25" y="232"/>
                </a:lnTo>
                <a:lnTo>
                  <a:pt x="17" y="220"/>
                </a:lnTo>
                <a:lnTo>
                  <a:pt x="11" y="207"/>
                </a:lnTo>
                <a:lnTo>
                  <a:pt x="6" y="194"/>
                </a:lnTo>
                <a:lnTo>
                  <a:pt x="3" y="180"/>
                </a:lnTo>
                <a:lnTo>
                  <a:pt x="1" y="164"/>
                </a:lnTo>
                <a:lnTo>
                  <a:pt x="0" y="149"/>
                </a:lnTo>
                <a:lnTo>
                  <a:pt x="1" y="133"/>
                </a:lnTo>
                <a:lnTo>
                  <a:pt x="3" y="119"/>
                </a:lnTo>
                <a:lnTo>
                  <a:pt x="6" y="105"/>
                </a:lnTo>
                <a:lnTo>
                  <a:pt x="11" y="90"/>
                </a:lnTo>
                <a:lnTo>
                  <a:pt x="17" y="78"/>
                </a:lnTo>
                <a:lnTo>
                  <a:pt x="25" y="65"/>
                </a:lnTo>
                <a:lnTo>
                  <a:pt x="33" y="54"/>
                </a:lnTo>
                <a:lnTo>
                  <a:pt x="44" y="44"/>
                </a:lnTo>
                <a:lnTo>
                  <a:pt x="54" y="33"/>
                </a:lnTo>
                <a:lnTo>
                  <a:pt x="65" y="25"/>
                </a:lnTo>
                <a:lnTo>
                  <a:pt x="78" y="17"/>
                </a:lnTo>
                <a:lnTo>
                  <a:pt x="90" y="11"/>
                </a:lnTo>
                <a:lnTo>
                  <a:pt x="105" y="6"/>
                </a:lnTo>
                <a:lnTo>
                  <a:pt x="119" y="3"/>
                </a:lnTo>
                <a:lnTo>
                  <a:pt x="133" y="1"/>
                </a:lnTo>
                <a:lnTo>
                  <a:pt x="149" y="0"/>
                </a:lnTo>
                <a:close/>
              </a:path>
            </a:pathLst>
          </a:custGeom>
          <a:noFill/>
          <a:ln w="3175">
            <a:solidFill>
              <a:srgbClr val="37343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a:p>
        </p:txBody>
      </p:sp>
      <p:sp>
        <p:nvSpPr>
          <p:cNvPr id="71" name="Rectangle 27"/>
          <p:cNvSpPr>
            <a:spLocks noChangeArrowheads="1"/>
          </p:cNvSpPr>
          <p:nvPr/>
        </p:nvSpPr>
        <p:spPr bwMode="auto">
          <a:xfrm>
            <a:off x="2651015" y="5747023"/>
            <a:ext cx="425776" cy="90847"/>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pic>
        <p:nvPicPr>
          <p:cNvPr id="6" name="Media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812" y="5979774"/>
            <a:ext cx="609600" cy="609600"/>
          </a:xfrm>
          <a:prstGeom prst="rect">
            <a:avLst/>
          </a:prstGeom>
        </p:spPr>
      </p:pic>
    </p:spTree>
    <p:extLst>
      <p:ext uri="{BB962C8B-B14F-4D97-AF65-F5344CB8AC3E}">
        <p14:creationId xmlns:p14="http://schemas.microsoft.com/office/powerpoint/2010/main" val="572190808"/>
      </p:ext>
    </p:extLst>
  </p:cSld>
  <p:clrMapOvr>
    <a:masterClrMapping/>
  </p:clrMapOvr>
  <mc:AlternateContent xmlns:mc="http://schemas.openxmlformats.org/markup-compatibility/2006" xmlns:p14="http://schemas.microsoft.com/office/powerpoint/2010/main">
    <mc:Choice Requires="p14">
      <p:transition spd="med" p14:dur="700" advTm="11118">
        <p:fade/>
      </p:transition>
    </mc:Choice>
    <mc:Fallback xmlns="">
      <p:transition spd="med" advTm="111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2.97994E-6 -2.22222E-6 L 0.00026 0.3956 " pathEditMode="relative" rAng="0" ptsTypes="AA">
                                      <p:cBhvr>
                                        <p:cTn id="8" dur="2000" fill="hold"/>
                                        <p:tgtEl>
                                          <p:spTgt spid="56"/>
                                        </p:tgtEl>
                                        <p:attrNameLst>
                                          <p:attrName>ppt_x</p:attrName>
                                          <p:attrName>ppt_y</p:attrName>
                                        </p:attrNameLst>
                                      </p:cBhvr>
                                      <p:rCtr x="13" y="19769"/>
                                    </p:animMotion>
                                  </p:childTnLst>
                                </p:cTn>
                              </p:par>
                              <p:par>
                                <p:cTn id="9" presetID="42" presetClass="path" presetSubtype="0" accel="50000" decel="50000" fill="hold" grpId="0" nodeType="withEffect">
                                  <p:stCondLst>
                                    <p:cond delay="0"/>
                                  </p:stCondLst>
                                  <p:childTnLst>
                                    <p:animMotion origin="layout" path="M 2.97994E-6 -3.7037E-6 L 0.00026 0.06621 " pathEditMode="relative" rAng="0" ptsTypes="AA">
                                      <p:cBhvr>
                                        <p:cTn id="10" dur="2000" fill="hold"/>
                                        <p:tgtEl>
                                          <p:spTgt spid="55"/>
                                        </p:tgtEl>
                                        <p:attrNameLst>
                                          <p:attrName>ppt_x</p:attrName>
                                          <p:attrName>ppt_y</p:attrName>
                                        </p:attrNameLst>
                                      </p:cBhvr>
                                      <p:rCtr x="13" y="3310"/>
                                    </p:animMotion>
                                  </p:childTnLst>
                                </p:cTn>
                              </p:par>
                              <p:par>
                                <p:cTn id="11" presetID="42" presetClass="path" presetSubtype="0" accel="50000" decel="50000" fill="hold" grpId="0" nodeType="withEffect">
                                  <p:stCondLst>
                                    <p:cond delay="0"/>
                                  </p:stCondLst>
                                  <p:childTnLst>
                                    <p:animMotion origin="layout" path="M -0.00091 0.00047 L 2.97994E-6 0.20301 " pathEditMode="relative" rAng="0" ptsTypes="AA">
                                      <p:cBhvr>
                                        <p:cTn id="12" dur="2000" fill="hold"/>
                                        <p:tgtEl>
                                          <p:spTgt spid="54"/>
                                        </p:tgtEl>
                                        <p:attrNameLst>
                                          <p:attrName>ppt_x</p:attrName>
                                          <p:attrName>ppt_y</p:attrName>
                                        </p:attrNameLst>
                                      </p:cBhvr>
                                      <p:rCtr x="39" y="10116"/>
                                    </p:animMotion>
                                  </p:childTnLst>
                                </p:cTn>
                              </p:par>
                              <p:par>
                                <p:cTn id="13" presetID="42" presetClass="path" presetSubtype="0" accel="50000" decel="50000" fill="hold" grpId="0" nodeType="withEffect">
                                  <p:stCondLst>
                                    <p:cond delay="0"/>
                                  </p:stCondLst>
                                  <p:childTnLst>
                                    <p:animMotion origin="layout" path="M 2.97994E-6 -3.7037E-6 L 2.97994E-6 0.23982 " pathEditMode="relative" rAng="0" ptsTypes="AA">
                                      <p:cBhvr>
                                        <p:cTn id="14" dur="2000" fill="hold"/>
                                        <p:tgtEl>
                                          <p:spTgt spid="52"/>
                                        </p:tgtEl>
                                        <p:attrNameLst>
                                          <p:attrName>ppt_x</p:attrName>
                                          <p:attrName>ppt_y</p:attrName>
                                        </p:attrNameLst>
                                      </p:cBhvr>
                                      <p:rCtr x="0" y="11991"/>
                                    </p:animMotion>
                                  </p:childTnLst>
                                </p:cTn>
                              </p:par>
                              <p:par>
                                <p:cTn id="15" presetID="42" presetClass="path" presetSubtype="0" accel="50000" decel="50000" fill="hold" grpId="0" nodeType="withEffect">
                                  <p:stCondLst>
                                    <p:cond delay="0"/>
                                  </p:stCondLst>
                                  <p:childTnLst>
                                    <p:animMotion origin="layout" path="M 2.97994E-6 -3.7037E-6 L 2.97994E-6 0.34445 " pathEditMode="relative" rAng="0" ptsTypes="AA">
                                      <p:cBhvr>
                                        <p:cTn id="16" dur="2000" fill="hold"/>
                                        <p:tgtEl>
                                          <p:spTgt spid="53"/>
                                        </p:tgtEl>
                                        <p:attrNameLst>
                                          <p:attrName>ppt_x</p:attrName>
                                          <p:attrName>ppt_y</p:attrName>
                                        </p:attrNameLst>
                                      </p:cBhvr>
                                      <p:rCtr x="0" y="17222"/>
                                    </p:animMotion>
                                  </p:childTnLst>
                                </p:cTn>
                              </p:par>
                            </p:childTnLst>
                          </p:cTn>
                        </p:par>
                        <p:par>
                          <p:cTn id="17" fill="hold">
                            <p:stCondLst>
                              <p:cond delay="2000"/>
                            </p:stCondLst>
                            <p:childTnLst>
                              <p:par>
                                <p:cTn id="18" presetID="1" presetClass="mediacall" presetSubtype="0" fill="hold" nodeType="afterEffect">
                                  <p:stCondLst>
                                    <p:cond delay="0"/>
                                  </p:stCondLst>
                                  <p:childTnLst>
                                    <p:cmd type="call" cmd="playFrom(0.0)">
                                      <p:cBhvr>
                                        <p:cTn id="19" dur="111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6"/>
                </p:tgtEl>
              </p:cMediaNode>
            </p:audio>
          </p:childTnLst>
        </p:cTn>
      </p:par>
    </p:tnLst>
    <p:bldLst>
      <p:bldP spid="52" grpId="0" animBg="1"/>
      <p:bldP spid="53" grpId="0" animBg="1"/>
      <p:bldP spid="54" grpId="0" animBg="1"/>
      <p:bldP spid="55"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1377654" y="1313240"/>
            <a:ext cx="4113728" cy="5239146"/>
          </a:xfrm>
          <a:prstGeom prst="rect">
            <a:avLst/>
          </a:prstGeom>
          <a:solidFill>
            <a:srgbClr val="81DEFF"/>
          </a:solidFill>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a:p>
        </p:txBody>
      </p:sp>
      <p:sp>
        <p:nvSpPr>
          <p:cNvPr id="65" name="Rectangle 21"/>
          <p:cNvSpPr>
            <a:spLocks noChangeArrowheads="1"/>
          </p:cNvSpPr>
          <p:nvPr/>
        </p:nvSpPr>
        <p:spPr bwMode="auto">
          <a:xfrm>
            <a:off x="2818480" y="5888219"/>
            <a:ext cx="90846" cy="484883"/>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6" name="Freeform 22"/>
          <p:cNvSpPr>
            <a:spLocks noEditPoints="1"/>
          </p:cNvSpPr>
          <p:nvPr/>
        </p:nvSpPr>
        <p:spPr bwMode="auto">
          <a:xfrm>
            <a:off x="2811913" y="5879462"/>
            <a:ext cx="103981" cy="501300"/>
          </a:xfrm>
          <a:custGeom>
            <a:avLst/>
            <a:gdLst>
              <a:gd name="T0" fmla="*/ 89 w 95"/>
              <a:gd name="T1" fmla="*/ 458 h 458"/>
              <a:gd name="T2" fmla="*/ 6 w 95"/>
              <a:gd name="T3" fmla="*/ 458 h 458"/>
              <a:gd name="T4" fmla="*/ 6 w 95"/>
              <a:gd name="T5" fmla="*/ 445 h 458"/>
              <a:gd name="T6" fmla="*/ 89 w 95"/>
              <a:gd name="T7" fmla="*/ 445 h 458"/>
              <a:gd name="T8" fmla="*/ 95 w 95"/>
              <a:gd name="T9" fmla="*/ 451 h 458"/>
              <a:gd name="T10" fmla="*/ 89 w 95"/>
              <a:gd name="T11" fmla="*/ 458 h 458"/>
              <a:gd name="T12" fmla="*/ 95 w 95"/>
              <a:gd name="T13" fmla="*/ 451 h 458"/>
              <a:gd name="T14" fmla="*/ 95 w 95"/>
              <a:gd name="T15" fmla="*/ 458 h 458"/>
              <a:gd name="T16" fmla="*/ 89 w 95"/>
              <a:gd name="T17" fmla="*/ 458 h 458"/>
              <a:gd name="T18" fmla="*/ 95 w 95"/>
              <a:gd name="T19" fmla="*/ 451 h 458"/>
              <a:gd name="T20" fmla="*/ 95 w 95"/>
              <a:gd name="T21" fmla="*/ 8 h 458"/>
              <a:gd name="T22" fmla="*/ 95 w 95"/>
              <a:gd name="T23" fmla="*/ 451 h 458"/>
              <a:gd name="T24" fmla="*/ 81 w 95"/>
              <a:gd name="T25" fmla="*/ 451 h 458"/>
              <a:gd name="T26" fmla="*/ 81 w 95"/>
              <a:gd name="T27" fmla="*/ 8 h 458"/>
              <a:gd name="T28" fmla="*/ 89 w 95"/>
              <a:gd name="T29" fmla="*/ 0 h 458"/>
              <a:gd name="T30" fmla="*/ 95 w 95"/>
              <a:gd name="T31" fmla="*/ 8 h 458"/>
              <a:gd name="T32" fmla="*/ 89 w 95"/>
              <a:gd name="T33" fmla="*/ 0 h 458"/>
              <a:gd name="T34" fmla="*/ 95 w 95"/>
              <a:gd name="T35" fmla="*/ 0 h 458"/>
              <a:gd name="T36" fmla="*/ 95 w 95"/>
              <a:gd name="T37" fmla="*/ 8 h 458"/>
              <a:gd name="T38" fmla="*/ 89 w 95"/>
              <a:gd name="T39" fmla="*/ 0 h 458"/>
              <a:gd name="T40" fmla="*/ 6 w 95"/>
              <a:gd name="T41" fmla="*/ 0 h 458"/>
              <a:gd name="T42" fmla="*/ 89 w 95"/>
              <a:gd name="T43" fmla="*/ 0 h 458"/>
              <a:gd name="T44" fmla="*/ 89 w 95"/>
              <a:gd name="T45" fmla="*/ 14 h 458"/>
              <a:gd name="T46" fmla="*/ 6 w 95"/>
              <a:gd name="T47" fmla="*/ 14 h 458"/>
              <a:gd name="T48" fmla="*/ 0 w 95"/>
              <a:gd name="T49" fmla="*/ 8 h 458"/>
              <a:gd name="T50" fmla="*/ 6 w 95"/>
              <a:gd name="T51" fmla="*/ 0 h 458"/>
              <a:gd name="T52" fmla="*/ 0 w 95"/>
              <a:gd name="T53" fmla="*/ 8 h 458"/>
              <a:gd name="T54" fmla="*/ 0 w 95"/>
              <a:gd name="T55" fmla="*/ 0 h 458"/>
              <a:gd name="T56" fmla="*/ 6 w 95"/>
              <a:gd name="T57" fmla="*/ 0 h 458"/>
              <a:gd name="T58" fmla="*/ 0 w 95"/>
              <a:gd name="T59" fmla="*/ 8 h 458"/>
              <a:gd name="T60" fmla="*/ 0 w 95"/>
              <a:gd name="T61" fmla="*/ 451 h 458"/>
              <a:gd name="T62" fmla="*/ 0 w 95"/>
              <a:gd name="T63" fmla="*/ 8 h 458"/>
              <a:gd name="T64" fmla="*/ 12 w 95"/>
              <a:gd name="T65" fmla="*/ 8 h 458"/>
              <a:gd name="T66" fmla="*/ 12 w 95"/>
              <a:gd name="T67" fmla="*/ 451 h 458"/>
              <a:gd name="T68" fmla="*/ 6 w 95"/>
              <a:gd name="T69" fmla="*/ 458 h 458"/>
              <a:gd name="T70" fmla="*/ 0 w 95"/>
              <a:gd name="T71" fmla="*/ 451 h 458"/>
              <a:gd name="T72" fmla="*/ 6 w 95"/>
              <a:gd name="T73" fmla="*/ 458 h 458"/>
              <a:gd name="T74" fmla="*/ 0 w 95"/>
              <a:gd name="T75" fmla="*/ 458 h 458"/>
              <a:gd name="T76" fmla="*/ 0 w 95"/>
              <a:gd name="T77" fmla="*/ 451 h 458"/>
              <a:gd name="T78" fmla="*/ 6 w 95"/>
              <a:gd name="T7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5" h="458">
                <a:moveTo>
                  <a:pt x="89" y="458"/>
                </a:moveTo>
                <a:lnTo>
                  <a:pt x="6" y="458"/>
                </a:lnTo>
                <a:lnTo>
                  <a:pt x="6" y="445"/>
                </a:lnTo>
                <a:lnTo>
                  <a:pt x="89" y="445"/>
                </a:lnTo>
                <a:lnTo>
                  <a:pt x="95" y="451"/>
                </a:lnTo>
                <a:lnTo>
                  <a:pt x="89" y="458"/>
                </a:lnTo>
                <a:close/>
                <a:moveTo>
                  <a:pt x="95" y="451"/>
                </a:moveTo>
                <a:lnTo>
                  <a:pt x="95" y="458"/>
                </a:lnTo>
                <a:lnTo>
                  <a:pt x="89" y="458"/>
                </a:lnTo>
                <a:lnTo>
                  <a:pt x="95" y="451"/>
                </a:lnTo>
                <a:close/>
                <a:moveTo>
                  <a:pt x="95" y="8"/>
                </a:moveTo>
                <a:lnTo>
                  <a:pt x="95" y="451"/>
                </a:lnTo>
                <a:lnTo>
                  <a:pt x="81" y="451"/>
                </a:lnTo>
                <a:lnTo>
                  <a:pt x="81" y="8"/>
                </a:lnTo>
                <a:lnTo>
                  <a:pt x="89" y="0"/>
                </a:lnTo>
                <a:lnTo>
                  <a:pt x="95" y="8"/>
                </a:lnTo>
                <a:close/>
                <a:moveTo>
                  <a:pt x="89" y="0"/>
                </a:moveTo>
                <a:lnTo>
                  <a:pt x="95" y="0"/>
                </a:lnTo>
                <a:lnTo>
                  <a:pt x="95" y="8"/>
                </a:lnTo>
                <a:lnTo>
                  <a:pt x="89" y="0"/>
                </a:lnTo>
                <a:close/>
                <a:moveTo>
                  <a:pt x="6" y="0"/>
                </a:moveTo>
                <a:lnTo>
                  <a:pt x="89" y="0"/>
                </a:lnTo>
                <a:lnTo>
                  <a:pt x="89" y="14"/>
                </a:lnTo>
                <a:lnTo>
                  <a:pt x="6" y="14"/>
                </a:lnTo>
                <a:lnTo>
                  <a:pt x="0" y="8"/>
                </a:lnTo>
                <a:lnTo>
                  <a:pt x="6" y="0"/>
                </a:lnTo>
                <a:close/>
                <a:moveTo>
                  <a:pt x="0" y="8"/>
                </a:moveTo>
                <a:lnTo>
                  <a:pt x="0" y="0"/>
                </a:lnTo>
                <a:lnTo>
                  <a:pt x="6" y="0"/>
                </a:lnTo>
                <a:lnTo>
                  <a:pt x="0" y="8"/>
                </a:lnTo>
                <a:close/>
                <a:moveTo>
                  <a:pt x="0" y="451"/>
                </a:moveTo>
                <a:lnTo>
                  <a:pt x="0" y="8"/>
                </a:lnTo>
                <a:lnTo>
                  <a:pt x="12" y="8"/>
                </a:lnTo>
                <a:lnTo>
                  <a:pt x="12" y="451"/>
                </a:lnTo>
                <a:lnTo>
                  <a:pt x="6" y="458"/>
                </a:lnTo>
                <a:lnTo>
                  <a:pt x="0" y="451"/>
                </a:lnTo>
                <a:close/>
                <a:moveTo>
                  <a:pt x="6" y="458"/>
                </a:moveTo>
                <a:lnTo>
                  <a:pt x="0" y="458"/>
                </a:lnTo>
                <a:lnTo>
                  <a:pt x="0" y="451"/>
                </a:lnTo>
                <a:lnTo>
                  <a:pt x="6" y="458"/>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7" name="Rectangle 23"/>
          <p:cNvSpPr>
            <a:spLocks noChangeArrowheads="1"/>
          </p:cNvSpPr>
          <p:nvPr/>
        </p:nvSpPr>
        <p:spPr bwMode="auto">
          <a:xfrm>
            <a:off x="2818480" y="5550004"/>
            <a:ext cx="90846" cy="134629"/>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8" name="Freeform 24"/>
          <p:cNvSpPr>
            <a:spLocks noEditPoints="1"/>
          </p:cNvSpPr>
          <p:nvPr/>
        </p:nvSpPr>
        <p:spPr bwMode="auto">
          <a:xfrm>
            <a:off x="2811913" y="5541248"/>
            <a:ext cx="103981" cy="149953"/>
          </a:xfrm>
          <a:custGeom>
            <a:avLst/>
            <a:gdLst>
              <a:gd name="T0" fmla="*/ 89 w 95"/>
              <a:gd name="T1" fmla="*/ 137 h 137"/>
              <a:gd name="T2" fmla="*/ 6 w 95"/>
              <a:gd name="T3" fmla="*/ 137 h 137"/>
              <a:gd name="T4" fmla="*/ 6 w 95"/>
              <a:gd name="T5" fmla="*/ 124 h 137"/>
              <a:gd name="T6" fmla="*/ 89 w 95"/>
              <a:gd name="T7" fmla="*/ 124 h 137"/>
              <a:gd name="T8" fmla="*/ 95 w 95"/>
              <a:gd name="T9" fmla="*/ 131 h 137"/>
              <a:gd name="T10" fmla="*/ 89 w 95"/>
              <a:gd name="T11" fmla="*/ 137 h 137"/>
              <a:gd name="T12" fmla="*/ 95 w 95"/>
              <a:gd name="T13" fmla="*/ 131 h 137"/>
              <a:gd name="T14" fmla="*/ 95 w 95"/>
              <a:gd name="T15" fmla="*/ 137 h 137"/>
              <a:gd name="T16" fmla="*/ 89 w 95"/>
              <a:gd name="T17" fmla="*/ 137 h 137"/>
              <a:gd name="T18" fmla="*/ 95 w 95"/>
              <a:gd name="T19" fmla="*/ 131 h 137"/>
              <a:gd name="T20" fmla="*/ 95 w 95"/>
              <a:gd name="T21" fmla="*/ 8 h 137"/>
              <a:gd name="T22" fmla="*/ 95 w 95"/>
              <a:gd name="T23" fmla="*/ 131 h 137"/>
              <a:gd name="T24" fmla="*/ 81 w 95"/>
              <a:gd name="T25" fmla="*/ 131 h 137"/>
              <a:gd name="T26" fmla="*/ 81 w 95"/>
              <a:gd name="T27" fmla="*/ 8 h 137"/>
              <a:gd name="T28" fmla="*/ 89 w 95"/>
              <a:gd name="T29" fmla="*/ 0 h 137"/>
              <a:gd name="T30" fmla="*/ 95 w 95"/>
              <a:gd name="T31" fmla="*/ 8 h 137"/>
              <a:gd name="T32" fmla="*/ 89 w 95"/>
              <a:gd name="T33" fmla="*/ 0 h 137"/>
              <a:gd name="T34" fmla="*/ 95 w 95"/>
              <a:gd name="T35" fmla="*/ 0 h 137"/>
              <a:gd name="T36" fmla="*/ 95 w 95"/>
              <a:gd name="T37" fmla="*/ 8 h 137"/>
              <a:gd name="T38" fmla="*/ 89 w 95"/>
              <a:gd name="T39" fmla="*/ 0 h 137"/>
              <a:gd name="T40" fmla="*/ 6 w 95"/>
              <a:gd name="T41" fmla="*/ 0 h 137"/>
              <a:gd name="T42" fmla="*/ 89 w 95"/>
              <a:gd name="T43" fmla="*/ 0 h 137"/>
              <a:gd name="T44" fmla="*/ 89 w 95"/>
              <a:gd name="T45" fmla="*/ 14 h 137"/>
              <a:gd name="T46" fmla="*/ 6 w 95"/>
              <a:gd name="T47" fmla="*/ 14 h 137"/>
              <a:gd name="T48" fmla="*/ 0 w 95"/>
              <a:gd name="T49" fmla="*/ 8 h 137"/>
              <a:gd name="T50" fmla="*/ 6 w 95"/>
              <a:gd name="T51" fmla="*/ 0 h 137"/>
              <a:gd name="T52" fmla="*/ 0 w 95"/>
              <a:gd name="T53" fmla="*/ 8 h 137"/>
              <a:gd name="T54" fmla="*/ 0 w 95"/>
              <a:gd name="T55" fmla="*/ 0 h 137"/>
              <a:gd name="T56" fmla="*/ 6 w 95"/>
              <a:gd name="T57" fmla="*/ 0 h 137"/>
              <a:gd name="T58" fmla="*/ 0 w 95"/>
              <a:gd name="T59" fmla="*/ 8 h 137"/>
              <a:gd name="T60" fmla="*/ 0 w 95"/>
              <a:gd name="T61" fmla="*/ 131 h 137"/>
              <a:gd name="T62" fmla="*/ 0 w 95"/>
              <a:gd name="T63" fmla="*/ 8 h 137"/>
              <a:gd name="T64" fmla="*/ 12 w 95"/>
              <a:gd name="T65" fmla="*/ 8 h 137"/>
              <a:gd name="T66" fmla="*/ 12 w 95"/>
              <a:gd name="T67" fmla="*/ 131 h 137"/>
              <a:gd name="T68" fmla="*/ 6 w 95"/>
              <a:gd name="T69" fmla="*/ 137 h 137"/>
              <a:gd name="T70" fmla="*/ 0 w 95"/>
              <a:gd name="T71" fmla="*/ 131 h 137"/>
              <a:gd name="T72" fmla="*/ 6 w 95"/>
              <a:gd name="T73" fmla="*/ 137 h 137"/>
              <a:gd name="T74" fmla="*/ 0 w 95"/>
              <a:gd name="T75" fmla="*/ 137 h 137"/>
              <a:gd name="T76" fmla="*/ 0 w 95"/>
              <a:gd name="T77" fmla="*/ 131 h 137"/>
              <a:gd name="T78" fmla="*/ 6 w 95"/>
              <a:gd name="T79"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5" h="137">
                <a:moveTo>
                  <a:pt x="89" y="137"/>
                </a:moveTo>
                <a:lnTo>
                  <a:pt x="6" y="137"/>
                </a:lnTo>
                <a:lnTo>
                  <a:pt x="6" y="124"/>
                </a:lnTo>
                <a:lnTo>
                  <a:pt x="89" y="124"/>
                </a:lnTo>
                <a:lnTo>
                  <a:pt x="95" y="131"/>
                </a:lnTo>
                <a:lnTo>
                  <a:pt x="89" y="137"/>
                </a:lnTo>
                <a:close/>
                <a:moveTo>
                  <a:pt x="95" y="131"/>
                </a:moveTo>
                <a:lnTo>
                  <a:pt x="95" y="137"/>
                </a:lnTo>
                <a:lnTo>
                  <a:pt x="89" y="137"/>
                </a:lnTo>
                <a:lnTo>
                  <a:pt x="95" y="131"/>
                </a:lnTo>
                <a:close/>
                <a:moveTo>
                  <a:pt x="95" y="8"/>
                </a:moveTo>
                <a:lnTo>
                  <a:pt x="95" y="131"/>
                </a:lnTo>
                <a:lnTo>
                  <a:pt x="81" y="131"/>
                </a:lnTo>
                <a:lnTo>
                  <a:pt x="81" y="8"/>
                </a:lnTo>
                <a:lnTo>
                  <a:pt x="89" y="0"/>
                </a:lnTo>
                <a:lnTo>
                  <a:pt x="95" y="8"/>
                </a:lnTo>
                <a:close/>
                <a:moveTo>
                  <a:pt x="89" y="0"/>
                </a:moveTo>
                <a:lnTo>
                  <a:pt x="95" y="0"/>
                </a:lnTo>
                <a:lnTo>
                  <a:pt x="95" y="8"/>
                </a:lnTo>
                <a:lnTo>
                  <a:pt x="89" y="0"/>
                </a:lnTo>
                <a:close/>
                <a:moveTo>
                  <a:pt x="6" y="0"/>
                </a:moveTo>
                <a:lnTo>
                  <a:pt x="89" y="0"/>
                </a:lnTo>
                <a:lnTo>
                  <a:pt x="89" y="14"/>
                </a:lnTo>
                <a:lnTo>
                  <a:pt x="6" y="14"/>
                </a:lnTo>
                <a:lnTo>
                  <a:pt x="0" y="8"/>
                </a:lnTo>
                <a:lnTo>
                  <a:pt x="6" y="0"/>
                </a:lnTo>
                <a:close/>
                <a:moveTo>
                  <a:pt x="0" y="8"/>
                </a:moveTo>
                <a:lnTo>
                  <a:pt x="0" y="0"/>
                </a:lnTo>
                <a:lnTo>
                  <a:pt x="6" y="0"/>
                </a:lnTo>
                <a:lnTo>
                  <a:pt x="0" y="8"/>
                </a:lnTo>
                <a:close/>
                <a:moveTo>
                  <a:pt x="0" y="131"/>
                </a:moveTo>
                <a:lnTo>
                  <a:pt x="0" y="8"/>
                </a:lnTo>
                <a:lnTo>
                  <a:pt x="12" y="8"/>
                </a:lnTo>
                <a:lnTo>
                  <a:pt x="12" y="131"/>
                </a:lnTo>
                <a:lnTo>
                  <a:pt x="6" y="137"/>
                </a:lnTo>
                <a:lnTo>
                  <a:pt x="0" y="131"/>
                </a:lnTo>
                <a:close/>
                <a:moveTo>
                  <a:pt x="6" y="137"/>
                </a:moveTo>
                <a:lnTo>
                  <a:pt x="0" y="137"/>
                </a:lnTo>
                <a:lnTo>
                  <a:pt x="0" y="131"/>
                </a:lnTo>
                <a:lnTo>
                  <a:pt x="6" y="137"/>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2" name="Title 1"/>
          <p:cNvSpPr>
            <a:spLocks noGrp="1"/>
          </p:cNvSpPr>
          <p:nvPr>
            <p:ph type="title"/>
          </p:nvPr>
        </p:nvSpPr>
        <p:spPr/>
        <p:txBody>
          <a:bodyPr/>
          <a:lstStyle/>
          <a:p>
            <a:r>
              <a:rPr lang="en-US" dirty="0"/>
              <a:t>How does chromatography work?</a:t>
            </a:r>
          </a:p>
        </p:txBody>
      </p:sp>
      <p:sp>
        <p:nvSpPr>
          <p:cNvPr id="26" name="Content Placeholder 2"/>
          <p:cNvSpPr txBox="1">
            <a:spLocks/>
          </p:cNvSpPr>
          <p:nvPr/>
        </p:nvSpPr>
        <p:spPr>
          <a:xfrm>
            <a:off x="6246772" y="1295956"/>
            <a:ext cx="4342269" cy="5256431"/>
          </a:xfrm>
          <a:prstGeom prst="rect">
            <a:avLst/>
          </a:prstGeom>
        </p:spPr>
        <p:txBody>
          <a:bodyPr/>
          <a:lst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a:lstStyle>
          <a:p>
            <a:pPr>
              <a:spcAft>
                <a:spcPts val="0"/>
              </a:spcAft>
            </a:pPr>
            <a:r>
              <a:rPr lang="en-US" sz="1799" kern="0" dirty="0"/>
              <a:t>A mixture is introduced onto a “column” that contains an adsorbent</a:t>
            </a:r>
          </a:p>
          <a:p>
            <a:pPr>
              <a:spcAft>
                <a:spcPts val="0"/>
              </a:spcAft>
            </a:pPr>
            <a:endParaRPr lang="en-US" sz="1799" kern="0" dirty="0"/>
          </a:p>
          <a:p>
            <a:pPr>
              <a:spcAft>
                <a:spcPts val="0"/>
              </a:spcAft>
            </a:pPr>
            <a:r>
              <a:rPr lang="en-US" sz="1799" kern="0" dirty="0"/>
              <a:t>Solvent flows through the column and components move at different rates, resulting in separations</a:t>
            </a:r>
          </a:p>
          <a:p>
            <a:pPr>
              <a:spcAft>
                <a:spcPts val="0"/>
              </a:spcAft>
            </a:pPr>
            <a:endParaRPr lang="en-US" sz="1799" kern="0" dirty="0"/>
          </a:p>
          <a:p>
            <a:pPr>
              <a:spcAft>
                <a:spcPts val="0"/>
              </a:spcAft>
            </a:pPr>
            <a:r>
              <a:rPr lang="en-US" sz="1799" kern="0" dirty="0"/>
              <a:t>The components flow out of the column and can be collected individually or measured</a:t>
            </a:r>
          </a:p>
          <a:p>
            <a:pPr>
              <a:spcAft>
                <a:spcPts val="0"/>
              </a:spcAft>
            </a:pPr>
            <a:endParaRPr lang="en-US" sz="1799" kern="0" dirty="0"/>
          </a:p>
          <a:p>
            <a:pPr>
              <a:spcAft>
                <a:spcPts val="0"/>
              </a:spcAft>
            </a:pPr>
            <a:r>
              <a:rPr lang="en-US" sz="1799" kern="0" dirty="0"/>
              <a:t>Chromatography is used to:</a:t>
            </a:r>
          </a:p>
          <a:p>
            <a:pPr lvl="1">
              <a:spcAft>
                <a:spcPts val="0"/>
              </a:spcAft>
            </a:pPr>
            <a:r>
              <a:rPr lang="en-US" sz="1600" kern="0" dirty="0"/>
              <a:t>Identify components</a:t>
            </a:r>
          </a:p>
          <a:p>
            <a:pPr lvl="1">
              <a:spcAft>
                <a:spcPts val="0"/>
              </a:spcAft>
            </a:pPr>
            <a:r>
              <a:rPr lang="en-US" sz="1600" kern="0" dirty="0"/>
              <a:t>Determine how much </a:t>
            </a:r>
          </a:p>
          <a:p>
            <a:pPr lvl="1">
              <a:spcAft>
                <a:spcPts val="0"/>
              </a:spcAft>
            </a:pPr>
            <a:r>
              <a:rPr lang="en-US" sz="1600" kern="0" dirty="0"/>
              <a:t>Purify substances</a:t>
            </a:r>
          </a:p>
        </p:txBody>
      </p:sp>
      <p:sp>
        <p:nvSpPr>
          <p:cNvPr id="50" name="AutoShape 17"/>
          <p:cNvSpPr>
            <a:spLocks noChangeAspect="1" noChangeArrowheads="1" noTextEdit="1"/>
          </p:cNvSpPr>
          <p:nvPr/>
        </p:nvSpPr>
        <p:spPr bwMode="auto">
          <a:xfrm>
            <a:off x="2643353" y="2102196"/>
            <a:ext cx="441100" cy="428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51" name="Freeform 19"/>
          <p:cNvSpPr>
            <a:spLocks/>
          </p:cNvSpPr>
          <p:nvPr/>
        </p:nvSpPr>
        <p:spPr bwMode="auto">
          <a:xfrm>
            <a:off x="2694797" y="2524099"/>
            <a:ext cx="338213" cy="3035756"/>
          </a:xfrm>
          <a:custGeom>
            <a:avLst/>
            <a:gdLst>
              <a:gd name="T0" fmla="*/ 309 w 309"/>
              <a:gd name="T1" fmla="*/ 0 h 2770"/>
              <a:gd name="T2" fmla="*/ 309 w 309"/>
              <a:gd name="T3" fmla="*/ 2617 h 2770"/>
              <a:gd name="T4" fmla="*/ 307 w 309"/>
              <a:gd name="T5" fmla="*/ 2632 h 2770"/>
              <a:gd name="T6" fmla="*/ 306 w 309"/>
              <a:gd name="T7" fmla="*/ 2648 h 2770"/>
              <a:gd name="T8" fmla="*/ 301 w 309"/>
              <a:gd name="T9" fmla="*/ 2662 h 2770"/>
              <a:gd name="T10" fmla="*/ 296 w 309"/>
              <a:gd name="T11" fmla="*/ 2676 h 2770"/>
              <a:gd name="T12" fmla="*/ 290 w 309"/>
              <a:gd name="T13" fmla="*/ 2691 h 2770"/>
              <a:gd name="T14" fmla="*/ 282 w 309"/>
              <a:gd name="T15" fmla="*/ 2703 h 2770"/>
              <a:gd name="T16" fmla="*/ 272 w 309"/>
              <a:gd name="T17" fmla="*/ 2715 h 2770"/>
              <a:gd name="T18" fmla="*/ 263 w 309"/>
              <a:gd name="T19" fmla="*/ 2726 h 2770"/>
              <a:gd name="T20" fmla="*/ 251 w 309"/>
              <a:gd name="T21" fmla="*/ 2735 h 2770"/>
              <a:gd name="T22" fmla="*/ 240 w 309"/>
              <a:gd name="T23" fmla="*/ 2745 h 2770"/>
              <a:gd name="T24" fmla="*/ 228 w 309"/>
              <a:gd name="T25" fmla="*/ 2753 h 2770"/>
              <a:gd name="T26" fmla="*/ 213 w 309"/>
              <a:gd name="T27" fmla="*/ 2759 h 2770"/>
              <a:gd name="T28" fmla="*/ 199 w 309"/>
              <a:gd name="T29" fmla="*/ 2764 h 2770"/>
              <a:gd name="T30" fmla="*/ 185 w 309"/>
              <a:gd name="T31" fmla="*/ 2767 h 2770"/>
              <a:gd name="T32" fmla="*/ 170 w 309"/>
              <a:gd name="T33" fmla="*/ 2770 h 2770"/>
              <a:gd name="T34" fmla="*/ 154 w 309"/>
              <a:gd name="T35" fmla="*/ 2770 h 2770"/>
              <a:gd name="T36" fmla="*/ 138 w 309"/>
              <a:gd name="T37" fmla="*/ 2770 h 2770"/>
              <a:gd name="T38" fmla="*/ 122 w 309"/>
              <a:gd name="T39" fmla="*/ 2767 h 2770"/>
              <a:gd name="T40" fmla="*/ 108 w 309"/>
              <a:gd name="T41" fmla="*/ 2764 h 2770"/>
              <a:gd name="T42" fmla="*/ 94 w 309"/>
              <a:gd name="T43" fmla="*/ 2759 h 2770"/>
              <a:gd name="T44" fmla="*/ 81 w 309"/>
              <a:gd name="T45" fmla="*/ 2753 h 2770"/>
              <a:gd name="T46" fmla="*/ 68 w 309"/>
              <a:gd name="T47" fmla="*/ 2745 h 2770"/>
              <a:gd name="T48" fmla="*/ 56 w 309"/>
              <a:gd name="T49" fmla="*/ 2735 h 2770"/>
              <a:gd name="T50" fmla="*/ 44 w 309"/>
              <a:gd name="T51" fmla="*/ 2726 h 2770"/>
              <a:gd name="T52" fmla="*/ 35 w 309"/>
              <a:gd name="T53" fmla="*/ 2715 h 2770"/>
              <a:gd name="T54" fmla="*/ 25 w 309"/>
              <a:gd name="T55" fmla="*/ 2703 h 2770"/>
              <a:gd name="T56" fmla="*/ 19 w 309"/>
              <a:gd name="T57" fmla="*/ 2691 h 2770"/>
              <a:gd name="T58" fmla="*/ 11 w 309"/>
              <a:gd name="T59" fmla="*/ 2676 h 2770"/>
              <a:gd name="T60" fmla="*/ 6 w 309"/>
              <a:gd name="T61" fmla="*/ 2662 h 2770"/>
              <a:gd name="T62" fmla="*/ 3 w 309"/>
              <a:gd name="T63" fmla="*/ 2648 h 2770"/>
              <a:gd name="T64" fmla="*/ 0 w 309"/>
              <a:gd name="T65" fmla="*/ 2632 h 2770"/>
              <a:gd name="T66" fmla="*/ 0 w 309"/>
              <a:gd name="T67" fmla="*/ 2617 h 2770"/>
              <a:gd name="T68" fmla="*/ 0 w 309"/>
              <a:gd name="T69" fmla="*/ 0 h 2770"/>
              <a:gd name="T70" fmla="*/ 309 w 309"/>
              <a:gd name="T71" fmla="*/ 0 h 2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9" h="2770">
                <a:moveTo>
                  <a:pt x="309" y="0"/>
                </a:moveTo>
                <a:lnTo>
                  <a:pt x="309" y="2617"/>
                </a:lnTo>
                <a:lnTo>
                  <a:pt x="307" y="2632"/>
                </a:lnTo>
                <a:lnTo>
                  <a:pt x="306" y="2648"/>
                </a:lnTo>
                <a:lnTo>
                  <a:pt x="301" y="2662"/>
                </a:lnTo>
                <a:lnTo>
                  <a:pt x="296" y="2676"/>
                </a:lnTo>
                <a:lnTo>
                  <a:pt x="290" y="2691"/>
                </a:lnTo>
                <a:lnTo>
                  <a:pt x="282" y="2703"/>
                </a:lnTo>
                <a:lnTo>
                  <a:pt x="272" y="2715"/>
                </a:lnTo>
                <a:lnTo>
                  <a:pt x="263" y="2726"/>
                </a:lnTo>
                <a:lnTo>
                  <a:pt x="251" y="2735"/>
                </a:lnTo>
                <a:lnTo>
                  <a:pt x="240" y="2745"/>
                </a:lnTo>
                <a:lnTo>
                  <a:pt x="228" y="2753"/>
                </a:lnTo>
                <a:lnTo>
                  <a:pt x="213" y="2759"/>
                </a:lnTo>
                <a:lnTo>
                  <a:pt x="199" y="2764"/>
                </a:lnTo>
                <a:lnTo>
                  <a:pt x="185" y="2767"/>
                </a:lnTo>
                <a:lnTo>
                  <a:pt x="170" y="2770"/>
                </a:lnTo>
                <a:lnTo>
                  <a:pt x="154" y="2770"/>
                </a:lnTo>
                <a:lnTo>
                  <a:pt x="138" y="2770"/>
                </a:lnTo>
                <a:lnTo>
                  <a:pt x="122" y="2767"/>
                </a:lnTo>
                <a:lnTo>
                  <a:pt x="108" y="2764"/>
                </a:lnTo>
                <a:lnTo>
                  <a:pt x="94" y="2759"/>
                </a:lnTo>
                <a:lnTo>
                  <a:pt x="81" y="2753"/>
                </a:lnTo>
                <a:lnTo>
                  <a:pt x="68" y="2745"/>
                </a:lnTo>
                <a:lnTo>
                  <a:pt x="56" y="2735"/>
                </a:lnTo>
                <a:lnTo>
                  <a:pt x="44" y="2726"/>
                </a:lnTo>
                <a:lnTo>
                  <a:pt x="35" y="2715"/>
                </a:lnTo>
                <a:lnTo>
                  <a:pt x="25" y="2703"/>
                </a:lnTo>
                <a:lnTo>
                  <a:pt x="19" y="2691"/>
                </a:lnTo>
                <a:lnTo>
                  <a:pt x="11" y="2676"/>
                </a:lnTo>
                <a:lnTo>
                  <a:pt x="6" y="2662"/>
                </a:lnTo>
                <a:lnTo>
                  <a:pt x="3" y="2648"/>
                </a:lnTo>
                <a:lnTo>
                  <a:pt x="0" y="2632"/>
                </a:lnTo>
                <a:lnTo>
                  <a:pt x="0" y="2617"/>
                </a:lnTo>
                <a:lnTo>
                  <a:pt x="0" y="0"/>
                </a:lnTo>
                <a:lnTo>
                  <a:pt x="309"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52" name="TextBox 51"/>
          <p:cNvSpPr txBox="1"/>
          <p:nvPr/>
        </p:nvSpPr>
        <p:spPr>
          <a:xfrm>
            <a:off x="2008540" y="1313240"/>
            <a:ext cx="1710725" cy="646331"/>
          </a:xfrm>
          <a:prstGeom prst="rect">
            <a:avLst/>
          </a:prstGeom>
          <a:noFill/>
        </p:spPr>
        <p:txBody>
          <a:bodyPr wrap="none" rtlCol="0">
            <a:spAutoFit/>
          </a:bodyPr>
          <a:lstStyle/>
          <a:p>
            <a:pPr algn="ctr"/>
            <a:r>
              <a:rPr lang="en-US" dirty="0"/>
              <a:t>Solvent</a:t>
            </a:r>
          </a:p>
          <a:p>
            <a:pPr algn="ctr"/>
            <a:r>
              <a:rPr lang="en-US" dirty="0"/>
              <a:t>(mobile phase)</a:t>
            </a:r>
          </a:p>
        </p:txBody>
      </p:sp>
      <p:cxnSp>
        <p:nvCxnSpPr>
          <p:cNvPr id="53" name="Straight Arrow Connector 52"/>
          <p:cNvCxnSpPr/>
          <p:nvPr/>
        </p:nvCxnSpPr>
        <p:spPr>
          <a:xfrm>
            <a:off x="2863903" y="1968880"/>
            <a:ext cx="0" cy="4049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p:cNvCxnSpPr/>
          <p:nvPr/>
        </p:nvCxnSpPr>
        <p:spPr>
          <a:xfrm flipH="1">
            <a:off x="3064906" y="2118806"/>
            <a:ext cx="433438" cy="4334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3498344" y="1934187"/>
            <a:ext cx="1872357" cy="369236"/>
          </a:xfrm>
          <a:prstGeom prst="rect">
            <a:avLst/>
          </a:prstGeom>
          <a:noFill/>
        </p:spPr>
        <p:txBody>
          <a:bodyPr wrap="square" rtlCol="0">
            <a:spAutoFit/>
          </a:bodyPr>
          <a:lstStyle/>
          <a:p>
            <a:r>
              <a:rPr lang="en-US" dirty="0"/>
              <a:t>Plant pigments </a:t>
            </a:r>
          </a:p>
        </p:txBody>
      </p:sp>
      <p:cxnSp>
        <p:nvCxnSpPr>
          <p:cNvPr id="56" name="Straight Arrow Connector 55"/>
          <p:cNvCxnSpPr/>
          <p:nvPr/>
        </p:nvCxnSpPr>
        <p:spPr>
          <a:xfrm flipH="1">
            <a:off x="3064906" y="3174753"/>
            <a:ext cx="433438" cy="4334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TextBox 56"/>
          <p:cNvSpPr txBox="1"/>
          <p:nvPr/>
        </p:nvSpPr>
        <p:spPr>
          <a:xfrm>
            <a:off x="3501448" y="2724363"/>
            <a:ext cx="1989935" cy="923330"/>
          </a:xfrm>
          <a:prstGeom prst="rect">
            <a:avLst/>
          </a:prstGeom>
          <a:noFill/>
        </p:spPr>
        <p:txBody>
          <a:bodyPr wrap="square" rtlCol="0">
            <a:spAutoFit/>
          </a:bodyPr>
          <a:lstStyle/>
          <a:p>
            <a:r>
              <a:rPr lang="en-US" dirty="0"/>
              <a:t>Packing material</a:t>
            </a:r>
          </a:p>
          <a:p>
            <a:r>
              <a:rPr lang="en-US" dirty="0"/>
              <a:t>(Stationary phase)</a:t>
            </a:r>
          </a:p>
        </p:txBody>
      </p:sp>
      <p:sp>
        <p:nvSpPr>
          <p:cNvPr id="58" name="Rectangle 32"/>
          <p:cNvSpPr>
            <a:spLocks noChangeArrowheads="1"/>
          </p:cNvSpPr>
          <p:nvPr/>
        </p:nvSpPr>
        <p:spPr bwMode="auto">
          <a:xfrm>
            <a:off x="2694797" y="5231930"/>
            <a:ext cx="338213" cy="143326"/>
          </a:xfrm>
          <a:prstGeom prst="rect">
            <a:avLst/>
          </a:prstGeom>
          <a:solidFill>
            <a:srgbClr val="4A59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59" name="Rectangle 31"/>
          <p:cNvSpPr>
            <a:spLocks noChangeArrowheads="1"/>
          </p:cNvSpPr>
          <p:nvPr/>
        </p:nvSpPr>
        <p:spPr bwMode="auto">
          <a:xfrm>
            <a:off x="2694797" y="2977640"/>
            <a:ext cx="338213" cy="143326"/>
          </a:xfrm>
          <a:prstGeom prst="rect">
            <a:avLst/>
          </a:prstGeom>
          <a:solidFill>
            <a:srgbClr val="09A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0" name="Rectangle 30"/>
          <p:cNvSpPr>
            <a:spLocks noChangeArrowheads="1"/>
          </p:cNvSpPr>
          <p:nvPr/>
        </p:nvSpPr>
        <p:spPr bwMode="auto">
          <a:xfrm>
            <a:off x="2694797" y="3908848"/>
            <a:ext cx="338213" cy="143326"/>
          </a:xfrm>
          <a:prstGeom prst="rect">
            <a:avLst/>
          </a:prstGeom>
          <a:solidFill>
            <a:srgbClr val="C39E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1" name="Rectangle 29"/>
          <p:cNvSpPr>
            <a:spLocks noChangeArrowheads="1"/>
          </p:cNvSpPr>
          <p:nvPr/>
        </p:nvSpPr>
        <p:spPr bwMode="auto">
          <a:xfrm>
            <a:off x="2694797" y="4889119"/>
            <a:ext cx="338213" cy="143326"/>
          </a:xfrm>
          <a:prstGeom prst="rect">
            <a:avLst/>
          </a:prstGeom>
          <a:solidFill>
            <a:srgbClr val="E6DE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2" name="Rectangle 28"/>
          <p:cNvSpPr>
            <a:spLocks noChangeArrowheads="1"/>
          </p:cNvSpPr>
          <p:nvPr/>
        </p:nvSpPr>
        <p:spPr bwMode="auto">
          <a:xfrm>
            <a:off x="2694797" y="4173100"/>
            <a:ext cx="338213" cy="143326"/>
          </a:xfrm>
          <a:prstGeom prst="rect">
            <a:avLst/>
          </a:prstGeom>
          <a:solidFill>
            <a:srgbClr val="AFBD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3" name="Freeform 20"/>
          <p:cNvSpPr>
            <a:spLocks noEditPoints="1"/>
          </p:cNvSpPr>
          <p:nvPr/>
        </p:nvSpPr>
        <p:spPr bwMode="auto">
          <a:xfrm>
            <a:off x="2687682" y="2189758"/>
            <a:ext cx="352442" cy="3378853"/>
          </a:xfrm>
          <a:custGeom>
            <a:avLst/>
            <a:gdLst>
              <a:gd name="T0" fmla="*/ 322 w 322"/>
              <a:gd name="T1" fmla="*/ 0 h 3159"/>
              <a:gd name="T2" fmla="*/ 161 w 322"/>
              <a:gd name="T3" fmla="*/ 3159 h 3159"/>
              <a:gd name="T4" fmla="*/ 176 w 322"/>
              <a:gd name="T5" fmla="*/ 3145 h 3159"/>
              <a:gd name="T6" fmla="*/ 198 w 322"/>
              <a:gd name="T7" fmla="*/ 3140 h 3159"/>
              <a:gd name="T8" fmla="*/ 219 w 322"/>
              <a:gd name="T9" fmla="*/ 3134 h 3159"/>
              <a:gd name="T10" fmla="*/ 238 w 322"/>
              <a:gd name="T11" fmla="*/ 3124 h 3159"/>
              <a:gd name="T12" fmla="*/ 255 w 322"/>
              <a:gd name="T13" fmla="*/ 3112 h 3159"/>
              <a:gd name="T14" fmla="*/ 270 w 322"/>
              <a:gd name="T15" fmla="*/ 3097 h 3159"/>
              <a:gd name="T16" fmla="*/ 284 w 322"/>
              <a:gd name="T17" fmla="*/ 3080 h 3159"/>
              <a:gd name="T18" fmla="*/ 294 w 322"/>
              <a:gd name="T19" fmla="*/ 3062 h 3159"/>
              <a:gd name="T20" fmla="*/ 301 w 322"/>
              <a:gd name="T21" fmla="*/ 3041 h 3159"/>
              <a:gd name="T22" fmla="*/ 306 w 322"/>
              <a:gd name="T23" fmla="*/ 3021 h 3159"/>
              <a:gd name="T24" fmla="*/ 308 w 322"/>
              <a:gd name="T25" fmla="*/ 2998 h 3159"/>
              <a:gd name="T26" fmla="*/ 321 w 322"/>
              <a:gd name="T27" fmla="*/ 3014 h 3159"/>
              <a:gd name="T28" fmla="*/ 317 w 322"/>
              <a:gd name="T29" fmla="*/ 3038 h 3159"/>
              <a:gd name="T30" fmla="*/ 309 w 322"/>
              <a:gd name="T31" fmla="*/ 3061 h 3159"/>
              <a:gd name="T32" fmla="*/ 298 w 322"/>
              <a:gd name="T33" fmla="*/ 3081 h 3159"/>
              <a:gd name="T34" fmla="*/ 286 w 322"/>
              <a:gd name="T35" fmla="*/ 3100 h 3159"/>
              <a:gd name="T36" fmla="*/ 270 w 322"/>
              <a:gd name="T37" fmla="*/ 3116 h 3159"/>
              <a:gd name="T38" fmla="*/ 250 w 322"/>
              <a:gd name="T39" fmla="*/ 3131 h 3159"/>
              <a:gd name="T40" fmla="*/ 231 w 322"/>
              <a:gd name="T41" fmla="*/ 3143 h 3159"/>
              <a:gd name="T42" fmla="*/ 209 w 322"/>
              <a:gd name="T43" fmla="*/ 3151 h 3159"/>
              <a:gd name="T44" fmla="*/ 185 w 322"/>
              <a:gd name="T45" fmla="*/ 3156 h 3159"/>
              <a:gd name="T46" fmla="*/ 161 w 322"/>
              <a:gd name="T47" fmla="*/ 3159 h 3159"/>
              <a:gd name="T48" fmla="*/ 161 w 322"/>
              <a:gd name="T49" fmla="*/ 3151 h 3159"/>
              <a:gd name="T50" fmla="*/ 13 w 322"/>
              <a:gd name="T51" fmla="*/ 3005 h 3159"/>
              <a:gd name="T52" fmla="*/ 16 w 322"/>
              <a:gd name="T53" fmla="*/ 3027 h 3159"/>
              <a:gd name="T54" fmla="*/ 23 w 322"/>
              <a:gd name="T55" fmla="*/ 3048 h 3159"/>
              <a:gd name="T56" fmla="*/ 31 w 322"/>
              <a:gd name="T57" fmla="*/ 3069 h 3159"/>
              <a:gd name="T58" fmla="*/ 42 w 322"/>
              <a:gd name="T59" fmla="*/ 3086 h 3159"/>
              <a:gd name="T60" fmla="*/ 56 w 322"/>
              <a:gd name="T61" fmla="*/ 3102 h 3159"/>
              <a:gd name="T62" fmla="*/ 72 w 322"/>
              <a:gd name="T63" fmla="*/ 3116 h 3159"/>
              <a:gd name="T64" fmla="*/ 91 w 322"/>
              <a:gd name="T65" fmla="*/ 3128 h 3159"/>
              <a:gd name="T66" fmla="*/ 110 w 322"/>
              <a:gd name="T67" fmla="*/ 3137 h 3159"/>
              <a:gd name="T68" fmla="*/ 131 w 322"/>
              <a:gd name="T69" fmla="*/ 3142 h 3159"/>
              <a:gd name="T70" fmla="*/ 153 w 322"/>
              <a:gd name="T71" fmla="*/ 3145 h 3159"/>
              <a:gd name="T72" fmla="*/ 153 w 322"/>
              <a:gd name="T73" fmla="*/ 3158 h 3159"/>
              <a:gd name="T74" fmla="*/ 128 w 322"/>
              <a:gd name="T75" fmla="*/ 3156 h 3159"/>
              <a:gd name="T76" fmla="*/ 106 w 322"/>
              <a:gd name="T77" fmla="*/ 3148 h 3159"/>
              <a:gd name="T78" fmla="*/ 85 w 322"/>
              <a:gd name="T79" fmla="*/ 3139 h 3159"/>
              <a:gd name="T80" fmla="*/ 64 w 322"/>
              <a:gd name="T81" fmla="*/ 3126 h 3159"/>
              <a:gd name="T82" fmla="*/ 47 w 322"/>
              <a:gd name="T83" fmla="*/ 3112 h 3159"/>
              <a:gd name="T84" fmla="*/ 32 w 322"/>
              <a:gd name="T85" fmla="*/ 3094 h 3159"/>
              <a:gd name="T86" fmla="*/ 20 w 322"/>
              <a:gd name="T87" fmla="*/ 3075 h 3159"/>
              <a:gd name="T88" fmla="*/ 10 w 322"/>
              <a:gd name="T89" fmla="*/ 3053 h 3159"/>
              <a:gd name="T90" fmla="*/ 4 w 322"/>
              <a:gd name="T91" fmla="*/ 3030 h 3159"/>
              <a:gd name="T92" fmla="*/ 0 w 322"/>
              <a:gd name="T93" fmla="*/ 3006 h 3159"/>
              <a:gd name="T94" fmla="*/ 13 w 322"/>
              <a:gd name="T95" fmla="*/ 2998 h 3159"/>
              <a:gd name="T96" fmla="*/ 13 w 322"/>
              <a:gd name="T97" fmla="*/ 0 h 3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2" h="3159">
                <a:moveTo>
                  <a:pt x="308" y="2998"/>
                </a:moveTo>
                <a:lnTo>
                  <a:pt x="308" y="0"/>
                </a:lnTo>
                <a:lnTo>
                  <a:pt x="322" y="0"/>
                </a:lnTo>
                <a:lnTo>
                  <a:pt x="322" y="2998"/>
                </a:lnTo>
                <a:lnTo>
                  <a:pt x="308" y="2998"/>
                </a:lnTo>
                <a:close/>
                <a:moveTo>
                  <a:pt x="161" y="3159"/>
                </a:moveTo>
                <a:lnTo>
                  <a:pt x="161" y="3145"/>
                </a:lnTo>
                <a:lnTo>
                  <a:pt x="168" y="3145"/>
                </a:lnTo>
                <a:lnTo>
                  <a:pt x="176" y="3145"/>
                </a:lnTo>
                <a:lnTo>
                  <a:pt x="184" y="3143"/>
                </a:lnTo>
                <a:lnTo>
                  <a:pt x="190" y="3142"/>
                </a:lnTo>
                <a:lnTo>
                  <a:pt x="198" y="3140"/>
                </a:lnTo>
                <a:lnTo>
                  <a:pt x="204" y="3139"/>
                </a:lnTo>
                <a:lnTo>
                  <a:pt x="212" y="3137"/>
                </a:lnTo>
                <a:lnTo>
                  <a:pt x="219" y="3134"/>
                </a:lnTo>
                <a:lnTo>
                  <a:pt x="225" y="3131"/>
                </a:lnTo>
                <a:lnTo>
                  <a:pt x="231" y="3128"/>
                </a:lnTo>
                <a:lnTo>
                  <a:pt x="238" y="3124"/>
                </a:lnTo>
                <a:lnTo>
                  <a:pt x="243" y="3120"/>
                </a:lnTo>
                <a:lnTo>
                  <a:pt x="249" y="3116"/>
                </a:lnTo>
                <a:lnTo>
                  <a:pt x="255" y="3112"/>
                </a:lnTo>
                <a:lnTo>
                  <a:pt x="260" y="3107"/>
                </a:lnTo>
                <a:lnTo>
                  <a:pt x="265" y="3102"/>
                </a:lnTo>
                <a:lnTo>
                  <a:pt x="270" y="3097"/>
                </a:lnTo>
                <a:lnTo>
                  <a:pt x="274" y="3091"/>
                </a:lnTo>
                <a:lnTo>
                  <a:pt x="279" y="3086"/>
                </a:lnTo>
                <a:lnTo>
                  <a:pt x="284" y="3080"/>
                </a:lnTo>
                <a:lnTo>
                  <a:pt x="287" y="3075"/>
                </a:lnTo>
                <a:lnTo>
                  <a:pt x="290" y="3069"/>
                </a:lnTo>
                <a:lnTo>
                  <a:pt x="294" y="3062"/>
                </a:lnTo>
                <a:lnTo>
                  <a:pt x="297" y="3056"/>
                </a:lnTo>
                <a:lnTo>
                  <a:pt x="300" y="3048"/>
                </a:lnTo>
                <a:lnTo>
                  <a:pt x="301" y="3041"/>
                </a:lnTo>
                <a:lnTo>
                  <a:pt x="303" y="3035"/>
                </a:lnTo>
                <a:lnTo>
                  <a:pt x="306" y="3027"/>
                </a:lnTo>
                <a:lnTo>
                  <a:pt x="306" y="3021"/>
                </a:lnTo>
                <a:lnTo>
                  <a:pt x="308" y="3013"/>
                </a:lnTo>
                <a:lnTo>
                  <a:pt x="308" y="3005"/>
                </a:lnTo>
                <a:lnTo>
                  <a:pt x="308" y="2998"/>
                </a:lnTo>
                <a:lnTo>
                  <a:pt x="322" y="2998"/>
                </a:lnTo>
                <a:lnTo>
                  <a:pt x="322" y="3006"/>
                </a:lnTo>
                <a:lnTo>
                  <a:pt x="321" y="3014"/>
                </a:lnTo>
                <a:lnTo>
                  <a:pt x="321" y="3022"/>
                </a:lnTo>
                <a:lnTo>
                  <a:pt x="319" y="3030"/>
                </a:lnTo>
                <a:lnTo>
                  <a:pt x="317" y="3038"/>
                </a:lnTo>
                <a:lnTo>
                  <a:pt x="314" y="3046"/>
                </a:lnTo>
                <a:lnTo>
                  <a:pt x="313" y="3053"/>
                </a:lnTo>
                <a:lnTo>
                  <a:pt x="309" y="3061"/>
                </a:lnTo>
                <a:lnTo>
                  <a:pt x="306" y="3067"/>
                </a:lnTo>
                <a:lnTo>
                  <a:pt x="303" y="3075"/>
                </a:lnTo>
                <a:lnTo>
                  <a:pt x="298" y="3081"/>
                </a:lnTo>
                <a:lnTo>
                  <a:pt x="295" y="3088"/>
                </a:lnTo>
                <a:lnTo>
                  <a:pt x="290" y="3094"/>
                </a:lnTo>
                <a:lnTo>
                  <a:pt x="286" y="3100"/>
                </a:lnTo>
                <a:lnTo>
                  <a:pt x="281" y="3105"/>
                </a:lnTo>
                <a:lnTo>
                  <a:pt x="274" y="3112"/>
                </a:lnTo>
                <a:lnTo>
                  <a:pt x="270" y="3116"/>
                </a:lnTo>
                <a:lnTo>
                  <a:pt x="263" y="3121"/>
                </a:lnTo>
                <a:lnTo>
                  <a:pt x="257" y="3126"/>
                </a:lnTo>
                <a:lnTo>
                  <a:pt x="250" y="3131"/>
                </a:lnTo>
                <a:lnTo>
                  <a:pt x="244" y="3135"/>
                </a:lnTo>
                <a:lnTo>
                  <a:pt x="238" y="3139"/>
                </a:lnTo>
                <a:lnTo>
                  <a:pt x="231" y="3143"/>
                </a:lnTo>
                <a:lnTo>
                  <a:pt x="223" y="3147"/>
                </a:lnTo>
                <a:lnTo>
                  <a:pt x="215" y="3148"/>
                </a:lnTo>
                <a:lnTo>
                  <a:pt x="209" y="3151"/>
                </a:lnTo>
                <a:lnTo>
                  <a:pt x="201" y="3153"/>
                </a:lnTo>
                <a:lnTo>
                  <a:pt x="193" y="3156"/>
                </a:lnTo>
                <a:lnTo>
                  <a:pt x="185" y="3156"/>
                </a:lnTo>
                <a:lnTo>
                  <a:pt x="177" y="3158"/>
                </a:lnTo>
                <a:lnTo>
                  <a:pt x="169" y="3158"/>
                </a:lnTo>
                <a:lnTo>
                  <a:pt x="161" y="3159"/>
                </a:lnTo>
                <a:close/>
                <a:moveTo>
                  <a:pt x="161" y="3151"/>
                </a:moveTo>
                <a:lnTo>
                  <a:pt x="161" y="3159"/>
                </a:lnTo>
                <a:lnTo>
                  <a:pt x="161" y="3151"/>
                </a:lnTo>
                <a:close/>
                <a:moveTo>
                  <a:pt x="0" y="2998"/>
                </a:moveTo>
                <a:lnTo>
                  <a:pt x="13" y="2998"/>
                </a:lnTo>
                <a:lnTo>
                  <a:pt x="13" y="3005"/>
                </a:lnTo>
                <a:lnTo>
                  <a:pt x="15" y="3013"/>
                </a:lnTo>
                <a:lnTo>
                  <a:pt x="15" y="3021"/>
                </a:lnTo>
                <a:lnTo>
                  <a:pt x="16" y="3027"/>
                </a:lnTo>
                <a:lnTo>
                  <a:pt x="18" y="3035"/>
                </a:lnTo>
                <a:lnTo>
                  <a:pt x="20" y="3041"/>
                </a:lnTo>
                <a:lnTo>
                  <a:pt x="23" y="3048"/>
                </a:lnTo>
                <a:lnTo>
                  <a:pt x="24" y="3056"/>
                </a:lnTo>
                <a:lnTo>
                  <a:pt x="27" y="3062"/>
                </a:lnTo>
                <a:lnTo>
                  <a:pt x="31" y="3069"/>
                </a:lnTo>
                <a:lnTo>
                  <a:pt x="34" y="3075"/>
                </a:lnTo>
                <a:lnTo>
                  <a:pt x="39" y="3080"/>
                </a:lnTo>
                <a:lnTo>
                  <a:pt x="42" y="3086"/>
                </a:lnTo>
                <a:lnTo>
                  <a:pt x="47" y="3091"/>
                </a:lnTo>
                <a:lnTo>
                  <a:pt x="51" y="3097"/>
                </a:lnTo>
                <a:lnTo>
                  <a:pt x="56" y="3102"/>
                </a:lnTo>
                <a:lnTo>
                  <a:pt x="61" y="3107"/>
                </a:lnTo>
                <a:lnTo>
                  <a:pt x="67" y="3112"/>
                </a:lnTo>
                <a:lnTo>
                  <a:pt x="72" y="3116"/>
                </a:lnTo>
                <a:lnTo>
                  <a:pt x="78" y="3120"/>
                </a:lnTo>
                <a:lnTo>
                  <a:pt x="85" y="3124"/>
                </a:lnTo>
                <a:lnTo>
                  <a:pt x="91" y="3128"/>
                </a:lnTo>
                <a:lnTo>
                  <a:pt x="98" y="3131"/>
                </a:lnTo>
                <a:lnTo>
                  <a:pt x="104" y="3134"/>
                </a:lnTo>
                <a:lnTo>
                  <a:pt x="110" y="3137"/>
                </a:lnTo>
                <a:lnTo>
                  <a:pt x="117" y="3139"/>
                </a:lnTo>
                <a:lnTo>
                  <a:pt x="125" y="3140"/>
                </a:lnTo>
                <a:lnTo>
                  <a:pt x="131" y="3142"/>
                </a:lnTo>
                <a:lnTo>
                  <a:pt x="139" y="3143"/>
                </a:lnTo>
                <a:lnTo>
                  <a:pt x="145" y="3145"/>
                </a:lnTo>
                <a:lnTo>
                  <a:pt x="153" y="3145"/>
                </a:lnTo>
                <a:lnTo>
                  <a:pt x="161" y="3145"/>
                </a:lnTo>
                <a:lnTo>
                  <a:pt x="161" y="3159"/>
                </a:lnTo>
                <a:lnTo>
                  <a:pt x="153" y="3158"/>
                </a:lnTo>
                <a:lnTo>
                  <a:pt x="144" y="3158"/>
                </a:lnTo>
                <a:lnTo>
                  <a:pt x="136" y="3156"/>
                </a:lnTo>
                <a:lnTo>
                  <a:pt x="128" y="3156"/>
                </a:lnTo>
                <a:lnTo>
                  <a:pt x="120" y="3153"/>
                </a:lnTo>
                <a:lnTo>
                  <a:pt x="114" y="3151"/>
                </a:lnTo>
                <a:lnTo>
                  <a:pt x="106" y="3148"/>
                </a:lnTo>
                <a:lnTo>
                  <a:pt x="98" y="3147"/>
                </a:lnTo>
                <a:lnTo>
                  <a:pt x="91" y="3143"/>
                </a:lnTo>
                <a:lnTo>
                  <a:pt x="85" y="3139"/>
                </a:lnTo>
                <a:lnTo>
                  <a:pt x="77" y="3135"/>
                </a:lnTo>
                <a:lnTo>
                  <a:pt x="71" y="3131"/>
                </a:lnTo>
                <a:lnTo>
                  <a:pt x="64" y="3126"/>
                </a:lnTo>
                <a:lnTo>
                  <a:pt x="58" y="3121"/>
                </a:lnTo>
                <a:lnTo>
                  <a:pt x="53" y="3116"/>
                </a:lnTo>
                <a:lnTo>
                  <a:pt x="47" y="3112"/>
                </a:lnTo>
                <a:lnTo>
                  <a:pt x="42" y="3105"/>
                </a:lnTo>
                <a:lnTo>
                  <a:pt x="37" y="3100"/>
                </a:lnTo>
                <a:lnTo>
                  <a:pt x="32" y="3094"/>
                </a:lnTo>
                <a:lnTo>
                  <a:pt x="27" y="3088"/>
                </a:lnTo>
                <a:lnTo>
                  <a:pt x="23" y="3081"/>
                </a:lnTo>
                <a:lnTo>
                  <a:pt x="20" y="3075"/>
                </a:lnTo>
                <a:lnTo>
                  <a:pt x="16" y="3067"/>
                </a:lnTo>
                <a:lnTo>
                  <a:pt x="13" y="3061"/>
                </a:lnTo>
                <a:lnTo>
                  <a:pt x="10" y="3053"/>
                </a:lnTo>
                <a:lnTo>
                  <a:pt x="7" y="3046"/>
                </a:lnTo>
                <a:lnTo>
                  <a:pt x="5" y="3038"/>
                </a:lnTo>
                <a:lnTo>
                  <a:pt x="4" y="3030"/>
                </a:lnTo>
                <a:lnTo>
                  <a:pt x="2" y="3022"/>
                </a:lnTo>
                <a:lnTo>
                  <a:pt x="0" y="3014"/>
                </a:lnTo>
                <a:lnTo>
                  <a:pt x="0" y="3006"/>
                </a:lnTo>
                <a:lnTo>
                  <a:pt x="0" y="2998"/>
                </a:lnTo>
                <a:close/>
                <a:moveTo>
                  <a:pt x="13" y="0"/>
                </a:moveTo>
                <a:lnTo>
                  <a:pt x="13" y="2998"/>
                </a:lnTo>
                <a:lnTo>
                  <a:pt x="0" y="2998"/>
                </a:lnTo>
                <a:lnTo>
                  <a:pt x="0" y="0"/>
                </a:lnTo>
                <a:lnTo>
                  <a:pt x="13" y="0"/>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64" name="Rectangle 63"/>
          <p:cNvSpPr/>
          <p:nvPr/>
        </p:nvSpPr>
        <p:spPr>
          <a:xfrm>
            <a:off x="1377654" y="5571798"/>
            <a:ext cx="1440825" cy="974934"/>
          </a:xfrm>
          <a:prstGeom prst="rect">
            <a:avLst/>
          </a:prstGeom>
          <a:solidFill>
            <a:srgbClr val="81DEFF"/>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2922461" y="5573913"/>
            <a:ext cx="2568921" cy="974934"/>
          </a:xfrm>
          <a:prstGeom prst="rect">
            <a:avLst/>
          </a:prstGeom>
          <a:solidFill>
            <a:srgbClr val="81DEFF"/>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1377653" y="6366664"/>
            <a:ext cx="4113729" cy="202332"/>
          </a:xfrm>
          <a:prstGeom prst="rect">
            <a:avLst/>
          </a:prstGeom>
          <a:solidFill>
            <a:srgbClr val="81DEFF"/>
          </a:solidFill>
          <a:ln>
            <a:noFill/>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a:p>
        </p:txBody>
      </p:sp>
      <p:sp>
        <p:nvSpPr>
          <p:cNvPr id="70" name="Freeform 26"/>
          <p:cNvSpPr>
            <a:spLocks/>
          </p:cNvSpPr>
          <p:nvPr/>
        </p:nvSpPr>
        <p:spPr bwMode="auto">
          <a:xfrm>
            <a:off x="2701364" y="5628812"/>
            <a:ext cx="325078" cy="326174"/>
          </a:xfrm>
          <a:custGeom>
            <a:avLst/>
            <a:gdLst>
              <a:gd name="T0" fmla="*/ 164 w 297"/>
              <a:gd name="T1" fmla="*/ 1 h 298"/>
              <a:gd name="T2" fmla="*/ 194 w 297"/>
              <a:gd name="T3" fmla="*/ 6 h 298"/>
              <a:gd name="T4" fmla="*/ 219 w 297"/>
              <a:gd name="T5" fmla="*/ 17 h 298"/>
              <a:gd name="T6" fmla="*/ 243 w 297"/>
              <a:gd name="T7" fmla="*/ 33 h 298"/>
              <a:gd name="T8" fmla="*/ 264 w 297"/>
              <a:gd name="T9" fmla="*/ 54 h 298"/>
              <a:gd name="T10" fmla="*/ 280 w 297"/>
              <a:gd name="T11" fmla="*/ 78 h 298"/>
              <a:gd name="T12" fmla="*/ 291 w 297"/>
              <a:gd name="T13" fmla="*/ 105 h 298"/>
              <a:gd name="T14" fmla="*/ 297 w 297"/>
              <a:gd name="T15" fmla="*/ 133 h 298"/>
              <a:gd name="T16" fmla="*/ 297 w 297"/>
              <a:gd name="T17" fmla="*/ 164 h 298"/>
              <a:gd name="T18" fmla="*/ 291 w 297"/>
              <a:gd name="T19" fmla="*/ 194 h 298"/>
              <a:gd name="T20" fmla="*/ 280 w 297"/>
              <a:gd name="T21" fmla="*/ 220 h 298"/>
              <a:gd name="T22" fmla="*/ 264 w 297"/>
              <a:gd name="T23" fmla="*/ 243 h 298"/>
              <a:gd name="T24" fmla="*/ 243 w 297"/>
              <a:gd name="T25" fmla="*/ 264 h 298"/>
              <a:gd name="T26" fmla="*/ 219 w 297"/>
              <a:gd name="T27" fmla="*/ 280 h 298"/>
              <a:gd name="T28" fmla="*/ 194 w 297"/>
              <a:gd name="T29" fmla="*/ 291 h 298"/>
              <a:gd name="T30" fmla="*/ 164 w 297"/>
              <a:gd name="T31" fmla="*/ 298 h 298"/>
              <a:gd name="T32" fmla="*/ 133 w 297"/>
              <a:gd name="T33" fmla="*/ 298 h 298"/>
              <a:gd name="T34" fmla="*/ 105 w 297"/>
              <a:gd name="T35" fmla="*/ 291 h 298"/>
              <a:gd name="T36" fmla="*/ 78 w 297"/>
              <a:gd name="T37" fmla="*/ 280 h 298"/>
              <a:gd name="T38" fmla="*/ 54 w 297"/>
              <a:gd name="T39" fmla="*/ 264 h 298"/>
              <a:gd name="T40" fmla="*/ 33 w 297"/>
              <a:gd name="T41" fmla="*/ 243 h 298"/>
              <a:gd name="T42" fmla="*/ 17 w 297"/>
              <a:gd name="T43" fmla="*/ 220 h 298"/>
              <a:gd name="T44" fmla="*/ 6 w 297"/>
              <a:gd name="T45" fmla="*/ 194 h 298"/>
              <a:gd name="T46" fmla="*/ 1 w 297"/>
              <a:gd name="T47" fmla="*/ 164 h 298"/>
              <a:gd name="T48" fmla="*/ 1 w 297"/>
              <a:gd name="T49" fmla="*/ 133 h 298"/>
              <a:gd name="T50" fmla="*/ 6 w 297"/>
              <a:gd name="T51" fmla="*/ 105 h 298"/>
              <a:gd name="T52" fmla="*/ 17 w 297"/>
              <a:gd name="T53" fmla="*/ 78 h 298"/>
              <a:gd name="T54" fmla="*/ 33 w 297"/>
              <a:gd name="T55" fmla="*/ 54 h 298"/>
              <a:gd name="T56" fmla="*/ 54 w 297"/>
              <a:gd name="T57" fmla="*/ 33 h 298"/>
              <a:gd name="T58" fmla="*/ 78 w 297"/>
              <a:gd name="T59" fmla="*/ 17 h 298"/>
              <a:gd name="T60" fmla="*/ 105 w 297"/>
              <a:gd name="T61" fmla="*/ 6 h 298"/>
              <a:gd name="T62" fmla="*/ 133 w 297"/>
              <a:gd name="T63" fmla="*/ 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7" h="298">
                <a:moveTo>
                  <a:pt x="149" y="0"/>
                </a:moveTo>
                <a:lnTo>
                  <a:pt x="164" y="1"/>
                </a:lnTo>
                <a:lnTo>
                  <a:pt x="180" y="3"/>
                </a:lnTo>
                <a:lnTo>
                  <a:pt x="194" y="6"/>
                </a:lnTo>
                <a:lnTo>
                  <a:pt x="207" y="11"/>
                </a:lnTo>
                <a:lnTo>
                  <a:pt x="219" y="17"/>
                </a:lnTo>
                <a:lnTo>
                  <a:pt x="232" y="25"/>
                </a:lnTo>
                <a:lnTo>
                  <a:pt x="243" y="33"/>
                </a:lnTo>
                <a:lnTo>
                  <a:pt x="254" y="44"/>
                </a:lnTo>
                <a:lnTo>
                  <a:pt x="264" y="54"/>
                </a:lnTo>
                <a:lnTo>
                  <a:pt x="272" y="65"/>
                </a:lnTo>
                <a:lnTo>
                  <a:pt x="280" y="78"/>
                </a:lnTo>
                <a:lnTo>
                  <a:pt x="286" y="90"/>
                </a:lnTo>
                <a:lnTo>
                  <a:pt x="291" y="105"/>
                </a:lnTo>
                <a:lnTo>
                  <a:pt x="294" y="119"/>
                </a:lnTo>
                <a:lnTo>
                  <a:pt x="297" y="133"/>
                </a:lnTo>
                <a:lnTo>
                  <a:pt x="297" y="149"/>
                </a:lnTo>
                <a:lnTo>
                  <a:pt x="297" y="164"/>
                </a:lnTo>
                <a:lnTo>
                  <a:pt x="294" y="180"/>
                </a:lnTo>
                <a:lnTo>
                  <a:pt x="291" y="194"/>
                </a:lnTo>
                <a:lnTo>
                  <a:pt x="286" y="207"/>
                </a:lnTo>
                <a:lnTo>
                  <a:pt x="280" y="220"/>
                </a:lnTo>
                <a:lnTo>
                  <a:pt x="272" y="232"/>
                </a:lnTo>
                <a:lnTo>
                  <a:pt x="264" y="243"/>
                </a:lnTo>
                <a:lnTo>
                  <a:pt x="254" y="255"/>
                </a:lnTo>
                <a:lnTo>
                  <a:pt x="243" y="264"/>
                </a:lnTo>
                <a:lnTo>
                  <a:pt x="232" y="272"/>
                </a:lnTo>
                <a:lnTo>
                  <a:pt x="219" y="280"/>
                </a:lnTo>
                <a:lnTo>
                  <a:pt x="207" y="287"/>
                </a:lnTo>
                <a:lnTo>
                  <a:pt x="194" y="291"/>
                </a:lnTo>
                <a:lnTo>
                  <a:pt x="180" y="294"/>
                </a:lnTo>
                <a:lnTo>
                  <a:pt x="164" y="298"/>
                </a:lnTo>
                <a:lnTo>
                  <a:pt x="149" y="298"/>
                </a:lnTo>
                <a:lnTo>
                  <a:pt x="133" y="298"/>
                </a:lnTo>
                <a:lnTo>
                  <a:pt x="119" y="294"/>
                </a:lnTo>
                <a:lnTo>
                  <a:pt x="105" y="291"/>
                </a:lnTo>
                <a:lnTo>
                  <a:pt x="90" y="287"/>
                </a:lnTo>
                <a:lnTo>
                  <a:pt x="78" y="280"/>
                </a:lnTo>
                <a:lnTo>
                  <a:pt x="65" y="272"/>
                </a:lnTo>
                <a:lnTo>
                  <a:pt x="54" y="264"/>
                </a:lnTo>
                <a:lnTo>
                  <a:pt x="44" y="255"/>
                </a:lnTo>
                <a:lnTo>
                  <a:pt x="33" y="243"/>
                </a:lnTo>
                <a:lnTo>
                  <a:pt x="25" y="232"/>
                </a:lnTo>
                <a:lnTo>
                  <a:pt x="17" y="220"/>
                </a:lnTo>
                <a:lnTo>
                  <a:pt x="11" y="207"/>
                </a:lnTo>
                <a:lnTo>
                  <a:pt x="6" y="194"/>
                </a:lnTo>
                <a:lnTo>
                  <a:pt x="3" y="180"/>
                </a:lnTo>
                <a:lnTo>
                  <a:pt x="1" y="164"/>
                </a:lnTo>
                <a:lnTo>
                  <a:pt x="0" y="149"/>
                </a:lnTo>
                <a:lnTo>
                  <a:pt x="1" y="133"/>
                </a:lnTo>
                <a:lnTo>
                  <a:pt x="3" y="119"/>
                </a:lnTo>
                <a:lnTo>
                  <a:pt x="6" y="105"/>
                </a:lnTo>
                <a:lnTo>
                  <a:pt x="11" y="90"/>
                </a:lnTo>
                <a:lnTo>
                  <a:pt x="17" y="78"/>
                </a:lnTo>
                <a:lnTo>
                  <a:pt x="25" y="65"/>
                </a:lnTo>
                <a:lnTo>
                  <a:pt x="33" y="54"/>
                </a:lnTo>
                <a:lnTo>
                  <a:pt x="44" y="44"/>
                </a:lnTo>
                <a:lnTo>
                  <a:pt x="54" y="33"/>
                </a:lnTo>
                <a:lnTo>
                  <a:pt x="65" y="25"/>
                </a:lnTo>
                <a:lnTo>
                  <a:pt x="78" y="17"/>
                </a:lnTo>
                <a:lnTo>
                  <a:pt x="90" y="11"/>
                </a:lnTo>
                <a:lnTo>
                  <a:pt x="105" y="6"/>
                </a:lnTo>
                <a:lnTo>
                  <a:pt x="119" y="3"/>
                </a:lnTo>
                <a:lnTo>
                  <a:pt x="133" y="1"/>
                </a:lnTo>
                <a:lnTo>
                  <a:pt x="149" y="0"/>
                </a:lnTo>
                <a:close/>
              </a:path>
            </a:pathLst>
          </a:custGeom>
          <a:noFill/>
          <a:ln w="3175">
            <a:solidFill>
              <a:srgbClr val="37343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US"/>
          </a:p>
        </p:txBody>
      </p:sp>
      <p:sp>
        <p:nvSpPr>
          <p:cNvPr id="69" name="Freeform 25"/>
          <p:cNvSpPr>
            <a:spLocks/>
          </p:cNvSpPr>
          <p:nvPr/>
        </p:nvSpPr>
        <p:spPr bwMode="auto">
          <a:xfrm>
            <a:off x="2701364" y="5628812"/>
            <a:ext cx="325078" cy="326174"/>
          </a:xfrm>
          <a:custGeom>
            <a:avLst/>
            <a:gdLst>
              <a:gd name="T0" fmla="*/ 164 w 297"/>
              <a:gd name="T1" fmla="*/ 1 h 298"/>
              <a:gd name="T2" fmla="*/ 194 w 297"/>
              <a:gd name="T3" fmla="*/ 6 h 298"/>
              <a:gd name="T4" fmla="*/ 219 w 297"/>
              <a:gd name="T5" fmla="*/ 17 h 298"/>
              <a:gd name="T6" fmla="*/ 243 w 297"/>
              <a:gd name="T7" fmla="*/ 33 h 298"/>
              <a:gd name="T8" fmla="*/ 264 w 297"/>
              <a:gd name="T9" fmla="*/ 54 h 298"/>
              <a:gd name="T10" fmla="*/ 280 w 297"/>
              <a:gd name="T11" fmla="*/ 78 h 298"/>
              <a:gd name="T12" fmla="*/ 291 w 297"/>
              <a:gd name="T13" fmla="*/ 105 h 298"/>
              <a:gd name="T14" fmla="*/ 297 w 297"/>
              <a:gd name="T15" fmla="*/ 133 h 298"/>
              <a:gd name="T16" fmla="*/ 297 w 297"/>
              <a:gd name="T17" fmla="*/ 164 h 298"/>
              <a:gd name="T18" fmla="*/ 291 w 297"/>
              <a:gd name="T19" fmla="*/ 194 h 298"/>
              <a:gd name="T20" fmla="*/ 280 w 297"/>
              <a:gd name="T21" fmla="*/ 220 h 298"/>
              <a:gd name="T22" fmla="*/ 264 w 297"/>
              <a:gd name="T23" fmla="*/ 243 h 298"/>
              <a:gd name="T24" fmla="*/ 243 w 297"/>
              <a:gd name="T25" fmla="*/ 264 h 298"/>
              <a:gd name="T26" fmla="*/ 219 w 297"/>
              <a:gd name="T27" fmla="*/ 280 h 298"/>
              <a:gd name="T28" fmla="*/ 194 w 297"/>
              <a:gd name="T29" fmla="*/ 291 h 298"/>
              <a:gd name="T30" fmla="*/ 164 w 297"/>
              <a:gd name="T31" fmla="*/ 298 h 298"/>
              <a:gd name="T32" fmla="*/ 133 w 297"/>
              <a:gd name="T33" fmla="*/ 298 h 298"/>
              <a:gd name="T34" fmla="*/ 105 w 297"/>
              <a:gd name="T35" fmla="*/ 291 h 298"/>
              <a:gd name="T36" fmla="*/ 78 w 297"/>
              <a:gd name="T37" fmla="*/ 280 h 298"/>
              <a:gd name="T38" fmla="*/ 54 w 297"/>
              <a:gd name="T39" fmla="*/ 264 h 298"/>
              <a:gd name="T40" fmla="*/ 33 w 297"/>
              <a:gd name="T41" fmla="*/ 243 h 298"/>
              <a:gd name="T42" fmla="*/ 17 w 297"/>
              <a:gd name="T43" fmla="*/ 220 h 298"/>
              <a:gd name="T44" fmla="*/ 6 w 297"/>
              <a:gd name="T45" fmla="*/ 194 h 298"/>
              <a:gd name="T46" fmla="*/ 1 w 297"/>
              <a:gd name="T47" fmla="*/ 164 h 298"/>
              <a:gd name="T48" fmla="*/ 1 w 297"/>
              <a:gd name="T49" fmla="*/ 133 h 298"/>
              <a:gd name="T50" fmla="*/ 6 w 297"/>
              <a:gd name="T51" fmla="*/ 105 h 298"/>
              <a:gd name="T52" fmla="*/ 17 w 297"/>
              <a:gd name="T53" fmla="*/ 78 h 298"/>
              <a:gd name="T54" fmla="*/ 33 w 297"/>
              <a:gd name="T55" fmla="*/ 54 h 298"/>
              <a:gd name="T56" fmla="*/ 54 w 297"/>
              <a:gd name="T57" fmla="*/ 33 h 298"/>
              <a:gd name="T58" fmla="*/ 78 w 297"/>
              <a:gd name="T59" fmla="*/ 17 h 298"/>
              <a:gd name="T60" fmla="*/ 105 w 297"/>
              <a:gd name="T61" fmla="*/ 6 h 298"/>
              <a:gd name="T62" fmla="*/ 133 w 297"/>
              <a:gd name="T63" fmla="*/ 1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7" h="298">
                <a:moveTo>
                  <a:pt x="149" y="0"/>
                </a:moveTo>
                <a:lnTo>
                  <a:pt x="164" y="1"/>
                </a:lnTo>
                <a:lnTo>
                  <a:pt x="180" y="3"/>
                </a:lnTo>
                <a:lnTo>
                  <a:pt x="194" y="6"/>
                </a:lnTo>
                <a:lnTo>
                  <a:pt x="207" y="11"/>
                </a:lnTo>
                <a:lnTo>
                  <a:pt x="219" y="17"/>
                </a:lnTo>
                <a:lnTo>
                  <a:pt x="232" y="25"/>
                </a:lnTo>
                <a:lnTo>
                  <a:pt x="243" y="33"/>
                </a:lnTo>
                <a:lnTo>
                  <a:pt x="254" y="44"/>
                </a:lnTo>
                <a:lnTo>
                  <a:pt x="264" y="54"/>
                </a:lnTo>
                <a:lnTo>
                  <a:pt x="272" y="65"/>
                </a:lnTo>
                <a:lnTo>
                  <a:pt x="280" y="78"/>
                </a:lnTo>
                <a:lnTo>
                  <a:pt x="286" y="90"/>
                </a:lnTo>
                <a:lnTo>
                  <a:pt x="291" y="105"/>
                </a:lnTo>
                <a:lnTo>
                  <a:pt x="294" y="119"/>
                </a:lnTo>
                <a:lnTo>
                  <a:pt x="297" y="133"/>
                </a:lnTo>
                <a:lnTo>
                  <a:pt x="297" y="149"/>
                </a:lnTo>
                <a:lnTo>
                  <a:pt x="297" y="164"/>
                </a:lnTo>
                <a:lnTo>
                  <a:pt x="294" y="180"/>
                </a:lnTo>
                <a:lnTo>
                  <a:pt x="291" y="194"/>
                </a:lnTo>
                <a:lnTo>
                  <a:pt x="286" y="207"/>
                </a:lnTo>
                <a:lnTo>
                  <a:pt x="280" y="220"/>
                </a:lnTo>
                <a:lnTo>
                  <a:pt x="272" y="232"/>
                </a:lnTo>
                <a:lnTo>
                  <a:pt x="264" y="243"/>
                </a:lnTo>
                <a:lnTo>
                  <a:pt x="254" y="255"/>
                </a:lnTo>
                <a:lnTo>
                  <a:pt x="243" y="264"/>
                </a:lnTo>
                <a:lnTo>
                  <a:pt x="232" y="272"/>
                </a:lnTo>
                <a:lnTo>
                  <a:pt x="219" y="280"/>
                </a:lnTo>
                <a:lnTo>
                  <a:pt x="207" y="287"/>
                </a:lnTo>
                <a:lnTo>
                  <a:pt x="194" y="291"/>
                </a:lnTo>
                <a:lnTo>
                  <a:pt x="180" y="294"/>
                </a:lnTo>
                <a:lnTo>
                  <a:pt x="164" y="298"/>
                </a:lnTo>
                <a:lnTo>
                  <a:pt x="149" y="298"/>
                </a:lnTo>
                <a:lnTo>
                  <a:pt x="133" y="298"/>
                </a:lnTo>
                <a:lnTo>
                  <a:pt x="119" y="294"/>
                </a:lnTo>
                <a:lnTo>
                  <a:pt x="105" y="291"/>
                </a:lnTo>
                <a:lnTo>
                  <a:pt x="90" y="287"/>
                </a:lnTo>
                <a:lnTo>
                  <a:pt x="78" y="280"/>
                </a:lnTo>
                <a:lnTo>
                  <a:pt x="65" y="272"/>
                </a:lnTo>
                <a:lnTo>
                  <a:pt x="54" y="264"/>
                </a:lnTo>
                <a:lnTo>
                  <a:pt x="44" y="255"/>
                </a:lnTo>
                <a:lnTo>
                  <a:pt x="33" y="243"/>
                </a:lnTo>
                <a:lnTo>
                  <a:pt x="25" y="232"/>
                </a:lnTo>
                <a:lnTo>
                  <a:pt x="17" y="220"/>
                </a:lnTo>
                <a:lnTo>
                  <a:pt x="11" y="207"/>
                </a:lnTo>
                <a:lnTo>
                  <a:pt x="6" y="194"/>
                </a:lnTo>
                <a:lnTo>
                  <a:pt x="3" y="180"/>
                </a:lnTo>
                <a:lnTo>
                  <a:pt x="1" y="164"/>
                </a:lnTo>
                <a:lnTo>
                  <a:pt x="0" y="149"/>
                </a:lnTo>
                <a:lnTo>
                  <a:pt x="1" y="133"/>
                </a:lnTo>
                <a:lnTo>
                  <a:pt x="3" y="119"/>
                </a:lnTo>
                <a:lnTo>
                  <a:pt x="6" y="105"/>
                </a:lnTo>
                <a:lnTo>
                  <a:pt x="11" y="90"/>
                </a:lnTo>
                <a:lnTo>
                  <a:pt x="17" y="78"/>
                </a:lnTo>
                <a:lnTo>
                  <a:pt x="25" y="65"/>
                </a:lnTo>
                <a:lnTo>
                  <a:pt x="33" y="54"/>
                </a:lnTo>
                <a:lnTo>
                  <a:pt x="44" y="44"/>
                </a:lnTo>
                <a:lnTo>
                  <a:pt x="54" y="33"/>
                </a:lnTo>
                <a:lnTo>
                  <a:pt x="65" y="25"/>
                </a:lnTo>
                <a:lnTo>
                  <a:pt x="78" y="17"/>
                </a:lnTo>
                <a:lnTo>
                  <a:pt x="90" y="11"/>
                </a:lnTo>
                <a:lnTo>
                  <a:pt x="105" y="6"/>
                </a:lnTo>
                <a:lnTo>
                  <a:pt x="119" y="3"/>
                </a:lnTo>
                <a:lnTo>
                  <a:pt x="133" y="1"/>
                </a:lnTo>
                <a:lnTo>
                  <a:pt x="149" y="0"/>
                </a:lnTo>
                <a:close/>
              </a:path>
            </a:pathLst>
          </a:custGeom>
          <a:solidFill>
            <a:srgbClr val="3734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a:p>
        </p:txBody>
      </p:sp>
      <p:sp>
        <p:nvSpPr>
          <p:cNvPr id="71" name="Rectangle 27"/>
          <p:cNvSpPr>
            <a:spLocks noChangeArrowheads="1"/>
          </p:cNvSpPr>
          <p:nvPr/>
        </p:nvSpPr>
        <p:spPr bwMode="auto">
          <a:xfrm>
            <a:off x="2651015" y="5747023"/>
            <a:ext cx="425776" cy="90847"/>
          </a:xfrm>
          <a:prstGeom prst="rect">
            <a:avLst/>
          </a:prstGeom>
          <a:solidFill>
            <a:srgbClr val="E6E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a:p>
        </p:txBody>
      </p:sp>
      <p:pic>
        <p:nvPicPr>
          <p:cNvPr id="4" name="Media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342812" y="5777730"/>
            <a:ext cx="609600" cy="609600"/>
          </a:xfrm>
          <a:prstGeom prst="rect">
            <a:avLst/>
          </a:prstGeom>
        </p:spPr>
      </p:pic>
    </p:spTree>
    <p:custDataLst>
      <p:tags r:id="rId1"/>
    </p:custDataLst>
    <p:extLst>
      <p:ext uri="{BB962C8B-B14F-4D97-AF65-F5344CB8AC3E}">
        <p14:creationId xmlns:p14="http://schemas.microsoft.com/office/powerpoint/2010/main" val="360959611"/>
      </p:ext>
    </p:extLst>
  </p:cSld>
  <p:clrMapOvr>
    <a:masterClrMapping/>
  </p:clrMapOvr>
  <mc:AlternateContent xmlns:mc="http://schemas.openxmlformats.org/markup-compatibility/2006" xmlns:p14="http://schemas.microsoft.com/office/powerpoint/2010/main">
    <mc:Choice Requires="p14">
      <p:transition spd="med" p14:dur="700" advTm="18966">
        <p:fade/>
      </p:transition>
    </mc:Choice>
    <mc:Fallback xmlns="">
      <p:transition spd="med" advTm="189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70"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26">
                                            <p:txEl>
                                              <p:pRg st="4" end="4"/>
                                            </p:txEl>
                                          </p:spTgt>
                                        </p:tgtEl>
                                        <p:attrNameLst>
                                          <p:attrName>style.visibility</p:attrName>
                                        </p:attrNameLst>
                                      </p:cBhvr>
                                      <p:to>
                                        <p:strVal val="visible"/>
                                      </p:to>
                                    </p:set>
                                  </p:childTnLst>
                                </p:cTn>
                              </p:par>
                              <p:par>
                                <p:cTn id="9" presetID="42" presetClass="path" presetSubtype="0" accel="50000" decel="50000" fill="hold" grpId="0" nodeType="withEffect">
                                  <p:stCondLst>
                                    <p:cond delay="0"/>
                                  </p:stCondLst>
                                  <p:childTnLst>
                                    <p:animMotion origin="layout" path="M 2.97994E-6 3.7037E-7 L 2.97994E-6 0.17106 " pathEditMode="relative" rAng="0" ptsTypes="AA">
                                      <p:cBhvr>
                                        <p:cTn id="10" dur="2000" fill="hold"/>
                                        <p:tgtEl>
                                          <p:spTgt spid="58"/>
                                        </p:tgtEl>
                                        <p:attrNameLst>
                                          <p:attrName>ppt_x</p:attrName>
                                          <p:attrName>ppt_y</p:attrName>
                                        </p:attrNameLst>
                                      </p:cBhvr>
                                      <p:rCtr x="0" y="8542"/>
                                    </p:animMotion>
                                  </p:childTnLst>
                                </p:cTn>
                              </p:par>
                              <p:par>
                                <p:cTn id="11" presetID="42" presetClass="path" presetSubtype="0" accel="50000" decel="50000" fill="hold" grpId="0" nodeType="withEffect">
                                  <p:stCondLst>
                                    <p:cond delay="0"/>
                                  </p:stCondLst>
                                  <p:childTnLst>
                                    <p:animMotion origin="layout" path="M 2.97994E-6 4.07407E-6 L 2.97994E-6 0.49953 " pathEditMode="relative" rAng="0" ptsTypes="AA">
                                      <p:cBhvr>
                                        <p:cTn id="12" dur="2000" fill="hold"/>
                                        <p:tgtEl>
                                          <p:spTgt spid="59"/>
                                        </p:tgtEl>
                                        <p:attrNameLst>
                                          <p:attrName>ppt_x</p:attrName>
                                          <p:attrName>ppt_y</p:attrName>
                                        </p:attrNameLst>
                                      </p:cBhvr>
                                      <p:rCtr x="0" y="24977"/>
                                    </p:animMotion>
                                  </p:childTnLst>
                                </p:cTn>
                              </p:par>
                              <p:par>
                                <p:cTn id="13" presetID="42" presetClass="path" presetSubtype="0" accel="50000" decel="50000" fill="hold" grpId="0" nodeType="withEffect">
                                  <p:stCondLst>
                                    <p:cond delay="0"/>
                                  </p:stCondLst>
                                  <p:childTnLst>
                                    <p:animMotion origin="layout" path="M 2.97994E-6 -4.07407E-6 L 2.97994E-6 0.36389 " pathEditMode="relative" rAng="0" ptsTypes="AA">
                                      <p:cBhvr>
                                        <p:cTn id="14" dur="2000" fill="hold"/>
                                        <p:tgtEl>
                                          <p:spTgt spid="60"/>
                                        </p:tgtEl>
                                        <p:attrNameLst>
                                          <p:attrName>ppt_x</p:attrName>
                                          <p:attrName>ppt_y</p:attrName>
                                        </p:attrNameLst>
                                      </p:cBhvr>
                                      <p:rCtr x="0" y="18194"/>
                                    </p:animMotion>
                                  </p:childTnLst>
                                </p:cTn>
                              </p:par>
                              <p:par>
                                <p:cTn id="15" presetID="42" presetClass="path" presetSubtype="0" accel="50000" decel="50000" fill="hold" grpId="0" nodeType="withEffect">
                                  <p:stCondLst>
                                    <p:cond delay="0"/>
                                  </p:stCondLst>
                                  <p:childTnLst>
                                    <p:animMotion origin="layout" path="M 2.97994E-6 3.7037E-7 L 2.97994E-6 0.22083 " pathEditMode="relative" rAng="0" ptsTypes="AA">
                                      <p:cBhvr>
                                        <p:cTn id="16" dur="2000" fill="hold"/>
                                        <p:tgtEl>
                                          <p:spTgt spid="61"/>
                                        </p:tgtEl>
                                        <p:attrNameLst>
                                          <p:attrName>ppt_x</p:attrName>
                                          <p:attrName>ppt_y</p:attrName>
                                        </p:attrNameLst>
                                      </p:cBhvr>
                                      <p:rCtr x="0" y="11042"/>
                                    </p:animMotion>
                                  </p:childTnLst>
                                </p:cTn>
                              </p:par>
                              <p:par>
                                <p:cTn id="17" presetID="42" presetClass="path" presetSubtype="0" accel="50000" decel="50000" fill="hold" grpId="0" nodeType="withEffect">
                                  <p:stCondLst>
                                    <p:cond delay="0"/>
                                  </p:stCondLst>
                                  <p:childTnLst>
                                    <p:animMotion origin="layout" path="M 2.97994E-6 -1.48148E-6 L 0.00091 0.32523 " pathEditMode="relative" rAng="0" ptsTypes="AA">
                                      <p:cBhvr>
                                        <p:cTn id="18" dur="2000" fill="hold"/>
                                        <p:tgtEl>
                                          <p:spTgt spid="62"/>
                                        </p:tgtEl>
                                        <p:attrNameLst>
                                          <p:attrName>ppt_x</p:attrName>
                                          <p:attrName>ppt_y</p:attrName>
                                        </p:attrNameLst>
                                      </p:cBhvr>
                                      <p:rCtr x="39" y="16250"/>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58" grpId="0" animBg="1"/>
      <p:bldP spid="59" grpId="0" animBg="1"/>
      <p:bldP spid="60" grpId="0" animBg="1"/>
      <p:bldP spid="61" grpId="0" animBg="1"/>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basics…</a:t>
            </a:r>
          </a:p>
        </p:txBody>
      </p:sp>
      <p:sp>
        <p:nvSpPr>
          <p:cNvPr id="5" name="Rectangle 4"/>
          <p:cNvSpPr>
            <a:spLocks noGrp="1" noChangeArrowheads="1"/>
          </p:cNvSpPr>
          <p:nvPr>
            <p:ph idx="1"/>
          </p:nvPr>
        </p:nvSpPr>
        <p:spPr>
          <a:xfrm>
            <a:off x="1218885" y="1317920"/>
            <a:ext cx="9447528" cy="2825911"/>
          </a:xfrm>
          <a:noFill/>
          <a:ln/>
        </p:spPr>
        <p:txBody>
          <a:bodyPr/>
          <a:lstStyle/>
          <a:p>
            <a:r>
              <a:rPr lang="en-US" altLang="en-US" sz="1800" dirty="0"/>
              <a:t>The components are detected instrumentally as they elute from the column, and are represented graphically as a “chromatogram”</a:t>
            </a:r>
          </a:p>
          <a:p>
            <a:endParaRPr lang="en-US" altLang="en-US" sz="1800" dirty="0"/>
          </a:p>
          <a:p>
            <a:r>
              <a:rPr lang="en-US" altLang="en-US" sz="1800" dirty="0"/>
              <a:t>Individual components are represented as “peaks” (curves)</a:t>
            </a:r>
          </a:p>
          <a:p>
            <a:endParaRPr lang="en-US" altLang="en-US" sz="1800" dirty="0"/>
          </a:p>
          <a:p>
            <a:r>
              <a:rPr lang="en-US" altLang="en-US" sz="1800" dirty="0"/>
              <a:t>Distance along the x-axis represents time </a:t>
            </a:r>
            <a:br>
              <a:rPr lang="en-US" altLang="en-US" sz="1800" dirty="0"/>
            </a:br>
            <a:r>
              <a:rPr lang="en-US" altLang="en-US" sz="1800" dirty="0"/>
              <a:t>Elution time is characteristic of component identity</a:t>
            </a:r>
          </a:p>
          <a:p>
            <a:endParaRPr lang="en-US" altLang="en-US" sz="1800" dirty="0"/>
          </a:p>
          <a:p>
            <a:r>
              <a:rPr lang="en-US" altLang="en-US" sz="1800" dirty="0"/>
              <a:t>The amount of each component is proportional to the peak size</a:t>
            </a:r>
          </a:p>
        </p:txBody>
      </p:sp>
      <p:grpSp>
        <p:nvGrpSpPr>
          <p:cNvPr id="6" name="Group 5"/>
          <p:cNvGrpSpPr/>
          <p:nvPr/>
        </p:nvGrpSpPr>
        <p:grpSpPr>
          <a:xfrm>
            <a:off x="2450393" y="4453509"/>
            <a:ext cx="7025393" cy="2146968"/>
            <a:chOff x="1051807" y="4547346"/>
            <a:chExt cx="7025393" cy="2146968"/>
          </a:xfrm>
        </p:grpSpPr>
        <p:sp>
          <p:nvSpPr>
            <p:cNvPr id="15" name="Rectangle 14"/>
            <p:cNvSpPr/>
            <p:nvPr/>
          </p:nvSpPr>
          <p:spPr>
            <a:xfrm>
              <a:off x="1066800" y="4547346"/>
              <a:ext cx="7010400" cy="2133600"/>
            </a:xfrm>
            <a:prstGeom prst="rect">
              <a:avLst/>
            </a:prstGeom>
            <a:solidFill>
              <a:schemeClr val="bg1"/>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time</a:t>
              </a:r>
            </a:p>
          </p:txBody>
        </p:sp>
        <p:pic>
          <p:nvPicPr>
            <p:cNvPr id="16" name="Picture 15"/>
            <p:cNvPicPr>
              <a:picLocks noChangeAspect="1"/>
            </p:cNvPicPr>
            <p:nvPr/>
          </p:nvPicPr>
          <p:blipFill>
            <a:blip r:embed="rId6"/>
            <a:stretch>
              <a:fillRect/>
            </a:stretch>
          </p:blipFill>
          <p:spPr>
            <a:xfrm>
              <a:off x="1236473" y="4916678"/>
              <a:ext cx="6671054" cy="1392590"/>
            </a:xfrm>
            <a:prstGeom prst="rect">
              <a:avLst/>
            </a:prstGeom>
          </p:spPr>
        </p:pic>
        <p:sp>
          <p:nvSpPr>
            <p:cNvPr id="17" name="TextBox 16"/>
            <p:cNvSpPr txBox="1"/>
            <p:nvPr/>
          </p:nvSpPr>
          <p:spPr>
            <a:xfrm>
              <a:off x="3962400" y="6324982"/>
              <a:ext cx="983987" cy="369332"/>
            </a:xfrm>
            <a:prstGeom prst="rect">
              <a:avLst/>
            </a:prstGeom>
            <a:noFill/>
          </p:spPr>
          <p:txBody>
            <a:bodyPr wrap="none" rtlCol="0">
              <a:spAutoFit/>
            </a:bodyPr>
            <a:lstStyle/>
            <a:p>
              <a:r>
                <a:rPr lang="en-US" dirty="0"/>
                <a:t>Time →</a:t>
              </a:r>
            </a:p>
          </p:txBody>
        </p:sp>
        <p:sp>
          <p:nvSpPr>
            <p:cNvPr id="18" name="TextBox 17"/>
            <p:cNvSpPr txBox="1"/>
            <p:nvPr/>
          </p:nvSpPr>
          <p:spPr>
            <a:xfrm rot="16200000">
              <a:off x="599119" y="5228256"/>
              <a:ext cx="1274708" cy="369332"/>
            </a:xfrm>
            <a:prstGeom prst="rect">
              <a:avLst/>
            </a:prstGeom>
            <a:noFill/>
          </p:spPr>
          <p:txBody>
            <a:bodyPr wrap="none" rtlCol="0">
              <a:spAutoFit/>
            </a:bodyPr>
            <a:lstStyle/>
            <a:p>
              <a:r>
                <a:rPr lang="en-US" dirty="0"/>
                <a:t>Amount →</a:t>
              </a:r>
            </a:p>
          </p:txBody>
        </p:sp>
        <p:sp>
          <p:nvSpPr>
            <p:cNvPr id="19" name="TextBox 18"/>
            <p:cNvSpPr txBox="1"/>
            <p:nvPr/>
          </p:nvSpPr>
          <p:spPr>
            <a:xfrm>
              <a:off x="3153315" y="4590902"/>
              <a:ext cx="338554" cy="369332"/>
            </a:xfrm>
            <a:prstGeom prst="rect">
              <a:avLst/>
            </a:prstGeom>
            <a:noFill/>
          </p:spPr>
          <p:txBody>
            <a:bodyPr wrap="none" rtlCol="0">
              <a:spAutoFit/>
            </a:bodyPr>
            <a:lstStyle/>
            <a:p>
              <a:r>
                <a:rPr lang="en-US" dirty="0"/>
                <a:t>A</a:t>
              </a:r>
            </a:p>
          </p:txBody>
        </p:sp>
        <p:sp>
          <p:nvSpPr>
            <p:cNvPr id="20" name="TextBox 19"/>
            <p:cNvSpPr txBox="1"/>
            <p:nvPr/>
          </p:nvSpPr>
          <p:spPr>
            <a:xfrm>
              <a:off x="5224046" y="5069787"/>
              <a:ext cx="338554" cy="369332"/>
            </a:xfrm>
            <a:prstGeom prst="rect">
              <a:avLst/>
            </a:prstGeom>
            <a:noFill/>
          </p:spPr>
          <p:txBody>
            <a:bodyPr wrap="none" rtlCol="0">
              <a:spAutoFit/>
            </a:bodyPr>
            <a:lstStyle/>
            <a:p>
              <a:r>
                <a:rPr lang="en-US" dirty="0"/>
                <a:t>B</a:t>
              </a:r>
            </a:p>
          </p:txBody>
        </p:sp>
        <p:sp>
          <p:nvSpPr>
            <p:cNvPr id="21" name="TextBox 20"/>
            <p:cNvSpPr txBox="1"/>
            <p:nvPr/>
          </p:nvSpPr>
          <p:spPr>
            <a:xfrm>
              <a:off x="5562600" y="5750490"/>
              <a:ext cx="351378" cy="369332"/>
            </a:xfrm>
            <a:prstGeom prst="rect">
              <a:avLst/>
            </a:prstGeom>
            <a:noFill/>
          </p:spPr>
          <p:txBody>
            <a:bodyPr wrap="none" rtlCol="0">
              <a:spAutoFit/>
            </a:bodyPr>
            <a:lstStyle/>
            <a:p>
              <a:r>
                <a:rPr lang="en-US" dirty="0"/>
                <a:t>C</a:t>
              </a:r>
            </a:p>
          </p:txBody>
        </p:sp>
      </p:grpSp>
      <p:pic>
        <p:nvPicPr>
          <p:cNvPr id="3" name="Media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371386" y="6025985"/>
            <a:ext cx="609600" cy="609600"/>
          </a:xfrm>
          <a:prstGeom prst="rect">
            <a:avLst/>
          </a:prstGeom>
        </p:spPr>
      </p:pic>
    </p:spTree>
    <p:custDataLst>
      <p:tags r:id="rId1"/>
    </p:custDataLst>
    <p:extLst>
      <p:ext uri="{BB962C8B-B14F-4D97-AF65-F5344CB8AC3E}">
        <p14:creationId xmlns:p14="http://schemas.microsoft.com/office/powerpoint/2010/main" val="735723509"/>
      </p:ext>
    </p:extLst>
  </p:cSld>
  <p:clrMapOvr>
    <a:masterClrMapping/>
  </p:clrMapOvr>
  <mc:AlternateContent xmlns:mc="http://schemas.openxmlformats.org/markup-compatibility/2006" xmlns:p14="http://schemas.microsoft.com/office/powerpoint/2010/main">
    <mc:Choice Requires="p14">
      <p:transition spd="med" p14:dur="700" advTm="52300">
        <p:fade/>
      </p:transition>
    </mc:Choice>
    <mc:Fallback xmlns="">
      <p:transition spd="med" advTm="52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9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Instrumentation</a:t>
            </a:r>
          </a:p>
        </p:txBody>
      </p:sp>
      <p:graphicFrame>
        <p:nvGraphicFramePr>
          <p:cNvPr id="7" name="Object 6"/>
          <p:cNvGraphicFramePr>
            <a:graphicFrameLocks noChangeAspect="1"/>
          </p:cNvGraphicFramePr>
          <p:nvPr>
            <p:extLst>
              <p:ext uri="{D42A27DB-BD31-4B8C-83A1-F6EECF244321}">
                <p14:modId xmlns:p14="http://schemas.microsoft.com/office/powerpoint/2010/main" val="4289871662"/>
              </p:ext>
            </p:extLst>
          </p:nvPr>
        </p:nvGraphicFramePr>
        <p:xfrm>
          <a:off x="1979612" y="1708150"/>
          <a:ext cx="8113713" cy="4387850"/>
        </p:xfrm>
        <a:graphic>
          <a:graphicData uri="http://schemas.openxmlformats.org/presentationml/2006/ole">
            <mc:AlternateContent xmlns:mc="http://schemas.openxmlformats.org/markup-compatibility/2006">
              <mc:Choice xmlns:v="urn:schemas-microsoft-com:vml" Requires="v">
                <p:oleObj spid="_x0000_s3136" name="CorelDRAW" r:id="rId6" imgW="9732264" imgH="5257800" progId="CorelDRAW.Graphic.10">
                  <p:embed/>
                </p:oleObj>
              </mc:Choice>
              <mc:Fallback>
                <p:oleObj name="CorelDRAW" r:id="rId6" imgW="9732264" imgH="5257800" progId="CorelDRAW.Graphic.10">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612" y="1708150"/>
                        <a:ext cx="8113713" cy="4387850"/>
                      </a:xfrm>
                      <a:prstGeom prst="rect">
                        <a:avLst/>
                      </a:prstGeom>
                      <a:noFill/>
                      <a:ln>
                        <a:noFill/>
                      </a:ln>
                      <a:effectLst>
                        <a:outerShdw dist="71842"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Media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571412" y="6022554"/>
            <a:ext cx="609600" cy="609600"/>
          </a:xfrm>
          <a:prstGeom prst="rect">
            <a:avLst/>
          </a:prstGeom>
        </p:spPr>
      </p:pic>
    </p:spTree>
    <p:extLst>
      <p:ext uri="{BB962C8B-B14F-4D97-AF65-F5344CB8AC3E}">
        <p14:creationId xmlns:p14="http://schemas.microsoft.com/office/powerpoint/2010/main" val="3413804510"/>
      </p:ext>
    </p:extLst>
  </p:cSld>
  <p:clrMapOvr>
    <a:masterClrMapping/>
  </p:clrMapOvr>
  <mc:AlternateContent xmlns:mc="http://schemas.openxmlformats.org/markup-compatibility/2006" xmlns:p14="http://schemas.microsoft.com/office/powerpoint/2010/main">
    <mc:Choice Requires="p14">
      <p:transition spd="med" p14:dur="700" advTm="41844">
        <p:fade/>
      </p:transition>
    </mc:Choice>
    <mc:Fallback xmlns="">
      <p:transition spd="med" advTm="418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35.7|12.2"/>
</p:tagLst>
</file>

<file path=ppt/tags/tag2.xml><?xml version="1.0" encoding="utf-8"?>
<p:tagLst xmlns:a="http://schemas.openxmlformats.org/drawingml/2006/main" xmlns:r="http://schemas.openxmlformats.org/officeDocument/2006/relationships" xmlns:p="http://schemas.openxmlformats.org/presentationml/2006/main">
  <p:tag name="TIMING" val="|5.6|5.6|11.8|6.8"/>
</p:tagLst>
</file>

<file path=ppt/tags/tag3.xml><?xml version="1.0" encoding="utf-8"?>
<p:tagLst xmlns:a="http://schemas.openxmlformats.org/drawingml/2006/main" xmlns:r="http://schemas.openxmlformats.org/officeDocument/2006/relationships" xmlns:p="http://schemas.openxmlformats.org/presentationml/2006/main">
  <p:tag name="TIMING" val="|9.2"/>
</p:tagLst>
</file>

<file path=ppt/tags/tag4.xml><?xml version="1.0" encoding="utf-8"?>
<p:tagLst xmlns:a="http://schemas.openxmlformats.org/drawingml/2006/main" xmlns:r="http://schemas.openxmlformats.org/officeDocument/2006/relationships" xmlns:p="http://schemas.openxmlformats.org/presentationml/2006/main">
  <p:tag name="TIMING" val="|6.5"/>
</p:tagLst>
</file>

<file path=ppt/tags/tag5.xml><?xml version="1.0" encoding="utf-8"?>
<p:tagLst xmlns:a="http://schemas.openxmlformats.org/drawingml/2006/main" xmlns:r="http://schemas.openxmlformats.org/officeDocument/2006/relationships" xmlns:p="http://schemas.openxmlformats.org/presentationml/2006/main">
  <p:tag name="TIMING" val="|13.7|7.6|20.2"/>
</p:tagLst>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Layers</Template>
  <TotalTime>40000</TotalTime>
  <Words>1934</Words>
  <Application>Microsoft Office PowerPoint</Application>
  <PresentationFormat>Custom</PresentationFormat>
  <Paragraphs>199</Paragraphs>
  <Slides>12</Slides>
  <Notes>12</Notes>
  <HiddenSlides>2</HiddenSlides>
  <MMClips>12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8" baseType="lpstr">
      <vt:lpstr>Arial</vt:lpstr>
      <vt:lpstr>Calibri</vt:lpstr>
      <vt:lpstr>Times New Roman</vt:lpstr>
      <vt:lpstr>Wingdings</vt:lpstr>
      <vt:lpstr>Layers</vt:lpstr>
      <vt:lpstr>CorelDRAW</vt:lpstr>
      <vt:lpstr>PowerPoint Presentation</vt:lpstr>
      <vt:lpstr>Chromatography</vt:lpstr>
      <vt:lpstr>Separations…</vt:lpstr>
      <vt:lpstr>How does chromatography work?</vt:lpstr>
      <vt:lpstr>How does chromatography work?</vt:lpstr>
      <vt:lpstr>How does chromatography work?</vt:lpstr>
      <vt:lpstr>How does chromatography work?</vt:lpstr>
      <vt:lpstr>The basics…</vt:lpstr>
      <vt:lpstr>Instrumentation</vt:lpstr>
      <vt:lpstr>PowerPoint Presentation</vt:lpstr>
      <vt:lpstr>Chromatography Today…</vt:lpstr>
      <vt:lpstr>www.nist.gov</vt:lpstr>
    </vt:vector>
  </TitlesOfParts>
  <Company>NIST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Quantitation</dc:title>
  <dc:creator>Lane Sander</dc:creator>
  <cp:lastModifiedBy>Sander, Lane C. Dr. (Fed)</cp:lastModifiedBy>
  <cp:revision>362</cp:revision>
  <cp:lastPrinted>2015-08-12T18:14:45Z</cp:lastPrinted>
  <dcterms:created xsi:type="dcterms:W3CDTF">2003-06-25T13:09:07Z</dcterms:created>
  <dcterms:modified xsi:type="dcterms:W3CDTF">2017-09-21T21:52:40Z</dcterms:modified>
</cp:coreProperties>
</file>