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theme/theme2.xml" ContentType="application/vnd.openxmlformats-officedocument.theme+xml"/>
  <Override PartName="/ppt/theme/theme1.xml" ContentType="application/vnd.openxmlformats-officedocument.theme+xml"/>
  <Override PartName="/ppt/charts/colors1.xml" ContentType="application/vnd.ms-office.chartcolorstyl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1" r:id="rId2"/>
    <p:sldId id="259" r:id="rId3"/>
    <p:sldId id="256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Sewersehd Covid fragment concentration and cases (vs State) through June 7 2021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'merge data'!$B$1</c:f>
              <c:strCache>
                <c:ptCount val="1"/>
                <c:pt idx="0">
                  <c:v>State cases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'merge data'!$A$2:$A$49</c:f>
              <c:strCache>
                <c:ptCount val="48"/>
                <c:pt idx="0">
                  <c:v>7/7/2020 - 7/13/2020</c:v>
                </c:pt>
                <c:pt idx="1">
                  <c:v>7/14/2020 - 7/20/2020</c:v>
                </c:pt>
                <c:pt idx="2">
                  <c:v>7/21/2020 - 7/27/2020</c:v>
                </c:pt>
                <c:pt idx="3">
                  <c:v>7/28/2020 - 8/3/2020</c:v>
                </c:pt>
                <c:pt idx="4">
                  <c:v>8/4/2020 - 8/10/2020</c:v>
                </c:pt>
                <c:pt idx="5">
                  <c:v>8/11/2020 - 8/17/2020</c:v>
                </c:pt>
                <c:pt idx="6">
                  <c:v>8/18/2020 - 8/24/2020</c:v>
                </c:pt>
                <c:pt idx="7">
                  <c:v>8/25/2020 - 8/31/2020</c:v>
                </c:pt>
                <c:pt idx="8">
                  <c:v>9/1/2020 - 9/7/2020</c:v>
                </c:pt>
                <c:pt idx="9">
                  <c:v>9/8/2020 - 9/14/2020</c:v>
                </c:pt>
                <c:pt idx="10">
                  <c:v>9/15/2020 - 9/21/2020</c:v>
                </c:pt>
                <c:pt idx="11">
                  <c:v>9/22/2020 - 9/28/2020</c:v>
                </c:pt>
                <c:pt idx="12">
                  <c:v>9/29/2020 - 10/5/2020</c:v>
                </c:pt>
                <c:pt idx="13">
                  <c:v>10/6/2020 - 10/12/2020</c:v>
                </c:pt>
                <c:pt idx="14">
                  <c:v>10/13/2020 - 10/19/2020</c:v>
                </c:pt>
                <c:pt idx="15">
                  <c:v>10/20/2020 - 10/26/2020</c:v>
                </c:pt>
                <c:pt idx="16">
                  <c:v>10/27/2020 - 11/2/2020</c:v>
                </c:pt>
                <c:pt idx="17">
                  <c:v>11/3/2020 - 11/9/2020</c:v>
                </c:pt>
                <c:pt idx="18">
                  <c:v>11/10/2020 - 11/16/2020</c:v>
                </c:pt>
                <c:pt idx="19">
                  <c:v>11/17/2020 - 11/23/2020</c:v>
                </c:pt>
                <c:pt idx="20">
                  <c:v>11/24/2020 - 11/30/2020</c:v>
                </c:pt>
                <c:pt idx="21">
                  <c:v>12/1/2020 - 12/7/2020</c:v>
                </c:pt>
                <c:pt idx="22">
                  <c:v>12/8/2020 - 12/14/2020</c:v>
                </c:pt>
                <c:pt idx="23">
                  <c:v>12/15/2020 - 12/21/2020</c:v>
                </c:pt>
                <c:pt idx="24">
                  <c:v>12/22/2020 - 12/28/2020</c:v>
                </c:pt>
                <c:pt idx="25">
                  <c:v>12/29/2020 - 1/4/2021</c:v>
                </c:pt>
                <c:pt idx="26">
                  <c:v>1/5/2021 - 1/11/2021</c:v>
                </c:pt>
                <c:pt idx="27">
                  <c:v>1/12/2021 - 1/18/2021</c:v>
                </c:pt>
                <c:pt idx="28">
                  <c:v>1/19/2021 - 1/25/2021</c:v>
                </c:pt>
                <c:pt idx="29">
                  <c:v>1/26/2021 - 2/1/2021</c:v>
                </c:pt>
                <c:pt idx="30">
                  <c:v>2/2/2021 - 2/8/2021</c:v>
                </c:pt>
                <c:pt idx="31">
                  <c:v>2/9/2021 - 2/15/2021</c:v>
                </c:pt>
                <c:pt idx="32">
                  <c:v>2/16/2021 - 2/22/2021</c:v>
                </c:pt>
                <c:pt idx="33">
                  <c:v>2/23/2021 - 3/1/2021</c:v>
                </c:pt>
                <c:pt idx="34">
                  <c:v>3/2/2021 - 3/8/2021</c:v>
                </c:pt>
                <c:pt idx="35">
                  <c:v>3/9/2021 - 3/15/2021</c:v>
                </c:pt>
                <c:pt idx="36">
                  <c:v>3/16/2021 - 3/22/2021</c:v>
                </c:pt>
                <c:pt idx="37">
                  <c:v>3/23/2021 - 3/29/2021</c:v>
                </c:pt>
                <c:pt idx="38">
                  <c:v>3/30/2021 - 4/5/2021</c:v>
                </c:pt>
                <c:pt idx="39">
                  <c:v>4/6/2021 - 4/12/2021</c:v>
                </c:pt>
                <c:pt idx="40">
                  <c:v>4/13/2021 - 4/19/2021</c:v>
                </c:pt>
                <c:pt idx="41">
                  <c:v>4/20/2021 - 4/26/2021</c:v>
                </c:pt>
                <c:pt idx="42">
                  <c:v>4/27/2021 - 5/3/2021</c:v>
                </c:pt>
                <c:pt idx="43">
                  <c:v>5/4/2021 - 5/10/2021</c:v>
                </c:pt>
                <c:pt idx="44">
                  <c:v>5/11/2021 - 5/17/2021</c:v>
                </c:pt>
                <c:pt idx="45">
                  <c:v>5/18/2021 - 5/24/2021</c:v>
                </c:pt>
                <c:pt idx="46">
                  <c:v>5/25/2021 - 5/31/2021</c:v>
                </c:pt>
                <c:pt idx="47">
                  <c:v>6/1/2021 - 6/7/2021</c:v>
                </c:pt>
              </c:strCache>
            </c:strRef>
          </c:cat>
          <c:val>
            <c:numRef>
              <c:f>'merge data'!$B$2:$B$49</c:f>
              <c:numCache>
                <c:formatCode>General</c:formatCode>
                <c:ptCount val="48"/>
                <c:pt idx="0">
                  <c:v>7241</c:v>
                </c:pt>
                <c:pt idx="1">
                  <c:v>7150</c:v>
                </c:pt>
                <c:pt idx="2">
                  <c:v>6920</c:v>
                </c:pt>
                <c:pt idx="3">
                  <c:v>6927</c:v>
                </c:pt>
                <c:pt idx="4">
                  <c:v>7228</c:v>
                </c:pt>
                <c:pt idx="5">
                  <c:v>7744</c:v>
                </c:pt>
                <c:pt idx="6">
                  <c:v>7948</c:v>
                </c:pt>
                <c:pt idx="7">
                  <c:v>8965</c:v>
                </c:pt>
                <c:pt idx="8">
                  <c:v>8331</c:v>
                </c:pt>
                <c:pt idx="9">
                  <c:v>11070</c:v>
                </c:pt>
                <c:pt idx="10">
                  <c:v>10456</c:v>
                </c:pt>
                <c:pt idx="11">
                  <c:v>10923</c:v>
                </c:pt>
                <c:pt idx="12">
                  <c:v>10746</c:v>
                </c:pt>
                <c:pt idx="13">
                  <c:v>12835</c:v>
                </c:pt>
                <c:pt idx="14">
                  <c:v>12694</c:v>
                </c:pt>
                <c:pt idx="15">
                  <c:v>14838</c:v>
                </c:pt>
                <c:pt idx="16">
                  <c:v>20961</c:v>
                </c:pt>
                <c:pt idx="17">
                  <c:v>31992</c:v>
                </c:pt>
                <c:pt idx="18">
                  <c:v>32417</c:v>
                </c:pt>
                <c:pt idx="19">
                  <c:v>28705</c:v>
                </c:pt>
                <c:pt idx="20">
                  <c:v>21806</c:v>
                </c:pt>
                <c:pt idx="21">
                  <c:v>24276</c:v>
                </c:pt>
                <c:pt idx="22">
                  <c:v>20855</c:v>
                </c:pt>
                <c:pt idx="23">
                  <c:v>19527</c:v>
                </c:pt>
                <c:pt idx="24">
                  <c:v>16367</c:v>
                </c:pt>
                <c:pt idx="25">
                  <c:v>20041</c:v>
                </c:pt>
                <c:pt idx="26">
                  <c:v>18557</c:v>
                </c:pt>
                <c:pt idx="27">
                  <c:v>12290</c:v>
                </c:pt>
                <c:pt idx="28">
                  <c:v>9785</c:v>
                </c:pt>
                <c:pt idx="29">
                  <c:v>7702</c:v>
                </c:pt>
                <c:pt idx="30">
                  <c:v>6025</c:v>
                </c:pt>
                <c:pt idx="31">
                  <c:v>3954</c:v>
                </c:pt>
                <c:pt idx="32">
                  <c:v>3294</c:v>
                </c:pt>
                <c:pt idx="33">
                  <c:v>2429</c:v>
                </c:pt>
                <c:pt idx="34">
                  <c:v>2535</c:v>
                </c:pt>
                <c:pt idx="35">
                  <c:v>2461</c:v>
                </c:pt>
                <c:pt idx="36">
                  <c:v>2185</c:v>
                </c:pt>
                <c:pt idx="37">
                  <c:v>2301</c:v>
                </c:pt>
                <c:pt idx="38">
                  <c:v>2303</c:v>
                </c:pt>
                <c:pt idx="39">
                  <c:v>2698</c:v>
                </c:pt>
                <c:pt idx="40">
                  <c:v>2556</c:v>
                </c:pt>
                <c:pt idx="41">
                  <c:v>2725</c:v>
                </c:pt>
                <c:pt idx="42">
                  <c:v>2676</c:v>
                </c:pt>
                <c:pt idx="43">
                  <c:v>2061</c:v>
                </c:pt>
                <c:pt idx="44">
                  <c:v>1865</c:v>
                </c:pt>
                <c:pt idx="45">
                  <c:v>1854</c:v>
                </c:pt>
                <c:pt idx="46">
                  <c:v>1517</c:v>
                </c:pt>
                <c:pt idx="47">
                  <c:v>2173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A-4A69-9972-02A6C5C3EDF6}"/>
            </c:ext>
          </c:extLst>
        </c:ser>
        <c:ser>
          <c:idx val="1"/>
          <c:order val="1"/>
          <c:tx>
            <c:strRef>
              <c:f>'merge data'!$C$1</c:f>
              <c:strCache>
                <c:ptCount val="1"/>
                <c:pt idx="0">
                  <c:v>Sewershed cases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'merge data'!$A$2:$A$49</c:f>
              <c:strCache>
                <c:ptCount val="48"/>
                <c:pt idx="0">
                  <c:v>7/7/2020 - 7/13/2020</c:v>
                </c:pt>
                <c:pt idx="1">
                  <c:v>7/14/2020 - 7/20/2020</c:v>
                </c:pt>
                <c:pt idx="2">
                  <c:v>7/21/2020 - 7/27/2020</c:v>
                </c:pt>
                <c:pt idx="3">
                  <c:v>7/28/2020 - 8/3/2020</c:v>
                </c:pt>
                <c:pt idx="4">
                  <c:v>8/4/2020 - 8/10/2020</c:v>
                </c:pt>
                <c:pt idx="5">
                  <c:v>8/11/2020 - 8/17/2020</c:v>
                </c:pt>
                <c:pt idx="6">
                  <c:v>8/18/2020 - 8/24/2020</c:v>
                </c:pt>
                <c:pt idx="7">
                  <c:v>8/25/2020 - 8/31/2020</c:v>
                </c:pt>
                <c:pt idx="8">
                  <c:v>9/1/2020 - 9/7/2020</c:v>
                </c:pt>
                <c:pt idx="9">
                  <c:v>9/8/2020 - 9/14/2020</c:v>
                </c:pt>
                <c:pt idx="10">
                  <c:v>9/15/2020 - 9/21/2020</c:v>
                </c:pt>
                <c:pt idx="11">
                  <c:v>9/22/2020 - 9/28/2020</c:v>
                </c:pt>
                <c:pt idx="12">
                  <c:v>9/29/2020 - 10/5/2020</c:v>
                </c:pt>
                <c:pt idx="13">
                  <c:v>10/6/2020 - 10/12/2020</c:v>
                </c:pt>
                <c:pt idx="14">
                  <c:v>10/13/2020 - 10/19/2020</c:v>
                </c:pt>
                <c:pt idx="15">
                  <c:v>10/20/2020 - 10/26/2020</c:v>
                </c:pt>
                <c:pt idx="16">
                  <c:v>10/27/2020 - 11/2/2020</c:v>
                </c:pt>
                <c:pt idx="17">
                  <c:v>11/3/2020 - 11/9/2020</c:v>
                </c:pt>
                <c:pt idx="18">
                  <c:v>11/10/2020 - 11/16/2020</c:v>
                </c:pt>
                <c:pt idx="19">
                  <c:v>11/17/2020 - 11/23/2020</c:v>
                </c:pt>
                <c:pt idx="20">
                  <c:v>11/24/2020 - 11/30/2020</c:v>
                </c:pt>
                <c:pt idx="21">
                  <c:v>12/1/2020 - 12/7/2020</c:v>
                </c:pt>
                <c:pt idx="22">
                  <c:v>12/8/2020 - 12/14/2020</c:v>
                </c:pt>
                <c:pt idx="23">
                  <c:v>12/15/2020 - 12/21/2020</c:v>
                </c:pt>
                <c:pt idx="24">
                  <c:v>12/22/2020 - 12/28/2020</c:v>
                </c:pt>
                <c:pt idx="25">
                  <c:v>12/29/2020 - 1/4/2021</c:v>
                </c:pt>
                <c:pt idx="26">
                  <c:v>1/5/2021 - 1/11/2021</c:v>
                </c:pt>
                <c:pt idx="27">
                  <c:v>1/12/2021 - 1/18/2021</c:v>
                </c:pt>
                <c:pt idx="28">
                  <c:v>1/19/2021 - 1/25/2021</c:v>
                </c:pt>
                <c:pt idx="29">
                  <c:v>1/26/2021 - 2/1/2021</c:v>
                </c:pt>
                <c:pt idx="30">
                  <c:v>2/2/2021 - 2/8/2021</c:v>
                </c:pt>
                <c:pt idx="31">
                  <c:v>2/9/2021 - 2/15/2021</c:v>
                </c:pt>
                <c:pt idx="32">
                  <c:v>2/16/2021 - 2/22/2021</c:v>
                </c:pt>
                <c:pt idx="33">
                  <c:v>2/23/2021 - 3/1/2021</c:v>
                </c:pt>
                <c:pt idx="34">
                  <c:v>3/2/2021 - 3/8/2021</c:v>
                </c:pt>
                <c:pt idx="35">
                  <c:v>3/9/2021 - 3/15/2021</c:v>
                </c:pt>
                <c:pt idx="36">
                  <c:v>3/16/2021 - 3/22/2021</c:v>
                </c:pt>
                <c:pt idx="37">
                  <c:v>3/23/2021 - 3/29/2021</c:v>
                </c:pt>
                <c:pt idx="38">
                  <c:v>3/30/2021 - 4/5/2021</c:v>
                </c:pt>
                <c:pt idx="39">
                  <c:v>4/6/2021 - 4/12/2021</c:v>
                </c:pt>
                <c:pt idx="40">
                  <c:v>4/13/2021 - 4/19/2021</c:v>
                </c:pt>
                <c:pt idx="41">
                  <c:v>4/20/2021 - 4/26/2021</c:v>
                </c:pt>
                <c:pt idx="42">
                  <c:v>4/27/2021 - 5/3/2021</c:v>
                </c:pt>
                <c:pt idx="43">
                  <c:v>5/4/2021 - 5/10/2021</c:v>
                </c:pt>
                <c:pt idx="44">
                  <c:v>5/11/2021 - 5/17/2021</c:v>
                </c:pt>
                <c:pt idx="45">
                  <c:v>5/18/2021 - 5/24/2021</c:v>
                </c:pt>
                <c:pt idx="46">
                  <c:v>5/25/2021 - 5/31/2021</c:v>
                </c:pt>
                <c:pt idx="47">
                  <c:v>6/1/2021 - 6/7/2021</c:v>
                </c:pt>
              </c:strCache>
            </c:strRef>
          </c:cat>
          <c:val>
            <c:numRef>
              <c:f>'merge data'!$C$2:$C$49</c:f>
              <c:numCache>
                <c:formatCode>General</c:formatCode>
                <c:ptCount val="48"/>
                <c:pt idx="0">
                  <c:v>4544</c:v>
                </c:pt>
                <c:pt idx="1">
                  <c:v>4485</c:v>
                </c:pt>
                <c:pt idx="2">
                  <c:v>4500</c:v>
                </c:pt>
                <c:pt idx="3">
                  <c:v>4339</c:v>
                </c:pt>
                <c:pt idx="4">
                  <c:v>4431</c:v>
                </c:pt>
                <c:pt idx="5">
                  <c:v>4218</c:v>
                </c:pt>
                <c:pt idx="6">
                  <c:v>4023</c:v>
                </c:pt>
                <c:pt idx="7">
                  <c:v>4523</c:v>
                </c:pt>
                <c:pt idx="8">
                  <c:v>3989</c:v>
                </c:pt>
                <c:pt idx="9">
                  <c:v>4183</c:v>
                </c:pt>
                <c:pt idx="10">
                  <c:v>3962</c:v>
                </c:pt>
                <c:pt idx="11">
                  <c:v>3781</c:v>
                </c:pt>
                <c:pt idx="12">
                  <c:v>4148</c:v>
                </c:pt>
                <c:pt idx="13">
                  <c:v>5524</c:v>
                </c:pt>
                <c:pt idx="14">
                  <c:v>5622</c:v>
                </c:pt>
                <c:pt idx="15">
                  <c:v>6628</c:v>
                </c:pt>
                <c:pt idx="16">
                  <c:v>9251</c:v>
                </c:pt>
                <c:pt idx="17">
                  <c:v>12861</c:v>
                </c:pt>
                <c:pt idx="18">
                  <c:v>12466</c:v>
                </c:pt>
                <c:pt idx="19">
                  <c:v>13551</c:v>
                </c:pt>
                <c:pt idx="20">
                  <c:v>15721</c:v>
                </c:pt>
                <c:pt idx="21">
                  <c:v>16746</c:v>
                </c:pt>
                <c:pt idx="22">
                  <c:v>9201</c:v>
                </c:pt>
                <c:pt idx="23">
                  <c:v>8372</c:v>
                </c:pt>
                <c:pt idx="24">
                  <c:v>7039</c:v>
                </c:pt>
                <c:pt idx="25">
                  <c:v>8461</c:v>
                </c:pt>
                <c:pt idx="26">
                  <c:v>8122</c:v>
                </c:pt>
                <c:pt idx="27">
                  <c:v>5396</c:v>
                </c:pt>
                <c:pt idx="28">
                  <c:v>4903</c:v>
                </c:pt>
                <c:pt idx="29">
                  <c:v>3872</c:v>
                </c:pt>
                <c:pt idx="30">
                  <c:v>3242</c:v>
                </c:pt>
                <c:pt idx="31">
                  <c:v>2155</c:v>
                </c:pt>
                <c:pt idx="32">
                  <c:v>1872</c:v>
                </c:pt>
                <c:pt idx="33">
                  <c:v>1423</c:v>
                </c:pt>
                <c:pt idx="34">
                  <c:v>1508</c:v>
                </c:pt>
                <c:pt idx="35">
                  <c:v>1505</c:v>
                </c:pt>
                <c:pt idx="36">
                  <c:v>1320</c:v>
                </c:pt>
                <c:pt idx="37">
                  <c:v>1411</c:v>
                </c:pt>
                <c:pt idx="38">
                  <c:v>1420</c:v>
                </c:pt>
                <c:pt idx="39">
                  <c:v>1725</c:v>
                </c:pt>
                <c:pt idx="40">
                  <c:v>1680</c:v>
                </c:pt>
                <c:pt idx="41">
                  <c:v>1775</c:v>
                </c:pt>
                <c:pt idx="42">
                  <c:v>1755</c:v>
                </c:pt>
                <c:pt idx="43">
                  <c:v>1344</c:v>
                </c:pt>
                <c:pt idx="44">
                  <c:v>980</c:v>
                </c:pt>
                <c:pt idx="45">
                  <c:v>573</c:v>
                </c:pt>
                <c:pt idx="46">
                  <c:v>426</c:v>
                </c:pt>
                <c:pt idx="47">
                  <c:v>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DA-4A69-9972-02A6C5C3E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0430464"/>
        <c:axId val="570431448"/>
      </c:barChart>
      <c:lineChart>
        <c:grouping val="standard"/>
        <c:varyColors val="0"/>
        <c:ser>
          <c:idx val="2"/>
          <c:order val="2"/>
          <c:tx>
            <c:strRef>
              <c:f>'merge data'!$D$1</c:f>
              <c:strCache>
                <c:ptCount val="1"/>
                <c:pt idx="0">
                  <c:v>Sewer water COVID fragments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'merge data'!$A$2:$A$49</c:f>
              <c:strCache>
                <c:ptCount val="48"/>
                <c:pt idx="0">
                  <c:v>7/7/2020 - 7/13/2020</c:v>
                </c:pt>
                <c:pt idx="1">
                  <c:v>7/14/2020 - 7/20/2020</c:v>
                </c:pt>
                <c:pt idx="2">
                  <c:v>7/21/2020 - 7/27/2020</c:v>
                </c:pt>
                <c:pt idx="3">
                  <c:v>7/28/2020 - 8/3/2020</c:v>
                </c:pt>
                <c:pt idx="4">
                  <c:v>8/4/2020 - 8/10/2020</c:v>
                </c:pt>
                <c:pt idx="5">
                  <c:v>8/11/2020 - 8/17/2020</c:v>
                </c:pt>
                <c:pt idx="6">
                  <c:v>8/18/2020 - 8/24/2020</c:v>
                </c:pt>
                <c:pt idx="7">
                  <c:v>8/25/2020 - 8/31/2020</c:v>
                </c:pt>
                <c:pt idx="8">
                  <c:v>9/1/2020 - 9/7/2020</c:v>
                </c:pt>
                <c:pt idx="9">
                  <c:v>9/8/2020 - 9/14/2020</c:v>
                </c:pt>
                <c:pt idx="10">
                  <c:v>9/15/2020 - 9/21/2020</c:v>
                </c:pt>
                <c:pt idx="11">
                  <c:v>9/22/2020 - 9/28/2020</c:v>
                </c:pt>
                <c:pt idx="12">
                  <c:v>9/29/2020 - 10/5/2020</c:v>
                </c:pt>
                <c:pt idx="13">
                  <c:v>10/6/2020 - 10/12/2020</c:v>
                </c:pt>
                <c:pt idx="14">
                  <c:v>10/13/2020 - 10/19/2020</c:v>
                </c:pt>
                <c:pt idx="15">
                  <c:v>10/20/2020 - 10/26/2020</c:v>
                </c:pt>
                <c:pt idx="16">
                  <c:v>10/27/2020 - 11/2/2020</c:v>
                </c:pt>
                <c:pt idx="17">
                  <c:v>11/3/2020 - 11/9/2020</c:v>
                </c:pt>
                <c:pt idx="18">
                  <c:v>11/10/2020 - 11/16/2020</c:v>
                </c:pt>
                <c:pt idx="19">
                  <c:v>11/17/2020 - 11/23/2020</c:v>
                </c:pt>
                <c:pt idx="20">
                  <c:v>11/24/2020 - 11/30/2020</c:v>
                </c:pt>
                <c:pt idx="21">
                  <c:v>12/1/2020 - 12/7/2020</c:v>
                </c:pt>
                <c:pt idx="22">
                  <c:v>12/8/2020 - 12/14/2020</c:v>
                </c:pt>
                <c:pt idx="23">
                  <c:v>12/15/2020 - 12/21/2020</c:v>
                </c:pt>
                <c:pt idx="24">
                  <c:v>12/22/2020 - 12/28/2020</c:v>
                </c:pt>
                <c:pt idx="25">
                  <c:v>12/29/2020 - 1/4/2021</c:v>
                </c:pt>
                <c:pt idx="26">
                  <c:v>1/5/2021 - 1/11/2021</c:v>
                </c:pt>
                <c:pt idx="27">
                  <c:v>1/12/2021 - 1/18/2021</c:v>
                </c:pt>
                <c:pt idx="28">
                  <c:v>1/19/2021 - 1/25/2021</c:v>
                </c:pt>
                <c:pt idx="29">
                  <c:v>1/26/2021 - 2/1/2021</c:v>
                </c:pt>
                <c:pt idx="30">
                  <c:v>2/2/2021 - 2/8/2021</c:v>
                </c:pt>
                <c:pt idx="31">
                  <c:v>2/9/2021 - 2/15/2021</c:v>
                </c:pt>
                <c:pt idx="32">
                  <c:v>2/16/2021 - 2/22/2021</c:v>
                </c:pt>
                <c:pt idx="33">
                  <c:v>2/23/2021 - 3/1/2021</c:v>
                </c:pt>
                <c:pt idx="34">
                  <c:v>3/2/2021 - 3/8/2021</c:v>
                </c:pt>
                <c:pt idx="35">
                  <c:v>3/9/2021 - 3/15/2021</c:v>
                </c:pt>
                <c:pt idx="36">
                  <c:v>3/16/2021 - 3/22/2021</c:v>
                </c:pt>
                <c:pt idx="37">
                  <c:v>3/23/2021 - 3/29/2021</c:v>
                </c:pt>
                <c:pt idx="38">
                  <c:v>3/30/2021 - 4/5/2021</c:v>
                </c:pt>
                <c:pt idx="39">
                  <c:v>4/6/2021 - 4/12/2021</c:v>
                </c:pt>
                <c:pt idx="40">
                  <c:v>4/13/2021 - 4/19/2021</c:v>
                </c:pt>
                <c:pt idx="41">
                  <c:v>4/20/2021 - 4/26/2021</c:v>
                </c:pt>
                <c:pt idx="42">
                  <c:v>4/27/2021 - 5/3/2021</c:v>
                </c:pt>
                <c:pt idx="43">
                  <c:v>5/4/2021 - 5/10/2021</c:v>
                </c:pt>
                <c:pt idx="44">
                  <c:v>5/11/2021 - 5/17/2021</c:v>
                </c:pt>
                <c:pt idx="45">
                  <c:v>5/18/2021 - 5/24/2021</c:v>
                </c:pt>
                <c:pt idx="46">
                  <c:v>5/25/2021 - 5/31/2021</c:v>
                </c:pt>
                <c:pt idx="47">
                  <c:v>6/1/2021 - 6/7/2021</c:v>
                </c:pt>
              </c:strCache>
            </c:strRef>
          </c:cat>
          <c:val>
            <c:numRef>
              <c:f>'merge data'!$D$2:$D$49</c:f>
              <c:numCache>
                <c:formatCode>General</c:formatCode>
                <c:ptCount val="48"/>
                <c:pt idx="0">
                  <c:v>3.2871050370154689</c:v>
                </c:pt>
                <c:pt idx="1">
                  <c:v>3.0107048865105259</c:v>
                </c:pt>
                <c:pt idx="2">
                  <c:v>2.7256477699338069</c:v>
                </c:pt>
                <c:pt idx="3">
                  <c:v>2.0527891433670686</c:v>
                </c:pt>
                <c:pt idx="4">
                  <c:v>2.2592755679023289</c:v>
                </c:pt>
                <c:pt idx="5">
                  <c:v>3.5914857493450905</c:v>
                </c:pt>
                <c:pt idx="6">
                  <c:v>3.4781816359811657</c:v>
                </c:pt>
                <c:pt idx="7">
                  <c:v>2.6520814987538515</c:v>
                </c:pt>
                <c:pt idx="8">
                  <c:v>2.7133151422226911</c:v>
                </c:pt>
                <c:pt idx="9">
                  <c:v>2.5293219166201513</c:v>
                </c:pt>
                <c:pt idx="10">
                  <c:v>1.9137690138834202</c:v>
                </c:pt>
                <c:pt idx="11">
                  <c:v>2.5950763294102694</c:v>
                </c:pt>
                <c:pt idx="12">
                  <c:v>2.0642946844797603</c:v>
                </c:pt>
                <c:pt idx="13">
                  <c:v>2.9645639162881996</c:v>
                </c:pt>
                <c:pt idx="14">
                  <c:v>3.9189086476815014</c:v>
                </c:pt>
                <c:pt idx="15">
                  <c:v>3.5769363911490641</c:v>
                </c:pt>
                <c:pt idx="16">
                  <c:v>6.0880981176001097</c:v>
                </c:pt>
                <c:pt idx="17">
                  <c:v>6.4670285065217161</c:v>
                </c:pt>
                <c:pt idx="18">
                  <c:v>6.5413060385110056</c:v>
                </c:pt>
                <c:pt idx="19">
                  <c:v>8.0432671220747523</c:v>
                </c:pt>
                <c:pt idx="20">
                  <c:v>9.500612500863534</c:v>
                </c:pt>
                <c:pt idx="21">
                  <c:v>9.0088528030417514</c:v>
                </c:pt>
                <c:pt idx="22">
                  <c:v>7.3366105499897776</c:v>
                </c:pt>
                <c:pt idx="23">
                  <c:v>6.4749655604484246</c:v>
                </c:pt>
                <c:pt idx="24">
                  <c:v>6.2528126032004527</c:v>
                </c:pt>
                <c:pt idx="25">
                  <c:v>7.9793715462177488</c:v>
                </c:pt>
                <c:pt idx="26">
                  <c:v>5.8325387664159107</c:v>
                </c:pt>
                <c:pt idx="27">
                  <c:v>3.8922693473312395</c:v>
                </c:pt>
                <c:pt idx="28">
                  <c:v>3.0551144291217844</c:v>
                </c:pt>
                <c:pt idx="29">
                  <c:v>2.2530674232972983</c:v>
                </c:pt>
                <c:pt idx="30">
                  <c:v>3.0849506968673523</c:v>
                </c:pt>
                <c:pt idx="31">
                  <c:v>2.4898864834307717</c:v>
                </c:pt>
                <c:pt idx="32">
                  <c:v>1.3955552537162317</c:v>
                </c:pt>
                <c:pt idx="33">
                  <c:v>1.1393690165286163</c:v>
                </c:pt>
                <c:pt idx="34">
                  <c:v>1.1008323411044867</c:v>
                </c:pt>
                <c:pt idx="35">
                  <c:v>2.0259820668090498</c:v>
                </c:pt>
                <c:pt idx="36">
                  <c:v>2.2293570994858096</c:v>
                </c:pt>
                <c:pt idx="37">
                  <c:v>0.8724083231075217</c:v>
                </c:pt>
                <c:pt idx="38">
                  <c:v>0.97609046134958077</c:v>
                </c:pt>
                <c:pt idx="39">
                  <c:v>0.76083662614962266</c:v>
                </c:pt>
                <c:pt idx="40">
                  <c:v>0.96953354688813431</c:v>
                </c:pt>
                <c:pt idx="41">
                  <c:v>0.81482914861725197</c:v>
                </c:pt>
                <c:pt idx="42">
                  <c:v>0.59854495326162804</c:v>
                </c:pt>
                <c:pt idx="43">
                  <c:v>0.71323103643171271</c:v>
                </c:pt>
                <c:pt idx="44">
                  <c:v>0.72131682729559465</c:v>
                </c:pt>
                <c:pt idx="45">
                  <c:v>0.45827605758321011</c:v>
                </c:pt>
                <c:pt idx="46">
                  <c:v>0.78448698839047204</c:v>
                </c:pt>
                <c:pt idx="47">
                  <c:v>0.65390448198644158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DA-4A69-9972-02A6C5C3E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555472"/>
        <c:axId val="684565640"/>
      </c:lineChart>
      <c:catAx>
        <c:axId val="5704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431448"/>
        <c:crosses val="autoZero"/>
        <c:auto val="1"/>
        <c:lblAlgn val="ctr"/>
        <c:lblOffset val="100"/>
        <c:noMultiLvlLbl val="0"/>
      </c:catAx>
      <c:valAx>
        <c:axId val="570431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Cases</a:t>
                </a:r>
              </a:p>
            </c:rich>
          </c:tx>
          <c:layout>
            <c:manualLayout>
              <c:xMode val="edge"/>
              <c:yMode val="edge"/>
              <c:x val="1.1944755505785741E-2"/>
              <c:y val="0.35055690365748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430464"/>
        <c:crosses val="autoZero"/>
        <c:crossBetween val="between"/>
      </c:valAx>
      <c:valAx>
        <c:axId val="6845656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COVID RNA fragments (E^8 copies/day)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555472"/>
        <c:crosses val="max"/>
        <c:crossBetween val="between"/>
      </c:valAx>
      <c:catAx>
        <c:axId val="68455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4565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05750177084524"/>
          <c:y val="0.11705068313001755"/>
          <c:w val="0.237012282759168"/>
          <c:h val="0.12823233573790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02F1-9187-47D6-998E-165C1067790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B081-DA14-4359-9A20-79847AFC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52BC-6E80-4881-A4F4-04131E8F35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0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9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7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4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4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4D1BF-EA4A-493A-AEF8-FCC9D754581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1B839-D72A-4931-84C8-325040A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0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200" y="30296"/>
            <a:ext cx="9067800" cy="10156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00419" y="310827"/>
            <a:ext cx="7772400" cy="2070845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+mn-lt"/>
              </a:rPr>
              <a:t>A State Perspective of Standards that would be useful in the Characterization </a:t>
            </a:r>
            <a:r>
              <a:rPr lang="en-US" sz="4400" b="1" dirty="0">
                <a:latin typeface="+mn-lt"/>
              </a:rPr>
              <a:t>of SARS-COV-2 through W</a:t>
            </a:r>
            <a:r>
              <a:rPr lang="en-US" sz="4400" b="1" dirty="0" smtClean="0">
                <a:latin typeface="+mn-lt"/>
              </a:rPr>
              <a:t>astewater</a:t>
            </a:r>
            <a:endParaRPr lang="en-US" sz="44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585" y="2937472"/>
            <a:ext cx="1282831" cy="1098472"/>
          </a:xfrm>
          <a:prstGeom prst="rect">
            <a:avLst/>
          </a:prstGeom>
        </p:spPr>
      </p:pic>
      <p:pic>
        <p:nvPicPr>
          <p:cNvPr id="6" name="Picture 1" descr="http://n-nr1ntra.ads.state.mo.us/graphics-to-share/dnrstacked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81" y="2846182"/>
            <a:ext cx="768631" cy="128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474" y="3226386"/>
            <a:ext cx="1777626" cy="520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2223" r="3333" b="4073"/>
          <a:stretch/>
        </p:blipFill>
        <p:spPr>
          <a:xfrm rot="4558908">
            <a:off x="1241458" y="1992392"/>
            <a:ext cx="4317922" cy="2947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Missouri Department of Corrections (@MoCorrections) | Twitter">
            <a:extLst>
              <a:ext uri="{FF2B5EF4-FFF2-40B4-BE49-F238E27FC236}">
                <a16:creationId xmlns:a16="http://schemas.microsoft.com/office/drawing/2014/main" id="{AE298027-E886-D543-B74B-8D4AEEA3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41" y="4548206"/>
            <a:ext cx="1262655" cy="12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Working at Missouri Veterans Commission | Glassdoor">
            <a:extLst>
              <a:ext uri="{FF2B5EF4-FFF2-40B4-BE49-F238E27FC236}">
                <a16:creationId xmlns:a16="http://schemas.microsoft.com/office/drawing/2014/main" id="{5AFF04CF-FA3D-D044-8414-C6CA58FE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83" y="4636575"/>
            <a:ext cx="1085916" cy="108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Home | Strategic Change">
            <a:extLst>
              <a:ext uri="{FF2B5EF4-FFF2-40B4-BE49-F238E27FC236}">
                <a16:creationId xmlns:a16="http://schemas.microsoft.com/office/drawing/2014/main" id="{1E2B6E5E-C76D-634F-8860-379BD34F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91" y="4680968"/>
            <a:ext cx="2326633" cy="99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049AB-C731-E54E-A609-3307FA724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6800" y="4464660"/>
            <a:ext cx="1384300" cy="134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7084" y="5938800"/>
            <a:ext cx="51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Funded by CDC ELC, NIH, and Environmental Public Health Tracking.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0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8"/>
    </mc:Choice>
    <mc:Fallback>
      <p:transition spd="slow" advTm="2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6" y="788565"/>
            <a:ext cx="10556021" cy="4941116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51"/>
    </mc:Choice>
    <mc:Fallback>
      <p:transition spd="slow" advTm="6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9" y="206264"/>
            <a:ext cx="8825217" cy="63319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24"/>
    </mc:Choice>
    <mc:Fallback>
      <p:transition spd="slow" advTm="10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22" y="902704"/>
            <a:ext cx="8534990" cy="5590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9528" y="208710"/>
            <a:ext cx="671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Statewide Variant Detection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72"/>
    </mc:Choice>
    <mc:Fallback>
      <p:transition spd="slow" advTm="13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0960"/>
              </p:ext>
            </p:extLst>
          </p:nvPr>
        </p:nvGraphicFramePr>
        <p:xfrm>
          <a:off x="964735" y="444617"/>
          <a:ext cx="10368792" cy="5830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5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66"/>
    </mc:Choice>
    <mc:Fallback>
      <p:transition spd="slow" advTm="9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C406A5A9E3A4AB3E2F283CDE17502" ma:contentTypeVersion="13" ma:contentTypeDescription="Create a new document." ma:contentTypeScope="" ma:versionID="6e7d69dfc57528c0b9fc35d683505241">
  <xsd:schema xmlns:xsd="http://www.w3.org/2001/XMLSchema" xmlns:xs="http://www.w3.org/2001/XMLSchema" xmlns:p="http://schemas.microsoft.com/office/2006/metadata/properties" xmlns:ns1="http://schemas.microsoft.com/sharepoint/v3" xmlns:ns2="0e9f4e3a-3c14-4d41-9da6-15112a1c93f6" xmlns:ns3="edf6046d-36ec-443d-85c9-111ea065df61" targetNamespace="http://schemas.microsoft.com/office/2006/metadata/properties" ma:root="true" ma:fieldsID="8a7319064ea105e871defe97494aa897" ns1:_="" ns2:_="" ns3:_="">
    <xsd:import namespace="http://schemas.microsoft.com/sharepoint/v3"/>
    <xsd:import namespace="0e9f4e3a-3c14-4d41-9da6-15112a1c93f6"/>
    <xsd:import namespace="edf6046d-36ec-443d-85c9-111ea065d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f4e3a-3c14-4d41-9da6-15112a1c9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046d-36ec-443d-85c9-111ea065d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06B0B2C-5960-4DC5-86D1-E3E29860521E}"/>
</file>

<file path=customXml/itemProps2.xml><?xml version="1.0" encoding="utf-8"?>
<ds:datastoreItem xmlns:ds="http://schemas.openxmlformats.org/officeDocument/2006/customXml" ds:itemID="{BE6313DD-7517-4049-B789-2C57795AAB29}"/>
</file>

<file path=customXml/itemProps3.xml><?xml version="1.0" encoding="utf-8"?>
<ds:datastoreItem xmlns:ds="http://schemas.openxmlformats.org/officeDocument/2006/customXml" ds:itemID="{483F4385-1693-4EAB-A0DB-AE6C90BA46C8}"/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55</Words>
  <Application>Microsoft Office PowerPoint</Application>
  <PresentationFormat>Widescreen</PresentationFormat>
  <Paragraphs>7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 State Perspective of Standards that would be useful in the Characterization of SARS-COV-2 through Wastewater</vt:lpstr>
      <vt:lpstr>PowerPoint Presentation</vt:lpstr>
      <vt:lpstr>PowerPoint Presentation</vt:lpstr>
      <vt:lpstr>PowerPoint Presentation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Belenchia, Anthony</dc:creator>
  <cp:lastModifiedBy>Wenzel, Jeff</cp:lastModifiedBy>
  <cp:revision>10</cp:revision>
  <dcterms:created xsi:type="dcterms:W3CDTF">2021-06-17T15:33:43Z</dcterms:created>
  <dcterms:modified xsi:type="dcterms:W3CDTF">2021-06-21T21:01:27Z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0x01010051BC406A5A9E3A4AB3E2F283CDE17502</vt:lpwstr>
  </property>
</Properties>
</file>