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7"/>
  </p:notesMasterIdLst>
  <p:handoutMasterIdLst>
    <p:handoutMasterId r:id="rId38"/>
  </p:handoutMasterIdLst>
  <p:sldIdLst>
    <p:sldId id="256" r:id="rId5"/>
    <p:sldId id="257" r:id="rId6"/>
    <p:sldId id="317" r:id="rId7"/>
    <p:sldId id="290" r:id="rId8"/>
    <p:sldId id="259" r:id="rId9"/>
    <p:sldId id="285" r:id="rId10"/>
    <p:sldId id="258" r:id="rId11"/>
    <p:sldId id="260" r:id="rId12"/>
    <p:sldId id="271" r:id="rId13"/>
    <p:sldId id="265" r:id="rId14"/>
    <p:sldId id="308" r:id="rId15"/>
    <p:sldId id="307" r:id="rId16"/>
    <p:sldId id="269" r:id="rId17"/>
    <p:sldId id="319" r:id="rId18"/>
    <p:sldId id="320" r:id="rId19"/>
    <p:sldId id="272" r:id="rId20"/>
    <p:sldId id="273" r:id="rId21"/>
    <p:sldId id="275" r:id="rId22"/>
    <p:sldId id="296" r:id="rId23"/>
    <p:sldId id="297" r:id="rId24"/>
    <p:sldId id="278" r:id="rId25"/>
    <p:sldId id="279" r:id="rId26"/>
    <p:sldId id="303" r:id="rId27"/>
    <p:sldId id="304" r:id="rId28"/>
    <p:sldId id="305" r:id="rId29"/>
    <p:sldId id="306" r:id="rId30"/>
    <p:sldId id="301" r:id="rId31"/>
    <p:sldId id="318" r:id="rId32"/>
    <p:sldId id="310" r:id="rId33"/>
    <p:sldId id="280" r:id="rId34"/>
    <p:sldId id="292" r:id="rId35"/>
    <p:sldId id="281" r:id="rId36"/>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muchowski, Steven T. (Fed)" initials="DST(" lastIdx="11" clrIdx="0">
    <p:extLst>
      <p:ext uri="{19B8F6BF-5375-455C-9EA6-DF929625EA0E}">
        <p15:presenceInfo xmlns:p15="http://schemas.microsoft.com/office/powerpoint/2012/main" userId="S-1-5-21-1908027396-2059629336-315576832-85512" providerId="AD"/>
      </p:ext>
    </p:extLst>
  </p:cmAuthor>
  <p:cmAuthor id="2" name="Averill, Jason D. Mr. (Fed)" initials="AJDM(" lastIdx="3" clrIdx="1">
    <p:extLst>
      <p:ext uri="{19B8F6BF-5375-455C-9EA6-DF929625EA0E}">
        <p15:presenceInfo xmlns:p15="http://schemas.microsoft.com/office/powerpoint/2012/main" userId="S-1-5-21-1908027396-2059629336-315576832-88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70C0"/>
    <a:srgbClr val="2E1177"/>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428" y="78"/>
      </p:cViewPr>
      <p:guideLst>
        <p:guide orient="horz" pos="2880"/>
        <p:guide pos="216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5" d="100"/>
          <a:sy n="65" d="100"/>
        </p:scale>
        <p:origin x="189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8CDB2DC-09B8-4A97-8888-58838F4558A4}"/>
              </a:ext>
            </a:extLst>
          </p:cNvPr>
          <p:cNvSpPr>
            <a:spLocks noGrp="1"/>
          </p:cNvSpPr>
          <p:nvPr>
            <p:ph type="hdr" sz="quarter"/>
          </p:nvPr>
        </p:nvSpPr>
        <p:spPr>
          <a:xfrm>
            <a:off x="0" y="0"/>
            <a:ext cx="4028440" cy="352143"/>
          </a:xfrm>
          <a:prstGeom prst="rect">
            <a:avLst/>
          </a:prstGeom>
        </p:spPr>
        <p:txBody>
          <a:bodyPr vert="horz" lIns="93177" tIns="46589" rIns="93177" bIns="46589" rtlCol="0"/>
          <a:lstStyle>
            <a:lvl1pPr algn="l">
              <a:defRPr sz="1200"/>
            </a:lvl1pPr>
          </a:lstStyle>
          <a:p>
            <a:endParaRPr lang="en-US" dirty="0"/>
          </a:p>
        </p:txBody>
      </p:sp>
      <p:sp>
        <p:nvSpPr>
          <p:cNvPr id="3" name="Date Placeholder 2">
            <a:extLst>
              <a:ext uri="{FF2B5EF4-FFF2-40B4-BE49-F238E27FC236}">
                <a16:creationId xmlns:a16="http://schemas.microsoft.com/office/drawing/2014/main" id="{E777F408-5E0D-4DE3-A403-678911284530}"/>
              </a:ext>
            </a:extLst>
          </p:cNvPr>
          <p:cNvSpPr>
            <a:spLocks noGrp="1"/>
          </p:cNvSpPr>
          <p:nvPr>
            <p:ph type="dt" sz="quarter" idx="1"/>
          </p:nvPr>
        </p:nvSpPr>
        <p:spPr>
          <a:xfrm>
            <a:off x="5266347" y="0"/>
            <a:ext cx="4028440" cy="352143"/>
          </a:xfrm>
          <a:prstGeom prst="rect">
            <a:avLst/>
          </a:prstGeom>
        </p:spPr>
        <p:txBody>
          <a:bodyPr vert="horz" lIns="93177" tIns="46589" rIns="93177" bIns="46589" rtlCol="0"/>
          <a:lstStyle>
            <a:lvl1pPr algn="r">
              <a:defRPr sz="1200"/>
            </a:lvl1pPr>
          </a:lstStyle>
          <a:p>
            <a:fld id="{DD6B6FE2-D891-4860-8857-42A393113FA1}" type="datetimeFigureOut">
              <a:rPr lang="en-US" smtClean="0"/>
              <a:t>7/10/2018</a:t>
            </a:fld>
            <a:endParaRPr lang="en-US" dirty="0"/>
          </a:p>
        </p:txBody>
      </p:sp>
      <p:sp>
        <p:nvSpPr>
          <p:cNvPr id="4" name="Footer Placeholder 3">
            <a:extLst>
              <a:ext uri="{FF2B5EF4-FFF2-40B4-BE49-F238E27FC236}">
                <a16:creationId xmlns:a16="http://schemas.microsoft.com/office/drawing/2014/main" id="{A76B6C69-C6D1-4B85-B80E-A7615D5CE662}"/>
              </a:ext>
            </a:extLst>
          </p:cNvPr>
          <p:cNvSpPr>
            <a:spLocks noGrp="1"/>
          </p:cNvSpPr>
          <p:nvPr>
            <p:ph type="ftr" sz="quarter" idx="2"/>
          </p:nvPr>
        </p:nvSpPr>
        <p:spPr>
          <a:xfrm>
            <a:off x="0" y="6658258"/>
            <a:ext cx="4028440" cy="352142"/>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F42894E8-9885-48C2-9087-14E1F9707E47}"/>
              </a:ext>
            </a:extLst>
          </p:cNvPr>
          <p:cNvSpPr>
            <a:spLocks noGrp="1"/>
          </p:cNvSpPr>
          <p:nvPr>
            <p:ph type="sldNum" sz="quarter" idx="3"/>
          </p:nvPr>
        </p:nvSpPr>
        <p:spPr>
          <a:xfrm>
            <a:off x="5266347" y="6658258"/>
            <a:ext cx="4028440" cy="352142"/>
          </a:xfrm>
          <a:prstGeom prst="rect">
            <a:avLst/>
          </a:prstGeom>
        </p:spPr>
        <p:txBody>
          <a:bodyPr vert="horz" lIns="93177" tIns="46589" rIns="93177" bIns="46589" rtlCol="0" anchor="b"/>
          <a:lstStyle>
            <a:lvl1pPr algn="r">
              <a:defRPr sz="1200"/>
            </a:lvl1pPr>
          </a:lstStyle>
          <a:p>
            <a:fld id="{16B317AA-10C6-415B-9683-9DFEBB61377B}" type="slidenum">
              <a:rPr lang="en-US" smtClean="0"/>
              <a:t>‹#›</a:t>
            </a:fld>
            <a:endParaRPr lang="en-US" dirty="0"/>
          </a:p>
        </p:txBody>
      </p:sp>
    </p:spTree>
    <p:extLst>
      <p:ext uri="{BB962C8B-B14F-4D97-AF65-F5344CB8AC3E}">
        <p14:creationId xmlns:p14="http://schemas.microsoft.com/office/powerpoint/2010/main" val="1363548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8320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r>
              <a:rPr lang="en-US" dirty="0"/>
              <a:t>Chris Currens</a:t>
            </a:r>
            <a:endParaRPr dirty="0"/>
          </a:p>
        </p:txBody>
      </p:sp>
    </p:spTree>
    <p:extLst>
      <p:ext uri="{BB962C8B-B14F-4D97-AF65-F5344CB8AC3E}">
        <p14:creationId xmlns:p14="http://schemas.microsoft.com/office/powerpoint/2010/main" val="7995416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Currens</a:t>
            </a:r>
          </a:p>
          <a:p>
            <a:endParaRPr dirty="0"/>
          </a:p>
        </p:txBody>
      </p:sp>
    </p:spTree>
    <p:extLst>
      <p:ext uri="{BB962C8B-B14F-4D97-AF65-F5344CB8AC3E}">
        <p14:creationId xmlns:p14="http://schemas.microsoft.com/office/powerpoint/2010/main" val="16265455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Currens</a:t>
            </a:r>
          </a:p>
          <a:p>
            <a:endParaRPr dirty="0"/>
          </a:p>
        </p:txBody>
      </p:sp>
    </p:spTree>
    <p:extLst>
      <p:ext uri="{BB962C8B-B14F-4D97-AF65-F5344CB8AC3E}">
        <p14:creationId xmlns:p14="http://schemas.microsoft.com/office/powerpoint/2010/main" val="30040328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a:prstGeom prst="rect">
            <a:avLst/>
          </a:prstGeom>
          <a:noFill/>
          <a:ln w="12700">
            <a:solidFill>
              <a:prstClr val="black"/>
            </a:solidFill>
          </a:ln>
        </p:spPr>
      </p:sp>
      <p:sp>
        <p:nvSpPr>
          <p:cNvPr id="3" name="Notes Placeholder 2"/>
          <p:cNvSpPr>
            <a:spLocks noGrp="1"/>
          </p:cNvSpPr>
          <p:nvPr>
            <p:ph type="body" idx="1"/>
          </p:nvPr>
        </p:nvSpPr>
        <p:spPr>
          <a:xfrm>
            <a:off x="930275" y="3373438"/>
            <a:ext cx="7435850" cy="2760662"/>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Currens</a:t>
            </a:r>
          </a:p>
          <a:p>
            <a:endParaRPr lang="en-US" dirty="0"/>
          </a:p>
        </p:txBody>
      </p:sp>
    </p:spTree>
    <p:extLst>
      <p:ext uri="{BB962C8B-B14F-4D97-AF65-F5344CB8AC3E}">
        <p14:creationId xmlns:p14="http://schemas.microsoft.com/office/powerpoint/2010/main" val="17033556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Currens</a:t>
            </a:r>
          </a:p>
          <a:p>
            <a:endParaRPr dirty="0"/>
          </a:p>
        </p:txBody>
      </p:sp>
    </p:spTree>
    <p:extLst>
      <p:ext uri="{BB962C8B-B14F-4D97-AF65-F5344CB8AC3E}">
        <p14:creationId xmlns:p14="http://schemas.microsoft.com/office/powerpoint/2010/main" val="7283674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a:prstGeom prst="rect">
            <a:avLst/>
          </a:prstGeom>
          <a:noFill/>
          <a:ln w="12700">
            <a:solidFill>
              <a:prstClr val="black"/>
            </a:solidFill>
          </a:ln>
        </p:spPr>
      </p:sp>
      <p:sp>
        <p:nvSpPr>
          <p:cNvPr id="3" name="Notes Placeholder 2"/>
          <p:cNvSpPr>
            <a:spLocks noGrp="1"/>
          </p:cNvSpPr>
          <p:nvPr>
            <p:ph type="body" idx="1"/>
          </p:nvPr>
        </p:nvSpPr>
        <p:spPr>
          <a:xfrm>
            <a:off x="930275" y="3373438"/>
            <a:ext cx="7435850" cy="2760662"/>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Currens</a:t>
            </a:r>
          </a:p>
          <a:p>
            <a:endParaRPr lang="en-US" dirty="0"/>
          </a:p>
        </p:txBody>
      </p:sp>
    </p:spTree>
    <p:extLst>
      <p:ext uri="{BB962C8B-B14F-4D97-AF65-F5344CB8AC3E}">
        <p14:creationId xmlns:p14="http://schemas.microsoft.com/office/powerpoint/2010/main" val="14844514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a:prstGeom prst="rect">
            <a:avLst/>
          </a:prstGeom>
          <a:noFill/>
          <a:ln w="12700">
            <a:solidFill>
              <a:prstClr val="black"/>
            </a:solidFill>
          </a:ln>
        </p:spPr>
      </p:sp>
      <p:sp>
        <p:nvSpPr>
          <p:cNvPr id="3" name="Notes Placeholder 2"/>
          <p:cNvSpPr>
            <a:spLocks noGrp="1"/>
          </p:cNvSpPr>
          <p:nvPr>
            <p:ph type="body" idx="1"/>
          </p:nvPr>
        </p:nvSpPr>
        <p:spPr>
          <a:xfrm>
            <a:off x="930275" y="3373438"/>
            <a:ext cx="7435850" cy="2760662"/>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Currens</a:t>
            </a:r>
          </a:p>
          <a:p>
            <a:endParaRPr lang="en-US" dirty="0"/>
          </a:p>
        </p:txBody>
      </p:sp>
    </p:spTree>
    <p:extLst>
      <p:ext uri="{BB962C8B-B14F-4D97-AF65-F5344CB8AC3E}">
        <p14:creationId xmlns:p14="http://schemas.microsoft.com/office/powerpoint/2010/main" val="9966700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Currens</a:t>
            </a:r>
          </a:p>
          <a:p>
            <a:endParaRPr dirty="0"/>
          </a:p>
        </p:txBody>
      </p:sp>
    </p:spTree>
    <p:extLst>
      <p:ext uri="{BB962C8B-B14F-4D97-AF65-F5344CB8AC3E}">
        <p14:creationId xmlns:p14="http://schemas.microsoft.com/office/powerpoint/2010/main" val="30121141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Currens</a:t>
            </a:r>
          </a:p>
          <a:p>
            <a:endParaRPr dirty="0"/>
          </a:p>
        </p:txBody>
      </p:sp>
    </p:spTree>
    <p:extLst>
      <p:ext uri="{BB962C8B-B14F-4D97-AF65-F5344CB8AC3E}">
        <p14:creationId xmlns:p14="http://schemas.microsoft.com/office/powerpoint/2010/main" val="5139171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Currens</a:t>
            </a:r>
          </a:p>
          <a:p>
            <a:endParaRPr dirty="0"/>
          </a:p>
        </p:txBody>
      </p:sp>
    </p:spTree>
    <p:extLst>
      <p:ext uri="{BB962C8B-B14F-4D97-AF65-F5344CB8AC3E}">
        <p14:creationId xmlns:p14="http://schemas.microsoft.com/office/powerpoint/2010/main" val="25024148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Currens</a:t>
            </a:r>
          </a:p>
          <a:p>
            <a:endParaRPr dirty="0"/>
          </a:p>
        </p:txBody>
      </p:sp>
    </p:spTree>
    <p:extLst>
      <p:ext uri="{BB962C8B-B14F-4D97-AF65-F5344CB8AC3E}">
        <p14:creationId xmlns:p14="http://schemas.microsoft.com/office/powerpoint/2010/main" val="3274166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r>
              <a:rPr lang="en-US" dirty="0"/>
              <a:t>Chris Currens</a:t>
            </a:r>
            <a:endParaRPr dirty="0"/>
          </a:p>
        </p:txBody>
      </p:sp>
    </p:spTree>
    <p:extLst>
      <p:ext uri="{BB962C8B-B14F-4D97-AF65-F5344CB8AC3E}">
        <p14:creationId xmlns:p14="http://schemas.microsoft.com/office/powerpoint/2010/main" val="25958542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Currens</a:t>
            </a:r>
          </a:p>
          <a:p>
            <a:endParaRPr dirty="0"/>
          </a:p>
        </p:txBody>
      </p:sp>
    </p:spTree>
    <p:extLst>
      <p:ext uri="{BB962C8B-B14F-4D97-AF65-F5344CB8AC3E}">
        <p14:creationId xmlns:p14="http://schemas.microsoft.com/office/powerpoint/2010/main" val="32102997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Currens</a:t>
            </a:r>
          </a:p>
          <a:p>
            <a:endParaRPr dirty="0"/>
          </a:p>
        </p:txBody>
      </p:sp>
    </p:spTree>
    <p:extLst>
      <p:ext uri="{BB962C8B-B14F-4D97-AF65-F5344CB8AC3E}">
        <p14:creationId xmlns:p14="http://schemas.microsoft.com/office/powerpoint/2010/main" val="41313689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Currens</a:t>
            </a:r>
          </a:p>
          <a:p>
            <a:endParaRPr dirty="0"/>
          </a:p>
        </p:txBody>
      </p:sp>
    </p:spTree>
    <p:extLst>
      <p:ext uri="{BB962C8B-B14F-4D97-AF65-F5344CB8AC3E}">
        <p14:creationId xmlns:p14="http://schemas.microsoft.com/office/powerpoint/2010/main" val="2185361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Hunton</a:t>
            </a:r>
          </a:p>
          <a:p>
            <a:endParaRPr dirty="0"/>
          </a:p>
        </p:txBody>
      </p:sp>
    </p:spTree>
    <p:extLst>
      <p:ext uri="{BB962C8B-B14F-4D97-AF65-F5344CB8AC3E}">
        <p14:creationId xmlns:p14="http://schemas.microsoft.com/office/powerpoint/2010/main" val="36364806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a:prstGeom prst="rect">
            <a:avLst/>
          </a:prstGeom>
          <a:noFill/>
          <a:ln w="12700">
            <a:solidFill>
              <a:prstClr val="black"/>
            </a:solidFill>
          </a:ln>
        </p:spPr>
      </p:sp>
      <p:sp>
        <p:nvSpPr>
          <p:cNvPr id="3" name="Notes Placeholder 2"/>
          <p:cNvSpPr>
            <a:spLocks noGrp="1"/>
          </p:cNvSpPr>
          <p:nvPr>
            <p:ph type="body" idx="1"/>
          </p:nvPr>
        </p:nvSpPr>
        <p:spPr>
          <a:xfrm>
            <a:off x="930275" y="3373438"/>
            <a:ext cx="7435850" cy="2760662"/>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Hunton</a:t>
            </a:r>
          </a:p>
          <a:p>
            <a:endParaRPr lang="en-US" dirty="0"/>
          </a:p>
        </p:txBody>
      </p:sp>
    </p:spTree>
    <p:extLst>
      <p:ext uri="{BB962C8B-B14F-4D97-AF65-F5344CB8AC3E}">
        <p14:creationId xmlns:p14="http://schemas.microsoft.com/office/powerpoint/2010/main" val="31862648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a:prstGeom prst="rect">
            <a:avLst/>
          </a:prstGeom>
          <a:noFill/>
          <a:ln w="12700">
            <a:solidFill>
              <a:prstClr val="black"/>
            </a:solidFill>
          </a:ln>
        </p:spPr>
      </p:sp>
      <p:sp>
        <p:nvSpPr>
          <p:cNvPr id="3" name="Notes Placeholder 2"/>
          <p:cNvSpPr>
            <a:spLocks noGrp="1"/>
          </p:cNvSpPr>
          <p:nvPr>
            <p:ph type="body" idx="1"/>
          </p:nvPr>
        </p:nvSpPr>
        <p:spPr>
          <a:xfrm>
            <a:off x="930275" y="3373438"/>
            <a:ext cx="7435850" cy="2760662"/>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Hunton</a:t>
            </a:r>
          </a:p>
          <a:p>
            <a:endParaRPr lang="en-US" dirty="0"/>
          </a:p>
        </p:txBody>
      </p:sp>
    </p:spTree>
    <p:extLst>
      <p:ext uri="{BB962C8B-B14F-4D97-AF65-F5344CB8AC3E}">
        <p14:creationId xmlns:p14="http://schemas.microsoft.com/office/powerpoint/2010/main" val="5509431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Hunton</a:t>
            </a:r>
          </a:p>
          <a:p>
            <a:endParaRPr dirty="0"/>
          </a:p>
        </p:txBody>
      </p:sp>
    </p:spTree>
    <p:extLst>
      <p:ext uri="{BB962C8B-B14F-4D97-AF65-F5344CB8AC3E}">
        <p14:creationId xmlns:p14="http://schemas.microsoft.com/office/powerpoint/2010/main" val="414441645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a:prstGeom prst="rect">
            <a:avLst/>
          </a:prstGeom>
          <a:noFill/>
          <a:ln w="12700">
            <a:solidFill>
              <a:prstClr val="black"/>
            </a:solidFill>
          </a:ln>
        </p:spPr>
      </p:sp>
      <p:sp>
        <p:nvSpPr>
          <p:cNvPr id="3" name="Notes Placeholder 2"/>
          <p:cNvSpPr>
            <a:spLocks noGrp="1"/>
          </p:cNvSpPr>
          <p:nvPr>
            <p:ph type="body" idx="1"/>
          </p:nvPr>
        </p:nvSpPr>
        <p:spPr>
          <a:xfrm>
            <a:off x="930275" y="3373438"/>
            <a:ext cx="7435850" cy="2760662"/>
          </a:xfrm>
          <a:prstGeom prst="rect">
            <a:avLst/>
          </a:prstGeom>
        </p:spPr>
        <p:txBody>
          <a:bodyPr/>
          <a:lstStyle/>
          <a:p>
            <a:r>
              <a:rPr lang="en-US" dirty="0"/>
              <a:t>Chris Currens</a:t>
            </a:r>
          </a:p>
        </p:txBody>
      </p:sp>
    </p:spTree>
    <p:extLst>
      <p:ext uri="{BB962C8B-B14F-4D97-AF65-F5344CB8AC3E}">
        <p14:creationId xmlns:p14="http://schemas.microsoft.com/office/powerpoint/2010/main" val="42658351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a:prstGeom prst="rect">
            <a:avLst/>
          </a:prstGeom>
          <a:noFill/>
          <a:ln w="12700">
            <a:solidFill>
              <a:prstClr val="black"/>
            </a:solidFill>
          </a:ln>
        </p:spPr>
      </p:sp>
      <p:sp>
        <p:nvSpPr>
          <p:cNvPr id="3" name="Notes Placeholder 2"/>
          <p:cNvSpPr>
            <a:spLocks noGrp="1"/>
          </p:cNvSpPr>
          <p:nvPr>
            <p:ph type="body" idx="1"/>
          </p:nvPr>
        </p:nvSpPr>
        <p:spPr>
          <a:xfrm>
            <a:off x="930275" y="3373438"/>
            <a:ext cx="7435850" cy="2760662"/>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Currens</a:t>
            </a:r>
          </a:p>
          <a:p>
            <a:endParaRPr lang="en-US" dirty="0"/>
          </a:p>
        </p:txBody>
      </p:sp>
    </p:spTree>
    <p:extLst>
      <p:ext uri="{BB962C8B-B14F-4D97-AF65-F5344CB8AC3E}">
        <p14:creationId xmlns:p14="http://schemas.microsoft.com/office/powerpoint/2010/main" val="6552274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a:prstGeom prst="rect">
            <a:avLst/>
          </a:prstGeom>
          <a:noFill/>
          <a:ln w="12700">
            <a:solidFill>
              <a:prstClr val="black"/>
            </a:solidFill>
          </a:ln>
        </p:spPr>
      </p:sp>
      <p:sp>
        <p:nvSpPr>
          <p:cNvPr id="3" name="Notes Placeholder 2"/>
          <p:cNvSpPr>
            <a:spLocks noGrp="1"/>
          </p:cNvSpPr>
          <p:nvPr>
            <p:ph type="body" idx="1"/>
          </p:nvPr>
        </p:nvSpPr>
        <p:spPr>
          <a:xfrm>
            <a:off x="930275" y="3373438"/>
            <a:ext cx="7435850" cy="2760662"/>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Currens</a:t>
            </a:r>
          </a:p>
          <a:p>
            <a:endParaRPr lang="en-US" dirty="0"/>
          </a:p>
        </p:txBody>
      </p:sp>
    </p:spTree>
    <p:extLst>
      <p:ext uri="{BB962C8B-B14F-4D97-AF65-F5344CB8AC3E}">
        <p14:creationId xmlns:p14="http://schemas.microsoft.com/office/powerpoint/2010/main" val="22568552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r>
              <a:rPr lang="en-US" dirty="0"/>
              <a:t>Chris Currens</a:t>
            </a:r>
            <a:endParaRPr dirty="0"/>
          </a:p>
        </p:txBody>
      </p:sp>
    </p:spTree>
    <p:extLst>
      <p:ext uri="{BB962C8B-B14F-4D97-AF65-F5344CB8AC3E}">
        <p14:creationId xmlns:p14="http://schemas.microsoft.com/office/powerpoint/2010/main" val="13413875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Currens</a:t>
            </a:r>
          </a:p>
          <a:p>
            <a:endParaRPr dirty="0"/>
          </a:p>
        </p:txBody>
      </p:sp>
    </p:spTree>
    <p:extLst>
      <p:ext uri="{BB962C8B-B14F-4D97-AF65-F5344CB8AC3E}">
        <p14:creationId xmlns:p14="http://schemas.microsoft.com/office/powerpoint/2010/main" val="31826713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a:prstGeom prst="rect">
            <a:avLst/>
          </a:prstGeom>
          <a:noFill/>
          <a:ln w="12700">
            <a:solidFill>
              <a:prstClr val="black"/>
            </a:solidFill>
          </a:ln>
        </p:spPr>
      </p:sp>
      <p:sp>
        <p:nvSpPr>
          <p:cNvPr id="3" name="Notes Placeholder 2"/>
          <p:cNvSpPr>
            <a:spLocks noGrp="1"/>
          </p:cNvSpPr>
          <p:nvPr>
            <p:ph type="body" idx="1"/>
          </p:nvPr>
        </p:nvSpPr>
        <p:spPr>
          <a:xfrm>
            <a:off x="930275" y="3373438"/>
            <a:ext cx="7435850" cy="2760662"/>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Currens</a:t>
            </a:r>
          </a:p>
          <a:p>
            <a:endParaRPr lang="en-US" dirty="0"/>
          </a:p>
        </p:txBody>
      </p:sp>
    </p:spTree>
    <p:extLst>
      <p:ext uri="{BB962C8B-B14F-4D97-AF65-F5344CB8AC3E}">
        <p14:creationId xmlns:p14="http://schemas.microsoft.com/office/powerpoint/2010/main" val="8271037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Chris Currens</a:t>
            </a:r>
          </a:p>
          <a:p>
            <a:endParaRPr dirty="0"/>
          </a:p>
        </p:txBody>
      </p:sp>
    </p:spTree>
    <p:extLst>
      <p:ext uri="{BB962C8B-B14F-4D97-AF65-F5344CB8AC3E}">
        <p14:creationId xmlns:p14="http://schemas.microsoft.com/office/powerpoint/2010/main" val="3043496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r>
              <a:rPr lang="en-US" dirty="0"/>
              <a:t>Jason Averill</a:t>
            </a:r>
            <a:endParaRPr dirty="0"/>
          </a:p>
        </p:txBody>
      </p:sp>
    </p:spTree>
    <p:extLst>
      <p:ext uri="{BB962C8B-B14F-4D97-AF65-F5344CB8AC3E}">
        <p14:creationId xmlns:p14="http://schemas.microsoft.com/office/powerpoint/2010/main" val="2528197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Jason Averill</a:t>
            </a:r>
          </a:p>
          <a:p>
            <a:endParaRPr dirty="0"/>
          </a:p>
        </p:txBody>
      </p:sp>
    </p:spTree>
    <p:extLst>
      <p:ext uri="{BB962C8B-B14F-4D97-AF65-F5344CB8AC3E}">
        <p14:creationId xmlns:p14="http://schemas.microsoft.com/office/powerpoint/2010/main" val="36489831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71813" y="876300"/>
            <a:ext cx="3152775" cy="2365375"/>
          </a:xfrm>
          <a:prstGeom prst="rect">
            <a:avLst/>
          </a:prstGeom>
          <a:noFill/>
          <a:ln w="12700">
            <a:solidFill>
              <a:prstClr val="black"/>
            </a:solidFill>
          </a:ln>
        </p:spPr>
      </p:sp>
      <p:sp>
        <p:nvSpPr>
          <p:cNvPr id="3" name="Notes Placeholder 2"/>
          <p:cNvSpPr>
            <a:spLocks noGrp="1"/>
          </p:cNvSpPr>
          <p:nvPr>
            <p:ph type="body" idx="1"/>
          </p:nvPr>
        </p:nvSpPr>
        <p:spPr>
          <a:xfrm>
            <a:off x="930275" y="3373438"/>
            <a:ext cx="7435850" cy="2760662"/>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Jason Averill</a:t>
            </a:r>
          </a:p>
          <a:p>
            <a:endParaRPr lang="en-US" dirty="0"/>
          </a:p>
        </p:txBody>
      </p:sp>
    </p:spTree>
    <p:extLst>
      <p:ext uri="{BB962C8B-B14F-4D97-AF65-F5344CB8AC3E}">
        <p14:creationId xmlns:p14="http://schemas.microsoft.com/office/powerpoint/2010/main" val="32259923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Jason Averill</a:t>
            </a:r>
          </a:p>
          <a:p>
            <a:endParaRPr dirty="0"/>
          </a:p>
        </p:txBody>
      </p:sp>
    </p:spTree>
    <p:extLst>
      <p:ext uri="{BB962C8B-B14F-4D97-AF65-F5344CB8AC3E}">
        <p14:creationId xmlns:p14="http://schemas.microsoft.com/office/powerpoint/2010/main" val="35964414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Jason Averill</a:t>
            </a:r>
          </a:p>
          <a:p>
            <a:endParaRPr dirty="0"/>
          </a:p>
        </p:txBody>
      </p:sp>
    </p:spTree>
    <p:extLst>
      <p:ext uri="{BB962C8B-B14F-4D97-AF65-F5344CB8AC3E}">
        <p14:creationId xmlns:p14="http://schemas.microsoft.com/office/powerpoint/2010/main" val="42770103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lIns="93177" tIns="46589" rIns="93177" bIns="46589">
            <a:normAutofit fontScale="25000" lnSpcReduction="20000"/>
          </a:bodyPr>
          <a:lstStyle/>
          <a:p>
            <a:r>
              <a:rPr lang="en-US" dirty="0"/>
              <a:t>Chris Currens</a:t>
            </a:r>
            <a:endParaRPr dirty="0"/>
          </a:p>
        </p:txBody>
      </p:sp>
    </p:spTree>
    <p:extLst>
      <p:ext uri="{BB962C8B-B14F-4D97-AF65-F5344CB8AC3E}">
        <p14:creationId xmlns:p14="http://schemas.microsoft.com/office/powerpoint/2010/main" val="2857467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7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799" cy="1714500"/>
          </a:xfrm>
          <a:prstGeom prst="rect">
            <a:avLst/>
          </a:prstGeom>
        </p:spPr>
        <p:txBody>
          <a:bodyPr wrap="square" lIns="0" tIns="0" rIns="0" bIns="0">
            <a:spAutoFit/>
          </a:bodyPr>
          <a:lstStyle>
            <a:lvl1pPr>
              <a:defRPr/>
            </a:lvl1pPr>
          </a:lstStyle>
          <a:p>
            <a:endParaRPr/>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000" b="0" i="0">
                <a:solidFill>
                  <a:srgbClr val="205868"/>
                </a:solidFill>
                <a:latin typeface="Arial"/>
                <a:cs typeface="Arial"/>
              </a:defRPr>
            </a:lvl1pPr>
          </a:lstStyle>
          <a:p>
            <a:endParaRPr/>
          </a:p>
        </p:txBody>
      </p:sp>
      <p:sp>
        <p:nvSpPr>
          <p:cNvPr id="4" name="Holder 4"/>
          <p:cNvSpPr>
            <a:spLocks noGrp="1"/>
          </p:cNvSpPr>
          <p:nvPr>
            <p:ph type="ftr" sz="quarter" idx="5"/>
          </p:nvPr>
        </p:nvSpPr>
        <p:spPr>
          <a:xfrm>
            <a:off x="3108960" y="6377940"/>
            <a:ext cx="2926079" cy="276999"/>
          </a:xfrm>
        </p:spPr>
        <p:txBody>
          <a:bodyPr lIns="0" tIns="0" rIns="0" bIns="0"/>
          <a:lstStyle>
            <a:lvl1pPr algn="ctr">
              <a:defRPr>
                <a:solidFill>
                  <a:schemeClr val="tx1">
                    <a:tint val="75000"/>
                  </a:schemeClr>
                </a:solidFill>
              </a:defRPr>
            </a:lvl1pPr>
          </a:lstStyle>
          <a:p>
            <a:fld id="{44704022-F6A1-4353-89AB-ED2E6EBF6DF8}" type="slidenum">
              <a:rPr lang="en-US" smtClean="0"/>
              <a:pPr/>
              <a:t>‹#›</a:t>
            </a:fld>
            <a:endParaRPr lang="en-US"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AB0DC80C-1F51-4ED5-845C-7477DD376317}" type="datetime1">
              <a:rPr lang="en-US" smtClean="0"/>
              <a:t>7/10/2018</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59"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3108960" y="6377940"/>
            <a:ext cx="2926079" cy="276999"/>
          </a:xfrm>
        </p:spPr>
        <p:txBody>
          <a:bodyPr lIns="0" tIns="0" rIns="0" bIns="0"/>
          <a:lstStyle>
            <a:lvl1pPr algn="ctr">
              <a:defRPr>
                <a:solidFill>
                  <a:schemeClr val="tx1">
                    <a:tint val="75000"/>
                  </a:schemeClr>
                </a:solidFill>
              </a:defRPr>
            </a:lvl1pPr>
          </a:lstStyle>
          <a:p>
            <a:endParaRPr lang="en-US"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5CE106F8-29D1-4494-882E-C5FA543659D7}" type="datetime1">
              <a:rPr lang="en-US" smtClean="0"/>
              <a:t>7/10/2018</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a:cs typeface="Calibri"/>
              </a:defRPr>
            </a:lvl1pPr>
          </a:lstStyle>
          <a:p>
            <a:endParaRPr/>
          </a:p>
        </p:txBody>
      </p:sp>
      <p:sp>
        <p:nvSpPr>
          <p:cNvPr id="3" name="Holder 3"/>
          <p:cNvSpPr>
            <a:spLocks noGrp="1"/>
          </p:cNvSpPr>
          <p:nvPr>
            <p:ph type="ftr" sz="quarter" idx="5"/>
          </p:nvPr>
        </p:nvSpPr>
        <p:spPr>
          <a:xfrm>
            <a:off x="3108960" y="6377940"/>
            <a:ext cx="2926079" cy="276999"/>
          </a:xfrm>
        </p:spPr>
        <p:txBody>
          <a:bodyPr lIns="0" tIns="0" rIns="0" bIns="0"/>
          <a:lstStyle>
            <a:lvl1pPr algn="ctr">
              <a:defRPr>
                <a:solidFill>
                  <a:schemeClr val="tx1">
                    <a:tint val="75000"/>
                  </a:schemeClr>
                </a:solidFill>
              </a:defRPr>
            </a:lvl1pPr>
          </a:lstStyle>
          <a:p>
            <a:fld id="{0B3B979D-1109-48C3-B43C-BA4C3BCB17F2}" type="slidenum">
              <a:rPr lang="en-US" smtClean="0"/>
              <a:pPr/>
              <a:t>‹#›</a:t>
            </a:fld>
            <a:endParaRPr lang="en-US"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9260F088-1B39-4DBA-B3B9-5B151E94B8ED}" type="datetime1">
              <a:rPr lang="en-US" smtClean="0"/>
              <a:t>7/10/2018</a:t>
            </a:fld>
            <a:endParaRPr lang="en-US" dirty="0"/>
          </a:p>
        </p:txBody>
      </p:sp>
      <p:sp>
        <p:nvSpPr>
          <p:cNvPr id="5" name="Holder 5"/>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3108960" y="6377940"/>
            <a:ext cx="2926079" cy="276999"/>
          </a:xfrm>
        </p:spPr>
        <p:txBody>
          <a:bodyPr lIns="0" tIns="0" rIns="0" bIns="0"/>
          <a:lstStyle>
            <a:lvl1pPr algn="ctr">
              <a:defRPr>
                <a:solidFill>
                  <a:schemeClr val="tx1">
                    <a:tint val="75000"/>
                  </a:schemeClr>
                </a:solidFill>
              </a:defRPr>
            </a:lvl1pPr>
          </a:lstStyle>
          <a:p>
            <a:fld id="{9377C64B-FEC6-4BAD-A2A2-3B8D7A38D819}" type="slidenum">
              <a:rPr lang="en-US" smtClean="0"/>
              <a:pPr/>
              <a:t>‹#›</a:t>
            </a:fld>
            <a:endParaRPr lang="en-US"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8B513295-F0BE-4A4F-9300-BB4F1024B57E}" type="datetime1">
              <a:rPr lang="en-US" smtClean="0"/>
              <a:t>7/10/2018</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63"/>
            <a:ext cx="9144000" cy="6040374"/>
          </a:xfrm>
          <a:prstGeom prst="rect">
            <a:avLst/>
          </a:prstGeom>
          <a:blipFill>
            <a:blip r:embed="rId7" cstate="print"/>
            <a:stretch>
              <a:fillRect/>
            </a:stretch>
          </a:blipFill>
        </p:spPr>
        <p:txBody>
          <a:bodyPr wrap="square" lIns="0" tIns="0" rIns="0" bIns="0" rtlCol="0"/>
          <a:lstStyle/>
          <a:p>
            <a:endParaRPr dirty="0"/>
          </a:p>
        </p:txBody>
      </p:sp>
      <p:sp>
        <p:nvSpPr>
          <p:cNvPr id="17" name="bk object 17"/>
          <p:cNvSpPr/>
          <p:nvPr/>
        </p:nvSpPr>
        <p:spPr>
          <a:xfrm>
            <a:off x="7315200" y="5983287"/>
            <a:ext cx="1828799" cy="874710"/>
          </a:xfrm>
          <a:prstGeom prst="rect">
            <a:avLst/>
          </a:prstGeom>
          <a:blipFill>
            <a:blip r:embed="rId8" cstate="print"/>
            <a:stretch>
              <a:fillRect/>
            </a:stretch>
          </a:blipFill>
        </p:spPr>
        <p:txBody>
          <a:bodyPr wrap="square" lIns="0" tIns="0" rIns="0" bIns="0" rtlCol="0"/>
          <a:lstStyle/>
          <a:p>
            <a:endParaRPr dirty="0"/>
          </a:p>
        </p:txBody>
      </p:sp>
      <p:sp>
        <p:nvSpPr>
          <p:cNvPr id="2" name="Holder 2"/>
          <p:cNvSpPr>
            <a:spLocks noGrp="1"/>
          </p:cNvSpPr>
          <p:nvPr>
            <p:ph type="title"/>
          </p:nvPr>
        </p:nvSpPr>
        <p:spPr>
          <a:xfrm>
            <a:off x="821537" y="949705"/>
            <a:ext cx="7500924" cy="559435"/>
          </a:xfrm>
          <a:prstGeom prst="rect">
            <a:avLst/>
          </a:prstGeom>
        </p:spPr>
        <p:txBody>
          <a:bodyPr wrap="square" lIns="0" tIns="0" rIns="0" bIns="0">
            <a:spAutoFit/>
          </a:bodyPr>
          <a:lstStyle>
            <a:lvl1pPr>
              <a:defRPr sz="4400" b="0" i="0">
                <a:solidFill>
                  <a:schemeClr val="tx1"/>
                </a:solidFill>
                <a:latin typeface="Calibri"/>
                <a:cs typeface="Calibri"/>
              </a:defRPr>
            </a:lvl1pPr>
          </a:lstStyle>
          <a:p>
            <a:endParaRPr/>
          </a:p>
        </p:txBody>
      </p:sp>
      <p:sp>
        <p:nvSpPr>
          <p:cNvPr id="3" name="Holder 3"/>
          <p:cNvSpPr>
            <a:spLocks noGrp="1"/>
          </p:cNvSpPr>
          <p:nvPr>
            <p:ph type="body" idx="1"/>
          </p:nvPr>
        </p:nvSpPr>
        <p:spPr>
          <a:xfrm>
            <a:off x="535940" y="1610630"/>
            <a:ext cx="8072119" cy="4425315"/>
          </a:xfrm>
          <a:prstGeom prst="rect">
            <a:avLst/>
          </a:prstGeom>
        </p:spPr>
        <p:txBody>
          <a:bodyPr wrap="square" lIns="0" tIns="0" rIns="0" bIns="0">
            <a:spAutoFit/>
          </a:bodyPr>
          <a:lstStyle>
            <a:lvl1pPr>
              <a:defRPr sz="2000" b="0" i="0">
                <a:solidFill>
                  <a:srgbClr val="205868"/>
                </a:solidFill>
                <a:latin typeface="Arial"/>
                <a:cs typeface="Arial"/>
              </a:defRPr>
            </a:lvl1pPr>
          </a:lstStyle>
          <a:p>
            <a:endParaRPr/>
          </a:p>
        </p:txBody>
      </p:sp>
      <p:sp>
        <p:nvSpPr>
          <p:cNvPr id="4" name="Holder 4"/>
          <p:cNvSpPr>
            <a:spLocks noGrp="1"/>
          </p:cNvSpPr>
          <p:nvPr>
            <p:ph type="ftr" sz="quarter" idx="5"/>
          </p:nvPr>
        </p:nvSpPr>
        <p:spPr>
          <a:xfrm>
            <a:off x="3108960" y="6377940"/>
            <a:ext cx="2926079" cy="276999"/>
          </a:xfrm>
          <a:prstGeom prst="rect">
            <a:avLst/>
          </a:prstGeom>
        </p:spPr>
        <p:txBody>
          <a:bodyPr wrap="square" lIns="0" tIns="0" rIns="0" bIns="0">
            <a:spAutoFit/>
          </a:bodyPr>
          <a:lstStyle>
            <a:lvl1pPr algn="ctr">
              <a:defRPr>
                <a:solidFill>
                  <a:schemeClr val="tx1">
                    <a:tint val="75000"/>
                  </a:schemeClr>
                </a:solidFill>
              </a:defRPr>
            </a:lvl1pPr>
          </a:lstStyle>
          <a:p>
            <a:fld id="{34BD9EF3-59FC-4B8F-A46B-169505EF6B96}" type="slidenum">
              <a:rPr lang="en-US" smtClean="0"/>
              <a:pPr/>
              <a:t>‹#›</a:t>
            </a:fld>
            <a:endParaRPr lang="en-US" dirty="0"/>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3F4E18B3-A189-49B9-9269-28969B1474EF}" type="datetime1">
              <a:rPr lang="en-US" smtClean="0"/>
              <a:t>7/10/2018</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grants.gov/"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mailto:grants@nist.gov"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5" Type="http://schemas.openxmlformats.org/officeDocument/2006/relationships/hyperlink" Target="mailto:dean.iwasaki@nist.gov" TargetMode="External"/><Relationship Id="rId4" Type="http://schemas.openxmlformats.org/officeDocument/2006/relationships/hyperlink" Target="mailto:support@grants.gov"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s://www.grants.gov/web/grants/view-opportunity.html?oppId=306687"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hyperlink" Target="http://www.grants.gov/" TargetMode="External"/><Relationship Id="rId5" Type="http://schemas.openxmlformats.org/officeDocument/2006/relationships/hyperlink" Target="http://www.nist.gov/el/disresgoal.cfm" TargetMode="External"/><Relationship Id="rId4" Type="http://schemas.openxmlformats.org/officeDocument/2006/relationships/hyperlink" Target="https://www.nist.gov/el/disaster-resilience/disaster-resilience-federal-funding-opportunity-ffo/resources/faqs-disaster" TargetMode="Externa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nist.gov/sites/default/files/documents/2017/03/13/strategic_plan_for_national_windstorm_impact_reduction_program_-_draft_f.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ww.nist.gov/programs-projects/structural-performance-multi-hazards-program"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nist.gov/topics/disaster-failure-studies/about-disaster-and-failure-studies-progra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nist.gov/el/fire-research-division-73300/wildland-urban-interface-fire-73305"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nehrp.gov/"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nist.gov/el/dr_ffo_qanda.cf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47394" y="1691685"/>
            <a:ext cx="6967220" cy="1661993"/>
          </a:xfrm>
          <a:prstGeom prst="rect">
            <a:avLst/>
          </a:prstGeom>
        </p:spPr>
        <p:txBody>
          <a:bodyPr vert="horz" wrap="square" lIns="0" tIns="0" rIns="0" bIns="0" rtlCol="0">
            <a:spAutoFit/>
          </a:bodyPr>
          <a:lstStyle/>
          <a:p>
            <a:pPr marL="12700" algn="ctr">
              <a:lnSpc>
                <a:spcPct val="100000"/>
              </a:lnSpc>
            </a:pPr>
            <a:r>
              <a:rPr lang="en-US" sz="3600" b="1" spc="-20" dirty="0">
                <a:latin typeface="Arial"/>
                <a:cs typeface="Arial"/>
              </a:rPr>
              <a:t>Disaster Resilience (DR)</a:t>
            </a:r>
          </a:p>
          <a:p>
            <a:pPr marL="12700" algn="ctr">
              <a:lnSpc>
                <a:spcPct val="100000"/>
              </a:lnSpc>
            </a:pPr>
            <a:r>
              <a:rPr lang="en-US" sz="3600" b="1" spc="-20" dirty="0">
                <a:latin typeface="Arial"/>
                <a:cs typeface="Arial"/>
              </a:rPr>
              <a:t>Notice of Funding Opportunity (NOFO)</a:t>
            </a:r>
            <a:endParaRPr sz="3600" dirty="0">
              <a:latin typeface="Arial"/>
              <a:cs typeface="Arial"/>
            </a:endParaRPr>
          </a:p>
        </p:txBody>
      </p:sp>
      <p:sp>
        <p:nvSpPr>
          <p:cNvPr id="4" name="object 4"/>
          <p:cNvSpPr txBox="1"/>
          <p:nvPr/>
        </p:nvSpPr>
        <p:spPr>
          <a:xfrm>
            <a:off x="1831594" y="5408895"/>
            <a:ext cx="2816606" cy="307777"/>
          </a:xfrm>
          <a:prstGeom prst="rect">
            <a:avLst/>
          </a:prstGeom>
        </p:spPr>
        <p:txBody>
          <a:bodyPr vert="horz" wrap="square" lIns="0" tIns="0" rIns="0" bIns="0" rtlCol="0">
            <a:spAutoFit/>
          </a:bodyPr>
          <a:lstStyle/>
          <a:p>
            <a:pPr marL="12700">
              <a:lnSpc>
                <a:spcPct val="100000"/>
              </a:lnSpc>
            </a:pPr>
            <a:r>
              <a:rPr lang="en-US" sz="2000" dirty="0">
                <a:solidFill>
                  <a:srgbClr val="585858"/>
                </a:solidFill>
                <a:latin typeface="Arial"/>
                <a:cs typeface="Arial"/>
              </a:rPr>
              <a:t>July 11, 2018</a:t>
            </a:r>
            <a:endParaRPr sz="2000" dirty="0">
              <a:latin typeface="Arial"/>
              <a:cs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371600" y="890833"/>
            <a:ext cx="6343142" cy="677108"/>
          </a:xfrm>
          <a:prstGeom prst="rect">
            <a:avLst/>
          </a:prstGeom>
        </p:spPr>
        <p:txBody>
          <a:bodyPr vert="horz" wrap="square" lIns="0" tIns="0" rIns="0" bIns="0" rtlCol="0">
            <a:spAutoFit/>
          </a:bodyPr>
          <a:lstStyle/>
          <a:p>
            <a:pPr algn="ctr">
              <a:lnSpc>
                <a:spcPct val="100000"/>
              </a:lnSpc>
            </a:pPr>
            <a:r>
              <a:rPr lang="en-US" sz="4400" dirty="0">
                <a:latin typeface="Calibri"/>
                <a:cs typeface="Calibri"/>
              </a:rPr>
              <a:t>Disaster Resilience </a:t>
            </a:r>
            <a:r>
              <a:rPr lang="en-US" sz="4400" spc="-5" dirty="0">
                <a:latin typeface="Calibri"/>
                <a:cs typeface="Calibri"/>
              </a:rPr>
              <a:t>NOFO</a:t>
            </a:r>
            <a:r>
              <a:rPr lang="en-US" sz="4400" dirty="0">
                <a:latin typeface="Calibri"/>
                <a:cs typeface="Calibri"/>
              </a:rPr>
              <a:t> –</a:t>
            </a:r>
            <a:r>
              <a:rPr sz="4400" dirty="0">
                <a:latin typeface="Calibri"/>
                <a:cs typeface="Calibri"/>
              </a:rPr>
              <a:t> </a:t>
            </a:r>
          </a:p>
        </p:txBody>
      </p:sp>
      <p:sp>
        <p:nvSpPr>
          <p:cNvPr id="3" name="object 3"/>
          <p:cNvSpPr txBox="1"/>
          <p:nvPr/>
        </p:nvSpPr>
        <p:spPr>
          <a:xfrm>
            <a:off x="790321" y="1905000"/>
            <a:ext cx="7505700" cy="3385542"/>
          </a:xfrm>
          <a:prstGeom prst="rect">
            <a:avLst/>
          </a:prstGeom>
        </p:spPr>
        <p:txBody>
          <a:bodyPr vert="horz" wrap="square" lIns="0" tIns="0" rIns="0" bIns="0" rtlCol="0">
            <a:spAutoFit/>
          </a:bodyPr>
          <a:lstStyle/>
          <a:p>
            <a:pPr marL="355600" marR="5080" indent="-342900">
              <a:lnSpc>
                <a:spcPct val="100000"/>
              </a:lnSpc>
              <a:buClr>
                <a:srgbClr val="205868"/>
              </a:buClr>
              <a:buFont typeface="Arial"/>
              <a:buChar char="•"/>
              <a:tabLst>
                <a:tab pos="356235" algn="l"/>
              </a:tabLst>
            </a:pPr>
            <a:r>
              <a:rPr sz="2000" dirty="0">
                <a:latin typeface="Arial"/>
                <a:cs typeface="Arial"/>
              </a:rPr>
              <a:t>Fundin</a:t>
            </a:r>
            <a:r>
              <a:rPr sz="2000" spc="5" dirty="0">
                <a:latin typeface="Arial"/>
                <a:cs typeface="Arial"/>
              </a:rPr>
              <a:t>g</a:t>
            </a:r>
            <a:r>
              <a:rPr sz="2000" dirty="0">
                <a:latin typeface="Arial"/>
                <a:cs typeface="Arial"/>
              </a:rPr>
              <a:t>:</a:t>
            </a:r>
            <a:r>
              <a:rPr sz="2000" spc="-25" dirty="0">
                <a:latin typeface="Arial"/>
                <a:cs typeface="Arial"/>
              </a:rPr>
              <a:t> </a:t>
            </a:r>
            <a:r>
              <a:rPr lang="en-US" sz="2000" b="1" spc="-25" dirty="0">
                <a:latin typeface="Arial"/>
                <a:cs typeface="Arial"/>
              </a:rPr>
              <a:t>Approximately </a:t>
            </a:r>
            <a:r>
              <a:rPr sz="2000" b="1" dirty="0">
                <a:latin typeface="Arial"/>
                <a:cs typeface="Arial"/>
              </a:rPr>
              <a:t>$</a:t>
            </a:r>
            <a:r>
              <a:rPr lang="en-US" sz="2000" b="1" dirty="0">
                <a:latin typeface="Arial"/>
                <a:cs typeface="Arial"/>
              </a:rPr>
              <a:t>3</a:t>
            </a:r>
            <a:r>
              <a:rPr sz="2000" b="1" spc="-15" dirty="0">
                <a:latin typeface="Arial"/>
                <a:cs typeface="Arial"/>
              </a:rPr>
              <a:t> </a:t>
            </a:r>
            <a:r>
              <a:rPr sz="2000" b="1" dirty="0">
                <a:latin typeface="Arial"/>
                <a:cs typeface="Arial"/>
              </a:rPr>
              <a:t>million</a:t>
            </a:r>
            <a:endParaRPr lang="en-US" sz="2000" b="1" dirty="0">
              <a:latin typeface="Arial"/>
              <a:cs typeface="Arial"/>
            </a:endParaRPr>
          </a:p>
          <a:p>
            <a:pPr marL="355600" marR="5080" indent="-342900">
              <a:lnSpc>
                <a:spcPct val="100000"/>
              </a:lnSpc>
              <a:buClr>
                <a:srgbClr val="205868"/>
              </a:buClr>
              <a:buFont typeface="Arial"/>
              <a:buChar char="•"/>
              <a:tabLst>
                <a:tab pos="356235" algn="l"/>
              </a:tabLst>
            </a:pPr>
            <a:endParaRPr lang="en-US" sz="2000" dirty="0">
              <a:latin typeface="Arial"/>
              <a:cs typeface="Arial"/>
            </a:endParaRPr>
          </a:p>
          <a:p>
            <a:pPr marL="812800" marR="5080" lvl="1" indent="-342900">
              <a:buClr>
                <a:srgbClr val="205868"/>
              </a:buClr>
              <a:buFont typeface="Arial"/>
              <a:buChar char="•"/>
              <a:tabLst>
                <a:tab pos="356235" algn="l"/>
              </a:tabLst>
            </a:pPr>
            <a:r>
              <a:rPr lang="en-US" sz="2000" dirty="0">
                <a:latin typeface="Arial"/>
                <a:cs typeface="Arial"/>
              </a:rPr>
              <a:t>NIST </a:t>
            </a:r>
            <a:r>
              <a:rPr lang="en-US" sz="2000" b="1" dirty="0">
                <a:latin typeface="Arial"/>
                <a:cs typeface="Arial"/>
              </a:rPr>
              <a:t>anticipates funding five to fifteen </a:t>
            </a:r>
            <a:r>
              <a:rPr lang="en-US" sz="2000" dirty="0">
                <a:latin typeface="Arial"/>
                <a:cs typeface="Arial"/>
              </a:rPr>
              <a:t>awards in the range of $250,000 to $750,000 each with project performance periods of up to three years, consistent with the multi-year funding policy in this NOFO.</a:t>
            </a:r>
          </a:p>
          <a:p>
            <a:pPr marL="355600" marR="5080" indent="-342900">
              <a:lnSpc>
                <a:spcPct val="100000"/>
              </a:lnSpc>
              <a:buClr>
                <a:srgbClr val="205868"/>
              </a:buClr>
              <a:buFont typeface="Arial"/>
              <a:buChar char="•"/>
              <a:tabLst>
                <a:tab pos="356235" algn="l"/>
              </a:tabLst>
            </a:pPr>
            <a:endParaRPr lang="en-US" sz="2000" dirty="0">
              <a:latin typeface="Arial"/>
              <a:cs typeface="Arial"/>
            </a:endParaRPr>
          </a:p>
          <a:p>
            <a:pPr marL="355600" marR="5080" indent="-342900">
              <a:buClr>
                <a:srgbClr val="205868"/>
              </a:buClr>
              <a:buFont typeface="Arial"/>
              <a:buChar char="•"/>
              <a:tabLst>
                <a:tab pos="356235" algn="l"/>
              </a:tabLst>
            </a:pPr>
            <a:r>
              <a:rPr lang="en-US" sz="2000" dirty="0">
                <a:latin typeface="Arial"/>
                <a:cs typeface="Arial"/>
              </a:rPr>
              <a:t>Application Process: Single application. No</a:t>
            </a:r>
            <a:r>
              <a:rPr lang="en-US" sz="2000" spc="-15" dirty="0">
                <a:latin typeface="Arial"/>
                <a:cs typeface="Arial"/>
              </a:rPr>
              <a:t> </a:t>
            </a:r>
            <a:r>
              <a:rPr lang="en-US" sz="2000" dirty="0">
                <a:latin typeface="Arial"/>
                <a:cs typeface="Arial"/>
              </a:rPr>
              <a:t>pr</a:t>
            </a:r>
            <a:r>
              <a:rPr lang="en-US" sz="2000" spc="5" dirty="0">
                <a:latin typeface="Arial"/>
                <a:cs typeface="Arial"/>
              </a:rPr>
              <a:t>e</a:t>
            </a:r>
            <a:r>
              <a:rPr lang="en-US" sz="2000" dirty="0">
                <a:latin typeface="Arial"/>
                <a:cs typeface="Arial"/>
              </a:rPr>
              <a:t>-appli</a:t>
            </a:r>
            <a:r>
              <a:rPr lang="en-US" sz="2000" spc="5" dirty="0">
                <a:latin typeface="Arial"/>
                <a:cs typeface="Arial"/>
              </a:rPr>
              <a:t>c</a:t>
            </a:r>
            <a:r>
              <a:rPr lang="en-US" sz="2000" dirty="0">
                <a:latin typeface="Arial"/>
                <a:cs typeface="Arial"/>
              </a:rPr>
              <a:t>ation</a:t>
            </a:r>
            <a:r>
              <a:rPr lang="en-US" sz="2000" spc="-45" dirty="0">
                <a:latin typeface="Arial"/>
                <a:cs typeface="Arial"/>
              </a:rPr>
              <a:t> </a:t>
            </a:r>
            <a:r>
              <a:rPr lang="en-US" sz="2000" dirty="0">
                <a:latin typeface="Arial"/>
                <a:cs typeface="Arial"/>
              </a:rPr>
              <a:t>is requi</a:t>
            </a:r>
            <a:r>
              <a:rPr lang="en-US" sz="2000" spc="5" dirty="0">
                <a:latin typeface="Arial"/>
                <a:cs typeface="Arial"/>
              </a:rPr>
              <a:t>r</a:t>
            </a:r>
            <a:r>
              <a:rPr lang="en-US" sz="2000" dirty="0">
                <a:latin typeface="Arial"/>
                <a:cs typeface="Arial"/>
              </a:rPr>
              <a:t>ed.</a:t>
            </a:r>
          </a:p>
          <a:p>
            <a:pPr marL="355600" marR="5080" indent="-342900">
              <a:lnSpc>
                <a:spcPct val="100000"/>
              </a:lnSpc>
              <a:buClr>
                <a:srgbClr val="205868"/>
              </a:buClr>
              <a:buFont typeface="Arial"/>
              <a:buChar char="•"/>
              <a:tabLst>
                <a:tab pos="356235" algn="l"/>
              </a:tabLst>
            </a:pPr>
            <a:endParaRPr lang="en-US" sz="2000" dirty="0">
              <a:latin typeface="Arial"/>
              <a:cs typeface="Arial"/>
            </a:endParaRPr>
          </a:p>
          <a:p>
            <a:pPr marL="355600" marR="5080" indent="-342900">
              <a:buClr>
                <a:srgbClr val="205868"/>
              </a:buClr>
              <a:buFont typeface="Arial"/>
              <a:buChar char="•"/>
              <a:tabLst>
                <a:tab pos="356235" algn="l"/>
              </a:tabLst>
            </a:pPr>
            <a:r>
              <a:rPr lang="en-US" sz="2000" dirty="0">
                <a:latin typeface="Arial"/>
                <a:cs typeface="Arial"/>
              </a:rPr>
              <a:t>Cost Share: Cost</a:t>
            </a:r>
            <a:r>
              <a:rPr lang="en-US" sz="2000" spc="-15" dirty="0">
                <a:latin typeface="Arial"/>
                <a:cs typeface="Arial"/>
              </a:rPr>
              <a:t> </a:t>
            </a:r>
            <a:r>
              <a:rPr lang="en-US" sz="2000" dirty="0">
                <a:latin typeface="Arial"/>
                <a:cs typeface="Arial"/>
              </a:rPr>
              <a:t>s</a:t>
            </a:r>
            <a:r>
              <a:rPr lang="en-US" sz="2000" spc="5" dirty="0">
                <a:latin typeface="Arial"/>
                <a:cs typeface="Arial"/>
              </a:rPr>
              <a:t>h</a:t>
            </a:r>
            <a:r>
              <a:rPr lang="en-US" sz="2000" dirty="0">
                <a:latin typeface="Arial"/>
                <a:cs typeface="Arial"/>
              </a:rPr>
              <a:t>aring</a:t>
            </a:r>
            <a:r>
              <a:rPr lang="en-US" sz="2000" spc="-40" dirty="0">
                <a:latin typeface="Arial"/>
                <a:cs typeface="Arial"/>
              </a:rPr>
              <a:t> </a:t>
            </a:r>
            <a:r>
              <a:rPr lang="en-US" sz="2000" dirty="0">
                <a:latin typeface="Arial"/>
                <a:cs typeface="Arial"/>
              </a:rPr>
              <a:t>is not</a:t>
            </a:r>
            <a:r>
              <a:rPr lang="en-US" sz="2000" spc="-20" dirty="0">
                <a:latin typeface="Arial"/>
                <a:cs typeface="Arial"/>
              </a:rPr>
              <a:t> </a:t>
            </a:r>
            <a:r>
              <a:rPr lang="en-US" sz="2000" dirty="0">
                <a:latin typeface="Arial"/>
                <a:cs typeface="Arial"/>
              </a:rPr>
              <a:t>requi</a:t>
            </a:r>
            <a:r>
              <a:rPr lang="en-US" sz="2000" spc="5" dirty="0">
                <a:latin typeface="Arial"/>
                <a:cs typeface="Arial"/>
              </a:rPr>
              <a:t>r</a:t>
            </a:r>
            <a:r>
              <a:rPr lang="en-US" sz="2000" dirty="0">
                <a:latin typeface="Arial"/>
                <a:cs typeface="Arial"/>
              </a:rPr>
              <a:t>ed.</a:t>
            </a:r>
          </a:p>
        </p:txBody>
      </p:sp>
      <p:sp>
        <p:nvSpPr>
          <p:cNvPr id="6" name="Footer Placeholder 5"/>
          <p:cNvSpPr>
            <a:spLocks noGrp="1"/>
          </p:cNvSpPr>
          <p:nvPr>
            <p:ph type="ftr" sz="quarter" idx="5"/>
          </p:nvPr>
        </p:nvSpPr>
        <p:spPr/>
        <p:txBody>
          <a:bodyPr/>
          <a:lstStyle/>
          <a:p>
            <a:fld id="{227ED90A-DD07-4033-A246-D725727CDF42}" type="slidenum">
              <a:rPr lang="en-US" smtClean="0"/>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2730500">
              <a:lnSpc>
                <a:spcPct val="100000"/>
              </a:lnSpc>
            </a:pPr>
            <a:r>
              <a:rPr spc="-5" dirty="0"/>
              <a:t>Eligibil</a:t>
            </a:r>
            <a:r>
              <a:rPr dirty="0"/>
              <a:t>ity</a:t>
            </a:r>
          </a:p>
        </p:txBody>
      </p:sp>
      <p:sp>
        <p:nvSpPr>
          <p:cNvPr id="3" name="object 3"/>
          <p:cNvSpPr txBox="1"/>
          <p:nvPr/>
        </p:nvSpPr>
        <p:spPr>
          <a:xfrm>
            <a:off x="685801" y="1976771"/>
            <a:ext cx="8001000" cy="3447098"/>
          </a:xfrm>
          <a:prstGeom prst="rect">
            <a:avLst/>
          </a:prstGeom>
        </p:spPr>
        <p:txBody>
          <a:bodyPr vert="horz" wrap="square" lIns="0" tIns="0" rIns="0" bIns="0" rtlCol="0">
            <a:spAutoFit/>
          </a:bodyPr>
          <a:lstStyle/>
          <a:p>
            <a:pPr lvl="0"/>
            <a:r>
              <a:rPr lang="en-US" dirty="0">
                <a:latin typeface="Arial" panose="020B0604020202020204" pitchFamily="34" charset="0"/>
                <a:cs typeface="Arial" panose="020B0604020202020204" pitchFamily="34" charset="0"/>
              </a:rPr>
              <a:t>Eligibility for all programs listed in this NOFO is open to all domestic non-Federal entities.  Eligible applicants include institutions of higher education, non-profit organizations, for-profit organizations, state and local governments, Indian tribes, and hospitals.</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Please note that, for the purposes of this NOFO, individuals and unincorporated sole proprietors are not considered “non-Federal entities” and are not eligible to apply.  In addition, foreign entities are not eligible to apply.</a:t>
            </a:r>
          </a:p>
          <a:p>
            <a:pPr lvl="0"/>
            <a:endParaRPr lang="en-US" b="1" dirty="0">
              <a:latin typeface="Arial" panose="020B0604020202020204" pitchFamily="34" charset="0"/>
              <a:cs typeface="Arial" panose="020B0604020202020204" pitchFamily="34" charset="0"/>
            </a:endParaRPr>
          </a:p>
          <a:p>
            <a:pPr lvl="0"/>
            <a:endParaRPr lang="en-US" sz="2000" b="1" i="1" dirty="0">
              <a:solidFill>
                <a:srgbClr val="205868"/>
              </a:solidFill>
              <a:latin typeface="Arial" panose="020B0604020202020204" pitchFamily="34" charset="0"/>
              <a:cs typeface="Arial" panose="020B0604020202020204" pitchFamily="34" charset="0"/>
            </a:endParaRPr>
          </a:p>
          <a:p>
            <a:pPr lvl="0"/>
            <a:r>
              <a:rPr lang="en-US" sz="2000" b="1" i="1" dirty="0">
                <a:solidFill>
                  <a:srgbClr val="205868"/>
                </a:solidFill>
                <a:latin typeface="Arial"/>
                <a:cs typeface="Arial"/>
              </a:rPr>
              <a:t>***Federally funded research and development centers (</a:t>
            </a:r>
            <a:r>
              <a:rPr sz="2000" b="1" i="1" dirty="0">
                <a:solidFill>
                  <a:srgbClr val="205868"/>
                </a:solidFill>
                <a:latin typeface="Arial"/>
                <a:cs typeface="Arial"/>
              </a:rPr>
              <a:t>FFRDC</a:t>
            </a:r>
            <a:r>
              <a:rPr lang="en-US" sz="2000" b="1" i="1" dirty="0">
                <a:solidFill>
                  <a:srgbClr val="205868"/>
                </a:solidFill>
                <a:latin typeface="Arial"/>
                <a:cs typeface="Arial"/>
              </a:rPr>
              <a:t>)</a:t>
            </a:r>
            <a:r>
              <a:rPr sz="2000" b="1" i="1" dirty="0">
                <a:solidFill>
                  <a:srgbClr val="205868"/>
                </a:solidFill>
                <a:latin typeface="Arial"/>
                <a:cs typeface="Arial"/>
              </a:rPr>
              <a:t>, energy lab contractors, or other special situations should consult their </a:t>
            </a:r>
            <a:r>
              <a:rPr lang="en-US" sz="2000" b="1" i="1" dirty="0">
                <a:solidFill>
                  <a:srgbClr val="205868"/>
                </a:solidFill>
                <a:latin typeface="Arial"/>
                <a:cs typeface="Arial"/>
              </a:rPr>
              <a:t>appropriate advisors</a:t>
            </a:r>
            <a:r>
              <a:rPr sz="2000" b="1" i="1" dirty="0">
                <a:solidFill>
                  <a:srgbClr val="205868"/>
                </a:solidFill>
                <a:latin typeface="Arial"/>
                <a:cs typeface="Arial"/>
              </a:rPr>
              <a:t> to determine eligibility.</a:t>
            </a:r>
          </a:p>
        </p:txBody>
      </p:sp>
      <p:sp>
        <p:nvSpPr>
          <p:cNvPr id="6" name="Footer Placeholder 5"/>
          <p:cNvSpPr>
            <a:spLocks noGrp="1"/>
          </p:cNvSpPr>
          <p:nvPr>
            <p:ph type="ftr" sz="quarter" idx="5"/>
          </p:nvPr>
        </p:nvSpPr>
        <p:spPr/>
        <p:txBody>
          <a:bodyPr/>
          <a:lstStyle/>
          <a:p>
            <a:fld id="{EF031CA7-BC16-4CC6-9E0B-DD541CD53C3B}" type="slidenum">
              <a:rPr lang="en-US" smtClean="0"/>
              <a:t>11</a:t>
            </a:fld>
            <a:endParaRPr lang="en-US" dirty="0"/>
          </a:p>
        </p:txBody>
      </p:sp>
    </p:spTree>
    <p:extLst>
      <p:ext uri="{BB962C8B-B14F-4D97-AF65-F5344CB8AC3E}">
        <p14:creationId xmlns:p14="http://schemas.microsoft.com/office/powerpoint/2010/main" val="7977032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537" y="949705"/>
            <a:ext cx="7500924" cy="677108"/>
          </a:xfrm>
        </p:spPr>
        <p:txBody>
          <a:bodyPr/>
          <a:lstStyle/>
          <a:p>
            <a:pPr algn="ctr"/>
            <a:r>
              <a:rPr lang="en-US" spc="-5" dirty="0"/>
              <a:t>Dates</a:t>
            </a:r>
            <a:endParaRPr lang="en-US" dirty="0"/>
          </a:p>
        </p:txBody>
      </p:sp>
      <p:sp>
        <p:nvSpPr>
          <p:cNvPr id="3" name="Text Placeholder 2"/>
          <p:cNvSpPr>
            <a:spLocks noGrp="1"/>
          </p:cNvSpPr>
          <p:nvPr>
            <p:ph type="body" idx="1"/>
          </p:nvPr>
        </p:nvSpPr>
        <p:spPr>
          <a:xfrm>
            <a:off x="533400" y="1626813"/>
            <a:ext cx="8072119" cy="4873129"/>
          </a:xfrm>
        </p:spPr>
        <p:txBody>
          <a:bodyPr/>
          <a:lstStyle/>
          <a:p>
            <a:pPr marL="355600" indent="-342900">
              <a:lnSpc>
                <a:spcPct val="100000"/>
              </a:lnSpc>
              <a:buClr>
                <a:srgbClr val="205868"/>
              </a:buClr>
              <a:buFont typeface="Arial"/>
              <a:buChar char="•"/>
              <a:tabLst>
                <a:tab pos="356235" algn="l"/>
              </a:tabLst>
            </a:pPr>
            <a:endParaRPr lang="en-US" dirty="0"/>
          </a:p>
          <a:p>
            <a:pPr marL="756285" marR="185420" lvl="1" indent="-286385">
              <a:lnSpc>
                <a:spcPct val="100000"/>
              </a:lnSpc>
              <a:spcBef>
                <a:spcPts val="480"/>
              </a:spcBef>
              <a:buClr>
                <a:srgbClr val="585858"/>
              </a:buClr>
              <a:buFont typeface="Arial"/>
              <a:buChar char="•"/>
              <a:tabLst>
                <a:tab pos="756920" algn="l"/>
              </a:tabLst>
            </a:pPr>
            <a:r>
              <a:rPr lang="en-US" sz="2000" b="1" dirty="0">
                <a:solidFill>
                  <a:schemeClr val="tx1"/>
                </a:solidFill>
                <a:latin typeface="Arial"/>
                <a:cs typeface="Arial"/>
              </a:rPr>
              <a:t>Applications must be received at Grants.gov no later than 11:59 p.m. Eastern Time, Monday, August 27, 2018. </a:t>
            </a:r>
            <a:r>
              <a:rPr lang="en-US" sz="2000" dirty="0">
                <a:solidFill>
                  <a:schemeClr val="tx1"/>
                </a:solidFill>
                <a:latin typeface="Arial"/>
                <a:cs typeface="Arial"/>
              </a:rPr>
              <a:t>(Applicants should be aware that the Grants.gov system is expected to be closed for routine maintenance at these times: from 12:01 a.m. Eastern Time, Saturday, July 21, 2018 until Monday, July 23, 2018 at 6:00 a.m. Eastern Time; and again from 12:01 a.m. Eastern Time, Saturday, August 18, 2018 until 6:00 a.m. Eastern Time, Monday, August 20, 2018.)  </a:t>
            </a:r>
          </a:p>
          <a:p>
            <a:pPr marL="756285" marR="185420" lvl="1" indent="-286385">
              <a:lnSpc>
                <a:spcPct val="100000"/>
              </a:lnSpc>
              <a:spcBef>
                <a:spcPts val="480"/>
              </a:spcBef>
              <a:buClr>
                <a:srgbClr val="585858"/>
              </a:buClr>
              <a:buFont typeface="Arial"/>
              <a:buChar char="•"/>
              <a:tabLst>
                <a:tab pos="756920" algn="l"/>
              </a:tabLst>
            </a:pPr>
            <a:r>
              <a:rPr lang="en-US" sz="2000" dirty="0">
                <a:solidFill>
                  <a:schemeClr val="tx1"/>
                </a:solidFill>
                <a:latin typeface="Arial"/>
                <a:cs typeface="Arial"/>
              </a:rPr>
              <a:t>NIST expects to complete its review, selection of successful applicants, and award processing by June 2019.  </a:t>
            </a:r>
          </a:p>
          <a:p>
            <a:pPr marL="756285" marR="185420" lvl="1" indent="-286385">
              <a:lnSpc>
                <a:spcPct val="100000"/>
              </a:lnSpc>
              <a:spcBef>
                <a:spcPts val="480"/>
              </a:spcBef>
              <a:buClr>
                <a:srgbClr val="585858"/>
              </a:buClr>
              <a:buFont typeface="Arial"/>
              <a:buChar char="•"/>
              <a:tabLst>
                <a:tab pos="756920" algn="l"/>
              </a:tabLst>
            </a:pPr>
            <a:r>
              <a:rPr lang="en-US" sz="2000" dirty="0">
                <a:solidFill>
                  <a:schemeClr val="tx1"/>
                </a:solidFill>
                <a:latin typeface="Arial"/>
                <a:cs typeface="Arial"/>
              </a:rPr>
              <a:t>NIST expects the earliest estimated start date for awards under this NOFO to be August 2019. </a:t>
            </a:r>
          </a:p>
          <a:p>
            <a:pPr marL="469900" marR="185420" lvl="1">
              <a:lnSpc>
                <a:spcPct val="100000"/>
              </a:lnSpc>
              <a:spcBef>
                <a:spcPts val="480"/>
              </a:spcBef>
              <a:buClr>
                <a:srgbClr val="585858"/>
              </a:buClr>
              <a:tabLst>
                <a:tab pos="756920" algn="l"/>
              </a:tabLst>
            </a:pPr>
            <a:endParaRPr lang="en-US" sz="2000" dirty="0">
              <a:solidFill>
                <a:schemeClr val="tx1"/>
              </a:solidFill>
              <a:latin typeface="Arial"/>
              <a:cs typeface="Arial"/>
            </a:endParaRPr>
          </a:p>
          <a:p>
            <a:endParaRPr lang="en-US" dirty="0"/>
          </a:p>
        </p:txBody>
      </p:sp>
      <p:sp>
        <p:nvSpPr>
          <p:cNvPr id="4" name="Footer Placeholder 3"/>
          <p:cNvSpPr>
            <a:spLocks noGrp="1"/>
          </p:cNvSpPr>
          <p:nvPr>
            <p:ph type="ftr" sz="quarter" idx="5"/>
          </p:nvPr>
        </p:nvSpPr>
        <p:spPr/>
        <p:txBody>
          <a:bodyPr/>
          <a:lstStyle/>
          <a:p>
            <a:fld id="{44704022-F6A1-4353-89AB-ED2E6EBF6DF8}" type="slidenum">
              <a:rPr lang="en-US" smtClean="0"/>
              <a:pPr/>
              <a:t>12</a:t>
            </a:fld>
            <a:endParaRPr lang="en-US" dirty="0"/>
          </a:p>
        </p:txBody>
      </p:sp>
    </p:spTree>
    <p:extLst>
      <p:ext uri="{BB962C8B-B14F-4D97-AF65-F5344CB8AC3E}">
        <p14:creationId xmlns:p14="http://schemas.microsoft.com/office/powerpoint/2010/main" val="371760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8007" y="790112"/>
            <a:ext cx="7865261" cy="546990"/>
          </a:xfrm>
          <a:prstGeom prst="rect">
            <a:avLst/>
          </a:prstGeom>
        </p:spPr>
        <p:txBody>
          <a:bodyPr vert="horz" wrap="square" lIns="0" tIns="122600" rIns="0" bIns="0" rtlCol="0">
            <a:spAutoFit/>
          </a:bodyPr>
          <a:lstStyle/>
          <a:p>
            <a:pPr marL="99695">
              <a:lnSpc>
                <a:spcPts val="3329"/>
              </a:lnSpc>
            </a:pPr>
            <a:r>
              <a:rPr sz="2800" spc="-25" dirty="0">
                <a:latin typeface="Arial"/>
                <a:cs typeface="Arial"/>
              </a:rPr>
              <a:t>Wh</a:t>
            </a:r>
            <a:r>
              <a:rPr sz="2800" spc="-15" dirty="0">
                <a:latin typeface="Arial"/>
                <a:cs typeface="Arial"/>
              </a:rPr>
              <a:t>a</a:t>
            </a:r>
            <a:r>
              <a:rPr sz="2800" spc="-10" dirty="0">
                <a:latin typeface="Arial"/>
                <a:cs typeface="Arial"/>
              </a:rPr>
              <a:t>t</a:t>
            </a:r>
            <a:r>
              <a:rPr sz="2800" spc="-5" dirty="0">
                <a:latin typeface="Arial"/>
                <a:cs typeface="Arial"/>
              </a:rPr>
              <a:t> </a:t>
            </a:r>
            <a:r>
              <a:rPr lang="en-US" sz="2800" spc="-35" dirty="0">
                <a:latin typeface="Arial"/>
                <a:cs typeface="Arial"/>
              </a:rPr>
              <a:t>W</a:t>
            </a:r>
            <a:r>
              <a:rPr sz="2800" spc="-20" dirty="0">
                <a:latin typeface="Arial"/>
                <a:cs typeface="Arial"/>
              </a:rPr>
              <a:t>e</a:t>
            </a:r>
            <a:r>
              <a:rPr sz="2800" spc="15" dirty="0">
                <a:latin typeface="Arial"/>
                <a:cs typeface="Arial"/>
              </a:rPr>
              <a:t> </a:t>
            </a:r>
            <a:r>
              <a:rPr lang="en-US" sz="2800" spc="-15" dirty="0">
                <a:latin typeface="Arial"/>
                <a:cs typeface="Arial"/>
              </a:rPr>
              <a:t>Expect</a:t>
            </a:r>
            <a:r>
              <a:rPr sz="2800" spc="5" dirty="0">
                <a:latin typeface="Arial"/>
                <a:cs typeface="Arial"/>
              </a:rPr>
              <a:t> </a:t>
            </a:r>
            <a:r>
              <a:rPr sz="2800" spc="-15" dirty="0">
                <a:latin typeface="Arial"/>
                <a:cs typeface="Arial"/>
              </a:rPr>
              <a:t>to</a:t>
            </a:r>
            <a:r>
              <a:rPr sz="2800" spc="5" dirty="0">
                <a:latin typeface="Arial"/>
                <a:cs typeface="Arial"/>
              </a:rPr>
              <a:t> </a:t>
            </a:r>
            <a:r>
              <a:rPr lang="en-US" sz="2800" spc="-10" dirty="0">
                <a:latin typeface="Arial"/>
                <a:cs typeface="Arial"/>
              </a:rPr>
              <a:t>S</a:t>
            </a:r>
            <a:r>
              <a:rPr sz="2800" spc="-20" dirty="0">
                <a:latin typeface="Arial"/>
                <a:cs typeface="Arial"/>
              </a:rPr>
              <a:t>ee</a:t>
            </a:r>
            <a:r>
              <a:rPr sz="2800" spc="-5" dirty="0">
                <a:latin typeface="Arial"/>
                <a:cs typeface="Arial"/>
              </a:rPr>
              <a:t> </a:t>
            </a:r>
            <a:r>
              <a:rPr sz="2800" spc="-15" dirty="0">
                <a:latin typeface="Arial"/>
                <a:cs typeface="Arial"/>
              </a:rPr>
              <a:t>in</a:t>
            </a:r>
            <a:r>
              <a:rPr sz="2800" dirty="0">
                <a:latin typeface="Arial"/>
                <a:cs typeface="Arial"/>
              </a:rPr>
              <a:t> </a:t>
            </a:r>
            <a:r>
              <a:rPr sz="2800" spc="-20" dirty="0">
                <a:latin typeface="Arial"/>
                <a:cs typeface="Arial"/>
              </a:rPr>
              <a:t>a</a:t>
            </a:r>
            <a:r>
              <a:rPr sz="2800" spc="5" dirty="0">
                <a:latin typeface="Arial"/>
                <a:cs typeface="Arial"/>
              </a:rPr>
              <a:t> </a:t>
            </a:r>
            <a:r>
              <a:rPr sz="2800" spc="-20" dirty="0">
                <a:latin typeface="Arial"/>
                <a:cs typeface="Arial"/>
              </a:rPr>
              <a:t>Suc</a:t>
            </a:r>
            <a:r>
              <a:rPr sz="2800" spc="-10" dirty="0">
                <a:latin typeface="Arial"/>
                <a:cs typeface="Arial"/>
              </a:rPr>
              <a:t>c</a:t>
            </a:r>
            <a:r>
              <a:rPr sz="2800" spc="-20" dirty="0">
                <a:latin typeface="Arial"/>
                <a:cs typeface="Arial"/>
              </a:rPr>
              <a:t>e</a:t>
            </a:r>
            <a:r>
              <a:rPr sz="2800" spc="-10" dirty="0">
                <a:latin typeface="Arial"/>
                <a:cs typeface="Arial"/>
              </a:rPr>
              <a:t>s</a:t>
            </a:r>
            <a:r>
              <a:rPr sz="2800" spc="-15" dirty="0">
                <a:latin typeface="Arial"/>
                <a:cs typeface="Arial"/>
              </a:rPr>
              <a:t>s</a:t>
            </a:r>
            <a:r>
              <a:rPr sz="2800" spc="-5" dirty="0">
                <a:latin typeface="Arial"/>
                <a:cs typeface="Arial"/>
              </a:rPr>
              <a:t>f</a:t>
            </a:r>
            <a:r>
              <a:rPr sz="2800" spc="-15" dirty="0">
                <a:latin typeface="Arial"/>
                <a:cs typeface="Arial"/>
              </a:rPr>
              <a:t>ul</a:t>
            </a:r>
            <a:r>
              <a:rPr sz="2800" spc="-5" dirty="0">
                <a:latin typeface="Arial"/>
                <a:cs typeface="Arial"/>
              </a:rPr>
              <a:t> </a:t>
            </a:r>
            <a:r>
              <a:rPr sz="2800" spc="-15" dirty="0">
                <a:latin typeface="Arial"/>
                <a:cs typeface="Arial"/>
              </a:rPr>
              <a:t>Prop</a:t>
            </a:r>
            <a:r>
              <a:rPr sz="2800" spc="-20" dirty="0">
                <a:latin typeface="Arial"/>
                <a:cs typeface="Arial"/>
              </a:rPr>
              <a:t>o</a:t>
            </a:r>
            <a:r>
              <a:rPr sz="2800" spc="-10" dirty="0">
                <a:latin typeface="Arial"/>
                <a:cs typeface="Arial"/>
              </a:rPr>
              <a:t>s</a:t>
            </a:r>
            <a:r>
              <a:rPr sz="2800" spc="-15" dirty="0">
                <a:latin typeface="Arial"/>
                <a:cs typeface="Arial"/>
              </a:rPr>
              <a:t>al</a:t>
            </a:r>
            <a:endParaRPr sz="2800" dirty="0">
              <a:latin typeface="Arial"/>
              <a:cs typeface="Arial"/>
            </a:endParaRPr>
          </a:p>
        </p:txBody>
      </p:sp>
      <p:sp>
        <p:nvSpPr>
          <p:cNvPr id="4" name="Text Placeholder 3"/>
          <p:cNvSpPr>
            <a:spLocks noGrp="1"/>
          </p:cNvSpPr>
          <p:nvPr>
            <p:ph type="body" idx="1"/>
          </p:nvPr>
        </p:nvSpPr>
        <p:spPr>
          <a:xfrm>
            <a:off x="537378" y="1447800"/>
            <a:ext cx="7786521" cy="4616648"/>
          </a:xfrm>
        </p:spPr>
        <p:txBody>
          <a:bodyPr/>
          <a:lstStyle/>
          <a:p>
            <a:pPr marL="342900" indent="-342900">
              <a:buFont typeface="Arial" panose="020B0604020202020204" pitchFamily="34" charset="0"/>
              <a:buChar char="•"/>
            </a:pPr>
            <a:r>
              <a:rPr lang="en-US" dirty="0">
                <a:solidFill>
                  <a:schemeClr val="tx1"/>
                </a:solidFill>
              </a:rPr>
              <a:t>Identify the specific disaster resiliency problem that the applicant proposes to solve, demonstrate that it aligns with or is complementary to one of the four existing EL disaster resilience programs described above, explain the problem’s difficulties, and describe the benefits that would accrue if the problem were solved;</a:t>
            </a:r>
          </a:p>
          <a:p>
            <a:pPr marL="342900" indent="-342900">
              <a:buFont typeface="Arial" panose="020B0604020202020204" pitchFamily="34" charset="0"/>
              <a:buChar char="•"/>
            </a:pPr>
            <a:r>
              <a:rPr lang="en-US" dirty="0">
                <a:solidFill>
                  <a:schemeClr val="tx1"/>
                </a:solidFill>
              </a:rPr>
              <a:t>Propose a technical approach that directly addresses the identified problem;</a:t>
            </a:r>
          </a:p>
          <a:p>
            <a:pPr marL="342900" indent="-342900">
              <a:buFont typeface="Arial" panose="020B0604020202020204" pitchFamily="34" charset="0"/>
              <a:buChar char="•"/>
            </a:pPr>
            <a:r>
              <a:rPr lang="en-US" dirty="0">
                <a:solidFill>
                  <a:schemeClr val="tx1"/>
                </a:solidFill>
              </a:rPr>
              <a:t>Provide a schedule of milestones for the overall project that includes metrics for measuring the success of the proposed efforts, and include plans for publication in professional literature and for technology transfer; and</a:t>
            </a:r>
          </a:p>
          <a:p>
            <a:pPr marL="342900" indent="-342900">
              <a:buFont typeface="Arial" panose="020B0604020202020204" pitchFamily="34" charset="0"/>
              <a:buChar char="•"/>
            </a:pPr>
            <a:r>
              <a:rPr lang="en-US" dirty="0">
                <a:solidFill>
                  <a:schemeClr val="tx1"/>
                </a:solidFill>
              </a:rPr>
              <a:t>Describe the qualifications, proposed roles, and level of planned effort of the project participants, including the proposed role of the project lead. </a:t>
            </a:r>
          </a:p>
        </p:txBody>
      </p:sp>
      <p:sp>
        <p:nvSpPr>
          <p:cNvPr id="6" name="Footer Placeholder 5"/>
          <p:cNvSpPr>
            <a:spLocks noGrp="1"/>
          </p:cNvSpPr>
          <p:nvPr>
            <p:ph type="ftr" sz="quarter" idx="5"/>
          </p:nvPr>
        </p:nvSpPr>
        <p:spPr/>
        <p:txBody>
          <a:bodyPr/>
          <a:lstStyle/>
          <a:p>
            <a:fld id="{49B2205B-367D-4860-A9D3-E712517AFB2C}" type="slidenum">
              <a:rPr lang="en-US" smtClean="0"/>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8EF49-A127-43CA-B97B-34A7A8EC94A4}"/>
              </a:ext>
            </a:extLst>
          </p:cNvPr>
          <p:cNvSpPr>
            <a:spLocks noGrp="1"/>
          </p:cNvSpPr>
          <p:nvPr>
            <p:ph type="title"/>
          </p:nvPr>
        </p:nvSpPr>
        <p:spPr>
          <a:xfrm>
            <a:off x="821537" y="949705"/>
            <a:ext cx="7500924" cy="677108"/>
          </a:xfrm>
        </p:spPr>
        <p:txBody>
          <a:bodyPr/>
          <a:lstStyle/>
          <a:p>
            <a:pPr algn="ctr"/>
            <a:r>
              <a:rPr lang="en-US" dirty="0"/>
              <a:t>Initial Administrative Review</a:t>
            </a:r>
          </a:p>
        </p:txBody>
      </p:sp>
      <p:sp>
        <p:nvSpPr>
          <p:cNvPr id="3" name="Text Placeholder 2">
            <a:extLst>
              <a:ext uri="{FF2B5EF4-FFF2-40B4-BE49-F238E27FC236}">
                <a16:creationId xmlns:a16="http://schemas.microsoft.com/office/drawing/2014/main" id="{2C3905ED-E2D0-4F82-BB4C-268DB7F930A1}"/>
              </a:ext>
            </a:extLst>
          </p:cNvPr>
          <p:cNvSpPr>
            <a:spLocks noGrp="1"/>
          </p:cNvSpPr>
          <p:nvPr>
            <p:ph type="body" idx="1"/>
          </p:nvPr>
        </p:nvSpPr>
        <p:spPr>
          <a:xfrm>
            <a:off x="535940" y="1610630"/>
            <a:ext cx="8072119" cy="3077766"/>
          </a:xfrm>
        </p:spPr>
        <p:txBody>
          <a:bodyPr/>
          <a:lstStyle/>
          <a:p>
            <a:pPr marL="342900" indent="-342900">
              <a:buFont typeface="Arial" panose="020B0604020202020204" pitchFamily="34" charset="0"/>
              <a:buChar char="•"/>
            </a:pPr>
            <a:r>
              <a:rPr lang="en-US" dirty="0">
                <a:solidFill>
                  <a:schemeClr val="tx1"/>
                </a:solidFill>
              </a:rPr>
              <a:t>Applications received by the deadline will be reviewed to determine eligibility, completeness, and responsiveness to this NOFO and to the scope of the stated program objectives (see Section I. of this NOFO). </a:t>
            </a:r>
          </a:p>
          <a:p>
            <a:pPr marL="342900" indent="-342900">
              <a:buFont typeface="Arial" panose="020B0604020202020204" pitchFamily="34" charset="0"/>
              <a:buChar char="•"/>
            </a:pPr>
            <a:r>
              <a:rPr lang="en-US" dirty="0">
                <a:solidFill>
                  <a:schemeClr val="tx1"/>
                </a:solidFill>
              </a:rPr>
              <a:t>Applications determined to be ineligible, incomplete, and/or nonresponsive will generally be eliminated from further review.</a:t>
            </a:r>
          </a:p>
          <a:p>
            <a:pPr marL="342900" indent="-342900">
              <a:buFont typeface="Arial" panose="020B0604020202020204" pitchFamily="34" charset="0"/>
              <a:buChar char="•"/>
            </a:pPr>
            <a:r>
              <a:rPr lang="en-US" dirty="0">
                <a:solidFill>
                  <a:schemeClr val="tx1"/>
                </a:solidFill>
              </a:rPr>
              <a:t>However, NIST, in its sole discretion, may continue the review process for an application that is missing non-substantive information, the absence of which may easily be rectified during the review process.</a:t>
            </a:r>
          </a:p>
        </p:txBody>
      </p:sp>
      <p:sp>
        <p:nvSpPr>
          <p:cNvPr id="4" name="Footer Placeholder 3">
            <a:extLst>
              <a:ext uri="{FF2B5EF4-FFF2-40B4-BE49-F238E27FC236}">
                <a16:creationId xmlns:a16="http://schemas.microsoft.com/office/drawing/2014/main" id="{2C783F3C-BD04-4CB4-B57A-0C59FB42D5A1}"/>
              </a:ext>
            </a:extLst>
          </p:cNvPr>
          <p:cNvSpPr>
            <a:spLocks noGrp="1"/>
          </p:cNvSpPr>
          <p:nvPr>
            <p:ph type="ftr" sz="quarter" idx="5"/>
          </p:nvPr>
        </p:nvSpPr>
        <p:spPr/>
        <p:txBody>
          <a:bodyPr/>
          <a:lstStyle/>
          <a:p>
            <a:fld id="{44704022-F6A1-4353-89AB-ED2E6EBF6DF8}" type="slidenum">
              <a:rPr lang="en-US" smtClean="0"/>
              <a:pPr/>
              <a:t>14</a:t>
            </a:fld>
            <a:endParaRPr lang="en-US" dirty="0"/>
          </a:p>
        </p:txBody>
      </p:sp>
    </p:spTree>
    <p:extLst>
      <p:ext uri="{BB962C8B-B14F-4D97-AF65-F5344CB8AC3E}">
        <p14:creationId xmlns:p14="http://schemas.microsoft.com/office/powerpoint/2010/main" val="32699379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E2060-490C-423A-B4CE-4A3953B13478}"/>
              </a:ext>
            </a:extLst>
          </p:cNvPr>
          <p:cNvSpPr>
            <a:spLocks noGrp="1"/>
          </p:cNvSpPr>
          <p:nvPr>
            <p:ph type="title"/>
          </p:nvPr>
        </p:nvSpPr>
        <p:spPr>
          <a:xfrm>
            <a:off x="821537" y="685800"/>
            <a:ext cx="7500924" cy="677108"/>
          </a:xfrm>
        </p:spPr>
        <p:txBody>
          <a:bodyPr/>
          <a:lstStyle/>
          <a:p>
            <a:pPr algn="ctr"/>
            <a:r>
              <a:rPr lang="en-US" dirty="0"/>
              <a:t>Technical Review</a:t>
            </a:r>
          </a:p>
        </p:txBody>
      </p:sp>
      <p:sp>
        <p:nvSpPr>
          <p:cNvPr id="3" name="Text Placeholder 2">
            <a:extLst>
              <a:ext uri="{FF2B5EF4-FFF2-40B4-BE49-F238E27FC236}">
                <a16:creationId xmlns:a16="http://schemas.microsoft.com/office/drawing/2014/main" id="{B261E4B9-A165-4429-ABE7-01F2C6BA8598}"/>
              </a:ext>
            </a:extLst>
          </p:cNvPr>
          <p:cNvSpPr>
            <a:spLocks noGrp="1"/>
          </p:cNvSpPr>
          <p:nvPr>
            <p:ph type="body" idx="1"/>
          </p:nvPr>
        </p:nvSpPr>
        <p:spPr>
          <a:xfrm>
            <a:off x="535940" y="1219200"/>
            <a:ext cx="8072119" cy="5232202"/>
          </a:xfrm>
        </p:spPr>
        <p:txBody>
          <a:bodyPr/>
          <a:lstStyle/>
          <a:p>
            <a:pPr marL="342900" indent="-342900">
              <a:buFont typeface="Arial" panose="020B0604020202020204" pitchFamily="34" charset="0"/>
              <a:buChar char="•"/>
            </a:pPr>
            <a:r>
              <a:rPr lang="en-US" dirty="0">
                <a:solidFill>
                  <a:schemeClr val="tx1"/>
                </a:solidFill>
              </a:rPr>
              <a:t>At least three (3) objective reviewers, who may be Federal employees or non-Federal personnel, with appropriate professional and technical expertise relating to the topics covered in this NOFO, will evaluate and score each eligible, complete, and responsive application based on the evaluation criteria (see Section V.1. of this NOFO). </a:t>
            </a:r>
          </a:p>
          <a:p>
            <a:pPr marL="342900" indent="-342900">
              <a:buFont typeface="Arial" panose="020B0604020202020204" pitchFamily="34" charset="0"/>
              <a:buChar char="•"/>
            </a:pPr>
            <a:r>
              <a:rPr lang="en-US" dirty="0">
                <a:solidFill>
                  <a:schemeClr val="tx1"/>
                </a:solidFill>
              </a:rPr>
              <a:t>While every application will have at least three (3) reviewers, applications may have more than three (3) reviewers if specialized expertise is needed to evaluate an application. </a:t>
            </a:r>
          </a:p>
          <a:p>
            <a:pPr marL="342900" indent="-342900">
              <a:buFont typeface="Arial" panose="020B0604020202020204" pitchFamily="34" charset="0"/>
              <a:buChar char="•"/>
            </a:pPr>
            <a:r>
              <a:rPr lang="en-US" dirty="0">
                <a:solidFill>
                  <a:schemeClr val="tx1"/>
                </a:solidFill>
              </a:rPr>
              <a:t>During the review process, the reviewers may discuss the applications with each other, but scores will be determined on an individual basis. </a:t>
            </a:r>
          </a:p>
          <a:p>
            <a:pPr marL="342900" indent="-342900">
              <a:buFont typeface="Arial" panose="020B0604020202020204" pitchFamily="34" charset="0"/>
              <a:buChar char="•"/>
            </a:pPr>
            <a:r>
              <a:rPr lang="en-US" dirty="0">
                <a:solidFill>
                  <a:schemeClr val="tx1"/>
                </a:solidFill>
              </a:rPr>
              <a:t>Reviewers may consult as a panel with Federal or non-Federal subject-matter experts to seek clarification or explanation of specific issues identified during the initial review process. </a:t>
            </a:r>
          </a:p>
          <a:p>
            <a:pPr marL="342900" indent="-342900">
              <a:buFont typeface="Arial" panose="020B0604020202020204" pitchFamily="34" charset="0"/>
              <a:buChar char="•"/>
            </a:pPr>
            <a:r>
              <a:rPr lang="en-US" dirty="0">
                <a:solidFill>
                  <a:schemeClr val="tx1"/>
                </a:solidFill>
              </a:rPr>
              <a:t>Applications will be ranked by averaging the scores of all reviewers for each application.</a:t>
            </a:r>
          </a:p>
        </p:txBody>
      </p:sp>
      <p:sp>
        <p:nvSpPr>
          <p:cNvPr id="4" name="Footer Placeholder 3">
            <a:extLst>
              <a:ext uri="{FF2B5EF4-FFF2-40B4-BE49-F238E27FC236}">
                <a16:creationId xmlns:a16="http://schemas.microsoft.com/office/drawing/2014/main" id="{9F1411FD-28A6-4057-B043-F2C652BAF510}"/>
              </a:ext>
            </a:extLst>
          </p:cNvPr>
          <p:cNvSpPr>
            <a:spLocks noGrp="1"/>
          </p:cNvSpPr>
          <p:nvPr>
            <p:ph type="ftr" sz="quarter" idx="5"/>
          </p:nvPr>
        </p:nvSpPr>
        <p:spPr/>
        <p:txBody>
          <a:bodyPr/>
          <a:lstStyle/>
          <a:p>
            <a:fld id="{44704022-F6A1-4353-89AB-ED2E6EBF6DF8}" type="slidenum">
              <a:rPr lang="en-US" smtClean="0"/>
              <a:pPr/>
              <a:t>15</a:t>
            </a:fld>
            <a:endParaRPr lang="en-US" dirty="0"/>
          </a:p>
        </p:txBody>
      </p:sp>
    </p:spTree>
    <p:extLst>
      <p:ext uri="{BB962C8B-B14F-4D97-AF65-F5344CB8AC3E}">
        <p14:creationId xmlns:p14="http://schemas.microsoft.com/office/powerpoint/2010/main" val="2143327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477261" y="860425"/>
            <a:ext cx="4189729" cy="584835"/>
          </a:xfrm>
          <a:prstGeom prst="rect">
            <a:avLst/>
          </a:prstGeom>
        </p:spPr>
        <p:txBody>
          <a:bodyPr vert="horz" wrap="square" lIns="0" tIns="0" rIns="0" bIns="0" rtlCol="0">
            <a:spAutoFit/>
          </a:bodyPr>
          <a:lstStyle/>
          <a:p>
            <a:pPr marL="12700">
              <a:lnSpc>
                <a:spcPct val="100000"/>
              </a:lnSpc>
            </a:pPr>
            <a:r>
              <a:rPr sz="4400" spc="-114" dirty="0">
                <a:latin typeface="Calibri"/>
                <a:cs typeface="Calibri"/>
              </a:rPr>
              <a:t>E</a:t>
            </a:r>
            <a:r>
              <a:rPr sz="4400" spc="-60" dirty="0">
                <a:latin typeface="Calibri"/>
                <a:cs typeface="Calibri"/>
              </a:rPr>
              <a:t>v</a:t>
            </a:r>
            <a:r>
              <a:rPr sz="4400" dirty="0">
                <a:latin typeface="Calibri"/>
                <a:cs typeface="Calibri"/>
              </a:rPr>
              <a:t>alu</a:t>
            </a:r>
            <a:r>
              <a:rPr sz="4400" spc="-35" dirty="0">
                <a:latin typeface="Calibri"/>
                <a:cs typeface="Calibri"/>
              </a:rPr>
              <a:t>a</a:t>
            </a:r>
            <a:r>
              <a:rPr sz="4400" dirty="0">
                <a:latin typeface="Calibri"/>
                <a:cs typeface="Calibri"/>
              </a:rPr>
              <a:t>tion</a:t>
            </a:r>
            <a:r>
              <a:rPr sz="4400" spc="-5" dirty="0">
                <a:latin typeface="Calibri"/>
                <a:cs typeface="Calibri"/>
              </a:rPr>
              <a:t> Cri</a:t>
            </a:r>
            <a:r>
              <a:rPr sz="4400" spc="-35" dirty="0">
                <a:latin typeface="Calibri"/>
                <a:cs typeface="Calibri"/>
              </a:rPr>
              <a:t>t</a:t>
            </a:r>
            <a:r>
              <a:rPr sz="4400" dirty="0">
                <a:latin typeface="Calibri"/>
                <a:cs typeface="Calibri"/>
              </a:rPr>
              <a:t>eria</a:t>
            </a:r>
          </a:p>
        </p:txBody>
      </p:sp>
      <p:sp>
        <p:nvSpPr>
          <p:cNvPr id="3" name="object 3"/>
          <p:cNvSpPr txBox="1"/>
          <p:nvPr/>
        </p:nvSpPr>
        <p:spPr>
          <a:xfrm>
            <a:off x="535940" y="2329831"/>
            <a:ext cx="7998460" cy="3077766"/>
          </a:xfrm>
          <a:prstGeom prst="rect">
            <a:avLst/>
          </a:prstGeom>
        </p:spPr>
        <p:txBody>
          <a:bodyPr vert="horz" wrap="square" lIns="0" tIns="0" rIns="0" bIns="0" rtlCol="0">
            <a:spAutoFit/>
          </a:bodyPr>
          <a:lstStyle/>
          <a:p>
            <a:pPr marL="12700">
              <a:lnSpc>
                <a:spcPct val="100000"/>
              </a:lnSpc>
              <a:buClr>
                <a:srgbClr val="205868"/>
              </a:buClr>
              <a:tabLst>
                <a:tab pos="356235" algn="l"/>
              </a:tabLst>
            </a:pPr>
            <a:r>
              <a:rPr lang="en-US" sz="2000" b="1" u="sng" dirty="0">
                <a:latin typeface="Arial"/>
                <a:cs typeface="Arial"/>
              </a:rPr>
              <a:t>Please note:</a:t>
            </a:r>
            <a:r>
              <a:rPr lang="en-US" sz="2000" b="1" dirty="0">
                <a:latin typeface="Arial"/>
                <a:cs typeface="Arial"/>
              </a:rPr>
              <a:t> </a:t>
            </a:r>
            <a:r>
              <a:rPr lang="en-US" sz="2000" dirty="0">
                <a:latin typeface="Arial"/>
                <a:cs typeface="Arial"/>
              </a:rPr>
              <a:t>The NOFO is the official competition document.</a:t>
            </a:r>
          </a:p>
          <a:p>
            <a:pPr marL="355600" indent="-342900">
              <a:lnSpc>
                <a:spcPct val="100000"/>
              </a:lnSpc>
              <a:buClr>
                <a:srgbClr val="205868"/>
              </a:buClr>
              <a:buFont typeface="Arial"/>
              <a:buChar char="•"/>
              <a:tabLst>
                <a:tab pos="356235" algn="l"/>
              </a:tabLst>
            </a:pPr>
            <a:endParaRPr lang="en-US" sz="2000" dirty="0">
              <a:latin typeface="Arial"/>
              <a:cs typeface="Arial"/>
            </a:endParaRPr>
          </a:p>
          <a:p>
            <a:pPr marL="355600" indent="-342900">
              <a:lnSpc>
                <a:spcPct val="100000"/>
              </a:lnSpc>
              <a:buClr>
                <a:srgbClr val="205868"/>
              </a:buClr>
              <a:buFont typeface="Arial"/>
              <a:buChar char="•"/>
              <a:tabLst>
                <a:tab pos="356235" algn="l"/>
              </a:tabLst>
            </a:pPr>
            <a:r>
              <a:rPr lang="en-US" sz="2000" dirty="0">
                <a:latin typeface="Arial"/>
                <a:cs typeface="Arial"/>
              </a:rPr>
              <a:t>Problems, Solutions and Technical Approach. (0-35 points)</a:t>
            </a:r>
          </a:p>
          <a:p>
            <a:pPr marL="355600" indent="-342900">
              <a:lnSpc>
                <a:spcPct val="100000"/>
              </a:lnSpc>
              <a:buClr>
                <a:srgbClr val="205868"/>
              </a:buClr>
              <a:buFont typeface="Arial"/>
              <a:buChar char="•"/>
              <a:tabLst>
                <a:tab pos="356235" algn="l"/>
              </a:tabLst>
            </a:pPr>
            <a:endParaRPr lang="en-US" sz="2000" dirty="0">
              <a:latin typeface="Arial"/>
              <a:cs typeface="Arial"/>
            </a:endParaRPr>
          </a:p>
          <a:p>
            <a:pPr marL="355600" indent="-342900">
              <a:lnSpc>
                <a:spcPct val="100000"/>
              </a:lnSpc>
              <a:buClr>
                <a:srgbClr val="205868"/>
              </a:buClr>
              <a:buFont typeface="Arial"/>
              <a:buChar char="•"/>
              <a:tabLst>
                <a:tab pos="356235" algn="l"/>
              </a:tabLst>
            </a:pPr>
            <a:r>
              <a:rPr lang="en-US" sz="2000" dirty="0">
                <a:latin typeface="Arial"/>
                <a:cs typeface="Arial"/>
              </a:rPr>
              <a:t>Statement of Work and Potential Impact of the Results. (0-35 pts)</a:t>
            </a:r>
          </a:p>
          <a:p>
            <a:pPr marL="355600" indent="-342900">
              <a:lnSpc>
                <a:spcPct val="100000"/>
              </a:lnSpc>
              <a:buClr>
                <a:srgbClr val="205868"/>
              </a:buClr>
              <a:buFont typeface="Arial"/>
              <a:buChar char="•"/>
              <a:tabLst>
                <a:tab pos="356235" algn="l"/>
              </a:tabLst>
            </a:pPr>
            <a:endParaRPr lang="en-US" sz="2000" dirty="0">
              <a:latin typeface="Arial"/>
              <a:cs typeface="Arial"/>
            </a:endParaRPr>
          </a:p>
          <a:p>
            <a:pPr marL="355600" indent="-342900">
              <a:lnSpc>
                <a:spcPct val="100000"/>
              </a:lnSpc>
              <a:buClr>
                <a:srgbClr val="205868"/>
              </a:buClr>
              <a:buFont typeface="Arial"/>
              <a:buChar char="•"/>
              <a:tabLst>
                <a:tab pos="356235" algn="l"/>
              </a:tabLst>
            </a:pPr>
            <a:r>
              <a:rPr lang="en-US" sz="2000" dirty="0">
                <a:latin typeface="Arial"/>
                <a:cs typeface="Arial"/>
              </a:rPr>
              <a:t>Qualifications and Experience of Key Personnel and Resources Availability. (0-15 points)</a:t>
            </a:r>
          </a:p>
          <a:p>
            <a:pPr marL="355600" indent="-342900">
              <a:lnSpc>
                <a:spcPct val="100000"/>
              </a:lnSpc>
              <a:buClr>
                <a:srgbClr val="205868"/>
              </a:buClr>
              <a:buFont typeface="Arial"/>
              <a:buChar char="•"/>
              <a:tabLst>
                <a:tab pos="356235" algn="l"/>
              </a:tabLst>
            </a:pPr>
            <a:endParaRPr lang="en-US" sz="2000" dirty="0">
              <a:latin typeface="Arial"/>
              <a:cs typeface="Arial"/>
            </a:endParaRPr>
          </a:p>
          <a:p>
            <a:pPr marL="355600" indent="-342900">
              <a:lnSpc>
                <a:spcPct val="100000"/>
              </a:lnSpc>
              <a:buClr>
                <a:srgbClr val="205868"/>
              </a:buClr>
              <a:buFont typeface="Arial"/>
              <a:buChar char="•"/>
              <a:tabLst>
                <a:tab pos="356235" algn="l"/>
              </a:tabLst>
            </a:pPr>
            <a:r>
              <a:rPr lang="en-US" sz="2000" dirty="0">
                <a:latin typeface="Arial"/>
                <a:cs typeface="Arial"/>
              </a:rPr>
              <a:t>Budget Narrative. (0-15 points)</a:t>
            </a:r>
          </a:p>
        </p:txBody>
      </p:sp>
      <p:sp>
        <p:nvSpPr>
          <p:cNvPr id="6" name="Footer Placeholder 5"/>
          <p:cNvSpPr>
            <a:spLocks noGrp="1"/>
          </p:cNvSpPr>
          <p:nvPr>
            <p:ph type="ftr" sz="quarter" idx="5"/>
          </p:nvPr>
        </p:nvSpPr>
        <p:spPr/>
        <p:txBody>
          <a:bodyPr/>
          <a:lstStyle/>
          <a:p>
            <a:fld id="{21ADB23D-0B78-40D0-8ADD-C2191214EDD7}" type="slidenum">
              <a:rPr lang="en-US" smtClean="0"/>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38200" y="860425"/>
            <a:ext cx="7525384" cy="984885"/>
          </a:xfrm>
          <a:prstGeom prst="rect">
            <a:avLst/>
          </a:prstGeom>
        </p:spPr>
        <p:txBody>
          <a:bodyPr vert="horz" wrap="square" lIns="0" tIns="0" rIns="0" bIns="0" rtlCol="0">
            <a:spAutoFit/>
          </a:bodyPr>
          <a:lstStyle/>
          <a:p>
            <a:pPr marL="12700" algn="ctr">
              <a:lnSpc>
                <a:spcPct val="100000"/>
              </a:lnSpc>
            </a:pPr>
            <a:r>
              <a:rPr lang="en-US" sz="3200" dirty="0">
                <a:latin typeface="Calibri"/>
                <a:cs typeface="Calibri"/>
              </a:rPr>
              <a:t>Problems, Solutions and Technical Approach</a:t>
            </a:r>
            <a:br>
              <a:rPr lang="en-US" sz="3200" dirty="0">
                <a:latin typeface="Calibri"/>
                <a:cs typeface="Calibri"/>
              </a:rPr>
            </a:br>
            <a:r>
              <a:rPr lang="en-US" sz="3200" dirty="0">
                <a:latin typeface="Calibri"/>
                <a:cs typeface="Calibri"/>
              </a:rPr>
              <a:t>(0 – 35 pts)</a:t>
            </a:r>
            <a:endParaRPr sz="3200" dirty="0">
              <a:latin typeface="Calibri"/>
              <a:cs typeface="Calibri"/>
            </a:endParaRPr>
          </a:p>
        </p:txBody>
      </p:sp>
      <p:sp>
        <p:nvSpPr>
          <p:cNvPr id="3" name="object 3"/>
          <p:cNvSpPr txBox="1"/>
          <p:nvPr/>
        </p:nvSpPr>
        <p:spPr>
          <a:xfrm>
            <a:off x="609600" y="1676400"/>
            <a:ext cx="7753984" cy="4616648"/>
          </a:xfrm>
          <a:prstGeom prst="rect">
            <a:avLst/>
          </a:prstGeom>
        </p:spPr>
        <p:txBody>
          <a:bodyPr vert="horz" wrap="square" lIns="0" tIns="0" rIns="0" bIns="0" rtlCol="0">
            <a:spAutoFit/>
          </a:bodyPr>
          <a:lstStyle/>
          <a:p>
            <a:pPr marL="12700" marR="5080" lvl="1">
              <a:buClr>
                <a:srgbClr val="205868"/>
              </a:buClr>
              <a:tabLst>
                <a:tab pos="756920" algn="l"/>
              </a:tabLst>
            </a:pPr>
            <a:endParaRPr lang="en-US" sz="2000" dirty="0">
              <a:solidFill>
                <a:srgbClr val="205868"/>
              </a:solidFill>
              <a:latin typeface="Arial"/>
              <a:cs typeface="Arial"/>
            </a:endParaRPr>
          </a:p>
          <a:p>
            <a:pPr marL="12700" marR="5080" lvl="1">
              <a:buClr>
                <a:srgbClr val="205868"/>
              </a:buClr>
              <a:tabLst>
                <a:tab pos="756920" algn="l"/>
              </a:tabLst>
            </a:pPr>
            <a:r>
              <a:rPr lang="en-US" sz="2000" dirty="0">
                <a:latin typeface="Arial"/>
                <a:cs typeface="Arial"/>
              </a:rPr>
              <a:t>Note: each sub-criterion will be given approximately equal weight </a:t>
            </a:r>
          </a:p>
          <a:p>
            <a:pPr marL="227013" marR="5080" lvl="1" indent="-214313">
              <a:buClr>
                <a:srgbClr val="205868"/>
              </a:buClr>
              <a:buFont typeface="Arial"/>
              <a:buChar char="•"/>
              <a:tabLst>
                <a:tab pos="756920" algn="l"/>
              </a:tabLst>
            </a:pPr>
            <a:endParaRPr lang="en-US" sz="2000" dirty="0">
              <a:latin typeface="Arial"/>
              <a:cs typeface="Arial"/>
            </a:endParaRPr>
          </a:p>
          <a:p>
            <a:pPr marL="12700" marR="5080" lvl="1">
              <a:buClr>
                <a:srgbClr val="205868"/>
              </a:buClr>
              <a:tabLst>
                <a:tab pos="756920" algn="l"/>
              </a:tabLst>
            </a:pPr>
            <a:r>
              <a:rPr lang="en-US" sz="2000" dirty="0">
                <a:latin typeface="Arial"/>
                <a:cs typeface="Arial"/>
              </a:rPr>
              <a:t>Reviewers will evaluate:</a:t>
            </a:r>
          </a:p>
          <a:p>
            <a:pPr marL="227013" marR="5080" lvl="1" indent="-214313">
              <a:buClr>
                <a:srgbClr val="205868"/>
              </a:buClr>
              <a:buFont typeface="Arial"/>
              <a:buChar char="•"/>
              <a:tabLst>
                <a:tab pos="756920" algn="l"/>
              </a:tabLst>
            </a:pPr>
            <a:r>
              <a:rPr lang="en-US" sz="2000" dirty="0">
                <a:latin typeface="Arial"/>
                <a:cs typeface="Arial"/>
              </a:rPr>
              <a:t>how well the applicant demonstrates a clear understanding of the problems and solutions;</a:t>
            </a:r>
          </a:p>
          <a:p>
            <a:pPr marL="12700" marR="5080" lvl="1">
              <a:buClr>
                <a:srgbClr val="205868"/>
              </a:buClr>
              <a:tabLst>
                <a:tab pos="756920" algn="l"/>
              </a:tabLst>
            </a:pPr>
            <a:endParaRPr lang="en-US" sz="2000" dirty="0">
              <a:latin typeface="Arial"/>
              <a:cs typeface="Arial"/>
            </a:endParaRPr>
          </a:p>
          <a:p>
            <a:pPr marL="227013" marR="5080" lvl="1" indent="-214313">
              <a:buClr>
                <a:srgbClr val="205868"/>
              </a:buClr>
              <a:buFont typeface="Arial"/>
              <a:buChar char="•"/>
              <a:tabLst>
                <a:tab pos="756920" algn="l"/>
              </a:tabLst>
            </a:pPr>
            <a:r>
              <a:rPr lang="en-US" sz="2000" dirty="0">
                <a:latin typeface="Arial"/>
                <a:cs typeface="Arial"/>
              </a:rPr>
              <a:t>the fitness, alignment and complementary nature of the proposed technical approach within the context of existing Engineering Lab DR Research Program; and</a:t>
            </a:r>
          </a:p>
          <a:p>
            <a:pPr marL="12700" marR="5080" lvl="1">
              <a:buClr>
                <a:srgbClr val="205868"/>
              </a:buClr>
              <a:tabLst>
                <a:tab pos="756920" algn="l"/>
              </a:tabLst>
            </a:pPr>
            <a:endParaRPr lang="en-US" sz="2000" dirty="0">
              <a:latin typeface="Arial"/>
              <a:cs typeface="Arial"/>
            </a:endParaRPr>
          </a:p>
          <a:p>
            <a:pPr marL="227013" marR="5080" lvl="1" indent="-214313">
              <a:buClr>
                <a:srgbClr val="205868"/>
              </a:buClr>
              <a:buFont typeface="Arial"/>
              <a:buChar char="•"/>
              <a:tabLst>
                <a:tab pos="756920" algn="l"/>
              </a:tabLst>
            </a:pPr>
            <a:r>
              <a:rPr lang="en-US" sz="2000" dirty="0">
                <a:latin typeface="Arial"/>
                <a:cs typeface="Arial"/>
              </a:rPr>
              <a:t>the degree to which the technical approach is comprehensive, innovative, feasible, and likely to solve the identified problems, produce the anticipated impacts, and meet the objectives of the DR Research Grants Program.</a:t>
            </a:r>
            <a:endParaRPr sz="2000" dirty="0">
              <a:latin typeface="Arial"/>
              <a:cs typeface="Arial"/>
            </a:endParaRPr>
          </a:p>
        </p:txBody>
      </p:sp>
      <p:sp>
        <p:nvSpPr>
          <p:cNvPr id="6" name="Footer Placeholder 5"/>
          <p:cNvSpPr>
            <a:spLocks noGrp="1"/>
          </p:cNvSpPr>
          <p:nvPr>
            <p:ph type="ftr" sz="quarter" idx="5"/>
          </p:nvPr>
        </p:nvSpPr>
        <p:spPr/>
        <p:txBody>
          <a:bodyPr/>
          <a:lstStyle/>
          <a:p>
            <a:fld id="{CDA1A737-9846-4724-9DAC-32EB8FEAE27D}" type="slidenum">
              <a:rPr lang="en-US" smtClean="0"/>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52401" y="911643"/>
            <a:ext cx="8382000" cy="984885"/>
          </a:xfrm>
          <a:prstGeom prst="rect">
            <a:avLst/>
          </a:prstGeom>
        </p:spPr>
        <p:txBody>
          <a:bodyPr vert="horz" wrap="square" lIns="0" tIns="0" rIns="0" bIns="0" rtlCol="0">
            <a:spAutoFit/>
          </a:bodyPr>
          <a:lstStyle/>
          <a:p>
            <a:pPr marL="12700" algn="ctr"/>
            <a:r>
              <a:rPr lang="en-US" sz="3200" spc="-114" dirty="0">
                <a:latin typeface="Calibri"/>
                <a:cs typeface="Calibri"/>
              </a:rPr>
              <a:t>Statement of Work and Potential Impact of the Results</a:t>
            </a:r>
            <a:br>
              <a:rPr lang="en-US" sz="3200" spc="-114" dirty="0">
                <a:latin typeface="Calibri"/>
                <a:cs typeface="Calibri"/>
              </a:rPr>
            </a:br>
            <a:r>
              <a:rPr lang="en-US" sz="3200" spc="-114" dirty="0">
                <a:latin typeface="Calibri"/>
                <a:cs typeface="Calibri"/>
              </a:rPr>
              <a:t>(0 to 35 pts)</a:t>
            </a:r>
          </a:p>
        </p:txBody>
      </p:sp>
      <p:sp>
        <p:nvSpPr>
          <p:cNvPr id="3" name="object 3"/>
          <p:cNvSpPr txBox="1"/>
          <p:nvPr/>
        </p:nvSpPr>
        <p:spPr>
          <a:xfrm>
            <a:off x="228600" y="2286000"/>
            <a:ext cx="8194674" cy="4114799"/>
          </a:xfrm>
          <a:prstGeom prst="rect">
            <a:avLst/>
          </a:prstGeom>
        </p:spPr>
        <p:txBody>
          <a:bodyPr vert="horz" wrap="square" lIns="0" tIns="0" rIns="0" bIns="0" rtlCol="0">
            <a:normAutofit/>
          </a:bodyPr>
          <a:lstStyle/>
          <a:p>
            <a:pPr marL="12700" marR="5080">
              <a:lnSpc>
                <a:spcPct val="110000"/>
              </a:lnSpc>
              <a:spcBef>
                <a:spcPts val="600"/>
              </a:spcBef>
              <a:buClr>
                <a:srgbClr val="585858"/>
              </a:buClr>
              <a:tabLst>
                <a:tab pos="756920" algn="l"/>
              </a:tabLst>
            </a:pPr>
            <a:r>
              <a:rPr lang="en-US" sz="2000" dirty="0">
                <a:latin typeface="Arial" panose="020B0604020202020204" pitchFamily="34" charset="0"/>
                <a:cs typeface="Arial" panose="020B0604020202020204" pitchFamily="34" charset="0"/>
              </a:rPr>
              <a:t>Reviewers will evaluate:</a:t>
            </a:r>
          </a:p>
          <a:p>
            <a:pPr marL="355600" marR="5080" indent="-342900">
              <a:lnSpc>
                <a:spcPct val="110000"/>
              </a:lnSpc>
              <a:buClr>
                <a:srgbClr val="585858"/>
              </a:buClr>
              <a:buFont typeface="Arial" panose="020B0604020202020204" pitchFamily="34" charset="0"/>
              <a:buChar char="•"/>
              <a:tabLst>
                <a:tab pos="756920" algn="l"/>
              </a:tabLst>
            </a:pPr>
            <a:r>
              <a:rPr lang="en-US" sz="2000" dirty="0">
                <a:latin typeface="Arial" panose="020B0604020202020204" pitchFamily="34" charset="0"/>
                <a:cs typeface="Arial" panose="020B0604020202020204" pitchFamily="34" charset="0"/>
              </a:rPr>
              <a:t>the appropriateness, quality, reasonableness and completeness of the applicant’s statement of work, including the plans to manage the project tasks, timeline, and work of all project staff, to ensure realization of project goals and objectives and </a:t>
            </a:r>
          </a:p>
          <a:p>
            <a:pPr marL="12700" marR="5080">
              <a:lnSpc>
                <a:spcPct val="110000"/>
              </a:lnSpc>
              <a:buClr>
                <a:srgbClr val="585858"/>
              </a:buClr>
              <a:tabLst>
                <a:tab pos="756920" algn="l"/>
              </a:tabLst>
            </a:pPr>
            <a:endParaRPr lang="en-US" sz="2000" dirty="0">
              <a:latin typeface="Arial" panose="020B0604020202020204" pitchFamily="34" charset="0"/>
              <a:cs typeface="Arial" panose="020B0604020202020204" pitchFamily="34" charset="0"/>
            </a:endParaRPr>
          </a:p>
          <a:p>
            <a:pPr marL="355600" marR="5080" indent="-342900">
              <a:lnSpc>
                <a:spcPct val="110000"/>
              </a:lnSpc>
              <a:buClr>
                <a:srgbClr val="585858"/>
              </a:buClr>
              <a:buFont typeface="Arial" panose="020B0604020202020204" pitchFamily="34" charset="0"/>
              <a:buChar char="•"/>
              <a:tabLst>
                <a:tab pos="756920" algn="l"/>
              </a:tabLst>
            </a:pPr>
            <a:r>
              <a:rPr lang="en-US" sz="2000" dirty="0">
                <a:latin typeface="Arial" panose="020B0604020202020204" pitchFamily="34" charset="0"/>
                <a:cs typeface="Arial" panose="020B0604020202020204" pitchFamily="34" charset="0"/>
              </a:rPr>
              <a:t>the likelihood of potential impact of the project results, including plans for publication in professional literature and technology transfer.</a:t>
            </a:r>
            <a:endParaRPr sz="2000" dirty="0">
              <a:solidFill>
                <a:srgbClr val="205868"/>
              </a:solidFill>
              <a:latin typeface="Arial" panose="020B0604020202020204" pitchFamily="34" charset="0"/>
              <a:cs typeface="Arial" panose="020B0604020202020204" pitchFamily="34" charset="0"/>
            </a:endParaRPr>
          </a:p>
        </p:txBody>
      </p:sp>
      <p:sp>
        <p:nvSpPr>
          <p:cNvPr id="6" name="Footer Placeholder 5"/>
          <p:cNvSpPr>
            <a:spLocks noGrp="1"/>
          </p:cNvSpPr>
          <p:nvPr>
            <p:ph type="ftr" sz="quarter" idx="5"/>
          </p:nvPr>
        </p:nvSpPr>
        <p:spPr/>
        <p:txBody>
          <a:bodyPr/>
          <a:lstStyle/>
          <a:p>
            <a:fld id="{A7B2E3D9-6B28-4A8F-9B37-F16CC08827D2}" type="slidenum">
              <a:rPr lang="en-US" smtClean="0"/>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0" y="911643"/>
            <a:ext cx="8534401" cy="923330"/>
          </a:xfrm>
          <a:prstGeom prst="rect">
            <a:avLst/>
          </a:prstGeom>
        </p:spPr>
        <p:txBody>
          <a:bodyPr vert="horz" wrap="square" lIns="0" tIns="0" rIns="0" bIns="0" rtlCol="0">
            <a:spAutoFit/>
          </a:bodyPr>
          <a:lstStyle/>
          <a:p>
            <a:pPr marL="12700" algn="ctr"/>
            <a:r>
              <a:rPr lang="en-US" sz="2800" spc="-114" dirty="0">
                <a:cs typeface="Calibri"/>
              </a:rPr>
              <a:t>Qualifications and Experience of Key Personnel and Resources</a:t>
            </a:r>
            <a:br>
              <a:rPr lang="en-US" sz="3200" spc="-114" dirty="0">
                <a:latin typeface="Calibri"/>
                <a:cs typeface="Calibri"/>
              </a:rPr>
            </a:br>
            <a:r>
              <a:rPr lang="en-US" sz="3200" spc="-114" dirty="0">
                <a:latin typeface="Calibri"/>
                <a:cs typeface="Calibri"/>
              </a:rPr>
              <a:t>(0 to 15 pts)</a:t>
            </a:r>
          </a:p>
        </p:txBody>
      </p:sp>
      <p:sp>
        <p:nvSpPr>
          <p:cNvPr id="3" name="object 3"/>
          <p:cNvSpPr txBox="1"/>
          <p:nvPr/>
        </p:nvSpPr>
        <p:spPr>
          <a:xfrm>
            <a:off x="-152400" y="2286000"/>
            <a:ext cx="8194674" cy="4114799"/>
          </a:xfrm>
          <a:prstGeom prst="rect">
            <a:avLst/>
          </a:prstGeom>
        </p:spPr>
        <p:txBody>
          <a:bodyPr vert="horz" wrap="square" lIns="0" tIns="0" rIns="0" bIns="0" rtlCol="0">
            <a:normAutofit/>
          </a:bodyPr>
          <a:lstStyle/>
          <a:p>
            <a:pPr marL="469900" marR="5080" lvl="1">
              <a:lnSpc>
                <a:spcPct val="110000"/>
              </a:lnSpc>
              <a:spcBef>
                <a:spcPts val="600"/>
              </a:spcBef>
              <a:buClr>
                <a:srgbClr val="585858"/>
              </a:buClr>
              <a:tabLst>
                <a:tab pos="756920" algn="l"/>
              </a:tabLst>
            </a:pPr>
            <a:r>
              <a:rPr lang="en-US" sz="2000" dirty="0">
                <a:latin typeface="Arial" panose="020B0604020202020204" pitchFamily="34" charset="0"/>
                <a:cs typeface="Arial" panose="020B0604020202020204" pitchFamily="34" charset="0"/>
              </a:rPr>
              <a:t>Reviewers will evaluate:</a:t>
            </a:r>
          </a:p>
          <a:p>
            <a:pPr marL="812800" marR="5080" lvl="1" indent="-342900">
              <a:lnSpc>
                <a:spcPct val="110000"/>
              </a:lnSpc>
              <a:spcBef>
                <a:spcPts val="600"/>
              </a:spcBef>
              <a:buClr>
                <a:srgbClr val="585858"/>
              </a:buClr>
              <a:buFont typeface="Arial" panose="020B0604020202020204" pitchFamily="34" charset="0"/>
              <a:buChar char="•"/>
              <a:tabLst>
                <a:tab pos="756920" algn="l"/>
              </a:tabLst>
            </a:pPr>
            <a:r>
              <a:rPr lang="en-US" sz="2000" dirty="0">
                <a:latin typeface="Arial" panose="020B0604020202020204" pitchFamily="34" charset="0"/>
                <a:cs typeface="Arial" panose="020B0604020202020204" pitchFamily="34" charset="0"/>
              </a:rPr>
              <a:t>the appropriateness, quality and degree of the qualifications and experience of the project leader and proposed staff, as well as the adequacy and quality of the applicant’s access to equipment and facilities, to assess the likelihood of achieving the objectives of the project.  </a:t>
            </a:r>
          </a:p>
          <a:p>
            <a:pPr marL="469900" marR="5080" lvl="1">
              <a:lnSpc>
                <a:spcPct val="110000"/>
              </a:lnSpc>
              <a:spcBef>
                <a:spcPts val="600"/>
              </a:spcBef>
              <a:buClr>
                <a:srgbClr val="585858"/>
              </a:buClr>
              <a:tabLst>
                <a:tab pos="756920" algn="l"/>
              </a:tabLst>
            </a:pPr>
            <a:endParaRPr lang="en-US" sz="2000" dirty="0">
              <a:latin typeface="Arial" panose="020B0604020202020204" pitchFamily="34" charset="0"/>
              <a:cs typeface="Arial" panose="020B0604020202020204" pitchFamily="34" charset="0"/>
            </a:endParaRPr>
          </a:p>
          <a:p>
            <a:pPr marL="469900" marR="5080" lvl="1">
              <a:lnSpc>
                <a:spcPct val="110000"/>
              </a:lnSpc>
              <a:spcBef>
                <a:spcPts val="600"/>
              </a:spcBef>
              <a:buClr>
                <a:srgbClr val="585858"/>
              </a:buClr>
              <a:tabLst>
                <a:tab pos="756920" algn="l"/>
              </a:tabLst>
            </a:pPr>
            <a:r>
              <a:rPr lang="en-US" sz="2000" dirty="0">
                <a:latin typeface="Arial" panose="020B0604020202020204" pitchFamily="34" charset="0"/>
                <a:cs typeface="Arial" panose="020B0604020202020204" pitchFamily="34" charset="0"/>
              </a:rPr>
              <a:t>If access to necessary equipment is limited or not available and the applicant plans to purchase equipment, proposed equipment purchases will be evaluated according to the Budget Narrative evaluation criteria.</a:t>
            </a:r>
            <a:endParaRPr sz="2000" dirty="0">
              <a:solidFill>
                <a:srgbClr val="205868"/>
              </a:solidFill>
              <a:latin typeface="Arial" panose="020B0604020202020204" pitchFamily="34" charset="0"/>
              <a:cs typeface="Arial" panose="020B0604020202020204" pitchFamily="34" charset="0"/>
            </a:endParaRPr>
          </a:p>
        </p:txBody>
      </p:sp>
      <p:sp>
        <p:nvSpPr>
          <p:cNvPr id="6" name="Footer Placeholder 5"/>
          <p:cNvSpPr>
            <a:spLocks noGrp="1"/>
          </p:cNvSpPr>
          <p:nvPr>
            <p:ph type="ftr" sz="quarter" idx="5"/>
          </p:nvPr>
        </p:nvSpPr>
        <p:spPr/>
        <p:txBody>
          <a:bodyPr/>
          <a:lstStyle/>
          <a:p>
            <a:fld id="{A7B2E3D9-6B28-4A8F-9B37-F16CC08827D2}" type="slidenum">
              <a:rPr lang="en-US" smtClean="0"/>
              <a:t>19</a:t>
            </a:fld>
            <a:endParaRPr lang="en-US" dirty="0"/>
          </a:p>
        </p:txBody>
      </p:sp>
    </p:spTree>
    <p:extLst>
      <p:ext uri="{BB962C8B-B14F-4D97-AF65-F5344CB8AC3E}">
        <p14:creationId xmlns:p14="http://schemas.microsoft.com/office/powerpoint/2010/main" val="1392455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21537" y="949705"/>
            <a:ext cx="7500924" cy="677108"/>
          </a:xfrm>
          <a:prstGeom prst="rect">
            <a:avLst/>
          </a:prstGeom>
        </p:spPr>
        <p:txBody>
          <a:bodyPr vert="horz" wrap="square" lIns="0" tIns="0" rIns="0" bIns="0" rtlCol="0">
            <a:spAutoFit/>
          </a:bodyPr>
          <a:lstStyle/>
          <a:p>
            <a:pPr algn="ctr">
              <a:lnSpc>
                <a:spcPct val="100000"/>
              </a:lnSpc>
            </a:pPr>
            <a:r>
              <a:rPr lang="en-US" spc="-5" dirty="0"/>
              <a:t>Webinar Agenda</a:t>
            </a:r>
            <a:endParaRPr dirty="0"/>
          </a:p>
        </p:txBody>
      </p:sp>
      <p:sp>
        <p:nvSpPr>
          <p:cNvPr id="3" name="object 3"/>
          <p:cNvSpPr txBox="1"/>
          <p:nvPr/>
        </p:nvSpPr>
        <p:spPr>
          <a:xfrm>
            <a:off x="304800" y="2286000"/>
            <a:ext cx="8382000" cy="2585323"/>
          </a:xfrm>
          <a:prstGeom prst="rect">
            <a:avLst/>
          </a:prstGeom>
        </p:spPr>
        <p:txBody>
          <a:bodyPr vert="horz" wrap="square" lIns="0" tIns="0" rIns="0" bIns="0" rtlCol="0">
            <a:spAutoFit/>
          </a:bodyPr>
          <a:lstStyle/>
          <a:p>
            <a:pPr marL="12700">
              <a:lnSpc>
                <a:spcPct val="100000"/>
              </a:lnSpc>
              <a:buClr>
                <a:srgbClr val="205868"/>
              </a:buClr>
              <a:tabLst>
                <a:tab pos="355600" algn="l"/>
                <a:tab pos="1371600" algn="l"/>
                <a:tab pos="5943600" algn="l"/>
              </a:tabLst>
            </a:pPr>
            <a:r>
              <a:rPr lang="en-US" sz="2400" b="1" dirty="0">
                <a:solidFill>
                  <a:srgbClr val="205868"/>
                </a:solidFill>
                <a:latin typeface="Arial"/>
                <a:cs typeface="Arial"/>
              </a:rPr>
              <a:t>	</a:t>
            </a:r>
            <a:r>
              <a:rPr lang="en-US" sz="2400" b="1" dirty="0">
                <a:latin typeface="Arial"/>
                <a:cs typeface="Arial"/>
              </a:rPr>
              <a:t>Welcome	</a:t>
            </a:r>
          </a:p>
          <a:p>
            <a:pPr marL="12700">
              <a:lnSpc>
                <a:spcPct val="100000"/>
              </a:lnSpc>
              <a:buClr>
                <a:srgbClr val="205868"/>
              </a:buClr>
              <a:tabLst>
                <a:tab pos="355600" algn="l"/>
                <a:tab pos="1371600" algn="l"/>
                <a:tab pos="5943600" algn="l"/>
              </a:tabLst>
            </a:pPr>
            <a:endParaRPr sz="2400" b="1" dirty="0">
              <a:latin typeface="Arial"/>
              <a:cs typeface="Arial"/>
            </a:endParaRPr>
          </a:p>
          <a:p>
            <a:pPr marL="12700">
              <a:buClr>
                <a:srgbClr val="205868"/>
              </a:buClr>
              <a:tabLst>
                <a:tab pos="355600" algn="l"/>
                <a:tab pos="1371600" algn="l"/>
                <a:tab pos="5943600" algn="l"/>
              </a:tabLst>
            </a:pPr>
            <a:r>
              <a:rPr lang="en-US" sz="2400" b="1" dirty="0">
                <a:latin typeface="Arial"/>
                <a:cs typeface="Arial"/>
              </a:rPr>
              <a:t>	Overview of Relevant NIST Research Programs	</a:t>
            </a:r>
            <a:endParaRPr sz="2400" b="1" dirty="0">
              <a:latin typeface="Arial"/>
              <a:cs typeface="Arial"/>
            </a:endParaRPr>
          </a:p>
          <a:p>
            <a:pPr marL="12700">
              <a:lnSpc>
                <a:spcPct val="100000"/>
              </a:lnSpc>
              <a:spcBef>
                <a:spcPts val="27"/>
              </a:spcBef>
              <a:buClr>
                <a:srgbClr val="205868"/>
              </a:buClr>
              <a:tabLst>
                <a:tab pos="355600" algn="l"/>
                <a:tab pos="1371600" algn="l"/>
                <a:tab pos="5943600" algn="l"/>
              </a:tabLst>
            </a:pPr>
            <a:endParaRPr sz="2400" b="1" dirty="0">
              <a:latin typeface="Arial"/>
              <a:cs typeface="Arial"/>
            </a:endParaRPr>
          </a:p>
          <a:p>
            <a:pPr marL="12700">
              <a:buClr>
                <a:srgbClr val="205868"/>
              </a:buClr>
              <a:tabLst>
                <a:tab pos="355600" algn="l"/>
                <a:tab pos="1371600" algn="l"/>
                <a:tab pos="5943600" algn="l"/>
              </a:tabLst>
            </a:pPr>
            <a:r>
              <a:rPr lang="en-US" sz="2400" b="1" dirty="0">
                <a:latin typeface="Arial"/>
                <a:cs typeface="Arial"/>
              </a:rPr>
              <a:t>	Logistical </a:t>
            </a:r>
            <a:r>
              <a:rPr sz="2400" b="1" dirty="0">
                <a:latin typeface="Arial"/>
                <a:cs typeface="Arial"/>
              </a:rPr>
              <a:t>Overview</a:t>
            </a:r>
            <a:r>
              <a:rPr lang="en-US" sz="2400" b="1" dirty="0">
                <a:latin typeface="Arial"/>
                <a:cs typeface="Arial"/>
              </a:rPr>
              <a:t>	</a:t>
            </a:r>
            <a:endParaRPr sz="2400" b="1" dirty="0">
              <a:latin typeface="Arial"/>
              <a:cs typeface="Arial"/>
            </a:endParaRPr>
          </a:p>
          <a:p>
            <a:pPr marL="12700">
              <a:lnSpc>
                <a:spcPct val="100000"/>
              </a:lnSpc>
              <a:spcBef>
                <a:spcPts val="25"/>
              </a:spcBef>
              <a:buClr>
                <a:srgbClr val="205868"/>
              </a:buClr>
              <a:tabLst>
                <a:tab pos="355600" algn="l"/>
                <a:tab pos="1371600" algn="l"/>
                <a:tab pos="5943600" algn="l"/>
              </a:tabLst>
            </a:pPr>
            <a:endParaRPr sz="2400" b="1" dirty="0">
              <a:latin typeface="Arial"/>
              <a:cs typeface="Arial"/>
            </a:endParaRPr>
          </a:p>
          <a:p>
            <a:pPr marL="12700">
              <a:lnSpc>
                <a:spcPct val="100000"/>
              </a:lnSpc>
              <a:buClr>
                <a:srgbClr val="205868"/>
              </a:buClr>
              <a:tabLst>
                <a:tab pos="355600" algn="l"/>
                <a:tab pos="1371600" algn="l"/>
                <a:tab pos="5943600" algn="l"/>
              </a:tabLst>
            </a:pPr>
            <a:r>
              <a:rPr lang="en-US" sz="2400" b="1" dirty="0">
                <a:latin typeface="Arial"/>
                <a:cs typeface="Arial"/>
              </a:rPr>
              <a:t>	Question and Answer Session</a:t>
            </a:r>
            <a:endParaRPr sz="2400" b="1" dirty="0">
              <a:latin typeface="Arial"/>
              <a:cs typeface="Arial"/>
            </a:endParaRPr>
          </a:p>
        </p:txBody>
      </p:sp>
      <p:sp>
        <p:nvSpPr>
          <p:cNvPr id="7" name="Footer Placeholder 6"/>
          <p:cNvSpPr>
            <a:spLocks noGrp="1"/>
          </p:cNvSpPr>
          <p:nvPr>
            <p:ph type="ftr" sz="quarter" idx="5"/>
          </p:nvPr>
        </p:nvSpPr>
        <p:spPr/>
        <p:txBody>
          <a:bodyPr/>
          <a:lstStyle/>
          <a:p>
            <a:fld id="{2066EDD9-7191-4E06-B169-92A3F34667C7}" type="slidenum">
              <a:rPr lang="en-US" smtClean="0"/>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52401" y="911643"/>
            <a:ext cx="8382000" cy="984885"/>
          </a:xfrm>
          <a:prstGeom prst="rect">
            <a:avLst/>
          </a:prstGeom>
        </p:spPr>
        <p:txBody>
          <a:bodyPr vert="horz" wrap="square" lIns="0" tIns="0" rIns="0" bIns="0" rtlCol="0">
            <a:spAutoFit/>
          </a:bodyPr>
          <a:lstStyle/>
          <a:p>
            <a:pPr marL="12700" algn="ctr"/>
            <a:r>
              <a:rPr lang="en-US" sz="3200" spc="-114" dirty="0">
                <a:cs typeface="Calibri"/>
              </a:rPr>
              <a:t>Budget Narrative</a:t>
            </a:r>
            <a:br>
              <a:rPr lang="en-US" sz="3200" spc="-114" dirty="0">
                <a:latin typeface="Calibri"/>
                <a:cs typeface="Calibri"/>
              </a:rPr>
            </a:br>
            <a:r>
              <a:rPr lang="en-US" sz="3200" spc="-114" dirty="0">
                <a:latin typeface="Calibri"/>
                <a:cs typeface="Calibri"/>
              </a:rPr>
              <a:t>(0 to 15 pts)</a:t>
            </a:r>
          </a:p>
        </p:txBody>
      </p:sp>
      <p:sp>
        <p:nvSpPr>
          <p:cNvPr id="3" name="object 3"/>
          <p:cNvSpPr txBox="1"/>
          <p:nvPr/>
        </p:nvSpPr>
        <p:spPr>
          <a:xfrm>
            <a:off x="0" y="2286000"/>
            <a:ext cx="8194674" cy="4114799"/>
          </a:xfrm>
          <a:prstGeom prst="rect">
            <a:avLst/>
          </a:prstGeom>
        </p:spPr>
        <p:txBody>
          <a:bodyPr vert="horz" wrap="square" lIns="0" tIns="0" rIns="0" bIns="0" rtlCol="0">
            <a:normAutofit/>
          </a:bodyPr>
          <a:lstStyle/>
          <a:p>
            <a:pPr marL="469900" marR="5080" lvl="1">
              <a:lnSpc>
                <a:spcPct val="110000"/>
              </a:lnSpc>
              <a:spcBef>
                <a:spcPts val="600"/>
              </a:spcBef>
              <a:buClr>
                <a:srgbClr val="585858"/>
              </a:buClr>
              <a:tabLst>
                <a:tab pos="756920" algn="l"/>
              </a:tabLst>
            </a:pPr>
            <a:r>
              <a:rPr lang="en-US" sz="2000" dirty="0">
                <a:latin typeface="Arial" panose="020B0604020202020204" pitchFamily="34" charset="0"/>
                <a:cs typeface="Arial" panose="020B0604020202020204" pitchFamily="34" charset="0"/>
              </a:rPr>
              <a:t>Reviewers will assess:</a:t>
            </a:r>
          </a:p>
          <a:p>
            <a:pPr marL="812800" marR="5080" lvl="1" indent="-342900">
              <a:lnSpc>
                <a:spcPct val="110000"/>
              </a:lnSpc>
              <a:spcBef>
                <a:spcPts val="600"/>
              </a:spcBef>
              <a:buClr>
                <a:srgbClr val="585858"/>
              </a:buClr>
              <a:buFont typeface="Arial" panose="020B0604020202020204" pitchFamily="34" charset="0"/>
              <a:buChar char="•"/>
              <a:tabLst>
                <a:tab pos="756920" algn="l"/>
              </a:tabLst>
            </a:pPr>
            <a:r>
              <a:rPr lang="en-US" sz="2000" dirty="0">
                <a:latin typeface="Arial" panose="020B0604020202020204" pitchFamily="34" charset="0"/>
                <a:cs typeface="Arial" panose="020B0604020202020204" pitchFamily="34" charset="0"/>
              </a:rPr>
              <a:t>the budgeted costs against the proposed activities to determine the practicality of the proposed budget with respect to developing and implementing the proposed project.</a:t>
            </a:r>
            <a:endParaRPr sz="2000" dirty="0">
              <a:solidFill>
                <a:srgbClr val="205868"/>
              </a:solidFill>
              <a:latin typeface="Arial" panose="020B0604020202020204" pitchFamily="34" charset="0"/>
              <a:cs typeface="Arial" panose="020B0604020202020204" pitchFamily="34" charset="0"/>
            </a:endParaRPr>
          </a:p>
        </p:txBody>
      </p:sp>
      <p:sp>
        <p:nvSpPr>
          <p:cNvPr id="6" name="Footer Placeholder 5"/>
          <p:cNvSpPr>
            <a:spLocks noGrp="1"/>
          </p:cNvSpPr>
          <p:nvPr>
            <p:ph type="ftr" sz="quarter" idx="5"/>
          </p:nvPr>
        </p:nvSpPr>
        <p:spPr/>
        <p:txBody>
          <a:bodyPr/>
          <a:lstStyle/>
          <a:p>
            <a:fld id="{A7B2E3D9-6B28-4A8F-9B37-F16CC08827D2}" type="slidenum">
              <a:rPr lang="en-US" smtClean="0"/>
              <a:t>20</a:t>
            </a:fld>
            <a:endParaRPr lang="en-US" dirty="0"/>
          </a:p>
        </p:txBody>
      </p:sp>
    </p:spTree>
    <p:extLst>
      <p:ext uri="{BB962C8B-B14F-4D97-AF65-F5344CB8AC3E}">
        <p14:creationId xmlns:p14="http://schemas.microsoft.com/office/powerpoint/2010/main" val="29428273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90600" y="762000"/>
            <a:ext cx="7086599" cy="677108"/>
          </a:xfrm>
          <a:prstGeom prst="rect">
            <a:avLst/>
          </a:prstGeom>
        </p:spPr>
        <p:txBody>
          <a:bodyPr vert="horz" wrap="square" lIns="0" tIns="0" rIns="0" bIns="0" rtlCol="0">
            <a:spAutoFit/>
          </a:bodyPr>
          <a:lstStyle/>
          <a:p>
            <a:pPr marL="12700" algn="ctr">
              <a:lnSpc>
                <a:spcPct val="100000"/>
              </a:lnSpc>
            </a:pPr>
            <a:r>
              <a:rPr lang="en-US" sz="4400" spc="-75" dirty="0">
                <a:cs typeface="Calibri"/>
              </a:rPr>
              <a:t>Evaluation Panel</a:t>
            </a:r>
            <a:endParaRPr lang="en-US" sz="4400" dirty="0">
              <a:cs typeface="Calibri"/>
            </a:endParaRPr>
          </a:p>
        </p:txBody>
      </p:sp>
      <p:sp>
        <p:nvSpPr>
          <p:cNvPr id="3" name="object 3"/>
          <p:cNvSpPr txBox="1"/>
          <p:nvPr/>
        </p:nvSpPr>
        <p:spPr>
          <a:xfrm>
            <a:off x="535940" y="1295400"/>
            <a:ext cx="7900034" cy="5565626"/>
          </a:xfrm>
          <a:prstGeom prst="rect">
            <a:avLst/>
          </a:prstGeom>
        </p:spPr>
        <p:txBody>
          <a:bodyPr vert="horz" wrap="square" lIns="0" tIns="0" rIns="0" bIns="0" rtlCol="0">
            <a:spAutoFit/>
          </a:bodyPr>
          <a:lstStyle/>
          <a:p>
            <a:pPr marL="355600" marR="78105" indent="-342900">
              <a:lnSpc>
                <a:spcPct val="100000"/>
              </a:lnSpc>
              <a:buClr>
                <a:srgbClr val="205868"/>
              </a:buClr>
              <a:buFont typeface="Arial"/>
              <a:buChar char="•"/>
              <a:tabLst>
                <a:tab pos="356235" algn="l"/>
              </a:tabLst>
            </a:pPr>
            <a:endParaRPr lang="en-US" sz="2000" dirty="0">
              <a:solidFill>
                <a:srgbClr val="205868"/>
              </a:solidFill>
              <a:latin typeface="Arial"/>
              <a:cs typeface="Arial"/>
            </a:endParaRPr>
          </a:p>
          <a:p>
            <a:pPr marL="355600" marR="78105" indent="-342900">
              <a:lnSpc>
                <a:spcPct val="100000"/>
              </a:lnSpc>
              <a:buClr>
                <a:srgbClr val="205868"/>
              </a:buClr>
              <a:buFont typeface="Arial"/>
              <a:buChar char="•"/>
              <a:tabLst>
                <a:tab pos="356235" algn="l"/>
              </a:tabLst>
            </a:pPr>
            <a:r>
              <a:rPr sz="2000" dirty="0">
                <a:latin typeface="Arial"/>
                <a:cs typeface="Arial"/>
              </a:rPr>
              <a:t>Evaluation Panel will </a:t>
            </a:r>
            <a:r>
              <a:rPr lang="en-US" sz="2000" dirty="0">
                <a:latin typeface="Arial"/>
                <a:cs typeface="Arial"/>
              </a:rPr>
              <a:t>group the applications by program applied to and </a:t>
            </a:r>
            <a:r>
              <a:rPr sz="2000" dirty="0">
                <a:latin typeface="Arial"/>
                <a:cs typeface="Arial"/>
              </a:rPr>
              <a:t>prepare and provide </a:t>
            </a:r>
            <a:r>
              <a:rPr lang="en-US" sz="2000" dirty="0">
                <a:latin typeface="Arial"/>
                <a:cs typeface="Arial"/>
              </a:rPr>
              <a:t>to the Selecting Official four sets of </a:t>
            </a:r>
            <a:r>
              <a:rPr sz="2000" dirty="0">
                <a:latin typeface="Arial"/>
                <a:cs typeface="Arial"/>
              </a:rPr>
              <a:t>adjectival ra</a:t>
            </a:r>
            <a:r>
              <a:rPr lang="en-US" sz="2000" dirty="0">
                <a:latin typeface="Arial"/>
                <a:cs typeface="Arial"/>
              </a:rPr>
              <a:t>tings, one for each program,</a:t>
            </a:r>
            <a:r>
              <a:rPr sz="2000" dirty="0">
                <a:latin typeface="Arial"/>
                <a:cs typeface="Arial"/>
              </a:rPr>
              <a:t> taking into consideration the following</a:t>
            </a:r>
            <a:r>
              <a:rPr lang="en-US" sz="2000" dirty="0">
                <a:latin typeface="Arial"/>
                <a:cs typeface="Arial"/>
              </a:rPr>
              <a:t>:</a:t>
            </a:r>
            <a:endParaRPr sz="2000" dirty="0">
              <a:latin typeface="Arial"/>
              <a:cs typeface="Arial"/>
            </a:endParaRPr>
          </a:p>
          <a:p>
            <a:pPr marL="756285" lvl="1" indent="-286385">
              <a:lnSpc>
                <a:spcPct val="100000"/>
              </a:lnSpc>
              <a:spcBef>
                <a:spcPts val="480"/>
              </a:spcBef>
              <a:buClr>
                <a:srgbClr val="585858"/>
              </a:buClr>
              <a:buFont typeface="Arial"/>
              <a:buChar char="•"/>
              <a:tabLst>
                <a:tab pos="756920" algn="l"/>
              </a:tabLst>
            </a:pPr>
            <a:r>
              <a:rPr lang="en-US" sz="2000" dirty="0">
                <a:latin typeface="Arial"/>
                <a:cs typeface="Arial"/>
              </a:rPr>
              <a:t>all application materials;</a:t>
            </a:r>
          </a:p>
          <a:p>
            <a:pPr marL="756285" lvl="1" indent="-286385">
              <a:lnSpc>
                <a:spcPct val="100000"/>
              </a:lnSpc>
              <a:spcBef>
                <a:spcPts val="480"/>
              </a:spcBef>
              <a:buClr>
                <a:srgbClr val="585858"/>
              </a:buClr>
              <a:buFont typeface="Arial"/>
              <a:buChar char="•"/>
              <a:tabLst>
                <a:tab pos="756920" algn="l"/>
              </a:tabLst>
            </a:pPr>
            <a:r>
              <a:rPr sz="2000" dirty="0">
                <a:latin typeface="Arial"/>
                <a:cs typeface="Arial"/>
              </a:rPr>
              <a:t>results of the evaluations;</a:t>
            </a:r>
            <a:r>
              <a:rPr lang="en-US" sz="2000" dirty="0">
                <a:latin typeface="Arial"/>
                <a:cs typeface="Arial"/>
              </a:rPr>
              <a:t> </a:t>
            </a:r>
          </a:p>
          <a:p>
            <a:pPr marL="756285" lvl="1" indent="-286385">
              <a:lnSpc>
                <a:spcPct val="100000"/>
              </a:lnSpc>
              <a:spcBef>
                <a:spcPts val="480"/>
              </a:spcBef>
              <a:buClr>
                <a:srgbClr val="585858"/>
              </a:buClr>
              <a:buFont typeface="Arial"/>
              <a:buChar char="•"/>
              <a:tabLst>
                <a:tab pos="756920" algn="l"/>
              </a:tabLst>
            </a:pPr>
            <a:r>
              <a:rPr lang="en-US" sz="2000" dirty="0">
                <a:latin typeface="Arial"/>
                <a:cs typeface="Arial"/>
              </a:rPr>
              <a:t>reviewer notes; and</a:t>
            </a:r>
            <a:endParaRPr sz="2000" dirty="0">
              <a:latin typeface="Arial"/>
              <a:cs typeface="Arial"/>
            </a:endParaRPr>
          </a:p>
          <a:p>
            <a:pPr marL="756285" marR="5080" lvl="1" indent="-286385">
              <a:lnSpc>
                <a:spcPct val="100000"/>
              </a:lnSpc>
              <a:spcBef>
                <a:spcPts val="480"/>
              </a:spcBef>
              <a:buClr>
                <a:srgbClr val="585858"/>
              </a:buClr>
              <a:buFont typeface="Arial"/>
              <a:buChar char="•"/>
              <a:tabLst>
                <a:tab pos="756920" algn="l"/>
              </a:tabLst>
            </a:pPr>
            <a:r>
              <a:rPr lang="en-US" sz="2000" dirty="0">
                <a:latin typeface="Arial"/>
                <a:cs typeface="Arial"/>
              </a:rPr>
              <a:t>any clarifying information obtained through written questions or teleconferences with the applicants</a:t>
            </a:r>
            <a:r>
              <a:rPr sz="2000" dirty="0">
                <a:latin typeface="Arial"/>
                <a:cs typeface="Arial"/>
              </a:rPr>
              <a:t>.</a:t>
            </a:r>
          </a:p>
          <a:p>
            <a:pPr marL="355600" indent="-342900">
              <a:lnSpc>
                <a:spcPct val="100000"/>
              </a:lnSpc>
              <a:spcBef>
                <a:spcPts val="480"/>
              </a:spcBef>
              <a:buClr>
                <a:srgbClr val="205868"/>
              </a:buClr>
              <a:buFont typeface="Arial"/>
              <a:buChar char="•"/>
              <a:tabLst>
                <a:tab pos="356235" algn="l"/>
              </a:tabLst>
            </a:pPr>
            <a:endParaRPr lang="en-US" sz="2000" dirty="0">
              <a:latin typeface="Arial"/>
              <a:cs typeface="Arial"/>
            </a:endParaRPr>
          </a:p>
          <a:p>
            <a:pPr marL="355600" indent="-342900">
              <a:lnSpc>
                <a:spcPct val="100000"/>
              </a:lnSpc>
              <a:spcBef>
                <a:spcPts val="480"/>
              </a:spcBef>
              <a:buClr>
                <a:srgbClr val="205868"/>
              </a:buClr>
              <a:buFont typeface="Arial"/>
              <a:buChar char="•"/>
              <a:tabLst>
                <a:tab pos="356235" algn="l"/>
              </a:tabLst>
            </a:pPr>
            <a:r>
              <a:rPr sz="2000" dirty="0">
                <a:latin typeface="Arial"/>
                <a:cs typeface="Arial"/>
              </a:rPr>
              <a:t>Adjectival Rankings</a:t>
            </a:r>
          </a:p>
          <a:p>
            <a:pPr marL="756285" lvl="1" indent="-286385">
              <a:lnSpc>
                <a:spcPct val="100000"/>
              </a:lnSpc>
              <a:spcBef>
                <a:spcPts val="480"/>
              </a:spcBef>
              <a:buClr>
                <a:srgbClr val="585858"/>
              </a:buClr>
              <a:buFont typeface="Arial"/>
              <a:buChar char="•"/>
              <a:tabLst>
                <a:tab pos="756920" algn="l"/>
              </a:tabLst>
            </a:pPr>
            <a:r>
              <a:rPr sz="2000" dirty="0">
                <a:latin typeface="Arial"/>
                <a:cs typeface="Arial"/>
              </a:rPr>
              <a:t>Fundable, Outstanding</a:t>
            </a:r>
          </a:p>
          <a:p>
            <a:pPr marL="756285" lvl="1" indent="-286385">
              <a:lnSpc>
                <a:spcPct val="100000"/>
              </a:lnSpc>
              <a:spcBef>
                <a:spcPts val="480"/>
              </a:spcBef>
              <a:buClr>
                <a:srgbClr val="585858"/>
              </a:buClr>
              <a:buFont typeface="Arial"/>
              <a:buChar char="•"/>
              <a:tabLst>
                <a:tab pos="756920" algn="l"/>
              </a:tabLst>
            </a:pPr>
            <a:r>
              <a:rPr sz="2000" dirty="0">
                <a:latin typeface="Arial"/>
                <a:cs typeface="Arial"/>
              </a:rPr>
              <a:t>Fundable, Very Good</a:t>
            </a:r>
          </a:p>
          <a:p>
            <a:pPr marL="756285" lvl="1" indent="-286385">
              <a:lnSpc>
                <a:spcPct val="100000"/>
              </a:lnSpc>
              <a:spcBef>
                <a:spcPts val="480"/>
              </a:spcBef>
              <a:buClr>
                <a:srgbClr val="585858"/>
              </a:buClr>
              <a:buFont typeface="Arial"/>
              <a:buChar char="•"/>
              <a:tabLst>
                <a:tab pos="756920" algn="l"/>
              </a:tabLst>
            </a:pPr>
            <a:r>
              <a:rPr sz="2000" dirty="0">
                <a:latin typeface="Arial"/>
                <a:cs typeface="Arial"/>
              </a:rPr>
              <a:t>Fundable</a:t>
            </a:r>
          </a:p>
          <a:p>
            <a:pPr marL="756285" lvl="1" indent="-286385">
              <a:lnSpc>
                <a:spcPct val="100000"/>
              </a:lnSpc>
              <a:spcBef>
                <a:spcPts val="480"/>
              </a:spcBef>
              <a:buClr>
                <a:srgbClr val="585858"/>
              </a:buClr>
              <a:buFont typeface="Arial"/>
              <a:buChar char="•"/>
              <a:tabLst>
                <a:tab pos="756920" algn="l"/>
              </a:tabLst>
            </a:pPr>
            <a:r>
              <a:rPr sz="2000" dirty="0">
                <a:latin typeface="Arial"/>
                <a:cs typeface="Arial"/>
              </a:rPr>
              <a:t>Unfundable</a:t>
            </a:r>
          </a:p>
        </p:txBody>
      </p:sp>
      <p:sp>
        <p:nvSpPr>
          <p:cNvPr id="6" name="Footer Placeholder 5"/>
          <p:cNvSpPr>
            <a:spLocks noGrp="1"/>
          </p:cNvSpPr>
          <p:nvPr>
            <p:ph type="ftr" sz="quarter" idx="5"/>
          </p:nvPr>
        </p:nvSpPr>
        <p:spPr/>
        <p:txBody>
          <a:bodyPr/>
          <a:lstStyle/>
          <a:p>
            <a:fld id="{BB2B2559-A68A-4C3A-813B-027250198B1C}" type="slidenum">
              <a:rPr lang="en-US" smtClean="0"/>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38200" y="685800"/>
            <a:ext cx="6934199" cy="677108"/>
          </a:xfrm>
          <a:prstGeom prst="rect">
            <a:avLst/>
          </a:prstGeom>
        </p:spPr>
        <p:txBody>
          <a:bodyPr vert="horz" wrap="square" lIns="0" tIns="0" rIns="0" bIns="0" rtlCol="0">
            <a:spAutoFit/>
          </a:bodyPr>
          <a:lstStyle/>
          <a:p>
            <a:pPr marL="12700" algn="ctr">
              <a:lnSpc>
                <a:spcPct val="100000"/>
              </a:lnSpc>
            </a:pPr>
            <a:r>
              <a:rPr lang="en-US" sz="4400" spc="-75" dirty="0">
                <a:cs typeface="Calibri"/>
              </a:rPr>
              <a:t>Selection</a:t>
            </a:r>
            <a:endParaRPr lang="en-US" sz="4400" dirty="0">
              <a:cs typeface="Calibri"/>
            </a:endParaRPr>
          </a:p>
        </p:txBody>
      </p:sp>
      <p:sp>
        <p:nvSpPr>
          <p:cNvPr id="3" name="object 3"/>
          <p:cNvSpPr txBox="1">
            <a:spLocks noGrp="1"/>
          </p:cNvSpPr>
          <p:nvPr>
            <p:ph type="body" idx="1"/>
          </p:nvPr>
        </p:nvSpPr>
        <p:spPr>
          <a:xfrm>
            <a:off x="381000" y="1295400"/>
            <a:ext cx="8074660" cy="4632037"/>
          </a:xfrm>
          <a:prstGeom prst="rect">
            <a:avLst/>
          </a:prstGeom>
        </p:spPr>
        <p:txBody>
          <a:bodyPr vert="horz" wrap="square" lIns="0" tIns="0" rIns="0" bIns="0" rtlCol="0">
            <a:spAutoFit/>
          </a:bodyPr>
          <a:lstStyle/>
          <a:p>
            <a:pPr marL="12700">
              <a:lnSpc>
                <a:spcPct val="100000"/>
              </a:lnSpc>
              <a:buClr>
                <a:srgbClr val="205868"/>
              </a:buClr>
              <a:tabLst>
                <a:tab pos="356235" algn="l"/>
              </a:tabLst>
            </a:pPr>
            <a:endParaRPr lang="en-US" dirty="0">
              <a:solidFill>
                <a:schemeClr val="tx1"/>
              </a:solidFill>
            </a:endParaRPr>
          </a:p>
          <a:p>
            <a:pPr marL="12700">
              <a:lnSpc>
                <a:spcPct val="100000"/>
              </a:lnSpc>
              <a:buClr>
                <a:srgbClr val="205868"/>
              </a:buClr>
              <a:tabLst>
                <a:tab pos="356235" algn="l"/>
              </a:tabLst>
            </a:pPr>
            <a:r>
              <a:rPr lang="en-US" sz="1600" dirty="0">
                <a:solidFill>
                  <a:schemeClr val="tx1"/>
                </a:solidFill>
              </a:rPr>
              <a:t>The Selecting Official shall generally select and recommend the most meritorious applications for an award based upon the adjectival rankings of the applications.  The final approval of selected applications and issuance of awards will be by the NIST Grants Officer.  The award decisions of the NIST Grants Officer are final. </a:t>
            </a:r>
            <a:br>
              <a:rPr lang="en-US" sz="1600" dirty="0">
                <a:solidFill>
                  <a:schemeClr val="tx1"/>
                </a:solidFill>
              </a:rPr>
            </a:br>
            <a:endParaRPr lang="en-US" sz="1600" dirty="0">
              <a:solidFill>
                <a:schemeClr val="tx1"/>
              </a:solidFill>
            </a:endParaRPr>
          </a:p>
          <a:p>
            <a:pPr marL="12700">
              <a:lnSpc>
                <a:spcPct val="100000"/>
              </a:lnSpc>
              <a:buClr>
                <a:srgbClr val="205868"/>
              </a:buClr>
              <a:tabLst>
                <a:tab pos="356235" algn="l"/>
              </a:tabLst>
            </a:pPr>
            <a:r>
              <a:rPr lang="en-US" sz="1600" dirty="0">
                <a:solidFill>
                  <a:schemeClr val="tx1"/>
                </a:solidFill>
              </a:rPr>
              <a:t>The Selecting Official may select and recommend an application for award out of rank order (i.e., from a lower adjectival category) based on one or more of the following selection factors:</a:t>
            </a:r>
          </a:p>
          <a:p>
            <a:pPr marL="756285" lvl="1" indent="-286385">
              <a:lnSpc>
                <a:spcPct val="100000"/>
              </a:lnSpc>
              <a:spcBef>
                <a:spcPts val="480"/>
              </a:spcBef>
              <a:buClr>
                <a:srgbClr val="585858"/>
              </a:buClr>
              <a:buFont typeface="Arial"/>
              <a:buChar char="•"/>
              <a:tabLst>
                <a:tab pos="756920" algn="l"/>
              </a:tabLst>
            </a:pPr>
            <a:r>
              <a:rPr lang="en-US" sz="1600" dirty="0">
                <a:solidFill>
                  <a:schemeClr val="tx1"/>
                </a:solidFill>
                <a:latin typeface="Arial"/>
                <a:cs typeface="Arial"/>
              </a:rPr>
              <a:t>results of the reviewers’ evaluations (the technical reviews and the Evaluation Panel review);</a:t>
            </a:r>
          </a:p>
          <a:p>
            <a:pPr marL="756285" lvl="1" indent="-286385">
              <a:lnSpc>
                <a:spcPct val="100000"/>
              </a:lnSpc>
              <a:spcBef>
                <a:spcPts val="480"/>
              </a:spcBef>
              <a:buClr>
                <a:srgbClr val="585858"/>
              </a:buClr>
              <a:buFont typeface="Arial"/>
              <a:buChar char="•"/>
              <a:tabLst>
                <a:tab pos="756920" algn="l"/>
              </a:tabLst>
            </a:pPr>
            <a:r>
              <a:rPr lang="en-US" sz="1600" dirty="0">
                <a:solidFill>
                  <a:schemeClr val="tx1"/>
                </a:solidFill>
                <a:latin typeface="Arial"/>
                <a:cs typeface="Arial"/>
              </a:rPr>
              <a:t>the availability of Federal funds;</a:t>
            </a:r>
          </a:p>
          <a:p>
            <a:pPr marL="756285" lvl="1" indent="-286385">
              <a:lnSpc>
                <a:spcPct val="100000"/>
              </a:lnSpc>
              <a:spcBef>
                <a:spcPts val="480"/>
              </a:spcBef>
              <a:buClr>
                <a:srgbClr val="585858"/>
              </a:buClr>
              <a:buFont typeface="Arial"/>
              <a:buChar char="•"/>
              <a:tabLst>
                <a:tab pos="756920" algn="l"/>
              </a:tabLst>
            </a:pPr>
            <a:r>
              <a:rPr lang="en-US" sz="1600" dirty="0">
                <a:solidFill>
                  <a:schemeClr val="tx1"/>
                </a:solidFill>
                <a:latin typeface="Arial"/>
                <a:cs typeface="Arial"/>
              </a:rPr>
              <a:t>whether the project duplicates other projects funded by NIST, DoC, or by other Federal agencies;</a:t>
            </a:r>
          </a:p>
          <a:p>
            <a:pPr marL="756285" lvl="1" indent="-286385">
              <a:lnSpc>
                <a:spcPct val="100000"/>
              </a:lnSpc>
              <a:spcBef>
                <a:spcPts val="480"/>
              </a:spcBef>
              <a:buClr>
                <a:srgbClr val="585858"/>
              </a:buClr>
              <a:buFont typeface="Arial"/>
              <a:buChar char="•"/>
              <a:tabLst>
                <a:tab pos="756920" algn="l"/>
              </a:tabLst>
            </a:pPr>
            <a:r>
              <a:rPr lang="en-US" sz="1600" dirty="0">
                <a:solidFill>
                  <a:schemeClr val="tx1"/>
                </a:solidFill>
                <a:latin typeface="Arial"/>
                <a:cs typeface="Arial"/>
              </a:rPr>
              <a:t>likelihood that the project will have substantial impact on the field of DR studies;</a:t>
            </a:r>
          </a:p>
          <a:p>
            <a:pPr marL="756285" lvl="1" indent="-286385">
              <a:lnSpc>
                <a:spcPct val="100000"/>
              </a:lnSpc>
              <a:spcBef>
                <a:spcPts val="480"/>
              </a:spcBef>
              <a:buClr>
                <a:srgbClr val="585858"/>
              </a:buClr>
              <a:buFont typeface="Arial"/>
              <a:buChar char="•"/>
              <a:tabLst>
                <a:tab pos="756920" algn="l"/>
              </a:tabLst>
            </a:pPr>
            <a:r>
              <a:rPr lang="en-US" sz="1600" dirty="0">
                <a:solidFill>
                  <a:schemeClr val="tx1"/>
                </a:solidFill>
                <a:latin typeface="Arial"/>
                <a:cs typeface="Arial"/>
              </a:rPr>
              <a:t>alignment with the four existing DR programs; and</a:t>
            </a:r>
          </a:p>
          <a:p>
            <a:pPr marL="756285" lvl="1" indent="-286385">
              <a:lnSpc>
                <a:spcPct val="100000"/>
              </a:lnSpc>
              <a:spcBef>
                <a:spcPts val="480"/>
              </a:spcBef>
              <a:buClr>
                <a:srgbClr val="585858"/>
              </a:buClr>
              <a:buFont typeface="Arial"/>
              <a:buChar char="•"/>
              <a:tabLst>
                <a:tab pos="756920" algn="l"/>
              </a:tabLst>
            </a:pPr>
            <a:r>
              <a:rPr lang="en-US" sz="1600" dirty="0">
                <a:solidFill>
                  <a:schemeClr val="tx1"/>
                </a:solidFill>
                <a:latin typeface="Arial"/>
                <a:cs typeface="Arial"/>
              </a:rPr>
              <a:t>balance across the four EL DR programs.</a:t>
            </a:r>
            <a:endParaRPr sz="1600" dirty="0">
              <a:solidFill>
                <a:schemeClr val="tx1"/>
              </a:solidFill>
              <a:latin typeface="Arial"/>
              <a:cs typeface="Arial"/>
            </a:endParaRPr>
          </a:p>
        </p:txBody>
      </p:sp>
      <p:sp>
        <p:nvSpPr>
          <p:cNvPr id="6" name="Footer Placeholder 5"/>
          <p:cNvSpPr>
            <a:spLocks noGrp="1"/>
          </p:cNvSpPr>
          <p:nvPr>
            <p:ph type="ftr" sz="quarter" idx="5"/>
          </p:nvPr>
        </p:nvSpPr>
        <p:spPr/>
        <p:txBody>
          <a:bodyPr/>
          <a:lstStyle/>
          <a:p>
            <a:fld id="{123ED22B-E613-43AC-BF3A-863DBEAC3223}" type="slidenum">
              <a:rPr lang="en-US" smtClean="0"/>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98463" y="657092"/>
            <a:ext cx="6477000" cy="1169551"/>
          </a:xfrm>
          <a:prstGeom prst="rect">
            <a:avLst/>
          </a:prstGeom>
        </p:spPr>
        <p:txBody>
          <a:bodyPr vert="horz" wrap="square" lIns="0" tIns="0" rIns="0" bIns="0" rtlCol="0">
            <a:spAutoFit/>
          </a:bodyPr>
          <a:lstStyle/>
          <a:p>
            <a:pPr algn="ctr">
              <a:lnSpc>
                <a:spcPct val="100000"/>
              </a:lnSpc>
            </a:pPr>
            <a:r>
              <a:rPr lang="en-US" spc="-5" dirty="0">
                <a:latin typeface="Calibri"/>
                <a:cs typeface="Calibri"/>
              </a:rPr>
              <a:t>How Does One Apply?</a:t>
            </a:r>
            <a:br>
              <a:rPr lang="en-US" spc="-5" dirty="0">
                <a:latin typeface="Calibri"/>
                <a:cs typeface="Calibri"/>
              </a:rPr>
            </a:br>
            <a:r>
              <a:rPr lang="en-US" sz="3200" spc="-5" dirty="0"/>
              <a:t>Logistical Overview </a:t>
            </a:r>
            <a:endParaRPr sz="3200" dirty="0"/>
          </a:p>
        </p:txBody>
      </p:sp>
      <p:sp>
        <p:nvSpPr>
          <p:cNvPr id="10" name="Footer Placeholder 9"/>
          <p:cNvSpPr>
            <a:spLocks noGrp="1"/>
          </p:cNvSpPr>
          <p:nvPr>
            <p:ph type="ftr" sz="quarter" idx="5"/>
          </p:nvPr>
        </p:nvSpPr>
        <p:spPr/>
        <p:txBody>
          <a:bodyPr/>
          <a:lstStyle/>
          <a:p>
            <a:fld id="{C9BE70AF-6316-4B1D-8529-00602C900AC7}" type="slidenum">
              <a:rPr lang="en-US" smtClean="0"/>
              <a:t>23</a:t>
            </a:fld>
            <a:endParaRPr lang="en-US" dirty="0"/>
          </a:p>
        </p:txBody>
      </p:sp>
      <p:sp>
        <p:nvSpPr>
          <p:cNvPr id="4" name="TextBox 3"/>
          <p:cNvSpPr txBox="1"/>
          <p:nvPr/>
        </p:nvSpPr>
        <p:spPr>
          <a:xfrm>
            <a:off x="564331" y="2413337"/>
            <a:ext cx="8015336" cy="1015663"/>
          </a:xfrm>
          <a:prstGeom prst="rect">
            <a:avLst/>
          </a:prstGeom>
          <a:noFill/>
        </p:spPr>
        <p:txBody>
          <a:bodyPr wrap="none" rtlCol="0">
            <a:spAutoFit/>
          </a:bodyPr>
          <a:lstStyle/>
          <a:p>
            <a:r>
              <a:rPr lang="en-US" sz="2000" dirty="0">
                <a:latin typeface="Arial"/>
                <a:cs typeface="Arial"/>
              </a:rPr>
              <a:t>Information for successful application submission on the Grants.gov </a:t>
            </a:r>
          </a:p>
          <a:p>
            <a:r>
              <a:rPr lang="en-US" sz="2000" dirty="0">
                <a:latin typeface="Arial"/>
                <a:cs typeface="Arial"/>
              </a:rPr>
              <a:t>system is detailed in the “Applicants” section or the “Grants Learning </a:t>
            </a:r>
          </a:p>
          <a:p>
            <a:r>
              <a:rPr lang="en-US" sz="2000" dirty="0">
                <a:latin typeface="Arial"/>
                <a:cs typeface="Arial"/>
              </a:rPr>
              <a:t>Center” found at the bottom of the </a:t>
            </a:r>
            <a:r>
              <a:rPr lang="en-US" sz="2000" dirty="0">
                <a:solidFill>
                  <a:srgbClr val="205868"/>
                </a:solidFill>
                <a:latin typeface="Arial"/>
                <a:cs typeface="Arial"/>
                <a:hlinkClick r:id="rId3"/>
              </a:rPr>
              <a:t>www.grants.gov</a:t>
            </a:r>
            <a:r>
              <a:rPr lang="en-US" sz="2000" dirty="0">
                <a:solidFill>
                  <a:srgbClr val="205868"/>
                </a:solidFill>
                <a:latin typeface="Arial"/>
                <a:cs typeface="Arial"/>
              </a:rPr>
              <a:t> </a:t>
            </a:r>
            <a:r>
              <a:rPr lang="en-US" sz="2000" dirty="0">
                <a:latin typeface="Arial"/>
                <a:cs typeface="Arial"/>
              </a:rPr>
              <a:t>home page. </a:t>
            </a:r>
          </a:p>
        </p:txBody>
      </p:sp>
    </p:spTree>
    <p:extLst>
      <p:ext uri="{BB962C8B-B14F-4D97-AF65-F5344CB8AC3E}">
        <p14:creationId xmlns:p14="http://schemas.microsoft.com/office/powerpoint/2010/main" val="18141606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537" y="949705"/>
            <a:ext cx="7500924" cy="677108"/>
          </a:xfrm>
        </p:spPr>
        <p:txBody>
          <a:bodyPr/>
          <a:lstStyle/>
          <a:p>
            <a:r>
              <a:rPr lang="en-US" dirty="0"/>
              <a:t>Required Application Documents</a:t>
            </a:r>
          </a:p>
        </p:txBody>
      </p:sp>
      <p:sp>
        <p:nvSpPr>
          <p:cNvPr id="3" name="Text Placeholder 2"/>
          <p:cNvSpPr>
            <a:spLocks noGrp="1"/>
          </p:cNvSpPr>
          <p:nvPr>
            <p:ph type="body" idx="1"/>
          </p:nvPr>
        </p:nvSpPr>
        <p:spPr>
          <a:xfrm>
            <a:off x="304800" y="1752600"/>
            <a:ext cx="8303259" cy="4001095"/>
          </a:xfrm>
        </p:spPr>
        <p:txBody>
          <a:bodyPr/>
          <a:lstStyle/>
          <a:p>
            <a:pPr marL="342900" indent="-342900">
              <a:buFont typeface="Arial" panose="020B0604020202020204" pitchFamily="34" charset="0"/>
              <a:buChar char="•"/>
            </a:pPr>
            <a:r>
              <a:rPr lang="en-US" dirty="0">
                <a:solidFill>
                  <a:schemeClr val="tx1"/>
                </a:solidFill>
              </a:rPr>
              <a:t>Applicants are strongly urged to read </a:t>
            </a:r>
            <a:r>
              <a:rPr lang="en-US" dirty="0">
                <a:solidFill>
                  <a:srgbClr val="FF0000"/>
                </a:solidFill>
              </a:rPr>
              <a:t>Section IV.2.b. </a:t>
            </a:r>
            <a:r>
              <a:rPr lang="en-US" dirty="0">
                <a:solidFill>
                  <a:schemeClr val="tx1"/>
                </a:solidFill>
              </a:rPr>
              <a:t>of the NOFO,</a:t>
            </a:r>
            <a:r>
              <a:rPr lang="en-US" dirty="0">
                <a:solidFill>
                  <a:srgbClr val="FF0000"/>
                </a:solidFill>
              </a:rPr>
              <a:t> </a:t>
            </a:r>
            <a:r>
              <a:rPr lang="en-US" dirty="0">
                <a:solidFill>
                  <a:schemeClr val="tx1"/>
                </a:solidFill>
              </a:rPr>
              <a:t>Attachment of Required Documents.</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solidFill>
                  <a:schemeClr val="tx1"/>
                </a:solidFill>
              </a:rPr>
              <a:t>Applicants should carefully follow the instructions and recommendations regarding attachments and use the Grants.gov’s </a:t>
            </a:r>
            <a:r>
              <a:rPr lang="en-US" i="1" dirty="0">
                <a:solidFill>
                  <a:schemeClr val="tx1"/>
                </a:solidFill>
              </a:rPr>
              <a:t>Download Submitted Applications </a:t>
            </a:r>
            <a:r>
              <a:rPr lang="en-US" dirty="0">
                <a:solidFill>
                  <a:schemeClr val="tx1"/>
                </a:solidFill>
              </a:rPr>
              <a:t>option to check that all required attachments were contained in their submission.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solidFill>
                  <a:schemeClr val="tx1"/>
                </a:solidFill>
              </a:rPr>
              <a:t>Applications submitted without the required documents </a:t>
            </a:r>
            <a:r>
              <a:rPr lang="en-US" i="1" u="sng" dirty="0">
                <a:solidFill>
                  <a:schemeClr val="tx1"/>
                </a:solidFill>
              </a:rPr>
              <a:t>will not pass the Initial Administrative Review.</a:t>
            </a:r>
          </a:p>
          <a:p>
            <a:pPr marL="342900" indent="-342900">
              <a:buFont typeface="Arial" panose="020B0604020202020204" pitchFamily="34" charset="0"/>
              <a:buChar char="•"/>
            </a:pPr>
            <a:endParaRPr lang="en-US" i="1" u="sng" dirty="0"/>
          </a:p>
          <a:p>
            <a:pPr marL="342900" indent="-342900">
              <a:buFont typeface="Arial" panose="020B0604020202020204" pitchFamily="34" charset="0"/>
              <a:buChar char="•"/>
            </a:pPr>
            <a:r>
              <a:rPr lang="en-US" dirty="0">
                <a:solidFill>
                  <a:schemeClr val="tx1"/>
                </a:solidFill>
              </a:rPr>
              <a:t>For a complete list of Required Forms and Document please refer to </a:t>
            </a:r>
            <a:r>
              <a:rPr lang="en-US" dirty="0">
                <a:solidFill>
                  <a:srgbClr val="FF0000"/>
                </a:solidFill>
              </a:rPr>
              <a:t>Section IV.2.a </a:t>
            </a:r>
            <a:r>
              <a:rPr lang="en-US" dirty="0">
                <a:solidFill>
                  <a:schemeClr val="tx1"/>
                </a:solidFill>
              </a:rPr>
              <a:t>of the NOFO.</a:t>
            </a:r>
          </a:p>
        </p:txBody>
      </p:sp>
      <p:sp>
        <p:nvSpPr>
          <p:cNvPr id="4" name="Footer Placeholder 3"/>
          <p:cNvSpPr>
            <a:spLocks noGrp="1"/>
          </p:cNvSpPr>
          <p:nvPr>
            <p:ph type="ftr" sz="quarter" idx="5"/>
          </p:nvPr>
        </p:nvSpPr>
        <p:spPr/>
        <p:txBody>
          <a:bodyPr/>
          <a:lstStyle/>
          <a:p>
            <a:fld id="{44704022-F6A1-4353-89AB-ED2E6EBF6DF8}" type="slidenum">
              <a:rPr lang="en-US" smtClean="0"/>
              <a:pPr/>
              <a:t>24</a:t>
            </a:fld>
            <a:endParaRPr lang="en-US" dirty="0"/>
          </a:p>
        </p:txBody>
      </p:sp>
    </p:spTree>
    <p:extLst>
      <p:ext uri="{BB962C8B-B14F-4D97-AF65-F5344CB8AC3E}">
        <p14:creationId xmlns:p14="http://schemas.microsoft.com/office/powerpoint/2010/main" val="24772460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537" y="949705"/>
            <a:ext cx="7500924" cy="677108"/>
          </a:xfrm>
        </p:spPr>
        <p:txBody>
          <a:bodyPr/>
          <a:lstStyle/>
          <a:p>
            <a:pPr algn="ctr"/>
            <a:r>
              <a:rPr lang="en-US" spc="-5" dirty="0"/>
              <a:t>Timing</a:t>
            </a:r>
            <a:endParaRPr lang="en-US" dirty="0"/>
          </a:p>
        </p:txBody>
      </p:sp>
      <p:sp>
        <p:nvSpPr>
          <p:cNvPr id="3" name="Text Placeholder 2"/>
          <p:cNvSpPr>
            <a:spLocks noGrp="1"/>
          </p:cNvSpPr>
          <p:nvPr>
            <p:ph type="body" idx="1"/>
          </p:nvPr>
        </p:nvSpPr>
        <p:spPr>
          <a:xfrm>
            <a:off x="535940" y="1828800"/>
            <a:ext cx="8072119" cy="4154984"/>
          </a:xfrm>
        </p:spPr>
        <p:txBody>
          <a:bodyPr/>
          <a:lstStyle/>
          <a:p>
            <a:r>
              <a:rPr lang="en-US" sz="1800" dirty="0">
                <a:solidFill>
                  <a:schemeClr val="tx1"/>
                </a:solidFill>
              </a:rPr>
              <a:t>When developing your submission timeline, please keep in mind that:</a:t>
            </a:r>
          </a:p>
          <a:p>
            <a:endParaRPr lang="en-US" sz="1800" dirty="0">
              <a:solidFill>
                <a:schemeClr val="tx1"/>
              </a:solidFill>
            </a:endParaRPr>
          </a:p>
          <a:p>
            <a:pPr marL="342900" indent="-342900">
              <a:buFont typeface="Arial" panose="020B0604020202020204" pitchFamily="34" charset="0"/>
              <a:buChar char="•"/>
            </a:pPr>
            <a:r>
              <a:rPr lang="en-US" sz="1800" dirty="0">
                <a:solidFill>
                  <a:schemeClr val="tx1"/>
                </a:solidFill>
              </a:rPr>
              <a:t>all applicants are required to have a current registration in the electronic System for Award Management (SAM.gov);</a:t>
            </a:r>
          </a:p>
          <a:p>
            <a:pPr marL="342900" indent="-342900">
              <a:buFont typeface="Arial" panose="020B0604020202020204" pitchFamily="34" charset="0"/>
              <a:buChar char="•"/>
            </a:pPr>
            <a:endParaRPr lang="en-US" sz="1800" dirty="0">
              <a:solidFill>
                <a:schemeClr val="tx1"/>
              </a:solidFill>
            </a:endParaRPr>
          </a:p>
          <a:p>
            <a:pPr marL="342900" indent="-342900">
              <a:buFont typeface="Arial" panose="020B0604020202020204" pitchFamily="34" charset="0"/>
              <a:buChar char="•"/>
            </a:pPr>
            <a:r>
              <a:rPr lang="en-US" sz="1800" dirty="0">
                <a:solidFill>
                  <a:schemeClr val="tx1"/>
                </a:solidFill>
              </a:rPr>
              <a:t>the free annual registration process in the SAM.gov (see Section IV.3 and Section IV.7.a.2 of this NOFO) often takes between three and five business days and may take as long as two weeks; </a:t>
            </a:r>
          </a:p>
          <a:p>
            <a:pPr marL="342900" indent="-342900">
              <a:buFont typeface="Arial" panose="020B0604020202020204" pitchFamily="34" charset="0"/>
              <a:buChar char="•"/>
            </a:pPr>
            <a:endParaRPr lang="en-US" sz="1800" dirty="0">
              <a:solidFill>
                <a:schemeClr val="tx1"/>
              </a:solidFill>
            </a:endParaRPr>
          </a:p>
          <a:p>
            <a:pPr marL="342900" indent="-342900">
              <a:buFont typeface="Arial" panose="020B0604020202020204" pitchFamily="34" charset="0"/>
              <a:buChar char="•"/>
            </a:pPr>
            <a:r>
              <a:rPr lang="en-US" sz="1800" dirty="0">
                <a:solidFill>
                  <a:schemeClr val="tx1"/>
                </a:solidFill>
              </a:rPr>
              <a:t>applicants must have a current registration in Grants.gov; and </a:t>
            </a:r>
          </a:p>
          <a:p>
            <a:pPr marL="342900" indent="-342900">
              <a:buFont typeface="Arial" panose="020B0604020202020204" pitchFamily="34" charset="0"/>
              <a:buChar char="•"/>
            </a:pPr>
            <a:endParaRPr lang="en-US" sz="1800" dirty="0">
              <a:solidFill>
                <a:schemeClr val="tx1"/>
              </a:solidFill>
            </a:endParaRPr>
          </a:p>
          <a:p>
            <a:pPr marL="342900" indent="-342900">
              <a:buFont typeface="Arial" panose="020B0604020202020204" pitchFamily="34" charset="0"/>
              <a:buChar char="•"/>
            </a:pPr>
            <a:r>
              <a:rPr lang="en-US" sz="1800" dirty="0">
                <a:solidFill>
                  <a:schemeClr val="tx1"/>
                </a:solidFill>
              </a:rPr>
              <a:t>applicants using Grants.gov will receive email notifications over a period of up to two business days as the application moves through intermediate systems before the applicant learns via a validation or rejection notification whether NIST has received the application.</a:t>
            </a:r>
          </a:p>
        </p:txBody>
      </p:sp>
      <p:sp>
        <p:nvSpPr>
          <p:cNvPr id="4" name="Footer Placeholder 3"/>
          <p:cNvSpPr>
            <a:spLocks noGrp="1"/>
          </p:cNvSpPr>
          <p:nvPr>
            <p:ph type="ftr" sz="quarter" idx="5"/>
          </p:nvPr>
        </p:nvSpPr>
        <p:spPr/>
        <p:txBody>
          <a:bodyPr/>
          <a:lstStyle/>
          <a:p>
            <a:fld id="{44704022-F6A1-4353-89AB-ED2E6EBF6DF8}" type="slidenum">
              <a:rPr lang="en-US" smtClean="0"/>
              <a:pPr/>
              <a:t>25</a:t>
            </a:fld>
            <a:endParaRPr lang="en-US" dirty="0"/>
          </a:p>
        </p:txBody>
      </p:sp>
    </p:spTree>
    <p:extLst>
      <p:ext uri="{BB962C8B-B14F-4D97-AF65-F5344CB8AC3E}">
        <p14:creationId xmlns:p14="http://schemas.microsoft.com/office/powerpoint/2010/main" val="37831603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535940" y="1900190"/>
            <a:ext cx="7982584" cy="4265270"/>
          </a:xfrm>
          <a:prstGeom prst="rect">
            <a:avLst/>
          </a:prstGeom>
        </p:spPr>
        <p:txBody>
          <a:bodyPr vert="horz" wrap="square" lIns="0" tIns="0" rIns="0" bIns="0" rtlCol="0">
            <a:spAutoFit/>
          </a:bodyPr>
          <a:lstStyle/>
          <a:p>
            <a:pPr marL="355600" marR="234950" indent="-342900">
              <a:lnSpc>
                <a:spcPct val="100000"/>
              </a:lnSpc>
              <a:buClr>
                <a:srgbClr val="205868"/>
              </a:buClr>
              <a:buFont typeface="Arial"/>
              <a:buChar char="•"/>
              <a:tabLst>
                <a:tab pos="356235" algn="l"/>
              </a:tabLst>
            </a:pPr>
            <a:r>
              <a:rPr sz="2000" dirty="0">
                <a:latin typeface="Arial"/>
                <a:cs typeface="Arial"/>
              </a:rPr>
              <a:t>Application</a:t>
            </a:r>
            <a:r>
              <a:rPr sz="2000" spc="-15" dirty="0">
                <a:latin typeface="Arial"/>
                <a:cs typeface="Arial"/>
              </a:rPr>
              <a:t> </a:t>
            </a:r>
            <a:r>
              <a:rPr sz="2000" dirty="0">
                <a:latin typeface="Arial"/>
                <a:cs typeface="Arial"/>
              </a:rPr>
              <a:t>is due</a:t>
            </a:r>
            <a:r>
              <a:rPr sz="2000" spc="-10" dirty="0">
                <a:latin typeface="Arial"/>
                <a:cs typeface="Arial"/>
              </a:rPr>
              <a:t> </a:t>
            </a:r>
            <a:r>
              <a:rPr sz="2000" u="heavy" dirty="0">
                <a:latin typeface="Arial"/>
                <a:cs typeface="Arial"/>
              </a:rPr>
              <a:t>no</a:t>
            </a:r>
            <a:r>
              <a:rPr sz="2000" u="heavy" spc="-15" dirty="0">
                <a:latin typeface="Arial"/>
                <a:cs typeface="Arial"/>
              </a:rPr>
              <a:t> </a:t>
            </a:r>
            <a:r>
              <a:rPr sz="2000" u="heavy" dirty="0">
                <a:latin typeface="Arial"/>
                <a:cs typeface="Arial"/>
              </a:rPr>
              <a:t>later</a:t>
            </a:r>
            <a:r>
              <a:rPr sz="2000" u="heavy" spc="-15" dirty="0">
                <a:latin typeface="Arial"/>
                <a:cs typeface="Arial"/>
              </a:rPr>
              <a:t> </a:t>
            </a:r>
            <a:r>
              <a:rPr sz="2000" u="heavy" dirty="0">
                <a:latin typeface="Arial"/>
                <a:cs typeface="Arial"/>
              </a:rPr>
              <a:t>than</a:t>
            </a:r>
            <a:r>
              <a:rPr sz="2000" u="heavy" spc="-20" dirty="0">
                <a:latin typeface="Arial"/>
                <a:cs typeface="Arial"/>
              </a:rPr>
              <a:t> </a:t>
            </a:r>
            <a:r>
              <a:rPr sz="2000" u="heavy" spc="-145" dirty="0">
                <a:latin typeface="Arial"/>
                <a:cs typeface="Arial"/>
              </a:rPr>
              <a:t>1</a:t>
            </a:r>
            <a:r>
              <a:rPr sz="2000" u="heavy" dirty="0">
                <a:latin typeface="Arial"/>
                <a:cs typeface="Arial"/>
              </a:rPr>
              <a:t>1:59</a:t>
            </a:r>
            <a:r>
              <a:rPr sz="2000" u="heavy" spc="-30" dirty="0">
                <a:latin typeface="Arial"/>
                <a:cs typeface="Arial"/>
              </a:rPr>
              <a:t> </a:t>
            </a:r>
            <a:r>
              <a:rPr sz="2000" u="heavy" dirty="0">
                <a:latin typeface="Arial"/>
                <a:cs typeface="Arial"/>
              </a:rPr>
              <a:t>p.m.</a:t>
            </a:r>
            <a:r>
              <a:rPr sz="2000" u="heavy" spc="-30" dirty="0">
                <a:latin typeface="Arial"/>
                <a:cs typeface="Arial"/>
              </a:rPr>
              <a:t> </a:t>
            </a:r>
            <a:r>
              <a:rPr sz="2000" u="heavy" dirty="0">
                <a:latin typeface="Arial"/>
                <a:cs typeface="Arial"/>
              </a:rPr>
              <a:t>Eastern</a:t>
            </a:r>
            <a:r>
              <a:rPr sz="2000" u="heavy" spc="-65" dirty="0">
                <a:latin typeface="Arial"/>
                <a:cs typeface="Arial"/>
              </a:rPr>
              <a:t> </a:t>
            </a:r>
            <a:r>
              <a:rPr sz="2000" u="heavy" spc="-75" dirty="0">
                <a:latin typeface="Arial"/>
                <a:cs typeface="Arial"/>
              </a:rPr>
              <a:t>T</a:t>
            </a:r>
            <a:r>
              <a:rPr sz="2000" u="heavy" dirty="0">
                <a:latin typeface="Arial"/>
                <a:cs typeface="Arial"/>
              </a:rPr>
              <a:t>ime,</a:t>
            </a:r>
            <a:r>
              <a:rPr sz="2000" u="heavy" spc="-25" dirty="0">
                <a:latin typeface="Arial"/>
                <a:cs typeface="Arial"/>
              </a:rPr>
              <a:t> </a:t>
            </a:r>
            <a:r>
              <a:rPr lang="en-US" sz="2000" u="heavy" spc="-25" dirty="0">
                <a:latin typeface="Arial"/>
                <a:cs typeface="Arial"/>
              </a:rPr>
              <a:t>Monday</a:t>
            </a:r>
            <a:r>
              <a:rPr sz="2000" u="heavy" dirty="0">
                <a:latin typeface="Arial"/>
                <a:cs typeface="Arial"/>
              </a:rPr>
              <a:t>,</a:t>
            </a:r>
            <a:r>
              <a:rPr sz="2000" dirty="0">
                <a:latin typeface="Arial"/>
                <a:cs typeface="Arial"/>
              </a:rPr>
              <a:t> </a:t>
            </a:r>
            <a:r>
              <a:rPr lang="en-US" sz="2000" u="heavy" dirty="0">
                <a:latin typeface="Arial"/>
                <a:cs typeface="Arial"/>
              </a:rPr>
              <a:t>August 27</a:t>
            </a:r>
            <a:r>
              <a:rPr sz="2000" u="heavy" dirty="0">
                <a:latin typeface="Arial"/>
                <a:cs typeface="Arial"/>
              </a:rPr>
              <a:t>,</a:t>
            </a:r>
            <a:r>
              <a:rPr sz="2000" u="heavy" spc="-20" dirty="0">
                <a:latin typeface="Arial"/>
                <a:cs typeface="Arial"/>
              </a:rPr>
              <a:t> </a:t>
            </a:r>
            <a:r>
              <a:rPr sz="2000" u="heavy" dirty="0">
                <a:latin typeface="Arial"/>
                <a:cs typeface="Arial"/>
              </a:rPr>
              <a:t>201</a:t>
            </a:r>
            <a:r>
              <a:rPr lang="en-US" sz="2000" u="heavy" dirty="0">
                <a:latin typeface="Arial"/>
                <a:cs typeface="Arial"/>
              </a:rPr>
              <a:t>8</a:t>
            </a:r>
            <a:r>
              <a:rPr sz="2000" u="heavy" spc="-25" dirty="0">
                <a:latin typeface="Arial"/>
                <a:cs typeface="Arial"/>
              </a:rPr>
              <a:t> </a:t>
            </a:r>
            <a:r>
              <a:rPr sz="2000" u="heavy" dirty="0">
                <a:latin typeface="Arial"/>
                <a:cs typeface="Arial"/>
              </a:rPr>
              <a:t>v</a:t>
            </a:r>
            <a:r>
              <a:rPr sz="2000" u="heavy" spc="-10" dirty="0">
                <a:latin typeface="Arial"/>
                <a:cs typeface="Arial"/>
              </a:rPr>
              <a:t>i</a:t>
            </a:r>
            <a:r>
              <a:rPr sz="2000" u="heavy" dirty="0">
                <a:latin typeface="Arial"/>
                <a:cs typeface="Arial"/>
              </a:rPr>
              <a:t>a</a:t>
            </a:r>
            <a:r>
              <a:rPr sz="2000" u="heavy" spc="5" dirty="0">
                <a:latin typeface="Arial"/>
                <a:cs typeface="Arial"/>
              </a:rPr>
              <a:t> </a:t>
            </a:r>
            <a:r>
              <a:rPr sz="2000" u="heavy" dirty="0">
                <a:latin typeface="Arial"/>
                <a:cs typeface="Arial"/>
              </a:rPr>
              <a:t>the</a:t>
            </a:r>
            <a:r>
              <a:rPr sz="2000" u="heavy" spc="-20" dirty="0">
                <a:latin typeface="Arial"/>
                <a:cs typeface="Arial"/>
              </a:rPr>
              <a:t> </a:t>
            </a:r>
            <a:r>
              <a:rPr sz="2000" u="heavy" dirty="0">
                <a:latin typeface="Arial"/>
                <a:cs typeface="Arial"/>
              </a:rPr>
              <a:t>Gr</a:t>
            </a:r>
            <a:r>
              <a:rPr sz="2000" u="heavy" spc="5" dirty="0">
                <a:latin typeface="Arial"/>
                <a:cs typeface="Arial"/>
              </a:rPr>
              <a:t>a</a:t>
            </a:r>
            <a:r>
              <a:rPr sz="2000" u="heavy" dirty="0">
                <a:latin typeface="Arial"/>
                <a:cs typeface="Arial"/>
              </a:rPr>
              <a:t>nts.</a:t>
            </a:r>
            <a:r>
              <a:rPr sz="2000" u="heavy" spc="-15" dirty="0">
                <a:latin typeface="Arial"/>
                <a:cs typeface="Arial"/>
              </a:rPr>
              <a:t>g</a:t>
            </a:r>
            <a:r>
              <a:rPr sz="2000" u="heavy" dirty="0">
                <a:latin typeface="Arial"/>
                <a:cs typeface="Arial"/>
              </a:rPr>
              <a:t>ov</a:t>
            </a:r>
            <a:r>
              <a:rPr sz="2000" u="heavy" spc="-50" dirty="0">
                <a:latin typeface="Arial"/>
                <a:cs typeface="Arial"/>
              </a:rPr>
              <a:t> </a:t>
            </a:r>
            <a:r>
              <a:rPr sz="2000" u="heavy" dirty="0">
                <a:latin typeface="Arial"/>
                <a:cs typeface="Arial"/>
              </a:rPr>
              <a:t>web</a:t>
            </a:r>
            <a:r>
              <a:rPr sz="2000" u="heavy" spc="5" dirty="0">
                <a:latin typeface="Arial"/>
                <a:cs typeface="Arial"/>
              </a:rPr>
              <a:t>s</a:t>
            </a:r>
            <a:r>
              <a:rPr sz="2000" u="heavy" dirty="0">
                <a:latin typeface="Arial"/>
                <a:cs typeface="Arial"/>
              </a:rPr>
              <a:t>it</a:t>
            </a:r>
            <a:r>
              <a:rPr sz="2000" u="heavy" spc="10" dirty="0">
                <a:latin typeface="Arial"/>
                <a:cs typeface="Arial"/>
              </a:rPr>
              <a:t>e</a:t>
            </a:r>
            <a:r>
              <a:rPr sz="2000" dirty="0">
                <a:latin typeface="Arial"/>
                <a:cs typeface="Arial"/>
              </a:rPr>
              <a:t>.</a:t>
            </a:r>
          </a:p>
          <a:p>
            <a:endParaRPr lang="en-US" dirty="0"/>
          </a:p>
          <a:p>
            <a:r>
              <a:rPr lang="en-US" b="1" dirty="0">
                <a:latin typeface="Arial"/>
                <a:cs typeface="Arial"/>
              </a:rPr>
              <a:t>Note:</a:t>
            </a:r>
            <a:r>
              <a:rPr lang="en-US" dirty="0">
                <a:latin typeface="Arial"/>
                <a:cs typeface="Arial"/>
              </a:rPr>
              <a:t> Grants.gov system is expected to be closed for routine maintenance at these times: from 12:01 a.m. Eastern Time, Saturday, July 21, 2018 until Monday, July 23, 2018 at 6:00 a.m. Eastern Time; and from 12:01 a.m. Eastern Time, Saturday, August 18, 2018 until Monday, August 20, 2018 at 6:00 a.m. Eastern Time.  Applications cannot be submitted when Grants.gov is closed. </a:t>
            </a:r>
          </a:p>
          <a:p>
            <a:endParaRPr lang="en-US" dirty="0">
              <a:latin typeface="Arial"/>
              <a:cs typeface="Arial"/>
            </a:endParaRPr>
          </a:p>
          <a:p>
            <a:pPr marL="299085" marR="318770" indent="-286385" algn="just">
              <a:spcBef>
                <a:spcPts val="480"/>
              </a:spcBef>
              <a:buClr>
                <a:srgbClr val="585858"/>
              </a:buClr>
              <a:buFont typeface="Arial"/>
              <a:buChar char="•"/>
              <a:tabLst>
                <a:tab pos="756920" algn="l"/>
              </a:tabLst>
            </a:pPr>
            <a:r>
              <a:rPr sz="2000" dirty="0">
                <a:latin typeface="Arial"/>
                <a:cs typeface="Arial"/>
              </a:rPr>
              <a:t>To avoid any potential processing backlogs due to last minute Grants.gov registrations, applicants are highly encouraged to begin their Grants.gov registration process early.</a:t>
            </a:r>
          </a:p>
          <a:p>
            <a:pPr lvl="1">
              <a:lnSpc>
                <a:spcPct val="100000"/>
              </a:lnSpc>
              <a:spcBef>
                <a:spcPts val="27"/>
              </a:spcBef>
              <a:buClr>
                <a:srgbClr val="585858"/>
              </a:buClr>
              <a:buFont typeface="Arial"/>
              <a:buChar char="•"/>
            </a:pPr>
            <a:endParaRPr sz="2900" dirty="0">
              <a:latin typeface="Times New Roman"/>
              <a:cs typeface="Times New Roman"/>
            </a:endParaRPr>
          </a:p>
        </p:txBody>
      </p:sp>
      <p:sp>
        <p:nvSpPr>
          <p:cNvPr id="6" name="Footer Placeholder 5"/>
          <p:cNvSpPr>
            <a:spLocks noGrp="1"/>
          </p:cNvSpPr>
          <p:nvPr>
            <p:ph type="ftr" sz="quarter" idx="5"/>
          </p:nvPr>
        </p:nvSpPr>
        <p:spPr/>
        <p:txBody>
          <a:bodyPr/>
          <a:lstStyle/>
          <a:p>
            <a:fld id="{7832C882-29F8-42A8-9119-EA3AA59E168F}" type="slidenum">
              <a:rPr lang="en-US" smtClean="0"/>
              <a:t>26</a:t>
            </a:fld>
            <a:endParaRPr lang="en-US" dirty="0"/>
          </a:p>
        </p:txBody>
      </p:sp>
      <p:sp>
        <p:nvSpPr>
          <p:cNvPr id="4" name="Title 3"/>
          <p:cNvSpPr>
            <a:spLocks noGrp="1"/>
          </p:cNvSpPr>
          <p:nvPr>
            <p:ph type="title"/>
          </p:nvPr>
        </p:nvSpPr>
        <p:spPr>
          <a:xfrm>
            <a:off x="821537" y="949705"/>
            <a:ext cx="7500924" cy="677108"/>
          </a:xfrm>
        </p:spPr>
        <p:txBody>
          <a:bodyPr/>
          <a:lstStyle/>
          <a:p>
            <a:pPr algn="ctr"/>
            <a:r>
              <a:rPr lang="en-US" spc="-5" dirty="0"/>
              <a:t>Timing (cont’d)</a:t>
            </a:r>
            <a:endParaRPr lang="en-US" dirty="0"/>
          </a:p>
        </p:txBody>
      </p:sp>
    </p:spTree>
    <p:extLst>
      <p:ext uri="{BB962C8B-B14F-4D97-AF65-F5344CB8AC3E}">
        <p14:creationId xmlns:p14="http://schemas.microsoft.com/office/powerpoint/2010/main" val="819078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537" y="949705"/>
            <a:ext cx="7500924" cy="769441"/>
          </a:xfrm>
        </p:spPr>
        <p:txBody>
          <a:bodyPr/>
          <a:lstStyle/>
          <a:p>
            <a:pPr algn="ctr"/>
            <a:r>
              <a:rPr lang="en-US" sz="2500" b="1" dirty="0"/>
              <a:t>Clarifying Guidance:</a:t>
            </a:r>
            <a:br>
              <a:rPr lang="en-US" sz="2500" b="1" dirty="0"/>
            </a:br>
            <a:r>
              <a:rPr lang="en-US" sz="2500" b="1" dirty="0"/>
              <a:t>Data Management Plan (DMP)</a:t>
            </a:r>
          </a:p>
        </p:txBody>
      </p:sp>
      <p:sp>
        <p:nvSpPr>
          <p:cNvPr id="3" name="Text Placeholder 2"/>
          <p:cNvSpPr>
            <a:spLocks noGrp="1"/>
          </p:cNvSpPr>
          <p:nvPr>
            <p:ph type="body" idx="1"/>
          </p:nvPr>
        </p:nvSpPr>
        <p:spPr>
          <a:xfrm>
            <a:off x="533400" y="1768112"/>
            <a:ext cx="8072119" cy="4462760"/>
          </a:xfrm>
        </p:spPr>
        <p:txBody>
          <a:bodyPr/>
          <a:lstStyle/>
          <a:p>
            <a:endParaRPr lang="en-US" sz="1200" dirty="0">
              <a:solidFill>
                <a:schemeClr val="tx1"/>
              </a:solidFill>
            </a:endParaRPr>
          </a:p>
          <a:p>
            <a:r>
              <a:rPr lang="en-US" sz="1400" b="1" u="sng" dirty="0">
                <a:solidFill>
                  <a:schemeClr val="tx1"/>
                </a:solidFill>
              </a:rPr>
              <a:t>Overview</a:t>
            </a:r>
          </a:p>
          <a:p>
            <a:r>
              <a:rPr lang="en-US" sz="1400" dirty="0">
                <a:solidFill>
                  <a:schemeClr val="tx1"/>
                </a:solidFill>
              </a:rPr>
              <a:t>The DMP is a supplementary document of not more than two pages that must include, at a minimum:</a:t>
            </a:r>
          </a:p>
          <a:p>
            <a:pPr marL="171450" indent="-171450">
              <a:buFont typeface="Arial" panose="020B0604020202020204" pitchFamily="34" charset="0"/>
              <a:buChar char="•"/>
            </a:pPr>
            <a:r>
              <a:rPr lang="en-US" sz="1400" dirty="0">
                <a:solidFill>
                  <a:schemeClr val="tx1"/>
                </a:solidFill>
              </a:rPr>
              <a:t>a summary of proposed activities that are expected to generate data, </a:t>
            </a:r>
          </a:p>
          <a:p>
            <a:pPr marL="171450" indent="-171450">
              <a:buFont typeface="Arial" panose="020B0604020202020204" pitchFamily="34" charset="0"/>
              <a:buChar char="•"/>
            </a:pPr>
            <a:r>
              <a:rPr lang="en-US" sz="1400" dirty="0">
                <a:solidFill>
                  <a:schemeClr val="tx1"/>
                </a:solidFill>
              </a:rPr>
              <a:t>a summary of the types of data expected to be generated by the identified activities, </a:t>
            </a:r>
          </a:p>
          <a:p>
            <a:pPr marL="171450" indent="-171450">
              <a:buFont typeface="Arial" panose="020B0604020202020204" pitchFamily="34" charset="0"/>
              <a:buChar char="•"/>
            </a:pPr>
            <a:r>
              <a:rPr lang="en-US" sz="1400" dirty="0">
                <a:solidFill>
                  <a:schemeClr val="tx1"/>
                </a:solidFill>
              </a:rPr>
              <a:t>a plan for storage and maintenance of the data expected to be generated by the identified activities, and </a:t>
            </a:r>
          </a:p>
          <a:p>
            <a:pPr marL="171450" indent="-171450">
              <a:buFont typeface="Arial" panose="020B0604020202020204" pitchFamily="34" charset="0"/>
              <a:buChar char="•"/>
            </a:pPr>
            <a:r>
              <a:rPr lang="en-US" sz="1400" dirty="0">
                <a:solidFill>
                  <a:schemeClr val="tx1"/>
                </a:solidFill>
              </a:rPr>
              <a:t>a plan describing whether and how data generated by the identified activities will be reviewed and made available to the public. </a:t>
            </a:r>
          </a:p>
          <a:p>
            <a:pPr marL="171450" indent="-171450">
              <a:buFont typeface="Arial" panose="020B0604020202020204" pitchFamily="34" charset="0"/>
              <a:buChar char="•"/>
            </a:pPr>
            <a:endParaRPr lang="en-US" sz="1400" dirty="0">
              <a:solidFill>
                <a:schemeClr val="tx1"/>
              </a:solidFill>
            </a:endParaRPr>
          </a:p>
          <a:p>
            <a:r>
              <a:rPr lang="en-US" sz="1400" b="1" u="sng" dirty="0">
                <a:solidFill>
                  <a:schemeClr val="tx1"/>
                </a:solidFill>
              </a:rPr>
              <a:t>Notes:</a:t>
            </a:r>
          </a:p>
          <a:p>
            <a:pPr marL="171450" indent="-171450">
              <a:buFont typeface="Arial" panose="020B0604020202020204" pitchFamily="34" charset="0"/>
              <a:buChar char="•"/>
            </a:pPr>
            <a:r>
              <a:rPr lang="en-US" sz="1400" dirty="0">
                <a:solidFill>
                  <a:schemeClr val="tx1"/>
                </a:solidFill>
              </a:rPr>
              <a:t>As long as the DMP meets these NIST requirements, it may take the form specified by the applicant's institution or some other entity (e.g., the National Science Foundation or the National Institutes of Health). </a:t>
            </a:r>
          </a:p>
          <a:p>
            <a:pPr marL="171450" indent="-171450">
              <a:buFont typeface="Arial" panose="020B0604020202020204" pitchFamily="34" charset="0"/>
              <a:buChar char="•"/>
            </a:pPr>
            <a:r>
              <a:rPr lang="en-US" sz="1400" dirty="0">
                <a:solidFill>
                  <a:schemeClr val="tx1"/>
                </a:solidFill>
              </a:rPr>
              <a:t>All applications for activities that will generate scientific data using NIST funding are required to adhere to a DMP or explain why data sharing and preservation are not within the scope of the project. </a:t>
            </a:r>
          </a:p>
          <a:p>
            <a:pPr marL="171450" indent="-171450">
              <a:buFont typeface="Arial" panose="020B0604020202020204" pitchFamily="34" charset="0"/>
              <a:buChar char="•"/>
            </a:pPr>
            <a:r>
              <a:rPr lang="en-US" sz="1400" dirty="0">
                <a:solidFill>
                  <a:schemeClr val="tx1"/>
                </a:solidFill>
              </a:rPr>
              <a:t>Reasonable costs for data preservation and access may be included in the application.</a:t>
            </a:r>
          </a:p>
          <a:p>
            <a:pPr marL="171450" indent="-171450">
              <a:buFont typeface="Arial" panose="020B0604020202020204" pitchFamily="34" charset="0"/>
              <a:buChar char="•"/>
            </a:pPr>
            <a:r>
              <a:rPr lang="en-US" sz="1400" dirty="0">
                <a:solidFill>
                  <a:schemeClr val="tx1"/>
                </a:solidFill>
              </a:rPr>
              <a:t>The sufficiency of the DMP will be considered as part of the administrative review; however, the DMP will not be evaluated against any evaluation criteria. </a:t>
            </a:r>
          </a:p>
          <a:p>
            <a:endParaRPr lang="en-US" sz="1200" dirty="0"/>
          </a:p>
        </p:txBody>
      </p:sp>
      <p:sp>
        <p:nvSpPr>
          <p:cNvPr id="4" name="Footer Placeholder 3"/>
          <p:cNvSpPr>
            <a:spLocks noGrp="1"/>
          </p:cNvSpPr>
          <p:nvPr>
            <p:ph type="ftr" sz="quarter" idx="5"/>
          </p:nvPr>
        </p:nvSpPr>
        <p:spPr/>
        <p:txBody>
          <a:bodyPr/>
          <a:lstStyle/>
          <a:p>
            <a:fld id="{44704022-F6A1-4353-89AB-ED2E6EBF6DF8}" type="slidenum">
              <a:rPr lang="en-US" smtClean="0"/>
              <a:pPr/>
              <a:t>27</a:t>
            </a:fld>
            <a:endParaRPr lang="en-US" dirty="0"/>
          </a:p>
        </p:txBody>
      </p:sp>
    </p:spTree>
    <p:extLst>
      <p:ext uri="{BB962C8B-B14F-4D97-AF65-F5344CB8AC3E}">
        <p14:creationId xmlns:p14="http://schemas.microsoft.com/office/powerpoint/2010/main" val="21517641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536" y="949705"/>
            <a:ext cx="8093863" cy="769441"/>
          </a:xfrm>
        </p:spPr>
        <p:txBody>
          <a:bodyPr/>
          <a:lstStyle/>
          <a:p>
            <a:pPr algn="ctr"/>
            <a:r>
              <a:rPr lang="en-US" sz="2500" b="1" spc="-25" dirty="0">
                <a:latin typeface="+mj-lt"/>
                <a:cs typeface="Arial"/>
              </a:rPr>
              <a:t>Clarifying Guidance:</a:t>
            </a:r>
            <a:br>
              <a:rPr lang="en-US" sz="2500" b="1" spc="-25" dirty="0">
                <a:latin typeface="+mj-lt"/>
                <a:cs typeface="Arial"/>
              </a:rPr>
            </a:br>
            <a:r>
              <a:rPr lang="en-US" sz="2500" b="1" spc="-15" dirty="0">
                <a:latin typeface="+mj-lt"/>
                <a:cs typeface="Arial"/>
              </a:rPr>
              <a:t>Budget Narrative Format</a:t>
            </a:r>
            <a:endParaRPr lang="en-US" sz="2500" b="1" dirty="0">
              <a:latin typeface="+mj-lt"/>
            </a:endParaRPr>
          </a:p>
        </p:txBody>
      </p:sp>
      <p:sp>
        <p:nvSpPr>
          <p:cNvPr id="3" name="Text Placeholder 2"/>
          <p:cNvSpPr>
            <a:spLocks noGrp="1"/>
          </p:cNvSpPr>
          <p:nvPr>
            <p:ph type="body" idx="1"/>
          </p:nvPr>
        </p:nvSpPr>
        <p:spPr>
          <a:xfrm>
            <a:off x="533892" y="1832551"/>
            <a:ext cx="8076214" cy="4739759"/>
          </a:xfrm>
        </p:spPr>
        <p:txBody>
          <a:bodyPr/>
          <a:lstStyle/>
          <a:p>
            <a:pPr marL="342900" indent="-342900">
              <a:buFont typeface="Arial" panose="020B0604020202020204" pitchFamily="34" charset="0"/>
              <a:buChar char="•"/>
            </a:pPr>
            <a:r>
              <a:rPr lang="en-US" sz="1600" dirty="0">
                <a:solidFill>
                  <a:schemeClr val="tx1"/>
                </a:solidFill>
              </a:rPr>
              <a:t>The Budget Narrative must provide a detailed breakdown of each of the object class categories as reflected on the SF-424A.  </a:t>
            </a:r>
          </a:p>
          <a:p>
            <a:pPr marL="342900" indent="-342900">
              <a:buFont typeface="Arial" panose="020B0604020202020204" pitchFamily="34" charset="0"/>
              <a:buChar char="•"/>
            </a:pPr>
            <a:r>
              <a:rPr lang="en-US" sz="1600" dirty="0">
                <a:solidFill>
                  <a:schemeClr val="tx1"/>
                </a:solidFill>
              </a:rPr>
              <a:t>The budget justification should address all the budget categories (personnel, fringe benefits, equipment, travel, supplies, other direct costs and indirect costs) for which Federal funds are requested.  </a:t>
            </a:r>
          </a:p>
          <a:p>
            <a:pPr marL="342900" indent="-342900">
              <a:buFont typeface="Arial" panose="020B0604020202020204" pitchFamily="34" charset="0"/>
              <a:buChar char="•"/>
            </a:pPr>
            <a:r>
              <a:rPr lang="en-US" sz="1600" dirty="0">
                <a:solidFill>
                  <a:schemeClr val="tx1"/>
                </a:solidFill>
              </a:rPr>
              <a:t>The written justification should include the necessity and the basis for the cost.</a:t>
            </a:r>
          </a:p>
          <a:p>
            <a:pPr marL="342900" indent="-342900">
              <a:buFont typeface="Arial" panose="020B0604020202020204" pitchFamily="34" charset="0"/>
              <a:buChar char="•"/>
            </a:pPr>
            <a:r>
              <a:rPr lang="en-US" sz="1600" dirty="0">
                <a:solidFill>
                  <a:schemeClr val="tx1"/>
                </a:solidFill>
              </a:rPr>
              <a:t>Proposed funding levels must be consistent with the project scope, and only allowable costs should be included in the budget. </a:t>
            </a:r>
          </a:p>
          <a:p>
            <a:pPr marL="342900" indent="-342900">
              <a:buFont typeface="Arial" panose="020B0604020202020204" pitchFamily="34" charset="0"/>
              <a:buChar char="•"/>
            </a:pPr>
            <a:r>
              <a:rPr lang="en-US" sz="1600" dirty="0">
                <a:solidFill>
                  <a:schemeClr val="tx1"/>
                </a:solidFill>
              </a:rPr>
              <a:t>Information on cost allowability is available in the Uniform Administrative Requirements, Cost Principles, and Audit Requirements for Federal Awards at 2 C.F.R. Part 200 (http://go.usa.gov/SBYh), which apply to awards in this program. </a:t>
            </a:r>
          </a:p>
          <a:p>
            <a:pPr marL="342900" indent="-342900">
              <a:buFont typeface="Arial" panose="020B0604020202020204" pitchFamily="34" charset="0"/>
              <a:buChar char="•"/>
            </a:pPr>
            <a:r>
              <a:rPr lang="en-US" sz="1600" dirty="0">
                <a:solidFill>
                  <a:schemeClr val="tx1"/>
                </a:solidFill>
              </a:rPr>
              <a:t>Separate budget by project year so that work and the associated costs are clearly definable/associated with the available funding for each year.</a:t>
            </a:r>
          </a:p>
          <a:p>
            <a:pPr marL="342900" indent="-342900">
              <a:buFont typeface="Arial" panose="020B0604020202020204" pitchFamily="34" charset="0"/>
              <a:buChar char="•"/>
            </a:pPr>
            <a:r>
              <a:rPr lang="en-US" sz="1600" dirty="0">
                <a:solidFill>
                  <a:schemeClr val="tx1"/>
                </a:solidFill>
              </a:rPr>
              <a:t>The Budget Narrative and SF424A should only include the Federal share of costs.  Cost share is not required.</a:t>
            </a:r>
          </a:p>
          <a:p>
            <a:pPr marL="342900" indent="-342900">
              <a:buFont typeface="Arial" panose="020B0604020202020204" pitchFamily="34" charset="0"/>
              <a:buChar char="•"/>
            </a:pPr>
            <a:r>
              <a:rPr lang="en-US" sz="1600" dirty="0">
                <a:solidFill>
                  <a:schemeClr val="tx1"/>
                </a:solidFill>
              </a:rPr>
              <a:t>Best estimates are acceptable.</a:t>
            </a:r>
          </a:p>
          <a:p>
            <a:pPr marL="342900" indent="-342900">
              <a:buFont typeface="Arial" panose="020B0604020202020204" pitchFamily="34" charset="0"/>
              <a:buChar char="•"/>
            </a:pPr>
            <a:r>
              <a:rPr lang="en-US" sz="1600" dirty="0">
                <a:solidFill>
                  <a:schemeClr val="tx1"/>
                </a:solidFill>
              </a:rPr>
              <a:t>The budget and scope are subject to negotiation and amendment, if selected for funding. (</a:t>
            </a:r>
            <a:r>
              <a:rPr lang="en-US" sz="1600" b="1" u="sng" dirty="0">
                <a:solidFill>
                  <a:schemeClr val="tx1"/>
                </a:solidFill>
              </a:rPr>
              <a:t>Please note: </a:t>
            </a:r>
            <a:r>
              <a:rPr lang="en-US" sz="1600" dirty="0">
                <a:solidFill>
                  <a:schemeClr val="tx1"/>
                </a:solidFill>
              </a:rPr>
              <a:t>Budget amounts cannot be negotiated upward.)</a:t>
            </a:r>
          </a:p>
          <a:p>
            <a:endParaRPr lang="en-US" dirty="0"/>
          </a:p>
        </p:txBody>
      </p:sp>
      <p:sp>
        <p:nvSpPr>
          <p:cNvPr id="4" name="Footer Placeholder 3"/>
          <p:cNvSpPr>
            <a:spLocks noGrp="1"/>
          </p:cNvSpPr>
          <p:nvPr>
            <p:ph type="ftr" sz="quarter" idx="5"/>
          </p:nvPr>
        </p:nvSpPr>
        <p:spPr/>
        <p:txBody>
          <a:bodyPr/>
          <a:lstStyle/>
          <a:p>
            <a:fld id="{44704022-F6A1-4353-89AB-ED2E6EBF6DF8}" type="slidenum">
              <a:rPr lang="en-US" smtClean="0"/>
              <a:pPr/>
              <a:t>28</a:t>
            </a:fld>
            <a:endParaRPr lang="en-US" dirty="0"/>
          </a:p>
        </p:txBody>
      </p:sp>
    </p:spTree>
    <p:extLst>
      <p:ext uri="{BB962C8B-B14F-4D97-AF65-F5344CB8AC3E}">
        <p14:creationId xmlns:p14="http://schemas.microsoft.com/office/powerpoint/2010/main" val="18048410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537" y="949705"/>
            <a:ext cx="7500924" cy="769441"/>
          </a:xfrm>
        </p:spPr>
        <p:txBody>
          <a:bodyPr/>
          <a:lstStyle/>
          <a:p>
            <a:pPr algn="ctr"/>
            <a:r>
              <a:rPr lang="en-US" sz="2500" b="1" dirty="0"/>
              <a:t>Clarifying Guidance:</a:t>
            </a:r>
            <a:br>
              <a:rPr lang="en-US" sz="2500" b="1" dirty="0"/>
            </a:br>
            <a:r>
              <a:rPr lang="en-US" sz="2500" b="1" dirty="0"/>
              <a:t>Multi-Year Funding Policy</a:t>
            </a:r>
          </a:p>
        </p:txBody>
      </p:sp>
      <p:sp>
        <p:nvSpPr>
          <p:cNvPr id="3" name="Text Placeholder 2"/>
          <p:cNvSpPr>
            <a:spLocks noGrp="1"/>
          </p:cNvSpPr>
          <p:nvPr>
            <p:ph type="body" idx="1"/>
          </p:nvPr>
        </p:nvSpPr>
        <p:spPr>
          <a:xfrm>
            <a:off x="535939" y="2057400"/>
            <a:ext cx="8072119" cy="3077766"/>
          </a:xfrm>
        </p:spPr>
        <p:txBody>
          <a:bodyPr/>
          <a:lstStyle/>
          <a:p>
            <a:pPr marL="342900" indent="-342900">
              <a:buFont typeface="Arial" panose="020B0604020202020204" pitchFamily="34" charset="0"/>
              <a:buChar char="•"/>
            </a:pPr>
            <a:r>
              <a:rPr lang="en-US" dirty="0">
                <a:solidFill>
                  <a:schemeClr val="tx1"/>
                </a:solidFill>
              </a:rPr>
              <a:t>When an application for a multi-year award is approved, initial funding will usually be provided for only the first year of the project. </a:t>
            </a:r>
          </a:p>
          <a:p>
            <a:pPr marL="342900" indent="-342900">
              <a:buFont typeface="Arial" panose="020B0604020202020204" pitchFamily="34" charset="0"/>
              <a:buChar char="•"/>
            </a:pPr>
            <a:endParaRPr lang="en-US" dirty="0">
              <a:solidFill>
                <a:schemeClr val="tx1"/>
              </a:solidFill>
            </a:endParaRPr>
          </a:p>
          <a:p>
            <a:pPr marL="342900" indent="-342900">
              <a:buFont typeface="Arial" panose="020B0604020202020204" pitchFamily="34" charset="0"/>
              <a:buChar char="•"/>
            </a:pPr>
            <a:r>
              <a:rPr lang="en-US" dirty="0">
                <a:solidFill>
                  <a:schemeClr val="tx1"/>
                </a:solidFill>
              </a:rPr>
              <a:t>If a project is selected for funding, NIST has no obligation to provide any additional funding in connection with that award. Continuation of an award to increase funding or extend the period of performance is at the sole discretion of NIST.  Continued funding will be contingent upon satisfactory performance, continued relevance to the mission and priorities of the individual DR Research Grants Programs, and the availability of funds.</a:t>
            </a:r>
          </a:p>
        </p:txBody>
      </p:sp>
      <p:sp>
        <p:nvSpPr>
          <p:cNvPr id="4" name="Footer Placeholder 3"/>
          <p:cNvSpPr>
            <a:spLocks noGrp="1"/>
          </p:cNvSpPr>
          <p:nvPr>
            <p:ph type="ftr" sz="quarter" idx="5"/>
          </p:nvPr>
        </p:nvSpPr>
        <p:spPr/>
        <p:txBody>
          <a:bodyPr/>
          <a:lstStyle/>
          <a:p>
            <a:fld id="{44704022-F6A1-4353-89AB-ED2E6EBF6DF8}" type="slidenum">
              <a:rPr lang="en-US" smtClean="0"/>
              <a:pPr/>
              <a:t>29</a:t>
            </a:fld>
            <a:endParaRPr lang="en-US" dirty="0"/>
          </a:p>
        </p:txBody>
      </p:sp>
    </p:spTree>
    <p:extLst>
      <p:ext uri="{BB962C8B-B14F-4D97-AF65-F5344CB8AC3E}">
        <p14:creationId xmlns:p14="http://schemas.microsoft.com/office/powerpoint/2010/main" val="643726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algn="ctr">
              <a:lnSpc>
                <a:spcPct val="100000"/>
              </a:lnSpc>
            </a:pPr>
            <a:r>
              <a:rPr lang="en-US" spc="-5" dirty="0"/>
              <a:t>Please Note:</a:t>
            </a:r>
            <a:endParaRPr dirty="0"/>
          </a:p>
        </p:txBody>
      </p:sp>
      <p:sp>
        <p:nvSpPr>
          <p:cNvPr id="5" name="Text Placeholder 4">
            <a:extLst>
              <a:ext uri="{FF2B5EF4-FFF2-40B4-BE49-F238E27FC236}">
                <a16:creationId xmlns:a16="http://schemas.microsoft.com/office/drawing/2014/main" id="{3F0F3CCE-4CD8-4859-8F4C-7E60A5CEF15A}"/>
              </a:ext>
            </a:extLst>
          </p:cNvPr>
          <p:cNvSpPr>
            <a:spLocks noGrp="1"/>
          </p:cNvSpPr>
          <p:nvPr>
            <p:ph type="body" idx="1"/>
          </p:nvPr>
        </p:nvSpPr>
        <p:spPr>
          <a:xfrm>
            <a:off x="535939" y="2162889"/>
            <a:ext cx="8072119" cy="1723549"/>
          </a:xfrm>
        </p:spPr>
        <p:txBody>
          <a:bodyPr/>
          <a:lstStyle/>
          <a:p>
            <a:pPr algn="ctr"/>
            <a:r>
              <a:rPr lang="en-US" sz="2800" b="1" dirty="0">
                <a:solidFill>
                  <a:schemeClr val="tx1"/>
                </a:solidFill>
              </a:rPr>
              <a:t>The NOFO is the official competition document.  This presentation is a summary.  Any conflicts or questions should be resolved by referring to the NOFO.</a:t>
            </a:r>
          </a:p>
        </p:txBody>
      </p:sp>
      <p:sp>
        <p:nvSpPr>
          <p:cNvPr id="7" name="Footer Placeholder 6"/>
          <p:cNvSpPr>
            <a:spLocks noGrp="1"/>
          </p:cNvSpPr>
          <p:nvPr>
            <p:ph type="ftr" sz="quarter" idx="5"/>
          </p:nvPr>
        </p:nvSpPr>
        <p:spPr/>
        <p:txBody>
          <a:bodyPr/>
          <a:lstStyle/>
          <a:p>
            <a:fld id="{2066EDD9-7191-4E06-B169-92A3F34667C7}" type="slidenum">
              <a:rPr lang="en-US" smtClean="0"/>
              <a:t>3</a:t>
            </a:fld>
            <a:endParaRPr lang="en-US" dirty="0"/>
          </a:p>
        </p:txBody>
      </p:sp>
      <p:sp>
        <p:nvSpPr>
          <p:cNvPr id="3" name="object 3"/>
          <p:cNvSpPr txBox="1"/>
          <p:nvPr/>
        </p:nvSpPr>
        <p:spPr>
          <a:xfrm>
            <a:off x="304800" y="2286000"/>
            <a:ext cx="8382000" cy="369332"/>
          </a:xfrm>
          <a:prstGeom prst="rect">
            <a:avLst/>
          </a:prstGeom>
        </p:spPr>
        <p:txBody>
          <a:bodyPr vert="horz" wrap="square" lIns="0" tIns="0" rIns="0" bIns="0" rtlCol="0">
            <a:spAutoFit/>
          </a:bodyPr>
          <a:lstStyle/>
          <a:p>
            <a:pPr marL="12700">
              <a:lnSpc>
                <a:spcPct val="100000"/>
              </a:lnSpc>
              <a:buClr>
                <a:srgbClr val="205868"/>
              </a:buClr>
              <a:tabLst>
                <a:tab pos="355600" algn="l"/>
                <a:tab pos="1371600" algn="l"/>
                <a:tab pos="5943600" algn="l"/>
              </a:tabLst>
            </a:pPr>
            <a:r>
              <a:rPr lang="en-US" sz="2400" b="1" dirty="0">
                <a:solidFill>
                  <a:srgbClr val="205868"/>
                </a:solidFill>
                <a:latin typeface="Arial"/>
                <a:cs typeface="Arial"/>
              </a:rPr>
              <a:t>	</a:t>
            </a:r>
            <a:endParaRPr sz="2400" b="1" dirty="0">
              <a:latin typeface="Arial"/>
              <a:cs typeface="Arial"/>
            </a:endParaRPr>
          </a:p>
        </p:txBody>
      </p:sp>
    </p:spTree>
    <p:extLst>
      <p:ext uri="{BB962C8B-B14F-4D97-AF65-F5344CB8AC3E}">
        <p14:creationId xmlns:p14="http://schemas.microsoft.com/office/powerpoint/2010/main" val="29580730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21537" y="762000"/>
            <a:ext cx="7500924" cy="677108"/>
          </a:xfrm>
        </p:spPr>
        <p:txBody>
          <a:bodyPr/>
          <a:lstStyle/>
          <a:p>
            <a:pPr algn="ctr"/>
            <a:r>
              <a:rPr lang="en-US" spc="-80" dirty="0"/>
              <a:t>P</a:t>
            </a:r>
            <a:r>
              <a:rPr lang="en-US" spc="-5" dirty="0"/>
              <a:t>oi</a:t>
            </a:r>
            <a:r>
              <a:rPr lang="en-US" spc="-30" dirty="0"/>
              <a:t>n</a:t>
            </a:r>
            <a:r>
              <a:rPr lang="en-US" dirty="0"/>
              <a:t>ts </a:t>
            </a:r>
            <a:r>
              <a:rPr lang="en-US" spc="-5" dirty="0"/>
              <a:t>o</a:t>
            </a:r>
            <a:r>
              <a:rPr lang="en-US" dirty="0"/>
              <a:t>f </a:t>
            </a:r>
            <a:r>
              <a:rPr lang="en-US" spc="-5" dirty="0"/>
              <a:t>Co</a:t>
            </a:r>
            <a:r>
              <a:rPr lang="en-US" spc="-30" dirty="0"/>
              <a:t>n</a:t>
            </a:r>
            <a:r>
              <a:rPr lang="en-US" spc="-50" dirty="0"/>
              <a:t>t</a:t>
            </a:r>
            <a:r>
              <a:rPr lang="en-US" dirty="0"/>
              <a:t>act</a:t>
            </a:r>
          </a:p>
        </p:txBody>
      </p:sp>
      <p:graphicFrame>
        <p:nvGraphicFramePr>
          <p:cNvPr id="6" name="Table 5"/>
          <p:cNvGraphicFramePr>
            <a:graphicFrameLocks noGrp="1"/>
          </p:cNvGraphicFramePr>
          <p:nvPr>
            <p:extLst>
              <p:ext uri="{D42A27DB-BD31-4B8C-83A1-F6EECF244321}">
                <p14:modId xmlns:p14="http://schemas.microsoft.com/office/powerpoint/2010/main" val="3992098180"/>
              </p:ext>
            </p:extLst>
          </p:nvPr>
        </p:nvGraphicFramePr>
        <p:xfrm>
          <a:off x="914400" y="1447800"/>
          <a:ext cx="6324600" cy="5010880"/>
        </p:xfrm>
        <a:graphic>
          <a:graphicData uri="http://schemas.openxmlformats.org/drawingml/2006/table">
            <a:tbl>
              <a:tblPr firstRow="1" firstCol="1" bandRow="1"/>
              <a:tblGrid>
                <a:gridCol w="3162300">
                  <a:extLst>
                    <a:ext uri="{9D8B030D-6E8A-4147-A177-3AD203B41FA5}">
                      <a16:colId xmlns:a16="http://schemas.microsoft.com/office/drawing/2014/main" val="20000"/>
                    </a:ext>
                  </a:extLst>
                </a:gridCol>
                <a:gridCol w="3162300">
                  <a:extLst>
                    <a:ext uri="{9D8B030D-6E8A-4147-A177-3AD203B41FA5}">
                      <a16:colId xmlns:a16="http://schemas.microsoft.com/office/drawing/2014/main" val="20001"/>
                    </a:ext>
                  </a:extLst>
                </a:gridCol>
              </a:tblGrid>
              <a:tr h="1056886">
                <a:tc>
                  <a:txBody>
                    <a:bodyPr/>
                    <a:lstStyle/>
                    <a:p>
                      <a:pPr marL="0" marR="0">
                        <a:lnSpc>
                          <a:spcPct val="115000"/>
                        </a:lnSpc>
                        <a:spcBef>
                          <a:spcPts val="0"/>
                        </a:spcBef>
                        <a:spcAft>
                          <a:spcPts val="0"/>
                        </a:spcAft>
                      </a:pPr>
                      <a:r>
                        <a:rPr lang="en-US"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Programmatic and technical questions</a:t>
                      </a:r>
                      <a:endParaRPr lang="en-US" sz="140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69565" marR="69565" marT="69565" marB="695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Millie Glick</a:t>
                      </a:r>
                    </a:p>
                    <a:p>
                      <a:pPr marL="0" marR="0">
                        <a:lnSpc>
                          <a:spcPct val="115000"/>
                        </a:lnSpc>
                        <a:spcBef>
                          <a:spcPts val="0"/>
                        </a:spcBef>
                        <a:spcAft>
                          <a:spcPts val="0"/>
                        </a:spcAft>
                      </a:pPr>
                      <a:r>
                        <a:rPr lang="en-US"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Phone: 301-975-5962</a:t>
                      </a:r>
                    </a:p>
                    <a:p>
                      <a:pPr marL="0" marR="0">
                        <a:lnSpc>
                          <a:spcPct val="115000"/>
                        </a:lnSpc>
                        <a:spcBef>
                          <a:spcPts val="0"/>
                        </a:spcBef>
                        <a:spcAft>
                          <a:spcPts val="0"/>
                        </a:spcAft>
                      </a:pPr>
                      <a:r>
                        <a:rPr lang="en-US"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E-mail: millie.glick@nist.gov</a:t>
                      </a:r>
                      <a:endParaRPr lang="en-US" sz="140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69565" marR="69565" marT="69565" marB="695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230090">
                <a:tc>
                  <a:txBody>
                    <a:bodyPr/>
                    <a:lstStyle/>
                    <a:p>
                      <a:pPr marL="0" marR="0">
                        <a:lnSpc>
                          <a:spcPct val="115000"/>
                        </a:lnSpc>
                        <a:spcBef>
                          <a:spcPts val="0"/>
                        </a:spcBef>
                        <a:spcAft>
                          <a:spcPts val="0"/>
                        </a:spcAft>
                      </a:pPr>
                      <a:r>
                        <a:rPr lang="en-US"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Technical assistance with Grants.gov submissions</a:t>
                      </a:r>
                    </a:p>
                    <a:p>
                      <a:pPr marL="0" marR="0">
                        <a:lnSpc>
                          <a:spcPct val="115000"/>
                        </a:lnSpc>
                        <a:spcBef>
                          <a:spcPts val="0"/>
                        </a:spcBef>
                        <a:spcAft>
                          <a:spcPts val="0"/>
                        </a:spcAft>
                      </a:pPr>
                      <a:endParaRPr lang="en-US"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endParaRPr>
                    </a:p>
                    <a:p>
                      <a:pPr marL="0" marR="0">
                        <a:lnSpc>
                          <a:spcPct val="115000"/>
                        </a:lnSpc>
                        <a:spcBef>
                          <a:spcPts val="0"/>
                        </a:spcBef>
                        <a:spcAft>
                          <a:spcPts val="0"/>
                        </a:spcAft>
                      </a:pPr>
                      <a:r>
                        <a:rPr lang="en-US"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a:t>
                      </a:r>
                      <a:r>
                        <a:rPr lang="en-US" sz="1400" b="1"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Note</a:t>
                      </a:r>
                      <a:r>
                        <a:rPr lang="en-US"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 Paper applications are not accepted.  Applications must be received via Grants.gov)</a:t>
                      </a:r>
                      <a:endParaRPr lang="en-US" sz="140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69565" marR="69565" marT="69565" marB="695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fr-FR"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Christopher Hunton</a:t>
                      </a:r>
                    </a:p>
                    <a:p>
                      <a:pPr marL="0" marR="0">
                        <a:lnSpc>
                          <a:spcPct val="115000"/>
                        </a:lnSpc>
                        <a:spcBef>
                          <a:spcPts val="0"/>
                        </a:spcBef>
                        <a:spcAft>
                          <a:spcPts val="0"/>
                        </a:spcAft>
                      </a:pPr>
                      <a:r>
                        <a:rPr lang="fr-FR"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Phone: 301-975-5718</a:t>
                      </a:r>
                    </a:p>
                    <a:p>
                      <a:pPr marL="0" marR="0">
                        <a:lnSpc>
                          <a:spcPct val="115000"/>
                        </a:lnSpc>
                        <a:spcBef>
                          <a:spcPts val="0"/>
                        </a:spcBef>
                        <a:spcAft>
                          <a:spcPts val="0"/>
                        </a:spcAft>
                      </a:pPr>
                      <a:r>
                        <a:rPr lang="fr-FR"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Fax: 301-975-6368</a:t>
                      </a:r>
                    </a:p>
                    <a:p>
                      <a:pPr marL="0" marR="0">
                        <a:lnSpc>
                          <a:spcPct val="115000"/>
                        </a:lnSpc>
                        <a:spcBef>
                          <a:spcPts val="0"/>
                        </a:spcBef>
                        <a:spcAft>
                          <a:spcPts val="0"/>
                        </a:spcAft>
                      </a:pPr>
                      <a:r>
                        <a:rPr lang="fr-FR"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E-mail: </a:t>
                      </a:r>
                      <a:r>
                        <a:rPr lang="fr-FR"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hlinkClick r:id="rId3"/>
                        </a:rPr>
                        <a:t>grants@nist.gov</a:t>
                      </a:r>
                      <a:r>
                        <a:rPr lang="fr-FR"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 </a:t>
                      </a:r>
                    </a:p>
                    <a:p>
                      <a:pPr marL="0" marR="0">
                        <a:lnSpc>
                          <a:spcPct val="115000"/>
                        </a:lnSpc>
                        <a:spcBef>
                          <a:spcPts val="0"/>
                        </a:spcBef>
                        <a:spcAft>
                          <a:spcPts val="0"/>
                        </a:spcAft>
                      </a:pPr>
                      <a:endParaRPr lang="fr-FR"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endParaRPr>
                    </a:p>
                    <a:p>
                      <a:pPr marL="0" marR="0">
                        <a:lnSpc>
                          <a:spcPct val="115000"/>
                        </a:lnSpc>
                        <a:spcBef>
                          <a:spcPts val="0"/>
                        </a:spcBef>
                        <a:spcAft>
                          <a:spcPts val="0"/>
                        </a:spcAft>
                      </a:pPr>
                      <a:r>
                        <a:rPr lang="fr-FR"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Or</a:t>
                      </a:r>
                    </a:p>
                    <a:p>
                      <a:pPr marL="0" marR="0">
                        <a:lnSpc>
                          <a:spcPct val="115000"/>
                        </a:lnSpc>
                        <a:spcBef>
                          <a:spcPts val="0"/>
                        </a:spcBef>
                        <a:spcAft>
                          <a:spcPts val="0"/>
                        </a:spcAft>
                      </a:pPr>
                      <a:endParaRPr lang="fr-FR"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endParaRPr>
                    </a:p>
                    <a:p>
                      <a:pPr marL="0" marR="0">
                        <a:lnSpc>
                          <a:spcPct val="115000"/>
                        </a:lnSpc>
                        <a:spcBef>
                          <a:spcPts val="0"/>
                        </a:spcBef>
                        <a:spcAft>
                          <a:spcPts val="0"/>
                        </a:spcAft>
                      </a:pPr>
                      <a:r>
                        <a:rPr lang="fr-FR"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Grants.gov</a:t>
                      </a:r>
                    </a:p>
                    <a:p>
                      <a:pPr marL="0" marR="0">
                        <a:lnSpc>
                          <a:spcPct val="115000"/>
                        </a:lnSpc>
                        <a:spcBef>
                          <a:spcPts val="0"/>
                        </a:spcBef>
                        <a:spcAft>
                          <a:spcPts val="0"/>
                        </a:spcAft>
                      </a:pPr>
                      <a:r>
                        <a:rPr lang="fr-FR"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Phone: 800-518-4726</a:t>
                      </a:r>
                    </a:p>
                    <a:p>
                      <a:pPr marL="0" marR="0">
                        <a:lnSpc>
                          <a:spcPct val="115000"/>
                        </a:lnSpc>
                        <a:spcBef>
                          <a:spcPts val="0"/>
                        </a:spcBef>
                        <a:spcAft>
                          <a:spcPts val="0"/>
                        </a:spcAft>
                      </a:pPr>
                      <a:r>
                        <a:rPr lang="fr-FR"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E-mail: </a:t>
                      </a:r>
                      <a:r>
                        <a:rPr lang="fr-FR"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hlinkClick r:id="rId4"/>
                        </a:rPr>
                        <a:t>support@grants.gov</a:t>
                      </a:r>
                      <a:r>
                        <a:rPr lang="fr-FR"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 </a:t>
                      </a:r>
                      <a:r>
                        <a:rPr lang="en-US" sz="1400" dirty="0">
                          <a:solidFill>
                            <a:srgbClr val="0000FF"/>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 </a:t>
                      </a:r>
                      <a:endParaRPr lang="en-US" sz="140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69565" marR="69565" marT="69565" marB="695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361224">
                <a:tc>
                  <a:txBody>
                    <a:bodyPr/>
                    <a:lstStyle/>
                    <a:p>
                      <a:pPr marL="0" marR="0">
                        <a:lnSpc>
                          <a:spcPct val="115000"/>
                        </a:lnSpc>
                        <a:spcBef>
                          <a:spcPts val="0"/>
                        </a:spcBef>
                        <a:spcAft>
                          <a:spcPts val="0"/>
                        </a:spcAft>
                      </a:pPr>
                      <a:r>
                        <a:rPr lang="en-US"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Grant rules and regulations                         </a:t>
                      </a:r>
                      <a:endParaRPr lang="en-US" sz="140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69565" marR="69565" marT="69565" marB="695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Husai Rahman</a:t>
                      </a:r>
                    </a:p>
                    <a:p>
                      <a:pPr marL="0" marR="0">
                        <a:lnSpc>
                          <a:spcPct val="115000"/>
                        </a:lnSpc>
                        <a:spcBef>
                          <a:spcPts val="0"/>
                        </a:spcBef>
                        <a:spcAft>
                          <a:spcPts val="0"/>
                        </a:spcAft>
                      </a:pPr>
                      <a:r>
                        <a:rPr lang="en-US"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Phone: 301-975-4355</a:t>
                      </a:r>
                    </a:p>
                    <a:p>
                      <a:pPr marL="0" marR="0">
                        <a:lnSpc>
                          <a:spcPct val="115000"/>
                        </a:lnSpc>
                        <a:spcBef>
                          <a:spcPts val="0"/>
                        </a:spcBef>
                        <a:spcAft>
                          <a:spcPts val="0"/>
                        </a:spcAft>
                      </a:pPr>
                      <a:r>
                        <a:rPr lang="en-US"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Fax: 301-975-6368</a:t>
                      </a:r>
                    </a:p>
                    <a:p>
                      <a:pPr marL="0" marR="0">
                        <a:lnSpc>
                          <a:spcPct val="115000"/>
                        </a:lnSpc>
                        <a:spcBef>
                          <a:spcPts val="0"/>
                        </a:spcBef>
                        <a:spcAft>
                          <a:spcPts val="0"/>
                        </a:spcAft>
                      </a:pPr>
                      <a:r>
                        <a:rPr lang="en-US" sz="1400" dirty="0">
                          <a:solidFill>
                            <a:srgbClr val="000000"/>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E-mail: </a:t>
                      </a:r>
                      <a:r>
                        <a:rPr lang="en-US" sz="1400" u="sng" dirty="0">
                          <a:solidFill>
                            <a:srgbClr val="0000FF"/>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husai.rahman</a:t>
                      </a:r>
                      <a:r>
                        <a:rPr lang="en-US" sz="1400" u="sng" dirty="0">
                          <a:solidFill>
                            <a:srgbClr val="0000FF"/>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hlinkClick r:id="rId5"/>
                        </a:rPr>
                        <a:t>@nist.gov</a:t>
                      </a:r>
                      <a:r>
                        <a:rPr lang="en-US" sz="1400" u="sng" dirty="0">
                          <a:solidFill>
                            <a:srgbClr val="0000FF"/>
                          </a:solidFill>
                          <a:effectLst/>
                          <a:uFill>
                            <a:solidFill>
                              <a:srgbClr val="000000"/>
                            </a:solidFill>
                          </a:uFill>
                          <a:latin typeface="Arial" panose="020B0604020202020204" pitchFamily="34" charset="0"/>
                          <a:ea typeface="Calibri" panose="020F0502020204030204" pitchFamily="34" charset="0"/>
                          <a:cs typeface="Calibri" panose="020F0502020204030204" pitchFamily="34" charset="0"/>
                        </a:rPr>
                        <a:t> </a:t>
                      </a:r>
                      <a:endParaRPr lang="en-US" sz="1400" u="sng" dirty="0">
                        <a:solidFill>
                          <a:srgbClr val="0000FF"/>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69565" marR="69565" marT="69565" marB="6956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5" name="Footer Placeholder 4"/>
          <p:cNvSpPr>
            <a:spLocks noGrp="1"/>
          </p:cNvSpPr>
          <p:nvPr>
            <p:ph type="ftr" sz="quarter" idx="5"/>
          </p:nvPr>
        </p:nvSpPr>
        <p:spPr>
          <a:xfrm>
            <a:off x="3108959" y="6477000"/>
            <a:ext cx="2926079" cy="276999"/>
          </a:xfrm>
        </p:spPr>
        <p:txBody>
          <a:bodyPr/>
          <a:lstStyle/>
          <a:p>
            <a:fld id="{AC1DD9E8-E4F3-43E4-A6CD-D445F4BFA040}" type="slidenum">
              <a:rPr lang="en-US" smtClean="0"/>
              <a:t>30</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537" y="762000"/>
            <a:ext cx="7500924" cy="677108"/>
          </a:xfrm>
        </p:spPr>
        <p:txBody>
          <a:bodyPr/>
          <a:lstStyle/>
          <a:p>
            <a:pPr algn="ctr"/>
            <a:r>
              <a:rPr lang="en-US" dirty="0"/>
              <a:t>Useful Web Links</a:t>
            </a:r>
          </a:p>
        </p:txBody>
      </p:sp>
      <p:sp>
        <p:nvSpPr>
          <p:cNvPr id="3" name="Text Placeholder 2"/>
          <p:cNvSpPr>
            <a:spLocks noGrp="1"/>
          </p:cNvSpPr>
          <p:nvPr>
            <p:ph type="body" idx="1"/>
          </p:nvPr>
        </p:nvSpPr>
        <p:spPr>
          <a:xfrm>
            <a:off x="535940" y="1461492"/>
            <a:ext cx="8072119" cy="6463308"/>
          </a:xfrm>
        </p:spPr>
        <p:txBody>
          <a:bodyPr/>
          <a:lstStyle/>
          <a:p>
            <a:r>
              <a:rPr lang="en-US" dirty="0">
                <a:solidFill>
                  <a:schemeClr val="tx1"/>
                </a:solidFill>
              </a:rPr>
              <a:t>NIST Disaster Resilience Notice of Funding Opportunity (NOFO): </a:t>
            </a:r>
          </a:p>
          <a:p>
            <a:r>
              <a:rPr lang="en-US" u="sng" dirty="0">
                <a:solidFill>
                  <a:srgbClr val="2E1177"/>
                </a:solidFill>
                <a:hlinkClick r:id="rId3"/>
              </a:rPr>
              <a:t>https://www.grants.gov/web/grants/view-opportunity.html?oppId=306687</a:t>
            </a:r>
            <a:endParaRPr lang="en-US" u="sng" dirty="0">
              <a:solidFill>
                <a:srgbClr val="2E1177"/>
              </a:solidFill>
            </a:endParaRPr>
          </a:p>
          <a:p>
            <a:endParaRPr lang="en-US" dirty="0"/>
          </a:p>
          <a:p>
            <a:r>
              <a:rPr lang="en-US" dirty="0">
                <a:solidFill>
                  <a:schemeClr val="tx1"/>
                </a:solidFill>
              </a:rPr>
              <a:t>FAQ’s for the Disaster Resilience NOFO: </a:t>
            </a:r>
            <a:br>
              <a:rPr lang="en-US" dirty="0"/>
            </a:br>
            <a:r>
              <a:rPr lang="en-US" u="sng" dirty="0">
                <a:hlinkClick r:id="rId4"/>
              </a:rPr>
              <a:t>https://www.nist.gov/el/disaster-resilience/disaster-resilience-federal-funding-opportunity-ffo/resources/faqs-disaster</a:t>
            </a:r>
            <a:endParaRPr lang="en-US" dirty="0"/>
          </a:p>
          <a:p>
            <a:endParaRPr lang="en-US" dirty="0"/>
          </a:p>
          <a:p>
            <a:r>
              <a:rPr lang="en-US" dirty="0">
                <a:solidFill>
                  <a:schemeClr val="tx1"/>
                </a:solidFill>
              </a:rPr>
              <a:t>NIST Disaster Resilient Buildings, Infrastructure, and Communities Goal: </a:t>
            </a:r>
            <a:r>
              <a:rPr lang="en-US" dirty="0">
                <a:hlinkClick r:id="rId5"/>
              </a:rPr>
              <a:t>http://www.nist.gov/el/disresgoal.cfm</a:t>
            </a:r>
            <a:r>
              <a:rPr lang="en-US" dirty="0"/>
              <a:t> </a:t>
            </a:r>
          </a:p>
          <a:p>
            <a:endParaRPr lang="en-US" dirty="0"/>
          </a:p>
          <a:p>
            <a:r>
              <a:rPr lang="en-US" dirty="0">
                <a:solidFill>
                  <a:schemeClr val="tx1"/>
                </a:solidFill>
              </a:rPr>
              <a:t>US Government Grant Site: </a:t>
            </a:r>
            <a:r>
              <a:rPr lang="en-US" dirty="0">
                <a:hlinkClick r:id="rId6"/>
              </a:rPr>
              <a:t>http://www.grants.gov/</a:t>
            </a:r>
            <a:r>
              <a:rPr lang="en-US" dirty="0"/>
              <a:t> </a:t>
            </a:r>
          </a:p>
          <a:p>
            <a:endParaRPr lang="en-US" dirty="0"/>
          </a:p>
          <a:p>
            <a:r>
              <a:rPr lang="en-US" dirty="0">
                <a:solidFill>
                  <a:schemeClr val="tx1"/>
                </a:solidFill>
              </a:rPr>
              <a:t>A recording of this July 11, 2018 webinar will be available within a week: </a:t>
            </a:r>
            <a:r>
              <a:rPr lang="en-US" dirty="0">
                <a:solidFill>
                  <a:srgbClr val="0000FF"/>
                </a:solidFill>
              </a:rPr>
              <a:t>https://www.nist.gov/news-events/events/2018/07/disaster-resilience-grants-webinar-2018</a:t>
            </a:r>
          </a:p>
          <a:p>
            <a:endParaRPr lang="en-US" dirty="0"/>
          </a:p>
          <a:p>
            <a:endParaRPr lang="en-US" dirty="0"/>
          </a:p>
          <a:p>
            <a:endParaRPr lang="en-US" dirty="0"/>
          </a:p>
          <a:p>
            <a:endParaRPr lang="en-US" dirty="0"/>
          </a:p>
          <a:p>
            <a:endParaRPr lang="en-US" dirty="0"/>
          </a:p>
        </p:txBody>
      </p:sp>
      <p:sp>
        <p:nvSpPr>
          <p:cNvPr id="6" name="Footer Placeholder 5"/>
          <p:cNvSpPr>
            <a:spLocks noGrp="1"/>
          </p:cNvSpPr>
          <p:nvPr>
            <p:ph type="ftr" sz="quarter" idx="5"/>
          </p:nvPr>
        </p:nvSpPr>
        <p:spPr/>
        <p:txBody>
          <a:bodyPr/>
          <a:lstStyle/>
          <a:p>
            <a:fld id="{17103E7D-98C0-4BF6-9B0E-CDA7AA9111D1}" type="slidenum">
              <a:rPr lang="en-US" smtClean="0"/>
              <a:t>31</a:t>
            </a:fld>
            <a:endParaRPr lang="en-US" dirty="0"/>
          </a:p>
        </p:txBody>
      </p:sp>
    </p:spTree>
    <p:extLst>
      <p:ext uri="{BB962C8B-B14F-4D97-AF65-F5344CB8AC3E}">
        <p14:creationId xmlns:p14="http://schemas.microsoft.com/office/powerpoint/2010/main" val="40766138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2606675">
              <a:lnSpc>
                <a:spcPct val="100000"/>
              </a:lnSpc>
            </a:pPr>
            <a:r>
              <a:rPr dirty="0"/>
              <a:t>Qu</a:t>
            </a:r>
            <a:r>
              <a:rPr spc="5" dirty="0"/>
              <a:t>e</a:t>
            </a:r>
            <a:r>
              <a:rPr spc="-45" dirty="0"/>
              <a:t>s</a:t>
            </a:r>
            <a:r>
              <a:rPr dirty="0"/>
              <a:t>tions</a:t>
            </a:r>
          </a:p>
        </p:txBody>
      </p:sp>
      <p:sp>
        <p:nvSpPr>
          <p:cNvPr id="3" name="object 3"/>
          <p:cNvSpPr txBox="1"/>
          <p:nvPr/>
        </p:nvSpPr>
        <p:spPr>
          <a:xfrm>
            <a:off x="0" y="2732563"/>
            <a:ext cx="8344687" cy="1646605"/>
          </a:xfrm>
          <a:prstGeom prst="rect">
            <a:avLst/>
          </a:prstGeom>
        </p:spPr>
        <p:txBody>
          <a:bodyPr vert="horz" wrap="square" lIns="0" tIns="0" rIns="0" bIns="0" rtlCol="0">
            <a:spAutoFit/>
          </a:bodyPr>
          <a:lstStyle/>
          <a:p>
            <a:pPr algn="ctr">
              <a:lnSpc>
                <a:spcPct val="100000"/>
              </a:lnSpc>
            </a:pPr>
            <a:r>
              <a:rPr sz="2400" dirty="0">
                <a:latin typeface="Arial"/>
                <a:cs typeface="Arial"/>
              </a:rPr>
              <a:t>Th</a:t>
            </a:r>
            <a:r>
              <a:rPr sz="2400" spc="-10" dirty="0">
                <a:latin typeface="Arial"/>
                <a:cs typeface="Arial"/>
              </a:rPr>
              <a:t>a</a:t>
            </a:r>
            <a:r>
              <a:rPr sz="2400" dirty="0">
                <a:latin typeface="Arial"/>
                <a:cs typeface="Arial"/>
              </a:rPr>
              <a:t>nk you</a:t>
            </a:r>
            <a:r>
              <a:rPr sz="2400" spc="10" dirty="0">
                <a:latin typeface="Arial"/>
                <a:cs typeface="Arial"/>
              </a:rPr>
              <a:t> </a:t>
            </a:r>
            <a:r>
              <a:rPr sz="2400" dirty="0">
                <a:latin typeface="Arial"/>
                <a:cs typeface="Arial"/>
              </a:rPr>
              <a:t>for</a:t>
            </a:r>
            <a:r>
              <a:rPr sz="2400" spc="-15" dirty="0">
                <a:latin typeface="Arial"/>
                <a:cs typeface="Arial"/>
              </a:rPr>
              <a:t> </a:t>
            </a:r>
            <a:r>
              <a:rPr sz="2400" dirty="0">
                <a:latin typeface="Arial"/>
                <a:cs typeface="Arial"/>
              </a:rPr>
              <a:t>your interest </a:t>
            </a:r>
            <a:r>
              <a:rPr sz="2400" spc="-15" dirty="0">
                <a:latin typeface="Arial"/>
                <a:cs typeface="Arial"/>
              </a:rPr>
              <a:t>i</a:t>
            </a:r>
            <a:r>
              <a:rPr sz="2400" dirty="0">
                <a:latin typeface="Arial"/>
                <a:cs typeface="Arial"/>
              </a:rPr>
              <a:t>n</a:t>
            </a:r>
            <a:r>
              <a:rPr sz="2400" spc="10" dirty="0">
                <a:latin typeface="Arial"/>
                <a:cs typeface="Arial"/>
              </a:rPr>
              <a:t> </a:t>
            </a:r>
            <a:r>
              <a:rPr sz="2400" dirty="0">
                <a:latin typeface="Arial"/>
                <a:cs typeface="Arial"/>
              </a:rPr>
              <a:t>the</a:t>
            </a:r>
          </a:p>
          <a:p>
            <a:pPr marL="737870">
              <a:lnSpc>
                <a:spcPct val="100000"/>
              </a:lnSpc>
            </a:pPr>
            <a:r>
              <a:rPr sz="2400" dirty="0">
                <a:latin typeface="Arial"/>
                <a:cs typeface="Arial"/>
              </a:rPr>
              <a:t>NIST</a:t>
            </a:r>
            <a:r>
              <a:rPr sz="2400" spc="-185" dirty="0">
                <a:latin typeface="Arial"/>
                <a:cs typeface="Arial"/>
              </a:rPr>
              <a:t> </a:t>
            </a:r>
            <a:r>
              <a:rPr lang="en-US" sz="2400" dirty="0">
                <a:latin typeface="Arial"/>
                <a:cs typeface="Arial"/>
              </a:rPr>
              <a:t>Disaster Resilience Notice of Funding Opportunity</a:t>
            </a:r>
            <a:endParaRPr sz="2400" dirty="0">
              <a:latin typeface="Arial"/>
              <a:cs typeface="Arial"/>
            </a:endParaRPr>
          </a:p>
          <a:p>
            <a:pPr>
              <a:lnSpc>
                <a:spcPct val="100000"/>
              </a:lnSpc>
              <a:spcBef>
                <a:spcPts val="9"/>
              </a:spcBef>
            </a:pPr>
            <a:endParaRPr sz="3500" dirty="0">
              <a:latin typeface="Times New Roman"/>
              <a:cs typeface="Times New Roman"/>
            </a:endParaRPr>
          </a:p>
          <a:p>
            <a:pPr algn="ctr">
              <a:lnSpc>
                <a:spcPct val="100000"/>
              </a:lnSpc>
            </a:pPr>
            <a:r>
              <a:rPr sz="2400" spc="-45" dirty="0">
                <a:latin typeface="Arial"/>
                <a:cs typeface="Arial"/>
              </a:rPr>
              <a:t>W</a:t>
            </a:r>
            <a:r>
              <a:rPr sz="2400" dirty="0">
                <a:latin typeface="Arial"/>
                <a:cs typeface="Arial"/>
              </a:rPr>
              <a:t>e wi</a:t>
            </a:r>
            <a:r>
              <a:rPr sz="2400" spc="-15" dirty="0">
                <a:latin typeface="Arial"/>
                <a:cs typeface="Arial"/>
              </a:rPr>
              <a:t>l</a:t>
            </a:r>
            <a:r>
              <a:rPr sz="2400" dirty="0">
                <a:latin typeface="Arial"/>
                <a:cs typeface="Arial"/>
              </a:rPr>
              <a:t>l</a:t>
            </a:r>
            <a:r>
              <a:rPr sz="2400" spc="20" dirty="0">
                <a:latin typeface="Arial"/>
                <a:cs typeface="Arial"/>
              </a:rPr>
              <a:t> </a:t>
            </a:r>
            <a:r>
              <a:rPr sz="2400" dirty="0">
                <a:latin typeface="Arial"/>
                <a:cs typeface="Arial"/>
              </a:rPr>
              <a:t>now take</a:t>
            </a:r>
            <a:r>
              <a:rPr sz="2400" spc="-10" dirty="0">
                <a:latin typeface="Arial"/>
                <a:cs typeface="Arial"/>
              </a:rPr>
              <a:t> </a:t>
            </a:r>
            <a:r>
              <a:rPr sz="2400" dirty="0">
                <a:latin typeface="Arial"/>
                <a:cs typeface="Arial"/>
              </a:rPr>
              <a:t>qu</a:t>
            </a:r>
            <a:r>
              <a:rPr sz="2400" spc="-10" dirty="0">
                <a:latin typeface="Arial"/>
                <a:cs typeface="Arial"/>
              </a:rPr>
              <a:t>e</a:t>
            </a:r>
            <a:r>
              <a:rPr sz="2400" dirty="0">
                <a:latin typeface="Arial"/>
                <a:cs typeface="Arial"/>
              </a:rPr>
              <a:t>stions</a:t>
            </a:r>
            <a:r>
              <a:rPr sz="2400" spc="20" dirty="0">
                <a:latin typeface="Arial"/>
                <a:cs typeface="Arial"/>
              </a:rPr>
              <a:t> </a:t>
            </a:r>
            <a:r>
              <a:rPr sz="2400" dirty="0">
                <a:latin typeface="Arial"/>
                <a:cs typeface="Arial"/>
              </a:rPr>
              <a:t>f</a:t>
            </a:r>
            <a:r>
              <a:rPr sz="2400" spc="5" dirty="0">
                <a:latin typeface="Arial"/>
                <a:cs typeface="Arial"/>
              </a:rPr>
              <a:t>r</a:t>
            </a:r>
            <a:r>
              <a:rPr sz="2400" dirty="0">
                <a:latin typeface="Arial"/>
                <a:cs typeface="Arial"/>
              </a:rPr>
              <a:t>om</a:t>
            </a:r>
            <a:r>
              <a:rPr sz="2400" spc="-15" dirty="0">
                <a:latin typeface="Arial"/>
                <a:cs typeface="Arial"/>
              </a:rPr>
              <a:t> </a:t>
            </a:r>
            <a:r>
              <a:rPr sz="2400" dirty="0">
                <a:latin typeface="Arial"/>
                <a:cs typeface="Arial"/>
              </a:rPr>
              <a:t>the</a:t>
            </a:r>
            <a:r>
              <a:rPr sz="2400" spc="-10" dirty="0">
                <a:latin typeface="Arial"/>
                <a:cs typeface="Arial"/>
              </a:rPr>
              <a:t> </a:t>
            </a:r>
            <a:r>
              <a:rPr sz="2400" dirty="0">
                <a:latin typeface="Arial"/>
                <a:cs typeface="Arial"/>
              </a:rPr>
              <a:t>w</a:t>
            </a:r>
            <a:r>
              <a:rPr sz="2400" spc="-10" dirty="0">
                <a:latin typeface="Arial"/>
                <a:cs typeface="Arial"/>
              </a:rPr>
              <a:t>e</a:t>
            </a:r>
            <a:r>
              <a:rPr sz="2400" dirty="0">
                <a:latin typeface="Arial"/>
                <a:cs typeface="Arial"/>
              </a:rPr>
              <a:t>bi</a:t>
            </a:r>
            <a:r>
              <a:rPr sz="2400" spc="-10" dirty="0">
                <a:latin typeface="Arial"/>
                <a:cs typeface="Arial"/>
              </a:rPr>
              <a:t>n</a:t>
            </a:r>
            <a:r>
              <a:rPr sz="2400" dirty="0">
                <a:latin typeface="Arial"/>
                <a:cs typeface="Arial"/>
              </a:rPr>
              <a:t>ar</a:t>
            </a:r>
            <a:r>
              <a:rPr sz="2400" spc="40" dirty="0">
                <a:latin typeface="Arial"/>
                <a:cs typeface="Arial"/>
              </a:rPr>
              <a:t> </a:t>
            </a:r>
            <a:r>
              <a:rPr sz="2400" dirty="0">
                <a:latin typeface="Arial"/>
                <a:cs typeface="Arial"/>
              </a:rPr>
              <a:t>atten</a:t>
            </a:r>
            <a:r>
              <a:rPr sz="2400" spc="-10" dirty="0">
                <a:latin typeface="Arial"/>
                <a:cs typeface="Arial"/>
              </a:rPr>
              <a:t>d</a:t>
            </a:r>
            <a:r>
              <a:rPr sz="2400" dirty="0">
                <a:latin typeface="Arial"/>
                <a:cs typeface="Arial"/>
              </a:rPr>
              <a:t>ees.</a:t>
            </a:r>
          </a:p>
        </p:txBody>
      </p:sp>
      <p:sp>
        <p:nvSpPr>
          <p:cNvPr id="6" name="Footer Placeholder 5"/>
          <p:cNvSpPr>
            <a:spLocks noGrp="1"/>
          </p:cNvSpPr>
          <p:nvPr>
            <p:ph type="ftr" sz="quarter" idx="5"/>
          </p:nvPr>
        </p:nvSpPr>
        <p:spPr/>
        <p:txBody>
          <a:bodyPr/>
          <a:lstStyle/>
          <a:p>
            <a:fld id="{0CB28E6A-A5BB-47A8-9022-42FCB4319F05}" type="slidenum">
              <a:rPr lang="en-US" smtClean="0"/>
              <a:t>32</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21537" y="949705"/>
            <a:ext cx="7500924" cy="677108"/>
          </a:xfrm>
          <a:prstGeom prst="rect">
            <a:avLst/>
          </a:prstGeom>
        </p:spPr>
        <p:txBody>
          <a:bodyPr vert="horz" wrap="square" lIns="0" tIns="0" rIns="0" bIns="0" rtlCol="0">
            <a:spAutoFit/>
          </a:bodyPr>
          <a:lstStyle/>
          <a:p>
            <a:pPr algn="ctr">
              <a:lnSpc>
                <a:spcPct val="100000"/>
              </a:lnSpc>
            </a:pPr>
            <a:r>
              <a:rPr lang="en-US" spc="-5" dirty="0"/>
              <a:t>NIST Research Programs</a:t>
            </a:r>
            <a:endParaRPr dirty="0"/>
          </a:p>
        </p:txBody>
      </p:sp>
      <p:sp>
        <p:nvSpPr>
          <p:cNvPr id="3" name="object 3"/>
          <p:cNvSpPr txBox="1"/>
          <p:nvPr/>
        </p:nvSpPr>
        <p:spPr>
          <a:xfrm>
            <a:off x="304800" y="1752600"/>
            <a:ext cx="8229600" cy="5062924"/>
          </a:xfrm>
          <a:prstGeom prst="rect">
            <a:avLst/>
          </a:prstGeom>
        </p:spPr>
        <p:txBody>
          <a:bodyPr vert="horz" wrap="square" lIns="0" tIns="0" rIns="0" bIns="0" rtlCol="0">
            <a:spAutoFit/>
          </a:bodyPr>
          <a:lstStyle/>
          <a:p>
            <a:pPr marL="12700">
              <a:lnSpc>
                <a:spcPct val="100000"/>
              </a:lnSpc>
              <a:buClr>
                <a:srgbClr val="205868"/>
              </a:buClr>
              <a:tabLst>
                <a:tab pos="356235" algn="l"/>
              </a:tabLst>
            </a:pPr>
            <a:r>
              <a:rPr lang="en-US" sz="2000" dirty="0">
                <a:latin typeface="Arial"/>
                <a:cs typeface="Arial"/>
              </a:rPr>
              <a:t>The Disaster Resilience (DR) Research Grants Program seeks applications from eligible applicants to conduct research aimed at advancing the principles of resilience in building design and building codes and standards. </a:t>
            </a:r>
          </a:p>
          <a:p>
            <a:pPr marL="12700">
              <a:lnSpc>
                <a:spcPct val="100000"/>
              </a:lnSpc>
              <a:buClr>
                <a:srgbClr val="205868"/>
              </a:buClr>
              <a:tabLst>
                <a:tab pos="356235" algn="l"/>
              </a:tabLst>
            </a:pPr>
            <a:endParaRPr lang="en-US" sz="2000" dirty="0">
              <a:latin typeface="Arial"/>
              <a:cs typeface="Arial"/>
            </a:endParaRPr>
          </a:p>
          <a:p>
            <a:pPr marL="12700">
              <a:lnSpc>
                <a:spcPct val="100000"/>
              </a:lnSpc>
              <a:buClr>
                <a:srgbClr val="205868"/>
              </a:buClr>
              <a:tabLst>
                <a:tab pos="356235" algn="l"/>
              </a:tabLst>
            </a:pPr>
            <a:r>
              <a:rPr lang="en-US" sz="2000" dirty="0">
                <a:latin typeface="Arial"/>
                <a:cs typeface="Arial"/>
              </a:rPr>
              <a:t>Research proposals must support the overall effort of developing science-based building codes by evaluating potential technologies and architectural design criteria to improve disaster resilience in the built environment. Research projects must be aligned with NIST Engineering Laboratory (EL) work in: </a:t>
            </a:r>
          </a:p>
          <a:p>
            <a:pPr marL="12700">
              <a:lnSpc>
                <a:spcPct val="100000"/>
              </a:lnSpc>
              <a:buClr>
                <a:srgbClr val="205868"/>
              </a:buClr>
              <a:tabLst>
                <a:tab pos="356235" algn="l"/>
              </a:tabLst>
            </a:pPr>
            <a:endParaRPr lang="en-US" sz="2000" dirty="0">
              <a:latin typeface="Arial"/>
              <a:cs typeface="Arial"/>
            </a:endParaRPr>
          </a:p>
          <a:p>
            <a:pPr marL="355600" indent="-342900">
              <a:lnSpc>
                <a:spcPct val="100000"/>
              </a:lnSpc>
              <a:buClr>
                <a:srgbClr val="205868"/>
              </a:buClr>
              <a:buFont typeface="Arial"/>
              <a:buChar char="•"/>
              <a:tabLst>
                <a:tab pos="356235" algn="l"/>
              </a:tabLst>
            </a:pPr>
            <a:r>
              <a:rPr lang="en-US" sz="2000" dirty="0">
                <a:latin typeface="Arial"/>
                <a:cs typeface="Arial"/>
              </a:rPr>
              <a:t>Structural Performance under Multi-Hazard Program</a:t>
            </a:r>
          </a:p>
          <a:p>
            <a:pPr marL="355600" indent="-342900">
              <a:buClr>
                <a:srgbClr val="205868"/>
              </a:buClr>
              <a:buFont typeface="Arial"/>
              <a:buChar char="•"/>
              <a:tabLst>
                <a:tab pos="356235" algn="l"/>
              </a:tabLst>
            </a:pPr>
            <a:r>
              <a:rPr lang="en-US" sz="2000" dirty="0">
                <a:latin typeface="Arial"/>
                <a:cs typeface="Arial"/>
              </a:rPr>
              <a:t>Disaster and Failure Studies (DFS) Program</a:t>
            </a:r>
            <a:endParaRPr sz="2000" dirty="0">
              <a:latin typeface="Arial"/>
              <a:cs typeface="Arial"/>
            </a:endParaRPr>
          </a:p>
          <a:p>
            <a:pPr marL="355600" indent="-342900">
              <a:lnSpc>
                <a:spcPct val="100000"/>
              </a:lnSpc>
              <a:buClr>
                <a:srgbClr val="205868"/>
              </a:buClr>
              <a:buFont typeface="Arial"/>
              <a:buChar char="•"/>
              <a:tabLst>
                <a:tab pos="356235" algn="l"/>
              </a:tabLst>
            </a:pPr>
            <a:r>
              <a:rPr lang="en-US" sz="2000" dirty="0">
                <a:latin typeface="Arial"/>
                <a:cs typeface="Arial"/>
              </a:rPr>
              <a:t>Wildland Urban Interface (WUI) Fire Program</a:t>
            </a:r>
            <a:endParaRPr sz="2000" dirty="0">
              <a:latin typeface="Arial"/>
              <a:cs typeface="Arial"/>
            </a:endParaRPr>
          </a:p>
          <a:p>
            <a:pPr marL="355600" indent="-342900">
              <a:lnSpc>
                <a:spcPct val="100000"/>
              </a:lnSpc>
              <a:buClr>
                <a:srgbClr val="205868"/>
              </a:buClr>
              <a:buFont typeface="Arial"/>
              <a:buChar char="•"/>
              <a:tabLst>
                <a:tab pos="356235" algn="l"/>
              </a:tabLst>
            </a:pPr>
            <a:r>
              <a:rPr lang="en-US" sz="2000" dirty="0">
                <a:latin typeface="Arial"/>
                <a:cs typeface="Arial"/>
              </a:rPr>
              <a:t>National Earthquake Hazards Reduction Program (NEHRP)</a:t>
            </a:r>
            <a:endParaRPr sz="2000" dirty="0">
              <a:latin typeface="Arial"/>
              <a:cs typeface="Arial"/>
            </a:endParaRPr>
          </a:p>
          <a:p>
            <a:pPr>
              <a:lnSpc>
                <a:spcPct val="100000"/>
              </a:lnSpc>
              <a:spcBef>
                <a:spcPts val="25"/>
              </a:spcBef>
              <a:buClr>
                <a:srgbClr val="205868"/>
              </a:buClr>
            </a:pPr>
            <a:endParaRPr sz="2900" dirty="0">
              <a:latin typeface="Times New Roman"/>
              <a:cs typeface="Times New Roman"/>
            </a:endParaRPr>
          </a:p>
        </p:txBody>
      </p:sp>
      <p:sp>
        <p:nvSpPr>
          <p:cNvPr id="6" name="Footer Placeholder 5"/>
          <p:cNvSpPr>
            <a:spLocks noGrp="1"/>
          </p:cNvSpPr>
          <p:nvPr>
            <p:ph type="ftr" sz="quarter" idx="5"/>
          </p:nvPr>
        </p:nvSpPr>
        <p:spPr/>
        <p:txBody>
          <a:bodyPr/>
          <a:lstStyle/>
          <a:p>
            <a:fld id="{F71427BA-9532-426E-88F9-5794A0F05585}" type="slidenum">
              <a:rPr lang="en-US" smtClean="0"/>
              <a:t>4</a:t>
            </a:fld>
            <a:endParaRPr lang="en-US" dirty="0"/>
          </a:p>
        </p:txBody>
      </p:sp>
    </p:spTree>
    <p:extLst>
      <p:ext uri="{BB962C8B-B14F-4D97-AF65-F5344CB8AC3E}">
        <p14:creationId xmlns:p14="http://schemas.microsoft.com/office/powerpoint/2010/main" val="2453638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1000" y="691515"/>
            <a:ext cx="8077200" cy="984885"/>
          </a:xfrm>
          <a:prstGeom prst="rect">
            <a:avLst/>
          </a:prstGeom>
        </p:spPr>
        <p:txBody>
          <a:bodyPr vert="horz" wrap="square" lIns="0" tIns="0" rIns="0" bIns="0" rtlCol="0">
            <a:spAutoFit/>
          </a:bodyPr>
          <a:lstStyle/>
          <a:p>
            <a:pPr marL="12700">
              <a:lnSpc>
                <a:spcPct val="100000"/>
              </a:lnSpc>
            </a:pPr>
            <a:r>
              <a:rPr lang="en-US" sz="3200" dirty="0">
                <a:cs typeface="Calibri"/>
              </a:rPr>
              <a:t>Structural Performance under Multi-Hazard Program</a:t>
            </a:r>
            <a:endParaRPr sz="3200" dirty="0">
              <a:latin typeface="Calibri"/>
              <a:cs typeface="Calibri"/>
            </a:endParaRPr>
          </a:p>
        </p:txBody>
      </p:sp>
      <p:sp>
        <p:nvSpPr>
          <p:cNvPr id="3" name="object 3"/>
          <p:cNvSpPr txBox="1"/>
          <p:nvPr/>
        </p:nvSpPr>
        <p:spPr>
          <a:xfrm>
            <a:off x="228600" y="1634728"/>
            <a:ext cx="8371687" cy="4308872"/>
          </a:xfrm>
          <a:prstGeom prst="rect">
            <a:avLst/>
          </a:prstGeom>
        </p:spPr>
        <p:txBody>
          <a:bodyPr vert="horz" wrap="square" lIns="0" tIns="0" rIns="0" bIns="0" rtlCol="0">
            <a:spAutoFit/>
          </a:bodyPr>
          <a:lstStyle/>
          <a:p>
            <a:pPr lvl="0"/>
            <a:r>
              <a:rPr lang="en-US" sz="1600" dirty="0">
                <a:latin typeface="Arial" panose="020B0604020202020204" pitchFamily="34" charset="0"/>
                <a:cs typeface="Arial" panose="020B0604020202020204" pitchFamily="34" charset="0"/>
              </a:rPr>
              <a:t>This program supports research to improve the understanding of windstorms (hurricanes, tornadoes, thunderstorms, and others) and coastal flooding events (storm surge and tsunamis), their impacts, and impact mitigation.  Proposals are solicited to conduct research on: </a:t>
            </a:r>
          </a:p>
          <a:p>
            <a:pPr marL="285750" lvl="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quantification of wind loads on structural elements by computational wind engineering methods; </a:t>
            </a:r>
          </a:p>
          <a:p>
            <a:pPr marL="285750" lvl="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quantification of localized wind loads on non-structural exterior elements (cladding, windows, roofing, doors, etc.) of common engineered structures by computational or experimental methods; and/or</a:t>
            </a:r>
          </a:p>
          <a:p>
            <a:pPr marL="285750" lvl="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development of new sensors and methods to collect spatiotemporal data on windstorm phenomena, including surface-level winds and near ground velocity profiles, atmospheric pressure, and storm surge flooding and velocity over what is normally dry land (water level, current, and waves).  </a:t>
            </a:r>
          </a:p>
          <a:p>
            <a:pPr marL="285750" lvl="0" indent="-285750">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These research areas support Strategic Priority 2 and Objective 6 of the NWIRP Strategic Plan (</a:t>
            </a:r>
            <a:r>
              <a:rPr lang="en-US" sz="1400" u="sng" dirty="0">
                <a:latin typeface="Arial" panose="020B0604020202020204" pitchFamily="34" charset="0"/>
                <a:cs typeface="Arial" panose="020B0604020202020204" pitchFamily="34" charset="0"/>
                <a:hlinkClick r:id="rId3"/>
              </a:rPr>
              <a:t>https://www.nist.gov/sites/default/files/documents/2017/03/13/strategic_plan_for_national_windstorm_impact_reduction_program_-_draft_f.pdf</a:t>
            </a:r>
            <a:r>
              <a:rPr lang="en-US" sz="1400" dirty="0">
                <a:latin typeface="Arial" panose="020B0604020202020204" pitchFamily="34" charset="0"/>
                <a:cs typeface="Arial" panose="020B0604020202020204" pitchFamily="34" charset="0"/>
              </a:rPr>
              <a:t>) and the objectives of NIST’s Structural Performance under Multi-Hazards Program (</a:t>
            </a:r>
            <a:r>
              <a:rPr lang="en-US" sz="1400" u="sng" dirty="0">
                <a:latin typeface="Arial" panose="020B0604020202020204" pitchFamily="34" charset="0"/>
                <a:cs typeface="Arial" panose="020B0604020202020204" pitchFamily="34" charset="0"/>
                <a:hlinkClick r:id="rId4"/>
              </a:rPr>
              <a:t>https://www.nist.gov/programs-projects/structural-performance-multi-hazards-program</a:t>
            </a:r>
            <a:r>
              <a:rPr lang="en-US" sz="1400" dirty="0">
                <a:latin typeface="Arial" panose="020B0604020202020204" pitchFamily="34" charset="0"/>
                <a:cs typeface="Arial" panose="020B0604020202020204" pitchFamily="34" charset="0"/>
              </a:rPr>
              <a:t>). </a:t>
            </a:r>
            <a:endParaRPr sz="1400" dirty="0">
              <a:latin typeface="Arial" panose="020B0604020202020204" pitchFamily="34" charset="0"/>
              <a:cs typeface="Arial" panose="020B0604020202020204" pitchFamily="34" charset="0"/>
            </a:endParaRPr>
          </a:p>
        </p:txBody>
      </p:sp>
      <p:sp>
        <p:nvSpPr>
          <p:cNvPr id="6" name="Footer Placeholder 5"/>
          <p:cNvSpPr>
            <a:spLocks noGrp="1"/>
          </p:cNvSpPr>
          <p:nvPr>
            <p:ph type="ftr" sz="quarter" idx="5"/>
          </p:nvPr>
        </p:nvSpPr>
        <p:spPr/>
        <p:txBody>
          <a:bodyPr/>
          <a:lstStyle/>
          <a:p>
            <a:fld id="{B10D2B72-F57E-4117-AC72-044D0A7A8AE6}" type="slidenum">
              <a:rPr lang="en-US" smtClean="0"/>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537" y="838200"/>
            <a:ext cx="7500924" cy="492443"/>
          </a:xfrm>
        </p:spPr>
        <p:txBody>
          <a:bodyPr/>
          <a:lstStyle/>
          <a:p>
            <a:r>
              <a:rPr lang="en-US" sz="3200" dirty="0"/>
              <a:t>Disaster and Failure Studies (DFS) Program</a:t>
            </a:r>
          </a:p>
        </p:txBody>
      </p:sp>
      <p:sp>
        <p:nvSpPr>
          <p:cNvPr id="3" name="Content Placeholder 2"/>
          <p:cNvSpPr>
            <a:spLocks noGrp="1"/>
          </p:cNvSpPr>
          <p:nvPr>
            <p:ph idx="1"/>
          </p:nvPr>
        </p:nvSpPr>
        <p:spPr>
          <a:xfrm>
            <a:off x="457200" y="1371600"/>
            <a:ext cx="8072119" cy="4633807"/>
          </a:xfrm>
        </p:spPr>
        <p:txBody>
          <a:bodyPr>
            <a:noAutofit/>
          </a:bodyPr>
          <a:lstStyle/>
          <a:p>
            <a:pPr lvl="0"/>
            <a:r>
              <a:rPr lang="en-US" sz="1600" dirty="0">
                <a:solidFill>
                  <a:schemeClr val="tx1"/>
                </a:solidFill>
              </a:rPr>
              <a:t>The program conducts research in disaster metrology that includes the development of innovative measurement and analysis methods—including field equipment, survey instruments, and assessment algorithms—to characterize hazard intensity, building and infrastructure performance, morbidity and mortality due to a damaged built environment, disaster recovery, and uncertainty in field studies.  Specific areas of research solicited in this funding opportunity include:</a:t>
            </a:r>
          </a:p>
          <a:p>
            <a:pPr lvl="0"/>
            <a:endParaRPr lang="en-US" sz="1600" dirty="0">
              <a:solidFill>
                <a:schemeClr val="tx1"/>
              </a:solidFill>
            </a:endParaRPr>
          </a:p>
          <a:p>
            <a:pPr marL="342900" lvl="0" indent="-342900">
              <a:buFont typeface="Arial" panose="020B0604020202020204" pitchFamily="34" charset="0"/>
              <a:buChar char="•"/>
            </a:pPr>
            <a:r>
              <a:rPr lang="en-US" sz="1600" dirty="0">
                <a:solidFill>
                  <a:schemeClr val="tx1"/>
                </a:solidFill>
              </a:rPr>
              <a:t>advancement of field reconnaissance methods and analysis of the performance of civil lifelines that impact the functionality of buildings, while accounting for uncertainty introduced in field data collection;  </a:t>
            </a:r>
          </a:p>
          <a:p>
            <a:pPr marL="342900" lvl="0" indent="-342900">
              <a:buFont typeface="Arial" panose="020B0604020202020204" pitchFamily="34" charset="0"/>
              <a:buChar char="•"/>
            </a:pPr>
            <a:r>
              <a:rPr lang="en-US" sz="1600" dirty="0">
                <a:solidFill>
                  <a:schemeClr val="tx1"/>
                </a:solidFill>
              </a:rPr>
              <a:t>advancement of field reconnaissance methods and analysis of the recovery of critical social dimensions of resilience related to the built environment, while accounting for uncertainty introduced in field data collection; and/or </a:t>
            </a:r>
          </a:p>
          <a:p>
            <a:pPr marL="342900" lvl="0" indent="-342900">
              <a:buFont typeface="Arial" panose="020B0604020202020204" pitchFamily="34" charset="0"/>
              <a:buChar char="•"/>
            </a:pPr>
            <a:r>
              <a:rPr lang="en-US" sz="1600" dirty="0">
                <a:solidFill>
                  <a:schemeClr val="tx1"/>
                </a:solidFill>
              </a:rPr>
              <a:t>development of methods to assess the net benefits and life-cycle costs associated with recommendations typical of DFS investigations and studies.</a:t>
            </a:r>
          </a:p>
          <a:p>
            <a:endParaRPr lang="en-US" sz="1600" dirty="0">
              <a:solidFill>
                <a:schemeClr val="tx1"/>
              </a:solidFill>
            </a:endParaRPr>
          </a:p>
          <a:p>
            <a:r>
              <a:rPr lang="en-US" sz="1600" dirty="0">
                <a:solidFill>
                  <a:schemeClr val="tx1"/>
                </a:solidFill>
              </a:rPr>
              <a:t>Recent NIST activities for this program can be found at </a:t>
            </a:r>
            <a:r>
              <a:rPr lang="en-US" sz="1600" u="sng" dirty="0">
                <a:hlinkClick r:id="rId3"/>
              </a:rPr>
              <a:t>https://www.nist.gov/topics/disaster-failure-studies/about-disaster-and-failure-studies-program</a:t>
            </a:r>
            <a:r>
              <a:rPr lang="en-US" sz="1600" u="sng" dirty="0"/>
              <a:t>. </a:t>
            </a:r>
            <a:endParaRPr lang="en-US" sz="1600" dirty="0"/>
          </a:p>
        </p:txBody>
      </p:sp>
      <p:sp>
        <p:nvSpPr>
          <p:cNvPr id="6" name="Footer Placeholder 5"/>
          <p:cNvSpPr>
            <a:spLocks noGrp="1"/>
          </p:cNvSpPr>
          <p:nvPr>
            <p:ph type="ftr" sz="quarter" idx="5"/>
          </p:nvPr>
        </p:nvSpPr>
        <p:spPr/>
        <p:txBody>
          <a:bodyPr/>
          <a:lstStyle/>
          <a:p>
            <a:fld id="{1DD63848-D5F3-4AD6-B9BF-1BBA8E200024}" type="slidenum">
              <a:rPr lang="en-US" smtClean="0"/>
              <a:t>6</a:t>
            </a:fld>
            <a:endParaRPr lang="en-US" dirty="0"/>
          </a:p>
        </p:txBody>
      </p:sp>
    </p:spTree>
    <p:extLst>
      <p:ext uri="{BB962C8B-B14F-4D97-AF65-F5344CB8AC3E}">
        <p14:creationId xmlns:p14="http://schemas.microsoft.com/office/powerpoint/2010/main" val="1333605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78307" y="914400"/>
            <a:ext cx="8053070" cy="492443"/>
          </a:xfrm>
          <a:prstGeom prst="rect">
            <a:avLst/>
          </a:prstGeom>
        </p:spPr>
        <p:txBody>
          <a:bodyPr vert="horz" wrap="square" lIns="0" tIns="0" rIns="0" bIns="0" rtlCol="0">
            <a:spAutoFit/>
          </a:bodyPr>
          <a:lstStyle/>
          <a:p>
            <a:pPr marL="12700">
              <a:lnSpc>
                <a:spcPct val="100000"/>
              </a:lnSpc>
            </a:pPr>
            <a:r>
              <a:rPr lang="en-US" sz="3200" dirty="0">
                <a:latin typeface="Calibri"/>
                <a:cs typeface="Calibri"/>
              </a:rPr>
              <a:t>Wildland Urban Interface (WUI) Fire Program</a:t>
            </a:r>
            <a:endParaRPr sz="3200" dirty="0">
              <a:latin typeface="Calibri"/>
              <a:cs typeface="Calibri"/>
            </a:endParaRPr>
          </a:p>
        </p:txBody>
      </p:sp>
      <p:sp>
        <p:nvSpPr>
          <p:cNvPr id="3" name="object 3"/>
          <p:cNvSpPr txBox="1"/>
          <p:nvPr/>
        </p:nvSpPr>
        <p:spPr>
          <a:xfrm>
            <a:off x="547217" y="1600200"/>
            <a:ext cx="7715250" cy="4985980"/>
          </a:xfrm>
          <a:prstGeom prst="rect">
            <a:avLst/>
          </a:prstGeom>
        </p:spPr>
        <p:txBody>
          <a:bodyPr vert="horz" wrap="square" lIns="0" tIns="0" rIns="0" bIns="0" rtlCol="0">
            <a:spAutoFit/>
          </a:bodyPr>
          <a:lstStyle/>
          <a:p>
            <a:pPr lvl="0"/>
            <a:r>
              <a:rPr lang="en-US" sz="1600" dirty="0">
                <a:latin typeface="Arial" panose="020B0604020202020204" pitchFamily="34" charset="0"/>
                <a:cs typeface="Arial" panose="020B0604020202020204" pitchFamily="34" charset="0"/>
              </a:rPr>
              <a:t>This program conducts research to reduce risk of fire hazard in WUI communities.  This research includes mission-related measurement science research and services to develop wildland-urban interface fire risk exposure metrics; predict the spread of fires in WUI communities, assess fire performance of structures and communities, and mitigate effects of WUI fires on structures and communities through science-based codes and standards.  </a:t>
            </a:r>
          </a:p>
          <a:p>
            <a:pPr lvl="0"/>
            <a:endParaRPr lang="en-US" sz="1600" dirty="0">
              <a:latin typeface="Arial" panose="020B0604020202020204" pitchFamily="34" charset="0"/>
              <a:cs typeface="Arial" panose="020B0604020202020204" pitchFamily="34" charset="0"/>
            </a:endParaRPr>
          </a:p>
          <a:p>
            <a:pPr lvl="0"/>
            <a:r>
              <a:rPr lang="en-US" sz="1600" dirty="0">
                <a:latin typeface="Arial" panose="020B0604020202020204" pitchFamily="34" charset="0"/>
                <a:cs typeface="Arial" panose="020B0604020202020204" pitchFamily="34" charset="0"/>
              </a:rPr>
              <a:t>Specific areas of research solicited in this funding opportunity include the development, advancement, and deployment of measurement science to: </a:t>
            </a:r>
          </a:p>
          <a:p>
            <a:pPr lvl="0"/>
            <a:endParaRPr lang="en-US" sz="16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characterize the fundamental ignition phenomena including heat transfer, pyrolysis, and fluid dynamics that occur as a firebrand or a group of firebrands ignite a structural fuel package; and/or </a:t>
            </a:r>
          </a:p>
          <a:p>
            <a:pPr marL="285750" lvl="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develop material-based solutions to prevent firebrand ignition of structures to reduce the risk of fire spread in WUI communities.  </a:t>
            </a:r>
          </a:p>
          <a:p>
            <a:pPr marL="285750" lvl="0" indent="-285750">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a:p>
            <a:pPr lvl="0"/>
            <a:r>
              <a:rPr lang="en-US" sz="1600" dirty="0">
                <a:latin typeface="Arial" panose="020B0604020202020204" pitchFamily="34" charset="0"/>
                <a:cs typeface="Arial" panose="020B0604020202020204" pitchFamily="34" charset="0"/>
              </a:rPr>
              <a:t>Additional information about wildland-urban interface WUI fire research at NIST can be found at </a:t>
            </a:r>
            <a:r>
              <a:rPr lang="en-US" sz="1600" u="sng" dirty="0">
                <a:latin typeface="Arial" panose="020B0604020202020204" pitchFamily="34" charset="0"/>
                <a:cs typeface="Arial" panose="020B0604020202020204" pitchFamily="34" charset="0"/>
                <a:hlinkClick r:id="rId3"/>
              </a:rPr>
              <a:t>https://www.nist.gov/el/fire-research-division-73300/wildland-urban-interface-fire-73305</a:t>
            </a:r>
            <a:r>
              <a:rPr lang="en-US" sz="1600" dirty="0">
                <a:latin typeface="Arial" panose="020B0604020202020204" pitchFamily="34" charset="0"/>
                <a:cs typeface="Arial" panose="020B0604020202020204" pitchFamily="34" charset="0"/>
              </a:rPr>
              <a:t>  </a:t>
            </a:r>
          </a:p>
          <a:p>
            <a:pPr marL="12700">
              <a:lnSpc>
                <a:spcPct val="100000"/>
              </a:lnSpc>
            </a:pPr>
            <a:endParaRPr sz="2000" dirty="0">
              <a:latin typeface="Arial"/>
              <a:cs typeface="Arial"/>
            </a:endParaRPr>
          </a:p>
        </p:txBody>
      </p:sp>
      <p:sp>
        <p:nvSpPr>
          <p:cNvPr id="6" name="Footer Placeholder 5"/>
          <p:cNvSpPr>
            <a:spLocks noGrp="1"/>
          </p:cNvSpPr>
          <p:nvPr>
            <p:ph type="ftr" sz="quarter" idx="5"/>
          </p:nvPr>
        </p:nvSpPr>
        <p:spPr/>
        <p:txBody>
          <a:bodyPr/>
          <a:lstStyle/>
          <a:p>
            <a:fld id="{0E27D87C-3786-43C3-BAF9-F09DD2C3599F}" type="slidenum">
              <a:rPr lang="en-US" smtClean="0"/>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8200" y="685800"/>
            <a:ext cx="7500924" cy="984885"/>
          </a:xfrm>
          <a:prstGeom prst="rect">
            <a:avLst/>
          </a:prstGeom>
        </p:spPr>
        <p:txBody>
          <a:bodyPr vert="horz" wrap="square" lIns="0" tIns="0" rIns="0" bIns="0" rtlCol="0">
            <a:spAutoFit/>
          </a:bodyPr>
          <a:lstStyle/>
          <a:p>
            <a:pPr>
              <a:lnSpc>
                <a:spcPct val="100000"/>
              </a:lnSpc>
            </a:pPr>
            <a:r>
              <a:rPr lang="en-US" sz="3200" dirty="0"/>
              <a:t>National Earthquake Hazards Reduction Program (NEHRP)</a:t>
            </a:r>
            <a:endParaRPr sz="3200" dirty="0"/>
          </a:p>
        </p:txBody>
      </p:sp>
      <p:sp>
        <p:nvSpPr>
          <p:cNvPr id="5" name="Text Placeholder 4"/>
          <p:cNvSpPr>
            <a:spLocks noGrp="1"/>
          </p:cNvSpPr>
          <p:nvPr>
            <p:ph type="body" idx="1"/>
          </p:nvPr>
        </p:nvSpPr>
        <p:spPr>
          <a:xfrm>
            <a:off x="457200" y="1743908"/>
            <a:ext cx="8077200" cy="4961692"/>
          </a:xfrm>
        </p:spPr>
        <p:txBody>
          <a:bodyPr>
            <a:normAutofit/>
          </a:bodyPr>
          <a:lstStyle/>
          <a:p>
            <a:pPr lvl="0"/>
            <a:r>
              <a:rPr lang="en-US" sz="1600" dirty="0">
                <a:solidFill>
                  <a:schemeClr val="tx1"/>
                </a:solidFill>
              </a:rPr>
              <a:t>The program conducts research in the areas of earthquake impact reduction, including engineering for existing buildings and physical infrastructure/lifelines. Specific areas of research solicited in this funding opportunity include:</a:t>
            </a:r>
          </a:p>
          <a:p>
            <a:pPr lvl="0"/>
            <a:endParaRPr lang="en-US" sz="1600" dirty="0">
              <a:solidFill>
                <a:schemeClr val="tx1"/>
              </a:solidFill>
            </a:endParaRPr>
          </a:p>
          <a:p>
            <a:pPr marL="285750" lvl="0" indent="-285750">
              <a:buFont typeface="Arial" panose="020B0604020202020204" pitchFamily="34" charset="0"/>
              <a:buChar char="•"/>
            </a:pPr>
            <a:r>
              <a:rPr lang="en-US" sz="1600" dirty="0">
                <a:solidFill>
                  <a:schemeClr val="tx1"/>
                </a:solidFill>
              </a:rPr>
              <a:t>developing improved simulation capabilities and potential cost-effective solutions to mitigate earthquake vulnerabilities in older non-ductile masonry, structural steel or reinforced concrete buildings or building elements; </a:t>
            </a:r>
          </a:p>
          <a:p>
            <a:pPr marL="285750" lvl="0" indent="-285750">
              <a:buFont typeface="Arial" panose="020B0604020202020204" pitchFamily="34" charset="0"/>
              <a:buChar char="•"/>
            </a:pPr>
            <a:r>
              <a:rPr lang="en-US" sz="1600" dirty="0">
                <a:solidFill>
                  <a:schemeClr val="tx1"/>
                </a:solidFill>
              </a:rPr>
              <a:t>developing improved techniques, tools, and guidelines to assess the resilience of civil lifelines at both the individual component and system scales prior to an earthquake; </a:t>
            </a:r>
          </a:p>
          <a:p>
            <a:pPr marL="285750" lvl="0" indent="-285750">
              <a:buFont typeface="Arial" panose="020B0604020202020204" pitchFamily="34" charset="0"/>
              <a:buChar char="•"/>
            </a:pPr>
            <a:r>
              <a:rPr lang="en-US" sz="1600" dirty="0">
                <a:solidFill>
                  <a:schemeClr val="tx1"/>
                </a:solidFill>
              </a:rPr>
              <a:t>developing approaches and frameworks within the social sciences to improve engagement in mitigation of seismic risk at the state, region, and local community levels; and/or</a:t>
            </a:r>
          </a:p>
          <a:p>
            <a:pPr marL="285750" lvl="0" indent="-285750">
              <a:buFont typeface="Arial" panose="020B0604020202020204" pitchFamily="34" charset="0"/>
              <a:buChar char="•"/>
            </a:pPr>
            <a:r>
              <a:rPr lang="en-US" sz="1600" dirty="0">
                <a:solidFill>
                  <a:schemeClr val="tx1"/>
                </a:solidFill>
              </a:rPr>
              <a:t>conducting a comprehensive evaluation of the nation’s earthquake risk reduction progress over the years since the Earthquake Hazards Reduction Act of 1977 was enacted to the present.</a:t>
            </a:r>
          </a:p>
          <a:p>
            <a:r>
              <a:rPr lang="en-US" sz="1600" dirty="0">
                <a:solidFill>
                  <a:schemeClr val="tx1"/>
                </a:solidFill>
              </a:rPr>
              <a:t> </a:t>
            </a:r>
          </a:p>
          <a:p>
            <a:r>
              <a:rPr lang="en-US" sz="1600" dirty="0">
                <a:solidFill>
                  <a:schemeClr val="tx1"/>
                </a:solidFill>
              </a:rPr>
              <a:t>Recent NIST research reports, workshop reports as well as published research-needs studies can be found on </a:t>
            </a:r>
            <a:r>
              <a:rPr lang="en-US" sz="1600" u="sng" dirty="0">
                <a:hlinkClick r:id="rId3"/>
              </a:rPr>
              <a:t>http://www.nehrp.gov</a:t>
            </a:r>
            <a:r>
              <a:rPr lang="en-US" sz="1600" dirty="0"/>
              <a:t>. </a:t>
            </a:r>
          </a:p>
        </p:txBody>
      </p:sp>
      <p:sp>
        <p:nvSpPr>
          <p:cNvPr id="6" name="Footer Placeholder 5"/>
          <p:cNvSpPr>
            <a:spLocks noGrp="1"/>
          </p:cNvSpPr>
          <p:nvPr>
            <p:ph type="ftr" sz="quarter" idx="5"/>
          </p:nvPr>
        </p:nvSpPr>
        <p:spPr/>
        <p:txBody>
          <a:bodyPr/>
          <a:lstStyle/>
          <a:p>
            <a:fld id="{6B37ECCE-E6E5-4824-907D-8BB09BBB0D08}" type="slidenum">
              <a:rPr lang="en-US" smtClean="0"/>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99595" y="836197"/>
            <a:ext cx="7500924" cy="677108"/>
          </a:xfrm>
          <a:prstGeom prst="rect">
            <a:avLst/>
          </a:prstGeom>
        </p:spPr>
        <p:txBody>
          <a:bodyPr vert="horz" wrap="square" lIns="0" tIns="0" rIns="0" bIns="0" rtlCol="0">
            <a:spAutoFit/>
          </a:bodyPr>
          <a:lstStyle/>
          <a:p>
            <a:pPr marL="506730">
              <a:lnSpc>
                <a:spcPct val="100000"/>
              </a:lnSpc>
            </a:pPr>
            <a:r>
              <a:rPr dirty="0">
                <a:latin typeface="Calibri"/>
                <a:cs typeface="Calibri"/>
              </a:rPr>
              <a:t>F</a:t>
            </a:r>
            <a:r>
              <a:rPr spc="-60" dirty="0">
                <a:latin typeface="Calibri"/>
                <a:cs typeface="Calibri"/>
              </a:rPr>
              <a:t>r</a:t>
            </a:r>
            <a:r>
              <a:rPr spc="-5" dirty="0">
                <a:latin typeface="Calibri"/>
                <a:cs typeface="Calibri"/>
              </a:rPr>
              <a:t>eque</a:t>
            </a:r>
            <a:r>
              <a:rPr spc="-25" dirty="0">
                <a:latin typeface="Calibri"/>
                <a:cs typeface="Calibri"/>
              </a:rPr>
              <a:t>n</a:t>
            </a:r>
            <a:r>
              <a:rPr spc="-20" dirty="0">
                <a:latin typeface="Calibri"/>
                <a:cs typeface="Calibri"/>
              </a:rPr>
              <a:t>tly </a:t>
            </a:r>
            <a:r>
              <a:rPr dirty="0">
                <a:latin typeface="Calibri"/>
                <a:cs typeface="Calibri"/>
              </a:rPr>
              <a:t>As</a:t>
            </a:r>
            <a:r>
              <a:rPr spc="-135" dirty="0">
                <a:latin typeface="Calibri"/>
                <a:cs typeface="Calibri"/>
              </a:rPr>
              <a:t>k</a:t>
            </a:r>
            <a:r>
              <a:rPr spc="-5" dirty="0">
                <a:latin typeface="Calibri"/>
                <a:cs typeface="Calibri"/>
              </a:rPr>
              <a:t>e</a:t>
            </a:r>
            <a:r>
              <a:rPr dirty="0">
                <a:latin typeface="Calibri"/>
                <a:cs typeface="Calibri"/>
              </a:rPr>
              <a:t>d </a:t>
            </a:r>
            <a:r>
              <a:rPr spc="-5" dirty="0">
                <a:latin typeface="Calibri"/>
                <a:cs typeface="Calibri"/>
              </a:rPr>
              <a:t>Que</a:t>
            </a:r>
            <a:r>
              <a:rPr spc="-55" dirty="0">
                <a:latin typeface="Calibri"/>
                <a:cs typeface="Calibri"/>
              </a:rPr>
              <a:t>s</a:t>
            </a:r>
            <a:r>
              <a:rPr dirty="0">
                <a:latin typeface="Calibri"/>
                <a:cs typeface="Calibri"/>
              </a:rPr>
              <a:t>tio</a:t>
            </a:r>
            <a:r>
              <a:rPr spc="-15" dirty="0">
                <a:latin typeface="Calibri"/>
                <a:cs typeface="Calibri"/>
              </a:rPr>
              <a:t>n</a:t>
            </a:r>
            <a:r>
              <a:rPr dirty="0">
                <a:latin typeface="Calibri"/>
                <a:cs typeface="Calibri"/>
              </a:rPr>
              <a:t>s</a:t>
            </a:r>
          </a:p>
        </p:txBody>
      </p:sp>
      <p:sp>
        <p:nvSpPr>
          <p:cNvPr id="3" name="object 3"/>
          <p:cNvSpPr txBox="1"/>
          <p:nvPr/>
        </p:nvSpPr>
        <p:spPr>
          <a:xfrm>
            <a:off x="1571411" y="1745327"/>
            <a:ext cx="5667589" cy="312073"/>
          </a:xfrm>
          <a:prstGeom prst="rect">
            <a:avLst/>
          </a:prstGeom>
        </p:spPr>
        <p:txBody>
          <a:bodyPr vert="horz" wrap="square" lIns="0" tIns="0" rIns="0" bIns="0" rtlCol="0">
            <a:spAutoFit/>
          </a:bodyPr>
          <a:lstStyle/>
          <a:p>
            <a:pPr marL="12700">
              <a:lnSpc>
                <a:spcPts val="2380"/>
              </a:lnSpc>
            </a:pPr>
            <a:r>
              <a:rPr lang="en-US" sz="2400" u="sng" dirty="0">
                <a:hlinkClick r:id="rId3"/>
              </a:rPr>
              <a:t>http://www.nist.gov/el/dr_ffo_qanda.cfm</a:t>
            </a:r>
            <a:r>
              <a:rPr lang="en-US" dirty="0"/>
              <a:t>  </a:t>
            </a:r>
            <a:endParaRPr sz="2400" dirty="0">
              <a:latin typeface="Arial"/>
              <a:cs typeface="Arial"/>
            </a:endParaRPr>
          </a:p>
        </p:txBody>
      </p:sp>
      <p:sp>
        <p:nvSpPr>
          <p:cNvPr id="4" name="object 4"/>
          <p:cNvSpPr txBox="1"/>
          <p:nvPr/>
        </p:nvSpPr>
        <p:spPr>
          <a:xfrm>
            <a:off x="1960030" y="2914333"/>
            <a:ext cx="4890350" cy="1107996"/>
          </a:xfrm>
          <a:prstGeom prst="rect">
            <a:avLst/>
          </a:prstGeom>
        </p:spPr>
        <p:txBody>
          <a:bodyPr vert="horz" wrap="square" lIns="0" tIns="0" rIns="0" bIns="0" rtlCol="0">
            <a:spAutoFit/>
          </a:bodyPr>
          <a:lstStyle/>
          <a:p>
            <a:pPr marL="12700" marR="166370">
              <a:lnSpc>
                <a:spcPct val="100000"/>
              </a:lnSpc>
              <a:tabLst>
                <a:tab pos="2733675" algn="l"/>
              </a:tabLst>
            </a:pPr>
            <a:r>
              <a:rPr lang="en-US" dirty="0">
                <a:latin typeface="Arial"/>
                <a:cs typeface="Arial"/>
              </a:rPr>
              <a:t>Please c</a:t>
            </a:r>
            <a:r>
              <a:rPr dirty="0">
                <a:latin typeface="Arial"/>
                <a:cs typeface="Arial"/>
              </a:rPr>
              <a:t>he</a:t>
            </a:r>
            <a:r>
              <a:rPr spc="5" dirty="0">
                <a:latin typeface="Arial"/>
                <a:cs typeface="Arial"/>
              </a:rPr>
              <a:t>c</a:t>
            </a:r>
            <a:r>
              <a:rPr dirty="0">
                <a:latin typeface="Arial"/>
                <a:cs typeface="Arial"/>
              </a:rPr>
              <a:t>k</a:t>
            </a:r>
            <a:r>
              <a:rPr spc="-25" dirty="0">
                <a:latin typeface="Arial"/>
                <a:cs typeface="Arial"/>
              </a:rPr>
              <a:t> </a:t>
            </a:r>
            <a:r>
              <a:rPr dirty="0">
                <a:latin typeface="Arial"/>
                <a:cs typeface="Arial"/>
              </a:rPr>
              <a:t>ba</a:t>
            </a:r>
            <a:r>
              <a:rPr spc="5" dirty="0">
                <a:latin typeface="Arial"/>
                <a:cs typeface="Arial"/>
              </a:rPr>
              <a:t>c</a:t>
            </a:r>
            <a:r>
              <a:rPr dirty="0">
                <a:latin typeface="Arial"/>
                <a:cs typeface="Arial"/>
              </a:rPr>
              <a:t>k</a:t>
            </a:r>
            <a:r>
              <a:rPr spc="-25" dirty="0">
                <a:latin typeface="Arial"/>
                <a:cs typeface="Arial"/>
              </a:rPr>
              <a:t> </a:t>
            </a:r>
            <a:r>
              <a:rPr dirty="0">
                <a:latin typeface="Arial"/>
                <a:cs typeface="Arial"/>
              </a:rPr>
              <a:t>frequentl</a:t>
            </a:r>
            <a:r>
              <a:rPr spc="-10" dirty="0">
                <a:latin typeface="Arial"/>
                <a:cs typeface="Arial"/>
              </a:rPr>
              <a:t>y</a:t>
            </a:r>
            <a:r>
              <a:rPr lang="en-US" dirty="0">
                <a:latin typeface="Arial"/>
                <a:cs typeface="Arial"/>
              </a:rPr>
              <a:t>. </a:t>
            </a:r>
            <a:r>
              <a:rPr dirty="0">
                <a:latin typeface="Arial"/>
                <a:cs typeface="Arial"/>
              </a:rPr>
              <a:t>Updated on</a:t>
            </a:r>
            <a:r>
              <a:rPr spc="-15" dirty="0">
                <a:latin typeface="Arial"/>
                <a:cs typeface="Arial"/>
              </a:rPr>
              <a:t> </a:t>
            </a:r>
            <a:r>
              <a:rPr dirty="0">
                <a:latin typeface="Arial"/>
                <a:cs typeface="Arial"/>
              </a:rPr>
              <a:t>a regular</a:t>
            </a:r>
            <a:r>
              <a:rPr spc="-35" dirty="0">
                <a:latin typeface="Arial"/>
                <a:cs typeface="Arial"/>
              </a:rPr>
              <a:t> </a:t>
            </a:r>
            <a:r>
              <a:rPr dirty="0">
                <a:latin typeface="Arial"/>
                <a:cs typeface="Arial"/>
              </a:rPr>
              <a:t>ba</a:t>
            </a:r>
            <a:r>
              <a:rPr spc="5" dirty="0">
                <a:latin typeface="Arial"/>
                <a:cs typeface="Arial"/>
              </a:rPr>
              <a:t>s</a:t>
            </a:r>
            <a:r>
              <a:rPr dirty="0">
                <a:latin typeface="Arial"/>
                <a:cs typeface="Arial"/>
              </a:rPr>
              <a:t>is</a:t>
            </a:r>
            <a:r>
              <a:rPr spc="-15" dirty="0">
                <a:latin typeface="Arial"/>
                <a:cs typeface="Arial"/>
              </a:rPr>
              <a:t> </a:t>
            </a:r>
            <a:r>
              <a:rPr dirty="0">
                <a:latin typeface="Arial"/>
                <a:cs typeface="Arial"/>
              </a:rPr>
              <a:t>with que</a:t>
            </a:r>
            <a:r>
              <a:rPr spc="10" dirty="0">
                <a:latin typeface="Arial"/>
                <a:cs typeface="Arial"/>
              </a:rPr>
              <a:t>s</a:t>
            </a:r>
            <a:r>
              <a:rPr dirty="0">
                <a:latin typeface="Arial"/>
                <a:cs typeface="Arial"/>
              </a:rPr>
              <a:t>tions</a:t>
            </a:r>
            <a:r>
              <a:rPr spc="-40" dirty="0">
                <a:latin typeface="Arial"/>
                <a:cs typeface="Arial"/>
              </a:rPr>
              <a:t> </a:t>
            </a:r>
            <a:r>
              <a:rPr dirty="0">
                <a:latin typeface="Arial"/>
                <a:cs typeface="Arial"/>
              </a:rPr>
              <a:t>rec</a:t>
            </a:r>
            <a:r>
              <a:rPr spc="5" dirty="0">
                <a:latin typeface="Arial"/>
                <a:cs typeface="Arial"/>
              </a:rPr>
              <a:t>e</a:t>
            </a:r>
            <a:r>
              <a:rPr dirty="0">
                <a:latin typeface="Arial"/>
                <a:cs typeface="Arial"/>
              </a:rPr>
              <a:t>i</a:t>
            </a:r>
            <a:r>
              <a:rPr spc="-10" dirty="0">
                <a:latin typeface="Arial"/>
                <a:cs typeface="Arial"/>
              </a:rPr>
              <a:t>v</a:t>
            </a:r>
            <a:r>
              <a:rPr dirty="0">
                <a:latin typeface="Arial"/>
                <a:cs typeface="Arial"/>
              </a:rPr>
              <a:t>ed. </a:t>
            </a:r>
            <a:r>
              <a:rPr spc="-140" dirty="0">
                <a:latin typeface="Arial"/>
                <a:cs typeface="Arial"/>
              </a:rPr>
              <a:t> </a:t>
            </a:r>
            <a:r>
              <a:rPr dirty="0">
                <a:latin typeface="Arial"/>
                <a:cs typeface="Arial"/>
              </a:rPr>
              <a:t>Ans</a:t>
            </a:r>
            <a:r>
              <a:rPr spc="5" dirty="0">
                <a:latin typeface="Arial"/>
                <a:cs typeface="Arial"/>
              </a:rPr>
              <a:t>w</a:t>
            </a:r>
            <a:r>
              <a:rPr dirty="0">
                <a:latin typeface="Arial"/>
                <a:cs typeface="Arial"/>
              </a:rPr>
              <a:t>ers are</a:t>
            </a:r>
            <a:r>
              <a:rPr spc="-30" dirty="0">
                <a:latin typeface="Arial"/>
                <a:cs typeface="Arial"/>
              </a:rPr>
              <a:t> </a:t>
            </a:r>
            <a:r>
              <a:rPr dirty="0">
                <a:latin typeface="Arial"/>
                <a:cs typeface="Arial"/>
              </a:rPr>
              <a:t>s</a:t>
            </a:r>
            <a:r>
              <a:rPr spc="5" dirty="0">
                <a:latin typeface="Arial"/>
                <a:cs typeface="Arial"/>
              </a:rPr>
              <a:t>h</a:t>
            </a:r>
            <a:r>
              <a:rPr dirty="0">
                <a:latin typeface="Arial"/>
                <a:cs typeface="Arial"/>
              </a:rPr>
              <a:t>ared</a:t>
            </a:r>
            <a:r>
              <a:rPr spc="-25" dirty="0">
                <a:latin typeface="Arial"/>
                <a:cs typeface="Arial"/>
              </a:rPr>
              <a:t> </a:t>
            </a:r>
            <a:r>
              <a:rPr dirty="0">
                <a:latin typeface="Arial"/>
                <a:cs typeface="Arial"/>
              </a:rPr>
              <a:t>with</a:t>
            </a:r>
            <a:r>
              <a:rPr spc="-15" dirty="0">
                <a:latin typeface="Arial"/>
                <a:cs typeface="Arial"/>
              </a:rPr>
              <a:t> </a:t>
            </a:r>
            <a:r>
              <a:rPr dirty="0">
                <a:latin typeface="Arial"/>
                <a:cs typeface="Arial"/>
              </a:rPr>
              <a:t>everyone</a:t>
            </a:r>
            <a:r>
              <a:rPr spc="-15" dirty="0">
                <a:latin typeface="Arial"/>
                <a:cs typeface="Arial"/>
              </a:rPr>
              <a:t> </a:t>
            </a:r>
            <a:r>
              <a:rPr dirty="0">
                <a:latin typeface="Arial"/>
                <a:cs typeface="Arial"/>
              </a:rPr>
              <a:t>in order</a:t>
            </a:r>
            <a:r>
              <a:rPr spc="-35" dirty="0">
                <a:latin typeface="Arial"/>
                <a:cs typeface="Arial"/>
              </a:rPr>
              <a:t> </a:t>
            </a:r>
            <a:r>
              <a:rPr dirty="0">
                <a:latin typeface="Arial"/>
                <a:cs typeface="Arial"/>
              </a:rPr>
              <a:t>to</a:t>
            </a:r>
            <a:r>
              <a:rPr spc="-10" dirty="0">
                <a:latin typeface="Arial"/>
                <a:cs typeface="Arial"/>
              </a:rPr>
              <a:t> </a:t>
            </a:r>
            <a:r>
              <a:rPr dirty="0">
                <a:latin typeface="Arial"/>
                <a:cs typeface="Arial"/>
              </a:rPr>
              <a:t>en</a:t>
            </a:r>
            <a:r>
              <a:rPr spc="5" dirty="0">
                <a:latin typeface="Arial"/>
                <a:cs typeface="Arial"/>
              </a:rPr>
              <a:t>s</a:t>
            </a:r>
            <a:r>
              <a:rPr dirty="0">
                <a:latin typeface="Arial"/>
                <a:cs typeface="Arial"/>
              </a:rPr>
              <a:t>ure</a:t>
            </a:r>
            <a:r>
              <a:rPr spc="-40" dirty="0">
                <a:latin typeface="Arial"/>
                <a:cs typeface="Arial"/>
              </a:rPr>
              <a:t> </a:t>
            </a:r>
            <a:r>
              <a:rPr dirty="0">
                <a:latin typeface="Arial"/>
                <a:cs typeface="Arial"/>
              </a:rPr>
              <a:t>fairne</a:t>
            </a:r>
            <a:r>
              <a:rPr spc="5" dirty="0">
                <a:latin typeface="Arial"/>
                <a:cs typeface="Arial"/>
              </a:rPr>
              <a:t>s</a:t>
            </a:r>
            <a:r>
              <a:rPr dirty="0">
                <a:latin typeface="Arial"/>
                <a:cs typeface="Arial"/>
              </a:rPr>
              <a:t>s.</a:t>
            </a:r>
            <a:endParaRPr lang="en-US" dirty="0">
              <a:latin typeface="Arial"/>
              <a:cs typeface="Arial"/>
            </a:endParaRPr>
          </a:p>
        </p:txBody>
      </p:sp>
      <p:sp>
        <p:nvSpPr>
          <p:cNvPr id="9" name="Footer Placeholder 8"/>
          <p:cNvSpPr>
            <a:spLocks noGrp="1"/>
          </p:cNvSpPr>
          <p:nvPr>
            <p:ph type="ftr" sz="quarter" idx="5"/>
          </p:nvPr>
        </p:nvSpPr>
        <p:spPr/>
        <p:txBody>
          <a:bodyPr/>
          <a:lstStyle/>
          <a:p>
            <a:fld id="{05BD7261-10A5-45ED-A6BF-38F5401822A7}" type="slidenum">
              <a:rPr lang="en-US" smtClean="0"/>
              <a:t>9</a:t>
            </a:fld>
            <a:endParaRPr lang="en-US" dirty="0"/>
          </a:p>
        </p:txBody>
      </p:sp>
      <p:sp>
        <p:nvSpPr>
          <p:cNvPr id="8" name="TextBox 7"/>
          <p:cNvSpPr txBox="1"/>
          <p:nvPr/>
        </p:nvSpPr>
        <p:spPr>
          <a:xfrm>
            <a:off x="1059263" y="5423357"/>
            <a:ext cx="6981590" cy="707886"/>
          </a:xfrm>
          <a:prstGeom prst="rect">
            <a:avLst/>
          </a:prstGeom>
          <a:noFill/>
        </p:spPr>
        <p:txBody>
          <a:bodyPr wrap="none" rtlCol="0" anchor="ctr">
            <a:spAutoFit/>
          </a:bodyPr>
          <a:lstStyle/>
          <a:p>
            <a:pPr algn="ctr"/>
            <a:r>
              <a:rPr lang="en-US" sz="2000" dirty="0"/>
              <a:t>*** Note: To ensure that the information is up to date interested </a:t>
            </a:r>
          </a:p>
          <a:p>
            <a:pPr algn="ctr"/>
            <a:r>
              <a:rPr lang="en-US" sz="2000" dirty="0"/>
              <a:t>parties may need to refresh the web page.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C03B18262C8B24EABE2A51F336A14D7" ma:contentTypeVersion="2" ma:contentTypeDescription="Create a new document." ma:contentTypeScope="" ma:versionID="346fbe8a16920e5577f20dfe468aec1e">
  <xsd:schema xmlns:xsd="http://www.w3.org/2001/XMLSchema" xmlns:xs="http://www.w3.org/2001/XMLSchema" xmlns:p="http://schemas.microsoft.com/office/2006/metadata/properties" xmlns:ns2="541d7b06-9ce6-4be9-86df-8653b93526a8" targetNamespace="http://schemas.microsoft.com/office/2006/metadata/properties" ma:root="true" ma:fieldsID="db5641a57c69e45911314a2235af0235" ns2:_="">
    <xsd:import namespace="541d7b06-9ce6-4be9-86df-8653b93526a8"/>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1d7b06-9ce6-4be9-86df-8653b93526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9A4C516-1070-40DB-A1D0-314E76B27D22}">
  <ds:schemaRefs>
    <ds:schemaRef ds:uri="http://schemas.microsoft.com/sharepoint/v3/contenttype/forms"/>
  </ds:schemaRefs>
</ds:datastoreItem>
</file>

<file path=customXml/itemProps2.xml><?xml version="1.0" encoding="utf-8"?>
<ds:datastoreItem xmlns:ds="http://schemas.openxmlformats.org/officeDocument/2006/customXml" ds:itemID="{A2D2F9A1-AC4B-417A-A98A-F0BC9D2231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1d7b06-9ce6-4be9-86df-8653b93526a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666ED41-CC71-4C84-9086-0E5DB94161D5}">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541d7b06-9ce6-4be9-86df-8653b93526a8"/>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25017</TotalTime>
  <Words>3345</Words>
  <Application>Microsoft Office PowerPoint</Application>
  <PresentationFormat>On-screen Show (4:3)</PresentationFormat>
  <Paragraphs>311</Paragraphs>
  <Slides>32</Slides>
  <Notes>32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Times New Roman</vt:lpstr>
      <vt:lpstr>Office Theme</vt:lpstr>
      <vt:lpstr>PowerPoint Presentation</vt:lpstr>
      <vt:lpstr>Webinar Agenda</vt:lpstr>
      <vt:lpstr>Please Note:</vt:lpstr>
      <vt:lpstr>NIST Research Programs</vt:lpstr>
      <vt:lpstr>PowerPoint Presentation</vt:lpstr>
      <vt:lpstr>Disaster and Failure Studies (DFS) Program</vt:lpstr>
      <vt:lpstr>PowerPoint Presentation</vt:lpstr>
      <vt:lpstr>National Earthquake Hazards Reduction Program (NEHRP)</vt:lpstr>
      <vt:lpstr>Frequently Asked Questions</vt:lpstr>
      <vt:lpstr>PowerPoint Presentation</vt:lpstr>
      <vt:lpstr>Eligibility</vt:lpstr>
      <vt:lpstr>Dates</vt:lpstr>
      <vt:lpstr>What We Expect to See in a Successful Proposal</vt:lpstr>
      <vt:lpstr>Initial Administrative Review</vt:lpstr>
      <vt:lpstr>Technical Review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Does One Apply? Logistical Overview </vt:lpstr>
      <vt:lpstr>Required Application Documents</vt:lpstr>
      <vt:lpstr>Timing</vt:lpstr>
      <vt:lpstr>Timing (cont’d)</vt:lpstr>
      <vt:lpstr>Clarifying Guidance: Data Management Plan (DMP)</vt:lpstr>
      <vt:lpstr>Clarifying Guidance: Budget Narrative Format</vt:lpstr>
      <vt:lpstr>Clarifying Guidance: Multi-Year Funding Policy</vt:lpstr>
      <vt:lpstr>Points of Contact</vt:lpstr>
      <vt:lpstr>Useful Web Links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tester</dc:creator>
  <cp:lastModifiedBy>Currens, Christopher (Fed)</cp:lastModifiedBy>
  <cp:revision>164</cp:revision>
  <cp:lastPrinted>2018-07-10T14:28:31Z</cp:lastPrinted>
  <dcterms:created xsi:type="dcterms:W3CDTF">2014-07-16T09:49:11Z</dcterms:created>
  <dcterms:modified xsi:type="dcterms:W3CDTF">2018-07-10T19:25:01Z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2013-07-15T00:00:00Z</vt:filetime>
  </property>
  <property fmtid="{D5CDD505-2E9C-101B-9397-08002B2CF9AE}" pid="3" name="LastSaved">
    <vt:filetime>2014-07-16T00:00:00Z</vt:filetime>
  </property>
  <property fmtid="{D5CDD505-2E9C-101B-9397-08002B2CF9AE}" pid="4" name="ContentTypeId">
    <vt:lpwstr>0x010100DC03B18262C8B24EABE2A51F336A14D7</vt:lpwstr>
  </property>
  <property fmtid="{D5CDD505-2E9C-101B-9397-08002B2CF9AE}" pid="5" name="_dlc_DocIdItemGuid">
    <vt:lpwstr>d0b7ae64-b786-4acb-a104-d7a834c71450</vt:lpwstr>
  </property>
</Properties>
</file>