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6" r:id="rId2"/>
    <p:sldId id="257" r:id="rId3"/>
    <p:sldId id="290" r:id="rId4"/>
    <p:sldId id="258" r:id="rId5"/>
    <p:sldId id="259" r:id="rId6"/>
    <p:sldId id="260" r:id="rId7"/>
    <p:sldId id="285" r:id="rId8"/>
    <p:sldId id="298" r:id="rId9"/>
    <p:sldId id="271" r:id="rId10"/>
    <p:sldId id="265" r:id="rId11"/>
    <p:sldId id="308" r:id="rId12"/>
    <p:sldId id="307" r:id="rId13"/>
    <p:sldId id="269" r:id="rId14"/>
    <p:sldId id="294" r:id="rId15"/>
    <p:sldId id="272" r:id="rId16"/>
    <p:sldId id="273" r:id="rId17"/>
    <p:sldId id="275" r:id="rId18"/>
    <p:sldId id="296" r:id="rId19"/>
    <p:sldId id="297" r:id="rId20"/>
    <p:sldId id="278" r:id="rId21"/>
    <p:sldId id="279" r:id="rId22"/>
    <p:sldId id="303" r:id="rId23"/>
    <p:sldId id="304" r:id="rId24"/>
    <p:sldId id="305" r:id="rId25"/>
    <p:sldId id="306" r:id="rId26"/>
    <p:sldId id="301" r:id="rId27"/>
    <p:sldId id="309" r:id="rId28"/>
    <p:sldId id="310" r:id="rId29"/>
    <p:sldId id="280" r:id="rId30"/>
    <p:sldId id="292" r:id="rId31"/>
    <p:sldId id="281" r:id="rId32"/>
    <p:sldId id="291" r:id="rId33"/>
    <p:sldId id="270" r:id="rId34"/>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muchowski, Steven T. (Fed)" initials="DST(" lastIdx="11" clrIdx="0">
    <p:extLst/>
  </p:cmAuthor>
  <p:cmAuthor id="2" name="Averill, Jason D. Mr. (Fed)" initials="AJDM(" lastIdx="3"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1685" y="-77"/>
      </p:cViewPr>
      <p:guideLst>
        <p:guide orient="horz" pos="2880"/>
        <p:guide pos="216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783209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7995416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7283674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30121141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5139171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25024148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32741661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32102997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41313689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21853615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36364806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41444164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259585429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318267137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304349640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267951122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4315096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25281970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35964414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36489831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42770103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28574673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16265455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30040328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7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840480"/>
            <a:ext cx="6400799" cy="1714500"/>
          </a:xfrm>
          <a:prstGeom prst="rect">
            <a:avLst/>
          </a:prstGeom>
        </p:spPr>
        <p:txBody>
          <a:bodyPr wrap="square" lIns="0" tIns="0" rIns="0" bIns="0">
            <a:spAutoFit/>
          </a:bodyPr>
          <a:lstStyle>
            <a:lvl1pPr>
              <a:defRPr/>
            </a:lvl1pPr>
          </a:lstStyle>
          <a:p>
            <a:endParaRPr/>
          </a:p>
        </p:txBody>
      </p:sp>
      <p:sp>
        <p:nvSpPr>
          <p:cNvPr id="6" name="Holder 6"/>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chemeClr val="tx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2000" b="0" i="0">
                <a:solidFill>
                  <a:srgbClr val="205868"/>
                </a:solidFill>
                <a:latin typeface="Arial"/>
                <a:cs typeface="Arial"/>
              </a:defRPr>
            </a:lvl1pPr>
          </a:lstStyle>
          <a:p>
            <a:endParaRPr/>
          </a:p>
        </p:txBody>
      </p:sp>
      <p:sp>
        <p:nvSpPr>
          <p:cNvPr id="4" name="Holder 4"/>
          <p:cNvSpPr>
            <a:spLocks noGrp="1"/>
          </p:cNvSpPr>
          <p:nvPr>
            <p:ph type="ftr" sz="quarter" idx="5"/>
          </p:nvPr>
        </p:nvSpPr>
        <p:spPr>
          <a:xfrm>
            <a:off x="3108960" y="6377940"/>
            <a:ext cx="2926079" cy="276999"/>
          </a:xfrm>
        </p:spPr>
        <p:txBody>
          <a:bodyPr lIns="0" tIns="0" rIns="0" bIns="0"/>
          <a:lstStyle>
            <a:lvl1pPr algn="ctr">
              <a:defRPr>
                <a:solidFill>
                  <a:schemeClr val="tx1">
                    <a:tint val="75000"/>
                  </a:schemeClr>
                </a:solidFill>
              </a:defRPr>
            </a:lvl1pPr>
          </a:lstStyle>
          <a:p>
            <a:fld id="{44704022-F6A1-4353-89AB-ED2E6EBF6DF8}" type="slidenum">
              <a:rPr lang="en-US" smtClean="0"/>
              <a:pPr/>
              <a:t>‹#›</a:t>
            </a:fld>
            <a:endParaRPr lang="en-US"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AB0DC80C-1F51-4ED5-845C-7477DD376317}" type="datetime1">
              <a:rPr lang="en-US" smtClean="0"/>
              <a:t>9/1/2016</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chemeClr val="tx1"/>
                </a:solidFill>
                <a:latin typeface="Calibri"/>
                <a:cs typeface="Calibri"/>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59"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a:xfrm>
            <a:off x="3108960" y="6377940"/>
            <a:ext cx="2926079" cy="276999"/>
          </a:xfrm>
        </p:spPr>
        <p:txBody>
          <a:bodyPr lIns="0" tIns="0" rIns="0" bIns="0"/>
          <a:lstStyle>
            <a:lvl1pPr algn="ctr">
              <a:defRPr>
                <a:solidFill>
                  <a:schemeClr val="tx1">
                    <a:tint val="75000"/>
                  </a:schemeClr>
                </a:solidFill>
              </a:defRPr>
            </a:lvl1pPr>
          </a:lstStyle>
          <a:p>
            <a:endParaRPr lang="en-US"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5CE106F8-29D1-4494-882E-C5FA543659D7}" type="datetime1">
              <a:rPr lang="en-US" smtClean="0"/>
              <a:t>9/1/2016</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chemeClr val="tx1"/>
                </a:solidFill>
                <a:latin typeface="Calibri"/>
                <a:cs typeface="Calibri"/>
              </a:defRPr>
            </a:lvl1pPr>
          </a:lstStyle>
          <a:p>
            <a:endParaRPr/>
          </a:p>
        </p:txBody>
      </p:sp>
      <p:sp>
        <p:nvSpPr>
          <p:cNvPr id="3" name="Holder 3"/>
          <p:cNvSpPr>
            <a:spLocks noGrp="1"/>
          </p:cNvSpPr>
          <p:nvPr>
            <p:ph type="ftr" sz="quarter" idx="5"/>
          </p:nvPr>
        </p:nvSpPr>
        <p:spPr>
          <a:xfrm>
            <a:off x="3108960" y="6377940"/>
            <a:ext cx="2926079" cy="276999"/>
          </a:xfrm>
        </p:spPr>
        <p:txBody>
          <a:bodyPr lIns="0" tIns="0" rIns="0" bIns="0"/>
          <a:lstStyle>
            <a:lvl1pPr algn="ctr">
              <a:defRPr>
                <a:solidFill>
                  <a:schemeClr val="tx1">
                    <a:tint val="75000"/>
                  </a:schemeClr>
                </a:solidFill>
              </a:defRPr>
            </a:lvl1pPr>
          </a:lstStyle>
          <a:p>
            <a:fld id="{0B3B979D-1109-48C3-B43C-BA4C3BCB17F2}" type="slidenum">
              <a:rPr lang="en-US" smtClean="0"/>
              <a:pPr/>
              <a:t>‹#›</a:t>
            </a:fld>
            <a:endParaRPr lang="en-US"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9260F088-1B39-4DBA-B3B9-5B151E94B8ED}" type="datetime1">
              <a:rPr lang="en-US" smtClean="0"/>
              <a:t>9/1/2016</a:t>
            </a:fld>
            <a:endParaRPr lang="en-US"/>
          </a:p>
        </p:txBody>
      </p:sp>
      <p:sp>
        <p:nvSpPr>
          <p:cNvPr id="5" name="Holder 5"/>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3108960" y="6377940"/>
            <a:ext cx="2926079" cy="276999"/>
          </a:xfrm>
        </p:spPr>
        <p:txBody>
          <a:bodyPr lIns="0" tIns="0" rIns="0" bIns="0"/>
          <a:lstStyle>
            <a:lvl1pPr algn="ctr">
              <a:defRPr>
                <a:solidFill>
                  <a:schemeClr val="tx1">
                    <a:tint val="75000"/>
                  </a:schemeClr>
                </a:solidFill>
              </a:defRPr>
            </a:lvl1pPr>
          </a:lstStyle>
          <a:p>
            <a:fld id="{9377C64B-FEC6-4BAD-A2A2-3B8D7A38D819}" type="slidenum">
              <a:rPr lang="en-US" smtClean="0"/>
              <a:pPr/>
              <a:t>‹#›</a:t>
            </a:fld>
            <a:endParaRPr lang="en-US"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8B513295-F0BE-4A4F-9300-BB4F1024B57E}" type="datetime1">
              <a:rPr lang="en-US" smtClean="0"/>
              <a:t>9/1/2016</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63"/>
            <a:ext cx="9144000" cy="6040374"/>
          </a:xfrm>
          <a:prstGeom prst="rect">
            <a:avLst/>
          </a:prstGeom>
          <a:blipFill>
            <a:blip r:embed="rId7" cstate="print"/>
            <a:stretch>
              <a:fillRect/>
            </a:stretch>
          </a:blipFill>
        </p:spPr>
        <p:txBody>
          <a:bodyPr wrap="square" lIns="0" tIns="0" rIns="0" bIns="0" rtlCol="0"/>
          <a:lstStyle/>
          <a:p>
            <a:endParaRPr/>
          </a:p>
        </p:txBody>
      </p:sp>
      <p:sp>
        <p:nvSpPr>
          <p:cNvPr id="17" name="bk object 17"/>
          <p:cNvSpPr/>
          <p:nvPr/>
        </p:nvSpPr>
        <p:spPr>
          <a:xfrm>
            <a:off x="7315200" y="5983287"/>
            <a:ext cx="1828799" cy="874710"/>
          </a:xfrm>
          <a:prstGeom prst="rect">
            <a:avLst/>
          </a:prstGeom>
          <a:blipFill>
            <a:blip r:embed="rId8" cstate="print"/>
            <a:stretch>
              <a:fillRect/>
            </a:stretch>
          </a:blipFill>
        </p:spPr>
        <p:txBody>
          <a:bodyPr wrap="square" lIns="0" tIns="0" rIns="0" bIns="0" rtlCol="0"/>
          <a:lstStyle/>
          <a:p>
            <a:endParaRPr/>
          </a:p>
        </p:txBody>
      </p:sp>
      <p:sp>
        <p:nvSpPr>
          <p:cNvPr id="2" name="Holder 2"/>
          <p:cNvSpPr>
            <a:spLocks noGrp="1"/>
          </p:cNvSpPr>
          <p:nvPr>
            <p:ph type="title"/>
          </p:nvPr>
        </p:nvSpPr>
        <p:spPr>
          <a:xfrm>
            <a:off x="821537" y="949705"/>
            <a:ext cx="7500924" cy="559435"/>
          </a:xfrm>
          <a:prstGeom prst="rect">
            <a:avLst/>
          </a:prstGeom>
        </p:spPr>
        <p:txBody>
          <a:bodyPr wrap="square" lIns="0" tIns="0" rIns="0" bIns="0">
            <a:spAutoFit/>
          </a:bodyPr>
          <a:lstStyle>
            <a:lvl1pPr>
              <a:defRPr sz="4400" b="0" i="0">
                <a:solidFill>
                  <a:schemeClr val="tx1"/>
                </a:solidFill>
                <a:latin typeface="Calibri"/>
                <a:cs typeface="Calibri"/>
              </a:defRPr>
            </a:lvl1pPr>
          </a:lstStyle>
          <a:p>
            <a:endParaRPr/>
          </a:p>
        </p:txBody>
      </p:sp>
      <p:sp>
        <p:nvSpPr>
          <p:cNvPr id="3" name="Holder 3"/>
          <p:cNvSpPr>
            <a:spLocks noGrp="1"/>
          </p:cNvSpPr>
          <p:nvPr>
            <p:ph type="body" idx="1"/>
          </p:nvPr>
        </p:nvSpPr>
        <p:spPr>
          <a:xfrm>
            <a:off x="535940" y="1610630"/>
            <a:ext cx="8072119" cy="4425315"/>
          </a:xfrm>
          <a:prstGeom prst="rect">
            <a:avLst/>
          </a:prstGeom>
        </p:spPr>
        <p:txBody>
          <a:bodyPr wrap="square" lIns="0" tIns="0" rIns="0" bIns="0">
            <a:spAutoFit/>
          </a:bodyPr>
          <a:lstStyle>
            <a:lvl1pPr>
              <a:defRPr sz="2000" b="0" i="0">
                <a:solidFill>
                  <a:srgbClr val="205868"/>
                </a:solidFill>
                <a:latin typeface="Arial"/>
                <a:cs typeface="Arial"/>
              </a:defRPr>
            </a:lvl1pPr>
          </a:lstStyle>
          <a:p>
            <a:endParaRPr/>
          </a:p>
        </p:txBody>
      </p:sp>
      <p:sp>
        <p:nvSpPr>
          <p:cNvPr id="4" name="Holder 4"/>
          <p:cNvSpPr>
            <a:spLocks noGrp="1"/>
          </p:cNvSpPr>
          <p:nvPr>
            <p:ph type="ftr" sz="quarter" idx="5"/>
          </p:nvPr>
        </p:nvSpPr>
        <p:spPr>
          <a:xfrm>
            <a:off x="3108960" y="6377940"/>
            <a:ext cx="2926079" cy="276999"/>
          </a:xfrm>
          <a:prstGeom prst="rect">
            <a:avLst/>
          </a:prstGeom>
        </p:spPr>
        <p:txBody>
          <a:bodyPr wrap="square" lIns="0" tIns="0" rIns="0" bIns="0">
            <a:spAutoFit/>
          </a:bodyPr>
          <a:lstStyle>
            <a:lvl1pPr algn="ctr">
              <a:defRPr>
                <a:solidFill>
                  <a:schemeClr val="tx1">
                    <a:tint val="75000"/>
                  </a:schemeClr>
                </a:solidFill>
              </a:defRPr>
            </a:lvl1pPr>
          </a:lstStyle>
          <a:p>
            <a:fld id="{34BD9EF3-59FC-4B8F-A46B-169505EF6B96}" type="slidenum">
              <a:rPr lang="en-US" smtClean="0"/>
              <a:pPr/>
              <a:t>‹#›</a:t>
            </a:fld>
            <a:endParaRPr lang="en-US" dirty="0"/>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3F4E18B3-A189-49B9-9269-28969B1474EF}" type="datetime1">
              <a:rPr lang="en-US" smtClean="0"/>
              <a:t>9/1/2016</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sldNum="0" hdr="0" dt="0"/>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hyperlink" Target="http://www.grants.gov/"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mailto:grants@nist.gov"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hyperlink" Target="mailto:dean.iwasaki@nist.gov" TargetMode="External"/><Relationship Id="rId4" Type="http://schemas.openxmlformats.org/officeDocument/2006/relationships/hyperlink" Target="mailto:support@grants.gov"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www.nist.gov/el/dr_ffo_qanda.cfm" TargetMode="External"/><Relationship Id="rId2" Type="http://schemas.openxmlformats.org/officeDocument/2006/relationships/hyperlink" Target="http://www.nist.gov/el/disaster_ffo.cfm" TargetMode="External"/><Relationship Id="rId1" Type="http://schemas.openxmlformats.org/officeDocument/2006/relationships/slideLayout" Target="../slideLayouts/slideLayout2.xml"/><Relationship Id="rId6" Type="http://schemas.openxmlformats.org/officeDocument/2006/relationships/hyperlink" Target="http://www.grants.gov/web/grants/view-opportunity.html?oppId=286558" TargetMode="External"/><Relationship Id="rId5" Type="http://schemas.openxmlformats.org/officeDocument/2006/relationships/hyperlink" Target="http://www.grants.gov/" TargetMode="External"/><Relationship Id="rId4" Type="http://schemas.openxmlformats.org/officeDocument/2006/relationships/hyperlink" Target="http://www.nist.gov/el/disresgoal.cfm" TargetMode="Externa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nist.gov/el/fire_research/wildland/"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nist.gov/el/nwirp/windstorm-rd.cfm"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www.nist.gov/el/building_materials/program_structures.cfm"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www.nist.gov/el/nehrp/program_earthquake.cfm"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nist.gov/el/disasterstudies/index.cf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www.nist.gov/el/dr_ffo_qanda.cf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047394" y="1691685"/>
            <a:ext cx="6967220" cy="1107996"/>
          </a:xfrm>
          <a:prstGeom prst="rect">
            <a:avLst/>
          </a:prstGeom>
        </p:spPr>
        <p:txBody>
          <a:bodyPr vert="horz" wrap="square" lIns="0" tIns="0" rIns="0" bIns="0" rtlCol="0">
            <a:spAutoFit/>
          </a:bodyPr>
          <a:lstStyle/>
          <a:p>
            <a:pPr marL="12700" algn="ctr">
              <a:lnSpc>
                <a:spcPct val="100000"/>
              </a:lnSpc>
            </a:pPr>
            <a:r>
              <a:rPr lang="en-US" sz="3600" b="1" spc="-20" dirty="0">
                <a:solidFill>
                  <a:srgbClr val="205868"/>
                </a:solidFill>
                <a:latin typeface="Arial"/>
                <a:cs typeface="Arial"/>
              </a:rPr>
              <a:t>Disaster Resilience</a:t>
            </a:r>
          </a:p>
          <a:p>
            <a:pPr marL="12700" algn="ctr">
              <a:lnSpc>
                <a:spcPct val="100000"/>
              </a:lnSpc>
            </a:pPr>
            <a:r>
              <a:rPr lang="en-US" sz="3600" b="1" spc="-20" dirty="0">
                <a:solidFill>
                  <a:srgbClr val="205868"/>
                </a:solidFill>
                <a:latin typeface="Arial"/>
                <a:cs typeface="Arial"/>
              </a:rPr>
              <a:t>Federal Funding Opportunity</a:t>
            </a:r>
            <a:endParaRPr sz="3600" dirty="0">
              <a:latin typeface="Arial"/>
              <a:cs typeface="Arial"/>
            </a:endParaRPr>
          </a:p>
        </p:txBody>
      </p:sp>
      <p:sp>
        <p:nvSpPr>
          <p:cNvPr id="4" name="object 4"/>
          <p:cNvSpPr txBox="1"/>
          <p:nvPr/>
        </p:nvSpPr>
        <p:spPr>
          <a:xfrm>
            <a:off x="1831594" y="5408895"/>
            <a:ext cx="2816606" cy="307777"/>
          </a:xfrm>
          <a:prstGeom prst="rect">
            <a:avLst/>
          </a:prstGeom>
        </p:spPr>
        <p:txBody>
          <a:bodyPr vert="horz" wrap="square" lIns="0" tIns="0" rIns="0" bIns="0" rtlCol="0">
            <a:spAutoFit/>
          </a:bodyPr>
          <a:lstStyle/>
          <a:p>
            <a:pPr marL="12700">
              <a:lnSpc>
                <a:spcPct val="100000"/>
              </a:lnSpc>
            </a:pPr>
            <a:r>
              <a:rPr lang="en-US" sz="2000" dirty="0">
                <a:solidFill>
                  <a:srgbClr val="585858"/>
                </a:solidFill>
                <a:latin typeface="Arial"/>
                <a:cs typeface="Arial"/>
              </a:rPr>
              <a:t>August</a:t>
            </a:r>
            <a:r>
              <a:rPr sz="2000" spc="-10" dirty="0">
                <a:solidFill>
                  <a:srgbClr val="585858"/>
                </a:solidFill>
                <a:latin typeface="Arial"/>
                <a:cs typeface="Arial"/>
              </a:rPr>
              <a:t> </a:t>
            </a:r>
            <a:r>
              <a:rPr lang="en-US" sz="2000" spc="-10" dirty="0">
                <a:solidFill>
                  <a:srgbClr val="585858"/>
                </a:solidFill>
                <a:latin typeface="Arial"/>
                <a:cs typeface="Arial"/>
              </a:rPr>
              <a:t>2</a:t>
            </a:r>
            <a:r>
              <a:rPr sz="2000" dirty="0">
                <a:solidFill>
                  <a:srgbClr val="585858"/>
                </a:solidFill>
                <a:latin typeface="Arial"/>
                <a:cs typeface="Arial"/>
              </a:rPr>
              <a:t>5,</a:t>
            </a:r>
            <a:r>
              <a:rPr sz="2000" spc="-15" dirty="0">
                <a:solidFill>
                  <a:srgbClr val="585858"/>
                </a:solidFill>
                <a:latin typeface="Arial"/>
                <a:cs typeface="Arial"/>
              </a:rPr>
              <a:t> </a:t>
            </a:r>
            <a:r>
              <a:rPr sz="2000" dirty="0">
                <a:solidFill>
                  <a:srgbClr val="585858"/>
                </a:solidFill>
                <a:latin typeface="Arial"/>
                <a:cs typeface="Arial"/>
              </a:rPr>
              <a:t>201</a:t>
            </a:r>
            <a:r>
              <a:rPr lang="en-US" sz="2000" dirty="0">
                <a:solidFill>
                  <a:srgbClr val="585858"/>
                </a:solidFill>
                <a:latin typeface="Arial"/>
                <a:cs typeface="Arial"/>
              </a:rPr>
              <a:t>6</a:t>
            </a:r>
            <a:endParaRPr sz="2000" dirty="0">
              <a:latin typeface="Arial"/>
              <a:cs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371600" y="890833"/>
            <a:ext cx="6343142" cy="677108"/>
          </a:xfrm>
          <a:prstGeom prst="rect">
            <a:avLst/>
          </a:prstGeom>
        </p:spPr>
        <p:txBody>
          <a:bodyPr vert="horz" wrap="square" lIns="0" tIns="0" rIns="0" bIns="0" rtlCol="0">
            <a:spAutoFit/>
          </a:bodyPr>
          <a:lstStyle/>
          <a:p>
            <a:pPr algn="ctr">
              <a:lnSpc>
                <a:spcPct val="100000"/>
              </a:lnSpc>
            </a:pPr>
            <a:r>
              <a:rPr lang="en-US" sz="4400" dirty="0">
                <a:latin typeface="Calibri"/>
                <a:cs typeface="Calibri"/>
              </a:rPr>
              <a:t>Disaster Resilience </a:t>
            </a:r>
            <a:r>
              <a:rPr sz="4400" spc="-5" dirty="0">
                <a:latin typeface="Calibri"/>
                <a:cs typeface="Calibri"/>
              </a:rPr>
              <a:t>F</a:t>
            </a:r>
            <a:r>
              <a:rPr sz="4400" spc="-25" dirty="0">
                <a:latin typeface="Calibri"/>
                <a:cs typeface="Calibri"/>
              </a:rPr>
              <a:t>F</a:t>
            </a:r>
            <a:r>
              <a:rPr sz="4400" dirty="0">
                <a:latin typeface="Calibri"/>
                <a:cs typeface="Calibri"/>
              </a:rPr>
              <a:t>O</a:t>
            </a:r>
            <a:r>
              <a:rPr lang="en-US" sz="4400" dirty="0">
                <a:latin typeface="Calibri"/>
                <a:cs typeface="Calibri"/>
              </a:rPr>
              <a:t> –</a:t>
            </a:r>
            <a:r>
              <a:rPr sz="4400" dirty="0">
                <a:latin typeface="Calibri"/>
                <a:cs typeface="Calibri"/>
              </a:rPr>
              <a:t> </a:t>
            </a:r>
          </a:p>
        </p:txBody>
      </p:sp>
      <p:sp>
        <p:nvSpPr>
          <p:cNvPr id="3" name="object 3"/>
          <p:cNvSpPr txBox="1"/>
          <p:nvPr/>
        </p:nvSpPr>
        <p:spPr>
          <a:xfrm>
            <a:off x="790321" y="1905000"/>
            <a:ext cx="7505700" cy="3385542"/>
          </a:xfrm>
          <a:prstGeom prst="rect">
            <a:avLst/>
          </a:prstGeom>
        </p:spPr>
        <p:txBody>
          <a:bodyPr vert="horz" wrap="square" lIns="0" tIns="0" rIns="0" bIns="0" rtlCol="0">
            <a:spAutoFit/>
          </a:bodyPr>
          <a:lstStyle/>
          <a:p>
            <a:pPr marL="355600" marR="5080" indent="-342900">
              <a:lnSpc>
                <a:spcPct val="100000"/>
              </a:lnSpc>
              <a:buClr>
                <a:srgbClr val="205868"/>
              </a:buClr>
              <a:buFont typeface="Arial"/>
              <a:buChar char="•"/>
              <a:tabLst>
                <a:tab pos="356235" algn="l"/>
              </a:tabLst>
            </a:pPr>
            <a:r>
              <a:rPr sz="2000" dirty="0">
                <a:solidFill>
                  <a:srgbClr val="205868"/>
                </a:solidFill>
                <a:latin typeface="Arial"/>
                <a:cs typeface="Arial"/>
              </a:rPr>
              <a:t>Fundin</a:t>
            </a:r>
            <a:r>
              <a:rPr sz="2000" spc="5" dirty="0">
                <a:solidFill>
                  <a:srgbClr val="205868"/>
                </a:solidFill>
                <a:latin typeface="Arial"/>
                <a:cs typeface="Arial"/>
              </a:rPr>
              <a:t>g</a:t>
            </a:r>
            <a:r>
              <a:rPr sz="2000" dirty="0">
                <a:solidFill>
                  <a:srgbClr val="205868"/>
                </a:solidFill>
                <a:latin typeface="Arial"/>
                <a:cs typeface="Arial"/>
              </a:rPr>
              <a:t>:</a:t>
            </a:r>
            <a:r>
              <a:rPr sz="2000" spc="-25" dirty="0">
                <a:solidFill>
                  <a:srgbClr val="205868"/>
                </a:solidFill>
                <a:latin typeface="Arial"/>
                <a:cs typeface="Arial"/>
              </a:rPr>
              <a:t> </a:t>
            </a:r>
            <a:r>
              <a:rPr lang="en-US" sz="2000" b="1" spc="-25" dirty="0">
                <a:solidFill>
                  <a:srgbClr val="205868"/>
                </a:solidFill>
                <a:latin typeface="Arial"/>
                <a:cs typeface="Arial"/>
              </a:rPr>
              <a:t>Up to </a:t>
            </a:r>
            <a:r>
              <a:rPr sz="2000" b="1" dirty="0">
                <a:solidFill>
                  <a:srgbClr val="205868"/>
                </a:solidFill>
                <a:latin typeface="Arial"/>
                <a:cs typeface="Arial"/>
              </a:rPr>
              <a:t>$</a:t>
            </a:r>
            <a:r>
              <a:rPr lang="en-US" sz="2000" b="1" dirty="0">
                <a:solidFill>
                  <a:srgbClr val="205868"/>
                </a:solidFill>
                <a:latin typeface="Arial"/>
                <a:cs typeface="Arial"/>
              </a:rPr>
              <a:t>3</a:t>
            </a:r>
            <a:r>
              <a:rPr sz="2000" b="1" spc="-15" dirty="0">
                <a:solidFill>
                  <a:srgbClr val="205868"/>
                </a:solidFill>
                <a:latin typeface="Arial"/>
                <a:cs typeface="Arial"/>
              </a:rPr>
              <a:t> </a:t>
            </a:r>
            <a:r>
              <a:rPr sz="2000" b="1" dirty="0">
                <a:solidFill>
                  <a:srgbClr val="205868"/>
                </a:solidFill>
                <a:latin typeface="Arial"/>
                <a:cs typeface="Arial"/>
              </a:rPr>
              <a:t>million</a:t>
            </a:r>
            <a:endParaRPr lang="en-US" sz="2000" b="1" dirty="0">
              <a:solidFill>
                <a:srgbClr val="205868"/>
              </a:solidFill>
              <a:latin typeface="Arial"/>
              <a:cs typeface="Arial"/>
            </a:endParaRPr>
          </a:p>
          <a:p>
            <a:pPr marL="355600" marR="5080" indent="-342900">
              <a:lnSpc>
                <a:spcPct val="100000"/>
              </a:lnSpc>
              <a:buClr>
                <a:srgbClr val="205868"/>
              </a:buClr>
              <a:buFont typeface="Arial"/>
              <a:buChar char="•"/>
              <a:tabLst>
                <a:tab pos="356235" algn="l"/>
              </a:tabLst>
            </a:pPr>
            <a:endParaRPr lang="en-US" sz="2000" dirty="0">
              <a:solidFill>
                <a:srgbClr val="205868"/>
              </a:solidFill>
              <a:latin typeface="Arial"/>
              <a:cs typeface="Arial"/>
            </a:endParaRPr>
          </a:p>
          <a:p>
            <a:pPr marL="812800" marR="5080" lvl="1" indent="-342900">
              <a:buClr>
                <a:srgbClr val="205868"/>
              </a:buClr>
              <a:buFont typeface="Arial"/>
              <a:buChar char="•"/>
              <a:tabLst>
                <a:tab pos="356235" algn="l"/>
              </a:tabLst>
            </a:pPr>
            <a:r>
              <a:rPr lang="en-US" sz="2000" dirty="0">
                <a:solidFill>
                  <a:srgbClr val="205868"/>
                </a:solidFill>
                <a:latin typeface="Arial"/>
                <a:cs typeface="Arial"/>
              </a:rPr>
              <a:t>NIST </a:t>
            </a:r>
            <a:r>
              <a:rPr lang="en-US" sz="2000" b="1" dirty="0">
                <a:solidFill>
                  <a:srgbClr val="205868"/>
                </a:solidFill>
                <a:latin typeface="Arial"/>
                <a:cs typeface="Arial"/>
              </a:rPr>
              <a:t>anticipates funding five to fifteen </a:t>
            </a:r>
            <a:r>
              <a:rPr lang="en-US" sz="2000" dirty="0">
                <a:solidFill>
                  <a:srgbClr val="205868"/>
                </a:solidFill>
                <a:latin typeface="Arial"/>
                <a:cs typeface="Arial"/>
              </a:rPr>
              <a:t>awards in the range of $300,000 to $1,000,000 each with project performance periods of up to three years, consistent with the multi-year funding policy</a:t>
            </a:r>
          </a:p>
          <a:p>
            <a:pPr marL="355600" marR="5080" indent="-342900">
              <a:lnSpc>
                <a:spcPct val="100000"/>
              </a:lnSpc>
              <a:buClr>
                <a:srgbClr val="205868"/>
              </a:buClr>
              <a:buFont typeface="Arial"/>
              <a:buChar char="•"/>
              <a:tabLst>
                <a:tab pos="356235" algn="l"/>
              </a:tabLst>
            </a:pPr>
            <a:endParaRPr lang="en-US" sz="2000" dirty="0">
              <a:solidFill>
                <a:srgbClr val="205868"/>
              </a:solidFill>
              <a:latin typeface="Arial"/>
              <a:cs typeface="Arial"/>
            </a:endParaRPr>
          </a:p>
          <a:p>
            <a:pPr marL="355600" marR="5080" indent="-342900">
              <a:buClr>
                <a:srgbClr val="205868"/>
              </a:buClr>
              <a:buFont typeface="Arial"/>
              <a:buChar char="•"/>
              <a:tabLst>
                <a:tab pos="356235" algn="l"/>
              </a:tabLst>
            </a:pPr>
            <a:r>
              <a:rPr lang="en-US" sz="2000" dirty="0">
                <a:solidFill>
                  <a:srgbClr val="205868"/>
                </a:solidFill>
                <a:latin typeface="Arial"/>
                <a:cs typeface="Arial"/>
              </a:rPr>
              <a:t>Application Process: Single application. No</a:t>
            </a:r>
            <a:r>
              <a:rPr lang="en-US" sz="2000" spc="-15" dirty="0">
                <a:solidFill>
                  <a:srgbClr val="205868"/>
                </a:solidFill>
                <a:latin typeface="Arial"/>
                <a:cs typeface="Arial"/>
              </a:rPr>
              <a:t> </a:t>
            </a:r>
            <a:r>
              <a:rPr lang="en-US" sz="2000" dirty="0">
                <a:solidFill>
                  <a:srgbClr val="205868"/>
                </a:solidFill>
                <a:latin typeface="Arial"/>
                <a:cs typeface="Arial"/>
              </a:rPr>
              <a:t>pr</a:t>
            </a:r>
            <a:r>
              <a:rPr lang="en-US" sz="2000" spc="5" dirty="0">
                <a:solidFill>
                  <a:srgbClr val="205868"/>
                </a:solidFill>
                <a:latin typeface="Arial"/>
                <a:cs typeface="Arial"/>
              </a:rPr>
              <a:t>e</a:t>
            </a:r>
            <a:r>
              <a:rPr lang="en-US" sz="2000" dirty="0">
                <a:solidFill>
                  <a:srgbClr val="205868"/>
                </a:solidFill>
                <a:latin typeface="Arial"/>
                <a:cs typeface="Arial"/>
              </a:rPr>
              <a:t>-appli</a:t>
            </a:r>
            <a:r>
              <a:rPr lang="en-US" sz="2000" spc="5" dirty="0">
                <a:solidFill>
                  <a:srgbClr val="205868"/>
                </a:solidFill>
                <a:latin typeface="Arial"/>
                <a:cs typeface="Arial"/>
              </a:rPr>
              <a:t>c</a:t>
            </a:r>
            <a:r>
              <a:rPr lang="en-US" sz="2000" dirty="0">
                <a:solidFill>
                  <a:srgbClr val="205868"/>
                </a:solidFill>
                <a:latin typeface="Arial"/>
                <a:cs typeface="Arial"/>
              </a:rPr>
              <a:t>ation</a:t>
            </a:r>
            <a:r>
              <a:rPr lang="en-US" sz="2000" spc="-45" dirty="0">
                <a:solidFill>
                  <a:srgbClr val="205868"/>
                </a:solidFill>
                <a:latin typeface="Arial"/>
                <a:cs typeface="Arial"/>
              </a:rPr>
              <a:t> </a:t>
            </a:r>
            <a:r>
              <a:rPr lang="en-US" sz="2000" dirty="0">
                <a:solidFill>
                  <a:srgbClr val="205868"/>
                </a:solidFill>
                <a:latin typeface="Arial"/>
                <a:cs typeface="Arial"/>
              </a:rPr>
              <a:t>is requi</a:t>
            </a:r>
            <a:r>
              <a:rPr lang="en-US" sz="2000" spc="5" dirty="0">
                <a:solidFill>
                  <a:srgbClr val="205868"/>
                </a:solidFill>
                <a:latin typeface="Arial"/>
                <a:cs typeface="Arial"/>
              </a:rPr>
              <a:t>r</a:t>
            </a:r>
            <a:r>
              <a:rPr lang="en-US" sz="2000" dirty="0">
                <a:solidFill>
                  <a:srgbClr val="205868"/>
                </a:solidFill>
                <a:latin typeface="Arial"/>
                <a:cs typeface="Arial"/>
              </a:rPr>
              <a:t>ed.</a:t>
            </a:r>
            <a:endParaRPr lang="en-US" sz="2000" dirty="0">
              <a:latin typeface="Arial"/>
              <a:cs typeface="Arial"/>
            </a:endParaRPr>
          </a:p>
          <a:p>
            <a:pPr marL="355600" marR="5080" indent="-342900">
              <a:lnSpc>
                <a:spcPct val="100000"/>
              </a:lnSpc>
              <a:buClr>
                <a:srgbClr val="205868"/>
              </a:buClr>
              <a:buFont typeface="Arial"/>
              <a:buChar char="•"/>
              <a:tabLst>
                <a:tab pos="356235" algn="l"/>
              </a:tabLst>
            </a:pPr>
            <a:endParaRPr lang="en-US" sz="2000" dirty="0">
              <a:latin typeface="Arial"/>
              <a:cs typeface="Arial"/>
            </a:endParaRPr>
          </a:p>
          <a:p>
            <a:pPr marL="355600" marR="5080" indent="-342900">
              <a:buClr>
                <a:srgbClr val="205868"/>
              </a:buClr>
              <a:buFont typeface="Arial"/>
              <a:buChar char="•"/>
              <a:tabLst>
                <a:tab pos="356235" algn="l"/>
              </a:tabLst>
            </a:pPr>
            <a:r>
              <a:rPr lang="en-US" sz="2000" dirty="0">
                <a:solidFill>
                  <a:srgbClr val="205868"/>
                </a:solidFill>
                <a:latin typeface="Arial"/>
                <a:cs typeface="Arial"/>
              </a:rPr>
              <a:t>Cost Share: Cost</a:t>
            </a:r>
            <a:r>
              <a:rPr lang="en-US" sz="2000" spc="-15" dirty="0">
                <a:solidFill>
                  <a:srgbClr val="205868"/>
                </a:solidFill>
                <a:latin typeface="Arial"/>
                <a:cs typeface="Arial"/>
              </a:rPr>
              <a:t> </a:t>
            </a:r>
            <a:r>
              <a:rPr lang="en-US" sz="2000" dirty="0">
                <a:solidFill>
                  <a:srgbClr val="205868"/>
                </a:solidFill>
                <a:latin typeface="Arial"/>
                <a:cs typeface="Arial"/>
              </a:rPr>
              <a:t>s</a:t>
            </a:r>
            <a:r>
              <a:rPr lang="en-US" sz="2000" spc="5" dirty="0">
                <a:solidFill>
                  <a:srgbClr val="205868"/>
                </a:solidFill>
                <a:latin typeface="Arial"/>
                <a:cs typeface="Arial"/>
              </a:rPr>
              <a:t>h</a:t>
            </a:r>
            <a:r>
              <a:rPr lang="en-US" sz="2000" dirty="0">
                <a:solidFill>
                  <a:srgbClr val="205868"/>
                </a:solidFill>
                <a:latin typeface="Arial"/>
                <a:cs typeface="Arial"/>
              </a:rPr>
              <a:t>aring</a:t>
            </a:r>
            <a:r>
              <a:rPr lang="en-US" sz="2000" spc="-40" dirty="0">
                <a:solidFill>
                  <a:srgbClr val="205868"/>
                </a:solidFill>
                <a:latin typeface="Arial"/>
                <a:cs typeface="Arial"/>
              </a:rPr>
              <a:t> </a:t>
            </a:r>
            <a:r>
              <a:rPr lang="en-US" sz="2000" dirty="0">
                <a:solidFill>
                  <a:srgbClr val="205868"/>
                </a:solidFill>
                <a:latin typeface="Arial"/>
                <a:cs typeface="Arial"/>
              </a:rPr>
              <a:t>is not</a:t>
            </a:r>
            <a:r>
              <a:rPr lang="en-US" sz="2000" spc="-20" dirty="0">
                <a:solidFill>
                  <a:srgbClr val="205868"/>
                </a:solidFill>
                <a:latin typeface="Arial"/>
                <a:cs typeface="Arial"/>
              </a:rPr>
              <a:t> </a:t>
            </a:r>
            <a:r>
              <a:rPr lang="en-US" sz="2000" dirty="0">
                <a:solidFill>
                  <a:srgbClr val="205868"/>
                </a:solidFill>
                <a:latin typeface="Arial"/>
                <a:cs typeface="Arial"/>
              </a:rPr>
              <a:t>requi</a:t>
            </a:r>
            <a:r>
              <a:rPr lang="en-US" sz="2000" spc="5" dirty="0">
                <a:solidFill>
                  <a:srgbClr val="205868"/>
                </a:solidFill>
                <a:latin typeface="Arial"/>
                <a:cs typeface="Arial"/>
              </a:rPr>
              <a:t>r</a:t>
            </a:r>
            <a:r>
              <a:rPr lang="en-US" sz="2000" dirty="0">
                <a:solidFill>
                  <a:srgbClr val="205868"/>
                </a:solidFill>
                <a:latin typeface="Arial"/>
                <a:cs typeface="Arial"/>
              </a:rPr>
              <a:t>ed.</a:t>
            </a:r>
            <a:endParaRPr lang="en-US" sz="2000" dirty="0">
              <a:latin typeface="Arial"/>
              <a:cs typeface="Arial"/>
            </a:endParaRPr>
          </a:p>
        </p:txBody>
      </p:sp>
      <p:sp>
        <p:nvSpPr>
          <p:cNvPr id="6" name="Footer Placeholder 5"/>
          <p:cNvSpPr>
            <a:spLocks noGrp="1"/>
          </p:cNvSpPr>
          <p:nvPr>
            <p:ph type="ftr" sz="quarter" idx="5"/>
          </p:nvPr>
        </p:nvSpPr>
        <p:spPr/>
        <p:txBody>
          <a:bodyPr/>
          <a:lstStyle/>
          <a:p>
            <a:fld id="{227ED90A-DD07-4033-A246-D725727CDF42}" type="slidenum">
              <a:rPr lang="en-US" smtClean="0"/>
              <a:t>10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0" rIns="0" bIns="0" rtlCol="0">
            <a:spAutoFit/>
          </a:bodyPr>
          <a:lstStyle/>
          <a:p>
            <a:pPr marL="2730500">
              <a:lnSpc>
                <a:spcPct val="100000"/>
              </a:lnSpc>
            </a:pPr>
            <a:r>
              <a:rPr spc="-5" dirty="0"/>
              <a:t>Eligibil</a:t>
            </a:r>
            <a:r>
              <a:rPr dirty="0"/>
              <a:t>ity</a:t>
            </a:r>
          </a:p>
        </p:txBody>
      </p:sp>
      <p:sp>
        <p:nvSpPr>
          <p:cNvPr id="3" name="object 3"/>
          <p:cNvSpPr txBox="1"/>
          <p:nvPr/>
        </p:nvSpPr>
        <p:spPr>
          <a:xfrm>
            <a:off x="685801" y="1976771"/>
            <a:ext cx="8001000" cy="3685624"/>
          </a:xfrm>
          <a:prstGeom prst="rect">
            <a:avLst/>
          </a:prstGeom>
        </p:spPr>
        <p:txBody>
          <a:bodyPr vert="horz" wrap="square" lIns="0" tIns="0" rIns="0" bIns="0" rtlCol="0">
            <a:spAutoFit/>
          </a:bodyPr>
          <a:lstStyle/>
          <a:p>
            <a:pPr marL="355600" marR="234950" indent="-342900">
              <a:buClr>
                <a:srgbClr val="205868"/>
              </a:buClr>
              <a:buFont typeface="Arial"/>
              <a:buChar char="•"/>
              <a:tabLst>
                <a:tab pos="356235" algn="l"/>
              </a:tabLst>
            </a:pPr>
            <a:r>
              <a:rPr lang="en-US" sz="2000" dirty="0">
                <a:solidFill>
                  <a:srgbClr val="205868"/>
                </a:solidFill>
                <a:latin typeface="Arial"/>
                <a:cs typeface="Arial"/>
              </a:rPr>
              <a:t>Eligibility for all programs listed in this FFO is open to all non-Federal entities. Eligible applicants include institutions of higher education, non-profit organizations, for-profit organizations, state and local governments, Indian tribes, hospitals, foreign public entities, and foreign governments. NIST is not able to accept an application from an individual unaffiliated with a sponsoring applicant organization</a:t>
            </a:r>
            <a:r>
              <a:rPr sz="2000" dirty="0">
                <a:solidFill>
                  <a:srgbClr val="205868"/>
                </a:solidFill>
                <a:latin typeface="Arial"/>
                <a:cs typeface="Arial"/>
              </a:rPr>
              <a:t>.</a:t>
            </a:r>
          </a:p>
          <a:p>
            <a:pPr>
              <a:lnSpc>
                <a:spcPct val="100000"/>
              </a:lnSpc>
              <a:spcBef>
                <a:spcPts val="25"/>
              </a:spcBef>
              <a:buClr>
                <a:srgbClr val="585858"/>
              </a:buClr>
              <a:buFont typeface="Arial"/>
              <a:buChar char="•"/>
            </a:pPr>
            <a:endParaRPr sz="2900" dirty="0">
              <a:latin typeface="Times New Roman"/>
              <a:cs typeface="Times New Roman"/>
            </a:endParaRPr>
          </a:p>
          <a:p>
            <a:pPr lvl="1">
              <a:lnSpc>
                <a:spcPct val="100000"/>
              </a:lnSpc>
              <a:buClr>
                <a:srgbClr val="205868"/>
              </a:buClr>
              <a:buFont typeface="Arial"/>
              <a:buChar char="•"/>
            </a:pPr>
            <a:endParaRPr sz="1800" dirty="0">
              <a:latin typeface="Times New Roman"/>
              <a:cs typeface="Times New Roman"/>
            </a:endParaRPr>
          </a:p>
          <a:p>
            <a:pPr marL="469900" marR="234950" lvl="1">
              <a:spcBef>
                <a:spcPts val="1450"/>
              </a:spcBef>
              <a:buClr>
                <a:srgbClr val="205868"/>
              </a:buClr>
              <a:tabLst>
                <a:tab pos="356235" algn="l"/>
              </a:tabLst>
            </a:pPr>
            <a:r>
              <a:rPr lang="en-US" sz="2000" b="1" i="1" dirty="0">
                <a:solidFill>
                  <a:srgbClr val="205868"/>
                </a:solidFill>
                <a:latin typeface="Arial"/>
                <a:cs typeface="Arial"/>
              </a:rPr>
              <a:t>***</a:t>
            </a:r>
            <a:r>
              <a:rPr sz="2000" b="1" i="1" dirty="0">
                <a:solidFill>
                  <a:srgbClr val="205868"/>
                </a:solidFill>
                <a:latin typeface="Arial"/>
                <a:cs typeface="Arial"/>
              </a:rPr>
              <a:t>FFRDC, energy lab contractors, or other special situations should consult their GC to determine eligibility.</a:t>
            </a:r>
          </a:p>
        </p:txBody>
      </p:sp>
      <p:sp>
        <p:nvSpPr>
          <p:cNvPr id="6" name="Footer Placeholder 5"/>
          <p:cNvSpPr>
            <a:spLocks noGrp="1"/>
          </p:cNvSpPr>
          <p:nvPr>
            <p:ph type="ftr" sz="quarter" idx="5"/>
          </p:nvPr>
        </p:nvSpPr>
        <p:spPr/>
        <p:txBody>
          <a:bodyPr/>
          <a:lstStyle/>
          <a:p>
            <a:fld id="{EF031CA7-BC16-4CC6-9E0B-DD541CD53C3B}" type="slidenum">
              <a:rPr lang="en-US" smtClean="0"/>
              <a:t>11</a:t>
            </a:fld>
            <a:endParaRPr lang="en-US" dirty="0"/>
          </a:p>
        </p:txBody>
      </p:sp>
    </p:spTree>
    <p:extLst>
      <p:ext uri="{BB962C8B-B14F-4D97-AF65-F5344CB8AC3E}">
        <p14:creationId xmlns:p14="http://schemas.microsoft.com/office/powerpoint/2010/main" val="7977032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1537" y="949705"/>
            <a:ext cx="7500924" cy="677108"/>
          </a:xfrm>
        </p:spPr>
        <p:txBody>
          <a:bodyPr/>
          <a:lstStyle/>
          <a:p>
            <a:pPr algn="ctr"/>
            <a:r>
              <a:rPr lang="en-US" spc="-5" dirty="0"/>
              <a:t>Award Announcement</a:t>
            </a:r>
            <a:endParaRPr lang="en-US" dirty="0"/>
          </a:p>
        </p:txBody>
      </p:sp>
      <p:sp>
        <p:nvSpPr>
          <p:cNvPr id="3" name="Text Placeholder 2"/>
          <p:cNvSpPr>
            <a:spLocks noGrp="1"/>
          </p:cNvSpPr>
          <p:nvPr>
            <p:ph type="body" idx="1"/>
          </p:nvPr>
        </p:nvSpPr>
        <p:spPr>
          <a:xfrm>
            <a:off x="533400" y="1626813"/>
            <a:ext cx="8072119" cy="2718693"/>
          </a:xfrm>
        </p:spPr>
        <p:txBody>
          <a:bodyPr/>
          <a:lstStyle/>
          <a:p>
            <a:pPr marL="355600" indent="-342900">
              <a:lnSpc>
                <a:spcPct val="100000"/>
              </a:lnSpc>
              <a:buClr>
                <a:srgbClr val="205868"/>
              </a:buClr>
              <a:buFont typeface="Arial"/>
              <a:buChar char="•"/>
              <a:tabLst>
                <a:tab pos="356235" algn="l"/>
              </a:tabLst>
            </a:pPr>
            <a:endParaRPr lang="en-US" dirty="0"/>
          </a:p>
          <a:p>
            <a:pPr marL="355600" indent="-342900">
              <a:lnSpc>
                <a:spcPct val="100000"/>
              </a:lnSpc>
              <a:buClr>
                <a:srgbClr val="205868"/>
              </a:buClr>
              <a:buFont typeface="Arial"/>
              <a:buChar char="•"/>
              <a:tabLst>
                <a:tab pos="356235" algn="l"/>
              </a:tabLst>
            </a:pPr>
            <a:r>
              <a:rPr lang="en-US" dirty="0"/>
              <a:t>An</a:t>
            </a:r>
            <a:r>
              <a:rPr lang="en-US" spc="-10" dirty="0"/>
              <a:t>t</a:t>
            </a:r>
            <a:r>
              <a:rPr lang="en-US" dirty="0"/>
              <a:t>icip</a:t>
            </a:r>
            <a:r>
              <a:rPr lang="en-US" spc="5" dirty="0"/>
              <a:t>a</a:t>
            </a:r>
            <a:r>
              <a:rPr lang="en-US" dirty="0"/>
              <a:t>ted</a:t>
            </a:r>
            <a:r>
              <a:rPr lang="en-US" spc="-125" dirty="0"/>
              <a:t> </a:t>
            </a:r>
            <a:r>
              <a:rPr lang="en-US" dirty="0"/>
              <a:t>Announ</a:t>
            </a:r>
            <a:r>
              <a:rPr lang="en-US" spc="5" dirty="0"/>
              <a:t>c</a:t>
            </a:r>
            <a:r>
              <a:rPr lang="en-US" dirty="0"/>
              <a:t>ement</a:t>
            </a:r>
            <a:r>
              <a:rPr lang="en-US" spc="-55" dirty="0"/>
              <a:t> </a:t>
            </a:r>
            <a:r>
              <a:rPr lang="en-US" dirty="0"/>
              <a:t>and</a:t>
            </a:r>
            <a:r>
              <a:rPr lang="en-US" spc="-120" dirty="0"/>
              <a:t> </a:t>
            </a:r>
            <a:r>
              <a:rPr lang="en-US" spc="-40" dirty="0"/>
              <a:t>A</a:t>
            </a:r>
            <a:r>
              <a:rPr lang="en-US" dirty="0"/>
              <a:t>ward</a:t>
            </a:r>
            <a:r>
              <a:rPr lang="en-US" spc="-15" dirty="0"/>
              <a:t> </a:t>
            </a:r>
            <a:r>
              <a:rPr lang="en-US" dirty="0"/>
              <a:t>Dates.</a:t>
            </a:r>
          </a:p>
          <a:p>
            <a:pPr marL="756285" marR="5080" lvl="1" indent="-286385">
              <a:lnSpc>
                <a:spcPct val="100000"/>
              </a:lnSpc>
              <a:spcBef>
                <a:spcPts val="480"/>
              </a:spcBef>
              <a:buClr>
                <a:srgbClr val="585858"/>
              </a:buClr>
              <a:buFont typeface="Arial"/>
              <a:buChar char="•"/>
              <a:tabLst>
                <a:tab pos="756920" algn="l"/>
              </a:tabLst>
            </a:pPr>
            <a:endParaRPr lang="en-US" sz="2000" dirty="0">
              <a:solidFill>
                <a:schemeClr val="tx1">
                  <a:lumMod val="65000"/>
                  <a:lumOff val="35000"/>
                </a:schemeClr>
              </a:solidFill>
              <a:latin typeface="Arial"/>
              <a:cs typeface="Arial"/>
            </a:endParaRPr>
          </a:p>
          <a:p>
            <a:pPr marL="756285" marR="5080" lvl="1" indent="-286385">
              <a:lnSpc>
                <a:spcPct val="100000"/>
              </a:lnSpc>
              <a:spcBef>
                <a:spcPts val="480"/>
              </a:spcBef>
              <a:buClr>
                <a:srgbClr val="585858"/>
              </a:buClr>
              <a:buFont typeface="Arial"/>
              <a:buChar char="•"/>
              <a:tabLst>
                <a:tab pos="756920" algn="l"/>
              </a:tabLst>
            </a:pPr>
            <a:r>
              <a:rPr lang="en-US" sz="2000" dirty="0">
                <a:solidFill>
                  <a:srgbClr val="205868"/>
                </a:solidFill>
                <a:latin typeface="Arial"/>
                <a:cs typeface="Arial"/>
              </a:rPr>
              <a:t>Review and selection is expected to be completed in late 2016.</a:t>
            </a:r>
          </a:p>
          <a:p>
            <a:pPr marL="756285" marR="185420" lvl="1" indent="-286385">
              <a:lnSpc>
                <a:spcPct val="100000"/>
              </a:lnSpc>
              <a:spcBef>
                <a:spcPts val="480"/>
              </a:spcBef>
              <a:buClr>
                <a:srgbClr val="585858"/>
              </a:buClr>
              <a:buFont typeface="Arial"/>
              <a:buChar char="•"/>
              <a:tabLst>
                <a:tab pos="756920" algn="l"/>
              </a:tabLst>
            </a:pPr>
            <a:endParaRPr lang="en-US" sz="2000" dirty="0">
              <a:solidFill>
                <a:srgbClr val="205868"/>
              </a:solidFill>
              <a:latin typeface="Arial"/>
              <a:cs typeface="Arial"/>
            </a:endParaRPr>
          </a:p>
          <a:p>
            <a:pPr marL="756285" marR="185420" lvl="1" indent="-286385">
              <a:lnSpc>
                <a:spcPct val="100000"/>
              </a:lnSpc>
              <a:spcBef>
                <a:spcPts val="480"/>
              </a:spcBef>
              <a:buClr>
                <a:srgbClr val="585858"/>
              </a:buClr>
              <a:buFont typeface="Arial"/>
              <a:buChar char="•"/>
              <a:tabLst>
                <a:tab pos="756920" algn="l"/>
              </a:tabLst>
            </a:pPr>
            <a:r>
              <a:rPr lang="en-US" sz="2000" dirty="0">
                <a:solidFill>
                  <a:srgbClr val="205868"/>
                </a:solidFill>
                <a:latin typeface="Arial"/>
                <a:cs typeface="Arial"/>
              </a:rPr>
              <a:t>The earliest anticipated start date for the award is expected to be February 2017.</a:t>
            </a:r>
          </a:p>
          <a:p>
            <a:endParaRPr lang="en-US" dirty="0"/>
          </a:p>
        </p:txBody>
      </p:sp>
      <p:sp>
        <p:nvSpPr>
          <p:cNvPr id="4" name="Footer Placeholder 3"/>
          <p:cNvSpPr>
            <a:spLocks noGrp="1"/>
          </p:cNvSpPr>
          <p:nvPr>
            <p:ph type="ftr" sz="quarter" idx="5"/>
          </p:nvPr>
        </p:nvSpPr>
        <p:spPr/>
        <p:txBody>
          <a:bodyPr/>
          <a:lstStyle/>
          <a:p>
            <a:fld id="{44704022-F6A1-4353-89AB-ED2E6EBF6DF8}" type="slidenum">
              <a:rPr lang="en-US" smtClean="0"/>
              <a:pPr/>
              <a:t>12</a:t>
            </a:fld>
            <a:endParaRPr lang="en-US" dirty="0"/>
          </a:p>
        </p:txBody>
      </p:sp>
    </p:spTree>
    <p:extLst>
      <p:ext uri="{BB962C8B-B14F-4D97-AF65-F5344CB8AC3E}">
        <p14:creationId xmlns:p14="http://schemas.microsoft.com/office/powerpoint/2010/main" val="3717603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8007" y="790112"/>
            <a:ext cx="7865261" cy="546990"/>
          </a:xfrm>
          <a:prstGeom prst="rect">
            <a:avLst/>
          </a:prstGeom>
        </p:spPr>
        <p:txBody>
          <a:bodyPr vert="horz" wrap="square" lIns="0" tIns="122600" rIns="0" bIns="0" rtlCol="0">
            <a:spAutoFit/>
          </a:bodyPr>
          <a:lstStyle/>
          <a:p>
            <a:pPr marL="99695">
              <a:lnSpc>
                <a:spcPts val="3329"/>
              </a:lnSpc>
            </a:pPr>
            <a:r>
              <a:rPr sz="2800" spc="-25" dirty="0">
                <a:latin typeface="Arial"/>
                <a:cs typeface="Arial"/>
              </a:rPr>
              <a:t>Wh</a:t>
            </a:r>
            <a:r>
              <a:rPr sz="2800" spc="-15" dirty="0">
                <a:latin typeface="Arial"/>
                <a:cs typeface="Arial"/>
              </a:rPr>
              <a:t>a</a:t>
            </a:r>
            <a:r>
              <a:rPr sz="2800" spc="-10" dirty="0">
                <a:latin typeface="Arial"/>
                <a:cs typeface="Arial"/>
              </a:rPr>
              <a:t>t</a:t>
            </a:r>
            <a:r>
              <a:rPr sz="2800" spc="-5" dirty="0">
                <a:latin typeface="Arial"/>
                <a:cs typeface="Arial"/>
              </a:rPr>
              <a:t> </a:t>
            </a:r>
            <a:r>
              <a:rPr lang="en-US" sz="2800" spc="-35" dirty="0">
                <a:latin typeface="Arial"/>
                <a:cs typeface="Arial"/>
              </a:rPr>
              <a:t>W</a:t>
            </a:r>
            <a:r>
              <a:rPr sz="2800" spc="-20" dirty="0">
                <a:latin typeface="Arial"/>
                <a:cs typeface="Arial"/>
              </a:rPr>
              <a:t>e</a:t>
            </a:r>
            <a:r>
              <a:rPr sz="2800" spc="15" dirty="0">
                <a:latin typeface="Arial"/>
                <a:cs typeface="Arial"/>
              </a:rPr>
              <a:t> </a:t>
            </a:r>
            <a:r>
              <a:rPr lang="en-US" sz="2800" spc="-15" dirty="0">
                <a:latin typeface="Arial"/>
                <a:cs typeface="Arial"/>
              </a:rPr>
              <a:t>Expect</a:t>
            </a:r>
            <a:r>
              <a:rPr sz="2800" spc="5" dirty="0">
                <a:latin typeface="Arial"/>
                <a:cs typeface="Arial"/>
              </a:rPr>
              <a:t> </a:t>
            </a:r>
            <a:r>
              <a:rPr sz="2800" spc="-15" dirty="0">
                <a:latin typeface="Arial"/>
                <a:cs typeface="Arial"/>
              </a:rPr>
              <a:t>to</a:t>
            </a:r>
            <a:r>
              <a:rPr sz="2800" spc="5" dirty="0">
                <a:latin typeface="Arial"/>
                <a:cs typeface="Arial"/>
              </a:rPr>
              <a:t> </a:t>
            </a:r>
            <a:r>
              <a:rPr lang="en-US" sz="2800" spc="-10" dirty="0">
                <a:latin typeface="Arial"/>
                <a:cs typeface="Arial"/>
              </a:rPr>
              <a:t>S</a:t>
            </a:r>
            <a:r>
              <a:rPr sz="2800" spc="-20" dirty="0">
                <a:latin typeface="Arial"/>
                <a:cs typeface="Arial"/>
              </a:rPr>
              <a:t>ee</a:t>
            </a:r>
            <a:r>
              <a:rPr sz="2800" spc="-5" dirty="0">
                <a:latin typeface="Arial"/>
                <a:cs typeface="Arial"/>
              </a:rPr>
              <a:t> </a:t>
            </a:r>
            <a:r>
              <a:rPr sz="2800" spc="-15" dirty="0">
                <a:latin typeface="Arial"/>
                <a:cs typeface="Arial"/>
              </a:rPr>
              <a:t>in</a:t>
            </a:r>
            <a:r>
              <a:rPr sz="2800" dirty="0">
                <a:latin typeface="Arial"/>
                <a:cs typeface="Arial"/>
              </a:rPr>
              <a:t> </a:t>
            </a:r>
            <a:r>
              <a:rPr sz="2800" spc="-20" dirty="0">
                <a:latin typeface="Arial"/>
                <a:cs typeface="Arial"/>
              </a:rPr>
              <a:t>a</a:t>
            </a:r>
            <a:r>
              <a:rPr sz="2800" spc="5" dirty="0">
                <a:latin typeface="Arial"/>
                <a:cs typeface="Arial"/>
              </a:rPr>
              <a:t> </a:t>
            </a:r>
            <a:r>
              <a:rPr sz="2800" spc="-20" dirty="0">
                <a:latin typeface="Arial"/>
                <a:cs typeface="Arial"/>
              </a:rPr>
              <a:t>Suc</a:t>
            </a:r>
            <a:r>
              <a:rPr sz="2800" spc="-10" dirty="0">
                <a:latin typeface="Arial"/>
                <a:cs typeface="Arial"/>
              </a:rPr>
              <a:t>c</a:t>
            </a:r>
            <a:r>
              <a:rPr sz="2800" spc="-20" dirty="0">
                <a:latin typeface="Arial"/>
                <a:cs typeface="Arial"/>
              </a:rPr>
              <a:t>e</a:t>
            </a:r>
            <a:r>
              <a:rPr sz="2800" spc="-10" dirty="0">
                <a:latin typeface="Arial"/>
                <a:cs typeface="Arial"/>
              </a:rPr>
              <a:t>s</a:t>
            </a:r>
            <a:r>
              <a:rPr sz="2800" spc="-15" dirty="0">
                <a:latin typeface="Arial"/>
                <a:cs typeface="Arial"/>
              </a:rPr>
              <a:t>s</a:t>
            </a:r>
            <a:r>
              <a:rPr sz="2800" spc="-5" dirty="0">
                <a:latin typeface="Arial"/>
                <a:cs typeface="Arial"/>
              </a:rPr>
              <a:t>f</a:t>
            </a:r>
            <a:r>
              <a:rPr sz="2800" spc="-15" dirty="0">
                <a:latin typeface="Arial"/>
                <a:cs typeface="Arial"/>
              </a:rPr>
              <a:t>ul</a:t>
            </a:r>
            <a:r>
              <a:rPr sz="2800" spc="-5" dirty="0">
                <a:latin typeface="Arial"/>
                <a:cs typeface="Arial"/>
              </a:rPr>
              <a:t> </a:t>
            </a:r>
            <a:r>
              <a:rPr sz="2800" spc="-15" dirty="0">
                <a:latin typeface="Arial"/>
                <a:cs typeface="Arial"/>
              </a:rPr>
              <a:t>Prop</a:t>
            </a:r>
            <a:r>
              <a:rPr sz="2800" spc="-20" dirty="0">
                <a:latin typeface="Arial"/>
                <a:cs typeface="Arial"/>
              </a:rPr>
              <a:t>o</a:t>
            </a:r>
            <a:r>
              <a:rPr sz="2800" spc="-10" dirty="0">
                <a:latin typeface="Arial"/>
                <a:cs typeface="Arial"/>
              </a:rPr>
              <a:t>s</a:t>
            </a:r>
            <a:r>
              <a:rPr sz="2800" spc="-15" dirty="0">
                <a:latin typeface="Arial"/>
                <a:cs typeface="Arial"/>
              </a:rPr>
              <a:t>al</a:t>
            </a:r>
            <a:endParaRPr sz="2800" dirty="0">
              <a:latin typeface="Arial"/>
              <a:cs typeface="Arial"/>
            </a:endParaRPr>
          </a:p>
        </p:txBody>
      </p:sp>
      <p:sp>
        <p:nvSpPr>
          <p:cNvPr id="4" name="Text Placeholder 3"/>
          <p:cNvSpPr>
            <a:spLocks noGrp="1"/>
          </p:cNvSpPr>
          <p:nvPr>
            <p:ph type="body" idx="1"/>
          </p:nvPr>
        </p:nvSpPr>
        <p:spPr>
          <a:xfrm>
            <a:off x="537378" y="1981200"/>
            <a:ext cx="7786521" cy="3108543"/>
          </a:xfrm>
        </p:spPr>
        <p:txBody>
          <a:bodyPr/>
          <a:lstStyle/>
          <a:p>
            <a:pPr marL="342900" indent="-342900">
              <a:spcBef>
                <a:spcPts val="1200"/>
              </a:spcBef>
              <a:buFont typeface="Arial" panose="020B0604020202020204" pitchFamily="34" charset="0"/>
              <a:buChar char="•"/>
            </a:pPr>
            <a:r>
              <a:rPr lang="en-US" sz="2400" dirty="0"/>
              <a:t>Identify the specific disaster resiliency problem that the applicant proposes to solve that aligns with, or is complementary to, one of the existing EL Disaster Resilience Programs, explain the problem’s difficulties, and describe the benefits that would accrue if the problem were solved.</a:t>
            </a:r>
          </a:p>
          <a:p>
            <a:pPr marL="342900" indent="-342900">
              <a:spcBef>
                <a:spcPts val="1200"/>
              </a:spcBef>
              <a:buFont typeface="Arial" panose="020B0604020202020204" pitchFamily="34" charset="0"/>
              <a:buChar char="•"/>
            </a:pPr>
            <a:r>
              <a:rPr lang="en-US" sz="2400" dirty="0"/>
              <a:t>Propose a technical approach that directly addresses the identified problem.</a:t>
            </a:r>
          </a:p>
        </p:txBody>
      </p:sp>
      <p:sp>
        <p:nvSpPr>
          <p:cNvPr id="6" name="Footer Placeholder 5"/>
          <p:cNvSpPr>
            <a:spLocks noGrp="1"/>
          </p:cNvSpPr>
          <p:nvPr>
            <p:ph type="ftr" sz="quarter" idx="5"/>
          </p:nvPr>
        </p:nvSpPr>
        <p:spPr/>
        <p:txBody>
          <a:bodyPr/>
          <a:lstStyle/>
          <a:p>
            <a:fld id="{49B2205B-367D-4860-A9D3-E712517AFB2C}" type="slidenum">
              <a:rPr lang="en-US" smtClean="0"/>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5567" y="914400"/>
            <a:ext cx="7712863" cy="430887"/>
          </a:xfrm>
        </p:spPr>
        <p:txBody>
          <a:bodyPr/>
          <a:lstStyle/>
          <a:p>
            <a:r>
              <a:rPr lang="en-US" sz="2800" spc="-25" dirty="0">
                <a:latin typeface="Arial"/>
                <a:cs typeface="Arial"/>
              </a:rPr>
              <a:t>Wh</a:t>
            </a:r>
            <a:r>
              <a:rPr lang="en-US" sz="2800" spc="-15" dirty="0">
                <a:latin typeface="Arial"/>
                <a:cs typeface="Arial"/>
              </a:rPr>
              <a:t>a</a:t>
            </a:r>
            <a:r>
              <a:rPr lang="en-US" sz="2800" spc="-10" dirty="0">
                <a:latin typeface="Arial"/>
                <a:cs typeface="Arial"/>
              </a:rPr>
              <a:t>t</a:t>
            </a:r>
            <a:r>
              <a:rPr lang="en-US" sz="2800" spc="-5" dirty="0">
                <a:latin typeface="Arial"/>
                <a:cs typeface="Arial"/>
              </a:rPr>
              <a:t> </a:t>
            </a:r>
            <a:r>
              <a:rPr lang="en-US" sz="2800" spc="-35" dirty="0">
                <a:latin typeface="Arial"/>
                <a:cs typeface="Arial"/>
              </a:rPr>
              <a:t>W</a:t>
            </a:r>
            <a:r>
              <a:rPr lang="en-US" sz="2800" spc="-20" dirty="0">
                <a:latin typeface="Arial"/>
                <a:cs typeface="Arial"/>
              </a:rPr>
              <a:t>e</a:t>
            </a:r>
            <a:r>
              <a:rPr lang="en-US" sz="2800" spc="15" dirty="0">
                <a:latin typeface="Arial"/>
                <a:cs typeface="Arial"/>
              </a:rPr>
              <a:t> </a:t>
            </a:r>
            <a:r>
              <a:rPr lang="en-US" sz="2800" spc="-15" dirty="0">
                <a:latin typeface="Arial"/>
                <a:cs typeface="Arial"/>
              </a:rPr>
              <a:t>Expect</a:t>
            </a:r>
            <a:r>
              <a:rPr lang="en-US" sz="2800" spc="5" dirty="0">
                <a:latin typeface="Arial"/>
                <a:cs typeface="Arial"/>
              </a:rPr>
              <a:t> </a:t>
            </a:r>
            <a:r>
              <a:rPr lang="en-US" sz="2800" spc="-15" dirty="0">
                <a:latin typeface="Arial"/>
                <a:cs typeface="Arial"/>
              </a:rPr>
              <a:t>to</a:t>
            </a:r>
            <a:r>
              <a:rPr lang="en-US" sz="2800" spc="5" dirty="0">
                <a:latin typeface="Arial"/>
                <a:cs typeface="Arial"/>
              </a:rPr>
              <a:t> </a:t>
            </a:r>
            <a:r>
              <a:rPr lang="en-US" sz="2800" spc="-10" dirty="0">
                <a:latin typeface="Arial"/>
                <a:cs typeface="Arial"/>
              </a:rPr>
              <a:t>S</a:t>
            </a:r>
            <a:r>
              <a:rPr lang="en-US" sz="2800" spc="-20" dirty="0">
                <a:latin typeface="Arial"/>
                <a:cs typeface="Arial"/>
              </a:rPr>
              <a:t>ee</a:t>
            </a:r>
            <a:r>
              <a:rPr lang="en-US" sz="2800" spc="-5" dirty="0">
                <a:latin typeface="Arial"/>
                <a:cs typeface="Arial"/>
              </a:rPr>
              <a:t> </a:t>
            </a:r>
            <a:r>
              <a:rPr lang="en-US" sz="2800" spc="-15" dirty="0">
                <a:latin typeface="Arial"/>
                <a:cs typeface="Arial"/>
              </a:rPr>
              <a:t>in</a:t>
            </a:r>
            <a:r>
              <a:rPr lang="en-US" sz="2800" dirty="0">
                <a:latin typeface="Arial"/>
                <a:cs typeface="Arial"/>
              </a:rPr>
              <a:t> </a:t>
            </a:r>
            <a:r>
              <a:rPr lang="en-US" sz="2800" spc="-20" dirty="0">
                <a:latin typeface="Arial"/>
                <a:cs typeface="Arial"/>
              </a:rPr>
              <a:t>a</a:t>
            </a:r>
            <a:r>
              <a:rPr lang="en-US" sz="2800" spc="5" dirty="0">
                <a:latin typeface="Arial"/>
                <a:cs typeface="Arial"/>
              </a:rPr>
              <a:t> </a:t>
            </a:r>
            <a:r>
              <a:rPr lang="en-US" sz="2800" spc="-20" dirty="0">
                <a:latin typeface="Arial"/>
                <a:cs typeface="Arial"/>
              </a:rPr>
              <a:t>Suc</a:t>
            </a:r>
            <a:r>
              <a:rPr lang="en-US" sz="2800" spc="-10" dirty="0">
                <a:latin typeface="Arial"/>
                <a:cs typeface="Arial"/>
              </a:rPr>
              <a:t>c</a:t>
            </a:r>
            <a:r>
              <a:rPr lang="en-US" sz="2800" spc="-20" dirty="0">
                <a:latin typeface="Arial"/>
                <a:cs typeface="Arial"/>
              </a:rPr>
              <a:t>e</a:t>
            </a:r>
            <a:r>
              <a:rPr lang="en-US" sz="2800" spc="-10" dirty="0">
                <a:latin typeface="Arial"/>
                <a:cs typeface="Arial"/>
              </a:rPr>
              <a:t>s</a:t>
            </a:r>
            <a:r>
              <a:rPr lang="en-US" sz="2800" spc="-15" dirty="0">
                <a:latin typeface="Arial"/>
                <a:cs typeface="Arial"/>
              </a:rPr>
              <a:t>s</a:t>
            </a:r>
            <a:r>
              <a:rPr lang="en-US" sz="2800" spc="-5" dirty="0">
                <a:latin typeface="Arial"/>
                <a:cs typeface="Arial"/>
              </a:rPr>
              <a:t>f</a:t>
            </a:r>
            <a:r>
              <a:rPr lang="en-US" sz="2800" spc="-15" dirty="0">
                <a:latin typeface="Arial"/>
                <a:cs typeface="Arial"/>
              </a:rPr>
              <a:t>ul</a:t>
            </a:r>
            <a:r>
              <a:rPr lang="en-US" sz="2800" spc="-5" dirty="0">
                <a:latin typeface="Arial"/>
                <a:cs typeface="Arial"/>
              </a:rPr>
              <a:t> </a:t>
            </a:r>
            <a:r>
              <a:rPr lang="en-US" sz="2800" spc="-15" dirty="0">
                <a:latin typeface="Arial"/>
                <a:cs typeface="Arial"/>
              </a:rPr>
              <a:t>Prop</a:t>
            </a:r>
            <a:r>
              <a:rPr lang="en-US" sz="2800" spc="-20" dirty="0">
                <a:latin typeface="Arial"/>
                <a:cs typeface="Arial"/>
              </a:rPr>
              <a:t>o</a:t>
            </a:r>
            <a:r>
              <a:rPr lang="en-US" sz="2800" spc="-10" dirty="0">
                <a:latin typeface="Arial"/>
                <a:cs typeface="Arial"/>
              </a:rPr>
              <a:t>s</a:t>
            </a:r>
            <a:r>
              <a:rPr lang="en-US" sz="2800" spc="-15" dirty="0">
                <a:latin typeface="Arial"/>
                <a:cs typeface="Arial"/>
              </a:rPr>
              <a:t>al</a:t>
            </a:r>
            <a:endParaRPr lang="en-US" sz="2800" dirty="0"/>
          </a:p>
        </p:txBody>
      </p:sp>
      <p:sp>
        <p:nvSpPr>
          <p:cNvPr id="3" name="Text Placeholder 2"/>
          <p:cNvSpPr>
            <a:spLocks noGrp="1"/>
          </p:cNvSpPr>
          <p:nvPr>
            <p:ph type="body" idx="1"/>
          </p:nvPr>
        </p:nvSpPr>
        <p:spPr>
          <a:xfrm>
            <a:off x="535940" y="1610630"/>
            <a:ext cx="8072119" cy="3077766"/>
          </a:xfrm>
        </p:spPr>
        <p:txBody>
          <a:bodyPr/>
          <a:lstStyle/>
          <a:p>
            <a:pPr marL="342900" indent="-342900">
              <a:spcBef>
                <a:spcPts val="1200"/>
              </a:spcBef>
              <a:buFont typeface="Arial" panose="020B0604020202020204" pitchFamily="34" charset="0"/>
              <a:buChar char="•"/>
            </a:pPr>
            <a:r>
              <a:rPr lang="en-US" dirty="0"/>
              <a:t>Provide a schedule of milestones for the overall project that includes metrics for measuring the success of the proposed efforts, and include plans for publication in professional literature and for technology transfer.</a:t>
            </a:r>
          </a:p>
          <a:p>
            <a:pPr marL="342900" indent="-342900">
              <a:spcBef>
                <a:spcPts val="1200"/>
              </a:spcBef>
              <a:buFont typeface="Arial" panose="020B0604020202020204" pitchFamily="34" charset="0"/>
              <a:buChar char="•"/>
            </a:pPr>
            <a:endParaRPr lang="en-US" dirty="0"/>
          </a:p>
          <a:p>
            <a:pPr marL="342900" indent="-342900">
              <a:spcBef>
                <a:spcPts val="1200"/>
              </a:spcBef>
              <a:buFont typeface="Arial" panose="020B0604020202020204" pitchFamily="34" charset="0"/>
              <a:buChar char="•"/>
            </a:pPr>
            <a:r>
              <a:rPr lang="en-US" dirty="0"/>
              <a:t>Describe the qualifications, proposed roles, and level of planned effort of the project participants, including the proposed role of the project lead.</a:t>
            </a:r>
          </a:p>
          <a:p>
            <a:endParaRPr lang="en-US" dirty="0"/>
          </a:p>
        </p:txBody>
      </p:sp>
      <p:sp>
        <p:nvSpPr>
          <p:cNvPr id="4" name="Footer Placeholder 3"/>
          <p:cNvSpPr>
            <a:spLocks noGrp="1"/>
          </p:cNvSpPr>
          <p:nvPr>
            <p:ph type="ftr" sz="quarter" idx="5"/>
          </p:nvPr>
        </p:nvSpPr>
        <p:spPr/>
        <p:txBody>
          <a:bodyPr/>
          <a:lstStyle/>
          <a:p>
            <a:fld id="{44704022-F6A1-4353-89AB-ED2E6EBF6DF8}" type="slidenum">
              <a:rPr lang="en-US" smtClean="0"/>
              <a:pPr/>
              <a:t>14</a:t>
            </a:fld>
            <a:endParaRPr lang="en-US" dirty="0"/>
          </a:p>
        </p:txBody>
      </p:sp>
    </p:spTree>
    <p:extLst>
      <p:ext uri="{BB962C8B-B14F-4D97-AF65-F5344CB8AC3E}">
        <p14:creationId xmlns:p14="http://schemas.microsoft.com/office/powerpoint/2010/main" val="6198785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477261" y="860425"/>
            <a:ext cx="4189729" cy="584835"/>
          </a:xfrm>
          <a:prstGeom prst="rect">
            <a:avLst/>
          </a:prstGeom>
        </p:spPr>
        <p:txBody>
          <a:bodyPr vert="horz" wrap="square" lIns="0" tIns="0" rIns="0" bIns="0" rtlCol="0">
            <a:spAutoFit/>
          </a:bodyPr>
          <a:lstStyle/>
          <a:p>
            <a:pPr marL="12700">
              <a:lnSpc>
                <a:spcPct val="100000"/>
              </a:lnSpc>
            </a:pPr>
            <a:r>
              <a:rPr sz="4400" spc="-114" dirty="0">
                <a:latin typeface="Calibri"/>
                <a:cs typeface="Calibri"/>
              </a:rPr>
              <a:t>E</a:t>
            </a:r>
            <a:r>
              <a:rPr sz="4400" spc="-60" dirty="0">
                <a:latin typeface="Calibri"/>
                <a:cs typeface="Calibri"/>
              </a:rPr>
              <a:t>v</a:t>
            </a:r>
            <a:r>
              <a:rPr sz="4400" dirty="0">
                <a:latin typeface="Calibri"/>
                <a:cs typeface="Calibri"/>
              </a:rPr>
              <a:t>alu</a:t>
            </a:r>
            <a:r>
              <a:rPr sz="4400" spc="-35" dirty="0">
                <a:latin typeface="Calibri"/>
                <a:cs typeface="Calibri"/>
              </a:rPr>
              <a:t>a</a:t>
            </a:r>
            <a:r>
              <a:rPr sz="4400" dirty="0">
                <a:latin typeface="Calibri"/>
                <a:cs typeface="Calibri"/>
              </a:rPr>
              <a:t>tion</a:t>
            </a:r>
            <a:r>
              <a:rPr sz="4400" spc="-5" dirty="0">
                <a:latin typeface="Calibri"/>
                <a:cs typeface="Calibri"/>
              </a:rPr>
              <a:t> Cri</a:t>
            </a:r>
            <a:r>
              <a:rPr sz="4400" spc="-35" dirty="0">
                <a:latin typeface="Calibri"/>
                <a:cs typeface="Calibri"/>
              </a:rPr>
              <a:t>t</a:t>
            </a:r>
            <a:r>
              <a:rPr sz="4400" dirty="0">
                <a:latin typeface="Calibri"/>
                <a:cs typeface="Calibri"/>
              </a:rPr>
              <a:t>eria</a:t>
            </a:r>
            <a:endParaRPr sz="4400">
              <a:latin typeface="Calibri"/>
              <a:cs typeface="Calibri"/>
            </a:endParaRPr>
          </a:p>
        </p:txBody>
      </p:sp>
      <p:sp>
        <p:nvSpPr>
          <p:cNvPr id="3" name="object 3"/>
          <p:cNvSpPr txBox="1"/>
          <p:nvPr/>
        </p:nvSpPr>
        <p:spPr>
          <a:xfrm>
            <a:off x="535940" y="2329831"/>
            <a:ext cx="7998460" cy="2462213"/>
          </a:xfrm>
          <a:prstGeom prst="rect">
            <a:avLst/>
          </a:prstGeom>
        </p:spPr>
        <p:txBody>
          <a:bodyPr vert="horz" wrap="square" lIns="0" tIns="0" rIns="0" bIns="0" rtlCol="0">
            <a:spAutoFit/>
          </a:bodyPr>
          <a:lstStyle/>
          <a:p>
            <a:pPr marL="355600" indent="-342900">
              <a:lnSpc>
                <a:spcPct val="100000"/>
              </a:lnSpc>
              <a:buClr>
                <a:srgbClr val="205868"/>
              </a:buClr>
              <a:buFont typeface="Arial"/>
              <a:buChar char="•"/>
              <a:tabLst>
                <a:tab pos="356235" algn="l"/>
              </a:tabLst>
            </a:pPr>
            <a:r>
              <a:rPr lang="en-US" sz="2000" dirty="0">
                <a:solidFill>
                  <a:srgbClr val="205868"/>
                </a:solidFill>
                <a:latin typeface="Arial"/>
                <a:cs typeface="Arial"/>
              </a:rPr>
              <a:t>Problems, Solutions and Technical Approach. (0-35 points)</a:t>
            </a:r>
          </a:p>
          <a:p>
            <a:pPr marL="355600" indent="-342900">
              <a:lnSpc>
                <a:spcPct val="100000"/>
              </a:lnSpc>
              <a:buClr>
                <a:srgbClr val="205868"/>
              </a:buClr>
              <a:buFont typeface="Arial"/>
              <a:buChar char="•"/>
              <a:tabLst>
                <a:tab pos="356235" algn="l"/>
              </a:tabLst>
            </a:pPr>
            <a:endParaRPr lang="en-US" sz="2000" dirty="0">
              <a:solidFill>
                <a:srgbClr val="205868"/>
              </a:solidFill>
              <a:latin typeface="Arial"/>
              <a:cs typeface="Arial"/>
            </a:endParaRPr>
          </a:p>
          <a:p>
            <a:pPr marL="355600" indent="-342900">
              <a:lnSpc>
                <a:spcPct val="100000"/>
              </a:lnSpc>
              <a:buClr>
                <a:srgbClr val="205868"/>
              </a:buClr>
              <a:buFont typeface="Arial"/>
              <a:buChar char="•"/>
              <a:tabLst>
                <a:tab pos="356235" algn="l"/>
              </a:tabLst>
            </a:pPr>
            <a:r>
              <a:rPr lang="en-US" sz="2000" dirty="0">
                <a:solidFill>
                  <a:srgbClr val="205868"/>
                </a:solidFill>
                <a:latin typeface="Arial"/>
                <a:cs typeface="Arial"/>
              </a:rPr>
              <a:t>Statement of Work and Potential Impact of the Results. (0-35 pts)</a:t>
            </a:r>
          </a:p>
          <a:p>
            <a:pPr marL="355600" indent="-342900">
              <a:lnSpc>
                <a:spcPct val="100000"/>
              </a:lnSpc>
              <a:buClr>
                <a:srgbClr val="205868"/>
              </a:buClr>
              <a:buFont typeface="Arial"/>
              <a:buChar char="•"/>
              <a:tabLst>
                <a:tab pos="356235" algn="l"/>
              </a:tabLst>
            </a:pPr>
            <a:endParaRPr lang="en-US" sz="2000" dirty="0">
              <a:solidFill>
                <a:srgbClr val="205868"/>
              </a:solidFill>
              <a:latin typeface="Arial"/>
              <a:cs typeface="Arial"/>
            </a:endParaRPr>
          </a:p>
          <a:p>
            <a:pPr marL="355600" indent="-342900">
              <a:lnSpc>
                <a:spcPct val="100000"/>
              </a:lnSpc>
              <a:buClr>
                <a:srgbClr val="205868"/>
              </a:buClr>
              <a:buFont typeface="Arial"/>
              <a:buChar char="•"/>
              <a:tabLst>
                <a:tab pos="356235" algn="l"/>
              </a:tabLst>
            </a:pPr>
            <a:r>
              <a:rPr lang="en-US" sz="2000" dirty="0">
                <a:solidFill>
                  <a:srgbClr val="205868"/>
                </a:solidFill>
                <a:latin typeface="Arial"/>
                <a:cs typeface="Arial"/>
              </a:rPr>
              <a:t>Qualifications and Experience of Key Personnel and Resources Availability. (0-15 points)</a:t>
            </a:r>
          </a:p>
          <a:p>
            <a:pPr marL="355600" indent="-342900">
              <a:lnSpc>
                <a:spcPct val="100000"/>
              </a:lnSpc>
              <a:buClr>
                <a:srgbClr val="205868"/>
              </a:buClr>
              <a:buFont typeface="Arial"/>
              <a:buChar char="•"/>
              <a:tabLst>
                <a:tab pos="356235" algn="l"/>
              </a:tabLst>
            </a:pPr>
            <a:endParaRPr lang="en-US" sz="2000" dirty="0">
              <a:solidFill>
                <a:srgbClr val="205868"/>
              </a:solidFill>
              <a:latin typeface="Arial"/>
              <a:cs typeface="Arial"/>
            </a:endParaRPr>
          </a:p>
          <a:p>
            <a:pPr marL="355600" indent="-342900">
              <a:lnSpc>
                <a:spcPct val="100000"/>
              </a:lnSpc>
              <a:buClr>
                <a:srgbClr val="205868"/>
              </a:buClr>
              <a:buFont typeface="Arial"/>
              <a:buChar char="•"/>
              <a:tabLst>
                <a:tab pos="356235" algn="l"/>
              </a:tabLst>
            </a:pPr>
            <a:r>
              <a:rPr lang="en-US" sz="2000" dirty="0">
                <a:solidFill>
                  <a:srgbClr val="205868"/>
                </a:solidFill>
                <a:latin typeface="Arial"/>
                <a:cs typeface="Arial"/>
              </a:rPr>
              <a:t>Budget Narrative. (0-15 points)</a:t>
            </a:r>
          </a:p>
        </p:txBody>
      </p:sp>
      <p:sp>
        <p:nvSpPr>
          <p:cNvPr id="6" name="Footer Placeholder 5"/>
          <p:cNvSpPr>
            <a:spLocks noGrp="1"/>
          </p:cNvSpPr>
          <p:nvPr>
            <p:ph type="ftr" sz="quarter" idx="5"/>
          </p:nvPr>
        </p:nvSpPr>
        <p:spPr/>
        <p:txBody>
          <a:bodyPr/>
          <a:lstStyle/>
          <a:p>
            <a:fld id="{21ADB23D-0B78-40D0-8ADD-C2191214EDD7}" type="slidenum">
              <a:rPr lang="en-US" smtClean="0"/>
              <a:t>15</a:t>
            </a:fld>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38200" y="860425"/>
            <a:ext cx="7525384" cy="984885"/>
          </a:xfrm>
          <a:prstGeom prst="rect">
            <a:avLst/>
          </a:prstGeom>
        </p:spPr>
        <p:txBody>
          <a:bodyPr vert="horz" wrap="square" lIns="0" tIns="0" rIns="0" bIns="0" rtlCol="0">
            <a:spAutoFit/>
          </a:bodyPr>
          <a:lstStyle/>
          <a:p>
            <a:pPr marL="12700" algn="ctr">
              <a:lnSpc>
                <a:spcPct val="100000"/>
              </a:lnSpc>
            </a:pPr>
            <a:r>
              <a:rPr lang="en-US" sz="3200" dirty="0">
                <a:latin typeface="Calibri"/>
                <a:cs typeface="Calibri"/>
              </a:rPr>
              <a:t>Problems, Solutions and Technical Approach</a:t>
            </a:r>
            <a:br>
              <a:rPr lang="en-US" sz="3200" dirty="0">
                <a:latin typeface="Calibri"/>
                <a:cs typeface="Calibri"/>
              </a:rPr>
            </a:br>
            <a:r>
              <a:rPr lang="en-US" sz="3200" dirty="0">
                <a:latin typeface="Calibri"/>
                <a:cs typeface="Calibri"/>
              </a:rPr>
              <a:t>(0 – 35 pts)</a:t>
            </a:r>
            <a:endParaRPr sz="3200" dirty="0">
              <a:latin typeface="Calibri"/>
              <a:cs typeface="Calibri"/>
            </a:endParaRPr>
          </a:p>
        </p:txBody>
      </p:sp>
      <p:sp>
        <p:nvSpPr>
          <p:cNvPr id="3" name="object 3"/>
          <p:cNvSpPr txBox="1"/>
          <p:nvPr/>
        </p:nvSpPr>
        <p:spPr>
          <a:xfrm>
            <a:off x="609600" y="1818689"/>
            <a:ext cx="7753984" cy="4001095"/>
          </a:xfrm>
          <a:prstGeom prst="rect">
            <a:avLst/>
          </a:prstGeom>
        </p:spPr>
        <p:txBody>
          <a:bodyPr vert="horz" wrap="square" lIns="0" tIns="0" rIns="0" bIns="0" rtlCol="0">
            <a:spAutoFit/>
          </a:bodyPr>
          <a:lstStyle/>
          <a:p>
            <a:pPr marL="12700" marR="5080" lvl="1">
              <a:buClr>
                <a:srgbClr val="205868"/>
              </a:buClr>
              <a:tabLst>
                <a:tab pos="756920" algn="l"/>
              </a:tabLst>
            </a:pPr>
            <a:endParaRPr lang="en-US" sz="2000" dirty="0">
              <a:solidFill>
                <a:srgbClr val="205868"/>
              </a:solidFill>
              <a:latin typeface="Arial"/>
              <a:cs typeface="Arial"/>
            </a:endParaRPr>
          </a:p>
          <a:p>
            <a:pPr marL="12700" marR="5080" lvl="1">
              <a:buClr>
                <a:srgbClr val="205868"/>
              </a:buClr>
              <a:tabLst>
                <a:tab pos="756920" algn="l"/>
              </a:tabLst>
            </a:pPr>
            <a:r>
              <a:rPr lang="en-US" sz="2000" dirty="0">
                <a:solidFill>
                  <a:srgbClr val="205868"/>
                </a:solidFill>
                <a:latin typeface="Arial"/>
                <a:cs typeface="Arial"/>
              </a:rPr>
              <a:t>Note: each sub-criterion will be given approximately equal weight </a:t>
            </a:r>
          </a:p>
          <a:p>
            <a:pPr marL="227013" marR="5080" lvl="1" indent="-214313">
              <a:buClr>
                <a:srgbClr val="205868"/>
              </a:buClr>
              <a:buFont typeface="Arial"/>
              <a:buChar char="•"/>
              <a:tabLst>
                <a:tab pos="756920" algn="l"/>
              </a:tabLst>
            </a:pPr>
            <a:endParaRPr lang="en-US" sz="2000" dirty="0">
              <a:solidFill>
                <a:srgbClr val="205868"/>
              </a:solidFill>
              <a:latin typeface="Arial"/>
              <a:cs typeface="Arial"/>
            </a:endParaRPr>
          </a:p>
          <a:p>
            <a:pPr marL="12700" marR="5080" lvl="1">
              <a:buClr>
                <a:srgbClr val="205868"/>
              </a:buClr>
              <a:tabLst>
                <a:tab pos="756920" algn="l"/>
              </a:tabLst>
            </a:pPr>
            <a:r>
              <a:rPr lang="en-US" sz="2000" dirty="0">
                <a:solidFill>
                  <a:srgbClr val="205868"/>
                </a:solidFill>
                <a:latin typeface="Arial"/>
                <a:cs typeface="Arial"/>
              </a:rPr>
              <a:t>Reviewers will evaluate:</a:t>
            </a:r>
          </a:p>
          <a:p>
            <a:pPr marL="227013" marR="5080" lvl="1" indent="-214313">
              <a:buClr>
                <a:srgbClr val="205868"/>
              </a:buClr>
              <a:buFont typeface="Arial"/>
              <a:buChar char="•"/>
              <a:tabLst>
                <a:tab pos="756920" algn="l"/>
              </a:tabLst>
            </a:pPr>
            <a:r>
              <a:rPr lang="en-US" sz="2000" dirty="0">
                <a:solidFill>
                  <a:srgbClr val="205868"/>
                </a:solidFill>
                <a:latin typeface="Arial"/>
                <a:cs typeface="Arial"/>
              </a:rPr>
              <a:t>how well the applicant demonstrates a clear understanding of the problems and solutions;</a:t>
            </a:r>
          </a:p>
          <a:p>
            <a:pPr marL="227013" marR="5080" lvl="1" indent="-214313">
              <a:buClr>
                <a:srgbClr val="205868"/>
              </a:buClr>
              <a:buFont typeface="Arial"/>
              <a:buChar char="•"/>
              <a:tabLst>
                <a:tab pos="756920" algn="l"/>
              </a:tabLst>
            </a:pPr>
            <a:r>
              <a:rPr lang="en-US" sz="2000" dirty="0">
                <a:solidFill>
                  <a:srgbClr val="205868"/>
                </a:solidFill>
                <a:latin typeface="Arial"/>
                <a:cs typeface="Arial"/>
              </a:rPr>
              <a:t>the fitness, alignment and complementary nature of the proposed technical approach within the context of existing Engineering Lab DR Research Grants Program projects; and</a:t>
            </a:r>
          </a:p>
          <a:p>
            <a:pPr marL="227013" marR="5080" lvl="1" indent="-214313">
              <a:buClr>
                <a:srgbClr val="205868"/>
              </a:buClr>
              <a:buFont typeface="Arial"/>
              <a:buChar char="•"/>
              <a:tabLst>
                <a:tab pos="756920" algn="l"/>
              </a:tabLst>
            </a:pPr>
            <a:r>
              <a:rPr lang="en-US" sz="2000" dirty="0">
                <a:solidFill>
                  <a:srgbClr val="205868"/>
                </a:solidFill>
                <a:latin typeface="Arial"/>
                <a:cs typeface="Arial"/>
              </a:rPr>
              <a:t>the degree to which the technical approach is comprehensive, innovative, feasible, and likely to solve the identified problems, produce the anticipated impacts, and meet the objectives of the DR Research Grants Program.</a:t>
            </a:r>
            <a:endParaRPr sz="2000" dirty="0">
              <a:solidFill>
                <a:srgbClr val="205868"/>
              </a:solidFill>
              <a:latin typeface="Arial"/>
              <a:cs typeface="Arial"/>
            </a:endParaRPr>
          </a:p>
        </p:txBody>
      </p:sp>
      <p:sp>
        <p:nvSpPr>
          <p:cNvPr id="6" name="Footer Placeholder 5"/>
          <p:cNvSpPr>
            <a:spLocks noGrp="1"/>
          </p:cNvSpPr>
          <p:nvPr>
            <p:ph type="ftr" sz="quarter" idx="5"/>
          </p:nvPr>
        </p:nvSpPr>
        <p:spPr/>
        <p:txBody>
          <a:bodyPr/>
          <a:lstStyle/>
          <a:p>
            <a:fld id="{CDA1A737-9846-4724-9DAC-32EB8FEAE27D}" type="slidenum">
              <a:rPr lang="en-US" smtClean="0"/>
              <a:t>16</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52401" y="911643"/>
            <a:ext cx="8382000" cy="984885"/>
          </a:xfrm>
          <a:prstGeom prst="rect">
            <a:avLst/>
          </a:prstGeom>
        </p:spPr>
        <p:txBody>
          <a:bodyPr vert="horz" wrap="square" lIns="0" tIns="0" rIns="0" bIns="0" rtlCol="0">
            <a:spAutoFit/>
          </a:bodyPr>
          <a:lstStyle/>
          <a:p>
            <a:pPr marL="12700" algn="ctr"/>
            <a:r>
              <a:rPr lang="en-US" sz="3200" spc="-114" dirty="0">
                <a:latin typeface="Calibri"/>
                <a:cs typeface="Calibri"/>
              </a:rPr>
              <a:t>Statement of Work and Potential Impact of the Results</a:t>
            </a:r>
            <a:br>
              <a:rPr lang="en-US" sz="3200" spc="-114" dirty="0">
                <a:latin typeface="Calibri"/>
                <a:cs typeface="Calibri"/>
              </a:rPr>
            </a:br>
            <a:r>
              <a:rPr lang="en-US" sz="3200" spc="-114" dirty="0">
                <a:latin typeface="Calibri"/>
                <a:cs typeface="Calibri"/>
              </a:rPr>
              <a:t>(0 to 35 pts)</a:t>
            </a:r>
          </a:p>
        </p:txBody>
      </p:sp>
      <p:sp>
        <p:nvSpPr>
          <p:cNvPr id="3" name="object 3"/>
          <p:cNvSpPr txBox="1"/>
          <p:nvPr/>
        </p:nvSpPr>
        <p:spPr>
          <a:xfrm>
            <a:off x="228600" y="2286000"/>
            <a:ext cx="8194674" cy="4114799"/>
          </a:xfrm>
          <a:prstGeom prst="rect">
            <a:avLst/>
          </a:prstGeom>
        </p:spPr>
        <p:txBody>
          <a:bodyPr vert="horz" wrap="square" lIns="0" tIns="0" rIns="0" bIns="0" rtlCol="0">
            <a:normAutofit/>
          </a:bodyPr>
          <a:lstStyle/>
          <a:p>
            <a:pPr marL="469900" marR="5080" lvl="1">
              <a:lnSpc>
                <a:spcPct val="110000"/>
              </a:lnSpc>
              <a:spcBef>
                <a:spcPts val="600"/>
              </a:spcBef>
              <a:buClr>
                <a:srgbClr val="585858"/>
              </a:buClr>
              <a:tabLst>
                <a:tab pos="756920" algn="l"/>
              </a:tabLst>
            </a:pPr>
            <a:r>
              <a:rPr lang="en-US" sz="2000" dirty="0">
                <a:solidFill>
                  <a:srgbClr val="205868"/>
                </a:solidFill>
                <a:latin typeface="Arial"/>
                <a:cs typeface="Arial"/>
              </a:rPr>
              <a:t>Reviewers will evaluate the appropriateness, quality, reasonableness and completeness of the applicant’s statement of work, including the plans to manage the project tasks, timeline, and work of all project staff, to ensure realization of project goals and objectives. </a:t>
            </a:r>
          </a:p>
          <a:p>
            <a:pPr marL="469900" marR="5080" lvl="1">
              <a:lnSpc>
                <a:spcPct val="110000"/>
              </a:lnSpc>
              <a:spcBef>
                <a:spcPts val="600"/>
              </a:spcBef>
              <a:buClr>
                <a:srgbClr val="585858"/>
              </a:buClr>
              <a:tabLst>
                <a:tab pos="756920" algn="l"/>
              </a:tabLst>
            </a:pPr>
            <a:endParaRPr lang="en-US" sz="2000" dirty="0">
              <a:solidFill>
                <a:srgbClr val="205868"/>
              </a:solidFill>
              <a:latin typeface="Arial"/>
              <a:cs typeface="Arial"/>
            </a:endParaRPr>
          </a:p>
          <a:p>
            <a:pPr marL="469900" marR="5080" lvl="1">
              <a:lnSpc>
                <a:spcPct val="110000"/>
              </a:lnSpc>
              <a:spcBef>
                <a:spcPts val="600"/>
              </a:spcBef>
              <a:buClr>
                <a:srgbClr val="585858"/>
              </a:buClr>
              <a:tabLst>
                <a:tab pos="756920" algn="l"/>
              </a:tabLst>
            </a:pPr>
            <a:r>
              <a:rPr lang="en-US" sz="2000" dirty="0">
                <a:solidFill>
                  <a:srgbClr val="205868"/>
                </a:solidFill>
                <a:latin typeface="Arial"/>
                <a:cs typeface="Arial"/>
              </a:rPr>
              <a:t>The potential impact of the project results, including plans for publication in professional literature and technology transfer, will also be evaluated.</a:t>
            </a:r>
            <a:endParaRPr sz="2000" dirty="0">
              <a:solidFill>
                <a:srgbClr val="205868"/>
              </a:solidFill>
              <a:latin typeface="Arial"/>
              <a:cs typeface="Arial"/>
            </a:endParaRPr>
          </a:p>
        </p:txBody>
      </p:sp>
      <p:sp>
        <p:nvSpPr>
          <p:cNvPr id="6" name="Footer Placeholder 5"/>
          <p:cNvSpPr>
            <a:spLocks noGrp="1"/>
          </p:cNvSpPr>
          <p:nvPr>
            <p:ph type="ftr" sz="quarter" idx="5"/>
          </p:nvPr>
        </p:nvSpPr>
        <p:spPr/>
        <p:txBody>
          <a:bodyPr/>
          <a:lstStyle/>
          <a:p>
            <a:fld id="{A7B2E3D9-6B28-4A8F-9B37-F16CC08827D2}" type="slidenum">
              <a:rPr lang="en-US" smtClean="0"/>
              <a:t>17</a:t>
            </a:fld>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0" y="911643"/>
            <a:ext cx="8534401" cy="923330"/>
          </a:xfrm>
          <a:prstGeom prst="rect">
            <a:avLst/>
          </a:prstGeom>
        </p:spPr>
        <p:txBody>
          <a:bodyPr vert="horz" wrap="square" lIns="0" tIns="0" rIns="0" bIns="0" rtlCol="0">
            <a:spAutoFit/>
          </a:bodyPr>
          <a:lstStyle/>
          <a:p>
            <a:pPr marL="12700" algn="ctr"/>
            <a:r>
              <a:rPr lang="en-US" sz="2800" spc="-114" dirty="0">
                <a:cs typeface="Calibri"/>
              </a:rPr>
              <a:t>Qualifications and Experience of Key Personnel and Resources</a:t>
            </a:r>
            <a:r>
              <a:rPr lang="en-US" sz="3200" spc="-114" dirty="0">
                <a:latin typeface="Calibri"/>
                <a:cs typeface="Calibri"/>
              </a:rPr>
              <a:t/>
            </a:r>
            <a:br>
              <a:rPr lang="en-US" sz="3200" spc="-114" dirty="0">
                <a:latin typeface="Calibri"/>
                <a:cs typeface="Calibri"/>
              </a:rPr>
            </a:br>
            <a:r>
              <a:rPr lang="en-US" sz="3200" spc="-114" dirty="0">
                <a:latin typeface="Calibri"/>
                <a:cs typeface="Calibri"/>
              </a:rPr>
              <a:t>(0 to 15 pts)</a:t>
            </a:r>
          </a:p>
        </p:txBody>
      </p:sp>
      <p:sp>
        <p:nvSpPr>
          <p:cNvPr id="3" name="object 3"/>
          <p:cNvSpPr txBox="1"/>
          <p:nvPr/>
        </p:nvSpPr>
        <p:spPr>
          <a:xfrm>
            <a:off x="228600" y="2286000"/>
            <a:ext cx="8194674" cy="4114799"/>
          </a:xfrm>
          <a:prstGeom prst="rect">
            <a:avLst/>
          </a:prstGeom>
        </p:spPr>
        <p:txBody>
          <a:bodyPr vert="horz" wrap="square" lIns="0" tIns="0" rIns="0" bIns="0" rtlCol="0">
            <a:normAutofit/>
          </a:bodyPr>
          <a:lstStyle/>
          <a:p>
            <a:pPr marL="469900" marR="5080" lvl="1">
              <a:lnSpc>
                <a:spcPct val="110000"/>
              </a:lnSpc>
              <a:spcBef>
                <a:spcPts val="600"/>
              </a:spcBef>
              <a:buClr>
                <a:srgbClr val="585858"/>
              </a:buClr>
              <a:tabLst>
                <a:tab pos="756920" algn="l"/>
              </a:tabLst>
            </a:pPr>
            <a:r>
              <a:rPr lang="en-US" sz="2000" dirty="0">
                <a:solidFill>
                  <a:srgbClr val="205868"/>
                </a:solidFill>
                <a:latin typeface="Arial"/>
                <a:cs typeface="Arial"/>
              </a:rPr>
              <a:t>Reviewers will evaluate the appropriateness, quality and degree of the qualifications and experience of the project leader and proposed staff, as well as the adequacy and quality of the applicant’s access to equipment and facilities, to assess the likelihood of achieving the objectives of the project. </a:t>
            </a:r>
          </a:p>
          <a:p>
            <a:pPr marL="469900" marR="5080" lvl="1">
              <a:lnSpc>
                <a:spcPct val="110000"/>
              </a:lnSpc>
              <a:spcBef>
                <a:spcPts val="600"/>
              </a:spcBef>
              <a:buClr>
                <a:srgbClr val="585858"/>
              </a:buClr>
              <a:tabLst>
                <a:tab pos="756920" algn="l"/>
              </a:tabLst>
            </a:pPr>
            <a:endParaRPr lang="en-US" sz="2000" dirty="0">
              <a:solidFill>
                <a:srgbClr val="205868"/>
              </a:solidFill>
              <a:latin typeface="Arial"/>
              <a:cs typeface="Arial"/>
            </a:endParaRPr>
          </a:p>
          <a:p>
            <a:pPr marL="469900" marR="5080" lvl="1">
              <a:lnSpc>
                <a:spcPct val="110000"/>
              </a:lnSpc>
              <a:spcBef>
                <a:spcPts val="600"/>
              </a:spcBef>
              <a:buClr>
                <a:srgbClr val="585858"/>
              </a:buClr>
              <a:tabLst>
                <a:tab pos="756920" algn="l"/>
              </a:tabLst>
            </a:pPr>
            <a:r>
              <a:rPr lang="en-US" sz="2000" dirty="0">
                <a:solidFill>
                  <a:srgbClr val="205868"/>
                </a:solidFill>
                <a:latin typeface="Arial"/>
                <a:cs typeface="Arial"/>
              </a:rPr>
              <a:t>If access to necessary equipment is limited or not available and the applicant plans to purchase equipment, proposed equipment purchases will be evaluated according to the Budget Narrative evaluation criteria.</a:t>
            </a:r>
            <a:endParaRPr sz="2000" dirty="0">
              <a:solidFill>
                <a:srgbClr val="205868"/>
              </a:solidFill>
              <a:latin typeface="Arial"/>
              <a:cs typeface="Arial"/>
            </a:endParaRPr>
          </a:p>
        </p:txBody>
      </p:sp>
      <p:sp>
        <p:nvSpPr>
          <p:cNvPr id="6" name="Footer Placeholder 5"/>
          <p:cNvSpPr>
            <a:spLocks noGrp="1"/>
          </p:cNvSpPr>
          <p:nvPr>
            <p:ph type="ftr" sz="quarter" idx="5"/>
          </p:nvPr>
        </p:nvSpPr>
        <p:spPr/>
        <p:txBody>
          <a:bodyPr/>
          <a:lstStyle/>
          <a:p>
            <a:fld id="{A7B2E3D9-6B28-4A8F-9B37-F16CC08827D2}" type="slidenum">
              <a:rPr lang="en-US" smtClean="0"/>
              <a:t>18</a:t>
            </a:fld>
            <a:endParaRPr lang="en-US" dirty="0"/>
          </a:p>
        </p:txBody>
      </p:sp>
    </p:spTree>
    <p:extLst>
      <p:ext uri="{BB962C8B-B14F-4D97-AF65-F5344CB8AC3E}">
        <p14:creationId xmlns:p14="http://schemas.microsoft.com/office/powerpoint/2010/main" val="13924550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52401" y="911643"/>
            <a:ext cx="8382000" cy="984885"/>
          </a:xfrm>
          <a:prstGeom prst="rect">
            <a:avLst/>
          </a:prstGeom>
        </p:spPr>
        <p:txBody>
          <a:bodyPr vert="horz" wrap="square" lIns="0" tIns="0" rIns="0" bIns="0" rtlCol="0">
            <a:spAutoFit/>
          </a:bodyPr>
          <a:lstStyle/>
          <a:p>
            <a:pPr marL="12700" algn="ctr"/>
            <a:r>
              <a:rPr lang="en-US" sz="3200" spc="-114" dirty="0">
                <a:cs typeface="Calibri"/>
              </a:rPr>
              <a:t>Budget Narrative</a:t>
            </a:r>
            <a:r>
              <a:rPr lang="en-US" sz="3200" spc="-114" dirty="0">
                <a:latin typeface="Calibri"/>
                <a:cs typeface="Calibri"/>
              </a:rPr>
              <a:t/>
            </a:r>
            <a:br>
              <a:rPr lang="en-US" sz="3200" spc="-114" dirty="0">
                <a:latin typeface="Calibri"/>
                <a:cs typeface="Calibri"/>
              </a:rPr>
            </a:br>
            <a:r>
              <a:rPr lang="en-US" sz="3200" spc="-114" dirty="0">
                <a:latin typeface="Calibri"/>
                <a:cs typeface="Calibri"/>
              </a:rPr>
              <a:t>(0 to 15 pts)</a:t>
            </a:r>
          </a:p>
        </p:txBody>
      </p:sp>
      <p:sp>
        <p:nvSpPr>
          <p:cNvPr id="3" name="object 3"/>
          <p:cNvSpPr txBox="1"/>
          <p:nvPr/>
        </p:nvSpPr>
        <p:spPr>
          <a:xfrm>
            <a:off x="228600" y="2286000"/>
            <a:ext cx="8194674" cy="4114799"/>
          </a:xfrm>
          <a:prstGeom prst="rect">
            <a:avLst/>
          </a:prstGeom>
        </p:spPr>
        <p:txBody>
          <a:bodyPr vert="horz" wrap="square" lIns="0" tIns="0" rIns="0" bIns="0" rtlCol="0">
            <a:normAutofit/>
          </a:bodyPr>
          <a:lstStyle/>
          <a:p>
            <a:pPr marL="469900" marR="5080" lvl="1">
              <a:lnSpc>
                <a:spcPct val="110000"/>
              </a:lnSpc>
              <a:spcBef>
                <a:spcPts val="600"/>
              </a:spcBef>
              <a:buClr>
                <a:srgbClr val="585858"/>
              </a:buClr>
              <a:tabLst>
                <a:tab pos="756920" algn="l"/>
              </a:tabLst>
            </a:pPr>
            <a:r>
              <a:rPr lang="en-US" sz="2000" dirty="0">
                <a:solidFill>
                  <a:srgbClr val="205868"/>
                </a:solidFill>
                <a:latin typeface="Arial"/>
                <a:cs typeface="Arial"/>
              </a:rPr>
              <a:t>Reviewers will assess the budgeted costs against the proposed activities to determine the practicality of the proposed budget with respect to developing and implementing the proposed project.</a:t>
            </a:r>
            <a:endParaRPr sz="2000" dirty="0">
              <a:solidFill>
                <a:srgbClr val="205868"/>
              </a:solidFill>
              <a:latin typeface="Arial"/>
              <a:cs typeface="Arial"/>
            </a:endParaRPr>
          </a:p>
        </p:txBody>
      </p:sp>
      <p:sp>
        <p:nvSpPr>
          <p:cNvPr id="6" name="Footer Placeholder 5"/>
          <p:cNvSpPr>
            <a:spLocks noGrp="1"/>
          </p:cNvSpPr>
          <p:nvPr>
            <p:ph type="ftr" sz="quarter" idx="5"/>
          </p:nvPr>
        </p:nvSpPr>
        <p:spPr/>
        <p:txBody>
          <a:bodyPr/>
          <a:lstStyle/>
          <a:p>
            <a:fld id="{A7B2E3D9-6B28-4A8F-9B37-F16CC08827D2}" type="slidenum">
              <a:rPr lang="en-US" smtClean="0"/>
              <a:t>19</a:t>
            </a:fld>
            <a:endParaRPr lang="en-US" dirty="0"/>
          </a:p>
        </p:txBody>
      </p:sp>
    </p:spTree>
    <p:extLst>
      <p:ext uri="{BB962C8B-B14F-4D97-AF65-F5344CB8AC3E}">
        <p14:creationId xmlns:p14="http://schemas.microsoft.com/office/powerpoint/2010/main" val="2942827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21537" y="949705"/>
            <a:ext cx="7500924" cy="677108"/>
          </a:xfrm>
          <a:prstGeom prst="rect">
            <a:avLst/>
          </a:prstGeom>
        </p:spPr>
        <p:txBody>
          <a:bodyPr vert="horz" wrap="square" lIns="0" tIns="0" rIns="0" bIns="0" rtlCol="0">
            <a:spAutoFit/>
          </a:bodyPr>
          <a:lstStyle/>
          <a:p>
            <a:pPr algn="ctr">
              <a:lnSpc>
                <a:spcPct val="100000"/>
              </a:lnSpc>
            </a:pPr>
            <a:r>
              <a:rPr lang="en-US" spc="-5" dirty="0"/>
              <a:t>Webinar Agenda</a:t>
            </a:r>
            <a:endParaRPr dirty="0"/>
          </a:p>
        </p:txBody>
      </p:sp>
      <p:sp>
        <p:nvSpPr>
          <p:cNvPr id="3" name="object 3"/>
          <p:cNvSpPr txBox="1"/>
          <p:nvPr/>
        </p:nvSpPr>
        <p:spPr>
          <a:xfrm>
            <a:off x="304800" y="2286000"/>
            <a:ext cx="8382000" cy="2585323"/>
          </a:xfrm>
          <a:prstGeom prst="rect">
            <a:avLst/>
          </a:prstGeom>
        </p:spPr>
        <p:txBody>
          <a:bodyPr vert="horz" wrap="square" lIns="0" tIns="0" rIns="0" bIns="0" rtlCol="0">
            <a:spAutoFit/>
          </a:bodyPr>
          <a:lstStyle/>
          <a:p>
            <a:pPr marL="12700">
              <a:lnSpc>
                <a:spcPct val="100000"/>
              </a:lnSpc>
              <a:buClr>
                <a:srgbClr val="205868"/>
              </a:buClr>
              <a:tabLst>
                <a:tab pos="355600" algn="l"/>
                <a:tab pos="1371600" algn="l"/>
                <a:tab pos="5943600" algn="l"/>
              </a:tabLst>
            </a:pPr>
            <a:r>
              <a:rPr lang="en-US" sz="2400" b="1" dirty="0">
                <a:solidFill>
                  <a:srgbClr val="205868"/>
                </a:solidFill>
                <a:latin typeface="Arial"/>
                <a:cs typeface="Arial"/>
              </a:rPr>
              <a:t>	Welcome	</a:t>
            </a:r>
          </a:p>
          <a:p>
            <a:pPr marL="12700">
              <a:lnSpc>
                <a:spcPct val="100000"/>
              </a:lnSpc>
              <a:buClr>
                <a:srgbClr val="205868"/>
              </a:buClr>
              <a:tabLst>
                <a:tab pos="355600" algn="l"/>
                <a:tab pos="1371600" algn="l"/>
                <a:tab pos="5943600" algn="l"/>
              </a:tabLst>
            </a:pPr>
            <a:endParaRPr sz="2400" b="1" dirty="0">
              <a:solidFill>
                <a:srgbClr val="205868"/>
              </a:solidFill>
              <a:latin typeface="Arial"/>
              <a:cs typeface="Arial"/>
            </a:endParaRPr>
          </a:p>
          <a:p>
            <a:pPr marL="12700">
              <a:buClr>
                <a:srgbClr val="205868"/>
              </a:buClr>
              <a:tabLst>
                <a:tab pos="355600" algn="l"/>
                <a:tab pos="1371600" algn="l"/>
                <a:tab pos="5943600" algn="l"/>
              </a:tabLst>
            </a:pPr>
            <a:r>
              <a:rPr lang="en-US" sz="2400" b="1" dirty="0">
                <a:solidFill>
                  <a:srgbClr val="205868"/>
                </a:solidFill>
                <a:latin typeface="Arial"/>
                <a:cs typeface="Arial"/>
              </a:rPr>
              <a:t>	Overview of Relevant NIST Research Programs	</a:t>
            </a:r>
            <a:endParaRPr sz="2400" b="1" dirty="0">
              <a:solidFill>
                <a:srgbClr val="205868"/>
              </a:solidFill>
              <a:latin typeface="Arial"/>
              <a:cs typeface="Arial"/>
            </a:endParaRPr>
          </a:p>
          <a:p>
            <a:pPr marL="12700">
              <a:lnSpc>
                <a:spcPct val="100000"/>
              </a:lnSpc>
              <a:spcBef>
                <a:spcPts val="27"/>
              </a:spcBef>
              <a:buClr>
                <a:srgbClr val="205868"/>
              </a:buClr>
              <a:tabLst>
                <a:tab pos="355600" algn="l"/>
                <a:tab pos="1371600" algn="l"/>
                <a:tab pos="5943600" algn="l"/>
              </a:tabLst>
            </a:pPr>
            <a:endParaRPr sz="2400" b="1" dirty="0">
              <a:solidFill>
                <a:srgbClr val="205868"/>
              </a:solidFill>
              <a:latin typeface="Arial"/>
              <a:cs typeface="Arial"/>
            </a:endParaRPr>
          </a:p>
          <a:p>
            <a:pPr marL="12700">
              <a:buClr>
                <a:srgbClr val="205868"/>
              </a:buClr>
              <a:tabLst>
                <a:tab pos="355600" algn="l"/>
                <a:tab pos="1371600" algn="l"/>
                <a:tab pos="5943600" algn="l"/>
              </a:tabLst>
            </a:pPr>
            <a:r>
              <a:rPr lang="en-US" sz="2400" b="1" dirty="0">
                <a:solidFill>
                  <a:srgbClr val="205868"/>
                </a:solidFill>
                <a:latin typeface="Arial"/>
                <a:cs typeface="Arial"/>
              </a:rPr>
              <a:t>	Logistical </a:t>
            </a:r>
            <a:r>
              <a:rPr sz="2400" b="1" dirty="0">
                <a:solidFill>
                  <a:srgbClr val="205868"/>
                </a:solidFill>
                <a:latin typeface="Arial"/>
                <a:cs typeface="Arial"/>
              </a:rPr>
              <a:t>Overview</a:t>
            </a:r>
            <a:r>
              <a:rPr lang="en-US" sz="2400" b="1" dirty="0">
                <a:solidFill>
                  <a:srgbClr val="205868"/>
                </a:solidFill>
                <a:latin typeface="Arial"/>
                <a:cs typeface="Arial"/>
              </a:rPr>
              <a:t>	</a:t>
            </a:r>
            <a:endParaRPr sz="2400" b="1" dirty="0">
              <a:solidFill>
                <a:srgbClr val="205868"/>
              </a:solidFill>
              <a:latin typeface="Arial"/>
              <a:cs typeface="Arial"/>
            </a:endParaRPr>
          </a:p>
          <a:p>
            <a:pPr marL="12700">
              <a:lnSpc>
                <a:spcPct val="100000"/>
              </a:lnSpc>
              <a:spcBef>
                <a:spcPts val="25"/>
              </a:spcBef>
              <a:buClr>
                <a:srgbClr val="205868"/>
              </a:buClr>
              <a:tabLst>
                <a:tab pos="355600" algn="l"/>
                <a:tab pos="1371600" algn="l"/>
                <a:tab pos="5943600" algn="l"/>
              </a:tabLst>
            </a:pPr>
            <a:endParaRPr sz="2400" b="1" dirty="0">
              <a:solidFill>
                <a:srgbClr val="205868"/>
              </a:solidFill>
              <a:latin typeface="Arial"/>
              <a:cs typeface="Arial"/>
            </a:endParaRPr>
          </a:p>
          <a:p>
            <a:pPr marL="12700">
              <a:lnSpc>
                <a:spcPct val="100000"/>
              </a:lnSpc>
              <a:buClr>
                <a:srgbClr val="205868"/>
              </a:buClr>
              <a:tabLst>
                <a:tab pos="355600" algn="l"/>
                <a:tab pos="1371600" algn="l"/>
                <a:tab pos="5943600" algn="l"/>
              </a:tabLst>
            </a:pPr>
            <a:r>
              <a:rPr lang="en-US" sz="2400" b="1" dirty="0">
                <a:solidFill>
                  <a:srgbClr val="205868"/>
                </a:solidFill>
                <a:latin typeface="Arial"/>
                <a:cs typeface="Arial"/>
              </a:rPr>
              <a:t>	Question and Answer Session</a:t>
            </a:r>
            <a:endParaRPr sz="2400" b="1" dirty="0">
              <a:solidFill>
                <a:srgbClr val="205868"/>
              </a:solidFill>
              <a:latin typeface="Arial"/>
              <a:cs typeface="Arial"/>
            </a:endParaRPr>
          </a:p>
        </p:txBody>
      </p:sp>
      <p:sp>
        <p:nvSpPr>
          <p:cNvPr id="7" name="Footer Placeholder 6"/>
          <p:cNvSpPr>
            <a:spLocks noGrp="1"/>
          </p:cNvSpPr>
          <p:nvPr>
            <p:ph type="ftr" sz="quarter" idx="5"/>
          </p:nvPr>
        </p:nvSpPr>
        <p:spPr/>
        <p:txBody>
          <a:bodyPr/>
          <a:lstStyle/>
          <a:p>
            <a:fld id="{2066EDD9-7191-4E06-B169-92A3F34667C7}" type="slidenum">
              <a:rPr lang="en-US" smtClean="0"/>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90600" y="873125"/>
            <a:ext cx="7086599" cy="677108"/>
          </a:xfrm>
          <a:prstGeom prst="rect">
            <a:avLst/>
          </a:prstGeom>
        </p:spPr>
        <p:txBody>
          <a:bodyPr vert="horz" wrap="square" lIns="0" tIns="0" rIns="0" bIns="0" rtlCol="0">
            <a:spAutoFit/>
          </a:bodyPr>
          <a:lstStyle/>
          <a:p>
            <a:pPr marL="12700">
              <a:lnSpc>
                <a:spcPct val="100000"/>
              </a:lnSpc>
            </a:pPr>
            <a:r>
              <a:rPr lang="en-US" sz="4400" spc="-75" dirty="0">
                <a:cs typeface="Calibri"/>
              </a:rPr>
              <a:t>R</a:t>
            </a:r>
            <a:r>
              <a:rPr lang="en-US" sz="4400" spc="-20" dirty="0">
                <a:cs typeface="Calibri"/>
              </a:rPr>
              <a:t>e</a:t>
            </a:r>
            <a:r>
              <a:rPr lang="en-US" sz="4400" dirty="0">
                <a:cs typeface="Calibri"/>
              </a:rPr>
              <a:t>vi</a:t>
            </a:r>
            <a:r>
              <a:rPr lang="en-US" sz="4400" spc="-20" dirty="0">
                <a:cs typeface="Calibri"/>
              </a:rPr>
              <a:t>e</a:t>
            </a:r>
            <a:r>
              <a:rPr lang="en-US" sz="4400" dirty="0">
                <a:cs typeface="Calibri"/>
              </a:rPr>
              <a:t>w</a:t>
            </a:r>
            <a:r>
              <a:rPr lang="en-US" sz="4400" spc="-15" dirty="0">
                <a:cs typeface="Calibri"/>
              </a:rPr>
              <a:t> </a:t>
            </a:r>
            <a:r>
              <a:rPr lang="en-US" sz="4400" dirty="0">
                <a:cs typeface="Calibri"/>
              </a:rPr>
              <a:t>and</a:t>
            </a:r>
            <a:r>
              <a:rPr lang="en-US" sz="4400" spc="10" dirty="0">
                <a:cs typeface="Calibri"/>
              </a:rPr>
              <a:t> </a:t>
            </a:r>
            <a:r>
              <a:rPr lang="en-US" sz="4400" spc="-5" dirty="0">
                <a:cs typeface="Calibri"/>
              </a:rPr>
              <a:t>S</a:t>
            </a:r>
            <a:r>
              <a:rPr lang="en-US" sz="4400" spc="10" dirty="0">
                <a:cs typeface="Calibri"/>
              </a:rPr>
              <a:t>e</a:t>
            </a:r>
            <a:r>
              <a:rPr lang="en-US" sz="4400" dirty="0">
                <a:cs typeface="Calibri"/>
              </a:rPr>
              <a:t>lection</a:t>
            </a:r>
            <a:r>
              <a:rPr lang="en-US" sz="4400" spc="-25" dirty="0">
                <a:cs typeface="Calibri"/>
              </a:rPr>
              <a:t> </a:t>
            </a:r>
            <a:r>
              <a:rPr lang="en-US" sz="4400" dirty="0">
                <a:cs typeface="Calibri"/>
              </a:rPr>
              <a:t>P</a:t>
            </a:r>
            <a:r>
              <a:rPr lang="en-US" sz="4400" spc="-65" dirty="0">
                <a:cs typeface="Calibri"/>
              </a:rPr>
              <a:t>r</a:t>
            </a:r>
            <a:r>
              <a:rPr lang="en-US" sz="4400" spc="-5" dirty="0">
                <a:cs typeface="Calibri"/>
              </a:rPr>
              <a:t>oc</a:t>
            </a:r>
            <a:r>
              <a:rPr lang="en-US" sz="4400" spc="10" dirty="0">
                <a:cs typeface="Calibri"/>
              </a:rPr>
              <a:t>e</a:t>
            </a:r>
            <a:r>
              <a:rPr lang="en-US" sz="4400" spc="-5" dirty="0">
                <a:cs typeface="Calibri"/>
              </a:rPr>
              <a:t>ss</a:t>
            </a:r>
            <a:endParaRPr lang="en-US" sz="4400" dirty="0">
              <a:cs typeface="Calibri"/>
            </a:endParaRPr>
          </a:p>
        </p:txBody>
      </p:sp>
      <p:sp>
        <p:nvSpPr>
          <p:cNvPr id="3" name="object 3"/>
          <p:cNvSpPr txBox="1"/>
          <p:nvPr/>
        </p:nvSpPr>
        <p:spPr>
          <a:xfrm>
            <a:off x="535940" y="1610630"/>
            <a:ext cx="7900034" cy="4578176"/>
          </a:xfrm>
          <a:prstGeom prst="rect">
            <a:avLst/>
          </a:prstGeom>
        </p:spPr>
        <p:txBody>
          <a:bodyPr vert="horz" wrap="square" lIns="0" tIns="0" rIns="0" bIns="0" rtlCol="0">
            <a:spAutoFit/>
          </a:bodyPr>
          <a:lstStyle/>
          <a:p>
            <a:pPr marL="355600" marR="78105" indent="-342900">
              <a:lnSpc>
                <a:spcPct val="100000"/>
              </a:lnSpc>
              <a:buClr>
                <a:srgbClr val="205868"/>
              </a:buClr>
              <a:buFont typeface="Arial"/>
              <a:buChar char="•"/>
              <a:tabLst>
                <a:tab pos="356235" algn="l"/>
              </a:tabLst>
            </a:pPr>
            <a:endParaRPr lang="en-US" sz="2000" dirty="0">
              <a:solidFill>
                <a:srgbClr val="205868"/>
              </a:solidFill>
              <a:latin typeface="Arial"/>
              <a:cs typeface="Arial"/>
            </a:endParaRPr>
          </a:p>
          <a:p>
            <a:pPr marL="355600" marR="78105" indent="-342900">
              <a:lnSpc>
                <a:spcPct val="100000"/>
              </a:lnSpc>
              <a:buClr>
                <a:srgbClr val="205868"/>
              </a:buClr>
              <a:buFont typeface="Arial"/>
              <a:buChar char="•"/>
              <a:tabLst>
                <a:tab pos="356235" algn="l"/>
              </a:tabLst>
            </a:pPr>
            <a:r>
              <a:rPr sz="2000" dirty="0">
                <a:solidFill>
                  <a:srgbClr val="205868"/>
                </a:solidFill>
                <a:latin typeface="Arial"/>
                <a:cs typeface="Arial"/>
              </a:rPr>
              <a:t>Evaluation Panel will prepare and provide a final adjectival ranking taking into consideration the following</a:t>
            </a:r>
            <a:r>
              <a:rPr lang="en-US" sz="2000" dirty="0">
                <a:solidFill>
                  <a:srgbClr val="205868"/>
                </a:solidFill>
                <a:latin typeface="Arial"/>
                <a:cs typeface="Arial"/>
              </a:rPr>
              <a:t>:</a:t>
            </a:r>
            <a:endParaRPr sz="2000" dirty="0">
              <a:solidFill>
                <a:srgbClr val="205868"/>
              </a:solidFill>
              <a:latin typeface="Arial"/>
              <a:cs typeface="Arial"/>
            </a:endParaRPr>
          </a:p>
          <a:p>
            <a:pPr marL="756285" lvl="1" indent="-286385">
              <a:lnSpc>
                <a:spcPct val="100000"/>
              </a:lnSpc>
              <a:spcBef>
                <a:spcPts val="480"/>
              </a:spcBef>
              <a:buClr>
                <a:srgbClr val="585858"/>
              </a:buClr>
              <a:buFont typeface="Arial"/>
              <a:buChar char="•"/>
              <a:tabLst>
                <a:tab pos="756920" algn="l"/>
              </a:tabLst>
            </a:pPr>
            <a:r>
              <a:rPr lang="en-US" sz="2000" dirty="0">
                <a:solidFill>
                  <a:srgbClr val="205868"/>
                </a:solidFill>
                <a:latin typeface="Arial"/>
                <a:cs typeface="Arial"/>
              </a:rPr>
              <a:t>all application materials;</a:t>
            </a:r>
          </a:p>
          <a:p>
            <a:pPr marL="756285" lvl="1" indent="-286385">
              <a:lnSpc>
                <a:spcPct val="100000"/>
              </a:lnSpc>
              <a:spcBef>
                <a:spcPts val="480"/>
              </a:spcBef>
              <a:buClr>
                <a:srgbClr val="585858"/>
              </a:buClr>
              <a:buFont typeface="Arial"/>
              <a:buChar char="•"/>
              <a:tabLst>
                <a:tab pos="756920" algn="l"/>
              </a:tabLst>
            </a:pPr>
            <a:r>
              <a:rPr sz="2000" dirty="0">
                <a:solidFill>
                  <a:srgbClr val="205868"/>
                </a:solidFill>
                <a:latin typeface="Arial"/>
                <a:cs typeface="Arial"/>
              </a:rPr>
              <a:t>results of the reviewers’ evaluations;</a:t>
            </a:r>
            <a:r>
              <a:rPr lang="en-US" sz="2000" dirty="0">
                <a:solidFill>
                  <a:srgbClr val="205868"/>
                </a:solidFill>
                <a:latin typeface="Arial"/>
                <a:cs typeface="Arial"/>
              </a:rPr>
              <a:t> and</a:t>
            </a:r>
            <a:endParaRPr sz="2000" dirty="0">
              <a:solidFill>
                <a:srgbClr val="205868"/>
              </a:solidFill>
              <a:latin typeface="Arial"/>
              <a:cs typeface="Arial"/>
            </a:endParaRPr>
          </a:p>
          <a:p>
            <a:pPr marL="756285" marR="5080" lvl="1" indent="-286385">
              <a:lnSpc>
                <a:spcPct val="100000"/>
              </a:lnSpc>
              <a:spcBef>
                <a:spcPts val="480"/>
              </a:spcBef>
              <a:buClr>
                <a:srgbClr val="585858"/>
              </a:buClr>
              <a:buFont typeface="Arial"/>
              <a:buChar char="•"/>
              <a:tabLst>
                <a:tab pos="756920" algn="l"/>
              </a:tabLst>
            </a:pPr>
            <a:r>
              <a:rPr lang="en-US" sz="2000" dirty="0">
                <a:solidFill>
                  <a:srgbClr val="205868"/>
                </a:solidFill>
                <a:latin typeface="Arial"/>
                <a:cs typeface="Arial"/>
              </a:rPr>
              <a:t>any clarifying information obtained through written questions or teleconferences with the applicants</a:t>
            </a:r>
            <a:r>
              <a:rPr sz="2000" dirty="0">
                <a:solidFill>
                  <a:srgbClr val="205868"/>
                </a:solidFill>
                <a:latin typeface="Arial"/>
                <a:cs typeface="Arial"/>
              </a:rPr>
              <a:t>.</a:t>
            </a:r>
          </a:p>
          <a:p>
            <a:pPr marL="355600" indent="-342900">
              <a:lnSpc>
                <a:spcPct val="100000"/>
              </a:lnSpc>
              <a:spcBef>
                <a:spcPts val="480"/>
              </a:spcBef>
              <a:buClr>
                <a:srgbClr val="205868"/>
              </a:buClr>
              <a:buFont typeface="Arial"/>
              <a:buChar char="•"/>
              <a:tabLst>
                <a:tab pos="356235" algn="l"/>
              </a:tabLst>
            </a:pPr>
            <a:endParaRPr lang="en-US" sz="2000" dirty="0">
              <a:solidFill>
                <a:srgbClr val="205868"/>
              </a:solidFill>
              <a:latin typeface="Arial"/>
              <a:cs typeface="Arial"/>
            </a:endParaRPr>
          </a:p>
          <a:p>
            <a:pPr marL="355600" indent="-342900">
              <a:lnSpc>
                <a:spcPct val="100000"/>
              </a:lnSpc>
              <a:spcBef>
                <a:spcPts val="480"/>
              </a:spcBef>
              <a:buClr>
                <a:srgbClr val="205868"/>
              </a:buClr>
              <a:buFont typeface="Arial"/>
              <a:buChar char="•"/>
              <a:tabLst>
                <a:tab pos="356235" algn="l"/>
              </a:tabLst>
            </a:pPr>
            <a:r>
              <a:rPr sz="2000" dirty="0">
                <a:solidFill>
                  <a:srgbClr val="205868"/>
                </a:solidFill>
                <a:latin typeface="Arial"/>
                <a:cs typeface="Arial"/>
              </a:rPr>
              <a:t>Adjectival Rankings</a:t>
            </a:r>
          </a:p>
          <a:p>
            <a:pPr marL="756285" lvl="1" indent="-286385">
              <a:lnSpc>
                <a:spcPct val="100000"/>
              </a:lnSpc>
              <a:spcBef>
                <a:spcPts val="480"/>
              </a:spcBef>
              <a:buClr>
                <a:srgbClr val="585858"/>
              </a:buClr>
              <a:buFont typeface="Arial"/>
              <a:buChar char="•"/>
              <a:tabLst>
                <a:tab pos="756920" algn="l"/>
              </a:tabLst>
            </a:pPr>
            <a:r>
              <a:rPr sz="2000" dirty="0">
                <a:solidFill>
                  <a:srgbClr val="205868"/>
                </a:solidFill>
                <a:latin typeface="Arial"/>
                <a:cs typeface="Arial"/>
              </a:rPr>
              <a:t>Fundable, Outstanding</a:t>
            </a:r>
          </a:p>
          <a:p>
            <a:pPr marL="756285" lvl="1" indent="-286385">
              <a:lnSpc>
                <a:spcPct val="100000"/>
              </a:lnSpc>
              <a:spcBef>
                <a:spcPts val="480"/>
              </a:spcBef>
              <a:buClr>
                <a:srgbClr val="585858"/>
              </a:buClr>
              <a:buFont typeface="Arial"/>
              <a:buChar char="•"/>
              <a:tabLst>
                <a:tab pos="756920" algn="l"/>
              </a:tabLst>
            </a:pPr>
            <a:r>
              <a:rPr sz="2000" dirty="0">
                <a:solidFill>
                  <a:srgbClr val="205868"/>
                </a:solidFill>
                <a:latin typeface="Arial"/>
                <a:cs typeface="Arial"/>
              </a:rPr>
              <a:t>Fundable, Very Good</a:t>
            </a:r>
          </a:p>
          <a:p>
            <a:pPr marL="756285" lvl="1" indent="-286385">
              <a:lnSpc>
                <a:spcPct val="100000"/>
              </a:lnSpc>
              <a:spcBef>
                <a:spcPts val="480"/>
              </a:spcBef>
              <a:buClr>
                <a:srgbClr val="585858"/>
              </a:buClr>
              <a:buFont typeface="Arial"/>
              <a:buChar char="•"/>
              <a:tabLst>
                <a:tab pos="756920" algn="l"/>
              </a:tabLst>
            </a:pPr>
            <a:r>
              <a:rPr sz="2000" dirty="0">
                <a:solidFill>
                  <a:srgbClr val="205868"/>
                </a:solidFill>
                <a:latin typeface="Arial"/>
                <a:cs typeface="Arial"/>
              </a:rPr>
              <a:t>Fundable</a:t>
            </a:r>
          </a:p>
          <a:p>
            <a:pPr marL="756285" lvl="1" indent="-286385">
              <a:lnSpc>
                <a:spcPct val="100000"/>
              </a:lnSpc>
              <a:spcBef>
                <a:spcPts val="480"/>
              </a:spcBef>
              <a:buClr>
                <a:srgbClr val="585858"/>
              </a:buClr>
              <a:buFont typeface="Arial"/>
              <a:buChar char="•"/>
              <a:tabLst>
                <a:tab pos="756920" algn="l"/>
              </a:tabLst>
            </a:pPr>
            <a:r>
              <a:rPr sz="2000" dirty="0">
                <a:solidFill>
                  <a:srgbClr val="205868"/>
                </a:solidFill>
                <a:latin typeface="Arial"/>
                <a:cs typeface="Arial"/>
              </a:rPr>
              <a:t>Unfundable</a:t>
            </a:r>
          </a:p>
        </p:txBody>
      </p:sp>
      <p:sp>
        <p:nvSpPr>
          <p:cNvPr id="6" name="Footer Placeholder 5"/>
          <p:cNvSpPr>
            <a:spLocks noGrp="1"/>
          </p:cNvSpPr>
          <p:nvPr>
            <p:ph type="ftr" sz="quarter" idx="5"/>
          </p:nvPr>
        </p:nvSpPr>
        <p:spPr/>
        <p:txBody>
          <a:bodyPr/>
          <a:lstStyle/>
          <a:p>
            <a:fld id="{BB2B2559-A68A-4C3A-813B-027250198B1C}" type="slidenum">
              <a:rPr lang="en-US" smtClean="0"/>
              <a:t>20</a:t>
            </a:fld>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38200" y="873125"/>
            <a:ext cx="6934199" cy="677108"/>
          </a:xfrm>
          <a:prstGeom prst="rect">
            <a:avLst/>
          </a:prstGeom>
        </p:spPr>
        <p:txBody>
          <a:bodyPr vert="horz" wrap="square" lIns="0" tIns="0" rIns="0" bIns="0" rtlCol="0">
            <a:spAutoFit/>
          </a:bodyPr>
          <a:lstStyle/>
          <a:p>
            <a:pPr marL="12700">
              <a:lnSpc>
                <a:spcPct val="100000"/>
              </a:lnSpc>
            </a:pPr>
            <a:r>
              <a:rPr lang="en-US" sz="4400" spc="-75" dirty="0">
                <a:cs typeface="Calibri"/>
              </a:rPr>
              <a:t>R</a:t>
            </a:r>
            <a:r>
              <a:rPr lang="en-US" sz="4400" spc="-20" dirty="0">
                <a:cs typeface="Calibri"/>
              </a:rPr>
              <a:t>e</a:t>
            </a:r>
            <a:r>
              <a:rPr lang="en-US" sz="4400" dirty="0">
                <a:cs typeface="Calibri"/>
              </a:rPr>
              <a:t>vi</a:t>
            </a:r>
            <a:r>
              <a:rPr lang="en-US" sz="4400" spc="-20" dirty="0">
                <a:cs typeface="Calibri"/>
              </a:rPr>
              <a:t>e</a:t>
            </a:r>
            <a:r>
              <a:rPr lang="en-US" sz="4400" dirty="0">
                <a:cs typeface="Calibri"/>
              </a:rPr>
              <a:t>w</a:t>
            </a:r>
            <a:r>
              <a:rPr lang="en-US" sz="4400" spc="-15" dirty="0">
                <a:cs typeface="Calibri"/>
              </a:rPr>
              <a:t> </a:t>
            </a:r>
            <a:r>
              <a:rPr lang="en-US" sz="4400" dirty="0">
                <a:cs typeface="Calibri"/>
              </a:rPr>
              <a:t>and</a:t>
            </a:r>
            <a:r>
              <a:rPr lang="en-US" sz="4400" spc="10" dirty="0">
                <a:cs typeface="Calibri"/>
              </a:rPr>
              <a:t> </a:t>
            </a:r>
            <a:r>
              <a:rPr lang="en-US" sz="4400" spc="-5" dirty="0">
                <a:cs typeface="Calibri"/>
              </a:rPr>
              <a:t>S</a:t>
            </a:r>
            <a:r>
              <a:rPr lang="en-US" sz="4400" spc="10" dirty="0">
                <a:cs typeface="Calibri"/>
              </a:rPr>
              <a:t>e</a:t>
            </a:r>
            <a:r>
              <a:rPr lang="en-US" sz="4400" dirty="0">
                <a:cs typeface="Calibri"/>
              </a:rPr>
              <a:t>lection</a:t>
            </a:r>
            <a:r>
              <a:rPr lang="en-US" sz="4400" spc="-25" dirty="0">
                <a:cs typeface="Calibri"/>
              </a:rPr>
              <a:t> </a:t>
            </a:r>
            <a:r>
              <a:rPr lang="en-US" sz="4400" dirty="0">
                <a:cs typeface="Calibri"/>
              </a:rPr>
              <a:t>P</a:t>
            </a:r>
            <a:r>
              <a:rPr lang="en-US" sz="4400" spc="-65" dirty="0">
                <a:cs typeface="Calibri"/>
              </a:rPr>
              <a:t>r</a:t>
            </a:r>
            <a:r>
              <a:rPr lang="en-US" sz="4400" spc="-5" dirty="0">
                <a:cs typeface="Calibri"/>
              </a:rPr>
              <a:t>oc</a:t>
            </a:r>
            <a:r>
              <a:rPr lang="en-US" sz="4400" spc="10" dirty="0">
                <a:cs typeface="Calibri"/>
              </a:rPr>
              <a:t>e</a:t>
            </a:r>
            <a:r>
              <a:rPr lang="en-US" sz="4400" spc="-5" dirty="0">
                <a:cs typeface="Calibri"/>
              </a:rPr>
              <a:t>ss</a:t>
            </a:r>
            <a:endParaRPr lang="en-US" sz="4400" dirty="0">
              <a:cs typeface="Calibri"/>
            </a:endParaRPr>
          </a:p>
        </p:txBody>
      </p:sp>
      <p:sp>
        <p:nvSpPr>
          <p:cNvPr id="3" name="object 3"/>
          <p:cNvSpPr txBox="1">
            <a:spLocks noGrp="1"/>
          </p:cNvSpPr>
          <p:nvPr>
            <p:ph type="body" idx="1"/>
          </p:nvPr>
        </p:nvSpPr>
        <p:spPr>
          <a:xfrm>
            <a:off x="534669" y="1545323"/>
            <a:ext cx="8074660" cy="4998804"/>
          </a:xfrm>
          <a:prstGeom prst="rect">
            <a:avLst/>
          </a:prstGeom>
        </p:spPr>
        <p:txBody>
          <a:bodyPr vert="horz" wrap="square" lIns="0" tIns="0" rIns="0" bIns="0" rtlCol="0">
            <a:spAutoFit/>
          </a:bodyPr>
          <a:lstStyle/>
          <a:p>
            <a:pPr marL="12700">
              <a:lnSpc>
                <a:spcPct val="100000"/>
              </a:lnSpc>
              <a:buClr>
                <a:srgbClr val="205868"/>
              </a:buClr>
              <a:tabLst>
                <a:tab pos="356235" algn="l"/>
              </a:tabLst>
            </a:pPr>
            <a:r>
              <a:rPr sz="2400" dirty="0">
                <a:solidFill>
                  <a:schemeClr val="tx1"/>
                </a:solidFill>
              </a:rPr>
              <a:t>Selection</a:t>
            </a:r>
            <a:r>
              <a:rPr sz="2400" spc="-15" dirty="0">
                <a:solidFill>
                  <a:schemeClr val="tx1"/>
                </a:solidFill>
              </a:rPr>
              <a:t> </a:t>
            </a:r>
            <a:r>
              <a:rPr sz="2400" dirty="0">
                <a:solidFill>
                  <a:schemeClr val="tx1"/>
                </a:solidFill>
              </a:rPr>
              <a:t>O</a:t>
            </a:r>
            <a:r>
              <a:rPr sz="2400" spc="-40" dirty="0">
                <a:solidFill>
                  <a:schemeClr val="tx1"/>
                </a:solidFill>
              </a:rPr>
              <a:t>f</a:t>
            </a:r>
            <a:r>
              <a:rPr sz="2400" dirty="0">
                <a:solidFill>
                  <a:schemeClr val="tx1"/>
                </a:solidFill>
              </a:rPr>
              <a:t>ficial</a:t>
            </a:r>
            <a:endParaRPr lang="en-US" sz="2400" dirty="0">
              <a:solidFill>
                <a:schemeClr val="tx1"/>
              </a:solidFill>
            </a:endParaRPr>
          </a:p>
          <a:p>
            <a:pPr marL="12700">
              <a:lnSpc>
                <a:spcPct val="100000"/>
              </a:lnSpc>
              <a:buClr>
                <a:srgbClr val="205868"/>
              </a:buClr>
              <a:tabLst>
                <a:tab pos="356235" algn="l"/>
              </a:tabLst>
            </a:pPr>
            <a:r>
              <a:rPr lang="en-US" dirty="0"/>
              <a:t>The Selecting Official shall generally select and recommend applications for award based upon the adjectival rankings of the applications. </a:t>
            </a:r>
            <a:br>
              <a:rPr lang="en-US" dirty="0"/>
            </a:br>
            <a:endParaRPr lang="en-US" dirty="0"/>
          </a:p>
          <a:p>
            <a:pPr marL="12700">
              <a:lnSpc>
                <a:spcPct val="100000"/>
              </a:lnSpc>
              <a:buClr>
                <a:srgbClr val="205868"/>
              </a:buClr>
              <a:tabLst>
                <a:tab pos="356235" algn="l"/>
              </a:tabLst>
            </a:pPr>
            <a:r>
              <a:rPr lang="en-US" dirty="0"/>
              <a:t>The Selecting Official may select and recommend an application for award out of rank order (i.e., from a lower adjectival category) based on one or more of the following selection factors:</a:t>
            </a:r>
          </a:p>
          <a:p>
            <a:pPr marL="756285" lvl="1" indent="-286385">
              <a:lnSpc>
                <a:spcPct val="100000"/>
              </a:lnSpc>
              <a:spcBef>
                <a:spcPts val="480"/>
              </a:spcBef>
              <a:buClr>
                <a:srgbClr val="585858"/>
              </a:buClr>
              <a:buFont typeface="Arial"/>
              <a:buChar char="•"/>
              <a:tabLst>
                <a:tab pos="756920" algn="l"/>
              </a:tabLst>
            </a:pPr>
            <a:r>
              <a:rPr lang="en-US" sz="2000" dirty="0">
                <a:solidFill>
                  <a:srgbClr val="205868"/>
                </a:solidFill>
                <a:latin typeface="Arial"/>
                <a:cs typeface="Arial"/>
              </a:rPr>
              <a:t>results of the reviewers’ evaluations, including the technical reviews and the Evaluation Panel review;</a:t>
            </a:r>
          </a:p>
          <a:p>
            <a:pPr marL="756285" lvl="1" indent="-286385">
              <a:lnSpc>
                <a:spcPct val="100000"/>
              </a:lnSpc>
              <a:spcBef>
                <a:spcPts val="480"/>
              </a:spcBef>
              <a:buClr>
                <a:srgbClr val="585858"/>
              </a:buClr>
              <a:buFont typeface="Arial"/>
              <a:buChar char="•"/>
              <a:tabLst>
                <a:tab pos="756920" algn="l"/>
              </a:tabLst>
            </a:pPr>
            <a:r>
              <a:rPr lang="en-US" sz="2000" dirty="0">
                <a:solidFill>
                  <a:srgbClr val="205868"/>
                </a:solidFill>
                <a:latin typeface="Arial"/>
                <a:cs typeface="Arial"/>
              </a:rPr>
              <a:t>the availability of Federal funds;</a:t>
            </a:r>
          </a:p>
          <a:p>
            <a:pPr marL="756285" lvl="1" indent="-286385">
              <a:lnSpc>
                <a:spcPct val="100000"/>
              </a:lnSpc>
              <a:spcBef>
                <a:spcPts val="480"/>
              </a:spcBef>
              <a:buClr>
                <a:srgbClr val="585858"/>
              </a:buClr>
              <a:buFont typeface="Arial"/>
              <a:buChar char="•"/>
              <a:tabLst>
                <a:tab pos="756920" algn="l"/>
              </a:tabLst>
            </a:pPr>
            <a:r>
              <a:rPr lang="en-US" sz="2000" dirty="0">
                <a:solidFill>
                  <a:srgbClr val="205868"/>
                </a:solidFill>
                <a:latin typeface="Arial"/>
                <a:cs typeface="Arial"/>
              </a:rPr>
              <a:t>whether the project duplicates other projects funded by NIST, </a:t>
            </a:r>
            <a:r>
              <a:rPr lang="en-US" sz="2000" dirty="0" err="1">
                <a:solidFill>
                  <a:srgbClr val="205868"/>
                </a:solidFill>
                <a:latin typeface="Arial"/>
                <a:cs typeface="Arial"/>
              </a:rPr>
              <a:t>DoC</a:t>
            </a:r>
            <a:r>
              <a:rPr lang="en-US" sz="2000" dirty="0">
                <a:solidFill>
                  <a:srgbClr val="205868"/>
                </a:solidFill>
                <a:latin typeface="Arial"/>
                <a:cs typeface="Arial"/>
              </a:rPr>
              <a:t>, or by other Federal agencies;</a:t>
            </a:r>
          </a:p>
          <a:p>
            <a:pPr marL="756285" lvl="1" indent="-286385">
              <a:lnSpc>
                <a:spcPct val="100000"/>
              </a:lnSpc>
              <a:spcBef>
                <a:spcPts val="480"/>
              </a:spcBef>
              <a:buClr>
                <a:srgbClr val="585858"/>
              </a:buClr>
              <a:buFont typeface="Arial"/>
              <a:buChar char="•"/>
              <a:tabLst>
                <a:tab pos="756920" algn="l"/>
              </a:tabLst>
            </a:pPr>
            <a:r>
              <a:rPr lang="en-US" sz="2000" dirty="0">
                <a:solidFill>
                  <a:srgbClr val="205868"/>
                </a:solidFill>
                <a:latin typeface="Arial"/>
                <a:cs typeface="Arial"/>
              </a:rPr>
              <a:t>alignment with EL priorities; and</a:t>
            </a:r>
          </a:p>
          <a:p>
            <a:pPr marL="756285" lvl="1" indent="-286385">
              <a:lnSpc>
                <a:spcPct val="100000"/>
              </a:lnSpc>
              <a:spcBef>
                <a:spcPts val="480"/>
              </a:spcBef>
              <a:buClr>
                <a:srgbClr val="585858"/>
              </a:buClr>
              <a:buFont typeface="Arial"/>
              <a:buChar char="•"/>
              <a:tabLst>
                <a:tab pos="756920" algn="l"/>
              </a:tabLst>
            </a:pPr>
            <a:r>
              <a:rPr lang="en-US" sz="2000" dirty="0">
                <a:solidFill>
                  <a:srgbClr val="205868"/>
                </a:solidFill>
                <a:latin typeface="Arial"/>
                <a:cs typeface="Arial"/>
              </a:rPr>
              <a:t>balance across EL Disaster Resilience programs.</a:t>
            </a:r>
            <a:endParaRPr sz="2000" dirty="0">
              <a:solidFill>
                <a:srgbClr val="205868"/>
              </a:solidFill>
              <a:latin typeface="Arial"/>
              <a:cs typeface="Arial"/>
            </a:endParaRPr>
          </a:p>
        </p:txBody>
      </p:sp>
      <p:sp>
        <p:nvSpPr>
          <p:cNvPr id="6" name="Footer Placeholder 5"/>
          <p:cNvSpPr>
            <a:spLocks noGrp="1"/>
          </p:cNvSpPr>
          <p:nvPr>
            <p:ph type="ftr" sz="quarter" idx="5"/>
          </p:nvPr>
        </p:nvSpPr>
        <p:spPr/>
        <p:txBody>
          <a:bodyPr/>
          <a:lstStyle/>
          <a:p>
            <a:fld id="{123ED22B-E613-43AC-BF3A-863DBEAC3223}" type="slidenum">
              <a:rPr lang="en-US" smtClean="0"/>
              <a:t>21</a:t>
            </a:fld>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98463" y="657092"/>
            <a:ext cx="6477000" cy="1169551"/>
          </a:xfrm>
          <a:prstGeom prst="rect">
            <a:avLst/>
          </a:prstGeom>
        </p:spPr>
        <p:txBody>
          <a:bodyPr vert="horz" wrap="square" lIns="0" tIns="0" rIns="0" bIns="0" rtlCol="0">
            <a:spAutoFit/>
          </a:bodyPr>
          <a:lstStyle/>
          <a:p>
            <a:pPr algn="ctr">
              <a:lnSpc>
                <a:spcPct val="100000"/>
              </a:lnSpc>
            </a:pPr>
            <a:r>
              <a:rPr lang="en-US" spc="-5" dirty="0">
                <a:latin typeface="Calibri"/>
                <a:cs typeface="Calibri"/>
              </a:rPr>
              <a:t>How Does One Apply?</a:t>
            </a:r>
            <a:br>
              <a:rPr lang="en-US" spc="-5" dirty="0">
                <a:latin typeface="Calibri"/>
                <a:cs typeface="Calibri"/>
              </a:rPr>
            </a:br>
            <a:r>
              <a:rPr lang="en-US" sz="3200" spc="-5" dirty="0"/>
              <a:t>Logistical Overview </a:t>
            </a:r>
            <a:endParaRPr sz="3200" dirty="0"/>
          </a:p>
        </p:txBody>
      </p:sp>
      <p:sp>
        <p:nvSpPr>
          <p:cNvPr id="10" name="Footer Placeholder 9"/>
          <p:cNvSpPr>
            <a:spLocks noGrp="1"/>
          </p:cNvSpPr>
          <p:nvPr>
            <p:ph type="ftr" sz="quarter" idx="5"/>
          </p:nvPr>
        </p:nvSpPr>
        <p:spPr/>
        <p:txBody>
          <a:bodyPr/>
          <a:lstStyle/>
          <a:p>
            <a:fld id="{C9BE70AF-6316-4B1D-8529-00602C900AC7}" type="slidenum">
              <a:rPr lang="en-US" smtClean="0"/>
              <a:t>22</a:t>
            </a:fld>
            <a:endParaRPr lang="en-US" dirty="0"/>
          </a:p>
        </p:txBody>
      </p:sp>
      <p:pic>
        <p:nvPicPr>
          <p:cNvPr id="8" name="Picture 7"/>
          <p:cNvPicPr>
            <a:picLocks noChangeAspect="1"/>
          </p:cNvPicPr>
          <p:nvPr/>
        </p:nvPicPr>
        <p:blipFill>
          <a:blip r:embed="rId3"/>
          <a:stretch>
            <a:fillRect/>
          </a:stretch>
        </p:blipFill>
        <p:spPr>
          <a:xfrm>
            <a:off x="3361179" y="3276600"/>
            <a:ext cx="4058796" cy="3589867"/>
          </a:xfrm>
          <a:prstGeom prst="rect">
            <a:avLst/>
          </a:prstGeom>
        </p:spPr>
      </p:pic>
      <p:sp>
        <p:nvSpPr>
          <p:cNvPr id="9" name="Rectangle 8"/>
          <p:cNvSpPr/>
          <p:nvPr/>
        </p:nvSpPr>
        <p:spPr>
          <a:xfrm>
            <a:off x="7805172" y="3854271"/>
            <a:ext cx="1338828" cy="1200329"/>
          </a:xfrm>
          <a:prstGeom prst="rect">
            <a:avLst/>
          </a:prstGeom>
        </p:spPr>
        <p:txBody>
          <a:bodyPr wrap="none">
            <a:spAutoFit/>
          </a:bodyPr>
          <a:lstStyle/>
          <a:p>
            <a:pPr algn="r"/>
            <a:r>
              <a:rPr lang="en-US" spc="-10" dirty="0">
                <a:latin typeface="Arial"/>
                <a:cs typeface="Arial"/>
              </a:rPr>
              <a:t>A</a:t>
            </a:r>
            <a:r>
              <a:rPr lang="en-US" dirty="0">
                <a:latin typeface="Arial"/>
                <a:cs typeface="Arial"/>
              </a:rPr>
              <a:t>pplicants</a:t>
            </a:r>
          </a:p>
          <a:p>
            <a:pPr algn="r"/>
            <a:r>
              <a:rPr lang="en-US" dirty="0">
                <a:latin typeface="Arial"/>
                <a:cs typeface="Arial"/>
              </a:rPr>
              <a:t>Information</a:t>
            </a:r>
          </a:p>
          <a:p>
            <a:pPr algn="r"/>
            <a:r>
              <a:rPr lang="en-US" dirty="0">
                <a:latin typeface="Arial"/>
                <a:cs typeface="Arial"/>
              </a:rPr>
              <a:t>at </a:t>
            </a:r>
          </a:p>
          <a:p>
            <a:pPr algn="r"/>
            <a:r>
              <a:rPr lang="en-US" dirty="0">
                <a:latin typeface="Arial"/>
                <a:cs typeface="Arial"/>
              </a:rPr>
              <a:t>grants.gov</a:t>
            </a:r>
            <a:endParaRPr lang="en-US" dirty="0"/>
          </a:p>
        </p:txBody>
      </p:sp>
      <p:sp>
        <p:nvSpPr>
          <p:cNvPr id="12" name="Down Arrow 11"/>
          <p:cNvSpPr/>
          <p:nvPr/>
        </p:nvSpPr>
        <p:spPr>
          <a:xfrm rot="3248272">
            <a:off x="6503045" y="4268410"/>
            <a:ext cx="762000" cy="238938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255248" y="3909427"/>
            <a:ext cx="2249334" cy="646331"/>
          </a:xfrm>
          <a:prstGeom prst="rect">
            <a:avLst/>
          </a:prstGeom>
        </p:spPr>
        <p:txBody>
          <a:bodyPr wrap="none">
            <a:spAutoFit/>
          </a:bodyPr>
          <a:lstStyle/>
          <a:p>
            <a:pPr algn="r"/>
            <a:r>
              <a:rPr lang="en-US" spc="-10" dirty="0">
                <a:latin typeface="Arial"/>
                <a:cs typeface="Arial"/>
              </a:rPr>
              <a:t>Grants Learning </a:t>
            </a:r>
          </a:p>
          <a:p>
            <a:pPr algn="r"/>
            <a:r>
              <a:rPr lang="en-US" spc="-10" dirty="0">
                <a:latin typeface="Arial"/>
                <a:cs typeface="Arial"/>
              </a:rPr>
              <a:t>Center at grants.gov</a:t>
            </a:r>
            <a:endParaRPr lang="en-US" dirty="0"/>
          </a:p>
        </p:txBody>
      </p:sp>
      <p:sp>
        <p:nvSpPr>
          <p:cNvPr id="14" name="Down Arrow 13"/>
          <p:cNvSpPr/>
          <p:nvPr/>
        </p:nvSpPr>
        <p:spPr>
          <a:xfrm rot="18609626">
            <a:off x="2072472" y="4177524"/>
            <a:ext cx="762000" cy="25711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564331" y="1949116"/>
            <a:ext cx="8015336" cy="1015663"/>
          </a:xfrm>
          <a:prstGeom prst="rect">
            <a:avLst/>
          </a:prstGeom>
          <a:noFill/>
        </p:spPr>
        <p:txBody>
          <a:bodyPr wrap="none" rtlCol="0">
            <a:spAutoFit/>
          </a:bodyPr>
          <a:lstStyle/>
          <a:p>
            <a:r>
              <a:rPr lang="en-US" sz="2000" dirty="0">
                <a:solidFill>
                  <a:srgbClr val="205868"/>
                </a:solidFill>
                <a:latin typeface="Arial"/>
                <a:cs typeface="Arial"/>
              </a:rPr>
              <a:t>Information for successful application submission on the Grants.gov </a:t>
            </a:r>
          </a:p>
          <a:p>
            <a:r>
              <a:rPr lang="en-US" sz="2000" dirty="0">
                <a:solidFill>
                  <a:srgbClr val="205868"/>
                </a:solidFill>
                <a:latin typeface="Arial"/>
                <a:cs typeface="Arial"/>
              </a:rPr>
              <a:t>system is detailed in the “Applicants” section or the “Grants Learning </a:t>
            </a:r>
          </a:p>
          <a:p>
            <a:r>
              <a:rPr lang="en-US" sz="2000" dirty="0">
                <a:solidFill>
                  <a:srgbClr val="205868"/>
                </a:solidFill>
                <a:latin typeface="Arial"/>
                <a:cs typeface="Arial"/>
              </a:rPr>
              <a:t>Center” found at the bottom of the </a:t>
            </a:r>
            <a:r>
              <a:rPr lang="en-US" sz="2000" dirty="0">
                <a:solidFill>
                  <a:srgbClr val="205868"/>
                </a:solidFill>
                <a:latin typeface="Arial"/>
                <a:cs typeface="Arial"/>
                <a:hlinkClick r:id="rId4"/>
              </a:rPr>
              <a:t>www.grants.gov</a:t>
            </a:r>
            <a:r>
              <a:rPr lang="en-US" sz="2000" dirty="0">
                <a:solidFill>
                  <a:srgbClr val="205868"/>
                </a:solidFill>
                <a:latin typeface="Arial"/>
                <a:cs typeface="Arial"/>
              </a:rPr>
              <a:t> home page. </a:t>
            </a:r>
          </a:p>
        </p:txBody>
      </p:sp>
    </p:spTree>
    <p:extLst>
      <p:ext uri="{BB962C8B-B14F-4D97-AF65-F5344CB8AC3E}">
        <p14:creationId xmlns:p14="http://schemas.microsoft.com/office/powerpoint/2010/main" val="18141606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1537" y="949705"/>
            <a:ext cx="7500924" cy="677108"/>
          </a:xfrm>
        </p:spPr>
        <p:txBody>
          <a:bodyPr/>
          <a:lstStyle/>
          <a:p>
            <a:r>
              <a:rPr lang="en-US" dirty="0"/>
              <a:t>Required Application Documents</a:t>
            </a:r>
          </a:p>
        </p:txBody>
      </p:sp>
      <p:sp>
        <p:nvSpPr>
          <p:cNvPr id="3" name="Text Placeholder 2"/>
          <p:cNvSpPr>
            <a:spLocks noGrp="1"/>
          </p:cNvSpPr>
          <p:nvPr>
            <p:ph type="body" idx="1"/>
          </p:nvPr>
        </p:nvSpPr>
        <p:spPr>
          <a:xfrm>
            <a:off x="304800" y="1752600"/>
            <a:ext cx="8303259" cy="4308872"/>
          </a:xfrm>
        </p:spPr>
        <p:txBody>
          <a:bodyPr/>
          <a:lstStyle/>
          <a:p>
            <a:pPr marL="342900" indent="-342900">
              <a:buFont typeface="Arial" panose="020B0604020202020204" pitchFamily="34" charset="0"/>
              <a:buChar char="•"/>
            </a:pPr>
            <a:r>
              <a:rPr lang="en-US" dirty="0"/>
              <a:t>Applicants are strongly urged to read Section IV.2.b., Attachment of Required Application Documents, found on pages 11 and 12 of the FFO.</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Applicants should carefully follow the instructions and recommendations regarding attachments and using </a:t>
            </a:r>
            <a:r>
              <a:rPr lang="en-US" dirty="0" err="1"/>
              <a:t>Grants.gov’s</a:t>
            </a:r>
            <a:r>
              <a:rPr lang="en-US" dirty="0"/>
              <a:t> </a:t>
            </a:r>
            <a:r>
              <a:rPr lang="en-US" i="1" dirty="0"/>
              <a:t>Download Submitted Applications </a:t>
            </a:r>
            <a:r>
              <a:rPr lang="en-US" dirty="0"/>
              <a:t>feature to check that all required attachments were contained in their submission. </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Applications submitted without the required documents </a:t>
            </a:r>
            <a:r>
              <a:rPr lang="en-US" i="1" u="sng" dirty="0"/>
              <a:t>will not pass the Initial Administrative Review.</a:t>
            </a:r>
          </a:p>
          <a:p>
            <a:pPr marL="342900" indent="-342900">
              <a:buFont typeface="Arial" panose="020B0604020202020204" pitchFamily="34" charset="0"/>
              <a:buChar char="•"/>
            </a:pPr>
            <a:endParaRPr lang="en-US" i="1" u="sng" dirty="0"/>
          </a:p>
          <a:p>
            <a:pPr marL="342900" indent="-342900">
              <a:buFont typeface="Arial" panose="020B0604020202020204" pitchFamily="34" charset="0"/>
              <a:buChar char="•"/>
            </a:pPr>
            <a:r>
              <a:rPr lang="en-US" dirty="0"/>
              <a:t>For a complete list of Required Forms and Document please refer to Section IV.2.a on pages 6 through 11 of the FFO.</a:t>
            </a:r>
          </a:p>
        </p:txBody>
      </p:sp>
      <p:sp>
        <p:nvSpPr>
          <p:cNvPr id="4" name="Footer Placeholder 3"/>
          <p:cNvSpPr>
            <a:spLocks noGrp="1"/>
          </p:cNvSpPr>
          <p:nvPr>
            <p:ph type="ftr" sz="quarter" idx="5"/>
          </p:nvPr>
        </p:nvSpPr>
        <p:spPr/>
        <p:txBody>
          <a:bodyPr/>
          <a:lstStyle/>
          <a:p>
            <a:fld id="{44704022-F6A1-4353-89AB-ED2E6EBF6DF8}" type="slidenum">
              <a:rPr lang="en-US" smtClean="0"/>
              <a:pPr/>
              <a:t>23</a:t>
            </a:fld>
            <a:endParaRPr lang="en-US" dirty="0"/>
          </a:p>
        </p:txBody>
      </p:sp>
    </p:spTree>
    <p:extLst>
      <p:ext uri="{BB962C8B-B14F-4D97-AF65-F5344CB8AC3E}">
        <p14:creationId xmlns:p14="http://schemas.microsoft.com/office/powerpoint/2010/main" val="24772460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1537" y="949705"/>
            <a:ext cx="7500924" cy="677108"/>
          </a:xfrm>
        </p:spPr>
        <p:txBody>
          <a:bodyPr/>
          <a:lstStyle/>
          <a:p>
            <a:r>
              <a:rPr lang="en-US" spc="-5" dirty="0"/>
              <a:t>Timing</a:t>
            </a:r>
            <a:endParaRPr lang="en-US" dirty="0"/>
          </a:p>
        </p:txBody>
      </p:sp>
      <p:sp>
        <p:nvSpPr>
          <p:cNvPr id="3" name="Text Placeholder 2"/>
          <p:cNvSpPr>
            <a:spLocks noGrp="1"/>
          </p:cNvSpPr>
          <p:nvPr>
            <p:ph type="body" idx="1"/>
          </p:nvPr>
        </p:nvSpPr>
        <p:spPr>
          <a:xfrm>
            <a:off x="535940" y="1828800"/>
            <a:ext cx="8072119" cy="3877985"/>
          </a:xfrm>
        </p:spPr>
        <p:txBody>
          <a:bodyPr/>
          <a:lstStyle/>
          <a:p>
            <a:r>
              <a:rPr lang="en-US" sz="1800" dirty="0"/>
              <a:t>When developing your submission timeline, please keep in mind that:</a:t>
            </a:r>
          </a:p>
          <a:p>
            <a:endParaRPr lang="en-US" sz="1800" dirty="0"/>
          </a:p>
          <a:p>
            <a:pPr marL="342900" indent="-342900">
              <a:buFont typeface="Arial" panose="020B0604020202020204" pitchFamily="34" charset="0"/>
              <a:buChar char="•"/>
            </a:pPr>
            <a:r>
              <a:rPr lang="en-US" sz="1800" dirty="0"/>
              <a:t>all applicants are required to have a current registration in the electronic System for Award Management (SAM.gov); the free annual registration process in the SAM.gov (see Section V.3. and Section IV.7.a.(1).b. of this FFO) often takes between three and five business days and may take as long as two weeks; </a:t>
            </a:r>
          </a:p>
          <a:p>
            <a:pPr marL="342900" indent="-342900">
              <a:buFont typeface="Arial" panose="020B0604020202020204" pitchFamily="34" charset="0"/>
              <a:buChar char="•"/>
            </a:pPr>
            <a:endParaRPr lang="en-US" sz="1800" dirty="0"/>
          </a:p>
          <a:p>
            <a:pPr marL="342900" indent="-342900">
              <a:buFont typeface="Arial" panose="020B0604020202020204" pitchFamily="34" charset="0"/>
              <a:buChar char="•"/>
            </a:pPr>
            <a:r>
              <a:rPr lang="en-US" sz="1800" dirty="0"/>
              <a:t>applicants must have a current registration in Grants.gov; and </a:t>
            </a:r>
          </a:p>
          <a:p>
            <a:pPr marL="342900" indent="-342900">
              <a:buFont typeface="Arial" panose="020B0604020202020204" pitchFamily="34" charset="0"/>
              <a:buChar char="•"/>
            </a:pPr>
            <a:endParaRPr lang="en-US" sz="1800" dirty="0"/>
          </a:p>
          <a:p>
            <a:pPr marL="342900" indent="-342900">
              <a:buFont typeface="Arial" panose="020B0604020202020204" pitchFamily="34" charset="0"/>
              <a:buChar char="•"/>
            </a:pPr>
            <a:r>
              <a:rPr lang="en-US" sz="1800" dirty="0"/>
              <a:t>applicants using Grants.gov will receive email notifications over a period of up to two business days as the application moves through intermediate systems before the applicant learns via a validation or rejection notification whether NIST has received the application.</a:t>
            </a:r>
          </a:p>
        </p:txBody>
      </p:sp>
      <p:sp>
        <p:nvSpPr>
          <p:cNvPr id="4" name="Footer Placeholder 3"/>
          <p:cNvSpPr>
            <a:spLocks noGrp="1"/>
          </p:cNvSpPr>
          <p:nvPr>
            <p:ph type="ftr" sz="quarter" idx="5"/>
          </p:nvPr>
        </p:nvSpPr>
        <p:spPr/>
        <p:txBody>
          <a:bodyPr/>
          <a:lstStyle/>
          <a:p>
            <a:fld id="{44704022-F6A1-4353-89AB-ED2E6EBF6DF8}" type="slidenum">
              <a:rPr lang="en-US" smtClean="0"/>
              <a:pPr/>
              <a:t>24</a:t>
            </a:fld>
            <a:endParaRPr lang="en-US" dirty="0"/>
          </a:p>
        </p:txBody>
      </p:sp>
    </p:spTree>
    <p:extLst>
      <p:ext uri="{BB962C8B-B14F-4D97-AF65-F5344CB8AC3E}">
        <p14:creationId xmlns:p14="http://schemas.microsoft.com/office/powerpoint/2010/main" val="37831603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535940" y="1900190"/>
            <a:ext cx="7982584" cy="4514056"/>
          </a:xfrm>
          <a:prstGeom prst="rect">
            <a:avLst/>
          </a:prstGeom>
        </p:spPr>
        <p:txBody>
          <a:bodyPr vert="horz" wrap="square" lIns="0" tIns="0" rIns="0" bIns="0" rtlCol="0">
            <a:spAutoFit/>
          </a:bodyPr>
          <a:lstStyle/>
          <a:p>
            <a:pPr marL="355600" marR="234950" indent="-342900">
              <a:lnSpc>
                <a:spcPct val="100000"/>
              </a:lnSpc>
              <a:buClr>
                <a:srgbClr val="205868"/>
              </a:buClr>
              <a:buFont typeface="Arial"/>
              <a:buChar char="•"/>
              <a:tabLst>
                <a:tab pos="356235" algn="l"/>
              </a:tabLst>
            </a:pPr>
            <a:r>
              <a:rPr sz="2000" dirty="0">
                <a:solidFill>
                  <a:srgbClr val="205868"/>
                </a:solidFill>
                <a:latin typeface="Arial"/>
                <a:cs typeface="Arial"/>
              </a:rPr>
              <a:t>Application</a:t>
            </a:r>
            <a:r>
              <a:rPr sz="2000" spc="-15" dirty="0">
                <a:solidFill>
                  <a:srgbClr val="205868"/>
                </a:solidFill>
                <a:latin typeface="Arial"/>
                <a:cs typeface="Arial"/>
              </a:rPr>
              <a:t> </a:t>
            </a:r>
            <a:r>
              <a:rPr sz="2000" dirty="0">
                <a:solidFill>
                  <a:srgbClr val="205868"/>
                </a:solidFill>
                <a:latin typeface="Arial"/>
                <a:cs typeface="Arial"/>
              </a:rPr>
              <a:t>is due</a:t>
            </a:r>
            <a:r>
              <a:rPr sz="2000" spc="-10" dirty="0">
                <a:solidFill>
                  <a:srgbClr val="205868"/>
                </a:solidFill>
                <a:latin typeface="Arial"/>
                <a:cs typeface="Arial"/>
              </a:rPr>
              <a:t> </a:t>
            </a:r>
            <a:r>
              <a:rPr sz="2000" u="heavy" dirty="0">
                <a:solidFill>
                  <a:srgbClr val="205868"/>
                </a:solidFill>
                <a:latin typeface="Arial"/>
                <a:cs typeface="Arial"/>
              </a:rPr>
              <a:t>no</a:t>
            </a:r>
            <a:r>
              <a:rPr sz="2000" u="heavy" spc="-15" dirty="0">
                <a:solidFill>
                  <a:srgbClr val="205868"/>
                </a:solidFill>
                <a:latin typeface="Arial"/>
                <a:cs typeface="Arial"/>
              </a:rPr>
              <a:t> </a:t>
            </a:r>
            <a:r>
              <a:rPr sz="2000" u="heavy" dirty="0">
                <a:solidFill>
                  <a:srgbClr val="205868"/>
                </a:solidFill>
                <a:latin typeface="Arial"/>
                <a:cs typeface="Arial"/>
              </a:rPr>
              <a:t>later</a:t>
            </a:r>
            <a:r>
              <a:rPr sz="2000" u="heavy" spc="-15" dirty="0">
                <a:solidFill>
                  <a:srgbClr val="205868"/>
                </a:solidFill>
                <a:latin typeface="Arial"/>
                <a:cs typeface="Arial"/>
              </a:rPr>
              <a:t> </a:t>
            </a:r>
            <a:r>
              <a:rPr sz="2000" u="heavy" dirty="0">
                <a:solidFill>
                  <a:srgbClr val="205868"/>
                </a:solidFill>
                <a:latin typeface="Arial"/>
                <a:cs typeface="Arial"/>
              </a:rPr>
              <a:t>than</a:t>
            </a:r>
            <a:r>
              <a:rPr sz="2000" u="heavy" spc="-20" dirty="0">
                <a:solidFill>
                  <a:srgbClr val="205868"/>
                </a:solidFill>
                <a:latin typeface="Arial"/>
                <a:cs typeface="Arial"/>
              </a:rPr>
              <a:t> </a:t>
            </a:r>
            <a:r>
              <a:rPr sz="2000" u="heavy" spc="-145" dirty="0">
                <a:solidFill>
                  <a:srgbClr val="205868"/>
                </a:solidFill>
                <a:latin typeface="Arial"/>
                <a:cs typeface="Arial"/>
              </a:rPr>
              <a:t>1</a:t>
            </a:r>
            <a:r>
              <a:rPr sz="2000" u="heavy" dirty="0">
                <a:solidFill>
                  <a:srgbClr val="205868"/>
                </a:solidFill>
                <a:latin typeface="Arial"/>
                <a:cs typeface="Arial"/>
              </a:rPr>
              <a:t>1:59</a:t>
            </a:r>
            <a:r>
              <a:rPr sz="2000" u="heavy" spc="-30" dirty="0">
                <a:solidFill>
                  <a:srgbClr val="205868"/>
                </a:solidFill>
                <a:latin typeface="Arial"/>
                <a:cs typeface="Arial"/>
              </a:rPr>
              <a:t> </a:t>
            </a:r>
            <a:r>
              <a:rPr sz="2000" u="heavy" dirty="0">
                <a:solidFill>
                  <a:srgbClr val="205868"/>
                </a:solidFill>
                <a:latin typeface="Arial"/>
                <a:cs typeface="Arial"/>
              </a:rPr>
              <a:t>p.m.</a:t>
            </a:r>
            <a:r>
              <a:rPr sz="2000" u="heavy" spc="-30" dirty="0">
                <a:solidFill>
                  <a:srgbClr val="205868"/>
                </a:solidFill>
                <a:latin typeface="Arial"/>
                <a:cs typeface="Arial"/>
              </a:rPr>
              <a:t> </a:t>
            </a:r>
            <a:r>
              <a:rPr sz="2000" u="heavy" dirty="0">
                <a:solidFill>
                  <a:srgbClr val="205868"/>
                </a:solidFill>
                <a:latin typeface="Arial"/>
                <a:cs typeface="Arial"/>
              </a:rPr>
              <a:t>Eastern</a:t>
            </a:r>
            <a:r>
              <a:rPr sz="2000" u="heavy" spc="-65" dirty="0">
                <a:solidFill>
                  <a:srgbClr val="205868"/>
                </a:solidFill>
                <a:latin typeface="Arial"/>
                <a:cs typeface="Arial"/>
              </a:rPr>
              <a:t> </a:t>
            </a:r>
            <a:r>
              <a:rPr sz="2000" u="heavy" spc="-75" dirty="0">
                <a:solidFill>
                  <a:srgbClr val="205868"/>
                </a:solidFill>
                <a:latin typeface="Arial"/>
                <a:cs typeface="Arial"/>
              </a:rPr>
              <a:t>T</a:t>
            </a:r>
            <a:r>
              <a:rPr sz="2000" u="heavy" dirty="0">
                <a:solidFill>
                  <a:srgbClr val="205868"/>
                </a:solidFill>
                <a:latin typeface="Arial"/>
                <a:cs typeface="Arial"/>
              </a:rPr>
              <a:t>ime,</a:t>
            </a:r>
            <a:r>
              <a:rPr sz="2000" u="heavy" spc="-25" dirty="0">
                <a:solidFill>
                  <a:srgbClr val="205868"/>
                </a:solidFill>
                <a:latin typeface="Arial"/>
                <a:cs typeface="Arial"/>
              </a:rPr>
              <a:t> </a:t>
            </a:r>
            <a:r>
              <a:rPr lang="en-US" sz="2000" u="heavy" dirty="0">
                <a:solidFill>
                  <a:srgbClr val="205868"/>
                </a:solidFill>
                <a:latin typeface="Arial"/>
                <a:cs typeface="Arial"/>
              </a:rPr>
              <a:t>Friday</a:t>
            </a:r>
            <a:r>
              <a:rPr sz="2000" u="heavy" dirty="0">
                <a:solidFill>
                  <a:srgbClr val="205868"/>
                </a:solidFill>
                <a:latin typeface="Arial"/>
                <a:cs typeface="Arial"/>
              </a:rPr>
              <a:t>,</a:t>
            </a:r>
            <a:r>
              <a:rPr sz="2000" dirty="0">
                <a:solidFill>
                  <a:srgbClr val="205868"/>
                </a:solidFill>
                <a:latin typeface="Arial"/>
                <a:cs typeface="Arial"/>
              </a:rPr>
              <a:t> </a:t>
            </a:r>
            <a:r>
              <a:rPr lang="en-US" sz="2000" u="heavy" dirty="0">
                <a:solidFill>
                  <a:srgbClr val="205868"/>
                </a:solidFill>
                <a:latin typeface="Arial"/>
                <a:cs typeface="Arial"/>
              </a:rPr>
              <a:t>September</a:t>
            </a:r>
            <a:r>
              <a:rPr sz="2000" u="heavy" spc="-25" dirty="0">
                <a:solidFill>
                  <a:srgbClr val="205868"/>
                </a:solidFill>
                <a:latin typeface="Arial"/>
                <a:cs typeface="Arial"/>
              </a:rPr>
              <a:t> </a:t>
            </a:r>
            <a:r>
              <a:rPr lang="en-US" sz="2000" u="heavy" dirty="0">
                <a:solidFill>
                  <a:srgbClr val="205868"/>
                </a:solidFill>
                <a:latin typeface="Arial"/>
                <a:cs typeface="Arial"/>
              </a:rPr>
              <a:t>23</a:t>
            </a:r>
            <a:r>
              <a:rPr sz="2000" u="heavy" dirty="0">
                <a:solidFill>
                  <a:srgbClr val="205868"/>
                </a:solidFill>
                <a:latin typeface="Arial"/>
                <a:cs typeface="Arial"/>
              </a:rPr>
              <a:t>,</a:t>
            </a:r>
            <a:r>
              <a:rPr sz="2000" u="heavy" spc="-20" dirty="0">
                <a:solidFill>
                  <a:srgbClr val="205868"/>
                </a:solidFill>
                <a:latin typeface="Arial"/>
                <a:cs typeface="Arial"/>
              </a:rPr>
              <a:t> </a:t>
            </a:r>
            <a:r>
              <a:rPr sz="2000" u="heavy" dirty="0">
                <a:solidFill>
                  <a:srgbClr val="205868"/>
                </a:solidFill>
                <a:latin typeface="Arial"/>
                <a:cs typeface="Arial"/>
              </a:rPr>
              <a:t>201</a:t>
            </a:r>
            <a:r>
              <a:rPr lang="en-US" sz="2000" u="heavy" dirty="0">
                <a:solidFill>
                  <a:srgbClr val="205868"/>
                </a:solidFill>
                <a:latin typeface="Arial"/>
                <a:cs typeface="Arial"/>
              </a:rPr>
              <a:t>6</a:t>
            </a:r>
            <a:r>
              <a:rPr sz="2000" u="heavy" spc="-25" dirty="0">
                <a:solidFill>
                  <a:srgbClr val="205868"/>
                </a:solidFill>
                <a:latin typeface="Arial"/>
                <a:cs typeface="Arial"/>
              </a:rPr>
              <a:t> </a:t>
            </a:r>
            <a:r>
              <a:rPr sz="2000" u="heavy" dirty="0">
                <a:solidFill>
                  <a:srgbClr val="205868"/>
                </a:solidFill>
                <a:latin typeface="Arial"/>
                <a:cs typeface="Arial"/>
              </a:rPr>
              <a:t>v</a:t>
            </a:r>
            <a:r>
              <a:rPr sz="2000" u="heavy" spc="-10" dirty="0">
                <a:solidFill>
                  <a:srgbClr val="205868"/>
                </a:solidFill>
                <a:latin typeface="Arial"/>
                <a:cs typeface="Arial"/>
              </a:rPr>
              <a:t>i</a:t>
            </a:r>
            <a:r>
              <a:rPr sz="2000" u="heavy" dirty="0">
                <a:solidFill>
                  <a:srgbClr val="205868"/>
                </a:solidFill>
                <a:latin typeface="Arial"/>
                <a:cs typeface="Arial"/>
              </a:rPr>
              <a:t>a</a:t>
            </a:r>
            <a:r>
              <a:rPr sz="2000" u="heavy" spc="5" dirty="0">
                <a:solidFill>
                  <a:srgbClr val="205868"/>
                </a:solidFill>
                <a:latin typeface="Arial"/>
                <a:cs typeface="Arial"/>
              </a:rPr>
              <a:t> </a:t>
            </a:r>
            <a:r>
              <a:rPr sz="2000" u="heavy" dirty="0">
                <a:solidFill>
                  <a:srgbClr val="205868"/>
                </a:solidFill>
                <a:latin typeface="Arial"/>
                <a:cs typeface="Arial"/>
              </a:rPr>
              <a:t>the</a:t>
            </a:r>
            <a:r>
              <a:rPr sz="2000" u="heavy" spc="-20" dirty="0">
                <a:solidFill>
                  <a:srgbClr val="205868"/>
                </a:solidFill>
                <a:latin typeface="Arial"/>
                <a:cs typeface="Arial"/>
              </a:rPr>
              <a:t> </a:t>
            </a:r>
            <a:r>
              <a:rPr sz="2000" u="heavy" dirty="0">
                <a:solidFill>
                  <a:srgbClr val="205868"/>
                </a:solidFill>
                <a:latin typeface="Arial"/>
                <a:cs typeface="Arial"/>
              </a:rPr>
              <a:t>Gr</a:t>
            </a:r>
            <a:r>
              <a:rPr sz="2000" u="heavy" spc="5" dirty="0">
                <a:solidFill>
                  <a:srgbClr val="205868"/>
                </a:solidFill>
                <a:latin typeface="Arial"/>
                <a:cs typeface="Arial"/>
              </a:rPr>
              <a:t>a</a:t>
            </a:r>
            <a:r>
              <a:rPr sz="2000" u="heavy" dirty="0">
                <a:solidFill>
                  <a:srgbClr val="205868"/>
                </a:solidFill>
                <a:latin typeface="Arial"/>
                <a:cs typeface="Arial"/>
              </a:rPr>
              <a:t>nts.</a:t>
            </a:r>
            <a:r>
              <a:rPr sz="2000" u="heavy" spc="-15" dirty="0">
                <a:solidFill>
                  <a:srgbClr val="205868"/>
                </a:solidFill>
                <a:latin typeface="Arial"/>
                <a:cs typeface="Arial"/>
              </a:rPr>
              <a:t>g</a:t>
            </a:r>
            <a:r>
              <a:rPr sz="2000" u="heavy" dirty="0">
                <a:solidFill>
                  <a:srgbClr val="205868"/>
                </a:solidFill>
                <a:latin typeface="Arial"/>
                <a:cs typeface="Arial"/>
              </a:rPr>
              <a:t>ov</a:t>
            </a:r>
            <a:r>
              <a:rPr sz="2000" u="heavy" spc="-50" dirty="0">
                <a:solidFill>
                  <a:srgbClr val="205868"/>
                </a:solidFill>
                <a:latin typeface="Arial"/>
                <a:cs typeface="Arial"/>
              </a:rPr>
              <a:t> </a:t>
            </a:r>
            <a:r>
              <a:rPr sz="2000" u="heavy" dirty="0">
                <a:solidFill>
                  <a:srgbClr val="205868"/>
                </a:solidFill>
                <a:latin typeface="Arial"/>
                <a:cs typeface="Arial"/>
              </a:rPr>
              <a:t>web</a:t>
            </a:r>
            <a:r>
              <a:rPr sz="2000" u="heavy" spc="5" dirty="0">
                <a:solidFill>
                  <a:srgbClr val="205868"/>
                </a:solidFill>
                <a:latin typeface="Arial"/>
                <a:cs typeface="Arial"/>
              </a:rPr>
              <a:t>s</a:t>
            </a:r>
            <a:r>
              <a:rPr sz="2000" u="heavy" dirty="0">
                <a:solidFill>
                  <a:srgbClr val="205868"/>
                </a:solidFill>
                <a:latin typeface="Arial"/>
                <a:cs typeface="Arial"/>
              </a:rPr>
              <a:t>it</a:t>
            </a:r>
            <a:r>
              <a:rPr sz="2000" u="heavy" spc="10" dirty="0">
                <a:solidFill>
                  <a:srgbClr val="205868"/>
                </a:solidFill>
                <a:latin typeface="Arial"/>
                <a:cs typeface="Arial"/>
              </a:rPr>
              <a:t>e</a:t>
            </a:r>
            <a:r>
              <a:rPr sz="2000" dirty="0">
                <a:solidFill>
                  <a:srgbClr val="205868"/>
                </a:solidFill>
                <a:latin typeface="Arial"/>
                <a:cs typeface="Arial"/>
              </a:rPr>
              <a:t>.</a:t>
            </a:r>
            <a:endParaRPr sz="2000" dirty="0">
              <a:latin typeface="Arial"/>
              <a:cs typeface="Arial"/>
            </a:endParaRPr>
          </a:p>
          <a:p>
            <a:endParaRPr lang="en-US" dirty="0"/>
          </a:p>
          <a:p>
            <a:r>
              <a:rPr lang="en-US" dirty="0"/>
              <a:t> </a:t>
            </a:r>
            <a:endParaRPr lang="en-US" sz="2000" dirty="0">
              <a:solidFill>
                <a:srgbClr val="205868"/>
              </a:solidFill>
              <a:latin typeface="Arial"/>
              <a:cs typeface="Arial"/>
            </a:endParaRPr>
          </a:p>
          <a:p>
            <a:pPr marL="742950" lvl="1" indent="-285750">
              <a:buFont typeface="Arial" panose="020B0604020202020204" pitchFamily="34" charset="0"/>
              <a:buChar char="•"/>
            </a:pPr>
            <a:r>
              <a:rPr lang="en-US" dirty="0">
                <a:solidFill>
                  <a:srgbClr val="205868"/>
                </a:solidFill>
                <a:latin typeface="Arial"/>
                <a:cs typeface="Arial"/>
              </a:rPr>
              <a:t>Note: Grants.gov system is expected to be closed for routine maintenance at these times: from 12:01 a.m. Eastern Time, Saturday, September 17, 2016 until Monday, September 19, 2016 at 6:00 a.m. Eastern Time. Applications cannot be submitted when Grants.gov is closed. </a:t>
            </a:r>
          </a:p>
          <a:p>
            <a:pPr marL="756285" marR="318770" lvl="1" indent="-286385" algn="just">
              <a:lnSpc>
                <a:spcPct val="100000"/>
              </a:lnSpc>
              <a:spcBef>
                <a:spcPts val="480"/>
              </a:spcBef>
              <a:buClr>
                <a:srgbClr val="585858"/>
              </a:buClr>
              <a:buFont typeface="Arial"/>
              <a:buChar char="•"/>
              <a:tabLst>
                <a:tab pos="756920" algn="l"/>
              </a:tabLst>
            </a:pPr>
            <a:endParaRPr lang="en-US" sz="2000" dirty="0">
              <a:solidFill>
                <a:srgbClr val="205868"/>
              </a:solidFill>
              <a:latin typeface="Arial"/>
              <a:cs typeface="Arial"/>
            </a:endParaRPr>
          </a:p>
          <a:p>
            <a:pPr marL="299085" marR="318770" indent="-286385" algn="just">
              <a:spcBef>
                <a:spcPts val="480"/>
              </a:spcBef>
              <a:buClr>
                <a:srgbClr val="585858"/>
              </a:buClr>
              <a:buFont typeface="Arial"/>
              <a:buChar char="•"/>
              <a:tabLst>
                <a:tab pos="756920" algn="l"/>
              </a:tabLst>
            </a:pPr>
            <a:r>
              <a:rPr sz="2000" dirty="0">
                <a:solidFill>
                  <a:srgbClr val="205868"/>
                </a:solidFill>
                <a:latin typeface="Arial"/>
                <a:cs typeface="Arial"/>
              </a:rPr>
              <a:t>To avoid any potential processing backlogs due to last minute Grants.gov registrations, applicants are highly encouraged to begin their Grants.gov registration process early.</a:t>
            </a:r>
          </a:p>
          <a:p>
            <a:pPr lvl="1">
              <a:lnSpc>
                <a:spcPct val="100000"/>
              </a:lnSpc>
              <a:spcBef>
                <a:spcPts val="27"/>
              </a:spcBef>
              <a:buClr>
                <a:srgbClr val="585858"/>
              </a:buClr>
              <a:buFont typeface="Arial"/>
              <a:buChar char="•"/>
            </a:pPr>
            <a:endParaRPr sz="2900" dirty="0">
              <a:latin typeface="Times New Roman"/>
              <a:cs typeface="Times New Roman"/>
            </a:endParaRPr>
          </a:p>
        </p:txBody>
      </p:sp>
      <p:sp>
        <p:nvSpPr>
          <p:cNvPr id="6" name="Footer Placeholder 5"/>
          <p:cNvSpPr>
            <a:spLocks noGrp="1"/>
          </p:cNvSpPr>
          <p:nvPr>
            <p:ph type="ftr" sz="quarter" idx="5"/>
          </p:nvPr>
        </p:nvSpPr>
        <p:spPr/>
        <p:txBody>
          <a:bodyPr/>
          <a:lstStyle/>
          <a:p>
            <a:fld id="{7832C882-29F8-42A8-9119-EA3AA59E168F}" type="slidenum">
              <a:rPr lang="en-US" smtClean="0"/>
              <a:t>25</a:t>
            </a:fld>
            <a:endParaRPr lang="en-US" dirty="0"/>
          </a:p>
        </p:txBody>
      </p:sp>
      <p:sp>
        <p:nvSpPr>
          <p:cNvPr id="4" name="Title 3"/>
          <p:cNvSpPr>
            <a:spLocks noGrp="1"/>
          </p:cNvSpPr>
          <p:nvPr>
            <p:ph type="title"/>
          </p:nvPr>
        </p:nvSpPr>
        <p:spPr>
          <a:xfrm>
            <a:off x="821537" y="949705"/>
            <a:ext cx="7500924" cy="677108"/>
          </a:xfrm>
        </p:spPr>
        <p:txBody>
          <a:bodyPr/>
          <a:lstStyle/>
          <a:p>
            <a:r>
              <a:rPr lang="en-US" spc="-5" dirty="0"/>
              <a:t>Timing (cont’d)</a:t>
            </a:r>
            <a:endParaRPr lang="en-US" dirty="0"/>
          </a:p>
        </p:txBody>
      </p:sp>
    </p:spTree>
    <p:extLst>
      <p:ext uri="{BB962C8B-B14F-4D97-AF65-F5344CB8AC3E}">
        <p14:creationId xmlns:p14="http://schemas.microsoft.com/office/powerpoint/2010/main" val="819078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1537" y="949705"/>
            <a:ext cx="7500924" cy="769441"/>
          </a:xfrm>
        </p:spPr>
        <p:txBody>
          <a:bodyPr/>
          <a:lstStyle/>
          <a:p>
            <a:r>
              <a:rPr lang="en-US" sz="2500" b="1" dirty="0"/>
              <a:t>Clarifying Guidance:</a:t>
            </a:r>
            <a:br>
              <a:rPr lang="en-US" sz="2500" b="1" dirty="0"/>
            </a:br>
            <a:r>
              <a:rPr lang="en-US" sz="2500" b="1" dirty="0"/>
              <a:t>Data Management Plan (DMP)</a:t>
            </a:r>
          </a:p>
        </p:txBody>
      </p:sp>
      <p:sp>
        <p:nvSpPr>
          <p:cNvPr id="3" name="Text Placeholder 2"/>
          <p:cNvSpPr>
            <a:spLocks noGrp="1"/>
          </p:cNvSpPr>
          <p:nvPr>
            <p:ph type="body" idx="1"/>
          </p:nvPr>
        </p:nvSpPr>
        <p:spPr>
          <a:xfrm>
            <a:off x="533400" y="1768112"/>
            <a:ext cx="8072119" cy="4879377"/>
          </a:xfrm>
        </p:spPr>
        <p:txBody>
          <a:bodyPr/>
          <a:lstStyle/>
          <a:p>
            <a:r>
              <a:rPr lang="en-US" sz="1400" b="1" u="sng" dirty="0"/>
              <a:t>Authorization:</a:t>
            </a:r>
          </a:p>
          <a:p>
            <a:pPr marL="171450" indent="-171450">
              <a:buFont typeface="Arial" panose="020B0604020202020204" pitchFamily="34" charset="0"/>
              <a:buChar char="•"/>
            </a:pPr>
            <a:r>
              <a:rPr lang="en-US" sz="1200" dirty="0"/>
              <a:t>Office of Science and Technology Policy Memorandum for the Heads of Executive Departments and Agencies, February 22, 2013, </a:t>
            </a:r>
            <a:r>
              <a:rPr lang="en-US" sz="1200" i="1" dirty="0"/>
              <a:t>Increasing Access to the Results of Federally Funded Scientific Research</a:t>
            </a:r>
            <a:r>
              <a:rPr lang="en-US" sz="1200" dirty="0"/>
              <a:t> </a:t>
            </a:r>
          </a:p>
          <a:p>
            <a:pPr marL="171450" indent="-171450">
              <a:buFont typeface="Arial" panose="020B0604020202020204" pitchFamily="34" charset="0"/>
              <a:buChar char="•"/>
            </a:pPr>
            <a:endParaRPr lang="en-US" sz="1200" dirty="0"/>
          </a:p>
          <a:p>
            <a:pPr marL="171450" indent="-171450">
              <a:buFont typeface="Arial" panose="020B0604020202020204" pitchFamily="34" charset="0"/>
              <a:buChar char="•"/>
            </a:pPr>
            <a:r>
              <a:rPr lang="en-US" sz="1200" dirty="0"/>
              <a:t>NIST Policy 5700.00, </a:t>
            </a:r>
            <a:r>
              <a:rPr lang="en-US" sz="1200" i="1" dirty="0"/>
              <a:t>Managing Public Access to Results of Federally Funded Research</a:t>
            </a:r>
          </a:p>
          <a:p>
            <a:pPr marL="171450" indent="-171450">
              <a:buFont typeface="Arial" panose="020B0604020202020204" pitchFamily="34" charset="0"/>
              <a:buChar char="•"/>
            </a:pPr>
            <a:r>
              <a:rPr lang="en-US" sz="1200" dirty="0"/>
              <a:t>NIST Order 5701.00, </a:t>
            </a:r>
            <a:r>
              <a:rPr lang="en-US" sz="1200" i="1" dirty="0"/>
              <a:t>Managing Public Access to Results of Federally Funded Research</a:t>
            </a:r>
          </a:p>
          <a:p>
            <a:endParaRPr lang="en-US" sz="1200" dirty="0"/>
          </a:p>
          <a:p>
            <a:r>
              <a:rPr lang="en-US" sz="1400" b="1" u="sng" dirty="0"/>
              <a:t>Overview</a:t>
            </a:r>
          </a:p>
          <a:p>
            <a:r>
              <a:rPr lang="en-US" sz="1200" dirty="0"/>
              <a:t>The DMP is a supplementary document of not more than two pages that must include, at a minimum:</a:t>
            </a:r>
          </a:p>
          <a:p>
            <a:pPr marL="171450" indent="-171450">
              <a:buFont typeface="Arial" panose="020B0604020202020204" pitchFamily="34" charset="0"/>
              <a:buChar char="•"/>
            </a:pPr>
            <a:r>
              <a:rPr lang="en-US" sz="1200" dirty="0"/>
              <a:t>a summary of proposed activities that are expected to generate data, </a:t>
            </a:r>
          </a:p>
          <a:p>
            <a:pPr marL="171450" indent="-171450">
              <a:buFont typeface="Arial" panose="020B0604020202020204" pitchFamily="34" charset="0"/>
              <a:buChar char="•"/>
            </a:pPr>
            <a:r>
              <a:rPr lang="en-US" sz="1200" dirty="0"/>
              <a:t>a summary of the types of data expected to be generated by the identified activities, </a:t>
            </a:r>
          </a:p>
          <a:p>
            <a:pPr marL="171450" indent="-171450">
              <a:buFont typeface="Arial" panose="020B0604020202020204" pitchFamily="34" charset="0"/>
              <a:buChar char="•"/>
            </a:pPr>
            <a:r>
              <a:rPr lang="en-US" sz="1200" dirty="0"/>
              <a:t>a plan for storage and maintenance of the data expected to be generated by the identified activities, and </a:t>
            </a:r>
          </a:p>
          <a:p>
            <a:pPr marL="171450" indent="-171450">
              <a:buFont typeface="Arial" panose="020B0604020202020204" pitchFamily="34" charset="0"/>
              <a:buChar char="•"/>
            </a:pPr>
            <a:r>
              <a:rPr lang="en-US" sz="1200" dirty="0"/>
              <a:t>a plan describing whether and how data generated by the identified activities will be reviewed and made available to the public. </a:t>
            </a:r>
          </a:p>
          <a:p>
            <a:pPr marL="171450" indent="-171450">
              <a:buFont typeface="Arial" panose="020B0604020202020204" pitchFamily="34" charset="0"/>
              <a:buChar char="•"/>
            </a:pPr>
            <a:endParaRPr lang="en-US" sz="1200" dirty="0"/>
          </a:p>
          <a:p>
            <a:r>
              <a:rPr lang="en-US" sz="1400" b="1" u="sng" dirty="0"/>
              <a:t>Notes:</a:t>
            </a:r>
          </a:p>
          <a:p>
            <a:pPr marL="171450" indent="-171450">
              <a:buFont typeface="Arial" panose="020B0604020202020204" pitchFamily="34" charset="0"/>
              <a:buChar char="•"/>
            </a:pPr>
            <a:r>
              <a:rPr lang="en-US" sz="1200" dirty="0"/>
              <a:t>As long as the DMP meets these NIST requirements, it may take the form specified by the applicant's institution or some other entity (e.g., the National Science Foundation or the National Institutes of Health). </a:t>
            </a:r>
          </a:p>
          <a:p>
            <a:pPr marL="171450" indent="-171450">
              <a:buFont typeface="Arial" panose="020B0604020202020204" pitchFamily="34" charset="0"/>
              <a:buChar char="•"/>
            </a:pPr>
            <a:r>
              <a:rPr lang="en-US" sz="1200" dirty="0"/>
              <a:t>All applications for activities that will generate scientific data using NIST funding are required to adhere to a DMP or explain why data sharing and preservation are not within the scope of the project. </a:t>
            </a:r>
          </a:p>
          <a:p>
            <a:pPr marL="171450" indent="-171450">
              <a:buFont typeface="Arial" panose="020B0604020202020204" pitchFamily="34" charset="0"/>
              <a:buChar char="•"/>
            </a:pPr>
            <a:r>
              <a:rPr lang="en-US" sz="1200" dirty="0"/>
              <a:t>Reasonable costs for data preservation and access may be included in the application.</a:t>
            </a:r>
          </a:p>
          <a:p>
            <a:pPr marL="171450" indent="-171450">
              <a:buFont typeface="Arial" panose="020B0604020202020204" pitchFamily="34" charset="0"/>
              <a:buChar char="•"/>
            </a:pPr>
            <a:r>
              <a:rPr lang="en-US" sz="1200" dirty="0"/>
              <a:t>The sufficiency of the DMP will be considered as part of the administrative review; however, the DMP will not be evaluated against any evaluation criteria. </a:t>
            </a:r>
          </a:p>
          <a:p>
            <a:pPr marL="171450" indent="-171450">
              <a:buFont typeface="Arial" panose="020B0604020202020204" pitchFamily="34" charset="0"/>
              <a:buChar char="•"/>
            </a:pPr>
            <a:r>
              <a:rPr lang="en-US" sz="1200" dirty="0"/>
              <a:t>The DMP is a supplementary document of not more than two pages. </a:t>
            </a:r>
          </a:p>
          <a:p>
            <a:endParaRPr lang="en-US" sz="1200" dirty="0"/>
          </a:p>
        </p:txBody>
      </p:sp>
      <p:sp>
        <p:nvSpPr>
          <p:cNvPr id="4" name="Footer Placeholder 3"/>
          <p:cNvSpPr>
            <a:spLocks noGrp="1"/>
          </p:cNvSpPr>
          <p:nvPr>
            <p:ph type="ftr" sz="quarter" idx="5"/>
          </p:nvPr>
        </p:nvSpPr>
        <p:spPr/>
        <p:txBody>
          <a:bodyPr/>
          <a:lstStyle/>
          <a:p>
            <a:fld id="{44704022-F6A1-4353-89AB-ED2E6EBF6DF8}" type="slidenum">
              <a:rPr lang="en-US" smtClean="0"/>
              <a:pPr/>
              <a:t>26</a:t>
            </a:fld>
            <a:endParaRPr lang="en-US" dirty="0"/>
          </a:p>
        </p:txBody>
      </p:sp>
    </p:spTree>
    <p:extLst>
      <p:ext uri="{BB962C8B-B14F-4D97-AF65-F5344CB8AC3E}">
        <p14:creationId xmlns:p14="http://schemas.microsoft.com/office/powerpoint/2010/main" val="21517641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1536" y="949705"/>
            <a:ext cx="8093863" cy="769441"/>
          </a:xfrm>
        </p:spPr>
        <p:txBody>
          <a:bodyPr/>
          <a:lstStyle/>
          <a:p>
            <a:r>
              <a:rPr lang="en-US" sz="2500" b="1" spc="-25" dirty="0">
                <a:latin typeface="+mj-lt"/>
                <a:cs typeface="Arial"/>
              </a:rPr>
              <a:t>Clarifying Guidance:</a:t>
            </a:r>
            <a:br>
              <a:rPr lang="en-US" sz="2500" b="1" spc="-25" dirty="0">
                <a:latin typeface="+mj-lt"/>
                <a:cs typeface="Arial"/>
              </a:rPr>
            </a:br>
            <a:r>
              <a:rPr lang="en-US" sz="2500" b="1" spc="-15" dirty="0">
                <a:latin typeface="+mj-lt"/>
                <a:cs typeface="Arial"/>
              </a:rPr>
              <a:t>Budget Narrative Format</a:t>
            </a:r>
            <a:endParaRPr lang="en-US" sz="2500" b="1" dirty="0">
              <a:latin typeface="+mj-lt"/>
            </a:endParaRPr>
          </a:p>
        </p:txBody>
      </p:sp>
      <p:sp>
        <p:nvSpPr>
          <p:cNvPr id="3" name="Text Placeholder 2"/>
          <p:cNvSpPr>
            <a:spLocks noGrp="1"/>
          </p:cNvSpPr>
          <p:nvPr>
            <p:ph type="body" idx="1"/>
          </p:nvPr>
        </p:nvSpPr>
        <p:spPr>
          <a:xfrm>
            <a:off x="533892" y="1832551"/>
            <a:ext cx="8076214" cy="4431983"/>
          </a:xfrm>
        </p:spPr>
        <p:txBody>
          <a:bodyPr/>
          <a:lstStyle/>
          <a:p>
            <a:pPr marL="342900" indent="-342900">
              <a:spcBef>
                <a:spcPts val="1200"/>
              </a:spcBef>
              <a:buFont typeface="Arial" panose="020B0604020202020204" pitchFamily="34" charset="0"/>
              <a:buChar char="•"/>
            </a:pPr>
            <a:r>
              <a:rPr lang="en-US" sz="1600" dirty="0"/>
              <a:t>Separate Budget by project year so that work and the associated costs are clearly definable/associated with the available funding for that year.</a:t>
            </a:r>
          </a:p>
          <a:p>
            <a:pPr marL="342900" indent="-342900">
              <a:spcBef>
                <a:spcPts val="1200"/>
              </a:spcBef>
              <a:buFont typeface="Arial" panose="020B0604020202020204" pitchFamily="34" charset="0"/>
              <a:buChar char="•"/>
            </a:pPr>
            <a:r>
              <a:rPr lang="en-US" sz="1600" dirty="0"/>
              <a:t>Costs should be placed under the applicable budget categories of Personnel, Fringe Benefits, Travel, Equipment, Supplies, Contractual, Other, or Indirect Charges.</a:t>
            </a:r>
          </a:p>
          <a:p>
            <a:pPr marL="342900" indent="-342900">
              <a:spcBef>
                <a:spcPts val="1200"/>
              </a:spcBef>
              <a:buFont typeface="Arial" panose="020B0604020202020204" pitchFamily="34" charset="0"/>
              <a:buChar char="•"/>
            </a:pPr>
            <a:r>
              <a:rPr lang="en-US" sz="1600" dirty="0"/>
              <a:t>The total dollar amounts listed under each budget category in the Budget Narrative must match the dollar amounts listed on the SF424A.</a:t>
            </a:r>
          </a:p>
          <a:p>
            <a:pPr marL="342900" indent="-342900">
              <a:spcBef>
                <a:spcPts val="1200"/>
              </a:spcBef>
              <a:buFont typeface="Arial" panose="020B0604020202020204" pitchFamily="34" charset="0"/>
              <a:buChar char="•"/>
            </a:pPr>
            <a:r>
              <a:rPr lang="en-US" sz="1600" dirty="0"/>
              <a:t>Cost computations and written justification must be provided for all costs in the Budget Narrative.</a:t>
            </a:r>
          </a:p>
          <a:p>
            <a:pPr marL="342900" indent="-342900">
              <a:spcBef>
                <a:spcPts val="1200"/>
              </a:spcBef>
              <a:buFont typeface="Arial" panose="020B0604020202020204" pitchFamily="34" charset="0"/>
              <a:buChar char="•"/>
            </a:pPr>
            <a:r>
              <a:rPr lang="en-US" sz="1600" dirty="0"/>
              <a:t>The Budget Narrative and SF424A should only include the Federal share of costs.  Cost share is not required.</a:t>
            </a:r>
          </a:p>
          <a:p>
            <a:pPr marL="342900" indent="-342900">
              <a:spcBef>
                <a:spcPts val="1200"/>
              </a:spcBef>
              <a:buFont typeface="Arial" panose="020B0604020202020204" pitchFamily="34" charset="0"/>
              <a:buChar char="•"/>
            </a:pPr>
            <a:r>
              <a:rPr lang="en-US" sz="1600" dirty="0"/>
              <a:t>Best estimates are acceptable.</a:t>
            </a:r>
          </a:p>
          <a:p>
            <a:pPr marL="342900" indent="-342900">
              <a:spcBef>
                <a:spcPts val="1200"/>
              </a:spcBef>
              <a:buFont typeface="Arial" panose="020B0604020202020204" pitchFamily="34" charset="0"/>
              <a:buChar char="•"/>
            </a:pPr>
            <a:r>
              <a:rPr lang="en-US" sz="1600" dirty="0"/>
              <a:t>The Budget and scope are subject to negotiation and amendment, if selected for funding.</a:t>
            </a:r>
          </a:p>
          <a:p>
            <a:endParaRPr lang="en-US" dirty="0"/>
          </a:p>
        </p:txBody>
      </p:sp>
      <p:sp>
        <p:nvSpPr>
          <p:cNvPr id="4" name="Footer Placeholder 3"/>
          <p:cNvSpPr>
            <a:spLocks noGrp="1"/>
          </p:cNvSpPr>
          <p:nvPr>
            <p:ph type="ftr" sz="quarter" idx="5"/>
          </p:nvPr>
        </p:nvSpPr>
        <p:spPr/>
        <p:txBody>
          <a:bodyPr/>
          <a:lstStyle/>
          <a:p>
            <a:fld id="{44704022-F6A1-4353-89AB-ED2E6EBF6DF8}" type="slidenum">
              <a:rPr lang="en-US" smtClean="0"/>
              <a:pPr/>
              <a:t>27</a:t>
            </a:fld>
            <a:endParaRPr lang="en-US" dirty="0"/>
          </a:p>
        </p:txBody>
      </p:sp>
    </p:spTree>
    <p:extLst>
      <p:ext uri="{BB962C8B-B14F-4D97-AF65-F5344CB8AC3E}">
        <p14:creationId xmlns:p14="http://schemas.microsoft.com/office/powerpoint/2010/main" val="34816830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1537" y="949705"/>
            <a:ext cx="7500924" cy="769441"/>
          </a:xfrm>
        </p:spPr>
        <p:txBody>
          <a:bodyPr/>
          <a:lstStyle/>
          <a:p>
            <a:r>
              <a:rPr lang="en-US" sz="2500" b="1" dirty="0"/>
              <a:t>Clarifying Guidance:</a:t>
            </a:r>
            <a:br>
              <a:rPr lang="en-US" sz="2500" b="1" dirty="0"/>
            </a:br>
            <a:r>
              <a:rPr lang="en-US" sz="2500" b="1" dirty="0"/>
              <a:t>Multi-Year Funding Policy</a:t>
            </a:r>
          </a:p>
        </p:txBody>
      </p:sp>
      <p:sp>
        <p:nvSpPr>
          <p:cNvPr id="3" name="Text Placeholder 2"/>
          <p:cNvSpPr>
            <a:spLocks noGrp="1"/>
          </p:cNvSpPr>
          <p:nvPr>
            <p:ph type="body" idx="1"/>
          </p:nvPr>
        </p:nvSpPr>
        <p:spPr>
          <a:xfrm>
            <a:off x="535939" y="2057400"/>
            <a:ext cx="8072119" cy="3385542"/>
          </a:xfrm>
        </p:spPr>
        <p:txBody>
          <a:bodyPr/>
          <a:lstStyle/>
          <a:p>
            <a:pPr marL="342900" indent="-342900">
              <a:buFont typeface="Arial" panose="020B0604020202020204" pitchFamily="34" charset="0"/>
              <a:buChar char="•"/>
            </a:pPr>
            <a:r>
              <a:rPr lang="en-US" dirty="0"/>
              <a:t>When an application for a multi-year award is approved, funding will usually be provided for only the first year of the project. </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If a project is selected for funding, NIST has no obligation to provide any additional funding in connection with that award. Continuation of an award to increase funding or extend the period of performance is at the sole discretion of NIST. </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Continued funding will be contingent upon satisfactory performance, continued relevance to the mission and priorities of the individual DR Research Grants Programs, and the availability of funds.</a:t>
            </a:r>
          </a:p>
        </p:txBody>
      </p:sp>
      <p:sp>
        <p:nvSpPr>
          <p:cNvPr id="4" name="Footer Placeholder 3"/>
          <p:cNvSpPr>
            <a:spLocks noGrp="1"/>
          </p:cNvSpPr>
          <p:nvPr>
            <p:ph type="ftr" sz="quarter" idx="5"/>
          </p:nvPr>
        </p:nvSpPr>
        <p:spPr/>
        <p:txBody>
          <a:bodyPr/>
          <a:lstStyle/>
          <a:p>
            <a:fld id="{44704022-F6A1-4353-89AB-ED2E6EBF6DF8}" type="slidenum">
              <a:rPr lang="en-US" smtClean="0"/>
              <a:pPr/>
              <a:t>28</a:t>
            </a:fld>
            <a:endParaRPr lang="en-US" dirty="0"/>
          </a:p>
        </p:txBody>
      </p:sp>
    </p:spTree>
    <p:extLst>
      <p:ext uri="{BB962C8B-B14F-4D97-AF65-F5344CB8AC3E}">
        <p14:creationId xmlns:p14="http://schemas.microsoft.com/office/powerpoint/2010/main" val="6437264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21537" y="949705"/>
            <a:ext cx="7500924" cy="677108"/>
          </a:xfrm>
        </p:spPr>
        <p:txBody>
          <a:bodyPr/>
          <a:lstStyle/>
          <a:p>
            <a:r>
              <a:rPr lang="en-US" spc="-80" dirty="0"/>
              <a:t>P</a:t>
            </a:r>
            <a:r>
              <a:rPr lang="en-US" spc="-5" dirty="0"/>
              <a:t>oi</a:t>
            </a:r>
            <a:r>
              <a:rPr lang="en-US" spc="-30" dirty="0"/>
              <a:t>n</a:t>
            </a:r>
            <a:r>
              <a:rPr lang="en-US" dirty="0"/>
              <a:t>ts </a:t>
            </a:r>
            <a:r>
              <a:rPr lang="en-US" spc="-5" dirty="0"/>
              <a:t>o</a:t>
            </a:r>
            <a:r>
              <a:rPr lang="en-US" dirty="0"/>
              <a:t>f </a:t>
            </a:r>
            <a:r>
              <a:rPr lang="en-US" spc="-5" dirty="0"/>
              <a:t>Co</a:t>
            </a:r>
            <a:r>
              <a:rPr lang="en-US" spc="-30" dirty="0"/>
              <a:t>n</a:t>
            </a:r>
            <a:r>
              <a:rPr lang="en-US" spc="-50" dirty="0"/>
              <a:t>t</a:t>
            </a:r>
            <a:r>
              <a:rPr lang="en-US" dirty="0"/>
              <a:t>act</a:t>
            </a:r>
          </a:p>
        </p:txBody>
      </p:sp>
      <p:graphicFrame>
        <p:nvGraphicFramePr>
          <p:cNvPr id="6" name="Table 5"/>
          <p:cNvGraphicFramePr>
            <a:graphicFrameLocks noGrp="1"/>
          </p:cNvGraphicFramePr>
          <p:nvPr>
            <p:extLst>
              <p:ext uri="{D42A27DB-BD31-4B8C-83A1-F6EECF244321}">
                <p14:modId xmlns:p14="http://schemas.microsoft.com/office/powerpoint/2010/main" val="2634375545"/>
              </p:ext>
            </p:extLst>
          </p:nvPr>
        </p:nvGraphicFramePr>
        <p:xfrm>
          <a:off x="914400" y="1752744"/>
          <a:ext cx="6324600" cy="4648200"/>
        </p:xfrm>
        <a:graphic>
          <a:graphicData uri="http://schemas.openxmlformats.org/drawingml/2006/table">
            <a:tbl>
              <a:tblPr firstRow="1" firstCol="1" bandRow="1"/>
              <a:tblGrid>
                <a:gridCol w="3162300">
                  <a:extLst>
                    <a:ext uri="{9D8B030D-6E8A-4147-A177-3AD203B41FA5}">
                      <a16:colId xmlns:a16="http://schemas.microsoft.com/office/drawing/2014/main" xmlns="" val="20000"/>
                    </a:ext>
                  </a:extLst>
                </a:gridCol>
                <a:gridCol w="3162300">
                  <a:extLst>
                    <a:ext uri="{9D8B030D-6E8A-4147-A177-3AD203B41FA5}">
                      <a16:colId xmlns:a16="http://schemas.microsoft.com/office/drawing/2014/main" xmlns="" val="20001"/>
                    </a:ext>
                  </a:extLst>
                </a:gridCol>
              </a:tblGrid>
              <a:tr h="1056886">
                <a:tc>
                  <a:txBody>
                    <a:bodyPr/>
                    <a:lstStyle/>
                    <a:p>
                      <a:pPr marL="0" marR="0">
                        <a:lnSpc>
                          <a:spcPct val="115000"/>
                        </a:lnSpc>
                        <a:spcBef>
                          <a:spcPts val="0"/>
                        </a:spcBef>
                        <a:spcAft>
                          <a:spcPts val="0"/>
                        </a:spcAft>
                      </a:pPr>
                      <a:r>
                        <a:rPr lang="en-US" sz="12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Programmatic and technical questions</a:t>
                      </a:r>
                      <a:endParaRPr lang="en-US" sz="1200" dirty="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69565" marR="69565" marT="69565" marB="695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Millie Glick</a:t>
                      </a:r>
                    </a:p>
                    <a:p>
                      <a:pPr marL="0" marR="0">
                        <a:lnSpc>
                          <a:spcPct val="115000"/>
                        </a:lnSpc>
                        <a:spcBef>
                          <a:spcPts val="0"/>
                        </a:spcBef>
                        <a:spcAft>
                          <a:spcPts val="0"/>
                        </a:spcAft>
                      </a:pPr>
                      <a:r>
                        <a:rPr lang="en-US" sz="12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Phone: 301-975-5962</a:t>
                      </a:r>
                    </a:p>
                    <a:p>
                      <a:pPr marL="0" marR="0">
                        <a:lnSpc>
                          <a:spcPct val="115000"/>
                        </a:lnSpc>
                        <a:spcBef>
                          <a:spcPts val="0"/>
                        </a:spcBef>
                        <a:spcAft>
                          <a:spcPts val="0"/>
                        </a:spcAft>
                      </a:pPr>
                      <a:r>
                        <a:rPr lang="en-US" sz="12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E-mail: millie.glick@nist.gov</a:t>
                      </a:r>
                      <a:endParaRPr lang="en-US" sz="1200" dirty="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69565" marR="69565" marT="69565" marB="695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2230090">
                <a:tc>
                  <a:txBody>
                    <a:bodyPr/>
                    <a:lstStyle/>
                    <a:p>
                      <a:pPr marL="0" marR="0">
                        <a:lnSpc>
                          <a:spcPct val="115000"/>
                        </a:lnSpc>
                        <a:spcBef>
                          <a:spcPts val="0"/>
                        </a:spcBef>
                        <a:spcAft>
                          <a:spcPts val="0"/>
                        </a:spcAft>
                      </a:pPr>
                      <a:r>
                        <a:rPr lang="en-US" sz="12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Application submission</a:t>
                      </a:r>
                      <a:endParaRPr lang="en-US" sz="1200" dirty="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69565" marR="69565" marT="69565" marB="695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fr-FR" sz="12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Christopher </a:t>
                      </a:r>
                      <a:r>
                        <a:rPr lang="fr-FR" sz="1200" dirty="0" err="1">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Hunton</a:t>
                      </a:r>
                      <a:endParaRPr lang="fr-FR" sz="12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endParaRPr>
                    </a:p>
                    <a:p>
                      <a:pPr marL="0" marR="0">
                        <a:lnSpc>
                          <a:spcPct val="115000"/>
                        </a:lnSpc>
                        <a:spcBef>
                          <a:spcPts val="0"/>
                        </a:spcBef>
                        <a:spcAft>
                          <a:spcPts val="0"/>
                        </a:spcAft>
                      </a:pPr>
                      <a:r>
                        <a:rPr lang="fr-FR" sz="12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Phone: 301-975-5718</a:t>
                      </a:r>
                    </a:p>
                    <a:p>
                      <a:pPr marL="0" marR="0">
                        <a:lnSpc>
                          <a:spcPct val="115000"/>
                        </a:lnSpc>
                        <a:spcBef>
                          <a:spcPts val="0"/>
                        </a:spcBef>
                        <a:spcAft>
                          <a:spcPts val="0"/>
                        </a:spcAft>
                      </a:pPr>
                      <a:r>
                        <a:rPr lang="fr-FR" sz="12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Fax: 301-975-8884</a:t>
                      </a:r>
                    </a:p>
                    <a:p>
                      <a:pPr marL="0" marR="0">
                        <a:lnSpc>
                          <a:spcPct val="115000"/>
                        </a:lnSpc>
                        <a:spcBef>
                          <a:spcPts val="0"/>
                        </a:spcBef>
                        <a:spcAft>
                          <a:spcPts val="0"/>
                        </a:spcAft>
                      </a:pPr>
                      <a:r>
                        <a:rPr lang="fr-FR" sz="12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E-mail: </a:t>
                      </a:r>
                      <a:r>
                        <a:rPr lang="fr-FR" sz="12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hlinkClick r:id="rId3"/>
                        </a:rPr>
                        <a:t>grants@nist.gov</a:t>
                      </a:r>
                      <a:r>
                        <a:rPr lang="fr-FR" sz="12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 </a:t>
                      </a:r>
                    </a:p>
                    <a:p>
                      <a:pPr marL="0" marR="0">
                        <a:lnSpc>
                          <a:spcPct val="115000"/>
                        </a:lnSpc>
                        <a:spcBef>
                          <a:spcPts val="0"/>
                        </a:spcBef>
                        <a:spcAft>
                          <a:spcPts val="0"/>
                        </a:spcAft>
                      </a:pPr>
                      <a:r>
                        <a:rPr lang="fr-FR" sz="12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Or</a:t>
                      </a:r>
                    </a:p>
                    <a:p>
                      <a:pPr marL="0" marR="0">
                        <a:lnSpc>
                          <a:spcPct val="115000"/>
                        </a:lnSpc>
                        <a:spcBef>
                          <a:spcPts val="0"/>
                        </a:spcBef>
                        <a:spcAft>
                          <a:spcPts val="0"/>
                        </a:spcAft>
                      </a:pPr>
                      <a:r>
                        <a:rPr lang="fr-FR" sz="12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Grants.gov</a:t>
                      </a:r>
                    </a:p>
                    <a:p>
                      <a:pPr marL="0" marR="0">
                        <a:lnSpc>
                          <a:spcPct val="115000"/>
                        </a:lnSpc>
                        <a:spcBef>
                          <a:spcPts val="0"/>
                        </a:spcBef>
                        <a:spcAft>
                          <a:spcPts val="0"/>
                        </a:spcAft>
                      </a:pPr>
                      <a:r>
                        <a:rPr lang="fr-FR" sz="12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Phone: 800-518-4726</a:t>
                      </a:r>
                    </a:p>
                    <a:p>
                      <a:pPr marL="0" marR="0">
                        <a:lnSpc>
                          <a:spcPct val="115000"/>
                        </a:lnSpc>
                        <a:spcBef>
                          <a:spcPts val="0"/>
                        </a:spcBef>
                        <a:spcAft>
                          <a:spcPts val="0"/>
                        </a:spcAft>
                      </a:pPr>
                      <a:r>
                        <a:rPr lang="fr-FR" sz="12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E-mail: </a:t>
                      </a:r>
                      <a:r>
                        <a:rPr lang="fr-FR" sz="12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hlinkClick r:id="rId4"/>
                        </a:rPr>
                        <a:t>support@grants.gov</a:t>
                      </a:r>
                      <a:r>
                        <a:rPr lang="fr-FR" sz="12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 </a:t>
                      </a:r>
                      <a:r>
                        <a:rPr lang="en-US" sz="1200" dirty="0">
                          <a:solidFill>
                            <a:srgbClr val="0000FF"/>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 </a:t>
                      </a:r>
                      <a:endParaRPr lang="en-US" sz="1200" dirty="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69565" marR="69565" marT="69565" marB="695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1361224">
                <a:tc>
                  <a:txBody>
                    <a:bodyPr/>
                    <a:lstStyle/>
                    <a:p>
                      <a:pPr marL="0" marR="0">
                        <a:lnSpc>
                          <a:spcPct val="115000"/>
                        </a:lnSpc>
                        <a:spcBef>
                          <a:spcPts val="0"/>
                        </a:spcBef>
                        <a:spcAft>
                          <a:spcPts val="0"/>
                        </a:spcAft>
                      </a:pPr>
                      <a:r>
                        <a:rPr lang="en-US" sz="120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Grant rules and regulations                         </a:t>
                      </a:r>
                      <a:endParaRPr lang="en-US" sz="120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69565" marR="69565" marT="69565" marB="695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Dean Iwasaki</a:t>
                      </a:r>
                    </a:p>
                    <a:p>
                      <a:pPr marL="0" marR="0">
                        <a:lnSpc>
                          <a:spcPct val="115000"/>
                        </a:lnSpc>
                        <a:spcBef>
                          <a:spcPts val="0"/>
                        </a:spcBef>
                        <a:spcAft>
                          <a:spcPts val="0"/>
                        </a:spcAft>
                      </a:pPr>
                      <a:r>
                        <a:rPr lang="en-US" sz="12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Phone: 301-975-8449</a:t>
                      </a:r>
                    </a:p>
                    <a:p>
                      <a:pPr marL="0" marR="0">
                        <a:lnSpc>
                          <a:spcPct val="115000"/>
                        </a:lnSpc>
                        <a:spcBef>
                          <a:spcPts val="0"/>
                        </a:spcBef>
                        <a:spcAft>
                          <a:spcPts val="0"/>
                        </a:spcAft>
                      </a:pPr>
                      <a:r>
                        <a:rPr lang="en-US" sz="12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Fax: 301-975-8884</a:t>
                      </a:r>
                    </a:p>
                    <a:p>
                      <a:pPr marL="0" marR="0">
                        <a:lnSpc>
                          <a:spcPct val="115000"/>
                        </a:lnSpc>
                        <a:spcBef>
                          <a:spcPts val="0"/>
                        </a:spcBef>
                        <a:spcAft>
                          <a:spcPts val="0"/>
                        </a:spcAft>
                      </a:pPr>
                      <a:r>
                        <a:rPr lang="en-US" sz="12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E-mail: </a:t>
                      </a:r>
                      <a:r>
                        <a:rPr lang="en-US" sz="12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hlinkClick r:id="rId5"/>
                        </a:rPr>
                        <a:t>dean.iwasaki@nist.gov</a:t>
                      </a:r>
                      <a:r>
                        <a:rPr lang="en-US" sz="12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 </a:t>
                      </a:r>
                      <a:endParaRPr lang="en-US" sz="1200" dirty="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69565" marR="69565" marT="69565" marB="695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bl>
          </a:graphicData>
        </a:graphic>
      </p:graphicFrame>
      <p:sp>
        <p:nvSpPr>
          <p:cNvPr id="5" name="Footer Placeholder 4"/>
          <p:cNvSpPr>
            <a:spLocks noGrp="1"/>
          </p:cNvSpPr>
          <p:nvPr>
            <p:ph type="ftr" sz="quarter" idx="5"/>
          </p:nvPr>
        </p:nvSpPr>
        <p:spPr>
          <a:xfrm>
            <a:off x="3108959" y="6477000"/>
            <a:ext cx="2926079" cy="276999"/>
          </a:xfrm>
        </p:spPr>
        <p:txBody>
          <a:bodyPr/>
          <a:lstStyle/>
          <a:p>
            <a:fld id="{AC1DD9E8-E4F3-43E4-A6CD-D445F4BFA040}" type="slidenum">
              <a:rPr lang="en-US" smtClean="0"/>
              <a:t>29</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21537" y="949705"/>
            <a:ext cx="7500924" cy="677108"/>
          </a:xfrm>
          <a:prstGeom prst="rect">
            <a:avLst/>
          </a:prstGeom>
        </p:spPr>
        <p:txBody>
          <a:bodyPr vert="horz" wrap="square" lIns="0" tIns="0" rIns="0" bIns="0" rtlCol="0">
            <a:spAutoFit/>
          </a:bodyPr>
          <a:lstStyle/>
          <a:p>
            <a:pPr algn="ctr">
              <a:lnSpc>
                <a:spcPct val="100000"/>
              </a:lnSpc>
            </a:pPr>
            <a:r>
              <a:rPr lang="en-US" spc="-5" dirty="0"/>
              <a:t>NIST Research Programs</a:t>
            </a:r>
            <a:endParaRPr dirty="0"/>
          </a:p>
        </p:txBody>
      </p:sp>
      <p:sp>
        <p:nvSpPr>
          <p:cNvPr id="3" name="object 3"/>
          <p:cNvSpPr txBox="1"/>
          <p:nvPr/>
        </p:nvSpPr>
        <p:spPr>
          <a:xfrm>
            <a:off x="304800" y="1752600"/>
            <a:ext cx="8229600" cy="4755148"/>
          </a:xfrm>
          <a:prstGeom prst="rect">
            <a:avLst/>
          </a:prstGeom>
        </p:spPr>
        <p:txBody>
          <a:bodyPr vert="horz" wrap="square" lIns="0" tIns="0" rIns="0" bIns="0" rtlCol="0">
            <a:spAutoFit/>
          </a:bodyPr>
          <a:lstStyle/>
          <a:p>
            <a:pPr marL="12700">
              <a:lnSpc>
                <a:spcPct val="100000"/>
              </a:lnSpc>
              <a:buClr>
                <a:srgbClr val="205868"/>
              </a:buClr>
              <a:tabLst>
                <a:tab pos="356235" algn="l"/>
              </a:tabLst>
            </a:pPr>
            <a:r>
              <a:rPr lang="en-US" sz="2000" dirty="0">
                <a:solidFill>
                  <a:srgbClr val="205868"/>
                </a:solidFill>
                <a:latin typeface="Arial"/>
                <a:cs typeface="Arial"/>
              </a:rPr>
              <a:t>The Disaster Resilience (DR) Research Grants Program seeks applications from eligible applicants to conduct research aimed at advancing the principles of resilience in building design and building codes and standards. </a:t>
            </a:r>
          </a:p>
          <a:p>
            <a:pPr marL="12700">
              <a:lnSpc>
                <a:spcPct val="100000"/>
              </a:lnSpc>
              <a:buClr>
                <a:srgbClr val="205868"/>
              </a:buClr>
              <a:tabLst>
                <a:tab pos="356235" algn="l"/>
              </a:tabLst>
            </a:pPr>
            <a:endParaRPr lang="en-US" sz="2000" dirty="0">
              <a:solidFill>
                <a:srgbClr val="205868"/>
              </a:solidFill>
              <a:latin typeface="Arial"/>
              <a:cs typeface="Arial"/>
            </a:endParaRPr>
          </a:p>
          <a:p>
            <a:pPr marL="12700">
              <a:lnSpc>
                <a:spcPct val="100000"/>
              </a:lnSpc>
              <a:buClr>
                <a:srgbClr val="205868"/>
              </a:buClr>
              <a:tabLst>
                <a:tab pos="356235" algn="l"/>
              </a:tabLst>
            </a:pPr>
            <a:r>
              <a:rPr lang="en-US" sz="2000" dirty="0">
                <a:solidFill>
                  <a:srgbClr val="205868"/>
                </a:solidFill>
                <a:latin typeface="Arial"/>
                <a:cs typeface="Arial"/>
              </a:rPr>
              <a:t>Research proposals must support the overall effort of developing science-based building codes by evaluating potential technologies and architectural design criteria to improve disaster resilience in the built environment. Research projects must be aligned with NIST work in: </a:t>
            </a:r>
          </a:p>
          <a:p>
            <a:pPr marL="12700">
              <a:lnSpc>
                <a:spcPct val="100000"/>
              </a:lnSpc>
              <a:buClr>
                <a:srgbClr val="205868"/>
              </a:buClr>
              <a:tabLst>
                <a:tab pos="356235" algn="l"/>
              </a:tabLst>
            </a:pPr>
            <a:endParaRPr lang="en-US" sz="2000" dirty="0">
              <a:solidFill>
                <a:srgbClr val="205868"/>
              </a:solidFill>
              <a:latin typeface="Arial"/>
              <a:cs typeface="Arial"/>
            </a:endParaRPr>
          </a:p>
          <a:p>
            <a:pPr marL="355600" indent="-342900">
              <a:lnSpc>
                <a:spcPct val="100000"/>
              </a:lnSpc>
              <a:buClr>
                <a:srgbClr val="205868"/>
              </a:buClr>
              <a:buFont typeface="Arial"/>
              <a:buChar char="•"/>
              <a:tabLst>
                <a:tab pos="356235" algn="l"/>
              </a:tabLst>
            </a:pPr>
            <a:r>
              <a:rPr lang="en-US" sz="2000" dirty="0">
                <a:solidFill>
                  <a:srgbClr val="205868"/>
                </a:solidFill>
                <a:latin typeface="Arial"/>
                <a:cs typeface="Arial"/>
              </a:rPr>
              <a:t>Wildland Urban Interface Fires</a:t>
            </a:r>
            <a:endParaRPr sz="2000" dirty="0">
              <a:solidFill>
                <a:srgbClr val="205868"/>
              </a:solidFill>
              <a:latin typeface="Arial"/>
              <a:cs typeface="Arial"/>
            </a:endParaRPr>
          </a:p>
          <a:p>
            <a:pPr marL="355600" indent="-342900">
              <a:lnSpc>
                <a:spcPct val="100000"/>
              </a:lnSpc>
              <a:buClr>
                <a:srgbClr val="205868"/>
              </a:buClr>
              <a:buFont typeface="Arial"/>
              <a:buChar char="•"/>
              <a:tabLst>
                <a:tab pos="356235" algn="l"/>
              </a:tabLst>
            </a:pPr>
            <a:r>
              <a:rPr lang="en-US" sz="2000" dirty="0">
                <a:solidFill>
                  <a:srgbClr val="205868"/>
                </a:solidFill>
                <a:latin typeface="Arial"/>
                <a:cs typeface="Arial"/>
              </a:rPr>
              <a:t>Windstorm Impact Reduction</a:t>
            </a:r>
            <a:endParaRPr sz="2000" dirty="0">
              <a:latin typeface="Arial"/>
              <a:cs typeface="Arial"/>
            </a:endParaRPr>
          </a:p>
          <a:p>
            <a:pPr marL="355600" indent="-342900">
              <a:lnSpc>
                <a:spcPct val="100000"/>
              </a:lnSpc>
              <a:buClr>
                <a:srgbClr val="205868"/>
              </a:buClr>
              <a:buFont typeface="Arial"/>
              <a:buChar char="•"/>
              <a:tabLst>
                <a:tab pos="356235" algn="l"/>
              </a:tabLst>
            </a:pPr>
            <a:r>
              <a:rPr lang="en-US" sz="2000" dirty="0">
                <a:solidFill>
                  <a:srgbClr val="205868"/>
                </a:solidFill>
                <a:latin typeface="Arial"/>
                <a:cs typeface="Arial"/>
              </a:rPr>
              <a:t>Earthquake Hazard Reduction</a:t>
            </a:r>
            <a:endParaRPr sz="2000" dirty="0">
              <a:latin typeface="Arial"/>
              <a:cs typeface="Arial"/>
            </a:endParaRPr>
          </a:p>
          <a:p>
            <a:pPr marL="355600" indent="-342900">
              <a:lnSpc>
                <a:spcPct val="100000"/>
              </a:lnSpc>
              <a:buClr>
                <a:srgbClr val="205868"/>
              </a:buClr>
              <a:buFont typeface="Arial"/>
              <a:buChar char="•"/>
              <a:tabLst>
                <a:tab pos="356235" algn="l"/>
              </a:tabLst>
            </a:pPr>
            <a:r>
              <a:rPr lang="en-US" sz="2000" dirty="0">
                <a:solidFill>
                  <a:srgbClr val="205868"/>
                </a:solidFill>
                <a:latin typeface="Arial"/>
                <a:cs typeface="Arial"/>
              </a:rPr>
              <a:t>Disaster and Failure Studies</a:t>
            </a:r>
            <a:endParaRPr sz="2000" dirty="0">
              <a:solidFill>
                <a:srgbClr val="205868"/>
              </a:solidFill>
              <a:latin typeface="Arial"/>
              <a:cs typeface="Arial"/>
            </a:endParaRPr>
          </a:p>
          <a:p>
            <a:pPr>
              <a:lnSpc>
                <a:spcPct val="100000"/>
              </a:lnSpc>
              <a:spcBef>
                <a:spcPts val="25"/>
              </a:spcBef>
              <a:buClr>
                <a:srgbClr val="205868"/>
              </a:buClr>
            </a:pPr>
            <a:endParaRPr sz="2900" dirty="0">
              <a:latin typeface="Times New Roman"/>
              <a:cs typeface="Times New Roman"/>
            </a:endParaRPr>
          </a:p>
        </p:txBody>
      </p:sp>
      <p:sp>
        <p:nvSpPr>
          <p:cNvPr id="6" name="Footer Placeholder 5"/>
          <p:cNvSpPr>
            <a:spLocks noGrp="1"/>
          </p:cNvSpPr>
          <p:nvPr>
            <p:ph type="ftr" sz="quarter" idx="5"/>
          </p:nvPr>
        </p:nvSpPr>
        <p:spPr/>
        <p:txBody>
          <a:bodyPr/>
          <a:lstStyle/>
          <a:p>
            <a:fld id="{F71427BA-9532-426E-88F9-5794A0F05585}" type="slidenum">
              <a:rPr lang="en-US" smtClean="0"/>
              <a:t>3</a:t>
            </a:fld>
            <a:endParaRPr lang="en-US" dirty="0"/>
          </a:p>
        </p:txBody>
      </p:sp>
    </p:spTree>
    <p:extLst>
      <p:ext uri="{BB962C8B-B14F-4D97-AF65-F5344CB8AC3E}">
        <p14:creationId xmlns:p14="http://schemas.microsoft.com/office/powerpoint/2010/main" val="24536387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1537" y="949705"/>
            <a:ext cx="7500924" cy="677108"/>
          </a:xfrm>
        </p:spPr>
        <p:txBody>
          <a:bodyPr/>
          <a:lstStyle/>
          <a:p>
            <a:r>
              <a:rPr lang="en-US" dirty="0"/>
              <a:t>Useful Web Links</a:t>
            </a:r>
          </a:p>
        </p:txBody>
      </p:sp>
      <p:sp>
        <p:nvSpPr>
          <p:cNvPr id="3" name="Text Placeholder 2"/>
          <p:cNvSpPr>
            <a:spLocks noGrp="1"/>
          </p:cNvSpPr>
          <p:nvPr>
            <p:ph type="body" idx="1"/>
          </p:nvPr>
        </p:nvSpPr>
        <p:spPr>
          <a:xfrm>
            <a:off x="535940" y="1610630"/>
            <a:ext cx="8072119" cy="5539978"/>
          </a:xfrm>
        </p:spPr>
        <p:txBody>
          <a:bodyPr/>
          <a:lstStyle/>
          <a:p>
            <a:r>
              <a:rPr lang="en-US" dirty="0"/>
              <a:t>NIST Disaster Resilience Federal Funding Opportunity (FFO): </a:t>
            </a:r>
            <a:r>
              <a:rPr lang="en-US" dirty="0">
                <a:hlinkClick r:id="rId2"/>
              </a:rPr>
              <a:t>http://www.nist.gov/el/disaster_ffo.cfm</a:t>
            </a:r>
            <a:r>
              <a:rPr lang="en-US" dirty="0"/>
              <a:t> </a:t>
            </a:r>
          </a:p>
          <a:p>
            <a:endParaRPr lang="en-US" dirty="0"/>
          </a:p>
          <a:p>
            <a:r>
              <a:rPr lang="en-US" dirty="0"/>
              <a:t>FAQ’s for the Disaster Resilience FFO: </a:t>
            </a:r>
            <a:br>
              <a:rPr lang="en-US" dirty="0"/>
            </a:br>
            <a:r>
              <a:rPr lang="en-US" dirty="0">
                <a:hlinkClick r:id="rId3"/>
              </a:rPr>
              <a:t>http://www.nist.gov/el/dr_ffo_qanda.cfm</a:t>
            </a:r>
            <a:r>
              <a:rPr lang="en-US" dirty="0"/>
              <a:t> </a:t>
            </a:r>
          </a:p>
          <a:p>
            <a:endParaRPr lang="en-US" dirty="0"/>
          </a:p>
          <a:p>
            <a:r>
              <a:rPr lang="en-US" dirty="0"/>
              <a:t>NIST Disaster Resilient Buildings, Infrastructure, and Communities Goal: </a:t>
            </a:r>
            <a:r>
              <a:rPr lang="en-US" dirty="0">
                <a:hlinkClick r:id="rId4"/>
              </a:rPr>
              <a:t>http://www.nist.gov/el/disresgoal.cfm</a:t>
            </a:r>
            <a:r>
              <a:rPr lang="en-US" dirty="0"/>
              <a:t> </a:t>
            </a:r>
          </a:p>
          <a:p>
            <a:endParaRPr lang="en-US" dirty="0"/>
          </a:p>
          <a:p>
            <a:r>
              <a:rPr lang="en-US" dirty="0"/>
              <a:t>US Government Grant Site: </a:t>
            </a:r>
            <a:r>
              <a:rPr lang="en-US" dirty="0">
                <a:hlinkClick r:id="rId5"/>
              </a:rPr>
              <a:t>http://www.grants.gov/</a:t>
            </a:r>
            <a:r>
              <a:rPr lang="en-US" dirty="0"/>
              <a:t> </a:t>
            </a:r>
          </a:p>
          <a:p>
            <a:endParaRPr lang="en-US" dirty="0"/>
          </a:p>
          <a:p>
            <a:r>
              <a:rPr lang="en-US" dirty="0"/>
              <a:t>NIST FFO Synopsis on US Government Grant Site: </a:t>
            </a:r>
            <a:r>
              <a:rPr lang="en-US" dirty="0">
                <a:hlinkClick r:id="rId6"/>
              </a:rPr>
              <a:t>http://www.grants.gov/web/grants/view-opportunity.html?oppId=286558</a:t>
            </a:r>
            <a:r>
              <a:rPr lang="en-US" dirty="0"/>
              <a:t> </a:t>
            </a:r>
          </a:p>
          <a:p>
            <a:endParaRPr lang="en-US" dirty="0"/>
          </a:p>
          <a:p>
            <a:endParaRPr lang="en-US" dirty="0"/>
          </a:p>
          <a:p>
            <a:endParaRPr lang="en-US" dirty="0"/>
          </a:p>
          <a:p>
            <a:endParaRPr lang="en-US" dirty="0"/>
          </a:p>
          <a:p>
            <a:endParaRPr lang="en-US" dirty="0"/>
          </a:p>
        </p:txBody>
      </p:sp>
      <p:sp>
        <p:nvSpPr>
          <p:cNvPr id="6" name="Footer Placeholder 5"/>
          <p:cNvSpPr>
            <a:spLocks noGrp="1"/>
          </p:cNvSpPr>
          <p:nvPr>
            <p:ph type="ftr" sz="quarter" idx="5"/>
          </p:nvPr>
        </p:nvSpPr>
        <p:spPr/>
        <p:txBody>
          <a:bodyPr/>
          <a:lstStyle/>
          <a:p>
            <a:fld id="{17103E7D-98C0-4BF6-9B0E-CDA7AA9111D1}" type="slidenum">
              <a:rPr lang="en-US" smtClean="0"/>
              <a:t>30</a:t>
            </a:fld>
            <a:endParaRPr lang="en-US" dirty="0"/>
          </a:p>
        </p:txBody>
      </p:sp>
    </p:spTree>
    <p:extLst>
      <p:ext uri="{BB962C8B-B14F-4D97-AF65-F5344CB8AC3E}">
        <p14:creationId xmlns:p14="http://schemas.microsoft.com/office/powerpoint/2010/main" val="40766138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0" rIns="0" bIns="0" rtlCol="0">
            <a:spAutoFit/>
          </a:bodyPr>
          <a:lstStyle/>
          <a:p>
            <a:pPr marL="2606675">
              <a:lnSpc>
                <a:spcPct val="100000"/>
              </a:lnSpc>
            </a:pPr>
            <a:r>
              <a:rPr dirty="0"/>
              <a:t>Qu</a:t>
            </a:r>
            <a:r>
              <a:rPr spc="5" dirty="0"/>
              <a:t>e</a:t>
            </a:r>
            <a:r>
              <a:rPr spc="-45" dirty="0"/>
              <a:t>s</a:t>
            </a:r>
            <a:r>
              <a:rPr dirty="0"/>
              <a:t>tions</a:t>
            </a:r>
          </a:p>
        </p:txBody>
      </p:sp>
      <p:sp>
        <p:nvSpPr>
          <p:cNvPr id="3" name="object 3"/>
          <p:cNvSpPr txBox="1"/>
          <p:nvPr/>
        </p:nvSpPr>
        <p:spPr>
          <a:xfrm>
            <a:off x="0" y="2732563"/>
            <a:ext cx="8344687" cy="1646605"/>
          </a:xfrm>
          <a:prstGeom prst="rect">
            <a:avLst/>
          </a:prstGeom>
        </p:spPr>
        <p:txBody>
          <a:bodyPr vert="horz" wrap="square" lIns="0" tIns="0" rIns="0" bIns="0" rtlCol="0">
            <a:spAutoFit/>
          </a:bodyPr>
          <a:lstStyle/>
          <a:p>
            <a:pPr algn="ctr">
              <a:lnSpc>
                <a:spcPct val="100000"/>
              </a:lnSpc>
            </a:pPr>
            <a:r>
              <a:rPr sz="2400" dirty="0">
                <a:solidFill>
                  <a:srgbClr val="205868"/>
                </a:solidFill>
                <a:latin typeface="Arial"/>
                <a:cs typeface="Arial"/>
              </a:rPr>
              <a:t>Th</a:t>
            </a:r>
            <a:r>
              <a:rPr sz="2400" spc="-10" dirty="0">
                <a:solidFill>
                  <a:srgbClr val="205868"/>
                </a:solidFill>
                <a:latin typeface="Arial"/>
                <a:cs typeface="Arial"/>
              </a:rPr>
              <a:t>a</a:t>
            </a:r>
            <a:r>
              <a:rPr sz="2400" dirty="0">
                <a:solidFill>
                  <a:srgbClr val="205868"/>
                </a:solidFill>
                <a:latin typeface="Arial"/>
                <a:cs typeface="Arial"/>
              </a:rPr>
              <a:t>nk you</a:t>
            </a:r>
            <a:r>
              <a:rPr sz="2400" spc="10" dirty="0">
                <a:solidFill>
                  <a:srgbClr val="205868"/>
                </a:solidFill>
                <a:latin typeface="Arial"/>
                <a:cs typeface="Arial"/>
              </a:rPr>
              <a:t> </a:t>
            </a:r>
            <a:r>
              <a:rPr sz="2400" dirty="0">
                <a:solidFill>
                  <a:srgbClr val="205868"/>
                </a:solidFill>
                <a:latin typeface="Arial"/>
                <a:cs typeface="Arial"/>
              </a:rPr>
              <a:t>for</a:t>
            </a:r>
            <a:r>
              <a:rPr sz="2400" spc="-15" dirty="0">
                <a:solidFill>
                  <a:srgbClr val="205868"/>
                </a:solidFill>
                <a:latin typeface="Arial"/>
                <a:cs typeface="Arial"/>
              </a:rPr>
              <a:t> </a:t>
            </a:r>
            <a:r>
              <a:rPr sz="2400" dirty="0">
                <a:solidFill>
                  <a:srgbClr val="205868"/>
                </a:solidFill>
                <a:latin typeface="Arial"/>
                <a:cs typeface="Arial"/>
              </a:rPr>
              <a:t>your interest </a:t>
            </a:r>
            <a:r>
              <a:rPr sz="2400" spc="-15" dirty="0">
                <a:solidFill>
                  <a:srgbClr val="205868"/>
                </a:solidFill>
                <a:latin typeface="Arial"/>
                <a:cs typeface="Arial"/>
              </a:rPr>
              <a:t>i</a:t>
            </a:r>
            <a:r>
              <a:rPr sz="2400" dirty="0">
                <a:solidFill>
                  <a:srgbClr val="205868"/>
                </a:solidFill>
                <a:latin typeface="Arial"/>
                <a:cs typeface="Arial"/>
              </a:rPr>
              <a:t>n</a:t>
            </a:r>
            <a:r>
              <a:rPr sz="2400" spc="10" dirty="0">
                <a:solidFill>
                  <a:srgbClr val="205868"/>
                </a:solidFill>
                <a:latin typeface="Arial"/>
                <a:cs typeface="Arial"/>
              </a:rPr>
              <a:t> </a:t>
            </a:r>
            <a:r>
              <a:rPr sz="2400" dirty="0">
                <a:solidFill>
                  <a:srgbClr val="205868"/>
                </a:solidFill>
                <a:latin typeface="Arial"/>
                <a:cs typeface="Arial"/>
              </a:rPr>
              <a:t>the</a:t>
            </a:r>
            <a:endParaRPr sz="2400" dirty="0">
              <a:latin typeface="Arial"/>
              <a:cs typeface="Arial"/>
            </a:endParaRPr>
          </a:p>
          <a:p>
            <a:pPr marL="737870">
              <a:lnSpc>
                <a:spcPct val="100000"/>
              </a:lnSpc>
            </a:pPr>
            <a:r>
              <a:rPr sz="2400" dirty="0">
                <a:solidFill>
                  <a:srgbClr val="205868"/>
                </a:solidFill>
                <a:latin typeface="Arial"/>
                <a:cs typeface="Arial"/>
              </a:rPr>
              <a:t>NIST</a:t>
            </a:r>
            <a:r>
              <a:rPr sz="2400" spc="-185" dirty="0">
                <a:solidFill>
                  <a:srgbClr val="205868"/>
                </a:solidFill>
                <a:latin typeface="Arial"/>
                <a:cs typeface="Arial"/>
              </a:rPr>
              <a:t> </a:t>
            </a:r>
            <a:r>
              <a:rPr lang="en-US" sz="2400" dirty="0">
                <a:solidFill>
                  <a:srgbClr val="205868"/>
                </a:solidFill>
                <a:latin typeface="Arial"/>
                <a:cs typeface="Arial"/>
              </a:rPr>
              <a:t>Disaster Resilience Federal Funding Opportunity</a:t>
            </a:r>
            <a:endParaRPr sz="2400" dirty="0">
              <a:latin typeface="Arial"/>
              <a:cs typeface="Arial"/>
            </a:endParaRPr>
          </a:p>
          <a:p>
            <a:pPr>
              <a:lnSpc>
                <a:spcPct val="100000"/>
              </a:lnSpc>
              <a:spcBef>
                <a:spcPts val="9"/>
              </a:spcBef>
            </a:pPr>
            <a:endParaRPr sz="3500" dirty="0">
              <a:latin typeface="Times New Roman"/>
              <a:cs typeface="Times New Roman"/>
            </a:endParaRPr>
          </a:p>
          <a:p>
            <a:pPr algn="ctr">
              <a:lnSpc>
                <a:spcPct val="100000"/>
              </a:lnSpc>
            </a:pPr>
            <a:r>
              <a:rPr sz="2400" spc="-45" dirty="0">
                <a:solidFill>
                  <a:srgbClr val="205868"/>
                </a:solidFill>
                <a:latin typeface="Arial"/>
                <a:cs typeface="Arial"/>
              </a:rPr>
              <a:t>W</a:t>
            </a:r>
            <a:r>
              <a:rPr sz="2400" dirty="0">
                <a:solidFill>
                  <a:srgbClr val="205868"/>
                </a:solidFill>
                <a:latin typeface="Arial"/>
                <a:cs typeface="Arial"/>
              </a:rPr>
              <a:t>e wi</a:t>
            </a:r>
            <a:r>
              <a:rPr sz="2400" spc="-15" dirty="0">
                <a:solidFill>
                  <a:srgbClr val="205868"/>
                </a:solidFill>
                <a:latin typeface="Arial"/>
                <a:cs typeface="Arial"/>
              </a:rPr>
              <a:t>l</a:t>
            </a:r>
            <a:r>
              <a:rPr sz="2400" dirty="0">
                <a:solidFill>
                  <a:srgbClr val="205868"/>
                </a:solidFill>
                <a:latin typeface="Arial"/>
                <a:cs typeface="Arial"/>
              </a:rPr>
              <a:t>l</a:t>
            </a:r>
            <a:r>
              <a:rPr sz="2400" spc="20" dirty="0">
                <a:solidFill>
                  <a:srgbClr val="205868"/>
                </a:solidFill>
                <a:latin typeface="Arial"/>
                <a:cs typeface="Arial"/>
              </a:rPr>
              <a:t> </a:t>
            </a:r>
            <a:r>
              <a:rPr sz="2400" dirty="0">
                <a:solidFill>
                  <a:srgbClr val="205868"/>
                </a:solidFill>
                <a:latin typeface="Arial"/>
                <a:cs typeface="Arial"/>
              </a:rPr>
              <a:t>now take</a:t>
            </a:r>
            <a:r>
              <a:rPr sz="2400" spc="-10" dirty="0">
                <a:solidFill>
                  <a:srgbClr val="205868"/>
                </a:solidFill>
                <a:latin typeface="Arial"/>
                <a:cs typeface="Arial"/>
              </a:rPr>
              <a:t> </a:t>
            </a:r>
            <a:r>
              <a:rPr sz="2400" dirty="0">
                <a:solidFill>
                  <a:srgbClr val="205868"/>
                </a:solidFill>
                <a:latin typeface="Arial"/>
                <a:cs typeface="Arial"/>
              </a:rPr>
              <a:t>qu</a:t>
            </a:r>
            <a:r>
              <a:rPr sz="2400" spc="-10" dirty="0">
                <a:solidFill>
                  <a:srgbClr val="205868"/>
                </a:solidFill>
                <a:latin typeface="Arial"/>
                <a:cs typeface="Arial"/>
              </a:rPr>
              <a:t>e</a:t>
            </a:r>
            <a:r>
              <a:rPr sz="2400" dirty="0">
                <a:solidFill>
                  <a:srgbClr val="205868"/>
                </a:solidFill>
                <a:latin typeface="Arial"/>
                <a:cs typeface="Arial"/>
              </a:rPr>
              <a:t>stions</a:t>
            </a:r>
            <a:r>
              <a:rPr sz="2400" spc="20" dirty="0">
                <a:solidFill>
                  <a:srgbClr val="205868"/>
                </a:solidFill>
                <a:latin typeface="Arial"/>
                <a:cs typeface="Arial"/>
              </a:rPr>
              <a:t> </a:t>
            </a:r>
            <a:r>
              <a:rPr sz="2400" dirty="0">
                <a:solidFill>
                  <a:srgbClr val="205868"/>
                </a:solidFill>
                <a:latin typeface="Arial"/>
                <a:cs typeface="Arial"/>
              </a:rPr>
              <a:t>f</a:t>
            </a:r>
            <a:r>
              <a:rPr sz="2400" spc="5" dirty="0">
                <a:solidFill>
                  <a:srgbClr val="205868"/>
                </a:solidFill>
                <a:latin typeface="Arial"/>
                <a:cs typeface="Arial"/>
              </a:rPr>
              <a:t>r</a:t>
            </a:r>
            <a:r>
              <a:rPr sz="2400" dirty="0">
                <a:solidFill>
                  <a:srgbClr val="205868"/>
                </a:solidFill>
                <a:latin typeface="Arial"/>
                <a:cs typeface="Arial"/>
              </a:rPr>
              <a:t>om</a:t>
            </a:r>
            <a:r>
              <a:rPr sz="2400" spc="-15" dirty="0">
                <a:solidFill>
                  <a:srgbClr val="205868"/>
                </a:solidFill>
                <a:latin typeface="Arial"/>
                <a:cs typeface="Arial"/>
              </a:rPr>
              <a:t> </a:t>
            </a:r>
            <a:r>
              <a:rPr sz="2400" dirty="0">
                <a:solidFill>
                  <a:srgbClr val="205868"/>
                </a:solidFill>
                <a:latin typeface="Arial"/>
                <a:cs typeface="Arial"/>
              </a:rPr>
              <a:t>the</a:t>
            </a:r>
            <a:r>
              <a:rPr sz="2400" spc="-10" dirty="0">
                <a:solidFill>
                  <a:srgbClr val="205868"/>
                </a:solidFill>
                <a:latin typeface="Arial"/>
                <a:cs typeface="Arial"/>
              </a:rPr>
              <a:t> </a:t>
            </a:r>
            <a:r>
              <a:rPr sz="2400" dirty="0">
                <a:solidFill>
                  <a:srgbClr val="205868"/>
                </a:solidFill>
                <a:latin typeface="Arial"/>
                <a:cs typeface="Arial"/>
              </a:rPr>
              <a:t>w</a:t>
            </a:r>
            <a:r>
              <a:rPr sz="2400" spc="-10" dirty="0">
                <a:solidFill>
                  <a:srgbClr val="205868"/>
                </a:solidFill>
                <a:latin typeface="Arial"/>
                <a:cs typeface="Arial"/>
              </a:rPr>
              <a:t>e</a:t>
            </a:r>
            <a:r>
              <a:rPr sz="2400" dirty="0">
                <a:solidFill>
                  <a:srgbClr val="205868"/>
                </a:solidFill>
                <a:latin typeface="Arial"/>
                <a:cs typeface="Arial"/>
              </a:rPr>
              <a:t>bi</a:t>
            </a:r>
            <a:r>
              <a:rPr sz="2400" spc="-10" dirty="0">
                <a:solidFill>
                  <a:srgbClr val="205868"/>
                </a:solidFill>
                <a:latin typeface="Arial"/>
                <a:cs typeface="Arial"/>
              </a:rPr>
              <a:t>n</a:t>
            </a:r>
            <a:r>
              <a:rPr sz="2400" dirty="0">
                <a:solidFill>
                  <a:srgbClr val="205868"/>
                </a:solidFill>
                <a:latin typeface="Arial"/>
                <a:cs typeface="Arial"/>
              </a:rPr>
              <a:t>ar</a:t>
            </a:r>
            <a:r>
              <a:rPr sz="2400" spc="40" dirty="0">
                <a:solidFill>
                  <a:srgbClr val="205868"/>
                </a:solidFill>
                <a:latin typeface="Arial"/>
                <a:cs typeface="Arial"/>
              </a:rPr>
              <a:t> </a:t>
            </a:r>
            <a:r>
              <a:rPr sz="2400" dirty="0">
                <a:solidFill>
                  <a:srgbClr val="205868"/>
                </a:solidFill>
                <a:latin typeface="Arial"/>
                <a:cs typeface="Arial"/>
              </a:rPr>
              <a:t>atten</a:t>
            </a:r>
            <a:r>
              <a:rPr sz="2400" spc="-10" dirty="0">
                <a:solidFill>
                  <a:srgbClr val="205868"/>
                </a:solidFill>
                <a:latin typeface="Arial"/>
                <a:cs typeface="Arial"/>
              </a:rPr>
              <a:t>d</a:t>
            </a:r>
            <a:r>
              <a:rPr sz="2400" dirty="0">
                <a:solidFill>
                  <a:srgbClr val="205868"/>
                </a:solidFill>
                <a:latin typeface="Arial"/>
                <a:cs typeface="Arial"/>
              </a:rPr>
              <a:t>ees.</a:t>
            </a:r>
            <a:endParaRPr sz="2400" dirty="0">
              <a:latin typeface="Arial"/>
              <a:cs typeface="Arial"/>
            </a:endParaRPr>
          </a:p>
        </p:txBody>
      </p:sp>
      <p:sp>
        <p:nvSpPr>
          <p:cNvPr id="6" name="Footer Placeholder 5"/>
          <p:cNvSpPr>
            <a:spLocks noGrp="1"/>
          </p:cNvSpPr>
          <p:nvPr>
            <p:ph type="ftr" sz="quarter" idx="5"/>
          </p:nvPr>
        </p:nvSpPr>
        <p:spPr/>
        <p:txBody>
          <a:bodyPr/>
          <a:lstStyle/>
          <a:p>
            <a:fld id="{0CB28E6A-A5BB-47A8-9022-42FCB4319F05}" type="slidenum">
              <a:rPr lang="en-US" smtClean="0"/>
              <a:t>31</a:t>
            </a:fld>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57200" y="2514600"/>
            <a:ext cx="7500924" cy="677108"/>
          </a:xfrm>
          <a:prstGeom prst="rect">
            <a:avLst/>
          </a:prstGeom>
        </p:spPr>
        <p:txBody>
          <a:bodyPr vert="horz" wrap="square" lIns="0" tIns="0" rIns="0" bIns="0" rtlCol="0">
            <a:spAutoFit/>
          </a:bodyPr>
          <a:lstStyle/>
          <a:p>
            <a:pPr marL="2606675">
              <a:lnSpc>
                <a:spcPct val="100000"/>
              </a:lnSpc>
            </a:pPr>
            <a:r>
              <a:rPr lang="en-US" dirty="0"/>
              <a:t>Back up Slides</a:t>
            </a:r>
            <a:endParaRPr dirty="0"/>
          </a:p>
        </p:txBody>
      </p:sp>
      <p:sp>
        <p:nvSpPr>
          <p:cNvPr id="6" name="Footer Placeholder 5"/>
          <p:cNvSpPr>
            <a:spLocks noGrp="1"/>
          </p:cNvSpPr>
          <p:nvPr>
            <p:ph type="ftr" sz="quarter" idx="5"/>
          </p:nvPr>
        </p:nvSpPr>
        <p:spPr/>
        <p:txBody>
          <a:bodyPr/>
          <a:lstStyle/>
          <a:p>
            <a:endParaRPr lang="en-US" dirty="0"/>
          </a:p>
        </p:txBody>
      </p:sp>
    </p:spTree>
    <p:extLst>
      <p:ext uri="{BB962C8B-B14F-4D97-AF65-F5344CB8AC3E}">
        <p14:creationId xmlns:p14="http://schemas.microsoft.com/office/powerpoint/2010/main" val="32003052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2000" y="838200"/>
            <a:ext cx="7500924" cy="677108"/>
          </a:xfrm>
          <a:prstGeom prst="rect">
            <a:avLst/>
          </a:prstGeom>
        </p:spPr>
        <p:txBody>
          <a:bodyPr vert="horz" wrap="square" lIns="0" tIns="0" rIns="0" bIns="0" rtlCol="0">
            <a:spAutoFit/>
          </a:bodyPr>
          <a:lstStyle/>
          <a:p>
            <a:pPr algn="l">
              <a:lnSpc>
                <a:spcPct val="100000"/>
              </a:lnSpc>
            </a:pPr>
            <a:r>
              <a:rPr spc="-5" dirty="0"/>
              <a:t>C</a:t>
            </a:r>
            <a:r>
              <a:rPr spc="10" dirty="0"/>
              <a:t>o</a:t>
            </a:r>
            <a:r>
              <a:rPr dirty="0"/>
              <a:t>llabo</a:t>
            </a:r>
            <a:r>
              <a:rPr spc="-85" dirty="0"/>
              <a:t>r</a:t>
            </a:r>
            <a:r>
              <a:rPr spc="-35" dirty="0"/>
              <a:t>a</a:t>
            </a:r>
            <a:r>
              <a:rPr dirty="0"/>
              <a:t>tions</a:t>
            </a:r>
            <a:r>
              <a:rPr lang="en-US" dirty="0"/>
              <a:t> with NIST Staff</a:t>
            </a:r>
            <a:endParaRPr dirty="0"/>
          </a:p>
        </p:txBody>
      </p:sp>
      <p:sp>
        <p:nvSpPr>
          <p:cNvPr id="3" name="object 3"/>
          <p:cNvSpPr txBox="1"/>
          <p:nvPr/>
        </p:nvSpPr>
        <p:spPr>
          <a:xfrm>
            <a:off x="535940" y="1610630"/>
            <a:ext cx="7236460" cy="5094969"/>
          </a:xfrm>
          <a:prstGeom prst="rect">
            <a:avLst/>
          </a:prstGeom>
        </p:spPr>
        <p:txBody>
          <a:bodyPr vert="horz" wrap="square" lIns="0" tIns="0" rIns="0" bIns="0" rtlCol="0">
            <a:normAutofit fontScale="92500" lnSpcReduction="20000"/>
          </a:bodyPr>
          <a:lstStyle/>
          <a:p>
            <a:pPr marL="355600" marR="234950" indent="-342900">
              <a:lnSpc>
                <a:spcPct val="110000"/>
              </a:lnSpc>
              <a:spcBef>
                <a:spcPts val="600"/>
              </a:spcBef>
              <a:buClr>
                <a:srgbClr val="205868"/>
              </a:buClr>
              <a:buFont typeface="Arial" panose="020B0604020202020204" pitchFamily="34" charset="0"/>
              <a:buChar char="•"/>
              <a:tabLst>
                <a:tab pos="356235" algn="l"/>
              </a:tabLst>
            </a:pPr>
            <a:r>
              <a:rPr lang="en-US" sz="2000" dirty="0">
                <a:solidFill>
                  <a:srgbClr val="205868"/>
                </a:solidFill>
                <a:latin typeface="Arial"/>
                <a:cs typeface="Arial"/>
              </a:rPr>
              <a:t>All applications should include a description of any work proposed to be performed by an entity other than the applicant, and the cost of such work should ordinarily be included in the budget. </a:t>
            </a:r>
          </a:p>
          <a:p>
            <a:pPr marL="355600" marR="234950" indent="-342900">
              <a:lnSpc>
                <a:spcPct val="110000"/>
              </a:lnSpc>
              <a:spcBef>
                <a:spcPts val="600"/>
              </a:spcBef>
              <a:buClr>
                <a:srgbClr val="205868"/>
              </a:buClr>
              <a:buFont typeface="Arial" panose="020B0604020202020204" pitchFamily="34" charset="0"/>
              <a:buChar char="•"/>
              <a:tabLst>
                <a:tab pos="356235" algn="l"/>
              </a:tabLst>
            </a:pPr>
            <a:r>
              <a:rPr lang="en-US" sz="2000" dirty="0">
                <a:solidFill>
                  <a:srgbClr val="205868"/>
                </a:solidFill>
                <a:latin typeface="Arial"/>
                <a:cs typeface="Arial"/>
              </a:rPr>
              <a:t>If an applicant proposes collaboration with NIST, the statement of work should include a statement of this intention, a description of the collaboration, and prominently identify the NIST employee(s) involved, if known. </a:t>
            </a:r>
          </a:p>
          <a:p>
            <a:pPr marL="355600" marR="234950" indent="-342900">
              <a:lnSpc>
                <a:spcPct val="110000"/>
              </a:lnSpc>
              <a:spcBef>
                <a:spcPts val="600"/>
              </a:spcBef>
              <a:buClr>
                <a:srgbClr val="205868"/>
              </a:buClr>
              <a:buFont typeface="Arial" panose="020B0604020202020204" pitchFamily="34" charset="0"/>
              <a:buChar char="•"/>
              <a:tabLst>
                <a:tab pos="356235" algn="l"/>
              </a:tabLst>
            </a:pPr>
            <a:r>
              <a:rPr lang="en-US" sz="2000" dirty="0">
                <a:solidFill>
                  <a:srgbClr val="205868"/>
                </a:solidFill>
                <a:latin typeface="Arial"/>
                <a:cs typeface="Arial"/>
              </a:rPr>
              <a:t>Any collaboration by a NIST employee must be approved by appropriate NIST management and is at the sole discretion of NIST. </a:t>
            </a:r>
          </a:p>
          <a:p>
            <a:pPr marL="355600" marR="234950" indent="-342900">
              <a:lnSpc>
                <a:spcPct val="110000"/>
              </a:lnSpc>
              <a:spcBef>
                <a:spcPts val="600"/>
              </a:spcBef>
              <a:buClr>
                <a:srgbClr val="205868"/>
              </a:buClr>
              <a:buFont typeface="Arial" panose="020B0604020202020204" pitchFamily="34" charset="0"/>
              <a:buChar char="•"/>
              <a:tabLst>
                <a:tab pos="356235" algn="l"/>
              </a:tabLst>
            </a:pPr>
            <a:r>
              <a:rPr lang="en-US" sz="2000" dirty="0">
                <a:solidFill>
                  <a:srgbClr val="205868"/>
                </a:solidFill>
                <a:latin typeface="Arial"/>
                <a:cs typeface="Arial"/>
              </a:rPr>
              <a:t>Prior to beginning the merit review process, NIST will verify the approval of the proposed collaboration. Any unapproved collaboration will be stricken from the application prior to the merit review. Any collaboration with an identified NIST employee that is approved by appropriate NIST management will not make an application more or less favorable in the competitive process.</a:t>
            </a:r>
          </a:p>
        </p:txBody>
      </p:sp>
      <p:sp>
        <p:nvSpPr>
          <p:cNvPr id="6" name="Footer Placeholder 5"/>
          <p:cNvSpPr>
            <a:spLocks noGrp="1"/>
          </p:cNvSpPr>
          <p:nvPr>
            <p:ph type="ftr" sz="quarter" idx="5"/>
          </p:nvPr>
        </p:nvSpPr>
        <p:spPr/>
        <p:txBody>
          <a:bodyPr/>
          <a:lstStyle/>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78307" y="914400"/>
            <a:ext cx="8053070" cy="677108"/>
          </a:xfrm>
          <a:prstGeom prst="rect">
            <a:avLst/>
          </a:prstGeom>
        </p:spPr>
        <p:txBody>
          <a:bodyPr vert="horz" wrap="square" lIns="0" tIns="0" rIns="0" bIns="0" rtlCol="0">
            <a:spAutoFit/>
          </a:bodyPr>
          <a:lstStyle/>
          <a:p>
            <a:pPr marL="12700">
              <a:lnSpc>
                <a:spcPct val="100000"/>
              </a:lnSpc>
            </a:pPr>
            <a:r>
              <a:rPr lang="en-US" sz="4400" dirty="0">
                <a:latin typeface="Calibri"/>
                <a:cs typeface="Calibri"/>
              </a:rPr>
              <a:t>Wildland Urban Interface Fires</a:t>
            </a:r>
            <a:endParaRPr sz="4400" dirty="0">
              <a:latin typeface="Calibri"/>
              <a:cs typeface="Calibri"/>
            </a:endParaRPr>
          </a:p>
        </p:txBody>
      </p:sp>
      <p:sp>
        <p:nvSpPr>
          <p:cNvPr id="3" name="object 3"/>
          <p:cNvSpPr txBox="1"/>
          <p:nvPr/>
        </p:nvSpPr>
        <p:spPr>
          <a:xfrm>
            <a:off x="547217" y="1981200"/>
            <a:ext cx="7715250" cy="2769989"/>
          </a:xfrm>
          <a:prstGeom prst="rect">
            <a:avLst/>
          </a:prstGeom>
        </p:spPr>
        <p:txBody>
          <a:bodyPr vert="horz" wrap="square" lIns="0" tIns="0" rIns="0" bIns="0" rtlCol="0">
            <a:spAutoFit/>
          </a:bodyPr>
          <a:lstStyle/>
          <a:p>
            <a:pPr marL="285750" indent="-285750">
              <a:buClr>
                <a:srgbClr val="205868"/>
              </a:buClr>
              <a:buFont typeface="Arial" panose="020B0604020202020204" pitchFamily="34" charset="0"/>
              <a:buChar char="•"/>
              <a:tabLst>
                <a:tab pos="356235" algn="l"/>
              </a:tabLst>
            </a:pPr>
            <a:r>
              <a:rPr lang="en-US" sz="2000" dirty="0">
                <a:solidFill>
                  <a:srgbClr val="205868"/>
                </a:solidFill>
                <a:latin typeface="Arial"/>
                <a:cs typeface="Arial"/>
              </a:rPr>
              <a:t>This program develops, advances, and deploys measurement science to quantify the generation of vegetative and structural firebrands, investigate the ignition of fuels by firebrands within communities, and better characterize the exposure of structures to firebrand flux in order to reduce the risk of fire spread in wildland-urban interface (WUI) communities. </a:t>
            </a:r>
          </a:p>
          <a:p>
            <a:pPr marL="285750" indent="-285750">
              <a:buClr>
                <a:srgbClr val="205868"/>
              </a:buClr>
              <a:buFont typeface="Arial" panose="020B0604020202020204" pitchFamily="34" charset="0"/>
              <a:buChar char="•"/>
              <a:tabLst>
                <a:tab pos="356235" algn="l"/>
              </a:tabLst>
            </a:pPr>
            <a:endParaRPr lang="en-US" sz="2000" dirty="0">
              <a:solidFill>
                <a:srgbClr val="205868"/>
              </a:solidFill>
              <a:latin typeface="Arial"/>
              <a:cs typeface="Arial"/>
            </a:endParaRPr>
          </a:p>
          <a:p>
            <a:pPr marL="285750" indent="-285750">
              <a:buClr>
                <a:srgbClr val="205868"/>
              </a:buClr>
              <a:buFont typeface="Arial" panose="020B0604020202020204" pitchFamily="34" charset="0"/>
              <a:buChar char="•"/>
              <a:tabLst>
                <a:tab pos="356235" algn="l"/>
              </a:tabLst>
            </a:pPr>
            <a:r>
              <a:rPr lang="en-US" sz="2000" dirty="0">
                <a:solidFill>
                  <a:srgbClr val="205868"/>
                </a:solidFill>
                <a:latin typeface="Arial"/>
                <a:cs typeface="Arial"/>
              </a:rPr>
              <a:t>Further Information: </a:t>
            </a:r>
            <a:r>
              <a:rPr lang="en-US" sz="2000" dirty="0">
                <a:hlinkClick r:id="rId3"/>
              </a:rPr>
              <a:t>http://www.nist.gov/el/fire_research/wildland/</a:t>
            </a:r>
            <a:r>
              <a:rPr lang="en-US" sz="2000" dirty="0"/>
              <a:t> </a:t>
            </a:r>
          </a:p>
          <a:p>
            <a:pPr marL="12700">
              <a:lnSpc>
                <a:spcPct val="100000"/>
              </a:lnSpc>
            </a:pPr>
            <a:endParaRPr sz="2000" dirty="0">
              <a:latin typeface="Arial"/>
              <a:cs typeface="Arial"/>
            </a:endParaRPr>
          </a:p>
        </p:txBody>
      </p:sp>
      <p:sp>
        <p:nvSpPr>
          <p:cNvPr id="6" name="Footer Placeholder 5"/>
          <p:cNvSpPr>
            <a:spLocks noGrp="1"/>
          </p:cNvSpPr>
          <p:nvPr>
            <p:ph type="ftr" sz="quarter" idx="5"/>
          </p:nvPr>
        </p:nvSpPr>
        <p:spPr/>
        <p:txBody>
          <a:bodyPr/>
          <a:lstStyle/>
          <a:p>
            <a:fld id="{0E27D87C-3786-43C3-BAF9-F09DD2C3599F}" type="slidenum">
              <a:rPr lang="en-US" smtClean="0"/>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81000" y="784225"/>
            <a:ext cx="8077200" cy="984885"/>
          </a:xfrm>
          <a:prstGeom prst="rect">
            <a:avLst/>
          </a:prstGeom>
        </p:spPr>
        <p:txBody>
          <a:bodyPr vert="horz" wrap="square" lIns="0" tIns="0" rIns="0" bIns="0" rtlCol="0">
            <a:spAutoFit/>
          </a:bodyPr>
          <a:lstStyle/>
          <a:p>
            <a:pPr marL="12700">
              <a:lnSpc>
                <a:spcPct val="100000"/>
              </a:lnSpc>
            </a:pPr>
            <a:r>
              <a:rPr lang="en-US" sz="3200" dirty="0">
                <a:latin typeface="Calibri"/>
                <a:cs typeface="Calibri"/>
              </a:rPr>
              <a:t>Windstorm Impact Reduction &amp; </a:t>
            </a:r>
            <a:r>
              <a:rPr lang="en-US" sz="3200" dirty="0">
                <a:cs typeface="Calibri"/>
              </a:rPr>
              <a:t>Structural Performance under Multi-Hazard Program</a:t>
            </a:r>
            <a:endParaRPr sz="3200" dirty="0">
              <a:latin typeface="Calibri"/>
              <a:cs typeface="Calibri"/>
            </a:endParaRPr>
          </a:p>
        </p:txBody>
      </p:sp>
      <p:sp>
        <p:nvSpPr>
          <p:cNvPr id="3" name="object 3"/>
          <p:cNvSpPr txBox="1"/>
          <p:nvPr/>
        </p:nvSpPr>
        <p:spPr>
          <a:xfrm>
            <a:off x="228600" y="1964071"/>
            <a:ext cx="8371687" cy="4001095"/>
          </a:xfrm>
          <a:prstGeom prst="rect">
            <a:avLst/>
          </a:prstGeom>
        </p:spPr>
        <p:txBody>
          <a:bodyPr vert="horz" wrap="square" lIns="0" tIns="0" rIns="0" bIns="0" rtlCol="0">
            <a:spAutoFit/>
          </a:bodyPr>
          <a:lstStyle/>
          <a:p>
            <a:pPr marL="355600" indent="-342900">
              <a:lnSpc>
                <a:spcPct val="100000"/>
              </a:lnSpc>
              <a:buFont typeface="Arial" panose="020B0604020202020204" pitchFamily="34" charset="0"/>
              <a:buChar char="•"/>
            </a:pPr>
            <a:r>
              <a:rPr lang="en-US" sz="2000" dirty="0">
                <a:solidFill>
                  <a:srgbClr val="205868"/>
                </a:solidFill>
                <a:latin typeface="Arial"/>
                <a:cs typeface="Arial"/>
              </a:rPr>
              <a:t>These two programs support research to improve the understanding of windstorms (hurricanes, tornadoes, thunderstorms, and others) and coastal flooding events (storm surge and tsunamis), their impacts, and impact mitigation, including: (1) the quantification of these hazards and associated loads, including by computational fluid dynamics techniques; (2) the quantification of the impacts of windstorms, including identification of causes and trends in loss of life from windstorms; and (3) the design, construction, and retrofit of buildings, structures, and lifelines to resist these hazards.</a:t>
            </a:r>
          </a:p>
          <a:p>
            <a:pPr marL="355600" indent="-342900">
              <a:lnSpc>
                <a:spcPct val="100000"/>
              </a:lnSpc>
              <a:buFont typeface="Arial" panose="020B0604020202020204" pitchFamily="34" charset="0"/>
              <a:buChar char="•"/>
            </a:pPr>
            <a:endParaRPr lang="en-US" sz="2000" dirty="0">
              <a:solidFill>
                <a:srgbClr val="205868"/>
              </a:solidFill>
              <a:latin typeface="Arial"/>
              <a:cs typeface="Arial"/>
            </a:endParaRPr>
          </a:p>
          <a:p>
            <a:pPr marL="355600" indent="-342900">
              <a:lnSpc>
                <a:spcPct val="100000"/>
              </a:lnSpc>
              <a:buFont typeface="Arial" panose="020B0604020202020204" pitchFamily="34" charset="0"/>
              <a:buChar char="•"/>
            </a:pPr>
            <a:endParaRPr lang="en-US" sz="2000" dirty="0">
              <a:solidFill>
                <a:srgbClr val="205868"/>
              </a:solidFill>
              <a:latin typeface="Arial"/>
              <a:cs typeface="Arial"/>
            </a:endParaRPr>
          </a:p>
          <a:p>
            <a:pPr marL="355600" indent="-342900">
              <a:lnSpc>
                <a:spcPct val="100000"/>
              </a:lnSpc>
              <a:buFont typeface="Arial" panose="020B0604020202020204" pitchFamily="34" charset="0"/>
              <a:buChar char="•"/>
            </a:pPr>
            <a:r>
              <a:rPr lang="en-US" sz="2000" dirty="0">
                <a:solidFill>
                  <a:srgbClr val="205868"/>
                </a:solidFill>
                <a:latin typeface="Arial"/>
                <a:cs typeface="Arial"/>
              </a:rPr>
              <a:t>Further Information: </a:t>
            </a:r>
            <a:r>
              <a:rPr lang="en-US" sz="2000" dirty="0">
                <a:solidFill>
                  <a:srgbClr val="205868"/>
                </a:solidFill>
                <a:latin typeface="Arial"/>
                <a:cs typeface="Arial"/>
                <a:hlinkClick r:id="rId3"/>
              </a:rPr>
              <a:t>http://www.nist.gov/el/nwirp/windstorm-rd.cfm</a:t>
            </a:r>
            <a:r>
              <a:rPr lang="en-US" sz="2000" dirty="0">
                <a:solidFill>
                  <a:srgbClr val="205868"/>
                </a:solidFill>
                <a:latin typeface="Arial"/>
                <a:cs typeface="Arial"/>
              </a:rPr>
              <a:t> and </a:t>
            </a:r>
            <a:r>
              <a:rPr lang="en-US" sz="2000" dirty="0">
                <a:solidFill>
                  <a:srgbClr val="205868"/>
                </a:solidFill>
                <a:latin typeface="Arial"/>
                <a:cs typeface="Arial"/>
                <a:hlinkClick r:id="rId4"/>
              </a:rPr>
              <a:t>http://www.nist.gov/el/building_materials/program_structures.cfm</a:t>
            </a:r>
            <a:r>
              <a:rPr lang="en-US" sz="2000" dirty="0">
                <a:solidFill>
                  <a:srgbClr val="205868"/>
                </a:solidFill>
                <a:latin typeface="Arial"/>
                <a:cs typeface="Arial"/>
              </a:rPr>
              <a:t> </a:t>
            </a:r>
            <a:endParaRPr sz="2000" dirty="0">
              <a:latin typeface="Arial"/>
              <a:cs typeface="Arial"/>
            </a:endParaRPr>
          </a:p>
        </p:txBody>
      </p:sp>
      <p:sp>
        <p:nvSpPr>
          <p:cNvPr id="6" name="Footer Placeholder 5"/>
          <p:cNvSpPr>
            <a:spLocks noGrp="1"/>
          </p:cNvSpPr>
          <p:nvPr>
            <p:ph type="ftr" sz="quarter" idx="5"/>
          </p:nvPr>
        </p:nvSpPr>
        <p:spPr/>
        <p:txBody>
          <a:bodyPr/>
          <a:lstStyle/>
          <a:p>
            <a:fld id="{B10D2B72-F57E-4117-AC72-044D0A7A8AE6}" type="slidenum">
              <a:rPr lang="en-US" smtClean="0"/>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38200" y="838200"/>
            <a:ext cx="7500924" cy="677108"/>
          </a:xfrm>
          <a:prstGeom prst="rect">
            <a:avLst/>
          </a:prstGeom>
        </p:spPr>
        <p:txBody>
          <a:bodyPr vert="horz" wrap="square" lIns="0" tIns="0" rIns="0" bIns="0" rtlCol="0">
            <a:spAutoFit/>
          </a:bodyPr>
          <a:lstStyle/>
          <a:p>
            <a:pPr>
              <a:lnSpc>
                <a:spcPct val="100000"/>
              </a:lnSpc>
            </a:pPr>
            <a:r>
              <a:rPr lang="en-US" dirty="0"/>
              <a:t>Earthquake Hazard Reduction</a:t>
            </a:r>
            <a:endParaRPr dirty="0"/>
          </a:p>
        </p:txBody>
      </p:sp>
      <p:sp>
        <p:nvSpPr>
          <p:cNvPr id="5" name="Text Placeholder 4"/>
          <p:cNvSpPr>
            <a:spLocks noGrp="1"/>
          </p:cNvSpPr>
          <p:nvPr>
            <p:ph type="body" idx="1"/>
          </p:nvPr>
        </p:nvSpPr>
        <p:spPr>
          <a:xfrm>
            <a:off x="381000" y="1066800"/>
            <a:ext cx="8077200" cy="5410200"/>
          </a:xfrm>
        </p:spPr>
        <p:txBody>
          <a:bodyPr>
            <a:normAutofit fontScale="92500" lnSpcReduction="20000"/>
          </a:bodyPr>
          <a:lstStyle/>
          <a:p>
            <a:endParaRPr lang="en-US" dirty="0"/>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The program conducts research in the areas of earthquake impact reduction (including engineering for existing buildings and physical infrastructure/lifelines). Specific areas of research include:</a:t>
            </a:r>
          </a:p>
          <a:p>
            <a:pPr marL="342900" indent="-342900">
              <a:buFont typeface="Arial" panose="020B0604020202020204" pitchFamily="34" charset="0"/>
              <a:buChar char="•"/>
            </a:pPr>
            <a:endParaRPr lang="en-US" dirty="0"/>
          </a:p>
          <a:p>
            <a:pPr marL="800100" lvl="1" indent="-342900">
              <a:buFont typeface="Arial" panose="020B0604020202020204" pitchFamily="34" charset="0"/>
              <a:buChar char="•"/>
            </a:pPr>
            <a:r>
              <a:rPr lang="en-US" dirty="0">
                <a:solidFill>
                  <a:srgbClr val="205868"/>
                </a:solidFill>
                <a:latin typeface="Arial"/>
                <a:cs typeface="Arial"/>
              </a:rPr>
              <a:t>developing improved analytical models and simulation capabilities to evaluate existing building vulnerabilities and collapse risk under strong earthquake shaking through analytical and/or experimental studies, including study of older non-ductile masonry, structural steel or reinforced concrete buildings or building elements; </a:t>
            </a:r>
          </a:p>
          <a:p>
            <a:pPr marL="800100" lvl="1" indent="-342900">
              <a:buFont typeface="Arial" panose="020B0604020202020204" pitchFamily="34" charset="0"/>
              <a:buChar char="•"/>
            </a:pPr>
            <a:r>
              <a:rPr lang="en-US" dirty="0">
                <a:solidFill>
                  <a:srgbClr val="205868"/>
                </a:solidFill>
                <a:latin typeface="Arial"/>
                <a:cs typeface="Arial"/>
              </a:rPr>
              <a:t>developing potential cost effective solutions to mitigate earthquake vulnerabilities in existing buildings through the use of new materials, innovative practices or other means;</a:t>
            </a:r>
          </a:p>
          <a:p>
            <a:pPr marL="800100" lvl="1" indent="-342900">
              <a:buFont typeface="Arial" panose="020B0604020202020204" pitchFamily="34" charset="0"/>
              <a:buChar char="•"/>
            </a:pPr>
            <a:r>
              <a:rPr lang="en-US" dirty="0">
                <a:solidFill>
                  <a:srgbClr val="205868"/>
                </a:solidFill>
                <a:latin typeface="Arial"/>
                <a:cs typeface="Arial"/>
              </a:rPr>
              <a:t>(3) developing improved techniques, tools, and guidelines to assess civil lifelines (e.g., underground water pipes) at both the individual component and system scales to improve resilience; and </a:t>
            </a:r>
          </a:p>
          <a:p>
            <a:pPr marL="800100" lvl="1" indent="-342900">
              <a:buFont typeface="Arial" panose="020B0604020202020204" pitchFamily="34" charset="0"/>
              <a:buChar char="•"/>
            </a:pPr>
            <a:r>
              <a:rPr lang="en-US" dirty="0">
                <a:solidFill>
                  <a:srgbClr val="205868"/>
                </a:solidFill>
                <a:latin typeface="Arial"/>
                <a:cs typeface="Arial"/>
              </a:rPr>
              <a:t>(4) developing improved techniques, tools, and guidelines for modeling and evaluating soil liquefaction effects on buildings and civil lifeline systems to mitigate their impact.</a:t>
            </a:r>
          </a:p>
          <a:p>
            <a:pPr marL="342900" indent="-342900">
              <a:buFont typeface="Arial" panose="020B0604020202020204" pitchFamily="34" charset="0"/>
              <a:buChar char="•"/>
            </a:pPr>
            <a:endParaRPr lang="en-US" sz="2100" dirty="0"/>
          </a:p>
          <a:p>
            <a:pPr marL="342900" indent="-342900">
              <a:buFont typeface="Arial" panose="020B0604020202020204" pitchFamily="34" charset="0"/>
              <a:buChar char="•"/>
            </a:pPr>
            <a:r>
              <a:rPr lang="en-US" sz="2100" dirty="0"/>
              <a:t>Further Information: </a:t>
            </a:r>
            <a:r>
              <a:rPr lang="en-US" sz="2100" dirty="0">
                <a:hlinkClick r:id="rId3"/>
              </a:rPr>
              <a:t>http://www.nist.gov/el/nehrp/program_earthquake.cfm</a:t>
            </a:r>
            <a:r>
              <a:rPr lang="en-US" sz="2100" dirty="0"/>
              <a:t> </a:t>
            </a:r>
          </a:p>
          <a:p>
            <a:pPr marL="342900" indent="-342900">
              <a:buFont typeface="Arial" panose="020B0604020202020204" pitchFamily="34" charset="0"/>
              <a:buChar char="•"/>
            </a:pPr>
            <a:endParaRPr lang="en-US" sz="2100" dirty="0"/>
          </a:p>
        </p:txBody>
      </p:sp>
      <p:sp>
        <p:nvSpPr>
          <p:cNvPr id="6" name="Footer Placeholder 5"/>
          <p:cNvSpPr>
            <a:spLocks noGrp="1"/>
          </p:cNvSpPr>
          <p:nvPr>
            <p:ph type="ftr" sz="quarter" idx="5"/>
          </p:nvPr>
        </p:nvSpPr>
        <p:spPr/>
        <p:txBody>
          <a:bodyPr/>
          <a:lstStyle/>
          <a:p>
            <a:fld id="{6B37ECCE-E6E5-4824-907D-8BB09BBB0D08}" type="slidenum">
              <a:rPr lang="en-US" smtClean="0"/>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1537" y="949705"/>
            <a:ext cx="7500924" cy="677108"/>
          </a:xfrm>
        </p:spPr>
        <p:txBody>
          <a:bodyPr/>
          <a:lstStyle/>
          <a:p>
            <a:r>
              <a:rPr lang="en-US" dirty="0"/>
              <a:t>Disaster and Failure Studies</a:t>
            </a:r>
          </a:p>
        </p:txBody>
      </p:sp>
      <p:sp>
        <p:nvSpPr>
          <p:cNvPr id="3" name="Content Placeholder 2"/>
          <p:cNvSpPr>
            <a:spLocks noGrp="1"/>
          </p:cNvSpPr>
          <p:nvPr>
            <p:ph idx="1"/>
          </p:nvPr>
        </p:nvSpPr>
        <p:spPr>
          <a:xfrm>
            <a:off x="457200" y="2500207"/>
            <a:ext cx="8072119" cy="3886200"/>
          </a:xfrm>
        </p:spPr>
        <p:txBody>
          <a:bodyPr>
            <a:normAutofit/>
          </a:bodyPr>
          <a:lstStyle/>
          <a:p>
            <a:pPr marL="342900" indent="-342900">
              <a:lnSpc>
                <a:spcPct val="110000"/>
              </a:lnSpc>
              <a:spcBef>
                <a:spcPts val="1200"/>
              </a:spcBef>
              <a:buFont typeface="Arial" panose="020B0604020202020204" pitchFamily="34" charset="0"/>
              <a:buChar char="•"/>
            </a:pPr>
            <a:r>
              <a:rPr lang="en-US" dirty="0"/>
              <a:t>This program’s research is in the areas of disaster and failure studies, and includes the development of innovative measurement methods and technologies to collect or to characterize the measurement uncertainty of data from field studies.</a:t>
            </a:r>
          </a:p>
          <a:p>
            <a:pPr marL="342900" indent="-342900">
              <a:lnSpc>
                <a:spcPct val="110000"/>
              </a:lnSpc>
              <a:spcBef>
                <a:spcPts val="1200"/>
              </a:spcBef>
              <a:buFont typeface="Arial" panose="020B0604020202020204" pitchFamily="34" charset="0"/>
              <a:buChar char="•"/>
            </a:pPr>
            <a:endParaRPr lang="en-US" dirty="0"/>
          </a:p>
          <a:p>
            <a:pPr marL="342900" indent="-342900">
              <a:lnSpc>
                <a:spcPct val="110000"/>
              </a:lnSpc>
              <a:spcBef>
                <a:spcPts val="1200"/>
              </a:spcBef>
              <a:buFont typeface="Arial" panose="020B0604020202020204" pitchFamily="34" charset="0"/>
              <a:buChar char="•"/>
            </a:pPr>
            <a:r>
              <a:rPr lang="en-US" dirty="0"/>
              <a:t>Further Information: </a:t>
            </a:r>
            <a:r>
              <a:rPr lang="en-US" dirty="0">
                <a:hlinkClick r:id="rId2"/>
              </a:rPr>
              <a:t>http://www.nist.gov/el/disasterstudies/index.cfm</a:t>
            </a:r>
            <a:r>
              <a:rPr lang="en-US" dirty="0"/>
              <a:t> </a:t>
            </a:r>
          </a:p>
        </p:txBody>
      </p:sp>
      <p:sp>
        <p:nvSpPr>
          <p:cNvPr id="6" name="Footer Placeholder 5"/>
          <p:cNvSpPr>
            <a:spLocks noGrp="1"/>
          </p:cNvSpPr>
          <p:nvPr>
            <p:ph type="ftr" sz="quarter" idx="5"/>
          </p:nvPr>
        </p:nvSpPr>
        <p:spPr/>
        <p:txBody>
          <a:bodyPr/>
          <a:lstStyle/>
          <a:p>
            <a:fld id="{1DD63848-D5F3-4AD6-B9BF-1BBA8E200024}" type="slidenum">
              <a:rPr lang="en-US" smtClean="0"/>
              <a:t>7</a:t>
            </a:fld>
            <a:endParaRPr lang="en-US" dirty="0"/>
          </a:p>
        </p:txBody>
      </p:sp>
    </p:spTree>
    <p:extLst>
      <p:ext uri="{BB962C8B-B14F-4D97-AF65-F5344CB8AC3E}">
        <p14:creationId xmlns:p14="http://schemas.microsoft.com/office/powerpoint/2010/main" val="13336053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949705"/>
            <a:ext cx="8093861" cy="492443"/>
          </a:xfrm>
        </p:spPr>
        <p:txBody>
          <a:bodyPr/>
          <a:lstStyle/>
          <a:p>
            <a:r>
              <a:rPr lang="en-US" sz="3200" b="1" i="1" dirty="0">
                <a:solidFill>
                  <a:schemeClr val="accent2"/>
                </a:solidFill>
              </a:rPr>
              <a:t>Friendly Reminder:</a:t>
            </a:r>
            <a:r>
              <a:rPr lang="en-US" sz="3200" dirty="0"/>
              <a:t> Ongoing Website Update</a:t>
            </a:r>
          </a:p>
        </p:txBody>
      </p:sp>
      <p:sp>
        <p:nvSpPr>
          <p:cNvPr id="3" name="Text Placeholder 2"/>
          <p:cNvSpPr>
            <a:spLocks noGrp="1"/>
          </p:cNvSpPr>
          <p:nvPr>
            <p:ph type="body" idx="1"/>
          </p:nvPr>
        </p:nvSpPr>
        <p:spPr>
          <a:xfrm>
            <a:off x="228600" y="1610630"/>
            <a:ext cx="8379459" cy="3077766"/>
          </a:xfrm>
        </p:spPr>
        <p:txBody>
          <a:bodyPr/>
          <a:lstStyle/>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NIST is in the process of converting the </a:t>
            </a:r>
            <a:r>
              <a:rPr lang="en-US" dirty="0" err="1"/>
              <a:t>sitewide</a:t>
            </a:r>
            <a:r>
              <a:rPr lang="en-US" dirty="0"/>
              <a:t> web content management platform.  </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Information available on the NIST website is subject to revision, removal, or location change within the NIST domain at any time and may or may not be readily available.  </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Proponents are urged not to assume the future availability of any website information used in the preparation of a proposal.  </a:t>
            </a:r>
          </a:p>
        </p:txBody>
      </p:sp>
      <p:sp>
        <p:nvSpPr>
          <p:cNvPr id="4" name="Footer Placeholder 3"/>
          <p:cNvSpPr>
            <a:spLocks noGrp="1"/>
          </p:cNvSpPr>
          <p:nvPr>
            <p:ph type="ftr" sz="quarter" idx="5"/>
          </p:nvPr>
        </p:nvSpPr>
        <p:spPr/>
        <p:txBody>
          <a:bodyPr/>
          <a:lstStyle/>
          <a:p>
            <a:fld id="{44704022-F6A1-4353-89AB-ED2E6EBF6DF8}" type="slidenum">
              <a:rPr lang="en-US" smtClean="0"/>
              <a:pPr/>
              <a:t>8</a:t>
            </a:fld>
            <a:endParaRPr lang="en-US" dirty="0"/>
          </a:p>
        </p:txBody>
      </p:sp>
    </p:spTree>
    <p:extLst>
      <p:ext uri="{BB962C8B-B14F-4D97-AF65-F5344CB8AC3E}">
        <p14:creationId xmlns:p14="http://schemas.microsoft.com/office/powerpoint/2010/main" val="31906331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stretch>
            <a:fillRect/>
          </a:stretch>
        </p:blipFill>
        <p:spPr>
          <a:xfrm>
            <a:off x="3886200" y="1981200"/>
            <a:ext cx="4965709" cy="3692450"/>
          </a:xfrm>
          <a:prstGeom prst="rect">
            <a:avLst/>
          </a:prstGeom>
        </p:spPr>
      </p:pic>
      <p:sp>
        <p:nvSpPr>
          <p:cNvPr id="2" name="object 2"/>
          <p:cNvSpPr txBox="1">
            <a:spLocks noGrp="1"/>
          </p:cNvSpPr>
          <p:nvPr>
            <p:ph type="title"/>
          </p:nvPr>
        </p:nvSpPr>
        <p:spPr>
          <a:xfrm>
            <a:off x="799595" y="836197"/>
            <a:ext cx="7500924" cy="677108"/>
          </a:xfrm>
          <a:prstGeom prst="rect">
            <a:avLst/>
          </a:prstGeom>
        </p:spPr>
        <p:txBody>
          <a:bodyPr vert="horz" wrap="square" lIns="0" tIns="0" rIns="0" bIns="0" rtlCol="0">
            <a:spAutoFit/>
          </a:bodyPr>
          <a:lstStyle/>
          <a:p>
            <a:pPr marL="506730">
              <a:lnSpc>
                <a:spcPct val="100000"/>
              </a:lnSpc>
            </a:pPr>
            <a:r>
              <a:rPr dirty="0">
                <a:latin typeface="Calibri"/>
                <a:cs typeface="Calibri"/>
              </a:rPr>
              <a:t>F</a:t>
            </a:r>
            <a:r>
              <a:rPr spc="-60" dirty="0">
                <a:latin typeface="Calibri"/>
                <a:cs typeface="Calibri"/>
              </a:rPr>
              <a:t>r</a:t>
            </a:r>
            <a:r>
              <a:rPr spc="-5" dirty="0">
                <a:latin typeface="Calibri"/>
                <a:cs typeface="Calibri"/>
              </a:rPr>
              <a:t>eque</a:t>
            </a:r>
            <a:r>
              <a:rPr spc="-25" dirty="0">
                <a:latin typeface="Calibri"/>
                <a:cs typeface="Calibri"/>
              </a:rPr>
              <a:t>n</a:t>
            </a:r>
            <a:r>
              <a:rPr spc="-20" dirty="0">
                <a:latin typeface="Calibri"/>
                <a:cs typeface="Calibri"/>
              </a:rPr>
              <a:t>tly </a:t>
            </a:r>
            <a:r>
              <a:rPr dirty="0">
                <a:latin typeface="Calibri"/>
                <a:cs typeface="Calibri"/>
              </a:rPr>
              <a:t>As</a:t>
            </a:r>
            <a:r>
              <a:rPr spc="-135" dirty="0">
                <a:latin typeface="Calibri"/>
                <a:cs typeface="Calibri"/>
              </a:rPr>
              <a:t>k</a:t>
            </a:r>
            <a:r>
              <a:rPr spc="-5" dirty="0">
                <a:latin typeface="Calibri"/>
                <a:cs typeface="Calibri"/>
              </a:rPr>
              <a:t>e</a:t>
            </a:r>
            <a:r>
              <a:rPr dirty="0">
                <a:latin typeface="Calibri"/>
                <a:cs typeface="Calibri"/>
              </a:rPr>
              <a:t>d </a:t>
            </a:r>
            <a:r>
              <a:rPr spc="-5" dirty="0">
                <a:latin typeface="Calibri"/>
                <a:cs typeface="Calibri"/>
              </a:rPr>
              <a:t>Que</a:t>
            </a:r>
            <a:r>
              <a:rPr spc="-55" dirty="0">
                <a:latin typeface="Calibri"/>
                <a:cs typeface="Calibri"/>
              </a:rPr>
              <a:t>s</a:t>
            </a:r>
            <a:r>
              <a:rPr dirty="0">
                <a:latin typeface="Calibri"/>
                <a:cs typeface="Calibri"/>
              </a:rPr>
              <a:t>tio</a:t>
            </a:r>
            <a:r>
              <a:rPr spc="-15" dirty="0">
                <a:latin typeface="Calibri"/>
                <a:cs typeface="Calibri"/>
              </a:rPr>
              <a:t>n</a:t>
            </a:r>
            <a:r>
              <a:rPr dirty="0">
                <a:latin typeface="Calibri"/>
                <a:cs typeface="Calibri"/>
              </a:rPr>
              <a:t>s</a:t>
            </a:r>
          </a:p>
        </p:txBody>
      </p:sp>
      <p:sp>
        <p:nvSpPr>
          <p:cNvPr id="3" name="object 3"/>
          <p:cNvSpPr txBox="1"/>
          <p:nvPr/>
        </p:nvSpPr>
        <p:spPr>
          <a:xfrm>
            <a:off x="367450" y="1600491"/>
            <a:ext cx="5667589" cy="312073"/>
          </a:xfrm>
          <a:prstGeom prst="rect">
            <a:avLst/>
          </a:prstGeom>
        </p:spPr>
        <p:txBody>
          <a:bodyPr vert="horz" wrap="square" lIns="0" tIns="0" rIns="0" bIns="0" rtlCol="0">
            <a:spAutoFit/>
          </a:bodyPr>
          <a:lstStyle/>
          <a:p>
            <a:pPr marL="12700">
              <a:lnSpc>
                <a:spcPts val="2380"/>
              </a:lnSpc>
            </a:pPr>
            <a:r>
              <a:rPr lang="en-US" sz="2400" u="sng" dirty="0">
                <a:hlinkClick r:id="rId4"/>
              </a:rPr>
              <a:t>http://www.nist.gov/el/dr_ffo_qanda.cfm</a:t>
            </a:r>
            <a:r>
              <a:rPr lang="en-US" dirty="0"/>
              <a:t>  </a:t>
            </a:r>
            <a:endParaRPr sz="2400" dirty="0">
              <a:latin typeface="Arial"/>
              <a:cs typeface="Arial"/>
            </a:endParaRPr>
          </a:p>
        </p:txBody>
      </p:sp>
      <p:sp>
        <p:nvSpPr>
          <p:cNvPr id="4" name="object 4"/>
          <p:cNvSpPr txBox="1"/>
          <p:nvPr/>
        </p:nvSpPr>
        <p:spPr>
          <a:xfrm>
            <a:off x="367450" y="1995454"/>
            <a:ext cx="3158171" cy="3323987"/>
          </a:xfrm>
          <a:prstGeom prst="rect">
            <a:avLst/>
          </a:prstGeom>
        </p:spPr>
        <p:txBody>
          <a:bodyPr vert="horz" wrap="square" lIns="0" tIns="0" rIns="0" bIns="0" rtlCol="0">
            <a:spAutoFit/>
          </a:bodyPr>
          <a:lstStyle/>
          <a:p>
            <a:pPr marL="355600" marR="166370" indent="-342900">
              <a:lnSpc>
                <a:spcPct val="100000"/>
              </a:lnSpc>
              <a:buFont typeface="Arial" panose="020B0604020202020204" pitchFamily="34" charset="0"/>
              <a:buChar char="•"/>
              <a:tabLst>
                <a:tab pos="2733675" algn="l"/>
              </a:tabLst>
            </a:pPr>
            <a:r>
              <a:rPr dirty="0">
                <a:solidFill>
                  <a:srgbClr val="205868"/>
                </a:solidFill>
                <a:latin typeface="Arial"/>
                <a:cs typeface="Arial"/>
              </a:rPr>
              <a:t>Che</a:t>
            </a:r>
            <a:r>
              <a:rPr spc="5" dirty="0">
                <a:solidFill>
                  <a:srgbClr val="205868"/>
                </a:solidFill>
                <a:latin typeface="Arial"/>
                <a:cs typeface="Arial"/>
              </a:rPr>
              <a:t>c</a:t>
            </a:r>
            <a:r>
              <a:rPr dirty="0">
                <a:solidFill>
                  <a:srgbClr val="205868"/>
                </a:solidFill>
                <a:latin typeface="Arial"/>
                <a:cs typeface="Arial"/>
              </a:rPr>
              <a:t>k</a:t>
            </a:r>
            <a:r>
              <a:rPr spc="-25" dirty="0">
                <a:solidFill>
                  <a:srgbClr val="205868"/>
                </a:solidFill>
                <a:latin typeface="Arial"/>
                <a:cs typeface="Arial"/>
              </a:rPr>
              <a:t> </a:t>
            </a:r>
            <a:r>
              <a:rPr dirty="0">
                <a:solidFill>
                  <a:srgbClr val="205868"/>
                </a:solidFill>
                <a:latin typeface="Arial"/>
                <a:cs typeface="Arial"/>
              </a:rPr>
              <a:t>ba</a:t>
            </a:r>
            <a:r>
              <a:rPr spc="5" dirty="0">
                <a:solidFill>
                  <a:srgbClr val="205868"/>
                </a:solidFill>
                <a:latin typeface="Arial"/>
                <a:cs typeface="Arial"/>
              </a:rPr>
              <a:t>c</a:t>
            </a:r>
            <a:r>
              <a:rPr dirty="0">
                <a:solidFill>
                  <a:srgbClr val="205868"/>
                </a:solidFill>
                <a:latin typeface="Arial"/>
                <a:cs typeface="Arial"/>
              </a:rPr>
              <a:t>k</a:t>
            </a:r>
            <a:r>
              <a:rPr spc="-25" dirty="0">
                <a:solidFill>
                  <a:srgbClr val="205868"/>
                </a:solidFill>
                <a:latin typeface="Arial"/>
                <a:cs typeface="Arial"/>
              </a:rPr>
              <a:t> </a:t>
            </a:r>
            <a:r>
              <a:rPr dirty="0">
                <a:solidFill>
                  <a:srgbClr val="205868"/>
                </a:solidFill>
                <a:latin typeface="Arial"/>
                <a:cs typeface="Arial"/>
              </a:rPr>
              <a:t>frequentl</a:t>
            </a:r>
            <a:r>
              <a:rPr spc="-10" dirty="0">
                <a:solidFill>
                  <a:srgbClr val="205868"/>
                </a:solidFill>
                <a:latin typeface="Arial"/>
                <a:cs typeface="Arial"/>
              </a:rPr>
              <a:t>y</a:t>
            </a:r>
            <a:r>
              <a:rPr lang="en-US" dirty="0">
                <a:solidFill>
                  <a:srgbClr val="205868"/>
                </a:solidFill>
                <a:latin typeface="Arial"/>
                <a:cs typeface="Arial"/>
              </a:rPr>
              <a:t>. </a:t>
            </a:r>
            <a:r>
              <a:rPr dirty="0">
                <a:solidFill>
                  <a:srgbClr val="205868"/>
                </a:solidFill>
                <a:latin typeface="Arial"/>
                <a:cs typeface="Arial"/>
              </a:rPr>
              <a:t>Updated on</a:t>
            </a:r>
            <a:r>
              <a:rPr spc="-15" dirty="0">
                <a:solidFill>
                  <a:srgbClr val="205868"/>
                </a:solidFill>
                <a:latin typeface="Arial"/>
                <a:cs typeface="Arial"/>
              </a:rPr>
              <a:t> </a:t>
            </a:r>
            <a:r>
              <a:rPr dirty="0">
                <a:solidFill>
                  <a:srgbClr val="205868"/>
                </a:solidFill>
                <a:latin typeface="Arial"/>
                <a:cs typeface="Arial"/>
              </a:rPr>
              <a:t>a regular</a:t>
            </a:r>
            <a:r>
              <a:rPr spc="-35" dirty="0">
                <a:solidFill>
                  <a:srgbClr val="205868"/>
                </a:solidFill>
                <a:latin typeface="Arial"/>
                <a:cs typeface="Arial"/>
              </a:rPr>
              <a:t> </a:t>
            </a:r>
            <a:r>
              <a:rPr dirty="0">
                <a:solidFill>
                  <a:srgbClr val="205868"/>
                </a:solidFill>
                <a:latin typeface="Arial"/>
                <a:cs typeface="Arial"/>
              </a:rPr>
              <a:t>ba</a:t>
            </a:r>
            <a:r>
              <a:rPr spc="5" dirty="0">
                <a:solidFill>
                  <a:srgbClr val="205868"/>
                </a:solidFill>
                <a:latin typeface="Arial"/>
                <a:cs typeface="Arial"/>
              </a:rPr>
              <a:t>s</a:t>
            </a:r>
            <a:r>
              <a:rPr dirty="0">
                <a:solidFill>
                  <a:srgbClr val="205868"/>
                </a:solidFill>
                <a:latin typeface="Arial"/>
                <a:cs typeface="Arial"/>
              </a:rPr>
              <a:t>is</a:t>
            </a:r>
            <a:r>
              <a:rPr spc="-15" dirty="0">
                <a:solidFill>
                  <a:srgbClr val="205868"/>
                </a:solidFill>
                <a:latin typeface="Arial"/>
                <a:cs typeface="Arial"/>
              </a:rPr>
              <a:t> </a:t>
            </a:r>
            <a:r>
              <a:rPr dirty="0">
                <a:solidFill>
                  <a:srgbClr val="205868"/>
                </a:solidFill>
                <a:latin typeface="Arial"/>
                <a:cs typeface="Arial"/>
              </a:rPr>
              <a:t>with que</a:t>
            </a:r>
            <a:r>
              <a:rPr spc="10" dirty="0">
                <a:solidFill>
                  <a:srgbClr val="205868"/>
                </a:solidFill>
                <a:latin typeface="Arial"/>
                <a:cs typeface="Arial"/>
              </a:rPr>
              <a:t>s</a:t>
            </a:r>
            <a:r>
              <a:rPr dirty="0">
                <a:solidFill>
                  <a:srgbClr val="205868"/>
                </a:solidFill>
                <a:latin typeface="Arial"/>
                <a:cs typeface="Arial"/>
              </a:rPr>
              <a:t>tions</a:t>
            </a:r>
            <a:r>
              <a:rPr spc="-40" dirty="0">
                <a:solidFill>
                  <a:srgbClr val="205868"/>
                </a:solidFill>
                <a:latin typeface="Arial"/>
                <a:cs typeface="Arial"/>
              </a:rPr>
              <a:t> </a:t>
            </a:r>
            <a:r>
              <a:rPr dirty="0">
                <a:solidFill>
                  <a:srgbClr val="205868"/>
                </a:solidFill>
                <a:latin typeface="Arial"/>
                <a:cs typeface="Arial"/>
              </a:rPr>
              <a:t>rec</a:t>
            </a:r>
            <a:r>
              <a:rPr spc="5" dirty="0">
                <a:solidFill>
                  <a:srgbClr val="205868"/>
                </a:solidFill>
                <a:latin typeface="Arial"/>
                <a:cs typeface="Arial"/>
              </a:rPr>
              <a:t>e</a:t>
            </a:r>
            <a:r>
              <a:rPr dirty="0">
                <a:solidFill>
                  <a:srgbClr val="205868"/>
                </a:solidFill>
                <a:latin typeface="Arial"/>
                <a:cs typeface="Arial"/>
              </a:rPr>
              <a:t>i</a:t>
            </a:r>
            <a:r>
              <a:rPr spc="-10" dirty="0">
                <a:solidFill>
                  <a:srgbClr val="205868"/>
                </a:solidFill>
                <a:latin typeface="Arial"/>
                <a:cs typeface="Arial"/>
              </a:rPr>
              <a:t>v</a:t>
            </a:r>
            <a:r>
              <a:rPr dirty="0">
                <a:solidFill>
                  <a:srgbClr val="205868"/>
                </a:solidFill>
                <a:latin typeface="Arial"/>
                <a:cs typeface="Arial"/>
              </a:rPr>
              <a:t>ed. </a:t>
            </a:r>
            <a:r>
              <a:rPr spc="-140" dirty="0">
                <a:solidFill>
                  <a:srgbClr val="205868"/>
                </a:solidFill>
                <a:latin typeface="Arial"/>
                <a:cs typeface="Arial"/>
              </a:rPr>
              <a:t> </a:t>
            </a:r>
            <a:r>
              <a:rPr dirty="0">
                <a:solidFill>
                  <a:srgbClr val="205868"/>
                </a:solidFill>
                <a:latin typeface="Arial"/>
                <a:cs typeface="Arial"/>
              </a:rPr>
              <a:t>Ans</a:t>
            </a:r>
            <a:r>
              <a:rPr spc="5" dirty="0">
                <a:solidFill>
                  <a:srgbClr val="205868"/>
                </a:solidFill>
                <a:latin typeface="Arial"/>
                <a:cs typeface="Arial"/>
              </a:rPr>
              <a:t>w</a:t>
            </a:r>
            <a:r>
              <a:rPr dirty="0">
                <a:solidFill>
                  <a:srgbClr val="205868"/>
                </a:solidFill>
                <a:latin typeface="Arial"/>
                <a:cs typeface="Arial"/>
              </a:rPr>
              <a:t>ers are</a:t>
            </a:r>
            <a:r>
              <a:rPr spc="-30" dirty="0">
                <a:solidFill>
                  <a:srgbClr val="205868"/>
                </a:solidFill>
                <a:latin typeface="Arial"/>
                <a:cs typeface="Arial"/>
              </a:rPr>
              <a:t> </a:t>
            </a:r>
            <a:r>
              <a:rPr dirty="0">
                <a:solidFill>
                  <a:srgbClr val="205868"/>
                </a:solidFill>
                <a:latin typeface="Arial"/>
                <a:cs typeface="Arial"/>
              </a:rPr>
              <a:t>s</a:t>
            </a:r>
            <a:r>
              <a:rPr spc="5" dirty="0">
                <a:solidFill>
                  <a:srgbClr val="205868"/>
                </a:solidFill>
                <a:latin typeface="Arial"/>
                <a:cs typeface="Arial"/>
              </a:rPr>
              <a:t>h</a:t>
            </a:r>
            <a:r>
              <a:rPr dirty="0">
                <a:solidFill>
                  <a:srgbClr val="205868"/>
                </a:solidFill>
                <a:latin typeface="Arial"/>
                <a:cs typeface="Arial"/>
              </a:rPr>
              <a:t>ared</a:t>
            </a:r>
            <a:r>
              <a:rPr spc="-25" dirty="0">
                <a:solidFill>
                  <a:srgbClr val="205868"/>
                </a:solidFill>
                <a:latin typeface="Arial"/>
                <a:cs typeface="Arial"/>
              </a:rPr>
              <a:t> </a:t>
            </a:r>
            <a:r>
              <a:rPr dirty="0">
                <a:solidFill>
                  <a:srgbClr val="205868"/>
                </a:solidFill>
                <a:latin typeface="Arial"/>
                <a:cs typeface="Arial"/>
              </a:rPr>
              <a:t>with</a:t>
            </a:r>
            <a:r>
              <a:rPr spc="-15" dirty="0">
                <a:solidFill>
                  <a:srgbClr val="205868"/>
                </a:solidFill>
                <a:latin typeface="Arial"/>
                <a:cs typeface="Arial"/>
              </a:rPr>
              <a:t> </a:t>
            </a:r>
            <a:r>
              <a:rPr dirty="0">
                <a:solidFill>
                  <a:srgbClr val="205868"/>
                </a:solidFill>
                <a:latin typeface="Arial"/>
                <a:cs typeface="Arial"/>
              </a:rPr>
              <a:t>everyone</a:t>
            </a:r>
            <a:r>
              <a:rPr spc="-15" dirty="0">
                <a:solidFill>
                  <a:srgbClr val="205868"/>
                </a:solidFill>
                <a:latin typeface="Arial"/>
                <a:cs typeface="Arial"/>
              </a:rPr>
              <a:t> </a:t>
            </a:r>
            <a:r>
              <a:rPr dirty="0">
                <a:solidFill>
                  <a:srgbClr val="205868"/>
                </a:solidFill>
                <a:latin typeface="Arial"/>
                <a:cs typeface="Arial"/>
              </a:rPr>
              <a:t>in order</a:t>
            </a:r>
            <a:r>
              <a:rPr spc="-35" dirty="0">
                <a:solidFill>
                  <a:srgbClr val="205868"/>
                </a:solidFill>
                <a:latin typeface="Arial"/>
                <a:cs typeface="Arial"/>
              </a:rPr>
              <a:t> </a:t>
            </a:r>
            <a:r>
              <a:rPr dirty="0">
                <a:solidFill>
                  <a:srgbClr val="205868"/>
                </a:solidFill>
                <a:latin typeface="Arial"/>
                <a:cs typeface="Arial"/>
              </a:rPr>
              <a:t>to</a:t>
            </a:r>
            <a:r>
              <a:rPr spc="-10" dirty="0">
                <a:solidFill>
                  <a:srgbClr val="205868"/>
                </a:solidFill>
                <a:latin typeface="Arial"/>
                <a:cs typeface="Arial"/>
              </a:rPr>
              <a:t> </a:t>
            </a:r>
            <a:r>
              <a:rPr dirty="0">
                <a:solidFill>
                  <a:srgbClr val="205868"/>
                </a:solidFill>
                <a:latin typeface="Arial"/>
                <a:cs typeface="Arial"/>
              </a:rPr>
              <a:t>en</a:t>
            </a:r>
            <a:r>
              <a:rPr spc="5" dirty="0">
                <a:solidFill>
                  <a:srgbClr val="205868"/>
                </a:solidFill>
                <a:latin typeface="Arial"/>
                <a:cs typeface="Arial"/>
              </a:rPr>
              <a:t>s</a:t>
            </a:r>
            <a:r>
              <a:rPr dirty="0">
                <a:solidFill>
                  <a:srgbClr val="205868"/>
                </a:solidFill>
                <a:latin typeface="Arial"/>
                <a:cs typeface="Arial"/>
              </a:rPr>
              <a:t>ure</a:t>
            </a:r>
            <a:r>
              <a:rPr spc="-40" dirty="0">
                <a:solidFill>
                  <a:srgbClr val="205868"/>
                </a:solidFill>
                <a:latin typeface="Arial"/>
                <a:cs typeface="Arial"/>
              </a:rPr>
              <a:t> </a:t>
            </a:r>
            <a:r>
              <a:rPr dirty="0">
                <a:solidFill>
                  <a:srgbClr val="205868"/>
                </a:solidFill>
                <a:latin typeface="Arial"/>
                <a:cs typeface="Arial"/>
              </a:rPr>
              <a:t>fairne</a:t>
            </a:r>
            <a:r>
              <a:rPr spc="5" dirty="0">
                <a:solidFill>
                  <a:srgbClr val="205868"/>
                </a:solidFill>
                <a:latin typeface="Arial"/>
                <a:cs typeface="Arial"/>
              </a:rPr>
              <a:t>s</a:t>
            </a:r>
            <a:r>
              <a:rPr dirty="0">
                <a:solidFill>
                  <a:srgbClr val="205868"/>
                </a:solidFill>
                <a:latin typeface="Arial"/>
                <a:cs typeface="Arial"/>
              </a:rPr>
              <a:t>s.</a:t>
            </a:r>
            <a:endParaRPr lang="en-US" dirty="0">
              <a:latin typeface="Arial"/>
              <a:cs typeface="Arial"/>
            </a:endParaRPr>
          </a:p>
          <a:p>
            <a:pPr marL="355600" marR="166370" indent="-342900">
              <a:lnSpc>
                <a:spcPct val="100000"/>
              </a:lnSpc>
              <a:buFont typeface="Arial" panose="020B0604020202020204" pitchFamily="34" charset="0"/>
              <a:buChar char="•"/>
              <a:tabLst>
                <a:tab pos="2733675" algn="l"/>
              </a:tabLst>
            </a:pPr>
            <a:endParaRPr dirty="0">
              <a:latin typeface="Times New Roman"/>
              <a:cs typeface="Times New Roman"/>
            </a:endParaRPr>
          </a:p>
          <a:p>
            <a:pPr marL="355600" indent="-342900">
              <a:lnSpc>
                <a:spcPct val="100000"/>
              </a:lnSpc>
              <a:buFont typeface="Arial" panose="020B0604020202020204" pitchFamily="34" charset="0"/>
              <a:buChar char="•"/>
              <a:tabLst>
                <a:tab pos="978535" algn="l"/>
              </a:tabLst>
            </a:pPr>
            <a:r>
              <a:rPr dirty="0">
                <a:solidFill>
                  <a:srgbClr val="205868"/>
                </a:solidFill>
                <a:latin typeface="Arial"/>
                <a:cs typeface="Arial"/>
              </a:rPr>
              <a:t>The</a:t>
            </a:r>
            <a:r>
              <a:rPr spc="-5" dirty="0">
                <a:solidFill>
                  <a:srgbClr val="205868"/>
                </a:solidFill>
                <a:latin typeface="Arial"/>
                <a:cs typeface="Arial"/>
              </a:rPr>
              <a:t> </a:t>
            </a:r>
            <a:r>
              <a:rPr spc="-114" dirty="0">
                <a:solidFill>
                  <a:srgbClr val="205868"/>
                </a:solidFill>
                <a:latin typeface="Arial"/>
                <a:cs typeface="Arial"/>
              </a:rPr>
              <a:t>F</a:t>
            </a:r>
            <a:r>
              <a:rPr spc="-10" dirty="0">
                <a:solidFill>
                  <a:srgbClr val="205868"/>
                </a:solidFill>
                <a:latin typeface="Arial"/>
                <a:cs typeface="Arial"/>
              </a:rPr>
              <a:t>A</a:t>
            </a:r>
            <a:r>
              <a:rPr dirty="0">
                <a:solidFill>
                  <a:srgbClr val="205868"/>
                </a:solidFill>
                <a:latin typeface="Arial"/>
                <a:cs typeface="Arial"/>
              </a:rPr>
              <a:t>Q</a:t>
            </a:r>
            <a:r>
              <a:rPr spc="-20" dirty="0">
                <a:solidFill>
                  <a:srgbClr val="205868"/>
                </a:solidFill>
                <a:latin typeface="Arial"/>
                <a:cs typeface="Arial"/>
              </a:rPr>
              <a:t> </a:t>
            </a:r>
            <a:r>
              <a:rPr dirty="0">
                <a:solidFill>
                  <a:srgbClr val="205868"/>
                </a:solidFill>
                <a:latin typeface="Arial"/>
                <a:cs typeface="Arial"/>
              </a:rPr>
              <a:t>site</a:t>
            </a:r>
            <a:r>
              <a:rPr spc="-20" dirty="0">
                <a:solidFill>
                  <a:srgbClr val="205868"/>
                </a:solidFill>
                <a:latin typeface="Arial"/>
                <a:cs typeface="Arial"/>
              </a:rPr>
              <a:t> </a:t>
            </a:r>
            <a:r>
              <a:rPr dirty="0">
                <a:solidFill>
                  <a:srgbClr val="205868"/>
                </a:solidFill>
                <a:latin typeface="Arial"/>
                <a:cs typeface="Arial"/>
              </a:rPr>
              <a:t>contains</a:t>
            </a:r>
            <a:r>
              <a:rPr lang="en-US" dirty="0">
                <a:latin typeface="Arial"/>
                <a:cs typeface="Arial"/>
              </a:rPr>
              <a:t> </a:t>
            </a:r>
            <a:r>
              <a:rPr dirty="0">
                <a:solidFill>
                  <a:srgbClr val="205868"/>
                </a:solidFill>
                <a:latin typeface="Arial"/>
                <a:cs typeface="Arial"/>
              </a:rPr>
              <a:t>a subs</a:t>
            </a:r>
            <a:r>
              <a:rPr spc="10" dirty="0">
                <a:solidFill>
                  <a:srgbClr val="205868"/>
                </a:solidFill>
                <a:latin typeface="Arial"/>
                <a:cs typeface="Arial"/>
              </a:rPr>
              <a:t>c</a:t>
            </a:r>
            <a:r>
              <a:rPr spc="-10" dirty="0">
                <a:solidFill>
                  <a:srgbClr val="205868"/>
                </a:solidFill>
                <a:latin typeface="Arial"/>
                <a:cs typeface="Arial"/>
              </a:rPr>
              <a:t>r</a:t>
            </a:r>
            <a:r>
              <a:rPr dirty="0">
                <a:solidFill>
                  <a:srgbClr val="205868"/>
                </a:solidFill>
                <a:latin typeface="Arial"/>
                <a:cs typeface="Arial"/>
              </a:rPr>
              <a:t>iption</a:t>
            </a:r>
            <a:r>
              <a:rPr spc="-45" dirty="0">
                <a:solidFill>
                  <a:srgbClr val="205868"/>
                </a:solidFill>
                <a:latin typeface="Arial"/>
                <a:cs typeface="Arial"/>
              </a:rPr>
              <a:t> </a:t>
            </a:r>
            <a:r>
              <a:rPr dirty="0">
                <a:solidFill>
                  <a:srgbClr val="205868"/>
                </a:solidFill>
                <a:latin typeface="Arial"/>
                <a:cs typeface="Arial"/>
              </a:rPr>
              <a:t>fea</a:t>
            </a:r>
            <a:r>
              <a:rPr spc="-10" dirty="0">
                <a:solidFill>
                  <a:srgbClr val="205868"/>
                </a:solidFill>
                <a:latin typeface="Arial"/>
                <a:cs typeface="Arial"/>
              </a:rPr>
              <a:t>t</a:t>
            </a:r>
            <a:r>
              <a:rPr dirty="0">
                <a:solidFill>
                  <a:srgbClr val="205868"/>
                </a:solidFill>
                <a:latin typeface="Arial"/>
                <a:cs typeface="Arial"/>
              </a:rPr>
              <a:t>ure.</a:t>
            </a:r>
            <a:r>
              <a:rPr lang="en-US" dirty="0">
                <a:solidFill>
                  <a:srgbClr val="205868"/>
                </a:solidFill>
                <a:latin typeface="Arial"/>
                <a:cs typeface="Arial"/>
              </a:rPr>
              <a:t> </a:t>
            </a:r>
            <a:r>
              <a:rPr spc="-10" dirty="0">
                <a:solidFill>
                  <a:srgbClr val="205868"/>
                </a:solidFill>
                <a:latin typeface="Arial"/>
                <a:cs typeface="Arial"/>
              </a:rPr>
              <a:t>S</a:t>
            </a:r>
            <a:r>
              <a:rPr dirty="0">
                <a:solidFill>
                  <a:srgbClr val="205868"/>
                </a:solidFill>
                <a:latin typeface="Arial"/>
                <a:cs typeface="Arial"/>
              </a:rPr>
              <a:t>imply enter</a:t>
            </a:r>
            <a:r>
              <a:rPr spc="-25" dirty="0">
                <a:solidFill>
                  <a:srgbClr val="205868"/>
                </a:solidFill>
                <a:latin typeface="Arial"/>
                <a:cs typeface="Arial"/>
              </a:rPr>
              <a:t> </a:t>
            </a:r>
            <a:r>
              <a:rPr dirty="0">
                <a:solidFill>
                  <a:srgbClr val="205868"/>
                </a:solidFill>
                <a:latin typeface="Arial"/>
                <a:cs typeface="Arial"/>
              </a:rPr>
              <a:t>an</a:t>
            </a:r>
            <a:r>
              <a:rPr spc="-15" dirty="0">
                <a:solidFill>
                  <a:srgbClr val="205868"/>
                </a:solidFill>
                <a:latin typeface="Arial"/>
                <a:cs typeface="Arial"/>
              </a:rPr>
              <a:t> </a:t>
            </a:r>
            <a:r>
              <a:rPr dirty="0">
                <a:solidFill>
                  <a:srgbClr val="205868"/>
                </a:solidFill>
                <a:latin typeface="Arial"/>
                <a:cs typeface="Arial"/>
              </a:rPr>
              <a:t>email addr</a:t>
            </a:r>
            <a:r>
              <a:rPr spc="5" dirty="0">
                <a:solidFill>
                  <a:srgbClr val="205868"/>
                </a:solidFill>
                <a:latin typeface="Arial"/>
                <a:cs typeface="Arial"/>
              </a:rPr>
              <a:t>e</a:t>
            </a:r>
            <a:r>
              <a:rPr dirty="0">
                <a:solidFill>
                  <a:srgbClr val="205868"/>
                </a:solidFill>
                <a:latin typeface="Arial"/>
                <a:cs typeface="Arial"/>
              </a:rPr>
              <a:t>ss</a:t>
            </a:r>
            <a:r>
              <a:rPr spc="-35" dirty="0">
                <a:solidFill>
                  <a:srgbClr val="205868"/>
                </a:solidFill>
                <a:latin typeface="Arial"/>
                <a:cs typeface="Arial"/>
              </a:rPr>
              <a:t> </a:t>
            </a:r>
            <a:r>
              <a:rPr dirty="0">
                <a:solidFill>
                  <a:srgbClr val="205868"/>
                </a:solidFill>
                <a:latin typeface="Arial"/>
                <a:cs typeface="Arial"/>
              </a:rPr>
              <a:t>in </a:t>
            </a:r>
            <a:r>
              <a:rPr spc="-10" dirty="0">
                <a:solidFill>
                  <a:srgbClr val="205868"/>
                </a:solidFill>
                <a:latin typeface="Arial"/>
                <a:cs typeface="Arial"/>
              </a:rPr>
              <a:t>t</a:t>
            </a:r>
            <a:r>
              <a:rPr dirty="0">
                <a:solidFill>
                  <a:srgbClr val="205868"/>
                </a:solidFill>
                <a:latin typeface="Arial"/>
                <a:cs typeface="Arial"/>
              </a:rPr>
              <a:t>he dialog</a:t>
            </a:r>
            <a:r>
              <a:rPr spc="5" dirty="0">
                <a:solidFill>
                  <a:srgbClr val="205868"/>
                </a:solidFill>
                <a:latin typeface="Arial"/>
                <a:cs typeface="Arial"/>
              </a:rPr>
              <a:t>u</a:t>
            </a:r>
            <a:r>
              <a:rPr dirty="0">
                <a:solidFill>
                  <a:srgbClr val="205868"/>
                </a:solidFill>
                <a:latin typeface="Arial"/>
                <a:cs typeface="Arial"/>
              </a:rPr>
              <a:t>e</a:t>
            </a:r>
            <a:r>
              <a:rPr spc="-15" dirty="0">
                <a:solidFill>
                  <a:srgbClr val="205868"/>
                </a:solidFill>
                <a:latin typeface="Arial"/>
                <a:cs typeface="Arial"/>
              </a:rPr>
              <a:t> </a:t>
            </a:r>
            <a:r>
              <a:rPr dirty="0">
                <a:solidFill>
                  <a:srgbClr val="205868"/>
                </a:solidFill>
                <a:latin typeface="Arial"/>
                <a:cs typeface="Arial"/>
              </a:rPr>
              <a:t>box</a:t>
            </a:r>
            <a:r>
              <a:rPr spc="-10" dirty="0">
                <a:solidFill>
                  <a:srgbClr val="205868"/>
                </a:solidFill>
                <a:latin typeface="Arial"/>
                <a:cs typeface="Arial"/>
              </a:rPr>
              <a:t> </a:t>
            </a:r>
            <a:r>
              <a:rPr dirty="0">
                <a:solidFill>
                  <a:srgbClr val="205868"/>
                </a:solidFill>
                <a:latin typeface="Arial"/>
                <a:cs typeface="Arial"/>
              </a:rPr>
              <a:t>on</a:t>
            </a:r>
            <a:r>
              <a:rPr spc="-15" dirty="0">
                <a:solidFill>
                  <a:srgbClr val="205868"/>
                </a:solidFill>
                <a:latin typeface="Arial"/>
                <a:cs typeface="Arial"/>
              </a:rPr>
              <a:t> </a:t>
            </a:r>
            <a:r>
              <a:rPr dirty="0">
                <a:solidFill>
                  <a:srgbClr val="205868"/>
                </a:solidFill>
                <a:latin typeface="Arial"/>
                <a:cs typeface="Arial"/>
              </a:rPr>
              <a:t>the</a:t>
            </a:r>
            <a:r>
              <a:rPr spc="-10" dirty="0">
                <a:solidFill>
                  <a:srgbClr val="205868"/>
                </a:solidFill>
                <a:latin typeface="Arial"/>
                <a:cs typeface="Arial"/>
              </a:rPr>
              <a:t> </a:t>
            </a:r>
            <a:r>
              <a:rPr spc="-110" dirty="0">
                <a:solidFill>
                  <a:srgbClr val="205868"/>
                </a:solidFill>
                <a:latin typeface="Arial"/>
                <a:cs typeface="Arial"/>
              </a:rPr>
              <a:t>F</a:t>
            </a:r>
            <a:r>
              <a:rPr dirty="0">
                <a:solidFill>
                  <a:srgbClr val="205868"/>
                </a:solidFill>
                <a:latin typeface="Arial"/>
                <a:cs typeface="Arial"/>
              </a:rPr>
              <a:t>AQ</a:t>
            </a:r>
            <a:r>
              <a:rPr spc="-20" dirty="0">
                <a:solidFill>
                  <a:srgbClr val="205868"/>
                </a:solidFill>
                <a:latin typeface="Arial"/>
                <a:cs typeface="Arial"/>
              </a:rPr>
              <a:t> </a:t>
            </a:r>
            <a:r>
              <a:rPr dirty="0">
                <a:solidFill>
                  <a:srgbClr val="205868"/>
                </a:solidFill>
                <a:latin typeface="Arial"/>
                <a:cs typeface="Arial"/>
              </a:rPr>
              <a:t>pag</a:t>
            </a:r>
            <a:r>
              <a:rPr spc="5" dirty="0">
                <a:solidFill>
                  <a:srgbClr val="205868"/>
                </a:solidFill>
                <a:latin typeface="Arial"/>
                <a:cs typeface="Arial"/>
              </a:rPr>
              <a:t>e</a:t>
            </a:r>
            <a:r>
              <a:rPr dirty="0">
                <a:solidFill>
                  <a:srgbClr val="205868"/>
                </a:solidFill>
                <a:latin typeface="Arial"/>
                <a:cs typeface="Arial"/>
              </a:rPr>
              <a:t>.</a:t>
            </a:r>
            <a:endParaRPr dirty="0">
              <a:latin typeface="Arial"/>
              <a:cs typeface="Arial"/>
            </a:endParaRPr>
          </a:p>
        </p:txBody>
      </p:sp>
      <p:sp>
        <p:nvSpPr>
          <p:cNvPr id="6" name="object 6"/>
          <p:cNvSpPr/>
          <p:nvPr/>
        </p:nvSpPr>
        <p:spPr>
          <a:xfrm>
            <a:off x="6553200" y="3522625"/>
            <a:ext cx="1295400" cy="609600"/>
          </a:xfrm>
          <a:custGeom>
            <a:avLst/>
            <a:gdLst/>
            <a:ahLst/>
            <a:cxnLst/>
            <a:rect l="l" t="t" r="r" b="b"/>
            <a:pathLst>
              <a:path w="1219200" h="304800">
                <a:moveTo>
                  <a:pt x="0" y="152400"/>
                </a:moveTo>
                <a:lnTo>
                  <a:pt x="17716" y="115765"/>
                </a:lnTo>
                <a:lnTo>
                  <a:pt x="68041" y="82348"/>
                </a:lnTo>
                <a:lnTo>
                  <a:pt x="117616" y="62380"/>
                </a:lnTo>
                <a:lnTo>
                  <a:pt x="178546" y="44624"/>
                </a:lnTo>
                <a:lnTo>
                  <a:pt x="249576" y="29394"/>
                </a:lnTo>
                <a:lnTo>
                  <a:pt x="288486" y="22825"/>
                </a:lnTo>
                <a:lnTo>
                  <a:pt x="329451" y="17004"/>
                </a:lnTo>
                <a:lnTo>
                  <a:pt x="372314" y="11971"/>
                </a:lnTo>
                <a:lnTo>
                  <a:pt x="416917" y="7766"/>
                </a:lnTo>
                <a:lnTo>
                  <a:pt x="463104" y="4427"/>
                </a:lnTo>
                <a:lnTo>
                  <a:pt x="510718" y="1993"/>
                </a:lnTo>
                <a:lnTo>
                  <a:pt x="559602" y="504"/>
                </a:lnTo>
                <a:lnTo>
                  <a:pt x="609600" y="0"/>
                </a:lnTo>
                <a:lnTo>
                  <a:pt x="659597" y="504"/>
                </a:lnTo>
                <a:lnTo>
                  <a:pt x="708481" y="1993"/>
                </a:lnTo>
                <a:lnTo>
                  <a:pt x="756095" y="4427"/>
                </a:lnTo>
                <a:lnTo>
                  <a:pt x="802282" y="7766"/>
                </a:lnTo>
                <a:lnTo>
                  <a:pt x="846885" y="11971"/>
                </a:lnTo>
                <a:lnTo>
                  <a:pt x="889748" y="17004"/>
                </a:lnTo>
                <a:lnTo>
                  <a:pt x="930713" y="22825"/>
                </a:lnTo>
                <a:lnTo>
                  <a:pt x="969623" y="29394"/>
                </a:lnTo>
                <a:lnTo>
                  <a:pt x="1040653" y="44624"/>
                </a:lnTo>
                <a:lnTo>
                  <a:pt x="1101583" y="62380"/>
                </a:lnTo>
                <a:lnTo>
                  <a:pt x="1151158" y="82348"/>
                </a:lnTo>
                <a:lnTo>
                  <a:pt x="1188122" y="104217"/>
                </a:lnTo>
                <a:lnTo>
                  <a:pt x="1217179" y="139896"/>
                </a:lnTo>
                <a:lnTo>
                  <a:pt x="1219200" y="152400"/>
                </a:lnTo>
                <a:lnTo>
                  <a:pt x="1217179" y="164903"/>
                </a:lnTo>
                <a:lnTo>
                  <a:pt x="1188122" y="200582"/>
                </a:lnTo>
                <a:lnTo>
                  <a:pt x="1151158" y="222451"/>
                </a:lnTo>
                <a:lnTo>
                  <a:pt x="1101583" y="242419"/>
                </a:lnTo>
                <a:lnTo>
                  <a:pt x="1040653" y="260175"/>
                </a:lnTo>
                <a:lnTo>
                  <a:pt x="969623" y="275405"/>
                </a:lnTo>
                <a:lnTo>
                  <a:pt x="930713" y="281974"/>
                </a:lnTo>
                <a:lnTo>
                  <a:pt x="889748" y="287795"/>
                </a:lnTo>
                <a:lnTo>
                  <a:pt x="846885" y="292828"/>
                </a:lnTo>
                <a:lnTo>
                  <a:pt x="802282" y="297033"/>
                </a:lnTo>
                <a:lnTo>
                  <a:pt x="756095" y="300372"/>
                </a:lnTo>
                <a:lnTo>
                  <a:pt x="708481" y="302806"/>
                </a:lnTo>
                <a:lnTo>
                  <a:pt x="659597" y="304295"/>
                </a:lnTo>
                <a:lnTo>
                  <a:pt x="609600" y="304800"/>
                </a:lnTo>
                <a:lnTo>
                  <a:pt x="559602" y="304295"/>
                </a:lnTo>
                <a:lnTo>
                  <a:pt x="510718" y="302806"/>
                </a:lnTo>
                <a:lnTo>
                  <a:pt x="463104" y="300372"/>
                </a:lnTo>
                <a:lnTo>
                  <a:pt x="416917" y="297033"/>
                </a:lnTo>
                <a:lnTo>
                  <a:pt x="372314" y="292828"/>
                </a:lnTo>
                <a:lnTo>
                  <a:pt x="329451" y="287795"/>
                </a:lnTo>
                <a:lnTo>
                  <a:pt x="288486" y="281974"/>
                </a:lnTo>
                <a:lnTo>
                  <a:pt x="249576" y="275405"/>
                </a:lnTo>
                <a:lnTo>
                  <a:pt x="178546" y="260175"/>
                </a:lnTo>
                <a:lnTo>
                  <a:pt x="117616" y="242419"/>
                </a:lnTo>
                <a:lnTo>
                  <a:pt x="68041" y="222451"/>
                </a:lnTo>
                <a:lnTo>
                  <a:pt x="31077" y="200582"/>
                </a:lnTo>
                <a:lnTo>
                  <a:pt x="2020" y="164903"/>
                </a:lnTo>
                <a:lnTo>
                  <a:pt x="0" y="152400"/>
                </a:lnTo>
                <a:close/>
              </a:path>
            </a:pathLst>
          </a:custGeom>
          <a:ln w="25400">
            <a:solidFill>
              <a:srgbClr val="FF0000"/>
            </a:solidFill>
          </a:ln>
        </p:spPr>
        <p:txBody>
          <a:bodyPr wrap="square" lIns="0" tIns="0" rIns="0" bIns="0" rtlCol="0"/>
          <a:lstStyle/>
          <a:p>
            <a:endParaRPr/>
          </a:p>
        </p:txBody>
      </p:sp>
      <p:sp>
        <p:nvSpPr>
          <p:cNvPr id="7" name="object 7"/>
          <p:cNvSpPr/>
          <p:nvPr/>
        </p:nvSpPr>
        <p:spPr>
          <a:xfrm flipH="1">
            <a:off x="7881418" y="3200400"/>
            <a:ext cx="1262581" cy="838200"/>
          </a:xfrm>
          <a:custGeom>
            <a:avLst/>
            <a:gdLst/>
            <a:ahLst/>
            <a:cxnLst/>
            <a:rect l="l" t="t" r="r" b="b"/>
            <a:pathLst>
              <a:path w="990600" h="838200">
                <a:moveTo>
                  <a:pt x="209550" y="0"/>
                </a:moveTo>
                <a:lnTo>
                  <a:pt x="0" y="0"/>
                </a:lnTo>
                <a:lnTo>
                  <a:pt x="0" y="733425"/>
                </a:lnTo>
                <a:lnTo>
                  <a:pt x="781050" y="733425"/>
                </a:lnTo>
                <a:lnTo>
                  <a:pt x="781050" y="838200"/>
                </a:lnTo>
                <a:lnTo>
                  <a:pt x="990600" y="628650"/>
                </a:lnTo>
                <a:lnTo>
                  <a:pt x="885825" y="523875"/>
                </a:lnTo>
                <a:lnTo>
                  <a:pt x="209550" y="523875"/>
                </a:lnTo>
                <a:lnTo>
                  <a:pt x="209550" y="0"/>
                </a:lnTo>
                <a:close/>
              </a:path>
              <a:path w="990600" h="838200">
                <a:moveTo>
                  <a:pt x="781050" y="419100"/>
                </a:moveTo>
                <a:lnTo>
                  <a:pt x="781050" y="523875"/>
                </a:lnTo>
                <a:lnTo>
                  <a:pt x="885825" y="523875"/>
                </a:lnTo>
                <a:lnTo>
                  <a:pt x="781050" y="419100"/>
                </a:lnTo>
                <a:close/>
              </a:path>
            </a:pathLst>
          </a:custGeom>
          <a:solidFill>
            <a:srgbClr val="FF0000"/>
          </a:solidFill>
        </p:spPr>
        <p:txBody>
          <a:bodyPr wrap="square" lIns="0" tIns="0" rIns="0" bIns="0" rtlCol="0"/>
          <a:lstStyle/>
          <a:p>
            <a:endParaRPr/>
          </a:p>
        </p:txBody>
      </p:sp>
      <p:sp>
        <p:nvSpPr>
          <p:cNvPr id="9" name="Footer Placeholder 8"/>
          <p:cNvSpPr>
            <a:spLocks noGrp="1"/>
          </p:cNvSpPr>
          <p:nvPr>
            <p:ph type="ftr" sz="quarter" idx="5"/>
          </p:nvPr>
        </p:nvSpPr>
        <p:spPr/>
        <p:txBody>
          <a:bodyPr/>
          <a:lstStyle/>
          <a:p>
            <a:fld id="{05BD7261-10A5-45ED-A6BF-38F5401822A7}" type="slidenum">
              <a:rPr lang="en-US" smtClean="0"/>
              <a:t>9</a:t>
            </a:fld>
            <a:endParaRPr lang="en-US" dirty="0"/>
          </a:p>
        </p:txBody>
      </p:sp>
      <p:sp>
        <p:nvSpPr>
          <p:cNvPr id="8" name="TextBox 7"/>
          <p:cNvSpPr txBox="1"/>
          <p:nvPr/>
        </p:nvSpPr>
        <p:spPr>
          <a:xfrm>
            <a:off x="1530641" y="5813215"/>
            <a:ext cx="6038834" cy="246221"/>
          </a:xfrm>
          <a:prstGeom prst="rect">
            <a:avLst/>
          </a:prstGeom>
          <a:noFill/>
        </p:spPr>
        <p:txBody>
          <a:bodyPr wrap="none" rtlCol="0" anchor="ctr">
            <a:spAutoFit/>
          </a:bodyPr>
          <a:lstStyle/>
          <a:p>
            <a:pPr algn="ctr"/>
            <a:r>
              <a:rPr lang="en-US" sz="1000" dirty="0"/>
              <a:t>*** Note: To ensure that the information is up to date interested parties may need to refresh the web page.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23673</TotalTime>
  <Words>2586</Words>
  <Application>Microsoft Office PowerPoint</Application>
  <PresentationFormat>On-screen Show (4:3)</PresentationFormat>
  <Paragraphs>271</Paragraphs>
  <Slides>33</Slides>
  <Notes>23</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PowerPoint Presentation</vt:lpstr>
      <vt:lpstr>Webinar Agenda</vt:lpstr>
      <vt:lpstr>NIST Research Programs</vt:lpstr>
      <vt:lpstr>PowerPoint Presentation</vt:lpstr>
      <vt:lpstr>PowerPoint Presentation</vt:lpstr>
      <vt:lpstr>Earthquake Hazard Reduction</vt:lpstr>
      <vt:lpstr>Disaster and Failure Studies</vt:lpstr>
      <vt:lpstr>Friendly Reminder: Ongoing Website Update</vt:lpstr>
      <vt:lpstr>Frequently Asked Questions</vt:lpstr>
      <vt:lpstr>PowerPoint Presentation</vt:lpstr>
      <vt:lpstr>Eligibility</vt:lpstr>
      <vt:lpstr>Award Announcement</vt:lpstr>
      <vt:lpstr>What We Expect to See in a Successful Proposal</vt:lpstr>
      <vt:lpstr>What We Expect to See in a Successful Proposal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How Does One Apply? Logistical Overview </vt:lpstr>
      <vt:lpstr>Required Application Documents</vt:lpstr>
      <vt:lpstr>Timing</vt:lpstr>
      <vt:lpstr>Timing (cont’d)</vt:lpstr>
      <vt:lpstr>Clarifying Guidance: Data Management Plan (DMP)</vt:lpstr>
      <vt:lpstr>Clarifying Guidance: Budget Narrative Format</vt:lpstr>
      <vt:lpstr>Clarifying Guidance: Multi-Year Funding Policy</vt:lpstr>
      <vt:lpstr>Points of Contact</vt:lpstr>
      <vt:lpstr>Useful Web Links</vt:lpstr>
      <vt:lpstr>Questions</vt:lpstr>
      <vt:lpstr>Back up Slides</vt:lpstr>
      <vt:lpstr>Collaborations with NIST Staff</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tester</dc:creator>
  <cp:lastModifiedBy>Thompson, Kristy D.</cp:lastModifiedBy>
  <cp:revision>95</cp:revision>
  <cp:lastPrinted>2016-08-18T13:36:53Z</cp:lastPrinted>
  <dcterms:created xsi:type="dcterms:W3CDTF">2014-07-16T09:49:11Z</dcterms:created>
  <dcterms:modified xsi:type="dcterms:W3CDTF">2016-09-01T22:21:08Z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2013-07-15T00:00:00Z</vt:filetime>
  </property>
  <property fmtid="{D5CDD505-2E9C-101B-9397-08002B2CF9AE}" pid="3" name="LastSaved">
    <vt:filetime>2014-07-16T00:00:00Z</vt:filetime>
  </property>
</Properties>
</file>