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Lst>
  <p:notesMasterIdLst>
    <p:notesMasterId r:id="rId45"/>
  </p:notesMasterIdLst>
  <p:handoutMasterIdLst>
    <p:handoutMasterId r:id="rId46"/>
  </p:handoutMasterIdLst>
  <p:sldIdLst>
    <p:sldId id="322" r:id="rId3"/>
    <p:sldId id="291" r:id="rId4"/>
    <p:sldId id="393" r:id="rId5"/>
    <p:sldId id="319" r:id="rId6"/>
    <p:sldId id="292" r:id="rId7"/>
    <p:sldId id="307" r:id="rId8"/>
    <p:sldId id="323" r:id="rId9"/>
    <p:sldId id="339" r:id="rId10"/>
    <p:sldId id="394" r:id="rId11"/>
    <p:sldId id="395" r:id="rId12"/>
    <p:sldId id="396" r:id="rId13"/>
    <p:sldId id="373" r:id="rId14"/>
    <p:sldId id="324" r:id="rId15"/>
    <p:sldId id="364" r:id="rId16"/>
    <p:sldId id="372" r:id="rId17"/>
    <p:sldId id="371" r:id="rId18"/>
    <p:sldId id="374" r:id="rId19"/>
    <p:sldId id="365" r:id="rId20"/>
    <p:sldId id="377" r:id="rId21"/>
    <p:sldId id="378" r:id="rId22"/>
    <p:sldId id="381" r:id="rId23"/>
    <p:sldId id="382" r:id="rId24"/>
    <p:sldId id="366" r:id="rId25"/>
    <p:sldId id="375" r:id="rId26"/>
    <p:sldId id="376" r:id="rId27"/>
    <p:sldId id="383" r:id="rId28"/>
    <p:sldId id="390" r:id="rId29"/>
    <p:sldId id="367" r:id="rId30"/>
    <p:sldId id="384" r:id="rId31"/>
    <p:sldId id="385" r:id="rId32"/>
    <p:sldId id="386" r:id="rId33"/>
    <p:sldId id="368" r:id="rId34"/>
    <p:sldId id="388" r:id="rId35"/>
    <p:sldId id="389" r:id="rId36"/>
    <p:sldId id="369" r:id="rId37"/>
    <p:sldId id="391" r:id="rId38"/>
    <p:sldId id="392" r:id="rId39"/>
    <p:sldId id="363" r:id="rId40"/>
    <p:sldId id="387" r:id="rId41"/>
    <p:sldId id="299" r:id="rId42"/>
    <p:sldId id="312" r:id="rId43"/>
    <p:sldId id="397" r:id="rId4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3C580D-55C6-3D44-9FFD-1CE5C38BBF01}">
          <p14:sldIdLst>
            <p14:sldId id="322"/>
          </p14:sldIdLst>
        </p14:section>
        <p14:section name="Intro - Kurt leads" id="{412639F5-459B-4B40-9E3F-B5092C29632D}">
          <p14:sldIdLst>
            <p14:sldId id="291"/>
            <p14:sldId id="393"/>
            <p14:sldId id="319"/>
            <p14:sldId id="292"/>
            <p14:sldId id="307"/>
            <p14:sldId id="323"/>
          </p14:sldIdLst>
        </p14:section>
        <p14:section name="Intro to EAC/VVSG" id="{2EC472DE-8107-1044-B4E2-A59D33D69CCF}">
          <p14:sldIdLst>
            <p14:sldId id="339"/>
            <p14:sldId id="394"/>
            <p14:sldId id="395"/>
            <p14:sldId id="396"/>
            <p14:sldId id="373"/>
          </p14:sldIdLst>
        </p14:section>
        <p14:section name="Example: Federal accessibility regulation" id="{993CE18A-FB41-7148-AE77-93D7C67533E0}">
          <p14:sldIdLst>
            <p14:sldId id="324"/>
            <p14:sldId id="364"/>
            <p14:sldId id="372"/>
            <p14:sldId id="371"/>
            <p14:sldId id="374"/>
            <p14:sldId id="365"/>
            <p14:sldId id="377"/>
            <p14:sldId id="378"/>
            <p14:sldId id="381"/>
            <p14:sldId id="382"/>
            <p14:sldId id="366"/>
            <p14:sldId id="375"/>
            <p14:sldId id="376"/>
            <p14:sldId id="383"/>
            <p14:sldId id="390"/>
            <p14:sldId id="367"/>
            <p14:sldId id="384"/>
            <p14:sldId id="385"/>
            <p14:sldId id="386"/>
            <p14:sldId id="368"/>
            <p14:sldId id="388"/>
            <p14:sldId id="389"/>
            <p14:sldId id="369"/>
            <p14:sldId id="391"/>
            <p14:sldId id="392"/>
          </p14:sldIdLst>
        </p14:section>
        <p14:section name="Section - Wrap up" id="{60122540-32A7-2B40-BE9F-0B18116D3E83}">
          <p14:sldIdLst>
            <p14:sldId id="363"/>
            <p14:sldId id="387"/>
          </p14:sldIdLst>
        </p14:section>
        <p14:section name="Closing - Kurt" id="{90EB700B-302A-4B42-B781-682A46A6D916}">
          <p14:sldIdLst>
            <p14:sldId id="299"/>
            <p14:sldId id="312"/>
            <p14:sldId id="397"/>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8B2"/>
    <a:srgbClr val="4D565E"/>
    <a:srgbClr val="1A6DBC"/>
    <a:srgbClr val="3281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4"/>
    <p:restoredTop sz="78662" autoAdjust="0"/>
  </p:normalViewPr>
  <p:slideViewPr>
    <p:cSldViewPr snapToGrid="0" snapToObjects="1">
      <p:cViewPr varScale="1">
        <p:scale>
          <a:sx n="65" d="100"/>
          <a:sy n="65" d="100"/>
        </p:scale>
        <p:origin x="640" y="5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7" d="100"/>
          <a:sy n="47" d="100"/>
        </p:scale>
        <p:origin x="207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DD2FE88-B22B-8E4D-848F-90977E7B4C38}" type="datetimeFigureOut">
              <a:t>6/16/2020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7BED47C-59AD-E24D-B5AC-BB7C427C4D4A}" type="slidenum">
              <a:t>‹#›</a:t>
            </a:fld>
            <a:endParaRPr lang="en-US"/>
          </a:p>
        </p:txBody>
      </p:sp>
    </p:spTree>
    <p:extLst>
      <p:ext uri="{BB962C8B-B14F-4D97-AF65-F5344CB8AC3E}">
        <p14:creationId xmlns:p14="http://schemas.microsoft.com/office/powerpoint/2010/main" val="3586935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422372-B27E-1548-9D84-5CBE2534D908}" type="datetimeFigureOut">
              <a:t>6/16/2020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713703-D750-9D4F-ADAB-C368A0F46C79}" type="slidenum">
              <a:t>‹#›</a:t>
            </a:fld>
            <a:endParaRPr lang="en-US"/>
          </a:p>
        </p:txBody>
      </p:sp>
    </p:spTree>
    <p:extLst>
      <p:ext uri="{BB962C8B-B14F-4D97-AF65-F5344CB8AC3E}">
        <p14:creationId xmlns:p14="http://schemas.microsoft.com/office/powerpoint/2010/main" val="2318868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1</a:t>
            </a:fld>
            <a:endParaRPr lang="en-US"/>
          </a:p>
        </p:txBody>
      </p:sp>
    </p:spTree>
    <p:extLst>
      <p:ext uri="{BB962C8B-B14F-4D97-AF65-F5344CB8AC3E}">
        <p14:creationId xmlns:p14="http://schemas.microsoft.com/office/powerpoint/2010/main" val="2613787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10</a:t>
            </a:fld>
            <a:endParaRPr lang="en-US"/>
          </a:p>
        </p:txBody>
      </p:sp>
    </p:spTree>
    <p:extLst>
      <p:ext uri="{BB962C8B-B14F-4D97-AF65-F5344CB8AC3E}">
        <p14:creationId xmlns:p14="http://schemas.microsoft.com/office/powerpoint/2010/main" val="412275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11</a:t>
            </a:fld>
            <a:endParaRPr lang="en-US"/>
          </a:p>
        </p:txBody>
      </p:sp>
    </p:spTree>
    <p:extLst>
      <p:ext uri="{BB962C8B-B14F-4D97-AF65-F5344CB8AC3E}">
        <p14:creationId xmlns:p14="http://schemas.microsoft.com/office/powerpoint/2010/main" val="266643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12</a:t>
            </a:fld>
            <a:endParaRPr lang="en-US"/>
          </a:p>
        </p:txBody>
      </p:sp>
    </p:spTree>
    <p:extLst>
      <p:ext uri="{BB962C8B-B14F-4D97-AF65-F5344CB8AC3E}">
        <p14:creationId xmlns:p14="http://schemas.microsoft.com/office/powerpoint/2010/main" val="4000602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In this webinar, we will take a deep dive into examples of updates requirements, looking at the problem we were trying to solve, how it fit into our overall goals and how it can improve the accessibility and usability of voting systems</a:t>
            </a:r>
          </a:p>
          <a:p>
            <a:pPr defTabSz="465887">
              <a:defRPr/>
            </a:pPr>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13</a:t>
            </a:fld>
            <a:endParaRPr lang="en-US"/>
          </a:p>
        </p:txBody>
      </p:sp>
    </p:spTree>
    <p:extLst>
      <p:ext uri="{BB962C8B-B14F-4D97-AF65-F5344CB8AC3E}">
        <p14:creationId xmlns:p14="http://schemas.microsoft.com/office/powerpoint/2010/main" val="81049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14</a:t>
            </a:fld>
            <a:endParaRPr lang="en-US"/>
          </a:p>
        </p:txBody>
      </p:sp>
    </p:spTree>
    <p:extLst>
      <p:ext uri="{BB962C8B-B14F-4D97-AF65-F5344CB8AC3E}">
        <p14:creationId xmlns:p14="http://schemas.microsoft.com/office/powerpoint/2010/main" val="873462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15</a:t>
            </a:fld>
            <a:endParaRPr lang="en-US"/>
          </a:p>
        </p:txBody>
      </p:sp>
    </p:spTree>
    <p:extLst>
      <p:ext uri="{BB962C8B-B14F-4D97-AF65-F5344CB8AC3E}">
        <p14:creationId xmlns:p14="http://schemas.microsoft.com/office/powerpoint/2010/main" val="43860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motorized wheelchairs have different space requirements, so the Access Board updated the reach and touch requirements</a:t>
            </a:r>
          </a:p>
        </p:txBody>
      </p:sp>
      <p:sp>
        <p:nvSpPr>
          <p:cNvPr id="4" name="Slide Number Placeholder 3"/>
          <p:cNvSpPr>
            <a:spLocks noGrp="1"/>
          </p:cNvSpPr>
          <p:nvPr>
            <p:ph type="sldNum" sz="quarter" idx="5"/>
          </p:nvPr>
        </p:nvSpPr>
        <p:spPr/>
        <p:txBody>
          <a:bodyPr/>
          <a:lstStyle/>
          <a:p>
            <a:fld id="{CC713703-D750-9D4F-ADAB-C368A0F46C79}" type="slidenum">
              <a:rPr lang="en-US" smtClean="0"/>
              <a:t>16</a:t>
            </a:fld>
            <a:endParaRPr lang="en-US"/>
          </a:p>
        </p:txBody>
      </p:sp>
    </p:spTree>
    <p:extLst>
      <p:ext uri="{BB962C8B-B14F-4D97-AF65-F5344CB8AC3E}">
        <p14:creationId xmlns:p14="http://schemas.microsoft.com/office/powerpoint/2010/main" val="27458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US" dirty="0" err="1"/>
              <a:t>dcma.mil</a:t>
            </a:r>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17</a:t>
            </a:fld>
            <a:endParaRPr lang="en-US"/>
          </a:p>
        </p:txBody>
      </p:sp>
    </p:spTree>
    <p:extLst>
      <p:ext uri="{BB962C8B-B14F-4D97-AF65-F5344CB8AC3E}">
        <p14:creationId xmlns:p14="http://schemas.microsoft.com/office/powerpoint/2010/main" val="292150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18</a:t>
            </a:fld>
            <a:endParaRPr lang="en-US"/>
          </a:p>
        </p:txBody>
      </p:sp>
    </p:spTree>
    <p:extLst>
      <p:ext uri="{BB962C8B-B14F-4D97-AF65-F5344CB8AC3E}">
        <p14:creationId xmlns:p14="http://schemas.microsoft.com/office/powerpoint/2010/main" val="255314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pPr marL="349415" indent="-349415">
              <a:buFont typeface="Wingdings" pitchFamily="2" charset="2"/>
              <a:buChar char="§"/>
            </a:pPr>
            <a:r>
              <a:rPr lang="en-US" dirty="0"/>
              <a:t>Make it easier for more voters to read the ballot without special assistive technology, including older voters and voters with low literacy</a:t>
            </a:r>
          </a:p>
          <a:p>
            <a:pPr marL="349415" indent="-349415">
              <a:buFont typeface="Wingdings" pitchFamily="2" charset="2"/>
              <a:buChar char="§"/>
            </a:pPr>
            <a:r>
              <a:rPr lang="en-US" dirty="0"/>
              <a:t>Provide minimal requirements to ensure that the ballot layout is not distorted by changes in text size for a more consistent layout at different text sizes.</a:t>
            </a:r>
          </a:p>
          <a:p>
            <a:pPr marL="349415" indent="-349415">
              <a:buFont typeface="Wingdings" pitchFamily="2" charset="2"/>
              <a:buChar char="§"/>
            </a:pPr>
            <a:r>
              <a:rPr lang="en-US" dirty="0"/>
              <a:t>Address the need for vertical scrolling among contests with a large number of candidates or when the text is large enough that the contest does not fit on a single screen.</a:t>
            </a:r>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19</a:t>
            </a:fld>
            <a:endParaRPr lang="en-US"/>
          </a:p>
        </p:txBody>
      </p:sp>
    </p:spTree>
    <p:extLst>
      <p:ext uri="{BB962C8B-B14F-4D97-AF65-F5344CB8AC3E}">
        <p14:creationId xmlns:p14="http://schemas.microsoft.com/office/powerpoint/2010/main" val="100769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2</a:t>
            </a:fld>
            <a:endParaRPr lang="en-US"/>
          </a:p>
        </p:txBody>
      </p:sp>
    </p:spTree>
    <p:extLst>
      <p:ext uri="{BB962C8B-B14F-4D97-AF65-F5344CB8AC3E}">
        <p14:creationId xmlns:p14="http://schemas.microsoft.com/office/powerpoint/2010/main" val="96867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20</a:t>
            </a:fld>
            <a:endParaRPr lang="en-US"/>
          </a:p>
        </p:txBody>
      </p:sp>
    </p:spTree>
    <p:extLst>
      <p:ext uri="{BB962C8B-B14F-4D97-AF65-F5344CB8AC3E}">
        <p14:creationId xmlns:p14="http://schemas.microsoft.com/office/powerpoint/2010/main" val="2318190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Arrows show the default size</a:t>
            </a:r>
          </a:p>
        </p:txBody>
      </p:sp>
      <p:sp>
        <p:nvSpPr>
          <p:cNvPr id="4" name="Slide Number Placeholder 3"/>
          <p:cNvSpPr>
            <a:spLocks noGrp="1"/>
          </p:cNvSpPr>
          <p:nvPr>
            <p:ph type="sldNum" sz="quarter" idx="5"/>
          </p:nvPr>
        </p:nvSpPr>
        <p:spPr/>
        <p:txBody>
          <a:bodyPr/>
          <a:lstStyle/>
          <a:p>
            <a:fld id="{CC713703-D750-9D4F-ADAB-C368A0F46C79}" type="slidenum">
              <a:rPr lang="en-US" smtClean="0"/>
              <a:t>21</a:t>
            </a:fld>
            <a:endParaRPr lang="en-US"/>
          </a:p>
        </p:txBody>
      </p:sp>
    </p:spTree>
    <p:extLst>
      <p:ext uri="{BB962C8B-B14F-4D97-AF65-F5344CB8AC3E}">
        <p14:creationId xmlns:p14="http://schemas.microsoft.com/office/powerpoint/2010/main" val="120856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22</a:t>
            </a:fld>
            <a:endParaRPr lang="en-US"/>
          </a:p>
        </p:txBody>
      </p:sp>
    </p:spTree>
    <p:extLst>
      <p:ext uri="{BB962C8B-B14F-4D97-AF65-F5344CB8AC3E}">
        <p14:creationId xmlns:p14="http://schemas.microsoft.com/office/powerpoint/2010/main" val="1366129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23</a:t>
            </a:fld>
            <a:endParaRPr lang="en-US"/>
          </a:p>
        </p:txBody>
      </p:sp>
    </p:spTree>
    <p:extLst>
      <p:ext uri="{BB962C8B-B14F-4D97-AF65-F5344CB8AC3E}">
        <p14:creationId xmlns:p14="http://schemas.microsoft.com/office/powerpoint/2010/main" val="1658564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24</a:t>
            </a:fld>
            <a:endParaRPr lang="en-US"/>
          </a:p>
        </p:txBody>
      </p:sp>
    </p:spTree>
    <p:extLst>
      <p:ext uri="{BB962C8B-B14F-4D97-AF65-F5344CB8AC3E}">
        <p14:creationId xmlns:p14="http://schemas.microsoft.com/office/powerpoint/2010/main" val="1776696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25</a:t>
            </a:fld>
            <a:endParaRPr lang="en-US"/>
          </a:p>
        </p:txBody>
      </p:sp>
    </p:spTree>
    <p:extLst>
      <p:ext uri="{BB962C8B-B14F-4D97-AF65-F5344CB8AC3E}">
        <p14:creationId xmlns:p14="http://schemas.microsoft.com/office/powerpoint/2010/main" val="4090087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26</a:t>
            </a:fld>
            <a:endParaRPr lang="en-US"/>
          </a:p>
        </p:txBody>
      </p:sp>
    </p:spTree>
    <p:extLst>
      <p:ext uri="{BB962C8B-B14F-4D97-AF65-F5344CB8AC3E}">
        <p14:creationId xmlns:p14="http://schemas.microsoft.com/office/powerpoint/2010/main" val="3100008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27</a:t>
            </a:fld>
            <a:endParaRPr lang="en-US"/>
          </a:p>
        </p:txBody>
      </p:sp>
    </p:spTree>
    <p:extLst>
      <p:ext uri="{BB962C8B-B14F-4D97-AF65-F5344CB8AC3E}">
        <p14:creationId xmlns:p14="http://schemas.microsoft.com/office/powerpoint/2010/main" val="1135009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28</a:t>
            </a:fld>
            <a:endParaRPr lang="en-US"/>
          </a:p>
        </p:txBody>
      </p:sp>
    </p:spTree>
    <p:extLst>
      <p:ext uri="{BB962C8B-B14F-4D97-AF65-F5344CB8AC3E}">
        <p14:creationId xmlns:p14="http://schemas.microsoft.com/office/powerpoint/2010/main" val="245274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pPr lvl="0"/>
            <a:r>
              <a:rPr lang="en-US" u="none" strike="noStrike" dirty="0">
                <a:effectLst/>
              </a:rPr>
              <a:t>Problems with scroll bars</a:t>
            </a:r>
          </a:p>
          <a:p>
            <a:pPr lvl="0"/>
            <a:r>
              <a:rPr lang="en-US" u="none" strike="noStrike" dirty="0">
                <a:effectLst/>
              </a:rPr>
              <a:t>Current versions of the two major platforms -- Windows and MacOS -- use different logic for the scrolling interaction, so that there is no common convention to draw on, and even an experienced computer user might be confused. </a:t>
            </a:r>
          </a:p>
          <a:p>
            <a:pPr lvl="0"/>
            <a:r>
              <a:rPr lang="en-US" u="none" strike="noStrike" dirty="0">
                <a:effectLst/>
              </a:rPr>
              <a:t>Touch screen mobile devices and tablets use tapping and other gestures that are more common and expected, even by people who may not use a touch device regularly.</a:t>
            </a:r>
          </a:p>
          <a:p>
            <a:pPr lvl="0"/>
            <a:r>
              <a:rPr lang="en-US" u="none" strike="noStrike" dirty="0">
                <a:effectLst/>
              </a:rPr>
              <a:t>Users may be more familiar with a mouse “scroll wheel” instead of on-screen controls.</a:t>
            </a:r>
          </a:p>
          <a:p>
            <a:pPr lvl="0"/>
            <a:endParaRPr lang="en-US" u="none" strike="noStrike" dirty="0">
              <a:effectLst/>
            </a:endParaRPr>
          </a:p>
          <a:p>
            <a:pPr marL="349415" indent="-349415">
              <a:buFont typeface="Arial" panose="020B0604020202020204" pitchFamily="34" charset="0"/>
              <a:buChar char="•"/>
            </a:pPr>
            <a:r>
              <a:rPr lang="en-US" dirty="0"/>
              <a:t>Platform conventions are not consistent</a:t>
            </a:r>
          </a:p>
          <a:p>
            <a:pPr marL="349415" indent="-349415">
              <a:buFont typeface="Arial" panose="020B0604020202020204" pitchFamily="34" charset="0"/>
              <a:buChar char="•"/>
            </a:pPr>
            <a:r>
              <a:rPr lang="en-US" dirty="0"/>
              <a:t>Complex interaction; control at the edge of screen</a:t>
            </a:r>
          </a:p>
          <a:p>
            <a:pPr lvl="0"/>
            <a:endParaRPr lang="en-US" u="none" strike="noStrike" dirty="0">
              <a:effectLst/>
            </a:endParaRPr>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29</a:t>
            </a:fld>
            <a:endParaRPr lang="en-US"/>
          </a:p>
        </p:txBody>
      </p:sp>
    </p:spTree>
    <p:extLst>
      <p:ext uri="{BB962C8B-B14F-4D97-AF65-F5344CB8AC3E}">
        <p14:creationId xmlns:p14="http://schemas.microsoft.com/office/powerpoint/2010/main" val="170478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050AE-842E-7944-B0D5-71493FE6E02F}" type="slidenum">
              <a:rPr lang="en-US" smtClean="0"/>
              <a:t>3</a:t>
            </a:fld>
            <a:endParaRPr lang="en-US"/>
          </a:p>
        </p:txBody>
      </p:sp>
    </p:spTree>
    <p:extLst>
      <p:ext uri="{BB962C8B-B14F-4D97-AF65-F5344CB8AC3E}">
        <p14:creationId xmlns:p14="http://schemas.microsoft.com/office/powerpoint/2010/main" val="350083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30</a:t>
            </a:fld>
            <a:endParaRPr lang="en-US"/>
          </a:p>
        </p:txBody>
      </p:sp>
    </p:spTree>
    <p:extLst>
      <p:ext uri="{BB962C8B-B14F-4D97-AF65-F5344CB8AC3E}">
        <p14:creationId xmlns:p14="http://schemas.microsoft.com/office/powerpoint/2010/main" val="3795323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common gestures is based on review of commercial platform guidelines</a:t>
            </a:r>
          </a:p>
          <a:p>
            <a:r>
              <a:rPr lang="en-US" dirty="0"/>
              <a:t>Not allowed: double-tapping, multiple finger swiping, touch and hold</a:t>
            </a:r>
          </a:p>
          <a:p>
            <a:endParaRPr lang="en-US" dirty="0"/>
          </a:p>
          <a:p>
            <a:r>
              <a:rPr lang="en-US" dirty="0"/>
              <a:t>The goal is not a complete screen-access interface --- there are too many differences in even the most well-known platforms – but to include simple gestures as an option.</a:t>
            </a:r>
          </a:p>
        </p:txBody>
      </p:sp>
      <p:sp>
        <p:nvSpPr>
          <p:cNvPr id="4" name="Slide Number Placeholder 3"/>
          <p:cNvSpPr>
            <a:spLocks noGrp="1"/>
          </p:cNvSpPr>
          <p:nvPr>
            <p:ph type="sldNum" sz="quarter" idx="5"/>
          </p:nvPr>
        </p:nvSpPr>
        <p:spPr/>
        <p:txBody>
          <a:bodyPr/>
          <a:lstStyle/>
          <a:p>
            <a:fld id="{CC713703-D750-9D4F-ADAB-C368A0F46C79}" type="slidenum">
              <a:rPr lang="en-US" smtClean="0"/>
              <a:t>31</a:t>
            </a:fld>
            <a:endParaRPr lang="en-US"/>
          </a:p>
        </p:txBody>
      </p:sp>
    </p:spTree>
    <p:extLst>
      <p:ext uri="{BB962C8B-B14F-4D97-AF65-F5344CB8AC3E}">
        <p14:creationId xmlns:p14="http://schemas.microsoft.com/office/powerpoint/2010/main" val="225894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32</a:t>
            </a:fld>
            <a:endParaRPr lang="en-US"/>
          </a:p>
        </p:txBody>
      </p:sp>
    </p:spTree>
    <p:extLst>
      <p:ext uri="{BB962C8B-B14F-4D97-AF65-F5344CB8AC3E}">
        <p14:creationId xmlns:p14="http://schemas.microsoft.com/office/powerpoint/2010/main" val="3313353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We discussed design details, but decided not to be too specific about the design, but include important features</a:t>
            </a:r>
          </a:p>
          <a:p>
            <a:pPr lvl="0"/>
            <a:endParaRPr lang="en-US" u="none" strike="noStrike" dirty="0">
              <a:effectLst/>
            </a:endParaRPr>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33</a:t>
            </a:fld>
            <a:endParaRPr lang="en-US"/>
          </a:p>
        </p:txBody>
      </p:sp>
    </p:spTree>
    <p:extLst>
      <p:ext uri="{BB962C8B-B14F-4D97-AF65-F5344CB8AC3E}">
        <p14:creationId xmlns:p14="http://schemas.microsoft.com/office/powerpoint/2010/main" val="2728202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r>
              <a:rPr lang="en-US" dirty="0"/>
              <a:t>Issues:</a:t>
            </a:r>
          </a:p>
          <a:p>
            <a:r>
              <a:rPr lang="en-US" dirty="0"/>
              <a:t>- How to indicate undervotes</a:t>
            </a:r>
          </a:p>
          <a:p>
            <a:r>
              <a:rPr lang="en-US" dirty="0"/>
              <a:t>- How to indicate change possibilities</a:t>
            </a:r>
          </a:p>
          <a:p>
            <a:r>
              <a:rPr lang="en-US" dirty="0"/>
              <a:t>- Navigation to and from screens</a:t>
            </a:r>
          </a:p>
          <a:p>
            <a:endParaRPr lang="en-US" dirty="0"/>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34</a:t>
            </a:fld>
            <a:endParaRPr lang="en-US"/>
          </a:p>
        </p:txBody>
      </p:sp>
    </p:spTree>
    <p:extLst>
      <p:ext uri="{BB962C8B-B14F-4D97-AF65-F5344CB8AC3E}">
        <p14:creationId xmlns:p14="http://schemas.microsoft.com/office/powerpoint/2010/main" val="1588592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35</a:t>
            </a:fld>
            <a:endParaRPr lang="en-US"/>
          </a:p>
        </p:txBody>
      </p:sp>
    </p:spTree>
    <p:extLst>
      <p:ext uri="{BB962C8B-B14F-4D97-AF65-F5344CB8AC3E}">
        <p14:creationId xmlns:p14="http://schemas.microsoft.com/office/powerpoint/2010/main" val="4172537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36</a:t>
            </a:fld>
            <a:endParaRPr lang="en-US"/>
          </a:p>
        </p:txBody>
      </p:sp>
    </p:spTree>
    <p:extLst>
      <p:ext uri="{BB962C8B-B14F-4D97-AF65-F5344CB8AC3E}">
        <p14:creationId xmlns:p14="http://schemas.microsoft.com/office/powerpoint/2010/main" val="2180322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complexity was in the detail and being sure that we didn’t make the requirement too narrow</a:t>
            </a:r>
          </a:p>
        </p:txBody>
      </p:sp>
      <p:sp>
        <p:nvSpPr>
          <p:cNvPr id="4" name="Slide Number Placeholder 3"/>
          <p:cNvSpPr>
            <a:spLocks noGrp="1"/>
          </p:cNvSpPr>
          <p:nvPr>
            <p:ph type="sldNum" sz="quarter" idx="5"/>
          </p:nvPr>
        </p:nvSpPr>
        <p:spPr/>
        <p:txBody>
          <a:bodyPr/>
          <a:lstStyle/>
          <a:p>
            <a:fld id="{CC713703-D750-9D4F-ADAB-C368A0F46C79}" type="slidenum">
              <a:rPr lang="en-US" smtClean="0"/>
              <a:t>37</a:t>
            </a:fld>
            <a:endParaRPr lang="en-US"/>
          </a:p>
        </p:txBody>
      </p:sp>
    </p:spTree>
    <p:extLst>
      <p:ext uri="{BB962C8B-B14F-4D97-AF65-F5344CB8AC3E}">
        <p14:creationId xmlns:p14="http://schemas.microsoft.com/office/powerpoint/2010/main" val="598279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38</a:t>
            </a:fld>
            <a:endParaRPr lang="en-US"/>
          </a:p>
        </p:txBody>
      </p:sp>
    </p:spTree>
    <p:extLst>
      <p:ext uri="{BB962C8B-B14F-4D97-AF65-F5344CB8AC3E}">
        <p14:creationId xmlns:p14="http://schemas.microsoft.com/office/powerpoint/2010/main" val="224845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39</a:t>
            </a:fld>
            <a:endParaRPr lang="en-US"/>
          </a:p>
        </p:txBody>
      </p:sp>
    </p:spTree>
    <p:extLst>
      <p:ext uri="{BB962C8B-B14F-4D97-AF65-F5344CB8AC3E}">
        <p14:creationId xmlns:p14="http://schemas.microsoft.com/office/powerpoint/2010/main" val="112243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say a bit about the Center for Technology</a:t>
            </a:r>
            <a:r>
              <a:rPr lang="en-US" baseline="0" dirty="0"/>
              <a:t> and Civic Life, or CTCL. We are a civic tech nonprofit organization, and we’re on a mission to make it as easy as possible for people to find official election information. Our Government Services team, which I’m a part of, approaches this mission by supporting election officials with resources like training and tech tools so that they can run inclusive and secure elections. </a:t>
            </a:r>
            <a:endParaRPr lang="en-US" dirty="0"/>
          </a:p>
        </p:txBody>
      </p:sp>
      <p:sp>
        <p:nvSpPr>
          <p:cNvPr id="4" name="Slide Number Placeholder 3"/>
          <p:cNvSpPr>
            <a:spLocks noGrp="1"/>
          </p:cNvSpPr>
          <p:nvPr>
            <p:ph type="sldNum" sz="quarter" idx="10"/>
          </p:nvPr>
        </p:nvSpPr>
        <p:spPr/>
        <p:txBody>
          <a:bodyPr/>
          <a:lstStyle/>
          <a:p>
            <a:fld id="{3E3050AE-842E-7944-B0D5-71493FE6E02F}" type="slidenum">
              <a:rPr lang="en-US" smtClean="0"/>
              <a:t>4</a:t>
            </a:fld>
            <a:endParaRPr lang="en-US"/>
          </a:p>
        </p:txBody>
      </p:sp>
    </p:spTree>
    <p:extLst>
      <p:ext uri="{BB962C8B-B14F-4D97-AF65-F5344CB8AC3E}">
        <p14:creationId xmlns:p14="http://schemas.microsoft.com/office/powerpoint/2010/main" val="941300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40</a:t>
            </a:fld>
            <a:endParaRPr lang="en-US"/>
          </a:p>
        </p:txBody>
      </p:sp>
    </p:spTree>
    <p:extLst>
      <p:ext uri="{BB962C8B-B14F-4D97-AF65-F5344CB8AC3E}">
        <p14:creationId xmlns:p14="http://schemas.microsoft.com/office/powerpoint/2010/main" val="2612464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41</a:t>
            </a:fld>
            <a:endParaRPr lang="en-US"/>
          </a:p>
        </p:txBody>
      </p:sp>
    </p:spTree>
    <p:extLst>
      <p:ext uri="{BB962C8B-B14F-4D97-AF65-F5344CB8AC3E}">
        <p14:creationId xmlns:p14="http://schemas.microsoft.com/office/powerpoint/2010/main" val="1026462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42</a:t>
            </a:fld>
            <a:endParaRPr lang="en-US"/>
          </a:p>
        </p:txBody>
      </p:sp>
    </p:spTree>
    <p:extLst>
      <p:ext uri="{BB962C8B-B14F-4D97-AF65-F5344CB8AC3E}">
        <p14:creationId xmlns:p14="http://schemas.microsoft.com/office/powerpoint/2010/main" val="254049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The Center for Civic Design is a nonprofit organization and our work focuses on the voter experience. We bring civic design skills in research, usability, design, accessibility, and plain language to improve the voting experience, make elections easier to administer, and encourage participation in elections.  We have worked on ballot design since 2001, including the honor of being a member of the first advisory committee for voting system standards, and working on research to support those requirements.</a:t>
            </a:r>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5</a:t>
            </a:fld>
            <a:endParaRPr lang="en-US"/>
          </a:p>
        </p:txBody>
      </p:sp>
    </p:spTree>
    <p:extLst>
      <p:ext uri="{BB962C8B-B14F-4D97-AF65-F5344CB8AC3E}">
        <p14:creationId xmlns:p14="http://schemas.microsoft.com/office/powerpoint/2010/main" val="274189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6</a:t>
            </a:fld>
            <a:endParaRPr lang="en-US"/>
          </a:p>
        </p:txBody>
      </p:sp>
    </p:spTree>
    <p:extLst>
      <p:ext uri="{BB962C8B-B14F-4D97-AF65-F5344CB8AC3E}">
        <p14:creationId xmlns:p14="http://schemas.microsoft.com/office/powerpoint/2010/main" val="6213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7</a:t>
            </a:fld>
            <a:endParaRPr lang="en-US"/>
          </a:p>
        </p:txBody>
      </p:sp>
    </p:spTree>
    <p:extLst>
      <p:ext uri="{BB962C8B-B14F-4D97-AF65-F5344CB8AC3E}">
        <p14:creationId xmlns:p14="http://schemas.microsoft.com/office/powerpoint/2010/main" val="58826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8</a:t>
            </a:fld>
            <a:endParaRPr lang="en-US"/>
          </a:p>
        </p:txBody>
      </p:sp>
    </p:spTree>
    <p:extLst>
      <p:ext uri="{BB962C8B-B14F-4D97-AF65-F5344CB8AC3E}">
        <p14:creationId xmlns:p14="http://schemas.microsoft.com/office/powerpoint/2010/main" val="283450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HAVA also included requirements for what voting systems had to do, and directed that the standards include requirements to make it so. </a:t>
            </a:r>
          </a:p>
          <a:p>
            <a:r>
              <a:rPr lang="en-US" dirty="0"/>
              <a:t>The key ones relevant to this webinar are listed on this slide.</a:t>
            </a:r>
          </a:p>
        </p:txBody>
      </p:sp>
      <p:sp>
        <p:nvSpPr>
          <p:cNvPr id="4" name="Slide Number Placeholder 3"/>
          <p:cNvSpPr>
            <a:spLocks noGrp="1"/>
          </p:cNvSpPr>
          <p:nvPr>
            <p:ph type="sldNum" sz="quarter" idx="5"/>
          </p:nvPr>
        </p:nvSpPr>
        <p:spPr/>
        <p:txBody>
          <a:bodyPr/>
          <a:lstStyle/>
          <a:p>
            <a:fld id="{CC713703-D750-9D4F-ADAB-C368A0F46C79}" type="slidenum">
              <a:rPr lang="en-US" smtClean="0"/>
              <a:t>9</a:t>
            </a:fld>
            <a:endParaRPr lang="en-US"/>
          </a:p>
        </p:txBody>
      </p:sp>
    </p:spTree>
    <p:extLst>
      <p:ext uri="{BB962C8B-B14F-4D97-AF65-F5344CB8AC3E}">
        <p14:creationId xmlns:p14="http://schemas.microsoft.com/office/powerpoint/2010/main" val="137591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878B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95300"/>
            <a:ext cx="7772400" cy="1891088"/>
          </a:xfrm>
        </p:spPr>
        <p:txBody>
          <a:bodyPr anchor="b">
            <a:noAutofit/>
          </a:bodyPr>
          <a:lstStyle>
            <a:lvl1pPr algn="l">
              <a:defRPr sz="3600" baseline="0">
                <a:solidFill>
                  <a:schemeClr val="bg1"/>
                </a:solidFill>
              </a:defRPr>
            </a:lvl1pPr>
          </a:lstStyle>
          <a:p>
            <a:r>
              <a:rPr lang="en-US" dirty="0"/>
              <a:t>Insert title here</a:t>
            </a:r>
          </a:p>
        </p:txBody>
      </p:sp>
      <p:sp>
        <p:nvSpPr>
          <p:cNvPr id="4" name="Rectangle 3"/>
          <p:cNvSpPr/>
          <p:nvPr userDrawn="1"/>
        </p:nvSpPr>
        <p:spPr>
          <a:xfrm>
            <a:off x="0" y="4263655"/>
            <a:ext cx="9144000" cy="87984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707065" y="2656168"/>
            <a:ext cx="7772400" cy="1314450"/>
          </a:xfrm>
        </p:spPr>
        <p:txBody>
          <a:bodyPr>
            <a:normAutofit/>
          </a:bodyPr>
          <a:lstStyle>
            <a:lvl1pPr marL="0" indent="0" algn="l">
              <a:buNone/>
              <a:defRPr sz="20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7120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text - grey">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1531686"/>
            <a:ext cx="3400426" cy="857250"/>
          </a:xfrm>
        </p:spPr>
        <p:txBody>
          <a:bodyPr/>
          <a:lstStyle>
            <a:lvl1pPr>
              <a:defRPr sz="3000">
                <a:solidFill>
                  <a:schemeClr val="tx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657224" y="2506525"/>
            <a:ext cx="3400426" cy="1555888"/>
          </a:xfrm>
        </p:spPr>
        <p:txBody>
          <a:bodyPr>
            <a:noAutofit/>
          </a:bodyPr>
          <a:lstStyle>
            <a:lvl1pPr marL="0" indent="0">
              <a:buNone/>
              <a:defRPr sz="2100">
                <a:solidFill>
                  <a:srgbClr val="FFFFFF"/>
                </a:solidFill>
              </a:defRPr>
            </a:lvl1pPr>
            <a:lvl2pPr>
              <a:defRPr sz="1500">
                <a:solidFill>
                  <a:srgbClr val="FFFFFF"/>
                </a:solidFill>
              </a:defRPr>
            </a:lvl2pPr>
            <a:lvl3pPr>
              <a:defRPr sz="1500">
                <a:solidFill>
                  <a:srgbClr val="FFFFFF"/>
                </a:solidFill>
              </a:defRPr>
            </a:lvl3pPr>
            <a:lvl4pPr>
              <a:defRPr sz="1350">
                <a:solidFill>
                  <a:srgbClr val="FFFFFF"/>
                </a:solidFill>
              </a:defRPr>
            </a:lvl4pPr>
            <a:lvl5pPr>
              <a:defRPr sz="135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229465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text - whi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399" y="2180835"/>
            <a:ext cx="3400426" cy="857250"/>
          </a:xfrm>
        </p:spPr>
        <p:txBody>
          <a:bodyPr/>
          <a:lstStyle>
            <a:lvl1pPr>
              <a:defRPr sz="3000">
                <a:solidFill>
                  <a:srgbClr val="4D565E"/>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5486399" y="3249474"/>
            <a:ext cx="3400426" cy="393839"/>
          </a:xfrm>
        </p:spPr>
        <p:txBody>
          <a:bodyPr>
            <a:noAutofit/>
          </a:bodyPr>
          <a:lstStyle>
            <a:lvl1pPr marL="0" indent="0">
              <a:buNone/>
              <a:defRPr sz="2100">
                <a:solidFill>
                  <a:srgbClr val="4D565E"/>
                </a:solidFill>
              </a:defRPr>
            </a:lvl1pPr>
            <a:lvl2pPr>
              <a:defRPr sz="1500">
                <a:solidFill>
                  <a:srgbClr val="4D565E"/>
                </a:solidFill>
              </a:defRPr>
            </a:lvl2pPr>
            <a:lvl3pPr>
              <a:defRPr sz="1500">
                <a:solidFill>
                  <a:srgbClr val="4D565E"/>
                </a:solidFill>
              </a:defRPr>
            </a:lvl3pPr>
            <a:lvl4pPr>
              <a:defRPr sz="1350">
                <a:solidFill>
                  <a:srgbClr val="4D565E"/>
                </a:solidFill>
              </a:defRPr>
            </a:lvl4pPr>
            <a:lvl5pPr>
              <a:defRPr sz="1350">
                <a:solidFill>
                  <a:srgbClr val="4D565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83362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solidFill>
          <a:srgbClr val="2878B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775" y="4436127"/>
            <a:ext cx="7463154" cy="425054"/>
          </a:xfrm>
        </p:spPr>
        <p:txBody>
          <a:bodyPr anchor="b"/>
          <a:lstStyle>
            <a:lvl1pPr algn="l">
              <a:defRPr sz="32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355775" y="259556"/>
            <a:ext cx="8545338" cy="39622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885874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Picturew with Caption">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775" y="4436127"/>
            <a:ext cx="7463154" cy="425054"/>
          </a:xfrm>
        </p:spPr>
        <p:txBody>
          <a:bodyPr anchor="b"/>
          <a:lstStyle>
            <a:lvl1pPr algn="l">
              <a:defRPr sz="32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355775" y="259556"/>
            <a:ext cx="2687463" cy="39622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Picture Placeholder 2">
            <a:extLst>
              <a:ext uri="{FF2B5EF4-FFF2-40B4-BE49-F238E27FC236}">
                <a16:creationId xmlns:a16="http://schemas.microsoft.com/office/drawing/2014/main" id="{21844F94-C34F-044C-8A12-D8FE40507147}"/>
              </a:ext>
            </a:extLst>
          </p:cNvPr>
          <p:cNvSpPr>
            <a:spLocks noGrp="1"/>
          </p:cNvSpPr>
          <p:nvPr>
            <p:ph type="pic" idx="10"/>
          </p:nvPr>
        </p:nvSpPr>
        <p:spPr>
          <a:xfrm>
            <a:off x="3268044" y="259556"/>
            <a:ext cx="2687463" cy="39622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Picture Placeholder 2">
            <a:extLst>
              <a:ext uri="{FF2B5EF4-FFF2-40B4-BE49-F238E27FC236}">
                <a16:creationId xmlns:a16="http://schemas.microsoft.com/office/drawing/2014/main" id="{E569DFDC-EB6F-A94D-A1E3-4A737B0BEF6D}"/>
              </a:ext>
            </a:extLst>
          </p:cNvPr>
          <p:cNvSpPr>
            <a:spLocks noGrp="1"/>
          </p:cNvSpPr>
          <p:nvPr>
            <p:ph type="pic" idx="11"/>
          </p:nvPr>
        </p:nvSpPr>
        <p:spPr>
          <a:xfrm>
            <a:off x="6180312" y="259556"/>
            <a:ext cx="2687463" cy="39622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400625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2900335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g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31" y="1077686"/>
            <a:ext cx="7775100" cy="2020465"/>
          </a:xfrm>
        </p:spPr>
        <p:txBody>
          <a:bodyPr anchor="ctr"/>
          <a:lstStyle>
            <a:lvl1pPr>
              <a:lnSpc>
                <a:spcPct val="95000"/>
              </a:lnSpc>
              <a:defRPr sz="2700" b="0">
                <a:solidFill>
                  <a:schemeClr val="tx2"/>
                </a:solidFill>
                <a:latin typeface="+mj-lt"/>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0" name="Text Placeholder 9"/>
          <p:cNvSpPr>
            <a:spLocks noGrp="1"/>
          </p:cNvSpPr>
          <p:nvPr>
            <p:ph type="body" sz="quarter" idx="14" hasCustomPrompt="1"/>
          </p:nvPr>
        </p:nvSpPr>
        <p:spPr>
          <a:xfrm>
            <a:off x="683581" y="3465668"/>
            <a:ext cx="7776788" cy="1061829"/>
          </a:xfrm>
        </p:spPr>
        <p:txBody>
          <a:bodyPr>
            <a:noAutofit/>
          </a:bodyPr>
          <a:lstStyle>
            <a:lvl1pPr marL="0" indent="0">
              <a:lnSpc>
                <a:spcPct val="95000"/>
              </a:lnSpc>
              <a:spcAft>
                <a:spcPts val="0"/>
              </a:spcAft>
              <a:buFont typeface="Arial" panose="020B0604020202020204" pitchFamily="34" charset="0"/>
              <a:buChar char="​"/>
              <a:defRPr lang="en-US" sz="1500" b="1" i="0" kern="1200" baseline="0" dirty="0" smtClean="0">
                <a:solidFill>
                  <a:schemeClr val="tx1">
                    <a:lumMod val="75000"/>
                  </a:schemeClr>
                </a:solidFill>
                <a:latin typeface="+mn-lt"/>
                <a:ea typeface="ClearviewADA" charset="0"/>
                <a:cs typeface="ClearviewADA" charset="0"/>
              </a:defRPr>
            </a:lvl1pPr>
            <a:lvl2pPr marL="0" indent="0">
              <a:lnSpc>
                <a:spcPct val="95000"/>
              </a:lnSpc>
              <a:spcBef>
                <a:spcPts val="0"/>
              </a:spcBef>
              <a:spcAft>
                <a:spcPts val="150"/>
              </a:spcAft>
              <a:buFont typeface="Arial" panose="020B0604020202020204" pitchFamily="34" charset="0"/>
              <a:buChar char="​"/>
              <a:defRPr sz="1200" b="1">
                <a:solidFill>
                  <a:srgbClr val="4D565E"/>
                </a:solidFill>
                <a:latin typeface="+mn-lt"/>
              </a:defRPr>
            </a:lvl2pPr>
            <a:lvl3pPr marL="0" indent="0">
              <a:lnSpc>
                <a:spcPct val="95000"/>
              </a:lnSpc>
              <a:spcBef>
                <a:spcPts val="0"/>
              </a:spcBef>
              <a:spcAft>
                <a:spcPts val="150"/>
              </a:spcAft>
              <a:buFont typeface="Arial" panose="020B0604020202020204" pitchFamily="34" charset="0"/>
              <a:buChar char="​"/>
              <a:defRPr sz="1125">
                <a:solidFill>
                  <a:srgbClr val="4D565E"/>
                </a:solidFill>
                <a:latin typeface="+mn-lt"/>
              </a:defRPr>
            </a:lvl3pPr>
            <a:lvl4pPr marL="0" indent="0">
              <a:lnSpc>
                <a:spcPct val="95000"/>
              </a:lnSpc>
              <a:spcBef>
                <a:spcPts val="0"/>
              </a:spcBef>
              <a:spcAft>
                <a:spcPts val="150"/>
              </a:spcAft>
              <a:buFont typeface="Arial" panose="020B0604020202020204" pitchFamily="34" charset="0"/>
              <a:buChar char="​"/>
              <a:defRPr sz="1125">
                <a:solidFill>
                  <a:srgbClr val="4D565E"/>
                </a:solidFill>
                <a:latin typeface="+mn-lt"/>
              </a:defRPr>
            </a:lvl4pPr>
            <a:lvl5pPr marL="0" indent="0">
              <a:lnSpc>
                <a:spcPct val="95000"/>
              </a:lnSpc>
              <a:spcBef>
                <a:spcPts val="0"/>
              </a:spcBef>
              <a:spcAft>
                <a:spcPts val="150"/>
              </a:spcAft>
              <a:buFont typeface="Arial" panose="020B0604020202020204" pitchFamily="34" charset="0"/>
              <a:buChar char="​"/>
              <a:defRPr sz="1125">
                <a:solidFill>
                  <a:srgbClr val="4D565E"/>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683581" y="918482"/>
            <a:ext cx="7776788" cy="2363427"/>
            <a:chOff x="914400" y="1732950"/>
            <a:chExt cx="7316788" cy="2672550"/>
          </a:xfrm>
        </p:grpSpPr>
        <p:cxnSp>
          <p:nvCxnSpPr>
            <p:cNvPr id="11" name="Straight Connector 10"/>
            <p:cNvCxnSpPr/>
            <p:nvPr userDrawn="1"/>
          </p:nvCxnSpPr>
          <p:spPr>
            <a:xfrm>
              <a:off x="914400" y="1732950"/>
              <a:ext cx="7315200" cy="0"/>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25400" cap="flat">
              <a:solidFill>
                <a:schemeClr val="tx1">
                  <a:lumMod val="7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7" name="TextBox 6">
            <a:extLst>
              <a:ext uri="{FF2B5EF4-FFF2-40B4-BE49-F238E27FC236}">
                <a16:creationId xmlns:a16="http://schemas.microsoft.com/office/drawing/2014/main" id="{36FD32B7-DD55-0543-BCA5-C2A65250F508}"/>
              </a:ext>
            </a:extLst>
          </p:cNvPr>
          <p:cNvSpPr txBox="1"/>
          <p:nvPr userDrawn="1"/>
        </p:nvSpPr>
        <p:spPr>
          <a:xfrm>
            <a:off x="-1" y="4835723"/>
            <a:ext cx="564445" cy="307777"/>
          </a:xfrm>
          <a:prstGeom prst="rect">
            <a:avLst/>
          </a:prstGeom>
          <a:noFill/>
        </p:spPr>
        <p:txBody>
          <a:bodyPr wrap="square" rtlCol="0">
            <a:spAutoFit/>
          </a:bodyPr>
          <a:lstStyle/>
          <a:p>
            <a:pPr algn="l"/>
            <a:fld id="{B1F8A1D1-CF15-7A41-B29B-A946C5023553}" type="slidenum">
              <a:rPr lang="en-US" sz="1400" b="0" baseline="0" smtClean="0"/>
              <a:pPr algn="l"/>
              <a:t>‹#›</a:t>
            </a:fld>
            <a:endParaRPr lang="en-US" sz="1400" b="0" dirty="0"/>
          </a:p>
        </p:txBody>
      </p:sp>
    </p:spTree>
    <p:extLst>
      <p:ext uri="{BB962C8B-B14F-4D97-AF65-F5344CB8AC3E}">
        <p14:creationId xmlns:p14="http://schemas.microsoft.com/office/powerpoint/2010/main" val="340760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290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58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500" b="1">
                <a:latin typeface="+mn-lt"/>
              </a:defRPr>
            </a:lvl1pPr>
          </a:lstStyle>
          <a:p>
            <a:r>
              <a:rPr lang="en-US" dirty="0"/>
              <a:t>Heading text</a:t>
            </a:r>
          </a:p>
        </p:txBody>
      </p:sp>
      <p:sp>
        <p:nvSpPr>
          <p:cNvPr id="15" name="Text Placeholder 2"/>
          <p:cNvSpPr>
            <a:spLocks noGrp="1"/>
          </p:cNvSpPr>
          <p:nvPr>
            <p:ph type="body" idx="1" hasCustomPrompt="1"/>
          </p:nvPr>
        </p:nvSpPr>
        <p:spPr>
          <a:xfrm>
            <a:off x="1714500" y="1826646"/>
            <a:ext cx="6800850" cy="2051672"/>
          </a:xfrm>
        </p:spPr>
        <p:txBody>
          <a:bodyPr>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3000" b="0" i="0" kern="1200" baseline="0">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a:t>Body text body text body text body text body text body text body text body text body text body text body text body text body text body text body text body text</a:t>
            </a:r>
            <a:endParaRPr lang="en-US" sz="1500" dirty="0"/>
          </a:p>
        </p:txBody>
      </p:sp>
    </p:spTree>
    <p:extLst>
      <p:ext uri="{BB962C8B-B14F-4D97-AF65-F5344CB8AC3E}">
        <p14:creationId xmlns:p14="http://schemas.microsoft.com/office/powerpoint/2010/main" val="1220298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2A6C499B-7D42-E64E-B51A-12CBD8EDA19A}"/>
              </a:ext>
            </a:extLst>
          </p:cNvPr>
          <p:cNvSpPr txBox="1">
            <a:spLocks/>
          </p:cNvSpPr>
          <p:nvPr userDrawn="1"/>
        </p:nvSpPr>
        <p:spPr>
          <a:xfrm>
            <a:off x="76200" y="84535"/>
            <a:ext cx="2895600" cy="273844"/>
          </a:xfrm>
          <a:prstGeom prst="rect">
            <a:avLst/>
          </a:prstGeom>
        </p:spPr>
        <p:txBody>
          <a:bodyPr anchor="ctr"/>
          <a:lstStyle>
            <a:defPPr>
              <a:defRPr lang="en-US"/>
            </a:defPPr>
            <a:lvl1pPr marL="0" algn="ctr" defTabSz="914400" rtl="0" eaLnBrk="1" latinLnBrk="0" hangingPunct="1">
              <a:defRPr sz="1600" b="1"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a:t>Improving U.S. Voting Systems</a:t>
            </a:r>
            <a:endParaRPr lang="en-US" sz="1200" dirty="0"/>
          </a:p>
        </p:txBody>
      </p:sp>
      <p:sp>
        <p:nvSpPr>
          <p:cNvPr id="8" name="Title 1"/>
          <p:cNvSpPr>
            <a:spLocks noGrp="1"/>
          </p:cNvSpPr>
          <p:nvPr>
            <p:ph type="ctrTitle" idx="4294967295"/>
          </p:nvPr>
        </p:nvSpPr>
        <p:spPr>
          <a:xfrm>
            <a:off x="1752601" y="1714500"/>
            <a:ext cx="5520267" cy="1102519"/>
          </a:xfrm>
        </p:spPr>
        <p:txBody>
          <a:bodyPr/>
          <a:lstStyle>
            <a:lvl1pPr algn="ctr">
              <a:defRPr/>
            </a:lvl1pPr>
          </a:lstStyle>
          <a:p>
            <a:endParaRPr lang="en-US" dirty="0"/>
          </a:p>
        </p:txBody>
      </p:sp>
      <p:sp>
        <p:nvSpPr>
          <p:cNvPr id="4" name="Slide Number Placeholder 5">
            <a:extLst>
              <a:ext uri="{FF2B5EF4-FFF2-40B4-BE49-F238E27FC236}">
                <a16:creationId xmlns:a16="http://schemas.microsoft.com/office/drawing/2014/main" id="{E9D80920-39BC-AD47-A72B-77ADAC7AD2D7}"/>
              </a:ext>
            </a:extLst>
          </p:cNvPr>
          <p:cNvSpPr>
            <a:spLocks noGrp="1"/>
          </p:cNvSpPr>
          <p:nvPr>
            <p:ph type="sldNum" sz="quarter" idx="10"/>
          </p:nvPr>
        </p:nvSpPr>
        <p:spPr>
          <a:xfrm>
            <a:off x="6553200" y="4767263"/>
            <a:ext cx="2133600" cy="273844"/>
          </a:xfrm>
        </p:spPr>
        <p:txBody>
          <a:bodyPr/>
          <a:lstStyle>
            <a:lvl1pPr algn="r">
              <a:defRPr sz="900">
                <a:solidFill>
                  <a:schemeClr val="tx2"/>
                </a:solidFill>
              </a:defRPr>
            </a:lvl1pPr>
          </a:lstStyle>
          <a:p>
            <a:pPr>
              <a:defRPr/>
            </a:pPr>
            <a:fld id="{5DA56A1A-C04F-4A4E-96D0-BAD6CBD06D1F}" type="slidenum">
              <a:rPr lang="en-US"/>
              <a:pPr>
                <a:defRPr/>
              </a:pPr>
              <a:t>‹#›</a:t>
            </a:fld>
            <a:endParaRPr lang="en-US" dirty="0"/>
          </a:p>
        </p:txBody>
      </p:sp>
    </p:spTree>
    <p:extLst>
      <p:ext uri="{BB962C8B-B14F-4D97-AF65-F5344CB8AC3E}">
        <p14:creationId xmlns:p14="http://schemas.microsoft.com/office/powerpoint/2010/main" val="218107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513" y="1574549"/>
            <a:ext cx="8015288" cy="857250"/>
          </a:xfrm>
        </p:spPr>
        <p:txBody>
          <a:bodyPr/>
          <a:lstStyle>
            <a:lvl1pPr>
              <a:defRPr sz="3000">
                <a:solidFill>
                  <a:srgbClr val="0070C0"/>
                </a:solidFill>
                <a:latin typeface="+mn-lt"/>
              </a:defRPr>
            </a:lvl1pPr>
          </a:lstStyle>
          <a:p>
            <a:r>
              <a:rPr lang="en-US" dirty="0"/>
              <a:t>Click to edit Master title style</a:t>
            </a:r>
          </a:p>
        </p:txBody>
      </p:sp>
      <p:sp>
        <p:nvSpPr>
          <p:cNvPr id="4" name="Content Placeholder 3"/>
          <p:cNvSpPr>
            <a:spLocks noGrp="1"/>
          </p:cNvSpPr>
          <p:nvPr>
            <p:ph sz="quarter" idx="10"/>
          </p:nvPr>
        </p:nvSpPr>
        <p:spPr>
          <a:xfrm>
            <a:off x="671513" y="2620824"/>
            <a:ext cx="7900988" cy="1555888"/>
          </a:xfrm>
        </p:spPr>
        <p:txBody>
          <a:bodyPr>
            <a:noAutofit/>
          </a:bodyPr>
          <a:lstStyle>
            <a:lvl1pPr marL="0" indent="0">
              <a:buNone/>
              <a:defRPr sz="2100">
                <a:solidFill>
                  <a:srgbClr val="4D565E"/>
                </a:solidFill>
                <a:latin typeface="+mn-lt"/>
              </a:defRPr>
            </a:lvl1pPr>
            <a:lvl2pPr>
              <a:defRPr sz="1500">
                <a:solidFill>
                  <a:srgbClr val="4D565E"/>
                </a:solidFill>
                <a:latin typeface="+mn-lt"/>
              </a:defRPr>
            </a:lvl2pPr>
            <a:lvl3pPr>
              <a:defRPr sz="1500">
                <a:solidFill>
                  <a:srgbClr val="4D565E"/>
                </a:solidFill>
                <a:latin typeface="+mn-lt"/>
              </a:defRPr>
            </a:lvl3pPr>
            <a:lvl4pPr>
              <a:defRPr sz="1350">
                <a:solidFill>
                  <a:srgbClr val="4D565E"/>
                </a:solidFill>
                <a:latin typeface="+mn-lt"/>
              </a:defRPr>
            </a:lvl4pPr>
            <a:lvl5pPr>
              <a:defRPr sz="1350">
                <a:solidFill>
                  <a:srgbClr val="4D565E"/>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529F0B35-B268-5B49-9378-A12DC48E40D0}"/>
              </a:ext>
            </a:extLst>
          </p:cNvPr>
          <p:cNvSpPr txBox="1"/>
          <p:nvPr userDrawn="1"/>
        </p:nvSpPr>
        <p:spPr>
          <a:xfrm>
            <a:off x="-1" y="4835723"/>
            <a:ext cx="56444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1F8A1D1-CF15-7A41-B29B-A946C5023553}" type="slidenum">
              <a:rPr kumimoji="0" lang="en-US" sz="1400" b="0" i="0" u="none" strike="noStrike" kern="0" cap="none" spc="0" normalizeH="0" baseline="0" noProof="0" smtClean="0">
                <a:ln>
                  <a:noFill/>
                </a:ln>
                <a:solidFill>
                  <a:srgbClr val="3281B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dirty="0">
              <a:ln>
                <a:noFill/>
              </a:ln>
              <a:solidFill>
                <a:srgbClr val="3281B0"/>
              </a:solidFill>
              <a:effectLst/>
              <a:uLnTx/>
              <a:uFillTx/>
            </a:endParaRPr>
          </a:p>
        </p:txBody>
      </p:sp>
    </p:spTree>
    <p:extLst>
      <p:ext uri="{BB962C8B-B14F-4D97-AF65-F5344CB8AC3E}">
        <p14:creationId xmlns:p14="http://schemas.microsoft.com/office/powerpoint/2010/main" val="5467900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2A6C499B-7D42-E64E-B51A-12CBD8EDA19A}"/>
              </a:ext>
            </a:extLst>
          </p:cNvPr>
          <p:cNvSpPr txBox="1">
            <a:spLocks/>
          </p:cNvSpPr>
          <p:nvPr userDrawn="1"/>
        </p:nvSpPr>
        <p:spPr>
          <a:xfrm>
            <a:off x="76200" y="84535"/>
            <a:ext cx="2895600" cy="273844"/>
          </a:xfrm>
          <a:prstGeom prst="rect">
            <a:avLst/>
          </a:prstGeom>
        </p:spPr>
        <p:txBody>
          <a:bodyPr anchor="ctr"/>
          <a:lstStyle>
            <a:defPPr>
              <a:defRPr lang="en-US"/>
            </a:defPPr>
            <a:lvl1pPr marL="0" algn="ctr" defTabSz="914400" rtl="0" eaLnBrk="1" latinLnBrk="0" hangingPunct="1">
              <a:defRPr sz="1600" b="1"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a:t>Improving U.S. Voting Systems</a:t>
            </a:r>
            <a:endParaRPr lang="en-US" sz="1200" dirty="0"/>
          </a:p>
        </p:txBody>
      </p:sp>
      <p:sp>
        <p:nvSpPr>
          <p:cNvPr id="8" name="Title 1"/>
          <p:cNvSpPr>
            <a:spLocks noGrp="1"/>
          </p:cNvSpPr>
          <p:nvPr>
            <p:ph type="ctrTitle" idx="4294967295"/>
          </p:nvPr>
        </p:nvSpPr>
        <p:spPr>
          <a:xfrm>
            <a:off x="1752601" y="1714500"/>
            <a:ext cx="5520267" cy="1102519"/>
          </a:xfrm>
        </p:spPr>
        <p:txBody>
          <a:bodyPr/>
          <a:lstStyle>
            <a:lvl1pPr algn="ctr">
              <a:defRPr/>
            </a:lvl1pPr>
          </a:lstStyle>
          <a:p>
            <a:endParaRPr lang="en-US" dirty="0"/>
          </a:p>
        </p:txBody>
      </p:sp>
    </p:spTree>
    <p:extLst>
      <p:ext uri="{BB962C8B-B14F-4D97-AF65-F5344CB8AC3E}">
        <p14:creationId xmlns:p14="http://schemas.microsoft.com/office/powerpoint/2010/main" val="330008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Body page - full width">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800">
                <a:solidFill>
                  <a:srgbClr val="4D565E"/>
                </a:solidFill>
                <a:latin typeface="+mn-lt"/>
              </a:defRPr>
            </a:lvl1pPr>
          </a:lstStyle>
          <a:p>
            <a:r>
              <a:rPr lang="en-US" dirty="0"/>
              <a:t>Click to edit Master title style</a:t>
            </a:r>
          </a:p>
        </p:txBody>
      </p:sp>
      <p:sp>
        <p:nvSpPr>
          <p:cNvPr id="3" name="Content Placeholder 2"/>
          <p:cNvSpPr>
            <a:spLocks noGrp="1"/>
          </p:cNvSpPr>
          <p:nvPr>
            <p:ph idx="1"/>
          </p:nvPr>
        </p:nvSpPr>
        <p:spPr>
          <a:xfrm>
            <a:off x="457201" y="1200151"/>
            <a:ext cx="8229600" cy="3394472"/>
          </a:xfrm>
        </p:spPr>
        <p:txBody>
          <a:bodyPr>
            <a:normAutofit/>
          </a:bodyPr>
          <a:lstStyle>
            <a:lvl1pPr>
              <a:defRPr sz="2000">
                <a:solidFill>
                  <a:srgbClr val="4D565E"/>
                </a:solidFill>
                <a:latin typeface="+mn-lt"/>
              </a:defRPr>
            </a:lvl1pPr>
            <a:lvl2pPr>
              <a:defRPr sz="2000" b="0">
                <a:solidFill>
                  <a:srgbClr val="4D565E"/>
                </a:solidFill>
                <a:latin typeface="+mn-lt"/>
              </a:defRPr>
            </a:lvl2pPr>
            <a:lvl3pPr>
              <a:defRPr sz="1600" b="0">
                <a:solidFill>
                  <a:srgbClr val="4D565E"/>
                </a:solidFill>
                <a:latin typeface="+mn-lt"/>
              </a:defRPr>
            </a:lvl3pPr>
            <a:lvl4pPr>
              <a:defRPr sz="1200" b="0">
                <a:solidFill>
                  <a:srgbClr val="4D565E"/>
                </a:solidFill>
                <a:latin typeface="+mn-lt"/>
              </a:defRPr>
            </a:lvl4pPr>
            <a:lvl5pPr>
              <a:defRPr sz="1200" b="0">
                <a:solidFill>
                  <a:srgbClr val="4D565E"/>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921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page - indente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400">
                <a:solidFill>
                  <a:srgbClr val="4D565E"/>
                </a:solidFill>
              </a:defRPr>
            </a:lvl1pPr>
          </a:lstStyle>
          <a:p>
            <a:r>
              <a:rPr lang="en-US"/>
              <a:t>Click to edit Master title style</a:t>
            </a:r>
            <a:endParaRPr lang="en-US" dirty="0"/>
          </a:p>
        </p:txBody>
      </p:sp>
      <p:sp>
        <p:nvSpPr>
          <p:cNvPr id="3" name="Content Placeholder 2"/>
          <p:cNvSpPr>
            <a:spLocks noGrp="1"/>
          </p:cNvSpPr>
          <p:nvPr>
            <p:ph idx="1"/>
          </p:nvPr>
        </p:nvSpPr>
        <p:spPr>
          <a:xfrm>
            <a:off x="2291319" y="1200151"/>
            <a:ext cx="6395481" cy="3394472"/>
          </a:xfrm>
        </p:spPr>
        <p:txBody>
          <a:bodyPr>
            <a:normAutofit/>
          </a:bodyPr>
          <a:lstStyle>
            <a:lvl1pPr>
              <a:defRPr sz="2000">
                <a:solidFill>
                  <a:srgbClr val="4D565E"/>
                </a:solidFill>
                <a:latin typeface="+mn-lt"/>
              </a:defRPr>
            </a:lvl1pPr>
            <a:lvl2pPr>
              <a:defRPr sz="2000" b="0">
                <a:solidFill>
                  <a:srgbClr val="4D565E"/>
                </a:solidFill>
                <a:latin typeface="+mn-lt"/>
              </a:defRPr>
            </a:lvl2pPr>
            <a:lvl3pPr>
              <a:defRPr sz="1600" b="0">
                <a:solidFill>
                  <a:srgbClr val="4D565E"/>
                </a:solidFill>
                <a:latin typeface="+mn-lt"/>
              </a:defRPr>
            </a:lvl3pPr>
            <a:lvl4pPr>
              <a:defRPr sz="1200" b="0">
                <a:solidFill>
                  <a:srgbClr val="4D565E"/>
                </a:solidFill>
                <a:latin typeface="+mn-lt"/>
              </a:defRPr>
            </a:lvl4pPr>
            <a:lvl5pPr>
              <a:defRPr sz="1200" b="0">
                <a:solidFill>
                  <a:srgbClr val="4D565E"/>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551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age - 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400">
                <a:solidFill>
                  <a:srgbClr val="4D565E"/>
                </a:solidFill>
              </a:defRPr>
            </a:lvl1pPr>
          </a:lstStyle>
          <a:p>
            <a:r>
              <a:rPr lang="en-US"/>
              <a:t>Click to edit Master title style</a:t>
            </a:r>
            <a:endParaRPr lang="en-US" dirty="0"/>
          </a:p>
        </p:txBody>
      </p:sp>
      <p:sp>
        <p:nvSpPr>
          <p:cNvPr id="3" name="Content Placeholder 2"/>
          <p:cNvSpPr>
            <a:spLocks noGrp="1"/>
          </p:cNvSpPr>
          <p:nvPr>
            <p:ph idx="1"/>
          </p:nvPr>
        </p:nvSpPr>
        <p:spPr>
          <a:xfrm>
            <a:off x="4114800" y="1200151"/>
            <a:ext cx="4572000" cy="3394472"/>
          </a:xfrm>
        </p:spPr>
        <p:txBody>
          <a:bodyPr>
            <a:normAutofit/>
          </a:bodyPr>
          <a:lstStyle>
            <a:lvl1pPr>
              <a:defRPr sz="2000">
                <a:solidFill>
                  <a:srgbClr val="4D565E"/>
                </a:solidFill>
                <a:latin typeface="+mn-lt"/>
              </a:defRPr>
            </a:lvl1pPr>
            <a:lvl2pPr>
              <a:defRPr sz="2000" b="0">
                <a:solidFill>
                  <a:srgbClr val="4D565E"/>
                </a:solidFill>
                <a:latin typeface="+mn-lt"/>
              </a:defRPr>
            </a:lvl2pPr>
            <a:lvl3pPr>
              <a:defRPr sz="1600" b="0">
                <a:solidFill>
                  <a:srgbClr val="4D565E"/>
                </a:solidFill>
                <a:latin typeface="+mn-lt"/>
              </a:defRPr>
            </a:lvl3pPr>
            <a:lvl4pPr>
              <a:defRPr sz="1200" b="0">
                <a:solidFill>
                  <a:srgbClr val="4D565E"/>
                </a:solidFill>
                <a:latin typeface="+mn-lt"/>
              </a:defRPr>
            </a:lvl4pPr>
            <a:lvl5pPr>
              <a:defRPr sz="1200" b="0">
                <a:solidFill>
                  <a:srgbClr val="4D56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58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page - 2 tex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400">
                <a:solidFill>
                  <a:srgbClr val="4D565E"/>
                </a:solidFill>
              </a:defRPr>
            </a:lvl1pPr>
          </a:lstStyle>
          <a:p>
            <a:r>
              <a:rPr lang="en-US"/>
              <a:t>Click to edit Master title style</a:t>
            </a:r>
            <a:endParaRPr lang="en-US" dirty="0"/>
          </a:p>
        </p:txBody>
      </p:sp>
      <p:sp>
        <p:nvSpPr>
          <p:cNvPr id="3" name="Content Placeholder 2"/>
          <p:cNvSpPr>
            <a:spLocks noGrp="1"/>
          </p:cNvSpPr>
          <p:nvPr>
            <p:ph idx="1"/>
          </p:nvPr>
        </p:nvSpPr>
        <p:spPr>
          <a:xfrm>
            <a:off x="500062" y="1185864"/>
            <a:ext cx="4000500" cy="3394472"/>
          </a:xfrm>
        </p:spPr>
        <p:txBody>
          <a:bodyPr>
            <a:normAutofit/>
          </a:bodyPr>
          <a:lstStyle>
            <a:lvl1pPr>
              <a:defRPr sz="2000">
                <a:solidFill>
                  <a:srgbClr val="4D565E"/>
                </a:solidFill>
                <a:latin typeface="+mn-lt"/>
              </a:defRPr>
            </a:lvl1pPr>
            <a:lvl2pPr>
              <a:defRPr sz="2000" b="0">
                <a:solidFill>
                  <a:srgbClr val="4D565E"/>
                </a:solidFill>
                <a:latin typeface="+mn-lt"/>
              </a:defRPr>
            </a:lvl2pPr>
            <a:lvl3pPr>
              <a:defRPr sz="1600" b="0">
                <a:solidFill>
                  <a:srgbClr val="4D565E"/>
                </a:solidFill>
                <a:latin typeface="+mn-lt"/>
              </a:defRPr>
            </a:lvl3pPr>
            <a:lvl4pPr>
              <a:defRPr sz="1200" b="0">
                <a:solidFill>
                  <a:srgbClr val="4D565E"/>
                </a:solidFill>
                <a:latin typeface="+mn-lt"/>
              </a:defRPr>
            </a:lvl4pPr>
            <a:lvl5pPr>
              <a:defRPr sz="1200" b="0">
                <a:solidFill>
                  <a:srgbClr val="4D565E"/>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D4D5DE78-8F4F-994D-930E-56F82DA908EC}"/>
              </a:ext>
            </a:extLst>
          </p:cNvPr>
          <p:cNvSpPr>
            <a:spLocks noGrp="1"/>
          </p:cNvSpPr>
          <p:nvPr>
            <p:ph idx="10"/>
          </p:nvPr>
        </p:nvSpPr>
        <p:spPr>
          <a:xfrm>
            <a:off x="4686300" y="1185864"/>
            <a:ext cx="4000500" cy="3394472"/>
          </a:xfrm>
        </p:spPr>
        <p:txBody>
          <a:bodyPr>
            <a:normAutofit/>
          </a:bodyPr>
          <a:lstStyle>
            <a:lvl1pPr>
              <a:defRPr sz="2000">
                <a:solidFill>
                  <a:srgbClr val="4D565E"/>
                </a:solidFill>
                <a:latin typeface="+mn-lt"/>
              </a:defRPr>
            </a:lvl1pPr>
            <a:lvl2pPr>
              <a:defRPr sz="2000" b="0">
                <a:solidFill>
                  <a:srgbClr val="4D565E"/>
                </a:solidFill>
                <a:latin typeface="+mn-lt"/>
              </a:defRPr>
            </a:lvl2pPr>
            <a:lvl3pPr>
              <a:defRPr sz="1600" b="0">
                <a:solidFill>
                  <a:srgbClr val="4D565E"/>
                </a:solidFill>
                <a:latin typeface="+mn-lt"/>
              </a:defRPr>
            </a:lvl3pPr>
            <a:lvl4pPr>
              <a:defRPr sz="1200" b="0">
                <a:solidFill>
                  <a:srgbClr val="4D565E"/>
                </a:solidFill>
                <a:latin typeface="+mn-lt"/>
              </a:defRPr>
            </a:lvl4pPr>
            <a:lvl5pPr>
              <a:defRPr sz="1200" b="0">
                <a:solidFill>
                  <a:srgbClr val="4D56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723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1625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ody page - 2 tex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400">
                <a:solidFill>
                  <a:srgbClr val="4D565E"/>
                </a:solidFill>
              </a:defRPr>
            </a:lvl1pPr>
          </a:lstStyle>
          <a:p>
            <a:r>
              <a:rPr lang="en-US"/>
              <a:t>Click to edit Master title style</a:t>
            </a:r>
            <a:endParaRPr lang="en-US" dirty="0"/>
          </a:p>
        </p:txBody>
      </p:sp>
      <p:sp>
        <p:nvSpPr>
          <p:cNvPr id="3" name="Content Placeholder 2"/>
          <p:cNvSpPr>
            <a:spLocks noGrp="1"/>
          </p:cNvSpPr>
          <p:nvPr>
            <p:ph idx="1"/>
          </p:nvPr>
        </p:nvSpPr>
        <p:spPr>
          <a:xfrm>
            <a:off x="500061" y="1185864"/>
            <a:ext cx="3586163" cy="3394472"/>
          </a:xfrm>
        </p:spPr>
        <p:txBody>
          <a:bodyPr>
            <a:normAutofit/>
          </a:bodyPr>
          <a:lstStyle>
            <a:lvl1pPr>
              <a:defRPr sz="2000">
                <a:solidFill>
                  <a:srgbClr val="4D565E"/>
                </a:solidFill>
              </a:defRPr>
            </a:lvl1pPr>
            <a:lvl2pPr>
              <a:defRPr sz="2000" b="0">
                <a:solidFill>
                  <a:srgbClr val="4D565E"/>
                </a:solidFill>
              </a:defRPr>
            </a:lvl2pPr>
            <a:lvl3pPr>
              <a:defRPr sz="1600" b="0">
                <a:solidFill>
                  <a:srgbClr val="4D565E"/>
                </a:solidFill>
              </a:defRPr>
            </a:lvl3pPr>
            <a:lvl4pPr>
              <a:defRPr sz="1200" b="0">
                <a:solidFill>
                  <a:srgbClr val="4D565E"/>
                </a:solidFill>
              </a:defRPr>
            </a:lvl4pPr>
            <a:lvl5pPr>
              <a:defRPr sz="1200" b="0">
                <a:solidFill>
                  <a:srgbClr val="4D565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090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text - blue">
    <p:bg>
      <p:bgPr>
        <a:solidFill>
          <a:srgbClr val="2878B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8042" y="1717423"/>
            <a:ext cx="6554434" cy="857250"/>
          </a:xfrm>
        </p:spPr>
        <p:txBody>
          <a:bodyPr/>
          <a:lstStyle>
            <a:lvl1pPr>
              <a:defRPr sz="3600">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1818042" y="2692262"/>
            <a:ext cx="6554434" cy="1555888"/>
          </a:xfrm>
        </p:spPr>
        <p:txBody>
          <a:bodyPr>
            <a:noAutofit/>
          </a:bodyPr>
          <a:lstStyle>
            <a:lvl1pPr marL="0" indent="0">
              <a:buNone/>
              <a:defRPr sz="2400">
                <a:solidFill>
                  <a:srgbClr val="FFFFFF"/>
                </a:solidFill>
              </a:defRPr>
            </a:lvl1pPr>
            <a:lvl2pPr>
              <a:defRPr sz="1600">
                <a:solidFill>
                  <a:srgbClr val="FFFFFF"/>
                </a:solidFill>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227031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 y="4835723"/>
            <a:ext cx="564445" cy="307777"/>
          </a:xfrm>
          <a:prstGeom prst="rect">
            <a:avLst/>
          </a:prstGeom>
          <a:noFill/>
        </p:spPr>
        <p:txBody>
          <a:bodyPr wrap="square" rtlCol="0">
            <a:spAutoFit/>
          </a:bodyPr>
          <a:lstStyle/>
          <a:p>
            <a:pPr algn="l"/>
            <a:fld id="{B1F8A1D1-CF15-7A41-B29B-A946C5023553}" type="slidenum">
              <a:rPr lang="en-US" sz="1400" b="0" baseline="0" smtClean="0"/>
              <a:pPr algn="l"/>
              <a:t>‹#›</a:t>
            </a:fld>
            <a:endParaRPr lang="en-US" sz="1400" b="0" dirty="0"/>
          </a:p>
        </p:txBody>
      </p:sp>
    </p:spTree>
    <p:extLst>
      <p:ext uri="{BB962C8B-B14F-4D97-AF65-F5344CB8AC3E}">
        <p14:creationId xmlns:p14="http://schemas.microsoft.com/office/powerpoint/2010/main" val="27760605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74" r:id="rId3"/>
    <p:sldLayoutId id="2147483650" r:id="rId4"/>
    <p:sldLayoutId id="2147483665" r:id="rId5"/>
    <p:sldLayoutId id="2147483666" r:id="rId6"/>
    <p:sldLayoutId id="2147483654" r:id="rId7"/>
    <p:sldLayoutId id="2147483672" r:id="rId8"/>
    <p:sldLayoutId id="2147483667" r:id="rId9"/>
    <p:sldLayoutId id="2147483668" r:id="rId10"/>
    <p:sldLayoutId id="2147483669" r:id="rId11"/>
    <p:sldLayoutId id="2147483661" r:id="rId12"/>
    <p:sldLayoutId id="2147483670" r:id="rId13"/>
    <p:sldLayoutId id="2147483657" r:id="rId14"/>
    <p:sldLayoutId id="2147483663" r:id="rId15"/>
    <p:sldLayoutId id="2147483655" r:id="rId16"/>
    <p:sldLayoutId id="2147483660" r:id="rId17"/>
    <p:sldLayoutId id="2147483675" r:id="rId18"/>
    <p:sldLayoutId id="2147483676" r:id="rId19"/>
  </p:sldLayoutIdLst>
  <p:txStyles>
    <p:titleStyle>
      <a:lvl1pPr algn="l" defTabSz="342900" rtl="0" eaLnBrk="1" latinLnBrk="0" hangingPunct="1">
        <a:spcBef>
          <a:spcPct val="0"/>
        </a:spcBef>
        <a:buNone/>
        <a:defRPr sz="2400" b="1" i="0" kern="1200">
          <a:solidFill>
            <a:srgbClr val="4D565E"/>
          </a:solidFill>
          <a:latin typeface="+mn-lt"/>
          <a:ea typeface="Open Sans" panose="020B0606030504020204" pitchFamily="34" charset="0"/>
          <a:cs typeface="Open Sans" panose="020B0606030504020204" pitchFamily="34" charset="0"/>
        </a:defRPr>
      </a:lvl1pPr>
    </p:titleStyle>
    <p:bodyStyle>
      <a:lvl1pPr marL="0" indent="0" algn="l" defTabSz="342900" rtl="0" eaLnBrk="1" latinLnBrk="0" hangingPunct="1">
        <a:spcBef>
          <a:spcPct val="20000"/>
        </a:spcBef>
        <a:buFont typeface="Wingdings" charset="2"/>
        <a:buNone/>
        <a:defRPr sz="2000" b="0" i="0" kern="1200" baseline="0">
          <a:solidFill>
            <a:srgbClr val="4D565E"/>
          </a:solidFill>
          <a:latin typeface="+mn-lt"/>
          <a:ea typeface="Open Sans" panose="020B0606030504020204" pitchFamily="34" charset="0"/>
          <a:cs typeface="Open Sans" panose="020B0606030504020204" pitchFamily="34" charset="0"/>
        </a:defRPr>
      </a:lvl1pPr>
      <a:lvl2pPr marL="238125" indent="-238125" algn="l" defTabSz="342900" rtl="0" eaLnBrk="1" latinLnBrk="0" hangingPunct="1">
        <a:spcBef>
          <a:spcPct val="20000"/>
        </a:spcBef>
        <a:buFont typeface="Wingdings" charset="2"/>
        <a:buChar char="§"/>
        <a:tabLst/>
        <a:defRPr sz="2000" b="0" i="0" kern="1200">
          <a:solidFill>
            <a:srgbClr val="4D565E"/>
          </a:solidFill>
          <a:latin typeface="+mn-lt"/>
          <a:ea typeface="Open Sans" panose="020B0606030504020204" pitchFamily="34" charset="0"/>
          <a:cs typeface="Open Sans" panose="020B0606030504020204" pitchFamily="34" charset="0"/>
        </a:defRPr>
      </a:lvl2pPr>
      <a:lvl3pPr marL="461963" indent="-223838" algn="l" defTabSz="342900" rtl="0" eaLnBrk="1" latinLnBrk="0" hangingPunct="1">
        <a:spcBef>
          <a:spcPct val="20000"/>
        </a:spcBef>
        <a:buFont typeface="Wingdings" charset="2"/>
        <a:buChar char="§"/>
        <a:tabLst/>
        <a:defRPr sz="1600" b="0" i="0" kern="1200">
          <a:solidFill>
            <a:srgbClr val="4D565E"/>
          </a:solidFill>
          <a:latin typeface="+mn-lt"/>
          <a:ea typeface="Open Sans" panose="020B0606030504020204" pitchFamily="34" charset="0"/>
          <a:cs typeface="Open Sans" panose="020B0606030504020204" pitchFamily="34" charset="0"/>
        </a:defRPr>
      </a:lvl3pPr>
      <a:lvl4pPr marL="687388" indent="-158750" algn="l" defTabSz="342900" rtl="0" eaLnBrk="1" latinLnBrk="0" hangingPunct="1">
        <a:spcBef>
          <a:spcPct val="20000"/>
        </a:spcBef>
        <a:buFont typeface="Wingdings" charset="2"/>
        <a:buChar char="§"/>
        <a:tabLst/>
        <a:defRPr sz="1200" b="0" i="0" kern="1200">
          <a:solidFill>
            <a:srgbClr val="4D565E"/>
          </a:solidFill>
          <a:latin typeface="+mn-lt"/>
          <a:ea typeface="Open Sans" panose="020B0606030504020204" pitchFamily="34" charset="0"/>
          <a:cs typeface="Open Sans" panose="020B0606030504020204" pitchFamily="34" charset="0"/>
        </a:defRPr>
      </a:lvl4pPr>
      <a:lvl5pPr marL="687388" indent="-158750" algn="l" defTabSz="342900" rtl="0" eaLnBrk="1" latinLnBrk="0" hangingPunct="1">
        <a:spcBef>
          <a:spcPct val="20000"/>
        </a:spcBef>
        <a:buFont typeface="Wingdings" charset="2"/>
        <a:buChar char="§"/>
        <a:tabLst/>
        <a:defRPr sz="1200" b="0" i="0" kern="1200">
          <a:solidFill>
            <a:srgbClr val="4D565E"/>
          </a:solidFill>
          <a:latin typeface="+mn-lt"/>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D8FB6B-DA23-124B-AD3A-6DCB8FD2169E}"/>
              </a:ext>
            </a:extLst>
          </p:cNvPr>
          <p:cNvSpPr>
            <a:spLocks noGrp="1"/>
          </p:cNvSpPr>
          <p:nvPr>
            <p:ph type="title"/>
          </p:nvPr>
        </p:nvSpPr>
        <p:spPr bwMode="auto">
          <a:xfrm>
            <a:off x="457200" y="6858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267AD67-77E7-C94F-BBA8-848A9BF67D70}"/>
              </a:ext>
            </a:extLst>
          </p:cNvPr>
          <p:cNvSpPr>
            <a:spLocks noGrp="1"/>
          </p:cNvSpPr>
          <p:nvPr>
            <p:ph type="body" idx="1"/>
          </p:nvPr>
        </p:nvSpPr>
        <p:spPr bwMode="auto">
          <a:xfrm>
            <a:off x="457200" y="1543050"/>
            <a:ext cx="82296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2D5A97F-262B-42F2-BFB9-E4D1F03E51E0}"/>
              </a:ext>
            </a:extLst>
          </p:cNvPr>
          <p:cNvSpPr>
            <a:spLocks noGrp="1"/>
          </p:cNvSpPr>
          <p:nvPr>
            <p:ph type="dt" sz="half" idx="2"/>
          </p:nvPr>
        </p:nvSpPr>
        <p:spPr>
          <a:xfrm>
            <a:off x="457200" y="4830366"/>
            <a:ext cx="2514600" cy="285750"/>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2"/>
                </a:solidFill>
                <a:latin typeface="+mn-lt"/>
              </a:defRPr>
            </a:lvl1pPr>
          </a:lstStyle>
          <a:p>
            <a:pPr>
              <a:defRPr/>
            </a:pPr>
            <a:r>
              <a:rPr lang="en-US"/>
              <a:t>TGDC Meeting  </a:t>
            </a:r>
          </a:p>
          <a:p>
            <a:pPr>
              <a:defRPr/>
            </a:pPr>
            <a:r>
              <a:rPr lang="en-US"/>
              <a:t>September 11 – 12, 2017</a:t>
            </a:r>
          </a:p>
        </p:txBody>
      </p:sp>
      <p:sp>
        <p:nvSpPr>
          <p:cNvPr id="5" name="Footer Placeholder 4">
            <a:extLst>
              <a:ext uri="{FF2B5EF4-FFF2-40B4-BE49-F238E27FC236}">
                <a16:creationId xmlns:a16="http://schemas.microsoft.com/office/drawing/2014/main" id="{1794537C-6561-4CD8-810B-3752D6F9AA63}"/>
              </a:ext>
            </a:extLst>
          </p:cNvPr>
          <p:cNvSpPr>
            <a:spLocks noGrp="1"/>
          </p:cNvSpPr>
          <p:nvPr>
            <p:ph type="ftr" sz="quarter" idx="3"/>
          </p:nvPr>
        </p:nvSpPr>
        <p:spPr>
          <a:xfrm>
            <a:off x="76200" y="84535"/>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b="1" i="0">
                <a:solidFill>
                  <a:schemeClr val="bg1"/>
                </a:solidFill>
                <a:latin typeface="+mn-lt"/>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57B9999A-EF96-41C2-B883-977E9B00071A}"/>
              </a:ext>
            </a:extLst>
          </p:cNvPr>
          <p:cNvSpPr>
            <a:spLocks noGrp="1"/>
          </p:cNvSpPr>
          <p:nvPr>
            <p:ph type="sldNum" sz="quarter" idx="4"/>
          </p:nvPr>
        </p:nvSpPr>
        <p:spPr>
          <a:xfrm>
            <a:off x="6553200" y="4844654"/>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2"/>
                </a:solidFill>
                <a:latin typeface="+mn-lt"/>
              </a:defRPr>
            </a:lvl1pPr>
          </a:lstStyle>
          <a:p>
            <a:pPr>
              <a:defRPr/>
            </a:pPr>
            <a:fld id="{7B621118-7D16-DD42-8EC9-6CA1E31FB0F0}" type="slidenum">
              <a:rPr lang="en-US"/>
              <a:pPr>
                <a:defRPr/>
              </a:pPr>
              <a:t>‹#›</a:t>
            </a:fld>
            <a:endParaRPr lang="en-US" dirty="0"/>
          </a:p>
        </p:txBody>
      </p:sp>
      <p:pic>
        <p:nvPicPr>
          <p:cNvPr id="1031" name="Picture 8" descr="nistident_flleft_vec_white.png">
            <a:extLst>
              <a:ext uri="{FF2B5EF4-FFF2-40B4-BE49-F238E27FC236}">
                <a16:creationId xmlns:a16="http://schemas.microsoft.com/office/drawing/2014/main" id="{CE53E2AD-8097-CC4E-A0BC-A34353707445}"/>
              </a:ext>
            </a:extLst>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848600" y="57151"/>
            <a:ext cx="12192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304100"/>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rtl="0" eaLnBrk="0" fontAlgn="base" hangingPunct="0">
        <a:spcBef>
          <a:spcPct val="0"/>
        </a:spcBef>
        <a:spcAft>
          <a:spcPct val="0"/>
        </a:spcAft>
        <a:defRPr lang="en-US" sz="3750" kern="1200" dirty="0">
          <a:solidFill>
            <a:schemeClr val="tx2"/>
          </a:solidFill>
          <a:latin typeface="+mj-lt"/>
          <a:ea typeface="+mj-ea"/>
          <a:cs typeface="+mj-cs"/>
        </a:defRPr>
      </a:lvl1pPr>
      <a:lvl2pPr algn="l" rtl="0" eaLnBrk="0" fontAlgn="base" hangingPunct="0">
        <a:spcBef>
          <a:spcPct val="0"/>
        </a:spcBef>
        <a:spcAft>
          <a:spcPct val="0"/>
        </a:spcAft>
        <a:defRPr sz="3750">
          <a:solidFill>
            <a:schemeClr val="tx2"/>
          </a:solidFill>
          <a:latin typeface="Calibri"/>
        </a:defRPr>
      </a:lvl2pPr>
      <a:lvl3pPr algn="l" rtl="0" eaLnBrk="0" fontAlgn="base" hangingPunct="0">
        <a:spcBef>
          <a:spcPct val="0"/>
        </a:spcBef>
        <a:spcAft>
          <a:spcPct val="0"/>
        </a:spcAft>
        <a:defRPr sz="3750">
          <a:solidFill>
            <a:schemeClr val="tx2"/>
          </a:solidFill>
          <a:latin typeface="Calibri"/>
        </a:defRPr>
      </a:lvl3pPr>
      <a:lvl4pPr algn="l" rtl="0" eaLnBrk="0" fontAlgn="base" hangingPunct="0">
        <a:spcBef>
          <a:spcPct val="0"/>
        </a:spcBef>
        <a:spcAft>
          <a:spcPct val="0"/>
        </a:spcAft>
        <a:defRPr sz="3750">
          <a:solidFill>
            <a:schemeClr val="tx2"/>
          </a:solidFill>
          <a:latin typeface="Calibri"/>
        </a:defRPr>
      </a:lvl4pPr>
      <a:lvl5pPr algn="l" rtl="0" eaLnBrk="0" fontAlgn="base" hangingPunct="0">
        <a:spcBef>
          <a:spcPct val="0"/>
        </a:spcBef>
        <a:spcAft>
          <a:spcPct val="0"/>
        </a:spcAft>
        <a:defRPr sz="3750">
          <a:solidFill>
            <a:schemeClr val="tx2"/>
          </a:solidFill>
          <a:latin typeface="Calibri"/>
        </a:defRPr>
      </a:lvl5pPr>
      <a:lvl6pPr marL="342900" algn="l" rtl="0" fontAlgn="base">
        <a:spcBef>
          <a:spcPct val="0"/>
        </a:spcBef>
        <a:spcAft>
          <a:spcPct val="0"/>
        </a:spcAft>
        <a:defRPr sz="3750">
          <a:solidFill>
            <a:schemeClr val="tx2"/>
          </a:solidFill>
          <a:latin typeface="Calibri"/>
        </a:defRPr>
      </a:lvl6pPr>
      <a:lvl7pPr marL="685800" algn="l" rtl="0" fontAlgn="base">
        <a:spcBef>
          <a:spcPct val="0"/>
        </a:spcBef>
        <a:spcAft>
          <a:spcPct val="0"/>
        </a:spcAft>
        <a:defRPr sz="3750">
          <a:solidFill>
            <a:schemeClr val="tx2"/>
          </a:solidFill>
          <a:latin typeface="Calibri"/>
        </a:defRPr>
      </a:lvl7pPr>
      <a:lvl8pPr marL="1028700" algn="l" rtl="0" fontAlgn="base">
        <a:spcBef>
          <a:spcPct val="0"/>
        </a:spcBef>
        <a:spcAft>
          <a:spcPct val="0"/>
        </a:spcAft>
        <a:defRPr sz="3750">
          <a:solidFill>
            <a:schemeClr val="tx2"/>
          </a:solidFill>
          <a:latin typeface="Calibri"/>
        </a:defRPr>
      </a:lvl8pPr>
      <a:lvl9pPr marL="1371600" algn="l" rtl="0" fontAlgn="base">
        <a:spcBef>
          <a:spcPct val="0"/>
        </a:spcBef>
        <a:spcAft>
          <a:spcPct val="0"/>
        </a:spcAft>
        <a:defRPr sz="3750">
          <a:solidFill>
            <a:schemeClr val="tx2"/>
          </a:solidFill>
          <a:latin typeface="Calibri"/>
        </a:defRPr>
      </a:lvl9pPr>
    </p:titleStyle>
    <p:bodyStyle>
      <a:lvl1pPr marL="257175" indent="-257175" algn="l" rtl="0" eaLnBrk="0" fontAlgn="base" hangingPunct="0">
        <a:spcBef>
          <a:spcPct val="20000"/>
        </a:spcBef>
        <a:spcAft>
          <a:spcPct val="0"/>
        </a:spcAft>
        <a:buClr>
          <a:srgbClr val="0BD0D9"/>
        </a:buClr>
        <a:buSzPct val="95000"/>
        <a:buFont typeface="Wingdings 2" pitchFamily="2" charset="2"/>
        <a:buChar char=""/>
        <a:defRPr sz="1950"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Clr>
          <a:schemeClr val="accent1"/>
        </a:buClr>
        <a:buSzPct val="85000"/>
        <a:buFont typeface="Wingdings 2"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Clr>
          <a:schemeClr val="accent2"/>
        </a:buClr>
        <a:buSzPct val="75000"/>
        <a:buFont typeface="Wingdings 2" pitchFamily="2" charset="2"/>
        <a:buChar char=""/>
        <a:defRPr sz="1575"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Clr>
          <a:srgbClr val="0BD0D9"/>
        </a:buClr>
        <a:buSzPct val="70000"/>
        <a:buFont typeface="Wingdings 2" pitchFamily="2" charset="2"/>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Clr>
          <a:srgbClr val="10CF9B"/>
        </a:buClr>
        <a:buSzPct val="70000"/>
        <a:buFont typeface="Wingdings 2" pitchFamily="2" charset="2"/>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ist.gov/"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4.tiff"/><Relationship Id="rId5" Type="http://schemas.openxmlformats.org/officeDocument/2006/relationships/image" Target="../media/image23.png"/><Relationship Id="rId4" Type="http://schemas.openxmlformats.org/officeDocument/2006/relationships/image" Target="../media/image22.tif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F185793-7943-D947-ADDB-1C5036272311}"/>
              </a:ext>
            </a:extLst>
          </p:cNvPr>
          <p:cNvSpPr>
            <a:spLocks noGrp="1"/>
          </p:cNvSpPr>
          <p:nvPr>
            <p:ph type="ctrTitle" idx="4294967295"/>
          </p:nvPr>
        </p:nvSpPr>
        <p:spPr>
          <a:xfrm>
            <a:off x="80683" y="1317813"/>
            <a:ext cx="9063317" cy="1727806"/>
          </a:xfrm>
        </p:spPr>
        <p:txBody>
          <a:bodyPr/>
          <a:lstStyle/>
          <a:p>
            <a:r>
              <a:rPr lang="en-US" sz="2800" dirty="0">
                <a:solidFill>
                  <a:srgbClr val="2878B2"/>
                </a:solidFill>
              </a:rPr>
              <a:t>VVSG 2.0 draft requirements:</a:t>
            </a:r>
            <a:br>
              <a:rPr lang="en-US" sz="2800" dirty="0">
                <a:solidFill>
                  <a:srgbClr val="2878B2"/>
                </a:solidFill>
              </a:rPr>
            </a:br>
            <a:r>
              <a:rPr lang="en-US" sz="2800" dirty="0">
                <a:solidFill>
                  <a:srgbClr val="2878B2"/>
                </a:solidFill>
              </a:rPr>
              <a:t>Improving the accessibility and usability of voting systems</a:t>
            </a:r>
            <a:br>
              <a:rPr lang="en-US" sz="2800" dirty="0">
                <a:solidFill>
                  <a:srgbClr val="2878B2"/>
                </a:solidFill>
              </a:rPr>
            </a:br>
            <a:r>
              <a:rPr lang="en-US" sz="1600" dirty="0">
                <a:solidFill>
                  <a:srgbClr val="2878B2"/>
                </a:solidFill>
              </a:rPr>
              <a:t>  </a:t>
            </a:r>
            <a:br>
              <a:rPr lang="en-US" sz="2800" dirty="0">
                <a:solidFill>
                  <a:srgbClr val="2878B2"/>
                </a:solidFill>
              </a:rPr>
            </a:br>
            <a:r>
              <a:rPr lang="en-US" sz="3200" b="1" dirty="0">
                <a:solidFill>
                  <a:srgbClr val="2878B2"/>
                </a:solidFill>
              </a:rPr>
              <a:t>Part 2: Updates to best practices and new technologies for voting systems </a:t>
            </a:r>
            <a:endParaRPr altLang="en-US" sz="2700" b="1" dirty="0">
              <a:solidFill>
                <a:srgbClr val="2878B2"/>
              </a:solidFill>
            </a:endParaRPr>
          </a:p>
        </p:txBody>
      </p:sp>
      <p:sp>
        <p:nvSpPr>
          <p:cNvPr id="3" name="Slide Number Placeholder 2">
            <a:extLst>
              <a:ext uri="{FF2B5EF4-FFF2-40B4-BE49-F238E27FC236}">
                <a16:creationId xmlns:a16="http://schemas.microsoft.com/office/drawing/2014/main" id="{4B85E9B9-D1A0-40B1-95FC-4C5B6D70CDF7}"/>
              </a:ext>
            </a:extLst>
          </p:cNvPr>
          <p:cNvSpPr>
            <a:spLocks noGrp="1"/>
          </p:cNvSpPr>
          <p:nvPr>
            <p:ph type="sldNum" sz="quarter" idx="4294967295"/>
          </p:nvPr>
        </p:nvSpPr>
        <p:spPr>
          <a:xfrm>
            <a:off x="728133" y="4496330"/>
            <a:ext cx="2133600" cy="273844"/>
          </a:xfrm>
        </p:spPr>
        <p:txBody>
          <a:bodyPr/>
          <a:lstStyle/>
          <a:p>
            <a:pPr>
              <a:defRPr/>
            </a:pPr>
            <a:fld id="{F7287131-7386-7F40-8EEF-307D90EE82FF}" type="slidenum">
              <a:rPr lang="en-US" smtClean="0"/>
              <a:pPr>
                <a:defRPr/>
              </a:pPr>
              <a:t>1</a:t>
            </a:fld>
            <a:endParaRPr lang="en-US" dirty="0"/>
          </a:p>
        </p:txBody>
      </p:sp>
      <p:sp>
        <p:nvSpPr>
          <p:cNvPr id="6148" name="TextBox 3">
            <a:extLst>
              <a:ext uri="{FF2B5EF4-FFF2-40B4-BE49-F238E27FC236}">
                <a16:creationId xmlns:a16="http://schemas.microsoft.com/office/drawing/2014/main" id="{6361698B-E219-9048-980C-5207F23B786B}"/>
              </a:ext>
            </a:extLst>
          </p:cNvPr>
          <p:cNvSpPr txBox="1">
            <a:spLocks noChangeArrowheads="1"/>
          </p:cNvSpPr>
          <p:nvPr/>
        </p:nvSpPr>
        <p:spPr bwMode="auto">
          <a:xfrm>
            <a:off x="110938" y="3381936"/>
            <a:ext cx="8696885"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2" pitchFamily="2" charset="2"/>
              <a:buChar char=""/>
              <a:defRPr sz="21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BD0D9"/>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9pPr>
          </a:lstStyle>
          <a:p>
            <a:pPr>
              <a:buNone/>
            </a:pPr>
            <a:r>
              <a:rPr lang="en-US" sz="1800" dirty="0"/>
              <a:t>The National Institute of Standards and Technology and the Center for Civic Design, hosted by the Center for Technology and Civic Life</a:t>
            </a:r>
          </a:p>
          <a:p>
            <a:endParaRPr lang="en-US" sz="1800" dirty="0"/>
          </a:p>
          <a:p>
            <a:pPr>
              <a:buNone/>
            </a:pPr>
            <a:r>
              <a:rPr lang="en-US" sz="1800" dirty="0"/>
              <a:t>September 25, 2019</a:t>
            </a:r>
          </a:p>
        </p:txBody>
      </p:sp>
    </p:spTree>
    <p:extLst>
      <p:ext uri="{BB962C8B-B14F-4D97-AF65-F5344CB8AC3E}">
        <p14:creationId xmlns:p14="http://schemas.microsoft.com/office/powerpoint/2010/main" val="23403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1BF33-98D5-0742-B699-EF6EABFB467E}"/>
              </a:ext>
            </a:extLst>
          </p:cNvPr>
          <p:cNvSpPr>
            <a:spLocks noGrp="1"/>
          </p:cNvSpPr>
          <p:nvPr>
            <p:ph type="title"/>
          </p:nvPr>
        </p:nvSpPr>
        <p:spPr/>
        <p:txBody>
          <a:bodyPr/>
          <a:lstStyle/>
          <a:p>
            <a:r>
              <a:rPr lang="en-US" dirty="0"/>
              <a:t>VVSG 2.0 Principles for accessibility and usability</a:t>
            </a:r>
          </a:p>
        </p:txBody>
      </p:sp>
      <p:sp>
        <p:nvSpPr>
          <p:cNvPr id="5" name="Content Placeholder 4">
            <a:extLst>
              <a:ext uri="{FF2B5EF4-FFF2-40B4-BE49-F238E27FC236}">
                <a16:creationId xmlns:a16="http://schemas.microsoft.com/office/drawing/2014/main" id="{1FA37F85-6F9D-F340-B662-443FF0B35CBD}"/>
              </a:ext>
            </a:extLst>
          </p:cNvPr>
          <p:cNvSpPr>
            <a:spLocks noGrp="1"/>
          </p:cNvSpPr>
          <p:nvPr>
            <p:ph idx="1"/>
          </p:nvPr>
        </p:nvSpPr>
        <p:spPr>
          <a:xfrm>
            <a:off x="500061" y="1185864"/>
            <a:ext cx="5201491" cy="3394472"/>
          </a:xfrm>
        </p:spPr>
        <p:txBody>
          <a:bodyPr>
            <a:noAutofit/>
          </a:bodyPr>
          <a:lstStyle/>
          <a:p>
            <a:r>
              <a:rPr lang="en-US" dirty="0">
                <a:solidFill>
                  <a:schemeClr val="bg1">
                    <a:lumMod val="65000"/>
                  </a:schemeClr>
                </a:solidFill>
              </a:rPr>
              <a:t>1: High quality design</a:t>
            </a:r>
          </a:p>
          <a:p>
            <a:r>
              <a:rPr lang="en-US" b="1" dirty="0">
                <a:solidFill>
                  <a:srgbClr val="2878B2"/>
                </a:solidFill>
              </a:rPr>
              <a:t>2: High quality implementation </a:t>
            </a:r>
          </a:p>
          <a:p>
            <a:r>
              <a:rPr lang="en-US" dirty="0">
                <a:solidFill>
                  <a:schemeClr val="bg1">
                    <a:lumMod val="65000"/>
                  </a:schemeClr>
                </a:solidFill>
              </a:rPr>
              <a:t>3: Transparent</a:t>
            </a:r>
          </a:p>
          <a:p>
            <a:r>
              <a:rPr lang="en-US" dirty="0">
                <a:solidFill>
                  <a:schemeClr val="bg1">
                    <a:lumMod val="65000"/>
                  </a:schemeClr>
                </a:solidFill>
              </a:rPr>
              <a:t>4: Interoperable </a:t>
            </a:r>
          </a:p>
          <a:p>
            <a:r>
              <a:rPr lang="en-US" b="1" dirty="0">
                <a:solidFill>
                  <a:srgbClr val="2878B2"/>
                </a:solidFill>
              </a:rPr>
              <a:t>5: Equivalent and consistent voter access </a:t>
            </a:r>
          </a:p>
          <a:p>
            <a:r>
              <a:rPr lang="en-US" b="1" dirty="0">
                <a:solidFill>
                  <a:srgbClr val="2878B2"/>
                </a:solidFill>
              </a:rPr>
              <a:t>6: Voter privacy </a:t>
            </a:r>
          </a:p>
          <a:p>
            <a:r>
              <a:rPr lang="en-US" b="1" dirty="0">
                <a:solidFill>
                  <a:srgbClr val="2878B2"/>
                </a:solidFill>
              </a:rPr>
              <a:t>7: Marked, verified, and cast as intended </a:t>
            </a:r>
          </a:p>
          <a:p>
            <a:r>
              <a:rPr lang="en-US" b="1" dirty="0">
                <a:solidFill>
                  <a:srgbClr val="2878B2"/>
                </a:solidFill>
              </a:rPr>
              <a:t>8: Robust, safe, usable, and accessible</a:t>
            </a:r>
          </a:p>
          <a:p>
            <a:endParaRPr lang="en-US" dirty="0"/>
          </a:p>
          <a:p>
            <a:endParaRPr lang="en-US" dirty="0"/>
          </a:p>
          <a:p>
            <a:endParaRPr lang="en-US" dirty="0"/>
          </a:p>
          <a:p>
            <a:r>
              <a:rPr lang="en-US" b="1" dirty="0"/>
              <a:t> </a:t>
            </a:r>
            <a:endParaRPr lang="en-US" dirty="0"/>
          </a:p>
          <a:p>
            <a:endParaRPr lang="en-US" dirty="0"/>
          </a:p>
          <a:p>
            <a:r>
              <a:rPr lang="en-US" b="1" dirty="0"/>
              <a:t> </a:t>
            </a:r>
            <a:endParaRPr lang="en-US" dirty="0"/>
          </a:p>
          <a:p>
            <a:endParaRPr lang="en-US" dirty="0"/>
          </a:p>
        </p:txBody>
      </p:sp>
      <p:sp>
        <p:nvSpPr>
          <p:cNvPr id="6" name="Content Placeholder 5">
            <a:extLst>
              <a:ext uri="{FF2B5EF4-FFF2-40B4-BE49-F238E27FC236}">
                <a16:creationId xmlns:a16="http://schemas.microsoft.com/office/drawing/2014/main" id="{9F0D14B5-1C94-3C43-9439-3C26F0150C30}"/>
              </a:ext>
            </a:extLst>
          </p:cNvPr>
          <p:cNvSpPr>
            <a:spLocks noGrp="1"/>
          </p:cNvSpPr>
          <p:nvPr>
            <p:ph idx="10"/>
          </p:nvPr>
        </p:nvSpPr>
        <p:spPr>
          <a:xfrm>
            <a:off x="5701552" y="1185864"/>
            <a:ext cx="3307977" cy="3394472"/>
          </a:xfrm>
        </p:spPr>
        <p:txBody>
          <a:bodyPr/>
          <a:lstStyle/>
          <a:p>
            <a:r>
              <a:rPr lang="en-US" dirty="0">
                <a:solidFill>
                  <a:schemeClr val="bg1">
                    <a:lumMod val="65000"/>
                  </a:schemeClr>
                </a:solidFill>
              </a:rPr>
              <a:t>9: Auditable </a:t>
            </a:r>
          </a:p>
          <a:p>
            <a:r>
              <a:rPr lang="en-US" dirty="0">
                <a:solidFill>
                  <a:schemeClr val="bg1">
                    <a:lumMod val="65000"/>
                  </a:schemeClr>
                </a:solidFill>
              </a:rPr>
              <a:t>10: Ballot secrecy </a:t>
            </a:r>
          </a:p>
          <a:p>
            <a:r>
              <a:rPr lang="en-US" dirty="0">
                <a:solidFill>
                  <a:schemeClr val="bg1">
                    <a:lumMod val="65000"/>
                  </a:schemeClr>
                </a:solidFill>
              </a:rPr>
              <a:t>11: Access control </a:t>
            </a:r>
          </a:p>
          <a:p>
            <a:r>
              <a:rPr lang="en-US" dirty="0">
                <a:solidFill>
                  <a:schemeClr val="bg1">
                    <a:lumMod val="65000"/>
                  </a:schemeClr>
                </a:solidFill>
              </a:rPr>
              <a:t>12: Physical security</a:t>
            </a:r>
          </a:p>
          <a:p>
            <a:r>
              <a:rPr lang="en-US" dirty="0">
                <a:solidFill>
                  <a:schemeClr val="bg1">
                    <a:lumMod val="65000"/>
                  </a:schemeClr>
                </a:solidFill>
              </a:rPr>
              <a:t>13: Data protection </a:t>
            </a:r>
          </a:p>
          <a:p>
            <a:r>
              <a:rPr lang="en-US" dirty="0">
                <a:solidFill>
                  <a:schemeClr val="bg1">
                    <a:lumMod val="65000"/>
                  </a:schemeClr>
                </a:solidFill>
              </a:rPr>
              <a:t>14: System integrity </a:t>
            </a:r>
          </a:p>
          <a:p>
            <a:r>
              <a:rPr lang="en-US" dirty="0">
                <a:solidFill>
                  <a:schemeClr val="bg1">
                    <a:lumMod val="65000"/>
                  </a:schemeClr>
                </a:solidFill>
              </a:rPr>
              <a:t>15: Detection and monitoring  </a:t>
            </a:r>
          </a:p>
          <a:p>
            <a:endParaRPr lang="en-US" dirty="0"/>
          </a:p>
        </p:txBody>
      </p:sp>
    </p:spTree>
    <p:extLst>
      <p:ext uri="{BB962C8B-B14F-4D97-AF65-F5344CB8AC3E}">
        <p14:creationId xmlns:p14="http://schemas.microsoft.com/office/powerpoint/2010/main" val="334883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2DC1-7ECB-454A-8FEB-7B49198E65BE}"/>
              </a:ext>
            </a:extLst>
          </p:cNvPr>
          <p:cNvSpPr>
            <a:spLocks noGrp="1"/>
          </p:cNvSpPr>
          <p:nvPr>
            <p:ph type="title"/>
          </p:nvPr>
        </p:nvSpPr>
        <p:spPr/>
        <p:txBody>
          <a:bodyPr/>
          <a:lstStyle/>
          <a:p>
            <a:r>
              <a:rPr lang="en-US" dirty="0"/>
              <a:t>Goals for the accessibility and usability updates</a:t>
            </a:r>
          </a:p>
        </p:txBody>
      </p:sp>
      <p:sp>
        <p:nvSpPr>
          <p:cNvPr id="3" name="Content Placeholder 2">
            <a:extLst>
              <a:ext uri="{FF2B5EF4-FFF2-40B4-BE49-F238E27FC236}">
                <a16:creationId xmlns:a16="http://schemas.microsoft.com/office/drawing/2014/main" id="{960C513C-905A-4D4E-8960-9703760186F5}"/>
              </a:ext>
            </a:extLst>
          </p:cNvPr>
          <p:cNvSpPr>
            <a:spLocks noGrp="1"/>
          </p:cNvSpPr>
          <p:nvPr>
            <p:ph idx="1"/>
          </p:nvPr>
        </p:nvSpPr>
        <p:spPr/>
        <p:txBody>
          <a:bodyPr/>
          <a:lstStyle/>
          <a:p>
            <a:pPr lvl="1">
              <a:lnSpc>
                <a:spcPct val="150000"/>
              </a:lnSpc>
            </a:pPr>
            <a:r>
              <a:rPr lang="en-US" dirty="0"/>
              <a:t>Address issues that voters still encounter with accessible voting systems</a:t>
            </a:r>
          </a:p>
          <a:p>
            <a:pPr lvl="1">
              <a:lnSpc>
                <a:spcPct val="150000"/>
              </a:lnSpc>
            </a:pPr>
            <a:r>
              <a:rPr lang="en-US" dirty="0"/>
              <a:t>Catch up to current best practices in election systems</a:t>
            </a:r>
          </a:p>
          <a:p>
            <a:pPr lvl="1">
              <a:lnSpc>
                <a:spcPct val="150000"/>
              </a:lnSpc>
            </a:pPr>
            <a:r>
              <a:rPr lang="en-US" dirty="0"/>
              <a:t>Catch up to best practices in user interface design and usability</a:t>
            </a:r>
          </a:p>
          <a:p>
            <a:pPr lvl="1">
              <a:lnSpc>
                <a:spcPct val="150000"/>
              </a:lnSpc>
            </a:pPr>
            <a:r>
              <a:rPr lang="en-US" dirty="0"/>
              <a:t>Cover new technologies now in common use</a:t>
            </a:r>
          </a:p>
          <a:p>
            <a:pPr lvl="1">
              <a:lnSpc>
                <a:spcPct val="150000"/>
              </a:lnSpc>
            </a:pPr>
            <a:r>
              <a:rPr lang="en-US" dirty="0"/>
              <a:t>Match updated laws and standards </a:t>
            </a:r>
          </a:p>
          <a:p>
            <a:pPr lvl="1">
              <a:lnSpc>
                <a:spcPct val="150000"/>
              </a:lnSpc>
            </a:pPr>
            <a:r>
              <a:rPr lang="en-US" dirty="0"/>
              <a:t>Write clear, testable requirements</a:t>
            </a:r>
          </a:p>
          <a:p>
            <a:endParaRPr lang="en-US" dirty="0"/>
          </a:p>
        </p:txBody>
      </p:sp>
    </p:spTree>
    <p:extLst>
      <p:ext uri="{BB962C8B-B14F-4D97-AF65-F5344CB8AC3E}">
        <p14:creationId xmlns:p14="http://schemas.microsoft.com/office/powerpoint/2010/main" val="318048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497B-EAC4-1C4C-BD8D-739CAD904F9F}"/>
              </a:ext>
            </a:extLst>
          </p:cNvPr>
          <p:cNvSpPr>
            <a:spLocks noGrp="1"/>
          </p:cNvSpPr>
          <p:nvPr>
            <p:ph type="title"/>
          </p:nvPr>
        </p:nvSpPr>
        <p:spPr/>
        <p:txBody>
          <a:bodyPr/>
          <a:lstStyle/>
          <a:p>
            <a:r>
              <a:rPr lang="en-US" dirty="0"/>
              <a:t>What we will cover in the this webinar</a:t>
            </a:r>
          </a:p>
        </p:txBody>
      </p:sp>
      <p:sp>
        <p:nvSpPr>
          <p:cNvPr id="3" name="Content Placeholder 2">
            <a:extLst>
              <a:ext uri="{FF2B5EF4-FFF2-40B4-BE49-F238E27FC236}">
                <a16:creationId xmlns:a16="http://schemas.microsoft.com/office/drawing/2014/main" id="{264443E9-D7A9-DC44-92F6-B264A4487B64}"/>
              </a:ext>
            </a:extLst>
          </p:cNvPr>
          <p:cNvSpPr>
            <a:spLocks noGrp="1"/>
          </p:cNvSpPr>
          <p:nvPr>
            <p:ph idx="1"/>
          </p:nvPr>
        </p:nvSpPr>
        <p:spPr>
          <a:xfrm>
            <a:off x="457201" y="1200151"/>
            <a:ext cx="8229600" cy="3687938"/>
          </a:xfrm>
        </p:spPr>
        <p:txBody>
          <a:bodyPr/>
          <a:lstStyle/>
          <a:p>
            <a:pPr marL="60325" indent="-47625"/>
            <a:r>
              <a:rPr lang="en-US" sz="2800" b="1" dirty="0">
                <a:solidFill>
                  <a:srgbClr val="2878B2"/>
                </a:solidFill>
              </a:rPr>
              <a:t>Part 2:  Examples of updates to best practices and new technologies for voting systems</a:t>
            </a:r>
          </a:p>
          <a:p>
            <a:pPr marL="514350" indent="-514350">
              <a:buFont typeface="+mj-lt"/>
              <a:buAutoNum type="arabicPeriod"/>
            </a:pPr>
            <a:r>
              <a:rPr lang="en-US" sz="2400" dirty="0"/>
              <a:t>Addressing Federal accessibility regulations</a:t>
            </a:r>
          </a:p>
          <a:p>
            <a:pPr marL="514350" indent="-514350">
              <a:buFont typeface="+mj-lt"/>
              <a:buAutoNum type="arabicPeriod"/>
            </a:pPr>
            <a:r>
              <a:rPr lang="en-US" sz="2400" dirty="0"/>
              <a:t>Text size and contrast</a:t>
            </a:r>
          </a:p>
          <a:p>
            <a:pPr marL="514350" indent="-514350">
              <a:buFont typeface="+mj-lt"/>
              <a:buAutoNum type="arabicPeriod"/>
            </a:pPr>
            <a:r>
              <a:rPr lang="en-US" sz="2400" dirty="0"/>
              <a:t>Plain language requirements</a:t>
            </a:r>
          </a:p>
          <a:p>
            <a:pPr marL="514350" indent="-514350">
              <a:buFont typeface="+mj-lt"/>
              <a:buAutoNum type="arabicPeriod"/>
            </a:pPr>
            <a:r>
              <a:rPr lang="en-US" sz="2400" dirty="0"/>
              <a:t>Gestures and scrolling</a:t>
            </a:r>
          </a:p>
          <a:p>
            <a:pPr marL="514350" indent="-514350">
              <a:buFont typeface="+mj-lt"/>
              <a:buAutoNum type="arabicPeriod"/>
            </a:pPr>
            <a:r>
              <a:rPr lang="en-US" sz="2400" dirty="0"/>
              <a:t>Ballot selections review</a:t>
            </a:r>
          </a:p>
          <a:p>
            <a:pPr marL="514350" indent="-514350">
              <a:buFont typeface="+mj-lt"/>
              <a:buAutoNum type="arabicPeriod"/>
            </a:pPr>
            <a:r>
              <a:rPr lang="en-US" sz="2400" dirty="0"/>
              <a:t>Voter control of ballot selection</a:t>
            </a:r>
          </a:p>
          <a:p>
            <a:pPr lvl="2" indent="0">
              <a:buNone/>
            </a:pPr>
            <a:endParaRPr lang="en-US" sz="2400" dirty="0"/>
          </a:p>
          <a:p>
            <a:pPr marL="60325" indent="-47625"/>
            <a:endParaRPr lang="en-US" sz="2800" b="1" dirty="0">
              <a:solidFill>
                <a:srgbClr val="2878B2"/>
              </a:solidFill>
            </a:endParaRPr>
          </a:p>
          <a:p>
            <a:endParaRPr lang="en-US" dirty="0"/>
          </a:p>
        </p:txBody>
      </p:sp>
    </p:spTree>
    <p:extLst>
      <p:ext uri="{BB962C8B-B14F-4D97-AF65-F5344CB8AC3E}">
        <p14:creationId xmlns:p14="http://schemas.microsoft.com/office/powerpoint/2010/main" val="106232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3E7A-7486-544F-8671-B0165378143E}"/>
              </a:ext>
            </a:extLst>
          </p:cNvPr>
          <p:cNvSpPr>
            <a:spLocks noGrp="1"/>
          </p:cNvSpPr>
          <p:nvPr>
            <p:ph type="title"/>
          </p:nvPr>
        </p:nvSpPr>
        <p:spPr>
          <a:xfrm>
            <a:off x="1730073" y="2125386"/>
            <a:ext cx="7020032" cy="857250"/>
          </a:xfrm>
        </p:spPr>
        <p:txBody>
          <a:bodyPr/>
          <a:lstStyle/>
          <a:p>
            <a:r>
              <a:rPr lang="en-US" dirty="0"/>
              <a:t>Examples of updated requirements</a:t>
            </a:r>
          </a:p>
        </p:txBody>
      </p:sp>
    </p:spTree>
    <p:extLst>
      <p:ext uri="{BB962C8B-B14F-4D97-AF65-F5344CB8AC3E}">
        <p14:creationId xmlns:p14="http://schemas.microsoft.com/office/powerpoint/2010/main" val="336085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F6A5-BC0A-D34A-A6AB-A296F69A806B}"/>
              </a:ext>
            </a:extLst>
          </p:cNvPr>
          <p:cNvSpPr>
            <a:spLocks noGrp="1"/>
          </p:cNvSpPr>
          <p:nvPr>
            <p:ph type="title"/>
          </p:nvPr>
        </p:nvSpPr>
        <p:spPr/>
        <p:txBody>
          <a:bodyPr/>
          <a:lstStyle/>
          <a:p>
            <a:r>
              <a:rPr lang="en-US" dirty="0"/>
              <a:t>1.</a:t>
            </a:r>
            <a:br>
              <a:rPr lang="en-US" dirty="0"/>
            </a:br>
            <a:r>
              <a:rPr lang="en-US" dirty="0"/>
              <a:t>Addressing federal accessibility regulations</a:t>
            </a:r>
          </a:p>
        </p:txBody>
      </p:sp>
      <p:sp>
        <p:nvSpPr>
          <p:cNvPr id="3" name="Content Placeholder 2">
            <a:extLst>
              <a:ext uri="{FF2B5EF4-FFF2-40B4-BE49-F238E27FC236}">
                <a16:creationId xmlns:a16="http://schemas.microsoft.com/office/drawing/2014/main" id="{529A78CC-0A71-8244-A91A-608F75F8C74B}"/>
              </a:ext>
            </a:extLst>
          </p:cNvPr>
          <p:cNvSpPr>
            <a:spLocks noGrp="1"/>
          </p:cNvSpPr>
          <p:nvPr>
            <p:ph sz="quarter" idx="10"/>
          </p:nvPr>
        </p:nvSpPr>
        <p:spPr/>
        <p:txBody>
          <a:bodyPr/>
          <a:lstStyle/>
          <a:p>
            <a:r>
              <a:rPr lang="en-US" dirty="0"/>
              <a:t>Goals for the update</a:t>
            </a:r>
          </a:p>
          <a:p>
            <a:pPr marL="342900" indent="-342900">
              <a:buFont typeface="Arial" panose="020B0604020202020204" pitchFamily="34" charset="0"/>
              <a:buChar char="•"/>
            </a:pPr>
            <a:r>
              <a:rPr lang="en-US" dirty="0"/>
              <a:t>Match updated laws and standards</a:t>
            </a:r>
          </a:p>
          <a:p>
            <a:pPr marL="342900" indent="-342900">
              <a:buFont typeface="Arial" panose="020B0604020202020204" pitchFamily="34" charset="0"/>
              <a:buChar char="•"/>
            </a:pPr>
            <a:r>
              <a:rPr lang="en-US" dirty="0"/>
              <a:t>Cover new technologies now in common use</a:t>
            </a:r>
          </a:p>
          <a:p>
            <a:r>
              <a:rPr lang="en-US" dirty="0"/>
              <a:t> </a:t>
            </a:r>
          </a:p>
          <a:p>
            <a:endParaRPr lang="en-US" dirty="0"/>
          </a:p>
        </p:txBody>
      </p:sp>
    </p:spTree>
    <p:extLst>
      <p:ext uri="{BB962C8B-B14F-4D97-AF65-F5344CB8AC3E}">
        <p14:creationId xmlns:p14="http://schemas.microsoft.com/office/powerpoint/2010/main" val="348518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623B-4644-2345-9273-BE8C74829ACC}"/>
              </a:ext>
            </a:extLst>
          </p:cNvPr>
          <p:cNvSpPr>
            <a:spLocks noGrp="1"/>
          </p:cNvSpPr>
          <p:nvPr>
            <p:ph type="title"/>
          </p:nvPr>
        </p:nvSpPr>
        <p:spPr/>
        <p:txBody>
          <a:bodyPr/>
          <a:lstStyle/>
          <a:p>
            <a:r>
              <a:rPr lang="en-US" dirty="0"/>
              <a:t>Why the requirements needed updating</a:t>
            </a:r>
          </a:p>
        </p:txBody>
      </p:sp>
      <p:sp>
        <p:nvSpPr>
          <p:cNvPr id="3" name="Content Placeholder 2">
            <a:extLst>
              <a:ext uri="{FF2B5EF4-FFF2-40B4-BE49-F238E27FC236}">
                <a16:creationId xmlns:a16="http://schemas.microsoft.com/office/drawing/2014/main" id="{744FE4F5-ABB1-2648-BAD5-F7B4608EF838}"/>
              </a:ext>
            </a:extLst>
          </p:cNvPr>
          <p:cNvSpPr>
            <a:spLocks noGrp="1"/>
          </p:cNvSpPr>
          <p:nvPr>
            <p:ph idx="1"/>
          </p:nvPr>
        </p:nvSpPr>
        <p:spPr/>
        <p:txBody>
          <a:bodyPr/>
          <a:lstStyle/>
          <a:p>
            <a:r>
              <a:rPr lang="en-US" dirty="0"/>
              <a:t>Federal accessibility guidelines  in “Section 508” have changed since VVSG 1.1 </a:t>
            </a:r>
          </a:p>
          <a:p>
            <a:pPr marL="342900" indent="-342900">
              <a:buFont typeface="Wingdings" pitchFamily="2" charset="2"/>
              <a:buChar char="§"/>
            </a:pPr>
            <a:r>
              <a:rPr lang="en-US" dirty="0"/>
              <a:t>New rules accommodate larger motorized wheelchairs</a:t>
            </a:r>
          </a:p>
          <a:p>
            <a:pPr marL="342900" indent="-342900">
              <a:buFont typeface="Wingdings" pitchFamily="2" charset="2"/>
              <a:buChar char="§"/>
            </a:pPr>
            <a:r>
              <a:rPr lang="en-US" dirty="0"/>
              <a:t>Rules for web and other documents incorporate the international Web Content Accessibility Guidelines (WCAG 2.1)</a:t>
            </a:r>
            <a:br>
              <a:rPr lang="en-US" dirty="0"/>
            </a:br>
            <a:endParaRPr lang="en-US" dirty="0"/>
          </a:p>
          <a:p>
            <a:r>
              <a:rPr lang="en-US" dirty="0"/>
              <a:t>Voting systems often include functions beyond a polling place marking device</a:t>
            </a:r>
          </a:p>
          <a:p>
            <a:pPr marL="342900" indent="-342900">
              <a:buFont typeface="Wingdings" pitchFamily="2" charset="2"/>
              <a:buChar char="§"/>
            </a:pPr>
            <a:r>
              <a:rPr lang="en-US" dirty="0"/>
              <a:t>Web pages to check if a ballot was counted</a:t>
            </a:r>
          </a:p>
          <a:p>
            <a:pPr marL="342900" indent="-342900">
              <a:buFont typeface="Wingdings" pitchFamily="2" charset="2"/>
              <a:buChar char="§"/>
            </a:pPr>
            <a:r>
              <a:rPr lang="en-US" dirty="0"/>
              <a:t>Remote accessible voting systems</a:t>
            </a:r>
          </a:p>
          <a:p>
            <a:pPr marL="342900" indent="-342900">
              <a:buFont typeface="Wingdings" pitchFamily="2" charset="2"/>
              <a:buChar char="§"/>
            </a:pPr>
            <a:r>
              <a:rPr lang="en-US" dirty="0"/>
              <a:t>Pre-marking systems</a:t>
            </a:r>
          </a:p>
          <a:p>
            <a:endParaRPr lang="en-US" dirty="0"/>
          </a:p>
          <a:p>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138248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B15B-95DD-1044-8B80-7961F5FCB7C3}"/>
              </a:ext>
            </a:extLst>
          </p:cNvPr>
          <p:cNvSpPr>
            <a:spLocks noGrp="1"/>
          </p:cNvSpPr>
          <p:nvPr>
            <p:ph type="title"/>
          </p:nvPr>
        </p:nvSpPr>
        <p:spPr/>
        <p:txBody>
          <a:bodyPr/>
          <a:lstStyle/>
          <a:p>
            <a:r>
              <a:rPr lang="en-US" dirty="0"/>
              <a:t>Updating guidelines for voters using wheelchairs</a:t>
            </a:r>
          </a:p>
        </p:txBody>
      </p:sp>
      <p:sp>
        <p:nvSpPr>
          <p:cNvPr id="3" name="Content Placeholder 2">
            <a:extLst>
              <a:ext uri="{FF2B5EF4-FFF2-40B4-BE49-F238E27FC236}">
                <a16:creationId xmlns:a16="http://schemas.microsoft.com/office/drawing/2014/main" id="{635E1F44-46B7-DF48-B901-B9699D9D690B}"/>
              </a:ext>
            </a:extLst>
          </p:cNvPr>
          <p:cNvSpPr>
            <a:spLocks noGrp="1"/>
          </p:cNvSpPr>
          <p:nvPr>
            <p:ph idx="1"/>
          </p:nvPr>
        </p:nvSpPr>
        <p:spPr>
          <a:xfrm>
            <a:off x="2931117" y="1267884"/>
            <a:ext cx="5563772" cy="3687938"/>
          </a:xfrm>
        </p:spPr>
        <p:txBody>
          <a:bodyPr/>
          <a:lstStyle/>
          <a:p>
            <a:r>
              <a:rPr lang="en-US" dirty="0"/>
              <a:t>Federal regulations cover:</a:t>
            </a:r>
          </a:p>
          <a:p>
            <a:pPr marL="342900" indent="-342900">
              <a:buFont typeface="Arial" panose="020B0604020202020204" pitchFamily="34" charset="0"/>
              <a:buChar char="•"/>
            </a:pPr>
            <a:r>
              <a:rPr lang="en-US" dirty="0"/>
              <a:t>Floor space needed for physical access</a:t>
            </a:r>
          </a:p>
          <a:p>
            <a:pPr marL="342900" indent="-342900">
              <a:buFont typeface="Arial" panose="020B0604020202020204" pitchFamily="34" charset="0"/>
              <a:buChar char="•"/>
            </a:pPr>
            <a:r>
              <a:rPr lang="en-US" dirty="0"/>
              <a:t>Room for a personal attendant</a:t>
            </a:r>
          </a:p>
          <a:p>
            <a:pPr marL="342900" indent="-342900">
              <a:buFont typeface="Arial" panose="020B0604020202020204" pitchFamily="34" charset="0"/>
              <a:buChar char="•"/>
            </a:pPr>
            <a:r>
              <a:rPr lang="en-US" dirty="0"/>
              <a:t>Distance a voter can reach to touch a control on the voting system</a:t>
            </a:r>
          </a:p>
          <a:p>
            <a:endParaRPr lang="en-US" dirty="0"/>
          </a:p>
          <a:p>
            <a:r>
              <a:rPr lang="en-US" dirty="0"/>
              <a:t>Updated requirements:</a:t>
            </a:r>
          </a:p>
          <a:p>
            <a:pPr marL="342900" indent="-342900">
              <a:buFont typeface="Arial" panose="020B0604020202020204" pitchFamily="34" charset="0"/>
              <a:buChar char="•"/>
            </a:pPr>
            <a:r>
              <a:rPr lang="en-US" dirty="0"/>
              <a:t>Reference the federal standards</a:t>
            </a:r>
          </a:p>
          <a:p>
            <a:pPr marL="342900" indent="-342900">
              <a:buFont typeface="Arial" panose="020B0604020202020204" pitchFamily="34" charset="0"/>
              <a:buChar char="•"/>
            </a:pPr>
            <a:r>
              <a:rPr lang="en-US" dirty="0"/>
              <a:t>Link to U. S. Access Board guidance</a:t>
            </a:r>
          </a:p>
          <a:p>
            <a:pPr marL="342900" indent="-342900">
              <a:buFont typeface="Arial" panose="020B0604020202020204" pitchFamily="34" charset="0"/>
              <a:buChar char="•"/>
            </a:pPr>
            <a:r>
              <a:rPr lang="en-US" dirty="0"/>
              <a:t>Add guidance notes on use in voting systems</a:t>
            </a:r>
          </a:p>
        </p:txBody>
      </p:sp>
      <p:pic>
        <p:nvPicPr>
          <p:cNvPr id="5" name="Picture 4" descr="Sample measurement drawing for &quot;obstructed forward reach&quot; of a system on a table or with a table ledge in front of it.">
            <a:extLst>
              <a:ext uri="{FF2B5EF4-FFF2-40B4-BE49-F238E27FC236}">
                <a16:creationId xmlns:a16="http://schemas.microsoft.com/office/drawing/2014/main" id="{2E3DE71A-0E5B-724A-B518-029693FD0411}"/>
              </a:ext>
            </a:extLst>
          </p:cNvPr>
          <p:cNvPicPr>
            <a:picLocks noChangeAspect="1"/>
          </p:cNvPicPr>
          <p:nvPr/>
        </p:nvPicPr>
        <p:blipFill>
          <a:blip r:embed="rId3"/>
          <a:stretch>
            <a:fillRect/>
          </a:stretch>
        </p:blipFill>
        <p:spPr>
          <a:xfrm>
            <a:off x="763074" y="1399834"/>
            <a:ext cx="2163005" cy="2134914"/>
          </a:xfrm>
          <a:prstGeom prst="rect">
            <a:avLst/>
          </a:prstGeom>
        </p:spPr>
      </p:pic>
      <p:sp>
        <p:nvSpPr>
          <p:cNvPr id="6" name="TextBox 5">
            <a:extLst>
              <a:ext uri="{FF2B5EF4-FFF2-40B4-BE49-F238E27FC236}">
                <a16:creationId xmlns:a16="http://schemas.microsoft.com/office/drawing/2014/main" id="{BE63AE8C-4EB4-004E-BC48-59BE66C7590B}"/>
              </a:ext>
            </a:extLst>
          </p:cNvPr>
          <p:cNvSpPr txBox="1"/>
          <p:nvPr/>
        </p:nvSpPr>
        <p:spPr>
          <a:xfrm>
            <a:off x="681318" y="3514165"/>
            <a:ext cx="2097741" cy="646331"/>
          </a:xfrm>
          <a:prstGeom prst="rect">
            <a:avLst/>
          </a:prstGeom>
          <a:noFill/>
        </p:spPr>
        <p:txBody>
          <a:bodyPr wrap="square" rtlCol="0">
            <a:spAutoFit/>
          </a:bodyPr>
          <a:lstStyle/>
          <a:p>
            <a:r>
              <a:rPr lang="en-US" dirty="0"/>
              <a:t>Sample “reach and touch” diagram</a:t>
            </a:r>
          </a:p>
        </p:txBody>
      </p:sp>
    </p:spTree>
    <p:extLst>
      <p:ext uri="{BB962C8B-B14F-4D97-AF65-F5344CB8AC3E}">
        <p14:creationId xmlns:p14="http://schemas.microsoft.com/office/powerpoint/2010/main" val="313385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08F1-5021-5C48-A4FC-52C5CC4A12D9}"/>
              </a:ext>
            </a:extLst>
          </p:cNvPr>
          <p:cNvSpPr>
            <a:spLocks noGrp="1"/>
          </p:cNvSpPr>
          <p:nvPr>
            <p:ph type="title"/>
          </p:nvPr>
        </p:nvSpPr>
        <p:spPr/>
        <p:txBody>
          <a:bodyPr/>
          <a:lstStyle/>
          <a:p>
            <a:r>
              <a:rPr lang="en-US" dirty="0"/>
              <a:t>Updating the VVSG to include federal accessibility laws</a:t>
            </a:r>
          </a:p>
        </p:txBody>
      </p:sp>
      <p:sp>
        <p:nvSpPr>
          <p:cNvPr id="3" name="Content Placeholder 2">
            <a:extLst>
              <a:ext uri="{FF2B5EF4-FFF2-40B4-BE49-F238E27FC236}">
                <a16:creationId xmlns:a16="http://schemas.microsoft.com/office/drawing/2014/main" id="{80E37DDD-0AA4-AF44-920E-A2258FC64453}"/>
              </a:ext>
            </a:extLst>
          </p:cNvPr>
          <p:cNvSpPr>
            <a:spLocks noGrp="1"/>
          </p:cNvSpPr>
          <p:nvPr>
            <p:ph idx="1"/>
          </p:nvPr>
        </p:nvSpPr>
        <p:spPr>
          <a:xfrm>
            <a:off x="2940148" y="1200151"/>
            <a:ext cx="5746652" cy="3394472"/>
          </a:xfrm>
        </p:spPr>
        <p:txBody>
          <a:bodyPr>
            <a:normAutofit lnSpcReduction="10000"/>
          </a:bodyPr>
          <a:lstStyle/>
          <a:p>
            <a:r>
              <a:rPr lang="en-US" dirty="0"/>
              <a:t>Federal regulations cover:</a:t>
            </a:r>
          </a:p>
          <a:p>
            <a:pPr marL="342900" indent="-342900">
              <a:buFont typeface="Arial" panose="020B0604020202020204" pitchFamily="34" charset="0"/>
              <a:buChar char="•"/>
            </a:pPr>
            <a:r>
              <a:rPr lang="en-US" dirty="0"/>
              <a:t>Any information or computer technology (ICT)</a:t>
            </a:r>
          </a:p>
          <a:p>
            <a:pPr marL="342900" indent="-342900">
              <a:buFont typeface="Arial" panose="020B0604020202020204" pitchFamily="34" charset="0"/>
              <a:buChar char="•"/>
            </a:pPr>
            <a:r>
              <a:rPr lang="en-US" dirty="0"/>
              <a:t>Section 508 was “refreshed” in 2008</a:t>
            </a:r>
          </a:p>
          <a:p>
            <a:endParaRPr lang="en-US" dirty="0"/>
          </a:p>
          <a:p>
            <a:r>
              <a:rPr lang="en-US" dirty="0"/>
              <a:t>Updated requirements:</a:t>
            </a:r>
          </a:p>
          <a:p>
            <a:pPr marL="342900" indent="-342900">
              <a:buFont typeface="Arial" panose="020B0604020202020204" pitchFamily="34" charset="0"/>
              <a:buChar char="•"/>
            </a:pPr>
            <a:r>
              <a:rPr lang="en-US" dirty="0"/>
              <a:t>Added tags to identify requirements based on a source in Section 508/WCAG</a:t>
            </a:r>
          </a:p>
          <a:p>
            <a:pPr marL="342900" indent="-342900">
              <a:buFont typeface="Arial" panose="020B0604020202020204" pitchFamily="34" charset="0"/>
              <a:buChar char="•"/>
            </a:pPr>
            <a:r>
              <a:rPr lang="en-US" dirty="0"/>
              <a:t>Added specific references where needed</a:t>
            </a:r>
          </a:p>
          <a:p>
            <a:pPr marL="342900" indent="-342900">
              <a:buFont typeface="Arial" panose="020B0604020202020204" pitchFamily="34" charset="0"/>
              <a:buChar char="•"/>
            </a:pPr>
            <a:r>
              <a:rPr lang="en-US" dirty="0"/>
              <a:t>Added a requirement to explicitly include the full Section 508 for the entire voting system</a:t>
            </a:r>
          </a:p>
          <a:p>
            <a:endParaRPr lang="en-US" dirty="0"/>
          </a:p>
        </p:txBody>
      </p:sp>
      <p:pic>
        <p:nvPicPr>
          <p:cNvPr id="5" name="Picture 4" descr="Section 508 logo: A keyboard with symbols for accessibiltiy replacing letters.">
            <a:extLst>
              <a:ext uri="{FF2B5EF4-FFF2-40B4-BE49-F238E27FC236}">
                <a16:creationId xmlns:a16="http://schemas.microsoft.com/office/drawing/2014/main" id="{464E88FF-5318-FA46-8564-D2EC269762E5}"/>
              </a:ext>
            </a:extLst>
          </p:cNvPr>
          <p:cNvPicPr>
            <a:picLocks noChangeAspect="1"/>
          </p:cNvPicPr>
          <p:nvPr/>
        </p:nvPicPr>
        <p:blipFill>
          <a:blip r:embed="rId3"/>
          <a:stretch>
            <a:fillRect/>
          </a:stretch>
        </p:blipFill>
        <p:spPr>
          <a:xfrm>
            <a:off x="473123" y="1305461"/>
            <a:ext cx="2213805" cy="2135671"/>
          </a:xfrm>
          <a:prstGeom prst="rect">
            <a:avLst/>
          </a:prstGeom>
        </p:spPr>
      </p:pic>
    </p:spTree>
    <p:extLst>
      <p:ext uri="{BB962C8B-B14F-4D97-AF65-F5344CB8AC3E}">
        <p14:creationId xmlns:p14="http://schemas.microsoft.com/office/powerpoint/2010/main" val="3755273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F6A5-BC0A-D34A-A6AB-A296F69A806B}"/>
              </a:ext>
            </a:extLst>
          </p:cNvPr>
          <p:cNvSpPr>
            <a:spLocks noGrp="1"/>
          </p:cNvSpPr>
          <p:nvPr>
            <p:ph type="title"/>
          </p:nvPr>
        </p:nvSpPr>
        <p:spPr/>
        <p:txBody>
          <a:bodyPr/>
          <a:lstStyle/>
          <a:p>
            <a:r>
              <a:rPr lang="en-US" dirty="0"/>
              <a:t>2.</a:t>
            </a:r>
            <a:br>
              <a:rPr lang="en-US" dirty="0"/>
            </a:br>
            <a:r>
              <a:rPr lang="en-US" dirty="0"/>
              <a:t>Text size and contrast</a:t>
            </a:r>
          </a:p>
        </p:txBody>
      </p:sp>
      <p:sp>
        <p:nvSpPr>
          <p:cNvPr id="3" name="Content Placeholder 2">
            <a:extLst>
              <a:ext uri="{FF2B5EF4-FFF2-40B4-BE49-F238E27FC236}">
                <a16:creationId xmlns:a16="http://schemas.microsoft.com/office/drawing/2014/main" id="{529A78CC-0A71-8244-A91A-608F75F8C74B}"/>
              </a:ext>
            </a:extLst>
          </p:cNvPr>
          <p:cNvSpPr>
            <a:spLocks noGrp="1"/>
          </p:cNvSpPr>
          <p:nvPr>
            <p:ph sz="quarter" idx="10"/>
          </p:nvPr>
        </p:nvSpPr>
        <p:spPr/>
        <p:txBody>
          <a:bodyPr/>
          <a:lstStyle/>
          <a:p>
            <a:r>
              <a:rPr lang="en-US" dirty="0"/>
              <a:t>Goals for the update</a:t>
            </a:r>
          </a:p>
          <a:p>
            <a:pPr marL="342900" indent="-342900">
              <a:buFont typeface="Arial" panose="020B0604020202020204" pitchFamily="34" charset="0"/>
              <a:buChar char="•"/>
            </a:pPr>
            <a:r>
              <a:rPr lang="en-US" dirty="0"/>
              <a:t>Address issues reported by voters and research evidence </a:t>
            </a:r>
          </a:p>
          <a:p>
            <a:pPr marL="342900" indent="-342900">
              <a:buFont typeface="Arial" panose="020B0604020202020204" pitchFamily="34" charset="0"/>
              <a:buChar char="•"/>
            </a:pPr>
            <a:r>
              <a:rPr lang="en-US" dirty="0"/>
              <a:t>Make ballots and other materials easier for voters to read</a:t>
            </a:r>
          </a:p>
          <a:p>
            <a:endParaRPr lang="en-US" dirty="0"/>
          </a:p>
        </p:txBody>
      </p:sp>
    </p:spTree>
    <p:extLst>
      <p:ext uri="{BB962C8B-B14F-4D97-AF65-F5344CB8AC3E}">
        <p14:creationId xmlns:p14="http://schemas.microsoft.com/office/powerpoint/2010/main" val="174297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623B-4644-2345-9273-BE8C74829ACC}"/>
              </a:ext>
            </a:extLst>
          </p:cNvPr>
          <p:cNvSpPr>
            <a:spLocks noGrp="1"/>
          </p:cNvSpPr>
          <p:nvPr>
            <p:ph type="title"/>
          </p:nvPr>
        </p:nvSpPr>
        <p:spPr/>
        <p:txBody>
          <a:bodyPr/>
          <a:lstStyle/>
          <a:p>
            <a:r>
              <a:rPr lang="en-US" dirty="0"/>
              <a:t>Why the requirements needed updating</a:t>
            </a:r>
          </a:p>
        </p:txBody>
      </p:sp>
      <p:sp>
        <p:nvSpPr>
          <p:cNvPr id="3" name="Content Placeholder 2">
            <a:extLst>
              <a:ext uri="{FF2B5EF4-FFF2-40B4-BE49-F238E27FC236}">
                <a16:creationId xmlns:a16="http://schemas.microsoft.com/office/drawing/2014/main" id="{744FE4F5-ABB1-2648-BAD5-F7B4608EF838}"/>
              </a:ext>
            </a:extLst>
          </p:cNvPr>
          <p:cNvSpPr>
            <a:spLocks noGrp="1"/>
          </p:cNvSpPr>
          <p:nvPr>
            <p:ph idx="1"/>
          </p:nvPr>
        </p:nvSpPr>
        <p:spPr>
          <a:xfrm>
            <a:off x="457200" y="1200151"/>
            <a:ext cx="8453717" cy="3394472"/>
          </a:xfrm>
        </p:spPr>
        <p:txBody>
          <a:bodyPr/>
          <a:lstStyle/>
          <a:p>
            <a:r>
              <a:rPr lang="en-US" dirty="0"/>
              <a:t>There was strong evidence that the text sizes available in current voting systems were not large enough in either the default or large size ranges.</a:t>
            </a:r>
          </a:p>
          <a:p>
            <a:r>
              <a:rPr lang="en-US" dirty="0"/>
              <a:t>Evidence included:</a:t>
            </a:r>
          </a:p>
          <a:p>
            <a:pPr marL="342900" indent="-342900">
              <a:buFont typeface="Wingdings" pitchFamily="2" charset="2"/>
              <a:buChar char="§"/>
            </a:pPr>
            <a:r>
              <a:rPr lang="en-US" dirty="0"/>
              <a:t>Anecdotal evidence from voter feedback</a:t>
            </a:r>
          </a:p>
          <a:p>
            <a:pPr marL="342900" indent="-342900">
              <a:buFont typeface="Wingdings" pitchFamily="2" charset="2"/>
              <a:buChar char="§"/>
            </a:pPr>
            <a:r>
              <a:rPr lang="en-US" dirty="0"/>
              <a:t>Research at the University of Baltimore with voters with low literacy</a:t>
            </a:r>
          </a:p>
          <a:p>
            <a:pPr marL="342900" indent="-342900">
              <a:buFont typeface="Wingdings" pitchFamily="2" charset="2"/>
              <a:buChar char="§"/>
            </a:pPr>
            <a:r>
              <a:rPr lang="en-US" dirty="0"/>
              <a:t>Research from an EAC Accessible Voting Technology Initiative grant showing that voting systems were not including the largest text sizes in the VVSG 1.1 ranges</a:t>
            </a:r>
          </a:p>
          <a:p>
            <a:pPr marL="342900" indent="-342900">
              <a:buFont typeface="Wingdings" pitchFamily="2" charset="2"/>
              <a:buChar char="§"/>
            </a:pPr>
            <a:r>
              <a:rPr lang="en-US" dirty="0"/>
              <a:t>Usability testing from other voting system research </a:t>
            </a:r>
          </a:p>
          <a:p>
            <a:pPr marL="342900" indent="-342900">
              <a:buFont typeface="Wingdings" pitchFamily="2" charset="2"/>
              <a:buChar char="§"/>
            </a:pPr>
            <a:endParaRPr lang="en-US" dirty="0"/>
          </a:p>
          <a:p>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104420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B86-DF9C-6946-970C-6C0BC3D47A9D}"/>
              </a:ext>
            </a:extLst>
          </p:cNvPr>
          <p:cNvSpPr>
            <a:spLocks noGrp="1"/>
          </p:cNvSpPr>
          <p:nvPr>
            <p:ph type="title"/>
          </p:nvPr>
        </p:nvSpPr>
        <p:spPr>
          <a:xfrm>
            <a:off x="457200" y="205979"/>
            <a:ext cx="8229600" cy="579329"/>
          </a:xfrm>
        </p:spPr>
        <p:txBody>
          <a:bodyPr/>
          <a:lstStyle/>
          <a:p>
            <a:r>
              <a:rPr lang="en-US" sz="3200" dirty="0"/>
              <a:t>Hello, there!</a:t>
            </a:r>
          </a:p>
        </p:txBody>
      </p:sp>
      <p:sp>
        <p:nvSpPr>
          <p:cNvPr id="5" name="TextBox 4">
            <a:extLst>
              <a:ext uri="{FF2B5EF4-FFF2-40B4-BE49-F238E27FC236}">
                <a16:creationId xmlns:a16="http://schemas.microsoft.com/office/drawing/2014/main" id="{0EDB7407-33FF-C347-97C4-4673B1B57C0A}"/>
              </a:ext>
            </a:extLst>
          </p:cNvPr>
          <p:cNvSpPr txBox="1"/>
          <p:nvPr/>
        </p:nvSpPr>
        <p:spPr>
          <a:xfrm>
            <a:off x="5848573" y="1330893"/>
            <a:ext cx="2859741" cy="1015663"/>
          </a:xfrm>
          <a:prstGeom prst="rect">
            <a:avLst/>
          </a:prstGeom>
          <a:noFill/>
        </p:spPr>
        <p:txBody>
          <a:bodyPr wrap="square" rtlCol="0">
            <a:spAutoFit/>
          </a:bodyPr>
          <a:lstStyle/>
          <a:p>
            <a:r>
              <a:rPr lang="en-US" sz="2400" dirty="0">
                <a:solidFill>
                  <a:srgbClr val="4D565E"/>
                </a:solidFill>
              </a:rPr>
              <a:t>Whitney Quesenbery</a:t>
            </a:r>
          </a:p>
          <a:p>
            <a:r>
              <a:rPr lang="en-US" sz="2000" dirty="0">
                <a:solidFill>
                  <a:srgbClr val="4D565E"/>
                </a:solidFill>
              </a:rPr>
              <a:t>Center for Civic Design</a:t>
            </a:r>
          </a:p>
          <a:p>
            <a:r>
              <a:rPr lang="en-US" sz="1600" dirty="0" err="1">
                <a:solidFill>
                  <a:srgbClr val="4D565E"/>
                </a:solidFill>
              </a:rPr>
              <a:t>whitney@civicdesign.org</a:t>
            </a:r>
            <a:endParaRPr lang="en-US" sz="1600" dirty="0">
              <a:solidFill>
                <a:srgbClr val="4D565E"/>
              </a:solidFill>
            </a:endParaRPr>
          </a:p>
        </p:txBody>
      </p:sp>
      <p:sp>
        <p:nvSpPr>
          <p:cNvPr id="6" name="TextBox 5">
            <a:extLst>
              <a:ext uri="{FF2B5EF4-FFF2-40B4-BE49-F238E27FC236}">
                <a16:creationId xmlns:a16="http://schemas.microsoft.com/office/drawing/2014/main" id="{9BB8207F-2EA1-C446-80DF-5280160193A0}"/>
              </a:ext>
            </a:extLst>
          </p:cNvPr>
          <p:cNvSpPr txBox="1"/>
          <p:nvPr/>
        </p:nvSpPr>
        <p:spPr>
          <a:xfrm>
            <a:off x="1785291" y="1321858"/>
            <a:ext cx="2859741" cy="1015663"/>
          </a:xfrm>
          <a:prstGeom prst="rect">
            <a:avLst/>
          </a:prstGeom>
          <a:noFill/>
        </p:spPr>
        <p:txBody>
          <a:bodyPr wrap="square" rtlCol="0">
            <a:spAutoFit/>
          </a:bodyPr>
          <a:lstStyle/>
          <a:p>
            <a:r>
              <a:rPr lang="en-US" sz="2400" dirty="0">
                <a:solidFill>
                  <a:srgbClr val="4D565E"/>
                </a:solidFill>
              </a:rPr>
              <a:t>Sharon </a:t>
            </a:r>
            <a:r>
              <a:rPr lang="en-US" sz="2400" dirty="0" err="1">
                <a:solidFill>
                  <a:srgbClr val="4D565E"/>
                </a:solidFill>
              </a:rPr>
              <a:t>Laskowski</a:t>
            </a:r>
            <a:br>
              <a:rPr lang="en-US" sz="2400" dirty="0">
                <a:solidFill>
                  <a:srgbClr val="4D565E"/>
                </a:solidFill>
              </a:rPr>
            </a:br>
            <a:r>
              <a:rPr lang="en-US" sz="2000" dirty="0">
                <a:solidFill>
                  <a:srgbClr val="4D565E"/>
                </a:solidFill>
              </a:rPr>
              <a:t>NIST</a:t>
            </a:r>
          </a:p>
          <a:p>
            <a:r>
              <a:rPr lang="en-US" sz="1600" dirty="0" err="1">
                <a:solidFill>
                  <a:srgbClr val="4D565E"/>
                </a:solidFill>
              </a:rPr>
              <a:t>sharon.laskowski@nist.gov</a:t>
            </a:r>
            <a:endParaRPr lang="en-US" sz="1600" dirty="0">
              <a:solidFill>
                <a:srgbClr val="4D565E"/>
              </a:solidFill>
            </a:endParaRPr>
          </a:p>
        </p:txBody>
      </p:sp>
      <p:sp>
        <p:nvSpPr>
          <p:cNvPr id="7" name="TextBox 6">
            <a:extLst>
              <a:ext uri="{FF2B5EF4-FFF2-40B4-BE49-F238E27FC236}">
                <a16:creationId xmlns:a16="http://schemas.microsoft.com/office/drawing/2014/main" id="{9715296F-8253-EA4A-853A-25178876E14C}"/>
              </a:ext>
            </a:extLst>
          </p:cNvPr>
          <p:cNvSpPr txBox="1"/>
          <p:nvPr/>
        </p:nvSpPr>
        <p:spPr>
          <a:xfrm>
            <a:off x="1785291" y="2977699"/>
            <a:ext cx="4020482" cy="1015663"/>
          </a:xfrm>
          <a:prstGeom prst="rect">
            <a:avLst/>
          </a:prstGeom>
          <a:noFill/>
        </p:spPr>
        <p:txBody>
          <a:bodyPr wrap="square" rtlCol="0">
            <a:spAutoFit/>
          </a:bodyPr>
          <a:lstStyle/>
          <a:p>
            <a:r>
              <a:rPr lang="en-US" sz="2400" dirty="0">
                <a:solidFill>
                  <a:srgbClr val="4D565E"/>
                </a:solidFill>
              </a:rPr>
              <a:t>Kurt </a:t>
            </a:r>
            <a:r>
              <a:rPr lang="en-US" sz="2400" dirty="0" err="1">
                <a:solidFill>
                  <a:srgbClr val="4D565E"/>
                </a:solidFill>
              </a:rPr>
              <a:t>Sampsel</a:t>
            </a:r>
            <a:br>
              <a:rPr lang="en-US" sz="2400" dirty="0">
                <a:solidFill>
                  <a:srgbClr val="4D565E"/>
                </a:solidFill>
              </a:rPr>
            </a:br>
            <a:r>
              <a:rPr lang="en-US" sz="2000" dirty="0">
                <a:solidFill>
                  <a:srgbClr val="4D565E"/>
                </a:solidFill>
              </a:rPr>
              <a:t>Center for Technology and Civic Life</a:t>
            </a:r>
            <a:endParaRPr lang="en-US" sz="2400" dirty="0">
              <a:solidFill>
                <a:srgbClr val="4D565E"/>
              </a:solidFill>
            </a:endParaRPr>
          </a:p>
          <a:p>
            <a:r>
              <a:rPr lang="en-US" sz="1600" dirty="0" err="1">
                <a:solidFill>
                  <a:srgbClr val="4D565E"/>
                </a:solidFill>
              </a:rPr>
              <a:t>kurt@techandciviclife.org</a:t>
            </a:r>
            <a:endParaRPr lang="en-US" sz="1600" dirty="0">
              <a:solidFill>
                <a:srgbClr val="4D565E"/>
              </a:solidFill>
            </a:endParaRPr>
          </a:p>
        </p:txBody>
      </p:sp>
      <p:pic>
        <p:nvPicPr>
          <p:cNvPr id="15" name="Picture 14" descr="Photo of Whitney Q">
            <a:extLst>
              <a:ext uri="{FF2B5EF4-FFF2-40B4-BE49-F238E27FC236}">
                <a16:creationId xmlns:a16="http://schemas.microsoft.com/office/drawing/2014/main" id="{DDAA42AB-63DE-7D46-B612-8C8FAA292F80}"/>
              </a:ext>
            </a:extLst>
          </p:cNvPr>
          <p:cNvPicPr>
            <a:picLocks noChangeAspect="1"/>
          </p:cNvPicPr>
          <p:nvPr/>
        </p:nvPicPr>
        <p:blipFill>
          <a:blip r:embed="rId3"/>
          <a:stretch>
            <a:fillRect/>
          </a:stretch>
        </p:blipFill>
        <p:spPr>
          <a:xfrm>
            <a:off x="4789602" y="1321858"/>
            <a:ext cx="914400" cy="914400"/>
          </a:xfrm>
          <a:prstGeom prst="rect">
            <a:avLst/>
          </a:prstGeom>
        </p:spPr>
      </p:pic>
      <p:pic>
        <p:nvPicPr>
          <p:cNvPr id="8" name="Picture 7" descr="Photo of Kurt">
            <a:extLst>
              <a:ext uri="{FF2B5EF4-FFF2-40B4-BE49-F238E27FC236}">
                <a16:creationId xmlns:a16="http://schemas.microsoft.com/office/drawing/2014/main" id="{64553E5E-D5DA-2A45-8A2F-D849D92E54D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53470" y="3009052"/>
            <a:ext cx="914400" cy="914400"/>
          </a:xfrm>
          <a:prstGeom prst="rect">
            <a:avLst/>
          </a:prstGeom>
        </p:spPr>
      </p:pic>
      <p:pic>
        <p:nvPicPr>
          <p:cNvPr id="22" name="Picture 21" descr="Photo of Sharon">
            <a:extLst>
              <a:ext uri="{FF2B5EF4-FFF2-40B4-BE49-F238E27FC236}">
                <a16:creationId xmlns:a16="http://schemas.microsoft.com/office/drawing/2014/main" id="{7632AD29-AFB9-420E-AA30-D5DC63883854}"/>
              </a:ext>
            </a:extLst>
          </p:cNvPr>
          <p:cNvPicPr>
            <a:picLocks noChangeAspect="1"/>
          </p:cNvPicPr>
          <p:nvPr/>
        </p:nvPicPr>
        <p:blipFill>
          <a:blip r:embed="rId5"/>
          <a:stretch>
            <a:fillRect/>
          </a:stretch>
        </p:blipFill>
        <p:spPr>
          <a:xfrm>
            <a:off x="641858" y="1329621"/>
            <a:ext cx="926012" cy="909567"/>
          </a:xfrm>
          <a:prstGeom prst="rect">
            <a:avLst/>
          </a:prstGeom>
        </p:spPr>
      </p:pic>
    </p:spTree>
    <p:extLst>
      <p:ext uri="{BB962C8B-B14F-4D97-AF65-F5344CB8AC3E}">
        <p14:creationId xmlns:p14="http://schemas.microsoft.com/office/powerpoint/2010/main" val="749470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08F1-5021-5C48-A4FC-52C5CC4A12D9}"/>
              </a:ext>
            </a:extLst>
          </p:cNvPr>
          <p:cNvSpPr>
            <a:spLocks noGrp="1"/>
          </p:cNvSpPr>
          <p:nvPr>
            <p:ph type="title"/>
          </p:nvPr>
        </p:nvSpPr>
        <p:spPr>
          <a:xfrm>
            <a:off x="457200" y="205979"/>
            <a:ext cx="8483600" cy="857250"/>
          </a:xfrm>
        </p:spPr>
        <p:txBody>
          <a:bodyPr/>
          <a:lstStyle/>
          <a:p>
            <a:r>
              <a:rPr lang="en-US" dirty="0"/>
              <a:t>Making the text presentation more helpful to all voters</a:t>
            </a:r>
          </a:p>
        </p:txBody>
      </p:sp>
      <p:sp>
        <p:nvSpPr>
          <p:cNvPr id="3" name="Content Placeholder 2">
            <a:extLst>
              <a:ext uri="{FF2B5EF4-FFF2-40B4-BE49-F238E27FC236}">
                <a16:creationId xmlns:a16="http://schemas.microsoft.com/office/drawing/2014/main" id="{80E37DDD-0AA4-AF44-920E-A2258FC64453}"/>
              </a:ext>
            </a:extLst>
          </p:cNvPr>
          <p:cNvSpPr>
            <a:spLocks noGrp="1"/>
          </p:cNvSpPr>
          <p:nvPr>
            <p:ph idx="1"/>
          </p:nvPr>
        </p:nvSpPr>
        <p:spPr/>
        <p:txBody>
          <a:bodyPr/>
          <a:lstStyle/>
          <a:p>
            <a:r>
              <a:rPr lang="en-US" dirty="0"/>
              <a:t>Updated requirements for text size:</a:t>
            </a:r>
          </a:p>
          <a:p>
            <a:pPr marL="342900" indent="-342900">
              <a:buFont typeface="Arial" panose="020B0604020202020204" pitchFamily="34" charset="0"/>
              <a:buChar char="•"/>
            </a:pPr>
            <a:r>
              <a:rPr lang="en-US" dirty="0"/>
              <a:t>Increase the default text size to 4.8mm</a:t>
            </a:r>
          </a:p>
          <a:p>
            <a:pPr marL="342900" indent="-342900">
              <a:buFont typeface="Arial" panose="020B0604020202020204" pitchFamily="34" charset="0"/>
              <a:buChar char="•"/>
            </a:pPr>
            <a:r>
              <a:rPr lang="en-US" dirty="0"/>
              <a:t>Added for discrete text sizes</a:t>
            </a:r>
          </a:p>
          <a:p>
            <a:pPr marL="342900" indent="-342900">
              <a:buFont typeface="Arial" panose="020B0604020202020204" pitchFamily="34" charset="0"/>
              <a:buChar char="•"/>
            </a:pPr>
            <a:r>
              <a:rPr lang="en-US" dirty="0"/>
              <a:t>Allowed continuous text scaling as an option</a:t>
            </a:r>
          </a:p>
          <a:p>
            <a:pPr marL="342900" indent="-342900">
              <a:buFont typeface="Arial" panose="020B0604020202020204" pitchFamily="34" charset="0"/>
              <a:buChar char="•"/>
            </a:pPr>
            <a:r>
              <a:rPr lang="en-US" dirty="0"/>
              <a:t>Allowed horizontal scrolling or panning at text sizes over 200% (7.1mm)</a:t>
            </a:r>
          </a:p>
          <a:p>
            <a:endParaRPr lang="en-US" dirty="0"/>
          </a:p>
          <a:p>
            <a:r>
              <a:rPr lang="en-US" dirty="0"/>
              <a:t>Updated requirements for text color and contrast:</a:t>
            </a:r>
          </a:p>
          <a:p>
            <a:pPr marL="342900" indent="-342900">
              <a:buFont typeface="Arial" panose="020B0604020202020204" pitchFamily="34" charset="0"/>
              <a:buChar char="•"/>
            </a:pPr>
            <a:r>
              <a:rPr lang="en-US" dirty="0"/>
              <a:t>Specified the options more precisely</a:t>
            </a:r>
          </a:p>
          <a:p>
            <a:pPr marL="342900" indent="-342900">
              <a:buFont typeface="Arial" panose="020B0604020202020204" pitchFamily="34" charset="0"/>
              <a:buChar char="•"/>
            </a:pPr>
            <a:r>
              <a:rPr lang="en-US" dirty="0"/>
              <a:t>Added colors for those who need low contrast</a:t>
            </a:r>
          </a:p>
          <a:p>
            <a:endParaRPr lang="en-US" dirty="0"/>
          </a:p>
        </p:txBody>
      </p:sp>
    </p:spTree>
    <p:extLst>
      <p:ext uri="{BB962C8B-B14F-4D97-AF65-F5344CB8AC3E}">
        <p14:creationId xmlns:p14="http://schemas.microsoft.com/office/powerpoint/2010/main" val="3567964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65B86-03D7-744C-9464-83A141A86442}"/>
              </a:ext>
            </a:extLst>
          </p:cNvPr>
          <p:cNvSpPr>
            <a:spLocks noGrp="1"/>
          </p:cNvSpPr>
          <p:nvPr>
            <p:ph type="title"/>
          </p:nvPr>
        </p:nvSpPr>
        <p:spPr/>
        <p:txBody>
          <a:bodyPr/>
          <a:lstStyle/>
          <a:p>
            <a:r>
              <a:rPr lang="en-US" dirty="0"/>
              <a:t>Comparing the text sizes in 1.1 and 2.0</a:t>
            </a:r>
          </a:p>
        </p:txBody>
      </p:sp>
      <p:sp>
        <p:nvSpPr>
          <p:cNvPr id="12" name="Content Placeholder 11">
            <a:extLst>
              <a:ext uri="{FF2B5EF4-FFF2-40B4-BE49-F238E27FC236}">
                <a16:creationId xmlns:a16="http://schemas.microsoft.com/office/drawing/2014/main" id="{C156DA09-2EFF-1F42-9A41-32DEACD7A004}"/>
              </a:ext>
            </a:extLst>
          </p:cNvPr>
          <p:cNvSpPr>
            <a:spLocks noGrp="1"/>
          </p:cNvSpPr>
          <p:nvPr>
            <p:ph idx="1"/>
          </p:nvPr>
        </p:nvSpPr>
        <p:spPr>
          <a:xfrm>
            <a:off x="457201" y="1200151"/>
            <a:ext cx="8229600" cy="944738"/>
          </a:xfrm>
        </p:spPr>
        <p:txBody>
          <a:bodyPr/>
          <a:lstStyle/>
          <a:p>
            <a:r>
              <a:rPr lang="en-US" dirty="0"/>
              <a:t>The two sizes in 1.1 left a gap in the middle that included the most useful text sizes for many voters</a:t>
            </a:r>
          </a:p>
        </p:txBody>
      </p:sp>
      <p:pic>
        <p:nvPicPr>
          <p:cNvPr id="7" name="Picture 6" descr="Visualization of the current 2.0 text sizes, showing the gap filled, and a larger default siz">
            <a:extLst>
              <a:ext uri="{FF2B5EF4-FFF2-40B4-BE49-F238E27FC236}">
                <a16:creationId xmlns:a16="http://schemas.microsoft.com/office/drawing/2014/main" id="{2EB4EFE4-5303-2D4C-8E2B-CE6BD1761A84}"/>
              </a:ext>
            </a:extLst>
          </p:cNvPr>
          <p:cNvPicPr>
            <a:picLocks noChangeAspect="1"/>
          </p:cNvPicPr>
          <p:nvPr/>
        </p:nvPicPr>
        <p:blipFill>
          <a:blip r:embed="rId3"/>
          <a:stretch>
            <a:fillRect/>
          </a:stretch>
        </p:blipFill>
        <p:spPr>
          <a:xfrm>
            <a:off x="4687960" y="2243540"/>
            <a:ext cx="4246274" cy="2013697"/>
          </a:xfrm>
          <a:prstGeom prst="rect">
            <a:avLst/>
          </a:prstGeom>
        </p:spPr>
      </p:pic>
      <p:pic>
        <p:nvPicPr>
          <p:cNvPr id="9" name="Picture 8" descr="Visualization of the current 1.1 text sizes, showing the gap in the middle">
            <a:extLst>
              <a:ext uri="{FF2B5EF4-FFF2-40B4-BE49-F238E27FC236}">
                <a16:creationId xmlns:a16="http://schemas.microsoft.com/office/drawing/2014/main" id="{5751FDD0-414C-B442-B423-DEECE1AECF39}"/>
              </a:ext>
            </a:extLst>
          </p:cNvPr>
          <p:cNvPicPr>
            <a:picLocks noChangeAspect="1"/>
          </p:cNvPicPr>
          <p:nvPr/>
        </p:nvPicPr>
        <p:blipFill>
          <a:blip r:embed="rId4"/>
          <a:stretch>
            <a:fillRect/>
          </a:stretch>
        </p:blipFill>
        <p:spPr>
          <a:xfrm>
            <a:off x="221543" y="2248604"/>
            <a:ext cx="4384323" cy="2003831"/>
          </a:xfrm>
          <a:prstGeom prst="rect">
            <a:avLst/>
          </a:prstGeom>
        </p:spPr>
      </p:pic>
      <p:sp>
        <p:nvSpPr>
          <p:cNvPr id="10" name="TextBox 9">
            <a:extLst>
              <a:ext uri="{FF2B5EF4-FFF2-40B4-BE49-F238E27FC236}">
                <a16:creationId xmlns:a16="http://schemas.microsoft.com/office/drawing/2014/main" id="{7D904D5A-A828-6245-9250-EDE3406035D0}"/>
              </a:ext>
            </a:extLst>
          </p:cNvPr>
          <p:cNvSpPr txBox="1"/>
          <p:nvPr/>
        </p:nvSpPr>
        <p:spPr>
          <a:xfrm>
            <a:off x="227678" y="4200180"/>
            <a:ext cx="4400766" cy="646331"/>
          </a:xfrm>
          <a:prstGeom prst="rect">
            <a:avLst/>
          </a:prstGeom>
          <a:noFill/>
        </p:spPr>
        <p:txBody>
          <a:bodyPr wrap="square" rtlCol="0">
            <a:spAutoFit/>
          </a:bodyPr>
          <a:lstStyle/>
          <a:p>
            <a:r>
              <a:rPr lang="en-US" sz="1200" dirty="0"/>
              <a:t>1.0 and 1.1 have 2 text size ranges: </a:t>
            </a:r>
            <a:br>
              <a:rPr lang="en-US" sz="1200" dirty="0"/>
            </a:br>
            <a:r>
              <a:rPr lang="en-US" sz="1200" dirty="0"/>
              <a:t>	3.0-4.5 mm -  default</a:t>
            </a:r>
          </a:p>
          <a:p>
            <a:r>
              <a:rPr lang="en-US" sz="1200" dirty="0"/>
              <a:t>	6.3-9.0mm</a:t>
            </a:r>
          </a:p>
        </p:txBody>
      </p:sp>
      <p:sp>
        <p:nvSpPr>
          <p:cNvPr id="11" name="TextBox 10">
            <a:extLst>
              <a:ext uri="{FF2B5EF4-FFF2-40B4-BE49-F238E27FC236}">
                <a16:creationId xmlns:a16="http://schemas.microsoft.com/office/drawing/2014/main" id="{E77731A7-D858-BF4F-B9B1-65D4839C64C5}"/>
              </a:ext>
            </a:extLst>
          </p:cNvPr>
          <p:cNvSpPr txBox="1"/>
          <p:nvPr/>
        </p:nvSpPr>
        <p:spPr>
          <a:xfrm>
            <a:off x="4658567" y="4171958"/>
            <a:ext cx="4400766" cy="1015663"/>
          </a:xfrm>
          <a:prstGeom prst="rect">
            <a:avLst/>
          </a:prstGeom>
          <a:noFill/>
        </p:spPr>
        <p:txBody>
          <a:bodyPr wrap="square" rtlCol="0">
            <a:spAutoFit/>
          </a:bodyPr>
          <a:lstStyle/>
          <a:p>
            <a:r>
              <a:rPr lang="en-US" sz="1200" dirty="0"/>
              <a:t>2.0 has 4 text size ranges: </a:t>
            </a:r>
            <a:br>
              <a:rPr lang="en-US" sz="1200" dirty="0"/>
            </a:br>
            <a:r>
              <a:rPr lang="en-US" sz="1200" dirty="0"/>
              <a:t>	3.5-4.2 mm</a:t>
            </a:r>
          </a:p>
          <a:p>
            <a:r>
              <a:rPr lang="en-US" sz="1200" dirty="0"/>
              <a:t>	4.5-5.6 mm – default</a:t>
            </a:r>
          </a:p>
          <a:p>
            <a:r>
              <a:rPr lang="en-US" sz="1200" dirty="0"/>
              <a:t>	6.4-7.1 mm</a:t>
            </a:r>
          </a:p>
          <a:p>
            <a:r>
              <a:rPr lang="en-US" sz="1200" dirty="0"/>
              <a:t>	8.5-9.0 mm</a:t>
            </a:r>
          </a:p>
        </p:txBody>
      </p:sp>
      <p:sp>
        <p:nvSpPr>
          <p:cNvPr id="3" name="Right Arrow 2">
            <a:extLst>
              <a:ext uri="{FF2B5EF4-FFF2-40B4-BE49-F238E27FC236}">
                <a16:creationId xmlns:a16="http://schemas.microsoft.com/office/drawing/2014/main" id="{8F61AE6C-A59C-8B4F-9E10-8A5FBCDF4948}"/>
              </a:ext>
            </a:extLst>
          </p:cNvPr>
          <p:cNvSpPr/>
          <p:nvPr/>
        </p:nvSpPr>
        <p:spPr>
          <a:xfrm rot="10800000">
            <a:off x="2731911" y="2607733"/>
            <a:ext cx="462844" cy="112889"/>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77D21F61-04E6-9B47-8CB7-48937B0FEE12}"/>
              </a:ext>
            </a:extLst>
          </p:cNvPr>
          <p:cNvSpPr/>
          <p:nvPr/>
        </p:nvSpPr>
        <p:spPr>
          <a:xfrm rot="10800000">
            <a:off x="7343422" y="2918178"/>
            <a:ext cx="462844" cy="112889"/>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400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65B86-03D7-744C-9464-83A141A86442}"/>
              </a:ext>
            </a:extLst>
          </p:cNvPr>
          <p:cNvSpPr>
            <a:spLocks noGrp="1"/>
          </p:cNvSpPr>
          <p:nvPr>
            <p:ph type="title"/>
          </p:nvPr>
        </p:nvSpPr>
        <p:spPr/>
        <p:txBody>
          <a:bodyPr/>
          <a:lstStyle/>
          <a:p>
            <a:r>
              <a:rPr lang="en-US" dirty="0"/>
              <a:t>Sample color contrast settings</a:t>
            </a:r>
          </a:p>
        </p:txBody>
      </p:sp>
      <p:sp>
        <p:nvSpPr>
          <p:cNvPr id="12" name="Content Placeholder 11">
            <a:extLst>
              <a:ext uri="{FF2B5EF4-FFF2-40B4-BE49-F238E27FC236}">
                <a16:creationId xmlns:a16="http://schemas.microsoft.com/office/drawing/2014/main" id="{C156DA09-2EFF-1F42-9A41-32DEACD7A004}"/>
              </a:ext>
            </a:extLst>
          </p:cNvPr>
          <p:cNvSpPr>
            <a:spLocks noGrp="1"/>
          </p:cNvSpPr>
          <p:nvPr>
            <p:ph idx="1"/>
          </p:nvPr>
        </p:nvSpPr>
        <p:spPr>
          <a:xfrm>
            <a:off x="457201" y="1200151"/>
            <a:ext cx="2252132" cy="944738"/>
          </a:xfrm>
        </p:spPr>
        <p:txBody>
          <a:bodyPr>
            <a:noAutofit/>
          </a:bodyPr>
          <a:lstStyle/>
          <a:p>
            <a:r>
              <a:rPr lang="en-US" dirty="0"/>
              <a:t>Contrast samples included in guidance notes to show combinations that meet the requirements </a:t>
            </a:r>
          </a:p>
        </p:txBody>
      </p:sp>
      <p:pic>
        <p:nvPicPr>
          <p:cNvPr id="8" name="Picture 7" descr="Visual presentation of contrasts from 3:1 to 21:1 with black text on different grey backgrounds and grey text on a white background. ">
            <a:extLst>
              <a:ext uri="{FF2B5EF4-FFF2-40B4-BE49-F238E27FC236}">
                <a16:creationId xmlns:a16="http://schemas.microsoft.com/office/drawing/2014/main" id="{298033EB-03A8-8C48-91F4-7CF822F95A39}"/>
              </a:ext>
            </a:extLst>
          </p:cNvPr>
          <p:cNvPicPr/>
          <p:nvPr/>
        </p:nvPicPr>
        <p:blipFill>
          <a:blip r:embed="rId3"/>
          <a:stretch>
            <a:fillRect/>
          </a:stretch>
        </p:blipFill>
        <p:spPr>
          <a:xfrm>
            <a:off x="2909711" y="1298822"/>
            <a:ext cx="5943600" cy="1033145"/>
          </a:xfrm>
          <a:prstGeom prst="rect">
            <a:avLst/>
          </a:prstGeom>
        </p:spPr>
      </p:pic>
      <p:sp>
        <p:nvSpPr>
          <p:cNvPr id="10" name="TextBox 9">
            <a:extLst>
              <a:ext uri="{FF2B5EF4-FFF2-40B4-BE49-F238E27FC236}">
                <a16:creationId xmlns:a16="http://schemas.microsoft.com/office/drawing/2014/main" id="{7D904D5A-A828-6245-9250-EDE3406035D0}"/>
              </a:ext>
            </a:extLst>
          </p:cNvPr>
          <p:cNvSpPr txBox="1"/>
          <p:nvPr/>
        </p:nvSpPr>
        <p:spPr>
          <a:xfrm>
            <a:off x="2875844" y="2314935"/>
            <a:ext cx="4400766" cy="276999"/>
          </a:xfrm>
          <a:prstGeom prst="rect">
            <a:avLst/>
          </a:prstGeom>
          <a:noFill/>
        </p:spPr>
        <p:txBody>
          <a:bodyPr wrap="square" rtlCol="0">
            <a:spAutoFit/>
          </a:bodyPr>
          <a:lstStyle/>
          <a:p>
            <a:r>
              <a:rPr lang="en-US" sz="1200" dirty="0"/>
              <a:t>Grey scale samples at 3:1 to 21:1</a:t>
            </a:r>
          </a:p>
        </p:txBody>
      </p:sp>
      <p:pic>
        <p:nvPicPr>
          <p:cNvPr id="13" name="Picture 12" descr="Visual presentation of high contrast options">
            <a:extLst>
              <a:ext uri="{FF2B5EF4-FFF2-40B4-BE49-F238E27FC236}">
                <a16:creationId xmlns:a16="http://schemas.microsoft.com/office/drawing/2014/main" id="{6CB4824D-44A8-FE40-A632-F4109A404360}"/>
              </a:ext>
            </a:extLst>
          </p:cNvPr>
          <p:cNvPicPr/>
          <p:nvPr/>
        </p:nvPicPr>
        <p:blipFill>
          <a:blip r:embed="rId4"/>
          <a:stretch>
            <a:fillRect/>
          </a:stretch>
        </p:blipFill>
        <p:spPr>
          <a:xfrm>
            <a:off x="2875844" y="2717306"/>
            <a:ext cx="5943600" cy="702310"/>
          </a:xfrm>
          <a:prstGeom prst="rect">
            <a:avLst/>
          </a:prstGeom>
        </p:spPr>
      </p:pic>
      <p:sp>
        <p:nvSpPr>
          <p:cNvPr id="15" name="TextBox 14">
            <a:extLst>
              <a:ext uri="{FF2B5EF4-FFF2-40B4-BE49-F238E27FC236}">
                <a16:creationId xmlns:a16="http://schemas.microsoft.com/office/drawing/2014/main" id="{9EE584AA-9FAA-CD40-97BE-2C56F4B4B7EC}"/>
              </a:ext>
            </a:extLst>
          </p:cNvPr>
          <p:cNvSpPr txBox="1"/>
          <p:nvPr/>
        </p:nvSpPr>
        <p:spPr>
          <a:xfrm>
            <a:off x="2875844" y="3302713"/>
            <a:ext cx="4400766" cy="276999"/>
          </a:xfrm>
          <a:prstGeom prst="rect">
            <a:avLst/>
          </a:prstGeom>
          <a:noFill/>
        </p:spPr>
        <p:txBody>
          <a:bodyPr wrap="square" rtlCol="0">
            <a:spAutoFit/>
          </a:bodyPr>
          <a:lstStyle/>
          <a:p>
            <a:r>
              <a:rPr lang="en-US" sz="1200" dirty="0"/>
              <a:t>High contrast examples at 16.1:1 to 21:1</a:t>
            </a:r>
          </a:p>
        </p:txBody>
      </p:sp>
      <p:pic>
        <p:nvPicPr>
          <p:cNvPr id="14" name="Picture 13" descr="Visual presentation of low contrast combinations. ">
            <a:extLst>
              <a:ext uri="{FF2B5EF4-FFF2-40B4-BE49-F238E27FC236}">
                <a16:creationId xmlns:a16="http://schemas.microsoft.com/office/drawing/2014/main" id="{0D5A0A01-04CB-D844-A489-320BC61146D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977445" y="3859600"/>
            <a:ext cx="5325463" cy="599511"/>
          </a:xfrm>
          <a:prstGeom prst="rect">
            <a:avLst/>
          </a:prstGeom>
          <a:noFill/>
          <a:ln>
            <a:noFill/>
          </a:ln>
        </p:spPr>
      </p:pic>
      <p:sp>
        <p:nvSpPr>
          <p:cNvPr id="16" name="TextBox 15">
            <a:extLst>
              <a:ext uri="{FF2B5EF4-FFF2-40B4-BE49-F238E27FC236}">
                <a16:creationId xmlns:a16="http://schemas.microsoft.com/office/drawing/2014/main" id="{DDD79F45-5EED-7A40-8B7A-68A492CE4119}"/>
              </a:ext>
            </a:extLst>
          </p:cNvPr>
          <p:cNvSpPr txBox="1"/>
          <p:nvPr/>
        </p:nvSpPr>
        <p:spPr>
          <a:xfrm>
            <a:off x="2875844" y="4482402"/>
            <a:ext cx="4400766" cy="276999"/>
          </a:xfrm>
          <a:prstGeom prst="rect">
            <a:avLst/>
          </a:prstGeom>
          <a:noFill/>
        </p:spPr>
        <p:txBody>
          <a:bodyPr wrap="square" rtlCol="0">
            <a:spAutoFit/>
          </a:bodyPr>
          <a:lstStyle/>
          <a:p>
            <a:r>
              <a:rPr lang="en-US" sz="1200" dirty="0"/>
              <a:t>Low contrast examples at 4.8:1 to 7.86:1</a:t>
            </a:r>
          </a:p>
        </p:txBody>
      </p:sp>
    </p:spTree>
    <p:extLst>
      <p:ext uri="{BB962C8B-B14F-4D97-AF65-F5344CB8AC3E}">
        <p14:creationId xmlns:p14="http://schemas.microsoft.com/office/powerpoint/2010/main" val="3577736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28A0-9352-8147-89FE-906BEED385FD}"/>
              </a:ext>
            </a:extLst>
          </p:cNvPr>
          <p:cNvSpPr>
            <a:spLocks noGrp="1"/>
          </p:cNvSpPr>
          <p:nvPr>
            <p:ph type="title"/>
          </p:nvPr>
        </p:nvSpPr>
        <p:spPr/>
        <p:txBody>
          <a:bodyPr/>
          <a:lstStyle/>
          <a:p>
            <a:r>
              <a:rPr lang="en-US" dirty="0"/>
              <a:t>3.</a:t>
            </a:r>
            <a:br>
              <a:rPr lang="en-US" dirty="0"/>
            </a:br>
            <a:r>
              <a:rPr lang="en-US" dirty="0"/>
              <a:t>Plain language requirements</a:t>
            </a:r>
          </a:p>
        </p:txBody>
      </p:sp>
      <p:sp>
        <p:nvSpPr>
          <p:cNvPr id="3" name="Content Placeholder 2">
            <a:extLst>
              <a:ext uri="{FF2B5EF4-FFF2-40B4-BE49-F238E27FC236}">
                <a16:creationId xmlns:a16="http://schemas.microsoft.com/office/drawing/2014/main" id="{B3294ECB-B713-8B4E-8A47-FF0676B4F2B6}"/>
              </a:ext>
            </a:extLst>
          </p:cNvPr>
          <p:cNvSpPr>
            <a:spLocks noGrp="1"/>
          </p:cNvSpPr>
          <p:nvPr>
            <p:ph sz="quarter" idx="10"/>
          </p:nvPr>
        </p:nvSpPr>
        <p:spPr/>
        <p:txBody>
          <a:bodyPr/>
          <a:lstStyle/>
          <a:p>
            <a:r>
              <a:rPr lang="en-US" dirty="0"/>
              <a:t>Goal for the update</a:t>
            </a:r>
          </a:p>
          <a:p>
            <a:pPr marL="342900" indent="-342900">
              <a:buFont typeface="Arial" panose="020B0604020202020204" pitchFamily="34" charset="0"/>
              <a:buChar char="•"/>
            </a:pPr>
            <a:r>
              <a:rPr lang="en-US" dirty="0"/>
              <a:t>Write clear, testable requirements</a:t>
            </a:r>
          </a:p>
          <a:p>
            <a:endParaRPr lang="en-US" dirty="0"/>
          </a:p>
        </p:txBody>
      </p:sp>
    </p:spTree>
    <p:extLst>
      <p:ext uri="{BB962C8B-B14F-4D97-AF65-F5344CB8AC3E}">
        <p14:creationId xmlns:p14="http://schemas.microsoft.com/office/powerpoint/2010/main" val="1752032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623B-4644-2345-9273-BE8C74829ACC}"/>
              </a:ext>
            </a:extLst>
          </p:cNvPr>
          <p:cNvSpPr>
            <a:spLocks noGrp="1"/>
          </p:cNvSpPr>
          <p:nvPr>
            <p:ph type="title"/>
          </p:nvPr>
        </p:nvSpPr>
        <p:spPr/>
        <p:txBody>
          <a:bodyPr/>
          <a:lstStyle/>
          <a:p>
            <a:r>
              <a:rPr lang="en-US" dirty="0"/>
              <a:t>Why the requirements needed updating</a:t>
            </a:r>
          </a:p>
        </p:txBody>
      </p:sp>
      <p:sp>
        <p:nvSpPr>
          <p:cNvPr id="3" name="Content Placeholder 2">
            <a:extLst>
              <a:ext uri="{FF2B5EF4-FFF2-40B4-BE49-F238E27FC236}">
                <a16:creationId xmlns:a16="http://schemas.microsoft.com/office/drawing/2014/main" id="{744FE4F5-ABB1-2648-BAD5-F7B4608EF838}"/>
              </a:ext>
            </a:extLst>
          </p:cNvPr>
          <p:cNvSpPr>
            <a:spLocks noGrp="1"/>
          </p:cNvSpPr>
          <p:nvPr>
            <p:ph idx="1"/>
          </p:nvPr>
        </p:nvSpPr>
        <p:spPr>
          <a:xfrm>
            <a:off x="457201" y="1200151"/>
            <a:ext cx="8229600" cy="1768827"/>
          </a:xfrm>
        </p:spPr>
        <p:txBody>
          <a:bodyPr>
            <a:normAutofit fontScale="92500" lnSpcReduction="20000"/>
          </a:bodyPr>
          <a:lstStyle/>
          <a:p>
            <a:r>
              <a:rPr lang="en-US" dirty="0"/>
              <a:t>The core requirement remains the same, but we changed the approach to how it was written to:</a:t>
            </a:r>
          </a:p>
          <a:p>
            <a:pPr marL="342900" indent="-342900">
              <a:buFont typeface="Wingdings" pitchFamily="2" charset="2"/>
              <a:buChar char="§"/>
            </a:pPr>
            <a:r>
              <a:rPr lang="en-US" dirty="0"/>
              <a:t>Make it more testable, even with requirements that are hard to measure</a:t>
            </a:r>
          </a:p>
          <a:p>
            <a:pPr marL="342900" indent="-342900">
              <a:buFont typeface="Wingdings" pitchFamily="2" charset="2"/>
              <a:buChar char="§"/>
            </a:pPr>
            <a:r>
              <a:rPr lang="en-US" dirty="0"/>
              <a:t>Give manufacturers and testers better tools to meet the requirement</a:t>
            </a:r>
          </a:p>
          <a:p>
            <a:pPr marL="342900" indent="-342900">
              <a:buFont typeface="Wingdings" pitchFamily="2" charset="2"/>
              <a:buChar char="§"/>
            </a:pPr>
            <a:r>
              <a:rPr lang="en-US" dirty="0"/>
              <a:t>Make it easier to apply to all requirements for instructions, notices, messages and general usability for voters</a:t>
            </a:r>
          </a:p>
          <a:p>
            <a:endParaRPr lang="en-US" dirty="0"/>
          </a:p>
          <a:p>
            <a:endParaRPr lang="en-US" dirty="0"/>
          </a:p>
          <a:p>
            <a:pPr marL="342900" indent="-342900">
              <a:buFont typeface="Wingdings" pitchFamily="2" charset="2"/>
              <a:buChar char="§"/>
            </a:pPr>
            <a:endParaRPr lang="en-US" dirty="0"/>
          </a:p>
        </p:txBody>
      </p:sp>
      <p:sp>
        <p:nvSpPr>
          <p:cNvPr id="4" name="Rounded Rectangular Callout 3">
            <a:extLst>
              <a:ext uri="{FF2B5EF4-FFF2-40B4-BE49-F238E27FC236}">
                <a16:creationId xmlns:a16="http://schemas.microsoft.com/office/drawing/2014/main" id="{6C9E9679-4A65-2041-90A5-900A313C90EE}"/>
              </a:ext>
            </a:extLst>
          </p:cNvPr>
          <p:cNvSpPr/>
          <p:nvPr/>
        </p:nvSpPr>
        <p:spPr>
          <a:xfrm>
            <a:off x="4752621" y="3499556"/>
            <a:ext cx="3115735" cy="1027288"/>
          </a:xfrm>
          <a:prstGeom prst="wedgeRoundRectCallout">
            <a:avLst>
              <a:gd name="adj1" fmla="val -8739"/>
              <a:gd name="adj2" fmla="val 87262"/>
              <a:gd name="adj3" fmla="val 16667"/>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2D540AA-B5BF-3940-9620-096648F56171}"/>
              </a:ext>
            </a:extLst>
          </p:cNvPr>
          <p:cNvSpPr txBox="1"/>
          <p:nvPr/>
        </p:nvSpPr>
        <p:spPr>
          <a:xfrm>
            <a:off x="5000978" y="3714044"/>
            <a:ext cx="2980267" cy="646331"/>
          </a:xfrm>
          <a:prstGeom prst="rect">
            <a:avLst/>
          </a:prstGeom>
          <a:noFill/>
        </p:spPr>
        <p:txBody>
          <a:bodyPr wrap="square" rtlCol="0">
            <a:spAutoFit/>
          </a:bodyPr>
          <a:lstStyle/>
          <a:p>
            <a:r>
              <a:rPr lang="en-US" dirty="0"/>
              <a:t>Would even one use of passive voice fail a system?</a:t>
            </a:r>
          </a:p>
        </p:txBody>
      </p:sp>
    </p:spTree>
    <p:extLst>
      <p:ext uri="{BB962C8B-B14F-4D97-AF65-F5344CB8AC3E}">
        <p14:creationId xmlns:p14="http://schemas.microsoft.com/office/powerpoint/2010/main" val="4154636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08F1-5021-5C48-A4FC-52C5CC4A12D9}"/>
              </a:ext>
            </a:extLst>
          </p:cNvPr>
          <p:cNvSpPr>
            <a:spLocks noGrp="1"/>
          </p:cNvSpPr>
          <p:nvPr>
            <p:ph type="title"/>
          </p:nvPr>
        </p:nvSpPr>
        <p:spPr/>
        <p:txBody>
          <a:bodyPr/>
          <a:lstStyle/>
          <a:p>
            <a:r>
              <a:rPr lang="en-US" dirty="0"/>
              <a:t>What we learned in the gap analysis</a:t>
            </a:r>
          </a:p>
        </p:txBody>
      </p:sp>
      <p:sp>
        <p:nvSpPr>
          <p:cNvPr id="3" name="Content Placeholder 2">
            <a:extLst>
              <a:ext uri="{FF2B5EF4-FFF2-40B4-BE49-F238E27FC236}">
                <a16:creationId xmlns:a16="http://schemas.microsoft.com/office/drawing/2014/main" id="{80E37DDD-0AA4-AF44-920E-A2258FC64453}"/>
              </a:ext>
            </a:extLst>
          </p:cNvPr>
          <p:cNvSpPr>
            <a:spLocks noGrp="1"/>
          </p:cNvSpPr>
          <p:nvPr>
            <p:ph idx="1"/>
          </p:nvPr>
        </p:nvSpPr>
        <p:spPr>
          <a:xfrm>
            <a:off x="2906282" y="1132418"/>
            <a:ext cx="5746652" cy="3394472"/>
          </a:xfrm>
        </p:spPr>
        <p:txBody>
          <a:bodyPr>
            <a:normAutofit fontScale="92500" lnSpcReduction="20000"/>
          </a:bodyPr>
          <a:lstStyle/>
          <a:p>
            <a:pPr marL="342900" indent="-342900">
              <a:buFont typeface="Arial" panose="020B0604020202020204" pitchFamily="34" charset="0"/>
              <a:buChar char="•"/>
            </a:pPr>
            <a:r>
              <a:rPr lang="en-US" dirty="0"/>
              <a:t>There is better appreciation of plain language as important for voting systems.</a:t>
            </a:r>
          </a:p>
          <a:p>
            <a:pPr marL="342900" indent="-342900">
              <a:buFont typeface="Arial" panose="020B0604020202020204" pitchFamily="34" charset="0"/>
              <a:buChar char="•"/>
            </a:pPr>
            <a:r>
              <a:rPr lang="en-US" dirty="0"/>
              <a:t>NIST research still useful for voting systems.</a:t>
            </a:r>
          </a:p>
          <a:p>
            <a:pPr marL="342900" indent="-342900">
              <a:buFont typeface="Arial" panose="020B0604020202020204" pitchFamily="34" charset="0"/>
              <a:buChar char="•"/>
            </a:pPr>
            <a:r>
              <a:rPr lang="en-US" dirty="0"/>
              <a:t>There are tools that can help guide writing.</a:t>
            </a:r>
          </a:p>
          <a:p>
            <a:pPr marL="342900" indent="-342900">
              <a:buFont typeface="Arial" panose="020B0604020202020204" pitchFamily="34" charset="0"/>
              <a:buChar char="•"/>
            </a:pPr>
            <a:r>
              <a:rPr lang="en-US" dirty="0"/>
              <a:t>It’s important for cognitive disabilities and low literacy or English proficiency </a:t>
            </a:r>
          </a:p>
          <a:p>
            <a:endParaRPr lang="en-US" dirty="0"/>
          </a:p>
          <a:p>
            <a:r>
              <a:rPr lang="en-US" dirty="0"/>
              <a:t>Updated requirements:</a:t>
            </a:r>
          </a:p>
          <a:p>
            <a:pPr marL="342900" indent="-342900">
              <a:buFont typeface="Arial" panose="020B0604020202020204" pitchFamily="34" charset="0"/>
              <a:buChar char="•"/>
            </a:pPr>
            <a:r>
              <a:rPr lang="en-US" dirty="0"/>
              <a:t>Single broad requirement</a:t>
            </a:r>
          </a:p>
          <a:p>
            <a:pPr marL="342900" indent="-342900">
              <a:buFont typeface="Arial" panose="020B0604020202020204" pitchFamily="34" charset="0"/>
              <a:buChar char="•"/>
            </a:pPr>
            <a:r>
              <a:rPr lang="en-US" dirty="0"/>
              <a:t>Specifically includes administrative interfaces</a:t>
            </a:r>
          </a:p>
          <a:p>
            <a:pPr marL="342900" indent="-342900">
              <a:buFont typeface="Arial" panose="020B0604020202020204" pitchFamily="34" charset="0"/>
              <a:buChar char="•"/>
            </a:pPr>
            <a:r>
              <a:rPr lang="en-US" dirty="0"/>
              <a:t>Specific elements listed in discussion notes</a:t>
            </a:r>
          </a:p>
          <a:p>
            <a:endParaRPr lang="en-US" dirty="0"/>
          </a:p>
        </p:txBody>
      </p:sp>
      <p:sp>
        <p:nvSpPr>
          <p:cNvPr id="6" name="TextBox 5">
            <a:extLst>
              <a:ext uri="{FF2B5EF4-FFF2-40B4-BE49-F238E27FC236}">
                <a16:creationId xmlns:a16="http://schemas.microsoft.com/office/drawing/2014/main" id="{2FD419C5-C95E-4544-9D95-589BB7AF0A63}"/>
              </a:ext>
            </a:extLst>
          </p:cNvPr>
          <p:cNvSpPr txBox="1"/>
          <p:nvPr/>
        </p:nvSpPr>
        <p:spPr>
          <a:xfrm>
            <a:off x="588923" y="1400538"/>
            <a:ext cx="2097741" cy="2585323"/>
          </a:xfrm>
          <a:prstGeom prst="rect">
            <a:avLst/>
          </a:prstGeom>
          <a:noFill/>
          <a:ln>
            <a:solidFill>
              <a:schemeClr val="accent1"/>
            </a:solidFill>
          </a:ln>
        </p:spPr>
        <p:txBody>
          <a:bodyPr wrap="square" rtlCol="0">
            <a:spAutoFit/>
          </a:bodyPr>
          <a:lstStyle/>
          <a:p>
            <a:r>
              <a:rPr lang="en-US" b="1" dirty="0"/>
              <a:t>7.3-P</a:t>
            </a:r>
          </a:p>
          <a:p>
            <a:r>
              <a:rPr lang="en-US" dirty="0"/>
              <a:t>Information and instructions for voters and election workers must be written clearly, following the best practices for plain language. </a:t>
            </a:r>
            <a:endParaRPr lang="en-US" sz="1600" dirty="0"/>
          </a:p>
        </p:txBody>
      </p:sp>
    </p:spTree>
    <p:extLst>
      <p:ext uri="{BB962C8B-B14F-4D97-AF65-F5344CB8AC3E}">
        <p14:creationId xmlns:p14="http://schemas.microsoft.com/office/powerpoint/2010/main" val="1935019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08F1-5021-5C48-A4FC-52C5CC4A12D9}"/>
              </a:ext>
            </a:extLst>
          </p:cNvPr>
          <p:cNvSpPr>
            <a:spLocks noGrp="1"/>
          </p:cNvSpPr>
          <p:nvPr>
            <p:ph type="title"/>
          </p:nvPr>
        </p:nvSpPr>
        <p:spPr/>
        <p:txBody>
          <a:bodyPr/>
          <a:lstStyle/>
          <a:p>
            <a:r>
              <a:rPr lang="en-US" dirty="0"/>
              <a:t>We reviewed plain language evaluation tools</a:t>
            </a:r>
          </a:p>
        </p:txBody>
      </p:sp>
      <p:sp>
        <p:nvSpPr>
          <p:cNvPr id="3" name="Content Placeholder 2">
            <a:extLst>
              <a:ext uri="{FF2B5EF4-FFF2-40B4-BE49-F238E27FC236}">
                <a16:creationId xmlns:a16="http://schemas.microsoft.com/office/drawing/2014/main" id="{80E37DDD-0AA4-AF44-920E-A2258FC64453}"/>
              </a:ext>
            </a:extLst>
          </p:cNvPr>
          <p:cNvSpPr>
            <a:spLocks noGrp="1"/>
          </p:cNvSpPr>
          <p:nvPr>
            <p:ph idx="1"/>
          </p:nvPr>
        </p:nvSpPr>
        <p:spPr>
          <a:xfrm>
            <a:off x="4176888" y="1098551"/>
            <a:ext cx="4803423" cy="3394472"/>
          </a:xfrm>
        </p:spPr>
        <p:txBody>
          <a:bodyPr>
            <a:normAutofit lnSpcReduction="10000"/>
          </a:bodyPr>
          <a:lstStyle/>
          <a:p>
            <a:r>
              <a:rPr lang="en-US" dirty="0"/>
              <a:t>We reviewed tools that can evaluate short texts against plain language practices such as:</a:t>
            </a:r>
          </a:p>
          <a:p>
            <a:pPr marL="342900" lvl="0" indent="-342900">
              <a:spcBef>
                <a:spcPts val="0"/>
              </a:spcBef>
              <a:buFont typeface="Arial" panose="020B0604020202020204" pitchFamily="34" charset="0"/>
              <a:buChar char="•"/>
            </a:pPr>
            <a:r>
              <a:rPr lang="en-US" sz="1800" dirty="0"/>
              <a:t>Sentence and word length</a:t>
            </a:r>
          </a:p>
          <a:p>
            <a:pPr marL="342900" lvl="0" indent="-342900">
              <a:spcBef>
                <a:spcPts val="0"/>
              </a:spcBef>
              <a:buFont typeface="Arial" panose="020B0604020202020204" pitchFamily="34" charset="0"/>
              <a:buChar char="•"/>
            </a:pPr>
            <a:r>
              <a:rPr lang="en-US" sz="1800" dirty="0"/>
              <a:t>Passive verbs and hidden verbs</a:t>
            </a:r>
          </a:p>
          <a:p>
            <a:pPr marL="342900" lvl="0" indent="-342900">
              <a:spcBef>
                <a:spcPts val="0"/>
              </a:spcBef>
              <a:buFont typeface="Arial" panose="020B0604020202020204" pitchFamily="34" charset="0"/>
              <a:buChar char="•"/>
            </a:pPr>
            <a:r>
              <a:rPr lang="en-US" sz="1800" dirty="0"/>
              <a:t>Words easily misused</a:t>
            </a:r>
          </a:p>
          <a:p>
            <a:pPr marL="342900" lvl="0" indent="-342900">
              <a:spcBef>
                <a:spcPts val="0"/>
              </a:spcBef>
              <a:buFont typeface="Arial" panose="020B0604020202020204" pitchFamily="34" charset="0"/>
              <a:buChar char="•"/>
            </a:pPr>
            <a:r>
              <a:rPr lang="en-US" sz="1800" dirty="0"/>
              <a:t>Complex phrases or jargon</a:t>
            </a:r>
          </a:p>
          <a:p>
            <a:pPr marL="342900" lvl="0" indent="-342900">
              <a:spcBef>
                <a:spcPts val="0"/>
              </a:spcBef>
              <a:buFont typeface="Arial" panose="020B0604020202020204" pitchFamily="34" charset="0"/>
              <a:buChar char="•"/>
            </a:pPr>
            <a:r>
              <a:rPr lang="en-US" sz="1800" dirty="0"/>
              <a:t>Duplicate or unnecessary words </a:t>
            </a:r>
          </a:p>
          <a:p>
            <a:endParaRPr lang="en-US" dirty="0"/>
          </a:p>
          <a:p>
            <a:r>
              <a:rPr lang="en-US" dirty="0"/>
              <a:t>We found several free or low-cost programs that are useful for both writing and evaluation</a:t>
            </a:r>
          </a:p>
          <a:p>
            <a:endParaRPr lang="en-US" dirty="0"/>
          </a:p>
        </p:txBody>
      </p:sp>
      <p:pic>
        <p:nvPicPr>
          <p:cNvPr id="5" name="Picture 4" descr="Sample feedback report from Hemingway">
            <a:extLst>
              <a:ext uri="{FF2B5EF4-FFF2-40B4-BE49-F238E27FC236}">
                <a16:creationId xmlns:a16="http://schemas.microsoft.com/office/drawing/2014/main" id="{8EFBA646-8DB2-4744-9306-5097812E35F1}"/>
              </a:ext>
            </a:extLst>
          </p:cNvPr>
          <p:cNvPicPr/>
          <p:nvPr/>
        </p:nvPicPr>
        <p:blipFill rotWithShape="1">
          <a:blip r:embed="rId3" cstate="print">
            <a:extLst>
              <a:ext uri="{28A0092B-C50C-407E-A947-70E740481C1C}">
                <a14:useLocalDpi xmlns:a14="http://schemas.microsoft.com/office/drawing/2010/main" val="0"/>
              </a:ext>
            </a:extLst>
          </a:blip>
          <a:srcRect l="19534" t="32870"/>
          <a:stretch/>
        </p:blipFill>
        <p:spPr bwMode="auto">
          <a:xfrm>
            <a:off x="632178" y="1151467"/>
            <a:ext cx="3217334" cy="1625600"/>
          </a:xfrm>
          <a:prstGeom prst="rect">
            <a:avLst/>
          </a:prstGeom>
          <a:noFill/>
          <a:ln>
            <a:solidFill>
              <a:schemeClr val="accent1"/>
            </a:solidFill>
          </a:ln>
        </p:spPr>
      </p:pic>
      <p:pic>
        <p:nvPicPr>
          <p:cNvPr id="7" name="Picture 6" descr="Sample feedback report from White Smoke">
            <a:extLst>
              <a:ext uri="{FF2B5EF4-FFF2-40B4-BE49-F238E27FC236}">
                <a16:creationId xmlns:a16="http://schemas.microsoft.com/office/drawing/2014/main" id="{70CB09D3-4FF5-0D4C-9BC6-0F246A6F35C1}"/>
              </a:ext>
            </a:extLst>
          </p:cNvPr>
          <p:cNvPicPr/>
          <p:nvPr/>
        </p:nvPicPr>
        <p:blipFill rotWithShape="1">
          <a:blip r:embed="rId4" cstate="print">
            <a:extLst>
              <a:ext uri="{28A0092B-C50C-407E-A947-70E740481C1C}">
                <a14:useLocalDpi xmlns:a14="http://schemas.microsoft.com/office/drawing/2010/main" val="0"/>
              </a:ext>
            </a:extLst>
          </a:blip>
          <a:srcRect l="19201" r="24581" b="-2247"/>
          <a:stretch/>
        </p:blipFill>
        <p:spPr bwMode="auto">
          <a:xfrm>
            <a:off x="620887" y="2851819"/>
            <a:ext cx="3206045" cy="512269"/>
          </a:xfrm>
          <a:prstGeom prst="rect">
            <a:avLst/>
          </a:prstGeom>
          <a:noFill/>
          <a:ln>
            <a:solidFill>
              <a:schemeClr val="accent1"/>
            </a:solidFill>
          </a:ln>
        </p:spPr>
      </p:pic>
      <p:pic>
        <p:nvPicPr>
          <p:cNvPr id="8" name="Picture 7" descr="Sample feedback report from Visible Thread">
            <a:extLst>
              <a:ext uri="{FF2B5EF4-FFF2-40B4-BE49-F238E27FC236}">
                <a16:creationId xmlns:a16="http://schemas.microsoft.com/office/drawing/2014/main" id="{7BB55229-109B-8844-990A-72CE869BEC76}"/>
              </a:ext>
            </a:extLst>
          </p:cNvPr>
          <p:cNvPicPr/>
          <p:nvPr/>
        </p:nvPicPr>
        <p:blipFill rotWithShape="1">
          <a:blip r:embed="rId5" cstate="print">
            <a:extLst>
              <a:ext uri="{28A0092B-C50C-407E-A947-70E740481C1C}">
                <a14:useLocalDpi xmlns:a14="http://schemas.microsoft.com/office/drawing/2010/main" val="0"/>
              </a:ext>
            </a:extLst>
          </a:blip>
          <a:srcRect l="19946" r="13819"/>
          <a:stretch/>
        </p:blipFill>
        <p:spPr bwMode="auto">
          <a:xfrm>
            <a:off x="632177" y="3465689"/>
            <a:ext cx="3217333" cy="959555"/>
          </a:xfrm>
          <a:prstGeom prst="rect">
            <a:avLst/>
          </a:prstGeom>
          <a:noFill/>
          <a:ln>
            <a:solidFill>
              <a:schemeClr val="accent1"/>
            </a:solidFill>
          </a:ln>
        </p:spPr>
      </p:pic>
      <p:sp>
        <p:nvSpPr>
          <p:cNvPr id="9" name="TextBox 8">
            <a:extLst>
              <a:ext uri="{FF2B5EF4-FFF2-40B4-BE49-F238E27FC236}">
                <a16:creationId xmlns:a16="http://schemas.microsoft.com/office/drawing/2014/main" id="{49C681EF-9F4E-B949-90C8-502D174E2A02}"/>
              </a:ext>
            </a:extLst>
          </p:cNvPr>
          <p:cNvSpPr txBox="1"/>
          <p:nvPr/>
        </p:nvSpPr>
        <p:spPr>
          <a:xfrm>
            <a:off x="534563" y="4406858"/>
            <a:ext cx="3427837" cy="369332"/>
          </a:xfrm>
          <a:prstGeom prst="rect">
            <a:avLst/>
          </a:prstGeom>
          <a:noFill/>
        </p:spPr>
        <p:txBody>
          <a:bodyPr wrap="square" rtlCol="0">
            <a:spAutoFit/>
          </a:bodyPr>
          <a:lstStyle/>
          <a:p>
            <a:r>
              <a:rPr lang="en-US" dirty="0"/>
              <a:t>Sample review results from 3 tools</a:t>
            </a:r>
          </a:p>
        </p:txBody>
      </p:sp>
    </p:spTree>
    <p:extLst>
      <p:ext uri="{BB962C8B-B14F-4D97-AF65-F5344CB8AC3E}">
        <p14:creationId xmlns:p14="http://schemas.microsoft.com/office/powerpoint/2010/main" val="4140786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2E23-0094-DD4F-AC68-7F8A70CA8BCE}"/>
              </a:ext>
            </a:extLst>
          </p:cNvPr>
          <p:cNvSpPr>
            <a:spLocks noGrp="1"/>
          </p:cNvSpPr>
          <p:nvPr>
            <p:ph type="title"/>
          </p:nvPr>
        </p:nvSpPr>
        <p:spPr/>
        <p:txBody>
          <a:bodyPr/>
          <a:lstStyle/>
          <a:p>
            <a:r>
              <a:rPr lang="en-US" dirty="0"/>
              <a:t>Plain language of the requirements</a:t>
            </a:r>
          </a:p>
        </p:txBody>
      </p:sp>
      <p:sp>
        <p:nvSpPr>
          <p:cNvPr id="3" name="Content Placeholder 2">
            <a:extLst>
              <a:ext uri="{FF2B5EF4-FFF2-40B4-BE49-F238E27FC236}">
                <a16:creationId xmlns:a16="http://schemas.microsoft.com/office/drawing/2014/main" id="{5D3FDA0F-FF02-F747-8AB9-B4D1CD099533}"/>
              </a:ext>
            </a:extLst>
          </p:cNvPr>
          <p:cNvSpPr>
            <a:spLocks noGrp="1"/>
          </p:cNvSpPr>
          <p:nvPr>
            <p:ph idx="1"/>
          </p:nvPr>
        </p:nvSpPr>
        <p:spPr/>
        <p:txBody>
          <a:bodyPr/>
          <a:lstStyle/>
          <a:p>
            <a:r>
              <a:rPr lang="en-US" dirty="0"/>
              <a:t>One of our long-time goals has been plain language of the requirements. Practicing what we preach, we also worked on making the requirements themselves clear. </a:t>
            </a:r>
          </a:p>
          <a:p>
            <a:endParaRPr lang="en-US" dirty="0"/>
          </a:p>
          <a:p>
            <a:r>
              <a:rPr lang="en-US" dirty="0"/>
              <a:t>The new requirements (for all principles) include</a:t>
            </a:r>
          </a:p>
          <a:p>
            <a:pPr marL="342900" lvl="0" indent="-342900">
              <a:buFont typeface="Arial" panose="020B0604020202020204" pitchFamily="34" charset="0"/>
              <a:buChar char="•"/>
            </a:pPr>
            <a:r>
              <a:rPr lang="en-US" dirty="0"/>
              <a:t>“Must” (not “shall”) following guidance in Federal Register</a:t>
            </a:r>
          </a:p>
          <a:p>
            <a:pPr marL="342900" indent="-342900">
              <a:buFont typeface="Arial" panose="020B0604020202020204" pitchFamily="34" charset="0"/>
              <a:buChar char="•"/>
            </a:pPr>
            <a:r>
              <a:rPr lang="en-US" dirty="0"/>
              <a:t>Active voice that establishes what aspects of a voting system are responsible </a:t>
            </a:r>
          </a:p>
        </p:txBody>
      </p:sp>
    </p:spTree>
    <p:extLst>
      <p:ext uri="{BB962C8B-B14F-4D97-AF65-F5344CB8AC3E}">
        <p14:creationId xmlns:p14="http://schemas.microsoft.com/office/powerpoint/2010/main" val="389458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DF69-9533-AA47-A3D8-638DCDB12C3B}"/>
              </a:ext>
            </a:extLst>
          </p:cNvPr>
          <p:cNvSpPr>
            <a:spLocks noGrp="1"/>
          </p:cNvSpPr>
          <p:nvPr>
            <p:ph type="title"/>
          </p:nvPr>
        </p:nvSpPr>
        <p:spPr/>
        <p:txBody>
          <a:bodyPr/>
          <a:lstStyle/>
          <a:p>
            <a:r>
              <a:rPr lang="en-US" dirty="0"/>
              <a:t>4</a:t>
            </a:r>
            <a:br>
              <a:rPr lang="en-US" dirty="0"/>
            </a:br>
            <a:r>
              <a:rPr lang="en-US" dirty="0"/>
              <a:t>Gestures and scrolling</a:t>
            </a:r>
          </a:p>
        </p:txBody>
      </p:sp>
      <p:sp>
        <p:nvSpPr>
          <p:cNvPr id="3" name="Content Placeholder 2">
            <a:extLst>
              <a:ext uri="{FF2B5EF4-FFF2-40B4-BE49-F238E27FC236}">
                <a16:creationId xmlns:a16="http://schemas.microsoft.com/office/drawing/2014/main" id="{954AEB2C-0B8F-734C-A52F-1B5A054BDF7B}"/>
              </a:ext>
            </a:extLst>
          </p:cNvPr>
          <p:cNvSpPr>
            <a:spLocks noGrp="1"/>
          </p:cNvSpPr>
          <p:nvPr>
            <p:ph sz="quarter" idx="10"/>
          </p:nvPr>
        </p:nvSpPr>
        <p:spPr/>
        <p:txBody>
          <a:bodyPr/>
          <a:lstStyle/>
          <a:p>
            <a:r>
              <a:rPr lang="en-US" dirty="0"/>
              <a:t>Goal for the update</a:t>
            </a:r>
          </a:p>
          <a:p>
            <a:pPr marL="342900" indent="-342900">
              <a:buFont typeface="Arial" panose="020B0604020202020204" pitchFamily="34" charset="0"/>
              <a:buChar char="•"/>
            </a:pPr>
            <a:r>
              <a:rPr lang="en-US" dirty="0"/>
              <a:t>Cover new technologies in common use</a:t>
            </a:r>
          </a:p>
          <a:p>
            <a:endParaRPr lang="en-US" dirty="0"/>
          </a:p>
        </p:txBody>
      </p:sp>
    </p:spTree>
    <p:extLst>
      <p:ext uri="{BB962C8B-B14F-4D97-AF65-F5344CB8AC3E}">
        <p14:creationId xmlns:p14="http://schemas.microsoft.com/office/powerpoint/2010/main" val="325835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623B-4644-2345-9273-BE8C74829ACC}"/>
              </a:ext>
            </a:extLst>
          </p:cNvPr>
          <p:cNvSpPr>
            <a:spLocks noGrp="1"/>
          </p:cNvSpPr>
          <p:nvPr>
            <p:ph type="title"/>
          </p:nvPr>
        </p:nvSpPr>
        <p:spPr/>
        <p:txBody>
          <a:bodyPr/>
          <a:lstStyle/>
          <a:p>
            <a:r>
              <a:rPr lang="en-US" dirty="0"/>
              <a:t>Why the requirements needed updating</a:t>
            </a:r>
          </a:p>
        </p:txBody>
      </p:sp>
      <p:sp>
        <p:nvSpPr>
          <p:cNvPr id="3" name="Content Placeholder 2">
            <a:extLst>
              <a:ext uri="{FF2B5EF4-FFF2-40B4-BE49-F238E27FC236}">
                <a16:creationId xmlns:a16="http://schemas.microsoft.com/office/drawing/2014/main" id="{744FE4F5-ABB1-2648-BAD5-F7B4608EF838}"/>
              </a:ext>
            </a:extLst>
          </p:cNvPr>
          <p:cNvSpPr>
            <a:spLocks noGrp="1"/>
          </p:cNvSpPr>
          <p:nvPr>
            <p:ph idx="1"/>
          </p:nvPr>
        </p:nvSpPr>
        <p:spPr>
          <a:xfrm>
            <a:off x="457201" y="1200151"/>
            <a:ext cx="8229600" cy="3744382"/>
          </a:xfrm>
        </p:spPr>
        <p:txBody>
          <a:bodyPr/>
          <a:lstStyle/>
          <a:p>
            <a:r>
              <a:rPr lang="en-US" dirty="0"/>
              <a:t>VVSG 1.1 did not allow scrolling within a contest because of concerns about the digital divide and accessibility of conventional scroll bars. </a:t>
            </a:r>
          </a:p>
          <a:p>
            <a:pPr marL="342900" indent="-342900">
              <a:buFont typeface="Wingdings" pitchFamily="2" charset="2"/>
              <a:buChar char="§"/>
            </a:pPr>
            <a:r>
              <a:rPr lang="en-US" dirty="0"/>
              <a:t>A contest may not fit on a single screen because:</a:t>
            </a:r>
          </a:p>
          <a:p>
            <a:pPr marL="609600" lvl="1" indent="-371475">
              <a:buFont typeface="Wingdings" pitchFamily="2" charset="2"/>
              <a:buChar char="§"/>
            </a:pPr>
            <a:r>
              <a:rPr lang="en-US" dirty="0"/>
              <a:t>The list of candidates or ballot question text is long</a:t>
            </a:r>
          </a:p>
          <a:p>
            <a:pPr marL="609600" lvl="1" indent="-371475">
              <a:buFont typeface="Wingdings" pitchFamily="2" charset="2"/>
              <a:buChar char="§"/>
            </a:pPr>
            <a:r>
              <a:rPr lang="en-US" dirty="0"/>
              <a:t>The voting system or marking device has a small screen</a:t>
            </a:r>
          </a:p>
          <a:p>
            <a:pPr marL="609600" lvl="1" indent="-371475">
              <a:buFont typeface="Wingdings" pitchFamily="2" charset="2"/>
              <a:buChar char="§"/>
            </a:pPr>
            <a:r>
              <a:rPr lang="en-US" dirty="0"/>
              <a:t>The voter has increased the text size </a:t>
            </a:r>
          </a:p>
          <a:p>
            <a:pPr marL="342900" indent="-342900">
              <a:buFont typeface="Wingdings" pitchFamily="2" charset="2"/>
              <a:buChar char="§"/>
            </a:pPr>
            <a:r>
              <a:rPr lang="en-US" dirty="0"/>
              <a:t>Using separate pages adds navigational complexity and reliance on voters understanding the boundaries of the contest.</a:t>
            </a:r>
          </a:p>
          <a:p>
            <a:pPr marL="342900" indent="-342900">
              <a:buFont typeface="Wingdings" pitchFamily="2" charset="2"/>
              <a:buChar char="§"/>
            </a:pPr>
            <a:r>
              <a:rPr lang="en-US" dirty="0"/>
              <a:t>Voting system logic had problems handling the interaction accurately.</a:t>
            </a:r>
          </a:p>
          <a:p>
            <a:pPr marL="342900" indent="-342900">
              <a:buFont typeface="Wingdings" pitchFamily="2" charset="2"/>
              <a:buChar char="§"/>
            </a:pPr>
            <a:endParaRPr lang="en-US" dirty="0"/>
          </a:p>
        </p:txBody>
      </p:sp>
    </p:spTree>
    <p:extLst>
      <p:ext uri="{BB962C8B-B14F-4D97-AF65-F5344CB8AC3E}">
        <p14:creationId xmlns:p14="http://schemas.microsoft.com/office/powerpoint/2010/main" val="287286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342" y="381420"/>
            <a:ext cx="6647136" cy="1996391"/>
          </a:xfrm>
        </p:spPr>
        <p:txBody>
          <a:bodyPr>
            <a:normAutofit/>
          </a:bodyPr>
          <a:lstStyle/>
          <a:p>
            <a:r>
              <a:rPr lang="en-US" dirty="0"/>
              <a:t> </a:t>
            </a:r>
          </a:p>
        </p:txBody>
      </p:sp>
      <p:sp>
        <p:nvSpPr>
          <p:cNvPr id="3" name="Text Placeholder 2"/>
          <p:cNvSpPr>
            <a:spLocks noGrp="1"/>
          </p:cNvSpPr>
          <p:nvPr>
            <p:ph type="body" idx="1"/>
          </p:nvPr>
        </p:nvSpPr>
        <p:spPr>
          <a:xfrm>
            <a:off x="1962342" y="2457918"/>
            <a:ext cx="6800850" cy="2051672"/>
          </a:xfrm>
        </p:spPr>
        <p:txBody>
          <a:bodyPr/>
          <a:lstStyle/>
          <a:p>
            <a:r>
              <a:rPr lang="en-US" sz="2000" dirty="0"/>
              <a:t>The 2002 Help America Vote Act has given NIST a key role in helping to realize nationwide improvements in voting systems, including assisting the Election Assistance Commission with the development of voluntary voting system guidelines.</a:t>
            </a:r>
          </a:p>
          <a:p>
            <a:r>
              <a:rPr lang="en-US" sz="2000" dirty="0"/>
              <a:t> </a:t>
            </a:r>
          </a:p>
          <a:p>
            <a:r>
              <a:rPr lang="en-US" sz="2000" dirty="0"/>
              <a:t>vote.nist.gov</a:t>
            </a:r>
          </a:p>
        </p:txBody>
      </p:sp>
      <p:pic>
        <p:nvPicPr>
          <p:cNvPr id="5" name="Picture 4" descr="National Institute of Standards and Technology">
            <a:hlinkClick r:id="rId3" tooltip="&quot;National Institute of Standards and Technology&quot;"/>
            <a:extLst>
              <a:ext uri="{FF2B5EF4-FFF2-40B4-BE49-F238E27FC236}">
                <a16:creationId xmlns:a16="http://schemas.microsoft.com/office/drawing/2014/main" id="{B6ED92F1-6178-4B1E-AFF7-A914E62D1D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5909" y="977347"/>
            <a:ext cx="5719555" cy="861391"/>
          </a:xfrm>
          <a:prstGeom prst="rect">
            <a:avLst/>
          </a:prstGeom>
          <a:noFill/>
          <a:ln>
            <a:noFill/>
          </a:ln>
        </p:spPr>
      </p:pic>
    </p:spTree>
    <p:extLst>
      <p:ext uri="{BB962C8B-B14F-4D97-AF65-F5344CB8AC3E}">
        <p14:creationId xmlns:p14="http://schemas.microsoft.com/office/powerpoint/2010/main" val="1203620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89F4B5-5015-644C-BAF4-DF584DCB7C4B}"/>
              </a:ext>
            </a:extLst>
          </p:cNvPr>
          <p:cNvSpPr>
            <a:spLocks noGrp="1"/>
          </p:cNvSpPr>
          <p:nvPr>
            <p:ph type="title"/>
          </p:nvPr>
        </p:nvSpPr>
        <p:spPr/>
        <p:txBody>
          <a:bodyPr/>
          <a:lstStyle/>
          <a:p>
            <a:r>
              <a:rPr lang="en-US" dirty="0"/>
              <a:t>There are alternatives to scroll bars</a:t>
            </a:r>
          </a:p>
        </p:txBody>
      </p:sp>
      <p:sp>
        <p:nvSpPr>
          <p:cNvPr id="5" name="Content Placeholder 4">
            <a:extLst>
              <a:ext uri="{FF2B5EF4-FFF2-40B4-BE49-F238E27FC236}">
                <a16:creationId xmlns:a16="http://schemas.microsoft.com/office/drawing/2014/main" id="{AE20566A-E836-F64E-9977-24F4FD3A58CD}"/>
              </a:ext>
            </a:extLst>
          </p:cNvPr>
          <p:cNvSpPr>
            <a:spLocks noGrp="1"/>
          </p:cNvSpPr>
          <p:nvPr>
            <p:ph idx="1"/>
          </p:nvPr>
        </p:nvSpPr>
        <p:spPr>
          <a:xfrm>
            <a:off x="3926541" y="1218081"/>
            <a:ext cx="4697506" cy="3394472"/>
          </a:xfrm>
        </p:spPr>
        <p:txBody>
          <a:bodyPr>
            <a:normAutofit lnSpcReduction="10000"/>
          </a:bodyPr>
          <a:lstStyle/>
          <a:p>
            <a:r>
              <a:rPr lang="en-US" dirty="0"/>
              <a:t>Scroll bars are just one way to move within a list, so other designs can be allowed as an alternative.</a:t>
            </a:r>
          </a:p>
          <a:p>
            <a:endParaRPr lang="en-US" dirty="0"/>
          </a:p>
          <a:p>
            <a:r>
              <a:rPr lang="en-US" dirty="0"/>
              <a:t>Updated requirements:</a:t>
            </a:r>
          </a:p>
          <a:p>
            <a:pPr marL="342900" indent="-342900">
              <a:buFont typeface="Arial" panose="020B0604020202020204" pitchFamily="34" charset="0"/>
              <a:buChar char="•"/>
            </a:pPr>
            <a:r>
              <a:rPr lang="en-US" dirty="0"/>
              <a:t>Allow pagination or scrolling with</a:t>
            </a:r>
          </a:p>
          <a:p>
            <a:pPr marL="581025" lvl="1" indent="-342900">
              <a:buFont typeface="Arial" panose="020B0604020202020204" pitchFamily="34" charset="0"/>
              <a:buChar char="•"/>
            </a:pPr>
            <a:r>
              <a:rPr lang="en-US" dirty="0"/>
              <a:t>Fixed header/footer for orientation</a:t>
            </a:r>
          </a:p>
          <a:p>
            <a:pPr marL="581025" lvl="1" indent="-342900">
              <a:buFont typeface="Arial" panose="020B0604020202020204" pitchFamily="34" charset="0"/>
              <a:buChar char="•"/>
            </a:pPr>
            <a:r>
              <a:rPr lang="en-US" dirty="0"/>
              <a:t>Cues that there are more items</a:t>
            </a:r>
          </a:p>
          <a:p>
            <a:pPr marL="581025" lvl="1" indent="-342900">
              <a:buFont typeface="Arial" panose="020B0604020202020204" pitchFamily="34" charset="0"/>
              <a:buChar char="•"/>
            </a:pPr>
            <a:r>
              <a:rPr lang="en-US" dirty="0"/>
              <a:t>Option to sync audio and visual </a:t>
            </a:r>
          </a:p>
          <a:p>
            <a:pPr marL="342900" indent="-342900">
              <a:buFont typeface="Arial" panose="020B0604020202020204" pitchFamily="34" charset="0"/>
              <a:buChar char="•"/>
            </a:pPr>
            <a:r>
              <a:rPr lang="en-US" dirty="0"/>
              <a:t>Works in all interaction modes</a:t>
            </a:r>
          </a:p>
          <a:p>
            <a:endParaRPr lang="en-US" dirty="0"/>
          </a:p>
        </p:txBody>
      </p:sp>
      <p:pic>
        <p:nvPicPr>
          <p:cNvPr id="9" name="Picture 8" descr="Language selection screen with a See More button at the bottom">
            <a:extLst>
              <a:ext uri="{FF2B5EF4-FFF2-40B4-BE49-F238E27FC236}">
                <a16:creationId xmlns:a16="http://schemas.microsoft.com/office/drawing/2014/main" id="{2E5212C7-F42B-3A42-8EAA-7406F8D6A0ED}"/>
              </a:ext>
            </a:extLst>
          </p:cNvPr>
          <p:cNvPicPr>
            <a:picLocks noChangeAspect="1"/>
          </p:cNvPicPr>
          <p:nvPr/>
        </p:nvPicPr>
        <p:blipFill>
          <a:blip r:embed="rId3"/>
          <a:stretch>
            <a:fillRect/>
          </a:stretch>
        </p:blipFill>
        <p:spPr>
          <a:xfrm>
            <a:off x="564028" y="1203511"/>
            <a:ext cx="1515783" cy="2273675"/>
          </a:xfrm>
          <a:prstGeom prst="rect">
            <a:avLst/>
          </a:prstGeom>
        </p:spPr>
      </p:pic>
      <p:pic>
        <p:nvPicPr>
          <p:cNvPr id="11" name="Picture 10" descr="Long text of a measure, with see more buttons at the top and bottom">
            <a:extLst>
              <a:ext uri="{FF2B5EF4-FFF2-40B4-BE49-F238E27FC236}">
                <a16:creationId xmlns:a16="http://schemas.microsoft.com/office/drawing/2014/main" id="{A5FF5FC6-E577-EB4E-B901-009025FB5FA6}"/>
              </a:ext>
            </a:extLst>
          </p:cNvPr>
          <p:cNvPicPr>
            <a:picLocks noChangeAspect="1"/>
          </p:cNvPicPr>
          <p:nvPr/>
        </p:nvPicPr>
        <p:blipFill>
          <a:blip r:embed="rId4"/>
          <a:stretch>
            <a:fillRect/>
          </a:stretch>
        </p:blipFill>
        <p:spPr>
          <a:xfrm>
            <a:off x="2177676" y="1239370"/>
            <a:ext cx="1408953" cy="2113429"/>
          </a:xfrm>
          <a:prstGeom prst="rect">
            <a:avLst/>
          </a:prstGeom>
        </p:spPr>
      </p:pic>
      <p:sp>
        <p:nvSpPr>
          <p:cNvPr id="12" name="TextBox 11">
            <a:extLst>
              <a:ext uri="{FF2B5EF4-FFF2-40B4-BE49-F238E27FC236}">
                <a16:creationId xmlns:a16="http://schemas.microsoft.com/office/drawing/2014/main" id="{97FEBA7D-F97F-D640-BB9B-F3EFCA2D1C30}"/>
              </a:ext>
            </a:extLst>
          </p:cNvPr>
          <p:cNvSpPr txBox="1"/>
          <p:nvPr/>
        </p:nvSpPr>
        <p:spPr>
          <a:xfrm>
            <a:off x="537882" y="3532094"/>
            <a:ext cx="3119717" cy="923330"/>
          </a:xfrm>
          <a:prstGeom prst="rect">
            <a:avLst/>
          </a:prstGeom>
          <a:noFill/>
        </p:spPr>
        <p:txBody>
          <a:bodyPr wrap="square" rtlCol="0">
            <a:spAutoFit/>
          </a:bodyPr>
          <a:lstStyle/>
          <a:p>
            <a:r>
              <a:rPr lang="en-US" dirty="0"/>
              <a:t>Single-touch buttons can be used to move within a long list or text.</a:t>
            </a:r>
          </a:p>
        </p:txBody>
      </p:sp>
      <p:sp>
        <p:nvSpPr>
          <p:cNvPr id="13" name="Right Arrow 12" descr="arrow">
            <a:extLst>
              <a:ext uri="{FF2B5EF4-FFF2-40B4-BE49-F238E27FC236}">
                <a16:creationId xmlns:a16="http://schemas.microsoft.com/office/drawing/2014/main" id="{593E9264-1CE5-5D40-8388-040B09167AD3}"/>
              </a:ext>
            </a:extLst>
          </p:cNvPr>
          <p:cNvSpPr/>
          <p:nvPr/>
        </p:nvSpPr>
        <p:spPr>
          <a:xfrm>
            <a:off x="158044" y="3206045"/>
            <a:ext cx="914400" cy="293511"/>
          </a:xfrm>
          <a:prstGeom prst="rightArrow">
            <a:avLst/>
          </a:prstGeom>
          <a:solidFill>
            <a:srgbClr val="2878B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descr="arrow">
            <a:extLst>
              <a:ext uri="{FF2B5EF4-FFF2-40B4-BE49-F238E27FC236}">
                <a16:creationId xmlns:a16="http://schemas.microsoft.com/office/drawing/2014/main" id="{F5DA5678-408E-394A-960B-148FCDFFC1DA}"/>
              </a:ext>
            </a:extLst>
          </p:cNvPr>
          <p:cNvSpPr/>
          <p:nvPr/>
        </p:nvSpPr>
        <p:spPr>
          <a:xfrm rot="10800000">
            <a:off x="3118720" y="2393244"/>
            <a:ext cx="639815" cy="239722"/>
          </a:xfrm>
          <a:prstGeom prst="rightArrow">
            <a:avLst/>
          </a:prstGeom>
          <a:solidFill>
            <a:srgbClr val="2878B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descr="arrow">
            <a:extLst>
              <a:ext uri="{FF2B5EF4-FFF2-40B4-BE49-F238E27FC236}">
                <a16:creationId xmlns:a16="http://schemas.microsoft.com/office/drawing/2014/main" id="{0AB2CE0C-7EF9-944F-8838-EDFA06183F16}"/>
              </a:ext>
            </a:extLst>
          </p:cNvPr>
          <p:cNvSpPr/>
          <p:nvPr/>
        </p:nvSpPr>
        <p:spPr>
          <a:xfrm rot="10800000">
            <a:off x="3152252" y="3175830"/>
            <a:ext cx="639815" cy="239722"/>
          </a:xfrm>
          <a:prstGeom prst="rightArrow">
            <a:avLst/>
          </a:prstGeom>
          <a:solidFill>
            <a:srgbClr val="2878B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0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8AB7-E09A-1C4F-AF1C-EF23B3A4697B}"/>
              </a:ext>
            </a:extLst>
          </p:cNvPr>
          <p:cNvSpPr>
            <a:spLocks noGrp="1"/>
          </p:cNvSpPr>
          <p:nvPr>
            <p:ph type="title"/>
          </p:nvPr>
        </p:nvSpPr>
        <p:spPr/>
        <p:txBody>
          <a:bodyPr/>
          <a:lstStyle/>
          <a:p>
            <a:r>
              <a:rPr lang="en-US" dirty="0"/>
              <a:t>Allowing simple gesture meets voter expectations</a:t>
            </a:r>
          </a:p>
        </p:txBody>
      </p:sp>
      <p:sp>
        <p:nvSpPr>
          <p:cNvPr id="3" name="Content Placeholder 2">
            <a:extLst>
              <a:ext uri="{FF2B5EF4-FFF2-40B4-BE49-F238E27FC236}">
                <a16:creationId xmlns:a16="http://schemas.microsoft.com/office/drawing/2014/main" id="{384821A9-B83F-2E4B-AB8B-9D4AC74C25FA}"/>
              </a:ext>
            </a:extLst>
          </p:cNvPr>
          <p:cNvSpPr>
            <a:spLocks noGrp="1"/>
          </p:cNvSpPr>
          <p:nvPr>
            <p:ph idx="1"/>
          </p:nvPr>
        </p:nvSpPr>
        <p:spPr>
          <a:xfrm>
            <a:off x="3227294" y="1200151"/>
            <a:ext cx="5690928" cy="3394472"/>
          </a:xfrm>
        </p:spPr>
        <p:txBody>
          <a:bodyPr/>
          <a:lstStyle/>
          <a:p>
            <a:r>
              <a:rPr lang="en-US" dirty="0"/>
              <a:t>Voters often expect to be able to swipe to scroll</a:t>
            </a:r>
          </a:p>
          <a:p>
            <a:endParaRPr lang="en-US" dirty="0"/>
          </a:p>
          <a:p>
            <a:r>
              <a:rPr lang="en-US" dirty="0"/>
              <a:t>Updated requirements allow common gestures as an optional alternative that:</a:t>
            </a:r>
          </a:p>
          <a:p>
            <a:pPr marL="342900" indent="-342900">
              <a:buFont typeface="Arial" panose="020B0604020202020204" pitchFamily="34" charset="0"/>
              <a:buChar char="•"/>
            </a:pPr>
            <a:r>
              <a:rPr lang="en-US" dirty="0"/>
              <a:t>Does not allow navigation off the current contest</a:t>
            </a:r>
          </a:p>
          <a:p>
            <a:pPr marL="342900" indent="-342900">
              <a:buFont typeface="Arial" panose="020B0604020202020204" pitchFamily="34" charset="0"/>
              <a:buChar char="•"/>
            </a:pPr>
            <a:r>
              <a:rPr lang="en-US" dirty="0"/>
              <a:t>Does not create accidental activation</a:t>
            </a:r>
          </a:p>
          <a:p>
            <a:pPr marL="342900" indent="-342900">
              <a:buFont typeface="Arial" panose="020B0604020202020204" pitchFamily="34" charset="0"/>
              <a:buChar char="•"/>
            </a:pPr>
            <a:r>
              <a:rPr lang="en-US" dirty="0"/>
              <a:t>Work consistently across the entire voting session</a:t>
            </a:r>
          </a:p>
          <a:p>
            <a:pPr marL="342900" indent="-342900">
              <a:buFont typeface="Arial" panose="020B0604020202020204" pitchFamily="34" charset="0"/>
              <a:buChar char="•"/>
            </a:pPr>
            <a:r>
              <a:rPr lang="en-US" dirty="0"/>
              <a:t>Do not require sequential, timed, or simultaneous actions</a:t>
            </a:r>
          </a:p>
          <a:p>
            <a:endParaRPr lang="en-US" dirty="0"/>
          </a:p>
          <a:p>
            <a:endParaRPr lang="en-US" dirty="0"/>
          </a:p>
        </p:txBody>
      </p:sp>
      <p:sp>
        <p:nvSpPr>
          <p:cNvPr id="4" name="TextBox 3">
            <a:extLst>
              <a:ext uri="{FF2B5EF4-FFF2-40B4-BE49-F238E27FC236}">
                <a16:creationId xmlns:a16="http://schemas.microsoft.com/office/drawing/2014/main" id="{EA6447A1-FE21-784C-9900-94BE835D90BA}"/>
              </a:ext>
            </a:extLst>
          </p:cNvPr>
          <p:cNvSpPr txBox="1"/>
          <p:nvPr/>
        </p:nvSpPr>
        <p:spPr>
          <a:xfrm>
            <a:off x="555812" y="1344705"/>
            <a:ext cx="2205317" cy="3016210"/>
          </a:xfrm>
          <a:prstGeom prst="rect">
            <a:avLst/>
          </a:prstGeom>
          <a:noFill/>
          <a:ln>
            <a:solidFill>
              <a:srgbClr val="2878B2"/>
            </a:solidFill>
          </a:ln>
        </p:spPr>
        <p:txBody>
          <a:bodyPr wrap="square" rtlCol="0">
            <a:spAutoFit/>
          </a:bodyPr>
          <a:lstStyle/>
          <a:p>
            <a:r>
              <a:rPr lang="en-US" b="1" dirty="0"/>
              <a:t>What’s a simple, common gesture?</a:t>
            </a:r>
          </a:p>
          <a:p>
            <a:pPr marL="285750" indent="-285750">
              <a:buFont typeface="Arial" panose="020B0604020202020204" pitchFamily="34" charset="0"/>
              <a:buChar char="•"/>
            </a:pPr>
            <a:r>
              <a:rPr lang="en-US" dirty="0"/>
              <a:t>Tap</a:t>
            </a:r>
          </a:p>
          <a:p>
            <a:pPr marL="285750" indent="-285750">
              <a:buFont typeface="Arial" panose="020B0604020202020204" pitchFamily="34" charset="0"/>
              <a:buChar char="•"/>
            </a:pPr>
            <a:r>
              <a:rPr lang="en-US" dirty="0"/>
              <a:t>Pinch or spread fingers to zoom </a:t>
            </a:r>
          </a:p>
          <a:p>
            <a:pPr marL="285750" indent="-285750">
              <a:buFont typeface="Arial" panose="020B0604020202020204" pitchFamily="34" charset="0"/>
              <a:buChar char="•"/>
            </a:pPr>
            <a:r>
              <a:rPr lang="en-US" dirty="0"/>
              <a:t>Swipe to scroll</a:t>
            </a:r>
          </a:p>
          <a:p>
            <a:pPr marL="285750" indent="-285750">
              <a:buFont typeface="Arial" panose="020B0604020202020204" pitchFamily="34" charset="0"/>
              <a:buChar char="•"/>
            </a:pPr>
            <a:r>
              <a:rPr lang="en-US" dirty="0"/>
              <a:t>Press and hold to drag</a:t>
            </a:r>
          </a:p>
          <a:p>
            <a:endParaRPr lang="en-US" dirty="0"/>
          </a:p>
          <a:p>
            <a:r>
              <a:rPr lang="en-US" sz="1200" dirty="0"/>
              <a:t>- analysis of style guides for commercial platforms</a:t>
            </a:r>
          </a:p>
        </p:txBody>
      </p:sp>
    </p:spTree>
    <p:extLst>
      <p:ext uri="{BB962C8B-B14F-4D97-AF65-F5344CB8AC3E}">
        <p14:creationId xmlns:p14="http://schemas.microsoft.com/office/powerpoint/2010/main" val="431861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4DBB-D275-B449-A1A8-E0A8F2853F7C}"/>
              </a:ext>
            </a:extLst>
          </p:cNvPr>
          <p:cNvSpPr>
            <a:spLocks noGrp="1"/>
          </p:cNvSpPr>
          <p:nvPr>
            <p:ph type="title"/>
          </p:nvPr>
        </p:nvSpPr>
        <p:spPr/>
        <p:txBody>
          <a:bodyPr/>
          <a:lstStyle/>
          <a:p>
            <a:r>
              <a:rPr lang="en-US" dirty="0"/>
              <a:t>5.</a:t>
            </a:r>
            <a:br>
              <a:rPr lang="en-US" dirty="0"/>
            </a:br>
            <a:r>
              <a:rPr lang="en-US" dirty="0"/>
              <a:t>Ballot selections review</a:t>
            </a:r>
          </a:p>
        </p:txBody>
      </p:sp>
      <p:sp>
        <p:nvSpPr>
          <p:cNvPr id="3" name="Content Placeholder 2">
            <a:extLst>
              <a:ext uri="{FF2B5EF4-FFF2-40B4-BE49-F238E27FC236}">
                <a16:creationId xmlns:a16="http://schemas.microsoft.com/office/drawing/2014/main" id="{B3C5597F-BD41-324E-90AE-38FBDEB48A35}"/>
              </a:ext>
            </a:extLst>
          </p:cNvPr>
          <p:cNvSpPr>
            <a:spLocks noGrp="1"/>
          </p:cNvSpPr>
          <p:nvPr>
            <p:ph sz="quarter" idx="10"/>
          </p:nvPr>
        </p:nvSpPr>
        <p:spPr/>
        <p:txBody>
          <a:bodyPr/>
          <a:lstStyle/>
          <a:p>
            <a:r>
              <a:rPr lang="en-US" dirty="0"/>
              <a:t>Goals for the update</a:t>
            </a:r>
          </a:p>
          <a:p>
            <a:pPr marL="342900" indent="-342900">
              <a:buFont typeface="Arial" panose="020B0604020202020204" pitchFamily="34" charset="0"/>
              <a:buChar char="•"/>
            </a:pPr>
            <a:r>
              <a:rPr lang="en-US" dirty="0"/>
              <a:t>Catch up to best practices in election systems</a:t>
            </a:r>
          </a:p>
          <a:p>
            <a:pPr marL="342900" indent="-342900">
              <a:buFont typeface="Arial" panose="020B0604020202020204" pitchFamily="34" charset="0"/>
              <a:buChar char="•"/>
            </a:pPr>
            <a:r>
              <a:rPr lang="en-US" dirty="0"/>
              <a:t>Address issues that voters still encounter with accessible voting systems</a:t>
            </a:r>
          </a:p>
          <a:p>
            <a:pPr marL="342900" indent="-342900">
              <a:buFont typeface="Arial" panose="020B0604020202020204" pitchFamily="34" charset="0"/>
              <a:buChar char="•"/>
            </a:pPr>
            <a:r>
              <a:rPr lang="en-US" dirty="0"/>
              <a:t>Cover new technologies now in common use</a:t>
            </a:r>
          </a:p>
          <a:p>
            <a:endParaRPr lang="en-US" dirty="0"/>
          </a:p>
        </p:txBody>
      </p:sp>
    </p:spTree>
    <p:extLst>
      <p:ext uri="{BB962C8B-B14F-4D97-AF65-F5344CB8AC3E}">
        <p14:creationId xmlns:p14="http://schemas.microsoft.com/office/powerpoint/2010/main" val="3146955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623B-4644-2345-9273-BE8C74829ACC}"/>
              </a:ext>
            </a:extLst>
          </p:cNvPr>
          <p:cNvSpPr>
            <a:spLocks noGrp="1"/>
          </p:cNvSpPr>
          <p:nvPr>
            <p:ph type="title"/>
          </p:nvPr>
        </p:nvSpPr>
        <p:spPr/>
        <p:txBody>
          <a:bodyPr/>
          <a:lstStyle/>
          <a:p>
            <a:r>
              <a:rPr lang="en-US" dirty="0"/>
              <a:t>Why the requirements needed updating</a:t>
            </a:r>
          </a:p>
        </p:txBody>
      </p:sp>
      <p:sp>
        <p:nvSpPr>
          <p:cNvPr id="3" name="Content Placeholder 2">
            <a:extLst>
              <a:ext uri="{FF2B5EF4-FFF2-40B4-BE49-F238E27FC236}">
                <a16:creationId xmlns:a16="http://schemas.microsoft.com/office/drawing/2014/main" id="{744FE4F5-ABB1-2648-BAD5-F7B4608EF838}"/>
              </a:ext>
            </a:extLst>
          </p:cNvPr>
          <p:cNvSpPr>
            <a:spLocks noGrp="1"/>
          </p:cNvSpPr>
          <p:nvPr>
            <p:ph idx="1"/>
          </p:nvPr>
        </p:nvSpPr>
        <p:spPr>
          <a:xfrm>
            <a:off x="457201" y="1200151"/>
            <a:ext cx="8229600" cy="3304116"/>
          </a:xfrm>
        </p:spPr>
        <p:txBody>
          <a:bodyPr/>
          <a:lstStyle/>
          <a:p>
            <a:r>
              <a:rPr lang="en-US" dirty="0"/>
              <a:t>HAVA requires an opportunity to:</a:t>
            </a:r>
          </a:p>
          <a:p>
            <a:pPr marL="342900" indent="-342900">
              <a:buFont typeface="Wingdings" pitchFamily="2" charset="2"/>
              <a:buChar char="§"/>
            </a:pPr>
            <a:r>
              <a:rPr lang="en-US" dirty="0"/>
              <a:t>Review selections before printing or casting </a:t>
            </a:r>
          </a:p>
          <a:p>
            <a:pPr marL="342900" indent="-342900">
              <a:buFont typeface="Wingdings" pitchFamily="2" charset="2"/>
              <a:buChar char="§"/>
            </a:pPr>
            <a:r>
              <a:rPr lang="en-US" dirty="0"/>
              <a:t>Be notified of overvotes</a:t>
            </a:r>
          </a:p>
          <a:p>
            <a:pPr marL="342900" indent="-342900">
              <a:buFont typeface="Wingdings" pitchFamily="2" charset="2"/>
              <a:buChar char="§"/>
            </a:pPr>
            <a:r>
              <a:rPr lang="en-US" dirty="0"/>
              <a:t>Make changes</a:t>
            </a:r>
          </a:p>
          <a:p>
            <a:pPr marL="342900" indent="-342900">
              <a:buFont typeface="Wingdings" pitchFamily="2" charset="2"/>
              <a:buChar char="§"/>
            </a:pPr>
            <a:endParaRPr lang="en-US" dirty="0"/>
          </a:p>
          <a:p>
            <a:r>
              <a:rPr lang="en-US" dirty="0"/>
              <a:t>All current voting systems include a review screen</a:t>
            </a:r>
          </a:p>
          <a:p>
            <a:pPr marL="342900" indent="-342900">
              <a:buFont typeface="Wingdings" pitchFamily="2" charset="2"/>
              <a:buChar char="§"/>
            </a:pPr>
            <a:r>
              <a:rPr lang="en-US" dirty="0"/>
              <a:t>Bring current practice and common features into the VVSG as a baseline</a:t>
            </a:r>
          </a:p>
          <a:p>
            <a:pPr marL="342900" indent="-342900">
              <a:buFont typeface="Wingdings" pitchFamily="2" charset="2"/>
              <a:buChar char="§"/>
            </a:pPr>
            <a:r>
              <a:rPr lang="en-US" dirty="0"/>
              <a:t>Leave room for innovation and design </a:t>
            </a:r>
          </a:p>
        </p:txBody>
      </p:sp>
    </p:spTree>
    <p:extLst>
      <p:ext uri="{BB962C8B-B14F-4D97-AF65-F5344CB8AC3E}">
        <p14:creationId xmlns:p14="http://schemas.microsoft.com/office/powerpoint/2010/main" val="3762698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623B-4644-2345-9273-BE8C74829ACC}"/>
              </a:ext>
            </a:extLst>
          </p:cNvPr>
          <p:cNvSpPr>
            <a:spLocks noGrp="1"/>
          </p:cNvSpPr>
          <p:nvPr>
            <p:ph type="title"/>
          </p:nvPr>
        </p:nvSpPr>
        <p:spPr>
          <a:xfrm>
            <a:off x="336431" y="0"/>
            <a:ext cx="8229600" cy="857250"/>
          </a:xfrm>
        </p:spPr>
        <p:txBody>
          <a:bodyPr/>
          <a:lstStyle/>
          <a:p>
            <a:r>
              <a:rPr lang="en-US" dirty="0"/>
              <a:t>There are a lot of small variations in design</a:t>
            </a:r>
          </a:p>
        </p:txBody>
      </p:sp>
      <p:sp>
        <p:nvSpPr>
          <p:cNvPr id="3" name="Content Placeholder 2">
            <a:extLst>
              <a:ext uri="{FF2B5EF4-FFF2-40B4-BE49-F238E27FC236}">
                <a16:creationId xmlns:a16="http://schemas.microsoft.com/office/drawing/2014/main" id="{744FE4F5-ABB1-2648-BAD5-F7B4608EF838}"/>
              </a:ext>
            </a:extLst>
          </p:cNvPr>
          <p:cNvSpPr>
            <a:spLocks noGrp="1"/>
          </p:cNvSpPr>
          <p:nvPr>
            <p:ph idx="1"/>
          </p:nvPr>
        </p:nvSpPr>
        <p:spPr>
          <a:xfrm>
            <a:off x="532808" y="1002928"/>
            <a:ext cx="8100205" cy="645902"/>
          </a:xfrm>
        </p:spPr>
        <p:txBody>
          <a:bodyPr>
            <a:normAutofit fontScale="92500" lnSpcReduction="20000"/>
          </a:bodyPr>
          <a:lstStyle/>
          <a:p>
            <a:pPr marL="342900" indent="-342900">
              <a:buFont typeface="Wingdings" pitchFamily="2" charset="2"/>
              <a:buChar char="§"/>
            </a:pPr>
            <a:r>
              <a:rPr lang="en-US" dirty="0"/>
              <a:t>We don’t have a lot of evidence about what works better</a:t>
            </a:r>
          </a:p>
          <a:p>
            <a:pPr marL="342900" indent="-342900">
              <a:buFont typeface="Wingdings" pitchFamily="2" charset="2"/>
              <a:buChar char="§"/>
            </a:pPr>
            <a:r>
              <a:rPr lang="en-US" dirty="0"/>
              <a:t>The interactions between design elements is complex</a:t>
            </a:r>
          </a:p>
        </p:txBody>
      </p:sp>
      <p:pic>
        <p:nvPicPr>
          <p:cNvPr id="5" name="Picture 4" descr="Review screen: OSET">
            <a:extLst>
              <a:ext uri="{FF2B5EF4-FFF2-40B4-BE49-F238E27FC236}">
                <a16:creationId xmlns:a16="http://schemas.microsoft.com/office/drawing/2014/main" id="{8032371F-A937-EF45-82EF-7F08A0010DD6}"/>
              </a:ext>
            </a:extLst>
          </p:cNvPr>
          <p:cNvPicPr>
            <a:picLocks noChangeAspect="1"/>
          </p:cNvPicPr>
          <p:nvPr/>
        </p:nvPicPr>
        <p:blipFill rotWithShape="1">
          <a:blip r:embed="rId3"/>
          <a:srcRect b="6791"/>
          <a:stretch/>
        </p:blipFill>
        <p:spPr>
          <a:xfrm>
            <a:off x="578809" y="1907623"/>
            <a:ext cx="1769302" cy="2743200"/>
          </a:xfrm>
          <a:prstGeom prst="rect">
            <a:avLst/>
          </a:prstGeom>
          <a:ln>
            <a:solidFill>
              <a:srgbClr val="2878B2"/>
            </a:solidFill>
          </a:ln>
        </p:spPr>
      </p:pic>
      <p:pic>
        <p:nvPicPr>
          <p:cNvPr id="14" name="Picture 13" descr="Review screen: Hart Verity">
            <a:extLst>
              <a:ext uri="{FF2B5EF4-FFF2-40B4-BE49-F238E27FC236}">
                <a16:creationId xmlns:a16="http://schemas.microsoft.com/office/drawing/2014/main" id="{5CCD5576-1848-ED4C-91CB-0B8341AB8665}"/>
              </a:ext>
            </a:extLst>
          </p:cNvPr>
          <p:cNvPicPr>
            <a:picLocks noChangeAspect="1"/>
          </p:cNvPicPr>
          <p:nvPr/>
        </p:nvPicPr>
        <p:blipFill>
          <a:blip r:embed="rId4"/>
          <a:stretch>
            <a:fillRect/>
          </a:stretch>
        </p:blipFill>
        <p:spPr>
          <a:xfrm>
            <a:off x="2650601" y="1907623"/>
            <a:ext cx="2057400" cy="2743200"/>
          </a:xfrm>
          <a:prstGeom prst="rect">
            <a:avLst/>
          </a:prstGeom>
          <a:ln>
            <a:solidFill>
              <a:srgbClr val="2878B2"/>
            </a:solidFill>
          </a:ln>
        </p:spPr>
      </p:pic>
      <p:pic>
        <p:nvPicPr>
          <p:cNvPr id="10" name="Picture 9" descr="Review screen: VSAP">
            <a:extLst>
              <a:ext uri="{FF2B5EF4-FFF2-40B4-BE49-F238E27FC236}">
                <a16:creationId xmlns:a16="http://schemas.microsoft.com/office/drawing/2014/main" id="{19A622A6-3CD7-E54F-88F6-63F19D6A13DF}"/>
              </a:ext>
            </a:extLst>
          </p:cNvPr>
          <p:cNvPicPr>
            <a:picLocks noChangeAspect="1"/>
          </p:cNvPicPr>
          <p:nvPr/>
        </p:nvPicPr>
        <p:blipFill>
          <a:blip r:embed="rId5"/>
          <a:stretch>
            <a:fillRect/>
          </a:stretch>
        </p:blipFill>
        <p:spPr>
          <a:xfrm>
            <a:off x="5010491" y="1907623"/>
            <a:ext cx="1567544" cy="2743200"/>
          </a:xfrm>
          <a:prstGeom prst="rect">
            <a:avLst/>
          </a:prstGeom>
          <a:ln>
            <a:solidFill>
              <a:srgbClr val="2878B2"/>
            </a:solidFill>
          </a:ln>
        </p:spPr>
      </p:pic>
      <p:pic>
        <p:nvPicPr>
          <p:cNvPr id="11" name="Picture 10" descr="Review screen: Dominion ICX">
            <a:extLst>
              <a:ext uri="{FF2B5EF4-FFF2-40B4-BE49-F238E27FC236}">
                <a16:creationId xmlns:a16="http://schemas.microsoft.com/office/drawing/2014/main" id="{29F007E5-08C6-8549-BA6B-945849C6AEA4}"/>
              </a:ext>
            </a:extLst>
          </p:cNvPr>
          <p:cNvPicPr>
            <a:picLocks noChangeAspect="1"/>
          </p:cNvPicPr>
          <p:nvPr/>
        </p:nvPicPr>
        <p:blipFill>
          <a:blip r:embed="rId6"/>
          <a:stretch>
            <a:fillRect/>
          </a:stretch>
        </p:blipFill>
        <p:spPr>
          <a:xfrm>
            <a:off x="6880524" y="1907623"/>
            <a:ext cx="1719072" cy="2743200"/>
          </a:xfrm>
          <a:prstGeom prst="rect">
            <a:avLst/>
          </a:prstGeom>
          <a:ln>
            <a:solidFill>
              <a:srgbClr val="2878B2"/>
            </a:solidFill>
          </a:ln>
        </p:spPr>
      </p:pic>
      <p:sp>
        <p:nvSpPr>
          <p:cNvPr id="15" name="TextBox 14">
            <a:extLst>
              <a:ext uri="{FF2B5EF4-FFF2-40B4-BE49-F238E27FC236}">
                <a16:creationId xmlns:a16="http://schemas.microsoft.com/office/drawing/2014/main" id="{813904C4-33E4-BB4E-9293-AEA4CD19D055}"/>
              </a:ext>
            </a:extLst>
          </p:cNvPr>
          <p:cNvSpPr txBox="1"/>
          <p:nvPr/>
        </p:nvSpPr>
        <p:spPr>
          <a:xfrm>
            <a:off x="517585" y="4645957"/>
            <a:ext cx="4037162" cy="369332"/>
          </a:xfrm>
          <a:prstGeom prst="rect">
            <a:avLst/>
          </a:prstGeom>
          <a:noFill/>
        </p:spPr>
        <p:txBody>
          <a:bodyPr wrap="square" rtlCol="0">
            <a:spAutoFit/>
          </a:bodyPr>
          <a:lstStyle/>
          <a:p>
            <a:r>
              <a:rPr lang="en-US" dirty="0"/>
              <a:t>Collection of review screen images</a:t>
            </a:r>
          </a:p>
        </p:txBody>
      </p:sp>
    </p:spTree>
    <p:extLst>
      <p:ext uri="{BB962C8B-B14F-4D97-AF65-F5344CB8AC3E}">
        <p14:creationId xmlns:p14="http://schemas.microsoft.com/office/powerpoint/2010/main" val="3323768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E66EB-EEE9-CB4B-BF46-36D89CF15ACE}"/>
              </a:ext>
            </a:extLst>
          </p:cNvPr>
          <p:cNvSpPr>
            <a:spLocks noGrp="1"/>
          </p:cNvSpPr>
          <p:nvPr>
            <p:ph type="title"/>
          </p:nvPr>
        </p:nvSpPr>
        <p:spPr/>
        <p:txBody>
          <a:bodyPr/>
          <a:lstStyle/>
          <a:p>
            <a:r>
              <a:rPr lang="en-US" dirty="0"/>
              <a:t>6.</a:t>
            </a:r>
            <a:br>
              <a:rPr lang="en-US" dirty="0"/>
            </a:br>
            <a:r>
              <a:rPr lang="en-US" dirty="0"/>
              <a:t>Voter control of ballot selections</a:t>
            </a:r>
          </a:p>
        </p:txBody>
      </p:sp>
      <p:sp>
        <p:nvSpPr>
          <p:cNvPr id="3" name="Content Placeholder 2">
            <a:extLst>
              <a:ext uri="{FF2B5EF4-FFF2-40B4-BE49-F238E27FC236}">
                <a16:creationId xmlns:a16="http://schemas.microsoft.com/office/drawing/2014/main" id="{04D1AA98-D270-804A-A353-639250714647}"/>
              </a:ext>
            </a:extLst>
          </p:cNvPr>
          <p:cNvSpPr>
            <a:spLocks noGrp="1"/>
          </p:cNvSpPr>
          <p:nvPr>
            <p:ph sz="quarter" idx="10"/>
          </p:nvPr>
        </p:nvSpPr>
        <p:spPr>
          <a:xfrm>
            <a:off x="671512" y="2620824"/>
            <a:ext cx="8472487" cy="1555888"/>
          </a:xfrm>
        </p:spPr>
        <p:txBody>
          <a:bodyPr/>
          <a:lstStyle/>
          <a:p>
            <a:r>
              <a:rPr lang="en-US" dirty="0"/>
              <a:t>Goals for the update</a:t>
            </a:r>
          </a:p>
          <a:p>
            <a:pPr marL="342900" indent="-342900">
              <a:buFont typeface="Arial" panose="020B0604020202020204" pitchFamily="34" charset="0"/>
              <a:buChar char="•"/>
            </a:pPr>
            <a:r>
              <a:rPr lang="en-US" dirty="0"/>
              <a:t>Catch up to best practices in election systems</a:t>
            </a:r>
          </a:p>
          <a:p>
            <a:pPr marL="342900" indent="-342900">
              <a:buFont typeface="Arial" panose="020B0604020202020204" pitchFamily="34" charset="0"/>
              <a:buChar char="•"/>
            </a:pPr>
            <a:r>
              <a:rPr lang="en-US" dirty="0"/>
              <a:t>Address issues that voters still encounter with accessible voting systems</a:t>
            </a:r>
          </a:p>
          <a:p>
            <a:r>
              <a:rPr lang="en-US" dirty="0"/>
              <a:t>		</a:t>
            </a:r>
          </a:p>
        </p:txBody>
      </p:sp>
    </p:spTree>
    <p:extLst>
      <p:ext uri="{BB962C8B-B14F-4D97-AF65-F5344CB8AC3E}">
        <p14:creationId xmlns:p14="http://schemas.microsoft.com/office/powerpoint/2010/main" val="738128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ADAD-AF54-1040-BA4A-E5BC193F1D3A}"/>
              </a:ext>
            </a:extLst>
          </p:cNvPr>
          <p:cNvSpPr>
            <a:spLocks noGrp="1"/>
          </p:cNvSpPr>
          <p:nvPr>
            <p:ph type="title"/>
          </p:nvPr>
        </p:nvSpPr>
        <p:spPr/>
        <p:txBody>
          <a:bodyPr/>
          <a:lstStyle/>
          <a:p>
            <a:r>
              <a:rPr lang="en-US" dirty="0"/>
              <a:t>Why the requirements needed updating</a:t>
            </a:r>
          </a:p>
        </p:txBody>
      </p:sp>
      <p:sp>
        <p:nvSpPr>
          <p:cNvPr id="3" name="Content Placeholder 2">
            <a:extLst>
              <a:ext uri="{FF2B5EF4-FFF2-40B4-BE49-F238E27FC236}">
                <a16:creationId xmlns:a16="http://schemas.microsoft.com/office/drawing/2014/main" id="{3CEFDEE1-EF98-3446-A155-025B0B2AD3E5}"/>
              </a:ext>
            </a:extLst>
          </p:cNvPr>
          <p:cNvSpPr>
            <a:spLocks noGrp="1"/>
          </p:cNvSpPr>
          <p:nvPr>
            <p:ph idx="1"/>
          </p:nvPr>
        </p:nvSpPr>
        <p:spPr/>
        <p:txBody>
          <a:bodyPr/>
          <a:lstStyle/>
          <a:p>
            <a:r>
              <a:rPr lang="en-US" dirty="0"/>
              <a:t>The voting system should not take control of selections away from voters. </a:t>
            </a:r>
          </a:p>
          <a:p>
            <a:pPr marL="342900" lvl="0" indent="-342900">
              <a:buFont typeface="Wingdings" pitchFamily="2" charset="2"/>
              <a:buChar char="§"/>
            </a:pPr>
            <a:r>
              <a:rPr lang="en-US" dirty="0"/>
              <a:t>When a contest does not fit on one screen, system actions may not be visible on the screen.</a:t>
            </a:r>
          </a:p>
          <a:p>
            <a:pPr marL="342900" lvl="0" indent="-342900">
              <a:buFont typeface="Wingdings" pitchFamily="2" charset="2"/>
              <a:buChar char="§"/>
            </a:pPr>
            <a:r>
              <a:rPr lang="en-US" dirty="0"/>
              <a:t>Clear feedback helps voters understand the rules for each contest</a:t>
            </a:r>
          </a:p>
          <a:p>
            <a:pPr lvl="0"/>
            <a:endParaRPr lang="en-US" dirty="0"/>
          </a:p>
          <a:p>
            <a:pPr lvl="0"/>
            <a:r>
              <a:rPr lang="en-US" dirty="0"/>
              <a:t>Voter control is especially important for accessibility.</a:t>
            </a:r>
          </a:p>
          <a:p>
            <a:pPr marL="342900" lvl="0" indent="-342900">
              <a:buFont typeface="Wingdings" pitchFamily="2" charset="2"/>
              <a:buChar char="§"/>
            </a:pPr>
            <a:r>
              <a:rPr lang="en-US" dirty="0"/>
              <a:t>Feedback in the audio format helps voters understand the current status, and what will happen as a result of their answer</a:t>
            </a:r>
          </a:p>
          <a:p>
            <a:pPr marL="342900" lvl="0" indent="-342900">
              <a:buFont typeface="Wingdings" pitchFamily="2" charset="2"/>
              <a:buChar char="§"/>
            </a:pPr>
            <a:r>
              <a:rPr lang="en-US" dirty="0"/>
              <a:t>Large text modes are more likely to have some candidates out of sight</a:t>
            </a:r>
          </a:p>
          <a:p>
            <a:pPr lvl="0"/>
            <a:endParaRPr lang="en-US" dirty="0"/>
          </a:p>
          <a:p>
            <a:pPr lvl="0"/>
            <a:endParaRPr lang="en-US" dirty="0"/>
          </a:p>
          <a:p>
            <a:pPr lvl="0"/>
            <a:endParaRPr lang="en-US" dirty="0"/>
          </a:p>
          <a:p>
            <a:endParaRPr lang="en-US" dirty="0"/>
          </a:p>
        </p:txBody>
      </p:sp>
    </p:spTree>
    <p:extLst>
      <p:ext uri="{BB962C8B-B14F-4D97-AF65-F5344CB8AC3E}">
        <p14:creationId xmlns:p14="http://schemas.microsoft.com/office/powerpoint/2010/main" val="2704859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6BDA-B94E-064B-9B8A-9ED3E43F4627}"/>
              </a:ext>
            </a:extLst>
          </p:cNvPr>
          <p:cNvSpPr>
            <a:spLocks noGrp="1"/>
          </p:cNvSpPr>
          <p:nvPr>
            <p:ph type="title"/>
          </p:nvPr>
        </p:nvSpPr>
        <p:spPr/>
        <p:txBody>
          <a:bodyPr/>
          <a:lstStyle/>
          <a:p>
            <a:r>
              <a:rPr lang="en-US" dirty="0"/>
              <a:t>The draft requirement puts the voter in control</a:t>
            </a:r>
          </a:p>
        </p:txBody>
      </p:sp>
      <p:sp>
        <p:nvSpPr>
          <p:cNvPr id="3" name="Content Placeholder 2">
            <a:extLst>
              <a:ext uri="{FF2B5EF4-FFF2-40B4-BE49-F238E27FC236}">
                <a16:creationId xmlns:a16="http://schemas.microsoft.com/office/drawing/2014/main" id="{AD55D500-FFA8-D442-B731-35A8C9DB4A3A}"/>
              </a:ext>
            </a:extLst>
          </p:cNvPr>
          <p:cNvSpPr>
            <a:spLocks noGrp="1"/>
          </p:cNvSpPr>
          <p:nvPr>
            <p:ph idx="1"/>
          </p:nvPr>
        </p:nvSpPr>
        <p:spPr/>
        <p:txBody>
          <a:bodyPr/>
          <a:lstStyle/>
          <a:p>
            <a:r>
              <a:rPr lang="en-US" b="1" dirty="0"/>
              <a:t>An electronic ballot interface must give voters direct control over making or changing vote selections within a contest.</a:t>
            </a:r>
          </a:p>
          <a:p>
            <a:endParaRPr lang="en-US" dirty="0"/>
          </a:p>
          <a:p>
            <a:r>
              <a:rPr lang="en-US" dirty="0"/>
              <a:t>It allows</a:t>
            </a:r>
          </a:p>
          <a:p>
            <a:pPr marL="342900" lvl="0" indent="-342900">
              <a:buFont typeface="Wingdings" pitchFamily="2" charset="2"/>
              <a:buChar char="§"/>
            </a:pPr>
            <a:r>
              <a:rPr lang="en-US" dirty="0"/>
              <a:t>Vote-for-one: An immediate change from one choice to another </a:t>
            </a:r>
          </a:p>
          <a:p>
            <a:pPr marL="342900" lvl="0" indent="-342900">
              <a:buFont typeface="Wingdings" pitchFamily="2" charset="2"/>
              <a:buChar char="§"/>
            </a:pPr>
            <a:r>
              <a:rPr lang="en-US" dirty="0"/>
              <a:t>Vote-for-multiple: No automatic deselections, notification to voter of their options if they attempt to select more than allowed</a:t>
            </a:r>
          </a:p>
          <a:p>
            <a:pPr marL="342900" lvl="0" indent="-342900">
              <a:buFont typeface="Wingdings" pitchFamily="2" charset="2"/>
              <a:buChar char="§"/>
            </a:pPr>
            <a:r>
              <a:rPr lang="en-US" dirty="0"/>
              <a:t>Re-ordering candidates in preferential voting only when requested</a:t>
            </a:r>
          </a:p>
          <a:p>
            <a:pPr marL="342900" lvl="0" indent="-342900">
              <a:buFont typeface="Wingdings" pitchFamily="2" charset="2"/>
              <a:buChar char="§"/>
            </a:pPr>
            <a:r>
              <a:rPr lang="en-US" dirty="0"/>
              <a:t>Clear feedback for group selections, such as straight-party voting</a:t>
            </a:r>
          </a:p>
          <a:p>
            <a:pPr marL="342900" lvl="0" indent="-342900">
              <a:buFont typeface="Wingdings" pitchFamily="2" charset="2"/>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498511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0547-7CE0-F24A-9FC0-1F02F36CF329}"/>
              </a:ext>
            </a:extLst>
          </p:cNvPr>
          <p:cNvSpPr>
            <a:spLocks noGrp="1"/>
          </p:cNvSpPr>
          <p:nvPr>
            <p:ph type="title"/>
          </p:nvPr>
        </p:nvSpPr>
        <p:spPr/>
        <p:txBody>
          <a:bodyPr/>
          <a:lstStyle/>
          <a:p>
            <a:r>
              <a:rPr lang="en-US" dirty="0"/>
              <a:t>Updating to modern technology conventions</a:t>
            </a:r>
          </a:p>
        </p:txBody>
      </p:sp>
      <p:sp>
        <p:nvSpPr>
          <p:cNvPr id="3" name="Content Placeholder 2">
            <a:extLst>
              <a:ext uri="{FF2B5EF4-FFF2-40B4-BE49-F238E27FC236}">
                <a16:creationId xmlns:a16="http://schemas.microsoft.com/office/drawing/2014/main" id="{2A44DE45-B3DF-3548-963E-DE5C89BF2867}"/>
              </a:ext>
            </a:extLst>
          </p:cNvPr>
          <p:cNvSpPr>
            <a:spLocks noGrp="1"/>
          </p:cNvSpPr>
          <p:nvPr>
            <p:ph sz="quarter" idx="10"/>
          </p:nvPr>
        </p:nvSpPr>
        <p:spPr/>
        <p:txBody>
          <a:bodyPr/>
          <a:lstStyle/>
          <a:p>
            <a:r>
              <a:rPr lang="en-US" dirty="0"/>
              <a:t>Technology has changed a lot since 2004-2009, when the current voting system standards were written. </a:t>
            </a:r>
          </a:p>
          <a:p>
            <a:endParaRPr lang="en-US" dirty="0"/>
          </a:p>
          <a:p>
            <a:r>
              <a:rPr lang="en-US" dirty="0"/>
              <a:t>Guidance papers with the research evidence and rationale for the changes will help everyone understand how to design </a:t>
            </a:r>
            <a:r>
              <a:rPr lang="en-US"/>
              <a:t>and implement </a:t>
            </a:r>
            <a:r>
              <a:rPr lang="en-US" dirty="0"/>
              <a:t>voting systems using the new requirements.</a:t>
            </a:r>
          </a:p>
        </p:txBody>
      </p:sp>
    </p:spTree>
    <p:extLst>
      <p:ext uri="{BB962C8B-B14F-4D97-AF65-F5344CB8AC3E}">
        <p14:creationId xmlns:p14="http://schemas.microsoft.com/office/powerpoint/2010/main" val="1949359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0547-7CE0-F24A-9FC0-1F02F36CF329}"/>
              </a:ext>
            </a:extLst>
          </p:cNvPr>
          <p:cNvSpPr>
            <a:spLocks noGrp="1"/>
          </p:cNvSpPr>
          <p:nvPr>
            <p:ph type="title"/>
          </p:nvPr>
        </p:nvSpPr>
        <p:spPr/>
        <p:txBody>
          <a:bodyPr/>
          <a:lstStyle/>
          <a:p>
            <a:r>
              <a:rPr lang="en-US" dirty="0"/>
              <a:t>The goal</a:t>
            </a:r>
          </a:p>
        </p:txBody>
      </p:sp>
      <p:sp>
        <p:nvSpPr>
          <p:cNvPr id="3" name="Content Placeholder 2">
            <a:extLst>
              <a:ext uri="{FF2B5EF4-FFF2-40B4-BE49-F238E27FC236}">
                <a16:creationId xmlns:a16="http://schemas.microsoft.com/office/drawing/2014/main" id="{2A44DE45-B3DF-3548-963E-DE5C89BF2867}"/>
              </a:ext>
            </a:extLst>
          </p:cNvPr>
          <p:cNvSpPr>
            <a:spLocks noGrp="1"/>
          </p:cNvSpPr>
          <p:nvPr>
            <p:ph sz="quarter" idx="10"/>
          </p:nvPr>
        </p:nvSpPr>
        <p:spPr/>
        <p:txBody>
          <a:bodyPr/>
          <a:lstStyle/>
          <a:p>
            <a:r>
              <a:rPr lang="en-US" dirty="0"/>
              <a:t>Voting systems that meet the principles in the VVSG and are designed, implemented, and evaluated using best practices for user-centered design, usability, and accessibility.</a:t>
            </a:r>
          </a:p>
        </p:txBody>
      </p:sp>
    </p:spTree>
    <p:extLst>
      <p:ext uri="{BB962C8B-B14F-4D97-AF65-F5344CB8AC3E}">
        <p14:creationId xmlns:p14="http://schemas.microsoft.com/office/powerpoint/2010/main" val="110735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873" y="354527"/>
            <a:ext cx="6647136" cy="1996391"/>
          </a:xfrm>
        </p:spPr>
        <p:txBody>
          <a:bodyPr>
            <a:normAutofit/>
          </a:bodyPr>
          <a:lstStyle/>
          <a:p>
            <a:r>
              <a:rPr lang="en-US" dirty="0"/>
              <a:t>The Center for Technology </a:t>
            </a:r>
            <a:r>
              <a:rPr lang="en-US" sz="4400" dirty="0"/>
              <a:t>and</a:t>
            </a:r>
            <a:r>
              <a:rPr lang="en-US" dirty="0"/>
              <a:t> Civic Life</a:t>
            </a:r>
          </a:p>
        </p:txBody>
      </p:sp>
      <p:sp>
        <p:nvSpPr>
          <p:cNvPr id="3" name="Text Placeholder 2"/>
          <p:cNvSpPr>
            <a:spLocks noGrp="1"/>
          </p:cNvSpPr>
          <p:nvPr>
            <p:ph type="body" idx="1"/>
          </p:nvPr>
        </p:nvSpPr>
        <p:spPr>
          <a:xfrm>
            <a:off x="1827873" y="2431025"/>
            <a:ext cx="6800850" cy="2051672"/>
          </a:xfrm>
        </p:spPr>
        <p:txBody>
          <a:bodyPr/>
          <a:lstStyle/>
          <a:p>
            <a:r>
              <a:rPr lang="en-US" sz="2400" dirty="0"/>
              <a:t>Using technology to improve how local government and communities interact</a:t>
            </a:r>
          </a:p>
          <a:p>
            <a:endParaRPr lang="en-US" sz="2400" dirty="0"/>
          </a:p>
          <a:p>
            <a:r>
              <a:rPr lang="en-US" sz="2400" dirty="0"/>
              <a:t>@</a:t>
            </a:r>
            <a:r>
              <a:rPr lang="en-US" sz="2400" dirty="0" err="1"/>
              <a:t>helloCTCL</a:t>
            </a:r>
            <a:endParaRPr lang="en-US" sz="2400" dirty="0"/>
          </a:p>
          <a:p>
            <a:r>
              <a:rPr lang="en-US" sz="2400" dirty="0" err="1"/>
              <a:t>www.techandciviclife.org</a:t>
            </a:r>
            <a:endParaRPr lang="en-US" sz="2400" dirty="0"/>
          </a:p>
        </p:txBody>
      </p:sp>
      <p:pic>
        <p:nvPicPr>
          <p:cNvPr id="4" name="Picture 3" descr="CTCL log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81" y="500387"/>
            <a:ext cx="1322333" cy="1381365"/>
          </a:xfrm>
          <a:prstGeom prst="rect">
            <a:avLst/>
          </a:prstGeom>
        </p:spPr>
      </p:pic>
    </p:spTree>
    <p:extLst>
      <p:ext uri="{BB962C8B-B14F-4D97-AF65-F5344CB8AC3E}">
        <p14:creationId xmlns:p14="http://schemas.microsoft.com/office/powerpoint/2010/main" val="3303873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E131-1EBF-7E4D-8C27-7C1CF740B457}"/>
              </a:ext>
            </a:extLst>
          </p:cNvPr>
          <p:cNvSpPr>
            <a:spLocks noGrp="1"/>
          </p:cNvSpPr>
          <p:nvPr>
            <p:ph type="title"/>
          </p:nvPr>
        </p:nvSpPr>
        <p:spPr/>
        <p:txBody>
          <a:bodyPr/>
          <a:lstStyle/>
          <a:p>
            <a:r>
              <a:rPr lang="en-US" dirty="0"/>
              <a:t>Group discussion questions</a:t>
            </a:r>
          </a:p>
        </p:txBody>
      </p:sp>
      <p:sp>
        <p:nvSpPr>
          <p:cNvPr id="4" name="Content Placeholder 3">
            <a:extLst>
              <a:ext uri="{FF2B5EF4-FFF2-40B4-BE49-F238E27FC236}">
                <a16:creationId xmlns:a16="http://schemas.microsoft.com/office/drawing/2014/main" id="{D2BA88E6-0720-8D42-AEEF-80B4417097B7}"/>
              </a:ext>
            </a:extLst>
          </p:cNvPr>
          <p:cNvSpPr>
            <a:spLocks noGrp="1"/>
          </p:cNvSpPr>
          <p:nvPr>
            <p:ph idx="1"/>
          </p:nvPr>
        </p:nvSpPr>
        <p:spPr/>
        <p:txBody>
          <a:bodyPr/>
          <a:lstStyle/>
          <a:p>
            <a:r>
              <a:rPr lang="en-US" dirty="0"/>
              <a:t>What resonated with you today?</a:t>
            </a:r>
          </a:p>
          <a:p>
            <a:endParaRPr lang="en-US" dirty="0"/>
          </a:p>
          <a:p>
            <a:r>
              <a:rPr lang="en-US" dirty="0"/>
              <a:t>What did we cover that you have questions about?</a:t>
            </a:r>
          </a:p>
          <a:p>
            <a:endParaRPr lang="en-US" dirty="0"/>
          </a:p>
          <a:p>
            <a:r>
              <a:rPr lang="en-US" dirty="0"/>
              <a:t>Is there some thing we didn’t discuss today that you’re curious about?</a:t>
            </a:r>
          </a:p>
        </p:txBody>
      </p:sp>
    </p:spTree>
    <p:extLst>
      <p:ext uri="{BB962C8B-B14F-4D97-AF65-F5344CB8AC3E}">
        <p14:creationId xmlns:p14="http://schemas.microsoft.com/office/powerpoint/2010/main" val="3952499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2D4F-023B-4A40-A493-CCFA605E3756}"/>
              </a:ext>
            </a:extLst>
          </p:cNvPr>
          <p:cNvSpPr>
            <a:spLocks noGrp="1"/>
          </p:cNvSpPr>
          <p:nvPr>
            <p:ph type="title"/>
          </p:nvPr>
        </p:nvSpPr>
        <p:spPr>
          <a:xfrm>
            <a:off x="671513" y="145800"/>
            <a:ext cx="8015288" cy="857250"/>
          </a:xfrm>
        </p:spPr>
        <p:txBody>
          <a:bodyPr/>
          <a:lstStyle/>
          <a:p>
            <a:r>
              <a:rPr lang="en-US" dirty="0"/>
              <a:t>Resources</a:t>
            </a:r>
          </a:p>
        </p:txBody>
      </p:sp>
      <p:sp>
        <p:nvSpPr>
          <p:cNvPr id="3" name="Content Placeholder 2">
            <a:extLst>
              <a:ext uri="{FF2B5EF4-FFF2-40B4-BE49-F238E27FC236}">
                <a16:creationId xmlns:a16="http://schemas.microsoft.com/office/drawing/2014/main" id="{B93E033E-6573-704A-AFDA-4DF73715959F}"/>
              </a:ext>
            </a:extLst>
          </p:cNvPr>
          <p:cNvSpPr>
            <a:spLocks noGrp="1"/>
          </p:cNvSpPr>
          <p:nvPr>
            <p:ph sz="quarter" idx="10"/>
          </p:nvPr>
        </p:nvSpPr>
        <p:spPr>
          <a:xfrm>
            <a:off x="742950" y="1177786"/>
            <a:ext cx="8218170" cy="3788109"/>
          </a:xfrm>
        </p:spPr>
        <p:txBody>
          <a:bodyPr>
            <a:normAutofit fontScale="92500" lnSpcReduction="20000"/>
          </a:bodyPr>
          <a:lstStyle/>
          <a:p>
            <a:r>
              <a:rPr lang="en-US" b="1" dirty="0"/>
              <a:t>Human Factors Public Working Group</a:t>
            </a:r>
          </a:p>
          <a:p>
            <a:r>
              <a:rPr lang="en-US" sz="1900" dirty="0">
                <a:solidFill>
                  <a:schemeClr val="bg1"/>
                </a:solidFill>
              </a:rPr>
              <a:t>https://</a:t>
            </a:r>
            <a:r>
              <a:rPr lang="en-US" sz="1900" dirty="0" err="1">
                <a:solidFill>
                  <a:schemeClr val="bg1"/>
                </a:solidFill>
              </a:rPr>
              <a:t>collaborate.nist.gov</a:t>
            </a:r>
            <a:r>
              <a:rPr lang="en-US" sz="1900" dirty="0">
                <a:solidFill>
                  <a:schemeClr val="bg1"/>
                </a:solidFill>
              </a:rPr>
              <a:t>/voting/bin/view/Voting/</a:t>
            </a:r>
            <a:r>
              <a:rPr lang="en-US" sz="1900" dirty="0" err="1">
                <a:solidFill>
                  <a:schemeClr val="bg1"/>
                </a:solidFill>
              </a:rPr>
              <a:t>HumanFactors</a:t>
            </a:r>
            <a:endParaRPr lang="en-US" sz="1900" dirty="0">
              <a:solidFill>
                <a:schemeClr val="bg1"/>
              </a:solidFill>
            </a:endParaRPr>
          </a:p>
          <a:p>
            <a:endParaRPr lang="en-US" dirty="0">
              <a:solidFill>
                <a:schemeClr val="bg1"/>
              </a:solidFill>
            </a:endParaRPr>
          </a:p>
          <a:p>
            <a:r>
              <a:rPr lang="en-US" b="1" dirty="0"/>
              <a:t>VVSG 2.0 Draft Requirements</a:t>
            </a:r>
            <a:br>
              <a:rPr lang="en-US" dirty="0">
                <a:solidFill>
                  <a:schemeClr val="bg1"/>
                </a:solidFill>
              </a:rPr>
            </a:br>
            <a:r>
              <a:rPr lang="en-US" sz="1900" dirty="0">
                <a:solidFill>
                  <a:schemeClr val="bg1"/>
                </a:solidFill>
              </a:rPr>
              <a:t>https://collaborate.nist.gov/voting/bin/view/Voting/VVSG20DraftRequirements</a:t>
            </a:r>
          </a:p>
          <a:p>
            <a:endParaRPr lang="en-US" sz="2000" dirty="0">
              <a:solidFill>
                <a:schemeClr val="bg1"/>
              </a:solidFill>
            </a:endParaRPr>
          </a:p>
          <a:p>
            <a:r>
              <a:rPr lang="en-US" b="1" dirty="0"/>
              <a:t>NIST and the Help America Vote Act</a:t>
            </a:r>
            <a:br>
              <a:rPr lang="en-US" sz="2000" dirty="0">
                <a:solidFill>
                  <a:schemeClr val="bg1"/>
                </a:solidFill>
              </a:rPr>
            </a:br>
            <a:r>
              <a:rPr lang="en-US" sz="1900" dirty="0">
                <a:solidFill>
                  <a:schemeClr val="bg1"/>
                </a:solidFill>
              </a:rPr>
              <a:t>https://vote.nist.gov</a:t>
            </a:r>
          </a:p>
          <a:p>
            <a:endParaRPr lang="en-US" sz="1900" dirty="0">
              <a:solidFill>
                <a:schemeClr val="bg1"/>
              </a:solidFill>
            </a:endParaRPr>
          </a:p>
          <a:p>
            <a:r>
              <a:rPr lang="en-US" sz="2000" b="1" dirty="0"/>
              <a:t>A Roadmap for Usability and Accessibility of Elections </a:t>
            </a:r>
            <a:br>
              <a:rPr lang="en-US" sz="1800" dirty="0">
                <a:solidFill>
                  <a:schemeClr val="bg1"/>
                </a:solidFill>
              </a:rPr>
            </a:br>
            <a:r>
              <a:rPr lang="en-US" sz="1800" dirty="0">
                <a:solidFill>
                  <a:schemeClr val="bg1"/>
                </a:solidFill>
              </a:rPr>
              <a:t>https://</a:t>
            </a:r>
            <a:r>
              <a:rPr lang="en-US" sz="1800" dirty="0" err="1">
                <a:solidFill>
                  <a:schemeClr val="bg1"/>
                </a:solidFill>
              </a:rPr>
              <a:t>civicdesign.org</a:t>
            </a:r>
            <a:r>
              <a:rPr lang="en-US" sz="1800" dirty="0">
                <a:solidFill>
                  <a:schemeClr val="bg1"/>
                </a:solidFill>
              </a:rPr>
              <a:t>/projects/roadmap/</a:t>
            </a:r>
            <a:endParaRPr lang="en-US" sz="1900" dirty="0">
              <a:solidFill>
                <a:schemeClr val="bg1"/>
              </a:solidFill>
            </a:endParaRPr>
          </a:p>
          <a:p>
            <a:br>
              <a:rPr lang="en-US" b="1" dirty="0"/>
            </a:br>
            <a:endParaRPr lang="en-US" dirty="0"/>
          </a:p>
          <a:p>
            <a:endParaRPr lang="en-US" sz="2000" dirty="0">
              <a:solidFill>
                <a:schemeClr val="bg1"/>
              </a:solidFill>
            </a:endParaRPr>
          </a:p>
        </p:txBody>
      </p:sp>
    </p:spTree>
    <p:extLst>
      <p:ext uri="{BB962C8B-B14F-4D97-AF65-F5344CB8AC3E}">
        <p14:creationId xmlns:p14="http://schemas.microsoft.com/office/powerpoint/2010/main" val="3097520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A565-3D9A-664A-81CE-618BE1C4EBD2}"/>
              </a:ext>
            </a:extLst>
          </p:cNvPr>
          <p:cNvSpPr>
            <a:spLocks noGrp="1"/>
          </p:cNvSpPr>
          <p:nvPr>
            <p:ph type="title"/>
          </p:nvPr>
        </p:nvSpPr>
        <p:spPr>
          <a:xfrm>
            <a:off x="604838" y="471237"/>
            <a:ext cx="8015288" cy="857250"/>
          </a:xfrm>
        </p:spPr>
        <p:txBody>
          <a:bodyPr/>
          <a:lstStyle/>
          <a:p>
            <a:r>
              <a:rPr lang="en-US" dirty="0"/>
              <a:t>Find these webinars online?</a:t>
            </a:r>
          </a:p>
        </p:txBody>
      </p:sp>
      <p:sp>
        <p:nvSpPr>
          <p:cNvPr id="3" name="Content Placeholder 2">
            <a:extLst>
              <a:ext uri="{FF2B5EF4-FFF2-40B4-BE49-F238E27FC236}">
                <a16:creationId xmlns:a16="http://schemas.microsoft.com/office/drawing/2014/main" id="{6BDD8729-E8B6-DE49-97F9-EFD8F8FF4145}"/>
              </a:ext>
            </a:extLst>
          </p:cNvPr>
          <p:cNvSpPr>
            <a:spLocks noGrp="1"/>
          </p:cNvSpPr>
          <p:nvPr>
            <p:ph sz="quarter" idx="10"/>
          </p:nvPr>
        </p:nvSpPr>
        <p:spPr>
          <a:xfrm>
            <a:off x="604838" y="1376835"/>
            <a:ext cx="8386762" cy="3079888"/>
          </a:xfrm>
        </p:spPr>
        <p:txBody>
          <a:bodyPr/>
          <a:lstStyle/>
          <a:p>
            <a:r>
              <a:rPr lang="en-US" sz="2400" b="1" dirty="0"/>
              <a:t>VVSG 2.0 draft requirements:</a:t>
            </a:r>
            <a:br>
              <a:rPr lang="en-US" sz="2400" b="1" dirty="0"/>
            </a:br>
            <a:r>
              <a:rPr lang="en-US" sz="2400" b="1" dirty="0"/>
              <a:t>Improving the accessibility and usability of voting systems</a:t>
            </a:r>
            <a:br>
              <a:rPr lang="en-US" sz="2000" b="1" dirty="0"/>
            </a:br>
            <a:r>
              <a:rPr lang="en-US" sz="2000" dirty="0"/>
              <a:t>Part 1: Introducing the human factors requirements </a:t>
            </a:r>
          </a:p>
          <a:p>
            <a:r>
              <a:rPr lang="en-US" sz="2000" dirty="0"/>
              <a:t>Part 2:  Updates to best practices and new technologies for voting systems</a:t>
            </a:r>
          </a:p>
          <a:p>
            <a:endParaRPr lang="en-US" dirty="0"/>
          </a:p>
          <a:p>
            <a:r>
              <a:rPr lang="en-US" dirty="0">
                <a:solidFill>
                  <a:srgbClr val="2878B2"/>
                </a:solidFill>
              </a:rPr>
              <a:t>We will post the webinars when they are captioned and </a:t>
            </a:r>
            <a:r>
              <a:rPr lang="en-US">
                <a:solidFill>
                  <a:srgbClr val="2878B2"/>
                </a:solidFill>
              </a:rPr>
              <a:t>approved by NIST</a:t>
            </a:r>
            <a:endParaRPr lang="en-US" dirty="0">
              <a:solidFill>
                <a:srgbClr val="2878B2"/>
              </a:solidFill>
            </a:endParaRPr>
          </a:p>
        </p:txBody>
      </p:sp>
    </p:spTree>
    <p:extLst>
      <p:ext uri="{BB962C8B-B14F-4D97-AF65-F5344CB8AC3E}">
        <p14:creationId xmlns:p14="http://schemas.microsoft.com/office/powerpoint/2010/main" val="278259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5ACE4-631A-CE41-A892-56FCFF1461D8}"/>
              </a:ext>
            </a:extLst>
          </p:cNvPr>
          <p:cNvSpPr>
            <a:spLocks noGrp="1"/>
          </p:cNvSpPr>
          <p:nvPr>
            <p:ph type="title"/>
          </p:nvPr>
        </p:nvSpPr>
        <p:spPr>
          <a:xfrm>
            <a:off x="1925619" y="754856"/>
            <a:ext cx="6438452" cy="857250"/>
          </a:xfrm>
        </p:spPr>
        <p:txBody>
          <a:bodyPr/>
          <a:lstStyle/>
          <a:p>
            <a:r>
              <a:rPr lang="en-US" sz="4400" dirty="0"/>
              <a:t>The Center for Civic Design</a:t>
            </a:r>
          </a:p>
        </p:txBody>
      </p:sp>
      <p:sp>
        <p:nvSpPr>
          <p:cNvPr id="4" name="Content Placeholder 3">
            <a:extLst>
              <a:ext uri="{FF2B5EF4-FFF2-40B4-BE49-F238E27FC236}">
                <a16:creationId xmlns:a16="http://schemas.microsoft.com/office/drawing/2014/main" id="{95F5DE5A-8D24-204A-ADCF-242A12D974E4}"/>
              </a:ext>
            </a:extLst>
          </p:cNvPr>
          <p:cNvSpPr>
            <a:spLocks noGrp="1"/>
          </p:cNvSpPr>
          <p:nvPr>
            <p:ph idx="1"/>
          </p:nvPr>
        </p:nvSpPr>
        <p:spPr>
          <a:xfrm>
            <a:off x="1990106" y="1781301"/>
            <a:ext cx="6521881" cy="2904999"/>
          </a:xfrm>
        </p:spPr>
        <p:txBody>
          <a:bodyPr/>
          <a:lstStyle/>
          <a:p>
            <a:r>
              <a:rPr lang="en-US" dirty="0"/>
              <a:t>Democracy is a design problem! We work to ensure voter intent through design.</a:t>
            </a:r>
          </a:p>
          <a:p>
            <a:endParaRPr lang="en-US" dirty="0"/>
          </a:p>
          <a:p>
            <a:r>
              <a:rPr lang="en-US" dirty="0"/>
              <a:t>@</a:t>
            </a:r>
            <a:r>
              <a:rPr lang="en-US" dirty="0" err="1"/>
              <a:t>CivicDesign</a:t>
            </a:r>
            <a:endParaRPr lang="en-US" dirty="0"/>
          </a:p>
          <a:p>
            <a:r>
              <a:rPr lang="en-US" dirty="0" err="1"/>
              <a:t>www.civicdesign.org</a:t>
            </a:r>
            <a:br>
              <a:rPr lang="en-US" dirty="0"/>
            </a:br>
            <a:r>
              <a:rPr lang="en-US" dirty="0" err="1"/>
              <a:t>civicdesign.org</a:t>
            </a:r>
            <a:r>
              <a:rPr lang="en-US" dirty="0"/>
              <a:t>/projects/roadmap/</a:t>
            </a:r>
          </a:p>
        </p:txBody>
      </p:sp>
      <p:pic>
        <p:nvPicPr>
          <p:cNvPr id="8" name="Picture 7" descr="CCD Logo">
            <a:extLst>
              <a:ext uri="{FF2B5EF4-FFF2-40B4-BE49-F238E27FC236}">
                <a16:creationId xmlns:a16="http://schemas.microsoft.com/office/drawing/2014/main" id="{5DBB8BC8-2EBC-F847-831A-6CE1A0E132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5568" t="44758" r="53765" b="43112"/>
          <a:stretch/>
        </p:blipFill>
        <p:spPr>
          <a:xfrm>
            <a:off x="309279" y="745204"/>
            <a:ext cx="1201125" cy="1365984"/>
          </a:xfrm>
          <a:prstGeom prst="rect">
            <a:avLst/>
          </a:prstGeom>
        </p:spPr>
      </p:pic>
    </p:spTree>
    <p:extLst>
      <p:ext uri="{BB962C8B-B14F-4D97-AF65-F5344CB8AC3E}">
        <p14:creationId xmlns:p14="http://schemas.microsoft.com/office/powerpoint/2010/main" val="171627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76C49F-DD2B-464E-87D0-993B456D56E4}"/>
              </a:ext>
            </a:extLst>
          </p:cNvPr>
          <p:cNvSpPr>
            <a:spLocks noGrp="1"/>
          </p:cNvSpPr>
          <p:nvPr>
            <p:ph type="title"/>
          </p:nvPr>
        </p:nvSpPr>
        <p:spPr/>
        <p:txBody>
          <a:bodyPr/>
          <a:lstStyle/>
          <a:p>
            <a:r>
              <a:rPr lang="en-US" dirty="0"/>
              <a:t>Housekeeping </a:t>
            </a:r>
          </a:p>
        </p:txBody>
      </p:sp>
      <p:sp>
        <p:nvSpPr>
          <p:cNvPr id="5" name="Content Placeholder 4">
            <a:extLst>
              <a:ext uri="{FF2B5EF4-FFF2-40B4-BE49-F238E27FC236}">
                <a16:creationId xmlns:a16="http://schemas.microsoft.com/office/drawing/2014/main" id="{2D97789E-568F-FB48-A08B-EC7CF071091D}"/>
              </a:ext>
            </a:extLst>
          </p:cNvPr>
          <p:cNvSpPr>
            <a:spLocks noGrp="1"/>
          </p:cNvSpPr>
          <p:nvPr>
            <p:ph idx="1"/>
          </p:nvPr>
        </p:nvSpPr>
        <p:spPr/>
        <p:txBody>
          <a:bodyPr/>
          <a:lstStyle/>
          <a:p>
            <a:pPr marL="342900" indent="-342900">
              <a:buFont typeface="Arial" panose="020B0604020202020204" pitchFamily="34" charset="0"/>
              <a:buChar char="•"/>
            </a:pPr>
            <a:r>
              <a:rPr lang="en-US" dirty="0"/>
              <a:t>Use chat to communicate</a:t>
            </a:r>
          </a:p>
          <a:p>
            <a:pPr marL="342900" indent="-342900">
              <a:buFont typeface="Arial" panose="020B0604020202020204" pitchFamily="34" charset="0"/>
              <a:buChar char="•"/>
            </a:pPr>
            <a:r>
              <a:rPr lang="en-US" dirty="0"/>
              <a:t>Update your screen name</a:t>
            </a:r>
          </a:p>
          <a:p>
            <a:pPr marL="342900" indent="-342900">
              <a:buFont typeface="Arial" panose="020B0604020202020204" pitchFamily="34" charset="0"/>
              <a:buChar char="•"/>
            </a:pPr>
            <a:r>
              <a:rPr lang="en-US" dirty="0"/>
              <a:t>Mute your audio if you aren’t speaking</a:t>
            </a:r>
          </a:p>
        </p:txBody>
      </p:sp>
    </p:spTree>
    <p:extLst>
      <p:ext uri="{BB962C8B-B14F-4D97-AF65-F5344CB8AC3E}">
        <p14:creationId xmlns:p14="http://schemas.microsoft.com/office/powerpoint/2010/main" val="23083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497B-EAC4-1C4C-BD8D-739CAD904F9F}"/>
              </a:ext>
            </a:extLst>
          </p:cNvPr>
          <p:cNvSpPr>
            <a:spLocks noGrp="1"/>
          </p:cNvSpPr>
          <p:nvPr>
            <p:ph type="title"/>
          </p:nvPr>
        </p:nvSpPr>
        <p:spPr/>
        <p:txBody>
          <a:bodyPr/>
          <a:lstStyle/>
          <a:p>
            <a:r>
              <a:rPr lang="en-US" dirty="0"/>
              <a:t>What we will cover in these webinars</a:t>
            </a:r>
          </a:p>
        </p:txBody>
      </p:sp>
      <p:sp>
        <p:nvSpPr>
          <p:cNvPr id="3" name="Content Placeholder 2">
            <a:extLst>
              <a:ext uri="{FF2B5EF4-FFF2-40B4-BE49-F238E27FC236}">
                <a16:creationId xmlns:a16="http://schemas.microsoft.com/office/drawing/2014/main" id="{264443E9-D7A9-DC44-92F6-B264A4487B64}"/>
              </a:ext>
            </a:extLst>
          </p:cNvPr>
          <p:cNvSpPr>
            <a:spLocks noGrp="1"/>
          </p:cNvSpPr>
          <p:nvPr>
            <p:ph idx="1"/>
          </p:nvPr>
        </p:nvSpPr>
        <p:spPr/>
        <p:txBody>
          <a:bodyPr/>
          <a:lstStyle/>
          <a:p>
            <a:r>
              <a:rPr lang="en-US" dirty="0"/>
              <a:t>An introduction to the VVSG 2.0 draft requirements to improve the accessibility and usability of voting systems.</a:t>
            </a:r>
          </a:p>
          <a:p>
            <a:endParaRPr lang="en-US" dirty="0"/>
          </a:p>
          <a:p>
            <a:pPr marL="801688" indent="-788988"/>
            <a:r>
              <a:rPr lang="en-US" dirty="0"/>
              <a:t>Part 1:  Introducing the human factors requirements </a:t>
            </a:r>
            <a:br>
              <a:rPr lang="en-US" dirty="0"/>
            </a:br>
            <a:r>
              <a:rPr lang="en-US" dirty="0"/>
              <a:t>and the process used to create them</a:t>
            </a:r>
          </a:p>
          <a:p>
            <a:pPr marL="801688" indent="-788988"/>
            <a:endParaRPr lang="en-US" dirty="0"/>
          </a:p>
          <a:p>
            <a:pPr marL="801688" indent="-788988"/>
            <a:r>
              <a:rPr lang="en-US" b="1" dirty="0">
                <a:solidFill>
                  <a:srgbClr val="2878B2"/>
                </a:solidFill>
              </a:rPr>
              <a:t>Part 2:  Updates to best practices and new technologies for voting systems with examples of why and how the requirements were updated</a:t>
            </a:r>
          </a:p>
          <a:p>
            <a:endParaRPr lang="en-US" dirty="0"/>
          </a:p>
        </p:txBody>
      </p:sp>
    </p:spTree>
    <p:extLst>
      <p:ext uri="{BB962C8B-B14F-4D97-AF65-F5344CB8AC3E}">
        <p14:creationId xmlns:p14="http://schemas.microsoft.com/office/powerpoint/2010/main" val="30389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3E7A-7486-544F-8671-B0165378143E}"/>
              </a:ext>
            </a:extLst>
          </p:cNvPr>
          <p:cNvSpPr>
            <a:spLocks noGrp="1"/>
          </p:cNvSpPr>
          <p:nvPr>
            <p:ph type="title"/>
          </p:nvPr>
        </p:nvSpPr>
        <p:spPr>
          <a:xfrm>
            <a:off x="1772276" y="1717423"/>
            <a:ext cx="6794950" cy="857250"/>
          </a:xfrm>
        </p:spPr>
        <p:txBody>
          <a:bodyPr/>
          <a:lstStyle/>
          <a:p>
            <a:r>
              <a:rPr lang="en-US" dirty="0"/>
              <a:t>About the Voluntary Voting System Guidelines (VVSG)</a:t>
            </a:r>
          </a:p>
        </p:txBody>
      </p:sp>
      <p:sp>
        <p:nvSpPr>
          <p:cNvPr id="3" name="Content Placeholder 2">
            <a:extLst>
              <a:ext uri="{FF2B5EF4-FFF2-40B4-BE49-F238E27FC236}">
                <a16:creationId xmlns:a16="http://schemas.microsoft.com/office/drawing/2014/main" id="{949D5704-3C88-AB4B-85B7-E9C4FD9C8499}"/>
              </a:ext>
            </a:extLst>
          </p:cNvPr>
          <p:cNvSpPr>
            <a:spLocks noGrp="1"/>
          </p:cNvSpPr>
          <p:nvPr>
            <p:ph sz="quarter" idx="10"/>
          </p:nvPr>
        </p:nvSpPr>
        <p:spPr>
          <a:xfrm>
            <a:off x="1770434" y="2692262"/>
            <a:ext cx="6602042" cy="1555888"/>
          </a:xfrm>
        </p:spPr>
        <p:txBody>
          <a:bodyPr/>
          <a:lstStyle/>
          <a:p>
            <a:r>
              <a:rPr lang="en-US" sz="2400" dirty="0"/>
              <a:t>The Help America Vote Act </a:t>
            </a:r>
            <a:r>
              <a:rPr lang="en-US" dirty="0"/>
              <a:t>directs the Election Assistance Commission to create voting system guidelines and defines the process.</a:t>
            </a:r>
            <a:endParaRPr lang="en-US" sz="2400" dirty="0"/>
          </a:p>
        </p:txBody>
      </p:sp>
    </p:spTree>
    <p:extLst>
      <p:ext uri="{BB962C8B-B14F-4D97-AF65-F5344CB8AC3E}">
        <p14:creationId xmlns:p14="http://schemas.microsoft.com/office/powerpoint/2010/main" val="392469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7B97D-442B-4F47-96B1-D7EEC4C8C96B}"/>
              </a:ext>
            </a:extLst>
          </p:cNvPr>
          <p:cNvSpPr>
            <a:spLocks noGrp="1"/>
          </p:cNvSpPr>
          <p:nvPr>
            <p:ph type="title"/>
          </p:nvPr>
        </p:nvSpPr>
        <p:spPr/>
        <p:txBody>
          <a:bodyPr/>
          <a:lstStyle/>
          <a:p>
            <a:r>
              <a:rPr lang="en-US" dirty="0"/>
              <a:t>HAVA includes basic requirements for accessibility</a:t>
            </a:r>
          </a:p>
        </p:txBody>
      </p:sp>
      <p:sp>
        <p:nvSpPr>
          <p:cNvPr id="3" name="Content Placeholder 2">
            <a:extLst>
              <a:ext uri="{FF2B5EF4-FFF2-40B4-BE49-F238E27FC236}">
                <a16:creationId xmlns:a16="http://schemas.microsoft.com/office/drawing/2014/main" id="{6C52CE56-98AE-4C47-B88B-69843AF646CD}"/>
              </a:ext>
            </a:extLst>
          </p:cNvPr>
          <p:cNvSpPr>
            <a:spLocks noGrp="1"/>
          </p:cNvSpPr>
          <p:nvPr>
            <p:ph idx="1"/>
          </p:nvPr>
        </p:nvSpPr>
        <p:spPr/>
        <p:txBody>
          <a:bodyPr>
            <a:normAutofit lnSpcReduction="10000"/>
          </a:bodyPr>
          <a:lstStyle/>
          <a:p>
            <a:pPr marL="0" lvl="1" indent="0">
              <a:spcAft>
                <a:spcPts val="480"/>
              </a:spcAft>
              <a:buNone/>
            </a:pPr>
            <a:r>
              <a:rPr lang="en-US" dirty="0"/>
              <a:t>HAVA includes requirements that voting systems:</a:t>
            </a:r>
          </a:p>
          <a:p>
            <a:pPr lvl="1">
              <a:spcAft>
                <a:spcPts val="480"/>
              </a:spcAft>
            </a:pPr>
            <a:r>
              <a:rPr lang="en-US" b="1" dirty="0"/>
              <a:t>Are accessible for individuals with disabilities </a:t>
            </a:r>
            <a:r>
              <a:rPr lang="en-US" dirty="0"/>
              <a:t>with same opportunity for participation (including </a:t>
            </a:r>
            <a:r>
              <a:rPr lang="en-US" b="1" dirty="0"/>
              <a:t>privacy and independence</a:t>
            </a:r>
            <a:r>
              <a:rPr lang="en-US" dirty="0"/>
              <a:t>) as other voters.</a:t>
            </a:r>
          </a:p>
          <a:p>
            <a:pPr lvl="1">
              <a:spcAft>
                <a:spcPts val="480"/>
              </a:spcAft>
            </a:pPr>
            <a:r>
              <a:rPr lang="en-US" dirty="0"/>
              <a:t>Provide voters an opportunity to </a:t>
            </a:r>
            <a:r>
              <a:rPr lang="en-US" b="1" dirty="0"/>
              <a:t>verify their choices</a:t>
            </a:r>
            <a:r>
              <a:rPr lang="en-US" dirty="0"/>
              <a:t>, and </a:t>
            </a:r>
            <a:r>
              <a:rPr lang="en-US" b="1" dirty="0"/>
              <a:t>change the ballot </a:t>
            </a:r>
            <a:r>
              <a:rPr lang="en-US" dirty="0"/>
              <a:t>or </a:t>
            </a:r>
            <a:r>
              <a:rPr lang="en-US" b="1" dirty="0"/>
              <a:t>correct any error </a:t>
            </a:r>
            <a:r>
              <a:rPr lang="en-US" dirty="0"/>
              <a:t>before the ballot is cast and counted, in a </a:t>
            </a:r>
            <a:r>
              <a:rPr lang="en-US" b="1" dirty="0"/>
              <a:t>private and independent</a:t>
            </a:r>
            <a:r>
              <a:rPr lang="en-US" dirty="0"/>
              <a:t> manner.</a:t>
            </a:r>
          </a:p>
          <a:p>
            <a:pPr lvl="1">
              <a:spcAft>
                <a:spcPts val="480"/>
              </a:spcAft>
            </a:pPr>
            <a:r>
              <a:rPr lang="en-US" dirty="0"/>
              <a:t>Provide </a:t>
            </a:r>
            <a:r>
              <a:rPr lang="en-US" b="1" dirty="0"/>
              <a:t>alternative language accessibility </a:t>
            </a:r>
            <a:r>
              <a:rPr lang="en-US" dirty="0"/>
              <a:t>pursuant to Section 203 of the Voting Rights Act. </a:t>
            </a:r>
          </a:p>
          <a:p>
            <a:pPr marL="238125" lvl="2" indent="0">
              <a:spcAft>
                <a:spcPts val="480"/>
              </a:spcAft>
              <a:buNone/>
            </a:pPr>
            <a:endParaRPr lang="en-US" dirty="0"/>
          </a:p>
          <a:p>
            <a:pPr marL="238125" lvl="2" indent="0" algn="r">
              <a:spcAft>
                <a:spcPts val="480"/>
              </a:spcAft>
              <a:buNone/>
            </a:pPr>
            <a:r>
              <a:rPr lang="en-US" dirty="0"/>
              <a:t>Section 301 (3) and (4)</a:t>
            </a:r>
          </a:p>
          <a:p>
            <a:endParaRPr lang="en-US" dirty="0"/>
          </a:p>
        </p:txBody>
      </p:sp>
    </p:spTree>
    <p:extLst>
      <p:ext uri="{BB962C8B-B14F-4D97-AF65-F5344CB8AC3E}">
        <p14:creationId xmlns:p14="http://schemas.microsoft.com/office/powerpoint/2010/main" val="3739104401"/>
      </p:ext>
    </p:extLst>
  </p:cSld>
  <p:clrMapOvr>
    <a:masterClrMapping/>
  </p:clrMapOvr>
</p:sld>
</file>

<file path=ppt/theme/theme1.xml><?xml version="1.0" encoding="utf-8"?>
<a:theme xmlns:a="http://schemas.openxmlformats.org/drawingml/2006/main" name="CCD-preso-14-0911">
  <a:themeElements>
    <a:clrScheme name="Custom 3">
      <a:dk1>
        <a:srgbClr val="3281B0"/>
      </a:dk1>
      <a:lt1>
        <a:sysClr val="window" lastClr="FFFFFF"/>
      </a:lt1>
      <a:dk2>
        <a:srgbClr val="4D565E"/>
      </a:dk2>
      <a:lt2>
        <a:srgbClr val="EEECE1"/>
      </a:lt2>
      <a:accent1>
        <a:srgbClr val="3281B0"/>
      </a:accent1>
      <a:accent2>
        <a:srgbClr val="B33D23"/>
      </a:accent2>
      <a:accent3>
        <a:srgbClr val="9BBB59"/>
      </a:accent3>
      <a:accent4>
        <a:srgbClr val="8064A2"/>
      </a:accent4>
      <a:accent5>
        <a:srgbClr val="4BACC6"/>
      </a:accent5>
      <a:accent6>
        <a:srgbClr val="F79646"/>
      </a:accent6>
      <a:hlink>
        <a:srgbClr val="3281FF"/>
      </a:hlink>
      <a:folHlink>
        <a:srgbClr val="853E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0BF50F5F-7F41-8B49-A750-0F38FA6A3862}" vid="{8084CB16-ECBE-0747-82AD-B8EEBD31B50D}"/>
    </a:ext>
  </a:extLst>
</a:theme>
</file>

<file path=ppt/theme/theme2.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CCD-preso-14-0911</Template>
  <TotalTime>16147</TotalTime>
  <Words>2546</Words>
  <Application>Microsoft Office PowerPoint</Application>
  <PresentationFormat>On-screen Show (16:9)</PresentationFormat>
  <Paragraphs>371</Paragraphs>
  <Slides>42</Slides>
  <Notes>42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Wingdings</vt:lpstr>
      <vt:lpstr>Wingdings 2</vt:lpstr>
      <vt:lpstr>CCD-preso-14-0911</vt:lpstr>
      <vt:lpstr>Office Theme</vt:lpstr>
      <vt:lpstr>VVSG 2.0 draft requirements: Improving the accessibility and usability of voting systems    Part 2: Updates to best practices and new technologies for voting systems </vt:lpstr>
      <vt:lpstr>Hello, there!</vt:lpstr>
      <vt:lpstr> </vt:lpstr>
      <vt:lpstr>The Center for Technology and Civic Life</vt:lpstr>
      <vt:lpstr>The Center for Civic Design</vt:lpstr>
      <vt:lpstr>Housekeeping </vt:lpstr>
      <vt:lpstr>What we will cover in these webinars</vt:lpstr>
      <vt:lpstr>About the Voluntary Voting System Guidelines (VVSG)</vt:lpstr>
      <vt:lpstr>HAVA includes basic requirements for accessibility</vt:lpstr>
      <vt:lpstr>VVSG 2.0 Principles for accessibility and usability</vt:lpstr>
      <vt:lpstr>Goals for the accessibility and usability updates</vt:lpstr>
      <vt:lpstr>What we will cover in the this webinar</vt:lpstr>
      <vt:lpstr>Examples of updated requirements</vt:lpstr>
      <vt:lpstr>1. Addressing federal accessibility regulations</vt:lpstr>
      <vt:lpstr>Why the requirements needed updating</vt:lpstr>
      <vt:lpstr>Updating guidelines for voters using wheelchairs</vt:lpstr>
      <vt:lpstr>Updating the VVSG to include federal accessibility laws</vt:lpstr>
      <vt:lpstr>2. Text size and contrast</vt:lpstr>
      <vt:lpstr>Why the requirements needed updating</vt:lpstr>
      <vt:lpstr>Making the text presentation more helpful to all voters</vt:lpstr>
      <vt:lpstr>Comparing the text sizes in 1.1 and 2.0</vt:lpstr>
      <vt:lpstr>Sample color contrast settings</vt:lpstr>
      <vt:lpstr>3. Plain language requirements</vt:lpstr>
      <vt:lpstr>Why the requirements needed updating</vt:lpstr>
      <vt:lpstr>What we learned in the gap analysis</vt:lpstr>
      <vt:lpstr>We reviewed plain language evaluation tools</vt:lpstr>
      <vt:lpstr>Plain language of the requirements</vt:lpstr>
      <vt:lpstr>4 Gestures and scrolling</vt:lpstr>
      <vt:lpstr>Why the requirements needed updating</vt:lpstr>
      <vt:lpstr>There are alternatives to scroll bars</vt:lpstr>
      <vt:lpstr>Allowing simple gesture meets voter expectations</vt:lpstr>
      <vt:lpstr>5. Ballot selections review</vt:lpstr>
      <vt:lpstr>Why the requirements needed updating</vt:lpstr>
      <vt:lpstr>There are a lot of small variations in design</vt:lpstr>
      <vt:lpstr>6. Voter control of ballot selections</vt:lpstr>
      <vt:lpstr>Why the requirements needed updating</vt:lpstr>
      <vt:lpstr>The draft requirement puts the voter in control</vt:lpstr>
      <vt:lpstr>Updating to modern technology conventions</vt:lpstr>
      <vt:lpstr>The goal</vt:lpstr>
      <vt:lpstr>Group discussion questions</vt:lpstr>
      <vt:lpstr>Resources</vt:lpstr>
      <vt:lpstr>Find these webinars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testing electronic data transfer</dc:title>
  <dc:creator>Whitney Quesenbery</dc:creator>
  <cp:lastModifiedBy>Laskowski, Sharon J. Dr. (Fed)</cp:lastModifiedBy>
  <cp:revision>145</cp:revision>
  <cp:lastPrinted>2019-09-23T19:21:36Z</cp:lastPrinted>
  <dcterms:created xsi:type="dcterms:W3CDTF">2018-12-08T12:54:03Z</dcterms:created>
  <dcterms:modified xsi:type="dcterms:W3CDTF">2020-06-16T20:48:54Z</dcterms:modified>
</cp:coreProperties>
</file>