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7" r:id="rId2"/>
  </p:sldMasterIdLst>
  <p:notesMasterIdLst>
    <p:notesMasterId r:id="rId50"/>
  </p:notesMasterIdLst>
  <p:handoutMasterIdLst>
    <p:handoutMasterId r:id="rId51"/>
  </p:handoutMasterIdLst>
  <p:sldIdLst>
    <p:sldId id="322" r:id="rId3"/>
    <p:sldId id="291" r:id="rId4"/>
    <p:sldId id="262" r:id="rId5"/>
    <p:sldId id="319" r:id="rId6"/>
    <p:sldId id="292" r:id="rId7"/>
    <p:sldId id="307" r:id="rId8"/>
    <p:sldId id="339" r:id="rId9"/>
    <p:sldId id="353" r:id="rId10"/>
    <p:sldId id="321" r:id="rId11"/>
    <p:sldId id="338" r:id="rId12"/>
    <p:sldId id="364" r:id="rId13"/>
    <p:sldId id="323" r:id="rId14"/>
    <p:sldId id="324" r:id="rId15"/>
    <p:sldId id="326" r:id="rId16"/>
    <p:sldId id="327" r:id="rId17"/>
    <p:sldId id="365" r:id="rId18"/>
    <p:sldId id="331" r:id="rId19"/>
    <p:sldId id="340" r:id="rId20"/>
    <p:sldId id="333" r:id="rId21"/>
    <p:sldId id="337" r:id="rId22"/>
    <p:sldId id="336" r:id="rId23"/>
    <p:sldId id="341" r:id="rId24"/>
    <p:sldId id="342" r:id="rId25"/>
    <p:sldId id="343" r:id="rId26"/>
    <p:sldId id="344" r:id="rId27"/>
    <p:sldId id="349" r:id="rId28"/>
    <p:sldId id="345" r:id="rId29"/>
    <p:sldId id="346" r:id="rId30"/>
    <p:sldId id="347" r:id="rId31"/>
    <p:sldId id="350" r:id="rId32"/>
    <p:sldId id="348" r:id="rId33"/>
    <p:sldId id="352" r:id="rId34"/>
    <p:sldId id="351" r:id="rId35"/>
    <p:sldId id="354" r:id="rId36"/>
    <p:sldId id="355" r:id="rId37"/>
    <p:sldId id="357" r:id="rId38"/>
    <p:sldId id="358" r:id="rId39"/>
    <p:sldId id="359" r:id="rId40"/>
    <p:sldId id="356" r:id="rId41"/>
    <p:sldId id="360" r:id="rId42"/>
    <p:sldId id="361" r:id="rId43"/>
    <p:sldId id="362" r:id="rId44"/>
    <p:sldId id="363" r:id="rId45"/>
    <p:sldId id="366" r:id="rId46"/>
    <p:sldId id="299" r:id="rId47"/>
    <p:sldId id="312" r:id="rId48"/>
    <p:sldId id="318" r:id="rId49"/>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83C580D-55C6-3D44-9FFD-1CE5C38BBF01}">
          <p14:sldIdLst>
            <p14:sldId id="322"/>
          </p14:sldIdLst>
        </p14:section>
        <p14:section name="Intro - Kurt leads" id="{412639F5-459B-4B40-9E3F-B5092C29632D}">
          <p14:sldIdLst>
            <p14:sldId id="291"/>
            <p14:sldId id="262"/>
            <p14:sldId id="319"/>
            <p14:sldId id="292"/>
            <p14:sldId id="307"/>
          </p14:sldIdLst>
        </p14:section>
        <p14:section name="Intro to EAC/VVSG" id="{2EC472DE-8107-1044-B4E2-A59D33D69CCF}">
          <p14:sldIdLst>
            <p14:sldId id="339"/>
            <p14:sldId id="353"/>
            <p14:sldId id="321"/>
            <p14:sldId id="338"/>
            <p14:sldId id="364"/>
            <p14:sldId id="323"/>
          </p14:sldIdLst>
        </p14:section>
        <p14:section name="Section 1 - VVSG 2.0 Goals" id="{993CE18A-FB41-7148-AE77-93D7C67533E0}">
          <p14:sldIdLst>
            <p14:sldId id="324"/>
            <p14:sldId id="326"/>
            <p14:sldId id="327"/>
            <p14:sldId id="365"/>
            <p14:sldId id="331"/>
            <p14:sldId id="340"/>
            <p14:sldId id="333"/>
            <p14:sldId id="337"/>
          </p14:sldIdLst>
        </p14:section>
        <p14:section name="Section 2 - Process" id="{7DFAACDC-22E4-4541-A0C7-7F06EA13A6A9}">
          <p14:sldIdLst>
            <p14:sldId id="336"/>
            <p14:sldId id="341"/>
            <p14:sldId id="342"/>
          </p14:sldIdLst>
        </p14:section>
        <p14:section name="Section 3 - Principles" id="{60122540-32A7-2B40-BE9F-0B18116D3E83}">
          <p14:sldIdLst>
            <p14:sldId id="343"/>
            <p14:sldId id="344"/>
            <p14:sldId id="349"/>
            <p14:sldId id="345"/>
            <p14:sldId id="346"/>
            <p14:sldId id="347"/>
            <p14:sldId id="350"/>
            <p14:sldId id="348"/>
            <p14:sldId id="352"/>
            <p14:sldId id="351"/>
            <p14:sldId id="354"/>
            <p14:sldId id="355"/>
            <p14:sldId id="357"/>
            <p14:sldId id="358"/>
            <p14:sldId id="359"/>
            <p14:sldId id="356"/>
            <p14:sldId id="360"/>
            <p14:sldId id="361"/>
            <p14:sldId id="362"/>
            <p14:sldId id="363"/>
            <p14:sldId id="366"/>
          </p14:sldIdLst>
        </p14:section>
        <p14:section name="Closing - Kurt" id="{90EB700B-302A-4B42-B781-682A46A6D916}">
          <p14:sldIdLst>
            <p14:sldId id="299"/>
            <p14:sldId id="312"/>
            <p14:sldId id="318"/>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78B2"/>
    <a:srgbClr val="4D565E"/>
    <a:srgbClr val="1A6DBC"/>
    <a:srgbClr val="3281B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643"/>
    <p:restoredTop sz="95303" autoAdjust="0"/>
  </p:normalViewPr>
  <p:slideViewPr>
    <p:cSldViewPr snapToGrid="0" snapToObjects="1">
      <p:cViewPr varScale="1">
        <p:scale>
          <a:sx n="75" d="100"/>
          <a:sy n="75" d="100"/>
        </p:scale>
        <p:origin x="64" y="88"/>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47" d="100"/>
          <a:sy n="47" d="100"/>
        </p:scale>
        <p:origin x="2076" y="4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DD2FE88-B22B-8E4D-848F-90977E7B4C38}" type="datetimeFigureOut">
              <a:t>6/16/2020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7BED47C-59AD-E24D-B5AC-BB7C427C4D4A}" type="slidenum">
              <a:t>‹#›</a:t>
            </a:fld>
            <a:endParaRPr lang="en-US"/>
          </a:p>
        </p:txBody>
      </p:sp>
    </p:spTree>
    <p:extLst>
      <p:ext uri="{BB962C8B-B14F-4D97-AF65-F5344CB8AC3E}">
        <p14:creationId xmlns:p14="http://schemas.microsoft.com/office/powerpoint/2010/main" val="35869359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6422372-B27E-1548-9D84-5CBE2534D908}" type="datetimeFigureOut">
              <a:t>6/16/2020</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C713703-D750-9D4F-ADAB-C368A0F46C79}" type="slidenum">
              <a:t>‹#›</a:t>
            </a:fld>
            <a:endParaRPr lang="en-US"/>
          </a:p>
        </p:txBody>
      </p:sp>
    </p:spTree>
    <p:extLst>
      <p:ext uri="{BB962C8B-B14F-4D97-AF65-F5344CB8AC3E}">
        <p14:creationId xmlns:p14="http://schemas.microsoft.com/office/powerpoint/2010/main" val="23188686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713703-D750-9D4F-ADAB-C368A0F46C79}" type="slidenum">
              <a:rPr lang="en-US" smtClean="0"/>
              <a:t>1</a:t>
            </a:fld>
            <a:endParaRPr lang="en-US"/>
          </a:p>
        </p:txBody>
      </p:sp>
    </p:spTree>
    <p:extLst>
      <p:ext uri="{BB962C8B-B14F-4D97-AF65-F5344CB8AC3E}">
        <p14:creationId xmlns:p14="http://schemas.microsoft.com/office/powerpoint/2010/main" val="3420606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 key ones relevant to this webinar are listed on this slide.</a:t>
            </a:r>
          </a:p>
          <a:p>
            <a:endParaRPr lang="en-US" sz="1600" dirty="0"/>
          </a:p>
          <a:p>
            <a:r>
              <a:rPr lang="en-US" sz="1600" dirty="0"/>
              <a:t>HAVA also included requirements for what voting systems had to do, and directed that the standards include requirements to make it so. </a:t>
            </a:r>
          </a:p>
          <a:p>
            <a:endParaRPr lang="en-US" sz="1600" dirty="0"/>
          </a:p>
          <a:p>
            <a:endParaRPr lang="en-US" sz="1600" dirty="0"/>
          </a:p>
          <a:p>
            <a:r>
              <a:rPr lang="en-US" sz="1600" dirty="0"/>
              <a:t>Calls out the role of human factors and usability in the design and application of voting systems, including assistive technologies for individuals with disabilities (including blindness) and varying levels of literacy;  </a:t>
            </a:r>
          </a:p>
          <a:p>
            <a:r>
              <a:rPr lang="en-US" sz="1600" dirty="0"/>
              <a:t> </a:t>
            </a:r>
          </a:p>
        </p:txBody>
      </p:sp>
      <p:sp>
        <p:nvSpPr>
          <p:cNvPr id="4" name="Slide Number Placeholder 3"/>
          <p:cNvSpPr>
            <a:spLocks noGrp="1"/>
          </p:cNvSpPr>
          <p:nvPr>
            <p:ph type="sldNum" sz="quarter" idx="5"/>
          </p:nvPr>
        </p:nvSpPr>
        <p:spPr/>
        <p:txBody>
          <a:bodyPr/>
          <a:lstStyle/>
          <a:p>
            <a:r>
              <a:rPr lang="en-US" dirty="0"/>
              <a:t> </a:t>
            </a:r>
          </a:p>
        </p:txBody>
      </p:sp>
    </p:spTree>
    <p:extLst>
      <p:ext uri="{BB962C8B-B14F-4D97-AF65-F5344CB8AC3E}">
        <p14:creationId xmlns:p14="http://schemas.microsoft.com/office/powerpoint/2010/main" val="1375910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713703-D750-9D4F-ADAB-C368A0F46C79}" type="slidenum">
              <a:rPr lang="en-US" smtClean="0"/>
              <a:t>11</a:t>
            </a:fld>
            <a:endParaRPr lang="en-US"/>
          </a:p>
        </p:txBody>
      </p:sp>
    </p:spTree>
    <p:extLst>
      <p:ext uri="{BB962C8B-B14F-4D97-AF65-F5344CB8AC3E}">
        <p14:creationId xmlns:p14="http://schemas.microsoft.com/office/powerpoint/2010/main" val="470277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713703-D750-9D4F-ADAB-C368A0F46C79}" type="slidenum">
              <a:rPr lang="en-US" smtClean="0"/>
              <a:t>12</a:t>
            </a:fld>
            <a:endParaRPr lang="en-US"/>
          </a:p>
        </p:txBody>
      </p:sp>
    </p:spTree>
    <p:extLst>
      <p:ext uri="{BB962C8B-B14F-4D97-AF65-F5344CB8AC3E}">
        <p14:creationId xmlns:p14="http://schemas.microsoft.com/office/powerpoint/2010/main" val="4183783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sz="1600" dirty="0"/>
              <a:t>The whole VVSG is now organized around principles for election administration, so it’s easier to see how each requirement contributes to good election administration and a good voting experience</a:t>
            </a:r>
          </a:p>
        </p:txBody>
      </p:sp>
      <p:sp>
        <p:nvSpPr>
          <p:cNvPr id="4" name="Slide Number Placeholder 3"/>
          <p:cNvSpPr>
            <a:spLocks noGrp="1"/>
          </p:cNvSpPr>
          <p:nvPr>
            <p:ph type="sldNum" sz="quarter" idx="5"/>
          </p:nvPr>
        </p:nvSpPr>
        <p:spPr/>
        <p:txBody>
          <a:bodyPr/>
          <a:lstStyle/>
          <a:p>
            <a:fld id="{CC713703-D750-9D4F-ADAB-C368A0F46C79}" type="slidenum">
              <a:rPr lang="en-US" smtClean="0"/>
              <a:t>13</a:t>
            </a:fld>
            <a:endParaRPr lang="en-US"/>
          </a:p>
        </p:txBody>
      </p:sp>
    </p:spTree>
    <p:extLst>
      <p:ext uri="{BB962C8B-B14F-4D97-AF65-F5344CB8AC3E}">
        <p14:creationId xmlns:p14="http://schemas.microsoft.com/office/powerpoint/2010/main" val="810499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With guidelines for each to help clarity and organize the requirements.</a:t>
            </a:r>
          </a:p>
          <a:p>
            <a:endParaRPr lang="en-US" sz="1600" dirty="0"/>
          </a:p>
          <a:p>
            <a:r>
              <a:rPr lang="en-US" sz="1600" dirty="0"/>
              <a:t>Just overview: hf, security, interop, and high quality </a:t>
            </a:r>
            <a:r>
              <a:rPr lang="en-US" sz="1600" dirty="0" err="1"/>
              <a:t>hw</a:t>
            </a:r>
            <a:r>
              <a:rPr lang="en-US" sz="1600" dirty="0"/>
              <a:t>/</a:t>
            </a:r>
            <a:r>
              <a:rPr lang="en-US" sz="1600" dirty="0" err="1"/>
              <a:t>sw</a:t>
            </a:r>
            <a:endParaRPr lang="en-US" sz="1600" dirty="0"/>
          </a:p>
          <a:p>
            <a:endParaRPr lang="en-US" dirty="0"/>
          </a:p>
        </p:txBody>
      </p:sp>
      <p:sp>
        <p:nvSpPr>
          <p:cNvPr id="4" name="Slide Number Placeholder 3"/>
          <p:cNvSpPr>
            <a:spLocks noGrp="1"/>
          </p:cNvSpPr>
          <p:nvPr>
            <p:ph type="sldNum" sz="quarter" idx="5"/>
          </p:nvPr>
        </p:nvSpPr>
        <p:spPr/>
        <p:txBody>
          <a:bodyPr/>
          <a:lstStyle/>
          <a:p>
            <a:fld id="{CC713703-D750-9D4F-ADAB-C368A0F46C79}" type="slidenum">
              <a:rPr lang="en-US" smtClean="0"/>
              <a:t>14</a:t>
            </a:fld>
            <a:endParaRPr lang="en-US"/>
          </a:p>
        </p:txBody>
      </p:sp>
    </p:spTree>
    <p:extLst>
      <p:ext uri="{BB962C8B-B14F-4D97-AF65-F5344CB8AC3E}">
        <p14:creationId xmlns:p14="http://schemas.microsoft.com/office/powerpoint/2010/main" val="2921158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713703-D750-9D4F-ADAB-C368A0F46C79}" type="slidenum">
              <a:rPr lang="en-US" smtClean="0"/>
              <a:t>15</a:t>
            </a:fld>
            <a:endParaRPr lang="en-US"/>
          </a:p>
        </p:txBody>
      </p:sp>
    </p:spTree>
    <p:extLst>
      <p:ext uri="{BB962C8B-B14F-4D97-AF65-F5344CB8AC3E}">
        <p14:creationId xmlns:p14="http://schemas.microsoft.com/office/powerpoint/2010/main" val="1417897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713703-D750-9D4F-ADAB-C368A0F46C79}" type="slidenum">
              <a:rPr lang="en-US" smtClean="0"/>
              <a:t>16</a:t>
            </a:fld>
            <a:endParaRPr lang="en-US"/>
          </a:p>
        </p:txBody>
      </p:sp>
    </p:spTree>
    <p:extLst>
      <p:ext uri="{BB962C8B-B14F-4D97-AF65-F5344CB8AC3E}">
        <p14:creationId xmlns:p14="http://schemas.microsoft.com/office/powerpoint/2010/main" val="2258380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17 years since HAVA: new technology and research both for voting and in UI design.</a:t>
            </a:r>
          </a:p>
        </p:txBody>
      </p:sp>
      <p:sp>
        <p:nvSpPr>
          <p:cNvPr id="4" name="Slide Number Placeholder 3"/>
          <p:cNvSpPr>
            <a:spLocks noGrp="1"/>
          </p:cNvSpPr>
          <p:nvPr>
            <p:ph type="sldNum" sz="quarter" idx="5"/>
          </p:nvPr>
        </p:nvSpPr>
        <p:spPr/>
        <p:txBody>
          <a:bodyPr/>
          <a:lstStyle/>
          <a:p>
            <a:fld id="{CC713703-D750-9D4F-ADAB-C368A0F46C79}" type="slidenum">
              <a:rPr lang="en-US" smtClean="0"/>
              <a:t>17</a:t>
            </a:fld>
            <a:endParaRPr lang="en-US"/>
          </a:p>
        </p:txBody>
      </p:sp>
    </p:spTree>
    <p:extLst>
      <p:ext uri="{BB962C8B-B14F-4D97-AF65-F5344CB8AC3E}">
        <p14:creationId xmlns:p14="http://schemas.microsoft.com/office/powerpoint/2010/main" val="2666430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600" dirty="0"/>
              <a:t>Address issues that voters still encounter with accessible voting systems.</a:t>
            </a:r>
          </a:p>
          <a:p>
            <a:r>
              <a:rPr lang="en-US" sz="1600" dirty="0"/>
              <a:t>Our approach: design for widest range of capabilities.</a:t>
            </a:r>
          </a:p>
          <a:p>
            <a:r>
              <a:rPr lang="en-US" sz="1600" dirty="0"/>
              <a:t>Work better for more people.</a:t>
            </a:r>
          </a:p>
          <a:p>
            <a:endParaRPr lang="en-US" dirty="0"/>
          </a:p>
        </p:txBody>
      </p:sp>
      <p:sp>
        <p:nvSpPr>
          <p:cNvPr id="4" name="Slide Number Placeholder 3"/>
          <p:cNvSpPr>
            <a:spLocks noGrp="1"/>
          </p:cNvSpPr>
          <p:nvPr>
            <p:ph type="sldNum" sz="quarter" idx="5"/>
          </p:nvPr>
        </p:nvSpPr>
        <p:spPr/>
        <p:txBody>
          <a:bodyPr/>
          <a:lstStyle/>
          <a:p>
            <a:fld id="{CC713703-D750-9D4F-ADAB-C368A0F46C79}" type="slidenum">
              <a:rPr lang="en-US" smtClean="0"/>
              <a:t>18</a:t>
            </a:fld>
            <a:endParaRPr lang="en-US"/>
          </a:p>
        </p:txBody>
      </p:sp>
    </p:spTree>
    <p:extLst>
      <p:ext uri="{BB962C8B-B14F-4D97-AF65-F5344CB8AC3E}">
        <p14:creationId xmlns:p14="http://schemas.microsoft.com/office/powerpoint/2010/main" val="3244261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sz="1600" dirty="0"/>
              <a:t>Elections and voting systems don’t stand alone –</a:t>
            </a:r>
          </a:p>
          <a:p>
            <a:pPr defTabSz="465887">
              <a:defRPr/>
            </a:pPr>
            <a:r>
              <a:rPr lang="en-US" sz="1600" dirty="0"/>
              <a:t>In addition to the laws that directly affect voting systems, there are other federal and state laws including disability laws – and applicable standards</a:t>
            </a:r>
          </a:p>
          <a:p>
            <a:endParaRPr lang="en-US" dirty="0"/>
          </a:p>
        </p:txBody>
      </p:sp>
      <p:sp>
        <p:nvSpPr>
          <p:cNvPr id="4" name="Slide Number Placeholder 3"/>
          <p:cNvSpPr>
            <a:spLocks noGrp="1"/>
          </p:cNvSpPr>
          <p:nvPr>
            <p:ph type="sldNum" sz="quarter" idx="5"/>
          </p:nvPr>
        </p:nvSpPr>
        <p:spPr/>
        <p:txBody>
          <a:bodyPr/>
          <a:lstStyle/>
          <a:p>
            <a:fld id="{CC713703-D750-9D4F-ADAB-C368A0F46C79}" type="slidenum">
              <a:rPr lang="en-US" smtClean="0"/>
              <a:t>19</a:t>
            </a:fld>
            <a:endParaRPr lang="en-US"/>
          </a:p>
        </p:txBody>
      </p:sp>
    </p:spTree>
    <p:extLst>
      <p:ext uri="{BB962C8B-B14F-4D97-AF65-F5344CB8AC3E}">
        <p14:creationId xmlns:p14="http://schemas.microsoft.com/office/powerpoint/2010/main" val="49374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713703-D750-9D4F-ADAB-C368A0F46C79}" type="slidenum">
              <a:rPr lang="en-US" smtClean="0"/>
              <a:t>2</a:t>
            </a:fld>
            <a:endParaRPr lang="en-US"/>
          </a:p>
        </p:txBody>
      </p:sp>
    </p:spTree>
    <p:extLst>
      <p:ext uri="{BB962C8B-B14F-4D97-AF65-F5344CB8AC3E}">
        <p14:creationId xmlns:p14="http://schemas.microsoft.com/office/powerpoint/2010/main" val="968673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600" dirty="0"/>
              <a:t>We also redesigned the standard so that it’s easier to read</a:t>
            </a:r>
          </a:p>
          <a:p>
            <a:pPr lvl="0"/>
            <a:r>
              <a:rPr lang="en-US" sz="1600" dirty="0"/>
              <a:t>Drafted in plain language </a:t>
            </a:r>
          </a:p>
          <a:p>
            <a:pPr lvl="0"/>
            <a:r>
              <a:rPr lang="en-US" sz="1600" dirty="0"/>
              <a:t>	(active voice, use “must” and “may”)</a:t>
            </a:r>
          </a:p>
          <a:p>
            <a:pPr lvl="1"/>
            <a:r>
              <a:rPr lang="en-US" sz="1600" dirty="0"/>
              <a:t>Scope clearly stated</a:t>
            </a:r>
          </a:p>
          <a:p>
            <a:r>
              <a:rPr lang="en-US" sz="1600" dirty="0"/>
              <a:t>Notes preserve the rich discussion on the public working group with rationale, examples and references. Not normative, but helpful for implementation and evaluation.</a:t>
            </a:r>
          </a:p>
          <a:p>
            <a:pPr defTabSz="465887"/>
            <a:r>
              <a:rPr lang="en-US" sz="1600" dirty="0"/>
              <a:t>Metadata shows connections</a:t>
            </a:r>
          </a:p>
          <a:p>
            <a:pPr lvl="1"/>
            <a:r>
              <a:rPr lang="en-US" sz="1600" dirty="0"/>
              <a:t>Cross-references show important relationships between requirements</a:t>
            </a:r>
          </a:p>
          <a:p>
            <a:pPr lvl="1"/>
            <a:r>
              <a:rPr lang="en-US" sz="1600" dirty="0"/>
              <a:t>Source tracks connection to VVSG 1.1</a:t>
            </a:r>
          </a:p>
          <a:p>
            <a:endParaRPr lang="en-US" dirty="0"/>
          </a:p>
        </p:txBody>
      </p:sp>
      <p:sp>
        <p:nvSpPr>
          <p:cNvPr id="4" name="Slide Number Placeholder 3"/>
          <p:cNvSpPr>
            <a:spLocks noGrp="1"/>
          </p:cNvSpPr>
          <p:nvPr>
            <p:ph type="sldNum" sz="quarter" idx="5"/>
          </p:nvPr>
        </p:nvSpPr>
        <p:spPr/>
        <p:txBody>
          <a:bodyPr/>
          <a:lstStyle/>
          <a:p>
            <a:fld id="{CC713703-D750-9D4F-ADAB-C368A0F46C79}" type="slidenum">
              <a:rPr lang="en-US" smtClean="0"/>
              <a:t>20</a:t>
            </a:fld>
            <a:endParaRPr lang="en-US"/>
          </a:p>
        </p:txBody>
      </p:sp>
    </p:spTree>
    <p:extLst>
      <p:ext uri="{BB962C8B-B14F-4D97-AF65-F5344CB8AC3E}">
        <p14:creationId xmlns:p14="http://schemas.microsoft.com/office/powerpoint/2010/main" val="29257858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713703-D750-9D4F-ADAB-C368A0F46C79}" type="slidenum">
              <a:rPr lang="en-US" smtClean="0"/>
              <a:t>21</a:t>
            </a:fld>
            <a:endParaRPr lang="en-US"/>
          </a:p>
        </p:txBody>
      </p:sp>
    </p:spTree>
    <p:extLst>
      <p:ext uri="{BB962C8B-B14F-4D97-AF65-F5344CB8AC3E}">
        <p14:creationId xmlns:p14="http://schemas.microsoft.com/office/powerpoint/2010/main" val="40247970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600" dirty="0"/>
              <a:t>We started the public working group meetings in the summer of 2016 and continued, with some vacations  over that time.</a:t>
            </a:r>
            <a:br>
              <a:rPr lang="en-US" sz="1600" dirty="0"/>
            </a:br>
            <a:r>
              <a:rPr lang="en-US" sz="1600" dirty="0"/>
              <a:t>Went through the draft twice plus deep dives into issues raised.</a:t>
            </a:r>
          </a:p>
          <a:p>
            <a:pPr lvl="0"/>
            <a:endParaRPr lang="en-US" b="1" dirty="0"/>
          </a:p>
          <a:p>
            <a:endParaRPr lang="en-US" dirty="0"/>
          </a:p>
        </p:txBody>
      </p:sp>
      <p:sp>
        <p:nvSpPr>
          <p:cNvPr id="4" name="Slide Number Placeholder 3"/>
          <p:cNvSpPr>
            <a:spLocks noGrp="1"/>
          </p:cNvSpPr>
          <p:nvPr>
            <p:ph type="sldNum" sz="quarter" idx="5"/>
          </p:nvPr>
        </p:nvSpPr>
        <p:spPr/>
        <p:txBody>
          <a:bodyPr/>
          <a:lstStyle/>
          <a:p>
            <a:fld id="{CC713703-D750-9D4F-ADAB-C368A0F46C79}" type="slidenum">
              <a:rPr lang="en-US" smtClean="0"/>
              <a:t>22</a:t>
            </a:fld>
            <a:endParaRPr lang="en-US"/>
          </a:p>
        </p:txBody>
      </p:sp>
    </p:spTree>
    <p:extLst>
      <p:ext uri="{BB962C8B-B14F-4D97-AF65-F5344CB8AC3E}">
        <p14:creationId xmlns:p14="http://schemas.microsoft.com/office/powerpoint/2010/main" val="38196980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sz="1600" i="1" dirty="0"/>
              <a:t>[ Next webinar will have examples of how this work was used to update the requirements]</a:t>
            </a:r>
            <a:endParaRPr lang="en-US" sz="1600" dirty="0"/>
          </a:p>
          <a:p>
            <a:endParaRPr lang="en-US" dirty="0"/>
          </a:p>
        </p:txBody>
      </p:sp>
      <p:sp>
        <p:nvSpPr>
          <p:cNvPr id="4" name="Slide Number Placeholder 3"/>
          <p:cNvSpPr>
            <a:spLocks noGrp="1"/>
          </p:cNvSpPr>
          <p:nvPr>
            <p:ph type="sldNum" sz="quarter" idx="5"/>
          </p:nvPr>
        </p:nvSpPr>
        <p:spPr/>
        <p:txBody>
          <a:bodyPr/>
          <a:lstStyle/>
          <a:p>
            <a:fld id="{CC713703-D750-9D4F-ADAB-C368A0F46C79}" type="slidenum">
              <a:rPr lang="en-US" smtClean="0"/>
              <a:t>23</a:t>
            </a:fld>
            <a:endParaRPr lang="en-US"/>
          </a:p>
        </p:txBody>
      </p:sp>
    </p:spTree>
    <p:extLst>
      <p:ext uri="{BB962C8B-B14F-4D97-AF65-F5344CB8AC3E}">
        <p14:creationId xmlns:p14="http://schemas.microsoft.com/office/powerpoint/2010/main" val="19049915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713703-D750-9D4F-ADAB-C368A0F46C79}" type="slidenum">
              <a:rPr lang="en-US" smtClean="0"/>
              <a:t>24</a:t>
            </a:fld>
            <a:endParaRPr lang="en-US"/>
          </a:p>
        </p:txBody>
      </p:sp>
    </p:spTree>
    <p:extLst>
      <p:ext uri="{BB962C8B-B14F-4D97-AF65-F5344CB8AC3E}">
        <p14:creationId xmlns:p14="http://schemas.microsoft.com/office/powerpoint/2010/main" val="32463089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713703-D750-9D4F-ADAB-C368A0F46C79}" type="slidenum">
              <a:rPr lang="en-US" smtClean="0"/>
              <a:t>25</a:t>
            </a:fld>
            <a:endParaRPr lang="en-US"/>
          </a:p>
        </p:txBody>
      </p:sp>
    </p:spTree>
    <p:extLst>
      <p:ext uri="{BB962C8B-B14F-4D97-AF65-F5344CB8AC3E}">
        <p14:creationId xmlns:p14="http://schemas.microsoft.com/office/powerpoint/2010/main" val="41856989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713703-D750-9D4F-ADAB-C368A0F46C79}" type="slidenum">
              <a:rPr lang="en-US" smtClean="0"/>
              <a:t>26</a:t>
            </a:fld>
            <a:endParaRPr lang="en-US"/>
          </a:p>
        </p:txBody>
      </p:sp>
    </p:spTree>
    <p:extLst>
      <p:ext uri="{BB962C8B-B14F-4D97-AF65-F5344CB8AC3E}">
        <p14:creationId xmlns:p14="http://schemas.microsoft.com/office/powerpoint/2010/main" val="7523508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713703-D750-9D4F-ADAB-C368A0F46C79}" type="slidenum">
              <a:rPr lang="en-US" smtClean="0"/>
              <a:t>27</a:t>
            </a:fld>
            <a:endParaRPr lang="en-US"/>
          </a:p>
        </p:txBody>
      </p:sp>
    </p:spTree>
    <p:extLst>
      <p:ext uri="{BB962C8B-B14F-4D97-AF65-F5344CB8AC3E}">
        <p14:creationId xmlns:p14="http://schemas.microsoft.com/office/powerpoint/2010/main" val="7732577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713703-D750-9D4F-ADAB-C368A0F46C79}" type="slidenum">
              <a:rPr lang="en-US" smtClean="0"/>
              <a:t>28</a:t>
            </a:fld>
            <a:endParaRPr lang="en-US"/>
          </a:p>
        </p:txBody>
      </p:sp>
    </p:spTree>
    <p:extLst>
      <p:ext uri="{BB962C8B-B14F-4D97-AF65-F5344CB8AC3E}">
        <p14:creationId xmlns:p14="http://schemas.microsoft.com/office/powerpoint/2010/main" val="23136967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713703-D750-9D4F-ADAB-C368A0F46C79}" type="slidenum">
              <a:rPr lang="en-US" smtClean="0"/>
              <a:t>29</a:t>
            </a:fld>
            <a:endParaRPr lang="en-US"/>
          </a:p>
        </p:txBody>
      </p:sp>
    </p:spTree>
    <p:extLst>
      <p:ext uri="{BB962C8B-B14F-4D97-AF65-F5344CB8AC3E}">
        <p14:creationId xmlns:p14="http://schemas.microsoft.com/office/powerpoint/2010/main" val="3443156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NIST is part of the DOC. We work with industry and academia to advance innovation and improve quality of life through standards, metrics and evaluation.</a:t>
            </a:r>
          </a:p>
          <a:p>
            <a:endParaRPr lang="en-US" sz="1600" dirty="0"/>
          </a:p>
          <a:p>
            <a:r>
              <a:rPr lang="en-US" sz="1600" dirty="0"/>
              <a:t>Our work in voting systems Include technical support for the EAC’s TGDC.</a:t>
            </a:r>
          </a:p>
          <a:p>
            <a:endParaRPr lang="en-US" dirty="0"/>
          </a:p>
        </p:txBody>
      </p:sp>
      <p:sp>
        <p:nvSpPr>
          <p:cNvPr id="4" name="Slide Number Placeholder 3"/>
          <p:cNvSpPr>
            <a:spLocks noGrp="1"/>
          </p:cNvSpPr>
          <p:nvPr>
            <p:ph type="sldNum" sz="quarter" idx="10"/>
          </p:nvPr>
        </p:nvSpPr>
        <p:spPr/>
        <p:txBody>
          <a:bodyPr/>
          <a:lstStyle/>
          <a:p>
            <a:fld id="{3E3050AE-842E-7944-B0D5-71493FE6E02F}" type="slidenum">
              <a:rPr lang="en-US" smtClean="0"/>
              <a:t>3</a:t>
            </a:fld>
            <a:endParaRPr lang="en-US"/>
          </a:p>
        </p:txBody>
      </p:sp>
    </p:spTree>
    <p:extLst>
      <p:ext uri="{BB962C8B-B14F-4D97-AF65-F5344CB8AC3E}">
        <p14:creationId xmlns:p14="http://schemas.microsoft.com/office/powerpoint/2010/main" val="35008370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P7, Requirements that are central to the voter interaction  50 requirements.</a:t>
            </a:r>
          </a:p>
        </p:txBody>
      </p:sp>
      <p:sp>
        <p:nvSpPr>
          <p:cNvPr id="4" name="Slide Number Placeholder 3"/>
          <p:cNvSpPr>
            <a:spLocks noGrp="1"/>
          </p:cNvSpPr>
          <p:nvPr>
            <p:ph type="sldNum" sz="quarter" idx="5"/>
          </p:nvPr>
        </p:nvSpPr>
        <p:spPr/>
        <p:txBody>
          <a:bodyPr/>
          <a:lstStyle/>
          <a:p>
            <a:fld id="{CC713703-D750-9D4F-ADAB-C368A0F46C79}" type="slidenum">
              <a:rPr lang="en-US" smtClean="0"/>
              <a:t>30</a:t>
            </a:fld>
            <a:endParaRPr lang="en-US"/>
          </a:p>
        </p:txBody>
      </p:sp>
    </p:spTree>
    <p:extLst>
      <p:ext uri="{BB962C8B-B14F-4D97-AF65-F5344CB8AC3E}">
        <p14:creationId xmlns:p14="http://schemas.microsoft.com/office/powerpoint/2010/main" val="34432237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Robust: standard audio jacks, no flashing, no interference with hearing aides, etc.</a:t>
            </a:r>
          </a:p>
          <a:p>
            <a:endParaRPr lang="en-US" sz="1600" dirty="0"/>
          </a:p>
          <a:p>
            <a:r>
              <a:rPr lang="en-US" sz="1600" dirty="0"/>
              <a:t>Will talk about the usability testing/evaluation in a moment. </a:t>
            </a:r>
          </a:p>
        </p:txBody>
      </p:sp>
      <p:sp>
        <p:nvSpPr>
          <p:cNvPr id="4" name="Slide Number Placeholder 3"/>
          <p:cNvSpPr>
            <a:spLocks noGrp="1"/>
          </p:cNvSpPr>
          <p:nvPr>
            <p:ph type="sldNum" sz="quarter" idx="5"/>
          </p:nvPr>
        </p:nvSpPr>
        <p:spPr/>
        <p:txBody>
          <a:bodyPr/>
          <a:lstStyle/>
          <a:p>
            <a:fld id="{CC713703-D750-9D4F-ADAB-C368A0F46C79}" type="slidenum">
              <a:rPr lang="en-US" smtClean="0"/>
              <a:t>31</a:t>
            </a:fld>
            <a:endParaRPr lang="en-US"/>
          </a:p>
        </p:txBody>
      </p:sp>
    </p:spTree>
    <p:extLst>
      <p:ext uri="{BB962C8B-B14F-4D97-AF65-F5344CB8AC3E}">
        <p14:creationId xmlns:p14="http://schemas.microsoft.com/office/powerpoint/2010/main" val="25721956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713703-D750-9D4F-ADAB-C368A0F46C79}" type="slidenum">
              <a:rPr lang="en-US" smtClean="0"/>
              <a:t>32</a:t>
            </a:fld>
            <a:endParaRPr lang="en-US"/>
          </a:p>
        </p:txBody>
      </p:sp>
    </p:spTree>
    <p:extLst>
      <p:ext uri="{BB962C8B-B14F-4D97-AF65-F5344CB8AC3E}">
        <p14:creationId xmlns:p14="http://schemas.microsoft.com/office/powerpoint/2010/main" val="17817496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Usability testing and reporting by manufacturers has been required in 1.0 and 1.1. The updates in 2.0 are aimed at making it easier to run the required tests, so the work has more impact on </a:t>
            </a:r>
            <a:r>
              <a:rPr lang="en-US" sz="1600" dirty="0" err="1"/>
              <a:t>a+u</a:t>
            </a:r>
            <a:endParaRPr lang="en-US" sz="1600" dirty="0"/>
          </a:p>
          <a:p>
            <a:endParaRPr lang="en-US" dirty="0"/>
          </a:p>
        </p:txBody>
      </p:sp>
      <p:sp>
        <p:nvSpPr>
          <p:cNvPr id="4" name="Slide Number Placeholder 3"/>
          <p:cNvSpPr>
            <a:spLocks noGrp="1"/>
          </p:cNvSpPr>
          <p:nvPr>
            <p:ph type="sldNum" sz="quarter" idx="5"/>
          </p:nvPr>
        </p:nvSpPr>
        <p:spPr/>
        <p:txBody>
          <a:bodyPr/>
          <a:lstStyle/>
          <a:p>
            <a:fld id="{CC713703-D750-9D4F-ADAB-C368A0F46C79}" type="slidenum">
              <a:rPr lang="en-US" smtClean="0"/>
              <a:t>33</a:t>
            </a:fld>
            <a:endParaRPr lang="en-US"/>
          </a:p>
        </p:txBody>
      </p:sp>
    </p:spTree>
    <p:extLst>
      <p:ext uri="{BB962C8B-B14F-4D97-AF65-F5344CB8AC3E}">
        <p14:creationId xmlns:p14="http://schemas.microsoft.com/office/powerpoint/2010/main" val="19675786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Although usability may sound like a simple term, it has a formal definition in an ISO standard that is well established from the late 90’s. </a:t>
            </a:r>
          </a:p>
          <a:p>
            <a:endParaRPr lang="en-US" sz="1600" dirty="0"/>
          </a:p>
          <a:p>
            <a:endParaRPr lang="en-US" sz="1600" dirty="0"/>
          </a:p>
          <a:p>
            <a:r>
              <a:rPr lang="en-US" sz="1600" dirty="0"/>
              <a:t>Another definition from the same series defines the relationship between usability and accessibility. </a:t>
            </a:r>
          </a:p>
          <a:p>
            <a:endParaRPr lang="en-US" dirty="0"/>
          </a:p>
        </p:txBody>
      </p:sp>
      <p:sp>
        <p:nvSpPr>
          <p:cNvPr id="4" name="Slide Number Placeholder 3"/>
          <p:cNvSpPr>
            <a:spLocks noGrp="1"/>
          </p:cNvSpPr>
          <p:nvPr>
            <p:ph type="sldNum" sz="quarter" idx="5"/>
          </p:nvPr>
        </p:nvSpPr>
        <p:spPr/>
        <p:txBody>
          <a:bodyPr/>
          <a:lstStyle/>
          <a:p>
            <a:fld id="{CC713703-D750-9D4F-ADAB-C368A0F46C79}" type="slidenum">
              <a:rPr lang="en-US" smtClean="0"/>
              <a:t>34</a:t>
            </a:fld>
            <a:endParaRPr lang="en-US"/>
          </a:p>
        </p:txBody>
      </p:sp>
    </p:spTree>
    <p:extLst>
      <p:ext uri="{BB962C8B-B14F-4D97-AF65-F5344CB8AC3E}">
        <p14:creationId xmlns:p14="http://schemas.microsoft.com/office/powerpoint/2010/main" val="29840411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713703-D750-9D4F-ADAB-C368A0F46C79}" type="slidenum">
              <a:rPr lang="en-US" smtClean="0"/>
              <a:t>35</a:t>
            </a:fld>
            <a:endParaRPr lang="en-US"/>
          </a:p>
        </p:txBody>
      </p:sp>
    </p:spTree>
    <p:extLst>
      <p:ext uri="{BB962C8B-B14F-4D97-AF65-F5344CB8AC3E}">
        <p14:creationId xmlns:p14="http://schemas.microsoft.com/office/powerpoint/2010/main" val="31160440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Usability testing is also a term of art, referring to a method for working with people who might use a product or service. The general method can be adapted to quick informal tests, but what we are talking about in Principle 8 are more formal tests that evaluate a product when it is ready for release </a:t>
            </a:r>
          </a:p>
          <a:p>
            <a:r>
              <a:rPr lang="en-US" sz="1600" dirty="0"/>
              <a:t>In this case.. voters and election workers.</a:t>
            </a:r>
          </a:p>
          <a:p>
            <a:endParaRPr lang="en-US" dirty="0"/>
          </a:p>
        </p:txBody>
      </p:sp>
      <p:sp>
        <p:nvSpPr>
          <p:cNvPr id="4" name="Slide Number Placeholder 3"/>
          <p:cNvSpPr>
            <a:spLocks noGrp="1"/>
          </p:cNvSpPr>
          <p:nvPr>
            <p:ph type="sldNum" sz="quarter" idx="5"/>
          </p:nvPr>
        </p:nvSpPr>
        <p:spPr/>
        <p:txBody>
          <a:bodyPr/>
          <a:lstStyle/>
          <a:p>
            <a:fld id="{CC713703-D750-9D4F-ADAB-C368A0F46C79}" type="slidenum">
              <a:rPr lang="en-US" smtClean="0"/>
              <a:t>36</a:t>
            </a:fld>
            <a:endParaRPr lang="en-US"/>
          </a:p>
        </p:txBody>
      </p:sp>
    </p:spTree>
    <p:extLst>
      <p:ext uri="{BB962C8B-B14F-4D97-AF65-F5344CB8AC3E}">
        <p14:creationId xmlns:p14="http://schemas.microsoft.com/office/powerpoint/2010/main" val="33208535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713703-D750-9D4F-ADAB-C368A0F46C79}" type="slidenum">
              <a:rPr lang="en-US" smtClean="0"/>
              <a:t>37</a:t>
            </a:fld>
            <a:endParaRPr lang="en-US"/>
          </a:p>
        </p:txBody>
      </p:sp>
    </p:spTree>
    <p:extLst>
      <p:ext uri="{BB962C8B-B14F-4D97-AF65-F5344CB8AC3E}">
        <p14:creationId xmlns:p14="http://schemas.microsoft.com/office/powerpoint/2010/main" val="25846112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713703-D750-9D4F-ADAB-C368A0F46C79}" type="slidenum">
              <a:rPr lang="en-US" smtClean="0"/>
              <a:t>38</a:t>
            </a:fld>
            <a:endParaRPr lang="en-US"/>
          </a:p>
        </p:txBody>
      </p:sp>
    </p:spTree>
    <p:extLst>
      <p:ext uri="{BB962C8B-B14F-4D97-AF65-F5344CB8AC3E}">
        <p14:creationId xmlns:p14="http://schemas.microsoft.com/office/powerpoint/2010/main" val="10160708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713703-D750-9D4F-ADAB-C368A0F46C79}" type="slidenum">
              <a:rPr lang="en-US" smtClean="0"/>
              <a:t>39</a:t>
            </a:fld>
            <a:endParaRPr lang="en-US"/>
          </a:p>
        </p:txBody>
      </p:sp>
    </p:spTree>
    <p:extLst>
      <p:ext uri="{BB962C8B-B14F-4D97-AF65-F5344CB8AC3E}">
        <p14:creationId xmlns:p14="http://schemas.microsoft.com/office/powerpoint/2010/main" val="2488637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say a bit about the Center for Technology</a:t>
            </a:r>
            <a:r>
              <a:rPr lang="en-US" baseline="0" dirty="0"/>
              <a:t> and Civic Life, or CTCL. We are a civic tech nonprofit organization, and we’re on a mission to make it as easy as possible for people to find official election information. Our Government Services team, which I’m a part of, approaches this mission by supporting election officials with resources like training and tech tools so that they can run inclusive and secure elections. </a:t>
            </a:r>
            <a:endParaRPr lang="en-US" dirty="0"/>
          </a:p>
        </p:txBody>
      </p:sp>
      <p:sp>
        <p:nvSpPr>
          <p:cNvPr id="4" name="Slide Number Placeholder 3"/>
          <p:cNvSpPr>
            <a:spLocks noGrp="1"/>
          </p:cNvSpPr>
          <p:nvPr>
            <p:ph type="sldNum" sz="quarter" idx="10"/>
          </p:nvPr>
        </p:nvSpPr>
        <p:spPr/>
        <p:txBody>
          <a:bodyPr/>
          <a:lstStyle/>
          <a:p>
            <a:fld id="{3E3050AE-842E-7944-B0D5-71493FE6E02F}" type="slidenum">
              <a:rPr lang="en-US" smtClean="0"/>
              <a:t>4</a:t>
            </a:fld>
            <a:endParaRPr lang="en-US"/>
          </a:p>
        </p:txBody>
      </p:sp>
    </p:spTree>
    <p:extLst>
      <p:ext uri="{BB962C8B-B14F-4D97-AF65-F5344CB8AC3E}">
        <p14:creationId xmlns:p14="http://schemas.microsoft.com/office/powerpoint/2010/main" val="9413009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713703-D750-9D4F-ADAB-C368A0F46C79}" type="slidenum">
              <a:rPr lang="en-US" smtClean="0"/>
              <a:t>40</a:t>
            </a:fld>
            <a:endParaRPr lang="en-US"/>
          </a:p>
        </p:txBody>
      </p:sp>
    </p:spTree>
    <p:extLst>
      <p:ext uri="{BB962C8B-B14F-4D97-AF65-F5344CB8AC3E}">
        <p14:creationId xmlns:p14="http://schemas.microsoft.com/office/powerpoint/2010/main" val="5693377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713703-D750-9D4F-ADAB-C368A0F46C79}" type="slidenum">
              <a:rPr lang="en-US" smtClean="0"/>
              <a:t>41</a:t>
            </a:fld>
            <a:endParaRPr lang="en-US"/>
          </a:p>
        </p:txBody>
      </p:sp>
    </p:spTree>
    <p:extLst>
      <p:ext uri="{BB962C8B-B14F-4D97-AF65-F5344CB8AC3E}">
        <p14:creationId xmlns:p14="http://schemas.microsoft.com/office/powerpoint/2010/main" val="11194768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713703-D750-9D4F-ADAB-C368A0F46C79}" type="slidenum">
              <a:rPr lang="en-US" smtClean="0"/>
              <a:t>42</a:t>
            </a:fld>
            <a:endParaRPr lang="en-US"/>
          </a:p>
        </p:txBody>
      </p:sp>
    </p:spTree>
    <p:extLst>
      <p:ext uri="{BB962C8B-B14F-4D97-AF65-F5344CB8AC3E}">
        <p14:creationId xmlns:p14="http://schemas.microsoft.com/office/powerpoint/2010/main" val="39184170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713703-D750-9D4F-ADAB-C368A0F46C79}" type="slidenum">
              <a:rPr lang="en-US" smtClean="0"/>
              <a:t>43</a:t>
            </a:fld>
            <a:endParaRPr lang="en-US"/>
          </a:p>
        </p:txBody>
      </p:sp>
    </p:spTree>
    <p:extLst>
      <p:ext uri="{BB962C8B-B14F-4D97-AF65-F5344CB8AC3E}">
        <p14:creationId xmlns:p14="http://schemas.microsoft.com/office/powerpoint/2010/main" val="6846984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713703-D750-9D4F-ADAB-C368A0F46C79}" type="slidenum">
              <a:rPr lang="en-US" smtClean="0"/>
              <a:t>44</a:t>
            </a:fld>
            <a:endParaRPr lang="en-US"/>
          </a:p>
        </p:txBody>
      </p:sp>
    </p:spTree>
    <p:extLst>
      <p:ext uri="{BB962C8B-B14F-4D97-AF65-F5344CB8AC3E}">
        <p14:creationId xmlns:p14="http://schemas.microsoft.com/office/powerpoint/2010/main" val="41586385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713703-D750-9D4F-ADAB-C368A0F46C79}" type="slidenum">
              <a:rPr lang="en-US" smtClean="0"/>
              <a:t>45</a:t>
            </a:fld>
            <a:endParaRPr lang="en-US"/>
          </a:p>
        </p:txBody>
      </p:sp>
    </p:spTree>
    <p:extLst>
      <p:ext uri="{BB962C8B-B14F-4D97-AF65-F5344CB8AC3E}">
        <p14:creationId xmlns:p14="http://schemas.microsoft.com/office/powerpoint/2010/main" val="26124647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713703-D750-9D4F-ADAB-C368A0F46C79}" type="slidenum">
              <a:rPr lang="en-US" smtClean="0"/>
              <a:t>46</a:t>
            </a:fld>
            <a:endParaRPr lang="en-US"/>
          </a:p>
        </p:txBody>
      </p:sp>
    </p:spTree>
    <p:extLst>
      <p:ext uri="{BB962C8B-B14F-4D97-AF65-F5344CB8AC3E}">
        <p14:creationId xmlns:p14="http://schemas.microsoft.com/office/powerpoint/2010/main" val="10264625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713703-D750-9D4F-ADAB-C368A0F46C79}" type="slidenum">
              <a:rPr lang="en-US" smtClean="0"/>
              <a:t>47</a:t>
            </a:fld>
            <a:endParaRPr lang="en-US"/>
          </a:p>
        </p:txBody>
      </p:sp>
    </p:spTree>
    <p:extLst>
      <p:ext uri="{BB962C8B-B14F-4D97-AF65-F5344CB8AC3E}">
        <p14:creationId xmlns:p14="http://schemas.microsoft.com/office/powerpoint/2010/main" val="2836733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a:t>The Center for Civic Design is a nonprofit organization and our work focuses on the voter experience. We bring civic design skills in research, usability, design, accessibility, and plain language to improve the voting experience, make elections easier to administer, and encourage participation in elections.  We have worked on ballot design since 2001, including the honor of being a member of the first advisory committee for voting system standards, and working on research to support those requirements.</a:t>
            </a:r>
          </a:p>
          <a:p>
            <a:endParaRPr lang="en-US" dirty="0"/>
          </a:p>
        </p:txBody>
      </p:sp>
      <p:sp>
        <p:nvSpPr>
          <p:cNvPr id="4" name="Slide Number Placeholder 3"/>
          <p:cNvSpPr>
            <a:spLocks noGrp="1"/>
          </p:cNvSpPr>
          <p:nvPr>
            <p:ph type="sldNum" sz="quarter" idx="5"/>
          </p:nvPr>
        </p:nvSpPr>
        <p:spPr/>
        <p:txBody>
          <a:bodyPr/>
          <a:lstStyle/>
          <a:p>
            <a:fld id="{CC713703-D750-9D4F-ADAB-C368A0F46C79}" type="slidenum">
              <a:rPr lang="en-US" smtClean="0"/>
              <a:t>5</a:t>
            </a:fld>
            <a:endParaRPr lang="en-US"/>
          </a:p>
        </p:txBody>
      </p:sp>
    </p:spTree>
    <p:extLst>
      <p:ext uri="{BB962C8B-B14F-4D97-AF65-F5344CB8AC3E}">
        <p14:creationId xmlns:p14="http://schemas.microsoft.com/office/powerpoint/2010/main" val="2741890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713703-D750-9D4F-ADAB-C368A0F46C79}" type="slidenum">
              <a:rPr lang="en-US" smtClean="0"/>
              <a:t>6</a:t>
            </a:fld>
            <a:endParaRPr lang="en-US"/>
          </a:p>
        </p:txBody>
      </p:sp>
    </p:spTree>
    <p:extLst>
      <p:ext uri="{BB962C8B-B14F-4D97-AF65-F5344CB8AC3E}">
        <p14:creationId xmlns:p14="http://schemas.microsoft.com/office/powerpoint/2010/main" val="62134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In 2002, the Help America Vote Act established the </a:t>
            </a:r>
            <a:r>
              <a:rPr lang="en-US" sz="1600" b="1" dirty="0"/>
              <a:t>Election Assistance Commission </a:t>
            </a:r>
            <a:r>
              <a:rPr lang="en-US" sz="1600" dirty="0"/>
              <a:t>(EAC) The EAC was given a number of roles, including creating voting system standards, to be known as the Voluntary Voting System Guidelines (VVSG). HAVA also defined the process, including setting up advisory committees to help develop the requirements of the standard. </a:t>
            </a:r>
          </a:p>
          <a:p>
            <a:pPr lvl="1">
              <a:spcAft>
                <a:spcPts val="489"/>
              </a:spcAft>
            </a:pPr>
            <a:endParaRPr lang="en-US" dirty="0"/>
          </a:p>
          <a:p>
            <a:r>
              <a:rPr lang="en-US" dirty="0"/>
              <a:t>*voluntary for states to adopt.</a:t>
            </a:r>
          </a:p>
        </p:txBody>
      </p:sp>
      <p:sp>
        <p:nvSpPr>
          <p:cNvPr id="4" name="Slide Number Placeholder 3"/>
          <p:cNvSpPr>
            <a:spLocks noGrp="1"/>
          </p:cNvSpPr>
          <p:nvPr>
            <p:ph type="sldNum" sz="quarter" idx="5"/>
          </p:nvPr>
        </p:nvSpPr>
        <p:spPr/>
        <p:txBody>
          <a:bodyPr/>
          <a:lstStyle/>
          <a:p>
            <a:fld id="{CC713703-D750-9D4F-ADAB-C368A0F46C79}" type="slidenum">
              <a:rPr lang="en-US" smtClean="0"/>
              <a:t>7</a:t>
            </a:fld>
            <a:endParaRPr lang="en-US"/>
          </a:p>
        </p:txBody>
      </p:sp>
    </p:spTree>
    <p:extLst>
      <p:ext uri="{BB962C8B-B14F-4D97-AF65-F5344CB8AC3E}">
        <p14:creationId xmlns:p14="http://schemas.microsoft.com/office/powerpoint/2010/main" val="2834503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spcAft>
                <a:spcPts val="489"/>
              </a:spcAft>
            </a:pPr>
            <a:r>
              <a:rPr lang="en-US" sz="1600" dirty="0"/>
              <a:t>Here come the acronyms!</a:t>
            </a:r>
          </a:p>
          <a:p>
            <a:pPr marL="0" lvl="1">
              <a:spcAft>
                <a:spcPts val="489"/>
              </a:spcAft>
            </a:pPr>
            <a:r>
              <a:rPr lang="en-US" sz="1600" dirty="0"/>
              <a:t>The </a:t>
            </a:r>
            <a:r>
              <a:rPr lang="en-US" sz="1600" b="1" dirty="0"/>
              <a:t>Help America Vote Act </a:t>
            </a:r>
            <a:r>
              <a:rPr lang="en-US" sz="1600" dirty="0"/>
              <a:t>(HAVA).</a:t>
            </a:r>
          </a:p>
          <a:p>
            <a:pPr lvl="1">
              <a:spcAft>
                <a:spcPts val="489"/>
              </a:spcAft>
            </a:pPr>
            <a:r>
              <a:rPr lang="en-US" sz="1600" dirty="0"/>
              <a:t>Directs the </a:t>
            </a:r>
            <a:r>
              <a:rPr lang="en-US" sz="1600" b="1" dirty="0"/>
              <a:t>Election Assistance Commission </a:t>
            </a:r>
            <a:r>
              <a:rPr lang="en-US" sz="1600" dirty="0"/>
              <a:t>(EAC) to create voluntary voting system guidelines </a:t>
            </a:r>
          </a:p>
          <a:p>
            <a:pPr lvl="1">
              <a:spcAft>
                <a:spcPts val="489"/>
              </a:spcAft>
            </a:pPr>
            <a:r>
              <a:rPr lang="en-US" sz="1600" dirty="0"/>
              <a:t>Creates the </a:t>
            </a:r>
            <a:r>
              <a:rPr lang="en-US" sz="1600" b="1" dirty="0"/>
              <a:t>Technical Guidelines Development Committee </a:t>
            </a:r>
            <a:r>
              <a:rPr lang="en-US" sz="1600" dirty="0"/>
              <a:t>(TGDC) to make recommendations for those guidelines</a:t>
            </a:r>
          </a:p>
          <a:p>
            <a:pPr lvl="1">
              <a:spcAft>
                <a:spcPts val="489"/>
              </a:spcAft>
            </a:pPr>
            <a:r>
              <a:rPr lang="en-US" sz="1600" dirty="0"/>
              <a:t>NIST chairs the TGDC and provides support for developing the requirements</a:t>
            </a:r>
          </a:p>
          <a:p>
            <a:pPr lvl="1">
              <a:spcAft>
                <a:spcPts val="489"/>
              </a:spcAft>
            </a:pPr>
            <a:endParaRPr lang="en-US" sz="1600" dirty="0"/>
          </a:p>
          <a:p>
            <a:pPr lvl="1">
              <a:spcAft>
                <a:spcPts val="489"/>
              </a:spcAft>
            </a:pPr>
            <a:r>
              <a:rPr lang="en-US" sz="1600" dirty="0"/>
              <a:t>For VVSG 2.0, a new approach: </a:t>
            </a:r>
          </a:p>
          <a:p>
            <a:pPr marL="465887" lvl="1" defTabSz="465887">
              <a:spcAft>
                <a:spcPts val="489"/>
              </a:spcAft>
              <a:defRPr/>
            </a:pPr>
            <a:r>
              <a:rPr lang="en-US" sz="1600" b="1" dirty="0"/>
              <a:t>NIST Public Working Groups </a:t>
            </a:r>
            <a:r>
              <a:rPr lang="en-US" sz="1600" dirty="0"/>
              <a:t>allow input from government, commercial, and academic sectors in developing the requirements</a:t>
            </a:r>
          </a:p>
          <a:p>
            <a:pPr lvl="1">
              <a:spcAft>
                <a:spcPts val="489"/>
              </a:spcAft>
            </a:pPr>
            <a:endParaRPr lang="en-US" dirty="0"/>
          </a:p>
        </p:txBody>
      </p:sp>
      <p:sp>
        <p:nvSpPr>
          <p:cNvPr id="4" name="Slide Number Placeholder 3"/>
          <p:cNvSpPr>
            <a:spLocks noGrp="1"/>
          </p:cNvSpPr>
          <p:nvPr>
            <p:ph type="sldNum" sz="quarter" idx="5"/>
          </p:nvPr>
        </p:nvSpPr>
        <p:spPr/>
        <p:txBody>
          <a:bodyPr/>
          <a:lstStyle/>
          <a:p>
            <a:fld id="{CC713703-D750-9D4F-ADAB-C368A0F46C79}" type="slidenum">
              <a:rPr lang="en-US" smtClean="0"/>
              <a:t>8</a:t>
            </a:fld>
            <a:endParaRPr lang="en-US"/>
          </a:p>
        </p:txBody>
      </p:sp>
    </p:spTree>
    <p:extLst>
      <p:ext uri="{BB962C8B-B14F-4D97-AF65-F5344CB8AC3E}">
        <p14:creationId xmlns:p14="http://schemas.microsoft.com/office/powerpoint/2010/main" val="840200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 big gap in the middle occurred when there was no quorum of commissioners to approve the VVSG 1.1</a:t>
            </a:r>
          </a:p>
        </p:txBody>
      </p:sp>
      <p:sp>
        <p:nvSpPr>
          <p:cNvPr id="4" name="Slide Number Placeholder 3"/>
          <p:cNvSpPr>
            <a:spLocks noGrp="1"/>
          </p:cNvSpPr>
          <p:nvPr>
            <p:ph type="sldNum" sz="quarter" idx="5"/>
          </p:nvPr>
        </p:nvSpPr>
        <p:spPr/>
        <p:txBody>
          <a:bodyPr/>
          <a:lstStyle/>
          <a:p>
            <a:fld id="{CC713703-D750-9D4F-ADAB-C368A0F46C79}" type="slidenum">
              <a:rPr lang="en-US" smtClean="0"/>
              <a:t>9</a:t>
            </a:fld>
            <a:endParaRPr lang="en-US"/>
          </a:p>
        </p:txBody>
      </p:sp>
    </p:spTree>
    <p:extLst>
      <p:ext uri="{BB962C8B-B14F-4D97-AF65-F5344CB8AC3E}">
        <p14:creationId xmlns:p14="http://schemas.microsoft.com/office/powerpoint/2010/main" val="2183713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2878B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495300"/>
            <a:ext cx="7772400" cy="1891088"/>
          </a:xfrm>
        </p:spPr>
        <p:txBody>
          <a:bodyPr anchor="b">
            <a:noAutofit/>
          </a:bodyPr>
          <a:lstStyle>
            <a:lvl1pPr algn="l">
              <a:defRPr sz="3600" baseline="0">
                <a:solidFill>
                  <a:schemeClr val="bg1"/>
                </a:solidFill>
              </a:defRPr>
            </a:lvl1pPr>
          </a:lstStyle>
          <a:p>
            <a:r>
              <a:rPr lang="en-US" dirty="0"/>
              <a:t>Insert title here</a:t>
            </a:r>
          </a:p>
        </p:txBody>
      </p:sp>
      <p:sp>
        <p:nvSpPr>
          <p:cNvPr id="4" name="Rectangle 3"/>
          <p:cNvSpPr/>
          <p:nvPr userDrawn="1"/>
        </p:nvSpPr>
        <p:spPr>
          <a:xfrm>
            <a:off x="0" y="4263655"/>
            <a:ext cx="9144000" cy="879845"/>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 name="Subtitle 2"/>
          <p:cNvSpPr>
            <a:spLocks noGrp="1"/>
          </p:cNvSpPr>
          <p:nvPr>
            <p:ph type="subTitle" idx="1"/>
          </p:nvPr>
        </p:nvSpPr>
        <p:spPr>
          <a:xfrm>
            <a:off x="707065" y="2656168"/>
            <a:ext cx="7772400" cy="1314450"/>
          </a:xfrm>
        </p:spPr>
        <p:txBody>
          <a:bodyPr>
            <a:normAutofit/>
          </a:bodyPr>
          <a:lstStyle>
            <a:lvl1pPr marL="0" indent="0" algn="l">
              <a:buNone/>
              <a:defRPr sz="20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771200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Image+text - grey">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7224" y="1531686"/>
            <a:ext cx="3400426" cy="857250"/>
          </a:xfrm>
        </p:spPr>
        <p:txBody>
          <a:bodyPr/>
          <a:lstStyle>
            <a:lvl1pPr>
              <a:defRPr sz="3000">
                <a:solidFill>
                  <a:schemeClr val="tx1"/>
                </a:solidFill>
              </a:defRPr>
            </a:lvl1pPr>
          </a:lstStyle>
          <a:p>
            <a:r>
              <a:rPr lang="en-US"/>
              <a:t>Click to edit Master title style</a:t>
            </a:r>
            <a:endParaRPr lang="en-US" dirty="0"/>
          </a:p>
        </p:txBody>
      </p:sp>
      <p:sp>
        <p:nvSpPr>
          <p:cNvPr id="4" name="Content Placeholder 3"/>
          <p:cNvSpPr>
            <a:spLocks noGrp="1"/>
          </p:cNvSpPr>
          <p:nvPr>
            <p:ph sz="quarter" idx="10"/>
          </p:nvPr>
        </p:nvSpPr>
        <p:spPr>
          <a:xfrm>
            <a:off x="657224" y="2506525"/>
            <a:ext cx="3400426" cy="1555888"/>
          </a:xfrm>
        </p:spPr>
        <p:txBody>
          <a:bodyPr>
            <a:noAutofit/>
          </a:bodyPr>
          <a:lstStyle>
            <a:lvl1pPr marL="0" indent="0">
              <a:buNone/>
              <a:defRPr sz="2100">
                <a:solidFill>
                  <a:srgbClr val="FFFFFF"/>
                </a:solidFill>
              </a:defRPr>
            </a:lvl1pPr>
            <a:lvl2pPr>
              <a:defRPr sz="1500">
                <a:solidFill>
                  <a:srgbClr val="FFFFFF"/>
                </a:solidFill>
              </a:defRPr>
            </a:lvl2pPr>
            <a:lvl3pPr>
              <a:defRPr sz="1500">
                <a:solidFill>
                  <a:srgbClr val="FFFFFF"/>
                </a:solidFill>
              </a:defRPr>
            </a:lvl3pPr>
            <a:lvl4pPr>
              <a:defRPr sz="1350">
                <a:solidFill>
                  <a:srgbClr val="FFFFFF"/>
                </a:solidFill>
              </a:defRPr>
            </a:lvl4pPr>
            <a:lvl5pPr>
              <a:defRPr sz="1350">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02294650"/>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Image+text - whit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86399" y="2180835"/>
            <a:ext cx="3400426" cy="857250"/>
          </a:xfrm>
        </p:spPr>
        <p:txBody>
          <a:bodyPr/>
          <a:lstStyle>
            <a:lvl1pPr>
              <a:defRPr sz="3000">
                <a:solidFill>
                  <a:srgbClr val="4D565E"/>
                </a:solidFill>
              </a:defRPr>
            </a:lvl1pPr>
          </a:lstStyle>
          <a:p>
            <a:r>
              <a:rPr lang="en-US"/>
              <a:t>Click to edit Master title style</a:t>
            </a:r>
            <a:endParaRPr lang="en-US" dirty="0"/>
          </a:p>
        </p:txBody>
      </p:sp>
      <p:sp>
        <p:nvSpPr>
          <p:cNvPr id="4" name="Content Placeholder 3"/>
          <p:cNvSpPr>
            <a:spLocks noGrp="1"/>
          </p:cNvSpPr>
          <p:nvPr>
            <p:ph sz="quarter" idx="10"/>
          </p:nvPr>
        </p:nvSpPr>
        <p:spPr>
          <a:xfrm>
            <a:off x="5486399" y="3249474"/>
            <a:ext cx="3400426" cy="393839"/>
          </a:xfrm>
        </p:spPr>
        <p:txBody>
          <a:bodyPr>
            <a:noAutofit/>
          </a:bodyPr>
          <a:lstStyle>
            <a:lvl1pPr marL="0" indent="0">
              <a:buNone/>
              <a:defRPr sz="2100">
                <a:solidFill>
                  <a:srgbClr val="4D565E"/>
                </a:solidFill>
              </a:defRPr>
            </a:lvl1pPr>
            <a:lvl2pPr>
              <a:defRPr sz="1500">
                <a:solidFill>
                  <a:srgbClr val="4D565E"/>
                </a:solidFill>
              </a:defRPr>
            </a:lvl2pPr>
            <a:lvl3pPr>
              <a:defRPr sz="1500">
                <a:solidFill>
                  <a:srgbClr val="4D565E"/>
                </a:solidFill>
              </a:defRPr>
            </a:lvl3pPr>
            <a:lvl4pPr>
              <a:defRPr sz="1350">
                <a:solidFill>
                  <a:srgbClr val="4D565E"/>
                </a:solidFill>
              </a:defRPr>
            </a:lvl4pPr>
            <a:lvl5pPr>
              <a:defRPr sz="1350">
                <a:solidFill>
                  <a:srgbClr val="4D565E"/>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48336287"/>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bg>
      <p:bgPr>
        <a:solidFill>
          <a:srgbClr val="2878B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5775" y="4436127"/>
            <a:ext cx="7463154" cy="425054"/>
          </a:xfrm>
        </p:spPr>
        <p:txBody>
          <a:bodyPr anchor="b"/>
          <a:lstStyle>
            <a:lvl1pPr algn="l">
              <a:defRPr sz="3200" b="1">
                <a:solidFill>
                  <a:schemeClr val="bg1"/>
                </a:solidFill>
              </a:defRPr>
            </a:lvl1pPr>
          </a:lstStyle>
          <a:p>
            <a:r>
              <a:rPr lang="en-US"/>
              <a:t>Click to edit Master title style</a:t>
            </a:r>
          </a:p>
        </p:txBody>
      </p:sp>
      <p:sp>
        <p:nvSpPr>
          <p:cNvPr id="3" name="Picture Placeholder 2"/>
          <p:cNvSpPr>
            <a:spLocks noGrp="1"/>
          </p:cNvSpPr>
          <p:nvPr>
            <p:ph type="pic" idx="1"/>
          </p:nvPr>
        </p:nvSpPr>
        <p:spPr>
          <a:xfrm>
            <a:off x="355775" y="259556"/>
            <a:ext cx="8545338" cy="396225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Tree>
    <p:extLst>
      <p:ext uri="{BB962C8B-B14F-4D97-AF65-F5344CB8AC3E}">
        <p14:creationId xmlns:p14="http://schemas.microsoft.com/office/powerpoint/2010/main" val="885874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Picturew with Caption">
    <p:bg>
      <p:bgPr>
        <a:solidFill>
          <a:schemeClr val="tx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5775" y="4436127"/>
            <a:ext cx="7463154" cy="425054"/>
          </a:xfrm>
        </p:spPr>
        <p:txBody>
          <a:bodyPr anchor="b"/>
          <a:lstStyle>
            <a:lvl1pPr algn="l">
              <a:defRPr sz="3200" b="1">
                <a:solidFill>
                  <a:schemeClr val="bg1"/>
                </a:solidFill>
              </a:defRPr>
            </a:lvl1pPr>
          </a:lstStyle>
          <a:p>
            <a:r>
              <a:rPr lang="en-US"/>
              <a:t>Click to edit Master title style</a:t>
            </a:r>
          </a:p>
        </p:txBody>
      </p:sp>
      <p:sp>
        <p:nvSpPr>
          <p:cNvPr id="3" name="Picture Placeholder 2"/>
          <p:cNvSpPr>
            <a:spLocks noGrp="1"/>
          </p:cNvSpPr>
          <p:nvPr>
            <p:ph type="pic" idx="1"/>
          </p:nvPr>
        </p:nvSpPr>
        <p:spPr>
          <a:xfrm>
            <a:off x="355775" y="259556"/>
            <a:ext cx="2687463" cy="396225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Picture Placeholder 2">
            <a:extLst>
              <a:ext uri="{FF2B5EF4-FFF2-40B4-BE49-F238E27FC236}">
                <a16:creationId xmlns:a16="http://schemas.microsoft.com/office/drawing/2014/main" id="{21844F94-C34F-044C-8A12-D8FE40507147}"/>
              </a:ext>
            </a:extLst>
          </p:cNvPr>
          <p:cNvSpPr>
            <a:spLocks noGrp="1"/>
          </p:cNvSpPr>
          <p:nvPr>
            <p:ph type="pic" idx="10"/>
          </p:nvPr>
        </p:nvSpPr>
        <p:spPr>
          <a:xfrm>
            <a:off x="3268044" y="259556"/>
            <a:ext cx="2687463" cy="396225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5" name="Picture Placeholder 2">
            <a:extLst>
              <a:ext uri="{FF2B5EF4-FFF2-40B4-BE49-F238E27FC236}">
                <a16:creationId xmlns:a16="http://schemas.microsoft.com/office/drawing/2014/main" id="{E569DFDC-EB6F-A94D-A1E3-4A737B0BEF6D}"/>
              </a:ext>
            </a:extLst>
          </p:cNvPr>
          <p:cNvSpPr>
            <a:spLocks noGrp="1"/>
          </p:cNvSpPr>
          <p:nvPr>
            <p:ph type="pic" idx="11"/>
          </p:nvPr>
        </p:nvSpPr>
        <p:spPr>
          <a:xfrm>
            <a:off x="6180312" y="259556"/>
            <a:ext cx="2687463" cy="396225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Tree>
    <p:extLst>
      <p:ext uri="{BB962C8B-B14F-4D97-AF65-F5344CB8AC3E}">
        <p14:creationId xmlns:p14="http://schemas.microsoft.com/office/powerpoint/2010/main" val="2400625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Tree>
    <p:extLst>
      <p:ext uri="{BB962C8B-B14F-4D97-AF65-F5344CB8AC3E}">
        <p14:creationId xmlns:p14="http://schemas.microsoft.com/office/powerpoint/2010/main" val="2900335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ig Quo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631" y="1077686"/>
            <a:ext cx="7775100" cy="2020465"/>
          </a:xfrm>
        </p:spPr>
        <p:txBody>
          <a:bodyPr anchor="ctr"/>
          <a:lstStyle>
            <a:lvl1pPr>
              <a:lnSpc>
                <a:spcPct val="95000"/>
              </a:lnSpc>
              <a:defRPr sz="2700" b="0">
                <a:solidFill>
                  <a:schemeClr val="tx2"/>
                </a:solidFill>
                <a:latin typeface="+mj-lt"/>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10" name="Text Placeholder 9"/>
          <p:cNvSpPr>
            <a:spLocks noGrp="1"/>
          </p:cNvSpPr>
          <p:nvPr>
            <p:ph type="body" sz="quarter" idx="14" hasCustomPrompt="1"/>
          </p:nvPr>
        </p:nvSpPr>
        <p:spPr>
          <a:xfrm>
            <a:off x="683581" y="3465668"/>
            <a:ext cx="7776788" cy="1061829"/>
          </a:xfrm>
        </p:spPr>
        <p:txBody>
          <a:bodyPr>
            <a:noAutofit/>
          </a:bodyPr>
          <a:lstStyle>
            <a:lvl1pPr marL="0" indent="0">
              <a:lnSpc>
                <a:spcPct val="95000"/>
              </a:lnSpc>
              <a:spcAft>
                <a:spcPts val="0"/>
              </a:spcAft>
              <a:buFont typeface="Arial" panose="020B0604020202020204" pitchFamily="34" charset="0"/>
              <a:buChar char="​"/>
              <a:defRPr lang="en-US" sz="1500" b="1" i="0" kern="1200" baseline="0" dirty="0" smtClean="0">
                <a:solidFill>
                  <a:schemeClr val="tx1">
                    <a:lumMod val="75000"/>
                  </a:schemeClr>
                </a:solidFill>
                <a:latin typeface="+mn-lt"/>
                <a:ea typeface="ClearviewADA" charset="0"/>
                <a:cs typeface="ClearviewADA" charset="0"/>
              </a:defRPr>
            </a:lvl1pPr>
            <a:lvl2pPr marL="0" indent="0">
              <a:lnSpc>
                <a:spcPct val="95000"/>
              </a:lnSpc>
              <a:spcBef>
                <a:spcPts val="0"/>
              </a:spcBef>
              <a:spcAft>
                <a:spcPts val="150"/>
              </a:spcAft>
              <a:buFont typeface="Arial" panose="020B0604020202020204" pitchFamily="34" charset="0"/>
              <a:buChar char="​"/>
              <a:defRPr sz="1200" b="1">
                <a:solidFill>
                  <a:srgbClr val="4D565E"/>
                </a:solidFill>
                <a:latin typeface="+mn-lt"/>
              </a:defRPr>
            </a:lvl2pPr>
            <a:lvl3pPr marL="0" indent="0">
              <a:lnSpc>
                <a:spcPct val="95000"/>
              </a:lnSpc>
              <a:spcBef>
                <a:spcPts val="0"/>
              </a:spcBef>
              <a:spcAft>
                <a:spcPts val="150"/>
              </a:spcAft>
              <a:buFont typeface="Arial" panose="020B0604020202020204" pitchFamily="34" charset="0"/>
              <a:buChar char="​"/>
              <a:defRPr sz="1125">
                <a:solidFill>
                  <a:srgbClr val="4D565E"/>
                </a:solidFill>
                <a:latin typeface="+mn-lt"/>
              </a:defRPr>
            </a:lvl3pPr>
            <a:lvl4pPr marL="0" indent="0">
              <a:lnSpc>
                <a:spcPct val="95000"/>
              </a:lnSpc>
              <a:spcBef>
                <a:spcPts val="0"/>
              </a:spcBef>
              <a:spcAft>
                <a:spcPts val="150"/>
              </a:spcAft>
              <a:buFont typeface="Arial" panose="020B0604020202020204" pitchFamily="34" charset="0"/>
              <a:buChar char="​"/>
              <a:defRPr sz="1125">
                <a:solidFill>
                  <a:srgbClr val="4D565E"/>
                </a:solidFill>
                <a:latin typeface="+mn-lt"/>
              </a:defRPr>
            </a:lvl4pPr>
            <a:lvl5pPr marL="0" indent="0">
              <a:lnSpc>
                <a:spcPct val="95000"/>
              </a:lnSpc>
              <a:spcBef>
                <a:spcPts val="0"/>
              </a:spcBef>
              <a:spcAft>
                <a:spcPts val="150"/>
              </a:spcAft>
              <a:buFont typeface="Arial" panose="020B0604020202020204" pitchFamily="34" charset="0"/>
              <a:buChar char="​"/>
              <a:defRPr sz="1125">
                <a:solidFill>
                  <a:srgbClr val="4D565E"/>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 name="Group 3"/>
          <p:cNvGrpSpPr/>
          <p:nvPr userDrawn="1"/>
        </p:nvGrpSpPr>
        <p:grpSpPr>
          <a:xfrm>
            <a:off x="683581" y="918482"/>
            <a:ext cx="7776788" cy="2363427"/>
            <a:chOff x="914400" y="1732950"/>
            <a:chExt cx="7316788" cy="2672550"/>
          </a:xfrm>
        </p:grpSpPr>
        <p:cxnSp>
          <p:nvCxnSpPr>
            <p:cNvPr id="11" name="Straight Connector 10"/>
            <p:cNvCxnSpPr/>
            <p:nvPr userDrawn="1"/>
          </p:nvCxnSpPr>
          <p:spPr>
            <a:xfrm>
              <a:off x="914400" y="1732950"/>
              <a:ext cx="7315200" cy="0"/>
            </a:xfrm>
            <a:prstGeom prst="line">
              <a:avLst/>
            </a:prstGeom>
            <a:ln w="2540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Freeform 6"/>
            <p:cNvSpPr>
              <a:spLocks/>
            </p:cNvSpPr>
            <p:nvPr userDrawn="1"/>
          </p:nvSpPr>
          <p:spPr bwMode="auto">
            <a:xfrm>
              <a:off x="915988" y="4302313"/>
              <a:ext cx="7315200" cy="103187"/>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Lst>
              <a:ahLst/>
              <a:cxnLst>
                <a:cxn ang="0">
                  <a:pos x="T0" y="T1"/>
                </a:cxn>
                <a:cxn ang="0">
                  <a:pos x="T2" y="T3"/>
                </a:cxn>
                <a:cxn ang="0">
                  <a:pos x="T4" y="T5"/>
                </a:cxn>
                <a:cxn ang="0">
                  <a:pos x="T6" y="T7"/>
                </a:cxn>
                <a:cxn ang="0">
                  <a:pos x="T8" y="T9"/>
                </a:cxn>
              </a:cxnLst>
              <a:rect l="0" t="0" r="r" b="b"/>
              <a:pathLst>
                <a:path w="4608" h="65">
                  <a:moveTo>
                    <a:pt x="0" y="0"/>
                  </a:moveTo>
                  <a:lnTo>
                    <a:pt x="224" y="0"/>
                  </a:lnTo>
                  <a:lnTo>
                    <a:pt x="286" y="65"/>
                  </a:lnTo>
                  <a:lnTo>
                    <a:pt x="349" y="0"/>
                  </a:lnTo>
                  <a:lnTo>
                    <a:pt x="4608" y="0"/>
                  </a:lnTo>
                </a:path>
              </a:pathLst>
            </a:custGeom>
            <a:noFill/>
            <a:ln w="25400" cap="flat">
              <a:solidFill>
                <a:schemeClr val="tx1">
                  <a:lumMod val="75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350" dirty="0"/>
            </a:p>
          </p:txBody>
        </p:sp>
      </p:grpSp>
      <p:sp>
        <p:nvSpPr>
          <p:cNvPr id="7" name="TextBox 6">
            <a:extLst>
              <a:ext uri="{FF2B5EF4-FFF2-40B4-BE49-F238E27FC236}">
                <a16:creationId xmlns:a16="http://schemas.microsoft.com/office/drawing/2014/main" id="{87732E9C-3CF5-D24A-8C4E-9CB561E306C1}"/>
              </a:ext>
            </a:extLst>
          </p:cNvPr>
          <p:cNvSpPr txBox="1"/>
          <p:nvPr userDrawn="1"/>
        </p:nvSpPr>
        <p:spPr>
          <a:xfrm>
            <a:off x="-1" y="4835723"/>
            <a:ext cx="469901" cy="307777"/>
          </a:xfrm>
          <a:prstGeom prst="rect">
            <a:avLst/>
          </a:prstGeom>
          <a:noFill/>
        </p:spPr>
        <p:txBody>
          <a:bodyPr wrap="square" rtlCol="0">
            <a:spAutoFit/>
          </a:bodyPr>
          <a:lstStyle/>
          <a:p>
            <a:pPr algn="l"/>
            <a:fld id="{B1F8A1D1-CF15-7A41-B29B-A946C5023553}" type="slidenum">
              <a:rPr lang="en-US" sz="1400" b="0" baseline="0" smtClean="0"/>
              <a:pPr algn="l"/>
              <a:t>‹#›</a:t>
            </a:fld>
            <a:endParaRPr lang="en-US" sz="1400" b="0" dirty="0"/>
          </a:p>
        </p:txBody>
      </p:sp>
    </p:spTree>
    <p:extLst>
      <p:ext uri="{BB962C8B-B14F-4D97-AF65-F5344CB8AC3E}">
        <p14:creationId xmlns:p14="http://schemas.microsoft.com/office/powerpoint/2010/main" val="3407604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1290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458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500" b="1">
                <a:latin typeface="+mn-lt"/>
              </a:defRPr>
            </a:lvl1pPr>
          </a:lstStyle>
          <a:p>
            <a:r>
              <a:rPr lang="en-US" dirty="0"/>
              <a:t>Heading text</a:t>
            </a:r>
          </a:p>
        </p:txBody>
      </p:sp>
      <p:sp>
        <p:nvSpPr>
          <p:cNvPr id="15" name="Text Placeholder 2"/>
          <p:cNvSpPr>
            <a:spLocks noGrp="1"/>
          </p:cNvSpPr>
          <p:nvPr>
            <p:ph type="body" idx="1" hasCustomPrompt="1"/>
          </p:nvPr>
        </p:nvSpPr>
        <p:spPr>
          <a:xfrm>
            <a:off x="1714500" y="1826646"/>
            <a:ext cx="6800850" cy="2051672"/>
          </a:xfrm>
        </p:spPr>
        <p:txBody>
          <a:bodyPr>
            <a:noAutofit/>
          </a:bodyPr>
          <a:lstStyle>
            <a:lvl1pPr marL="0" marR="0" indent="0" algn="l" defTabSz="685800" rtl="0" eaLnBrk="1" fontAlgn="auto" latinLnBrk="0" hangingPunct="1">
              <a:lnSpc>
                <a:spcPct val="100000"/>
              </a:lnSpc>
              <a:spcBef>
                <a:spcPts val="0"/>
              </a:spcBef>
              <a:spcAft>
                <a:spcPts val="0"/>
              </a:spcAft>
              <a:buClrTx/>
              <a:buSzTx/>
              <a:buFontTx/>
              <a:buNone/>
              <a:tabLst/>
              <a:defRPr lang="en-US" sz="3000" b="0" i="0" kern="1200" baseline="0">
                <a:effectLs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000" dirty="0"/>
              <a:t>Body text body text body text body text body text body text body text body text body text body text body text body text body text body text body text body text</a:t>
            </a:r>
            <a:endParaRPr lang="en-US" sz="1500" dirty="0"/>
          </a:p>
        </p:txBody>
      </p:sp>
    </p:spTree>
    <p:extLst>
      <p:ext uri="{BB962C8B-B14F-4D97-AF65-F5344CB8AC3E}">
        <p14:creationId xmlns:p14="http://schemas.microsoft.com/office/powerpoint/2010/main" val="12202983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2A6C499B-7D42-E64E-B51A-12CBD8EDA19A}"/>
              </a:ext>
            </a:extLst>
          </p:cNvPr>
          <p:cNvSpPr txBox="1">
            <a:spLocks/>
          </p:cNvSpPr>
          <p:nvPr userDrawn="1"/>
        </p:nvSpPr>
        <p:spPr>
          <a:xfrm>
            <a:off x="76200" y="84535"/>
            <a:ext cx="2895600" cy="273844"/>
          </a:xfrm>
          <a:prstGeom prst="rect">
            <a:avLst/>
          </a:prstGeom>
        </p:spPr>
        <p:txBody>
          <a:bodyPr anchor="ctr"/>
          <a:lstStyle>
            <a:defPPr>
              <a:defRPr lang="en-US"/>
            </a:defPPr>
            <a:lvl1pPr marL="0" algn="ctr" defTabSz="914400" rtl="0" eaLnBrk="1" latinLnBrk="0" hangingPunct="1">
              <a:defRPr sz="1600" b="1" i="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200"/>
              <a:t>Improving U.S. Voting Systems</a:t>
            </a:r>
            <a:endParaRPr lang="en-US" sz="1200" dirty="0"/>
          </a:p>
        </p:txBody>
      </p:sp>
      <p:sp>
        <p:nvSpPr>
          <p:cNvPr id="8" name="Title 1"/>
          <p:cNvSpPr>
            <a:spLocks noGrp="1"/>
          </p:cNvSpPr>
          <p:nvPr>
            <p:ph type="ctrTitle" idx="4294967295"/>
          </p:nvPr>
        </p:nvSpPr>
        <p:spPr>
          <a:xfrm>
            <a:off x="1752601" y="1714500"/>
            <a:ext cx="5520267" cy="1102519"/>
          </a:xfrm>
        </p:spPr>
        <p:txBody>
          <a:bodyPr/>
          <a:lstStyle>
            <a:lvl1pPr algn="ctr">
              <a:defRPr/>
            </a:lvl1pPr>
          </a:lstStyle>
          <a:p>
            <a:endParaRPr lang="en-US" dirty="0"/>
          </a:p>
        </p:txBody>
      </p:sp>
      <p:sp>
        <p:nvSpPr>
          <p:cNvPr id="4" name="Slide Number Placeholder 5">
            <a:extLst>
              <a:ext uri="{FF2B5EF4-FFF2-40B4-BE49-F238E27FC236}">
                <a16:creationId xmlns:a16="http://schemas.microsoft.com/office/drawing/2014/main" id="{E9D80920-39BC-AD47-A72B-77ADAC7AD2D7}"/>
              </a:ext>
            </a:extLst>
          </p:cNvPr>
          <p:cNvSpPr>
            <a:spLocks noGrp="1"/>
          </p:cNvSpPr>
          <p:nvPr>
            <p:ph type="sldNum" sz="quarter" idx="10"/>
          </p:nvPr>
        </p:nvSpPr>
        <p:spPr>
          <a:xfrm>
            <a:off x="6553200" y="4767263"/>
            <a:ext cx="2133600" cy="273844"/>
          </a:xfrm>
        </p:spPr>
        <p:txBody>
          <a:bodyPr/>
          <a:lstStyle>
            <a:lvl1pPr algn="r">
              <a:defRPr sz="900">
                <a:solidFill>
                  <a:schemeClr val="tx2"/>
                </a:solidFill>
              </a:defRPr>
            </a:lvl1pPr>
          </a:lstStyle>
          <a:p>
            <a:pPr>
              <a:defRPr/>
            </a:pPr>
            <a:fld id="{5DA56A1A-C04F-4A4E-96D0-BAD6CBD06D1F}" type="slidenum">
              <a:rPr lang="en-US"/>
              <a:pPr>
                <a:defRPr/>
              </a:pPr>
              <a:t>‹#›</a:t>
            </a:fld>
            <a:endParaRPr lang="en-US" dirty="0"/>
          </a:p>
        </p:txBody>
      </p:sp>
    </p:spTree>
    <p:extLst>
      <p:ext uri="{BB962C8B-B14F-4D97-AF65-F5344CB8AC3E}">
        <p14:creationId xmlns:p14="http://schemas.microsoft.com/office/powerpoint/2010/main" val="2181072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1513" y="1574549"/>
            <a:ext cx="8015288" cy="857250"/>
          </a:xfrm>
        </p:spPr>
        <p:txBody>
          <a:bodyPr/>
          <a:lstStyle>
            <a:lvl1pPr>
              <a:defRPr sz="3000">
                <a:solidFill>
                  <a:srgbClr val="0070C0"/>
                </a:solidFill>
                <a:latin typeface="+mn-lt"/>
              </a:defRPr>
            </a:lvl1pPr>
          </a:lstStyle>
          <a:p>
            <a:r>
              <a:rPr lang="en-US" dirty="0"/>
              <a:t>Click to edit Master title style</a:t>
            </a:r>
          </a:p>
        </p:txBody>
      </p:sp>
      <p:sp>
        <p:nvSpPr>
          <p:cNvPr id="4" name="Content Placeholder 3"/>
          <p:cNvSpPr>
            <a:spLocks noGrp="1"/>
          </p:cNvSpPr>
          <p:nvPr>
            <p:ph sz="quarter" idx="10"/>
          </p:nvPr>
        </p:nvSpPr>
        <p:spPr>
          <a:xfrm>
            <a:off x="671513" y="2620824"/>
            <a:ext cx="7900988" cy="1555888"/>
          </a:xfrm>
        </p:spPr>
        <p:txBody>
          <a:bodyPr>
            <a:noAutofit/>
          </a:bodyPr>
          <a:lstStyle>
            <a:lvl1pPr marL="0" indent="0">
              <a:buNone/>
              <a:defRPr sz="2100">
                <a:solidFill>
                  <a:srgbClr val="4D565E"/>
                </a:solidFill>
                <a:latin typeface="+mn-lt"/>
              </a:defRPr>
            </a:lvl1pPr>
            <a:lvl2pPr>
              <a:defRPr sz="1500">
                <a:solidFill>
                  <a:srgbClr val="4D565E"/>
                </a:solidFill>
                <a:latin typeface="+mn-lt"/>
              </a:defRPr>
            </a:lvl2pPr>
            <a:lvl3pPr>
              <a:defRPr sz="1500">
                <a:solidFill>
                  <a:srgbClr val="4D565E"/>
                </a:solidFill>
                <a:latin typeface="+mn-lt"/>
              </a:defRPr>
            </a:lvl3pPr>
            <a:lvl4pPr>
              <a:defRPr sz="1350">
                <a:solidFill>
                  <a:srgbClr val="4D565E"/>
                </a:solidFill>
                <a:latin typeface="+mn-lt"/>
              </a:defRPr>
            </a:lvl4pPr>
            <a:lvl5pPr>
              <a:defRPr sz="1350">
                <a:solidFill>
                  <a:srgbClr val="4D565E"/>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2F0AF8AF-8993-A442-90A2-381F51C86CF1}"/>
              </a:ext>
            </a:extLst>
          </p:cNvPr>
          <p:cNvSpPr txBox="1"/>
          <p:nvPr userDrawn="1"/>
        </p:nvSpPr>
        <p:spPr>
          <a:xfrm>
            <a:off x="-1" y="4835723"/>
            <a:ext cx="469901"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fld id="{B1F8A1D1-CF15-7A41-B29B-A946C5023553}" type="slidenum">
              <a:rPr kumimoji="0" lang="en-US" sz="1400" b="0" i="0" u="none" strike="noStrike" kern="0" cap="none" spc="0" normalizeH="0" baseline="0" noProof="0" smtClean="0">
                <a:ln>
                  <a:noFill/>
                </a:ln>
                <a:solidFill>
                  <a:srgbClr val="3281B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dirty="0">
              <a:ln>
                <a:noFill/>
              </a:ln>
              <a:solidFill>
                <a:srgbClr val="3281B0"/>
              </a:solidFill>
              <a:effectLst/>
              <a:uLnTx/>
              <a:uFillTx/>
            </a:endParaRPr>
          </a:p>
        </p:txBody>
      </p:sp>
    </p:spTree>
    <p:extLst>
      <p:ext uri="{BB962C8B-B14F-4D97-AF65-F5344CB8AC3E}">
        <p14:creationId xmlns:p14="http://schemas.microsoft.com/office/powerpoint/2010/main" val="546790011"/>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2A6C499B-7D42-E64E-B51A-12CBD8EDA19A}"/>
              </a:ext>
            </a:extLst>
          </p:cNvPr>
          <p:cNvSpPr txBox="1">
            <a:spLocks/>
          </p:cNvSpPr>
          <p:nvPr userDrawn="1"/>
        </p:nvSpPr>
        <p:spPr>
          <a:xfrm>
            <a:off x="76200" y="84535"/>
            <a:ext cx="2895600" cy="273844"/>
          </a:xfrm>
          <a:prstGeom prst="rect">
            <a:avLst/>
          </a:prstGeom>
        </p:spPr>
        <p:txBody>
          <a:bodyPr anchor="ctr"/>
          <a:lstStyle>
            <a:defPPr>
              <a:defRPr lang="en-US"/>
            </a:defPPr>
            <a:lvl1pPr marL="0" algn="ctr" defTabSz="914400" rtl="0" eaLnBrk="1" latinLnBrk="0" hangingPunct="1">
              <a:defRPr sz="1600" b="1" i="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200"/>
              <a:t>Improving U.S. Voting Systems</a:t>
            </a:r>
            <a:endParaRPr lang="en-US" sz="1200" dirty="0"/>
          </a:p>
        </p:txBody>
      </p:sp>
      <p:sp>
        <p:nvSpPr>
          <p:cNvPr id="8" name="Title 1"/>
          <p:cNvSpPr>
            <a:spLocks noGrp="1"/>
          </p:cNvSpPr>
          <p:nvPr>
            <p:ph type="ctrTitle" idx="4294967295"/>
          </p:nvPr>
        </p:nvSpPr>
        <p:spPr>
          <a:xfrm>
            <a:off x="1752601" y="1714500"/>
            <a:ext cx="5520267" cy="1102519"/>
          </a:xfrm>
        </p:spPr>
        <p:txBody>
          <a:bodyPr/>
          <a:lstStyle>
            <a:lvl1pPr algn="ctr">
              <a:defRPr/>
            </a:lvl1pPr>
          </a:lstStyle>
          <a:p>
            <a:endParaRPr lang="en-US" dirty="0"/>
          </a:p>
        </p:txBody>
      </p:sp>
      <p:sp>
        <p:nvSpPr>
          <p:cNvPr id="4" name="Slide Number Placeholder 5">
            <a:extLst>
              <a:ext uri="{FF2B5EF4-FFF2-40B4-BE49-F238E27FC236}">
                <a16:creationId xmlns:a16="http://schemas.microsoft.com/office/drawing/2014/main" id="{E9D80920-39BC-AD47-A72B-77ADAC7AD2D7}"/>
              </a:ext>
            </a:extLst>
          </p:cNvPr>
          <p:cNvSpPr>
            <a:spLocks noGrp="1"/>
          </p:cNvSpPr>
          <p:nvPr>
            <p:ph type="sldNum" sz="quarter" idx="10"/>
          </p:nvPr>
        </p:nvSpPr>
        <p:spPr>
          <a:xfrm>
            <a:off x="6553200" y="4767263"/>
            <a:ext cx="2133600" cy="273844"/>
          </a:xfrm>
        </p:spPr>
        <p:txBody>
          <a:bodyPr/>
          <a:lstStyle>
            <a:lvl1pPr algn="r">
              <a:defRPr sz="900">
                <a:solidFill>
                  <a:schemeClr val="tx2"/>
                </a:solidFill>
              </a:defRPr>
            </a:lvl1pPr>
          </a:lstStyle>
          <a:p>
            <a:pPr>
              <a:defRPr/>
            </a:pPr>
            <a:fld id="{5DA56A1A-C04F-4A4E-96D0-BAD6CBD06D1F}" type="slidenum">
              <a:rPr lang="en-US"/>
              <a:pPr>
                <a:defRPr/>
              </a:pPr>
              <a:t>‹#›</a:t>
            </a:fld>
            <a:endParaRPr lang="en-US" dirty="0"/>
          </a:p>
        </p:txBody>
      </p:sp>
    </p:spTree>
    <p:extLst>
      <p:ext uri="{BB962C8B-B14F-4D97-AF65-F5344CB8AC3E}">
        <p14:creationId xmlns:p14="http://schemas.microsoft.com/office/powerpoint/2010/main" val="3300086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Body page - full width">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a:defRPr sz="2800">
                <a:solidFill>
                  <a:srgbClr val="4D565E"/>
                </a:solidFill>
                <a:latin typeface="+mn-lt"/>
              </a:defRPr>
            </a:lvl1pPr>
          </a:lstStyle>
          <a:p>
            <a:r>
              <a:rPr lang="en-US" dirty="0"/>
              <a:t>Click to edit Master title style</a:t>
            </a:r>
          </a:p>
        </p:txBody>
      </p:sp>
      <p:sp>
        <p:nvSpPr>
          <p:cNvPr id="3" name="Content Placeholder 2"/>
          <p:cNvSpPr>
            <a:spLocks noGrp="1"/>
          </p:cNvSpPr>
          <p:nvPr>
            <p:ph idx="1"/>
          </p:nvPr>
        </p:nvSpPr>
        <p:spPr>
          <a:xfrm>
            <a:off x="457201" y="1200151"/>
            <a:ext cx="8229600" cy="3394472"/>
          </a:xfrm>
        </p:spPr>
        <p:txBody>
          <a:bodyPr>
            <a:normAutofit/>
          </a:bodyPr>
          <a:lstStyle>
            <a:lvl1pPr>
              <a:defRPr sz="2000">
                <a:solidFill>
                  <a:srgbClr val="4D565E"/>
                </a:solidFill>
                <a:latin typeface="+mn-lt"/>
              </a:defRPr>
            </a:lvl1pPr>
            <a:lvl2pPr>
              <a:defRPr sz="2000" b="0">
                <a:solidFill>
                  <a:srgbClr val="4D565E"/>
                </a:solidFill>
                <a:latin typeface="+mn-lt"/>
              </a:defRPr>
            </a:lvl2pPr>
            <a:lvl3pPr>
              <a:defRPr sz="1600" b="0">
                <a:solidFill>
                  <a:srgbClr val="4D565E"/>
                </a:solidFill>
                <a:latin typeface="+mn-lt"/>
              </a:defRPr>
            </a:lvl3pPr>
            <a:lvl4pPr>
              <a:defRPr sz="1200" b="0">
                <a:solidFill>
                  <a:srgbClr val="4D565E"/>
                </a:solidFill>
                <a:latin typeface="+mn-lt"/>
              </a:defRPr>
            </a:lvl4pPr>
            <a:lvl5pPr>
              <a:defRPr sz="1200" b="0">
                <a:solidFill>
                  <a:srgbClr val="4D565E"/>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49211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page - indente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a:defRPr sz="2400">
                <a:solidFill>
                  <a:srgbClr val="4D565E"/>
                </a:solidFill>
              </a:defRPr>
            </a:lvl1pPr>
          </a:lstStyle>
          <a:p>
            <a:r>
              <a:rPr lang="en-US"/>
              <a:t>Click to edit Master title style</a:t>
            </a:r>
            <a:endParaRPr lang="en-US" dirty="0"/>
          </a:p>
        </p:txBody>
      </p:sp>
      <p:sp>
        <p:nvSpPr>
          <p:cNvPr id="3" name="Content Placeholder 2"/>
          <p:cNvSpPr>
            <a:spLocks noGrp="1"/>
          </p:cNvSpPr>
          <p:nvPr>
            <p:ph idx="1"/>
          </p:nvPr>
        </p:nvSpPr>
        <p:spPr>
          <a:xfrm>
            <a:off x="2291319" y="1200151"/>
            <a:ext cx="6395481" cy="3394472"/>
          </a:xfrm>
        </p:spPr>
        <p:txBody>
          <a:bodyPr>
            <a:normAutofit/>
          </a:bodyPr>
          <a:lstStyle>
            <a:lvl1pPr>
              <a:defRPr sz="2000">
                <a:solidFill>
                  <a:srgbClr val="4D565E"/>
                </a:solidFill>
                <a:latin typeface="+mn-lt"/>
              </a:defRPr>
            </a:lvl1pPr>
            <a:lvl2pPr>
              <a:defRPr sz="2000" b="0">
                <a:solidFill>
                  <a:srgbClr val="4D565E"/>
                </a:solidFill>
                <a:latin typeface="+mn-lt"/>
              </a:defRPr>
            </a:lvl2pPr>
            <a:lvl3pPr>
              <a:defRPr sz="1600" b="0">
                <a:solidFill>
                  <a:srgbClr val="4D565E"/>
                </a:solidFill>
                <a:latin typeface="+mn-lt"/>
              </a:defRPr>
            </a:lvl3pPr>
            <a:lvl4pPr>
              <a:defRPr sz="1200" b="0">
                <a:solidFill>
                  <a:srgbClr val="4D565E"/>
                </a:solidFill>
                <a:latin typeface="+mn-lt"/>
              </a:defRPr>
            </a:lvl4pPr>
            <a:lvl5pPr>
              <a:defRPr sz="1200" b="0">
                <a:solidFill>
                  <a:srgbClr val="4D565E"/>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65510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ody page - image on lef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a:defRPr sz="2400">
                <a:solidFill>
                  <a:srgbClr val="4D565E"/>
                </a:solidFill>
              </a:defRPr>
            </a:lvl1pPr>
          </a:lstStyle>
          <a:p>
            <a:r>
              <a:rPr lang="en-US"/>
              <a:t>Click to edit Master title style</a:t>
            </a:r>
            <a:endParaRPr lang="en-US" dirty="0"/>
          </a:p>
        </p:txBody>
      </p:sp>
      <p:sp>
        <p:nvSpPr>
          <p:cNvPr id="3" name="Content Placeholder 2"/>
          <p:cNvSpPr>
            <a:spLocks noGrp="1"/>
          </p:cNvSpPr>
          <p:nvPr>
            <p:ph idx="1"/>
          </p:nvPr>
        </p:nvSpPr>
        <p:spPr>
          <a:xfrm>
            <a:off x="4114800" y="1200151"/>
            <a:ext cx="4572000" cy="3394472"/>
          </a:xfrm>
        </p:spPr>
        <p:txBody>
          <a:bodyPr>
            <a:normAutofit/>
          </a:bodyPr>
          <a:lstStyle>
            <a:lvl1pPr>
              <a:defRPr sz="2000">
                <a:solidFill>
                  <a:srgbClr val="4D565E"/>
                </a:solidFill>
                <a:latin typeface="+mn-lt"/>
              </a:defRPr>
            </a:lvl1pPr>
            <a:lvl2pPr>
              <a:defRPr sz="2000" b="0">
                <a:solidFill>
                  <a:srgbClr val="4D565E"/>
                </a:solidFill>
                <a:latin typeface="+mn-lt"/>
              </a:defRPr>
            </a:lvl2pPr>
            <a:lvl3pPr>
              <a:defRPr sz="1600" b="0">
                <a:solidFill>
                  <a:srgbClr val="4D565E"/>
                </a:solidFill>
                <a:latin typeface="+mn-lt"/>
              </a:defRPr>
            </a:lvl3pPr>
            <a:lvl4pPr>
              <a:defRPr sz="1200" b="0">
                <a:solidFill>
                  <a:srgbClr val="4D565E"/>
                </a:solidFill>
                <a:latin typeface="+mn-lt"/>
              </a:defRPr>
            </a:lvl4pPr>
            <a:lvl5pPr>
              <a:defRPr sz="1200" b="0">
                <a:solidFill>
                  <a:srgbClr val="4D565E"/>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3583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dy page - 2 text areas">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a:defRPr sz="2400">
                <a:solidFill>
                  <a:srgbClr val="4D565E"/>
                </a:solidFill>
              </a:defRPr>
            </a:lvl1pPr>
          </a:lstStyle>
          <a:p>
            <a:r>
              <a:rPr lang="en-US"/>
              <a:t>Click to edit Master title style</a:t>
            </a:r>
            <a:endParaRPr lang="en-US" dirty="0"/>
          </a:p>
        </p:txBody>
      </p:sp>
      <p:sp>
        <p:nvSpPr>
          <p:cNvPr id="3" name="Content Placeholder 2"/>
          <p:cNvSpPr>
            <a:spLocks noGrp="1"/>
          </p:cNvSpPr>
          <p:nvPr>
            <p:ph idx="1"/>
          </p:nvPr>
        </p:nvSpPr>
        <p:spPr>
          <a:xfrm>
            <a:off x="500062" y="1185864"/>
            <a:ext cx="4000500" cy="3394472"/>
          </a:xfrm>
        </p:spPr>
        <p:txBody>
          <a:bodyPr>
            <a:normAutofit/>
          </a:bodyPr>
          <a:lstStyle>
            <a:lvl1pPr>
              <a:defRPr sz="2000">
                <a:solidFill>
                  <a:srgbClr val="4D565E"/>
                </a:solidFill>
                <a:latin typeface="+mn-lt"/>
              </a:defRPr>
            </a:lvl1pPr>
            <a:lvl2pPr>
              <a:defRPr sz="2000" b="0">
                <a:solidFill>
                  <a:srgbClr val="4D565E"/>
                </a:solidFill>
                <a:latin typeface="+mn-lt"/>
              </a:defRPr>
            </a:lvl2pPr>
            <a:lvl3pPr>
              <a:defRPr sz="1600" b="0">
                <a:solidFill>
                  <a:srgbClr val="4D565E"/>
                </a:solidFill>
                <a:latin typeface="+mn-lt"/>
              </a:defRPr>
            </a:lvl3pPr>
            <a:lvl4pPr>
              <a:defRPr sz="1200" b="0">
                <a:solidFill>
                  <a:srgbClr val="4D565E"/>
                </a:solidFill>
                <a:latin typeface="+mn-lt"/>
              </a:defRPr>
            </a:lvl4pPr>
            <a:lvl5pPr>
              <a:defRPr sz="1200" b="0">
                <a:solidFill>
                  <a:srgbClr val="4D565E"/>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D4D5DE78-8F4F-994D-930E-56F82DA908EC}"/>
              </a:ext>
            </a:extLst>
          </p:cNvPr>
          <p:cNvSpPr>
            <a:spLocks noGrp="1"/>
          </p:cNvSpPr>
          <p:nvPr>
            <p:ph idx="10"/>
          </p:nvPr>
        </p:nvSpPr>
        <p:spPr>
          <a:xfrm>
            <a:off x="4686300" y="1185864"/>
            <a:ext cx="4000500" cy="3394472"/>
          </a:xfrm>
        </p:spPr>
        <p:txBody>
          <a:bodyPr>
            <a:normAutofit/>
          </a:bodyPr>
          <a:lstStyle>
            <a:lvl1pPr>
              <a:defRPr sz="2000">
                <a:solidFill>
                  <a:srgbClr val="4D565E"/>
                </a:solidFill>
                <a:latin typeface="+mn-lt"/>
              </a:defRPr>
            </a:lvl1pPr>
            <a:lvl2pPr>
              <a:defRPr sz="2000" b="0">
                <a:solidFill>
                  <a:srgbClr val="4D565E"/>
                </a:solidFill>
                <a:latin typeface="+mn-lt"/>
              </a:defRPr>
            </a:lvl2pPr>
            <a:lvl3pPr>
              <a:defRPr sz="1600" b="0">
                <a:solidFill>
                  <a:srgbClr val="4D565E"/>
                </a:solidFill>
                <a:latin typeface="+mn-lt"/>
              </a:defRPr>
            </a:lvl3pPr>
            <a:lvl4pPr>
              <a:defRPr sz="1200" b="0">
                <a:solidFill>
                  <a:srgbClr val="4D565E"/>
                </a:solidFill>
                <a:latin typeface="+mn-lt"/>
              </a:defRPr>
            </a:lvl4pPr>
            <a:lvl5pPr>
              <a:defRPr sz="1200" b="0">
                <a:solidFill>
                  <a:srgbClr val="4D565E"/>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47231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216251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ody page - 2 text areas">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a:defRPr sz="2400">
                <a:solidFill>
                  <a:srgbClr val="4D565E"/>
                </a:solidFill>
              </a:defRPr>
            </a:lvl1pPr>
          </a:lstStyle>
          <a:p>
            <a:r>
              <a:rPr lang="en-US"/>
              <a:t>Click to edit Master title style</a:t>
            </a:r>
            <a:endParaRPr lang="en-US" dirty="0"/>
          </a:p>
        </p:txBody>
      </p:sp>
      <p:sp>
        <p:nvSpPr>
          <p:cNvPr id="3" name="Content Placeholder 2"/>
          <p:cNvSpPr>
            <a:spLocks noGrp="1"/>
          </p:cNvSpPr>
          <p:nvPr>
            <p:ph idx="1"/>
          </p:nvPr>
        </p:nvSpPr>
        <p:spPr>
          <a:xfrm>
            <a:off x="500061" y="1185864"/>
            <a:ext cx="3586163" cy="3394472"/>
          </a:xfrm>
        </p:spPr>
        <p:txBody>
          <a:bodyPr>
            <a:normAutofit/>
          </a:bodyPr>
          <a:lstStyle>
            <a:lvl1pPr>
              <a:defRPr sz="2000">
                <a:solidFill>
                  <a:srgbClr val="4D565E"/>
                </a:solidFill>
              </a:defRPr>
            </a:lvl1pPr>
            <a:lvl2pPr>
              <a:defRPr sz="2000" b="0">
                <a:solidFill>
                  <a:srgbClr val="4D565E"/>
                </a:solidFill>
              </a:defRPr>
            </a:lvl2pPr>
            <a:lvl3pPr>
              <a:defRPr sz="1600" b="0">
                <a:solidFill>
                  <a:srgbClr val="4D565E"/>
                </a:solidFill>
              </a:defRPr>
            </a:lvl3pPr>
            <a:lvl4pPr>
              <a:defRPr sz="1200" b="0">
                <a:solidFill>
                  <a:srgbClr val="4D565E"/>
                </a:solidFill>
              </a:defRPr>
            </a:lvl4pPr>
            <a:lvl5pPr>
              <a:defRPr sz="1200" b="0">
                <a:solidFill>
                  <a:srgbClr val="4D565E"/>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70908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mage+text - blue">
    <p:bg>
      <p:bgPr>
        <a:solidFill>
          <a:srgbClr val="2878B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18042" y="1717423"/>
            <a:ext cx="6554434" cy="857250"/>
          </a:xfrm>
        </p:spPr>
        <p:txBody>
          <a:bodyPr/>
          <a:lstStyle>
            <a:lvl1pPr>
              <a:defRPr sz="3600">
                <a:solidFill>
                  <a:schemeClr val="tx1"/>
                </a:solidFill>
              </a:defRPr>
            </a:lvl1pPr>
          </a:lstStyle>
          <a:p>
            <a:r>
              <a:rPr lang="en-US" dirty="0"/>
              <a:t>Click to edit Master title style</a:t>
            </a:r>
          </a:p>
        </p:txBody>
      </p:sp>
      <p:sp>
        <p:nvSpPr>
          <p:cNvPr id="4" name="Content Placeholder 3"/>
          <p:cNvSpPr>
            <a:spLocks noGrp="1"/>
          </p:cNvSpPr>
          <p:nvPr>
            <p:ph sz="quarter" idx="10"/>
          </p:nvPr>
        </p:nvSpPr>
        <p:spPr>
          <a:xfrm>
            <a:off x="1818042" y="2692262"/>
            <a:ext cx="6554434" cy="1555888"/>
          </a:xfrm>
        </p:spPr>
        <p:txBody>
          <a:bodyPr>
            <a:noAutofit/>
          </a:bodyPr>
          <a:lstStyle>
            <a:lvl1pPr marL="0" indent="0">
              <a:buNone/>
              <a:defRPr sz="2400">
                <a:solidFill>
                  <a:srgbClr val="FFFFFF"/>
                </a:solidFill>
              </a:defRPr>
            </a:lvl1pPr>
            <a:lvl2pPr>
              <a:defRPr sz="1600">
                <a:solidFill>
                  <a:srgbClr val="FFFFFF"/>
                </a:solidFill>
              </a:defRPr>
            </a:lvl2pPr>
            <a:lvl3pPr>
              <a:defRPr sz="1600">
                <a:solidFill>
                  <a:srgbClr val="FFFFFF"/>
                </a:solidFill>
              </a:defRPr>
            </a:lvl3pPr>
            <a:lvl4pPr>
              <a:defRPr sz="1400">
                <a:solidFill>
                  <a:srgbClr val="FFFFFF"/>
                </a:solidFill>
              </a:defRPr>
            </a:lvl4pPr>
            <a:lvl5pPr>
              <a:defRPr sz="1400">
                <a:solidFill>
                  <a:srgbClr val="FFFFFF"/>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4227031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0.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1" y="4835723"/>
            <a:ext cx="469901" cy="307777"/>
          </a:xfrm>
          <a:prstGeom prst="rect">
            <a:avLst/>
          </a:prstGeom>
          <a:noFill/>
        </p:spPr>
        <p:txBody>
          <a:bodyPr wrap="square" rtlCol="0">
            <a:spAutoFit/>
          </a:bodyPr>
          <a:lstStyle/>
          <a:p>
            <a:pPr algn="l"/>
            <a:fld id="{B1F8A1D1-CF15-7A41-B29B-A946C5023553}" type="slidenum">
              <a:rPr lang="en-US" sz="1400" b="0" baseline="0" smtClean="0"/>
              <a:pPr algn="l"/>
              <a:t>‹#›</a:t>
            </a:fld>
            <a:endParaRPr lang="en-US" sz="1400" b="0" dirty="0"/>
          </a:p>
        </p:txBody>
      </p:sp>
    </p:spTree>
    <p:extLst>
      <p:ext uri="{BB962C8B-B14F-4D97-AF65-F5344CB8AC3E}">
        <p14:creationId xmlns:p14="http://schemas.microsoft.com/office/powerpoint/2010/main" val="277606055"/>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74" r:id="rId3"/>
    <p:sldLayoutId id="2147483650" r:id="rId4"/>
    <p:sldLayoutId id="2147483665" r:id="rId5"/>
    <p:sldLayoutId id="2147483666" r:id="rId6"/>
    <p:sldLayoutId id="2147483654" r:id="rId7"/>
    <p:sldLayoutId id="2147483672" r:id="rId8"/>
    <p:sldLayoutId id="2147483667" r:id="rId9"/>
    <p:sldLayoutId id="2147483668" r:id="rId10"/>
    <p:sldLayoutId id="2147483669" r:id="rId11"/>
    <p:sldLayoutId id="2147483661" r:id="rId12"/>
    <p:sldLayoutId id="2147483670" r:id="rId13"/>
    <p:sldLayoutId id="2147483657" r:id="rId14"/>
    <p:sldLayoutId id="2147483663" r:id="rId15"/>
    <p:sldLayoutId id="2147483655" r:id="rId16"/>
    <p:sldLayoutId id="2147483660" r:id="rId17"/>
    <p:sldLayoutId id="2147483675" r:id="rId18"/>
    <p:sldLayoutId id="2147483676" r:id="rId19"/>
  </p:sldLayoutIdLst>
  <p:txStyles>
    <p:titleStyle>
      <a:lvl1pPr algn="l" defTabSz="342900" rtl="0" eaLnBrk="1" latinLnBrk="0" hangingPunct="1">
        <a:spcBef>
          <a:spcPct val="0"/>
        </a:spcBef>
        <a:buNone/>
        <a:defRPr sz="2400" b="1" i="0" kern="1200">
          <a:solidFill>
            <a:srgbClr val="4D565E"/>
          </a:solidFill>
          <a:latin typeface="+mn-lt"/>
          <a:ea typeface="Open Sans" panose="020B0606030504020204" pitchFamily="34" charset="0"/>
          <a:cs typeface="Open Sans" panose="020B0606030504020204" pitchFamily="34" charset="0"/>
        </a:defRPr>
      </a:lvl1pPr>
    </p:titleStyle>
    <p:bodyStyle>
      <a:lvl1pPr marL="0" indent="0" algn="l" defTabSz="342900" rtl="0" eaLnBrk="1" latinLnBrk="0" hangingPunct="1">
        <a:spcBef>
          <a:spcPct val="20000"/>
        </a:spcBef>
        <a:buFont typeface="Wingdings" charset="2"/>
        <a:buNone/>
        <a:defRPr sz="2000" b="0" i="0" kern="1200" baseline="0">
          <a:solidFill>
            <a:srgbClr val="4D565E"/>
          </a:solidFill>
          <a:latin typeface="+mn-lt"/>
          <a:ea typeface="Open Sans" panose="020B0606030504020204" pitchFamily="34" charset="0"/>
          <a:cs typeface="Open Sans" panose="020B0606030504020204" pitchFamily="34" charset="0"/>
        </a:defRPr>
      </a:lvl1pPr>
      <a:lvl2pPr marL="238125" indent="-238125" algn="l" defTabSz="342900" rtl="0" eaLnBrk="1" latinLnBrk="0" hangingPunct="1">
        <a:spcBef>
          <a:spcPct val="20000"/>
        </a:spcBef>
        <a:buFont typeface="Wingdings" charset="2"/>
        <a:buChar char="§"/>
        <a:tabLst/>
        <a:defRPr sz="2000" b="0" i="0" kern="1200">
          <a:solidFill>
            <a:srgbClr val="4D565E"/>
          </a:solidFill>
          <a:latin typeface="+mn-lt"/>
          <a:ea typeface="Open Sans" panose="020B0606030504020204" pitchFamily="34" charset="0"/>
          <a:cs typeface="Open Sans" panose="020B0606030504020204" pitchFamily="34" charset="0"/>
        </a:defRPr>
      </a:lvl2pPr>
      <a:lvl3pPr marL="461963" indent="-223838" algn="l" defTabSz="342900" rtl="0" eaLnBrk="1" latinLnBrk="0" hangingPunct="1">
        <a:spcBef>
          <a:spcPct val="20000"/>
        </a:spcBef>
        <a:buFont typeface="Wingdings" charset="2"/>
        <a:buChar char="§"/>
        <a:tabLst/>
        <a:defRPr sz="1600" b="0" i="0" kern="1200">
          <a:solidFill>
            <a:srgbClr val="4D565E"/>
          </a:solidFill>
          <a:latin typeface="+mn-lt"/>
          <a:ea typeface="Open Sans" panose="020B0606030504020204" pitchFamily="34" charset="0"/>
          <a:cs typeface="Open Sans" panose="020B0606030504020204" pitchFamily="34" charset="0"/>
        </a:defRPr>
      </a:lvl3pPr>
      <a:lvl4pPr marL="687388" indent="-158750" algn="l" defTabSz="342900" rtl="0" eaLnBrk="1" latinLnBrk="0" hangingPunct="1">
        <a:spcBef>
          <a:spcPct val="20000"/>
        </a:spcBef>
        <a:buFont typeface="Wingdings" charset="2"/>
        <a:buChar char="§"/>
        <a:tabLst/>
        <a:defRPr sz="1200" b="0" i="0" kern="1200">
          <a:solidFill>
            <a:srgbClr val="4D565E"/>
          </a:solidFill>
          <a:latin typeface="+mn-lt"/>
          <a:ea typeface="Open Sans" panose="020B0606030504020204" pitchFamily="34" charset="0"/>
          <a:cs typeface="Open Sans" panose="020B0606030504020204" pitchFamily="34" charset="0"/>
        </a:defRPr>
      </a:lvl4pPr>
      <a:lvl5pPr marL="687388" indent="-158750" algn="l" defTabSz="342900" rtl="0" eaLnBrk="1" latinLnBrk="0" hangingPunct="1">
        <a:spcBef>
          <a:spcPct val="20000"/>
        </a:spcBef>
        <a:buFont typeface="Wingdings" charset="2"/>
        <a:buChar char="§"/>
        <a:tabLst/>
        <a:defRPr sz="1200" b="0" i="0" kern="1200">
          <a:solidFill>
            <a:srgbClr val="4D565E"/>
          </a:solidFill>
          <a:latin typeface="+mn-lt"/>
          <a:ea typeface="Open Sans" panose="020B0606030504020204" pitchFamily="34" charset="0"/>
          <a:cs typeface="Open Sans" panose="020B0606030504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4D8FB6B-DA23-124B-AD3A-6DCB8FD2169E}"/>
              </a:ext>
            </a:extLst>
          </p:cNvPr>
          <p:cNvSpPr>
            <a:spLocks noGrp="1"/>
          </p:cNvSpPr>
          <p:nvPr>
            <p:ph type="title"/>
          </p:nvPr>
        </p:nvSpPr>
        <p:spPr bwMode="auto">
          <a:xfrm>
            <a:off x="457200" y="685800"/>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267AD67-77E7-C94F-BBA8-848A9BF67D70}"/>
              </a:ext>
            </a:extLst>
          </p:cNvPr>
          <p:cNvSpPr>
            <a:spLocks noGrp="1"/>
          </p:cNvSpPr>
          <p:nvPr>
            <p:ph type="body" idx="1"/>
          </p:nvPr>
        </p:nvSpPr>
        <p:spPr bwMode="auto">
          <a:xfrm>
            <a:off x="457200" y="1543050"/>
            <a:ext cx="82296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2D5A97F-262B-42F2-BFB9-E4D1F03E51E0}"/>
              </a:ext>
            </a:extLst>
          </p:cNvPr>
          <p:cNvSpPr>
            <a:spLocks noGrp="1"/>
          </p:cNvSpPr>
          <p:nvPr>
            <p:ph type="dt" sz="half" idx="2"/>
          </p:nvPr>
        </p:nvSpPr>
        <p:spPr>
          <a:xfrm>
            <a:off x="457200" y="4830366"/>
            <a:ext cx="2514600" cy="285750"/>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2"/>
                </a:solidFill>
                <a:latin typeface="+mn-lt"/>
              </a:defRPr>
            </a:lvl1pPr>
          </a:lstStyle>
          <a:p>
            <a:pPr>
              <a:defRPr/>
            </a:pPr>
            <a:r>
              <a:rPr lang="en-US"/>
              <a:t>TGDC Meeting  </a:t>
            </a:r>
          </a:p>
          <a:p>
            <a:pPr>
              <a:defRPr/>
            </a:pPr>
            <a:r>
              <a:rPr lang="en-US"/>
              <a:t>September 11 – 12, 2017</a:t>
            </a:r>
          </a:p>
        </p:txBody>
      </p:sp>
      <p:sp>
        <p:nvSpPr>
          <p:cNvPr id="5" name="Footer Placeholder 4">
            <a:extLst>
              <a:ext uri="{FF2B5EF4-FFF2-40B4-BE49-F238E27FC236}">
                <a16:creationId xmlns:a16="http://schemas.microsoft.com/office/drawing/2014/main" id="{1794537C-6561-4CD8-810B-3752D6F9AA63}"/>
              </a:ext>
            </a:extLst>
          </p:cNvPr>
          <p:cNvSpPr>
            <a:spLocks noGrp="1"/>
          </p:cNvSpPr>
          <p:nvPr>
            <p:ph type="ftr" sz="quarter" idx="3"/>
          </p:nvPr>
        </p:nvSpPr>
        <p:spPr>
          <a:xfrm>
            <a:off x="76200" y="84535"/>
            <a:ext cx="2895600" cy="273844"/>
          </a:xfrm>
          <a:prstGeom prst="rect">
            <a:avLst/>
          </a:prstGeom>
        </p:spPr>
        <p:txBody>
          <a:bodyPr vert="horz" lIns="91440" tIns="45720" rIns="91440" bIns="45720" rtlCol="0" anchor="ctr"/>
          <a:lstStyle>
            <a:lvl1pPr algn="ctr" eaLnBrk="1" fontAlgn="auto" hangingPunct="1">
              <a:spcBef>
                <a:spcPts val="0"/>
              </a:spcBef>
              <a:spcAft>
                <a:spcPts val="0"/>
              </a:spcAft>
              <a:defRPr sz="1200" b="1" i="0">
                <a:solidFill>
                  <a:schemeClr val="bg1"/>
                </a:solidFill>
                <a:latin typeface="+mn-lt"/>
              </a:defRPr>
            </a:lvl1pPr>
          </a:lstStyle>
          <a:p>
            <a:pPr>
              <a:defRPr/>
            </a:pPr>
            <a:r>
              <a:rPr lang="en-US"/>
              <a:t>Improving U.S. Voting Systems</a:t>
            </a:r>
          </a:p>
        </p:txBody>
      </p:sp>
      <p:sp>
        <p:nvSpPr>
          <p:cNvPr id="6" name="Slide Number Placeholder 5">
            <a:extLst>
              <a:ext uri="{FF2B5EF4-FFF2-40B4-BE49-F238E27FC236}">
                <a16:creationId xmlns:a16="http://schemas.microsoft.com/office/drawing/2014/main" id="{57B9999A-EF96-41C2-B883-977E9B00071A}"/>
              </a:ext>
            </a:extLst>
          </p:cNvPr>
          <p:cNvSpPr>
            <a:spLocks noGrp="1"/>
          </p:cNvSpPr>
          <p:nvPr>
            <p:ph type="sldNum" sz="quarter" idx="4"/>
          </p:nvPr>
        </p:nvSpPr>
        <p:spPr>
          <a:xfrm>
            <a:off x="6553200" y="4844654"/>
            <a:ext cx="2133600" cy="273844"/>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2"/>
                </a:solidFill>
                <a:latin typeface="+mn-lt"/>
              </a:defRPr>
            </a:lvl1pPr>
          </a:lstStyle>
          <a:p>
            <a:pPr>
              <a:defRPr/>
            </a:pPr>
            <a:fld id="{7B621118-7D16-DD42-8EC9-6CA1E31FB0F0}" type="slidenum">
              <a:rPr lang="en-US"/>
              <a:pPr>
                <a:defRPr/>
              </a:pPr>
              <a:t>‹#›</a:t>
            </a:fld>
            <a:endParaRPr lang="en-US" dirty="0"/>
          </a:p>
        </p:txBody>
      </p:sp>
      <p:pic>
        <p:nvPicPr>
          <p:cNvPr id="1031" name="Picture 8" descr="nistident_flleft_vec_white.png">
            <a:extLst>
              <a:ext uri="{FF2B5EF4-FFF2-40B4-BE49-F238E27FC236}">
                <a16:creationId xmlns:a16="http://schemas.microsoft.com/office/drawing/2014/main" id="{CE53E2AD-8097-CC4E-A0BC-A34353707445}"/>
              </a:ext>
            </a:extLst>
          </p:cNvPr>
          <p:cNvPicPr>
            <a:picLocks noChangeAspect="1"/>
          </p:cNvPicPr>
          <p:nvPr userDrawn="1"/>
        </p:nvPicPr>
        <p:blipFill>
          <a:blip r:embed="rId4" cstate="hqprint">
            <a:extLst>
              <a:ext uri="{28A0092B-C50C-407E-A947-70E740481C1C}">
                <a14:useLocalDpi xmlns:a14="http://schemas.microsoft.com/office/drawing/2010/main"/>
              </a:ext>
            </a:extLst>
          </a:blip>
          <a:srcRect/>
          <a:stretch>
            <a:fillRect/>
          </a:stretch>
        </p:blipFill>
        <p:spPr bwMode="auto">
          <a:xfrm>
            <a:off x="7848600" y="57151"/>
            <a:ext cx="1219200" cy="40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2304100"/>
      </p:ext>
    </p:extLst>
  </p:cSld>
  <p:clrMap bg1="lt1" tx1="dk1" bg2="lt2" tx2="dk2" accent1="accent1" accent2="accent2" accent3="accent3" accent4="accent4" accent5="accent5" accent6="accent6" hlink="hlink" folHlink="folHlink"/>
  <p:sldLayoutIdLst>
    <p:sldLayoutId id="2147483678" r:id="rId1"/>
  </p:sldLayoutIdLst>
  <p:hf hdr="0"/>
  <p:txStyles>
    <p:titleStyle>
      <a:lvl1pPr algn="l" rtl="0" eaLnBrk="0" fontAlgn="base" hangingPunct="0">
        <a:spcBef>
          <a:spcPct val="0"/>
        </a:spcBef>
        <a:spcAft>
          <a:spcPct val="0"/>
        </a:spcAft>
        <a:defRPr lang="en-US" sz="3750" kern="1200" dirty="0">
          <a:solidFill>
            <a:schemeClr val="tx2"/>
          </a:solidFill>
          <a:latin typeface="+mj-lt"/>
          <a:ea typeface="+mj-ea"/>
          <a:cs typeface="+mj-cs"/>
        </a:defRPr>
      </a:lvl1pPr>
      <a:lvl2pPr algn="l" rtl="0" eaLnBrk="0" fontAlgn="base" hangingPunct="0">
        <a:spcBef>
          <a:spcPct val="0"/>
        </a:spcBef>
        <a:spcAft>
          <a:spcPct val="0"/>
        </a:spcAft>
        <a:defRPr sz="3750">
          <a:solidFill>
            <a:schemeClr val="tx2"/>
          </a:solidFill>
          <a:latin typeface="Calibri"/>
        </a:defRPr>
      </a:lvl2pPr>
      <a:lvl3pPr algn="l" rtl="0" eaLnBrk="0" fontAlgn="base" hangingPunct="0">
        <a:spcBef>
          <a:spcPct val="0"/>
        </a:spcBef>
        <a:spcAft>
          <a:spcPct val="0"/>
        </a:spcAft>
        <a:defRPr sz="3750">
          <a:solidFill>
            <a:schemeClr val="tx2"/>
          </a:solidFill>
          <a:latin typeface="Calibri"/>
        </a:defRPr>
      </a:lvl3pPr>
      <a:lvl4pPr algn="l" rtl="0" eaLnBrk="0" fontAlgn="base" hangingPunct="0">
        <a:spcBef>
          <a:spcPct val="0"/>
        </a:spcBef>
        <a:spcAft>
          <a:spcPct val="0"/>
        </a:spcAft>
        <a:defRPr sz="3750">
          <a:solidFill>
            <a:schemeClr val="tx2"/>
          </a:solidFill>
          <a:latin typeface="Calibri"/>
        </a:defRPr>
      </a:lvl4pPr>
      <a:lvl5pPr algn="l" rtl="0" eaLnBrk="0" fontAlgn="base" hangingPunct="0">
        <a:spcBef>
          <a:spcPct val="0"/>
        </a:spcBef>
        <a:spcAft>
          <a:spcPct val="0"/>
        </a:spcAft>
        <a:defRPr sz="3750">
          <a:solidFill>
            <a:schemeClr val="tx2"/>
          </a:solidFill>
          <a:latin typeface="Calibri"/>
        </a:defRPr>
      </a:lvl5pPr>
      <a:lvl6pPr marL="342900" algn="l" rtl="0" fontAlgn="base">
        <a:spcBef>
          <a:spcPct val="0"/>
        </a:spcBef>
        <a:spcAft>
          <a:spcPct val="0"/>
        </a:spcAft>
        <a:defRPr sz="3750">
          <a:solidFill>
            <a:schemeClr val="tx2"/>
          </a:solidFill>
          <a:latin typeface="Calibri"/>
        </a:defRPr>
      </a:lvl6pPr>
      <a:lvl7pPr marL="685800" algn="l" rtl="0" fontAlgn="base">
        <a:spcBef>
          <a:spcPct val="0"/>
        </a:spcBef>
        <a:spcAft>
          <a:spcPct val="0"/>
        </a:spcAft>
        <a:defRPr sz="3750">
          <a:solidFill>
            <a:schemeClr val="tx2"/>
          </a:solidFill>
          <a:latin typeface="Calibri"/>
        </a:defRPr>
      </a:lvl7pPr>
      <a:lvl8pPr marL="1028700" algn="l" rtl="0" fontAlgn="base">
        <a:spcBef>
          <a:spcPct val="0"/>
        </a:spcBef>
        <a:spcAft>
          <a:spcPct val="0"/>
        </a:spcAft>
        <a:defRPr sz="3750">
          <a:solidFill>
            <a:schemeClr val="tx2"/>
          </a:solidFill>
          <a:latin typeface="Calibri"/>
        </a:defRPr>
      </a:lvl8pPr>
      <a:lvl9pPr marL="1371600" algn="l" rtl="0" fontAlgn="base">
        <a:spcBef>
          <a:spcPct val="0"/>
        </a:spcBef>
        <a:spcAft>
          <a:spcPct val="0"/>
        </a:spcAft>
        <a:defRPr sz="3750">
          <a:solidFill>
            <a:schemeClr val="tx2"/>
          </a:solidFill>
          <a:latin typeface="Calibri"/>
        </a:defRPr>
      </a:lvl9pPr>
    </p:titleStyle>
    <p:bodyStyle>
      <a:lvl1pPr marL="257175" indent="-257175" algn="l" rtl="0" eaLnBrk="0" fontAlgn="base" hangingPunct="0">
        <a:spcBef>
          <a:spcPct val="20000"/>
        </a:spcBef>
        <a:spcAft>
          <a:spcPct val="0"/>
        </a:spcAft>
        <a:buClr>
          <a:srgbClr val="0BD0D9"/>
        </a:buClr>
        <a:buSzPct val="95000"/>
        <a:buFont typeface="Wingdings 2" pitchFamily="2" charset="2"/>
        <a:buChar char=""/>
        <a:defRPr sz="1950" kern="1200">
          <a:solidFill>
            <a:schemeClr val="tx1"/>
          </a:solidFill>
          <a:latin typeface="Arial" panose="020B0604020202020204" pitchFamily="34" charset="0"/>
          <a:ea typeface="+mn-ea"/>
          <a:cs typeface="Arial" panose="020B0604020202020204" pitchFamily="34" charset="0"/>
        </a:defRPr>
      </a:lvl1pPr>
      <a:lvl2pPr marL="557213" indent="-214313" algn="l" rtl="0" eaLnBrk="0" fontAlgn="base" hangingPunct="0">
        <a:spcBef>
          <a:spcPct val="20000"/>
        </a:spcBef>
        <a:spcAft>
          <a:spcPct val="0"/>
        </a:spcAft>
        <a:buClr>
          <a:schemeClr val="accent1"/>
        </a:buClr>
        <a:buSzPct val="85000"/>
        <a:buFont typeface="Wingdings 2"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rtl="0" eaLnBrk="0" fontAlgn="base" hangingPunct="0">
        <a:spcBef>
          <a:spcPct val="20000"/>
        </a:spcBef>
        <a:spcAft>
          <a:spcPct val="0"/>
        </a:spcAft>
        <a:buClr>
          <a:schemeClr val="accent2"/>
        </a:buClr>
        <a:buSzPct val="75000"/>
        <a:buFont typeface="Wingdings 2" pitchFamily="2" charset="2"/>
        <a:buChar char=""/>
        <a:defRPr sz="1575" kern="1200">
          <a:solidFill>
            <a:schemeClr val="tx1"/>
          </a:solidFill>
          <a:latin typeface="Arial" panose="020B0604020202020204" pitchFamily="34" charset="0"/>
          <a:ea typeface="+mn-ea"/>
          <a:cs typeface="Arial" panose="020B0604020202020204" pitchFamily="34" charset="0"/>
        </a:defRPr>
      </a:lvl3pPr>
      <a:lvl4pPr marL="1200150" indent="-171450" algn="l" rtl="0" eaLnBrk="0" fontAlgn="base" hangingPunct="0">
        <a:spcBef>
          <a:spcPct val="20000"/>
        </a:spcBef>
        <a:spcAft>
          <a:spcPct val="0"/>
        </a:spcAft>
        <a:buClr>
          <a:srgbClr val="0BD0D9"/>
        </a:buClr>
        <a:buSzPct val="70000"/>
        <a:buFont typeface="Wingdings 2" pitchFamily="2" charset="2"/>
        <a:buChar char=""/>
        <a:defRPr sz="1500" kern="1200">
          <a:solidFill>
            <a:schemeClr val="tx1"/>
          </a:solidFill>
          <a:latin typeface="Arial" panose="020B0604020202020204" pitchFamily="34" charset="0"/>
          <a:ea typeface="+mn-ea"/>
          <a:cs typeface="Arial" panose="020B0604020202020204" pitchFamily="34" charset="0"/>
        </a:defRPr>
      </a:lvl4pPr>
      <a:lvl5pPr marL="1543050" indent="-171450" algn="l" rtl="0" eaLnBrk="0" fontAlgn="base" hangingPunct="0">
        <a:spcBef>
          <a:spcPct val="20000"/>
        </a:spcBef>
        <a:spcAft>
          <a:spcPct val="0"/>
        </a:spcAft>
        <a:buClr>
          <a:srgbClr val="10CF9B"/>
        </a:buClr>
        <a:buSzPct val="70000"/>
        <a:buFont typeface="Wingdings 2" pitchFamily="2" charset="2"/>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nist.gov/" TargetMode="External"/><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0F185793-7943-D947-ADDB-1C5036272311}"/>
              </a:ext>
            </a:extLst>
          </p:cNvPr>
          <p:cNvSpPr>
            <a:spLocks noGrp="1"/>
          </p:cNvSpPr>
          <p:nvPr>
            <p:ph type="ctrTitle" idx="4294967295"/>
          </p:nvPr>
        </p:nvSpPr>
        <p:spPr>
          <a:xfrm>
            <a:off x="80683" y="1317813"/>
            <a:ext cx="9063317" cy="1727806"/>
          </a:xfrm>
        </p:spPr>
        <p:txBody>
          <a:bodyPr/>
          <a:lstStyle/>
          <a:p>
            <a:pPr algn="l"/>
            <a:r>
              <a:rPr lang="en-US" sz="2800" dirty="0">
                <a:solidFill>
                  <a:srgbClr val="2878B2"/>
                </a:solidFill>
              </a:rPr>
              <a:t>VVSG 2.0 draft requirements:</a:t>
            </a:r>
            <a:br>
              <a:rPr lang="en-US" sz="2800" dirty="0">
                <a:solidFill>
                  <a:srgbClr val="2878B2"/>
                </a:solidFill>
              </a:rPr>
            </a:br>
            <a:r>
              <a:rPr lang="en-US" sz="2800" dirty="0">
                <a:solidFill>
                  <a:srgbClr val="2878B2"/>
                </a:solidFill>
              </a:rPr>
              <a:t>Improving the accessibility and usability of voting systems</a:t>
            </a:r>
            <a:br>
              <a:rPr lang="en-US" sz="2800" dirty="0">
                <a:solidFill>
                  <a:srgbClr val="2878B2"/>
                </a:solidFill>
              </a:rPr>
            </a:br>
            <a:r>
              <a:rPr lang="en-US" sz="1600" dirty="0">
                <a:solidFill>
                  <a:srgbClr val="2878B2"/>
                </a:solidFill>
              </a:rPr>
              <a:t>  </a:t>
            </a:r>
            <a:br>
              <a:rPr lang="en-US" sz="2800" dirty="0">
                <a:solidFill>
                  <a:srgbClr val="2878B2"/>
                </a:solidFill>
              </a:rPr>
            </a:br>
            <a:r>
              <a:rPr lang="en-US" sz="3200" b="1" dirty="0">
                <a:solidFill>
                  <a:srgbClr val="2878B2"/>
                </a:solidFill>
              </a:rPr>
              <a:t>Part 1: Introducing the human factors requirements</a:t>
            </a:r>
            <a:r>
              <a:rPr lang="en-US" sz="3600" b="1" dirty="0">
                <a:solidFill>
                  <a:srgbClr val="2878B2"/>
                </a:solidFill>
              </a:rPr>
              <a:t> </a:t>
            </a:r>
            <a:endParaRPr altLang="en-US" sz="2700" b="1" dirty="0">
              <a:solidFill>
                <a:srgbClr val="2878B2"/>
              </a:solidFill>
            </a:endParaRPr>
          </a:p>
        </p:txBody>
      </p:sp>
      <p:sp>
        <p:nvSpPr>
          <p:cNvPr id="3" name="Slide Number Placeholder 2">
            <a:extLst>
              <a:ext uri="{FF2B5EF4-FFF2-40B4-BE49-F238E27FC236}">
                <a16:creationId xmlns:a16="http://schemas.microsoft.com/office/drawing/2014/main" id="{4B85E9B9-D1A0-40B1-95FC-4C5B6D70CDF7}"/>
              </a:ext>
            </a:extLst>
          </p:cNvPr>
          <p:cNvSpPr>
            <a:spLocks noGrp="1"/>
          </p:cNvSpPr>
          <p:nvPr>
            <p:ph type="sldNum" sz="quarter" idx="10"/>
          </p:nvPr>
        </p:nvSpPr>
        <p:spPr/>
        <p:txBody>
          <a:bodyPr/>
          <a:lstStyle/>
          <a:p>
            <a:pPr>
              <a:defRPr/>
            </a:pPr>
            <a:fld id="{F7287131-7386-7F40-8EEF-307D90EE82FF}" type="slidenum">
              <a:rPr lang="en-US" smtClean="0"/>
              <a:pPr>
                <a:defRPr/>
              </a:pPr>
              <a:t>1</a:t>
            </a:fld>
            <a:endParaRPr lang="en-US" dirty="0"/>
          </a:p>
        </p:txBody>
      </p:sp>
      <p:sp>
        <p:nvSpPr>
          <p:cNvPr id="6148" name="TextBox 3">
            <a:extLst>
              <a:ext uri="{FF2B5EF4-FFF2-40B4-BE49-F238E27FC236}">
                <a16:creationId xmlns:a16="http://schemas.microsoft.com/office/drawing/2014/main" id="{6361698B-E219-9048-980C-5207F23B786B}"/>
              </a:ext>
            </a:extLst>
          </p:cNvPr>
          <p:cNvSpPr txBox="1">
            <a:spLocks noChangeArrowheads="1"/>
          </p:cNvSpPr>
          <p:nvPr/>
        </p:nvSpPr>
        <p:spPr bwMode="auto">
          <a:xfrm>
            <a:off x="110938" y="3381936"/>
            <a:ext cx="8696885" cy="131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itchFamily="2" charset="2"/>
              <a:buChar char=""/>
              <a:defRPr sz="26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85000"/>
              <a:buFont typeface="Wingdings 2" pitchFamily="2" charset="2"/>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2" pitchFamily="2" charset="2"/>
              <a:buChar char=""/>
              <a:defRPr sz="21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0BD0D9"/>
              </a:buClr>
              <a:buSzPct val="70000"/>
              <a:buFont typeface="Wingdings 2"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10CF9B"/>
              </a:buClr>
              <a:buSzPct val="70000"/>
              <a:buFont typeface="Wingdings 2"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10CF9B"/>
              </a:buClr>
              <a:buSzPct val="70000"/>
              <a:buFont typeface="Wingdings 2"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10CF9B"/>
              </a:buClr>
              <a:buSzPct val="70000"/>
              <a:buFont typeface="Wingdings 2"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10CF9B"/>
              </a:buClr>
              <a:buSzPct val="70000"/>
              <a:buFont typeface="Wingdings 2"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10CF9B"/>
              </a:buClr>
              <a:buSzPct val="70000"/>
              <a:buFont typeface="Wingdings 2" pitchFamily="2" charset="2"/>
              <a:buChar char=""/>
              <a:defRPr sz="2000">
                <a:solidFill>
                  <a:schemeClr val="tx1"/>
                </a:solidFill>
                <a:latin typeface="Arial" panose="020B0604020202020204" pitchFamily="34" charset="0"/>
                <a:cs typeface="Arial" panose="020B0604020202020204" pitchFamily="34" charset="0"/>
              </a:defRPr>
            </a:lvl9pPr>
          </a:lstStyle>
          <a:p>
            <a:pPr>
              <a:buNone/>
            </a:pPr>
            <a:r>
              <a:rPr lang="en-US" sz="1800" dirty="0"/>
              <a:t>The National Institute of Standards and Technology and the Center for Civic Design, hosted by the Center for Technology and Civic Life</a:t>
            </a:r>
          </a:p>
          <a:p>
            <a:endParaRPr lang="en-US" sz="1800" dirty="0"/>
          </a:p>
          <a:p>
            <a:pPr>
              <a:buNone/>
            </a:pPr>
            <a:r>
              <a:rPr lang="en-US" sz="1800" dirty="0"/>
              <a:t>September 25, 2019</a:t>
            </a:r>
          </a:p>
        </p:txBody>
      </p:sp>
    </p:spTree>
    <p:extLst>
      <p:ext uri="{BB962C8B-B14F-4D97-AF65-F5344CB8AC3E}">
        <p14:creationId xmlns:p14="http://schemas.microsoft.com/office/powerpoint/2010/main" val="234035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7B97D-442B-4F47-96B1-D7EEC4C8C96B}"/>
              </a:ext>
            </a:extLst>
          </p:cNvPr>
          <p:cNvSpPr>
            <a:spLocks noGrp="1"/>
          </p:cNvSpPr>
          <p:nvPr>
            <p:ph type="title"/>
          </p:nvPr>
        </p:nvSpPr>
        <p:spPr/>
        <p:txBody>
          <a:bodyPr/>
          <a:lstStyle/>
          <a:p>
            <a:r>
              <a:rPr lang="en-US" dirty="0"/>
              <a:t>HAVA includes basic requirements for accessibility</a:t>
            </a:r>
          </a:p>
        </p:txBody>
      </p:sp>
      <p:sp>
        <p:nvSpPr>
          <p:cNvPr id="3" name="Content Placeholder 2">
            <a:extLst>
              <a:ext uri="{FF2B5EF4-FFF2-40B4-BE49-F238E27FC236}">
                <a16:creationId xmlns:a16="http://schemas.microsoft.com/office/drawing/2014/main" id="{6C52CE56-98AE-4C47-B88B-69843AF646CD}"/>
              </a:ext>
            </a:extLst>
          </p:cNvPr>
          <p:cNvSpPr>
            <a:spLocks noGrp="1"/>
          </p:cNvSpPr>
          <p:nvPr>
            <p:ph idx="1"/>
          </p:nvPr>
        </p:nvSpPr>
        <p:spPr/>
        <p:txBody>
          <a:bodyPr>
            <a:normAutofit lnSpcReduction="10000"/>
          </a:bodyPr>
          <a:lstStyle/>
          <a:p>
            <a:pPr marL="0" lvl="1" indent="0">
              <a:spcAft>
                <a:spcPts val="480"/>
              </a:spcAft>
              <a:buNone/>
            </a:pPr>
            <a:r>
              <a:rPr lang="en-US" dirty="0"/>
              <a:t>HAVA includes requirements that voting systems:</a:t>
            </a:r>
          </a:p>
          <a:p>
            <a:pPr lvl="1">
              <a:spcAft>
                <a:spcPts val="480"/>
              </a:spcAft>
            </a:pPr>
            <a:r>
              <a:rPr lang="en-US" b="1" dirty="0"/>
              <a:t>Are accessible for individuals with disabilities </a:t>
            </a:r>
            <a:r>
              <a:rPr lang="en-US" dirty="0"/>
              <a:t>with same opportunity for participation (including </a:t>
            </a:r>
            <a:r>
              <a:rPr lang="en-US" b="1" dirty="0"/>
              <a:t>privacy and independence</a:t>
            </a:r>
            <a:r>
              <a:rPr lang="en-US" dirty="0"/>
              <a:t>) as other voters.</a:t>
            </a:r>
          </a:p>
          <a:p>
            <a:pPr lvl="1">
              <a:spcAft>
                <a:spcPts val="480"/>
              </a:spcAft>
            </a:pPr>
            <a:r>
              <a:rPr lang="en-US" dirty="0"/>
              <a:t>Provide voters an opportunity to </a:t>
            </a:r>
            <a:r>
              <a:rPr lang="en-US" b="1" dirty="0"/>
              <a:t>verify their choices</a:t>
            </a:r>
            <a:r>
              <a:rPr lang="en-US" dirty="0"/>
              <a:t>, and </a:t>
            </a:r>
            <a:r>
              <a:rPr lang="en-US" b="1" dirty="0"/>
              <a:t>change the ballot </a:t>
            </a:r>
            <a:r>
              <a:rPr lang="en-US" dirty="0"/>
              <a:t>or </a:t>
            </a:r>
            <a:r>
              <a:rPr lang="en-US" b="1" dirty="0"/>
              <a:t>correct any error </a:t>
            </a:r>
            <a:r>
              <a:rPr lang="en-US" dirty="0"/>
              <a:t>before the ballot is cast and counted, in a </a:t>
            </a:r>
            <a:r>
              <a:rPr lang="en-US" b="1" dirty="0"/>
              <a:t>private and independent</a:t>
            </a:r>
            <a:r>
              <a:rPr lang="en-US" dirty="0"/>
              <a:t> manner.</a:t>
            </a:r>
          </a:p>
          <a:p>
            <a:pPr lvl="1">
              <a:spcAft>
                <a:spcPts val="480"/>
              </a:spcAft>
            </a:pPr>
            <a:r>
              <a:rPr lang="en-US" dirty="0"/>
              <a:t>Provide </a:t>
            </a:r>
            <a:r>
              <a:rPr lang="en-US" b="1" dirty="0"/>
              <a:t>alternative language accessibility </a:t>
            </a:r>
            <a:r>
              <a:rPr lang="en-US" dirty="0"/>
              <a:t>pursuant to Section 203 of the Voting Rights Act. </a:t>
            </a:r>
          </a:p>
          <a:p>
            <a:pPr marL="238125" lvl="2" indent="0">
              <a:spcAft>
                <a:spcPts val="480"/>
              </a:spcAft>
              <a:buNone/>
            </a:pPr>
            <a:endParaRPr lang="en-US" dirty="0"/>
          </a:p>
          <a:p>
            <a:pPr marL="238125" lvl="2" indent="0" algn="r">
              <a:spcAft>
                <a:spcPts val="480"/>
              </a:spcAft>
              <a:buNone/>
            </a:pPr>
            <a:r>
              <a:rPr lang="en-US" dirty="0"/>
              <a:t>Section 301 (3) and (4)</a:t>
            </a:r>
          </a:p>
          <a:p>
            <a:endParaRPr lang="en-US" dirty="0"/>
          </a:p>
        </p:txBody>
      </p:sp>
    </p:spTree>
    <p:extLst>
      <p:ext uri="{BB962C8B-B14F-4D97-AF65-F5344CB8AC3E}">
        <p14:creationId xmlns:p14="http://schemas.microsoft.com/office/powerpoint/2010/main" val="59089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6497B-EAC4-1C4C-BD8D-739CAD904F9F}"/>
              </a:ext>
            </a:extLst>
          </p:cNvPr>
          <p:cNvSpPr>
            <a:spLocks noGrp="1"/>
          </p:cNvSpPr>
          <p:nvPr>
            <p:ph type="title"/>
          </p:nvPr>
        </p:nvSpPr>
        <p:spPr/>
        <p:txBody>
          <a:bodyPr/>
          <a:lstStyle/>
          <a:p>
            <a:r>
              <a:rPr lang="en-US" dirty="0"/>
              <a:t>What we will cover in this webinar</a:t>
            </a:r>
          </a:p>
        </p:txBody>
      </p:sp>
      <p:sp>
        <p:nvSpPr>
          <p:cNvPr id="3" name="Content Placeholder 2">
            <a:extLst>
              <a:ext uri="{FF2B5EF4-FFF2-40B4-BE49-F238E27FC236}">
                <a16:creationId xmlns:a16="http://schemas.microsoft.com/office/drawing/2014/main" id="{264443E9-D7A9-DC44-92F6-B264A4487B64}"/>
              </a:ext>
            </a:extLst>
          </p:cNvPr>
          <p:cNvSpPr>
            <a:spLocks noGrp="1"/>
          </p:cNvSpPr>
          <p:nvPr>
            <p:ph idx="1"/>
          </p:nvPr>
        </p:nvSpPr>
        <p:spPr/>
        <p:txBody>
          <a:bodyPr/>
          <a:lstStyle/>
          <a:p>
            <a:pPr marL="19050" indent="-6350"/>
            <a:r>
              <a:rPr lang="en-US" sz="2400" b="1" dirty="0">
                <a:solidFill>
                  <a:srgbClr val="2878B2"/>
                </a:solidFill>
              </a:rPr>
              <a:t>Part 1:  Introducing the human factors requirements  to improve the accessibility and usability of voting systems.</a:t>
            </a:r>
          </a:p>
          <a:p>
            <a:pPr marL="347663" indent="-347663">
              <a:buFont typeface="Wingdings" pitchFamily="2" charset="2"/>
              <a:buChar char="§"/>
            </a:pPr>
            <a:r>
              <a:rPr lang="en-US" sz="2400" dirty="0"/>
              <a:t>How VVSG 2.0 and the requirements are organized</a:t>
            </a:r>
          </a:p>
          <a:p>
            <a:pPr marL="347663" indent="-347663">
              <a:buFont typeface="Wingdings" pitchFamily="2" charset="2"/>
              <a:buChar char="§"/>
            </a:pPr>
            <a:r>
              <a:rPr lang="en-US" sz="2400" dirty="0"/>
              <a:t>How the requirements were developed using an evidence-based process</a:t>
            </a:r>
          </a:p>
          <a:p>
            <a:pPr marL="347663" indent="-347663">
              <a:buFont typeface="Wingdings" pitchFamily="2" charset="2"/>
              <a:buChar char="§"/>
            </a:pPr>
            <a:r>
              <a:rPr lang="en-US" sz="2400" dirty="0"/>
              <a:t>Overview of the human factors principles and the key concepts in the requirements</a:t>
            </a:r>
          </a:p>
        </p:txBody>
      </p:sp>
    </p:spTree>
    <p:extLst>
      <p:ext uri="{BB962C8B-B14F-4D97-AF65-F5344CB8AC3E}">
        <p14:creationId xmlns:p14="http://schemas.microsoft.com/office/powerpoint/2010/main" val="4165278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6497B-EAC4-1C4C-BD8D-739CAD904F9F}"/>
              </a:ext>
            </a:extLst>
          </p:cNvPr>
          <p:cNvSpPr>
            <a:spLocks noGrp="1"/>
          </p:cNvSpPr>
          <p:nvPr>
            <p:ph type="title"/>
          </p:nvPr>
        </p:nvSpPr>
        <p:spPr/>
        <p:txBody>
          <a:bodyPr/>
          <a:lstStyle/>
          <a:p>
            <a:r>
              <a:rPr lang="en-US" dirty="0"/>
              <a:t>What we will cover in the next webinar</a:t>
            </a:r>
          </a:p>
        </p:txBody>
      </p:sp>
      <p:sp>
        <p:nvSpPr>
          <p:cNvPr id="3" name="Content Placeholder 2">
            <a:extLst>
              <a:ext uri="{FF2B5EF4-FFF2-40B4-BE49-F238E27FC236}">
                <a16:creationId xmlns:a16="http://schemas.microsoft.com/office/drawing/2014/main" id="{264443E9-D7A9-DC44-92F6-B264A4487B64}"/>
              </a:ext>
            </a:extLst>
          </p:cNvPr>
          <p:cNvSpPr>
            <a:spLocks noGrp="1"/>
          </p:cNvSpPr>
          <p:nvPr>
            <p:ph idx="1"/>
          </p:nvPr>
        </p:nvSpPr>
        <p:spPr/>
        <p:txBody>
          <a:bodyPr/>
          <a:lstStyle/>
          <a:p>
            <a:pPr marL="60325" indent="-47625"/>
            <a:r>
              <a:rPr lang="en-US" sz="2800" b="1" dirty="0">
                <a:solidFill>
                  <a:srgbClr val="2878B2"/>
                </a:solidFill>
              </a:rPr>
              <a:t>Part 2:  Updates to best practices and new technologies for voting systems</a:t>
            </a:r>
          </a:p>
          <a:p>
            <a:pPr marL="347663" indent="-347663">
              <a:buFont typeface="Wingdings" pitchFamily="2" charset="2"/>
              <a:buChar char="§"/>
            </a:pPr>
            <a:r>
              <a:rPr lang="en-US" sz="2800" dirty="0"/>
              <a:t>Examples of new or updated requirements</a:t>
            </a:r>
          </a:p>
          <a:p>
            <a:pPr marL="347663" indent="-347663">
              <a:buFont typeface="Wingdings" pitchFamily="2" charset="2"/>
              <a:buChar char="§"/>
            </a:pPr>
            <a:r>
              <a:rPr lang="en-US" sz="2800" dirty="0"/>
              <a:t>How the new requirements will improve the accessibility and usability of voting systems</a:t>
            </a:r>
          </a:p>
          <a:p>
            <a:pPr lvl="2" indent="0">
              <a:buNone/>
            </a:pPr>
            <a:endParaRPr lang="en-US" sz="2400" dirty="0"/>
          </a:p>
          <a:p>
            <a:pPr marL="60325" indent="-47625"/>
            <a:endParaRPr lang="en-US" sz="2800" b="1" dirty="0">
              <a:solidFill>
                <a:srgbClr val="2878B2"/>
              </a:solidFill>
            </a:endParaRPr>
          </a:p>
          <a:p>
            <a:endParaRPr lang="en-US" dirty="0"/>
          </a:p>
        </p:txBody>
      </p:sp>
    </p:spTree>
    <p:extLst>
      <p:ext uri="{BB962C8B-B14F-4D97-AF65-F5344CB8AC3E}">
        <p14:creationId xmlns:p14="http://schemas.microsoft.com/office/powerpoint/2010/main" val="30389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53E7A-7486-544F-8671-B0165378143E}"/>
              </a:ext>
            </a:extLst>
          </p:cNvPr>
          <p:cNvSpPr>
            <a:spLocks noGrp="1"/>
          </p:cNvSpPr>
          <p:nvPr>
            <p:ph type="title"/>
          </p:nvPr>
        </p:nvSpPr>
        <p:spPr>
          <a:xfrm>
            <a:off x="1772276" y="1717423"/>
            <a:ext cx="6697478" cy="857250"/>
          </a:xfrm>
        </p:spPr>
        <p:txBody>
          <a:bodyPr/>
          <a:lstStyle/>
          <a:p>
            <a:r>
              <a:rPr lang="en-US" dirty="0"/>
              <a:t>VVSG 2.0 is a fresh start</a:t>
            </a:r>
          </a:p>
        </p:txBody>
      </p:sp>
      <p:sp>
        <p:nvSpPr>
          <p:cNvPr id="3" name="Content Placeholder 2">
            <a:extLst>
              <a:ext uri="{FF2B5EF4-FFF2-40B4-BE49-F238E27FC236}">
                <a16:creationId xmlns:a16="http://schemas.microsoft.com/office/drawing/2014/main" id="{949D5704-3C88-AB4B-85B7-E9C4FD9C8499}"/>
              </a:ext>
            </a:extLst>
          </p:cNvPr>
          <p:cNvSpPr>
            <a:spLocks noGrp="1"/>
          </p:cNvSpPr>
          <p:nvPr>
            <p:ph sz="quarter" idx="10"/>
          </p:nvPr>
        </p:nvSpPr>
        <p:spPr>
          <a:xfrm>
            <a:off x="1770434" y="2692262"/>
            <a:ext cx="6602042" cy="1555888"/>
          </a:xfrm>
        </p:spPr>
        <p:txBody>
          <a:bodyPr/>
          <a:lstStyle/>
          <a:p>
            <a:r>
              <a:rPr lang="en-US" sz="2400" dirty="0"/>
              <a:t>Organizes the technical requirements into </a:t>
            </a:r>
            <a:br>
              <a:rPr lang="en-US" sz="2400" dirty="0"/>
            </a:br>
            <a:r>
              <a:rPr lang="en-US" sz="2400" dirty="0"/>
              <a:t>15 principles for good elections</a:t>
            </a:r>
          </a:p>
        </p:txBody>
      </p:sp>
    </p:spTree>
    <p:extLst>
      <p:ext uri="{BB962C8B-B14F-4D97-AF65-F5344CB8AC3E}">
        <p14:creationId xmlns:p14="http://schemas.microsoft.com/office/powerpoint/2010/main" val="3360850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C1BF33-98D5-0742-B699-EF6EABFB467E}"/>
              </a:ext>
            </a:extLst>
          </p:cNvPr>
          <p:cNvSpPr>
            <a:spLocks noGrp="1"/>
          </p:cNvSpPr>
          <p:nvPr>
            <p:ph type="title"/>
          </p:nvPr>
        </p:nvSpPr>
        <p:spPr/>
        <p:txBody>
          <a:bodyPr/>
          <a:lstStyle/>
          <a:p>
            <a:r>
              <a:rPr lang="en-US" dirty="0"/>
              <a:t>VVSG 2.0 - Principles</a:t>
            </a:r>
          </a:p>
        </p:txBody>
      </p:sp>
      <p:sp>
        <p:nvSpPr>
          <p:cNvPr id="5" name="Content Placeholder 4">
            <a:extLst>
              <a:ext uri="{FF2B5EF4-FFF2-40B4-BE49-F238E27FC236}">
                <a16:creationId xmlns:a16="http://schemas.microsoft.com/office/drawing/2014/main" id="{1FA37F85-6F9D-F340-B662-443FF0B35CBD}"/>
              </a:ext>
            </a:extLst>
          </p:cNvPr>
          <p:cNvSpPr>
            <a:spLocks noGrp="1"/>
          </p:cNvSpPr>
          <p:nvPr>
            <p:ph idx="1"/>
          </p:nvPr>
        </p:nvSpPr>
        <p:spPr>
          <a:xfrm>
            <a:off x="500061" y="1185864"/>
            <a:ext cx="5095669" cy="3394472"/>
          </a:xfrm>
        </p:spPr>
        <p:txBody>
          <a:bodyPr>
            <a:noAutofit/>
          </a:bodyPr>
          <a:lstStyle/>
          <a:p>
            <a:r>
              <a:rPr lang="en-US" dirty="0"/>
              <a:t>1: High quality design</a:t>
            </a:r>
          </a:p>
          <a:p>
            <a:r>
              <a:rPr lang="en-US" dirty="0"/>
              <a:t>2: High quality implementation </a:t>
            </a:r>
          </a:p>
          <a:p>
            <a:r>
              <a:rPr lang="en-US" dirty="0"/>
              <a:t>3: Transparent</a:t>
            </a:r>
          </a:p>
          <a:p>
            <a:r>
              <a:rPr lang="en-US" dirty="0"/>
              <a:t>4: Interoperable </a:t>
            </a:r>
          </a:p>
          <a:p>
            <a:r>
              <a:rPr lang="en-US" dirty="0"/>
              <a:t>5: Equivalent and consistent voter access </a:t>
            </a:r>
          </a:p>
          <a:p>
            <a:r>
              <a:rPr lang="en-US" dirty="0"/>
              <a:t>6: Voter privacy </a:t>
            </a:r>
          </a:p>
          <a:p>
            <a:r>
              <a:rPr lang="en-US" dirty="0"/>
              <a:t>7: Marked, verified, and cast as intended </a:t>
            </a:r>
          </a:p>
          <a:p>
            <a:r>
              <a:rPr lang="en-US" dirty="0"/>
              <a:t>8: Robust, safe, usable, and accessible</a:t>
            </a:r>
          </a:p>
          <a:p>
            <a:endParaRPr lang="en-US" dirty="0"/>
          </a:p>
          <a:p>
            <a:endParaRPr lang="en-US" dirty="0"/>
          </a:p>
          <a:p>
            <a:endParaRPr lang="en-US" dirty="0"/>
          </a:p>
          <a:p>
            <a:r>
              <a:rPr lang="en-US" b="1" dirty="0"/>
              <a:t> </a:t>
            </a:r>
            <a:endParaRPr lang="en-US" dirty="0"/>
          </a:p>
          <a:p>
            <a:endParaRPr lang="en-US" dirty="0"/>
          </a:p>
          <a:p>
            <a:r>
              <a:rPr lang="en-US" b="1" dirty="0"/>
              <a:t> </a:t>
            </a:r>
            <a:endParaRPr lang="en-US" dirty="0"/>
          </a:p>
          <a:p>
            <a:endParaRPr lang="en-US" dirty="0"/>
          </a:p>
        </p:txBody>
      </p:sp>
      <p:sp>
        <p:nvSpPr>
          <p:cNvPr id="6" name="Content Placeholder 5">
            <a:extLst>
              <a:ext uri="{FF2B5EF4-FFF2-40B4-BE49-F238E27FC236}">
                <a16:creationId xmlns:a16="http://schemas.microsoft.com/office/drawing/2014/main" id="{9F0D14B5-1C94-3C43-9439-3C26F0150C30}"/>
              </a:ext>
            </a:extLst>
          </p:cNvPr>
          <p:cNvSpPr>
            <a:spLocks noGrp="1"/>
          </p:cNvSpPr>
          <p:nvPr>
            <p:ph idx="10"/>
          </p:nvPr>
        </p:nvSpPr>
        <p:spPr>
          <a:xfrm>
            <a:off x="5701552" y="1185864"/>
            <a:ext cx="3321424" cy="3394472"/>
          </a:xfrm>
        </p:spPr>
        <p:txBody>
          <a:bodyPr/>
          <a:lstStyle/>
          <a:p>
            <a:r>
              <a:rPr lang="en-US" dirty="0"/>
              <a:t>9: Auditable </a:t>
            </a:r>
          </a:p>
          <a:p>
            <a:r>
              <a:rPr lang="en-US" dirty="0"/>
              <a:t>10: Ballot secrecy </a:t>
            </a:r>
          </a:p>
          <a:p>
            <a:r>
              <a:rPr lang="en-US" dirty="0"/>
              <a:t>11: Access control </a:t>
            </a:r>
          </a:p>
          <a:p>
            <a:r>
              <a:rPr lang="en-US" dirty="0"/>
              <a:t>12: Physical security</a:t>
            </a:r>
          </a:p>
          <a:p>
            <a:r>
              <a:rPr lang="en-US" dirty="0"/>
              <a:t>13: Data protection </a:t>
            </a:r>
          </a:p>
          <a:p>
            <a:r>
              <a:rPr lang="en-US" dirty="0"/>
              <a:t>14: System integrity </a:t>
            </a:r>
          </a:p>
          <a:p>
            <a:r>
              <a:rPr lang="en-US" dirty="0"/>
              <a:t>15: Detection and monitoring  </a:t>
            </a:r>
          </a:p>
          <a:p>
            <a:endParaRPr lang="en-US" dirty="0"/>
          </a:p>
        </p:txBody>
      </p:sp>
    </p:spTree>
    <p:extLst>
      <p:ext uri="{BB962C8B-B14F-4D97-AF65-F5344CB8AC3E}">
        <p14:creationId xmlns:p14="http://schemas.microsoft.com/office/powerpoint/2010/main" val="3957860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C1BF33-98D5-0742-B699-EF6EABFB467E}"/>
              </a:ext>
            </a:extLst>
          </p:cNvPr>
          <p:cNvSpPr>
            <a:spLocks noGrp="1"/>
          </p:cNvSpPr>
          <p:nvPr>
            <p:ph type="title"/>
          </p:nvPr>
        </p:nvSpPr>
        <p:spPr/>
        <p:txBody>
          <a:bodyPr/>
          <a:lstStyle/>
          <a:p>
            <a:r>
              <a:rPr lang="en-US" dirty="0"/>
              <a:t>VVSG 2.0 Principles for accessibility and usability</a:t>
            </a:r>
          </a:p>
        </p:txBody>
      </p:sp>
      <p:sp>
        <p:nvSpPr>
          <p:cNvPr id="5" name="Content Placeholder 4">
            <a:extLst>
              <a:ext uri="{FF2B5EF4-FFF2-40B4-BE49-F238E27FC236}">
                <a16:creationId xmlns:a16="http://schemas.microsoft.com/office/drawing/2014/main" id="{1FA37F85-6F9D-F340-B662-443FF0B35CBD}"/>
              </a:ext>
            </a:extLst>
          </p:cNvPr>
          <p:cNvSpPr>
            <a:spLocks noGrp="1"/>
          </p:cNvSpPr>
          <p:nvPr>
            <p:ph idx="1"/>
          </p:nvPr>
        </p:nvSpPr>
        <p:spPr>
          <a:xfrm>
            <a:off x="500061" y="1185864"/>
            <a:ext cx="5201491" cy="3394472"/>
          </a:xfrm>
        </p:spPr>
        <p:txBody>
          <a:bodyPr>
            <a:noAutofit/>
          </a:bodyPr>
          <a:lstStyle/>
          <a:p>
            <a:r>
              <a:rPr lang="en-US" dirty="0">
                <a:solidFill>
                  <a:schemeClr val="bg1">
                    <a:lumMod val="65000"/>
                  </a:schemeClr>
                </a:solidFill>
              </a:rPr>
              <a:t>1: High quality design</a:t>
            </a:r>
          </a:p>
          <a:p>
            <a:r>
              <a:rPr lang="en-US" b="1" dirty="0">
                <a:solidFill>
                  <a:srgbClr val="2878B2"/>
                </a:solidFill>
              </a:rPr>
              <a:t>2: High quality implementation </a:t>
            </a:r>
          </a:p>
          <a:p>
            <a:r>
              <a:rPr lang="en-US" dirty="0">
                <a:solidFill>
                  <a:schemeClr val="bg1">
                    <a:lumMod val="65000"/>
                  </a:schemeClr>
                </a:solidFill>
              </a:rPr>
              <a:t>3: Transparent</a:t>
            </a:r>
          </a:p>
          <a:p>
            <a:r>
              <a:rPr lang="en-US" dirty="0">
                <a:solidFill>
                  <a:schemeClr val="bg1">
                    <a:lumMod val="65000"/>
                  </a:schemeClr>
                </a:solidFill>
              </a:rPr>
              <a:t>4: Interoperable </a:t>
            </a:r>
          </a:p>
          <a:p>
            <a:r>
              <a:rPr lang="en-US" b="1" dirty="0">
                <a:solidFill>
                  <a:srgbClr val="2878B2"/>
                </a:solidFill>
              </a:rPr>
              <a:t>5: Equivalent and consistent voter access </a:t>
            </a:r>
          </a:p>
          <a:p>
            <a:r>
              <a:rPr lang="en-US" b="1" dirty="0">
                <a:solidFill>
                  <a:srgbClr val="2878B2"/>
                </a:solidFill>
              </a:rPr>
              <a:t>6: Voter privacy </a:t>
            </a:r>
          </a:p>
          <a:p>
            <a:r>
              <a:rPr lang="en-US" b="1" dirty="0">
                <a:solidFill>
                  <a:srgbClr val="2878B2"/>
                </a:solidFill>
              </a:rPr>
              <a:t>7: Marked, verified, and cast as intended </a:t>
            </a:r>
          </a:p>
          <a:p>
            <a:r>
              <a:rPr lang="en-US" b="1" dirty="0">
                <a:solidFill>
                  <a:srgbClr val="2878B2"/>
                </a:solidFill>
              </a:rPr>
              <a:t>8: Robust, safe, usable, and accessible</a:t>
            </a:r>
          </a:p>
          <a:p>
            <a:endParaRPr lang="en-US" dirty="0"/>
          </a:p>
          <a:p>
            <a:endParaRPr lang="en-US" dirty="0"/>
          </a:p>
          <a:p>
            <a:endParaRPr lang="en-US" dirty="0"/>
          </a:p>
          <a:p>
            <a:r>
              <a:rPr lang="en-US" b="1" dirty="0"/>
              <a:t> </a:t>
            </a:r>
            <a:endParaRPr lang="en-US" dirty="0"/>
          </a:p>
          <a:p>
            <a:endParaRPr lang="en-US" dirty="0"/>
          </a:p>
          <a:p>
            <a:r>
              <a:rPr lang="en-US" b="1" dirty="0"/>
              <a:t> </a:t>
            </a:r>
            <a:endParaRPr lang="en-US" dirty="0"/>
          </a:p>
          <a:p>
            <a:endParaRPr lang="en-US" dirty="0"/>
          </a:p>
        </p:txBody>
      </p:sp>
      <p:sp>
        <p:nvSpPr>
          <p:cNvPr id="6" name="Content Placeholder 5">
            <a:extLst>
              <a:ext uri="{FF2B5EF4-FFF2-40B4-BE49-F238E27FC236}">
                <a16:creationId xmlns:a16="http://schemas.microsoft.com/office/drawing/2014/main" id="{9F0D14B5-1C94-3C43-9439-3C26F0150C30}"/>
              </a:ext>
            </a:extLst>
          </p:cNvPr>
          <p:cNvSpPr>
            <a:spLocks noGrp="1"/>
          </p:cNvSpPr>
          <p:nvPr>
            <p:ph idx="10"/>
          </p:nvPr>
        </p:nvSpPr>
        <p:spPr>
          <a:xfrm>
            <a:off x="5701552" y="1185864"/>
            <a:ext cx="3307977" cy="3394472"/>
          </a:xfrm>
        </p:spPr>
        <p:txBody>
          <a:bodyPr/>
          <a:lstStyle/>
          <a:p>
            <a:r>
              <a:rPr lang="en-US" dirty="0">
                <a:solidFill>
                  <a:schemeClr val="bg1">
                    <a:lumMod val="65000"/>
                  </a:schemeClr>
                </a:solidFill>
              </a:rPr>
              <a:t>9: Auditable </a:t>
            </a:r>
          </a:p>
          <a:p>
            <a:r>
              <a:rPr lang="en-US" dirty="0">
                <a:solidFill>
                  <a:schemeClr val="bg1">
                    <a:lumMod val="65000"/>
                  </a:schemeClr>
                </a:solidFill>
              </a:rPr>
              <a:t>10: Ballot secrecy </a:t>
            </a:r>
          </a:p>
          <a:p>
            <a:r>
              <a:rPr lang="en-US" dirty="0">
                <a:solidFill>
                  <a:schemeClr val="bg1">
                    <a:lumMod val="65000"/>
                  </a:schemeClr>
                </a:solidFill>
              </a:rPr>
              <a:t>11: Access control </a:t>
            </a:r>
          </a:p>
          <a:p>
            <a:r>
              <a:rPr lang="en-US" dirty="0">
                <a:solidFill>
                  <a:schemeClr val="bg1">
                    <a:lumMod val="65000"/>
                  </a:schemeClr>
                </a:solidFill>
              </a:rPr>
              <a:t>12: Physical security</a:t>
            </a:r>
          </a:p>
          <a:p>
            <a:r>
              <a:rPr lang="en-US" dirty="0">
                <a:solidFill>
                  <a:schemeClr val="bg1">
                    <a:lumMod val="65000"/>
                  </a:schemeClr>
                </a:solidFill>
              </a:rPr>
              <a:t>13: Data protection </a:t>
            </a:r>
          </a:p>
          <a:p>
            <a:r>
              <a:rPr lang="en-US" dirty="0">
                <a:solidFill>
                  <a:schemeClr val="bg1">
                    <a:lumMod val="65000"/>
                  </a:schemeClr>
                </a:solidFill>
              </a:rPr>
              <a:t>14: System integrity </a:t>
            </a:r>
          </a:p>
          <a:p>
            <a:r>
              <a:rPr lang="en-US" dirty="0">
                <a:solidFill>
                  <a:schemeClr val="bg1">
                    <a:lumMod val="65000"/>
                  </a:schemeClr>
                </a:solidFill>
              </a:rPr>
              <a:t>15: Detection and monitoring  </a:t>
            </a:r>
          </a:p>
          <a:p>
            <a:endParaRPr lang="en-US" dirty="0"/>
          </a:p>
        </p:txBody>
      </p:sp>
    </p:spTree>
    <p:extLst>
      <p:ext uri="{BB962C8B-B14F-4D97-AF65-F5344CB8AC3E}">
        <p14:creationId xmlns:p14="http://schemas.microsoft.com/office/powerpoint/2010/main" val="453278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FB662-1E8A-3C46-8649-E89C6D7286D6}"/>
              </a:ext>
            </a:extLst>
          </p:cNvPr>
          <p:cNvSpPr>
            <a:spLocks noGrp="1"/>
          </p:cNvSpPr>
          <p:nvPr>
            <p:ph type="title"/>
          </p:nvPr>
        </p:nvSpPr>
        <p:spPr/>
        <p:txBody>
          <a:bodyPr/>
          <a:lstStyle/>
          <a:p>
            <a:r>
              <a:rPr lang="en-US" dirty="0"/>
              <a:t>How the principles and requirements work together</a:t>
            </a:r>
          </a:p>
        </p:txBody>
      </p:sp>
      <p:sp>
        <p:nvSpPr>
          <p:cNvPr id="3" name="Content Placeholder 2">
            <a:extLst>
              <a:ext uri="{FF2B5EF4-FFF2-40B4-BE49-F238E27FC236}">
                <a16:creationId xmlns:a16="http://schemas.microsoft.com/office/drawing/2014/main" id="{2F38EF23-ACD8-424A-BC73-2A6C3CA3830F}"/>
              </a:ext>
            </a:extLst>
          </p:cNvPr>
          <p:cNvSpPr>
            <a:spLocks noGrp="1"/>
          </p:cNvSpPr>
          <p:nvPr>
            <p:ph idx="1"/>
          </p:nvPr>
        </p:nvSpPr>
        <p:spPr>
          <a:xfrm>
            <a:off x="682832" y="1543792"/>
            <a:ext cx="3550722" cy="1679093"/>
          </a:xfrm>
          <a:ln>
            <a:solidFill>
              <a:schemeClr val="tx1"/>
            </a:solidFill>
          </a:ln>
        </p:spPr>
        <p:txBody>
          <a:bodyPr>
            <a:normAutofit/>
          </a:bodyPr>
          <a:lstStyle/>
          <a:p>
            <a:r>
              <a:rPr lang="en-US" sz="2400" dirty="0"/>
              <a:t>The </a:t>
            </a:r>
            <a:r>
              <a:rPr lang="en-US" sz="2400" b="1" dirty="0">
                <a:solidFill>
                  <a:srgbClr val="2878B2"/>
                </a:solidFill>
              </a:rPr>
              <a:t>principles (and guidelines) </a:t>
            </a:r>
            <a:r>
              <a:rPr lang="en-US" sz="2400" dirty="0"/>
              <a:t>are high level goals for a  voting system.</a:t>
            </a:r>
          </a:p>
          <a:p>
            <a:endParaRPr lang="en-US" sz="2400" dirty="0"/>
          </a:p>
          <a:p>
            <a:endParaRPr lang="en-US" sz="2400" dirty="0"/>
          </a:p>
        </p:txBody>
      </p:sp>
      <p:sp>
        <p:nvSpPr>
          <p:cNvPr id="4" name="Content Placeholder 3">
            <a:extLst>
              <a:ext uri="{FF2B5EF4-FFF2-40B4-BE49-F238E27FC236}">
                <a16:creationId xmlns:a16="http://schemas.microsoft.com/office/drawing/2014/main" id="{5AFC215B-CA90-6C47-9B19-F36FDA897ED4}"/>
              </a:ext>
            </a:extLst>
          </p:cNvPr>
          <p:cNvSpPr>
            <a:spLocks noGrp="1"/>
          </p:cNvSpPr>
          <p:nvPr>
            <p:ph idx="10"/>
          </p:nvPr>
        </p:nvSpPr>
        <p:spPr>
          <a:xfrm>
            <a:off x="4780623" y="1543792"/>
            <a:ext cx="3627108" cy="1679093"/>
          </a:xfrm>
          <a:ln>
            <a:solidFill>
              <a:schemeClr val="tx1"/>
            </a:solidFill>
          </a:ln>
        </p:spPr>
        <p:txBody>
          <a:bodyPr/>
          <a:lstStyle/>
          <a:p>
            <a:pPr lvl="0"/>
            <a:r>
              <a:rPr lang="en-US" sz="2400" dirty="0"/>
              <a:t>The detailed </a:t>
            </a:r>
            <a:r>
              <a:rPr lang="en-US" sz="2400" b="1" dirty="0">
                <a:solidFill>
                  <a:srgbClr val="2878B2"/>
                </a:solidFill>
              </a:rPr>
              <a:t>technical</a:t>
            </a:r>
            <a:r>
              <a:rPr lang="en-US" sz="2400" dirty="0">
                <a:solidFill>
                  <a:srgbClr val="2878B2"/>
                </a:solidFill>
              </a:rPr>
              <a:t> </a:t>
            </a:r>
            <a:r>
              <a:rPr lang="en-US" sz="2400" b="1" dirty="0">
                <a:solidFill>
                  <a:srgbClr val="2878B2"/>
                </a:solidFill>
              </a:rPr>
              <a:t>requirements</a:t>
            </a:r>
            <a:r>
              <a:rPr lang="en-US" sz="2400" dirty="0">
                <a:solidFill>
                  <a:srgbClr val="2878B2"/>
                </a:solidFill>
              </a:rPr>
              <a:t> </a:t>
            </a:r>
            <a:r>
              <a:rPr lang="en-US" sz="2400" dirty="0"/>
              <a:t>are specific, testable ways to meet the goals of the principles.</a:t>
            </a:r>
          </a:p>
          <a:p>
            <a:endParaRPr lang="en-US" dirty="0"/>
          </a:p>
        </p:txBody>
      </p:sp>
    </p:spTree>
    <p:extLst>
      <p:ext uri="{BB962C8B-B14F-4D97-AF65-F5344CB8AC3E}">
        <p14:creationId xmlns:p14="http://schemas.microsoft.com/office/powerpoint/2010/main" val="1910939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62DC1-7ECB-454A-8FEB-7B49198E65BE}"/>
              </a:ext>
            </a:extLst>
          </p:cNvPr>
          <p:cNvSpPr>
            <a:spLocks noGrp="1"/>
          </p:cNvSpPr>
          <p:nvPr>
            <p:ph type="title"/>
          </p:nvPr>
        </p:nvSpPr>
        <p:spPr/>
        <p:txBody>
          <a:bodyPr/>
          <a:lstStyle/>
          <a:p>
            <a:r>
              <a:rPr lang="en-US" dirty="0"/>
              <a:t>Goals for the accessibility and usability updates</a:t>
            </a:r>
          </a:p>
        </p:txBody>
      </p:sp>
      <p:sp>
        <p:nvSpPr>
          <p:cNvPr id="3" name="Content Placeholder 2">
            <a:extLst>
              <a:ext uri="{FF2B5EF4-FFF2-40B4-BE49-F238E27FC236}">
                <a16:creationId xmlns:a16="http://schemas.microsoft.com/office/drawing/2014/main" id="{960C513C-905A-4D4E-8960-9703760186F5}"/>
              </a:ext>
            </a:extLst>
          </p:cNvPr>
          <p:cNvSpPr>
            <a:spLocks noGrp="1"/>
          </p:cNvSpPr>
          <p:nvPr>
            <p:ph idx="1"/>
          </p:nvPr>
        </p:nvSpPr>
        <p:spPr/>
        <p:txBody>
          <a:bodyPr/>
          <a:lstStyle/>
          <a:p>
            <a:pPr lvl="1">
              <a:lnSpc>
                <a:spcPct val="150000"/>
              </a:lnSpc>
            </a:pPr>
            <a:r>
              <a:rPr lang="en-US" dirty="0"/>
              <a:t>Address issues that voters still encounter with accessible voting systems</a:t>
            </a:r>
          </a:p>
          <a:p>
            <a:pPr lvl="1">
              <a:lnSpc>
                <a:spcPct val="150000"/>
              </a:lnSpc>
            </a:pPr>
            <a:r>
              <a:rPr lang="en-US" dirty="0"/>
              <a:t>Catch up to current best practices in election systems</a:t>
            </a:r>
          </a:p>
          <a:p>
            <a:pPr lvl="1">
              <a:lnSpc>
                <a:spcPct val="150000"/>
              </a:lnSpc>
            </a:pPr>
            <a:r>
              <a:rPr lang="en-US" dirty="0"/>
              <a:t>Catch up to best practices in user interface design and usability</a:t>
            </a:r>
          </a:p>
          <a:p>
            <a:pPr lvl="1">
              <a:lnSpc>
                <a:spcPct val="150000"/>
              </a:lnSpc>
            </a:pPr>
            <a:r>
              <a:rPr lang="en-US" dirty="0"/>
              <a:t>Cover new technologies now in common use</a:t>
            </a:r>
          </a:p>
          <a:p>
            <a:pPr lvl="1">
              <a:lnSpc>
                <a:spcPct val="150000"/>
              </a:lnSpc>
            </a:pPr>
            <a:r>
              <a:rPr lang="en-US" dirty="0"/>
              <a:t>Match updated laws and standards </a:t>
            </a:r>
          </a:p>
          <a:p>
            <a:pPr lvl="1">
              <a:lnSpc>
                <a:spcPct val="150000"/>
              </a:lnSpc>
            </a:pPr>
            <a:r>
              <a:rPr lang="en-US" dirty="0"/>
              <a:t>Write clear, testable requirements</a:t>
            </a:r>
          </a:p>
          <a:p>
            <a:endParaRPr lang="en-US" dirty="0"/>
          </a:p>
        </p:txBody>
      </p:sp>
    </p:spTree>
    <p:extLst>
      <p:ext uri="{BB962C8B-B14F-4D97-AF65-F5344CB8AC3E}">
        <p14:creationId xmlns:p14="http://schemas.microsoft.com/office/powerpoint/2010/main" val="1431296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4534B-C4B6-0E43-AEE4-D3FE0F35B89A}"/>
              </a:ext>
            </a:extLst>
          </p:cNvPr>
          <p:cNvSpPr>
            <a:spLocks noGrp="1"/>
          </p:cNvSpPr>
          <p:nvPr>
            <p:ph type="title"/>
          </p:nvPr>
        </p:nvSpPr>
        <p:spPr/>
        <p:txBody>
          <a:bodyPr/>
          <a:lstStyle/>
          <a:p>
            <a:r>
              <a:rPr lang="en-US" b="1" dirty="0">
                <a:solidFill>
                  <a:srgbClr val="2878B2"/>
                </a:solidFill>
              </a:rPr>
              <a:t>A universal design approach</a:t>
            </a:r>
            <a:br>
              <a:rPr lang="en-US" dirty="0"/>
            </a:br>
            <a:r>
              <a:rPr lang="en-US" sz="2400" dirty="0"/>
              <a:t>Designing a product or service so that it can be accessed, understood and used to the greatest extent possible by all people regardless of their age, size, ability or disability </a:t>
            </a:r>
            <a:endParaRPr lang="en-US" dirty="0"/>
          </a:p>
        </p:txBody>
      </p:sp>
      <p:sp>
        <p:nvSpPr>
          <p:cNvPr id="3" name="Text Placeholder 2">
            <a:extLst>
              <a:ext uri="{FF2B5EF4-FFF2-40B4-BE49-F238E27FC236}">
                <a16:creationId xmlns:a16="http://schemas.microsoft.com/office/drawing/2014/main" id="{E856A90A-3789-BF40-AC6A-F7312F444557}"/>
              </a:ext>
            </a:extLst>
          </p:cNvPr>
          <p:cNvSpPr>
            <a:spLocks noGrp="1"/>
          </p:cNvSpPr>
          <p:nvPr>
            <p:ph type="body" sz="quarter" idx="14"/>
          </p:nvPr>
        </p:nvSpPr>
        <p:spPr/>
        <p:txBody>
          <a:bodyPr/>
          <a:lstStyle/>
          <a:p>
            <a:r>
              <a:rPr lang="en-US" dirty="0"/>
              <a:t>Principles of Universal Design</a:t>
            </a:r>
            <a:br>
              <a:rPr lang="en-US" dirty="0"/>
            </a:br>
            <a:r>
              <a:rPr lang="en-US" dirty="0"/>
              <a:t>Center for Universal Design at North Carolina State University</a:t>
            </a:r>
          </a:p>
        </p:txBody>
      </p:sp>
    </p:spTree>
    <p:extLst>
      <p:ext uri="{BB962C8B-B14F-4D97-AF65-F5344CB8AC3E}">
        <p14:creationId xmlns:p14="http://schemas.microsoft.com/office/powerpoint/2010/main" val="1415179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FB2D7-19C9-2C4F-A949-687F89AB1A2B}"/>
              </a:ext>
            </a:extLst>
          </p:cNvPr>
          <p:cNvSpPr>
            <a:spLocks noGrp="1"/>
          </p:cNvSpPr>
          <p:nvPr>
            <p:ph type="title"/>
          </p:nvPr>
        </p:nvSpPr>
        <p:spPr/>
        <p:txBody>
          <a:bodyPr/>
          <a:lstStyle/>
          <a:p>
            <a:r>
              <a:rPr lang="en-US" dirty="0"/>
              <a:t>Clear relationship to other laws and standards</a:t>
            </a:r>
          </a:p>
        </p:txBody>
      </p:sp>
      <p:sp>
        <p:nvSpPr>
          <p:cNvPr id="3" name="Content Placeholder 2">
            <a:extLst>
              <a:ext uri="{FF2B5EF4-FFF2-40B4-BE49-F238E27FC236}">
                <a16:creationId xmlns:a16="http://schemas.microsoft.com/office/drawing/2014/main" id="{560379B6-68CF-0845-936F-DA754B112440}"/>
              </a:ext>
            </a:extLst>
          </p:cNvPr>
          <p:cNvSpPr>
            <a:spLocks noGrp="1"/>
          </p:cNvSpPr>
          <p:nvPr>
            <p:ph idx="1"/>
          </p:nvPr>
        </p:nvSpPr>
        <p:spPr/>
        <p:txBody>
          <a:bodyPr/>
          <a:lstStyle/>
          <a:p>
            <a:pPr lvl="1">
              <a:lnSpc>
                <a:spcPct val="120000"/>
              </a:lnSpc>
            </a:pPr>
            <a:r>
              <a:rPr lang="en-US" b="1" dirty="0"/>
              <a:t>Election laws</a:t>
            </a:r>
            <a:br>
              <a:rPr lang="en-US" dirty="0"/>
            </a:br>
            <a:r>
              <a:rPr lang="en-US" dirty="0"/>
              <a:t>     Help America Vote Act, Voting Rights Act</a:t>
            </a:r>
          </a:p>
          <a:p>
            <a:pPr lvl="1">
              <a:lnSpc>
                <a:spcPct val="120000"/>
              </a:lnSpc>
            </a:pPr>
            <a:r>
              <a:rPr lang="en-US" b="1" dirty="0"/>
              <a:t>Disability laws</a:t>
            </a:r>
            <a:br>
              <a:rPr lang="en-US" dirty="0"/>
            </a:br>
            <a:r>
              <a:rPr lang="en-US" dirty="0"/>
              <a:t>     ADA, Access Board ICT Standards “Section 508” and  W3C Web Content   </a:t>
            </a:r>
            <a:br>
              <a:rPr lang="en-US" dirty="0"/>
            </a:br>
            <a:r>
              <a:rPr lang="en-US" dirty="0"/>
              <a:t>     Accessibility Guidelines (WCAG 2.1), Assistive Technology Act</a:t>
            </a:r>
          </a:p>
          <a:p>
            <a:pPr lvl="1">
              <a:lnSpc>
                <a:spcPct val="120000"/>
              </a:lnSpc>
            </a:pPr>
            <a:r>
              <a:rPr lang="en-US" b="1" dirty="0"/>
              <a:t>Technical standards and guidance</a:t>
            </a:r>
            <a:br>
              <a:rPr lang="en-US" dirty="0"/>
            </a:br>
            <a:r>
              <a:rPr lang="en-US" dirty="0"/>
              <a:t>     FCC Hearing Aid Standard,  ISO Software Quality Requirements and</a:t>
            </a:r>
            <a:br>
              <a:rPr lang="en-US" dirty="0"/>
            </a:br>
            <a:r>
              <a:rPr lang="en-US" dirty="0"/>
              <a:t>     Evaluation standards,  FDA process requirements, NIST research reports</a:t>
            </a:r>
          </a:p>
          <a:p>
            <a:endParaRPr lang="en-US" dirty="0"/>
          </a:p>
        </p:txBody>
      </p:sp>
    </p:spTree>
    <p:extLst>
      <p:ext uri="{BB962C8B-B14F-4D97-AF65-F5344CB8AC3E}">
        <p14:creationId xmlns:p14="http://schemas.microsoft.com/office/powerpoint/2010/main" val="2621465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D9B86-DF9C-6946-970C-6C0BC3D47A9D}"/>
              </a:ext>
            </a:extLst>
          </p:cNvPr>
          <p:cNvSpPr>
            <a:spLocks noGrp="1"/>
          </p:cNvSpPr>
          <p:nvPr>
            <p:ph type="title"/>
          </p:nvPr>
        </p:nvSpPr>
        <p:spPr>
          <a:xfrm>
            <a:off x="457200" y="205979"/>
            <a:ext cx="8229600" cy="579329"/>
          </a:xfrm>
        </p:spPr>
        <p:txBody>
          <a:bodyPr/>
          <a:lstStyle/>
          <a:p>
            <a:r>
              <a:rPr lang="en-US" sz="3200" dirty="0"/>
              <a:t>Hello, there!</a:t>
            </a:r>
          </a:p>
        </p:txBody>
      </p:sp>
      <p:sp>
        <p:nvSpPr>
          <p:cNvPr id="5" name="TextBox 4">
            <a:extLst>
              <a:ext uri="{FF2B5EF4-FFF2-40B4-BE49-F238E27FC236}">
                <a16:creationId xmlns:a16="http://schemas.microsoft.com/office/drawing/2014/main" id="{0EDB7407-33FF-C347-97C4-4673B1B57C0A}"/>
              </a:ext>
            </a:extLst>
          </p:cNvPr>
          <p:cNvSpPr txBox="1"/>
          <p:nvPr/>
        </p:nvSpPr>
        <p:spPr>
          <a:xfrm>
            <a:off x="5848573" y="1330893"/>
            <a:ext cx="2859741" cy="1015663"/>
          </a:xfrm>
          <a:prstGeom prst="rect">
            <a:avLst/>
          </a:prstGeom>
          <a:noFill/>
        </p:spPr>
        <p:txBody>
          <a:bodyPr wrap="square" rtlCol="0">
            <a:spAutoFit/>
          </a:bodyPr>
          <a:lstStyle/>
          <a:p>
            <a:r>
              <a:rPr lang="en-US" sz="2400" dirty="0">
                <a:solidFill>
                  <a:srgbClr val="4D565E"/>
                </a:solidFill>
              </a:rPr>
              <a:t>Whitney Quesenbery</a:t>
            </a:r>
          </a:p>
          <a:p>
            <a:r>
              <a:rPr lang="en-US" sz="2000" dirty="0">
                <a:solidFill>
                  <a:srgbClr val="4D565E"/>
                </a:solidFill>
              </a:rPr>
              <a:t>Center for Civic Design</a:t>
            </a:r>
          </a:p>
          <a:p>
            <a:r>
              <a:rPr lang="en-US" sz="1600" dirty="0" err="1">
                <a:solidFill>
                  <a:srgbClr val="4D565E"/>
                </a:solidFill>
              </a:rPr>
              <a:t>whitney@civicdesign.org</a:t>
            </a:r>
            <a:endParaRPr lang="en-US" sz="1600" dirty="0">
              <a:solidFill>
                <a:srgbClr val="4D565E"/>
              </a:solidFill>
            </a:endParaRPr>
          </a:p>
        </p:txBody>
      </p:sp>
      <p:sp>
        <p:nvSpPr>
          <p:cNvPr id="6" name="TextBox 5">
            <a:extLst>
              <a:ext uri="{FF2B5EF4-FFF2-40B4-BE49-F238E27FC236}">
                <a16:creationId xmlns:a16="http://schemas.microsoft.com/office/drawing/2014/main" id="{9BB8207F-2EA1-C446-80DF-5280160193A0}"/>
              </a:ext>
            </a:extLst>
          </p:cNvPr>
          <p:cNvSpPr txBox="1"/>
          <p:nvPr/>
        </p:nvSpPr>
        <p:spPr>
          <a:xfrm>
            <a:off x="1785291" y="1321858"/>
            <a:ext cx="2859741" cy="1015663"/>
          </a:xfrm>
          <a:prstGeom prst="rect">
            <a:avLst/>
          </a:prstGeom>
          <a:noFill/>
        </p:spPr>
        <p:txBody>
          <a:bodyPr wrap="square" rtlCol="0">
            <a:spAutoFit/>
          </a:bodyPr>
          <a:lstStyle/>
          <a:p>
            <a:r>
              <a:rPr lang="en-US" sz="2400" dirty="0">
                <a:solidFill>
                  <a:srgbClr val="4D565E"/>
                </a:solidFill>
              </a:rPr>
              <a:t>Sharon </a:t>
            </a:r>
            <a:r>
              <a:rPr lang="en-US" sz="2400" dirty="0" err="1">
                <a:solidFill>
                  <a:srgbClr val="4D565E"/>
                </a:solidFill>
              </a:rPr>
              <a:t>Laskowski</a:t>
            </a:r>
            <a:br>
              <a:rPr lang="en-US" sz="2400" dirty="0">
                <a:solidFill>
                  <a:srgbClr val="4D565E"/>
                </a:solidFill>
              </a:rPr>
            </a:br>
            <a:r>
              <a:rPr lang="en-US" sz="2000" dirty="0">
                <a:solidFill>
                  <a:srgbClr val="4D565E"/>
                </a:solidFill>
              </a:rPr>
              <a:t>NIST</a:t>
            </a:r>
          </a:p>
          <a:p>
            <a:r>
              <a:rPr lang="en-US" sz="1600" dirty="0" err="1">
                <a:solidFill>
                  <a:srgbClr val="4D565E"/>
                </a:solidFill>
              </a:rPr>
              <a:t>sharon.laskowski@nist.gov</a:t>
            </a:r>
            <a:endParaRPr lang="en-US" sz="1600" dirty="0">
              <a:solidFill>
                <a:srgbClr val="4D565E"/>
              </a:solidFill>
            </a:endParaRPr>
          </a:p>
        </p:txBody>
      </p:sp>
      <p:sp>
        <p:nvSpPr>
          <p:cNvPr id="7" name="TextBox 6">
            <a:extLst>
              <a:ext uri="{FF2B5EF4-FFF2-40B4-BE49-F238E27FC236}">
                <a16:creationId xmlns:a16="http://schemas.microsoft.com/office/drawing/2014/main" id="{9715296F-8253-EA4A-853A-25178876E14C}"/>
              </a:ext>
            </a:extLst>
          </p:cNvPr>
          <p:cNvSpPr txBox="1"/>
          <p:nvPr/>
        </p:nvSpPr>
        <p:spPr>
          <a:xfrm>
            <a:off x="1785291" y="2977699"/>
            <a:ext cx="4020482" cy="1015663"/>
          </a:xfrm>
          <a:prstGeom prst="rect">
            <a:avLst/>
          </a:prstGeom>
          <a:noFill/>
        </p:spPr>
        <p:txBody>
          <a:bodyPr wrap="square" rtlCol="0">
            <a:spAutoFit/>
          </a:bodyPr>
          <a:lstStyle/>
          <a:p>
            <a:r>
              <a:rPr lang="en-US" sz="2400" dirty="0">
                <a:solidFill>
                  <a:srgbClr val="4D565E"/>
                </a:solidFill>
              </a:rPr>
              <a:t>Kurt </a:t>
            </a:r>
            <a:r>
              <a:rPr lang="en-US" sz="2400" dirty="0" err="1">
                <a:solidFill>
                  <a:srgbClr val="4D565E"/>
                </a:solidFill>
              </a:rPr>
              <a:t>Sampsel</a:t>
            </a:r>
            <a:br>
              <a:rPr lang="en-US" sz="2400" dirty="0">
                <a:solidFill>
                  <a:srgbClr val="4D565E"/>
                </a:solidFill>
              </a:rPr>
            </a:br>
            <a:r>
              <a:rPr lang="en-US" sz="2000" dirty="0">
                <a:solidFill>
                  <a:srgbClr val="4D565E"/>
                </a:solidFill>
              </a:rPr>
              <a:t>Center for Technology and Civic Life</a:t>
            </a:r>
            <a:endParaRPr lang="en-US" sz="2400" dirty="0">
              <a:solidFill>
                <a:srgbClr val="4D565E"/>
              </a:solidFill>
            </a:endParaRPr>
          </a:p>
          <a:p>
            <a:r>
              <a:rPr lang="en-US" sz="1600" dirty="0" err="1">
                <a:solidFill>
                  <a:srgbClr val="4D565E"/>
                </a:solidFill>
              </a:rPr>
              <a:t>kurt@techandciviclife.org</a:t>
            </a:r>
            <a:endParaRPr lang="en-US" sz="1600" dirty="0">
              <a:solidFill>
                <a:srgbClr val="4D565E"/>
              </a:solidFill>
            </a:endParaRPr>
          </a:p>
        </p:txBody>
      </p:sp>
      <p:pic>
        <p:nvPicPr>
          <p:cNvPr id="15" name="Picture 14" descr="Photo of Whitney Q">
            <a:extLst>
              <a:ext uri="{FF2B5EF4-FFF2-40B4-BE49-F238E27FC236}">
                <a16:creationId xmlns:a16="http://schemas.microsoft.com/office/drawing/2014/main" id="{DDAA42AB-63DE-7D46-B612-8C8FAA292F80}"/>
              </a:ext>
            </a:extLst>
          </p:cNvPr>
          <p:cNvPicPr>
            <a:picLocks noChangeAspect="1"/>
          </p:cNvPicPr>
          <p:nvPr/>
        </p:nvPicPr>
        <p:blipFill>
          <a:blip r:embed="rId3"/>
          <a:stretch>
            <a:fillRect/>
          </a:stretch>
        </p:blipFill>
        <p:spPr>
          <a:xfrm>
            <a:off x="4789602" y="1321858"/>
            <a:ext cx="914400" cy="914400"/>
          </a:xfrm>
          <a:prstGeom prst="rect">
            <a:avLst/>
          </a:prstGeom>
        </p:spPr>
      </p:pic>
      <p:pic>
        <p:nvPicPr>
          <p:cNvPr id="8" name="Picture 7" descr="Photo of Kurt">
            <a:extLst>
              <a:ext uri="{FF2B5EF4-FFF2-40B4-BE49-F238E27FC236}">
                <a16:creationId xmlns:a16="http://schemas.microsoft.com/office/drawing/2014/main" id="{64553E5E-D5DA-2A45-8A2F-D849D92E54D8}"/>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653470" y="3009052"/>
            <a:ext cx="914400" cy="914400"/>
          </a:xfrm>
          <a:prstGeom prst="rect">
            <a:avLst/>
          </a:prstGeom>
        </p:spPr>
      </p:pic>
      <p:pic>
        <p:nvPicPr>
          <p:cNvPr id="22" name="Picture 21" descr="Photo of Sharon">
            <a:extLst>
              <a:ext uri="{FF2B5EF4-FFF2-40B4-BE49-F238E27FC236}">
                <a16:creationId xmlns:a16="http://schemas.microsoft.com/office/drawing/2014/main" id="{7632AD29-AFB9-420E-AA30-D5DC63883854}"/>
              </a:ext>
            </a:extLst>
          </p:cNvPr>
          <p:cNvPicPr>
            <a:picLocks noChangeAspect="1"/>
          </p:cNvPicPr>
          <p:nvPr/>
        </p:nvPicPr>
        <p:blipFill>
          <a:blip r:embed="rId5"/>
          <a:stretch>
            <a:fillRect/>
          </a:stretch>
        </p:blipFill>
        <p:spPr>
          <a:xfrm>
            <a:off x="641858" y="1329621"/>
            <a:ext cx="926012" cy="909567"/>
          </a:xfrm>
          <a:prstGeom prst="rect">
            <a:avLst/>
          </a:prstGeom>
        </p:spPr>
      </p:pic>
    </p:spTree>
    <p:extLst>
      <p:ext uri="{BB962C8B-B14F-4D97-AF65-F5344CB8AC3E}">
        <p14:creationId xmlns:p14="http://schemas.microsoft.com/office/powerpoint/2010/main" val="749470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47077C-40BA-1349-AFAA-7ED49C0E9EF7}"/>
              </a:ext>
            </a:extLst>
          </p:cNvPr>
          <p:cNvSpPr>
            <a:spLocks noGrp="1"/>
          </p:cNvSpPr>
          <p:nvPr>
            <p:ph type="title"/>
          </p:nvPr>
        </p:nvSpPr>
        <p:spPr/>
        <p:txBody>
          <a:bodyPr/>
          <a:lstStyle/>
          <a:p>
            <a:r>
              <a:rPr lang="en-US" dirty="0"/>
              <a:t>Requirements written in plain language</a:t>
            </a:r>
          </a:p>
        </p:txBody>
      </p:sp>
      <p:sp>
        <p:nvSpPr>
          <p:cNvPr id="7" name="Content Placeholder 6">
            <a:extLst>
              <a:ext uri="{FF2B5EF4-FFF2-40B4-BE49-F238E27FC236}">
                <a16:creationId xmlns:a16="http://schemas.microsoft.com/office/drawing/2014/main" id="{FF3D699F-BBEC-2243-8484-EAD723E29AE7}"/>
              </a:ext>
            </a:extLst>
          </p:cNvPr>
          <p:cNvSpPr>
            <a:spLocks noGrp="1"/>
          </p:cNvSpPr>
          <p:nvPr>
            <p:ph idx="1"/>
          </p:nvPr>
        </p:nvSpPr>
        <p:spPr>
          <a:xfrm>
            <a:off x="500062" y="1426124"/>
            <a:ext cx="2391056" cy="3087712"/>
          </a:xfrm>
        </p:spPr>
        <p:txBody>
          <a:bodyPr>
            <a:normAutofit lnSpcReduction="10000"/>
          </a:bodyPr>
          <a:lstStyle/>
          <a:p>
            <a:r>
              <a:rPr lang="en-US" dirty="0"/>
              <a:t>Number and title</a:t>
            </a:r>
          </a:p>
          <a:p>
            <a:r>
              <a:rPr lang="en-US" dirty="0"/>
              <a:t>Normative text</a:t>
            </a:r>
          </a:p>
          <a:p>
            <a:r>
              <a:rPr lang="en-US" dirty="0"/>
              <a:t>Discussion</a:t>
            </a:r>
          </a:p>
          <a:p>
            <a:endParaRPr lang="en-US" dirty="0"/>
          </a:p>
          <a:p>
            <a:endParaRPr lang="en-US" dirty="0"/>
          </a:p>
          <a:p>
            <a:r>
              <a:rPr lang="en-US" dirty="0"/>
              <a:t>Metadata</a:t>
            </a:r>
          </a:p>
          <a:p>
            <a:r>
              <a:rPr lang="en-US" dirty="0"/>
              <a:t>    References</a:t>
            </a:r>
          </a:p>
          <a:p>
            <a:r>
              <a:rPr lang="en-US" dirty="0"/>
              <a:t>    VVSG source</a:t>
            </a:r>
          </a:p>
          <a:p>
            <a:r>
              <a:rPr lang="en-US" dirty="0"/>
              <a:t>    Scope</a:t>
            </a:r>
          </a:p>
        </p:txBody>
      </p:sp>
      <p:pic>
        <p:nvPicPr>
          <p:cNvPr id="6" name="Picture 5">
            <a:extLst>
              <a:ext uri="{FF2B5EF4-FFF2-40B4-BE49-F238E27FC236}">
                <a16:creationId xmlns:a16="http://schemas.microsoft.com/office/drawing/2014/main" id="{497BBF54-E7BE-BF48-A713-C02C4A39AC0E}"/>
              </a:ext>
            </a:extLst>
          </p:cNvPr>
          <p:cNvPicPr>
            <a:picLocks noChangeAspect="1"/>
          </p:cNvPicPr>
          <p:nvPr/>
        </p:nvPicPr>
        <p:blipFill>
          <a:blip r:embed="rId3"/>
          <a:stretch>
            <a:fillRect/>
          </a:stretch>
        </p:blipFill>
        <p:spPr>
          <a:xfrm>
            <a:off x="3133165" y="1450846"/>
            <a:ext cx="5580529" cy="2583272"/>
          </a:xfrm>
          <a:prstGeom prst="rect">
            <a:avLst/>
          </a:prstGeom>
          <a:ln>
            <a:noFill/>
          </a:ln>
          <a:effectLst>
            <a:outerShdw blurRad="292100" dist="139700" dir="2700000" algn="tl" rotWithShape="0">
              <a:srgbClr val="333333">
                <a:alpha val="65000"/>
              </a:srgbClr>
            </a:outerShdw>
          </a:effectLst>
        </p:spPr>
      </p:pic>
      <p:cxnSp>
        <p:nvCxnSpPr>
          <p:cNvPr id="9" name="Straight Connector 8" descr="Arrow">
            <a:extLst>
              <a:ext uri="{FF2B5EF4-FFF2-40B4-BE49-F238E27FC236}">
                <a16:creationId xmlns:a16="http://schemas.microsoft.com/office/drawing/2014/main" id="{2E57E048-76C4-5848-BE65-4705300BEA6F}"/>
              </a:ext>
            </a:extLst>
          </p:cNvPr>
          <p:cNvCxnSpPr/>
          <p:nvPr/>
        </p:nvCxnSpPr>
        <p:spPr>
          <a:xfrm>
            <a:off x="2469530" y="1671347"/>
            <a:ext cx="753035" cy="0"/>
          </a:xfrm>
          <a:prstGeom prst="line">
            <a:avLst/>
          </a:prstGeom>
          <a:ln>
            <a:tailEnd type="oval"/>
          </a:ln>
          <a:effectLst/>
        </p:spPr>
        <p:style>
          <a:lnRef idx="2">
            <a:schemeClr val="accent1"/>
          </a:lnRef>
          <a:fillRef idx="0">
            <a:schemeClr val="accent1"/>
          </a:fillRef>
          <a:effectRef idx="1">
            <a:schemeClr val="accent1"/>
          </a:effectRef>
          <a:fontRef idx="minor">
            <a:schemeClr val="tx1"/>
          </a:fontRef>
        </p:style>
      </p:cxnSp>
      <p:cxnSp>
        <p:nvCxnSpPr>
          <p:cNvPr id="10" name="Straight Connector 9" descr="Arrow">
            <a:extLst>
              <a:ext uri="{FF2B5EF4-FFF2-40B4-BE49-F238E27FC236}">
                <a16:creationId xmlns:a16="http://schemas.microsoft.com/office/drawing/2014/main" id="{BC250458-EECD-604A-A5AC-FC8C8170E4B9}"/>
              </a:ext>
            </a:extLst>
          </p:cNvPr>
          <p:cNvCxnSpPr/>
          <p:nvPr/>
        </p:nvCxnSpPr>
        <p:spPr>
          <a:xfrm>
            <a:off x="2469530" y="1990003"/>
            <a:ext cx="753035" cy="0"/>
          </a:xfrm>
          <a:prstGeom prst="line">
            <a:avLst/>
          </a:prstGeom>
          <a:ln>
            <a:tailEnd type="ova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descr="Arrow">
            <a:extLst>
              <a:ext uri="{FF2B5EF4-FFF2-40B4-BE49-F238E27FC236}">
                <a16:creationId xmlns:a16="http://schemas.microsoft.com/office/drawing/2014/main" id="{93D76064-C492-7748-90FD-12B8A27259F9}"/>
              </a:ext>
            </a:extLst>
          </p:cNvPr>
          <p:cNvCxnSpPr/>
          <p:nvPr/>
        </p:nvCxnSpPr>
        <p:spPr>
          <a:xfrm>
            <a:off x="2469530" y="2375159"/>
            <a:ext cx="753035" cy="0"/>
          </a:xfrm>
          <a:prstGeom prst="line">
            <a:avLst/>
          </a:prstGeom>
          <a:ln>
            <a:tailEnd type="ova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descr="Arrow">
            <a:extLst>
              <a:ext uri="{FF2B5EF4-FFF2-40B4-BE49-F238E27FC236}">
                <a16:creationId xmlns:a16="http://schemas.microsoft.com/office/drawing/2014/main" id="{FF4A1DCF-DFF8-FD46-B1D8-D683F82D3381}"/>
              </a:ext>
            </a:extLst>
          </p:cNvPr>
          <p:cNvCxnSpPr/>
          <p:nvPr/>
        </p:nvCxnSpPr>
        <p:spPr>
          <a:xfrm>
            <a:off x="2469530" y="3439188"/>
            <a:ext cx="753035" cy="0"/>
          </a:xfrm>
          <a:prstGeom prst="line">
            <a:avLst/>
          </a:prstGeom>
          <a:ln>
            <a:tailEnd type="ova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6211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CD63F-71C3-E640-B55B-42294FAAB8E6}"/>
              </a:ext>
            </a:extLst>
          </p:cNvPr>
          <p:cNvSpPr>
            <a:spLocks noGrp="1"/>
          </p:cNvSpPr>
          <p:nvPr>
            <p:ph type="title"/>
          </p:nvPr>
        </p:nvSpPr>
        <p:spPr/>
        <p:txBody>
          <a:bodyPr/>
          <a:lstStyle/>
          <a:p>
            <a:r>
              <a:rPr lang="en-US" dirty="0"/>
              <a:t>An evidence-based process</a:t>
            </a:r>
          </a:p>
        </p:txBody>
      </p:sp>
      <p:sp>
        <p:nvSpPr>
          <p:cNvPr id="3" name="Content Placeholder 2">
            <a:extLst>
              <a:ext uri="{FF2B5EF4-FFF2-40B4-BE49-F238E27FC236}">
                <a16:creationId xmlns:a16="http://schemas.microsoft.com/office/drawing/2014/main" id="{7B68FE3C-3A50-C744-A0EA-C6742989F6A5}"/>
              </a:ext>
            </a:extLst>
          </p:cNvPr>
          <p:cNvSpPr>
            <a:spLocks noGrp="1"/>
          </p:cNvSpPr>
          <p:nvPr>
            <p:ph sz="quarter" idx="10"/>
          </p:nvPr>
        </p:nvSpPr>
        <p:spPr/>
        <p:txBody>
          <a:bodyPr/>
          <a:lstStyle/>
          <a:p>
            <a:r>
              <a:rPr lang="en-US" dirty="0"/>
              <a:t>The NIST Public Working Groups let us gather input from researchers, advocates, vendors and election officials</a:t>
            </a:r>
          </a:p>
        </p:txBody>
      </p:sp>
    </p:spTree>
    <p:extLst>
      <p:ext uri="{BB962C8B-B14F-4D97-AF65-F5344CB8AC3E}">
        <p14:creationId xmlns:p14="http://schemas.microsoft.com/office/powerpoint/2010/main" val="3505552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FB2D7-19C9-2C4F-A949-687F89AB1A2B}"/>
              </a:ext>
            </a:extLst>
          </p:cNvPr>
          <p:cNvSpPr>
            <a:spLocks noGrp="1"/>
          </p:cNvSpPr>
          <p:nvPr>
            <p:ph type="title"/>
          </p:nvPr>
        </p:nvSpPr>
        <p:spPr/>
        <p:txBody>
          <a:bodyPr/>
          <a:lstStyle/>
          <a:p>
            <a:r>
              <a:rPr lang="en-US" dirty="0"/>
              <a:t>Getting from VVSG 1.1 to the draft VVSG 2.0</a:t>
            </a:r>
          </a:p>
        </p:txBody>
      </p:sp>
      <p:sp>
        <p:nvSpPr>
          <p:cNvPr id="3" name="Content Placeholder 2">
            <a:extLst>
              <a:ext uri="{FF2B5EF4-FFF2-40B4-BE49-F238E27FC236}">
                <a16:creationId xmlns:a16="http://schemas.microsoft.com/office/drawing/2014/main" id="{560379B6-68CF-0845-936F-DA754B112440}"/>
              </a:ext>
            </a:extLst>
          </p:cNvPr>
          <p:cNvSpPr>
            <a:spLocks noGrp="1"/>
          </p:cNvSpPr>
          <p:nvPr>
            <p:ph idx="1"/>
          </p:nvPr>
        </p:nvSpPr>
        <p:spPr/>
        <p:txBody>
          <a:bodyPr>
            <a:normAutofit lnSpcReduction="10000"/>
          </a:bodyPr>
          <a:lstStyle/>
          <a:p>
            <a:pPr lvl="1">
              <a:lnSpc>
                <a:spcPct val="120000"/>
              </a:lnSpc>
            </a:pPr>
            <a:r>
              <a:rPr lang="en-US" b="1" dirty="0"/>
              <a:t>Reorganize the requirements into principles</a:t>
            </a:r>
            <a:br>
              <a:rPr lang="en-US" b="1" dirty="0"/>
            </a:br>
            <a:r>
              <a:rPr lang="en-US" dirty="0"/>
              <a:t>A bottom-up look at how the requirements fit into the new structure</a:t>
            </a:r>
          </a:p>
          <a:p>
            <a:pPr lvl="1">
              <a:lnSpc>
                <a:spcPct val="120000"/>
              </a:lnSpc>
            </a:pPr>
            <a:r>
              <a:rPr lang="en-US" b="1" dirty="0"/>
              <a:t>Gap analysis</a:t>
            </a:r>
            <a:br>
              <a:rPr lang="en-US" b="1" dirty="0"/>
            </a:br>
            <a:r>
              <a:rPr lang="en-US" dirty="0"/>
              <a:t>Bi-weekly Human Factors Public Working Group discussions looked for gaps where voter needs were not met</a:t>
            </a:r>
          </a:p>
          <a:p>
            <a:pPr lvl="1">
              <a:lnSpc>
                <a:spcPct val="120000"/>
              </a:lnSpc>
            </a:pPr>
            <a:r>
              <a:rPr lang="en-US" b="1" dirty="0"/>
              <a:t>Research guidance</a:t>
            </a:r>
            <a:br>
              <a:rPr lang="en-US" dirty="0"/>
            </a:br>
            <a:r>
              <a:rPr lang="en-US" dirty="0"/>
              <a:t>Looked at new research literature and current practices</a:t>
            </a:r>
          </a:p>
          <a:p>
            <a:pPr lvl="1">
              <a:lnSpc>
                <a:spcPct val="120000"/>
              </a:lnSpc>
            </a:pPr>
            <a:r>
              <a:rPr lang="en-US" b="1" dirty="0"/>
              <a:t>Draft and review</a:t>
            </a:r>
            <a:br>
              <a:rPr lang="en-US" b="1" dirty="0"/>
            </a:br>
            <a:r>
              <a:rPr lang="en-US" dirty="0"/>
              <a:t>Continued public discussions to review and refine the requirements</a:t>
            </a:r>
          </a:p>
          <a:p>
            <a:endParaRPr lang="en-US" dirty="0"/>
          </a:p>
        </p:txBody>
      </p:sp>
    </p:spTree>
    <p:extLst>
      <p:ext uri="{BB962C8B-B14F-4D97-AF65-F5344CB8AC3E}">
        <p14:creationId xmlns:p14="http://schemas.microsoft.com/office/powerpoint/2010/main" val="473870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0B17B-27C6-114F-B2DD-FCC868CA3449}"/>
              </a:ext>
            </a:extLst>
          </p:cNvPr>
          <p:cNvSpPr>
            <a:spLocks noGrp="1"/>
          </p:cNvSpPr>
          <p:nvPr>
            <p:ph type="title"/>
          </p:nvPr>
        </p:nvSpPr>
        <p:spPr/>
        <p:txBody>
          <a:bodyPr/>
          <a:lstStyle/>
          <a:p>
            <a:r>
              <a:rPr lang="en-US" dirty="0"/>
              <a:t>Research guidance took a deep dive into key topics</a:t>
            </a:r>
          </a:p>
        </p:txBody>
      </p:sp>
      <p:sp>
        <p:nvSpPr>
          <p:cNvPr id="4" name="Content Placeholder 3">
            <a:extLst>
              <a:ext uri="{FF2B5EF4-FFF2-40B4-BE49-F238E27FC236}">
                <a16:creationId xmlns:a16="http://schemas.microsoft.com/office/drawing/2014/main" id="{95F3FDEA-1536-C141-A9A9-68D6053DDE7D}"/>
              </a:ext>
            </a:extLst>
          </p:cNvPr>
          <p:cNvSpPr>
            <a:spLocks noGrp="1"/>
          </p:cNvSpPr>
          <p:nvPr>
            <p:ph idx="1"/>
          </p:nvPr>
        </p:nvSpPr>
        <p:spPr/>
        <p:txBody>
          <a:bodyPr/>
          <a:lstStyle/>
          <a:p>
            <a:r>
              <a:rPr lang="en-US" b="1" dirty="0">
                <a:solidFill>
                  <a:srgbClr val="2878B2"/>
                </a:solidFill>
              </a:rPr>
              <a:t>Interaction details</a:t>
            </a:r>
          </a:p>
          <a:p>
            <a:pPr lvl="1"/>
            <a:r>
              <a:rPr lang="en-US" dirty="0"/>
              <a:t>Text size and contrast</a:t>
            </a:r>
          </a:p>
          <a:p>
            <a:pPr lvl="1"/>
            <a:r>
              <a:rPr lang="en-US" dirty="0"/>
              <a:t>Plain language</a:t>
            </a:r>
          </a:p>
          <a:p>
            <a:pPr lvl="1"/>
            <a:r>
              <a:rPr lang="en-US" dirty="0"/>
              <a:t>Scrolling on a ballot</a:t>
            </a:r>
          </a:p>
          <a:p>
            <a:pPr lvl="1"/>
            <a:r>
              <a:rPr lang="en-US" dirty="0"/>
              <a:t>Navigation from the review screen</a:t>
            </a:r>
          </a:p>
          <a:p>
            <a:pPr lvl="1"/>
            <a:r>
              <a:rPr lang="en-US" dirty="0"/>
              <a:t>Navigation issues for long contests</a:t>
            </a:r>
          </a:p>
          <a:p>
            <a:pPr lvl="1"/>
            <a:r>
              <a:rPr lang="en-US" dirty="0"/>
              <a:t>Remote accessible ballot marking</a:t>
            </a:r>
          </a:p>
          <a:p>
            <a:pPr lvl="1"/>
            <a:r>
              <a:rPr lang="en-US" dirty="0"/>
              <a:t>Ballot verification</a:t>
            </a:r>
          </a:p>
          <a:p>
            <a:pPr lvl="1"/>
            <a:endParaRPr lang="en-US" dirty="0"/>
          </a:p>
          <a:p>
            <a:endParaRPr lang="en-US" dirty="0"/>
          </a:p>
        </p:txBody>
      </p:sp>
      <p:sp>
        <p:nvSpPr>
          <p:cNvPr id="5" name="Content Placeholder 4">
            <a:extLst>
              <a:ext uri="{FF2B5EF4-FFF2-40B4-BE49-F238E27FC236}">
                <a16:creationId xmlns:a16="http://schemas.microsoft.com/office/drawing/2014/main" id="{5C3536D5-5F85-E742-8F8D-7B55E9B629D6}"/>
              </a:ext>
            </a:extLst>
          </p:cNvPr>
          <p:cNvSpPr>
            <a:spLocks noGrp="1"/>
          </p:cNvSpPr>
          <p:nvPr>
            <p:ph idx="10"/>
          </p:nvPr>
        </p:nvSpPr>
        <p:spPr>
          <a:xfrm>
            <a:off x="4686299" y="1185864"/>
            <a:ext cx="4162279" cy="3394472"/>
          </a:xfrm>
        </p:spPr>
        <p:txBody>
          <a:bodyPr/>
          <a:lstStyle/>
          <a:p>
            <a:r>
              <a:rPr lang="en-US" b="1" dirty="0">
                <a:solidFill>
                  <a:srgbClr val="2878B2"/>
                </a:solidFill>
              </a:rPr>
              <a:t>Landscape analysis</a:t>
            </a:r>
          </a:p>
          <a:p>
            <a:pPr lvl="1"/>
            <a:r>
              <a:rPr lang="en-US" dirty="0"/>
              <a:t>Emerging assistive technologies that might be used in a polling place</a:t>
            </a:r>
          </a:p>
          <a:p>
            <a:pPr lvl="1"/>
            <a:r>
              <a:rPr lang="en-US" dirty="0"/>
              <a:t>Reports and recommendations from the Accessible Voting Technology projects</a:t>
            </a:r>
          </a:p>
          <a:p>
            <a:pPr lvl="1"/>
            <a:r>
              <a:rPr lang="en-US" dirty="0"/>
              <a:t>Election accessibility issue reports</a:t>
            </a:r>
          </a:p>
          <a:p>
            <a:pPr lvl="1"/>
            <a:endParaRPr lang="en-US" dirty="0"/>
          </a:p>
          <a:p>
            <a:pPr marL="0" lvl="1" indent="0">
              <a:buNone/>
            </a:pPr>
            <a:endParaRPr lang="en-US" dirty="0"/>
          </a:p>
          <a:p>
            <a:endParaRPr lang="en-US" dirty="0"/>
          </a:p>
        </p:txBody>
      </p:sp>
    </p:spTree>
    <p:extLst>
      <p:ext uri="{BB962C8B-B14F-4D97-AF65-F5344CB8AC3E}">
        <p14:creationId xmlns:p14="http://schemas.microsoft.com/office/powerpoint/2010/main" val="3208124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CD63F-71C3-E640-B55B-42294FAAB8E6}"/>
              </a:ext>
            </a:extLst>
          </p:cNvPr>
          <p:cNvSpPr>
            <a:spLocks noGrp="1"/>
          </p:cNvSpPr>
          <p:nvPr>
            <p:ph type="title"/>
          </p:nvPr>
        </p:nvSpPr>
        <p:spPr/>
        <p:txBody>
          <a:bodyPr/>
          <a:lstStyle/>
          <a:p>
            <a:r>
              <a:rPr lang="en-US" dirty="0"/>
              <a:t>Overview of the human factors principles</a:t>
            </a:r>
          </a:p>
        </p:txBody>
      </p:sp>
      <p:sp>
        <p:nvSpPr>
          <p:cNvPr id="3" name="Content Placeholder 2">
            <a:extLst>
              <a:ext uri="{FF2B5EF4-FFF2-40B4-BE49-F238E27FC236}">
                <a16:creationId xmlns:a16="http://schemas.microsoft.com/office/drawing/2014/main" id="{7B68FE3C-3A50-C744-A0EA-C6742989F6A5}"/>
              </a:ext>
            </a:extLst>
          </p:cNvPr>
          <p:cNvSpPr>
            <a:spLocks noGrp="1"/>
          </p:cNvSpPr>
          <p:nvPr>
            <p:ph sz="quarter" idx="10"/>
          </p:nvPr>
        </p:nvSpPr>
        <p:spPr/>
        <p:txBody>
          <a:bodyPr/>
          <a:lstStyle/>
          <a:p>
            <a:r>
              <a:rPr lang="en-US" dirty="0"/>
              <a:t>Most requirements for usability and accessibility are in Principles 5 -  8</a:t>
            </a:r>
          </a:p>
        </p:txBody>
      </p:sp>
    </p:spTree>
    <p:extLst>
      <p:ext uri="{BB962C8B-B14F-4D97-AF65-F5344CB8AC3E}">
        <p14:creationId xmlns:p14="http://schemas.microsoft.com/office/powerpoint/2010/main" val="3410184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D6E39-FEB4-BC46-9E69-911D7856A11E}"/>
              </a:ext>
            </a:extLst>
          </p:cNvPr>
          <p:cNvSpPr>
            <a:spLocks noGrp="1"/>
          </p:cNvSpPr>
          <p:nvPr>
            <p:ph type="title"/>
          </p:nvPr>
        </p:nvSpPr>
        <p:spPr/>
        <p:txBody>
          <a:bodyPr/>
          <a:lstStyle/>
          <a:p>
            <a:r>
              <a:rPr lang="en-US" altLang="en-US" dirty="0">
                <a:solidFill>
                  <a:srgbClr val="2878B2"/>
                </a:solidFill>
              </a:rPr>
              <a:t>Principle 5</a:t>
            </a:r>
            <a:br>
              <a:rPr lang="en-US" altLang="en-US" dirty="0">
                <a:solidFill>
                  <a:srgbClr val="2878B2"/>
                </a:solidFill>
              </a:rPr>
            </a:br>
            <a:r>
              <a:rPr lang="en-US" altLang="en-US" dirty="0">
                <a:solidFill>
                  <a:srgbClr val="2878B2"/>
                </a:solidFill>
              </a:rPr>
              <a:t>Equivalent and Consistent Voter Access</a:t>
            </a:r>
            <a:endParaRPr lang="en-US" dirty="0">
              <a:solidFill>
                <a:srgbClr val="2878B2"/>
              </a:solidFill>
            </a:endParaRPr>
          </a:p>
        </p:txBody>
      </p:sp>
      <p:sp>
        <p:nvSpPr>
          <p:cNvPr id="3" name="Content Placeholder 2">
            <a:extLst>
              <a:ext uri="{FF2B5EF4-FFF2-40B4-BE49-F238E27FC236}">
                <a16:creationId xmlns:a16="http://schemas.microsoft.com/office/drawing/2014/main" id="{65D701B3-CEBD-E149-A608-6B55DFA91C94}"/>
              </a:ext>
            </a:extLst>
          </p:cNvPr>
          <p:cNvSpPr>
            <a:spLocks noGrp="1"/>
          </p:cNvSpPr>
          <p:nvPr>
            <p:ph idx="1"/>
          </p:nvPr>
        </p:nvSpPr>
        <p:spPr/>
        <p:txBody>
          <a:bodyPr/>
          <a:lstStyle/>
          <a:p>
            <a:r>
              <a:rPr lang="en-US" altLang="en-US" b="1" dirty="0"/>
              <a:t>All voters can access and use the voting system regardless of their abilities, without discrimination.</a:t>
            </a:r>
          </a:p>
          <a:p>
            <a:endParaRPr lang="en-US" altLang="en-US" b="1" dirty="0"/>
          </a:p>
          <a:p>
            <a:pPr lvl="1"/>
            <a:r>
              <a:rPr lang="en-US" dirty="0"/>
              <a:t>Voters have a consistent experience throughout the voting process within any method of voting. </a:t>
            </a:r>
          </a:p>
          <a:p>
            <a:pPr lvl="1"/>
            <a:r>
              <a:rPr lang="en-US" dirty="0"/>
              <a:t>Voters receive equivalent information and options in all modes of voting. </a:t>
            </a:r>
          </a:p>
        </p:txBody>
      </p:sp>
    </p:spTree>
    <p:extLst>
      <p:ext uri="{BB962C8B-B14F-4D97-AF65-F5344CB8AC3E}">
        <p14:creationId xmlns:p14="http://schemas.microsoft.com/office/powerpoint/2010/main" val="2082803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01AA4-1028-414A-AC52-4381DE9F9292}"/>
              </a:ext>
            </a:extLst>
          </p:cNvPr>
          <p:cNvSpPr>
            <a:spLocks noGrp="1"/>
          </p:cNvSpPr>
          <p:nvPr>
            <p:ph type="title"/>
          </p:nvPr>
        </p:nvSpPr>
        <p:spPr/>
        <p:txBody>
          <a:bodyPr/>
          <a:lstStyle/>
          <a:p>
            <a:r>
              <a:rPr lang="en-US" dirty="0"/>
              <a:t>Modes of voting</a:t>
            </a:r>
          </a:p>
        </p:txBody>
      </p:sp>
      <p:sp>
        <p:nvSpPr>
          <p:cNvPr id="3" name="Content Placeholder 2">
            <a:extLst>
              <a:ext uri="{FF2B5EF4-FFF2-40B4-BE49-F238E27FC236}">
                <a16:creationId xmlns:a16="http://schemas.microsoft.com/office/drawing/2014/main" id="{52DD7FB6-E631-EE49-B930-2580DDF1B7C9}"/>
              </a:ext>
            </a:extLst>
          </p:cNvPr>
          <p:cNvSpPr>
            <a:spLocks noGrp="1"/>
          </p:cNvSpPr>
          <p:nvPr>
            <p:ph idx="1"/>
          </p:nvPr>
        </p:nvSpPr>
        <p:spPr>
          <a:xfrm>
            <a:off x="500062" y="2152357"/>
            <a:ext cx="4000500" cy="2427978"/>
          </a:xfrm>
        </p:spPr>
        <p:txBody>
          <a:bodyPr/>
          <a:lstStyle/>
          <a:p>
            <a:r>
              <a:rPr lang="en-US" b="1" dirty="0"/>
              <a:t>Presentation modes</a:t>
            </a:r>
          </a:p>
          <a:p>
            <a:pPr lvl="1"/>
            <a:r>
              <a:rPr lang="en-US" dirty="0"/>
              <a:t>Visual </a:t>
            </a:r>
          </a:p>
          <a:p>
            <a:pPr lvl="1"/>
            <a:r>
              <a:rPr lang="en-US" dirty="0"/>
              <a:t>Enhanced visual </a:t>
            </a:r>
            <a:br>
              <a:rPr lang="en-US" dirty="0"/>
            </a:br>
            <a:r>
              <a:rPr lang="en-US" dirty="0"/>
              <a:t>(text size and contrast)</a:t>
            </a:r>
          </a:p>
          <a:p>
            <a:pPr lvl="1"/>
            <a:r>
              <a:rPr lang="en-US" dirty="0"/>
              <a:t>Audio</a:t>
            </a:r>
          </a:p>
        </p:txBody>
      </p:sp>
      <p:sp>
        <p:nvSpPr>
          <p:cNvPr id="4" name="Content Placeholder 3">
            <a:extLst>
              <a:ext uri="{FF2B5EF4-FFF2-40B4-BE49-F238E27FC236}">
                <a16:creationId xmlns:a16="http://schemas.microsoft.com/office/drawing/2014/main" id="{21BBCFEB-2E71-B84A-9C87-29400465F5CE}"/>
              </a:ext>
            </a:extLst>
          </p:cNvPr>
          <p:cNvSpPr>
            <a:spLocks noGrp="1"/>
          </p:cNvSpPr>
          <p:nvPr>
            <p:ph idx="10"/>
          </p:nvPr>
        </p:nvSpPr>
        <p:spPr>
          <a:xfrm>
            <a:off x="4686300" y="2152357"/>
            <a:ext cx="4000500" cy="2427978"/>
          </a:xfrm>
        </p:spPr>
        <p:txBody>
          <a:bodyPr/>
          <a:lstStyle/>
          <a:p>
            <a:r>
              <a:rPr lang="en-US" b="1" dirty="0"/>
              <a:t>Interaction modes</a:t>
            </a:r>
          </a:p>
          <a:p>
            <a:pPr lvl="1"/>
            <a:r>
              <a:rPr lang="en-US" dirty="0"/>
              <a:t>Touch</a:t>
            </a:r>
          </a:p>
          <a:p>
            <a:pPr lvl="1"/>
            <a:r>
              <a:rPr lang="en-US" dirty="0"/>
              <a:t>Tactile controls</a:t>
            </a:r>
          </a:p>
          <a:p>
            <a:pPr lvl="1"/>
            <a:r>
              <a:rPr lang="en-US" dirty="0"/>
              <a:t>Non-manual access</a:t>
            </a:r>
          </a:p>
        </p:txBody>
      </p:sp>
      <p:sp>
        <p:nvSpPr>
          <p:cNvPr id="5" name="Rectangle 4">
            <a:extLst>
              <a:ext uri="{FF2B5EF4-FFF2-40B4-BE49-F238E27FC236}">
                <a16:creationId xmlns:a16="http://schemas.microsoft.com/office/drawing/2014/main" id="{3818C331-D5C7-0D49-93C1-1B94E6ABB934}"/>
              </a:ext>
            </a:extLst>
          </p:cNvPr>
          <p:cNvSpPr/>
          <p:nvPr/>
        </p:nvSpPr>
        <p:spPr>
          <a:xfrm>
            <a:off x="429064" y="1109102"/>
            <a:ext cx="8714935" cy="707886"/>
          </a:xfrm>
          <a:prstGeom prst="rect">
            <a:avLst/>
          </a:prstGeom>
        </p:spPr>
        <p:txBody>
          <a:bodyPr wrap="square">
            <a:spAutoFit/>
          </a:bodyPr>
          <a:lstStyle/>
          <a:p>
            <a:r>
              <a:rPr lang="en-US" sz="2000" dirty="0">
                <a:solidFill>
                  <a:srgbClr val="4D565E"/>
                </a:solidFill>
                <a:ea typeface="Open Sans" panose="020B0606030504020204" pitchFamily="34" charset="0"/>
                <a:cs typeface="Open Sans" panose="020B0606030504020204" pitchFamily="34" charset="0"/>
              </a:rPr>
              <a:t>Principle 5 defines the presentation and interaction modes needed for accessibility</a:t>
            </a:r>
          </a:p>
        </p:txBody>
      </p:sp>
    </p:spTree>
    <p:extLst>
      <p:ext uri="{BB962C8B-B14F-4D97-AF65-F5344CB8AC3E}">
        <p14:creationId xmlns:p14="http://schemas.microsoft.com/office/powerpoint/2010/main" val="3098441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D6E39-FEB4-BC46-9E69-911D7856A11E}"/>
              </a:ext>
            </a:extLst>
          </p:cNvPr>
          <p:cNvSpPr>
            <a:spLocks noGrp="1"/>
          </p:cNvSpPr>
          <p:nvPr>
            <p:ph type="title"/>
          </p:nvPr>
        </p:nvSpPr>
        <p:spPr/>
        <p:txBody>
          <a:bodyPr/>
          <a:lstStyle/>
          <a:p>
            <a:r>
              <a:rPr lang="en-US" altLang="en-US" dirty="0">
                <a:solidFill>
                  <a:srgbClr val="2878B2"/>
                </a:solidFill>
              </a:rPr>
              <a:t>Principle 6</a:t>
            </a:r>
            <a:br>
              <a:rPr lang="en-US" altLang="en-US" dirty="0">
                <a:solidFill>
                  <a:srgbClr val="2878B2"/>
                </a:solidFill>
              </a:rPr>
            </a:br>
            <a:r>
              <a:rPr lang="en-US" altLang="en-US" dirty="0">
                <a:solidFill>
                  <a:srgbClr val="2878B2"/>
                </a:solidFill>
              </a:rPr>
              <a:t>Voter Privacy</a:t>
            </a:r>
            <a:endParaRPr lang="en-US" dirty="0">
              <a:solidFill>
                <a:srgbClr val="2878B2"/>
              </a:solidFill>
            </a:endParaRPr>
          </a:p>
        </p:txBody>
      </p:sp>
      <p:sp>
        <p:nvSpPr>
          <p:cNvPr id="3" name="Content Placeholder 2">
            <a:extLst>
              <a:ext uri="{FF2B5EF4-FFF2-40B4-BE49-F238E27FC236}">
                <a16:creationId xmlns:a16="http://schemas.microsoft.com/office/drawing/2014/main" id="{65D701B3-CEBD-E149-A608-6B55DFA91C94}"/>
              </a:ext>
            </a:extLst>
          </p:cNvPr>
          <p:cNvSpPr>
            <a:spLocks noGrp="1"/>
          </p:cNvSpPr>
          <p:nvPr>
            <p:ph idx="1"/>
          </p:nvPr>
        </p:nvSpPr>
        <p:spPr/>
        <p:txBody>
          <a:bodyPr/>
          <a:lstStyle/>
          <a:p>
            <a:r>
              <a:rPr lang="en-US" b="1" dirty="0"/>
              <a:t>Voters can mark, verify, and cast their ballot privately and independently.</a:t>
            </a:r>
            <a:r>
              <a:rPr lang="en-US" dirty="0"/>
              <a:t> </a:t>
            </a:r>
          </a:p>
          <a:p>
            <a:endParaRPr lang="en-US" dirty="0"/>
          </a:p>
          <a:p>
            <a:pPr lvl="1"/>
            <a:r>
              <a:rPr lang="en-US" dirty="0"/>
              <a:t>The voting process preserves the privacy of the voter's interaction with the ballot, modes of voting, and vote selections. </a:t>
            </a:r>
          </a:p>
          <a:p>
            <a:pPr lvl="1"/>
            <a:r>
              <a:rPr lang="en-US" dirty="0"/>
              <a:t>Voters can mark, verify and cast their ballot or other associated cast vote record, without assistance from others. </a:t>
            </a:r>
          </a:p>
        </p:txBody>
      </p:sp>
    </p:spTree>
    <p:extLst>
      <p:ext uri="{BB962C8B-B14F-4D97-AF65-F5344CB8AC3E}">
        <p14:creationId xmlns:p14="http://schemas.microsoft.com/office/powerpoint/2010/main" val="11106227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85019-97C5-934B-9C58-2585734D258E}"/>
              </a:ext>
            </a:extLst>
          </p:cNvPr>
          <p:cNvSpPr>
            <a:spLocks noGrp="1"/>
          </p:cNvSpPr>
          <p:nvPr>
            <p:ph type="title"/>
          </p:nvPr>
        </p:nvSpPr>
        <p:spPr/>
        <p:txBody>
          <a:bodyPr/>
          <a:lstStyle/>
          <a:p>
            <a:r>
              <a:rPr lang="en-US" dirty="0"/>
              <a:t>Voter privacy vs ballot secrecy</a:t>
            </a:r>
          </a:p>
        </p:txBody>
      </p:sp>
      <p:sp>
        <p:nvSpPr>
          <p:cNvPr id="4" name="Content Placeholder 3">
            <a:extLst>
              <a:ext uri="{FF2B5EF4-FFF2-40B4-BE49-F238E27FC236}">
                <a16:creationId xmlns:a16="http://schemas.microsoft.com/office/drawing/2014/main" id="{345557AC-36F8-574C-A6CF-CE3A1E84F0CB}"/>
              </a:ext>
            </a:extLst>
          </p:cNvPr>
          <p:cNvSpPr>
            <a:spLocks noGrp="1"/>
          </p:cNvSpPr>
          <p:nvPr>
            <p:ph idx="1"/>
          </p:nvPr>
        </p:nvSpPr>
        <p:spPr>
          <a:xfrm>
            <a:off x="500062" y="2152356"/>
            <a:ext cx="3663975" cy="2427979"/>
          </a:xfrm>
        </p:spPr>
        <p:txBody>
          <a:bodyPr>
            <a:normAutofit lnSpcReduction="10000"/>
          </a:bodyPr>
          <a:lstStyle/>
          <a:p>
            <a:r>
              <a:rPr lang="en-US" b="1" dirty="0"/>
              <a:t>Voter privacy</a:t>
            </a:r>
          </a:p>
          <a:p>
            <a:r>
              <a:rPr lang="en-US" dirty="0"/>
              <a:t>Privacy during voting including a voter’s interaction with the ballot, modes of voting, and selections</a:t>
            </a:r>
          </a:p>
          <a:p>
            <a:r>
              <a:rPr lang="en-US" dirty="0"/>
              <a:t>Includes the ability to mark, verify, and cast a ballot without assistance</a:t>
            </a:r>
          </a:p>
        </p:txBody>
      </p:sp>
      <p:sp>
        <p:nvSpPr>
          <p:cNvPr id="5" name="Content Placeholder 4">
            <a:extLst>
              <a:ext uri="{FF2B5EF4-FFF2-40B4-BE49-F238E27FC236}">
                <a16:creationId xmlns:a16="http://schemas.microsoft.com/office/drawing/2014/main" id="{BB6CC42B-FCBA-6643-80C1-9845E09167F6}"/>
              </a:ext>
            </a:extLst>
          </p:cNvPr>
          <p:cNvSpPr>
            <a:spLocks noGrp="1"/>
          </p:cNvSpPr>
          <p:nvPr>
            <p:ph idx="10"/>
          </p:nvPr>
        </p:nvSpPr>
        <p:spPr>
          <a:xfrm>
            <a:off x="4686300" y="2152356"/>
            <a:ext cx="4000500" cy="2427979"/>
          </a:xfrm>
        </p:spPr>
        <p:txBody>
          <a:bodyPr/>
          <a:lstStyle/>
          <a:p>
            <a:r>
              <a:rPr lang="en-US" b="1" dirty="0"/>
              <a:t>Ballot secrecy</a:t>
            </a:r>
          </a:p>
          <a:p>
            <a:r>
              <a:rPr lang="en-US" dirty="0"/>
              <a:t>Preventing links between a voter and a ballot after the ballot has been cast to prevent identifying how someone voted</a:t>
            </a:r>
          </a:p>
        </p:txBody>
      </p:sp>
      <p:sp>
        <p:nvSpPr>
          <p:cNvPr id="6" name="Rectangle 5">
            <a:extLst>
              <a:ext uri="{FF2B5EF4-FFF2-40B4-BE49-F238E27FC236}">
                <a16:creationId xmlns:a16="http://schemas.microsoft.com/office/drawing/2014/main" id="{BE76D1BC-F285-CA43-89E3-C50BDE961284}"/>
              </a:ext>
            </a:extLst>
          </p:cNvPr>
          <p:cNvSpPr/>
          <p:nvPr/>
        </p:nvSpPr>
        <p:spPr>
          <a:xfrm>
            <a:off x="429064" y="1109102"/>
            <a:ext cx="8714935" cy="707886"/>
          </a:xfrm>
          <a:prstGeom prst="rect">
            <a:avLst/>
          </a:prstGeom>
        </p:spPr>
        <p:txBody>
          <a:bodyPr wrap="square">
            <a:spAutoFit/>
          </a:bodyPr>
          <a:lstStyle/>
          <a:p>
            <a:r>
              <a:rPr lang="en-US" sz="2000" dirty="0">
                <a:solidFill>
                  <a:srgbClr val="4D565E"/>
                </a:solidFill>
                <a:ea typeface="Open Sans" panose="020B0606030504020204" pitchFamily="34" charset="0"/>
                <a:cs typeface="Open Sans" panose="020B0606030504020204" pitchFamily="34" charset="0"/>
              </a:rPr>
              <a:t>Principle 6 meets HAVA requirements for independent and private voting.</a:t>
            </a:r>
          </a:p>
          <a:p>
            <a:r>
              <a:rPr lang="en-US" sz="2000" dirty="0">
                <a:solidFill>
                  <a:srgbClr val="4D565E"/>
                </a:solidFill>
                <a:ea typeface="Open Sans" panose="020B0606030504020204" pitchFamily="34" charset="0"/>
                <a:cs typeface="Open Sans" panose="020B0606030504020204" pitchFamily="34" charset="0"/>
              </a:rPr>
              <a:t>Voter privacy is separated from ballot secrecy (covered in Principle 10)</a:t>
            </a:r>
          </a:p>
        </p:txBody>
      </p:sp>
    </p:spTree>
    <p:extLst>
      <p:ext uri="{BB962C8B-B14F-4D97-AF65-F5344CB8AC3E}">
        <p14:creationId xmlns:p14="http://schemas.microsoft.com/office/powerpoint/2010/main" val="28187322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D6E39-FEB4-BC46-9E69-911D7856A11E}"/>
              </a:ext>
            </a:extLst>
          </p:cNvPr>
          <p:cNvSpPr>
            <a:spLocks noGrp="1"/>
          </p:cNvSpPr>
          <p:nvPr>
            <p:ph type="title"/>
          </p:nvPr>
        </p:nvSpPr>
        <p:spPr/>
        <p:txBody>
          <a:bodyPr/>
          <a:lstStyle/>
          <a:p>
            <a:br>
              <a:rPr lang="en-US" altLang="en-US" dirty="0"/>
            </a:br>
            <a:r>
              <a:rPr lang="en-US" dirty="0">
                <a:solidFill>
                  <a:srgbClr val="2878B2"/>
                </a:solidFill>
              </a:rPr>
              <a:t>Principle 7</a:t>
            </a:r>
            <a:br>
              <a:rPr lang="en-US" dirty="0">
                <a:solidFill>
                  <a:srgbClr val="2878B2"/>
                </a:solidFill>
              </a:rPr>
            </a:br>
            <a:r>
              <a:rPr lang="en-US" dirty="0">
                <a:solidFill>
                  <a:srgbClr val="2878B2"/>
                </a:solidFill>
              </a:rPr>
              <a:t>MARKED, VERIFIED, AND CAST AS INTENDED </a:t>
            </a:r>
          </a:p>
        </p:txBody>
      </p:sp>
      <p:sp>
        <p:nvSpPr>
          <p:cNvPr id="3" name="Content Placeholder 2">
            <a:extLst>
              <a:ext uri="{FF2B5EF4-FFF2-40B4-BE49-F238E27FC236}">
                <a16:creationId xmlns:a16="http://schemas.microsoft.com/office/drawing/2014/main" id="{65D701B3-CEBD-E149-A608-6B55DFA91C94}"/>
              </a:ext>
            </a:extLst>
          </p:cNvPr>
          <p:cNvSpPr>
            <a:spLocks noGrp="1"/>
          </p:cNvSpPr>
          <p:nvPr>
            <p:ph idx="1"/>
          </p:nvPr>
        </p:nvSpPr>
        <p:spPr/>
        <p:txBody>
          <a:bodyPr/>
          <a:lstStyle/>
          <a:p>
            <a:r>
              <a:rPr lang="en-US" b="1" dirty="0"/>
              <a:t>Ballots and vote selections are presented in a perceivable, operable, and understandable way and can be marked, verified, and cast by all voters. </a:t>
            </a:r>
          </a:p>
          <a:p>
            <a:endParaRPr lang="en-US" dirty="0"/>
          </a:p>
          <a:p>
            <a:pPr lvl="1"/>
            <a:r>
              <a:rPr lang="en-US" dirty="0"/>
              <a:t>The default voting system settings present a ballot usable for the widest range of voters, and voters can adjust settings and preferences to meet their needs. </a:t>
            </a:r>
            <a:endParaRPr lang="en-US" sz="1800" dirty="0"/>
          </a:p>
          <a:p>
            <a:pPr lvl="1"/>
            <a:r>
              <a:rPr lang="en-US" dirty="0"/>
              <a:t>Voters and election workers can use all controls accurately, and voters have direct control of all ballot changes and selections.</a:t>
            </a:r>
            <a:endParaRPr lang="en-US" sz="1800" dirty="0"/>
          </a:p>
          <a:p>
            <a:pPr lvl="1"/>
            <a:r>
              <a:rPr lang="en-US" dirty="0"/>
              <a:t>Voters can understand all information as it is presented, including instructions, messages from the system, and error messages.</a:t>
            </a:r>
            <a:r>
              <a:rPr lang="en-US" sz="1800" dirty="0"/>
              <a:t> </a:t>
            </a:r>
          </a:p>
        </p:txBody>
      </p:sp>
    </p:spTree>
    <p:extLst>
      <p:ext uri="{BB962C8B-B14F-4D97-AF65-F5344CB8AC3E}">
        <p14:creationId xmlns:p14="http://schemas.microsoft.com/office/powerpoint/2010/main" val="1357196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2342" y="381420"/>
            <a:ext cx="6647136" cy="1996391"/>
          </a:xfrm>
        </p:spPr>
        <p:txBody>
          <a:bodyPr>
            <a:normAutofit/>
          </a:bodyPr>
          <a:lstStyle/>
          <a:p>
            <a:r>
              <a:rPr lang="en-US" dirty="0"/>
              <a:t> </a:t>
            </a:r>
          </a:p>
        </p:txBody>
      </p:sp>
      <p:sp>
        <p:nvSpPr>
          <p:cNvPr id="3" name="Text Placeholder 2"/>
          <p:cNvSpPr>
            <a:spLocks noGrp="1"/>
          </p:cNvSpPr>
          <p:nvPr>
            <p:ph type="body" idx="1"/>
          </p:nvPr>
        </p:nvSpPr>
        <p:spPr>
          <a:xfrm>
            <a:off x="1962342" y="2457918"/>
            <a:ext cx="6800850" cy="2051672"/>
          </a:xfrm>
        </p:spPr>
        <p:txBody>
          <a:bodyPr/>
          <a:lstStyle/>
          <a:p>
            <a:r>
              <a:rPr lang="en-US" sz="2000" dirty="0"/>
              <a:t>The 2002 Help America Vote Act has given NIST a key role in helping to realize nationwide improvements in voting systems, including assisting the Election Assistance Commission with the development of voluntary voting system guidelines.</a:t>
            </a:r>
          </a:p>
          <a:p>
            <a:r>
              <a:rPr lang="en-US" sz="2000" dirty="0"/>
              <a:t> </a:t>
            </a:r>
          </a:p>
          <a:p>
            <a:r>
              <a:rPr lang="en-US" sz="2000" dirty="0"/>
              <a:t>vote.nist.gov</a:t>
            </a:r>
          </a:p>
        </p:txBody>
      </p:sp>
      <p:pic>
        <p:nvPicPr>
          <p:cNvPr id="5" name="Picture 4" descr="National Institute of Standards and Technology">
            <a:hlinkClick r:id="rId3" tooltip="&quot;National Institute of Standards and Technology&quot;"/>
            <a:extLst>
              <a:ext uri="{FF2B5EF4-FFF2-40B4-BE49-F238E27FC236}">
                <a16:creationId xmlns:a16="http://schemas.microsoft.com/office/drawing/2014/main" id="{B6ED92F1-6178-4B1E-AFF7-A914E62D1DF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35909" y="977347"/>
            <a:ext cx="5719555" cy="861391"/>
          </a:xfrm>
          <a:prstGeom prst="rect">
            <a:avLst/>
          </a:prstGeom>
          <a:noFill/>
          <a:ln>
            <a:noFill/>
          </a:ln>
        </p:spPr>
      </p:pic>
    </p:spTree>
    <p:extLst>
      <p:ext uri="{BB962C8B-B14F-4D97-AF65-F5344CB8AC3E}">
        <p14:creationId xmlns:p14="http://schemas.microsoft.com/office/powerpoint/2010/main" val="1203599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01AA4-1028-414A-AC52-4381DE9F9292}"/>
              </a:ext>
            </a:extLst>
          </p:cNvPr>
          <p:cNvSpPr>
            <a:spLocks noGrp="1"/>
          </p:cNvSpPr>
          <p:nvPr>
            <p:ph type="title"/>
          </p:nvPr>
        </p:nvSpPr>
        <p:spPr/>
        <p:txBody>
          <a:bodyPr/>
          <a:lstStyle/>
          <a:p>
            <a:r>
              <a:rPr lang="en-US" dirty="0"/>
              <a:t>POUR Principles</a:t>
            </a:r>
          </a:p>
        </p:txBody>
      </p:sp>
      <p:sp>
        <p:nvSpPr>
          <p:cNvPr id="3" name="Content Placeholder 2">
            <a:extLst>
              <a:ext uri="{FF2B5EF4-FFF2-40B4-BE49-F238E27FC236}">
                <a16:creationId xmlns:a16="http://schemas.microsoft.com/office/drawing/2014/main" id="{52DD7FB6-E631-EE49-B930-2580DDF1B7C9}"/>
              </a:ext>
            </a:extLst>
          </p:cNvPr>
          <p:cNvSpPr>
            <a:spLocks noGrp="1"/>
          </p:cNvSpPr>
          <p:nvPr>
            <p:ph idx="1"/>
          </p:nvPr>
        </p:nvSpPr>
        <p:spPr>
          <a:xfrm>
            <a:off x="1969476" y="2082017"/>
            <a:ext cx="6689189" cy="2414131"/>
          </a:xfrm>
        </p:spPr>
        <p:txBody>
          <a:bodyPr>
            <a:normAutofit lnSpcReduction="10000"/>
          </a:bodyPr>
          <a:lstStyle/>
          <a:p>
            <a:r>
              <a:rPr lang="en-US" b="1" dirty="0"/>
              <a:t>Perceivable</a:t>
            </a:r>
            <a:br>
              <a:rPr lang="en-US" b="1" dirty="0"/>
            </a:br>
            <a:endParaRPr lang="en-US" b="1" dirty="0"/>
          </a:p>
          <a:p>
            <a:r>
              <a:rPr lang="en-US" b="1" dirty="0"/>
              <a:t>Operable</a:t>
            </a:r>
          </a:p>
          <a:p>
            <a:endParaRPr lang="en-US" b="1" dirty="0"/>
          </a:p>
          <a:p>
            <a:r>
              <a:rPr lang="en-US" b="1" dirty="0"/>
              <a:t>Understandable</a:t>
            </a:r>
          </a:p>
          <a:p>
            <a:endParaRPr lang="en-US" b="1" dirty="0"/>
          </a:p>
          <a:p>
            <a:r>
              <a:rPr lang="en-US" b="1" dirty="0"/>
              <a:t>Robust </a:t>
            </a:r>
            <a:r>
              <a:rPr lang="en-US" dirty="0"/>
              <a:t>(covered in Principle 8)</a:t>
            </a:r>
            <a:endParaRPr lang="en-US" b="1" dirty="0"/>
          </a:p>
        </p:txBody>
      </p:sp>
      <p:sp>
        <p:nvSpPr>
          <p:cNvPr id="5" name="Rectangle 4">
            <a:extLst>
              <a:ext uri="{FF2B5EF4-FFF2-40B4-BE49-F238E27FC236}">
                <a16:creationId xmlns:a16="http://schemas.microsoft.com/office/drawing/2014/main" id="{3818C331-D5C7-0D49-93C1-1B94E6ABB934}"/>
              </a:ext>
            </a:extLst>
          </p:cNvPr>
          <p:cNvSpPr/>
          <p:nvPr/>
        </p:nvSpPr>
        <p:spPr>
          <a:xfrm>
            <a:off x="429064" y="1109102"/>
            <a:ext cx="8714935" cy="707886"/>
          </a:xfrm>
          <a:prstGeom prst="rect">
            <a:avLst/>
          </a:prstGeom>
        </p:spPr>
        <p:txBody>
          <a:bodyPr wrap="square">
            <a:spAutoFit/>
          </a:bodyPr>
          <a:lstStyle/>
          <a:p>
            <a:r>
              <a:rPr lang="en-US" sz="2000" dirty="0">
                <a:solidFill>
                  <a:srgbClr val="4D565E"/>
                </a:solidFill>
                <a:ea typeface="Open Sans" panose="020B0606030504020204" pitchFamily="34" charset="0"/>
                <a:cs typeface="Open Sans" panose="020B0606030504020204" pitchFamily="34" charset="0"/>
              </a:rPr>
              <a:t>Principle 7 is organized to match the principles of the Web Content Accessibility Guidelines (WCAG)</a:t>
            </a:r>
          </a:p>
        </p:txBody>
      </p:sp>
    </p:spTree>
    <p:extLst>
      <p:ext uri="{BB962C8B-B14F-4D97-AF65-F5344CB8AC3E}">
        <p14:creationId xmlns:p14="http://schemas.microsoft.com/office/powerpoint/2010/main" val="18663976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D6E39-FEB4-BC46-9E69-911D7856A11E}"/>
              </a:ext>
            </a:extLst>
          </p:cNvPr>
          <p:cNvSpPr>
            <a:spLocks noGrp="1"/>
          </p:cNvSpPr>
          <p:nvPr>
            <p:ph type="title"/>
          </p:nvPr>
        </p:nvSpPr>
        <p:spPr/>
        <p:txBody>
          <a:bodyPr/>
          <a:lstStyle/>
          <a:p>
            <a:br>
              <a:rPr lang="en-US" altLang="en-US" dirty="0"/>
            </a:br>
            <a:r>
              <a:rPr lang="en-US" dirty="0">
                <a:solidFill>
                  <a:srgbClr val="2878B2"/>
                </a:solidFill>
              </a:rPr>
              <a:t>Principle 8</a:t>
            </a:r>
            <a:br>
              <a:rPr lang="en-US" dirty="0">
                <a:solidFill>
                  <a:srgbClr val="2878B2"/>
                </a:solidFill>
              </a:rPr>
            </a:br>
            <a:r>
              <a:rPr lang="en-US" dirty="0">
                <a:solidFill>
                  <a:srgbClr val="2878B2"/>
                </a:solidFill>
              </a:rPr>
              <a:t>ROBUST, SAFE, USABLE, AND ACCESSIBLE</a:t>
            </a:r>
          </a:p>
        </p:txBody>
      </p:sp>
      <p:sp>
        <p:nvSpPr>
          <p:cNvPr id="3" name="Content Placeholder 2">
            <a:extLst>
              <a:ext uri="{FF2B5EF4-FFF2-40B4-BE49-F238E27FC236}">
                <a16:creationId xmlns:a16="http://schemas.microsoft.com/office/drawing/2014/main" id="{65D701B3-CEBD-E149-A608-6B55DFA91C94}"/>
              </a:ext>
            </a:extLst>
          </p:cNvPr>
          <p:cNvSpPr>
            <a:spLocks noGrp="1"/>
          </p:cNvSpPr>
          <p:nvPr>
            <p:ph idx="1"/>
          </p:nvPr>
        </p:nvSpPr>
        <p:spPr/>
        <p:txBody>
          <a:bodyPr>
            <a:normAutofit fontScale="92500"/>
          </a:bodyPr>
          <a:lstStyle/>
          <a:p>
            <a:r>
              <a:rPr lang="en-US" b="1" dirty="0"/>
              <a:t>The voting system and voting processes provide a robust, safe, usable, and accessible experience. </a:t>
            </a:r>
          </a:p>
          <a:p>
            <a:endParaRPr lang="en-US" dirty="0"/>
          </a:p>
          <a:p>
            <a:pPr lvl="1"/>
            <a:r>
              <a:rPr lang="en-US" dirty="0"/>
              <a:t>The voting system’s hardware, software, and accessories are robust and do not expose users to harmful conditions. </a:t>
            </a:r>
            <a:endParaRPr lang="en-US" sz="1800" dirty="0"/>
          </a:p>
          <a:p>
            <a:pPr lvl="1"/>
            <a:r>
              <a:rPr lang="en-US" dirty="0"/>
              <a:t>The voting system meets currently accepted federal standards for accessibility. </a:t>
            </a:r>
            <a:endParaRPr lang="en-US" sz="1800" dirty="0"/>
          </a:p>
          <a:p>
            <a:pPr lvl="1"/>
            <a:r>
              <a:rPr lang="en-US" dirty="0"/>
              <a:t>The voting system is evaluated with a wide range of representative voters, including those with and without disabilities, for effectiveness, efficiency, and satisfaction. </a:t>
            </a:r>
            <a:endParaRPr lang="en-US" sz="1800" dirty="0"/>
          </a:p>
          <a:p>
            <a:pPr lvl="1"/>
            <a:r>
              <a:rPr lang="en-US" dirty="0"/>
              <a:t>The voting system is evaluated for usability for election workers. </a:t>
            </a:r>
            <a:endParaRPr lang="en-US" sz="1800" dirty="0"/>
          </a:p>
        </p:txBody>
      </p:sp>
    </p:spTree>
    <p:extLst>
      <p:ext uri="{BB962C8B-B14F-4D97-AF65-F5344CB8AC3E}">
        <p14:creationId xmlns:p14="http://schemas.microsoft.com/office/powerpoint/2010/main" val="22414771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D6E39-FEB4-BC46-9E69-911D7856A11E}"/>
              </a:ext>
            </a:extLst>
          </p:cNvPr>
          <p:cNvSpPr>
            <a:spLocks noGrp="1"/>
          </p:cNvSpPr>
          <p:nvPr>
            <p:ph type="title"/>
          </p:nvPr>
        </p:nvSpPr>
        <p:spPr/>
        <p:txBody>
          <a:bodyPr/>
          <a:lstStyle/>
          <a:p>
            <a:br>
              <a:rPr lang="en-US" altLang="en-US" dirty="0"/>
            </a:br>
            <a:r>
              <a:rPr lang="en-US" dirty="0">
                <a:solidFill>
                  <a:srgbClr val="2878B2"/>
                </a:solidFill>
              </a:rPr>
              <a:t>Principle 2</a:t>
            </a:r>
            <a:br>
              <a:rPr lang="en-US" dirty="0">
                <a:solidFill>
                  <a:srgbClr val="2878B2"/>
                </a:solidFill>
              </a:rPr>
            </a:br>
            <a:r>
              <a:rPr lang="en-US" dirty="0">
                <a:solidFill>
                  <a:srgbClr val="2878B2"/>
                </a:solidFill>
              </a:rPr>
              <a:t>HIGH QUALITY IMPLEMENTATION</a:t>
            </a:r>
          </a:p>
        </p:txBody>
      </p:sp>
      <p:sp>
        <p:nvSpPr>
          <p:cNvPr id="3" name="Content Placeholder 2">
            <a:extLst>
              <a:ext uri="{FF2B5EF4-FFF2-40B4-BE49-F238E27FC236}">
                <a16:creationId xmlns:a16="http://schemas.microsoft.com/office/drawing/2014/main" id="{65D701B3-CEBD-E149-A608-6B55DFA91C94}"/>
              </a:ext>
            </a:extLst>
          </p:cNvPr>
          <p:cNvSpPr>
            <a:spLocks noGrp="1"/>
          </p:cNvSpPr>
          <p:nvPr>
            <p:ph idx="1"/>
          </p:nvPr>
        </p:nvSpPr>
        <p:spPr/>
        <p:txBody>
          <a:bodyPr/>
          <a:lstStyle/>
          <a:p>
            <a:r>
              <a:rPr lang="en-US" dirty="0"/>
              <a:t>The voting system is implemented using high quality best practices. </a:t>
            </a:r>
          </a:p>
          <a:p>
            <a:endParaRPr lang="en-US" dirty="0"/>
          </a:p>
          <a:p>
            <a:pPr lvl="1"/>
            <a:r>
              <a:rPr lang="en-US" dirty="0"/>
              <a:t>2.2 - The voting system is implemented using best practice user-centered design methods that consider a wide range of representative voters, including those with and without disabilities, and election workers.</a:t>
            </a:r>
            <a:endParaRPr lang="en-US" sz="1800" dirty="0"/>
          </a:p>
        </p:txBody>
      </p:sp>
    </p:spTree>
    <p:extLst>
      <p:ext uri="{BB962C8B-B14F-4D97-AF65-F5344CB8AC3E}">
        <p14:creationId xmlns:p14="http://schemas.microsoft.com/office/powerpoint/2010/main" val="30197293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85019-97C5-934B-9C58-2585734D258E}"/>
              </a:ext>
            </a:extLst>
          </p:cNvPr>
          <p:cNvSpPr>
            <a:spLocks noGrp="1"/>
          </p:cNvSpPr>
          <p:nvPr>
            <p:ph type="title"/>
          </p:nvPr>
        </p:nvSpPr>
        <p:spPr/>
        <p:txBody>
          <a:bodyPr/>
          <a:lstStyle/>
          <a:p>
            <a:r>
              <a:rPr lang="en-US" dirty="0"/>
              <a:t>Usability testing and user-centered design</a:t>
            </a:r>
          </a:p>
        </p:txBody>
      </p:sp>
      <p:sp>
        <p:nvSpPr>
          <p:cNvPr id="10" name="Content Placeholder 9">
            <a:extLst>
              <a:ext uri="{FF2B5EF4-FFF2-40B4-BE49-F238E27FC236}">
                <a16:creationId xmlns:a16="http://schemas.microsoft.com/office/drawing/2014/main" id="{6019C266-54D9-A44D-AD7F-6C23642C9104}"/>
              </a:ext>
            </a:extLst>
          </p:cNvPr>
          <p:cNvSpPr>
            <a:spLocks noGrp="1"/>
          </p:cNvSpPr>
          <p:nvPr>
            <p:ph idx="1"/>
          </p:nvPr>
        </p:nvSpPr>
        <p:spPr>
          <a:xfrm>
            <a:off x="457201" y="2039815"/>
            <a:ext cx="8229600" cy="2554807"/>
          </a:xfrm>
        </p:spPr>
        <p:txBody>
          <a:bodyPr/>
          <a:lstStyle/>
          <a:p>
            <a:pPr lvl="1"/>
            <a:r>
              <a:rPr lang="en-US" dirty="0"/>
              <a:t>What aspects of the system must be tested</a:t>
            </a:r>
          </a:p>
          <a:p>
            <a:pPr lvl="1"/>
            <a:r>
              <a:rPr lang="en-US" dirty="0"/>
              <a:t>Who is included in the testing</a:t>
            </a:r>
          </a:p>
          <a:p>
            <a:pPr lvl="1"/>
            <a:r>
              <a:rPr lang="en-US" dirty="0"/>
              <a:t>When testing takes place</a:t>
            </a:r>
          </a:p>
          <a:p>
            <a:pPr lvl="1"/>
            <a:r>
              <a:rPr lang="en-US" dirty="0"/>
              <a:t>How the results of any usability test are reported</a:t>
            </a:r>
          </a:p>
          <a:p>
            <a:pPr lvl="1"/>
            <a:r>
              <a:rPr lang="en-US" dirty="0"/>
              <a:t>How the overall user-centered design process is reported</a:t>
            </a:r>
          </a:p>
          <a:p>
            <a:endParaRPr lang="en-US" dirty="0"/>
          </a:p>
        </p:txBody>
      </p:sp>
      <p:sp>
        <p:nvSpPr>
          <p:cNvPr id="6" name="Rectangle 5">
            <a:extLst>
              <a:ext uri="{FF2B5EF4-FFF2-40B4-BE49-F238E27FC236}">
                <a16:creationId xmlns:a16="http://schemas.microsoft.com/office/drawing/2014/main" id="{BE76D1BC-F285-CA43-89E3-C50BDE961284}"/>
              </a:ext>
            </a:extLst>
          </p:cNvPr>
          <p:cNvSpPr/>
          <p:nvPr/>
        </p:nvSpPr>
        <p:spPr>
          <a:xfrm>
            <a:off x="429064" y="1109102"/>
            <a:ext cx="8714935" cy="707886"/>
          </a:xfrm>
          <a:prstGeom prst="rect">
            <a:avLst/>
          </a:prstGeom>
        </p:spPr>
        <p:txBody>
          <a:bodyPr wrap="square">
            <a:spAutoFit/>
          </a:bodyPr>
          <a:lstStyle/>
          <a:p>
            <a:r>
              <a:rPr lang="en-US" sz="2000" dirty="0">
                <a:solidFill>
                  <a:srgbClr val="4D565E"/>
                </a:solidFill>
                <a:ea typeface="Open Sans" panose="020B0606030504020204" pitchFamily="34" charset="0"/>
                <a:cs typeface="Open Sans" panose="020B0606030504020204" pitchFamily="34" charset="0"/>
              </a:rPr>
              <a:t>Principle 8 and Principle 2.2 require a process and specific approaches to usability testing voting systems including:</a:t>
            </a:r>
          </a:p>
        </p:txBody>
      </p:sp>
    </p:spTree>
    <p:extLst>
      <p:ext uri="{BB962C8B-B14F-4D97-AF65-F5344CB8AC3E}">
        <p14:creationId xmlns:p14="http://schemas.microsoft.com/office/powerpoint/2010/main" val="8858718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4534B-C4B6-0E43-AEE4-D3FE0F35B89A}"/>
              </a:ext>
            </a:extLst>
          </p:cNvPr>
          <p:cNvSpPr>
            <a:spLocks noGrp="1"/>
          </p:cNvSpPr>
          <p:nvPr>
            <p:ph type="title"/>
          </p:nvPr>
        </p:nvSpPr>
        <p:spPr/>
        <p:txBody>
          <a:bodyPr/>
          <a:lstStyle/>
          <a:p>
            <a:r>
              <a:rPr lang="en-US" b="1" dirty="0">
                <a:solidFill>
                  <a:srgbClr val="2878B2"/>
                </a:solidFill>
              </a:rPr>
              <a:t>Usability</a:t>
            </a:r>
            <a:br>
              <a:rPr lang="en-US" dirty="0"/>
            </a:br>
            <a:r>
              <a:rPr lang="en-US" sz="2400" dirty="0"/>
              <a:t>The effectiveness, efficiency and satisfaction with which specified users achieve specified goals in particular environments.</a:t>
            </a:r>
            <a:endParaRPr lang="en-US" dirty="0"/>
          </a:p>
        </p:txBody>
      </p:sp>
      <p:sp>
        <p:nvSpPr>
          <p:cNvPr id="3" name="Text Placeholder 2">
            <a:extLst>
              <a:ext uri="{FF2B5EF4-FFF2-40B4-BE49-F238E27FC236}">
                <a16:creationId xmlns:a16="http://schemas.microsoft.com/office/drawing/2014/main" id="{E856A90A-3789-BF40-AC6A-F7312F444557}"/>
              </a:ext>
            </a:extLst>
          </p:cNvPr>
          <p:cNvSpPr>
            <a:spLocks noGrp="1"/>
          </p:cNvSpPr>
          <p:nvPr>
            <p:ph type="body" sz="quarter" idx="14"/>
          </p:nvPr>
        </p:nvSpPr>
        <p:spPr/>
        <p:txBody>
          <a:bodyPr/>
          <a:lstStyle/>
          <a:p>
            <a:r>
              <a:rPr lang="en-US" dirty="0"/>
              <a:t>Definition from an international standard</a:t>
            </a:r>
            <a:br>
              <a:rPr lang="en-US" dirty="0"/>
            </a:br>
            <a:r>
              <a:rPr lang="en-US" dirty="0"/>
              <a:t>ISO 9241</a:t>
            </a:r>
          </a:p>
        </p:txBody>
      </p:sp>
    </p:spTree>
    <p:extLst>
      <p:ext uri="{BB962C8B-B14F-4D97-AF65-F5344CB8AC3E}">
        <p14:creationId xmlns:p14="http://schemas.microsoft.com/office/powerpoint/2010/main" val="18753447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4534B-C4B6-0E43-AEE4-D3FE0F35B89A}"/>
              </a:ext>
            </a:extLst>
          </p:cNvPr>
          <p:cNvSpPr>
            <a:spLocks noGrp="1"/>
          </p:cNvSpPr>
          <p:nvPr>
            <p:ph type="title"/>
          </p:nvPr>
        </p:nvSpPr>
        <p:spPr>
          <a:xfrm>
            <a:off x="683630" y="1077686"/>
            <a:ext cx="8010203" cy="2020465"/>
          </a:xfrm>
        </p:spPr>
        <p:txBody>
          <a:bodyPr/>
          <a:lstStyle/>
          <a:p>
            <a:r>
              <a:rPr lang="en-US" b="1" dirty="0">
                <a:solidFill>
                  <a:srgbClr val="2878B2"/>
                </a:solidFill>
              </a:rPr>
              <a:t>Accessibility</a:t>
            </a:r>
            <a:br>
              <a:rPr lang="en-US" dirty="0"/>
            </a:br>
            <a:r>
              <a:rPr lang="en-US" sz="2400" dirty="0"/>
              <a:t>The extent to which products, systems, service, environments and facilities can be used by people from a population with the widest range of characteristics and capabilities to achieve a specified goal in a specified context of use.</a:t>
            </a:r>
            <a:endParaRPr lang="en-US" dirty="0"/>
          </a:p>
        </p:txBody>
      </p:sp>
      <p:sp>
        <p:nvSpPr>
          <p:cNvPr id="3" name="Text Placeholder 2">
            <a:extLst>
              <a:ext uri="{FF2B5EF4-FFF2-40B4-BE49-F238E27FC236}">
                <a16:creationId xmlns:a16="http://schemas.microsoft.com/office/drawing/2014/main" id="{E856A90A-3789-BF40-AC6A-F7312F444557}"/>
              </a:ext>
            </a:extLst>
          </p:cNvPr>
          <p:cNvSpPr>
            <a:spLocks noGrp="1"/>
          </p:cNvSpPr>
          <p:nvPr>
            <p:ph type="body" sz="quarter" idx="14"/>
          </p:nvPr>
        </p:nvSpPr>
        <p:spPr/>
        <p:txBody>
          <a:bodyPr/>
          <a:lstStyle/>
          <a:p>
            <a:r>
              <a:rPr lang="en-US" dirty="0"/>
              <a:t>Definition from an international standard</a:t>
            </a:r>
            <a:br>
              <a:rPr lang="en-US" dirty="0"/>
            </a:br>
            <a:r>
              <a:rPr lang="en-US" dirty="0"/>
              <a:t>ISO 9241</a:t>
            </a:r>
          </a:p>
        </p:txBody>
      </p:sp>
    </p:spTree>
    <p:extLst>
      <p:ext uri="{BB962C8B-B14F-4D97-AF65-F5344CB8AC3E}">
        <p14:creationId xmlns:p14="http://schemas.microsoft.com/office/powerpoint/2010/main" val="36059570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BA99A3-3FBF-0342-8837-55535510BE1E}"/>
              </a:ext>
            </a:extLst>
          </p:cNvPr>
          <p:cNvSpPr>
            <a:spLocks noGrp="1"/>
          </p:cNvSpPr>
          <p:nvPr>
            <p:ph type="title"/>
          </p:nvPr>
        </p:nvSpPr>
        <p:spPr/>
        <p:txBody>
          <a:bodyPr/>
          <a:lstStyle/>
          <a:p>
            <a:r>
              <a:rPr lang="en-US" dirty="0"/>
              <a:t>Usability testing with voters and election workers </a:t>
            </a:r>
          </a:p>
        </p:txBody>
      </p:sp>
      <p:sp>
        <p:nvSpPr>
          <p:cNvPr id="6" name="Content Placeholder 5">
            <a:extLst>
              <a:ext uri="{FF2B5EF4-FFF2-40B4-BE49-F238E27FC236}">
                <a16:creationId xmlns:a16="http://schemas.microsoft.com/office/drawing/2014/main" id="{90ABFEBF-F370-B747-B051-537DF209C8AD}"/>
              </a:ext>
            </a:extLst>
          </p:cNvPr>
          <p:cNvSpPr>
            <a:spLocks noGrp="1"/>
          </p:cNvSpPr>
          <p:nvPr>
            <p:ph idx="1"/>
          </p:nvPr>
        </p:nvSpPr>
        <p:spPr>
          <a:xfrm>
            <a:off x="500062" y="2194560"/>
            <a:ext cx="4000500" cy="2385776"/>
          </a:xfrm>
        </p:spPr>
        <p:txBody>
          <a:bodyPr/>
          <a:lstStyle/>
          <a:p>
            <a:pPr marL="0" lvl="1" indent="0">
              <a:buNone/>
            </a:pPr>
            <a:r>
              <a:rPr lang="en-US" b="1" dirty="0">
                <a:solidFill>
                  <a:srgbClr val="2878B2"/>
                </a:solidFill>
              </a:rPr>
              <a:t>For voters</a:t>
            </a:r>
          </a:p>
          <a:p>
            <a:pPr lvl="1"/>
            <a:r>
              <a:rPr lang="en-US" dirty="0"/>
              <a:t>Completing an entire voting session including activation, marking, review and verification, and casting the ballot</a:t>
            </a:r>
          </a:p>
          <a:p>
            <a:pPr lvl="1"/>
            <a:r>
              <a:rPr lang="en-US" dirty="0"/>
              <a:t>Includes accessible voting for people with disabilities</a:t>
            </a:r>
          </a:p>
          <a:p>
            <a:endParaRPr lang="en-US" dirty="0"/>
          </a:p>
        </p:txBody>
      </p:sp>
      <p:sp>
        <p:nvSpPr>
          <p:cNvPr id="8" name="Content Placeholder 7">
            <a:extLst>
              <a:ext uri="{FF2B5EF4-FFF2-40B4-BE49-F238E27FC236}">
                <a16:creationId xmlns:a16="http://schemas.microsoft.com/office/drawing/2014/main" id="{4F9FE5B1-2714-874F-80C6-F9D9177CB0F4}"/>
              </a:ext>
            </a:extLst>
          </p:cNvPr>
          <p:cNvSpPr>
            <a:spLocks noGrp="1"/>
          </p:cNvSpPr>
          <p:nvPr>
            <p:ph idx="10"/>
          </p:nvPr>
        </p:nvSpPr>
        <p:spPr>
          <a:xfrm>
            <a:off x="4686300" y="2194560"/>
            <a:ext cx="4000500" cy="2385776"/>
          </a:xfrm>
        </p:spPr>
        <p:txBody>
          <a:bodyPr/>
          <a:lstStyle/>
          <a:p>
            <a:r>
              <a:rPr lang="en-US" b="1" dirty="0">
                <a:solidFill>
                  <a:srgbClr val="2878B2"/>
                </a:solidFill>
              </a:rPr>
              <a:t>For election workers</a:t>
            </a:r>
          </a:p>
          <a:p>
            <a:pPr lvl="1"/>
            <a:r>
              <a:rPr lang="en-US" dirty="0"/>
              <a:t>Opening the polls</a:t>
            </a:r>
          </a:p>
          <a:p>
            <a:pPr lvl="1"/>
            <a:r>
              <a:rPr lang="en-US" dirty="0"/>
              <a:t>Conducting polling including all accessibility features</a:t>
            </a:r>
          </a:p>
          <a:p>
            <a:pPr lvl="1"/>
            <a:r>
              <a:rPr lang="en-US" dirty="0"/>
              <a:t>Closing the polls</a:t>
            </a:r>
          </a:p>
          <a:p>
            <a:endParaRPr lang="en-US" b="1" dirty="0"/>
          </a:p>
        </p:txBody>
      </p:sp>
      <p:sp>
        <p:nvSpPr>
          <p:cNvPr id="7" name="Rectangle 6">
            <a:extLst>
              <a:ext uri="{FF2B5EF4-FFF2-40B4-BE49-F238E27FC236}">
                <a16:creationId xmlns:a16="http://schemas.microsoft.com/office/drawing/2014/main" id="{7BC7D068-4BDA-374E-ABC9-879FD3D312FD}"/>
              </a:ext>
            </a:extLst>
          </p:cNvPr>
          <p:cNvSpPr/>
          <p:nvPr/>
        </p:nvSpPr>
        <p:spPr>
          <a:xfrm>
            <a:off x="429064" y="1109102"/>
            <a:ext cx="8714935" cy="707886"/>
          </a:xfrm>
          <a:prstGeom prst="rect">
            <a:avLst/>
          </a:prstGeom>
        </p:spPr>
        <p:txBody>
          <a:bodyPr wrap="square">
            <a:spAutoFit/>
          </a:bodyPr>
          <a:lstStyle/>
          <a:p>
            <a:r>
              <a:rPr lang="en-US" sz="2000" dirty="0">
                <a:solidFill>
                  <a:srgbClr val="4D565E"/>
                </a:solidFill>
                <a:ea typeface="Open Sans" panose="020B0606030504020204" pitchFamily="34" charset="0"/>
                <a:cs typeface="Open Sans" panose="020B0606030504020204" pitchFamily="34" charset="0"/>
              </a:rPr>
              <a:t>The usability tests required in Principle 8.3 and 8.4 are final checks to be sure that the voting system can be used to complete typical tasks  </a:t>
            </a:r>
          </a:p>
        </p:txBody>
      </p:sp>
    </p:spTree>
    <p:extLst>
      <p:ext uri="{BB962C8B-B14F-4D97-AF65-F5344CB8AC3E}">
        <p14:creationId xmlns:p14="http://schemas.microsoft.com/office/powerpoint/2010/main" val="29054811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85019-97C5-934B-9C58-2585734D258E}"/>
              </a:ext>
            </a:extLst>
          </p:cNvPr>
          <p:cNvSpPr>
            <a:spLocks noGrp="1"/>
          </p:cNvSpPr>
          <p:nvPr>
            <p:ph type="title"/>
          </p:nvPr>
        </p:nvSpPr>
        <p:spPr/>
        <p:txBody>
          <a:bodyPr/>
          <a:lstStyle/>
          <a:p>
            <a:r>
              <a:rPr lang="en-US" dirty="0"/>
              <a:t>Voting systems must be tested with a wide audience</a:t>
            </a:r>
          </a:p>
        </p:txBody>
      </p:sp>
      <p:sp>
        <p:nvSpPr>
          <p:cNvPr id="10" name="Content Placeholder 9">
            <a:extLst>
              <a:ext uri="{FF2B5EF4-FFF2-40B4-BE49-F238E27FC236}">
                <a16:creationId xmlns:a16="http://schemas.microsoft.com/office/drawing/2014/main" id="{6019C266-54D9-A44D-AD7F-6C23642C9104}"/>
              </a:ext>
            </a:extLst>
          </p:cNvPr>
          <p:cNvSpPr>
            <a:spLocks noGrp="1"/>
          </p:cNvSpPr>
          <p:nvPr>
            <p:ph idx="1"/>
          </p:nvPr>
        </p:nvSpPr>
        <p:spPr>
          <a:xfrm>
            <a:off x="499404" y="2082018"/>
            <a:ext cx="8229600" cy="2554807"/>
          </a:xfrm>
        </p:spPr>
        <p:txBody>
          <a:bodyPr/>
          <a:lstStyle/>
          <a:p>
            <a:pPr lvl="1"/>
            <a:r>
              <a:rPr lang="en-US" dirty="0"/>
              <a:t>Voters in the general population, using the visual interface</a:t>
            </a:r>
          </a:p>
          <a:p>
            <a:pPr lvl="1"/>
            <a:r>
              <a:rPr lang="en-US" dirty="0"/>
              <a:t>Voters who speak a system-supported language as their primary language</a:t>
            </a:r>
          </a:p>
          <a:p>
            <a:pPr lvl="1"/>
            <a:r>
              <a:rPr lang="en-US" dirty="0"/>
              <a:t>Voters who are blind, using the audio-tactile interface</a:t>
            </a:r>
          </a:p>
          <a:p>
            <a:pPr lvl="1"/>
            <a:r>
              <a:rPr lang="en-US" dirty="0"/>
              <a:t>Voters with low vision, using the enhanced visual features with or without audio</a:t>
            </a:r>
          </a:p>
          <a:p>
            <a:pPr lvl="1"/>
            <a:r>
              <a:rPr lang="en-US" dirty="0"/>
              <a:t>Voters with low dexterity, using the visual-tactile or non-manual interface  </a:t>
            </a:r>
          </a:p>
          <a:p>
            <a:endParaRPr lang="en-US" dirty="0"/>
          </a:p>
        </p:txBody>
      </p:sp>
      <p:sp>
        <p:nvSpPr>
          <p:cNvPr id="6" name="Rectangle 5">
            <a:extLst>
              <a:ext uri="{FF2B5EF4-FFF2-40B4-BE49-F238E27FC236}">
                <a16:creationId xmlns:a16="http://schemas.microsoft.com/office/drawing/2014/main" id="{BE76D1BC-F285-CA43-89E3-C50BDE961284}"/>
              </a:ext>
            </a:extLst>
          </p:cNvPr>
          <p:cNvSpPr/>
          <p:nvPr/>
        </p:nvSpPr>
        <p:spPr>
          <a:xfrm>
            <a:off x="429065" y="1109102"/>
            <a:ext cx="7730198" cy="707886"/>
          </a:xfrm>
          <a:prstGeom prst="rect">
            <a:avLst/>
          </a:prstGeom>
        </p:spPr>
        <p:txBody>
          <a:bodyPr wrap="square">
            <a:spAutoFit/>
          </a:bodyPr>
          <a:lstStyle/>
          <a:p>
            <a:r>
              <a:rPr lang="en-US" sz="2000" dirty="0">
                <a:solidFill>
                  <a:srgbClr val="4D565E"/>
                </a:solidFill>
                <a:ea typeface="Open Sans" panose="020B0606030504020204" pitchFamily="34" charset="0"/>
                <a:cs typeface="Open Sans" panose="020B0606030504020204" pitchFamily="34" charset="0"/>
              </a:rPr>
              <a:t>The VVSG specifies that voting systems need to be usable by the following groups:</a:t>
            </a:r>
          </a:p>
        </p:txBody>
      </p:sp>
    </p:spTree>
    <p:extLst>
      <p:ext uri="{BB962C8B-B14F-4D97-AF65-F5344CB8AC3E}">
        <p14:creationId xmlns:p14="http://schemas.microsoft.com/office/powerpoint/2010/main" val="18789602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85019-97C5-934B-9C58-2585734D258E}"/>
              </a:ext>
            </a:extLst>
          </p:cNvPr>
          <p:cNvSpPr>
            <a:spLocks noGrp="1"/>
          </p:cNvSpPr>
          <p:nvPr>
            <p:ph type="title"/>
          </p:nvPr>
        </p:nvSpPr>
        <p:spPr/>
        <p:txBody>
          <a:bodyPr/>
          <a:lstStyle/>
          <a:p>
            <a:r>
              <a:rPr lang="en-US" dirty="0"/>
              <a:t>Usability testing is done by the system vendor</a:t>
            </a:r>
          </a:p>
        </p:txBody>
      </p:sp>
      <p:sp>
        <p:nvSpPr>
          <p:cNvPr id="10" name="Content Placeholder 9">
            <a:extLst>
              <a:ext uri="{FF2B5EF4-FFF2-40B4-BE49-F238E27FC236}">
                <a16:creationId xmlns:a16="http://schemas.microsoft.com/office/drawing/2014/main" id="{6019C266-54D9-A44D-AD7F-6C23642C9104}"/>
              </a:ext>
            </a:extLst>
          </p:cNvPr>
          <p:cNvSpPr>
            <a:spLocks noGrp="1"/>
          </p:cNvSpPr>
          <p:nvPr>
            <p:ph idx="1"/>
          </p:nvPr>
        </p:nvSpPr>
        <p:spPr>
          <a:xfrm>
            <a:off x="457201" y="2039815"/>
            <a:ext cx="8229600" cy="2554807"/>
          </a:xfrm>
        </p:spPr>
        <p:txBody>
          <a:bodyPr/>
          <a:lstStyle/>
          <a:p>
            <a:pPr marL="0" lvl="1" indent="0">
              <a:buNone/>
            </a:pPr>
            <a:r>
              <a:rPr lang="en-US" dirty="0"/>
              <a:t>Guidance on how to conduct and report on this usability testing includes</a:t>
            </a:r>
          </a:p>
          <a:p>
            <a:pPr lvl="1"/>
            <a:r>
              <a:rPr lang="en-US" dirty="0"/>
              <a:t>An outline of the process of running a test</a:t>
            </a:r>
          </a:p>
          <a:p>
            <a:pPr lvl="1"/>
            <a:r>
              <a:rPr lang="en-US" dirty="0"/>
              <a:t>Guidance on working with voters with disabilities</a:t>
            </a:r>
          </a:p>
          <a:p>
            <a:pPr lvl="1"/>
            <a:r>
              <a:rPr lang="en-US" dirty="0"/>
              <a:t>Sample forms and other materials</a:t>
            </a:r>
          </a:p>
          <a:p>
            <a:pPr lvl="1"/>
            <a:r>
              <a:rPr lang="en-US" dirty="0"/>
              <a:t>A standard template for reporting, the CIF for Voting Systems, a modified version of the Common Industry Format in ISO/IEC 25602</a:t>
            </a:r>
          </a:p>
          <a:p>
            <a:endParaRPr lang="en-US" dirty="0"/>
          </a:p>
        </p:txBody>
      </p:sp>
      <p:sp>
        <p:nvSpPr>
          <p:cNvPr id="6" name="Rectangle 5">
            <a:extLst>
              <a:ext uri="{FF2B5EF4-FFF2-40B4-BE49-F238E27FC236}">
                <a16:creationId xmlns:a16="http://schemas.microsoft.com/office/drawing/2014/main" id="{BE76D1BC-F285-CA43-89E3-C50BDE961284}"/>
              </a:ext>
            </a:extLst>
          </p:cNvPr>
          <p:cNvSpPr/>
          <p:nvPr/>
        </p:nvSpPr>
        <p:spPr>
          <a:xfrm>
            <a:off x="429064" y="1109102"/>
            <a:ext cx="8714935" cy="707886"/>
          </a:xfrm>
          <a:prstGeom prst="rect">
            <a:avLst/>
          </a:prstGeom>
        </p:spPr>
        <p:txBody>
          <a:bodyPr wrap="square">
            <a:spAutoFit/>
          </a:bodyPr>
          <a:lstStyle/>
          <a:p>
            <a:r>
              <a:rPr lang="en-US" sz="2000" dirty="0">
                <a:solidFill>
                  <a:srgbClr val="4D565E"/>
                </a:solidFill>
                <a:ea typeface="Open Sans" panose="020B0606030504020204" pitchFamily="34" charset="0"/>
                <a:cs typeface="Open Sans" panose="020B0606030504020204" pitchFamily="34" charset="0"/>
              </a:rPr>
              <a:t>Vendors arrange for usability testing and include the report in their materials for certification testing.</a:t>
            </a:r>
          </a:p>
        </p:txBody>
      </p:sp>
    </p:spTree>
    <p:extLst>
      <p:ext uri="{BB962C8B-B14F-4D97-AF65-F5344CB8AC3E}">
        <p14:creationId xmlns:p14="http://schemas.microsoft.com/office/powerpoint/2010/main" val="3480897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4534B-C4B6-0E43-AEE4-D3FE0F35B89A}"/>
              </a:ext>
            </a:extLst>
          </p:cNvPr>
          <p:cNvSpPr>
            <a:spLocks noGrp="1"/>
          </p:cNvSpPr>
          <p:nvPr>
            <p:ph type="title"/>
          </p:nvPr>
        </p:nvSpPr>
        <p:spPr/>
        <p:txBody>
          <a:bodyPr/>
          <a:lstStyle/>
          <a:p>
            <a:r>
              <a:rPr lang="en-US" b="1" dirty="0">
                <a:solidFill>
                  <a:srgbClr val="2878B2"/>
                </a:solidFill>
              </a:rPr>
              <a:t>User-centered design (UCD)</a:t>
            </a:r>
            <a:br>
              <a:rPr lang="en-US" dirty="0"/>
            </a:br>
            <a:r>
              <a:rPr lang="en-US" dirty="0"/>
              <a:t>A way of building systems focused on meeting users’ own goals.  UCD includes activities and methods</a:t>
            </a:r>
            <a:r>
              <a:rPr lang="en-US" i="1" dirty="0"/>
              <a:t> </a:t>
            </a:r>
            <a:r>
              <a:rPr lang="en-US" dirty="0"/>
              <a:t>for discovering what users need, and what meets those needs.</a:t>
            </a:r>
          </a:p>
        </p:txBody>
      </p:sp>
      <p:sp>
        <p:nvSpPr>
          <p:cNvPr id="3" name="Text Placeholder 2">
            <a:extLst>
              <a:ext uri="{FF2B5EF4-FFF2-40B4-BE49-F238E27FC236}">
                <a16:creationId xmlns:a16="http://schemas.microsoft.com/office/drawing/2014/main" id="{E856A90A-3789-BF40-AC6A-F7312F444557}"/>
              </a:ext>
            </a:extLst>
          </p:cNvPr>
          <p:cNvSpPr>
            <a:spLocks noGrp="1"/>
          </p:cNvSpPr>
          <p:nvPr>
            <p:ph type="body" sz="quarter" idx="14"/>
          </p:nvPr>
        </p:nvSpPr>
        <p:spPr/>
        <p:txBody>
          <a:bodyPr/>
          <a:lstStyle/>
          <a:p>
            <a:r>
              <a:rPr lang="en-US" dirty="0"/>
              <a:t>Definition from an international standard</a:t>
            </a:r>
            <a:br>
              <a:rPr lang="en-US" dirty="0"/>
            </a:br>
            <a:r>
              <a:rPr lang="en-US" dirty="0"/>
              <a:t>ISO 9241</a:t>
            </a:r>
          </a:p>
        </p:txBody>
      </p:sp>
    </p:spTree>
    <p:extLst>
      <p:ext uri="{BB962C8B-B14F-4D97-AF65-F5344CB8AC3E}">
        <p14:creationId xmlns:p14="http://schemas.microsoft.com/office/powerpoint/2010/main" val="2212917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e Center for Technology and Civic Life"/>
          <p:cNvSpPr>
            <a:spLocks noGrp="1"/>
          </p:cNvSpPr>
          <p:nvPr>
            <p:ph type="title"/>
          </p:nvPr>
        </p:nvSpPr>
        <p:spPr>
          <a:xfrm>
            <a:off x="1827873" y="354527"/>
            <a:ext cx="6647136" cy="1996391"/>
          </a:xfrm>
        </p:spPr>
        <p:txBody>
          <a:bodyPr>
            <a:normAutofit/>
          </a:bodyPr>
          <a:lstStyle/>
          <a:p>
            <a:r>
              <a:rPr lang="en-US" dirty="0"/>
              <a:t>The Center for Technology </a:t>
            </a:r>
            <a:r>
              <a:rPr lang="en-US" sz="4400" dirty="0"/>
              <a:t>and</a:t>
            </a:r>
            <a:r>
              <a:rPr lang="en-US" dirty="0"/>
              <a:t> Civic Life</a:t>
            </a:r>
          </a:p>
        </p:txBody>
      </p:sp>
      <p:sp>
        <p:nvSpPr>
          <p:cNvPr id="3" name="Text Placeholder 2"/>
          <p:cNvSpPr>
            <a:spLocks noGrp="1"/>
          </p:cNvSpPr>
          <p:nvPr>
            <p:ph type="body" idx="1"/>
          </p:nvPr>
        </p:nvSpPr>
        <p:spPr>
          <a:xfrm>
            <a:off x="1827873" y="2431025"/>
            <a:ext cx="6800850" cy="2051672"/>
          </a:xfrm>
        </p:spPr>
        <p:txBody>
          <a:bodyPr/>
          <a:lstStyle/>
          <a:p>
            <a:r>
              <a:rPr lang="en-US" sz="2400" dirty="0"/>
              <a:t>Using technology to improve how local government and communities interact</a:t>
            </a:r>
          </a:p>
          <a:p>
            <a:endParaRPr lang="en-US" sz="2400" dirty="0"/>
          </a:p>
          <a:p>
            <a:r>
              <a:rPr lang="en-US" sz="2400" dirty="0"/>
              <a:t>@</a:t>
            </a:r>
            <a:r>
              <a:rPr lang="en-US" sz="2400" dirty="0" err="1"/>
              <a:t>helloCTCL</a:t>
            </a:r>
            <a:endParaRPr lang="en-US" sz="2400" dirty="0"/>
          </a:p>
          <a:p>
            <a:r>
              <a:rPr lang="en-US" sz="2400" dirty="0" err="1"/>
              <a:t>www.techandciviclife.org</a:t>
            </a:r>
            <a:endParaRPr lang="en-US" sz="2400" dirty="0"/>
          </a:p>
        </p:txBody>
      </p:sp>
      <p:pic>
        <p:nvPicPr>
          <p:cNvPr id="4" name="Picture 3" descr="CTCL logo"/>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5881" y="500387"/>
            <a:ext cx="1322333" cy="1381365"/>
          </a:xfrm>
          <a:prstGeom prst="rect">
            <a:avLst/>
          </a:prstGeom>
        </p:spPr>
      </p:pic>
    </p:spTree>
    <p:extLst>
      <p:ext uri="{BB962C8B-B14F-4D97-AF65-F5344CB8AC3E}">
        <p14:creationId xmlns:p14="http://schemas.microsoft.com/office/powerpoint/2010/main" val="33038731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85019-97C5-934B-9C58-2585734D258E}"/>
              </a:ext>
            </a:extLst>
          </p:cNvPr>
          <p:cNvSpPr>
            <a:spLocks noGrp="1"/>
          </p:cNvSpPr>
          <p:nvPr>
            <p:ph type="title"/>
          </p:nvPr>
        </p:nvSpPr>
        <p:spPr/>
        <p:txBody>
          <a:bodyPr/>
          <a:lstStyle/>
          <a:p>
            <a:r>
              <a:rPr lang="en-US" dirty="0"/>
              <a:t>User-centered design is a process</a:t>
            </a:r>
          </a:p>
        </p:txBody>
      </p:sp>
      <p:sp>
        <p:nvSpPr>
          <p:cNvPr id="6" name="Rectangle 5">
            <a:extLst>
              <a:ext uri="{FF2B5EF4-FFF2-40B4-BE49-F238E27FC236}">
                <a16:creationId xmlns:a16="http://schemas.microsoft.com/office/drawing/2014/main" id="{BE76D1BC-F285-CA43-89E3-C50BDE961284}"/>
              </a:ext>
            </a:extLst>
          </p:cNvPr>
          <p:cNvSpPr/>
          <p:nvPr/>
        </p:nvSpPr>
        <p:spPr>
          <a:xfrm>
            <a:off x="429064" y="1109102"/>
            <a:ext cx="8714935" cy="707886"/>
          </a:xfrm>
          <a:prstGeom prst="rect">
            <a:avLst/>
          </a:prstGeom>
        </p:spPr>
        <p:txBody>
          <a:bodyPr wrap="square">
            <a:spAutoFit/>
          </a:bodyPr>
          <a:lstStyle/>
          <a:p>
            <a:r>
              <a:rPr lang="en-US" sz="2000" dirty="0">
                <a:solidFill>
                  <a:srgbClr val="4D565E"/>
                </a:solidFill>
                <a:ea typeface="Open Sans" panose="020B0606030504020204" pitchFamily="34" charset="0"/>
                <a:cs typeface="Open Sans" panose="020B0606030504020204" pitchFamily="34" charset="0"/>
              </a:rPr>
              <a:t>A good user-centered design process includes different methods, conducted at each phase of a voting system’s development.</a:t>
            </a:r>
          </a:p>
        </p:txBody>
      </p:sp>
      <p:grpSp>
        <p:nvGrpSpPr>
          <p:cNvPr id="3" name="Group 2" descr="Arrow showing time and repeated effort in the center.">
            <a:extLst>
              <a:ext uri="{FF2B5EF4-FFF2-40B4-BE49-F238E27FC236}">
                <a16:creationId xmlns:a16="http://schemas.microsoft.com/office/drawing/2014/main" id="{C042F1EC-EEC1-1046-94BD-2E22167486D2}"/>
              </a:ext>
            </a:extLst>
          </p:cNvPr>
          <p:cNvGrpSpPr/>
          <p:nvPr/>
        </p:nvGrpSpPr>
        <p:grpSpPr>
          <a:xfrm>
            <a:off x="527166" y="2613951"/>
            <a:ext cx="8431306" cy="684335"/>
            <a:chOff x="527166" y="2613951"/>
            <a:chExt cx="8431306" cy="684335"/>
          </a:xfrm>
        </p:grpSpPr>
        <p:cxnSp>
          <p:nvCxnSpPr>
            <p:cNvPr id="5" name="Straight Connector 4">
              <a:extLst>
                <a:ext uri="{FF2B5EF4-FFF2-40B4-BE49-F238E27FC236}">
                  <a16:creationId xmlns:a16="http://schemas.microsoft.com/office/drawing/2014/main" id="{43ED9199-F17F-8441-88D6-8EB157263EA0}"/>
                </a:ext>
              </a:extLst>
            </p:cNvPr>
            <p:cNvCxnSpPr>
              <a:cxnSpLocks/>
            </p:cNvCxnSpPr>
            <p:nvPr/>
          </p:nvCxnSpPr>
          <p:spPr>
            <a:xfrm>
              <a:off x="527166" y="2961170"/>
              <a:ext cx="8431306" cy="0"/>
            </a:xfrm>
            <a:prstGeom prst="line">
              <a:avLst/>
            </a:prstGeom>
            <a:ln>
              <a:headEnd type="none" w="med" len="med"/>
              <a:tailEnd type="arrow" w="med" len="med"/>
            </a:ln>
            <a:effectLst/>
          </p:spPr>
          <p:style>
            <a:lnRef idx="3">
              <a:schemeClr val="accent1"/>
            </a:lnRef>
            <a:fillRef idx="0">
              <a:schemeClr val="accent1"/>
            </a:fillRef>
            <a:effectRef idx="2">
              <a:schemeClr val="accent1"/>
            </a:effectRef>
            <a:fontRef idx="minor">
              <a:schemeClr val="tx1"/>
            </a:fontRef>
          </p:style>
        </p:cxnSp>
        <p:pic>
          <p:nvPicPr>
            <p:cNvPr id="14" name="Picture 13">
              <a:extLst>
                <a:ext uri="{FF2B5EF4-FFF2-40B4-BE49-F238E27FC236}">
                  <a16:creationId xmlns:a16="http://schemas.microsoft.com/office/drawing/2014/main" id="{DF230EBB-B8A1-A544-BD13-F20892E00167}"/>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042410" y="2613951"/>
              <a:ext cx="684335" cy="684335"/>
            </a:xfrm>
            <a:prstGeom prst="rect">
              <a:avLst/>
            </a:prstGeom>
          </p:spPr>
        </p:pic>
      </p:grpSp>
      <p:sp>
        <p:nvSpPr>
          <p:cNvPr id="7" name="Rectangle 6">
            <a:extLst>
              <a:ext uri="{FF2B5EF4-FFF2-40B4-BE49-F238E27FC236}">
                <a16:creationId xmlns:a16="http://schemas.microsoft.com/office/drawing/2014/main" id="{2E2619A4-971F-2C43-B9DC-C521F2774434}"/>
              </a:ext>
            </a:extLst>
          </p:cNvPr>
          <p:cNvSpPr/>
          <p:nvPr/>
        </p:nvSpPr>
        <p:spPr>
          <a:xfrm>
            <a:off x="459764" y="2138901"/>
            <a:ext cx="2466316" cy="2893100"/>
          </a:xfrm>
          <a:prstGeom prst="rect">
            <a:avLst/>
          </a:prstGeom>
        </p:spPr>
        <p:txBody>
          <a:bodyPr wrap="square">
            <a:spAutoFit/>
          </a:bodyPr>
          <a:lstStyle/>
          <a:p>
            <a:r>
              <a:rPr lang="en-US" b="1" dirty="0"/>
              <a:t>Early in the design/ development </a:t>
            </a:r>
          </a:p>
          <a:p>
            <a:endParaRPr lang="en-US" sz="1600" b="1" dirty="0">
              <a:solidFill>
                <a:srgbClr val="4D565E"/>
              </a:solidFill>
            </a:endParaRPr>
          </a:p>
          <a:p>
            <a:endParaRPr lang="en-US" sz="1600" b="1" dirty="0">
              <a:solidFill>
                <a:srgbClr val="4D565E"/>
              </a:solidFill>
            </a:endParaRPr>
          </a:p>
          <a:p>
            <a:endParaRPr lang="en-US" sz="1600" b="1" dirty="0">
              <a:solidFill>
                <a:srgbClr val="4D565E"/>
              </a:solidFill>
            </a:endParaRPr>
          </a:p>
          <a:p>
            <a:r>
              <a:rPr lang="en-US" sz="1600" b="1" dirty="0">
                <a:solidFill>
                  <a:srgbClr val="4D565E"/>
                </a:solidFill>
              </a:rPr>
              <a:t>Conducting research </a:t>
            </a:r>
            <a:r>
              <a:rPr lang="en-US" sz="1600" dirty="0">
                <a:solidFill>
                  <a:srgbClr val="4D565E"/>
                </a:solidFill>
              </a:rPr>
              <a:t>to understand what voters need, including preferences and constraints for accessible voting</a:t>
            </a:r>
          </a:p>
          <a:p>
            <a:endParaRPr lang="en-US" dirty="0"/>
          </a:p>
        </p:txBody>
      </p:sp>
      <p:sp>
        <p:nvSpPr>
          <p:cNvPr id="8" name="Rectangle 7">
            <a:extLst>
              <a:ext uri="{FF2B5EF4-FFF2-40B4-BE49-F238E27FC236}">
                <a16:creationId xmlns:a16="http://schemas.microsoft.com/office/drawing/2014/main" id="{5340F500-0B8F-884F-A1F2-C0A54364F525}"/>
              </a:ext>
            </a:extLst>
          </p:cNvPr>
          <p:cNvSpPr/>
          <p:nvPr/>
        </p:nvSpPr>
        <p:spPr>
          <a:xfrm>
            <a:off x="3186550" y="2148421"/>
            <a:ext cx="2848489" cy="2369880"/>
          </a:xfrm>
          <a:prstGeom prst="rect">
            <a:avLst/>
          </a:prstGeom>
        </p:spPr>
        <p:txBody>
          <a:bodyPr wrap="square">
            <a:spAutoFit/>
          </a:bodyPr>
          <a:lstStyle/>
          <a:p>
            <a:r>
              <a:rPr lang="en-US" b="1" dirty="0"/>
              <a:t>As the system is developed</a:t>
            </a:r>
          </a:p>
          <a:p>
            <a:endParaRPr lang="en-US" dirty="0"/>
          </a:p>
          <a:p>
            <a:endParaRPr lang="en-US" sz="1600" b="1" dirty="0">
              <a:solidFill>
                <a:srgbClr val="4D565E"/>
              </a:solidFill>
            </a:endParaRPr>
          </a:p>
          <a:p>
            <a:endParaRPr lang="en-US" sz="1600" b="1" dirty="0">
              <a:solidFill>
                <a:srgbClr val="4D565E"/>
              </a:solidFill>
            </a:endParaRPr>
          </a:p>
          <a:p>
            <a:endParaRPr lang="en-US" sz="1600" b="1" dirty="0">
              <a:solidFill>
                <a:srgbClr val="4D565E"/>
              </a:solidFill>
            </a:endParaRPr>
          </a:p>
          <a:p>
            <a:r>
              <a:rPr lang="en-US" sz="1600" b="1" dirty="0">
                <a:solidFill>
                  <a:srgbClr val="4D565E"/>
                </a:solidFill>
              </a:rPr>
              <a:t>Evaluating </a:t>
            </a:r>
            <a:r>
              <a:rPr lang="en-US" sz="1600" dirty="0">
                <a:solidFill>
                  <a:srgbClr val="4D565E"/>
                </a:solidFill>
              </a:rPr>
              <a:t>the design by trying out early versions and making changes to better support voters and election workers</a:t>
            </a:r>
            <a:endParaRPr lang="en-US" dirty="0"/>
          </a:p>
        </p:txBody>
      </p:sp>
      <p:sp>
        <p:nvSpPr>
          <p:cNvPr id="15" name="Rectangle 14">
            <a:extLst>
              <a:ext uri="{FF2B5EF4-FFF2-40B4-BE49-F238E27FC236}">
                <a16:creationId xmlns:a16="http://schemas.microsoft.com/office/drawing/2014/main" id="{DF74133E-44DE-DA46-AF84-AC4B7190CBC6}"/>
              </a:ext>
            </a:extLst>
          </p:cNvPr>
          <p:cNvSpPr/>
          <p:nvPr/>
        </p:nvSpPr>
        <p:spPr>
          <a:xfrm>
            <a:off x="6461979" y="2138901"/>
            <a:ext cx="2231855" cy="2616101"/>
          </a:xfrm>
          <a:prstGeom prst="rect">
            <a:avLst/>
          </a:prstGeom>
        </p:spPr>
        <p:txBody>
          <a:bodyPr wrap="square">
            <a:spAutoFit/>
          </a:bodyPr>
          <a:lstStyle/>
          <a:p>
            <a:r>
              <a:rPr lang="en-US" b="1" dirty="0"/>
              <a:t>Final evaluation to confirm final design</a:t>
            </a:r>
          </a:p>
          <a:p>
            <a:endParaRPr lang="en-US" sz="1600" b="1" dirty="0">
              <a:solidFill>
                <a:srgbClr val="4D565E"/>
              </a:solidFill>
            </a:endParaRPr>
          </a:p>
          <a:p>
            <a:endParaRPr lang="en-US" sz="1600" b="1" dirty="0">
              <a:solidFill>
                <a:srgbClr val="4D565E"/>
              </a:solidFill>
            </a:endParaRPr>
          </a:p>
          <a:p>
            <a:endParaRPr lang="en-US" sz="1600" b="1" dirty="0">
              <a:solidFill>
                <a:srgbClr val="4D565E"/>
              </a:solidFill>
            </a:endParaRPr>
          </a:p>
          <a:p>
            <a:r>
              <a:rPr lang="en-US" sz="1600" b="1" dirty="0">
                <a:solidFill>
                  <a:srgbClr val="4D565E"/>
                </a:solidFill>
              </a:rPr>
              <a:t>Usability testing </a:t>
            </a:r>
            <a:r>
              <a:rPr lang="en-US" sz="1600" dirty="0">
                <a:solidFill>
                  <a:srgbClr val="4D565E"/>
                </a:solidFill>
              </a:rPr>
              <a:t>the complete system to be sure all the parts work together before certification testing</a:t>
            </a:r>
            <a:endParaRPr lang="en-US" dirty="0"/>
          </a:p>
        </p:txBody>
      </p:sp>
    </p:spTree>
    <p:extLst>
      <p:ext uri="{BB962C8B-B14F-4D97-AF65-F5344CB8AC3E}">
        <p14:creationId xmlns:p14="http://schemas.microsoft.com/office/powerpoint/2010/main" val="9991532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8D505-F3BE-B44A-BF46-9606A5CFFB5B}"/>
              </a:ext>
            </a:extLst>
          </p:cNvPr>
          <p:cNvSpPr>
            <a:spLocks noGrp="1"/>
          </p:cNvSpPr>
          <p:nvPr>
            <p:ph type="title"/>
          </p:nvPr>
        </p:nvSpPr>
        <p:spPr/>
        <p:txBody>
          <a:bodyPr/>
          <a:lstStyle/>
          <a:p>
            <a:r>
              <a:rPr lang="en-US" dirty="0"/>
              <a:t>UCD includes a variety of methods for different goals</a:t>
            </a:r>
          </a:p>
        </p:txBody>
      </p:sp>
      <p:graphicFrame>
        <p:nvGraphicFramePr>
          <p:cNvPr id="4" name="Content Placeholder 3">
            <a:extLst>
              <a:ext uri="{FF2B5EF4-FFF2-40B4-BE49-F238E27FC236}">
                <a16:creationId xmlns:a16="http://schemas.microsoft.com/office/drawing/2014/main" id="{7431A804-295B-DD40-AB43-2BCB8C1EB0B1}"/>
              </a:ext>
            </a:extLst>
          </p:cNvPr>
          <p:cNvGraphicFramePr>
            <a:graphicFrameLocks noGrp="1"/>
          </p:cNvGraphicFramePr>
          <p:nvPr>
            <p:ph idx="1"/>
            <p:extLst>
              <p:ext uri="{D42A27DB-BD31-4B8C-83A1-F6EECF244321}">
                <p14:modId xmlns:p14="http://schemas.microsoft.com/office/powerpoint/2010/main" val="2055959816"/>
              </p:ext>
            </p:extLst>
          </p:nvPr>
        </p:nvGraphicFramePr>
        <p:xfrm>
          <a:off x="506437" y="1208068"/>
          <a:ext cx="8482820" cy="3701557"/>
        </p:xfrm>
        <a:graphic>
          <a:graphicData uri="http://schemas.openxmlformats.org/drawingml/2006/table">
            <a:tbl>
              <a:tblPr firstRow="1">
                <a:tableStyleId>{8EC20E35-A176-4012-BC5E-935CFFF8708E}</a:tableStyleId>
              </a:tblPr>
              <a:tblGrid>
                <a:gridCol w="2120705">
                  <a:extLst>
                    <a:ext uri="{9D8B030D-6E8A-4147-A177-3AD203B41FA5}">
                      <a16:colId xmlns:a16="http://schemas.microsoft.com/office/drawing/2014/main" val="1990575937"/>
                    </a:ext>
                  </a:extLst>
                </a:gridCol>
                <a:gridCol w="2310619">
                  <a:extLst>
                    <a:ext uri="{9D8B030D-6E8A-4147-A177-3AD203B41FA5}">
                      <a16:colId xmlns:a16="http://schemas.microsoft.com/office/drawing/2014/main" val="1028712336"/>
                    </a:ext>
                  </a:extLst>
                </a:gridCol>
                <a:gridCol w="2419643">
                  <a:extLst>
                    <a:ext uri="{9D8B030D-6E8A-4147-A177-3AD203B41FA5}">
                      <a16:colId xmlns:a16="http://schemas.microsoft.com/office/drawing/2014/main" val="1766249602"/>
                    </a:ext>
                  </a:extLst>
                </a:gridCol>
                <a:gridCol w="1631853">
                  <a:extLst>
                    <a:ext uri="{9D8B030D-6E8A-4147-A177-3AD203B41FA5}">
                      <a16:colId xmlns:a16="http://schemas.microsoft.com/office/drawing/2014/main" val="4067546345"/>
                    </a:ext>
                  </a:extLst>
                </a:gridCol>
              </a:tblGrid>
              <a:tr h="291993">
                <a:tc>
                  <a:txBody>
                    <a:bodyPr/>
                    <a:lstStyle/>
                    <a:p>
                      <a:pPr marL="0" marR="0">
                        <a:lnSpc>
                          <a:spcPct val="115000"/>
                        </a:lnSpc>
                        <a:spcBef>
                          <a:spcPts val="1200"/>
                        </a:spcBef>
                        <a:spcAft>
                          <a:spcPts val="1200"/>
                        </a:spcAft>
                      </a:pPr>
                      <a:r>
                        <a:rPr lang="en-US" sz="1600" dirty="0">
                          <a:effectLst/>
                        </a:rPr>
                        <a:t>Goal</a:t>
                      </a:r>
                      <a:endParaRPr lang="en-US" sz="1600" dirty="0">
                        <a:solidFill>
                          <a:srgbClr val="4D565E"/>
                        </a:solidFill>
                        <a:effectLst/>
                        <a:latin typeface="Calibri" panose="020F0502020204030204" pitchFamily="34" charset="0"/>
                        <a:ea typeface="Calibri" panose="020F0502020204030204" pitchFamily="34" charset="0"/>
                        <a:cs typeface="Times New Roman" panose="02020603050405020304" pitchFamily="18" charset="0"/>
                      </a:endParaRPr>
                    </a:p>
                  </a:txBody>
                  <a:tcPr marL="58327" marR="58327" marT="0" marB="0"/>
                </a:tc>
                <a:tc>
                  <a:txBody>
                    <a:bodyPr/>
                    <a:lstStyle/>
                    <a:p>
                      <a:pPr marL="0" marR="0">
                        <a:lnSpc>
                          <a:spcPct val="115000"/>
                        </a:lnSpc>
                        <a:spcBef>
                          <a:spcPts val="1200"/>
                        </a:spcBef>
                        <a:spcAft>
                          <a:spcPts val="1200"/>
                        </a:spcAft>
                      </a:pPr>
                      <a:r>
                        <a:rPr lang="en-US" sz="1600" dirty="0">
                          <a:effectLst/>
                        </a:rPr>
                        <a:t>Related methods</a:t>
                      </a:r>
                      <a:endParaRPr lang="en-US" sz="1600" dirty="0">
                        <a:solidFill>
                          <a:srgbClr val="4D565E"/>
                        </a:solidFill>
                        <a:effectLst/>
                        <a:latin typeface="Calibri" panose="020F0502020204030204" pitchFamily="34" charset="0"/>
                        <a:ea typeface="Calibri" panose="020F0502020204030204" pitchFamily="34" charset="0"/>
                        <a:cs typeface="Times New Roman" panose="02020603050405020304" pitchFamily="18" charset="0"/>
                      </a:endParaRPr>
                    </a:p>
                  </a:txBody>
                  <a:tcPr marL="58327" marR="58327" marT="0" marB="0"/>
                </a:tc>
                <a:tc>
                  <a:txBody>
                    <a:bodyPr/>
                    <a:lstStyle/>
                    <a:p>
                      <a:pPr marL="0" marR="0">
                        <a:lnSpc>
                          <a:spcPct val="115000"/>
                        </a:lnSpc>
                        <a:spcBef>
                          <a:spcPts val="1200"/>
                        </a:spcBef>
                        <a:spcAft>
                          <a:spcPts val="1200"/>
                        </a:spcAft>
                      </a:pPr>
                      <a:r>
                        <a:rPr lang="en-US" sz="1400" dirty="0">
                          <a:effectLst/>
                        </a:rPr>
                        <a:t> </a:t>
                      </a:r>
                      <a:endParaRPr lang="en-US" sz="1400" dirty="0">
                        <a:solidFill>
                          <a:srgbClr val="4D565E"/>
                        </a:solidFill>
                        <a:effectLst/>
                        <a:latin typeface="Calibri" panose="020F0502020204030204" pitchFamily="34" charset="0"/>
                        <a:ea typeface="Calibri" panose="020F0502020204030204" pitchFamily="34" charset="0"/>
                        <a:cs typeface="Times New Roman" panose="02020603050405020304" pitchFamily="18" charset="0"/>
                      </a:endParaRPr>
                    </a:p>
                  </a:txBody>
                  <a:tcPr marL="58327" marR="58327" marT="0" marB="0"/>
                </a:tc>
                <a:tc>
                  <a:txBody>
                    <a:bodyPr/>
                    <a:lstStyle/>
                    <a:p>
                      <a:pPr marL="0" marR="0">
                        <a:lnSpc>
                          <a:spcPct val="115000"/>
                        </a:lnSpc>
                        <a:spcBef>
                          <a:spcPts val="1200"/>
                        </a:spcBef>
                        <a:spcAft>
                          <a:spcPts val="1200"/>
                        </a:spcAft>
                      </a:pPr>
                      <a:r>
                        <a:rPr lang="en-US" sz="1400" dirty="0">
                          <a:effectLst/>
                        </a:rPr>
                        <a:t> </a:t>
                      </a:r>
                      <a:endParaRPr lang="en-US" sz="1400" dirty="0">
                        <a:solidFill>
                          <a:srgbClr val="4D565E"/>
                        </a:solidFill>
                        <a:effectLst/>
                        <a:latin typeface="Calibri" panose="020F0502020204030204" pitchFamily="34" charset="0"/>
                        <a:ea typeface="Calibri" panose="020F0502020204030204" pitchFamily="34" charset="0"/>
                        <a:cs typeface="Times New Roman" panose="02020603050405020304" pitchFamily="18" charset="0"/>
                      </a:endParaRPr>
                    </a:p>
                  </a:txBody>
                  <a:tcPr marL="58327" marR="58327" marT="0" marB="0"/>
                </a:tc>
                <a:extLst>
                  <a:ext uri="{0D108BD9-81ED-4DB2-BD59-A6C34878D82A}">
                    <a16:rowId xmlns:a16="http://schemas.microsoft.com/office/drawing/2014/main" val="554155856"/>
                  </a:ext>
                </a:extLst>
              </a:tr>
              <a:tr h="927699">
                <a:tc>
                  <a:txBody>
                    <a:bodyPr/>
                    <a:lstStyle/>
                    <a:p>
                      <a:pPr marL="0" marR="0">
                        <a:lnSpc>
                          <a:spcPct val="110000"/>
                        </a:lnSpc>
                        <a:spcBef>
                          <a:spcPts val="1200"/>
                        </a:spcBef>
                        <a:spcAft>
                          <a:spcPts val="1200"/>
                        </a:spcAft>
                      </a:pPr>
                      <a:r>
                        <a:rPr lang="en-US" sz="1400" dirty="0">
                          <a:solidFill>
                            <a:srgbClr val="4D565E"/>
                          </a:solidFill>
                          <a:effectLst/>
                        </a:rPr>
                        <a:t>Develop requirements </a:t>
                      </a:r>
                      <a:br>
                        <a:rPr lang="en-US" sz="1400" dirty="0">
                          <a:solidFill>
                            <a:srgbClr val="4D565E"/>
                          </a:solidFill>
                          <a:effectLst/>
                        </a:rPr>
                      </a:br>
                      <a:r>
                        <a:rPr lang="en-US" sz="1400" dirty="0">
                          <a:solidFill>
                            <a:srgbClr val="4D565E"/>
                          </a:solidFill>
                          <a:effectLst/>
                        </a:rPr>
                        <a:t>and understand user needs</a:t>
                      </a:r>
                      <a:endParaRPr lang="en-US" sz="1400" b="0" dirty="0">
                        <a:solidFill>
                          <a:srgbClr val="4D565E"/>
                        </a:solidFill>
                        <a:effectLst/>
                        <a:latin typeface="Calibri" panose="020F0502020204030204" pitchFamily="34" charset="0"/>
                        <a:ea typeface="Calibri" panose="020F0502020204030204" pitchFamily="34" charset="0"/>
                        <a:cs typeface="Times New Roman" panose="02020603050405020304" pitchFamily="18" charset="0"/>
                      </a:endParaRPr>
                    </a:p>
                  </a:txBody>
                  <a:tcPr marL="58327" marR="58327" marT="0" marB="0">
                    <a:lnB w="12700" cap="flat" cmpd="sng" algn="ctr">
                      <a:solidFill>
                        <a:srgbClr val="2878B2"/>
                      </a:solidFill>
                      <a:prstDash val="solid"/>
                      <a:round/>
                      <a:headEnd type="none" w="med" len="med"/>
                      <a:tailEnd type="none" w="med" len="med"/>
                    </a:lnB>
                  </a:tcPr>
                </a:tc>
                <a:tc>
                  <a:txBody>
                    <a:bodyPr/>
                    <a:lstStyle/>
                    <a:p>
                      <a:pPr marL="0" marR="0">
                        <a:lnSpc>
                          <a:spcPct val="110000"/>
                        </a:lnSpc>
                        <a:spcBef>
                          <a:spcPts val="1200"/>
                        </a:spcBef>
                        <a:spcAft>
                          <a:spcPts val="1200"/>
                        </a:spcAft>
                      </a:pPr>
                      <a:r>
                        <a:rPr lang="en-US" sz="1400" b="1" dirty="0">
                          <a:solidFill>
                            <a:srgbClr val="4D565E"/>
                          </a:solidFill>
                          <a:effectLst/>
                        </a:rPr>
                        <a:t>Observation</a:t>
                      </a:r>
                      <a:r>
                        <a:rPr lang="en-US" sz="1400" dirty="0">
                          <a:solidFill>
                            <a:srgbClr val="4D565E"/>
                          </a:solidFill>
                          <a:effectLst/>
                        </a:rPr>
                        <a:t> of current or potential people using existing voting systems</a:t>
                      </a:r>
                      <a:endParaRPr lang="en-US" sz="1400" dirty="0">
                        <a:solidFill>
                          <a:srgbClr val="4D565E"/>
                        </a:solidFill>
                        <a:effectLst/>
                        <a:latin typeface="Calibri" panose="020F0502020204030204" pitchFamily="34" charset="0"/>
                        <a:ea typeface="Calibri" panose="020F0502020204030204" pitchFamily="34" charset="0"/>
                        <a:cs typeface="Times New Roman" panose="02020603050405020304" pitchFamily="18" charset="0"/>
                      </a:endParaRPr>
                    </a:p>
                  </a:txBody>
                  <a:tcPr marL="58327" marR="58327" marT="0" marB="0">
                    <a:lnB w="12700" cap="flat" cmpd="sng" algn="ctr">
                      <a:solidFill>
                        <a:srgbClr val="2878B2"/>
                      </a:solidFill>
                      <a:prstDash val="solid"/>
                      <a:round/>
                      <a:headEnd type="none" w="med" len="med"/>
                      <a:tailEnd type="none" w="med" len="med"/>
                    </a:lnB>
                  </a:tcPr>
                </a:tc>
                <a:tc>
                  <a:txBody>
                    <a:bodyPr/>
                    <a:lstStyle/>
                    <a:p>
                      <a:pPr marL="0" marR="0">
                        <a:lnSpc>
                          <a:spcPct val="110000"/>
                        </a:lnSpc>
                        <a:spcBef>
                          <a:spcPts val="1200"/>
                        </a:spcBef>
                        <a:spcAft>
                          <a:spcPts val="1200"/>
                        </a:spcAft>
                      </a:pPr>
                      <a:r>
                        <a:rPr lang="en-US" sz="1400" b="1" dirty="0">
                          <a:solidFill>
                            <a:srgbClr val="4D565E"/>
                          </a:solidFill>
                          <a:effectLst/>
                        </a:rPr>
                        <a:t>Interviews</a:t>
                      </a:r>
                      <a:r>
                        <a:rPr lang="en-US" sz="1400" dirty="0">
                          <a:solidFill>
                            <a:srgbClr val="4D565E"/>
                          </a:solidFill>
                          <a:effectLst/>
                        </a:rPr>
                        <a:t> with election administrators or voters</a:t>
                      </a:r>
                      <a:endParaRPr lang="en-US" sz="1400" dirty="0">
                        <a:solidFill>
                          <a:srgbClr val="4D565E"/>
                        </a:solidFill>
                        <a:effectLst/>
                        <a:latin typeface="Calibri" panose="020F0502020204030204" pitchFamily="34" charset="0"/>
                        <a:ea typeface="Calibri" panose="020F0502020204030204" pitchFamily="34" charset="0"/>
                        <a:cs typeface="Times New Roman" panose="02020603050405020304" pitchFamily="18" charset="0"/>
                      </a:endParaRPr>
                    </a:p>
                  </a:txBody>
                  <a:tcPr marL="58327" marR="58327" marT="0" marB="0">
                    <a:lnB w="12700" cap="flat" cmpd="sng" algn="ctr">
                      <a:solidFill>
                        <a:srgbClr val="2878B2"/>
                      </a:solidFill>
                      <a:prstDash val="solid"/>
                      <a:round/>
                      <a:headEnd type="none" w="med" len="med"/>
                      <a:tailEnd type="none" w="med" len="med"/>
                    </a:lnB>
                  </a:tcPr>
                </a:tc>
                <a:tc>
                  <a:txBody>
                    <a:bodyPr/>
                    <a:lstStyle/>
                    <a:p>
                      <a:pPr marL="0" marR="0">
                        <a:lnSpc>
                          <a:spcPct val="110000"/>
                        </a:lnSpc>
                        <a:spcBef>
                          <a:spcPts val="1200"/>
                        </a:spcBef>
                        <a:spcAft>
                          <a:spcPts val="1200"/>
                        </a:spcAft>
                      </a:pPr>
                      <a:r>
                        <a:rPr lang="en-US" sz="1400" b="1" dirty="0">
                          <a:solidFill>
                            <a:srgbClr val="4D565E"/>
                          </a:solidFill>
                          <a:effectLst/>
                        </a:rPr>
                        <a:t>Surveys </a:t>
                      </a:r>
                      <a:r>
                        <a:rPr lang="en-US" sz="1400" dirty="0">
                          <a:solidFill>
                            <a:srgbClr val="4D565E"/>
                          </a:solidFill>
                          <a:effectLst/>
                        </a:rPr>
                        <a:t>of existing customers about how they use their current systems</a:t>
                      </a:r>
                      <a:endParaRPr lang="en-US" sz="1400" dirty="0">
                        <a:solidFill>
                          <a:srgbClr val="4D565E"/>
                        </a:solidFill>
                        <a:effectLst/>
                        <a:latin typeface="Calibri" panose="020F0502020204030204" pitchFamily="34" charset="0"/>
                        <a:ea typeface="Calibri" panose="020F0502020204030204" pitchFamily="34" charset="0"/>
                        <a:cs typeface="Times New Roman" panose="02020603050405020304" pitchFamily="18" charset="0"/>
                      </a:endParaRPr>
                    </a:p>
                  </a:txBody>
                  <a:tcPr marL="58327" marR="58327" marT="0" marB="0">
                    <a:lnB w="12700" cap="flat" cmpd="sng" algn="ctr">
                      <a:solidFill>
                        <a:srgbClr val="2878B2"/>
                      </a:solidFill>
                      <a:prstDash val="solid"/>
                      <a:round/>
                      <a:headEnd type="none" w="med" len="med"/>
                      <a:tailEnd type="none" w="med" len="med"/>
                    </a:lnB>
                  </a:tcPr>
                </a:tc>
                <a:extLst>
                  <a:ext uri="{0D108BD9-81ED-4DB2-BD59-A6C34878D82A}">
                    <a16:rowId xmlns:a16="http://schemas.microsoft.com/office/drawing/2014/main" val="3226158741"/>
                  </a:ext>
                </a:extLst>
              </a:tr>
              <a:tr h="619780">
                <a:tc>
                  <a:txBody>
                    <a:bodyPr/>
                    <a:lstStyle/>
                    <a:p>
                      <a:pPr marL="0" marR="0">
                        <a:lnSpc>
                          <a:spcPct val="110000"/>
                        </a:lnSpc>
                        <a:spcBef>
                          <a:spcPts val="1200"/>
                        </a:spcBef>
                        <a:spcAft>
                          <a:spcPts val="1200"/>
                        </a:spcAft>
                      </a:pPr>
                      <a:r>
                        <a:rPr lang="en-US" sz="1400" dirty="0">
                          <a:solidFill>
                            <a:srgbClr val="4D565E"/>
                          </a:solidFill>
                          <a:effectLst/>
                        </a:rPr>
                        <a:t>Validate initial feature ideas and prototypes</a:t>
                      </a:r>
                      <a:endParaRPr lang="en-US" sz="1400" b="0" dirty="0">
                        <a:solidFill>
                          <a:srgbClr val="4D565E"/>
                        </a:solidFill>
                        <a:effectLst/>
                        <a:latin typeface="Calibri" panose="020F0502020204030204" pitchFamily="34" charset="0"/>
                        <a:ea typeface="Calibri" panose="020F0502020204030204" pitchFamily="34" charset="0"/>
                        <a:cs typeface="Times New Roman" panose="02020603050405020304" pitchFamily="18" charset="0"/>
                      </a:endParaRPr>
                    </a:p>
                  </a:txBody>
                  <a:tcPr marL="58327" marR="58327" marT="0" marB="0">
                    <a:lnT w="12700" cap="flat" cmpd="sng" algn="ctr">
                      <a:solidFill>
                        <a:srgbClr val="2878B2"/>
                      </a:solidFill>
                      <a:prstDash val="solid"/>
                      <a:round/>
                      <a:headEnd type="none" w="med" len="med"/>
                      <a:tailEnd type="none" w="med" len="med"/>
                    </a:lnT>
                    <a:lnB w="12700" cap="flat" cmpd="sng" algn="ctr">
                      <a:solidFill>
                        <a:srgbClr val="2878B2"/>
                      </a:solidFill>
                      <a:prstDash val="solid"/>
                      <a:round/>
                      <a:headEnd type="none" w="med" len="med"/>
                      <a:tailEnd type="none" w="med" len="med"/>
                    </a:lnB>
                  </a:tcPr>
                </a:tc>
                <a:tc>
                  <a:txBody>
                    <a:bodyPr/>
                    <a:lstStyle/>
                    <a:p>
                      <a:pPr marL="0" marR="0">
                        <a:lnSpc>
                          <a:spcPct val="110000"/>
                        </a:lnSpc>
                        <a:spcBef>
                          <a:spcPts val="1200"/>
                        </a:spcBef>
                        <a:spcAft>
                          <a:spcPts val="1200"/>
                        </a:spcAft>
                      </a:pPr>
                      <a:r>
                        <a:rPr lang="en-US" sz="1400" b="1" dirty="0">
                          <a:solidFill>
                            <a:srgbClr val="4D565E"/>
                          </a:solidFill>
                          <a:effectLst/>
                        </a:rPr>
                        <a:t>Usability testing </a:t>
                      </a:r>
                      <a:r>
                        <a:rPr lang="en-US" sz="1400" dirty="0">
                          <a:solidFill>
                            <a:srgbClr val="4D565E"/>
                          </a:solidFill>
                          <a:effectLst/>
                        </a:rPr>
                        <a:t>of rough prototypes with a small group </a:t>
                      </a:r>
                      <a:endParaRPr lang="en-US" sz="1400" dirty="0">
                        <a:solidFill>
                          <a:srgbClr val="4D565E"/>
                        </a:solidFill>
                        <a:effectLst/>
                        <a:latin typeface="Calibri" panose="020F0502020204030204" pitchFamily="34" charset="0"/>
                        <a:ea typeface="Calibri" panose="020F0502020204030204" pitchFamily="34" charset="0"/>
                        <a:cs typeface="Times New Roman" panose="02020603050405020304" pitchFamily="18" charset="0"/>
                      </a:endParaRPr>
                    </a:p>
                  </a:txBody>
                  <a:tcPr marL="58327" marR="58327" marT="0" marB="0">
                    <a:lnT w="12700" cap="flat" cmpd="sng" algn="ctr">
                      <a:solidFill>
                        <a:srgbClr val="2878B2"/>
                      </a:solidFill>
                      <a:prstDash val="solid"/>
                      <a:round/>
                      <a:headEnd type="none" w="med" len="med"/>
                      <a:tailEnd type="none" w="med" len="med"/>
                    </a:lnT>
                    <a:lnB w="12700" cap="flat" cmpd="sng" algn="ctr">
                      <a:solidFill>
                        <a:srgbClr val="2878B2"/>
                      </a:solidFill>
                      <a:prstDash val="solid"/>
                      <a:round/>
                      <a:headEnd type="none" w="med" len="med"/>
                      <a:tailEnd type="none" w="med" len="med"/>
                    </a:lnB>
                  </a:tcPr>
                </a:tc>
                <a:tc>
                  <a:txBody>
                    <a:bodyPr/>
                    <a:lstStyle/>
                    <a:p>
                      <a:pPr marL="0" marR="0">
                        <a:lnSpc>
                          <a:spcPct val="110000"/>
                        </a:lnSpc>
                        <a:spcBef>
                          <a:spcPts val="1200"/>
                        </a:spcBef>
                        <a:spcAft>
                          <a:spcPts val="1200"/>
                        </a:spcAft>
                      </a:pPr>
                      <a:r>
                        <a:rPr lang="en-US" sz="1400" b="1" dirty="0">
                          <a:solidFill>
                            <a:srgbClr val="4D565E"/>
                          </a:solidFill>
                          <a:effectLst/>
                        </a:rPr>
                        <a:t>Exploring new ideas </a:t>
                      </a:r>
                      <a:r>
                        <a:rPr lang="en-US" sz="1400" dirty="0">
                          <a:solidFill>
                            <a:srgbClr val="4D565E"/>
                          </a:solidFill>
                          <a:effectLst/>
                        </a:rPr>
                        <a:t>after testing</a:t>
                      </a:r>
                      <a:endParaRPr lang="en-US" sz="1400" dirty="0">
                        <a:solidFill>
                          <a:srgbClr val="4D565E"/>
                        </a:solidFill>
                        <a:effectLst/>
                        <a:latin typeface="Calibri" panose="020F0502020204030204" pitchFamily="34" charset="0"/>
                        <a:ea typeface="Calibri" panose="020F0502020204030204" pitchFamily="34" charset="0"/>
                        <a:cs typeface="Times New Roman" panose="02020603050405020304" pitchFamily="18" charset="0"/>
                      </a:endParaRPr>
                    </a:p>
                  </a:txBody>
                  <a:tcPr marL="58327" marR="58327" marT="0" marB="0">
                    <a:lnT w="12700" cap="flat" cmpd="sng" algn="ctr">
                      <a:solidFill>
                        <a:srgbClr val="2878B2"/>
                      </a:solidFill>
                      <a:prstDash val="solid"/>
                      <a:round/>
                      <a:headEnd type="none" w="med" len="med"/>
                      <a:tailEnd type="none" w="med" len="med"/>
                    </a:lnT>
                    <a:lnB w="12700" cap="flat" cmpd="sng" algn="ctr">
                      <a:solidFill>
                        <a:srgbClr val="2878B2"/>
                      </a:solidFill>
                      <a:prstDash val="solid"/>
                      <a:round/>
                      <a:headEnd type="none" w="med" len="med"/>
                      <a:tailEnd type="none" w="med" len="med"/>
                    </a:lnB>
                  </a:tcPr>
                </a:tc>
                <a:tc>
                  <a:txBody>
                    <a:bodyPr/>
                    <a:lstStyle/>
                    <a:p>
                      <a:pPr marL="0" marR="0">
                        <a:lnSpc>
                          <a:spcPct val="110000"/>
                        </a:lnSpc>
                        <a:spcBef>
                          <a:spcPts val="1200"/>
                        </a:spcBef>
                        <a:spcAft>
                          <a:spcPts val="1200"/>
                        </a:spcAft>
                      </a:pPr>
                      <a:r>
                        <a:rPr lang="en-US" sz="1400" dirty="0">
                          <a:solidFill>
                            <a:srgbClr val="4D565E"/>
                          </a:solidFill>
                          <a:effectLst/>
                        </a:rPr>
                        <a:t> </a:t>
                      </a:r>
                      <a:endParaRPr lang="en-US" sz="1400" dirty="0">
                        <a:solidFill>
                          <a:srgbClr val="4D565E"/>
                        </a:solidFill>
                        <a:effectLst/>
                        <a:latin typeface="Calibri" panose="020F0502020204030204" pitchFamily="34" charset="0"/>
                        <a:ea typeface="Calibri" panose="020F0502020204030204" pitchFamily="34" charset="0"/>
                        <a:cs typeface="Times New Roman" panose="02020603050405020304" pitchFamily="18" charset="0"/>
                      </a:endParaRPr>
                    </a:p>
                  </a:txBody>
                  <a:tcPr marL="58327" marR="58327" marT="0" marB="0">
                    <a:lnT w="12700" cap="flat" cmpd="sng" algn="ctr">
                      <a:solidFill>
                        <a:srgbClr val="2878B2"/>
                      </a:solidFill>
                      <a:prstDash val="solid"/>
                      <a:round/>
                      <a:headEnd type="none" w="med" len="med"/>
                      <a:tailEnd type="none" w="med" len="med"/>
                    </a:lnT>
                    <a:lnB w="12700" cap="flat" cmpd="sng" algn="ctr">
                      <a:solidFill>
                        <a:srgbClr val="2878B2"/>
                      </a:solidFill>
                      <a:prstDash val="solid"/>
                      <a:round/>
                      <a:headEnd type="none" w="med" len="med"/>
                      <a:tailEnd type="none" w="med" len="med"/>
                    </a:lnB>
                  </a:tcPr>
                </a:tc>
                <a:extLst>
                  <a:ext uri="{0D108BD9-81ED-4DB2-BD59-A6C34878D82A}">
                    <a16:rowId xmlns:a16="http://schemas.microsoft.com/office/drawing/2014/main" val="1911883384"/>
                  </a:ext>
                </a:extLst>
              </a:tr>
              <a:tr h="927699">
                <a:tc>
                  <a:txBody>
                    <a:bodyPr/>
                    <a:lstStyle/>
                    <a:p>
                      <a:pPr marL="0" marR="0">
                        <a:lnSpc>
                          <a:spcPct val="110000"/>
                        </a:lnSpc>
                        <a:spcBef>
                          <a:spcPts val="1200"/>
                        </a:spcBef>
                        <a:spcAft>
                          <a:spcPts val="1200"/>
                        </a:spcAft>
                      </a:pPr>
                      <a:r>
                        <a:rPr lang="en-US" sz="1400" dirty="0">
                          <a:solidFill>
                            <a:srgbClr val="4D565E"/>
                          </a:solidFill>
                          <a:effectLst/>
                        </a:rPr>
                        <a:t>Identify usability </a:t>
                      </a:r>
                      <a:br>
                        <a:rPr lang="en-US" sz="1400" dirty="0">
                          <a:solidFill>
                            <a:srgbClr val="4D565E"/>
                          </a:solidFill>
                          <a:effectLst/>
                        </a:rPr>
                      </a:br>
                      <a:r>
                        <a:rPr lang="en-US" sz="1400" dirty="0">
                          <a:solidFill>
                            <a:srgbClr val="4D565E"/>
                          </a:solidFill>
                          <a:effectLst/>
                        </a:rPr>
                        <a:t>problems in features under development</a:t>
                      </a:r>
                      <a:endParaRPr lang="en-US" sz="1400" b="0" dirty="0">
                        <a:solidFill>
                          <a:srgbClr val="4D565E"/>
                        </a:solidFill>
                        <a:effectLst/>
                        <a:latin typeface="Calibri" panose="020F0502020204030204" pitchFamily="34" charset="0"/>
                        <a:ea typeface="Calibri" panose="020F0502020204030204" pitchFamily="34" charset="0"/>
                        <a:cs typeface="Times New Roman" panose="02020603050405020304" pitchFamily="18" charset="0"/>
                      </a:endParaRPr>
                    </a:p>
                  </a:txBody>
                  <a:tcPr marL="58327" marR="58327" marT="0" marB="0">
                    <a:lnT w="12700" cap="flat" cmpd="sng" algn="ctr">
                      <a:solidFill>
                        <a:srgbClr val="2878B2"/>
                      </a:solidFill>
                      <a:prstDash val="solid"/>
                      <a:round/>
                      <a:headEnd type="none" w="med" len="med"/>
                      <a:tailEnd type="none" w="med" len="med"/>
                    </a:lnT>
                    <a:lnB w="12700" cap="flat" cmpd="sng" algn="ctr">
                      <a:solidFill>
                        <a:srgbClr val="2878B2"/>
                      </a:solidFill>
                      <a:prstDash val="solid"/>
                      <a:round/>
                      <a:headEnd type="none" w="med" len="med"/>
                      <a:tailEnd type="none" w="med" len="med"/>
                    </a:lnB>
                  </a:tcPr>
                </a:tc>
                <a:tc>
                  <a:txBody>
                    <a:bodyPr/>
                    <a:lstStyle/>
                    <a:p>
                      <a:pPr marL="0" marR="0">
                        <a:lnSpc>
                          <a:spcPct val="110000"/>
                        </a:lnSpc>
                        <a:spcBef>
                          <a:spcPts val="1200"/>
                        </a:spcBef>
                        <a:spcAft>
                          <a:spcPts val="1200"/>
                        </a:spcAft>
                      </a:pPr>
                      <a:r>
                        <a:rPr lang="en-US" sz="1400" b="1" dirty="0">
                          <a:solidFill>
                            <a:srgbClr val="4D565E"/>
                          </a:solidFill>
                          <a:effectLst/>
                        </a:rPr>
                        <a:t>Usability testing </a:t>
                      </a:r>
                      <a:r>
                        <a:rPr lang="en-US" sz="1400" dirty="0">
                          <a:solidFill>
                            <a:srgbClr val="4D565E"/>
                          </a:solidFill>
                          <a:effectLst/>
                        </a:rPr>
                        <a:t>of in-development software, focusing on particular features</a:t>
                      </a:r>
                      <a:endParaRPr lang="en-US" sz="1400" dirty="0">
                        <a:solidFill>
                          <a:srgbClr val="4D565E"/>
                        </a:solidFill>
                        <a:effectLst/>
                        <a:latin typeface="Calibri" panose="020F0502020204030204" pitchFamily="34" charset="0"/>
                        <a:ea typeface="Calibri" panose="020F0502020204030204" pitchFamily="34" charset="0"/>
                        <a:cs typeface="Times New Roman" panose="02020603050405020304" pitchFamily="18" charset="0"/>
                      </a:endParaRPr>
                    </a:p>
                  </a:txBody>
                  <a:tcPr marL="58327" marR="58327" marT="0" marB="0">
                    <a:lnT w="12700" cap="flat" cmpd="sng" algn="ctr">
                      <a:solidFill>
                        <a:srgbClr val="2878B2"/>
                      </a:solidFill>
                      <a:prstDash val="solid"/>
                      <a:round/>
                      <a:headEnd type="none" w="med" len="med"/>
                      <a:tailEnd type="none" w="med" len="med"/>
                    </a:lnT>
                    <a:lnB w="12700" cap="flat" cmpd="sng" algn="ctr">
                      <a:solidFill>
                        <a:srgbClr val="2878B2"/>
                      </a:solidFill>
                      <a:prstDash val="solid"/>
                      <a:round/>
                      <a:headEnd type="none" w="med" len="med"/>
                      <a:tailEnd type="none" w="med" len="med"/>
                    </a:lnB>
                  </a:tcPr>
                </a:tc>
                <a:tc>
                  <a:txBody>
                    <a:bodyPr/>
                    <a:lstStyle/>
                    <a:p>
                      <a:pPr marL="0" marR="0">
                        <a:lnSpc>
                          <a:spcPct val="110000"/>
                        </a:lnSpc>
                        <a:spcBef>
                          <a:spcPts val="1200"/>
                        </a:spcBef>
                        <a:spcAft>
                          <a:spcPts val="1200"/>
                        </a:spcAft>
                      </a:pPr>
                      <a:r>
                        <a:rPr lang="en-US" sz="1400" b="1" dirty="0">
                          <a:solidFill>
                            <a:srgbClr val="4D565E"/>
                          </a:solidFill>
                          <a:effectLst/>
                        </a:rPr>
                        <a:t>Inspection</a:t>
                      </a:r>
                      <a:r>
                        <a:rPr lang="en-US" sz="1400" dirty="0">
                          <a:solidFill>
                            <a:srgbClr val="4D565E"/>
                          </a:solidFill>
                          <a:effectLst/>
                        </a:rPr>
                        <a:t> of near-completed features by experts for common usability issues</a:t>
                      </a:r>
                      <a:endParaRPr lang="en-US" sz="1400" dirty="0">
                        <a:solidFill>
                          <a:srgbClr val="4D565E"/>
                        </a:solidFill>
                        <a:effectLst/>
                        <a:latin typeface="Calibri" panose="020F0502020204030204" pitchFamily="34" charset="0"/>
                        <a:ea typeface="Calibri" panose="020F0502020204030204" pitchFamily="34" charset="0"/>
                        <a:cs typeface="Times New Roman" panose="02020603050405020304" pitchFamily="18" charset="0"/>
                      </a:endParaRPr>
                    </a:p>
                  </a:txBody>
                  <a:tcPr marL="58327" marR="58327" marT="0" marB="0">
                    <a:lnT w="12700" cap="flat" cmpd="sng" algn="ctr">
                      <a:solidFill>
                        <a:srgbClr val="2878B2"/>
                      </a:solidFill>
                      <a:prstDash val="solid"/>
                      <a:round/>
                      <a:headEnd type="none" w="med" len="med"/>
                      <a:tailEnd type="none" w="med" len="med"/>
                    </a:lnT>
                    <a:lnB w="12700" cap="flat" cmpd="sng" algn="ctr">
                      <a:solidFill>
                        <a:srgbClr val="2878B2"/>
                      </a:solidFill>
                      <a:prstDash val="solid"/>
                      <a:round/>
                      <a:headEnd type="none" w="med" len="med"/>
                      <a:tailEnd type="none" w="med" len="med"/>
                    </a:lnB>
                  </a:tcPr>
                </a:tc>
                <a:tc>
                  <a:txBody>
                    <a:bodyPr/>
                    <a:lstStyle/>
                    <a:p>
                      <a:pPr marL="0" marR="0">
                        <a:lnSpc>
                          <a:spcPct val="110000"/>
                        </a:lnSpc>
                        <a:spcBef>
                          <a:spcPts val="1200"/>
                        </a:spcBef>
                        <a:spcAft>
                          <a:spcPts val="1200"/>
                        </a:spcAft>
                      </a:pPr>
                      <a:r>
                        <a:rPr lang="en-US" sz="1400" dirty="0">
                          <a:solidFill>
                            <a:srgbClr val="4D565E"/>
                          </a:solidFill>
                          <a:effectLst/>
                        </a:rPr>
                        <a:t> </a:t>
                      </a:r>
                      <a:endParaRPr lang="en-US" sz="1400" dirty="0">
                        <a:solidFill>
                          <a:srgbClr val="4D565E"/>
                        </a:solidFill>
                        <a:effectLst/>
                        <a:latin typeface="Calibri" panose="020F0502020204030204" pitchFamily="34" charset="0"/>
                        <a:ea typeface="Calibri" panose="020F0502020204030204" pitchFamily="34" charset="0"/>
                        <a:cs typeface="Times New Roman" panose="02020603050405020304" pitchFamily="18" charset="0"/>
                      </a:endParaRPr>
                    </a:p>
                  </a:txBody>
                  <a:tcPr marL="58327" marR="58327" marT="0" marB="0">
                    <a:lnT w="12700" cap="flat" cmpd="sng" algn="ctr">
                      <a:solidFill>
                        <a:srgbClr val="2878B2"/>
                      </a:solidFill>
                      <a:prstDash val="solid"/>
                      <a:round/>
                      <a:headEnd type="none" w="med" len="med"/>
                      <a:tailEnd type="none" w="med" len="med"/>
                    </a:lnT>
                    <a:lnB w="12700" cap="flat" cmpd="sng" algn="ctr">
                      <a:solidFill>
                        <a:srgbClr val="2878B2"/>
                      </a:solidFill>
                      <a:prstDash val="solid"/>
                      <a:round/>
                      <a:headEnd type="none" w="med" len="med"/>
                      <a:tailEnd type="none" w="med" len="med"/>
                    </a:lnB>
                  </a:tcPr>
                </a:tc>
                <a:extLst>
                  <a:ext uri="{0D108BD9-81ED-4DB2-BD59-A6C34878D82A}">
                    <a16:rowId xmlns:a16="http://schemas.microsoft.com/office/drawing/2014/main" val="2714638175"/>
                  </a:ext>
                </a:extLst>
              </a:tr>
              <a:tr h="934386">
                <a:tc>
                  <a:txBody>
                    <a:bodyPr/>
                    <a:lstStyle/>
                    <a:p>
                      <a:pPr marL="0" marR="0">
                        <a:lnSpc>
                          <a:spcPct val="110000"/>
                        </a:lnSpc>
                        <a:spcBef>
                          <a:spcPts val="1200"/>
                        </a:spcBef>
                        <a:spcAft>
                          <a:spcPts val="1200"/>
                        </a:spcAft>
                      </a:pPr>
                      <a:r>
                        <a:rPr lang="en-US" sz="1400" dirty="0">
                          <a:solidFill>
                            <a:srgbClr val="4D565E"/>
                          </a:solidFill>
                          <a:effectLst/>
                        </a:rPr>
                        <a:t>Establish evidence of finished system usability</a:t>
                      </a:r>
                      <a:endParaRPr lang="en-US" sz="1400" b="0" dirty="0">
                        <a:solidFill>
                          <a:srgbClr val="4D565E"/>
                        </a:solidFill>
                        <a:effectLst/>
                        <a:latin typeface="Calibri" panose="020F0502020204030204" pitchFamily="34" charset="0"/>
                        <a:ea typeface="Calibri" panose="020F0502020204030204" pitchFamily="34" charset="0"/>
                        <a:cs typeface="Times New Roman" panose="02020603050405020304" pitchFamily="18" charset="0"/>
                      </a:endParaRPr>
                    </a:p>
                  </a:txBody>
                  <a:tcPr marL="58327" marR="58327" marT="0" marB="0">
                    <a:lnT w="12700" cap="flat" cmpd="sng" algn="ctr">
                      <a:solidFill>
                        <a:srgbClr val="2878B2"/>
                      </a:solidFill>
                      <a:prstDash val="solid"/>
                      <a:round/>
                      <a:headEnd type="none" w="med" len="med"/>
                      <a:tailEnd type="none" w="med" len="med"/>
                    </a:lnT>
                  </a:tcPr>
                </a:tc>
                <a:tc>
                  <a:txBody>
                    <a:bodyPr/>
                    <a:lstStyle/>
                    <a:p>
                      <a:pPr marL="0" marR="0">
                        <a:lnSpc>
                          <a:spcPct val="110000"/>
                        </a:lnSpc>
                        <a:spcBef>
                          <a:spcPts val="1200"/>
                        </a:spcBef>
                        <a:spcAft>
                          <a:spcPts val="1200"/>
                        </a:spcAft>
                      </a:pPr>
                      <a:r>
                        <a:rPr lang="en-US" sz="1400" b="1" dirty="0">
                          <a:solidFill>
                            <a:srgbClr val="4D565E"/>
                          </a:solidFill>
                          <a:effectLst/>
                        </a:rPr>
                        <a:t>Usability testing </a:t>
                      </a:r>
                      <a:r>
                        <a:rPr lang="en-US" sz="1400" dirty="0">
                          <a:solidFill>
                            <a:srgbClr val="4D565E"/>
                          </a:solidFill>
                          <a:effectLst/>
                        </a:rPr>
                        <a:t>with a diverse set of potential users</a:t>
                      </a:r>
                      <a:endParaRPr lang="en-US" sz="1400" dirty="0">
                        <a:solidFill>
                          <a:srgbClr val="4D565E"/>
                        </a:solidFill>
                        <a:effectLst/>
                        <a:latin typeface="Calibri" panose="020F0502020204030204" pitchFamily="34" charset="0"/>
                        <a:ea typeface="Calibri" panose="020F0502020204030204" pitchFamily="34" charset="0"/>
                        <a:cs typeface="Times New Roman" panose="02020603050405020304" pitchFamily="18" charset="0"/>
                      </a:endParaRPr>
                    </a:p>
                  </a:txBody>
                  <a:tcPr marL="58327" marR="58327" marT="0" marB="0">
                    <a:lnT w="12700" cap="flat" cmpd="sng" algn="ctr">
                      <a:solidFill>
                        <a:srgbClr val="2878B2"/>
                      </a:solidFill>
                      <a:prstDash val="solid"/>
                      <a:round/>
                      <a:headEnd type="none" w="med" len="med"/>
                      <a:tailEnd type="none" w="med" len="med"/>
                    </a:lnT>
                  </a:tcPr>
                </a:tc>
                <a:tc>
                  <a:txBody>
                    <a:bodyPr/>
                    <a:lstStyle/>
                    <a:p>
                      <a:pPr marL="0" marR="0">
                        <a:lnSpc>
                          <a:spcPct val="110000"/>
                        </a:lnSpc>
                        <a:spcBef>
                          <a:spcPts val="1200"/>
                        </a:spcBef>
                        <a:spcAft>
                          <a:spcPts val="1200"/>
                        </a:spcAft>
                      </a:pPr>
                      <a:r>
                        <a:rPr lang="en-US" sz="1400" b="1" dirty="0">
                          <a:solidFill>
                            <a:srgbClr val="4D565E"/>
                          </a:solidFill>
                          <a:effectLst/>
                        </a:rPr>
                        <a:t>Survey</a:t>
                      </a:r>
                      <a:r>
                        <a:rPr lang="en-US" sz="1400" dirty="0">
                          <a:solidFill>
                            <a:srgbClr val="4D565E"/>
                          </a:solidFill>
                          <a:effectLst/>
                        </a:rPr>
                        <a:t>s of people using the new system to identify usability issues discovered in the wild</a:t>
                      </a:r>
                      <a:endParaRPr lang="en-US" sz="1400" dirty="0">
                        <a:solidFill>
                          <a:srgbClr val="4D565E"/>
                        </a:solidFill>
                        <a:effectLst/>
                        <a:latin typeface="Calibri" panose="020F0502020204030204" pitchFamily="34" charset="0"/>
                        <a:ea typeface="Calibri" panose="020F0502020204030204" pitchFamily="34" charset="0"/>
                        <a:cs typeface="Times New Roman" panose="02020603050405020304" pitchFamily="18" charset="0"/>
                      </a:endParaRPr>
                    </a:p>
                  </a:txBody>
                  <a:tcPr marL="58327" marR="58327" marT="0" marB="0">
                    <a:lnT w="12700" cap="flat" cmpd="sng" algn="ctr">
                      <a:solidFill>
                        <a:srgbClr val="2878B2"/>
                      </a:solidFill>
                      <a:prstDash val="solid"/>
                      <a:round/>
                      <a:headEnd type="none" w="med" len="med"/>
                      <a:tailEnd type="none" w="med" len="med"/>
                    </a:lnT>
                  </a:tcPr>
                </a:tc>
                <a:tc>
                  <a:txBody>
                    <a:bodyPr/>
                    <a:lstStyle/>
                    <a:p>
                      <a:pPr marL="0" marR="0">
                        <a:lnSpc>
                          <a:spcPct val="110000"/>
                        </a:lnSpc>
                        <a:spcBef>
                          <a:spcPts val="1200"/>
                        </a:spcBef>
                        <a:spcAft>
                          <a:spcPts val="1200"/>
                        </a:spcAft>
                      </a:pPr>
                      <a:r>
                        <a:rPr lang="en-US" sz="1400" dirty="0">
                          <a:solidFill>
                            <a:srgbClr val="4D565E"/>
                          </a:solidFill>
                          <a:effectLst/>
                        </a:rPr>
                        <a:t> </a:t>
                      </a:r>
                      <a:endParaRPr lang="en-US" sz="1400" dirty="0">
                        <a:solidFill>
                          <a:srgbClr val="4D565E"/>
                        </a:solidFill>
                        <a:effectLst/>
                        <a:latin typeface="Calibri" panose="020F0502020204030204" pitchFamily="34" charset="0"/>
                        <a:ea typeface="Calibri" panose="020F0502020204030204" pitchFamily="34" charset="0"/>
                        <a:cs typeface="Times New Roman" panose="02020603050405020304" pitchFamily="18" charset="0"/>
                      </a:endParaRPr>
                    </a:p>
                  </a:txBody>
                  <a:tcPr marL="58327" marR="58327" marT="0" marB="0">
                    <a:lnT w="12700" cap="flat" cmpd="sng" algn="ctr">
                      <a:solidFill>
                        <a:srgbClr val="2878B2"/>
                      </a:solidFill>
                      <a:prstDash val="solid"/>
                      <a:round/>
                      <a:headEnd type="none" w="med" len="med"/>
                      <a:tailEnd type="none" w="med" len="med"/>
                    </a:lnT>
                  </a:tcPr>
                </a:tc>
                <a:extLst>
                  <a:ext uri="{0D108BD9-81ED-4DB2-BD59-A6C34878D82A}">
                    <a16:rowId xmlns:a16="http://schemas.microsoft.com/office/drawing/2014/main" val="2064268017"/>
                  </a:ext>
                </a:extLst>
              </a:tr>
            </a:tbl>
          </a:graphicData>
        </a:graphic>
      </p:graphicFrame>
    </p:spTree>
    <p:extLst>
      <p:ext uri="{BB962C8B-B14F-4D97-AF65-F5344CB8AC3E}">
        <p14:creationId xmlns:p14="http://schemas.microsoft.com/office/powerpoint/2010/main" val="42347022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68980-C2D0-614D-9AA0-EF89335CD8EF}"/>
              </a:ext>
            </a:extLst>
          </p:cNvPr>
          <p:cNvSpPr>
            <a:spLocks noGrp="1"/>
          </p:cNvSpPr>
          <p:nvPr>
            <p:ph type="title"/>
          </p:nvPr>
        </p:nvSpPr>
        <p:spPr/>
        <p:txBody>
          <a:bodyPr/>
          <a:lstStyle/>
          <a:p>
            <a:r>
              <a:rPr lang="en-US" dirty="0"/>
              <a:t>UCD is documented with a report of the process</a:t>
            </a:r>
          </a:p>
        </p:txBody>
      </p:sp>
      <p:sp>
        <p:nvSpPr>
          <p:cNvPr id="3" name="Content Placeholder 2">
            <a:extLst>
              <a:ext uri="{FF2B5EF4-FFF2-40B4-BE49-F238E27FC236}">
                <a16:creationId xmlns:a16="http://schemas.microsoft.com/office/drawing/2014/main" id="{1657CC93-09CC-F747-8D2D-9241E0FD0C0B}"/>
              </a:ext>
            </a:extLst>
          </p:cNvPr>
          <p:cNvSpPr>
            <a:spLocks noGrp="1"/>
          </p:cNvSpPr>
          <p:nvPr>
            <p:ph idx="1"/>
          </p:nvPr>
        </p:nvSpPr>
        <p:spPr/>
        <p:txBody>
          <a:bodyPr/>
          <a:lstStyle/>
          <a:p>
            <a:r>
              <a:rPr lang="en-US" dirty="0"/>
              <a:t>The report includes:</a:t>
            </a:r>
          </a:p>
          <a:p>
            <a:pPr lvl="1"/>
            <a:r>
              <a:rPr lang="en-US" dirty="0"/>
              <a:t>Timeline of activities and methods used.</a:t>
            </a:r>
          </a:p>
          <a:p>
            <a:pPr lvl="1"/>
            <a:r>
              <a:rPr lang="en-US" dirty="0"/>
              <a:t>Participants included in the activities, including their role and any voters with disabilities included.</a:t>
            </a:r>
          </a:p>
          <a:p>
            <a:pPr lvl="1"/>
            <a:r>
              <a:rPr lang="en-US" dirty="0"/>
              <a:t>Detail on the activity and VVSG Principles covered.</a:t>
            </a:r>
          </a:p>
          <a:p>
            <a:pPr lvl="1"/>
            <a:r>
              <a:rPr lang="en-US" dirty="0"/>
              <a:t>Summary of the results of the activity: what was learned that was incorporated into the voting system implementation. </a:t>
            </a:r>
          </a:p>
          <a:p>
            <a:endParaRPr lang="en-US" dirty="0"/>
          </a:p>
        </p:txBody>
      </p:sp>
    </p:spTree>
    <p:extLst>
      <p:ext uri="{BB962C8B-B14F-4D97-AF65-F5344CB8AC3E}">
        <p14:creationId xmlns:p14="http://schemas.microsoft.com/office/powerpoint/2010/main" val="31352545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B0547-7CE0-F24A-9FC0-1F02F36CF329}"/>
              </a:ext>
            </a:extLst>
          </p:cNvPr>
          <p:cNvSpPr>
            <a:spLocks noGrp="1"/>
          </p:cNvSpPr>
          <p:nvPr>
            <p:ph type="title"/>
          </p:nvPr>
        </p:nvSpPr>
        <p:spPr>
          <a:xfrm>
            <a:off x="671513" y="1058082"/>
            <a:ext cx="8015288" cy="857250"/>
          </a:xfrm>
        </p:spPr>
        <p:txBody>
          <a:bodyPr/>
          <a:lstStyle/>
          <a:p>
            <a:r>
              <a:rPr lang="en-US" dirty="0"/>
              <a:t>The goal</a:t>
            </a:r>
          </a:p>
        </p:txBody>
      </p:sp>
      <p:sp>
        <p:nvSpPr>
          <p:cNvPr id="3" name="Content Placeholder 2">
            <a:extLst>
              <a:ext uri="{FF2B5EF4-FFF2-40B4-BE49-F238E27FC236}">
                <a16:creationId xmlns:a16="http://schemas.microsoft.com/office/drawing/2014/main" id="{2A44DE45-B3DF-3548-963E-DE5C89BF2867}"/>
              </a:ext>
            </a:extLst>
          </p:cNvPr>
          <p:cNvSpPr>
            <a:spLocks noGrp="1"/>
          </p:cNvSpPr>
          <p:nvPr>
            <p:ph sz="quarter" idx="10"/>
          </p:nvPr>
        </p:nvSpPr>
        <p:spPr>
          <a:xfrm>
            <a:off x="785813" y="2129758"/>
            <a:ext cx="7900988" cy="1555888"/>
          </a:xfrm>
        </p:spPr>
        <p:txBody>
          <a:bodyPr/>
          <a:lstStyle/>
          <a:p>
            <a:r>
              <a:rPr lang="en-US" dirty="0"/>
              <a:t>Voting systems that meet the human factors principles in the VVSG and are designed, implemented, and evaluated using best practices for user-centered design, usability, and accessibility.</a:t>
            </a:r>
          </a:p>
        </p:txBody>
      </p:sp>
    </p:spTree>
    <p:extLst>
      <p:ext uri="{BB962C8B-B14F-4D97-AF65-F5344CB8AC3E}">
        <p14:creationId xmlns:p14="http://schemas.microsoft.com/office/powerpoint/2010/main" val="19493593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6497B-EAC4-1C4C-BD8D-739CAD904F9F}"/>
              </a:ext>
            </a:extLst>
          </p:cNvPr>
          <p:cNvSpPr>
            <a:spLocks noGrp="1"/>
          </p:cNvSpPr>
          <p:nvPr>
            <p:ph type="title"/>
          </p:nvPr>
        </p:nvSpPr>
        <p:spPr/>
        <p:txBody>
          <a:bodyPr/>
          <a:lstStyle/>
          <a:p>
            <a:r>
              <a:rPr lang="en-US" dirty="0"/>
              <a:t>The next webinar looks at what’s new</a:t>
            </a:r>
          </a:p>
        </p:txBody>
      </p:sp>
      <p:sp>
        <p:nvSpPr>
          <p:cNvPr id="3" name="Content Placeholder 2">
            <a:extLst>
              <a:ext uri="{FF2B5EF4-FFF2-40B4-BE49-F238E27FC236}">
                <a16:creationId xmlns:a16="http://schemas.microsoft.com/office/drawing/2014/main" id="{264443E9-D7A9-DC44-92F6-B264A4487B64}"/>
              </a:ext>
            </a:extLst>
          </p:cNvPr>
          <p:cNvSpPr>
            <a:spLocks noGrp="1"/>
          </p:cNvSpPr>
          <p:nvPr>
            <p:ph idx="1"/>
          </p:nvPr>
        </p:nvSpPr>
        <p:spPr/>
        <p:txBody>
          <a:bodyPr/>
          <a:lstStyle/>
          <a:p>
            <a:pPr marL="60325" indent="-47625"/>
            <a:r>
              <a:rPr lang="en-US" sz="2800" b="1" dirty="0">
                <a:solidFill>
                  <a:srgbClr val="2878B2"/>
                </a:solidFill>
              </a:rPr>
              <a:t>Part 2:  Updates to best practices and new technologies for voting systems</a:t>
            </a:r>
          </a:p>
          <a:p>
            <a:pPr marL="347663" indent="-347663">
              <a:buFont typeface="Wingdings" pitchFamily="2" charset="2"/>
              <a:buChar char="§"/>
            </a:pPr>
            <a:r>
              <a:rPr lang="en-US" sz="2800" dirty="0"/>
              <a:t>Example of new or updated requirements</a:t>
            </a:r>
          </a:p>
          <a:p>
            <a:pPr marL="347663" indent="-347663">
              <a:buFont typeface="Wingdings" pitchFamily="2" charset="2"/>
              <a:buChar char="§"/>
            </a:pPr>
            <a:r>
              <a:rPr lang="en-US" sz="2800" dirty="0"/>
              <a:t>How the new requirements will improve the accessibility and usability of voting systems</a:t>
            </a:r>
          </a:p>
          <a:p>
            <a:pPr lvl="2" indent="0">
              <a:buNone/>
            </a:pPr>
            <a:endParaRPr lang="en-US" sz="2400" dirty="0"/>
          </a:p>
          <a:p>
            <a:pPr marL="60325" indent="-47625"/>
            <a:endParaRPr lang="en-US" sz="2800" b="1" dirty="0">
              <a:solidFill>
                <a:srgbClr val="2878B2"/>
              </a:solidFill>
            </a:endParaRPr>
          </a:p>
          <a:p>
            <a:endParaRPr lang="en-US" dirty="0"/>
          </a:p>
        </p:txBody>
      </p:sp>
    </p:spTree>
    <p:extLst>
      <p:ext uri="{BB962C8B-B14F-4D97-AF65-F5344CB8AC3E}">
        <p14:creationId xmlns:p14="http://schemas.microsoft.com/office/powerpoint/2010/main" val="4566535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5E131-1EBF-7E4D-8C27-7C1CF740B457}"/>
              </a:ext>
            </a:extLst>
          </p:cNvPr>
          <p:cNvSpPr>
            <a:spLocks noGrp="1"/>
          </p:cNvSpPr>
          <p:nvPr>
            <p:ph type="title"/>
          </p:nvPr>
        </p:nvSpPr>
        <p:spPr/>
        <p:txBody>
          <a:bodyPr/>
          <a:lstStyle/>
          <a:p>
            <a:r>
              <a:rPr lang="en-US" dirty="0"/>
              <a:t>Group discussion questions</a:t>
            </a:r>
          </a:p>
        </p:txBody>
      </p:sp>
      <p:sp>
        <p:nvSpPr>
          <p:cNvPr id="4" name="Content Placeholder 3">
            <a:extLst>
              <a:ext uri="{FF2B5EF4-FFF2-40B4-BE49-F238E27FC236}">
                <a16:creationId xmlns:a16="http://schemas.microsoft.com/office/drawing/2014/main" id="{D2BA88E6-0720-8D42-AEEF-80B4417097B7}"/>
              </a:ext>
            </a:extLst>
          </p:cNvPr>
          <p:cNvSpPr>
            <a:spLocks noGrp="1"/>
          </p:cNvSpPr>
          <p:nvPr>
            <p:ph idx="1"/>
          </p:nvPr>
        </p:nvSpPr>
        <p:spPr/>
        <p:txBody>
          <a:bodyPr/>
          <a:lstStyle/>
          <a:p>
            <a:r>
              <a:rPr lang="en-US" dirty="0"/>
              <a:t>What resonated with you today?</a:t>
            </a:r>
          </a:p>
          <a:p>
            <a:endParaRPr lang="en-US" dirty="0"/>
          </a:p>
          <a:p>
            <a:r>
              <a:rPr lang="en-US" dirty="0"/>
              <a:t>What did we cover that you have questions about?</a:t>
            </a:r>
          </a:p>
          <a:p>
            <a:endParaRPr lang="en-US" dirty="0"/>
          </a:p>
          <a:p>
            <a:r>
              <a:rPr lang="en-US" dirty="0"/>
              <a:t>Is there some thing we didn’t discuss today that you’re curious about?</a:t>
            </a:r>
          </a:p>
        </p:txBody>
      </p:sp>
    </p:spTree>
    <p:extLst>
      <p:ext uri="{BB962C8B-B14F-4D97-AF65-F5344CB8AC3E}">
        <p14:creationId xmlns:p14="http://schemas.microsoft.com/office/powerpoint/2010/main" val="39524995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22D4F-023B-4A40-A493-CCFA605E3756}"/>
              </a:ext>
            </a:extLst>
          </p:cNvPr>
          <p:cNvSpPr>
            <a:spLocks noGrp="1"/>
          </p:cNvSpPr>
          <p:nvPr>
            <p:ph type="title"/>
          </p:nvPr>
        </p:nvSpPr>
        <p:spPr>
          <a:xfrm>
            <a:off x="671513" y="145800"/>
            <a:ext cx="8015288" cy="857250"/>
          </a:xfrm>
        </p:spPr>
        <p:txBody>
          <a:bodyPr/>
          <a:lstStyle/>
          <a:p>
            <a:r>
              <a:rPr lang="en-US" dirty="0"/>
              <a:t>Resources</a:t>
            </a:r>
          </a:p>
        </p:txBody>
      </p:sp>
      <p:sp>
        <p:nvSpPr>
          <p:cNvPr id="3" name="Content Placeholder 2">
            <a:extLst>
              <a:ext uri="{FF2B5EF4-FFF2-40B4-BE49-F238E27FC236}">
                <a16:creationId xmlns:a16="http://schemas.microsoft.com/office/drawing/2014/main" id="{B93E033E-6573-704A-AFDA-4DF73715959F}"/>
              </a:ext>
            </a:extLst>
          </p:cNvPr>
          <p:cNvSpPr>
            <a:spLocks noGrp="1"/>
          </p:cNvSpPr>
          <p:nvPr>
            <p:ph sz="quarter" idx="10"/>
          </p:nvPr>
        </p:nvSpPr>
        <p:spPr>
          <a:xfrm>
            <a:off x="742950" y="1177786"/>
            <a:ext cx="8218170" cy="3788109"/>
          </a:xfrm>
        </p:spPr>
        <p:txBody>
          <a:bodyPr>
            <a:normAutofit fontScale="92500" lnSpcReduction="20000"/>
          </a:bodyPr>
          <a:lstStyle/>
          <a:p>
            <a:r>
              <a:rPr lang="en-US" b="1" dirty="0"/>
              <a:t>Human Factors Public Working Group</a:t>
            </a:r>
          </a:p>
          <a:p>
            <a:r>
              <a:rPr lang="en-US" sz="1900" dirty="0">
                <a:solidFill>
                  <a:schemeClr val="bg1"/>
                </a:solidFill>
              </a:rPr>
              <a:t>https://</a:t>
            </a:r>
            <a:r>
              <a:rPr lang="en-US" sz="1900" dirty="0" err="1">
                <a:solidFill>
                  <a:schemeClr val="bg1"/>
                </a:solidFill>
              </a:rPr>
              <a:t>collaborate.nist.gov</a:t>
            </a:r>
            <a:r>
              <a:rPr lang="en-US" sz="1900" dirty="0">
                <a:solidFill>
                  <a:schemeClr val="bg1"/>
                </a:solidFill>
              </a:rPr>
              <a:t>/voting/bin/view/Voting/</a:t>
            </a:r>
            <a:r>
              <a:rPr lang="en-US" sz="1900" dirty="0" err="1">
                <a:solidFill>
                  <a:schemeClr val="bg1"/>
                </a:solidFill>
              </a:rPr>
              <a:t>HumanFactors</a:t>
            </a:r>
            <a:endParaRPr lang="en-US" sz="1900" dirty="0">
              <a:solidFill>
                <a:schemeClr val="bg1"/>
              </a:solidFill>
            </a:endParaRPr>
          </a:p>
          <a:p>
            <a:endParaRPr lang="en-US" dirty="0">
              <a:solidFill>
                <a:schemeClr val="bg1"/>
              </a:solidFill>
            </a:endParaRPr>
          </a:p>
          <a:p>
            <a:r>
              <a:rPr lang="en-US" b="1" dirty="0"/>
              <a:t>VVSG 2.0 Draft Requirements</a:t>
            </a:r>
            <a:br>
              <a:rPr lang="en-US" dirty="0">
                <a:solidFill>
                  <a:schemeClr val="bg1"/>
                </a:solidFill>
              </a:rPr>
            </a:br>
            <a:r>
              <a:rPr lang="en-US" sz="1900" dirty="0">
                <a:solidFill>
                  <a:schemeClr val="bg1"/>
                </a:solidFill>
              </a:rPr>
              <a:t>https://collaborate.nist.gov/voting/bin/view/Voting/VVSG20DraftRequirements</a:t>
            </a:r>
          </a:p>
          <a:p>
            <a:endParaRPr lang="en-US" sz="2000" dirty="0">
              <a:solidFill>
                <a:schemeClr val="bg1"/>
              </a:solidFill>
            </a:endParaRPr>
          </a:p>
          <a:p>
            <a:r>
              <a:rPr lang="en-US" b="1" dirty="0"/>
              <a:t>NIST and the Help America Vote Act</a:t>
            </a:r>
            <a:br>
              <a:rPr lang="en-US" sz="2000" dirty="0">
                <a:solidFill>
                  <a:schemeClr val="bg1"/>
                </a:solidFill>
              </a:rPr>
            </a:br>
            <a:r>
              <a:rPr lang="en-US" sz="1900" dirty="0">
                <a:solidFill>
                  <a:schemeClr val="bg1"/>
                </a:solidFill>
              </a:rPr>
              <a:t>https://vote.nist.gov</a:t>
            </a:r>
          </a:p>
          <a:p>
            <a:endParaRPr lang="en-US" sz="1900" dirty="0">
              <a:solidFill>
                <a:schemeClr val="bg1"/>
              </a:solidFill>
            </a:endParaRPr>
          </a:p>
          <a:p>
            <a:r>
              <a:rPr lang="en-US" sz="2000" b="1" dirty="0"/>
              <a:t>A Roadmap for Usability and Accessibility of Elections </a:t>
            </a:r>
            <a:br>
              <a:rPr lang="en-US" sz="1800" dirty="0">
                <a:solidFill>
                  <a:schemeClr val="bg1"/>
                </a:solidFill>
              </a:rPr>
            </a:br>
            <a:r>
              <a:rPr lang="en-US" sz="1800" dirty="0">
                <a:solidFill>
                  <a:schemeClr val="bg1"/>
                </a:solidFill>
              </a:rPr>
              <a:t>https://</a:t>
            </a:r>
            <a:r>
              <a:rPr lang="en-US" sz="1800" dirty="0" err="1">
                <a:solidFill>
                  <a:schemeClr val="bg1"/>
                </a:solidFill>
              </a:rPr>
              <a:t>civicdesign.org</a:t>
            </a:r>
            <a:r>
              <a:rPr lang="en-US" sz="1800" dirty="0">
                <a:solidFill>
                  <a:schemeClr val="bg1"/>
                </a:solidFill>
              </a:rPr>
              <a:t>/projects/roadmap/</a:t>
            </a:r>
            <a:endParaRPr lang="en-US" sz="1900" dirty="0">
              <a:solidFill>
                <a:schemeClr val="bg1"/>
              </a:solidFill>
            </a:endParaRPr>
          </a:p>
          <a:p>
            <a:br>
              <a:rPr lang="en-US" b="1" dirty="0"/>
            </a:br>
            <a:endParaRPr lang="en-US" dirty="0"/>
          </a:p>
          <a:p>
            <a:endParaRPr lang="en-US" sz="2000" dirty="0">
              <a:solidFill>
                <a:schemeClr val="bg1"/>
              </a:solidFill>
            </a:endParaRPr>
          </a:p>
        </p:txBody>
      </p:sp>
    </p:spTree>
    <p:extLst>
      <p:ext uri="{BB962C8B-B14F-4D97-AF65-F5344CB8AC3E}">
        <p14:creationId xmlns:p14="http://schemas.microsoft.com/office/powerpoint/2010/main" val="30975204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0A565-3D9A-664A-81CE-618BE1C4EBD2}"/>
              </a:ext>
            </a:extLst>
          </p:cNvPr>
          <p:cNvSpPr>
            <a:spLocks noGrp="1"/>
          </p:cNvSpPr>
          <p:nvPr>
            <p:ph type="title"/>
          </p:nvPr>
        </p:nvSpPr>
        <p:spPr>
          <a:xfrm>
            <a:off x="604838" y="471237"/>
            <a:ext cx="8015288" cy="857250"/>
          </a:xfrm>
        </p:spPr>
        <p:txBody>
          <a:bodyPr/>
          <a:lstStyle/>
          <a:p>
            <a:r>
              <a:rPr lang="en-US" dirty="0"/>
              <a:t>Find these webinars online?</a:t>
            </a:r>
          </a:p>
        </p:txBody>
      </p:sp>
      <p:sp>
        <p:nvSpPr>
          <p:cNvPr id="3" name="Content Placeholder 2">
            <a:extLst>
              <a:ext uri="{FF2B5EF4-FFF2-40B4-BE49-F238E27FC236}">
                <a16:creationId xmlns:a16="http://schemas.microsoft.com/office/drawing/2014/main" id="{6BDD8729-E8B6-DE49-97F9-EFD8F8FF4145}"/>
              </a:ext>
            </a:extLst>
          </p:cNvPr>
          <p:cNvSpPr>
            <a:spLocks noGrp="1"/>
          </p:cNvSpPr>
          <p:nvPr>
            <p:ph sz="quarter" idx="10"/>
          </p:nvPr>
        </p:nvSpPr>
        <p:spPr>
          <a:xfrm>
            <a:off x="604838" y="1376835"/>
            <a:ext cx="8386762" cy="3079888"/>
          </a:xfrm>
        </p:spPr>
        <p:txBody>
          <a:bodyPr/>
          <a:lstStyle/>
          <a:p>
            <a:r>
              <a:rPr lang="en-US" sz="2400" b="1" dirty="0"/>
              <a:t>VVSG 2.0 draft requirements:</a:t>
            </a:r>
            <a:br>
              <a:rPr lang="en-US" sz="2400" b="1" dirty="0"/>
            </a:br>
            <a:r>
              <a:rPr lang="en-US" sz="2400" b="1" dirty="0"/>
              <a:t>Improving the accessibility and usability of voting systems</a:t>
            </a:r>
            <a:br>
              <a:rPr lang="en-US" sz="2000" b="1" dirty="0"/>
            </a:br>
            <a:r>
              <a:rPr lang="en-US" sz="2000" dirty="0"/>
              <a:t>Part 1: Introducing the human factors requirements </a:t>
            </a:r>
          </a:p>
          <a:p>
            <a:r>
              <a:rPr lang="en-US" sz="2000" dirty="0"/>
              <a:t>Part 2:  Updates to best practices and new technologies for voting systems</a:t>
            </a:r>
          </a:p>
          <a:p>
            <a:endParaRPr lang="en-US" dirty="0"/>
          </a:p>
          <a:p>
            <a:r>
              <a:rPr lang="en-US" dirty="0">
                <a:solidFill>
                  <a:srgbClr val="2878B2"/>
                </a:solidFill>
              </a:rPr>
              <a:t>We will post the webinars when they are captioned and approved by NIST</a:t>
            </a:r>
          </a:p>
        </p:txBody>
      </p:sp>
    </p:spTree>
    <p:extLst>
      <p:ext uri="{BB962C8B-B14F-4D97-AF65-F5344CB8AC3E}">
        <p14:creationId xmlns:p14="http://schemas.microsoft.com/office/powerpoint/2010/main" val="2418751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The Center for Civic Design">
            <a:extLst>
              <a:ext uri="{FF2B5EF4-FFF2-40B4-BE49-F238E27FC236}">
                <a16:creationId xmlns:a16="http://schemas.microsoft.com/office/drawing/2014/main" id="{D6E5ACE4-631A-CE41-A892-56FCFF1461D8}"/>
              </a:ext>
            </a:extLst>
          </p:cNvPr>
          <p:cNvSpPr>
            <a:spLocks noGrp="1"/>
          </p:cNvSpPr>
          <p:nvPr>
            <p:ph type="title"/>
          </p:nvPr>
        </p:nvSpPr>
        <p:spPr>
          <a:xfrm>
            <a:off x="1925619" y="754856"/>
            <a:ext cx="6438452" cy="857250"/>
          </a:xfrm>
        </p:spPr>
        <p:txBody>
          <a:bodyPr/>
          <a:lstStyle/>
          <a:p>
            <a:r>
              <a:rPr lang="en-US" sz="4400" dirty="0"/>
              <a:t>The Center for Civic Design</a:t>
            </a:r>
          </a:p>
        </p:txBody>
      </p:sp>
      <p:sp>
        <p:nvSpPr>
          <p:cNvPr id="4" name="Content Placeholder 3">
            <a:extLst>
              <a:ext uri="{FF2B5EF4-FFF2-40B4-BE49-F238E27FC236}">
                <a16:creationId xmlns:a16="http://schemas.microsoft.com/office/drawing/2014/main" id="{95F5DE5A-8D24-204A-ADCF-242A12D974E4}"/>
              </a:ext>
            </a:extLst>
          </p:cNvPr>
          <p:cNvSpPr>
            <a:spLocks noGrp="1"/>
          </p:cNvSpPr>
          <p:nvPr>
            <p:ph idx="1"/>
          </p:nvPr>
        </p:nvSpPr>
        <p:spPr>
          <a:xfrm>
            <a:off x="1990106" y="1781301"/>
            <a:ext cx="6521881" cy="2904999"/>
          </a:xfrm>
        </p:spPr>
        <p:txBody>
          <a:bodyPr/>
          <a:lstStyle/>
          <a:p>
            <a:r>
              <a:rPr lang="en-US" dirty="0"/>
              <a:t>Democracy is a design problem! We work to ensure voter intent through design.</a:t>
            </a:r>
          </a:p>
          <a:p>
            <a:endParaRPr lang="en-US" dirty="0"/>
          </a:p>
          <a:p>
            <a:r>
              <a:rPr lang="en-US" dirty="0"/>
              <a:t>@</a:t>
            </a:r>
            <a:r>
              <a:rPr lang="en-US" dirty="0" err="1"/>
              <a:t>CivicDesign</a:t>
            </a:r>
            <a:endParaRPr lang="en-US" dirty="0"/>
          </a:p>
          <a:p>
            <a:r>
              <a:rPr lang="en-US" dirty="0" err="1"/>
              <a:t>www.civicdesign.org</a:t>
            </a:r>
            <a:br>
              <a:rPr lang="en-US" dirty="0"/>
            </a:br>
            <a:r>
              <a:rPr lang="en-US" dirty="0" err="1"/>
              <a:t>civicdesign.org</a:t>
            </a:r>
            <a:r>
              <a:rPr lang="en-US" dirty="0"/>
              <a:t>/projects/roadmap/</a:t>
            </a:r>
          </a:p>
        </p:txBody>
      </p:sp>
      <p:pic>
        <p:nvPicPr>
          <p:cNvPr id="8" name="Picture 7" descr="CCD Logo">
            <a:extLst>
              <a:ext uri="{FF2B5EF4-FFF2-40B4-BE49-F238E27FC236}">
                <a16:creationId xmlns:a16="http://schemas.microsoft.com/office/drawing/2014/main" id="{5DBB8BC8-2EBC-F847-831A-6CE1A0E132C2}"/>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35568" t="44758" r="53765" b="43112"/>
          <a:stretch/>
        </p:blipFill>
        <p:spPr>
          <a:xfrm>
            <a:off x="309279" y="745204"/>
            <a:ext cx="1201125" cy="1365984"/>
          </a:xfrm>
          <a:prstGeom prst="rect">
            <a:avLst/>
          </a:prstGeom>
        </p:spPr>
      </p:pic>
    </p:spTree>
    <p:extLst>
      <p:ext uri="{BB962C8B-B14F-4D97-AF65-F5344CB8AC3E}">
        <p14:creationId xmlns:p14="http://schemas.microsoft.com/office/powerpoint/2010/main" val="1716273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76C49F-DD2B-464E-87D0-993B456D56E4}"/>
              </a:ext>
            </a:extLst>
          </p:cNvPr>
          <p:cNvSpPr>
            <a:spLocks noGrp="1"/>
          </p:cNvSpPr>
          <p:nvPr>
            <p:ph type="title"/>
          </p:nvPr>
        </p:nvSpPr>
        <p:spPr/>
        <p:txBody>
          <a:bodyPr/>
          <a:lstStyle/>
          <a:p>
            <a:r>
              <a:rPr lang="en-US" dirty="0"/>
              <a:t>Housekeeping </a:t>
            </a:r>
          </a:p>
        </p:txBody>
      </p:sp>
      <p:sp>
        <p:nvSpPr>
          <p:cNvPr id="5" name="Content Placeholder 4">
            <a:extLst>
              <a:ext uri="{FF2B5EF4-FFF2-40B4-BE49-F238E27FC236}">
                <a16:creationId xmlns:a16="http://schemas.microsoft.com/office/drawing/2014/main" id="{2D97789E-568F-FB48-A08B-EC7CF071091D}"/>
              </a:ext>
            </a:extLst>
          </p:cNvPr>
          <p:cNvSpPr>
            <a:spLocks noGrp="1"/>
          </p:cNvSpPr>
          <p:nvPr>
            <p:ph idx="1"/>
          </p:nvPr>
        </p:nvSpPr>
        <p:spPr/>
        <p:txBody>
          <a:bodyPr/>
          <a:lstStyle/>
          <a:p>
            <a:pPr marL="342900" indent="-342900">
              <a:buFont typeface="Arial" panose="020B0604020202020204" pitchFamily="34" charset="0"/>
              <a:buChar char="•"/>
            </a:pPr>
            <a:r>
              <a:rPr lang="en-US" dirty="0"/>
              <a:t>Use chat to communicate</a:t>
            </a:r>
          </a:p>
          <a:p>
            <a:pPr marL="342900" indent="-342900">
              <a:buFont typeface="Arial" panose="020B0604020202020204" pitchFamily="34" charset="0"/>
              <a:buChar char="•"/>
            </a:pPr>
            <a:r>
              <a:rPr lang="en-US" dirty="0"/>
              <a:t>Update your screen name</a:t>
            </a:r>
          </a:p>
          <a:p>
            <a:pPr marL="342900" indent="-342900">
              <a:buFont typeface="Arial" panose="020B0604020202020204" pitchFamily="34" charset="0"/>
              <a:buChar char="•"/>
            </a:pPr>
            <a:r>
              <a:rPr lang="en-US" dirty="0"/>
              <a:t>Mute your audio if you aren’t speaking</a:t>
            </a:r>
          </a:p>
        </p:txBody>
      </p:sp>
    </p:spTree>
    <p:extLst>
      <p:ext uri="{BB962C8B-B14F-4D97-AF65-F5344CB8AC3E}">
        <p14:creationId xmlns:p14="http://schemas.microsoft.com/office/powerpoint/2010/main" val="230831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53E7A-7486-544F-8671-B0165378143E}"/>
              </a:ext>
            </a:extLst>
          </p:cNvPr>
          <p:cNvSpPr>
            <a:spLocks noGrp="1"/>
          </p:cNvSpPr>
          <p:nvPr>
            <p:ph type="title"/>
          </p:nvPr>
        </p:nvSpPr>
        <p:spPr>
          <a:xfrm>
            <a:off x="1772276" y="1717423"/>
            <a:ext cx="6794950" cy="857250"/>
          </a:xfrm>
        </p:spPr>
        <p:txBody>
          <a:bodyPr/>
          <a:lstStyle/>
          <a:p>
            <a:r>
              <a:rPr lang="en-US" dirty="0"/>
              <a:t>About the Voluntary Voting System Guidelines (VVSG)</a:t>
            </a:r>
          </a:p>
        </p:txBody>
      </p:sp>
      <p:sp>
        <p:nvSpPr>
          <p:cNvPr id="3" name="Content Placeholder 2">
            <a:extLst>
              <a:ext uri="{FF2B5EF4-FFF2-40B4-BE49-F238E27FC236}">
                <a16:creationId xmlns:a16="http://schemas.microsoft.com/office/drawing/2014/main" id="{949D5704-3C88-AB4B-85B7-E9C4FD9C8499}"/>
              </a:ext>
            </a:extLst>
          </p:cNvPr>
          <p:cNvSpPr>
            <a:spLocks noGrp="1"/>
          </p:cNvSpPr>
          <p:nvPr>
            <p:ph sz="quarter" idx="10"/>
          </p:nvPr>
        </p:nvSpPr>
        <p:spPr>
          <a:xfrm>
            <a:off x="1770434" y="2692262"/>
            <a:ext cx="6602042" cy="1555888"/>
          </a:xfrm>
        </p:spPr>
        <p:txBody>
          <a:bodyPr/>
          <a:lstStyle/>
          <a:p>
            <a:r>
              <a:rPr lang="en-US" sz="2400" dirty="0"/>
              <a:t>The Help America Vote Act (HAVA) </a:t>
            </a:r>
            <a:r>
              <a:rPr lang="en-US" dirty="0"/>
              <a:t>directs the Election Assistance Commission to create voting system guidelines and defines the process.</a:t>
            </a:r>
            <a:endParaRPr lang="en-US" sz="2400" dirty="0"/>
          </a:p>
        </p:txBody>
      </p:sp>
    </p:spTree>
    <p:extLst>
      <p:ext uri="{BB962C8B-B14F-4D97-AF65-F5344CB8AC3E}">
        <p14:creationId xmlns:p14="http://schemas.microsoft.com/office/powerpoint/2010/main" val="3924692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65CDF-9B27-4E4C-9589-D421127C5EEB}"/>
              </a:ext>
            </a:extLst>
          </p:cNvPr>
          <p:cNvSpPr>
            <a:spLocks noGrp="1"/>
          </p:cNvSpPr>
          <p:nvPr>
            <p:ph type="title"/>
          </p:nvPr>
        </p:nvSpPr>
        <p:spPr/>
        <p:txBody>
          <a:bodyPr/>
          <a:lstStyle/>
          <a:p>
            <a:r>
              <a:rPr lang="en-US" dirty="0"/>
              <a:t>How the draft requirements are developed</a:t>
            </a:r>
          </a:p>
        </p:txBody>
      </p:sp>
      <p:sp>
        <p:nvSpPr>
          <p:cNvPr id="3" name="Content Placeholder 2">
            <a:extLst>
              <a:ext uri="{FF2B5EF4-FFF2-40B4-BE49-F238E27FC236}">
                <a16:creationId xmlns:a16="http://schemas.microsoft.com/office/drawing/2014/main" id="{55991089-E8A0-D448-B3D5-66A1174BABF9}"/>
              </a:ext>
            </a:extLst>
          </p:cNvPr>
          <p:cNvSpPr>
            <a:spLocks noGrp="1"/>
          </p:cNvSpPr>
          <p:nvPr>
            <p:ph idx="1"/>
          </p:nvPr>
        </p:nvSpPr>
        <p:spPr/>
        <p:txBody>
          <a:bodyPr>
            <a:normAutofit lnSpcReduction="10000"/>
          </a:bodyPr>
          <a:lstStyle/>
          <a:p>
            <a:pPr lvl="1">
              <a:spcAft>
                <a:spcPts val="480"/>
              </a:spcAft>
            </a:pPr>
            <a:r>
              <a:rPr lang="en-US" dirty="0"/>
              <a:t>Recommendations drafted by the NIST Voting Project team as directed and approved by the Technical Guidelines Development Committee (TGDC).</a:t>
            </a:r>
          </a:p>
          <a:p>
            <a:pPr lvl="1">
              <a:spcAft>
                <a:spcPts val="480"/>
              </a:spcAft>
            </a:pPr>
            <a:r>
              <a:rPr lang="en-US" dirty="0"/>
              <a:t>The Election Assistance Commission (EAC) reviews the draft, consults with its boards, and collects public comments, and can update before approving.</a:t>
            </a:r>
          </a:p>
          <a:p>
            <a:pPr lvl="1">
              <a:spcAft>
                <a:spcPts val="480"/>
              </a:spcAft>
            </a:pPr>
            <a:r>
              <a:rPr lang="en-US" dirty="0"/>
              <a:t>For VVSG 2.0, NIST Public Working Groups added input from government, election officials, product developers, vendors, academic researchers, and advocates.</a:t>
            </a:r>
          </a:p>
          <a:p>
            <a:pPr lvl="1">
              <a:spcAft>
                <a:spcPts val="480"/>
              </a:spcAft>
            </a:pPr>
            <a:r>
              <a:rPr lang="en-US" dirty="0"/>
              <a:t>The </a:t>
            </a:r>
            <a:r>
              <a:rPr lang="en-US" b="1" dirty="0"/>
              <a:t>Human Factors Public Working Group </a:t>
            </a:r>
            <a:r>
              <a:rPr lang="en-US" dirty="0"/>
              <a:t>focused on guidance for accessibility and usability, and consideration of these across all requirements.</a:t>
            </a:r>
          </a:p>
        </p:txBody>
      </p:sp>
    </p:spTree>
    <p:extLst>
      <p:ext uri="{BB962C8B-B14F-4D97-AF65-F5344CB8AC3E}">
        <p14:creationId xmlns:p14="http://schemas.microsoft.com/office/powerpoint/2010/main" val="3231336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03507-71E2-FB42-B34F-6004E7DBE6A3}"/>
              </a:ext>
            </a:extLst>
          </p:cNvPr>
          <p:cNvSpPr>
            <a:spLocks noGrp="1"/>
          </p:cNvSpPr>
          <p:nvPr>
            <p:ph type="title"/>
          </p:nvPr>
        </p:nvSpPr>
        <p:spPr/>
        <p:txBody>
          <a:bodyPr/>
          <a:lstStyle/>
          <a:p>
            <a:r>
              <a:rPr lang="en-US" dirty="0"/>
              <a:t>Timeline of the VVSG development</a:t>
            </a:r>
          </a:p>
        </p:txBody>
      </p:sp>
      <p:cxnSp>
        <p:nvCxnSpPr>
          <p:cNvPr id="5" name="Straight Connector 4" descr="Line with an arrow pointing from 2002 to 2019 and beyond.">
            <a:extLst>
              <a:ext uri="{FF2B5EF4-FFF2-40B4-BE49-F238E27FC236}">
                <a16:creationId xmlns:a16="http://schemas.microsoft.com/office/drawing/2014/main" id="{CDADECA5-C84F-0446-879E-00CD4C1816DE}"/>
              </a:ext>
            </a:extLst>
          </p:cNvPr>
          <p:cNvCxnSpPr>
            <a:cxnSpLocks/>
          </p:cNvCxnSpPr>
          <p:nvPr/>
        </p:nvCxnSpPr>
        <p:spPr>
          <a:xfrm>
            <a:off x="564776" y="1976718"/>
            <a:ext cx="8431306" cy="0"/>
          </a:xfrm>
          <a:prstGeom prst="line">
            <a:avLst/>
          </a:prstGeom>
          <a:ln>
            <a:headEnd type="none" w="med" len="med"/>
            <a:tailEnd type="arrow" w="med" len="med"/>
          </a:ln>
          <a:effectLst/>
        </p:spPr>
        <p:style>
          <a:lnRef idx="3">
            <a:schemeClr val="accent1"/>
          </a:lnRef>
          <a:fillRef idx="0">
            <a:schemeClr val="accent1"/>
          </a:fillRef>
          <a:effectRef idx="2">
            <a:schemeClr val="accent1"/>
          </a:effectRef>
          <a:fontRef idx="minor">
            <a:schemeClr val="tx1"/>
          </a:fontRef>
        </p:style>
      </p:cxnSp>
      <p:sp>
        <p:nvSpPr>
          <p:cNvPr id="6" name="Rectangle 5">
            <a:extLst>
              <a:ext uri="{FF2B5EF4-FFF2-40B4-BE49-F238E27FC236}">
                <a16:creationId xmlns:a16="http://schemas.microsoft.com/office/drawing/2014/main" id="{856F3541-4271-C44F-979C-BBE42D711749}"/>
              </a:ext>
            </a:extLst>
          </p:cNvPr>
          <p:cNvSpPr/>
          <p:nvPr/>
        </p:nvSpPr>
        <p:spPr>
          <a:xfrm>
            <a:off x="473832" y="1566814"/>
            <a:ext cx="1233946" cy="1415772"/>
          </a:xfrm>
          <a:prstGeom prst="rect">
            <a:avLst/>
          </a:prstGeom>
        </p:spPr>
        <p:txBody>
          <a:bodyPr wrap="square">
            <a:spAutoFit/>
          </a:bodyPr>
          <a:lstStyle/>
          <a:p>
            <a:r>
              <a:rPr lang="en-US" dirty="0"/>
              <a:t>2002</a:t>
            </a:r>
          </a:p>
          <a:p>
            <a:endParaRPr lang="en-US" dirty="0"/>
          </a:p>
          <a:p>
            <a:r>
              <a:rPr lang="en-US" sz="1600" b="1" dirty="0">
                <a:solidFill>
                  <a:srgbClr val="4D565E"/>
                </a:solidFill>
              </a:rPr>
              <a:t>HAVA</a:t>
            </a:r>
            <a:r>
              <a:rPr lang="en-US" sz="1600" dirty="0">
                <a:solidFill>
                  <a:srgbClr val="4D565E"/>
                </a:solidFill>
              </a:rPr>
              <a:t> creates EAC </a:t>
            </a:r>
          </a:p>
          <a:p>
            <a:endParaRPr lang="en-US" dirty="0"/>
          </a:p>
        </p:txBody>
      </p:sp>
      <p:sp>
        <p:nvSpPr>
          <p:cNvPr id="7" name="Rectangle 6">
            <a:extLst>
              <a:ext uri="{FF2B5EF4-FFF2-40B4-BE49-F238E27FC236}">
                <a16:creationId xmlns:a16="http://schemas.microsoft.com/office/drawing/2014/main" id="{9D598FC4-2957-1447-B33D-F71F38760A78}"/>
              </a:ext>
            </a:extLst>
          </p:cNvPr>
          <p:cNvSpPr/>
          <p:nvPr/>
        </p:nvSpPr>
        <p:spPr>
          <a:xfrm>
            <a:off x="1796127" y="1566814"/>
            <a:ext cx="1233946" cy="1415772"/>
          </a:xfrm>
          <a:prstGeom prst="rect">
            <a:avLst/>
          </a:prstGeom>
        </p:spPr>
        <p:txBody>
          <a:bodyPr wrap="square">
            <a:spAutoFit/>
          </a:bodyPr>
          <a:lstStyle/>
          <a:p>
            <a:r>
              <a:rPr lang="en-US" dirty="0"/>
              <a:t>2005</a:t>
            </a:r>
          </a:p>
          <a:p>
            <a:endParaRPr lang="en-US" dirty="0"/>
          </a:p>
          <a:p>
            <a:r>
              <a:rPr lang="en-US" sz="1600" b="1" dirty="0">
                <a:solidFill>
                  <a:srgbClr val="4D565E"/>
                </a:solidFill>
              </a:rPr>
              <a:t>VVSG 1.0</a:t>
            </a:r>
          </a:p>
          <a:p>
            <a:r>
              <a:rPr lang="en-US" sz="1600" dirty="0">
                <a:solidFill>
                  <a:srgbClr val="4D565E"/>
                </a:solidFill>
              </a:rPr>
              <a:t>approved</a:t>
            </a:r>
          </a:p>
          <a:p>
            <a:endParaRPr lang="en-US" dirty="0"/>
          </a:p>
        </p:txBody>
      </p:sp>
      <p:sp>
        <p:nvSpPr>
          <p:cNvPr id="11" name="Rectangle 10">
            <a:extLst>
              <a:ext uri="{FF2B5EF4-FFF2-40B4-BE49-F238E27FC236}">
                <a16:creationId xmlns:a16="http://schemas.microsoft.com/office/drawing/2014/main" id="{0127BFD6-ABF2-AB4F-9A31-58E619D3EC7E}"/>
              </a:ext>
            </a:extLst>
          </p:cNvPr>
          <p:cNvSpPr/>
          <p:nvPr/>
        </p:nvSpPr>
        <p:spPr>
          <a:xfrm>
            <a:off x="2732938" y="1566814"/>
            <a:ext cx="1233946" cy="2893100"/>
          </a:xfrm>
          <a:prstGeom prst="rect">
            <a:avLst/>
          </a:prstGeom>
        </p:spPr>
        <p:txBody>
          <a:bodyPr wrap="square">
            <a:spAutoFit/>
          </a:bodyPr>
          <a:lstStyle/>
          <a:p>
            <a:pPr algn="ctr"/>
            <a:r>
              <a:rPr lang="en-US" dirty="0"/>
              <a:t>2009</a:t>
            </a:r>
          </a:p>
          <a:p>
            <a:pPr algn="ctr"/>
            <a:endParaRPr lang="en-US" dirty="0"/>
          </a:p>
          <a:p>
            <a:pPr algn="ctr"/>
            <a:endParaRPr lang="en-US" sz="1600" dirty="0">
              <a:solidFill>
                <a:srgbClr val="4D565E"/>
              </a:solidFill>
            </a:endParaRPr>
          </a:p>
          <a:p>
            <a:pPr algn="ctr"/>
            <a:endParaRPr lang="en-US" sz="1600" dirty="0">
              <a:solidFill>
                <a:srgbClr val="4D565E"/>
              </a:solidFill>
            </a:endParaRPr>
          </a:p>
          <a:p>
            <a:pPr algn="ctr"/>
            <a:endParaRPr lang="en-US" sz="1600" dirty="0">
              <a:solidFill>
                <a:srgbClr val="4D565E"/>
              </a:solidFill>
            </a:endParaRPr>
          </a:p>
          <a:p>
            <a:pPr algn="ctr"/>
            <a:endParaRPr lang="en-US" sz="1600" dirty="0">
              <a:solidFill>
                <a:srgbClr val="4D565E"/>
              </a:solidFill>
            </a:endParaRPr>
          </a:p>
          <a:p>
            <a:pPr marL="119063"/>
            <a:r>
              <a:rPr lang="en-US" sz="1600" dirty="0">
                <a:solidFill>
                  <a:srgbClr val="4D565E"/>
                </a:solidFill>
              </a:rPr>
              <a:t>VVSG 1.1</a:t>
            </a:r>
          </a:p>
          <a:p>
            <a:pPr marL="119063"/>
            <a:r>
              <a:rPr lang="en-US" sz="1600" dirty="0">
                <a:solidFill>
                  <a:srgbClr val="4D565E"/>
                </a:solidFill>
              </a:rPr>
              <a:t>released for public comment</a:t>
            </a:r>
          </a:p>
          <a:p>
            <a:pPr algn="ctr"/>
            <a:endParaRPr lang="en-US" dirty="0"/>
          </a:p>
        </p:txBody>
      </p:sp>
      <p:sp>
        <p:nvSpPr>
          <p:cNvPr id="12" name="Rectangle 11">
            <a:extLst>
              <a:ext uri="{FF2B5EF4-FFF2-40B4-BE49-F238E27FC236}">
                <a16:creationId xmlns:a16="http://schemas.microsoft.com/office/drawing/2014/main" id="{DD666081-FEE7-3743-84ED-97B209E8D450}"/>
              </a:ext>
            </a:extLst>
          </p:cNvPr>
          <p:cNvSpPr/>
          <p:nvPr/>
        </p:nvSpPr>
        <p:spPr>
          <a:xfrm>
            <a:off x="4983079" y="1566814"/>
            <a:ext cx="1233946" cy="1415772"/>
          </a:xfrm>
          <a:prstGeom prst="rect">
            <a:avLst/>
          </a:prstGeom>
        </p:spPr>
        <p:txBody>
          <a:bodyPr wrap="square">
            <a:spAutoFit/>
          </a:bodyPr>
          <a:lstStyle/>
          <a:p>
            <a:pPr algn="ctr"/>
            <a:r>
              <a:rPr lang="en-US" dirty="0"/>
              <a:t>2015</a:t>
            </a:r>
          </a:p>
          <a:p>
            <a:pPr algn="ctr"/>
            <a:endParaRPr lang="en-US" dirty="0"/>
          </a:p>
          <a:p>
            <a:pPr algn="ctr"/>
            <a:r>
              <a:rPr lang="en-US" sz="1600" b="1" dirty="0">
                <a:solidFill>
                  <a:srgbClr val="4D565E"/>
                </a:solidFill>
              </a:rPr>
              <a:t>VVSG 1.1</a:t>
            </a:r>
          </a:p>
          <a:p>
            <a:pPr algn="ctr"/>
            <a:r>
              <a:rPr lang="en-US" sz="1600" dirty="0">
                <a:solidFill>
                  <a:srgbClr val="4D565E"/>
                </a:solidFill>
              </a:rPr>
              <a:t>approved</a:t>
            </a:r>
          </a:p>
          <a:p>
            <a:pPr algn="ctr"/>
            <a:endParaRPr lang="en-US" dirty="0"/>
          </a:p>
        </p:txBody>
      </p:sp>
      <p:sp>
        <p:nvSpPr>
          <p:cNvPr id="13" name="Rectangle 12">
            <a:extLst>
              <a:ext uri="{FF2B5EF4-FFF2-40B4-BE49-F238E27FC236}">
                <a16:creationId xmlns:a16="http://schemas.microsoft.com/office/drawing/2014/main" id="{F324DF57-037E-2441-9485-E46E15149A68}"/>
              </a:ext>
            </a:extLst>
          </p:cNvPr>
          <p:cNvSpPr/>
          <p:nvPr/>
        </p:nvSpPr>
        <p:spPr>
          <a:xfrm>
            <a:off x="5688106" y="1566814"/>
            <a:ext cx="1882588" cy="3108543"/>
          </a:xfrm>
          <a:prstGeom prst="rect">
            <a:avLst/>
          </a:prstGeom>
        </p:spPr>
        <p:txBody>
          <a:bodyPr wrap="square">
            <a:spAutoFit/>
          </a:bodyPr>
          <a:lstStyle/>
          <a:p>
            <a:pPr algn="ctr"/>
            <a:r>
              <a:rPr lang="en-US" dirty="0"/>
              <a:t>2017</a:t>
            </a:r>
          </a:p>
          <a:p>
            <a:pPr algn="ctr"/>
            <a:endParaRPr lang="en-US" b="1" dirty="0"/>
          </a:p>
          <a:p>
            <a:pPr algn="ctr"/>
            <a:endParaRPr lang="en-US" sz="1600" dirty="0">
              <a:solidFill>
                <a:srgbClr val="4D565E"/>
              </a:solidFill>
            </a:endParaRPr>
          </a:p>
          <a:p>
            <a:pPr algn="ctr"/>
            <a:endParaRPr lang="en-US" sz="1600" dirty="0">
              <a:solidFill>
                <a:srgbClr val="4D565E"/>
              </a:solidFill>
            </a:endParaRPr>
          </a:p>
          <a:p>
            <a:pPr algn="ctr"/>
            <a:endParaRPr lang="en-US" sz="1600" dirty="0">
              <a:solidFill>
                <a:srgbClr val="4D565E"/>
              </a:solidFill>
            </a:endParaRPr>
          </a:p>
          <a:p>
            <a:pPr algn="ctr"/>
            <a:endParaRPr lang="en-US" sz="1600" dirty="0">
              <a:solidFill>
                <a:srgbClr val="4D565E"/>
              </a:solidFill>
            </a:endParaRPr>
          </a:p>
          <a:p>
            <a:pPr marL="400050"/>
            <a:r>
              <a:rPr lang="en-US" sz="1600" dirty="0">
                <a:solidFill>
                  <a:srgbClr val="4D565E"/>
                </a:solidFill>
              </a:rPr>
              <a:t>VVSG 2.0 </a:t>
            </a:r>
            <a:br>
              <a:rPr lang="en-US" sz="1600" dirty="0">
                <a:solidFill>
                  <a:srgbClr val="4D565E"/>
                </a:solidFill>
              </a:rPr>
            </a:br>
            <a:r>
              <a:rPr lang="en-US" sz="1600" dirty="0">
                <a:solidFill>
                  <a:srgbClr val="4D565E"/>
                </a:solidFill>
              </a:rPr>
              <a:t>TGDC recommends new high-level Principles &amp; Guidelines</a:t>
            </a:r>
            <a:endParaRPr lang="en-US" dirty="0"/>
          </a:p>
        </p:txBody>
      </p:sp>
      <p:sp>
        <p:nvSpPr>
          <p:cNvPr id="15" name="Rectangle 14">
            <a:extLst>
              <a:ext uri="{FF2B5EF4-FFF2-40B4-BE49-F238E27FC236}">
                <a16:creationId xmlns:a16="http://schemas.microsoft.com/office/drawing/2014/main" id="{02FE11CD-5C13-5148-8776-80E417AF9851}"/>
              </a:ext>
            </a:extLst>
          </p:cNvPr>
          <p:cNvSpPr/>
          <p:nvPr/>
        </p:nvSpPr>
        <p:spPr>
          <a:xfrm>
            <a:off x="7261412" y="1566814"/>
            <a:ext cx="1882588" cy="2862322"/>
          </a:xfrm>
          <a:prstGeom prst="rect">
            <a:avLst/>
          </a:prstGeom>
        </p:spPr>
        <p:txBody>
          <a:bodyPr wrap="square">
            <a:spAutoFit/>
          </a:bodyPr>
          <a:lstStyle/>
          <a:p>
            <a:pPr algn="ctr"/>
            <a:r>
              <a:rPr lang="en-US" dirty="0"/>
              <a:t>2019</a:t>
            </a:r>
          </a:p>
          <a:p>
            <a:pPr algn="ctr"/>
            <a:endParaRPr lang="en-US" b="1" dirty="0"/>
          </a:p>
          <a:p>
            <a:pPr algn="ctr"/>
            <a:endParaRPr lang="en-US" sz="1600" dirty="0">
              <a:solidFill>
                <a:srgbClr val="4D565E"/>
              </a:solidFill>
            </a:endParaRPr>
          </a:p>
          <a:p>
            <a:pPr algn="ctr"/>
            <a:endParaRPr lang="en-US" sz="1600" dirty="0">
              <a:solidFill>
                <a:srgbClr val="4D565E"/>
              </a:solidFill>
            </a:endParaRPr>
          </a:p>
          <a:p>
            <a:pPr algn="ctr"/>
            <a:endParaRPr lang="en-US" sz="1600" dirty="0">
              <a:solidFill>
                <a:srgbClr val="4D565E"/>
              </a:solidFill>
            </a:endParaRPr>
          </a:p>
          <a:p>
            <a:pPr algn="ctr"/>
            <a:endParaRPr lang="en-US" sz="1600" dirty="0">
              <a:solidFill>
                <a:srgbClr val="4D565E"/>
              </a:solidFill>
            </a:endParaRPr>
          </a:p>
          <a:p>
            <a:pPr marL="400050"/>
            <a:r>
              <a:rPr lang="en-US" sz="1600" dirty="0">
                <a:solidFill>
                  <a:srgbClr val="4D565E"/>
                </a:solidFill>
              </a:rPr>
              <a:t>VVSG 2.0 </a:t>
            </a:r>
            <a:br>
              <a:rPr lang="en-US" sz="1600" dirty="0">
                <a:solidFill>
                  <a:srgbClr val="4D565E"/>
                </a:solidFill>
              </a:rPr>
            </a:br>
            <a:r>
              <a:rPr lang="en-US" sz="1600" dirty="0">
                <a:solidFill>
                  <a:srgbClr val="4D565E"/>
                </a:solidFill>
              </a:rPr>
              <a:t>draft requirements to TGDC on Sept 19-20</a:t>
            </a:r>
            <a:endParaRPr lang="en-US" dirty="0"/>
          </a:p>
        </p:txBody>
      </p:sp>
    </p:spTree>
    <p:extLst>
      <p:ext uri="{BB962C8B-B14F-4D97-AF65-F5344CB8AC3E}">
        <p14:creationId xmlns:p14="http://schemas.microsoft.com/office/powerpoint/2010/main" val="1608913624"/>
      </p:ext>
    </p:extLst>
  </p:cSld>
  <p:clrMapOvr>
    <a:masterClrMapping/>
  </p:clrMapOvr>
</p:sld>
</file>

<file path=ppt/theme/theme1.xml><?xml version="1.0" encoding="utf-8"?>
<a:theme xmlns:a="http://schemas.openxmlformats.org/drawingml/2006/main" name="CCD-preso-14-0911">
  <a:themeElements>
    <a:clrScheme name="Custom 3">
      <a:dk1>
        <a:srgbClr val="3281B0"/>
      </a:dk1>
      <a:lt1>
        <a:sysClr val="window" lastClr="FFFFFF"/>
      </a:lt1>
      <a:dk2>
        <a:srgbClr val="4D565E"/>
      </a:dk2>
      <a:lt2>
        <a:srgbClr val="EEECE1"/>
      </a:lt2>
      <a:accent1>
        <a:srgbClr val="3281B0"/>
      </a:accent1>
      <a:accent2>
        <a:srgbClr val="B33D23"/>
      </a:accent2>
      <a:accent3>
        <a:srgbClr val="9BBB59"/>
      </a:accent3>
      <a:accent4>
        <a:srgbClr val="8064A2"/>
      </a:accent4>
      <a:accent5>
        <a:srgbClr val="4BACC6"/>
      </a:accent5>
      <a:accent6>
        <a:srgbClr val="F79646"/>
      </a:accent6>
      <a:hlink>
        <a:srgbClr val="3281FF"/>
      </a:hlink>
      <a:folHlink>
        <a:srgbClr val="853E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0BF50F5F-7F41-8B49-A750-0F38FA6A3862}" vid="{8084CB16-ECBE-0747-82AD-B8EEBD31B50D}"/>
    </a:ext>
  </a:extLst>
</a:theme>
</file>

<file path=ppt/theme/theme2.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CCD-preso-14-0911</Template>
  <TotalTime>15289</TotalTime>
  <Words>2958</Words>
  <Application>Microsoft Office PowerPoint</Application>
  <PresentationFormat>On-screen Show (16:9)</PresentationFormat>
  <Paragraphs>448</Paragraphs>
  <Slides>47</Slides>
  <Notes>47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47</vt:i4>
      </vt:variant>
    </vt:vector>
  </HeadingPairs>
  <TitlesOfParts>
    <vt:vector size="53" baseType="lpstr">
      <vt:lpstr>Arial</vt:lpstr>
      <vt:lpstr>Calibri</vt:lpstr>
      <vt:lpstr>Wingdings</vt:lpstr>
      <vt:lpstr>Wingdings 2</vt:lpstr>
      <vt:lpstr>CCD-preso-14-0911</vt:lpstr>
      <vt:lpstr>Office Theme</vt:lpstr>
      <vt:lpstr>VVSG 2.0 draft requirements: Improving the accessibility and usability of voting systems    Part 1: Introducing the human factors requirements </vt:lpstr>
      <vt:lpstr>Hello, there!</vt:lpstr>
      <vt:lpstr> </vt:lpstr>
      <vt:lpstr>The Center for Technology and Civic Life</vt:lpstr>
      <vt:lpstr>The Center for Civic Design</vt:lpstr>
      <vt:lpstr>Housekeeping </vt:lpstr>
      <vt:lpstr>About the Voluntary Voting System Guidelines (VVSG)</vt:lpstr>
      <vt:lpstr>How the draft requirements are developed</vt:lpstr>
      <vt:lpstr>Timeline of the VVSG development</vt:lpstr>
      <vt:lpstr>HAVA includes basic requirements for accessibility</vt:lpstr>
      <vt:lpstr>What we will cover in this webinar</vt:lpstr>
      <vt:lpstr>What we will cover in the next webinar</vt:lpstr>
      <vt:lpstr>VVSG 2.0 is a fresh start</vt:lpstr>
      <vt:lpstr>VVSG 2.0 - Principles</vt:lpstr>
      <vt:lpstr>VVSG 2.0 Principles for accessibility and usability</vt:lpstr>
      <vt:lpstr>How the principles and requirements work together</vt:lpstr>
      <vt:lpstr>Goals for the accessibility and usability updates</vt:lpstr>
      <vt:lpstr>A universal design approach Designing a product or service so that it can be accessed, understood and used to the greatest extent possible by all people regardless of their age, size, ability or disability </vt:lpstr>
      <vt:lpstr>Clear relationship to other laws and standards</vt:lpstr>
      <vt:lpstr>Requirements written in plain language</vt:lpstr>
      <vt:lpstr>An evidence-based process</vt:lpstr>
      <vt:lpstr>Getting from VVSG 1.1 to the draft VVSG 2.0</vt:lpstr>
      <vt:lpstr>Research guidance took a deep dive into key topics</vt:lpstr>
      <vt:lpstr>Overview of the human factors principles</vt:lpstr>
      <vt:lpstr>Principle 5 Equivalent and Consistent Voter Access</vt:lpstr>
      <vt:lpstr>Modes of voting</vt:lpstr>
      <vt:lpstr>Principle 6 Voter Privacy</vt:lpstr>
      <vt:lpstr>Voter privacy vs ballot secrecy</vt:lpstr>
      <vt:lpstr> Principle 7 MARKED, VERIFIED, AND CAST AS INTENDED </vt:lpstr>
      <vt:lpstr>POUR Principles</vt:lpstr>
      <vt:lpstr> Principle 8 ROBUST, SAFE, USABLE, AND ACCESSIBLE</vt:lpstr>
      <vt:lpstr> Principle 2 HIGH QUALITY IMPLEMENTATION</vt:lpstr>
      <vt:lpstr>Usability testing and user-centered design</vt:lpstr>
      <vt:lpstr>Usability The effectiveness, efficiency and satisfaction with which specified users achieve specified goals in particular environments.</vt:lpstr>
      <vt:lpstr>Accessibility The extent to which products, systems, service, environments and facilities can be used by people from a population with the widest range of characteristics and capabilities to achieve a specified goal in a specified context of use.</vt:lpstr>
      <vt:lpstr>Usability testing with voters and election workers </vt:lpstr>
      <vt:lpstr>Voting systems must be tested with a wide audience</vt:lpstr>
      <vt:lpstr>Usability testing is done by the system vendor</vt:lpstr>
      <vt:lpstr>User-centered design (UCD) A way of building systems focused on meeting users’ own goals.  UCD includes activities and methods for discovering what users need, and what meets those needs.</vt:lpstr>
      <vt:lpstr>User-centered design is a process</vt:lpstr>
      <vt:lpstr>UCD includes a variety of methods for different goals</vt:lpstr>
      <vt:lpstr>UCD is documented with a report of the process</vt:lpstr>
      <vt:lpstr>The goal</vt:lpstr>
      <vt:lpstr>The next webinar looks at what’s new</vt:lpstr>
      <vt:lpstr>Group discussion questions</vt:lpstr>
      <vt:lpstr>Resources</vt:lpstr>
      <vt:lpstr>Find these webinars online?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you need to know about testing electronic data transfer</dc:title>
  <dc:creator>Whitney Quesenbery</dc:creator>
  <cp:lastModifiedBy>Laskowski, Sharon J. Dr. (Fed)</cp:lastModifiedBy>
  <cp:revision>140</cp:revision>
  <cp:lastPrinted>2019-09-23T19:13:04Z</cp:lastPrinted>
  <dcterms:created xsi:type="dcterms:W3CDTF">2018-12-08T12:54:03Z</dcterms:created>
  <dcterms:modified xsi:type="dcterms:W3CDTF">2020-06-16T20:40:22Z</dcterms:modified>
</cp:coreProperties>
</file>