
<file path=[Content_Types].xml><?xml version="1.0" encoding="utf-8"?>
<Types xmlns="http://schemas.openxmlformats.org/package/2006/content-types">
  <Default Extension="png" ContentType="image/png"/>
  <Default Extension="bin" ContentType="application/vnd.openxmlformats-officedocument.oleObject"/>
  <Default Extension="m4a" ContentType="audio/mp4"/>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39" r:id="rId1"/>
  </p:sldMasterIdLst>
  <p:notesMasterIdLst>
    <p:notesMasterId r:id="rId15"/>
  </p:notesMasterIdLst>
  <p:handoutMasterIdLst>
    <p:handoutMasterId r:id="rId16"/>
  </p:handoutMasterIdLst>
  <p:sldIdLst>
    <p:sldId id="296" r:id="rId2"/>
    <p:sldId id="299" r:id="rId3"/>
    <p:sldId id="300" r:id="rId4"/>
    <p:sldId id="298" r:id="rId5"/>
    <p:sldId id="307" r:id="rId6"/>
    <p:sldId id="306" r:id="rId7"/>
    <p:sldId id="301" r:id="rId8"/>
    <p:sldId id="305" r:id="rId9"/>
    <p:sldId id="302" r:id="rId10"/>
    <p:sldId id="303" r:id="rId11"/>
    <p:sldId id="304" r:id="rId12"/>
    <p:sldId id="309" r:id="rId13"/>
    <p:sldId id="308" r:id="rId14"/>
  </p:sldIdLst>
  <p:sldSz cx="12192000" cy="6858000"/>
  <p:notesSz cx="9236075"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1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00"/>
    <a:srgbClr val="0066FF"/>
    <a:srgbClr val="FFFFFF"/>
    <a:srgbClr val="FF00FF"/>
    <a:srgbClr val="0033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68" autoAdjust="0"/>
    <p:restoredTop sz="50000" autoAdjust="0"/>
  </p:normalViewPr>
  <p:slideViewPr>
    <p:cSldViewPr snapToGrid="0">
      <p:cViewPr varScale="1">
        <p:scale>
          <a:sx n="55" d="100"/>
          <a:sy n="55" d="100"/>
        </p:scale>
        <p:origin x="1242" y="66"/>
      </p:cViewPr>
      <p:guideLst>
        <p:guide orient="horz" pos="2112"/>
        <p:guide pos="3840"/>
      </p:guideLst>
    </p:cSldViewPr>
  </p:slideViewPr>
  <p:outlineViewPr>
    <p:cViewPr>
      <p:scale>
        <a:sx n="33" d="100"/>
        <a:sy n="33" d="100"/>
      </p:scale>
      <p:origin x="0" y="-5304"/>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99" d="100"/>
          <a:sy n="99" d="100"/>
        </p:scale>
        <p:origin x="3528" y="72"/>
      </p:cViewPr>
      <p:guideLst/>
    </p:cSldViewPr>
  </p:notesViewPr>
  <p:gridSpacing cx="91439" cy="91439"/>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SANDER\SRM\mentoring%20program\pipets\pipet%20accuracy%20dat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SANDER\SRM\mentoring%20program\pipets\pipet%20accuracy%20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100 </a:t>
            </a:r>
            <a:r>
              <a:rPr lang="el-GR"/>
              <a:t>μ</a:t>
            </a:r>
            <a:r>
              <a:rPr lang="en-US"/>
              <a:t>L </a:t>
            </a:r>
          </a:p>
          <a:p>
            <a:pPr>
              <a:defRPr sz="1400" b="0" i="0" u="none" strike="noStrike" kern="1200" spc="0" baseline="0">
                <a:solidFill>
                  <a:schemeClr val="tx1">
                    <a:lumMod val="65000"/>
                    <a:lumOff val="35000"/>
                  </a:schemeClr>
                </a:solidFill>
                <a:latin typeface="+mn-lt"/>
                <a:ea typeface="+mn-ea"/>
                <a:cs typeface="+mn-cs"/>
              </a:defRPr>
            </a:pPr>
            <a:r>
              <a:rPr lang="en-US"/>
              <a:t>water</a:t>
            </a:r>
            <a:r>
              <a:rPr lang="en-US" baseline="0"/>
              <a:t> aliquots</a:t>
            </a:r>
          </a:p>
          <a:p>
            <a:pPr>
              <a:defRPr sz="1400" b="0" i="0" u="none" strike="noStrike" kern="1200" spc="0" baseline="0">
                <a:solidFill>
                  <a:schemeClr val="tx1">
                    <a:lumMod val="65000"/>
                    <a:lumOff val="35000"/>
                  </a:schemeClr>
                </a:solidFill>
                <a:latin typeface="+mn-lt"/>
                <a:ea typeface="+mn-ea"/>
                <a:cs typeface="+mn-cs"/>
              </a:defRPr>
            </a:pPr>
            <a:r>
              <a:rPr lang="en-US" baseline="0"/>
              <a:t>CV = 0.4%</a:t>
            </a:r>
            <a:endParaRPr lang="en-US"/>
          </a:p>
        </c:rich>
      </c:tx>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val>
            <c:numRef>
              <c:f>Sheet1!$B$1:$B$10</c:f>
              <c:numCache>
                <c:formatCode>General</c:formatCode>
                <c:ptCount val="10"/>
                <c:pt idx="0">
                  <c:v>0.10036</c:v>
                </c:pt>
                <c:pt idx="1">
                  <c:v>0.10079000000000002</c:v>
                </c:pt>
                <c:pt idx="2">
                  <c:v>0.10076000000000002</c:v>
                </c:pt>
                <c:pt idx="3">
                  <c:v>0.10073000000000001</c:v>
                </c:pt>
                <c:pt idx="4">
                  <c:v>0.10105</c:v>
                </c:pt>
                <c:pt idx="5">
                  <c:v>0.1009</c:v>
                </c:pt>
                <c:pt idx="6">
                  <c:v>0.10135</c:v>
                </c:pt>
                <c:pt idx="7">
                  <c:v>0.10120999999999998</c:v>
                </c:pt>
                <c:pt idx="8">
                  <c:v>0.10095999999999997</c:v>
                </c:pt>
                <c:pt idx="9">
                  <c:v>0.10174000000000001</c:v>
                </c:pt>
              </c:numCache>
            </c:numRef>
          </c:val>
          <c:extLst>
            <c:ext xmlns:c16="http://schemas.microsoft.com/office/drawing/2014/chart" uri="{C3380CC4-5D6E-409C-BE32-E72D297353CC}">
              <c16:uniqueId val="{00000000-8AA8-4A9C-ACEE-B30624617388}"/>
            </c:ext>
          </c:extLst>
        </c:ser>
        <c:dLbls>
          <c:showLegendKey val="0"/>
          <c:showVal val="0"/>
          <c:showCatName val="0"/>
          <c:showSerName val="0"/>
          <c:showPercent val="0"/>
          <c:showBubbleSize val="0"/>
        </c:dLbls>
        <c:gapWidth val="219"/>
        <c:overlap val="-27"/>
        <c:axId val="68623744"/>
        <c:axId val="68637824"/>
      </c:barChart>
      <c:catAx>
        <c:axId val="68623744"/>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637824"/>
        <c:crosses val="autoZero"/>
        <c:auto val="1"/>
        <c:lblAlgn val="ctr"/>
        <c:lblOffset val="100"/>
        <c:noMultiLvlLbl val="0"/>
      </c:catAx>
      <c:valAx>
        <c:axId val="6863782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623744"/>
        <c:crosses val="autoZero"/>
        <c:crossBetween val="between"/>
      </c:valAx>
      <c:spPr>
        <a:noFill/>
        <a:ln>
          <a:noFill/>
        </a:ln>
        <a:effectLst/>
      </c:spPr>
    </c:plotArea>
    <c:plotVisOnly val="1"/>
    <c:dispBlanksAs val="gap"/>
    <c:showDLblsOverMax val="0"/>
  </c:chart>
  <c:spPr>
    <a:noFill/>
    <a:ln>
      <a:noFill/>
    </a:ln>
    <a:effectLst>
      <a:outerShdw blurRad="50800" dist="88900" dir="2700000" algn="tl" rotWithShape="0">
        <a:prstClr val="black">
          <a:alpha val="40000"/>
        </a:prstClr>
      </a:outerShdw>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100 </a:t>
            </a:r>
            <a:r>
              <a:rPr lang="el-GR" sz="1400" b="0" i="0" u="none" strike="noStrike" baseline="0">
                <a:effectLst/>
              </a:rPr>
              <a:t>μ</a:t>
            </a:r>
            <a:r>
              <a:rPr lang="en-US"/>
              <a:t>L</a:t>
            </a:r>
          </a:p>
          <a:p>
            <a:pPr>
              <a:defRPr sz="1400" b="0" i="0" u="none" strike="noStrike" kern="1200" spc="0" baseline="0">
                <a:solidFill>
                  <a:schemeClr val="tx1">
                    <a:lumMod val="65000"/>
                    <a:lumOff val="35000"/>
                  </a:schemeClr>
                </a:solidFill>
                <a:latin typeface="+mn-lt"/>
                <a:ea typeface="+mn-ea"/>
                <a:cs typeface="+mn-cs"/>
              </a:defRPr>
            </a:pPr>
            <a:r>
              <a:rPr lang="en-US"/>
              <a:t>ethanol aliquots</a:t>
            </a:r>
          </a:p>
          <a:p>
            <a:pPr>
              <a:defRPr sz="1400" b="0" i="0" u="none" strike="noStrike" kern="1200" spc="0" baseline="0">
                <a:solidFill>
                  <a:schemeClr val="tx1">
                    <a:lumMod val="65000"/>
                    <a:lumOff val="35000"/>
                  </a:schemeClr>
                </a:solidFill>
                <a:latin typeface="+mn-lt"/>
                <a:ea typeface="+mn-ea"/>
                <a:cs typeface="+mn-cs"/>
              </a:defRPr>
            </a:pPr>
            <a:r>
              <a:rPr lang="en-US"/>
              <a:t>CV = 2.2%</a:t>
            </a:r>
          </a:p>
        </c:rich>
      </c:tx>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val>
            <c:numRef>
              <c:f>Sheet1!$A$1:$A$10</c:f>
              <c:numCache>
                <c:formatCode>General</c:formatCode>
                <c:ptCount val="10"/>
                <c:pt idx="0">
                  <c:v>7.4700000000000016E-2</c:v>
                </c:pt>
                <c:pt idx="1">
                  <c:v>7.8909999999999994E-2</c:v>
                </c:pt>
                <c:pt idx="2">
                  <c:v>7.9170000000000004E-2</c:v>
                </c:pt>
                <c:pt idx="3">
                  <c:v>7.8120000000000009E-2</c:v>
                </c:pt>
                <c:pt idx="4">
                  <c:v>7.9699999999999993E-2</c:v>
                </c:pt>
                <c:pt idx="5">
                  <c:v>7.8789999999999999E-2</c:v>
                </c:pt>
                <c:pt idx="6">
                  <c:v>7.7750000000000014E-2</c:v>
                </c:pt>
                <c:pt idx="7">
                  <c:v>8.1390000000000004E-2</c:v>
                </c:pt>
                <c:pt idx="8">
                  <c:v>7.8589999999999993E-2</c:v>
                </c:pt>
                <c:pt idx="9">
                  <c:v>7.7929999999999999E-2</c:v>
                </c:pt>
              </c:numCache>
            </c:numRef>
          </c:val>
          <c:extLst>
            <c:ext xmlns:c16="http://schemas.microsoft.com/office/drawing/2014/chart" uri="{C3380CC4-5D6E-409C-BE32-E72D297353CC}">
              <c16:uniqueId val="{00000000-FB4D-4A19-BA3E-7F28AAA90DA9}"/>
            </c:ext>
          </c:extLst>
        </c:ser>
        <c:dLbls>
          <c:showLegendKey val="0"/>
          <c:showVal val="0"/>
          <c:showCatName val="0"/>
          <c:showSerName val="0"/>
          <c:showPercent val="0"/>
          <c:showBubbleSize val="0"/>
        </c:dLbls>
        <c:gapWidth val="219"/>
        <c:overlap val="-27"/>
        <c:axId val="68670592"/>
        <c:axId val="68672128"/>
      </c:barChart>
      <c:catAx>
        <c:axId val="6867059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672128"/>
        <c:crosses val="autoZero"/>
        <c:auto val="1"/>
        <c:lblAlgn val="ctr"/>
        <c:lblOffset val="100"/>
        <c:noMultiLvlLbl val="0"/>
      </c:catAx>
      <c:valAx>
        <c:axId val="68672128"/>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670592"/>
        <c:crosses val="autoZero"/>
        <c:crossBetween val="between"/>
      </c:valAx>
      <c:spPr>
        <a:noFill/>
        <a:ln>
          <a:noFill/>
        </a:ln>
        <a:effectLst/>
      </c:spPr>
    </c:plotArea>
    <c:plotVisOnly val="1"/>
    <c:dispBlanksAs val="gap"/>
    <c:showDLblsOverMax val="0"/>
  </c:chart>
  <c:spPr>
    <a:noFill/>
    <a:ln>
      <a:noFill/>
    </a:ln>
    <a:effectLst>
      <a:outerShdw blurRad="50800" dist="88900" dir="2700000" algn="tl" rotWithShape="0">
        <a:prstClr val="black">
          <a:alpha val="40000"/>
        </a:prstClr>
      </a:outerShdw>
    </a:effectLst>
  </c:spPr>
  <c:txPr>
    <a:bodyPr/>
    <a:lstStyle/>
    <a:p>
      <a:pPr>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02930" cy="352425"/>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US"/>
          </a:p>
        </p:txBody>
      </p:sp>
      <p:sp>
        <p:nvSpPr>
          <p:cNvPr id="3" name="Date Placeholder 2"/>
          <p:cNvSpPr>
            <a:spLocks noGrp="1"/>
          </p:cNvSpPr>
          <p:nvPr>
            <p:ph type="dt" sz="quarter" idx="1"/>
          </p:nvPr>
        </p:nvSpPr>
        <p:spPr>
          <a:xfrm>
            <a:off x="5231569" y="1"/>
            <a:ext cx="4002930" cy="352425"/>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3BE974ED-E69D-4DA0-A626-046090E1A76F}" type="datetimeFigureOut">
              <a:rPr lang="en-US"/>
              <a:pPr>
                <a:defRPr/>
              </a:pPr>
              <a:t>9/21/2017</a:t>
            </a:fld>
            <a:endParaRPr lang="en-US"/>
          </a:p>
        </p:txBody>
      </p:sp>
      <p:sp>
        <p:nvSpPr>
          <p:cNvPr id="4" name="Footer Placeholder 3"/>
          <p:cNvSpPr>
            <a:spLocks noGrp="1"/>
          </p:cNvSpPr>
          <p:nvPr>
            <p:ph type="ftr" sz="quarter" idx="2"/>
          </p:nvPr>
        </p:nvSpPr>
        <p:spPr>
          <a:xfrm>
            <a:off x="1" y="6657976"/>
            <a:ext cx="4002930" cy="352425"/>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US"/>
          </a:p>
        </p:txBody>
      </p:sp>
      <p:sp>
        <p:nvSpPr>
          <p:cNvPr id="5" name="Slide Number Placeholder 4"/>
          <p:cNvSpPr>
            <a:spLocks noGrp="1"/>
          </p:cNvSpPr>
          <p:nvPr>
            <p:ph type="sldNum" sz="quarter" idx="3"/>
          </p:nvPr>
        </p:nvSpPr>
        <p:spPr>
          <a:xfrm>
            <a:off x="5231569" y="6657976"/>
            <a:ext cx="4002930" cy="35242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6290BC0-89DE-42EB-8562-D41F1499EC34}" type="slidenum">
              <a:rPr lang="en-US" altLang="en-US"/>
              <a:pPr/>
              <a:t>‹#›</a:t>
            </a:fld>
            <a:endParaRPr lang="en-US" altLang="en-US"/>
          </a:p>
        </p:txBody>
      </p:sp>
    </p:spTree>
    <p:extLst>
      <p:ext uri="{BB962C8B-B14F-4D97-AF65-F5344CB8AC3E}">
        <p14:creationId xmlns:p14="http://schemas.microsoft.com/office/powerpoint/2010/main" val="23149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02930" cy="352425"/>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US"/>
          </a:p>
        </p:txBody>
      </p:sp>
      <p:sp>
        <p:nvSpPr>
          <p:cNvPr id="3" name="Date Placeholder 2"/>
          <p:cNvSpPr>
            <a:spLocks noGrp="1"/>
          </p:cNvSpPr>
          <p:nvPr>
            <p:ph type="dt" idx="1"/>
          </p:nvPr>
        </p:nvSpPr>
        <p:spPr>
          <a:xfrm>
            <a:off x="5231569" y="1"/>
            <a:ext cx="4002930" cy="352425"/>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9B55A951-E132-45F6-82BB-425CAE41FB6E}" type="datetimeFigureOut">
              <a:rPr lang="en-US"/>
              <a:pPr>
                <a:defRPr/>
              </a:pPr>
              <a:t>9/21/2017</a:t>
            </a:fld>
            <a:endParaRPr lang="en-US"/>
          </a:p>
        </p:txBody>
      </p:sp>
      <p:sp>
        <p:nvSpPr>
          <p:cNvPr id="4" name="Slide Image Placeholder 3"/>
          <p:cNvSpPr>
            <a:spLocks noGrp="1" noRot="1" noChangeAspect="1"/>
          </p:cNvSpPr>
          <p:nvPr>
            <p:ph type="sldImg" idx="2"/>
          </p:nvPr>
        </p:nvSpPr>
        <p:spPr>
          <a:xfrm>
            <a:off x="2516188" y="876300"/>
            <a:ext cx="4203700" cy="236537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924239" y="3373438"/>
            <a:ext cx="7387598" cy="2760662"/>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6657976"/>
            <a:ext cx="4002930" cy="352425"/>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US"/>
          </a:p>
        </p:txBody>
      </p:sp>
      <p:sp>
        <p:nvSpPr>
          <p:cNvPr id="7" name="Slide Number Placeholder 6"/>
          <p:cNvSpPr>
            <a:spLocks noGrp="1"/>
          </p:cNvSpPr>
          <p:nvPr>
            <p:ph type="sldNum" sz="quarter" idx="5"/>
          </p:nvPr>
        </p:nvSpPr>
        <p:spPr>
          <a:xfrm>
            <a:off x="5231569" y="6657976"/>
            <a:ext cx="4002930" cy="35242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38D6A25-EF72-4010-BE44-5401C5FF23EE}" type="slidenum">
              <a:rPr lang="en-US" altLang="en-US"/>
              <a:pPr/>
              <a:t>‹#›</a:t>
            </a:fld>
            <a:endParaRPr lang="en-US" altLang="en-US"/>
          </a:p>
        </p:txBody>
      </p:sp>
    </p:spTree>
    <p:extLst>
      <p:ext uri="{BB962C8B-B14F-4D97-AF65-F5344CB8AC3E}">
        <p14:creationId xmlns:p14="http://schemas.microsoft.com/office/powerpoint/2010/main" val="42078014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Although </a:t>
            </a:r>
            <a:r>
              <a:rPr lang="en-US" sz="1200" kern="1200" baseline="0" dirty="0">
                <a:solidFill>
                  <a:schemeClr val="tx1"/>
                </a:solidFill>
                <a:effectLst/>
                <a:latin typeface="+mn-lt"/>
                <a:ea typeface="+mn-ea"/>
                <a:cs typeface="+mn-cs"/>
              </a:rPr>
              <a:t>volumetric measurements are usually less accurate than gravimetric based measurements, volumetric measurements are still in common use due to the convenience, and often higher throughput, that may be afforded by liquid pipettes.    Analysts should be aware of the performance limitations that can be expected for methods that rely on volumetric measurements, and precautions that must be observed to achieve the best results.  When practical, it is recommended that gravimetric based measurements be used in place of volumetric based measurements.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a:t>
            </a:fld>
            <a:endParaRPr lang="en-US" altLang="en-US"/>
          </a:p>
        </p:txBody>
      </p:sp>
    </p:spTree>
    <p:extLst>
      <p:ext uri="{BB962C8B-B14F-4D97-AF65-F5344CB8AC3E}">
        <p14:creationId xmlns:p14="http://schemas.microsoft.com/office/powerpoint/2010/main" val="447151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0" fontAlgn="base" latinLnBrk="0" hangingPunct="0">
              <a:lnSpc>
                <a:spcPct val="100000"/>
              </a:lnSpc>
              <a:spcBef>
                <a:spcPct val="30000"/>
              </a:spcBef>
              <a:spcAft>
                <a:spcPct val="0"/>
              </a:spcAft>
              <a:buClrTx/>
              <a:buSzTx/>
              <a:buFontTx/>
              <a:buAutoNum type="arabicParenR"/>
              <a:tabLst/>
              <a:defRPr/>
            </a:pPr>
            <a:r>
              <a:rPr lang="en-US" sz="1200" dirty="0"/>
              <a:t>For adjustable pipettes, the best performance results for the range 35% to 100% of the volume indicated.</a:t>
            </a:r>
            <a:r>
              <a:rPr lang="en-US" sz="1200" baseline="0" dirty="0"/>
              <a:t>  </a:t>
            </a:r>
            <a:r>
              <a:rPr lang="en-US" sz="1200" dirty="0"/>
              <a:t>Avoid small volumes less than 10% of the maximum pipettes capacity.  Never adjust pipettes outside of the operating range (e.g., 105% of volume)</a:t>
            </a:r>
          </a:p>
          <a:p>
            <a:pPr marL="228600" marR="0" indent="-228600" algn="l" defTabSz="914400" rtl="0" eaLnBrk="0" fontAlgn="base" latinLnBrk="0" hangingPunct="0">
              <a:lnSpc>
                <a:spcPct val="100000"/>
              </a:lnSpc>
              <a:spcBef>
                <a:spcPct val="30000"/>
              </a:spcBef>
              <a:spcAft>
                <a:spcPct val="0"/>
              </a:spcAft>
              <a:buClrTx/>
              <a:buSzTx/>
              <a:buFontTx/>
              <a:buAutoNum type="arabicParenR"/>
              <a:tabLst/>
              <a:defRPr/>
            </a:pPr>
            <a:endParaRPr lang="en-US" sz="1200" dirty="0"/>
          </a:p>
          <a:p>
            <a:pPr marL="228600" marR="0" indent="-228600" algn="l" defTabSz="914400" rtl="0" eaLnBrk="0" fontAlgn="base" latinLnBrk="0" hangingPunct="0">
              <a:lnSpc>
                <a:spcPct val="100000"/>
              </a:lnSpc>
              <a:spcBef>
                <a:spcPct val="30000"/>
              </a:spcBef>
              <a:spcAft>
                <a:spcPct val="0"/>
              </a:spcAft>
              <a:buClrTx/>
              <a:buSzTx/>
              <a:buFontTx/>
              <a:buAutoNum type="arabicParenR"/>
              <a:tabLst/>
              <a:defRPr/>
            </a:pPr>
            <a:r>
              <a:rPr lang="en-US" sz="1200" dirty="0"/>
              <a:t>To achieve consistent results, the pipette</a:t>
            </a:r>
            <a:r>
              <a:rPr lang="en-US" sz="1200" baseline="0" dirty="0"/>
              <a:t> tip must be positioned properly.  Tip immersion depth should be </a:t>
            </a:r>
            <a:r>
              <a:rPr lang="en-US" sz="1200" i="1" baseline="0" dirty="0"/>
              <a:t>just</a:t>
            </a:r>
            <a:r>
              <a:rPr lang="en-US" sz="1200" baseline="0" dirty="0"/>
              <a:t> sufficient to achieve complete aspiration.  Inaccurate results occur when the immersion depth is excessive.  If necessary, lower the tip as the liquid is withdrawn.</a:t>
            </a:r>
          </a:p>
          <a:p>
            <a:pPr marL="228600" marR="0" indent="-228600" algn="l" defTabSz="914400" rtl="0" eaLnBrk="0" fontAlgn="base" latinLnBrk="0" hangingPunct="0">
              <a:lnSpc>
                <a:spcPct val="100000"/>
              </a:lnSpc>
              <a:spcBef>
                <a:spcPct val="30000"/>
              </a:spcBef>
              <a:spcAft>
                <a:spcPct val="0"/>
              </a:spcAft>
              <a:buClrTx/>
              <a:buSzTx/>
              <a:buFontTx/>
              <a:buAutoNum type="arabicParenR"/>
              <a:tabLst/>
              <a:defRPr/>
            </a:pPr>
            <a:endParaRPr lang="en-US" sz="1200" baseline="0" dirty="0"/>
          </a:p>
          <a:p>
            <a:pPr marL="228600" marR="0" indent="-228600" algn="l" defTabSz="914400" rtl="0" eaLnBrk="0" fontAlgn="base" latinLnBrk="0" hangingPunct="0">
              <a:lnSpc>
                <a:spcPct val="100000"/>
              </a:lnSpc>
              <a:spcBef>
                <a:spcPct val="30000"/>
              </a:spcBef>
              <a:spcAft>
                <a:spcPct val="0"/>
              </a:spcAft>
              <a:buClrTx/>
              <a:buSzTx/>
              <a:buFontTx/>
              <a:buAutoNum type="arabicParenR"/>
              <a:tabLst/>
              <a:defRPr/>
            </a:pPr>
            <a:r>
              <a:rPr lang="en-US" sz="1200" baseline="0" dirty="0"/>
              <a:t>It is also useful to maintain a vertical position during sample pickup, and to touch the tip to the wall of the vessel during dispensing.</a:t>
            </a:r>
          </a:p>
          <a:p>
            <a:pPr marL="228600" marR="0" indent="-228600" algn="l" defTabSz="914400" rtl="0" eaLnBrk="0" fontAlgn="base" latinLnBrk="0" hangingPunct="0">
              <a:lnSpc>
                <a:spcPct val="100000"/>
              </a:lnSpc>
              <a:spcBef>
                <a:spcPct val="30000"/>
              </a:spcBef>
              <a:spcAft>
                <a:spcPct val="0"/>
              </a:spcAft>
              <a:buClrTx/>
              <a:buSzTx/>
              <a:buFontTx/>
              <a:buAutoNum type="arabicParenR"/>
              <a:tabLst/>
              <a:defRPr/>
            </a:pPr>
            <a:endParaRPr lang="en-US" sz="1200" baseline="0" dirty="0"/>
          </a:p>
          <a:p>
            <a:pPr marL="228600" marR="0" indent="-228600" algn="l" defTabSz="914400" rtl="0" eaLnBrk="0" fontAlgn="base" latinLnBrk="0" hangingPunct="0">
              <a:lnSpc>
                <a:spcPct val="100000"/>
              </a:lnSpc>
              <a:spcBef>
                <a:spcPct val="30000"/>
              </a:spcBef>
              <a:spcAft>
                <a:spcPct val="0"/>
              </a:spcAft>
              <a:buClrTx/>
              <a:buSzTx/>
              <a:buFontTx/>
              <a:buAutoNum type="arabicParenR"/>
              <a:tabLst/>
              <a:defRPr/>
            </a:pPr>
            <a:r>
              <a:rPr lang="en-US" sz="1200" baseline="0" dirty="0"/>
              <a:t>With manual pipettes, try to aspirate and dispense liquids at a controlled rate, particularly for larger volumes.  Problems can occur if liquid pickup is uncontrolled – the liquid may spray into the pipette mechanism, particularly with large volumes.  When dispensing liquids, try to use a slower, controlled rate to minimize aerosol formation.</a:t>
            </a:r>
            <a:endParaRPr lang="en-US" sz="1200" dirty="0"/>
          </a:p>
          <a:p>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10</a:t>
            </a:fld>
            <a:endParaRPr lang="en-US" altLang="en-US"/>
          </a:p>
        </p:txBody>
      </p:sp>
    </p:spTree>
    <p:extLst>
      <p:ext uri="{BB962C8B-B14F-4D97-AF65-F5344CB8AC3E}">
        <p14:creationId xmlns:p14="http://schemas.microsoft.com/office/powerpoint/2010/main" val="8300932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electronic pipettes, pickup and dispensing operations are achieved with a motorized plunger.   Control of the volume, rate of pickup and dispensing, and mode of operation are</a:t>
            </a:r>
            <a:r>
              <a:rPr lang="en-US" baseline="0" dirty="0"/>
              <a:t> specified by the analyst.  Operation is similar to manual pipettes, and precautions about tip orientation also apply to electronic pipettes.</a:t>
            </a:r>
          </a:p>
          <a:p>
            <a:endParaRPr lang="en-US" baseline="0" dirty="0"/>
          </a:p>
          <a:p>
            <a:r>
              <a:rPr lang="en-US" baseline="0" dirty="0"/>
              <a:t>Many electronic pipettes offer a feature that permits multiple aliquots to be dispensed from a single larger sample pickup.  This is a very convenient way of </a:t>
            </a:r>
            <a:r>
              <a:rPr lang="en-US" baseline="0" dirty="0" err="1"/>
              <a:t>aliquotting</a:t>
            </a:r>
            <a:r>
              <a:rPr lang="en-US" baseline="0" dirty="0"/>
              <a:t> small volumes of a single sample.  Precautions against using a pipette to dispense volumes less than about 10% of the maximum capacity also apply to multiple aliquots.</a:t>
            </a:r>
            <a:endParaRPr lang="en-US" dirty="0"/>
          </a:p>
          <a:p>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11</a:t>
            </a:fld>
            <a:endParaRPr lang="en-US" altLang="en-US"/>
          </a:p>
        </p:txBody>
      </p:sp>
    </p:spTree>
    <p:extLst>
      <p:ext uri="{BB962C8B-B14F-4D97-AF65-F5344CB8AC3E}">
        <p14:creationId xmlns:p14="http://schemas.microsoft.com/office/powerpoint/2010/main" val="38027456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following video segments illustrate the use of manual and electronic pipettes.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adjustable manual pipettes, an odometer style display indicates the volume to be delivered.  The example shown includes a release button the prevents unintentional changes in the volume.  When setting the volume, never attempt to adjust the volume outside of the device specifications, as this may affect the calibration or damage the mechanism.</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Manual pipettes have three positions:  the rest position, the first stop position for pickup and delivery, and the second stop position for expelling residual liquid.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style and function of electronic pipettes differs among manufacturers; however, once set, the operation is similar to manual pipettes.  Pickup and delivery are usually actuated with a pushbutton using the thumb or forefinger, depending on design.  Pickup and delivery functions are cycled with each actuation.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Pipette tips are often provided in racks to permit ease of use.  The racks also serve to prevent tip contamination through handling.  Avoid the use of excessive force with tip insertion, as this may make subsequent tip removal more difficult.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pipetting liquids, try to orient the pipette near vertical, with the tip only slightly below the surface of the liquid.  Place the tip against the wall of the receiving container to prevent aerosol formation.  In the example shown, this precaution was not taken, and splashes can be observed to result.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Most pipette tips are designed to work best with aqueous samples.  After pipetting a liquid, no residue should remain in the pipet tip.  As is shown in the video for water, after use, no traces of water are apparent in the tip.</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organic liquids, including alcohols, residues are not fully expelled during the delivery step since the liquid acts to wet the tip surface.  This affects both the accuracy and precision of the transfer, and unfortunately, this is a limitation of the devices.  The analyst should be aware that reduced analytical performance is likely when pipetting organic liquids.</a:t>
            </a:r>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12</a:t>
            </a:fld>
            <a:endParaRPr lang="en-US" altLang="en-US"/>
          </a:p>
        </p:txBody>
      </p:sp>
    </p:spTree>
    <p:extLst>
      <p:ext uri="{BB962C8B-B14F-4D97-AF65-F5344CB8AC3E}">
        <p14:creationId xmlns:p14="http://schemas.microsoft.com/office/powerpoint/2010/main" val="3440335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To learn more about the National Institute</a:t>
            </a:r>
            <a:r>
              <a:rPr lang="en-US" baseline="0" dirty="0"/>
              <a:t> of Standards and Technology, visit www.nist.gov</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13</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Automatic pipettes have wide appeal due to their ease of use, and high throughput.  The best performance typically results for aqueous samples,</a:t>
            </a:r>
            <a:r>
              <a:rPr lang="en-US" baseline="0" dirty="0"/>
              <a:t> including biological fluids.  </a:t>
            </a:r>
          </a:p>
          <a:p>
            <a:pPr marL="228600" indent="-228600">
              <a:buAutoNum type="arabicParenR"/>
            </a:pPr>
            <a:endParaRPr lang="en-US" baseline="0" dirty="0"/>
          </a:p>
          <a:p>
            <a:pPr marL="228600" indent="-228600">
              <a:buAutoNum type="arabicParenR"/>
            </a:pPr>
            <a:r>
              <a:rPr lang="en-US" baseline="0" dirty="0"/>
              <a:t>Reduced precision and accuracy is common for pipetting organic liquids.   Differences in handling result from changes in wettability and viscosity of organic liquids, compared with aqueous samples.  Accuracy is also degraded by evaporation of organic solvents.  Density is of course influenced by temperature, and better precision is achieved when the laboratory environment is controlled.</a:t>
            </a:r>
          </a:p>
          <a:p>
            <a:pPr marL="228600" indent="-228600">
              <a:buAutoNum type="arabicParenR"/>
            </a:pPr>
            <a:endParaRPr lang="en-US" baseline="0" dirty="0"/>
          </a:p>
          <a:p>
            <a:pPr marL="228600" indent="-228600">
              <a:buAutoNum type="arabicParenR"/>
            </a:pPr>
            <a:r>
              <a:rPr lang="en-US" baseline="0" dirty="0"/>
              <a:t>Volumetric-based measurements rely on calibration of the equipment used, whether it is simple volumetric glassware or automatic pipettes.  Proper use and function of the equipment, and the skill of the analyst are factors that contribute to the accuracy of the measurements.  Traceability of volumetric measurements to mass units of the SI require a conversion through density; this in principle adds additional uncertainty to the measurement, and the possibility of a broken traceability linkage.  These limitations may outweigh the advantages that are sometimes perceived for volumetric based sample handling.</a:t>
            </a:r>
          </a:p>
          <a:p>
            <a:pPr marL="0" indent="0">
              <a:buNone/>
            </a:pP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2</a:t>
            </a:fld>
            <a:endParaRPr lang="en-US" altLang="en-US"/>
          </a:p>
        </p:txBody>
      </p:sp>
    </p:spTree>
    <p:extLst>
      <p:ext uri="{BB962C8B-B14F-4D97-AF65-F5344CB8AC3E}">
        <p14:creationId xmlns:p14="http://schemas.microsoft.com/office/powerpoint/2010/main" val="2193557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may be useful to consider the performance of gravimetric and volumetric</a:t>
            </a:r>
            <a:r>
              <a:rPr lang="en-US" baseline="0" dirty="0"/>
              <a:t> based metrology.</a:t>
            </a:r>
          </a:p>
          <a:p>
            <a:endParaRPr lang="en-US" baseline="0" dirty="0"/>
          </a:p>
          <a:p>
            <a:r>
              <a:rPr lang="en-US" baseline="0" dirty="0"/>
              <a:t>Modern electronic balances commonly provide 5 or 6 significant figures, with repeatable performance.  Because both the precision and accuracy of gravimetric measurements is high, overall contributions of weighing errors are often insignificant compared to other aspects of sample processing.  Errors associated with weighing are typically &lt; 0.01%.</a:t>
            </a:r>
          </a:p>
          <a:p>
            <a:endParaRPr lang="en-US" baseline="0" dirty="0"/>
          </a:p>
          <a:p>
            <a:r>
              <a:rPr lang="en-US" baseline="0" dirty="0"/>
              <a:t>Volumetric manipulations can provide 3 or 4 significant figures, depending on the skill of the analyst.  As a consequence, the volumetric component may represent the primary error source for sample processing.  For example, consider a process that requires the addition of multiple aliquots of a liquid.  If the accuracy of each volumetric addition is 1 or 2%, significant error could result as each contribution is compounded.</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3</a:t>
            </a:fld>
            <a:endParaRPr lang="en-US" altLang="en-US"/>
          </a:p>
        </p:txBody>
      </p:sp>
    </p:spTree>
    <p:extLst>
      <p:ext uri="{BB962C8B-B14F-4D97-AF65-F5344CB8AC3E}">
        <p14:creationId xmlns:p14="http://schemas.microsoft.com/office/powerpoint/2010/main" val="1947938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classical approach to volumetric based measurements</a:t>
            </a:r>
            <a:r>
              <a:rPr lang="en-US" baseline="0" dirty="0"/>
              <a:t> utilizes calibrated glass pipettes and other volumetric glassware.  Gas tight syringes are frequently used with liquids for both volumetric and gravimetric based measurements; however, the accuracy of syringe calibration is less reliable than for containers with a fixed-volume.  Different types of automatic pipettes are available for different applications.  These differences will be examined in more detail in the following slides.  In brief, automatic pipettes can be divided into positive displacement and air displacement types.  The pipetting action can be either manual or electrically powered.</a:t>
            </a:r>
          </a:p>
          <a:p>
            <a:endParaRPr lang="en-US" baseline="0" dirty="0"/>
          </a:p>
          <a:p>
            <a:pPr marL="228600" indent="-228600">
              <a:buAutoNum type="arabicParenR"/>
            </a:pPr>
            <a:r>
              <a:rPr lang="en-US" baseline="0" dirty="0"/>
              <a:t>The precision of volumetric measurements is usually limited to 4 significant figures.  The accuracy of automatic pipettes is variable, but depends on the quantity of liquid that is transferred and the range of the pipetter.  As a rule of thumb, better performance results for measurements in the range of 20% to 100% of the capacity of the pipette.  For example, avoid the use of a 1 mL pipette to deliver 10 </a:t>
            </a:r>
            <a:r>
              <a:rPr lang="el-GR" baseline="0" dirty="0"/>
              <a:t>μ</a:t>
            </a:r>
            <a:r>
              <a:rPr lang="en-US" baseline="0" dirty="0"/>
              <a:t>L.  </a:t>
            </a:r>
          </a:p>
          <a:p>
            <a:pPr marL="228600" indent="-228600">
              <a:buAutoNum type="arabicParenR"/>
            </a:pPr>
            <a:r>
              <a:rPr lang="en-US" baseline="0" dirty="0"/>
              <a:t>The precision of automatic pipettes is usually better than the accuracy, by a factor of 2 to 4 times.</a:t>
            </a:r>
          </a:p>
          <a:p>
            <a:endParaRPr lang="en-US" baseline="0"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4</a:t>
            </a:fld>
            <a:endParaRPr lang="en-US" altLang="en-US"/>
          </a:p>
        </p:txBody>
      </p:sp>
    </p:spTree>
    <p:extLst>
      <p:ext uri="{BB962C8B-B14F-4D97-AF65-F5344CB8AC3E}">
        <p14:creationId xmlns:p14="http://schemas.microsoft.com/office/powerpoint/2010/main" val="3662748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a:t>
            </a:r>
            <a:r>
              <a:rPr lang="en-US" baseline="0" dirty="0"/>
              <a:t>pipette tips are designed for use with aqueous samples.  The tips are intended to contain and deliver liquids such that no liquid residue is present after the delivery.  With organic liquids, residual liquid is apparent after delivery.  This adversely affects both accuracy and precision of pipette function, since the recovery is neither quantitative and nor reproducible.  In the example shown using a 100 </a:t>
            </a:r>
            <a:r>
              <a:rPr lang="en-US" baseline="0" dirty="0" err="1"/>
              <a:t>uL</a:t>
            </a:r>
            <a:r>
              <a:rPr lang="en-US" baseline="0" dirty="0"/>
              <a:t> pipette, for aliquots of water, the CV of the corresponding masses was 0.4%, whereas using the same pipet with ethanol aliquots, the CV of the corresponding masses was 2.2%.  In extreme cases, the liquid may drip out of the pipet tip prior to dispensing.</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5</a:t>
            </a:fld>
            <a:endParaRPr lang="en-US" altLang="en-US"/>
          </a:p>
        </p:txBody>
      </p:sp>
    </p:spTree>
    <p:extLst>
      <p:ext uri="{BB962C8B-B14F-4D97-AF65-F5344CB8AC3E}">
        <p14:creationId xmlns:p14="http://schemas.microsoft.com/office/powerpoint/2010/main" val="2998001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Automatic pipettes can be divided into two groups:  positive displacement pipettes, and air displacement pipettes.  Positive displacement pipettes utilize a disposable tip that includes an integral disposable piston.  The tip and piston work much like a syringe.  In operation, liquid to be transferred is in contact with both the tip and the piston.  As the piston is raised, the fluid is drawn into the tip, and when the piston is lowered, the liquid is expelled.  The primary advantage of this type of pipette is that is can be used with more viscous fluids than air displacement pipettes.  To avoid cross contamination, tip and piston sets must be changed when a solution with different composition is processed.</a:t>
            </a:r>
          </a:p>
          <a:p>
            <a:endParaRPr lang="en-US" baseline="0" dirty="0"/>
          </a:p>
          <a:p>
            <a:r>
              <a:rPr lang="en-US" baseline="0" dirty="0"/>
              <a:t>Air displacement pipettes utilize a piston that is a permanent part of the device, that is enclosed in the body of the pipette.  Displacement of the piston changes the differential air pressure, and controls flow of liquid into and out off the tip.  Disposable tips contact the solution, but the solution is contained within the tip and does not contact the internal piston.  </a:t>
            </a:r>
            <a:endParaRPr lang="en-US" dirty="0"/>
          </a:p>
          <a:p>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6</a:t>
            </a:fld>
            <a:endParaRPr lang="en-US" altLang="en-US"/>
          </a:p>
        </p:txBody>
      </p:sp>
    </p:spTree>
    <p:extLst>
      <p:ext uri="{BB962C8B-B14F-4D97-AF65-F5344CB8AC3E}">
        <p14:creationId xmlns:p14="http://schemas.microsoft.com/office/powerpoint/2010/main" val="2449870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Manual pipettes are available with</a:t>
            </a:r>
            <a:r>
              <a:rPr lang="en-US" baseline="0" dirty="0"/>
              <a:t> a fixed pickup volume, or with adjustable pickup.  Fixed pickup volumes are available from </a:t>
            </a:r>
            <a:r>
              <a:rPr lang="en-US" baseline="0" dirty="0" err="1"/>
              <a:t>uL</a:t>
            </a:r>
            <a:r>
              <a:rPr lang="en-US" baseline="0" dirty="0"/>
              <a:t> quantities to mL quantities, and are significantly less expensive than pipettes with adjustable pickup volumes.</a:t>
            </a:r>
          </a:p>
          <a:p>
            <a:endParaRPr lang="en-US" baseline="0" dirty="0"/>
          </a:p>
          <a:p>
            <a:r>
              <a:rPr lang="en-US" baseline="0" dirty="0"/>
              <a:t>Electronic pipettes offer adjustable pickup volumes, and can be programmed to control the rate of sample pickup and delivery.  This feature may be important if samples are viscous, in which case controlled pickup can help to prevent degassing and bubble formation.  Electronic pipettes can also be programmed to deliver multiple small aliquots from a single larger pickup.  </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7</a:t>
            </a:fld>
            <a:endParaRPr lang="en-US" altLang="en-US"/>
          </a:p>
        </p:txBody>
      </p:sp>
    </p:spTree>
    <p:extLst>
      <p:ext uri="{BB962C8B-B14F-4D97-AF65-F5344CB8AC3E}">
        <p14:creationId xmlns:p14="http://schemas.microsoft.com/office/powerpoint/2010/main" val="2904773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variety of tips configurations</a:t>
            </a:r>
            <a:r>
              <a:rPr lang="en-US" baseline="0" dirty="0"/>
              <a:t> are available</a:t>
            </a:r>
          </a:p>
          <a:p>
            <a:endParaRPr lang="en-US" baseline="0" dirty="0"/>
          </a:p>
          <a:p>
            <a:r>
              <a:rPr lang="en-US" dirty="0"/>
              <a:t>Pipette tips are matched to the capacity</a:t>
            </a:r>
            <a:r>
              <a:rPr lang="en-US" baseline="0" dirty="0"/>
              <a:t> of the pipette, and common sizes range from 10 </a:t>
            </a:r>
            <a:r>
              <a:rPr lang="en-US" baseline="0" dirty="0" err="1"/>
              <a:t>uL</a:t>
            </a:r>
            <a:r>
              <a:rPr lang="en-US" baseline="0" dirty="0"/>
              <a:t> to 5 </a:t>
            </a:r>
            <a:r>
              <a:rPr lang="en-US" baseline="0" dirty="0" err="1"/>
              <a:t>mL.</a:t>
            </a:r>
            <a:r>
              <a:rPr lang="en-US" baseline="0" dirty="0"/>
              <a:t>  </a:t>
            </a:r>
          </a:p>
          <a:p>
            <a:endParaRPr lang="en-US" baseline="0" dirty="0"/>
          </a:p>
          <a:p>
            <a:r>
              <a:rPr lang="en-US" baseline="0" dirty="0"/>
              <a:t>The physical configuration of pipette tips varies among manufacturers and applications.  Differences include differences in the wall thickness, the tip end configuration, tip composition, and surface coating.  Most pipette tips are molded from polypropylene; however, specialty tips are manufactured from Teflon and other polymers.  In the case of Teflon, due to cost, the tips are intended for reuse.   For aqueous samples, the best tip performance results for tips that exhibit hydrophobic surface properties.  The high contact angle that results facilitates recovery of the liquid from the tip.  Polypropylene is reasonably hydrophobic, but surface coatings are sometimes added to reduce sample retention and  enhance recovery.  Siliconized tips, and tips coated with PTFE are examples.  Proprietary coatings are also available, and these tips are referred to as low retention tips.</a:t>
            </a:r>
          </a:p>
          <a:p>
            <a:endParaRPr lang="en-US" baseline="0" dirty="0"/>
          </a:p>
          <a:p>
            <a:r>
              <a:rPr lang="en-US" baseline="0" dirty="0"/>
              <a:t>Pipette tips may also include integral filters.  The filters prevent aspirated liquids from contacting the pipette mechanism and they also provide a barrier to protect the sample from residual aerosols that might be formed from previously pipetted samples.</a:t>
            </a:r>
          </a:p>
          <a:p>
            <a:endParaRPr lang="en-US" baseline="0" dirty="0"/>
          </a:p>
          <a:p>
            <a:r>
              <a:rPr lang="en-US" baseline="0" dirty="0"/>
              <a:t>Pipette tips are designed to contain the measured liquid quantity, and this quantity is completely expelled during delivery.</a:t>
            </a:r>
          </a:p>
          <a:p>
            <a:endParaRPr lang="en-US" baseline="0" dirty="0"/>
          </a:p>
          <a:p>
            <a:r>
              <a:rPr lang="en-US" baseline="0" dirty="0"/>
              <a:t>The pipette tips work best with aqueous solutions since these solutions </a:t>
            </a:r>
            <a:r>
              <a:rPr lang="en-US" i="1" u="none" baseline="0" dirty="0"/>
              <a:t>do not </a:t>
            </a:r>
            <a:r>
              <a:rPr lang="en-US" baseline="0" dirty="0"/>
              <a:t>wet the pipette tip.  Because the tips </a:t>
            </a:r>
            <a:r>
              <a:rPr lang="en-US" i="1" baseline="0" dirty="0"/>
              <a:t>are</a:t>
            </a:r>
            <a:r>
              <a:rPr lang="en-US" baseline="0" dirty="0"/>
              <a:t> wetted by organic liquids, poor accuracy can be expected.</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8</a:t>
            </a:fld>
            <a:endParaRPr lang="en-US" altLang="en-US"/>
          </a:p>
        </p:txBody>
      </p:sp>
    </p:spTree>
    <p:extLst>
      <p:ext uri="{BB962C8B-B14F-4D97-AF65-F5344CB8AC3E}">
        <p14:creationId xmlns:p14="http://schemas.microsoft.com/office/powerpoint/2010/main" val="3010127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manual pipettes,</a:t>
            </a:r>
            <a:r>
              <a:rPr lang="en-US" baseline="0" dirty="0"/>
              <a:t> suction and dispensing actions are thumb actuated.  Manual pipettes are available in fixed-volume and adjustable-volume configurations.  </a:t>
            </a:r>
          </a:p>
          <a:p>
            <a:endParaRPr lang="en-US" baseline="0" dirty="0"/>
          </a:p>
          <a:p>
            <a:r>
              <a:rPr lang="en-US" baseline="0" dirty="0"/>
              <a:t>The action of the piston has three positions:  the initial or rest position, the dispensing position, and the purge position.  Accurate pickup and delivery of the liquids results for depression of the plunger to the first stop position.  Liquid residues, if any, can be purged from the tip at the second stop position.  Additional plunger resistance is present for depression between the first and second stop positions.</a:t>
            </a:r>
          </a:p>
          <a:p>
            <a:endParaRPr lang="en-US" baseline="0" dirty="0"/>
          </a:p>
          <a:p>
            <a:r>
              <a:rPr lang="en-US" baseline="0" dirty="0"/>
              <a:t>A tip ejector button facilitates tip changes without having to touch the used tip.</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9</a:t>
            </a:fld>
            <a:endParaRPr lang="en-US" altLang="en-US"/>
          </a:p>
        </p:txBody>
      </p:sp>
    </p:spTree>
    <p:extLst>
      <p:ext uri="{BB962C8B-B14F-4D97-AF65-F5344CB8AC3E}">
        <p14:creationId xmlns:p14="http://schemas.microsoft.com/office/powerpoint/2010/main" val="2486737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userDrawn="1"/>
        </p:nvGrpSpPr>
        <p:grpSpPr bwMode="auto">
          <a:xfrm>
            <a:off x="0" y="0"/>
            <a:ext cx="11684000" cy="5943601"/>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userDrawn="1"/>
            </p:nvSpPr>
            <p:spPr bwMode="ltGray">
              <a:xfrm>
                <a:off x="624" y="2208"/>
                <a:ext cx="4896" cy="1536"/>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1" name="Rectangle 6"/>
              <p:cNvSpPr>
                <a:spLocks noChangeArrowheads="1"/>
              </p:cNvSpPr>
              <p:nvPr/>
            </p:nvSpPr>
            <p:spPr bwMode="white">
              <a:xfrm>
                <a:off x="654" y="2352"/>
                <a:ext cx="4818" cy="13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33131" name="Rectangle 11"/>
          <p:cNvSpPr>
            <a:spLocks noGrp="1" noChangeArrowheads="1"/>
          </p:cNvSpPr>
          <p:nvPr>
            <p:ph type="ctrTitle"/>
          </p:nvPr>
        </p:nvSpPr>
        <p:spPr>
          <a:xfrm>
            <a:off x="2743200" y="1143000"/>
            <a:ext cx="8839200" cy="2209800"/>
          </a:xfrm>
        </p:spPr>
        <p:txBody>
          <a:bodyPr/>
          <a:lstStyle>
            <a:lvl1pPr>
              <a:defRPr sz="4800"/>
            </a:lvl1pPr>
          </a:lstStyle>
          <a:p>
            <a:pPr lvl="0"/>
            <a:r>
              <a:rPr lang="en-US" noProof="0"/>
              <a:t>Click to edit Master title style</a:t>
            </a:r>
          </a:p>
        </p:txBody>
      </p:sp>
      <p:sp>
        <p:nvSpPr>
          <p:cNvPr id="133132" name="Rectangle 12"/>
          <p:cNvSpPr>
            <a:spLocks noGrp="1" noChangeArrowheads="1"/>
          </p:cNvSpPr>
          <p:nvPr>
            <p:ph type="subTitle" idx="1"/>
          </p:nvPr>
        </p:nvSpPr>
        <p:spPr>
          <a:xfrm>
            <a:off x="1828800" y="3962400"/>
            <a:ext cx="9144000" cy="1600200"/>
          </a:xfrm>
        </p:spPr>
        <p:txBody>
          <a:bodyPr anchor="ctr"/>
          <a:lstStyle>
            <a:lvl1pPr marL="0" indent="0" algn="ctr">
              <a:buFont typeface="Wingdings" pitchFamily="2" charset="2"/>
              <a:buNone/>
              <a:defRPr/>
            </a:lvl1pPr>
          </a:lstStyle>
          <a:p>
            <a:pPr lvl="0"/>
            <a:r>
              <a:rPr lang="en-US" noProof="0"/>
              <a:t>Click to edit Master subtitle style</a:t>
            </a:r>
          </a:p>
        </p:txBody>
      </p:sp>
      <p:sp>
        <p:nvSpPr>
          <p:cNvPr id="13" name="Rectangle 13"/>
          <p:cNvSpPr>
            <a:spLocks noGrp="1" noChangeArrowheads="1"/>
          </p:cNvSpPr>
          <p:nvPr>
            <p:ph type="dt" sz="half" idx="10"/>
          </p:nvPr>
        </p:nvSpPr>
        <p:spPr>
          <a:xfrm>
            <a:off x="1217084" y="6251575"/>
            <a:ext cx="2540000" cy="457200"/>
          </a:xfrm>
        </p:spPr>
        <p:txBody>
          <a:bodyPr/>
          <a:lstStyle>
            <a:lvl1pPr>
              <a:defRPr/>
            </a:lvl1pPr>
          </a:lstStyle>
          <a:p>
            <a:pPr>
              <a:defRPr/>
            </a:pPr>
            <a:endParaRPr lang="en-US"/>
          </a:p>
        </p:txBody>
      </p:sp>
      <p:sp>
        <p:nvSpPr>
          <p:cNvPr id="14" name="Rectangle 14"/>
          <p:cNvSpPr>
            <a:spLocks noGrp="1" noChangeArrowheads="1"/>
          </p:cNvSpPr>
          <p:nvPr>
            <p:ph type="ftr" sz="quarter" idx="11"/>
          </p:nvPr>
        </p:nvSpPr>
        <p:spPr>
          <a:xfrm>
            <a:off x="4472517" y="6248400"/>
            <a:ext cx="3860800" cy="45720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p:txBody>
          <a:bodyPr/>
          <a:lstStyle>
            <a:lvl1pPr>
              <a:defRPr/>
            </a:lvl1pPr>
          </a:lstStyle>
          <a:p>
            <a:fld id="{74EAFD99-60B1-4ABB-88C9-926026C1FF66}" type="slidenum">
              <a:rPr lang="en-US" altLang="en-US"/>
              <a:pPr/>
              <a:t>‹#›</a:t>
            </a:fld>
            <a:endParaRPr lang="en-US" altLang="en-US"/>
          </a:p>
        </p:txBody>
      </p:sp>
    </p:spTree>
    <p:extLst>
      <p:ext uri="{BB962C8B-B14F-4D97-AF65-F5344CB8AC3E}">
        <p14:creationId xmlns:p14="http://schemas.microsoft.com/office/powerpoint/2010/main" val="3901075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C0A5DE1F-77F1-4EE9-BDCF-ABD6517C8D96}" type="slidenum">
              <a:rPr lang="en-US" altLang="en-US"/>
              <a:pPr/>
              <a:t>‹#›</a:t>
            </a:fld>
            <a:endParaRPr lang="en-US" altLang="en-US"/>
          </a:p>
        </p:txBody>
      </p:sp>
    </p:spTree>
    <p:extLst>
      <p:ext uri="{BB962C8B-B14F-4D97-AF65-F5344CB8AC3E}">
        <p14:creationId xmlns:p14="http://schemas.microsoft.com/office/powerpoint/2010/main" val="432340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277813"/>
            <a:ext cx="25908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200" y="277813"/>
            <a:ext cx="75692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682CFF37-D01E-4097-868C-6A91C67C4825}" type="slidenum">
              <a:rPr lang="en-US" altLang="en-US"/>
              <a:pPr/>
              <a:t>‹#›</a:t>
            </a:fld>
            <a:endParaRPr lang="en-US" altLang="en-US"/>
          </a:p>
        </p:txBody>
      </p:sp>
    </p:spTree>
    <p:extLst>
      <p:ext uri="{BB962C8B-B14F-4D97-AF65-F5344CB8AC3E}">
        <p14:creationId xmlns:p14="http://schemas.microsoft.com/office/powerpoint/2010/main" val="28332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Text Placeholder 2"/>
          <p:cNvSpPr>
            <a:spLocks noGrp="1"/>
          </p:cNvSpPr>
          <p:nvPr>
            <p:ph type="body"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DAB9DB02-A333-45AC-937F-9B645E049120}" type="slidenum">
              <a:rPr lang="en-US" altLang="en-US"/>
              <a:pPr/>
              <a:t>‹#›</a:t>
            </a:fld>
            <a:endParaRPr lang="en-US" altLang="en-US"/>
          </a:p>
        </p:txBody>
      </p:sp>
    </p:spTree>
    <p:extLst>
      <p:ext uri="{BB962C8B-B14F-4D97-AF65-F5344CB8AC3E}">
        <p14:creationId xmlns:p14="http://schemas.microsoft.com/office/powerpoint/2010/main" val="910989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Content Placeholder 2"/>
          <p:cNvSpPr>
            <a:spLocks noGrp="1"/>
          </p:cNvSpPr>
          <p:nvPr>
            <p:ph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fld id="{F0EE58BF-58CC-4FD0-96F3-3775CD46D602}" type="slidenum">
              <a:rPr lang="en-US" altLang="en-US"/>
              <a:pPr/>
              <a:t>‹#›</a:t>
            </a:fld>
            <a:endParaRPr lang="en-US" altLang="en-US"/>
          </a:p>
        </p:txBody>
      </p:sp>
    </p:spTree>
    <p:extLst>
      <p:ext uri="{BB962C8B-B14F-4D97-AF65-F5344CB8AC3E}">
        <p14:creationId xmlns:p14="http://schemas.microsoft.com/office/powerpoint/2010/main" val="1690732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219200" y="277814"/>
            <a:ext cx="10363200" cy="636587"/>
          </a:xfrm>
        </p:spPr>
        <p:txBody>
          <a:bodyPr/>
          <a:lstStyle/>
          <a:p>
            <a:r>
              <a:rPr lang="en-US"/>
              <a:t>Click to edit Master title style</a:t>
            </a:r>
          </a:p>
        </p:txBody>
      </p:sp>
      <p:sp>
        <p:nvSpPr>
          <p:cNvPr id="3" name="Content Placeholder 2"/>
          <p:cNvSpPr>
            <a:spLocks noGrp="1"/>
          </p:cNvSpPr>
          <p:nvPr>
            <p:ph sz="quarter" idx="1"/>
          </p:nvPr>
        </p:nvSpPr>
        <p:spPr>
          <a:xfrm>
            <a:off x="12192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2192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fld id="{60AC9AEF-5956-4A3B-870B-18C447B957AC}" type="slidenum">
              <a:rPr lang="en-US" altLang="en-US"/>
              <a:pPr/>
              <a:t>‹#›</a:t>
            </a:fld>
            <a:endParaRPr lang="en-US" altLang="en-US"/>
          </a:p>
        </p:txBody>
      </p:sp>
    </p:spTree>
    <p:extLst>
      <p:ext uri="{BB962C8B-B14F-4D97-AF65-F5344CB8AC3E}">
        <p14:creationId xmlns:p14="http://schemas.microsoft.com/office/powerpoint/2010/main" val="3637939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Text Placeholder 2"/>
          <p:cNvSpPr>
            <a:spLocks noGrp="1"/>
          </p:cNvSpPr>
          <p:nvPr>
            <p:ph type="body"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fld id="{E225ED9E-5D9C-47D8-93E1-3495F81019A1}" type="slidenum">
              <a:rPr lang="en-US" altLang="en-US"/>
              <a:pPr/>
              <a:t>‹#›</a:t>
            </a:fld>
            <a:endParaRPr lang="en-US" altLang="en-US"/>
          </a:p>
        </p:txBody>
      </p:sp>
    </p:spTree>
    <p:extLst>
      <p:ext uri="{BB962C8B-B14F-4D97-AF65-F5344CB8AC3E}">
        <p14:creationId xmlns:p14="http://schemas.microsoft.com/office/powerpoint/2010/main" val="3631300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5601D2FC-9E2F-43E7-9500-B935FB1DE9C8}" type="slidenum">
              <a:rPr lang="en-US" altLang="en-US"/>
              <a:pPr/>
              <a:t>‹#›</a:t>
            </a:fld>
            <a:endParaRPr lang="en-US" altLang="en-US"/>
          </a:p>
        </p:txBody>
      </p:sp>
    </p:spTree>
    <p:extLst>
      <p:ext uri="{BB962C8B-B14F-4D97-AF65-F5344CB8AC3E}">
        <p14:creationId xmlns:p14="http://schemas.microsoft.com/office/powerpoint/2010/main" val="3441582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50476D93-475B-4DF4-8CDF-73B6636B5D86}" type="slidenum">
              <a:rPr lang="en-US" altLang="en-US"/>
              <a:pPr/>
              <a:t>‹#›</a:t>
            </a:fld>
            <a:endParaRPr lang="en-US" altLang="en-US"/>
          </a:p>
        </p:txBody>
      </p:sp>
    </p:spTree>
    <p:extLst>
      <p:ext uri="{BB962C8B-B14F-4D97-AF65-F5344CB8AC3E}">
        <p14:creationId xmlns:p14="http://schemas.microsoft.com/office/powerpoint/2010/main" val="192073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2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6C94F7E7-0230-4ADD-BF07-952B2E75E409}" type="slidenum">
              <a:rPr lang="en-US" altLang="en-US"/>
              <a:pPr/>
              <a:t>‹#›</a:t>
            </a:fld>
            <a:endParaRPr lang="en-US" altLang="en-US"/>
          </a:p>
        </p:txBody>
      </p:sp>
    </p:spTree>
    <p:extLst>
      <p:ext uri="{BB962C8B-B14F-4D97-AF65-F5344CB8AC3E}">
        <p14:creationId xmlns:p14="http://schemas.microsoft.com/office/powerpoint/2010/main" val="885934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fld id="{88A8A79D-1FCE-4FDB-AFEF-D83D230745FB}" type="slidenum">
              <a:rPr lang="en-US" altLang="en-US"/>
              <a:pPr/>
              <a:t>‹#›</a:t>
            </a:fld>
            <a:endParaRPr lang="en-US" altLang="en-US"/>
          </a:p>
        </p:txBody>
      </p:sp>
    </p:spTree>
    <p:extLst>
      <p:ext uri="{BB962C8B-B14F-4D97-AF65-F5344CB8AC3E}">
        <p14:creationId xmlns:p14="http://schemas.microsoft.com/office/powerpoint/2010/main" val="439974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fld id="{C92419D6-AA7C-4BA2-A1F7-C7FDF7819F43}" type="slidenum">
              <a:rPr lang="en-US" altLang="en-US"/>
              <a:pPr/>
              <a:t>‹#›</a:t>
            </a:fld>
            <a:endParaRPr lang="en-US" altLang="en-US"/>
          </a:p>
        </p:txBody>
      </p:sp>
    </p:spTree>
    <p:extLst>
      <p:ext uri="{BB962C8B-B14F-4D97-AF65-F5344CB8AC3E}">
        <p14:creationId xmlns:p14="http://schemas.microsoft.com/office/powerpoint/2010/main" val="668973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fld id="{7AFE21CC-40E6-4992-9549-E30BD19F317C}" type="slidenum">
              <a:rPr lang="en-US" altLang="en-US"/>
              <a:pPr/>
              <a:t>‹#›</a:t>
            </a:fld>
            <a:endParaRPr lang="en-US" altLang="en-US"/>
          </a:p>
        </p:txBody>
      </p:sp>
    </p:spTree>
    <p:extLst>
      <p:ext uri="{BB962C8B-B14F-4D97-AF65-F5344CB8AC3E}">
        <p14:creationId xmlns:p14="http://schemas.microsoft.com/office/powerpoint/2010/main" val="169719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A6F235E6-DD06-4F68-8B3E-19D5156E9411}" type="slidenum">
              <a:rPr lang="en-US" altLang="en-US"/>
              <a:pPr/>
              <a:t>‹#›</a:t>
            </a:fld>
            <a:endParaRPr lang="en-US" altLang="en-US"/>
          </a:p>
        </p:txBody>
      </p:sp>
    </p:spTree>
    <p:extLst>
      <p:ext uri="{BB962C8B-B14F-4D97-AF65-F5344CB8AC3E}">
        <p14:creationId xmlns:p14="http://schemas.microsoft.com/office/powerpoint/2010/main" val="304269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DF704ADD-1252-4CE8-A10F-09D3D4F72F14}" type="slidenum">
              <a:rPr lang="en-US" altLang="en-US"/>
              <a:pPr/>
              <a:t>‹#›</a:t>
            </a:fld>
            <a:endParaRPr lang="en-US" altLang="en-US"/>
          </a:p>
        </p:txBody>
      </p:sp>
    </p:spTree>
    <p:extLst>
      <p:ext uri="{BB962C8B-B14F-4D97-AF65-F5344CB8AC3E}">
        <p14:creationId xmlns:p14="http://schemas.microsoft.com/office/powerpoint/2010/main" val="1028938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1026" name="Rectangle 3"/>
          <p:cNvSpPr>
            <a:spLocks noChangeArrowheads="1"/>
          </p:cNvSpPr>
          <p:nvPr/>
        </p:nvSpPr>
        <p:spPr bwMode="auto">
          <a:xfrm>
            <a:off x="0" y="0"/>
            <a:ext cx="508000" cy="4876800"/>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grpSp>
        <p:nvGrpSpPr>
          <p:cNvPr id="1027" name="Group 4"/>
          <p:cNvGrpSpPr>
            <a:grpSpLocks/>
          </p:cNvGrpSpPr>
          <p:nvPr/>
        </p:nvGrpSpPr>
        <p:grpSpPr bwMode="auto">
          <a:xfrm>
            <a:off x="508000" y="990601"/>
            <a:ext cx="11684000" cy="182563"/>
            <a:chOff x="240" y="893"/>
            <a:chExt cx="5232" cy="115"/>
          </a:xfrm>
        </p:grpSpPr>
        <p:sp>
          <p:nvSpPr>
            <p:cNvPr id="1034" name="Rectangle 5"/>
            <p:cNvSpPr>
              <a:spLocks noChangeArrowheads="1"/>
            </p:cNvSpPr>
            <p:nvPr/>
          </p:nvSpPr>
          <p:spPr bwMode="auto">
            <a:xfrm>
              <a:off x="4320" y="893"/>
              <a:ext cx="1152" cy="115"/>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035" name="Line 6"/>
            <p:cNvSpPr>
              <a:spLocks noChangeShapeType="1"/>
            </p:cNvSpPr>
            <p:nvPr/>
          </p:nvSpPr>
          <p:spPr bwMode="auto">
            <a:xfrm>
              <a:off x="240" y="941"/>
              <a:ext cx="5232"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28" name="Rectangle 7"/>
          <p:cNvSpPr>
            <a:spLocks noGrp="1" noChangeArrowheads="1"/>
          </p:cNvSpPr>
          <p:nvPr>
            <p:ph type="title"/>
          </p:nvPr>
        </p:nvSpPr>
        <p:spPr bwMode="auto">
          <a:xfrm>
            <a:off x="1219200" y="277814"/>
            <a:ext cx="10363200"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8"/>
          <p:cNvSpPr>
            <a:spLocks noGrp="1" noChangeArrowheads="1"/>
          </p:cNvSpPr>
          <p:nvPr>
            <p:ph type="body" idx="1"/>
          </p:nvPr>
        </p:nvSpPr>
        <p:spPr bwMode="auto">
          <a:xfrm>
            <a:off x="1219200" y="1600201"/>
            <a:ext cx="103632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2105" name="Rectangle 9"/>
          <p:cNvSpPr>
            <a:spLocks noGrp="1" noChangeArrowheads="1"/>
          </p:cNvSpPr>
          <p:nvPr>
            <p:ph type="dt" sz="half" idx="2"/>
          </p:nvPr>
        </p:nvSpPr>
        <p:spPr bwMode="auto">
          <a:xfrm>
            <a:off x="1219200" y="6251575"/>
            <a:ext cx="264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p>
        </p:txBody>
      </p:sp>
      <p:sp>
        <p:nvSpPr>
          <p:cNvPr id="132106" name="Rectangle 10"/>
          <p:cNvSpPr>
            <a:spLocks noGrp="1" noChangeArrowheads="1"/>
          </p:cNvSpPr>
          <p:nvPr>
            <p:ph type="ftr" sz="quarter" idx="3"/>
          </p:nvPr>
        </p:nvSpPr>
        <p:spPr bwMode="auto">
          <a:xfrm>
            <a:off x="4470400" y="6248400"/>
            <a:ext cx="396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p>
        </p:txBody>
      </p:sp>
      <p:sp>
        <p:nvSpPr>
          <p:cNvPr id="132107" name="Rectangle 11"/>
          <p:cNvSpPr>
            <a:spLocks noGrp="1" noChangeArrowheads="1"/>
          </p:cNvSpPr>
          <p:nvPr>
            <p:ph type="sldNum" sz="quarter" idx="4"/>
          </p:nvPr>
        </p:nvSpPr>
        <p:spPr bwMode="auto">
          <a:xfrm>
            <a:off x="9042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fld id="{FB2B0DC4-8523-4CFB-B39D-D676D30C3E1E}" type="slidenum">
              <a:rPr lang="en-US" altLang="en-US"/>
              <a:pPr/>
              <a:t>‹#›</a:t>
            </a:fld>
            <a:endParaRPr lang="en-US" altLang="en-US"/>
          </a:p>
        </p:txBody>
      </p:sp>
      <p:sp>
        <p:nvSpPr>
          <p:cNvPr id="1033" name="Line 12"/>
          <p:cNvSpPr>
            <a:spLocks noChangeShapeType="1"/>
          </p:cNvSpPr>
          <p:nvPr/>
        </p:nvSpPr>
        <p:spPr bwMode="auto">
          <a:xfrm>
            <a:off x="0" y="4876800"/>
            <a:ext cx="508000"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930"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 id="2147483927" r:id="rId13"/>
    <p:sldLayoutId id="2147483928" r:id="rId14"/>
    <p:sldLayoutId id="2147483929"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defRPr>
      </a:lvl2pPr>
      <a:lvl3pPr algn="l" rtl="0" eaLnBrk="0" fontAlgn="base" hangingPunct="0">
        <a:spcBef>
          <a:spcPct val="0"/>
        </a:spcBef>
        <a:spcAft>
          <a:spcPct val="0"/>
        </a:spcAft>
        <a:defRPr sz="4200">
          <a:solidFill>
            <a:schemeClr val="tx2"/>
          </a:solidFill>
          <a:latin typeface="Times New Roman" pitchFamily="18" charset="0"/>
        </a:defRPr>
      </a:lvl3pPr>
      <a:lvl4pPr algn="l" rtl="0" eaLnBrk="0" fontAlgn="base" hangingPunct="0">
        <a:spcBef>
          <a:spcPct val="0"/>
        </a:spcBef>
        <a:spcAft>
          <a:spcPct val="0"/>
        </a:spcAft>
        <a:defRPr sz="4200">
          <a:solidFill>
            <a:schemeClr val="tx2"/>
          </a:solidFill>
          <a:latin typeface="Times New Roman" pitchFamily="18" charset="0"/>
        </a:defRPr>
      </a:lvl4pPr>
      <a:lvl5pPr algn="l" rtl="0" eaLnBrk="0" fontAlgn="base" hangingPunct="0">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2" Type="http://schemas.microsoft.com/office/2007/relationships/media" Target="../media/media10.m4a"/><Relationship Id="rId1" Type="http://schemas.openxmlformats.org/officeDocument/2006/relationships/tags" Target="../tags/tag6.xml"/><Relationship Id="rId6" Type="http://schemas.openxmlformats.org/officeDocument/2006/relationships/image" Target="../media/image2.png"/><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4a"/><Relationship Id="rId1" Type="http://schemas.microsoft.com/office/2007/relationships/media" Target="../media/media11.m4a"/><Relationship Id="rId6" Type="http://schemas.microsoft.com/office/2007/relationships/hdphoto" Target="../media/hdphoto2.wdp"/><Relationship Id="rId5" Type="http://schemas.openxmlformats.org/officeDocument/2006/relationships/image" Target="../media/image10.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2.mp4"/><Relationship Id="rId1" Type="http://schemas.microsoft.com/office/2007/relationships/media" Target="../media/media12.mp4"/><Relationship Id="rId5" Type="http://schemas.openxmlformats.org/officeDocument/2006/relationships/image" Target="../media/image11.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4.wmf"/><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7.m4a"/><Relationship Id="rId7" Type="http://schemas.microsoft.com/office/2007/relationships/hdphoto" Target="../media/hdphoto1.wdp"/><Relationship Id="rId2" Type="http://schemas.microsoft.com/office/2007/relationships/media" Target="../media/media7.m4a"/><Relationship Id="rId1" Type="http://schemas.openxmlformats.org/officeDocument/2006/relationships/tags" Target="../tags/tag4.xml"/><Relationship Id="rId6" Type="http://schemas.openxmlformats.org/officeDocument/2006/relationships/image" Target="../media/image5.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8.m4a"/><Relationship Id="rId7" Type="http://schemas.openxmlformats.org/officeDocument/2006/relationships/image" Target="../media/image7.jpeg"/><Relationship Id="rId2" Type="http://schemas.microsoft.com/office/2007/relationships/media" Target="../media/media8.m4a"/><Relationship Id="rId1" Type="http://schemas.openxmlformats.org/officeDocument/2006/relationships/tags" Target="../tags/tag5.xml"/><Relationship Id="rId6" Type="http://schemas.openxmlformats.org/officeDocument/2006/relationships/image" Target="../media/image6.jpe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audio" Target="../media/media9.m4a"/><Relationship Id="rId7" Type="http://schemas.openxmlformats.org/officeDocument/2006/relationships/oleObject" Target="../embeddings/oleObject1.bin"/><Relationship Id="rId2" Type="http://schemas.microsoft.com/office/2007/relationships/media" Target="../media/media9.m4a"/><Relationship Id="rId1" Type="http://schemas.openxmlformats.org/officeDocument/2006/relationships/vmlDrawing" Target="../drawings/vmlDrawing1.vml"/><Relationship Id="rId6" Type="http://schemas.openxmlformats.org/officeDocument/2006/relationships/image" Target="../media/image9.jpeg"/><Relationship Id="rId5" Type="http://schemas.openxmlformats.org/officeDocument/2006/relationships/notesSlide" Target="../notesSlides/notesSlide9.xml"/><Relationship Id="rId4" Type="http://schemas.openxmlformats.org/officeDocument/2006/relationships/slideLayout" Target="../slideLayouts/slideLayout2.xm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104900" y="971854"/>
            <a:ext cx="10363200" cy="2336260"/>
          </a:xfrm>
        </p:spPr>
        <p:txBody>
          <a:bodyPr/>
          <a:lstStyle/>
          <a:p>
            <a:pPr algn="ctr"/>
            <a:r>
              <a:rPr lang="en-US" altLang="en-US" dirty="0"/>
              <a:t>Volumetric Transfer of Liquids</a:t>
            </a:r>
          </a:p>
        </p:txBody>
      </p:sp>
      <p:sp>
        <p:nvSpPr>
          <p:cNvPr id="6" name="TextBox 5"/>
          <p:cNvSpPr txBox="1"/>
          <p:nvPr/>
        </p:nvSpPr>
        <p:spPr>
          <a:xfrm>
            <a:off x="3429000" y="3383537"/>
            <a:ext cx="5715000" cy="1477328"/>
          </a:xfrm>
          <a:prstGeom prst="rect">
            <a:avLst/>
          </a:prstGeom>
          <a:noFill/>
        </p:spPr>
        <p:txBody>
          <a:bodyPr wrap="square" rtlCol="0">
            <a:spAutoFit/>
          </a:bodyPr>
          <a:lstStyle/>
          <a:p>
            <a:pPr algn="ctr"/>
            <a:r>
              <a:rPr lang="en-US" dirty="0"/>
              <a:t>Lane C. Sander, Ph.D.</a:t>
            </a:r>
          </a:p>
          <a:p>
            <a:pPr algn="ctr"/>
            <a:endParaRPr lang="en-US" dirty="0"/>
          </a:p>
          <a:p>
            <a:pPr algn="ctr"/>
            <a:r>
              <a:rPr lang="en-US" dirty="0"/>
              <a:t>Chemical Sciences Division</a:t>
            </a:r>
          </a:p>
          <a:p>
            <a:pPr algn="ctr"/>
            <a:r>
              <a:rPr lang="en-US" dirty="0"/>
              <a:t>Material Measurement Laboratory</a:t>
            </a:r>
          </a:p>
          <a:p>
            <a:pPr algn="ctr"/>
            <a:r>
              <a:rPr lang="en-US" dirty="0"/>
              <a:t>National Institute of Standards and Technology</a:t>
            </a:r>
            <a:r>
              <a:rPr lang="en-US" baseline="30000" dirty="0"/>
              <a:t>1</a:t>
            </a:r>
            <a:r>
              <a:rPr lang="en-US" dirty="0"/>
              <a:t> </a:t>
            </a:r>
          </a:p>
        </p:txBody>
      </p:sp>
      <p:sp>
        <p:nvSpPr>
          <p:cNvPr id="7" name="Date Placeholder 1"/>
          <p:cNvSpPr>
            <a:spLocks noGrp="1"/>
          </p:cNvSpPr>
          <p:nvPr>
            <p:ph type="dt" sz="half" idx="10"/>
          </p:nvPr>
        </p:nvSpPr>
        <p:spPr>
          <a:xfrm>
            <a:off x="4965700" y="6400800"/>
            <a:ext cx="2641600" cy="457200"/>
          </a:xfrm>
        </p:spPr>
        <p:txBody>
          <a:bodyPr/>
          <a:lstStyle/>
          <a:p>
            <a:pPr algn="ctr">
              <a:defRPr/>
            </a:pPr>
            <a:fld id="{0E497D5D-72DA-4E9C-A52B-570FFA062F27}" type="datetime1">
              <a:rPr lang="en-US" smtClean="0"/>
              <a:pPr algn="ctr">
                <a:defRPr/>
              </a:pPr>
              <a:t>9/21/2017</a:t>
            </a:fld>
            <a:endParaRPr lang="en-US" dirty="0"/>
          </a:p>
        </p:txBody>
      </p:sp>
      <p:sp>
        <p:nvSpPr>
          <p:cNvPr id="8" name="TextBox 7"/>
          <p:cNvSpPr txBox="1"/>
          <p:nvPr/>
        </p:nvSpPr>
        <p:spPr>
          <a:xfrm>
            <a:off x="1981200" y="5418957"/>
            <a:ext cx="8610600" cy="830997"/>
          </a:xfrm>
          <a:prstGeom prst="rect">
            <a:avLst/>
          </a:prstGeom>
          <a:noFill/>
        </p:spPr>
        <p:txBody>
          <a:bodyPr wrap="square" rtlCol="0">
            <a:spAutoFit/>
          </a:bodyPr>
          <a:lstStyle/>
          <a:p>
            <a:r>
              <a:rPr lang="en-US" sz="1200" baseline="30000" dirty="0"/>
              <a:t>1</a:t>
            </a:r>
            <a:r>
              <a:rPr lang="en-US" sz="1200" dirty="0"/>
              <a:t>Contribution of the National Institute of Standards and Technology.  Not subject to copyright.  Certain commercial equipment, instruments, or materials are identified to specify adequately the experimental procedure. Such identification does not imply recommendation or endorsement by the National Institute of Standards and Technology, nor does it imply that the materials or equipment identified are the best available for the purpose.</a:t>
            </a:r>
          </a:p>
        </p:txBody>
      </p:sp>
      <p:pic>
        <p:nvPicPr>
          <p:cNvPr id="2" name="slide1b normalize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1219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Click="0" advTm="36063">
        <p:fade/>
      </p:transition>
    </mc:Choice>
    <mc:Fallback xmlns="">
      <p:transition spd="med" advClick="0" advTm="3606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9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10" objId="2"/>
        <p14:stopEvt time="35954" objId="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Recommended Operation</a:t>
            </a:r>
          </a:p>
        </p:txBody>
      </p:sp>
      <p:sp>
        <p:nvSpPr>
          <p:cNvPr id="3" name="Content Placeholder 2"/>
          <p:cNvSpPr>
            <a:spLocks noGrp="1"/>
          </p:cNvSpPr>
          <p:nvPr>
            <p:ph idx="1"/>
          </p:nvPr>
        </p:nvSpPr>
        <p:spPr>
          <a:xfrm>
            <a:off x="1219200" y="1600201"/>
            <a:ext cx="10653010" cy="4530725"/>
          </a:xfrm>
        </p:spPr>
        <p:txBody>
          <a:bodyPr/>
          <a:lstStyle/>
          <a:p>
            <a:pPr>
              <a:spcBef>
                <a:spcPts val="0"/>
              </a:spcBef>
              <a:spcAft>
                <a:spcPts val="2400"/>
              </a:spcAft>
            </a:pPr>
            <a:r>
              <a:rPr lang="en-US" sz="1800" dirty="0"/>
              <a:t>For adjustable pipettes, the best performance results for the range 35% to 100% of the volume indicated</a:t>
            </a:r>
          </a:p>
          <a:p>
            <a:pPr>
              <a:spcBef>
                <a:spcPts val="0"/>
              </a:spcBef>
              <a:spcAft>
                <a:spcPts val="600"/>
              </a:spcAft>
            </a:pPr>
            <a:r>
              <a:rPr lang="en-US" sz="1800" dirty="0"/>
              <a:t>Tip immersion depth</a:t>
            </a:r>
          </a:p>
          <a:p>
            <a:pPr lvl="1">
              <a:spcBef>
                <a:spcPts val="0"/>
              </a:spcBef>
              <a:spcAft>
                <a:spcPts val="600"/>
              </a:spcAft>
            </a:pPr>
            <a:r>
              <a:rPr lang="en-US" sz="1600" dirty="0"/>
              <a:t>Volumes up to 10 </a:t>
            </a:r>
            <a:r>
              <a:rPr lang="el-GR" sz="1600" dirty="0"/>
              <a:t>μ</a:t>
            </a:r>
            <a:r>
              <a:rPr lang="en-US" sz="1600" dirty="0"/>
              <a:t>L:  1 mm to 2 mm</a:t>
            </a:r>
          </a:p>
          <a:p>
            <a:pPr lvl="1">
              <a:spcBef>
                <a:spcPts val="0"/>
              </a:spcBef>
              <a:spcAft>
                <a:spcPts val="600"/>
              </a:spcAft>
            </a:pPr>
            <a:r>
              <a:rPr lang="en-US" sz="1600" dirty="0"/>
              <a:t>Volumes up to 1 mL:  3 mm to 6 mm</a:t>
            </a:r>
          </a:p>
          <a:p>
            <a:pPr lvl="1">
              <a:spcBef>
                <a:spcPts val="0"/>
              </a:spcBef>
              <a:spcAft>
                <a:spcPts val="600"/>
              </a:spcAft>
            </a:pPr>
            <a:r>
              <a:rPr lang="en-US" sz="1600" dirty="0"/>
              <a:t>Larger volumes:  1 cm</a:t>
            </a:r>
          </a:p>
          <a:p>
            <a:pPr lvl="1">
              <a:spcBef>
                <a:spcPts val="0"/>
              </a:spcBef>
              <a:spcAft>
                <a:spcPts val="2400"/>
              </a:spcAft>
            </a:pPr>
            <a:r>
              <a:rPr lang="en-US" sz="1600" dirty="0"/>
              <a:t>Lower tip end as needed during aspiration.</a:t>
            </a:r>
            <a:endParaRPr lang="en-US" sz="1800" dirty="0">
              <a:ea typeface="+mn-ea"/>
              <a:cs typeface="+mn-cs"/>
            </a:endParaRPr>
          </a:p>
          <a:p>
            <a:pPr>
              <a:spcBef>
                <a:spcPts val="0"/>
              </a:spcBef>
              <a:spcAft>
                <a:spcPts val="600"/>
              </a:spcAft>
            </a:pPr>
            <a:r>
              <a:rPr lang="en-US" sz="1800" dirty="0"/>
              <a:t>Tip angle</a:t>
            </a:r>
          </a:p>
          <a:p>
            <a:pPr lvl="1">
              <a:spcBef>
                <a:spcPts val="0"/>
              </a:spcBef>
              <a:spcAft>
                <a:spcPts val="600"/>
              </a:spcAft>
            </a:pPr>
            <a:r>
              <a:rPr lang="en-US" sz="1600" dirty="0"/>
              <a:t>Aspiration:  ≈ vertical</a:t>
            </a:r>
          </a:p>
          <a:p>
            <a:pPr lvl="1">
              <a:spcBef>
                <a:spcPts val="0"/>
              </a:spcBef>
              <a:spcAft>
                <a:spcPts val="2400"/>
              </a:spcAft>
            </a:pPr>
            <a:r>
              <a:rPr lang="en-US" sz="1600" dirty="0"/>
              <a:t>Dispensing:  &lt; 20 °; in contact with wall of vessel</a:t>
            </a:r>
          </a:p>
          <a:p>
            <a:pPr>
              <a:spcBef>
                <a:spcPts val="0"/>
              </a:spcBef>
              <a:spcAft>
                <a:spcPts val="600"/>
              </a:spcAft>
            </a:pPr>
            <a:r>
              <a:rPr lang="en-US" sz="1800" dirty="0"/>
              <a:t>Aspirate and dispense liquids at a controlled rate, particularly for larger volumes.</a:t>
            </a:r>
          </a:p>
          <a:p>
            <a:pPr lvl="1">
              <a:spcBef>
                <a:spcPts val="0"/>
              </a:spcBef>
              <a:spcAft>
                <a:spcPts val="600"/>
              </a:spcAft>
            </a:pPr>
            <a:r>
              <a:rPr lang="en-US" sz="1600" dirty="0"/>
              <a:t>Liquid may enter pipette mechanism if large volumes are rapidly aspirated</a:t>
            </a:r>
          </a:p>
          <a:p>
            <a:pPr lvl="1">
              <a:spcBef>
                <a:spcPts val="0"/>
              </a:spcBef>
              <a:spcAft>
                <a:spcPts val="600"/>
              </a:spcAft>
            </a:pPr>
            <a:r>
              <a:rPr lang="en-US" sz="1600" dirty="0"/>
              <a:t>Aerosols are easily generated with rapid delivery of liquids</a:t>
            </a:r>
          </a:p>
        </p:txBody>
      </p:sp>
      <p:pic>
        <p:nvPicPr>
          <p:cNvPr id="4" name="slide9a normalized">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cstate="print"/>
          <a:stretch>
            <a:fillRect/>
          </a:stretch>
        </p:blipFill>
        <p:spPr>
          <a:xfrm>
            <a:off x="12192000" y="6130926"/>
            <a:ext cx="609600" cy="609600"/>
          </a:xfrm>
          <a:prstGeom prst="rect">
            <a:avLst/>
          </a:prstGeom>
        </p:spPr>
      </p:pic>
    </p:spTree>
    <p:custDataLst>
      <p:tags r:id="rId1"/>
    </p:custDataLst>
    <p:extLst>
      <p:ext uri="{BB962C8B-B14F-4D97-AF65-F5344CB8AC3E}">
        <p14:creationId xmlns:p14="http://schemas.microsoft.com/office/powerpoint/2010/main" val="1849138835"/>
      </p:ext>
    </p:extLst>
  </p:cSld>
  <p:clrMapOvr>
    <a:masterClrMapping/>
  </p:clrMapOvr>
  <mc:AlternateContent xmlns:mc="http://schemas.openxmlformats.org/markup-compatibility/2006" xmlns:p14="http://schemas.microsoft.com/office/powerpoint/2010/main">
    <mc:Choice Requires="p14">
      <p:transition spd="med" p14:dur="700" advTm="86455">
        <p:fade/>
      </p:transition>
    </mc:Choice>
    <mc:Fallback xmlns="">
      <p:transition spd="med" advTm="8645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510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500"/>
                                        <p:tgtEl>
                                          <p:spTgt spid="3">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fade">
                                      <p:cBhvr>
                                        <p:cTn id="34" dur="500"/>
                                        <p:tgtEl>
                                          <p:spTgt spid="3">
                                            <p:txEl>
                                              <p:pRg st="9" end="9"/>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fade">
                                      <p:cBhvr>
                                        <p:cTn id="37" dur="500"/>
                                        <p:tgtEl>
                                          <p:spTgt spid="3">
                                            <p:txEl>
                                              <p:pRg st="10" end="1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fade">
                                      <p:cBhvr>
                                        <p:cTn id="40"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1" fill="hold" display="0">
                  <p:stCondLst>
                    <p:cond delay="indefinite"/>
                  </p:stCondLst>
                  <p:endCondLst>
                    <p:cond evt="onStopAudio" delay="0">
                      <p:tgtEl>
                        <p:sldTgt/>
                      </p:tgtEl>
                    </p:cond>
                  </p:endCondLst>
                </p:cTn>
                <p:tgtEl>
                  <p:spTgt spid="4"/>
                </p:tgtEl>
              </p:cMediaNode>
            </p:audio>
          </p:childTnLst>
        </p:cTn>
      </p:par>
    </p:tnLst>
  </p:timing>
  <p:extLst mod="1">
    <p:ext uri="{E180D4A7-C9FB-4DFB-919C-405C955672EB}">
      <p14:showEvtLst xmlns:p14="http://schemas.microsoft.com/office/powerpoint/2010/main">
        <p14:playEvt time="13" objId="4"/>
        <p14:stopEvt time="85162" objId="4"/>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Electronic Pipettes</a:t>
            </a:r>
          </a:p>
        </p:txBody>
      </p:sp>
      <p:pic>
        <p:nvPicPr>
          <p:cNvPr id="4" name="Content Placeholder 3"/>
          <p:cNvPicPr>
            <a:picLocks noGrp="1" noChangeAspect="1"/>
          </p:cNvPicPr>
          <p:nvPr>
            <p:ph idx="1"/>
          </p:nvPr>
        </p:nvPicPr>
        <p:blipFill>
          <a:blip r:embed="rId5" cstate="print">
            <a:extLst>
              <a:ext uri="{BEBA8EAE-BF5A-486C-A8C5-ECC9F3942E4B}">
                <a14:imgProps xmlns:a14="http://schemas.microsoft.com/office/drawing/2010/main">
                  <a14:imgLayer r:embed="rId6">
                    <a14:imgEffect>
                      <a14:brightnessContrast bright="22000"/>
                    </a14:imgEffect>
                  </a14:imgLayer>
                </a14:imgProps>
              </a:ext>
              <a:ext uri="{28A0092B-C50C-407E-A947-70E740481C1C}">
                <a14:useLocalDpi xmlns:a14="http://schemas.microsoft.com/office/drawing/2010/main" val="0"/>
              </a:ext>
            </a:extLst>
          </a:blip>
          <a:stretch>
            <a:fillRect/>
          </a:stretch>
        </p:blipFill>
        <p:spPr>
          <a:xfrm>
            <a:off x="6954852" y="1600200"/>
            <a:ext cx="4768040" cy="4530725"/>
          </a:xfrm>
          <a:effectLst>
            <a:outerShdw blurRad="50800" dist="76200" dir="2700000" algn="tl" rotWithShape="0">
              <a:prstClr val="black">
                <a:alpha val="40000"/>
              </a:prstClr>
            </a:outerShdw>
          </a:effectLst>
        </p:spPr>
      </p:pic>
      <p:sp>
        <p:nvSpPr>
          <p:cNvPr id="5" name="Content Placeholder 2"/>
          <p:cNvSpPr txBox="1">
            <a:spLocks/>
          </p:cNvSpPr>
          <p:nvPr/>
        </p:nvSpPr>
        <p:spPr bwMode="auto">
          <a:xfrm>
            <a:off x="1219200" y="1600201"/>
            <a:ext cx="5806637"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r>
              <a:rPr lang="en-US" sz="2000" kern="0" dirty="0"/>
              <a:t>Suction and dispensing actions are push- button actuated</a:t>
            </a:r>
          </a:p>
          <a:p>
            <a:pPr marL="0" indent="0">
              <a:buFont typeface="Wingdings" panose="05000000000000000000" pitchFamily="2" charset="2"/>
              <a:buNone/>
            </a:pPr>
            <a:endParaRPr lang="en-US" sz="2000" kern="0" dirty="0"/>
          </a:p>
          <a:p>
            <a:r>
              <a:rPr lang="en-US" sz="2000" kern="0" dirty="0"/>
              <a:t>Pipets are available in adjustable-volume configurations, with advanced features</a:t>
            </a:r>
          </a:p>
          <a:p>
            <a:pPr lvl="1"/>
            <a:r>
              <a:rPr lang="en-US" sz="1800" kern="0" dirty="0"/>
              <a:t>Single pickup and delivery</a:t>
            </a:r>
          </a:p>
          <a:p>
            <a:pPr lvl="1"/>
            <a:r>
              <a:rPr lang="en-US" sz="1800" kern="0" dirty="0"/>
              <a:t>Multiple pickup and delivery</a:t>
            </a:r>
          </a:p>
          <a:p>
            <a:pPr lvl="1"/>
            <a:r>
              <a:rPr lang="en-US" sz="1800" kern="0" dirty="0"/>
              <a:t>Mixing</a:t>
            </a:r>
          </a:p>
          <a:p>
            <a:pPr lvl="1"/>
            <a:r>
              <a:rPr lang="en-US" sz="1800" kern="0" dirty="0"/>
              <a:t>Variable aspiration and dispensing rates</a:t>
            </a:r>
          </a:p>
          <a:p>
            <a:endParaRPr lang="en-US" sz="2000" kern="0" dirty="0"/>
          </a:p>
          <a:p>
            <a:r>
              <a:rPr lang="en-US" sz="2000" kern="0" dirty="0"/>
              <a:t>Follow recommendations for mechanical pipettes</a:t>
            </a:r>
          </a:p>
          <a:p>
            <a:pPr lvl="1"/>
            <a:endParaRPr lang="en-US" sz="2000" kern="0" dirty="0"/>
          </a:p>
          <a:p>
            <a:pPr lvl="1"/>
            <a:endParaRPr lang="en-US" sz="2000" kern="0" dirty="0"/>
          </a:p>
        </p:txBody>
      </p:sp>
      <p:pic>
        <p:nvPicPr>
          <p:cNvPr id="3" name="slide10a normalize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cstate="print"/>
          <a:stretch>
            <a:fillRect/>
          </a:stretch>
        </p:blipFill>
        <p:spPr>
          <a:xfrm>
            <a:off x="12192000" y="6130925"/>
            <a:ext cx="609600" cy="609600"/>
          </a:xfrm>
          <a:prstGeom prst="rect">
            <a:avLst/>
          </a:prstGeom>
        </p:spPr>
      </p:pic>
    </p:spTree>
    <p:extLst>
      <p:ext uri="{BB962C8B-B14F-4D97-AF65-F5344CB8AC3E}">
        <p14:creationId xmlns:p14="http://schemas.microsoft.com/office/powerpoint/2010/main" val="2378919920"/>
      </p:ext>
    </p:extLst>
  </p:cSld>
  <p:clrMapOvr>
    <a:masterClrMapping/>
  </p:clrMapOvr>
  <mc:AlternateContent xmlns:mc="http://schemas.openxmlformats.org/markup-compatibility/2006" xmlns:p14="http://schemas.microsoft.com/office/powerpoint/2010/main">
    <mc:Choice Requires="p14">
      <p:transition spd="med" p14:dur="700" advTm="51570">
        <p:fade/>
      </p:transition>
    </mc:Choice>
    <mc:Fallback xmlns="">
      <p:transition spd="med" advTm="5157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20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extLst mod="1">
    <p:ext uri="{E180D4A7-C9FB-4DFB-919C-405C955672EB}">
      <p14:showEvtLst xmlns:p14="http://schemas.microsoft.com/office/powerpoint/2010/main">
        <p14:playEvt time="13" objId="3"/>
        <p14:stopEvt time="50416" objId="3"/>
      </p14:showEvt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pette6 video for pp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3661063563"/>
      </p:ext>
    </p:extLst>
  </p:cSld>
  <p:clrMapOvr>
    <a:masterClrMapping/>
  </p:clrMapOvr>
  <mc:AlternateContent xmlns:mc="http://schemas.openxmlformats.org/markup-compatibility/2006" xmlns:p14="http://schemas.microsoft.com/office/powerpoint/2010/main">
    <mc:Choice Requires="p14">
      <p:transition spd="med" p14:dur="700" advTm="184000">
        <p:fade/>
      </p:transition>
    </mc:Choice>
    <mc:Fallback xmlns="">
      <p:transition spd="med" advTm="18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40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nist sign.jpg"/>
          <p:cNvPicPr>
            <a:picLocks noChangeAspect="1"/>
          </p:cNvPicPr>
          <p:nvPr/>
        </p:nvPicPr>
        <p:blipFill>
          <a:blip r:embed="rId5" cstate="print"/>
          <a:stretch>
            <a:fillRect/>
          </a:stretch>
        </p:blipFill>
        <p:spPr>
          <a:xfrm>
            <a:off x="2257776" y="1262098"/>
            <a:ext cx="7665155" cy="5411309"/>
          </a:xfrm>
          <a:prstGeom prst="rect">
            <a:avLst/>
          </a:prstGeom>
        </p:spPr>
      </p:pic>
      <p:pic>
        <p:nvPicPr>
          <p:cNvPr id="7" name="slide12a.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12423422" y="6553200"/>
            <a:ext cx="304800" cy="304800"/>
          </a:xfrm>
          <a:prstGeom prst="rect">
            <a:avLst/>
          </a:prstGeom>
        </p:spPr>
      </p:pic>
      <p:sp>
        <p:nvSpPr>
          <p:cNvPr id="8" name="Title 1"/>
          <p:cNvSpPr>
            <a:spLocks noGrp="1"/>
          </p:cNvSpPr>
          <p:nvPr>
            <p:ph type="title"/>
          </p:nvPr>
        </p:nvSpPr>
        <p:spPr>
          <a:xfrm>
            <a:off x="1219200" y="277814"/>
            <a:ext cx="8669867" cy="636587"/>
          </a:xfrm>
        </p:spPr>
        <p:txBody>
          <a:bodyPr/>
          <a:lstStyle/>
          <a:p>
            <a:pPr algn="ctr"/>
            <a:r>
              <a:rPr lang="en-US" dirty="0"/>
              <a:t>www.nist.gov</a:t>
            </a:r>
          </a:p>
        </p:txBody>
      </p:sp>
    </p:spTree>
  </p:cSld>
  <p:clrMapOvr>
    <a:masterClrMapping/>
  </p:clrMapOvr>
  <p:transition spd="med" advTm="1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2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en-US" dirty="0"/>
              <a:t>Volumetric Transfer – General Considerations</a:t>
            </a:r>
          </a:p>
        </p:txBody>
      </p:sp>
      <p:sp>
        <p:nvSpPr>
          <p:cNvPr id="11267" name="Rectangle 3"/>
          <p:cNvSpPr>
            <a:spLocks noGrp="1" noChangeArrowheads="1"/>
          </p:cNvSpPr>
          <p:nvPr>
            <p:ph type="body" idx="1"/>
          </p:nvPr>
        </p:nvSpPr>
        <p:spPr>
          <a:xfrm>
            <a:off x="1219200" y="1212575"/>
            <a:ext cx="10363200" cy="5049077"/>
          </a:xfrm>
        </p:spPr>
        <p:txBody>
          <a:bodyPr/>
          <a:lstStyle/>
          <a:p>
            <a:r>
              <a:rPr lang="en-US" altLang="en-US" sz="2000" dirty="0"/>
              <a:t>Advantages</a:t>
            </a:r>
          </a:p>
          <a:p>
            <a:pPr lvl="1"/>
            <a:r>
              <a:rPr lang="en-US" altLang="en-US" sz="1800" dirty="0">
                <a:ea typeface="+mn-ea"/>
                <a:cs typeface="+mn-cs"/>
              </a:rPr>
              <a:t>Ease of use</a:t>
            </a:r>
          </a:p>
          <a:p>
            <a:pPr lvl="1"/>
            <a:r>
              <a:rPr lang="en-US" altLang="en-US" sz="1800" dirty="0">
                <a:ea typeface="+mn-ea"/>
                <a:cs typeface="+mn-cs"/>
              </a:rPr>
              <a:t>High throughput</a:t>
            </a:r>
          </a:p>
          <a:p>
            <a:pPr lvl="1"/>
            <a:endParaRPr lang="en-US" altLang="en-US" sz="1800" dirty="0">
              <a:ea typeface="+mn-ea"/>
              <a:cs typeface="+mn-cs"/>
            </a:endParaRPr>
          </a:p>
          <a:p>
            <a:r>
              <a:rPr lang="en-US" altLang="en-US" sz="2000" dirty="0"/>
              <a:t>Limitations</a:t>
            </a:r>
          </a:p>
          <a:p>
            <a:pPr lvl="1"/>
            <a:r>
              <a:rPr lang="en-US" altLang="en-US" sz="1800" dirty="0"/>
              <a:t>Viscosity</a:t>
            </a:r>
          </a:p>
          <a:p>
            <a:pPr lvl="1"/>
            <a:r>
              <a:rPr lang="en-US" altLang="en-US" sz="1800" dirty="0"/>
              <a:t>Temperature</a:t>
            </a:r>
          </a:p>
          <a:p>
            <a:pPr lvl="1"/>
            <a:r>
              <a:rPr lang="en-US" altLang="en-US" sz="1800" dirty="0"/>
              <a:t>Wettability</a:t>
            </a:r>
          </a:p>
          <a:p>
            <a:pPr lvl="1"/>
            <a:r>
              <a:rPr lang="en-US" altLang="en-US" sz="1800" dirty="0"/>
              <a:t>Volatility</a:t>
            </a:r>
          </a:p>
          <a:p>
            <a:pPr lvl="1"/>
            <a:endParaRPr lang="en-US" altLang="en-US" sz="1800" dirty="0"/>
          </a:p>
          <a:p>
            <a:r>
              <a:rPr lang="en-US" altLang="en-US" sz="2000" dirty="0"/>
              <a:t>Other Considerations</a:t>
            </a:r>
          </a:p>
          <a:p>
            <a:pPr lvl="1"/>
            <a:r>
              <a:rPr lang="en-US" altLang="en-US" sz="1800" dirty="0"/>
              <a:t>Calibration</a:t>
            </a:r>
          </a:p>
          <a:p>
            <a:pPr lvl="1"/>
            <a:r>
              <a:rPr lang="en-US" altLang="en-US" sz="1800" dirty="0"/>
              <a:t>Skill of analyst</a:t>
            </a:r>
          </a:p>
          <a:p>
            <a:pPr lvl="1"/>
            <a:r>
              <a:rPr lang="en-US" altLang="en-US" sz="1800" dirty="0"/>
              <a:t>Proper function of instrumentation</a:t>
            </a:r>
          </a:p>
          <a:p>
            <a:pPr lvl="1"/>
            <a:r>
              <a:rPr lang="en-US" altLang="en-US" sz="1800" dirty="0"/>
              <a:t>Traceability</a:t>
            </a:r>
          </a:p>
          <a:p>
            <a:endParaRPr lang="en-US" altLang="en-US" sz="1600" dirty="0"/>
          </a:p>
          <a:p>
            <a:pPr lvl="1"/>
            <a:endParaRPr lang="en-US" altLang="en-US" sz="1800" dirty="0"/>
          </a:p>
        </p:txBody>
      </p:sp>
      <p:pic>
        <p:nvPicPr>
          <p:cNvPr id="2" name="slide2 normalized">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cstate="print"/>
          <a:stretch>
            <a:fillRect/>
          </a:stretch>
        </p:blipFill>
        <p:spPr>
          <a:xfrm>
            <a:off x="12192000" y="6261652"/>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Click="0" advTm="85781">
        <p:fade/>
      </p:transition>
    </mc:Choice>
    <mc:Fallback xmlns="">
      <p:transition spd="med" advClick="0" advTm="8578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fade">
                                      <p:cBhvr>
                                        <p:cTn id="7" dur="500"/>
                                        <p:tgtEl>
                                          <p:spTgt spid="1126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267">
                                            <p:txEl>
                                              <p:pRg st="1" end="1"/>
                                            </p:txEl>
                                          </p:spTgt>
                                        </p:tgtEl>
                                        <p:attrNameLst>
                                          <p:attrName>style.visibility</p:attrName>
                                        </p:attrNameLst>
                                      </p:cBhvr>
                                      <p:to>
                                        <p:strVal val="visible"/>
                                      </p:to>
                                    </p:set>
                                    <p:animEffect transition="in" filter="fade">
                                      <p:cBhvr>
                                        <p:cTn id="10" dur="500"/>
                                        <p:tgtEl>
                                          <p:spTgt spid="1126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1267">
                                            <p:txEl>
                                              <p:pRg st="2" end="2"/>
                                            </p:txEl>
                                          </p:spTgt>
                                        </p:tgtEl>
                                        <p:attrNameLst>
                                          <p:attrName>style.visibility</p:attrName>
                                        </p:attrNameLst>
                                      </p:cBhvr>
                                      <p:to>
                                        <p:strVal val="visible"/>
                                      </p:to>
                                    </p:set>
                                    <p:animEffect transition="in" filter="fade">
                                      <p:cBhvr>
                                        <p:cTn id="13" dur="500"/>
                                        <p:tgtEl>
                                          <p:spTgt spid="11267">
                                            <p:txEl>
                                              <p:pRg st="2" end="2"/>
                                            </p:txEl>
                                          </p:spTgt>
                                        </p:tgtEl>
                                      </p:cBhvr>
                                    </p:animEffect>
                                  </p:childTnLst>
                                </p:cTn>
                              </p:par>
                            </p:childTnLst>
                          </p:cTn>
                        </p:par>
                        <p:par>
                          <p:cTn id="14" fill="hold">
                            <p:stCondLst>
                              <p:cond delay="500"/>
                            </p:stCondLst>
                            <p:childTnLst>
                              <p:par>
                                <p:cTn id="15" presetID="1" presetClass="mediacall" presetSubtype="0" fill="hold" nodeType="afterEffect">
                                  <p:stCondLst>
                                    <p:cond delay="0"/>
                                  </p:stCondLst>
                                  <p:childTnLst>
                                    <p:cmd type="call" cmd="playFrom(0.0)">
                                      <p:cBhvr>
                                        <p:cTn id="16" dur="85217" fill="hold"/>
                                        <p:tgtEl>
                                          <p:spTgt spid="2"/>
                                        </p:tgtEl>
                                      </p:cBhvr>
                                    </p:cmd>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267">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267">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267">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267">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267">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1267">
                                            <p:txEl>
                                              <p:pRg st="10" end="10"/>
                                            </p:txEl>
                                          </p:spTgt>
                                        </p:tgtEl>
                                        <p:attrNameLst>
                                          <p:attrName>style.visibility</p:attrName>
                                        </p:attrNameLst>
                                      </p:cBhvr>
                                      <p:to>
                                        <p:strVal val="visible"/>
                                      </p:to>
                                    </p:set>
                                    <p:animEffect transition="in" filter="fade">
                                      <p:cBhvr>
                                        <p:cTn id="33" dur="500"/>
                                        <p:tgtEl>
                                          <p:spTgt spid="11267">
                                            <p:txEl>
                                              <p:pRg st="10" end="10"/>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11267">
                                            <p:txEl>
                                              <p:pRg st="11" end="11"/>
                                            </p:txEl>
                                          </p:spTgt>
                                        </p:tgtEl>
                                        <p:attrNameLst>
                                          <p:attrName>style.visibility</p:attrName>
                                        </p:attrNameLst>
                                      </p:cBhvr>
                                      <p:to>
                                        <p:strVal val="visible"/>
                                      </p:to>
                                    </p:set>
                                    <p:animEffect transition="in" filter="fade">
                                      <p:cBhvr>
                                        <p:cTn id="36" dur="500"/>
                                        <p:tgtEl>
                                          <p:spTgt spid="11267">
                                            <p:txEl>
                                              <p:pRg st="11" end="11"/>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11267">
                                            <p:txEl>
                                              <p:pRg st="12" end="12"/>
                                            </p:txEl>
                                          </p:spTgt>
                                        </p:tgtEl>
                                        <p:attrNameLst>
                                          <p:attrName>style.visibility</p:attrName>
                                        </p:attrNameLst>
                                      </p:cBhvr>
                                      <p:to>
                                        <p:strVal val="visible"/>
                                      </p:to>
                                    </p:set>
                                    <p:animEffect transition="in" filter="fade">
                                      <p:cBhvr>
                                        <p:cTn id="39" dur="500"/>
                                        <p:tgtEl>
                                          <p:spTgt spid="11267">
                                            <p:txEl>
                                              <p:pRg st="12" end="12"/>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11267">
                                            <p:txEl>
                                              <p:pRg st="13" end="13"/>
                                            </p:txEl>
                                          </p:spTgt>
                                        </p:tgtEl>
                                        <p:attrNameLst>
                                          <p:attrName>style.visibility</p:attrName>
                                        </p:attrNameLst>
                                      </p:cBhvr>
                                      <p:to>
                                        <p:strVal val="visible"/>
                                      </p:to>
                                    </p:set>
                                    <p:animEffect transition="in" filter="fade">
                                      <p:cBhvr>
                                        <p:cTn id="42" dur="500"/>
                                        <p:tgtEl>
                                          <p:spTgt spid="11267">
                                            <p:txEl>
                                              <p:pRg st="13" end="13"/>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11267">
                                            <p:txEl>
                                              <p:pRg st="14" end="14"/>
                                            </p:txEl>
                                          </p:spTgt>
                                        </p:tgtEl>
                                        <p:attrNameLst>
                                          <p:attrName>style.visibility</p:attrName>
                                        </p:attrNameLst>
                                      </p:cBhvr>
                                      <p:to>
                                        <p:strVal val="visible"/>
                                      </p:to>
                                    </p:set>
                                    <p:animEffect transition="in" filter="fade">
                                      <p:cBhvr>
                                        <p:cTn id="45" dur="500"/>
                                        <p:tgtEl>
                                          <p:spTgt spid="11267">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46"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528" objId="2"/>
        <p14:stopEvt time="85781" objId="2"/>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Volumetric vs Gravimetric Metrology</a:t>
            </a:r>
          </a:p>
        </p:txBody>
      </p:sp>
      <p:sp>
        <p:nvSpPr>
          <p:cNvPr id="3" name="Content Placeholder 2"/>
          <p:cNvSpPr>
            <a:spLocks noGrp="1"/>
          </p:cNvSpPr>
          <p:nvPr>
            <p:ph idx="1"/>
          </p:nvPr>
        </p:nvSpPr>
        <p:spPr/>
        <p:txBody>
          <a:bodyPr/>
          <a:lstStyle/>
          <a:p>
            <a:r>
              <a:rPr lang="en-US" sz="2000" dirty="0"/>
              <a:t>Gravimetric Basis</a:t>
            </a:r>
          </a:p>
          <a:p>
            <a:pPr lvl="1"/>
            <a:r>
              <a:rPr lang="en-US" sz="2000" dirty="0"/>
              <a:t>Balances provide 5 to 6 significant figures</a:t>
            </a:r>
          </a:p>
          <a:p>
            <a:pPr lvl="1"/>
            <a:r>
              <a:rPr lang="en-US" sz="2000" dirty="0"/>
              <a:t>Gravimetric error is often insignificant compared to other error sources</a:t>
            </a:r>
          </a:p>
          <a:p>
            <a:pPr lvl="1"/>
            <a:r>
              <a:rPr lang="en-US" sz="2000" dirty="0"/>
              <a:t>Error:  &lt; 0.01%</a:t>
            </a:r>
          </a:p>
          <a:p>
            <a:pPr lvl="1"/>
            <a:endParaRPr lang="en-US" sz="2000" dirty="0"/>
          </a:p>
          <a:p>
            <a:r>
              <a:rPr lang="en-US" sz="2000" dirty="0"/>
              <a:t>Volumetric Basis</a:t>
            </a:r>
          </a:p>
          <a:p>
            <a:pPr lvl="1"/>
            <a:r>
              <a:rPr lang="en-US" sz="2000" dirty="0"/>
              <a:t>Typically 3 significant figures</a:t>
            </a:r>
          </a:p>
          <a:p>
            <a:pPr lvl="1"/>
            <a:r>
              <a:rPr lang="en-US" sz="2000" dirty="0"/>
              <a:t>Volumetric measurement error may represent the primary error source</a:t>
            </a:r>
          </a:p>
          <a:p>
            <a:pPr lvl="1"/>
            <a:r>
              <a:rPr lang="en-US" sz="2000" dirty="0"/>
              <a:t>Error:  1% to 3% </a:t>
            </a:r>
            <a:r>
              <a:rPr lang="en-US" sz="2000" i="1" dirty="0"/>
              <a:t>for each aliquot</a:t>
            </a:r>
          </a:p>
          <a:p>
            <a:pPr lvl="1"/>
            <a:r>
              <a:rPr lang="en-US" sz="2000" dirty="0"/>
              <a:t>Errors can be potentially very large for multiple additions</a:t>
            </a:r>
          </a:p>
          <a:p>
            <a:pPr lvl="2">
              <a:tabLst>
                <a:tab pos="2170113" algn="l"/>
              </a:tabLst>
            </a:pPr>
            <a:r>
              <a:rPr lang="en-US" sz="1700" dirty="0"/>
              <a:t>Example:  	multiple aliquots are combined in the preparation of a calibration solution,</a:t>
            </a:r>
          </a:p>
          <a:p>
            <a:pPr marL="914400" lvl="2" indent="0">
              <a:buNone/>
              <a:tabLst>
                <a:tab pos="2170113" algn="l"/>
              </a:tabLst>
            </a:pPr>
            <a:r>
              <a:rPr lang="en-US" sz="1700" dirty="0"/>
              <a:t>	each contributing 1% to 3%.  The resulting errors could exceed 5%</a:t>
            </a:r>
          </a:p>
          <a:p>
            <a:pPr lvl="1"/>
            <a:endParaRPr lang="en-US" sz="2000" dirty="0"/>
          </a:p>
          <a:p>
            <a:pPr marL="457200" lvl="1" indent="0">
              <a:buNone/>
            </a:pPr>
            <a:endParaRPr lang="en-US" sz="2000" dirty="0"/>
          </a:p>
          <a:p>
            <a:endParaRPr lang="en-US" sz="2000" dirty="0"/>
          </a:p>
        </p:txBody>
      </p:sp>
      <p:pic>
        <p:nvPicPr>
          <p:cNvPr id="4" name="slide3a normalized">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cstate="print"/>
          <a:stretch>
            <a:fillRect/>
          </a:stretch>
        </p:blipFill>
        <p:spPr>
          <a:xfrm>
            <a:off x="12192000" y="6248400"/>
            <a:ext cx="609600" cy="609600"/>
          </a:xfrm>
          <a:prstGeom prst="rect">
            <a:avLst/>
          </a:prstGeom>
        </p:spPr>
      </p:pic>
    </p:spTree>
    <p:custDataLst>
      <p:tags r:id="rId1"/>
    </p:custDataLst>
    <p:extLst>
      <p:ext uri="{BB962C8B-B14F-4D97-AF65-F5344CB8AC3E}">
        <p14:creationId xmlns:p14="http://schemas.microsoft.com/office/powerpoint/2010/main" val="1271832117"/>
      </p:ext>
    </p:extLst>
  </p:cSld>
  <p:clrMapOvr>
    <a:masterClrMapping/>
  </p:clrMapOvr>
  <mc:AlternateContent xmlns:mc="http://schemas.openxmlformats.org/markup-compatibility/2006" xmlns:p14="http://schemas.microsoft.com/office/powerpoint/2010/main">
    <mc:Choice Requires="p14">
      <p:transition spd="med" p14:dur="700" advTm="68813">
        <p:fade/>
      </p:transition>
    </mc:Choice>
    <mc:Fallback xmlns="">
      <p:transition spd="med" advTm="688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8266"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fade">
                                      <p:cBhvr>
                                        <p:cTn id="34" dur="500"/>
                                        <p:tgtEl>
                                          <p:spTgt spid="3">
                                            <p:txEl>
                                              <p:pRg st="8" end="8"/>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fade">
                                      <p:cBhvr>
                                        <p:cTn id="37" dur="500"/>
                                        <p:tgtEl>
                                          <p:spTgt spid="3">
                                            <p:txEl>
                                              <p:pRg st="9" end="9"/>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fade">
                                      <p:cBhvr>
                                        <p:cTn id="40" dur="500"/>
                                        <p:tgtEl>
                                          <p:spTgt spid="3">
                                            <p:txEl>
                                              <p:pRg st="10" end="10"/>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Effect transition="in" filter="fade">
                                      <p:cBhvr>
                                        <p:cTn id="43"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4"/>
                </p:tgtEl>
              </p:cMediaNode>
            </p:audio>
          </p:childTnLst>
        </p:cTn>
      </p:par>
    </p:tnLst>
  </p:timing>
  <p:extLst mod="1">
    <p:ext uri="{E180D4A7-C9FB-4DFB-919C-405C955672EB}">
      <p14:showEvtLst xmlns:p14="http://schemas.microsoft.com/office/powerpoint/2010/main">
        <p14:playEvt time="13" objId="4"/>
        <p14:stopEvt time="68309" objId="4"/>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ltLang="en-US" dirty="0"/>
              <a:t>Quantitative Transfer of Liquids</a:t>
            </a:r>
          </a:p>
        </p:txBody>
      </p:sp>
      <p:sp>
        <p:nvSpPr>
          <p:cNvPr id="10243" name="Rectangle 3"/>
          <p:cNvSpPr>
            <a:spLocks noGrp="1" noChangeArrowheads="1"/>
          </p:cNvSpPr>
          <p:nvPr>
            <p:ph type="body" idx="1"/>
          </p:nvPr>
        </p:nvSpPr>
        <p:spPr>
          <a:xfrm>
            <a:off x="1219199" y="1222514"/>
            <a:ext cx="10605655" cy="5635486"/>
          </a:xfrm>
        </p:spPr>
        <p:txBody>
          <a:bodyPr/>
          <a:lstStyle/>
          <a:p>
            <a:r>
              <a:rPr lang="en-US" altLang="en-US" sz="2400" dirty="0"/>
              <a:t>Approaches</a:t>
            </a:r>
          </a:p>
          <a:p>
            <a:pPr lvl="1"/>
            <a:r>
              <a:rPr lang="en-US" altLang="en-US" sz="2000" dirty="0"/>
              <a:t>Glass pipettes &amp; volumetric glassware</a:t>
            </a:r>
          </a:p>
          <a:p>
            <a:pPr lvl="1"/>
            <a:r>
              <a:rPr lang="en-US" altLang="en-US" sz="2000" dirty="0"/>
              <a:t>Gas tight syringes</a:t>
            </a:r>
          </a:p>
          <a:p>
            <a:pPr lvl="1"/>
            <a:r>
              <a:rPr lang="en-US" altLang="en-US" sz="2000" dirty="0" err="1"/>
              <a:t>Pipetters</a:t>
            </a:r>
            <a:endParaRPr lang="en-US" altLang="en-US" sz="2000" dirty="0"/>
          </a:p>
          <a:p>
            <a:pPr lvl="2"/>
            <a:r>
              <a:rPr lang="en-US" altLang="en-US" sz="1700" dirty="0"/>
              <a:t>Positive displacement</a:t>
            </a:r>
          </a:p>
          <a:p>
            <a:pPr lvl="2"/>
            <a:r>
              <a:rPr lang="en-US" altLang="en-US" sz="1700" dirty="0"/>
              <a:t>Air displacement</a:t>
            </a:r>
          </a:p>
          <a:p>
            <a:pPr lvl="2"/>
            <a:r>
              <a:rPr lang="en-US" altLang="en-US" sz="1700" dirty="0"/>
              <a:t>Manual (mechanical)</a:t>
            </a:r>
          </a:p>
          <a:p>
            <a:pPr lvl="2"/>
            <a:r>
              <a:rPr lang="en-US" altLang="en-US" sz="1700" dirty="0"/>
              <a:t>Electronic</a:t>
            </a:r>
          </a:p>
          <a:p>
            <a:pPr lvl="1"/>
            <a:endParaRPr lang="en-US" altLang="en-US" dirty="0"/>
          </a:p>
          <a:p>
            <a:r>
              <a:rPr lang="en-US" altLang="en-US" sz="2400" dirty="0"/>
              <a:t>Precision/accuracy</a:t>
            </a:r>
          </a:p>
          <a:p>
            <a:pPr lvl="1"/>
            <a:r>
              <a:rPr lang="en-US" altLang="en-US" sz="2000" dirty="0"/>
              <a:t>Volumetric measurements typically limited </a:t>
            </a:r>
          </a:p>
          <a:p>
            <a:pPr marL="457200" lvl="1" indent="0">
              <a:buNone/>
            </a:pPr>
            <a:r>
              <a:rPr lang="en-US" altLang="en-US" sz="2000" dirty="0"/>
              <a:t>	to 4 significant figures (best case)</a:t>
            </a:r>
          </a:p>
          <a:p>
            <a:pPr lvl="1"/>
            <a:r>
              <a:rPr lang="en-US" altLang="en-US" sz="2000" dirty="0" err="1"/>
              <a:t>Pipetters</a:t>
            </a:r>
            <a:endParaRPr lang="en-US" altLang="en-US" sz="2000" dirty="0"/>
          </a:p>
          <a:p>
            <a:pPr lvl="2"/>
            <a:r>
              <a:rPr lang="en-US" altLang="en-US" sz="1700" dirty="0"/>
              <a:t>Accuracy:	1% to 3% (CV; coefficient of variation)</a:t>
            </a:r>
          </a:p>
          <a:p>
            <a:pPr lvl="2"/>
            <a:r>
              <a:rPr lang="en-US" altLang="en-US" sz="1700" dirty="0"/>
              <a:t>Precision:	0.25% to 1.5 % (CV)</a:t>
            </a:r>
          </a:p>
        </p:txBody>
      </p:sp>
      <p:pic>
        <p:nvPicPr>
          <p:cNvPr id="2" name="slide4a normalized">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cstate="print"/>
          <a:stretch>
            <a:fillRect/>
          </a:stretch>
        </p:blipFill>
        <p:spPr>
          <a:xfrm>
            <a:off x="12192000" y="62484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90567">
        <p:fade/>
      </p:transition>
    </mc:Choice>
    <mc:Fallback xmlns="">
      <p:transition spd="med" advTm="9056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839"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243">
                                            <p:txEl>
                                              <p:pRg st="9" end="9"/>
                                            </p:txEl>
                                          </p:spTgt>
                                        </p:tgtEl>
                                        <p:attrNameLst>
                                          <p:attrName>style.visibility</p:attrName>
                                        </p:attrNameLst>
                                      </p:cBhvr>
                                      <p:to>
                                        <p:strVal val="visible"/>
                                      </p:to>
                                    </p:set>
                                    <p:animEffect transition="in" filter="fade">
                                      <p:cBhvr>
                                        <p:cTn id="11" dur="500"/>
                                        <p:tgtEl>
                                          <p:spTgt spid="10243">
                                            <p:txEl>
                                              <p:pRg st="9" end="9"/>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10243">
                                            <p:txEl>
                                              <p:pRg st="10" end="10"/>
                                            </p:txEl>
                                          </p:spTgt>
                                        </p:tgtEl>
                                        <p:attrNameLst>
                                          <p:attrName>style.visibility</p:attrName>
                                        </p:attrNameLst>
                                      </p:cBhvr>
                                      <p:to>
                                        <p:strVal val="visible"/>
                                      </p:to>
                                    </p:set>
                                    <p:animEffect transition="in" filter="fade">
                                      <p:cBhvr>
                                        <p:cTn id="14" dur="500"/>
                                        <p:tgtEl>
                                          <p:spTgt spid="10243">
                                            <p:txEl>
                                              <p:pRg st="10" end="10"/>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10243">
                                            <p:txEl>
                                              <p:pRg st="11" end="11"/>
                                            </p:txEl>
                                          </p:spTgt>
                                        </p:tgtEl>
                                        <p:attrNameLst>
                                          <p:attrName>style.visibility</p:attrName>
                                        </p:attrNameLst>
                                      </p:cBhvr>
                                      <p:to>
                                        <p:strVal val="visible"/>
                                      </p:to>
                                    </p:set>
                                    <p:animEffect transition="in" filter="fade">
                                      <p:cBhvr>
                                        <p:cTn id="17" dur="500"/>
                                        <p:tgtEl>
                                          <p:spTgt spid="10243">
                                            <p:txEl>
                                              <p:pRg st="11" end="1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43">
                                            <p:txEl>
                                              <p:pRg st="12" end="12"/>
                                            </p:txEl>
                                          </p:spTgt>
                                        </p:tgtEl>
                                        <p:attrNameLst>
                                          <p:attrName>style.visibility</p:attrName>
                                        </p:attrNameLst>
                                      </p:cBhvr>
                                      <p:to>
                                        <p:strVal val="visible"/>
                                      </p:to>
                                    </p:set>
                                    <p:animEffect transition="in" filter="fade">
                                      <p:cBhvr>
                                        <p:cTn id="22" dur="500"/>
                                        <p:tgtEl>
                                          <p:spTgt spid="10243">
                                            <p:txEl>
                                              <p:pRg st="12" end="1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43">
                                            <p:txEl>
                                              <p:pRg st="13" end="13"/>
                                            </p:txEl>
                                          </p:spTgt>
                                        </p:tgtEl>
                                        <p:attrNameLst>
                                          <p:attrName>style.visibility</p:attrName>
                                        </p:attrNameLst>
                                      </p:cBhvr>
                                      <p:to>
                                        <p:strVal val="visible"/>
                                      </p:to>
                                    </p:set>
                                    <p:animEffect transition="in" filter="fade">
                                      <p:cBhvr>
                                        <p:cTn id="27" dur="500"/>
                                        <p:tgtEl>
                                          <p:spTgt spid="10243">
                                            <p:txEl>
                                              <p:pRg st="13" end="1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243">
                                            <p:txEl>
                                              <p:pRg st="14" end="14"/>
                                            </p:txEl>
                                          </p:spTgt>
                                        </p:tgtEl>
                                        <p:attrNameLst>
                                          <p:attrName>style.visibility</p:attrName>
                                        </p:attrNameLst>
                                      </p:cBhvr>
                                      <p:to>
                                        <p:strVal val="visible"/>
                                      </p:to>
                                    </p:set>
                                    <p:animEffect transition="in" filter="fade">
                                      <p:cBhvr>
                                        <p:cTn id="32" dur="500"/>
                                        <p:tgtEl>
                                          <p:spTgt spid="1024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15" objId="2"/>
        <p14:stopEvt time="88905" objId="2"/>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Precision As a Function of Liquid Composition</a:t>
            </a:r>
          </a:p>
        </p:txBody>
      </p:sp>
      <p:sp>
        <p:nvSpPr>
          <p:cNvPr id="3" name="Content Placeholder 2"/>
          <p:cNvSpPr>
            <a:spLocks noGrp="1"/>
          </p:cNvSpPr>
          <p:nvPr>
            <p:ph idx="1"/>
          </p:nvPr>
        </p:nvSpPr>
        <p:spPr>
          <a:xfrm>
            <a:off x="1219200" y="1600201"/>
            <a:ext cx="10363200" cy="1600199"/>
          </a:xfrm>
        </p:spPr>
        <p:txBody>
          <a:bodyPr/>
          <a:lstStyle/>
          <a:p>
            <a:r>
              <a:rPr lang="en-US" dirty="0"/>
              <a:t>Air displacement pipettes work best with aqueous samples</a:t>
            </a:r>
          </a:p>
          <a:p>
            <a:r>
              <a:rPr lang="en-US" dirty="0"/>
              <a:t>Expect reduced accuracy and precision with organic liquids</a:t>
            </a:r>
          </a:p>
        </p:txBody>
      </p:sp>
      <p:graphicFrame>
        <p:nvGraphicFramePr>
          <p:cNvPr id="6" name="Chart 5"/>
          <p:cNvGraphicFramePr>
            <a:graphicFrameLocks/>
          </p:cNvGraphicFramePr>
          <p:nvPr>
            <p:extLst>
              <p:ext uri="{D42A27DB-BD31-4B8C-83A1-F6EECF244321}">
                <p14:modId xmlns:p14="http://schemas.microsoft.com/office/powerpoint/2010/main" val="2006441555"/>
              </p:ext>
            </p:extLst>
          </p:nvPr>
        </p:nvGraphicFramePr>
        <p:xfrm>
          <a:off x="1219200" y="3505200"/>
          <a:ext cx="457200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Chart 6"/>
          <p:cNvGraphicFramePr>
            <a:graphicFrameLocks/>
          </p:cNvGraphicFramePr>
          <p:nvPr>
            <p:extLst>
              <p:ext uri="{D42A27DB-BD31-4B8C-83A1-F6EECF244321}">
                <p14:modId xmlns:p14="http://schemas.microsoft.com/office/powerpoint/2010/main" val="1996199124"/>
              </p:ext>
            </p:extLst>
          </p:nvPr>
        </p:nvGraphicFramePr>
        <p:xfrm>
          <a:off x="6522027" y="3505200"/>
          <a:ext cx="4572000" cy="2743200"/>
        </p:xfrm>
        <a:graphic>
          <a:graphicData uri="http://schemas.openxmlformats.org/drawingml/2006/chart">
            <c:chart xmlns:c="http://schemas.openxmlformats.org/drawingml/2006/chart" xmlns:r="http://schemas.openxmlformats.org/officeDocument/2006/relationships" r:id="rId6"/>
          </a:graphicData>
        </a:graphic>
      </p:graphicFrame>
      <p:pic>
        <p:nvPicPr>
          <p:cNvPr id="15" name="slide11a.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cstate="print"/>
          <a:stretch>
            <a:fillRect/>
          </a:stretch>
        </p:blipFill>
        <p:spPr>
          <a:xfrm>
            <a:off x="12192000" y="6553200"/>
            <a:ext cx="304800" cy="304800"/>
          </a:xfrm>
          <a:prstGeom prst="rect">
            <a:avLst/>
          </a:prstGeom>
        </p:spPr>
      </p:pic>
    </p:spTree>
    <p:extLst>
      <p:ext uri="{BB962C8B-B14F-4D97-AF65-F5344CB8AC3E}">
        <p14:creationId xmlns:p14="http://schemas.microsoft.com/office/powerpoint/2010/main" val="2166428494"/>
      </p:ext>
    </p:extLst>
  </p:cSld>
  <p:clrMapOvr>
    <a:masterClrMapping/>
  </p:clrMapOvr>
  <p:transition spd="med" advTm="495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737"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5"/>
                </p:tgtEl>
              </p:cMediaNode>
            </p:audio>
          </p:childTnLst>
        </p:cTn>
      </p:par>
    </p:tnLst>
  </p:timing>
  <p:extLst mod="1">
    <p:ext uri="{E180D4A7-C9FB-4DFB-919C-405C955672EB}">
      <p14:showEvtLst xmlns:p14="http://schemas.microsoft.com/office/powerpoint/2010/main">
        <p14:playEvt time="7" objId="5"/>
        <p14:stopEvt time="82668" objId="5"/>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Positive Displacement vs Air Displacement Pipettes</a:t>
            </a:r>
          </a:p>
        </p:txBody>
      </p:sp>
      <p:sp>
        <p:nvSpPr>
          <p:cNvPr id="3" name="Content Placeholder 2"/>
          <p:cNvSpPr>
            <a:spLocks noGrp="1"/>
          </p:cNvSpPr>
          <p:nvPr>
            <p:ph idx="1"/>
          </p:nvPr>
        </p:nvSpPr>
        <p:spPr/>
        <p:txBody>
          <a:bodyPr/>
          <a:lstStyle/>
          <a:p>
            <a:r>
              <a:rPr lang="en-US" dirty="0"/>
              <a:t>Positive Displacement</a:t>
            </a:r>
          </a:p>
          <a:p>
            <a:pPr lvl="1"/>
            <a:r>
              <a:rPr lang="en-US" dirty="0"/>
              <a:t>Best for viscous liquids</a:t>
            </a:r>
          </a:p>
          <a:p>
            <a:pPr lvl="1"/>
            <a:endParaRPr lang="en-US" dirty="0"/>
          </a:p>
          <a:p>
            <a:r>
              <a:rPr lang="en-US" dirty="0"/>
              <a:t>Air Displacement</a:t>
            </a:r>
          </a:p>
          <a:p>
            <a:pPr lvl="1"/>
            <a:r>
              <a:rPr lang="en-US" dirty="0"/>
              <a:t>Best for aqueous liquids</a:t>
            </a:r>
          </a:p>
        </p:txBody>
      </p:sp>
      <p:pic>
        <p:nvPicPr>
          <p:cNvPr id="4" name="Picture 3"/>
          <p:cNvPicPr>
            <a:picLocks noChangeAspect="1"/>
          </p:cNvPicPr>
          <p:nvPr/>
        </p:nvPicPr>
        <p:blipFill>
          <a:blip r:embed="rId5" cstate="print"/>
          <a:stretch>
            <a:fillRect/>
          </a:stretch>
        </p:blipFill>
        <p:spPr>
          <a:xfrm>
            <a:off x="5851042" y="1600201"/>
            <a:ext cx="5882233" cy="4783383"/>
          </a:xfrm>
          <a:prstGeom prst="rect">
            <a:avLst/>
          </a:prstGeom>
          <a:effectLst>
            <a:outerShdw blurRad="50800" dist="88900" dir="2700000" algn="tl" rotWithShape="0">
              <a:prstClr val="black">
                <a:alpha val="40000"/>
              </a:prstClr>
            </a:outerShdw>
          </a:effectLst>
        </p:spPr>
      </p:pic>
      <p:pic>
        <p:nvPicPr>
          <p:cNvPr id="5" name="slide5a normalize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12192000" y="6248400"/>
            <a:ext cx="609600" cy="609600"/>
          </a:xfrm>
          <a:prstGeom prst="rect">
            <a:avLst/>
          </a:prstGeom>
        </p:spPr>
      </p:pic>
    </p:spTree>
    <p:extLst>
      <p:ext uri="{BB962C8B-B14F-4D97-AF65-F5344CB8AC3E}">
        <p14:creationId xmlns:p14="http://schemas.microsoft.com/office/powerpoint/2010/main" val="3858446415"/>
      </p:ext>
    </p:extLst>
  </p:cSld>
  <p:clrMapOvr>
    <a:masterClrMapping/>
  </p:clrMapOvr>
  <mc:AlternateContent xmlns:mc="http://schemas.openxmlformats.org/markup-compatibility/2006" xmlns:p14="http://schemas.microsoft.com/office/powerpoint/2010/main">
    <mc:Choice Requires="p14">
      <p:transition spd="med" p14:dur="700" advTm="83647">
        <p:fade/>
      </p:transition>
    </mc:Choice>
    <mc:Fallback xmlns="">
      <p:transition spd="med" advTm="8364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59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extLst mod="1">
    <p:ext uri="{E180D4A7-C9FB-4DFB-919C-405C955672EB}">
      <p14:showEvtLst xmlns:p14="http://schemas.microsoft.com/office/powerpoint/2010/main">
        <p14:playEvt time="7" objId="5"/>
        <p14:stopEvt time="82668" objId="5"/>
      </p14:showEvt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Manual and Electronic Pipettes</a:t>
            </a:r>
          </a:p>
        </p:txBody>
      </p:sp>
      <p:sp>
        <p:nvSpPr>
          <p:cNvPr id="3" name="Content Placeholder 2"/>
          <p:cNvSpPr>
            <a:spLocks noGrp="1"/>
          </p:cNvSpPr>
          <p:nvPr>
            <p:ph idx="1"/>
          </p:nvPr>
        </p:nvSpPr>
        <p:spPr>
          <a:xfrm>
            <a:off x="1219200" y="1600201"/>
            <a:ext cx="7315200" cy="4530725"/>
          </a:xfrm>
        </p:spPr>
        <p:txBody>
          <a:bodyPr/>
          <a:lstStyle/>
          <a:p>
            <a:r>
              <a:rPr lang="en-US" sz="2000" dirty="0"/>
              <a:t>Manual pipettes provide fixed or adjustable pickup volumes</a:t>
            </a:r>
          </a:p>
          <a:p>
            <a:pPr marL="0" indent="0">
              <a:buNone/>
            </a:pPr>
            <a:endParaRPr lang="en-US" sz="2000" dirty="0"/>
          </a:p>
          <a:p>
            <a:r>
              <a:rPr lang="en-US" sz="2000" dirty="0"/>
              <a:t>Electronic pipettes provide a broad range of features</a:t>
            </a:r>
          </a:p>
          <a:p>
            <a:pPr lvl="1"/>
            <a:r>
              <a:rPr lang="en-US" sz="2000" dirty="0"/>
              <a:t>adjustable pickup</a:t>
            </a:r>
          </a:p>
          <a:p>
            <a:pPr lvl="1"/>
            <a:r>
              <a:rPr lang="en-US" sz="2000" dirty="0"/>
              <a:t>multiple aliquots from a single pickup</a:t>
            </a:r>
          </a:p>
          <a:p>
            <a:pPr lvl="1"/>
            <a:r>
              <a:rPr lang="en-US" sz="2000" dirty="0"/>
              <a:t>control of pickup rate</a:t>
            </a:r>
          </a:p>
          <a:p>
            <a:pPr marL="457200" lvl="1" indent="0">
              <a:buNone/>
            </a:pPr>
            <a:endParaRPr lang="en-US" sz="2000" dirty="0"/>
          </a:p>
          <a:p>
            <a:pPr lvl="1"/>
            <a:endParaRPr lang="en-US" sz="2000" dirty="0"/>
          </a:p>
        </p:txBody>
      </p:sp>
      <p:sp>
        <p:nvSpPr>
          <p:cNvPr id="5" name="TextBox 4"/>
          <p:cNvSpPr txBox="1"/>
          <p:nvPr/>
        </p:nvSpPr>
        <p:spPr>
          <a:xfrm>
            <a:off x="6863853" y="6200488"/>
            <a:ext cx="1813317" cy="369332"/>
          </a:xfrm>
          <a:prstGeom prst="rect">
            <a:avLst/>
          </a:prstGeom>
          <a:noFill/>
        </p:spPr>
        <p:txBody>
          <a:bodyPr wrap="none" rtlCol="0">
            <a:spAutoFit/>
          </a:bodyPr>
          <a:lstStyle/>
          <a:p>
            <a:r>
              <a:rPr lang="en-US" dirty="0"/>
              <a:t>Manual pipettes</a:t>
            </a:r>
          </a:p>
        </p:txBody>
      </p:sp>
      <p:sp>
        <p:nvSpPr>
          <p:cNvPr id="6" name="TextBox 5"/>
          <p:cNvSpPr txBox="1"/>
          <p:nvPr/>
        </p:nvSpPr>
        <p:spPr>
          <a:xfrm>
            <a:off x="9435658" y="6200488"/>
            <a:ext cx="2146742" cy="369332"/>
          </a:xfrm>
          <a:prstGeom prst="rect">
            <a:avLst/>
          </a:prstGeom>
          <a:noFill/>
        </p:spPr>
        <p:txBody>
          <a:bodyPr wrap="none" rtlCol="0">
            <a:spAutoFit/>
          </a:bodyPr>
          <a:lstStyle/>
          <a:p>
            <a:r>
              <a:rPr lang="en-US" dirty="0"/>
              <a:t>Electronic pipettes</a:t>
            </a:r>
          </a:p>
        </p:txBody>
      </p:sp>
      <p:pic>
        <p:nvPicPr>
          <p:cNvPr id="7" name="Picture 6"/>
          <p:cNvPicPr>
            <a:picLocks noChangeAspect="1"/>
          </p:cNvPicPr>
          <p:nvPr/>
        </p:nvPicPr>
        <p:blipFill>
          <a:blip r:embed="rId6" cstate="print">
            <a:extLst>
              <a:ext uri="{BEBA8EAE-BF5A-486C-A8C5-ECC9F3942E4B}">
                <a14:imgProps xmlns:a14="http://schemas.microsoft.com/office/drawing/2010/main">
                  <a14:imgLayer r:embed="rId7">
                    <a14:imgEffect>
                      <a14:brightnessContrast bright="4000"/>
                    </a14:imgEffect>
                  </a14:imgLayer>
                </a14:imgProps>
              </a:ext>
              <a:ext uri="{28A0092B-C50C-407E-A947-70E740481C1C}">
                <a14:useLocalDpi xmlns:a14="http://schemas.microsoft.com/office/drawing/2010/main" val="0"/>
              </a:ext>
            </a:extLst>
          </a:blip>
          <a:stretch>
            <a:fillRect/>
          </a:stretch>
        </p:blipFill>
        <p:spPr>
          <a:xfrm>
            <a:off x="6400800" y="2779615"/>
            <a:ext cx="5551771" cy="3348137"/>
          </a:xfrm>
          <a:prstGeom prst="rect">
            <a:avLst/>
          </a:prstGeom>
          <a:effectLst>
            <a:outerShdw blurRad="50800" dist="101600" dir="2700000" algn="tl" rotWithShape="0">
              <a:prstClr val="black">
                <a:alpha val="40000"/>
              </a:prstClr>
            </a:outerShdw>
          </a:effectLst>
        </p:spPr>
      </p:pic>
      <p:pic>
        <p:nvPicPr>
          <p:cNvPr id="4" name="slide6a normalized">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cstate="print"/>
          <a:stretch>
            <a:fillRect/>
          </a:stretch>
        </p:blipFill>
        <p:spPr>
          <a:xfrm>
            <a:off x="12192000" y="6200488"/>
            <a:ext cx="609600" cy="609600"/>
          </a:xfrm>
          <a:prstGeom prst="rect">
            <a:avLst/>
          </a:prstGeom>
        </p:spPr>
      </p:pic>
    </p:spTree>
    <p:custDataLst>
      <p:tags r:id="rId1"/>
    </p:custDataLst>
    <p:extLst>
      <p:ext uri="{BB962C8B-B14F-4D97-AF65-F5344CB8AC3E}">
        <p14:creationId xmlns:p14="http://schemas.microsoft.com/office/powerpoint/2010/main" val="3083470763"/>
      </p:ext>
    </p:extLst>
  </p:cSld>
  <p:clrMapOvr>
    <a:masterClrMapping/>
  </p:clrMapOvr>
  <mc:AlternateContent xmlns:mc="http://schemas.openxmlformats.org/markup-compatibility/2006" xmlns:p14="http://schemas.microsoft.com/office/powerpoint/2010/main">
    <mc:Choice Requires="p14">
      <p:transition spd="med" p14:dur="700" advTm="48985">
        <p:fade/>
      </p:transition>
    </mc:Choice>
    <mc:Fallback xmlns="">
      <p:transition spd="med" advTm="4898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995"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500"/>
                                        <p:tgtEl>
                                          <p:spTgt spid="3">
                                            <p:txEl>
                                              <p:pRg st="3" end="3"/>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4"/>
                </p:tgtEl>
              </p:cMediaNode>
            </p:audio>
          </p:childTnLst>
        </p:cTn>
      </p:par>
    </p:tnLst>
  </p:timing>
  <p:extLst mod="1">
    <p:ext uri="{E180D4A7-C9FB-4DFB-919C-405C955672EB}">
      <p14:showEvtLst xmlns:p14="http://schemas.microsoft.com/office/powerpoint/2010/main">
        <p14:playEvt time="9" objId="4"/>
        <p14:stopEvt time="48047" objId="4"/>
      </p14:showEvt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Pipette Tips</a:t>
            </a:r>
          </a:p>
        </p:txBody>
      </p:sp>
      <p:pic>
        <p:nvPicPr>
          <p:cNvPr id="6" name="Content Placeholder 5"/>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6633882" y="2424809"/>
            <a:ext cx="2556734" cy="2473487"/>
          </a:xfrm>
          <a:effectLst>
            <a:outerShdw blurRad="50800" dist="76200" dir="2700000" algn="tl" rotWithShape="0">
              <a:prstClr val="black">
                <a:alpha val="40000"/>
              </a:prstClr>
            </a:outerShdw>
          </a:effectLst>
        </p:spPr>
      </p:pic>
      <p:sp>
        <p:nvSpPr>
          <p:cNvPr id="7" name="Content Placeholder 2"/>
          <p:cNvSpPr txBox="1">
            <a:spLocks/>
          </p:cNvSpPr>
          <p:nvPr/>
        </p:nvSpPr>
        <p:spPr bwMode="auto">
          <a:xfrm>
            <a:off x="1219200" y="1600201"/>
            <a:ext cx="6719944"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r>
              <a:rPr lang="en-US" sz="2000" kern="0" dirty="0"/>
              <a:t>Pipette tips are available in different configurations</a:t>
            </a:r>
          </a:p>
          <a:p>
            <a:pPr lvl="1"/>
            <a:r>
              <a:rPr lang="en-US" sz="1800" kern="0" dirty="0"/>
              <a:t>Common sizes:  10 </a:t>
            </a:r>
            <a:r>
              <a:rPr lang="el-GR" sz="1800" kern="0" dirty="0"/>
              <a:t>μ</a:t>
            </a:r>
            <a:r>
              <a:rPr lang="en-US" sz="1800" kern="0" dirty="0"/>
              <a:t>L, 100 </a:t>
            </a:r>
            <a:r>
              <a:rPr lang="el-GR" sz="1800" kern="0" dirty="0"/>
              <a:t>μ</a:t>
            </a:r>
            <a:r>
              <a:rPr lang="en-US" sz="1800" kern="0" dirty="0"/>
              <a:t>L, 1 mL, 2.5 mL, 5 mL</a:t>
            </a:r>
          </a:p>
          <a:p>
            <a:pPr lvl="1"/>
            <a:r>
              <a:rPr lang="en-US" sz="1800" kern="0" dirty="0"/>
              <a:t>Pipette tips differ in </a:t>
            </a:r>
          </a:p>
          <a:p>
            <a:pPr lvl="2"/>
            <a:r>
              <a:rPr lang="en-US" sz="1500" kern="0" dirty="0"/>
              <a:t>Wall thickness</a:t>
            </a:r>
          </a:p>
          <a:p>
            <a:pPr lvl="2"/>
            <a:r>
              <a:rPr lang="en-US" sz="1500" kern="0" dirty="0"/>
              <a:t>End configuration</a:t>
            </a:r>
          </a:p>
          <a:p>
            <a:pPr lvl="2"/>
            <a:r>
              <a:rPr lang="en-US" sz="1500" kern="0" dirty="0"/>
              <a:t>Composition</a:t>
            </a:r>
          </a:p>
          <a:p>
            <a:pPr lvl="2"/>
            <a:r>
              <a:rPr lang="en-US" sz="1500" kern="0" dirty="0"/>
              <a:t>Surface coating</a:t>
            </a:r>
            <a:br>
              <a:rPr lang="en-US" sz="1500" kern="0" dirty="0"/>
            </a:br>
            <a:r>
              <a:rPr lang="en-US" sz="1200" kern="0" dirty="0"/>
              <a:t>e.g., PTFE (</a:t>
            </a:r>
            <a:r>
              <a:rPr lang="en-US" sz="1200" kern="0" dirty="0" err="1"/>
              <a:t>polytetrafluroethylene</a:t>
            </a:r>
            <a:r>
              <a:rPr lang="en-US" sz="1200" kern="0" dirty="0"/>
              <a:t>), siliconized tips</a:t>
            </a:r>
            <a:endParaRPr lang="en-US" sz="1500" kern="0" dirty="0"/>
          </a:p>
          <a:p>
            <a:pPr lvl="1"/>
            <a:r>
              <a:rPr lang="en-US" sz="1800" kern="0" dirty="0"/>
              <a:t>Tips may include integral filters </a:t>
            </a:r>
          </a:p>
          <a:p>
            <a:pPr lvl="2"/>
            <a:r>
              <a:rPr lang="en-US" sz="1500" kern="0" dirty="0"/>
              <a:t>Reduce cross contamination </a:t>
            </a:r>
          </a:p>
          <a:p>
            <a:pPr lvl="2"/>
            <a:r>
              <a:rPr lang="en-US" sz="1500" kern="0" dirty="0"/>
              <a:t>Protect the pipette mechanism</a:t>
            </a:r>
          </a:p>
          <a:p>
            <a:pPr lvl="1"/>
            <a:endParaRPr lang="en-US" sz="1800" kern="0" dirty="0"/>
          </a:p>
          <a:p>
            <a:r>
              <a:rPr lang="en-US" sz="2000" kern="0" dirty="0"/>
              <a:t>Tips are designed “to contain”</a:t>
            </a:r>
          </a:p>
          <a:p>
            <a:pPr lvl="1"/>
            <a:r>
              <a:rPr lang="en-US" sz="1800" kern="0" dirty="0"/>
              <a:t>Liquid is expelled completely during delivery</a:t>
            </a:r>
          </a:p>
          <a:p>
            <a:pPr lvl="1"/>
            <a:r>
              <a:rPr lang="en-US" sz="1800" kern="0" dirty="0"/>
              <a:t>Best function is with aqueous solutions</a:t>
            </a:r>
          </a:p>
          <a:p>
            <a:pPr lvl="1"/>
            <a:r>
              <a:rPr lang="en-US" sz="1800" kern="0" dirty="0"/>
              <a:t>Organic liquids may not be fully expelled (poor accuracy)</a:t>
            </a:r>
          </a:p>
          <a:p>
            <a:endParaRPr lang="en-US" sz="2200" kern="0" dirty="0"/>
          </a:p>
          <a:p>
            <a:pPr lvl="1"/>
            <a:endParaRPr lang="en-US" sz="2000" kern="0" dirty="0"/>
          </a:p>
        </p:txBody>
      </p:sp>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48799" y="1478135"/>
            <a:ext cx="2473487" cy="2473487"/>
          </a:xfrm>
          <a:prstGeom prst="rect">
            <a:avLst/>
          </a:prstGeom>
          <a:effectLst>
            <a:outerShdw blurRad="50800" dist="88900" dir="2700000" algn="tl" rotWithShape="0">
              <a:prstClr val="black">
                <a:alpha val="40000"/>
              </a:prstClr>
            </a:outerShdw>
          </a:effectLst>
        </p:spPr>
      </p:pic>
      <p:sp>
        <p:nvSpPr>
          <p:cNvPr id="4" name="TextBox 3"/>
          <p:cNvSpPr txBox="1"/>
          <p:nvPr/>
        </p:nvSpPr>
        <p:spPr>
          <a:xfrm>
            <a:off x="10221312" y="3951622"/>
            <a:ext cx="928459" cy="369332"/>
          </a:xfrm>
          <a:prstGeom prst="rect">
            <a:avLst/>
          </a:prstGeom>
          <a:noFill/>
        </p:spPr>
        <p:txBody>
          <a:bodyPr wrap="none" rtlCol="0">
            <a:spAutoFit/>
          </a:bodyPr>
          <a:lstStyle/>
          <a:p>
            <a:r>
              <a:rPr lang="en-US" dirty="0"/>
              <a:t>tip rack</a:t>
            </a:r>
          </a:p>
        </p:txBody>
      </p:sp>
      <p:sp>
        <p:nvSpPr>
          <p:cNvPr id="5" name="TextBox 4"/>
          <p:cNvSpPr txBox="1"/>
          <p:nvPr/>
        </p:nvSpPr>
        <p:spPr>
          <a:xfrm>
            <a:off x="7418058" y="4898296"/>
            <a:ext cx="1300356" cy="369332"/>
          </a:xfrm>
          <a:prstGeom prst="rect">
            <a:avLst/>
          </a:prstGeom>
          <a:noFill/>
        </p:spPr>
        <p:txBody>
          <a:bodyPr wrap="none" rtlCol="0">
            <a:spAutoFit/>
          </a:bodyPr>
          <a:lstStyle/>
          <a:p>
            <a:r>
              <a:rPr lang="en-US" dirty="0"/>
              <a:t>pipette tips</a:t>
            </a:r>
          </a:p>
        </p:txBody>
      </p:sp>
      <p:pic>
        <p:nvPicPr>
          <p:cNvPr id="8" name="slide7a normalized">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cstate="print"/>
          <a:stretch>
            <a:fillRect/>
          </a:stretch>
        </p:blipFill>
        <p:spPr>
          <a:xfrm>
            <a:off x="12192000" y="6130926"/>
            <a:ext cx="609600" cy="609600"/>
          </a:xfrm>
          <a:prstGeom prst="rect">
            <a:avLst/>
          </a:prstGeom>
        </p:spPr>
      </p:pic>
    </p:spTree>
    <p:custDataLst>
      <p:tags r:id="rId1"/>
    </p:custDataLst>
    <p:extLst>
      <p:ext uri="{BB962C8B-B14F-4D97-AF65-F5344CB8AC3E}">
        <p14:creationId xmlns:p14="http://schemas.microsoft.com/office/powerpoint/2010/main" val="3611155078"/>
      </p:ext>
    </p:extLst>
  </p:cSld>
  <p:clrMapOvr>
    <a:masterClrMapping/>
  </p:clrMapOvr>
  <mc:AlternateContent xmlns:mc="http://schemas.openxmlformats.org/markup-compatibility/2006" xmlns:p14="http://schemas.microsoft.com/office/powerpoint/2010/main">
    <mc:Choice Requires="p14">
      <p:transition spd="med" p14:dur="700" advTm="131352">
        <p:fade/>
      </p:transition>
    </mc:Choice>
    <mc:Fallback xmlns="">
      <p:transition spd="med" advTm="13135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9358"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fade">
                                      <p:cBhvr>
                                        <p:cTn id="11" dur="500"/>
                                        <p:tgtEl>
                                          <p:spTgt spid="7">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
                                            <p:txEl>
                                              <p:pRg st="2" end="2"/>
                                            </p:txEl>
                                          </p:spTgt>
                                        </p:tgtEl>
                                        <p:attrNameLst>
                                          <p:attrName>style.visibility</p:attrName>
                                        </p:attrNameLst>
                                      </p:cBhvr>
                                      <p:to>
                                        <p:strVal val="visible"/>
                                      </p:to>
                                    </p:set>
                                    <p:animEffect transition="in" filter="fade">
                                      <p:cBhvr>
                                        <p:cTn id="16" dur="500"/>
                                        <p:tgtEl>
                                          <p:spTgt spid="7">
                                            <p:txEl>
                                              <p:pRg st="2" end="2"/>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Effect transition="in" filter="fade">
                                      <p:cBhvr>
                                        <p:cTn id="19" dur="500"/>
                                        <p:tgtEl>
                                          <p:spTgt spid="7">
                                            <p:txEl>
                                              <p:pRg st="3" end="3"/>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500"/>
                                        <p:tgtEl>
                                          <p:spTgt spid="7">
                                            <p:txEl>
                                              <p:pRg st="4" end="4"/>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animEffect transition="in" filter="fade">
                                      <p:cBhvr>
                                        <p:cTn id="25" dur="500"/>
                                        <p:tgtEl>
                                          <p:spTgt spid="7">
                                            <p:txEl>
                                              <p:pRg st="5" end="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7">
                                            <p:txEl>
                                              <p:pRg st="6" end="6"/>
                                            </p:txEl>
                                          </p:spTgt>
                                        </p:tgtEl>
                                        <p:attrNameLst>
                                          <p:attrName>style.visibility</p:attrName>
                                        </p:attrNameLst>
                                      </p:cBhvr>
                                      <p:to>
                                        <p:strVal val="visible"/>
                                      </p:to>
                                    </p:set>
                                    <p:animEffect transition="in" filter="fade">
                                      <p:cBhvr>
                                        <p:cTn id="28" dur="500"/>
                                        <p:tgtEl>
                                          <p:spTgt spid="7">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7">
                                            <p:txEl>
                                              <p:pRg st="7" end="7"/>
                                            </p:txEl>
                                          </p:spTgt>
                                        </p:tgtEl>
                                        <p:attrNameLst>
                                          <p:attrName>style.visibility</p:attrName>
                                        </p:attrNameLst>
                                      </p:cBhvr>
                                      <p:to>
                                        <p:strVal val="visible"/>
                                      </p:to>
                                    </p:set>
                                    <p:animEffect transition="in" filter="fade">
                                      <p:cBhvr>
                                        <p:cTn id="33" dur="500"/>
                                        <p:tgtEl>
                                          <p:spTgt spid="7">
                                            <p:txEl>
                                              <p:pRg st="7" end="7"/>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7">
                                            <p:txEl>
                                              <p:pRg st="8" end="8"/>
                                            </p:txEl>
                                          </p:spTgt>
                                        </p:tgtEl>
                                        <p:attrNameLst>
                                          <p:attrName>style.visibility</p:attrName>
                                        </p:attrNameLst>
                                      </p:cBhvr>
                                      <p:to>
                                        <p:strVal val="visible"/>
                                      </p:to>
                                    </p:set>
                                    <p:animEffect transition="in" filter="fade">
                                      <p:cBhvr>
                                        <p:cTn id="36" dur="500"/>
                                        <p:tgtEl>
                                          <p:spTgt spid="7">
                                            <p:txEl>
                                              <p:pRg st="8" end="8"/>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7">
                                            <p:txEl>
                                              <p:pRg st="9" end="9"/>
                                            </p:txEl>
                                          </p:spTgt>
                                        </p:tgtEl>
                                        <p:attrNameLst>
                                          <p:attrName>style.visibility</p:attrName>
                                        </p:attrNameLst>
                                      </p:cBhvr>
                                      <p:to>
                                        <p:strVal val="visible"/>
                                      </p:to>
                                    </p:set>
                                    <p:animEffect transition="in" filter="fade">
                                      <p:cBhvr>
                                        <p:cTn id="39" dur="500"/>
                                        <p:tgtEl>
                                          <p:spTgt spid="7">
                                            <p:txEl>
                                              <p:pRg st="9" end="9"/>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7">
                                            <p:txEl>
                                              <p:pRg st="11" end="11"/>
                                            </p:txEl>
                                          </p:spTgt>
                                        </p:tgtEl>
                                        <p:attrNameLst>
                                          <p:attrName>style.visibility</p:attrName>
                                        </p:attrNameLst>
                                      </p:cBhvr>
                                      <p:to>
                                        <p:strVal val="visible"/>
                                      </p:to>
                                    </p:set>
                                    <p:animEffect transition="in" filter="fade">
                                      <p:cBhvr>
                                        <p:cTn id="44" dur="500"/>
                                        <p:tgtEl>
                                          <p:spTgt spid="7">
                                            <p:txEl>
                                              <p:pRg st="11" end="11"/>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7">
                                            <p:txEl>
                                              <p:pRg st="12" end="12"/>
                                            </p:txEl>
                                          </p:spTgt>
                                        </p:tgtEl>
                                        <p:attrNameLst>
                                          <p:attrName>style.visibility</p:attrName>
                                        </p:attrNameLst>
                                      </p:cBhvr>
                                      <p:to>
                                        <p:strVal val="visible"/>
                                      </p:to>
                                    </p:set>
                                    <p:animEffect transition="in" filter="fade">
                                      <p:cBhvr>
                                        <p:cTn id="47" dur="500"/>
                                        <p:tgtEl>
                                          <p:spTgt spid="7">
                                            <p:txEl>
                                              <p:pRg st="12" end="1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7">
                                            <p:txEl>
                                              <p:pRg st="13" end="13"/>
                                            </p:txEl>
                                          </p:spTgt>
                                        </p:tgtEl>
                                        <p:attrNameLst>
                                          <p:attrName>style.visibility</p:attrName>
                                        </p:attrNameLst>
                                      </p:cBhvr>
                                      <p:to>
                                        <p:strVal val="visible"/>
                                      </p:to>
                                    </p:set>
                                    <p:animEffect transition="in" filter="fade">
                                      <p:cBhvr>
                                        <p:cTn id="52" dur="500"/>
                                        <p:tgtEl>
                                          <p:spTgt spid="7">
                                            <p:txEl>
                                              <p:pRg st="13" end="13"/>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7">
                                            <p:txEl>
                                              <p:pRg st="14" end="14"/>
                                            </p:txEl>
                                          </p:spTgt>
                                        </p:tgtEl>
                                        <p:attrNameLst>
                                          <p:attrName>style.visibility</p:attrName>
                                        </p:attrNameLst>
                                      </p:cBhvr>
                                      <p:to>
                                        <p:strVal val="visible"/>
                                      </p:to>
                                    </p:set>
                                    <p:animEffect transition="in" filter="fade">
                                      <p:cBhvr>
                                        <p:cTn id="55" dur="500"/>
                                        <p:tgtEl>
                                          <p:spTgt spid="7">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6" fill="hold" display="0">
                  <p:stCondLst>
                    <p:cond delay="indefinite"/>
                  </p:stCondLst>
                  <p:endCondLst>
                    <p:cond evt="onStopAudio" delay="0">
                      <p:tgtEl>
                        <p:sldTgt/>
                      </p:tgtEl>
                    </p:cond>
                  </p:endCondLst>
                </p:cTn>
                <p:tgtEl>
                  <p:spTgt spid="8"/>
                </p:tgtEl>
              </p:cMediaNode>
            </p:audio>
          </p:childTnLst>
        </p:cTn>
      </p:par>
    </p:tnLst>
  </p:timing>
  <p:extLst mod="1">
    <p:ext uri="{E180D4A7-C9FB-4DFB-919C-405C955672EB}">
      <p14:showEvtLst xmlns:p14="http://schemas.microsoft.com/office/powerpoint/2010/main">
        <p14:playEvt time="20" objId="8"/>
        <p14:stopEvt time="129438" objId="8"/>
      </p14:showEvt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Manual Pipettes</a:t>
            </a:r>
          </a:p>
        </p:txBody>
      </p:sp>
      <p:pic>
        <p:nvPicPr>
          <p:cNvPr id="5" name="Content Placeholder 4"/>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7025837" y="1495269"/>
            <a:ext cx="4556563" cy="2822487"/>
          </a:xfrm>
          <a:effectLst>
            <a:outerShdw blurRad="50800" dist="76200" dir="2700000" algn="tl" rotWithShape="0">
              <a:prstClr val="black">
                <a:alpha val="40000"/>
              </a:prstClr>
            </a:outerShdw>
          </a:effectLst>
        </p:spPr>
      </p:pic>
      <p:sp>
        <p:nvSpPr>
          <p:cNvPr id="6" name="Content Placeholder 2"/>
          <p:cNvSpPr txBox="1">
            <a:spLocks/>
          </p:cNvSpPr>
          <p:nvPr/>
        </p:nvSpPr>
        <p:spPr bwMode="auto">
          <a:xfrm>
            <a:off x="1219200" y="1600201"/>
            <a:ext cx="5806637"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r>
              <a:rPr lang="en-US" sz="2000" kern="0" dirty="0"/>
              <a:t>Suction and dispensing actions are thumb actuated</a:t>
            </a:r>
          </a:p>
          <a:p>
            <a:pPr marL="0" indent="0">
              <a:buFont typeface="Wingdings" panose="05000000000000000000" pitchFamily="2" charset="2"/>
              <a:buNone/>
            </a:pPr>
            <a:endParaRPr lang="en-US" sz="2000" kern="0" dirty="0"/>
          </a:p>
          <a:p>
            <a:r>
              <a:rPr lang="en-US" sz="2000" kern="0" dirty="0"/>
              <a:t>Pipets are available in fixed-volume and adjustable-volume configurations</a:t>
            </a:r>
          </a:p>
          <a:p>
            <a:pPr lvl="1"/>
            <a:endParaRPr lang="en-US" sz="2000" kern="0" dirty="0"/>
          </a:p>
          <a:p>
            <a:pPr lvl="1"/>
            <a:endParaRPr lang="en-US" sz="2000" kern="0" dirty="0"/>
          </a:p>
        </p:txBody>
      </p:sp>
      <p:sp>
        <p:nvSpPr>
          <p:cNvPr id="10" name="TextBox 9"/>
          <p:cNvSpPr txBox="1"/>
          <p:nvPr/>
        </p:nvSpPr>
        <p:spPr>
          <a:xfrm>
            <a:off x="3659895" y="3667255"/>
            <a:ext cx="1425390" cy="338554"/>
          </a:xfrm>
          <a:prstGeom prst="rect">
            <a:avLst/>
          </a:prstGeom>
          <a:noFill/>
        </p:spPr>
        <p:txBody>
          <a:bodyPr wrap="none" rtlCol="0">
            <a:spAutoFit/>
          </a:bodyPr>
          <a:lstStyle/>
          <a:p>
            <a:r>
              <a:rPr lang="en-US" sz="1600" dirty="0"/>
              <a:t>initial position</a:t>
            </a:r>
          </a:p>
        </p:txBody>
      </p:sp>
      <p:sp>
        <p:nvSpPr>
          <p:cNvPr id="11" name="TextBox 10"/>
          <p:cNvSpPr txBox="1"/>
          <p:nvPr/>
        </p:nvSpPr>
        <p:spPr>
          <a:xfrm>
            <a:off x="3659895" y="4005809"/>
            <a:ext cx="2515432" cy="338554"/>
          </a:xfrm>
          <a:prstGeom prst="rect">
            <a:avLst/>
          </a:prstGeom>
          <a:noFill/>
        </p:spPr>
        <p:txBody>
          <a:bodyPr wrap="none" rtlCol="0">
            <a:spAutoFit/>
          </a:bodyPr>
          <a:lstStyle/>
          <a:p>
            <a:r>
              <a:rPr lang="en-US" sz="1600" dirty="0"/>
              <a:t>pickup/dispense (1</a:t>
            </a:r>
            <a:r>
              <a:rPr lang="en-US" sz="1600" baseline="30000" dirty="0"/>
              <a:t>st</a:t>
            </a:r>
            <a:r>
              <a:rPr lang="en-US" sz="1600" dirty="0"/>
              <a:t> stop)</a:t>
            </a:r>
          </a:p>
        </p:txBody>
      </p:sp>
      <p:sp>
        <p:nvSpPr>
          <p:cNvPr id="12" name="TextBox 11"/>
          <p:cNvSpPr txBox="1"/>
          <p:nvPr/>
        </p:nvSpPr>
        <p:spPr>
          <a:xfrm>
            <a:off x="3659895" y="4280018"/>
            <a:ext cx="1614545" cy="338554"/>
          </a:xfrm>
          <a:prstGeom prst="rect">
            <a:avLst/>
          </a:prstGeom>
          <a:noFill/>
        </p:spPr>
        <p:txBody>
          <a:bodyPr wrap="none" rtlCol="0">
            <a:spAutoFit/>
          </a:bodyPr>
          <a:lstStyle/>
          <a:p>
            <a:r>
              <a:rPr lang="en-US" sz="1600" dirty="0"/>
              <a:t>purge (2</a:t>
            </a:r>
            <a:r>
              <a:rPr lang="en-US" sz="1600" baseline="30000" dirty="0"/>
              <a:t>nd</a:t>
            </a:r>
            <a:r>
              <a:rPr lang="en-US" sz="1600" dirty="0"/>
              <a:t> stop)</a:t>
            </a:r>
          </a:p>
        </p:txBody>
      </p:sp>
      <p:graphicFrame>
        <p:nvGraphicFramePr>
          <p:cNvPr id="3" name="Object 2"/>
          <p:cNvGraphicFramePr>
            <a:graphicFrameLocks noChangeAspect="1"/>
          </p:cNvGraphicFramePr>
          <p:nvPr>
            <p:extLst>
              <p:ext uri="{D42A27DB-BD31-4B8C-83A1-F6EECF244321}">
                <p14:modId xmlns:p14="http://schemas.microsoft.com/office/powerpoint/2010/main" val="3312506453"/>
              </p:ext>
            </p:extLst>
          </p:nvPr>
        </p:nvGraphicFramePr>
        <p:xfrm>
          <a:off x="1265648" y="3695633"/>
          <a:ext cx="2407252" cy="2900762"/>
        </p:xfrm>
        <a:graphic>
          <a:graphicData uri="http://schemas.openxmlformats.org/presentationml/2006/ole">
            <mc:AlternateContent xmlns:mc="http://schemas.openxmlformats.org/markup-compatibility/2006">
              <mc:Choice xmlns:v="urn:schemas-microsoft-com:vml" Requires="v">
                <p:oleObj spid="_x0000_s1075" name="CorelDRAW" r:id="rId7" imgW="2281320" imgH="2748240" progId="">
                  <p:embed/>
                </p:oleObj>
              </mc:Choice>
              <mc:Fallback>
                <p:oleObj name="CorelDRAW" r:id="rId7" imgW="2281320" imgH="2748240" progId="">
                  <p:embed/>
                  <p:pic>
                    <p:nvPicPr>
                      <p:cNvPr id="0" name="Picture 3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65648" y="3695633"/>
                        <a:ext cx="2407252" cy="29007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TextBox 12"/>
          <p:cNvSpPr txBox="1"/>
          <p:nvPr/>
        </p:nvSpPr>
        <p:spPr>
          <a:xfrm>
            <a:off x="3672900" y="4786842"/>
            <a:ext cx="1074333" cy="338554"/>
          </a:xfrm>
          <a:prstGeom prst="rect">
            <a:avLst/>
          </a:prstGeom>
          <a:noFill/>
        </p:spPr>
        <p:txBody>
          <a:bodyPr wrap="none" rtlCol="0">
            <a:spAutoFit/>
          </a:bodyPr>
          <a:lstStyle/>
          <a:p>
            <a:r>
              <a:rPr lang="en-US" sz="1600" dirty="0"/>
              <a:t>tip ejector</a:t>
            </a:r>
          </a:p>
        </p:txBody>
      </p:sp>
      <p:pic>
        <p:nvPicPr>
          <p:cNvPr id="4" name="slide8a normalized">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cstate="print"/>
          <a:stretch>
            <a:fillRect/>
          </a:stretch>
        </p:blipFill>
        <p:spPr>
          <a:xfrm>
            <a:off x="12192000" y="6130926"/>
            <a:ext cx="609600" cy="609600"/>
          </a:xfrm>
          <a:prstGeom prst="rect">
            <a:avLst/>
          </a:prstGeom>
        </p:spPr>
      </p:pic>
    </p:spTree>
    <p:extLst>
      <p:ext uri="{BB962C8B-B14F-4D97-AF65-F5344CB8AC3E}">
        <p14:creationId xmlns:p14="http://schemas.microsoft.com/office/powerpoint/2010/main" val="1183684995"/>
      </p:ext>
    </p:extLst>
  </p:cSld>
  <p:clrMapOvr>
    <a:masterClrMapping/>
  </p:clrMapOvr>
  <mc:AlternateContent xmlns:mc="http://schemas.openxmlformats.org/markup-compatibility/2006" xmlns:p14="http://schemas.microsoft.com/office/powerpoint/2010/main">
    <mc:Choice Requires="p14">
      <p:transition spd="med" p14:dur="700" advTm="53134">
        <p:fade/>
      </p:transition>
    </mc:Choice>
    <mc:Fallback xmlns="">
      <p:transition spd="med" advTm="5313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10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extLst mod="1">
    <p:ext uri="{E180D4A7-C9FB-4DFB-919C-405C955672EB}">
      <p14:showEvtLst xmlns:p14="http://schemas.microsoft.com/office/powerpoint/2010/main">
        <p14:playEvt time="15" objId="4"/>
        <p14:stopEvt time="52316" objId="4"/>
      </p14:showEvtLst>
    </p:ext>
  </p:extLst>
</p:sld>
</file>

<file path=ppt/tags/tag1.xml><?xml version="1.0" encoding="utf-8"?>
<p:tagLst xmlns:a="http://schemas.openxmlformats.org/drawingml/2006/main" xmlns:r="http://schemas.openxmlformats.org/officeDocument/2006/relationships" xmlns:p="http://schemas.openxmlformats.org/presentationml/2006/main">
  <p:tag name="TIMING" val="|14.8|26.1"/>
</p:tagLst>
</file>

<file path=ppt/tags/tag2.xml><?xml version="1.0" encoding="utf-8"?>
<p:tagLst xmlns:a="http://schemas.openxmlformats.org/drawingml/2006/main" xmlns:r="http://schemas.openxmlformats.org/officeDocument/2006/relationships" xmlns:p="http://schemas.openxmlformats.org/presentationml/2006/main">
  <p:tag name="TIMING" val="|6.4|27.8"/>
</p:tagLst>
</file>

<file path=ppt/tags/tag3.xml><?xml version="1.0" encoding="utf-8"?>
<p:tagLst xmlns:a="http://schemas.openxmlformats.org/drawingml/2006/main" xmlns:r="http://schemas.openxmlformats.org/officeDocument/2006/relationships" xmlns:p="http://schemas.openxmlformats.org/presentationml/2006/main">
  <p:tag name="TIMING" val="|47.1|33.7|2|2.8"/>
</p:tagLst>
</file>

<file path=ppt/tags/tag4.xml><?xml version="1.0" encoding="utf-8"?>
<p:tagLst xmlns:a="http://schemas.openxmlformats.org/drawingml/2006/main" xmlns:r="http://schemas.openxmlformats.org/officeDocument/2006/relationships" xmlns:p="http://schemas.openxmlformats.org/presentationml/2006/main">
  <p:tag name="TIMING" val="|19.8"/>
</p:tagLst>
</file>

<file path=ppt/tags/tag5.xml><?xml version="1.0" encoding="utf-8"?>
<p:tagLst xmlns:a="http://schemas.openxmlformats.org/drawingml/2006/main" xmlns:r="http://schemas.openxmlformats.org/officeDocument/2006/relationships" xmlns:p="http://schemas.openxmlformats.org/presentationml/2006/main">
  <p:tag name="TIMING" val="|5.3|8.9|69.9|20.3|9.8"/>
</p:tagLst>
</file>

<file path=ppt/tags/tag6.xml><?xml version="1.0" encoding="utf-8"?>
<p:tagLst xmlns:a="http://schemas.openxmlformats.org/drawingml/2006/main" xmlns:r="http://schemas.openxmlformats.org/officeDocument/2006/relationships" xmlns:p="http://schemas.openxmlformats.org/presentationml/2006/main">
  <p:tag name="TIMING" val="|27.3|23.4|9.8"/>
</p:tagLst>
</file>

<file path=ppt/theme/theme1.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Layers</Template>
  <TotalTime>0</TotalTime>
  <Words>2660</Words>
  <Application>Microsoft Office PowerPoint</Application>
  <PresentationFormat>Widescreen</PresentationFormat>
  <Paragraphs>205</Paragraphs>
  <Slides>13</Slides>
  <Notes>13</Notes>
  <HiddenSlides>0</HiddenSlides>
  <MMClips>13</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9" baseType="lpstr">
      <vt:lpstr>Arial</vt:lpstr>
      <vt:lpstr>Calibri</vt:lpstr>
      <vt:lpstr>Times New Roman</vt:lpstr>
      <vt:lpstr>Wingdings</vt:lpstr>
      <vt:lpstr>Layers</vt:lpstr>
      <vt:lpstr>CorelDRAW</vt:lpstr>
      <vt:lpstr>Volumetric Transfer of Liquids</vt:lpstr>
      <vt:lpstr>Volumetric Transfer – General Considerations</vt:lpstr>
      <vt:lpstr>Volumetric vs Gravimetric Metrology</vt:lpstr>
      <vt:lpstr>Quantitative Transfer of Liquids</vt:lpstr>
      <vt:lpstr>Precision As a Function of Liquid Composition</vt:lpstr>
      <vt:lpstr>Positive Displacement vs Air Displacement Pipettes</vt:lpstr>
      <vt:lpstr>Manual and Electronic Pipettes</vt:lpstr>
      <vt:lpstr>Pipette Tips</vt:lpstr>
      <vt:lpstr>Manual Pipettes</vt:lpstr>
      <vt:lpstr>Recommended Operation</vt:lpstr>
      <vt:lpstr>Electronic Pipettes</vt:lpstr>
      <vt:lpstr>PowerPoint Presentation</vt:lpstr>
      <vt:lpstr>www.nist.gov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2015-11-12T22:43:21Z</dcterms:created>
  <dcterms:modified xsi:type="dcterms:W3CDTF">2017-09-21T21:10:54Z</dcterms:modified>
</cp:coreProperties>
</file>