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 id="2147483756" r:id="rId2"/>
  </p:sldMasterIdLst>
  <p:notesMasterIdLst>
    <p:notesMasterId r:id="rId35"/>
  </p:notesMasterIdLst>
  <p:sldIdLst>
    <p:sldId id="256" r:id="rId3"/>
    <p:sldId id="257" r:id="rId4"/>
    <p:sldId id="274" r:id="rId5"/>
    <p:sldId id="258" r:id="rId6"/>
    <p:sldId id="315" r:id="rId7"/>
    <p:sldId id="321" r:id="rId8"/>
    <p:sldId id="306" r:id="rId9"/>
    <p:sldId id="259" r:id="rId10"/>
    <p:sldId id="308" r:id="rId11"/>
    <p:sldId id="261" r:id="rId12"/>
    <p:sldId id="298" r:id="rId13"/>
    <p:sldId id="309" r:id="rId14"/>
    <p:sldId id="299" r:id="rId15"/>
    <p:sldId id="300" r:id="rId16"/>
    <p:sldId id="310" r:id="rId17"/>
    <p:sldId id="301" r:id="rId18"/>
    <p:sldId id="302" r:id="rId19"/>
    <p:sldId id="312" r:id="rId20"/>
    <p:sldId id="303" r:id="rId21"/>
    <p:sldId id="304" r:id="rId22"/>
    <p:sldId id="313" r:id="rId23"/>
    <p:sldId id="305" r:id="rId24"/>
    <p:sldId id="316" r:id="rId25"/>
    <p:sldId id="297" r:id="rId26"/>
    <p:sldId id="296" r:id="rId27"/>
    <p:sldId id="318" r:id="rId28"/>
    <p:sldId id="317" r:id="rId29"/>
    <p:sldId id="322" r:id="rId30"/>
    <p:sldId id="291" r:id="rId31"/>
    <p:sldId id="319" r:id="rId32"/>
    <p:sldId id="307" r:id="rId33"/>
    <p:sldId id="311"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32" autoAdjust="0"/>
    <p:restoredTop sz="95712" autoAdjust="0"/>
  </p:normalViewPr>
  <p:slideViewPr>
    <p:cSldViewPr snapToGrid="0">
      <p:cViewPr varScale="1">
        <p:scale>
          <a:sx n="101" d="100"/>
          <a:sy n="101" d="100"/>
        </p:scale>
        <p:origin x="-798"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F968FB-6A8E-490B-96F7-F94821EF7824}" type="datetimeFigureOut">
              <a:rPr lang="en-US" smtClean="0"/>
              <a:pPr/>
              <a:t>2/18/2016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75D4B5-821F-4F0E-B451-546E63EB0993}" type="slidenum">
              <a:rPr lang="en-US" smtClean="0"/>
              <a:pPr/>
              <a:t>‹#›</a:t>
            </a:fld>
            <a:endParaRPr lang="en-US"/>
          </a:p>
        </p:txBody>
      </p:sp>
    </p:spTree>
    <p:extLst>
      <p:ext uri="{BB962C8B-B14F-4D97-AF65-F5344CB8AC3E}">
        <p14:creationId xmlns:p14="http://schemas.microsoft.com/office/powerpoint/2010/main" xmlns="" val="40377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B75D4B5-821F-4F0E-B451-546E63EB0993}" type="slidenum">
              <a:rPr lang="en-US" smtClean="0"/>
              <a:pPr/>
              <a:t>1</a:t>
            </a:fld>
            <a:endParaRPr lang="en-US"/>
          </a:p>
        </p:txBody>
      </p:sp>
    </p:spTree>
    <p:extLst>
      <p:ext uri="{BB962C8B-B14F-4D97-AF65-F5344CB8AC3E}">
        <p14:creationId xmlns:p14="http://schemas.microsoft.com/office/powerpoint/2010/main" xmlns="" val="1741381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B75D4B5-821F-4F0E-B451-546E63EB0993}" type="slidenum">
              <a:rPr lang="en-US" smtClean="0"/>
              <a:pPr/>
              <a:t>31</a:t>
            </a:fld>
            <a:endParaRPr lang="en-US"/>
          </a:p>
        </p:txBody>
      </p:sp>
    </p:spTree>
    <p:extLst>
      <p:ext uri="{BB962C8B-B14F-4D97-AF65-F5344CB8AC3E}">
        <p14:creationId xmlns:p14="http://schemas.microsoft.com/office/powerpoint/2010/main" xmlns="" val="1741381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6599721-290F-448F-9532-FD203A90F1DE}" type="datetime1">
              <a:rPr lang="en-US" smtClean="0"/>
              <a:pPr/>
              <a:t>2/18/2016</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247506271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BCAE26-AD36-43DB-8B5D-CF650303D2CF}" type="datetime1">
              <a:rPr lang="en-US" smtClean="0"/>
              <a:pPr/>
              <a:t>2/18/2016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44C5D2-352A-48FE-9355-62285D06C76A}" type="slidenum">
              <a:rPr lang="en-US" smtClean="0"/>
              <a:pPr/>
              <a:t>‹#›</a:t>
            </a:fld>
            <a:endParaRPr lang="en-US"/>
          </a:p>
        </p:txBody>
      </p:sp>
    </p:spTree>
    <p:extLst>
      <p:ext uri="{BB962C8B-B14F-4D97-AF65-F5344CB8AC3E}">
        <p14:creationId xmlns:p14="http://schemas.microsoft.com/office/powerpoint/2010/main" xmlns="" val="201696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052AA9-333E-4A3A-A97B-3820F0C85A9A}" type="datetime1">
              <a:rPr lang="en-US" smtClean="0"/>
              <a:pPr/>
              <a:t>2/18/2016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44C5D2-352A-48FE-9355-62285D06C76A}" type="slidenum">
              <a:rPr lang="en-US" smtClean="0"/>
              <a:pPr/>
              <a:t>‹#›</a:t>
            </a:fld>
            <a:endParaRPr lang="en-US"/>
          </a:p>
        </p:txBody>
      </p:sp>
    </p:spTree>
    <p:extLst>
      <p:ext uri="{BB962C8B-B14F-4D97-AF65-F5344CB8AC3E}">
        <p14:creationId xmlns:p14="http://schemas.microsoft.com/office/powerpoint/2010/main" xmlns="" val="13164626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74DECC3-CD4C-42DD-A221-9B81B0BCCA94}" type="datetime1">
              <a:rPr lang="en-US" smtClean="0"/>
              <a:pPr/>
              <a:t>2/18/2016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1341F-E75A-4C43-8285-43AAA61E932C}" type="slidenum">
              <a:rPr lang="en-US" smtClean="0"/>
              <a:pPr/>
              <a:t>‹#›</a:t>
            </a:fld>
            <a:endParaRPr lang="en-US"/>
          </a:p>
        </p:txBody>
      </p:sp>
    </p:spTree>
    <p:extLst>
      <p:ext uri="{BB962C8B-B14F-4D97-AF65-F5344CB8AC3E}">
        <p14:creationId xmlns:p14="http://schemas.microsoft.com/office/powerpoint/2010/main" xmlns="" val="32351369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D8F482-2E15-4AE6-9F3D-4E25F34378D6}" type="datetime1">
              <a:rPr lang="en-US" smtClean="0"/>
              <a:pPr/>
              <a:t>2/18/2016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1341F-E75A-4C43-8285-43AAA61E932C}" type="slidenum">
              <a:rPr lang="en-US" smtClean="0"/>
              <a:pPr/>
              <a:t>‹#›</a:t>
            </a:fld>
            <a:endParaRPr lang="en-US"/>
          </a:p>
        </p:txBody>
      </p:sp>
    </p:spTree>
    <p:extLst>
      <p:ext uri="{BB962C8B-B14F-4D97-AF65-F5344CB8AC3E}">
        <p14:creationId xmlns:p14="http://schemas.microsoft.com/office/powerpoint/2010/main" xmlns="" val="40420847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E7DB82-D4F6-40A5-8CEB-BD49488B8D86}" type="datetime1">
              <a:rPr lang="en-US" smtClean="0"/>
              <a:pPr/>
              <a:t>2/18/2016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1341F-E75A-4C43-8285-43AAA61E932C}" type="slidenum">
              <a:rPr lang="en-US" smtClean="0"/>
              <a:pPr/>
              <a:t>‹#›</a:t>
            </a:fld>
            <a:endParaRPr lang="en-US"/>
          </a:p>
        </p:txBody>
      </p:sp>
    </p:spTree>
    <p:extLst>
      <p:ext uri="{BB962C8B-B14F-4D97-AF65-F5344CB8AC3E}">
        <p14:creationId xmlns:p14="http://schemas.microsoft.com/office/powerpoint/2010/main" xmlns="" val="1993692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7349C3-7D9F-47A0-B9FF-113A715E3C59}" type="datetime1">
              <a:rPr lang="en-US" smtClean="0"/>
              <a:pPr/>
              <a:t>2/18/2016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51341F-E75A-4C43-8285-43AAA61E932C}" type="slidenum">
              <a:rPr lang="en-US" smtClean="0"/>
              <a:pPr/>
              <a:t>‹#›</a:t>
            </a:fld>
            <a:endParaRPr lang="en-US"/>
          </a:p>
        </p:txBody>
      </p:sp>
    </p:spTree>
    <p:extLst>
      <p:ext uri="{BB962C8B-B14F-4D97-AF65-F5344CB8AC3E}">
        <p14:creationId xmlns:p14="http://schemas.microsoft.com/office/powerpoint/2010/main" xmlns="" val="241541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CED0D31-4A14-4A3B-8E52-F8B4EC02A77A}" type="datetime1">
              <a:rPr lang="en-US" smtClean="0"/>
              <a:pPr/>
              <a:t>2/18/2016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51341F-E75A-4C43-8285-43AAA61E932C}" type="slidenum">
              <a:rPr lang="en-US" smtClean="0"/>
              <a:pPr/>
              <a:t>‹#›</a:t>
            </a:fld>
            <a:endParaRPr lang="en-US"/>
          </a:p>
        </p:txBody>
      </p:sp>
    </p:spTree>
    <p:extLst>
      <p:ext uri="{BB962C8B-B14F-4D97-AF65-F5344CB8AC3E}">
        <p14:creationId xmlns:p14="http://schemas.microsoft.com/office/powerpoint/2010/main" xmlns="" val="37390485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E07203-C6B4-4605-BA31-E3071C7CFCE5}" type="datetime1">
              <a:rPr lang="en-US" smtClean="0"/>
              <a:pPr/>
              <a:t>2/18/2016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51341F-E75A-4C43-8285-43AAA61E932C}" type="slidenum">
              <a:rPr lang="en-US" smtClean="0"/>
              <a:pPr/>
              <a:t>‹#›</a:t>
            </a:fld>
            <a:endParaRPr lang="en-US"/>
          </a:p>
        </p:txBody>
      </p:sp>
    </p:spTree>
    <p:extLst>
      <p:ext uri="{BB962C8B-B14F-4D97-AF65-F5344CB8AC3E}">
        <p14:creationId xmlns:p14="http://schemas.microsoft.com/office/powerpoint/2010/main" xmlns="" val="17657367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36F7DE-BBFB-43A4-A09D-C633531C4BE0}" type="datetime1">
              <a:rPr lang="en-US" smtClean="0"/>
              <a:pPr/>
              <a:t>2/18/2016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51341F-E75A-4C43-8285-43AAA61E932C}" type="slidenum">
              <a:rPr lang="en-US" smtClean="0"/>
              <a:pPr/>
              <a:t>‹#›</a:t>
            </a:fld>
            <a:endParaRPr lang="en-US"/>
          </a:p>
        </p:txBody>
      </p:sp>
    </p:spTree>
    <p:extLst>
      <p:ext uri="{BB962C8B-B14F-4D97-AF65-F5344CB8AC3E}">
        <p14:creationId xmlns:p14="http://schemas.microsoft.com/office/powerpoint/2010/main" xmlns="" val="27987205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E95553-F7F3-4F88-9E3C-813554E3D381}" type="datetime1">
              <a:rPr lang="en-US" smtClean="0"/>
              <a:pPr/>
              <a:t>2/18/2016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51341F-E75A-4C43-8285-43AAA61E932C}" type="slidenum">
              <a:rPr lang="en-US" smtClean="0"/>
              <a:pPr/>
              <a:t>‹#›</a:t>
            </a:fld>
            <a:endParaRPr lang="en-US"/>
          </a:p>
        </p:txBody>
      </p:sp>
    </p:spTree>
    <p:extLst>
      <p:ext uri="{BB962C8B-B14F-4D97-AF65-F5344CB8AC3E}">
        <p14:creationId xmlns:p14="http://schemas.microsoft.com/office/powerpoint/2010/main" xmlns="" val="1840324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47627" y="499405"/>
            <a:ext cx="7886700" cy="1325563"/>
          </a:xfrm>
        </p:spPr>
        <p:txBody>
          <a:bodyPr/>
          <a:lstStyle>
            <a:lvl1pPr>
              <a:defRPr b="1">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547627" y="1986170"/>
            <a:ext cx="7886700" cy="353833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7DFF698-4F3E-48E9-B01D-6A779E6C2D28}" type="datetime1">
              <a:rPr lang="en-US" smtClean="0"/>
              <a:pPr/>
              <a:t>2/18/2016</a:t>
            </a:fld>
            <a:endParaRPr lang="en-US"/>
          </a:p>
        </p:txBody>
      </p:sp>
      <p:sp>
        <p:nvSpPr>
          <p:cNvPr id="6" name="Slide Number Placeholder 5"/>
          <p:cNvSpPr>
            <a:spLocks noGrp="1"/>
          </p:cNvSpPr>
          <p:nvPr>
            <p:ph type="sldNum" sz="quarter" idx="12"/>
          </p:nvPr>
        </p:nvSpPr>
        <p:spPr>
          <a:xfrm>
            <a:off x="3311083" y="6443655"/>
            <a:ext cx="2057400" cy="365125"/>
          </a:xfrm>
        </p:spPr>
        <p:txBody>
          <a:bodyPr/>
          <a:lstStyle>
            <a:lvl1pPr algn="ctr">
              <a:defRPr sz="1200"/>
            </a:lvl1pPr>
          </a:lstStyle>
          <a:p>
            <a:fld id="{8A6BD0B9-3465-4E0F-AE7F-2EBD7D9D0656}" type="slidenum">
              <a:rPr lang="en-US" smtClean="0"/>
              <a:pPr/>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895629" y="146008"/>
            <a:ext cx="1077396" cy="1152971"/>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3617" y="5877897"/>
            <a:ext cx="2041083" cy="937232"/>
          </a:xfrm>
          <a:prstGeom prst="rect">
            <a:avLst/>
          </a:prstGeom>
        </p:spPr>
      </p:pic>
      <p:pic>
        <p:nvPicPr>
          <p:cNvPr id="9" name="Picture 8"/>
          <p:cNvPicPr>
            <a:picLocks noChangeAspect="1"/>
          </p:cNvPicPr>
          <p:nvPr userDrawn="1"/>
        </p:nvPicPr>
        <p:blipFill>
          <a:blip r:embed="rId4" cstate="print"/>
          <a:stretch>
            <a:fillRect/>
          </a:stretch>
        </p:blipFill>
        <p:spPr>
          <a:xfrm>
            <a:off x="7722023" y="6529379"/>
            <a:ext cx="1371600" cy="285750"/>
          </a:xfrm>
          <a:prstGeom prst="rect">
            <a:avLst/>
          </a:prstGeom>
        </p:spPr>
      </p:pic>
    </p:spTree>
    <p:extLst>
      <p:ext uri="{BB962C8B-B14F-4D97-AF65-F5344CB8AC3E}">
        <p14:creationId xmlns:p14="http://schemas.microsoft.com/office/powerpoint/2010/main" xmlns="" val="35458841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096C21-249C-4EA5-9CCD-FD0467696AED}" type="datetime1">
              <a:rPr lang="en-US" smtClean="0"/>
              <a:pPr/>
              <a:t>2/18/2016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51341F-E75A-4C43-8285-43AAA61E932C}" type="slidenum">
              <a:rPr lang="en-US" smtClean="0"/>
              <a:pPr/>
              <a:t>‹#›</a:t>
            </a:fld>
            <a:endParaRPr lang="en-US"/>
          </a:p>
        </p:txBody>
      </p:sp>
    </p:spTree>
    <p:extLst>
      <p:ext uri="{BB962C8B-B14F-4D97-AF65-F5344CB8AC3E}">
        <p14:creationId xmlns:p14="http://schemas.microsoft.com/office/powerpoint/2010/main" xmlns="" val="5764525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304505-F5F8-4740-A5C3-A3B341FA3DC0}" type="datetime1">
              <a:rPr lang="en-US" smtClean="0"/>
              <a:pPr/>
              <a:t>2/18/2016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1341F-E75A-4C43-8285-43AAA61E932C}" type="slidenum">
              <a:rPr lang="en-US" smtClean="0"/>
              <a:pPr/>
              <a:t>‹#›</a:t>
            </a:fld>
            <a:endParaRPr lang="en-US"/>
          </a:p>
        </p:txBody>
      </p:sp>
    </p:spTree>
    <p:extLst>
      <p:ext uri="{BB962C8B-B14F-4D97-AF65-F5344CB8AC3E}">
        <p14:creationId xmlns:p14="http://schemas.microsoft.com/office/powerpoint/2010/main" xmlns="" val="14499805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17CED4-4477-4EF2-8F58-94D728EFF4FD}" type="datetime1">
              <a:rPr lang="en-US" smtClean="0"/>
              <a:pPr/>
              <a:t>2/18/2016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1341F-E75A-4C43-8285-43AAA61E932C}" type="slidenum">
              <a:rPr lang="en-US" smtClean="0"/>
              <a:pPr/>
              <a:t>‹#›</a:t>
            </a:fld>
            <a:endParaRPr lang="en-US"/>
          </a:p>
        </p:txBody>
      </p:sp>
    </p:spTree>
    <p:extLst>
      <p:ext uri="{BB962C8B-B14F-4D97-AF65-F5344CB8AC3E}">
        <p14:creationId xmlns:p14="http://schemas.microsoft.com/office/powerpoint/2010/main" xmlns="" val="2570192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713D90-AF70-4F9D-BCC0-6D7EA6D0D84F}" type="datetime1">
              <a:rPr lang="en-US" smtClean="0"/>
              <a:pPr/>
              <a:t>2/18/2016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44C5D2-352A-48FE-9355-62285D06C76A}" type="slidenum">
              <a:rPr lang="en-US" smtClean="0"/>
              <a:pPr/>
              <a:t>‹#›</a:t>
            </a:fld>
            <a:endParaRPr lang="en-US"/>
          </a:p>
        </p:txBody>
      </p:sp>
    </p:spTree>
    <p:extLst>
      <p:ext uri="{BB962C8B-B14F-4D97-AF65-F5344CB8AC3E}">
        <p14:creationId xmlns:p14="http://schemas.microsoft.com/office/powerpoint/2010/main" xmlns="" val="169994772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E2FD696-AF75-408D-8CB0-7CD6E7EDACE0}" type="datetime1">
              <a:rPr lang="en-US" smtClean="0"/>
              <a:pPr/>
              <a:t>2/18/2016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44C5D2-352A-48FE-9355-62285D06C76A}" type="slidenum">
              <a:rPr lang="en-US" smtClean="0"/>
              <a:pPr/>
              <a:t>‹#›</a:t>
            </a:fld>
            <a:endParaRPr lang="en-US"/>
          </a:p>
        </p:txBody>
      </p:sp>
    </p:spTree>
    <p:extLst>
      <p:ext uri="{BB962C8B-B14F-4D97-AF65-F5344CB8AC3E}">
        <p14:creationId xmlns:p14="http://schemas.microsoft.com/office/powerpoint/2010/main" xmlns="" val="1929788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8CB4A57-3E4C-48C0-B16B-FFAF990251D7}" type="datetime1">
              <a:rPr lang="en-US" smtClean="0"/>
              <a:pPr/>
              <a:t>2/18/2016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44C5D2-352A-48FE-9355-62285D06C76A}" type="slidenum">
              <a:rPr lang="en-US" smtClean="0"/>
              <a:pPr/>
              <a:t>‹#›</a:t>
            </a:fld>
            <a:endParaRPr lang="en-US"/>
          </a:p>
        </p:txBody>
      </p:sp>
    </p:spTree>
    <p:extLst>
      <p:ext uri="{BB962C8B-B14F-4D97-AF65-F5344CB8AC3E}">
        <p14:creationId xmlns:p14="http://schemas.microsoft.com/office/powerpoint/2010/main" xmlns="" val="3205002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AF47B6E-87D7-407B-9E3F-2812A31F680B}" type="datetime1">
              <a:rPr lang="en-US" smtClean="0"/>
              <a:pPr/>
              <a:t>2/18/2016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44C5D2-352A-48FE-9355-62285D06C76A}" type="slidenum">
              <a:rPr lang="en-US" smtClean="0"/>
              <a:pPr/>
              <a:t>‹#›</a:t>
            </a:fld>
            <a:endParaRPr lang="en-US"/>
          </a:p>
        </p:txBody>
      </p:sp>
    </p:spTree>
    <p:extLst>
      <p:ext uri="{BB962C8B-B14F-4D97-AF65-F5344CB8AC3E}">
        <p14:creationId xmlns:p14="http://schemas.microsoft.com/office/powerpoint/2010/main" xmlns="" val="2788631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2CF1CF-A603-4526-A39A-1749BF910AEE}" type="datetime1">
              <a:rPr lang="en-US" smtClean="0"/>
              <a:pPr/>
              <a:t>2/18/2016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44C5D2-352A-48FE-9355-62285D06C76A}" type="slidenum">
              <a:rPr lang="en-US" smtClean="0"/>
              <a:pPr/>
              <a:t>‹#›</a:t>
            </a:fld>
            <a:endParaRPr lang="en-US"/>
          </a:p>
        </p:txBody>
      </p:sp>
    </p:spTree>
    <p:extLst>
      <p:ext uri="{BB962C8B-B14F-4D97-AF65-F5344CB8AC3E}">
        <p14:creationId xmlns:p14="http://schemas.microsoft.com/office/powerpoint/2010/main" xmlns="" val="65209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4479CA-42F2-4F11-934F-859DC3F42E15}" type="datetime1">
              <a:rPr lang="en-US" smtClean="0"/>
              <a:pPr/>
              <a:t>2/18/2016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44C5D2-352A-48FE-9355-62285D06C76A}" type="slidenum">
              <a:rPr lang="en-US" smtClean="0"/>
              <a:pPr/>
              <a:t>‹#›</a:t>
            </a:fld>
            <a:endParaRPr lang="en-US"/>
          </a:p>
        </p:txBody>
      </p:sp>
    </p:spTree>
    <p:extLst>
      <p:ext uri="{BB962C8B-B14F-4D97-AF65-F5344CB8AC3E}">
        <p14:creationId xmlns:p14="http://schemas.microsoft.com/office/powerpoint/2010/main" xmlns="" val="164959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CFF609-EEC0-498D-AAE4-823A08368FC6}" type="datetime1">
              <a:rPr lang="en-US" smtClean="0"/>
              <a:pPr/>
              <a:t>2/18/2016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44C5D2-352A-48FE-9355-62285D06C76A}" type="slidenum">
              <a:rPr lang="en-US" smtClean="0"/>
              <a:pPr/>
              <a:t>‹#›</a:t>
            </a:fld>
            <a:endParaRPr lang="en-US"/>
          </a:p>
        </p:txBody>
      </p:sp>
    </p:spTree>
    <p:extLst>
      <p:ext uri="{BB962C8B-B14F-4D97-AF65-F5344CB8AC3E}">
        <p14:creationId xmlns:p14="http://schemas.microsoft.com/office/powerpoint/2010/main" xmlns="" val="2965224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3053C72-3206-4BDB-9F43-87319871A008}" type="datetime1">
              <a:rPr lang="en-US" smtClean="0"/>
              <a:pPr/>
              <a:t>2/18/2016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544C5D2-352A-48FE-9355-62285D06C76A}" type="slidenum">
              <a:rPr lang="en-US" smtClean="0"/>
              <a:pPr/>
              <a:t>‹#›</a:t>
            </a:fld>
            <a:endParaRPr lang="en-US"/>
          </a:p>
        </p:txBody>
      </p:sp>
    </p:spTree>
    <p:extLst>
      <p:ext uri="{BB962C8B-B14F-4D97-AF65-F5344CB8AC3E}">
        <p14:creationId xmlns:p14="http://schemas.microsoft.com/office/powerpoint/2010/main" xmlns="" val="1927578580"/>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D11344-DBD8-4D2C-9F77-FECC3FE5F63F}" type="datetime1">
              <a:rPr lang="en-US" smtClean="0"/>
              <a:pPr/>
              <a:t>2/18/2016</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51341F-E75A-4C43-8285-43AAA61E932C}" type="slidenum">
              <a:rPr lang="en-US" smtClean="0"/>
              <a:pPr/>
              <a:t>‹#›</a:t>
            </a:fld>
            <a:endParaRPr lang="en-US"/>
          </a:p>
        </p:txBody>
      </p:sp>
    </p:spTree>
    <p:extLst>
      <p:ext uri="{BB962C8B-B14F-4D97-AF65-F5344CB8AC3E}">
        <p14:creationId xmlns:p14="http://schemas.microsoft.com/office/powerpoint/2010/main" xmlns="" val="4090080467"/>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Christopher.iber@ic.fbi.gov"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Julie.carnes@target.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sandersrc@doj.state.wi.u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mailto:Christopher.iber@ic.fbi.gov" TargetMode="External"/><Relationship Id="rId13" Type="http://schemas.openxmlformats.org/officeDocument/2006/relationships/hyperlink" Target="mailto:Robert.young@mesaaz.gov" TargetMode="External"/><Relationship Id="rId3" Type="http://schemas.openxmlformats.org/officeDocument/2006/relationships/hyperlink" Target="mailto:Julie.carnes@target.com" TargetMode="External"/><Relationship Id="rId7" Type="http://schemas.openxmlformats.org/officeDocument/2006/relationships/hyperlink" Target="mailto:dwallen@nist.gov" TargetMode="External"/><Relationship Id="rId12" Type="http://schemas.openxmlformats.org/officeDocument/2006/relationships/hyperlink" Target="mailto:n2288@lapd.lacity.org" TargetMode="External"/><Relationship Id="rId2" Type="http://schemas.openxmlformats.org/officeDocument/2006/relationships/hyperlink" Target="mailto:alice.thomas@usss.dhs.gov" TargetMode="External"/><Relationship Id="rId1" Type="http://schemas.openxmlformats.org/officeDocument/2006/relationships/slideLayout" Target="../slideLayouts/slideLayout2.xml"/><Relationship Id="rId6" Type="http://schemas.openxmlformats.org/officeDocument/2006/relationships/hyperlink" Target="mailto:dlwitzke@foray.com" TargetMode="External"/><Relationship Id="rId11" Type="http://schemas.openxmlformats.org/officeDocument/2006/relationships/hyperlink" Target="mailto:wadw@visualizeinc.com" TargetMode="External"/><Relationship Id="rId5" Type="http://schemas.openxmlformats.org/officeDocument/2006/relationships/hyperlink" Target="mailto:Kimberly.meline@ic.fbi.gov" TargetMode="External"/><Relationship Id="rId10" Type="http://schemas.openxmlformats.org/officeDocument/2006/relationships/hyperlink" Target="mailto:doug@bektekllc.com" TargetMode="External"/><Relationship Id="rId4" Type="http://schemas.openxmlformats.org/officeDocument/2006/relationships/hyperlink" Target="mailto:Melody.Buba@ic.fbi.gov" TargetMode="External"/><Relationship Id="rId9" Type="http://schemas.openxmlformats.org/officeDocument/2006/relationships/hyperlink" Target="mailto:sandersrc@doj.state.wi.us" TargetMode="External"/><Relationship Id="rId14" Type="http://schemas.openxmlformats.org/officeDocument/2006/relationships/hyperlink" Target="mailto:mjobigband@aol.com" TargetMode="External"/></Relationships>
</file>

<file path=ppt/slides/_rels/slide30.xml.rels><?xml version="1.0" encoding="UTF-8" standalone="yes"?>
<Relationships xmlns="http://schemas.openxmlformats.org/package/2006/relationships"><Relationship Id="rId2" Type="http://schemas.openxmlformats.org/officeDocument/2006/relationships/hyperlink" Target="https://www.nist.gov/forensics/osac-application.cfm"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5.jpeg"/></Relationships>
</file>

<file path=ppt/slides/_rels/slide3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6.jpeg"/><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Christopher.iber@ic.fbi.gov"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3357270"/>
            <a:ext cx="6858000" cy="926356"/>
          </a:xfrm>
        </p:spPr>
        <p:txBody>
          <a:bodyPr>
            <a:normAutofit/>
          </a:bodyPr>
          <a:lstStyle/>
          <a:p>
            <a:r>
              <a:rPr lang="en-US" dirty="0" smtClean="0">
                <a:latin typeface="+mn-lt"/>
              </a:rPr>
              <a:t>Priority Action Report</a:t>
            </a:r>
            <a:endParaRPr lang="en-US" dirty="0">
              <a:latin typeface="+mn-lt"/>
            </a:endParaRPr>
          </a:p>
        </p:txBody>
      </p:sp>
      <p:sp>
        <p:nvSpPr>
          <p:cNvPr id="3" name="Subtitle 2"/>
          <p:cNvSpPr>
            <a:spLocks noGrp="1"/>
          </p:cNvSpPr>
          <p:nvPr>
            <p:ph type="subTitle" idx="1"/>
          </p:nvPr>
        </p:nvSpPr>
        <p:spPr>
          <a:xfrm>
            <a:off x="1143000" y="4479481"/>
            <a:ext cx="6858000" cy="1655762"/>
          </a:xfrm>
        </p:spPr>
        <p:txBody>
          <a:bodyPr>
            <a:normAutofit fontScale="70000" lnSpcReduction="20000"/>
          </a:bodyPr>
          <a:lstStyle/>
          <a:p>
            <a:r>
              <a:rPr lang="en-US" sz="3200" b="1" dirty="0" smtClean="0">
                <a:latin typeface="Arial" panose="020B0604020202020204" pitchFamily="34" charset="0"/>
                <a:cs typeface="Arial" panose="020B0604020202020204" pitchFamily="34" charset="0"/>
              </a:rPr>
              <a:t>Video/Imaging Technology and Analysis (VITAL)</a:t>
            </a:r>
          </a:p>
          <a:p>
            <a:r>
              <a:rPr lang="en-US" sz="3200" b="1" dirty="0" smtClean="0">
                <a:latin typeface="Arial" panose="020B0604020202020204" pitchFamily="34" charset="0"/>
                <a:cs typeface="Arial" panose="020B0604020202020204" pitchFamily="34" charset="0"/>
              </a:rPr>
              <a:t> Subcommittee</a:t>
            </a:r>
          </a:p>
          <a:p>
            <a:r>
              <a:rPr lang="en-US" dirty="0" smtClean="0">
                <a:latin typeface="Arial" panose="020B0604020202020204" pitchFamily="34" charset="0"/>
                <a:cs typeface="Arial" panose="020B0604020202020204" pitchFamily="34" charset="0"/>
              </a:rPr>
              <a:t>Digital and Multimedia SAC</a:t>
            </a:r>
          </a:p>
          <a:p>
            <a:r>
              <a:rPr lang="en-US" dirty="0" smtClean="0">
                <a:latin typeface="Arial" panose="020B0604020202020204" pitchFamily="34" charset="0"/>
                <a:cs typeface="Arial" panose="020B0604020202020204" pitchFamily="34" charset="0"/>
              </a:rPr>
              <a:t>Carl Kriigel Subcommittee Chair</a:t>
            </a:r>
          </a:p>
          <a:p>
            <a:r>
              <a:rPr lang="en-US" dirty="0" smtClean="0">
                <a:latin typeface="Arial" panose="020B0604020202020204" pitchFamily="34" charset="0"/>
                <a:cs typeface="Arial" panose="020B0604020202020204" pitchFamily="34" charset="0"/>
              </a:rPr>
              <a:t>01 FEB 2016</a:t>
            </a:r>
          </a:p>
          <a:p>
            <a:endParaRPr lang="en-US" dirty="0">
              <a:solidFill>
                <a:schemeClr val="bg2">
                  <a:lumMod val="50000"/>
                </a:schemeClr>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264205" y="503598"/>
            <a:ext cx="2615590" cy="2799064"/>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0" y="6135243"/>
            <a:ext cx="1493520" cy="685800"/>
          </a:xfrm>
          <a:prstGeom prst="rect">
            <a:avLst/>
          </a:prstGeom>
        </p:spPr>
      </p:pic>
      <p:pic>
        <p:nvPicPr>
          <p:cNvPr id="6" name="Picture 5"/>
          <p:cNvPicPr>
            <a:picLocks noChangeAspect="1"/>
          </p:cNvPicPr>
          <p:nvPr/>
        </p:nvPicPr>
        <p:blipFill>
          <a:blip r:embed="rId5" cstate="print"/>
          <a:stretch>
            <a:fillRect/>
          </a:stretch>
        </p:blipFill>
        <p:spPr>
          <a:xfrm>
            <a:off x="7702950" y="6535293"/>
            <a:ext cx="1371600" cy="285750"/>
          </a:xfrm>
          <a:prstGeom prst="rect">
            <a:avLst/>
          </a:prstGeom>
        </p:spPr>
      </p:pic>
    </p:spTree>
    <p:extLst>
      <p:ext uri="{BB962C8B-B14F-4D97-AF65-F5344CB8AC3E}">
        <p14:creationId xmlns:p14="http://schemas.microsoft.com/office/powerpoint/2010/main" xmlns="" val="18410359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039" y="798996"/>
            <a:ext cx="7886700" cy="1325563"/>
          </a:xfrm>
        </p:spPr>
        <p:txBody>
          <a:bodyPr/>
          <a:lstStyle/>
          <a:p>
            <a:r>
              <a:rPr lang="en-US" dirty="0" smtClean="0"/>
              <a:t>Task Group/Subcommittee Action Plan</a:t>
            </a:r>
            <a:endParaRPr lang="en-US" dirty="0"/>
          </a:p>
        </p:txBody>
      </p:sp>
      <p:graphicFrame>
        <p:nvGraphicFramePr>
          <p:cNvPr id="4" name="Content Placeholder 6"/>
          <p:cNvGraphicFramePr>
            <a:graphicFrameLocks noGrp="1"/>
          </p:cNvGraphicFramePr>
          <p:nvPr>
            <p:ph idx="1"/>
            <p:extLst>
              <p:ext uri="{D42A27DB-BD31-4B8C-83A1-F6EECF244321}">
                <p14:modId xmlns:p14="http://schemas.microsoft.com/office/powerpoint/2010/main" xmlns="" val="2155231528"/>
              </p:ext>
            </p:extLst>
          </p:nvPr>
        </p:nvGraphicFramePr>
        <p:xfrm>
          <a:off x="712788" y="2024063"/>
          <a:ext cx="7477055" cy="2658105"/>
        </p:xfrm>
        <a:graphic>
          <a:graphicData uri="http://schemas.openxmlformats.org/drawingml/2006/table">
            <a:tbl>
              <a:tblPr firstRow="1" bandRow="1">
                <a:tableStyleId>{073A0DAA-6AF3-43AB-8588-CEC1D06C72B9}</a:tableStyleId>
              </a:tblPr>
              <a:tblGrid>
                <a:gridCol w="2657191"/>
                <a:gridCol w="1388774"/>
                <a:gridCol w="1715545"/>
                <a:gridCol w="1715545"/>
              </a:tblGrid>
              <a:tr h="611191">
                <a:tc>
                  <a:txBody>
                    <a:bodyPr/>
                    <a:lstStyle/>
                    <a:p>
                      <a:r>
                        <a:rPr lang="en-US" sz="1600" dirty="0" smtClean="0"/>
                        <a:t>Planned Actions</a:t>
                      </a:r>
                      <a:endParaRPr lang="en-US" sz="1600" dirty="0"/>
                    </a:p>
                  </a:txBody>
                  <a:tcPr anchor="ctr"/>
                </a:tc>
                <a:tc>
                  <a:txBody>
                    <a:bodyPr/>
                    <a:lstStyle/>
                    <a:p>
                      <a:r>
                        <a:rPr lang="en-US" sz="1600" dirty="0" smtClean="0"/>
                        <a:t>OSAC Process Stage (e.g., SDO 100) </a:t>
                      </a:r>
                      <a:endParaRPr lang="en-US" sz="1600" dirty="0"/>
                    </a:p>
                  </a:txBody>
                  <a:tcPr anchor="ctr"/>
                </a:tc>
                <a:tc>
                  <a:txBody>
                    <a:bodyPr/>
                    <a:lstStyle/>
                    <a:p>
                      <a:pPr algn="ctr"/>
                      <a:r>
                        <a:rPr lang="en-US" sz="1600" dirty="0" smtClean="0"/>
                        <a:t>Assignee</a:t>
                      </a:r>
                      <a:endParaRPr lang="en-US" sz="1600" dirty="0"/>
                    </a:p>
                  </a:txBody>
                  <a:tcPr anchor="ctr"/>
                </a:tc>
                <a:tc>
                  <a:txBody>
                    <a:bodyPr/>
                    <a:lstStyle/>
                    <a:p>
                      <a:pPr algn="ctr"/>
                      <a:r>
                        <a:rPr lang="en-US" sz="1600" dirty="0" smtClean="0"/>
                        <a:t>Estimated</a:t>
                      </a:r>
                      <a:r>
                        <a:rPr lang="en-US" sz="1600" baseline="0" dirty="0" smtClean="0"/>
                        <a:t> Completion Date</a:t>
                      </a:r>
                      <a:endParaRPr lang="en-US" sz="1600" dirty="0"/>
                    </a:p>
                  </a:txBody>
                  <a:tcPr anchor="ctr"/>
                </a:tc>
              </a:tr>
              <a:tr h="367029">
                <a:tc>
                  <a:txBody>
                    <a:bodyPr/>
                    <a:lstStyle/>
                    <a:p>
                      <a:r>
                        <a:rPr lang="en-US" sz="1600" dirty="0" smtClean="0"/>
                        <a:t>SAC Approval</a:t>
                      </a:r>
                      <a:endParaRPr lang="en-US" sz="1600" dirty="0"/>
                    </a:p>
                  </a:txBody>
                  <a:tcPr/>
                </a:tc>
                <a:tc>
                  <a:txBody>
                    <a:bodyPr/>
                    <a:lstStyle/>
                    <a:p>
                      <a:r>
                        <a:rPr lang="en-US" sz="1600" dirty="0" smtClean="0"/>
                        <a:t>SD0-100</a:t>
                      </a:r>
                      <a:endParaRPr lang="en-US" sz="1600" dirty="0"/>
                    </a:p>
                  </a:txBody>
                  <a:tcPr/>
                </a:tc>
                <a:tc>
                  <a:txBody>
                    <a:bodyPr/>
                    <a:lstStyle/>
                    <a:p>
                      <a:r>
                        <a:rPr lang="en-US" sz="1600" dirty="0" err="1" smtClean="0"/>
                        <a:t>Iber</a:t>
                      </a:r>
                      <a:endParaRPr lang="en-US" sz="1600" dirty="0"/>
                    </a:p>
                  </a:txBody>
                  <a:tcPr/>
                </a:tc>
                <a:tc>
                  <a:txBody>
                    <a:bodyPr/>
                    <a:lstStyle/>
                    <a:p>
                      <a:r>
                        <a:rPr lang="en-US" sz="1600" dirty="0" smtClean="0"/>
                        <a:t>1MAR2016</a:t>
                      </a:r>
                      <a:endParaRPr lang="en-US" sz="1600" dirty="0"/>
                    </a:p>
                  </a:txBody>
                  <a:tcPr/>
                </a:tc>
              </a:tr>
              <a:tr h="367029">
                <a:tc>
                  <a:txBody>
                    <a:bodyPr/>
                    <a:lstStyle/>
                    <a:p>
                      <a:r>
                        <a:rPr lang="en-US" sz="1600" dirty="0" smtClean="0"/>
                        <a:t>Forward to SDO</a:t>
                      </a:r>
                      <a:endParaRPr lang="en-US" sz="1600" dirty="0"/>
                    </a:p>
                  </a:txBody>
                  <a:tcPr/>
                </a:tc>
                <a:tc>
                  <a:txBody>
                    <a:bodyPr/>
                    <a:lstStyle/>
                    <a:p>
                      <a:r>
                        <a:rPr lang="en-US" sz="1600" dirty="0" smtClean="0"/>
                        <a:t>SD0-300</a:t>
                      </a:r>
                      <a:endParaRPr lang="en-US" sz="1600" dirty="0"/>
                    </a:p>
                  </a:txBody>
                  <a:tcPr/>
                </a:tc>
                <a:tc>
                  <a:txBody>
                    <a:bodyPr/>
                    <a:lstStyle/>
                    <a:p>
                      <a:r>
                        <a:rPr lang="en-US" sz="1600" dirty="0" err="1" smtClean="0"/>
                        <a:t>Iber</a:t>
                      </a:r>
                      <a:endParaRPr lang="en-US" sz="1600" dirty="0"/>
                    </a:p>
                  </a:txBody>
                  <a:tcPr/>
                </a:tc>
                <a:tc>
                  <a:txBody>
                    <a:bodyPr/>
                    <a:lstStyle/>
                    <a:p>
                      <a:r>
                        <a:rPr lang="en-US" sz="1600" dirty="0" smtClean="0"/>
                        <a:t>1MAY2016</a:t>
                      </a:r>
                      <a:endParaRPr lang="en-US" sz="1600" dirty="0"/>
                    </a:p>
                  </a:txBody>
                  <a:tcPr/>
                </a:tc>
              </a:tr>
              <a:tr h="367029">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r h="367029">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r h="367029">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bl>
          </a:graphicData>
        </a:graphic>
      </p:graphicFrame>
      <p:sp>
        <p:nvSpPr>
          <p:cNvPr id="5" name="TextBox 4"/>
          <p:cNvSpPr txBox="1"/>
          <p:nvPr/>
        </p:nvSpPr>
        <p:spPr>
          <a:xfrm>
            <a:off x="288791" y="300310"/>
            <a:ext cx="6988702" cy="523220"/>
          </a:xfrm>
          <a:prstGeom prst="rect">
            <a:avLst/>
          </a:prstGeom>
          <a:noFill/>
        </p:spPr>
        <p:txBody>
          <a:bodyPr wrap="square" rtlCol="0">
            <a:spAutoFit/>
          </a:bodyPr>
          <a:lstStyle/>
          <a:p>
            <a:r>
              <a:rPr lang="en-US" sz="2400" i="1" dirty="0" smtClean="0"/>
              <a:t>Priority 1</a:t>
            </a:r>
            <a:r>
              <a:rPr lang="en-US" sz="2800" i="1" dirty="0" smtClean="0"/>
              <a:t>: </a:t>
            </a:r>
            <a:r>
              <a:rPr lang="en-US" sz="2000" dirty="0" smtClean="0">
                <a:solidFill>
                  <a:schemeClr val="dk1"/>
                </a:solidFill>
              </a:rPr>
              <a:t>Guidelines for the Forensic Use of Photogrammetry</a:t>
            </a:r>
            <a:r>
              <a:rPr lang="en-US" sz="2000" dirty="0" smtClean="0"/>
              <a:t> </a:t>
            </a:r>
            <a:endParaRPr lang="en-US" sz="2000" i="1" dirty="0"/>
          </a:p>
        </p:txBody>
      </p:sp>
      <p:sp>
        <p:nvSpPr>
          <p:cNvPr id="6" name="Slide Number Placeholder 5"/>
          <p:cNvSpPr>
            <a:spLocks noGrp="1"/>
          </p:cNvSpPr>
          <p:nvPr>
            <p:ph type="sldNum" sz="quarter" idx="12"/>
          </p:nvPr>
        </p:nvSpPr>
        <p:spPr/>
        <p:txBody>
          <a:bodyPr/>
          <a:lstStyle/>
          <a:p>
            <a:fld id="{8A6BD0B9-3465-4E0F-AE7F-2EBD7D9D0656}" type="slidenum">
              <a:rPr lang="en-US" smtClean="0"/>
              <a:pPr/>
              <a:t>10</a:t>
            </a:fld>
            <a:endParaRPr lang="en-US" dirty="0"/>
          </a:p>
        </p:txBody>
      </p:sp>
    </p:spTree>
    <p:extLst>
      <p:ext uri="{BB962C8B-B14F-4D97-AF65-F5344CB8AC3E}">
        <p14:creationId xmlns:p14="http://schemas.microsoft.com/office/powerpoint/2010/main" xmlns="" val="41942405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6" y="539162"/>
            <a:ext cx="7886700" cy="1325563"/>
          </a:xfrm>
        </p:spPr>
        <p:txBody>
          <a:bodyPr/>
          <a:lstStyle/>
          <a:p>
            <a:r>
              <a:rPr lang="en-US" dirty="0" smtClean="0"/>
              <a:t>Standards/Guidelines Development</a:t>
            </a:r>
            <a:br>
              <a:rPr lang="en-US" dirty="0" smtClean="0"/>
            </a:br>
            <a:r>
              <a:rPr lang="en-US" dirty="0" smtClean="0"/>
              <a:t>Priority 2 Document</a:t>
            </a:r>
            <a:endParaRPr lang="en-US" dirty="0"/>
          </a:p>
        </p:txBody>
      </p:sp>
      <p:sp>
        <p:nvSpPr>
          <p:cNvPr id="3" name="Content Placeholder 2"/>
          <p:cNvSpPr>
            <a:spLocks noGrp="1"/>
          </p:cNvSpPr>
          <p:nvPr>
            <p:ph idx="1"/>
          </p:nvPr>
        </p:nvSpPr>
        <p:spPr>
          <a:xfrm>
            <a:off x="547626" y="1986170"/>
            <a:ext cx="8106043" cy="2890630"/>
          </a:xfrm>
        </p:spPr>
        <p:txBody>
          <a:bodyPr>
            <a:normAutofit fontScale="77500" lnSpcReduction="20000"/>
          </a:bodyPr>
          <a:lstStyle/>
          <a:p>
            <a:pPr marL="0" indent="0">
              <a:buNone/>
            </a:pPr>
            <a:r>
              <a:rPr lang="en-US" dirty="0" smtClean="0"/>
              <a:t>Document Title: </a:t>
            </a:r>
            <a:r>
              <a:rPr lang="en-US" sz="2400" b="1" dirty="0" smtClean="0"/>
              <a:t>Standards for Image Authentication</a:t>
            </a:r>
          </a:p>
          <a:p>
            <a:pPr marL="0" indent="0">
              <a:buNone/>
            </a:pPr>
            <a:endParaRPr lang="en-US" sz="2400" dirty="0" smtClean="0"/>
          </a:p>
          <a:p>
            <a:pPr marL="0" indent="0">
              <a:buNone/>
            </a:pPr>
            <a:r>
              <a:rPr lang="en-US" b="1" dirty="0" smtClean="0"/>
              <a:t>Scope</a:t>
            </a:r>
            <a:r>
              <a:rPr lang="en-US" dirty="0" smtClean="0"/>
              <a:t>:  Image Authentication is a subtask of Image Analysis. This document addresses issues specific to Image Authentication. Questions involved in authentication include issues of image manipulation, image creation, and consistency with prior knowledge about the circumstances depicted.</a:t>
            </a:r>
          </a:p>
          <a:p>
            <a:pPr marL="0" indent="0">
              <a:buNone/>
            </a:pPr>
            <a:endParaRPr lang="en-US" dirty="0" smtClean="0"/>
          </a:p>
          <a:p>
            <a:pPr marL="0" indent="0">
              <a:buNone/>
            </a:pPr>
            <a:r>
              <a:rPr lang="en-US" b="1" dirty="0" smtClean="0"/>
              <a:t>Objective/rationale</a:t>
            </a:r>
            <a:r>
              <a:rPr lang="en-US" dirty="0" smtClean="0"/>
              <a:t>: This document will provide personnel with guidance regarding practices appropriate when performing image authentication as part of image analysis</a:t>
            </a:r>
            <a:endParaRPr lang="en-US" dirty="0"/>
          </a:p>
          <a:p>
            <a:pPr marL="0" indent="0">
              <a:buNone/>
            </a:pPr>
            <a:r>
              <a:rPr lang="en-US" b="1" dirty="0" smtClean="0"/>
              <a:t>Issues/Concerns/Safety: </a:t>
            </a:r>
            <a:r>
              <a:rPr lang="en-US" dirty="0" smtClean="0"/>
              <a:t>Consideration will include vicarious trauma from evaluation of images that depict disturbing subject matter.</a:t>
            </a:r>
          </a:p>
          <a:p>
            <a:endParaRPr lang="en-US" dirty="0" smtClean="0"/>
          </a:p>
          <a:p>
            <a:endParaRPr lang="en-US" dirty="0" smtClean="0"/>
          </a:p>
          <a:p>
            <a:endParaRPr lang="en-US" dirty="0"/>
          </a:p>
          <a:p>
            <a:endParaRPr lang="en-US" dirty="0" smtClean="0"/>
          </a:p>
          <a:p>
            <a:pPr marL="0" indent="0">
              <a:buNone/>
            </a:pPr>
            <a:endParaRPr lang="en-US" dirty="0" smtClean="0"/>
          </a:p>
          <a:p>
            <a:pPr marL="0" indent="0">
              <a:buNone/>
            </a:pPr>
            <a:endParaRPr lang="en-US" dirty="0"/>
          </a:p>
        </p:txBody>
      </p:sp>
      <p:sp>
        <p:nvSpPr>
          <p:cNvPr id="4" name="TextBox 3"/>
          <p:cNvSpPr txBox="1"/>
          <p:nvPr/>
        </p:nvSpPr>
        <p:spPr>
          <a:xfrm>
            <a:off x="3392555" y="5155095"/>
            <a:ext cx="5751445" cy="1477328"/>
          </a:xfrm>
          <a:prstGeom prst="rect">
            <a:avLst/>
          </a:prstGeom>
          <a:solidFill>
            <a:schemeClr val="bg2">
              <a:lumMod val="90000"/>
            </a:schemeClr>
          </a:solidFill>
        </p:spPr>
        <p:txBody>
          <a:bodyPr wrap="square" rtlCol="0">
            <a:spAutoFit/>
          </a:bodyPr>
          <a:lstStyle/>
          <a:p>
            <a:r>
              <a:rPr lang="en-US" b="1" dirty="0" smtClean="0"/>
              <a:t>Task Group Name: </a:t>
            </a:r>
            <a:r>
              <a:rPr lang="en-US" dirty="0" smtClean="0"/>
              <a:t>Imaging Analysis</a:t>
            </a:r>
          </a:p>
          <a:p>
            <a:r>
              <a:rPr lang="en-US" b="1" dirty="0" smtClean="0"/>
              <a:t>Task Group Chair Name: Chris </a:t>
            </a:r>
            <a:r>
              <a:rPr lang="en-US" b="1" dirty="0" err="1" smtClean="0"/>
              <a:t>Iber</a:t>
            </a:r>
            <a:endParaRPr lang="en-US" b="1" dirty="0" smtClean="0"/>
          </a:p>
          <a:p>
            <a:r>
              <a:rPr lang="en-US" b="1" dirty="0" smtClean="0"/>
              <a:t>Task Group Chair Contact Information: </a:t>
            </a:r>
            <a:r>
              <a:rPr lang="en-US" dirty="0" smtClean="0">
                <a:solidFill>
                  <a:schemeClr val="bg1"/>
                </a:solidFill>
                <a:hlinkClick r:id="rId2"/>
              </a:rPr>
              <a:t>Christopher.iber@ic.fbi.gov</a:t>
            </a:r>
            <a:endParaRPr lang="en-US" b="1" dirty="0" smtClean="0"/>
          </a:p>
          <a:p>
            <a:r>
              <a:rPr lang="en-US" b="1" dirty="0" smtClean="0"/>
              <a:t>Date of Last Task Group Meeting: 29JAN2016</a:t>
            </a:r>
          </a:p>
        </p:txBody>
      </p:sp>
      <p:sp>
        <p:nvSpPr>
          <p:cNvPr id="5" name="Slide Number Placeholder 4"/>
          <p:cNvSpPr>
            <a:spLocks noGrp="1"/>
          </p:cNvSpPr>
          <p:nvPr>
            <p:ph type="sldNum" sz="quarter" idx="12"/>
          </p:nvPr>
        </p:nvSpPr>
        <p:spPr/>
        <p:txBody>
          <a:bodyPr/>
          <a:lstStyle/>
          <a:p>
            <a:fld id="{8A6BD0B9-3465-4E0F-AE7F-2EBD7D9D0656}" type="slidenum">
              <a:rPr lang="en-US" smtClean="0"/>
              <a:pPr/>
              <a:t>11</a:t>
            </a:fld>
            <a:endParaRPr lang="en-US" dirty="0"/>
          </a:p>
        </p:txBody>
      </p:sp>
    </p:spTree>
    <p:extLst>
      <p:ext uri="{BB962C8B-B14F-4D97-AF65-F5344CB8AC3E}">
        <p14:creationId xmlns:p14="http://schemas.microsoft.com/office/powerpoint/2010/main" xmlns="" val="9416260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772" y="567442"/>
            <a:ext cx="7886700" cy="1325563"/>
          </a:xfrm>
        </p:spPr>
        <p:txBody>
          <a:bodyPr/>
          <a:lstStyle/>
          <a:p>
            <a:r>
              <a:rPr lang="en-US" dirty="0" smtClean="0"/>
              <a:t>Standards/Guidelines Development</a:t>
            </a:r>
            <a:br>
              <a:rPr lang="en-US" dirty="0" smtClean="0"/>
            </a:br>
            <a:r>
              <a:rPr lang="en-US" dirty="0" smtClean="0"/>
              <a:t>Priority 2 Document</a:t>
            </a:r>
            <a:endParaRPr lang="en-US" dirty="0"/>
          </a:p>
        </p:txBody>
      </p:sp>
      <p:sp>
        <p:nvSpPr>
          <p:cNvPr id="3" name="Content Placeholder 2"/>
          <p:cNvSpPr>
            <a:spLocks noGrp="1"/>
          </p:cNvSpPr>
          <p:nvPr>
            <p:ph idx="1"/>
          </p:nvPr>
        </p:nvSpPr>
        <p:spPr>
          <a:xfrm>
            <a:off x="547626" y="1986170"/>
            <a:ext cx="8106043" cy="2890630"/>
          </a:xfrm>
        </p:spPr>
        <p:txBody>
          <a:bodyPr>
            <a:normAutofit/>
          </a:bodyPr>
          <a:lstStyle/>
          <a:p>
            <a:pPr marL="0" indent="0">
              <a:buNone/>
            </a:pPr>
            <a:r>
              <a:rPr lang="en-US" b="1" dirty="0" smtClean="0"/>
              <a:t>Key Components of Standard</a:t>
            </a:r>
            <a:r>
              <a:rPr lang="en-US" dirty="0" smtClean="0"/>
              <a:t>:</a:t>
            </a:r>
          </a:p>
          <a:p>
            <a:pPr marL="342900" lvl="1" indent="0"/>
            <a:r>
              <a:rPr lang="en-US" dirty="0" smtClean="0"/>
              <a:t>Provenance of the image</a:t>
            </a:r>
          </a:p>
          <a:p>
            <a:pPr marL="342900" lvl="1" indent="0"/>
            <a:r>
              <a:rPr lang="en-US" dirty="0" smtClean="0"/>
              <a:t>Metadata Analysis</a:t>
            </a:r>
          </a:p>
          <a:p>
            <a:pPr marL="342900" lvl="1" indent="0"/>
            <a:r>
              <a:rPr lang="en-US" dirty="0" smtClean="0"/>
              <a:t>Photo Response Non-Uniformity (PRNU)</a:t>
            </a:r>
          </a:p>
          <a:p>
            <a:pPr marL="342900" lvl="1" indent="0"/>
            <a:r>
              <a:rPr lang="en-US" dirty="0" smtClean="0"/>
              <a:t>Detection of Manipulation</a:t>
            </a:r>
          </a:p>
          <a:p>
            <a:pPr marL="342900" lvl="1" indent="0"/>
            <a:r>
              <a:rPr lang="en-US" dirty="0" smtClean="0"/>
              <a:t>Detection of Image Creation</a:t>
            </a:r>
          </a:p>
          <a:p>
            <a:pPr marL="342900" lvl="1" indent="0"/>
            <a:r>
              <a:rPr lang="en-US" dirty="0" smtClean="0"/>
              <a:t>Detection of Staging</a:t>
            </a:r>
          </a:p>
          <a:p>
            <a:pPr marL="342900" lvl="1" indent="0"/>
            <a:r>
              <a:rPr lang="en-US" dirty="0" smtClean="0"/>
              <a:t>Continuity Issues</a:t>
            </a:r>
          </a:p>
          <a:p>
            <a:pPr marL="342900" lvl="1" indent="0"/>
            <a:r>
              <a:rPr lang="en-US" dirty="0" smtClean="0"/>
              <a:t>Image Processing</a:t>
            </a:r>
          </a:p>
          <a:p>
            <a:pPr marL="0" indent="0"/>
            <a:endParaRPr lang="en-US" dirty="0" smtClean="0"/>
          </a:p>
          <a:p>
            <a:endParaRPr lang="en-US" dirty="0" smtClean="0"/>
          </a:p>
          <a:p>
            <a:endParaRPr lang="en-US" dirty="0" smtClean="0"/>
          </a:p>
          <a:p>
            <a:endParaRPr lang="en-US" dirty="0"/>
          </a:p>
          <a:p>
            <a:endParaRPr lang="en-US" dirty="0" smtClean="0"/>
          </a:p>
          <a:p>
            <a:pPr marL="0" indent="0">
              <a:buNone/>
            </a:pPr>
            <a:endParaRPr lang="en-US" dirty="0" smtClean="0"/>
          </a:p>
          <a:p>
            <a:pPr marL="0" indent="0">
              <a:buNone/>
            </a:pPr>
            <a:endParaRPr lang="en-US" dirty="0"/>
          </a:p>
        </p:txBody>
      </p:sp>
      <p:sp>
        <p:nvSpPr>
          <p:cNvPr id="5" name="Slide Number Placeholder 4"/>
          <p:cNvSpPr>
            <a:spLocks noGrp="1"/>
          </p:cNvSpPr>
          <p:nvPr>
            <p:ph type="sldNum" sz="quarter" idx="12"/>
          </p:nvPr>
        </p:nvSpPr>
        <p:spPr/>
        <p:txBody>
          <a:bodyPr/>
          <a:lstStyle/>
          <a:p>
            <a:fld id="{8A6BD0B9-3465-4E0F-AE7F-2EBD7D9D0656}" type="slidenum">
              <a:rPr lang="en-US" smtClean="0"/>
              <a:pPr/>
              <a:t>12</a:t>
            </a:fld>
            <a:endParaRPr lang="en-US" dirty="0"/>
          </a:p>
        </p:txBody>
      </p:sp>
      <p:sp>
        <p:nvSpPr>
          <p:cNvPr id="6" name="Rectangle 5"/>
          <p:cNvSpPr/>
          <p:nvPr/>
        </p:nvSpPr>
        <p:spPr>
          <a:xfrm>
            <a:off x="558863" y="293745"/>
            <a:ext cx="6812898" cy="369332"/>
          </a:xfrm>
          <a:prstGeom prst="rect">
            <a:avLst/>
          </a:prstGeom>
        </p:spPr>
        <p:txBody>
          <a:bodyPr wrap="square">
            <a:spAutoFit/>
          </a:bodyPr>
          <a:lstStyle/>
          <a:p>
            <a:r>
              <a:rPr lang="en-US" i="1" dirty="0" smtClean="0"/>
              <a:t>Priority 2: Standards for Image Authentication </a:t>
            </a:r>
            <a:endParaRPr lang="en-US" i="1" dirty="0"/>
          </a:p>
        </p:txBody>
      </p:sp>
    </p:spTree>
    <p:extLst>
      <p:ext uri="{BB962C8B-B14F-4D97-AF65-F5344CB8AC3E}">
        <p14:creationId xmlns:p14="http://schemas.microsoft.com/office/powerpoint/2010/main" xmlns="" val="6092197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320" y="487912"/>
            <a:ext cx="7886700" cy="1325563"/>
          </a:xfrm>
        </p:spPr>
        <p:txBody>
          <a:bodyPr/>
          <a:lstStyle/>
          <a:p>
            <a:r>
              <a:rPr lang="en-US" dirty="0" smtClean="0"/>
              <a:t>Task Group/Subcommittee Action Plan</a:t>
            </a:r>
            <a:endParaRPr lang="en-US" dirty="0"/>
          </a:p>
        </p:txBody>
      </p:sp>
      <p:graphicFrame>
        <p:nvGraphicFramePr>
          <p:cNvPr id="4" name="Content Placeholder 6"/>
          <p:cNvGraphicFramePr>
            <a:graphicFrameLocks noGrp="1"/>
          </p:cNvGraphicFramePr>
          <p:nvPr>
            <p:ph idx="1"/>
            <p:extLst>
              <p:ext uri="{D42A27DB-BD31-4B8C-83A1-F6EECF244321}">
                <p14:modId xmlns:p14="http://schemas.microsoft.com/office/powerpoint/2010/main" xmlns="" val="3215943002"/>
              </p:ext>
            </p:extLst>
          </p:nvPr>
        </p:nvGraphicFramePr>
        <p:xfrm>
          <a:off x="712788" y="2024063"/>
          <a:ext cx="7477055" cy="2658105"/>
        </p:xfrm>
        <a:graphic>
          <a:graphicData uri="http://schemas.openxmlformats.org/drawingml/2006/table">
            <a:tbl>
              <a:tblPr firstRow="1" bandRow="1">
                <a:tableStyleId>{073A0DAA-6AF3-43AB-8588-CEC1D06C72B9}</a:tableStyleId>
              </a:tblPr>
              <a:tblGrid>
                <a:gridCol w="2657191"/>
                <a:gridCol w="1388774"/>
                <a:gridCol w="1715545"/>
                <a:gridCol w="1715545"/>
              </a:tblGrid>
              <a:tr h="611191">
                <a:tc>
                  <a:txBody>
                    <a:bodyPr/>
                    <a:lstStyle/>
                    <a:p>
                      <a:r>
                        <a:rPr lang="en-US" sz="1600" dirty="0" smtClean="0"/>
                        <a:t>Planned Actions</a:t>
                      </a:r>
                      <a:endParaRPr lang="en-US" sz="1600" dirty="0"/>
                    </a:p>
                  </a:txBody>
                  <a:tcPr anchor="ctr"/>
                </a:tc>
                <a:tc>
                  <a:txBody>
                    <a:bodyPr/>
                    <a:lstStyle/>
                    <a:p>
                      <a:r>
                        <a:rPr lang="en-US" sz="1600" dirty="0" smtClean="0"/>
                        <a:t>OSAC Process Stage (e.g., SDO 100) </a:t>
                      </a:r>
                      <a:endParaRPr lang="en-US" sz="1600" dirty="0"/>
                    </a:p>
                  </a:txBody>
                  <a:tcPr anchor="ctr"/>
                </a:tc>
                <a:tc>
                  <a:txBody>
                    <a:bodyPr/>
                    <a:lstStyle/>
                    <a:p>
                      <a:pPr algn="ctr"/>
                      <a:r>
                        <a:rPr lang="en-US" sz="1600" dirty="0" smtClean="0"/>
                        <a:t>Assignee</a:t>
                      </a:r>
                      <a:endParaRPr lang="en-US" sz="1600" dirty="0"/>
                    </a:p>
                  </a:txBody>
                  <a:tcPr anchor="ctr"/>
                </a:tc>
                <a:tc>
                  <a:txBody>
                    <a:bodyPr/>
                    <a:lstStyle/>
                    <a:p>
                      <a:pPr algn="ctr"/>
                      <a:r>
                        <a:rPr lang="en-US" sz="1600" dirty="0" smtClean="0"/>
                        <a:t>Estimated</a:t>
                      </a:r>
                      <a:r>
                        <a:rPr lang="en-US" sz="1600" baseline="0" dirty="0" smtClean="0"/>
                        <a:t> Completion Date</a:t>
                      </a:r>
                      <a:endParaRPr lang="en-US" sz="1600" dirty="0"/>
                    </a:p>
                  </a:txBody>
                  <a:tcPr anchor="ctr"/>
                </a:tc>
              </a:tr>
              <a:tr h="367029">
                <a:tc>
                  <a:txBody>
                    <a:bodyPr/>
                    <a:lstStyle/>
                    <a:p>
                      <a:r>
                        <a:rPr lang="en-US" sz="1600" dirty="0" smtClean="0"/>
                        <a:t>SAC Approval</a:t>
                      </a:r>
                      <a:endParaRPr lang="en-US" sz="1600" dirty="0"/>
                    </a:p>
                  </a:txBody>
                  <a:tcPr/>
                </a:tc>
                <a:tc>
                  <a:txBody>
                    <a:bodyPr/>
                    <a:lstStyle/>
                    <a:p>
                      <a:r>
                        <a:rPr lang="en-US" sz="1600" dirty="0" smtClean="0"/>
                        <a:t>SDO-100</a:t>
                      </a:r>
                      <a:endParaRPr lang="en-US" sz="1600" dirty="0"/>
                    </a:p>
                  </a:txBody>
                  <a:tcPr/>
                </a:tc>
                <a:tc>
                  <a:txBody>
                    <a:bodyPr/>
                    <a:lstStyle/>
                    <a:p>
                      <a:r>
                        <a:rPr lang="en-US" sz="1600" dirty="0" err="1" smtClean="0"/>
                        <a:t>Iber</a:t>
                      </a:r>
                      <a:endParaRPr lang="en-US" sz="1600" dirty="0"/>
                    </a:p>
                  </a:txBody>
                  <a:tcPr/>
                </a:tc>
                <a:tc>
                  <a:txBody>
                    <a:bodyPr/>
                    <a:lstStyle/>
                    <a:p>
                      <a:r>
                        <a:rPr lang="en-US" sz="1600" dirty="0" smtClean="0"/>
                        <a:t>1 MAR 2016</a:t>
                      </a:r>
                      <a:endParaRPr lang="en-US" sz="1600" dirty="0"/>
                    </a:p>
                  </a:txBody>
                  <a:tcPr/>
                </a:tc>
              </a:tr>
              <a:tr h="367029">
                <a:tc>
                  <a:txBody>
                    <a:bodyPr/>
                    <a:lstStyle/>
                    <a:p>
                      <a:r>
                        <a:rPr lang="en-US" sz="1600" dirty="0" smtClean="0"/>
                        <a:t>Refine</a:t>
                      </a:r>
                      <a:r>
                        <a:rPr lang="en-US" sz="1600" baseline="0" dirty="0" smtClean="0"/>
                        <a:t> the document</a:t>
                      </a:r>
                      <a:endParaRPr lang="en-US" sz="1600" dirty="0"/>
                    </a:p>
                  </a:txBody>
                  <a:tcPr/>
                </a:tc>
                <a:tc>
                  <a:txBody>
                    <a:bodyPr/>
                    <a:lstStyle/>
                    <a:p>
                      <a:r>
                        <a:rPr lang="en-US" sz="1600" dirty="0" smtClean="0"/>
                        <a:t>SD0-200</a:t>
                      </a:r>
                      <a:endParaRPr lang="en-US" sz="1600" dirty="0"/>
                    </a:p>
                  </a:txBody>
                  <a:tcPr/>
                </a:tc>
                <a:tc>
                  <a:txBody>
                    <a:bodyPr/>
                    <a:lstStyle/>
                    <a:p>
                      <a:r>
                        <a:rPr lang="en-US" sz="1600" dirty="0" err="1" smtClean="0"/>
                        <a:t>Iber</a:t>
                      </a:r>
                      <a:endParaRPr lang="en-US" sz="1600" dirty="0"/>
                    </a:p>
                  </a:txBody>
                  <a:tcPr/>
                </a:tc>
                <a:tc>
                  <a:txBody>
                    <a:bodyPr/>
                    <a:lstStyle/>
                    <a:p>
                      <a:r>
                        <a:rPr lang="en-US" sz="1600" dirty="0" smtClean="0"/>
                        <a:t>1 AUG 2016</a:t>
                      </a:r>
                      <a:endParaRPr lang="en-US" sz="1600" dirty="0"/>
                    </a:p>
                  </a:txBody>
                  <a:tcPr/>
                </a:tc>
              </a:tr>
              <a:tr h="367029">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r h="367029">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r h="367029">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bl>
          </a:graphicData>
        </a:graphic>
      </p:graphicFrame>
      <p:sp>
        <p:nvSpPr>
          <p:cNvPr id="5" name="TextBox 4"/>
          <p:cNvSpPr txBox="1"/>
          <p:nvPr/>
        </p:nvSpPr>
        <p:spPr>
          <a:xfrm>
            <a:off x="306030" y="317550"/>
            <a:ext cx="6933756" cy="400110"/>
          </a:xfrm>
          <a:prstGeom prst="rect">
            <a:avLst/>
          </a:prstGeom>
          <a:noFill/>
        </p:spPr>
        <p:txBody>
          <a:bodyPr wrap="square" rtlCol="0">
            <a:spAutoFit/>
          </a:bodyPr>
          <a:lstStyle/>
          <a:p>
            <a:r>
              <a:rPr lang="en-US" sz="2000" i="1" dirty="0" smtClean="0"/>
              <a:t>Priority 2: Standards for Image Authentication </a:t>
            </a:r>
            <a:endParaRPr lang="en-US" sz="2000" i="1" dirty="0"/>
          </a:p>
        </p:txBody>
      </p:sp>
      <p:sp>
        <p:nvSpPr>
          <p:cNvPr id="6" name="Slide Number Placeholder 5"/>
          <p:cNvSpPr>
            <a:spLocks noGrp="1"/>
          </p:cNvSpPr>
          <p:nvPr>
            <p:ph type="sldNum" sz="quarter" idx="12"/>
          </p:nvPr>
        </p:nvSpPr>
        <p:spPr/>
        <p:txBody>
          <a:bodyPr/>
          <a:lstStyle/>
          <a:p>
            <a:fld id="{8A6BD0B9-3465-4E0F-AE7F-2EBD7D9D0656}" type="slidenum">
              <a:rPr lang="en-US" smtClean="0"/>
              <a:pPr/>
              <a:t>13</a:t>
            </a:fld>
            <a:endParaRPr lang="en-US" dirty="0"/>
          </a:p>
        </p:txBody>
      </p:sp>
    </p:spTree>
    <p:extLst>
      <p:ext uri="{BB962C8B-B14F-4D97-AF65-F5344CB8AC3E}">
        <p14:creationId xmlns:p14="http://schemas.microsoft.com/office/powerpoint/2010/main" xmlns="" val="20587563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6" y="539162"/>
            <a:ext cx="7886700" cy="1325563"/>
          </a:xfrm>
        </p:spPr>
        <p:txBody>
          <a:bodyPr/>
          <a:lstStyle/>
          <a:p>
            <a:r>
              <a:rPr lang="en-US" dirty="0" smtClean="0"/>
              <a:t>Standards/Guidelines Development</a:t>
            </a:r>
            <a:br>
              <a:rPr lang="en-US" dirty="0" smtClean="0"/>
            </a:br>
            <a:r>
              <a:rPr lang="en-US" dirty="0" smtClean="0"/>
              <a:t>Priority 3 Document</a:t>
            </a:r>
            <a:endParaRPr lang="en-US" dirty="0"/>
          </a:p>
        </p:txBody>
      </p:sp>
      <p:sp>
        <p:nvSpPr>
          <p:cNvPr id="3" name="Content Placeholder 2"/>
          <p:cNvSpPr>
            <a:spLocks noGrp="1"/>
          </p:cNvSpPr>
          <p:nvPr>
            <p:ph idx="1"/>
          </p:nvPr>
        </p:nvSpPr>
        <p:spPr>
          <a:xfrm>
            <a:off x="547626" y="1986170"/>
            <a:ext cx="8106043" cy="2890630"/>
          </a:xfrm>
        </p:spPr>
        <p:txBody>
          <a:bodyPr>
            <a:normAutofit fontScale="85000" lnSpcReduction="20000"/>
          </a:bodyPr>
          <a:lstStyle/>
          <a:p>
            <a:pPr marL="0" indent="0">
              <a:buNone/>
            </a:pPr>
            <a:r>
              <a:rPr lang="en-US" dirty="0" smtClean="0"/>
              <a:t>Document Title: </a:t>
            </a:r>
            <a:r>
              <a:rPr lang="en-US" sz="2400" b="1" dirty="0" smtClean="0">
                <a:solidFill>
                  <a:schemeClr val="dk1"/>
                </a:solidFill>
              </a:rPr>
              <a:t>Best Practices for Data Retrieval from Digital Video Recorders (DVR)</a:t>
            </a:r>
            <a:endParaRPr lang="en-US" sz="2400" b="1" dirty="0" smtClean="0"/>
          </a:p>
          <a:p>
            <a:pPr marL="0" indent="0">
              <a:buNone/>
            </a:pPr>
            <a:endParaRPr lang="en-US" dirty="0" smtClean="0"/>
          </a:p>
          <a:p>
            <a:pPr marL="0" indent="0">
              <a:buNone/>
            </a:pPr>
            <a:r>
              <a:rPr lang="en-US" b="1" dirty="0" smtClean="0"/>
              <a:t>Scope</a:t>
            </a:r>
            <a:r>
              <a:rPr lang="en-US" dirty="0" smtClean="0"/>
              <a:t>: This document is intended to provide procedures for the collection of data from digital video recorders (DVRs) that ensure playback while maintaining best evidence.</a:t>
            </a:r>
          </a:p>
          <a:p>
            <a:pPr>
              <a:buNone/>
            </a:pPr>
            <a:r>
              <a:rPr lang="en-US" b="1" dirty="0" smtClean="0"/>
              <a:t>Objective/rationale</a:t>
            </a:r>
            <a:r>
              <a:rPr lang="en-US" dirty="0" smtClean="0"/>
              <a:t>: This document will provide the best methods for the retrieval of video/audio data evidence and any associated metadata. These best practices, guidelines and recommendations are intended to provide responding law enforcement personnel guidance in securing and collecting data from DCCTV systems. This will ensure that best methods are utilized to retrieve the recorded data and maintain its integrity. </a:t>
            </a:r>
          </a:p>
          <a:p>
            <a:endParaRPr lang="en-US" dirty="0" smtClean="0"/>
          </a:p>
          <a:p>
            <a:endParaRPr lang="en-US" dirty="0" smtClean="0"/>
          </a:p>
          <a:p>
            <a:endParaRPr lang="en-US" dirty="0"/>
          </a:p>
          <a:p>
            <a:endParaRPr lang="en-US" dirty="0" smtClean="0"/>
          </a:p>
          <a:p>
            <a:pPr marL="0" indent="0">
              <a:buNone/>
            </a:pPr>
            <a:endParaRPr lang="en-US" dirty="0" smtClean="0"/>
          </a:p>
          <a:p>
            <a:pPr marL="0" indent="0">
              <a:buNone/>
            </a:pPr>
            <a:endParaRPr lang="en-US" dirty="0"/>
          </a:p>
        </p:txBody>
      </p:sp>
      <p:sp>
        <p:nvSpPr>
          <p:cNvPr id="4" name="TextBox 3"/>
          <p:cNvSpPr txBox="1"/>
          <p:nvPr/>
        </p:nvSpPr>
        <p:spPr>
          <a:xfrm>
            <a:off x="3392555" y="5155095"/>
            <a:ext cx="5751445" cy="1477328"/>
          </a:xfrm>
          <a:prstGeom prst="rect">
            <a:avLst/>
          </a:prstGeom>
          <a:solidFill>
            <a:schemeClr val="bg2">
              <a:lumMod val="90000"/>
            </a:schemeClr>
          </a:solidFill>
        </p:spPr>
        <p:txBody>
          <a:bodyPr wrap="square" rtlCol="0">
            <a:spAutoFit/>
          </a:bodyPr>
          <a:lstStyle/>
          <a:p>
            <a:r>
              <a:rPr lang="en-US" b="1" dirty="0" smtClean="0"/>
              <a:t>Task Group Name: </a:t>
            </a:r>
            <a:r>
              <a:rPr lang="en-US" dirty="0" smtClean="0"/>
              <a:t>Video Analysis</a:t>
            </a:r>
          </a:p>
          <a:p>
            <a:r>
              <a:rPr lang="en-US" b="1" dirty="0" smtClean="0"/>
              <a:t>Task Group Chair Name: Julie Carnes</a:t>
            </a:r>
          </a:p>
          <a:p>
            <a:r>
              <a:rPr lang="en-US" b="1" dirty="0" smtClean="0"/>
              <a:t>Task Group Chair Contact Information: </a:t>
            </a:r>
            <a:r>
              <a:rPr lang="en-US" dirty="0" smtClean="0">
                <a:solidFill>
                  <a:schemeClr val="bg1"/>
                </a:solidFill>
                <a:hlinkClick r:id="rId2"/>
              </a:rPr>
              <a:t>Julie.carnes@target.com</a:t>
            </a:r>
            <a:endParaRPr lang="en-US" b="1" dirty="0" smtClean="0"/>
          </a:p>
          <a:p>
            <a:r>
              <a:rPr lang="en-US" b="1" dirty="0" smtClean="0"/>
              <a:t>Date of Last Task Group Meeting: 29JAN2016</a:t>
            </a:r>
          </a:p>
        </p:txBody>
      </p:sp>
      <p:sp>
        <p:nvSpPr>
          <p:cNvPr id="5" name="Slide Number Placeholder 4"/>
          <p:cNvSpPr>
            <a:spLocks noGrp="1"/>
          </p:cNvSpPr>
          <p:nvPr>
            <p:ph type="sldNum" sz="quarter" idx="12"/>
          </p:nvPr>
        </p:nvSpPr>
        <p:spPr/>
        <p:txBody>
          <a:bodyPr/>
          <a:lstStyle/>
          <a:p>
            <a:fld id="{8A6BD0B9-3465-4E0F-AE7F-2EBD7D9D0656}" type="slidenum">
              <a:rPr lang="en-US" smtClean="0"/>
              <a:pPr/>
              <a:t>14</a:t>
            </a:fld>
            <a:endParaRPr lang="en-US" dirty="0"/>
          </a:p>
        </p:txBody>
      </p:sp>
    </p:spTree>
    <p:extLst>
      <p:ext uri="{BB962C8B-B14F-4D97-AF65-F5344CB8AC3E}">
        <p14:creationId xmlns:p14="http://schemas.microsoft.com/office/powerpoint/2010/main" xmlns="" val="9416260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6" y="539162"/>
            <a:ext cx="7886700" cy="1325563"/>
          </a:xfrm>
        </p:spPr>
        <p:txBody>
          <a:bodyPr/>
          <a:lstStyle/>
          <a:p>
            <a:r>
              <a:rPr lang="en-US" dirty="0" smtClean="0"/>
              <a:t>Standards/Guidelines Development</a:t>
            </a:r>
            <a:br>
              <a:rPr lang="en-US" dirty="0" smtClean="0"/>
            </a:br>
            <a:r>
              <a:rPr lang="en-US" dirty="0" smtClean="0"/>
              <a:t>Priority 3 Document</a:t>
            </a:r>
            <a:endParaRPr lang="en-US" dirty="0"/>
          </a:p>
        </p:txBody>
      </p:sp>
      <p:sp>
        <p:nvSpPr>
          <p:cNvPr id="3" name="Content Placeholder 2"/>
          <p:cNvSpPr>
            <a:spLocks noGrp="1"/>
          </p:cNvSpPr>
          <p:nvPr>
            <p:ph idx="1"/>
          </p:nvPr>
        </p:nvSpPr>
        <p:spPr>
          <a:xfrm>
            <a:off x="547626" y="1986170"/>
            <a:ext cx="8106043" cy="2890630"/>
          </a:xfrm>
        </p:spPr>
        <p:txBody>
          <a:bodyPr>
            <a:normAutofit/>
          </a:bodyPr>
          <a:lstStyle/>
          <a:p>
            <a:pPr marL="0" indent="0">
              <a:buNone/>
            </a:pPr>
            <a:r>
              <a:rPr lang="en-US" b="1" dirty="0" smtClean="0"/>
              <a:t>Key Components of Standard</a:t>
            </a:r>
            <a:r>
              <a:rPr lang="en-US" dirty="0" smtClean="0"/>
              <a:t>: </a:t>
            </a:r>
          </a:p>
          <a:p>
            <a:pPr lvl="1"/>
            <a:r>
              <a:rPr lang="en-US" dirty="0" smtClean="0"/>
              <a:t>Recognizing DCCTV Evidence and its Nature</a:t>
            </a:r>
          </a:p>
          <a:p>
            <a:pPr lvl="1"/>
            <a:r>
              <a:rPr lang="en-US" dirty="0" smtClean="0"/>
              <a:t>Types of Digital Video Recording Systems</a:t>
            </a:r>
          </a:p>
          <a:p>
            <a:pPr lvl="1"/>
            <a:r>
              <a:rPr lang="en-US" dirty="0" smtClean="0"/>
              <a:t>DVR Recordings</a:t>
            </a:r>
          </a:p>
          <a:p>
            <a:pPr lvl="1"/>
            <a:r>
              <a:rPr lang="en-US" dirty="0" smtClean="0"/>
              <a:t>Steps to Take Upon Scene Arrival</a:t>
            </a:r>
          </a:p>
          <a:p>
            <a:pPr lvl="1"/>
            <a:r>
              <a:rPr lang="en-US" dirty="0" smtClean="0"/>
              <a:t>Assessing the Recording System for Output</a:t>
            </a:r>
          </a:p>
          <a:p>
            <a:endParaRPr lang="en-US" dirty="0" smtClean="0"/>
          </a:p>
          <a:p>
            <a:endParaRPr lang="en-US" dirty="0"/>
          </a:p>
          <a:p>
            <a:endParaRPr lang="en-US" dirty="0" smtClean="0"/>
          </a:p>
          <a:p>
            <a:pPr marL="0" indent="0">
              <a:buNone/>
            </a:pPr>
            <a:endParaRPr lang="en-US" dirty="0" smtClean="0"/>
          </a:p>
          <a:p>
            <a:pPr marL="0" indent="0">
              <a:buNone/>
            </a:pPr>
            <a:endParaRPr lang="en-US" dirty="0"/>
          </a:p>
        </p:txBody>
      </p:sp>
      <p:sp>
        <p:nvSpPr>
          <p:cNvPr id="5" name="Slide Number Placeholder 4"/>
          <p:cNvSpPr>
            <a:spLocks noGrp="1"/>
          </p:cNvSpPr>
          <p:nvPr>
            <p:ph type="sldNum" sz="quarter" idx="12"/>
          </p:nvPr>
        </p:nvSpPr>
        <p:spPr/>
        <p:txBody>
          <a:bodyPr/>
          <a:lstStyle/>
          <a:p>
            <a:fld id="{8A6BD0B9-3465-4E0F-AE7F-2EBD7D9D0656}" type="slidenum">
              <a:rPr lang="en-US" smtClean="0"/>
              <a:pPr/>
              <a:t>15</a:t>
            </a:fld>
            <a:endParaRPr lang="en-US" dirty="0"/>
          </a:p>
        </p:txBody>
      </p:sp>
      <p:sp>
        <p:nvSpPr>
          <p:cNvPr id="6" name="Rectangle 5"/>
          <p:cNvSpPr/>
          <p:nvPr/>
        </p:nvSpPr>
        <p:spPr>
          <a:xfrm>
            <a:off x="692870" y="353208"/>
            <a:ext cx="6810865" cy="369332"/>
          </a:xfrm>
          <a:prstGeom prst="rect">
            <a:avLst/>
          </a:prstGeom>
        </p:spPr>
        <p:txBody>
          <a:bodyPr wrap="square">
            <a:spAutoFit/>
          </a:bodyPr>
          <a:lstStyle/>
          <a:p>
            <a:r>
              <a:rPr lang="en-US" i="1" dirty="0" smtClean="0"/>
              <a:t>Priority 3: </a:t>
            </a:r>
            <a:r>
              <a:rPr lang="en-US" dirty="0" smtClean="0">
                <a:solidFill>
                  <a:schemeClr val="dk1"/>
                </a:solidFill>
              </a:rPr>
              <a:t>Best Practices for Data Retrieval from Digital Video Recorders </a:t>
            </a:r>
            <a:endParaRPr lang="en-US" i="1" dirty="0"/>
          </a:p>
        </p:txBody>
      </p:sp>
    </p:spTree>
    <p:extLst>
      <p:ext uri="{BB962C8B-B14F-4D97-AF65-F5344CB8AC3E}">
        <p14:creationId xmlns:p14="http://schemas.microsoft.com/office/powerpoint/2010/main" xmlns="" val="40062580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173" y="751862"/>
            <a:ext cx="7886700" cy="1325563"/>
          </a:xfrm>
        </p:spPr>
        <p:txBody>
          <a:bodyPr/>
          <a:lstStyle/>
          <a:p>
            <a:r>
              <a:rPr lang="en-US" dirty="0" smtClean="0"/>
              <a:t>Task Group/Subcommittee Action Plan</a:t>
            </a:r>
            <a:endParaRPr lang="en-US" dirty="0"/>
          </a:p>
        </p:txBody>
      </p:sp>
      <p:graphicFrame>
        <p:nvGraphicFramePr>
          <p:cNvPr id="4" name="Content Placeholder 6"/>
          <p:cNvGraphicFramePr>
            <a:graphicFrameLocks noGrp="1"/>
          </p:cNvGraphicFramePr>
          <p:nvPr>
            <p:ph idx="1"/>
            <p:extLst>
              <p:ext uri="{D42A27DB-BD31-4B8C-83A1-F6EECF244321}">
                <p14:modId xmlns:p14="http://schemas.microsoft.com/office/powerpoint/2010/main" xmlns="" val="3215943002"/>
              </p:ext>
            </p:extLst>
          </p:nvPr>
        </p:nvGraphicFramePr>
        <p:xfrm>
          <a:off x="712788" y="2024063"/>
          <a:ext cx="7477055" cy="2870196"/>
        </p:xfrm>
        <a:graphic>
          <a:graphicData uri="http://schemas.openxmlformats.org/drawingml/2006/table">
            <a:tbl>
              <a:tblPr firstRow="1" bandRow="1">
                <a:tableStyleId>{073A0DAA-6AF3-43AB-8588-CEC1D06C72B9}</a:tableStyleId>
              </a:tblPr>
              <a:tblGrid>
                <a:gridCol w="2657191"/>
                <a:gridCol w="1388774"/>
                <a:gridCol w="1715545"/>
                <a:gridCol w="1715545"/>
              </a:tblGrid>
              <a:tr h="611191">
                <a:tc>
                  <a:txBody>
                    <a:bodyPr/>
                    <a:lstStyle/>
                    <a:p>
                      <a:r>
                        <a:rPr lang="en-US" sz="1600" dirty="0" smtClean="0"/>
                        <a:t>Planned Actions</a:t>
                      </a:r>
                      <a:endParaRPr lang="en-US" sz="1600" dirty="0"/>
                    </a:p>
                  </a:txBody>
                  <a:tcPr anchor="ctr"/>
                </a:tc>
                <a:tc>
                  <a:txBody>
                    <a:bodyPr/>
                    <a:lstStyle/>
                    <a:p>
                      <a:r>
                        <a:rPr lang="en-US" sz="1600" dirty="0" smtClean="0"/>
                        <a:t>OSAC Process Stage (e.g., SDO 100) </a:t>
                      </a:r>
                      <a:endParaRPr lang="en-US" sz="1600" dirty="0"/>
                    </a:p>
                  </a:txBody>
                  <a:tcPr anchor="ctr"/>
                </a:tc>
                <a:tc>
                  <a:txBody>
                    <a:bodyPr/>
                    <a:lstStyle/>
                    <a:p>
                      <a:pPr algn="ctr"/>
                      <a:r>
                        <a:rPr lang="en-US" sz="1600" dirty="0" smtClean="0"/>
                        <a:t>Assignee</a:t>
                      </a:r>
                      <a:endParaRPr lang="en-US" sz="1600" dirty="0"/>
                    </a:p>
                  </a:txBody>
                  <a:tcPr anchor="ctr"/>
                </a:tc>
                <a:tc>
                  <a:txBody>
                    <a:bodyPr/>
                    <a:lstStyle/>
                    <a:p>
                      <a:pPr algn="ctr"/>
                      <a:r>
                        <a:rPr lang="en-US" sz="1600" dirty="0" smtClean="0"/>
                        <a:t>Estimated</a:t>
                      </a:r>
                      <a:r>
                        <a:rPr lang="en-US" sz="1600" baseline="0" dirty="0" smtClean="0"/>
                        <a:t> Completion Date</a:t>
                      </a:r>
                      <a:endParaRPr lang="en-US" sz="1600" dirty="0"/>
                    </a:p>
                  </a:txBody>
                  <a:tcPr anchor="ctr"/>
                </a:tc>
              </a:tr>
              <a:tr h="367029">
                <a:tc>
                  <a:txBody>
                    <a:bodyPr/>
                    <a:lstStyle/>
                    <a:p>
                      <a:r>
                        <a:rPr lang="en-US" sz="1600" dirty="0" smtClean="0"/>
                        <a:t>SAC Approval</a:t>
                      </a:r>
                      <a:endParaRPr lang="en-US" sz="1600" dirty="0"/>
                    </a:p>
                  </a:txBody>
                  <a:tcPr/>
                </a:tc>
                <a:tc>
                  <a:txBody>
                    <a:bodyPr/>
                    <a:lstStyle/>
                    <a:p>
                      <a:r>
                        <a:rPr lang="en-US" sz="1600" dirty="0" smtClean="0"/>
                        <a:t>SD0-100</a:t>
                      </a:r>
                      <a:endParaRPr lang="en-US" sz="1600" dirty="0"/>
                    </a:p>
                  </a:txBody>
                  <a:tcPr/>
                </a:tc>
                <a:tc>
                  <a:txBody>
                    <a:bodyPr/>
                    <a:lstStyle/>
                    <a:p>
                      <a:r>
                        <a:rPr lang="en-US" sz="1600" dirty="0" smtClean="0"/>
                        <a:t>Carnes</a:t>
                      </a:r>
                      <a:endParaRPr lang="en-US" sz="1600" dirty="0"/>
                    </a:p>
                  </a:txBody>
                  <a:tcPr/>
                </a:tc>
                <a:tc>
                  <a:txBody>
                    <a:bodyPr/>
                    <a:lstStyle/>
                    <a:p>
                      <a:r>
                        <a:rPr lang="en-US" sz="1600" dirty="0" smtClean="0"/>
                        <a:t>1MAR2016</a:t>
                      </a:r>
                    </a:p>
                    <a:p>
                      <a:endParaRPr lang="en-US" sz="1600" dirty="0"/>
                    </a:p>
                  </a:txBody>
                  <a:tcPr/>
                </a:tc>
              </a:tr>
              <a:tr h="367029">
                <a:tc>
                  <a:txBody>
                    <a:bodyPr/>
                    <a:lstStyle/>
                    <a:p>
                      <a:r>
                        <a:rPr lang="en-US" sz="1600" dirty="0" smtClean="0"/>
                        <a:t>Refine document</a:t>
                      </a:r>
                      <a:endParaRPr lang="en-US" sz="1600" dirty="0"/>
                    </a:p>
                  </a:txBody>
                  <a:tcPr/>
                </a:tc>
                <a:tc>
                  <a:txBody>
                    <a:bodyPr/>
                    <a:lstStyle/>
                    <a:p>
                      <a:r>
                        <a:rPr lang="en-US" sz="1600" dirty="0" smtClean="0"/>
                        <a:t>SD0-200</a:t>
                      </a:r>
                      <a:endParaRPr lang="en-US" sz="1600" dirty="0"/>
                    </a:p>
                  </a:txBody>
                  <a:tcPr/>
                </a:tc>
                <a:tc>
                  <a:txBody>
                    <a:bodyPr/>
                    <a:lstStyle/>
                    <a:p>
                      <a:r>
                        <a:rPr lang="en-US" sz="1600" dirty="0" smtClean="0"/>
                        <a:t>Carnes</a:t>
                      </a:r>
                      <a:endParaRPr lang="en-US" sz="1600" dirty="0"/>
                    </a:p>
                  </a:txBody>
                  <a:tcPr/>
                </a:tc>
                <a:tc>
                  <a:txBody>
                    <a:bodyPr/>
                    <a:lstStyle/>
                    <a:p>
                      <a:r>
                        <a:rPr lang="en-US" sz="1600" dirty="0" smtClean="0"/>
                        <a:t>1MAY2016</a:t>
                      </a:r>
                      <a:endParaRPr lang="en-US" sz="1600" dirty="0"/>
                    </a:p>
                  </a:txBody>
                  <a:tcPr/>
                </a:tc>
              </a:tr>
              <a:tr h="367029">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r h="367029">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r h="367029">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bl>
          </a:graphicData>
        </a:graphic>
      </p:graphicFrame>
      <p:sp>
        <p:nvSpPr>
          <p:cNvPr id="5" name="TextBox 4"/>
          <p:cNvSpPr txBox="1"/>
          <p:nvPr/>
        </p:nvSpPr>
        <p:spPr>
          <a:xfrm>
            <a:off x="218413" y="383537"/>
            <a:ext cx="7822652" cy="400110"/>
          </a:xfrm>
          <a:prstGeom prst="rect">
            <a:avLst/>
          </a:prstGeom>
          <a:noFill/>
        </p:spPr>
        <p:txBody>
          <a:bodyPr wrap="square" rtlCol="0">
            <a:spAutoFit/>
          </a:bodyPr>
          <a:lstStyle/>
          <a:p>
            <a:r>
              <a:rPr lang="en-US" sz="2000" i="1" dirty="0" smtClean="0"/>
              <a:t>Priority 3: </a:t>
            </a:r>
            <a:r>
              <a:rPr lang="en-US" sz="2000" dirty="0" smtClean="0">
                <a:solidFill>
                  <a:schemeClr val="dk1"/>
                </a:solidFill>
              </a:rPr>
              <a:t>Best Practices for Data Retrieval from Digital Video Recorders </a:t>
            </a:r>
            <a:endParaRPr lang="en-US" sz="2000" i="1" dirty="0"/>
          </a:p>
        </p:txBody>
      </p:sp>
      <p:sp>
        <p:nvSpPr>
          <p:cNvPr id="6" name="Slide Number Placeholder 5"/>
          <p:cNvSpPr>
            <a:spLocks noGrp="1"/>
          </p:cNvSpPr>
          <p:nvPr>
            <p:ph type="sldNum" sz="quarter" idx="12"/>
          </p:nvPr>
        </p:nvSpPr>
        <p:spPr/>
        <p:txBody>
          <a:bodyPr/>
          <a:lstStyle/>
          <a:p>
            <a:fld id="{8A6BD0B9-3465-4E0F-AE7F-2EBD7D9D0656}" type="slidenum">
              <a:rPr lang="en-US" smtClean="0"/>
              <a:pPr/>
              <a:t>16</a:t>
            </a:fld>
            <a:endParaRPr lang="en-US" dirty="0"/>
          </a:p>
        </p:txBody>
      </p:sp>
    </p:spTree>
    <p:extLst>
      <p:ext uri="{BB962C8B-B14F-4D97-AF65-F5344CB8AC3E}">
        <p14:creationId xmlns:p14="http://schemas.microsoft.com/office/powerpoint/2010/main" xmlns="" val="20587563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6" y="539162"/>
            <a:ext cx="7886700" cy="1325563"/>
          </a:xfrm>
        </p:spPr>
        <p:txBody>
          <a:bodyPr/>
          <a:lstStyle/>
          <a:p>
            <a:r>
              <a:rPr lang="en-US" dirty="0" smtClean="0"/>
              <a:t>Standards/Guidelines Development</a:t>
            </a:r>
            <a:br>
              <a:rPr lang="en-US" dirty="0" smtClean="0"/>
            </a:br>
            <a:r>
              <a:rPr lang="en-US" dirty="0" smtClean="0"/>
              <a:t>Priority 4 Document</a:t>
            </a:r>
            <a:endParaRPr lang="en-US" dirty="0"/>
          </a:p>
        </p:txBody>
      </p:sp>
      <p:sp>
        <p:nvSpPr>
          <p:cNvPr id="3" name="Content Placeholder 2"/>
          <p:cNvSpPr>
            <a:spLocks noGrp="1"/>
          </p:cNvSpPr>
          <p:nvPr>
            <p:ph idx="1"/>
          </p:nvPr>
        </p:nvSpPr>
        <p:spPr>
          <a:xfrm>
            <a:off x="547626" y="1986170"/>
            <a:ext cx="8106043" cy="2890630"/>
          </a:xfrm>
        </p:spPr>
        <p:txBody>
          <a:bodyPr>
            <a:normAutofit fontScale="77500" lnSpcReduction="20000"/>
          </a:bodyPr>
          <a:lstStyle/>
          <a:p>
            <a:pPr marL="0" indent="0">
              <a:buNone/>
            </a:pPr>
            <a:r>
              <a:rPr lang="en-US" dirty="0" smtClean="0"/>
              <a:t>Document Title: </a:t>
            </a:r>
            <a:r>
              <a:rPr lang="en-US" sz="2400" b="1" dirty="0" smtClean="0">
                <a:solidFill>
                  <a:schemeClr val="dk1"/>
                </a:solidFill>
              </a:rPr>
              <a:t>Latent Print Evidence Photography</a:t>
            </a:r>
            <a:r>
              <a:rPr lang="en-US" sz="1800" b="1" dirty="0" smtClean="0"/>
              <a:t> </a:t>
            </a:r>
          </a:p>
          <a:p>
            <a:pPr marL="0" indent="0">
              <a:buNone/>
            </a:pPr>
            <a:endParaRPr lang="en-US" dirty="0" smtClean="0"/>
          </a:p>
          <a:p>
            <a:pPr marL="0" indent="0">
              <a:buNone/>
            </a:pPr>
            <a:r>
              <a:rPr lang="en-US" b="1" dirty="0" smtClean="0"/>
              <a:t>Scope</a:t>
            </a:r>
            <a:r>
              <a:rPr lang="en-US" dirty="0" smtClean="0"/>
              <a:t>: The scope of this document is to provide recommendations on the best practices for properly trained and qualified personal to capture images of latent print evidence using a digital single lens reflex camera or a flatbed scanner that are suitable for comparison purposes. </a:t>
            </a:r>
          </a:p>
          <a:p>
            <a:pPr marL="0" indent="0">
              <a:buNone/>
            </a:pPr>
            <a:r>
              <a:rPr lang="en-US" b="1" dirty="0" smtClean="0"/>
              <a:t>Objective/rationale</a:t>
            </a:r>
            <a:r>
              <a:rPr lang="en-US" dirty="0" smtClean="0"/>
              <a:t>: The purpose of this document is to describe a procedure to ensure that a digital imaging system (camera/scanner) can capture a latent print image at an achievable resolution that enables recording of level 3 details.</a:t>
            </a:r>
          </a:p>
          <a:p>
            <a:pPr marL="0" indent="0">
              <a:buNone/>
            </a:pPr>
            <a:r>
              <a:rPr lang="en-US" b="1" dirty="0" smtClean="0"/>
              <a:t>Issues/Concerns</a:t>
            </a:r>
            <a:r>
              <a:rPr lang="en-US" dirty="0" smtClean="0"/>
              <a:t>: These recommendations take into consideration the minimum resolution requirements for utilizing the photographs for comparison purposes and the current state of the development of digital imaging.</a:t>
            </a:r>
          </a:p>
          <a:p>
            <a:pPr marL="0" indent="0">
              <a:buNone/>
            </a:pPr>
            <a:endParaRPr lang="en-US" dirty="0" smtClean="0"/>
          </a:p>
          <a:p>
            <a:endParaRPr lang="en-US" dirty="0" smtClean="0"/>
          </a:p>
          <a:p>
            <a:endParaRPr lang="en-US" dirty="0" smtClean="0"/>
          </a:p>
          <a:p>
            <a:endParaRPr lang="en-US" dirty="0"/>
          </a:p>
          <a:p>
            <a:endParaRPr lang="en-US" dirty="0" smtClean="0"/>
          </a:p>
          <a:p>
            <a:pPr marL="0" indent="0">
              <a:buNone/>
            </a:pPr>
            <a:endParaRPr lang="en-US" dirty="0" smtClean="0"/>
          </a:p>
          <a:p>
            <a:pPr marL="0" indent="0">
              <a:buNone/>
            </a:pPr>
            <a:endParaRPr lang="en-US" dirty="0"/>
          </a:p>
        </p:txBody>
      </p:sp>
      <p:sp>
        <p:nvSpPr>
          <p:cNvPr id="4" name="TextBox 3"/>
          <p:cNvSpPr txBox="1"/>
          <p:nvPr/>
        </p:nvSpPr>
        <p:spPr>
          <a:xfrm>
            <a:off x="3392555" y="5155095"/>
            <a:ext cx="5751445" cy="1477328"/>
          </a:xfrm>
          <a:prstGeom prst="rect">
            <a:avLst/>
          </a:prstGeom>
          <a:solidFill>
            <a:schemeClr val="bg2">
              <a:lumMod val="90000"/>
            </a:schemeClr>
          </a:solidFill>
        </p:spPr>
        <p:txBody>
          <a:bodyPr wrap="square" rtlCol="0">
            <a:spAutoFit/>
          </a:bodyPr>
          <a:lstStyle/>
          <a:p>
            <a:r>
              <a:rPr lang="en-US" b="1" dirty="0" smtClean="0"/>
              <a:t>Task Group Name: </a:t>
            </a:r>
            <a:r>
              <a:rPr lang="en-US" dirty="0" smtClean="0"/>
              <a:t>Photography</a:t>
            </a:r>
          </a:p>
          <a:p>
            <a:r>
              <a:rPr lang="en-US" b="1" dirty="0" smtClean="0"/>
              <a:t>Task Group Chair Name: Robert Sanders</a:t>
            </a:r>
          </a:p>
          <a:p>
            <a:r>
              <a:rPr lang="en-US" b="1" dirty="0" smtClean="0"/>
              <a:t>Task Group Chair Contact Information: </a:t>
            </a:r>
            <a:r>
              <a:rPr lang="en-US" dirty="0" smtClean="0">
                <a:solidFill>
                  <a:schemeClr val="bg1"/>
                </a:solidFill>
                <a:hlinkClick r:id="rId2"/>
              </a:rPr>
              <a:t>sandersrc@doj.state.wi.us</a:t>
            </a:r>
            <a:endParaRPr lang="en-US" b="1" dirty="0" smtClean="0"/>
          </a:p>
          <a:p>
            <a:r>
              <a:rPr lang="en-US" b="1" dirty="0" smtClean="0"/>
              <a:t>Date of Last Task Group Meeting: 29 JAN 2016</a:t>
            </a:r>
          </a:p>
        </p:txBody>
      </p:sp>
      <p:sp>
        <p:nvSpPr>
          <p:cNvPr id="5" name="Slide Number Placeholder 4"/>
          <p:cNvSpPr>
            <a:spLocks noGrp="1"/>
          </p:cNvSpPr>
          <p:nvPr>
            <p:ph type="sldNum" sz="quarter" idx="12"/>
          </p:nvPr>
        </p:nvSpPr>
        <p:spPr/>
        <p:txBody>
          <a:bodyPr/>
          <a:lstStyle/>
          <a:p>
            <a:fld id="{8A6BD0B9-3465-4E0F-AE7F-2EBD7D9D0656}" type="slidenum">
              <a:rPr lang="en-US" smtClean="0"/>
              <a:pPr/>
              <a:t>17</a:t>
            </a:fld>
            <a:endParaRPr lang="en-US" dirty="0"/>
          </a:p>
        </p:txBody>
      </p:sp>
    </p:spTree>
    <p:extLst>
      <p:ext uri="{BB962C8B-B14F-4D97-AF65-F5344CB8AC3E}">
        <p14:creationId xmlns:p14="http://schemas.microsoft.com/office/powerpoint/2010/main" xmlns="" val="9416260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6" y="539162"/>
            <a:ext cx="7886700" cy="1325563"/>
          </a:xfrm>
        </p:spPr>
        <p:txBody>
          <a:bodyPr/>
          <a:lstStyle/>
          <a:p>
            <a:r>
              <a:rPr lang="en-US" dirty="0" smtClean="0"/>
              <a:t>Standards/Guidelines Development</a:t>
            </a:r>
            <a:br>
              <a:rPr lang="en-US" dirty="0" smtClean="0"/>
            </a:br>
            <a:r>
              <a:rPr lang="en-US" dirty="0" smtClean="0"/>
              <a:t>Priority </a:t>
            </a:r>
            <a:r>
              <a:rPr lang="en-US" dirty="0"/>
              <a:t>4</a:t>
            </a:r>
            <a:r>
              <a:rPr lang="en-US" dirty="0" smtClean="0"/>
              <a:t> Document</a:t>
            </a:r>
            <a:endParaRPr lang="en-US" dirty="0"/>
          </a:p>
        </p:txBody>
      </p:sp>
      <p:sp>
        <p:nvSpPr>
          <p:cNvPr id="3" name="Content Placeholder 2"/>
          <p:cNvSpPr>
            <a:spLocks noGrp="1"/>
          </p:cNvSpPr>
          <p:nvPr>
            <p:ph idx="1"/>
          </p:nvPr>
        </p:nvSpPr>
        <p:spPr>
          <a:xfrm>
            <a:off x="547626" y="1986170"/>
            <a:ext cx="8106043" cy="2890630"/>
          </a:xfrm>
        </p:spPr>
        <p:txBody>
          <a:bodyPr>
            <a:normAutofit/>
          </a:bodyPr>
          <a:lstStyle/>
          <a:p>
            <a:pPr marL="0" indent="0">
              <a:buNone/>
            </a:pPr>
            <a:r>
              <a:rPr lang="en-US" b="1" dirty="0" smtClean="0"/>
              <a:t>Key Components of Standard</a:t>
            </a:r>
            <a:r>
              <a:rPr lang="en-US" dirty="0" smtClean="0"/>
              <a:t>: </a:t>
            </a:r>
          </a:p>
          <a:p>
            <a:pPr lvl="1"/>
            <a:r>
              <a:rPr lang="en-US" dirty="0" smtClean="0"/>
              <a:t>Recommended Photographic Equipment</a:t>
            </a:r>
          </a:p>
          <a:p>
            <a:pPr lvl="1"/>
            <a:r>
              <a:rPr lang="en-US" dirty="0" smtClean="0"/>
              <a:t>Photographic Procedures</a:t>
            </a:r>
          </a:p>
          <a:p>
            <a:pPr lvl="1"/>
            <a:r>
              <a:rPr lang="en-US" dirty="0" smtClean="0"/>
              <a:t>Latent Print Photography Protocol</a:t>
            </a:r>
          </a:p>
          <a:p>
            <a:pPr lvl="1"/>
            <a:r>
              <a:rPr lang="en-US" dirty="0" smtClean="0"/>
              <a:t>Camera Resolution Calibration</a:t>
            </a:r>
          </a:p>
          <a:p>
            <a:pPr lvl="1"/>
            <a:r>
              <a:rPr lang="en-US" dirty="0" smtClean="0"/>
              <a:t>Lens Considerations</a:t>
            </a:r>
          </a:p>
          <a:p>
            <a:pPr lvl="1"/>
            <a:r>
              <a:rPr lang="en-US" dirty="0" smtClean="0"/>
              <a:t>Flatbed Scanners</a:t>
            </a:r>
          </a:p>
          <a:p>
            <a:endParaRPr lang="en-US" dirty="0" smtClean="0"/>
          </a:p>
          <a:p>
            <a:endParaRPr lang="en-US" dirty="0"/>
          </a:p>
          <a:p>
            <a:endParaRPr lang="en-US" dirty="0" smtClean="0"/>
          </a:p>
          <a:p>
            <a:pPr marL="0" indent="0">
              <a:buNone/>
            </a:pPr>
            <a:endParaRPr lang="en-US" dirty="0" smtClean="0"/>
          </a:p>
          <a:p>
            <a:pPr marL="0" indent="0">
              <a:buNone/>
            </a:pPr>
            <a:endParaRPr lang="en-US" dirty="0"/>
          </a:p>
        </p:txBody>
      </p:sp>
      <p:sp>
        <p:nvSpPr>
          <p:cNvPr id="5" name="Slide Number Placeholder 4"/>
          <p:cNvSpPr>
            <a:spLocks noGrp="1"/>
          </p:cNvSpPr>
          <p:nvPr>
            <p:ph type="sldNum" sz="quarter" idx="12"/>
          </p:nvPr>
        </p:nvSpPr>
        <p:spPr/>
        <p:txBody>
          <a:bodyPr/>
          <a:lstStyle/>
          <a:p>
            <a:fld id="{8A6BD0B9-3465-4E0F-AE7F-2EBD7D9D0656}" type="slidenum">
              <a:rPr lang="en-US" smtClean="0"/>
              <a:pPr/>
              <a:t>18</a:t>
            </a:fld>
            <a:endParaRPr lang="en-US" dirty="0"/>
          </a:p>
        </p:txBody>
      </p:sp>
      <p:sp>
        <p:nvSpPr>
          <p:cNvPr id="6" name="Rectangle 5"/>
          <p:cNvSpPr/>
          <p:nvPr/>
        </p:nvSpPr>
        <p:spPr>
          <a:xfrm>
            <a:off x="740206" y="378585"/>
            <a:ext cx="4383059" cy="369332"/>
          </a:xfrm>
          <a:prstGeom prst="rect">
            <a:avLst/>
          </a:prstGeom>
        </p:spPr>
        <p:txBody>
          <a:bodyPr wrap="none">
            <a:spAutoFit/>
          </a:bodyPr>
          <a:lstStyle/>
          <a:p>
            <a:r>
              <a:rPr lang="en-US" i="1" dirty="0" smtClean="0"/>
              <a:t>Priority 4: </a:t>
            </a:r>
            <a:r>
              <a:rPr lang="en-US" dirty="0" smtClean="0">
                <a:solidFill>
                  <a:schemeClr val="dk1"/>
                </a:solidFill>
              </a:rPr>
              <a:t>Latent Print Evidence Photography</a:t>
            </a:r>
            <a:endParaRPr lang="en-US" i="1" dirty="0"/>
          </a:p>
        </p:txBody>
      </p:sp>
    </p:spTree>
    <p:extLst>
      <p:ext uri="{BB962C8B-B14F-4D97-AF65-F5344CB8AC3E}">
        <p14:creationId xmlns:p14="http://schemas.microsoft.com/office/powerpoint/2010/main" xmlns="" val="12511485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320" y="487912"/>
            <a:ext cx="7886700" cy="1325563"/>
          </a:xfrm>
        </p:spPr>
        <p:txBody>
          <a:bodyPr/>
          <a:lstStyle/>
          <a:p>
            <a:r>
              <a:rPr lang="en-US" dirty="0" smtClean="0"/>
              <a:t>Task Group/Subcommittee Action Plan</a:t>
            </a:r>
            <a:endParaRPr lang="en-US" dirty="0"/>
          </a:p>
        </p:txBody>
      </p:sp>
      <p:graphicFrame>
        <p:nvGraphicFramePr>
          <p:cNvPr id="4" name="Content Placeholder 6"/>
          <p:cNvGraphicFramePr>
            <a:graphicFrameLocks noGrp="1"/>
          </p:cNvGraphicFramePr>
          <p:nvPr>
            <p:ph idx="1"/>
            <p:extLst>
              <p:ext uri="{D42A27DB-BD31-4B8C-83A1-F6EECF244321}">
                <p14:modId xmlns:p14="http://schemas.microsoft.com/office/powerpoint/2010/main" xmlns="" val="3215943002"/>
              </p:ext>
            </p:extLst>
          </p:nvPr>
        </p:nvGraphicFramePr>
        <p:xfrm>
          <a:off x="712788" y="2024063"/>
          <a:ext cx="7477055" cy="2658105"/>
        </p:xfrm>
        <a:graphic>
          <a:graphicData uri="http://schemas.openxmlformats.org/drawingml/2006/table">
            <a:tbl>
              <a:tblPr firstRow="1" bandRow="1">
                <a:tableStyleId>{073A0DAA-6AF3-43AB-8588-CEC1D06C72B9}</a:tableStyleId>
              </a:tblPr>
              <a:tblGrid>
                <a:gridCol w="2657191"/>
                <a:gridCol w="1388774"/>
                <a:gridCol w="1715545"/>
                <a:gridCol w="1715545"/>
              </a:tblGrid>
              <a:tr h="611191">
                <a:tc>
                  <a:txBody>
                    <a:bodyPr/>
                    <a:lstStyle/>
                    <a:p>
                      <a:r>
                        <a:rPr lang="en-US" sz="1600" dirty="0" smtClean="0"/>
                        <a:t>Planned Actions</a:t>
                      </a:r>
                      <a:endParaRPr lang="en-US" sz="1600" dirty="0"/>
                    </a:p>
                  </a:txBody>
                  <a:tcPr anchor="ctr"/>
                </a:tc>
                <a:tc>
                  <a:txBody>
                    <a:bodyPr/>
                    <a:lstStyle/>
                    <a:p>
                      <a:r>
                        <a:rPr lang="en-US" sz="1600" dirty="0" smtClean="0"/>
                        <a:t>OSAC Process Stage (e.g., SDO 100) </a:t>
                      </a:r>
                      <a:endParaRPr lang="en-US" sz="1600" dirty="0"/>
                    </a:p>
                  </a:txBody>
                  <a:tcPr anchor="ctr"/>
                </a:tc>
                <a:tc>
                  <a:txBody>
                    <a:bodyPr/>
                    <a:lstStyle/>
                    <a:p>
                      <a:pPr algn="ctr"/>
                      <a:r>
                        <a:rPr lang="en-US" sz="1600" dirty="0" smtClean="0"/>
                        <a:t>Assignee</a:t>
                      </a:r>
                      <a:endParaRPr lang="en-US" sz="1600" dirty="0"/>
                    </a:p>
                  </a:txBody>
                  <a:tcPr anchor="ctr"/>
                </a:tc>
                <a:tc>
                  <a:txBody>
                    <a:bodyPr/>
                    <a:lstStyle/>
                    <a:p>
                      <a:pPr algn="ctr"/>
                      <a:r>
                        <a:rPr lang="en-US" sz="1600" dirty="0" smtClean="0"/>
                        <a:t>Estimated</a:t>
                      </a:r>
                      <a:r>
                        <a:rPr lang="en-US" sz="1600" baseline="0" dirty="0" smtClean="0"/>
                        <a:t> Completion Date</a:t>
                      </a:r>
                      <a:endParaRPr lang="en-US" sz="1600" dirty="0"/>
                    </a:p>
                  </a:txBody>
                  <a:tcPr anchor="ctr"/>
                </a:tc>
              </a:tr>
              <a:tr h="367029">
                <a:tc>
                  <a:txBody>
                    <a:bodyPr/>
                    <a:lstStyle/>
                    <a:p>
                      <a:r>
                        <a:rPr lang="en-US" sz="1600" dirty="0" smtClean="0"/>
                        <a:t>SAC Approval</a:t>
                      </a:r>
                      <a:endParaRPr lang="en-US" sz="1600" dirty="0"/>
                    </a:p>
                  </a:txBody>
                  <a:tcPr/>
                </a:tc>
                <a:tc>
                  <a:txBody>
                    <a:bodyPr/>
                    <a:lstStyle/>
                    <a:p>
                      <a:r>
                        <a:rPr lang="en-US" sz="1600" dirty="0" smtClean="0"/>
                        <a:t>SD0-100</a:t>
                      </a:r>
                      <a:endParaRPr lang="en-US" sz="1600" dirty="0"/>
                    </a:p>
                  </a:txBody>
                  <a:tcPr/>
                </a:tc>
                <a:tc>
                  <a:txBody>
                    <a:bodyPr/>
                    <a:lstStyle/>
                    <a:p>
                      <a:r>
                        <a:rPr lang="en-US" sz="1600" dirty="0" smtClean="0"/>
                        <a:t>Sanders</a:t>
                      </a:r>
                      <a:endParaRPr lang="en-US" sz="1600" dirty="0"/>
                    </a:p>
                  </a:txBody>
                  <a:tcPr/>
                </a:tc>
                <a:tc>
                  <a:txBody>
                    <a:bodyPr/>
                    <a:lstStyle/>
                    <a:p>
                      <a:r>
                        <a:rPr lang="en-US" sz="1600" dirty="0" smtClean="0"/>
                        <a:t>1MAR2016</a:t>
                      </a:r>
                      <a:endParaRPr lang="en-US" sz="1600" dirty="0"/>
                    </a:p>
                  </a:txBody>
                  <a:tcPr/>
                </a:tc>
              </a:tr>
              <a:tr h="367029">
                <a:tc>
                  <a:txBody>
                    <a:bodyPr/>
                    <a:lstStyle/>
                    <a:p>
                      <a:r>
                        <a:rPr lang="en-US" sz="1600" dirty="0" smtClean="0"/>
                        <a:t>Refine document</a:t>
                      </a:r>
                      <a:endParaRPr lang="en-US" sz="1600" dirty="0"/>
                    </a:p>
                  </a:txBody>
                  <a:tcPr/>
                </a:tc>
                <a:tc>
                  <a:txBody>
                    <a:bodyPr/>
                    <a:lstStyle/>
                    <a:p>
                      <a:r>
                        <a:rPr lang="en-US" sz="1600" dirty="0" smtClean="0"/>
                        <a:t>SD0-200</a:t>
                      </a:r>
                      <a:endParaRPr lang="en-US" sz="1600" dirty="0"/>
                    </a:p>
                  </a:txBody>
                  <a:tcPr/>
                </a:tc>
                <a:tc>
                  <a:txBody>
                    <a:bodyPr/>
                    <a:lstStyle/>
                    <a:p>
                      <a:r>
                        <a:rPr lang="en-US" sz="1600" dirty="0" smtClean="0"/>
                        <a:t>Sanders</a:t>
                      </a:r>
                      <a:endParaRPr lang="en-US" sz="1600" dirty="0"/>
                    </a:p>
                  </a:txBody>
                  <a:tcPr/>
                </a:tc>
                <a:tc>
                  <a:txBody>
                    <a:bodyPr/>
                    <a:lstStyle/>
                    <a:p>
                      <a:r>
                        <a:rPr lang="en-US" sz="1600" dirty="0" smtClean="0"/>
                        <a:t>1AUG2016</a:t>
                      </a:r>
                      <a:endParaRPr lang="en-US" sz="1600" dirty="0"/>
                    </a:p>
                  </a:txBody>
                  <a:tcPr/>
                </a:tc>
              </a:tr>
              <a:tr h="367029">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r h="367029">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r h="367029">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bl>
          </a:graphicData>
        </a:graphic>
      </p:graphicFrame>
      <p:sp>
        <p:nvSpPr>
          <p:cNvPr id="5" name="TextBox 4"/>
          <p:cNvSpPr txBox="1"/>
          <p:nvPr/>
        </p:nvSpPr>
        <p:spPr>
          <a:xfrm>
            <a:off x="311776" y="300310"/>
            <a:ext cx="6720620" cy="400110"/>
          </a:xfrm>
          <a:prstGeom prst="rect">
            <a:avLst/>
          </a:prstGeom>
          <a:noFill/>
        </p:spPr>
        <p:txBody>
          <a:bodyPr wrap="square" rtlCol="0">
            <a:spAutoFit/>
          </a:bodyPr>
          <a:lstStyle/>
          <a:p>
            <a:r>
              <a:rPr lang="en-US" sz="2000" i="1" dirty="0" smtClean="0"/>
              <a:t>Priority 4: </a:t>
            </a:r>
            <a:r>
              <a:rPr lang="en-US" sz="2000" dirty="0" smtClean="0">
                <a:solidFill>
                  <a:schemeClr val="dk1"/>
                </a:solidFill>
              </a:rPr>
              <a:t>Latent Print Evidence Photography</a:t>
            </a:r>
            <a:endParaRPr lang="en-US" sz="2000" i="1" dirty="0"/>
          </a:p>
        </p:txBody>
      </p:sp>
      <p:sp>
        <p:nvSpPr>
          <p:cNvPr id="6" name="Slide Number Placeholder 5"/>
          <p:cNvSpPr>
            <a:spLocks noGrp="1"/>
          </p:cNvSpPr>
          <p:nvPr>
            <p:ph type="sldNum" sz="quarter" idx="12"/>
          </p:nvPr>
        </p:nvSpPr>
        <p:spPr/>
        <p:txBody>
          <a:bodyPr/>
          <a:lstStyle/>
          <a:p>
            <a:fld id="{8A6BD0B9-3465-4E0F-AE7F-2EBD7D9D0656}" type="slidenum">
              <a:rPr lang="en-US" smtClean="0"/>
              <a:pPr/>
              <a:t>19</a:t>
            </a:fld>
            <a:endParaRPr lang="en-US" dirty="0"/>
          </a:p>
        </p:txBody>
      </p:sp>
    </p:spTree>
    <p:extLst>
      <p:ext uri="{BB962C8B-B14F-4D97-AF65-F5344CB8AC3E}">
        <p14:creationId xmlns:p14="http://schemas.microsoft.com/office/powerpoint/2010/main" xmlns="" val="20587563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Subcommittee Leadership</a:t>
            </a:r>
            <a:endParaRPr lang="en-US" b="1" dirty="0">
              <a:latin typeface="Arial" panose="020B0604020202020204" pitchFamily="34" charset="0"/>
              <a:cs typeface="Arial" panose="020B0604020202020204"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xmlns="" val="1976794950"/>
              </p:ext>
            </p:extLst>
          </p:nvPr>
        </p:nvGraphicFramePr>
        <p:xfrm>
          <a:off x="157993" y="2105233"/>
          <a:ext cx="8795096" cy="3413760"/>
        </p:xfrm>
        <a:graphic>
          <a:graphicData uri="http://schemas.openxmlformats.org/drawingml/2006/table">
            <a:tbl>
              <a:tblPr firstRow="1" bandRow="1">
                <a:tableStyleId>{073A0DAA-6AF3-43AB-8588-CEC1D06C72B9}</a:tableStyleId>
              </a:tblPr>
              <a:tblGrid>
                <a:gridCol w="1431820"/>
                <a:gridCol w="2008166"/>
                <a:gridCol w="1938439"/>
                <a:gridCol w="878573"/>
                <a:gridCol w="2538098"/>
              </a:tblGrid>
              <a:tr h="370840">
                <a:tc>
                  <a:txBody>
                    <a:bodyPr/>
                    <a:lstStyle/>
                    <a:p>
                      <a:r>
                        <a:rPr lang="en-US" sz="2000" dirty="0" smtClean="0"/>
                        <a:t>Position</a:t>
                      </a:r>
                      <a:endParaRPr lang="en-US" sz="2000" dirty="0"/>
                    </a:p>
                  </a:txBody>
                  <a:tcPr/>
                </a:tc>
                <a:tc>
                  <a:txBody>
                    <a:bodyPr/>
                    <a:lstStyle/>
                    <a:p>
                      <a:r>
                        <a:rPr lang="en-US" sz="2000" dirty="0" smtClean="0"/>
                        <a:t>Name</a:t>
                      </a:r>
                      <a:endParaRPr lang="en-US" sz="2000" dirty="0"/>
                    </a:p>
                  </a:txBody>
                  <a:tcPr/>
                </a:tc>
                <a:tc>
                  <a:txBody>
                    <a:bodyPr/>
                    <a:lstStyle/>
                    <a:p>
                      <a:r>
                        <a:rPr lang="en-US" sz="2000" dirty="0" smtClean="0"/>
                        <a:t>Organization</a:t>
                      </a:r>
                      <a:endParaRPr lang="en-US" sz="2000" dirty="0"/>
                    </a:p>
                  </a:txBody>
                  <a:tcPr/>
                </a:tc>
                <a:tc>
                  <a:txBody>
                    <a:bodyPr/>
                    <a:lstStyle/>
                    <a:p>
                      <a:r>
                        <a:rPr lang="en-US" sz="2000" dirty="0" smtClean="0"/>
                        <a:t>Term</a:t>
                      </a:r>
                      <a:endParaRPr lang="en-US" sz="2000"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2000" dirty="0" smtClean="0"/>
                        <a:t>Email</a:t>
                      </a:r>
                    </a:p>
                  </a:txBody>
                  <a:tcPr/>
                </a:tc>
              </a:tr>
              <a:tr h="370840">
                <a:tc>
                  <a:txBody>
                    <a:bodyPr/>
                    <a:lstStyle/>
                    <a:p>
                      <a:r>
                        <a:rPr lang="en-US" sz="2000" dirty="0" smtClean="0"/>
                        <a:t>Chair</a:t>
                      </a:r>
                      <a:endParaRPr lang="en-US" sz="2000" dirty="0"/>
                    </a:p>
                  </a:txBody>
                  <a:tcPr/>
                </a:tc>
                <a:tc>
                  <a:txBody>
                    <a:bodyPr/>
                    <a:lstStyle/>
                    <a:p>
                      <a:r>
                        <a:rPr lang="en-US" sz="2000" dirty="0" smtClean="0"/>
                        <a:t>Carl Kriigel</a:t>
                      </a:r>
                      <a:endParaRPr lang="en-US" sz="2000" dirty="0"/>
                    </a:p>
                  </a:txBody>
                  <a:tcPr/>
                </a:tc>
                <a:tc>
                  <a:txBody>
                    <a:bodyPr/>
                    <a:lstStyle/>
                    <a:p>
                      <a:r>
                        <a:rPr lang="en-US" sz="2000" dirty="0" smtClean="0"/>
                        <a:t>Defense</a:t>
                      </a:r>
                      <a:r>
                        <a:rPr lang="en-US" sz="2000" baseline="0" dirty="0" smtClean="0"/>
                        <a:t> Forensic Science Center</a:t>
                      </a:r>
                      <a:endParaRPr lang="en-US" sz="2000" dirty="0"/>
                    </a:p>
                  </a:txBody>
                  <a:tcPr/>
                </a:tc>
                <a:tc>
                  <a:txBody>
                    <a:bodyPr/>
                    <a:lstStyle/>
                    <a:p>
                      <a:r>
                        <a:rPr lang="en-US" sz="2000" dirty="0" smtClean="0"/>
                        <a:t>3 years</a:t>
                      </a:r>
                      <a:endParaRPr lang="en-US" sz="2000" dirty="0"/>
                    </a:p>
                  </a:txBody>
                  <a:tcPr/>
                </a:tc>
                <a:tc>
                  <a:txBody>
                    <a:bodyPr/>
                    <a:lstStyle/>
                    <a:p>
                      <a:r>
                        <a:rPr lang="en-US" sz="2000" dirty="0" err="1" smtClean="0"/>
                        <a:t>Carl.Kriigel@gmail.com</a:t>
                      </a:r>
                      <a:endParaRPr lang="en-US" sz="2000" dirty="0"/>
                    </a:p>
                  </a:txBody>
                  <a:tcPr/>
                </a:tc>
              </a:tr>
              <a:tr h="370840">
                <a:tc>
                  <a:txBody>
                    <a:bodyPr/>
                    <a:lstStyle/>
                    <a:p>
                      <a:r>
                        <a:rPr lang="en-US" sz="2000" dirty="0" smtClean="0"/>
                        <a:t>Vice Chair</a:t>
                      </a:r>
                    </a:p>
                  </a:txBody>
                  <a:tcPr/>
                </a:tc>
                <a:tc>
                  <a:txBody>
                    <a:bodyPr/>
                    <a:lstStyle/>
                    <a:p>
                      <a:r>
                        <a:rPr lang="en-US" sz="2000" dirty="0" smtClean="0"/>
                        <a:t>William Trenkle</a:t>
                      </a:r>
                      <a:endParaRPr lang="en-US" sz="2000" dirty="0"/>
                    </a:p>
                  </a:txBody>
                  <a:tcPr/>
                </a:tc>
                <a:tc>
                  <a:txBody>
                    <a:bodyPr/>
                    <a:lstStyle/>
                    <a:p>
                      <a:r>
                        <a:rPr lang="en-US" sz="2000" dirty="0" smtClean="0"/>
                        <a:t>Dept of Health</a:t>
                      </a:r>
                      <a:r>
                        <a:rPr lang="en-US" sz="2000" baseline="0" dirty="0" smtClean="0"/>
                        <a:t> and Human Services</a:t>
                      </a:r>
                      <a:endParaRPr lang="en-US" sz="2000" dirty="0"/>
                    </a:p>
                  </a:txBody>
                  <a:tcPr/>
                </a:tc>
                <a:tc>
                  <a:txBody>
                    <a:bodyPr/>
                    <a:lstStyle/>
                    <a:p>
                      <a:r>
                        <a:rPr lang="en-US" sz="2000" dirty="0" smtClean="0"/>
                        <a:t>2 years</a:t>
                      </a:r>
                      <a:endParaRPr lang="en-US" sz="2000" dirty="0"/>
                    </a:p>
                  </a:txBody>
                  <a:tcPr/>
                </a:tc>
                <a:tc>
                  <a:txBody>
                    <a:bodyPr/>
                    <a:lstStyle/>
                    <a:p>
                      <a:r>
                        <a:rPr lang="en-US" sz="2000" dirty="0" err="1" smtClean="0"/>
                        <a:t>William.Trenkle@hhs.gov</a:t>
                      </a:r>
                      <a:endParaRPr lang="en-US" sz="2000" dirty="0"/>
                    </a:p>
                  </a:txBody>
                  <a:tcPr/>
                </a:tc>
              </a:tr>
              <a:tr h="370840">
                <a:tc>
                  <a:txBody>
                    <a:bodyPr/>
                    <a:lstStyle/>
                    <a:p>
                      <a:r>
                        <a:rPr lang="en-US" sz="2000" dirty="0" smtClean="0"/>
                        <a:t>Executive Secretary</a:t>
                      </a:r>
                      <a:endParaRPr lang="en-US" sz="2000" dirty="0"/>
                    </a:p>
                  </a:txBody>
                  <a:tcPr/>
                </a:tc>
                <a:tc>
                  <a:txBody>
                    <a:bodyPr/>
                    <a:lstStyle/>
                    <a:p>
                      <a:r>
                        <a:rPr lang="en-US" sz="2000" dirty="0" smtClean="0"/>
                        <a:t>Christina Malone</a:t>
                      </a:r>
                      <a:endParaRPr lang="en-US" sz="2000" dirty="0"/>
                    </a:p>
                  </a:txBody>
                  <a:tcPr/>
                </a:tc>
                <a:tc>
                  <a:txBody>
                    <a:bodyPr/>
                    <a:lstStyle/>
                    <a:p>
                      <a:r>
                        <a:rPr lang="en-US" sz="2000" dirty="0" smtClean="0"/>
                        <a:t>Defense Forensic Science Center</a:t>
                      </a:r>
                      <a:endParaRPr lang="en-US" sz="2000" dirty="0"/>
                    </a:p>
                  </a:txBody>
                  <a:tcPr/>
                </a:tc>
                <a:tc>
                  <a:txBody>
                    <a:bodyPr/>
                    <a:lstStyle/>
                    <a:p>
                      <a:r>
                        <a:rPr lang="en-US" sz="2000" dirty="0" smtClean="0"/>
                        <a:t>3 years</a:t>
                      </a:r>
                      <a:endParaRPr lang="en-US" sz="2000" dirty="0"/>
                    </a:p>
                  </a:txBody>
                  <a:tcPr/>
                </a:tc>
                <a:tc>
                  <a:txBody>
                    <a:bodyPr/>
                    <a:lstStyle/>
                    <a:p>
                      <a:r>
                        <a:rPr lang="en-US" sz="2000" dirty="0" smtClean="0"/>
                        <a:t>Christina.a.Malone.civ@mail.mil</a:t>
                      </a:r>
                      <a:endParaRPr lang="en-US" sz="2000" dirty="0"/>
                    </a:p>
                  </a:txBody>
                  <a:tcPr/>
                </a:tc>
              </a:tr>
            </a:tbl>
          </a:graphicData>
        </a:graphic>
      </p:graphicFrame>
      <p:sp>
        <p:nvSpPr>
          <p:cNvPr id="10" name="Slide Number Placeholder 9"/>
          <p:cNvSpPr>
            <a:spLocks noGrp="1"/>
          </p:cNvSpPr>
          <p:nvPr>
            <p:ph type="sldNum" sz="quarter" idx="12"/>
          </p:nvPr>
        </p:nvSpPr>
        <p:spPr/>
        <p:txBody>
          <a:bodyPr/>
          <a:lstStyle/>
          <a:p>
            <a:fld id="{8A6BD0B9-3465-4E0F-AE7F-2EBD7D9D0656}" type="slidenum">
              <a:rPr lang="en-US" smtClean="0"/>
              <a:pPr/>
              <a:t>2</a:t>
            </a:fld>
            <a:endParaRPr lang="en-US" dirty="0"/>
          </a:p>
        </p:txBody>
      </p:sp>
    </p:spTree>
    <p:extLst>
      <p:ext uri="{BB962C8B-B14F-4D97-AF65-F5344CB8AC3E}">
        <p14:creationId xmlns:p14="http://schemas.microsoft.com/office/powerpoint/2010/main" xmlns="" val="6341702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6" y="539162"/>
            <a:ext cx="7886700" cy="1325563"/>
          </a:xfrm>
        </p:spPr>
        <p:txBody>
          <a:bodyPr/>
          <a:lstStyle/>
          <a:p>
            <a:r>
              <a:rPr lang="en-US" dirty="0" smtClean="0"/>
              <a:t>Standards/Guidelines Development</a:t>
            </a:r>
            <a:br>
              <a:rPr lang="en-US" dirty="0" smtClean="0"/>
            </a:br>
            <a:r>
              <a:rPr lang="en-US" dirty="0" smtClean="0"/>
              <a:t>Priority 5 Document</a:t>
            </a:r>
            <a:endParaRPr lang="en-US" dirty="0"/>
          </a:p>
        </p:txBody>
      </p:sp>
      <p:sp>
        <p:nvSpPr>
          <p:cNvPr id="3" name="Content Placeholder 2"/>
          <p:cNvSpPr>
            <a:spLocks noGrp="1"/>
          </p:cNvSpPr>
          <p:nvPr>
            <p:ph idx="1"/>
          </p:nvPr>
        </p:nvSpPr>
        <p:spPr>
          <a:xfrm>
            <a:off x="547626" y="1986170"/>
            <a:ext cx="8106043" cy="2890630"/>
          </a:xfrm>
        </p:spPr>
        <p:txBody>
          <a:bodyPr>
            <a:normAutofit fontScale="85000" lnSpcReduction="20000"/>
          </a:bodyPr>
          <a:lstStyle/>
          <a:p>
            <a:pPr marL="0" indent="0">
              <a:buNone/>
            </a:pPr>
            <a:r>
              <a:rPr lang="en-US" dirty="0" smtClean="0"/>
              <a:t>Document Title: </a:t>
            </a:r>
            <a:r>
              <a:rPr lang="en-US" sz="2400" b="1" dirty="0" smtClean="0"/>
              <a:t>Training Guidelines for Video Analysis, Image Analysis and Photography</a:t>
            </a:r>
          </a:p>
          <a:p>
            <a:pPr marL="0" indent="0">
              <a:buNone/>
            </a:pPr>
            <a:r>
              <a:rPr lang="en-US" b="1" dirty="0" smtClean="0"/>
              <a:t>Scope</a:t>
            </a:r>
            <a:r>
              <a:rPr lang="en-US" dirty="0" smtClean="0"/>
              <a:t>: This document recommends topics and guidelines for training within the disciplines of video analysis, image analysis and photography.</a:t>
            </a:r>
          </a:p>
          <a:p>
            <a:pPr>
              <a:buNone/>
            </a:pPr>
            <a:r>
              <a:rPr lang="en-US" b="1" dirty="0" smtClean="0"/>
              <a:t>Objective/rationale</a:t>
            </a:r>
            <a:r>
              <a:rPr lang="en-US" dirty="0" smtClean="0"/>
              <a:t>: This document will provide guidelines and recommendations to assist organizations in designing a training program for forensic video analysts, image analysts, and photographers to ensure competency in the completion of forensic tasks and analyses.</a:t>
            </a:r>
          </a:p>
          <a:p>
            <a:pPr>
              <a:buNone/>
            </a:pPr>
            <a:r>
              <a:rPr lang="en-US" b="1" dirty="0" smtClean="0"/>
              <a:t>Issues/Concerns</a:t>
            </a:r>
            <a:r>
              <a:rPr lang="en-US" dirty="0" smtClean="0"/>
              <a:t>: Training topics introduced in this document may not fit the needs of individual organizations when job specific duties are limited to a subset of those listed. Each organization should determine the minimum training guidelines for examinations performed.</a:t>
            </a:r>
          </a:p>
          <a:p>
            <a:pPr marL="0" indent="0">
              <a:buNone/>
            </a:pPr>
            <a:endParaRPr lang="en-US" dirty="0" smtClean="0"/>
          </a:p>
          <a:p>
            <a:endParaRPr lang="en-US" dirty="0" smtClean="0"/>
          </a:p>
          <a:p>
            <a:endParaRPr lang="en-US" dirty="0" smtClean="0"/>
          </a:p>
          <a:p>
            <a:endParaRPr lang="en-US" dirty="0"/>
          </a:p>
          <a:p>
            <a:endParaRPr lang="en-US" dirty="0" smtClean="0"/>
          </a:p>
          <a:p>
            <a:pPr marL="0" indent="0">
              <a:buNone/>
            </a:pPr>
            <a:endParaRPr lang="en-US" dirty="0" smtClean="0"/>
          </a:p>
          <a:p>
            <a:pPr marL="0" indent="0">
              <a:buNone/>
            </a:pPr>
            <a:endParaRPr lang="en-US" dirty="0"/>
          </a:p>
        </p:txBody>
      </p:sp>
      <p:sp>
        <p:nvSpPr>
          <p:cNvPr id="4" name="TextBox 3"/>
          <p:cNvSpPr txBox="1"/>
          <p:nvPr/>
        </p:nvSpPr>
        <p:spPr>
          <a:xfrm>
            <a:off x="3392555" y="5155095"/>
            <a:ext cx="5751445" cy="1477328"/>
          </a:xfrm>
          <a:prstGeom prst="rect">
            <a:avLst/>
          </a:prstGeom>
          <a:solidFill>
            <a:schemeClr val="bg2">
              <a:lumMod val="90000"/>
            </a:schemeClr>
          </a:solidFill>
        </p:spPr>
        <p:txBody>
          <a:bodyPr wrap="square" rtlCol="0">
            <a:spAutoFit/>
          </a:bodyPr>
          <a:lstStyle/>
          <a:p>
            <a:r>
              <a:rPr lang="en-US" b="1" dirty="0" smtClean="0"/>
              <a:t>Task Group Name: </a:t>
            </a:r>
            <a:r>
              <a:rPr lang="en-US" dirty="0" smtClean="0"/>
              <a:t>VITAL Subcommittee Task Groups</a:t>
            </a:r>
          </a:p>
          <a:p>
            <a:r>
              <a:rPr lang="en-US" b="1" dirty="0" smtClean="0"/>
              <a:t>Task Group Chair Name: Carl Kriigel</a:t>
            </a:r>
          </a:p>
          <a:p>
            <a:r>
              <a:rPr lang="en-US" b="1" dirty="0" smtClean="0"/>
              <a:t>Task Group Chair Contact Information: Carl.Kriigel@gmail.com</a:t>
            </a:r>
          </a:p>
          <a:p>
            <a:r>
              <a:rPr lang="en-US" b="1" dirty="0" smtClean="0"/>
              <a:t>Date of Last Task Group Meeting: 29JAN2016</a:t>
            </a:r>
          </a:p>
        </p:txBody>
      </p:sp>
      <p:sp>
        <p:nvSpPr>
          <p:cNvPr id="5" name="Slide Number Placeholder 4"/>
          <p:cNvSpPr>
            <a:spLocks noGrp="1"/>
          </p:cNvSpPr>
          <p:nvPr>
            <p:ph type="sldNum" sz="quarter" idx="12"/>
          </p:nvPr>
        </p:nvSpPr>
        <p:spPr/>
        <p:txBody>
          <a:bodyPr/>
          <a:lstStyle/>
          <a:p>
            <a:fld id="{8A6BD0B9-3465-4E0F-AE7F-2EBD7D9D0656}" type="slidenum">
              <a:rPr lang="en-US" smtClean="0"/>
              <a:pPr/>
              <a:t>20</a:t>
            </a:fld>
            <a:endParaRPr lang="en-US" dirty="0"/>
          </a:p>
        </p:txBody>
      </p:sp>
    </p:spTree>
    <p:extLst>
      <p:ext uri="{BB962C8B-B14F-4D97-AF65-F5344CB8AC3E}">
        <p14:creationId xmlns:p14="http://schemas.microsoft.com/office/powerpoint/2010/main" xmlns="" val="9416260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6" y="539162"/>
            <a:ext cx="7886700" cy="1325563"/>
          </a:xfrm>
        </p:spPr>
        <p:txBody>
          <a:bodyPr/>
          <a:lstStyle/>
          <a:p>
            <a:r>
              <a:rPr lang="en-US" dirty="0" smtClean="0"/>
              <a:t>Standards/Guidelines Development</a:t>
            </a:r>
            <a:br>
              <a:rPr lang="en-US" dirty="0" smtClean="0"/>
            </a:br>
            <a:r>
              <a:rPr lang="en-US" dirty="0" smtClean="0"/>
              <a:t>Priority 5 Document</a:t>
            </a:r>
            <a:endParaRPr lang="en-US" dirty="0"/>
          </a:p>
        </p:txBody>
      </p:sp>
      <p:sp>
        <p:nvSpPr>
          <p:cNvPr id="3" name="Content Placeholder 2"/>
          <p:cNvSpPr>
            <a:spLocks noGrp="1"/>
          </p:cNvSpPr>
          <p:nvPr>
            <p:ph idx="1"/>
          </p:nvPr>
        </p:nvSpPr>
        <p:spPr>
          <a:xfrm>
            <a:off x="547626" y="1986170"/>
            <a:ext cx="8106043" cy="2890630"/>
          </a:xfrm>
        </p:spPr>
        <p:txBody>
          <a:bodyPr>
            <a:normAutofit/>
          </a:bodyPr>
          <a:lstStyle/>
          <a:p>
            <a:pPr marL="0" indent="0">
              <a:buNone/>
            </a:pPr>
            <a:r>
              <a:rPr lang="en-US" b="1" dirty="0" smtClean="0"/>
              <a:t>Key Components of Standard</a:t>
            </a:r>
            <a:r>
              <a:rPr lang="en-US" dirty="0" smtClean="0"/>
              <a:t>: </a:t>
            </a:r>
          </a:p>
          <a:p>
            <a:pPr lvl="1"/>
            <a:r>
              <a:rPr lang="en-US" dirty="0" smtClean="0"/>
              <a:t>Categories of Training</a:t>
            </a:r>
          </a:p>
          <a:p>
            <a:pPr lvl="1"/>
            <a:r>
              <a:rPr lang="en-US" dirty="0" smtClean="0"/>
              <a:t>Job Categories</a:t>
            </a:r>
          </a:p>
          <a:p>
            <a:pPr lvl="1"/>
            <a:r>
              <a:rPr lang="en-US" dirty="0" smtClean="0"/>
              <a:t>Training Sources</a:t>
            </a:r>
          </a:p>
          <a:p>
            <a:pPr lvl="1"/>
            <a:r>
              <a:rPr lang="en-US" dirty="0" smtClean="0"/>
              <a:t>Training Evaluation and Documentation</a:t>
            </a:r>
          </a:p>
          <a:p>
            <a:endParaRPr lang="en-US" dirty="0" smtClean="0"/>
          </a:p>
          <a:p>
            <a:endParaRPr lang="en-US" dirty="0"/>
          </a:p>
          <a:p>
            <a:endParaRPr lang="en-US" dirty="0" smtClean="0"/>
          </a:p>
          <a:p>
            <a:pPr marL="0" indent="0">
              <a:buNone/>
            </a:pPr>
            <a:endParaRPr lang="en-US" dirty="0" smtClean="0"/>
          </a:p>
          <a:p>
            <a:pPr marL="0" indent="0">
              <a:buNone/>
            </a:pPr>
            <a:endParaRPr lang="en-US" dirty="0"/>
          </a:p>
        </p:txBody>
      </p:sp>
      <p:sp>
        <p:nvSpPr>
          <p:cNvPr id="5" name="Slide Number Placeholder 4"/>
          <p:cNvSpPr>
            <a:spLocks noGrp="1"/>
          </p:cNvSpPr>
          <p:nvPr>
            <p:ph type="sldNum" sz="quarter" idx="12"/>
          </p:nvPr>
        </p:nvSpPr>
        <p:spPr/>
        <p:txBody>
          <a:bodyPr/>
          <a:lstStyle/>
          <a:p>
            <a:fld id="{8A6BD0B9-3465-4E0F-AE7F-2EBD7D9D0656}" type="slidenum">
              <a:rPr lang="en-US" smtClean="0"/>
              <a:pPr/>
              <a:t>21</a:t>
            </a:fld>
            <a:endParaRPr lang="en-US" dirty="0"/>
          </a:p>
        </p:txBody>
      </p:sp>
      <p:sp>
        <p:nvSpPr>
          <p:cNvPr id="6" name="Rectangle 5"/>
          <p:cNvSpPr/>
          <p:nvPr/>
        </p:nvSpPr>
        <p:spPr>
          <a:xfrm>
            <a:off x="579748" y="136392"/>
            <a:ext cx="6895708" cy="646331"/>
          </a:xfrm>
          <a:prstGeom prst="rect">
            <a:avLst/>
          </a:prstGeom>
        </p:spPr>
        <p:txBody>
          <a:bodyPr wrap="square">
            <a:spAutoFit/>
          </a:bodyPr>
          <a:lstStyle/>
          <a:p>
            <a:r>
              <a:rPr lang="en-US" i="1" dirty="0" smtClean="0"/>
              <a:t>Priority 5: </a:t>
            </a:r>
            <a:endParaRPr lang="en-US" i="1" dirty="0" smtClean="0"/>
          </a:p>
          <a:p>
            <a:r>
              <a:rPr lang="en-US" dirty="0" smtClean="0"/>
              <a:t>Training </a:t>
            </a:r>
            <a:r>
              <a:rPr lang="en-US" dirty="0" smtClean="0"/>
              <a:t>Guidelines for Video Analysis, Image Analysis and Photography</a:t>
            </a:r>
            <a:endParaRPr lang="en-US" i="1" dirty="0"/>
          </a:p>
        </p:txBody>
      </p:sp>
    </p:spTree>
    <p:extLst>
      <p:ext uri="{BB962C8B-B14F-4D97-AF65-F5344CB8AC3E}">
        <p14:creationId xmlns:p14="http://schemas.microsoft.com/office/powerpoint/2010/main" xmlns="" val="24313588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320" y="789569"/>
            <a:ext cx="7886700" cy="1325563"/>
          </a:xfrm>
        </p:spPr>
        <p:txBody>
          <a:bodyPr/>
          <a:lstStyle/>
          <a:p>
            <a:r>
              <a:rPr lang="en-US" dirty="0" smtClean="0"/>
              <a:t>Task Group/Subcommittee Action Plan</a:t>
            </a:r>
            <a:endParaRPr lang="en-US" dirty="0"/>
          </a:p>
        </p:txBody>
      </p:sp>
      <p:graphicFrame>
        <p:nvGraphicFramePr>
          <p:cNvPr id="4" name="Content Placeholder 6"/>
          <p:cNvGraphicFramePr>
            <a:graphicFrameLocks noGrp="1"/>
          </p:cNvGraphicFramePr>
          <p:nvPr>
            <p:ph idx="1"/>
            <p:extLst>
              <p:ext uri="{D42A27DB-BD31-4B8C-83A1-F6EECF244321}">
                <p14:modId xmlns:p14="http://schemas.microsoft.com/office/powerpoint/2010/main" xmlns="" val="3215943002"/>
              </p:ext>
            </p:extLst>
          </p:nvPr>
        </p:nvGraphicFramePr>
        <p:xfrm>
          <a:off x="712788" y="2024063"/>
          <a:ext cx="7477055" cy="2658105"/>
        </p:xfrm>
        <a:graphic>
          <a:graphicData uri="http://schemas.openxmlformats.org/drawingml/2006/table">
            <a:tbl>
              <a:tblPr firstRow="1" bandRow="1">
                <a:tableStyleId>{073A0DAA-6AF3-43AB-8588-CEC1D06C72B9}</a:tableStyleId>
              </a:tblPr>
              <a:tblGrid>
                <a:gridCol w="2657191"/>
                <a:gridCol w="1388774"/>
                <a:gridCol w="1715545"/>
                <a:gridCol w="1715545"/>
              </a:tblGrid>
              <a:tr h="611191">
                <a:tc>
                  <a:txBody>
                    <a:bodyPr/>
                    <a:lstStyle/>
                    <a:p>
                      <a:r>
                        <a:rPr lang="en-US" sz="1600" dirty="0" smtClean="0"/>
                        <a:t>Planned Actions</a:t>
                      </a:r>
                      <a:endParaRPr lang="en-US" sz="1600" dirty="0"/>
                    </a:p>
                  </a:txBody>
                  <a:tcPr anchor="ctr"/>
                </a:tc>
                <a:tc>
                  <a:txBody>
                    <a:bodyPr/>
                    <a:lstStyle/>
                    <a:p>
                      <a:r>
                        <a:rPr lang="en-US" sz="1600" dirty="0" smtClean="0"/>
                        <a:t>OSAC Process Stage (e.g., SDO 100) </a:t>
                      </a:r>
                      <a:endParaRPr lang="en-US" sz="1600" dirty="0"/>
                    </a:p>
                  </a:txBody>
                  <a:tcPr anchor="ctr"/>
                </a:tc>
                <a:tc>
                  <a:txBody>
                    <a:bodyPr/>
                    <a:lstStyle/>
                    <a:p>
                      <a:pPr algn="ctr"/>
                      <a:r>
                        <a:rPr lang="en-US" sz="1600" dirty="0" smtClean="0"/>
                        <a:t>Assignee</a:t>
                      </a:r>
                      <a:endParaRPr lang="en-US" sz="1600" dirty="0"/>
                    </a:p>
                  </a:txBody>
                  <a:tcPr anchor="ctr"/>
                </a:tc>
                <a:tc>
                  <a:txBody>
                    <a:bodyPr/>
                    <a:lstStyle/>
                    <a:p>
                      <a:pPr algn="ctr"/>
                      <a:r>
                        <a:rPr lang="en-US" sz="1600" dirty="0" smtClean="0"/>
                        <a:t>Estimated</a:t>
                      </a:r>
                      <a:r>
                        <a:rPr lang="en-US" sz="1600" baseline="0" dirty="0" smtClean="0"/>
                        <a:t> Completion Date</a:t>
                      </a:r>
                      <a:endParaRPr lang="en-US" sz="1600" dirty="0"/>
                    </a:p>
                  </a:txBody>
                  <a:tcPr anchor="ctr"/>
                </a:tc>
              </a:tr>
              <a:tr h="367029">
                <a:tc>
                  <a:txBody>
                    <a:bodyPr/>
                    <a:lstStyle/>
                    <a:p>
                      <a:r>
                        <a:rPr lang="en-US" sz="1600" dirty="0" smtClean="0"/>
                        <a:t>SAC Approval</a:t>
                      </a:r>
                      <a:endParaRPr lang="en-US" sz="1600" dirty="0"/>
                    </a:p>
                  </a:txBody>
                  <a:tcPr/>
                </a:tc>
                <a:tc>
                  <a:txBody>
                    <a:bodyPr/>
                    <a:lstStyle/>
                    <a:p>
                      <a:r>
                        <a:rPr lang="en-US" sz="1600" dirty="0" smtClean="0"/>
                        <a:t>SD0-100</a:t>
                      </a:r>
                      <a:endParaRPr lang="en-US" sz="1600" dirty="0"/>
                    </a:p>
                  </a:txBody>
                  <a:tcPr/>
                </a:tc>
                <a:tc>
                  <a:txBody>
                    <a:bodyPr/>
                    <a:lstStyle/>
                    <a:p>
                      <a:r>
                        <a:rPr lang="en-US" sz="1600" dirty="0" smtClean="0"/>
                        <a:t>Kriigel</a:t>
                      </a:r>
                      <a:endParaRPr lang="en-US" sz="1600" dirty="0"/>
                    </a:p>
                  </a:txBody>
                  <a:tcPr/>
                </a:tc>
                <a:tc>
                  <a:txBody>
                    <a:bodyPr/>
                    <a:lstStyle/>
                    <a:p>
                      <a:r>
                        <a:rPr lang="en-US" sz="1600" dirty="0" smtClean="0"/>
                        <a:t>1MAR2016</a:t>
                      </a:r>
                      <a:endParaRPr lang="en-US" sz="1600" dirty="0"/>
                    </a:p>
                  </a:txBody>
                  <a:tcPr/>
                </a:tc>
              </a:tr>
              <a:tr h="367029">
                <a:tc>
                  <a:txBody>
                    <a:bodyPr/>
                    <a:lstStyle/>
                    <a:p>
                      <a:r>
                        <a:rPr lang="en-US" sz="1600" dirty="0" smtClean="0"/>
                        <a:t>Refine</a:t>
                      </a:r>
                      <a:r>
                        <a:rPr lang="en-US" sz="1600" baseline="0" dirty="0" smtClean="0"/>
                        <a:t> Document</a:t>
                      </a:r>
                      <a:endParaRPr lang="en-US" sz="1600" dirty="0"/>
                    </a:p>
                  </a:txBody>
                  <a:tcPr/>
                </a:tc>
                <a:tc>
                  <a:txBody>
                    <a:bodyPr/>
                    <a:lstStyle/>
                    <a:p>
                      <a:r>
                        <a:rPr lang="en-US" sz="1600" dirty="0" smtClean="0"/>
                        <a:t>SD0-200</a:t>
                      </a:r>
                      <a:endParaRPr lang="en-US" sz="1600" dirty="0"/>
                    </a:p>
                  </a:txBody>
                  <a:tcPr/>
                </a:tc>
                <a:tc>
                  <a:txBody>
                    <a:bodyPr/>
                    <a:lstStyle/>
                    <a:p>
                      <a:r>
                        <a:rPr lang="en-US" sz="1600" dirty="0" smtClean="0"/>
                        <a:t>Kriigel</a:t>
                      </a:r>
                      <a:endParaRPr lang="en-US" sz="1600" dirty="0"/>
                    </a:p>
                  </a:txBody>
                  <a:tcPr/>
                </a:tc>
                <a:tc>
                  <a:txBody>
                    <a:bodyPr/>
                    <a:lstStyle/>
                    <a:p>
                      <a:r>
                        <a:rPr lang="en-US" sz="1600" dirty="0" smtClean="0"/>
                        <a:t>1AUG2016</a:t>
                      </a:r>
                      <a:endParaRPr lang="en-US" sz="1600" dirty="0"/>
                    </a:p>
                  </a:txBody>
                  <a:tcPr/>
                </a:tc>
              </a:tr>
              <a:tr h="367029">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r h="367029">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r h="367029">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bl>
          </a:graphicData>
        </a:graphic>
      </p:graphicFrame>
      <p:sp>
        <p:nvSpPr>
          <p:cNvPr id="5" name="TextBox 4"/>
          <p:cNvSpPr txBox="1"/>
          <p:nvPr/>
        </p:nvSpPr>
        <p:spPr>
          <a:xfrm>
            <a:off x="283044" y="306057"/>
            <a:ext cx="7446935" cy="677108"/>
          </a:xfrm>
          <a:prstGeom prst="rect">
            <a:avLst/>
          </a:prstGeom>
          <a:noFill/>
        </p:spPr>
        <p:txBody>
          <a:bodyPr wrap="square" rtlCol="0">
            <a:spAutoFit/>
          </a:bodyPr>
          <a:lstStyle/>
          <a:p>
            <a:r>
              <a:rPr lang="en-US" sz="2000" i="1" dirty="0" smtClean="0"/>
              <a:t>Priority 5: </a:t>
            </a:r>
            <a:endParaRPr lang="en-US" sz="2000" i="1" dirty="0" smtClean="0"/>
          </a:p>
          <a:p>
            <a:r>
              <a:rPr lang="en-US" dirty="0" smtClean="0"/>
              <a:t>Training </a:t>
            </a:r>
            <a:r>
              <a:rPr lang="en-US" dirty="0" smtClean="0"/>
              <a:t>Guidelines for Video Analysis, Image Analysis and Photography</a:t>
            </a:r>
            <a:endParaRPr lang="en-US" i="1" dirty="0"/>
          </a:p>
        </p:txBody>
      </p:sp>
      <p:sp>
        <p:nvSpPr>
          <p:cNvPr id="6" name="Slide Number Placeholder 5"/>
          <p:cNvSpPr>
            <a:spLocks noGrp="1"/>
          </p:cNvSpPr>
          <p:nvPr>
            <p:ph type="sldNum" sz="quarter" idx="12"/>
          </p:nvPr>
        </p:nvSpPr>
        <p:spPr/>
        <p:txBody>
          <a:bodyPr/>
          <a:lstStyle/>
          <a:p>
            <a:fld id="{8A6BD0B9-3465-4E0F-AE7F-2EBD7D9D0656}" type="slidenum">
              <a:rPr lang="en-US" smtClean="0"/>
              <a:pPr/>
              <a:t>22</a:t>
            </a:fld>
            <a:endParaRPr lang="en-US" dirty="0"/>
          </a:p>
        </p:txBody>
      </p:sp>
    </p:spTree>
    <p:extLst>
      <p:ext uri="{BB962C8B-B14F-4D97-AF65-F5344CB8AC3E}">
        <p14:creationId xmlns:p14="http://schemas.microsoft.com/office/powerpoint/2010/main" xmlns="" val="20587563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110" y="315510"/>
            <a:ext cx="7886700" cy="1325563"/>
          </a:xfrm>
        </p:spPr>
        <p:txBody>
          <a:bodyPr/>
          <a:lstStyle/>
          <a:p>
            <a:r>
              <a:rPr lang="en-US" dirty="0" smtClean="0"/>
              <a:t>Summary of Standards/Guidelines  Priority Actions</a:t>
            </a:r>
            <a:endParaRPr lang="en-US" dirty="0"/>
          </a:p>
        </p:txBody>
      </p:sp>
      <p:graphicFrame>
        <p:nvGraphicFramePr>
          <p:cNvPr id="4" name="Content Placeholder 6"/>
          <p:cNvGraphicFramePr>
            <a:graphicFrameLocks noGrp="1"/>
          </p:cNvGraphicFramePr>
          <p:nvPr>
            <p:ph idx="1"/>
            <p:extLst>
              <p:ext uri="{D42A27DB-BD31-4B8C-83A1-F6EECF244321}">
                <p14:modId xmlns:p14="http://schemas.microsoft.com/office/powerpoint/2010/main" xmlns="" val="3883335246"/>
              </p:ext>
            </p:extLst>
          </p:nvPr>
        </p:nvGraphicFramePr>
        <p:xfrm>
          <a:off x="132522" y="1600505"/>
          <a:ext cx="8301805" cy="3969147"/>
        </p:xfrm>
        <a:graphic>
          <a:graphicData uri="http://schemas.openxmlformats.org/drawingml/2006/table">
            <a:tbl>
              <a:tblPr firstRow="1" bandRow="1">
                <a:tableStyleId>{073A0DAA-6AF3-43AB-8588-CEC1D06C72B9}</a:tableStyleId>
              </a:tblPr>
              <a:tblGrid>
                <a:gridCol w="1988803"/>
                <a:gridCol w="6313002"/>
              </a:tblGrid>
              <a:tr h="651532">
                <a:tc>
                  <a:txBody>
                    <a:bodyPr/>
                    <a:lstStyle/>
                    <a:p>
                      <a:r>
                        <a:rPr lang="en-US" sz="2000" baseline="0" dirty="0" smtClean="0"/>
                        <a:t>Priority</a:t>
                      </a:r>
                      <a:endParaRPr lang="en-US" sz="2000" dirty="0"/>
                    </a:p>
                  </a:txBody>
                  <a:tcPr anchor="ctr"/>
                </a:tc>
                <a:tc>
                  <a:txBody>
                    <a:bodyPr/>
                    <a:lstStyle/>
                    <a:p>
                      <a:r>
                        <a:rPr lang="en-US" sz="2000" dirty="0" smtClean="0"/>
                        <a:t>Working</a:t>
                      </a:r>
                      <a:r>
                        <a:rPr lang="en-US" sz="2000" baseline="0" dirty="0" smtClean="0"/>
                        <a:t> Title of Document</a:t>
                      </a:r>
                      <a:endParaRPr lang="en-US" sz="2000" dirty="0"/>
                    </a:p>
                  </a:txBody>
                  <a:tcPr anchor="ctr"/>
                </a:tc>
              </a:tr>
              <a:tr h="663523">
                <a:tc>
                  <a:txBody>
                    <a:bodyPr/>
                    <a:lstStyle/>
                    <a:p>
                      <a:r>
                        <a:rPr lang="en-US" dirty="0" smtClean="0"/>
                        <a:t>Imaging</a:t>
                      </a:r>
                      <a:r>
                        <a:rPr lang="en-US" baseline="0" dirty="0" smtClean="0"/>
                        <a:t> Task Group #1</a:t>
                      </a:r>
                      <a:endParaRPr lang="en-US" dirty="0"/>
                    </a:p>
                  </a:txBody>
                  <a:tcPr/>
                </a:tc>
                <a:tc>
                  <a:txBody>
                    <a:bodyPr/>
                    <a:lstStyle/>
                    <a:p>
                      <a:r>
                        <a:rPr lang="en-US" sz="1800" kern="1200" dirty="0" smtClean="0">
                          <a:solidFill>
                            <a:schemeClr val="dk1"/>
                          </a:solidFill>
                          <a:latin typeface="+mn-lt"/>
                          <a:ea typeface="+mn-ea"/>
                          <a:cs typeface="+mn-cs"/>
                        </a:rPr>
                        <a:t>Guidelines for the Forensic Use of Photogrammetry</a:t>
                      </a:r>
                      <a:r>
                        <a:rPr lang="en-US" sz="1800" dirty="0" smtClean="0"/>
                        <a:t> </a:t>
                      </a:r>
                      <a:endParaRPr lang="en-US" sz="1800" dirty="0"/>
                    </a:p>
                  </a:txBody>
                  <a:tcPr/>
                </a:tc>
              </a:tr>
              <a:tr h="663523">
                <a:tc>
                  <a:txBody>
                    <a:bodyPr/>
                    <a:lstStyle/>
                    <a:p>
                      <a:r>
                        <a:rPr lang="en-US" dirty="0" smtClean="0"/>
                        <a:t>Imaging Task Group #2</a:t>
                      </a:r>
                      <a:endParaRPr lang="en-US" dirty="0"/>
                    </a:p>
                  </a:txBody>
                  <a:tcPr/>
                </a:tc>
                <a:tc>
                  <a:txBody>
                    <a:bodyPr/>
                    <a:lstStyle/>
                    <a:p>
                      <a:r>
                        <a:rPr lang="en-US" sz="1800" dirty="0" smtClean="0"/>
                        <a:t>Standards</a:t>
                      </a:r>
                      <a:r>
                        <a:rPr lang="en-US" sz="1800" baseline="0" dirty="0" smtClean="0"/>
                        <a:t> </a:t>
                      </a:r>
                      <a:r>
                        <a:rPr lang="en-US" sz="1800" dirty="0" smtClean="0"/>
                        <a:t>for Image Authentication</a:t>
                      </a:r>
                      <a:endParaRPr lang="en-US" sz="1800" dirty="0"/>
                    </a:p>
                  </a:txBody>
                  <a:tcPr/>
                </a:tc>
              </a:tr>
              <a:tr h="663523">
                <a:tc>
                  <a:txBody>
                    <a:bodyPr/>
                    <a:lstStyle/>
                    <a:p>
                      <a:r>
                        <a:rPr lang="en-US" dirty="0" smtClean="0"/>
                        <a:t>Video Task Group #1</a:t>
                      </a:r>
                      <a:endParaRPr lang="en-US" dirty="0"/>
                    </a:p>
                  </a:txBody>
                  <a:tcPr/>
                </a:tc>
                <a:tc>
                  <a:txBody>
                    <a:bodyPr/>
                    <a:lstStyle/>
                    <a:p>
                      <a:r>
                        <a:rPr lang="en-US" sz="1800" kern="1200" dirty="0" smtClean="0">
                          <a:solidFill>
                            <a:schemeClr val="dk1"/>
                          </a:solidFill>
                          <a:latin typeface="+mn-lt"/>
                          <a:ea typeface="+mn-ea"/>
                          <a:cs typeface="+mn-cs"/>
                        </a:rPr>
                        <a:t>Best Practices for Data Retrieval from Digital Video Recorders (DVR)</a:t>
                      </a:r>
                      <a:endParaRPr lang="en-US" sz="1800" dirty="0"/>
                    </a:p>
                  </a:txBody>
                  <a:tcPr/>
                </a:tc>
              </a:tr>
              <a:tr h="663523">
                <a:tc>
                  <a:txBody>
                    <a:bodyPr/>
                    <a:lstStyle/>
                    <a:p>
                      <a:r>
                        <a:rPr lang="en-US" dirty="0" smtClean="0"/>
                        <a:t>Photography Task</a:t>
                      </a:r>
                      <a:r>
                        <a:rPr lang="en-US" baseline="0" dirty="0" smtClean="0"/>
                        <a:t> Group #1</a:t>
                      </a:r>
                      <a:endParaRPr lang="en-US"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Latent Print Evidence Photography</a:t>
                      </a:r>
                      <a:r>
                        <a:rPr lang="en-US" sz="1400" dirty="0" smtClean="0"/>
                        <a:t> </a:t>
                      </a:r>
                    </a:p>
                    <a:p>
                      <a:endParaRPr lang="en-US" dirty="0"/>
                    </a:p>
                  </a:txBody>
                  <a:tcPr/>
                </a:tc>
              </a:tr>
              <a:tr h="663523">
                <a:tc>
                  <a:txBody>
                    <a:bodyPr/>
                    <a:lstStyle/>
                    <a:p>
                      <a:r>
                        <a:rPr lang="en-US" dirty="0" smtClean="0"/>
                        <a:t>VITAL Subcommittee</a:t>
                      </a:r>
                      <a:r>
                        <a:rPr lang="en-US" baseline="0" dirty="0" smtClean="0"/>
                        <a:t> #1</a:t>
                      </a:r>
                      <a:endParaRPr lang="en-US" dirty="0"/>
                    </a:p>
                  </a:txBody>
                  <a:tcPr/>
                </a:tc>
                <a:tc>
                  <a:txBody>
                    <a:bodyPr/>
                    <a:lstStyle/>
                    <a:p>
                      <a:r>
                        <a:rPr lang="en-US" sz="1800" dirty="0" smtClean="0"/>
                        <a:t>Training Guidelines for Video Analysis, Image Analysis and Photography</a:t>
                      </a:r>
                      <a:endParaRPr lang="en-US" sz="1800" dirty="0"/>
                    </a:p>
                  </a:txBody>
                  <a:tcPr/>
                </a:tc>
              </a:tr>
            </a:tbl>
          </a:graphicData>
        </a:graphic>
      </p:graphicFrame>
      <p:sp>
        <p:nvSpPr>
          <p:cNvPr id="7" name="Slide Number Placeholder 6"/>
          <p:cNvSpPr>
            <a:spLocks noGrp="1"/>
          </p:cNvSpPr>
          <p:nvPr>
            <p:ph type="sldNum" sz="quarter" idx="12"/>
          </p:nvPr>
        </p:nvSpPr>
        <p:spPr/>
        <p:txBody>
          <a:bodyPr/>
          <a:lstStyle/>
          <a:p>
            <a:fld id="{8A6BD0B9-3465-4E0F-AE7F-2EBD7D9D0656}" type="slidenum">
              <a:rPr lang="en-US" smtClean="0"/>
              <a:pPr/>
              <a:t>23</a:t>
            </a:fld>
            <a:endParaRPr lang="en-US" dirty="0"/>
          </a:p>
        </p:txBody>
      </p:sp>
    </p:spTree>
    <p:extLst>
      <p:ext uri="{BB962C8B-B14F-4D97-AF65-F5344CB8AC3E}">
        <p14:creationId xmlns:p14="http://schemas.microsoft.com/office/powerpoint/2010/main" xmlns="" val="12592787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827" y="539633"/>
            <a:ext cx="7886700" cy="1325563"/>
          </a:xfrm>
        </p:spPr>
        <p:txBody>
          <a:bodyPr/>
          <a:lstStyle/>
          <a:p>
            <a:r>
              <a:rPr lang="en-US" dirty="0" smtClean="0"/>
              <a:t>Standards/Guidelines Reviewed For Technical Merit</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xmlns="" val="1704510427"/>
              </p:ext>
            </p:extLst>
          </p:nvPr>
        </p:nvGraphicFramePr>
        <p:xfrm>
          <a:off x="220196" y="1666802"/>
          <a:ext cx="8303852" cy="4064000"/>
        </p:xfrm>
        <a:graphic>
          <a:graphicData uri="http://schemas.openxmlformats.org/drawingml/2006/table">
            <a:tbl>
              <a:tblPr firstRow="1" bandRow="1">
                <a:tableStyleId>{073A0DAA-6AF3-43AB-8588-CEC1D06C72B9}</a:tableStyleId>
              </a:tblPr>
              <a:tblGrid>
                <a:gridCol w="3948548"/>
                <a:gridCol w="1451768"/>
                <a:gridCol w="1451768"/>
                <a:gridCol w="1451768"/>
              </a:tblGrid>
              <a:tr h="625613">
                <a:tc>
                  <a:txBody>
                    <a:bodyPr/>
                    <a:lstStyle/>
                    <a:p>
                      <a:r>
                        <a:rPr lang="en-US" sz="1600" dirty="0" smtClean="0"/>
                        <a:t>Title</a:t>
                      </a:r>
                      <a:endParaRPr lang="en-US" sz="1600" dirty="0"/>
                    </a:p>
                  </a:txBody>
                  <a:tcPr anchor="ctr"/>
                </a:tc>
                <a:tc>
                  <a:txBody>
                    <a:bodyPr/>
                    <a:lstStyle/>
                    <a:p>
                      <a:r>
                        <a:rPr lang="en-US" sz="1600" dirty="0" smtClean="0"/>
                        <a:t>Developing Organization</a:t>
                      </a:r>
                      <a:endParaRPr lang="en-US" sz="1600" dirty="0"/>
                    </a:p>
                  </a:txBody>
                  <a:tcPr anchor="ctr"/>
                </a:tc>
                <a:tc>
                  <a:txBody>
                    <a:bodyPr/>
                    <a:lstStyle/>
                    <a:p>
                      <a:r>
                        <a:rPr lang="en-US" sz="1600" dirty="0" smtClean="0"/>
                        <a:t>Status*</a:t>
                      </a:r>
                      <a:endParaRPr lang="en-US" sz="1600" dirty="0"/>
                    </a:p>
                  </a:txBody>
                  <a:tcPr anchor="ctr"/>
                </a:tc>
                <a:tc>
                  <a:txBody>
                    <a:bodyPr/>
                    <a:lstStyle/>
                    <a:p>
                      <a:r>
                        <a:rPr lang="en-US" sz="1600" dirty="0" smtClean="0"/>
                        <a:t>OSAC</a:t>
                      </a:r>
                      <a:r>
                        <a:rPr lang="en-US" sz="1600" baseline="0" dirty="0" smtClean="0"/>
                        <a:t> Process Stage (e.g., RA 100)</a:t>
                      </a:r>
                      <a:endParaRPr lang="en-US" sz="1600" dirty="0"/>
                    </a:p>
                  </a:txBody>
                  <a:tcPr anchor="ctr"/>
                </a:tc>
              </a:tr>
              <a:tr h="370840">
                <a:tc>
                  <a:txBody>
                    <a:bodyPr/>
                    <a:lstStyle/>
                    <a:p>
                      <a:r>
                        <a:rPr lang="en-US" sz="1600" dirty="0" smtClean="0"/>
                        <a:t>Standard Guide for Forensic Digital</a:t>
                      </a:r>
                      <a:r>
                        <a:rPr lang="en-US" sz="1600" baseline="0" dirty="0" smtClean="0"/>
                        <a:t> Image Processing</a:t>
                      </a:r>
                      <a:endParaRPr lang="en-US" sz="1600" dirty="0"/>
                    </a:p>
                  </a:txBody>
                  <a:tcPr/>
                </a:tc>
                <a:tc>
                  <a:txBody>
                    <a:bodyPr/>
                    <a:lstStyle/>
                    <a:p>
                      <a:r>
                        <a:rPr lang="en-US" sz="1600" dirty="0" smtClean="0"/>
                        <a:t>ASTM</a:t>
                      </a:r>
                      <a:endParaRPr lang="en-US" sz="1600" dirty="0"/>
                    </a:p>
                  </a:txBody>
                  <a:tcPr/>
                </a:tc>
                <a:tc>
                  <a:txBody>
                    <a:bodyPr/>
                    <a:lstStyle/>
                    <a:p>
                      <a:r>
                        <a:rPr lang="en-US" sz="1600" dirty="0" smtClean="0"/>
                        <a:t>SAC Approved </a:t>
                      </a:r>
                      <a:endParaRPr lang="en-US" sz="1600" dirty="0"/>
                    </a:p>
                  </a:txBody>
                  <a:tcPr/>
                </a:tc>
                <a:tc>
                  <a:txBody>
                    <a:bodyPr/>
                    <a:lstStyle/>
                    <a:p>
                      <a:r>
                        <a:rPr lang="en-US" sz="1600" dirty="0" smtClean="0"/>
                        <a:t>RA-500</a:t>
                      </a:r>
                      <a:endParaRPr lang="en-US" sz="1600" dirty="0"/>
                    </a:p>
                  </a:txBody>
                  <a:tcPr/>
                </a:tc>
              </a:tr>
              <a:tr h="370840">
                <a:tc>
                  <a:txBody>
                    <a:bodyPr/>
                    <a:lstStyle/>
                    <a:p>
                      <a:r>
                        <a:rPr lang="en-US" sz="1800" kern="1200" dirty="0" smtClean="0">
                          <a:solidFill>
                            <a:schemeClr val="dk1"/>
                          </a:solidFill>
                          <a:latin typeface="+mn-lt"/>
                          <a:ea typeface="+mn-ea"/>
                          <a:cs typeface="+mn-cs"/>
                        </a:rPr>
                        <a:t>Guidelines for the Forensic Use of Photogrammetry</a:t>
                      </a:r>
                      <a:r>
                        <a:rPr lang="en-US" sz="1800" dirty="0" smtClean="0"/>
                        <a:t> </a:t>
                      </a:r>
                      <a:endParaRPr lang="en-US" sz="1800" dirty="0"/>
                    </a:p>
                  </a:txBody>
                  <a:tcPr/>
                </a:tc>
                <a:tc>
                  <a:txBody>
                    <a:bodyPr/>
                    <a:lstStyle/>
                    <a:p>
                      <a:r>
                        <a:rPr lang="en-US" sz="1600" dirty="0" smtClean="0"/>
                        <a:t>SWGIT/SWGDE</a:t>
                      </a:r>
                      <a:endParaRPr lang="en-US" sz="1600" dirty="0"/>
                    </a:p>
                  </a:txBody>
                  <a:tcPr/>
                </a:tc>
                <a:tc>
                  <a:txBody>
                    <a:bodyPr/>
                    <a:lstStyle/>
                    <a:p>
                      <a:r>
                        <a:rPr lang="en-US" sz="1600" dirty="0" smtClean="0"/>
                        <a:t>Evaluating</a:t>
                      </a:r>
                      <a:endParaRPr lang="en-US" sz="1600" dirty="0"/>
                    </a:p>
                  </a:txBody>
                  <a:tcPr/>
                </a:tc>
                <a:tc>
                  <a:txBody>
                    <a:bodyPr/>
                    <a:lstStyle/>
                    <a:p>
                      <a:r>
                        <a:rPr lang="en-US" sz="1600" dirty="0" smtClean="0"/>
                        <a:t>SD0-100</a:t>
                      </a:r>
                      <a:endParaRPr lang="en-US" sz="1600" dirty="0"/>
                    </a:p>
                  </a:txBody>
                  <a:tcPr/>
                </a:tc>
              </a:tr>
              <a:tr h="370840">
                <a:tc>
                  <a:txBody>
                    <a:bodyPr/>
                    <a:lstStyle/>
                    <a:p>
                      <a:r>
                        <a:rPr lang="en-US" sz="1800" dirty="0" smtClean="0"/>
                        <a:t>Standards</a:t>
                      </a:r>
                      <a:r>
                        <a:rPr lang="en-US" sz="1800" baseline="0" dirty="0" smtClean="0"/>
                        <a:t> </a:t>
                      </a:r>
                      <a:r>
                        <a:rPr lang="en-US" sz="1800" dirty="0" smtClean="0"/>
                        <a:t>for Image Authentication</a:t>
                      </a:r>
                      <a:endParaRPr lang="en-US" sz="1800" dirty="0"/>
                    </a:p>
                  </a:txBody>
                  <a:tcPr/>
                </a:tc>
                <a:tc>
                  <a:txBody>
                    <a:bodyPr/>
                    <a:lstStyle/>
                    <a:p>
                      <a:r>
                        <a:rPr lang="en-US" sz="1600" dirty="0" smtClean="0"/>
                        <a:t>SWGIT</a:t>
                      </a:r>
                      <a:endParaRPr lang="en-US" sz="1600" dirty="0"/>
                    </a:p>
                  </a:txBody>
                  <a:tcPr/>
                </a:tc>
                <a:tc>
                  <a:txBody>
                    <a:bodyPr/>
                    <a:lstStyle/>
                    <a:p>
                      <a:r>
                        <a:rPr lang="en-US" sz="1600" dirty="0" smtClean="0"/>
                        <a:t>Evaluating</a:t>
                      </a:r>
                      <a:endParaRPr lang="en-US" sz="1600" dirty="0"/>
                    </a:p>
                  </a:txBody>
                  <a:tcPr/>
                </a:tc>
                <a:tc>
                  <a:txBody>
                    <a:bodyPr/>
                    <a:lstStyle/>
                    <a:p>
                      <a:r>
                        <a:rPr lang="en-US" sz="1600" dirty="0" smtClean="0"/>
                        <a:t>SD0-100</a:t>
                      </a:r>
                      <a:endParaRPr lang="en-US" sz="1600" dirty="0"/>
                    </a:p>
                  </a:txBody>
                  <a:tcPr/>
                </a:tc>
              </a:tr>
              <a:tr h="370840">
                <a:tc>
                  <a:txBody>
                    <a:bodyPr/>
                    <a:lstStyle/>
                    <a:p>
                      <a:r>
                        <a:rPr lang="en-US" sz="1800" kern="1200" dirty="0" smtClean="0">
                          <a:solidFill>
                            <a:schemeClr val="dk1"/>
                          </a:solidFill>
                          <a:latin typeface="+mn-lt"/>
                          <a:ea typeface="+mn-ea"/>
                          <a:cs typeface="+mn-cs"/>
                        </a:rPr>
                        <a:t>Best Practices for Data Retrieval from Digital Video Recorders (DVR)</a:t>
                      </a:r>
                      <a:endParaRPr lang="en-US" sz="1800" dirty="0"/>
                    </a:p>
                  </a:txBody>
                  <a:tcPr/>
                </a:tc>
                <a:tc>
                  <a:txBody>
                    <a:bodyPr/>
                    <a:lstStyle/>
                    <a:p>
                      <a:r>
                        <a:rPr lang="en-US" sz="1600" dirty="0" smtClean="0"/>
                        <a:t>SWGIT</a:t>
                      </a:r>
                      <a:endParaRPr lang="en-US" sz="1600" dirty="0"/>
                    </a:p>
                  </a:txBody>
                  <a:tcPr/>
                </a:tc>
                <a:tc>
                  <a:txBody>
                    <a:bodyPr/>
                    <a:lstStyle/>
                    <a:p>
                      <a:r>
                        <a:rPr lang="en-US" sz="1600" dirty="0" smtClean="0"/>
                        <a:t>Evaluating</a:t>
                      </a:r>
                      <a:endParaRPr lang="en-US" sz="1600" dirty="0"/>
                    </a:p>
                  </a:txBody>
                  <a:tcPr/>
                </a:tc>
                <a:tc>
                  <a:txBody>
                    <a:bodyPr/>
                    <a:lstStyle/>
                    <a:p>
                      <a:r>
                        <a:rPr lang="en-US" sz="1600" dirty="0" smtClean="0"/>
                        <a:t>SD0-100</a:t>
                      </a:r>
                      <a:endParaRPr lang="en-US" sz="1600" dirty="0"/>
                    </a:p>
                  </a:txBody>
                  <a:tcPr/>
                </a:tc>
              </a:tr>
              <a:tr h="37084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Latent Print Evidence Photography</a:t>
                      </a:r>
                      <a:r>
                        <a:rPr lang="en-US" sz="1400" dirty="0" smtClean="0"/>
                        <a:t> </a:t>
                      </a:r>
                    </a:p>
                  </a:txBody>
                  <a:tcPr/>
                </a:tc>
                <a:tc>
                  <a:txBody>
                    <a:bodyPr/>
                    <a:lstStyle/>
                    <a:p>
                      <a:r>
                        <a:rPr lang="en-US" sz="1600" dirty="0" smtClean="0"/>
                        <a:t>SWGIT</a:t>
                      </a:r>
                      <a:endParaRPr lang="en-US" sz="1600" dirty="0"/>
                    </a:p>
                  </a:txBody>
                  <a:tcPr/>
                </a:tc>
                <a:tc>
                  <a:txBody>
                    <a:bodyPr/>
                    <a:lstStyle/>
                    <a:p>
                      <a:r>
                        <a:rPr lang="en-US" sz="1600" dirty="0" smtClean="0"/>
                        <a:t>Evaluating</a:t>
                      </a:r>
                      <a:endParaRPr lang="en-US" sz="1600" dirty="0"/>
                    </a:p>
                  </a:txBody>
                  <a:tcPr/>
                </a:tc>
                <a:tc>
                  <a:txBody>
                    <a:bodyPr/>
                    <a:lstStyle/>
                    <a:p>
                      <a:r>
                        <a:rPr lang="en-US" sz="1600" dirty="0" smtClean="0"/>
                        <a:t>SD0-100</a:t>
                      </a:r>
                      <a:endParaRPr lang="en-US" sz="1600" dirty="0"/>
                    </a:p>
                  </a:txBody>
                  <a:tcPr/>
                </a:tc>
              </a:tr>
              <a:tr h="370840">
                <a:tc>
                  <a:txBody>
                    <a:bodyPr/>
                    <a:lstStyle/>
                    <a:p>
                      <a:r>
                        <a:rPr lang="en-US" sz="1800" dirty="0" smtClean="0"/>
                        <a:t>Training Guidelines for Video Analysis, Image Analysis and Photography</a:t>
                      </a:r>
                      <a:endParaRPr lang="en-US" sz="1800" dirty="0"/>
                    </a:p>
                  </a:txBody>
                  <a:tcPr/>
                </a:tc>
                <a:tc>
                  <a:txBody>
                    <a:bodyPr/>
                    <a:lstStyle/>
                    <a:p>
                      <a:r>
                        <a:rPr lang="en-US" sz="1600" dirty="0" smtClean="0"/>
                        <a:t>SWGIT/SWGDE</a:t>
                      </a:r>
                      <a:endParaRPr lang="en-US" sz="1600" dirty="0"/>
                    </a:p>
                  </a:txBody>
                  <a:tcPr/>
                </a:tc>
                <a:tc>
                  <a:txBody>
                    <a:bodyPr/>
                    <a:lstStyle/>
                    <a:p>
                      <a:r>
                        <a:rPr lang="en-US" sz="1600" dirty="0" smtClean="0"/>
                        <a:t>Evaluating</a:t>
                      </a:r>
                      <a:endParaRPr lang="en-US" sz="1600" dirty="0"/>
                    </a:p>
                  </a:txBody>
                  <a:tcPr/>
                </a:tc>
                <a:tc>
                  <a:txBody>
                    <a:bodyPr/>
                    <a:lstStyle/>
                    <a:p>
                      <a:r>
                        <a:rPr lang="en-US" sz="1600" dirty="0" smtClean="0"/>
                        <a:t>SD0-100</a:t>
                      </a:r>
                      <a:endParaRPr lang="en-US" sz="1600" dirty="0"/>
                    </a:p>
                  </a:txBody>
                  <a:tcPr/>
                </a:tc>
              </a:tr>
            </a:tbl>
          </a:graphicData>
        </a:graphic>
      </p:graphicFrame>
      <p:sp>
        <p:nvSpPr>
          <p:cNvPr id="10" name="Slide Number Placeholder 9"/>
          <p:cNvSpPr>
            <a:spLocks noGrp="1"/>
          </p:cNvSpPr>
          <p:nvPr>
            <p:ph type="sldNum" sz="quarter" idx="12"/>
          </p:nvPr>
        </p:nvSpPr>
        <p:spPr/>
        <p:txBody>
          <a:bodyPr/>
          <a:lstStyle/>
          <a:p>
            <a:fld id="{8A6BD0B9-3465-4E0F-AE7F-2EBD7D9D0656}" type="slidenum">
              <a:rPr lang="en-US" smtClean="0"/>
              <a:pPr/>
              <a:t>24</a:t>
            </a:fld>
            <a:endParaRPr lang="en-US" dirty="0"/>
          </a:p>
        </p:txBody>
      </p:sp>
    </p:spTree>
    <p:extLst>
      <p:ext uri="{BB962C8B-B14F-4D97-AF65-F5344CB8AC3E}">
        <p14:creationId xmlns:p14="http://schemas.microsoft.com/office/powerpoint/2010/main" xmlns="" val="22306768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7" y="254613"/>
            <a:ext cx="7886700" cy="892849"/>
          </a:xfrm>
        </p:spPr>
        <p:txBody>
          <a:bodyPr/>
          <a:lstStyle/>
          <a:p>
            <a:r>
              <a:rPr lang="en-US" dirty="0" smtClean="0"/>
              <a:t>Research Gaps Identified</a:t>
            </a:r>
            <a:endParaRPr lang="en-US" dirty="0"/>
          </a:p>
        </p:txBody>
      </p:sp>
      <p:sp>
        <p:nvSpPr>
          <p:cNvPr id="3" name="Content Placeholder 2"/>
          <p:cNvSpPr>
            <a:spLocks noGrp="1"/>
          </p:cNvSpPr>
          <p:nvPr>
            <p:ph idx="1"/>
          </p:nvPr>
        </p:nvSpPr>
        <p:spPr/>
        <p:txBody>
          <a:bodyPr/>
          <a:lstStyle/>
          <a:p>
            <a:pPr marL="742950" marR="0" lvl="1" indent="-285750">
              <a:spcBef>
                <a:spcPts val="0"/>
              </a:spcBef>
              <a:spcAft>
                <a:spcPts val="1000"/>
              </a:spcAft>
              <a:buSzPts val="1000"/>
              <a:buNone/>
              <a:tabLst>
                <a:tab pos="914400" algn="l"/>
              </a:tabLst>
            </a:pPr>
            <a:r>
              <a:rPr lang="en-US" sz="2400" b="1" dirty="0" smtClean="0">
                <a:solidFill>
                  <a:srgbClr val="000000"/>
                </a:solidFill>
                <a:latin typeface="Arial"/>
                <a:ea typeface="Cambria"/>
                <a:cs typeface="Times New Roman"/>
              </a:rPr>
              <a:t>Vehicle Comparison Study</a:t>
            </a:r>
          </a:p>
          <a:p>
            <a:pPr marL="1085850" lvl="2" indent="-285750">
              <a:spcBef>
                <a:spcPts val="0"/>
              </a:spcBef>
              <a:spcAft>
                <a:spcPts val="1000"/>
              </a:spcAft>
              <a:buSzPts val="1000"/>
              <a:buFont typeface="Wingdings"/>
              <a:buChar char=""/>
              <a:tabLst>
                <a:tab pos="914400" algn="l"/>
              </a:tabLst>
            </a:pPr>
            <a:r>
              <a:rPr lang="en-US" sz="1800" dirty="0" smtClean="0"/>
              <a:t>To date, research in photographic comparison has focused on human identification, particularly faces.  </a:t>
            </a:r>
          </a:p>
          <a:p>
            <a:pPr marL="1085850" lvl="2" indent="-285750">
              <a:spcBef>
                <a:spcPts val="0"/>
              </a:spcBef>
              <a:spcAft>
                <a:spcPts val="1000"/>
              </a:spcAft>
              <a:buSzPts val="1000"/>
              <a:buFont typeface="Wingdings"/>
              <a:buChar char=""/>
              <a:tabLst>
                <a:tab pos="914400" algn="l"/>
              </a:tabLst>
            </a:pPr>
            <a:r>
              <a:rPr lang="en-US" sz="1800" dirty="0" smtClean="0"/>
              <a:t>Image analysts are often requested to compare vehicles to determine whether a vehicle depicted in surveillance video or capture images is the same as a vehicle linked to a suspect, or alternatively, determine the Make, Model and Year of the questioned vehicle.  </a:t>
            </a:r>
          </a:p>
          <a:p>
            <a:pPr marL="1085850" lvl="2" indent="-285750">
              <a:spcBef>
                <a:spcPts val="0"/>
              </a:spcBef>
              <a:spcAft>
                <a:spcPts val="1000"/>
              </a:spcAft>
              <a:buSzPts val="1000"/>
              <a:buFont typeface="Wingdings"/>
              <a:buChar char=""/>
              <a:tabLst>
                <a:tab pos="914400" algn="l"/>
              </a:tabLst>
            </a:pPr>
            <a:r>
              <a:rPr lang="en-US" sz="1800" dirty="0" smtClean="0"/>
              <a:t>The study would determine the accuracy of examiners in making these types of comparisons/determinations, particularly at varying degrees of “Quality” within submitted imagery.</a:t>
            </a:r>
          </a:p>
          <a:p>
            <a:pPr marL="1085850" lvl="2" indent="-285750">
              <a:spcBef>
                <a:spcPts val="0"/>
              </a:spcBef>
              <a:spcAft>
                <a:spcPts val="1000"/>
              </a:spcAft>
              <a:buSzPts val="1000"/>
              <a:buFont typeface="Wingdings"/>
              <a:buChar char=""/>
              <a:tabLst>
                <a:tab pos="914400" algn="l"/>
              </a:tabLst>
            </a:pPr>
            <a:endParaRPr lang="en-US" sz="900" dirty="0" smtClean="0">
              <a:latin typeface="Cambria"/>
              <a:ea typeface="Cambria"/>
              <a:cs typeface="Times New Roman"/>
            </a:endParaRPr>
          </a:p>
          <a:p>
            <a:pPr marL="1085850" lvl="2" indent="-285750">
              <a:spcBef>
                <a:spcPts val="0"/>
              </a:spcBef>
              <a:spcAft>
                <a:spcPts val="1000"/>
              </a:spcAft>
              <a:buSzPts val="1000"/>
              <a:buFont typeface="Wingdings"/>
              <a:buChar char=""/>
              <a:tabLst>
                <a:tab pos="1143000" algn="l"/>
              </a:tabLst>
            </a:pPr>
            <a:endParaRPr lang="en-US" sz="900" dirty="0" smtClean="0">
              <a:latin typeface="Cambria"/>
              <a:ea typeface="Cambria"/>
              <a:cs typeface="Times New Roman"/>
            </a:endParaRPr>
          </a:p>
        </p:txBody>
      </p:sp>
      <p:sp>
        <p:nvSpPr>
          <p:cNvPr id="4" name="Slide Number Placeholder 3"/>
          <p:cNvSpPr>
            <a:spLocks noGrp="1"/>
          </p:cNvSpPr>
          <p:nvPr>
            <p:ph type="sldNum" sz="quarter" idx="12"/>
          </p:nvPr>
        </p:nvSpPr>
        <p:spPr/>
        <p:txBody>
          <a:bodyPr/>
          <a:lstStyle/>
          <a:p>
            <a:fld id="{8A6BD0B9-3465-4E0F-AE7F-2EBD7D9D0656}" type="slidenum">
              <a:rPr lang="en-US" smtClean="0"/>
              <a:pPr/>
              <a:t>25</a:t>
            </a:fld>
            <a:endParaRPr lang="en-US" dirty="0"/>
          </a:p>
        </p:txBody>
      </p:sp>
    </p:spTree>
    <p:extLst>
      <p:ext uri="{BB962C8B-B14F-4D97-AF65-F5344CB8AC3E}">
        <p14:creationId xmlns:p14="http://schemas.microsoft.com/office/powerpoint/2010/main" xmlns="" val="36215148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7" y="254613"/>
            <a:ext cx="7886700" cy="892849"/>
          </a:xfrm>
        </p:spPr>
        <p:txBody>
          <a:bodyPr/>
          <a:lstStyle/>
          <a:p>
            <a:r>
              <a:rPr lang="en-US" dirty="0" smtClean="0"/>
              <a:t>Research Gaps Identified</a:t>
            </a:r>
            <a:endParaRPr lang="en-US" dirty="0"/>
          </a:p>
        </p:txBody>
      </p:sp>
      <p:sp>
        <p:nvSpPr>
          <p:cNvPr id="3" name="Content Placeholder 2"/>
          <p:cNvSpPr>
            <a:spLocks noGrp="1"/>
          </p:cNvSpPr>
          <p:nvPr>
            <p:ph idx="1"/>
          </p:nvPr>
        </p:nvSpPr>
        <p:spPr/>
        <p:txBody>
          <a:bodyPr/>
          <a:lstStyle/>
          <a:p>
            <a:pPr marL="742950" marR="0" lvl="1" indent="-285750">
              <a:spcBef>
                <a:spcPts val="0"/>
              </a:spcBef>
              <a:spcAft>
                <a:spcPts val="1000"/>
              </a:spcAft>
              <a:buSzPts val="1000"/>
              <a:buNone/>
              <a:tabLst>
                <a:tab pos="1143000" algn="l"/>
              </a:tabLst>
            </a:pPr>
            <a:r>
              <a:rPr lang="en-US" sz="2400" b="1" dirty="0" smtClean="0">
                <a:solidFill>
                  <a:srgbClr val="000000"/>
                </a:solidFill>
                <a:latin typeface="Arial"/>
                <a:ea typeface="Cambria"/>
                <a:cs typeface="Times New Roman"/>
              </a:rPr>
              <a:t>Software Validation Repository</a:t>
            </a:r>
          </a:p>
          <a:p>
            <a:pPr marL="1085850" lvl="2" indent="-285750">
              <a:spcBef>
                <a:spcPts val="0"/>
              </a:spcBef>
              <a:spcAft>
                <a:spcPts val="1000"/>
              </a:spcAft>
              <a:buSzPts val="1000"/>
              <a:buFont typeface="Wingdings"/>
              <a:buChar char=""/>
              <a:tabLst>
                <a:tab pos="1143000" algn="l"/>
              </a:tabLst>
            </a:pPr>
            <a:r>
              <a:rPr lang="en-US" sz="1800" dirty="0" smtClean="0"/>
              <a:t>Accredited digital evidence laboratories (DELs) are required to validate software used for any purpose, including enhancement, processing, and analysis.  </a:t>
            </a:r>
          </a:p>
          <a:p>
            <a:pPr marL="1085850" lvl="2" indent="-285750">
              <a:spcBef>
                <a:spcPts val="0"/>
              </a:spcBef>
              <a:spcAft>
                <a:spcPts val="1000"/>
              </a:spcAft>
              <a:buSzPts val="1000"/>
              <a:buFont typeface="Wingdings"/>
              <a:buChar char=""/>
              <a:tabLst>
                <a:tab pos="1143000" algn="l"/>
              </a:tabLst>
            </a:pPr>
            <a:r>
              <a:rPr lang="en-US" sz="1800" dirty="0" smtClean="0"/>
              <a:t>DELs spend significant amounts of time to test and validate software used in analysis, however, to date no effort has been made to standardize the process used for testing and validation.  </a:t>
            </a:r>
          </a:p>
          <a:p>
            <a:pPr marL="1085850" lvl="2" indent="-285750">
              <a:spcBef>
                <a:spcPts val="0"/>
              </a:spcBef>
              <a:spcAft>
                <a:spcPts val="1000"/>
              </a:spcAft>
              <a:buSzPts val="1000"/>
              <a:buFont typeface="Wingdings"/>
              <a:buChar char=""/>
              <a:tabLst>
                <a:tab pos="1143000" algn="l"/>
              </a:tabLst>
            </a:pPr>
            <a:r>
              <a:rPr lang="en-US" sz="1800" dirty="0" smtClean="0"/>
              <a:t>Few DELs share lists of previously validated software or information related to their testing procedures.  </a:t>
            </a:r>
          </a:p>
          <a:p>
            <a:pPr marL="1085850" lvl="2" indent="-285750">
              <a:spcBef>
                <a:spcPts val="0"/>
              </a:spcBef>
              <a:spcAft>
                <a:spcPts val="1000"/>
              </a:spcAft>
              <a:buSzPts val="1000"/>
              <a:buFont typeface="Wingdings"/>
              <a:buChar char=""/>
              <a:tabLst>
                <a:tab pos="1143000" algn="l"/>
              </a:tabLst>
            </a:pPr>
            <a:endParaRPr lang="en-US" sz="900" dirty="0" smtClean="0">
              <a:latin typeface="Cambria"/>
              <a:ea typeface="Cambria"/>
              <a:cs typeface="Times New Roman"/>
            </a:endParaRPr>
          </a:p>
        </p:txBody>
      </p:sp>
      <p:sp>
        <p:nvSpPr>
          <p:cNvPr id="4" name="Slide Number Placeholder 3"/>
          <p:cNvSpPr>
            <a:spLocks noGrp="1"/>
          </p:cNvSpPr>
          <p:nvPr>
            <p:ph type="sldNum" sz="quarter" idx="12"/>
          </p:nvPr>
        </p:nvSpPr>
        <p:spPr/>
        <p:txBody>
          <a:bodyPr/>
          <a:lstStyle/>
          <a:p>
            <a:fld id="{8A6BD0B9-3465-4E0F-AE7F-2EBD7D9D0656}" type="slidenum">
              <a:rPr lang="en-US" smtClean="0"/>
              <a:pPr/>
              <a:t>26</a:t>
            </a:fld>
            <a:endParaRPr lang="en-US" dirty="0"/>
          </a:p>
        </p:txBody>
      </p:sp>
    </p:spTree>
    <p:extLst>
      <p:ext uri="{BB962C8B-B14F-4D97-AF65-F5344CB8AC3E}">
        <p14:creationId xmlns:p14="http://schemas.microsoft.com/office/powerpoint/2010/main" xmlns="" val="36215148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7" y="254613"/>
            <a:ext cx="7886700" cy="892849"/>
          </a:xfrm>
        </p:spPr>
        <p:txBody>
          <a:bodyPr/>
          <a:lstStyle/>
          <a:p>
            <a:r>
              <a:rPr lang="en-US" dirty="0" smtClean="0"/>
              <a:t>Research Gaps Identified</a:t>
            </a:r>
            <a:endParaRPr lang="en-US" dirty="0"/>
          </a:p>
        </p:txBody>
      </p:sp>
      <p:sp>
        <p:nvSpPr>
          <p:cNvPr id="3" name="Content Placeholder 2"/>
          <p:cNvSpPr>
            <a:spLocks noGrp="1"/>
          </p:cNvSpPr>
          <p:nvPr>
            <p:ph idx="1"/>
          </p:nvPr>
        </p:nvSpPr>
        <p:spPr>
          <a:xfrm>
            <a:off x="528773" y="1618524"/>
            <a:ext cx="7886700" cy="4075265"/>
          </a:xfrm>
        </p:spPr>
        <p:txBody>
          <a:bodyPr>
            <a:normAutofit/>
          </a:bodyPr>
          <a:lstStyle/>
          <a:p>
            <a:pPr marL="742950" marR="0" lvl="1" indent="-285750">
              <a:spcBef>
                <a:spcPts val="0"/>
              </a:spcBef>
              <a:spcAft>
                <a:spcPts val="1000"/>
              </a:spcAft>
              <a:buSzPts val="1000"/>
              <a:buNone/>
              <a:tabLst>
                <a:tab pos="914400" algn="l"/>
              </a:tabLst>
            </a:pPr>
            <a:r>
              <a:rPr lang="en-US" sz="2300" b="1" dirty="0" smtClean="0">
                <a:solidFill>
                  <a:srgbClr val="000000"/>
                </a:solidFill>
                <a:latin typeface="Arial"/>
                <a:ea typeface="Cambria"/>
                <a:cs typeface="Times New Roman"/>
              </a:rPr>
              <a:t>Factors Affecting Image Quality When Extracting a Still from Video</a:t>
            </a:r>
          </a:p>
          <a:p>
            <a:pPr marL="1085850" lvl="2" indent="-285750">
              <a:spcBef>
                <a:spcPts val="0"/>
              </a:spcBef>
              <a:spcAft>
                <a:spcPts val="1000"/>
              </a:spcAft>
              <a:buSzPts val="1000"/>
              <a:buFont typeface="Wingdings"/>
              <a:buChar char=""/>
              <a:tabLst>
                <a:tab pos="914400" algn="l"/>
              </a:tabLst>
            </a:pPr>
            <a:r>
              <a:rPr lang="en-US" sz="2300" dirty="0" smtClean="0"/>
              <a:t>Images extracted from video sources appear to differ in quality when the same video data is visualized on different computer systems using the same extraction technique as well as different extraction techniques. </a:t>
            </a:r>
          </a:p>
          <a:p>
            <a:pPr marL="1085850" lvl="2" indent="-285750">
              <a:spcBef>
                <a:spcPts val="0"/>
              </a:spcBef>
              <a:spcAft>
                <a:spcPts val="1000"/>
              </a:spcAft>
              <a:buSzPts val="1000"/>
              <a:buFont typeface="Wingdings"/>
              <a:buChar char=""/>
              <a:tabLst>
                <a:tab pos="914400" algn="l"/>
              </a:tabLst>
            </a:pPr>
            <a:r>
              <a:rPr lang="en-US" sz="2300" dirty="0" smtClean="0"/>
              <a:t>Research is needed to determine if computer hardware is a factor affecting image quality when extracting images from video</a:t>
            </a:r>
            <a:r>
              <a:rPr lang="en-US" sz="1600" dirty="0" smtClean="0"/>
              <a:t>.</a:t>
            </a:r>
          </a:p>
          <a:p>
            <a:pPr marL="1085850" lvl="2" indent="-285750">
              <a:spcBef>
                <a:spcPts val="0"/>
              </a:spcBef>
              <a:spcAft>
                <a:spcPts val="1000"/>
              </a:spcAft>
              <a:buSzPts val="1000"/>
              <a:buFont typeface="Wingdings"/>
              <a:buChar char=""/>
              <a:tabLst>
                <a:tab pos="914400" algn="l"/>
              </a:tabLst>
            </a:pPr>
            <a:endParaRPr lang="en-US" sz="900" dirty="0" smtClean="0">
              <a:latin typeface="Cambria"/>
              <a:ea typeface="Cambria"/>
              <a:cs typeface="Times New Roman"/>
            </a:endParaRPr>
          </a:p>
          <a:p>
            <a:pPr marL="742950" marR="0" lvl="1" indent="-285750">
              <a:spcBef>
                <a:spcPts val="0"/>
              </a:spcBef>
              <a:spcAft>
                <a:spcPts val="1000"/>
              </a:spcAft>
              <a:buSzPts val="1000"/>
              <a:buNone/>
              <a:tabLst>
                <a:tab pos="914400" algn="l"/>
              </a:tabLst>
            </a:pPr>
            <a:endParaRPr lang="en-US" sz="2600" dirty="0" smtClean="0"/>
          </a:p>
          <a:p>
            <a:pPr marL="1085850" lvl="2" indent="-285750">
              <a:spcBef>
                <a:spcPts val="0"/>
              </a:spcBef>
              <a:spcAft>
                <a:spcPts val="1000"/>
              </a:spcAft>
              <a:buSzPts val="1000"/>
              <a:buFont typeface="Wingdings"/>
              <a:buChar char=""/>
              <a:tabLst>
                <a:tab pos="914400" algn="l"/>
              </a:tabLst>
            </a:pPr>
            <a:endParaRPr lang="en-US" sz="900" dirty="0">
              <a:latin typeface="Cambria"/>
              <a:ea typeface="Cambria"/>
              <a:cs typeface="Times New Roman"/>
            </a:endParaRPr>
          </a:p>
        </p:txBody>
      </p:sp>
      <p:sp>
        <p:nvSpPr>
          <p:cNvPr id="4" name="Slide Number Placeholder 3"/>
          <p:cNvSpPr>
            <a:spLocks noGrp="1"/>
          </p:cNvSpPr>
          <p:nvPr>
            <p:ph type="sldNum" sz="quarter" idx="12"/>
          </p:nvPr>
        </p:nvSpPr>
        <p:spPr/>
        <p:txBody>
          <a:bodyPr/>
          <a:lstStyle/>
          <a:p>
            <a:fld id="{8A6BD0B9-3465-4E0F-AE7F-2EBD7D9D0656}" type="slidenum">
              <a:rPr lang="en-US" smtClean="0"/>
              <a:pPr/>
              <a:t>27</a:t>
            </a:fld>
            <a:endParaRPr lang="en-US" dirty="0"/>
          </a:p>
        </p:txBody>
      </p:sp>
    </p:spTree>
    <p:extLst>
      <p:ext uri="{BB962C8B-B14F-4D97-AF65-F5344CB8AC3E}">
        <p14:creationId xmlns:p14="http://schemas.microsoft.com/office/powerpoint/2010/main" xmlns="" val="36215148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7" y="254613"/>
            <a:ext cx="7886700" cy="892849"/>
          </a:xfrm>
        </p:spPr>
        <p:txBody>
          <a:bodyPr/>
          <a:lstStyle/>
          <a:p>
            <a:r>
              <a:rPr lang="en-US" dirty="0" smtClean="0"/>
              <a:t>Research Gaps Identified</a:t>
            </a:r>
            <a:endParaRPr lang="en-US" dirty="0"/>
          </a:p>
        </p:txBody>
      </p:sp>
      <p:sp>
        <p:nvSpPr>
          <p:cNvPr id="3" name="Content Placeholder 2"/>
          <p:cNvSpPr>
            <a:spLocks noGrp="1"/>
          </p:cNvSpPr>
          <p:nvPr>
            <p:ph idx="1"/>
          </p:nvPr>
        </p:nvSpPr>
        <p:spPr>
          <a:xfrm>
            <a:off x="528773" y="1618524"/>
            <a:ext cx="7886700" cy="4075265"/>
          </a:xfrm>
        </p:spPr>
        <p:txBody>
          <a:bodyPr>
            <a:normAutofit fontScale="92500" lnSpcReduction="20000"/>
          </a:bodyPr>
          <a:lstStyle/>
          <a:p>
            <a:pPr marL="1085850" lvl="2" indent="-285750">
              <a:spcBef>
                <a:spcPts val="0"/>
              </a:spcBef>
              <a:spcAft>
                <a:spcPts val="1000"/>
              </a:spcAft>
              <a:buSzPts val="1000"/>
              <a:buFont typeface="Wingdings"/>
              <a:buChar char=""/>
              <a:tabLst>
                <a:tab pos="914400" algn="l"/>
              </a:tabLst>
            </a:pPr>
            <a:endParaRPr lang="en-US" sz="900" dirty="0" smtClean="0">
              <a:latin typeface="Cambria"/>
              <a:ea typeface="Cambria"/>
              <a:cs typeface="Times New Roman"/>
            </a:endParaRPr>
          </a:p>
          <a:p>
            <a:pPr marL="742950" marR="0" lvl="1" indent="-285750">
              <a:spcBef>
                <a:spcPts val="0"/>
              </a:spcBef>
              <a:spcAft>
                <a:spcPts val="1000"/>
              </a:spcAft>
              <a:buSzPts val="1000"/>
              <a:buNone/>
              <a:tabLst>
                <a:tab pos="914400" algn="l"/>
              </a:tabLst>
            </a:pPr>
            <a:r>
              <a:rPr lang="en-US" sz="2300" b="1" dirty="0" smtClean="0">
                <a:solidFill>
                  <a:srgbClr val="000000"/>
                </a:solidFill>
                <a:latin typeface="Arial"/>
                <a:ea typeface="Cambria"/>
                <a:cs typeface="Times New Roman"/>
              </a:rPr>
              <a:t>Determination of the size of the smallest detail required for tire and footwear comparisons</a:t>
            </a:r>
          </a:p>
          <a:p>
            <a:pPr marL="1085850" lvl="2" indent="-285750">
              <a:spcBef>
                <a:spcPts val="0"/>
              </a:spcBef>
              <a:spcAft>
                <a:spcPts val="1000"/>
              </a:spcAft>
              <a:buSzPts val="1000"/>
              <a:buFont typeface="Wingdings"/>
              <a:buChar char=""/>
              <a:tabLst>
                <a:tab pos="914400" algn="l"/>
              </a:tabLst>
            </a:pPr>
            <a:r>
              <a:rPr lang="en-US" sz="2600" dirty="0" smtClean="0"/>
              <a:t>Only anecdotal evidence exists of the minimum resolution required when recording shoe and/or tire impressions and marks. </a:t>
            </a:r>
          </a:p>
          <a:p>
            <a:pPr marL="1085850" lvl="2" indent="-285750">
              <a:spcBef>
                <a:spcPts val="0"/>
              </a:spcBef>
              <a:spcAft>
                <a:spcPts val="1000"/>
              </a:spcAft>
              <a:buSzPts val="1000"/>
              <a:buFont typeface="Wingdings"/>
              <a:buChar char=""/>
              <a:tabLst>
                <a:tab pos="914400" algn="l"/>
              </a:tabLst>
            </a:pPr>
            <a:r>
              <a:rPr lang="en-US" sz="2600" dirty="0" smtClean="0"/>
              <a:t>Without knowing the size of the smallest detail required for comparison, there is no way to verify if the current, arbitrary standards for recording such impressions are valid or if those standards can be used in OSAC documents.</a:t>
            </a:r>
          </a:p>
          <a:p>
            <a:pPr marL="1085850" lvl="2" indent="-285750">
              <a:spcBef>
                <a:spcPts val="0"/>
              </a:spcBef>
              <a:spcAft>
                <a:spcPts val="1000"/>
              </a:spcAft>
              <a:buSzPts val="1000"/>
              <a:buFont typeface="Wingdings"/>
              <a:buChar char=""/>
              <a:tabLst>
                <a:tab pos="914400" algn="l"/>
              </a:tabLst>
            </a:pPr>
            <a:r>
              <a:rPr lang="en-US" sz="2600" dirty="0" smtClean="0"/>
              <a:t>Research exists for latent prints, but not for tires/shoes.</a:t>
            </a:r>
          </a:p>
          <a:p>
            <a:pPr marL="1085850" lvl="2" indent="-285750">
              <a:spcBef>
                <a:spcPts val="0"/>
              </a:spcBef>
              <a:spcAft>
                <a:spcPts val="1000"/>
              </a:spcAft>
              <a:buSzPts val="1000"/>
              <a:buFont typeface="Wingdings"/>
              <a:buChar char=""/>
              <a:tabLst>
                <a:tab pos="914400" algn="l"/>
              </a:tabLst>
            </a:pPr>
            <a:endParaRPr lang="en-US" sz="900" dirty="0">
              <a:latin typeface="Cambria"/>
              <a:ea typeface="Cambria"/>
              <a:cs typeface="Times New Roman"/>
            </a:endParaRPr>
          </a:p>
        </p:txBody>
      </p:sp>
      <p:sp>
        <p:nvSpPr>
          <p:cNvPr id="4" name="Slide Number Placeholder 3"/>
          <p:cNvSpPr>
            <a:spLocks noGrp="1"/>
          </p:cNvSpPr>
          <p:nvPr>
            <p:ph type="sldNum" sz="quarter" idx="12"/>
          </p:nvPr>
        </p:nvSpPr>
        <p:spPr/>
        <p:txBody>
          <a:bodyPr/>
          <a:lstStyle/>
          <a:p>
            <a:fld id="{8A6BD0B9-3465-4E0F-AE7F-2EBD7D9D0656}" type="slidenum">
              <a:rPr lang="en-US" smtClean="0"/>
              <a:pPr/>
              <a:t>28</a:t>
            </a:fld>
            <a:endParaRPr lang="en-US" dirty="0"/>
          </a:p>
        </p:txBody>
      </p:sp>
    </p:spTree>
    <p:extLst>
      <p:ext uri="{BB962C8B-B14F-4D97-AF65-F5344CB8AC3E}">
        <p14:creationId xmlns:p14="http://schemas.microsoft.com/office/powerpoint/2010/main" xmlns="" val="36215148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7" y="254613"/>
            <a:ext cx="7886700" cy="892849"/>
          </a:xfrm>
        </p:spPr>
        <p:txBody>
          <a:bodyPr/>
          <a:lstStyle/>
          <a:p>
            <a:r>
              <a:rPr lang="en-US" dirty="0" smtClean="0"/>
              <a:t>Additional Items of Interest</a:t>
            </a:r>
            <a:endParaRPr lang="en-US" dirty="0"/>
          </a:p>
        </p:txBody>
      </p:sp>
      <p:sp>
        <p:nvSpPr>
          <p:cNvPr id="3" name="Content Placeholder 2"/>
          <p:cNvSpPr>
            <a:spLocks noGrp="1"/>
          </p:cNvSpPr>
          <p:nvPr>
            <p:ph idx="1"/>
          </p:nvPr>
        </p:nvSpPr>
        <p:spPr>
          <a:xfrm>
            <a:off x="538201" y="1514830"/>
            <a:ext cx="7886700" cy="3538330"/>
          </a:xfrm>
        </p:spPr>
        <p:txBody>
          <a:bodyPr/>
          <a:lstStyle/>
          <a:p>
            <a:pPr>
              <a:buNone/>
            </a:pPr>
            <a:r>
              <a:rPr lang="en-US" dirty="0" smtClean="0"/>
              <a:t>Future Work</a:t>
            </a:r>
          </a:p>
          <a:p>
            <a:pPr lvl="1"/>
            <a:r>
              <a:rPr lang="en-US" dirty="0" smtClean="0"/>
              <a:t>Video Analysis Evidence Handling Guidelines</a:t>
            </a:r>
          </a:p>
          <a:p>
            <a:pPr lvl="1"/>
            <a:r>
              <a:rPr lang="en-US" dirty="0" smtClean="0"/>
              <a:t>Training Document</a:t>
            </a:r>
          </a:p>
          <a:p>
            <a:pPr lvl="1"/>
            <a:r>
              <a:rPr lang="en-US" dirty="0" smtClean="0"/>
              <a:t>Photographic Comparisons document range of conclusions is being reviewed at DM and Pattern SAC level</a:t>
            </a:r>
          </a:p>
          <a:p>
            <a:pPr>
              <a:buNone/>
            </a:pPr>
            <a:r>
              <a:rPr lang="en-US" dirty="0" smtClean="0"/>
              <a:t>VITAL Collaboration Activities</a:t>
            </a:r>
          </a:p>
          <a:p>
            <a:pPr lvl="1"/>
            <a:r>
              <a:rPr lang="en-US" dirty="0" smtClean="0"/>
              <a:t>American Academy of Forensic Sciences (AAFS)</a:t>
            </a:r>
          </a:p>
          <a:p>
            <a:pPr lvl="1"/>
            <a:r>
              <a:rPr lang="en-US" dirty="0" smtClean="0"/>
              <a:t>International Association for Identification (IAI)</a:t>
            </a:r>
          </a:p>
          <a:p>
            <a:pPr lvl="1"/>
            <a:r>
              <a:rPr lang="en-US" dirty="0" smtClean="0"/>
              <a:t>Law Enforcement Video Association (LEVA)</a:t>
            </a:r>
          </a:p>
          <a:p>
            <a:pPr lvl="1"/>
            <a:r>
              <a:rPr lang="en-US" dirty="0" smtClean="0"/>
              <a:t>International Association of Forensic &amp; Security Metrology (IAFSM)</a:t>
            </a:r>
          </a:p>
          <a:p>
            <a:pPr lvl="1"/>
            <a:endParaRPr lang="en-US" dirty="0"/>
          </a:p>
        </p:txBody>
      </p:sp>
      <p:sp>
        <p:nvSpPr>
          <p:cNvPr id="4" name="Slide Number Placeholder 3"/>
          <p:cNvSpPr>
            <a:spLocks noGrp="1"/>
          </p:cNvSpPr>
          <p:nvPr>
            <p:ph type="sldNum" sz="quarter" idx="12"/>
          </p:nvPr>
        </p:nvSpPr>
        <p:spPr/>
        <p:txBody>
          <a:bodyPr/>
          <a:lstStyle/>
          <a:p>
            <a:fld id="{8A6BD0B9-3465-4E0F-AE7F-2EBD7D9D0656}" type="slidenum">
              <a:rPr lang="en-US" smtClean="0"/>
              <a:pPr/>
              <a:t>29</a:t>
            </a:fld>
            <a:endParaRPr lang="en-US" dirty="0"/>
          </a:p>
        </p:txBody>
      </p:sp>
    </p:spTree>
    <p:extLst>
      <p:ext uri="{BB962C8B-B14F-4D97-AF65-F5344CB8AC3E}">
        <p14:creationId xmlns:p14="http://schemas.microsoft.com/office/powerpoint/2010/main" xmlns="" val="2282178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479" y="139147"/>
            <a:ext cx="7165138" cy="745435"/>
          </a:xfrm>
        </p:spPr>
        <p:txBody>
          <a:bodyPr/>
          <a:lstStyle/>
          <a:p>
            <a:r>
              <a:rPr lang="en-US" b="1" dirty="0" smtClean="0">
                <a:latin typeface="Arial" panose="020B0604020202020204" pitchFamily="34" charset="0"/>
                <a:cs typeface="Arial" panose="020B0604020202020204" pitchFamily="34" charset="0"/>
              </a:rPr>
              <a:t>Subcommittee Members</a:t>
            </a:r>
            <a:endParaRPr lang="en-US" b="1" dirty="0">
              <a:latin typeface="Arial" panose="020B0604020202020204" pitchFamily="34" charset="0"/>
              <a:cs typeface="Arial" panose="020B0604020202020204"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xmlns="" val="2876367247"/>
              </p:ext>
            </p:extLst>
          </p:nvPr>
        </p:nvGraphicFramePr>
        <p:xfrm>
          <a:off x="100486" y="1336436"/>
          <a:ext cx="8973178" cy="5491754"/>
        </p:xfrm>
        <a:graphic>
          <a:graphicData uri="http://schemas.openxmlformats.org/drawingml/2006/table">
            <a:tbl>
              <a:tblPr firstRow="1" bandRow="1">
                <a:tableStyleId>{073A0DAA-6AF3-43AB-8588-CEC1D06C72B9}</a:tableStyleId>
              </a:tblPr>
              <a:tblGrid>
                <a:gridCol w="635972"/>
                <a:gridCol w="2317741"/>
                <a:gridCol w="2747993"/>
                <a:gridCol w="623314"/>
                <a:gridCol w="2648158"/>
              </a:tblGrid>
              <a:tr h="0">
                <a:tc>
                  <a:txBody>
                    <a:bodyPr/>
                    <a:lstStyle/>
                    <a:p>
                      <a:pPr algn="ctr"/>
                      <a:r>
                        <a:rPr lang="en-US" sz="1400" dirty="0" smtClean="0"/>
                        <a:t>#</a:t>
                      </a:r>
                      <a:endParaRPr lang="en-US" sz="1400" dirty="0"/>
                    </a:p>
                  </a:txBody>
                  <a:tcPr/>
                </a:tc>
                <a:tc>
                  <a:txBody>
                    <a:bodyPr/>
                    <a:lstStyle/>
                    <a:p>
                      <a:r>
                        <a:rPr lang="en-US" sz="1400" dirty="0" smtClean="0"/>
                        <a:t>Name</a:t>
                      </a:r>
                      <a:endParaRPr lang="en-US" sz="1400" dirty="0"/>
                    </a:p>
                  </a:txBody>
                  <a:tcPr/>
                </a:tc>
                <a:tc>
                  <a:txBody>
                    <a:bodyPr/>
                    <a:lstStyle/>
                    <a:p>
                      <a:r>
                        <a:rPr lang="en-US" sz="1400" dirty="0" smtClean="0"/>
                        <a:t>Organization</a:t>
                      </a:r>
                      <a:endParaRPr lang="en-US" sz="1400" dirty="0"/>
                    </a:p>
                  </a:txBody>
                  <a:tcPr/>
                </a:tc>
                <a:tc>
                  <a:txBody>
                    <a:bodyPr/>
                    <a:lstStyle/>
                    <a:p>
                      <a:r>
                        <a:rPr lang="en-US" sz="1400" dirty="0" smtClean="0"/>
                        <a:t>Term</a:t>
                      </a:r>
                      <a:endParaRPr lang="en-US" sz="1400"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400" dirty="0" smtClean="0"/>
                        <a:t>Email</a:t>
                      </a:r>
                    </a:p>
                  </a:txBody>
                  <a:tcPr/>
                </a:tc>
              </a:tr>
              <a:tr h="0">
                <a:tc>
                  <a:txBody>
                    <a:bodyPr/>
                    <a:lstStyle/>
                    <a:p>
                      <a:pPr algn="ctr"/>
                      <a:r>
                        <a:rPr lang="en-US" sz="1400" dirty="0" smtClean="0"/>
                        <a:t>1</a:t>
                      </a:r>
                      <a:endParaRPr lang="en-US" sz="1400" dirty="0"/>
                    </a:p>
                  </a:txBody>
                  <a:tcPr/>
                </a:tc>
                <a:tc>
                  <a:txBody>
                    <a:bodyPr/>
                    <a:lstStyle/>
                    <a:p>
                      <a:r>
                        <a:rPr lang="en-US" sz="1400" dirty="0" smtClean="0"/>
                        <a:t>Alice Thomas</a:t>
                      </a:r>
                      <a:endParaRPr lang="en-US" sz="1400" dirty="0"/>
                    </a:p>
                  </a:txBody>
                  <a:tcPr/>
                </a:tc>
                <a:tc>
                  <a:txBody>
                    <a:bodyPr/>
                    <a:lstStyle/>
                    <a:p>
                      <a:r>
                        <a:rPr lang="en-US" sz="1400" dirty="0" smtClean="0"/>
                        <a:t>U.S. Secret Service</a:t>
                      </a:r>
                      <a:endParaRPr lang="en-US" sz="1400" dirty="0"/>
                    </a:p>
                  </a:txBody>
                  <a:tcPr/>
                </a:tc>
                <a:tc>
                  <a:txBody>
                    <a:bodyPr/>
                    <a:lstStyle/>
                    <a:p>
                      <a:r>
                        <a:rPr lang="en-US" sz="1400" dirty="0" smtClean="0"/>
                        <a:t>3</a:t>
                      </a:r>
                      <a:endParaRPr lang="en-US" sz="1400" dirty="0"/>
                    </a:p>
                  </a:txBody>
                  <a:tcPr/>
                </a:tc>
                <a:tc>
                  <a:txBody>
                    <a:bodyPr/>
                    <a:lstStyle/>
                    <a:p>
                      <a:pPr algn="l" fontAlgn="b"/>
                      <a:r>
                        <a:rPr lang="en-US" sz="1400" b="0" i="0" u="none" strike="noStrike" dirty="0" smtClean="0">
                          <a:solidFill>
                            <a:schemeClr val="bg1"/>
                          </a:solidFill>
                          <a:effectLst/>
                          <a:latin typeface="Calibri" panose="020F0502020204030204" pitchFamily="34" charset="0"/>
                          <a:hlinkClick r:id="rId2"/>
                        </a:rPr>
                        <a:t>alice.thomas@usss.dhs.gov</a:t>
                      </a:r>
                      <a:endParaRPr lang="en-US" sz="1400" b="0" i="0" u="none" strike="noStrike" dirty="0">
                        <a:solidFill>
                          <a:schemeClr val="bg1"/>
                        </a:solidFill>
                        <a:effectLst/>
                        <a:latin typeface="Calibri" panose="020F0502020204030204" pitchFamily="34" charset="0"/>
                      </a:endParaRPr>
                    </a:p>
                  </a:txBody>
                  <a:tcPr marL="0" marR="0" marT="0" marB="0" anchor="b"/>
                </a:tc>
              </a:tr>
              <a:tr h="0">
                <a:tc>
                  <a:txBody>
                    <a:bodyPr/>
                    <a:lstStyle/>
                    <a:p>
                      <a:pPr algn="ctr"/>
                      <a:r>
                        <a:rPr lang="en-US" sz="1400" dirty="0" smtClean="0"/>
                        <a:t>2</a:t>
                      </a:r>
                      <a:endParaRPr lang="en-US" sz="1400" dirty="0"/>
                    </a:p>
                  </a:txBody>
                  <a:tcPr/>
                </a:tc>
                <a:tc>
                  <a:txBody>
                    <a:bodyPr/>
                    <a:lstStyle/>
                    <a:p>
                      <a:r>
                        <a:rPr lang="en-US" sz="1400" dirty="0" smtClean="0"/>
                        <a:t>Julie</a:t>
                      </a:r>
                      <a:r>
                        <a:rPr lang="en-US" sz="1400" baseline="0" dirty="0" smtClean="0"/>
                        <a:t> Carnes</a:t>
                      </a:r>
                      <a:endParaRPr lang="en-US" sz="1400" dirty="0"/>
                    </a:p>
                  </a:txBody>
                  <a:tcPr/>
                </a:tc>
                <a:tc>
                  <a:txBody>
                    <a:bodyPr/>
                    <a:lstStyle/>
                    <a:p>
                      <a:r>
                        <a:rPr lang="en-US" sz="1400" dirty="0" smtClean="0"/>
                        <a:t>Target</a:t>
                      </a:r>
                      <a:endParaRPr lang="en-US" sz="1400" dirty="0"/>
                    </a:p>
                  </a:txBody>
                  <a:tcPr/>
                </a:tc>
                <a:tc>
                  <a:txBody>
                    <a:bodyPr/>
                    <a:lstStyle/>
                    <a:p>
                      <a:r>
                        <a:rPr lang="en-US" sz="1400" dirty="0" smtClean="0"/>
                        <a:t>4</a:t>
                      </a:r>
                      <a:endParaRPr lang="en-US" sz="1400" dirty="0"/>
                    </a:p>
                  </a:txBody>
                  <a:tcPr/>
                </a:tc>
                <a:tc>
                  <a:txBody>
                    <a:bodyPr/>
                    <a:lstStyle/>
                    <a:p>
                      <a:r>
                        <a:rPr lang="en-US" sz="1400" dirty="0" smtClean="0">
                          <a:solidFill>
                            <a:schemeClr val="bg1"/>
                          </a:solidFill>
                          <a:hlinkClick r:id="rId3"/>
                        </a:rPr>
                        <a:t>Julie.carnes@target.com</a:t>
                      </a:r>
                      <a:endParaRPr lang="en-US" sz="1400" dirty="0">
                        <a:solidFill>
                          <a:schemeClr val="bg1"/>
                        </a:solidFill>
                      </a:endParaRPr>
                    </a:p>
                  </a:txBody>
                  <a:tcPr/>
                </a:tc>
              </a:tr>
              <a:tr h="0">
                <a:tc>
                  <a:txBody>
                    <a:bodyPr/>
                    <a:lstStyle/>
                    <a:p>
                      <a:pPr algn="ctr"/>
                      <a:r>
                        <a:rPr lang="en-US" sz="1400" dirty="0" smtClean="0"/>
                        <a:t>3</a:t>
                      </a:r>
                      <a:endParaRPr lang="en-US" sz="1400" dirty="0"/>
                    </a:p>
                  </a:txBody>
                  <a:tcPr/>
                </a:tc>
                <a:tc>
                  <a:txBody>
                    <a:bodyPr/>
                    <a:lstStyle/>
                    <a:p>
                      <a:r>
                        <a:rPr lang="en-US" sz="1400" dirty="0" smtClean="0"/>
                        <a:t>Melody Buba</a:t>
                      </a:r>
                      <a:endParaRPr lang="en-US" sz="1400" dirty="0"/>
                    </a:p>
                  </a:txBody>
                  <a:tcPr/>
                </a:tc>
                <a:tc>
                  <a:txBody>
                    <a:bodyPr/>
                    <a:lstStyle/>
                    <a:p>
                      <a:r>
                        <a:rPr lang="en-US" sz="1400" dirty="0" smtClean="0"/>
                        <a:t>FBI</a:t>
                      </a:r>
                      <a:endParaRPr lang="en-US" sz="1400" dirty="0"/>
                    </a:p>
                  </a:txBody>
                  <a:tcPr/>
                </a:tc>
                <a:tc>
                  <a:txBody>
                    <a:bodyPr/>
                    <a:lstStyle/>
                    <a:p>
                      <a:r>
                        <a:rPr lang="en-US" sz="1400" dirty="0" smtClean="0"/>
                        <a:t>2</a:t>
                      </a:r>
                      <a:endParaRPr lang="en-US" sz="1400" dirty="0"/>
                    </a:p>
                  </a:txBody>
                  <a:tcPr/>
                </a:tc>
                <a:tc>
                  <a:txBody>
                    <a:bodyPr/>
                    <a:lstStyle/>
                    <a:p>
                      <a:r>
                        <a:rPr lang="en-US" sz="1400" dirty="0" smtClean="0">
                          <a:solidFill>
                            <a:schemeClr val="bg1"/>
                          </a:solidFill>
                          <a:hlinkClick r:id="rId4"/>
                        </a:rPr>
                        <a:t>Melody.Buba@ic.fbi.gov</a:t>
                      </a:r>
                      <a:endParaRPr lang="en-US" sz="1400" dirty="0">
                        <a:solidFill>
                          <a:schemeClr val="bg1"/>
                        </a:solidFill>
                      </a:endParaRPr>
                    </a:p>
                  </a:txBody>
                  <a:tcPr/>
                </a:tc>
              </a:tr>
              <a:tr h="0">
                <a:tc>
                  <a:txBody>
                    <a:bodyPr/>
                    <a:lstStyle/>
                    <a:p>
                      <a:pPr algn="ctr"/>
                      <a:r>
                        <a:rPr lang="en-US" sz="1400" dirty="0" smtClean="0"/>
                        <a:t>4</a:t>
                      </a:r>
                      <a:endParaRPr lang="en-US" sz="1400" dirty="0"/>
                    </a:p>
                  </a:txBody>
                  <a:tcPr/>
                </a:tc>
                <a:tc>
                  <a:txBody>
                    <a:bodyPr/>
                    <a:lstStyle/>
                    <a:p>
                      <a:r>
                        <a:rPr lang="en-US" sz="1400" dirty="0" smtClean="0"/>
                        <a:t>Kimberly</a:t>
                      </a:r>
                      <a:r>
                        <a:rPr lang="en-US" sz="1400" baseline="0" dirty="0" smtClean="0"/>
                        <a:t> Meline</a:t>
                      </a:r>
                      <a:endParaRPr lang="en-US" sz="1400" dirty="0"/>
                    </a:p>
                  </a:txBody>
                  <a:tcPr/>
                </a:tc>
                <a:tc>
                  <a:txBody>
                    <a:bodyPr/>
                    <a:lstStyle/>
                    <a:p>
                      <a:r>
                        <a:rPr lang="en-US" sz="1400" dirty="0" smtClean="0"/>
                        <a:t>FBI</a:t>
                      </a:r>
                      <a:endParaRPr lang="en-US" sz="1400" dirty="0"/>
                    </a:p>
                  </a:txBody>
                  <a:tcPr/>
                </a:tc>
                <a:tc>
                  <a:txBody>
                    <a:bodyPr/>
                    <a:lstStyle/>
                    <a:p>
                      <a:r>
                        <a:rPr lang="en-US" sz="1400" dirty="0" smtClean="0"/>
                        <a:t>4</a:t>
                      </a:r>
                      <a:endParaRPr lang="en-US" sz="1400" dirty="0"/>
                    </a:p>
                  </a:txBody>
                  <a:tcPr/>
                </a:tc>
                <a:tc>
                  <a:txBody>
                    <a:bodyPr/>
                    <a:lstStyle/>
                    <a:p>
                      <a:r>
                        <a:rPr lang="en-US" sz="1400" dirty="0" smtClean="0">
                          <a:solidFill>
                            <a:schemeClr val="bg1"/>
                          </a:solidFill>
                          <a:hlinkClick r:id="rId5"/>
                        </a:rPr>
                        <a:t>Kimberly.meline@ic.fbi.gov</a:t>
                      </a:r>
                      <a:endParaRPr lang="en-US" sz="1400" dirty="0">
                        <a:solidFill>
                          <a:schemeClr val="bg1"/>
                        </a:solidFill>
                      </a:endParaRPr>
                    </a:p>
                  </a:txBody>
                  <a:tcPr/>
                </a:tc>
              </a:tr>
              <a:tr h="0">
                <a:tc>
                  <a:txBody>
                    <a:bodyPr/>
                    <a:lstStyle/>
                    <a:p>
                      <a:pPr algn="ctr"/>
                      <a:r>
                        <a:rPr lang="en-US" sz="1400" dirty="0" smtClean="0"/>
                        <a:t>5</a:t>
                      </a:r>
                      <a:endParaRPr lang="en-US" sz="1400" dirty="0"/>
                    </a:p>
                  </a:txBody>
                  <a:tcPr/>
                </a:tc>
                <a:tc>
                  <a:txBody>
                    <a:bodyPr/>
                    <a:lstStyle/>
                    <a:p>
                      <a:r>
                        <a:rPr lang="en-US" sz="1400" dirty="0" smtClean="0">
                          <a:solidFill>
                            <a:srgbClr val="000000"/>
                          </a:solidFill>
                        </a:rPr>
                        <a:t>David Witzke</a:t>
                      </a:r>
                      <a:endParaRPr lang="en-US" sz="1400" dirty="0">
                        <a:solidFill>
                          <a:srgbClr val="000000"/>
                        </a:solidFill>
                      </a:endParaRPr>
                    </a:p>
                  </a:txBody>
                  <a:tcPr/>
                </a:tc>
                <a:tc>
                  <a:txBody>
                    <a:bodyPr/>
                    <a:lstStyle/>
                    <a:p>
                      <a:r>
                        <a:rPr lang="en-US" sz="1400" dirty="0" smtClean="0">
                          <a:solidFill>
                            <a:schemeClr val="tx1"/>
                          </a:solidFill>
                        </a:rPr>
                        <a:t>Foray Technologies</a:t>
                      </a:r>
                      <a:endParaRPr lang="en-US" sz="1400" dirty="0">
                        <a:solidFill>
                          <a:schemeClr val="tx1"/>
                        </a:solidFill>
                      </a:endParaRPr>
                    </a:p>
                  </a:txBody>
                  <a:tcPr/>
                </a:tc>
                <a:tc>
                  <a:txBody>
                    <a:bodyPr/>
                    <a:lstStyle/>
                    <a:p>
                      <a:r>
                        <a:rPr lang="en-US" sz="1400" dirty="0" smtClean="0">
                          <a:solidFill>
                            <a:srgbClr val="000000"/>
                          </a:solidFill>
                        </a:rPr>
                        <a:t>2</a:t>
                      </a:r>
                      <a:endParaRPr lang="en-US" sz="1400" dirty="0">
                        <a:solidFill>
                          <a:srgbClr val="000000"/>
                        </a:solidFill>
                      </a:endParaRPr>
                    </a:p>
                  </a:txBody>
                  <a:tcPr/>
                </a:tc>
                <a:tc>
                  <a:txBody>
                    <a:bodyPr/>
                    <a:lstStyle/>
                    <a:p>
                      <a:r>
                        <a:rPr lang="en-US" sz="1400" dirty="0" smtClean="0">
                          <a:solidFill>
                            <a:schemeClr val="bg1"/>
                          </a:solidFill>
                          <a:hlinkClick r:id="rId6"/>
                        </a:rPr>
                        <a:t>dlwitzke@foray.com</a:t>
                      </a:r>
                      <a:endParaRPr lang="en-US" sz="1400" dirty="0">
                        <a:solidFill>
                          <a:schemeClr val="bg1"/>
                        </a:solidFill>
                      </a:endParaRPr>
                    </a:p>
                  </a:txBody>
                  <a:tcPr/>
                </a:tc>
              </a:tr>
              <a:tr h="0">
                <a:tc>
                  <a:txBody>
                    <a:bodyPr/>
                    <a:lstStyle/>
                    <a:p>
                      <a:pPr algn="ctr"/>
                      <a:r>
                        <a:rPr lang="en-US" sz="1400" dirty="0" smtClean="0"/>
                        <a:t>6</a:t>
                      </a:r>
                      <a:endParaRPr lang="en-US" sz="1400" dirty="0"/>
                    </a:p>
                  </a:txBody>
                  <a:tcPr/>
                </a:tc>
                <a:tc>
                  <a:txBody>
                    <a:bodyPr/>
                    <a:lstStyle/>
                    <a:p>
                      <a:r>
                        <a:rPr lang="en-US" sz="1400" dirty="0" smtClean="0"/>
                        <a:t>David Allen</a:t>
                      </a:r>
                      <a:endParaRPr lang="en-US" sz="1400" dirty="0"/>
                    </a:p>
                  </a:txBody>
                  <a:tcPr/>
                </a:tc>
                <a:tc>
                  <a:txBody>
                    <a:bodyPr/>
                    <a:lstStyle/>
                    <a:p>
                      <a:r>
                        <a:rPr lang="en-US" sz="1400" dirty="0" smtClean="0"/>
                        <a:t>NIST</a:t>
                      </a:r>
                      <a:endParaRPr lang="en-US" sz="1400" dirty="0"/>
                    </a:p>
                  </a:txBody>
                  <a:tcPr/>
                </a:tc>
                <a:tc>
                  <a:txBody>
                    <a:bodyPr/>
                    <a:lstStyle/>
                    <a:p>
                      <a:r>
                        <a:rPr lang="en-US" sz="1400" dirty="0" smtClean="0"/>
                        <a:t>3</a:t>
                      </a:r>
                      <a:endParaRPr lang="en-US" sz="1400" dirty="0"/>
                    </a:p>
                  </a:txBody>
                  <a:tcPr/>
                </a:tc>
                <a:tc>
                  <a:txBody>
                    <a:bodyPr/>
                    <a:lstStyle/>
                    <a:p>
                      <a:r>
                        <a:rPr lang="en-US" sz="1400" dirty="0" smtClean="0">
                          <a:solidFill>
                            <a:schemeClr val="bg1"/>
                          </a:solidFill>
                          <a:hlinkClick r:id="rId7"/>
                        </a:rPr>
                        <a:t>dwallen@nist.gov</a:t>
                      </a:r>
                      <a:endParaRPr lang="en-US" sz="1400" dirty="0">
                        <a:solidFill>
                          <a:schemeClr val="bg1"/>
                        </a:solidFill>
                      </a:endParaRPr>
                    </a:p>
                  </a:txBody>
                  <a:tcPr/>
                </a:tc>
              </a:tr>
              <a:tr h="0">
                <a:tc>
                  <a:txBody>
                    <a:bodyPr/>
                    <a:lstStyle/>
                    <a:p>
                      <a:pPr algn="ctr"/>
                      <a:r>
                        <a:rPr lang="en-US" sz="1400" dirty="0" smtClean="0"/>
                        <a:t>7</a:t>
                      </a:r>
                      <a:endParaRPr lang="en-US" sz="1400" dirty="0"/>
                    </a:p>
                  </a:txBody>
                  <a:tcPr/>
                </a:tc>
                <a:tc>
                  <a:txBody>
                    <a:bodyPr/>
                    <a:lstStyle/>
                    <a:p>
                      <a:r>
                        <a:rPr lang="en-US" sz="1400" dirty="0" smtClean="0"/>
                        <a:t>Christopher Iber</a:t>
                      </a:r>
                      <a:endParaRPr lang="en-US" sz="1400" dirty="0"/>
                    </a:p>
                  </a:txBody>
                  <a:tcPr/>
                </a:tc>
                <a:tc>
                  <a:txBody>
                    <a:bodyPr/>
                    <a:lstStyle/>
                    <a:p>
                      <a:r>
                        <a:rPr lang="en-US" sz="1400" dirty="0" smtClean="0"/>
                        <a:t>FBI</a:t>
                      </a:r>
                      <a:endParaRPr lang="en-US" sz="1400" dirty="0"/>
                    </a:p>
                  </a:txBody>
                  <a:tcPr/>
                </a:tc>
                <a:tc>
                  <a:txBody>
                    <a:bodyPr/>
                    <a:lstStyle/>
                    <a:p>
                      <a:r>
                        <a:rPr lang="en-US" sz="1400" dirty="0" smtClean="0"/>
                        <a:t>4</a:t>
                      </a:r>
                      <a:endParaRPr lang="en-US" sz="1400" dirty="0"/>
                    </a:p>
                  </a:txBody>
                  <a:tcPr/>
                </a:tc>
                <a:tc>
                  <a:txBody>
                    <a:bodyPr/>
                    <a:lstStyle/>
                    <a:p>
                      <a:r>
                        <a:rPr lang="en-US" sz="1400" dirty="0" smtClean="0">
                          <a:solidFill>
                            <a:schemeClr val="bg1"/>
                          </a:solidFill>
                          <a:hlinkClick r:id="rId8"/>
                        </a:rPr>
                        <a:t>Christopher.iber@ic.fbi.gov</a:t>
                      </a:r>
                      <a:endParaRPr lang="en-US" sz="1400" dirty="0">
                        <a:solidFill>
                          <a:schemeClr val="bg1"/>
                        </a:solidFill>
                      </a:endParaRPr>
                    </a:p>
                  </a:txBody>
                  <a:tcPr/>
                </a:tc>
              </a:tr>
              <a:tr h="0">
                <a:tc>
                  <a:txBody>
                    <a:bodyPr/>
                    <a:lstStyle/>
                    <a:p>
                      <a:pPr algn="ctr"/>
                      <a:r>
                        <a:rPr lang="en-US" sz="1400" dirty="0" smtClean="0"/>
                        <a:t>8</a:t>
                      </a:r>
                      <a:endParaRPr lang="en-US" sz="1400" dirty="0"/>
                    </a:p>
                  </a:txBody>
                  <a:tcPr/>
                </a:tc>
                <a:tc>
                  <a:txBody>
                    <a:bodyPr/>
                    <a:lstStyle/>
                    <a:p>
                      <a:r>
                        <a:rPr lang="en-US" sz="1400" dirty="0" smtClean="0">
                          <a:solidFill>
                            <a:srgbClr val="000000"/>
                          </a:solidFill>
                        </a:rPr>
                        <a:t>Robert Sanders</a:t>
                      </a:r>
                      <a:endParaRPr lang="en-US" sz="1400" dirty="0">
                        <a:solidFill>
                          <a:srgbClr val="000000"/>
                        </a:solidFill>
                      </a:endParaRPr>
                    </a:p>
                  </a:txBody>
                  <a:tcPr/>
                </a:tc>
                <a:tc>
                  <a:txBody>
                    <a:bodyPr/>
                    <a:lstStyle/>
                    <a:p>
                      <a:r>
                        <a:rPr lang="en-US" sz="1400" dirty="0" smtClean="0">
                          <a:solidFill>
                            <a:srgbClr val="000000"/>
                          </a:solidFill>
                        </a:rPr>
                        <a:t>Wisconsin State Crime Lab</a:t>
                      </a:r>
                      <a:endParaRPr lang="en-US" sz="1400" dirty="0">
                        <a:solidFill>
                          <a:srgbClr val="000000"/>
                        </a:solidFill>
                      </a:endParaRPr>
                    </a:p>
                  </a:txBody>
                  <a:tcPr/>
                </a:tc>
                <a:tc>
                  <a:txBody>
                    <a:bodyPr/>
                    <a:lstStyle/>
                    <a:p>
                      <a:r>
                        <a:rPr lang="en-US" sz="1400" dirty="0" smtClean="0">
                          <a:solidFill>
                            <a:srgbClr val="000000"/>
                          </a:solidFill>
                        </a:rPr>
                        <a:t>2</a:t>
                      </a:r>
                      <a:endParaRPr lang="en-US" sz="1400" dirty="0">
                        <a:solidFill>
                          <a:srgbClr val="000000"/>
                        </a:solidFill>
                      </a:endParaRPr>
                    </a:p>
                  </a:txBody>
                  <a:tcPr/>
                </a:tc>
                <a:tc>
                  <a:txBody>
                    <a:bodyPr/>
                    <a:lstStyle/>
                    <a:p>
                      <a:r>
                        <a:rPr lang="en-US" sz="1400" dirty="0" smtClean="0">
                          <a:solidFill>
                            <a:schemeClr val="bg1"/>
                          </a:solidFill>
                          <a:hlinkClick r:id="rId9"/>
                        </a:rPr>
                        <a:t>sandersrc@doj.state.wi.us</a:t>
                      </a:r>
                      <a:endParaRPr lang="en-US" sz="1400" dirty="0">
                        <a:solidFill>
                          <a:schemeClr val="bg1"/>
                        </a:solidFill>
                      </a:endParaRPr>
                    </a:p>
                  </a:txBody>
                  <a:tcPr/>
                </a:tc>
              </a:tr>
              <a:tr h="141416">
                <a:tc>
                  <a:txBody>
                    <a:bodyPr/>
                    <a:lstStyle/>
                    <a:p>
                      <a:pPr algn="ctr"/>
                      <a:r>
                        <a:rPr lang="en-US" sz="1400" dirty="0" smtClean="0"/>
                        <a:t>9</a:t>
                      </a:r>
                      <a:endParaRPr lang="en-US" sz="1400" dirty="0"/>
                    </a:p>
                  </a:txBody>
                  <a:tcPr/>
                </a:tc>
                <a:tc>
                  <a:txBody>
                    <a:bodyPr/>
                    <a:lstStyle/>
                    <a:p>
                      <a:r>
                        <a:rPr lang="en-US" sz="1400" dirty="0" smtClean="0">
                          <a:solidFill>
                            <a:srgbClr val="000000"/>
                          </a:solidFill>
                        </a:rPr>
                        <a:t>Douglas Lacey</a:t>
                      </a:r>
                      <a:endParaRPr lang="en-US" sz="1400" dirty="0">
                        <a:solidFill>
                          <a:srgbClr val="000000"/>
                        </a:solidFill>
                      </a:endParaRPr>
                    </a:p>
                  </a:txBody>
                  <a:tcPr/>
                </a:tc>
                <a:tc>
                  <a:txBody>
                    <a:bodyPr/>
                    <a:lstStyle/>
                    <a:p>
                      <a:r>
                        <a:rPr lang="en-US" sz="1400" dirty="0" smtClean="0">
                          <a:solidFill>
                            <a:srgbClr val="000000"/>
                          </a:solidFill>
                        </a:rPr>
                        <a:t>BEK TEK LLC</a:t>
                      </a:r>
                      <a:endParaRPr lang="en-US" sz="1400" dirty="0">
                        <a:solidFill>
                          <a:srgbClr val="000000"/>
                        </a:solidFill>
                      </a:endParaRPr>
                    </a:p>
                  </a:txBody>
                  <a:tcPr/>
                </a:tc>
                <a:tc>
                  <a:txBody>
                    <a:bodyPr/>
                    <a:lstStyle/>
                    <a:p>
                      <a:r>
                        <a:rPr lang="en-US" sz="1400" dirty="0" smtClean="0">
                          <a:solidFill>
                            <a:srgbClr val="000000"/>
                          </a:solidFill>
                        </a:rPr>
                        <a:t>2</a:t>
                      </a:r>
                      <a:endParaRPr lang="en-US" sz="1400" dirty="0">
                        <a:solidFill>
                          <a:srgbClr val="000000"/>
                        </a:solidFill>
                      </a:endParaRPr>
                    </a:p>
                  </a:txBody>
                  <a:tcPr/>
                </a:tc>
                <a:tc>
                  <a:txBody>
                    <a:bodyPr/>
                    <a:lstStyle/>
                    <a:p>
                      <a:r>
                        <a:rPr lang="en-US" sz="1400" dirty="0" smtClean="0">
                          <a:solidFill>
                            <a:schemeClr val="bg1"/>
                          </a:solidFill>
                          <a:hlinkClick r:id="rId10"/>
                        </a:rPr>
                        <a:t>doug@bektekllc.com</a:t>
                      </a:r>
                      <a:endParaRPr lang="en-US" sz="1400" dirty="0">
                        <a:solidFill>
                          <a:schemeClr val="bg1"/>
                        </a:solidFill>
                      </a:endParaRPr>
                    </a:p>
                  </a:txBody>
                  <a:tcPr/>
                </a:tc>
              </a:tr>
              <a:tr h="0">
                <a:tc>
                  <a:txBody>
                    <a:bodyPr/>
                    <a:lstStyle/>
                    <a:p>
                      <a:pPr algn="ctr"/>
                      <a:r>
                        <a:rPr lang="en-US" sz="1400" dirty="0" smtClean="0"/>
                        <a:t>10</a:t>
                      </a:r>
                      <a:endParaRPr lang="en-US" sz="1400" dirty="0"/>
                    </a:p>
                  </a:txBody>
                  <a:tcPr/>
                </a:tc>
                <a:tc>
                  <a:txBody>
                    <a:bodyPr/>
                    <a:lstStyle/>
                    <a:p>
                      <a:r>
                        <a:rPr lang="en-US" sz="1400" dirty="0" smtClean="0"/>
                        <a:t>Wendy Dinova-Wimmer</a:t>
                      </a:r>
                      <a:endParaRPr lang="en-US" sz="1400" dirty="0"/>
                    </a:p>
                  </a:txBody>
                  <a:tcPr/>
                </a:tc>
                <a:tc>
                  <a:txBody>
                    <a:bodyPr/>
                    <a:lstStyle/>
                    <a:p>
                      <a:r>
                        <a:rPr lang="en-US" sz="1400" dirty="0" smtClean="0"/>
                        <a:t>2visualize,</a:t>
                      </a:r>
                      <a:r>
                        <a:rPr lang="en-US" sz="1400" baseline="0" dirty="0" smtClean="0"/>
                        <a:t> Inc.</a:t>
                      </a:r>
                      <a:endParaRPr lang="en-US" sz="1400" dirty="0"/>
                    </a:p>
                  </a:txBody>
                  <a:tcPr/>
                </a:tc>
                <a:tc>
                  <a:txBody>
                    <a:bodyPr/>
                    <a:lstStyle/>
                    <a:p>
                      <a:r>
                        <a:rPr lang="en-US" sz="1400" dirty="0" smtClean="0"/>
                        <a:t>4</a:t>
                      </a:r>
                      <a:endParaRPr lang="en-US" sz="1400" dirty="0"/>
                    </a:p>
                  </a:txBody>
                  <a:tcPr/>
                </a:tc>
                <a:tc>
                  <a:txBody>
                    <a:bodyPr/>
                    <a:lstStyle/>
                    <a:p>
                      <a:r>
                        <a:rPr lang="en-US" sz="1400" dirty="0" smtClean="0">
                          <a:solidFill>
                            <a:schemeClr val="bg1"/>
                          </a:solidFill>
                          <a:hlinkClick r:id="rId11"/>
                        </a:rPr>
                        <a:t>wadw@visualizeinc.com</a:t>
                      </a:r>
                      <a:endParaRPr lang="en-US" sz="1400" dirty="0">
                        <a:solidFill>
                          <a:schemeClr val="bg1"/>
                        </a:solidFill>
                      </a:endParaRPr>
                    </a:p>
                  </a:txBody>
                  <a:tcPr/>
                </a:tc>
              </a:tr>
              <a:tr h="0">
                <a:tc>
                  <a:txBody>
                    <a:bodyPr/>
                    <a:lstStyle/>
                    <a:p>
                      <a:pPr algn="ctr"/>
                      <a:r>
                        <a:rPr lang="en-US" sz="1400" dirty="0" smtClean="0"/>
                        <a:t>11</a:t>
                      </a:r>
                      <a:endParaRPr lang="en-US" sz="1400" dirty="0"/>
                    </a:p>
                  </a:txBody>
                  <a:tcPr/>
                </a:tc>
                <a:tc>
                  <a:txBody>
                    <a:bodyPr/>
                    <a:lstStyle/>
                    <a:p>
                      <a:r>
                        <a:rPr lang="en-US" sz="1400" dirty="0" smtClean="0"/>
                        <a:t>Kenneth</a:t>
                      </a:r>
                      <a:r>
                        <a:rPr lang="en-US" sz="1400" baseline="0" dirty="0" smtClean="0"/>
                        <a:t> James Hoerricks</a:t>
                      </a:r>
                      <a:endParaRPr lang="en-US" sz="1400" dirty="0"/>
                    </a:p>
                  </a:txBody>
                  <a:tcPr/>
                </a:tc>
                <a:tc>
                  <a:txBody>
                    <a:bodyPr/>
                    <a:lstStyle/>
                    <a:p>
                      <a:r>
                        <a:rPr lang="en-US" sz="1400" dirty="0" smtClean="0"/>
                        <a:t>Los Angeles Police Dept</a:t>
                      </a:r>
                      <a:endParaRPr lang="en-US" sz="1400" dirty="0"/>
                    </a:p>
                  </a:txBody>
                  <a:tcPr/>
                </a:tc>
                <a:tc>
                  <a:txBody>
                    <a:bodyPr/>
                    <a:lstStyle/>
                    <a:p>
                      <a:r>
                        <a:rPr lang="en-US" sz="1400" dirty="0" smtClean="0"/>
                        <a:t>3</a:t>
                      </a:r>
                      <a:endParaRPr lang="en-US" sz="1400" dirty="0"/>
                    </a:p>
                  </a:txBody>
                  <a:tcPr/>
                </a:tc>
                <a:tc>
                  <a:txBody>
                    <a:bodyPr/>
                    <a:lstStyle/>
                    <a:p>
                      <a:r>
                        <a:rPr lang="en-US" sz="1400" dirty="0" smtClean="0">
                          <a:hlinkClick r:id="rId12"/>
                        </a:rPr>
                        <a:t>n2288@lapd.lacity.org</a:t>
                      </a:r>
                      <a:endParaRPr lang="en-US" sz="1400" dirty="0" smtClean="0"/>
                    </a:p>
                  </a:txBody>
                  <a:tcPr/>
                </a:tc>
              </a:tr>
              <a:tr h="145233">
                <a:tc>
                  <a:txBody>
                    <a:bodyPr/>
                    <a:lstStyle/>
                    <a:p>
                      <a:pPr algn="ctr"/>
                      <a:r>
                        <a:rPr lang="en-US" sz="1400" dirty="0" smtClean="0"/>
                        <a:t>12</a:t>
                      </a:r>
                      <a:endParaRPr lang="en-US" sz="1400" dirty="0"/>
                    </a:p>
                  </a:txBody>
                  <a:tcPr/>
                </a:tc>
                <a:tc>
                  <a:txBody>
                    <a:bodyPr/>
                    <a:lstStyle/>
                    <a:p>
                      <a:r>
                        <a:rPr lang="en-US" sz="1400" dirty="0" smtClean="0"/>
                        <a:t>Robert</a:t>
                      </a:r>
                      <a:r>
                        <a:rPr lang="en-US" sz="1400" baseline="0" dirty="0" smtClean="0"/>
                        <a:t> Young</a:t>
                      </a:r>
                      <a:endParaRPr lang="en-US" sz="1400" dirty="0"/>
                    </a:p>
                  </a:txBody>
                  <a:tcPr/>
                </a:tc>
                <a:tc>
                  <a:txBody>
                    <a:bodyPr/>
                    <a:lstStyle/>
                    <a:p>
                      <a:r>
                        <a:rPr lang="en-US" sz="1400" dirty="0" smtClean="0"/>
                        <a:t>City of Mesa, AZ</a:t>
                      </a:r>
                      <a:endParaRPr lang="en-US" sz="1400" dirty="0"/>
                    </a:p>
                  </a:txBody>
                  <a:tcPr/>
                </a:tc>
                <a:tc>
                  <a:txBody>
                    <a:bodyPr/>
                    <a:lstStyle/>
                    <a:p>
                      <a:r>
                        <a:rPr lang="en-US" sz="1400" dirty="0" smtClean="0"/>
                        <a:t>3</a:t>
                      </a:r>
                      <a:endParaRPr lang="en-US" sz="1400" dirty="0"/>
                    </a:p>
                  </a:txBody>
                  <a:tcPr/>
                </a:tc>
                <a:tc>
                  <a:txBody>
                    <a:bodyPr/>
                    <a:lstStyle/>
                    <a:p>
                      <a:r>
                        <a:rPr lang="en-US" sz="1400" dirty="0" smtClean="0">
                          <a:hlinkClick r:id="rId13"/>
                        </a:rPr>
                        <a:t>Robert.young@mesaaz.gov</a:t>
                      </a:r>
                      <a:endParaRPr lang="en-US" sz="1400" dirty="0" smtClean="0"/>
                    </a:p>
                  </a:txBody>
                  <a:tcPr/>
                </a:tc>
              </a:tr>
              <a:tr h="0">
                <a:tc>
                  <a:txBody>
                    <a:bodyPr/>
                    <a:lstStyle/>
                    <a:p>
                      <a:pPr algn="ctr"/>
                      <a:r>
                        <a:rPr lang="en-US" sz="1400" dirty="0" smtClean="0"/>
                        <a:t>13</a:t>
                      </a:r>
                      <a:endParaRPr lang="en-US" sz="1400" dirty="0"/>
                    </a:p>
                  </a:txBody>
                  <a:tcPr/>
                </a:tc>
                <a:tc>
                  <a:txBody>
                    <a:bodyPr/>
                    <a:lstStyle/>
                    <a:p>
                      <a:r>
                        <a:rPr lang="en-US" sz="1400" dirty="0" smtClean="0">
                          <a:solidFill>
                            <a:srgbClr val="000000"/>
                          </a:solidFill>
                        </a:rPr>
                        <a:t>Craig Thrane</a:t>
                      </a:r>
                      <a:endParaRPr lang="en-US" sz="1400" dirty="0">
                        <a:solidFill>
                          <a:srgbClr val="000000"/>
                        </a:solidFill>
                      </a:endParaRPr>
                    </a:p>
                  </a:txBody>
                  <a:tcPr/>
                </a:tc>
                <a:tc>
                  <a:txBody>
                    <a:bodyPr/>
                    <a:lstStyle/>
                    <a:p>
                      <a:r>
                        <a:rPr lang="en-US" sz="1400" dirty="0" smtClean="0">
                          <a:solidFill>
                            <a:srgbClr val="000000"/>
                          </a:solidFill>
                        </a:rPr>
                        <a:t>CT Image Analysis</a:t>
                      </a:r>
                      <a:endParaRPr lang="en-US" sz="1400" dirty="0">
                        <a:solidFill>
                          <a:srgbClr val="000000"/>
                        </a:solidFill>
                      </a:endParaRPr>
                    </a:p>
                  </a:txBody>
                  <a:tcPr/>
                </a:tc>
                <a:tc>
                  <a:txBody>
                    <a:bodyPr/>
                    <a:lstStyle/>
                    <a:p>
                      <a:r>
                        <a:rPr lang="en-US" sz="1400" dirty="0" smtClean="0">
                          <a:solidFill>
                            <a:srgbClr val="000000"/>
                          </a:solidFill>
                        </a:rPr>
                        <a:t>2</a:t>
                      </a:r>
                      <a:endParaRPr lang="en-US" sz="1400" dirty="0">
                        <a:solidFill>
                          <a:srgbClr val="000000"/>
                        </a:solidFill>
                      </a:endParaRPr>
                    </a:p>
                  </a:txBody>
                  <a:tcPr/>
                </a:tc>
                <a:tc>
                  <a:txBody>
                    <a:bodyPr/>
                    <a:lstStyle/>
                    <a:p>
                      <a:r>
                        <a:rPr lang="en-US" sz="1400" dirty="0" smtClean="0">
                          <a:hlinkClick r:id="rId14"/>
                        </a:rPr>
                        <a:t>mjobigband@aol.com</a:t>
                      </a:r>
                      <a:endParaRPr lang="en-US" sz="1400" dirty="0" smtClean="0"/>
                    </a:p>
                  </a:txBody>
                  <a:tcPr/>
                </a:tc>
              </a:tr>
              <a:tr h="0">
                <a:tc>
                  <a:txBody>
                    <a:bodyPr/>
                    <a:lstStyle/>
                    <a:p>
                      <a:pPr algn="ctr"/>
                      <a:r>
                        <a:rPr lang="en-US" sz="1400" dirty="0" smtClean="0"/>
                        <a:t>14</a:t>
                      </a:r>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08684">
                <a:tc>
                  <a:txBody>
                    <a:bodyPr/>
                    <a:lstStyle/>
                    <a:p>
                      <a:pPr algn="ctr"/>
                      <a:r>
                        <a:rPr lang="en-US" sz="1400" dirty="0" smtClean="0"/>
                        <a:t>15</a:t>
                      </a:r>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06643">
                <a:tc>
                  <a:txBody>
                    <a:bodyPr/>
                    <a:lstStyle/>
                    <a:p>
                      <a:pPr algn="ctr"/>
                      <a:r>
                        <a:rPr lang="en-US" sz="1400" dirty="0" smtClean="0"/>
                        <a:t>16</a:t>
                      </a:r>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310154">
                <a:tc>
                  <a:txBody>
                    <a:bodyPr/>
                    <a:lstStyle/>
                    <a:p>
                      <a:pPr algn="ctr"/>
                      <a:r>
                        <a:rPr lang="en-US" sz="1400" dirty="0" smtClean="0"/>
                        <a:t>17</a:t>
                      </a:r>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bl>
          </a:graphicData>
        </a:graphic>
      </p:graphicFrame>
      <p:sp>
        <p:nvSpPr>
          <p:cNvPr id="10" name="Slide Number Placeholder 9"/>
          <p:cNvSpPr>
            <a:spLocks noGrp="1"/>
          </p:cNvSpPr>
          <p:nvPr>
            <p:ph type="sldNum" sz="quarter" idx="12"/>
          </p:nvPr>
        </p:nvSpPr>
        <p:spPr/>
        <p:txBody>
          <a:bodyPr/>
          <a:lstStyle/>
          <a:p>
            <a:fld id="{8A6BD0B9-3465-4E0F-AE7F-2EBD7D9D0656}" type="slidenum">
              <a:rPr lang="en-US" smtClean="0"/>
              <a:pPr/>
              <a:t>3</a:t>
            </a:fld>
            <a:endParaRPr lang="en-US" dirty="0"/>
          </a:p>
        </p:txBody>
      </p:sp>
      <p:sp>
        <p:nvSpPr>
          <p:cNvPr id="5" name="TextBox 4"/>
          <p:cNvSpPr txBox="1"/>
          <p:nvPr/>
        </p:nvSpPr>
        <p:spPr>
          <a:xfrm>
            <a:off x="1029665" y="3375366"/>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xmlns="" val="58581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7" y="254613"/>
            <a:ext cx="7886700" cy="892849"/>
          </a:xfrm>
        </p:spPr>
        <p:txBody>
          <a:bodyPr>
            <a:normAutofit/>
          </a:bodyPr>
          <a:lstStyle/>
          <a:p>
            <a:r>
              <a:rPr lang="en-US" dirty="0" smtClean="0"/>
              <a:t>How Can You Participate?</a:t>
            </a:r>
            <a:endParaRPr lang="en-US" dirty="0"/>
          </a:p>
        </p:txBody>
      </p:sp>
      <p:sp>
        <p:nvSpPr>
          <p:cNvPr id="3" name="Content Placeholder 2"/>
          <p:cNvSpPr>
            <a:spLocks noGrp="1"/>
          </p:cNvSpPr>
          <p:nvPr>
            <p:ph idx="1"/>
          </p:nvPr>
        </p:nvSpPr>
        <p:spPr>
          <a:xfrm>
            <a:off x="496827" y="1605170"/>
            <a:ext cx="7886700" cy="3538330"/>
          </a:xfrm>
        </p:spPr>
        <p:txBody>
          <a:bodyPr/>
          <a:lstStyle/>
          <a:p>
            <a:r>
              <a:rPr lang="en-US" dirty="0" smtClean="0"/>
              <a:t>The VITAL subcommittee invites participation on task group work</a:t>
            </a:r>
          </a:p>
          <a:p>
            <a:r>
              <a:rPr lang="en-US" dirty="0" smtClean="0"/>
              <a:t>Complete </a:t>
            </a:r>
            <a:r>
              <a:rPr lang="en-US" dirty="0"/>
              <a:t>the OSAC membership application form found at:  </a:t>
            </a:r>
            <a:r>
              <a:rPr lang="en-US" u="sng" dirty="0">
                <a:hlinkClick r:id="rId2"/>
              </a:rPr>
              <a:t>https://</a:t>
            </a:r>
            <a:r>
              <a:rPr lang="en-US" u="sng" dirty="0" smtClean="0">
                <a:hlinkClick r:id="rId2"/>
              </a:rPr>
              <a:t>www.nist.gov/forensics/osac-application.cfm</a:t>
            </a:r>
            <a:endParaRPr lang="en-US" dirty="0"/>
          </a:p>
          <a:p>
            <a:r>
              <a:rPr lang="en-US" dirty="0" smtClean="0"/>
              <a:t>Please </a:t>
            </a:r>
            <a:r>
              <a:rPr lang="en-US" dirty="0"/>
              <a:t>be sure to specify your interest </a:t>
            </a:r>
            <a:r>
              <a:rPr lang="en-US"/>
              <a:t>in </a:t>
            </a:r>
            <a:r>
              <a:rPr lang="en-US" smtClean="0"/>
              <a:t>the</a:t>
            </a:r>
          </a:p>
          <a:p>
            <a:pPr>
              <a:buNone/>
            </a:pPr>
            <a:r>
              <a:rPr lang="en-US" smtClean="0"/>
              <a:t> </a:t>
            </a:r>
            <a:r>
              <a:rPr lang="en-US" b="1" dirty="0" smtClean="0"/>
              <a:t>Video &amp; Imaging Technology and Analysis Subcommittee </a:t>
            </a:r>
            <a:r>
              <a:rPr lang="en-US" dirty="0" smtClean="0"/>
              <a:t>(VITAL)</a:t>
            </a:r>
          </a:p>
          <a:p>
            <a:r>
              <a:rPr lang="en-US" dirty="0" smtClean="0"/>
              <a:t>Subcommittee can reach out to activate applicant names to become affiliates on task group work</a:t>
            </a:r>
          </a:p>
          <a:p>
            <a:pPr marL="0" indent="0">
              <a:buNone/>
            </a:pPr>
            <a:endParaRPr lang="en-US" dirty="0"/>
          </a:p>
        </p:txBody>
      </p:sp>
      <p:sp>
        <p:nvSpPr>
          <p:cNvPr id="4" name="Slide Number Placeholder 3"/>
          <p:cNvSpPr>
            <a:spLocks noGrp="1"/>
          </p:cNvSpPr>
          <p:nvPr>
            <p:ph type="sldNum" sz="quarter" idx="12"/>
          </p:nvPr>
        </p:nvSpPr>
        <p:spPr/>
        <p:txBody>
          <a:bodyPr/>
          <a:lstStyle/>
          <a:p>
            <a:fld id="{8A6BD0B9-3465-4E0F-AE7F-2EBD7D9D0656}" type="slidenum">
              <a:rPr lang="en-US" smtClean="0"/>
              <a:pPr/>
              <a:t>30</a:t>
            </a:fld>
            <a:endParaRPr lang="en-US" dirty="0"/>
          </a:p>
        </p:txBody>
      </p:sp>
    </p:spTree>
    <p:extLst>
      <p:ext uri="{BB962C8B-B14F-4D97-AF65-F5344CB8AC3E}">
        <p14:creationId xmlns:p14="http://schemas.microsoft.com/office/powerpoint/2010/main" xmlns="" val="10528945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3357270"/>
            <a:ext cx="6858000" cy="926356"/>
          </a:xfrm>
        </p:spPr>
        <p:txBody>
          <a:bodyPr>
            <a:normAutofit/>
          </a:bodyPr>
          <a:lstStyle/>
          <a:p>
            <a:r>
              <a:rPr lang="en-US" dirty="0" smtClean="0">
                <a:latin typeface="+mn-lt"/>
              </a:rPr>
              <a:t>Questions</a:t>
            </a:r>
            <a:endParaRPr lang="en-US" dirty="0">
              <a:latin typeface="+mn-lt"/>
            </a:endParaRPr>
          </a:p>
        </p:txBody>
      </p:sp>
      <p:sp>
        <p:nvSpPr>
          <p:cNvPr id="3" name="Subtitle 2"/>
          <p:cNvSpPr>
            <a:spLocks noGrp="1"/>
          </p:cNvSpPr>
          <p:nvPr>
            <p:ph type="subTitle" idx="1"/>
          </p:nvPr>
        </p:nvSpPr>
        <p:spPr>
          <a:xfrm>
            <a:off x="1143000" y="4479481"/>
            <a:ext cx="6858000" cy="1655762"/>
          </a:xfrm>
        </p:spPr>
        <p:txBody>
          <a:bodyPr/>
          <a:lstStyle/>
          <a:p>
            <a:endParaRPr lang="en-US" dirty="0">
              <a:solidFill>
                <a:schemeClr val="bg2">
                  <a:lumMod val="50000"/>
                </a:schemeClr>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264205" y="503598"/>
            <a:ext cx="2615590" cy="2799064"/>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0" y="6135243"/>
            <a:ext cx="1493520" cy="685800"/>
          </a:xfrm>
          <a:prstGeom prst="rect">
            <a:avLst/>
          </a:prstGeom>
        </p:spPr>
      </p:pic>
      <p:pic>
        <p:nvPicPr>
          <p:cNvPr id="6" name="Picture 5"/>
          <p:cNvPicPr>
            <a:picLocks noChangeAspect="1"/>
          </p:cNvPicPr>
          <p:nvPr/>
        </p:nvPicPr>
        <p:blipFill>
          <a:blip r:embed="rId5" cstate="print"/>
          <a:stretch>
            <a:fillRect/>
          </a:stretch>
        </p:blipFill>
        <p:spPr>
          <a:xfrm>
            <a:off x="7702950" y="6535293"/>
            <a:ext cx="1371600" cy="285750"/>
          </a:xfrm>
          <a:prstGeom prst="rect">
            <a:avLst/>
          </a:prstGeom>
        </p:spPr>
      </p:pic>
    </p:spTree>
    <p:extLst>
      <p:ext uri="{BB962C8B-B14F-4D97-AF65-F5344CB8AC3E}">
        <p14:creationId xmlns:p14="http://schemas.microsoft.com/office/powerpoint/2010/main" xmlns="" val="393004574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A6BD0B9-3465-4E0F-AE7F-2EBD7D9D0656}" type="slidenum">
              <a:rPr lang="en-US" smtClean="0"/>
              <a:pPr/>
              <a:t>32</a:t>
            </a:fld>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229557" y="298649"/>
            <a:ext cx="6024683" cy="5726231"/>
          </a:xfrm>
          <a:prstGeom prst="rect">
            <a:avLst/>
          </a:prstGeom>
        </p:spPr>
      </p:pic>
    </p:spTree>
    <p:extLst>
      <p:ext uri="{BB962C8B-B14F-4D97-AF65-F5344CB8AC3E}">
        <p14:creationId xmlns:p14="http://schemas.microsoft.com/office/powerpoint/2010/main" xmlns="" val="15370657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Discipline Description</a:t>
            </a:r>
            <a:endParaRPr lang="en-US" dirty="0"/>
          </a:p>
        </p:txBody>
      </p:sp>
      <p:sp>
        <p:nvSpPr>
          <p:cNvPr id="3" name="Content Placeholder 2"/>
          <p:cNvSpPr>
            <a:spLocks noGrp="1"/>
          </p:cNvSpPr>
          <p:nvPr>
            <p:ph idx="1"/>
          </p:nvPr>
        </p:nvSpPr>
        <p:spPr>
          <a:xfrm>
            <a:off x="3149600" y="2045653"/>
            <a:ext cx="5284727" cy="3538330"/>
          </a:xfrm>
        </p:spPr>
        <p:txBody>
          <a:bodyPr/>
          <a:lstStyle/>
          <a:p>
            <a:pPr marL="0" indent="0" algn="ctr">
              <a:buNone/>
            </a:pPr>
            <a:r>
              <a:rPr lang="en-US" dirty="0" smtClean="0"/>
              <a:t>The OSAC Subcommittee on </a:t>
            </a:r>
            <a:r>
              <a:rPr lang="en-US" b="1" dirty="0" smtClean="0"/>
              <a:t>Video/Imaging Technology and Analysis (VITAL) </a:t>
            </a:r>
            <a:r>
              <a:rPr lang="en-US" dirty="0" smtClean="0"/>
              <a:t>(1/2)</a:t>
            </a:r>
          </a:p>
          <a:p>
            <a:pPr marL="0" indent="0" algn="ctr">
              <a:buNone/>
            </a:pPr>
            <a:r>
              <a:rPr lang="en-US" dirty="0" smtClean="0"/>
              <a:t>focuses on standards and guidelines related to the application of methods and technologies to analyze information related to forensic imagery from a variety of systems. </a:t>
            </a:r>
            <a:endParaRPr lang="en-US" dirty="0" smtClean="0"/>
          </a:p>
          <a:p>
            <a:pPr marL="0" indent="0" algn="ctr">
              <a:buNone/>
            </a:pPr>
            <a:r>
              <a:rPr lang="en-US" dirty="0" smtClean="0"/>
              <a:t>This </a:t>
            </a:r>
            <a:r>
              <a:rPr lang="en-US" dirty="0" smtClean="0"/>
              <a:t>encompasses aspects of capture, storage, processing, archiving, quality assurance and training. </a:t>
            </a:r>
          </a:p>
        </p:txBody>
      </p:sp>
      <p:sp>
        <p:nvSpPr>
          <p:cNvPr id="4" name="Slide Number Placeholder 3"/>
          <p:cNvSpPr>
            <a:spLocks noGrp="1"/>
          </p:cNvSpPr>
          <p:nvPr>
            <p:ph type="sldNum" sz="quarter" idx="12"/>
          </p:nvPr>
        </p:nvSpPr>
        <p:spPr/>
        <p:txBody>
          <a:bodyPr/>
          <a:lstStyle/>
          <a:p>
            <a:fld id="{8A6BD0B9-3465-4E0F-AE7F-2EBD7D9D0656}" type="slidenum">
              <a:rPr lang="en-US" smtClean="0"/>
              <a:pPr/>
              <a:t>4</a:t>
            </a:fld>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47627" y="1969770"/>
            <a:ext cx="2114550" cy="2438400"/>
          </a:xfrm>
          <a:prstGeom prst="rect">
            <a:avLst/>
          </a:prstGeom>
        </p:spPr>
      </p:pic>
    </p:spTree>
    <p:extLst>
      <p:ext uri="{BB962C8B-B14F-4D97-AF65-F5344CB8AC3E}">
        <p14:creationId xmlns:p14="http://schemas.microsoft.com/office/powerpoint/2010/main" xmlns="" val="14677972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Discipline Description</a:t>
            </a:r>
            <a:endParaRPr lang="en-US" dirty="0"/>
          </a:p>
        </p:txBody>
      </p:sp>
      <p:sp>
        <p:nvSpPr>
          <p:cNvPr id="3" name="Content Placeholder 2"/>
          <p:cNvSpPr>
            <a:spLocks noGrp="1"/>
          </p:cNvSpPr>
          <p:nvPr>
            <p:ph idx="1"/>
          </p:nvPr>
        </p:nvSpPr>
        <p:spPr>
          <a:xfrm>
            <a:off x="3149600" y="2045653"/>
            <a:ext cx="5284727" cy="3538330"/>
          </a:xfrm>
        </p:spPr>
        <p:txBody>
          <a:bodyPr>
            <a:normAutofit fontScale="85000" lnSpcReduction="20000"/>
          </a:bodyPr>
          <a:lstStyle/>
          <a:p>
            <a:pPr marL="0" marR="0">
              <a:spcBef>
                <a:spcPts val="0"/>
              </a:spcBef>
              <a:spcAft>
                <a:spcPts val="0"/>
              </a:spcAft>
              <a:buNone/>
            </a:pPr>
            <a:r>
              <a:rPr lang="en-US" dirty="0"/>
              <a:t>The OSAC Subcommittee on </a:t>
            </a:r>
            <a:r>
              <a:rPr lang="en-US" b="1" dirty="0"/>
              <a:t>Video/Imaging Technology and Analysis (VITAL</a:t>
            </a:r>
            <a:r>
              <a:rPr lang="en-US" b="1" dirty="0" smtClean="0"/>
              <a:t>)</a:t>
            </a:r>
            <a:r>
              <a:rPr lang="en-US" sz="2000" dirty="0" smtClean="0">
                <a:ea typeface="Times New Roman" panose="02020603050405020304" pitchFamily="18" charset="0"/>
              </a:rPr>
              <a:t> (2/2)</a:t>
            </a:r>
            <a:endParaRPr lang="en-US" b="1" dirty="0" smtClean="0"/>
          </a:p>
          <a:p>
            <a:pPr marL="0" marR="0">
              <a:spcBef>
                <a:spcPts val="0"/>
              </a:spcBef>
              <a:spcAft>
                <a:spcPts val="0"/>
              </a:spcAft>
            </a:pPr>
            <a:endParaRPr lang="en-US" b="1" dirty="0" smtClean="0"/>
          </a:p>
          <a:p>
            <a:pPr marL="0" marR="0" indent="0">
              <a:spcBef>
                <a:spcPts val="0"/>
              </a:spcBef>
              <a:spcAft>
                <a:spcPts val="0"/>
              </a:spcAft>
              <a:buNone/>
            </a:pP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a typeface="Times New Roman" panose="02020603050405020304" pitchFamily="18" charset="0"/>
              </a:rPr>
              <a:t>Major areas of interest include: </a:t>
            </a:r>
            <a:endParaRPr lang="en-US" sz="2400" dirty="0" smtClean="0">
              <a:ea typeface="Times New Roman" panose="02020603050405020304" pitchFamily="18" charset="0"/>
            </a:endParaRPr>
          </a:p>
          <a:p>
            <a:pPr marL="0" marR="0" indent="0">
              <a:spcBef>
                <a:spcPts val="0"/>
              </a:spcBef>
              <a:spcAft>
                <a:spcPts val="0"/>
              </a:spcAft>
              <a:buNone/>
            </a:pPr>
            <a:endParaRPr lang="en-US" sz="1800" dirty="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300" b="1" dirty="0">
                <a:ea typeface="Times New Roman" panose="02020603050405020304" pitchFamily="18" charset="0"/>
              </a:rPr>
              <a:t>Photography</a:t>
            </a:r>
            <a:r>
              <a:rPr lang="en-US" sz="2300" dirty="0">
                <a:ea typeface="Times New Roman" panose="02020603050405020304" pitchFamily="18" charset="0"/>
              </a:rPr>
              <a:t> </a:t>
            </a:r>
            <a:r>
              <a:rPr lang="en-US" sz="2300" dirty="0" smtClean="0">
                <a:ea typeface="Times New Roman" panose="02020603050405020304" pitchFamily="18" charset="0"/>
              </a:rPr>
              <a:t>- forensic </a:t>
            </a:r>
            <a:r>
              <a:rPr lang="en-US" sz="2300" dirty="0">
                <a:ea typeface="Times New Roman" panose="02020603050405020304" pitchFamily="18" charset="0"/>
              </a:rPr>
              <a:t>photographic acquisition and </a:t>
            </a:r>
            <a:r>
              <a:rPr lang="en-US" sz="2300" dirty="0" smtClean="0">
                <a:ea typeface="Times New Roman" panose="02020603050405020304" pitchFamily="18" charset="0"/>
              </a:rPr>
              <a:t>documentation  </a:t>
            </a:r>
          </a:p>
          <a:p>
            <a:pPr marL="342900" marR="0" lvl="0" indent="-342900">
              <a:spcBef>
                <a:spcPts val="0"/>
              </a:spcBef>
              <a:spcAft>
                <a:spcPts val="0"/>
              </a:spcAft>
              <a:buFont typeface="Symbol" panose="05050102010706020507" pitchFamily="18" charset="2"/>
              <a:buChar char=""/>
            </a:pPr>
            <a:endParaRPr lang="en-US" sz="2300" dirty="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300" b="1" dirty="0">
                <a:ea typeface="Times New Roman" panose="02020603050405020304" pitchFamily="18" charset="0"/>
              </a:rPr>
              <a:t>Image Analysis </a:t>
            </a:r>
            <a:r>
              <a:rPr lang="en-US" sz="2300" dirty="0" smtClean="0">
                <a:ea typeface="Times New Roman" panose="02020603050405020304" pitchFamily="18" charset="0"/>
              </a:rPr>
              <a:t>-</a:t>
            </a:r>
            <a:r>
              <a:rPr lang="en-US" sz="2300" b="1" dirty="0" smtClean="0">
                <a:ea typeface="Times New Roman" panose="02020603050405020304" pitchFamily="18" charset="0"/>
              </a:rPr>
              <a:t> </a:t>
            </a:r>
            <a:r>
              <a:rPr lang="en-US" sz="2300" dirty="0" smtClean="0">
                <a:ea typeface="Times New Roman" panose="02020603050405020304" pitchFamily="18" charset="0"/>
              </a:rPr>
              <a:t>examine</a:t>
            </a:r>
            <a:r>
              <a:rPr lang="en-US" sz="2300" dirty="0">
                <a:ea typeface="Times New Roman" panose="02020603050405020304" pitchFamily="18" charset="0"/>
              </a:rPr>
              <a:t>, evaluate, and render an opinion pertaining to an image and/or image-related </a:t>
            </a:r>
            <a:r>
              <a:rPr lang="en-US" sz="2300" dirty="0" smtClean="0">
                <a:ea typeface="Times New Roman" panose="02020603050405020304" pitchFamily="18" charset="0"/>
              </a:rPr>
              <a:t>data</a:t>
            </a:r>
          </a:p>
          <a:p>
            <a:pPr marL="0" marR="0" lvl="0" indent="0">
              <a:spcBef>
                <a:spcPts val="0"/>
              </a:spcBef>
              <a:spcAft>
                <a:spcPts val="0"/>
              </a:spcAft>
              <a:buNone/>
            </a:pPr>
            <a:r>
              <a:rPr lang="en-US" sz="2300" dirty="0" smtClean="0">
                <a:ea typeface="Times New Roman" panose="02020603050405020304" pitchFamily="18" charset="0"/>
              </a:rPr>
              <a:t> </a:t>
            </a:r>
            <a:endParaRPr lang="en-US" sz="2300" dirty="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300" b="1" dirty="0">
                <a:ea typeface="Times New Roman" panose="02020603050405020304" pitchFamily="18" charset="0"/>
              </a:rPr>
              <a:t>Video </a:t>
            </a:r>
            <a:r>
              <a:rPr lang="en-US" sz="2300" b="1" dirty="0" smtClean="0">
                <a:ea typeface="Times New Roman" panose="02020603050405020304" pitchFamily="18" charset="0"/>
              </a:rPr>
              <a:t>Analysis </a:t>
            </a:r>
            <a:r>
              <a:rPr lang="en-US" sz="2300" dirty="0" smtClean="0">
                <a:ea typeface="Times New Roman" panose="02020603050405020304" pitchFamily="18" charset="0"/>
              </a:rPr>
              <a:t>-</a:t>
            </a:r>
            <a:r>
              <a:rPr lang="en-US" sz="2300" b="1" dirty="0" smtClean="0">
                <a:ea typeface="Times New Roman" panose="02020603050405020304" pitchFamily="18" charset="0"/>
              </a:rPr>
              <a:t>  </a:t>
            </a:r>
            <a:r>
              <a:rPr lang="en-US" sz="2300" dirty="0" smtClean="0">
                <a:ea typeface="Times New Roman" panose="02020603050405020304" pitchFamily="18" charset="0"/>
              </a:rPr>
              <a:t>the </a:t>
            </a:r>
            <a:r>
              <a:rPr lang="en-US" sz="2300" dirty="0">
                <a:ea typeface="Times New Roman" panose="02020603050405020304" pitchFamily="18" charset="0"/>
              </a:rPr>
              <a:t>acquisition, examination and evaluation pertaining to a video and/or video-related data for rendering an opinion</a:t>
            </a:r>
            <a:r>
              <a:rPr lang="en-US" sz="2300" dirty="0" smtClean="0">
                <a:ea typeface="Times New Roman" panose="02020603050405020304" pitchFamily="18" charset="0"/>
              </a:rPr>
              <a:t>. </a:t>
            </a:r>
            <a:endParaRPr lang="en-US" sz="2300" b="1" dirty="0" smtClean="0"/>
          </a:p>
          <a:p>
            <a:pPr marL="0" indent="0" algn="ctr">
              <a:buNone/>
            </a:pPr>
            <a:endParaRPr lang="en-US" dirty="0"/>
          </a:p>
        </p:txBody>
      </p:sp>
      <p:sp>
        <p:nvSpPr>
          <p:cNvPr id="4" name="Slide Number Placeholder 3"/>
          <p:cNvSpPr>
            <a:spLocks noGrp="1"/>
          </p:cNvSpPr>
          <p:nvPr>
            <p:ph type="sldNum" sz="quarter" idx="12"/>
          </p:nvPr>
        </p:nvSpPr>
        <p:spPr/>
        <p:txBody>
          <a:bodyPr/>
          <a:lstStyle/>
          <a:p>
            <a:fld id="{8A6BD0B9-3465-4E0F-AE7F-2EBD7D9D0656}" type="slidenum">
              <a:rPr lang="en-US" smtClean="0"/>
              <a:pPr/>
              <a:t>5</a:t>
            </a:fld>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32969" y="1918970"/>
            <a:ext cx="2114550" cy="2438400"/>
          </a:xfrm>
          <a:prstGeom prst="rect">
            <a:avLst/>
          </a:prstGeom>
        </p:spPr>
      </p:pic>
    </p:spTree>
    <p:extLst>
      <p:ext uri="{BB962C8B-B14F-4D97-AF65-F5344CB8AC3E}">
        <p14:creationId xmlns:p14="http://schemas.microsoft.com/office/powerpoint/2010/main" xmlns="" val="19132554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A6BD0B9-3465-4E0F-AE7F-2EBD7D9D0656}" type="slidenum">
              <a:rPr lang="en-US" smtClean="0"/>
              <a:pPr/>
              <a:t>6</a:t>
            </a:fld>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934784" y="19050"/>
            <a:ext cx="2076450" cy="2457450"/>
          </a:xfrm>
          <a:prstGeom prst="rect">
            <a:avLst/>
          </a:prstGeom>
        </p:spPr>
      </p:pic>
      <p:pic>
        <p:nvPicPr>
          <p:cNvPr id="3" name="Picture 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68483" y="2606668"/>
            <a:ext cx="2733675" cy="262890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3339430" y="4027480"/>
            <a:ext cx="2181225" cy="2781300"/>
          </a:xfrm>
          <a:prstGeom prst="rect">
            <a:avLst/>
          </a:prstGeom>
        </p:spPr>
      </p:pic>
      <p:pic>
        <p:nvPicPr>
          <p:cNvPr id="8" name="Picture 7"/>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1763929" y="19050"/>
            <a:ext cx="2114550" cy="2438400"/>
          </a:xfrm>
          <a:prstGeom prst="rect">
            <a:avLst/>
          </a:prstGeom>
        </p:spPr>
      </p:pic>
      <p:pic>
        <p:nvPicPr>
          <p:cNvPr id="9" name="Picture 8"/>
          <p:cNvPicPr>
            <a:picLocks noChangeAspect="1"/>
          </p:cNvPicPr>
          <p:nvPr/>
        </p:nvPicPr>
        <p:blipFill>
          <a:blip r:embed="rId6" cstate="print">
            <a:extLst>
              <a:ext uri="{28A0092B-C50C-407E-A947-70E740481C1C}">
                <a14:useLocalDpi xmlns:a14="http://schemas.microsoft.com/office/drawing/2010/main" xmlns="" val="0"/>
              </a:ext>
            </a:extLst>
          </a:blip>
          <a:stretch>
            <a:fillRect/>
          </a:stretch>
        </p:blipFill>
        <p:spPr>
          <a:xfrm>
            <a:off x="888946" y="2476500"/>
            <a:ext cx="2781300" cy="2619375"/>
          </a:xfrm>
          <a:prstGeom prst="rect">
            <a:avLst/>
          </a:prstGeom>
        </p:spPr>
      </p:pic>
      <p:sp>
        <p:nvSpPr>
          <p:cNvPr id="10" name="Rectangle 9"/>
          <p:cNvSpPr/>
          <p:nvPr/>
        </p:nvSpPr>
        <p:spPr>
          <a:xfrm>
            <a:off x="2418079" y="2454268"/>
            <a:ext cx="4387285" cy="1354217"/>
          </a:xfrm>
          <a:prstGeom prst="rect">
            <a:avLst/>
          </a:prstGeom>
        </p:spPr>
        <p:txBody>
          <a:bodyPr wrap="square">
            <a:spAutoFit/>
          </a:bodyPr>
          <a:lstStyle/>
          <a:p>
            <a:pPr algn="ctr"/>
            <a:r>
              <a:rPr lang="en-US" sz="1600" b="1" dirty="0" smtClean="0">
                <a:effectLst>
                  <a:outerShdw blurRad="38100" dist="38100" dir="2700000" algn="tl">
                    <a:srgbClr val="000000">
                      <a:alpha val="43137"/>
                    </a:srgbClr>
                  </a:outerShdw>
                </a:effectLst>
              </a:rPr>
              <a:t>Imaging Technology</a:t>
            </a:r>
          </a:p>
          <a:p>
            <a:pPr algn="ctr"/>
            <a:r>
              <a:rPr lang="en-US" sz="1600" b="1" dirty="0" smtClean="0">
                <a:effectLst>
                  <a:outerShdw blurRad="38100" dist="38100" dir="2700000" algn="tl">
                    <a:srgbClr val="000000">
                      <a:alpha val="43137"/>
                    </a:srgbClr>
                  </a:outerShdw>
                </a:effectLst>
              </a:rPr>
              <a:t> is embedded across all forensic disciplines</a:t>
            </a:r>
          </a:p>
          <a:p>
            <a:pPr algn="ctr"/>
            <a:r>
              <a:rPr lang="en-US" sz="1600" b="1" dirty="0" smtClean="0">
                <a:effectLst>
                  <a:outerShdw blurRad="38100" dist="38100" dir="2700000" algn="tl">
                    <a:srgbClr val="000000">
                      <a:alpha val="43137"/>
                    </a:srgbClr>
                  </a:outerShdw>
                </a:effectLst>
              </a:rPr>
              <a:t>Used for Documentation </a:t>
            </a:r>
          </a:p>
          <a:p>
            <a:pPr algn="ctr"/>
            <a:r>
              <a:rPr lang="en-US" sz="1600" b="1" dirty="0" smtClean="0">
                <a:effectLst>
                  <a:outerShdw blurRad="38100" dist="38100" dir="2700000" algn="tl">
                    <a:srgbClr val="000000">
                      <a:alpha val="43137"/>
                    </a:srgbClr>
                  </a:outerShdw>
                </a:effectLst>
              </a:rPr>
              <a:t>and</a:t>
            </a:r>
          </a:p>
          <a:p>
            <a:pPr algn="ctr"/>
            <a:r>
              <a:rPr lang="en-US" sz="1600" b="1" dirty="0" smtClean="0">
                <a:effectLst>
                  <a:outerShdw blurRad="38100" dist="38100" dir="2700000" algn="tl">
                    <a:srgbClr val="000000">
                      <a:alpha val="43137"/>
                    </a:srgbClr>
                  </a:outerShdw>
                </a:effectLst>
              </a:rPr>
              <a:t>Analysis</a:t>
            </a:r>
            <a:endParaRPr lang="en-US" sz="1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486757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110" y="315510"/>
            <a:ext cx="7886700" cy="1325563"/>
          </a:xfrm>
        </p:spPr>
        <p:txBody>
          <a:bodyPr/>
          <a:lstStyle/>
          <a:p>
            <a:r>
              <a:rPr lang="en-US" dirty="0" smtClean="0"/>
              <a:t>Summary of Standards/Guidelines  Priority Actions</a:t>
            </a:r>
            <a:endParaRPr lang="en-US" dirty="0"/>
          </a:p>
        </p:txBody>
      </p:sp>
      <p:graphicFrame>
        <p:nvGraphicFramePr>
          <p:cNvPr id="4" name="Content Placeholder 6"/>
          <p:cNvGraphicFramePr>
            <a:graphicFrameLocks noGrp="1"/>
          </p:cNvGraphicFramePr>
          <p:nvPr>
            <p:ph idx="1"/>
            <p:extLst>
              <p:ext uri="{D42A27DB-BD31-4B8C-83A1-F6EECF244321}">
                <p14:modId xmlns:p14="http://schemas.microsoft.com/office/powerpoint/2010/main" xmlns="" val="3883335246"/>
              </p:ext>
            </p:extLst>
          </p:nvPr>
        </p:nvGraphicFramePr>
        <p:xfrm>
          <a:off x="132522" y="1600505"/>
          <a:ext cx="8301805" cy="3969147"/>
        </p:xfrm>
        <a:graphic>
          <a:graphicData uri="http://schemas.openxmlformats.org/drawingml/2006/table">
            <a:tbl>
              <a:tblPr firstRow="1" bandRow="1">
                <a:tableStyleId>{073A0DAA-6AF3-43AB-8588-CEC1D06C72B9}</a:tableStyleId>
              </a:tblPr>
              <a:tblGrid>
                <a:gridCol w="1988803"/>
                <a:gridCol w="6313002"/>
              </a:tblGrid>
              <a:tr h="651532">
                <a:tc>
                  <a:txBody>
                    <a:bodyPr/>
                    <a:lstStyle/>
                    <a:p>
                      <a:r>
                        <a:rPr lang="en-US" sz="2000" baseline="0" dirty="0" smtClean="0"/>
                        <a:t>Priority</a:t>
                      </a:r>
                      <a:endParaRPr lang="en-US" sz="2000" dirty="0"/>
                    </a:p>
                  </a:txBody>
                  <a:tcPr anchor="ctr"/>
                </a:tc>
                <a:tc>
                  <a:txBody>
                    <a:bodyPr/>
                    <a:lstStyle/>
                    <a:p>
                      <a:r>
                        <a:rPr lang="en-US" sz="2000" dirty="0" smtClean="0"/>
                        <a:t>Working</a:t>
                      </a:r>
                      <a:r>
                        <a:rPr lang="en-US" sz="2000" baseline="0" dirty="0" smtClean="0"/>
                        <a:t> Title of Document</a:t>
                      </a:r>
                      <a:endParaRPr lang="en-US" sz="2000" dirty="0"/>
                    </a:p>
                  </a:txBody>
                  <a:tcPr anchor="ctr"/>
                </a:tc>
              </a:tr>
              <a:tr h="663523">
                <a:tc>
                  <a:txBody>
                    <a:bodyPr/>
                    <a:lstStyle/>
                    <a:p>
                      <a:r>
                        <a:rPr lang="en-US" dirty="0" smtClean="0"/>
                        <a:t>Imaging</a:t>
                      </a:r>
                      <a:r>
                        <a:rPr lang="en-US" baseline="0" dirty="0" smtClean="0"/>
                        <a:t> Task Group #1</a:t>
                      </a:r>
                      <a:endParaRPr lang="en-US" dirty="0"/>
                    </a:p>
                  </a:txBody>
                  <a:tcPr/>
                </a:tc>
                <a:tc>
                  <a:txBody>
                    <a:bodyPr/>
                    <a:lstStyle/>
                    <a:p>
                      <a:r>
                        <a:rPr lang="en-US" sz="1800" kern="1200" dirty="0" smtClean="0">
                          <a:solidFill>
                            <a:schemeClr val="dk1"/>
                          </a:solidFill>
                          <a:latin typeface="+mn-lt"/>
                          <a:ea typeface="+mn-ea"/>
                          <a:cs typeface="+mn-cs"/>
                        </a:rPr>
                        <a:t>Guidelines for the Forensic Use of Photogrammetry</a:t>
                      </a:r>
                      <a:r>
                        <a:rPr lang="en-US" sz="1800" dirty="0" smtClean="0"/>
                        <a:t> </a:t>
                      </a:r>
                      <a:endParaRPr lang="en-US" sz="1800" dirty="0"/>
                    </a:p>
                  </a:txBody>
                  <a:tcPr/>
                </a:tc>
              </a:tr>
              <a:tr h="663523">
                <a:tc>
                  <a:txBody>
                    <a:bodyPr/>
                    <a:lstStyle/>
                    <a:p>
                      <a:r>
                        <a:rPr lang="en-US" dirty="0" smtClean="0"/>
                        <a:t>Imaging Task Group #2</a:t>
                      </a:r>
                      <a:endParaRPr lang="en-US" dirty="0"/>
                    </a:p>
                  </a:txBody>
                  <a:tcPr/>
                </a:tc>
                <a:tc>
                  <a:txBody>
                    <a:bodyPr/>
                    <a:lstStyle/>
                    <a:p>
                      <a:r>
                        <a:rPr lang="en-US" sz="1800" dirty="0" smtClean="0"/>
                        <a:t>Standards</a:t>
                      </a:r>
                      <a:r>
                        <a:rPr lang="en-US" sz="1800" baseline="0" dirty="0" smtClean="0"/>
                        <a:t> </a:t>
                      </a:r>
                      <a:r>
                        <a:rPr lang="en-US" sz="1800" dirty="0" smtClean="0"/>
                        <a:t>for Image Authentication</a:t>
                      </a:r>
                      <a:endParaRPr lang="en-US" sz="1800" dirty="0"/>
                    </a:p>
                  </a:txBody>
                  <a:tcPr/>
                </a:tc>
              </a:tr>
              <a:tr h="663523">
                <a:tc>
                  <a:txBody>
                    <a:bodyPr/>
                    <a:lstStyle/>
                    <a:p>
                      <a:r>
                        <a:rPr lang="en-US" dirty="0" smtClean="0"/>
                        <a:t>Video Task Group #1</a:t>
                      </a:r>
                      <a:endParaRPr lang="en-US" dirty="0"/>
                    </a:p>
                  </a:txBody>
                  <a:tcPr/>
                </a:tc>
                <a:tc>
                  <a:txBody>
                    <a:bodyPr/>
                    <a:lstStyle/>
                    <a:p>
                      <a:r>
                        <a:rPr lang="en-US" sz="1800" kern="1200" dirty="0" smtClean="0">
                          <a:solidFill>
                            <a:schemeClr val="dk1"/>
                          </a:solidFill>
                          <a:latin typeface="+mn-lt"/>
                          <a:ea typeface="+mn-ea"/>
                          <a:cs typeface="+mn-cs"/>
                        </a:rPr>
                        <a:t>Best Practices for Data Retrieval from Digital Video Recorders (DVR)</a:t>
                      </a:r>
                      <a:endParaRPr lang="en-US" sz="1800" dirty="0"/>
                    </a:p>
                  </a:txBody>
                  <a:tcPr/>
                </a:tc>
              </a:tr>
              <a:tr h="663523">
                <a:tc>
                  <a:txBody>
                    <a:bodyPr/>
                    <a:lstStyle/>
                    <a:p>
                      <a:r>
                        <a:rPr lang="en-US" dirty="0" smtClean="0"/>
                        <a:t>Photography Task</a:t>
                      </a:r>
                      <a:r>
                        <a:rPr lang="en-US" baseline="0" dirty="0" smtClean="0"/>
                        <a:t> Group #1</a:t>
                      </a:r>
                      <a:endParaRPr lang="en-US"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Latent Print Evidence Photography</a:t>
                      </a:r>
                      <a:r>
                        <a:rPr lang="en-US" sz="1400" dirty="0" smtClean="0"/>
                        <a:t> </a:t>
                      </a:r>
                    </a:p>
                    <a:p>
                      <a:endParaRPr lang="en-US" dirty="0"/>
                    </a:p>
                  </a:txBody>
                  <a:tcPr/>
                </a:tc>
              </a:tr>
              <a:tr h="663523">
                <a:tc>
                  <a:txBody>
                    <a:bodyPr/>
                    <a:lstStyle/>
                    <a:p>
                      <a:r>
                        <a:rPr lang="en-US" dirty="0" smtClean="0"/>
                        <a:t>VITAL Subcommittee</a:t>
                      </a:r>
                      <a:r>
                        <a:rPr lang="en-US" baseline="0" dirty="0" smtClean="0"/>
                        <a:t> #1</a:t>
                      </a:r>
                      <a:endParaRPr lang="en-US" dirty="0"/>
                    </a:p>
                  </a:txBody>
                  <a:tcPr/>
                </a:tc>
                <a:tc>
                  <a:txBody>
                    <a:bodyPr/>
                    <a:lstStyle/>
                    <a:p>
                      <a:r>
                        <a:rPr lang="en-US" sz="1800" dirty="0" smtClean="0"/>
                        <a:t>Training Guidelines for Video Analysis, Image Analysis and Photography</a:t>
                      </a:r>
                      <a:endParaRPr lang="en-US" sz="1800" dirty="0"/>
                    </a:p>
                  </a:txBody>
                  <a:tcPr/>
                </a:tc>
              </a:tr>
            </a:tbl>
          </a:graphicData>
        </a:graphic>
      </p:graphicFrame>
      <p:sp>
        <p:nvSpPr>
          <p:cNvPr id="7" name="Slide Number Placeholder 6"/>
          <p:cNvSpPr>
            <a:spLocks noGrp="1"/>
          </p:cNvSpPr>
          <p:nvPr>
            <p:ph type="sldNum" sz="quarter" idx="12"/>
          </p:nvPr>
        </p:nvSpPr>
        <p:spPr/>
        <p:txBody>
          <a:bodyPr/>
          <a:lstStyle/>
          <a:p>
            <a:fld id="{8A6BD0B9-3465-4E0F-AE7F-2EBD7D9D0656}" type="slidenum">
              <a:rPr lang="en-US" smtClean="0"/>
              <a:pPr/>
              <a:t>7</a:t>
            </a:fld>
            <a:endParaRPr lang="en-US" dirty="0"/>
          </a:p>
        </p:txBody>
      </p:sp>
    </p:spTree>
    <p:extLst>
      <p:ext uri="{BB962C8B-B14F-4D97-AF65-F5344CB8AC3E}">
        <p14:creationId xmlns:p14="http://schemas.microsoft.com/office/powerpoint/2010/main" xmlns="" val="12592787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6" y="539162"/>
            <a:ext cx="7886700" cy="1325563"/>
          </a:xfrm>
        </p:spPr>
        <p:txBody>
          <a:bodyPr/>
          <a:lstStyle/>
          <a:p>
            <a:r>
              <a:rPr lang="en-US" dirty="0" smtClean="0"/>
              <a:t>Standards/Guidelines Development</a:t>
            </a:r>
            <a:br>
              <a:rPr lang="en-US" dirty="0" smtClean="0"/>
            </a:br>
            <a:r>
              <a:rPr lang="en-US" dirty="0" smtClean="0"/>
              <a:t>Priority 1 Document</a:t>
            </a:r>
            <a:endParaRPr lang="en-US" dirty="0"/>
          </a:p>
        </p:txBody>
      </p:sp>
      <p:sp>
        <p:nvSpPr>
          <p:cNvPr id="3" name="Content Placeholder 2"/>
          <p:cNvSpPr>
            <a:spLocks noGrp="1"/>
          </p:cNvSpPr>
          <p:nvPr>
            <p:ph idx="1"/>
          </p:nvPr>
        </p:nvSpPr>
        <p:spPr>
          <a:xfrm>
            <a:off x="547626" y="1986170"/>
            <a:ext cx="8106043" cy="2890630"/>
          </a:xfrm>
        </p:spPr>
        <p:txBody>
          <a:bodyPr>
            <a:normAutofit fontScale="92500" lnSpcReduction="10000"/>
          </a:bodyPr>
          <a:lstStyle/>
          <a:p>
            <a:pPr marL="0" indent="0">
              <a:buNone/>
            </a:pPr>
            <a:r>
              <a:rPr lang="en-US" dirty="0" smtClean="0"/>
              <a:t>Document Title: </a:t>
            </a:r>
            <a:r>
              <a:rPr lang="en-US" b="1" dirty="0" smtClean="0">
                <a:solidFill>
                  <a:schemeClr val="dk1"/>
                </a:solidFill>
              </a:rPr>
              <a:t>Guidelines for the Forensic Use of Photogrammetry</a:t>
            </a:r>
            <a:r>
              <a:rPr lang="en-US" b="1" dirty="0" smtClean="0"/>
              <a:t> </a:t>
            </a:r>
          </a:p>
          <a:p>
            <a:pPr marL="0" indent="0">
              <a:buNone/>
            </a:pPr>
            <a:endParaRPr lang="en-US" dirty="0" smtClean="0"/>
          </a:p>
          <a:p>
            <a:pPr marL="0" indent="0">
              <a:buNone/>
            </a:pPr>
            <a:r>
              <a:rPr lang="en-US" b="1" dirty="0" smtClean="0"/>
              <a:t>Scope</a:t>
            </a:r>
            <a:r>
              <a:rPr lang="en-US" dirty="0" smtClean="0"/>
              <a:t>: Photogrammetry involves the process of obtaining dimensional information as regards objects and people depicted in imagery. For forensic purposes, photogrammetry provides information including, but not limited to, the heights of individuals, velocity of vehicles, and/or lengths of objects.</a:t>
            </a:r>
          </a:p>
          <a:p>
            <a:pPr marL="0" indent="0">
              <a:buNone/>
            </a:pPr>
            <a:r>
              <a:rPr lang="en-US" b="1" dirty="0" smtClean="0"/>
              <a:t>Objective/rationale</a:t>
            </a:r>
            <a:r>
              <a:rPr lang="en-US" dirty="0" smtClean="0"/>
              <a:t>: Document provides personnel with guidelines regarding appropriate practices when performing photogrammetric examinations for forensic purposes. </a:t>
            </a:r>
          </a:p>
          <a:p>
            <a:pPr marL="0" indent="0">
              <a:buNone/>
            </a:pPr>
            <a:endParaRPr lang="en-US" dirty="0"/>
          </a:p>
          <a:p>
            <a:pPr marL="0" indent="0">
              <a:buNone/>
            </a:pPr>
            <a:endParaRPr lang="en-US" dirty="0" smtClean="0"/>
          </a:p>
          <a:p>
            <a:endParaRPr lang="en-US" dirty="0" smtClean="0"/>
          </a:p>
          <a:p>
            <a:endParaRPr lang="en-US" dirty="0" smtClean="0"/>
          </a:p>
          <a:p>
            <a:endParaRPr lang="en-US" dirty="0"/>
          </a:p>
          <a:p>
            <a:endParaRPr lang="en-US" dirty="0" smtClean="0"/>
          </a:p>
          <a:p>
            <a:pPr marL="0" indent="0">
              <a:buNone/>
            </a:pPr>
            <a:endParaRPr lang="en-US" dirty="0" smtClean="0"/>
          </a:p>
          <a:p>
            <a:pPr marL="0" indent="0">
              <a:buNone/>
            </a:pPr>
            <a:endParaRPr lang="en-US" dirty="0"/>
          </a:p>
        </p:txBody>
      </p:sp>
      <p:sp>
        <p:nvSpPr>
          <p:cNvPr id="4" name="TextBox 3"/>
          <p:cNvSpPr txBox="1"/>
          <p:nvPr/>
        </p:nvSpPr>
        <p:spPr>
          <a:xfrm>
            <a:off x="3311083" y="4921563"/>
            <a:ext cx="5751445" cy="1477328"/>
          </a:xfrm>
          <a:prstGeom prst="rect">
            <a:avLst/>
          </a:prstGeom>
          <a:solidFill>
            <a:schemeClr val="bg2">
              <a:lumMod val="90000"/>
            </a:schemeClr>
          </a:solidFill>
        </p:spPr>
        <p:txBody>
          <a:bodyPr wrap="square" rtlCol="0">
            <a:spAutoFit/>
          </a:bodyPr>
          <a:lstStyle/>
          <a:p>
            <a:r>
              <a:rPr lang="en-US" b="1" dirty="0" smtClean="0"/>
              <a:t>Task Group Name: </a:t>
            </a:r>
            <a:r>
              <a:rPr lang="en-US" dirty="0" smtClean="0"/>
              <a:t>Image Analysis</a:t>
            </a:r>
          </a:p>
          <a:p>
            <a:r>
              <a:rPr lang="en-US" b="1" dirty="0" smtClean="0"/>
              <a:t>Task Group Chair Name: </a:t>
            </a:r>
            <a:r>
              <a:rPr lang="en-US" dirty="0" smtClean="0"/>
              <a:t>Chris </a:t>
            </a:r>
            <a:r>
              <a:rPr lang="en-US" dirty="0" err="1" smtClean="0"/>
              <a:t>Iber</a:t>
            </a:r>
            <a:endParaRPr lang="en-US" dirty="0" smtClean="0"/>
          </a:p>
          <a:p>
            <a:r>
              <a:rPr lang="en-US" b="1" dirty="0" smtClean="0"/>
              <a:t>Task Group Chair Contact Information: </a:t>
            </a:r>
            <a:r>
              <a:rPr lang="en-US" dirty="0" smtClean="0">
                <a:solidFill>
                  <a:schemeClr val="bg1"/>
                </a:solidFill>
                <a:hlinkClick r:id="rId2"/>
              </a:rPr>
              <a:t>Christopher.iber@ic.fbi.gov</a:t>
            </a:r>
            <a:endParaRPr lang="en-US" dirty="0" smtClean="0">
              <a:solidFill>
                <a:schemeClr val="bg1"/>
              </a:solidFill>
            </a:endParaRPr>
          </a:p>
          <a:p>
            <a:r>
              <a:rPr lang="en-US" b="1" dirty="0" smtClean="0"/>
              <a:t>Date of Last Task Group Meeting: 29JAN16</a:t>
            </a:r>
          </a:p>
        </p:txBody>
      </p:sp>
      <p:sp>
        <p:nvSpPr>
          <p:cNvPr id="5" name="Slide Number Placeholder 4"/>
          <p:cNvSpPr>
            <a:spLocks noGrp="1"/>
          </p:cNvSpPr>
          <p:nvPr>
            <p:ph type="sldNum" sz="quarter" idx="12"/>
          </p:nvPr>
        </p:nvSpPr>
        <p:spPr/>
        <p:txBody>
          <a:bodyPr/>
          <a:lstStyle/>
          <a:p>
            <a:fld id="{8A6BD0B9-3465-4E0F-AE7F-2EBD7D9D0656}" type="slidenum">
              <a:rPr lang="en-US" smtClean="0"/>
              <a:pPr/>
              <a:t>8</a:t>
            </a:fld>
            <a:endParaRPr lang="en-US" dirty="0"/>
          </a:p>
        </p:txBody>
      </p:sp>
    </p:spTree>
    <p:extLst>
      <p:ext uri="{BB962C8B-B14F-4D97-AF65-F5344CB8AC3E}">
        <p14:creationId xmlns:p14="http://schemas.microsoft.com/office/powerpoint/2010/main" xmlns="" val="39288321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626" y="539162"/>
            <a:ext cx="7886700" cy="1325563"/>
          </a:xfrm>
        </p:spPr>
        <p:txBody>
          <a:bodyPr/>
          <a:lstStyle/>
          <a:p>
            <a:r>
              <a:rPr lang="en-US" dirty="0" smtClean="0"/>
              <a:t>Standards/Guidelines Development</a:t>
            </a:r>
            <a:br>
              <a:rPr lang="en-US" dirty="0" smtClean="0"/>
            </a:br>
            <a:r>
              <a:rPr lang="en-US" dirty="0" smtClean="0"/>
              <a:t>Priority 1 Document</a:t>
            </a:r>
            <a:endParaRPr lang="en-US" dirty="0"/>
          </a:p>
        </p:txBody>
      </p:sp>
      <p:sp>
        <p:nvSpPr>
          <p:cNvPr id="3" name="Content Placeholder 2"/>
          <p:cNvSpPr>
            <a:spLocks noGrp="1"/>
          </p:cNvSpPr>
          <p:nvPr>
            <p:ph idx="1"/>
          </p:nvPr>
        </p:nvSpPr>
        <p:spPr>
          <a:xfrm>
            <a:off x="547626" y="1986170"/>
            <a:ext cx="8106043" cy="2890630"/>
          </a:xfrm>
        </p:spPr>
        <p:txBody>
          <a:bodyPr>
            <a:normAutofit fontScale="92500" lnSpcReduction="10000"/>
          </a:bodyPr>
          <a:lstStyle/>
          <a:p>
            <a:pPr marL="0" indent="0">
              <a:buNone/>
            </a:pPr>
            <a:r>
              <a:rPr lang="en-US" dirty="0" smtClean="0"/>
              <a:t>Key Components of Standard: </a:t>
            </a:r>
          </a:p>
          <a:p>
            <a:r>
              <a:rPr lang="en-US" dirty="0" smtClean="0"/>
              <a:t>Provide personnel with recommendations regarding appropriate practices when performing photogrammetric examinations as a part of forensic analysis.  </a:t>
            </a:r>
          </a:p>
          <a:p>
            <a:r>
              <a:rPr lang="en-US" dirty="0" smtClean="0"/>
              <a:t>Provides basic information, including the evidentiary value of photogrammetric examinations, common questions asked of forensic photogrammetry, and ways to report results including the reporting of estimation of uncertainty and mitigation of same.  </a:t>
            </a:r>
          </a:p>
          <a:p>
            <a:r>
              <a:rPr lang="en-US" dirty="0" smtClean="0"/>
              <a:t>Multiple methodologies for photogrammetric examinations, and thus, does not particularly espouse any one methodology.  </a:t>
            </a:r>
          </a:p>
          <a:p>
            <a:endParaRPr lang="en-US" dirty="0" smtClean="0"/>
          </a:p>
          <a:p>
            <a:endParaRPr lang="en-US" dirty="0"/>
          </a:p>
          <a:p>
            <a:endParaRPr lang="en-US" dirty="0" smtClean="0"/>
          </a:p>
          <a:p>
            <a:pPr marL="0" indent="0">
              <a:buNone/>
            </a:pPr>
            <a:endParaRPr lang="en-US" dirty="0" smtClean="0"/>
          </a:p>
          <a:p>
            <a:pPr marL="0" indent="0">
              <a:buNone/>
            </a:pPr>
            <a:endParaRPr lang="en-US" dirty="0"/>
          </a:p>
        </p:txBody>
      </p:sp>
      <p:sp>
        <p:nvSpPr>
          <p:cNvPr id="5" name="Slide Number Placeholder 4"/>
          <p:cNvSpPr>
            <a:spLocks noGrp="1"/>
          </p:cNvSpPr>
          <p:nvPr>
            <p:ph type="sldNum" sz="quarter" idx="12"/>
          </p:nvPr>
        </p:nvSpPr>
        <p:spPr/>
        <p:txBody>
          <a:bodyPr/>
          <a:lstStyle/>
          <a:p>
            <a:fld id="{8A6BD0B9-3465-4E0F-AE7F-2EBD7D9D0656}" type="slidenum">
              <a:rPr lang="en-US" smtClean="0"/>
              <a:pPr/>
              <a:t>9</a:t>
            </a:fld>
            <a:endParaRPr lang="en-US" dirty="0"/>
          </a:p>
        </p:txBody>
      </p:sp>
      <p:sp>
        <p:nvSpPr>
          <p:cNvPr id="6" name="Rectangle 5"/>
          <p:cNvSpPr/>
          <p:nvPr/>
        </p:nvSpPr>
        <p:spPr>
          <a:xfrm>
            <a:off x="777709" y="316468"/>
            <a:ext cx="6462075" cy="461665"/>
          </a:xfrm>
          <a:prstGeom prst="rect">
            <a:avLst/>
          </a:prstGeom>
        </p:spPr>
        <p:txBody>
          <a:bodyPr wrap="square">
            <a:spAutoFit/>
          </a:bodyPr>
          <a:lstStyle/>
          <a:p>
            <a:r>
              <a:rPr lang="en-US" sz="2400" i="1" dirty="0" smtClean="0"/>
              <a:t>Priority 1: </a:t>
            </a:r>
            <a:r>
              <a:rPr lang="en-US" dirty="0" smtClean="0">
                <a:solidFill>
                  <a:schemeClr val="dk1"/>
                </a:solidFill>
              </a:rPr>
              <a:t>Guidelines for the Forensic Use of Photogrammetry</a:t>
            </a:r>
            <a:r>
              <a:rPr lang="en-US" dirty="0" smtClean="0"/>
              <a:t> </a:t>
            </a:r>
            <a:endParaRPr lang="en-US" i="1" dirty="0"/>
          </a:p>
        </p:txBody>
      </p:sp>
    </p:spTree>
    <p:extLst>
      <p:ext uri="{BB962C8B-B14F-4D97-AF65-F5344CB8AC3E}">
        <p14:creationId xmlns:p14="http://schemas.microsoft.com/office/powerpoint/2010/main" xmlns="" val="40098844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725</TotalTime>
  <Words>2085</Words>
  <Application>Microsoft Office PowerPoint</Application>
  <PresentationFormat>On-screen Show (4:3)</PresentationFormat>
  <Paragraphs>448</Paragraphs>
  <Slides>32</Slides>
  <Notes>2</Notes>
  <HiddenSlides>0</HiddenSlides>
  <MMClips>0</MMClips>
  <ScaleCrop>false</ScaleCrop>
  <HeadingPairs>
    <vt:vector size="4" baseType="variant">
      <vt:variant>
        <vt:lpstr>Theme</vt:lpstr>
      </vt:variant>
      <vt:variant>
        <vt:i4>2</vt:i4>
      </vt:variant>
      <vt:variant>
        <vt:lpstr>Slide Titles</vt:lpstr>
      </vt:variant>
      <vt:variant>
        <vt:i4>32</vt:i4>
      </vt:variant>
    </vt:vector>
  </HeadingPairs>
  <TitlesOfParts>
    <vt:vector size="34" baseType="lpstr">
      <vt:lpstr>Office Theme</vt:lpstr>
      <vt:lpstr>Custom Design</vt:lpstr>
      <vt:lpstr>Priority Action Report</vt:lpstr>
      <vt:lpstr>Subcommittee Leadership</vt:lpstr>
      <vt:lpstr>Subcommittee Members</vt:lpstr>
      <vt:lpstr>Discipline Description</vt:lpstr>
      <vt:lpstr>Discipline Description</vt:lpstr>
      <vt:lpstr>Slide 6</vt:lpstr>
      <vt:lpstr>Summary of Standards/Guidelines  Priority Actions</vt:lpstr>
      <vt:lpstr>Standards/Guidelines Development Priority 1 Document</vt:lpstr>
      <vt:lpstr>Standards/Guidelines Development Priority 1 Document</vt:lpstr>
      <vt:lpstr>Task Group/Subcommittee Action Plan</vt:lpstr>
      <vt:lpstr>Standards/Guidelines Development Priority 2 Document</vt:lpstr>
      <vt:lpstr>Standards/Guidelines Development Priority 2 Document</vt:lpstr>
      <vt:lpstr>Task Group/Subcommittee Action Plan</vt:lpstr>
      <vt:lpstr>Standards/Guidelines Development Priority 3 Document</vt:lpstr>
      <vt:lpstr>Standards/Guidelines Development Priority 3 Document</vt:lpstr>
      <vt:lpstr>Task Group/Subcommittee Action Plan</vt:lpstr>
      <vt:lpstr>Standards/Guidelines Development Priority 4 Document</vt:lpstr>
      <vt:lpstr>Standards/Guidelines Development Priority 4 Document</vt:lpstr>
      <vt:lpstr>Task Group/Subcommittee Action Plan</vt:lpstr>
      <vt:lpstr>Standards/Guidelines Development Priority 5 Document</vt:lpstr>
      <vt:lpstr>Standards/Guidelines Development Priority 5 Document</vt:lpstr>
      <vt:lpstr>Task Group/Subcommittee Action Plan</vt:lpstr>
      <vt:lpstr>Summary of Standards/Guidelines  Priority Actions</vt:lpstr>
      <vt:lpstr>Standards/Guidelines Reviewed For Technical Merit</vt:lpstr>
      <vt:lpstr>Research Gaps Identified</vt:lpstr>
      <vt:lpstr>Research Gaps Identified</vt:lpstr>
      <vt:lpstr>Research Gaps Identified</vt:lpstr>
      <vt:lpstr>Research Gaps Identified</vt:lpstr>
      <vt:lpstr>Additional Items of Interest</vt:lpstr>
      <vt:lpstr>How Can You Participate?</vt:lpstr>
      <vt:lpstr>Questions</vt:lpstr>
      <vt:lpstr>Slide 32</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Subcommittee Name</dc:title>
  <dc:creator>Williams, Shannan</dc:creator>
  <cp:lastModifiedBy>Carl</cp:lastModifiedBy>
  <cp:revision>99</cp:revision>
  <dcterms:created xsi:type="dcterms:W3CDTF">2016-02-01T11:39:58Z</dcterms:created>
  <dcterms:modified xsi:type="dcterms:W3CDTF">2016-02-18T17:55:25Z</dcterms:modified>
</cp:coreProperties>
</file>