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1"/>
    <p:sldMasterId id="2147493494" r:id="rId2"/>
  </p:sldMasterIdLst>
  <p:notesMasterIdLst>
    <p:notesMasterId r:id="rId17"/>
  </p:notesMasterIdLst>
  <p:handoutMasterIdLst>
    <p:handoutMasterId r:id="rId18"/>
  </p:handoutMasterIdLst>
  <p:sldIdLst>
    <p:sldId id="364" r:id="rId3"/>
    <p:sldId id="398" r:id="rId4"/>
    <p:sldId id="405" r:id="rId5"/>
    <p:sldId id="386" r:id="rId6"/>
    <p:sldId id="406" r:id="rId7"/>
    <p:sldId id="396" r:id="rId8"/>
    <p:sldId id="360" r:id="rId9"/>
    <p:sldId id="362" r:id="rId10"/>
    <p:sldId id="390" r:id="rId11"/>
    <p:sldId id="391" r:id="rId12"/>
    <p:sldId id="393" r:id="rId13"/>
    <p:sldId id="392" r:id="rId14"/>
    <p:sldId id="394" r:id="rId15"/>
    <p:sldId id="407" r:id="rId16"/>
  </p:sldIdLst>
  <p:sldSz cx="9144000" cy="5143500" type="screen16x9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8">
          <p15:clr>
            <a:srgbClr val="A4A3A4"/>
          </p15:clr>
        </p15:guide>
        <p15:guide id="2" pos="5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yser, Richard F." initials="KRF" lastIdx="14" clrIdx="0">
    <p:extLst/>
  </p:cmAuthor>
  <p:cmAuthor id="2" name="Kayser, Richard F." initials="RFK" lastIdx="2" clrIdx="1"/>
  <p:cmAuthor id="3" name="" initials="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0065B0"/>
    <a:srgbClr val="DDCEB1"/>
    <a:srgbClr val="DFD0B3"/>
    <a:srgbClr val="A33F20"/>
    <a:srgbClr val="DACAA9"/>
    <a:srgbClr val="F1C6B9"/>
    <a:srgbClr val="ECEDEF"/>
    <a:srgbClr val="F5F5F5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2" autoAdjust="0"/>
    <p:restoredTop sz="99543" autoAdjust="0"/>
  </p:normalViewPr>
  <p:slideViewPr>
    <p:cSldViewPr snapToGrid="0" snapToObjects="1">
      <p:cViewPr varScale="1">
        <p:scale>
          <a:sx n="71" d="100"/>
          <a:sy n="71" d="100"/>
        </p:scale>
        <p:origin x="43" y="91"/>
      </p:cViewPr>
      <p:guideLst>
        <p:guide orient="horz" pos="2028"/>
        <p:guide pos="54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2866" y="4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7D43A-4051-406F-8858-292EC960A9F4}" type="datetimeFigureOut">
              <a:rPr lang="en-US" smtClean="0"/>
              <a:t>2/4/2016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E4D20-C95A-4755-B32C-B4A5E5DC25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14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49BEC-06A1-4315-8E96-AC3A0439AB32}" type="datetimeFigureOut">
              <a:rPr lang="en-US" smtClean="0"/>
              <a:t>2/4/2016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39F94-7E46-4A1A-BADB-380800EB13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4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9F94-7E46-4A1A-BADB-380800EB13E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6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76EB4-F9DC-40CB-8BC8-441EA51511F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27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Reprise of what we focused on last time (SLT and Item 1)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 will focus on this time (Items 2 and 4)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we’re likely to cover next time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en-US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98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062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38254" y="26907"/>
            <a:ext cx="7315200" cy="600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solidFill>
                  <a:srgbClr val="323232"/>
                </a:solidFill>
                <a:latin typeface="+mj-lt"/>
              </a:defRPr>
            </a:lvl2pPr>
            <a:lvl3pPr>
              <a:defRPr sz="2400">
                <a:solidFill>
                  <a:srgbClr val="323232"/>
                </a:solidFill>
                <a:latin typeface="+mj-lt"/>
              </a:defRPr>
            </a:lvl3pPr>
            <a:lvl4pPr>
              <a:defRPr sz="2400">
                <a:solidFill>
                  <a:srgbClr val="323232"/>
                </a:solidFill>
                <a:latin typeface="+mj-lt"/>
              </a:defRPr>
            </a:lvl4pPr>
            <a:lvl5pPr>
              <a:defRPr sz="2400">
                <a:solidFill>
                  <a:srgbClr val="323232"/>
                </a:solidFill>
                <a:latin typeface="+mj-lt"/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938254" y="989351"/>
            <a:ext cx="7315200" cy="38922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200025"/>
            <a:ext cx="4762500" cy="41913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8" y="627929"/>
            <a:ext cx="2600325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646737" y="205157"/>
            <a:ext cx="346436" cy="27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8646737" y="480892"/>
            <a:ext cx="346436" cy="342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 userDrawn="1"/>
        </p:nvSpPr>
        <p:spPr>
          <a:xfrm>
            <a:off x="8644906" y="228849"/>
            <a:ext cx="350097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fld id="{260E2A6B-A809-4840-BF14-8648BC0BDF87}" type="slidenum">
              <a:rPr lang="id-ID" sz="11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46737" y="205157"/>
            <a:ext cx="346436" cy="275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8646737" y="480892"/>
            <a:ext cx="346436" cy="342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8644906" y="228849"/>
            <a:ext cx="350097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fld id="{260E2A6B-A809-4840-BF14-8648BC0BDF87}" type="slidenum">
              <a:rPr lang="id-ID" sz="11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9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38254" y="26907"/>
            <a:ext cx="7315200" cy="600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solidFill>
                  <a:srgbClr val="323232"/>
                </a:solidFill>
                <a:latin typeface="+mj-lt"/>
              </a:defRPr>
            </a:lvl2pPr>
            <a:lvl3pPr>
              <a:defRPr sz="2400">
                <a:solidFill>
                  <a:srgbClr val="323232"/>
                </a:solidFill>
                <a:latin typeface="+mj-lt"/>
              </a:defRPr>
            </a:lvl3pPr>
            <a:lvl4pPr>
              <a:defRPr sz="2400">
                <a:solidFill>
                  <a:srgbClr val="323232"/>
                </a:solidFill>
                <a:latin typeface="+mj-lt"/>
              </a:defRPr>
            </a:lvl4pPr>
            <a:lvl5pPr>
              <a:defRPr sz="2400">
                <a:solidFill>
                  <a:srgbClr val="323232"/>
                </a:solidFill>
                <a:latin typeface="+mj-lt"/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69565" y="882650"/>
            <a:ext cx="3744222" cy="38877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38254" y="882650"/>
            <a:ext cx="3744222" cy="38877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0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0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1282396"/>
            <a:ext cx="9144000" cy="2368706"/>
          </a:xfrm>
        </p:spPr>
        <p:txBody>
          <a:bodyPr>
            <a:normAutofit/>
          </a:bodyPr>
          <a:lstStyle>
            <a:lvl1pPr marL="0" indent="0">
              <a:buNone/>
              <a:defRPr sz="118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3844"/>
          </a:xfrm>
        </p:spPr>
        <p:txBody>
          <a:bodyPr/>
          <a:lstStyle/>
          <a:p>
            <a:fld id="{269409D7-85FB-47F9-AA81-50E573DC9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68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265521" y="1622650"/>
            <a:ext cx="3316985" cy="2076914"/>
          </a:xfrm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3844"/>
          </a:xfrm>
        </p:spPr>
        <p:txBody>
          <a:bodyPr/>
          <a:lstStyle/>
          <a:p>
            <a:fld id="{269409D7-85FB-47F9-AA81-50E573DC9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1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38254" y="26907"/>
            <a:ext cx="4392698" cy="600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solidFill>
                  <a:srgbClr val="323232"/>
                </a:solidFill>
                <a:latin typeface="+mj-lt"/>
              </a:defRPr>
            </a:lvl2pPr>
            <a:lvl3pPr>
              <a:defRPr sz="2400">
                <a:solidFill>
                  <a:srgbClr val="323232"/>
                </a:solidFill>
                <a:latin typeface="+mj-lt"/>
              </a:defRPr>
            </a:lvl3pPr>
            <a:lvl4pPr>
              <a:defRPr sz="2400">
                <a:solidFill>
                  <a:srgbClr val="323232"/>
                </a:solidFill>
                <a:latin typeface="+mj-lt"/>
              </a:defRPr>
            </a:lvl4pPr>
            <a:lvl5pPr>
              <a:defRPr sz="2400">
                <a:solidFill>
                  <a:srgbClr val="323232"/>
                </a:solidFill>
                <a:latin typeface="+mj-lt"/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40296" y="-1"/>
            <a:ext cx="2203704" cy="5132851"/>
          </a:xfrm>
          <a:custGeom>
            <a:avLst/>
            <a:gdLst>
              <a:gd name="connsiteX0" fmla="*/ 0 w 1472184"/>
              <a:gd name="connsiteY0" fmla="*/ 0 h 3429000"/>
              <a:gd name="connsiteX1" fmla="*/ 1472184 w 1472184"/>
              <a:gd name="connsiteY1" fmla="*/ 0 h 3429000"/>
              <a:gd name="connsiteX2" fmla="*/ 1472184 w 1472184"/>
              <a:gd name="connsiteY2" fmla="*/ 3429000 h 3429000"/>
              <a:gd name="connsiteX3" fmla="*/ 0 w 1472184"/>
              <a:gd name="connsiteY3" fmla="*/ 3429000 h 3429000"/>
              <a:gd name="connsiteX4" fmla="*/ 0 w 1472184"/>
              <a:gd name="connsiteY4" fmla="*/ 0 h 3429000"/>
              <a:gd name="connsiteX0" fmla="*/ 0 w 1472184"/>
              <a:gd name="connsiteY0" fmla="*/ 0 h 3429000"/>
              <a:gd name="connsiteX1" fmla="*/ 1472184 w 1472184"/>
              <a:gd name="connsiteY1" fmla="*/ 0 h 3429000"/>
              <a:gd name="connsiteX2" fmla="*/ 1472184 w 1472184"/>
              <a:gd name="connsiteY2" fmla="*/ 3429000 h 3429000"/>
              <a:gd name="connsiteX3" fmla="*/ 0 w 1472184"/>
              <a:gd name="connsiteY3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2184" h="3429000">
                <a:moveTo>
                  <a:pt x="0" y="0"/>
                </a:moveTo>
                <a:lnTo>
                  <a:pt x="1472184" y="0"/>
                </a:lnTo>
                <a:lnTo>
                  <a:pt x="1472184" y="3429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165600" y="26907"/>
            <a:ext cx="4851400" cy="600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solidFill>
                  <a:srgbClr val="323232"/>
                </a:solidFill>
                <a:latin typeface="+mj-lt"/>
              </a:defRPr>
            </a:lvl2pPr>
            <a:lvl3pPr>
              <a:defRPr sz="2400">
                <a:solidFill>
                  <a:srgbClr val="323232"/>
                </a:solidFill>
                <a:latin typeface="+mj-lt"/>
              </a:defRPr>
            </a:lvl3pPr>
            <a:lvl4pPr>
              <a:defRPr sz="2400">
                <a:solidFill>
                  <a:srgbClr val="323232"/>
                </a:solidFill>
                <a:latin typeface="+mj-lt"/>
              </a:defRPr>
            </a:lvl4pPr>
            <a:lvl5pPr>
              <a:defRPr sz="2400">
                <a:solidFill>
                  <a:srgbClr val="323232"/>
                </a:solidFill>
                <a:latin typeface="+mj-lt"/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8608" y="-13100"/>
            <a:ext cx="5217937" cy="5156599"/>
          </a:xfrm>
          <a:custGeom>
            <a:avLst/>
            <a:gdLst>
              <a:gd name="connsiteX0" fmla="*/ 0 w 3744222"/>
              <a:gd name="connsiteY0" fmla="*/ 0 h 5143500"/>
              <a:gd name="connsiteX1" fmla="*/ 3744222 w 3744222"/>
              <a:gd name="connsiteY1" fmla="*/ 0 h 5143500"/>
              <a:gd name="connsiteX2" fmla="*/ 3744222 w 3744222"/>
              <a:gd name="connsiteY2" fmla="*/ 5143500 h 5143500"/>
              <a:gd name="connsiteX3" fmla="*/ 0 w 3744222"/>
              <a:gd name="connsiteY3" fmla="*/ 5143500 h 5143500"/>
              <a:gd name="connsiteX4" fmla="*/ 0 w 3744222"/>
              <a:gd name="connsiteY4" fmla="*/ 0 h 5143500"/>
              <a:gd name="connsiteX0" fmla="*/ 0 w 3827007"/>
              <a:gd name="connsiteY0" fmla="*/ 0 h 5143500"/>
              <a:gd name="connsiteX1" fmla="*/ 3744222 w 3827007"/>
              <a:gd name="connsiteY1" fmla="*/ 0 h 5143500"/>
              <a:gd name="connsiteX2" fmla="*/ 3744222 w 3827007"/>
              <a:gd name="connsiteY2" fmla="*/ 5143500 h 5143500"/>
              <a:gd name="connsiteX3" fmla="*/ 0 w 3827007"/>
              <a:gd name="connsiteY3" fmla="*/ 5143500 h 5143500"/>
              <a:gd name="connsiteX4" fmla="*/ 0 w 3827007"/>
              <a:gd name="connsiteY4" fmla="*/ 0 h 5143500"/>
              <a:gd name="connsiteX0" fmla="*/ 0 w 5947482"/>
              <a:gd name="connsiteY0" fmla="*/ 0 h 5143500"/>
              <a:gd name="connsiteX1" fmla="*/ 3744222 w 5947482"/>
              <a:gd name="connsiteY1" fmla="*/ 0 h 5143500"/>
              <a:gd name="connsiteX2" fmla="*/ 5937089 w 5947482"/>
              <a:gd name="connsiteY2" fmla="*/ 5135034 h 5143500"/>
              <a:gd name="connsiteX3" fmla="*/ 0 w 5947482"/>
              <a:gd name="connsiteY3" fmla="*/ 5143500 h 5143500"/>
              <a:gd name="connsiteX4" fmla="*/ 0 w 5947482"/>
              <a:gd name="connsiteY4" fmla="*/ 0 h 5143500"/>
              <a:gd name="connsiteX0" fmla="*/ 0 w 5937089"/>
              <a:gd name="connsiteY0" fmla="*/ 0 h 5143500"/>
              <a:gd name="connsiteX1" fmla="*/ 3744222 w 5937089"/>
              <a:gd name="connsiteY1" fmla="*/ 0 h 5143500"/>
              <a:gd name="connsiteX2" fmla="*/ 5937089 w 5937089"/>
              <a:gd name="connsiteY2" fmla="*/ 5135034 h 5143500"/>
              <a:gd name="connsiteX3" fmla="*/ 0 w 5937089"/>
              <a:gd name="connsiteY3" fmla="*/ 5143500 h 5143500"/>
              <a:gd name="connsiteX4" fmla="*/ 0 w 5937089"/>
              <a:gd name="connsiteY4" fmla="*/ 0 h 5143500"/>
              <a:gd name="connsiteX0" fmla="*/ 0 w 6572991"/>
              <a:gd name="connsiteY0" fmla="*/ 0 h 5143500"/>
              <a:gd name="connsiteX1" fmla="*/ 3744222 w 6572991"/>
              <a:gd name="connsiteY1" fmla="*/ 0 h 5143500"/>
              <a:gd name="connsiteX2" fmla="*/ 5937089 w 6572991"/>
              <a:gd name="connsiteY2" fmla="*/ 5135034 h 5143500"/>
              <a:gd name="connsiteX3" fmla="*/ 0 w 6572991"/>
              <a:gd name="connsiteY3" fmla="*/ 5143500 h 5143500"/>
              <a:gd name="connsiteX4" fmla="*/ 0 w 6572991"/>
              <a:gd name="connsiteY4" fmla="*/ 0 h 5143500"/>
              <a:gd name="connsiteX0" fmla="*/ 0 w 6213437"/>
              <a:gd name="connsiteY0" fmla="*/ 0 h 5143500"/>
              <a:gd name="connsiteX1" fmla="*/ 3744222 w 6213437"/>
              <a:gd name="connsiteY1" fmla="*/ 0 h 5143500"/>
              <a:gd name="connsiteX2" fmla="*/ 5937089 w 6213437"/>
              <a:gd name="connsiteY2" fmla="*/ 5135034 h 5143500"/>
              <a:gd name="connsiteX3" fmla="*/ 0 w 6213437"/>
              <a:gd name="connsiteY3" fmla="*/ 5143500 h 5143500"/>
              <a:gd name="connsiteX4" fmla="*/ 0 w 6213437"/>
              <a:gd name="connsiteY4" fmla="*/ 0 h 5143500"/>
              <a:gd name="connsiteX0" fmla="*/ 0 w 5937089"/>
              <a:gd name="connsiteY0" fmla="*/ 0 h 5143500"/>
              <a:gd name="connsiteX1" fmla="*/ 3744222 w 5937089"/>
              <a:gd name="connsiteY1" fmla="*/ 0 h 5143500"/>
              <a:gd name="connsiteX2" fmla="*/ 5937089 w 5937089"/>
              <a:gd name="connsiteY2" fmla="*/ 5135034 h 5143500"/>
              <a:gd name="connsiteX3" fmla="*/ 0 w 5937089"/>
              <a:gd name="connsiteY3" fmla="*/ 5143500 h 5143500"/>
              <a:gd name="connsiteX4" fmla="*/ 0 w 5937089"/>
              <a:gd name="connsiteY4" fmla="*/ 0 h 5143500"/>
              <a:gd name="connsiteX0" fmla="*/ 0 w 5937089"/>
              <a:gd name="connsiteY0" fmla="*/ 0 h 5143500"/>
              <a:gd name="connsiteX1" fmla="*/ 3744222 w 5937089"/>
              <a:gd name="connsiteY1" fmla="*/ 0 h 5143500"/>
              <a:gd name="connsiteX2" fmla="*/ 5937089 w 5937089"/>
              <a:gd name="connsiteY2" fmla="*/ 5135034 h 5143500"/>
              <a:gd name="connsiteX3" fmla="*/ 0 w 5937089"/>
              <a:gd name="connsiteY3" fmla="*/ 5143500 h 5143500"/>
              <a:gd name="connsiteX4" fmla="*/ 0 w 5937089"/>
              <a:gd name="connsiteY4" fmla="*/ 0 h 5143500"/>
              <a:gd name="connsiteX0" fmla="*/ 728133 w 5937089"/>
              <a:gd name="connsiteY0" fmla="*/ 8467 h 5143500"/>
              <a:gd name="connsiteX1" fmla="*/ 3744222 w 5937089"/>
              <a:gd name="connsiteY1" fmla="*/ 0 h 5143500"/>
              <a:gd name="connsiteX2" fmla="*/ 5937089 w 5937089"/>
              <a:gd name="connsiteY2" fmla="*/ 5135034 h 5143500"/>
              <a:gd name="connsiteX3" fmla="*/ 0 w 5937089"/>
              <a:gd name="connsiteY3" fmla="*/ 5143500 h 5143500"/>
              <a:gd name="connsiteX4" fmla="*/ 728133 w 5937089"/>
              <a:gd name="connsiteY4" fmla="*/ 8467 h 5143500"/>
              <a:gd name="connsiteX0" fmla="*/ 8466 w 5217422"/>
              <a:gd name="connsiteY0" fmla="*/ 8467 h 5143500"/>
              <a:gd name="connsiteX1" fmla="*/ 3024555 w 5217422"/>
              <a:gd name="connsiteY1" fmla="*/ 0 h 5143500"/>
              <a:gd name="connsiteX2" fmla="*/ 5217422 w 5217422"/>
              <a:gd name="connsiteY2" fmla="*/ 5135034 h 5143500"/>
              <a:gd name="connsiteX3" fmla="*/ 0 w 5217422"/>
              <a:gd name="connsiteY3" fmla="*/ 5143500 h 5143500"/>
              <a:gd name="connsiteX4" fmla="*/ 8466 w 5217422"/>
              <a:gd name="connsiteY4" fmla="*/ 8467 h 5143500"/>
              <a:gd name="connsiteX0" fmla="*/ 0 w 5208956"/>
              <a:gd name="connsiteY0" fmla="*/ 8467 h 5135034"/>
              <a:gd name="connsiteX1" fmla="*/ 3016089 w 5208956"/>
              <a:gd name="connsiteY1" fmla="*/ 0 h 5135034"/>
              <a:gd name="connsiteX2" fmla="*/ 5208956 w 5208956"/>
              <a:gd name="connsiteY2" fmla="*/ 5135034 h 5135034"/>
              <a:gd name="connsiteX3" fmla="*/ 8468 w 5208956"/>
              <a:gd name="connsiteY3" fmla="*/ 5135033 h 5135034"/>
              <a:gd name="connsiteX4" fmla="*/ 0 w 5208956"/>
              <a:gd name="connsiteY4" fmla="*/ 8467 h 5135034"/>
              <a:gd name="connsiteX0" fmla="*/ 8840 w 5217796"/>
              <a:gd name="connsiteY0" fmla="*/ 8467 h 5143500"/>
              <a:gd name="connsiteX1" fmla="*/ 3024929 w 5217796"/>
              <a:gd name="connsiteY1" fmla="*/ 0 h 5143500"/>
              <a:gd name="connsiteX2" fmla="*/ 5217796 w 5217796"/>
              <a:gd name="connsiteY2" fmla="*/ 5135034 h 5143500"/>
              <a:gd name="connsiteX3" fmla="*/ 375 w 5217796"/>
              <a:gd name="connsiteY3" fmla="*/ 5143500 h 5143500"/>
              <a:gd name="connsiteX4" fmla="*/ 8840 w 5217796"/>
              <a:gd name="connsiteY4" fmla="*/ 8467 h 5143500"/>
              <a:gd name="connsiteX0" fmla="*/ 13074 w 5217717"/>
              <a:gd name="connsiteY0" fmla="*/ 4153 h 5143500"/>
              <a:gd name="connsiteX1" fmla="*/ 3024850 w 5217717"/>
              <a:gd name="connsiteY1" fmla="*/ 0 h 5143500"/>
              <a:gd name="connsiteX2" fmla="*/ 5217717 w 5217717"/>
              <a:gd name="connsiteY2" fmla="*/ 5135034 h 5143500"/>
              <a:gd name="connsiteX3" fmla="*/ 296 w 5217717"/>
              <a:gd name="connsiteY3" fmla="*/ 5143500 h 5143500"/>
              <a:gd name="connsiteX4" fmla="*/ 13074 w 5217717"/>
              <a:gd name="connsiteY4" fmla="*/ 4153 h 5143500"/>
              <a:gd name="connsiteX0" fmla="*/ 4667 w 5217937"/>
              <a:gd name="connsiteY0" fmla="*/ 4153 h 5143500"/>
              <a:gd name="connsiteX1" fmla="*/ 3025070 w 5217937"/>
              <a:gd name="connsiteY1" fmla="*/ 0 h 5143500"/>
              <a:gd name="connsiteX2" fmla="*/ 5217937 w 5217937"/>
              <a:gd name="connsiteY2" fmla="*/ 5135034 h 5143500"/>
              <a:gd name="connsiteX3" fmla="*/ 516 w 5217937"/>
              <a:gd name="connsiteY3" fmla="*/ 5143500 h 5143500"/>
              <a:gd name="connsiteX4" fmla="*/ 4667 w 5217937"/>
              <a:gd name="connsiteY4" fmla="*/ 4153 h 5143500"/>
              <a:gd name="connsiteX0" fmla="*/ 4667 w 5217937"/>
              <a:gd name="connsiteY0" fmla="*/ 0 h 5156599"/>
              <a:gd name="connsiteX1" fmla="*/ 3025070 w 5217937"/>
              <a:gd name="connsiteY1" fmla="*/ 13099 h 5156599"/>
              <a:gd name="connsiteX2" fmla="*/ 5217937 w 5217937"/>
              <a:gd name="connsiteY2" fmla="*/ 5148133 h 5156599"/>
              <a:gd name="connsiteX3" fmla="*/ 516 w 5217937"/>
              <a:gd name="connsiteY3" fmla="*/ 5156599 h 5156599"/>
              <a:gd name="connsiteX4" fmla="*/ 4667 w 5217937"/>
              <a:gd name="connsiteY4" fmla="*/ 0 h 515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7937" h="5156599">
                <a:moveTo>
                  <a:pt x="4667" y="0"/>
                </a:moveTo>
                <a:lnTo>
                  <a:pt x="3025070" y="13099"/>
                </a:lnTo>
                <a:cubicBezTo>
                  <a:pt x="5123718" y="4949871"/>
                  <a:pt x="4121503" y="2580616"/>
                  <a:pt x="5217937" y="5148133"/>
                </a:cubicBezTo>
                <a:lnTo>
                  <a:pt x="516" y="5156599"/>
                </a:lnTo>
                <a:cubicBezTo>
                  <a:pt x="-2307" y="3447744"/>
                  <a:pt x="7490" y="1708855"/>
                  <a:pt x="4667" y="0"/>
                </a:cubicBez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41620" y="1137034"/>
            <a:ext cx="1836752" cy="1272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24145" y="1137034"/>
            <a:ext cx="1836752" cy="1272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06670" y="1137034"/>
            <a:ext cx="1836752" cy="1272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989195" y="1137034"/>
            <a:ext cx="1836752" cy="1272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41620" y="3061251"/>
            <a:ext cx="1836752" cy="1272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024145" y="3061251"/>
            <a:ext cx="1836752" cy="1272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89195" y="3061251"/>
            <a:ext cx="1836752" cy="1272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006670" y="3061251"/>
            <a:ext cx="1836752" cy="12722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38254" y="26907"/>
            <a:ext cx="7315200" cy="600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solidFill>
                  <a:srgbClr val="323232"/>
                </a:solidFill>
                <a:latin typeface="+mj-lt"/>
              </a:defRPr>
            </a:lvl2pPr>
            <a:lvl3pPr>
              <a:defRPr sz="2400">
                <a:solidFill>
                  <a:srgbClr val="323232"/>
                </a:solidFill>
                <a:latin typeface="+mj-lt"/>
              </a:defRPr>
            </a:lvl3pPr>
            <a:lvl4pPr>
              <a:defRPr sz="2400">
                <a:solidFill>
                  <a:srgbClr val="323232"/>
                </a:solidFill>
                <a:latin typeface="+mj-lt"/>
              </a:defRPr>
            </a:lvl4pPr>
            <a:lvl5pPr>
              <a:defRPr sz="2400">
                <a:solidFill>
                  <a:srgbClr val="323232"/>
                </a:solidFill>
                <a:latin typeface="+mj-lt"/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010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65474" y="1343770"/>
            <a:ext cx="1733385" cy="13755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02694" y="1343770"/>
            <a:ext cx="1733385" cy="13755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65474" y="2983063"/>
            <a:ext cx="1733385" cy="13755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002696" y="2983063"/>
            <a:ext cx="1733384" cy="13755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38254" y="26907"/>
            <a:ext cx="7315200" cy="600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solidFill>
                  <a:srgbClr val="323232"/>
                </a:solidFill>
                <a:latin typeface="+mj-lt"/>
              </a:defRPr>
            </a:lvl2pPr>
            <a:lvl3pPr>
              <a:defRPr sz="2400">
                <a:solidFill>
                  <a:srgbClr val="323232"/>
                </a:solidFill>
                <a:latin typeface="+mj-lt"/>
              </a:defRPr>
            </a:lvl3pPr>
            <a:lvl4pPr>
              <a:defRPr sz="2400">
                <a:solidFill>
                  <a:srgbClr val="323232"/>
                </a:solidFill>
                <a:latin typeface="+mj-lt"/>
              </a:defRPr>
            </a:lvl4pPr>
            <a:lvl5pPr>
              <a:defRPr sz="2400">
                <a:solidFill>
                  <a:srgbClr val="323232"/>
                </a:solidFill>
                <a:latin typeface="+mj-lt"/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96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41620" y="2252137"/>
            <a:ext cx="866693" cy="847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38254" y="26907"/>
            <a:ext cx="7315200" cy="600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solidFill>
                  <a:srgbClr val="323232"/>
                </a:solidFill>
                <a:latin typeface="+mj-lt"/>
              </a:defRPr>
            </a:lvl2pPr>
            <a:lvl3pPr>
              <a:defRPr sz="2400">
                <a:solidFill>
                  <a:srgbClr val="323232"/>
                </a:solidFill>
                <a:latin typeface="+mj-lt"/>
              </a:defRPr>
            </a:lvl3pPr>
            <a:lvl4pPr>
              <a:defRPr sz="2400">
                <a:solidFill>
                  <a:srgbClr val="323232"/>
                </a:solidFill>
                <a:latin typeface="+mj-lt"/>
              </a:defRPr>
            </a:lvl4pPr>
            <a:lvl5pPr>
              <a:defRPr sz="2400">
                <a:solidFill>
                  <a:srgbClr val="323232"/>
                </a:solidFill>
                <a:latin typeface="+mj-lt"/>
              </a:defRPr>
            </a:lvl5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168054" y="2252137"/>
            <a:ext cx="866693" cy="847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294488" y="2252137"/>
            <a:ext cx="866693" cy="847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420922" y="2252137"/>
            <a:ext cx="866693" cy="847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547356" y="2252137"/>
            <a:ext cx="866693" cy="847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673790" y="2252137"/>
            <a:ext cx="866693" cy="847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ln w="3175">
            <a:noFill/>
          </a:ln>
        </p:spPr>
        <p:txBody>
          <a:bodyPr wrap="none" tIns="0" bIns="201168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" name="Oval 14"/>
          <p:cNvSpPr/>
          <p:nvPr userDrawn="1"/>
        </p:nvSpPr>
        <p:spPr>
          <a:xfrm>
            <a:off x="8520112" y="438150"/>
            <a:ext cx="361950" cy="361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486775" y="455279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200025"/>
            <a:ext cx="4762500" cy="41913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8" y="627929"/>
            <a:ext cx="2600325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003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716437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716437" cy="6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5755"/>
          <p:cNvSpPr/>
          <p:nvPr userDrawn="1"/>
        </p:nvSpPr>
        <p:spPr>
          <a:xfrm>
            <a:off x="244659" y="248462"/>
            <a:ext cx="245972" cy="201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965"/>
                </a:moveTo>
                <a:cubicBezTo>
                  <a:pt x="21600" y="3812"/>
                  <a:pt x="21252" y="4235"/>
                  <a:pt x="20903" y="4235"/>
                </a:cubicBezTo>
                <a:cubicBezTo>
                  <a:pt x="1045" y="4235"/>
                  <a:pt x="1045" y="4235"/>
                  <a:pt x="1045" y="4235"/>
                </a:cubicBezTo>
                <a:cubicBezTo>
                  <a:pt x="697" y="4235"/>
                  <a:pt x="0" y="3812"/>
                  <a:pt x="0" y="2965"/>
                </a:cubicBezTo>
                <a:cubicBezTo>
                  <a:pt x="0" y="847"/>
                  <a:pt x="0" y="847"/>
                  <a:pt x="0" y="847"/>
                </a:cubicBezTo>
                <a:cubicBezTo>
                  <a:pt x="0" y="424"/>
                  <a:pt x="697" y="0"/>
                  <a:pt x="1045" y="0"/>
                </a:cubicBezTo>
                <a:cubicBezTo>
                  <a:pt x="20903" y="0"/>
                  <a:pt x="20903" y="0"/>
                  <a:pt x="20903" y="0"/>
                </a:cubicBezTo>
                <a:cubicBezTo>
                  <a:pt x="21252" y="0"/>
                  <a:pt x="21600" y="424"/>
                  <a:pt x="21600" y="847"/>
                </a:cubicBezTo>
                <a:lnTo>
                  <a:pt x="21600" y="2965"/>
                </a:lnTo>
                <a:close/>
                <a:moveTo>
                  <a:pt x="21600" y="11859"/>
                </a:moveTo>
                <a:cubicBezTo>
                  <a:pt x="21600" y="12282"/>
                  <a:pt x="21252" y="12706"/>
                  <a:pt x="20903" y="12706"/>
                </a:cubicBezTo>
                <a:cubicBezTo>
                  <a:pt x="1045" y="12706"/>
                  <a:pt x="1045" y="12706"/>
                  <a:pt x="1045" y="12706"/>
                </a:cubicBezTo>
                <a:cubicBezTo>
                  <a:pt x="697" y="12706"/>
                  <a:pt x="0" y="12282"/>
                  <a:pt x="0" y="11859"/>
                </a:cubicBezTo>
                <a:cubicBezTo>
                  <a:pt x="0" y="9741"/>
                  <a:pt x="0" y="9741"/>
                  <a:pt x="0" y="9741"/>
                </a:cubicBezTo>
                <a:cubicBezTo>
                  <a:pt x="0" y="8894"/>
                  <a:pt x="697" y="8471"/>
                  <a:pt x="1045" y="8471"/>
                </a:cubicBezTo>
                <a:cubicBezTo>
                  <a:pt x="20903" y="8471"/>
                  <a:pt x="20903" y="8471"/>
                  <a:pt x="20903" y="8471"/>
                </a:cubicBezTo>
                <a:cubicBezTo>
                  <a:pt x="21252" y="8471"/>
                  <a:pt x="21600" y="8894"/>
                  <a:pt x="21600" y="9741"/>
                </a:cubicBezTo>
                <a:lnTo>
                  <a:pt x="21600" y="11859"/>
                </a:lnTo>
                <a:close/>
                <a:moveTo>
                  <a:pt x="21600" y="20329"/>
                </a:moveTo>
                <a:cubicBezTo>
                  <a:pt x="21600" y="21176"/>
                  <a:pt x="21252" y="21600"/>
                  <a:pt x="20903" y="21600"/>
                </a:cubicBezTo>
                <a:cubicBezTo>
                  <a:pt x="1045" y="21600"/>
                  <a:pt x="1045" y="21600"/>
                  <a:pt x="1045" y="21600"/>
                </a:cubicBezTo>
                <a:cubicBezTo>
                  <a:pt x="697" y="21600"/>
                  <a:pt x="0" y="21176"/>
                  <a:pt x="0" y="20329"/>
                </a:cubicBezTo>
                <a:cubicBezTo>
                  <a:pt x="0" y="18212"/>
                  <a:pt x="0" y="18212"/>
                  <a:pt x="0" y="18212"/>
                </a:cubicBezTo>
                <a:cubicBezTo>
                  <a:pt x="0" y="17788"/>
                  <a:pt x="697" y="17365"/>
                  <a:pt x="1045" y="17365"/>
                </a:cubicBezTo>
                <a:cubicBezTo>
                  <a:pt x="20903" y="17365"/>
                  <a:pt x="20903" y="17365"/>
                  <a:pt x="20903" y="17365"/>
                </a:cubicBezTo>
                <a:cubicBezTo>
                  <a:pt x="21252" y="17365"/>
                  <a:pt x="21600" y="17788"/>
                  <a:pt x="21600" y="18212"/>
                </a:cubicBezTo>
                <a:lnTo>
                  <a:pt x="21600" y="20329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lvl="0" algn="l" defTabSz="4572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3" r:id="rId1"/>
    <p:sldLayoutId id="2147493464" r:id="rId2"/>
    <p:sldLayoutId id="2147493469" r:id="rId3"/>
    <p:sldLayoutId id="2147493468" r:id="rId4"/>
    <p:sldLayoutId id="2147493465" r:id="rId5"/>
    <p:sldLayoutId id="2147493466" r:id="rId6"/>
    <p:sldLayoutId id="2147493467" r:id="rId7"/>
    <p:sldLayoutId id="2147493462" r:id="rId8"/>
    <p:sldLayoutId id="2147493470" r:id="rId9"/>
    <p:sldLayoutId id="2147493472" r:id="rId10"/>
    <p:sldLayoutId id="2147493473" r:id="rId11"/>
    <p:sldLayoutId id="21474934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B491371-EF24-4179-AA8E-D1DA0739C2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4F2C09-889A-46F5-946E-706A2DF69B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6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5" r:id="rId1"/>
    <p:sldLayoutId id="2147493496" r:id="rId2"/>
    <p:sldLayoutId id="2147493497" r:id="rId3"/>
    <p:sldLayoutId id="2147493498" r:id="rId4"/>
    <p:sldLayoutId id="2147493499" r:id="rId5"/>
    <p:sldLayoutId id="2147493500" r:id="rId6"/>
    <p:sldLayoutId id="2147493501" r:id="rId7"/>
    <p:sldLayoutId id="2147493502" r:id="rId8"/>
    <p:sldLayoutId id="2147493503" r:id="rId9"/>
    <p:sldLayoutId id="2147493504" r:id="rId10"/>
    <p:sldLayoutId id="2147493505" r:id="rId11"/>
    <p:sldLayoutId id="2147493506" r:id="rId12"/>
    <p:sldLayoutId id="214749350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2" y="-167292"/>
            <a:ext cx="8553786" cy="64248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2090207"/>
            <a:ext cx="925728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j-lt"/>
              </a:rPr>
              <a:t>NIST Safety Update</a:t>
            </a:r>
            <a:endParaRPr lang="id-ID" sz="4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0" y="3414281"/>
            <a:ext cx="9257288" cy="1282767"/>
            <a:chOff x="3465263" y="4527061"/>
            <a:chExt cx="6365468" cy="1710349"/>
          </a:xfrm>
        </p:grpSpPr>
        <p:sp>
          <p:nvSpPr>
            <p:cNvPr id="4" name="TextBox 3"/>
            <p:cNvSpPr txBox="1"/>
            <p:nvPr/>
          </p:nvSpPr>
          <p:spPr>
            <a:xfrm>
              <a:off x="3465264" y="4527061"/>
              <a:ext cx="6365467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Richard Kayser</a:t>
              </a:r>
              <a:endParaRPr lang="id-ID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65264" y="4906023"/>
              <a:ext cx="6365466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Chief Safety Office</a:t>
              </a:r>
              <a:r>
                <a:rPr lang="id-ID" sz="1200" i="1" dirty="0" smtClean="0">
                  <a:solidFill>
                    <a:schemeClr val="bg1"/>
                  </a:solidFill>
                </a:rPr>
                <a:t>r</a:t>
              </a:r>
              <a:r>
                <a:rPr lang="id-ID" sz="1200" dirty="0">
                  <a:solidFill>
                    <a:schemeClr val="bg1"/>
                  </a:solidFill>
                </a:rPr>
                <a:t>, </a:t>
              </a:r>
              <a:r>
                <a:rPr lang="en-US" sz="1200" dirty="0" smtClean="0">
                  <a:solidFill>
                    <a:schemeClr val="bg1"/>
                  </a:solidFill>
                </a:rPr>
                <a:t>NIST</a:t>
              </a:r>
              <a:endParaRPr lang="id-ID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65263" y="5375639"/>
              <a:ext cx="6365468" cy="861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Visiting Committee on Advanced Technology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February 3, 2016</a:t>
              </a:r>
              <a:endParaRPr lang="id-ID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0" y="1721976"/>
            <a:ext cx="925728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d-ID" sz="2800" dirty="0">
                <a:solidFill>
                  <a:schemeClr val="bg1"/>
                </a:solidFill>
              </a:rPr>
              <a:t>Welcome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3855500" y="3086066"/>
            <a:ext cx="1532047" cy="0"/>
          </a:xfrm>
          <a:prstGeom prst="line">
            <a:avLst/>
          </a:prstGeom>
          <a:ln w="158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4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2894" y="975567"/>
            <a:ext cx="1691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Peer-to-Peer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4354" y="257521"/>
            <a:ext cx="1175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Personal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2894" y="2262216"/>
            <a:ext cx="1579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Emotional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276" y="97346"/>
            <a:ext cx="5982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Our Communications Approach 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89" y="3212943"/>
            <a:ext cx="18288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11" y="2024223"/>
            <a:ext cx="2333002" cy="301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30750" y="2820104"/>
            <a:ext cx="158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Fun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7" y="755493"/>
            <a:ext cx="2324399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567" y="689877"/>
            <a:ext cx="812689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93" y="689877"/>
            <a:ext cx="921497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8" y="3212943"/>
            <a:ext cx="3328188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57" y="892653"/>
            <a:ext cx="1408176" cy="201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50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724" y="1531324"/>
            <a:ext cx="1602337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99" y="355961"/>
            <a:ext cx="2845874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70" y="2309443"/>
            <a:ext cx="192024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859665" y="106450"/>
            <a:ext cx="7315200" cy="5044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Communication Channels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44" y="3335432"/>
            <a:ext cx="1652244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b="7917"/>
          <a:stretch/>
        </p:blipFill>
        <p:spPr>
          <a:xfrm>
            <a:off x="903887" y="776586"/>
            <a:ext cx="2298404" cy="2103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" b="8242"/>
          <a:stretch/>
        </p:blipFill>
        <p:spPr>
          <a:xfrm>
            <a:off x="3412075" y="2099943"/>
            <a:ext cx="1536866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36" y="2399542"/>
            <a:ext cx="1628748" cy="2103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391054" y="967672"/>
            <a:ext cx="102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Website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2075" y="1406855"/>
            <a:ext cx="174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Email Newsletter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79883" y="2940876"/>
            <a:ext cx="196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NISTube Videos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4824" y="1333842"/>
            <a:ext cx="150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Safety Colloq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ia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5382" y="4502662"/>
            <a:ext cx="188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Plain Language Guidance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53963" y="1902894"/>
            <a:ext cx="474647" cy="3800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05" y="1302096"/>
            <a:ext cx="463790" cy="3678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53" y="814422"/>
            <a:ext cx="718514" cy="209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90" y="1549232"/>
            <a:ext cx="218451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66" y="2963278"/>
            <a:ext cx="218914" cy="457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1" y="4101825"/>
            <a:ext cx="525415" cy="914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65" y="1359735"/>
            <a:ext cx="855773" cy="108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864655" y="3301427"/>
            <a:ext cx="554947" cy="5549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857250" y="151555"/>
            <a:ext cx="4522809" cy="5290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i="1" dirty="0" smtClean="0">
                <a:solidFill>
                  <a:schemeClr val="tx1"/>
                </a:solidFill>
              </a:rPr>
              <a:t>NIST Safety Matters</a:t>
            </a:r>
            <a:endParaRPr lang="en-US" sz="3200" i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72" y="106207"/>
            <a:ext cx="234328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48" y="813777"/>
            <a:ext cx="1478992" cy="475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91" y="813673"/>
            <a:ext cx="1644989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515488" y="1145024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40% </a:t>
            </a:r>
            <a:r>
              <a:rPr lang="en-US" b="1" dirty="0" smtClean="0">
                <a:latin typeface="+mj-lt"/>
              </a:rPr>
              <a:t>of emails opened </a:t>
            </a:r>
            <a:endParaRPr lang="id-ID" b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15488" y="1763618"/>
            <a:ext cx="3440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Popular articles include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opinion pieces</a:t>
            </a:r>
            <a:r>
              <a:rPr lang="en-US" b="1" dirty="0" smtClean="0">
                <a:latin typeface="+mj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staff interviews</a:t>
            </a:r>
            <a:r>
              <a:rPr lang="en-US" b="1" dirty="0" smtClean="0">
                <a:latin typeface="+mj-lt"/>
              </a:rPr>
              <a:t>, and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incident 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r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eports</a:t>
            </a:r>
            <a:endParaRPr lang="id-ID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83747" y="3196585"/>
            <a:ext cx="3055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Emphasis on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peer-to-peer conversations</a:t>
            </a:r>
            <a:r>
              <a:rPr lang="en-US" b="1" dirty="0" smtClean="0">
                <a:latin typeface="+mj-lt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practical information</a:t>
            </a:r>
            <a:r>
              <a:rPr lang="en-US" b="1" dirty="0" smtClean="0">
                <a:latin typeface="+mj-lt"/>
              </a:rPr>
              <a:t>, and</a:t>
            </a:r>
            <a:r>
              <a:rPr lang="en-US" b="1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emotional</a:t>
            </a:r>
            <a:r>
              <a:rPr lang="en-US" b="1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and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personal accounts</a:t>
            </a:r>
            <a:endParaRPr lang="id-ID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57249" y="1095080"/>
            <a:ext cx="554947" cy="55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grpSp>
        <p:nvGrpSpPr>
          <p:cNvPr id="2" name="Group 1"/>
          <p:cNvGrpSpPr/>
          <p:nvPr/>
        </p:nvGrpSpPr>
        <p:grpSpPr>
          <a:xfrm>
            <a:off x="946139" y="1258253"/>
            <a:ext cx="387985" cy="228600"/>
            <a:chOff x="938316" y="1247177"/>
            <a:chExt cx="363537" cy="228600"/>
          </a:xfrm>
        </p:grpSpPr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960541" y="1247177"/>
              <a:ext cx="325437" cy="142875"/>
            </a:xfrm>
            <a:custGeom>
              <a:avLst/>
              <a:gdLst>
                <a:gd name="T0" fmla="*/ 205 w 205"/>
                <a:gd name="T1" fmla="*/ 0 h 90"/>
                <a:gd name="T2" fmla="*/ 201 w 205"/>
                <a:gd name="T3" fmla="*/ 0 h 90"/>
                <a:gd name="T4" fmla="*/ 0 w 205"/>
                <a:gd name="T5" fmla="*/ 0 h 90"/>
                <a:gd name="T6" fmla="*/ 0 w 205"/>
                <a:gd name="T7" fmla="*/ 0 h 90"/>
                <a:gd name="T8" fmla="*/ 100 w 205"/>
                <a:gd name="T9" fmla="*/ 90 h 90"/>
                <a:gd name="T10" fmla="*/ 205 w 205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90">
                  <a:moveTo>
                    <a:pt x="205" y="0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0" y="9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189141" y="1264639"/>
              <a:ext cx="112712" cy="198438"/>
            </a:xfrm>
            <a:custGeom>
              <a:avLst/>
              <a:gdLst>
                <a:gd name="T0" fmla="*/ 20 w 20"/>
                <a:gd name="T1" fmla="*/ 0 h 35"/>
                <a:gd name="T2" fmla="*/ 0 w 20"/>
                <a:gd name="T3" fmla="*/ 17 h 35"/>
                <a:gd name="T4" fmla="*/ 19 w 20"/>
                <a:gd name="T5" fmla="*/ 35 h 35"/>
                <a:gd name="T6" fmla="*/ 20 w 20"/>
                <a:gd name="T7" fmla="*/ 33 h 35"/>
                <a:gd name="T8" fmla="*/ 20 w 20"/>
                <a:gd name="T9" fmla="*/ 1 h 35"/>
                <a:gd name="T10" fmla="*/ 20 w 2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5">
                  <a:moveTo>
                    <a:pt x="2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0" y="34"/>
                    <a:pt x="20" y="3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938316" y="1258289"/>
              <a:ext cx="112712" cy="204788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2 h 36"/>
                <a:gd name="T4" fmla="*/ 0 w 20"/>
                <a:gd name="T5" fmla="*/ 34 h 36"/>
                <a:gd name="T6" fmla="*/ 0 w 20"/>
                <a:gd name="T7" fmla="*/ 36 h 36"/>
                <a:gd name="T8" fmla="*/ 20 w 20"/>
                <a:gd name="T9" fmla="*/ 18 h 36"/>
                <a:gd name="T10" fmla="*/ 0 w 20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6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6"/>
                  </a:cubicBezTo>
                  <a:cubicBezTo>
                    <a:pt x="20" y="18"/>
                    <a:pt x="20" y="18"/>
                    <a:pt x="20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960541" y="1378939"/>
              <a:ext cx="319087" cy="96838"/>
            </a:xfrm>
            <a:custGeom>
              <a:avLst/>
              <a:gdLst>
                <a:gd name="T0" fmla="*/ 100 w 201"/>
                <a:gd name="T1" fmla="*/ 28 h 61"/>
                <a:gd name="T2" fmla="*/ 68 w 201"/>
                <a:gd name="T3" fmla="*/ 0 h 61"/>
                <a:gd name="T4" fmla="*/ 0 w 201"/>
                <a:gd name="T5" fmla="*/ 61 h 61"/>
                <a:gd name="T6" fmla="*/ 0 w 201"/>
                <a:gd name="T7" fmla="*/ 61 h 61"/>
                <a:gd name="T8" fmla="*/ 201 w 201"/>
                <a:gd name="T9" fmla="*/ 61 h 61"/>
                <a:gd name="T10" fmla="*/ 133 w 201"/>
                <a:gd name="T11" fmla="*/ 0 h 61"/>
                <a:gd name="T12" fmla="*/ 100 w 201"/>
                <a:gd name="T13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61">
                  <a:moveTo>
                    <a:pt x="100" y="28"/>
                  </a:moveTo>
                  <a:lnTo>
                    <a:pt x="68" y="0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201" y="61"/>
                  </a:lnTo>
                  <a:lnTo>
                    <a:pt x="133" y="0"/>
                  </a:lnTo>
                  <a:lnTo>
                    <a:pt x="10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57250" y="1873543"/>
            <a:ext cx="554947" cy="554947"/>
            <a:chOff x="3549846" y="4201421"/>
            <a:chExt cx="554947" cy="554947"/>
          </a:xfrm>
        </p:grpSpPr>
        <p:sp>
          <p:nvSpPr>
            <p:cNvPr id="44" name="Rectangle 43"/>
            <p:cNvSpPr/>
            <p:nvPr/>
          </p:nvSpPr>
          <p:spPr>
            <a:xfrm>
              <a:off x="3549846" y="4201421"/>
              <a:ext cx="554947" cy="5549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id-ID"/>
            </a:p>
          </p:txBody>
        </p: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3653137" y="4289354"/>
              <a:ext cx="365760" cy="365614"/>
              <a:chOff x="0" y="1588"/>
              <a:chExt cx="4016375" cy="4014791"/>
            </a:xfrm>
            <a:solidFill>
              <a:schemeClr val="bg1"/>
            </a:solidFill>
          </p:grpSpPr>
          <p:sp>
            <p:nvSpPr>
              <p:cNvPr id="46" name="Freeform 48"/>
              <p:cNvSpPr>
                <a:spLocks noEditPoints="1"/>
              </p:cNvSpPr>
              <p:nvPr/>
            </p:nvSpPr>
            <p:spPr bwMode="auto">
              <a:xfrm>
                <a:off x="0" y="1588"/>
                <a:ext cx="4016375" cy="4014791"/>
              </a:xfrm>
              <a:custGeom>
                <a:avLst/>
                <a:gdLst>
                  <a:gd name="T0" fmla="*/ 690 w 1068"/>
                  <a:gd name="T1" fmla="*/ 335 h 1068"/>
                  <a:gd name="T2" fmla="*/ 534 w 1068"/>
                  <a:gd name="T3" fmla="*/ 0 h 1068"/>
                  <a:gd name="T4" fmla="*/ 301 w 1068"/>
                  <a:gd name="T5" fmla="*/ 342 h 1068"/>
                  <a:gd name="T6" fmla="*/ 267 w 1068"/>
                  <a:gd name="T7" fmla="*/ 360 h 1068"/>
                  <a:gd name="T8" fmla="*/ 100 w 1068"/>
                  <a:gd name="T9" fmla="*/ 334 h 1068"/>
                  <a:gd name="T10" fmla="*/ 0 w 1068"/>
                  <a:gd name="T11" fmla="*/ 968 h 1068"/>
                  <a:gd name="T12" fmla="*/ 201 w 1068"/>
                  <a:gd name="T13" fmla="*/ 1068 h 1068"/>
                  <a:gd name="T14" fmla="*/ 291 w 1068"/>
                  <a:gd name="T15" fmla="*/ 1011 h 1068"/>
                  <a:gd name="T16" fmla="*/ 301 w 1068"/>
                  <a:gd name="T17" fmla="*/ 1013 h 1068"/>
                  <a:gd name="T18" fmla="*/ 635 w 1068"/>
                  <a:gd name="T19" fmla="*/ 1068 h 1068"/>
                  <a:gd name="T20" fmla="*/ 937 w 1068"/>
                  <a:gd name="T21" fmla="*/ 1004 h 1068"/>
                  <a:gd name="T22" fmla="*/ 952 w 1068"/>
                  <a:gd name="T23" fmla="*/ 909 h 1068"/>
                  <a:gd name="T24" fmla="*/ 1007 w 1068"/>
                  <a:gd name="T25" fmla="*/ 732 h 1068"/>
                  <a:gd name="T26" fmla="*/ 1039 w 1068"/>
                  <a:gd name="T27" fmla="*/ 560 h 1068"/>
                  <a:gd name="T28" fmla="*/ 1068 w 1068"/>
                  <a:gd name="T29" fmla="*/ 481 h 1068"/>
                  <a:gd name="T30" fmla="*/ 974 w 1068"/>
                  <a:gd name="T31" fmla="*/ 349 h 1068"/>
                  <a:gd name="T32" fmla="*/ 201 w 1068"/>
                  <a:gd name="T33" fmla="*/ 1001 h 1068"/>
                  <a:gd name="T34" fmla="*/ 67 w 1068"/>
                  <a:gd name="T35" fmla="*/ 968 h 1068"/>
                  <a:gd name="T36" fmla="*/ 100 w 1068"/>
                  <a:gd name="T37" fmla="*/ 401 h 1068"/>
                  <a:gd name="T38" fmla="*/ 234 w 1068"/>
                  <a:gd name="T39" fmla="*/ 434 h 1068"/>
                  <a:gd name="T40" fmla="*/ 1001 w 1068"/>
                  <a:gd name="T41" fmla="*/ 485 h 1068"/>
                  <a:gd name="T42" fmla="*/ 868 w 1068"/>
                  <a:gd name="T43" fmla="*/ 534 h 1068"/>
                  <a:gd name="T44" fmla="*/ 868 w 1068"/>
                  <a:gd name="T45" fmla="*/ 567 h 1068"/>
                  <a:gd name="T46" fmla="*/ 986 w 1068"/>
                  <a:gd name="T47" fmla="*/ 629 h 1068"/>
                  <a:gd name="T48" fmla="*/ 835 w 1068"/>
                  <a:gd name="T49" fmla="*/ 701 h 1068"/>
                  <a:gd name="T50" fmla="*/ 835 w 1068"/>
                  <a:gd name="T51" fmla="*/ 734 h 1068"/>
                  <a:gd name="T52" fmla="*/ 944 w 1068"/>
                  <a:gd name="T53" fmla="*/ 803 h 1068"/>
                  <a:gd name="T54" fmla="*/ 801 w 1068"/>
                  <a:gd name="T55" fmla="*/ 868 h 1068"/>
                  <a:gd name="T56" fmla="*/ 801 w 1068"/>
                  <a:gd name="T57" fmla="*/ 901 h 1068"/>
                  <a:gd name="T58" fmla="*/ 888 w 1068"/>
                  <a:gd name="T59" fmla="*/ 948 h 1068"/>
                  <a:gd name="T60" fmla="*/ 818 w 1068"/>
                  <a:gd name="T61" fmla="*/ 1001 h 1068"/>
                  <a:gd name="T62" fmla="*/ 450 w 1068"/>
                  <a:gd name="T63" fmla="*/ 980 h 1068"/>
                  <a:gd name="T64" fmla="*/ 268 w 1068"/>
                  <a:gd name="T65" fmla="*/ 914 h 1068"/>
                  <a:gd name="T66" fmla="*/ 294 w 1068"/>
                  <a:gd name="T67" fmla="*/ 418 h 1068"/>
                  <a:gd name="T68" fmla="*/ 501 w 1068"/>
                  <a:gd name="T69" fmla="*/ 100 h 1068"/>
                  <a:gd name="T70" fmla="*/ 632 w 1068"/>
                  <a:gd name="T71" fmla="*/ 225 h 1068"/>
                  <a:gd name="T72" fmla="*/ 962 w 1068"/>
                  <a:gd name="T73" fmla="*/ 413 h 1068"/>
                  <a:gd name="T74" fmla="*/ 1001 w 1068"/>
                  <a:gd name="T75" fmla="*/ 485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68" h="1068">
                    <a:moveTo>
                      <a:pt x="974" y="349"/>
                    </a:moveTo>
                    <a:cubicBezTo>
                      <a:pt x="932" y="339"/>
                      <a:pt x="834" y="339"/>
                      <a:pt x="690" y="335"/>
                    </a:cubicBezTo>
                    <a:cubicBezTo>
                      <a:pt x="697" y="304"/>
                      <a:pt x="699" y="275"/>
                      <a:pt x="699" y="225"/>
                    </a:cubicBezTo>
                    <a:cubicBezTo>
                      <a:pt x="699" y="105"/>
                      <a:pt x="611" y="0"/>
                      <a:pt x="534" y="0"/>
                    </a:cubicBezTo>
                    <a:cubicBezTo>
                      <a:pt x="480" y="0"/>
                      <a:pt x="435" y="45"/>
                      <a:pt x="434" y="99"/>
                    </a:cubicBezTo>
                    <a:cubicBezTo>
                      <a:pt x="433" y="167"/>
                      <a:pt x="413" y="283"/>
                      <a:pt x="301" y="342"/>
                    </a:cubicBezTo>
                    <a:cubicBezTo>
                      <a:pt x="292" y="346"/>
                      <a:pt x="269" y="357"/>
                      <a:pt x="265" y="359"/>
                    </a:cubicBezTo>
                    <a:cubicBezTo>
                      <a:pt x="267" y="360"/>
                      <a:pt x="267" y="360"/>
                      <a:pt x="267" y="360"/>
                    </a:cubicBezTo>
                    <a:cubicBezTo>
                      <a:pt x="250" y="345"/>
                      <a:pt x="225" y="334"/>
                      <a:pt x="201" y="334"/>
                    </a:cubicBezTo>
                    <a:cubicBezTo>
                      <a:pt x="100" y="334"/>
                      <a:pt x="100" y="334"/>
                      <a:pt x="100" y="334"/>
                    </a:cubicBezTo>
                    <a:cubicBezTo>
                      <a:pt x="45" y="334"/>
                      <a:pt x="0" y="379"/>
                      <a:pt x="0" y="434"/>
                    </a:cubicBezTo>
                    <a:cubicBezTo>
                      <a:pt x="0" y="968"/>
                      <a:pt x="0" y="968"/>
                      <a:pt x="0" y="968"/>
                    </a:cubicBezTo>
                    <a:cubicBezTo>
                      <a:pt x="0" y="1023"/>
                      <a:pt x="45" y="1068"/>
                      <a:pt x="100" y="1068"/>
                    </a:cubicBezTo>
                    <a:cubicBezTo>
                      <a:pt x="201" y="1068"/>
                      <a:pt x="201" y="1068"/>
                      <a:pt x="201" y="1068"/>
                    </a:cubicBezTo>
                    <a:cubicBezTo>
                      <a:pt x="240" y="1068"/>
                      <a:pt x="273" y="1044"/>
                      <a:pt x="290" y="1010"/>
                    </a:cubicBezTo>
                    <a:cubicBezTo>
                      <a:pt x="290" y="1011"/>
                      <a:pt x="291" y="1011"/>
                      <a:pt x="291" y="1011"/>
                    </a:cubicBezTo>
                    <a:cubicBezTo>
                      <a:pt x="293" y="1011"/>
                      <a:pt x="296" y="1012"/>
                      <a:pt x="299" y="1013"/>
                    </a:cubicBezTo>
                    <a:cubicBezTo>
                      <a:pt x="300" y="1013"/>
                      <a:pt x="300" y="1013"/>
                      <a:pt x="301" y="1013"/>
                    </a:cubicBezTo>
                    <a:cubicBezTo>
                      <a:pt x="320" y="1018"/>
                      <a:pt x="357" y="1027"/>
                      <a:pt x="436" y="1045"/>
                    </a:cubicBezTo>
                    <a:cubicBezTo>
                      <a:pt x="453" y="1049"/>
                      <a:pt x="542" y="1068"/>
                      <a:pt x="635" y="1068"/>
                    </a:cubicBezTo>
                    <a:cubicBezTo>
                      <a:pt x="818" y="1068"/>
                      <a:pt x="818" y="1068"/>
                      <a:pt x="818" y="1068"/>
                    </a:cubicBezTo>
                    <a:cubicBezTo>
                      <a:pt x="873" y="1068"/>
                      <a:pt x="913" y="1047"/>
                      <a:pt x="937" y="1004"/>
                    </a:cubicBezTo>
                    <a:cubicBezTo>
                      <a:pt x="938" y="1003"/>
                      <a:pt x="945" y="988"/>
                      <a:pt x="952" y="968"/>
                    </a:cubicBezTo>
                    <a:cubicBezTo>
                      <a:pt x="956" y="952"/>
                      <a:pt x="958" y="931"/>
                      <a:pt x="952" y="909"/>
                    </a:cubicBezTo>
                    <a:cubicBezTo>
                      <a:pt x="988" y="884"/>
                      <a:pt x="1000" y="847"/>
                      <a:pt x="1007" y="823"/>
                    </a:cubicBezTo>
                    <a:cubicBezTo>
                      <a:pt x="1020" y="783"/>
                      <a:pt x="1016" y="753"/>
                      <a:pt x="1007" y="732"/>
                    </a:cubicBezTo>
                    <a:cubicBezTo>
                      <a:pt x="1027" y="713"/>
                      <a:pt x="1045" y="684"/>
                      <a:pt x="1052" y="640"/>
                    </a:cubicBezTo>
                    <a:cubicBezTo>
                      <a:pt x="1056" y="612"/>
                      <a:pt x="1052" y="584"/>
                      <a:pt x="1039" y="560"/>
                    </a:cubicBezTo>
                    <a:cubicBezTo>
                      <a:pt x="1058" y="539"/>
                      <a:pt x="1066" y="513"/>
                      <a:pt x="1067" y="488"/>
                    </a:cubicBezTo>
                    <a:cubicBezTo>
                      <a:pt x="1068" y="481"/>
                      <a:pt x="1068" y="481"/>
                      <a:pt x="1068" y="481"/>
                    </a:cubicBezTo>
                    <a:cubicBezTo>
                      <a:pt x="1068" y="476"/>
                      <a:pt x="1068" y="474"/>
                      <a:pt x="1068" y="464"/>
                    </a:cubicBezTo>
                    <a:cubicBezTo>
                      <a:pt x="1068" y="422"/>
                      <a:pt x="1039" y="368"/>
                      <a:pt x="974" y="349"/>
                    </a:cubicBezTo>
                    <a:close/>
                    <a:moveTo>
                      <a:pt x="234" y="968"/>
                    </a:moveTo>
                    <a:cubicBezTo>
                      <a:pt x="234" y="986"/>
                      <a:pt x="219" y="1001"/>
                      <a:pt x="201" y="1001"/>
                    </a:cubicBezTo>
                    <a:cubicBezTo>
                      <a:pt x="100" y="1001"/>
                      <a:pt x="100" y="1001"/>
                      <a:pt x="100" y="1001"/>
                    </a:cubicBezTo>
                    <a:cubicBezTo>
                      <a:pt x="82" y="1001"/>
                      <a:pt x="67" y="986"/>
                      <a:pt x="67" y="968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67" y="415"/>
                      <a:pt x="82" y="401"/>
                      <a:pt x="100" y="401"/>
                    </a:cubicBezTo>
                    <a:cubicBezTo>
                      <a:pt x="201" y="401"/>
                      <a:pt x="201" y="401"/>
                      <a:pt x="201" y="401"/>
                    </a:cubicBezTo>
                    <a:cubicBezTo>
                      <a:pt x="219" y="401"/>
                      <a:pt x="234" y="415"/>
                      <a:pt x="234" y="434"/>
                    </a:cubicBezTo>
                    <a:lnTo>
                      <a:pt x="234" y="968"/>
                    </a:lnTo>
                    <a:close/>
                    <a:moveTo>
                      <a:pt x="1001" y="485"/>
                    </a:moveTo>
                    <a:cubicBezTo>
                      <a:pt x="1000" y="502"/>
                      <a:pt x="993" y="534"/>
                      <a:pt x="935" y="534"/>
                    </a:cubicBezTo>
                    <a:cubicBezTo>
                      <a:pt x="885" y="534"/>
                      <a:pt x="868" y="534"/>
                      <a:pt x="868" y="534"/>
                    </a:cubicBezTo>
                    <a:cubicBezTo>
                      <a:pt x="859" y="534"/>
                      <a:pt x="851" y="541"/>
                      <a:pt x="851" y="551"/>
                    </a:cubicBezTo>
                    <a:cubicBezTo>
                      <a:pt x="851" y="560"/>
                      <a:pt x="859" y="567"/>
                      <a:pt x="868" y="567"/>
                    </a:cubicBezTo>
                    <a:cubicBezTo>
                      <a:pt x="868" y="567"/>
                      <a:pt x="883" y="567"/>
                      <a:pt x="933" y="567"/>
                    </a:cubicBezTo>
                    <a:cubicBezTo>
                      <a:pt x="983" y="567"/>
                      <a:pt x="989" y="609"/>
                      <a:pt x="986" y="629"/>
                    </a:cubicBezTo>
                    <a:cubicBezTo>
                      <a:pt x="982" y="654"/>
                      <a:pt x="970" y="701"/>
                      <a:pt x="914" y="701"/>
                    </a:cubicBezTo>
                    <a:cubicBezTo>
                      <a:pt x="858" y="701"/>
                      <a:pt x="835" y="701"/>
                      <a:pt x="835" y="701"/>
                    </a:cubicBezTo>
                    <a:cubicBezTo>
                      <a:pt x="825" y="701"/>
                      <a:pt x="818" y="708"/>
                      <a:pt x="818" y="718"/>
                    </a:cubicBezTo>
                    <a:cubicBezTo>
                      <a:pt x="818" y="727"/>
                      <a:pt x="825" y="734"/>
                      <a:pt x="835" y="734"/>
                    </a:cubicBezTo>
                    <a:cubicBezTo>
                      <a:pt x="835" y="734"/>
                      <a:pt x="874" y="734"/>
                      <a:pt x="900" y="734"/>
                    </a:cubicBezTo>
                    <a:cubicBezTo>
                      <a:pt x="957" y="734"/>
                      <a:pt x="952" y="777"/>
                      <a:pt x="944" y="803"/>
                    </a:cubicBezTo>
                    <a:cubicBezTo>
                      <a:pt x="933" y="837"/>
                      <a:pt x="926" y="868"/>
                      <a:pt x="856" y="868"/>
                    </a:cubicBezTo>
                    <a:cubicBezTo>
                      <a:pt x="831" y="868"/>
                      <a:pt x="801" y="868"/>
                      <a:pt x="801" y="868"/>
                    </a:cubicBezTo>
                    <a:cubicBezTo>
                      <a:pt x="792" y="868"/>
                      <a:pt x="784" y="875"/>
                      <a:pt x="784" y="884"/>
                    </a:cubicBezTo>
                    <a:cubicBezTo>
                      <a:pt x="784" y="894"/>
                      <a:pt x="792" y="901"/>
                      <a:pt x="801" y="901"/>
                    </a:cubicBezTo>
                    <a:cubicBezTo>
                      <a:pt x="801" y="901"/>
                      <a:pt x="824" y="901"/>
                      <a:pt x="853" y="901"/>
                    </a:cubicBezTo>
                    <a:cubicBezTo>
                      <a:pt x="890" y="901"/>
                      <a:pt x="892" y="936"/>
                      <a:pt x="888" y="948"/>
                    </a:cubicBezTo>
                    <a:cubicBezTo>
                      <a:pt x="884" y="962"/>
                      <a:pt x="879" y="972"/>
                      <a:pt x="878" y="972"/>
                    </a:cubicBezTo>
                    <a:cubicBezTo>
                      <a:pt x="868" y="990"/>
                      <a:pt x="852" y="1001"/>
                      <a:pt x="818" y="1001"/>
                    </a:cubicBezTo>
                    <a:cubicBezTo>
                      <a:pt x="635" y="1001"/>
                      <a:pt x="635" y="1001"/>
                      <a:pt x="635" y="1001"/>
                    </a:cubicBezTo>
                    <a:cubicBezTo>
                      <a:pt x="544" y="1001"/>
                      <a:pt x="453" y="980"/>
                      <a:pt x="450" y="980"/>
                    </a:cubicBezTo>
                    <a:cubicBezTo>
                      <a:pt x="312" y="948"/>
                      <a:pt x="304" y="946"/>
                      <a:pt x="296" y="943"/>
                    </a:cubicBezTo>
                    <a:cubicBezTo>
                      <a:pt x="296" y="943"/>
                      <a:pt x="268" y="938"/>
                      <a:pt x="268" y="914"/>
                    </a:cubicBezTo>
                    <a:cubicBezTo>
                      <a:pt x="267" y="453"/>
                      <a:pt x="267" y="453"/>
                      <a:pt x="267" y="453"/>
                    </a:cubicBezTo>
                    <a:cubicBezTo>
                      <a:pt x="267" y="437"/>
                      <a:pt x="277" y="423"/>
                      <a:pt x="294" y="418"/>
                    </a:cubicBezTo>
                    <a:cubicBezTo>
                      <a:pt x="296" y="417"/>
                      <a:pt x="299" y="416"/>
                      <a:pt x="301" y="415"/>
                    </a:cubicBezTo>
                    <a:cubicBezTo>
                      <a:pt x="453" y="352"/>
                      <a:pt x="500" y="214"/>
                      <a:pt x="501" y="100"/>
                    </a:cubicBezTo>
                    <a:cubicBezTo>
                      <a:pt x="501" y="84"/>
                      <a:pt x="513" y="67"/>
                      <a:pt x="534" y="67"/>
                    </a:cubicBezTo>
                    <a:cubicBezTo>
                      <a:pt x="570" y="67"/>
                      <a:pt x="632" y="138"/>
                      <a:pt x="632" y="225"/>
                    </a:cubicBezTo>
                    <a:cubicBezTo>
                      <a:pt x="632" y="304"/>
                      <a:pt x="629" y="318"/>
                      <a:pt x="601" y="401"/>
                    </a:cubicBezTo>
                    <a:cubicBezTo>
                      <a:pt x="935" y="401"/>
                      <a:pt x="932" y="405"/>
                      <a:pt x="962" y="413"/>
                    </a:cubicBezTo>
                    <a:cubicBezTo>
                      <a:pt x="998" y="423"/>
                      <a:pt x="1002" y="454"/>
                      <a:pt x="1002" y="464"/>
                    </a:cubicBezTo>
                    <a:cubicBezTo>
                      <a:pt x="1002" y="476"/>
                      <a:pt x="1001" y="474"/>
                      <a:pt x="1001" y="4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49"/>
              <p:cNvSpPr>
                <a:spLocks noEditPoints="1"/>
              </p:cNvSpPr>
              <p:nvPr/>
            </p:nvSpPr>
            <p:spPr bwMode="auto">
              <a:xfrm>
                <a:off x="376238" y="3263900"/>
                <a:ext cx="379413" cy="376237"/>
              </a:xfrm>
              <a:custGeom>
                <a:avLst/>
                <a:gdLst>
                  <a:gd name="T0" fmla="*/ 50 w 101"/>
                  <a:gd name="T1" fmla="*/ 0 h 100"/>
                  <a:gd name="T2" fmla="*/ 0 w 101"/>
                  <a:gd name="T3" fmla="*/ 50 h 100"/>
                  <a:gd name="T4" fmla="*/ 50 w 101"/>
                  <a:gd name="T5" fmla="*/ 100 h 100"/>
                  <a:gd name="T6" fmla="*/ 101 w 101"/>
                  <a:gd name="T7" fmla="*/ 50 h 100"/>
                  <a:gd name="T8" fmla="*/ 50 w 101"/>
                  <a:gd name="T9" fmla="*/ 0 h 100"/>
                  <a:gd name="T10" fmla="*/ 50 w 101"/>
                  <a:gd name="T11" fmla="*/ 67 h 100"/>
                  <a:gd name="T12" fmla="*/ 34 w 101"/>
                  <a:gd name="T13" fmla="*/ 50 h 100"/>
                  <a:gd name="T14" fmla="*/ 50 w 101"/>
                  <a:gd name="T15" fmla="*/ 33 h 100"/>
                  <a:gd name="T16" fmla="*/ 67 w 101"/>
                  <a:gd name="T17" fmla="*/ 50 h 100"/>
                  <a:gd name="T18" fmla="*/ 50 w 101"/>
                  <a:gd name="T19" fmla="*/ 6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7"/>
                      <a:pt x="23" y="100"/>
                      <a:pt x="50" y="100"/>
                    </a:cubicBezTo>
                    <a:cubicBezTo>
                      <a:pt x="78" y="100"/>
                      <a:pt x="101" y="77"/>
                      <a:pt x="101" y="50"/>
                    </a:cubicBezTo>
                    <a:cubicBezTo>
                      <a:pt x="101" y="22"/>
                      <a:pt x="78" y="0"/>
                      <a:pt x="50" y="0"/>
                    </a:cubicBezTo>
                    <a:close/>
                    <a:moveTo>
                      <a:pt x="50" y="67"/>
                    </a:moveTo>
                    <a:cubicBezTo>
                      <a:pt x="41" y="67"/>
                      <a:pt x="34" y="59"/>
                      <a:pt x="34" y="50"/>
                    </a:cubicBezTo>
                    <a:cubicBezTo>
                      <a:pt x="34" y="41"/>
                      <a:pt x="41" y="33"/>
                      <a:pt x="50" y="33"/>
                    </a:cubicBezTo>
                    <a:cubicBezTo>
                      <a:pt x="60" y="33"/>
                      <a:pt x="67" y="41"/>
                      <a:pt x="67" y="50"/>
                    </a:cubicBezTo>
                    <a:cubicBezTo>
                      <a:pt x="67" y="59"/>
                      <a:pt x="60" y="67"/>
                      <a:pt x="50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50" name="Freeform 12"/>
          <p:cNvSpPr>
            <a:spLocks noChangeAspect="1" noEditPoints="1"/>
          </p:cNvSpPr>
          <p:nvPr/>
        </p:nvSpPr>
        <p:spPr bwMode="auto">
          <a:xfrm>
            <a:off x="881610" y="3448960"/>
            <a:ext cx="530586" cy="259879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3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0" grpId="0"/>
      <p:bldP spid="23" grpId="0"/>
      <p:bldP spid="26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0"/>
          <a:stretch/>
        </p:blipFill>
        <p:spPr>
          <a:xfrm>
            <a:off x="5368338" y="1826948"/>
            <a:ext cx="1828800" cy="3426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4"/>
          <p:cNvSpPr txBox="1">
            <a:spLocks/>
          </p:cNvSpPr>
          <p:nvPr/>
        </p:nvSpPr>
        <p:spPr>
          <a:xfrm>
            <a:off x="837160" y="107827"/>
            <a:ext cx="5550940" cy="574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Leadership Communications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 b="63806"/>
          <a:stretch/>
        </p:blipFill>
        <p:spPr>
          <a:xfrm>
            <a:off x="1042035" y="893412"/>
            <a:ext cx="1828800" cy="369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77" y="0"/>
            <a:ext cx="1717507" cy="2405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75" y="925411"/>
            <a:ext cx="6056544" cy="849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170402" y="2273124"/>
            <a:ext cx="5043198" cy="828515"/>
            <a:chOff x="24102" y="2419424"/>
            <a:chExt cx="5043198" cy="8285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2" y="2419424"/>
              <a:ext cx="5043198" cy="8000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956009" y="2970940"/>
              <a:ext cx="1101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" b="1" dirty="0" smtClean="0">
                  <a:solidFill>
                    <a:schemeClr val="bg2">
                      <a:lumMod val="25000"/>
                    </a:schemeClr>
                  </a:solidFill>
                  <a:latin typeface="Courier New"/>
                  <a:cs typeface="Courier New"/>
                </a:rPr>
                <a:t>-</a:t>
              </a:r>
              <a:r>
                <a:rPr lang="en-US" sz="1150" dirty="0" smtClean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 Willie May</a:t>
              </a:r>
              <a:endParaRPr lang="en-US" sz="115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39164" y="3443822"/>
            <a:ext cx="5087148" cy="1160172"/>
            <a:chOff x="4056852" y="3489860"/>
            <a:chExt cx="5087148" cy="11601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852" y="3489860"/>
              <a:ext cx="5087148" cy="11524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675894" y="4380728"/>
              <a:ext cx="1350499" cy="2693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" b="1" dirty="0" smtClean="0">
                  <a:solidFill>
                    <a:schemeClr val="bg2">
                      <a:lumMod val="25000"/>
                    </a:schemeClr>
                  </a:solidFill>
                  <a:latin typeface="Courier New"/>
                  <a:cs typeface="Courier New"/>
                </a:rPr>
                <a:t>-</a:t>
              </a:r>
              <a:r>
                <a:rPr lang="en-US" sz="1150" b="1" dirty="0" smtClean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1150" dirty="0" smtClean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Kent Rochford</a:t>
              </a:r>
              <a:endParaRPr lang="en-US" sz="115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37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273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4097" t="3462" r="4119"/>
          <a:stretch/>
        </p:blipFill>
        <p:spPr>
          <a:xfrm>
            <a:off x="685800" y="-2697060"/>
            <a:ext cx="9601200" cy="1195061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/>
          <p:cNvSpPr txBox="1"/>
          <p:nvPr/>
        </p:nvSpPr>
        <p:spPr>
          <a:xfrm>
            <a:off x="685801" y="2085698"/>
            <a:ext cx="8911742" cy="746358"/>
          </a:xfrm>
          <a:prstGeom prst="rect">
            <a:avLst/>
          </a:prstGeom>
          <a:solidFill>
            <a:srgbClr val="323232">
              <a:alpha val="72157"/>
            </a:srgbClr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Discussion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3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42901" y="1200150"/>
            <a:ext cx="8858250" cy="1028700"/>
          </a:xfrm>
          <a:prstGeom prst="roundRect">
            <a:avLst/>
          </a:prstGeom>
          <a:solidFill>
            <a:srgbClr val="000000">
              <a:alpha val="4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3462" r="4119"/>
          <a:stretch/>
        </p:blipFill>
        <p:spPr>
          <a:xfrm>
            <a:off x="-38321" y="-2697061"/>
            <a:ext cx="9601200" cy="1195061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0205" y="2651447"/>
            <a:ext cx="5836164" cy="2114550"/>
          </a:xfrm>
          <a:prstGeom prst="rect">
            <a:avLst/>
          </a:prstGeom>
          <a:solidFill>
            <a:srgbClr val="1E27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3" rIns="68586" bIns="34293" rtlCol="0" anchor="ctr"/>
          <a:lstStyle/>
          <a:p>
            <a:pPr algn="ctr" defTabSz="685800"/>
            <a:endParaRPr lang="en-US" sz="506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322" y="244929"/>
            <a:ext cx="9601201" cy="579969"/>
          </a:xfrm>
          <a:prstGeom prst="rect">
            <a:avLst/>
          </a:prstGeom>
          <a:noFill/>
        </p:spPr>
        <p:txBody>
          <a:bodyPr wrap="square" lIns="25719" tIns="12860" rIns="25719" bIns="12860" rtlCol="0">
            <a:spAutoFit/>
          </a:bodyPr>
          <a:lstStyle/>
          <a:p>
            <a:pPr algn="ctr" defTabSz="685800"/>
            <a:r>
              <a:rPr lang="en-US" sz="3600" b="1" dirty="0">
                <a:solidFill>
                  <a:prstClr val="whit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AGENDA</a:t>
            </a:r>
            <a:endParaRPr lang="id-ID" sz="3600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1123" y="2232447"/>
            <a:ext cx="848289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696" tIns="12848" rIns="25696" bIns="12848" rtlCol="0" anchor="ctr"/>
          <a:lstStyle/>
          <a:p>
            <a:pPr algn="ctr" defTabSz="685800"/>
            <a:endParaRPr lang="en-US" sz="506" dirty="0">
              <a:solidFill>
                <a:srgbClr val="ED7D31"/>
              </a:solidFill>
              <a:latin typeface="Open Sans Ligh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38322" y="1143001"/>
            <a:ext cx="9601201" cy="966336"/>
          </a:xfrm>
          <a:prstGeom prst="rect">
            <a:avLst/>
          </a:prstGeom>
          <a:solidFill>
            <a:srgbClr val="1E2731">
              <a:alpha val="85098"/>
            </a:srgbClr>
          </a:solidFill>
          <a:effectLst>
            <a:softEdge rad="63500"/>
          </a:effectLst>
        </p:spPr>
        <p:txBody>
          <a:bodyPr vert="horz" lIns="61185" tIns="30593" rIns="61185" bIns="30593" rtlCol="0" anchor="ctr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prstClr val="white"/>
                </a:solidFill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Report regularly to the VCAT on NIST’s safety improvement efforts.</a:t>
            </a:r>
            <a:endParaRPr lang="en-US" sz="825" dirty="0">
              <a:solidFill>
                <a:prstClr val="white"/>
              </a:solidFill>
              <a:latin typeface="Calibri" panose="020F0502020204030204"/>
              <a:cs typeface="Lato Light"/>
            </a:endParaRPr>
          </a:p>
          <a:p>
            <a:endParaRPr lang="en-US" sz="375" dirty="0">
              <a:solidFill>
                <a:prstClr val="white"/>
              </a:solidFill>
              <a:latin typeface="Lato Light"/>
              <a:cs typeface="Lato Light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5778173" y="2892968"/>
            <a:ext cx="0" cy="1371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31"/>
          <p:cNvSpPr txBox="1">
            <a:spLocks noChangeArrowheads="1"/>
          </p:cNvSpPr>
          <p:nvPr/>
        </p:nvSpPr>
        <p:spPr bwMode="auto">
          <a:xfrm>
            <a:off x="3807759" y="3814410"/>
            <a:ext cx="1939865" cy="57708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685800" eaLnBrk="1" hangingPunct="1"/>
            <a:r>
              <a:rPr lang="en-US" sz="1575" b="1" dirty="0" smtClean="0">
                <a:solidFill>
                  <a:prstClr val="white"/>
                </a:solidFill>
                <a:latin typeface="Calibri"/>
                <a:cs typeface="Calibri"/>
              </a:rPr>
              <a:t>SAFETY </a:t>
            </a:r>
            <a:r>
              <a:rPr lang="en-US" sz="1575" b="1" dirty="0">
                <a:solidFill>
                  <a:prstClr val="white"/>
                </a:solidFill>
                <a:latin typeface="Calibri"/>
                <a:cs typeface="Calibri"/>
              </a:rPr>
              <a:t/>
            </a:r>
            <a:br>
              <a:rPr lang="en-US" sz="1575" b="1" dirty="0">
                <a:solidFill>
                  <a:prstClr val="white"/>
                </a:solidFill>
                <a:latin typeface="Calibri"/>
                <a:cs typeface="Calibri"/>
              </a:rPr>
            </a:br>
            <a:r>
              <a:rPr lang="en-US" sz="1575" b="1" dirty="0" smtClean="0">
                <a:solidFill>
                  <a:prstClr val="white"/>
                </a:solidFill>
                <a:latin typeface="Calibri"/>
                <a:cs typeface="Calibri"/>
              </a:rPr>
              <a:t>COMMUNICATIONS</a:t>
            </a:r>
            <a:endParaRPr lang="id-ID" sz="1575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91" name="TextBox 31"/>
          <p:cNvSpPr txBox="1">
            <a:spLocks noChangeArrowheads="1"/>
          </p:cNvSpPr>
          <p:nvPr/>
        </p:nvSpPr>
        <p:spPr bwMode="auto">
          <a:xfrm>
            <a:off x="5762899" y="4056784"/>
            <a:ext cx="1948195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685800" eaLnBrk="1" hangingPunct="1"/>
            <a:r>
              <a:rPr lang="en-US" sz="1575" b="1" dirty="0">
                <a:solidFill>
                  <a:prstClr val="white"/>
                </a:solidFill>
                <a:latin typeface="Calibri"/>
                <a:cs typeface="Calibri"/>
              </a:rPr>
              <a:t>DISCUSSION</a:t>
            </a:r>
            <a:endParaRPr lang="id-ID" sz="1575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3807012" y="2918892"/>
            <a:ext cx="0" cy="13716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31"/>
          <p:cNvSpPr txBox="1">
            <a:spLocks noChangeArrowheads="1"/>
          </p:cNvSpPr>
          <p:nvPr/>
        </p:nvSpPr>
        <p:spPr bwMode="auto">
          <a:xfrm>
            <a:off x="1859587" y="3814410"/>
            <a:ext cx="196761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685800" eaLnBrk="1" hangingPunct="1"/>
            <a:r>
              <a:rPr lang="en-US" sz="1575" b="1" dirty="0">
                <a:solidFill>
                  <a:prstClr val="white"/>
                </a:solidFill>
                <a:latin typeface="Calibri"/>
                <a:cs typeface="Calibri"/>
              </a:rPr>
              <a:t>2014 SAFETY </a:t>
            </a:r>
            <a:br>
              <a:rPr lang="en-US" sz="1575" b="1" dirty="0">
                <a:solidFill>
                  <a:prstClr val="white"/>
                </a:solidFill>
                <a:latin typeface="Calibri"/>
                <a:cs typeface="Calibri"/>
              </a:rPr>
            </a:br>
            <a:r>
              <a:rPr lang="en-US" sz="1575" b="1" dirty="0">
                <a:solidFill>
                  <a:prstClr val="white"/>
                </a:solidFill>
                <a:latin typeface="Calibri"/>
                <a:cs typeface="Calibri"/>
              </a:rPr>
              <a:t>CLIMATE SURVEY</a:t>
            </a:r>
            <a:endParaRPr lang="id-ID" sz="1575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5864" y="4861020"/>
            <a:ext cx="4176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28" y="2829227"/>
            <a:ext cx="1310833" cy="1028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6" y="2933820"/>
            <a:ext cx="983023" cy="8229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01123" y="2892968"/>
            <a:ext cx="848289" cy="859439"/>
            <a:chOff x="5079492" y="1341660"/>
            <a:chExt cx="1066800" cy="1066800"/>
          </a:xfrm>
        </p:grpSpPr>
        <p:sp>
          <p:nvSpPr>
            <p:cNvPr id="18" name="Oval 17"/>
            <p:cNvSpPr/>
            <p:nvPr/>
          </p:nvSpPr>
          <p:spPr>
            <a:xfrm>
              <a:off x="5079492" y="1341660"/>
              <a:ext cx="1066800" cy="106680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" name="Freeform 90"/>
            <p:cNvSpPr>
              <a:spLocks noEditPoints="1"/>
            </p:cNvSpPr>
            <p:nvPr/>
          </p:nvSpPr>
          <p:spPr bwMode="auto">
            <a:xfrm>
              <a:off x="5337747" y="1605297"/>
              <a:ext cx="516510" cy="516511"/>
            </a:xfrm>
            <a:custGeom>
              <a:avLst/>
              <a:gdLst/>
              <a:ahLst/>
              <a:cxnLst>
                <a:cxn ang="0">
                  <a:pos x="77" y="14"/>
                </a:cxn>
                <a:cxn ang="0">
                  <a:pos x="51" y="34"/>
                </a:cxn>
                <a:cxn ang="0">
                  <a:pos x="0" y="54"/>
                </a:cxn>
                <a:cxn ang="0">
                  <a:pos x="23" y="80"/>
                </a:cxn>
                <a:cxn ang="0">
                  <a:pos x="31" y="123"/>
                </a:cxn>
                <a:cxn ang="0">
                  <a:pos x="54" y="115"/>
                </a:cxn>
                <a:cxn ang="0">
                  <a:pos x="50" y="103"/>
                </a:cxn>
                <a:cxn ang="0">
                  <a:pos x="50" y="76"/>
                </a:cxn>
                <a:cxn ang="0">
                  <a:pos x="51" y="74"/>
                </a:cxn>
                <a:cxn ang="0">
                  <a:pos x="52" y="73"/>
                </a:cxn>
                <a:cxn ang="0">
                  <a:pos x="53" y="73"/>
                </a:cxn>
                <a:cxn ang="0">
                  <a:pos x="77" y="94"/>
                </a:cxn>
                <a:cxn ang="0">
                  <a:pos x="123" y="54"/>
                </a:cxn>
                <a:cxn ang="0">
                  <a:pos x="77" y="54"/>
                </a:cxn>
                <a:cxn ang="0">
                  <a:pos x="88" y="42"/>
                </a:cxn>
                <a:cxn ang="0">
                  <a:pos x="88" y="65"/>
                </a:cxn>
                <a:cxn ang="0">
                  <a:pos x="77" y="54"/>
                </a:cxn>
                <a:cxn ang="0">
                  <a:pos x="15" y="42"/>
                </a:cxn>
                <a:cxn ang="0">
                  <a:pos x="38" y="54"/>
                </a:cxn>
                <a:cxn ang="0">
                  <a:pos x="15" y="65"/>
                </a:cxn>
                <a:cxn ang="0">
                  <a:pos x="46" y="115"/>
                </a:cxn>
                <a:cxn ang="0">
                  <a:pos x="31" y="80"/>
                </a:cxn>
                <a:cxn ang="0">
                  <a:pos x="31" y="73"/>
                </a:cxn>
                <a:cxn ang="0">
                  <a:pos x="43" y="73"/>
                </a:cxn>
                <a:cxn ang="0">
                  <a:pos x="42" y="103"/>
                </a:cxn>
                <a:cxn ang="0">
                  <a:pos x="46" y="112"/>
                </a:cxn>
                <a:cxn ang="0">
                  <a:pos x="51" y="65"/>
                </a:cxn>
                <a:cxn ang="0">
                  <a:pos x="50" y="65"/>
                </a:cxn>
                <a:cxn ang="0">
                  <a:pos x="50" y="42"/>
                </a:cxn>
                <a:cxn ang="0">
                  <a:pos x="71" y="34"/>
                </a:cxn>
                <a:cxn ang="0">
                  <a:pos x="71" y="73"/>
                </a:cxn>
                <a:cxn ang="0">
                  <a:pos x="96" y="100"/>
                </a:cxn>
                <a:cxn ang="0">
                  <a:pos x="88" y="73"/>
                </a:cxn>
                <a:cxn ang="0">
                  <a:pos x="88" y="34"/>
                </a:cxn>
                <a:cxn ang="0">
                  <a:pos x="96" y="8"/>
                </a:cxn>
                <a:cxn ang="0">
                  <a:pos x="96" y="100"/>
                </a:cxn>
                <a:cxn ang="0">
                  <a:pos x="96" y="100"/>
                </a:cxn>
              </a:cxnLst>
              <a:rect l="0" t="0" r="r" b="b"/>
              <a:pathLst>
                <a:path w="123" h="123">
                  <a:moveTo>
                    <a:pt x="96" y="0"/>
                  </a:moveTo>
                  <a:cubicBezTo>
                    <a:pt x="88" y="0"/>
                    <a:pt x="82" y="5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1" y="26"/>
                    <a:pt x="61" y="34"/>
                    <a:pt x="51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7" y="34"/>
                    <a:pt x="0" y="43"/>
                    <a:pt x="0" y="54"/>
                  </a:cubicBezTo>
                  <a:cubicBezTo>
                    <a:pt x="0" y="64"/>
                    <a:pt x="7" y="73"/>
                    <a:pt x="15" y="73"/>
                  </a:cubicBezTo>
                  <a:cubicBezTo>
                    <a:pt x="20" y="73"/>
                    <a:pt x="23" y="76"/>
                    <a:pt x="23" y="80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9"/>
                    <a:pt x="26" y="123"/>
                    <a:pt x="31" y="123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50" y="123"/>
                    <a:pt x="54" y="119"/>
                    <a:pt x="54" y="115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7"/>
                    <a:pt x="50" y="106"/>
                    <a:pt x="50" y="103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76"/>
                    <a:pt x="50" y="75"/>
                    <a:pt x="50" y="75"/>
                  </a:cubicBezTo>
                  <a:cubicBezTo>
                    <a:pt x="50" y="75"/>
                    <a:pt x="51" y="75"/>
                    <a:pt x="51" y="74"/>
                  </a:cubicBezTo>
                  <a:cubicBezTo>
                    <a:pt x="51" y="74"/>
                    <a:pt x="51" y="74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3" y="73"/>
                    <a:pt x="53" y="73"/>
                  </a:cubicBezTo>
                  <a:cubicBezTo>
                    <a:pt x="63" y="74"/>
                    <a:pt x="71" y="82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82" y="102"/>
                    <a:pt x="88" y="107"/>
                    <a:pt x="96" y="107"/>
                  </a:cubicBezTo>
                  <a:cubicBezTo>
                    <a:pt x="114" y="107"/>
                    <a:pt x="123" y="80"/>
                    <a:pt x="123" y="54"/>
                  </a:cubicBezTo>
                  <a:cubicBezTo>
                    <a:pt x="123" y="27"/>
                    <a:pt x="114" y="0"/>
                    <a:pt x="96" y="0"/>
                  </a:cubicBezTo>
                  <a:close/>
                  <a:moveTo>
                    <a:pt x="77" y="54"/>
                  </a:moveTo>
                  <a:cubicBezTo>
                    <a:pt x="77" y="50"/>
                    <a:pt x="77" y="46"/>
                    <a:pt x="77" y="42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92" y="42"/>
                    <a:pt x="96" y="47"/>
                    <a:pt x="96" y="54"/>
                  </a:cubicBezTo>
                  <a:cubicBezTo>
                    <a:pt x="96" y="60"/>
                    <a:pt x="92" y="65"/>
                    <a:pt x="88" y="65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7" y="61"/>
                    <a:pt x="77" y="58"/>
                    <a:pt x="77" y="54"/>
                  </a:cubicBezTo>
                  <a:close/>
                  <a:moveTo>
                    <a:pt x="8" y="54"/>
                  </a:moveTo>
                  <a:cubicBezTo>
                    <a:pt x="8" y="47"/>
                    <a:pt x="11" y="42"/>
                    <a:pt x="15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45"/>
                    <a:pt x="38" y="49"/>
                    <a:pt x="38" y="54"/>
                  </a:cubicBezTo>
                  <a:cubicBezTo>
                    <a:pt x="38" y="58"/>
                    <a:pt x="40" y="62"/>
                    <a:pt x="42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1" y="65"/>
                    <a:pt x="8" y="60"/>
                    <a:pt x="8" y="54"/>
                  </a:cubicBezTo>
                  <a:close/>
                  <a:moveTo>
                    <a:pt x="46" y="115"/>
                  </a:moveTo>
                  <a:cubicBezTo>
                    <a:pt x="31" y="115"/>
                    <a:pt x="31" y="115"/>
                    <a:pt x="31" y="115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1" y="78"/>
                    <a:pt x="30" y="75"/>
                    <a:pt x="29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2" y="74"/>
                    <a:pt x="42" y="75"/>
                    <a:pt x="42" y="77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7"/>
                    <a:pt x="44" y="110"/>
                    <a:pt x="46" y="111"/>
                  </a:cubicBezTo>
                  <a:cubicBezTo>
                    <a:pt x="46" y="111"/>
                    <a:pt x="46" y="111"/>
                    <a:pt x="46" y="112"/>
                  </a:cubicBezTo>
                  <a:lnTo>
                    <a:pt x="46" y="115"/>
                  </a:lnTo>
                  <a:close/>
                  <a:moveTo>
                    <a:pt x="51" y="65"/>
                  </a:moveTo>
                  <a:cubicBezTo>
                    <a:pt x="50" y="65"/>
                    <a:pt x="50" y="65"/>
                    <a:pt x="50" y="65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46" y="65"/>
                    <a:pt x="42" y="60"/>
                    <a:pt x="42" y="54"/>
                  </a:cubicBezTo>
                  <a:cubicBezTo>
                    <a:pt x="42" y="47"/>
                    <a:pt x="46" y="42"/>
                    <a:pt x="50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8" y="42"/>
                    <a:pt x="65" y="39"/>
                    <a:pt x="71" y="34"/>
                  </a:cubicBezTo>
                  <a:cubicBezTo>
                    <a:pt x="70" y="40"/>
                    <a:pt x="69" y="47"/>
                    <a:pt x="69" y="54"/>
                  </a:cubicBezTo>
                  <a:cubicBezTo>
                    <a:pt x="69" y="60"/>
                    <a:pt x="70" y="67"/>
                    <a:pt x="71" y="73"/>
                  </a:cubicBezTo>
                  <a:cubicBezTo>
                    <a:pt x="65" y="68"/>
                    <a:pt x="58" y="65"/>
                    <a:pt x="51" y="65"/>
                  </a:cubicBezTo>
                  <a:close/>
                  <a:moveTo>
                    <a:pt x="96" y="100"/>
                  </a:moveTo>
                  <a:cubicBezTo>
                    <a:pt x="88" y="100"/>
                    <a:pt x="82" y="89"/>
                    <a:pt x="79" y="73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7" y="73"/>
                    <a:pt x="104" y="64"/>
                    <a:pt x="104" y="54"/>
                  </a:cubicBezTo>
                  <a:cubicBezTo>
                    <a:pt x="104" y="43"/>
                    <a:pt x="97" y="34"/>
                    <a:pt x="88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2" y="19"/>
                    <a:pt x="88" y="8"/>
                    <a:pt x="96" y="8"/>
                  </a:cubicBezTo>
                  <a:cubicBezTo>
                    <a:pt x="107" y="8"/>
                    <a:pt x="115" y="28"/>
                    <a:pt x="115" y="54"/>
                  </a:cubicBezTo>
                  <a:cubicBezTo>
                    <a:pt x="115" y="79"/>
                    <a:pt x="107" y="100"/>
                    <a:pt x="96" y="100"/>
                  </a:cubicBezTo>
                  <a:close/>
                  <a:moveTo>
                    <a:pt x="96" y="100"/>
                  </a:moveTo>
                  <a:cubicBezTo>
                    <a:pt x="96" y="100"/>
                    <a:pt x="96" y="100"/>
                    <a:pt x="96" y="100"/>
                  </a:cubicBezTo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n w="12700">
                  <a:solidFill>
                    <a:schemeClr val="tx1"/>
                  </a:solidFill>
                </a:ln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50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749235" y="192173"/>
            <a:ext cx="8444755" cy="5556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2800" dirty="0">
                <a:solidFill>
                  <a:srgbClr val="323232"/>
                </a:solidFill>
                <a:latin typeface="Georgia" panose="02040502050405020303"/>
              </a:rPr>
              <a:t>2014 NIST Safety Climate </a:t>
            </a:r>
            <a:r>
              <a:rPr lang="en-US" sz="2800" dirty="0" smtClean="0">
                <a:solidFill>
                  <a:srgbClr val="323232"/>
                </a:solidFill>
                <a:latin typeface="Georgia" panose="02040502050405020303"/>
              </a:rPr>
              <a:t>Survey Planned Actions</a:t>
            </a:r>
            <a:endParaRPr lang="en-US" sz="2800" dirty="0">
              <a:solidFill>
                <a:srgbClr val="323232"/>
              </a:solidFill>
              <a:latin typeface="Georgia" panose="02040502050405020303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859464" y="877206"/>
            <a:ext cx="7835155" cy="34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defTabSz="914400"/>
            <a:endParaRPr sz="24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770402" y="1129905"/>
            <a:ext cx="973022" cy="715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SzPct val="25000"/>
            </a:pPr>
            <a:r>
              <a:rPr lang="en-US" sz="4050" kern="0" dirty="0">
                <a:solidFill>
                  <a:srgbClr val="323232"/>
                </a:solidFill>
                <a:latin typeface="Kozuka Gothic Pro H" pitchFamily="34" charset="-128"/>
                <a:ea typeface="Kozuka Gothic Pro H" pitchFamily="34" charset="-128"/>
                <a:cs typeface="Lato"/>
                <a:sym typeface="Lato"/>
                <a:rtl val="0"/>
              </a:rPr>
              <a:t>01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1467271" y="1170847"/>
            <a:ext cx="3104729" cy="893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5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EMPLOYEE RIGHTS</a:t>
            </a:r>
          </a:p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5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AND RESPONSIBILITIES</a:t>
            </a:r>
            <a:r>
              <a:rPr lang="en-US" sz="1200" b="1" kern="0" dirty="0">
                <a:solidFill>
                  <a:srgbClr val="FFFFFF"/>
                </a:solidFill>
                <a:latin typeface="Kozuka Gothic Pr6N L" pitchFamily="34" charset="-128"/>
                <a:ea typeface="Kozuka Gothic Pr6N L" pitchFamily="34" charset="-128"/>
                <a:cs typeface="Calibri"/>
                <a:sym typeface="Calibri"/>
                <a:rtl val="0"/>
              </a:rPr>
              <a:t/>
            </a:r>
            <a:br>
              <a:rPr lang="en-US" sz="1200" b="1" kern="0" dirty="0">
                <a:solidFill>
                  <a:srgbClr val="FFFFFF"/>
                </a:solidFill>
                <a:latin typeface="Kozuka Gothic Pr6N L" pitchFamily="34" charset="-128"/>
                <a:ea typeface="Kozuka Gothic Pr6N L" pitchFamily="34" charset="-128"/>
                <a:cs typeface="Calibri"/>
                <a:sym typeface="Calibri"/>
                <a:rtl val="0"/>
              </a:rPr>
            </a:br>
            <a: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Improve communication to employees </a:t>
            </a:r>
            <a:r>
              <a:rPr lang="en-US" sz="1200" kern="0" dirty="0" smtClean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/>
            </a:r>
            <a:br>
              <a:rPr lang="en-US" sz="1200" kern="0" dirty="0" smtClean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</a:br>
            <a:r>
              <a:rPr lang="en-US" sz="1200" kern="0" dirty="0" smtClean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of </a:t>
            </a:r>
            <a: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their safety rights and responsibilities.</a:t>
            </a:r>
          </a:p>
          <a:p>
            <a:pPr defTabSz="914400">
              <a:spcBef>
                <a:spcPts val="180"/>
              </a:spcBef>
              <a:buClr>
                <a:srgbClr val="A5A5A5"/>
              </a:buClr>
              <a:buFont typeface="Arial"/>
              <a:buNone/>
            </a:pPr>
            <a:endParaRPr sz="900" kern="0" dirty="0">
              <a:solidFill>
                <a:srgbClr val="FFFFFF"/>
              </a:solidFill>
              <a:latin typeface="Kozuka Gothic Pro B" pitchFamily="34" charset="-128"/>
              <a:ea typeface="Kozuka Gothic Pro B" pitchFamily="34" charset="-128"/>
              <a:cs typeface="Calibri"/>
              <a:sym typeface="Calibri"/>
              <a:rtl val="0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70402" y="2312177"/>
            <a:ext cx="973021" cy="715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SzPct val="25000"/>
            </a:pPr>
            <a:r>
              <a:rPr lang="en-US" sz="4050" kern="0" dirty="0">
                <a:solidFill>
                  <a:srgbClr val="323232"/>
                </a:solidFill>
                <a:latin typeface="Kozuka Gothic Pro H" pitchFamily="34" charset="-128"/>
                <a:ea typeface="Kozuka Gothic Pro H" pitchFamily="34" charset="-128"/>
                <a:cs typeface="Lato"/>
                <a:sym typeface="Lato"/>
                <a:rtl val="0"/>
              </a:rPr>
              <a:t>02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1499170" y="2420074"/>
            <a:ext cx="3161627" cy="893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5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UNSAFE CONDITIONS </a:t>
            </a:r>
            <a:br>
              <a:rPr lang="en-US" sz="15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</a:br>
            <a:r>
              <a:rPr lang="en-US" sz="15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AND PRACTICES</a:t>
            </a:r>
            <a:r>
              <a:rPr lang="en-US" sz="12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/>
            </a:r>
            <a:br>
              <a:rPr lang="en-US" sz="12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</a:br>
            <a: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Provide guidance on addressing </a:t>
            </a:r>
            <a:r>
              <a:rPr lang="en-US" sz="1200" kern="0" dirty="0" smtClean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/>
            </a:r>
            <a:br>
              <a:rPr lang="en-US" sz="1200" kern="0" dirty="0" smtClean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</a:br>
            <a:r>
              <a:rPr lang="en-US" sz="1200" kern="0" dirty="0" smtClean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unsafe </a:t>
            </a:r>
            <a: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conditions and practices.</a:t>
            </a:r>
          </a:p>
          <a:p>
            <a:pPr defTabSz="914400">
              <a:spcBef>
                <a:spcPts val="210"/>
              </a:spcBef>
              <a:buClr>
                <a:srgbClr val="A5A5A5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latin typeface="Kozuka Gothic Pro B" pitchFamily="34" charset="-128"/>
              <a:ea typeface="Kozuka Gothic Pro B" pitchFamily="34" charset="-128"/>
              <a:cs typeface="Calibri"/>
              <a:sym typeface="Calibri"/>
              <a:rtl val="0"/>
            </a:endParaRPr>
          </a:p>
          <a:p>
            <a:pPr defTabSz="914400">
              <a:spcBef>
                <a:spcPts val="180"/>
              </a:spcBef>
              <a:buClr>
                <a:srgbClr val="A5A5A5"/>
              </a:buClr>
              <a:buFont typeface="Arial"/>
              <a:buNone/>
            </a:pPr>
            <a:endParaRPr sz="900" kern="0" dirty="0">
              <a:solidFill>
                <a:srgbClr val="FFFFFF"/>
              </a:solidFill>
              <a:latin typeface="Kozuka Gothic Pro B" pitchFamily="34" charset="-128"/>
              <a:ea typeface="Kozuka Gothic Pro B" pitchFamily="34" charset="-128"/>
              <a:cs typeface="Calibri"/>
              <a:sym typeface="Calibri"/>
              <a:rtl val="0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755345" y="3532835"/>
            <a:ext cx="928968" cy="715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SzPct val="25000"/>
            </a:pPr>
            <a:r>
              <a:rPr lang="en-US" sz="4050" kern="0" dirty="0">
                <a:solidFill>
                  <a:srgbClr val="323232"/>
                </a:solidFill>
                <a:latin typeface="Kozuka Gothic Pro H" pitchFamily="34" charset="-128"/>
                <a:ea typeface="Kozuka Gothic Pro H" pitchFamily="34" charset="-128"/>
                <a:cs typeface="Lato"/>
                <a:sym typeface="Lato"/>
                <a:rtl val="0"/>
              </a:rPr>
              <a:t>03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1477145" y="3602862"/>
            <a:ext cx="3161630" cy="893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500" b="1" kern="0" dirty="0"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INCIDENT REPORTING &amp; </a:t>
            </a:r>
            <a:br>
              <a:rPr lang="en-US" sz="1500" b="1" kern="0" dirty="0"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</a:br>
            <a:r>
              <a:rPr lang="en-US" sz="1500" b="1" kern="0" dirty="0"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LESSONS LEARNED</a:t>
            </a:r>
          </a:p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200" b="1" kern="0" dirty="0"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Implement improved incident reporting processes and mechanisms for sharing lessons learned.</a:t>
            </a:r>
          </a:p>
          <a:p>
            <a:pPr defTabSz="914400">
              <a:spcBef>
                <a:spcPts val="90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en-US" sz="12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/>
            </a:r>
            <a:br>
              <a:rPr lang="en-US" sz="12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</a:br>
            <a:endParaRPr lang="en-US" sz="1200" b="1" kern="0" dirty="0">
              <a:solidFill>
                <a:srgbClr val="FFFFFF"/>
              </a:solidFill>
              <a:latin typeface="Kozuka Gothic Pro B" pitchFamily="34" charset="-128"/>
              <a:ea typeface="Kozuka Gothic Pro B" pitchFamily="34" charset="-128"/>
              <a:cs typeface="Calibri"/>
              <a:sym typeface="Calibri"/>
              <a:rtl val="0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5017955" y="1126131"/>
            <a:ext cx="989411" cy="715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SzPct val="25000"/>
            </a:pPr>
            <a:r>
              <a:rPr lang="en-US" sz="4050" kern="0" dirty="0">
                <a:solidFill>
                  <a:srgbClr val="323232"/>
                </a:solidFill>
                <a:latin typeface="Kozuka Gothic Pro H" pitchFamily="34" charset="-128"/>
                <a:ea typeface="Kozuka Gothic Pro H" pitchFamily="34" charset="-128"/>
                <a:cs typeface="Lato"/>
                <a:sym typeface="Lato"/>
                <a:rtl val="0"/>
              </a:rPr>
              <a:t>04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5715000" y="1185349"/>
            <a:ext cx="2167012" cy="893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5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SAFETY TRAINING</a:t>
            </a:r>
            <a:r>
              <a:rPr lang="en-US" sz="105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/>
            </a:r>
            <a:br>
              <a:rPr lang="en-US" sz="105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</a:br>
            <a: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Improve the quality of </a:t>
            </a:r>
            <a:b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</a:br>
            <a: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safety training.</a:t>
            </a:r>
          </a:p>
          <a:p>
            <a:pPr defTabSz="914400">
              <a:spcBef>
                <a:spcPts val="210"/>
              </a:spcBef>
              <a:buClr>
                <a:srgbClr val="A5A5A5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latin typeface="Kozuka Gothic Pro B" pitchFamily="34" charset="-128"/>
              <a:ea typeface="Kozuka Gothic Pro B" pitchFamily="34" charset="-128"/>
              <a:cs typeface="Calibri"/>
              <a:sym typeface="Calibri"/>
              <a:rtl val="0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5016101" y="2311264"/>
            <a:ext cx="1099623" cy="715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SzPct val="25000"/>
            </a:pPr>
            <a:r>
              <a:rPr lang="en-US" sz="4050" kern="0" dirty="0">
                <a:solidFill>
                  <a:srgbClr val="323232"/>
                </a:solidFill>
                <a:latin typeface="Kozuka Gothic Pro H" pitchFamily="34" charset="-128"/>
                <a:ea typeface="Kozuka Gothic Pro H" pitchFamily="34" charset="-128"/>
                <a:cs typeface="Lato"/>
                <a:sym typeface="Lato"/>
                <a:rtl val="0"/>
              </a:rPr>
              <a:t>05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5713146" y="2378007"/>
            <a:ext cx="3132143" cy="893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5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MANAGEMENT OBSERVATIONS</a:t>
            </a:r>
            <a:r>
              <a:rPr lang="en-US" sz="12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/>
            </a:r>
            <a:br>
              <a:rPr lang="en-US" sz="12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</a:br>
            <a: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Incorporate discussions of safety culture issues into management observations.</a:t>
            </a:r>
          </a:p>
          <a:p>
            <a:pPr defTabSz="914400">
              <a:spcBef>
                <a:spcPts val="180"/>
              </a:spcBef>
              <a:buClr>
                <a:srgbClr val="A5A5A5"/>
              </a:buClr>
              <a:buFont typeface="Arial"/>
              <a:buNone/>
            </a:pPr>
            <a:endParaRPr sz="900" kern="0" dirty="0">
              <a:solidFill>
                <a:srgbClr val="FFFFFF"/>
              </a:solidFill>
              <a:latin typeface="Kozuka Gothic Pro B" pitchFamily="34" charset="-128"/>
              <a:ea typeface="Kozuka Gothic Pro B" pitchFamily="34" charset="-128"/>
              <a:cs typeface="Calibri"/>
              <a:sym typeface="Calibri"/>
              <a:rtl val="0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5064552" y="3532835"/>
            <a:ext cx="1016197" cy="715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SzPct val="25000"/>
            </a:pPr>
            <a:r>
              <a:rPr lang="en-US" sz="4050" kern="0" dirty="0">
                <a:solidFill>
                  <a:srgbClr val="323232"/>
                </a:solidFill>
                <a:latin typeface="Kozuka Gothic Pro H" pitchFamily="34" charset="-128"/>
                <a:ea typeface="Kozuka Gothic Pro H" pitchFamily="34" charset="-128"/>
                <a:cs typeface="Lato"/>
                <a:sym typeface="Lato"/>
                <a:rtl val="0"/>
              </a:rPr>
              <a:t>06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5756835" y="3595747"/>
            <a:ext cx="3130289" cy="893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ct val="25000"/>
              <a:buFont typeface="Arial"/>
              <a:buNone/>
            </a:pPr>
            <a:r>
              <a:rPr lang="en-US" sz="15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Lato"/>
                <a:sym typeface="Lato"/>
                <a:rtl val="0"/>
              </a:rPr>
              <a:t>PERFORMANCE APPRAISALS</a:t>
            </a:r>
            <a:r>
              <a:rPr lang="en-US" sz="12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/>
            </a:r>
            <a:br>
              <a:rPr lang="en-US" sz="1200" b="1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</a:br>
            <a:r>
              <a:rPr lang="en-US" sz="1200" kern="0" dirty="0" smtClean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Re-emphasize </a:t>
            </a:r>
            <a:r>
              <a:rPr lang="en-US" sz="1200" kern="0" dirty="0">
                <a:solidFill>
                  <a:srgbClr val="FFFFFF"/>
                </a:solidFill>
                <a:latin typeface="Kozuka Gothic Pro B" pitchFamily="34" charset="-128"/>
                <a:ea typeface="Kozuka Gothic Pro B" pitchFamily="34" charset="-128"/>
                <a:cs typeface="Calibri"/>
                <a:sym typeface="Calibri"/>
                <a:rtl val="0"/>
              </a:rPr>
              <a:t>the importance of employees receiving safety performance feedback during performance appraisals. </a:t>
            </a:r>
          </a:p>
          <a:p>
            <a:pPr defTabSz="914400">
              <a:spcBef>
                <a:spcPts val="180"/>
              </a:spcBef>
              <a:buClr>
                <a:srgbClr val="A5A5A5"/>
              </a:buClr>
              <a:buFont typeface="Arial"/>
              <a:buNone/>
            </a:pPr>
            <a:endParaRPr sz="900" kern="0" dirty="0">
              <a:solidFill>
                <a:srgbClr val="FFFFFF"/>
              </a:solidFill>
              <a:latin typeface="Kozuka Gothic Pro B" pitchFamily="34" charset="-128"/>
              <a:ea typeface="Kozuka Gothic Pro B" pitchFamily="34" charset="-128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434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/>
      <p:bldP spid="3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743" y="1235878"/>
            <a:ext cx="3618517" cy="3033331"/>
          </a:xfrm>
          <a:prstGeom prst="rect">
            <a:avLst/>
          </a:prstGeo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4266"/>
          <a:stretch>
            <a:fillRect/>
          </a:stretch>
        </p:blipFill>
        <p:spPr>
          <a:xfrm>
            <a:off x="5562600" y="1463745"/>
            <a:ext cx="3098800" cy="180839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873437" y="150095"/>
            <a:ext cx="7315200" cy="5309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2014 NIST Safety Climate Survey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24899" y="1168681"/>
            <a:ext cx="4352060" cy="1232116"/>
            <a:chOff x="924899" y="1003581"/>
            <a:chExt cx="4352060" cy="1232116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1553616" y="1003581"/>
              <a:ext cx="3723343" cy="123211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A </a:t>
              </a:r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large majority </a:t>
              </a:r>
              <a:r>
                <a:rPr lang="en-US" sz="1800" dirty="0"/>
                <a:t>of </a:t>
              </a:r>
              <a:r>
                <a:rPr lang="en-US" sz="1800" dirty="0" smtClean="0"/>
                <a:t>respondents agreed that </a:t>
              </a:r>
              <a:r>
                <a:rPr lang="en-US" sz="1800" dirty="0"/>
                <a:t>reporting incidents </a:t>
              </a:r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helps </a:t>
              </a:r>
              <a:r>
                <a:rPr lang="en-US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improve safety </a:t>
              </a:r>
              <a:r>
                <a:rPr lang="en-US" sz="1800" dirty="0" smtClean="0">
                  <a:solidFill>
                    <a:schemeClr val="bg1">
                      <a:lumMod val="50000"/>
                    </a:schemeClr>
                  </a:solidFill>
                </a:rPr>
                <a:t>at NIST</a:t>
              </a:r>
              <a:r>
                <a:rPr lang="en-US" sz="1800" dirty="0" smtClean="0"/>
                <a:t>. </a:t>
              </a:r>
              <a:endParaRPr lang="en-US" sz="18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24899" y="1097371"/>
              <a:ext cx="554947" cy="5549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2800" dirty="0" smtClean="0"/>
                <a:t>1.</a:t>
              </a:r>
              <a:endParaRPr lang="id-ID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4900" y="2344638"/>
            <a:ext cx="4132955" cy="985389"/>
            <a:chOff x="924900" y="2293838"/>
            <a:chExt cx="4132955" cy="985389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1553616" y="2293838"/>
              <a:ext cx="3504239" cy="985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Less than half</a:t>
              </a:r>
              <a:r>
                <a:rPr lang="en-US" sz="1800" b="1" dirty="0">
                  <a:solidFill>
                    <a:schemeClr val="accent3"/>
                  </a:solidFill>
                </a:rPr>
                <a:t> </a:t>
              </a:r>
              <a:r>
                <a:rPr lang="en-US" sz="1800" dirty="0"/>
                <a:t>of </a:t>
              </a:r>
              <a:r>
                <a:rPr lang="en-US" sz="1800" dirty="0" smtClean="0"/>
                <a:t>respondents use incident </a:t>
              </a:r>
              <a:r>
                <a:rPr lang="en-US" sz="1800" dirty="0"/>
                <a:t>reports </a:t>
              </a:r>
              <a:r>
                <a:rPr lang="en-US" sz="1800" dirty="0" smtClean="0"/>
                <a:t>for lessons learned.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24900" y="2386171"/>
              <a:ext cx="554947" cy="5549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2800" dirty="0" smtClean="0"/>
                <a:t>2.</a:t>
              </a:r>
              <a:endParaRPr lang="id-ID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24900" y="3504751"/>
            <a:ext cx="4287180" cy="1060375"/>
            <a:chOff x="924900" y="3587301"/>
            <a:chExt cx="4287180" cy="1060375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1553616" y="3587301"/>
              <a:ext cx="3658464" cy="106037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Apparent disconnect</a:t>
              </a:r>
              <a:r>
                <a:rPr lang="en-US" sz="1800" dirty="0" smtClean="0"/>
                <a:t> </a:t>
              </a:r>
              <a:r>
                <a:rPr lang="en-US" sz="1800" dirty="0"/>
                <a:t>between </a:t>
              </a:r>
              <a:r>
                <a:rPr lang="en-US" sz="1800" dirty="0" smtClean="0"/>
                <a:t> </a:t>
              </a:r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perceived value </a:t>
              </a:r>
              <a:r>
                <a:rPr lang="en-US" sz="1800" dirty="0" smtClean="0"/>
                <a:t>and  </a:t>
              </a:r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practical </a:t>
              </a:r>
              <a:r>
                <a:rPr lang="en-US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application</a:t>
              </a:r>
              <a:r>
                <a:rPr lang="en-US" sz="1800" dirty="0" smtClean="0"/>
                <a:t>. </a:t>
              </a:r>
              <a:endParaRPr lang="en-US" sz="18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24900" y="3675261"/>
              <a:ext cx="554947" cy="5549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2800" dirty="0" smtClean="0"/>
                <a:t>3.</a:t>
              </a:r>
              <a:endParaRPr lang="id-ID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705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0274" y="1952207"/>
            <a:ext cx="2293726" cy="236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79" name="Curved Down Arrow 978"/>
          <p:cNvSpPr/>
          <p:nvPr/>
        </p:nvSpPr>
        <p:spPr>
          <a:xfrm>
            <a:off x="2522702" y="1912247"/>
            <a:ext cx="1364979" cy="496490"/>
          </a:xfrm>
          <a:prstGeom prst="curvedDownArrow">
            <a:avLst/>
          </a:prstGeom>
          <a:solidFill>
            <a:srgbClr val="B9D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980" name="Curved Down Arrow 979"/>
          <p:cNvSpPr/>
          <p:nvPr/>
        </p:nvSpPr>
        <p:spPr>
          <a:xfrm flipV="1">
            <a:off x="5841982" y="3593035"/>
            <a:ext cx="1364979" cy="496490"/>
          </a:xfrm>
          <a:prstGeom prst="curvedDownArrow">
            <a:avLst/>
          </a:prstGeom>
          <a:solidFill>
            <a:srgbClr val="30B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0120" y="1093769"/>
            <a:ext cx="526641" cy="457200"/>
            <a:chOff x="220120" y="1093769"/>
            <a:chExt cx="526641" cy="457200"/>
          </a:xfrm>
        </p:grpSpPr>
        <p:sp>
          <p:nvSpPr>
            <p:cNvPr id="981" name="Oval 980"/>
            <p:cNvSpPr/>
            <p:nvPr/>
          </p:nvSpPr>
          <p:spPr>
            <a:xfrm>
              <a:off x="220120" y="1093769"/>
              <a:ext cx="457200" cy="457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id-ID"/>
            </a:p>
          </p:txBody>
        </p:sp>
        <p:sp>
          <p:nvSpPr>
            <p:cNvPr id="982" name="TextBox 981"/>
            <p:cNvSpPr txBox="1"/>
            <p:nvPr/>
          </p:nvSpPr>
          <p:spPr>
            <a:xfrm>
              <a:off x="229701" y="1130226"/>
              <a:ext cx="517060" cy="37702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id-ID" sz="20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sp>
        <p:nvSpPr>
          <p:cNvPr id="983" name="TextBox 982"/>
          <p:cNvSpPr txBox="1"/>
          <p:nvPr/>
        </p:nvSpPr>
        <p:spPr>
          <a:xfrm>
            <a:off x="822960" y="925489"/>
            <a:ext cx="2667001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Improve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What’s Reported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984" name="Oval 983"/>
          <p:cNvSpPr/>
          <p:nvPr/>
        </p:nvSpPr>
        <p:spPr>
          <a:xfrm>
            <a:off x="3152970" y="4331055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985" name="TextBox 984"/>
          <p:cNvSpPr txBox="1"/>
          <p:nvPr/>
        </p:nvSpPr>
        <p:spPr>
          <a:xfrm>
            <a:off x="3143673" y="4342506"/>
            <a:ext cx="423834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id-ID" sz="2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986" name="TextBox 985"/>
          <p:cNvSpPr txBox="1"/>
          <p:nvPr/>
        </p:nvSpPr>
        <p:spPr>
          <a:xfrm>
            <a:off x="3670107" y="4069078"/>
            <a:ext cx="2499723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Improve Incident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Investigations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987" name="Oval 986"/>
          <p:cNvSpPr/>
          <p:nvPr/>
        </p:nvSpPr>
        <p:spPr>
          <a:xfrm>
            <a:off x="5841982" y="1108669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988" name="TextBox 987"/>
          <p:cNvSpPr txBox="1"/>
          <p:nvPr/>
        </p:nvSpPr>
        <p:spPr>
          <a:xfrm>
            <a:off x="5829864" y="1108669"/>
            <a:ext cx="423834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id-ID" sz="2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989" name="TextBox 988"/>
          <p:cNvSpPr txBox="1"/>
          <p:nvPr/>
        </p:nvSpPr>
        <p:spPr>
          <a:xfrm>
            <a:off x="6385560" y="925489"/>
            <a:ext cx="2448951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Improve Sharing Lessons Learned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235" name="Shape 357"/>
          <p:cNvSpPr txBox="1">
            <a:spLocks/>
          </p:cNvSpPr>
          <p:nvPr/>
        </p:nvSpPr>
        <p:spPr>
          <a:xfrm>
            <a:off x="849966" y="132430"/>
            <a:ext cx="7315200" cy="5513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Opportunities for Improvement</a:t>
            </a:r>
            <a:endParaRPr lang="en-US" sz="32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45847" y="1852030"/>
            <a:ext cx="1416519" cy="2768256"/>
            <a:chOff x="1037287" y="2054580"/>
            <a:chExt cx="1416519" cy="2768256"/>
          </a:xfrm>
        </p:grpSpPr>
        <p:grpSp>
          <p:nvGrpSpPr>
            <p:cNvPr id="766" name="Group 765"/>
            <p:cNvGrpSpPr/>
            <p:nvPr/>
          </p:nvGrpSpPr>
          <p:grpSpPr>
            <a:xfrm>
              <a:off x="1037287" y="2054580"/>
              <a:ext cx="1416519" cy="2768256"/>
              <a:chOff x="4576763" y="2114550"/>
              <a:chExt cx="3360737" cy="6567776"/>
            </a:xfrm>
            <a:effectLst>
              <a:outerShdw blurRad="228600" dir="18900000" sy="23000" kx="-1200000" algn="bl" rotWithShape="0">
                <a:prstClr val="black">
                  <a:alpha val="15000"/>
                </a:prstClr>
              </a:outerShdw>
            </a:effectLst>
          </p:grpSpPr>
          <p:sp>
            <p:nvSpPr>
              <p:cNvPr id="767" name="Freeform 63"/>
              <p:cNvSpPr>
                <a:spLocks/>
              </p:cNvSpPr>
              <p:nvPr/>
            </p:nvSpPr>
            <p:spPr bwMode="auto">
              <a:xfrm>
                <a:off x="4995863" y="5861338"/>
                <a:ext cx="2520950" cy="2820988"/>
              </a:xfrm>
              <a:custGeom>
                <a:avLst/>
                <a:gdLst>
                  <a:gd name="T0" fmla="*/ 661 w 670"/>
                  <a:gd name="T1" fmla="*/ 709 h 751"/>
                  <a:gd name="T2" fmla="*/ 450 w 670"/>
                  <a:gd name="T3" fmla="*/ 39 h 751"/>
                  <a:gd name="T4" fmla="*/ 409 w 670"/>
                  <a:gd name="T5" fmla="*/ 39 h 751"/>
                  <a:gd name="T6" fmla="*/ 509 w 670"/>
                  <a:gd name="T7" fmla="*/ 358 h 751"/>
                  <a:gd name="T8" fmla="*/ 355 w 670"/>
                  <a:gd name="T9" fmla="*/ 358 h 751"/>
                  <a:gd name="T10" fmla="*/ 355 w 670"/>
                  <a:gd name="T11" fmla="*/ 20 h 751"/>
                  <a:gd name="T12" fmla="*/ 335 w 670"/>
                  <a:gd name="T13" fmla="*/ 0 h 751"/>
                  <a:gd name="T14" fmla="*/ 316 w 670"/>
                  <a:gd name="T15" fmla="*/ 20 h 751"/>
                  <a:gd name="T16" fmla="*/ 316 w 670"/>
                  <a:gd name="T17" fmla="*/ 358 h 751"/>
                  <a:gd name="T18" fmla="*/ 161 w 670"/>
                  <a:gd name="T19" fmla="*/ 358 h 751"/>
                  <a:gd name="T20" fmla="*/ 261 w 670"/>
                  <a:gd name="T21" fmla="*/ 39 h 751"/>
                  <a:gd name="T22" fmla="*/ 220 w 670"/>
                  <a:gd name="T23" fmla="*/ 39 h 751"/>
                  <a:gd name="T24" fmla="*/ 9 w 670"/>
                  <a:gd name="T25" fmla="*/ 709 h 751"/>
                  <a:gd name="T26" fmla="*/ 47 w 670"/>
                  <a:gd name="T27" fmla="*/ 721 h 751"/>
                  <a:gd name="T28" fmla="*/ 149 w 670"/>
                  <a:gd name="T29" fmla="*/ 397 h 751"/>
                  <a:gd name="T30" fmla="*/ 316 w 670"/>
                  <a:gd name="T31" fmla="*/ 397 h 751"/>
                  <a:gd name="T32" fmla="*/ 316 w 670"/>
                  <a:gd name="T33" fmla="*/ 541 h 751"/>
                  <a:gd name="T34" fmla="*/ 335 w 670"/>
                  <a:gd name="T35" fmla="*/ 561 h 751"/>
                  <a:gd name="T36" fmla="*/ 355 w 670"/>
                  <a:gd name="T37" fmla="*/ 541 h 751"/>
                  <a:gd name="T38" fmla="*/ 355 w 670"/>
                  <a:gd name="T39" fmla="*/ 397 h 751"/>
                  <a:gd name="T40" fmla="*/ 522 w 670"/>
                  <a:gd name="T41" fmla="*/ 397 h 751"/>
                  <a:gd name="T42" fmla="*/ 624 w 670"/>
                  <a:gd name="T43" fmla="*/ 721 h 751"/>
                  <a:gd name="T44" fmla="*/ 661 w 670"/>
                  <a:gd name="T45" fmla="*/ 709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70" h="751">
                    <a:moveTo>
                      <a:pt x="661" y="709"/>
                    </a:moveTo>
                    <a:cubicBezTo>
                      <a:pt x="450" y="39"/>
                      <a:pt x="450" y="39"/>
                      <a:pt x="450" y="39"/>
                    </a:cubicBezTo>
                    <a:cubicBezTo>
                      <a:pt x="409" y="39"/>
                      <a:pt x="409" y="39"/>
                      <a:pt x="409" y="39"/>
                    </a:cubicBezTo>
                    <a:cubicBezTo>
                      <a:pt x="509" y="358"/>
                      <a:pt x="509" y="358"/>
                      <a:pt x="509" y="358"/>
                    </a:cubicBezTo>
                    <a:cubicBezTo>
                      <a:pt x="355" y="358"/>
                      <a:pt x="355" y="358"/>
                      <a:pt x="355" y="358"/>
                    </a:cubicBezTo>
                    <a:cubicBezTo>
                      <a:pt x="355" y="20"/>
                      <a:pt x="355" y="20"/>
                      <a:pt x="355" y="20"/>
                    </a:cubicBezTo>
                    <a:cubicBezTo>
                      <a:pt x="355" y="9"/>
                      <a:pt x="346" y="0"/>
                      <a:pt x="335" y="0"/>
                    </a:cubicBezTo>
                    <a:cubicBezTo>
                      <a:pt x="324" y="0"/>
                      <a:pt x="316" y="9"/>
                      <a:pt x="316" y="20"/>
                    </a:cubicBezTo>
                    <a:cubicBezTo>
                      <a:pt x="316" y="358"/>
                      <a:pt x="316" y="358"/>
                      <a:pt x="316" y="358"/>
                    </a:cubicBezTo>
                    <a:cubicBezTo>
                      <a:pt x="161" y="358"/>
                      <a:pt x="161" y="358"/>
                      <a:pt x="161" y="358"/>
                    </a:cubicBezTo>
                    <a:cubicBezTo>
                      <a:pt x="261" y="39"/>
                      <a:pt x="261" y="39"/>
                      <a:pt x="261" y="39"/>
                    </a:cubicBezTo>
                    <a:cubicBezTo>
                      <a:pt x="220" y="39"/>
                      <a:pt x="220" y="39"/>
                      <a:pt x="220" y="39"/>
                    </a:cubicBezTo>
                    <a:cubicBezTo>
                      <a:pt x="9" y="709"/>
                      <a:pt x="9" y="709"/>
                      <a:pt x="9" y="709"/>
                    </a:cubicBezTo>
                    <a:cubicBezTo>
                      <a:pt x="0" y="743"/>
                      <a:pt x="37" y="751"/>
                      <a:pt x="47" y="721"/>
                    </a:cubicBezTo>
                    <a:cubicBezTo>
                      <a:pt x="149" y="397"/>
                      <a:pt x="149" y="397"/>
                      <a:pt x="149" y="397"/>
                    </a:cubicBezTo>
                    <a:cubicBezTo>
                      <a:pt x="316" y="397"/>
                      <a:pt x="316" y="397"/>
                      <a:pt x="316" y="397"/>
                    </a:cubicBezTo>
                    <a:cubicBezTo>
                      <a:pt x="316" y="541"/>
                      <a:pt x="316" y="541"/>
                      <a:pt x="316" y="541"/>
                    </a:cubicBezTo>
                    <a:cubicBezTo>
                      <a:pt x="316" y="552"/>
                      <a:pt x="324" y="561"/>
                      <a:pt x="335" y="561"/>
                    </a:cubicBezTo>
                    <a:cubicBezTo>
                      <a:pt x="346" y="561"/>
                      <a:pt x="355" y="552"/>
                      <a:pt x="355" y="541"/>
                    </a:cubicBezTo>
                    <a:cubicBezTo>
                      <a:pt x="355" y="397"/>
                      <a:pt x="355" y="397"/>
                      <a:pt x="355" y="397"/>
                    </a:cubicBezTo>
                    <a:cubicBezTo>
                      <a:pt x="522" y="397"/>
                      <a:pt x="522" y="397"/>
                      <a:pt x="522" y="397"/>
                    </a:cubicBezTo>
                    <a:cubicBezTo>
                      <a:pt x="624" y="721"/>
                      <a:pt x="624" y="721"/>
                      <a:pt x="624" y="721"/>
                    </a:cubicBezTo>
                    <a:cubicBezTo>
                      <a:pt x="632" y="747"/>
                      <a:pt x="670" y="738"/>
                      <a:pt x="661" y="709"/>
                    </a:cubicBezTo>
                    <a:close/>
                  </a:path>
                </a:pathLst>
              </a:custGeom>
              <a:solidFill>
                <a:srgbClr val="38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8" name="Rectangle 55"/>
              <p:cNvSpPr>
                <a:spLocks noChangeArrowheads="1"/>
              </p:cNvSpPr>
              <p:nvPr/>
            </p:nvSpPr>
            <p:spPr bwMode="auto">
              <a:xfrm>
                <a:off x="4648200" y="2189163"/>
                <a:ext cx="3214687" cy="37560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9" name="Rectangle 56"/>
              <p:cNvSpPr>
                <a:spLocks noChangeArrowheads="1"/>
              </p:cNvSpPr>
              <p:nvPr/>
            </p:nvSpPr>
            <p:spPr bwMode="auto">
              <a:xfrm>
                <a:off x="4927600" y="3665538"/>
                <a:ext cx="1211262" cy="4127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0" name="Rectangle 57"/>
              <p:cNvSpPr>
                <a:spLocks noChangeArrowheads="1"/>
              </p:cNvSpPr>
              <p:nvPr/>
            </p:nvSpPr>
            <p:spPr bwMode="auto">
              <a:xfrm>
                <a:off x="4927600" y="3756025"/>
                <a:ext cx="1211262" cy="4445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1" name="Rectangle 58"/>
              <p:cNvSpPr>
                <a:spLocks noChangeArrowheads="1"/>
              </p:cNvSpPr>
              <p:nvPr/>
            </p:nvSpPr>
            <p:spPr bwMode="auto">
              <a:xfrm>
                <a:off x="4927600" y="3849688"/>
                <a:ext cx="1211262" cy="4127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2" name="Rectangle 59"/>
              <p:cNvSpPr>
                <a:spLocks noChangeArrowheads="1"/>
              </p:cNvSpPr>
              <p:nvPr/>
            </p:nvSpPr>
            <p:spPr bwMode="auto">
              <a:xfrm>
                <a:off x="4927600" y="3943350"/>
                <a:ext cx="1211262" cy="4127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3" name="Rectangle 60"/>
              <p:cNvSpPr>
                <a:spLocks noChangeArrowheads="1"/>
              </p:cNvSpPr>
              <p:nvPr/>
            </p:nvSpPr>
            <p:spPr bwMode="auto">
              <a:xfrm>
                <a:off x="4927600" y="4033838"/>
                <a:ext cx="1211262" cy="44450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4" name="Rectangle 61"/>
              <p:cNvSpPr>
                <a:spLocks noChangeArrowheads="1"/>
              </p:cNvSpPr>
              <p:nvPr/>
            </p:nvSpPr>
            <p:spPr bwMode="auto">
              <a:xfrm>
                <a:off x="4927600" y="3286125"/>
                <a:ext cx="1211262" cy="22542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5" name="Freeform 62"/>
              <p:cNvSpPr>
                <a:spLocks noEditPoints="1"/>
              </p:cNvSpPr>
              <p:nvPr/>
            </p:nvSpPr>
            <p:spPr bwMode="auto">
              <a:xfrm>
                <a:off x="4576763" y="2114550"/>
                <a:ext cx="3360737" cy="3902075"/>
              </a:xfrm>
              <a:custGeom>
                <a:avLst/>
                <a:gdLst>
                  <a:gd name="T0" fmla="*/ 2070 w 2117"/>
                  <a:gd name="T1" fmla="*/ 0 h 2458"/>
                  <a:gd name="T2" fmla="*/ 1058 w 2117"/>
                  <a:gd name="T3" fmla="*/ 0 h 2458"/>
                  <a:gd name="T4" fmla="*/ 45 w 2117"/>
                  <a:gd name="T5" fmla="*/ 0 h 2458"/>
                  <a:gd name="T6" fmla="*/ 0 w 2117"/>
                  <a:gd name="T7" fmla="*/ 0 h 2458"/>
                  <a:gd name="T8" fmla="*/ 0 w 2117"/>
                  <a:gd name="T9" fmla="*/ 47 h 2458"/>
                  <a:gd name="T10" fmla="*/ 0 w 2117"/>
                  <a:gd name="T11" fmla="*/ 2413 h 2458"/>
                  <a:gd name="T12" fmla="*/ 0 w 2117"/>
                  <a:gd name="T13" fmla="*/ 2458 h 2458"/>
                  <a:gd name="T14" fmla="*/ 45 w 2117"/>
                  <a:gd name="T15" fmla="*/ 2458 h 2458"/>
                  <a:gd name="T16" fmla="*/ 1058 w 2117"/>
                  <a:gd name="T17" fmla="*/ 2458 h 2458"/>
                  <a:gd name="T18" fmla="*/ 2070 w 2117"/>
                  <a:gd name="T19" fmla="*/ 2458 h 2458"/>
                  <a:gd name="T20" fmla="*/ 2117 w 2117"/>
                  <a:gd name="T21" fmla="*/ 2458 h 2458"/>
                  <a:gd name="T22" fmla="*/ 2117 w 2117"/>
                  <a:gd name="T23" fmla="*/ 2413 h 2458"/>
                  <a:gd name="T24" fmla="*/ 2117 w 2117"/>
                  <a:gd name="T25" fmla="*/ 47 h 2458"/>
                  <a:gd name="T26" fmla="*/ 2117 w 2117"/>
                  <a:gd name="T27" fmla="*/ 0 h 2458"/>
                  <a:gd name="T28" fmla="*/ 2070 w 2117"/>
                  <a:gd name="T29" fmla="*/ 0 h 2458"/>
                  <a:gd name="T30" fmla="*/ 1058 w 2117"/>
                  <a:gd name="T31" fmla="*/ 2366 h 2458"/>
                  <a:gd name="T32" fmla="*/ 93 w 2117"/>
                  <a:gd name="T33" fmla="*/ 2366 h 2458"/>
                  <a:gd name="T34" fmla="*/ 93 w 2117"/>
                  <a:gd name="T35" fmla="*/ 381 h 2458"/>
                  <a:gd name="T36" fmla="*/ 2025 w 2117"/>
                  <a:gd name="T37" fmla="*/ 381 h 2458"/>
                  <a:gd name="T38" fmla="*/ 2025 w 2117"/>
                  <a:gd name="T39" fmla="*/ 2366 h 2458"/>
                  <a:gd name="T40" fmla="*/ 1058 w 2117"/>
                  <a:gd name="T41" fmla="*/ 2366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17" h="2458">
                    <a:moveTo>
                      <a:pt x="2070" y="0"/>
                    </a:moveTo>
                    <a:lnTo>
                      <a:pt x="1058" y="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2413"/>
                    </a:lnTo>
                    <a:lnTo>
                      <a:pt x="0" y="2458"/>
                    </a:lnTo>
                    <a:lnTo>
                      <a:pt x="45" y="2458"/>
                    </a:lnTo>
                    <a:lnTo>
                      <a:pt x="1058" y="2458"/>
                    </a:lnTo>
                    <a:lnTo>
                      <a:pt x="2070" y="2458"/>
                    </a:lnTo>
                    <a:lnTo>
                      <a:pt x="2117" y="2458"/>
                    </a:lnTo>
                    <a:lnTo>
                      <a:pt x="2117" y="2413"/>
                    </a:lnTo>
                    <a:lnTo>
                      <a:pt x="2117" y="47"/>
                    </a:lnTo>
                    <a:lnTo>
                      <a:pt x="2117" y="0"/>
                    </a:lnTo>
                    <a:lnTo>
                      <a:pt x="2070" y="0"/>
                    </a:lnTo>
                    <a:close/>
                    <a:moveTo>
                      <a:pt x="1058" y="2366"/>
                    </a:moveTo>
                    <a:lnTo>
                      <a:pt x="93" y="2366"/>
                    </a:lnTo>
                    <a:lnTo>
                      <a:pt x="93" y="381"/>
                    </a:lnTo>
                    <a:lnTo>
                      <a:pt x="2025" y="381"/>
                    </a:lnTo>
                    <a:lnTo>
                      <a:pt x="2025" y="2366"/>
                    </a:lnTo>
                    <a:lnTo>
                      <a:pt x="1058" y="2366"/>
                    </a:lnTo>
                    <a:close/>
                  </a:path>
                </a:pathLst>
              </a:custGeom>
              <a:solidFill>
                <a:srgbClr val="6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6" name="Freeform 64"/>
              <p:cNvSpPr>
                <a:spLocks/>
              </p:cNvSpPr>
              <p:nvPr/>
            </p:nvSpPr>
            <p:spPr bwMode="auto">
              <a:xfrm>
                <a:off x="7426325" y="5441950"/>
                <a:ext cx="365125" cy="428625"/>
              </a:xfrm>
              <a:custGeom>
                <a:avLst/>
                <a:gdLst>
                  <a:gd name="T0" fmla="*/ 230 w 230"/>
                  <a:gd name="T1" fmla="*/ 0 h 270"/>
                  <a:gd name="T2" fmla="*/ 0 w 230"/>
                  <a:gd name="T3" fmla="*/ 270 h 270"/>
                  <a:gd name="T4" fmla="*/ 230 w 230"/>
                  <a:gd name="T5" fmla="*/ 270 h 270"/>
                  <a:gd name="T6" fmla="*/ 230 w 230"/>
                  <a:gd name="T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" h="270">
                    <a:moveTo>
                      <a:pt x="230" y="0"/>
                    </a:moveTo>
                    <a:lnTo>
                      <a:pt x="0" y="270"/>
                    </a:lnTo>
                    <a:lnTo>
                      <a:pt x="230" y="270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5250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7" name="Rectangle 65"/>
              <p:cNvSpPr>
                <a:spLocks noChangeArrowheads="1"/>
              </p:cNvSpPr>
              <p:nvPr/>
            </p:nvSpPr>
            <p:spPr bwMode="auto">
              <a:xfrm>
                <a:off x="6327775" y="5084763"/>
                <a:ext cx="1206500" cy="4127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8" name="Rectangle 66"/>
              <p:cNvSpPr>
                <a:spLocks noChangeArrowheads="1"/>
              </p:cNvSpPr>
              <p:nvPr/>
            </p:nvSpPr>
            <p:spPr bwMode="auto">
              <a:xfrm>
                <a:off x="6327775" y="5180013"/>
                <a:ext cx="1206500" cy="4127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9" name="Rectangle 67"/>
              <p:cNvSpPr>
                <a:spLocks noChangeArrowheads="1"/>
              </p:cNvSpPr>
              <p:nvPr/>
            </p:nvSpPr>
            <p:spPr bwMode="auto">
              <a:xfrm>
                <a:off x="6327775" y="5268913"/>
                <a:ext cx="1206500" cy="4127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0" name="Rectangle 68"/>
              <p:cNvSpPr>
                <a:spLocks noChangeArrowheads="1"/>
              </p:cNvSpPr>
              <p:nvPr/>
            </p:nvSpPr>
            <p:spPr bwMode="auto">
              <a:xfrm>
                <a:off x="6327775" y="5362575"/>
                <a:ext cx="1206500" cy="4127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1" name="Rectangle 69"/>
              <p:cNvSpPr>
                <a:spLocks noChangeArrowheads="1"/>
              </p:cNvSpPr>
              <p:nvPr/>
            </p:nvSpPr>
            <p:spPr bwMode="auto">
              <a:xfrm>
                <a:off x="6327775" y="5457825"/>
                <a:ext cx="1206500" cy="4127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2" name="Rectangle 70"/>
              <p:cNvSpPr>
                <a:spLocks noChangeArrowheads="1"/>
              </p:cNvSpPr>
              <p:nvPr/>
            </p:nvSpPr>
            <p:spPr bwMode="auto">
              <a:xfrm>
                <a:off x="6327775" y="4705350"/>
                <a:ext cx="1206500" cy="225425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3" name="Freeform 71"/>
              <p:cNvSpPr>
                <a:spLocks/>
              </p:cNvSpPr>
              <p:nvPr/>
            </p:nvSpPr>
            <p:spPr bwMode="auto">
              <a:xfrm>
                <a:off x="7358063" y="5416550"/>
                <a:ext cx="433387" cy="454025"/>
              </a:xfrm>
              <a:custGeom>
                <a:avLst/>
                <a:gdLst>
                  <a:gd name="T0" fmla="*/ 115 w 115"/>
                  <a:gd name="T1" fmla="*/ 7 h 121"/>
                  <a:gd name="T2" fmla="*/ 18 w 115"/>
                  <a:gd name="T3" fmla="*/ 121 h 121"/>
                  <a:gd name="T4" fmla="*/ 0 w 115"/>
                  <a:gd name="T5" fmla="*/ 0 h 121"/>
                  <a:gd name="T6" fmla="*/ 115 w 115"/>
                  <a:gd name="T7" fmla="*/ 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121">
                    <a:moveTo>
                      <a:pt x="115" y="7"/>
                    </a:moveTo>
                    <a:cubicBezTo>
                      <a:pt x="18" y="121"/>
                      <a:pt x="18" y="121"/>
                      <a:pt x="18" y="121"/>
                    </a:cubicBezTo>
                    <a:cubicBezTo>
                      <a:pt x="28" y="81"/>
                      <a:pt x="24" y="40"/>
                      <a:pt x="0" y="0"/>
                    </a:cubicBezTo>
                    <a:cubicBezTo>
                      <a:pt x="36" y="26"/>
                      <a:pt x="75" y="25"/>
                      <a:pt x="115" y="7"/>
                    </a:cubicBezTo>
                    <a:close/>
                  </a:path>
                </a:pathLst>
              </a:custGeom>
              <a:solidFill>
                <a:srgbClr val="E8E7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4" name="Oval 72"/>
              <p:cNvSpPr>
                <a:spLocks noChangeArrowheads="1"/>
              </p:cNvSpPr>
              <p:nvPr/>
            </p:nvSpPr>
            <p:spPr bwMode="auto">
              <a:xfrm>
                <a:off x="4987925" y="4619625"/>
                <a:ext cx="1027112" cy="1025525"/>
              </a:xfrm>
              <a:prstGeom prst="ellipse">
                <a:avLst/>
              </a:prstGeom>
              <a:solidFill>
                <a:srgbClr val="B7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5" name="Freeform 73"/>
              <p:cNvSpPr>
                <a:spLocks/>
              </p:cNvSpPr>
              <p:nvPr/>
            </p:nvSpPr>
            <p:spPr bwMode="auto">
              <a:xfrm>
                <a:off x="5499100" y="5130800"/>
                <a:ext cx="458787" cy="427038"/>
              </a:xfrm>
              <a:custGeom>
                <a:avLst/>
                <a:gdLst>
                  <a:gd name="T0" fmla="*/ 76 w 122"/>
                  <a:gd name="T1" fmla="*/ 114 h 114"/>
                  <a:gd name="T2" fmla="*/ 122 w 122"/>
                  <a:gd name="T3" fmla="*/ 62 h 114"/>
                  <a:gd name="T4" fmla="*/ 0 w 122"/>
                  <a:gd name="T5" fmla="*/ 0 h 114"/>
                  <a:gd name="T6" fmla="*/ 76 w 122"/>
                  <a:gd name="T7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114">
                    <a:moveTo>
                      <a:pt x="76" y="114"/>
                    </a:moveTo>
                    <a:cubicBezTo>
                      <a:pt x="95" y="101"/>
                      <a:pt x="111" y="83"/>
                      <a:pt x="122" y="6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6" y="114"/>
                    </a:lnTo>
                    <a:close/>
                  </a:path>
                </a:pathLst>
              </a:custGeom>
              <a:solidFill>
                <a:srgbClr val="3F73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6" name="Freeform 74"/>
              <p:cNvSpPr>
                <a:spLocks/>
              </p:cNvSpPr>
              <p:nvPr/>
            </p:nvSpPr>
            <p:spPr bwMode="auto">
              <a:xfrm>
                <a:off x="5499100" y="4729163"/>
                <a:ext cx="515937" cy="633413"/>
              </a:xfrm>
              <a:custGeom>
                <a:avLst/>
                <a:gdLst>
                  <a:gd name="T0" fmla="*/ 122 w 137"/>
                  <a:gd name="T1" fmla="*/ 169 h 169"/>
                  <a:gd name="T2" fmla="*/ 137 w 137"/>
                  <a:gd name="T3" fmla="*/ 107 h 169"/>
                  <a:gd name="T4" fmla="*/ 85 w 137"/>
                  <a:gd name="T5" fmla="*/ 0 h 169"/>
                  <a:gd name="T6" fmla="*/ 0 w 137"/>
                  <a:gd name="T7" fmla="*/ 107 h 169"/>
                  <a:gd name="T8" fmla="*/ 122 w 137"/>
                  <a:gd name="T9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69">
                    <a:moveTo>
                      <a:pt x="122" y="169"/>
                    </a:moveTo>
                    <a:cubicBezTo>
                      <a:pt x="132" y="151"/>
                      <a:pt x="137" y="129"/>
                      <a:pt x="137" y="107"/>
                    </a:cubicBezTo>
                    <a:cubicBezTo>
                      <a:pt x="137" y="63"/>
                      <a:pt x="116" y="25"/>
                      <a:pt x="85" y="0"/>
                    </a:cubicBezTo>
                    <a:cubicBezTo>
                      <a:pt x="0" y="107"/>
                      <a:pt x="0" y="107"/>
                      <a:pt x="0" y="107"/>
                    </a:cubicBezTo>
                    <a:lnTo>
                      <a:pt x="122" y="169"/>
                    </a:lnTo>
                    <a:close/>
                  </a:path>
                </a:pathLst>
              </a:custGeom>
              <a:solidFill>
                <a:srgbClr val="5D8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7" name="Freeform 75"/>
              <p:cNvSpPr>
                <a:spLocks/>
              </p:cNvSpPr>
              <p:nvPr/>
            </p:nvSpPr>
            <p:spPr bwMode="auto">
              <a:xfrm>
                <a:off x="5499100" y="4619625"/>
                <a:ext cx="320675" cy="511175"/>
              </a:xfrm>
              <a:custGeom>
                <a:avLst/>
                <a:gdLst>
                  <a:gd name="T0" fmla="*/ 85 w 85"/>
                  <a:gd name="T1" fmla="*/ 29 h 136"/>
                  <a:gd name="T2" fmla="*/ 0 w 85"/>
                  <a:gd name="T3" fmla="*/ 0 h 136"/>
                  <a:gd name="T4" fmla="*/ 0 w 85"/>
                  <a:gd name="T5" fmla="*/ 136 h 136"/>
                  <a:gd name="T6" fmla="*/ 85 w 85"/>
                  <a:gd name="T7" fmla="*/ 29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36">
                    <a:moveTo>
                      <a:pt x="85" y="29"/>
                    </a:moveTo>
                    <a:cubicBezTo>
                      <a:pt x="61" y="10"/>
                      <a:pt x="32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7BA4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8" name="Freeform 76"/>
              <p:cNvSpPr>
                <a:spLocks/>
              </p:cNvSpPr>
              <p:nvPr/>
            </p:nvSpPr>
            <p:spPr bwMode="auto">
              <a:xfrm>
                <a:off x="5133975" y="4619625"/>
                <a:ext cx="365125" cy="511175"/>
              </a:xfrm>
              <a:custGeom>
                <a:avLst/>
                <a:gdLst>
                  <a:gd name="T0" fmla="*/ 97 w 97"/>
                  <a:gd name="T1" fmla="*/ 0 h 136"/>
                  <a:gd name="T2" fmla="*/ 97 w 97"/>
                  <a:gd name="T3" fmla="*/ 136 h 136"/>
                  <a:gd name="T4" fmla="*/ 0 w 97"/>
                  <a:gd name="T5" fmla="*/ 40 h 136"/>
                  <a:gd name="T6" fmla="*/ 97 w 97"/>
                  <a:gd name="T7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" h="136">
                    <a:moveTo>
                      <a:pt x="97" y="0"/>
                    </a:moveTo>
                    <a:cubicBezTo>
                      <a:pt x="97" y="136"/>
                      <a:pt x="97" y="136"/>
                      <a:pt x="97" y="13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5" y="15"/>
                      <a:pt x="59" y="0"/>
                      <a:pt x="97" y="0"/>
                    </a:cubicBezTo>
                    <a:close/>
                  </a:path>
                </a:pathLst>
              </a:custGeom>
              <a:solidFill>
                <a:srgbClr val="99BD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9" name="Rectangle 77"/>
              <p:cNvSpPr>
                <a:spLocks noChangeArrowheads="1"/>
              </p:cNvSpPr>
              <p:nvPr/>
            </p:nvSpPr>
            <p:spPr bwMode="auto">
              <a:xfrm>
                <a:off x="6327775" y="4259263"/>
                <a:ext cx="1206500" cy="60325"/>
              </a:xfrm>
              <a:prstGeom prst="rect">
                <a:avLst/>
              </a:prstGeom>
              <a:solidFill>
                <a:srgbClr val="B9D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0" name="Rectangle 78"/>
              <p:cNvSpPr>
                <a:spLocks noChangeArrowheads="1"/>
              </p:cNvSpPr>
              <p:nvPr/>
            </p:nvSpPr>
            <p:spPr bwMode="auto">
              <a:xfrm>
                <a:off x="7319963" y="3019425"/>
                <a:ext cx="214312" cy="1239838"/>
              </a:xfrm>
              <a:prstGeom prst="rect">
                <a:avLst/>
              </a:prstGeom>
              <a:solidFill>
                <a:srgbClr val="3F73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1" name="Rectangle 79"/>
              <p:cNvSpPr>
                <a:spLocks noChangeArrowheads="1"/>
              </p:cNvSpPr>
              <p:nvPr/>
            </p:nvSpPr>
            <p:spPr bwMode="auto">
              <a:xfrm>
                <a:off x="7072313" y="3489325"/>
                <a:ext cx="214312" cy="769938"/>
              </a:xfrm>
              <a:prstGeom prst="rect">
                <a:avLst/>
              </a:prstGeom>
              <a:solidFill>
                <a:srgbClr val="5D8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2" name="Rectangle 80"/>
              <p:cNvSpPr>
                <a:spLocks noChangeArrowheads="1"/>
              </p:cNvSpPr>
              <p:nvPr/>
            </p:nvSpPr>
            <p:spPr bwMode="auto">
              <a:xfrm>
                <a:off x="6823075" y="3748088"/>
                <a:ext cx="215900" cy="511175"/>
              </a:xfrm>
              <a:prstGeom prst="rect">
                <a:avLst/>
              </a:prstGeom>
              <a:solidFill>
                <a:srgbClr val="7BA4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3" name="Rectangle 81"/>
              <p:cNvSpPr>
                <a:spLocks noChangeArrowheads="1"/>
              </p:cNvSpPr>
              <p:nvPr/>
            </p:nvSpPr>
            <p:spPr bwMode="auto">
              <a:xfrm>
                <a:off x="6575425" y="3511550"/>
                <a:ext cx="214312" cy="747713"/>
              </a:xfrm>
              <a:prstGeom prst="rect">
                <a:avLst/>
              </a:prstGeom>
              <a:solidFill>
                <a:srgbClr val="99BD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4" name="Rectangle 82"/>
              <p:cNvSpPr>
                <a:spLocks noChangeArrowheads="1"/>
              </p:cNvSpPr>
              <p:nvPr/>
            </p:nvSpPr>
            <p:spPr bwMode="auto">
              <a:xfrm>
                <a:off x="6327775" y="3725863"/>
                <a:ext cx="214312" cy="533400"/>
              </a:xfrm>
              <a:prstGeom prst="rect">
                <a:avLst/>
              </a:prstGeom>
              <a:solidFill>
                <a:srgbClr val="B7D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273" y="2433987"/>
              <a:ext cx="548640" cy="5486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06" y="3110941"/>
              <a:ext cx="457200" cy="4572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0"/>
          <a:stretch/>
        </p:blipFill>
        <p:spPr>
          <a:xfrm>
            <a:off x="4099560" y="1555421"/>
            <a:ext cx="1368809" cy="249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5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  <p:bldP spid="980" grpId="0" animBg="1"/>
      <p:bldP spid="983" grpId="0"/>
      <p:bldP spid="984" grpId="0" animBg="1"/>
      <p:bldP spid="985" grpId="0"/>
      <p:bldP spid="986" grpId="0"/>
      <p:bldP spid="987" grpId="0" animBg="1"/>
      <p:bldP spid="988" grpId="0"/>
      <p:bldP spid="9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822987" y="115424"/>
            <a:ext cx="6618822" cy="6000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Improve What’s Reported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46514" y="1306158"/>
            <a:ext cx="3193367" cy="2925695"/>
            <a:chOff x="3499330" y="1214642"/>
            <a:chExt cx="2586484" cy="2093410"/>
          </a:xfrm>
        </p:grpSpPr>
        <p:sp>
          <p:nvSpPr>
            <p:cNvPr id="3" name="Round Same Side Corner Rectangle 2"/>
            <p:cNvSpPr/>
            <p:nvPr/>
          </p:nvSpPr>
          <p:spPr>
            <a:xfrm>
              <a:off x="3499330" y="1214642"/>
              <a:ext cx="2584203" cy="567056"/>
            </a:xfrm>
            <a:prstGeom prst="round2SameRect">
              <a:avLst>
                <a:gd name="adj1" fmla="val 8470"/>
                <a:gd name="adj2" fmla="val 0"/>
              </a:avLst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Eliminate Reporting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of Minor Incidents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Round Same Side Corner Rectangle 21"/>
            <p:cNvSpPr/>
            <p:nvPr/>
          </p:nvSpPr>
          <p:spPr>
            <a:xfrm rot="10800000">
              <a:off x="3499330" y="1781696"/>
              <a:ext cx="2586484" cy="1526356"/>
            </a:xfrm>
            <a:prstGeom prst="round2SameRect">
              <a:avLst>
                <a:gd name="adj1" fmla="val 3311"/>
                <a:gd name="adj2" fmla="val 0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3550256" y="1844608"/>
              <a:ext cx="2535557" cy="123248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7013" indent="-227013">
                <a:buFont typeface="Wingdings" panose="05000000000000000000" pitchFamily="2" charset="2"/>
                <a:buChar char="v"/>
              </a:pPr>
              <a:r>
                <a:rPr lang="en-US" sz="1900" dirty="0" smtClean="0">
                  <a:solidFill>
                    <a:schemeClr val="tx1"/>
                  </a:solidFill>
                </a:rPr>
                <a:t>Refine what </a:t>
              </a:r>
              <a:r>
                <a:rPr lang="en-US" sz="1900" dirty="0">
                  <a:solidFill>
                    <a:schemeClr val="tx1"/>
                  </a:solidFill>
                </a:rPr>
                <a:t>should </a:t>
              </a:r>
              <a:r>
                <a:rPr lang="en-US" sz="1900" dirty="0" smtClean="0">
                  <a:solidFill>
                    <a:schemeClr val="tx1"/>
                  </a:solidFill>
                </a:rPr>
                <a:t>and shouldn’t </a:t>
              </a:r>
              <a:r>
                <a:rPr lang="en-US" sz="1900" dirty="0">
                  <a:solidFill>
                    <a:schemeClr val="tx1"/>
                  </a:solidFill>
                </a:rPr>
                <a:t>be </a:t>
              </a:r>
              <a:r>
                <a:rPr lang="en-US" sz="1900" dirty="0" smtClean="0">
                  <a:solidFill>
                    <a:schemeClr val="tx1"/>
                  </a:solidFill>
                </a:rPr>
                <a:t>reported</a:t>
              </a:r>
            </a:p>
            <a:p>
              <a:pPr marL="227013" indent="-227013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en-US" sz="1900" dirty="0" smtClean="0">
                  <a:solidFill>
                    <a:schemeClr val="tx1"/>
                  </a:solidFill>
                </a:rPr>
                <a:t>Filter unnecessary reports in the OUs and Safety Office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00579" y="1308678"/>
            <a:ext cx="3119531" cy="3171882"/>
            <a:chOff x="3499325" y="1007411"/>
            <a:chExt cx="2540990" cy="2561699"/>
          </a:xfrm>
        </p:grpSpPr>
        <p:sp>
          <p:nvSpPr>
            <p:cNvPr id="43" name="Round Same Side Corner Rectangle 42"/>
            <p:cNvSpPr/>
            <p:nvPr/>
          </p:nvSpPr>
          <p:spPr>
            <a:xfrm>
              <a:off x="3499338" y="1007411"/>
              <a:ext cx="2540977" cy="655220"/>
            </a:xfrm>
            <a:prstGeom prst="round2SameRect">
              <a:avLst>
                <a:gd name="adj1" fmla="val 8470"/>
                <a:gd name="adj2" fmla="val 0"/>
              </a:avLst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Improve Information Consistency</a:t>
              </a:r>
              <a:endParaRPr lang="en-US" sz="2000" b="1" dirty="0"/>
            </a:p>
          </p:txBody>
        </p:sp>
        <p:sp>
          <p:nvSpPr>
            <p:cNvPr id="44" name="Round Same Side Corner Rectangle 43"/>
            <p:cNvSpPr/>
            <p:nvPr/>
          </p:nvSpPr>
          <p:spPr>
            <a:xfrm rot="10800000">
              <a:off x="3499325" y="1645421"/>
              <a:ext cx="2540989" cy="1722827"/>
            </a:xfrm>
            <a:prstGeom prst="round2SameRect">
              <a:avLst>
                <a:gd name="adj1" fmla="val 3311"/>
                <a:gd name="adj2" fmla="val 0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46" name="Content Placeholder 2"/>
            <p:cNvSpPr txBox="1">
              <a:spLocks/>
            </p:cNvSpPr>
            <p:nvPr/>
          </p:nvSpPr>
          <p:spPr>
            <a:xfrm>
              <a:off x="3499337" y="1715157"/>
              <a:ext cx="2540976" cy="18539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7013" indent="-227013">
                <a:buFont typeface="Wingdings" panose="05000000000000000000" pitchFamily="2" charset="2"/>
                <a:buChar char="v"/>
              </a:pPr>
              <a:r>
                <a:rPr lang="en-US" sz="1900" dirty="0">
                  <a:solidFill>
                    <a:schemeClr val="tx1"/>
                  </a:solidFill>
                </a:rPr>
                <a:t>Provide in-person and </a:t>
              </a:r>
              <a:r>
                <a:rPr lang="en-US" sz="1900" dirty="0" smtClean="0">
                  <a:solidFill>
                    <a:schemeClr val="tx1"/>
                  </a:solidFill>
                </a:rPr>
                <a:t>0n-line refresher training </a:t>
              </a:r>
              <a:r>
                <a:rPr lang="en-US" sz="1900" dirty="0">
                  <a:solidFill>
                    <a:schemeClr val="tx1"/>
                  </a:solidFill>
                </a:rPr>
                <a:t>for those </a:t>
              </a:r>
              <a:r>
                <a:rPr lang="en-US" sz="1900" dirty="0" smtClean="0">
                  <a:solidFill>
                    <a:schemeClr val="tx1"/>
                  </a:solidFill>
                </a:rPr>
                <a:t>who do reporting</a:t>
              </a:r>
              <a:endParaRPr lang="en-US" sz="1900" dirty="0">
                <a:solidFill>
                  <a:schemeClr val="tx1"/>
                </a:solidFill>
              </a:endParaRPr>
            </a:p>
            <a:p>
              <a:pPr marL="227013" lvl="0" indent="-227013">
                <a:spcBef>
                  <a:spcPts val="600"/>
                </a:spcBef>
                <a:buFont typeface="Wingdings" panose="05000000000000000000" pitchFamily="2" charset="2"/>
                <a:buChar char="v"/>
              </a:pPr>
              <a:r>
                <a:rPr lang="en-US" sz="2000" dirty="0" smtClean="0">
                  <a:solidFill>
                    <a:schemeClr val="tx1"/>
                  </a:solidFill>
                </a:rPr>
                <a:t>Consider having fewer employees do reporting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5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969311" y="2368597"/>
            <a:ext cx="2079696" cy="1723927"/>
            <a:chOff x="1562100" y="3212009"/>
            <a:chExt cx="6045589" cy="832670"/>
          </a:xfrm>
        </p:grpSpPr>
        <p:sp>
          <p:nvSpPr>
            <p:cNvPr id="87" name="TextBox 86"/>
            <p:cNvSpPr txBox="1"/>
            <p:nvPr/>
          </p:nvSpPr>
          <p:spPr>
            <a:xfrm>
              <a:off x="1562100" y="3450046"/>
              <a:ext cx="5369419" cy="59463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r>
                <a:rPr lang="en-US" sz="1600" dirty="0" smtClean="0"/>
                <a:t>Provide in-person and on-line refresher training on incident investigations</a:t>
              </a:r>
              <a:endParaRPr lang="en-US" sz="1600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562100" y="3212009"/>
              <a:ext cx="6045589" cy="17839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en-US" b="1" dirty="0" smtClean="0">
                  <a:solidFill>
                    <a:schemeClr val="accent1"/>
                  </a:solidFill>
                </a:rPr>
                <a:t>Training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 rot="5400000">
            <a:off x="5205400" y="1085935"/>
            <a:ext cx="1085850" cy="1280160"/>
            <a:chOff x="1072223" y="1730534"/>
            <a:chExt cx="1085850" cy="1280160"/>
          </a:xfrm>
          <a:solidFill>
            <a:schemeClr val="accent2">
              <a:lumMod val="75000"/>
            </a:schemeClr>
          </a:solidFill>
        </p:grpSpPr>
        <p:cxnSp>
          <p:nvCxnSpPr>
            <p:cNvPr id="91" name="Straight Connector 90"/>
            <p:cNvCxnSpPr/>
            <p:nvPr/>
          </p:nvCxnSpPr>
          <p:spPr>
            <a:xfrm rot="5400000">
              <a:off x="701040" y="2369820"/>
              <a:ext cx="1280160" cy="1588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12700" sx="96000" sy="96000" algn="l" rotWithShape="0">
                <a:prstClr val="black">
                  <a:alpha val="9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11"/>
            <p:cNvGrpSpPr/>
            <p:nvPr/>
          </p:nvGrpSpPr>
          <p:grpSpPr>
            <a:xfrm>
              <a:off x="1072223" y="1838325"/>
              <a:ext cx="1085850" cy="1077920"/>
              <a:chOff x="3761448" y="1948650"/>
              <a:chExt cx="1085850" cy="1077920"/>
            </a:xfrm>
            <a:grpFill/>
          </p:grpSpPr>
          <p:sp>
            <p:nvSpPr>
              <p:cNvPr id="93" name="Trapezoid 92"/>
              <p:cNvSpPr/>
              <p:nvPr/>
            </p:nvSpPr>
            <p:spPr>
              <a:xfrm rot="5400000" flipH="1">
                <a:off x="3665141" y="2318934"/>
                <a:ext cx="892968" cy="152400"/>
              </a:xfrm>
              <a:prstGeom prst="trapezoid">
                <a:avLst>
                  <a:gd name="adj" fmla="val 625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Parallelogram 93"/>
              <p:cNvSpPr/>
              <p:nvPr/>
            </p:nvSpPr>
            <p:spPr>
              <a:xfrm rot="16200000" flipV="1">
                <a:off x="3508373" y="2343942"/>
                <a:ext cx="984254" cy="381000"/>
              </a:xfrm>
              <a:prstGeom prst="parallelogram">
                <a:avLst>
                  <a:gd name="adj" fmla="val 6324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Freeform 94"/>
              <p:cNvSpPr/>
              <p:nvPr/>
            </p:nvSpPr>
            <p:spPr>
              <a:xfrm rot="10800000" flipH="1" flipV="1">
                <a:off x="3761448" y="2286000"/>
                <a:ext cx="1085850" cy="740570"/>
              </a:xfrm>
              <a:custGeom>
                <a:avLst/>
                <a:gdLst>
                  <a:gd name="connsiteX0" fmla="*/ 0 w 838200"/>
                  <a:gd name="connsiteY0" fmla="*/ 0 h 657225"/>
                  <a:gd name="connsiteX1" fmla="*/ 838200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609600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483079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483079 w 838200"/>
                  <a:gd name="connsiteY1" fmla="*/ 0 h 657225"/>
                  <a:gd name="connsiteX2" fmla="*/ 602916 w 838200"/>
                  <a:gd name="connsiteY2" fmla="*/ 0 h 657225"/>
                  <a:gd name="connsiteX3" fmla="*/ 838200 w 838200"/>
                  <a:gd name="connsiteY3" fmla="*/ 657225 h 657225"/>
                  <a:gd name="connsiteX4" fmla="*/ 0 w 838200"/>
                  <a:gd name="connsiteY4" fmla="*/ 657225 h 657225"/>
                  <a:gd name="connsiteX5" fmla="*/ 0 w 838200"/>
                  <a:gd name="connsiteY5" fmla="*/ 0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8200" h="657225">
                    <a:moveTo>
                      <a:pt x="0" y="0"/>
                    </a:moveTo>
                    <a:lnTo>
                      <a:pt x="483079" y="0"/>
                    </a:lnTo>
                    <a:lnTo>
                      <a:pt x="602916" y="0"/>
                    </a:lnTo>
                    <a:lnTo>
                      <a:pt x="838200" y="657225"/>
                    </a:lnTo>
                    <a:lnTo>
                      <a:pt x="0" y="6572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5176137" y="2384146"/>
            <a:ext cx="1889760" cy="1467245"/>
            <a:chOff x="1562100" y="3224024"/>
            <a:chExt cx="1683980" cy="867522"/>
          </a:xfrm>
        </p:grpSpPr>
        <p:sp>
          <p:nvSpPr>
            <p:cNvPr id="101" name="TextBox 100"/>
            <p:cNvSpPr txBox="1"/>
            <p:nvPr/>
          </p:nvSpPr>
          <p:spPr>
            <a:xfrm>
              <a:off x="1562100" y="3509223"/>
              <a:ext cx="1612996" cy="58232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defRPr/>
              </a:pPr>
              <a:r>
                <a:rPr lang="en-US" sz="1600" dirty="0" smtClean="0"/>
                <a:t>Consider having fewer employees conduct incident investigations</a:t>
              </a:r>
              <a:endParaRPr lang="en-US" sz="1600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562100" y="3224024"/>
              <a:ext cx="1683980" cy="218371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Procedures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 rot="5400000">
            <a:off x="3103710" y="1085935"/>
            <a:ext cx="1085850" cy="1280160"/>
            <a:chOff x="1088407" y="1730534"/>
            <a:chExt cx="1085850" cy="1280160"/>
          </a:xfrm>
        </p:grpSpPr>
        <p:cxnSp>
          <p:nvCxnSpPr>
            <p:cNvPr id="117" name="Straight Connector 116"/>
            <p:cNvCxnSpPr/>
            <p:nvPr/>
          </p:nvCxnSpPr>
          <p:spPr>
            <a:xfrm rot="5400000">
              <a:off x="701040" y="2369820"/>
              <a:ext cx="128016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12700" sx="96000" sy="96000" algn="l" rotWithShape="0">
                <a:prstClr val="black">
                  <a:alpha val="9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Group 11"/>
            <p:cNvGrpSpPr/>
            <p:nvPr/>
          </p:nvGrpSpPr>
          <p:grpSpPr>
            <a:xfrm>
              <a:off x="1088407" y="1838325"/>
              <a:ext cx="1085850" cy="1077920"/>
              <a:chOff x="3777632" y="1948650"/>
              <a:chExt cx="1085850" cy="1077920"/>
            </a:xfrm>
          </p:grpSpPr>
          <p:sp>
            <p:nvSpPr>
              <p:cNvPr id="119" name="Trapezoid 118"/>
              <p:cNvSpPr/>
              <p:nvPr/>
            </p:nvSpPr>
            <p:spPr>
              <a:xfrm rot="5400000" flipH="1">
                <a:off x="3665141" y="2318934"/>
                <a:ext cx="892968" cy="152400"/>
              </a:xfrm>
              <a:prstGeom prst="trapezoid">
                <a:avLst>
                  <a:gd name="adj" fmla="val 6250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Parallelogram 119"/>
              <p:cNvSpPr/>
              <p:nvPr/>
            </p:nvSpPr>
            <p:spPr>
              <a:xfrm rot="16200000" flipV="1">
                <a:off x="3508373" y="2343942"/>
                <a:ext cx="984254" cy="381000"/>
              </a:xfrm>
              <a:prstGeom prst="parallelogram">
                <a:avLst>
                  <a:gd name="adj" fmla="val 63243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Freeform 120"/>
              <p:cNvSpPr/>
              <p:nvPr/>
            </p:nvSpPr>
            <p:spPr>
              <a:xfrm rot="10800000" flipH="1" flipV="1">
                <a:off x="3777632" y="2286000"/>
                <a:ext cx="1085850" cy="740570"/>
              </a:xfrm>
              <a:custGeom>
                <a:avLst/>
                <a:gdLst>
                  <a:gd name="connsiteX0" fmla="*/ 0 w 838200"/>
                  <a:gd name="connsiteY0" fmla="*/ 0 h 657225"/>
                  <a:gd name="connsiteX1" fmla="*/ 838200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609600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483079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483079 w 838200"/>
                  <a:gd name="connsiteY1" fmla="*/ 0 h 657225"/>
                  <a:gd name="connsiteX2" fmla="*/ 602916 w 838200"/>
                  <a:gd name="connsiteY2" fmla="*/ 0 h 657225"/>
                  <a:gd name="connsiteX3" fmla="*/ 838200 w 838200"/>
                  <a:gd name="connsiteY3" fmla="*/ 657225 h 657225"/>
                  <a:gd name="connsiteX4" fmla="*/ 0 w 838200"/>
                  <a:gd name="connsiteY4" fmla="*/ 657225 h 657225"/>
                  <a:gd name="connsiteX5" fmla="*/ 0 w 838200"/>
                  <a:gd name="connsiteY5" fmla="*/ 0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8200" h="657225">
                    <a:moveTo>
                      <a:pt x="0" y="0"/>
                    </a:moveTo>
                    <a:lnTo>
                      <a:pt x="483079" y="0"/>
                    </a:lnTo>
                    <a:lnTo>
                      <a:pt x="602916" y="0"/>
                    </a:lnTo>
                    <a:lnTo>
                      <a:pt x="838200" y="657225"/>
                    </a:lnTo>
                    <a:lnTo>
                      <a:pt x="0" y="6572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6" name="Group 125"/>
          <p:cNvGrpSpPr/>
          <p:nvPr/>
        </p:nvGrpSpPr>
        <p:grpSpPr>
          <a:xfrm>
            <a:off x="3104599" y="2368601"/>
            <a:ext cx="1763082" cy="1236563"/>
            <a:chOff x="1576208" y="3134413"/>
            <a:chExt cx="1763082" cy="1236563"/>
          </a:xfrm>
        </p:grpSpPr>
        <p:sp>
          <p:nvSpPr>
            <p:cNvPr id="127" name="TextBox 126"/>
            <p:cNvSpPr txBox="1"/>
            <p:nvPr/>
          </p:nvSpPr>
          <p:spPr>
            <a:xfrm>
              <a:off x="1576208" y="3632312"/>
              <a:ext cx="1763082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r>
                <a:rPr lang="en-US" sz="1600" dirty="0" smtClean="0"/>
                <a:t>Provide guidance </a:t>
              </a:r>
              <a:r>
                <a:rPr lang="en-US" sz="1600" dirty="0"/>
                <a:t>and </a:t>
              </a:r>
              <a:r>
                <a:rPr lang="en-US" sz="1600" dirty="0" smtClean="0"/>
                <a:t>other resources</a:t>
              </a:r>
              <a:endParaRPr lang="en-US" sz="1600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582810" y="3134413"/>
              <a:ext cx="1756480" cy="369332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en-US" b="1" dirty="0" smtClean="0">
                  <a:solidFill>
                    <a:schemeClr val="accent4"/>
                  </a:solidFill>
                </a:rPr>
                <a:t>Tools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 rot="5400000">
            <a:off x="7419339" y="1085932"/>
            <a:ext cx="1085850" cy="1280160"/>
            <a:chOff x="1120775" y="1730534"/>
            <a:chExt cx="1085850" cy="1280160"/>
          </a:xfrm>
        </p:grpSpPr>
        <p:cxnSp>
          <p:nvCxnSpPr>
            <p:cNvPr id="130" name="Straight Connector 129"/>
            <p:cNvCxnSpPr/>
            <p:nvPr/>
          </p:nvCxnSpPr>
          <p:spPr>
            <a:xfrm rot="5400000">
              <a:off x="701040" y="2369820"/>
              <a:ext cx="128016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12700" sx="96000" sy="96000" algn="l" rotWithShape="0">
                <a:prstClr val="black">
                  <a:alpha val="9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1"/>
            <p:cNvGrpSpPr/>
            <p:nvPr/>
          </p:nvGrpSpPr>
          <p:grpSpPr>
            <a:xfrm>
              <a:off x="1120775" y="1838325"/>
              <a:ext cx="1085850" cy="1077920"/>
              <a:chOff x="3810000" y="1948650"/>
              <a:chExt cx="1085850" cy="1077920"/>
            </a:xfrm>
          </p:grpSpPr>
          <p:sp>
            <p:nvSpPr>
              <p:cNvPr id="132" name="Trapezoid 131"/>
              <p:cNvSpPr/>
              <p:nvPr/>
            </p:nvSpPr>
            <p:spPr>
              <a:xfrm rot="5400000" flipH="1">
                <a:off x="3665141" y="2318934"/>
                <a:ext cx="892968" cy="152400"/>
              </a:xfrm>
              <a:prstGeom prst="trapezoid">
                <a:avLst>
                  <a:gd name="adj" fmla="val 62501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Parallelogram 132"/>
              <p:cNvSpPr/>
              <p:nvPr/>
            </p:nvSpPr>
            <p:spPr>
              <a:xfrm rot="16200000" flipV="1">
                <a:off x="3508373" y="2343942"/>
                <a:ext cx="984254" cy="381000"/>
              </a:xfrm>
              <a:prstGeom prst="parallelogram">
                <a:avLst>
                  <a:gd name="adj" fmla="val 63243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Freeform 133"/>
              <p:cNvSpPr/>
              <p:nvPr/>
            </p:nvSpPr>
            <p:spPr>
              <a:xfrm rot="10800000" flipH="1" flipV="1">
                <a:off x="3810000" y="2286000"/>
                <a:ext cx="1085850" cy="740570"/>
              </a:xfrm>
              <a:custGeom>
                <a:avLst/>
                <a:gdLst>
                  <a:gd name="connsiteX0" fmla="*/ 0 w 838200"/>
                  <a:gd name="connsiteY0" fmla="*/ 0 h 657225"/>
                  <a:gd name="connsiteX1" fmla="*/ 838200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609600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483079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483079 w 838200"/>
                  <a:gd name="connsiteY1" fmla="*/ 0 h 657225"/>
                  <a:gd name="connsiteX2" fmla="*/ 602916 w 838200"/>
                  <a:gd name="connsiteY2" fmla="*/ 0 h 657225"/>
                  <a:gd name="connsiteX3" fmla="*/ 838200 w 838200"/>
                  <a:gd name="connsiteY3" fmla="*/ 657225 h 657225"/>
                  <a:gd name="connsiteX4" fmla="*/ 0 w 838200"/>
                  <a:gd name="connsiteY4" fmla="*/ 657225 h 657225"/>
                  <a:gd name="connsiteX5" fmla="*/ 0 w 838200"/>
                  <a:gd name="connsiteY5" fmla="*/ 0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8200" h="657225">
                    <a:moveTo>
                      <a:pt x="0" y="0"/>
                    </a:moveTo>
                    <a:lnTo>
                      <a:pt x="483079" y="0"/>
                    </a:lnTo>
                    <a:lnTo>
                      <a:pt x="602916" y="0"/>
                    </a:lnTo>
                    <a:lnTo>
                      <a:pt x="838200" y="657225"/>
                    </a:lnTo>
                    <a:lnTo>
                      <a:pt x="0" y="6572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9" name="Group 138"/>
          <p:cNvGrpSpPr/>
          <p:nvPr/>
        </p:nvGrpSpPr>
        <p:grpSpPr>
          <a:xfrm>
            <a:off x="7416633" y="2364951"/>
            <a:ext cx="1769504" cy="1240771"/>
            <a:chOff x="1578668" y="3140910"/>
            <a:chExt cx="1769504" cy="1240771"/>
          </a:xfrm>
        </p:grpSpPr>
        <p:sp>
          <p:nvSpPr>
            <p:cNvPr id="140" name="TextBox 139"/>
            <p:cNvSpPr txBox="1"/>
            <p:nvPr/>
          </p:nvSpPr>
          <p:spPr>
            <a:xfrm>
              <a:off x="1578668" y="3643017"/>
              <a:ext cx="1612996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r>
                <a:rPr lang="en-US" sz="1600" dirty="0" smtClean="0"/>
                <a:t>Provide expert safety assistance as needed</a:t>
              </a:r>
              <a:endParaRPr lang="en-US" sz="1600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578668" y="3140910"/>
              <a:ext cx="1769504" cy="369332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en-US" b="1" dirty="0" smtClean="0">
                  <a:solidFill>
                    <a:schemeClr val="accent5"/>
                  </a:solidFill>
                </a:rPr>
                <a:t>Support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97604" y="1183090"/>
            <a:ext cx="1280160" cy="1085850"/>
            <a:chOff x="618587" y="1145682"/>
            <a:chExt cx="1280160" cy="1085850"/>
          </a:xfrm>
        </p:grpSpPr>
        <p:cxnSp>
          <p:nvCxnSpPr>
            <p:cNvPr id="42" name="Straight Connector 41"/>
            <p:cNvCxnSpPr/>
            <p:nvPr/>
          </p:nvCxnSpPr>
          <p:spPr>
            <a:xfrm rot="10800000">
              <a:off x="618587" y="1365233"/>
              <a:ext cx="128016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12700" sx="96000" sy="96000" algn="l" rotWithShape="0">
                <a:prstClr val="black">
                  <a:alpha val="9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11"/>
            <p:cNvGrpSpPr/>
            <p:nvPr/>
          </p:nvGrpSpPr>
          <p:grpSpPr>
            <a:xfrm rot="5400000">
              <a:off x="709071" y="1149647"/>
              <a:ext cx="1085850" cy="1077920"/>
              <a:chOff x="3810000" y="1948650"/>
              <a:chExt cx="1085850" cy="1077920"/>
            </a:xfrm>
          </p:grpSpPr>
          <p:sp>
            <p:nvSpPr>
              <p:cNvPr id="48" name="Trapezoid 47"/>
              <p:cNvSpPr/>
              <p:nvPr/>
            </p:nvSpPr>
            <p:spPr>
              <a:xfrm rot="5400000" flipH="1">
                <a:off x="3665141" y="2318934"/>
                <a:ext cx="892968" cy="152400"/>
              </a:xfrm>
              <a:prstGeom prst="trapezoid">
                <a:avLst>
                  <a:gd name="adj" fmla="val 6250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Parallelogram 48"/>
              <p:cNvSpPr/>
              <p:nvPr/>
            </p:nvSpPr>
            <p:spPr>
              <a:xfrm rot="16200000" flipV="1">
                <a:off x="3508373" y="2343942"/>
                <a:ext cx="984254" cy="381000"/>
              </a:xfrm>
              <a:prstGeom prst="parallelogram">
                <a:avLst>
                  <a:gd name="adj" fmla="val 63243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 49"/>
              <p:cNvSpPr/>
              <p:nvPr/>
            </p:nvSpPr>
            <p:spPr>
              <a:xfrm rot="10800000" flipH="1" flipV="1">
                <a:off x="3810000" y="2286000"/>
                <a:ext cx="1085850" cy="740570"/>
              </a:xfrm>
              <a:custGeom>
                <a:avLst/>
                <a:gdLst>
                  <a:gd name="connsiteX0" fmla="*/ 0 w 838200"/>
                  <a:gd name="connsiteY0" fmla="*/ 0 h 657225"/>
                  <a:gd name="connsiteX1" fmla="*/ 838200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609600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483079 w 838200"/>
                  <a:gd name="connsiteY1" fmla="*/ 0 h 657225"/>
                  <a:gd name="connsiteX2" fmla="*/ 838200 w 838200"/>
                  <a:gd name="connsiteY2" fmla="*/ 657225 h 657225"/>
                  <a:gd name="connsiteX3" fmla="*/ 0 w 838200"/>
                  <a:gd name="connsiteY3" fmla="*/ 657225 h 657225"/>
                  <a:gd name="connsiteX4" fmla="*/ 0 w 838200"/>
                  <a:gd name="connsiteY4" fmla="*/ 0 h 657225"/>
                  <a:gd name="connsiteX0" fmla="*/ 0 w 838200"/>
                  <a:gd name="connsiteY0" fmla="*/ 0 h 657225"/>
                  <a:gd name="connsiteX1" fmla="*/ 483079 w 838200"/>
                  <a:gd name="connsiteY1" fmla="*/ 0 h 657225"/>
                  <a:gd name="connsiteX2" fmla="*/ 602916 w 838200"/>
                  <a:gd name="connsiteY2" fmla="*/ 0 h 657225"/>
                  <a:gd name="connsiteX3" fmla="*/ 838200 w 838200"/>
                  <a:gd name="connsiteY3" fmla="*/ 657225 h 657225"/>
                  <a:gd name="connsiteX4" fmla="*/ 0 w 838200"/>
                  <a:gd name="connsiteY4" fmla="*/ 657225 h 657225"/>
                  <a:gd name="connsiteX5" fmla="*/ 0 w 838200"/>
                  <a:gd name="connsiteY5" fmla="*/ 0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8200" h="657225">
                    <a:moveTo>
                      <a:pt x="0" y="0"/>
                    </a:moveTo>
                    <a:lnTo>
                      <a:pt x="483079" y="0"/>
                    </a:lnTo>
                    <a:lnTo>
                      <a:pt x="602916" y="0"/>
                    </a:lnTo>
                    <a:lnTo>
                      <a:pt x="838200" y="657225"/>
                    </a:lnTo>
                    <a:lnTo>
                      <a:pt x="0" y="657225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2" name="Group 349"/>
            <p:cNvGrpSpPr/>
            <p:nvPr/>
          </p:nvGrpSpPr>
          <p:grpSpPr>
            <a:xfrm>
              <a:off x="857954" y="1407953"/>
              <a:ext cx="450732" cy="455580"/>
              <a:chOff x="2163763" y="2366963"/>
              <a:chExt cx="442913" cy="447676"/>
            </a:xfrm>
            <a:solidFill>
              <a:schemeClr val="bg1"/>
            </a:solidFill>
          </p:grpSpPr>
          <p:sp>
            <p:nvSpPr>
              <p:cNvPr id="83" name="Freeform 312"/>
              <p:cNvSpPr>
                <a:spLocks noEditPoints="1"/>
              </p:cNvSpPr>
              <p:nvPr/>
            </p:nvSpPr>
            <p:spPr bwMode="auto">
              <a:xfrm>
                <a:off x="2163763" y="2600326"/>
                <a:ext cx="217488" cy="214313"/>
              </a:xfrm>
              <a:custGeom>
                <a:avLst/>
                <a:gdLst/>
                <a:ahLst/>
                <a:cxnLst>
                  <a:cxn ang="0">
                    <a:pos x="57" y="12"/>
                  </a:cxn>
                  <a:cxn ang="0">
                    <a:pos x="51" y="7"/>
                  </a:cxn>
                  <a:cxn ang="0">
                    <a:pos x="49" y="9"/>
                  </a:cxn>
                  <a:cxn ang="0">
                    <a:pos x="51" y="7"/>
                  </a:cxn>
                  <a:cxn ang="0">
                    <a:pos x="50" y="7"/>
                  </a:cxn>
                  <a:cxn ang="0">
                    <a:pos x="46" y="1"/>
                  </a:cxn>
                  <a:cxn ang="0">
                    <a:pos x="43" y="3"/>
                  </a:cxn>
                  <a:cxn ang="0">
                    <a:pos x="46" y="1"/>
                  </a:cxn>
                  <a:cxn ang="0">
                    <a:pos x="42" y="1"/>
                  </a:cxn>
                  <a:cxn ang="0">
                    <a:pos x="41" y="1"/>
                  </a:cxn>
                  <a:cxn ang="0">
                    <a:pos x="31" y="11"/>
                  </a:cxn>
                  <a:cxn ang="0">
                    <a:pos x="31" y="11"/>
                  </a:cxn>
                  <a:cxn ang="0">
                    <a:pos x="31" y="11"/>
                  </a:cxn>
                  <a:cxn ang="0">
                    <a:pos x="27" y="16"/>
                  </a:cxn>
                  <a:cxn ang="0">
                    <a:pos x="0" y="54"/>
                  </a:cxn>
                  <a:cxn ang="0">
                    <a:pos x="0" y="54"/>
                  </a:cxn>
                  <a:cxn ang="0">
                    <a:pos x="2" y="57"/>
                  </a:cxn>
                  <a:cxn ang="0">
                    <a:pos x="3" y="57"/>
                  </a:cxn>
                  <a:cxn ang="0">
                    <a:pos x="24" y="47"/>
                  </a:cxn>
                  <a:cxn ang="0">
                    <a:pos x="47" y="27"/>
                  </a:cxn>
                  <a:cxn ang="0">
                    <a:pos x="53" y="21"/>
                  </a:cxn>
                  <a:cxn ang="0">
                    <a:pos x="57" y="16"/>
                  </a:cxn>
                  <a:cxn ang="0">
                    <a:pos x="57" y="16"/>
                  </a:cxn>
                  <a:cxn ang="0">
                    <a:pos x="57" y="12"/>
                  </a:cxn>
                  <a:cxn ang="0">
                    <a:pos x="57" y="12"/>
                  </a:cxn>
                  <a:cxn ang="0">
                    <a:pos x="49" y="17"/>
                  </a:cxn>
                  <a:cxn ang="0">
                    <a:pos x="43" y="23"/>
                  </a:cxn>
                  <a:cxn ang="0">
                    <a:pos x="21" y="43"/>
                  </a:cxn>
                  <a:cxn ang="0">
                    <a:pos x="6" y="51"/>
                  </a:cxn>
                  <a:cxn ang="0">
                    <a:pos x="31" y="19"/>
                  </a:cxn>
                  <a:cxn ang="0">
                    <a:pos x="35" y="15"/>
                  </a:cxn>
                  <a:cxn ang="0">
                    <a:pos x="35" y="15"/>
                  </a:cxn>
                  <a:cxn ang="0">
                    <a:pos x="35" y="15"/>
                  </a:cxn>
                  <a:cxn ang="0">
                    <a:pos x="35" y="15"/>
                  </a:cxn>
                  <a:cxn ang="0">
                    <a:pos x="43" y="7"/>
                  </a:cxn>
                  <a:cxn ang="0">
                    <a:pos x="47" y="11"/>
                  </a:cxn>
                  <a:cxn ang="0">
                    <a:pos x="47" y="11"/>
                  </a:cxn>
                  <a:cxn ang="0">
                    <a:pos x="47" y="11"/>
                  </a:cxn>
                  <a:cxn ang="0">
                    <a:pos x="52" y="15"/>
                  </a:cxn>
                  <a:cxn ang="0">
                    <a:pos x="49" y="17"/>
                  </a:cxn>
                </a:cxnLst>
                <a:rect l="0" t="0" r="r" b="b"/>
                <a:pathLst>
                  <a:path w="58" h="57">
                    <a:moveTo>
                      <a:pt x="57" y="12"/>
                    </a:moveTo>
                    <a:cubicBezTo>
                      <a:pt x="55" y="11"/>
                      <a:pt x="53" y="9"/>
                      <a:pt x="51" y="7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1" y="7"/>
                      <a:pt x="50" y="7"/>
                    </a:cubicBezTo>
                    <a:cubicBezTo>
                      <a:pt x="49" y="5"/>
                      <a:pt x="47" y="4"/>
                      <a:pt x="46" y="1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5" y="0"/>
                      <a:pt x="43" y="0"/>
                      <a:pt x="42" y="1"/>
                    </a:cubicBezTo>
                    <a:cubicBezTo>
                      <a:pt x="42" y="1"/>
                      <a:pt x="42" y="1"/>
                      <a:pt x="41" y="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0" y="13"/>
                      <a:pt x="28" y="14"/>
                      <a:pt x="27" y="16"/>
                    </a:cubicBezTo>
                    <a:cubicBezTo>
                      <a:pt x="15" y="28"/>
                      <a:pt x="1" y="42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6"/>
                      <a:pt x="1" y="57"/>
                      <a:pt x="2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10" y="56"/>
                      <a:pt x="17" y="52"/>
                      <a:pt x="24" y="47"/>
                    </a:cubicBezTo>
                    <a:cubicBezTo>
                      <a:pt x="32" y="41"/>
                      <a:pt x="39" y="34"/>
                      <a:pt x="47" y="27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8" y="15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lose/>
                    <a:moveTo>
                      <a:pt x="49" y="17"/>
                    </a:moveTo>
                    <a:cubicBezTo>
                      <a:pt x="43" y="23"/>
                      <a:pt x="43" y="23"/>
                      <a:pt x="43" y="23"/>
                    </a:cubicBezTo>
                    <a:cubicBezTo>
                      <a:pt x="36" y="30"/>
                      <a:pt x="28" y="37"/>
                      <a:pt x="21" y="43"/>
                    </a:cubicBezTo>
                    <a:cubicBezTo>
                      <a:pt x="16" y="47"/>
                      <a:pt x="11" y="50"/>
                      <a:pt x="6" y="51"/>
                    </a:cubicBezTo>
                    <a:cubicBezTo>
                      <a:pt x="9" y="41"/>
                      <a:pt x="21" y="29"/>
                      <a:pt x="31" y="19"/>
                    </a:cubicBezTo>
                    <a:cubicBezTo>
                      <a:pt x="32" y="18"/>
                      <a:pt x="33" y="16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8"/>
                      <a:pt x="46" y="10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9" y="12"/>
                      <a:pt x="50" y="14"/>
                      <a:pt x="52" y="15"/>
                    </a:cubicBezTo>
                    <a:lnTo>
                      <a:pt x="49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313"/>
              <p:cNvSpPr>
                <a:spLocks noEditPoints="1"/>
              </p:cNvSpPr>
              <p:nvPr/>
            </p:nvSpPr>
            <p:spPr bwMode="auto">
              <a:xfrm>
                <a:off x="2317751" y="2366963"/>
                <a:ext cx="288925" cy="293688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38" y="0"/>
                  </a:cxn>
                  <a:cxn ang="0">
                    <a:pos x="11" y="11"/>
                  </a:cxn>
                  <a:cxn ang="0">
                    <a:pos x="0" y="39"/>
                  </a:cxn>
                  <a:cxn ang="0">
                    <a:pos x="11" y="66"/>
                  </a:cxn>
                  <a:cxn ang="0">
                    <a:pos x="38" y="78"/>
                  </a:cxn>
                  <a:cxn ang="0">
                    <a:pos x="66" y="66"/>
                  </a:cxn>
                  <a:cxn ang="0">
                    <a:pos x="77" y="39"/>
                  </a:cxn>
                  <a:cxn ang="0">
                    <a:pos x="66" y="11"/>
                  </a:cxn>
                  <a:cxn ang="0">
                    <a:pos x="62" y="63"/>
                  </a:cxn>
                  <a:cxn ang="0">
                    <a:pos x="38" y="73"/>
                  </a:cxn>
                  <a:cxn ang="0">
                    <a:pos x="15" y="63"/>
                  </a:cxn>
                  <a:cxn ang="0">
                    <a:pos x="5" y="39"/>
                  </a:cxn>
                  <a:cxn ang="0">
                    <a:pos x="15" y="15"/>
                  </a:cxn>
                  <a:cxn ang="0">
                    <a:pos x="38" y="5"/>
                  </a:cxn>
                  <a:cxn ang="0">
                    <a:pos x="62" y="15"/>
                  </a:cxn>
                  <a:cxn ang="0">
                    <a:pos x="72" y="39"/>
                  </a:cxn>
                  <a:cxn ang="0">
                    <a:pos x="62" y="63"/>
                  </a:cxn>
                </a:cxnLst>
                <a:rect l="0" t="0" r="r" b="b"/>
                <a:pathLst>
                  <a:path w="77" h="78">
                    <a:moveTo>
                      <a:pt x="66" y="11"/>
                    </a:moveTo>
                    <a:cubicBezTo>
                      <a:pt x="59" y="4"/>
                      <a:pt x="49" y="0"/>
                      <a:pt x="38" y="0"/>
                    </a:cubicBezTo>
                    <a:cubicBezTo>
                      <a:pt x="28" y="0"/>
                      <a:pt x="18" y="4"/>
                      <a:pt x="11" y="11"/>
                    </a:cubicBezTo>
                    <a:cubicBezTo>
                      <a:pt x="4" y="18"/>
                      <a:pt x="0" y="28"/>
                      <a:pt x="0" y="39"/>
                    </a:cubicBezTo>
                    <a:cubicBezTo>
                      <a:pt x="0" y="50"/>
                      <a:pt x="4" y="59"/>
                      <a:pt x="11" y="66"/>
                    </a:cubicBezTo>
                    <a:cubicBezTo>
                      <a:pt x="18" y="73"/>
                      <a:pt x="28" y="78"/>
                      <a:pt x="38" y="78"/>
                    </a:cubicBezTo>
                    <a:cubicBezTo>
                      <a:pt x="49" y="78"/>
                      <a:pt x="59" y="73"/>
                      <a:pt x="66" y="66"/>
                    </a:cubicBezTo>
                    <a:cubicBezTo>
                      <a:pt x="73" y="59"/>
                      <a:pt x="77" y="50"/>
                      <a:pt x="77" y="39"/>
                    </a:cubicBezTo>
                    <a:cubicBezTo>
                      <a:pt x="77" y="28"/>
                      <a:pt x="73" y="18"/>
                      <a:pt x="66" y="11"/>
                    </a:cubicBezTo>
                    <a:close/>
                    <a:moveTo>
                      <a:pt x="62" y="63"/>
                    </a:moveTo>
                    <a:cubicBezTo>
                      <a:pt x="56" y="69"/>
                      <a:pt x="48" y="73"/>
                      <a:pt x="38" y="73"/>
                    </a:cubicBezTo>
                    <a:cubicBezTo>
                      <a:pt x="29" y="73"/>
                      <a:pt x="21" y="69"/>
                      <a:pt x="15" y="63"/>
                    </a:cubicBezTo>
                    <a:cubicBezTo>
                      <a:pt x="8" y="57"/>
                      <a:pt x="5" y="48"/>
                      <a:pt x="5" y="39"/>
                    </a:cubicBezTo>
                    <a:cubicBezTo>
                      <a:pt x="5" y="29"/>
                      <a:pt x="8" y="21"/>
                      <a:pt x="15" y="15"/>
                    </a:cubicBezTo>
                    <a:cubicBezTo>
                      <a:pt x="21" y="9"/>
                      <a:pt x="29" y="5"/>
                      <a:pt x="38" y="5"/>
                    </a:cubicBezTo>
                    <a:cubicBezTo>
                      <a:pt x="48" y="5"/>
                      <a:pt x="56" y="9"/>
                      <a:pt x="62" y="15"/>
                    </a:cubicBezTo>
                    <a:cubicBezTo>
                      <a:pt x="69" y="21"/>
                      <a:pt x="72" y="29"/>
                      <a:pt x="72" y="39"/>
                    </a:cubicBezTo>
                    <a:cubicBezTo>
                      <a:pt x="72" y="48"/>
                      <a:pt x="69" y="57"/>
                      <a:pt x="62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314"/>
              <p:cNvSpPr>
                <a:spLocks/>
              </p:cNvSpPr>
              <p:nvPr/>
            </p:nvSpPr>
            <p:spPr bwMode="auto">
              <a:xfrm>
                <a:off x="2400301" y="2446338"/>
                <a:ext cx="87313" cy="85725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9" y="0"/>
                  </a:cxn>
                  <a:cxn ang="0">
                    <a:pos x="7" y="5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3" y="19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3" y="23"/>
                  </a:cxn>
                  <a:cxn ang="0">
                    <a:pos x="5" y="20"/>
                  </a:cxn>
                  <a:cxn ang="0">
                    <a:pos x="5" y="19"/>
                  </a:cxn>
                  <a:cxn ang="0">
                    <a:pos x="5" y="19"/>
                  </a:cxn>
                  <a:cxn ang="0">
                    <a:pos x="5" y="19"/>
                  </a:cxn>
                  <a:cxn ang="0">
                    <a:pos x="10" y="9"/>
                  </a:cxn>
                  <a:cxn ang="0">
                    <a:pos x="19" y="5"/>
                  </a:cxn>
                  <a:cxn ang="0">
                    <a:pos x="20" y="5"/>
                  </a:cxn>
                  <a:cxn ang="0">
                    <a:pos x="23" y="3"/>
                  </a:cxn>
                  <a:cxn ang="0">
                    <a:pos x="20" y="0"/>
                  </a:cxn>
                </a:cxnLst>
                <a:rect l="0" t="0" r="r" b="b"/>
                <a:pathLst>
                  <a:path w="23" h="23">
                    <a:moveTo>
                      <a:pt x="20" y="0"/>
                    </a:moveTo>
                    <a:cubicBezTo>
                      <a:pt x="20" y="0"/>
                      <a:pt x="20" y="0"/>
                      <a:pt x="19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3" y="8"/>
                      <a:pt x="1" y="12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0" y="19"/>
                      <a:pt x="0" y="20"/>
                    </a:cubicBezTo>
                    <a:cubicBezTo>
                      <a:pt x="0" y="22"/>
                      <a:pt x="1" y="23"/>
                      <a:pt x="3" y="23"/>
                    </a:cubicBezTo>
                    <a:cubicBezTo>
                      <a:pt x="4" y="23"/>
                      <a:pt x="5" y="22"/>
                      <a:pt x="5" y="20"/>
                    </a:cubicBezTo>
                    <a:cubicBezTo>
                      <a:pt x="5" y="20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4"/>
                      <a:pt x="8" y="11"/>
                      <a:pt x="10" y="9"/>
                    </a:cubicBezTo>
                    <a:cubicBezTo>
                      <a:pt x="13" y="6"/>
                      <a:pt x="16" y="5"/>
                      <a:pt x="19" y="5"/>
                    </a:cubicBezTo>
                    <a:cubicBezTo>
                      <a:pt x="19" y="5"/>
                      <a:pt x="19" y="5"/>
                      <a:pt x="20" y="5"/>
                    </a:cubicBezTo>
                    <a:cubicBezTo>
                      <a:pt x="21" y="6"/>
                      <a:pt x="22" y="5"/>
                      <a:pt x="23" y="3"/>
                    </a:cubicBezTo>
                    <a:cubicBezTo>
                      <a:pt x="23" y="2"/>
                      <a:pt x="22" y="1"/>
                      <a:pt x="2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315"/>
              <p:cNvSpPr>
                <a:spLocks noEditPoints="1"/>
              </p:cNvSpPr>
              <p:nvPr/>
            </p:nvSpPr>
            <p:spPr bwMode="auto">
              <a:xfrm>
                <a:off x="2351088" y="2400301"/>
                <a:ext cx="222250" cy="222250"/>
              </a:xfrm>
              <a:custGeom>
                <a:avLst/>
                <a:gdLst/>
                <a:ahLst/>
                <a:cxnLst>
                  <a:cxn ang="0">
                    <a:pos x="50" y="9"/>
                  </a:cxn>
                  <a:cxn ang="0">
                    <a:pos x="29" y="0"/>
                  </a:cxn>
                  <a:cxn ang="0">
                    <a:pos x="9" y="9"/>
                  </a:cxn>
                  <a:cxn ang="0">
                    <a:pos x="0" y="30"/>
                  </a:cxn>
                  <a:cxn ang="0">
                    <a:pos x="9" y="51"/>
                  </a:cxn>
                  <a:cxn ang="0">
                    <a:pos x="29" y="59"/>
                  </a:cxn>
                  <a:cxn ang="0">
                    <a:pos x="50" y="51"/>
                  </a:cxn>
                  <a:cxn ang="0">
                    <a:pos x="59" y="30"/>
                  </a:cxn>
                  <a:cxn ang="0">
                    <a:pos x="50" y="9"/>
                  </a:cxn>
                  <a:cxn ang="0">
                    <a:pos x="47" y="47"/>
                  </a:cxn>
                  <a:cxn ang="0">
                    <a:pos x="29" y="54"/>
                  </a:cxn>
                  <a:cxn ang="0">
                    <a:pos x="12" y="47"/>
                  </a:cxn>
                  <a:cxn ang="0">
                    <a:pos x="5" y="30"/>
                  </a:cxn>
                  <a:cxn ang="0">
                    <a:pos x="12" y="12"/>
                  </a:cxn>
                  <a:cxn ang="0">
                    <a:pos x="29" y="5"/>
                  </a:cxn>
                  <a:cxn ang="0">
                    <a:pos x="47" y="12"/>
                  </a:cxn>
                  <a:cxn ang="0">
                    <a:pos x="54" y="30"/>
                  </a:cxn>
                  <a:cxn ang="0">
                    <a:pos x="47" y="47"/>
                  </a:cxn>
                </a:cxnLst>
                <a:rect l="0" t="0" r="r" b="b"/>
                <a:pathLst>
                  <a:path w="59" h="59">
                    <a:moveTo>
                      <a:pt x="50" y="9"/>
                    </a:moveTo>
                    <a:cubicBezTo>
                      <a:pt x="45" y="4"/>
                      <a:pt x="38" y="0"/>
                      <a:pt x="29" y="0"/>
                    </a:cubicBezTo>
                    <a:cubicBezTo>
                      <a:pt x="21" y="0"/>
                      <a:pt x="14" y="4"/>
                      <a:pt x="9" y="9"/>
                    </a:cubicBezTo>
                    <a:cubicBezTo>
                      <a:pt x="3" y="14"/>
                      <a:pt x="0" y="22"/>
                      <a:pt x="0" y="30"/>
                    </a:cubicBezTo>
                    <a:cubicBezTo>
                      <a:pt x="0" y="38"/>
                      <a:pt x="3" y="45"/>
                      <a:pt x="9" y="51"/>
                    </a:cubicBezTo>
                    <a:cubicBezTo>
                      <a:pt x="14" y="56"/>
                      <a:pt x="21" y="59"/>
                      <a:pt x="29" y="59"/>
                    </a:cubicBezTo>
                    <a:cubicBezTo>
                      <a:pt x="38" y="59"/>
                      <a:pt x="45" y="56"/>
                      <a:pt x="50" y="51"/>
                    </a:cubicBezTo>
                    <a:cubicBezTo>
                      <a:pt x="56" y="45"/>
                      <a:pt x="59" y="38"/>
                      <a:pt x="59" y="30"/>
                    </a:cubicBezTo>
                    <a:cubicBezTo>
                      <a:pt x="59" y="22"/>
                      <a:pt x="56" y="14"/>
                      <a:pt x="50" y="9"/>
                    </a:cubicBezTo>
                    <a:close/>
                    <a:moveTo>
                      <a:pt x="47" y="47"/>
                    </a:moveTo>
                    <a:cubicBezTo>
                      <a:pt x="42" y="51"/>
                      <a:pt x="36" y="54"/>
                      <a:pt x="29" y="54"/>
                    </a:cubicBezTo>
                    <a:cubicBezTo>
                      <a:pt x="23" y="54"/>
                      <a:pt x="17" y="51"/>
                      <a:pt x="12" y="47"/>
                    </a:cubicBezTo>
                    <a:cubicBezTo>
                      <a:pt x="8" y="43"/>
                      <a:pt x="5" y="37"/>
                      <a:pt x="5" y="30"/>
                    </a:cubicBezTo>
                    <a:cubicBezTo>
                      <a:pt x="5" y="23"/>
                      <a:pt x="8" y="17"/>
                      <a:pt x="12" y="12"/>
                    </a:cubicBezTo>
                    <a:cubicBezTo>
                      <a:pt x="17" y="8"/>
                      <a:pt x="23" y="5"/>
                      <a:pt x="29" y="5"/>
                    </a:cubicBezTo>
                    <a:cubicBezTo>
                      <a:pt x="36" y="5"/>
                      <a:pt x="42" y="8"/>
                      <a:pt x="47" y="12"/>
                    </a:cubicBezTo>
                    <a:cubicBezTo>
                      <a:pt x="51" y="17"/>
                      <a:pt x="54" y="23"/>
                      <a:pt x="54" y="30"/>
                    </a:cubicBezTo>
                    <a:cubicBezTo>
                      <a:pt x="54" y="37"/>
                      <a:pt x="51" y="43"/>
                      <a:pt x="47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5" name="Group 356"/>
          <p:cNvGrpSpPr/>
          <p:nvPr/>
        </p:nvGrpSpPr>
        <p:grpSpPr>
          <a:xfrm>
            <a:off x="6385768" y="188922"/>
            <a:ext cx="468186" cy="417480"/>
            <a:chOff x="2166938" y="3051176"/>
            <a:chExt cx="439738" cy="392113"/>
          </a:xfrm>
          <a:solidFill>
            <a:schemeClr val="bg1"/>
          </a:solidFill>
        </p:grpSpPr>
        <p:sp>
          <p:nvSpPr>
            <p:cNvPr id="56" name="Freeform 256"/>
            <p:cNvSpPr>
              <a:spLocks/>
            </p:cNvSpPr>
            <p:nvPr/>
          </p:nvSpPr>
          <p:spPr bwMode="auto">
            <a:xfrm>
              <a:off x="2543176" y="3276601"/>
              <a:ext cx="63500" cy="30163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14" y="8"/>
                </a:cxn>
                <a:cxn ang="0">
                  <a:pos x="17" y="6"/>
                </a:cxn>
                <a:cxn ang="0">
                  <a:pos x="15" y="2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3" y="6"/>
                </a:cxn>
              </a:cxnLst>
              <a:rect l="0" t="0" r="r" b="b"/>
              <a:pathLst>
                <a:path w="17" h="8">
                  <a:moveTo>
                    <a:pt x="3" y="6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7"/>
                    <a:pt x="17" y="6"/>
                  </a:cubicBezTo>
                  <a:cubicBezTo>
                    <a:pt x="17" y="4"/>
                    <a:pt x="16" y="3"/>
                    <a:pt x="15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257"/>
            <p:cNvSpPr>
              <a:spLocks/>
            </p:cNvSpPr>
            <p:nvPr/>
          </p:nvSpPr>
          <p:spPr bwMode="auto">
            <a:xfrm>
              <a:off x="2543176" y="3141663"/>
              <a:ext cx="63500" cy="30163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15" y="5"/>
                </a:cxn>
                <a:cxn ang="0">
                  <a:pos x="17" y="2"/>
                </a:cxn>
                <a:cxn ang="0">
                  <a:pos x="13" y="0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4" y="8"/>
                </a:cxn>
              </a:cxnLst>
              <a:rect l="0" t="0" r="r" b="b"/>
              <a:pathLst>
                <a:path w="17" h="8">
                  <a:moveTo>
                    <a:pt x="4" y="8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4"/>
                    <a:pt x="17" y="2"/>
                  </a:cubicBezTo>
                  <a:cubicBezTo>
                    <a:pt x="16" y="1"/>
                    <a:pt x="15" y="0"/>
                    <a:pt x="13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7"/>
                    <a:pt x="2" y="8"/>
                    <a:pt x="4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258"/>
            <p:cNvSpPr>
              <a:spLocks/>
            </p:cNvSpPr>
            <p:nvPr/>
          </p:nvSpPr>
          <p:spPr bwMode="auto">
            <a:xfrm>
              <a:off x="2543176" y="3213101"/>
              <a:ext cx="63500" cy="22225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14" y="6"/>
                </a:cxn>
                <a:cxn ang="0">
                  <a:pos x="17" y="3"/>
                </a:cxn>
                <a:cxn ang="0">
                  <a:pos x="14" y="0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3" y="6"/>
                </a:cxn>
              </a:cxnLst>
              <a:rect l="0" t="0" r="r" b="b"/>
              <a:pathLst>
                <a:path w="17" h="6">
                  <a:moveTo>
                    <a:pt x="3" y="6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16" y="6"/>
                    <a:pt x="17" y="4"/>
                    <a:pt x="17" y="3"/>
                  </a:cubicBezTo>
                  <a:cubicBezTo>
                    <a:pt x="17" y="2"/>
                    <a:pt x="15" y="0"/>
                    <a:pt x="1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259"/>
            <p:cNvSpPr>
              <a:spLocks/>
            </p:cNvSpPr>
            <p:nvPr/>
          </p:nvSpPr>
          <p:spPr bwMode="auto">
            <a:xfrm>
              <a:off x="2543176" y="3055938"/>
              <a:ext cx="63500" cy="44450"/>
            </a:xfrm>
            <a:custGeom>
              <a:avLst/>
              <a:gdLst/>
              <a:ahLst/>
              <a:cxnLst>
                <a:cxn ang="0">
                  <a:pos x="4" y="11"/>
                </a:cxn>
                <a:cxn ang="0">
                  <a:pos x="15" y="6"/>
                </a:cxn>
                <a:cxn ang="0">
                  <a:pos x="17" y="2"/>
                </a:cxn>
                <a:cxn ang="0">
                  <a:pos x="13" y="1"/>
                </a:cxn>
                <a:cxn ang="0">
                  <a:pos x="2" y="7"/>
                </a:cxn>
                <a:cxn ang="0">
                  <a:pos x="1" y="10"/>
                </a:cxn>
                <a:cxn ang="0">
                  <a:pos x="4" y="11"/>
                </a:cxn>
              </a:cxnLst>
              <a:rect l="0" t="0" r="r" b="b"/>
              <a:pathLst>
                <a:path w="17" h="12">
                  <a:moveTo>
                    <a:pt x="4" y="11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7" y="5"/>
                    <a:pt x="17" y="3"/>
                    <a:pt x="17" y="2"/>
                  </a:cubicBezTo>
                  <a:cubicBezTo>
                    <a:pt x="16" y="1"/>
                    <a:pt x="14" y="0"/>
                    <a:pt x="13" y="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" y="11"/>
                    <a:pt x="3" y="12"/>
                    <a:pt x="4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260"/>
            <p:cNvSpPr>
              <a:spLocks/>
            </p:cNvSpPr>
            <p:nvPr/>
          </p:nvSpPr>
          <p:spPr bwMode="auto">
            <a:xfrm>
              <a:off x="2543176" y="3349626"/>
              <a:ext cx="63500" cy="41275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5"/>
                </a:cxn>
                <a:cxn ang="0">
                  <a:pos x="13" y="10"/>
                </a:cxn>
                <a:cxn ang="0">
                  <a:pos x="17" y="9"/>
                </a:cxn>
                <a:cxn ang="0">
                  <a:pos x="15" y="6"/>
                </a:cxn>
              </a:cxnLst>
              <a:rect l="0" t="0" r="r" b="b"/>
              <a:pathLst>
                <a:path w="17" h="11">
                  <a:moveTo>
                    <a:pt x="15" y="6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0" y="3"/>
                    <a:pt x="0" y="5"/>
                    <a:pt x="2" y="5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5" y="11"/>
                    <a:pt x="16" y="10"/>
                    <a:pt x="17" y="9"/>
                  </a:cubicBezTo>
                  <a:cubicBezTo>
                    <a:pt x="17" y="8"/>
                    <a:pt x="17" y="6"/>
                    <a:pt x="15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261"/>
            <p:cNvSpPr>
              <a:spLocks noEditPoints="1"/>
            </p:cNvSpPr>
            <p:nvPr/>
          </p:nvSpPr>
          <p:spPr bwMode="auto">
            <a:xfrm>
              <a:off x="2166938" y="3051176"/>
              <a:ext cx="361950" cy="392113"/>
            </a:xfrm>
            <a:custGeom>
              <a:avLst/>
              <a:gdLst/>
              <a:ahLst/>
              <a:cxnLst>
                <a:cxn ang="0">
                  <a:pos x="95" y="11"/>
                </a:cxn>
                <a:cxn ang="0">
                  <a:pos x="91" y="3"/>
                </a:cxn>
                <a:cxn ang="0">
                  <a:pos x="75" y="7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6" y="26"/>
                </a:cxn>
                <a:cxn ang="0">
                  <a:pos x="4" y="65"/>
                </a:cxn>
                <a:cxn ang="0">
                  <a:pos x="30" y="104"/>
                </a:cxn>
                <a:cxn ang="0">
                  <a:pos x="44" y="96"/>
                </a:cxn>
                <a:cxn ang="0">
                  <a:pos x="57" y="66"/>
                </a:cxn>
                <a:cxn ang="0">
                  <a:pos x="75" y="82"/>
                </a:cxn>
                <a:cxn ang="0">
                  <a:pos x="92" y="85"/>
                </a:cxn>
                <a:cxn ang="0">
                  <a:pos x="95" y="77"/>
                </a:cxn>
                <a:cxn ang="0">
                  <a:pos x="95" y="12"/>
                </a:cxn>
                <a:cxn ang="0">
                  <a:pos x="27" y="31"/>
                </a:cxn>
                <a:cxn ang="0">
                  <a:pos x="39" y="96"/>
                </a:cxn>
                <a:cxn ang="0">
                  <a:pos x="37" y="98"/>
                </a:cxn>
                <a:cxn ang="0">
                  <a:pos x="33" y="64"/>
                </a:cxn>
                <a:cxn ang="0">
                  <a:pos x="89" y="77"/>
                </a:cxn>
                <a:cxn ang="0">
                  <a:pos x="88" y="82"/>
                </a:cxn>
                <a:cxn ang="0">
                  <a:pos x="83" y="82"/>
                </a:cxn>
                <a:cxn ang="0">
                  <a:pos x="59" y="62"/>
                </a:cxn>
                <a:cxn ang="0">
                  <a:pos x="59" y="27"/>
                </a:cxn>
                <a:cxn ang="0">
                  <a:pos x="83" y="6"/>
                </a:cxn>
                <a:cxn ang="0">
                  <a:pos x="89" y="12"/>
                </a:cxn>
              </a:cxnLst>
              <a:rect l="0" t="0" r="r" b="b"/>
              <a:pathLst>
                <a:path w="96" h="104">
                  <a:moveTo>
                    <a:pt x="95" y="12"/>
                  </a:moveTo>
                  <a:cubicBezTo>
                    <a:pt x="92" y="12"/>
                    <a:pt x="92" y="12"/>
                    <a:pt x="92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95" y="11"/>
                    <a:pt x="95" y="11"/>
                  </a:cubicBezTo>
                  <a:cubicBezTo>
                    <a:pt x="94" y="8"/>
                    <a:pt x="93" y="5"/>
                    <a:pt x="92" y="4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4"/>
                    <a:pt x="91" y="4"/>
                    <a:pt x="91" y="3"/>
                  </a:cubicBezTo>
                  <a:cubicBezTo>
                    <a:pt x="90" y="2"/>
                    <a:pt x="88" y="1"/>
                    <a:pt x="87" y="1"/>
                  </a:cubicBezTo>
                  <a:cubicBezTo>
                    <a:pt x="85" y="0"/>
                    <a:pt x="83" y="1"/>
                    <a:pt x="81" y="1"/>
                  </a:cubicBezTo>
                  <a:cubicBezTo>
                    <a:pt x="79" y="2"/>
                    <a:pt x="77" y="4"/>
                    <a:pt x="75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1" y="13"/>
                    <a:pt x="64" y="19"/>
                    <a:pt x="57" y="22"/>
                  </a:cubicBezTo>
                  <a:cubicBezTo>
                    <a:pt x="50" y="25"/>
                    <a:pt x="43" y="27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2" y="26"/>
                    <a:pt x="30" y="26"/>
                    <a:pt x="27" y="26"/>
                  </a:cubicBezTo>
                  <a:cubicBezTo>
                    <a:pt x="20" y="26"/>
                    <a:pt x="13" y="25"/>
                    <a:pt x="6" y="2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4" y="27"/>
                  </a:cubicBezTo>
                  <a:cubicBezTo>
                    <a:pt x="1" y="30"/>
                    <a:pt x="0" y="37"/>
                    <a:pt x="0" y="44"/>
                  </a:cubicBezTo>
                  <a:cubicBezTo>
                    <a:pt x="0" y="52"/>
                    <a:pt x="1" y="60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14" y="66"/>
                    <a:pt x="17" y="77"/>
                    <a:pt x="19" y="86"/>
                  </a:cubicBezTo>
                  <a:cubicBezTo>
                    <a:pt x="21" y="96"/>
                    <a:pt x="23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1" y="104"/>
                    <a:pt x="31" y="104"/>
                  </a:cubicBezTo>
                  <a:cubicBezTo>
                    <a:pt x="34" y="104"/>
                    <a:pt x="36" y="104"/>
                    <a:pt x="39" y="103"/>
                  </a:cubicBezTo>
                  <a:cubicBezTo>
                    <a:pt x="42" y="102"/>
                    <a:pt x="44" y="100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1"/>
                    <a:pt x="43" y="84"/>
                    <a:pt x="42" y="77"/>
                  </a:cubicBezTo>
                  <a:cubicBezTo>
                    <a:pt x="41" y="72"/>
                    <a:pt x="40" y="67"/>
                    <a:pt x="38" y="62"/>
                  </a:cubicBezTo>
                  <a:cubicBezTo>
                    <a:pt x="44" y="62"/>
                    <a:pt x="51" y="64"/>
                    <a:pt x="57" y="66"/>
                  </a:cubicBezTo>
                  <a:cubicBezTo>
                    <a:pt x="64" y="70"/>
                    <a:pt x="71" y="76"/>
                    <a:pt x="75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7" y="84"/>
                    <a:pt x="79" y="86"/>
                    <a:pt x="81" y="87"/>
                  </a:cubicBezTo>
                  <a:cubicBezTo>
                    <a:pt x="83" y="88"/>
                    <a:pt x="85" y="88"/>
                    <a:pt x="87" y="88"/>
                  </a:cubicBezTo>
                  <a:cubicBezTo>
                    <a:pt x="88" y="88"/>
                    <a:pt x="90" y="87"/>
                    <a:pt x="92" y="85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3" y="83"/>
                    <a:pt x="94" y="81"/>
                    <a:pt x="95" y="77"/>
                  </a:cubicBezTo>
                  <a:cubicBezTo>
                    <a:pt x="95" y="77"/>
                    <a:pt x="95" y="77"/>
                    <a:pt x="95" y="77"/>
                  </a:cubicBezTo>
                  <a:cubicBezTo>
                    <a:pt x="95" y="77"/>
                    <a:pt x="95" y="77"/>
                    <a:pt x="95" y="77"/>
                  </a:cubicBezTo>
                  <a:cubicBezTo>
                    <a:pt x="95" y="71"/>
                    <a:pt x="95" y="66"/>
                    <a:pt x="96" y="60"/>
                  </a:cubicBezTo>
                  <a:cubicBezTo>
                    <a:pt x="96" y="55"/>
                    <a:pt x="96" y="50"/>
                    <a:pt x="96" y="44"/>
                  </a:cubicBezTo>
                  <a:cubicBezTo>
                    <a:pt x="96" y="39"/>
                    <a:pt x="96" y="34"/>
                    <a:pt x="96" y="28"/>
                  </a:cubicBezTo>
                  <a:cubicBezTo>
                    <a:pt x="95" y="23"/>
                    <a:pt x="95" y="17"/>
                    <a:pt x="95" y="12"/>
                  </a:cubicBezTo>
                  <a:close/>
                  <a:moveTo>
                    <a:pt x="8" y="61"/>
                  </a:moveTo>
                  <a:cubicBezTo>
                    <a:pt x="6" y="56"/>
                    <a:pt x="5" y="50"/>
                    <a:pt x="5" y="44"/>
                  </a:cubicBezTo>
                  <a:cubicBezTo>
                    <a:pt x="5" y="39"/>
                    <a:pt x="6" y="34"/>
                    <a:pt x="8" y="31"/>
                  </a:cubicBezTo>
                  <a:cubicBezTo>
                    <a:pt x="14" y="31"/>
                    <a:pt x="20" y="31"/>
                    <a:pt x="27" y="31"/>
                  </a:cubicBezTo>
                  <a:cubicBezTo>
                    <a:pt x="29" y="31"/>
                    <a:pt x="30" y="31"/>
                    <a:pt x="32" y="31"/>
                  </a:cubicBezTo>
                  <a:cubicBezTo>
                    <a:pt x="32" y="59"/>
                    <a:pt x="32" y="59"/>
                    <a:pt x="32" y="59"/>
                  </a:cubicBezTo>
                  <a:lnTo>
                    <a:pt x="8" y="61"/>
                  </a:lnTo>
                  <a:close/>
                  <a:moveTo>
                    <a:pt x="39" y="96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7"/>
                    <a:pt x="38" y="97"/>
                    <a:pt x="37" y="98"/>
                  </a:cubicBezTo>
                  <a:cubicBezTo>
                    <a:pt x="35" y="98"/>
                    <a:pt x="33" y="99"/>
                    <a:pt x="30" y="99"/>
                  </a:cubicBezTo>
                  <a:cubicBezTo>
                    <a:pt x="28" y="99"/>
                    <a:pt x="26" y="92"/>
                    <a:pt x="24" y="85"/>
                  </a:cubicBezTo>
                  <a:cubicBezTo>
                    <a:pt x="22" y="78"/>
                    <a:pt x="21" y="70"/>
                    <a:pt x="17" y="66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5" y="69"/>
                    <a:pt x="36" y="73"/>
                    <a:pt x="37" y="78"/>
                  </a:cubicBezTo>
                  <a:cubicBezTo>
                    <a:pt x="38" y="85"/>
                    <a:pt x="39" y="91"/>
                    <a:pt x="39" y="96"/>
                  </a:cubicBezTo>
                  <a:close/>
                  <a:moveTo>
                    <a:pt x="90" y="60"/>
                  </a:moveTo>
                  <a:cubicBezTo>
                    <a:pt x="90" y="65"/>
                    <a:pt x="90" y="71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9" y="79"/>
                    <a:pt x="89" y="80"/>
                    <a:pt x="88" y="81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7" y="82"/>
                    <a:pt x="86" y="83"/>
                    <a:pt x="86" y="83"/>
                  </a:cubicBezTo>
                  <a:cubicBezTo>
                    <a:pt x="85" y="83"/>
                    <a:pt x="84" y="83"/>
                    <a:pt x="83" y="82"/>
                  </a:cubicBezTo>
                  <a:cubicBezTo>
                    <a:pt x="82" y="82"/>
                    <a:pt x="80" y="81"/>
                    <a:pt x="79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4" y="72"/>
                    <a:pt x="67" y="66"/>
                    <a:pt x="59" y="62"/>
                  </a:cubicBezTo>
                  <a:cubicBezTo>
                    <a:pt x="52" y="58"/>
                    <a:pt x="45" y="57"/>
                    <a:pt x="37" y="57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45" y="32"/>
                    <a:pt x="52" y="30"/>
                    <a:pt x="59" y="27"/>
                  </a:cubicBezTo>
                  <a:cubicBezTo>
                    <a:pt x="67" y="23"/>
                    <a:pt x="74" y="17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8"/>
                    <a:pt x="82" y="7"/>
                    <a:pt x="83" y="6"/>
                  </a:cubicBezTo>
                  <a:cubicBezTo>
                    <a:pt x="84" y="6"/>
                    <a:pt x="85" y="6"/>
                    <a:pt x="86" y="6"/>
                  </a:cubicBezTo>
                  <a:cubicBezTo>
                    <a:pt x="86" y="6"/>
                    <a:pt x="87" y="6"/>
                    <a:pt x="87" y="7"/>
                  </a:cubicBezTo>
                  <a:cubicBezTo>
                    <a:pt x="87" y="7"/>
                    <a:pt x="88" y="7"/>
                    <a:pt x="88" y="7"/>
                  </a:cubicBezTo>
                  <a:cubicBezTo>
                    <a:pt x="88" y="8"/>
                    <a:pt x="89" y="10"/>
                    <a:pt x="89" y="12"/>
                  </a:cubicBezTo>
                  <a:cubicBezTo>
                    <a:pt x="90" y="18"/>
                    <a:pt x="90" y="23"/>
                    <a:pt x="90" y="29"/>
                  </a:cubicBezTo>
                  <a:cubicBezTo>
                    <a:pt x="91" y="34"/>
                    <a:pt x="91" y="39"/>
                    <a:pt x="91" y="44"/>
                  </a:cubicBezTo>
                  <a:cubicBezTo>
                    <a:pt x="91" y="49"/>
                    <a:pt x="91" y="55"/>
                    <a:pt x="90" y="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262"/>
            <p:cNvSpPr>
              <a:spLocks/>
            </p:cNvSpPr>
            <p:nvPr/>
          </p:nvSpPr>
          <p:spPr bwMode="auto">
            <a:xfrm>
              <a:off x="2201863" y="3235326"/>
              <a:ext cx="71438" cy="1905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17" y="5"/>
                </a:cxn>
                <a:cxn ang="0">
                  <a:pos x="19" y="3"/>
                </a:cxn>
                <a:cxn ang="0">
                  <a:pos x="17" y="0"/>
                </a:cxn>
              </a:cxnLst>
              <a:rect l="0" t="0" r="r" b="b"/>
              <a:pathLst>
                <a:path w="19" h="5">
                  <a:moveTo>
                    <a:pt x="1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9" y="4"/>
                    <a:pt x="19" y="3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263"/>
            <p:cNvSpPr>
              <a:spLocks/>
            </p:cNvSpPr>
            <p:nvPr/>
          </p:nvSpPr>
          <p:spPr bwMode="auto">
            <a:xfrm>
              <a:off x="2197101" y="3194051"/>
              <a:ext cx="79375" cy="190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3" y="5"/>
                </a:cxn>
                <a:cxn ang="0">
                  <a:pos x="18" y="5"/>
                </a:cxn>
                <a:cxn ang="0">
                  <a:pos x="21" y="3"/>
                </a:cxn>
                <a:cxn ang="0">
                  <a:pos x="18" y="0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5"/>
                    <a:pt x="21" y="4"/>
                    <a:pt x="21" y="3"/>
                  </a:cubicBezTo>
                  <a:cubicBezTo>
                    <a:pt x="21" y="1"/>
                    <a:pt x="20" y="0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862692" y="132430"/>
            <a:ext cx="7315200" cy="5502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Improve Incident Investigations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6" name="Freeform 56"/>
          <p:cNvSpPr>
            <a:spLocks noChangeAspect="1" noEditPoints="1"/>
          </p:cNvSpPr>
          <p:nvPr/>
        </p:nvSpPr>
        <p:spPr bwMode="auto">
          <a:xfrm>
            <a:off x="3242786" y="1452860"/>
            <a:ext cx="466344" cy="398953"/>
          </a:xfrm>
          <a:custGeom>
            <a:avLst/>
            <a:gdLst>
              <a:gd name="T0" fmla="*/ 265 w 334"/>
              <a:gd name="T1" fmla="*/ 237 h 287"/>
              <a:gd name="T2" fmla="*/ 265 w 334"/>
              <a:gd name="T3" fmla="*/ 276 h 287"/>
              <a:gd name="T4" fmla="*/ 226 w 334"/>
              <a:gd name="T5" fmla="*/ 276 h 287"/>
              <a:gd name="T6" fmla="*/ 156 w 334"/>
              <a:gd name="T7" fmla="*/ 202 h 287"/>
              <a:gd name="T8" fmla="*/ 92 w 334"/>
              <a:gd name="T9" fmla="*/ 280 h 287"/>
              <a:gd name="T10" fmla="*/ 68 w 334"/>
              <a:gd name="T11" fmla="*/ 280 h 287"/>
              <a:gd name="T12" fmla="*/ 52 w 334"/>
              <a:gd name="T13" fmla="*/ 263 h 287"/>
              <a:gd name="T14" fmla="*/ 52 w 334"/>
              <a:gd name="T15" fmla="*/ 240 h 287"/>
              <a:gd name="T16" fmla="*/ 126 w 334"/>
              <a:gd name="T17" fmla="*/ 171 h 287"/>
              <a:gd name="T18" fmla="*/ 90 w 334"/>
              <a:gd name="T19" fmla="*/ 136 h 287"/>
              <a:gd name="T20" fmla="*/ 62 w 334"/>
              <a:gd name="T21" fmla="*/ 125 h 287"/>
              <a:gd name="T22" fmla="*/ 27 w 334"/>
              <a:gd name="T23" fmla="*/ 120 h 287"/>
              <a:gd name="T24" fmla="*/ 2 w 334"/>
              <a:gd name="T25" fmla="*/ 70 h 287"/>
              <a:gd name="T26" fmla="*/ 4 w 334"/>
              <a:gd name="T27" fmla="*/ 67 h 287"/>
              <a:gd name="T28" fmla="*/ 31 w 334"/>
              <a:gd name="T29" fmla="*/ 84 h 287"/>
              <a:gd name="T30" fmla="*/ 60 w 334"/>
              <a:gd name="T31" fmla="*/ 75 h 287"/>
              <a:gd name="T32" fmla="*/ 59 w 334"/>
              <a:gd name="T33" fmla="*/ 42 h 287"/>
              <a:gd name="T34" fmla="*/ 32 w 334"/>
              <a:gd name="T35" fmla="*/ 25 h 287"/>
              <a:gd name="T36" fmla="*/ 34 w 334"/>
              <a:gd name="T37" fmla="*/ 21 h 287"/>
              <a:gd name="T38" fmla="*/ 88 w 334"/>
              <a:gd name="T39" fmla="*/ 23 h 287"/>
              <a:gd name="T40" fmla="*/ 97 w 334"/>
              <a:gd name="T41" fmla="*/ 30 h 287"/>
              <a:gd name="T42" fmla="*/ 111 w 334"/>
              <a:gd name="T43" fmla="*/ 75 h 287"/>
              <a:gd name="T44" fmla="*/ 121 w 334"/>
              <a:gd name="T45" fmla="*/ 103 h 287"/>
              <a:gd name="T46" fmla="*/ 157 w 334"/>
              <a:gd name="T47" fmla="*/ 139 h 287"/>
              <a:gd name="T48" fmla="*/ 199 w 334"/>
              <a:gd name="T49" fmla="*/ 95 h 287"/>
              <a:gd name="T50" fmla="*/ 230 w 334"/>
              <a:gd name="T51" fmla="*/ 127 h 287"/>
              <a:gd name="T52" fmla="*/ 189 w 334"/>
              <a:gd name="T53" fmla="*/ 169 h 287"/>
              <a:gd name="T54" fmla="*/ 265 w 334"/>
              <a:gd name="T55" fmla="*/ 237 h 287"/>
              <a:gd name="T56" fmla="*/ 330 w 334"/>
              <a:gd name="T57" fmla="*/ 128 h 287"/>
              <a:gd name="T58" fmla="*/ 306 w 334"/>
              <a:gd name="T59" fmla="*/ 151 h 287"/>
              <a:gd name="T60" fmla="*/ 289 w 334"/>
              <a:gd name="T61" fmla="*/ 151 h 287"/>
              <a:gd name="T62" fmla="*/ 284 w 334"/>
              <a:gd name="T63" fmla="*/ 146 h 287"/>
              <a:gd name="T64" fmla="*/ 280 w 334"/>
              <a:gd name="T65" fmla="*/ 133 h 287"/>
              <a:gd name="T66" fmla="*/ 276 w 334"/>
              <a:gd name="T67" fmla="*/ 116 h 287"/>
              <a:gd name="T68" fmla="*/ 247 w 334"/>
              <a:gd name="T69" fmla="*/ 110 h 287"/>
              <a:gd name="T70" fmla="*/ 238 w 334"/>
              <a:gd name="T71" fmla="*/ 119 h 287"/>
              <a:gd name="T72" fmla="*/ 206 w 334"/>
              <a:gd name="T73" fmla="*/ 88 h 287"/>
              <a:gd name="T74" fmla="*/ 211 w 334"/>
              <a:gd name="T75" fmla="*/ 83 h 287"/>
              <a:gd name="T76" fmla="*/ 215 w 334"/>
              <a:gd name="T77" fmla="*/ 78 h 287"/>
              <a:gd name="T78" fmla="*/ 214 w 334"/>
              <a:gd name="T79" fmla="*/ 57 h 287"/>
              <a:gd name="T80" fmla="*/ 147 w 334"/>
              <a:gd name="T81" fmla="*/ 30 h 287"/>
              <a:gd name="T82" fmla="*/ 147 w 334"/>
              <a:gd name="T83" fmla="*/ 20 h 287"/>
              <a:gd name="T84" fmla="*/ 266 w 334"/>
              <a:gd name="T85" fmla="*/ 45 h 287"/>
              <a:gd name="T86" fmla="*/ 289 w 334"/>
              <a:gd name="T87" fmla="*/ 68 h 287"/>
              <a:gd name="T88" fmla="*/ 297 w 334"/>
              <a:gd name="T89" fmla="*/ 98 h 287"/>
              <a:gd name="T90" fmla="*/ 310 w 334"/>
              <a:gd name="T91" fmla="*/ 104 h 287"/>
              <a:gd name="T92" fmla="*/ 325 w 334"/>
              <a:gd name="T93" fmla="*/ 105 h 287"/>
              <a:gd name="T94" fmla="*/ 330 w 334"/>
              <a:gd name="T95" fmla="*/ 111 h 287"/>
              <a:gd name="T96" fmla="*/ 330 w 334"/>
              <a:gd name="T97" fmla="*/ 128 h 287"/>
              <a:gd name="T98" fmla="*/ 255 w 334"/>
              <a:gd name="T99" fmla="*/ 246 h 287"/>
              <a:gd name="T100" fmla="*/ 235 w 334"/>
              <a:gd name="T101" fmla="*/ 246 h 287"/>
              <a:gd name="T102" fmla="*/ 235 w 334"/>
              <a:gd name="T103" fmla="*/ 266 h 287"/>
              <a:gd name="T104" fmla="*/ 255 w 334"/>
              <a:gd name="T105" fmla="*/ 267 h 287"/>
              <a:gd name="T106" fmla="*/ 255 w 334"/>
              <a:gd name="T107" fmla="*/ 246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4" h="287">
                <a:moveTo>
                  <a:pt x="265" y="237"/>
                </a:moveTo>
                <a:cubicBezTo>
                  <a:pt x="276" y="248"/>
                  <a:pt x="276" y="265"/>
                  <a:pt x="265" y="276"/>
                </a:cubicBezTo>
                <a:cubicBezTo>
                  <a:pt x="254" y="287"/>
                  <a:pt x="236" y="287"/>
                  <a:pt x="226" y="276"/>
                </a:cubicBezTo>
                <a:cubicBezTo>
                  <a:pt x="156" y="202"/>
                  <a:pt x="156" y="202"/>
                  <a:pt x="156" y="202"/>
                </a:cubicBezTo>
                <a:cubicBezTo>
                  <a:pt x="92" y="280"/>
                  <a:pt x="92" y="280"/>
                  <a:pt x="92" y="280"/>
                </a:cubicBezTo>
                <a:cubicBezTo>
                  <a:pt x="86" y="287"/>
                  <a:pt x="75" y="287"/>
                  <a:pt x="68" y="280"/>
                </a:cubicBezTo>
                <a:cubicBezTo>
                  <a:pt x="52" y="263"/>
                  <a:pt x="52" y="263"/>
                  <a:pt x="52" y="263"/>
                </a:cubicBezTo>
                <a:cubicBezTo>
                  <a:pt x="45" y="257"/>
                  <a:pt x="45" y="246"/>
                  <a:pt x="52" y="240"/>
                </a:cubicBezTo>
                <a:cubicBezTo>
                  <a:pt x="126" y="171"/>
                  <a:pt x="126" y="171"/>
                  <a:pt x="126" y="171"/>
                </a:cubicBezTo>
                <a:cubicBezTo>
                  <a:pt x="90" y="136"/>
                  <a:pt x="90" y="136"/>
                  <a:pt x="90" y="136"/>
                </a:cubicBezTo>
                <a:cubicBezTo>
                  <a:pt x="78" y="125"/>
                  <a:pt x="71" y="122"/>
                  <a:pt x="62" y="125"/>
                </a:cubicBezTo>
                <a:cubicBezTo>
                  <a:pt x="52" y="128"/>
                  <a:pt x="39" y="128"/>
                  <a:pt x="27" y="120"/>
                </a:cubicBezTo>
                <a:cubicBezTo>
                  <a:pt x="0" y="103"/>
                  <a:pt x="2" y="70"/>
                  <a:pt x="2" y="70"/>
                </a:cubicBezTo>
                <a:cubicBezTo>
                  <a:pt x="4" y="67"/>
                  <a:pt x="4" y="67"/>
                  <a:pt x="4" y="67"/>
                </a:cubicBezTo>
                <a:cubicBezTo>
                  <a:pt x="4" y="67"/>
                  <a:pt x="28" y="83"/>
                  <a:pt x="31" y="84"/>
                </a:cubicBezTo>
                <a:cubicBezTo>
                  <a:pt x="35" y="87"/>
                  <a:pt x="48" y="93"/>
                  <a:pt x="60" y="75"/>
                </a:cubicBezTo>
                <a:cubicBezTo>
                  <a:pt x="73" y="56"/>
                  <a:pt x="62" y="45"/>
                  <a:pt x="59" y="42"/>
                </a:cubicBezTo>
                <a:cubicBezTo>
                  <a:pt x="56" y="41"/>
                  <a:pt x="32" y="25"/>
                  <a:pt x="32" y="25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21"/>
                  <a:pt x="62" y="7"/>
                  <a:pt x="88" y="23"/>
                </a:cubicBezTo>
                <a:cubicBezTo>
                  <a:pt x="88" y="23"/>
                  <a:pt x="95" y="27"/>
                  <a:pt x="97" y="30"/>
                </a:cubicBezTo>
                <a:cubicBezTo>
                  <a:pt x="114" y="45"/>
                  <a:pt x="114" y="61"/>
                  <a:pt x="111" y="75"/>
                </a:cubicBezTo>
                <a:cubicBezTo>
                  <a:pt x="108" y="88"/>
                  <a:pt x="111" y="92"/>
                  <a:pt x="121" y="103"/>
                </a:cubicBezTo>
                <a:cubicBezTo>
                  <a:pt x="157" y="139"/>
                  <a:pt x="157" y="139"/>
                  <a:pt x="157" y="139"/>
                </a:cubicBezTo>
                <a:cubicBezTo>
                  <a:pt x="199" y="95"/>
                  <a:pt x="199" y="95"/>
                  <a:pt x="199" y="95"/>
                </a:cubicBezTo>
                <a:cubicBezTo>
                  <a:pt x="230" y="127"/>
                  <a:pt x="230" y="127"/>
                  <a:pt x="230" y="127"/>
                </a:cubicBezTo>
                <a:cubicBezTo>
                  <a:pt x="189" y="169"/>
                  <a:pt x="189" y="169"/>
                  <a:pt x="189" y="169"/>
                </a:cubicBezTo>
                <a:lnTo>
                  <a:pt x="265" y="237"/>
                </a:lnTo>
                <a:close/>
                <a:moveTo>
                  <a:pt x="330" y="128"/>
                </a:moveTo>
                <a:cubicBezTo>
                  <a:pt x="306" y="151"/>
                  <a:pt x="306" y="151"/>
                  <a:pt x="306" y="151"/>
                </a:cubicBezTo>
                <a:cubicBezTo>
                  <a:pt x="302" y="156"/>
                  <a:pt x="294" y="156"/>
                  <a:pt x="289" y="151"/>
                </a:cubicBezTo>
                <a:cubicBezTo>
                  <a:pt x="284" y="146"/>
                  <a:pt x="284" y="146"/>
                  <a:pt x="284" y="146"/>
                </a:cubicBezTo>
                <a:cubicBezTo>
                  <a:pt x="280" y="142"/>
                  <a:pt x="278" y="136"/>
                  <a:pt x="280" y="133"/>
                </a:cubicBezTo>
                <a:cubicBezTo>
                  <a:pt x="284" y="130"/>
                  <a:pt x="283" y="123"/>
                  <a:pt x="276" y="116"/>
                </a:cubicBezTo>
                <a:cubicBezTo>
                  <a:pt x="265" y="105"/>
                  <a:pt x="252" y="104"/>
                  <a:pt x="247" y="110"/>
                </a:cubicBezTo>
                <a:cubicBezTo>
                  <a:pt x="245" y="112"/>
                  <a:pt x="238" y="119"/>
                  <a:pt x="238" y="119"/>
                </a:cubicBezTo>
                <a:cubicBezTo>
                  <a:pt x="206" y="88"/>
                  <a:pt x="206" y="88"/>
                  <a:pt x="206" y="88"/>
                </a:cubicBezTo>
                <a:cubicBezTo>
                  <a:pt x="211" y="83"/>
                  <a:pt x="211" y="83"/>
                  <a:pt x="211" y="83"/>
                </a:cubicBezTo>
                <a:cubicBezTo>
                  <a:pt x="211" y="83"/>
                  <a:pt x="212" y="81"/>
                  <a:pt x="215" y="78"/>
                </a:cubicBezTo>
                <a:cubicBezTo>
                  <a:pt x="225" y="68"/>
                  <a:pt x="214" y="57"/>
                  <a:pt x="214" y="57"/>
                </a:cubicBezTo>
                <a:cubicBezTo>
                  <a:pt x="186" y="30"/>
                  <a:pt x="147" y="30"/>
                  <a:pt x="147" y="30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226" y="0"/>
                  <a:pt x="255" y="34"/>
                  <a:pt x="266" y="45"/>
                </a:cubicBezTo>
                <a:cubicBezTo>
                  <a:pt x="276" y="55"/>
                  <a:pt x="286" y="65"/>
                  <a:pt x="289" y="68"/>
                </a:cubicBezTo>
                <a:cubicBezTo>
                  <a:pt x="295" y="73"/>
                  <a:pt x="289" y="89"/>
                  <a:pt x="297" y="98"/>
                </a:cubicBezTo>
                <a:cubicBezTo>
                  <a:pt x="301" y="102"/>
                  <a:pt x="306" y="104"/>
                  <a:pt x="310" y="104"/>
                </a:cubicBezTo>
                <a:cubicBezTo>
                  <a:pt x="314" y="100"/>
                  <a:pt x="321" y="101"/>
                  <a:pt x="325" y="105"/>
                </a:cubicBezTo>
                <a:cubicBezTo>
                  <a:pt x="330" y="111"/>
                  <a:pt x="330" y="111"/>
                  <a:pt x="330" y="111"/>
                </a:cubicBezTo>
                <a:cubicBezTo>
                  <a:pt x="334" y="115"/>
                  <a:pt x="334" y="123"/>
                  <a:pt x="330" y="128"/>
                </a:cubicBezTo>
                <a:close/>
                <a:moveTo>
                  <a:pt x="255" y="246"/>
                </a:moveTo>
                <a:cubicBezTo>
                  <a:pt x="250" y="240"/>
                  <a:pt x="241" y="240"/>
                  <a:pt x="235" y="246"/>
                </a:cubicBezTo>
                <a:cubicBezTo>
                  <a:pt x="230" y="251"/>
                  <a:pt x="230" y="261"/>
                  <a:pt x="235" y="266"/>
                </a:cubicBezTo>
                <a:cubicBezTo>
                  <a:pt x="241" y="272"/>
                  <a:pt x="250" y="273"/>
                  <a:pt x="255" y="267"/>
                </a:cubicBezTo>
                <a:cubicBezTo>
                  <a:pt x="261" y="261"/>
                  <a:pt x="261" y="251"/>
                  <a:pt x="255" y="2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7" name="Freeform 12"/>
          <p:cNvSpPr>
            <a:spLocks noChangeAspect="1" noEditPoints="1"/>
          </p:cNvSpPr>
          <p:nvPr/>
        </p:nvSpPr>
        <p:spPr bwMode="auto">
          <a:xfrm>
            <a:off x="7553746" y="1435009"/>
            <a:ext cx="466344" cy="259879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8" name="Freeform 20"/>
          <p:cNvSpPr>
            <a:spLocks noChangeAspect="1" noChangeArrowheads="1"/>
          </p:cNvSpPr>
          <p:nvPr/>
        </p:nvSpPr>
        <p:spPr bwMode="auto">
          <a:xfrm>
            <a:off x="5339807" y="1458281"/>
            <a:ext cx="466344" cy="276354"/>
          </a:xfrm>
          <a:custGeom>
            <a:avLst/>
            <a:gdLst>
              <a:gd name="T0" fmla="*/ 296 w 598"/>
              <a:gd name="T1" fmla="*/ 0 h 411"/>
              <a:gd name="T2" fmla="*/ 0 w 598"/>
              <a:gd name="T3" fmla="*/ 208 h 411"/>
              <a:gd name="T4" fmla="*/ 296 w 598"/>
              <a:gd name="T5" fmla="*/ 410 h 411"/>
              <a:gd name="T6" fmla="*/ 597 w 598"/>
              <a:gd name="T7" fmla="*/ 208 h 411"/>
              <a:gd name="T8" fmla="*/ 296 w 598"/>
              <a:gd name="T9" fmla="*/ 0 h 411"/>
              <a:gd name="T10" fmla="*/ 296 w 598"/>
              <a:gd name="T11" fmla="*/ 343 h 411"/>
              <a:gd name="T12" fmla="*/ 161 w 598"/>
              <a:gd name="T13" fmla="*/ 208 h 411"/>
              <a:gd name="T14" fmla="*/ 296 w 598"/>
              <a:gd name="T15" fmla="*/ 73 h 411"/>
              <a:gd name="T16" fmla="*/ 431 w 598"/>
              <a:gd name="T17" fmla="*/ 208 h 411"/>
              <a:gd name="T18" fmla="*/ 296 w 598"/>
              <a:gd name="T19" fmla="*/ 343 h 411"/>
              <a:gd name="T20" fmla="*/ 296 w 598"/>
              <a:gd name="T21" fmla="*/ 125 h 411"/>
              <a:gd name="T22" fmla="*/ 213 w 598"/>
              <a:gd name="T23" fmla="*/ 208 h 411"/>
              <a:gd name="T24" fmla="*/ 296 w 598"/>
              <a:gd name="T25" fmla="*/ 286 h 411"/>
              <a:gd name="T26" fmla="*/ 379 w 598"/>
              <a:gd name="T27" fmla="*/ 208 h 411"/>
              <a:gd name="T28" fmla="*/ 296 w 598"/>
              <a:gd name="T29" fmla="*/ 125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98" h="411">
                <a:moveTo>
                  <a:pt x="296" y="0"/>
                </a:moveTo>
                <a:cubicBezTo>
                  <a:pt x="161" y="0"/>
                  <a:pt x="42" y="89"/>
                  <a:pt x="0" y="208"/>
                </a:cubicBezTo>
                <a:cubicBezTo>
                  <a:pt x="42" y="327"/>
                  <a:pt x="161" y="410"/>
                  <a:pt x="296" y="410"/>
                </a:cubicBezTo>
                <a:cubicBezTo>
                  <a:pt x="431" y="410"/>
                  <a:pt x="550" y="327"/>
                  <a:pt x="597" y="208"/>
                </a:cubicBezTo>
                <a:cubicBezTo>
                  <a:pt x="550" y="89"/>
                  <a:pt x="431" y="0"/>
                  <a:pt x="296" y="0"/>
                </a:cubicBezTo>
                <a:close/>
                <a:moveTo>
                  <a:pt x="296" y="343"/>
                </a:moveTo>
                <a:cubicBezTo>
                  <a:pt x="218" y="343"/>
                  <a:pt x="161" y="283"/>
                  <a:pt x="161" y="208"/>
                </a:cubicBezTo>
                <a:cubicBezTo>
                  <a:pt x="161" y="133"/>
                  <a:pt x="218" y="73"/>
                  <a:pt x="296" y="73"/>
                </a:cubicBezTo>
                <a:cubicBezTo>
                  <a:pt x="374" y="73"/>
                  <a:pt x="431" y="133"/>
                  <a:pt x="431" y="208"/>
                </a:cubicBezTo>
                <a:cubicBezTo>
                  <a:pt x="431" y="283"/>
                  <a:pt x="374" y="343"/>
                  <a:pt x="296" y="343"/>
                </a:cubicBezTo>
                <a:close/>
                <a:moveTo>
                  <a:pt x="296" y="125"/>
                </a:moveTo>
                <a:cubicBezTo>
                  <a:pt x="249" y="125"/>
                  <a:pt x="213" y="161"/>
                  <a:pt x="213" y="208"/>
                </a:cubicBezTo>
                <a:cubicBezTo>
                  <a:pt x="213" y="254"/>
                  <a:pt x="249" y="286"/>
                  <a:pt x="296" y="286"/>
                </a:cubicBezTo>
                <a:cubicBezTo>
                  <a:pt x="343" y="286"/>
                  <a:pt x="379" y="254"/>
                  <a:pt x="379" y="208"/>
                </a:cubicBezTo>
                <a:cubicBezTo>
                  <a:pt x="379" y="161"/>
                  <a:pt x="343" y="125"/>
                  <a:pt x="296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0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4624" y="1742945"/>
            <a:ext cx="3661617" cy="3413302"/>
            <a:chOff x="-19499" y="2323926"/>
            <a:chExt cx="4882156" cy="4551069"/>
          </a:xfrm>
        </p:grpSpPr>
        <p:sp>
          <p:nvSpPr>
            <p:cNvPr id="222" name="Right Triangle 221"/>
            <p:cNvSpPr/>
            <p:nvPr/>
          </p:nvSpPr>
          <p:spPr>
            <a:xfrm>
              <a:off x="-19499" y="2323926"/>
              <a:ext cx="4525511" cy="4525511"/>
            </a:xfrm>
            <a:prstGeom prst="rtTriangl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0" name="Right Triangle 219"/>
            <p:cNvSpPr/>
            <p:nvPr/>
          </p:nvSpPr>
          <p:spPr>
            <a:xfrm>
              <a:off x="1075053" y="3087391"/>
              <a:ext cx="3787604" cy="3787604"/>
            </a:xfrm>
            <a:prstGeom prst="rtTriangl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ight Triangle 10"/>
            <p:cNvSpPr/>
            <p:nvPr/>
          </p:nvSpPr>
          <p:spPr>
            <a:xfrm>
              <a:off x="-6998" y="2575276"/>
              <a:ext cx="4274161" cy="4274161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625959" y="1007111"/>
            <a:ext cx="6265499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200" b="1" dirty="0" smtClean="0">
                <a:latin typeface="+mj-lt"/>
              </a:rPr>
              <a:t>Reach </a:t>
            </a:r>
            <a:r>
              <a:rPr lang="en-US" sz="2200" b="1" dirty="0" smtClean="0">
                <a:solidFill>
                  <a:srgbClr val="C00000"/>
                </a:solidFill>
                <a:latin typeface="+mj-lt"/>
              </a:rPr>
              <a:t>more staff  </a:t>
            </a:r>
            <a:r>
              <a:rPr lang="en-US" sz="2200" b="1" dirty="0" smtClean="0">
                <a:latin typeface="+mj-lt"/>
              </a:rPr>
              <a:t>with </a:t>
            </a:r>
            <a:r>
              <a:rPr lang="en-US" sz="2200" b="1" dirty="0" smtClean="0">
                <a:solidFill>
                  <a:srgbClr val="C00000"/>
                </a:solidFill>
                <a:latin typeface="+mj-lt"/>
              </a:rPr>
              <a:t>better information</a:t>
            </a:r>
            <a:r>
              <a:rPr lang="en-US" sz="2200" dirty="0" smtClean="0">
                <a:latin typeface="+mj-lt"/>
              </a:rPr>
              <a:t>.</a:t>
            </a:r>
            <a:endParaRPr lang="en-US" sz="22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80655" y="3239651"/>
            <a:ext cx="4116733" cy="587554"/>
            <a:chOff x="6217425" y="3547264"/>
            <a:chExt cx="6484449" cy="824471"/>
          </a:xfrm>
        </p:grpSpPr>
        <p:sp>
          <p:nvSpPr>
            <p:cNvPr id="193" name="TextBox 192"/>
            <p:cNvSpPr txBox="1"/>
            <p:nvPr/>
          </p:nvSpPr>
          <p:spPr>
            <a:xfrm>
              <a:off x="6217425" y="3626741"/>
              <a:ext cx="6384680" cy="74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900" dirty="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217446" y="3547264"/>
              <a:ext cx="6484428" cy="53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b="1" dirty="0" smtClean="0">
                  <a:latin typeface="+mj-lt"/>
                </a:rPr>
                <a:t>Communicate incident trends</a:t>
              </a:r>
              <a:endParaRPr lang="id-ID" sz="1900" b="1" dirty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80658" y="1738429"/>
            <a:ext cx="4869009" cy="817486"/>
            <a:chOff x="6217424" y="2328987"/>
            <a:chExt cx="5813298" cy="1089981"/>
          </a:xfrm>
        </p:grpSpPr>
        <p:sp>
          <p:nvSpPr>
            <p:cNvPr id="190" name="TextBox 189"/>
            <p:cNvSpPr txBox="1"/>
            <p:nvPr/>
          </p:nvSpPr>
          <p:spPr>
            <a:xfrm>
              <a:off x="6217426" y="2328987"/>
              <a:ext cx="5813296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b="1" dirty="0" smtClean="0">
                  <a:latin typeface="+mj-lt"/>
                </a:rPr>
                <a:t>Grow IRIS email alert subscriptions</a:t>
              </a:r>
              <a:endParaRPr lang="id-ID" sz="1900" b="1" dirty="0">
                <a:latin typeface="+mj-lt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6217424" y="2711082"/>
              <a:ext cx="55856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900" dirty="0"/>
            </a:p>
          </p:txBody>
        </p:sp>
      </p:grpSp>
      <p:sp>
        <p:nvSpPr>
          <p:cNvPr id="194" name="TextBox 193"/>
          <p:cNvSpPr txBox="1"/>
          <p:nvPr/>
        </p:nvSpPr>
        <p:spPr>
          <a:xfrm>
            <a:off x="4280655" y="2476431"/>
            <a:ext cx="43428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+mj-lt"/>
              </a:rPr>
              <a:t>Increase communication vehicles</a:t>
            </a:r>
            <a:endParaRPr lang="id-ID" sz="1900" b="1" dirty="0">
              <a:latin typeface="+mj-lt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4280655" y="3997418"/>
            <a:ext cx="419081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+mj-lt"/>
              </a:rPr>
              <a:t>Keep communications positive</a:t>
            </a:r>
            <a:endParaRPr lang="id-ID" sz="1900" b="1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44435" y="3904611"/>
            <a:ext cx="554947" cy="554947"/>
            <a:chOff x="3549846" y="4201421"/>
            <a:chExt cx="554947" cy="554947"/>
          </a:xfrm>
        </p:grpSpPr>
        <p:sp>
          <p:nvSpPr>
            <p:cNvPr id="218" name="Rectangle 217"/>
            <p:cNvSpPr/>
            <p:nvPr/>
          </p:nvSpPr>
          <p:spPr>
            <a:xfrm>
              <a:off x="3549846" y="4201421"/>
              <a:ext cx="554947" cy="5549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id-ID"/>
            </a:p>
          </p:txBody>
        </p:sp>
        <p:grpSp>
          <p:nvGrpSpPr>
            <p:cNvPr id="209" name="Group 208"/>
            <p:cNvGrpSpPr>
              <a:grpSpLocks noChangeAspect="1"/>
            </p:cNvGrpSpPr>
            <p:nvPr/>
          </p:nvGrpSpPr>
          <p:grpSpPr>
            <a:xfrm>
              <a:off x="3653137" y="4289354"/>
              <a:ext cx="365760" cy="365614"/>
              <a:chOff x="0" y="1588"/>
              <a:chExt cx="4016375" cy="4014787"/>
            </a:xfrm>
            <a:solidFill>
              <a:schemeClr val="bg1"/>
            </a:solidFill>
          </p:grpSpPr>
          <p:sp>
            <p:nvSpPr>
              <p:cNvPr id="210" name="Freeform 48"/>
              <p:cNvSpPr>
                <a:spLocks noEditPoints="1"/>
              </p:cNvSpPr>
              <p:nvPr/>
            </p:nvSpPr>
            <p:spPr bwMode="auto">
              <a:xfrm>
                <a:off x="0" y="1588"/>
                <a:ext cx="4016375" cy="4014787"/>
              </a:xfrm>
              <a:custGeom>
                <a:avLst/>
                <a:gdLst>
                  <a:gd name="T0" fmla="*/ 690 w 1068"/>
                  <a:gd name="T1" fmla="*/ 335 h 1068"/>
                  <a:gd name="T2" fmla="*/ 534 w 1068"/>
                  <a:gd name="T3" fmla="*/ 0 h 1068"/>
                  <a:gd name="T4" fmla="*/ 301 w 1068"/>
                  <a:gd name="T5" fmla="*/ 342 h 1068"/>
                  <a:gd name="T6" fmla="*/ 267 w 1068"/>
                  <a:gd name="T7" fmla="*/ 360 h 1068"/>
                  <a:gd name="T8" fmla="*/ 100 w 1068"/>
                  <a:gd name="T9" fmla="*/ 334 h 1068"/>
                  <a:gd name="T10" fmla="*/ 0 w 1068"/>
                  <a:gd name="T11" fmla="*/ 968 h 1068"/>
                  <a:gd name="T12" fmla="*/ 201 w 1068"/>
                  <a:gd name="T13" fmla="*/ 1068 h 1068"/>
                  <a:gd name="T14" fmla="*/ 291 w 1068"/>
                  <a:gd name="T15" fmla="*/ 1011 h 1068"/>
                  <a:gd name="T16" fmla="*/ 301 w 1068"/>
                  <a:gd name="T17" fmla="*/ 1013 h 1068"/>
                  <a:gd name="T18" fmla="*/ 635 w 1068"/>
                  <a:gd name="T19" fmla="*/ 1068 h 1068"/>
                  <a:gd name="T20" fmla="*/ 937 w 1068"/>
                  <a:gd name="T21" fmla="*/ 1004 h 1068"/>
                  <a:gd name="T22" fmla="*/ 952 w 1068"/>
                  <a:gd name="T23" fmla="*/ 909 h 1068"/>
                  <a:gd name="T24" fmla="*/ 1007 w 1068"/>
                  <a:gd name="T25" fmla="*/ 732 h 1068"/>
                  <a:gd name="T26" fmla="*/ 1039 w 1068"/>
                  <a:gd name="T27" fmla="*/ 560 h 1068"/>
                  <a:gd name="T28" fmla="*/ 1068 w 1068"/>
                  <a:gd name="T29" fmla="*/ 481 h 1068"/>
                  <a:gd name="T30" fmla="*/ 974 w 1068"/>
                  <a:gd name="T31" fmla="*/ 349 h 1068"/>
                  <a:gd name="T32" fmla="*/ 201 w 1068"/>
                  <a:gd name="T33" fmla="*/ 1001 h 1068"/>
                  <a:gd name="T34" fmla="*/ 67 w 1068"/>
                  <a:gd name="T35" fmla="*/ 968 h 1068"/>
                  <a:gd name="T36" fmla="*/ 100 w 1068"/>
                  <a:gd name="T37" fmla="*/ 401 h 1068"/>
                  <a:gd name="T38" fmla="*/ 234 w 1068"/>
                  <a:gd name="T39" fmla="*/ 434 h 1068"/>
                  <a:gd name="T40" fmla="*/ 1001 w 1068"/>
                  <a:gd name="T41" fmla="*/ 485 h 1068"/>
                  <a:gd name="T42" fmla="*/ 868 w 1068"/>
                  <a:gd name="T43" fmla="*/ 534 h 1068"/>
                  <a:gd name="T44" fmla="*/ 868 w 1068"/>
                  <a:gd name="T45" fmla="*/ 567 h 1068"/>
                  <a:gd name="T46" fmla="*/ 986 w 1068"/>
                  <a:gd name="T47" fmla="*/ 629 h 1068"/>
                  <a:gd name="T48" fmla="*/ 835 w 1068"/>
                  <a:gd name="T49" fmla="*/ 701 h 1068"/>
                  <a:gd name="T50" fmla="*/ 835 w 1068"/>
                  <a:gd name="T51" fmla="*/ 734 h 1068"/>
                  <a:gd name="T52" fmla="*/ 944 w 1068"/>
                  <a:gd name="T53" fmla="*/ 803 h 1068"/>
                  <a:gd name="T54" fmla="*/ 801 w 1068"/>
                  <a:gd name="T55" fmla="*/ 868 h 1068"/>
                  <a:gd name="T56" fmla="*/ 801 w 1068"/>
                  <a:gd name="T57" fmla="*/ 901 h 1068"/>
                  <a:gd name="T58" fmla="*/ 888 w 1068"/>
                  <a:gd name="T59" fmla="*/ 948 h 1068"/>
                  <a:gd name="T60" fmla="*/ 818 w 1068"/>
                  <a:gd name="T61" fmla="*/ 1001 h 1068"/>
                  <a:gd name="T62" fmla="*/ 450 w 1068"/>
                  <a:gd name="T63" fmla="*/ 980 h 1068"/>
                  <a:gd name="T64" fmla="*/ 268 w 1068"/>
                  <a:gd name="T65" fmla="*/ 914 h 1068"/>
                  <a:gd name="T66" fmla="*/ 294 w 1068"/>
                  <a:gd name="T67" fmla="*/ 418 h 1068"/>
                  <a:gd name="T68" fmla="*/ 501 w 1068"/>
                  <a:gd name="T69" fmla="*/ 100 h 1068"/>
                  <a:gd name="T70" fmla="*/ 632 w 1068"/>
                  <a:gd name="T71" fmla="*/ 225 h 1068"/>
                  <a:gd name="T72" fmla="*/ 962 w 1068"/>
                  <a:gd name="T73" fmla="*/ 413 h 1068"/>
                  <a:gd name="T74" fmla="*/ 1001 w 1068"/>
                  <a:gd name="T75" fmla="*/ 485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68" h="1068">
                    <a:moveTo>
                      <a:pt x="974" y="349"/>
                    </a:moveTo>
                    <a:cubicBezTo>
                      <a:pt x="932" y="339"/>
                      <a:pt x="834" y="339"/>
                      <a:pt x="690" y="335"/>
                    </a:cubicBezTo>
                    <a:cubicBezTo>
                      <a:pt x="697" y="304"/>
                      <a:pt x="699" y="275"/>
                      <a:pt x="699" y="225"/>
                    </a:cubicBezTo>
                    <a:cubicBezTo>
                      <a:pt x="699" y="105"/>
                      <a:pt x="611" y="0"/>
                      <a:pt x="534" y="0"/>
                    </a:cubicBezTo>
                    <a:cubicBezTo>
                      <a:pt x="480" y="0"/>
                      <a:pt x="435" y="45"/>
                      <a:pt x="434" y="99"/>
                    </a:cubicBezTo>
                    <a:cubicBezTo>
                      <a:pt x="433" y="167"/>
                      <a:pt x="413" y="283"/>
                      <a:pt x="301" y="342"/>
                    </a:cubicBezTo>
                    <a:cubicBezTo>
                      <a:pt x="292" y="346"/>
                      <a:pt x="269" y="357"/>
                      <a:pt x="265" y="359"/>
                    </a:cubicBezTo>
                    <a:cubicBezTo>
                      <a:pt x="267" y="360"/>
                      <a:pt x="267" y="360"/>
                      <a:pt x="267" y="360"/>
                    </a:cubicBezTo>
                    <a:cubicBezTo>
                      <a:pt x="250" y="345"/>
                      <a:pt x="225" y="334"/>
                      <a:pt x="201" y="334"/>
                    </a:cubicBezTo>
                    <a:cubicBezTo>
                      <a:pt x="100" y="334"/>
                      <a:pt x="100" y="334"/>
                      <a:pt x="100" y="334"/>
                    </a:cubicBezTo>
                    <a:cubicBezTo>
                      <a:pt x="45" y="334"/>
                      <a:pt x="0" y="379"/>
                      <a:pt x="0" y="434"/>
                    </a:cubicBezTo>
                    <a:cubicBezTo>
                      <a:pt x="0" y="968"/>
                      <a:pt x="0" y="968"/>
                      <a:pt x="0" y="968"/>
                    </a:cubicBezTo>
                    <a:cubicBezTo>
                      <a:pt x="0" y="1023"/>
                      <a:pt x="45" y="1068"/>
                      <a:pt x="100" y="1068"/>
                    </a:cubicBezTo>
                    <a:cubicBezTo>
                      <a:pt x="201" y="1068"/>
                      <a:pt x="201" y="1068"/>
                      <a:pt x="201" y="1068"/>
                    </a:cubicBezTo>
                    <a:cubicBezTo>
                      <a:pt x="240" y="1068"/>
                      <a:pt x="273" y="1044"/>
                      <a:pt x="290" y="1010"/>
                    </a:cubicBezTo>
                    <a:cubicBezTo>
                      <a:pt x="290" y="1011"/>
                      <a:pt x="291" y="1011"/>
                      <a:pt x="291" y="1011"/>
                    </a:cubicBezTo>
                    <a:cubicBezTo>
                      <a:pt x="293" y="1011"/>
                      <a:pt x="296" y="1012"/>
                      <a:pt x="299" y="1013"/>
                    </a:cubicBezTo>
                    <a:cubicBezTo>
                      <a:pt x="300" y="1013"/>
                      <a:pt x="300" y="1013"/>
                      <a:pt x="301" y="1013"/>
                    </a:cubicBezTo>
                    <a:cubicBezTo>
                      <a:pt x="320" y="1018"/>
                      <a:pt x="357" y="1027"/>
                      <a:pt x="436" y="1045"/>
                    </a:cubicBezTo>
                    <a:cubicBezTo>
                      <a:pt x="453" y="1049"/>
                      <a:pt x="542" y="1068"/>
                      <a:pt x="635" y="1068"/>
                    </a:cubicBezTo>
                    <a:cubicBezTo>
                      <a:pt x="818" y="1068"/>
                      <a:pt x="818" y="1068"/>
                      <a:pt x="818" y="1068"/>
                    </a:cubicBezTo>
                    <a:cubicBezTo>
                      <a:pt x="873" y="1068"/>
                      <a:pt x="913" y="1047"/>
                      <a:pt x="937" y="1004"/>
                    </a:cubicBezTo>
                    <a:cubicBezTo>
                      <a:pt x="938" y="1003"/>
                      <a:pt x="945" y="988"/>
                      <a:pt x="952" y="968"/>
                    </a:cubicBezTo>
                    <a:cubicBezTo>
                      <a:pt x="956" y="952"/>
                      <a:pt x="958" y="931"/>
                      <a:pt x="952" y="909"/>
                    </a:cubicBezTo>
                    <a:cubicBezTo>
                      <a:pt x="988" y="884"/>
                      <a:pt x="1000" y="847"/>
                      <a:pt x="1007" y="823"/>
                    </a:cubicBezTo>
                    <a:cubicBezTo>
                      <a:pt x="1020" y="783"/>
                      <a:pt x="1016" y="753"/>
                      <a:pt x="1007" y="732"/>
                    </a:cubicBezTo>
                    <a:cubicBezTo>
                      <a:pt x="1027" y="713"/>
                      <a:pt x="1045" y="684"/>
                      <a:pt x="1052" y="640"/>
                    </a:cubicBezTo>
                    <a:cubicBezTo>
                      <a:pt x="1056" y="612"/>
                      <a:pt x="1052" y="584"/>
                      <a:pt x="1039" y="560"/>
                    </a:cubicBezTo>
                    <a:cubicBezTo>
                      <a:pt x="1058" y="539"/>
                      <a:pt x="1066" y="513"/>
                      <a:pt x="1067" y="488"/>
                    </a:cubicBezTo>
                    <a:cubicBezTo>
                      <a:pt x="1068" y="481"/>
                      <a:pt x="1068" y="481"/>
                      <a:pt x="1068" y="481"/>
                    </a:cubicBezTo>
                    <a:cubicBezTo>
                      <a:pt x="1068" y="476"/>
                      <a:pt x="1068" y="474"/>
                      <a:pt x="1068" y="464"/>
                    </a:cubicBezTo>
                    <a:cubicBezTo>
                      <a:pt x="1068" y="422"/>
                      <a:pt x="1039" y="368"/>
                      <a:pt x="974" y="349"/>
                    </a:cubicBezTo>
                    <a:close/>
                    <a:moveTo>
                      <a:pt x="234" y="968"/>
                    </a:moveTo>
                    <a:cubicBezTo>
                      <a:pt x="234" y="986"/>
                      <a:pt x="219" y="1001"/>
                      <a:pt x="201" y="1001"/>
                    </a:cubicBezTo>
                    <a:cubicBezTo>
                      <a:pt x="100" y="1001"/>
                      <a:pt x="100" y="1001"/>
                      <a:pt x="100" y="1001"/>
                    </a:cubicBezTo>
                    <a:cubicBezTo>
                      <a:pt x="82" y="1001"/>
                      <a:pt x="67" y="986"/>
                      <a:pt x="67" y="968"/>
                    </a:cubicBezTo>
                    <a:cubicBezTo>
                      <a:pt x="67" y="434"/>
                      <a:pt x="67" y="434"/>
                      <a:pt x="67" y="434"/>
                    </a:cubicBezTo>
                    <a:cubicBezTo>
                      <a:pt x="67" y="415"/>
                      <a:pt x="82" y="401"/>
                      <a:pt x="100" y="401"/>
                    </a:cubicBezTo>
                    <a:cubicBezTo>
                      <a:pt x="201" y="401"/>
                      <a:pt x="201" y="401"/>
                      <a:pt x="201" y="401"/>
                    </a:cubicBezTo>
                    <a:cubicBezTo>
                      <a:pt x="219" y="401"/>
                      <a:pt x="234" y="415"/>
                      <a:pt x="234" y="434"/>
                    </a:cubicBezTo>
                    <a:lnTo>
                      <a:pt x="234" y="968"/>
                    </a:lnTo>
                    <a:close/>
                    <a:moveTo>
                      <a:pt x="1001" y="485"/>
                    </a:moveTo>
                    <a:cubicBezTo>
                      <a:pt x="1000" y="502"/>
                      <a:pt x="993" y="534"/>
                      <a:pt x="935" y="534"/>
                    </a:cubicBezTo>
                    <a:cubicBezTo>
                      <a:pt x="885" y="534"/>
                      <a:pt x="868" y="534"/>
                      <a:pt x="868" y="534"/>
                    </a:cubicBezTo>
                    <a:cubicBezTo>
                      <a:pt x="859" y="534"/>
                      <a:pt x="851" y="541"/>
                      <a:pt x="851" y="551"/>
                    </a:cubicBezTo>
                    <a:cubicBezTo>
                      <a:pt x="851" y="560"/>
                      <a:pt x="859" y="567"/>
                      <a:pt x="868" y="567"/>
                    </a:cubicBezTo>
                    <a:cubicBezTo>
                      <a:pt x="868" y="567"/>
                      <a:pt x="883" y="567"/>
                      <a:pt x="933" y="567"/>
                    </a:cubicBezTo>
                    <a:cubicBezTo>
                      <a:pt x="983" y="567"/>
                      <a:pt x="989" y="609"/>
                      <a:pt x="986" y="629"/>
                    </a:cubicBezTo>
                    <a:cubicBezTo>
                      <a:pt x="982" y="654"/>
                      <a:pt x="970" y="701"/>
                      <a:pt x="914" y="701"/>
                    </a:cubicBezTo>
                    <a:cubicBezTo>
                      <a:pt x="858" y="701"/>
                      <a:pt x="835" y="701"/>
                      <a:pt x="835" y="701"/>
                    </a:cubicBezTo>
                    <a:cubicBezTo>
                      <a:pt x="825" y="701"/>
                      <a:pt x="818" y="708"/>
                      <a:pt x="818" y="718"/>
                    </a:cubicBezTo>
                    <a:cubicBezTo>
                      <a:pt x="818" y="727"/>
                      <a:pt x="825" y="734"/>
                      <a:pt x="835" y="734"/>
                    </a:cubicBezTo>
                    <a:cubicBezTo>
                      <a:pt x="835" y="734"/>
                      <a:pt x="874" y="734"/>
                      <a:pt x="900" y="734"/>
                    </a:cubicBezTo>
                    <a:cubicBezTo>
                      <a:pt x="957" y="734"/>
                      <a:pt x="952" y="777"/>
                      <a:pt x="944" y="803"/>
                    </a:cubicBezTo>
                    <a:cubicBezTo>
                      <a:pt x="933" y="837"/>
                      <a:pt x="926" y="868"/>
                      <a:pt x="856" y="868"/>
                    </a:cubicBezTo>
                    <a:cubicBezTo>
                      <a:pt x="831" y="868"/>
                      <a:pt x="801" y="868"/>
                      <a:pt x="801" y="868"/>
                    </a:cubicBezTo>
                    <a:cubicBezTo>
                      <a:pt x="792" y="868"/>
                      <a:pt x="784" y="875"/>
                      <a:pt x="784" y="884"/>
                    </a:cubicBezTo>
                    <a:cubicBezTo>
                      <a:pt x="784" y="894"/>
                      <a:pt x="792" y="901"/>
                      <a:pt x="801" y="901"/>
                    </a:cubicBezTo>
                    <a:cubicBezTo>
                      <a:pt x="801" y="901"/>
                      <a:pt x="824" y="901"/>
                      <a:pt x="853" y="901"/>
                    </a:cubicBezTo>
                    <a:cubicBezTo>
                      <a:pt x="890" y="901"/>
                      <a:pt x="892" y="936"/>
                      <a:pt x="888" y="948"/>
                    </a:cubicBezTo>
                    <a:cubicBezTo>
                      <a:pt x="884" y="962"/>
                      <a:pt x="879" y="972"/>
                      <a:pt x="878" y="972"/>
                    </a:cubicBezTo>
                    <a:cubicBezTo>
                      <a:pt x="868" y="990"/>
                      <a:pt x="852" y="1001"/>
                      <a:pt x="818" y="1001"/>
                    </a:cubicBezTo>
                    <a:cubicBezTo>
                      <a:pt x="635" y="1001"/>
                      <a:pt x="635" y="1001"/>
                      <a:pt x="635" y="1001"/>
                    </a:cubicBezTo>
                    <a:cubicBezTo>
                      <a:pt x="544" y="1001"/>
                      <a:pt x="453" y="980"/>
                      <a:pt x="450" y="980"/>
                    </a:cubicBezTo>
                    <a:cubicBezTo>
                      <a:pt x="312" y="948"/>
                      <a:pt x="304" y="946"/>
                      <a:pt x="296" y="943"/>
                    </a:cubicBezTo>
                    <a:cubicBezTo>
                      <a:pt x="296" y="943"/>
                      <a:pt x="268" y="938"/>
                      <a:pt x="268" y="914"/>
                    </a:cubicBezTo>
                    <a:cubicBezTo>
                      <a:pt x="267" y="453"/>
                      <a:pt x="267" y="453"/>
                      <a:pt x="267" y="453"/>
                    </a:cubicBezTo>
                    <a:cubicBezTo>
                      <a:pt x="267" y="437"/>
                      <a:pt x="277" y="423"/>
                      <a:pt x="294" y="418"/>
                    </a:cubicBezTo>
                    <a:cubicBezTo>
                      <a:pt x="296" y="417"/>
                      <a:pt x="299" y="416"/>
                      <a:pt x="301" y="415"/>
                    </a:cubicBezTo>
                    <a:cubicBezTo>
                      <a:pt x="453" y="352"/>
                      <a:pt x="500" y="214"/>
                      <a:pt x="501" y="100"/>
                    </a:cubicBezTo>
                    <a:cubicBezTo>
                      <a:pt x="501" y="84"/>
                      <a:pt x="513" y="67"/>
                      <a:pt x="534" y="67"/>
                    </a:cubicBezTo>
                    <a:cubicBezTo>
                      <a:pt x="570" y="67"/>
                      <a:pt x="632" y="138"/>
                      <a:pt x="632" y="225"/>
                    </a:cubicBezTo>
                    <a:cubicBezTo>
                      <a:pt x="632" y="304"/>
                      <a:pt x="629" y="318"/>
                      <a:pt x="601" y="401"/>
                    </a:cubicBezTo>
                    <a:cubicBezTo>
                      <a:pt x="935" y="401"/>
                      <a:pt x="932" y="405"/>
                      <a:pt x="962" y="413"/>
                    </a:cubicBezTo>
                    <a:cubicBezTo>
                      <a:pt x="998" y="423"/>
                      <a:pt x="1002" y="454"/>
                      <a:pt x="1002" y="464"/>
                    </a:cubicBezTo>
                    <a:cubicBezTo>
                      <a:pt x="1002" y="476"/>
                      <a:pt x="1001" y="474"/>
                      <a:pt x="1001" y="4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1" name="Freeform 49"/>
              <p:cNvSpPr>
                <a:spLocks noEditPoints="1"/>
              </p:cNvSpPr>
              <p:nvPr/>
            </p:nvSpPr>
            <p:spPr bwMode="auto">
              <a:xfrm>
                <a:off x="376238" y="3263900"/>
                <a:ext cx="379413" cy="376237"/>
              </a:xfrm>
              <a:custGeom>
                <a:avLst/>
                <a:gdLst>
                  <a:gd name="T0" fmla="*/ 50 w 101"/>
                  <a:gd name="T1" fmla="*/ 0 h 100"/>
                  <a:gd name="T2" fmla="*/ 0 w 101"/>
                  <a:gd name="T3" fmla="*/ 50 h 100"/>
                  <a:gd name="T4" fmla="*/ 50 w 101"/>
                  <a:gd name="T5" fmla="*/ 100 h 100"/>
                  <a:gd name="T6" fmla="*/ 101 w 101"/>
                  <a:gd name="T7" fmla="*/ 50 h 100"/>
                  <a:gd name="T8" fmla="*/ 50 w 101"/>
                  <a:gd name="T9" fmla="*/ 0 h 100"/>
                  <a:gd name="T10" fmla="*/ 50 w 101"/>
                  <a:gd name="T11" fmla="*/ 67 h 100"/>
                  <a:gd name="T12" fmla="*/ 34 w 101"/>
                  <a:gd name="T13" fmla="*/ 50 h 100"/>
                  <a:gd name="T14" fmla="*/ 50 w 101"/>
                  <a:gd name="T15" fmla="*/ 33 h 100"/>
                  <a:gd name="T16" fmla="*/ 67 w 101"/>
                  <a:gd name="T17" fmla="*/ 50 h 100"/>
                  <a:gd name="T18" fmla="*/ 50 w 101"/>
                  <a:gd name="T19" fmla="*/ 6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100">
                    <a:moveTo>
                      <a:pt x="50" y="0"/>
                    </a:moveTo>
                    <a:cubicBezTo>
                      <a:pt x="23" y="0"/>
                      <a:pt x="0" y="22"/>
                      <a:pt x="0" y="50"/>
                    </a:cubicBezTo>
                    <a:cubicBezTo>
                      <a:pt x="0" y="77"/>
                      <a:pt x="23" y="100"/>
                      <a:pt x="50" y="100"/>
                    </a:cubicBezTo>
                    <a:cubicBezTo>
                      <a:pt x="78" y="100"/>
                      <a:pt x="101" y="77"/>
                      <a:pt x="101" y="50"/>
                    </a:cubicBezTo>
                    <a:cubicBezTo>
                      <a:pt x="101" y="22"/>
                      <a:pt x="78" y="0"/>
                      <a:pt x="50" y="0"/>
                    </a:cubicBezTo>
                    <a:close/>
                    <a:moveTo>
                      <a:pt x="50" y="67"/>
                    </a:moveTo>
                    <a:cubicBezTo>
                      <a:pt x="41" y="67"/>
                      <a:pt x="34" y="59"/>
                      <a:pt x="34" y="50"/>
                    </a:cubicBezTo>
                    <a:cubicBezTo>
                      <a:pt x="34" y="41"/>
                      <a:pt x="41" y="33"/>
                      <a:pt x="50" y="33"/>
                    </a:cubicBezTo>
                    <a:cubicBezTo>
                      <a:pt x="60" y="33"/>
                      <a:pt x="67" y="41"/>
                      <a:pt x="67" y="50"/>
                    </a:cubicBezTo>
                    <a:cubicBezTo>
                      <a:pt x="67" y="59"/>
                      <a:pt x="60" y="67"/>
                      <a:pt x="50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0"/>
          <a:stretch/>
        </p:blipFill>
        <p:spPr>
          <a:xfrm>
            <a:off x="8008" y="1087425"/>
            <a:ext cx="3429416" cy="4035291"/>
          </a:xfrm>
          <a:prstGeom prst="rect">
            <a:avLst/>
          </a:prstGeom>
        </p:spPr>
      </p:pic>
      <p:sp>
        <p:nvSpPr>
          <p:cNvPr id="37" name="Text Placeholder 1"/>
          <p:cNvSpPr txBox="1">
            <a:spLocks/>
          </p:cNvSpPr>
          <p:nvPr/>
        </p:nvSpPr>
        <p:spPr>
          <a:xfrm>
            <a:off x="836126" y="132676"/>
            <a:ext cx="7510827" cy="546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Improve Sharing Lessons Learned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629796" y="3146839"/>
            <a:ext cx="554947" cy="554947"/>
            <a:chOff x="3629796" y="3146839"/>
            <a:chExt cx="554947" cy="554947"/>
          </a:xfrm>
        </p:grpSpPr>
        <p:sp>
          <p:nvSpPr>
            <p:cNvPr id="216" name="Rectangle 215"/>
            <p:cNvSpPr/>
            <p:nvPr/>
          </p:nvSpPr>
          <p:spPr>
            <a:xfrm>
              <a:off x="3629796" y="3146839"/>
              <a:ext cx="554947" cy="5549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id-ID"/>
            </a:p>
          </p:txBody>
        </p:sp>
        <p:sp>
          <p:nvSpPr>
            <p:cNvPr id="38" name="Freeform 1873"/>
            <p:cNvSpPr>
              <a:spLocks noChangeAspect="1" noEditPoints="1"/>
            </p:cNvSpPr>
            <p:nvPr/>
          </p:nvSpPr>
          <p:spPr bwMode="auto">
            <a:xfrm>
              <a:off x="3739029" y="3215088"/>
              <a:ext cx="365760" cy="400053"/>
            </a:xfrm>
            <a:custGeom>
              <a:avLst/>
              <a:gdLst>
                <a:gd name="T0" fmla="*/ 30 w 32"/>
                <a:gd name="T1" fmla="*/ 17 h 35"/>
                <a:gd name="T2" fmla="*/ 29 w 32"/>
                <a:gd name="T3" fmla="*/ 18 h 35"/>
                <a:gd name="T4" fmla="*/ 20 w 32"/>
                <a:gd name="T5" fmla="*/ 10 h 35"/>
                <a:gd name="T6" fmla="*/ 16 w 32"/>
                <a:gd name="T7" fmla="*/ 13 h 35"/>
                <a:gd name="T8" fmla="*/ 3 w 32"/>
                <a:gd name="T9" fmla="*/ 0 h 35"/>
                <a:gd name="T10" fmla="*/ 0 w 32"/>
                <a:gd name="T11" fmla="*/ 3 h 35"/>
                <a:gd name="T12" fmla="*/ 16 w 32"/>
                <a:gd name="T13" fmla="*/ 19 h 35"/>
                <a:gd name="T14" fmla="*/ 20 w 32"/>
                <a:gd name="T15" fmla="*/ 15 h 35"/>
                <a:gd name="T16" fmla="*/ 26 w 32"/>
                <a:gd name="T17" fmla="*/ 21 h 35"/>
                <a:gd name="T18" fmla="*/ 25 w 32"/>
                <a:gd name="T19" fmla="*/ 23 h 35"/>
                <a:gd name="T20" fmla="*/ 32 w 32"/>
                <a:gd name="T21" fmla="*/ 24 h 35"/>
                <a:gd name="T22" fmla="*/ 30 w 32"/>
                <a:gd name="T23" fmla="*/ 17 h 35"/>
                <a:gd name="T24" fmla="*/ 0 w 32"/>
                <a:gd name="T25" fmla="*/ 35 h 35"/>
                <a:gd name="T26" fmla="*/ 9 w 32"/>
                <a:gd name="T27" fmla="*/ 35 h 35"/>
                <a:gd name="T28" fmla="*/ 9 w 32"/>
                <a:gd name="T29" fmla="*/ 16 h 35"/>
                <a:gd name="T30" fmla="*/ 0 w 32"/>
                <a:gd name="T31" fmla="*/ 16 h 35"/>
                <a:gd name="T32" fmla="*/ 0 w 32"/>
                <a:gd name="T33" fmla="*/ 35 h 35"/>
                <a:gd name="T34" fmla="*/ 11 w 32"/>
                <a:gd name="T35" fmla="*/ 35 h 35"/>
                <a:gd name="T36" fmla="*/ 20 w 32"/>
                <a:gd name="T37" fmla="*/ 35 h 35"/>
                <a:gd name="T38" fmla="*/ 20 w 32"/>
                <a:gd name="T39" fmla="*/ 22 h 35"/>
                <a:gd name="T40" fmla="*/ 11 w 32"/>
                <a:gd name="T41" fmla="*/ 22 h 35"/>
                <a:gd name="T42" fmla="*/ 11 w 32"/>
                <a:gd name="T43" fmla="*/ 35 h 35"/>
                <a:gd name="T44" fmla="*/ 23 w 32"/>
                <a:gd name="T45" fmla="*/ 27 h 35"/>
                <a:gd name="T46" fmla="*/ 32 w 32"/>
                <a:gd name="T47" fmla="*/ 27 h 35"/>
                <a:gd name="T48" fmla="*/ 32 w 32"/>
                <a:gd name="T49" fmla="*/ 35 h 35"/>
                <a:gd name="T50" fmla="*/ 23 w 32"/>
                <a:gd name="T51" fmla="*/ 35 h 35"/>
                <a:gd name="T52" fmla="*/ 23 w 32"/>
                <a:gd name="T53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35">
                  <a:moveTo>
                    <a:pt x="30" y="17"/>
                  </a:moveTo>
                  <a:lnTo>
                    <a:pt x="29" y="18"/>
                  </a:lnTo>
                  <a:lnTo>
                    <a:pt x="20" y="10"/>
                  </a:lnTo>
                  <a:lnTo>
                    <a:pt x="16" y="13"/>
                  </a:lnTo>
                  <a:lnTo>
                    <a:pt x="3" y="0"/>
                  </a:lnTo>
                  <a:lnTo>
                    <a:pt x="0" y="3"/>
                  </a:lnTo>
                  <a:lnTo>
                    <a:pt x="16" y="19"/>
                  </a:lnTo>
                  <a:lnTo>
                    <a:pt x="20" y="15"/>
                  </a:lnTo>
                  <a:lnTo>
                    <a:pt x="26" y="21"/>
                  </a:lnTo>
                  <a:lnTo>
                    <a:pt x="25" y="23"/>
                  </a:lnTo>
                  <a:lnTo>
                    <a:pt x="32" y="24"/>
                  </a:lnTo>
                  <a:lnTo>
                    <a:pt x="30" y="17"/>
                  </a:lnTo>
                  <a:close/>
                  <a:moveTo>
                    <a:pt x="0" y="35"/>
                  </a:moveTo>
                  <a:lnTo>
                    <a:pt x="9" y="35"/>
                  </a:lnTo>
                  <a:lnTo>
                    <a:pt x="9" y="16"/>
                  </a:lnTo>
                  <a:lnTo>
                    <a:pt x="0" y="16"/>
                  </a:lnTo>
                  <a:lnTo>
                    <a:pt x="0" y="35"/>
                  </a:lnTo>
                  <a:close/>
                  <a:moveTo>
                    <a:pt x="11" y="35"/>
                  </a:moveTo>
                  <a:lnTo>
                    <a:pt x="20" y="35"/>
                  </a:lnTo>
                  <a:lnTo>
                    <a:pt x="20" y="22"/>
                  </a:lnTo>
                  <a:lnTo>
                    <a:pt x="11" y="22"/>
                  </a:lnTo>
                  <a:lnTo>
                    <a:pt x="11" y="35"/>
                  </a:lnTo>
                  <a:close/>
                  <a:moveTo>
                    <a:pt x="23" y="27"/>
                  </a:moveTo>
                  <a:lnTo>
                    <a:pt x="32" y="27"/>
                  </a:lnTo>
                  <a:lnTo>
                    <a:pt x="32" y="35"/>
                  </a:lnTo>
                  <a:lnTo>
                    <a:pt x="23" y="35"/>
                  </a:lnTo>
                  <a:lnTo>
                    <a:pt x="23" y="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16242" y="2390677"/>
            <a:ext cx="554947" cy="554947"/>
            <a:chOff x="3616242" y="2390677"/>
            <a:chExt cx="554947" cy="554947"/>
          </a:xfrm>
        </p:grpSpPr>
        <p:sp>
          <p:nvSpPr>
            <p:cNvPr id="217" name="Rectangle 216"/>
            <p:cNvSpPr/>
            <p:nvPr/>
          </p:nvSpPr>
          <p:spPr>
            <a:xfrm>
              <a:off x="3616242" y="2390677"/>
              <a:ext cx="554947" cy="55494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id-ID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3646993" y="2427491"/>
              <a:ext cx="481012" cy="482600"/>
            </a:xfrm>
            <a:custGeom>
              <a:avLst/>
              <a:gdLst>
                <a:gd name="T0" fmla="*/ 81 w 128"/>
                <a:gd name="T1" fmla="*/ 14 h 128"/>
                <a:gd name="T2" fmla="*/ 53 w 128"/>
                <a:gd name="T3" fmla="*/ 36 h 128"/>
                <a:gd name="T4" fmla="*/ 33 w 128"/>
                <a:gd name="T5" fmla="*/ 36 h 128"/>
                <a:gd name="T6" fmla="*/ 0 w 128"/>
                <a:gd name="T7" fmla="*/ 56 h 128"/>
                <a:gd name="T8" fmla="*/ 24 w 128"/>
                <a:gd name="T9" fmla="*/ 84 h 128"/>
                <a:gd name="T10" fmla="*/ 32 w 128"/>
                <a:gd name="T11" fmla="*/ 128 h 128"/>
                <a:gd name="T12" fmla="*/ 56 w 128"/>
                <a:gd name="T13" fmla="*/ 120 h 128"/>
                <a:gd name="T14" fmla="*/ 52 w 128"/>
                <a:gd name="T15" fmla="*/ 108 h 128"/>
                <a:gd name="T16" fmla="*/ 52 w 128"/>
                <a:gd name="T17" fmla="*/ 80 h 128"/>
                <a:gd name="T18" fmla="*/ 53 w 128"/>
                <a:gd name="T19" fmla="*/ 78 h 128"/>
                <a:gd name="T20" fmla="*/ 54 w 128"/>
                <a:gd name="T21" fmla="*/ 77 h 128"/>
                <a:gd name="T22" fmla="*/ 55 w 128"/>
                <a:gd name="T23" fmla="*/ 76 h 128"/>
                <a:gd name="T24" fmla="*/ 81 w 128"/>
                <a:gd name="T25" fmla="*/ 98 h 128"/>
                <a:gd name="T26" fmla="*/ 128 w 128"/>
                <a:gd name="T27" fmla="*/ 56 h 128"/>
                <a:gd name="T28" fmla="*/ 80 w 128"/>
                <a:gd name="T29" fmla="*/ 56 h 128"/>
                <a:gd name="T30" fmla="*/ 92 w 128"/>
                <a:gd name="T31" fmla="*/ 44 h 128"/>
                <a:gd name="T32" fmla="*/ 92 w 128"/>
                <a:gd name="T33" fmla="*/ 68 h 128"/>
                <a:gd name="T34" fmla="*/ 80 w 128"/>
                <a:gd name="T35" fmla="*/ 56 h 128"/>
                <a:gd name="T36" fmla="*/ 16 w 128"/>
                <a:gd name="T37" fmla="*/ 44 h 128"/>
                <a:gd name="T38" fmla="*/ 40 w 128"/>
                <a:gd name="T39" fmla="*/ 56 h 128"/>
                <a:gd name="T40" fmla="*/ 16 w 128"/>
                <a:gd name="T41" fmla="*/ 68 h 128"/>
                <a:gd name="T42" fmla="*/ 48 w 128"/>
                <a:gd name="T43" fmla="*/ 120 h 128"/>
                <a:gd name="T44" fmla="*/ 32 w 128"/>
                <a:gd name="T45" fmla="*/ 84 h 128"/>
                <a:gd name="T46" fmla="*/ 33 w 128"/>
                <a:gd name="T47" fmla="*/ 76 h 128"/>
                <a:gd name="T48" fmla="*/ 45 w 128"/>
                <a:gd name="T49" fmla="*/ 76 h 128"/>
                <a:gd name="T50" fmla="*/ 44 w 128"/>
                <a:gd name="T51" fmla="*/ 108 h 128"/>
                <a:gd name="T52" fmla="*/ 48 w 128"/>
                <a:gd name="T53" fmla="*/ 117 h 128"/>
                <a:gd name="T54" fmla="*/ 53 w 128"/>
                <a:gd name="T55" fmla="*/ 68 h 128"/>
                <a:gd name="T56" fmla="*/ 52 w 128"/>
                <a:gd name="T57" fmla="*/ 68 h 128"/>
                <a:gd name="T58" fmla="*/ 52 w 128"/>
                <a:gd name="T59" fmla="*/ 44 h 128"/>
                <a:gd name="T60" fmla="*/ 74 w 128"/>
                <a:gd name="T61" fmla="*/ 36 h 128"/>
                <a:gd name="T62" fmla="*/ 74 w 128"/>
                <a:gd name="T63" fmla="*/ 76 h 128"/>
                <a:gd name="T64" fmla="*/ 100 w 128"/>
                <a:gd name="T65" fmla="*/ 104 h 128"/>
                <a:gd name="T66" fmla="*/ 92 w 128"/>
                <a:gd name="T67" fmla="*/ 76 h 128"/>
                <a:gd name="T68" fmla="*/ 92 w 128"/>
                <a:gd name="T69" fmla="*/ 36 h 128"/>
                <a:gd name="T70" fmla="*/ 100 w 128"/>
                <a:gd name="T71" fmla="*/ 8 h 128"/>
                <a:gd name="T72" fmla="*/ 100 w 128"/>
                <a:gd name="T7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100" y="0"/>
                  </a:moveTo>
                  <a:cubicBezTo>
                    <a:pt x="92" y="0"/>
                    <a:pt x="85" y="6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74" y="27"/>
                    <a:pt x="64" y="36"/>
                    <a:pt x="53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7" y="36"/>
                    <a:pt x="0" y="45"/>
                    <a:pt x="0" y="56"/>
                  </a:cubicBezTo>
                  <a:cubicBezTo>
                    <a:pt x="0" y="67"/>
                    <a:pt x="7" y="76"/>
                    <a:pt x="16" y="76"/>
                  </a:cubicBezTo>
                  <a:cubicBezTo>
                    <a:pt x="20" y="76"/>
                    <a:pt x="24" y="80"/>
                    <a:pt x="24" y="84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4"/>
                    <a:pt x="28" y="128"/>
                    <a:pt x="32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6" y="124"/>
                    <a:pt x="56" y="120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6" y="112"/>
                    <a:pt x="52" y="110"/>
                    <a:pt x="52" y="108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79"/>
                    <a:pt x="52" y="79"/>
                    <a:pt x="53" y="78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3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6"/>
                    <a:pt x="55" y="76"/>
                    <a:pt x="55" y="76"/>
                  </a:cubicBezTo>
                  <a:cubicBezTo>
                    <a:pt x="65" y="77"/>
                    <a:pt x="74" y="85"/>
                    <a:pt x="81" y="98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5" y="106"/>
                    <a:pt x="92" y="112"/>
                    <a:pt x="100" y="112"/>
                  </a:cubicBezTo>
                  <a:cubicBezTo>
                    <a:pt x="118" y="112"/>
                    <a:pt x="128" y="84"/>
                    <a:pt x="128" y="56"/>
                  </a:cubicBezTo>
                  <a:cubicBezTo>
                    <a:pt x="128" y="28"/>
                    <a:pt x="118" y="0"/>
                    <a:pt x="100" y="0"/>
                  </a:cubicBezTo>
                  <a:close/>
                  <a:moveTo>
                    <a:pt x="80" y="56"/>
                  </a:moveTo>
                  <a:cubicBezTo>
                    <a:pt x="80" y="52"/>
                    <a:pt x="80" y="48"/>
                    <a:pt x="81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6" y="44"/>
                    <a:pt x="100" y="49"/>
                    <a:pt x="100" y="56"/>
                  </a:cubicBezTo>
                  <a:cubicBezTo>
                    <a:pt x="100" y="63"/>
                    <a:pt x="96" y="68"/>
                    <a:pt x="92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0" y="64"/>
                    <a:pt x="80" y="60"/>
                    <a:pt x="80" y="56"/>
                  </a:cubicBezTo>
                  <a:close/>
                  <a:moveTo>
                    <a:pt x="8" y="56"/>
                  </a:moveTo>
                  <a:cubicBezTo>
                    <a:pt x="8" y="49"/>
                    <a:pt x="12" y="44"/>
                    <a:pt x="16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2" y="47"/>
                    <a:pt x="40" y="51"/>
                    <a:pt x="40" y="56"/>
                  </a:cubicBezTo>
                  <a:cubicBezTo>
                    <a:pt x="40" y="61"/>
                    <a:pt x="42" y="65"/>
                    <a:pt x="44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2" y="68"/>
                    <a:pt x="8" y="63"/>
                    <a:pt x="8" y="56"/>
                  </a:cubicBezTo>
                  <a:close/>
                  <a:moveTo>
                    <a:pt x="48" y="120"/>
                  </a:moveTo>
                  <a:cubicBezTo>
                    <a:pt x="32" y="120"/>
                    <a:pt x="32" y="120"/>
                    <a:pt x="32" y="120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1"/>
                    <a:pt x="31" y="78"/>
                    <a:pt x="30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4" y="77"/>
                    <a:pt x="44" y="79"/>
                    <a:pt x="44" y="80"/>
                  </a:cubicBezTo>
                  <a:cubicBezTo>
                    <a:pt x="44" y="108"/>
                    <a:pt x="44" y="108"/>
                    <a:pt x="44" y="108"/>
                  </a:cubicBezTo>
                  <a:cubicBezTo>
                    <a:pt x="44" y="112"/>
                    <a:pt x="46" y="114"/>
                    <a:pt x="47" y="116"/>
                  </a:cubicBezTo>
                  <a:cubicBezTo>
                    <a:pt x="48" y="116"/>
                    <a:pt x="48" y="116"/>
                    <a:pt x="48" y="117"/>
                  </a:cubicBezTo>
                  <a:lnTo>
                    <a:pt x="48" y="120"/>
                  </a:lnTo>
                  <a:close/>
                  <a:moveTo>
                    <a:pt x="53" y="68"/>
                  </a:move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48" y="68"/>
                    <a:pt x="44" y="63"/>
                    <a:pt x="44" y="56"/>
                  </a:cubicBezTo>
                  <a:cubicBezTo>
                    <a:pt x="44" y="49"/>
                    <a:pt x="48" y="44"/>
                    <a:pt x="52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60" y="44"/>
                    <a:pt x="68" y="41"/>
                    <a:pt x="74" y="36"/>
                  </a:cubicBezTo>
                  <a:cubicBezTo>
                    <a:pt x="73" y="42"/>
                    <a:pt x="72" y="49"/>
                    <a:pt x="72" y="56"/>
                  </a:cubicBezTo>
                  <a:cubicBezTo>
                    <a:pt x="72" y="63"/>
                    <a:pt x="73" y="70"/>
                    <a:pt x="74" y="76"/>
                  </a:cubicBezTo>
                  <a:cubicBezTo>
                    <a:pt x="68" y="71"/>
                    <a:pt x="60" y="68"/>
                    <a:pt x="53" y="68"/>
                  </a:cubicBezTo>
                  <a:close/>
                  <a:moveTo>
                    <a:pt x="100" y="104"/>
                  </a:moveTo>
                  <a:cubicBezTo>
                    <a:pt x="92" y="104"/>
                    <a:pt x="85" y="93"/>
                    <a:pt x="82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101" y="76"/>
                    <a:pt x="108" y="67"/>
                    <a:pt x="108" y="56"/>
                  </a:cubicBezTo>
                  <a:cubicBezTo>
                    <a:pt x="108" y="45"/>
                    <a:pt x="101" y="36"/>
                    <a:pt x="9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5" y="19"/>
                    <a:pt x="92" y="8"/>
                    <a:pt x="100" y="8"/>
                  </a:cubicBezTo>
                  <a:cubicBezTo>
                    <a:pt x="111" y="8"/>
                    <a:pt x="120" y="29"/>
                    <a:pt x="120" y="56"/>
                  </a:cubicBezTo>
                  <a:cubicBezTo>
                    <a:pt x="120" y="83"/>
                    <a:pt x="111" y="104"/>
                    <a:pt x="100" y="1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16242" y="1645621"/>
            <a:ext cx="554947" cy="554947"/>
            <a:chOff x="3616242" y="1645621"/>
            <a:chExt cx="554947" cy="554947"/>
          </a:xfrm>
        </p:grpSpPr>
        <p:sp>
          <p:nvSpPr>
            <p:cNvPr id="10" name="Rectangle 9"/>
            <p:cNvSpPr/>
            <p:nvPr/>
          </p:nvSpPr>
          <p:spPr>
            <a:xfrm>
              <a:off x="3616242" y="1645621"/>
              <a:ext cx="554947" cy="5549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id-ID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3747727" y="1810882"/>
              <a:ext cx="325437" cy="142875"/>
            </a:xfrm>
            <a:custGeom>
              <a:avLst/>
              <a:gdLst>
                <a:gd name="T0" fmla="*/ 205 w 205"/>
                <a:gd name="T1" fmla="*/ 0 h 90"/>
                <a:gd name="T2" fmla="*/ 201 w 205"/>
                <a:gd name="T3" fmla="*/ 0 h 90"/>
                <a:gd name="T4" fmla="*/ 0 w 205"/>
                <a:gd name="T5" fmla="*/ 0 h 90"/>
                <a:gd name="T6" fmla="*/ 0 w 205"/>
                <a:gd name="T7" fmla="*/ 0 h 90"/>
                <a:gd name="T8" fmla="*/ 100 w 205"/>
                <a:gd name="T9" fmla="*/ 90 h 90"/>
                <a:gd name="T10" fmla="*/ 205 w 205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90">
                  <a:moveTo>
                    <a:pt x="205" y="0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0" y="9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3976327" y="1828344"/>
              <a:ext cx="112712" cy="198438"/>
            </a:xfrm>
            <a:custGeom>
              <a:avLst/>
              <a:gdLst>
                <a:gd name="T0" fmla="*/ 20 w 20"/>
                <a:gd name="T1" fmla="*/ 0 h 35"/>
                <a:gd name="T2" fmla="*/ 0 w 20"/>
                <a:gd name="T3" fmla="*/ 17 h 35"/>
                <a:gd name="T4" fmla="*/ 19 w 20"/>
                <a:gd name="T5" fmla="*/ 35 h 35"/>
                <a:gd name="T6" fmla="*/ 20 w 20"/>
                <a:gd name="T7" fmla="*/ 33 h 35"/>
                <a:gd name="T8" fmla="*/ 20 w 20"/>
                <a:gd name="T9" fmla="*/ 1 h 35"/>
                <a:gd name="T10" fmla="*/ 20 w 2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5">
                  <a:moveTo>
                    <a:pt x="2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0" y="34"/>
                    <a:pt x="20" y="3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725502" y="1821994"/>
              <a:ext cx="112712" cy="204788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2 h 36"/>
                <a:gd name="T4" fmla="*/ 0 w 20"/>
                <a:gd name="T5" fmla="*/ 34 h 36"/>
                <a:gd name="T6" fmla="*/ 0 w 20"/>
                <a:gd name="T7" fmla="*/ 36 h 36"/>
                <a:gd name="T8" fmla="*/ 20 w 20"/>
                <a:gd name="T9" fmla="*/ 18 h 36"/>
                <a:gd name="T10" fmla="*/ 0 w 20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6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6"/>
                  </a:cubicBezTo>
                  <a:cubicBezTo>
                    <a:pt x="20" y="18"/>
                    <a:pt x="20" y="18"/>
                    <a:pt x="20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747727" y="1942644"/>
              <a:ext cx="319087" cy="96838"/>
            </a:xfrm>
            <a:custGeom>
              <a:avLst/>
              <a:gdLst>
                <a:gd name="T0" fmla="*/ 100 w 201"/>
                <a:gd name="T1" fmla="*/ 28 h 61"/>
                <a:gd name="T2" fmla="*/ 68 w 201"/>
                <a:gd name="T3" fmla="*/ 0 h 61"/>
                <a:gd name="T4" fmla="*/ 0 w 201"/>
                <a:gd name="T5" fmla="*/ 61 h 61"/>
                <a:gd name="T6" fmla="*/ 0 w 201"/>
                <a:gd name="T7" fmla="*/ 61 h 61"/>
                <a:gd name="T8" fmla="*/ 201 w 201"/>
                <a:gd name="T9" fmla="*/ 61 h 61"/>
                <a:gd name="T10" fmla="*/ 133 w 201"/>
                <a:gd name="T11" fmla="*/ 0 h 61"/>
                <a:gd name="T12" fmla="*/ 100 w 201"/>
                <a:gd name="T13" fmla="*/ 2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61">
                  <a:moveTo>
                    <a:pt x="100" y="28"/>
                  </a:moveTo>
                  <a:lnTo>
                    <a:pt x="68" y="0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201" y="61"/>
                  </a:lnTo>
                  <a:lnTo>
                    <a:pt x="133" y="0"/>
                  </a:lnTo>
                  <a:lnTo>
                    <a:pt x="10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4039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4" grpId="0"/>
      <p:bldP spid="1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6" y="0"/>
            <a:ext cx="3559175" cy="5084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4530834" y="1265902"/>
            <a:ext cx="4508936" cy="600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32323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2323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32323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rgbClr val="32323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Communications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73998" y="2003315"/>
            <a:ext cx="3422607" cy="9353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“It’s not about us,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it’s about you.”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19279" y="1940697"/>
            <a:ext cx="1532047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323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Report - color">
      <a:dk1>
        <a:srgbClr val="323232"/>
      </a:dk1>
      <a:lt1>
        <a:srgbClr val="FFFFFF"/>
      </a:lt1>
      <a:dk2>
        <a:srgbClr val="797979"/>
      </a:dk2>
      <a:lt2>
        <a:srgbClr val="D8D8D8"/>
      </a:lt2>
      <a:accent1>
        <a:srgbClr val="D6562E"/>
      </a:accent1>
      <a:accent2>
        <a:srgbClr val="FDB734"/>
      </a:accent2>
      <a:accent3>
        <a:srgbClr val="3C9EAC"/>
      </a:accent3>
      <a:accent4>
        <a:srgbClr val="386A9C"/>
      </a:accent4>
      <a:accent5>
        <a:srgbClr val="5B4470"/>
      </a:accent5>
      <a:accent6>
        <a:srgbClr val="FDB734"/>
      </a:accent6>
      <a:hlink>
        <a:srgbClr val="5B4470"/>
      </a:hlink>
      <a:folHlink>
        <a:srgbClr val="4A5553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7512</TotalTime>
  <Words>336</Words>
  <Application>Microsoft Office PowerPoint</Application>
  <PresentationFormat>On-screen Show (16:9)</PresentationFormat>
  <Paragraphs>94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Comic Sans MS</vt:lpstr>
      <vt:lpstr>Courier New</vt:lpstr>
      <vt:lpstr>Georgia</vt:lpstr>
      <vt:lpstr>Kozuka Gothic Pr6N L</vt:lpstr>
      <vt:lpstr>Kozuka Gothic Pro B</vt:lpstr>
      <vt:lpstr>Kozuka Gothic Pro H</vt:lpstr>
      <vt:lpstr>Lato</vt:lpstr>
      <vt:lpstr>Lato Black</vt:lpstr>
      <vt:lpstr>Lato Light</vt:lpstr>
      <vt:lpstr>Lato Regular</vt:lpstr>
      <vt:lpstr>Open Sans Light</vt:lpstr>
      <vt:lpstr>Wingdings</vt:lpstr>
      <vt:lpstr>Default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Anastasiya Ladoshkina</dc:creator>
  <cp:lastModifiedBy>Lellock, Karen L.</cp:lastModifiedBy>
  <cp:revision>338</cp:revision>
  <cp:lastPrinted>2016-01-29T15:05:13Z</cp:lastPrinted>
  <dcterms:created xsi:type="dcterms:W3CDTF">2015-12-17T00:05:57Z</dcterms:created>
  <dcterms:modified xsi:type="dcterms:W3CDTF">2016-02-04T13:22:53Z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A38AC7BF-6611-4B6D-8C40-FC194B8F165C</vt:lpwstr>
  </property>
  <property fmtid="{D5CDD505-2E9C-101B-9397-08002B2CF9AE}" pid="3" name="ArticulatePath">
    <vt:lpwstr>VCAT 02-02 meeting 01-27-16 draft</vt:lpwstr>
  </property>
</Properties>
</file>