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notesMasterIdLst>
    <p:notesMasterId r:id="rId15"/>
  </p:notesMasterIdLst>
  <p:sldIdLst>
    <p:sldId id="397" r:id="rId3"/>
    <p:sldId id="381" r:id="rId4"/>
    <p:sldId id="401" r:id="rId5"/>
    <p:sldId id="389" r:id="rId6"/>
    <p:sldId id="402" r:id="rId7"/>
    <p:sldId id="403" r:id="rId8"/>
    <p:sldId id="404" r:id="rId9"/>
    <p:sldId id="405" r:id="rId10"/>
    <p:sldId id="406" r:id="rId11"/>
    <p:sldId id="325" r:id="rId12"/>
    <p:sldId id="256" r:id="rId13"/>
    <p:sldId id="39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Valle" initials="AV" lastIdx="2" clrIdx="0">
    <p:extLst>
      <p:ext uri="{19B8F6BF-5375-455C-9EA6-DF929625EA0E}">
        <p15:presenceInfo xmlns:p15="http://schemas.microsoft.com/office/powerpoint/2012/main" userId="S::andrea.valle@denovosoftware.com::5d5727e2-e32a-4883-b794-028fa36236ea" providerId="AD"/>
      </p:ext>
    </p:extLst>
  </p:cmAuthor>
  <p:cmAuthor id="2" name="Juan Vazquez" initials="JV" lastIdx="1" clrIdx="1">
    <p:extLst>
      <p:ext uri="{19B8F6BF-5375-455C-9EA6-DF929625EA0E}">
        <p15:presenceInfo xmlns:p15="http://schemas.microsoft.com/office/powerpoint/2012/main" userId="S::juan.vazquez@denovosoftware.com::ae6cb72e-5e84-4498-9542-f04aaa8f0d51" providerId="AD"/>
      </p:ext>
    </p:extLst>
  </p:cmAuthor>
  <p:cmAuthor id="3" name="Sarah Schuett" initials="SS" lastIdx="9" clrIdx="2">
    <p:extLst>
      <p:ext uri="{19B8F6BF-5375-455C-9EA6-DF929625EA0E}">
        <p15:presenceInfo xmlns:p15="http://schemas.microsoft.com/office/powerpoint/2012/main" userId="S::Sarah.Schuett@denovosoftware.com::e431525f-fcb5-46f6-b4d0-64c454a084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111A"/>
    <a:srgbClr val="2F7F9C"/>
    <a:srgbClr val="4D458B"/>
    <a:srgbClr val="CE4A3F"/>
    <a:srgbClr val="FF0066"/>
    <a:srgbClr val="17375E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5" autoAdjust="0"/>
    <p:restoredTop sz="94250" autoAdjust="0"/>
  </p:normalViewPr>
  <p:slideViewPr>
    <p:cSldViewPr snapToGrid="0" snapToObjects="1">
      <p:cViewPr varScale="1">
        <p:scale>
          <a:sx n="69" d="100"/>
          <a:sy n="69" d="100"/>
        </p:scale>
        <p:origin x="116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27689-ADB1-47E8-AFBF-5924BE51BCA9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572C7-52E5-494F-AF43-36F4415A33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2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yourself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the organizers and attendees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why you are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572C7-52E5-494F-AF43-36F4415A33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6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572C7-52E5-494F-AF43-36F4415A33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12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572C7-52E5-494F-AF43-36F4415A33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7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572C7-52E5-494F-AF43-36F4415A33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1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70065" y="2130427"/>
            <a:ext cx="6088135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800" b="1" u="sng" baseline="0">
                <a:solidFill>
                  <a:srgbClr val="800000"/>
                </a:solidFill>
                <a:effectLst>
                  <a:reflection stA="50000" endPos="47000" dist="38100" dir="5400000" sy="-100000" algn="bl" rotWithShape="0"/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1" y="3886200"/>
            <a:ext cx="6848625" cy="1752600"/>
          </a:xfrm>
        </p:spPr>
        <p:txBody>
          <a:bodyPr>
            <a:normAutofit/>
          </a:bodyPr>
          <a:lstStyle>
            <a:lvl1pPr marL="0" indent="0" algn="r">
              <a:buNone/>
              <a:defRPr sz="1500" baseline="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16338"/>
            <a:ext cx="2133600" cy="365125"/>
          </a:xfrm>
        </p:spPr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6338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92877"/>
            <a:ext cx="2133600" cy="365125"/>
          </a:xfrm>
        </p:spPr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4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57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99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2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70861" y="892048"/>
            <a:ext cx="4902947" cy="411821"/>
          </a:xfrm>
          <a:gradFill flip="none" rotWithShape="1">
            <a:gsLst>
              <a:gs pos="0">
                <a:srgbClr val="8000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algn="l">
              <a:defRPr sz="24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Company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42381"/>
            <a:ext cx="8229600" cy="4240494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buFont typeface="Wingdings" charset="2"/>
              <a:buChar char="§"/>
              <a:defRPr sz="1600" b="1">
                <a:latin typeface="Calibri "/>
                <a:ea typeface="Wingdings"/>
                <a:cs typeface="Calibri 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1858F44C-3C22-44C6-AD9F-FE92FFA7D133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4787" y="6531347"/>
            <a:ext cx="2133600" cy="365125"/>
          </a:xfrm>
        </p:spPr>
        <p:txBody>
          <a:bodyPr/>
          <a:lstStyle>
            <a:lvl1pPr>
              <a:defRPr sz="105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70065" y="2130427"/>
            <a:ext cx="6088135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800" b="1" u="sng" baseline="0">
                <a:solidFill>
                  <a:srgbClr val="800000"/>
                </a:solidFill>
                <a:effectLst>
                  <a:reflection stA="50000" endPos="47000" dist="38100" dir="5400000" sy="-100000" algn="bl" rotWithShape="0"/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1" y="3886200"/>
            <a:ext cx="6848625" cy="1752600"/>
          </a:xfrm>
        </p:spPr>
        <p:txBody>
          <a:bodyPr>
            <a:normAutofit/>
          </a:bodyPr>
          <a:lstStyle>
            <a:lvl1pPr marL="0" indent="0" algn="r">
              <a:buNone/>
              <a:defRPr sz="1500" baseline="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16338"/>
            <a:ext cx="2133600" cy="365125"/>
          </a:xfrm>
        </p:spPr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6338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92877"/>
            <a:ext cx="2133600" cy="365125"/>
          </a:xfrm>
        </p:spPr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5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70861" y="892048"/>
            <a:ext cx="4902947" cy="411821"/>
          </a:xfrm>
          <a:gradFill flip="none" rotWithShape="1">
            <a:gsLst>
              <a:gs pos="0">
                <a:srgbClr val="8000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algn="l">
              <a:defRPr sz="24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Company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42381"/>
            <a:ext cx="8229600" cy="4240494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buFont typeface="Wingdings" charset="2"/>
              <a:buChar char="§"/>
              <a:defRPr sz="1600" b="1">
                <a:latin typeface="Calibri "/>
                <a:ea typeface="Wingdings"/>
                <a:cs typeface="Calibri 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1858F44C-3C22-44C6-AD9F-FE92FFA7D133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4787" y="6531347"/>
            <a:ext cx="2133600" cy="365125"/>
          </a:xfrm>
        </p:spPr>
        <p:txBody>
          <a:bodyPr/>
          <a:lstStyle>
            <a:lvl1pPr>
              <a:defRPr sz="105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9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1858F44C-3C22-44C6-AD9F-FE92FFA7D133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35212"/>
            <a:ext cx="2133600" cy="365125"/>
          </a:xfrm>
        </p:spPr>
        <p:txBody>
          <a:bodyPr/>
          <a:lstStyle>
            <a:lvl1pPr>
              <a:defRPr sz="105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6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4333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1858F44C-3C22-44C6-AD9F-FE92FFA7D133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35212"/>
            <a:ext cx="2133600" cy="365125"/>
          </a:xfrm>
        </p:spPr>
        <p:txBody>
          <a:bodyPr/>
          <a:lstStyle>
            <a:lvl1pPr>
              <a:defRPr sz="105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7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846140"/>
            <a:ext cx="7357534" cy="897995"/>
          </a:xfrm>
          <a:gradFill flip="none" rotWithShape="1">
            <a:gsLst>
              <a:gs pos="1000">
                <a:srgbClr val="800000"/>
              </a:gs>
              <a:gs pos="100000">
                <a:srgbClr val="FF0000"/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1858F44C-3C22-44C6-AD9F-FE92FFA7D133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4" y="6535212"/>
            <a:ext cx="2133600" cy="365125"/>
          </a:xfrm>
        </p:spPr>
        <p:txBody>
          <a:bodyPr/>
          <a:lstStyle>
            <a:lvl1pPr>
              <a:defRPr sz="105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0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1858F44C-3C22-44C6-AD9F-FE92FFA7D133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35212"/>
            <a:ext cx="2133600" cy="365125"/>
          </a:xfrm>
        </p:spPr>
        <p:txBody>
          <a:bodyPr/>
          <a:lstStyle>
            <a:lvl1pPr>
              <a:defRPr sz="105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0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9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8F44C-3C22-44C6-AD9F-FE92FFA7D133}" type="datetimeFigureOut">
              <a:rPr lang="en-US" smtClean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1050-60A5-4C34-9912-622D5E896D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9.svg"/><Relationship Id="rId3" Type="http://schemas.openxmlformats.org/officeDocument/2006/relationships/image" Target="../media/image18.png"/><Relationship Id="rId21" Type="http://schemas.openxmlformats.org/officeDocument/2006/relationships/image" Target="../media/image32.jp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24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image" Target="../media/image30.jpg"/><Relationship Id="rId4" Type="http://schemas.openxmlformats.org/officeDocument/2006/relationships/image" Target="../media/image19.png"/><Relationship Id="rId9" Type="http://schemas.openxmlformats.org/officeDocument/2006/relationships/image" Target="../media/image22.jp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9.sv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036" y="947863"/>
            <a:ext cx="8065765" cy="4214174"/>
          </a:xfrm>
          <a:effectLst/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0" u="none" dirty="0">
                <a:ln w="0"/>
                <a:solidFill>
                  <a:srgbClr val="79111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Utilizing FCS Express to Standardize Cytometry Analysis Protocols and Consolidation of Reporting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036" y="5162037"/>
            <a:ext cx="6848625" cy="1213021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CE4A3F"/>
                </a:solidFill>
              </a:rPr>
              <a:t>Sean Burke</a:t>
            </a:r>
          </a:p>
          <a:p>
            <a:pPr algn="l"/>
            <a:r>
              <a:rPr lang="en-US" sz="2400" dirty="0">
                <a:solidFill>
                  <a:srgbClr val="CE4A3F"/>
                </a:solidFill>
              </a:rPr>
              <a:t>De Novo Software </a:t>
            </a:r>
          </a:p>
          <a:p>
            <a:pPr algn="l"/>
            <a:r>
              <a:rPr lang="en-US" sz="2400" dirty="0">
                <a:solidFill>
                  <a:srgbClr val="CE4A3F"/>
                </a:solidFill>
              </a:rPr>
              <a:t>November 18, 2021</a:t>
            </a:r>
          </a:p>
        </p:txBody>
      </p:sp>
    </p:spTree>
    <p:extLst>
      <p:ext uri="{BB962C8B-B14F-4D97-AF65-F5344CB8AC3E}">
        <p14:creationId xmlns:p14="http://schemas.microsoft.com/office/powerpoint/2010/main" val="12500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146" y="544682"/>
            <a:ext cx="6301868" cy="703811"/>
          </a:xfrm>
          <a:solidFill>
            <a:srgbClr val="79111A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Analysis of raw results can be a minor part of achieving final standardized results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621303628"/>
              </p:ext>
            </p:extLst>
          </p:nvPr>
        </p:nvGraphicFramePr>
        <p:xfrm>
          <a:off x="1264508" y="189127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Grap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625" y="1402827"/>
            <a:ext cx="6587320" cy="475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49D903-FAE0-8F4B-B750-0A7D0D8DE9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196" y="4525818"/>
            <a:ext cx="5403915" cy="1984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940A22-898E-6044-A69D-8748A69A082E}"/>
              </a:ext>
            </a:extLst>
          </p:cNvPr>
          <p:cNvSpPr txBox="1"/>
          <p:nvPr/>
        </p:nvSpPr>
        <p:spPr>
          <a:xfrm>
            <a:off x="655684" y="129990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/>
              <a:t>Rapid (60 sec/file), standardized, robust, 100% reproducible gating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BDD22-ABA0-7740-867F-9F99D1C96F55}"/>
              </a:ext>
            </a:extLst>
          </p:cNvPr>
          <p:cNvSpPr txBox="1"/>
          <p:nvPr/>
        </p:nvSpPr>
        <p:spPr>
          <a:xfrm>
            <a:off x="916821" y="1743937"/>
            <a:ext cx="85439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Mimics your current gating hierarchy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Peer-reviewed superiority to manual and automated approaches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Thresholds automatically adjusted for each sample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Perfect FMO gating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FCS Express  &amp; OMIQ compatible output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Entirely customized outputs: reports, figures, spreadsheets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Gating results can be leveraged for discovery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Used in prospective clinical trials &amp; 6/top 10 pharma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CA" dirty="0"/>
              <a:t>Sole source provider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CA" dirty="0"/>
              <a:t>Vendor of choice after in head to head competition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2B86C-A67C-FE48-A3BA-994BDF0075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8218" y="4771026"/>
            <a:ext cx="2951447" cy="9848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18E7A4-2F99-4ABF-BBE6-1ED78CE1BD44}"/>
              </a:ext>
            </a:extLst>
          </p:cNvPr>
          <p:cNvSpPr txBox="1">
            <a:spLocks/>
          </p:cNvSpPr>
          <p:nvPr/>
        </p:nvSpPr>
        <p:spPr>
          <a:xfrm>
            <a:off x="2115127" y="347411"/>
            <a:ext cx="6687127" cy="752249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CA" sz="4000" dirty="0"/>
              <a:t>Future Collaborations - </a:t>
            </a:r>
            <a:r>
              <a:rPr lang="en-CA" sz="4000" dirty="0" err="1"/>
              <a:t>Cytapex</a:t>
            </a:r>
            <a:endParaRPr lang="en-CA" sz="4000" dirty="0"/>
          </a:p>
          <a:p>
            <a:pPr algn="ctr" defTabSz="342892">
              <a:defRPr/>
            </a:pP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78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236" y="356549"/>
            <a:ext cx="8065765" cy="1470025"/>
          </a:xfrm>
          <a:effectLst/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5400" b="0" u="none" dirty="0">
                <a:ln w="0"/>
                <a:solidFill>
                  <a:srgbClr val="79111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8B4BFA-0750-412B-A437-4995234DC0B8}"/>
              </a:ext>
            </a:extLst>
          </p:cNvPr>
          <p:cNvSpPr txBox="1">
            <a:spLocks/>
          </p:cNvSpPr>
          <p:nvPr/>
        </p:nvSpPr>
        <p:spPr>
          <a:xfrm>
            <a:off x="621036" y="947863"/>
            <a:ext cx="8065765" cy="42141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b="1" u="sng" kern="1200" baseline="0">
                <a:solidFill>
                  <a:srgbClr val="800000"/>
                </a:solidFill>
                <a:effectLst>
                  <a:reflection stA="50000" endPos="47000" dist="381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u="none" dirty="0">
                <a:ln w="0"/>
                <a:solidFill>
                  <a:srgbClr val="79111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Utilizing FCS Express to Standardize Cytometry Analysis Protocols and Consolidation of Reporting Results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D1F7881-715E-49CB-B3B5-350D12865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036" y="5162037"/>
            <a:ext cx="6848625" cy="1213021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CE4A3F"/>
                </a:solidFill>
              </a:rPr>
              <a:t>Sean Burke</a:t>
            </a:r>
          </a:p>
          <a:p>
            <a:pPr algn="l"/>
            <a:r>
              <a:rPr lang="en-US" sz="2400" dirty="0">
                <a:solidFill>
                  <a:srgbClr val="CE4A3F"/>
                </a:solidFill>
              </a:rPr>
              <a:t>De Novo Software </a:t>
            </a:r>
          </a:p>
          <a:p>
            <a:pPr algn="l"/>
            <a:r>
              <a:rPr lang="en-US" sz="2400" dirty="0">
                <a:solidFill>
                  <a:srgbClr val="CE4A3F"/>
                </a:solidFill>
              </a:rPr>
              <a:t>November 18, 2021</a:t>
            </a:r>
          </a:p>
        </p:txBody>
      </p:sp>
    </p:spTree>
    <p:extLst>
      <p:ext uri="{BB962C8B-B14F-4D97-AF65-F5344CB8AC3E}">
        <p14:creationId xmlns:p14="http://schemas.microsoft.com/office/powerpoint/2010/main" val="62441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8C936-8D4A-4A5A-A3D9-480B3502257F}"/>
              </a:ext>
            </a:extLst>
          </p:cNvPr>
          <p:cNvSpPr txBox="1">
            <a:spLocks/>
          </p:cNvSpPr>
          <p:nvPr/>
        </p:nvSpPr>
        <p:spPr>
          <a:xfrm>
            <a:off x="4843254" y="2226029"/>
            <a:ext cx="3677210" cy="308866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1800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The need for convergence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86C5D23-1378-4524-B4F6-D0762D391CA1}"/>
              </a:ext>
            </a:extLst>
          </p:cNvPr>
          <p:cNvSpPr txBox="1">
            <a:spLocks/>
          </p:cNvSpPr>
          <p:nvPr/>
        </p:nvSpPr>
        <p:spPr>
          <a:xfrm>
            <a:off x="623536" y="2247259"/>
            <a:ext cx="3677210" cy="308866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1800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Technology Convergence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47D6BC2-2023-47A6-A2DC-587E641783DA}"/>
              </a:ext>
            </a:extLst>
          </p:cNvPr>
          <p:cNvGrpSpPr/>
          <p:nvPr/>
        </p:nvGrpSpPr>
        <p:grpSpPr>
          <a:xfrm>
            <a:off x="611441" y="2835345"/>
            <a:ext cx="3726767" cy="3207971"/>
            <a:chOff x="106493" y="1619377"/>
            <a:chExt cx="4532505" cy="39015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1A4D41-00F3-4807-BFE3-9405B33B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33" t="1225" r="5287" b="24490"/>
            <a:stretch/>
          </p:blipFill>
          <p:spPr>
            <a:xfrm>
              <a:off x="269070" y="2478037"/>
              <a:ext cx="733262" cy="49244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2B3763A-E3AF-45C5-B11D-C8098FBBB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51" t="5367" r="3614" b="5146"/>
            <a:stretch/>
          </p:blipFill>
          <p:spPr>
            <a:xfrm>
              <a:off x="106493" y="3552251"/>
              <a:ext cx="807833" cy="6542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62EE12D-6720-4AB9-A90D-DB9C5EEE1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22" t="8299" r="6327" b="8844"/>
            <a:stretch/>
          </p:blipFill>
          <p:spPr>
            <a:xfrm>
              <a:off x="788363" y="4560471"/>
              <a:ext cx="804765" cy="74710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6126F7-CF7D-4B77-AC09-FF6438B46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09206" y="1619377"/>
              <a:ext cx="928104" cy="110488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760503-FEE7-431E-A14E-9CF73B7E2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2194" y="1926138"/>
              <a:ext cx="536722" cy="110379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B8D0B42-D2CB-4A8B-B905-29081E48C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468" t="4494" r="13454"/>
            <a:stretch/>
          </p:blipFill>
          <p:spPr>
            <a:xfrm>
              <a:off x="3344186" y="3390241"/>
              <a:ext cx="1294812" cy="9782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B3CB993-0DA1-4F5C-A9E2-B72C15AC9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10" t="2926" r="20000" b="4013"/>
            <a:stretch/>
          </p:blipFill>
          <p:spPr>
            <a:xfrm>
              <a:off x="1593127" y="3139389"/>
              <a:ext cx="1185180" cy="96202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C2C335-0CE2-47D6-BCA1-29CFCB828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39" t="10847" r="12430" b="9758"/>
            <a:stretch/>
          </p:blipFill>
          <p:spPr>
            <a:xfrm>
              <a:off x="2077949" y="4513482"/>
              <a:ext cx="1170927" cy="1007438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AE763A-5900-4F72-9270-A2FBB99BCE1C}"/>
                </a:ext>
              </a:extLst>
            </p:cNvPr>
            <p:cNvCxnSpPr>
              <a:stCxn id="25" idx="2"/>
              <a:endCxn id="28" idx="0"/>
            </p:cNvCxnSpPr>
            <p:nvPr/>
          </p:nvCxnSpPr>
          <p:spPr>
            <a:xfrm>
              <a:off x="2173259" y="2724263"/>
              <a:ext cx="12459" cy="41512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8838D29-08D8-4419-9CD7-ED411B7B1AF7}"/>
                </a:ext>
              </a:extLst>
            </p:cNvPr>
            <p:cNvCxnSpPr>
              <a:stCxn id="26" idx="2"/>
            </p:cNvCxnSpPr>
            <p:nvPr/>
          </p:nvCxnSpPr>
          <p:spPr>
            <a:xfrm flipH="1">
              <a:off x="2778309" y="3029934"/>
              <a:ext cx="922246" cy="30576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535447A-BB57-4E43-A0DB-A852F8C811B9}"/>
                </a:ext>
              </a:extLst>
            </p:cNvPr>
            <p:cNvCxnSpPr>
              <a:stCxn id="24" idx="0"/>
            </p:cNvCxnSpPr>
            <p:nvPr/>
          </p:nvCxnSpPr>
          <p:spPr>
            <a:xfrm flipV="1">
              <a:off x="1190747" y="4049486"/>
              <a:ext cx="618916" cy="510984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4D2DC3F-6C5D-45CA-A0E8-DF8E2B9EFFC2}"/>
                </a:ext>
              </a:extLst>
            </p:cNvPr>
            <p:cNvCxnSpPr>
              <a:stCxn id="27" idx="1"/>
            </p:cNvCxnSpPr>
            <p:nvPr/>
          </p:nvCxnSpPr>
          <p:spPr>
            <a:xfrm flipH="1" flipV="1">
              <a:off x="2783478" y="3642058"/>
              <a:ext cx="560710" cy="23730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618DBFF-58FA-43B4-AD58-5678292AC44C}"/>
                </a:ext>
              </a:extLst>
            </p:cNvPr>
            <p:cNvCxnSpPr/>
            <p:nvPr/>
          </p:nvCxnSpPr>
          <p:spPr>
            <a:xfrm flipV="1">
              <a:off x="914325" y="3626815"/>
              <a:ext cx="669298" cy="144711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C14BA05-8411-489F-B34B-415F51063981}"/>
                </a:ext>
              </a:extLst>
            </p:cNvPr>
            <p:cNvCxnSpPr>
              <a:stCxn id="29" idx="0"/>
            </p:cNvCxnSpPr>
            <p:nvPr/>
          </p:nvCxnSpPr>
          <p:spPr>
            <a:xfrm flipH="1" flipV="1">
              <a:off x="2490436" y="4101409"/>
              <a:ext cx="172979" cy="41207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9DACD1F-110A-4A33-BDB1-56214B8593E5}"/>
                </a:ext>
              </a:extLst>
            </p:cNvPr>
            <p:cNvCxnSpPr>
              <a:cxnSpLocks/>
            </p:cNvCxnSpPr>
            <p:nvPr/>
          </p:nvCxnSpPr>
          <p:spPr>
            <a:xfrm>
              <a:off x="999377" y="2970486"/>
              <a:ext cx="584246" cy="1639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B4BCC548-A9D6-472B-BEBC-95CEC2347D0D}"/>
              </a:ext>
            </a:extLst>
          </p:cNvPr>
          <p:cNvSpPr txBox="1">
            <a:spLocks/>
          </p:cNvSpPr>
          <p:nvPr/>
        </p:nvSpPr>
        <p:spPr>
          <a:xfrm>
            <a:off x="2173260" y="1201385"/>
            <a:ext cx="4797480" cy="729105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3675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Why Use FCS Express</a:t>
            </a: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8E2D229-FB24-4A50-8C70-8591932B8303}"/>
              </a:ext>
            </a:extLst>
          </p:cNvPr>
          <p:cNvGrpSpPr/>
          <p:nvPr/>
        </p:nvGrpSpPr>
        <p:grpSpPr>
          <a:xfrm>
            <a:off x="4952238" y="2908552"/>
            <a:ext cx="3378668" cy="3184850"/>
            <a:chOff x="4952238" y="1898902"/>
            <a:chExt cx="3378668" cy="31848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7B1490-1105-4472-BA14-CCA34F421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0581" y="2639756"/>
              <a:ext cx="1502445" cy="13454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70736-B5C1-4E94-AA4D-88FFD212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88343" y="3516677"/>
              <a:ext cx="497632" cy="4976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CDEF76-D769-4DD8-9746-14D75DE1C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52238" y="2616327"/>
              <a:ext cx="571709" cy="56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A3B90-037F-42B2-AC81-0D9C622F8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6947" t="48924" r="45481" b="43343"/>
            <a:stretch/>
          </p:blipFill>
          <p:spPr>
            <a:xfrm>
              <a:off x="5092070" y="4419353"/>
              <a:ext cx="1677026" cy="3958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789677-7A7E-4355-BE3A-E91CE5BF6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75632" y="4105756"/>
              <a:ext cx="802847" cy="7094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7A80F4-E153-4430-9DAA-A890EA8AC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20320" y="1898902"/>
              <a:ext cx="1210586" cy="47515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FBF7D21-F1E0-46C5-9016-4F63FB44B597}"/>
                </a:ext>
              </a:extLst>
            </p:cNvPr>
            <p:cNvCxnSpPr>
              <a:cxnSpLocks/>
            </p:cNvCxnSpPr>
            <p:nvPr/>
          </p:nvCxnSpPr>
          <p:spPr>
            <a:xfrm>
              <a:off x="5553572" y="2937831"/>
              <a:ext cx="499404" cy="19664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B97D5E-F86B-4141-9B9A-C9AF2F7B56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3261" y="3879360"/>
              <a:ext cx="401424" cy="32791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8FA077-559C-4818-8102-0177389DA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2157" y="2281471"/>
              <a:ext cx="326988" cy="44279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A252479-EE13-4B27-BB02-733A84F1A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2976" y="3879360"/>
              <a:ext cx="291092" cy="48053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C5C20C-5168-4AD6-B35D-73A28454E8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3572" y="3429000"/>
              <a:ext cx="499404" cy="25492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571A49D-0862-4489-8868-3B5D59F357CD}"/>
                </a:ext>
              </a:extLst>
            </p:cNvPr>
            <p:cNvCxnSpPr>
              <a:cxnSpLocks/>
            </p:cNvCxnSpPr>
            <p:nvPr/>
          </p:nvCxnSpPr>
          <p:spPr>
            <a:xfrm>
              <a:off x="5964097" y="2281471"/>
              <a:ext cx="302364" cy="549791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3EC3648-C869-4E04-9191-AC9B4A8AEF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9144" y="3251226"/>
              <a:ext cx="516470" cy="1919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D3590B-91E0-4E40-AC05-7DD034F10A17}"/>
                </a:ext>
              </a:extLst>
            </p:cNvPr>
            <p:cNvSpPr txBox="1"/>
            <p:nvPr/>
          </p:nvSpPr>
          <p:spPr>
            <a:xfrm>
              <a:off x="7794425" y="4753980"/>
              <a:ext cx="2596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®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57DEF7F-8435-4279-AB44-EA80BE98C9D2}"/>
                </a:ext>
              </a:extLst>
            </p:cNvPr>
            <p:cNvSpPr txBox="1"/>
            <p:nvPr/>
          </p:nvSpPr>
          <p:spPr>
            <a:xfrm>
              <a:off x="7433026" y="4806753"/>
              <a:ext cx="621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Amnis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C30CE2F-31A8-4642-9A8C-F179DFFE718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7750" y="3929888"/>
            <a:ext cx="540672" cy="578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460C80-12A7-4568-B29C-8E961A9C8431}"/>
              </a:ext>
            </a:extLst>
          </p:cNvPr>
          <p:cNvSpPr txBox="1"/>
          <p:nvPr/>
        </p:nvSpPr>
        <p:spPr>
          <a:xfrm>
            <a:off x="5027335" y="2660346"/>
            <a:ext cx="381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Cytometry </a:t>
            </a:r>
          </a:p>
          <a:p>
            <a:r>
              <a:rPr lang="en-US" dirty="0"/>
              <a:t>Analysis Software</a:t>
            </a:r>
          </a:p>
        </p:txBody>
      </p:sp>
    </p:spTree>
    <p:extLst>
      <p:ext uri="{BB962C8B-B14F-4D97-AF65-F5344CB8AC3E}">
        <p14:creationId xmlns:p14="http://schemas.microsoft.com/office/powerpoint/2010/main" val="216168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B4BCC548-A9D6-472B-BEBC-95CEC2347D0D}"/>
              </a:ext>
            </a:extLst>
          </p:cNvPr>
          <p:cNvSpPr txBox="1">
            <a:spLocks/>
          </p:cNvSpPr>
          <p:nvPr/>
        </p:nvSpPr>
        <p:spPr>
          <a:xfrm>
            <a:off x="2032000" y="559315"/>
            <a:ext cx="6573577" cy="1084880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3675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Why is consolidation and convergence helpful when it comes to standardization and validation?</a:t>
            </a: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CAB998-4D9E-4534-993B-977E741C4312}"/>
              </a:ext>
            </a:extLst>
          </p:cNvPr>
          <p:cNvSpPr txBox="1"/>
          <p:nvPr/>
        </p:nvSpPr>
        <p:spPr>
          <a:xfrm>
            <a:off x="591127" y="2050471"/>
            <a:ext cx="82203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Ease of use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Overly burdensome workflows require extra time, effort, training, and support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opportunity for errors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Complex workflows involving many software components may allow human error to creep into results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single software solution is easier for standardization and validation than performing across multiple platforms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Uptake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consolidated workflow with one set of standardized tools is easier for researchers to learn and implement than many tools that may work very differently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1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847" y="1976199"/>
            <a:ext cx="379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Other flow software programs generally produce plots and basic stats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91842" y="2106082"/>
            <a:ext cx="0" cy="4405746"/>
          </a:xfrm>
          <a:prstGeom prst="line">
            <a:avLst/>
          </a:prstGeom>
          <a:ln>
            <a:solidFill>
              <a:srgbClr val="7911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6863" y="1978086"/>
            <a:ext cx="4037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 Express is a </a:t>
            </a:r>
            <a:r>
              <a:rPr lang="en-US" u="sng" dirty="0"/>
              <a:t>fully integrated analysis, statistics, graphing, calibration and reporting tool</a:t>
            </a:r>
            <a:r>
              <a:rPr lang="en-US" dirty="0"/>
              <a:t> for producing RESULTS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772407" y="913727"/>
            <a:ext cx="5599186" cy="646331"/>
          </a:xfrm>
          <a:solidFill>
            <a:srgbClr val="79111A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2800" dirty="0"/>
              <a:t>What is the FCS Express difference?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A5F38F4-EAE0-4497-AA59-4EEBA8BAE485}"/>
              </a:ext>
            </a:extLst>
          </p:cNvPr>
          <p:cNvGrpSpPr/>
          <p:nvPr/>
        </p:nvGrpSpPr>
        <p:grpSpPr>
          <a:xfrm>
            <a:off x="2373035" y="5286922"/>
            <a:ext cx="673782" cy="534980"/>
            <a:chOff x="-8648989" y="5480999"/>
            <a:chExt cx="1414802" cy="138457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85F5CE7D-447E-4AE7-976A-B85106CE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48989" y="5480999"/>
              <a:ext cx="1414802" cy="1384575"/>
            </a:xfrm>
            <a:prstGeom prst="rect">
              <a:avLst/>
            </a:prstGeom>
          </p:spPr>
        </p:pic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D423C55F-9C70-406D-B9E4-BD66F1906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16028" y="5543139"/>
              <a:ext cx="502003" cy="502005"/>
            </a:xfrm>
            <a:prstGeom prst="rect">
              <a:avLst/>
            </a:prstGeom>
          </p:spPr>
        </p:pic>
      </p:grpSp>
      <p:pic>
        <p:nvPicPr>
          <p:cNvPr id="45" name="Immagine 44">
            <a:extLst>
              <a:ext uri="{FF2B5EF4-FFF2-40B4-BE49-F238E27FC236}">
                <a16:creationId xmlns:a16="http://schemas.microsoft.com/office/drawing/2014/main" id="{FAE3A8F5-4995-4ABD-9B34-92BE44F1A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3254" l="9025" r="94585">
                        <a14:foregroundMark x1="33213" y1="45238" x2="33213" y2="45238"/>
                        <a14:foregroundMark x1="53430" y1="7143" x2="53430" y2="7143"/>
                        <a14:foregroundMark x1="94585" y1="17460" x2="94585" y2="17460"/>
                        <a14:foregroundMark x1="75451" y1="32143" x2="75451" y2="32143"/>
                        <a14:foregroundMark x1="54874" y1="93254" x2="54874" y2="932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628" y="4625902"/>
            <a:ext cx="579981" cy="5276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1" name="Freccia a destra 50">
            <a:extLst>
              <a:ext uri="{FF2B5EF4-FFF2-40B4-BE49-F238E27FC236}">
                <a16:creationId xmlns:a16="http://schemas.microsoft.com/office/drawing/2014/main" id="{61747A27-FD91-4AE0-BF83-E138F75EBC66}"/>
              </a:ext>
            </a:extLst>
          </p:cNvPr>
          <p:cNvSpPr/>
          <p:nvPr/>
        </p:nvSpPr>
        <p:spPr>
          <a:xfrm rot="6582687">
            <a:off x="2433305" y="4131070"/>
            <a:ext cx="1360089" cy="312103"/>
          </a:xfrm>
          <a:prstGeom prst="rightArrow">
            <a:avLst/>
          </a:prstGeom>
          <a:gradFill flip="none" rotWithShape="1">
            <a:gsLst>
              <a:gs pos="7000">
                <a:srgbClr val="FFC000"/>
              </a:gs>
              <a:gs pos="99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A03D35B5-29DE-4A2F-805F-11BDD0D284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4" b="89474" l="9398" r="89850">
                        <a14:foregroundMark x1="9398" y1="45113" x2="9398" y2="45113"/>
                        <a14:foregroundMark x1="9023" y1="39850" x2="9023" y2="39850"/>
                        <a14:foregroundMark x1="39850" y1="88722" x2="39850" y2="88722"/>
                        <a14:foregroundMark x1="42481" y1="89474" x2="42481" y2="89474"/>
                        <a14:foregroundMark x1="41353" y1="89474" x2="41353" y2="8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978" y="3070031"/>
            <a:ext cx="754342" cy="377171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Freccia a destra 62">
            <a:extLst>
              <a:ext uri="{FF2B5EF4-FFF2-40B4-BE49-F238E27FC236}">
                <a16:creationId xmlns:a16="http://schemas.microsoft.com/office/drawing/2014/main" id="{C5853092-06E7-4096-933D-A7880CF6D811}"/>
              </a:ext>
            </a:extLst>
          </p:cNvPr>
          <p:cNvSpPr/>
          <p:nvPr/>
        </p:nvSpPr>
        <p:spPr>
          <a:xfrm>
            <a:off x="1219970" y="3146654"/>
            <a:ext cx="701438" cy="210791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reccia a destra 68">
            <a:extLst>
              <a:ext uri="{FF2B5EF4-FFF2-40B4-BE49-F238E27FC236}">
                <a16:creationId xmlns:a16="http://schemas.microsoft.com/office/drawing/2014/main" id="{D2CC2A94-4D98-4354-A868-0D28682EC9E6}"/>
              </a:ext>
            </a:extLst>
          </p:cNvPr>
          <p:cNvSpPr/>
          <p:nvPr/>
        </p:nvSpPr>
        <p:spPr>
          <a:xfrm rot="18907424" flipH="1">
            <a:off x="1228097" y="4158270"/>
            <a:ext cx="856317" cy="210791"/>
          </a:xfrm>
          <a:prstGeom prst="rightArrow">
            <a:avLst/>
          </a:prstGeom>
          <a:gradFill flip="none" rotWithShape="1">
            <a:gsLst>
              <a:gs pos="0">
                <a:srgbClr val="FFC000"/>
              </a:gs>
              <a:gs pos="99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" name="Picture 27">
            <a:extLst>
              <a:ext uri="{FF2B5EF4-FFF2-40B4-BE49-F238E27FC236}">
                <a16:creationId xmlns:a16="http://schemas.microsoft.com/office/drawing/2014/main" id="{873BC6B6-951A-415E-9542-6BDFB43DE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973" y="4646755"/>
            <a:ext cx="440543" cy="440543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ACE4D638-A188-4AF6-A76A-1F0D6E321E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1676" r="1395" b="3728"/>
          <a:stretch/>
        </p:blipFill>
        <p:spPr>
          <a:xfrm>
            <a:off x="7631628" y="3737617"/>
            <a:ext cx="488878" cy="34047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85" name="Gruppo 84">
            <a:extLst>
              <a:ext uri="{FF2B5EF4-FFF2-40B4-BE49-F238E27FC236}">
                <a16:creationId xmlns:a16="http://schemas.microsoft.com/office/drawing/2014/main" id="{2E487A22-C562-4B58-A36B-72FAD6D236D4}"/>
              </a:ext>
            </a:extLst>
          </p:cNvPr>
          <p:cNvGrpSpPr/>
          <p:nvPr/>
        </p:nvGrpSpPr>
        <p:grpSpPr>
          <a:xfrm>
            <a:off x="8033348" y="4257976"/>
            <a:ext cx="460908" cy="442183"/>
            <a:chOff x="-8648989" y="1614943"/>
            <a:chExt cx="1743084" cy="170584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111" name="Immagine 110">
              <a:extLst>
                <a:ext uri="{FF2B5EF4-FFF2-40B4-BE49-F238E27FC236}">
                  <a16:creationId xmlns:a16="http://schemas.microsoft.com/office/drawing/2014/main" id="{B4CB234B-B095-41DF-A2FC-66C4DFDD7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48989" y="1614943"/>
              <a:ext cx="1743084" cy="1705845"/>
            </a:xfrm>
            <a:prstGeom prst="rect">
              <a:avLst/>
            </a:prstGeom>
          </p:spPr>
        </p:pic>
        <p:pic>
          <p:nvPicPr>
            <p:cNvPr id="112" name="Immagine 111">
              <a:extLst>
                <a:ext uri="{FF2B5EF4-FFF2-40B4-BE49-F238E27FC236}">
                  <a16:creationId xmlns:a16="http://schemas.microsoft.com/office/drawing/2014/main" id="{44BD6DDC-3FDD-40FC-8E78-9A6735FF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46993" y="1716704"/>
              <a:ext cx="618485" cy="618488"/>
            </a:xfrm>
            <a:prstGeom prst="rect">
              <a:avLst/>
            </a:prstGeom>
          </p:spPr>
        </p:pic>
      </p:grpSp>
      <p:pic>
        <p:nvPicPr>
          <p:cNvPr id="101" name="Picture 10">
            <a:extLst>
              <a:ext uri="{FF2B5EF4-FFF2-40B4-BE49-F238E27FC236}">
                <a16:creationId xmlns:a16="http://schemas.microsoft.com/office/drawing/2014/main" id="{9507BB8C-3B36-4B22-A4A9-387701BBD8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9131" y="3743602"/>
            <a:ext cx="1715766" cy="1536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" name="Freccia a destra 101">
            <a:extLst>
              <a:ext uri="{FF2B5EF4-FFF2-40B4-BE49-F238E27FC236}">
                <a16:creationId xmlns:a16="http://schemas.microsoft.com/office/drawing/2014/main" id="{726F8357-EFD3-4E95-ADAE-9BD1D94064AA}"/>
              </a:ext>
            </a:extLst>
          </p:cNvPr>
          <p:cNvSpPr/>
          <p:nvPr/>
        </p:nvSpPr>
        <p:spPr>
          <a:xfrm rot="5400000">
            <a:off x="6452437" y="3665634"/>
            <a:ext cx="474802" cy="240306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9A0533AA-9A9A-4147-8AB1-AE5DBC86C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4" b="89474" l="9398" r="89850">
                        <a14:foregroundMark x1="9398" y1="45113" x2="9398" y2="45113"/>
                        <a14:foregroundMark x1="9023" y1="39850" x2="9023" y2="39850"/>
                        <a14:foregroundMark x1="39850" y1="88722" x2="39850" y2="88722"/>
                        <a14:foregroundMark x1="42481" y1="89474" x2="42481" y2="89474"/>
                        <a14:foregroundMark x1="41353" y1="89474" x2="41353" y2="8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3070" y="3077330"/>
            <a:ext cx="697714" cy="348857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408FD720-E933-450A-AB33-391F5EFEEB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0" b="92245" l="9294" r="94796">
                        <a14:foregroundMark x1="13755" y1="22449" x2="13755" y2="22449"/>
                        <a14:foregroundMark x1="10037" y1="45714" x2="10037" y2="45714"/>
                        <a14:foregroundMark x1="53532" y1="4490" x2="53532" y2="4490"/>
                        <a14:foregroundMark x1="49814" y1="92653" x2="49814" y2="92653"/>
                        <a14:foregroundMark x1="82156" y1="73061" x2="82156" y2="73061"/>
                        <a14:foregroundMark x1="83271" y1="61633" x2="83271" y2="61633"/>
                        <a14:foregroundMark x1="82900" y1="48163" x2="82900" y2="48163"/>
                        <a14:foregroundMark x1="81041" y1="33469" x2="81041" y2="33469"/>
                        <a14:foregroundMark x1="81041" y1="26531" x2="81041" y2="26531"/>
                        <a14:foregroundMark x1="94796" y1="26939" x2="94796" y2="26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3243" y="4528811"/>
            <a:ext cx="563232" cy="5129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5" name="Freccia a destra 114">
            <a:extLst>
              <a:ext uri="{FF2B5EF4-FFF2-40B4-BE49-F238E27FC236}">
                <a16:creationId xmlns:a16="http://schemas.microsoft.com/office/drawing/2014/main" id="{67921396-8F52-40B5-A139-EFF124A45A9A}"/>
              </a:ext>
            </a:extLst>
          </p:cNvPr>
          <p:cNvSpPr/>
          <p:nvPr/>
        </p:nvSpPr>
        <p:spPr>
          <a:xfrm rot="12702875">
            <a:off x="1641588" y="5261394"/>
            <a:ext cx="666653" cy="210791"/>
          </a:xfrm>
          <a:prstGeom prst="rightArrow">
            <a:avLst/>
          </a:prstGeom>
          <a:gradFill flip="none" rotWithShape="1">
            <a:gsLst>
              <a:gs pos="0">
                <a:srgbClr val="FFC000"/>
              </a:gs>
              <a:gs pos="99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Freccia a destra 115">
            <a:extLst>
              <a:ext uri="{FF2B5EF4-FFF2-40B4-BE49-F238E27FC236}">
                <a16:creationId xmlns:a16="http://schemas.microsoft.com/office/drawing/2014/main" id="{B7E93CE0-BFAC-484B-95DC-C583FCFA3D53}"/>
              </a:ext>
            </a:extLst>
          </p:cNvPr>
          <p:cNvSpPr/>
          <p:nvPr/>
        </p:nvSpPr>
        <p:spPr>
          <a:xfrm rot="5400000">
            <a:off x="3268946" y="4593982"/>
            <a:ext cx="1200837" cy="259809"/>
          </a:xfrm>
          <a:prstGeom prst="rightArrow">
            <a:avLst/>
          </a:prstGeom>
          <a:gradFill flip="none" rotWithShape="1">
            <a:gsLst>
              <a:gs pos="54000">
                <a:srgbClr val="FFC000"/>
              </a:gs>
              <a:gs pos="99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31">
            <a:extLst>
              <a:ext uri="{FF2B5EF4-FFF2-40B4-BE49-F238E27FC236}">
                <a16:creationId xmlns:a16="http://schemas.microsoft.com/office/drawing/2014/main" id="{4119C515-FA4C-4C40-B57D-84A6814130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46" y="4698049"/>
            <a:ext cx="544216" cy="4761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0" name="Freccia circolare 119">
            <a:extLst>
              <a:ext uri="{FF2B5EF4-FFF2-40B4-BE49-F238E27FC236}">
                <a16:creationId xmlns:a16="http://schemas.microsoft.com/office/drawing/2014/main" id="{571D1493-BD36-43C4-915A-3500B5E5C919}"/>
              </a:ext>
            </a:extLst>
          </p:cNvPr>
          <p:cNvSpPr/>
          <p:nvPr/>
        </p:nvSpPr>
        <p:spPr>
          <a:xfrm rot="12447022">
            <a:off x="1160687" y="4449244"/>
            <a:ext cx="2813788" cy="1972228"/>
          </a:xfrm>
          <a:prstGeom prst="circularArrow">
            <a:avLst>
              <a:gd name="adj1" fmla="val 7121"/>
              <a:gd name="adj2" fmla="val 583226"/>
              <a:gd name="adj3" fmla="val 19933405"/>
              <a:gd name="adj4" fmla="val 11077383"/>
              <a:gd name="adj5" fmla="val 7728"/>
            </a:avLst>
          </a:prstGeom>
          <a:gradFill flip="none" rotWithShape="1">
            <a:gsLst>
              <a:gs pos="58000">
                <a:srgbClr val="FFC000"/>
              </a:gs>
              <a:gs pos="99000">
                <a:schemeClr val="bg1"/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1" name="Immagine 120">
            <a:extLst>
              <a:ext uri="{FF2B5EF4-FFF2-40B4-BE49-F238E27FC236}">
                <a16:creationId xmlns:a16="http://schemas.microsoft.com/office/drawing/2014/main" id="{0268971D-F65B-424D-A406-EEAD8189FC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" b="4268"/>
          <a:stretch/>
        </p:blipFill>
        <p:spPr>
          <a:xfrm>
            <a:off x="5086252" y="3651581"/>
            <a:ext cx="504208" cy="495746"/>
          </a:xfrm>
          <a:prstGeom prst="rect">
            <a:avLst/>
          </a:prstGeom>
        </p:spPr>
      </p:pic>
      <p:pic>
        <p:nvPicPr>
          <p:cNvPr id="122" name="Immagine 121">
            <a:extLst>
              <a:ext uri="{FF2B5EF4-FFF2-40B4-BE49-F238E27FC236}">
                <a16:creationId xmlns:a16="http://schemas.microsoft.com/office/drawing/2014/main" id="{F9C5F8FE-67C2-4840-84C2-6C4DDE36AB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21" y="4927820"/>
            <a:ext cx="517851" cy="446458"/>
          </a:xfrm>
          <a:prstGeom prst="rect">
            <a:avLst/>
          </a:prstGeom>
        </p:spPr>
      </p:pic>
      <p:sp>
        <p:nvSpPr>
          <p:cNvPr id="124" name="Freccia a destra 123">
            <a:extLst>
              <a:ext uri="{FF2B5EF4-FFF2-40B4-BE49-F238E27FC236}">
                <a16:creationId xmlns:a16="http://schemas.microsoft.com/office/drawing/2014/main" id="{54070E81-8B24-4324-9EB2-316C63FA84F2}"/>
              </a:ext>
            </a:extLst>
          </p:cNvPr>
          <p:cNvSpPr/>
          <p:nvPr/>
        </p:nvSpPr>
        <p:spPr>
          <a:xfrm rot="6170175">
            <a:off x="739874" y="5363081"/>
            <a:ext cx="453569" cy="311624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12543D-2CC0-4613-87AF-7F2A9809C760}"/>
              </a:ext>
            </a:extLst>
          </p:cNvPr>
          <p:cNvSpPr txBox="1"/>
          <p:nvPr/>
        </p:nvSpPr>
        <p:spPr>
          <a:xfrm>
            <a:off x="206342" y="5809058"/>
            <a:ext cx="1377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Final Results</a:t>
            </a:r>
          </a:p>
        </p:txBody>
      </p:sp>
      <p:sp>
        <p:nvSpPr>
          <p:cNvPr id="125" name="Freccia a destra 124">
            <a:extLst>
              <a:ext uri="{FF2B5EF4-FFF2-40B4-BE49-F238E27FC236}">
                <a16:creationId xmlns:a16="http://schemas.microsoft.com/office/drawing/2014/main" id="{613BF9BD-C125-433F-8E57-3BCC5D7BDFCB}"/>
              </a:ext>
            </a:extLst>
          </p:cNvPr>
          <p:cNvSpPr/>
          <p:nvPr/>
        </p:nvSpPr>
        <p:spPr>
          <a:xfrm rot="5400000">
            <a:off x="6421533" y="5380195"/>
            <a:ext cx="506900" cy="288231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7" name="Immagine 116">
            <a:extLst>
              <a:ext uri="{FF2B5EF4-FFF2-40B4-BE49-F238E27FC236}">
                <a16:creationId xmlns:a16="http://schemas.microsoft.com/office/drawing/2014/main" id="{973AF14C-84A0-4434-AF6C-C90C41D4E5F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" b="4268"/>
          <a:stretch/>
        </p:blipFill>
        <p:spPr>
          <a:xfrm>
            <a:off x="3529239" y="5602143"/>
            <a:ext cx="670642" cy="659387"/>
          </a:xfrm>
          <a:prstGeom prst="rect">
            <a:avLst/>
          </a:prstGeom>
        </p:spPr>
      </p:pic>
      <p:pic>
        <p:nvPicPr>
          <p:cNvPr id="118" name="Immagine 117">
            <a:extLst>
              <a:ext uri="{FF2B5EF4-FFF2-40B4-BE49-F238E27FC236}">
                <a16:creationId xmlns:a16="http://schemas.microsoft.com/office/drawing/2014/main" id="{C52F54C6-86B9-4F7D-9B25-A0DCBEB99D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33" y="5772801"/>
            <a:ext cx="688788" cy="593829"/>
          </a:xfrm>
          <a:prstGeom prst="rect">
            <a:avLst/>
          </a:prstGeom>
        </p:spPr>
      </p:pic>
      <p:pic>
        <p:nvPicPr>
          <p:cNvPr id="8" name="Elemento grafico 7" descr="Trofeo">
            <a:extLst>
              <a:ext uri="{FF2B5EF4-FFF2-40B4-BE49-F238E27FC236}">
                <a16:creationId xmlns:a16="http://schemas.microsoft.com/office/drawing/2014/main" id="{70592EF8-82BB-46C2-8C96-089A6E437B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8698" y="6196792"/>
            <a:ext cx="491329" cy="491329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043973D-9139-4077-BEBB-278F14243892}"/>
              </a:ext>
            </a:extLst>
          </p:cNvPr>
          <p:cNvSpPr txBox="1"/>
          <p:nvPr/>
        </p:nvSpPr>
        <p:spPr>
          <a:xfrm>
            <a:off x="6020625" y="5767144"/>
            <a:ext cx="122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Final Results</a:t>
            </a:r>
          </a:p>
        </p:txBody>
      </p:sp>
      <p:pic>
        <p:nvPicPr>
          <p:cNvPr id="47" name="Elemento grafico 46" descr="Trofeo">
            <a:extLst>
              <a:ext uri="{FF2B5EF4-FFF2-40B4-BE49-F238E27FC236}">
                <a16:creationId xmlns:a16="http://schemas.microsoft.com/office/drawing/2014/main" id="{EC654311-1B62-4917-ABAD-BBEC667A5F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14754" y="5895040"/>
            <a:ext cx="454446" cy="454446"/>
          </a:xfrm>
          <a:prstGeom prst="rect">
            <a:avLst/>
          </a:prstGeom>
        </p:spPr>
      </p:pic>
      <p:grpSp>
        <p:nvGrpSpPr>
          <p:cNvPr id="54" name="Gruppo 53">
            <a:extLst>
              <a:ext uri="{FF2B5EF4-FFF2-40B4-BE49-F238E27FC236}">
                <a16:creationId xmlns:a16="http://schemas.microsoft.com/office/drawing/2014/main" id="{6376AA89-F96A-4D7F-B422-9E454C6B16BB}"/>
              </a:ext>
            </a:extLst>
          </p:cNvPr>
          <p:cNvGrpSpPr/>
          <p:nvPr/>
        </p:nvGrpSpPr>
        <p:grpSpPr>
          <a:xfrm>
            <a:off x="2006087" y="2735924"/>
            <a:ext cx="2182336" cy="1166152"/>
            <a:chOff x="648897" y="2236390"/>
            <a:chExt cx="3430899" cy="2259667"/>
          </a:xfrm>
        </p:grpSpPr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02E1F33A-72DB-41D5-BF32-5AB620131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28582"/>
            <a:stretch/>
          </p:blipFill>
          <p:spPr>
            <a:xfrm>
              <a:off x="648897" y="2236390"/>
              <a:ext cx="1032056" cy="1187668"/>
            </a:xfrm>
            <a:prstGeom prst="rect">
              <a:avLst/>
            </a:prstGeom>
          </p:spPr>
        </p:pic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A0D20A76-4128-44AF-87E0-411E92528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673920" y="2451795"/>
              <a:ext cx="948676" cy="1587062"/>
            </a:xfrm>
            <a:prstGeom prst="rect">
              <a:avLst/>
            </a:prstGeom>
          </p:spPr>
        </p:pic>
        <p:pic>
          <p:nvPicPr>
            <p:cNvPr id="57" name="Picture 15">
              <a:extLst>
                <a:ext uri="{FF2B5EF4-FFF2-40B4-BE49-F238E27FC236}">
                  <a16:creationId xmlns:a16="http://schemas.microsoft.com/office/drawing/2014/main" id="{C7509F80-1B92-42FB-A8D6-4529FE313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75243" y="2469921"/>
              <a:ext cx="873238" cy="1460858"/>
            </a:xfrm>
            <a:prstGeom prst="rect">
              <a:avLst/>
            </a:prstGeom>
          </p:spPr>
        </p:pic>
        <p:pic>
          <p:nvPicPr>
            <p:cNvPr id="58" name="Picture 16">
              <a:extLst>
                <a:ext uri="{FF2B5EF4-FFF2-40B4-BE49-F238E27FC236}">
                  <a16:creationId xmlns:a16="http://schemas.microsoft.com/office/drawing/2014/main" id="{A412C9DF-0E2A-4270-BEDB-34428B0C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27643" y="2622321"/>
              <a:ext cx="873238" cy="1460858"/>
            </a:xfrm>
            <a:prstGeom prst="rect">
              <a:avLst/>
            </a:prstGeom>
          </p:spPr>
        </p:pic>
        <p:pic>
          <p:nvPicPr>
            <p:cNvPr id="59" name="Picture 17">
              <a:extLst>
                <a:ext uri="{FF2B5EF4-FFF2-40B4-BE49-F238E27FC236}">
                  <a16:creationId xmlns:a16="http://schemas.microsoft.com/office/drawing/2014/main" id="{F39B470C-C88E-4DD4-848D-5AB1FFDA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580043" y="2774722"/>
              <a:ext cx="873238" cy="1460858"/>
            </a:xfrm>
            <a:prstGeom prst="rect">
              <a:avLst/>
            </a:prstGeom>
          </p:spPr>
        </p:pic>
        <p:pic>
          <p:nvPicPr>
            <p:cNvPr id="62" name="Picture 18">
              <a:extLst>
                <a:ext uri="{FF2B5EF4-FFF2-40B4-BE49-F238E27FC236}">
                  <a16:creationId xmlns:a16="http://schemas.microsoft.com/office/drawing/2014/main" id="{72F0C5D6-DA24-42E9-A50F-DADF5D508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732444" y="2927122"/>
              <a:ext cx="873238" cy="1460858"/>
            </a:xfrm>
            <a:prstGeom prst="rect">
              <a:avLst/>
            </a:prstGeom>
          </p:spPr>
        </p:pic>
        <p:pic>
          <p:nvPicPr>
            <p:cNvPr id="64" name="Picture 19">
              <a:extLst>
                <a:ext uri="{FF2B5EF4-FFF2-40B4-BE49-F238E27FC236}">
                  <a16:creationId xmlns:a16="http://schemas.microsoft.com/office/drawing/2014/main" id="{DACE450E-1B5C-476B-A0A8-177CECE78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26320" y="2604195"/>
              <a:ext cx="948676" cy="1587062"/>
            </a:xfrm>
            <a:prstGeom prst="rect">
              <a:avLst/>
            </a:prstGeom>
          </p:spPr>
        </p:pic>
        <p:pic>
          <p:nvPicPr>
            <p:cNvPr id="65" name="Picture 20">
              <a:extLst>
                <a:ext uri="{FF2B5EF4-FFF2-40B4-BE49-F238E27FC236}">
                  <a16:creationId xmlns:a16="http://schemas.microsoft.com/office/drawing/2014/main" id="{B9C65071-C76B-47FD-AF3B-E80ED2052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78720" y="2756595"/>
              <a:ext cx="948676" cy="1587062"/>
            </a:xfrm>
            <a:prstGeom prst="rect">
              <a:avLst/>
            </a:prstGeom>
          </p:spPr>
        </p:pic>
        <p:pic>
          <p:nvPicPr>
            <p:cNvPr id="68" name="Picture 21">
              <a:extLst>
                <a:ext uri="{FF2B5EF4-FFF2-40B4-BE49-F238E27FC236}">
                  <a16:creationId xmlns:a16="http://schemas.microsoft.com/office/drawing/2014/main" id="{AA223598-FF62-4877-B280-7EAD785DC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31120" y="2908995"/>
              <a:ext cx="948676" cy="1587062"/>
            </a:xfrm>
            <a:prstGeom prst="rect">
              <a:avLst/>
            </a:prstGeom>
          </p:spPr>
        </p:pic>
      </p:grpSp>
      <p:pic>
        <p:nvPicPr>
          <p:cNvPr id="50" name="Immagine 82">
            <a:extLst>
              <a:ext uri="{FF2B5EF4-FFF2-40B4-BE49-F238E27FC236}">
                <a16:creationId xmlns:a16="http://schemas.microsoft.com/office/drawing/2014/main" id="{ACF2A9D0-5EF4-435F-BFAA-83DD1E3EBD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687" y="4781958"/>
            <a:ext cx="764794" cy="728825"/>
          </a:xfrm>
          <a:prstGeom prst="rect">
            <a:avLst/>
          </a:prstGeom>
        </p:spPr>
      </p:pic>
      <p:sp>
        <p:nvSpPr>
          <p:cNvPr id="53" name="Freccia a destra 68">
            <a:extLst>
              <a:ext uri="{FF2B5EF4-FFF2-40B4-BE49-F238E27FC236}">
                <a16:creationId xmlns:a16="http://schemas.microsoft.com/office/drawing/2014/main" id="{6962CA53-B7ED-4E85-8AF3-E94ABD2A483A}"/>
              </a:ext>
            </a:extLst>
          </p:cNvPr>
          <p:cNvSpPr/>
          <p:nvPr/>
        </p:nvSpPr>
        <p:spPr>
          <a:xfrm rot="10800000" flipH="1">
            <a:off x="5029460" y="4471755"/>
            <a:ext cx="823636" cy="256312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ccia a destra 68">
            <a:extLst>
              <a:ext uri="{FF2B5EF4-FFF2-40B4-BE49-F238E27FC236}">
                <a16:creationId xmlns:a16="http://schemas.microsoft.com/office/drawing/2014/main" id="{06722C1B-5BED-49B4-A3FD-CB429F168532}"/>
              </a:ext>
            </a:extLst>
          </p:cNvPr>
          <p:cNvSpPr/>
          <p:nvPr/>
        </p:nvSpPr>
        <p:spPr>
          <a:xfrm flipH="1">
            <a:off x="7350819" y="4424509"/>
            <a:ext cx="823636" cy="256312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Immagine 88">
            <a:extLst>
              <a:ext uri="{FF2B5EF4-FFF2-40B4-BE49-F238E27FC236}">
                <a16:creationId xmlns:a16="http://schemas.microsoft.com/office/drawing/2014/main" id="{873AF7B0-83C9-48E9-8D1D-AB1E506D403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1" b="1820"/>
          <a:stretch/>
        </p:blipFill>
        <p:spPr>
          <a:xfrm>
            <a:off x="4690717" y="4167503"/>
            <a:ext cx="699557" cy="707344"/>
          </a:xfrm>
          <a:prstGeom prst="rect">
            <a:avLst/>
          </a:prstGeom>
        </p:spPr>
      </p:pic>
      <p:pic>
        <p:nvPicPr>
          <p:cNvPr id="67" name="Immagine 43">
            <a:extLst>
              <a:ext uri="{FF2B5EF4-FFF2-40B4-BE49-F238E27FC236}">
                <a16:creationId xmlns:a16="http://schemas.microsoft.com/office/drawing/2014/main" id="{4EC4A4A2-E9B5-41B1-9A1B-9ACD6EC72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0" b="92245" l="9294" r="94796">
                        <a14:foregroundMark x1="13755" y1="22449" x2="13755" y2="22449"/>
                        <a14:foregroundMark x1="10037" y1="45714" x2="10037" y2="45714"/>
                        <a14:foregroundMark x1="53532" y1="4490" x2="53532" y2="4490"/>
                        <a14:foregroundMark x1="49814" y1="92653" x2="49814" y2="92653"/>
                        <a14:foregroundMark x1="82156" y1="73061" x2="82156" y2="73061"/>
                        <a14:foregroundMark x1="83271" y1="61633" x2="83271" y2="61633"/>
                        <a14:foregroundMark x1="82900" y1="48163" x2="82900" y2="48163"/>
                        <a14:foregroundMark x1="81041" y1="33469" x2="81041" y2="33469"/>
                        <a14:foregroundMark x1="81041" y1="26531" x2="81041" y2="26531"/>
                        <a14:foregroundMark x1="94796" y1="26939" x2="94796" y2="26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3646" y="2957366"/>
            <a:ext cx="563232" cy="5129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DF5D9B3-C5C8-4B81-A322-C1387B2222F7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9262" y="3007887"/>
            <a:ext cx="421664" cy="451020"/>
          </a:xfrm>
          <a:prstGeom prst="rect">
            <a:avLst/>
          </a:prstGeom>
        </p:spPr>
      </p:pic>
      <p:sp>
        <p:nvSpPr>
          <p:cNvPr id="71" name="Freccia a destra 68">
            <a:extLst>
              <a:ext uri="{FF2B5EF4-FFF2-40B4-BE49-F238E27FC236}">
                <a16:creationId xmlns:a16="http://schemas.microsoft.com/office/drawing/2014/main" id="{07E5DB1A-37F1-4DDC-ACAD-468CE382FB4F}"/>
              </a:ext>
            </a:extLst>
          </p:cNvPr>
          <p:cNvSpPr/>
          <p:nvPr/>
        </p:nvSpPr>
        <p:spPr>
          <a:xfrm rot="18719480" flipH="1">
            <a:off x="7125411" y="3455081"/>
            <a:ext cx="508638" cy="299961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ccia a destra 68">
            <a:extLst>
              <a:ext uri="{FF2B5EF4-FFF2-40B4-BE49-F238E27FC236}">
                <a16:creationId xmlns:a16="http://schemas.microsoft.com/office/drawing/2014/main" id="{BC0C8C53-5EAD-4A6E-8297-4DD680005950}"/>
              </a:ext>
            </a:extLst>
          </p:cNvPr>
          <p:cNvSpPr/>
          <p:nvPr/>
        </p:nvSpPr>
        <p:spPr>
          <a:xfrm rot="14055354" flipH="1">
            <a:off x="5552974" y="3473824"/>
            <a:ext cx="508638" cy="299961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AF6D769-BAFD-4C6F-B3FB-017688F13CCB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3768" y="4020735"/>
            <a:ext cx="421664" cy="4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B4BCC548-A9D6-472B-BEBC-95CEC2347D0D}"/>
              </a:ext>
            </a:extLst>
          </p:cNvPr>
          <p:cNvSpPr txBox="1">
            <a:spLocks/>
          </p:cNvSpPr>
          <p:nvPr/>
        </p:nvSpPr>
        <p:spPr>
          <a:xfrm>
            <a:off x="2032000" y="559315"/>
            <a:ext cx="3833091" cy="752249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3675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Ease of Use / Uptake</a:t>
            </a: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CAB998-4D9E-4534-993B-977E741C4312}"/>
              </a:ext>
            </a:extLst>
          </p:cNvPr>
          <p:cNvSpPr txBox="1"/>
          <p:nvPr/>
        </p:nvSpPr>
        <p:spPr>
          <a:xfrm>
            <a:off x="840508" y="1505526"/>
            <a:ext cx="822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FCS Express looks, feels, and operates similar to Microsoft Office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64A43-895C-4476-B207-A6A370373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08" y="2091605"/>
            <a:ext cx="7998691" cy="1210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37B55-8847-4BAD-B7CE-7114FACE5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88" y="3371273"/>
            <a:ext cx="4414981" cy="3334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FD284A-5316-495A-B25B-A357BCB74804}"/>
              </a:ext>
            </a:extLst>
          </p:cNvPr>
          <p:cNvSpPr txBox="1"/>
          <p:nvPr/>
        </p:nvSpPr>
        <p:spPr>
          <a:xfrm>
            <a:off x="572655" y="3699162"/>
            <a:ext cx="3796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Researchers already know how to use the familiar tools in FCS Express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Minimal training involved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Uptake of standardized protocols is easy to achieve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8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F4CAB998-4D9E-4534-993B-977E741C4312}"/>
              </a:ext>
            </a:extLst>
          </p:cNvPr>
          <p:cNvSpPr txBox="1"/>
          <p:nvPr/>
        </p:nvSpPr>
        <p:spPr>
          <a:xfrm>
            <a:off x="1163780" y="1278460"/>
            <a:ext cx="822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Statistics and meta data are linked dynamically to data and final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Operating Procedures are built-in to FCS Express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Copy and pasting of results to external software packages and LIS/LIMS is not necessary with FCS Express.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Results are directly integrated or exportable with one click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QC on results within FCS Express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Analysis check points and alerts integrated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D6683-4980-44DC-A2B7-2B3A41B27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3538977"/>
            <a:ext cx="2733964" cy="307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16B28-1012-4673-88C7-C8B2EFDCE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47" y="3497584"/>
            <a:ext cx="2999644" cy="3160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90645-0D84-43B3-B6C1-82B4A7D7B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872" y="441984"/>
            <a:ext cx="5372100" cy="73342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4BCC548-A9D6-472B-BEBC-95CEC2347D0D}"/>
              </a:ext>
            </a:extLst>
          </p:cNvPr>
          <p:cNvSpPr txBox="1">
            <a:spLocks/>
          </p:cNvSpPr>
          <p:nvPr/>
        </p:nvSpPr>
        <p:spPr>
          <a:xfrm>
            <a:off x="2382983" y="423160"/>
            <a:ext cx="5445990" cy="752249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3675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Reduce opportunity for errors</a:t>
            </a: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5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B4BCC548-A9D6-472B-BEBC-95CEC2347D0D}"/>
              </a:ext>
            </a:extLst>
          </p:cNvPr>
          <p:cNvSpPr txBox="1">
            <a:spLocks/>
          </p:cNvSpPr>
          <p:nvPr/>
        </p:nvSpPr>
        <p:spPr>
          <a:xfrm>
            <a:off x="2032000" y="559315"/>
            <a:ext cx="6687127" cy="752249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3675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Consolidation of software programs needed to achieve a final result</a:t>
            </a: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CAB998-4D9E-4534-993B-977E741C4312}"/>
              </a:ext>
            </a:extLst>
          </p:cNvPr>
          <p:cNvSpPr txBox="1"/>
          <p:nvPr/>
        </p:nvSpPr>
        <p:spPr>
          <a:xfrm>
            <a:off x="840508" y="1413162"/>
            <a:ext cx="822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spreadsheets with dynamic linking to gates, data, and integrated charts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3A1F75-806D-4665-9235-E1EDEDC5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32" y="1824118"/>
            <a:ext cx="5156777" cy="48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5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F4CAB998-4D9E-4534-993B-977E741C4312}"/>
              </a:ext>
            </a:extLst>
          </p:cNvPr>
          <p:cNvSpPr txBox="1"/>
          <p:nvPr/>
        </p:nvSpPr>
        <p:spPr>
          <a:xfrm>
            <a:off x="840508" y="1413162"/>
            <a:ext cx="822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Channel calibration for MESF provided within FCS Express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4041A29-11E0-40CC-880C-D46A6760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374" y="2124145"/>
            <a:ext cx="5892855" cy="4586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8307A-0B46-4549-A9F5-16DDB642E6C4}"/>
              </a:ext>
            </a:extLst>
          </p:cNvPr>
          <p:cNvSpPr txBox="1"/>
          <p:nvPr/>
        </p:nvSpPr>
        <p:spPr>
          <a:xfrm>
            <a:off x="290945" y="2341417"/>
            <a:ext cx="27844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need to move between flow software, Excel, and other tools to arrive at calibrated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in FCS Express are dynamically linked so all final results provided are fully calibrated if desired.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34CF49-328F-4953-92E0-BBA89806DA44}"/>
              </a:ext>
            </a:extLst>
          </p:cNvPr>
          <p:cNvSpPr txBox="1">
            <a:spLocks/>
          </p:cNvSpPr>
          <p:nvPr/>
        </p:nvSpPr>
        <p:spPr>
          <a:xfrm>
            <a:off x="2032000" y="559315"/>
            <a:ext cx="6687127" cy="752249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3675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Consolidation of software programs needed to achieve a final result</a:t>
            </a: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95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034CF49-328F-4953-92E0-BBA89806DA44}"/>
              </a:ext>
            </a:extLst>
          </p:cNvPr>
          <p:cNvSpPr txBox="1">
            <a:spLocks/>
          </p:cNvSpPr>
          <p:nvPr/>
        </p:nvSpPr>
        <p:spPr>
          <a:xfrm>
            <a:off x="2032000" y="559315"/>
            <a:ext cx="6687127" cy="752249"/>
          </a:xfrm>
          <a:prstGeom prst="rect">
            <a:avLst/>
          </a:prstGeom>
          <a:solidFill>
            <a:srgbClr val="79111A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342892">
              <a:defRPr/>
            </a:pPr>
            <a:r>
              <a:rPr lang="en-US" sz="3675" dirty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Validation and Standardization</a:t>
            </a:r>
            <a:endParaRPr lang="en-US" sz="1800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FC77B-3F7E-4FFC-971C-29BE83D50458}"/>
              </a:ext>
            </a:extLst>
          </p:cNvPr>
          <p:cNvSpPr txBox="1"/>
          <p:nvPr/>
        </p:nvSpPr>
        <p:spPr>
          <a:xfrm>
            <a:off x="709770" y="1518484"/>
            <a:ext cx="8141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single software solution is easier for standardization and validation than performing across multiple platforms </a:t>
            </a:r>
          </a:p>
        </p:txBody>
      </p:sp>
      <p:pic>
        <p:nvPicPr>
          <p:cNvPr id="8" name="Immagine 90">
            <a:extLst>
              <a:ext uri="{FF2B5EF4-FFF2-40B4-BE49-F238E27FC236}">
                <a16:creationId xmlns:a16="http://schemas.microsoft.com/office/drawing/2014/main" id="{D8CFCC79-E2FD-4A99-AD96-29879C3FA7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1676" r="1395" b="3728"/>
          <a:stretch/>
        </p:blipFill>
        <p:spPr>
          <a:xfrm>
            <a:off x="7964724" y="3089405"/>
            <a:ext cx="488878" cy="34047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uppo 84">
            <a:extLst>
              <a:ext uri="{FF2B5EF4-FFF2-40B4-BE49-F238E27FC236}">
                <a16:creationId xmlns:a16="http://schemas.microsoft.com/office/drawing/2014/main" id="{A5C71054-2F31-4B95-B9FE-05424C12CB60}"/>
              </a:ext>
            </a:extLst>
          </p:cNvPr>
          <p:cNvGrpSpPr/>
          <p:nvPr/>
        </p:nvGrpSpPr>
        <p:grpSpPr>
          <a:xfrm>
            <a:off x="8366444" y="3609764"/>
            <a:ext cx="460908" cy="442183"/>
            <a:chOff x="-8648989" y="1614943"/>
            <a:chExt cx="1743084" cy="170584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12" name="Immagine 110">
              <a:extLst>
                <a:ext uri="{FF2B5EF4-FFF2-40B4-BE49-F238E27FC236}">
                  <a16:creationId xmlns:a16="http://schemas.microsoft.com/office/drawing/2014/main" id="{8CB4A033-5E8A-4DE2-BCD4-50DAB09C8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48989" y="1614943"/>
              <a:ext cx="1743084" cy="1705845"/>
            </a:xfrm>
            <a:prstGeom prst="rect">
              <a:avLst/>
            </a:prstGeom>
          </p:spPr>
        </p:pic>
        <p:pic>
          <p:nvPicPr>
            <p:cNvPr id="13" name="Immagine 111">
              <a:extLst>
                <a:ext uri="{FF2B5EF4-FFF2-40B4-BE49-F238E27FC236}">
                  <a16:creationId xmlns:a16="http://schemas.microsoft.com/office/drawing/2014/main" id="{71268F8F-C78C-4E29-A32E-F64E4ED1C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46993" y="1716704"/>
              <a:ext cx="618485" cy="618488"/>
            </a:xfrm>
            <a:prstGeom prst="rect">
              <a:avLst/>
            </a:prstGeom>
          </p:spPr>
        </p:pic>
      </p:grpSp>
      <p:pic>
        <p:nvPicPr>
          <p:cNvPr id="14" name="Picture 10">
            <a:extLst>
              <a:ext uri="{FF2B5EF4-FFF2-40B4-BE49-F238E27FC236}">
                <a16:creationId xmlns:a16="http://schemas.microsoft.com/office/drawing/2014/main" id="{E0B4922C-FFA7-4E89-8575-92119AAD2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227" y="3095390"/>
            <a:ext cx="1715766" cy="1536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ccia a destra 101">
            <a:extLst>
              <a:ext uri="{FF2B5EF4-FFF2-40B4-BE49-F238E27FC236}">
                <a16:creationId xmlns:a16="http://schemas.microsoft.com/office/drawing/2014/main" id="{3D8FB8D5-7365-4DAC-A10B-A4467AA70B59}"/>
              </a:ext>
            </a:extLst>
          </p:cNvPr>
          <p:cNvSpPr/>
          <p:nvPr/>
        </p:nvSpPr>
        <p:spPr>
          <a:xfrm rot="5400000">
            <a:off x="6785533" y="3017422"/>
            <a:ext cx="474802" cy="240306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Immagine 102">
            <a:extLst>
              <a:ext uri="{FF2B5EF4-FFF2-40B4-BE49-F238E27FC236}">
                <a16:creationId xmlns:a16="http://schemas.microsoft.com/office/drawing/2014/main" id="{C0D81D73-7BCD-4D21-A90A-DD33F99F9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4" b="89474" l="9398" r="89850">
                        <a14:foregroundMark x1="9398" y1="45113" x2="9398" y2="45113"/>
                        <a14:foregroundMark x1="9023" y1="39850" x2="9023" y2="39850"/>
                        <a14:foregroundMark x1="39850" y1="88722" x2="39850" y2="88722"/>
                        <a14:foregroundMark x1="42481" y1="89474" x2="42481" y2="89474"/>
                        <a14:foregroundMark x1="41353" y1="89474" x2="41353" y2="8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6166" y="2429118"/>
            <a:ext cx="697714" cy="348857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Immagine 120">
            <a:extLst>
              <a:ext uri="{FF2B5EF4-FFF2-40B4-BE49-F238E27FC236}">
                <a16:creationId xmlns:a16="http://schemas.microsoft.com/office/drawing/2014/main" id="{4F6EF799-9AE5-4A94-972C-DAC2A47BF0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" b="4268"/>
          <a:stretch/>
        </p:blipFill>
        <p:spPr>
          <a:xfrm>
            <a:off x="5419348" y="3003369"/>
            <a:ext cx="504208" cy="495746"/>
          </a:xfrm>
          <a:prstGeom prst="rect">
            <a:avLst/>
          </a:prstGeom>
        </p:spPr>
      </p:pic>
      <p:pic>
        <p:nvPicPr>
          <p:cNvPr id="18" name="Immagine 121">
            <a:extLst>
              <a:ext uri="{FF2B5EF4-FFF2-40B4-BE49-F238E27FC236}">
                <a16:creationId xmlns:a16="http://schemas.microsoft.com/office/drawing/2014/main" id="{7AC0AF18-7F71-4E45-B764-EFA79C4B3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17" y="4279608"/>
            <a:ext cx="517851" cy="446458"/>
          </a:xfrm>
          <a:prstGeom prst="rect">
            <a:avLst/>
          </a:prstGeom>
        </p:spPr>
      </p:pic>
      <p:sp>
        <p:nvSpPr>
          <p:cNvPr id="19" name="Freccia a destra 124">
            <a:extLst>
              <a:ext uri="{FF2B5EF4-FFF2-40B4-BE49-F238E27FC236}">
                <a16:creationId xmlns:a16="http://schemas.microsoft.com/office/drawing/2014/main" id="{50508B75-6B23-48F1-95EF-EF73D22E5E41}"/>
              </a:ext>
            </a:extLst>
          </p:cNvPr>
          <p:cNvSpPr/>
          <p:nvPr/>
        </p:nvSpPr>
        <p:spPr>
          <a:xfrm rot="5400000">
            <a:off x="6754629" y="4731983"/>
            <a:ext cx="506900" cy="288231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asellaDiTesto 42">
            <a:extLst>
              <a:ext uri="{FF2B5EF4-FFF2-40B4-BE49-F238E27FC236}">
                <a16:creationId xmlns:a16="http://schemas.microsoft.com/office/drawing/2014/main" id="{F4BD8CF4-CFD8-4122-8590-26E9B65CFB47}"/>
              </a:ext>
            </a:extLst>
          </p:cNvPr>
          <p:cNvSpPr txBox="1"/>
          <p:nvPr/>
        </p:nvSpPr>
        <p:spPr>
          <a:xfrm>
            <a:off x="6353721" y="5118932"/>
            <a:ext cx="122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Final Results</a:t>
            </a:r>
          </a:p>
        </p:txBody>
      </p:sp>
      <p:pic>
        <p:nvPicPr>
          <p:cNvPr id="21" name="Elemento grafico 46" descr="Trofeo">
            <a:extLst>
              <a:ext uri="{FF2B5EF4-FFF2-40B4-BE49-F238E27FC236}">
                <a16:creationId xmlns:a16="http://schemas.microsoft.com/office/drawing/2014/main" id="{863D05CD-B105-4E2F-965B-368F67505C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47850" y="5246828"/>
            <a:ext cx="454446" cy="454446"/>
          </a:xfrm>
          <a:prstGeom prst="rect">
            <a:avLst/>
          </a:prstGeom>
        </p:spPr>
      </p:pic>
      <p:pic>
        <p:nvPicPr>
          <p:cNvPr id="22" name="Immagine 82">
            <a:extLst>
              <a:ext uri="{FF2B5EF4-FFF2-40B4-BE49-F238E27FC236}">
                <a16:creationId xmlns:a16="http://schemas.microsoft.com/office/drawing/2014/main" id="{6E72C3E8-72CB-409C-81D9-1E12453DF3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83" y="4133746"/>
            <a:ext cx="764794" cy="728825"/>
          </a:xfrm>
          <a:prstGeom prst="rect">
            <a:avLst/>
          </a:prstGeom>
        </p:spPr>
      </p:pic>
      <p:sp>
        <p:nvSpPr>
          <p:cNvPr id="23" name="Freccia a destra 68">
            <a:extLst>
              <a:ext uri="{FF2B5EF4-FFF2-40B4-BE49-F238E27FC236}">
                <a16:creationId xmlns:a16="http://schemas.microsoft.com/office/drawing/2014/main" id="{DA9CC627-4043-4A15-AF85-D1C69DF27214}"/>
              </a:ext>
            </a:extLst>
          </p:cNvPr>
          <p:cNvSpPr/>
          <p:nvPr/>
        </p:nvSpPr>
        <p:spPr>
          <a:xfrm rot="10800000" flipH="1">
            <a:off x="5362556" y="3823543"/>
            <a:ext cx="823636" cy="256312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ccia a destra 68">
            <a:extLst>
              <a:ext uri="{FF2B5EF4-FFF2-40B4-BE49-F238E27FC236}">
                <a16:creationId xmlns:a16="http://schemas.microsoft.com/office/drawing/2014/main" id="{A44C9FA4-3772-45BB-B2EC-142565A36FED}"/>
              </a:ext>
            </a:extLst>
          </p:cNvPr>
          <p:cNvSpPr/>
          <p:nvPr/>
        </p:nvSpPr>
        <p:spPr>
          <a:xfrm flipH="1">
            <a:off x="7683915" y="3776297"/>
            <a:ext cx="823636" cy="256312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Immagine 43">
            <a:extLst>
              <a:ext uri="{FF2B5EF4-FFF2-40B4-BE49-F238E27FC236}">
                <a16:creationId xmlns:a16="http://schemas.microsoft.com/office/drawing/2014/main" id="{A8AA690A-BDF7-4667-9353-A7C9C69D2C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90" b="92245" l="9294" r="94796">
                        <a14:foregroundMark x1="13755" y1="22449" x2="13755" y2="22449"/>
                        <a14:foregroundMark x1="10037" y1="45714" x2="10037" y2="45714"/>
                        <a14:foregroundMark x1="53532" y1="4490" x2="53532" y2="4490"/>
                        <a14:foregroundMark x1="49814" y1="92653" x2="49814" y2="92653"/>
                        <a14:foregroundMark x1="82156" y1="73061" x2="82156" y2="73061"/>
                        <a14:foregroundMark x1="83271" y1="61633" x2="83271" y2="61633"/>
                        <a14:foregroundMark x1="82900" y1="48163" x2="82900" y2="48163"/>
                        <a14:foregroundMark x1="81041" y1="33469" x2="81041" y2="33469"/>
                        <a14:foregroundMark x1="81041" y1="26531" x2="81041" y2="26531"/>
                        <a14:foregroundMark x1="94796" y1="26939" x2="94796" y2="26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6742" y="2309154"/>
            <a:ext cx="563232" cy="5129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57CA83-5AF3-425E-AAD0-C9C227DE897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2358" y="2359675"/>
            <a:ext cx="421664" cy="451020"/>
          </a:xfrm>
          <a:prstGeom prst="rect">
            <a:avLst/>
          </a:prstGeom>
        </p:spPr>
      </p:pic>
      <p:sp>
        <p:nvSpPr>
          <p:cNvPr id="27" name="Freccia a destra 68">
            <a:extLst>
              <a:ext uri="{FF2B5EF4-FFF2-40B4-BE49-F238E27FC236}">
                <a16:creationId xmlns:a16="http://schemas.microsoft.com/office/drawing/2014/main" id="{88301CBD-C267-407E-B1A1-47CA09970314}"/>
              </a:ext>
            </a:extLst>
          </p:cNvPr>
          <p:cNvSpPr/>
          <p:nvPr/>
        </p:nvSpPr>
        <p:spPr>
          <a:xfrm rot="18719480" flipH="1">
            <a:off x="7458507" y="2806869"/>
            <a:ext cx="508638" cy="299961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ccia a destra 68">
            <a:extLst>
              <a:ext uri="{FF2B5EF4-FFF2-40B4-BE49-F238E27FC236}">
                <a16:creationId xmlns:a16="http://schemas.microsoft.com/office/drawing/2014/main" id="{A54EE0C2-F399-4BB6-88F0-922E23281D8F}"/>
              </a:ext>
            </a:extLst>
          </p:cNvPr>
          <p:cNvSpPr/>
          <p:nvPr/>
        </p:nvSpPr>
        <p:spPr>
          <a:xfrm rot="14055354" flipH="1">
            <a:off x="5886070" y="2825612"/>
            <a:ext cx="508638" cy="299961"/>
          </a:xfrm>
          <a:prstGeom prst="rightArrow">
            <a:avLst/>
          </a:prstGeom>
          <a:gradFill flip="none" rotWithShape="1">
            <a:gsLst>
              <a:gs pos="30000">
                <a:srgbClr val="FFC000"/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D56182-2DB8-46A1-8009-B6D099925910}"/>
              </a:ext>
            </a:extLst>
          </p:cNvPr>
          <p:cNvSpPr txBox="1"/>
          <p:nvPr/>
        </p:nvSpPr>
        <p:spPr>
          <a:xfrm>
            <a:off x="-253710" y="2419945"/>
            <a:ext cx="55405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FCS Express incorporates all of the tools needed across various software platforms within one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FCS Express licensed as RUO or IVD with or without features helping to enable CFR Part 11 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Mix and match approach allows labs and networks of labs to easily scale to their validation and compliance needs.</a:t>
            </a:r>
          </a:p>
          <a:p>
            <a:pPr lvl="1"/>
            <a:endParaRPr lang="en-US" dirty="0"/>
          </a:p>
        </p:txBody>
      </p:sp>
      <p:pic>
        <p:nvPicPr>
          <p:cNvPr id="31" name="Immagine 88">
            <a:extLst>
              <a:ext uri="{FF2B5EF4-FFF2-40B4-BE49-F238E27FC236}">
                <a16:creationId xmlns:a16="http://schemas.microsoft.com/office/drawing/2014/main" id="{54332177-6759-45A0-9D73-3689DFCBA48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1" b="1820"/>
          <a:stretch/>
        </p:blipFill>
        <p:spPr>
          <a:xfrm>
            <a:off x="5012776" y="3558781"/>
            <a:ext cx="699557" cy="7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6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49039</TotalTime>
  <Words>564</Words>
  <Application>Microsoft Office PowerPoint</Application>
  <PresentationFormat>On-screen Show (4:3)</PresentationFormat>
  <Paragraphs>82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</vt:lpstr>
      <vt:lpstr>Wingdings</vt:lpstr>
      <vt:lpstr>Office Theme</vt:lpstr>
      <vt:lpstr>1_Office Theme</vt:lpstr>
      <vt:lpstr>Utilizing FCS Express to Standardize Cytometry Analysis Protocols and Consolidation of Reporting Results</vt:lpstr>
      <vt:lpstr>PowerPoint Presentation</vt:lpstr>
      <vt:lpstr>PowerPoint Presentation</vt:lpstr>
      <vt:lpstr>What is the FCS Express difference?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raw results can be a minor part of achieving final standardized results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 Sullivan</dc:creator>
  <cp:lastModifiedBy>Sean Burke</cp:lastModifiedBy>
  <cp:revision>520</cp:revision>
  <dcterms:created xsi:type="dcterms:W3CDTF">2011-06-10T21:23:18Z</dcterms:created>
  <dcterms:modified xsi:type="dcterms:W3CDTF">2021-11-18T14:15:46Z</dcterms:modified>
</cp:coreProperties>
</file>