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12"/>
  </p:notesMasterIdLst>
  <p:sldIdLst>
    <p:sldId id="795" r:id="rId3"/>
    <p:sldId id="256" r:id="rId4"/>
    <p:sldId id="257" r:id="rId5"/>
    <p:sldId id="258" r:id="rId6"/>
    <p:sldId id="263" r:id="rId7"/>
    <p:sldId id="265" r:id="rId8"/>
    <p:sldId id="266" r:id="rId9"/>
    <p:sldId id="268" r:id="rId10"/>
    <p:sldId id="273"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57" userDrawn="1">
          <p15:clr>
            <a:srgbClr val="A4A3A4"/>
          </p15:clr>
        </p15:guide>
        <p15:guide id="2" pos="4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Hood" initials="KH" lastIdx="9" clrIdx="0">
    <p:extLst>
      <p:ext uri="{19B8F6BF-5375-455C-9EA6-DF929625EA0E}">
        <p15:presenceInfo xmlns:p15="http://schemas.microsoft.com/office/powerpoint/2012/main" userId="Kelly Hoo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76C76A-68D2-43F1-8561-BB61E762C494}">
  <a:tblStyle styleId="{BA76C76A-68D2-43F1-8561-BB61E762C49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3030" autoAdjust="0"/>
  </p:normalViewPr>
  <p:slideViewPr>
    <p:cSldViewPr snapToGrid="0">
      <p:cViewPr varScale="1">
        <p:scale>
          <a:sx n="90" d="100"/>
          <a:sy n="90" d="100"/>
        </p:scale>
        <p:origin x="90" y="66"/>
      </p:cViewPr>
      <p:guideLst>
        <p:guide orient="horz" pos="1057"/>
        <p:guide pos="432"/>
      </p:guideLst>
    </p:cSldViewPr>
  </p:slideViewPr>
  <p:outlineViewPr>
    <p:cViewPr>
      <p:scale>
        <a:sx n="33" d="100"/>
        <a:sy n="33" d="100"/>
      </p:scale>
      <p:origin x="0" y="0"/>
    </p:cViewPr>
  </p:outlin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1</a:t>
            </a:fld>
            <a:endParaRPr lang="en-US" dirty="0"/>
          </a:p>
        </p:txBody>
      </p:sp>
    </p:spTree>
    <p:extLst>
      <p:ext uri="{BB962C8B-B14F-4D97-AF65-F5344CB8AC3E}">
        <p14:creationId xmlns:p14="http://schemas.microsoft.com/office/powerpoint/2010/main" val="265953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 name="Shape 5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0" name="Shape 6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Shape 6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The Framework for Improving Critical Infrastructure Cybersecurity will continue to be updated as necessary in accordance with EO 13636 and the Cybersecurity Enhancement Act of 2014.</a:t>
            </a:r>
            <a:endParaRPr sz="1200" b="0" i="0" u="none" strike="noStrike" cap="none" dirty="0">
              <a:solidFill>
                <a:schemeClr val="dk1"/>
              </a:solidFill>
              <a:latin typeface="Calibri"/>
              <a:ea typeface="Calibri"/>
              <a:cs typeface="Calibri"/>
              <a:sym typeface="Calibri"/>
            </a:endParaRPr>
          </a:p>
        </p:txBody>
      </p:sp>
      <p:sp>
        <p:nvSpPr>
          <p:cNvPr id="70" name="Shape 7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 name="Shape 8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There are two types of contributors identified in the Cybersecurity Enhancement Act of 2014 defining how individuals can participate in the update of the Framework for Improving Critical Infrastructure Cybersecurity based on their role. </a:t>
            </a:r>
            <a:endParaRPr sz="1200" b="0" i="0" u="none" strike="noStrike" cap="none" dirty="0">
              <a:solidFill>
                <a:schemeClr val="dk1"/>
              </a:solidFill>
              <a:latin typeface="Calibri"/>
              <a:ea typeface="Calibri"/>
              <a:cs typeface="Calibri"/>
              <a:sym typeface="Calibri"/>
            </a:endParaRPr>
          </a:p>
        </p:txBody>
      </p:sp>
      <p:sp>
        <p:nvSpPr>
          <p:cNvPr id="82" name="Shape 8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0" i="0" u="none" strike="noStrike" cap="none" dirty="0">
                <a:solidFill>
                  <a:schemeClr val="dk1"/>
                </a:solidFill>
                <a:latin typeface="Calibri"/>
                <a:ea typeface="Calibri"/>
                <a:cs typeface="Calibri"/>
                <a:sym typeface="Calibri"/>
              </a:rPr>
              <a:t>NIST routinely engages industry through three primary activities described below. Activities performed during the update process for v1.1 are described on this slide. </a:t>
            </a:r>
          </a:p>
          <a:p>
            <a:pPr marL="0" marR="0" lvl="0" indent="0" algn="l" rtl="0">
              <a:spcBef>
                <a:spcPts val="0"/>
              </a:spcBef>
              <a:spcAft>
                <a:spcPts val="0"/>
              </a:spcAft>
              <a:buNone/>
            </a:pPr>
            <a:endParaRPr lang="en-US" sz="1200" b="0" i="0" u="none" strike="noStrike" cap="none" dirty="0">
              <a:solidFill>
                <a:schemeClr val="dk1"/>
              </a:solidFill>
              <a:latin typeface="Calibri"/>
              <a:ea typeface="Calibri"/>
              <a:cs typeface="Calibri"/>
              <a:sym typeface="Calibri"/>
            </a:endParaRPr>
          </a:p>
          <a:p>
            <a:pPr marL="171450" marR="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First, NIST continually and regularly engages in community outreach activities by attending and participating in meetings, events, and roundtable dialogs. </a:t>
            </a:r>
          </a:p>
          <a:p>
            <a:pPr marL="171450" marR="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Second, NIST solicits direct feedback from industry through requests for information (RFI), requests for comments (RFC), and through the NIST Framework team’s email (cyberframework@nist.gov). </a:t>
            </a:r>
          </a:p>
          <a:p>
            <a:pPr marL="171450" marR="0" lvl="0" indent="-171450" algn="l" rtl="0">
              <a:spcBef>
                <a:spcPts val="0"/>
              </a:spcBef>
              <a:spcAft>
                <a:spcPts val="0"/>
              </a:spcAft>
              <a:buFont typeface="Arial" panose="020B0604020202020204" pitchFamily="34" charset="0"/>
              <a:buChar char="•"/>
            </a:pPr>
            <a:r>
              <a:rPr lang="en-US" sz="1200" b="0" i="0" u="none" strike="noStrike" cap="none" dirty="0">
                <a:solidFill>
                  <a:schemeClr val="dk1"/>
                </a:solidFill>
                <a:latin typeface="Calibri"/>
                <a:ea typeface="Calibri"/>
                <a:cs typeface="Calibri"/>
                <a:sym typeface="Calibri"/>
              </a:rPr>
              <a:t>Finally, NIST observes and monitors relevant resources and references - including descriptions of Framework use - published by government, academia, and industry.</a:t>
            </a:r>
          </a:p>
          <a:p>
            <a:pPr marL="0" lvl="0" indent="0">
              <a:spcBef>
                <a:spcPts val="0"/>
              </a:spcBef>
              <a:spcAft>
                <a:spcPts val="0"/>
              </a:spcAft>
              <a:buNone/>
            </a:pPr>
            <a:endParaRPr lang="en-US" dirty="0"/>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dirty="0"/>
              <a:t>NIST catalogs all comments and feature enhancements received on the Framework in a Features List. NIST then categorizes all comments and feature enhancement suggestions on the Features Lists as either Major, Minor, or Administrative comments based on the degree to which implementing the change would impact compatibility with prior versions of the Framework. The features are also prioritized based on their perceived importance to stakeholders.</a:t>
            </a:r>
          </a:p>
          <a:p>
            <a:pPr marL="0" lvl="0" indent="0">
              <a:spcBef>
                <a:spcPts val="0"/>
              </a:spcBef>
              <a:spcAft>
                <a:spcPts val="0"/>
              </a:spcAft>
              <a:buNone/>
            </a:pPr>
            <a:endParaRPr lang="en-US" dirty="0"/>
          </a:p>
          <a:p>
            <a:pPr marL="0" lvl="0" indent="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The Framework is a living document and is intended to be updated based on industry feedback and recommendations as well as NIST’s continued goal to inform the community. The Features List aides NIST in properly tracking, adjudicating, and incorporate comments into updates as appropriate.</a:t>
            </a:r>
            <a:endParaRPr dirty="0"/>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dirty="0"/>
              <a:t>The Framework update process integrates the NIST Cybersecurity Risk Management Conference into a public-private dialog that asks stakeholders every three years:</a:t>
            </a:r>
          </a:p>
          <a:p>
            <a:pPr marL="0" lvl="0" indent="0">
              <a:spcBef>
                <a:spcPts val="0"/>
              </a:spcBef>
              <a:spcAft>
                <a:spcPts val="0"/>
              </a:spcAft>
              <a:buNone/>
            </a:pPr>
            <a:endParaRPr lang="en-US" dirty="0"/>
          </a:p>
          <a:p>
            <a:pPr marL="171450" lvl="0" indent="-171450">
              <a:spcBef>
                <a:spcPts val="0"/>
              </a:spcBef>
              <a:spcAft>
                <a:spcPts val="0"/>
              </a:spcAft>
              <a:buFont typeface="Arial" panose="020B0604020202020204" pitchFamily="34" charset="0"/>
              <a:buChar char="•"/>
            </a:pPr>
            <a:r>
              <a:rPr lang="en-US" dirty="0"/>
              <a:t>Is it an appropriate time for an update, and if so</a:t>
            </a:r>
          </a:p>
          <a:p>
            <a:pPr marL="171450" lvl="0" indent="-171450">
              <a:spcBef>
                <a:spcPts val="0"/>
              </a:spcBef>
              <a:spcAft>
                <a:spcPts val="0"/>
              </a:spcAft>
              <a:buFont typeface="Arial" panose="020B0604020202020204" pitchFamily="34" charset="0"/>
              <a:buChar char="•"/>
            </a:pPr>
            <a:r>
              <a:rPr lang="en-US" dirty="0"/>
              <a:t>What would you like to see in that update?</a:t>
            </a:r>
          </a:p>
          <a:p>
            <a:pPr marL="0" lvl="0" indent="0">
              <a:spcBef>
                <a:spcPts val="0"/>
              </a:spcBef>
              <a:spcAft>
                <a:spcPts val="0"/>
              </a:spcAft>
              <a:buFont typeface="Arial" panose="020B0604020202020204" pitchFamily="34" charset="0"/>
              <a:buNone/>
            </a:pPr>
            <a:endParaRPr lang="en-US" dirty="0"/>
          </a:p>
          <a:p>
            <a:pPr marL="0" lvl="0" indent="0">
              <a:spcBef>
                <a:spcPts val="0"/>
              </a:spcBef>
              <a:spcAft>
                <a:spcPts val="0"/>
              </a:spcAft>
              <a:buFont typeface="Arial" panose="020B0604020202020204" pitchFamily="34" charset="0"/>
              <a:buNone/>
            </a:pPr>
            <a:r>
              <a:rPr lang="en-US" dirty="0"/>
              <a:t>Stakeholder input helps NIST determine whether an update is warranted and what type of update is needed (major, minor, administrative).</a:t>
            </a:r>
          </a:p>
          <a:p>
            <a:pPr marL="0" lvl="0" indent="0">
              <a:spcBef>
                <a:spcPts val="0"/>
              </a:spcBef>
              <a:spcAft>
                <a:spcPts val="0"/>
              </a:spcAft>
              <a:buFont typeface="Arial" panose="020B0604020202020204" pitchFamily="34" charset="0"/>
              <a:buNone/>
            </a:pPr>
            <a:endParaRPr lang="en-US" sz="1200" b="0" i="0" u="none" strike="noStrike" cap="none" dirty="0">
              <a:solidFill>
                <a:schemeClr val="dk1"/>
              </a:solidFill>
              <a:effectLst/>
              <a:latin typeface="Calibri"/>
              <a:ea typeface="Calibri"/>
              <a:cs typeface="Calibri"/>
              <a:sym typeface="Calibri"/>
            </a:endParaRPr>
          </a:p>
          <a:p>
            <a:pPr marL="0" lvl="0" indent="0">
              <a:spcBef>
                <a:spcPts val="0"/>
              </a:spcBef>
              <a:spcAft>
                <a:spcPts val="0"/>
              </a:spcAft>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If NIST learns that industry is not prepared for a new update, or sufficient features have not been identified to warrant an update, NIST continues to collect comments and suggestions for feature enhancement, bringing those topics to the annual Cybersecurity Risk Management Conference for discussion, until such a time that an update is warranted.</a:t>
            </a:r>
          </a:p>
          <a:p>
            <a:pPr marL="0" lvl="0" indent="0">
              <a:spcBef>
                <a:spcPts val="0"/>
              </a:spcBef>
              <a:spcAft>
                <a:spcPts val="0"/>
              </a:spcAft>
              <a:buFont typeface="Arial" panose="020B0604020202020204" pitchFamily="34" charset="0"/>
              <a:buNone/>
            </a:pPr>
            <a:endParaRPr lang="en-US" sz="1200" b="0" i="0" u="none" strike="noStrike" cap="none" dirty="0">
              <a:solidFill>
                <a:schemeClr val="dk1"/>
              </a:solidFill>
              <a:effectLst/>
              <a:latin typeface="Calibri"/>
              <a:ea typeface="Calibri"/>
              <a:cs typeface="Calibri"/>
              <a:sym typeface="Calibri"/>
            </a:endParaRPr>
          </a:p>
          <a:p>
            <a:pPr marL="0" lvl="0" indent="0">
              <a:spcBef>
                <a:spcPts val="0"/>
              </a:spcBef>
              <a:spcAft>
                <a:spcPts val="0"/>
              </a:spcAft>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If the Framework stakeholders believe an update is needed, NIST discerns the type of update required and creates a Draft Framework Update. The Draft Framework Update is published before the annual Cybersecurity Risk Management conference. During the conference, NIST establishes tracks to allow conference participants an opportunity comment on the proposed draft.</a:t>
            </a:r>
          </a:p>
          <a:p>
            <a:pPr marL="0" lvl="0" indent="0">
              <a:spcBef>
                <a:spcPts val="0"/>
              </a:spcBef>
              <a:spcAft>
                <a:spcPts val="0"/>
              </a:spcAft>
              <a:buFont typeface="Arial" panose="020B0604020202020204" pitchFamily="34" charset="0"/>
              <a:buNone/>
            </a:pPr>
            <a:endParaRPr lang="en-US" sz="1200" b="0" i="0" u="none" strike="noStrike" cap="none" dirty="0">
              <a:solidFill>
                <a:schemeClr val="dk1"/>
              </a:solidFill>
              <a:effectLst/>
              <a:latin typeface="Calibri"/>
              <a:ea typeface="Calibri"/>
              <a:cs typeface="Calibri"/>
              <a:sym typeface="Calibri"/>
            </a:endParaRPr>
          </a:p>
          <a:p>
            <a:pPr marL="0" lvl="0" indent="0">
              <a:spcBef>
                <a:spcPts val="0"/>
              </a:spcBef>
              <a:spcAft>
                <a:spcPts val="0"/>
              </a:spcAft>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With stakeholder disposition understood from the most recent conference, NIST then publishes a final version of the Framework.  This process repeats over time to refine, clarify, and enhance the Framework.</a:t>
            </a:r>
          </a:p>
          <a:p>
            <a:br>
              <a:rPr lang="en-US" dirty="0"/>
            </a:br>
            <a:endParaRPr dirty="0"/>
          </a:p>
        </p:txBody>
      </p:sp>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Shape 25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This table describes the steps NIST takes to update the Framework in additional detail and demonstrates the difference in process between administrative, minor, and </a:t>
            </a:r>
            <a:r>
              <a:rPr lang="en-US" sz="1200" b="0" i="0" u="none" strike="noStrike" cap="none">
                <a:solidFill>
                  <a:schemeClr val="dk1"/>
                </a:solidFill>
                <a:latin typeface="Calibri"/>
                <a:ea typeface="Calibri"/>
                <a:cs typeface="Calibri"/>
                <a:sym typeface="Calibri"/>
              </a:rPr>
              <a:t>major updates.</a:t>
            </a:r>
            <a:endParaRPr sz="1200" b="0" i="0" u="none" strike="noStrike" cap="none" dirty="0">
              <a:solidFill>
                <a:schemeClr val="dk1"/>
              </a:solidFill>
              <a:latin typeface="Calibri"/>
              <a:ea typeface="Calibri"/>
              <a:cs typeface="Calibri"/>
              <a:sym typeface="Calibri"/>
            </a:endParaRPr>
          </a:p>
        </p:txBody>
      </p:sp>
      <p:sp>
        <p:nvSpPr>
          <p:cNvPr id="252" name="Shape 25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itle slide">
  <p:cSld name="Presentation title slide">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1117600" y="1600200"/>
            <a:ext cx="9855200" cy="3276600"/>
          </a:xfrm>
          <a:prstGeom prst="rect">
            <a:avLst/>
          </a:prstGeom>
          <a:noFill/>
          <a:ln>
            <a:noFill/>
          </a:ln>
        </p:spPr>
        <p:txBody>
          <a:bodyPr spcFirstLastPara="1" wrap="square" lIns="91425" tIns="45700" rIns="91425" bIns="45700" anchor="t" anchorCtr="0"/>
          <a:lstStyle>
            <a:lvl1pPr marL="457200" marR="0" lvl="0" indent="-228600" algn="l" rtl="0">
              <a:spcBef>
                <a:spcPts val="560"/>
              </a:spcBef>
              <a:spcAft>
                <a:spcPts val="0"/>
              </a:spcAft>
              <a:buClr>
                <a:srgbClr val="595959"/>
              </a:buClr>
              <a:buSzPts val="2800"/>
              <a:buFont typeface="Arial"/>
              <a:buNone/>
              <a:defRPr sz="2800" b="1" i="0" u="none" strike="noStrike" cap="none">
                <a:solidFill>
                  <a:srgbClr val="595959"/>
                </a:solidFill>
                <a:latin typeface="Arial"/>
                <a:ea typeface="Arial"/>
                <a:cs typeface="Arial"/>
                <a:sym typeface="Arial"/>
              </a:defRPr>
            </a:lvl1pPr>
            <a:lvl2pPr marL="914400" marR="0" lvl="1" indent="-228600" algn="l" rtl="0">
              <a:spcBef>
                <a:spcPts val="480"/>
              </a:spcBef>
              <a:spcAft>
                <a:spcPts val="0"/>
              </a:spcAft>
              <a:buClr>
                <a:srgbClr val="205867"/>
              </a:buClr>
              <a:buSzPts val="2400"/>
              <a:buFont typeface="Arial"/>
              <a:buNone/>
              <a:defRPr sz="2400" b="0" i="0" u="none" strike="noStrike" cap="none">
                <a:solidFill>
                  <a:srgbClr val="205867"/>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04800" y="304800"/>
            <a:ext cx="11277600" cy="762000"/>
          </a:xfrm>
          <a:prstGeom prst="rect">
            <a:avLst/>
          </a:prstGeom>
          <a:noFill/>
          <a:ln>
            <a:noFill/>
          </a:ln>
        </p:spPr>
        <p:txBody>
          <a:bodyPr spcFirstLastPara="1" wrap="square" lIns="91425" tIns="45700" rIns="91425" bIns="45700" anchor="b" anchorCtr="0"/>
          <a:lstStyle>
            <a:lvl1pPr marR="0" lvl="0" algn="l" rtl="0">
              <a:lnSpc>
                <a:spcPct val="108333"/>
              </a:lnSpc>
              <a:spcBef>
                <a:spcPts val="0"/>
              </a:spcBef>
              <a:spcAft>
                <a:spcPts val="0"/>
              </a:spcAft>
              <a:buClr>
                <a:srgbClr val="595959"/>
              </a:buClr>
              <a:buSzPts val="2400"/>
              <a:buFont typeface="Arial"/>
              <a:buNone/>
              <a:defRPr sz="2400" b="1" i="0" u="none" strike="noStrike" cap="none">
                <a:solidFill>
                  <a:srgbClr val="59595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body" idx="1"/>
          </p:nvPr>
        </p:nvSpPr>
        <p:spPr>
          <a:xfrm>
            <a:off x="609600" y="1219200"/>
            <a:ext cx="10972800" cy="5410200"/>
          </a:xfrm>
          <a:prstGeom prst="rect">
            <a:avLst/>
          </a:prstGeom>
          <a:noFill/>
          <a:ln>
            <a:noFill/>
          </a:ln>
        </p:spPr>
        <p:txBody>
          <a:bodyPr spcFirstLastPara="1" wrap="square" lIns="91425" tIns="45700" rIns="91425" bIns="45700" anchor="t" anchorCtr="0"/>
          <a:lstStyle>
            <a:lvl1pPr marL="457200" marR="0" lvl="0" indent="-228600"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1pPr>
            <a:lvl2pPr marL="914400" marR="0" lvl="1" indent="-355600" algn="l" rtl="0">
              <a:spcBef>
                <a:spcPts val="400"/>
              </a:spcBef>
              <a:spcAft>
                <a:spcPts val="0"/>
              </a:spcAft>
              <a:buClr>
                <a:srgbClr val="205867"/>
              </a:buClr>
              <a:buSzPts val="2000"/>
              <a:buFont typeface="Noto Sans Symbols"/>
              <a:buChar char="▪"/>
              <a:defRPr sz="2000" b="0" i="0" u="none" strike="noStrike" cap="none">
                <a:solidFill>
                  <a:srgbClr val="205867"/>
                </a:solidFill>
                <a:latin typeface="Arial"/>
                <a:ea typeface="Arial"/>
                <a:cs typeface="Arial"/>
                <a:sym typeface="Arial"/>
              </a:defRPr>
            </a:lvl2pPr>
            <a:lvl3pPr marL="1371600" marR="0" lvl="2" indent="-365760" algn="l" rtl="0">
              <a:lnSpc>
                <a:spcPct val="127777"/>
              </a:lnSpc>
              <a:spcBef>
                <a:spcPts val="360"/>
              </a:spcBef>
              <a:spcAft>
                <a:spcPts val="0"/>
              </a:spcAft>
              <a:buClr>
                <a:srgbClr val="595959"/>
              </a:buClr>
              <a:buSzPts val="2160"/>
              <a:buFont typeface="Arial"/>
              <a:buChar char="•"/>
              <a:defRPr sz="1800" b="0" i="0" u="none" strike="noStrike" cap="none">
                <a:solidFill>
                  <a:srgbClr val="595959"/>
                </a:solidFill>
                <a:latin typeface="Arial"/>
                <a:ea typeface="Arial"/>
                <a:cs typeface="Arial"/>
                <a:sym typeface="Arial"/>
              </a:defRPr>
            </a:lvl3pPr>
            <a:lvl4pPr marL="1828800" marR="0" lvl="3" indent="-342900" algn="l" rtl="0">
              <a:lnSpc>
                <a:spcPct val="127777"/>
              </a:lnSpc>
              <a:spcBef>
                <a:spcPts val="360"/>
              </a:spcBef>
              <a:spcAft>
                <a:spcPts val="0"/>
              </a:spcAft>
              <a:buClr>
                <a:srgbClr val="205867"/>
              </a:buClr>
              <a:buSzPts val="1800"/>
              <a:buFont typeface="Arial"/>
              <a:buChar char="–"/>
              <a:defRPr sz="1800" b="0" i="0" u="none" strike="noStrike" cap="none">
                <a:solidFill>
                  <a:srgbClr val="205867"/>
                </a:solidFill>
                <a:latin typeface="Arial"/>
                <a:ea typeface="Arial"/>
                <a:cs typeface="Arial"/>
                <a:sym typeface="Arial"/>
              </a:defRPr>
            </a:lvl4pPr>
            <a:lvl5pPr marL="2286000" marR="0" lvl="4" indent="-355600" algn="l" rtl="0">
              <a:spcBef>
                <a:spcPts val="400"/>
              </a:spcBef>
              <a:spcAft>
                <a:spcPts val="0"/>
              </a:spcAft>
              <a:buClr>
                <a:srgbClr val="D8D8D8"/>
              </a:buClr>
              <a:buSzPts val="2000"/>
              <a:buFont typeface="Arial"/>
              <a:buChar char="»"/>
              <a:defRPr sz="2000" b="0" i="0" u="none" strike="noStrike" cap="none">
                <a:solidFill>
                  <a:srgbClr val="D8D8D8"/>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21" name="Shape 21"/>
          <p:cNvCxnSpPr/>
          <p:nvPr/>
        </p:nvCxnSpPr>
        <p:spPr>
          <a:xfrm>
            <a:off x="406400" y="1066800"/>
            <a:ext cx="11176000" cy="0"/>
          </a:xfrm>
          <a:prstGeom prst="straightConnector1">
            <a:avLst/>
          </a:prstGeom>
          <a:noFill/>
          <a:ln w="9525" cap="flat" cmpd="sng">
            <a:solidFill>
              <a:srgbClr val="76923C"/>
            </a:solidFill>
            <a:prstDash val="solid"/>
            <a:round/>
            <a:headEnd type="none" w="sm" len="sm"/>
            <a:tailEnd type="none" w="sm" len="sm"/>
          </a:ln>
        </p:spPr>
      </p:cxnSp>
      <p:sp>
        <p:nvSpPr>
          <p:cNvPr id="22" name="Shape 22"/>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Up">
  <p:cSld name="1-Up">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Shape 26"/>
          <p:cNvSpPr txBox="1">
            <a:spLocks noGrp="1"/>
          </p:cNvSpPr>
          <p:nvPr>
            <p:ph type="body" idx="1"/>
          </p:nvPr>
        </p:nvSpPr>
        <p:spPr>
          <a:xfrm>
            <a:off x="406400" y="609600"/>
            <a:ext cx="10769600" cy="5638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9" name="Shape 29"/>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09600" y="1219200"/>
            <a:ext cx="5384800" cy="5486400"/>
          </a:xfrm>
          <a:prstGeom prst="rect">
            <a:avLst/>
          </a:prstGeom>
          <a:noFill/>
          <a:ln>
            <a:noFill/>
          </a:ln>
        </p:spPr>
        <p:txBody>
          <a:bodyPr spcFirstLastPara="1" wrap="square" lIns="91425" tIns="45700" rIns="91425" bIns="45700" anchor="t" anchorCtr="0"/>
          <a:lstStyle>
            <a:lvl1pPr marL="457200" marR="0" lvl="0" indent="-228600" algn="l" rtl="0">
              <a:spcBef>
                <a:spcPts val="400"/>
              </a:spcBef>
              <a:spcAft>
                <a:spcPts val="0"/>
              </a:spcAft>
              <a:buClr>
                <a:srgbClr val="595959"/>
              </a:buClr>
              <a:buSzPts val="2400"/>
              <a:buFont typeface="Arial"/>
              <a:buNone/>
              <a:defRPr sz="2000" b="0" i="0" u="none" strike="noStrike" cap="none">
                <a:solidFill>
                  <a:srgbClr val="595959"/>
                </a:solidFill>
                <a:latin typeface="Arial"/>
                <a:ea typeface="Arial"/>
                <a:cs typeface="Arial"/>
                <a:sym typeface="Arial"/>
              </a:defRPr>
            </a:lvl1pPr>
            <a:lvl2pPr marL="914400" marR="0" lvl="1" indent="-355600" algn="l" rtl="0">
              <a:lnSpc>
                <a:spcPct val="120000"/>
              </a:lnSpc>
              <a:spcBef>
                <a:spcPts val="500"/>
              </a:spcBef>
              <a:spcAft>
                <a:spcPts val="0"/>
              </a:spcAft>
              <a:buClr>
                <a:srgbClr val="205867"/>
              </a:buClr>
              <a:buSzPts val="2000"/>
              <a:buFont typeface="Noto Sans Symbols"/>
              <a:buChar char="▪"/>
              <a:defRPr sz="2000" b="0" i="0" u="none" strike="noStrike" cap="none">
                <a:solidFill>
                  <a:srgbClr val="205867"/>
                </a:solidFill>
                <a:latin typeface="Arial"/>
                <a:ea typeface="Arial"/>
                <a:cs typeface="Arial"/>
                <a:sym typeface="Arial"/>
              </a:defRPr>
            </a:lvl2pPr>
            <a:lvl3pPr marL="1371600" marR="0" lvl="2" indent="-365760" algn="l" rtl="0">
              <a:lnSpc>
                <a:spcPct val="120000"/>
              </a:lnSpc>
              <a:spcBef>
                <a:spcPts val="500"/>
              </a:spcBef>
              <a:spcAft>
                <a:spcPts val="0"/>
              </a:spcAft>
              <a:buClr>
                <a:srgbClr val="595959"/>
              </a:buClr>
              <a:buSzPts val="2160"/>
              <a:buFont typeface="Arial"/>
              <a:buChar char="•"/>
              <a:defRPr sz="1800" b="0" i="0" u="none" strike="noStrike" cap="none">
                <a:solidFill>
                  <a:srgbClr val="595959"/>
                </a:solidFill>
                <a:latin typeface="Arial"/>
                <a:ea typeface="Arial"/>
                <a:cs typeface="Arial"/>
                <a:sym typeface="Arial"/>
              </a:defRPr>
            </a:lvl3pPr>
            <a:lvl4pPr marL="1828800" marR="0" lvl="3" indent="-342900" algn="l" rtl="0">
              <a:lnSpc>
                <a:spcPct val="120000"/>
              </a:lnSpc>
              <a:spcBef>
                <a:spcPts val="300"/>
              </a:spcBef>
              <a:spcAft>
                <a:spcPts val="0"/>
              </a:spcAft>
              <a:buClr>
                <a:srgbClr val="205867"/>
              </a:buClr>
              <a:buSzPts val="1800"/>
              <a:buFont typeface="Arial"/>
              <a:buChar char="–"/>
              <a:defRPr sz="1800" b="0" i="0" u="none" strike="noStrike" cap="none">
                <a:solidFill>
                  <a:srgbClr val="205867"/>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6197600" y="1219200"/>
            <a:ext cx="5384800" cy="5486400"/>
          </a:xfrm>
          <a:prstGeom prst="rect">
            <a:avLst/>
          </a:prstGeom>
          <a:noFill/>
          <a:ln>
            <a:noFill/>
          </a:ln>
        </p:spPr>
        <p:txBody>
          <a:bodyPr spcFirstLastPara="1" wrap="square" lIns="91425" tIns="45700" rIns="91425" bIns="45700" anchor="t" anchorCtr="0"/>
          <a:lstStyle>
            <a:lvl1pPr marL="457200" marR="0" lvl="0" indent="-228600" algn="l" rtl="0">
              <a:spcBef>
                <a:spcPts val="400"/>
              </a:spcBef>
              <a:spcAft>
                <a:spcPts val="0"/>
              </a:spcAft>
              <a:buClr>
                <a:srgbClr val="595959"/>
              </a:buClr>
              <a:buSzPts val="2000"/>
              <a:buFont typeface="Arial"/>
              <a:buNone/>
              <a:defRPr sz="2000" b="0" i="0" u="none" strike="noStrike" cap="none">
                <a:solidFill>
                  <a:srgbClr val="595959"/>
                </a:solidFill>
                <a:latin typeface="Arial"/>
                <a:ea typeface="Arial"/>
                <a:cs typeface="Arial"/>
                <a:sym typeface="Arial"/>
              </a:defRPr>
            </a:lvl1pPr>
            <a:lvl2pPr marL="914400" marR="0" lvl="1" indent="-355600" algn="l" rtl="0">
              <a:lnSpc>
                <a:spcPct val="120000"/>
              </a:lnSpc>
              <a:spcBef>
                <a:spcPts val="480"/>
              </a:spcBef>
              <a:spcAft>
                <a:spcPts val="0"/>
              </a:spcAft>
              <a:buClr>
                <a:srgbClr val="205867"/>
              </a:buClr>
              <a:buSzPts val="2000"/>
              <a:buFont typeface="Noto Sans Symbols"/>
              <a:buChar char="▪"/>
              <a:defRPr sz="2000" b="0" i="0" u="none" strike="noStrike" cap="none">
                <a:solidFill>
                  <a:srgbClr val="205867"/>
                </a:solidFill>
                <a:latin typeface="Arial"/>
                <a:ea typeface="Arial"/>
                <a:cs typeface="Arial"/>
                <a:sym typeface="Arial"/>
              </a:defRPr>
            </a:lvl2pPr>
            <a:lvl3pPr marL="1371600" marR="0" lvl="2" indent="-365760" algn="l" rtl="0">
              <a:lnSpc>
                <a:spcPct val="120000"/>
              </a:lnSpc>
              <a:spcBef>
                <a:spcPts val="500"/>
              </a:spcBef>
              <a:spcAft>
                <a:spcPts val="0"/>
              </a:spcAft>
              <a:buClr>
                <a:srgbClr val="595959"/>
              </a:buClr>
              <a:buSzPts val="2160"/>
              <a:buFont typeface="Arial"/>
              <a:buChar char="•"/>
              <a:defRPr sz="1800" b="0" i="0" u="none" strike="noStrike" cap="none">
                <a:solidFill>
                  <a:srgbClr val="595959"/>
                </a:solidFill>
                <a:latin typeface="Arial"/>
                <a:ea typeface="Arial"/>
                <a:cs typeface="Arial"/>
                <a:sym typeface="Arial"/>
              </a:defRPr>
            </a:lvl3pPr>
            <a:lvl4pPr marL="1828800" marR="0" lvl="3" indent="-342900" algn="l" rtl="0">
              <a:lnSpc>
                <a:spcPct val="120000"/>
              </a:lnSpc>
              <a:spcBef>
                <a:spcPts val="400"/>
              </a:spcBef>
              <a:spcAft>
                <a:spcPts val="0"/>
              </a:spcAft>
              <a:buClr>
                <a:srgbClr val="205867"/>
              </a:buClr>
              <a:buSzPts val="1800"/>
              <a:buFont typeface="Arial"/>
              <a:buChar char="–"/>
              <a:defRPr sz="1800" b="0" i="0" u="none" strike="noStrike" cap="none">
                <a:solidFill>
                  <a:srgbClr val="205867"/>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cxnSp>
        <p:nvCxnSpPr>
          <p:cNvPr id="38" name="Shape 38"/>
          <p:cNvCxnSpPr/>
          <p:nvPr/>
        </p:nvCxnSpPr>
        <p:spPr>
          <a:xfrm>
            <a:off x="406400" y="1066800"/>
            <a:ext cx="11176000" cy="0"/>
          </a:xfrm>
          <a:prstGeom prst="straightConnector1">
            <a:avLst/>
          </a:prstGeom>
          <a:noFill/>
          <a:ln w="9525" cap="flat" cmpd="sng">
            <a:solidFill>
              <a:srgbClr val="76923C"/>
            </a:solidFill>
            <a:prstDash val="solid"/>
            <a:round/>
            <a:headEnd type="none" w="sm" len="sm"/>
            <a:tailEnd type="none" w="sm" len="sm"/>
          </a:ln>
        </p:spPr>
      </p:cxnSp>
      <p:sp>
        <p:nvSpPr>
          <p:cNvPr id="39" name="Shape 39"/>
          <p:cNvSpPr txBox="1">
            <a:spLocks noGrp="1"/>
          </p:cNvSpPr>
          <p:nvPr>
            <p:ph type="title"/>
          </p:nvPr>
        </p:nvSpPr>
        <p:spPr>
          <a:xfrm>
            <a:off x="304800" y="304800"/>
            <a:ext cx="11277600" cy="762000"/>
          </a:xfrm>
          <a:prstGeom prst="rect">
            <a:avLst/>
          </a:prstGeom>
          <a:noFill/>
          <a:ln>
            <a:noFill/>
          </a:ln>
        </p:spPr>
        <p:txBody>
          <a:bodyPr spcFirstLastPara="1" wrap="square" lIns="91425" tIns="45700" rIns="91425" bIns="45700" anchor="b" anchorCtr="0"/>
          <a:lstStyle>
            <a:lvl1pPr marR="0" lvl="0" algn="l" rtl="0">
              <a:lnSpc>
                <a:spcPct val="108333"/>
              </a:lnSpc>
              <a:spcBef>
                <a:spcPts val="0"/>
              </a:spcBef>
              <a:spcAft>
                <a:spcPts val="0"/>
              </a:spcAft>
              <a:buClr>
                <a:srgbClr val="595959"/>
              </a:buClr>
              <a:buSzPts val="2400"/>
              <a:buFont typeface="Arial"/>
              <a:buNone/>
              <a:defRPr sz="2400" b="1" i="0" u="none" strike="noStrike" cap="none">
                <a:solidFill>
                  <a:srgbClr val="59595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Shape 40"/>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2"/>
        <p:cNvGrpSpPr/>
        <p:nvPr/>
      </p:nvGrpSpPr>
      <p:grpSpPr>
        <a:xfrm>
          <a:off x="0" y="0"/>
          <a:ext cx="0" cy="0"/>
          <a:chOff x="0" y="0"/>
          <a:chExt cx="0" cy="0"/>
        </a:xfrm>
      </p:grpSpPr>
      <p:sp>
        <p:nvSpPr>
          <p:cNvPr id="43" name="Shape 43"/>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389717" y="5072062"/>
            <a:ext cx="7315200" cy="566739"/>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595959"/>
              </a:buClr>
              <a:buSzPts val="2000"/>
              <a:buFont typeface="Arial"/>
              <a:buNone/>
              <a:defRPr sz="2000" b="1" i="0" u="none" strike="noStrike" cap="none">
                <a:solidFill>
                  <a:srgbClr val="59595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a:spLocks noGrp="1"/>
          </p:cNvSpPr>
          <p:nvPr>
            <p:ph type="pic" idx="2"/>
          </p:nvPr>
        </p:nvSpPr>
        <p:spPr>
          <a:xfrm>
            <a:off x="2389717" y="612777"/>
            <a:ext cx="7315200" cy="4340225"/>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1"/>
          </p:nvPr>
        </p:nvSpPr>
        <p:spPr>
          <a:xfrm>
            <a:off x="2389717" y="5748339"/>
            <a:ext cx="7315200" cy="500063"/>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Clr>
                <a:srgbClr val="205867"/>
              </a:buClr>
              <a:buSzPts val="1800"/>
              <a:buFont typeface="Arial"/>
              <a:buNone/>
              <a:defRPr sz="1800" b="0" i="0" u="none" strike="noStrike" cap="none">
                <a:solidFill>
                  <a:srgbClr val="205867"/>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a:t>Presentation Title</a:t>
            </a:r>
          </a:p>
          <a:p>
            <a:pPr lvl="1"/>
            <a:r>
              <a:rPr lang="en-US" dirty="0"/>
              <a:t>Title slide additional text</a:t>
            </a:r>
          </a:p>
        </p:txBody>
      </p:sp>
    </p:spTree>
    <p:extLst>
      <p:ext uri="{BB962C8B-B14F-4D97-AF65-F5344CB8AC3E}">
        <p14:creationId xmlns:p14="http://schemas.microsoft.com/office/powerpoint/2010/main" val="63323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resentation title slide">
  <p:cSld name="Presentation title slide">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1117600" y="1600200"/>
            <a:ext cx="9855200" cy="3276600"/>
          </a:xfrm>
          <a:prstGeom prst="rect">
            <a:avLst/>
          </a:prstGeom>
          <a:noFill/>
          <a:ln>
            <a:noFill/>
          </a:ln>
        </p:spPr>
        <p:txBody>
          <a:bodyPr spcFirstLastPara="1" wrap="square" lIns="91425" tIns="45700" rIns="91425" bIns="45700" anchor="t" anchorCtr="0"/>
          <a:lstStyle>
            <a:lvl1pPr marL="457200" marR="0" lvl="0" indent="-228600" algn="l" rtl="0">
              <a:spcBef>
                <a:spcPts val="560"/>
              </a:spcBef>
              <a:spcAft>
                <a:spcPts val="0"/>
              </a:spcAft>
              <a:buClr>
                <a:srgbClr val="595959"/>
              </a:buClr>
              <a:buSzPts val="2800"/>
              <a:buFont typeface="Arial"/>
              <a:buNone/>
              <a:defRPr sz="2800" b="1" i="0" u="none" strike="noStrike" cap="none">
                <a:solidFill>
                  <a:srgbClr val="595959"/>
                </a:solidFill>
                <a:latin typeface="Arial"/>
                <a:ea typeface="Arial"/>
                <a:cs typeface="Arial"/>
                <a:sym typeface="Arial"/>
              </a:defRPr>
            </a:lvl1pPr>
            <a:lvl2pPr marL="914400" marR="0" lvl="1" indent="-228600" algn="l" rtl="0">
              <a:spcBef>
                <a:spcPts val="480"/>
              </a:spcBef>
              <a:spcAft>
                <a:spcPts val="0"/>
              </a:spcAft>
              <a:buClr>
                <a:srgbClr val="205867"/>
              </a:buClr>
              <a:buSzPts val="2400"/>
              <a:buFont typeface="Arial"/>
              <a:buNone/>
              <a:defRPr sz="2400" b="0" i="0" u="none" strike="noStrike" cap="none">
                <a:solidFill>
                  <a:srgbClr val="205867"/>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09600" y="1600202"/>
            <a:ext cx="109728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165600" y="6356352"/>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15" name="Shape 15" descr="background_idea6.jpg"/>
          <p:cNvPicPr preferRelativeResize="0"/>
          <p:nvPr/>
        </p:nvPicPr>
        <p:blipFill rotWithShape="1">
          <a:blip r:embed="rId9">
            <a:alphaModFix/>
          </a:blip>
          <a:src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8"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Shape 53"/>
          <p:cNvSpPr txBox="1">
            <a:spLocks noGrp="1"/>
          </p:cNvSpPr>
          <p:nvPr>
            <p:ph type="body" idx="1"/>
          </p:nvPr>
        </p:nvSpPr>
        <p:spPr>
          <a:xfrm>
            <a:off x="609600" y="1600202"/>
            <a:ext cx="109728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4" name="Shape 54" descr="titlebanner2.jpg"/>
          <p:cNvPicPr preferRelativeResize="0"/>
          <p:nvPr/>
        </p:nvPicPr>
        <p:blipFill rotWithShape="1">
          <a:blip r:embed="rId3">
            <a:alphaModFix/>
          </a:blip>
          <a:src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5"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cyberframework@nist.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yberframework@nist.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cyberframework@nist.gov"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nist.gov/cyberframework"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mailto:cyberframework@nist.gov" TargetMode="External"/><Relationship Id="rId5" Type="http://schemas.openxmlformats.org/officeDocument/2006/relationships/hyperlink" Target="http://csrc.nist.gov/"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76C1D-CE2A-4657-91A7-2A2951871FD3}"/>
              </a:ext>
            </a:extLst>
          </p:cNvPr>
          <p:cNvSpPr>
            <a:spLocks noGrp="1"/>
          </p:cNvSpPr>
          <p:nvPr>
            <p:ph type="title" idx="4294967295"/>
          </p:nvPr>
        </p:nvSpPr>
        <p:spPr>
          <a:xfrm>
            <a:off x="773722" y="574431"/>
            <a:ext cx="10972800" cy="6084277"/>
          </a:xfrm>
        </p:spPr>
        <p:txBody>
          <a:bodyPr/>
          <a:lstStyle/>
          <a:p>
            <a:pPr algn="l" rtl="0"/>
            <a:r>
              <a:rPr lang="en-US" sz="2400" b="1" i="0" dirty="0">
                <a:solidFill>
                  <a:srgbClr val="595959"/>
                </a:solidFill>
                <a:effectLst/>
                <a:latin typeface="+mj-lt"/>
                <a:ea typeface="Arial" panose="020B0604020202020204" pitchFamily="34" charset="0"/>
                <a:cs typeface="Arial" panose="020B0604020202020204" pitchFamily="34" charset="0"/>
              </a:rPr>
              <a:t>Summary: </a:t>
            </a:r>
            <a:r>
              <a:rPr lang="en-US" sz="2400" b="0" i="0" dirty="0">
                <a:solidFill>
                  <a:srgbClr val="595959"/>
                </a:solidFill>
                <a:effectLst/>
                <a:latin typeface="+mj-lt"/>
                <a:ea typeface="Arial" panose="020B0604020202020204" pitchFamily="34" charset="0"/>
                <a:cs typeface="Arial" panose="020B0604020202020204" pitchFamily="34" charset="0"/>
              </a:rPr>
              <a:t>The following slides may be leveraged to present NIST’s process for updating the Cybersecurity Framework.</a:t>
            </a:r>
            <a:br>
              <a:rPr lang="en-US" sz="2400" b="0" i="0" dirty="0">
                <a:solidFill>
                  <a:srgbClr val="595959"/>
                </a:solidFill>
                <a:effectLst/>
                <a:latin typeface="+mj-lt"/>
                <a:ea typeface="Arial" panose="020B0604020202020204" pitchFamily="34" charset="0"/>
                <a:cs typeface="Arial" panose="020B0604020202020204" pitchFamily="34" charset="0"/>
              </a:rPr>
            </a:br>
            <a:endParaRPr lang="en-US" sz="2400" dirty="0">
              <a:effectLst/>
              <a:latin typeface="+mj-lt"/>
            </a:endParaRPr>
          </a:p>
          <a:p>
            <a:pPr algn="l" rtl="0"/>
            <a:r>
              <a:rPr lang="en-US" sz="2400" b="1" i="0" dirty="0">
                <a:solidFill>
                  <a:srgbClr val="595959"/>
                </a:solidFill>
                <a:effectLst/>
                <a:latin typeface="+mj-lt"/>
                <a:ea typeface="Arial" panose="020B0604020202020204" pitchFamily="34" charset="0"/>
                <a:cs typeface="Arial" panose="020B0604020202020204" pitchFamily="34" charset="0"/>
              </a:rPr>
              <a:t>Audience: </a:t>
            </a:r>
            <a:r>
              <a:rPr lang="en-US" sz="2400" b="0" i="0" dirty="0">
                <a:solidFill>
                  <a:srgbClr val="595959"/>
                </a:solidFill>
                <a:effectLst/>
                <a:latin typeface="+mj-lt"/>
                <a:ea typeface="Arial" panose="020B0604020202020204" pitchFamily="34" charset="0"/>
                <a:cs typeface="Arial" panose="020B0604020202020204" pitchFamily="34" charset="0"/>
              </a:rPr>
              <a:t>These slides are intended for an audience who is seeking to gain insight into, or emulate, NIST’s collaborative and repeatable process for maintaining and updating the Framework.</a:t>
            </a:r>
            <a:br>
              <a:rPr lang="en-US" sz="2400" b="0" i="0" dirty="0">
                <a:solidFill>
                  <a:srgbClr val="595959"/>
                </a:solidFill>
                <a:effectLst/>
                <a:latin typeface="+mj-lt"/>
                <a:ea typeface="Arial" panose="020B0604020202020204" pitchFamily="34" charset="0"/>
                <a:cs typeface="Arial" panose="020B0604020202020204" pitchFamily="34" charset="0"/>
              </a:rPr>
            </a:br>
            <a:endParaRPr lang="en-US" sz="2400" dirty="0">
              <a:effectLst/>
              <a:latin typeface="+mj-lt"/>
            </a:endParaRPr>
          </a:p>
          <a:p>
            <a:pPr algn="l" rtl="0"/>
            <a:r>
              <a:rPr lang="en-US" sz="2400" b="1" i="0" dirty="0">
                <a:solidFill>
                  <a:srgbClr val="595959"/>
                </a:solidFill>
                <a:effectLst/>
                <a:latin typeface="+mj-lt"/>
                <a:ea typeface="Arial" panose="020B0604020202020204" pitchFamily="34" charset="0"/>
                <a:cs typeface="Arial" panose="020B0604020202020204" pitchFamily="34" charset="0"/>
              </a:rPr>
              <a:t>Learning Objectives:</a:t>
            </a:r>
            <a:endParaRPr lang="en-US" sz="2400" dirty="0">
              <a:effectLst/>
              <a:latin typeface="+mj-lt"/>
            </a:endParaRPr>
          </a:p>
          <a:p>
            <a:pPr marL="342900" indent="-342900" algn="l" rtl="0">
              <a:buSzPct val="100000"/>
              <a:buFont typeface="Arial" panose="020B0604020202020204" pitchFamily="34" charset="0"/>
              <a:buChar char="•"/>
            </a:pPr>
            <a:r>
              <a:rPr lang="en-US" sz="2400" b="0" i="0" dirty="0">
                <a:solidFill>
                  <a:srgbClr val="595959"/>
                </a:solidFill>
                <a:effectLst/>
                <a:latin typeface="+mj-lt"/>
                <a:ea typeface="Arial" panose="020B0604020202020204" pitchFamily="34" charset="0"/>
                <a:cs typeface="Arial" panose="020B0604020202020204" pitchFamily="34" charset="0"/>
              </a:rPr>
              <a:t>Recognize the need for continuous improvement of the Framework</a:t>
            </a:r>
            <a:endParaRPr lang="en-US" sz="2400" dirty="0">
              <a:effectLst/>
              <a:latin typeface="+mj-lt"/>
            </a:endParaRPr>
          </a:p>
          <a:p>
            <a:pPr marL="342900" indent="-342900" algn="l" rtl="0">
              <a:buSzPct val="100000"/>
              <a:buFont typeface="Arial" panose="020B0604020202020204" pitchFamily="34" charset="0"/>
              <a:buChar char="•"/>
            </a:pPr>
            <a:r>
              <a:rPr lang="en-US" sz="2400" b="0" i="0" dirty="0">
                <a:solidFill>
                  <a:srgbClr val="595959"/>
                </a:solidFill>
                <a:effectLst/>
                <a:latin typeface="+mj-lt"/>
                <a:ea typeface="Arial" panose="020B0604020202020204" pitchFamily="34" charset="0"/>
                <a:cs typeface="Arial" panose="020B0604020202020204" pitchFamily="34" charset="0"/>
              </a:rPr>
              <a:t>Recognize how NIST engages with the community to gather feedback for future updates</a:t>
            </a:r>
            <a:endParaRPr lang="en-US" sz="2400" dirty="0">
              <a:effectLst/>
              <a:latin typeface="+mj-lt"/>
            </a:endParaRPr>
          </a:p>
          <a:p>
            <a:pPr marL="342900" indent="-342900" algn="l" rtl="0">
              <a:buSzPct val="100000"/>
              <a:buFont typeface="Arial" panose="020B0604020202020204" pitchFamily="34" charset="0"/>
              <a:buChar char="•"/>
            </a:pPr>
            <a:r>
              <a:rPr lang="en-US" sz="2400" b="0" i="0" dirty="0">
                <a:solidFill>
                  <a:srgbClr val="595959"/>
                </a:solidFill>
                <a:effectLst/>
                <a:latin typeface="+mj-lt"/>
                <a:ea typeface="Arial" panose="020B0604020202020204" pitchFamily="34" charset="0"/>
                <a:cs typeface="Arial" panose="020B0604020202020204" pitchFamily="34" charset="0"/>
              </a:rPr>
              <a:t>Comprehend the differences between major, minor, and administrative updates</a:t>
            </a:r>
            <a:endParaRPr lang="en-US" sz="2400" dirty="0">
              <a:effectLst/>
              <a:latin typeface="+mj-lt"/>
            </a:endParaRPr>
          </a:p>
          <a:p>
            <a:pPr marL="342900" indent="-342900" algn="l" rtl="0">
              <a:buSzPct val="100000"/>
              <a:buFont typeface="Arial" panose="020B0604020202020204" pitchFamily="34" charset="0"/>
              <a:buChar char="•"/>
            </a:pPr>
            <a:r>
              <a:rPr lang="en-US" sz="2400" b="0" i="0" dirty="0">
                <a:solidFill>
                  <a:srgbClr val="595959"/>
                </a:solidFill>
                <a:effectLst/>
                <a:latin typeface="+mj-lt"/>
                <a:ea typeface="Arial" panose="020B0604020202020204" pitchFamily="34" charset="0"/>
                <a:cs typeface="Arial" panose="020B0604020202020204" pitchFamily="34" charset="0"/>
              </a:rPr>
              <a:t>Understand the update cycle, timeline, and activities</a:t>
            </a:r>
            <a:endParaRPr lang="en-US" sz="2400" dirty="0">
              <a:effectLst/>
              <a:latin typeface="+mj-lt"/>
            </a:endParaRPr>
          </a:p>
        </p:txBody>
      </p:sp>
    </p:spTree>
    <p:extLst>
      <p:ext uri="{BB962C8B-B14F-4D97-AF65-F5344CB8AC3E}">
        <p14:creationId xmlns:p14="http://schemas.microsoft.com/office/powerpoint/2010/main" val="156205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1982788" y="1713874"/>
            <a:ext cx="8515880" cy="3213727"/>
          </a:xfrm>
          <a:prstGeom prst="rect">
            <a:avLst/>
          </a:prstGeom>
          <a:noFill/>
          <a:ln>
            <a:noFill/>
          </a:ln>
        </p:spPr>
        <p:txBody>
          <a:bodyPr spcFirstLastPara="1" wrap="square" lIns="91425" tIns="45700" rIns="91425" bIns="45700" anchor="t" anchorCtr="0">
            <a:noAutofit/>
          </a:bodyPr>
          <a:lstStyle/>
          <a:p>
            <a:pPr marL="342900" indent="-342900" algn="ctr">
              <a:spcBef>
                <a:spcPts val="0"/>
              </a:spcBef>
              <a:buSzPts val="3600"/>
            </a:pPr>
            <a:r>
              <a:rPr lang="en-US" sz="3600" dirty="0"/>
              <a:t>Framework Update Process</a:t>
            </a:r>
            <a:endParaRPr dirty="0"/>
          </a:p>
          <a:p>
            <a:pPr marL="342900" indent="-342900" algn="ctr">
              <a:spcBef>
                <a:spcPts val="480"/>
              </a:spcBef>
              <a:buSzPts val="2400"/>
            </a:pPr>
            <a:endParaRPr sz="2400" b="0" dirty="0"/>
          </a:p>
          <a:p>
            <a:pPr marL="342900" indent="-342900" algn="ctr">
              <a:spcBef>
                <a:spcPts val="480"/>
              </a:spcBef>
              <a:buSzPts val="2400"/>
            </a:pPr>
            <a:r>
              <a:rPr lang="en-US" sz="2400" b="0" dirty="0"/>
              <a:t>July 2018</a:t>
            </a:r>
            <a:endParaRPr dirty="0"/>
          </a:p>
        </p:txBody>
      </p:sp>
      <p:sp>
        <p:nvSpPr>
          <p:cNvPr id="63" name="Shape 63"/>
          <p:cNvSpPr txBox="1"/>
          <p:nvPr/>
        </p:nvSpPr>
        <p:spPr>
          <a:xfrm>
            <a:off x="9855200" y="6362700"/>
            <a:ext cx="184666" cy="369332"/>
          </a:xfrm>
          <a:prstGeom prst="rect">
            <a:avLst/>
          </a:prstGeom>
          <a:noFill/>
          <a:ln>
            <a:noFill/>
          </a:ln>
        </p:spPr>
        <p:txBody>
          <a:bodyPr spcFirstLastPara="1" wrap="square" lIns="91425" tIns="45700" rIns="91425" bIns="45700" anchor="t" anchorCtr="0">
            <a:noAutofit/>
          </a:bodyPr>
          <a:lstStyle/>
          <a:p>
            <a:endParaRPr sz="1800">
              <a:solidFill>
                <a:schemeClr val="dk1"/>
              </a:solidFill>
              <a:latin typeface="Calibri"/>
              <a:ea typeface="Calibri"/>
              <a:cs typeface="Calibri"/>
              <a:sym typeface="Calibri"/>
            </a:endParaRPr>
          </a:p>
        </p:txBody>
      </p:sp>
      <p:pic>
        <p:nvPicPr>
          <p:cNvPr id="64" name="Shape 64" descr="NIST-logo-1.jpg"/>
          <p:cNvPicPr preferRelativeResize="0"/>
          <p:nvPr/>
        </p:nvPicPr>
        <p:blipFill rotWithShape="1">
          <a:blip r:embed="rId3">
            <a:alphaModFix/>
          </a:blip>
          <a:srcRect/>
          <a:stretch/>
        </p:blipFill>
        <p:spPr>
          <a:xfrm>
            <a:off x="9947533" y="5731549"/>
            <a:ext cx="2150534" cy="985304"/>
          </a:xfrm>
          <a:prstGeom prst="rect">
            <a:avLst/>
          </a:prstGeom>
          <a:noFill/>
          <a:ln>
            <a:noFill/>
          </a:ln>
        </p:spPr>
      </p:pic>
      <p:sp>
        <p:nvSpPr>
          <p:cNvPr id="65" name="Shape 65"/>
          <p:cNvSpPr txBox="1"/>
          <p:nvPr/>
        </p:nvSpPr>
        <p:spPr>
          <a:xfrm>
            <a:off x="774765" y="6224201"/>
            <a:ext cx="2416046" cy="323165"/>
          </a:xfrm>
          <a:prstGeom prst="rect">
            <a:avLst/>
          </a:prstGeom>
          <a:noFill/>
          <a:ln>
            <a:noFill/>
          </a:ln>
        </p:spPr>
        <p:txBody>
          <a:bodyPr spcFirstLastPara="1" wrap="square" lIns="91425" tIns="45700" rIns="91425" bIns="45700" anchor="t" anchorCtr="0">
            <a:noAutofit/>
          </a:bodyPr>
          <a:lstStyle/>
          <a:p>
            <a:r>
              <a:rPr lang="en-US" sz="1500" u="sng" dirty="0">
                <a:solidFill>
                  <a:schemeClr val="hlink"/>
                </a:solidFill>
                <a:hlinkClick r:id="rId4"/>
              </a:rPr>
              <a:t>cyberframework@nist.gov</a:t>
            </a:r>
            <a:r>
              <a:rPr lang="en-US" sz="1500" dirty="0">
                <a:solidFill>
                  <a:schemeClr val="dk1"/>
                </a:solidFill>
              </a:rPr>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sldNum" idx="12"/>
          </p:nvPr>
        </p:nvSpPr>
        <p:spPr>
          <a:xfrm>
            <a:off x="9883140" y="6362541"/>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pPr/>
              <a:t>3</a:t>
            </a:fld>
            <a:endParaRPr dirty="0"/>
          </a:p>
        </p:txBody>
      </p:sp>
      <p:sp>
        <p:nvSpPr>
          <p:cNvPr id="73" name="Shape 73" descr="Amends the National Institute of Standards and Technology Act (15 U.S.C. 272(c)) to say:&#10;“…on an ongoing basis, facilitate and support the development of a voluntary, consensus-based, industry-led set of standards, guidelines, best practices, methodologies, procedures, and processes to cost-effectively reduce cyber risks to critical infrastructure”"/>
          <p:cNvSpPr txBox="1"/>
          <p:nvPr/>
        </p:nvSpPr>
        <p:spPr>
          <a:xfrm>
            <a:off x="6406598" y="1433946"/>
            <a:ext cx="4857826" cy="5126874"/>
          </a:xfrm>
          <a:prstGeom prst="rect">
            <a:avLst/>
          </a:prstGeom>
          <a:solidFill>
            <a:srgbClr val="F2F2F2">
              <a:alpha val="62745"/>
            </a:srgbClr>
          </a:solidFill>
          <a:ln w="28575" cap="flat" cmpd="sng">
            <a:solidFill>
              <a:schemeClr val="dk1"/>
            </a:solidFill>
            <a:prstDash val="solid"/>
            <a:round/>
            <a:headEnd type="none" w="sm" len="sm"/>
            <a:tailEnd type="none" w="sm" len="sm"/>
          </a:ln>
        </p:spPr>
        <p:txBody>
          <a:bodyPr spcFirstLastPara="1" wrap="square" lIns="34275" tIns="17125" rIns="34275" bIns="17125" anchor="t" anchorCtr="0">
            <a:noAutofit/>
          </a:bodyPr>
          <a:lstStyle/>
          <a:p>
            <a:pPr algn="ctr"/>
            <a:endParaRPr sz="1600" b="1" dirty="0">
              <a:solidFill>
                <a:srgbClr val="595959"/>
              </a:solidFill>
            </a:endParaRPr>
          </a:p>
          <a:p>
            <a:pPr algn="ctr">
              <a:spcBef>
                <a:spcPts val="300"/>
              </a:spcBef>
            </a:pPr>
            <a:r>
              <a:rPr lang="en-US" sz="1600" b="1" dirty="0">
                <a:solidFill>
                  <a:srgbClr val="595959"/>
                </a:solidFill>
              </a:rPr>
              <a:t>December 18, 2014</a:t>
            </a:r>
            <a:endParaRPr sz="1600" dirty="0"/>
          </a:p>
          <a:p>
            <a:pPr algn="ctr">
              <a:spcBef>
                <a:spcPts val="1300"/>
              </a:spcBef>
            </a:pPr>
            <a:r>
              <a:rPr lang="en-US" sz="1600" dirty="0">
                <a:solidFill>
                  <a:srgbClr val="595959"/>
                </a:solidFill>
              </a:rPr>
              <a:t>Amends the National Institute of Standards and Technology Act (15 U.S.C. 272(c)) to say:</a:t>
            </a:r>
            <a:endParaRPr sz="1600" dirty="0"/>
          </a:p>
          <a:p>
            <a:pPr algn="ctr">
              <a:spcBef>
                <a:spcPts val="1300"/>
              </a:spcBef>
            </a:pPr>
            <a:r>
              <a:rPr lang="en-US" sz="1600" i="1" dirty="0">
                <a:solidFill>
                  <a:srgbClr val="595959"/>
                </a:solidFill>
              </a:rPr>
              <a:t>“…on an ongoing basis, facilitate and support the development of a </a:t>
            </a:r>
            <a:r>
              <a:rPr lang="en-US" sz="1600" i="1" dirty="0">
                <a:solidFill>
                  <a:schemeClr val="dk1"/>
                </a:solidFill>
              </a:rPr>
              <a:t>voluntary, consensus-based, industry-led</a:t>
            </a:r>
            <a:r>
              <a:rPr lang="en-US" sz="1600" i="1" dirty="0">
                <a:solidFill>
                  <a:srgbClr val="595959"/>
                </a:solidFill>
              </a:rPr>
              <a:t> set of standards, guidelines, best practices, methodologies, procedures, and processes to cost-effectively reduce cyber risks to critical infrastructure”</a:t>
            </a:r>
            <a:endParaRPr sz="1600" dirty="0"/>
          </a:p>
          <a:p>
            <a:pPr algn="ctr">
              <a:spcBef>
                <a:spcPts val="1300"/>
              </a:spcBef>
            </a:pPr>
            <a:endParaRPr sz="1600" dirty="0">
              <a:solidFill>
                <a:srgbClr val="595959"/>
              </a:solidFill>
            </a:endParaRPr>
          </a:p>
          <a:p>
            <a:pPr algn="ctr">
              <a:spcBef>
                <a:spcPts val="1300"/>
              </a:spcBef>
            </a:pPr>
            <a:endParaRPr sz="1600" dirty="0">
              <a:solidFill>
                <a:srgbClr val="595959"/>
              </a:solidFill>
            </a:endParaRPr>
          </a:p>
          <a:p>
            <a:pPr algn="ctr">
              <a:spcBef>
                <a:spcPts val="1300"/>
              </a:spcBef>
            </a:pPr>
            <a:endParaRPr sz="1600" dirty="0">
              <a:solidFill>
                <a:srgbClr val="595959"/>
              </a:solidFill>
            </a:endParaRPr>
          </a:p>
          <a:p>
            <a:pPr algn="ctr">
              <a:spcBef>
                <a:spcPts val="1300"/>
              </a:spcBef>
            </a:pPr>
            <a:r>
              <a:rPr lang="en-US" sz="1600" b="1" dirty="0">
                <a:solidFill>
                  <a:srgbClr val="595959"/>
                </a:solidFill>
              </a:rPr>
              <a:t>Cybersecurity Enhancement Act of 2014 </a:t>
            </a:r>
            <a:br>
              <a:rPr lang="en-US" sz="1600" b="1" dirty="0">
                <a:solidFill>
                  <a:srgbClr val="595959"/>
                </a:solidFill>
              </a:rPr>
            </a:br>
            <a:r>
              <a:rPr lang="en-US" sz="1600" b="1" dirty="0">
                <a:solidFill>
                  <a:srgbClr val="595959"/>
                </a:solidFill>
              </a:rPr>
              <a:t>(P.L. 113-274)</a:t>
            </a:r>
            <a:endParaRPr sz="1600" dirty="0"/>
          </a:p>
          <a:p>
            <a:pPr algn="ctr">
              <a:spcBef>
                <a:spcPts val="1300"/>
              </a:spcBef>
            </a:pPr>
            <a:endParaRPr sz="1600" dirty="0">
              <a:solidFill>
                <a:srgbClr val="595959"/>
              </a:solidFill>
            </a:endParaRPr>
          </a:p>
        </p:txBody>
      </p:sp>
      <p:sp>
        <p:nvSpPr>
          <p:cNvPr id="74" name="Shape 74" descr="Cybersecurity Enhancement Act of 2014."/>
          <p:cNvSpPr/>
          <p:nvPr/>
        </p:nvSpPr>
        <p:spPr>
          <a:xfrm>
            <a:off x="8286182" y="4345828"/>
            <a:ext cx="1098657" cy="1098657"/>
          </a:xfrm>
          <a:prstGeom prst="ellipse">
            <a:avLst/>
          </a:prstGeom>
          <a:blipFill rotWithShape="1">
            <a:blip r:embed="rId3">
              <a:alphaModFix/>
            </a:blip>
            <a:stretch>
              <a:fillRect/>
            </a:stretch>
          </a:blipFill>
          <a:ln w="57150" cap="flat" cmpd="thickThin">
            <a:solidFill>
              <a:srgbClr val="205867"/>
            </a:solidFill>
            <a:prstDash val="solid"/>
            <a:round/>
            <a:headEnd type="none" w="sm" len="sm"/>
            <a:tailEnd type="none" w="sm" len="sm"/>
          </a:ln>
        </p:spPr>
        <p:txBody>
          <a:bodyPr spcFirstLastPara="1" wrap="square" lIns="91425" tIns="45700" rIns="91425" bIns="45700" anchor="t" anchorCtr="0">
            <a:noAutofit/>
          </a:bodyPr>
          <a:lstStyle/>
          <a:p>
            <a:endParaRPr sz="675">
              <a:solidFill>
                <a:schemeClr val="lt1"/>
              </a:solidFill>
              <a:latin typeface="Calibri"/>
              <a:ea typeface="Calibri"/>
              <a:cs typeface="Calibri"/>
              <a:sym typeface="Calibri"/>
            </a:endParaRPr>
          </a:p>
        </p:txBody>
      </p:sp>
      <p:sp>
        <p:nvSpPr>
          <p:cNvPr id="75" name="Shape 75" descr="“It is the policy of the United States to enhance the security and resilience of the Nation’s critical infrastructure and to maintain a cyber environment that encourages efficiency, innovation, and economic prosperity while promoting safety, security, business confidentiality, privacy, and civil liberties” &#10;"/>
          <p:cNvSpPr/>
          <p:nvPr/>
        </p:nvSpPr>
        <p:spPr>
          <a:xfrm>
            <a:off x="1211581" y="1433946"/>
            <a:ext cx="4857826" cy="5126874"/>
          </a:xfrm>
          <a:prstGeom prst="rect">
            <a:avLst/>
          </a:prstGeom>
          <a:solidFill>
            <a:srgbClr val="F2F2F2">
              <a:alpha val="62745"/>
            </a:srgbClr>
          </a:solid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algn="ctr">
              <a:buClr>
                <a:srgbClr val="595959"/>
              </a:buClr>
              <a:buSzPts val="1500"/>
            </a:pPr>
            <a:endParaRPr sz="1600" b="1" dirty="0">
              <a:solidFill>
                <a:srgbClr val="595959"/>
              </a:solidFill>
            </a:endParaRPr>
          </a:p>
          <a:p>
            <a:pPr algn="ctr">
              <a:spcBef>
                <a:spcPts val="300"/>
              </a:spcBef>
              <a:buClr>
                <a:srgbClr val="595959"/>
              </a:buClr>
              <a:buSzPts val="1500"/>
            </a:pPr>
            <a:r>
              <a:rPr lang="en-US" sz="1600" b="1" dirty="0">
                <a:solidFill>
                  <a:srgbClr val="595959"/>
                </a:solidFill>
              </a:rPr>
              <a:t>February 12, 2013</a:t>
            </a:r>
            <a:endParaRPr sz="1600" b="1" i="1" dirty="0">
              <a:solidFill>
                <a:srgbClr val="595959"/>
              </a:solidFill>
            </a:endParaRPr>
          </a:p>
          <a:p>
            <a:pPr algn="ctr">
              <a:spcBef>
                <a:spcPts val="1300"/>
              </a:spcBef>
              <a:buClr>
                <a:srgbClr val="595959"/>
              </a:buClr>
              <a:buSzPts val="1500"/>
            </a:pPr>
            <a:r>
              <a:rPr lang="en-US" sz="1600" i="1" dirty="0">
                <a:solidFill>
                  <a:srgbClr val="595959"/>
                </a:solidFill>
              </a:rPr>
              <a:t>“It is the policy of the United States to enhance the security and resilience of the Nation’s critical infrastructure and to maintain a cyber environment that encourages efficiency, innovation, and economic prosperity while promoting safety, security, business confidentiality, privacy, and civil liberties” </a:t>
            </a:r>
            <a:endParaRPr sz="1600" dirty="0"/>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endParaRPr sz="1600" i="1" dirty="0">
              <a:solidFill>
                <a:srgbClr val="595959"/>
              </a:solidFill>
            </a:endParaRPr>
          </a:p>
          <a:p>
            <a:pPr algn="ctr">
              <a:spcBef>
                <a:spcPts val="300"/>
              </a:spcBef>
              <a:buClr>
                <a:srgbClr val="595959"/>
              </a:buClr>
              <a:buSzPts val="1500"/>
            </a:pPr>
            <a:r>
              <a:rPr lang="en-US" sz="1600" b="1" dirty="0">
                <a:solidFill>
                  <a:srgbClr val="595959"/>
                </a:solidFill>
              </a:rPr>
              <a:t>Executive Order 13636</a:t>
            </a:r>
            <a:endParaRPr sz="1600" dirty="0"/>
          </a:p>
          <a:p>
            <a:pPr marL="342900" indent="-247650">
              <a:spcBef>
                <a:spcPts val="300"/>
              </a:spcBef>
              <a:buClr>
                <a:srgbClr val="595959"/>
              </a:buClr>
              <a:buSzPts val="1500"/>
            </a:pPr>
            <a:endParaRPr sz="1600" dirty="0">
              <a:solidFill>
                <a:srgbClr val="595959"/>
              </a:solidFill>
            </a:endParaRPr>
          </a:p>
          <a:p>
            <a:pPr marL="342900" indent="-342900">
              <a:spcBef>
                <a:spcPts val="300"/>
              </a:spcBef>
              <a:buClr>
                <a:srgbClr val="595959"/>
              </a:buClr>
              <a:buSzPts val="1500"/>
            </a:pPr>
            <a:endParaRPr sz="1600" b="1" dirty="0">
              <a:solidFill>
                <a:srgbClr val="595959"/>
              </a:solidFill>
            </a:endParaRPr>
          </a:p>
        </p:txBody>
      </p:sp>
      <p:sp>
        <p:nvSpPr>
          <p:cNvPr id="76" name="Shape 76" descr="Executive Order 13636."/>
          <p:cNvSpPr/>
          <p:nvPr/>
        </p:nvSpPr>
        <p:spPr>
          <a:xfrm>
            <a:off x="3081944" y="4235946"/>
            <a:ext cx="1117099" cy="1117099"/>
          </a:xfrm>
          <a:prstGeom prst="ellipse">
            <a:avLst/>
          </a:prstGeom>
          <a:blipFill rotWithShape="1">
            <a:blip r:embed="rId4">
              <a:alphaModFix/>
            </a:blip>
            <a:stretch>
              <a:fillRect/>
            </a:stretch>
          </a:blipFill>
          <a:ln w="57150" cap="flat" cmpd="thickThin">
            <a:solidFill>
              <a:srgbClr val="205867"/>
            </a:solidFill>
            <a:prstDash val="solid"/>
            <a:round/>
            <a:headEnd type="none" w="sm" len="sm"/>
            <a:tailEnd type="none" w="sm" len="sm"/>
          </a:ln>
        </p:spPr>
        <p:txBody>
          <a:bodyPr spcFirstLastPara="1" wrap="square" lIns="91425" tIns="45700" rIns="91425" bIns="45700" anchor="t" anchorCtr="0">
            <a:noAutofit/>
          </a:bodyPr>
          <a:lstStyle/>
          <a:p>
            <a:endParaRPr sz="1100">
              <a:solidFill>
                <a:schemeClr val="lt1"/>
              </a:solidFill>
              <a:latin typeface="Calibri"/>
              <a:ea typeface="Calibri"/>
              <a:cs typeface="Calibri"/>
              <a:sym typeface="Calibri"/>
            </a:endParaRPr>
          </a:p>
        </p:txBody>
      </p:sp>
      <p:sp>
        <p:nvSpPr>
          <p:cNvPr id="77" name="Shape 77"/>
          <p:cNvSpPr txBox="1"/>
          <p:nvPr/>
        </p:nvSpPr>
        <p:spPr>
          <a:xfrm>
            <a:off x="530597" y="40751"/>
            <a:ext cx="11130806" cy="990159"/>
          </a:xfrm>
          <a:prstGeom prst="rect">
            <a:avLst/>
          </a:prstGeom>
          <a:noFill/>
          <a:ln>
            <a:noFill/>
          </a:ln>
        </p:spPr>
        <p:txBody>
          <a:bodyPr spcFirstLastPara="1" wrap="square" lIns="45700" tIns="45700" rIns="45700" bIns="45700" anchor="b" anchorCtr="0">
            <a:noAutofit/>
          </a:bodyPr>
          <a:lstStyle/>
          <a:p>
            <a:pPr>
              <a:lnSpc>
                <a:spcPct val="81250"/>
              </a:lnSpc>
              <a:buClr>
                <a:srgbClr val="595959"/>
              </a:buClr>
              <a:buSzPts val="3200"/>
            </a:pPr>
            <a:r>
              <a:rPr lang="en-US" sz="2800" b="1" dirty="0">
                <a:solidFill>
                  <a:srgbClr val="595959"/>
                </a:solidFill>
              </a:rPr>
              <a:t>Continued Improvement of Critical Infrastructure Cybersecurity</a:t>
            </a: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descr="(1) In general.—In carrying out the activities under subsection (c)(15), the Director--&#10;&#10;``(i) &lt;&lt;NOTE: Coordination.&gt;&gt;  coordinate closely and regularly with relevant private sector personnel and entities, critical infrastructure owners and operators, and other relevant industry organizations, including Sector Coordinating Councils and Information Sharing and Analysis Centers, and incorporate industry expertise;&#10;&#10;``(ii) &lt;&lt;NOTE: Consultation.&gt;&gt;  consult with the heads of agencies with national security responsibilities, sector-specific agencies and &#10;other appropriate agencies, State and local governments, the governments of other nations, and international organizations;&#10;  …&#10;``(vii) prevent duplication of regulatory processes and prevent conflict with or superseding of regulatory requirements, mandatory standards, and related processes;"/>
          <p:cNvSpPr/>
          <p:nvPr/>
        </p:nvSpPr>
        <p:spPr>
          <a:xfrm>
            <a:off x="2582437" y="1511606"/>
            <a:ext cx="7433544" cy="5163832"/>
          </a:xfrm>
          <a:prstGeom prst="roundRect">
            <a:avLst>
              <a:gd name="adj" fmla="val 5864"/>
            </a:avLst>
          </a:prstGeom>
          <a:solidFill>
            <a:srgbClr val="F2F2F2"/>
          </a:solidFill>
          <a:ln w="28575" cap="flat" cmpd="sng">
            <a:solidFill>
              <a:srgbClr val="BFBFBF"/>
            </a:solidFill>
            <a:prstDash val="solid"/>
            <a:round/>
            <a:headEnd type="none" w="sm" len="sm"/>
            <a:tailEnd type="none" w="sm" len="sm"/>
          </a:ln>
          <a:effectLst>
            <a:outerShdw blurRad="38100" dist="23000" dir="5400000" rotWithShape="0">
              <a:srgbClr val="000000">
                <a:alpha val="34901"/>
              </a:srgbClr>
            </a:outerShdw>
          </a:effectLst>
        </p:spPr>
        <p:txBody>
          <a:bodyPr spcFirstLastPara="1" wrap="square" lIns="45700" tIns="45700" rIns="45700" bIns="45700" anchor="ctr" anchorCtr="0">
            <a:noAutofit/>
          </a:bodyPr>
          <a:lstStyle/>
          <a:p>
            <a:pPr>
              <a:buClr>
                <a:schemeClr val="dk1"/>
              </a:buClr>
              <a:buSzPts val="1800"/>
            </a:pPr>
            <a:endParaRPr sz="1800">
              <a:latin typeface="Calibri"/>
              <a:ea typeface="Calibri"/>
              <a:cs typeface="Calibri"/>
              <a:sym typeface="Calibri"/>
            </a:endParaRPr>
          </a:p>
        </p:txBody>
      </p:sp>
      <p:sp>
        <p:nvSpPr>
          <p:cNvPr id="85" name="Shape 85"/>
          <p:cNvSpPr txBox="1">
            <a:spLocks noGrp="1"/>
          </p:cNvSpPr>
          <p:nvPr>
            <p:ph type="title"/>
          </p:nvPr>
        </p:nvSpPr>
        <p:spPr>
          <a:xfrm>
            <a:off x="780800" y="505448"/>
            <a:ext cx="8458200" cy="762000"/>
          </a:xfrm>
          <a:prstGeom prst="rect">
            <a:avLst/>
          </a:prstGeom>
          <a:noFill/>
          <a:ln>
            <a:noFill/>
          </a:ln>
        </p:spPr>
        <p:txBody>
          <a:bodyPr spcFirstLastPara="1" wrap="square" lIns="91425" tIns="45700" rIns="91425" bIns="45700" anchor="ctr" anchorCtr="0">
            <a:noAutofit/>
          </a:bodyPr>
          <a:lstStyle/>
          <a:p>
            <a:pPr algn="l">
              <a:buSzPts val="2880"/>
            </a:pPr>
            <a:r>
              <a:rPr lang="en-US" sz="2800" b="1" dirty="0">
                <a:solidFill>
                  <a:srgbClr val="595959"/>
                </a:solidFill>
                <a:latin typeface="Arial"/>
                <a:cs typeface="Arial"/>
              </a:rPr>
              <a:t>Coordinating &amp; Consulting</a:t>
            </a:r>
            <a:br>
              <a:rPr lang="en-US" sz="2880" b="1" dirty="0">
                <a:latin typeface="+mj-lt"/>
              </a:rPr>
            </a:br>
            <a:r>
              <a:rPr lang="en-US" sz="1620" i="1" dirty="0">
                <a:solidFill>
                  <a:srgbClr val="595959"/>
                </a:solidFill>
                <a:latin typeface="Arial"/>
                <a:cs typeface="Arial"/>
              </a:rPr>
              <a:t>Adherence with Cybersecurity Enhancement Act of 2014</a:t>
            </a:r>
            <a:endParaRPr sz="1620" i="1" dirty="0">
              <a:solidFill>
                <a:srgbClr val="595959"/>
              </a:solidFill>
              <a:latin typeface="Arial"/>
              <a:cs typeface="Arial"/>
            </a:endParaRPr>
          </a:p>
        </p:txBody>
      </p:sp>
      <p:sp>
        <p:nvSpPr>
          <p:cNvPr id="86" name="Shape 86"/>
          <p:cNvSpPr/>
          <p:nvPr/>
        </p:nvSpPr>
        <p:spPr>
          <a:xfrm>
            <a:off x="2838701" y="1700833"/>
            <a:ext cx="6514599" cy="5355312"/>
          </a:xfrm>
          <a:prstGeom prst="rect">
            <a:avLst/>
          </a:prstGeom>
          <a:noFill/>
          <a:ln>
            <a:noFill/>
          </a:ln>
        </p:spPr>
        <p:txBody>
          <a:bodyPr spcFirstLastPara="1" wrap="square" lIns="91425" tIns="45700" rIns="91425" bIns="45700" anchor="t" anchorCtr="0">
            <a:noAutofit/>
          </a:bodyPr>
          <a:lstStyle/>
          <a:p>
            <a:r>
              <a:rPr lang="en-US" sz="1600" dirty="0">
                <a:solidFill>
                  <a:schemeClr val="dk1"/>
                </a:solidFill>
                <a:latin typeface="+mj-lt"/>
                <a:ea typeface="Calibri"/>
                <a:cs typeface="Calibri"/>
                <a:sym typeface="Calibri"/>
              </a:rPr>
              <a:t>(1) In general.—In carrying out the activities under subsection (c)(15), the Director--</a:t>
            </a:r>
            <a:endParaRPr sz="1600" dirty="0">
              <a:latin typeface="+mj-lt"/>
            </a:endParaRPr>
          </a:p>
          <a:p>
            <a:endParaRPr sz="1600" dirty="0">
              <a:solidFill>
                <a:schemeClr val="dk1"/>
              </a:solidFill>
              <a:latin typeface="+mj-lt"/>
              <a:ea typeface="Calibri"/>
              <a:cs typeface="Calibri"/>
              <a:sym typeface="Calibri"/>
            </a:endParaRPr>
          </a:p>
          <a:p>
            <a:pPr marL="466725"/>
            <a:r>
              <a:rPr lang="en-US" sz="1600" dirty="0">
                <a:solidFill>
                  <a:schemeClr val="dk1"/>
                </a:solidFill>
                <a:latin typeface="+mj-lt"/>
                <a:ea typeface="Calibri"/>
                <a:cs typeface="Calibri"/>
                <a:sym typeface="Calibri"/>
              </a:rPr>
              <a:t>``(</a:t>
            </a:r>
            <a:r>
              <a:rPr lang="en-US" sz="1600" dirty="0" err="1">
                <a:solidFill>
                  <a:schemeClr val="dk1"/>
                </a:solidFill>
                <a:latin typeface="+mj-lt"/>
                <a:ea typeface="Calibri"/>
                <a:cs typeface="Calibri"/>
                <a:sym typeface="Calibri"/>
              </a:rPr>
              <a:t>i</a:t>
            </a:r>
            <a:r>
              <a:rPr lang="en-US" sz="1600" dirty="0">
                <a:solidFill>
                  <a:schemeClr val="dk1"/>
                </a:solidFill>
                <a:latin typeface="+mj-lt"/>
                <a:ea typeface="Calibri"/>
                <a:cs typeface="Calibri"/>
                <a:sym typeface="Calibri"/>
              </a:rPr>
              <a:t>) &lt;&lt;NOTE: </a:t>
            </a:r>
            <a:r>
              <a:rPr lang="en-US" sz="1600" b="1" dirty="0">
                <a:solidFill>
                  <a:schemeClr val="dk1"/>
                </a:solidFill>
                <a:latin typeface="+mj-lt"/>
                <a:ea typeface="Calibri"/>
                <a:cs typeface="Calibri"/>
                <a:sym typeface="Calibri"/>
              </a:rPr>
              <a:t>Coordination</a:t>
            </a:r>
            <a:r>
              <a:rPr lang="en-US" sz="1600" dirty="0">
                <a:solidFill>
                  <a:schemeClr val="dk1"/>
                </a:solidFill>
                <a:latin typeface="+mj-lt"/>
                <a:ea typeface="Calibri"/>
                <a:cs typeface="Calibri"/>
                <a:sym typeface="Calibri"/>
              </a:rPr>
              <a:t>.&gt;&gt;  coordinate closely and regularly with relevant private sector personnel and entities, critical infrastructure owners and operators, and other relevant industry organizations, including Sector Coordinating Councils and Information Sharing and Analysis Centers, and incorporate industry expertise;</a:t>
            </a:r>
            <a:endParaRPr sz="1600" dirty="0">
              <a:latin typeface="+mj-lt"/>
            </a:endParaRPr>
          </a:p>
          <a:p>
            <a:pPr marL="466725"/>
            <a:endParaRPr sz="1600" dirty="0">
              <a:solidFill>
                <a:schemeClr val="dk1"/>
              </a:solidFill>
              <a:latin typeface="+mj-lt"/>
              <a:ea typeface="Calibri"/>
              <a:cs typeface="Calibri"/>
              <a:sym typeface="Calibri"/>
            </a:endParaRPr>
          </a:p>
          <a:p>
            <a:pPr marL="466725"/>
            <a:r>
              <a:rPr lang="en-US" sz="1600" dirty="0">
                <a:solidFill>
                  <a:schemeClr val="dk1"/>
                </a:solidFill>
                <a:latin typeface="+mj-lt"/>
                <a:ea typeface="Calibri"/>
                <a:cs typeface="Calibri"/>
                <a:sym typeface="Calibri"/>
              </a:rPr>
              <a:t>``(ii) &lt;&lt;NOTE: </a:t>
            </a:r>
            <a:r>
              <a:rPr lang="en-US" sz="1600" b="1" dirty="0">
                <a:solidFill>
                  <a:schemeClr val="dk1"/>
                </a:solidFill>
                <a:latin typeface="+mj-lt"/>
                <a:ea typeface="Calibri"/>
                <a:cs typeface="Calibri"/>
                <a:sym typeface="Calibri"/>
              </a:rPr>
              <a:t>Consultation</a:t>
            </a:r>
            <a:r>
              <a:rPr lang="en-US" sz="1600" dirty="0">
                <a:solidFill>
                  <a:schemeClr val="dk1"/>
                </a:solidFill>
                <a:latin typeface="+mj-lt"/>
                <a:ea typeface="Calibri"/>
                <a:cs typeface="Calibri"/>
                <a:sym typeface="Calibri"/>
              </a:rPr>
              <a:t>.&gt;&gt;  consult with the heads of agencies with national security responsibilities, sector-specific agencies and </a:t>
            </a:r>
            <a:endParaRPr sz="1600" dirty="0">
              <a:latin typeface="+mj-lt"/>
            </a:endParaRPr>
          </a:p>
          <a:p>
            <a:pPr marL="466725"/>
            <a:r>
              <a:rPr lang="en-US" sz="1600" dirty="0">
                <a:solidFill>
                  <a:schemeClr val="dk1"/>
                </a:solidFill>
                <a:latin typeface="+mj-lt"/>
                <a:ea typeface="Calibri"/>
                <a:cs typeface="Calibri"/>
                <a:sym typeface="Calibri"/>
              </a:rPr>
              <a:t>other appropriate agencies, State and local governments, the governments of other nations, and international organizations;</a:t>
            </a:r>
            <a:endParaRPr sz="1600" dirty="0">
              <a:latin typeface="+mj-lt"/>
            </a:endParaRPr>
          </a:p>
          <a:p>
            <a:pPr marL="466725"/>
            <a:r>
              <a:rPr lang="en-US" sz="1600" dirty="0">
                <a:solidFill>
                  <a:schemeClr val="dk1"/>
                </a:solidFill>
                <a:latin typeface="+mj-lt"/>
                <a:ea typeface="Calibri"/>
                <a:cs typeface="Calibri"/>
                <a:sym typeface="Calibri"/>
              </a:rPr>
              <a:t>		…</a:t>
            </a:r>
            <a:endParaRPr sz="1600" dirty="0">
              <a:latin typeface="+mj-lt"/>
            </a:endParaRPr>
          </a:p>
          <a:p>
            <a:pPr marL="466725"/>
            <a:r>
              <a:rPr lang="en-US" sz="1600" dirty="0">
                <a:solidFill>
                  <a:schemeClr val="dk1"/>
                </a:solidFill>
                <a:latin typeface="+mj-lt"/>
                <a:ea typeface="Calibri"/>
                <a:cs typeface="Calibri"/>
                <a:sym typeface="Calibri"/>
              </a:rPr>
              <a:t>``(vii) prevent duplication of regulatory processes and prevent conflict with or superseding of regulatory requirements, mandatory standards, and related processes;</a:t>
            </a:r>
            <a:endParaRPr sz="1600" dirty="0">
              <a:latin typeface="+mj-lt"/>
            </a:endParaRPr>
          </a:p>
        </p:txBody>
      </p:sp>
      <p:sp>
        <p:nvSpPr>
          <p:cNvPr id="88" name="Shape 88"/>
          <p:cNvSpPr txBox="1"/>
          <p:nvPr/>
        </p:nvSpPr>
        <p:spPr>
          <a:xfrm>
            <a:off x="11582400" y="6310313"/>
            <a:ext cx="21336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sz="1800">
                <a:solidFill>
                  <a:srgbClr val="888888"/>
                </a:solidFill>
                <a:latin typeface="Calibri"/>
                <a:ea typeface="Calibri"/>
                <a:cs typeface="Calibri"/>
                <a:sym typeface="Calibri"/>
              </a:rPr>
              <a:pPr/>
              <a:t>4</a:t>
            </a:fld>
            <a:endParaRPr sz="1800">
              <a:solidFill>
                <a:srgbClr val="888888"/>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1981200" y="1219200"/>
            <a:ext cx="8229600" cy="5410200"/>
          </a:xfrm>
          <a:prstGeom prst="rect">
            <a:avLst/>
          </a:prstGeom>
          <a:noFill/>
          <a:ln>
            <a:noFill/>
          </a:ln>
        </p:spPr>
        <p:txBody>
          <a:bodyPr spcFirstLastPara="1" wrap="square" lIns="91425" tIns="45700" rIns="91425" bIns="45700" anchor="t" anchorCtr="0">
            <a:noAutofit/>
          </a:bodyPr>
          <a:lstStyle/>
          <a:p>
            <a:pPr marL="685800" lvl="1" indent="-101600">
              <a:spcBef>
                <a:spcPts val="0"/>
              </a:spcBef>
              <a:buNone/>
            </a:pPr>
            <a:endParaRPr dirty="0"/>
          </a:p>
          <a:p>
            <a:pPr marL="685800" lvl="1" indent="-101600">
              <a:buNone/>
            </a:pPr>
            <a:endParaRPr dirty="0"/>
          </a:p>
          <a:p>
            <a:pPr marL="742950" lvl="1" indent="-184150">
              <a:spcBef>
                <a:spcPts val="320"/>
              </a:spcBef>
              <a:buSzPts val="1600"/>
              <a:buNone/>
            </a:pPr>
            <a:endParaRPr sz="1600" dirty="0">
              <a:solidFill>
                <a:srgbClr val="595959"/>
              </a:solidFill>
            </a:endParaRPr>
          </a:p>
          <a:p>
            <a:pPr marL="342900" indent="-342900">
              <a:spcBef>
                <a:spcPts val="360"/>
              </a:spcBef>
              <a:buSzPts val="1800"/>
            </a:pPr>
            <a:endParaRPr sz="1800" dirty="0"/>
          </a:p>
        </p:txBody>
      </p:sp>
      <p:graphicFrame>
        <p:nvGraphicFramePr>
          <p:cNvPr id="179" name="Shape 179" descr="Framework Update Process."/>
          <p:cNvGraphicFramePr/>
          <p:nvPr>
            <p:extLst>
              <p:ext uri="{D42A27DB-BD31-4B8C-83A1-F6EECF244321}">
                <p14:modId xmlns:p14="http://schemas.microsoft.com/office/powerpoint/2010/main" val="2499919794"/>
              </p:ext>
            </p:extLst>
          </p:nvPr>
        </p:nvGraphicFramePr>
        <p:xfrm>
          <a:off x="2099549" y="1304049"/>
          <a:ext cx="7992900" cy="5306830"/>
        </p:xfrm>
        <a:graphic>
          <a:graphicData uri="http://schemas.openxmlformats.org/drawingml/2006/table">
            <a:tbl>
              <a:tblPr firstRow="1" bandRow="1">
                <a:noFill/>
                <a:tableStyleId>{BA76C76A-68D2-43F1-8561-BB61E762C494}</a:tableStyleId>
              </a:tblPr>
              <a:tblGrid>
                <a:gridCol w="5243425">
                  <a:extLst>
                    <a:ext uri="{9D8B030D-6E8A-4147-A177-3AD203B41FA5}">
                      <a16:colId xmlns:a16="http://schemas.microsoft.com/office/drawing/2014/main" val="20000"/>
                    </a:ext>
                  </a:extLst>
                </a:gridCol>
                <a:gridCol w="2749475">
                  <a:extLst>
                    <a:ext uri="{9D8B030D-6E8A-4147-A177-3AD203B41FA5}">
                      <a16:colId xmlns:a16="http://schemas.microsoft.com/office/drawing/2014/main" val="20001"/>
                    </a:ext>
                  </a:extLst>
                </a:gridCol>
              </a:tblGrid>
              <a:tr h="346850">
                <a:tc>
                  <a:txBody>
                    <a:bodyPr/>
                    <a:lstStyle/>
                    <a:p>
                      <a:pPr marL="0" marR="0" lvl="0" indent="0" algn="l" rtl="0">
                        <a:lnSpc>
                          <a:spcPct val="100000"/>
                        </a:lnSpc>
                        <a:spcBef>
                          <a:spcPts val="0"/>
                        </a:spcBef>
                        <a:spcAft>
                          <a:spcPts val="0"/>
                        </a:spcAft>
                        <a:buClr>
                          <a:schemeClr val="lt1"/>
                        </a:buClr>
                        <a:buSzPts val="2200"/>
                        <a:buFont typeface="Calibri"/>
                        <a:buNone/>
                      </a:pPr>
                      <a:r>
                        <a:rPr lang="en-US" sz="2100" b="1" i="0" u="none" strike="noStrike" cap="none" dirty="0">
                          <a:solidFill>
                            <a:schemeClr val="lt1"/>
                          </a:solidFill>
                          <a:latin typeface="+mj-lt"/>
                          <a:ea typeface="Calibri"/>
                          <a:cs typeface="Calibri"/>
                          <a:sym typeface="Calibri"/>
                        </a:rPr>
                        <a:t>Update Activities</a:t>
                      </a:r>
                      <a:endParaRPr sz="2100" dirty="0">
                        <a:latin typeface="+mj-lt"/>
                      </a:endParaRPr>
                    </a:p>
                  </a:txBody>
                  <a:tcPr marL="91450" marR="91450" marT="45725" marB="45725">
                    <a:solidFill>
                      <a:srgbClr val="2E7D92"/>
                    </a:solidFill>
                  </a:tcPr>
                </a:tc>
                <a:tc>
                  <a:txBody>
                    <a:bodyPr/>
                    <a:lstStyle/>
                    <a:p>
                      <a:pPr marL="0" marR="0" lvl="0" indent="0" algn="l" rtl="0">
                        <a:lnSpc>
                          <a:spcPct val="100000"/>
                        </a:lnSpc>
                        <a:spcBef>
                          <a:spcPts val="0"/>
                        </a:spcBef>
                        <a:spcAft>
                          <a:spcPts val="0"/>
                        </a:spcAft>
                        <a:buClr>
                          <a:schemeClr val="lt1"/>
                        </a:buClr>
                        <a:buSzPts val="2200"/>
                        <a:buFont typeface="Calibri"/>
                        <a:buNone/>
                      </a:pPr>
                      <a:r>
                        <a:rPr lang="en-US" sz="2100" b="1" i="0" u="none" strike="noStrike" cap="none" dirty="0">
                          <a:solidFill>
                            <a:schemeClr val="lt1"/>
                          </a:solidFill>
                          <a:latin typeface="+mj-lt"/>
                          <a:ea typeface="Calibri"/>
                          <a:cs typeface="Calibri"/>
                          <a:sym typeface="Calibri"/>
                        </a:rPr>
                        <a:t>Engagement</a:t>
                      </a:r>
                      <a:endParaRPr sz="2100" dirty="0">
                        <a:latin typeface="+mj-lt"/>
                      </a:endParaRPr>
                    </a:p>
                  </a:txBody>
                  <a:tcPr marL="91450" marR="91450" marT="45725" marB="45725">
                    <a:solidFill>
                      <a:srgbClr val="2E7D92"/>
                    </a:solidFill>
                  </a:tcPr>
                </a:tc>
                <a:extLst>
                  <a:ext uri="{0D108BD9-81ED-4DB2-BD59-A6C34878D82A}">
                    <a16:rowId xmlns:a16="http://schemas.microsoft.com/office/drawing/2014/main" val="10000"/>
                  </a:ext>
                </a:extLst>
              </a:tr>
              <a:tr h="536050">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dirty="0">
                          <a:solidFill>
                            <a:schemeClr val="dk1"/>
                          </a:solidFill>
                          <a:latin typeface="+mj-lt"/>
                          <a:ea typeface="Calibri"/>
                          <a:cs typeface="Calibri"/>
                          <a:sym typeface="Calibri"/>
                        </a:rPr>
                        <a:t>Request for Information </a:t>
                      </a:r>
                      <a:r>
                        <a:rPr lang="en-US" sz="1800" b="0" i="0" u="none" strike="noStrike" cap="none" dirty="0">
                          <a:solidFill>
                            <a:schemeClr val="dk1"/>
                          </a:solidFill>
                          <a:latin typeface="+mj-lt"/>
                          <a:ea typeface="Calibri"/>
                          <a:cs typeface="Calibri"/>
                          <a:sym typeface="Calibri"/>
                        </a:rPr>
                        <a:t>– Views on the Framework for Improving Critical Infrastructure Cybersecurity – Dec 2015</a:t>
                      </a:r>
                      <a:endParaRPr sz="1800" b="0" i="0" u="none" strike="noStrike" cap="none" dirty="0">
                        <a:solidFill>
                          <a:schemeClr val="dk1"/>
                        </a:solidFill>
                        <a:latin typeface="+mj-lt"/>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dirty="0">
                          <a:solidFill>
                            <a:schemeClr val="dk1"/>
                          </a:solidFill>
                          <a:latin typeface="+mj-lt"/>
                          <a:ea typeface="Calibri"/>
                          <a:cs typeface="Calibri"/>
                          <a:sym typeface="Calibri"/>
                        </a:rPr>
                        <a:t>105 Responses</a:t>
                      </a:r>
                      <a:endParaRPr sz="1800" dirty="0">
                        <a:latin typeface="+mj-lt"/>
                      </a:endParaRPr>
                    </a:p>
                  </a:txBody>
                  <a:tcPr marL="91450" marR="91450" marT="45725" marB="45725"/>
                </a:tc>
                <a:extLst>
                  <a:ext uri="{0D108BD9-81ED-4DB2-BD59-A6C34878D82A}">
                    <a16:rowId xmlns:a16="http://schemas.microsoft.com/office/drawing/2014/main" val="10001"/>
                  </a:ext>
                </a:extLst>
              </a:tr>
              <a:tr h="472975">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dirty="0">
                          <a:solidFill>
                            <a:schemeClr val="dk1"/>
                          </a:solidFill>
                          <a:latin typeface="+mj-lt"/>
                          <a:ea typeface="Calibri"/>
                          <a:cs typeface="Calibri"/>
                          <a:sym typeface="Calibri"/>
                        </a:rPr>
                        <a:t>7th Workshop </a:t>
                      </a:r>
                      <a:r>
                        <a:rPr lang="en-US" sz="1800" b="0" i="0" u="none" strike="noStrike" cap="none" dirty="0">
                          <a:solidFill>
                            <a:schemeClr val="dk1"/>
                          </a:solidFill>
                          <a:latin typeface="+mj-lt"/>
                          <a:ea typeface="Calibri"/>
                          <a:cs typeface="Calibri"/>
                          <a:sym typeface="Calibri"/>
                        </a:rPr>
                        <a:t>– Apr 2016</a:t>
                      </a:r>
                      <a:endParaRPr sz="1800" dirty="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a:solidFill>
                            <a:schemeClr val="dk1"/>
                          </a:solidFill>
                          <a:latin typeface="+mj-lt"/>
                          <a:ea typeface="Calibri"/>
                          <a:cs typeface="Calibri"/>
                          <a:sym typeface="Calibri"/>
                        </a:rPr>
                        <a:t>653 Physical Attendees, 140 Online Attendees</a:t>
                      </a:r>
                      <a:endParaRPr sz="1800">
                        <a:latin typeface="+mj-lt"/>
                      </a:endParaRPr>
                    </a:p>
                  </a:txBody>
                  <a:tcPr marL="91450" marR="91450" marT="45725" marB="45725"/>
                </a:tc>
                <a:extLst>
                  <a:ext uri="{0D108BD9-81ED-4DB2-BD59-A6C34878D82A}">
                    <a16:rowId xmlns:a16="http://schemas.microsoft.com/office/drawing/2014/main" val="10002"/>
                  </a:ext>
                </a:extLst>
              </a:tr>
              <a:tr h="670975">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dirty="0">
                          <a:solidFill>
                            <a:schemeClr val="dk1"/>
                          </a:solidFill>
                          <a:latin typeface="+mj-lt"/>
                          <a:ea typeface="Calibri"/>
                          <a:cs typeface="Calibri"/>
                          <a:sym typeface="Calibri"/>
                        </a:rPr>
                        <a:t>Draft 1 – Framework Version 1.1 </a:t>
                      </a:r>
                      <a:r>
                        <a:rPr lang="en-US" sz="1800" b="0" i="0" u="none" strike="noStrike" cap="none" dirty="0">
                          <a:solidFill>
                            <a:schemeClr val="dk1"/>
                          </a:solidFill>
                          <a:latin typeface="+mj-lt"/>
                          <a:ea typeface="Calibri"/>
                          <a:cs typeface="Calibri"/>
                          <a:sym typeface="Calibri"/>
                        </a:rPr>
                        <a:t>– Released Jan 2017</a:t>
                      </a:r>
                      <a:endParaRPr sz="1800" dirty="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a:solidFill>
                            <a:schemeClr val="dk1"/>
                          </a:solidFill>
                          <a:latin typeface="+mj-lt"/>
                          <a:ea typeface="Calibri"/>
                          <a:cs typeface="Calibri"/>
                          <a:sym typeface="Calibri"/>
                        </a:rPr>
                        <a:t>-</a:t>
                      </a:r>
                      <a:endParaRPr sz="1800">
                        <a:latin typeface="+mj-lt"/>
                      </a:endParaRPr>
                    </a:p>
                  </a:txBody>
                  <a:tcPr marL="91450" marR="91450" marT="45725" marB="45725"/>
                </a:tc>
                <a:extLst>
                  <a:ext uri="{0D108BD9-81ED-4DB2-BD59-A6C34878D82A}">
                    <a16:rowId xmlns:a16="http://schemas.microsoft.com/office/drawing/2014/main" val="10003"/>
                  </a:ext>
                </a:extLst>
              </a:tr>
              <a:tr h="670975">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dirty="0">
                          <a:solidFill>
                            <a:schemeClr val="dk1"/>
                          </a:solidFill>
                          <a:latin typeface="+mj-lt"/>
                          <a:ea typeface="Calibri"/>
                          <a:cs typeface="Calibri"/>
                          <a:sym typeface="Calibri"/>
                        </a:rPr>
                        <a:t>Request for Comment </a:t>
                      </a:r>
                      <a:r>
                        <a:rPr lang="en-US" sz="1800" b="0" i="0" u="none" strike="noStrike" cap="none" dirty="0">
                          <a:solidFill>
                            <a:schemeClr val="dk1"/>
                          </a:solidFill>
                          <a:latin typeface="+mj-lt"/>
                          <a:ea typeface="Calibri"/>
                          <a:cs typeface="Calibri"/>
                          <a:sym typeface="Calibri"/>
                        </a:rPr>
                        <a:t>– Proposed update to the Framework for Improving Critical Infrastructure Cybersecurity – Jan 2017</a:t>
                      </a:r>
                      <a:endParaRPr sz="1800" dirty="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dirty="0">
                          <a:solidFill>
                            <a:schemeClr val="dk1"/>
                          </a:solidFill>
                          <a:latin typeface="+mj-lt"/>
                          <a:ea typeface="Calibri"/>
                          <a:cs typeface="Calibri"/>
                          <a:sym typeface="Calibri"/>
                        </a:rPr>
                        <a:t>129 Responses</a:t>
                      </a:r>
                      <a:endParaRPr sz="1800" dirty="0">
                        <a:latin typeface="+mj-lt"/>
                      </a:endParaRPr>
                    </a:p>
                  </a:txBody>
                  <a:tcPr marL="91450" marR="91450" marT="45725" marB="45725"/>
                </a:tc>
                <a:extLst>
                  <a:ext uri="{0D108BD9-81ED-4DB2-BD59-A6C34878D82A}">
                    <a16:rowId xmlns:a16="http://schemas.microsoft.com/office/drawing/2014/main" val="10004"/>
                  </a:ext>
                </a:extLst>
              </a:tr>
              <a:tr h="472975">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a:solidFill>
                            <a:schemeClr val="dk1"/>
                          </a:solidFill>
                          <a:latin typeface="+mj-lt"/>
                          <a:ea typeface="Calibri"/>
                          <a:cs typeface="Calibri"/>
                          <a:sym typeface="Calibri"/>
                        </a:rPr>
                        <a:t>8th Workshop </a:t>
                      </a:r>
                      <a:r>
                        <a:rPr lang="en-US" sz="1800" b="0" i="0" u="none" strike="noStrike" cap="none">
                          <a:solidFill>
                            <a:schemeClr val="dk1"/>
                          </a:solidFill>
                          <a:latin typeface="+mj-lt"/>
                          <a:ea typeface="Calibri"/>
                          <a:cs typeface="Calibri"/>
                          <a:sym typeface="Calibri"/>
                        </a:rPr>
                        <a:t>– May 2017</a:t>
                      </a:r>
                      <a:endParaRPr sz="180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dirty="0">
                          <a:solidFill>
                            <a:schemeClr val="dk1"/>
                          </a:solidFill>
                          <a:latin typeface="+mj-lt"/>
                          <a:ea typeface="Calibri"/>
                          <a:cs typeface="Calibri"/>
                          <a:sym typeface="Calibri"/>
                        </a:rPr>
                        <a:t>517 Physical Attendees, 1528 Online Attendees</a:t>
                      </a:r>
                      <a:endParaRPr sz="1800" dirty="0">
                        <a:latin typeface="+mj-lt"/>
                      </a:endParaRPr>
                    </a:p>
                  </a:txBody>
                  <a:tcPr marL="91450" marR="91450" marT="45725" marB="45725"/>
                </a:tc>
                <a:extLst>
                  <a:ext uri="{0D108BD9-81ED-4DB2-BD59-A6C34878D82A}">
                    <a16:rowId xmlns:a16="http://schemas.microsoft.com/office/drawing/2014/main" val="10005"/>
                  </a:ext>
                </a:extLst>
              </a:tr>
              <a:tr h="536050">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a:solidFill>
                            <a:schemeClr val="dk1"/>
                          </a:solidFill>
                          <a:latin typeface="+mj-lt"/>
                          <a:ea typeface="Calibri"/>
                          <a:cs typeface="Calibri"/>
                          <a:sym typeface="Calibri"/>
                        </a:rPr>
                        <a:t>Request for Comment </a:t>
                      </a:r>
                      <a:r>
                        <a:rPr lang="en-US" sz="1800" b="0" i="0" u="none" strike="noStrike" cap="none">
                          <a:solidFill>
                            <a:schemeClr val="dk1"/>
                          </a:solidFill>
                          <a:latin typeface="+mj-lt"/>
                          <a:ea typeface="Calibri"/>
                          <a:cs typeface="Calibri"/>
                          <a:sym typeface="Calibri"/>
                        </a:rPr>
                        <a:t>– Cybersecurity Framework Version 1.1 – Draft 2 – Dec 2017</a:t>
                      </a:r>
                      <a:endParaRPr sz="180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dirty="0">
                          <a:solidFill>
                            <a:schemeClr val="dk1"/>
                          </a:solidFill>
                          <a:latin typeface="+mj-lt"/>
                          <a:ea typeface="Calibri"/>
                          <a:cs typeface="Calibri"/>
                          <a:sym typeface="Calibri"/>
                        </a:rPr>
                        <a:t>89 Responses</a:t>
                      </a:r>
                      <a:endParaRPr sz="1800" dirty="0">
                        <a:latin typeface="+mj-lt"/>
                      </a:endParaRPr>
                    </a:p>
                  </a:txBody>
                  <a:tcPr marL="91450" marR="91450" marT="45725" marB="45725"/>
                </a:tc>
                <a:extLst>
                  <a:ext uri="{0D108BD9-81ED-4DB2-BD59-A6C34878D82A}">
                    <a16:rowId xmlns:a16="http://schemas.microsoft.com/office/drawing/2014/main" val="10006"/>
                  </a:ext>
                </a:extLst>
              </a:tr>
              <a:tr h="475275">
                <a:tc>
                  <a:txBody>
                    <a:bodyPr/>
                    <a:lstStyle/>
                    <a:p>
                      <a:pPr marL="0" marR="0" lvl="0" indent="0" algn="l" rtl="0">
                        <a:lnSpc>
                          <a:spcPct val="100000"/>
                        </a:lnSpc>
                        <a:spcBef>
                          <a:spcPts val="0"/>
                        </a:spcBef>
                        <a:spcAft>
                          <a:spcPts val="0"/>
                        </a:spcAft>
                        <a:buClr>
                          <a:schemeClr val="dk1"/>
                        </a:buClr>
                        <a:buSzPts val="1900"/>
                        <a:buFont typeface="Calibri"/>
                        <a:buNone/>
                      </a:pPr>
                      <a:r>
                        <a:rPr lang="en-US" sz="1800" b="1" i="0" u="none" strike="noStrike" cap="none" dirty="0">
                          <a:solidFill>
                            <a:schemeClr val="dk1"/>
                          </a:solidFill>
                          <a:latin typeface="+mj-lt"/>
                          <a:ea typeface="Calibri"/>
                          <a:cs typeface="Calibri"/>
                          <a:sym typeface="Calibri"/>
                        </a:rPr>
                        <a:t>Framework Version 1.1 </a:t>
                      </a:r>
                      <a:r>
                        <a:rPr lang="en-US" sz="1800" b="0" i="0" u="none" strike="noStrike" cap="none" dirty="0">
                          <a:solidFill>
                            <a:schemeClr val="dk1"/>
                          </a:solidFill>
                          <a:latin typeface="+mj-lt"/>
                          <a:ea typeface="Calibri"/>
                          <a:cs typeface="Calibri"/>
                          <a:sym typeface="Calibri"/>
                        </a:rPr>
                        <a:t>– Released April 2018</a:t>
                      </a:r>
                      <a:endParaRPr sz="1800" dirty="0">
                        <a:latin typeface="+mj-lt"/>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900"/>
                        <a:buFont typeface="Calibri"/>
                        <a:buNone/>
                      </a:pPr>
                      <a:r>
                        <a:rPr lang="en-US" sz="1800" b="0" i="0" u="none" strike="noStrike" cap="none" dirty="0">
                          <a:solidFill>
                            <a:schemeClr val="dk1"/>
                          </a:solidFill>
                          <a:latin typeface="+mj-lt"/>
                          <a:ea typeface="Calibri"/>
                          <a:cs typeface="Calibri"/>
                          <a:sym typeface="Calibri"/>
                        </a:rPr>
                        <a:t>-</a:t>
                      </a:r>
                      <a:endParaRPr sz="1800" dirty="0">
                        <a:latin typeface="+mj-lt"/>
                      </a:endParaRPr>
                    </a:p>
                  </a:txBody>
                  <a:tcPr marL="91450" marR="91450" marT="45725" marB="45725"/>
                </a:tc>
                <a:extLst>
                  <a:ext uri="{0D108BD9-81ED-4DB2-BD59-A6C34878D82A}">
                    <a16:rowId xmlns:a16="http://schemas.microsoft.com/office/drawing/2014/main" val="10007"/>
                  </a:ext>
                </a:extLst>
              </a:tr>
            </a:tbl>
          </a:graphicData>
        </a:graphic>
      </p:graphicFrame>
      <p:sp>
        <p:nvSpPr>
          <p:cNvPr id="180" name="Shape 180"/>
          <p:cNvSpPr txBox="1"/>
          <p:nvPr/>
        </p:nvSpPr>
        <p:spPr>
          <a:xfrm>
            <a:off x="651028" y="28555"/>
            <a:ext cx="10889943" cy="990159"/>
          </a:xfrm>
          <a:prstGeom prst="rect">
            <a:avLst/>
          </a:prstGeom>
          <a:noFill/>
          <a:ln>
            <a:noFill/>
          </a:ln>
        </p:spPr>
        <p:txBody>
          <a:bodyPr spcFirstLastPara="1" wrap="square" lIns="45700" tIns="45700" rIns="45700" bIns="45700" anchor="b" anchorCtr="0">
            <a:noAutofit/>
          </a:bodyPr>
          <a:lstStyle/>
          <a:p>
            <a:pPr>
              <a:lnSpc>
                <a:spcPct val="81250"/>
              </a:lnSpc>
              <a:buClr>
                <a:srgbClr val="595959"/>
              </a:buClr>
              <a:buSzPts val="3200"/>
            </a:pPr>
            <a:r>
              <a:rPr lang="en-US" sz="2800" b="1" dirty="0">
                <a:solidFill>
                  <a:srgbClr val="595959"/>
                </a:solidFill>
              </a:rPr>
              <a:t>Continued Improvement of Critical Infrastructure Cybersecurity</a:t>
            </a:r>
            <a:endParaRPr sz="2800" dirty="0"/>
          </a:p>
        </p:txBody>
      </p:sp>
      <p:sp>
        <p:nvSpPr>
          <p:cNvPr id="182" name="Shape 182"/>
          <p:cNvSpPr txBox="1">
            <a:spLocks noGrp="1"/>
          </p:cNvSpPr>
          <p:nvPr>
            <p:ph type="sldNum" idx="12"/>
          </p:nvPr>
        </p:nvSpPr>
        <p:spPr>
          <a:xfrm>
            <a:off x="9791700" y="6288379"/>
            <a:ext cx="2133600" cy="365125"/>
          </a:xfrm>
          <a:prstGeom prst="rect">
            <a:avLst/>
          </a:prstGeom>
          <a:noFill/>
          <a:ln>
            <a:noFill/>
          </a:ln>
        </p:spPr>
        <p:txBody>
          <a:bodyPr spcFirstLastPara="1" wrap="square" lIns="91425" tIns="45700" rIns="91425" bIns="45700" anchor="ctr" anchorCtr="0">
            <a:noAutofit/>
          </a:bodyPr>
          <a:lstStyle/>
          <a:p>
            <a:fld id="{00000000-1234-1234-1234-123412341234}" type="slidenum">
              <a:rPr lang="en-US"/>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518160" y="490320"/>
            <a:ext cx="8458200" cy="762000"/>
          </a:xfrm>
          <a:prstGeom prst="rect">
            <a:avLst/>
          </a:prstGeom>
          <a:noFill/>
          <a:ln>
            <a:noFill/>
          </a:ln>
        </p:spPr>
        <p:txBody>
          <a:bodyPr spcFirstLastPara="1" wrap="square" lIns="91425" tIns="45700" rIns="91425" bIns="45700" anchor="ctr" anchorCtr="0">
            <a:noAutofit/>
          </a:bodyPr>
          <a:lstStyle/>
          <a:p>
            <a:pPr algn="l">
              <a:buSzPts val="2880"/>
            </a:pPr>
            <a:r>
              <a:rPr lang="en-US" sz="3000" b="1" dirty="0">
                <a:solidFill>
                  <a:srgbClr val="595959"/>
                </a:solidFill>
                <a:latin typeface="Arial"/>
                <a:cs typeface="Arial"/>
                <a:sym typeface="Arial"/>
              </a:rPr>
              <a:t>Features List Concept</a:t>
            </a:r>
            <a:br>
              <a:rPr lang="en-US" sz="1620" dirty="0">
                <a:latin typeface="Arial"/>
                <a:ea typeface="Arial"/>
                <a:cs typeface="Arial"/>
                <a:sym typeface="Arial"/>
              </a:rPr>
            </a:br>
            <a:r>
              <a:rPr lang="en-US" sz="1620" i="1" dirty="0">
                <a:solidFill>
                  <a:srgbClr val="595959"/>
                </a:solidFill>
                <a:latin typeface="Arial"/>
                <a:cs typeface="Arial"/>
                <a:sym typeface="Arial"/>
              </a:rPr>
              <a:t>Living Document Process</a:t>
            </a:r>
            <a:endParaRPr sz="1620" i="1" dirty="0">
              <a:solidFill>
                <a:srgbClr val="595959"/>
              </a:solidFill>
              <a:latin typeface="Arial"/>
              <a:cs typeface="Arial"/>
              <a:sym typeface="Arial"/>
            </a:endParaRPr>
          </a:p>
        </p:txBody>
      </p:sp>
      <p:sp>
        <p:nvSpPr>
          <p:cNvPr id="205" name="Shape 205"/>
          <p:cNvSpPr txBox="1">
            <a:spLocks noGrp="1"/>
          </p:cNvSpPr>
          <p:nvPr>
            <p:ph type="body" idx="1"/>
          </p:nvPr>
        </p:nvSpPr>
        <p:spPr>
          <a:xfrm>
            <a:off x="864262" y="1709722"/>
            <a:ext cx="4183856" cy="3885845"/>
          </a:xfrm>
          <a:prstGeom prst="rect">
            <a:avLst/>
          </a:prstGeom>
          <a:noFill/>
          <a:ln>
            <a:noFill/>
          </a:ln>
        </p:spPr>
        <p:txBody>
          <a:bodyPr spcFirstLastPara="1" wrap="square" lIns="91425" tIns="45700" rIns="91425" bIns="45700" anchor="ctr" anchorCtr="0">
            <a:noAutofit/>
          </a:bodyPr>
          <a:lstStyle/>
          <a:p>
            <a:pPr marL="342900" indent="-342900" algn="r">
              <a:lnSpc>
                <a:spcPct val="90000"/>
              </a:lnSpc>
              <a:spcBef>
                <a:spcPts val="0"/>
              </a:spcBef>
              <a:buSzPts val="1665"/>
            </a:pPr>
            <a:r>
              <a:rPr lang="en-US" sz="1800" dirty="0">
                <a:latin typeface="Arial"/>
                <a:ea typeface="Arial"/>
                <a:cs typeface="Arial"/>
                <a:sym typeface="Arial"/>
              </a:rPr>
              <a:t>Meetings</a:t>
            </a:r>
            <a:endParaRPr sz="1800" dirty="0"/>
          </a:p>
          <a:p>
            <a:pPr marL="342900" indent="-342900" algn="r">
              <a:lnSpc>
                <a:spcPct val="90000"/>
              </a:lnSpc>
              <a:spcBef>
                <a:spcPts val="333"/>
              </a:spcBef>
              <a:buSzPts val="1665"/>
            </a:pPr>
            <a:r>
              <a:rPr lang="en-US" sz="1800" dirty="0">
                <a:latin typeface="Arial"/>
                <a:ea typeface="Arial"/>
                <a:cs typeface="Arial"/>
                <a:sym typeface="Arial"/>
              </a:rPr>
              <a:t>Events</a:t>
            </a:r>
            <a:endParaRPr sz="1800" dirty="0"/>
          </a:p>
          <a:p>
            <a:pPr marL="342900" indent="-342900" algn="r">
              <a:lnSpc>
                <a:spcPct val="90000"/>
              </a:lnSpc>
              <a:spcBef>
                <a:spcPts val="333"/>
              </a:spcBef>
              <a:buSzPts val="1665"/>
            </a:pPr>
            <a:r>
              <a:rPr lang="en-US" sz="1800" dirty="0">
                <a:latin typeface="Arial"/>
                <a:ea typeface="Arial"/>
                <a:cs typeface="Arial"/>
                <a:sym typeface="Arial"/>
              </a:rPr>
              <a:t>Roundtable Dialogs</a:t>
            </a:r>
            <a:endParaRPr sz="1800" dirty="0"/>
          </a:p>
          <a:p>
            <a:pPr marL="342900" indent="-342900" algn="r">
              <a:lnSpc>
                <a:spcPct val="90000"/>
              </a:lnSpc>
              <a:spcBef>
                <a:spcPts val="333"/>
              </a:spcBef>
              <a:buSzPts val="1665"/>
            </a:pPr>
            <a:r>
              <a:rPr lang="en-US" sz="1800" dirty="0">
                <a:latin typeface="Arial"/>
                <a:ea typeface="Arial"/>
                <a:cs typeface="Arial"/>
                <a:sym typeface="Arial"/>
              </a:rPr>
              <a:t>Requests for Information</a:t>
            </a:r>
            <a:endParaRPr sz="1800" dirty="0"/>
          </a:p>
          <a:p>
            <a:pPr marL="342900" indent="-342900" algn="r">
              <a:lnSpc>
                <a:spcPct val="90000"/>
              </a:lnSpc>
              <a:spcBef>
                <a:spcPts val="333"/>
              </a:spcBef>
              <a:buSzPts val="1665"/>
            </a:pPr>
            <a:r>
              <a:rPr lang="en-US" sz="1800" dirty="0">
                <a:latin typeface="Arial"/>
                <a:ea typeface="Arial"/>
                <a:cs typeface="Arial"/>
                <a:sym typeface="Arial"/>
              </a:rPr>
              <a:t>Requests for Comments</a:t>
            </a:r>
            <a:endParaRPr sz="1800" dirty="0"/>
          </a:p>
          <a:p>
            <a:pPr marL="342900" indent="-342900" algn="r">
              <a:lnSpc>
                <a:spcPct val="90000"/>
              </a:lnSpc>
              <a:spcBef>
                <a:spcPts val="333"/>
              </a:spcBef>
              <a:buSzPts val="1665"/>
            </a:pPr>
            <a:r>
              <a:rPr lang="en-US" sz="1800" dirty="0">
                <a:latin typeface="Arial"/>
                <a:ea typeface="Arial"/>
                <a:cs typeface="Arial"/>
                <a:sym typeface="Arial"/>
              </a:rPr>
              <a:t>Observations from Resources</a:t>
            </a:r>
            <a:endParaRPr sz="1800" dirty="0"/>
          </a:p>
          <a:p>
            <a:pPr marL="342900" indent="-342900" algn="r">
              <a:lnSpc>
                <a:spcPct val="90000"/>
              </a:lnSpc>
              <a:spcBef>
                <a:spcPts val="333"/>
              </a:spcBef>
              <a:buSzPts val="1665"/>
            </a:pPr>
            <a:r>
              <a:rPr lang="en-US" sz="1800" dirty="0">
                <a:latin typeface="Arial"/>
                <a:ea typeface="Arial"/>
                <a:cs typeface="Arial"/>
                <a:sym typeface="Arial"/>
              </a:rPr>
              <a:t>Observations from References</a:t>
            </a:r>
            <a:endParaRPr sz="1800" dirty="0"/>
          </a:p>
          <a:p>
            <a:pPr marL="342900" indent="-342900" algn="r">
              <a:lnSpc>
                <a:spcPct val="90000"/>
              </a:lnSpc>
              <a:spcBef>
                <a:spcPts val="333"/>
              </a:spcBef>
              <a:buSzPts val="1665"/>
            </a:pPr>
            <a:r>
              <a:rPr lang="en-US" sz="1800" dirty="0">
                <a:latin typeface="Arial"/>
                <a:ea typeface="Arial"/>
                <a:cs typeface="Arial"/>
                <a:sym typeface="Arial"/>
              </a:rPr>
              <a:t>Subject Matter Expertise</a:t>
            </a:r>
            <a:endParaRPr sz="1800" dirty="0"/>
          </a:p>
          <a:p>
            <a:pPr marL="342900" indent="-342900" algn="r">
              <a:lnSpc>
                <a:spcPct val="90000"/>
              </a:lnSpc>
              <a:spcBef>
                <a:spcPts val="333"/>
              </a:spcBef>
              <a:buSzPts val="1665"/>
            </a:pPr>
            <a:r>
              <a:rPr lang="en-US" sz="1800" u="sng" dirty="0">
                <a:solidFill>
                  <a:schemeClr val="hlink"/>
                </a:solidFill>
                <a:latin typeface="Arial"/>
                <a:ea typeface="Arial"/>
                <a:cs typeface="Arial"/>
                <a:sym typeface="Arial"/>
                <a:hlinkClick r:id="rId3"/>
              </a:rPr>
              <a:t>cyberframework@nist.gov</a:t>
            </a:r>
            <a:endParaRPr sz="1800" dirty="0">
              <a:latin typeface="Arial"/>
              <a:ea typeface="Arial"/>
              <a:cs typeface="Arial"/>
              <a:sym typeface="Arial"/>
            </a:endParaRPr>
          </a:p>
        </p:txBody>
      </p:sp>
      <p:sp>
        <p:nvSpPr>
          <p:cNvPr id="206" name="Shape 206" descr="Framework Features List"/>
          <p:cNvSpPr/>
          <p:nvPr/>
        </p:nvSpPr>
        <p:spPr>
          <a:xfrm>
            <a:off x="6612732" y="1423491"/>
            <a:ext cx="4424307" cy="4944189"/>
          </a:xfrm>
          <a:prstGeom prst="flowChartDocument">
            <a:avLst/>
          </a:prstGeom>
          <a:solidFill>
            <a:srgbClr val="F2F2F2"/>
          </a:solidFill>
          <a:ln w="25400" cap="flat" cmpd="sng">
            <a:solidFill>
              <a:srgbClr val="3F3F3F"/>
            </a:solidFill>
            <a:prstDash val="solid"/>
            <a:round/>
            <a:headEnd type="none" w="sm" len="sm"/>
            <a:tailEnd type="none" w="sm" len="sm"/>
          </a:ln>
          <a:effectLst>
            <a:outerShdw blurRad="38100" dist="23000" dir="5400000" rotWithShape="0">
              <a:srgbClr val="000000">
                <a:alpha val="34901"/>
              </a:srgbClr>
            </a:outerShdw>
          </a:effectLst>
        </p:spPr>
        <p:txBody>
          <a:bodyPr spcFirstLastPara="1" wrap="square" lIns="45700" tIns="45700" rIns="45700" bIns="45700" anchor="t" anchorCtr="0">
            <a:noAutofit/>
          </a:bodyPr>
          <a:lstStyle/>
          <a:p>
            <a:pPr algn="ctr">
              <a:buSzPts val="1400"/>
            </a:pPr>
            <a:r>
              <a:rPr lang="en-US" sz="1800" b="1" u="sng" dirty="0"/>
              <a:t> </a:t>
            </a:r>
            <a:endParaRPr sz="1800" dirty="0"/>
          </a:p>
          <a:p>
            <a:pPr algn="ctr">
              <a:buClr>
                <a:srgbClr val="595959"/>
              </a:buClr>
              <a:buSzPts val="2400"/>
            </a:pPr>
            <a:r>
              <a:rPr lang="en-US" sz="1800" b="1" u="sng" dirty="0">
                <a:solidFill>
                  <a:srgbClr val="595959"/>
                </a:solidFill>
              </a:rPr>
              <a:t>Features List</a:t>
            </a:r>
            <a:endParaRPr sz="1800" dirty="0"/>
          </a:p>
          <a:p>
            <a:pPr algn="ctr">
              <a:buClr>
                <a:srgbClr val="595959"/>
              </a:buClr>
              <a:buSzPts val="1400"/>
            </a:pPr>
            <a:r>
              <a:rPr lang="en-US" sz="1800" b="1" dirty="0">
                <a:solidFill>
                  <a:srgbClr val="595959"/>
                </a:solidFill>
              </a:rPr>
              <a:t> </a:t>
            </a:r>
            <a:endParaRPr sz="1800" b="1" dirty="0">
              <a:solidFill>
                <a:srgbClr val="595959"/>
              </a:solidFill>
            </a:endParaRPr>
          </a:p>
          <a:p>
            <a:pPr marL="457200" indent="-228600">
              <a:buClr>
                <a:srgbClr val="595959"/>
              </a:buClr>
              <a:buSzPts val="1400"/>
              <a:buFont typeface="Arial"/>
              <a:buChar char="•"/>
            </a:pPr>
            <a:r>
              <a:rPr lang="en-US" sz="1800" dirty="0">
                <a:solidFill>
                  <a:srgbClr val="595959"/>
                </a:solidFill>
              </a:rPr>
              <a:t>Sorted by effect on backwards compatibility</a:t>
            </a:r>
            <a:endParaRPr sz="1800" dirty="0"/>
          </a:p>
          <a:p>
            <a:pPr marL="457200" indent="-228600">
              <a:buClr>
                <a:srgbClr val="595959"/>
              </a:buClr>
              <a:buSzPts val="1400"/>
              <a:buFont typeface="Arial"/>
              <a:buChar char="•"/>
            </a:pPr>
            <a:r>
              <a:rPr lang="en-US" sz="1800" dirty="0">
                <a:solidFill>
                  <a:srgbClr val="595959"/>
                </a:solidFill>
              </a:rPr>
              <a:t>Prioritized based on stakeholder importance</a:t>
            </a:r>
            <a:endParaRPr sz="1800" dirty="0"/>
          </a:p>
          <a:p>
            <a:pPr>
              <a:buClr>
                <a:schemeClr val="dk1"/>
              </a:buClr>
              <a:buSzPts val="1600"/>
            </a:pPr>
            <a:endParaRPr sz="1800" dirty="0">
              <a:solidFill>
                <a:srgbClr val="595959"/>
              </a:solidFill>
            </a:endParaRPr>
          </a:p>
          <a:p>
            <a:pPr marL="457200">
              <a:buClr>
                <a:srgbClr val="595959"/>
              </a:buClr>
              <a:buSzPts val="1600"/>
            </a:pPr>
            <a:r>
              <a:rPr lang="en-US" sz="1800" dirty="0">
                <a:solidFill>
                  <a:srgbClr val="595959"/>
                </a:solidFill>
              </a:rPr>
              <a:t>Major</a:t>
            </a:r>
            <a:endParaRPr sz="1800" dirty="0"/>
          </a:p>
          <a:p>
            <a:pPr marL="457200">
              <a:buClr>
                <a:schemeClr val="dk1"/>
              </a:buClr>
              <a:buSzPts val="1600"/>
            </a:pPr>
            <a:endParaRPr sz="1800" dirty="0">
              <a:solidFill>
                <a:srgbClr val="595959"/>
              </a:solidFill>
            </a:endParaRPr>
          </a:p>
          <a:p>
            <a:pPr marL="457200">
              <a:buClr>
                <a:srgbClr val="595959"/>
              </a:buClr>
              <a:buSzPts val="1600"/>
            </a:pPr>
            <a:r>
              <a:rPr lang="en-US" sz="1800" dirty="0">
                <a:solidFill>
                  <a:srgbClr val="595959"/>
                </a:solidFill>
              </a:rPr>
              <a:t>Minor</a:t>
            </a:r>
            <a:endParaRPr sz="1800" dirty="0">
              <a:solidFill>
                <a:srgbClr val="595959"/>
              </a:solidFill>
            </a:endParaRPr>
          </a:p>
          <a:p>
            <a:pPr marL="457200">
              <a:buClr>
                <a:schemeClr val="dk1"/>
              </a:buClr>
              <a:buSzPts val="1600"/>
            </a:pPr>
            <a:endParaRPr sz="1800" dirty="0">
              <a:solidFill>
                <a:srgbClr val="595959"/>
              </a:solidFill>
            </a:endParaRPr>
          </a:p>
          <a:p>
            <a:pPr marL="457200">
              <a:buClr>
                <a:srgbClr val="595959"/>
              </a:buClr>
              <a:buSzPts val="1600"/>
            </a:pPr>
            <a:r>
              <a:rPr lang="en-US" sz="1800" dirty="0">
                <a:solidFill>
                  <a:srgbClr val="595959"/>
                </a:solidFill>
              </a:rPr>
              <a:t>Administrative</a:t>
            </a:r>
            <a:endParaRPr sz="1800" dirty="0">
              <a:solidFill>
                <a:srgbClr val="595959"/>
              </a:solidFill>
            </a:endParaRPr>
          </a:p>
        </p:txBody>
      </p:sp>
      <p:grpSp>
        <p:nvGrpSpPr>
          <p:cNvPr id="2" name="Group 1">
            <a:extLst>
              <a:ext uri="{FF2B5EF4-FFF2-40B4-BE49-F238E27FC236}">
                <a16:creationId xmlns:a16="http://schemas.microsoft.com/office/drawing/2014/main" id="{070CAFA5-5C4D-480A-8DC3-BEF44494DE1B}"/>
              </a:ext>
              <a:ext uri="{C183D7F6-B498-43B3-948B-1728B52AA6E4}">
                <adec:decorative xmlns:adec="http://schemas.microsoft.com/office/drawing/2017/decorative" val="1"/>
              </a:ext>
            </a:extLst>
          </p:cNvPr>
          <p:cNvGrpSpPr/>
          <p:nvPr/>
        </p:nvGrpSpPr>
        <p:grpSpPr>
          <a:xfrm>
            <a:off x="4839882" y="1597504"/>
            <a:ext cx="1552173" cy="4110283"/>
            <a:chOff x="4839882" y="1597504"/>
            <a:chExt cx="1552173" cy="4110283"/>
          </a:xfrm>
        </p:grpSpPr>
        <p:sp>
          <p:nvSpPr>
            <p:cNvPr id="207" name="Shape 207"/>
            <p:cNvSpPr/>
            <p:nvPr/>
          </p:nvSpPr>
          <p:spPr>
            <a:xfrm>
              <a:off x="5799944" y="3387952"/>
              <a:ext cx="592111" cy="529384"/>
            </a:xfrm>
            <a:prstGeom prst="rightArrow">
              <a:avLst>
                <a:gd name="adj1" fmla="val 50000"/>
                <a:gd name="adj2" fmla="val 50000"/>
              </a:avLst>
            </a:prstGeom>
            <a:solidFill>
              <a:srgbClr val="3F3F3F"/>
            </a:solidFill>
            <a:ln w="50800" cap="flat" cmpd="sng">
              <a:solidFill>
                <a:srgbClr val="3F3F3F"/>
              </a:solidFill>
              <a:prstDash val="solid"/>
              <a:round/>
              <a:headEnd type="none" w="sm" len="sm"/>
              <a:tailEnd type="none" w="sm" len="sm"/>
            </a:ln>
            <a:effectLst>
              <a:outerShdw blurRad="38100" dist="20000" dir="5400000" rotWithShape="0">
                <a:srgbClr val="000000">
                  <a:alpha val="37647"/>
                </a:srgbClr>
              </a:outerShdw>
            </a:effectLst>
          </p:spPr>
          <p:txBody>
            <a:bodyPr spcFirstLastPara="1" wrap="square" lIns="45700" tIns="45700" rIns="45700" bIns="45700" anchor="ctr" anchorCtr="0">
              <a:noAutofit/>
            </a:bodyPr>
            <a:lstStyle/>
            <a:p>
              <a:pPr>
                <a:buClr>
                  <a:schemeClr val="dk1"/>
                </a:buClr>
                <a:buSzPts val="1800"/>
              </a:pPr>
              <a:endParaRPr sz="1800"/>
            </a:p>
          </p:txBody>
        </p:sp>
        <p:sp>
          <p:nvSpPr>
            <p:cNvPr id="208" name="Shape 208"/>
            <p:cNvSpPr/>
            <p:nvPr/>
          </p:nvSpPr>
          <p:spPr>
            <a:xfrm>
              <a:off x="4839882" y="1597504"/>
              <a:ext cx="739388" cy="4110283"/>
            </a:xfrm>
            <a:prstGeom prst="rightBrace">
              <a:avLst>
                <a:gd name="adj1" fmla="val 53842"/>
                <a:gd name="adj2" fmla="val 49713"/>
              </a:avLst>
            </a:prstGeom>
            <a:noFill/>
            <a:ln w="25400" cap="flat" cmpd="sng">
              <a:solidFill>
                <a:srgbClr val="595959"/>
              </a:solidFill>
              <a:prstDash val="solid"/>
              <a:round/>
              <a:headEnd type="none" w="sm" len="sm"/>
              <a:tailEnd type="none" w="sm" len="sm"/>
            </a:ln>
            <a:effectLst>
              <a:outerShdw blurRad="38100" dist="20000" dir="5400000" rotWithShape="0">
                <a:srgbClr val="000000">
                  <a:alpha val="37647"/>
                </a:srgbClr>
              </a:outerShdw>
            </a:effectLst>
          </p:spPr>
          <p:txBody>
            <a:bodyPr spcFirstLastPara="1" wrap="square" lIns="91425" tIns="45700" rIns="91425" bIns="45700" anchor="t" anchorCtr="0">
              <a:noAutofit/>
            </a:bodyPr>
            <a:lstStyle/>
            <a:p>
              <a:pPr>
                <a:buClr>
                  <a:schemeClr val="dk1"/>
                </a:buClr>
                <a:buSzPts val="1800"/>
              </a:pPr>
              <a:endParaRPr sz="1800"/>
            </a:p>
          </p:txBody>
        </p:sp>
      </p:grpSp>
      <p:sp>
        <p:nvSpPr>
          <p:cNvPr id="210" name="Shape 210"/>
          <p:cNvSpPr txBox="1"/>
          <p:nvPr/>
        </p:nvSpPr>
        <p:spPr>
          <a:xfrm>
            <a:off x="9936901" y="6356288"/>
            <a:ext cx="2133600" cy="365125"/>
          </a:xfrm>
          <a:prstGeom prst="rect">
            <a:avLst/>
          </a:prstGeom>
          <a:noFill/>
          <a:ln>
            <a:noFill/>
          </a:ln>
        </p:spPr>
        <p:txBody>
          <a:bodyPr spcFirstLastPara="1" wrap="square" lIns="91425" tIns="45700" rIns="91425" bIns="45700" anchor="t" anchorCtr="0">
            <a:noAutofit/>
          </a:bodyPr>
          <a:lstStyle/>
          <a:p>
            <a:pPr algn="r"/>
            <a:fld id="{00000000-1234-1234-1234-123412341234}" type="slidenum">
              <a:rPr lang="en-US" sz="1800">
                <a:solidFill>
                  <a:srgbClr val="888888"/>
                </a:solidFill>
                <a:latin typeface="Calibri"/>
                <a:ea typeface="Calibri"/>
                <a:cs typeface="Calibri"/>
                <a:sym typeface="Calibri"/>
              </a:rPr>
              <a:pPr algn="r"/>
              <a:t>6</a:t>
            </a:fld>
            <a:endParaRPr sz="1800">
              <a:solidFill>
                <a:srgbClr val="888888"/>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685800" y="444257"/>
            <a:ext cx="8458200" cy="762000"/>
          </a:xfrm>
          <a:prstGeom prst="rect">
            <a:avLst/>
          </a:prstGeom>
          <a:noFill/>
          <a:ln>
            <a:noFill/>
          </a:ln>
        </p:spPr>
        <p:txBody>
          <a:bodyPr spcFirstLastPara="1" wrap="square" lIns="91425" tIns="45700" rIns="91425" bIns="45700" anchor="ctr" anchorCtr="0">
            <a:noAutofit/>
          </a:bodyPr>
          <a:lstStyle/>
          <a:p>
            <a:pPr algn="l">
              <a:buSzPts val="2880"/>
            </a:pPr>
            <a:r>
              <a:rPr lang="en-US" sz="3000" b="1" dirty="0">
                <a:solidFill>
                  <a:srgbClr val="595959"/>
                </a:solidFill>
                <a:latin typeface="Arial"/>
                <a:cs typeface="Arial"/>
              </a:rPr>
              <a:t>Milestones</a:t>
            </a:r>
            <a:br>
              <a:rPr lang="en-US" sz="3959" dirty="0"/>
            </a:br>
            <a:r>
              <a:rPr lang="en-US" sz="1620" i="1" dirty="0">
                <a:solidFill>
                  <a:srgbClr val="595959"/>
                </a:solidFill>
                <a:latin typeface="Arial"/>
                <a:cs typeface="Arial"/>
              </a:rPr>
              <a:t>Three Year Minimum Update Cycle</a:t>
            </a:r>
            <a:endParaRPr sz="1620" i="1" dirty="0">
              <a:solidFill>
                <a:srgbClr val="595959"/>
              </a:solidFill>
              <a:latin typeface="Arial"/>
              <a:cs typeface="Arial"/>
            </a:endParaRPr>
          </a:p>
        </p:txBody>
      </p:sp>
      <p:grpSp>
        <p:nvGrpSpPr>
          <p:cNvPr id="2" name="Group 1" descr="Framework Milestones for Update.">
            <a:extLst>
              <a:ext uri="{FF2B5EF4-FFF2-40B4-BE49-F238E27FC236}">
                <a16:creationId xmlns:a16="http://schemas.microsoft.com/office/drawing/2014/main" id="{AC517344-E01C-4ED2-B116-5F180809A173}"/>
              </a:ext>
            </a:extLst>
          </p:cNvPr>
          <p:cNvGrpSpPr/>
          <p:nvPr/>
        </p:nvGrpSpPr>
        <p:grpSpPr>
          <a:xfrm>
            <a:off x="1592813" y="1517132"/>
            <a:ext cx="9006374" cy="4816995"/>
            <a:chOff x="1955945" y="1596748"/>
            <a:chExt cx="8353449" cy="4259779"/>
          </a:xfrm>
        </p:grpSpPr>
        <p:sp>
          <p:nvSpPr>
            <p:cNvPr id="216" name="Shape 216"/>
            <p:cNvSpPr/>
            <p:nvPr/>
          </p:nvSpPr>
          <p:spPr>
            <a:xfrm>
              <a:off x="1955945" y="2946051"/>
              <a:ext cx="1231828" cy="1528760"/>
            </a:xfrm>
            <a:prstGeom prst="flowChartDocument">
              <a:avLst/>
            </a:prstGeom>
            <a:solidFill>
              <a:schemeClr val="accent3">
                <a:alpha val="28627"/>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r>
                <a:rPr lang="en-US" sz="1600" b="1" u="sng" dirty="0">
                  <a:solidFill>
                    <a:schemeClr val="dk1"/>
                  </a:solidFill>
                  <a:latin typeface="Calibri"/>
                  <a:ea typeface="Calibri"/>
                  <a:cs typeface="Calibri"/>
                  <a:sym typeface="Calibri"/>
                </a:rPr>
                <a:t>Features List</a:t>
              </a:r>
              <a:endParaRPr dirty="0"/>
            </a:p>
            <a:p>
              <a:pPr algn="ctr"/>
              <a:r>
                <a:rPr lang="en-US" sz="1200" dirty="0">
                  <a:solidFill>
                    <a:schemeClr val="dk1"/>
                  </a:solidFill>
                  <a:latin typeface="Calibri"/>
                  <a:ea typeface="Calibri"/>
                  <a:cs typeface="Calibri"/>
                  <a:sym typeface="Calibri"/>
                </a:rPr>
                <a:t>(Version A)</a:t>
              </a:r>
              <a:endParaRPr dirty="0"/>
            </a:p>
            <a:p>
              <a:pPr algn="ctr"/>
              <a:endParaRPr sz="1000" u="sng" dirty="0">
                <a:solidFill>
                  <a:schemeClr val="dk1"/>
                </a:solidFill>
                <a:latin typeface="Calibri"/>
                <a:ea typeface="Calibri"/>
                <a:cs typeface="Calibri"/>
                <a:sym typeface="Calibri"/>
              </a:endParaRPr>
            </a:p>
            <a:p>
              <a:pPr marL="60325"/>
              <a:r>
                <a:rPr lang="en-US" sz="1200" dirty="0">
                  <a:solidFill>
                    <a:schemeClr val="dk1"/>
                  </a:solidFill>
                  <a:latin typeface="Calibri"/>
                  <a:ea typeface="Calibri"/>
                  <a:cs typeface="Calibri"/>
                  <a:sym typeface="Calibri"/>
                </a:rPr>
                <a:t>Major</a:t>
              </a:r>
              <a:endParaRPr dirty="0"/>
            </a:p>
            <a:p>
              <a:pPr marL="60325"/>
              <a:r>
                <a:rPr lang="en-US" sz="1200" dirty="0">
                  <a:solidFill>
                    <a:schemeClr val="dk1"/>
                  </a:solidFill>
                  <a:latin typeface="Calibri"/>
                  <a:ea typeface="Calibri"/>
                  <a:cs typeface="Calibri"/>
                  <a:sym typeface="Calibri"/>
                </a:rPr>
                <a:t>Minor</a:t>
              </a:r>
              <a:endParaRPr dirty="0"/>
            </a:p>
            <a:p>
              <a:pPr marL="60325"/>
              <a:r>
                <a:rPr lang="en-US" sz="1200" dirty="0">
                  <a:solidFill>
                    <a:schemeClr val="dk1"/>
                  </a:solidFill>
                  <a:latin typeface="Calibri"/>
                  <a:ea typeface="Calibri"/>
                  <a:cs typeface="Calibri"/>
                  <a:sym typeface="Calibri"/>
                </a:rPr>
                <a:t>Administrative</a:t>
              </a:r>
              <a:endParaRPr sz="1000" dirty="0">
                <a:solidFill>
                  <a:schemeClr val="dk1"/>
                </a:solidFill>
                <a:latin typeface="Calibri"/>
                <a:ea typeface="Calibri"/>
                <a:cs typeface="Calibri"/>
                <a:sym typeface="Calibri"/>
              </a:endParaRPr>
            </a:p>
          </p:txBody>
        </p:sp>
        <p:cxnSp>
          <p:nvCxnSpPr>
            <p:cNvPr id="217" name="Shape 217"/>
            <p:cNvCxnSpPr/>
            <p:nvPr/>
          </p:nvCxnSpPr>
          <p:spPr>
            <a:xfrm rot="10800000" flipH="1">
              <a:off x="5090782" y="3754296"/>
              <a:ext cx="1061742" cy="1"/>
            </a:xfrm>
            <a:prstGeom prst="straightConnector1">
              <a:avLst/>
            </a:prstGeom>
            <a:noFill/>
            <a:ln w="19050" cap="flat" cmpd="sng">
              <a:solidFill>
                <a:srgbClr val="C00000"/>
              </a:solidFill>
              <a:prstDash val="dash"/>
              <a:round/>
              <a:headEnd type="none" w="sm" len="sm"/>
              <a:tailEnd type="none" w="sm" len="sm"/>
            </a:ln>
          </p:spPr>
        </p:cxnSp>
        <p:sp>
          <p:nvSpPr>
            <p:cNvPr id="218" name="Shape 218"/>
            <p:cNvSpPr/>
            <p:nvPr/>
          </p:nvSpPr>
          <p:spPr>
            <a:xfrm>
              <a:off x="1955945" y="4874740"/>
              <a:ext cx="1231828" cy="981787"/>
            </a:xfrm>
            <a:prstGeom prst="roundRect">
              <a:avLst>
                <a:gd name="adj" fmla="val 5584"/>
              </a:avLst>
            </a:prstGeom>
            <a:solidFill>
              <a:schemeClr val="accent1">
                <a:alpha val="30980"/>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endParaRPr sz="1200" b="1">
                <a:solidFill>
                  <a:schemeClr val="dk1"/>
                </a:solidFill>
                <a:latin typeface="Calibri"/>
                <a:ea typeface="Calibri"/>
                <a:cs typeface="Calibri"/>
                <a:sym typeface="Calibri"/>
              </a:endParaRPr>
            </a:p>
            <a:p>
              <a:pPr algn="ctr"/>
              <a:r>
                <a:rPr lang="en-US" sz="1600" b="1">
                  <a:solidFill>
                    <a:schemeClr val="dk1"/>
                  </a:solidFill>
                  <a:latin typeface="Calibri"/>
                  <a:ea typeface="Calibri"/>
                  <a:cs typeface="Calibri"/>
                  <a:sym typeface="Calibri"/>
                </a:rPr>
                <a:t>Annual Conference</a:t>
              </a:r>
              <a:endParaRPr/>
            </a:p>
            <a:p>
              <a:pPr algn="ctr"/>
              <a:endParaRPr sz="1200" b="1">
                <a:solidFill>
                  <a:schemeClr val="dk1"/>
                </a:solidFill>
                <a:latin typeface="Calibri"/>
                <a:ea typeface="Calibri"/>
                <a:cs typeface="Calibri"/>
                <a:sym typeface="Calibri"/>
              </a:endParaRPr>
            </a:p>
          </p:txBody>
        </p:sp>
        <p:sp>
          <p:nvSpPr>
            <p:cNvPr id="219" name="Shape 219"/>
            <p:cNvSpPr/>
            <p:nvPr/>
          </p:nvSpPr>
          <p:spPr>
            <a:xfrm>
              <a:off x="2688305" y="1596748"/>
              <a:ext cx="1299379" cy="731520"/>
            </a:xfrm>
            <a:prstGeom prst="roundRect">
              <a:avLst>
                <a:gd name="adj" fmla="val 5584"/>
              </a:avLst>
            </a:prstGeom>
            <a:solidFill>
              <a:srgbClr val="BFBFBF">
                <a:alpha val="28235"/>
              </a:srgb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endParaRPr sz="1200" b="1">
                <a:solidFill>
                  <a:schemeClr val="dk1"/>
                </a:solidFill>
                <a:latin typeface="Calibri"/>
                <a:ea typeface="Calibri"/>
                <a:cs typeface="Calibri"/>
                <a:sym typeface="Calibri"/>
              </a:endParaRPr>
            </a:p>
            <a:p>
              <a:pPr algn="ctr"/>
              <a:r>
                <a:rPr lang="en-US" sz="1600" b="1">
                  <a:solidFill>
                    <a:schemeClr val="dk1"/>
                  </a:solidFill>
                  <a:latin typeface="Calibri"/>
                  <a:ea typeface="Calibri"/>
                  <a:cs typeface="Calibri"/>
                  <a:sym typeface="Calibri"/>
                </a:rPr>
                <a:t>New Version?</a:t>
              </a:r>
              <a:endParaRPr/>
            </a:p>
            <a:p>
              <a:pPr algn="ctr"/>
              <a:r>
                <a:rPr lang="en-US" sz="1200">
                  <a:solidFill>
                    <a:schemeClr val="dk1"/>
                  </a:solidFill>
                  <a:latin typeface="Calibri"/>
                  <a:ea typeface="Calibri"/>
                  <a:cs typeface="Calibri"/>
                  <a:sym typeface="Calibri"/>
                </a:rPr>
                <a:t>3 years from last Final Update</a:t>
              </a:r>
              <a:endParaRPr sz="1200">
                <a:solidFill>
                  <a:schemeClr val="dk1"/>
                </a:solidFill>
                <a:latin typeface="Calibri"/>
                <a:ea typeface="Calibri"/>
                <a:cs typeface="Calibri"/>
                <a:sym typeface="Calibri"/>
              </a:endParaRPr>
            </a:p>
            <a:p>
              <a:pPr algn="ctr"/>
              <a:endParaRPr sz="1200" b="1">
                <a:solidFill>
                  <a:schemeClr val="dk1"/>
                </a:solidFill>
                <a:latin typeface="Calibri"/>
                <a:ea typeface="Calibri"/>
                <a:cs typeface="Calibri"/>
                <a:sym typeface="Calibri"/>
              </a:endParaRPr>
            </a:p>
          </p:txBody>
        </p:sp>
        <p:sp>
          <p:nvSpPr>
            <p:cNvPr id="220" name="Shape 220"/>
            <p:cNvSpPr/>
            <p:nvPr/>
          </p:nvSpPr>
          <p:spPr>
            <a:xfrm>
              <a:off x="3488216" y="2946051"/>
              <a:ext cx="1231828" cy="1528760"/>
            </a:xfrm>
            <a:prstGeom prst="flowChartDocument">
              <a:avLst/>
            </a:prstGeom>
            <a:solidFill>
              <a:schemeClr val="accent3">
                <a:alpha val="28627"/>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r>
                <a:rPr lang="en-US" sz="1600" b="1" u="sng">
                  <a:solidFill>
                    <a:schemeClr val="dk1"/>
                  </a:solidFill>
                  <a:latin typeface="Calibri"/>
                  <a:ea typeface="Calibri"/>
                  <a:cs typeface="Calibri"/>
                  <a:sym typeface="Calibri"/>
                </a:rPr>
                <a:t>Features List</a:t>
              </a:r>
              <a:endParaRPr/>
            </a:p>
            <a:p>
              <a:pPr algn="ctr"/>
              <a:r>
                <a:rPr lang="en-US" sz="1200">
                  <a:solidFill>
                    <a:schemeClr val="dk1"/>
                  </a:solidFill>
                  <a:latin typeface="Calibri"/>
                  <a:ea typeface="Calibri"/>
                  <a:cs typeface="Calibri"/>
                  <a:sym typeface="Calibri"/>
                </a:rPr>
                <a:t>(Version B)</a:t>
              </a:r>
              <a:endParaRPr/>
            </a:p>
            <a:p>
              <a:pPr algn="ctr"/>
              <a:endParaRPr sz="1000" u="sng">
                <a:solidFill>
                  <a:schemeClr val="dk1"/>
                </a:solidFill>
                <a:latin typeface="Calibri"/>
                <a:ea typeface="Calibri"/>
                <a:cs typeface="Calibri"/>
                <a:sym typeface="Calibri"/>
              </a:endParaRPr>
            </a:p>
            <a:p>
              <a:pPr marL="60325"/>
              <a:r>
                <a:rPr lang="en-US" sz="1200">
                  <a:solidFill>
                    <a:schemeClr val="dk1"/>
                  </a:solidFill>
                  <a:latin typeface="Calibri"/>
                  <a:ea typeface="Calibri"/>
                  <a:cs typeface="Calibri"/>
                  <a:sym typeface="Calibri"/>
                </a:rPr>
                <a:t>Major</a:t>
              </a:r>
              <a:endParaRPr/>
            </a:p>
            <a:p>
              <a:pPr marL="60325"/>
              <a:r>
                <a:rPr lang="en-US" sz="1200">
                  <a:solidFill>
                    <a:schemeClr val="dk1"/>
                  </a:solidFill>
                  <a:latin typeface="Calibri"/>
                  <a:ea typeface="Calibri"/>
                  <a:cs typeface="Calibri"/>
                  <a:sym typeface="Calibri"/>
                </a:rPr>
                <a:t>Minor</a:t>
              </a:r>
              <a:endParaRPr/>
            </a:p>
            <a:p>
              <a:pPr marL="60325"/>
              <a:r>
                <a:rPr lang="en-US" sz="1200">
                  <a:solidFill>
                    <a:schemeClr val="dk1"/>
                  </a:solidFill>
                  <a:latin typeface="Calibri"/>
                  <a:ea typeface="Calibri"/>
                  <a:cs typeface="Calibri"/>
                  <a:sym typeface="Calibri"/>
                </a:rPr>
                <a:t>Administrative</a:t>
              </a:r>
              <a:endParaRPr sz="1000">
                <a:solidFill>
                  <a:schemeClr val="dk1"/>
                </a:solidFill>
                <a:latin typeface="Calibri"/>
                <a:ea typeface="Calibri"/>
                <a:cs typeface="Calibri"/>
                <a:sym typeface="Calibri"/>
              </a:endParaRPr>
            </a:p>
          </p:txBody>
        </p:sp>
        <p:sp>
          <p:nvSpPr>
            <p:cNvPr id="221" name="Shape 221"/>
            <p:cNvSpPr/>
            <p:nvPr/>
          </p:nvSpPr>
          <p:spPr>
            <a:xfrm>
              <a:off x="5020487" y="2946051"/>
              <a:ext cx="1231828" cy="1528760"/>
            </a:xfrm>
            <a:prstGeom prst="flowChartDocument">
              <a:avLst/>
            </a:prstGeom>
            <a:solidFill>
              <a:schemeClr val="accent3">
                <a:alpha val="28627"/>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r>
                <a:rPr lang="en-US" sz="1600" b="1" u="sng" dirty="0">
                  <a:solidFill>
                    <a:schemeClr val="dk1"/>
                  </a:solidFill>
                  <a:latin typeface="Calibri"/>
                  <a:ea typeface="Calibri"/>
                  <a:cs typeface="Calibri"/>
                  <a:sym typeface="Calibri"/>
                </a:rPr>
                <a:t>Features List</a:t>
              </a:r>
              <a:endParaRPr dirty="0"/>
            </a:p>
            <a:p>
              <a:pPr algn="ctr"/>
              <a:r>
                <a:rPr lang="en-US" sz="1200" dirty="0">
                  <a:solidFill>
                    <a:schemeClr val="dk1"/>
                  </a:solidFill>
                  <a:latin typeface="Calibri"/>
                  <a:ea typeface="Calibri"/>
                  <a:cs typeface="Calibri"/>
                  <a:sym typeface="Calibri"/>
                </a:rPr>
                <a:t>(Version C)</a:t>
              </a:r>
              <a:endParaRPr dirty="0"/>
            </a:p>
            <a:p>
              <a:pPr algn="ctr"/>
              <a:endParaRPr sz="1000" u="sng" dirty="0">
                <a:solidFill>
                  <a:schemeClr val="dk1"/>
                </a:solidFill>
                <a:latin typeface="Calibri"/>
                <a:ea typeface="Calibri"/>
                <a:cs typeface="Calibri"/>
                <a:sym typeface="Calibri"/>
              </a:endParaRPr>
            </a:p>
            <a:p>
              <a:pPr marL="60325"/>
              <a:r>
                <a:rPr lang="en-US" sz="1200" dirty="0">
                  <a:solidFill>
                    <a:schemeClr val="dk1"/>
                  </a:solidFill>
                  <a:latin typeface="Calibri"/>
                  <a:ea typeface="Calibri"/>
                  <a:cs typeface="Calibri"/>
                  <a:sym typeface="Calibri"/>
                </a:rPr>
                <a:t>Major</a:t>
              </a:r>
              <a:endParaRPr dirty="0"/>
            </a:p>
            <a:p>
              <a:pPr marL="60325"/>
              <a:r>
                <a:rPr lang="en-US" sz="1200" dirty="0">
                  <a:solidFill>
                    <a:schemeClr val="dk1"/>
                  </a:solidFill>
                  <a:latin typeface="Calibri"/>
                  <a:ea typeface="Calibri"/>
                  <a:cs typeface="Calibri"/>
                  <a:sym typeface="Calibri"/>
                </a:rPr>
                <a:t>Minor</a:t>
              </a:r>
              <a:endParaRPr dirty="0"/>
            </a:p>
            <a:p>
              <a:pPr marL="60325"/>
              <a:r>
                <a:rPr lang="en-US" sz="1200" dirty="0">
                  <a:solidFill>
                    <a:schemeClr val="dk1"/>
                  </a:solidFill>
                  <a:latin typeface="Calibri"/>
                  <a:ea typeface="Calibri"/>
                  <a:cs typeface="Calibri"/>
                  <a:sym typeface="Calibri"/>
                </a:rPr>
                <a:t>Administrative</a:t>
              </a:r>
              <a:endParaRPr sz="1000" dirty="0">
                <a:solidFill>
                  <a:schemeClr val="dk1"/>
                </a:solidFill>
                <a:latin typeface="Calibri"/>
                <a:ea typeface="Calibri"/>
                <a:cs typeface="Calibri"/>
                <a:sym typeface="Calibri"/>
              </a:endParaRPr>
            </a:p>
          </p:txBody>
        </p:sp>
        <p:sp>
          <p:nvSpPr>
            <p:cNvPr id="222" name="Shape 222"/>
            <p:cNvSpPr/>
            <p:nvPr/>
          </p:nvSpPr>
          <p:spPr>
            <a:xfrm>
              <a:off x="3508146" y="4874740"/>
              <a:ext cx="1231828" cy="981787"/>
            </a:xfrm>
            <a:prstGeom prst="roundRect">
              <a:avLst>
                <a:gd name="adj" fmla="val 5584"/>
              </a:avLst>
            </a:prstGeom>
            <a:solidFill>
              <a:schemeClr val="accent1">
                <a:alpha val="30980"/>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endParaRPr sz="1200" b="1">
                <a:solidFill>
                  <a:schemeClr val="dk1"/>
                </a:solidFill>
                <a:latin typeface="Calibri"/>
                <a:ea typeface="Calibri"/>
                <a:cs typeface="Calibri"/>
                <a:sym typeface="Calibri"/>
              </a:endParaRPr>
            </a:p>
            <a:p>
              <a:pPr algn="ctr"/>
              <a:r>
                <a:rPr lang="en-US" sz="1600" b="1">
                  <a:solidFill>
                    <a:schemeClr val="dk1"/>
                  </a:solidFill>
                  <a:latin typeface="Calibri"/>
                  <a:ea typeface="Calibri"/>
                  <a:cs typeface="Calibri"/>
                  <a:sym typeface="Calibri"/>
                </a:rPr>
                <a:t>Annual Conference</a:t>
              </a:r>
              <a:endParaRPr/>
            </a:p>
            <a:p>
              <a:pPr algn="ctr"/>
              <a:endParaRPr sz="1200" b="1">
                <a:solidFill>
                  <a:schemeClr val="dk1"/>
                </a:solidFill>
                <a:latin typeface="Calibri"/>
                <a:ea typeface="Calibri"/>
                <a:cs typeface="Calibri"/>
                <a:sym typeface="Calibri"/>
              </a:endParaRPr>
            </a:p>
          </p:txBody>
        </p:sp>
        <p:sp>
          <p:nvSpPr>
            <p:cNvPr id="223" name="Shape 223"/>
            <p:cNvSpPr/>
            <p:nvPr/>
          </p:nvSpPr>
          <p:spPr>
            <a:xfrm>
              <a:off x="6803456" y="4874740"/>
              <a:ext cx="1231828" cy="981787"/>
            </a:xfrm>
            <a:prstGeom prst="roundRect">
              <a:avLst>
                <a:gd name="adj" fmla="val 5584"/>
              </a:avLst>
            </a:prstGeom>
            <a:solidFill>
              <a:schemeClr val="accent1">
                <a:alpha val="30980"/>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endParaRPr sz="1200" b="1">
                <a:solidFill>
                  <a:schemeClr val="dk1"/>
                </a:solidFill>
                <a:latin typeface="Calibri"/>
                <a:ea typeface="Calibri"/>
                <a:cs typeface="Calibri"/>
                <a:sym typeface="Calibri"/>
              </a:endParaRPr>
            </a:p>
            <a:p>
              <a:pPr algn="ctr"/>
              <a:r>
                <a:rPr lang="en-US" sz="1600" b="1">
                  <a:solidFill>
                    <a:schemeClr val="dk1"/>
                  </a:solidFill>
                  <a:latin typeface="Calibri"/>
                  <a:ea typeface="Calibri"/>
                  <a:cs typeface="Calibri"/>
                  <a:sym typeface="Calibri"/>
                </a:rPr>
                <a:t>Annual Conference</a:t>
              </a:r>
              <a:endParaRPr/>
            </a:p>
            <a:p>
              <a:pPr algn="ctr"/>
              <a:endParaRPr sz="1200" b="1">
                <a:solidFill>
                  <a:schemeClr val="dk1"/>
                </a:solidFill>
                <a:latin typeface="Calibri"/>
                <a:ea typeface="Calibri"/>
                <a:cs typeface="Calibri"/>
                <a:sym typeface="Calibri"/>
              </a:endParaRPr>
            </a:p>
          </p:txBody>
        </p:sp>
        <p:sp>
          <p:nvSpPr>
            <p:cNvPr id="224" name="Shape 224"/>
            <p:cNvSpPr/>
            <p:nvPr/>
          </p:nvSpPr>
          <p:spPr>
            <a:xfrm>
              <a:off x="8836373" y="4874740"/>
              <a:ext cx="1231828" cy="981787"/>
            </a:xfrm>
            <a:prstGeom prst="roundRect">
              <a:avLst>
                <a:gd name="adj" fmla="val 5584"/>
              </a:avLst>
            </a:prstGeom>
            <a:solidFill>
              <a:schemeClr val="accent1">
                <a:alpha val="30980"/>
              </a:scheme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endParaRPr sz="1200" b="1">
                <a:solidFill>
                  <a:schemeClr val="dk1"/>
                </a:solidFill>
                <a:latin typeface="Calibri"/>
                <a:ea typeface="Calibri"/>
                <a:cs typeface="Calibri"/>
                <a:sym typeface="Calibri"/>
              </a:endParaRPr>
            </a:p>
            <a:p>
              <a:pPr algn="ctr"/>
              <a:r>
                <a:rPr lang="en-US" sz="1600" b="1">
                  <a:solidFill>
                    <a:schemeClr val="dk1"/>
                  </a:solidFill>
                  <a:latin typeface="Calibri"/>
                  <a:ea typeface="Calibri"/>
                  <a:cs typeface="Calibri"/>
                  <a:sym typeface="Calibri"/>
                </a:rPr>
                <a:t>Annual Conference</a:t>
              </a:r>
              <a:endParaRPr/>
            </a:p>
            <a:p>
              <a:pPr algn="ctr"/>
              <a:endParaRPr sz="1200" b="1">
                <a:solidFill>
                  <a:schemeClr val="dk1"/>
                </a:solidFill>
                <a:latin typeface="Calibri"/>
                <a:ea typeface="Calibri"/>
                <a:cs typeface="Calibri"/>
                <a:sym typeface="Calibri"/>
              </a:endParaRPr>
            </a:p>
          </p:txBody>
        </p:sp>
        <p:sp>
          <p:nvSpPr>
            <p:cNvPr id="225" name="Shape 225"/>
            <p:cNvSpPr/>
            <p:nvPr/>
          </p:nvSpPr>
          <p:spPr>
            <a:xfrm>
              <a:off x="8581298" y="2965162"/>
              <a:ext cx="1728096" cy="1490541"/>
            </a:xfrm>
            <a:prstGeom prst="flowChartDocument">
              <a:avLst/>
            </a:prstGeom>
            <a:solidFill>
              <a:srgbClr val="339A9C">
                <a:alpha val="29019"/>
              </a:srgb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r>
                <a:rPr lang="en-US" sz="1600" b="1" u="sng" dirty="0">
                  <a:solidFill>
                    <a:schemeClr val="dk1"/>
                  </a:solidFill>
                  <a:latin typeface="Calibri"/>
                  <a:ea typeface="Calibri"/>
                  <a:cs typeface="Calibri"/>
                  <a:sym typeface="Calibri"/>
                </a:rPr>
                <a:t>Publish Framework Update</a:t>
              </a:r>
              <a:endParaRPr dirty="0"/>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p:txBody>
        </p:sp>
        <p:sp>
          <p:nvSpPr>
            <p:cNvPr id="226" name="Shape 226"/>
            <p:cNvSpPr/>
            <p:nvPr/>
          </p:nvSpPr>
          <p:spPr>
            <a:xfrm>
              <a:off x="6552758" y="2946051"/>
              <a:ext cx="1728096" cy="1528760"/>
            </a:xfrm>
            <a:prstGeom prst="flowChartDocument">
              <a:avLst/>
            </a:prstGeom>
            <a:solidFill>
              <a:srgbClr val="339A9C">
                <a:alpha val="29019"/>
              </a:srgbClr>
            </a:solidFill>
            <a:ln w="19050" cap="flat" cmpd="sng">
              <a:solidFill>
                <a:srgbClr val="595959"/>
              </a:solidFill>
              <a:prstDash val="solid"/>
              <a:round/>
              <a:headEnd type="none" w="sm" len="sm"/>
              <a:tailEnd type="none" w="sm" len="sm"/>
            </a:ln>
          </p:spPr>
          <p:txBody>
            <a:bodyPr spcFirstLastPara="1" wrap="square" lIns="45700" tIns="45700" rIns="45700" bIns="45700" anchor="ctr" anchorCtr="0">
              <a:noAutofit/>
            </a:bodyPr>
            <a:lstStyle/>
            <a:p>
              <a:pPr algn="ctr"/>
              <a:r>
                <a:rPr lang="en-US" sz="1600" b="1" u="sng" dirty="0">
                  <a:solidFill>
                    <a:schemeClr val="dk1"/>
                  </a:solidFill>
                  <a:latin typeface="Calibri"/>
                  <a:ea typeface="Calibri"/>
                  <a:cs typeface="Calibri"/>
                  <a:sym typeface="Calibri"/>
                </a:rPr>
                <a:t>Draft Framework Update</a:t>
              </a:r>
              <a:endParaRPr dirty="0"/>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a:p>
              <a:pPr algn="ctr"/>
              <a:endParaRPr sz="1000" u="sng" dirty="0">
                <a:solidFill>
                  <a:schemeClr val="dk1"/>
                </a:solidFill>
                <a:latin typeface="Calibri"/>
                <a:ea typeface="Calibri"/>
                <a:cs typeface="Calibri"/>
                <a:sym typeface="Calibri"/>
              </a:endParaRPr>
            </a:p>
          </p:txBody>
        </p:sp>
        <p:cxnSp>
          <p:nvCxnSpPr>
            <p:cNvPr id="227" name="Shape 227"/>
            <p:cNvCxnSpPr>
              <a:stCxn id="216" idx="2"/>
              <a:endCxn id="218" idx="0"/>
            </p:cNvCxnSpPr>
            <p:nvPr/>
          </p:nvCxnSpPr>
          <p:spPr>
            <a:xfrm>
              <a:off x="2571859" y="4373743"/>
              <a:ext cx="0" cy="501000"/>
            </a:xfrm>
            <a:prstGeom prst="straightConnector1">
              <a:avLst/>
            </a:prstGeom>
            <a:noFill/>
            <a:ln w="19050" cap="flat" cmpd="sng">
              <a:solidFill>
                <a:srgbClr val="595959"/>
              </a:solidFill>
              <a:prstDash val="solid"/>
              <a:round/>
              <a:headEnd type="none" w="sm" len="sm"/>
              <a:tailEnd type="triangle" w="med" len="med"/>
            </a:ln>
          </p:spPr>
        </p:cxnSp>
        <p:cxnSp>
          <p:nvCxnSpPr>
            <p:cNvPr id="228" name="Shape 228"/>
            <p:cNvCxnSpPr>
              <a:stCxn id="226" idx="2"/>
              <a:endCxn id="223" idx="0"/>
            </p:cNvCxnSpPr>
            <p:nvPr/>
          </p:nvCxnSpPr>
          <p:spPr>
            <a:xfrm>
              <a:off x="7416806" y="4373743"/>
              <a:ext cx="2700" cy="501000"/>
            </a:xfrm>
            <a:prstGeom prst="straightConnector1">
              <a:avLst/>
            </a:prstGeom>
            <a:noFill/>
            <a:ln w="19050" cap="flat" cmpd="sng">
              <a:solidFill>
                <a:srgbClr val="595959"/>
              </a:solidFill>
              <a:prstDash val="solid"/>
              <a:round/>
              <a:headEnd type="none" w="sm" len="sm"/>
              <a:tailEnd type="triangle" w="med" len="med"/>
            </a:ln>
          </p:spPr>
        </p:cxnSp>
        <p:cxnSp>
          <p:nvCxnSpPr>
            <p:cNvPr id="229" name="Shape 229"/>
            <p:cNvCxnSpPr>
              <a:stCxn id="218" idx="3"/>
              <a:endCxn id="219" idx="2"/>
            </p:cNvCxnSpPr>
            <p:nvPr/>
          </p:nvCxnSpPr>
          <p:spPr>
            <a:xfrm rot="10800000" flipH="1">
              <a:off x="3187773" y="2328133"/>
              <a:ext cx="150300" cy="3037500"/>
            </a:xfrm>
            <a:prstGeom prst="bentConnector2">
              <a:avLst/>
            </a:prstGeom>
            <a:noFill/>
            <a:ln w="19050" cap="flat" cmpd="sng">
              <a:solidFill>
                <a:srgbClr val="595959"/>
              </a:solidFill>
              <a:prstDash val="solid"/>
              <a:round/>
              <a:headEnd type="none" w="sm" len="sm"/>
              <a:tailEnd type="triangle" w="med" len="med"/>
            </a:ln>
          </p:spPr>
        </p:cxnSp>
        <p:cxnSp>
          <p:nvCxnSpPr>
            <p:cNvPr id="230" name="Shape 230"/>
            <p:cNvCxnSpPr>
              <a:stCxn id="219" idx="3"/>
              <a:endCxn id="220" idx="0"/>
            </p:cNvCxnSpPr>
            <p:nvPr/>
          </p:nvCxnSpPr>
          <p:spPr>
            <a:xfrm>
              <a:off x="3987683" y="1962508"/>
              <a:ext cx="116400" cy="983400"/>
            </a:xfrm>
            <a:prstGeom prst="bentConnector2">
              <a:avLst/>
            </a:prstGeom>
            <a:noFill/>
            <a:ln w="19050" cap="flat" cmpd="sng">
              <a:solidFill>
                <a:srgbClr val="595959"/>
              </a:solidFill>
              <a:prstDash val="solid"/>
              <a:round/>
              <a:headEnd type="none" w="sm" len="sm"/>
              <a:tailEnd type="triangle" w="med" len="med"/>
            </a:ln>
          </p:spPr>
        </p:cxnSp>
        <p:cxnSp>
          <p:nvCxnSpPr>
            <p:cNvPr id="231" name="Shape 231"/>
            <p:cNvCxnSpPr>
              <a:stCxn id="222" idx="3"/>
              <a:endCxn id="221" idx="0"/>
            </p:cNvCxnSpPr>
            <p:nvPr/>
          </p:nvCxnSpPr>
          <p:spPr>
            <a:xfrm rot="10800000" flipH="1">
              <a:off x="4739974" y="2946133"/>
              <a:ext cx="896400" cy="2419500"/>
            </a:xfrm>
            <a:prstGeom prst="bentConnector4">
              <a:avLst>
                <a:gd name="adj1" fmla="val 15646"/>
                <a:gd name="adj2" fmla="val 109452"/>
              </a:avLst>
            </a:prstGeom>
            <a:noFill/>
            <a:ln w="19050" cap="flat" cmpd="sng">
              <a:solidFill>
                <a:srgbClr val="595959"/>
              </a:solidFill>
              <a:prstDash val="solid"/>
              <a:round/>
              <a:headEnd type="none" w="sm" len="sm"/>
              <a:tailEnd type="triangle" w="med" len="med"/>
            </a:ln>
          </p:spPr>
        </p:cxnSp>
        <p:cxnSp>
          <p:nvCxnSpPr>
            <p:cNvPr id="232" name="Shape 232"/>
            <p:cNvCxnSpPr/>
            <p:nvPr/>
          </p:nvCxnSpPr>
          <p:spPr>
            <a:xfrm>
              <a:off x="6263202" y="3902158"/>
              <a:ext cx="300443" cy="1"/>
            </a:xfrm>
            <a:prstGeom prst="straightConnector1">
              <a:avLst/>
            </a:prstGeom>
            <a:noFill/>
            <a:ln w="19050" cap="flat" cmpd="sng">
              <a:solidFill>
                <a:srgbClr val="595959"/>
              </a:solidFill>
              <a:prstDash val="solid"/>
              <a:round/>
              <a:headEnd type="none" w="sm" len="sm"/>
              <a:tailEnd type="triangle" w="med" len="med"/>
            </a:ln>
          </p:spPr>
        </p:cxnSp>
        <p:cxnSp>
          <p:nvCxnSpPr>
            <p:cNvPr id="233" name="Shape 233"/>
            <p:cNvCxnSpPr>
              <a:stCxn id="223" idx="3"/>
              <a:endCxn id="225" idx="0"/>
            </p:cNvCxnSpPr>
            <p:nvPr/>
          </p:nvCxnSpPr>
          <p:spPr>
            <a:xfrm rot="10800000" flipH="1">
              <a:off x="8035284" y="2965033"/>
              <a:ext cx="1410000" cy="2400600"/>
            </a:xfrm>
            <a:prstGeom prst="bentConnector4">
              <a:avLst>
                <a:gd name="adj1" fmla="val 28775"/>
                <a:gd name="adj2" fmla="val 109517"/>
              </a:avLst>
            </a:prstGeom>
            <a:noFill/>
            <a:ln w="19050" cap="flat" cmpd="sng">
              <a:solidFill>
                <a:srgbClr val="595959"/>
              </a:solidFill>
              <a:prstDash val="solid"/>
              <a:round/>
              <a:headEnd type="none" w="sm" len="sm"/>
              <a:tailEnd type="triangle" w="med" len="med"/>
            </a:ln>
          </p:spPr>
        </p:cxnSp>
        <p:cxnSp>
          <p:nvCxnSpPr>
            <p:cNvPr id="234" name="Shape 234"/>
            <p:cNvCxnSpPr/>
            <p:nvPr/>
          </p:nvCxnSpPr>
          <p:spPr>
            <a:xfrm>
              <a:off x="4117846" y="4373743"/>
              <a:ext cx="0" cy="500996"/>
            </a:xfrm>
            <a:prstGeom prst="straightConnector1">
              <a:avLst/>
            </a:prstGeom>
            <a:noFill/>
            <a:ln w="19050" cap="flat" cmpd="sng">
              <a:solidFill>
                <a:srgbClr val="595959"/>
              </a:solidFill>
              <a:prstDash val="solid"/>
              <a:round/>
              <a:headEnd type="none" w="sm" len="sm"/>
              <a:tailEnd type="triangle" w="med" len="med"/>
            </a:ln>
          </p:spPr>
        </p:cxnSp>
        <p:cxnSp>
          <p:nvCxnSpPr>
            <p:cNvPr id="235" name="Shape 235"/>
            <p:cNvCxnSpPr>
              <a:stCxn id="225" idx="2"/>
              <a:endCxn id="224" idx="0"/>
            </p:cNvCxnSpPr>
            <p:nvPr/>
          </p:nvCxnSpPr>
          <p:spPr>
            <a:xfrm>
              <a:off x="9445346" y="4357161"/>
              <a:ext cx="6900" cy="517500"/>
            </a:xfrm>
            <a:prstGeom prst="straightConnector1">
              <a:avLst/>
            </a:prstGeom>
            <a:noFill/>
            <a:ln w="19050" cap="flat" cmpd="sng">
              <a:solidFill>
                <a:srgbClr val="595959"/>
              </a:solidFill>
              <a:prstDash val="solid"/>
              <a:round/>
              <a:headEnd type="none" w="sm" len="sm"/>
              <a:tailEnd type="triangle" w="med" len="med"/>
            </a:ln>
          </p:spPr>
        </p:cxnSp>
        <p:cxnSp>
          <p:nvCxnSpPr>
            <p:cNvPr id="236" name="Shape 236"/>
            <p:cNvCxnSpPr/>
            <p:nvPr/>
          </p:nvCxnSpPr>
          <p:spPr>
            <a:xfrm>
              <a:off x="6253373" y="3626854"/>
              <a:ext cx="300443" cy="1"/>
            </a:xfrm>
            <a:prstGeom prst="straightConnector1">
              <a:avLst/>
            </a:prstGeom>
            <a:noFill/>
            <a:ln w="19050" cap="flat" cmpd="sng">
              <a:solidFill>
                <a:srgbClr val="595959"/>
              </a:solidFill>
              <a:prstDash val="solid"/>
              <a:round/>
              <a:headEnd type="none" w="sm" len="sm"/>
              <a:tailEnd type="triangle" w="med" len="med"/>
            </a:ln>
          </p:spPr>
        </p:cxnSp>
        <p:sp>
          <p:nvSpPr>
            <p:cNvPr id="237" name="Shape 237"/>
            <p:cNvSpPr txBox="1"/>
            <p:nvPr/>
          </p:nvSpPr>
          <p:spPr>
            <a:xfrm>
              <a:off x="6250542" y="3486432"/>
              <a:ext cx="264816" cy="276999"/>
            </a:xfrm>
            <a:prstGeom prst="rect">
              <a:avLst/>
            </a:prstGeom>
            <a:noFill/>
            <a:ln>
              <a:noFill/>
            </a:ln>
          </p:spPr>
          <p:txBody>
            <a:bodyPr spcFirstLastPara="1" wrap="square" lIns="91425" tIns="45700" rIns="91425" bIns="45700" anchor="t" anchorCtr="0">
              <a:noAutofit/>
            </a:bodyPr>
            <a:lstStyle/>
            <a:p>
              <a:r>
                <a:rPr lang="en-US" sz="1200">
                  <a:solidFill>
                    <a:schemeClr val="dk1"/>
                  </a:solidFill>
                  <a:latin typeface="Calibri"/>
                  <a:ea typeface="Calibri"/>
                  <a:cs typeface="Calibri"/>
                  <a:sym typeface="Calibri"/>
                </a:rPr>
                <a:t>X</a:t>
              </a:r>
              <a:endParaRPr/>
            </a:p>
          </p:txBody>
        </p:sp>
      </p:grpSp>
      <p:sp>
        <p:nvSpPr>
          <p:cNvPr id="239" name="Shape 239"/>
          <p:cNvSpPr txBox="1"/>
          <p:nvPr/>
        </p:nvSpPr>
        <p:spPr>
          <a:xfrm>
            <a:off x="11452860" y="6334127"/>
            <a:ext cx="426720" cy="340993"/>
          </a:xfrm>
          <a:prstGeom prst="rect">
            <a:avLst/>
          </a:prstGeom>
          <a:noFill/>
          <a:ln>
            <a:noFill/>
          </a:ln>
        </p:spPr>
        <p:txBody>
          <a:bodyPr spcFirstLastPara="1" wrap="square" lIns="91425" tIns="45700" rIns="91425" bIns="45700" anchor="t" anchorCtr="0">
            <a:noAutofit/>
          </a:bodyPr>
          <a:lstStyle/>
          <a:p>
            <a:pPr algn="r"/>
            <a:fld id="{00000000-1234-1234-1234-123412341234}" type="slidenum">
              <a:rPr lang="en-US" sz="1800">
                <a:solidFill>
                  <a:srgbClr val="888888"/>
                </a:solidFill>
                <a:latin typeface="Calibri"/>
                <a:ea typeface="Calibri"/>
                <a:cs typeface="Calibri"/>
                <a:sym typeface="Calibri"/>
              </a:rPr>
              <a:pPr algn="r"/>
              <a:t>7</a:t>
            </a:fld>
            <a:endParaRPr sz="1800">
              <a:solidFill>
                <a:srgbClr val="888888"/>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723900" y="395661"/>
            <a:ext cx="8915400" cy="762000"/>
          </a:xfrm>
          <a:prstGeom prst="rect">
            <a:avLst/>
          </a:prstGeom>
          <a:noFill/>
          <a:ln>
            <a:noFill/>
          </a:ln>
        </p:spPr>
        <p:txBody>
          <a:bodyPr spcFirstLastPara="1" wrap="square" lIns="91425" tIns="45700" rIns="91425" bIns="45700" anchor="ctr" anchorCtr="0">
            <a:noAutofit/>
          </a:bodyPr>
          <a:lstStyle/>
          <a:p>
            <a:pPr algn="l">
              <a:buSzPts val="2520"/>
            </a:pPr>
            <a:r>
              <a:rPr lang="en-US" sz="3000" b="1" dirty="0">
                <a:solidFill>
                  <a:srgbClr val="595959"/>
                </a:solidFill>
                <a:latin typeface="Arial"/>
                <a:cs typeface="Arial"/>
              </a:rPr>
              <a:t>Framework Versioning Process</a:t>
            </a:r>
            <a:br>
              <a:rPr lang="en-US" sz="2520" dirty="0"/>
            </a:br>
            <a:r>
              <a:rPr lang="en-US" sz="1620" i="1" dirty="0">
                <a:solidFill>
                  <a:srgbClr val="595959"/>
                </a:solidFill>
                <a:latin typeface="Arial"/>
                <a:cs typeface="Arial"/>
              </a:rPr>
              <a:t>Living Document Process</a:t>
            </a:r>
            <a:endParaRPr sz="1620" i="1" dirty="0">
              <a:solidFill>
                <a:srgbClr val="595959"/>
              </a:solidFill>
              <a:latin typeface="Arial"/>
              <a:cs typeface="Arial"/>
            </a:endParaRPr>
          </a:p>
        </p:txBody>
      </p:sp>
      <p:sp>
        <p:nvSpPr>
          <p:cNvPr id="255" name="Shape 255"/>
          <p:cNvSpPr txBox="1"/>
          <p:nvPr/>
        </p:nvSpPr>
        <p:spPr>
          <a:xfrm>
            <a:off x="1851568" y="6489703"/>
            <a:ext cx="8694510" cy="261610"/>
          </a:xfrm>
          <a:prstGeom prst="rect">
            <a:avLst/>
          </a:prstGeom>
          <a:noFill/>
          <a:ln>
            <a:noFill/>
          </a:ln>
        </p:spPr>
        <p:txBody>
          <a:bodyPr spcFirstLastPara="1" wrap="square" lIns="91425" tIns="45700" rIns="91425" bIns="45700" anchor="t" anchorCtr="0">
            <a:noAutofit/>
          </a:bodyPr>
          <a:lstStyle/>
          <a:p>
            <a:pPr algn="ctr"/>
            <a:r>
              <a:rPr lang="en-US" sz="1100">
                <a:solidFill>
                  <a:schemeClr val="dk1"/>
                </a:solidFill>
                <a:latin typeface="Calibri"/>
                <a:ea typeface="Calibri"/>
                <a:cs typeface="Calibri"/>
                <a:sym typeface="Calibri"/>
              </a:rPr>
              <a:t>* Includes NIST and Framework stakeholders	** An opportunity to confer with collaborators, as defined in CEA of 2014</a:t>
            </a:r>
            <a:endParaRPr/>
          </a:p>
        </p:txBody>
      </p:sp>
      <p:graphicFrame>
        <p:nvGraphicFramePr>
          <p:cNvPr id="256" name="Shape 256" descr="Framework Versioning Process."/>
          <p:cNvGraphicFramePr/>
          <p:nvPr>
            <p:extLst>
              <p:ext uri="{D42A27DB-BD31-4B8C-83A1-F6EECF244321}">
                <p14:modId xmlns:p14="http://schemas.microsoft.com/office/powerpoint/2010/main" val="4210278838"/>
              </p:ext>
            </p:extLst>
          </p:nvPr>
        </p:nvGraphicFramePr>
        <p:xfrm>
          <a:off x="1851569" y="1203381"/>
          <a:ext cx="8526875" cy="5232510"/>
        </p:xfrm>
        <a:graphic>
          <a:graphicData uri="http://schemas.openxmlformats.org/drawingml/2006/table">
            <a:tbl>
              <a:tblPr firstRow="1" bandRow="1">
                <a:noFill/>
                <a:tableStyleId>{BA76C76A-68D2-43F1-8561-BB61E762C494}</a:tableStyleId>
              </a:tblPr>
              <a:tblGrid>
                <a:gridCol w="212607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630675">
                  <a:extLst>
                    <a:ext uri="{9D8B030D-6E8A-4147-A177-3AD203B41FA5}">
                      <a16:colId xmlns:a16="http://schemas.microsoft.com/office/drawing/2014/main" val="20002"/>
                    </a:ext>
                  </a:extLst>
                </a:gridCol>
                <a:gridCol w="1882150">
                  <a:extLst>
                    <a:ext uri="{9D8B030D-6E8A-4147-A177-3AD203B41FA5}">
                      <a16:colId xmlns:a16="http://schemas.microsoft.com/office/drawing/2014/main" val="20003"/>
                    </a:ext>
                  </a:extLst>
                </a:gridCol>
                <a:gridCol w="1973575">
                  <a:extLst>
                    <a:ext uri="{9D8B030D-6E8A-4147-A177-3AD203B41FA5}">
                      <a16:colId xmlns:a16="http://schemas.microsoft.com/office/drawing/2014/main" val="20004"/>
                    </a:ext>
                  </a:extLst>
                </a:gridCol>
              </a:tblGrid>
              <a:tr h="370850">
                <a:tc>
                  <a:txBody>
                    <a:bodyPr/>
                    <a:lstStyle/>
                    <a:p>
                      <a:pPr marL="0" marR="0" lvl="0" indent="0" algn="ctr" rtl="0">
                        <a:spcBef>
                          <a:spcPts val="0"/>
                        </a:spcBef>
                        <a:spcAft>
                          <a:spcPts val="0"/>
                        </a:spcAft>
                        <a:buNone/>
                      </a:pPr>
                      <a:r>
                        <a:rPr lang="en-US" sz="1400" u="none" strike="noStrike" cap="none"/>
                        <a:t>What?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7092"/>
                    </a:solidFill>
                  </a:tcPr>
                </a:tc>
                <a:tc>
                  <a:txBody>
                    <a:bodyPr/>
                    <a:lstStyle/>
                    <a:p>
                      <a:pPr marL="0" marR="0" lvl="0" indent="0" algn="ctr" rtl="0">
                        <a:spcBef>
                          <a:spcPts val="0"/>
                        </a:spcBef>
                        <a:spcAft>
                          <a:spcPts val="0"/>
                        </a:spcAft>
                        <a:buNone/>
                      </a:pPr>
                      <a:r>
                        <a:rPr lang="en-US" sz="1400" u="none" strike="noStrike" cap="none"/>
                        <a:t>Who?</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7092"/>
                    </a:solidFill>
                  </a:tcPr>
                </a:tc>
                <a:tc>
                  <a:txBody>
                    <a:bodyPr/>
                    <a:lstStyle/>
                    <a:p>
                      <a:pPr marL="0" marR="0" lvl="0" indent="0" algn="ctr" rtl="0">
                        <a:spcBef>
                          <a:spcPts val="0"/>
                        </a:spcBef>
                        <a:spcAft>
                          <a:spcPts val="0"/>
                        </a:spcAft>
                        <a:buNone/>
                      </a:pPr>
                      <a:r>
                        <a:rPr lang="en-US" sz="1400" u="none" strike="noStrike" cap="none"/>
                        <a:t>Administrative</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7092"/>
                    </a:solidFill>
                  </a:tcPr>
                </a:tc>
                <a:tc>
                  <a:txBody>
                    <a:bodyPr/>
                    <a:lstStyle/>
                    <a:p>
                      <a:pPr marL="0" marR="0" lvl="0" indent="0" algn="ctr" rtl="0">
                        <a:spcBef>
                          <a:spcPts val="0"/>
                        </a:spcBef>
                        <a:spcAft>
                          <a:spcPts val="0"/>
                        </a:spcAft>
                        <a:buNone/>
                      </a:pPr>
                      <a:r>
                        <a:rPr lang="en-US" sz="1400" u="none" strike="noStrike" cap="none"/>
                        <a:t>Minor</a:t>
                      </a:r>
                      <a:endParaRPr sz="140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7092"/>
                    </a:solidFill>
                  </a:tcPr>
                </a:tc>
                <a:tc>
                  <a:txBody>
                    <a:bodyPr/>
                    <a:lstStyle/>
                    <a:p>
                      <a:pPr marL="0" marR="0" lvl="0" indent="0" algn="ctr" rtl="0">
                        <a:spcBef>
                          <a:spcPts val="0"/>
                        </a:spcBef>
                        <a:spcAft>
                          <a:spcPts val="0"/>
                        </a:spcAft>
                        <a:buNone/>
                      </a:pPr>
                      <a:r>
                        <a:rPr lang="en-US" sz="1400" u="none" strike="noStrike" cap="none" dirty="0"/>
                        <a:t>Major</a:t>
                      </a:r>
                      <a:endParaRPr sz="1400"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57092"/>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100" b="1" u="none" strike="noStrike" cap="none" dirty="0"/>
                        <a:t>Nominate Features for Consideration</a:t>
                      </a:r>
                      <a:endParaRPr dirty="0"/>
                    </a:p>
                    <a:p>
                      <a:pPr marL="0" marR="0" lvl="0" indent="0" algn="l" rtl="0">
                        <a:spcBef>
                          <a:spcPts val="0"/>
                        </a:spcBef>
                        <a:spcAft>
                          <a:spcPts val="0"/>
                        </a:spcAft>
                        <a:buNone/>
                      </a:pPr>
                      <a:endParaRPr sz="1100" b="1"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All*</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050"/>
                        <a:buFont typeface="Calibri"/>
                        <a:buNone/>
                      </a:pPr>
                      <a:r>
                        <a:rPr lang="en-US" sz="1050" b="0" i="0" u="none" strike="noStrike" cap="none">
                          <a:solidFill>
                            <a:srgbClr val="000000"/>
                          </a:solidFill>
                          <a:latin typeface="Calibri"/>
                          <a:ea typeface="Calibri"/>
                          <a:cs typeface="Calibri"/>
                          <a:sym typeface="Calibri"/>
                        </a:rPr>
                        <a:t>Happens through dialog and </a:t>
                      </a:r>
                      <a:r>
                        <a:rPr lang="en-US" sz="1050" b="0" i="0" u="sng" strike="noStrike" cap="none">
                          <a:solidFill>
                            <a:schemeClr val="hlink"/>
                          </a:solidFill>
                          <a:latin typeface="Calibri"/>
                          <a:ea typeface="Calibri"/>
                          <a:cs typeface="Calibri"/>
                          <a:sym typeface="Calibri"/>
                          <a:hlinkClick r:id="rId3"/>
                        </a:rPr>
                        <a:t>cyberframework@nist.gov</a:t>
                      </a:r>
                      <a:r>
                        <a:rPr lang="en-US" sz="1050" b="0" i="0" u="none" strike="noStrike" cap="none">
                          <a:solidFill>
                            <a:srgbClr val="000000"/>
                          </a:solidFill>
                          <a:latin typeface="Calibri"/>
                          <a:ea typeface="Calibri"/>
                          <a:cs typeface="Calibri"/>
                          <a:sym typeface="Calibri"/>
                        </a:rPr>
                        <a:t> </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050"/>
                        <a:buFont typeface="Calibri"/>
                        <a:buNone/>
                      </a:pPr>
                      <a:r>
                        <a:rPr lang="en-US" sz="1050" b="0" i="0" u="none" strike="noStrike" cap="none" dirty="0">
                          <a:solidFill>
                            <a:srgbClr val="000000"/>
                          </a:solidFill>
                          <a:latin typeface="Calibri"/>
                          <a:ea typeface="Calibri"/>
                          <a:cs typeface="Calibri"/>
                          <a:sym typeface="Calibri"/>
                        </a:rPr>
                        <a:t>Happens through dialog and cyberframework@nist.gov</a:t>
                      </a:r>
                      <a:endParaRPr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Formal Request for Information through Federal Register, 60 day comment period, and Published Comment Analysis</a:t>
                      </a:r>
                      <a:endParaRPr sz="1050" b="0" i="0" u="none" strike="noStrike" cap="none">
                        <a:solidFill>
                          <a:srgbClr val="000000"/>
                        </a:solidFill>
                        <a:latin typeface="Calibri"/>
                        <a:ea typeface="Calibri"/>
                        <a:cs typeface="Calibri"/>
                        <a:sym typeface="Calibri"/>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100" b="1" u="none" strike="noStrike" cap="none"/>
                        <a:t>Review Nominated Features</a:t>
                      </a:r>
                      <a:endParaRPr/>
                    </a:p>
                    <a:p>
                      <a:pPr marL="0" marR="0" lvl="0" indent="0" algn="l" rtl="0">
                        <a:spcBef>
                          <a:spcPts val="0"/>
                        </a:spcBef>
                        <a:spcAft>
                          <a:spcPts val="0"/>
                        </a:spcAft>
                        <a:buNone/>
                      </a:pPr>
                      <a:endParaRPr sz="1100" b="1"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NIST**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Unless otherwise requested by stakeholders, this process initiates three years from the publication date of the last final version</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100" b="1" u="none" strike="noStrike" cap="none" dirty="0"/>
                        <a:t>(Request for) Comment on Proposed Features</a:t>
                      </a:r>
                      <a:endParaRPr dirty="0"/>
                    </a:p>
                    <a:p>
                      <a:pPr marL="0" marR="0" lvl="0" indent="0" algn="l" rtl="0">
                        <a:spcBef>
                          <a:spcPts val="0"/>
                        </a:spcBef>
                        <a:spcAft>
                          <a:spcPts val="0"/>
                        </a:spcAft>
                        <a:buNone/>
                      </a:pPr>
                      <a:endParaRPr sz="1100" b="1" u="none" strike="noStrike" cap="none"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Stakeholders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Not Required</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Informal comments, 30 day comment period</a:t>
                      </a:r>
                      <a:endParaRPr sz="105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Formal Request for Comment through Federal Register, 60 day comment period, and Published Comment Analysis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100" b="1" u="none" strike="noStrike" cap="none"/>
                        <a:t>Host Workshop [NIST] to Discuss Proposed Features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All</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dirty="0"/>
                        <a:t>Not Required</a:t>
                      </a:r>
                      <a:endParaRPr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1050" u="none" strike="noStrike" cap="none"/>
                        <a:t>Required</a:t>
                      </a:r>
                      <a:endParaRPr sz="105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100" b="1" u="none" strike="noStrike" cap="none"/>
                        <a:t>Publish Workshop Summary of Next Steps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NIST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Not Required</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1050" u="none" strike="noStrike" cap="none"/>
                        <a:t>Required</a:t>
                      </a:r>
                      <a:endParaRPr sz="105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100" b="1" u="none" strike="noStrike" cap="none"/>
                        <a:t>Draft Down-Selected Features into Proposed Update</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NIST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Required</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1050" u="none" strike="noStrike" cap="none"/>
                        <a:t>Required</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r>
                        <a:rPr lang="en-US" sz="1100" b="1" u="none" strike="noStrike" cap="none"/>
                        <a:t>(Request for) Comment on Proposed Update</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Stakeholders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Informal comments, 30 day comment period</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tcPr>
                </a:tc>
                <a:tc hMerge="1">
                  <a:txBody>
                    <a:bodyPr/>
                    <a:lstStyle/>
                    <a:p>
                      <a:endParaRPr lang="en-US"/>
                    </a:p>
                  </a:txBody>
                  <a:tcPr/>
                </a:tc>
                <a:extLst>
                  <a:ext uri="{0D108BD9-81ED-4DB2-BD59-A6C34878D82A}">
                    <a16:rowId xmlns:a16="http://schemas.microsoft.com/office/drawing/2014/main" val="10007"/>
                  </a:ext>
                </a:extLst>
              </a:tr>
              <a:tr h="139700">
                <a:tc>
                  <a:txBody>
                    <a:bodyPr/>
                    <a:lstStyle/>
                    <a:p>
                      <a:pPr marL="0" marR="0" lvl="0" indent="0" algn="l" rtl="0">
                        <a:spcBef>
                          <a:spcPts val="0"/>
                        </a:spcBef>
                        <a:spcAft>
                          <a:spcPts val="0"/>
                        </a:spcAft>
                        <a:buNone/>
                      </a:pPr>
                      <a:r>
                        <a:rPr lang="en-US" sz="1100" b="1" u="none" strike="noStrike" cap="none"/>
                        <a:t>Host Workshop [NIST] to Discuss Proposed Update</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All</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Not required for Administrative Version</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a:t>Required</a:t>
                      </a:r>
                      <a:endParaRPr sz="105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r>
                        <a:rPr lang="en-US" sz="1100" b="1" u="none" strike="noStrike" cap="none"/>
                        <a:t>Publish Workshop Summary of Next Steps</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NIST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N/A</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1050" u="none" strike="noStrike" cap="none"/>
                        <a:t>Required</a:t>
                      </a:r>
                      <a:endParaRPr sz="1050" u="none" strike="noStrike" cap="none"/>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9"/>
                  </a:ext>
                </a:extLst>
              </a:tr>
              <a:tr h="370850">
                <a:tc>
                  <a:txBody>
                    <a:bodyPr/>
                    <a:lstStyle/>
                    <a:p>
                      <a:pPr marL="0" marR="0" lvl="0" indent="0" algn="l" rtl="0">
                        <a:spcBef>
                          <a:spcPts val="0"/>
                        </a:spcBef>
                        <a:spcAft>
                          <a:spcPts val="0"/>
                        </a:spcAft>
                        <a:buNone/>
                      </a:pPr>
                      <a:r>
                        <a:rPr lang="en-US" sz="1100" b="1" u="none" strike="noStrike" cap="none"/>
                        <a:t>Publish Final Update</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050" u="none" strike="noStrike" cap="none"/>
                        <a:t>NIST</a:t>
                      </a:r>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dirty="0"/>
                        <a:t>Three month minimum versioning timeline </a:t>
                      </a:r>
                      <a:endParaRPr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dirty="0"/>
                        <a:t>One year &amp; six month minimum versioning timeline </a:t>
                      </a:r>
                      <a:endParaRPr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050"/>
                        <a:buFont typeface="Calibri"/>
                        <a:buNone/>
                      </a:pPr>
                      <a:r>
                        <a:rPr lang="en-US" sz="1050" u="none" strike="noStrike" cap="none" dirty="0"/>
                        <a:t>One year &amp; six month minimum versioning timeline </a:t>
                      </a:r>
                      <a:endParaRPr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58" name="Shape 258"/>
          <p:cNvSpPr txBox="1"/>
          <p:nvPr/>
        </p:nvSpPr>
        <p:spPr>
          <a:xfrm>
            <a:off x="9639300" y="6386188"/>
            <a:ext cx="2133600" cy="365125"/>
          </a:xfrm>
          <a:prstGeom prst="rect">
            <a:avLst/>
          </a:prstGeom>
          <a:noFill/>
          <a:ln>
            <a:noFill/>
          </a:ln>
        </p:spPr>
        <p:txBody>
          <a:bodyPr spcFirstLastPara="1" wrap="square" lIns="91425" tIns="45700" rIns="91425" bIns="45700" anchor="t" anchorCtr="0">
            <a:noAutofit/>
          </a:bodyPr>
          <a:lstStyle/>
          <a:p>
            <a:pPr algn="r"/>
            <a:fld id="{00000000-1234-1234-1234-123412341234}" type="slidenum">
              <a:rPr lang="en-US" sz="1800">
                <a:solidFill>
                  <a:srgbClr val="888888"/>
                </a:solidFill>
                <a:latin typeface="Calibri"/>
                <a:ea typeface="Calibri"/>
                <a:cs typeface="Calibri"/>
                <a:sym typeface="Calibri"/>
              </a:rPr>
              <a:pPr algn="r"/>
              <a:t>8</a:t>
            </a:fld>
            <a:endParaRPr sz="1800">
              <a:solidFill>
                <a:srgbClr val="888888"/>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8" name="Shape 298"/>
          <p:cNvSpPr txBox="1"/>
          <p:nvPr/>
        </p:nvSpPr>
        <p:spPr>
          <a:xfrm>
            <a:off x="1892926" y="1447800"/>
            <a:ext cx="8243454" cy="5410200"/>
          </a:xfrm>
          <a:prstGeom prst="rect">
            <a:avLst/>
          </a:prstGeom>
          <a:noFill/>
          <a:ln>
            <a:noFill/>
          </a:ln>
        </p:spPr>
        <p:txBody>
          <a:bodyPr spcFirstLastPara="1" wrap="square" lIns="91425" tIns="45700" rIns="91425" bIns="45700" anchor="t" anchorCtr="0">
            <a:noAutofit/>
          </a:bodyPr>
          <a:lstStyle/>
          <a:p>
            <a:pPr marL="342900" indent="-342900">
              <a:buClr>
                <a:srgbClr val="595959"/>
              </a:buClr>
              <a:buSzPts val="2000"/>
              <a:buFont typeface="Arial"/>
              <a:buChar char="•"/>
            </a:pPr>
            <a:r>
              <a:rPr lang="en-US" sz="2400" dirty="0">
                <a:solidFill>
                  <a:srgbClr val="595959"/>
                </a:solidFill>
              </a:rPr>
              <a:t>Framework for Improving Critical Infrastructure Cybersecurity and related news and information: </a:t>
            </a:r>
            <a:endParaRPr sz="2400" dirty="0"/>
          </a:p>
          <a:p>
            <a:pPr marL="742950" lvl="1" indent="-285750">
              <a:spcBef>
                <a:spcPts val="400"/>
              </a:spcBef>
              <a:buClr>
                <a:srgbClr val="595959"/>
              </a:buClr>
              <a:buSzPts val="2000"/>
              <a:buFont typeface="Arial"/>
              <a:buChar char="•"/>
            </a:pPr>
            <a:r>
              <a:rPr lang="en-US" sz="2400" u="sng" dirty="0">
                <a:solidFill>
                  <a:schemeClr val="hlink"/>
                </a:solidFill>
                <a:hlinkClick r:id="rId3"/>
              </a:rPr>
              <a:t>www.nist.gov/cyberframework</a:t>
            </a:r>
            <a:r>
              <a:rPr lang="en-US" sz="2400" dirty="0">
                <a:solidFill>
                  <a:srgbClr val="595959"/>
                </a:solidFill>
              </a:rPr>
              <a:t>  </a:t>
            </a:r>
            <a:endParaRPr sz="2400" dirty="0"/>
          </a:p>
        </p:txBody>
      </p:sp>
      <p:pic>
        <p:nvPicPr>
          <p:cNvPr id="299" name="Shape 299" descr="www.nist.gov/cyberframework  Resources Page."/>
          <p:cNvPicPr preferRelativeResize="0"/>
          <p:nvPr/>
        </p:nvPicPr>
        <p:blipFill rotWithShape="1">
          <a:blip r:embed="rId4">
            <a:alphaModFix/>
          </a:blip>
          <a:srcRect/>
          <a:stretch/>
        </p:blipFill>
        <p:spPr>
          <a:xfrm>
            <a:off x="7562082" y="3350524"/>
            <a:ext cx="3841520" cy="2829931"/>
          </a:xfrm>
          <a:prstGeom prst="rect">
            <a:avLst/>
          </a:prstGeom>
          <a:noFill/>
          <a:ln w="38100" cap="sq" cmpd="sng">
            <a:solidFill>
              <a:srgbClr val="000000"/>
            </a:solidFill>
            <a:prstDash val="solid"/>
            <a:miter lim="800000"/>
            <a:headEnd type="none" w="sm" len="sm"/>
            <a:tailEnd type="none" w="sm" len="sm"/>
          </a:ln>
          <a:effectLst>
            <a:outerShdw blurRad="50800" dist="38100" dir="2700000" algn="tl" rotWithShape="0">
              <a:srgbClr val="000000">
                <a:alpha val="42745"/>
              </a:srgbClr>
            </a:outerShdw>
          </a:effectLst>
        </p:spPr>
      </p:pic>
      <p:sp>
        <p:nvSpPr>
          <p:cNvPr id="300" name="Shape 300"/>
          <p:cNvSpPr txBox="1"/>
          <p:nvPr/>
        </p:nvSpPr>
        <p:spPr>
          <a:xfrm>
            <a:off x="1922885" y="2865120"/>
            <a:ext cx="5300875" cy="5410200"/>
          </a:xfrm>
          <a:prstGeom prst="rect">
            <a:avLst/>
          </a:prstGeom>
          <a:noFill/>
          <a:ln>
            <a:noFill/>
          </a:ln>
        </p:spPr>
        <p:txBody>
          <a:bodyPr spcFirstLastPara="1" wrap="square" lIns="91425" tIns="45700" rIns="91425" bIns="45700" anchor="t" anchorCtr="0">
            <a:noAutofit/>
          </a:bodyPr>
          <a:lstStyle/>
          <a:p>
            <a:pPr marL="342900" indent="-342900">
              <a:buClr>
                <a:srgbClr val="595959"/>
              </a:buClr>
              <a:buSzPts val="2000"/>
              <a:buFont typeface="Arial"/>
              <a:buChar char="•"/>
            </a:pPr>
            <a:r>
              <a:rPr lang="en-US" sz="2400" dirty="0">
                <a:solidFill>
                  <a:srgbClr val="595959"/>
                </a:solidFill>
              </a:rPr>
              <a:t>Additional cybersecurity resources: </a:t>
            </a:r>
            <a:endParaRPr sz="2400" dirty="0"/>
          </a:p>
          <a:p>
            <a:pPr marL="742950" lvl="1" indent="-285750">
              <a:spcBef>
                <a:spcPts val="400"/>
              </a:spcBef>
              <a:buClr>
                <a:srgbClr val="595959"/>
              </a:buClr>
              <a:buSzPts val="2000"/>
              <a:buFont typeface="Arial"/>
              <a:buChar char="•"/>
            </a:pPr>
            <a:r>
              <a:rPr lang="en-US" sz="2400" u="sng" dirty="0">
                <a:solidFill>
                  <a:schemeClr val="hlink"/>
                </a:solidFill>
                <a:hlinkClick r:id="rId5"/>
              </a:rPr>
              <a:t>http://csrc.nist.gov/</a:t>
            </a:r>
            <a:r>
              <a:rPr lang="en-US" sz="2400" dirty="0">
                <a:solidFill>
                  <a:srgbClr val="595959"/>
                </a:solidFill>
              </a:rPr>
              <a:t>  </a:t>
            </a:r>
          </a:p>
          <a:p>
            <a:pPr marL="457200" lvl="1">
              <a:spcBef>
                <a:spcPts val="400"/>
              </a:spcBef>
              <a:buClr>
                <a:srgbClr val="595959"/>
              </a:buClr>
              <a:buSzPts val="2000"/>
            </a:pPr>
            <a:endParaRPr sz="2400" dirty="0"/>
          </a:p>
          <a:p>
            <a:pPr marL="342900" indent="-342900">
              <a:spcBef>
                <a:spcPts val="400"/>
              </a:spcBef>
              <a:buClr>
                <a:srgbClr val="595959"/>
              </a:buClr>
              <a:buSzPts val="2000"/>
              <a:buFont typeface="Arial"/>
              <a:buChar char="•"/>
            </a:pPr>
            <a:r>
              <a:rPr lang="en-US" sz="2400" dirty="0">
                <a:solidFill>
                  <a:srgbClr val="595959"/>
                </a:solidFill>
              </a:rPr>
              <a:t>Questions, comments, ideas: </a:t>
            </a:r>
            <a:endParaRPr sz="2400" dirty="0"/>
          </a:p>
          <a:p>
            <a:pPr marL="742950" lvl="1" indent="-285750">
              <a:spcBef>
                <a:spcPts val="400"/>
              </a:spcBef>
              <a:buClr>
                <a:srgbClr val="595959"/>
              </a:buClr>
              <a:buSzPts val="2000"/>
              <a:buFont typeface="Arial"/>
              <a:buChar char="•"/>
            </a:pPr>
            <a:r>
              <a:rPr lang="en-US" sz="2400" u="sng" dirty="0">
                <a:solidFill>
                  <a:schemeClr val="hlink"/>
                </a:solidFill>
                <a:hlinkClick r:id="rId6"/>
              </a:rPr>
              <a:t>cyberframework@nist.gov</a:t>
            </a:r>
            <a:r>
              <a:rPr lang="en-US" sz="2400" dirty="0">
                <a:solidFill>
                  <a:srgbClr val="595959"/>
                </a:solidFill>
              </a:rPr>
              <a:t> </a:t>
            </a:r>
            <a:endParaRPr sz="2400" dirty="0"/>
          </a:p>
        </p:txBody>
      </p:sp>
      <p:sp>
        <p:nvSpPr>
          <p:cNvPr id="302" name="Shape 302"/>
          <p:cNvSpPr txBox="1"/>
          <p:nvPr/>
        </p:nvSpPr>
        <p:spPr>
          <a:xfrm>
            <a:off x="9696202" y="6375495"/>
            <a:ext cx="2133600" cy="365125"/>
          </a:xfrm>
          <a:prstGeom prst="rect">
            <a:avLst/>
          </a:prstGeom>
          <a:noFill/>
          <a:ln>
            <a:noFill/>
          </a:ln>
        </p:spPr>
        <p:txBody>
          <a:bodyPr spcFirstLastPara="1" wrap="square" lIns="91425" tIns="45700" rIns="91425" bIns="45700" anchor="t" anchorCtr="0">
            <a:noAutofit/>
          </a:bodyPr>
          <a:lstStyle/>
          <a:p>
            <a:pPr algn="r"/>
            <a:fld id="{00000000-1234-1234-1234-123412341234}" type="slidenum">
              <a:rPr lang="en-US" sz="1800">
                <a:solidFill>
                  <a:srgbClr val="888888"/>
                </a:solidFill>
                <a:latin typeface="Calibri"/>
                <a:ea typeface="Calibri"/>
                <a:cs typeface="Calibri"/>
                <a:sym typeface="Calibri"/>
              </a:rPr>
              <a:pPr algn="r"/>
              <a:t>9</a:t>
            </a:fld>
            <a:endParaRPr sz="1800" dirty="0">
              <a:solidFill>
                <a:srgbClr val="888888"/>
              </a:solidFill>
              <a:latin typeface="Calibri"/>
              <a:ea typeface="Calibri"/>
              <a:cs typeface="Calibri"/>
              <a:sym typeface="Calibri"/>
            </a:endParaRPr>
          </a:p>
        </p:txBody>
      </p:sp>
      <p:sp>
        <p:nvSpPr>
          <p:cNvPr id="2" name="Title 1">
            <a:extLst>
              <a:ext uri="{FF2B5EF4-FFF2-40B4-BE49-F238E27FC236}">
                <a16:creationId xmlns:a16="http://schemas.microsoft.com/office/drawing/2014/main" id="{1C8BA739-AACB-450C-9873-DD9E6E29E24A}"/>
              </a:ext>
            </a:extLst>
          </p:cNvPr>
          <p:cNvSpPr>
            <a:spLocks noGrp="1"/>
          </p:cNvSpPr>
          <p:nvPr>
            <p:ph type="title"/>
          </p:nvPr>
        </p:nvSpPr>
        <p:spPr>
          <a:xfrm>
            <a:off x="0" y="94967"/>
            <a:ext cx="3654014" cy="1143000"/>
          </a:xfrm>
        </p:spPr>
        <p:txBody>
          <a:bodyPr/>
          <a:lstStyle/>
          <a:p>
            <a:r>
              <a:rPr lang="en-US" sz="3200" b="1" dirty="0">
                <a:solidFill>
                  <a:srgbClr val="595959"/>
                </a:solidFill>
                <a:latin typeface="Arial"/>
                <a:ea typeface="Arial"/>
                <a:cs typeface="Arial"/>
                <a:sym typeface="Arial"/>
              </a:rPr>
              <a:t>Resources</a:t>
            </a:r>
          </a:p>
        </p:txBody>
      </p:sp>
    </p:spTree>
  </p:cSld>
  <p:clrMapOvr>
    <a:masterClrMapping/>
  </p:clrMapOvr>
</p:sld>
</file>

<file path=ppt/theme/theme1.xml><?xml version="1.0" encoding="utf-8"?>
<a:theme xmlns:a="http://schemas.openxmlformats.org/drawingml/2006/main" name="Content slide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4424</TotalTime>
  <Words>1148</Words>
  <Application>Microsoft Office PowerPoint</Application>
  <PresentationFormat>Widescreen</PresentationFormat>
  <Paragraphs>208</Paragraphs>
  <Slides>9</Slides>
  <Notes>9</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Noto Sans Symbols</vt:lpstr>
      <vt:lpstr>Content slides</vt:lpstr>
      <vt:lpstr>Custom Design</vt:lpstr>
      <vt:lpstr>Summary: The following slides may be leveraged to present NIST’s process for updating the Cybersecurity Framework.  Audience: These slides are intended for an audience who is seeking to gain insight into, or emulate, NIST’s collaborative and repeatable process for maintaining and updating the Framework.  Learning Objectives: Recognize the need for continuous improvement of the Framework Recognize how NIST engages with the community to gather feedback for future updates Comprehend the differences between major, minor, and administrative updates Understand the update cycle, timeline, and activities</vt:lpstr>
      <vt:lpstr>PowerPoint Presentation</vt:lpstr>
      <vt:lpstr>PowerPoint Presentation</vt:lpstr>
      <vt:lpstr>Coordinating &amp; Consulting Adherence with Cybersecurity Enhancement Act of 2014</vt:lpstr>
      <vt:lpstr>PowerPoint Presentation</vt:lpstr>
      <vt:lpstr>Features List Concept Living Document Process</vt:lpstr>
      <vt:lpstr>Milestones Three Year Minimum Update Cycle</vt:lpstr>
      <vt:lpstr>Framework Versioning Process Living Document Process</vt:lpstr>
      <vt:lpstr>Resources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Framework Update Process</dc:title>
  <dc:subject>Framework Update Process</dc:subject>
  <dc:creator>NIST - Dylan Thomas</dc:creator>
  <cp:lastModifiedBy>Dylan Thomas</cp:lastModifiedBy>
  <cp:revision>23</cp:revision>
  <dcterms:modified xsi:type="dcterms:W3CDTF">2018-08-10T15:31:04Z</dcterms:modified>
</cp:coreProperties>
</file>