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5"/>
  </p:notesMasterIdLst>
  <p:sldIdLst>
    <p:sldId id="463" r:id="rId3"/>
    <p:sldId id="954" r:id="rId4"/>
    <p:sldId id="319" r:id="rId5"/>
    <p:sldId id="942" r:id="rId6"/>
    <p:sldId id="933" r:id="rId7"/>
    <p:sldId id="934" r:id="rId8"/>
    <p:sldId id="935" r:id="rId9"/>
    <p:sldId id="938" r:id="rId10"/>
    <p:sldId id="945" r:id="rId11"/>
    <p:sldId id="946" r:id="rId12"/>
    <p:sldId id="947" r:id="rId13"/>
    <p:sldId id="948" r:id="rId14"/>
    <p:sldId id="949" r:id="rId15"/>
    <p:sldId id="950" r:id="rId16"/>
    <p:sldId id="951" r:id="rId17"/>
    <p:sldId id="952" r:id="rId18"/>
    <p:sldId id="953" r:id="rId19"/>
    <p:sldId id="270" r:id="rId20"/>
    <p:sldId id="301" r:id="rId21"/>
    <p:sldId id="276" r:id="rId22"/>
    <p:sldId id="955" r:id="rId23"/>
    <p:sldId id="278" r:id="rId24"/>
    <p:sldId id="279" r:id="rId25"/>
    <p:sldId id="282" r:id="rId26"/>
    <p:sldId id="280" r:id="rId27"/>
    <p:sldId id="283" r:id="rId28"/>
    <p:sldId id="303" r:id="rId29"/>
    <p:sldId id="296" r:id="rId30"/>
    <p:sldId id="299" r:id="rId31"/>
    <p:sldId id="943" r:id="rId32"/>
    <p:sldId id="813" r:id="rId33"/>
    <p:sldId id="84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 Heyman" initials="MH [7]" lastIdx="1" clrIdx="6">
    <p:extLst/>
  </p:cmAuthor>
  <p:cmAuthor id="1" name="Mat Heyman" initials="MH" lastIdx="1" clrIdx="0">
    <p:extLst/>
  </p:cmAuthor>
  <p:cmAuthor id="8" name="Smith, Matthew C. (Assoc)" initials="SMC(" lastIdx="11" clrIdx="7">
    <p:extLst/>
  </p:cmAuthor>
  <p:cmAuthor id="2" name="Mat Heyman" initials="MH [2]" lastIdx="1" clrIdx="1">
    <p:extLst/>
  </p:cmAuthor>
  <p:cmAuthor id="3" name="Mat Heyman" initials="MH [3]" lastIdx="1" clrIdx="2">
    <p:extLst/>
  </p:cmAuthor>
  <p:cmAuthor id="4" name="Mat Heyman" initials="MH [4]" lastIdx="1" clrIdx="3">
    <p:extLst/>
  </p:cmAuthor>
  <p:cmAuthor id="5" name="Mat Heyman" initials="MH [5]" lastIdx="1" clrIdx="4">
    <p:extLst/>
  </p:cmAuthor>
  <p:cmAuthor id="6" name="Mat Heyman" initials="MH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D024"/>
    <a:srgbClr val="009545"/>
    <a:srgbClr val="3D66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88748" autoAdjust="0"/>
  </p:normalViewPr>
  <p:slideViewPr>
    <p:cSldViewPr snapToGrid="0">
      <p:cViewPr varScale="1">
        <p:scale>
          <a:sx n="88" d="100"/>
          <a:sy n="88" d="100"/>
        </p:scale>
        <p:origin x="1306" y="8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05FA1-FE61-4402-9CDF-A2B43D6BDB12}"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91E0A1DB-D9EE-4F3D-938D-08111AD1C59D}">
      <dgm:prSet phldrT="[Text]"/>
      <dgm:spPr>
        <a:solidFill>
          <a:schemeClr val="bg1">
            <a:lumMod val="95000"/>
          </a:schemeClr>
        </a:solidFill>
      </dgm:spPr>
      <dgm:t>
        <a:bodyPr/>
        <a:lstStyle/>
        <a:p>
          <a:r>
            <a:rPr lang="en-US" b="1" dirty="0"/>
            <a:t>C.1a(4):</a:t>
          </a:r>
          <a:r>
            <a:rPr lang="en-US" dirty="0"/>
            <a:t> </a:t>
          </a:r>
          <a:r>
            <a:rPr lang="en-US" b="1" dirty="0"/>
            <a:t>What </a:t>
          </a:r>
          <a:r>
            <a:rPr lang="en-US" dirty="0"/>
            <a:t>are your </a:t>
          </a:r>
          <a:r>
            <a:rPr lang="en-US" b="1" dirty="0"/>
            <a:t>organization’s major physical and virtual assets, </a:t>
          </a:r>
          <a:r>
            <a:rPr lang="en-US" dirty="0"/>
            <a:t>including its </a:t>
          </a:r>
          <a:r>
            <a:rPr lang="en-US" b="1" dirty="0"/>
            <a:t>data, knowledge, devices, systems, facilities, and equipment</a:t>
          </a:r>
          <a:r>
            <a:rPr lang="en-US" dirty="0"/>
            <a:t>? What are your </a:t>
          </a:r>
          <a:r>
            <a:rPr lang="en-US" b="1" dirty="0"/>
            <a:t>priorities</a:t>
          </a:r>
          <a:r>
            <a:rPr lang="en-US" dirty="0"/>
            <a:t> for protecting these assets, based on their </a:t>
          </a:r>
          <a:r>
            <a:rPr lang="en-US" b="1" dirty="0"/>
            <a:t>criticality and business value</a:t>
          </a:r>
          <a:r>
            <a:rPr lang="en-US" dirty="0"/>
            <a:t>? </a:t>
          </a:r>
        </a:p>
      </dgm:t>
    </dgm:pt>
    <dgm:pt modelId="{4C16468C-1A51-4871-B811-6C3F0A6D1428}" type="parTrans" cxnId="{71AE7D34-DB69-442D-806F-0D6E71B2FE07}">
      <dgm:prSet/>
      <dgm:spPr/>
      <dgm:t>
        <a:bodyPr/>
        <a:lstStyle/>
        <a:p>
          <a:endParaRPr lang="en-US"/>
        </a:p>
      </dgm:t>
    </dgm:pt>
    <dgm:pt modelId="{1DB8165F-5C1D-44FD-A80C-03B2470448E1}" type="sibTrans" cxnId="{71AE7D34-DB69-442D-806F-0D6E71B2FE07}">
      <dgm:prSet/>
      <dgm:spPr/>
      <dgm:t>
        <a:bodyPr/>
        <a:lstStyle/>
        <a:p>
          <a:endParaRPr lang="en-US"/>
        </a:p>
      </dgm:t>
    </dgm:pt>
    <dgm:pt modelId="{26FF0D39-2798-498C-BCC5-90CB83E30281}">
      <dgm:prSet phldrT="[Text]"/>
      <dgm:spPr>
        <a:solidFill>
          <a:schemeClr val="bg1">
            <a:lumMod val="95000"/>
          </a:schemeClr>
        </a:solidFill>
      </dgm:spPr>
      <dgm:t>
        <a:bodyPr/>
        <a:lstStyle/>
        <a:p>
          <a:r>
            <a:rPr lang="en-US" b="1" dirty="0"/>
            <a:t>6.1(c): Detection of Cybersecurity Events </a:t>
          </a:r>
        </a:p>
        <a:p>
          <a:r>
            <a:rPr lang="en-US" dirty="0"/>
            <a:t>(1) </a:t>
          </a:r>
          <a:r>
            <a:rPr lang="en-US" b="1" dirty="0"/>
            <a:t>How do you detect anomalies </a:t>
          </a:r>
          <a:r>
            <a:rPr lang="en-US" dirty="0"/>
            <a:t>in a timely manner and assess the impact of cybersecurity events?</a:t>
          </a:r>
        </a:p>
        <a:p>
          <a:r>
            <a:rPr lang="en-US" dirty="0"/>
            <a:t>(2) </a:t>
          </a:r>
          <a:r>
            <a:rPr lang="en-US" b="1" dirty="0"/>
            <a:t>How do you monitor information systems and assets </a:t>
          </a:r>
          <a:r>
            <a:rPr lang="en-US" dirty="0"/>
            <a:t>at discrete intervals to identify cybersecurity events and verify the effectiveness of protective measures?</a:t>
          </a:r>
        </a:p>
        <a:p>
          <a:r>
            <a:rPr lang="en-US" dirty="0"/>
            <a:t>(3) </a:t>
          </a:r>
          <a:r>
            <a:rPr lang="en-US" b="1" dirty="0"/>
            <a:t>How do you maintain and test detection processes and procedures </a:t>
          </a:r>
          <a:r>
            <a:rPr lang="en-US" dirty="0"/>
            <a:t>to ensure timely and adequate awareness of anomalies?</a:t>
          </a:r>
        </a:p>
      </dgm:t>
    </dgm:pt>
    <dgm:pt modelId="{8A3EBCDE-C453-4D19-B48E-E58F2FCAB20A}" type="parTrans" cxnId="{13E33505-E554-4CB7-945F-5BE8F18C473E}">
      <dgm:prSet/>
      <dgm:spPr/>
      <dgm:t>
        <a:bodyPr/>
        <a:lstStyle/>
        <a:p>
          <a:endParaRPr lang="en-US"/>
        </a:p>
      </dgm:t>
    </dgm:pt>
    <dgm:pt modelId="{9E8FEC7A-6E1E-4C3F-8DA0-9BD3E2CD0C79}" type="sibTrans" cxnId="{13E33505-E554-4CB7-945F-5BE8F18C473E}">
      <dgm:prSet/>
      <dgm:spPr/>
      <dgm:t>
        <a:bodyPr/>
        <a:lstStyle/>
        <a:p>
          <a:endParaRPr lang="en-US"/>
        </a:p>
      </dgm:t>
    </dgm:pt>
    <dgm:pt modelId="{5E8DE4DC-243F-4FF2-B3AA-5D3057BF7244}">
      <dgm:prSet phldrT="[Text]"/>
      <dgm:spPr>
        <a:solidFill>
          <a:schemeClr val="bg1">
            <a:lumMod val="95000"/>
          </a:schemeClr>
        </a:solidFill>
      </dgm:spPr>
      <dgm:t>
        <a:bodyPr/>
        <a:lstStyle/>
        <a:p>
          <a:r>
            <a:rPr lang="en-US" b="1" dirty="0"/>
            <a:t>7.1, Q2: What </a:t>
          </a:r>
          <a:r>
            <a:rPr lang="en-US" dirty="0"/>
            <a:t>are your </a:t>
          </a:r>
          <a:r>
            <a:rPr lang="en-US" b="1" dirty="0"/>
            <a:t>results</a:t>
          </a:r>
          <a:r>
            <a:rPr lang="en-US" dirty="0"/>
            <a:t> for the detection of cybersecurity events?</a:t>
          </a:r>
        </a:p>
      </dgm:t>
    </dgm:pt>
    <dgm:pt modelId="{4FBC8644-801E-416A-BA59-BD76A5813292}" type="parTrans" cxnId="{3921A35A-92D3-48FF-B776-10356D0FBA4C}">
      <dgm:prSet/>
      <dgm:spPr/>
      <dgm:t>
        <a:bodyPr/>
        <a:lstStyle/>
        <a:p>
          <a:endParaRPr lang="en-US"/>
        </a:p>
      </dgm:t>
    </dgm:pt>
    <dgm:pt modelId="{B0C45211-7BD4-41EB-A90E-681172D4AFD7}" type="sibTrans" cxnId="{3921A35A-92D3-48FF-B776-10356D0FBA4C}">
      <dgm:prSet/>
      <dgm:spPr/>
      <dgm:t>
        <a:bodyPr/>
        <a:lstStyle/>
        <a:p>
          <a:endParaRPr lang="en-US"/>
        </a:p>
      </dgm:t>
    </dgm:pt>
    <dgm:pt modelId="{3042BF8B-4D3D-4016-AEE6-8AD296B87CC8}" type="pres">
      <dgm:prSet presAssocID="{68905FA1-FE61-4402-9CDF-A2B43D6BDB12}" presName="outerComposite" presStyleCnt="0">
        <dgm:presLayoutVars>
          <dgm:chMax val="5"/>
          <dgm:dir/>
          <dgm:resizeHandles val="exact"/>
        </dgm:presLayoutVars>
      </dgm:prSet>
      <dgm:spPr/>
    </dgm:pt>
    <dgm:pt modelId="{A6BBAB97-1454-4E4D-A3A8-B6221549ADDC}" type="pres">
      <dgm:prSet presAssocID="{68905FA1-FE61-4402-9CDF-A2B43D6BDB12}" presName="dummyMaxCanvas" presStyleCnt="0">
        <dgm:presLayoutVars/>
      </dgm:prSet>
      <dgm:spPr/>
    </dgm:pt>
    <dgm:pt modelId="{136AA936-5EDA-4D60-AA73-7001575CFCD6}" type="pres">
      <dgm:prSet presAssocID="{68905FA1-FE61-4402-9CDF-A2B43D6BDB12}" presName="ThreeNodes_1" presStyleLbl="node1" presStyleIdx="0" presStyleCnt="3" custScaleY="65114">
        <dgm:presLayoutVars>
          <dgm:bulletEnabled val="1"/>
        </dgm:presLayoutVars>
      </dgm:prSet>
      <dgm:spPr/>
    </dgm:pt>
    <dgm:pt modelId="{9CAF2A9E-CD00-43FB-AE57-A1D626ACD8E2}" type="pres">
      <dgm:prSet presAssocID="{68905FA1-FE61-4402-9CDF-A2B43D6BDB12}" presName="ThreeNodes_2" presStyleLbl="node1" presStyleIdx="1" presStyleCnt="3" custScaleX="109251" custScaleY="121584" custLinFactNeighborY="-4396">
        <dgm:presLayoutVars>
          <dgm:bulletEnabled val="1"/>
        </dgm:presLayoutVars>
      </dgm:prSet>
      <dgm:spPr/>
    </dgm:pt>
    <dgm:pt modelId="{86BA556A-6540-4D92-B8A2-3D12B574071A}" type="pres">
      <dgm:prSet presAssocID="{68905FA1-FE61-4402-9CDF-A2B43D6BDB12}" presName="ThreeNodes_3" presStyleLbl="node1" presStyleIdx="2" presStyleCnt="3" custScaleY="38741" custLinFactNeighborX="-4419" custLinFactNeighborY="-12060">
        <dgm:presLayoutVars>
          <dgm:bulletEnabled val="1"/>
        </dgm:presLayoutVars>
      </dgm:prSet>
      <dgm:spPr/>
    </dgm:pt>
    <dgm:pt modelId="{70AB1D97-F148-480E-B02D-4B9E1B2B5CFA}" type="pres">
      <dgm:prSet presAssocID="{68905FA1-FE61-4402-9CDF-A2B43D6BDB12}" presName="ThreeConn_1-2" presStyleLbl="fgAccFollowNode1" presStyleIdx="0" presStyleCnt="2" custLinFactNeighborY="-13538">
        <dgm:presLayoutVars>
          <dgm:bulletEnabled val="1"/>
        </dgm:presLayoutVars>
      </dgm:prSet>
      <dgm:spPr/>
    </dgm:pt>
    <dgm:pt modelId="{78CE49A1-9E49-4AD8-AD1B-9FCBA1189721}" type="pres">
      <dgm:prSet presAssocID="{68905FA1-FE61-4402-9CDF-A2B43D6BDB12}" presName="ThreeConn_2-3" presStyleLbl="fgAccFollowNode1" presStyleIdx="1" presStyleCnt="2" custLinFactNeighborY="8703">
        <dgm:presLayoutVars>
          <dgm:bulletEnabled val="1"/>
        </dgm:presLayoutVars>
      </dgm:prSet>
      <dgm:spPr/>
    </dgm:pt>
    <dgm:pt modelId="{B3C1A1E2-DE9A-425E-8B8E-7D988245AAA4}" type="pres">
      <dgm:prSet presAssocID="{68905FA1-FE61-4402-9CDF-A2B43D6BDB12}" presName="ThreeNodes_1_text" presStyleLbl="node1" presStyleIdx="2" presStyleCnt="3">
        <dgm:presLayoutVars>
          <dgm:bulletEnabled val="1"/>
        </dgm:presLayoutVars>
      </dgm:prSet>
      <dgm:spPr/>
    </dgm:pt>
    <dgm:pt modelId="{ADA0A8F6-7892-48A5-A84E-700DB4B1127F}" type="pres">
      <dgm:prSet presAssocID="{68905FA1-FE61-4402-9CDF-A2B43D6BDB12}" presName="ThreeNodes_2_text" presStyleLbl="node1" presStyleIdx="2" presStyleCnt="3">
        <dgm:presLayoutVars>
          <dgm:bulletEnabled val="1"/>
        </dgm:presLayoutVars>
      </dgm:prSet>
      <dgm:spPr/>
    </dgm:pt>
    <dgm:pt modelId="{DD494CCF-C8B8-4526-9D68-5E6F4F6FC6AF}" type="pres">
      <dgm:prSet presAssocID="{68905FA1-FE61-4402-9CDF-A2B43D6BDB12}" presName="ThreeNodes_3_text" presStyleLbl="node1" presStyleIdx="2" presStyleCnt="3">
        <dgm:presLayoutVars>
          <dgm:bulletEnabled val="1"/>
        </dgm:presLayoutVars>
      </dgm:prSet>
      <dgm:spPr/>
    </dgm:pt>
  </dgm:ptLst>
  <dgm:cxnLst>
    <dgm:cxn modelId="{13E33505-E554-4CB7-945F-5BE8F18C473E}" srcId="{68905FA1-FE61-4402-9CDF-A2B43D6BDB12}" destId="{26FF0D39-2798-498C-BCC5-90CB83E30281}" srcOrd="1" destOrd="0" parTransId="{8A3EBCDE-C453-4D19-B48E-E58F2FCAB20A}" sibTransId="{9E8FEC7A-6E1E-4C3F-8DA0-9BD3E2CD0C79}"/>
    <dgm:cxn modelId="{970BE031-7DAD-43B6-B147-DA472DD03EA2}" type="presOf" srcId="{5E8DE4DC-243F-4FF2-B3AA-5D3057BF7244}" destId="{DD494CCF-C8B8-4526-9D68-5E6F4F6FC6AF}" srcOrd="1" destOrd="0" presId="urn:microsoft.com/office/officeart/2005/8/layout/vProcess5"/>
    <dgm:cxn modelId="{C91E1533-275A-4691-B2DD-4BC81DCDC1AE}" type="presOf" srcId="{68905FA1-FE61-4402-9CDF-A2B43D6BDB12}" destId="{3042BF8B-4D3D-4016-AEE6-8AD296B87CC8}" srcOrd="0" destOrd="0" presId="urn:microsoft.com/office/officeart/2005/8/layout/vProcess5"/>
    <dgm:cxn modelId="{71AE7D34-DB69-442D-806F-0D6E71B2FE07}" srcId="{68905FA1-FE61-4402-9CDF-A2B43D6BDB12}" destId="{91E0A1DB-D9EE-4F3D-938D-08111AD1C59D}" srcOrd="0" destOrd="0" parTransId="{4C16468C-1A51-4871-B811-6C3F0A6D1428}" sibTransId="{1DB8165F-5C1D-44FD-A80C-03B2470448E1}"/>
    <dgm:cxn modelId="{B13E8537-FE1B-4DB4-BE39-E5015DAD3348}" type="presOf" srcId="{91E0A1DB-D9EE-4F3D-938D-08111AD1C59D}" destId="{136AA936-5EDA-4D60-AA73-7001575CFCD6}" srcOrd="0" destOrd="0" presId="urn:microsoft.com/office/officeart/2005/8/layout/vProcess5"/>
    <dgm:cxn modelId="{3921A35A-92D3-48FF-B776-10356D0FBA4C}" srcId="{68905FA1-FE61-4402-9CDF-A2B43D6BDB12}" destId="{5E8DE4DC-243F-4FF2-B3AA-5D3057BF7244}" srcOrd="2" destOrd="0" parTransId="{4FBC8644-801E-416A-BA59-BD76A5813292}" sibTransId="{B0C45211-7BD4-41EB-A90E-681172D4AFD7}"/>
    <dgm:cxn modelId="{A858AD84-1F15-47D2-9D5F-D02A4FB90726}" type="presOf" srcId="{26FF0D39-2798-498C-BCC5-90CB83E30281}" destId="{ADA0A8F6-7892-48A5-A84E-700DB4B1127F}" srcOrd="1" destOrd="0" presId="urn:microsoft.com/office/officeart/2005/8/layout/vProcess5"/>
    <dgm:cxn modelId="{F060AD87-B530-48FB-858E-EEDBABA692D2}" type="presOf" srcId="{91E0A1DB-D9EE-4F3D-938D-08111AD1C59D}" destId="{B3C1A1E2-DE9A-425E-8B8E-7D988245AAA4}" srcOrd="1" destOrd="0" presId="urn:microsoft.com/office/officeart/2005/8/layout/vProcess5"/>
    <dgm:cxn modelId="{A3756CBE-0172-4953-BD5A-736BA2F3EF8B}" type="presOf" srcId="{5E8DE4DC-243F-4FF2-B3AA-5D3057BF7244}" destId="{86BA556A-6540-4D92-B8A2-3D12B574071A}" srcOrd="0" destOrd="0" presId="urn:microsoft.com/office/officeart/2005/8/layout/vProcess5"/>
    <dgm:cxn modelId="{6D3AA3C0-4336-4835-8CD4-B1E4D2D52EF2}" type="presOf" srcId="{26FF0D39-2798-498C-BCC5-90CB83E30281}" destId="{9CAF2A9E-CD00-43FB-AE57-A1D626ACD8E2}" srcOrd="0" destOrd="0" presId="urn:microsoft.com/office/officeart/2005/8/layout/vProcess5"/>
    <dgm:cxn modelId="{8E796AE6-24BB-4622-8CC6-F7F3BAE1C07A}" type="presOf" srcId="{1DB8165F-5C1D-44FD-A80C-03B2470448E1}" destId="{70AB1D97-F148-480E-B02D-4B9E1B2B5CFA}" srcOrd="0" destOrd="0" presId="urn:microsoft.com/office/officeart/2005/8/layout/vProcess5"/>
    <dgm:cxn modelId="{5479ACF6-A2D3-4146-B0FA-7A4C94243255}" type="presOf" srcId="{9E8FEC7A-6E1E-4C3F-8DA0-9BD3E2CD0C79}" destId="{78CE49A1-9E49-4AD8-AD1B-9FCBA1189721}" srcOrd="0" destOrd="0" presId="urn:microsoft.com/office/officeart/2005/8/layout/vProcess5"/>
    <dgm:cxn modelId="{C7FB6884-567E-4925-BD1B-5943C10F46E9}" type="presParOf" srcId="{3042BF8B-4D3D-4016-AEE6-8AD296B87CC8}" destId="{A6BBAB97-1454-4E4D-A3A8-B6221549ADDC}" srcOrd="0" destOrd="0" presId="urn:microsoft.com/office/officeart/2005/8/layout/vProcess5"/>
    <dgm:cxn modelId="{59648E44-B96C-4EA1-8FE9-FB9D02BA9321}" type="presParOf" srcId="{3042BF8B-4D3D-4016-AEE6-8AD296B87CC8}" destId="{136AA936-5EDA-4D60-AA73-7001575CFCD6}" srcOrd="1" destOrd="0" presId="urn:microsoft.com/office/officeart/2005/8/layout/vProcess5"/>
    <dgm:cxn modelId="{2C765AE2-DB5E-48DA-9F0D-E1EDFB63890F}" type="presParOf" srcId="{3042BF8B-4D3D-4016-AEE6-8AD296B87CC8}" destId="{9CAF2A9E-CD00-43FB-AE57-A1D626ACD8E2}" srcOrd="2" destOrd="0" presId="urn:microsoft.com/office/officeart/2005/8/layout/vProcess5"/>
    <dgm:cxn modelId="{05912987-D001-4E5A-9135-E24284B2155D}" type="presParOf" srcId="{3042BF8B-4D3D-4016-AEE6-8AD296B87CC8}" destId="{86BA556A-6540-4D92-B8A2-3D12B574071A}" srcOrd="3" destOrd="0" presId="urn:microsoft.com/office/officeart/2005/8/layout/vProcess5"/>
    <dgm:cxn modelId="{63699602-458B-42EF-B4B5-733F1EDD3EFA}" type="presParOf" srcId="{3042BF8B-4D3D-4016-AEE6-8AD296B87CC8}" destId="{70AB1D97-F148-480E-B02D-4B9E1B2B5CFA}" srcOrd="4" destOrd="0" presId="urn:microsoft.com/office/officeart/2005/8/layout/vProcess5"/>
    <dgm:cxn modelId="{74FD3F4E-A7A4-4143-9715-21E1E65493D8}" type="presParOf" srcId="{3042BF8B-4D3D-4016-AEE6-8AD296B87CC8}" destId="{78CE49A1-9E49-4AD8-AD1B-9FCBA1189721}" srcOrd="5" destOrd="0" presId="urn:microsoft.com/office/officeart/2005/8/layout/vProcess5"/>
    <dgm:cxn modelId="{BBB9A152-B441-4210-A0C4-44C71063B304}" type="presParOf" srcId="{3042BF8B-4D3D-4016-AEE6-8AD296B87CC8}" destId="{B3C1A1E2-DE9A-425E-8B8E-7D988245AAA4}" srcOrd="6" destOrd="0" presId="urn:microsoft.com/office/officeart/2005/8/layout/vProcess5"/>
    <dgm:cxn modelId="{F1FA3081-3268-4355-AD89-EB1D679AB607}" type="presParOf" srcId="{3042BF8B-4D3D-4016-AEE6-8AD296B87CC8}" destId="{ADA0A8F6-7892-48A5-A84E-700DB4B1127F}" srcOrd="7" destOrd="0" presId="urn:microsoft.com/office/officeart/2005/8/layout/vProcess5"/>
    <dgm:cxn modelId="{185C6017-3B42-4A4C-A517-B8EF7CD03CAC}" type="presParOf" srcId="{3042BF8B-4D3D-4016-AEE6-8AD296B87CC8}" destId="{DD494CCF-C8B8-4526-9D68-5E6F4F6FC6AF}" srcOrd="8"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06BEE2-86B7-40E4-A654-BA9157719FAC}"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37D55ED0-6D51-4F4E-8C6E-99132E5F9058}">
      <dgm:prSet phldrT="[Text]"/>
      <dgm:spPr/>
      <dgm:t>
        <a:bodyPr/>
        <a:lstStyle/>
        <a:p>
          <a:r>
            <a:rPr lang="en-US" b="1" i="1" dirty="0"/>
            <a:t>Approach</a:t>
          </a:r>
          <a:endParaRPr lang="en-US" dirty="0"/>
        </a:p>
      </dgm:t>
    </dgm:pt>
    <dgm:pt modelId="{E39D2D0B-6159-4A19-9067-EAE36C41881D}" type="parTrans" cxnId="{1F9DDD6A-2C6F-4B4F-BABB-75E01DC6E251}">
      <dgm:prSet/>
      <dgm:spPr/>
      <dgm:t>
        <a:bodyPr/>
        <a:lstStyle/>
        <a:p>
          <a:endParaRPr lang="en-US"/>
        </a:p>
      </dgm:t>
    </dgm:pt>
    <dgm:pt modelId="{EC9E21C2-D387-4D3E-8D99-CC886C08ABE9}" type="sibTrans" cxnId="{1F9DDD6A-2C6F-4B4F-BABB-75E01DC6E251}">
      <dgm:prSet/>
      <dgm:spPr/>
      <dgm:t>
        <a:bodyPr/>
        <a:lstStyle/>
        <a:p>
          <a:endParaRPr lang="en-US"/>
        </a:p>
      </dgm:t>
    </dgm:pt>
    <dgm:pt modelId="{571352A2-6121-48C0-99FE-698D5E3E68AB}">
      <dgm:prSet/>
      <dgm:spPr/>
      <dgm:t>
        <a:bodyPr/>
        <a:lstStyle/>
        <a:p>
          <a:r>
            <a:rPr lang="en-US" b="1" i="1" dirty="0"/>
            <a:t>Deployment</a:t>
          </a:r>
          <a:endParaRPr lang="en-US" dirty="0"/>
        </a:p>
      </dgm:t>
    </dgm:pt>
    <dgm:pt modelId="{70CFD02E-DA0D-4173-803B-64751E01FCB9}" type="parTrans" cxnId="{2F9E2647-6105-483B-A354-D05E2B2FF387}">
      <dgm:prSet/>
      <dgm:spPr/>
      <dgm:t>
        <a:bodyPr/>
        <a:lstStyle/>
        <a:p>
          <a:endParaRPr lang="en-US"/>
        </a:p>
      </dgm:t>
    </dgm:pt>
    <dgm:pt modelId="{2ED87865-ECFE-4EA8-B20D-4F50900C86CB}" type="sibTrans" cxnId="{2F9E2647-6105-483B-A354-D05E2B2FF387}">
      <dgm:prSet/>
      <dgm:spPr/>
      <dgm:t>
        <a:bodyPr/>
        <a:lstStyle/>
        <a:p>
          <a:endParaRPr lang="en-US"/>
        </a:p>
      </dgm:t>
    </dgm:pt>
    <dgm:pt modelId="{AA89460A-07FB-46C1-8EE5-6FD54CB80F03}">
      <dgm:prSet/>
      <dgm:spPr/>
      <dgm:t>
        <a:bodyPr/>
        <a:lstStyle/>
        <a:p>
          <a:r>
            <a:rPr lang="en-US" b="1" i="1" dirty="0"/>
            <a:t>Learning</a:t>
          </a:r>
          <a:endParaRPr lang="en-US" dirty="0"/>
        </a:p>
      </dgm:t>
    </dgm:pt>
    <dgm:pt modelId="{A3EED28E-126E-4D02-BF36-79609EDD84B2}" type="parTrans" cxnId="{85CBD17B-1660-43A6-897A-656C29ACAAEA}">
      <dgm:prSet/>
      <dgm:spPr/>
      <dgm:t>
        <a:bodyPr/>
        <a:lstStyle/>
        <a:p>
          <a:endParaRPr lang="en-US"/>
        </a:p>
      </dgm:t>
    </dgm:pt>
    <dgm:pt modelId="{7C9F09E3-F350-437A-810F-41AF06B2B48B}" type="sibTrans" cxnId="{85CBD17B-1660-43A6-897A-656C29ACAAEA}">
      <dgm:prSet/>
      <dgm:spPr/>
      <dgm:t>
        <a:bodyPr/>
        <a:lstStyle/>
        <a:p>
          <a:endParaRPr lang="en-US"/>
        </a:p>
      </dgm:t>
    </dgm:pt>
    <dgm:pt modelId="{9C34C0C8-4AD9-47EA-830C-BAD51B121AD0}">
      <dgm:prSet/>
      <dgm:spPr/>
      <dgm:t>
        <a:bodyPr/>
        <a:lstStyle/>
        <a:p>
          <a:r>
            <a:rPr lang="en-US" b="1" i="1" dirty="0"/>
            <a:t>Integration</a:t>
          </a:r>
          <a:endParaRPr lang="en-US" dirty="0">
            <a:ea typeface="ＭＳ Ｐゴシック" pitchFamily="34" charset="-128"/>
          </a:endParaRPr>
        </a:p>
      </dgm:t>
    </dgm:pt>
    <dgm:pt modelId="{AA8E2213-7A64-44C8-AFD1-C474F665C9CC}" type="parTrans" cxnId="{01F1796B-EA6A-459A-8D54-2C740E2FA555}">
      <dgm:prSet/>
      <dgm:spPr/>
      <dgm:t>
        <a:bodyPr/>
        <a:lstStyle/>
        <a:p>
          <a:endParaRPr lang="en-US"/>
        </a:p>
      </dgm:t>
    </dgm:pt>
    <dgm:pt modelId="{F04D5F1E-181C-4F30-9F8D-2FF919EC9FB8}" type="sibTrans" cxnId="{01F1796B-EA6A-459A-8D54-2C740E2FA555}">
      <dgm:prSet/>
      <dgm:spPr/>
      <dgm:t>
        <a:bodyPr/>
        <a:lstStyle/>
        <a:p>
          <a:endParaRPr lang="en-US"/>
        </a:p>
      </dgm:t>
    </dgm:pt>
    <dgm:pt modelId="{5C1A5EB7-204A-47C7-90A5-C69D091E2A5F}">
      <dgm:prSet phldrT="[Text]"/>
      <dgm:spPr/>
      <dgm:t>
        <a:bodyPr/>
        <a:lstStyle/>
        <a:p>
          <a:r>
            <a:rPr lang="en-US" dirty="0"/>
            <a:t>Do you have a process for accomplishing this?</a:t>
          </a:r>
        </a:p>
      </dgm:t>
    </dgm:pt>
    <dgm:pt modelId="{04D5BFB5-EFAD-4525-8384-495EEE03A1E7}" type="parTrans" cxnId="{EC04592D-0123-4858-9E88-344695F91156}">
      <dgm:prSet/>
      <dgm:spPr/>
      <dgm:t>
        <a:bodyPr/>
        <a:lstStyle/>
        <a:p>
          <a:endParaRPr lang="en-US"/>
        </a:p>
      </dgm:t>
    </dgm:pt>
    <dgm:pt modelId="{6E46E8E0-4D0B-4302-9BD8-9DC310C1F6A0}" type="sibTrans" cxnId="{EC04592D-0123-4858-9E88-344695F91156}">
      <dgm:prSet/>
      <dgm:spPr/>
      <dgm:t>
        <a:bodyPr/>
        <a:lstStyle/>
        <a:p>
          <a:endParaRPr lang="en-US"/>
        </a:p>
      </dgm:t>
    </dgm:pt>
    <dgm:pt modelId="{61618746-6CE3-4241-A7B1-F1B50F031A06}">
      <dgm:prSet/>
      <dgm:spPr/>
      <dgm:t>
        <a:bodyPr/>
        <a:lstStyle/>
        <a:p>
          <a:r>
            <a:rPr lang="en-US" dirty="0"/>
            <a:t>How consistently are your key processes used where they should be used?</a:t>
          </a:r>
        </a:p>
      </dgm:t>
    </dgm:pt>
    <dgm:pt modelId="{F85F3036-895A-4F53-9EF9-5C701AAF39FD}" type="parTrans" cxnId="{015D9477-1395-467C-90FE-561D06DA16E9}">
      <dgm:prSet/>
      <dgm:spPr/>
      <dgm:t>
        <a:bodyPr/>
        <a:lstStyle/>
        <a:p>
          <a:endParaRPr lang="en-US"/>
        </a:p>
      </dgm:t>
    </dgm:pt>
    <dgm:pt modelId="{1554AE40-A6E5-4D4D-9375-A77B16EEF2FD}" type="sibTrans" cxnId="{015D9477-1395-467C-90FE-561D06DA16E9}">
      <dgm:prSet/>
      <dgm:spPr/>
      <dgm:t>
        <a:bodyPr/>
        <a:lstStyle/>
        <a:p>
          <a:endParaRPr lang="en-US"/>
        </a:p>
      </dgm:t>
    </dgm:pt>
    <dgm:pt modelId="{519DCD44-CB69-4D81-9EA3-148A8B212C41}">
      <dgm:prSet/>
      <dgm:spPr/>
      <dgm:t>
        <a:bodyPr/>
        <a:lstStyle/>
        <a:p>
          <a:r>
            <a:rPr lang="en-US" dirty="0"/>
            <a:t>Do you improve the process regularly, and share the improvements?</a:t>
          </a:r>
        </a:p>
      </dgm:t>
    </dgm:pt>
    <dgm:pt modelId="{1990D647-2517-4666-9055-7973556DD45E}" type="parTrans" cxnId="{97FC3435-815A-47A9-9CF0-27E58AF68F0F}">
      <dgm:prSet/>
      <dgm:spPr/>
      <dgm:t>
        <a:bodyPr/>
        <a:lstStyle/>
        <a:p>
          <a:endParaRPr lang="en-US"/>
        </a:p>
      </dgm:t>
    </dgm:pt>
    <dgm:pt modelId="{2C40E653-387F-4B4E-92AE-EB19E20E6622}" type="sibTrans" cxnId="{97FC3435-815A-47A9-9CF0-27E58AF68F0F}">
      <dgm:prSet/>
      <dgm:spPr/>
      <dgm:t>
        <a:bodyPr/>
        <a:lstStyle/>
        <a:p>
          <a:endParaRPr lang="en-US"/>
        </a:p>
      </dgm:t>
    </dgm:pt>
    <dgm:pt modelId="{476D9CD9-03AF-4341-8DCE-BB6AF5E08C2D}">
      <dgm:prSet/>
      <dgm:spPr/>
      <dgm:t>
        <a:bodyPr/>
        <a:lstStyle/>
        <a:p>
          <a:r>
            <a:rPr lang="en-US" dirty="0"/>
            <a:t>How well do your processes reflect your organization’s needs and goals?</a:t>
          </a:r>
          <a:endParaRPr lang="en-US" dirty="0">
            <a:ea typeface="ＭＳ Ｐゴシック" pitchFamily="34" charset="-128"/>
          </a:endParaRPr>
        </a:p>
      </dgm:t>
    </dgm:pt>
    <dgm:pt modelId="{D2B3979C-8DE3-4139-BE88-71B8667DF961}" type="parTrans" cxnId="{48E00BE9-D9B9-46EA-8D1E-218672A517EA}">
      <dgm:prSet/>
      <dgm:spPr/>
      <dgm:t>
        <a:bodyPr/>
        <a:lstStyle/>
        <a:p>
          <a:endParaRPr lang="en-US"/>
        </a:p>
      </dgm:t>
    </dgm:pt>
    <dgm:pt modelId="{D29447F2-F0E2-4DAA-9AB1-B76F8FC145C2}" type="sibTrans" cxnId="{48E00BE9-D9B9-46EA-8D1E-218672A517EA}">
      <dgm:prSet/>
      <dgm:spPr/>
      <dgm:t>
        <a:bodyPr/>
        <a:lstStyle/>
        <a:p>
          <a:endParaRPr lang="en-US"/>
        </a:p>
      </dgm:t>
    </dgm:pt>
    <dgm:pt modelId="{6D4030F3-E886-40B8-BC01-042C9A0B15F5}">
      <dgm:prSet phldrT="[Text]"/>
      <dgm:spPr/>
      <dgm:t>
        <a:bodyPr/>
        <a:lstStyle/>
        <a:p>
          <a:r>
            <a:rPr lang="en-US" dirty="0"/>
            <a:t>Is the process well-ordered and repeatable?</a:t>
          </a:r>
        </a:p>
      </dgm:t>
    </dgm:pt>
    <dgm:pt modelId="{8D0E8666-ED44-4EFD-A157-9790554B2E9A}" type="parTrans" cxnId="{F09D414E-D440-4BFE-886E-5CDEA70CD485}">
      <dgm:prSet/>
      <dgm:spPr/>
      <dgm:t>
        <a:bodyPr/>
        <a:lstStyle/>
        <a:p>
          <a:endParaRPr lang="en-US"/>
        </a:p>
      </dgm:t>
    </dgm:pt>
    <dgm:pt modelId="{114C2AB8-F95F-4626-AFA2-5BDBF927434B}" type="sibTrans" cxnId="{F09D414E-D440-4BFE-886E-5CDEA70CD485}">
      <dgm:prSet/>
      <dgm:spPr/>
      <dgm:t>
        <a:bodyPr/>
        <a:lstStyle/>
        <a:p>
          <a:endParaRPr lang="en-US"/>
        </a:p>
      </dgm:t>
    </dgm:pt>
    <dgm:pt modelId="{CDA8E6C6-B38B-488D-B95A-D9087C2D2670}" type="pres">
      <dgm:prSet presAssocID="{8106BEE2-86B7-40E4-A654-BA9157719FAC}" presName="Name0" presStyleCnt="0">
        <dgm:presLayoutVars>
          <dgm:dir/>
          <dgm:animLvl val="lvl"/>
          <dgm:resizeHandles/>
        </dgm:presLayoutVars>
      </dgm:prSet>
      <dgm:spPr/>
    </dgm:pt>
    <dgm:pt modelId="{7D595079-7594-4886-960D-1F13C9CA9C6E}" type="pres">
      <dgm:prSet presAssocID="{37D55ED0-6D51-4F4E-8C6E-99132E5F9058}" presName="linNode" presStyleCnt="0"/>
      <dgm:spPr/>
    </dgm:pt>
    <dgm:pt modelId="{CABC4A7C-5741-4981-AF33-704F415C52D7}" type="pres">
      <dgm:prSet presAssocID="{37D55ED0-6D51-4F4E-8C6E-99132E5F9058}" presName="parentShp" presStyleLbl="node1" presStyleIdx="0" presStyleCnt="4" custLinFactNeighborX="-7618" custLinFactNeighborY="-126">
        <dgm:presLayoutVars>
          <dgm:bulletEnabled val="1"/>
        </dgm:presLayoutVars>
      </dgm:prSet>
      <dgm:spPr/>
    </dgm:pt>
    <dgm:pt modelId="{6D97D063-DFF5-4514-8C7C-13F6DAC5DC50}" type="pres">
      <dgm:prSet presAssocID="{37D55ED0-6D51-4F4E-8C6E-99132E5F9058}" presName="childShp" presStyleLbl="bgAccFollowNode1" presStyleIdx="0" presStyleCnt="4">
        <dgm:presLayoutVars>
          <dgm:bulletEnabled val="1"/>
        </dgm:presLayoutVars>
      </dgm:prSet>
      <dgm:spPr/>
    </dgm:pt>
    <dgm:pt modelId="{239512E4-47C8-4967-89D5-628C0E5B699E}" type="pres">
      <dgm:prSet presAssocID="{EC9E21C2-D387-4D3E-8D99-CC886C08ABE9}" presName="spacing" presStyleCnt="0"/>
      <dgm:spPr/>
    </dgm:pt>
    <dgm:pt modelId="{99D26911-B7B2-4A2C-B50F-8E33104D263B}" type="pres">
      <dgm:prSet presAssocID="{571352A2-6121-48C0-99FE-698D5E3E68AB}" presName="linNode" presStyleCnt="0"/>
      <dgm:spPr/>
    </dgm:pt>
    <dgm:pt modelId="{0AB44F55-E127-4E5B-981D-3CE11A2B74CA}" type="pres">
      <dgm:prSet presAssocID="{571352A2-6121-48C0-99FE-698D5E3E68AB}" presName="parentShp" presStyleLbl="node1" presStyleIdx="1" presStyleCnt="4">
        <dgm:presLayoutVars>
          <dgm:bulletEnabled val="1"/>
        </dgm:presLayoutVars>
      </dgm:prSet>
      <dgm:spPr/>
    </dgm:pt>
    <dgm:pt modelId="{1C2B90BD-2B72-4185-9F5E-B2F0530DBAB9}" type="pres">
      <dgm:prSet presAssocID="{571352A2-6121-48C0-99FE-698D5E3E68AB}" presName="childShp" presStyleLbl="bgAccFollowNode1" presStyleIdx="1" presStyleCnt="4">
        <dgm:presLayoutVars>
          <dgm:bulletEnabled val="1"/>
        </dgm:presLayoutVars>
      </dgm:prSet>
      <dgm:spPr/>
    </dgm:pt>
    <dgm:pt modelId="{C74C016B-8AE4-4F0D-A8CA-0253F023C821}" type="pres">
      <dgm:prSet presAssocID="{2ED87865-ECFE-4EA8-B20D-4F50900C86CB}" presName="spacing" presStyleCnt="0"/>
      <dgm:spPr/>
    </dgm:pt>
    <dgm:pt modelId="{D44DA213-A968-411C-8487-4B047BAD6323}" type="pres">
      <dgm:prSet presAssocID="{AA89460A-07FB-46C1-8EE5-6FD54CB80F03}" presName="linNode" presStyleCnt="0"/>
      <dgm:spPr/>
    </dgm:pt>
    <dgm:pt modelId="{BC6CC2B4-FD4A-4160-989C-15E696B915E5}" type="pres">
      <dgm:prSet presAssocID="{AA89460A-07FB-46C1-8EE5-6FD54CB80F03}" presName="parentShp" presStyleLbl="node1" presStyleIdx="2" presStyleCnt="4">
        <dgm:presLayoutVars>
          <dgm:bulletEnabled val="1"/>
        </dgm:presLayoutVars>
      </dgm:prSet>
      <dgm:spPr/>
    </dgm:pt>
    <dgm:pt modelId="{093F5388-CF5F-4732-9E64-98E43E6CA5CE}" type="pres">
      <dgm:prSet presAssocID="{AA89460A-07FB-46C1-8EE5-6FD54CB80F03}" presName="childShp" presStyleLbl="bgAccFollowNode1" presStyleIdx="2" presStyleCnt="4">
        <dgm:presLayoutVars>
          <dgm:bulletEnabled val="1"/>
        </dgm:presLayoutVars>
      </dgm:prSet>
      <dgm:spPr/>
    </dgm:pt>
    <dgm:pt modelId="{7FA7DA93-2535-4758-A0E9-5DE0E25C2F89}" type="pres">
      <dgm:prSet presAssocID="{7C9F09E3-F350-437A-810F-41AF06B2B48B}" presName="spacing" presStyleCnt="0"/>
      <dgm:spPr/>
    </dgm:pt>
    <dgm:pt modelId="{C5567208-B8C6-4CC7-9F8D-FC96DC2346B9}" type="pres">
      <dgm:prSet presAssocID="{9C34C0C8-4AD9-47EA-830C-BAD51B121AD0}" presName="linNode" presStyleCnt="0"/>
      <dgm:spPr/>
    </dgm:pt>
    <dgm:pt modelId="{5EFFB7B9-148B-4B0C-89A7-B5134AB1B956}" type="pres">
      <dgm:prSet presAssocID="{9C34C0C8-4AD9-47EA-830C-BAD51B121AD0}" presName="parentShp" presStyleLbl="node1" presStyleIdx="3" presStyleCnt="4">
        <dgm:presLayoutVars>
          <dgm:bulletEnabled val="1"/>
        </dgm:presLayoutVars>
      </dgm:prSet>
      <dgm:spPr/>
    </dgm:pt>
    <dgm:pt modelId="{8AFC6EEA-623E-43D7-BFAA-022911E08412}" type="pres">
      <dgm:prSet presAssocID="{9C34C0C8-4AD9-47EA-830C-BAD51B121AD0}" presName="childShp" presStyleLbl="bgAccFollowNode1" presStyleIdx="3" presStyleCnt="4">
        <dgm:presLayoutVars>
          <dgm:bulletEnabled val="1"/>
        </dgm:presLayoutVars>
      </dgm:prSet>
      <dgm:spPr/>
    </dgm:pt>
  </dgm:ptLst>
  <dgm:cxnLst>
    <dgm:cxn modelId="{01E0F500-8E59-405D-9D13-DFA33FF0FF49}" type="presOf" srcId="{AA89460A-07FB-46C1-8EE5-6FD54CB80F03}" destId="{BC6CC2B4-FD4A-4160-989C-15E696B915E5}" srcOrd="0" destOrd="0" presId="urn:microsoft.com/office/officeart/2005/8/layout/vList6"/>
    <dgm:cxn modelId="{8C23711D-DB5A-402A-832C-E635FE634642}" type="presOf" srcId="{571352A2-6121-48C0-99FE-698D5E3E68AB}" destId="{0AB44F55-E127-4E5B-981D-3CE11A2B74CA}" srcOrd="0" destOrd="0" presId="urn:microsoft.com/office/officeart/2005/8/layout/vList6"/>
    <dgm:cxn modelId="{D70D281E-9D50-4814-AC0B-39736AB0702E}" type="presOf" srcId="{6D4030F3-E886-40B8-BC01-042C9A0B15F5}" destId="{6D97D063-DFF5-4514-8C7C-13F6DAC5DC50}" srcOrd="0" destOrd="1" presId="urn:microsoft.com/office/officeart/2005/8/layout/vList6"/>
    <dgm:cxn modelId="{155D7C22-2F95-463B-A337-0027AAEFBDE3}" type="presOf" srcId="{61618746-6CE3-4241-A7B1-F1B50F031A06}" destId="{1C2B90BD-2B72-4185-9F5E-B2F0530DBAB9}" srcOrd="0" destOrd="0" presId="urn:microsoft.com/office/officeart/2005/8/layout/vList6"/>
    <dgm:cxn modelId="{EC04592D-0123-4858-9E88-344695F91156}" srcId="{37D55ED0-6D51-4F4E-8C6E-99132E5F9058}" destId="{5C1A5EB7-204A-47C7-90A5-C69D091E2A5F}" srcOrd="0" destOrd="0" parTransId="{04D5BFB5-EFAD-4525-8384-495EEE03A1E7}" sibTransId="{6E46E8E0-4D0B-4302-9BD8-9DC310C1F6A0}"/>
    <dgm:cxn modelId="{97FC3435-815A-47A9-9CF0-27E58AF68F0F}" srcId="{AA89460A-07FB-46C1-8EE5-6FD54CB80F03}" destId="{519DCD44-CB69-4D81-9EA3-148A8B212C41}" srcOrd="0" destOrd="0" parTransId="{1990D647-2517-4666-9055-7973556DD45E}" sibTransId="{2C40E653-387F-4B4E-92AE-EB19E20E6622}"/>
    <dgm:cxn modelId="{2F9E2647-6105-483B-A354-D05E2B2FF387}" srcId="{8106BEE2-86B7-40E4-A654-BA9157719FAC}" destId="{571352A2-6121-48C0-99FE-698D5E3E68AB}" srcOrd="1" destOrd="0" parTransId="{70CFD02E-DA0D-4173-803B-64751E01FCB9}" sibTransId="{2ED87865-ECFE-4EA8-B20D-4F50900C86CB}"/>
    <dgm:cxn modelId="{1F9DDD6A-2C6F-4B4F-BABB-75E01DC6E251}" srcId="{8106BEE2-86B7-40E4-A654-BA9157719FAC}" destId="{37D55ED0-6D51-4F4E-8C6E-99132E5F9058}" srcOrd="0" destOrd="0" parTransId="{E39D2D0B-6159-4A19-9067-EAE36C41881D}" sibTransId="{EC9E21C2-D387-4D3E-8D99-CC886C08ABE9}"/>
    <dgm:cxn modelId="{1389184B-C1F5-43DD-8A66-397130CD758D}" type="presOf" srcId="{476D9CD9-03AF-4341-8DCE-BB6AF5E08C2D}" destId="{8AFC6EEA-623E-43D7-BFAA-022911E08412}" srcOrd="0" destOrd="0" presId="urn:microsoft.com/office/officeart/2005/8/layout/vList6"/>
    <dgm:cxn modelId="{01F1796B-EA6A-459A-8D54-2C740E2FA555}" srcId="{8106BEE2-86B7-40E4-A654-BA9157719FAC}" destId="{9C34C0C8-4AD9-47EA-830C-BAD51B121AD0}" srcOrd="3" destOrd="0" parTransId="{AA8E2213-7A64-44C8-AFD1-C474F665C9CC}" sibTransId="{F04D5F1E-181C-4F30-9F8D-2FF919EC9FB8}"/>
    <dgm:cxn modelId="{F09D414E-D440-4BFE-886E-5CDEA70CD485}" srcId="{37D55ED0-6D51-4F4E-8C6E-99132E5F9058}" destId="{6D4030F3-E886-40B8-BC01-042C9A0B15F5}" srcOrd="1" destOrd="0" parTransId="{8D0E8666-ED44-4EFD-A157-9790554B2E9A}" sibTransId="{114C2AB8-F95F-4626-AFA2-5BDBF927434B}"/>
    <dgm:cxn modelId="{015D9477-1395-467C-90FE-561D06DA16E9}" srcId="{571352A2-6121-48C0-99FE-698D5E3E68AB}" destId="{61618746-6CE3-4241-A7B1-F1B50F031A06}" srcOrd="0" destOrd="0" parTransId="{F85F3036-895A-4F53-9EF9-5C701AAF39FD}" sibTransId="{1554AE40-A6E5-4D4D-9375-A77B16EEF2FD}"/>
    <dgm:cxn modelId="{85CBD17B-1660-43A6-897A-656C29ACAAEA}" srcId="{8106BEE2-86B7-40E4-A654-BA9157719FAC}" destId="{AA89460A-07FB-46C1-8EE5-6FD54CB80F03}" srcOrd="2" destOrd="0" parTransId="{A3EED28E-126E-4D02-BF36-79609EDD84B2}" sibTransId="{7C9F09E3-F350-437A-810F-41AF06B2B48B}"/>
    <dgm:cxn modelId="{18599590-5EF6-4D03-A307-CFC7ABD3D224}" type="presOf" srcId="{519DCD44-CB69-4D81-9EA3-148A8B212C41}" destId="{093F5388-CF5F-4732-9E64-98E43E6CA5CE}" srcOrd="0" destOrd="0" presId="urn:microsoft.com/office/officeart/2005/8/layout/vList6"/>
    <dgm:cxn modelId="{EEF77C9D-47F0-41FA-A2A8-AE5BE8B58DBB}" type="presOf" srcId="{8106BEE2-86B7-40E4-A654-BA9157719FAC}" destId="{CDA8E6C6-B38B-488D-B95A-D9087C2D2670}" srcOrd="0" destOrd="0" presId="urn:microsoft.com/office/officeart/2005/8/layout/vList6"/>
    <dgm:cxn modelId="{D89BF1A2-40DE-46E7-A0D4-CF0602F38F29}" type="presOf" srcId="{5C1A5EB7-204A-47C7-90A5-C69D091E2A5F}" destId="{6D97D063-DFF5-4514-8C7C-13F6DAC5DC50}" srcOrd="0" destOrd="0" presId="urn:microsoft.com/office/officeart/2005/8/layout/vList6"/>
    <dgm:cxn modelId="{8FBACDA6-CC17-42DC-A334-F153C5462444}" type="presOf" srcId="{37D55ED0-6D51-4F4E-8C6E-99132E5F9058}" destId="{CABC4A7C-5741-4981-AF33-704F415C52D7}" srcOrd="0" destOrd="0" presId="urn:microsoft.com/office/officeart/2005/8/layout/vList6"/>
    <dgm:cxn modelId="{589893D3-B0A9-48FA-A9ED-C3D61C0625E5}" type="presOf" srcId="{9C34C0C8-4AD9-47EA-830C-BAD51B121AD0}" destId="{5EFFB7B9-148B-4B0C-89A7-B5134AB1B956}" srcOrd="0" destOrd="0" presId="urn:microsoft.com/office/officeart/2005/8/layout/vList6"/>
    <dgm:cxn modelId="{48E00BE9-D9B9-46EA-8D1E-218672A517EA}" srcId="{9C34C0C8-4AD9-47EA-830C-BAD51B121AD0}" destId="{476D9CD9-03AF-4341-8DCE-BB6AF5E08C2D}" srcOrd="0" destOrd="0" parTransId="{D2B3979C-8DE3-4139-BE88-71B8667DF961}" sibTransId="{D29447F2-F0E2-4DAA-9AB1-B76F8FC145C2}"/>
    <dgm:cxn modelId="{A7178BF0-E562-438E-8557-C23740CF5893}" type="presParOf" srcId="{CDA8E6C6-B38B-488D-B95A-D9087C2D2670}" destId="{7D595079-7594-4886-960D-1F13C9CA9C6E}" srcOrd="0" destOrd="0" presId="urn:microsoft.com/office/officeart/2005/8/layout/vList6"/>
    <dgm:cxn modelId="{4FB19DE5-7DDD-4B32-939C-5FE00FE4CEFF}" type="presParOf" srcId="{7D595079-7594-4886-960D-1F13C9CA9C6E}" destId="{CABC4A7C-5741-4981-AF33-704F415C52D7}" srcOrd="0" destOrd="0" presId="urn:microsoft.com/office/officeart/2005/8/layout/vList6"/>
    <dgm:cxn modelId="{B593F6B3-86E8-49BE-BB2B-9D6113570D25}" type="presParOf" srcId="{7D595079-7594-4886-960D-1F13C9CA9C6E}" destId="{6D97D063-DFF5-4514-8C7C-13F6DAC5DC50}" srcOrd="1" destOrd="0" presId="urn:microsoft.com/office/officeart/2005/8/layout/vList6"/>
    <dgm:cxn modelId="{A26125D4-BB4B-4A19-952B-8BB8A710578C}" type="presParOf" srcId="{CDA8E6C6-B38B-488D-B95A-D9087C2D2670}" destId="{239512E4-47C8-4967-89D5-628C0E5B699E}" srcOrd="1" destOrd="0" presId="urn:microsoft.com/office/officeart/2005/8/layout/vList6"/>
    <dgm:cxn modelId="{25AE484B-5B01-429F-A9AF-4A7C89D945E0}" type="presParOf" srcId="{CDA8E6C6-B38B-488D-B95A-D9087C2D2670}" destId="{99D26911-B7B2-4A2C-B50F-8E33104D263B}" srcOrd="2" destOrd="0" presId="urn:microsoft.com/office/officeart/2005/8/layout/vList6"/>
    <dgm:cxn modelId="{C1ADD506-0F61-4BBA-AF59-87AEEF34CDFD}" type="presParOf" srcId="{99D26911-B7B2-4A2C-B50F-8E33104D263B}" destId="{0AB44F55-E127-4E5B-981D-3CE11A2B74CA}" srcOrd="0" destOrd="0" presId="urn:microsoft.com/office/officeart/2005/8/layout/vList6"/>
    <dgm:cxn modelId="{1A10DD88-8567-4A5C-86A6-2D8635DFA3DC}" type="presParOf" srcId="{99D26911-B7B2-4A2C-B50F-8E33104D263B}" destId="{1C2B90BD-2B72-4185-9F5E-B2F0530DBAB9}" srcOrd="1" destOrd="0" presId="urn:microsoft.com/office/officeart/2005/8/layout/vList6"/>
    <dgm:cxn modelId="{6D0B5D13-269C-4A4D-9C09-BA3ADBE8398A}" type="presParOf" srcId="{CDA8E6C6-B38B-488D-B95A-D9087C2D2670}" destId="{C74C016B-8AE4-4F0D-A8CA-0253F023C821}" srcOrd="3" destOrd="0" presId="urn:microsoft.com/office/officeart/2005/8/layout/vList6"/>
    <dgm:cxn modelId="{4C185D53-4144-4D47-9639-72BF90D8A90B}" type="presParOf" srcId="{CDA8E6C6-B38B-488D-B95A-D9087C2D2670}" destId="{D44DA213-A968-411C-8487-4B047BAD6323}" srcOrd="4" destOrd="0" presId="urn:microsoft.com/office/officeart/2005/8/layout/vList6"/>
    <dgm:cxn modelId="{8C24FCC2-2CDC-4035-B994-AD9E6F90A44E}" type="presParOf" srcId="{D44DA213-A968-411C-8487-4B047BAD6323}" destId="{BC6CC2B4-FD4A-4160-989C-15E696B915E5}" srcOrd="0" destOrd="0" presId="urn:microsoft.com/office/officeart/2005/8/layout/vList6"/>
    <dgm:cxn modelId="{A72C4191-BFCC-409C-80C8-05725E8B1E54}" type="presParOf" srcId="{D44DA213-A968-411C-8487-4B047BAD6323}" destId="{093F5388-CF5F-4732-9E64-98E43E6CA5CE}" srcOrd="1" destOrd="0" presId="urn:microsoft.com/office/officeart/2005/8/layout/vList6"/>
    <dgm:cxn modelId="{C11AA7F3-E2DE-4493-B30A-5198F1C0988F}" type="presParOf" srcId="{CDA8E6C6-B38B-488D-B95A-D9087C2D2670}" destId="{7FA7DA93-2535-4758-A0E9-5DE0E25C2F89}" srcOrd="5" destOrd="0" presId="urn:microsoft.com/office/officeart/2005/8/layout/vList6"/>
    <dgm:cxn modelId="{41AEF2A9-EB8D-40C8-930E-FEF729750D37}" type="presParOf" srcId="{CDA8E6C6-B38B-488D-B95A-D9087C2D2670}" destId="{C5567208-B8C6-4CC7-9F8D-FC96DC2346B9}" srcOrd="6" destOrd="0" presId="urn:microsoft.com/office/officeart/2005/8/layout/vList6"/>
    <dgm:cxn modelId="{2AC854F2-8CB9-44A9-8D74-992E9B64932E}" type="presParOf" srcId="{C5567208-B8C6-4CC7-9F8D-FC96DC2346B9}" destId="{5EFFB7B9-148B-4B0C-89A7-B5134AB1B956}" srcOrd="0" destOrd="0" presId="urn:microsoft.com/office/officeart/2005/8/layout/vList6"/>
    <dgm:cxn modelId="{F23025B5-E824-4B28-94E1-ADC58F7B4D0F}" type="presParOf" srcId="{C5567208-B8C6-4CC7-9F8D-FC96DC2346B9}" destId="{8AFC6EEA-623E-43D7-BFAA-022911E0841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06BEE2-86B7-40E4-A654-BA9157719FAC}"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37D55ED0-6D51-4F4E-8C6E-99132E5F9058}">
      <dgm:prSet phldrT="[Text]"/>
      <dgm:spPr/>
      <dgm:t>
        <a:bodyPr/>
        <a:lstStyle/>
        <a:p>
          <a:r>
            <a:rPr lang="en-US" b="1" i="1" dirty="0"/>
            <a:t>Levels</a:t>
          </a:r>
          <a:endParaRPr lang="en-US" dirty="0"/>
        </a:p>
      </dgm:t>
    </dgm:pt>
    <dgm:pt modelId="{E39D2D0B-6159-4A19-9067-EAE36C41881D}" type="parTrans" cxnId="{1F9DDD6A-2C6F-4B4F-BABB-75E01DC6E251}">
      <dgm:prSet/>
      <dgm:spPr/>
      <dgm:t>
        <a:bodyPr/>
        <a:lstStyle/>
        <a:p>
          <a:endParaRPr lang="en-US"/>
        </a:p>
      </dgm:t>
    </dgm:pt>
    <dgm:pt modelId="{EC9E21C2-D387-4D3E-8D99-CC886C08ABE9}" type="sibTrans" cxnId="{1F9DDD6A-2C6F-4B4F-BABB-75E01DC6E251}">
      <dgm:prSet/>
      <dgm:spPr/>
      <dgm:t>
        <a:bodyPr/>
        <a:lstStyle/>
        <a:p>
          <a:endParaRPr lang="en-US"/>
        </a:p>
      </dgm:t>
    </dgm:pt>
    <dgm:pt modelId="{BDCB0771-2171-4C35-9BAC-FA9FFBDEB723}">
      <dgm:prSet/>
      <dgm:spPr/>
      <dgm:t>
        <a:bodyPr/>
        <a:lstStyle/>
        <a:p>
          <a:r>
            <a:rPr lang="en-US" b="1" i="1" dirty="0"/>
            <a:t>Trends</a:t>
          </a:r>
          <a:endParaRPr lang="en-US" dirty="0"/>
        </a:p>
      </dgm:t>
    </dgm:pt>
    <dgm:pt modelId="{CDEC8C6A-B70E-4950-9169-A10F05367932}" type="parTrans" cxnId="{82FDB371-86AE-4842-A044-5B0AF620FD9E}">
      <dgm:prSet/>
      <dgm:spPr/>
      <dgm:t>
        <a:bodyPr/>
        <a:lstStyle/>
        <a:p>
          <a:endParaRPr lang="en-US"/>
        </a:p>
      </dgm:t>
    </dgm:pt>
    <dgm:pt modelId="{7427A2EE-CF07-4587-80B2-6A824B7EC214}" type="sibTrans" cxnId="{82FDB371-86AE-4842-A044-5B0AF620FD9E}">
      <dgm:prSet/>
      <dgm:spPr/>
      <dgm:t>
        <a:bodyPr/>
        <a:lstStyle/>
        <a:p>
          <a:endParaRPr lang="en-US"/>
        </a:p>
      </dgm:t>
    </dgm:pt>
    <dgm:pt modelId="{12B3D122-CE78-4DF3-B85F-A389C4E7C24E}">
      <dgm:prSet/>
      <dgm:spPr/>
      <dgm:t>
        <a:bodyPr/>
        <a:lstStyle/>
        <a:p>
          <a:r>
            <a:rPr lang="en-US" b="1" i="1" dirty="0"/>
            <a:t>Comparisons</a:t>
          </a:r>
          <a:endParaRPr lang="en-US" dirty="0"/>
        </a:p>
      </dgm:t>
    </dgm:pt>
    <dgm:pt modelId="{BEA9BDEF-9D4B-4EFD-B62A-8BDB99D9EA55}" type="parTrans" cxnId="{86717EB4-7086-4E7B-8255-E867C1B33CF0}">
      <dgm:prSet/>
      <dgm:spPr/>
      <dgm:t>
        <a:bodyPr/>
        <a:lstStyle/>
        <a:p>
          <a:endParaRPr lang="en-US"/>
        </a:p>
      </dgm:t>
    </dgm:pt>
    <dgm:pt modelId="{060BFAD3-8C63-4FAB-A608-4C1E60BDDA51}" type="sibTrans" cxnId="{86717EB4-7086-4E7B-8255-E867C1B33CF0}">
      <dgm:prSet/>
      <dgm:spPr/>
      <dgm:t>
        <a:bodyPr/>
        <a:lstStyle/>
        <a:p>
          <a:endParaRPr lang="en-US"/>
        </a:p>
      </dgm:t>
    </dgm:pt>
    <dgm:pt modelId="{1973884F-D145-4B3E-85F1-07FAD5A1B1FA}">
      <dgm:prSet/>
      <dgm:spPr/>
      <dgm:t>
        <a:bodyPr/>
        <a:lstStyle/>
        <a:p>
          <a:r>
            <a:rPr lang="en-US" b="1" i="1" dirty="0"/>
            <a:t>Integration</a:t>
          </a:r>
          <a:endParaRPr lang="en-US" dirty="0">
            <a:ea typeface="ＭＳ Ｐゴシック" pitchFamily="34" charset="-128"/>
          </a:endParaRPr>
        </a:p>
      </dgm:t>
    </dgm:pt>
    <dgm:pt modelId="{0CC988AE-ADEA-4009-B30E-5316C9338721}" type="parTrans" cxnId="{9B374E18-2D51-4A56-A9D3-7572C41FF13A}">
      <dgm:prSet/>
      <dgm:spPr/>
      <dgm:t>
        <a:bodyPr/>
        <a:lstStyle/>
        <a:p>
          <a:endParaRPr lang="en-US"/>
        </a:p>
      </dgm:t>
    </dgm:pt>
    <dgm:pt modelId="{EC9C92F6-12D6-4788-B66F-AD0B4EB328B9}" type="sibTrans" cxnId="{9B374E18-2D51-4A56-A9D3-7572C41FF13A}">
      <dgm:prSet/>
      <dgm:spPr/>
      <dgm:t>
        <a:bodyPr/>
        <a:lstStyle/>
        <a:p>
          <a:endParaRPr lang="en-US"/>
        </a:p>
      </dgm:t>
    </dgm:pt>
    <dgm:pt modelId="{46C9FF12-E9FE-4A07-95E5-D99250A88B00}">
      <dgm:prSet phldrT="[Text]"/>
      <dgm:spPr/>
      <dgm:t>
        <a:bodyPr/>
        <a:lstStyle/>
        <a:p>
          <a:r>
            <a:rPr lang="en-US" dirty="0"/>
            <a:t>What is your current performance?</a:t>
          </a:r>
        </a:p>
      </dgm:t>
    </dgm:pt>
    <dgm:pt modelId="{A3907284-B9E2-45BB-B21E-A88AF15D21B0}" type="parTrans" cxnId="{52DED6DA-08E0-49D6-823F-D030EF221142}">
      <dgm:prSet/>
      <dgm:spPr/>
      <dgm:t>
        <a:bodyPr/>
        <a:lstStyle/>
        <a:p>
          <a:endParaRPr lang="en-US"/>
        </a:p>
      </dgm:t>
    </dgm:pt>
    <dgm:pt modelId="{6FBEA27E-F16E-4B27-9E97-D7BA41216CF2}" type="sibTrans" cxnId="{52DED6DA-08E0-49D6-823F-D030EF221142}">
      <dgm:prSet/>
      <dgm:spPr/>
      <dgm:t>
        <a:bodyPr/>
        <a:lstStyle/>
        <a:p>
          <a:endParaRPr lang="en-US"/>
        </a:p>
      </dgm:t>
    </dgm:pt>
    <dgm:pt modelId="{58E8E580-0FA6-45B3-B833-6B6D39EA992A}">
      <dgm:prSet/>
      <dgm:spPr/>
      <dgm:t>
        <a:bodyPr/>
        <a:lstStyle/>
        <a:p>
          <a:r>
            <a:rPr lang="en-US" dirty="0"/>
            <a:t>Are the results improving, staying the same, or getting worse?</a:t>
          </a:r>
        </a:p>
      </dgm:t>
    </dgm:pt>
    <dgm:pt modelId="{38574B3E-F8E8-4608-81BA-AE7780D322AA}" type="parTrans" cxnId="{164F2A60-ABEB-40C5-A7F7-1C427F35E24F}">
      <dgm:prSet/>
      <dgm:spPr/>
      <dgm:t>
        <a:bodyPr/>
        <a:lstStyle/>
        <a:p>
          <a:endParaRPr lang="en-US"/>
        </a:p>
      </dgm:t>
    </dgm:pt>
    <dgm:pt modelId="{AF3D6D1B-FE3F-455E-AC50-5FA43415773E}" type="sibTrans" cxnId="{164F2A60-ABEB-40C5-A7F7-1C427F35E24F}">
      <dgm:prSet/>
      <dgm:spPr/>
      <dgm:t>
        <a:bodyPr/>
        <a:lstStyle/>
        <a:p>
          <a:endParaRPr lang="en-US"/>
        </a:p>
      </dgm:t>
    </dgm:pt>
    <dgm:pt modelId="{C686F7AE-E462-4C98-B5B3-4C089C8AB3FD}">
      <dgm:prSet/>
      <dgm:spPr/>
      <dgm:t>
        <a:bodyPr/>
        <a:lstStyle/>
        <a:p>
          <a:r>
            <a:rPr lang="en-US" dirty="0"/>
            <a:t>How does your performance compare with that of others?</a:t>
          </a:r>
        </a:p>
      </dgm:t>
    </dgm:pt>
    <dgm:pt modelId="{7D56BAAD-AE39-4716-97D9-C8BF92878071}" type="parTrans" cxnId="{96D560D7-49B6-4A00-A5D9-47C929A92CCC}">
      <dgm:prSet/>
      <dgm:spPr/>
      <dgm:t>
        <a:bodyPr/>
        <a:lstStyle/>
        <a:p>
          <a:endParaRPr lang="en-US"/>
        </a:p>
      </dgm:t>
    </dgm:pt>
    <dgm:pt modelId="{35D8187C-20B9-4EFC-9B32-81168402A533}" type="sibTrans" cxnId="{96D560D7-49B6-4A00-A5D9-47C929A92CCC}">
      <dgm:prSet/>
      <dgm:spPr/>
      <dgm:t>
        <a:bodyPr/>
        <a:lstStyle/>
        <a:p>
          <a:endParaRPr lang="en-US"/>
        </a:p>
      </dgm:t>
    </dgm:pt>
    <dgm:pt modelId="{4A753F48-753F-47D7-B1E4-4160B09C0332}">
      <dgm:prSet/>
      <dgm:spPr/>
      <dgm:t>
        <a:bodyPr/>
        <a:lstStyle/>
        <a:p>
          <a:r>
            <a:rPr lang="en-US" dirty="0"/>
            <a:t>Are you tracking </a:t>
          </a:r>
          <a:r>
            <a:rPr lang="en-US" u="sng" dirty="0"/>
            <a:t>important</a:t>
          </a:r>
          <a:r>
            <a:rPr lang="en-US" dirty="0"/>
            <a:t> results? </a:t>
          </a:r>
          <a:endParaRPr lang="en-US" dirty="0">
            <a:ea typeface="ＭＳ Ｐゴシック" pitchFamily="34" charset="-128"/>
          </a:endParaRPr>
        </a:p>
      </dgm:t>
    </dgm:pt>
    <dgm:pt modelId="{68985B56-8BAE-4864-9D2B-5F8396601DD0}" type="parTrans" cxnId="{501C633B-4332-4903-9417-ED838BE5C6F9}">
      <dgm:prSet/>
      <dgm:spPr/>
      <dgm:t>
        <a:bodyPr/>
        <a:lstStyle/>
        <a:p>
          <a:endParaRPr lang="en-US"/>
        </a:p>
      </dgm:t>
    </dgm:pt>
    <dgm:pt modelId="{7F28EB5A-3CE4-4B23-9BA3-5B4AD65A748D}" type="sibTrans" cxnId="{501C633B-4332-4903-9417-ED838BE5C6F9}">
      <dgm:prSet/>
      <dgm:spPr/>
      <dgm:t>
        <a:bodyPr/>
        <a:lstStyle/>
        <a:p>
          <a:endParaRPr lang="en-US"/>
        </a:p>
      </dgm:t>
    </dgm:pt>
    <dgm:pt modelId="{A3D15055-58BE-4CD2-92AC-6B7AD50484EE}">
      <dgm:prSet/>
      <dgm:spPr/>
      <dgm:t>
        <a:bodyPr/>
        <a:lstStyle/>
        <a:p>
          <a:r>
            <a:rPr lang="en-US" dirty="0"/>
            <a:t>Are you using the results to make decisions?</a:t>
          </a:r>
          <a:endParaRPr lang="en-US" dirty="0">
            <a:ea typeface="ＭＳ Ｐゴシック" pitchFamily="34" charset="-128"/>
          </a:endParaRPr>
        </a:p>
      </dgm:t>
    </dgm:pt>
    <dgm:pt modelId="{3022017D-C282-4A9D-8B1B-3E972EBC0C0A}" type="parTrans" cxnId="{C9C9DD2B-9117-4A2D-B2A3-BFF728B0A90F}">
      <dgm:prSet/>
      <dgm:spPr/>
      <dgm:t>
        <a:bodyPr/>
        <a:lstStyle/>
        <a:p>
          <a:endParaRPr lang="en-US"/>
        </a:p>
      </dgm:t>
    </dgm:pt>
    <dgm:pt modelId="{37AF857E-124F-447A-A963-3539E3642E86}" type="sibTrans" cxnId="{C9C9DD2B-9117-4A2D-B2A3-BFF728B0A90F}">
      <dgm:prSet/>
      <dgm:spPr/>
      <dgm:t>
        <a:bodyPr/>
        <a:lstStyle/>
        <a:p>
          <a:endParaRPr lang="en-US"/>
        </a:p>
      </dgm:t>
    </dgm:pt>
    <dgm:pt modelId="{CDA8E6C6-B38B-488D-B95A-D9087C2D2670}" type="pres">
      <dgm:prSet presAssocID="{8106BEE2-86B7-40E4-A654-BA9157719FAC}" presName="Name0" presStyleCnt="0">
        <dgm:presLayoutVars>
          <dgm:dir/>
          <dgm:animLvl val="lvl"/>
          <dgm:resizeHandles/>
        </dgm:presLayoutVars>
      </dgm:prSet>
      <dgm:spPr/>
    </dgm:pt>
    <dgm:pt modelId="{7D595079-7594-4886-960D-1F13C9CA9C6E}" type="pres">
      <dgm:prSet presAssocID="{37D55ED0-6D51-4F4E-8C6E-99132E5F9058}" presName="linNode" presStyleCnt="0"/>
      <dgm:spPr/>
    </dgm:pt>
    <dgm:pt modelId="{CABC4A7C-5741-4981-AF33-704F415C52D7}" type="pres">
      <dgm:prSet presAssocID="{37D55ED0-6D51-4F4E-8C6E-99132E5F9058}" presName="parentShp" presStyleLbl="node1" presStyleIdx="0" presStyleCnt="4" custLinFactNeighborX="-7618" custLinFactNeighborY="-126">
        <dgm:presLayoutVars>
          <dgm:bulletEnabled val="1"/>
        </dgm:presLayoutVars>
      </dgm:prSet>
      <dgm:spPr/>
    </dgm:pt>
    <dgm:pt modelId="{6D97D063-DFF5-4514-8C7C-13F6DAC5DC50}" type="pres">
      <dgm:prSet presAssocID="{37D55ED0-6D51-4F4E-8C6E-99132E5F9058}" presName="childShp" presStyleLbl="bgAccFollowNode1" presStyleIdx="0" presStyleCnt="4">
        <dgm:presLayoutVars>
          <dgm:bulletEnabled val="1"/>
        </dgm:presLayoutVars>
      </dgm:prSet>
      <dgm:spPr/>
    </dgm:pt>
    <dgm:pt modelId="{239512E4-47C8-4967-89D5-628C0E5B699E}" type="pres">
      <dgm:prSet presAssocID="{EC9E21C2-D387-4D3E-8D99-CC886C08ABE9}" presName="spacing" presStyleCnt="0"/>
      <dgm:spPr/>
    </dgm:pt>
    <dgm:pt modelId="{B9CAD072-AC0A-4388-BB6B-65803CD8FBC5}" type="pres">
      <dgm:prSet presAssocID="{BDCB0771-2171-4C35-9BAC-FA9FFBDEB723}" presName="linNode" presStyleCnt="0"/>
      <dgm:spPr/>
    </dgm:pt>
    <dgm:pt modelId="{85EB810B-A61B-4732-AE1D-468114080D28}" type="pres">
      <dgm:prSet presAssocID="{BDCB0771-2171-4C35-9BAC-FA9FFBDEB723}" presName="parentShp" presStyleLbl="node1" presStyleIdx="1" presStyleCnt="4">
        <dgm:presLayoutVars>
          <dgm:bulletEnabled val="1"/>
        </dgm:presLayoutVars>
      </dgm:prSet>
      <dgm:spPr/>
    </dgm:pt>
    <dgm:pt modelId="{7CCB1288-9A10-4B04-A147-6BB748169A49}" type="pres">
      <dgm:prSet presAssocID="{BDCB0771-2171-4C35-9BAC-FA9FFBDEB723}" presName="childShp" presStyleLbl="bgAccFollowNode1" presStyleIdx="1" presStyleCnt="4">
        <dgm:presLayoutVars>
          <dgm:bulletEnabled val="1"/>
        </dgm:presLayoutVars>
      </dgm:prSet>
      <dgm:spPr/>
    </dgm:pt>
    <dgm:pt modelId="{3B107906-135A-43F7-B18F-EBD231DEEBAC}" type="pres">
      <dgm:prSet presAssocID="{7427A2EE-CF07-4587-80B2-6A824B7EC214}" presName="spacing" presStyleCnt="0"/>
      <dgm:spPr/>
    </dgm:pt>
    <dgm:pt modelId="{E89A0927-2777-4F20-9B01-62F81C07AF5B}" type="pres">
      <dgm:prSet presAssocID="{12B3D122-CE78-4DF3-B85F-A389C4E7C24E}" presName="linNode" presStyleCnt="0"/>
      <dgm:spPr/>
    </dgm:pt>
    <dgm:pt modelId="{22B8D56A-2078-49CB-ADC7-4D6A9B877B7E}" type="pres">
      <dgm:prSet presAssocID="{12B3D122-CE78-4DF3-B85F-A389C4E7C24E}" presName="parentShp" presStyleLbl="node1" presStyleIdx="2" presStyleCnt="4">
        <dgm:presLayoutVars>
          <dgm:bulletEnabled val="1"/>
        </dgm:presLayoutVars>
      </dgm:prSet>
      <dgm:spPr/>
    </dgm:pt>
    <dgm:pt modelId="{2B6A340D-6D0B-48F9-A9E2-CE9EFB74169A}" type="pres">
      <dgm:prSet presAssocID="{12B3D122-CE78-4DF3-B85F-A389C4E7C24E}" presName="childShp" presStyleLbl="bgAccFollowNode1" presStyleIdx="2" presStyleCnt="4">
        <dgm:presLayoutVars>
          <dgm:bulletEnabled val="1"/>
        </dgm:presLayoutVars>
      </dgm:prSet>
      <dgm:spPr/>
    </dgm:pt>
    <dgm:pt modelId="{9FF87B5C-5962-4445-98F5-E902D2D7CDE1}" type="pres">
      <dgm:prSet presAssocID="{060BFAD3-8C63-4FAB-A608-4C1E60BDDA51}" presName="spacing" presStyleCnt="0"/>
      <dgm:spPr/>
    </dgm:pt>
    <dgm:pt modelId="{63E29ED5-836A-43A2-8C8E-A6E2E1B701B2}" type="pres">
      <dgm:prSet presAssocID="{1973884F-D145-4B3E-85F1-07FAD5A1B1FA}" presName="linNode" presStyleCnt="0"/>
      <dgm:spPr/>
    </dgm:pt>
    <dgm:pt modelId="{4A7E2B05-7B0A-4007-AEC7-B167ACD2DF08}" type="pres">
      <dgm:prSet presAssocID="{1973884F-D145-4B3E-85F1-07FAD5A1B1FA}" presName="parentShp" presStyleLbl="node1" presStyleIdx="3" presStyleCnt="4">
        <dgm:presLayoutVars>
          <dgm:bulletEnabled val="1"/>
        </dgm:presLayoutVars>
      </dgm:prSet>
      <dgm:spPr/>
    </dgm:pt>
    <dgm:pt modelId="{C78DE874-4521-4954-9BB7-807FFC7E53A9}" type="pres">
      <dgm:prSet presAssocID="{1973884F-D145-4B3E-85F1-07FAD5A1B1FA}" presName="childShp" presStyleLbl="bgAccFollowNode1" presStyleIdx="3" presStyleCnt="4">
        <dgm:presLayoutVars>
          <dgm:bulletEnabled val="1"/>
        </dgm:presLayoutVars>
      </dgm:prSet>
      <dgm:spPr/>
    </dgm:pt>
  </dgm:ptLst>
  <dgm:cxnLst>
    <dgm:cxn modelId="{D1981F05-86E1-4C4B-953A-9099FCF26AC0}" type="presOf" srcId="{58E8E580-0FA6-45B3-B833-6B6D39EA992A}" destId="{7CCB1288-9A10-4B04-A147-6BB748169A49}" srcOrd="0" destOrd="0" presId="urn:microsoft.com/office/officeart/2005/8/layout/vList6"/>
    <dgm:cxn modelId="{72B3800C-CAF2-4F07-B648-485AC34849F7}" type="presOf" srcId="{1973884F-D145-4B3E-85F1-07FAD5A1B1FA}" destId="{4A7E2B05-7B0A-4007-AEC7-B167ACD2DF08}" srcOrd="0" destOrd="0" presId="urn:microsoft.com/office/officeart/2005/8/layout/vList6"/>
    <dgm:cxn modelId="{9B374E18-2D51-4A56-A9D3-7572C41FF13A}" srcId="{8106BEE2-86B7-40E4-A654-BA9157719FAC}" destId="{1973884F-D145-4B3E-85F1-07FAD5A1B1FA}" srcOrd="3" destOrd="0" parTransId="{0CC988AE-ADEA-4009-B30E-5316C9338721}" sibTransId="{EC9C92F6-12D6-4788-B66F-AD0B4EB328B9}"/>
    <dgm:cxn modelId="{C9C9DD2B-9117-4A2D-B2A3-BFF728B0A90F}" srcId="{1973884F-D145-4B3E-85F1-07FAD5A1B1FA}" destId="{A3D15055-58BE-4CD2-92AC-6B7AD50484EE}" srcOrd="1" destOrd="0" parTransId="{3022017D-C282-4A9D-8B1B-3E972EBC0C0A}" sibTransId="{37AF857E-124F-447A-A963-3539E3642E86}"/>
    <dgm:cxn modelId="{501C633B-4332-4903-9417-ED838BE5C6F9}" srcId="{1973884F-D145-4B3E-85F1-07FAD5A1B1FA}" destId="{4A753F48-753F-47D7-B1E4-4160B09C0332}" srcOrd="0" destOrd="0" parTransId="{68985B56-8BAE-4864-9D2B-5F8396601DD0}" sibTransId="{7F28EB5A-3CE4-4B23-9BA3-5B4AD65A748D}"/>
    <dgm:cxn modelId="{164F2A60-ABEB-40C5-A7F7-1C427F35E24F}" srcId="{BDCB0771-2171-4C35-9BAC-FA9FFBDEB723}" destId="{58E8E580-0FA6-45B3-B833-6B6D39EA992A}" srcOrd="0" destOrd="0" parTransId="{38574B3E-F8E8-4608-81BA-AE7780D322AA}" sibTransId="{AF3D6D1B-FE3F-455E-AC50-5FA43415773E}"/>
    <dgm:cxn modelId="{1F9DDD6A-2C6F-4B4F-BABB-75E01DC6E251}" srcId="{8106BEE2-86B7-40E4-A654-BA9157719FAC}" destId="{37D55ED0-6D51-4F4E-8C6E-99132E5F9058}" srcOrd="0" destOrd="0" parTransId="{E39D2D0B-6159-4A19-9067-EAE36C41881D}" sibTransId="{EC9E21C2-D387-4D3E-8D99-CC886C08ABE9}"/>
    <dgm:cxn modelId="{82FDB371-86AE-4842-A044-5B0AF620FD9E}" srcId="{8106BEE2-86B7-40E4-A654-BA9157719FAC}" destId="{BDCB0771-2171-4C35-9BAC-FA9FFBDEB723}" srcOrd="1" destOrd="0" parTransId="{CDEC8C6A-B70E-4950-9169-A10F05367932}" sibTransId="{7427A2EE-CF07-4587-80B2-6A824B7EC214}"/>
    <dgm:cxn modelId="{DFA6E685-0561-425C-A579-323505F2EA4D}" type="presOf" srcId="{46C9FF12-E9FE-4A07-95E5-D99250A88B00}" destId="{6D97D063-DFF5-4514-8C7C-13F6DAC5DC50}" srcOrd="0" destOrd="0" presId="urn:microsoft.com/office/officeart/2005/8/layout/vList6"/>
    <dgm:cxn modelId="{4C60788C-ABDD-4122-8E7F-5545277EC4D5}" type="presOf" srcId="{C686F7AE-E462-4C98-B5B3-4C089C8AB3FD}" destId="{2B6A340D-6D0B-48F9-A9E2-CE9EFB74169A}" srcOrd="0" destOrd="0" presId="urn:microsoft.com/office/officeart/2005/8/layout/vList6"/>
    <dgm:cxn modelId="{EEF77C9D-47F0-41FA-A2A8-AE5BE8B58DBB}" type="presOf" srcId="{8106BEE2-86B7-40E4-A654-BA9157719FAC}" destId="{CDA8E6C6-B38B-488D-B95A-D9087C2D2670}" srcOrd="0" destOrd="0" presId="urn:microsoft.com/office/officeart/2005/8/layout/vList6"/>
    <dgm:cxn modelId="{8FBACDA6-CC17-42DC-A334-F153C5462444}" type="presOf" srcId="{37D55ED0-6D51-4F4E-8C6E-99132E5F9058}" destId="{CABC4A7C-5741-4981-AF33-704F415C52D7}" srcOrd="0" destOrd="0" presId="urn:microsoft.com/office/officeart/2005/8/layout/vList6"/>
    <dgm:cxn modelId="{F52F3EAA-B604-4DA7-950A-F42FC8D1BFE8}" type="presOf" srcId="{4A753F48-753F-47D7-B1E4-4160B09C0332}" destId="{C78DE874-4521-4954-9BB7-807FFC7E53A9}" srcOrd="0" destOrd="0" presId="urn:microsoft.com/office/officeart/2005/8/layout/vList6"/>
    <dgm:cxn modelId="{0A3090B0-0080-4392-8CC4-DD0CBCE2A992}" type="presOf" srcId="{BDCB0771-2171-4C35-9BAC-FA9FFBDEB723}" destId="{85EB810B-A61B-4732-AE1D-468114080D28}" srcOrd="0" destOrd="0" presId="urn:microsoft.com/office/officeart/2005/8/layout/vList6"/>
    <dgm:cxn modelId="{86717EB4-7086-4E7B-8255-E867C1B33CF0}" srcId="{8106BEE2-86B7-40E4-A654-BA9157719FAC}" destId="{12B3D122-CE78-4DF3-B85F-A389C4E7C24E}" srcOrd="2" destOrd="0" parTransId="{BEA9BDEF-9D4B-4EFD-B62A-8BDB99D9EA55}" sibTransId="{060BFAD3-8C63-4FAB-A608-4C1E60BDDA51}"/>
    <dgm:cxn modelId="{0686EFB9-88F0-4E75-9C1F-FCB324097265}" type="presOf" srcId="{A3D15055-58BE-4CD2-92AC-6B7AD50484EE}" destId="{C78DE874-4521-4954-9BB7-807FFC7E53A9}" srcOrd="0" destOrd="1" presId="urn:microsoft.com/office/officeart/2005/8/layout/vList6"/>
    <dgm:cxn modelId="{2EBB51C7-9D43-4C50-8B0E-846450923F40}" type="presOf" srcId="{12B3D122-CE78-4DF3-B85F-A389C4E7C24E}" destId="{22B8D56A-2078-49CB-ADC7-4D6A9B877B7E}" srcOrd="0" destOrd="0" presId="urn:microsoft.com/office/officeart/2005/8/layout/vList6"/>
    <dgm:cxn modelId="{96D560D7-49B6-4A00-A5D9-47C929A92CCC}" srcId="{12B3D122-CE78-4DF3-B85F-A389C4E7C24E}" destId="{C686F7AE-E462-4C98-B5B3-4C089C8AB3FD}" srcOrd="0" destOrd="0" parTransId="{7D56BAAD-AE39-4716-97D9-C8BF92878071}" sibTransId="{35D8187C-20B9-4EFC-9B32-81168402A533}"/>
    <dgm:cxn modelId="{52DED6DA-08E0-49D6-823F-D030EF221142}" srcId="{37D55ED0-6D51-4F4E-8C6E-99132E5F9058}" destId="{46C9FF12-E9FE-4A07-95E5-D99250A88B00}" srcOrd="0" destOrd="0" parTransId="{A3907284-B9E2-45BB-B21E-A88AF15D21B0}" sibTransId="{6FBEA27E-F16E-4B27-9E97-D7BA41216CF2}"/>
    <dgm:cxn modelId="{A7178BF0-E562-438E-8557-C23740CF5893}" type="presParOf" srcId="{CDA8E6C6-B38B-488D-B95A-D9087C2D2670}" destId="{7D595079-7594-4886-960D-1F13C9CA9C6E}" srcOrd="0" destOrd="0" presId="urn:microsoft.com/office/officeart/2005/8/layout/vList6"/>
    <dgm:cxn modelId="{4FB19DE5-7DDD-4B32-939C-5FE00FE4CEFF}" type="presParOf" srcId="{7D595079-7594-4886-960D-1F13C9CA9C6E}" destId="{CABC4A7C-5741-4981-AF33-704F415C52D7}" srcOrd="0" destOrd="0" presId="urn:microsoft.com/office/officeart/2005/8/layout/vList6"/>
    <dgm:cxn modelId="{B593F6B3-86E8-49BE-BB2B-9D6113570D25}" type="presParOf" srcId="{7D595079-7594-4886-960D-1F13C9CA9C6E}" destId="{6D97D063-DFF5-4514-8C7C-13F6DAC5DC50}" srcOrd="1" destOrd="0" presId="urn:microsoft.com/office/officeart/2005/8/layout/vList6"/>
    <dgm:cxn modelId="{A26125D4-BB4B-4A19-952B-8BB8A710578C}" type="presParOf" srcId="{CDA8E6C6-B38B-488D-B95A-D9087C2D2670}" destId="{239512E4-47C8-4967-89D5-628C0E5B699E}" srcOrd="1" destOrd="0" presId="urn:microsoft.com/office/officeart/2005/8/layout/vList6"/>
    <dgm:cxn modelId="{B332AFDF-D008-42B2-AFCD-1973FFF93682}" type="presParOf" srcId="{CDA8E6C6-B38B-488D-B95A-D9087C2D2670}" destId="{B9CAD072-AC0A-4388-BB6B-65803CD8FBC5}" srcOrd="2" destOrd="0" presId="urn:microsoft.com/office/officeart/2005/8/layout/vList6"/>
    <dgm:cxn modelId="{006156AC-F56A-4ACB-BAA0-782FA2C92009}" type="presParOf" srcId="{B9CAD072-AC0A-4388-BB6B-65803CD8FBC5}" destId="{85EB810B-A61B-4732-AE1D-468114080D28}" srcOrd="0" destOrd="0" presId="urn:microsoft.com/office/officeart/2005/8/layout/vList6"/>
    <dgm:cxn modelId="{A2553661-81B9-47BF-98A1-A6399477E4B0}" type="presParOf" srcId="{B9CAD072-AC0A-4388-BB6B-65803CD8FBC5}" destId="{7CCB1288-9A10-4B04-A147-6BB748169A49}" srcOrd="1" destOrd="0" presId="urn:microsoft.com/office/officeart/2005/8/layout/vList6"/>
    <dgm:cxn modelId="{37E5D37C-4AE9-4B14-80E2-ACE49A6EE9A6}" type="presParOf" srcId="{CDA8E6C6-B38B-488D-B95A-D9087C2D2670}" destId="{3B107906-135A-43F7-B18F-EBD231DEEBAC}" srcOrd="3" destOrd="0" presId="urn:microsoft.com/office/officeart/2005/8/layout/vList6"/>
    <dgm:cxn modelId="{2E5AF14C-B95B-4F50-92A9-9D2F95E114EC}" type="presParOf" srcId="{CDA8E6C6-B38B-488D-B95A-D9087C2D2670}" destId="{E89A0927-2777-4F20-9B01-62F81C07AF5B}" srcOrd="4" destOrd="0" presId="urn:microsoft.com/office/officeart/2005/8/layout/vList6"/>
    <dgm:cxn modelId="{91448F27-F0E3-44F7-80BD-16FC8737F28B}" type="presParOf" srcId="{E89A0927-2777-4F20-9B01-62F81C07AF5B}" destId="{22B8D56A-2078-49CB-ADC7-4D6A9B877B7E}" srcOrd="0" destOrd="0" presId="urn:microsoft.com/office/officeart/2005/8/layout/vList6"/>
    <dgm:cxn modelId="{1B861B9D-02B7-4A3B-8FFD-F3CDAE8B42E3}" type="presParOf" srcId="{E89A0927-2777-4F20-9B01-62F81C07AF5B}" destId="{2B6A340D-6D0B-48F9-A9E2-CE9EFB74169A}" srcOrd="1" destOrd="0" presId="urn:microsoft.com/office/officeart/2005/8/layout/vList6"/>
    <dgm:cxn modelId="{9BFFEF27-7426-4FC2-BA4F-BC65A576D8EF}" type="presParOf" srcId="{CDA8E6C6-B38B-488D-B95A-D9087C2D2670}" destId="{9FF87B5C-5962-4445-98F5-E902D2D7CDE1}" srcOrd="5" destOrd="0" presId="urn:microsoft.com/office/officeart/2005/8/layout/vList6"/>
    <dgm:cxn modelId="{A6A9814C-A647-450D-BEF4-3307BBAF0244}" type="presParOf" srcId="{CDA8E6C6-B38B-488D-B95A-D9087C2D2670}" destId="{63E29ED5-836A-43A2-8C8E-A6E2E1B701B2}" srcOrd="6" destOrd="0" presId="urn:microsoft.com/office/officeart/2005/8/layout/vList6"/>
    <dgm:cxn modelId="{F249B12B-A9D9-485D-AB0E-881A3309DDF0}" type="presParOf" srcId="{63E29ED5-836A-43A2-8C8E-A6E2E1B701B2}" destId="{4A7E2B05-7B0A-4007-AEC7-B167ACD2DF08}" srcOrd="0" destOrd="0" presId="urn:microsoft.com/office/officeart/2005/8/layout/vList6"/>
    <dgm:cxn modelId="{4C0B5768-569D-47EA-9150-A6E3E87078E1}" type="presParOf" srcId="{63E29ED5-836A-43A2-8C8E-A6E2E1B701B2}" destId="{C78DE874-4521-4954-9BB7-807FFC7E53A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AA936-5EDA-4D60-AA73-7001575CFCD6}">
      <dsp:nvSpPr>
        <dsp:cNvPr id="0" name=""/>
        <dsp:cNvSpPr/>
      </dsp:nvSpPr>
      <dsp:spPr>
        <a:xfrm>
          <a:off x="0" y="324606"/>
          <a:ext cx="7242264" cy="1211742"/>
        </a:xfrm>
        <a:prstGeom prst="roundRect">
          <a:avLst>
            <a:gd name="adj" fmla="val 10000"/>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C.1a(4):</a:t>
          </a:r>
          <a:r>
            <a:rPr lang="en-US" sz="1500" kern="1200" dirty="0"/>
            <a:t> </a:t>
          </a:r>
          <a:r>
            <a:rPr lang="en-US" sz="1500" b="1" kern="1200" dirty="0"/>
            <a:t>What </a:t>
          </a:r>
          <a:r>
            <a:rPr lang="en-US" sz="1500" kern="1200" dirty="0"/>
            <a:t>are your </a:t>
          </a:r>
          <a:r>
            <a:rPr lang="en-US" sz="1500" b="1" kern="1200" dirty="0"/>
            <a:t>organization’s major physical and virtual assets, </a:t>
          </a:r>
          <a:r>
            <a:rPr lang="en-US" sz="1500" kern="1200" dirty="0"/>
            <a:t>including its </a:t>
          </a:r>
          <a:r>
            <a:rPr lang="en-US" sz="1500" b="1" kern="1200" dirty="0"/>
            <a:t>data, knowledge, devices, systems, facilities, and equipment</a:t>
          </a:r>
          <a:r>
            <a:rPr lang="en-US" sz="1500" kern="1200" dirty="0"/>
            <a:t>? What are your </a:t>
          </a:r>
          <a:r>
            <a:rPr lang="en-US" sz="1500" b="1" kern="1200" dirty="0"/>
            <a:t>priorities</a:t>
          </a:r>
          <a:r>
            <a:rPr lang="en-US" sz="1500" kern="1200" dirty="0"/>
            <a:t> for protecting these assets, based on their </a:t>
          </a:r>
          <a:r>
            <a:rPr lang="en-US" sz="1500" b="1" kern="1200" dirty="0"/>
            <a:t>criticality and business value</a:t>
          </a:r>
          <a:r>
            <a:rPr lang="en-US" sz="1500" kern="1200" dirty="0"/>
            <a:t>? </a:t>
          </a:r>
        </a:p>
      </dsp:txBody>
      <dsp:txXfrm>
        <a:off x="35491" y="360097"/>
        <a:ext cx="5272176" cy="1140760"/>
      </dsp:txXfrm>
    </dsp:sp>
    <dsp:sp modelId="{9CAF2A9E-CD00-43FB-AE57-A1D626ACD8E2}">
      <dsp:nvSpPr>
        <dsp:cNvPr id="0" name=""/>
        <dsp:cNvSpPr/>
      </dsp:nvSpPr>
      <dsp:spPr>
        <a:xfrm>
          <a:off x="304032" y="1888473"/>
          <a:ext cx="7912246" cy="2262624"/>
        </a:xfrm>
        <a:prstGeom prst="roundRect">
          <a:avLst>
            <a:gd name="adj" fmla="val 10000"/>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6.1(c): Detection of Cybersecurity Events </a:t>
          </a:r>
        </a:p>
        <a:p>
          <a:pPr marL="0" lvl="0" indent="0" algn="l" defTabSz="666750">
            <a:lnSpc>
              <a:spcPct val="90000"/>
            </a:lnSpc>
            <a:spcBef>
              <a:spcPct val="0"/>
            </a:spcBef>
            <a:spcAft>
              <a:spcPct val="35000"/>
            </a:spcAft>
            <a:buNone/>
          </a:pPr>
          <a:r>
            <a:rPr lang="en-US" sz="1500" kern="1200" dirty="0"/>
            <a:t>(1) </a:t>
          </a:r>
          <a:r>
            <a:rPr lang="en-US" sz="1500" b="1" kern="1200" dirty="0"/>
            <a:t>How do you detect anomalies </a:t>
          </a:r>
          <a:r>
            <a:rPr lang="en-US" sz="1500" kern="1200" dirty="0"/>
            <a:t>in a timely manner and assess the impact of cybersecurity events?</a:t>
          </a:r>
        </a:p>
        <a:p>
          <a:pPr marL="0" lvl="0" indent="0" algn="l" defTabSz="666750">
            <a:lnSpc>
              <a:spcPct val="90000"/>
            </a:lnSpc>
            <a:spcBef>
              <a:spcPct val="0"/>
            </a:spcBef>
            <a:spcAft>
              <a:spcPct val="35000"/>
            </a:spcAft>
            <a:buNone/>
          </a:pPr>
          <a:r>
            <a:rPr lang="en-US" sz="1500" kern="1200" dirty="0"/>
            <a:t>(2) </a:t>
          </a:r>
          <a:r>
            <a:rPr lang="en-US" sz="1500" b="1" kern="1200" dirty="0"/>
            <a:t>How do you monitor information systems and assets </a:t>
          </a:r>
          <a:r>
            <a:rPr lang="en-US" sz="1500" kern="1200" dirty="0"/>
            <a:t>at discrete intervals to identify cybersecurity events and verify the effectiveness of protective measures?</a:t>
          </a:r>
        </a:p>
        <a:p>
          <a:pPr marL="0" lvl="0" indent="0" algn="l" defTabSz="666750">
            <a:lnSpc>
              <a:spcPct val="90000"/>
            </a:lnSpc>
            <a:spcBef>
              <a:spcPct val="0"/>
            </a:spcBef>
            <a:spcAft>
              <a:spcPct val="35000"/>
            </a:spcAft>
            <a:buNone/>
          </a:pPr>
          <a:r>
            <a:rPr lang="en-US" sz="1500" kern="1200" dirty="0"/>
            <a:t>(3) </a:t>
          </a:r>
          <a:r>
            <a:rPr lang="en-US" sz="1500" b="1" kern="1200" dirty="0"/>
            <a:t>How do you maintain and test detection processes and procedures </a:t>
          </a:r>
          <a:r>
            <a:rPr lang="en-US" sz="1500" kern="1200" dirty="0"/>
            <a:t>to ensure timely and adequate awareness of anomalies?</a:t>
          </a:r>
        </a:p>
      </dsp:txBody>
      <dsp:txXfrm>
        <a:off x="370302" y="1954743"/>
        <a:ext cx="5760043" cy="2130084"/>
      </dsp:txXfrm>
    </dsp:sp>
    <dsp:sp modelId="{86BA556A-6540-4D92-B8A2-3D12B574071A}">
      <dsp:nvSpPr>
        <dsp:cNvPr id="0" name=""/>
        <dsp:cNvSpPr/>
      </dsp:nvSpPr>
      <dsp:spPr>
        <a:xfrm>
          <a:off x="958010" y="4687800"/>
          <a:ext cx="7242264" cy="720952"/>
        </a:xfrm>
        <a:prstGeom prst="roundRect">
          <a:avLst>
            <a:gd name="adj" fmla="val 10000"/>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7.1, Q2: What </a:t>
          </a:r>
          <a:r>
            <a:rPr lang="en-US" sz="1500" kern="1200" dirty="0"/>
            <a:t>are your </a:t>
          </a:r>
          <a:r>
            <a:rPr lang="en-US" sz="1500" b="1" kern="1200" dirty="0"/>
            <a:t>results</a:t>
          </a:r>
          <a:r>
            <a:rPr lang="en-US" sz="1500" kern="1200" dirty="0"/>
            <a:t> for the detection of cybersecurity events?</a:t>
          </a:r>
        </a:p>
      </dsp:txBody>
      <dsp:txXfrm>
        <a:off x="979126" y="4708916"/>
        <a:ext cx="5351387" cy="678720"/>
      </dsp:txXfrm>
    </dsp:sp>
    <dsp:sp modelId="{70AB1D97-F148-480E-B02D-4B9E1B2B5CFA}">
      <dsp:nvSpPr>
        <dsp:cNvPr id="0" name=""/>
        <dsp:cNvSpPr/>
      </dsp:nvSpPr>
      <dsp:spPr>
        <a:xfrm>
          <a:off x="6032643" y="1247466"/>
          <a:ext cx="1209621" cy="120962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04808" y="1247466"/>
        <a:ext cx="665291" cy="910240"/>
      </dsp:txXfrm>
    </dsp:sp>
    <dsp:sp modelId="{78CE49A1-9E49-4AD8-AD1B-9FCBA1189721}">
      <dsp:nvSpPr>
        <dsp:cNvPr id="0" name=""/>
        <dsp:cNvSpPr/>
      </dsp:nvSpPr>
      <dsp:spPr>
        <a:xfrm>
          <a:off x="6671666" y="3675206"/>
          <a:ext cx="1209621" cy="120962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43831" y="3675206"/>
        <a:ext cx="665291" cy="910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7D063-DFF5-4514-8C7C-13F6DAC5DC50}">
      <dsp:nvSpPr>
        <dsp:cNvPr id="0" name=""/>
        <dsp:cNvSpPr/>
      </dsp:nvSpPr>
      <dsp:spPr>
        <a:xfrm>
          <a:off x="3365732" y="1375"/>
          <a:ext cx="5048599" cy="1090897"/>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Do you have a process for accomplishing this?</a:t>
          </a:r>
        </a:p>
        <a:p>
          <a:pPr marL="171450" lvl="1" indent="-171450" algn="l" defTabSz="800100">
            <a:lnSpc>
              <a:spcPct val="90000"/>
            </a:lnSpc>
            <a:spcBef>
              <a:spcPct val="0"/>
            </a:spcBef>
            <a:spcAft>
              <a:spcPct val="15000"/>
            </a:spcAft>
            <a:buChar char="•"/>
          </a:pPr>
          <a:r>
            <a:rPr lang="en-US" sz="1800" kern="1200" dirty="0"/>
            <a:t>Is the process well-ordered and repeatable?</a:t>
          </a:r>
        </a:p>
      </dsp:txBody>
      <dsp:txXfrm>
        <a:off x="3365732" y="137737"/>
        <a:ext cx="4639513" cy="818173"/>
      </dsp:txXfrm>
    </dsp:sp>
    <dsp:sp modelId="{CABC4A7C-5741-4981-AF33-704F415C52D7}">
      <dsp:nvSpPr>
        <dsp:cNvPr id="0" name=""/>
        <dsp:cNvSpPr/>
      </dsp:nvSpPr>
      <dsp:spPr>
        <a:xfrm>
          <a:off x="0" y="0"/>
          <a:ext cx="3365732" cy="109089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i="1" kern="1200" dirty="0"/>
            <a:t>Approach</a:t>
          </a:r>
          <a:endParaRPr lang="en-US" sz="4200" kern="1200" dirty="0"/>
        </a:p>
      </dsp:txBody>
      <dsp:txXfrm>
        <a:off x="53253" y="53253"/>
        <a:ext cx="3259226" cy="984391"/>
      </dsp:txXfrm>
    </dsp:sp>
    <dsp:sp modelId="{1C2B90BD-2B72-4185-9F5E-B2F0530DBAB9}">
      <dsp:nvSpPr>
        <dsp:cNvPr id="0" name=""/>
        <dsp:cNvSpPr/>
      </dsp:nvSpPr>
      <dsp:spPr>
        <a:xfrm>
          <a:off x="3365732" y="1201362"/>
          <a:ext cx="5048599" cy="1090897"/>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How consistently are your key processes used where they should be used?</a:t>
          </a:r>
        </a:p>
      </dsp:txBody>
      <dsp:txXfrm>
        <a:off x="3365732" y="1337724"/>
        <a:ext cx="4639513" cy="818173"/>
      </dsp:txXfrm>
    </dsp:sp>
    <dsp:sp modelId="{0AB44F55-E127-4E5B-981D-3CE11A2B74CA}">
      <dsp:nvSpPr>
        <dsp:cNvPr id="0" name=""/>
        <dsp:cNvSpPr/>
      </dsp:nvSpPr>
      <dsp:spPr>
        <a:xfrm>
          <a:off x="0" y="1201362"/>
          <a:ext cx="3365732" cy="109089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i="1" kern="1200" dirty="0"/>
            <a:t>Deployment</a:t>
          </a:r>
          <a:endParaRPr lang="en-US" sz="4200" kern="1200" dirty="0"/>
        </a:p>
      </dsp:txBody>
      <dsp:txXfrm>
        <a:off x="53253" y="1254615"/>
        <a:ext cx="3259226" cy="984391"/>
      </dsp:txXfrm>
    </dsp:sp>
    <dsp:sp modelId="{093F5388-CF5F-4732-9E64-98E43E6CA5CE}">
      <dsp:nvSpPr>
        <dsp:cNvPr id="0" name=""/>
        <dsp:cNvSpPr/>
      </dsp:nvSpPr>
      <dsp:spPr>
        <a:xfrm>
          <a:off x="3365732" y="2401350"/>
          <a:ext cx="5048599" cy="1090897"/>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Do you improve the process regularly, and share the improvements?</a:t>
          </a:r>
        </a:p>
      </dsp:txBody>
      <dsp:txXfrm>
        <a:off x="3365732" y="2537712"/>
        <a:ext cx="4639513" cy="818173"/>
      </dsp:txXfrm>
    </dsp:sp>
    <dsp:sp modelId="{BC6CC2B4-FD4A-4160-989C-15E696B915E5}">
      <dsp:nvSpPr>
        <dsp:cNvPr id="0" name=""/>
        <dsp:cNvSpPr/>
      </dsp:nvSpPr>
      <dsp:spPr>
        <a:xfrm>
          <a:off x="0" y="2401350"/>
          <a:ext cx="3365732" cy="109089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i="1" kern="1200" dirty="0"/>
            <a:t>Learning</a:t>
          </a:r>
          <a:endParaRPr lang="en-US" sz="4200" kern="1200" dirty="0"/>
        </a:p>
      </dsp:txBody>
      <dsp:txXfrm>
        <a:off x="53253" y="2454603"/>
        <a:ext cx="3259226" cy="984391"/>
      </dsp:txXfrm>
    </dsp:sp>
    <dsp:sp modelId="{8AFC6EEA-623E-43D7-BFAA-022911E08412}">
      <dsp:nvSpPr>
        <dsp:cNvPr id="0" name=""/>
        <dsp:cNvSpPr/>
      </dsp:nvSpPr>
      <dsp:spPr>
        <a:xfrm>
          <a:off x="3365732" y="3601338"/>
          <a:ext cx="5048599" cy="1090897"/>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How well do your processes reflect your organization’s needs and goals?</a:t>
          </a:r>
          <a:endParaRPr lang="en-US" sz="1800" kern="1200" dirty="0">
            <a:ea typeface="ＭＳ Ｐゴシック" pitchFamily="34" charset="-128"/>
          </a:endParaRPr>
        </a:p>
      </dsp:txBody>
      <dsp:txXfrm>
        <a:off x="3365732" y="3737700"/>
        <a:ext cx="4639513" cy="818173"/>
      </dsp:txXfrm>
    </dsp:sp>
    <dsp:sp modelId="{5EFFB7B9-148B-4B0C-89A7-B5134AB1B956}">
      <dsp:nvSpPr>
        <dsp:cNvPr id="0" name=""/>
        <dsp:cNvSpPr/>
      </dsp:nvSpPr>
      <dsp:spPr>
        <a:xfrm>
          <a:off x="0" y="3601338"/>
          <a:ext cx="3365732" cy="109089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i="1" kern="1200" dirty="0"/>
            <a:t>Integration</a:t>
          </a:r>
          <a:endParaRPr lang="en-US" sz="4200" kern="1200" dirty="0">
            <a:ea typeface="ＭＳ Ｐゴシック" pitchFamily="34" charset="-128"/>
          </a:endParaRPr>
        </a:p>
      </dsp:txBody>
      <dsp:txXfrm>
        <a:off x="53253" y="3654591"/>
        <a:ext cx="3259226" cy="9843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7D063-DFF5-4514-8C7C-13F6DAC5DC50}">
      <dsp:nvSpPr>
        <dsp:cNvPr id="0" name=""/>
        <dsp:cNvSpPr/>
      </dsp:nvSpPr>
      <dsp:spPr>
        <a:xfrm>
          <a:off x="3365732" y="1375"/>
          <a:ext cx="5048599" cy="1090897"/>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What is your current performance?</a:t>
          </a:r>
        </a:p>
      </dsp:txBody>
      <dsp:txXfrm>
        <a:off x="3365732" y="137737"/>
        <a:ext cx="4639513" cy="818173"/>
      </dsp:txXfrm>
    </dsp:sp>
    <dsp:sp modelId="{CABC4A7C-5741-4981-AF33-704F415C52D7}">
      <dsp:nvSpPr>
        <dsp:cNvPr id="0" name=""/>
        <dsp:cNvSpPr/>
      </dsp:nvSpPr>
      <dsp:spPr>
        <a:xfrm>
          <a:off x="0" y="0"/>
          <a:ext cx="3365732" cy="109089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1" i="1" kern="1200" dirty="0"/>
            <a:t>Levels</a:t>
          </a:r>
          <a:endParaRPr lang="en-US" sz="4000" kern="1200" dirty="0"/>
        </a:p>
      </dsp:txBody>
      <dsp:txXfrm>
        <a:off x="53253" y="53253"/>
        <a:ext cx="3259226" cy="984391"/>
      </dsp:txXfrm>
    </dsp:sp>
    <dsp:sp modelId="{7CCB1288-9A10-4B04-A147-6BB748169A49}">
      <dsp:nvSpPr>
        <dsp:cNvPr id="0" name=""/>
        <dsp:cNvSpPr/>
      </dsp:nvSpPr>
      <dsp:spPr>
        <a:xfrm>
          <a:off x="3365732" y="1201362"/>
          <a:ext cx="5048599" cy="1090897"/>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Are the results improving, staying the same, or getting worse?</a:t>
          </a:r>
        </a:p>
      </dsp:txBody>
      <dsp:txXfrm>
        <a:off x="3365732" y="1337724"/>
        <a:ext cx="4639513" cy="818173"/>
      </dsp:txXfrm>
    </dsp:sp>
    <dsp:sp modelId="{85EB810B-A61B-4732-AE1D-468114080D28}">
      <dsp:nvSpPr>
        <dsp:cNvPr id="0" name=""/>
        <dsp:cNvSpPr/>
      </dsp:nvSpPr>
      <dsp:spPr>
        <a:xfrm>
          <a:off x="0" y="1201362"/>
          <a:ext cx="3365732" cy="109089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1" i="1" kern="1200" dirty="0"/>
            <a:t>Trends</a:t>
          </a:r>
          <a:endParaRPr lang="en-US" sz="4000" kern="1200" dirty="0"/>
        </a:p>
      </dsp:txBody>
      <dsp:txXfrm>
        <a:off x="53253" y="1254615"/>
        <a:ext cx="3259226" cy="984391"/>
      </dsp:txXfrm>
    </dsp:sp>
    <dsp:sp modelId="{2B6A340D-6D0B-48F9-A9E2-CE9EFB74169A}">
      <dsp:nvSpPr>
        <dsp:cNvPr id="0" name=""/>
        <dsp:cNvSpPr/>
      </dsp:nvSpPr>
      <dsp:spPr>
        <a:xfrm>
          <a:off x="3365732" y="2401350"/>
          <a:ext cx="5048599" cy="1090897"/>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How does your performance compare with that of others?</a:t>
          </a:r>
        </a:p>
      </dsp:txBody>
      <dsp:txXfrm>
        <a:off x="3365732" y="2537712"/>
        <a:ext cx="4639513" cy="818173"/>
      </dsp:txXfrm>
    </dsp:sp>
    <dsp:sp modelId="{22B8D56A-2078-49CB-ADC7-4D6A9B877B7E}">
      <dsp:nvSpPr>
        <dsp:cNvPr id="0" name=""/>
        <dsp:cNvSpPr/>
      </dsp:nvSpPr>
      <dsp:spPr>
        <a:xfrm>
          <a:off x="0" y="2401350"/>
          <a:ext cx="3365732" cy="109089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1" i="1" kern="1200" dirty="0"/>
            <a:t>Comparisons</a:t>
          </a:r>
          <a:endParaRPr lang="en-US" sz="4000" kern="1200" dirty="0"/>
        </a:p>
      </dsp:txBody>
      <dsp:txXfrm>
        <a:off x="53253" y="2454603"/>
        <a:ext cx="3259226" cy="984391"/>
      </dsp:txXfrm>
    </dsp:sp>
    <dsp:sp modelId="{C78DE874-4521-4954-9BB7-807FFC7E53A9}">
      <dsp:nvSpPr>
        <dsp:cNvPr id="0" name=""/>
        <dsp:cNvSpPr/>
      </dsp:nvSpPr>
      <dsp:spPr>
        <a:xfrm>
          <a:off x="3365732" y="3601338"/>
          <a:ext cx="5048599" cy="1090897"/>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Are you tracking </a:t>
          </a:r>
          <a:r>
            <a:rPr lang="en-US" sz="1900" u="sng" kern="1200" dirty="0"/>
            <a:t>important</a:t>
          </a:r>
          <a:r>
            <a:rPr lang="en-US" sz="1900" kern="1200" dirty="0"/>
            <a:t> results? </a:t>
          </a:r>
          <a:endParaRPr lang="en-US" sz="1900" kern="1200" dirty="0">
            <a:ea typeface="ＭＳ Ｐゴシック" pitchFamily="34" charset="-128"/>
          </a:endParaRPr>
        </a:p>
        <a:p>
          <a:pPr marL="171450" lvl="1" indent="-171450" algn="l" defTabSz="844550">
            <a:lnSpc>
              <a:spcPct val="90000"/>
            </a:lnSpc>
            <a:spcBef>
              <a:spcPct val="0"/>
            </a:spcBef>
            <a:spcAft>
              <a:spcPct val="15000"/>
            </a:spcAft>
            <a:buChar char="•"/>
          </a:pPr>
          <a:r>
            <a:rPr lang="en-US" sz="1900" kern="1200" dirty="0"/>
            <a:t>Are you using the results to make decisions?</a:t>
          </a:r>
          <a:endParaRPr lang="en-US" sz="1900" kern="1200" dirty="0">
            <a:ea typeface="ＭＳ Ｐゴシック" pitchFamily="34" charset="-128"/>
          </a:endParaRPr>
        </a:p>
      </dsp:txBody>
      <dsp:txXfrm>
        <a:off x="3365732" y="3737700"/>
        <a:ext cx="4639513" cy="818173"/>
      </dsp:txXfrm>
    </dsp:sp>
    <dsp:sp modelId="{4A7E2B05-7B0A-4007-AEC7-B167ACD2DF08}">
      <dsp:nvSpPr>
        <dsp:cNvPr id="0" name=""/>
        <dsp:cNvSpPr/>
      </dsp:nvSpPr>
      <dsp:spPr>
        <a:xfrm>
          <a:off x="0" y="3601338"/>
          <a:ext cx="3365732" cy="109089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1" i="1" kern="1200" dirty="0"/>
            <a:t>Integration</a:t>
          </a:r>
          <a:endParaRPr lang="en-US" sz="4000" kern="1200" dirty="0">
            <a:ea typeface="ＭＳ Ｐゴシック" pitchFamily="34" charset="-128"/>
          </a:endParaRPr>
        </a:p>
      </dsp:txBody>
      <dsp:txXfrm>
        <a:off x="53253" y="3654591"/>
        <a:ext cx="3259226" cy="98439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95D4E-B422-4B89-9962-58841AE5CCD9}" type="datetimeFigureOut">
              <a:rPr lang="en-US" smtClean="0"/>
              <a:t>7/9/2018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5E472-7711-45FE-9EE6-0AE0BEF0F0F3}" type="slidenum">
              <a:rPr lang="en-US" smtClean="0"/>
              <a:t>‹#›</a:t>
            </a:fld>
            <a:endParaRPr lang="en-US"/>
          </a:p>
        </p:txBody>
      </p:sp>
    </p:spTree>
    <p:extLst>
      <p:ext uri="{BB962C8B-B14F-4D97-AF65-F5344CB8AC3E}">
        <p14:creationId xmlns:p14="http://schemas.microsoft.com/office/powerpoint/2010/main" val="673370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1</a:t>
            </a:fld>
            <a:endParaRPr lang="en-US" dirty="0"/>
          </a:p>
        </p:txBody>
      </p:sp>
    </p:spTree>
    <p:extLst>
      <p:ext uri="{BB962C8B-B14F-4D97-AF65-F5344CB8AC3E}">
        <p14:creationId xmlns:p14="http://schemas.microsoft.com/office/powerpoint/2010/main" val="164820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57733" eaLnBrk="0" hangingPunct="0">
              <a:defRPr sz="3000">
                <a:solidFill>
                  <a:schemeClr val="tx1"/>
                </a:solidFill>
                <a:latin typeface="Times New Roman" pitchFamily="18" charset="0"/>
                <a:ea typeface="ＭＳ Ｐゴシック" pitchFamily="34" charset="-128"/>
              </a:defRPr>
            </a:lvl1pPr>
            <a:lvl2pPr marL="944692" indent="-363343" defTabSz="1057733" eaLnBrk="0" hangingPunct="0">
              <a:defRPr sz="3000">
                <a:solidFill>
                  <a:schemeClr val="tx1"/>
                </a:solidFill>
                <a:latin typeface="Times New Roman" pitchFamily="18" charset="0"/>
                <a:ea typeface="ＭＳ Ｐゴシック" pitchFamily="34" charset="-128"/>
              </a:defRPr>
            </a:lvl2pPr>
            <a:lvl3pPr marL="1453372" indent="-290673" defTabSz="1057733" eaLnBrk="0" hangingPunct="0">
              <a:defRPr sz="3000">
                <a:solidFill>
                  <a:schemeClr val="tx1"/>
                </a:solidFill>
                <a:latin typeface="Times New Roman" pitchFamily="18" charset="0"/>
                <a:ea typeface="ＭＳ Ｐゴシック" pitchFamily="34" charset="-128"/>
              </a:defRPr>
            </a:lvl3pPr>
            <a:lvl4pPr marL="2034720" indent="-290673" defTabSz="1057733" eaLnBrk="0" hangingPunct="0">
              <a:defRPr sz="3000">
                <a:solidFill>
                  <a:schemeClr val="tx1"/>
                </a:solidFill>
                <a:latin typeface="Times New Roman" pitchFamily="18" charset="0"/>
                <a:ea typeface="ＭＳ Ｐゴシック" pitchFamily="34" charset="-128"/>
              </a:defRPr>
            </a:lvl4pPr>
            <a:lvl5pPr marL="2616069" indent="-290673" defTabSz="1057733" eaLnBrk="0" hangingPunct="0">
              <a:defRPr sz="3000">
                <a:solidFill>
                  <a:schemeClr val="tx1"/>
                </a:solidFill>
                <a:latin typeface="Times New Roman" pitchFamily="18" charset="0"/>
                <a:ea typeface="ＭＳ Ｐゴシック" pitchFamily="34" charset="-128"/>
              </a:defRPr>
            </a:lvl5pPr>
            <a:lvl6pPr marL="3197417" indent="-290673" defTabSz="1057733"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78764" indent="-290673" defTabSz="1057733"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60114" indent="-290673" defTabSz="1057733"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941463" indent="-290673" defTabSz="1057733"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400"/>
              <a:pPr/>
              <a:t>16</a:t>
            </a:fld>
            <a:endParaRPr lang="en-US" sz="1400" dirty="0"/>
          </a:p>
        </p:txBody>
      </p:sp>
      <p:sp>
        <p:nvSpPr>
          <p:cNvPr id="52227" name="Rectangle 2"/>
          <p:cNvSpPr>
            <a:spLocks noGrp="1" noRot="1" noChangeAspect="1" noChangeArrowheads="1" noTextEdit="1"/>
          </p:cNvSpPr>
          <p:nvPr>
            <p:ph type="sldImg"/>
          </p:nvPr>
        </p:nvSpPr>
        <p:spPr>
          <a:xfrm>
            <a:off x="757238" y="830263"/>
            <a:ext cx="5626100" cy="4219575"/>
          </a:xfrm>
          <a:ln/>
        </p:spPr>
      </p:sp>
      <p:sp>
        <p:nvSpPr>
          <p:cNvPr id="51204" name="Rectangle 3"/>
          <p:cNvSpPr>
            <a:spLocks noGrp="1" noChangeArrowheads="1"/>
          </p:cNvSpPr>
          <p:nvPr>
            <p:ph type="body" idx="1"/>
          </p:nvPr>
        </p:nvSpPr>
        <p:spPr>
          <a:xfrm>
            <a:off x="358030" y="5262151"/>
            <a:ext cx="6424344" cy="3811514"/>
          </a:xfrm>
          <a:noFill/>
          <a:ln w="9525">
            <a:noFill/>
            <a:miter lim="800000"/>
            <a:headEnd/>
            <a:tailEnd/>
          </a:ln>
          <a:effectLst/>
        </p:spPr>
        <p:txBody>
          <a:bodyPr vert="horz" wrap="square" lIns="93575" tIns="46788" rIns="93575" bIns="46788" numCol="1" anchor="t" anchorCtr="0" compatLnSpc="1">
            <a:prstTxWarp prst="textNoShape">
              <a:avLst/>
            </a:prstTxWarp>
          </a:bodyPr>
          <a:lstStyle/>
          <a:p>
            <a:pPr>
              <a:spcAft>
                <a:spcPts val="693"/>
              </a:spcAft>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15417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57733" eaLnBrk="0" hangingPunct="0">
              <a:defRPr sz="3000">
                <a:solidFill>
                  <a:schemeClr val="tx1"/>
                </a:solidFill>
                <a:latin typeface="Times New Roman" pitchFamily="18" charset="0"/>
                <a:ea typeface="ＭＳ Ｐゴシック" pitchFamily="34" charset="-128"/>
              </a:defRPr>
            </a:lvl1pPr>
            <a:lvl2pPr marL="944692" indent="-363343" defTabSz="1057733" eaLnBrk="0" hangingPunct="0">
              <a:defRPr sz="3000">
                <a:solidFill>
                  <a:schemeClr val="tx1"/>
                </a:solidFill>
                <a:latin typeface="Times New Roman" pitchFamily="18" charset="0"/>
                <a:ea typeface="ＭＳ Ｐゴシック" pitchFamily="34" charset="-128"/>
              </a:defRPr>
            </a:lvl2pPr>
            <a:lvl3pPr marL="1453372" indent="-290673" defTabSz="1057733" eaLnBrk="0" hangingPunct="0">
              <a:defRPr sz="3000">
                <a:solidFill>
                  <a:schemeClr val="tx1"/>
                </a:solidFill>
                <a:latin typeface="Times New Roman" pitchFamily="18" charset="0"/>
                <a:ea typeface="ＭＳ Ｐゴシック" pitchFamily="34" charset="-128"/>
              </a:defRPr>
            </a:lvl3pPr>
            <a:lvl4pPr marL="2034720" indent="-290673" defTabSz="1057733" eaLnBrk="0" hangingPunct="0">
              <a:defRPr sz="3000">
                <a:solidFill>
                  <a:schemeClr val="tx1"/>
                </a:solidFill>
                <a:latin typeface="Times New Roman" pitchFamily="18" charset="0"/>
                <a:ea typeface="ＭＳ Ｐゴシック" pitchFamily="34" charset="-128"/>
              </a:defRPr>
            </a:lvl4pPr>
            <a:lvl5pPr marL="2616069" indent="-290673" defTabSz="1057733" eaLnBrk="0" hangingPunct="0">
              <a:defRPr sz="3000">
                <a:solidFill>
                  <a:schemeClr val="tx1"/>
                </a:solidFill>
                <a:latin typeface="Times New Roman" pitchFamily="18" charset="0"/>
                <a:ea typeface="ＭＳ Ｐゴシック" pitchFamily="34" charset="-128"/>
              </a:defRPr>
            </a:lvl5pPr>
            <a:lvl6pPr marL="3197417" indent="-290673" defTabSz="1057733"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78764" indent="-290673" defTabSz="1057733"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60114" indent="-290673" defTabSz="1057733"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941463" indent="-290673" defTabSz="1057733"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400"/>
              <a:pPr/>
              <a:t>17</a:t>
            </a:fld>
            <a:endParaRPr lang="en-US" sz="1400" dirty="0"/>
          </a:p>
        </p:txBody>
      </p:sp>
      <p:sp>
        <p:nvSpPr>
          <p:cNvPr id="52227" name="Rectangle 2"/>
          <p:cNvSpPr>
            <a:spLocks noGrp="1" noRot="1" noChangeAspect="1" noChangeArrowheads="1" noTextEdit="1"/>
          </p:cNvSpPr>
          <p:nvPr>
            <p:ph type="sldImg"/>
          </p:nvPr>
        </p:nvSpPr>
        <p:spPr>
          <a:xfrm>
            <a:off x="757238" y="830263"/>
            <a:ext cx="5626100" cy="4219575"/>
          </a:xfrm>
          <a:ln/>
        </p:spPr>
      </p:sp>
      <p:sp>
        <p:nvSpPr>
          <p:cNvPr id="51204" name="Rectangle 3"/>
          <p:cNvSpPr>
            <a:spLocks noGrp="1" noChangeArrowheads="1"/>
          </p:cNvSpPr>
          <p:nvPr>
            <p:ph type="body" idx="1"/>
          </p:nvPr>
        </p:nvSpPr>
        <p:spPr>
          <a:xfrm>
            <a:off x="358030" y="5262151"/>
            <a:ext cx="6424344" cy="3811514"/>
          </a:xfrm>
          <a:noFill/>
          <a:ln w="9525">
            <a:noFill/>
            <a:miter lim="800000"/>
            <a:headEnd/>
            <a:tailEnd/>
          </a:ln>
          <a:effectLst/>
        </p:spPr>
        <p:txBody>
          <a:bodyPr vert="horz" wrap="square" lIns="93575" tIns="46788" rIns="93575" bIns="46788"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ts val="693"/>
              </a:spcAft>
              <a:buClrTx/>
              <a:buSzTx/>
              <a:buFontTx/>
              <a:buNone/>
              <a:tabLst/>
              <a:defRPr/>
            </a:pPr>
            <a:endParaRPr lang="en-US" dirty="0">
              <a:latin typeface="Times New Roman" panose="02020603050405020304" pitchFamily="18" charset="0"/>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3101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defTabSz="897301">
              <a:lnSpc>
                <a:spcPct val="115000"/>
              </a:lnSpc>
              <a:spcAft>
                <a:spcPts val="992"/>
              </a:spcAft>
              <a:buFont typeface="Arial"/>
              <a:buChar char="•"/>
              <a:tabLst>
                <a:tab pos="453585" algn="l"/>
              </a:tabLst>
              <a:defRPr/>
            </a:pPr>
            <a:endParaRPr lang="en-US" baseline="0" dirty="0"/>
          </a:p>
          <a:p>
            <a:pPr marL="171450" indent="-171450" defTabSz="897301">
              <a:lnSpc>
                <a:spcPct val="115000"/>
              </a:lnSpc>
              <a:spcAft>
                <a:spcPts val="992"/>
              </a:spcAft>
              <a:buFont typeface="Arial"/>
              <a:buChar char="•"/>
              <a:tabLst>
                <a:tab pos="453585" algn="l"/>
              </a:tabLst>
              <a:defRPr/>
            </a:pPr>
            <a:endParaRPr lang="en-US" baseline="0" dirty="0"/>
          </a:p>
          <a:p>
            <a:pPr marL="0" indent="0" defTabSz="897301">
              <a:lnSpc>
                <a:spcPct val="115000"/>
              </a:lnSpc>
              <a:spcAft>
                <a:spcPts val="992"/>
              </a:spcAft>
              <a:buFont typeface="+mj-lt"/>
              <a:buNone/>
              <a:tabLst>
                <a:tab pos="453585" algn="l"/>
              </a:tabLst>
              <a:defRPr/>
            </a:pPr>
            <a:endParaRPr lang="en-US" dirty="0"/>
          </a:p>
          <a:p>
            <a:pPr marL="0" indent="0" defTabSz="897301">
              <a:lnSpc>
                <a:spcPct val="115000"/>
              </a:lnSpc>
              <a:spcAft>
                <a:spcPts val="992"/>
              </a:spcAft>
              <a:buFont typeface="+mj-lt"/>
              <a:buNone/>
              <a:tabLst>
                <a:tab pos="453585" algn="l"/>
              </a:tabLst>
              <a:defRPr/>
            </a:pPr>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31</a:t>
            </a:fld>
            <a:endParaRPr lang="en-US" dirty="0"/>
          </a:p>
        </p:txBody>
      </p:sp>
    </p:spTree>
    <p:extLst>
      <p:ext uri="{BB962C8B-B14F-4D97-AF65-F5344CB8AC3E}">
        <p14:creationId xmlns:p14="http://schemas.microsoft.com/office/powerpoint/2010/main" val="1125522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958318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5</a:t>
            </a:fld>
            <a:endParaRPr lang="en-US" dirty="0"/>
          </a:p>
        </p:txBody>
      </p:sp>
    </p:spTree>
    <p:extLst>
      <p:ext uri="{BB962C8B-B14F-4D97-AF65-F5344CB8AC3E}">
        <p14:creationId xmlns:p14="http://schemas.microsoft.com/office/powerpoint/2010/main" val="46390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671" y="4190181"/>
            <a:ext cx="6269607" cy="4188434"/>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9</a:t>
            </a:fld>
            <a:endParaRPr lang="en-US" dirty="0"/>
          </a:p>
        </p:txBody>
      </p:sp>
    </p:spTree>
    <p:extLst>
      <p:ext uri="{BB962C8B-B14F-4D97-AF65-F5344CB8AC3E}">
        <p14:creationId xmlns:p14="http://schemas.microsoft.com/office/powerpoint/2010/main" val="338911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3800" y="698500"/>
            <a:ext cx="3975100" cy="2981325"/>
          </a:xfrm>
        </p:spPr>
      </p:sp>
      <p:sp>
        <p:nvSpPr>
          <p:cNvPr id="3" name="Notes Placeholder 2"/>
          <p:cNvSpPr>
            <a:spLocks noGrp="1"/>
          </p:cNvSpPr>
          <p:nvPr>
            <p:ph type="body" idx="1"/>
          </p:nvPr>
        </p:nvSpPr>
        <p:spPr>
          <a:xfrm>
            <a:off x="350997" y="3778045"/>
            <a:ext cx="6269607" cy="5428720"/>
          </a:xfrm>
        </p:spPr>
        <p:txBody>
          <a:bodyPr/>
          <a:lstStyle/>
          <a:p>
            <a:pPr>
              <a:spcAft>
                <a:spcPts val="693"/>
              </a:spcAft>
            </a:pPr>
            <a:endParaRPr lang="en-US" dirty="0">
              <a:latin typeface="Arial" panose="020B0604020202020204" pitchFamily="34" charset="0"/>
              <a:ea typeface="Tahoma"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10</a:t>
            </a:fld>
            <a:endParaRPr lang="en-US" dirty="0"/>
          </a:p>
        </p:txBody>
      </p:sp>
    </p:spTree>
    <p:extLst>
      <p:ext uri="{BB962C8B-B14F-4D97-AF65-F5344CB8AC3E}">
        <p14:creationId xmlns:p14="http://schemas.microsoft.com/office/powerpoint/2010/main" val="135960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527550" cy="3395663"/>
          </a:xfrm>
        </p:spPr>
      </p:sp>
      <p:sp>
        <p:nvSpPr>
          <p:cNvPr id="3" name="Notes Placeholder 2"/>
          <p:cNvSpPr>
            <a:spLocks noGrp="1"/>
          </p:cNvSpPr>
          <p:nvPr>
            <p:ph type="body" idx="1"/>
          </p:nvPr>
        </p:nvSpPr>
        <p:spPr/>
        <p:txBody>
          <a:bodyPr/>
          <a:lstStyle/>
          <a:p>
            <a:endParaRPr lang="en-US" dirty="0">
              <a:latin typeface="+mj-lt"/>
            </a:endParaRP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11</a:t>
            </a:fld>
            <a:endParaRPr lang="en-US" dirty="0"/>
          </a:p>
        </p:txBody>
      </p:sp>
    </p:spTree>
    <p:extLst>
      <p:ext uri="{BB962C8B-B14F-4D97-AF65-F5344CB8AC3E}">
        <p14:creationId xmlns:p14="http://schemas.microsoft.com/office/powerpoint/2010/main" val="364488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12</a:t>
            </a:fld>
            <a:endParaRPr lang="en-US" dirty="0"/>
          </a:p>
        </p:txBody>
      </p:sp>
    </p:spTree>
    <p:extLst>
      <p:ext uri="{BB962C8B-B14F-4D97-AF65-F5344CB8AC3E}">
        <p14:creationId xmlns:p14="http://schemas.microsoft.com/office/powerpoint/2010/main" val="290950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13</a:t>
            </a:fld>
            <a:endParaRPr lang="en-US" dirty="0"/>
          </a:p>
        </p:txBody>
      </p:sp>
    </p:spTree>
    <p:extLst>
      <p:ext uri="{BB962C8B-B14F-4D97-AF65-F5344CB8AC3E}">
        <p14:creationId xmlns:p14="http://schemas.microsoft.com/office/powerpoint/2010/main" val="265218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498475"/>
            <a:ext cx="4127500" cy="3097213"/>
          </a:xfrm>
        </p:spPr>
      </p:sp>
      <p:sp>
        <p:nvSpPr>
          <p:cNvPr id="3" name="Notes Placeholder 2"/>
          <p:cNvSpPr>
            <a:spLocks noGrp="1"/>
          </p:cNvSpPr>
          <p:nvPr>
            <p:ph type="body" idx="1"/>
          </p:nvPr>
        </p:nvSpPr>
        <p:spPr>
          <a:xfrm>
            <a:off x="419671" y="3707839"/>
            <a:ext cx="6269607" cy="544553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14</a:t>
            </a:fld>
            <a:endParaRPr lang="en-US" dirty="0"/>
          </a:p>
        </p:txBody>
      </p:sp>
    </p:spTree>
    <p:extLst>
      <p:ext uri="{BB962C8B-B14F-4D97-AF65-F5344CB8AC3E}">
        <p14:creationId xmlns:p14="http://schemas.microsoft.com/office/powerpoint/2010/main" val="158077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527550" cy="3395663"/>
          </a:xfrm>
        </p:spPr>
      </p:sp>
      <p:sp>
        <p:nvSpPr>
          <p:cNvPr id="3" name="Notes Placeholder 2"/>
          <p:cNvSpPr>
            <a:spLocks noGrp="1"/>
          </p:cNvSpPr>
          <p:nvPr>
            <p:ph type="body" idx="1"/>
          </p:nvPr>
        </p:nvSpPr>
        <p:spPr/>
        <p:txBody>
          <a:bodyPr/>
          <a:lstStyle/>
          <a:p>
            <a:endParaRPr lang="en-US" dirty="0">
              <a:latin typeface="+mj-lt"/>
            </a:endParaRPr>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15</a:t>
            </a:fld>
            <a:endParaRPr lang="en-US" dirty="0"/>
          </a:p>
        </p:txBody>
      </p:sp>
    </p:spTree>
    <p:extLst>
      <p:ext uri="{BB962C8B-B14F-4D97-AF65-F5344CB8AC3E}">
        <p14:creationId xmlns:p14="http://schemas.microsoft.com/office/powerpoint/2010/main" val="47074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1752" y="228600"/>
            <a:ext cx="8458200" cy="762000"/>
          </a:xfrm>
        </p:spPr>
        <p:txBody>
          <a:bodyPr anchor="b">
            <a:noAutofit/>
          </a:bodyPr>
          <a:lstStyle>
            <a:lvl1pPr algn="l">
              <a:lnSpc>
                <a:spcPts val="1950"/>
              </a:lnSpc>
              <a:defRPr sz="18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457200" y="1219200"/>
            <a:ext cx="8229600" cy="5410200"/>
          </a:xfrm>
        </p:spPr>
        <p:txBody>
          <a:bodyPr/>
          <a:lstStyle>
            <a:lvl1pPr>
              <a:buFontTx/>
              <a:buNone/>
              <a:defRPr sz="1500">
                <a:solidFill>
                  <a:schemeClr val="tx1">
                    <a:lumMod val="65000"/>
                    <a:lumOff val="35000"/>
                  </a:schemeClr>
                </a:solidFill>
                <a:latin typeface="Arial" pitchFamily="34" charset="0"/>
                <a:cs typeface="Arial" pitchFamily="34" charset="0"/>
              </a:defRPr>
            </a:lvl1pPr>
            <a:lvl2pPr>
              <a:buFont typeface="Wingdings" pitchFamily="2" charset="2"/>
              <a:buChar char="§"/>
              <a:defRPr sz="1500">
                <a:solidFill>
                  <a:schemeClr val="tx1">
                    <a:lumMod val="65000"/>
                    <a:lumOff val="35000"/>
                  </a:schemeClr>
                </a:solidFill>
                <a:latin typeface="Arial" pitchFamily="34" charset="0"/>
                <a:cs typeface="Arial" pitchFamily="34" charset="0"/>
              </a:defRPr>
            </a:lvl2pPr>
            <a:lvl3pPr>
              <a:lnSpc>
                <a:spcPts val="1725"/>
              </a:lnSpc>
              <a:buSzPct val="120000"/>
              <a:defRPr sz="1350">
                <a:solidFill>
                  <a:schemeClr val="tx1">
                    <a:lumMod val="65000"/>
                    <a:lumOff val="35000"/>
                  </a:schemeClr>
                </a:solidFill>
                <a:latin typeface="Arial" pitchFamily="34" charset="0"/>
                <a:cs typeface="Arial" pitchFamily="34" charset="0"/>
              </a:defRPr>
            </a:lvl3pPr>
            <a:lvl4pPr>
              <a:lnSpc>
                <a:spcPts val="1725"/>
              </a:lnSpc>
              <a:defRPr sz="1350">
                <a:solidFill>
                  <a:schemeClr val="tx1">
                    <a:lumMod val="65000"/>
                    <a:lumOff val="35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latin typeface="Arial"/>
                <a:cs typeface="Arial"/>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9"/>
            <a:ext cx="2133600" cy="365125"/>
          </a:xfrm>
        </p:spPr>
        <p:txBody>
          <a:bodyPr/>
          <a:lstStyle>
            <a:lvl1pPr algn="r">
              <a:defRPr>
                <a:latin typeface="Arial"/>
                <a:cs typeface="Aria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803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D922E-1C35-E74F-BEA9-3B16BC50A76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E68930-3DD3-7542-B925-FB264614028F}"/>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C6097-159B-A644-BCE9-20ADAB3372E7}"/>
              </a:ext>
            </a:extLst>
          </p:cNvPr>
          <p:cNvSpPr>
            <a:spLocks noGrp="1"/>
          </p:cNvSpPr>
          <p:nvPr>
            <p:ph type="dt" sz="half" idx="10"/>
          </p:nvPr>
        </p:nvSpPr>
        <p:spPr>
          <a:xfrm>
            <a:off x="628650" y="6356350"/>
            <a:ext cx="2057400" cy="365125"/>
          </a:xfrm>
          <a:prstGeom prst="rect">
            <a:avLst/>
          </a:prstGeom>
        </p:spPr>
        <p:txBody>
          <a:bodyPr/>
          <a:lstStyle/>
          <a:p>
            <a:fld id="{A72D424A-4751-8945-99A2-E4A528117095}" type="datetimeFigureOut">
              <a:rPr lang="en-US" smtClean="0"/>
              <a:t>7/9/2018</a:t>
            </a:fld>
            <a:endParaRPr lang="en-US"/>
          </a:p>
        </p:txBody>
      </p:sp>
      <p:sp>
        <p:nvSpPr>
          <p:cNvPr id="5" name="Footer Placeholder 4">
            <a:extLst>
              <a:ext uri="{FF2B5EF4-FFF2-40B4-BE49-F238E27FC236}">
                <a16:creationId xmlns:a16="http://schemas.microsoft.com/office/drawing/2014/main" id="{19330686-AA32-F844-9056-4EB266B2F0A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73B5E0-8DE7-5346-9D25-2395499EA916}"/>
              </a:ext>
            </a:extLst>
          </p:cNvPr>
          <p:cNvSpPr>
            <a:spLocks noGrp="1"/>
          </p:cNvSpPr>
          <p:nvPr>
            <p:ph type="sldNum" sz="quarter" idx="12"/>
          </p:nvPr>
        </p:nvSpPr>
        <p:spPr>
          <a:xfrm>
            <a:off x="6457950" y="6356350"/>
            <a:ext cx="2057400" cy="365125"/>
          </a:xfrm>
          <a:prstGeom prst="rect">
            <a:avLst/>
          </a:prstGeom>
        </p:spPr>
        <p:txBody>
          <a:bodyPr/>
          <a:lstStyle/>
          <a:p>
            <a:fld id="{03E8ECEC-DF2B-094F-9728-F7139AC85EE6}" type="slidenum">
              <a:rPr lang="en-US" smtClean="0"/>
              <a:t>‹#›</a:t>
            </a:fld>
            <a:endParaRPr lang="en-US"/>
          </a:p>
        </p:txBody>
      </p:sp>
    </p:spTree>
    <p:extLst>
      <p:ext uri="{BB962C8B-B14F-4D97-AF65-F5344CB8AC3E}">
        <p14:creationId xmlns:p14="http://schemas.microsoft.com/office/powerpoint/2010/main" val="187179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2A84-F3BE-6541-9CC8-92BC8631E524}"/>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7E3EB0-4DDC-E845-870C-6CE9519E4F1C}"/>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98A5ED-CFE5-0A44-BB94-4D233A954C33}"/>
              </a:ext>
            </a:extLst>
          </p:cNvPr>
          <p:cNvSpPr>
            <a:spLocks noGrp="1"/>
          </p:cNvSpPr>
          <p:nvPr>
            <p:ph type="dt" sz="half" idx="10"/>
          </p:nvPr>
        </p:nvSpPr>
        <p:spPr>
          <a:xfrm>
            <a:off x="628650" y="6356350"/>
            <a:ext cx="2057400" cy="365125"/>
          </a:xfrm>
          <a:prstGeom prst="rect">
            <a:avLst/>
          </a:prstGeom>
        </p:spPr>
        <p:txBody>
          <a:bodyPr/>
          <a:lstStyle/>
          <a:p>
            <a:fld id="{A72D424A-4751-8945-99A2-E4A528117095}" type="datetimeFigureOut">
              <a:rPr lang="en-US" smtClean="0"/>
              <a:t>7/9/2018</a:t>
            </a:fld>
            <a:endParaRPr lang="en-US"/>
          </a:p>
        </p:txBody>
      </p:sp>
      <p:sp>
        <p:nvSpPr>
          <p:cNvPr id="5" name="Footer Placeholder 4">
            <a:extLst>
              <a:ext uri="{FF2B5EF4-FFF2-40B4-BE49-F238E27FC236}">
                <a16:creationId xmlns:a16="http://schemas.microsoft.com/office/drawing/2014/main" id="{3F9BD44A-0BE2-154F-82D5-E1C1E908865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AC6B4D9-EE8E-4F44-B372-47F0A2EF1C7B}"/>
              </a:ext>
            </a:extLst>
          </p:cNvPr>
          <p:cNvSpPr>
            <a:spLocks noGrp="1"/>
          </p:cNvSpPr>
          <p:nvPr>
            <p:ph type="sldNum" sz="quarter" idx="12"/>
          </p:nvPr>
        </p:nvSpPr>
        <p:spPr>
          <a:xfrm>
            <a:off x="6457950" y="6356350"/>
            <a:ext cx="2057400" cy="365125"/>
          </a:xfrm>
          <a:prstGeom prst="rect">
            <a:avLst/>
          </a:prstGeom>
        </p:spPr>
        <p:txBody>
          <a:bodyPr/>
          <a:lstStyle/>
          <a:p>
            <a:fld id="{03E8ECEC-DF2B-094F-9728-F7139AC85EE6}" type="slidenum">
              <a:rPr lang="en-US" smtClean="0"/>
              <a:t>‹#›</a:t>
            </a:fld>
            <a:endParaRPr lang="en-US"/>
          </a:p>
        </p:txBody>
      </p:sp>
    </p:spTree>
    <p:extLst>
      <p:ext uri="{BB962C8B-B14F-4D97-AF65-F5344CB8AC3E}">
        <p14:creationId xmlns:p14="http://schemas.microsoft.com/office/powerpoint/2010/main" val="1676699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8A5B-75BA-DE4B-8A4A-F8FAD3AD6F6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EA04FE7-D929-8B47-829C-D30898DFA0B3}"/>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B1681-11AC-C144-8AA7-C6A4C811A165}"/>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182E00-C185-E140-AF75-84314455285E}"/>
              </a:ext>
            </a:extLst>
          </p:cNvPr>
          <p:cNvSpPr>
            <a:spLocks noGrp="1"/>
          </p:cNvSpPr>
          <p:nvPr>
            <p:ph type="dt" sz="half" idx="10"/>
          </p:nvPr>
        </p:nvSpPr>
        <p:spPr>
          <a:xfrm>
            <a:off x="628650" y="6356350"/>
            <a:ext cx="2057400" cy="365125"/>
          </a:xfrm>
          <a:prstGeom prst="rect">
            <a:avLst/>
          </a:prstGeom>
        </p:spPr>
        <p:txBody>
          <a:bodyPr/>
          <a:lstStyle/>
          <a:p>
            <a:fld id="{A72D424A-4751-8945-99A2-E4A528117095}" type="datetimeFigureOut">
              <a:rPr lang="en-US" smtClean="0"/>
              <a:t>7/9/2018</a:t>
            </a:fld>
            <a:endParaRPr lang="en-US"/>
          </a:p>
        </p:txBody>
      </p:sp>
      <p:sp>
        <p:nvSpPr>
          <p:cNvPr id="6" name="Footer Placeholder 5">
            <a:extLst>
              <a:ext uri="{FF2B5EF4-FFF2-40B4-BE49-F238E27FC236}">
                <a16:creationId xmlns:a16="http://schemas.microsoft.com/office/drawing/2014/main" id="{B6FB0794-A4D5-FF47-AFE9-5FC5EED5141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183C1A-93BA-B242-8824-CD6530F2E265}"/>
              </a:ext>
            </a:extLst>
          </p:cNvPr>
          <p:cNvSpPr>
            <a:spLocks noGrp="1"/>
          </p:cNvSpPr>
          <p:nvPr>
            <p:ph type="sldNum" sz="quarter" idx="12"/>
          </p:nvPr>
        </p:nvSpPr>
        <p:spPr>
          <a:xfrm>
            <a:off x="6457950" y="6356350"/>
            <a:ext cx="2057400" cy="365125"/>
          </a:xfrm>
          <a:prstGeom prst="rect">
            <a:avLst/>
          </a:prstGeom>
        </p:spPr>
        <p:txBody>
          <a:bodyPr/>
          <a:lstStyle/>
          <a:p>
            <a:fld id="{03E8ECEC-DF2B-094F-9728-F7139AC85EE6}" type="slidenum">
              <a:rPr lang="en-US" smtClean="0"/>
              <a:t>‹#›</a:t>
            </a:fld>
            <a:endParaRPr lang="en-US"/>
          </a:p>
        </p:txBody>
      </p:sp>
    </p:spTree>
    <p:extLst>
      <p:ext uri="{BB962C8B-B14F-4D97-AF65-F5344CB8AC3E}">
        <p14:creationId xmlns:p14="http://schemas.microsoft.com/office/powerpoint/2010/main" val="3628075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9DB4-F3B2-784C-A696-3272EF06B60C}"/>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B693A-605A-1A4D-BDAD-4D5C96EAC724}"/>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F89375-37DB-8C4A-B07C-5FD56F99A3A4}"/>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0DAE2B-79AD-C64F-BF16-135074FAB48D}"/>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DBA214-0E64-D943-96D9-B4AEBAC4392A}"/>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47F6DC-3EAE-BE40-9904-41A6FD7730BE}"/>
              </a:ext>
            </a:extLst>
          </p:cNvPr>
          <p:cNvSpPr>
            <a:spLocks noGrp="1"/>
          </p:cNvSpPr>
          <p:nvPr>
            <p:ph type="dt" sz="half" idx="10"/>
          </p:nvPr>
        </p:nvSpPr>
        <p:spPr>
          <a:xfrm>
            <a:off x="628650" y="6356350"/>
            <a:ext cx="2057400" cy="365125"/>
          </a:xfrm>
          <a:prstGeom prst="rect">
            <a:avLst/>
          </a:prstGeom>
        </p:spPr>
        <p:txBody>
          <a:bodyPr/>
          <a:lstStyle/>
          <a:p>
            <a:fld id="{A72D424A-4751-8945-99A2-E4A528117095}" type="datetimeFigureOut">
              <a:rPr lang="en-US" smtClean="0"/>
              <a:t>7/9/2018</a:t>
            </a:fld>
            <a:endParaRPr lang="en-US"/>
          </a:p>
        </p:txBody>
      </p:sp>
      <p:sp>
        <p:nvSpPr>
          <p:cNvPr id="8" name="Footer Placeholder 7">
            <a:extLst>
              <a:ext uri="{FF2B5EF4-FFF2-40B4-BE49-F238E27FC236}">
                <a16:creationId xmlns:a16="http://schemas.microsoft.com/office/drawing/2014/main" id="{9FC26772-AB6D-314E-A3DF-C489760B6D9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C8A56A-D008-3347-9A34-D1272DCA5C2A}"/>
              </a:ext>
            </a:extLst>
          </p:cNvPr>
          <p:cNvSpPr>
            <a:spLocks noGrp="1"/>
          </p:cNvSpPr>
          <p:nvPr>
            <p:ph type="sldNum" sz="quarter" idx="12"/>
          </p:nvPr>
        </p:nvSpPr>
        <p:spPr>
          <a:xfrm>
            <a:off x="6457950" y="6356350"/>
            <a:ext cx="2057400" cy="365125"/>
          </a:xfrm>
          <a:prstGeom prst="rect">
            <a:avLst/>
          </a:prstGeom>
        </p:spPr>
        <p:txBody>
          <a:bodyPr/>
          <a:lstStyle/>
          <a:p>
            <a:fld id="{03E8ECEC-DF2B-094F-9728-F7139AC85EE6}" type="slidenum">
              <a:rPr lang="en-US" smtClean="0"/>
              <a:t>‹#›</a:t>
            </a:fld>
            <a:endParaRPr lang="en-US"/>
          </a:p>
        </p:txBody>
      </p:sp>
    </p:spTree>
    <p:extLst>
      <p:ext uri="{BB962C8B-B14F-4D97-AF65-F5344CB8AC3E}">
        <p14:creationId xmlns:p14="http://schemas.microsoft.com/office/powerpoint/2010/main" val="1457959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637E-279A-C747-98D0-11C8732D489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56CC284-8E0B-F341-9F9C-3222E4303090}"/>
              </a:ext>
            </a:extLst>
          </p:cNvPr>
          <p:cNvSpPr>
            <a:spLocks noGrp="1"/>
          </p:cNvSpPr>
          <p:nvPr>
            <p:ph type="dt" sz="half" idx="10"/>
          </p:nvPr>
        </p:nvSpPr>
        <p:spPr>
          <a:xfrm>
            <a:off x="628650" y="6356350"/>
            <a:ext cx="2057400" cy="365125"/>
          </a:xfrm>
          <a:prstGeom prst="rect">
            <a:avLst/>
          </a:prstGeom>
        </p:spPr>
        <p:txBody>
          <a:bodyPr/>
          <a:lstStyle/>
          <a:p>
            <a:fld id="{A72D424A-4751-8945-99A2-E4A528117095}" type="datetimeFigureOut">
              <a:rPr lang="en-US" smtClean="0"/>
              <a:t>7/9/2018</a:t>
            </a:fld>
            <a:endParaRPr lang="en-US"/>
          </a:p>
        </p:txBody>
      </p:sp>
      <p:sp>
        <p:nvSpPr>
          <p:cNvPr id="4" name="Footer Placeholder 3">
            <a:extLst>
              <a:ext uri="{FF2B5EF4-FFF2-40B4-BE49-F238E27FC236}">
                <a16:creationId xmlns:a16="http://schemas.microsoft.com/office/drawing/2014/main" id="{4CB9EED9-B6CA-014D-961C-C92EA3C9825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4BFCF1E-9CAA-F347-8784-03EA8660FF43}"/>
              </a:ext>
            </a:extLst>
          </p:cNvPr>
          <p:cNvSpPr>
            <a:spLocks noGrp="1"/>
          </p:cNvSpPr>
          <p:nvPr>
            <p:ph type="sldNum" sz="quarter" idx="12"/>
          </p:nvPr>
        </p:nvSpPr>
        <p:spPr>
          <a:xfrm>
            <a:off x="6457950" y="6356350"/>
            <a:ext cx="2057400" cy="365125"/>
          </a:xfrm>
          <a:prstGeom prst="rect">
            <a:avLst/>
          </a:prstGeom>
        </p:spPr>
        <p:txBody>
          <a:bodyPr/>
          <a:lstStyle/>
          <a:p>
            <a:fld id="{03E8ECEC-DF2B-094F-9728-F7139AC85EE6}" type="slidenum">
              <a:rPr lang="en-US" smtClean="0"/>
              <a:t>‹#›</a:t>
            </a:fld>
            <a:endParaRPr lang="en-US"/>
          </a:p>
        </p:txBody>
      </p:sp>
    </p:spTree>
    <p:extLst>
      <p:ext uri="{BB962C8B-B14F-4D97-AF65-F5344CB8AC3E}">
        <p14:creationId xmlns:p14="http://schemas.microsoft.com/office/powerpoint/2010/main" val="2982576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C36A-5B0A-0645-A996-2C23ED55265F}"/>
              </a:ext>
            </a:extLst>
          </p:cNvPr>
          <p:cNvSpPr>
            <a:spLocks noGrp="1"/>
          </p:cNvSpPr>
          <p:nvPr>
            <p:ph type="dt" sz="half" idx="10"/>
          </p:nvPr>
        </p:nvSpPr>
        <p:spPr>
          <a:xfrm>
            <a:off x="628650" y="6356350"/>
            <a:ext cx="2057400" cy="365125"/>
          </a:xfrm>
          <a:prstGeom prst="rect">
            <a:avLst/>
          </a:prstGeom>
        </p:spPr>
        <p:txBody>
          <a:bodyPr/>
          <a:lstStyle/>
          <a:p>
            <a:fld id="{A72D424A-4751-8945-99A2-E4A528117095}" type="datetimeFigureOut">
              <a:rPr lang="en-US" smtClean="0"/>
              <a:t>7/9/2018</a:t>
            </a:fld>
            <a:endParaRPr lang="en-US"/>
          </a:p>
        </p:txBody>
      </p:sp>
      <p:sp>
        <p:nvSpPr>
          <p:cNvPr id="3" name="Footer Placeholder 2">
            <a:extLst>
              <a:ext uri="{FF2B5EF4-FFF2-40B4-BE49-F238E27FC236}">
                <a16:creationId xmlns:a16="http://schemas.microsoft.com/office/drawing/2014/main" id="{92AFDECC-4935-6548-A55C-4AEEDCC4920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40A4C11-CDD5-3644-BDB8-B317B615D980}"/>
              </a:ext>
            </a:extLst>
          </p:cNvPr>
          <p:cNvSpPr>
            <a:spLocks noGrp="1"/>
          </p:cNvSpPr>
          <p:nvPr>
            <p:ph type="sldNum" sz="quarter" idx="12"/>
          </p:nvPr>
        </p:nvSpPr>
        <p:spPr>
          <a:xfrm>
            <a:off x="6457950" y="6356350"/>
            <a:ext cx="2057400" cy="365125"/>
          </a:xfrm>
          <a:prstGeom prst="rect">
            <a:avLst/>
          </a:prstGeom>
        </p:spPr>
        <p:txBody>
          <a:bodyPr/>
          <a:lstStyle/>
          <a:p>
            <a:fld id="{03E8ECEC-DF2B-094F-9728-F7139AC85EE6}" type="slidenum">
              <a:rPr lang="en-US" smtClean="0"/>
              <a:t>‹#›</a:t>
            </a:fld>
            <a:endParaRPr lang="en-US"/>
          </a:p>
        </p:txBody>
      </p:sp>
    </p:spTree>
    <p:extLst>
      <p:ext uri="{BB962C8B-B14F-4D97-AF65-F5344CB8AC3E}">
        <p14:creationId xmlns:p14="http://schemas.microsoft.com/office/powerpoint/2010/main" val="2261998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F64B-B8BC-224A-AEDD-4B15EE1B0B06}"/>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C9BAA8-33AF-4446-A375-DB331C684F3A}"/>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0174C3-4D15-D94C-91D6-B11BD8444B11}"/>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70E122-0A88-6041-9922-679033F99E6F}"/>
              </a:ext>
            </a:extLst>
          </p:cNvPr>
          <p:cNvSpPr>
            <a:spLocks noGrp="1"/>
          </p:cNvSpPr>
          <p:nvPr>
            <p:ph type="dt" sz="half" idx="10"/>
          </p:nvPr>
        </p:nvSpPr>
        <p:spPr>
          <a:xfrm>
            <a:off x="628650" y="6356350"/>
            <a:ext cx="2057400" cy="365125"/>
          </a:xfrm>
          <a:prstGeom prst="rect">
            <a:avLst/>
          </a:prstGeom>
        </p:spPr>
        <p:txBody>
          <a:bodyPr/>
          <a:lstStyle/>
          <a:p>
            <a:fld id="{A72D424A-4751-8945-99A2-E4A528117095}" type="datetimeFigureOut">
              <a:rPr lang="en-US" smtClean="0"/>
              <a:t>7/9/2018</a:t>
            </a:fld>
            <a:endParaRPr lang="en-US"/>
          </a:p>
        </p:txBody>
      </p:sp>
      <p:sp>
        <p:nvSpPr>
          <p:cNvPr id="6" name="Footer Placeholder 5">
            <a:extLst>
              <a:ext uri="{FF2B5EF4-FFF2-40B4-BE49-F238E27FC236}">
                <a16:creationId xmlns:a16="http://schemas.microsoft.com/office/drawing/2014/main" id="{1900E3AC-E1D6-134A-9EBC-0C58DBD7371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52181A-DD12-F84A-88B1-52504EE45B9F}"/>
              </a:ext>
            </a:extLst>
          </p:cNvPr>
          <p:cNvSpPr>
            <a:spLocks noGrp="1"/>
          </p:cNvSpPr>
          <p:nvPr>
            <p:ph type="sldNum" sz="quarter" idx="12"/>
          </p:nvPr>
        </p:nvSpPr>
        <p:spPr>
          <a:xfrm>
            <a:off x="6457950" y="6356350"/>
            <a:ext cx="2057400" cy="365125"/>
          </a:xfrm>
          <a:prstGeom prst="rect">
            <a:avLst/>
          </a:prstGeom>
        </p:spPr>
        <p:txBody>
          <a:bodyPr/>
          <a:lstStyle/>
          <a:p>
            <a:fld id="{03E8ECEC-DF2B-094F-9728-F7139AC85EE6}" type="slidenum">
              <a:rPr lang="en-US" smtClean="0"/>
              <a:t>‹#›</a:t>
            </a:fld>
            <a:endParaRPr lang="en-US"/>
          </a:p>
        </p:txBody>
      </p:sp>
    </p:spTree>
    <p:extLst>
      <p:ext uri="{BB962C8B-B14F-4D97-AF65-F5344CB8AC3E}">
        <p14:creationId xmlns:p14="http://schemas.microsoft.com/office/powerpoint/2010/main" val="1716171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5B75-B040-EF4C-A7FC-93E56211E50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4AAE1A-737C-0E4B-B357-7F14E9EDBD3E}"/>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29E34C-76A4-2841-B013-5C5AD0B77555}"/>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BC4786-6EE9-4F4B-94CB-DDF3EA649852}"/>
              </a:ext>
            </a:extLst>
          </p:cNvPr>
          <p:cNvSpPr>
            <a:spLocks noGrp="1"/>
          </p:cNvSpPr>
          <p:nvPr>
            <p:ph type="dt" sz="half" idx="10"/>
          </p:nvPr>
        </p:nvSpPr>
        <p:spPr>
          <a:xfrm>
            <a:off x="628650" y="6356350"/>
            <a:ext cx="2057400" cy="365125"/>
          </a:xfrm>
          <a:prstGeom prst="rect">
            <a:avLst/>
          </a:prstGeom>
        </p:spPr>
        <p:txBody>
          <a:bodyPr/>
          <a:lstStyle/>
          <a:p>
            <a:fld id="{A72D424A-4751-8945-99A2-E4A528117095}" type="datetimeFigureOut">
              <a:rPr lang="en-US" smtClean="0"/>
              <a:t>7/9/2018</a:t>
            </a:fld>
            <a:endParaRPr lang="en-US"/>
          </a:p>
        </p:txBody>
      </p:sp>
      <p:sp>
        <p:nvSpPr>
          <p:cNvPr id="6" name="Footer Placeholder 5">
            <a:extLst>
              <a:ext uri="{FF2B5EF4-FFF2-40B4-BE49-F238E27FC236}">
                <a16:creationId xmlns:a16="http://schemas.microsoft.com/office/drawing/2014/main" id="{C935FFF2-3F6B-834E-AB8B-E5320C54FE22}"/>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000EEE-FCDC-4441-B0B8-F6416CBA0EA0}"/>
              </a:ext>
            </a:extLst>
          </p:cNvPr>
          <p:cNvSpPr>
            <a:spLocks noGrp="1"/>
          </p:cNvSpPr>
          <p:nvPr>
            <p:ph type="sldNum" sz="quarter" idx="12"/>
          </p:nvPr>
        </p:nvSpPr>
        <p:spPr>
          <a:xfrm>
            <a:off x="6457950" y="6356350"/>
            <a:ext cx="2057400" cy="365125"/>
          </a:xfrm>
          <a:prstGeom prst="rect">
            <a:avLst/>
          </a:prstGeom>
        </p:spPr>
        <p:txBody>
          <a:bodyPr/>
          <a:lstStyle/>
          <a:p>
            <a:fld id="{03E8ECEC-DF2B-094F-9728-F7139AC85EE6}" type="slidenum">
              <a:rPr lang="en-US" smtClean="0"/>
              <a:t>‹#›</a:t>
            </a:fld>
            <a:endParaRPr lang="en-US"/>
          </a:p>
        </p:txBody>
      </p:sp>
    </p:spTree>
    <p:extLst>
      <p:ext uri="{BB962C8B-B14F-4D97-AF65-F5344CB8AC3E}">
        <p14:creationId xmlns:p14="http://schemas.microsoft.com/office/powerpoint/2010/main" val="2231329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6248-5352-C641-BACA-1894705DC3F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9517AE-FF92-5E46-8475-EC3ABA7108BB}"/>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AC21A-5291-0A47-BE5F-11ADF12BC256}"/>
              </a:ext>
            </a:extLst>
          </p:cNvPr>
          <p:cNvSpPr>
            <a:spLocks noGrp="1"/>
          </p:cNvSpPr>
          <p:nvPr>
            <p:ph type="dt" sz="half" idx="10"/>
          </p:nvPr>
        </p:nvSpPr>
        <p:spPr>
          <a:xfrm>
            <a:off x="628650" y="6356350"/>
            <a:ext cx="2057400" cy="365125"/>
          </a:xfrm>
          <a:prstGeom prst="rect">
            <a:avLst/>
          </a:prstGeom>
        </p:spPr>
        <p:txBody>
          <a:bodyPr/>
          <a:lstStyle/>
          <a:p>
            <a:fld id="{A72D424A-4751-8945-99A2-E4A528117095}" type="datetimeFigureOut">
              <a:rPr lang="en-US" smtClean="0"/>
              <a:t>7/9/2018</a:t>
            </a:fld>
            <a:endParaRPr lang="en-US"/>
          </a:p>
        </p:txBody>
      </p:sp>
      <p:sp>
        <p:nvSpPr>
          <p:cNvPr id="5" name="Footer Placeholder 4">
            <a:extLst>
              <a:ext uri="{FF2B5EF4-FFF2-40B4-BE49-F238E27FC236}">
                <a16:creationId xmlns:a16="http://schemas.microsoft.com/office/drawing/2014/main" id="{CC2962A2-6932-F040-8116-B72D5B823F7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C45CCB-C604-084C-B227-7A5ECCACC923}"/>
              </a:ext>
            </a:extLst>
          </p:cNvPr>
          <p:cNvSpPr>
            <a:spLocks noGrp="1"/>
          </p:cNvSpPr>
          <p:nvPr>
            <p:ph type="sldNum" sz="quarter" idx="12"/>
          </p:nvPr>
        </p:nvSpPr>
        <p:spPr>
          <a:xfrm>
            <a:off x="6457950" y="6356350"/>
            <a:ext cx="2057400" cy="365125"/>
          </a:xfrm>
          <a:prstGeom prst="rect">
            <a:avLst/>
          </a:prstGeom>
        </p:spPr>
        <p:txBody>
          <a:bodyPr/>
          <a:lstStyle/>
          <a:p>
            <a:fld id="{03E8ECEC-DF2B-094F-9728-F7139AC85EE6}" type="slidenum">
              <a:rPr lang="en-US" smtClean="0"/>
              <a:t>‹#›</a:t>
            </a:fld>
            <a:endParaRPr lang="en-US"/>
          </a:p>
        </p:txBody>
      </p:sp>
    </p:spTree>
    <p:extLst>
      <p:ext uri="{BB962C8B-B14F-4D97-AF65-F5344CB8AC3E}">
        <p14:creationId xmlns:p14="http://schemas.microsoft.com/office/powerpoint/2010/main" val="3048181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8C8469-40D1-964D-9160-B2A68EC3798A}"/>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D41032-D5C5-E64F-B523-0EFAFDFE8522}"/>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088CA-0941-324E-93BC-CE46E097C8A7}"/>
              </a:ext>
            </a:extLst>
          </p:cNvPr>
          <p:cNvSpPr>
            <a:spLocks noGrp="1"/>
          </p:cNvSpPr>
          <p:nvPr>
            <p:ph type="dt" sz="half" idx="10"/>
          </p:nvPr>
        </p:nvSpPr>
        <p:spPr>
          <a:xfrm>
            <a:off x="628650" y="6356350"/>
            <a:ext cx="2057400" cy="365125"/>
          </a:xfrm>
          <a:prstGeom prst="rect">
            <a:avLst/>
          </a:prstGeom>
        </p:spPr>
        <p:txBody>
          <a:bodyPr/>
          <a:lstStyle/>
          <a:p>
            <a:fld id="{A72D424A-4751-8945-99A2-E4A528117095}" type="datetimeFigureOut">
              <a:rPr lang="en-US" smtClean="0"/>
              <a:t>7/9/2018</a:t>
            </a:fld>
            <a:endParaRPr lang="en-US"/>
          </a:p>
        </p:txBody>
      </p:sp>
      <p:sp>
        <p:nvSpPr>
          <p:cNvPr id="5" name="Footer Placeholder 4">
            <a:extLst>
              <a:ext uri="{FF2B5EF4-FFF2-40B4-BE49-F238E27FC236}">
                <a16:creationId xmlns:a16="http://schemas.microsoft.com/office/drawing/2014/main" id="{E40DC1B9-109F-0441-841C-BB6014E2063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FDCFE7-4600-004C-96A5-FBBB8BF56C48}"/>
              </a:ext>
            </a:extLst>
          </p:cNvPr>
          <p:cNvSpPr>
            <a:spLocks noGrp="1"/>
          </p:cNvSpPr>
          <p:nvPr>
            <p:ph type="sldNum" sz="quarter" idx="12"/>
          </p:nvPr>
        </p:nvSpPr>
        <p:spPr>
          <a:xfrm>
            <a:off x="6457950" y="6356350"/>
            <a:ext cx="2057400" cy="365125"/>
          </a:xfrm>
          <a:prstGeom prst="rect">
            <a:avLst/>
          </a:prstGeom>
        </p:spPr>
        <p:txBody>
          <a:bodyPr/>
          <a:lstStyle/>
          <a:p>
            <a:fld id="{03E8ECEC-DF2B-094F-9728-F7139AC85EE6}" type="slidenum">
              <a:rPr lang="en-US" smtClean="0"/>
              <a:t>‹#›</a:t>
            </a:fld>
            <a:endParaRPr lang="en-US"/>
          </a:p>
        </p:txBody>
      </p:sp>
    </p:spTree>
    <p:extLst>
      <p:ext uri="{BB962C8B-B14F-4D97-AF65-F5344CB8AC3E}">
        <p14:creationId xmlns:p14="http://schemas.microsoft.com/office/powerpoint/2010/main" val="269174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1219200"/>
            <a:ext cx="4038600" cy="5486400"/>
          </a:xfrm>
        </p:spPr>
        <p:txBody>
          <a:bodyPr/>
          <a:lstStyle>
            <a:lvl1pPr>
              <a:buSzPct val="120000"/>
              <a:buFontTx/>
              <a:buNone/>
              <a:defRPr sz="1500">
                <a:solidFill>
                  <a:schemeClr val="tx1">
                    <a:lumMod val="65000"/>
                    <a:lumOff val="35000"/>
                  </a:schemeClr>
                </a:solidFill>
                <a:latin typeface="Arial" pitchFamily="34" charset="0"/>
                <a:cs typeface="Arial" pitchFamily="34" charset="0"/>
              </a:defRPr>
            </a:lvl1pPr>
            <a:lvl2pPr marL="342892">
              <a:lnSpc>
                <a:spcPts val="1800"/>
              </a:lnSpc>
              <a:spcBef>
                <a:spcPts val="375"/>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37">
              <a:lnSpc>
                <a:spcPts val="1620"/>
              </a:lnSpc>
              <a:spcBef>
                <a:spcPts val="225"/>
              </a:spcBef>
              <a:spcAft>
                <a:spcPts val="225"/>
              </a:spcAft>
              <a:buSzPct val="120000"/>
              <a:buFont typeface="Arial" pitchFamily="34" charset="0"/>
              <a:buChar char="•"/>
              <a:defRPr sz="1350">
                <a:solidFill>
                  <a:schemeClr val="tx1">
                    <a:lumMod val="65000"/>
                    <a:lumOff val="35000"/>
                  </a:schemeClr>
                </a:solidFill>
                <a:latin typeface="Arial" pitchFamily="34" charset="0"/>
                <a:cs typeface="Arial" pitchFamily="34" charset="0"/>
              </a:defRPr>
            </a:lvl3pPr>
            <a:lvl4pPr marL="685783">
              <a:lnSpc>
                <a:spcPts val="1620"/>
              </a:lnSpc>
              <a:spcBef>
                <a:spcPts val="150"/>
              </a:spcBef>
              <a:spcAft>
                <a:spcPts val="150"/>
              </a:spcAft>
              <a:defRPr sz="1350">
                <a:solidFill>
                  <a:schemeClr val="accent5">
                    <a:lumMod val="50000"/>
                  </a:schemeClr>
                </a:solidFill>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2"/>
          </p:nvPr>
        </p:nvSpPr>
        <p:spPr>
          <a:xfrm>
            <a:off x="4648200" y="1219200"/>
            <a:ext cx="4038600" cy="5486400"/>
          </a:xfrm>
        </p:spPr>
        <p:txBody>
          <a:bodyPr/>
          <a:lstStyle>
            <a:lvl1pPr>
              <a:buFontTx/>
              <a:buNone/>
              <a:defRPr sz="1500">
                <a:solidFill>
                  <a:schemeClr val="tx1">
                    <a:lumMod val="65000"/>
                    <a:lumOff val="35000"/>
                  </a:schemeClr>
                </a:solidFill>
                <a:latin typeface="Arial" pitchFamily="34" charset="0"/>
                <a:cs typeface="Arial" pitchFamily="34" charset="0"/>
              </a:defRPr>
            </a:lvl1pPr>
            <a:lvl2pPr marL="342892">
              <a:lnSpc>
                <a:spcPts val="1800"/>
              </a:lnSpc>
              <a:spcBef>
                <a:spcPts val="360"/>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37">
              <a:lnSpc>
                <a:spcPts val="1620"/>
              </a:lnSpc>
              <a:spcBef>
                <a:spcPts val="300"/>
              </a:spcBef>
              <a:spcAft>
                <a:spcPts val="300"/>
              </a:spcAft>
              <a:buSzPct val="120000"/>
              <a:defRPr sz="1350">
                <a:solidFill>
                  <a:schemeClr val="tx1">
                    <a:lumMod val="65000"/>
                    <a:lumOff val="35000"/>
                  </a:schemeClr>
                </a:solidFill>
                <a:latin typeface="Arial" pitchFamily="34" charset="0"/>
                <a:cs typeface="Arial" pitchFamily="34" charset="0"/>
              </a:defRPr>
            </a:lvl3pPr>
            <a:lvl4pPr marL="685783">
              <a:lnSpc>
                <a:spcPts val="1620"/>
              </a:lnSpc>
              <a:spcBef>
                <a:spcPts val="225"/>
              </a:spcBef>
              <a:spcAft>
                <a:spcPts val="225"/>
              </a:spcAft>
              <a:defRPr sz="1350">
                <a:solidFill>
                  <a:schemeClr val="accent5">
                    <a:lumMod val="50000"/>
                  </a:schemeClr>
                </a:solidFill>
                <a:latin typeface="Arial" pitchFamily="34" charset="0"/>
                <a:cs typeface="Arial" pitchFamily="34" charset="0"/>
              </a:defRPr>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28600" y="304800"/>
            <a:ext cx="8458200" cy="762000"/>
          </a:xfrm>
        </p:spPr>
        <p:txBody>
          <a:bodyPr anchor="b">
            <a:noAutofit/>
          </a:bodyPr>
          <a:lstStyle>
            <a:lvl1pPr algn="l">
              <a:lnSpc>
                <a:spcPts val="1950"/>
              </a:lnSpc>
              <a:defRPr sz="18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Date Placeholder 1"/>
          <p:cNvSpPr>
            <a:spLocks noGrp="1"/>
          </p:cNvSpPr>
          <p:nvPr>
            <p:ph type="dt" sz="half" idx="10"/>
          </p:nvPr>
        </p:nvSpPr>
        <p:spPr>
          <a:xfrm>
            <a:off x="457200" y="6356359"/>
            <a:ext cx="2133600" cy="365125"/>
          </a:xfrm>
        </p:spPr>
        <p:txBody>
          <a:bodyPr/>
          <a:lstStyle>
            <a:lvl1pPr>
              <a:defRPr>
                <a:latin typeface="Arial"/>
                <a:cs typeface="Arial"/>
              </a:defRPr>
            </a:lvl1pPr>
          </a:lstStyle>
          <a:p>
            <a:endParaRPr lang="en-US" dirty="0">
              <a:solidFill>
                <a:prstClr val="black">
                  <a:tint val="75000"/>
                </a:prstClr>
              </a:solidFill>
            </a:endParaRPr>
          </a:p>
        </p:txBody>
      </p:sp>
      <p:sp>
        <p:nvSpPr>
          <p:cNvPr id="13" name="Slide Number Placeholder 3"/>
          <p:cNvSpPr>
            <a:spLocks noGrp="1"/>
          </p:cNvSpPr>
          <p:nvPr>
            <p:ph type="sldNum" sz="quarter" idx="12"/>
          </p:nvPr>
        </p:nvSpPr>
        <p:spPr>
          <a:xfrm>
            <a:off x="6553200" y="6356359"/>
            <a:ext cx="2133600" cy="365125"/>
          </a:xfrm>
        </p:spPr>
        <p:txBody>
          <a:bodyPr/>
          <a:lstStyle>
            <a:lvl1pPr algn="r">
              <a:defRPr>
                <a:latin typeface="Arial"/>
                <a:cs typeface="Aria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7643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1026" name="Picture 2" descr="C:\Users\tjernigan\Desktop\KUMC_ppt_template\campus.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95" r="19540"/>
          <a:stretch/>
        </p:blipFill>
        <p:spPr bwMode="auto">
          <a:xfrm>
            <a:off x="0" y="1"/>
            <a:ext cx="9144000" cy="687194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userDrawn="1"/>
        </p:nvCxnSpPr>
        <p:spPr>
          <a:xfrm rot="5400000" flipH="1">
            <a:off x="79553" y="2582463"/>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flipH="1">
            <a:off x="79553" y="2807328"/>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flipH="1">
            <a:off x="79553" y="3032193"/>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flipH="1">
            <a:off x="79553" y="3257057"/>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rot="5400000" flipH="1">
            <a:off x="79553" y="3481923"/>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rot="5400000" flipH="1">
            <a:off x="79553" y="3706788"/>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flipH="1">
            <a:off x="79553" y="3931653"/>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rot="5400000" flipH="1">
            <a:off x="79553" y="4156518"/>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rot="5400000" flipH="1">
            <a:off x="79553" y="4381383"/>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rot="5400000" flipH="1">
            <a:off x="79553" y="4606248"/>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rot="5400000" flipH="1">
            <a:off x="79553" y="4831113"/>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rot="5400000" flipH="1">
            <a:off x="79553" y="5055978"/>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flipH="1">
            <a:off x="79553" y="5280843"/>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rot="5400000" flipH="1">
            <a:off x="79553" y="5505708"/>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rot="5400000" flipH="1">
            <a:off x="79553" y="5730573"/>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rot="5400000" flipH="1">
            <a:off x="79553" y="5955438"/>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flipH="1">
            <a:off x="79553" y="6180303"/>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rot="5400000" flipH="1">
            <a:off x="79553" y="6405167"/>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rot="5400000" flipH="1">
            <a:off x="79553" y="2357598"/>
            <a:ext cx="295830" cy="914637"/>
          </a:xfrm>
          <a:prstGeom prst="line">
            <a:avLst/>
          </a:prstGeom>
          <a:ln w="15875">
            <a:solidFill>
              <a:srgbClr val="FFCE00"/>
            </a:solidFill>
          </a:ln>
        </p:spPr>
        <p:style>
          <a:lnRef idx="1">
            <a:schemeClr val="accent1"/>
          </a:lnRef>
          <a:fillRef idx="0">
            <a:schemeClr val="accent1"/>
          </a:fillRef>
          <a:effectRef idx="0">
            <a:schemeClr val="accent1"/>
          </a:effectRef>
          <a:fontRef idx="minor">
            <a:schemeClr val="tx1"/>
          </a:fontRef>
        </p:style>
      </p:cxnSp>
      <p:pic>
        <p:nvPicPr>
          <p:cNvPr id="1040" name="Picture 3" descr="C:\Users\tjernigan\Desktop\KUMC_ppt_template\dk yellow confetti.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3341"/>
          <a:stretch/>
        </p:blipFill>
        <p:spPr bwMode="auto">
          <a:xfrm>
            <a:off x="6397650" y="0"/>
            <a:ext cx="902729" cy="213439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4" descr="C:\Users\tjernigan\Desktop\KUMC_ppt_template\lt blue confetti.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53217"/>
          <a:stretch/>
        </p:blipFill>
        <p:spPr bwMode="auto">
          <a:xfrm>
            <a:off x="2228239" y="5738161"/>
            <a:ext cx="683252" cy="113378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5" descr="C:\Users\tjernigan\Desktop\KUMC_ppt_template\ku red confetti.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22526"/>
          <a:stretch/>
        </p:blipFill>
        <p:spPr bwMode="auto">
          <a:xfrm>
            <a:off x="7030447" y="1"/>
            <a:ext cx="547366" cy="150415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1" descr="S:\PMP\Printing\EPS Files\Med Center Logos NEW\KUMC Logos\KUMC\MedCntr_REV_UnitHorz.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28386" y="6125323"/>
            <a:ext cx="1172749" cy="42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89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228600" y="304800"/>
            <a:ext cx="8458200" cy="762000"/>
          </a:xfrm>
        </p:spPr>
        <p:txBody>
          <a:bodyPr anchor="b">
            <a:noAutofit/>
          </a:bodyPr>
          <a:lstStyle>
            <a:lvl1pPr algn="l">
              <a:lnSpc>
                <a:spcPts val="1950"/>
              </a:lnSpc>
              <a:defRPr sz="18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6" name="Date Placeholder 1"/>
          <p:cNvSpPr>
            <a:spLocks noGrp="1"/>
          </p:cNvSpPr>
          <p:nvPr>
            <p:ph type="dt" sz="half" idx="10"/>
          </p:nvPr>
        </p:nvSpPr>
        <p:spPr>
          <a:xfrm>
            <a:off x="457200" y="6356359"/>
            <a:ext cx="2133600" cy="365125"/>
          </a:xfrm>
        </p:spPr>
        <p:txBody>
          <a:bodyPr/>
          <a:lstStyle>
            <a:lvl1pPr>
              <a:defRPr>
                <a:latin typeface="Arial"/>
                <a:cs typeface="Arial"/>
              </a:defRPr>
            </a:lvl1pPr>
          </a:lstStyle>
          <a:p>
            <a:endParaRPr lang="en-US" dirty="0">
              <a:solidFill>
                <a:prstClr val="black">
                  <a:tint val="75000"/>
                </a:prstClr>
              </a:solidFill>
            </a:endParaRPr>
          </a:p>
        </p:txBody>
      </p:sp>
      <p:sp>
        <p:nvSpPr>
          <p:cNvPr id="8" name="Slide Number Placeholder 3"/>
          <p:cNvSpPr>
            <a:spLocks noGrp="1"/>
          </p:cNvSpPr>
          <p:nvPr>
            <p:ph type="sldNum" sz="quarter" idx="12"/>
          </p:nvPr>
        </p:nvSpPr>
        <p:spPr>
          <a:xfrm>
            <a:off x="6553200" y="6356359"/>
            <a:ext cx="2133600" cy="365125"/>
          </a:xfrm>
        </p:spPr>
        <p:txBody>
          <a:bodyPr/>
          <a:lstStyle>
            <a:lvl1pPr algn="r">
              <a:defRPr>
                <a:latin typeface="Arial"/>
                <a:cs typeface="Aria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742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10"/>
          </p:nvPr>
        </p:nvSpPr>
        <p:spPr>
          <a:xfrm>
            <a:off x="457200" y="6356359"/>
            <a:ext cx="2133600" cy="365125"/>
          </a:xfrm>
        </p:spPr>
        <p:txBody>
          <a:bodyPr/>
          <a:lstStyle>
            <a:lvl1pPr>
              <a:defRPr>
                <a:latin typeface="Arial"/>
                <a:cs typeface="Arial"/>
              </a:defRPr>
            </a:lvl1pPr>
          </a:lstStyle>
          <a:p>
            <a:endParaRPr lang="en-US" dirty="0">
              <a:solidFill>
                <a:prstClr val="black">
                  <a:tint val="75000"/>
                </a:prstClr>
              </a:solidFill>
            </a:endParaRPr>
          </a:p>
        </p:txBody>
      </p:sp>
      <p:sp>
        <p:nvSpPr>
          <p:cNvPr id="6" name="Slide Number Placeholder 3"/>
          <p:cNvSpPr>
            <a:spLocks noGrp="1"/>
          </p:cNvSpPr>
          <p:nvPr>
            <p:ph type="sldNum" sz="quarter" idx="12"/>
          </p:nvPr>
        </p:nvSpPr>
        <p:spPr>
          <a:xfrm>
            <a:off x="6553200" y="6356359"/>
            <a:ext cx="2133600" cy="365125"/>
          </a:xfrm>
        </p:spPr>
        <p:txBody>
          <a:bodyPr/>
          <a:lstStyle>
            <a:lvl1pPr algn="r">
              <a:defRPr>
                <a:latin typeface="Arial"/>
                <a:cs typeface="Aria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833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5072069"/>
            <a:ext cx="5486400" cy="566739"/>
          </a:xfrm>
        </p:spPr>
        <p:txBody>
          <a:bodyPr anchor="b"/>
          <a:lstStyle>
            <a:lvl1pPr algn="l">
              <a:defRPr sz="1500" b="1">
                <a:solidFill>
                  <a:schemeClr val="tx1">
                    <a:lumMod val="65000"/>
                    <a:lumOff val="35000"/>
                  </a:schemeClr>
                </a:solidFill>
                <a:latin typeface="Arial" pitchFamily="34" charset="0"/>
                <a:cs typeface="Arial" pitchFamily="34" charset="0"/>
              </a:defRPr>
            </a:lvl1pPr>
          </a:lstStyle>
          <a:p>
            <a:r>
              <a:rPr lang="en-US" dirty="0"/>
              <a:t>Click to edit Master title style</a:t>
            </a:r>
          </a:p>
        </p:txBody>
      </p:sp>
      <p:sp>
        <p:nvSpPr>
          <p:cNvPr id="9" name="Picture Placeholder 2"/>
          <p:cNvSpPr>
            <a:spLocks noGrp="1"/>
          </p:cNvSpPr>
          <p:nvPr>
            <p:ph type="pic" idx="1"/>
          </p:nvPr>
        </p:nvSpPr>
        <p:spPr>
          <a:xfrm>
            <a:off x="1792288" y="612784"/>
            <a:ext cx="5486400" cy="43402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10" name="Text Placeholder 3"/>
          <p:cNvSpPr>
            <a:spLocks noGrp="1"/>
          </p:cNvSpPr>
          <p:nvPr>
            <p:ph type="body" sz="half" idx="2"/>
          </p:nvPr>
        </p:nvSpPr>
        <p:spPr>
          <a:xfrm>
            <a:off x="1792288" y="5748346"/>
            <a:ext cx="5486400" cy="500063"/>
          </a:xfrm>
        </p:spPr>
        <p:txBody>
          <a:bodyPr>
            <a:normAutofit/>
          </a:bodyPr>
          <a:lstStyle>
            <a:lvl1pPr marL="0" indent="0">
              <a:buNone/>
              <a:defRPr sz="1350">
                <a:solidFill>
                  <a:schemeClr val="accent5">
                    <a:lumMod val="50000"/>
                  </a:schemeClr>
                </a:solidFill>
                <a:latin typeface="Arial" pitchFamily="34" charset="0"/>
                <a:cs typeface="Arial"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1"/>
          <p:cNvSpPr>
            <a:spLocks noGrp="1"/>
          </p:cNvSpPr>
          <p:nvPr>
            <p:ph type="dt" sz="half" idx="10"/>
          </p:nvPr>
        </p:nvSpPr>
        <p:spPr>
          <a:xfrm>
            <a:off x="457200" y="6356359"/>
            <a:ext cx="2133600" cy="365125"/>
          </a:xfrm>
        </p:spPr>
        <p:txBody>
          <a:bodyPr/>
          <a:lstStyle>
            <a:lvl1pPr>
              <a:defRPr>
                <a:latin typeface="Arial"/>
                <a:cs typeface="Arial"/>
              </a:defRPr>
            </a:lvl1pPr>
          </a:lstStyle>
          <a:p>
            <a:endParaRPr lang="en-US" dirty="0">
              <a:solidFill>
                <a:prstClr val="black">
                  <a:tint val="75000"/>
                </a:prstClr>
              </a:solidFill>
            </a:endParaRPr>
          </a:p>
        </p:txBody>
      </p:sp>
      <p:sp>
        <p:nvSpPr>
          <p:cNvPr id="11" name="Slide Number Placeholder 3"/>
          <p:cNvSpPr>
            <a:spLocks noGrp="1"/>
          </p:cNvSpPr>
          <p:nvPr>
            <p:ph type="sldNum" sz="quarter" idx="12"/>
          </p:nvPr>
        </p:nvSpPr>
        <p:spPr>
          <a:xfrm>
            <a:off x="6553200" y="6356359"/>
            <a:ext cx="2133600" cy="365125"/>
          </a:xfrm>
        </p:spPr>
        <p:txBody>
          <a:bodyPr/>
          <a:lstStyle>
            <a:lvl1pPr algn="r">
              <a:defRPr>
                <a:latin typeface="Arial"/>
                <a:cs typeface="Aria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246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838200" y="1600200"/>
            <a:ext cx="7391400" cy="3276600"/>
          </a:xfrm>
        </p:spPr>
        <p:txBody>
          <a:bodyPr/>
          <a:lstStyle>
            <a:lvl1pPr>
              <a:buFontTx/>
              <a:buNone/>
              <a:defRPr sz="2100" b="1">
                <a:solidFill>
                  <a:schemeClr val="tx1">
                    <a:lumMod val="65000"/>
                    <a:lumOff val="35000"/>
                  </a:schemeClr>
                </a:solidFill>
                <a:latin typeface="Arial" pitchFamily="34" charset="0"/>
                <a:cs typeface="Arial" pitchFamily="34" charset="0"/>
              </a:defRPr>
            </a:lvl1pPr>
            <a:lvl2pPr>
              <a:buFontTx/>
              <a:buNone/>
              <a:defRPr sz="18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101344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058" name="Picture 10" descr="C:\Users\tjernigan\Desktop\KUMC_ppt_template\HEB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007" r="50861" b="15498"/>
          <a:stretch/>
        </p:blipFill>
        <p:spPr bwMode="auto">
          <a:xfrm>
            <a:off x="5840020" y="0"/>
            <a:ext cx="33051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
          <p:cNvSpPr/>
          <p:nvPr userDrawn="1"/>
        </p:nvSpPr>
        <p:spPr>
          <a:xfrm>
            <a:off x="4343341" y="-2275"/>
            <a:ext cx="3751090" cy="6860276"/>
          </a:xfrm>
          <a:custGeom>
            <a:avLst/>
            <a:gdLst>
              <a:gd name="connsiteX0" fmla="*/ 0 w 3128749"/>
              <a:gd name="connsiteY0" fmla="*/ 0 h 6858000"/>
              <a:gd name="connsiteX1" fmla="*/ 3128749 w 3128749"/>
              <a:gd name="connsiteY1" fmla="*/ 0 h 6858000"/>
              <a:gd name="connsiteX2" fmla="*/ 3128749 w 3128749"/>
              <a:gd name="connsiteY2" fmla="*/ 6858000 h 6858000"/>
              <a:gd name="connsiteX3" fmla="*/ 0 w 3128749"/>
              <a:gd name="connsiteY3" fmla="*/ 6858000 h 6858000"/>
              <a:gd name="connsiteX4" fmla="*/ 0 w 3128749"/>
              <a:gd name="connsiteY4" fmla="*/ 0 h 6858000"/>
              <a:gd name="connsiteX0" fmla="*/ 0 w 4998492"/>
              <a:gd name="connsiteY0" fmla="*/ 0 h 6858000"/>
              <a:gd name="connsiteX1" fmla="*/ 4998492 w 4998492"/>
              <a:gd name="connsiteY1" fmla="*/ 0 h 6858000"/>
              <a:gd name="connsiteX2" fmla="*/ 3128749 w 4998492"/>
              <a:gd name="connsiteY2" fmla="*/ 6858000 h 6858000"/>
              <a:gd name="connsiteX3" fmla="*/ 0 w 4998492"/>
              <a:gd name="connsiteY3" fmla="*/ 6858000 h 6858000"/>
              <a:gd name="connsiteX4" fmla="*/ 0 w 49984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92" h="6858000">
                <a:moveTo>
                  <a:pt x="0" y="0"/>
                </a:moveTo>
                <a:lnTo>
                  <a:pt x="4998492" y="0"/>
                </a:lnTo>
                <a:lnTo>
                  <a:pt x="3128749"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56" name="Picture 8" descr="C:\Users\tjernigan\Desktop\KUMC_ppt_template\ku red confetti.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38249"/>
          <a:stretch/>
        </p:blipFill>
        <p:spPr bwMode="auto">
          <a:xfrm>
            <a:off x="-8337" y="5969854"/>
            <a:ext cx="405490" cy="88814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tjernigan\Desktop\KUMC_ppt_template\ku yellow confetti.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57115"/>
          <a:stretch/>
        </p:blipFill>
        <p:spPr bwMode="auto">
          <a:xfrm>
            <a:off x="7270659" y="0"/>
            <a:ext cx="902729" cy="13731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tjernigan\Desktop\KUMC_ppt_template\ku gray confetti.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49803"/>
          <a:stretch/>
        </p:blipFill>
        <p:spPr bwMode="auto">
          <a:xfrm>
            <a:off x="7187263" y="-2275"/>
            <a:ext cx="325697" cy="5799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tjernigan\Desktop\KUMC_ppt_template\dk blue triangl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337" y="0"/>
            <a:ext cx="741952" cy="3689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S:\PMP\Printing\EPS Files\Med Center Logos NEW\KUMC Logos\KUMC\MedCntr_REV_UnitHorz.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28386" y="6125323"/>
            <a:ext cx="1172749" cy="42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22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003DA6"/>
        </a:solidFill>
        <a:effectLst/>
      </p:bgPr>
    </p:bg>
    <p:spTree>
      <p:nvGrpSpPr>
        <p:cNvPr id="1" name=""/>
        <p:cNvGrpSpPr/>
        <p:nvPr/>
      </p:nvGrpSpPr>
      <p:grpSpPr>
        <a:xfrm>
          <a:off x="0" y="0"/>
          <a:ext cx="0" cy="0"/>
          <a:chOff x="0" y="0"/>
          <a:chExt cx="0" cy="0"/>
        </a:xfrm>
      </p:grpSpPr>
      <p:pic>
        <p:nvPicPr>
          <p:cNvPr id="7170" name="Picture 2" descr="C:\Users\tjernigan\Desktop\KUMC_ppt_template\HEB6.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705" r="26896" b="8677"/>
          <a:stretch/>
        </p:blipFill>
        <p:spPr bwMode="auto">
          <a:xfrm>
            <a:off x="2304249" y="1"/>
            <a:ext cx="683975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5847" y="-2275"/>
            <a:ext cx="3751090" cy="6860276"/>
          </a:xfrm>
          <a:custGeom>
            <a:avLst/>
            <a:gdLst>
              <a:gd name="connsiteX0" fmla="*/ 0 w 3128749"/>
              <a:gd name="connsiteY0" fmla="*/ 0 h 6858000"/>
              <a:gd name="connsiteX1" fmla="*/ 3128749 w 3128749"/>
              <a:gd name="connsiteY1" fmla="*/ 0 h 6858000"/>
              <a:gd name="connsiteX2" fmla="*/ 3128749 w 3128749"/>
              <a:gd name="connsiteY2" fmla="*/ 6858000 h 6858000"/>
              <a:gd name="connsiteX3" fmla="*/ 0 w 3128749"/>
              <a:gd name="connsiteY3" fmla="*/ 6858000 h 6858000"/>
              <a:gd name="connsiteX4" fmla="*/ 0 w 3128749"/>
              <a:gd name="connsiteY4" fmla="*/ 0 h 6858000"/>
              <a:gd name="connsiteX0" fmla="*/ 0 w 4998492"/>
              <a:gd name="connsiteY0" fmla="*/ 0 h 6858000"/>
              <a:gd name="connsiteX1" fmla="*/ 4998492 w 4998492"/>
              <a:gd name="connsiteY1" fmla="*/ 0 h 6858000"/>
              <a:gd name="connsiteX2" fmla="*/ 3128749 w 4998492"/>
              <a:gd name="connsiteY2" fmla="*/ 6858000 h 6858000"/>
              <a:gd name="connsiteX3" fmla="*/ 0 w 4998492"/>
              <a:gd name="connsiteY3" fmla="*/ 6858000 h 6858000"/>
              <a:gd name="connsiteX4" fmla="*/ 0 w 49984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92" h="6858000">
                <a:moveTo>
                  <a:pt x="0" y="0"/>
                </a:moveTo>
                <a:lnTo>
                  <a:pt x="4998492" y="0"/>
                </a:lnTo>
                <a:lnTo>
                  <a:pt x="3128749" y="6858000"/>
                </a:lnTo>
                <a:lnTo>
                  <a:pt x="0" y="6858000"/>
                </a:lnTo>
                <a:lnTo>
                  <a:pt x="0" y="0"/>
                </a:lnTo>
                <a:close/>
              </a:path>
            </a:pathLst>
          </a:custGeom>
          <a:solidFill>
            <a:srgbClr val="CF0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 name="Straight Connector 3"/>
          <p:cNvCxnSpPr/>
          <p:nvPr userDrawn="1"/>
        </p:nvCxnSpPr>
        <p:spPr>
          <a:xfrm flipH="1">
            <a:off x="6286946"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6415903"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6544861"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6673818"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H="1">
            <a:off x="6802775"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H="1">
            <a:off x="6931732"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H="1">
            <a:off x="7060689"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H="1">
            <a:off x="7189646"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a:off x="7318603"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H="1">
            <a:off x="7447560"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H="1">
            <a:off x="7576517"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7705474"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a:off x="7834431"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a:off x="7963388"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a:off x="8092346"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H="1">
            <a:off x="8221303"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H="1">
            <a:off x="8350260"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flipH="1">
            <a:off x="8479217"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8608174"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8737131"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8866096" y="-228600"/>
            <a:ext cx="221930" cy="1219199"/>
          </a:xfrm>
          <a:prstGeom prst="line">
            <a:avLst/>
          </a:prstGeom>
          <a:ln w="15875">
            <a:solidFill>
              <a:srgbClr val="DFE3EB"/>
            </a:solidFill>
          </a:ln>
        </p:spPr>
        <p:style>
          <a:lnRef idx="1">
            <a:schemeClr val="accent1"/>
          </a:lnRef>
          <a:fillRef idx="0">
            <a:schemeClr val="accent1"/>
          </a:fillRef>
          <a:effectRef idx="0">
            <a:schemeClr val="accent1"/>
          </a:effectRef>
          <a:fontRef idx="minor">
            <a:schemeClr val="tx1"/>
          </a:fontRef>
        </p:style>
      </p:cxnSp>
      <p:pic>
        <p:nvPicPr>
          <p:cNvPr id="1033" name="Picture 9" descr="C:\Users\tjernigan\Desktop\KUMC_ppt_template\dk blue confetti.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69063"/>
          <a:stretch/>
        </p:blipFill>
        <p:spPr bwMode="auto">
          <a:xfrm>
            <a:off x="447792" y="1"/>
            <a:ext cx="902729" cy="9905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tjernigan\Desktop\KUMC_ppt_template\ku red confetti.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77118"/>
          <a:stretch/>
        </p:blipFill>
        <p:spPr bwMode="auto">
          <a:xfrm>
            <a:off x="6609324" y="6125323"/>
            <a:ext cx="902729" cy="7326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1" descr="S:\PMP\Printing\EPS Files\Med Center Logos NEW\KUMC Logos\KUMC\MedCntr_REV_UnitHorz.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28386" y="6125323"/>
            <a:ext cx="1172749" cy="42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2163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95B1-4060-3340-BDAD-48F9C0F30E29}"/>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DCDD35-589A-674A-8AB0-CC582E7FBB8F}"/>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C51382-1CDA-7D45-B15A-50800D3C631B}"/>
              </a:ext>
            </a:extLst>
          </p:cNvPr>
          <p:cNvSpPr>
            <a:spLocks noGrp="1"/>
          </p:cNvSpPr>
          <p:nvPr>
            <p:ph type="dt" sz="half" idx="10"/>
          </p:nvPr>
        </p:nvSpPr>
        <p:spPr>
          <a:xfrm>
            <a:off x="628650" y="6356350"/>
            <a:ext cx="2057400" cy="365125"/>
          </a:xfrm>
          <a:prstGeom prst="rect">
            <a:avLst/>
          </a:prstGeom>
        </p:spPr>
        <p:txBody>
          <a:bodyPr/>
          <a:lstStyle/>
          <a:p>
            <a:fld id="{A72D424A-4751-8945-99A2-E4A528117095}" type="datetimeFigureOut">
              <a:rPr lang="en-US" smtClean="0"/>
              <a:t>7/9/2018</a:t>
            </a:fld>
            <a:endParaRPr lang="en-US"/>
          </a:p>
        </p:txBody>
      </p:sp>
      <p:sp>
        <p:nvSpPr>
          <p:cNvPr id="5" name="Footer Placeholder 4">
            <a:extLst>
              <a:ext uri="{FF2B5EF4-FFF2-40B4-BE49-F238E27FC236}">
                <a16:creationId xmlns:a16="http://schemas.microsoft.com/office/drawing/2014/main" id="{191CF47D-E299-1F40-B022-CF10B1E77AE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B4F5D8-8122-6C42-9DF1-22D73736FD60}"/>
              </a:ext>
            </a:extLst>
          </p:cNvPr>
          <p:cNvSpPr>
            <a:spLocks noGrp="1"/>
          </p:cNvSpPr>
          <p:nvPr>
            <p:ph type="sldNum" sz="quarter" idx="12"/>
          </p:nvPr>
        </p:nvSpPr>
        <p:spPr>
          <a:xfrm>
            <a:off x="6457950" y="6356350"/>
            <a:ext cx="2057400" cy="365125"/>
          </a:xfrm>
          <a:prstGeom prst="rect">
            <a:avLst/>
          </a:prstGeom>
        </p:spPr>
        <p:txBody>
          <a:bodyPr/>
          <a:lstStyle/>
          <a:p>
            <a:fld id="{03E8ECEC-DF2B-094F-9728-F7139AC85EE6}" type="slidenum">
              <a:rPr lang="en-US" smtClean="0"/>
              <a:t>‹#›</a:t>
            </a:fld>
            <a:endParaRPr lang="en-US"/>
          </a:p>
        </p:txBody>
      </p:sp>
    </p:spTree>
    <p:extLst>
      <p:ext uri="{BB962C8B-B14F-4D97-AF65-F5344CB8AC3E}">
        <p14:creationId xmlns:p14="http://schemas.microsoft.com/office/powerpoint/2010/main" val="32738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4.png"/><Relationship Id="rId2" Type="http://schemas.openxmlformats.org/officeDocument/2006/relationships/slideLayout" Target="../slideLayouts/slideLayout9.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2.jpeg"/><Relationship Id="rId10" Type="http://schemas.openxmlformats.org/officeDocument/2006/relationships/slideLayout" Target="../slideLayouts/slideLayout17.xml"/><Relationship Id="rId19" Type="http://schemas.openxmlformats.org/officeDocument/2006/relationships/image" Target="../media/image6.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9"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415821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0" descr="C:\Users\tjernigan\Desktop\KUMC_ppt_template\HEB4.jpg">
            <a:extLst>
              <a:ext uri="{FF2B5EF4-FFF2-40B4-BE49-F238E27FC236}">
                <a16:creationId xmlns:a16="http://schemas.microsoft.com/office/drawing/2014/main" id="{9566C94C-34B2-9A4D-AB62-AC9E9D3D9351}"/>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3007" r="50861" b="15498"/>
          <a:stretch/>
        </p:blipFill>
        <p:spPr bwMode="auto">
          <a:xfrm>
            <a:off x="5840020" y="0"/>
            <a:ext cx="330517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a:extLst>
              <a:ext uri="{FF2B5EF4-FFF2-40B4-BE49-F238E27FC236}">
                <a16:creationId xmlns:a16="http://schemas.microsoft.com/office/drawing/2014/main" id="{88F22BA4-547F-364B-859A-9ABDAD30AD8E}"/>
              </a:ext>
            </a:extLst>
          </p:cNvPr>
          <p:cNvSpPr/>
          <p:nvPr userDrawn="1"/>
        </p:nvSpPr>
        <p:spPr>
          <a:xfrm>
            <a:off x="4343341" y="-2275"/>
            <a:ext cx="3751090" cy="6860276"/>
          </a:xfrm>
          <a:custGeom>
            <a:avLst/>
            <a:gdLst>
              <a:gd name="connsiteX0" fmla="*/ 0 w 3128749"/>
              <a:gd name="connsiteY0" fmla="*/ 0 h 6858000"/>
              <a:gd name="connsiteX1" fmla="*/ 3128749 w 3128749"/>
              <a:gd name="connsiteY1" fmla="*/ 0 h 6858000"/>
              <a:gd name="connsiteX2" fmla="*/ 3128749 w 3128749"/>
              <a:gd name="connsiteY2" fmla="*/ 6858000 h 6858000"/>
              <a:gd name="connsiteX3" fmla="*/ 0 w 3128749"/>
              <a:gd name="connsiteY3" fmla="*/ 6858000 h 6858000"/>
              <a:gd name="connsiteX4" fmla="*/ 0 w 3128749"/>
              <a:gd name="connsiteY4" fmla="*/ 0 h 6858000"/>
              <a:gd name="connsiteX0" fmla="*/ 0 w 4998492"/>
              <a:gd name="connsiteY0" fmla="*/ 0 h 6858000"/>
              <a:gd name="connsiteX1" fmla="*/ 4998492 w 4998492"/>
              <a:gd name="connsiteY1" fmla="*/ 0 h 6858000"/>
              <a:gd name="connsiteX2" fmla="*/ 3128749 w 4998492"/>
              <a:gd name="connsiteY2" fmla="*/ 6858000 h 6858000"/>
              <a:gd name="connsiteX3" fmla="*/ 0 w 4998492"/>
              <a:gd name="connsiteY3" fmla="*/ 6858000 h 6858000"/>
              <a:gd name="connsiteX4" fmla="*/ 0 w 49984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492" h="6858000">
                <a:moveTo>
                  <a:pt x="0" y="0"/>
                </a:moveTo>
                <a:lnTo>
                  <a:pt x="4998492" y="0"/>
                </a:lnTo>
                <a:lnTo>
                  <a:pt x="3128749"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C:\Users\tjernigan\Desktop\KUMC_ppt_template\ku red confetti.png">
            <a:extLst>
              <a:ext uri="{FF2B5EF4-FFF2-40B4-BE49-F238E27FC236}">
                <a16:creationId xmlns:a16="http://schemas.microsoft.com/office/drawing/2014/main" id="{AFC64D15-B699-6D4B-8537-F53762072CD8}"/>
              </a:ext>
            </a:extLst>
          </p:cNvPr>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b="38249"/>
          <a:stretch/>
        </p:blipFill>
        <p:spPr bwMode="auto">
          <a:xfrm>
            <a:off x="-8337" y="5969854"/>
            <a:ext cx="405490" cy="888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tjernigan\Desktop\KUMC_ppt_template\ku yellow confetti.png">
            <a:extLst>
              <a:ext uri="{FF2B5EF4-FFF2-40B4-BE49-F238E27FC236}">
                <a16:creationId xmlns:a16="http://schemas.microsoft.com/office/drawing/2014/main" id="{AE43D9D8-CAA5-EB4F-BF48-4B1634F12BCD}"/>
              </a:ext>
            </a:extLst>
          </p:cNvPr>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t="57115"/>
          <a:stretch/>
        </p:blipFill>
        <p:spPr bwMode="auto">
          <a:xfrm>
            <a:off x="7270659" y="0"/>
            <a:ext cx="902729" cy="13731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C:\Users\tjernigan\Desktop\KUMC_ppt_template\ku gray confetti.png">
            <a:extLst>
              <a:ext uri="{FF2B5EF4-FFF2-40B4-BE49-F238E27FC236}">
                <a16:creationId xmlns:a16="http://schemas.microsoft.com/office/drawing/2014/main" id="{571F6AA3-18E3-5E4D-B59F-3030A5C3D8DF}"/>
              </a:ext>
            </a:extLst>
          </p:cNvPr>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t="49803"/>
          <a:stretch/>
        </p:blipFill>
        <p:spPr bwMode="auto">
          <a:xfrm>
            <a:off x="7187263" y="-2275"/>
            <a:ext cx="325697" cy="5799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C:\Users\tjernigan\Desktop\KUMC_ppt_template\dk blue triangle.png">
            <a:extLst>
              <a:ext uri="{FF2B5EF4-FFF2-40B4-BE49-F238E27FC236}">
                <a16:creationId xmlns:a16="http://schemas.microsoft.com/office/drawing/2014/main" id="{048DB2BF-2E57-5B40-818D-CC468D18B477}"/>
              </a:ext>
            </a:extLst>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337" y="0"/>
            <a:ext cx="741952" cy="36893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PMP\Printing\EPS Files\Med Center Logos NEW\KUMC Logos\KUMC\MedCntr_REV_UnitHorz.png">
            <a:extLst>
              <a:ext uri="{FF2B5EF4-FFF2-40B4-BE49-F238E27FC236}">
                <a16:creationId xmlns:a16="http://schemas.microsoft.com/office/drawing/2014/main" id="{F4EC4496-4A93-0A42-93B7-007C9ACE0B49}"/>
              </a:ext>
            </a:extLst>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628386" y="6125323"/>
            <a:ext cx="1172749" cy="42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883688"/>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mailto:cyberframework@nist.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www.nist.gov/cyberframework" TargetMode="External"/><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hyperlink" Target="http://www.kumc.edu/" TargetMode="External"/><Relationship Id="rId4" Type="http://schemas.openxmlformats.org/officeDocument/2006/relationships/hyperlink" Target="https://www.nist.gov/baldrige/products-services/baldrige-cybersecurity-initiativ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nist.gov/baldrige/products-services/baldrige-cybersecurity-initiative" TargetMode="External"/><Relationship Id="rId2" Type="http://schemas.openxmlformats.org/officeDocument/2006/relationships/hyperlink" Target="http://www.nist.gov/cyberframework" TargetMode="External"/><Relationship Id="rId1" Type="http://schemas.openxmlformats.org/officeDocument/2006/relationships/slideLayout" Target="../slideLayouts/slideLayout1.xml"/><Relationship Id="rId5" Type="http://schemas.openxmlformats.org/officeDocument/2006/relationships/hyperlink" Target="mailto:cyberframework@nist.gov" TargetMode="External"/><Relationship Id="rId4" Type="http://schemas.openxmlformats.org/officeDocument/2006/relationships/hyperlink" Target="http://www.kumc.ed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nist.gov/news-events/events/2018/11/nist-cybersecurity-risk-management-conferenc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nist.gov/baldrige/conference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ist.gov/cyberframework/framework-resources-0"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cyberframework@nist.gov" TargetMode="External"/><Relationship Id="rId5" Type="http://schemas.openxmlformats.org/officeDocument/2006/relationships/hyperlink" Target="https://www.nist.gov/cyberframework/2018-cybersecurity-risk-management-conference-call-speakers" TargetMode="External"/><Relationship Id="rId4" Type="http://schemas.openxmlformats.org/officeDocument/2006/relationships/hyperlink" Target="https://www.nist.gov/cyberframework/success-stori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ist.gov/news-events/events/2018/07/cybersecurity-framework-webcast-next" TargetMode="External"/><Relationship Id="rId2" Type="http://schemas.openxmlformats.org/officeDocument/2006/relationships/hyperlink" Target="mailto:cyberframework@nist.gov"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9456" y="1435167"/>
            <a:ext cx="8685212" cy="3730713"/>
          </a:xfrm>
        </p:spPr>
        <p:txBody>
          <a:bodyPr>
            <a:noAutofit/>
          </a:bodyPr>
          <a:lstStyle/>
          <a:p>
            <a:pPr algn="ctr">
              <a:spcBef>
                <a:spcPts val="1000"/>
              </a:spcBef>
              <a:spcAft>
                <a:spcPts val="1000"/>
              </a:spcAft>
            </a:pPr>
            <a:r>
              <a:rPr lang="en-US" sz="3600" i="1" dirty="0"/>
              <a:t>Lessons Learned in Using the Baldrige Cybersecurity Excellence Builder with the Cybersecurity Framework</a:t>
            </a:r>
            <a:endParaRPr lang="en-US" sz="3600" dirty="0"/>
          </a:p>
          <a:p>
            <a:pPr algn="ctr">
              <a:spcBef>
                <a:spcPts val="1000"/>
              </a:spcBef>
              <a:spcAft>
                <a:spcPts val="1000"/>
              </a:spcAft>
            </a:pPr>
            <a:r>
              <a:rPr lang="en-US" sz="2400" b="0" dirty="0"/>
              <a:t>The Cybersecurity Framework “Next Up!” Webcast Series </a:t>
            </a:r>
          </a:p>
          <a:p>
            <a:pPr algn="ctr">
              <a:spcBef>
                <a:spcPts val="1000"/>
              </a:spcBef>
              <a:spcAft>
                <a:spcPts val="1000"/>
              </a:spcAft>
            </a:pPr>
            <a:r>
              <a:rPr lang="en-US" sz="2400" b="0" dirty="0"/>
              <a:t>July 2018</a:t>
            </a:r>
          </a:p>
        </p:txBody>
      </p:sp>
      <p:sp>
        <p:nvSpPr>
          <p:cNvPr id="4" name="TextBox 3"/>
          <p:cNvSpPr txBox="1"/>
          <p:nvPr/>
        </p:nvSpPr>
        <p:spPr>
          <a:xfrm>
            <a:off x="8331200" y="6362700"/>
            <a:ext cx="184666" cy="369332"/>
          </a:xfrm>
          <a:prstGeom prst="rect">
            <a:avLst/>
          </a:prstGeom>
          <a:noFill/>
        </p:spPr>
        <p:txBody>
          <a:bodyPr wrap="none" rtlCol="0">
            <a:spAutoFit/>
          </a:bodyPr>
          <a:lstStyle/>
          <a:p>
            <a:endParaRPr lang="en-US" dirty="0"/>
          </a:p>
        </p:txBody>
      </p:sp>
      <p:pic>
        <p:nvPicPr>
          <p:cNvPr id="3" name="Picture 2" descr="NIST-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134" y="5491697"/>
            <a:ext cx="2150534" cy="985304"/>
          </a:xfrm>
          <a:prstGeom prst="rect">
            <a:avLst/>
          </a:prstGeom>
        </p:spPr>
      </p:pic>
      <p:sp>
        <p:nvSpPr>
          <p:cNvPr id="6" name="TextBox 5"/>
          <p:cNvSpPr txBox="1"/>
          <p:nvPr/>
        </p:nvSpPr>
        <p:spPr>
          <a:xfrm>
            <a:off x="458788" y="6039537"/>
            <a:ext cx="2416046" cy="323165"/>
          </a:xfrm>
          <a:prstGeom prst="rect">
            <a:avLst/>
          </a:prstGeom>
          <a:noFill/>
        </p:spPr>
        <p:txBody>
          <a:bodyPr wrap="none" rtlCol="0">
            <a:spAutoFit/>
          </a:bodyPr>
          <a:lstStyle/>
          <a:p>
            <a:r>
              <a:rPr lang="en-US" sz="1500" dirty="0">
                <a:latin typeface="Arial"/>
                <a:cs typeface="Arial"/>
                <a:hlinkClick r:id="rId4"/>
              </a:rPr>
              <a:t>cyberframework@nist.gov</a:t>
            </a:r>
            <a:r>
              <a:rPr lang="en-US" sz="1500" dirty="0">
                <a:latin typeface="Arial"/>
                <a:cs typeface="Arial"/>
              </a:rPr>
              <a:t> </a:t>
            </a:r>
          </a:p>
        </p:txBody>
      </p:sp>
    </p:spTree>
    <p:extLst>
      <p:ext uri="{BB962C8B-B14F-4D97-AF65-F5344CB8AC3E}">
        <p14:creationId xmlns:p14="http://schemas.microsoft.com/office/powerpoint/2010/main" val="2164458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084" t="4912" r="2128"/>
          <a:stretch/>
        </p:blipFill>
        <p:spPr>
          <a:xfrm>
            <a:off x="2053220" y="2331891"/>
            <a:ext cx="4979657" cy="3566160"/>
          </a:xfrm>
          <a:prstGeom prst="rect">
            <a:avLst/>
          </a:prstGeom>
        </p:spPr>
      </p:pic>
      <p:grpSp>
        <p:nvGrpSpPr>
          <p:cNvPr id="16" name="Group 15">
            <a:extLst>
              <a:ext uri="{FF2B5EF4-FFF2-40B4-BE49-F238E27FC236}">
                <a16:creationId xmlns:a16="http://schemas.microsoft.com/office/drawing/2014/main" id="{E9DB7DC7-07CE-45BE-98FB-5546CAAF337E}"/>
              </a:ext>
            </a:extLst>
          </p:cNvPr>
          <p:cNvGrpSpPr/>
          <p:nvPr/>
        </p:nvGrpSpPr>
        <p:grpSpPr>
          <a:xfrm>
            <a:off x="300370" y="4239491"/>
            <a:ext cx="3160147" cy="2425880"/>
            <a:chOff x="300370" y="4239491"/>
            <a:chExt cx="3160147" cy="2425880"/>
          </a:xfrm>
        </p:grpSpPr>
        <p:sp>
          <p:nvSpPr>
            <p:cNvPr id="19" name="TextBox 18"/>
            <p:cNvSpPr txBox="1"/>
            <p:nvPr/>
          </p:nvSpPr>
          <p:spPr>
            <a:xfrm>
              <a:off x="300370" y="5361184"/>
              <a:ext cx="2692211" cy="1304187"/>
            </a:xfrm>
            <a:prstGeom prst="roundRect">
              <a:avLst/>
            </a:prstGeom>
            <a:solidFill>
              <a:schemeClr val="accent3">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defRPr sz="1765"/>
              </a:lvl1pPr>
            </a:lstStyle>
            <a:p>
              <a:r>
                <a:rPr lang="en-US" dirty="0"/>
                <a:t>Understand and meet customers’ requirements &amp; expectations for cybersecurity.</a:t>
              </a:r>
            </a:p>
          </p:txBody>
        </p:sp>
        <p:cxnSp>
          <p:nvCxnSpPr>
            <p:cNvPr id="32" name="Straight Connector 31"/>
            <p:cNvCxnSpPr>
              <a:cxnSpLocks/>
            </p:cNvCxnSpPr>
            <p:nvPr/>
          </p:nvCxnSpPr>
          <p:spPr bwMode="auto">
            <a:xfrm flipV="1">
              <a:off x="1477416" y="4239491"/>
              <a:ext cx="1983101" cy="112861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8" name="Group 37"/>
          <p:cNvGrpSpPr/>
          <p:nvPr/>
        </p:nvGrpSpPr>
        <p:grpSpPr>
          <a:xfrm>
            <a:off x="3123057" y="4803798"/>
            <a:ext cx="3009436" cy="1530682"/>
            <a:chOff x="3387065" y="5167952"/>
            <a:chExt cx="3410694" cy="1734773"/>
          </a:xfrm>
        </p:grpSpPr>
        <p:sp>
          <p:nvSpPr>
            <p:cNvPr id="23" name="TextBox 22"/>
            <p:cNvSpPr txBox="1"/>
            <p:nvPr/>
          </p:nvSpPr>
          <p:spPr>
            <a:xfrm>
              <a:off x="3387065" y="5765222"/>
              <a:ext cx="3410694" cy="1137503"/>
            </a:xfrm>
            <a:prstGeom prst="roundRect">
              <a:avLst/>
            </a:prstGeom>
            <a:solidFill>
              <a:schemeClr val="accent3">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defRPr sz="1765"/>
              </a:lvl1pPr>
            </a:lstStyle>
            <a:p>
              <a:r>
                <a:rPr lang="en-US" dirty="0"/>
                <a:t>Measure &amp; analyze cybersecurity outcomes that matter.</a:t>
              </a:r>
            </a:p>
          </p:txBody>
        </p:sp>
        <p:cxnSp>
          <p:nvCxnSpPr>
            <p:cNvPr id="36" name="Straight Connector 35"/>
            <p:cNvCxnSpPr>
              <a:cxnSpLocks/>
            </p:cNvCxnSpPr>
            <p:nvPr/>
          </p:nvCxnSpPr>
          <p:spPr bwMode="auto">
            <a:xfrm>
              <a:off x="5347223" y="5167952"/>
              <a:ext cx="0" cy="58052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1" name="Group 40"/>
          <p:cNvGrpSpPr/>
          <p:nvPr/>
        </p:nvGrpSpPr>
        <p:grpSpPr>
          <a:xfrm>
            <a:off x="5559789" y="4290507"/>
            <a:ext cx="3447204" cy="2066497"/>
            <a:chOff x="6148692" y="4586222"/>
            <a:chExt cx="3906831" cy="2342030"/>
          </a:xfrm>
        </p:grpSpPr>
        <p:sp>
          <p:nvSpPr>
            <p:cNvPr id="6" name="TextBox 5"/>
            <p:cNvSpPr txBox="1"/>
            <p:nvPr/>
          </p:nvSpPr>
          <p:spPr>
            <a:xfrm>
              <a:off x="7068066" y="5790749"/>
              <a:ext cx="2987457" cy="1137503"/>
            </a:xfrm>
            <a:prstGeom prst="roundRect">
              <a:avLst/>
            </a:prstGeom>
            <a:solidFill>
              <a:schemeClr val="accent3">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defRPr sz="1765"/>
              </a:lvl1pPr>
            </a:lstStyle>
            <a:p>
              <a:r>
                <a:rPr lang="en-US" dirty="0"/>
                <a:t>Design and manage effective and efficient  cybersecurity operations.</a:t>
              </a:r>
            </a:p>
          </p:txBody>
        </p:sp>
        <p:cxnSp>
          <p:nvCxnSpPr>
            <p:cNvPr id="39" name="Straight Connector 38"/>
            <p:cNvCxnSpPr>
              <a:cxnSpLocks/>
              <a:endCxn id="6" idx="0"/>
            </p:cNvCxnSpPr>
            <p:nvPr/>
          </p:nvCxnSpPr>
          <p:spPr bwMode="auto">
            <a:xfrm>
              <a:off x="6148692" y="4586222"/>
              <a:ext cx="2413102" cy="120452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7" name="Group 46"/>
          <p:cNvGrpSpPr/>
          <p:nvPr/>
        </p:nvGrpSpPr>
        <p:grpSpPr>
          <a:xfrm>
            <a:off x="5335799" y="1105710"/>
            <a:ext cx="3671192" cy="1968949"/>
            <a:chOff x="5894839" y="976785"/>
            <a:chExt cx="4160685" cy="2231475"/>
          </a:xfrm>
        </p:grpSpPr>
        <p:sp>
          <p:nvSpPr>
            <p:cNvPr id="17" name="TextBox 16"/>
            <p:cNvSpPr txBox="1"/>
            <p:nvPr/>
          </p:nvSpPr>
          <p:spPr>
            <a:xfrm>
              <a:off x="7263110" y="976785"/>
              <a:ext cx="2792414" cy="2159228"/>
            </a:xfrm>
            <a:prstGeom prst="roundRect">
              <a:avLst/>
            </a:prstGeom>
            <a:solidFill>
              <a:schemeClr val="accent3">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765" dirty="0"/>
                <a:t>Hire &amp; retain the cybersecurity workforce you need. Engage &amp; empower your workforce to achieve objectives.</a:t>
              </a:r>
            </a:p>
          </p:txBody>
        </p:sp>
        <p:cxnSp>
          <p:nvCxnSpPr>
            <p:cNvPr id="43" name="Straight Connector 42"/>
            <p:cNvCxnSpPr>
              <a:cxnSpLocks/>
              <a:stCxn id="17" idx="1"/>
            </p:cNvCxnSpPr>
            <p:nvPr/>
          </p:nvCxnSpPr>
          <p:spPr bwMode="auto">
            <a:xfrm flipH="1">
              <a:off x="5894839" y="2056399"/>
              <a:ext cx="1368271" cy="115186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6" name="Group 45"/>
          <p:cNvGrpSpPr/>
          <p:nvPr/>
        </p:nvGrpSpPr>
        <p:grpSpPr>
          <a:xfrm>
            <a:off x="6371001" y="3173877"/>
            <a:ext cx="2716577" cy="1304187"/>
            <a:chOff x="6979718" y="3455126"/>
            <a:chExt cx="3078787" cy="1478079"/>
          </a:xfrm>
        </p:grpSpPr>
        <p:sp>
          <p:nvSpPr>
            <p:cNvPr id="18" name="TextBox 17"/>
            <p:cNvSpPr txBox="1"/>
            <p:nvPr/>
          </p:nvSpPr>
          <p:spPr>
            <a:xfrm>
              <a:off x="7439130" y="3455126"/>
              <a:ext cx="2619375" cy="1478079"/>
            </a:xfrm>
            <a:prstGeom prst="roundRect">
              <a:avLst/>
            </a:prstGeom>
            <a:solidFill>
              <a:schemeClr val="accent3">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defRPr sz="1765"/>
              </a:lvl1pPr>
            </a:lstStyle>
            <a:p>
              <a:r>
                <a:rPr lang="en-US" dirty="0"/>
                <a:t>Track results and use them to evaluate &amp; improve policies &amp; operations.</a:t>
              </a:r>
            </a:p>
          </p:txBody>
        </p:sp>
        <p:cxnSp>
          <p:nvCxnSpPr>
            <p:cNvPr id="45" name="Straight Connector 44"/>
            <p:cNvCxnSpPr>
              <a:cxnSpLocks/>
              <a:endCxn id="18" idx="1"/>
            </p:cNvCxnSpPr>
            <p:nvPr/>
          </p:nvCxnSpPr>
          <p:spPr bwMode="auto">
            <a:xfrm>
              <a:off x="6979718" y="4087493"/>
              <a:ext cx="459413" cy="10667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0" name="Title 3">
            <a:extLst>
              <a:ext uri="{FF2B5EF4-FFF2-40B4-BE49-F238E27FC236}">
                <a16:creationId xmlns:a16="http://schemas.microsoft.com/office/drawing/2014/main" id="{A3339247-C8B6-47EE-BC13-A2DB49625CA2}"/>
              </a:ext>
            </a:extLst>
          </p:cNvPr>
          <p:cNvSpPr>
            <a:spLocks noGrp="1"/>
          </p:cNvSpPr>
          <p:nvPr>
            <p:ph type="title"/>
          </p:nvPr>
        </p:nvSpPr>
        <p:spPr>
          <a:xfrm>
            <a:off x="228600" y="304800"/>
            <a:ext cx="8458200" cy="762000"/>
          </a:xfrm>
        </p:spPr>
        <p:txBody>
          <a:bodyPr/>
          <a:lstStyle/>
          <a:p>
            <a:r>
              <a:rPr lang="en-US" sz="3200" dirty="0"/>
              <a:t>Systems Perspective</a:t>
            </a:r>
            <a:br>
              <a:rPr lang="en-US" sz="3200" dirty="0"/>
            </a:br>
            <a:r>
              <a:rPr lang="en-US" sz="1600" b="0" i="1" dirty="0"/>
              <a:t>All parts of your organization working in harmony</a:t>
            </a:r>
            <a:endParaRPr lang="en-US" sz="1600" b="0" dirty="0"/>
          </a:p>
        </p:txBody>
      </p:sp>
      <p:grpSp>
        <p:nvGrpSpPr>
          <p:cNvPr id="15" name="Group 14">
            <a:extLst>
              <a:ext uri="{FF2B5EF4-FFF2-40B4-BE49-F238E27FC236}">
                <a16:creationId xmlns:a16="http://schemas.microsoft.com/office/drawing/2014/main" id="{158177BE-B488-4BCF-AB59-25AB9938A7D2}"/>
              </a:ext>
            </a:extLst>
          </p:cNvPr>
          <p:cNvGrpSpPr/>
          <p:nvPr/>
        </p:nvGrpSpPr>
        <p:grpSpPr>
          <a:xfrm>
            <a:off x="2782489" y="1027704"/>
            <a:ext cx="3302801" cy="1568104"/>
            <a:chOff x="2782489" y="1027704"/>
            <a:chExt cx="3302801" cy="1568104"/>
          </a:xfrm>
        </p:grpSpPr>
        <p:grpSp>
          <p:nvGrpSpPr>
            <p:cNvPr id="27" name="Group 26"/>
            <p:cNvGrpSpPr/>
            <p:nvPr/>
          </p:nvGrpSpPr>
          <p:grpSpPr>
            <a:xfrm>
              <a:off x="2782489" y="1027704"/>
              <a:ext cx="3302801" cy="1352756"/>
              <a:chOff x="3001087" y="888379"/>
              <a:chExt cx="3743175" cy="1533124"/>
            </a:xfrm>
            <a:solidFill>
              <a:schemeClr val="accent3">
                <a:lumMod val="20000"/>
                <a:lumOff val="80000"/>
              </a:schemeClr>
            </a:solidFill>
          </p:grpSpPr>
          <p:sp>
            <p:nvSpPr>
              <p:cNvPr id="22" name="TextBox 21"/>
              <p:cNvSpPr txBox="1"/>
              <p:nvPr/>
            </p:nvSpPr>
            <p:spPr>
              <a:xfrm>
                <a:off x="3001087" y="888379"/>
                <a:ext cx="3743175" cy="1478079"/>
              </a:xfrm>
              <a:prstGeom prst="roundRect">
                <a:avLst/>
              </a:prstGeom>
              <a:grp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defRPr sz="1765"/>
                </a:lvl1pPr>
              </a:lstStyle>
              <a:p>
                <a:r>
                  <a:rPr lang="en-US" dirty="0"/>
                  <a:t>Understand business factors &amp; organizational priorities underlying your cybersecurity program.</a:t>
                </a:r>
              </a:p>
            </p:txBody>
          </p:sp>
          <p:cxnSp>
            <p:nvCxnSpPr>
              <p:cNvPr id="24" name="Straight Connector 23"/>
              <p:cNvCxnSpPr>
                <a:stCxn id="22" idx="2"/>
              </p:cNvCxnSpPr>
              <p:nvPr/>
            </p:nvCxnSpPr>
            <p:spPr bwMode="auto">
              <a:xfrm>
                <a:off x="4872675" y="2366458"/>
                <a:ext cx="98126" cy="55045"/>
              </a:xfrm>
              <a:prstGeom prst="line">
                <a:avLst/>
              </a:prstGeom>
              <a:grpFill/>
              <a:ln w="9525" cap="flat" cmpd="sng" algn="ctr">
                <a:noFill/>
                <a:prstDash val="solid"/>
                <a:round/>
                <a:headEnd type="none" w="med" len="med"/>
                <a:tailEnd type="none" w="med" len="med"/>
              </a:ln>
              <a:effectLst/>
            </p:spPr>
          </p:cxnSp>
        </p:grpSp>
        <p:cxnSp>
          <p:nvCxnSpPr>
            <p:cNvPr id="33" name="Straight Connector 32">
              <a:extLst>
                <a:ext uri="{FF2B5EF4-FFF2-40B4-BE49-F238E27FC236}">
                  <a16:creationId xmlns:a16="http://schemas.microsoft.com/office/drawing/2014/main" id="{8F351F45-6B23-43A6-BDE0-AE6B81BB4533}"/>
                </a:ext>
              </a:extLst>
            </p:cNvPr>
            <p:cNvCxnSpPr>
              <a:cxnSpLocks/>
              <a:stCxn id="22" idx="2"/>
            </p:cNvCxnSpPr>
            <p:nvPr/>
          </p:nvCxnSpPr>
          <p:spPr bwMode="auto">
            <a:xfrm flipH="1">
              <a:off x="4358700" y="2331891"/>
              <a:ext cx="75190" cy="26391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4" name="Group 13">
            <a:extLst>
              <a:ext uri="{FF2B5EF4-FFF2-40B4-BE49-F238E27FC236}">
                <a16:creationId xmlns:a16="http://schemas.microsoft.com/office/drawing/2014/main" id="{00B1A529-4251-4405-B018-6FA6EABB53D1}"/>
              </a:ext>
            </a:extLst>
          </p:cNvPr>
          <p:cNvGrpSpPr/>
          <p:nvPr/>
        </p:nvGrpSpPr>
        <p:grpSpPr>
          <a:xfrm>
            <a:off x="403895" y="1375560"/>
            <a:ext cx="3139477" cy="1709056"/>
            <a:chOff x="403895" y="1375560"/>
            <a:chExt cx="3139477" cy="1709056"/>
          </a:xfrm>
        </p:grpSpPr>
        <p:grpSp>
          <p:nvGrpSpPr>
            <p:cNvPr id="28" name="Group 27"/>
            <p:cNvGrpSpPr/>
            <p:nvPr/>
          </p:nvGrpSpPr>
          <p:grpSpPr>
            <a:xfrm>
              <a:off x="403895" y="1375560"/>
              <a:ext cx="3139477" cy="1709056"/>
              <a:chOff x="210343" y="336370"/>
              <a:chExt cx="3558074" cy="1936930"/>
            </a:xfrm>
          </p:grpSpPr>
          <p:sp>
            <p:nvSpPr>
              <p:cNvPr id="20" name="TextBox 19"/>
              <p:cNvSpPr txBox="1"/>
              <p:nvPr/>
            </p:nvSpPr>
            <p:spPr>
              <a:xfrm>
                <a:off x="210343" y="336370"/>
                <a:ext cx="2579789" cy="1478078"/>
              </a:xfrm>
              <a:prstGeom prst="roundRect">
                <a:avLst/>
              </a:prstGeom>
              <a:solidFill>
                <a:schemeClr val="accent3">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defRPr sz="1765"/>
                </a:lvl1pPr>
              </a:lstStyle>
              <a:p>
                <a:r>
                  <a:rPr lang="en-US" dirty="0"/>
                  <a:t>Set clear strategic priorities/objectives related to cybersecurity.</a:t>
                </a:r>
              </a:p>
            </p:txBody>
          </p:sp>
          <p:cxnSp>
            <p:nvCxnSpPr>
              <p:cNvPr id="25" name="Straight Connector 24"/>
              <p:cNvCxnSpPr/>
              <p:nvPr/>
            </p:nvCxnSpPr>
            <p:spPr bwMode="auto">
              <a:xfrm>
                <a:off x="1738659" y="1484394"/>
                <a:ext cx="2029758" cy="788906"/>
              </a:xfrm>
              <a:prstGeom prst="line">
                <a:avLst/>
              </a:prstGeom>
              <a:solidFill>
                <a:schemeClr val="accent3">
                  <a:lumMod val="20000"/>
                  <a:lumOff val="80000"/>
                </a:schemeClr>
              </a:solidFill>
              <a:ln>
                <a:noFill/>
              </a:ln>
            </p:spPr>
            <p:style>
              <a:lnRef idx="1">
                <a:schemeClr val="accent2"/>
              </a:lnRef>
              <a:fillRef idx="2">
                <a:schemeClr val="accent2"/>
              </a:fillRef>
              <a:effectRef idx="1">
                <a:schemeClr val="accent2"/>
              </a:effectRef>
              <a:fontRef idx="minor">
                <a:schemeClr val="dk1"/>
              </a:fontRef>
            </p:style>
          </p:cxnSp>
        </p:grpSp>
        <p:cxnSp>
          <p:nvCxnSpPr>
            <p:cNvPr id="37" name="Straight Connector 36">
              <a:extLst>
                <a:ext uri="{FF2B5EF4-FFF2-40B4-BE49-F238E27FC236}">
                  <a16:creationId xmlns:a16="http://schemas.microsoft.com/office/drawing/2014/main" id="{8EABAC47-3782-4473-BE87-CD4E5ED1C79E}"/>
                </a:ext>
              </a:extLst>
            </p:cNvPr>
            <p:cNvCxnSpPr>
              <a:cxnSpLocks/>
            </p:cNvCxnSpPr>
            <p:nvPr/>
          </p:nvCxnSpPr>
          <p:spPr bwMode="auto">
            <a:xfrm>
              <a:off x="2601094" y="2606001"/>
              <a:ext cx="891368" cy="47861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4" name="Group 33">
            <a:extLst>
              <a:ext uri="{FF2B5EF4-FFF2-40B4-BE49-F238E27FC236}">
                <a16:creationId xmlns:a16="http://schemas.microsoft.com/office/drawing/2014/main" id="{1181F49A-A21C-4603-A801-BC9C205150BE}"/>
              </a:ext>
            </a:extLst>
          </p:cNvPr>
          <p:cNvGrpSpPr/>
          <p:nvPr/>
        </p:nvGrpSpPr>
        <p:grpSpPr>
          <a:xfrm>
            <a:off x="239937" y="2745448"/>
            <a:ext cx="2437198" cy="1922348"/>
            <a:chOff x="239937" y="2745448"/>
            <a:chExt cx="2437198" cy="1922348"/>
          </a:xfrm>
        </p:grpSpPr>
        <p:grpSp>
          <p:nvGrpSpPr>
            <p:cNvPr id="31" name="Group 30"/>
            <p:cNvGrpSpPr/>
            <p:nvPr/>
          </p:nvGrpSpPr>
          <p:grpSpPr>
            <a:xfrm>
              <a:off x="239937" y="2745448"/>
              <a:ext cx="2437198" cy="1922348"/>
              <a:chOff x="119529" y="2835156"/>
              <a:chExt cx="2762157" cy="2178661"/>
            </a:xfrm>
          </p:grpSpPr>
          <p:sp>
            <p:nvSpPr>
              <p:cNvPr id="21" name="TextBox 20"/>
              <p:cNvSpPr txBox="1"/>
              <p:nvPr/>
            </p:nvSpPr>
            <p:spPr>
              <a:xfrm>
                <a:off x="119529" y="2892336"/>
                <a:ext cx="1850429" cy="2121481"/>
              </a:xfrm>
              <a:prstGeom prst="roundRect">
                <a:avLst/>
              </a:prstGeom>
              <a:solidFill>
                <a:schemeClr val="accent3">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defRPr sz="1765"/>
                </a:lvl1pPr>
              </a:lstStyle>
              <a:p>
                <a:r>
                  <a:rPr lang="en-US" dirty="0"/>
                  <a:t>Understand how leaders’ actions guide &amp; sustain cyber risk management.</a:t>
                </a:r>
              </a:p>
            </p:txBody>
          </p:sp>
          <p:cxnSp>
            <p:nvCxnSpPr>
              <p:cNvPr id="29" name="Straight Connector 28"/>
              <p:cNvCxnSpPr/>
              <p:nvPr/>
            </p:nvCxnSpPr>
            <p:spPr bwMode="auto">
              <a:xfrm flipV="1">
                <a:off x="1866807" y="2835156"/>
                <a:ext cx="1014879" cy="215804"/>
              </a:xfrm>
              <a:prstGeom prst="line">
                <a:avLst/>
              </a:prstGeom>
              <a:solidFill>
                <a:schemeClr val="accent3">
                  <a:lumMod val="20000"/>
                  <a:lumOff val="80000"/>
                </a:schemeClr>
              </a:solidFill>
              <a:ln>
                <a:noFill/>
              </a:ln>
            </p:spPr>
            <p:style>
              <a:lnRef idx="1">
                <a:schemeClr val="accent2"/>
              </a:lnRef>
              <a:fillRef idx="2">
                <a:schemeClr val="accent2"/>
              </a:fillRef>
              <a:effectRef idx="1">
                <a:schemeClr val="accent2"/>
              </a:effectRef>
              <a:fontRef idx="minor">
                <a:schemeClr val="dk1"/>
              </a:fontRef>
            </p:style>
          </p:cxnSp>
        </p:grpSp>
        <p:cxnSp>
          <p:nvCxnSpPr>
            <p:cNvPr id="40" name="Straight Connector 39">
              <a:extLst>
                <a:ext uri="{FF2B5EF4-FFF2-40B4-BE49-F238E27FC236}">
                  <a16:creationId xmlns:a16="http://schemas.microsoft.com/office/drawing/2014/main" id="{E20FDD4E-9415-4EE2-9563-2D77B1BE26B5}"/>
                </a:ext>
              </a:extLst>
            </p:cNvPr>
            <p:cNvCxnSpPr>
              <a:cxnSpLocks/>
              <a:endCxn id="21" idx="3"/>
            </p:cNvCxnSpPr>
            <p:nvPr/>
          </p:nvCxnSpPr>
          <p:spPr bwMode="auto">
            <a:xfrm flipH="1">
              <a:off x="1872669" y="3675736"/>
              <a:ext cx="775222" cy="5611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5" name="Slide Number Placeholder 4">
            <a:extLst>
              <a:ext uri="{FF2B5EF4-FFF2-40B4-BE49-F238E27FC236}">
                <a16:creationId xmlns:a16="http://schemas.microsoft.com/office/drawing/2014/main" id="{292745F8-3A64-4743-B82B-6CAE7ABD246D}"/>
              </a:ext>
            </a:extLst>
          </p:cNvPr>
          <p:cNvSpPr>
            <a:spLocks noGrp="1"/>
          </p:cNvSpPr>
          <p:nvPr>
            <p:ph type="sldNum" sz="quarter" idx="12"/>
          </p:nvPr>
        </p:nvSpPr>
        <p:spPr>
          <a:xfrm>
            <a:off x="6553200" y="6356359"/>
            <a:ext cx="2133600" cy="365125"/>
          </a:xfrm>
        </p:spPr>
        <p:txBody>
          <a:bodyPr/>
          <a:lstStyle/>
          <a:p>
            <a:pPr defTabSz="914400"/>
            <a:fld id="{C90B5FB4-1AE6-4CC4-B374-7CA8E5916470}" type="slidenum">
              <a:rPr lang="en-US" smtClean="0">
                <a:solidFill>
                  <a:prstClr val="black">
                    <a:tint val="75000"/>
                  </a:prstClr>
                </a:solidFill>
              </a:rPr>
              <a:pPr defTabSz="914400"/>
              <a:t>10</a:t>
            </a:fld>
            <a:endParaRPr lang="en-US" dirty="0">
              <a:solidFill>
                <a:prstClr val="black">
                  <a:tint val="75000"/>
                </a:prstClr>
              </a:solidFill>
            </a:endParaRPr>
          </a:p>
        </p:txBody>
      </p:sp>
    </p:spTree>
    <p:extLst>
      <p:ext uri="{BB962C8B-B14F-4D97-AF65-F5344CB8AC3E}">
        <p14:creationId xmlns:p14="http://schemas.microsoft.com/office/powerpoint/2010/main" val="167214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7" y="247520"/>
            <a:ext cx="8175021" cy="757424"/>
          </a:xfrm>
        </p:spPr>
        <p:txBody>
          <a:bodyPr/>
          <a:lstStyle/>
          <a:p>
            <a:pPr>
              <a:lnSpc>
                <a:spcPct val="100000"/>
              </a:lnSpc>
            </a:pPr>
            <a:r>
              <a:rPr lang="en-US" sz="3200" dirty="0"/>
              <a:t>Example – Category 5: Workforce</a:t>
            </a:r>
          </a:p>
        </p:txBody>
      </p:sp>
      <p:pic>
        <p:nvPicPr>
          <p:cNvPr id="8" name="Picture 7">
            <a:extLst>
              <a:ext uri="{FF2B5EF4-FFF2-40B4-BE49-F238E27FC236}">
                <a16:creationId xmlns:a16="http://schemas.microsoft.com/office/drawing/2014/main" id="{3F0DD05F-DE46-467E-B772-C8C98C0FC8DE}"/>
              </a:ext>
            </a:extLst>
          </p:cNvPr>
          <p:cNvPicPr>
            <a:picLocks noChangeAspect="1"/>
          </p:cNvPicPr>
          <p:nvPr/>
        </p:nvPicPr>
        <p:blipFill>
          <a:blip r:embed="rId3"/>
          <a:stretch>
            <a:fillRect/>
          </a:stretch>
        </p:blipFill>
        <p:spPr>
          <a:xfrm>
            <a:off x="0" y="1410522"/>
            <a:ext cx="9144000" cy="2000338"/>
          </a:xfrm>
          <a:prstGeom prst="rect">
            <a:avLst/>
          </a:prstGeom>
        </p:spPr>
      </p:pic>
      <p:pic>
        <p:nvPicPr>
          <p:cNvPr id="11" name="Picture 10">
            <a:extLst>
              <a:ext uri="{FF2B5EF4-FFF2-40B4-BE49-F238E27FC236}">
                <a16:creationId xmlns:a16="http://schemas.microsoft.com/office/drawing/2014/main" id="{D9605A88-80D6-46F1-AA30-6CD486FCA655}"/>
              </a:ext>
            </a:extLst>
          </p:cNvPr>
          <p:cNvPicPr>
            <a:picLocks noChangeAspect="1"/>
          </p:cNvPicPr>
          <p:nvPr/>
        </p:nvPicPr>
        <p:blipFill>
          <a:blip r:embed="rId4"/>
          <a:stretch>
            <a:fillRect/>
          </a:stretch>
        </p:blipFill>
        <p:spPr>
          <a:xfrm>
            <a:off x="0" y="3410860"/>
            <a:ext cx="9144000" cy="3157384"/>
          </a:xfrm>
          <a:prstGeom prst="rect">
            <a:avLst/>
          </a:prstGeom>
        </p:spPr>
      </p:pic>
      <p:sp>
        <p:nvSpPr>
          <p:cNvPr id="5" name="Slide Number Placeholder 4">
            <a:extLst>
              <a:ext uri="{FF2B5EF4-FFF2-40B4-BE49-F238E27FC236}">
                <a16:creationId xmlns:a16="http://schemas.microsoft.com/office/drawing/2014/main" id="{CEE90E89-8E6C-8A46-879F-1795CD996806}"/>
              </a:ext>
            </a:extLst>
          </p:cNvPr>
          <p:cNvSpPr>
            <a:spLocks noGrp="1"/>
          </p:cNvSpPr>
          <p:nvPr>
            <p:ph type="sldNum" sz="quarter" idx="12"/>
          </p:nvPr>
        </p:nvSpPr>
        <p:spPr>
          <a:xfrm>
            <a:off x="6553200" y="6508758"/>
            <a:ext cx="2133600" cy="365125"/>
          </a:xfrm>
        </p:spPr>
        <p:txBody>
          <a:bodyPr/>
          <a:lstStyle/>
          <a:p>
            <a:pPr defTabSz="914400"/>
            <a:fld id="{C90B5FB4-1AE6-4CC4-B374-7CA8E5916470}" type="slidenum">
              <a:rPr lang="en-US" smtClean="0">
                <a:solidFill>
                  <a:prstClr val="black">
                    <a:tint val="75000"/>
                  </a:prstClr>
                </a:solidFill>
              </a:rPr>
              <a:pPr defTabSz="914400"/>
              <a:t>11</a:t>
            </a:fld>
            <a:endParaRPr lang="en-US" dirty="0">
              <a:solidFill>
                <a:prstClr val="black">
                  <a:tint val="75000"/>
                </a:prstClr>
              </a:solidFill>
            </a:endParaRPr>
          </a:p>
        </p:txBody>
      </p:sp>
    </p:spTree>
    <p:extLst>
      <p:ext uri="{BB962C8B-B14F-4D97-AF65-F5344CB8AC3E}">
        <p14:creationId xmlns:p14="http://schemas.microsoft.com/office/powerpoint/2010/main" val="1999759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7542" y="2708229"/>
            <a:ext cx="5591915" cy="4034118"/>
          </a:xfrm>
          <a:prstGeom prst="rect">
            <a:avLst/>
          </a:prstGeom>
        </p:spPr>
      </p:pic>
      <p:sp>
        <p:nvSpPr>
          <p:cNvPr id="8" name="Rounded Rectangle 9"/>
          <p:cNvSpPr/>
          <p:nvPr/>
        </p:nvSpPr>
        <p:spPr>
          <a:xfrm>
            <a:off x="3253570" y="1089828"/>
            <a:ext cx="3969327" cy="1579407"/>
          </a:xfrm>
          <a:prstGeom prst="roundRect">
            <a:avLst/>
          </a:prstGeom>
          <a:solidFill>
            <a:schemeClr val="accent1">
              <a:lumMod val="20000"/>
              <a:lumOff val="80000"/>
            </a:scheme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lvl="2" defTabSz="403433">
              <a:defRPr/>
            </a:pPr>
            <a:r>
              <a:rPr lang="en-US" sz="1324" kern="0" dirty="0">
                <a:solidFill>
                  <a:srgbClr val="595959"/>
                </a:solidFill>
                <a:latin typeface="Arial"/>
                <a:cs typeface="Arial"/>
              </a:rPr>
              <a:t>Cybersecurity activities and informative references, </a:t>
            </a:r>
            <a:r>
              <a:rPr lang="en-US" sz="1765" b="1" kern="0" dirty="0">
                <a:solidFill>
                  <a:srgbClr val="595959"/>
                </a:solidFill>
                <a:latin typeface="Arial"/>
                <a:cs typeface="Arial"/>
              </a:rPr>
              <a:t>organized around particular outcomes </a:t>
            </a:r>
          </a:p>
          <a:p>
            <a:pPr marL="49029" lvl="2" defTabSz="403433">
              <a:defRPr/>
            </a:pPr>
            <a:endParaRPr lang="en-US" sz="1324" kern="0" dirty="0">
              <a:solidFill>
                <a:srgbClr val="595959"/>
              </a:solidFill>
              <a:latin typeface="Arial"/>
              <a:cs typeface="Arial"/>
            </a:endParaRPr>
          </a:p>
          <a:p>
            <a:pPr marL="0" lvl="2" defTabSz="799863">
              <a:defRPr/>
            </a:pPr>
            <a:r>
              <a:rPr lang="en-US" sz="1324" kern="0" dirty="0">
                <a:solidFill>
                  <a:srgbClr val="595959"/>
                </a:solidFill>
                <a:latin typeface="Arial"/>
                <a:cs typeface="Arial"/>
              </a:rPr>
              <a:t>Enables communication of cyber risk </a:t>
            </a:r>
            <a:r>
              <a:rPr lang="en-US" sz="1765" b="1" kern="0" dirty="0">
                <a:solidFill>
                  <a:srgbClr val="595959"/>
                </a:solidFill>
                <a:latin typeface="Arial"/>
                <a:cs typeface="Arial"/>
              </a:rPr>
              <a:t>across an organization </a:t>
            </a:r>
          </a:p>
        </p:txBody>
      </p:sp>
      <p:pic>
        <p:nvPicPr>
          <p:cNvPr id="12" name="Picture 11">
            <a:extLst>
              <a:ext uri="{FF2B5EF4-FFF2-40B4-BE49-F238E27FC236}">
                <a16:creationId xmlns:a16="http://schemas.microsoft.com/office/drawing/2014/main" id="{D8F7FFD6-74F5-4CD8-A863-7D0FFE38451B}"/>
              </a:ext>
            </a:extLst>
          </p:cNvPr>
          <p:cNvPicPr>
            <a:picLocks noChangeAspect="1"/>
          </p:cNvPicPr>
          <p:nvPr/>
        </p:nvPicPr>
        <p:blipFill>
          <a:blip r:embed="rId4"/>
          <a:stretch>
            <a:fillRect/>
          </a:stretch>
        </p:blipFill>
        <p:spPr>
          <a:xfrm>
            <a:off x="4888385" y="2012222"/>
            <a:ext cx="4863618" cy="3749040"/>
          </a:xfrm>
          <a:prstGeom prst="rect">
            <a:avLst/>
          </a:prstGeom>
        </p:spPr>
      </p:pic>
      <p:sp>
        <p:nvSpPr>
          <p:cNvPr id="17" name="Title 3">
            <a:extLst>
              <a:ext uri="{FF2B5EF4-FFF2-40B4-BE49-F238E27FC236}">
                <a16:creationId xmlns:a16="http://schemas.microsoft.com/office/drawing/2014/main" id="{C58B781A-CA90-4F05-8D53-EE094CA312D1}"/>
              </a:ext>
            </a:extLst>
          </p:cNvPr>
          <p:cNvSpPr>
            <a:spLocks noGrp="1"/>
          </p:cNvSpPr>
          <p:nvPr>
            <p:ph type="title"/>
          </p:nvPr>
        </p:nvSpPr>
        <p:spPr>
          <a:xfrm>
            <a:off x="228600" y="304800"/>
            <a:ext cx="8458200" cy="762000"/>
          </a:xfrm>
        </p:spPr>
        <p:txBody>
          <a:bodyPr/>
          <a:lstStyle/>
          <a:p>
            <a:r>
              <a:rPr lang="en-US" sz="3200" dirty="0"/>
              <a:t>The Builder and the Framework Core</a:t>
            </a:r>
            <a:br>
              <a:rPr lang="en-US" sz="3200" dirty="0"/>
            </a:br>
            <a:r>
              <a:rPr lang="en-US" sz="1600" b="0" i="1" dirty="0"/>
              <a:t>Organized by the parts of the system</a:t>
            </a:r>
            <a:endParaRPr lang="en-US" sz="1600" b="0" dirty="0"/>
          </a:p>
        </p:txBody>
      </p:sp>
      <p:sp>
        <p:nvSpPr>
          <p:cNvPr id="11" name="Arrow: Down 10"/>
          <p:cNvSpPr/>
          <p:nvPr/>
        </p:nvSpPr>
        <p:spPr bwMode="auto">
          <a:xfrm rot="3287389">
            <a:off x="5014417" y="2701359"/>
            <a:ext cx="745467" cy="939655"/>
          </a:xfrm>
          <a:prstGeom prst="downArrow">
            <a:avLst/>
          </a:prstGeom>
          <a:no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New Roman" pitchFamily="-107" charset="0"/>
            </a:endParaRPr>
          </a:p>
        </p:txBody>
      </p:sp>
      <p:sp>
        <p:nvSpPr>
          <p:cNvPr id="7" name="Slide Number Placeholder 4">
            <a:extLst>
              <a:ext uri="{FF2B5EF4-FFF2-40B4-BE49-F238E27FC236}">
                <a16:creationId xmlns:a16="http://schemas.microsoft.com/office/drawing/2014/main" id="{4BC38A5A-7669-C64A-A9EB-46F223025EF7}"/>
              </a:ext>
            </a:extLst>
          </p:cNvPr>
          <p:cNvSpPr>
            <a:spLocks noGrp="1"/>
          </p:cNvSpPr>
          <p:nvPr>
            <p:ph type="sldNum" sz="quarter" idx="12"/>
          </p:nvPr>
        </p:nvSpPr>
        <p:spPr>
          <a:xfrm>
            <a:off x="6553200" y="6356359"/>
            <a:ext cx="2133600" cy="365125"/>
          </a:xfrm>
        </p:spPr>
        <p:txBody>
          <a:bodyPr/>
          <a:lstStyle/>
          <a:p>
            <a:pPr defTabSz="914400"/>
            <a:fld id="{C90B5FB4-1AE6-4CC4-B374-7CA8E5916470}" type="slidenum">
              <a:rPr lang="en-US" smtClean="0">
                <a:solidFill>
                  <a:prstClr val="black">
                    <a:tint val="75000"/>
                  </a:prstClr>
                </a:solidFill>
              </a:rPr>
              <a:pPr defTabSz="914400"/>
              <a:t>12</a:t>
            </a:fld>
            <a:endParaRPr lang="en-US" dirty="0">
              <a:solidFill>
                <a:prstClr val="black">
                  <a:tint val="75000"/>
                </a:prstClr>
              </a:solidFill>
            </a:endParaRPr>
          </a:p>
        </p:txBody>
      </p:sp>
    </p:spTree>
    <p:extLst>
      <p:ext uri="{BB962C8B-B14F-4D97-AF65-F5344CB8AC3E}">
        <p14:creationId xmlns:p14="http://schemas.microsoft.com/office/powerpoint/2010/main" val="342516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6632254-6A4A-ED44-9DE4-B6F02DC1DE09}"/>
              </a:ext>
            </a:extLst>
          </p:cNvPr>
          <p:cNvSpPr/>
          <p:nvPr/>
        </p:nvSpPr>
        <p:spPr>
          <a:xfrm>
            <a:off x="3025734" y="1346641"/>
            <a:ext cx="2656095" cy="2570734"/>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marL="168275" lvl="2" algn="r">
              <a:lnSpc>
                <a:spcPct val="100000"/>
              </a:lnSpc>
            </a:pPr>
            <a:r>
              <a:rPr lang="en-US" sz="1600" dirty="0">
                <a:solidFill>
                  <a:srgbClr val="595959"/>
                </a:solidFill>
                <a:latin typeface="Arial"/>
                <a:cs typeface="Arial"/>
              </a:rPr>
              <a:t>Describes </a:t>
            </a:r>
            <a:r>
              <a:rPr lang="en-US" sz="1600" b="1" dirty="0">
                <a:solidFill>
                  <a:srgbClr val="595959"/>
                </a:solidFill>
                <a:latin typeface="Arial"/>
                <a:cs typeface="Arial"/>
              </a:rPr>
              <a:t>how cybersecurity risk is managed</a:t>
            </a:r>
            <a:r>
              <a:rPr lang="en-US" sz="1600" dirty="0">
                <a:solidFill>
                  <a:srgbClr val="595959"/>
                </a:solidFill>
                <a:latin typeface="Arial"/>
                <a:cs typeface="Arial"/>
              </a:rPr>
              <a:t> by an organization and</a:t>
            </a:r>
          </a:p>
          <a:p>
            <a:pPr marL="168275" lvl="2" algn="r">
              <a:lnSpc>
                <a:spcPct val="100000"/>
              </a:lnSpc>
            </a:pPr>
            <a:r>
              <a:rPr lang="en-US" sz="1600" dirty="0">
                <a:solidFill>
                  <a:srgbClr val="595959"/>
                </a:solidFill>
                <a:latin typeface="Arial"/>
                <a:cs typeface="Arial"/>
              </a:rPr>
              <a:t>degree the risk management</a:t>
            </a:r>
          </a:p>
          <a:p>
            <a:pPr marL="168275" lvl="2" algn="r">
              <a:lnSpc>
                <a:spcPct val="100000"/>
              </a:lnSpc>
            </a:pPr>
            <a:r>
              <a:rPr lang="en-US" sz="1600" dirty="0">
                <a:solidFill>
                  <a:srgbClr val="595959"/>
                </a:solidFill>
                <a:latin typeface="Arial"/>
                <a:cs typeface="Arial"/>
              </a:rPr>
              <a:t>practices</a:t>
            </a:r>
          </a:p>
          <a:p>
            <a:pPr marL="168275" lvl="2" algn="r">
              <a:lnSpc>
                <a:spcPct val="100000"/>
              </a:lnSpc>
            </a:pPr>
            <a:r>
              <a:rPr lang="en-US" sz="1600" dirty="0">
                <a:solidFill>
                  <a:srgbClr val="595959"/>
                </a:solidFill>
                <a:latin typeface="Arial"/>
                <a:cs typeface="Arial"/>
              </a:rPr>
              <a:t>exhibit </a:t>
            </a:r>
            <a:r>
              <a:rPr lang="en-US" sz="1600" b="1" dirty="0">
                <a:solidFill>
                  <a:srgbClr val="595959"/>
                </a:solidFill>
                <a:latin typeface="Arial"/>
                <a:cs typeface="Arial"/>
              </a:rPr>
              <a:t>key characteristics</a:t>
            </a:r>
          </a:p>
        </p:txBody>
      </p:sp>
      <p:sp>
        <p:nvSpPr>
          <p:cNvPr id="9" name="Rounded Rectangle 8"/>
          <p:cNvSpPr/>
          <p:nvPr/>
        </p:nvSpPr>
        <p:spPr>
          <a:xfrm>
            <a:off x="353292" y="4475995"/>
            <a:ext cx="4339763" cy="1894523"/>
          </a:xfrm>
          <a:prstGeom prst="roundRect">
            <a:avLst/>
          </a:prstGeom>
        </p:spPr>
        <p:style>
          <a:lnRef idx="1">
            <a:schemeClr val="accent3"/>
          </a:lnRef>
          <a:fillRef idx="2">
            <a:schemeClr val="accent3"/>
          </a:fillRef>
          <a:effectRef idx="1">
            <a:schemeClr val="accent3"/>
          </a:effectRef>
          <a:fontRef idx="minor">
            <a:schemeClr val="dk1"/>
          </a:fontRef>
        </p:style>
        <p:txBody>
          <a:bodyPr rtlCol="0" anchor="b"/>
          <a:lstStyle/>
          <a:p>
            <a:pPr marL="55563" lvl="2" algn="ctr">
              <a:lnSpc>
                <a:spcPct val="100000"/>
              </a:lnSpc>
            </a:pPr>
            <a:r>
              <a:rPr lang="en-US" dirty="0">
                <a:solidFill>
                  <a:srgbClr val="595959"/>
                </a:solidFill>
                <a:latin typeface="Arial"/>
                <a:cs typeface="Arial"/>
              </a:rPr>
              <a:t>Aligns industry standards and best practices to the Framework Core in </a:t>
            </a:r>
            <a:r>
              <a:rPr lang="en-US" b="1" dirty="0">
                <a:solidFill>
                  <a:srgbClr val="595959"/>
                </a:solidFill>
                <a:latin typeface="Arial"/>
                <a:cs typeface="Arial"/>
              </a:rPr>
              <a:t>an implementation </a:t>
            </a:r>
            <a:r>
              <a:rPr lang="en-US" sz="1600" b="1" dirty="0">
                <a:solidFill>
                  <a:srgbClr val="595959"/>
                </a:solidFill>
                <a:latin typeface="Arial"/>
                <a:cs typeface="Arial"/>
              </a:rPr>
              <a:t>scenario</a:t>
            </a:r>
          </a:p>
          <a:p>
            <a:pPr marL="0" lvl="2" algn="ctr" defTabSz="906463">
              <a:lnSpc>
                <a:spcPct val="100000"/>
              </a:lnSpc>
            </a:pPr>
            <a:r>
              <a:rPr lang="en-US" dirty="0">
                <a:solidFill>
                  <a:srgbClr val="595959"/>
                </a:solidFill>
                <a:latin typeface="Arial"/>
                <a:cs typeface="Arial"/>
              </a:rPr>
              <a:t>Supports </a:t>
            </a:r>
            <a:r>
              <a:rPr lang="en-US" b="1" dirty="0">
                <a:solidFill>
                  <a:srgbClr val="595959"/>
                </a:solidFill>
                <a:latin typeface="Arial"/>
                <a:cs typeface="Arial"/>
              </a:rPr>
              <a:t>prioritization and measurement </a:t>
            </a:r>
            <a:r>
              <a:rPr lang="en-US" dirty="0">
                <a:solidFill>
                  <a:srgbClr val="595959"/>
                </a:solidFill>
                <a:latin typeface="Arial"/>
                <a:cs typeface="Arial"/>
              </a:rPr>
              <a:t>while factoring in </a:t>
            </a:r>
            <a:r>
              <a:rPr lang="en-US" b="1" dirty="0">
                <a:solidFill>
                  <a:srgbClr val="595959"/>
                </a:solidFill>
                <a:latin typeface="Arial"/>
                <a:cs typeface="Arial"/>
              </a:rPr>
              <a:t>business needs</a:t>
            </a:r>
          </a:p>
        </p:txBody>
      </p:sp>
      <p:sp>
        <p:nvSpPr>
          <p:cNvPr id="10" name="Title 3">
            <a:extLst>
              <a:ext uri="{FF2B5EF4-FFF2-40B4-BE49-F238E27FC236}">
                <a16:creationId xmlns:a16="http://schemas.microsoft.com/office/drawing/2014/main" id="{05C87E85-BDF5-4B87-B645-42C1F5315821}"/>
              </a:ext>
            </a:extLst>
          </p:cNvPr>
          <p:cNvSpPr>
            <a:spLocks noGrp="1"/>
          </p:cNvSpPr>
          <p:nvPr>
            <p:ph type="title"/>
          </p:nvPr>
        </p:nvSpPr>
        <p:spPr>
          <a:xfrm>
            <a:off x="228600" y="333679"/>
            <a:ext cx="8458200" cy="762000"/>
          </a:xfrm>
        </p:spPr>
        <p:txBody>
          <a:bodyPr/>
          <a:lstStyle/>
          <a:p>
            <a:r>
              <a:rPr lang="en-US" sz="3200" dirty="0"/>
              <a:t>The Builder, Tiers, and Profiles</a:t>
            </a:r>
            <a:br>
              <a:rPr lang="en-US" sz="3200" dirty="0"/>
            </a:br>
            <a:r>
              <a:rPr lang="en-US" sz="1600" b="0" i="1" dirty="0"/>
              <a:t>How well are you achieving the chosen tier and profile? What should you improve?</a:t>
            </a:r>
            <a:endParaRPr lang="en-US" sz="1600" b="0" dirty="0"/>
          </a:p>
        </p:txBody>
      </p:sp>
      <p:sp>
        <p:nvSpPr>
          <p:cNvPr id="12" name="Slide Number Placeholder 4"/>
          <p:cNvSpPr>
            <a:spLocks noGrp="1"/>
          </p:cNvSpPr>
          <p:nvPr>
            <p:ph type="sldNum" sz="quarter" idx="12"/>
          </p:nvPr>
        </p:nvSpPr>
        <p:spPr/>
        <p:txBody>
          <a:bodyPr/>
          <a:lstStyle/>
          <a:p>
            <a:pPr defTabSz="914400"/>
            <a:fld id="{C90B5FB4-1AE6-4CC4-B374-7CA8E5916470}" type="slidenum">
              <a:rPr lang="en-US" smtClean="0">
                <a:solidFill>
                  <a:prstClr val="black">
                    <a:tint val="75000"/>
                  </a:prstClr>
                </a:solidFill>
              </a:rPr>
              <a:pPr defTabSz="914400"/>
              <a:t>13</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32AE96D8-03AB-A641-8F87-3AEAEDCD6E50}"/>
              </a:ext>
            </a:extLst>
          </p:cNvPr>
          <p:cNvPicPr>
            <a:picLocks noChangeAspect="1"/>
          </p:cNvPicPr>
          <p:nvPr/>
        </p:nvPicPr>
        <p:blipFill>
          <a:blip r:embed="rId3"/>
          <a:stretch>
            <a:fillRect/>
          </a:stretch>
        </p:blipFill>
        <p:spPr>
          <a:xfrm>
            <a:off x="-381316" y="913396"/>
            <a:ext cx="5100868" cy="3931920"/>
          </a:xfrm>
          <a:prstGeom prst="rect">
            <a:avLst/>
          </a:prstGeom>
        </p:spPr>
      </p:pic>
      <p:sp>
        <p:nvSpPr>
          <p:cNvPr id="11" name="Speech Bubble: Rectangle with Corners Rounded 10">
            <a:extLst>
              <a:ext uri="{FF2B5EF4-FFF2-40B4-BE49-F238E27FC236}">
                <a16:creationId xmlns:a16="http://schemas.microsoft.com/office/drawing/2014/main" id="{D119EF09-8C1E-4345-9CAE-F1F3BAABB27E}"/>
              </a:ext>
            </a:extLst>
          </p:cNvPr>
          <p:cNvSpPr/>
          <p:nvPr/>
        </p:nvSpPr>
        <p:spPr bwMode="auto">
          <a:xfrm>
            <a:off x="5681214" y="4475995"/>
            <a:ext cx="2168616" cy="1777438"/>
          </a:xfrm>
          <a:prstGeom prst="wedgeRoundRectCallout">
            <a:avLst>
              <a:gd name="adj1" fmla="val -92790"/>
              <a:gd name="adj2" fmla="val -8854"/>
              <a:gd name="adj3" fmla="val 16667"/>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r>
              <a:rPr lang="en-US" dirty="0">
                <a:latin typeface="Arial" panose="020B0604020202020204" pitchFamily="34" charset="0"/>
                <a:cs typeface="Arial" panose="020B0604020202020204" pitchFamily="34" charset="0"/>
              </a:rPr>
              <a:t>How well are you achieving this scenario? Where do you need to improve? </a:t>
            </a:r>
          </a:p>
        </p:txBody>
      </p:sp>
      <p:sp>
        <p:nvSpPr>
          <p:cNvPr id="15" name="Speech Bubble: Rectangle with Corners Rounded 14">
            <a:extLst>
              <a:ext uri="{FF2B5EF4-FFF2-40B4-BE49-F238E27FC236}">
                <a16:creationId xmlns:a16="http://schemas.microsoft.com/office/drawing/2014/main" id="{3286B5CC-40D8-4066-AA52-DE47B989DCD9}"/>
              </a:ext>
            </a:extLst>
          </p:cNvPr>
          <p:cNvSpPr/>
          <p:nvPr/>
        </p:nvSpPr>
        <p:spPr bwMode="auto">
          <a:xfrm>
            <a:off x="6405115" y="1512895"/>
            <a:ext cx="2406377" cy="1916107"/>
          </a:xfrm>
          <a:prstGeom prst="wedgeRoundRectCallout">
            <a:avLst>
              <a:gd name="adj1" fmla="val -74779"/>
              <a:gd name="adj2" fmla="val -11706"/>
              <a:gd name="adj3" fmla="val 16667"/>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r>
              <a:rPr lang="en-US" dirty="0">
                <a:latin typeface="Arial" panose="020B0604020202020204" pitchFamily="34" charset="0"/>
                <a:cs typeface="Arial" panose="020B0604020202020204" pitchFamily="34" charset="0"/>
              </a:rPr>
              <a:t>How effective and efficient are your cybersecurity-related processes? How good are your results? </a:t>
            </a:r>
          </a:p>
        </p:txBody>
      </p:sp>
    </p:spTree>
    <p:extLst>
      <p:ext uri="{BB962C8B-B14F-4D97-AF65-F5344CB8AC3E}">
        <p14:creationId xmlns:p14="http://schemas.microsoft.com/office/powerpoint/2010/main" val="3515905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6439" b="26515"/>
          <a:stretch/>
        </p:blipFill>
        <p:spPr>
          <a:xfrm>
            <a:off x="487451" y="1405158"/>
            <a:ext cx="8199349" cy="4754880"/>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pic>
      <p:cxnSp>
        <p:nvCxnSpPr>
          <p:cNvPr id="6" name="Straight Connector 5">
            <a:extLst>
              <a:ext uri="{FF2B5EF4-FFF2-40B4-BE49-F238E27FC236}">
                <a16:creationId xmlns:a16="http://schemas.microsoft.com/office/drawing/2014/main" id="{070FC8D2-7DD0-4051-856C-888674BBF01A}"/>
              </a:ext>
            </a:extLst>
          </p:cNvPr>
          <p:cNvCxnSpPr>
            <a:cxnSpLocks/>
          </p:cNvCxnSpPr>
          <p:nvPr/>
        </p:nvCxnSpPr>
        <p:spPr bwMode="auto">
          <a:xfrm>
            <a:off x="513436" y="4133137"/>
            <a:ext cx="8173364"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 name="Arrow: Left 8">
            <a:extLst>
              <a:ext uri="{FF2B5EF4-FFF2-40B4-BE49-F238E27FC236}">
                <a16:creationId xmlns:a16="http://schemas.microsoft.com/office/drawing/2014/main" id="{0F187A1B-5A81-4540-AA8E-9D90036D7BC9}"/>
              </a:ext>
            </a:extLst>
          </p:cNvPr>
          <p:cNvSpPr/>
          <p:nvPr/>
        </p:nvSpPr>
        <p:spPr bwMode="auto">
          <a:xfrm>
            <a:off x="3952661" y="2502172"/>
            <a:ext cx="2354621" cy="709027"/>
          </a:xfrm>
          <a:prstGeom prst="leftArrow">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06867" eaLnBrk="0" fontAlgn="base" hangingPunct="0">
              <a:spcBef>
                <a:spcPct val="0"/>
              </a:spcBef>
              <a:spcAft>
                <a:spcPct val="0"/>
              </a:spcAft>
            </a:pPr>
            <a:r>
              <a:rPr lang="en-US" dirty="0">
                <a:latin typeface="Arial" panose="020B0604020202020204" pitchFamily="34" charset="0"/>
                <a:cs typeface="Arial" panose="020B0604020202020204" pitchFamily="34" charset="0"/>
              </a:rPr>
              <a:t>Processes you use</a:t>
            </a:r>
          </a:p>
        </p:txBody>
      </p:sp>
      <p:sp>
        <p:nvSpPr>
          <p:cNvPr id="10" name="Arrow: Left 9">
            <a:extLst>
              <a:ext uri="{FF2B5EF4-FFF2-40B4-BE49-F238E27FC236}">
                <a16:creationId xmlns:a16="http://schemas.microsoft.com/office/drawing/2014/main" id="{978FB0A3-CFD4-49CB-9CC0-F4665E11652B}"/>
              </a:ext>
            </a:extLst>
          </p:cNvPr>
          <p:cNvSpPr/>
          <p:nvPr/>
        </p:nvSpPr>
        <p:spPr bwMode="auto">
          <a:xfrm>
            <a:off x="3952661" y="5189416"/>
            <a:ext cx="3530782" cy="709027"/>
          </a:xfrm>
          <a:prstGeom prst="leftArrow">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06867" eaLnBrk="0" fontAlgn="base" hangingPunct="0">
              <a:spcBef>
                <a:spcPct val="0"/>
              </a:spcBef>
              <a:spcAft>
                <a:spcPct val="0"/>
              </a:spcAft>
            </a:pPr>
            <a:r>
              <a:rPr lang="en-US" dirty="0">
                <a:latin typeface="Arial" panose="020B0604020202020204" pitchFamily="34" charset="0"/>
                <a:cs typeface="Arial" panose="020B0604020202020204" pitchFamily="34" charset="0"/>
              </a:rPr>
              <a:t>Rubric: How are you doing?</a:t>
            </a:r>
          </a:p>
        </p:txBody>
      </p:sp>
      <p:sp>
        <p:nvSpPr>
          <p:cNvPr id="11" name="Title 3">
            <a:extLst>
              <a:ext uri="{FF2B5EF4-FFF2-40B4-BE49-F238E27FC236}">
                <a16:creationId xmlns:a16="http://schemas.microsoft.com/office/drawing/2014/main" id="{38CB6346-BA0C-4242-95C9-D8DA6743894B}"/>
              </a:ext>
            </a:extLst>
          </p:cNvPr>
          <p:cNvSpPr>
            <a:spLocks noGrp="1"/>
          </p:cNvSpPr>
          <p:nvPr>
            <p:ph type="title"/>
          </p:nvPr>
        </p:nvSpPr>
        <p:spPr>
          <a:xfrm>
            <a:off x="228600" y="686147"/>
            <a:ext cx="8458200" cy="494953"/>
          </a:xfrm>
        </p:spPr>
        <p:txBody>
          <a:bodyPr/>
          <a:lstStyle/>
          <a:p>
            <a:r>
              <a:rPr lang="en-US" sz="3200" dirty="0"/>
              <a:t>Context, Processes, and Results</a:t>
            </a:r>
            <a:br>
              <a:rPr lang="en-US" sz="3200" dirty="0"/>
            </a:br>
            <a:endParaRPr lang="en-US" sz="1600" b="0" dirty="0"/>
          </a:p>
        </p:txBody>
      </p:sp>
      <p:cxnSp>
        <p:nvCxnSpPr>
          <p:cNvPr id="12" name="Straight Connector 11">
            <a:extLst>
              <a:ext uri="{FF2B5EF4-FFF2-40B4-BE49-F238E27FC236}">
                <a16:creationId xmlns:a16="http://schemas.microsoft.com/office/drawing/2014/main" id="{0A3E2005-8BB2-40F5-A95D-BC33742F7916}"/>
              </a:ext>
            </a:extLst>
          </p:cNvPr>
          <p:cNvCxnSpPr>
            <a:cxnSpLocks/>
          </p:cNvCxnSpPr>
          <p:nvPr/>
        </p:nvCxnSpPr>
        <p:spPr bwMode="auto">
          <a:xfrm>
            <a:off x="487451" y="2082665"/>
            <a:ext cx="8173364"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36B89493-97C5-4590-A8C7-D4221DBC3164}"/>
              </a:ext>
            </a:extLst>
          </p:cNvPr>
          <p:cNvCxnSpPr>
            <a:cxnSpLocks/>
          </p:cNvCxnSpPr>
          <p:nvPr/>
        </p:nvCxnSpPr>
        <p:spPr bwMode="auto">
          <a:xfrm>
            <a:off x="487451" y="4649219"/>
            <a:ext cx="8173364"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 name="Arrow: Left 1">
            <a:extLst>
              <a:ext uri="{FF2B5EF4-FFF2-40B4-BE49-F238E27FC236}">
                <a16:creationId xmlns:a16="http://schemas.microsoft.com/office/drawing/2014/main" id="{49E6A758-9A68-4CEF-B513-E9968C7A0473}"/>
              </a:ext>
            </a:extLst>
          </p:cNvPr>
          <p:cNvSpPr/>
          <p:nvPr/>
        </p:nvSpPr>
        <p:spPr bwMode="auto">
          <a:xfrm>
            <a:off x="3908341" y="1639569"/>
            <a:ext cx="4144614" cy="709027"/>
          </a:xfrm>
          <a:prstGeom prst="leftArrow">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06867" eaLnBrk="0" fontAlgn="base" hangingPunct="0">
              <a:spcBef>
                <a:spcPct val="0"/>
              </a:spcBef>
              <a:spcAft>
                <a:spcPct val="0"/>
              </a:spcAft>
            </a:pPr>
            <a:r>
              <a:rPr lang="en-US" dirty="0">
                <a:latin typeface="Arial" panose="020B0604020202020204" pitchFamily="34" charset="0"/>
                <a:cs typeface="Arial" panose="020B0604020202020204" pitchFamily="34" charset="0"/>
              </a:rPr>
              <a:t>Business factors; strategic situation</a:t>
            </a:r>
          </a:p>
        </p:txBody>
      </p:sp>
      <p:sp>
        <p:nvSpPr>
          <p:cNvPr id="8" name="Arrow: Left 7">
            <a:extLst>
              <a:ext uri="{FF2B5EF4-FFF2-40B4-BE49-F238E27FC236}">
                <a16:creationId xmlns:a16="http://schemas.microsoft.com/office/drawing/2014/main" id="{665F515D-2DCB-4C67-82C1-9BD066C97A5B}"/>
              </a:ext>
            </a:extLst>
          </p:cNvPr>
          <p:cNvSpPr/>
          <p:nvPr/>
        </p:nvSpPr>
        <p:spPr bwMode="auto">
          <a:xfrm>
            <a:off x="3952661" y="4073804"/>
            <a:ext cx="2437748" cy="709027"/>
          </a:xfrm>
          <a:prstGeom prst="leftArrow">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06867" eaLnBrk="0" fontAlgn="base" hangingPunct="0">
              <a:spcBef>
                <a:spcPct val="0"/>
              </a:spcBef>
              <a:spcAft>
                <a:spcPct val="0"/>
              </a:spcAft>
            </a:pPr>
            <a:r>
              <a:rPr lang="en-US" dirty="0">
                <a:latin typeface="Arial" panose="020B0604020202020204" pitchFamily="34" charset="0"/>
                <a:cs typeface="Arial" panose="020B0604020202020204" pitchFamily="34" charset="0"/>
              </a:rPr>
              <a:t>Results you achieve</a:t>
            </a:r>
          </a:p>
        </p:txBody>
      </p:sp>
      <p:sp>
        <p:nvSpPr>
          <p:cNvPr id="14" name="Slide Number Placeholder 4">
            <a:extLst>
              <a:ext uri="{FF2B5EF4-FFF2-40B4-BE49-F238E27FC236}">
                <a16:creationId xmlns:a16="http://schemas.microsoft.com/office/drawing/2014/main" id="{316C2651-D443-024D-BF29-3D94B2F2B74D}"/>
              </a:ext>
            </a:extLst>
          </p:cNvPr>
          <p:cNvSpPr>
            <a:spLocks noGrp="1"/>
          </p:cNvSpPr>
          <p:nvPr>
            <p:ph type="sldNum" sz="quarter" idx="12"/>
          </p:nvPr>
        </p:nvSpPr>
        <p:spPr>
          <a:xfrm>
            <a:off x="6553200" y="6356359"/>
            <a:ext cx="2133600" cy="365125"/>
          </a:xfrm>
        </p:spPr>
        <p:txBody>
          <a:bodyPr/>
          <a:lstStyle/>
          <a:p>
            <a:pPr defTabSz="914400"/>
            <a:fld id="{C90B5FB4-1AE6-4CC4-B374-7CA8E5916470}" type="slidenum">
              <a:rPr lang="en-US" smtClean="0">
                <a:solidFill>
                  <a:prstClr val="black">
                    <a:tint val="75000"/>
                  </a:prstClr>
                </a:solidFill>
              </a:rPr>
              <a:pPr defTabSz="914400"/>
              <a:t>14</a:t>
            </a:fld>
            <a:endParaRPr lang="en-US" dirty="0">
              <a:solidFill>
                <a:prstClr val="black">
                  <a:tint val="75000"/>
                </a:prstClr>
              </a:solidFill>
            </a:endParaRPr>
          </a:p>
        </p:txBody>
      </p:sp>
    </p:spTree>
    <p:extLst>
      <p:ext uri="{BB962C8B-B14F-4D97-AF65-F5344CB8AC3E}">
        <p14:creationId xmlns:p14="http://schemas.microsoft.com/office/powerpoint/2010/main" val="396694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7" y="247520"/>
            <a:ext cx="8175021" cy="757424"/>
          </a:xfrm>
        </p:spPr>
        <p:txBody>
          <a:bodyPr/>
          <a:lstStyle/>
          <a:p>
            <a:pPr>
              <a:lnSpc>
                <a:spcPct val="100000"/>
              </a:lnSpc>
            </a:pPr>
            <a:r>
              <a:rPr lang="en-US" sz="3200" dirty="0"/>
              <a:t>Example - Detection of Cyber Events</a:t>
            </a:r>
          </a:p>
        </p:txBody>
      </p:sp>
      <p:graphicFrame>
        <p:nvGraphicFramePr>
          <p:cNvPr id="9" name="Content Placeholder 3"/>
          <p:cNvGraphicFramePr>
            <a:graphicFrameLocks noGrp="1"/>
          </p:cNvGraphicFramePr>
          <p:nvPr>
            <p:ph idx="1"/>
            <p:extLst/>
          </p:nvPr>
        </p:nvGraphicFramePr>
        <p:xfrm>
          <a:off x="234722" y="1084508"/>
          <a:ext cx="8520311" cy="6203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Left 3">
            <a:extLst>
              <a:ext uri="{FF2B5EF4-FFF2-40B4-BE49-F238E27FC236}">
                <a16:creationId xmlns:a16="http://schemas.microsoft.com/office/drawing/2014/main" id="{A4C37C25-FD19-4898-952D-784744802C40}"/>
              </a:ext>
            </a:extLst>
          </p:cNvPr>
          <p:cNvSpPr/>
          <p:nvPr/>
        </p:nvSpPr>
        <p:spPr bwMode="auto">
          <a:xfrm>
            <a:off x="5391850" y="1212783"/>
            <a:ext cx="3043123" cy="709027"/>
          </a:xfrm>
          <a:prstGeom prst="leftArrow">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06867" eaLnBrk="0" fontAlgn="base" hangingPunct="0">
              <a:spcBef>
                <a:spcPct val="0"/>
              </a:spcBef>
              <a:spcAft>
                <a:spcPct val="0"/>
              </a:spcAft>
            </a:pPr>
            <a:r>
              <a:rPr lang="en-US" dirty="0">
                <a:latin typeface="Arial" panose="020B0604020202020204" pitchFamily="34" charset="0"/>
                <a:cs typeface="Arial" panose="020B0604020202020204" pitchFamily="34" charset="0"/>
              </a:rPr>
              <a:t>Organizational Context</a:t>
            </a:r>
          </a:p>
        </p:txBody>
      </p:sp>
      <p:sp>
        <p:nvSpPr>
          <p:cNvPr id="5" name="Arrow: Left 4">
            <a:extLst>
              <a:ext uri="{FF2B5EF4-FFF2-40B4-BE49-F238E27FC236}">
                <a16:creationId xmlns:a16="http://schemas.microsoft.com/office/drawing/2014/main" id="{FDF1719D-E84F-432E-9C94-9E953353875B}"/>
              </a:ext>
            </a:extLst>
          </p:cNvPr>
          <p:cNvSpPr/>
          <p:nvPr/>
        </p:nvSpPr>
        <p:spPr bwMode="auto">
          <a:xfrm>
            <a:off x="6197160" y="3452625"/>
            <a:ext cx="2470088" cy="709027"/>
          </a:xfrm>
          <a:prstGeom prst="leftArrow">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06867" eaLnBrk="0" fontAlgn="base" hangingPunct="0">
              <a:spcBef>
                <a:spcPct val="0"/>
              </a:spcBef>
              <a:spcAft>
                <a:spcPct val="0"/>
              </a:spcAft>
            </a:pPr>
            <a:r>
              <a:rPr lang="en-US" dirty="0">
                <a:latin typeface="Arial" panose="020B0604020202020204" pitchFamily="34" charset="0"/>
                <a:cs typeface="Arial" panose="020B0604020202020204" pitchFamily="34" charset="0"/>
              </a:rPr>
              <a:t>Processes you use</a:t>
            </a:r>
          </a:p>
        </p:txBody>
      </p:sp>
      <p:sp>
        <p:nvSpPr>
          <p:cNvPr id="6" name="Arrow: Left 5">
            <a:extLst>
              <a:ext uri="{FF2B5EF4-FFF2-40B4-BE49-F238E27FC236}">
                <a16:creationId xmlns:a16="http://schemas.microsoft.com/office/drawing/2014/main" id="{F7DB660E-DB6B-40A4-B6E0-41C352DA9D16}"/>
              </a:ext>
            </a:extLst>
          </p:cNvPr>
          <p:cNvSpPr/>
          <p:nvPr/>
        </p:nvSpPr>
        <p:spPr bwMode="auto">
          <a:xfrm>
            <a:off x="6351127" y="5791178"/>
            <a:ext cx="2548381" cy="709027"/>
          </a:xfrm>
          <a:prstGeom prst="leftArrow">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p>
            <a:pPr defTabSz="806867" eaLnBrk="0" fontAlgn="base" hangingPunct="0">
              <a:spcBef>
                <a:spcPct val="0"/>
              </a:spcBef>
              <a:spcAft>
                <a:spcPct val="0"/>
              </a:spcAft>
            </a:pPr>
            <a:r>
              <a:rPr lang="en-US" dirty="0">
                <a:latin typeface="Arial" panose="020B0604020202020204" pitchFamily="34" charset="0"/>
                <a:cs typeface="Arial" panose="020B0604020202020204" pitchFamily="34" charset="0"/>
              </a:rPr>
              <a:t>Results you achieve</a:t>
            </a:r>
          </a:p>
        </p:txBody>
      </p:sp>
      <p:sp>
        <p:nvSpPr>
          <p:cNvPr id="7" name="Slide Number Placeholder 4">
            <a:extLst>
              <a:ext uri="{FF2B5EF4-FFF2-40B4-BE49-F238E27FC236}">
                <a16:creationId xmlns:a16="http://schemas.microsoft.com/office/drawing/2014/main" id="{A2D06E76-08D6-4743-B7E9-F9B5B23F87A3}"/>
              </a:ext>
            </a:extLst>
          </p:cNvPr>
          <p:cNvSpPr>
            <a:spLocks noGrp="1"/>
          </p:cNvSpPr>
          <p:nvPr>
            <p:ph type="sldNum" sz="quarter" idx="12"/>
          </p:nvPr>
        </p:nvSpPr>
        <p:spPr>
          <a:xfrm>
            <a:off x="6553200" y="6356359"/>
            <a:ext cx="2133600" cy="365125"/>
          </a:xfrm>
        </p:spPr>
        <p:txBody>
          <a:bodyPr/>
          <a:lstStyle/>
          <a:p>
            <a:pPr defTabSz="914400"/>
            <a:fld id="{C90B5FB4-1AE6-4CC4-B374-7CA8E5916470}" type="slidenum">
              <a:rPr lang="en-US" smtClean="0">
                <a:solidFill>
                  <a:prstClr val="black">
                    <a:tint val="75000"/>
                  </a:prstClr>
                </a:solidFill>
              </a:rPr>
              <a:pPr defTabSz="914400"/>
              <a:t>15</a:t>
            </a:fld>
            <a:endParaRPr lang="en-US" dirty="0">
              <a:solidFill>
                <a:prstClr val="black">
                  <a:tint val="75000"/>
                </a:prstClr>
              </a:solidFill>
            </a:endParaRPr>
          </a:p>
        </p:txBody>
      </p:sp>
    </p:spTree>
    <p:extLst>
      <p:ext uri="{BB962C8B-B14F-4D97-AF65-F5344CB8AC3E}">
        <p14:creationId xmlns:p14="http://schemas.microsoft.com/office/powerpoint/2010/main" val="185597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407367" y="1513059"/>
          <a:ext cx="8414332" cy="4693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8D416C59-0EB5-4E8D-9153-8C47592CAA0E}"/>
              </a:ext>
            </a:extLst>
          </p:cNvPr>
          <p:cNvSpPr txBox="1">
            <a:spLocks/>
          </p:cNvSpPr>
          <p:nvPr/>
        </p:nvSpPr>
        <p:spPr>
          <a:xfrm>
            <a:off x="407367" y="247520"/>
            <a:ext cx="8175021" cy="757424"/>
          </a:xfrm>
          <a:prstGeom prst="rect">
            <a:avLst/>
          </a:prstGeom>
        </p:spPr>
        <p:txBody>
          <a:bodyPr vert="horz" lIns="91440" tIns="45720" rIns="91440" bIns="45720" rtlCol="0" anchor="b">
            <a:noAutofit/>
          </a:bodyPr>
          <a:lstStyle>
            <a:lvl1pPr algn="l" defTabSz="685783" rtl="0" eaLnBrk="1" latinLnBrk="0" hangingPunct="1">
              <a:lnSpc>
                <a:spcPts val="1950"/>
              </a:lnSpc>
              <a:spcBef>
                <a:spcPct val="0"/>
              </a:spcBef>
              <a:buNone/>
              <a:defRPr sz="1800" b="1" u="none" kern="1200"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pPr>
              <a:lnSpc>
                <a:spcPct val="100000"/>
              </a:lnSpc>
            </a:pPr>
            <a:r>
              <a:rPr lang="en-US" sz="3200" dirty="0"/>
              <a:t>Assessing Processes: “ADLI”</a:t>
            </a:r>
          </a:p>
        </p:txBody>
      </p:sp>
      <p:sp>
        <p:nvSpPr>
          <p:cNvPr id="5" name="Slide Number Placeholder 4">
            <a:extLst>
              <a:ext uri="{FF2B5EF4-FFF2-40B4-BE49-F238E27FC236}">
                <a16:creationId xmlns:a16="http://schemas.microsoft.com/office/drawing/2014/main" id="{89786CD5-188F-4E44-BB9D-11553D6262C5}"/>
              </a:ext>
            </a:extLst>
          </p:cNvPr>
          <p:cNvSpPr>
            <a:spLocks noGrp="1"/>
          </p:cNvSpPr>
          <p:nvPr>
            <p:ph type="sldNum" sz="quarter" idx="12"/>
          </p:nvPr>
        </p:nvSpPr>
        <p:spPr>
          <a:xfrm>
            <a:off x="6553200" y="6356359"/>
            <a:ext cx="2133600" cy="365125"/>
          </a:xfrm>
        </p:spPr>
        <p:txBody>
          <a:bodyPr/>
          <a:lstStyle/>
          <a:p>
            <a:pPr defTabSz="914400"/>
            <a:fld id="{C90B5FB4-1AE6-4CC4-B374-7CA8E5916470}" type="slidenum">
              <a:rPr lang="en-US" smtClean="0">
                <a:solidFill>
                  <a:prstClr val="black">
                    <a:tint val="75000"/>
                  </a:prstClr>
                </a:solidFill>
              </a:rPr>
              <a:pPr defTabSz="914400"/>
              <a:t>16</a:t>
            </a:fld>
            <a:endParaRPr lang="en-US" dirty="0">
              <a:solidFill>
                <a:prstClr val="black">
                  <a:tint val="75000"/>
                </a:prstClr>
              </a:solidFill>
            </a:endParaRPr>
          </a:p>
        </p:txBody>
      </p:sp>
    </p:spTree>
    <p:extLst>
      <p:ext uri="{BB962C8B-B14F-4D97-AF65-F5344CB8AC3E}">
        <p14:creationId xmlns:p14="http://schemas.microsoft.com/office/powerpoint/2010/main" val="343105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407367" y="1450713"/>
          <a:ext cx="8414332" cy="4693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45BAC36D-AB7D-4214-A29D-A216AD9565E6}"/>
              </a:ext>
            </a:extLst>
          </p:cNvPr>
          <p:cNvSpPr txBox="1">
            <a:spLocks/>
          </p:cNvSpPr>
          <p:nvPr/>
        </p:nvSpPr>
        <p:spPr>
          <a:xfrm>
            <a:off x="407367" y="247520"/>
            <a:ext cx="8175021" cy="757424"/>
          </a:xfrm>
          <a:prstGeom prst="rect">
            <a:avLst/>
          </a:prstGeom>
        </p:spPr>
        <p:txBody>
          <a:bodyPr vert="horz" lIns="91440" tIns="45720" rIns="91440" bIns="45720" rtlCol="0" anchor="b">
            <a:noAutofit/>
          </a:bodyPr>
          <a:lstStyle>
            <a:lvl1pPr algn="l" defTabSz="685783" rtl="0" eaLnBrk="1" latinLnBrk="0" hangingPunct="1">
              <a:lnSpc>
                <a:spcPts val="1950"/>
              </a:lnSpc>
              <a:spcBef>
                <a:spcPct val="0"/>
              </a:spcBef>
              <a:buNone/>
              <a:defRPr sz="1800" b="1" u="none" kern="1200"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pPr>
              <a:lnSpc>
                <a:spcPct val="100000"/>
              </a:lnSpc>
            </a:pPr>
            <a:r>
              <a:rPr lang="en-US" sz="3200" dirty="0"/>
              <a:t>Assessing Results: “</a:t>
            </a:r>
            <a:r>
              <a:rPr lang="en-US" sz="3200" dirty="0" err="1"/>
              <a:t>LeTCI</a:t>
            </a:r>
            <a:r>
              <a:rPr lang="en-US" sz="3200" dirty="0"/>
              <a:t>”</a:t>
            </a:r>
          </a:p>
        </p:txBody>
      </p:sp>
      <p:sp>
        <p:nvSpPr>
          <p:cNvPr id="5" name="Slide Number Placeholder 4">
            <a:extLst>
              <a:ext uri="{FF2B5EF4-FFF2-40B4-BE49-F238E27FC236}">
                <a16:creationId xmlns:a16="http://schemas.microsoft.com/office/drawing/2014/main" id="{8B9294C3-7B1B-E742-9C72-96CA4728563B}"/>
              </a:ext>
            </a:extLst>
          </p:cNvPr>
          <p:cNvSpPr>
            <a:spLocks noGrp="1"/>
          </p:cNvSpPr>
          <p:nvPr>
            <p:ph type="sldNum" sz="quarter" idx="12"/>
          </p:nvPr>
        </p:nvSpPr>
        <p:spPr>
          <a:xfrm>
            <a:off x="6553200" y="6356359"/>
            <a:ext cx="2133600" cy="365125"/>
          </a:xfrm>
        </p:spPr>
        <p:txBody>
          <a:bodyPr/>
          <a:lstStyle/>
          <a:p>
            <a:pPr defTabSz="914400"/>
            <a:fld id="{C90B5FB4-1AE6-4CC4-B374-7CA8E5916470}" type="slidenum">
              <a:rPr lang="en-US" smtClean="0">
                <a:solidFill>
                  <a:prstClr val="black">
                    <a:tint val="75000"/>
                  </a:prstClr>
                </a:solidFill>
              </a:rPr>
              <a:pPr defTabSz="914400"/>
              <a:t>17</a:t>
            </a:fld>
            <a:endParaRPr lang="en-US" dirty="0">
              <a:solidFill>
                <a:prstClr val="black">
                  <a:tint val="75000"/>
                </a:prstClr>
              </a:solidFill>
            </a:endParaRPr>
          </a:p>
        </p:txBody>
      </p:sp>
    </p:spTree>
    <p:extLst>
      <p:ext uri="{BB962C8B-B14F-4D97-AF65-F5344CB8AC3E}">
        <p14:creationId xmlns:p14="http://schemas.microsoft.com/office/powerpoint/2010/main" val="3875355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6779" y="385109"/>
            <a:ext cx="5556901" cy="1077218"/>
          </a:xfrm>
          <a:prstGeom prst="rect">
            <a:avLst/>
          </a:prstGeom>
          <a:noFill/>
        </p:spPr>
        <p:txBody>
          <a:bodyPr wrap="square" rtlCol="0">
            <a:spAutoFit/>
          </a:bodyPr>
          <a:lstStyle/>
          <a:p>
            <a:pPr algn="ctr"/>
            <a:r>
              <a:rPr lang="en-US" sz="3200" b="1" dirty="0">
                <a:solidFill>
                  <a:srgbClr val="003DA6"/>
                </a:solidFill>
                <a:effectLst>
                  <a:outerShdw blurRad="38100" dist="38100" dir="2700000" algn="tl">
                    <a:srgbClr val="000000">
                      <a:alpha val="43137"/>
                    </a:srgbClr>
                  </a:outerShdw>
                </a:effectLst>
                <a:latin typeface="Arial" panose="020B0604020202020204" pitchFamily="34" charset="0"/>
                <a:ea typeface="Gotham" charset="0"/>
                <a:cs typeface="Arial" panose="020B0604020202020204" pitchFamily="34" charset="0"/>
              </a:rPr>
              <a:t>The University of Kansas Medical Center</a:t>
            </a:r>
          </a:p>
        </p:txBody>
      </p:sp>
      <p:pic>
        <p:nvPicPr>
          <p:cNvPr id="1026" name="Picture 2" descr="http://geology.com/state-map/maps/kansas-physical-map.gif"/>
          <p:cNvPicPr>
            <a:picLocks noChangeAspect="1" noChangeArrowheads="1"/>
          </p:cNvPicPr>
          <p:nvPr/>
        </p:nvPicPr>
        <p:blipFill rotWithShape="1">
          <a:blip r:embed="rId2">
            <a:extLst>
              <a:ext uri="{28A0092B-C50C-407E-A947-70E740481C1C}">
                <a14:useLocalDpi xmlns:a14="http://schemas.microsoft.com/office/drawing/2010/main" val="0"/>
              </a:ext>
            </a:extLst>
          </a:blip>
          <a:srcRect l="-1" r="736" b="7217"/>
          <a:stretch/>
        </p:blipFill>
        <p:spPr bwMode="auto">
          <a:xfrm>
            <a:off x="1513536" y="4838849"/>
            <a:ext cx="3788508" cy="18368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5-Point Star 1"/>
          <p:cNvSpPr/>
          <p:nvPr/>
        </p:nvSpPr>
        <p:spPr>
          <a:xfrm>
            <a:off x="5057759" y="5181838"/>
            <a:ext cx="386702" cy="342989"/>
          </a:xfrm>
          <a:prstGeom prst="star5">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solidFill>
                <a:srgbClr val="FFC000"/>
              </a:solidFill>
            </a:endParaRPr>
          </a:p>
        </p:txBody>
      </p:sp>
      <p:sp>
        <p:nvSpPr>
          <p:cNvPr id="10" name="5-Point Star 9"/>
          <p:cNvSpPr/>
          <p:nvPr/>
        </p:nvSpPr>
        <p:spPr>
          <a:xfrm>
            <a:off x="3628637" y="5483995"/>
            <a:ext cx="285824" cy="228660"/>
          </a:xfrm>
          <a:prstGeom prst="star5">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rgbClr val="FFC000"/>
              </a:solidFill>
            </a:endParaRPr>
          </a:p>
        </p:txBody>
      </p:sp>
      <p:sp>
        <p:nvSpPr>
          <p:cNvPr id="13" name="5-Point Star 12"/>
          <p:cNvSpPr/>
          <p:nvPr/>
        </p:nvSpPr>
        <p:spPr>
          <a:xfrm>
            <a:off x="3742967" y="5598325"/>
            <a:ext cx="285824" cy="228660"/>
          </a:xfrm>
          <a:prstGeom prst="star5">
            <a:avLst>
              <a:gd name="adj" fmla="val 0"/>
              <a:gd name="hf" fmla="val 105146"/>
              <a:gd name="vf" fmla="val 11055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rgbClr val="FFC000"/>
              </a:solidFill>
            </a:endParaRPr>
          </a:p>
        </p:txBody>
      </p:sp>
      <p:sp>
        <p:nvSpPr>
          <p:cNvPr id="14" name="5-Point Star 13"/>
          <p:cNvSpPr/>
          <p:nvPr/>
        </p:nvSpPr>
        <p:spPr>
          <a:xfrm>
            <a:off x="3733609" y="6153641"/>
            <a:ext cx="285824" cy="228660"/>
          </a:xfrm>
          <a:prstGeom prst="star5">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50">
              <a:solidFill>
                <a:srgbClr val="FFC000"/>
              </a:solidFill>
            </a:endParaRPr>
          </a:p>
        </p:txBody>
      </p:sp>
      <p:cxnSp>
        <p:nvCxnSpPr>
          <p:cNvPr id="15" name="Straight Connector 14"/>
          <p:cNvCxnSpPr/>
          <p:nvPr/>
        </p:nvCxnSpPr>
        <p:spPr>
          <a:xfrm flipH="1">
            <a:off x="3914461" y="5410498"/>
            <a:ext cx="1217151" cy="187827"/>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H="1">
            <a:off x="4028791" y="5410498"/>
            <a:ext cx="1102822" cy="857473"/>
          </a:xfrm>
          <a:prstGeom prst="line">
            <a:avLst/>
          </a:prstGeom>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5411697" y="5351794"/>
            <a:ext cx="1352230" cy="400110"/>
          </a:xfrm>
          <a:prstGeom prst="rect">
            <a:avLst/>
          </a:prstGeom>
          <a:noFill/>
        </p:spPr>
        <p:txBody>
          <a:bodyPr wrap="none" rtlCol="0">
            <a:spAutoFit/>
          </a:bodyPr>
          <a:lstStyle/>
          <a:p>
            <a:r>
              <a:rPr lang="en-US" sz="2000" dirty="0">
                <a:effectLst>
                  <a:outerShdw blurRad="38100" dist="38100" dir="2700000" algn="tl">
                    <a:srgbClr val="000000">
                      <a:alpha val="43137"/>
                    </a:srgbClr>
                  </a:outerShdw>
                </a:effectLst>
              </a:rPr>
              <a:t>Kansas City</a:t>
            </a:r>
          </a:p>
        </p:txBody>
      </p:sp>
      <p:sp>
        <p:nvSpPr>
          <p:cNvPr id="23" name="TextBox 22"/>
          <p:cNvSpPr txBox="1"/>
          <p:nvPr/>
        </p:nvSpPr>
        <p:spPr>
          <a:xfrm>
            <a:off x="3363485" y="6377484"/>
            <a:ext cx="981423" cy="400110"/>
          </a:xfrm>
          <a:prstGeom prst="rect">
            <a:avLst/>
          </a:prstGeom>
          <a:noFill/>
        </p:spPr>
        <p:txBody>
          <a:bodyPr wrap="none" rtlCol="0">
            <a:spAutoFit/>
          </a:bodyPr>
          <a:lstStyle/>
          <a:p>
            <a:r>
              <a:rPr lang="en-US" sz="2000" dirty="0">
                <a:effectLst>
                  <a:outerShdw blurRad="38100" dist="38100" dir="2700000" algn="tl">
                    <a:srgbClr val="000000">
                      <a:alpha val="43137"/>
                    </a:srgbClr>
                  </a:outerShdw>
                </a:effectLst>
              </a:rPr>
              <a:t>Wichita</a:t>
            </a:r>
          </a:p>
        </p:txBody>
      </p:sp>
      <p:sp>
        <p:nvSpPr>
          <p:cNvPr id="24" name="TextBox 23"/>
          <p:cNvSpPr txBox="1"/>
          <p:nvPr/>
        </p:nvSpPr>
        <p:spPr>
          <a:xfrm>
            <a:off x="2908383" y="5410498"/>
            <a:ext cx="803425" cy="400110"/>
          </a:xfrm>
          <a:prstGeom prst="rect">
            <a:avLst/>
          </a:prstGeom>
          <a:noFill/>
        </p:spPr>
        <p:txBody>
          <a:bodyPr wrap="none" rtlCol="0">
            <a:spAutoFit/>
          </a:bodyPr>
          <a:lstStyle/>
          <a:p>
            <a:r>
              <a:rPr lang="en-US" sz="2000" dirty="0">
                <a:effectLst>
                  <a:outerShdw blurRad="38100" dist="38100" dir="2700000" algn="tl">
                    <a:srgbClr val="000000">
                      <a:alpha val="43137"/>
                    </a:srgbClr>
                  </a:outerShdw>
                </a:effectLst>
              </a:rPr>
              <a:t>Salina</a:t>
            </a:r>
          </a:p>
        </p:txBody>
      </p:sp>
      <p:sp>
        <p:nvSpPr>
          <p:cNvPr id="22" name="Rectangle 21"/>
          <p:cNvSpPr/>
          <p:nvPr/>
        </p:nvSpPr>
        <p:spPr>
          <a:xfrm>
            <a:off x="414626" y="1692012"/>
            <a:ext cx="6992014" cy="2115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rgbClr val="C00000"/>
                </a:solidFill>
                <a:effectLst>
                  <a:outerShdw blurRad="38100" dist="38100" dir="2700000" algn="tl">
                    <a:srgbClr val="000000">
                      <a:alpha val="43137"/>
                    </a:srgbClr>
                  </a:outerShdw>
                </a:effectLst>
              </a:rPr>
              <a:t>Our mission </a:t>
            </a:r>
            <a:r>
              <a:rPr lang="en-US" sz="2400" dirty="0">
                <a:solidFill>
                  <a:schemeClr val="tx1"/>
                </a:solidFill>
              </a:rPr>
              <a:t>is to improve lives and communities in Kansas and beyond through innovation in education, research and healthcare.</a:t>
            </a:r>
          </a:p>
          <a:p>
            <a:endParaRPr lang="en-US" sz="2400" dirty="0">
              <a:solidFill>
                <a:schemeClr val="tx1"/>
              </a:solidFill>
            </a:endParaRPr>
          </a:p>
          <a:p>
            <a:r>
              <a:rPr lang="en-US" sz="2400" dirty="0">
                <a:solidFill>
                  <a:srgbClr val="C00000"/>
                </a:solidFill>
                <a:effectLst>
                  <a:outerShdw blurRad="38100" dist="38100" dir="2700000" algn="tl">
                    <a:srgbClr val="000000">
                      <a:alpha val="43137"/>
                    </a:srgbClr>
                  </a:outerShdw>
                </a:effectLst>
              </a:rPr>
              <a:t>Our vision </a:t>
            </a:r>
            <a:r>
              <a:rPr lang="en-US" sz="2400" dirty="0">
                <a:solidFill>
                  <a:schemeClr val="tx1"/>
                </a:solidFill>
              </a:rPr>
              <a:t>is to lead the nation in caring, healing, teaching and discovering.</a:t>
            </a:r>
          </a:p>
          <a:p>
            <a:endParaRPr lang="en-US" sz="2400" dirty="0">
              <a:solidFill>
                <a:schemeClr val="tx1"/>
              </a:solidFill>
            </a:endParaRPr>
          </a:p>
          <a:p>
            <a:r>
              <a:rPr lang="en-US" sz="2400" i="1" dirty="0">
                <a:solidFill>
                  <a:schemeClr val="tx2"/>
                </a:solidFill>
              </a:rPr>
              <a:t>Schools of Medicine, Nursing, and Health Professions</a:t>
            </a:r>
          </a:p>
        </p:txBody>
      </p:sp>
      <p:sp>
        <p:nvSpPr>
          <p:cNvPr id="5" name="Rectangle 4"/>
          <p:cNvSpPr/>
          <p:nvPr/>
        </p:nvSpPr>
        <p:spPr>
          <a:xfrm>
            <a:off x="7087256" y="1942713"/>
            <a:ext cx="2056745" cy="3942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This shall be</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a place where</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the people of</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Kansas and</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areas surrounding</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may enjoy the best</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medical care</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available anywhere.</a:t>
            </a:r>
            <a:endParaRPr lang="en-US" sz="14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endParaRPr>
          </a:p>
          <a:p>
            <a:endParaRPr lang="en-US" sz="14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endParaRPr>
          </a:p>
          <a:p>
            <a:pPr algn="r"/>
            <a:r>
              <a:rPr lang="en-US" sz="1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Simeon Bell, M.D. - 1905</a:t>
            </a:r>
          </a:p>
        </p:txBody>
      </p:sp>
      <p:sp>
        <p:nvSpPr>
          <p:cNvPr id="16" name="Slide Number Placeholder 4">
            <a:extLst>
              <a:ext uri="{FF2B5EF4-FFF2-40B4-BE49-F238E27FC236}">
                <a16:creationId xmlns:a16="http://schemas.microsoft.com/office/drawing/2014/main" id="{B64E40D9-5B18-0A4E-B907-655462CD1612}"/>
              </a:ext>
            </a:extLst>
          </p:cNvPr>
          <p:cNvSpPr>
            <a:spLocks noGrp="1"/>
          </p:cNvSpPr>
          <p:nvPr>
            <p:ph type="sldNum" sz="quarter" idx="12"/>
          </p:nvPr>
        </p:nvSpPr>
        <p:spPr>
          <a:xfrm>
            <a:off x="6447692" y="6624946"/>
            <a:ext cx="2133600" cy="365125"/>
          </a:xfrm>
        </p:spPr>
        <p:txBody>
          <a:bodyPr/>
          <a:lstStyle/>
          <a:p>
            <a:pPr algn="r" defTabSz="914400"/>
            <a:fld id="{C90B5FB4-1AE6-4CC4-B374-7CA8E5916470}" type="slidenum">
              <a:rPr lang="en-US" sz="900" smtClean="0">
                <a:solidFill>
                  <a:schemeClr val="bg1"/>
                </a:solidFill>
                <a:latin typeface="Arial" panose="020B0604020202020204" pitchFamily="34" charset="0"/>
                <a:cs typeface="Arial" panose="020B0604020202020204" pitchFamily="34" charset="0"/>
              </a:rPr>
              <a:pPr algn="r" defTabSz="914400"/>
              <a:t>18</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37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73416E-2FC2-8D4F-A46C-8C89E9F5250D}"/>
              </a:ext>
            </a:extLst>
          </p:cNvPr>
          <p:cNvSpPr txBox="1"/>
          <p:nvPr/>
        </p:nvSpPr>
        <p:spPr>
          <a:xfrm>
            <a:off x="1480125" y="484495"/>
            <a:ext cx="4989255" cy="1077218"/>
          </a:xfrm>
          <a:prstGeom prst="rect">
            <a:avLst/>
          </a:prstGeom>
          <a:noFill/>
        </p:spPr>
        <p:txBody>
          <a:bodyPr wrap="square" rtlCol="0">
            <a:spAutoFit/>
          </a:bodyPr>
          <a:lstStyle/>
          <a:p>
            <a:pPr algn="ctr"/>
            <a:r>
              <a:rPr lang="en-US" sz="3200" b="1" dirty="0">
                <a:solidFill>
                  <a:srgbClr val="003DA6"/>
                </a:solidFill>
                <a:effectLst>
                  <a:outerShdw blurRad="38100" dist="38100" dir="2700000" algn="tl">
                    <a:srgbClr val="000000">
                      <a:alpha val="43137"/>
                    </a:srgbClr>
                  </a:outerShdw>
                </a:effectLst>
                <a:latin typeface="Arial" panose="020B0604020202020204" pitchFamily="34" charset="0"/>
                <a:ea typeface="Gotham" charset="0"/>
                <a:cs typeface="Arial" panose="020B0604020202020204" pitchFamily="34" charset="0"/>
              </a:rPr>
              <a:t>How InfoSec supports the organization</a:t>
            </a:r>
          </a:p>
        </p:txBody>
      </p:sp>
      <p:sp>
        <p:nvSpPr>
          <p:cNvPr id="3" name="Rectangle 2">
            <a:extLst>
              <a:ext uri="{FF2B5EF4-FFF2-40B4-BE49-F238E27FC236}">
                <a16:creationId xmlns:a16="http://schemas.microsoft.com/office/drawing/2014/main" id="{60826F9C-1A24-7C4D-91C1-0116A4BA5FB2}"/>
              </a:ext>
            </a:extLst>
          </p:cNvPr>
          <p:cNvSpPr/>
          <p:nvPr/>
        </p:nvSpPr>
        <p:spPr>
          <a:xfrm>
            <a:off x="893385" y="2069194"/>
            <a:ext cx="6265327" cy="4893647"/>
          </a:xfrm>
          <a:prstGeom prst="rect">
            <a:avLst/>
          </a:prstGeom>
        </p:spPr>
        <p:txBody>
          <a:bodyPr wrap="square">
            <a:spAutoFit/>
          </a:bodyPr>
          <a:lstStyle/>
          <a:p>
            <a:pPr marL="257244" indent="-257244">
              <a:buFont typeface="Arial" panose="020B0604020202020204" pitchFamily="34" charset="0"/>
              <a:buChar char="•"/>
            </a:pPr>
            <a:r>
              <a:rPr lang="en-US" sz="2400" dirty="0"/>
              <a:t>We support the mission and vision by enabling the use of technology in a manner that ensures availability, confidentiality, integrity, reliability, and security of KUMC’s information resources.</a:t>
            </a:r>
          </a:p>
          <a:p>
            <a:endParaRPr lang="en-US" sz="2400" dirty="0"/>
          </a:p>
          <a:p>
            <a:pPr marL="257244" indent="-257244">
              <a:buFont typeface="Arial" panose="020B0604020202020204" pitchFamily="34" charset="0"/>
              <a:buChar char="•"/>
            </a:pPr>
            <a:r>
              <a:rPr lang="en-US" sz="2400" dirty="0"/>
              <a:t>We strive to secure the organization in a manner that does not impede or compromise business operations.</a:t>
            </a:r>
          </a:p>
          <a:p>
            <a:endParaRPr lang="en-US" sz="2400" dirty="0"/>
          </a:p>
          <a:p>
            <a:pPr marL="257244" indent="-257244">
              <a:buFont typeface="Arial" panose="020B0604020202020204" pitchFamily="34" charset="0"/>
              <a:buChar char="•"/>
            </a:pPr>
            <a:r>
              <a:rPr lang="en-US" sz="2400" dirty="0"/>
              <a:t>We focus on adding value to the education, research, and health care operations.</a:t>
            </a:r>
          </a:p>
          <a:p>
            <a:endParaRPr lang="en-US" sz="2400" dirty="0"/>
          </a:p>
        </p:txBody>
      </p:sp>
      <p:sp>
        <p:nvSpPr>
          <p:cNvPr id="4" name="Rectangle 3">
            <a:extLst>
              <a:ext uri="{FF2B5EF4-FFF2-40B4-BE49-F238E27FC236}">
                <a16:creationId xmlns:a16="http://schemas.microsoft.com/office/drawing/2014/main" id="{2A212AAB-7EB6-1742-9BD0-EAFBC5211333}"/>
              </a:ext>
            </a:extLst>
          </p:cNvPr>
          <p:cNvSpPr/>
          <p:nvPr/>
        </p:nvSpPr>
        <p:spPr>
          <a:xfrm>
            <a:off x="7056120" y="1333113"/>
            <a:ext cx="2164081" cy="3942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Don’t limit </a:t>
            </a:r>
          </a:p>
          <a:p>
            <a:r>
              <a:rPr lang="en-US" sz="20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yourself,</a:t>
            </a:r>
          </a:p>
          <a:p>
            <a:r>
              <a:rPr lang="en-US" sz="20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discover </a:t>
            </a:r>
          </a:p>
          <a:p>
            <a:r>
              <a:rPr lang="en-US" sz="20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new areas of </a:t>
            </a:r>
          </a:p>
          <a:p>
            <a:r>
              <a:rPr lang="en-US" sz="20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expertise.</a:t>
            </a:r>
            <a:endParaRPr lang="en-US" sz="12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endParaRPr>
          </a:p>
          <a:p>
            <a:endParaRPr lang="en-US" sz="12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endParaRPr>
          </a:p>
          <a:p>
            <a:pPr algn="r"/>
            <a:r>
              <a:rPr lang="en-US" sz="12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Sunday </a:t>
            </a:r>
            <a:r>
              <a:rPr lang="en-US" sz="1200" b="1" spc="38"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Adelaja</a:t>
            </a:r>
            <a:endParaRPr lang="en-US" sz="12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endParaRPr>
          </a:p>
          <a:p>
            <a:pPr algn="r"/>
            <a:endParaRPr lang="en-US" sz="12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endParaRPr>
          </a:p>
          <a:p>
            <a:r>
              <a:rPr lang="en-US" sz="20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cs typeface="Arial" panose="020B0604020202020204" pitchFamily="34" charset="0"/>
              </a:rPr>
              <a:t>    Use your passion </a:t>
            </a:r>
          </a:p>
          <a:p>
            <a:r>
              <a:rPr lang="en-US" sz="20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cs typeface="Arial" panose="020B0604020202020204" pitchFamily="34" charset="0"/>
              </a:rPr>
              <a:t>   and expertise to </a:t>
            </a:r>
          </a:p>
          <a:p>
            <a:r>
              <a:rPr lang="en-US" sz="20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cs typeface="Arial" panose="020B0604020202020204" pitchFamily="34" charset="0"/>
              </a:rPr>
              <a:t>  provide long term </a:t>
            </a:r>
          </a:p>
          <a:p>
            <a:r>
              <a:rPr lang="en-US" sz="20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cs typeface="Arial" panose="020B0604020202020204" pitchFamily="34" charset="0"/>
              </a:rPr>
              <a:t> value and innovative solutions for your [company].</a:t>
            </a:r>
            <a:endParaRPr lang="en-US" sz="12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endParaRPr>
          </a:p>
          <a:p>
            <a:pPr algn="r"/>
            <a:endParaRPr lang="en-US" sz="12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endParaRPr>
          </a:p>
          <a:p>
            <a:pPr algn="r"/>
            <a:r>
              <a:rPr lang="en-US" sz="12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Benjamin Kofi </a:t>
            </a:r>
            <a:r>
              <a:rPr lang="en-US" sz="1200" b="1" spc="38"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Quansah</a:t>
            </a:r>
            <a:endParaRPr lang="en-US" sz="12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BD7E5AA-F5EC-C54A-B181-22BE4018C1F1}"/>
              </a:ext>
            </a:extLst>
          </p:cNvPr>
          <p:cNvSpPr>
            <a:spLocks noGrp="1"/>
          </p:cNvSpPr>
          <p:nvPr>
            <p:ph type="sldNum" sz="quarter" idx="12"/>
          </p:nvPr>
        </p:nvSpPr>
        <p:spPr>
          <a:xfrm>
            <a:off x="6447692" y="6624946"/>
            <a:ext cx="2133600" cy="365125"/>
          </a:xfrm>
        </p:spPr>
        <p:txBody>
          <a:bodyPr/>
          <a:lstStyle/>
          <a:p>
            <a:pPr algn="r" defTabSz="914400"/>
            <a:fld id="{C90B5FB4-1AE6-4CC4-B374-7CA8E5916470}" type="slidenum">
              <a:rPr lang="en-US" sz="900" smtClean="0">
                <a:solidFill>
                  <a:schemeClr val="bg1"/>
                </a:solidFill>
                <a:latin typeface="Arial" panose="020B0604020202020204" pitchFamily="34" charset="0"/>
                <a:cs typeface="Arial" panose="020B0604020202020204" pitchFamily="34" charset="0"/>
              </a:rPr>
              <a:pPr algn="r" defTabSz="914400"/>
              <a:t>19</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006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E115ABF-C01F-4AD6-885F-DF3AC6924C1A}"/>
              </a:ext>
            </a:extLst>
          </p:cNvPr>
          <p:cNvSpPr>
            <a:spLocks noGrp="1"/>
          </p:cNvSpPr>
          <p:nvPr>
            <p:ph type="title"/>
          </p:nvPr>
        </p:nvSpPr>
        <p:spPr>
          <a:xfrm>
            <a:off x="314325" y="128034"/>
            <a:ext cx="8829675" cy="990159"/>
          </a:xfrm>
        </p:spPr>
        <p:txBody>
          <a:bodyPr>
            <a:normAutofit/>
          </a:bodyPr>
          <a:lstStyle/>
          <a:p>
            <a:pPr>
              <a:lnSpc>
                <a:spcPct val="100000"/>
              </a:lnSpc>
            </a:pPr>
            <a:r>
              <a:rPr lang="en-US" sz="3200" b="1" kern="1200" dirty="0">
                <a:solidFill>
                  <a:schemeClr val="tx1">
                    <a:lumMod val="65000"/>
                    <a:lumOff val="35000"/>
                  </a:schemeClr>
                </a:solidFill>
                <a:latin typeface="Arial" pitchFamily="34" charset="0"/>
                <a:ea typeface="Adobe Fan Heiti Std B" pitchFamily="34" charset="-128"/>
                <a:cs typeface="Arial" pitchFamily="34" charset="0"/>
              </a:rPr>
              <a:t>Objective and Agenda</a:t>
            </a:r>
            <a:br>
              <a:rPr lang="en-US" sz="3200" b="1" kern="1200" dirty="0">
                <a:solidFill>
                  <a:schemeClr val="tx1">
                    <a:lumMod val="65000"/>
                    <a:lumOff val="35000"/>
                  </a:schemeClr>
                </a:solidFill>
                <a:latin typeface="Arial" pitchFamily="34" charset="0"/>
                <a:ea typeface="Adobe Fan Heiti Std B" pitchFamily="34" charset="-128"/>
                <a:cs typeface="Arial" pitchFamily="34" charset="0"/>
              </a:rPr>
            </a:br>
            <a:r>
              <a:rPr lang="en-US" sz="2000" b="0" i="1" dirty="0"/>
              <a:t>The Cybersecurity Framework “Next Up!” Webcast Series</a:t>
            </a:r>
            <a:endParaRPr lang="en-US" sz="2000" b="1" kern="1200" dirty="0">
              <a:solidFill>
                <a:schemeClr val="tx1">
                  <a:lumMod val="65000"/>
                  <a:lumOff val="35000"/>
                </a:schemeClr>
              </a:solidFill>
              <a:latin typeface="Arial" pitchFamily="34" charset="0"/>
              <a:ea typeface="Adobe Fan Heiti Std B" pitchFamily="34" charset="-128"/>
              <a:cs typeface="Arial" pitchFamily="34" charset="0"/>
            </a:endParaRPr>
          </a:p>
        </p:txBody>
      </p:sp>
      <p:sp>
        <p:nvSpPr>
          <p:cNvPr id="9" name="Content Placeholder 2">
            <a:extLst>
              <a:ext uri="{FF2B5EF4-FFF2-40B4-BE49-F238E27FC236}">
                <a16:creationId xmlns:a16="http://schemas.microsoft.com/office/drawing/2014/main" id="{FF72AF6C-6893-4364-82FE-80080FFB43BC}"/>
              </a:ext>
            </a:extLst>
          </p:cNvPr>
          <p:cNvSpPr>
            <a:spLocks noGrp="1"/>
          </p:cNvSpPr>
          <p:nvPr>
            <p:ph idx="1"/>
          </p:nvPr>
        </p:nvSpPr>
        <p:spPr>
          <a:xfrm>
            <a:off x="457200" y="1219200"/>
            <a:ext cx="8371114" cy="5410200"/>
          </a:xfrm>
        </p:spPr>
        <p:txBody>
          <a:bodyPr>
            <a:normAutofit/>
          </a:bodyPr>
          <a:lstStyle/>
          <a:p>
            <a:pPr marL="0" indent="0"/>
            <a:r>
              <a:rPr lang="en-US" sz="2600" u="sng" dirty="0">
                <a:latin typeface="Arial"/>
                <a:cs typeface="Arial"/>
              </a:rPr>
              <a:t>Objective</a:t>
            </a:r>
            <a:r>
              <a:rPr lang="en-US" sz="2600" dirty="0">
                <a:latin typeface="Arial"/>
                <a:cs typeface="Arial"/>
              </a:rPr>
              <a:t>: Learn how the University of Kansas Medical Center applied the Baldrige Cybersecurity Excellence Builder and the Cybersecurity Framework</a:t>
            </a:r>
          </a:p>
        </p:txBody>
      </p:sp>
      <p:sp>
        <p:nvSpPr>
          <p:cNvPr id="8" name="Slide Number Placeholder 4">
            <a:extLst>
              <a:ext uri="{FF2B5EF4-FFF2-40B4-BE49-F238E27FC236}">
                <a16:creationId xmlns:a16="http://schemas.microsoft.com/office/drawing/2014/main" id="{B303EE58-DB6E-164E-9AE2-673B7E160166}"/>
              </a:ext>
            </a:extLst>
          </p:cNvPr>
          <p:cNvSpPr>
            <a:spLocks noGrp="1"/>
          </p:cNvSpPr>
          <p:nvPr>
            <p:ph type="sldNum" sz="quarter" idx="12"/>
          </p:nvPr>
        </p:nvSpPr>
        <p:spPr/>
        <p:txBody>
          <a:bodyPr/>
          <a:lstStyle/>
          <a:p>
            <a:pPr defTabSz="914400"/>
            <a:fld id="{C90B5FB4-1AE6-4CC4-B374-7CA8E5916470}" type="slidenum">
              <a:rPr lang="en-US" smtClean="0">
                <a:solidFill>
                  <a:prstClr val="black">
                    <a:tint val="75000"/>
                  </a:prstClr>
                </a:solidFill>
              </a:rPr>
              <a:pPr defTabSz="914400"/>
              <a:t>2</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DE7AE180-6DAA-440E-B2B9-E8200148DB4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84265" y="2914625"/>
            <a:ext cx="3164565" cy="3122371"/>
          </a:xfrm>
          <a:prstGeom prst="rect">
            <a:avLst/>
          </a:prstGeom>
        </p:spPr>
      </p:pic>
      <p:sp>
        <p:nvSpPr>
          <p:cNvPr id="2" name="Rectangle 1">
            <a:extLst>
              <a:ext uri="{FF2B5EF4-FFF2-40B4-BE49-F238E27FC236}">
                <a16:creationId xmlns:a16="http://schemas.microsoft.com/office/drawing/2014/main" id="{84608BA4-F353-A148-A507-836A97A5CF34}"/>
              </a:ext>
            </a:extLst>
          </p:cNvPr>
          <p:cNvSpPr/>
          <p:nvPr/>
        </p:nvSpPr>
        <p:spPr>
          <a:xfrm>
            <a:off x="528090" y="2610287"/>
            <a:ext cx="6025110" cy="4031873"/>
          </a:xfrm>
          <a:prstGeom prst="rect">
            <a:avLst/>
          </a:prstGeom>
        </p:spPr>
        <p:txBody>
          <a:bodyPr wrap="square">
            <a:spAutoFit/>
          </a:bodyPr>
          <a:lstStyle/>
          <a:p>
            <a:pPr marL="295275" indent="-295275">
              <a:spcAft>
                <a:spcPts val="800"/>
              </a:spcAft>
              <a:buFont typeface="Arial" panose="020B0604020202020204" pitchFamily="34" charset="0"/>
              <a:buChar char="•"/>
            </a:pPr>
            <a:r>
              <a:rPr lang="en-US" sz="2400" dirty="0">
                <a:solidFill>
                  <a:schemeClr val="tx1">
                    <a:lumMod val="75000"/>
                    <a:lumOff val="25000"/>
                  </a:schemeClr>
                </a:solidFill>
                <a:latin typeface="Arial"/>
                <a:cs typeface="Arial"/>
              </a:rPr>
              <a:t>Cybersecurity Framework Basics</a:t>
            </a:r>
          </a:p>
          <a:p>
            <a:pPr lvl="1">
              <a:spcAft>
                <a:spcPts val="800"/>
              </a:spcAft>
            </a:pPr>
            <a:r>
              <a:rPr lang="en-US" dirty="0">
                <a:hlinkClick r:id="rId3"/>
              </a:rPr>
              <a:t>www.nist.gov/cyberframework</a:t>
            </a:r>
            <a:endParaRPr lang="en-US" dirty="0">
              <a:solidFill>
                <a:schemeClr val="tx1">
                  <a:lumMod val="75000"/>
                  <a:lumOff val="25000"/>
                </a:schemeClr>
              </a:solidFill>
              <a:latin typeface="Arial"/>
              <a:cs typeface="Arial"/>
            </a:endParaRPr>
          </a:p>
          <a:p>
            <a:pPr marL="295275" indent="-295275">
              <a:spcAft>
                <a:spcPts val="800"/>
              </a:spcAft>
              <a:buFont typeface="Arial" panose="020B0604020202020204" pitchFamily="34" charset="0"/>
              <a:buChar char="•"/>
            </a:pPr>
            <a:r>
              <a:rPr lang="en-US" sz="2400" dirty="0">
                <a:solidFill>
                  <a:schemeClr val="tx1">
                    <a:lumMod val="75000"/>
                    <a:lumOff val="25000"/>
                  </a:schemeClr>
                </a:solidFill>
                <a:latin typeface="Arial"/>
                <a:cs typeface="Arial"/>
              </a:rPr>
              <a:t>Baldrige Cybersecurity Excellence Builder Overview</a:t>
            </a:r>
          </a:p>
          <a:p>
            <a:pPr lvl="1">
              <a:spcAft>
                <a:spcPts val="800"/>
              </a:spcAft>
            </a:pPr>
            <a:r>
              <a:rPr lang="en-US" dirty="0">
                <a:hlinkClick r:id="rId4"/>
              </a:rPr>
              <a:t>https://www.nist.gov/baldrige/products-services/baldrige-cybersecurity-initiative</a:t>
            </a:r>
            <a:endParaRPr lang="en-US" dirty="0">
              <a:solidFill>
                <a:schemeClr val="tx1">
                  <a:lumMod val="75000"/>
                  <a:lumOff val="25000"/>
                </a:schemeClr>
              </a:solidFill>
              <a:latin typeface="Arial"/>
              <a:cs typeface="Arial"/>
            </a:endParaRPr>
          </a:p>
          <a:p>
            <a:pPr marL="295275" indent="-295275">
              <a:spcAft>
                <a:spcPts val="800"/>
              </a:spcAft>
              <a:buFont typeface="Arial" panose="020B0604020202020204" pitchFamily="34" charset="0"/>
              <a:buChar char="•"/>
            </a:pPr>
            <a:r>
              <a:rPr lang="en-US" sz="2400" dirty="0">
                <a:solidFill>
                  <a:schemeClr val="tx1">
                    <a:lumMod val="75000"/>
                    <a:lumOff val="25000"/>
                  </a:schemeClr>
                </a:solidFill>
                <a:latin typeface="Arial"/>
                <a:cs typeface="Arial"/>
              </a:rPr>
              <a:t>University of Kansas Medical Center Implementation</a:t>
            </a:r>
          </a:p>
          <a:p>
            <a:pPr lvl="1">
              <a:spcAft>
                <a:spcPts val="800"/>
              </a:spcAft>
            </a:pPr>
            <a:r>
              <a:rPr lang="en-US" dirty="0">
                <a:hlinkClick r:id="rId5"/>
              </a:rPr>
              <a:t>http://www.kumc.edu/</a:t>
            </a:r>
            <a:endParaRPr lang="en-US" dirty="0">
              <a:solidFill>
                <a:schemeClr val="tx1">
                  <a:lumMod val="75000"/>
                  <a:lumOff val="25000"/>
                </a:schemeClr>
              </a:solidFill>
              <a:latin typeface="Arial"/>
              <a:cs typeface="Arial"/>
            </a:endParaRPr>
          </a:p>
          <a:p>
            <a:pPr marL="295275" indent="-295275">
              <a:spcAft>
                <a:spcPts val="800"/>
              </a:spcAft>
              <a:buFont typeface="Arial" panose="020B0604020202020204" pitchFamily="34" charset="0"/>
              <a:buChar char="•"/>
            </a:pPr>
            <a:r>
              <a:rPr lang="en-US" sz="2400" dirty="0">
                <a:solidFill>
                  <a:schemeClr val="tx1">
                    <a:lumMod val="75000"/>
                    <a:lumOff val="25000"/>
                  </a:schemeClr>
                </a:solidFill>
                <a:latin typeface="Arial"/>
                <a:cs typeface="Arial"/>
              </a:rPr>
              <a:t>Discussion and Question-Answer Time</a:t>
            </a:r>
          </a:p>
        </p:txBody>
      </p:sp>
    </p:spTree>
    <p:extLst>
      <p:ext uri="{BB962C8B-B14F-4D97-AF65-F5344CB8AC3E}">
        <p14:creationId xmlns:p14="http://schemas.microsoft.com/office/powerpoint/2010/main" val="221368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B67113-261B-C64E-8B71-22D92BE3A2CB}"/>
              </a:ext>
            </a:extLst>
          </p:cNvPr>
          <p:cNvSpPr txBox="1"/>
          <p:nvPr/>
        </p:nvSpPr>
        <p:spPr>
          <a:xfrm>
            <a:off x="1678806" y="631143"/>
            <a:ext cx="6436822" cy="584775"/>
          </a:xfrm>
          <a:prstGeom prst="rect">
            <a:avLst/>
          </a:prstGeom>
          <a:noFill/>
        </p:spPr>
        <p:txBody>
          <a:bodyPr wrap="square" rtlCol="0">
            <a:spAutoFit/>
          </a:bodyPr>
          <a:lstStyle/>
          <a:p>
            <a:r>
              <a:rPr lang="en-US" sz="3200" b="1" dirty="0">
                <a:solidFill>
                  <a:srgbClr val="003DA6"/>
                </a:solidFill>
                <a:effectLst>
                  <a:outerShdw blurRad="38100" dist="38100" dir="2700000" algn="tl">
                    <a:srgbClr val="000000">
                      <a:alpha val="43137"/>
                    </a:srgbClr>
                  </a:outerShdw>
                </a:effectLst>
                <a:latin typeface="Arial" panose="020B0604020202020204" pitchFamily="34" charset="0"/>
                <a:ea typeface="Gotham" charset="0"/>
                <a:cs typeface="Arial" panose="020B0604020202020204" pitchFamily="34" charset="0"/>
              </a:rPr>
              <a:t>Why we used the BCEB</a:t>
            </a:r>
          </a:p>
        </p:txBody>
      </p:sp>
      <p:sp>
        <p:nvSpPr>
          <p:cNvPr id="3" name="Rectangle 2">
            <a:extLst>
              <a:ext uri="{FF2B5EF4-FFF2-40B4-BE49-F238E27FC236}">
                <a16:creationId xmlns:a16="http://schemas.microsoft.com/office/drawing/2014/main" id="{839A1C45-9921-6B41-9855-F0BE3916D589}"/>
              </a:ext>
            </a:extLst>
          </p:cNvPr>
          <p:cNvSpPr/>
          <p:nvPr/>
        </p:nvSpPr>
        <p:spPr>
          <a:xfrm>
            <a:off x="1050587" y="1595021"/>
            <a:ext cx="6265327" cy="5262979"/>
          </a:xfrm>
          <a:prstGeom prst="rect">
            <a:avLst/>
          </a:prstGeom>
        </p:spPr>
        <p:txBody>
          <a:bodyPr wrap="square">
            <a:spAutoFit/>
          </a:bodyPr>
          <a:lstStyle/>
          <a:p>
            <a:pPr marL="257244" indent="-257244">
              <a:buFont typeface="Arial" panose="020B0604020202020204" pitchFamily="34" charset="0"/>
              <a:buChar char="•"/>
            </a:pPr>
            <a:r>
              <a:rPr lang="en-US" sz="2400" dirty="0"/>
              <a:t>To help with program development for our new Office of Information Security</a:t>
            </a:r>
          </a:p>
          <a:p>
            <a:pPr marL="257244" indent="-257244">
              <a:buFont typeface="Arial" panose="020B0604020202020204" pitchFamily="34" charset="0"/>
              <a:buChar char="•"/>
            </a:pPr>
            <a:endParaRPr lang="en-US" sz="2400" dirty="0"/>
          </a:p>
          <a:p>
            <a:pPr marL="257244" indent="-257244">
              <a:buFont typeface="Arial" panose="020B0604020202020204" pitchFamily="34" charset="0"/>
              <a:buChar char="•"/>
            </a:pPr>
            <a:r>
              <a:rPr lang="en-US" sz="2400" dirty="0"/>
              <a:t>To help us address a wide variety of specific (and serious) challenges </a:t>
            </a:r>
          </a:p>
          <a:p>
            <a:endParaRPr lang="en-US" sz="2400" dirty="0"/>
          </a:p>
          <a:p>
            <a:pPr marL="257244" indent="-257244">
              <a:buFont typeface="Arial" panose="020B0604020202020204" pitchFamily="34" charset="0"/>
              <a:buChar char="•"/>
            </a:pPr>
            <a:r>
              <a:rPr lang="en-US" sz="2400" dirty="0"/>
              <a:t>To contribute to the InfoSec community</a:t>
            </a:r>
          </a:p>
          <a:p>
            <a:endParaRPr lang="en-US" sz="2400" dirty="0"/>
          </a:p>
          <a:p>
            <a:pPr marL="257244" indent="-257244">
              <a:buFont typeface="Arial" panose="020B0604020202020204" pitchFamily="34" charset="0"/>
              <a:buChar char="•"/>
            </a:pPr>
            <a:r>
              <a:rPr lang="en-US" sz="2400" dirty="0"/>
              <a:t>To help the technically focused InfoSec team understand “the business” that they are serving and supporting</a:t>
            </a:r>
          </a:p>
          <a:p>
            <a:endParaRPr lang="en-US" sz="2400" dirty="0"/>
          </a:p>
          <a:p>
            <a:pPr marL="257244" indent="-257244">
              <a:buFont typeface="Arial" panose="020B0604020202020204" pitchFamily="34" charset="0"/>
              <a:buChar char="•"/>
            </a:pPr>
            <a:r>
              <a:rPr lang="en-US" sz="2400" dirty="0"/>
              <a:t>To foster a strong customer focus in the InfoSec team</a:t>
            </a:r>
          </a:p>
        </p:txBody>
      </p:sp>
      <p:sp>
        <p:nvSpPr>
          <p:cNvPr id="4" name="Rectangle 3">
            <a:extLst>
              <a:ext uri="{FF2B5EF4-FFF2-40B4-BE49-F238E27FC236}">
                <a16:creationId xmlns:a16="http://schemas.microsoft.com/office/drawing/2014/main" id="{47FC063E-D331-D047-AB62-19E9D7D8C18C}"/>
              </a:ext>
            </a:extLst>
          </p:cNvPr>
          <p:cNvSpPr/>
          <p:nvPr/>
        </p:nvSpPr>
        <p:spPr>
          <a:xfrm>
            <a:off x="6797040" y="1942713"/>
            <a:ext cx="2423161" cy="3942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A rising tide </a:t>
            </a:r>
          </a:p>
          <a:p>
            <a:r>
              <a:rPr lang="en-US" sz="20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raises all boats.</a:t>
            </a:r>
            <a:endParaRPr lang="en-US" sz="12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endParaRPr>
          </a:p>
          <a:p>
            <a:endParaRPr lang="en-US" sz="12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endParaRPr>
          </a:p>
          <a:p>
            <a:r>
              <a:rPr lang="en-US" sz="12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 John F. Kennedy</a:t>
            </a:r>
          </a:p>
        </p:txBody>
      </p:sp>
      <p:pic>
        <p:nvPicPr>
          <p:cNvPr id="6" name="Picture 5">
            <a:extLst>
              <a:ext uri="{FF2B5EF4-FFF2-40B4-BE49-F238E27FC236}">
                <a16:creationId xmlns:a16="http://schemas.microsoft.com/office/drawing/2014/main" id="{4A79758A-C133-2844-973C-1F38C81950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5454" y="3429000"/>
            <a:ext cx="1129007" cy="1078150"/>
          </a:xfrm>
          <a:prstGeom prst="rect">
            <a:avLst/>
          </a:prstGeom>
        </p:spPr>
      </p:pic>
      <p:sp>
        <p:nvSpPr>
          <p:cNvPr id="7" name="Slide Number Placeholder 4">
            <a:extLst>
              <a:ext uri="{FF2B5EF4-FFF2-40B4-BE49-F238E27FC236}">
                <a16:creationId xmlns:a16="http://schemas.microsoft.com/office/drawing/2014/main" id="{188E4B20-B062-8F44-AD03-F85527E14FD2}"/>
              </a:ext>
            </a:extLst>
          </p:cNvPr>
          <p:cNvSpPr>
            <a:spLocks noGrp="1"/>
          </p:cNvSpPr>
          <p:nvPr>
            <p:ph type="sldNum" sz="quarter" idx="12"/>
          </p:nvPr>
        </p:nvSpPr>
        <p:spPr>
          <a:xfrm>
            <a:off x="6447692" y="6624946"/>
            <a:ext cx="2133600" cy="365125"/>
          </a:xfrm>
        </p:spPr>
        <p:txBody>
          <a:bodyPr/>
          <a:lstStyle/>
          <a:p>
            <a:pPr algn="r" defTabSz="914400"/>
            <a:fld id="{C90B5FB4-1AE6-4CC4-B374-7CA8E5916470}" type="slidenum">
              <a:rPr lang="en-US" sz="900" smtClean="0">
                <a:solidFill>
                  <a:schemeClr val="bg1"/>
                </a:solidFill>
                <a:latin typeface="Arial" panose="020B0604020202020204" pitchFamily="34" charset="0"/>
                <a:cs typeface="Arial" panose="020B0604020202020204" pitchFamily="34" charset="0"/>
              </a:rPr>
              <a:pPr algn="r" defTabSz="914400"/>
              <a:t>20</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614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870ABD-5965-B24A-9ED1-B68578F98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82" y="2685857"/>
            <a:ext cx="8745037" cy="2140614"/>
          </a:xfrm>
          <a:prstGeom prst="rect">
            <a:avLst/>
          </a:prstGeom>
        </p:spPr>
      </p:pic>
      <p:sp>
        <p:nvSpPr>
          <p:cNvPr id="3" name="Slide Number Placeholder 4">
            <a:extLst>
              <a:ext uri="{FF2B5EF4-FFF2-40B4-BE49-F238E27FC236}">
                <a16:creationId xmlns:a16="http://schemas.microsoft.com/office/drawing/2014/main" id="{6A3842D4-4EE6-C546-927E-266D03D4755A}"/>
              </a:ext>
            </a:extLst>
          </p:cNvPr>
          <p:cNvSpPr txBox="1">
            <a:spLocks/>
          </p:cNvSpPr>
          <p:nvPr/>
        </p:nvSpPr>
        <p:spPr>
          <a:xfrm>
            <a:off x="6447692" y="662494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B5FB4-1AE6-4CC4-B374-7CA8E5916470}" type="slidenum">
              <a:rPr lang="en-US" sz="900" smtClean="0">
                <a:solidFill>
                  <a:schemeClr val="bg1"/>
                </a:solidFill>
                <a:latin typeface="Arial" panose="020B0604020202020204" pitchFamily="34" charset="0"/>
                <a:cs typeface="Arial" panose="020B0604020202020204" pitchFamily="34" charset="0"/>
              </a:rPr>
              <a:pPr algn="r"/>
              <a:t>21</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22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596E4-211F-8A4F-85B1-576AB1E73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82" y="2266068"/>
            <a:ext cx="8745037" cy="2592054"/>
          </a:xfrm>
          <a:prstGeom prst="rect">
            <a:avLst/>
          </a:prstGeom>
        </p:spPr>
      </p:pic>
      <p:sp>
        <p:nvSpPr>
          <p:cNvPr id="3" name="Slide Number Placeholder 4">
            <a:extLst>
              <a:ext uri="{FF2B5EF4-FFF2-40B4-BE49-F238E27FC236}">
                <a16:creationId xmlns:a16="http://schemas.microsoft.com/office/drawing/2014/main" id="{727A7CAF-73DA-3F4E-9D26-A19DA7468F28}"/>
              </a:ext>
            </a:extLst>
          </p:cNvPr>
          <p:cNvSpPr txBox="1">
            <a:spLocks/>
          </p:cNvSpPr>
          <p:nvPr/>
        </p:nvSpPr>
        <p:spPr>
          <a:xfrm>
            <a:off x="6447692" y="662494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B5FB4-1AE6-4CC4-B374-7CA8E5916470}" type="slidenum">
              <a:rPr lang="en-US" sz="900" smtClean="0">
                <a:solidFill>
                  <a:schemeClr val="bg1"/>
                </a:solidFill>
                <a:latin typeface="Arial" panose="020B0604020202020204" pitchFamily="34" charset="0"/>
                <a:cs typeface="Arial" panose="020B0604020202020204" pitchFamily="34" charset="0"/>
              </a:rPr>
              <a:pPr algn="r"/>
              <a:t>22</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554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668149-200D-EC4D-914E-15B9BF12561C}"/>
              </a:ext>
            </a:extLst>
          </p:cNvPr>
          <p:cNvSpPr txBox="1"/>
          <p:nvPr/>
        </p:nvSpPr>
        <p:spPr>
          <a:xfrm>
            <a:off x="1034822" y="310802"/>
            <a:ext cx="6436822" cy="584775"/>
          </a:xfrm>
          <a:prstGeom prst="rect">
            <a:avLst/>
          </a:prstGeom>
          <a:noFill/>
        </p:spPr>
        <p:txBody>
          <a:bodyPr wrap="square" rtlCol="0">
            <a:spAutoFit/>
          </a:bodyPr>
          <a:lstStyle/>
          <a:p>
            <a:pPr algn="ctr"/>
            <a:r>
              <a:rPr lang="en-US" sz="3200" b="1" dirty="0">
                <a:solidFill>
                  <a:srgbClr val="003DA6"/>
                </a:solidFill>
                <a:effectLst>
                  <a:outerShdw blurRad="38100" dist="38100" dir="2700000" algn="tl">
                    <a:srgbClr val="000000">
                      <a:alpha val="43137"/>
                    </a:srgbClr>
                  </a:outerShdw>
                </a:effectLst>
                <a:latin typeface="Arial" panose="020B0604020202020204" pitchFamily="34" charset="0"/>
                <a:ea typeface="Gotham" charset="0"/>
                <a:cs typeface="Arial" panose="020B0604020202020204" pitchFamily="34" charset="0"/>
              </a:rPr>
              <a:t>How we began</a:t>
            </a:r>
          </a:p>
        </p:txBody>
      </p:sp>
      <p:sp>
        <p:nvSpPr>
          <p:cNvPr id="3" name="Rectangle 2">
            <a:extLst>
              <a:ext uri="{FF2B5EF4-FFF2-40B4-BE49-F238E27FC236}">
                <a16:creationId xmlns:a16="http://schemas.microsoft.com/office/drawing/2014/main" id="{015A473F-BA40-2E47-B60B-B992667FAA36}"/>
              </a:ext>
            </a:extLst>
          </p:cNvPr>
          <p:cNvSpPr/>
          <p:nvPr/>
        </p:nvSpPr>
        <p:spPr>
          <a:xfrm>
            <a:off x="425668" y="1037469"/>
            <a:ext cx="6811418" cy="6186309"/>
          </a:xfrm>
          <a:prstGeom prst="rect">
            <a:avLst/>
          </a:prstGeom>
        </p:spPr>
        <p:txBody>
          <a:bodyPr wrap="square">
            <a:spAutoFit/>
          </a:bodyPr>
          <a:lstStyle/>
          <a:p>
            <a:pPr marL="257244" indent="-257244">
              <a:buFont typeface="Arial" panose="020B0604020202020204" pitchFamily="34" charset="0"/>
              <a:buChar char="•"/>
            </a:pPr>
            <a:r>
              <a:rPr lang="en-US" sz="2200" dirty="0"/>
              <a:t>Our Executive Vice Chancellor and I held a kickoff meeting to set the stage and emphasize the importance of InfoSec to our organization.</a:t>
            </a:r>
          </a:p>
          <a:p>
            <a:pPr marL="257244" indent="-257244">
              <a:buFont typeface="Arial" panose="020B0604020202020204" pitchFamily="34" charset="0"/>
              <a:buChar char="•"/>
            </a:pPr>
            <a:endParaRPr lang="en-US" sz="2200" dirty="0">
              <a:solidFill>
                <a:srgbClr val="FF0000"/>
              </a:solidFill>
            </a:endParaRPr>
          </a:p>
          <a:p>
            <a:pPr marL="257244" indent="-257244">
              <a:buFont typeface="Arial" panose="020B0604020202020204" pitchFamily="34" charset="0"/>
              <a:buChar char="•"/>
            </a:pPr>
            <a:r>
              <a:rPr lang="en-US" sz="2200" dirty="0"/>
              <a:t>We emphasized that this wasn’t a test or a “</a:t>
            </a:r>
            <a:r>
              <a:rPr lang="en-US" sz="2200" dirty="0" err="1"/>
              <a:t>gotcha</a:t>
            </a:r>
            <a:r>
              <a:rPr lang="en-US" sz="2200" dirty="0"/>
              <a:t>” exercise and that this would be enjoyable and worth the time and effort.</a:t>
            </a:r>
          </a:p>
          <a:p>
            <a:pPr marL="257244" indent="-257244">
              <a:buFont typeface="Arial" panose="020B0604020202020204" pitchFamily="34" charset="0"/>
              <a:buChar char="•"/>
            </a:pPr>
            <a:endParaRPr lang="en-US" sz="2200" dirty="0"/>
          </a:p>
          <a:p>
            <a:pPr marL="257244" indent="-257244">
              <a:buFont typeface="Arial" panose="020B0604020202020204" pitchFamily="34" charset="0"/>
              <a:buChar char="•"/>
            </a:pPr>
            <a:r>
              <a:rPr lang="en-US" sz="2200" dirty="0"/>
              <a:t>The InfoSec team met for two hours weekly over six months to answer the organizational context questions and work through the questions in the process categories and results categories.</a:t>
            </a:r>
          </a:p>
          <a:p>
            <a:endParaRPr lang="en-US" sz="2200" dirty="0"/>
          </a:p>
          <a:p>
            <a:pPr marL="257244" indent="-257244">
              <a:buFont typeface="Arial" panose="020B0604020202020204" pitchFamily="34" charset="0"/>
              <a:buChar char="•"/>
            </a:pPr>
            <a:r>
              <a:rPr lang="en-US" sz="2200" dirty="0"/>
              <a:t>Associate Vice Chancellor for Organizational Improvement led us through these questions and then developed a comprehensive self-assessment report based on this effort.  </a:t>
            </a:r>
          </a:p>
          <a:p>
            <a:endParaRPr lang="en-US" sz="2200" dirty="0"/>
          </a:p>
        </p:txBody>
      </p:sp>
      <p:sp>
        <p:nvSpPr>
          <p:cNvPr id="4" name="Rectangle 3">
            <a:extLst>
              <a:ext uri="{FF2B5EF4-FFF2-40B4-BE49-F238E27FC236}">
                <a16:creationId xmlns:a16="http://schemas.microsoft.com/office/drawing/2014/main" id="{E0C22C84-2F92-C04E-B206-7627DE64E07E}"/>
              </a:ext>
            </a:extLst>
          </p:cNvPr>
          <p:cNvSpPr/>
          <p:nvPr/>
        </p:nvSpPr>
        <p:spPr>
          <a:xfrm>
            <a:off x="7031426" y="1942713"/>
            <a:ext cx="2238704" cy="3942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Few people</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know how to</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take a walk. The</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qualifications are</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endurance, plain</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clothes, old shoes, </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an eye for nature, </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good humor, vast</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curiosity, good speech,</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good silence and </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nothing too much.</a:t>
            </a:r>
            <a:endParaRPr lang="en-US" sz="1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endParaRPr>
          </a:p>
          <a:p>
            <a:endParaRPr lang="en-US" sz="1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endParaRPr>
          </a:p>
          <a:p>
            <a:pPr marL="14288"/>
            <a:r>
              <a:rPr lang="en-US" sz="1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 Ralph Waldo Emerson</a:t>
            </a:r>
          </a:p>
        </p:txBody>
      </p:sp>
      <p:sp>
        <p:nvSpPr>
          <p:cNvPr id="5" name="Slide Number Placeholder 4">
            <a:extLst>
              <a:ext uri="{FF2B5EF4-FFF2-40B4-BE49-F238E27FC236}">
                <a16:creationId xmlns:a16="http://schemas.microsoft.com/office/drawing/2014/main" id="{9E0433DF-80F9-0649-AD05-34998154065A}"/>
              </a:ext>
            </a:extLst>
          </p:cNvPr>
          <p:cNvSpPr>
            <a:spLocks noGrp="1"/>
          </p:cNvSpPr>
          <p:nvPr>
            <p:ph type="sldNum" sz="quarter" idx="12"/>
          </p:nvPr>
        </p:nvSpPr>
        <p:spPr>
          <a:xfrm>
            <a:off x="6447692" y="6624946"/>
            <a:ext cx="2133600" cy="365125"/>
          </a:xfrm>
        </p:spPr>
        <p:txBody>
          <a:bodyPr/>
          <a:lstStyle/>
          <a:p>
            <a:pPr algn="r" defTabSz="914400"/>
            <a:fld id="{C90B5FB4-1AE6-4CC4-B374-7CA8E5916470}" type="slidenum">
              <a:rPr lang="en-US" sz="900" smtClean="0">
                <a:solidFill>
                  <a:schemeClr val="bg1"/>
                </a:solidFill>
                <a:latin typeface="Arial" panose="020B0604020202020204" pitchFamily="34" charset="0"/>
                <a:cs typeface="Arial" panose="020B0604020202020204" pitchFamily="34" charset="0"/>
              </a:rPr>
              <a:pPr algn="r" defTabSz="914400"/>
              <a:t>23</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708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A65819-0E6F-0940-AB59-218F56438955}"/>
              </a:ext>
            </a:extLst>
          </p:cNvPr>
          <p:cNvSpPr txBox="1"/>
          <p:nvPr/>
        </p:nvSpPr>
        <p:spPr>
          <a:xfrm>
            <a:off x="1854629" y="219028"/>
            <a:ext cx="4829951" cy="1077218"/>
          </a:xfrm>
          <a:prstGeom prst="rect">
            <a:avLst/>
          </a:prstGeom>
          <a:noFill/>
        </p:spPr>
        <p:txBody>
          <a:bodyPr wrap="square" rtlCol="0">
            <a:spAutoFit/>
          </a:bodyPr>
          <a:lstStyle/>
          <a:p>
            <a:pPr algn="ctr"/>
            <a:r>
              <a:rPr lang="en-US" sz="3200" b="1" dirty="0">
                <a:solidFill>
                  <a:srgbClr val="003DA6"/>
                </a:solidFill>
                <a:effectLst>
                  <a:outerShdw blurRad="38100" dist="38100" dir="2700000" algn="tl">
                    <a:srgbClr val="000000">
                      <a:alpha val="43137"/>
                    </a:srgbClr>
                  </a:outerShdw>
                </a:effectLst>
                <a:latin typeface="Arial" panose="020B0604020202020204" pitchFamily="34" charset="0"/>
                <a:ea typeface="Gotham" charset="0"/>
                <a:cs typeface="Arial" panose="020B0604020202020204" pitchFamily="34" charset="0"/>
              </a:rPr>
              <a:t>Was it worth the time and effort?</a:t>
            </a:r>
          </a:p>
        </p:txBody>
      </p:sp>
      <p:sp>
        <p:nvSpPr>
          <p:cNvPr id="3" name="Rectangle 2">
            <a:extLst>
              <a:ext uri="{FF2B5EF4-FFF2-40B4-BE49-F238E27FC236}">
                <a16:creationId xmlns:a16="http://schemas.microsoft.com/office/drawing/2014/main" id="{9487BCD8-BAAB-D240-ADE7-2A63C6CBF408}"/>
              </a:ext>
            </a:extLst>
          </p:cNvPr>
          <p:cNvSpPr/>
          <p:nvPr/>
        </p:nvSpPr>
        <p:spPr>
          <a:xfrm>
            <a:off x="347746" y="1296246"/>
            <a:ext cx="6786808" cy="5509200"/>
          </a:xfrm>
          <a:prstGeom prst="rect">
            <a:avLst/>
          </a:prstGeom>
        </p:spPr>
        <p:txBody>
          <a:bodyPr wrap="square">
            <a:spAutoFit/>
          </a:bodyPr>
          <a:lstStyle/>
          <a:p>
            <a:pPr marL="257244" indent="-257244">
              <a:buFont typeface="Arial" panose="020B0604020202020204" pitchFamily="34" charset="0"/>
              <a:buChar char="•"/>
            </a:pPr>
            <a:r>
              <a:rPr lang="en-US" sz="2200" b="1" dirty="0"/>
              <a:t>Yes!!! </a:t>
            </a:r>
            <a:r>
              <a:rPr lang="en-US" sz="2200" dirty="0"/>
              <a:t>A lot of cross-sharing and learning has resulted from the process and continues the more we use it. </a:t>
            </a:r>
          </a:p>
          <a:p>
            <a:pPr marL="257244" indent="-257244">
              <a:buFont typeface="Arial" panose="020B0604020202020204" pitchFamily="34" charset="0"/>
              <a:buChar char="•"/>
            </a:pPr>
            <a:endParaRPr lang="en-US" sz="2200" dirty="0"/>
          </a:p>
          <a:p>
            <a:pPr marL="257244" indent="-257244">
              <a:buFont typeface="Arial" panose="020B0604020202020204" pitchFamily="34" charset="0"/>
              <a:buChar char="•"/>
            </a:pPr>
            <a:r>
              <a:rPr lang="en-US" sz="2200" dirty="0"/>
              <a:t>This has moved us beyond the technical and controls-focused elements of the CSF and addressed the process and delivery side of the house, bridging what had been a major gap.</a:t>
            </a:r>
          </a:p>
          <a:p>
            <a:endParaRPr lang="en-US" sz="2200" dirty="0"/>
          </a:p>
          <a:p>
            <a:pPr marL="257244" indent="-257244">
              <a:buFont typeface="Arial" panose="020B0604020202020204" pitchFamily="34" charset="0"/>
              <a:buChar char="•"/>
            </a:pPr>
            <a:r>
              <a:rPr lang="en-US" sz="2200" dirty="0"/>
              <a:t>The gaps we identified have resulted in action plans, funding opportunities, and deep alignment to the business.</a:t>
            </a:r>
          </a:p>
          <a:p>
            <a:endParaRPr lang="en-US" sz="2200" dirty="0"/>
          </a:p>
          <a:p>
            <a:pPr marL="257244" indent="-257244">
              <a:buFont typeface="Arial" panose="020B0604020202020204" pitchFamily="34" charset="0"/>
              <a:buChar char="•"/>
            </a:pPr>
            <a:r>
              <a:rPr lang="en-US" sz="2200" dirty="0"/>
              <a:t>Excerpts of our work have been useful in InfoSec strategic planning, budget requests, and communicating to our key customers and key partners what we need from them and how our program works.</a:t>
            </a:r>
          </a:p>
        </p:txBody>
      </p:sp>
      <p:sp>
        <p:nvSpPr>
          <p:cNvPr id="4" name="Rectangle 3">
            <a:extLst>
              <a:ext uri="{FF2B5EF4-FFF2-40B4-BE49-F238E27FC236}">
                <a16:creationId xmlns:a16="http://schemas.microsoft.com/office/drawing/2014/main" id="{43C7E8DE-FC6F-4944-98F0-7B7C216F7FF8}"/>
              </a:ext>
            </a:extLst>
          </p:cNvPr>
          <p:cNvSpPr/>
          <p:nvPr/>
        </p:nvSpPr>
        <p:spPr>
          <a:xfrm>
            <a:off x="7157554" y="1942713"/>
            <a:ext cx="2286001" cy="3942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The creation</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of  a thousand</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forests is in </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one acorn.</a:t>
            </a:r>
            <a:endParaRPr lang="en-US" sz="14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endParaRPr>
          </a:p>
          <a:p>
            <a:pPr algn="r"/>
            <a:endParaRPr lang="en-US" sz="14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endParaRPr>
          </a:p>
          <a:p>
            <a:r>
              <a:rPr lang="en-US" sz="1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 Ralph Waldo Emerson</a:t>
            </a:r>
          </a:p>
        </p:txBody>
      </p:sp>
      <p:sp>
        <p:nvSpPr>
          <p:cNvPr id="5" name="Slide Number Placeholder 4">
            <a:extLst>
              <a:ext uri="{FF2B5EF4-FFF2-40B4-BE49-F238E27FC236}">
                <a16:creationId xmlns:a16="http://schemas.microsoft.com/office/drawing/2014/main" id="{F68DFA7F-1D42-014D-900E-2196AD141177}"/>
              </a:ext>
            </a:extLst>
          </p:cNvPr>
          <p:cNvSpPr>
            <a:spLocks noGrp="1"/>
          </p:cNvSpPr>
          <p:nvPr>
            <p:ph type="sldNum" sz="quarter" idx="12"/>
          </p:nvPr>
        </p:nvSpPr>
        <p:spPr>
          <a:xfrm>
            <a:off x="6447692" y="6624946"/>
            <a:ext cx="2133600" cy="365125"/>
          </a:xfrm>
        </p:spPr>
        <p:txBody>
          <a:bodyPr/>
          <a:lstStyle/>
          <a:p>
            <a:pPr algn="r" defTabSz="914400"/>
            <a:fld id="{C90B5FB4-1AE6-4CC4-B374-7CA8E5916470}" type="slidenum">
              <a:rPr lang="en-US" sz="900" smtClean="0">
                <a:solidFill>
                  <a:schemeClr val="bg1"/>
                </a:solidFill>
                <a:latin typeface="Arial" panose="020B0604020202020204" pitchFamily="34" charset="0"/>
                <a:cs typeface="Arial" panose="020B0604020202020204" pitchFamily="34" charset="0"/>
              </a:rPr>
              <a:pPr algn="r" defTabSz="914400"/>
              <a:t>24</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9838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BFD11F-1B84-0946-A0DE-391CD2860F34}"/>
              </a:ext>
            </a:extLst>
          </p:cNvPr>
          <p:cNvSpPr txBox="1"/>
          <p:nvPr/>
        </p:nvSpPr>
        <p:spPr>
          <a:xfrm>
            <a:off x="1815246" y="256905"/>
            <a:ext cx="4916629" cy="1077218"/>
          </a:xfrm>
          <a:prstGeom prst="rect">
            <a:avLst/>
          </a:prstGeom>
          <a:noFill/>
        </p:spPr>
        <p:txBody>
          <a:bodyPr wrap="square" rtlCol="0">
            <a:spAutoFit/>
          </a:bodyPr>
          <a:lstStyle/>
          <a:p>
            <a:pPr algn="ctr"/>
            <a:r>
              <a:rPr lang="en-US" sz="3200" b="1" dirty="0">
                <a:solidFill>
                  <a:srgbClr val="003DA6"/>
                </a:solidFill>
                <a:effectLst>
                  <a:outerShdw blurRad="38100" dist="38100" dir="2700000" algn="tl">
                    <a:srgbClr val="000000">
                      <a:alpha val="43137"/>
                    </a:srgbClr>
                  </a:outerShdw>
                </a:effectLst>
                <a:latin typeface="Arial" panose="020B0604020202020204" pitchFamily="34" charset="0"/>
                <a:ea typeface="Gotham" charset="0"/>
                <a:cs typeface="Arial" panose="020B0604020202020204" pitchFamily="34" charset="0"/>
              </a:rPr>
              <a:t>What else we got from this effort</a:t>
            </a:r>
          </a:p>
        </p:txBody>
      </p:sp>
      <p:sp>
        <p:nvSpPr>
          <p:cNvPr id="3" name="Rectangle 2">
            <a:extLst>
              <a:ext uri="{FF2B5EF4-FFF2-40B4-BE49-F238E27FC236}">
                <a16:creationId xmlns:a16="http://schemas.microsoft.com/office/drawing/2014/main" id="{2ECA2579-1D85-9244-B0F6-03E2CF4F530C}"/>
              </a:ext>
            </a:extLst>
          </p:cNvPr>
          <p:cNvSpPr/>
          <p:nvPr/>
        </p:nvSpPr>
        <p:spPr>
          <a:xfrm>
            <a:off x="418819" y="1660862"/>
            <a:ext cx="6754491" cy="5134739"/>
          </a:xfrm>
          <a:prstGeom prst="rect">
            <a:avLst/>
          </a:prstGeom>
        </p:spPr>
        <p:txBody>
          <a:bodyPr wrap="square">
            <a:spAutoFit/>
          </a:bodyPr>
          <a:lstStyle/>
          <a:p>
            <a:pPr marL="257244" indent="-257244">
              <a:spcAft>
                <a:spcPts val="1000"/>
              </a:spcAft>
              <a:buFont typeface="Arial" panose="020B0604020202020204" pitchFamily="34" charset="0"/>
              <a:buChar char="•"/>
            </a:pPr>
            <a:r>
              <a:rPr lang="en-US" sz="2200" dirty="0">
                <a:ea typeface="Gotham Book" charset="0"/>
                <a:cs typeface="Arial" panose="020B0604020202020204" pitchFamily="34" charset="0"/>
              </a:rPr>
              <a:t>An honest assessment of where we are and where we want to be; a</a:t>
            </a:r>
            <a:r>
              <a:rPr lang="en-US" sz="2200" dirty="0"/>
              <a:t> baseline to measure against in the future.</a:t>
            </a:r>
          </a:p>
          <a:p>
            <a:pPr marL="257244" indent="-257244">
              <a:spcAft>
                <a:spcPts val="1000"/>
              </a:spcAft>
              <a:buFont typeface="Arial" panose="020B0604020202020204" pitchFamily="34" charset="0"/>
              <a:buChar char="•"/>
            </a:pPr>
            <a:r>
              <a:rPr lang="en-US" sz="2200" dirty="0"/>
              <a:t>A paradigm shift – a major change in how we think about and approach our work – that continues to evolve.</a:t>
            </a:r>
          </a:p>
          <a:p>
            <a:pPr marL="257244" indent="-257244">
              <a:spcAft>
                <a:spcPts val="1000"/>
              </a:spcAft>
              <a:buFont typeface="Arial" panose="020B0604020202020204" pitchFamily="34" charset="0"/>
              <a:buChar char="•"/>
            </a:pPr>
            <a:r>
              <a:rPr lang="en-US" sz="2200" dirty="0"/>
              <a:t>A self-assessment document that will be revisited and updated as the program matures.</a:t>
            </a:r>
          </a:p>
          <a:p>
            <a:pPr marL="257244" indent="-257244">
              <a:spcAft>
                <a:spcPts val="1000"/>
              </a:spcAft>
              <a:buFont typeface="Arial" panose="020B0604020202020204" pitchFamily="34" charset="0"/>
              <a:buChar char="•"/>
            </a:pPr>
            <a:r>
              <a:rPr lang="en-US" sz="2200" dirty="0"/>
              <a:t>A new, business-oriented language to use in communicating    and working with partners and customers. </a:t>
            </a:r>
          </a:p>
          <a:p>
            <a:pPr marL="257244" indent="-257244">
              <a:spcAft>
                <a:spcPts val="1000"/>
              </a:spcAft>
              <a:buFont typeface="Arial" panose="020B0604020202020204" pitchFamily="34" charset="0"/>
              <a:buChar char="•"/>
            </a:pPr>
            <a:r>
              <a:rPr lang="en-US" sz="2200" dirty="0"/>
              <a:t>A boost in clarity, empowerment, and morale for the team.</a:t>
            </a:r>
          </a:p>
          <a:p>
            <a:pPr marL="257244" indent="-257244">
              <a:spcAft>
                <a:spcPts val="1000"/>
              </a:spcAft>
              <a:buFont typeface="Arial" panose="020B0604020202020204" pitchFamily="34" charset="0"/>
              <a:buChar char="•"/>
            </a:pPr>
            <a:r>
              <a:rPr lang="en-US" sz="2200" dirty="0"/>
              <a:t>A path forward!</a:t>
            </a:r>
          </a:p>
        </p:txBody>
      </p:sp>
      <p:sp>
        <p:nvSpPr>
          <p:cNvPr id="4" name="Rectangle 3">
            <a:extLst>
              <a:ext uri="{FF2B5EF4-FFF2-40B4-BE49-F238E27FC236}">
                <a16:creationId xmlns:a16="http://schemas.microsoft.com/office/drawing/2014/main" id="{22D91592-5526-B042-90EA-B5A02829CF77}"/>
              </a:ext>
            </a:extLst>
          </p:cNvPr>
          <p:cNvSpPr/>
          <p:nvPr/>
        </p:nvSpPr>
        <p:spPr>
          <a:xfrm>
            <a:off x="7031424" y="1942713"/>
            <a:ext cx="2175642" cy="3942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Do not go </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where the path</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may lead; </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go instead where </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there is no path</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and leave a trail.</a:t>
            </a:r>
            <a:endParaRPr lang="en-US" sz="14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endParaRPr>
          </a:p>
          <a:p>
            <a:endParaRPr lang="en-US" sz="14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endParaRPr>
          </a:p>
          <a:p>
            <a:r>
              <a:rPr lang="en-US" sz="11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      - Ralph Waldo Emerson</a:t>
            </a:r>
          </a:p>
        </p:txBody>
      </p:sp>
      <p:sp>
        <p:nvSpPr>
          <p:cNvPr id="5" name="Slide Number Placeholder 4">
            <a:extLst>
              <a:ext uri="{FF2B5EF4-FFF2-40B4-BE49-F238E27FC236}">
                <a16:creationId xmlns:a16="http://schemas.microsoft.com/office/drawing/2014/main" id="{F66929F9-6D1A-3947-8597-4F597F521E08}"/>
              </a:ext>
            </a:extLst>
          </p:cNvPr>
          <p:cNvSpPr>
            <a:spLocks noGrp="1"/>
          </p:cNvSpPr>
          <p:nvPr>
            <p:ph type="sldNum" sz="quarter" idx="12"/>
          </p:nvPr>
        </p:nvSpPr>
        <p:spPr>
          <a:xfrm>
            <a:off x="6447692" y="6624946"/>
            <a:ext cx="2133600" cy="365125"/>
          </a:xfrm>
        </p:spPr>
        <p:txBody>
          <a:bodyPr/>
          <a:lstStyle/>
          <a:p>
            <a:pPr algn="r" defTabSz="914400"/>
            <a:fld id="{C90B5FB4-1AE6-4CC4-B374-7CA8E5916470}" type="slidenum">
              <a:rPr lang="en-US" sz="900" smtClean="0">
                <a:solidFill>
                  <a:schemeClr val="bg1"/>
                </a:solidFill>
                <a:latin typeface="Arial" panose="020B0604020202020204" pitchFamily="34" charset="0"/>
                <a:cs typeface="Arial" panose="020B0604020202020204" pitchFamily="34" charset="0"/>
              </a:rPr>
              <a:pPr algn="r" defTabSz="914400"/>
              <a:t>25</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711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73416E-2FC2-8D4F-A46C-8C89E9F5250D}"/>
              </a:ext>
            </a:extLst>
          </p:cNvPr>
          <p:cNvSpPr txBox="1"/>
          <p:nvPr/>
        </p:nvSpPr>
        <p:spPr>
          <a:xfrm>
            <a:off x="964840" y="547287"/>
            <a:ext cx="6436822" cy="584775"/>
          </a:xfrm>
          <a:prstGeom prst="rect">
            <a:avLst/>
          </a:prstGeom>
          <a:noFill/>
        </p:spPr>
        <p:txBody>
          <a:bodyPr wrap="square" rtlCol="0">
            <a:spAutoFit/>
          </a:bodyPr>
          <a:lstStyle/>
          <a:p>
            <a:pPr algn="ctr"/>
            <a:r>
              <a:rPr lang="en-US" sz="3200" b="1" dirty="0">
                <a:solidFill>
                  <a:srgbClr val="003DA6"/>
                </a:solidFill>
                <a:effectLst>
                  <a:outerShdw blurRad="38100" dist="38100" dir="2700000" algn="tl">
                    <a:srgbClr val="000000">
                      <a:alpha val="43137"/>
                    </a:srgbClr>
                  </a:outerShdw>
                </a:effectLst>
                <a:latin typeface="Arial" panose="020B0604020202020204" pitchFamily="34" charset="0"/>
                <a:ea typeface="Gotham" charset="0"/>
                <a:cs typeface="Arial" panose="020B0604020202020204" pitchFamily="34" charset="0"/>
              </a:rPr>
              <a:t>ROI</a:t>
            </a:r>
          </a:p>
        </p:txBody>
      </p:sp>
      <p:sp>
        <p:nvSpPr>
          <p:cNvPr id="3" name="Rectangle 2">
            <a:extLst>
              <a:ext uri="{FF2B5EF4-FFF2-40B4-BE49-F238E27FC236}">
                <a16:creationId xmlns:a16="http://schemas.microsoft.com/office/drawing/2014/main" id="{60826F9C-1A24-7C4D-91C1-0116A4BA5FB2}"/>
              </a:ext>
            </a:extLst>
          </p:cNvPr>
          <p:cNvSpPr/>
          <p:nvPr/>
        </p:nvSpPr>
        <p:spPr>
          <a:xfrm>
            <a:off x="1050588" y="1937360"/>
            <a:ext cx="6265327" cy="1938992"/>
          </a:xfrm>
          <a:prstGeom prst="rect">
            <a:avLst/>
          </a:prstGeom>
        </p:spPr>
        <p:txBody>
          <a:bodyPr wrap="square">
            <a:spAutoFit/>
          </a:bodyPr>
          <a:lstStyle/>
          <a:p>
            <a:pPr marL="257244" indent="-257244">
              <a:buFont typeface="Arial" panose="020B0604020202020204" pitchFamily="34" charset="0"/>
              <a:buChar char="•"/>
            </a:pPr>
            <a:r>
              <a:rPr lang="en-US" sz="2400" dirty="0"/>
              <a:t>Short-term ROI is more qualitative; long-term value will be  more quantitative.</a:t>
            </a:r>
          </a:p>
          <a:p>
            <a:endParaRPr lang="en-US" sz="2400" dirty="0"/>
          </a:p>
          <a:p>
            <a:pPr marL="257244" indent="-257244">
              <a:buFont typeface="Arial" panose="020B0604020202020204" pitchFamily="34" charset="0"/>
              <a:buChar char="•"/>
            </a:pPr>
            <a:r>
              <a:rPr lang="en-US" sz="2400" dirty="0"/>
              <a:t>We are now better equipped to support our organization’s missions.</a:t>
            </a:r>
          </a:p>
        </p:txBody>
      </p:sp>
      <p:sp>
        <p:nvSpPr>
          <p:cNvPr id="4" name="Rectangle 3">
            <a:extLst>
              <a:ext uri="{FF2B5EF4-FFF2-40B4-BE49-F238E27FC236}">
                <a16:creationId xmlns:a16="http://schemas.microsoft.com/office/drawing/2014/main" id="{2A212AAB-7EB6-1742-9BD0-EAFBC5211333}"/>
              </a:ext>
            </a:extLst>
          </p:cNvPr>
          <p:cNvSpPr/>
          <p:nvPr/>
        </p:nvSpPr>
        <p:spPr>
          <a:xfrm>
            <a:off x="7087256" y="1942713"/>
            <a:ext cx="2056745" cy="3942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5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a:t>
            </a:r>
            <a:endParaRPr lang="en-US" sz="105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E84B942-89C9-8B47-AF59-E0693F1D7EBF}"/>
              </a:ext>
            </a:extLst>
          </p:cNvPr>
          <p:cNvSpPr>
            <a:spLocks noGrp="1"/>
          </p:cNvSpPr>
          <p:nvPr>
            <p:ph type="sldNum" sz="quarter" idx="12"/>
          </p:nvPr>
        </p:nvSpPr>
        <p:spPr>
          <a:xfrm>
            <a:off x="6447692" y="6624946"/>
            <a:ext cx="2133600" cy="365125"/>
          </a:xfrm>
        </p:spPr>
        <p:txBody>
          <a:bodyPr/>
          <a:lstStyle/>
          <a:p>
            <a:pPr algn="r" defTabSz="914400"/>
            <a:fld id="{C90B5FB4-1AE6-4CC4-B374-7CA8E5916470}" type="slidenum">
              <a:rPr lang="en-US" sz="900" smtClean="0">
                <a:solidFill>
                  <a:schemeClr val="bg1"/>
                </a:solidFill>
                <a:latin typeface="Arial" panose="020B0604020202020204" pitchFamily="34" charset="0"/>
                <a:cs typeface="Arial" panose="020B0604020202020204" pitchFamily="34" charset="0"/>
              </a:rPr>
              <a:pPr algn="r" defTabSz="914400"/>
              <a:t>26</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262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73416E-2FC2-8D4F-A46C-8C89E9F5250D}"/>
              </a:ext>
            </a:extLst>
          </p:cNvPr>
          <p:cNvSpPr txBox="1"/>
          <p:nvPr/>
        </p:nvSpPr>
        <p:spPr>
          <a:xfrm>
            <a:off x="1050588" y="515756"/>
            <a:ext cx="6436822" cy="584775"/>
          </a:xfrm>
          <a:prstGeom prst="rect">
            <a:avLst/>
          </a:prstGeom>
          <a:noFill/>
        </p:spPr>
        <p:txBody>
          <a:bodyPr wrap="square" rtlCol="0">
            <a:spAutoFit/>
          </a:bodyPr>
          <a:lstStyle/>
          <a:p>
            <a:pPr algn="ctr"/>
            <a:r>
              <a:rPr lang="en-US" sz="3200" b="1" dirty="0">
                <a:solidFill>
                  <a:srgbClr val="003DA6"/>
                </a:solidFill>
                <a:effectLst>
                  <a:outerShdw blurRad="38100" dist="38100" dir="2700000" algn="tl">
                    <a:srgbClr val="000000">
                      <a:alpha val="43137"/>
                    </a:srgbClr>
                  </a:outerShdw>
                </a:effectLst>
                <a:latin typeface="Arial" panose="020B0604020202020204" pitchFamily="34" charset="0"/>
                <a:ea typeface="Gotham" charset="0"/>
                <a:cs typeface="Arial" panose="020B0604020202020204" pitchFamily="34" charset="0"/>
              </a:rPr>
              <a:t>What’s next</a:t>
            </a:r>
          </a:p>
        </p:txBody>
      </p:sp>
      <p:sp>
        <p:nvSpPr>
          <p:cNvPr id="3" name="Rectangle 2">
            <a:extLst>
              <a:ext uri="{FF2B5EF4-FFF2-40B4-BE49-F238E27FC236}">
                <a16:creationId xmlns:a16="http://schemas.microsoft.com/office/drawing/2014/main" id="{60826F9C-1A24-7C4D-91C1-0116A4BA5FB2}"/>
              </a:ext>
            </a:extLst>
          </p:cNvPr>
          <p:cNvSpPr/>
          <p:nvPr/>
        </p:nvSpPr>
        <p:spPr>
          <a:xfrm>
            <a:off x="861396" y="1937360"/>
            <a:ext cx="6265327" cy="4154984"/>
          </a:xfrm>
          <a:prstGeom prst="rect">
            <a:avLst/>
          </a:prstGeom>
        </p:spPr>
        <p:txBody>
          <a:bodyPr wrap="square">
            <a:spAutoFit/>
          </a:bodyPr>
          <a:lstStyle/>
          <a:p>
            <a:pPr marL="257244" indent="-257244">
              <a:buFont typeface="Arial" panose="020B0604020202020204" pitchFamily="34" charset="0"/>
              <a:buChar char="•"/>
            </a:pPr>
            <a:r>
              <a:rPr lang="en-US" sz="2400" dirty="0"/>
              <a:t>We will make a second pass through the BCEB questions and our self-assessment document, this time including key customers and stakeholders to validate our thoughts and improve our understanding of their needs.</a:t>
            </a:r>
          </a:p>
          <a:p>
            <a:endParaRPr lang="en-US" sz="2400" dirty="0"/>
          </a:p>
          <a:p>
            <a:pPr marL="257244" indent="-257244">
              <a:buFont typeface="Arial" panose="020B0604020202020204" pitchFamily="34" charset="0"/>
              <a:buChar char="•"/>
            </a:pPr>
            <a:r>
              <a:rPr lang="en-US" sz="2400" dirty="0"/>
              <a:t>We will update the organizational context and self-assessment document and use them as a foundation to develop a strategic plan and action plans for our program.</a:t>
            </a:r>
          </a:p>
          <a:p>
            <a:endParaRPr lang="en-US" sz="2400" dirty="0"/>
          </a:p>
        </p:txBody>
      </p:sp>
      <p:sp>
        <p:nvSpPr>
          <p:cNvPr id="4" name="Rectangle 3">
            <a:extLst>
              <a:ext uri="{FF2B5EF4-FFF2-40B4-BE49-F238E27FC236}">
                <a16:creationId xmlns:a16="http://schemas.microsoft.com/office/drawing/2014/main" id="{2A212AAB-7EB6-1742-9BD0-EAFBC5211333}"/>
              </a:ext>
            </a:extLst>
          </p:cNvPr>
          <p:cNvSpPr/>
          <p:nvPr/>
        </p:nvSpPr>
        <p:spPr>
          <a:xfrm>
            <a:off x="7087256" y="1942713"/>
            <a:ext cx="2056745" cy="3942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5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a:t>
            </a:r>
            <a:endParaRPr lang="en-US" sz="105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AE7E1A9-EDF7-0647-889E-DA86805C70EB}"/>
              </a:ext>
            </a:extLst>
          </p:cNvPr>
          <p:cNvSpPr>
            <a:spLocks noGrp="1"/>
          </p:cNvSpPr>
          <p:nvPr>
            <p:ph type="sldNum" sz="quarter" idx="12"/>
          </p:nvPr>
        </p:nvSpPr>
        <p:spPr>
          <a:xfrm>
            <a:off x="6447692" y="6624946"/>
            <a:ext cx="2133600" cy="365125"/>
          </a:xfrm>
        </p:spPr>
        <p:txBody>
          <a:bodyPr/>
          <a:lstStyle/>
          <a:p>
            <a:pPr algn="r" defTabSz="914400"/>
            <a:fld id="{C90B5FB4-1AE6-4CC4-B374-7CA8E5916470}" type="slidenum">
              <a:rPr lang="en-US" sz="900" smtClean="0">
                <a:solidFill>
                  <a:schemeClr val="bg1"/>
                </a:solidFill>
                <a:latin typeface="Arial" panose="020B0604020202020204" pitchFamily="34" charset="0"/>
                <a:cs typeface="Arial" panose="020B0604020202020204" pitchFamily="34" charset="0"/>
              </a:rPr>
              <a:pPr algn="r" defTabSz="914400"/>
              <a:t>27</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625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82F917-1621-9C4A-B138-B0963BFEFF99}"/>
              </a:ext>
            </a:extLst>
          </p:cNvPr>
          <p:cNvSpPr txBox="1"/>
          <p:nvPr/>
        </p:nvSpPr>
        <p:spPr>
          <a:xfrm>
            <a:off x="1016081" y="405397"/>
            <a:ext cx="6436822" cy="584775"/>
          </a:xfrm>
          <a:prstGeom prst="rect">
            <a:avLst/>
          </a:prstGeom>
          <a:noFill/>
        </p:spPr>
        <p:txBody>
          <a:bodyPr wrap="square" rtlCol="0">
            <a:spAutoFit/>
          </a:bodyPr>
          <a:lstStyle/>
          <a:p>
            <a:pPr algn="ctr"/>
            <a:r>
              <a:rPr lang="en-US" sz="3200" b="1" dirty="0">
                <a:solidFill>
                  <a:srgbClr val="003DA6"/>
                </a:solidFill>
                <a:effectLst>
                  <a:outerShdw blurRad="38100" dist="38100" dir="2700000" algn="tl">
                    <a:srgbClr val="000000">
                      <a:alpha val="43137"/>
                    </a:srgbClr>
                  </a:outerShdw>
                </a:effectLst>
                <a:latin typeface="Arial" panose="020B0604020202020204" pitchFamily="34" charset="0"/>
                <a:ea typeface="Gotham" charset="0"/>
                <a:cs typeface="Arial" panose="020B0604020202020204" pitchFamily="34" charset="0"/>
              </a:rPr>
              <a:t>A few closing thoughts</a:t>
            </a:r>
          </a:p>
        </p:txBody>
      </p:sp>
      <p:sp>
        <p:nvSpPr>
          <p:cNvPr id="3" name="Rectangle 2">
            <a:extLst>
              <a:ext uri="{FF2B5EF4-FFF2-40B4-BE49-F238E27FC236}">
                <a16:creationId xmlns:a16="http://schemas.microsoft.com/office/drawing/2014/main" id="{98F0A00D-9905-4E4F-A156-A99D86F4B902}"/>
              </a:ext>
            </a:extLst>
          </p:cNvPr>
          <p:cNvSpPr/>
          <p:nvPr/>
        </p:nvSpPr>
        <p:spPr>
          <a:xfrm>
            <a:off x="821929" y="1343631"/>
            <a:ext cx="6265327" cy="4667945"/>
          </a:xfrm>
          <a:prstGeom prst="rect">
            <a:avLst/>
          </a:prstGeom>
        </p:spPr>
        <p:txBody>
          <a:bodyPr wrap="square">
            <a:spAutoFit/>
          </a:bodyPr>
          <a:lstStyle/>
          <a:p>
            <a:pPr marL="257244" indent="-257244">
              <a:spcAft>
                <a:spcPts val="1000"/>
              </a:spcAft>
              <a:buFont typeface="Arial" panose="020B0604020202020204" pitchFamily="34" charset="0"/>
              <a:buChar char="•"/>
            </a:pPr>
            <a:r>
              <a:rPr lang="en-US" sz="2200" dirty="0"/>
              <a:t>Many InfoSec staff are deeply analytical and can get stuck in the analysis paralysis problem. The BCEB is helpful in facilitating the analysis and inspiring decisions and action.</a:t>
            </a:r>
          </a:p>
          <a:p>
            <a:pPr marL="257244" indent="-257244">
              <a:spcAft>
                <a:spcPts val="1000"/>
              </a:spcAft>
              <a:buFont typeface="Arial" panose="020B0604020202020204" pitchFamily="34" charset="0"/>
              <a:buChar char="•"/>
            </a:pPr>
            <a:r>
              <a:rPr lang="en-US" sz="2200" dirty="0"/>
              <a:t>Greatness doesn’t happen overnight -- it is a process. BCEB is all about process and process improvement. </a:t>
            </a:r>
          </a:p>
          <a:p>
            <a:pPr marL="257244" indent="-257244">
              <a:spcAft>
                <a:spcPts val="1000"/>
              </a:spcAft>
              <a:buFont typeface="Arial" panose="020B0604020202020204" pitchFamily="34" charset="0"/>
              <a:buChar char="•"/>
            </a:pPr>
            <a:r>
              <a:rPr lang="en-US" sz="2200" dirty="0"/>
              <a:t>You can get started with no prior experience.</a:t>
            </a:r>
          </a:p>
          <a:p>
            <a:pPr marL="257244" indent="-257244">
              <a:spcAft>
                <a:spcPts val="1000"/>
              </a:spcAft>
              <a:buFont typeface="Arial" panose="020B0604020202020204" pitchFamily="34" charset="0"/>
              <a:buChar char="•"/>
            </a:pPr>
            <a:r>
              <a:rPr lang="en-US" sz="2200" dirty="0"/>
              <a:t>This is really kind of fun!</a:t>
            </a:r>
          </a:p>
          <a:p>
            <a:pPr marL="257244" indent="-257244">
              <a:spcAft>
                <a:spcPts val="1000"/>
              </a:spcAft>
              <a:buFont typeface="Arial" panose="020B0604020202020204" pitchFamily="34" charset="0"/>
              <a:buChar char="•"/>
            </a:pPr>
            <a:r>
              <a:rPr lang="en-US" sz="2200" i="1" dirty="0"/>
              <a:t>Do not wait until the conditions are perfect to begin. Beginning makes the conditions perfect. – Alan Cohen</a:t>
            </a:r>
          </a:p>
        </p:txBody>
      </p:sp>
      <p:sp>
        <p:nvSpPr>
          <p:cNvPr id="4" name="Rectangle 3">
            <a:extLst>
              <a:ext uri="{FF2B5EF4-FFF2-40B4-BE49-F238E27FC236}">
                <a16:creationId xmlns:a16="http://schemas.microsoft.com/office/drawing/2014/main" id="{97997D35-2135-5A41-9A2B-E3C960996274}"/>
              </a:ext>
            </a:extLst>
          </p:cNvPr>
          <p:cNvSpPr/>
          <p:nvPr/>
        </p:nvSpPr>
        <p:spPr>
          <a:xfrm>
            <a:off x="6889531" y="1942713"/>
            <a:ext cx="2254470" cy="3942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You don’t</a:t>
            </a:r>
          </a:p>
          <a:p>
            <a:pPr algn="ctr"/>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have to be</a:t>
            </a:r>
          </a:p>
          <a:p>
            <a:pPr algn="ctr"/>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great to get  </a:t>
            </a:r>
          </a:p>
          <a:p>
            <a:pPr algn="ctr"/>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started, but you </a:t>
            </a:r>
          </a:p>
          <a:p>
            <a:pPr algn="ctr"/>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do have to get</a:t>
            </a:r>
          </a:p>
          <a:p>
            <a:r>
              <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rPr>
              <a:t>        started to be great.</a:t>
            </a:r>
          </a:p>
          <a:p>
            <a:pPr algn="ctr"/>
            <a:endParaRPr lang="en-US"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onotype Corsiva" panose="03010101010201010101" pitchFamily="66" charset="0"/>
            </a:endParaRPr>
          </a:p>
          <a:p>
            <a:pPr algn="r"/>
            <a:r>
              <a:rPr lang="en-US" sz="12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cs typeface="Arial" panose="020B0604020202020204" pitchFamily="34" charset="0"/>
              </a:rPr>
              <a:t>-James Clear</a:t>
            </a:r>
          </a:p>
        </p:txBody>
      </p:sp>
      <p:sp>
        <p:nvSpPr>
          <p:cNvPr id="5" name="Slide Number Placeholder 4">
            <a:extLst>
              <a:ext uri="{FF2B5EF4-FFF2-40B4-BE49-F238E27FC236}">
                <a16:creationId xmlns:a16="http://schemas.microsoft.com/office/drawing/2014/main" id="{0652E092-5380-0F48-A726-79CBE100B349}"/>
              </a:ext>
            </a:extLst>
          </p:cNvPr>
          <p:cNvSpPr>
            <a:spLocks noGrp="1"/>
          </p:cNvSpPr>
          <p:nvPr>
            <p:ph type="sldNum" sz="quarter" idx="12"/>
          </p:nvPr>
        </p:nvSpPr>
        <p:spPr>
          <a:xfrm>
            <a:off x="6447692" y="6624946"/>
            <a:ext cx="2133600" cy="365125"/>
          </a:xfrm>
        </p:spPr>
        <p:txBody>
          <a:bodyPr/>
          <a:lstStyle/>
          <a:p>
            <a:pPr algn="r" defTabSz="914400"/>
            <a:fld id="{C90B5FB4-1AE6-4CC4-B374-7CA8E5916470}" type="slidenum">
              <a:rPr lang="en-US" sz="900" smtClean="0">
                <a:solidFill>
                  <a:schemeClr val="bg1"/>
                </a:solidFill>
                <a:latin typeface="Arial" panose="020B0604020202020204" pitchFamily="34" charset="0"/>
                <a:cs typeface="Arial" panose="020B0604020202020204" pitchFamily="34" charset="0"/>
              </a:rPr>
              <a:pPr algn="r" defTabSz="914400"/>
              <a:t>28</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443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6128" y="1599724"/>
            <a:ext cx="2972574" cy="736035"/>
          </a:xfrm>
          <a:prstGeom prst="rect">
            <a:avLst/>
          </a:prstGeom>
          <a:noFill/>
        </p:spPr>
        <p:txBody>
          <a:bodyPr wrap="square" rtlCol="0">
            <a:spAutoFit/>
          </a:bodyPr>
          <a:lstStyle/>
          <a:p>
            <a:pPr algn="r">
              <a:lnSpc>
                <a:spcPts val="5627"/>
              </a:lnSpc>
            </a:pPr>
            <a:r>
              <a:rPr lang="en-US" sz="3601" b="1" i="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ea typeface="Chronicle Display Light" charset="0"/>
                <a:cs typeface="Arial" panose="020B0604020202020204" pitchFamily="34" charset="0"/>
              </a:rPr>
              <a:t>QUESTIONS</a:t>
            </a:r>
          </a:p>
        </p:txBody>
      </p:sp>
      <p:sp>
        <p:nvSpPr>
          <p:cNvPr id="3" name="TextBox 2"/>
          <p:cNvSpPr txBox="1"/>
          <p:nvPr/>
        </p:nvSpPr>
        <p:spPr>
          <a:xfrm>
            <a:off x="113139" y="2514362"/>
            <a:ext cx="3429893" cy="736035"/>
          </a:xfrm>
          <a:prstGeom prst="rect">
            <a:avLst/>
          </a:prstGeom>
          <a:noFill/>
        </p:spPr>
        <p:txBody>
          <a:bodyPr wrap="square" rtlCol="0">
            <a:spAutoFit/>
          </a:bodyPr>
          <a:lstStyle/>
          <a:p>
            <a:pPr>
              <a:lnSpc>
                <a:spcPts val="5627"/>
              </a:lnSpc>
            </a:pPr>
            <a:r>
              <a:rPr lang="en-US" sz="3601" b="1" i="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ea typeface="Chronicle Display Light" charset="0"/>
                <a:cs typeface="Arial" panose="020B0604020202020204" pitchFamily="34" charset="0"/>
              </a:rPr>
              <a:t>DISCUSSION</a:t>
            </a:r>
          </a:p>
        </p:txBody>
      </p:sp>
      <p:sp>
        <p:nvSpPr>
          <p:cNvPr id="4" name="TextBox 3"/>
          <p:cNvSpPr txBox="1"/>
          <p:nvPr/>
        </p:nvSpPr>
        <p:spPr>
          <a:xfrm>
            <a:off x="1542261" y="2066544"/>
            <a:ext cx="571649" cy="736035"/>
          </a:xfrm>
          <a:prstGeom prst="rect">
            <a:avLst/>
          </a:prstGeom>
          <a:noFill/>
        </p:spPr>
        <p:txBody>
          <a:bodyPr wrap="square" rtlCol="0">
            <a:spAutoFit/>
          </a:bodyPr>
          <a:lstStyle/>
          <a:p>
            <a:pPr>
              <a:lnSpc>
                <a:spcPts val="5627"/>
              </a:lnSpc>
            </a:pPr>
            <a:r>
              <a:rPr lang="en-US" sz="3601" b="1" i="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ea typeface="Chronicle Display Light" charset="0"/>
                <a:cs typeface="Arial" panose="020B0604020202020204" pitchFamily="34" charset="0"/>
              </a:rPr>
              <a:t>&amp;</a:t>
            </a:r>
          </a:p>
        </p:txBody>
      </p:sp>
      <p:sp>
        <p:nvSpPr>
          <p:cNvPr id="5" name="TextBox 4"/>
          <p:cNvSpPr txBox="1"/>
          <p:nvPr/>
        </p:nvSpPr>
        <p:spPr>
          <a:xfrm>
            <a:off x="1245477" y="4000649"/>
            <a:ext cx="7255017" cy="1415772"/>
          </a:xfrm>
          <a:prstGeom prst="rect">
            <a:avLst/>
          </a:prstGeom>
          <a:noFill/>
        </p:spPr>
        <p:txBody>
          <a:bodyPr wrap="square" rtlCol="0">
            <a:spAutoFit/>
          </a:bodyPr>
          <a:lstStyle/>
          <a:p>
            <a:r>
              <a:rPr lang="en-US" sz="36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The reward of a thing well done</a:t>
            </a:r>
          </a:p>
          <a:p>
            <a:r>
              <a:rPr lang="en-US" sz="36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is having done it.</a:t>
            </a:r>
          </a:p>
          <a:p>
            <a:pPr algn="r"/>
            <a:r>
              <a:rPr lang="en-US" sz="1400" b="1" spc="38"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Ralph Waldo Emerson</a:t>
            </a:r>
          </a:p>
        </p:txBody>
      </p:sp>
      <p:sp>
        <p:nvSpPr>
          <p:cNvPr id="6" name="Slide Number Placeholder 4">
            <a:extLst>
              <a:ext uri="{FF2B5EF4-FFF2-40B4-BE49-F238E27FC236}">
                <a16:creationId xmlns:a16="http://schemas.microsoft.com/office/drawing/2014/main" id="{EA43D0DD-6151-154D-AB5E-37B5398EE3A6}"/>
              </a:ext>
            </a:extLst>
          </p:cNvPr>
          <p:cNvSpPr txBox="1">
            <a:spLocks/>
          </p:cNvSpPr>
          <p:nvPr/>
        </p:nvSpPr>
        <p:spPr>
          <a:xfrm>
            <a:off x="6447692" y="662494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B5FB4-1AE6-4CC4-B374-7CA8E5916470}" type="slidenum">
              <a:rPr lang="en-US" sz="900" smtClean="0">
                <a:latin typeface="Arial" panose="020B0604020202020204" pitchFamily="34" charset="0"/>
                <a:cs typeface="Arial" panose="020B0604020202020204" pitchFamily="34" charset="0"/>
              </a:rPr>
              <a:pPr algn="r"/>
              <a:t>29</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619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E115ABF-C01F-4AD6-885F-DF3AC6924C1A}"/>
              </a:ext>
            </a:extLst>
          </p:cNvPr>
          <p:cNvSpPr>
            <a:spLocks noGrp="1"/>
          </p:cNvSpPr>
          <p:nvPr>
            <p:ph type="title"/>
          </p:nvPr>
        </p:nvSpPr>
        <p:spPr>
          <a:xfrm>
            <a:off x="314325" y="128034"/>
            <a:ext cx="8829675" cy="990159"/>
          </a:xfrm>
        </p:spPr>
        <p:txBody>
          <a:bodyPr>
            <a:normAutofit/>
          </a:bodyPr>
          <a:lstStyle/>
          <a:p>
            <a:pPr>
              <a:lnSpc>
                <a:spcPct val="100000"/>
              </a:lnSpc>
            </a:pPr>
            <a:r>
              <a:rPr lang="en-US" sz="3200" b="1" kern="1200" dirty="0">
                <a:solidFill>
                  <a:schemeClr val="tx1">
                    <a:lumMod val="65000"/>
                    <a:lumOff val="35000"/>
                  </a:schemeClr>
                </a:solidFill>
                <a:latin typeface="Arial" pitchFamily="34" charset="0"/>
                <a:ea typeface="Adobe Fan Heiti Std B" pitchFamily="34" charset="-128"/>
                <a:cs typeface="Arial" pitchFamily="34" charset="0"/>
              </a:rPr>
              <a:t>Our Guests</a:t>
            </a:r>
            <a:br>
              <a:rPr lang="en-US" sz="3200" b="1" kern="1200" dirty="0">
                <a:solidFill>
                  <a:schemeClr val="tx1">
                    <a:lumMod val="65000"/>
                    <a:lumOff val="35000"/>
                  </a:schemeClr>
                </a:solidFill>
                <a:latin typeface="Arial" pitchFamily="34" charset="0"/>
                <a:ea typeface="Adobe Fan Heiti Std B" pitchFamily="34" charset="-128"/>
                <a:cs typeface="Arial" pitchFamily="34" charset="0"/>
              </a:rPr>
            </a:br>
            <a:r>
              <a:rPr lang="en-US" sz="2000" b="0" i="1" dirty="0"/>
              <a:t>The Cybersecurity Framework “Next Up!” Webcast Series</a:t>
            </a:r>
            <a:endParaRPr lang="en-US" sz="2000" b="1" kern="1200" dirty="0">
              <a:solidFill>
                <a:schemeClr val="tx1">
                  <a:lumMod val="65000"/>
                  <a:lumOff val="35000"/>
                </a:schemeClr>
              </a:solidFill>
              <a:latin typeface="Arial" pitchFamily="34" charset="0"/>
              <a:ea typeface="Adobe Fan Heiti Std B" pitchFamily="34" charset="-128"/>
              <a:cs typeface="Arial" pitchFamily="34" charset="0"/>
            </a:endParaRPr>
          </a:p>
        </p:txBody>
      </p:sp>
      <p:sp>
        <p:nvSpPr>
          <p:cNvPr id="9" name="Content Placeholder 2">
            <a:extLst>
              <a:ext uri="{FF2B5EF4-FFF2-40B4-BE49-F238E27FC236}">
                <a16:creationId xmlns:a16="http://schemas.microsoft.com/office/drawing/2014/main" id="{FF72AF6C-6893-4364-82FE-80080FFB43BC}"/>
              </a:ext>
            </a:extLst>
          </p:cNvPr>
          <p:cNvSpPr>
            <a:spLocks noGrp="1"/>
          </p:cNvSpPr>
          <p:nvPr>
            <p:ph idx="1"/>
          </p:nvPr>
        </p:nvSpPr>
        <p:spPr>
          <a:xfrm>
            <a:off x="457200" y="1219200"/>
            <a:ext cx="8371114" cy="5410200"/>
          </a:xfrm>
        </p:spPr>
        <p:txBody>
          <a:bodyPr>
            <a:normAutofit/>
          </a:bodyPr>
          <a:lstStyle/>
          <a:p>
            <a:pPr lvl="0"/>
            <a:r>
              <a:rPr lang="en-US" sz="2800" b="1" dirty="0"/>
              <a:t>Ellen </a:t>
            </a:r>
            <a:r>
              <a:rPr lang="en-US" sz="2800" b="1" dirty="0" err="1"/>
              <a:t>Garshick</a:t>
            </a:r>
            <a:endParaRPr lang="en-US" sz="2800" b="1" dirty="0"/>
          </a:p>
          <a:p>
            <a:pPr lvl="0"/>
            <a:r>
              <a:rPr lang="en-US" sz="2800" dirty="0"/>
              <a:t>Program Analyst</a:t>
            </a:r>
          </a:p>
          <a:p>
            <a:pPr lvl="0"/>
            <a:r>
              <a:rPr lang="en-US" sz="2800" dirty="0"/>
              <a:t>Baldrige Performance Excellence Program</a:t>
            </a:r>
          </a:p>
          <a:p>
            <a:pPr lvl="0"/>
            <a:endParaRPr lang="en-US" sz="2800" dirty="0"/>
          </a:p>
          <a:p>
            <a:pPr lvl="0"/>
            <a:r>
              <a:rPr lang="en-US" sz="2800" b="1" dirty="0" err="1"/>
              <a:t>Steffani</a:t>
            </a:r>
            <a:r>
              <a:rPr lang="en-US" sz="2800" b="1" dirty="0"/>
              <a:t> Webb</a:t>
            </a:r>
          </a:p>
          <a:p>
            <a:pPr lvl="0"/>
            <a:r>
              <a:rPr lang="en-US" sz="2800" dirty="0"/>
              <a:t>Vice Chancellor of Administration</a:t>
            </a:r>
          </a:p>
          <a:p>
            <a:pPr lvl="0"/>
            <a:r>
              <a:rPr lang="en-US" sz="2800" dirty="0"/>
              <a:t>University of Kansas Medical Center</a:t>
            </a:r>
          </a:p>
        </p:txBody>
      </p:sp>
      <p:sp>
        <p:nvSpPr>
          <p:cNvPr id="8" name="Slide Number Placeholder 4">
            <a:extLst>
              <a:ext uri="{FF2B5EF4-FFF2-40B4-BE49-F238E27FC236}">
                <a16:creationId xmlns:a16="http://schemas.microsoft.com/office/drawing/2014/main" id="{B303EE58-DB6E-164E-9AE2-673B7E160166}"/>
              </a:ext>
            </a:extLst>
          </p:cNvPr>
          <p:cNvSpPr>
            <a:spLocks noGrp="1"/>
          </p:cNvSpPr>
          <p:nvPr>
            <p:ph type="sldNum" sz="quarter" idx="12"/>
          </p:nvPr>
        </p:nvSpPr>
        <p:spPr/>
        <p:txBody>
          <a:bodyPr/>
          <a:lstStyle/>
          <a:p>
            <a:pPr defTabSz="914400"/>
            <a:fld id="{C90B5FB4-1AE6-4CC4-B374-7CA8E5916470}" type="slidenum">
              <a:rPr lang="en-US" smtClean="0">
                <a:solidFill>
                  <a:prstClr val="black">
                    <a:tint val="75000"/>
                  </a:prstClr>
                </a:solidFill>
              </a:rPr>
              <a:pPr defTabSz="914400"/>
              <a:t>3</a:t>
            </a:fld>
            <a:endParaRPr lang="en-US" dirty="0">
              <a:solidFill>
                <a:prstClr val="black">
                  <a:tint val="75000"/>
                </a:prstClr>
              </a:solidFill>
            </a:endParaRPr>
          </a:p>
        </p:txBody>
      </p:sp>
    </p:spTree>
    <p:extLst>
      <p:ext uri="{BB962C8B-B14F-4D97-AF65-F5344CB8AC3E}">
        <p14:creationId xmlns:p14="http://schemas.microsoft.com/office/powerpoint/2010/main" val="2701347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5280"/>
            <a:ext cx="8458200" cy="762000"/>
          </a:xfrm>
        </p:spPr>
        <p:txBody>
          <a:bodyPr/>
          <a:lstStyle/>
          <a:p>
            <a:pPr>
              <a:lnSpc>
                <a:spcPct val="100000"/>
              </a:lnSpc>
              <a:defRPr/>
            </a:pPr>
            <a:r>
              <a:rPr lang="en-US" sz="3200" dirty="0">
                <a:cs typeface="+mj-cs"/>
              </a:rPr>
              <a:t>Resources</a:t>
            </a:r>
            <a:br>
              <a:rPr lang="en-US" sz="3200" dirty="0">
                <a:cs typeface="+mj-cs"/>
              </a:rPr>
            </a:br>
            <a:r>
              <a:rPr lang="en-US" sz="2000" b="0" i="1" dirty="0"/>
              <a:t>The Cybersecurity Framework “Next Up!” Webcast Series</a:t>
            </a:r>
            <a:endParaRPr lang="en-US" sz="2000" b="0" i="1" dirty="0">
              <a:cs typeface="+mj-cs"/>
            </a:endParaRPr>
          </a:p>
        </p:txBody>
      </p:sp>
      <p:sp>
        <p:nvSpPr>
          <p:cNvPr id="6" name="Content Placeholder 2">
            <a:extLst>
              <a:ext uri="{FF2B5EF4-FFF2-40B4-BE49-F238E27FC236}">
                <a16:creationId xmlns:a16="http://schemas.microsoft.com/office/drawing/2014/main" id="{993D2CD3-7E47-0145-AB85-3299482306A6}"/>
              </a:ext>
            </a:extLst>
          </p:cNvPr>
          <p:cNvSpPr txBox="1">
            <a:spLocks/>
          </p:cNvSpPr>
          <p:nvPr/>
        </p:nvSpPr>
        <p:spPr>
          <a:xfrm>
            <a:off x="1377313" y="1143000"/>
            <a:ext cx="7019927" cy="5715000"/>
          </a:xfrm>
          <a:prstGeom prst="rect">
            <a:avLst/>
          </a:prstGeom>
        </p:spPr>
        <p:txBody>
          <a:bodyPr/>
          <a:lstStyle>
            <a:lvl1pPr marL="342900" marR="0" indent="-342900" algn="l" defTabSz="914400" rtl="0" latinLnBrk="0">
              <a:lnSpc>
                <a:spcPct val="100000"/>
              </a:lnSpc>
              <a:spcBef>
                <a:spcPts val="400"/>
              </a:spcBef>
              <a:spcAft>
                <a:spcPts val="0"/>
              </a:spcAft>
              <a:buClrTx/>
              <a:buSzTx/>
              <a:buFontTx/>
              <a:buNone/>
              <a:tabLst/>
              <a:defRPr sz="2000" b="0" i="0" u="none" strike="noStrike" cap="none" spc="0" baseline="0">
                <a:ln>
                  <a:noFill/>
                </a:ln>
                <a:solidFill>
                  <a:srgbClr val="595959"/>
                </a:solidFill>
                <a:uFillTx/>
                <a:latin typeface="Arial"/>
                <a:ea typeface="Arial"/>
                <a:cs typeface="Arial"/>
                <a:sym typeface="Arial"/>
              </a:defRPr>
            </a:lvl1pPr>
            <a:lvl2pPr marL="742950" marR="0" indent="-28575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rgbClr val="595959"/>
                </a:solidFill>
                <a:uFillTx/>
                <a:latin typeface="Arial"/>
                <a:ea typeface="Arial"/>
                <a:cs typeface="Arial"/>
                <a:sym typeface="Arial"/>
              </a:defRPr>
            </a:lvl2pPr>
            <a:lvl3pPr marL="1168400" marR="0" indent="-254000" algn="l" defTabSz="914400" rtl="0" latinLnBrk="0">
              <a:lnSpc>
                <a:spcPct val="100000"/>
              </a:lnSpc>
              <a:spcBef>
                <a:spcPts val="400"/>
              </a:spcBef>
              <a:spcAft>
                <a:spcPts val="0"/>
              </a:spcAft>
              <a:buClrTx/>
              <a:buSzPct val="120000"/>
              <a:buFontTx/>
              <a:buChar char="•"/>
              <a:tabLst/>
              <a:defRPr sz="2000" b="0" i="0" u="none" strike="noStrike" cap="none" spc="0" baseline="0">
                <a:ln>
                  <a:noFill/>
                </a:ln>
                <a:solidFill>
                  <a:srgbClr val="595959"/>
                </a:solidFill>
                <a:uFillTx/>
                <a:latin typeface="Arial"/>
                <a:ea typeface="Arial"/>
                <a:cs typeface="Arial"/>
                <a:sym typeface="Arial"/>
              </a:defRPr>
            </a:lvl3pPr>
            <a:lvl4pPr marL="1625600" marR="0" indent="-2540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rgbClr val="595959"/>
                </a:solidFill>
                <a:uFillTx/>
                <a:latin typeface="Arial"/>
                <a:ea typeface="Arial"/>
                <a:cs typeface="Arial"/>
                <a:sym typeface="Arial"/>
              </a:defRPr>
            </a:lvl4pPr>
            <a:lvl5pPr marL="2057400" marR="0" indent="-2286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rgbClr val="595959"/>
                </a:solidFill>
                <a:uFillTx/>
                <a:latin typeface="Arial"/>
                <a:ea typeface="Arial"/>
                <a:cs typeface="Arial"/>
                <a:sym typeface="Arial"/>
              </a:defRPr>
            </a:lvl5pPr>
            <a:lvl6pPr marL="2514600" marR="0" indent="-2286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rgbClr val="595959"/>
                </a:solidFill>
                <a:uFillTx/>
                <a:latin typeface="Arial"/>
                <a:ea typeface="Arial"/>
                <a:cs typeface="Arial"/>
                <a:sym typeface="Arial"/>
              </a:defRPr>
            </a:lvl6pPr>
            <a:lvl7pPr marL="2971800" marR="0" indent="-2286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rgbClr val="595959"/>
                </a:solidFill>
                <a:uFillTx/>
                <a:latin typeface="Arial"/>
                <a:ea typeface="Arial"/>
                <a:cs typeface="Arial"/>
                <a:sym typeface="Arial"/>
              </a:defRPr>
            </a:lvl7pPr>
            <a:lvl8pPr marL="3429000" marR="0" indent="-2286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rgbClr val="595959"/>
                </a:solidFill>
                <a:uFillTx/>
                <a:latin typeface="Arial"/>
                <a:ea typeface="Arial"/>
                <a:cs typeface="Arial"/>
                <a:sym typeface="Arial"/>
              </a:defRPr>
            </a:lvl8pPr>
            <a:lvl9pPr marL="3886200" marR="0" indent="-2286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rgbClr val="595959"/>
                </a:solidFill>
                <a:uFillTx/>
                <a:latin typeface="Arial"/>
                <a:ea typeface="Arial"/>
                <a:cs typeface="Arial"/>
                <a:sym typeface="Arial"/>
              </a:defRPr>
            </a:lvl9pPr>
          </a:lstStyle>
          <a:p>
            <a:pPr marL="0" indent="0"/>
            <a:r>
              <a:rPr lang="en-US" sz="2800" dirty="0"/>
              <a:t>Framework for Improving Critical Infrastructure Cybersecurity</a:t>
            </a:r>
          </a:p>
          <a:p>
            <a:pPr marL="457200" lvl="1" indent="0">
              <a:buNone/>
            </a:pPr>
            <a:r>
              <a:rPr lang="en-US" sz="2400" dirty="0">
                <a:hlinkClick r:id="rId2"/>
              </a:rPr>
              <a:t>www.nist.gov/cyberframework</a:t>
            </a:r>
            <a:r>
              <a:rPr lang="en-US" sz="2400" dirty="0"/>
              <a:t>  </a:t>
            </a:r>
          </a:p>
          <a:p>
            <a:pPr marL="457200" lvl="1" indent="0">
              <a:buNone/>
            </a:pPr>
            <a:endParaRPr lang="en-US" sz="2400" dirty="0"/>
          </a:p>
          <a:p>
            <a:pPr marL="0" indent="0"/>
            <a:r>
              <a:rPr lang="en-US" sz="2800" dirty="0"/>
              <a:t>The Baldrige Cybersecurity Initiative</a:t>
            </a:r>
          </a:p>
          <a:p>
            <a:pPr marL="457200" lvl="1" indent="0">
              <a:buNone/>
            </a:pPr>
            <a:r>
              <a:rPr lang="en-US" sz="2400" dirty="0">
                <a:hlinkClick r:id="rId3"/>
              </a:rPr>
              <a:t>https://www.nist.gov/baldrige/products-services/baldrige-cybersecurity-initiative</a:t>
            </a:r>
            <a:endParaRPr lang="en-US" sz="2400" dirty="0"/>
          </a:p>
          <a:p>
            <a:pPr marL="457200" lvl="1" indent="0">
              <a:buNone/>
            </a:pPr>
            <a:endParaRPr lang="en-US" sz="2400" dirty="0"/>
          </a:p>
          <a:p>
            <a:pPr marL="0" indent="0"/>
            <a:r>
              <a:rPr lang="en-US" sz="2800" dirty="0"/>
              <a:t>University of Kansas Medical Center</a:t>
            </a:r>
          </a:p>
          <a:p>
            <a:pPr marL="457200" lvl="1" indent="0">
              <a:buNone/>
            </a:pPr>
            <a:r>
              <a:rPr lang="en-US" sz="2400" dirty="0">
                <a:hlinkClick r:id="rId4"/>
              </a:rPr>
              <a:t>http://www.kumc.edu/</a:t>
            </a:r>
            <a:endParaRPr lang="en-US" sz="2400" dirty="0"/>
          </a:p>
          <a:p>
            <a:pPr marL="457200" lvl="1" indent="0">
              <a:buNone/>
            </a:pPr>
            <a:endParaRPr lang="en-US" sz="2400" dirty="0"/>
          </a:p>
          <a:p>
            <a:pPr marL="57150" indent="0"/>
            <a:r>
              <a:rPr lang="en-US" sz="2800" dirty="0"/>
              <a:t>Questions and Thoughts</a:t>
            </a:r>
          </a:p>
          <a:p>
            <a:pPr marL="457200" lvl="1" indent="0">
              <a:buNone/>
            </a:pPr>
            <a:r>
              <a:rPr lang="en-US" sz="2400" dirty="0">
                <a:hlinkClick r:id="rId5"/>
              </a:rPr>
              <a:t>cyberframework@nist.gov</a:t>
            </a:r>
            <a:endParaRPr lang="en-US" sz="2400" dirty="0"/>
          </a:p>
        </p:txBody>
      </p:sp>
      <p:sp>
        <p:nvSpPr>
          <p:cNvPr id="4" name="Slide Number Placeholder 4">
            <a:extLst>
              <a:ext uri="{FF2B5EF4-FFF2-40B4-BE49-F238E27FC236}">
                <a16:creationId xmlns:a16="http://schemas.microsoft.com/office/drawing/2014/main" id="{52E4EA85-C48C-2046-9B45-8B785DB23B26}"/>
              </a:ext>
            </a:extLst>
          </p:cNvPr>
          <p:cNvSpPr>
            <a:spLocks noGrp="1"/>
          </p:cNvSpPr>
          <p:nvPr>
            <p:ph type="sldNum" sz="quarter" idx="12"/>
          </p:nvPr>
        </p:nvSpPr>
        <p:spPr>
          <a:xfrm>
            <a:off x="6553200" y="6356359"/>
            <a:ext cx="2133600" cy="365125"/>
          </a:xfrm>
        </p:spPr>
        <p:txBody>
          <a:bodyPr/>
          <a:lstStyle/>
          <a:p>
            <a:pPr defTabSz="914400"/>
            <a:fld id="{C90B5FB4-1AE6-4CC4-B374-7CA8E5916470}" type="slidenum">
              <a:rPr lang="en-US" smtClean="0">
                <a:solidFill>
                  <a:prstClr val="black">
                    <a:tint val="75000"/>
                  </a:prstClr>
                </a:solidFill>
              </a:rPr>
              <a:pPr defTabSz="914400"/>
              <a:t>30</a:t>
            </a:fld>
            <a:endParaRPr lang="en-US" dirty="0">
              <a:solidFill>
                <a:prstClr val="black">
                  <a:tint val="75000"/>
                </a:prstClr>
              </a:solidFill>
            </a:endParaRPr>
          </a:p>
        </p:txBody>
      </p:sp>
    </p:spTree>
    <p:extLst>
      <p:ext uri="{BB962C8B-B14F-4D97-AF65-F5344CB8AC3E}">
        <p14:creationId xmlns:p14="http://schemas.microsoft.com/office/powerpoint/2010/main" val="1487841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1752" y="321092"/>
            <a:ext cx="8458200" cy="762000"/>
          </a:xfrm>
        </p:spPr>
        <p:txBody>
          <a:bodyPr>
            <a:noAutofit/>
          </a:bodyPr>
          <a:lstStyle/>
          <a:p>
            <a:pPr>
              <a:lnSpc>
                <a:spcPct val="100000"/>
              </a:lnSpc>
            </a:pPr>
            <a:r>
              <a:rPr lang="en-US" sz="3200" b="1" dirty="0">
                <a:solidFill>
                  <a:schemeClr val="tx1">
                    <a:lumMod val="65000"/>
                    <a:lumOff val="35000"/>
                  </a:schemeClr>
                </a:solidFill>
                <a:latin typeface="Arial"/>
                <a:cs typeface="Arial"/>
              </a:rPr>
              <a:t>Upcoming</a:t>
            </a:r>
            <a:br>
              <a:rPr lang="en-US" sz="3200" b="1" dirty="0">
                <a:solidFill>
                  <a:schemeClr val="tx1">
                    <a:lumMod val="65000"/>
                    <a:lumOff val="35000"/>
                  </a:schemeClr>
                </a:solidFill>
                <a:latin typeface="Arial"/>
                <a:cs typeface="Arial"/>
              </a:rPr>
            </a:br>
            <a:r>
              <a:rPr lang="en-US" sz="2000" b="0" i="1" dirty="0"/>
              <a:t>The Cybersecurity Framework “Next Up!” Webcast Series</a:t>
            </a:r>
            <a:endParaRPr lang="en-US" sz="2000" i="1" dirty="0">
              <a:solidFill>
                <a:schemeClr val="tx1">
                  <a:lumMod val="65000"/>
                  <a:lumOff val="35000"/>
                </a:schemeClr>
              </a:solidFill>
              <a:latin typeface="Arial"/>
              <a:cs typeface="Arial"/>
            </a:endParaRPr>
          </a:p>
        </p:txBody>
      </p:sp>
      <p:sp>
        <p:nvSpPr>
          <p:cNvPr id="2" name="Content Placeholder 1">
            <a:extLst>
              <a:ext uri="{FF2B5EF4-FFF2-40B4-BE49-F238E27FC236}">
                <a16:creationId xmlns:a16="http://schemas.microsoft.com/office/drawing/2014/main" id="{7AEE98C0-958E-8249-AA7C-62CBE913B725}"/>
              </a:ext>
            </a:extLst>
          </p:cNvPr>
          <p:cNvSpPr>
            <a:spLocks noGrp="1"/>
          </p:cNvSpPr>
          <p:nvPr>
            <p:ph idx="1"/>
          </p:nvPr>
        </p:nvSpPr>
        <p:spPr>
          <a:xfrm>
            <a:off x="289560" y="1219200"/>
            <a:ext cx="8686800" cy="5410200"/>
          </a:xfrm>
        </p:spPr>
        <p:txBody>
          <a:bodyPr>
            <a:normAutofit/>
          </a:bodyPr>
          <a:lstStyle/>
          <a:p>
            <a:r>
              <a:rPr lang="en-US" sz="2800" b="1" dirty="0"/>
              <a:t>NIST Cybersecurity Risk Management conference</a:t>
            </a:r>
          </a:p>
          <a:p>
            <a:pPr marL="255588" indent="-14288"/>
            <a:r>
              <a:rPr lang="en-US" sz="2400" dirty="0"/>
              <a:t>November 7-9, 2018</a:t>
            </a:r>
          </a:p>
          <a:p>
            <a:pPr marL="255588" indent="-14288"/>
            <a:r>
              <a:rPr lang="en-US" sz="2400" dirty="0"/>
              <a:t>Renaissance Baltimore Harborplace</a:t>
            </a:r>
          </a:p>
          <a:p>
            <a:pPr marL="255588" indent="-14288"/>
            <a:r>
              <a:rPr lang="en-US" sz="2400" i="1" dirty="0"/>
              <a:t>Registration now open</a:t>
            </a:r>
            <a:endParaRPr lang="en-US" sz="2400" dirty="0"/>
          </a:p>
          <a:p>
            <a:pPr marL="255588" indent="-14288"/>
            <a:r>
              <a:rPr lang="en-US" sz="2400" dirty="0">
                <a:hlinkClick r:id="rId3"/>
              </a:rPr>
              <a:t>https://www.nist.gov/news-events/events/2018/11/nist-cybersecurity-risk-management-conference</a:t>
            </a:r>
            <a:endParaRPr lang="en-US" sz="2400" dirty="0"/>
          </a:p>
          <a:p>
            <a:endParaRPr lang="en-US" sz="2400" dirty="0"/>
          </a:p>
          <a:p>
            <a:r>
              <a:rPr lang="en-US" sz="2800" b="1" dirty="0"/>
              <a:t>31</a:t>
            </a:r>
            <a:r>
              <a:rPr lang="en-US" sz="2800" b="1" baseline="30000" dirty="0"/>
              <a:t>st</a:t>
            </a:r>
            <a:r>
              <a:rPr lang="en-US" sz="2800" b="1" dirty="0"/>
              <a:t> Baldrige Quest for Excellence conference</a:t>
            </a:r>
          </a:p>
          <a:p>
            <a:pPr marL="255588" indent="-14288"/>
            <a:r>
              <a:rPr lang="en-US" sz="2400" dirty="0"/>
              <a:t>April 7-10, 2019</a:t>
            </a:r>
          </a:p>
          <a:p>
            <a:pPr marL="255588" indent="-14288"/>
            <a:r>
              <a:rPr lang="en-US" sz="2400" dirty="0"/>
              <a:t>National Harbor, Maryland, Gaylord National Harbor</a:t>
            </a:r>
          </a:p>
          <a:p>
            <a:pPr marL="255588" indent="-14288"/>
            <a:r>
              <a:rPr lang="en-US" sz="2400" dirty="0">
                <a:hlinkClick r:id="rId4"/>
              </a:rPr>
              <a:t>https://www.nist.gov/baldrige/conferences</a:t>
            </a:r>
            <a:endParaRPr lang="en-US" sz="2400" dirty="0"/>
          </a:p>
          <a:p>
            <a:endParaRPr lang="en-US" sz="2400" b="1" dirty="0"/>
          </a:p>
        </p:txBody>
      </p:sp>
      <p:sp>
        <p:nvSpPr>
          <p:cNvPr id="7" name="Slide Number Placeholder 4">
            <a:extLst>
              <a:ext uri="{FF2B5EF4-FFF2-40B4-BE49-F238E27FC236}">
                <a16:creationId xmlns:a16="http://schemas.microsoft.com/office/drawing/2014/main" id="{F71EB3BC-00FC-DE4C-BCC6-311B1C1386D0}"/>
              </a:ext>
            </a:extLst>
          </p:cNvPr>
          <p:cNvSpPr>
            <a:spLocks noGrp="1"/>
          </p:cNvSpPr>
          <p:nvPr>
            <p:ph type="sldNum" sz="quarter" idx="12"/>
          </p:nvPr>
        </p:nvSpPr>
        <p:spPr>
          <a:xfrm>
            <a:off x="6553200" y="6356359"/>
            <a:ext cx="2133600" cy="365125"/>
          </a:xfrm>
        </p:spPr>
        <p:txBody>
          <a:bodyPr/>
          <a:lstStyle/>
          <a:p>
            <a:pPr defTabSz="914400"/>
            <a:fld id="{C90B5FB4-1AE6-4CC4-B374-7CA8E5916470}" type="slidenum">
              <a:rPr lang="en-US" smtClean="0">
                <a:solidFill>
                  <a:prstClr val="black">
                    <a:tint val="75000"/>
                  </a:prstClr>
                </a:solidFill>
              </a:rPr>
              <a:pPr defTabSz="914400"/>
              <a:t>31</a:t>
            </a:fld>
            <a:endParaRPr lang="en-US" dirty="0">
              <a:solidFill>
                <a:prstClr val="black">
                  <a:tint val="75000"/>
                </a:prstClr>
              </a:solidFill>
            </a:endParaRPr>
          </a:p>
        </p:txBody>
      </p:sp>
    </p:spTree>
    <p:extLst>
      <p:ext uri="{BB962C8B-B14F-4D97-AF65-F5344CB8AC3E}">
        <p14:creationId xmlns:p14="http://schemas.microsoft.com/office/powerpoint/2010/main" val="1333049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736" y="149472"/>
            <a:ext cx="8458200" cy="990159"/>
          </a:xfrm>
        </p:spPr>
        <p:txBody>
          <a:bodyPr/>
          <a:lstStyle/>
          <a:p>
            <a:pPr>
              <a:lnSpc>
                <a:spcPct val="100000"/>
              </a:lnSpc>
            </a:pPr>
            <a:r>
              <a:rPr lang="en-US" sz="3200" dirty="0"/>
              <a:t>Ways to Share Framework Best Practices</a:t>
            </a:r>
            <a:br>
              <a:rPr lang="en-US" sz="3600" dirty="0"/>
            </a:br>
            <a:r>
              <a:rPr lang="en-US" sz="2000" b="0" i="1" dirty="0"/>
              <a:t>The Cybersecurity Framework “Next Up!” Webcast Series</a:t>
            </a:r>
            <a:endParaRPr lang="en-US" sz="1400" b="0" i="1" dirty="0"/>
          </a:p>
        </p:txBody>
      </p:sp>
      <p:sp>
        <p:nvSpPr>
          <p:cNvPr id="4" name="Content Placeholder 3"/>
          <p:cNvSpPr>
            <a:spLocks noGrp="1"/>
          </p:cNvSpPr>
          <p:nvPr>
            <p:ph idx="1"/>
          </p:nvPr>
        </p:nvSpPr>
        <p:spPr>
          <a:xfrm>
            <a:off x="304800" y="1219202"/>
            <a:ext cx="8403896" cy="5289551"/>
          </a:xfrm>
        </p:spPr>
        <p:txBody>
          <a:bodyPr>
            <a:noAutofit/>
          </a:bodyPr>
          <a:lstStyle/>
          <a:p>
            <a:pPr marL="256032">
              <a:spcAft>
                <a:spcPts val="1000"/>
              </a:spcAft>
              <a:buFont typeface="Arial" panose="020B0604020202020204" pitchFamily="34" charset="0"/>
              <a:buChar char="•"/>
            </a:pPr>
            <a:endParaRPr lang="en-US" sz="2400" dirty="0">
              <a:solidFill>
                <a:schemeClr val="tx1">
                  <a:lumMod val="75000"/>
                  <a:lumOff val="25000"/>
                </a:schemeClr>
              </a:solidFill>
            </a:endParaRPr>
          </a:p>
          <a:p>
            <a:pPr marL="256032">
              <a:spcAft>
                <a:spcPts val="1000"/>
              </a:spcAft>
              <a:buFont typeface="Arial" panose="020B0604020202020204" pitchFamily="34" charset="0"/>
              <a:buChar char="•"/>
            </a:pPr>
            <a:r>
              <a:rPr lang="en-US" sz="2400" dirty="0">
                <a:solidFill>
                  <a:schemeClr val="tx1">
                    <a:lumMod val="75000"/>
                    <a:lumOff val="25000"/>
                  </a:schemeClr>
                </a:solidFill>
              </a:rPr>
              <a:t>Share your </a:t>
            </a:r>
            <a:r>
              <a:rPr lang="en-US" sz="2400" dirty="0">
                <a:solidFill>
                  <a:schemeClr val="accent1"/>
                </a:solidFill>
                <a:hlinkClick r:id="rId3"/>
              </a:rPr>
              <a:t>Resources</a:t>
            </a:r>
            <a:r>
              <a:rPr lang="en-US" sz="2400" dirty="0">
                <a:solidFill>
                  <a:schemeClr val="tx1">
                    <a:lumMod val="75000"/>
                    <a:lumOff val="25000"/>
                  </a:schemeClr>
                </a:solidFill>
              </a:rPr>
              <a:t> with others in coordination with NIST</a:t>
            </a:r>
          </a:p>
          <a:p>
            <a:pPr marL="256032">
              <a:spcAft>
                <a:spcPts val="1000"/>
              </a:spcAft>
              <a:buFont typeface="Arial" panose="020B0604020202020204" pitchFamily="34" charset="0"/>
              <a:buChar char="•"/>
            </a:pPr>
            <a:r>
              <a:rPr lang="en-US" sz="2400" dirty="0"/>
              <a:t>Publish </a:t>
            </a:r>
            <a:r>
              <a:rPr lang="en-US" sz="2400" dirty="0">
                <a:solidFill>
                  <a:schemeClr val="accent1"/>
                </a:solidFill>
                <a:hlinkClick r:id="rId4"/>
              </a:rPr>
              <a:t>Success Stories</a:t>
            </a:r>
            <a:r>
              <a:rPr lang="en-US" sz="2400" dirty="0">
                <a:solidFill>
                  <a:schemeClr val="accent1"/>
                </a:solidFill>
              </a:rPr>
              <a:t> </a:t>
            </a:r>
            <a:r>
              <a:rPr lang="en-US" sz="2400" dirty="0"/>
              <a:t>of your Framework implementation in coordination with NIST</a:t>
            </a:r>
          </a:p>
          <a:p>
            <a:pPr marL="256032">
              <a:spcAft>
                <a:spcPts val="1000"/>
              </a:spcAft>
              <a:buFont typeface="Arial" panose="020B0604020202020204" pitchFamily="34" charset="0"/>
              <a:buChar char="•"/>
            </a:pPr>
            <a:r>
              <a:rPr lang="en-US" sz="2400" dirty="0"/>
              <a:t>Submit an idea for the NIST </a:t>
            </a:r>
            <a:r>
              <a:rPr lang="en-US" sz="2400" dirty="0">
                <a:solidFill>
                  <a:schemeClr val="accent1"/>
                </a:solidFill>
                <a:hlinkClick r:id="rId5"/>
              </a:rPr>
              <a:t>Call for Speakers</a:t>
            </a:r>
            <a:endParaRPr lang="en-US" sz="2400" dirty="0">
              <a:solidFill>
                <a:schemeClr val="accent1"/>
              </a:solidFill>
            </a:endParaRPr>
          </a:p>
          <a:p>
            <a:pPr marL="0" indent="0" algn="ctr"/>
            <a:endParaRPr lang="en-US" sz="2200" i="1" dirty="0"/>
          </a:p>
          <a:p>
            <a:pPr marL="0" indent="0" algn="ctr"/>
            <a:endParaRPr lang="en-US" sz="2200" i="1" dirty="0"/>
          </a:p>
          <a:p>
            <a:pPr marL="0" indent="0" algn="ctr"/>
            <a:r>
              <a:rPr lang="en-US" sz="2000" i="1" dirty="0">
                <a:hlinkClick r:id="rId6"/>
              </a:rPr>
              <a:t>cyberframework@nist.gov</a:t>
            </a:r>
            <a:r>
              <a:rPr lang="en-US" sz="2000" i="1" dirty="0"/>
              <a:t> for all NIST</a:t>
            </a:r>
          </a:p>
          <a:p>
            <a:pPr marL="0" indent="0" algn="ctr"/>
            <a:r>
              <a:rPr lang="en-US" sz="2000" i="1" dirty="0"/>
              <a:t>coordination and communication</a:t>
            </a:r>
          </a:p>
          <a:p>
            <a:pPr marL="0" indent="0" algn="ctr"/>
            <a:endParaRPr lang="en-US" sz="1400" i="1" dirty="0"/>
          </a:p>
          <a:p>
            <a:pPr marL="0" indent="0" algn="ctr"/>
            <a:endParaRPr lang="en-US" sz="1400" i="1" dirty="0"/>
          </a:p>
          <a:p>
            <a:pPr marL="0" indent="0" algn="ctr"/>
            <a:endParaRPr lang="en-US" sz="1400" i="1" dirty="0"/>
          </a:p>
          <a:p>
            <a:pPr>
              <a:buFont typeface="Arial"/>
              <a:buChar char="•"/>
            </a:pPr>
            <a:endParaRPr lang="en-US" sz="1800" dirty="0"/>
          </a:p>
          <a:p>
            <a:endParaRPr lang="en-US" sz="1400" b="1" dirty="0"/>
          </a:p>
        </p:txBody>
      </p:sp>
      <p:sp>
        <p:nvSpPr>
          <p:cNvPr id="6" name="Slide Number Placeholder 4"/>
          <p:cNvSpPr>
            <a:spLocks noGrp="1"/>
          </p:cNvSpPr>
          <p:nvPr>
            <p:ph type="sldNum" sz="quarter" idx="12"/>
          </p:nvPr>
        </p:nvSpPr>
        <p:spPr/>
        <p:txBody>
          <a:bodyPr/>
          <a:lstStyle/>
          <a:p>
            <a:pPr defTabSz="914400"/>
            <a:fld id="{C90B5FB4-1AE6-4CC4-B374-7CA8E5916470}" type="slidenum">
              <a:rPr lang="en-US" smtClean="0">
                <a:solidFill>
                  <a:prstClr val="black">
                    <a:tint val="75000"/>
                  </a:prstClr>
                </a:solidFill>
              </a:rPr>
              <a:pPr defTabSz="914400"/>
              <a:t>32</a:t>
            </a:fld>
            <a:endParaRPr lang="en-US" dirty="0">
              <a:solidFill>
                <a:prstClr val="black">
                  <a:tint val="75000"/>
                </a:prstClr>
              </a:solidFill>
            </a:endParaRPr>
          </a:p>
        </p:txBody>
      </p:sp>
    </p:spTree>
    <p:extLst>
      <p:ext uri="{BB962C8B-B14F-4D97-AF65-F5344CB8AC3E}">
        <p14:creationId xmlns:p14="http://schemas.microsoft.com/office/powerpoint/2010/main" val="248977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5280"/>
            <a:ext cx="8458200" cy="762000"/>
          </a:xfrm>
        </p:spPr>
        <p:txBody>
          <a:bodyPr/>
          <a:lstStyle/>
          <a:p>
            <a:pPr>
              <a:lnSpc>
                <a:spcPct val="100000"/>
              </a:lnSpc>
              <a:defRPr/>
            </a:pPr>
            <a:r>
              <a:rPr lang="en-US" sz="3200" dirty="0">
                <a:cs typeface="+mj-cs"/>
              </a:rPr>
              <a:t>Notes to Viewers</a:t>
            </a:r>
            <a:br>
              <a:rPr lang="en-US" sz="3200" dirty="0">
                <a:cs typeface="+mj-cs"/>
              </a:rPr>
            </a:br>
            <a:r>
              <a:rPr lang="en-US" sz="2000" b="0" i="1" dirty="0"/>
              <a:t>The Cybersecurity Framework “Next Up!” Webcast Series</a:t>
            </a:r>
            <a:endParaRPr lang="en-US" sz="3200" b="0" i="1" dirty="0">
              <a:cs typeface="+mj-cs"/>
            </a:endParaRPr>
          </a:p>
        </p:txBody>
      </p:sp>
      <p:sp>
        <p:nvSpPr>
          <p:cNvPr id="30722" name="Content Placeholder 2"/>
          <p:cNvSpPr>
            <a:spLocks noGrp="1"/>
          </p:cNvSpPr>
          <p:nvPr>
            <p:ph idx="1"/>
          </p:nvPr>
        </p:nvSpPr>
        <p:spPr>
          <a:xfrm>
            <a:off x="931981" y="1245943"/>
            <a:ext cx="7300429" cy="5337737"/>
          </a:xfrm>
        </p:spPr>
        <p:txBody>
          <a:bodyPr>
            <a:noAutofit/>
          </a:bodyPr>
          <a:lstStyle/>
          <a:p>
            <a:pPr marL="57150" indent="0">
              <a:spcBef>
                <a:spcPts val="300"/>
              </a:spcBef>
              <a:spcAft>
                <a:spcPts val="300"/>
              </a:spcAft>
              <a:defRPr/>
            </a:pPr>
            <a:r>
              <a:rPr lang="en-US" sz="2400" dirty="0">
                <a:solidFill>
                  <a:srgbClr val="595959"/>
                </a:solidFill>
                <a:latin typeface="Arial" charset="0"/>
              </a:rPr>
              <a:t>Questions can be send throughout the session to </a:t>
            </a:r>
            <a:r>
              <a:rPr lang="en-US" sz="2400" dirty="0">
                <a:solidFill>
                  <a:srgbClr val="595959"/>
                </a:solidFill>
                <a:latin typeface="Arial" charset="0"/>
                <a:hlinkClick r:id="rId2"/>
              </a:rPr>
              <a:t>cyberframework@nist.gov</a:t>
            </a:r>
            <a:r>
              <a:rPr lang="en-US" sz="2400" dirty="0">
                <a:solidFill>
                  <a:srgbClr val="595959"/>
                </a:solidFill>
                <a:latin typeface="Arial" charset="0"/>
              </a:rPr>
              <a:t> or Twitter #</a:t>
            </a:r>
            <a:r>
              <a:rPr lang="en-US" sz="2400" dirty="0" err="1">
                <a:solidFill>
                  <a:srgbClr val="595959"/>
                </a:solidFill>
                <a:latin typeface="Arial" charset="0"/>
              </a:rPr>
              <a:t>CyberFramework</a:t>
            </a:r>
            <a:endParaRPr lang="en-US" sz="2400" dirty="0">
              <a:solidFill>
                <a:srgbClr val="595959"/>
              </a:solidFill>
              <a:latin typeface="Arial" charset="0"/>
            </a:endParaRPr>
          </a:p>
          <a:p>
            <a:pPr marL="57150" indent="0">
              <a:spcBef>
                <a:spcPts val="300"/>
              </a:spcBef>
              <a:spcAft>
                <a:spcPts val="300"/>
              </a:spcAft>
              <a:defRPr/>
            </a:pPr>
            <a:endParaRPr lang="en-US" sz="2400" dirty="0">
              <a:solidFill>
                <a:srgbClr val="595959"/>
              </a:solidFill>
              <a:latin typeface="Arial" charset="0"/>
            </a:endParaRPr>
          </a:p>
          <a:p>
            <a:pPr marL="57150" indent="0">
              <a:spcBef>
                <a:spcPts val="300"/>
              </a:spcBef>
              <a:spcAft>
                <a:spcPts val="300"/>
              </a:spcAft>
              <a:defRPr/>
            </a:pPr>
            <a:r>
              <a:rPr lang="en-US" sz="2400" dirty="0">
                <a:solidFill>
                  <a:srgbClr val="595959"/>
                </a:solidFill>
                <a:latin typeface="Arial" charset="0"/>
              </a:rPr>
              <a:t>Pre-registration is appreciated, but not necessary.  Additional viewers are welcome at </a:t>
            </a:r>
            <a:r>
              <a:rPr lang="en-US" sz="2400" dirty="0">
                <a:solidFill>
                  <a:srgbClr val="595959"/>
                </a:solidFill>
                <a:latin typeface="Arial" charset="0"/>
                <a:hlinkClick r:id="rId3"/>
              </a:rPr>
              <a:t>https://www.nist.gov/news-events/events/2018/07/cybersecurity-framework-webcast-next</a:t>
            </a:r>
            <a:endParaRPr lang="en-US" sz="2400" dirty="0">
              <a:solidFill>
                <a:srgbClr val="595959"/>
              </a:solidFill>
              <a:latin typeface="Arial" charset="0"/>
            </a:endParaRPr>
          </a:p>
          <a:p>
            <a:pPr marL="57150" indent="0">
              <a:spcBef>
                <a:spcPts val="300"/>
              </a:spcBef>
              <a:spcAft>
                <a:spcPts val="300"/>
              </a:spcAft>
              <a:defRPr/>
            </a:pPr>
            <a:endParaRPr lang="en-US" sz="2400" dirty="0">
              <a:solidFill>
                <a:srgbClr val="595959"/>
              </a:solidFill>
              <a:latin typeface="Arial" charset="0"/>
            </a:endParaRPr>
          </a:p>
          <a:p>
            <a:pPr marL="57150" indent="0">
              <a:spcBef>
                <a:spcPts val="300"/>
              </a:spcBef>
              <a:spcAft>
                <a:spcPts val="300"/>
              </a:spcAft>
              <a:defRPr/>
            </a:pPr>
            <a:r>
              <a:rPr lang="en-US" sz="2400" dirty="0">
                <a:solidFill>
                  <a:srgbClr val="595959"/>
                </a:solidFill>
                <a:latin typeface="Arial" charset="0"/>
              </a:rPr>
              <a:t>The presentation will be recorded for future playback. Those videos will be available with closed captioning in late July or early August 2018.</a:t>
            </a:r>
          </a:p>
        </p:txBody>
      </p:sp>
      <p:sp>
        <p:nvSpPr>
          <p:cNvPr id="4" name="Slide Number Placeholder 4">
            <a:extLst>
              <a:ext uri="{FF2B5EF4-FFF2-40B4-BE49-F238E27FC236}">
                <a16:creationId xmlns:a16="http://schemas.microsoft.com/office/drawing/2014/main" id="{9204E51F-3F37-5F49-8E22-262D44F89259}"/>
              </a:ext>
            </a:extLst>
          </p:cNvPr>
          <p:cNvSpPr>
            <a:spLocks noGrp="1"/>
          </p:cNvSpPr>
          <p:nvPr>
            <p:ph type="sldNum" sz="quarter" idx="12"/>
          </p:nvPr>
        </p:nvSpPr>
        <p:spPr>
          <a:xfrm>
            <a:off x="6553200" y="6356359"/>
            <a:ext cx="2133600" cy="365125"/>
          </a:xfrm>
        </p:spPr>
        <p:txBody>
          <a:bodyPr/>
          <a:lstStyle/>
          <a:p>
            <a:pPr defTabSz="914400"/>
            <a:fld id="{C90B5FB4-1AE6-4CC4-B374-7CA8E5916470}" type="slidenum">
              <a:rPr lang="en-US" smtClean="0">
                <a:solidFill>
                  <a:prstClr val="black">
                    <a:tint val="75000"/>
                  </a:prstClr>
                </a:solidFill>
              </a:rPr>
              <a:pPr defTabSz="914400"/>
              <a:t>4</a:t>
            </a:fld>
            <a:endParaRPr lang="en-US" dirty="0">
              <a:solidFill>
                <a:prstClr val="black">
                  <a:tint val="75000"/>
                </a:prstClr>
              </a:solidFill>
            </a:endParaRPr>
          </a:p>
        </p:txBody>
      </p:sp>
    </p:spTree>
    <p:extLst>
      <p:ext uri="{BB962C8B-B14F-4D97-AF65-F5344CB8AC3E}">
        <p14:creationId xmlns:p14="http://schemas.microsoft.com/office/powerpoint/2010/main" val="38086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8EF6A9B4-E14A-184F-B417-7BD44C9EEE5A}"/>
              </a:ext>
            </a:extLst>
          </p:cNvPr>
          <p:cNvSpPr/>
          <p:nvPr/>
        </p:nvSpPr>
        <p:spPr>
          <a:xfrm>
            <a:off x="336557" y="1179528"/>
            <a:ext cx="3140236" cy="30654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1113" lvl="2" indent="-11113">
              <a:lnSpc>
                <a:spcPct val="100000"/>
              </a:lnSpc>
            </a:pPr>
            <a:r>
              <a:rPr lang="en-US" dirty="0">
                <a:solidFill>
                  <a:srgbClr val="595959"/>
                </a:solidFill>
                <a:latin typeface="Arial"/>
                <a:cs typeface="Arial"/>
              </a:rPr>
              <a:t>Cybersecurity outcomes and informative references</a:t>
            </a:r>
          </a:p>
          <a:p>
            <a:pPr marL="11113" lvl="2">
              <a:lnSpc>
                <a:spcPct val="100000"/>
              </a:lnSpc>
            </a:pPr>
            <a:endParaRPr lang="en-US" dirty="0">
              <a:solidFill>
                <a:srgbClr val="595959"/>
              </a:solidFill>
              <a:latin typeface="Arial"/>
              <a:cs typeface="Arial"/>
            </a:endParaRPr>
          </a:p>
          <a:p>
            <a:pPr marL="11113" lvl="2" defTabSz="906463">
              <a:lnSpc>
                <a:spcPct val="100000"/>
              </a:lnSpc>
            </a:pPr>
            <a:r>
              <a:rPr lang="en-US" dirty="0">
                <a:solidFill>
                  <a:srgbClr val="595959"/>
                </a:solidFill>
                <a:latin typeface="Arial"/>
                <a:cs typeface="Arial"/>
              </a:rPr>
              <a:t>Enables</a:t>
            </a:r>
          </a:p>
          <a:p>
            <a:pPr marL="11113" lvl="2" defTabSz="906463">
              <a:lnSpc>
                <a:spcPct val="100000"/>
              </a:lnSpc>
            </a:pPr>
            <a:r>
              <a:rPr lang="en-US" dirty="0">
                <a:solidFill>
                  <a:srgbClr val="595959"/>
                </a:solidFill>
                <a:latin typeface="Arial"/>
                <a:cs typeface="Arial"/>
              </a:rPr>
              <a:t>communication</a:t>
            </a:r>
          </a:p>
          <a:p>
            <a:pPr marL="11113" lvl="2" defTabSz="906463">
              <a:lnSpc>
                <a:spcPct val="100000"/>
              </a:lnSpc>
            </a:pPr>
            <a:r>
              <a:rPr lang="en-US" dirty="0">
                <a:solidFill>
                  <a:srgbClr val="595959"/>
                </a:solidFill>
                <a:latin typeface="Arial"/>
                <a:cs typeface="Arial"/>
              </a:rPr>
              <a:t>of cyber risk across</a:t>
            </a:r>
          </a:p>
          <a:p>
            <a:pPr marL="11113" lvl="2" defTabSz="906463">
              <a:lnSpc>
                <a:spcPct val="100000"/>
              </a:lnSpc>
            </a:pPr>
            <a:r>
              <a:rPr lang="en-US" dirty="0">
                <a:solidFill>
                  <a:srgbClr val="595959"/>
                </a:solidFill>
                <a:latin typeface="Arial"/>
                <a:cs typeface="Arial"/>
              </a:rPr>
              <a:t>an organization </a:t>
            </a:r>
          </a:p>
        </p:txBody>
      </p:sp>
      <p:sp>
        <p:nvSpPr>
          <p:cNvPr id="14" name="Rounded Rectangle 13">
            <a:extLst>
              <a:ext uri="{FF2B5EF4-FFF2-40B4-BE49-F238E27FC236}">
                <a16:creationId xmlns:a16="http://schemas.microsoft.com/office/drawing/2014/main" id="{F6632254-6A4A-ED44-9DE4-B6F02DC1DE09}"/>
              </a:ext>
            </a:extLst>
          </p:cNvPr>
          <p:cNvSpPr/>
          <p:nvPr/>
        </p:nvSpPr>
        <p:spPr>
          <a:xfrm>
            <a:off x="5931779" y="1179528"/>
            <a:ext cx="3136392" cy="30654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marL="168275" lvl="2" algn="r">
              <a:lnSpc>
                <a:spcPct val="100000"/>
              </a:lnSpc>
            </a:pPr>
            <a:r>
              <a:rPr lang="en-US" dirty="0">
                <a:solidFill>
                  <a:srgbClr val="595959"/>
                </a:solidFill>
                <a:latin typeface="Arial"/>
                <a:cs typeface="Arial"/>
              </a:rPr>
              <a:t>Describes how cybersecurity risk is managed by an organization and</a:t>
            </a:r>
          </a:p>
          <a:p>
            <a:pPr marL="168275" lvl="2" algn="r">
              <a:lnSpc>
                <a:spcPct val="100000"/>
              </a:lnSpc>
            </a:pPr>
            <a:r>
              <a:rPr lang="en-US" dirty="0">
                <a:solidFill>
                  <a:srgbClr val="595959"/>
                </a:solidFill>
                <a:latin typeface="Arial"/>
                <a:cs typeface="Arial"/>
              </a:rPr>
              <a:t>degree the risk management</a:t>
            </a:r>
          </a:p>
          <a:p>
            <a:pPr marL="168275" lvl="2" algn="r">
              <a:lnSpc>
                <a:spcPct val="100000"/>
              </a:lnSpc>
            </a:pPr>
            <a:r>
              <a:rPr lang="en-US" dirty="0">
                <a:solidFill>
                  <a:srgbClr val="595959"/>
                </a:solidFill>
                <a:latin typeface="Arial"/>
                <a:cs typeface="Arial"/>
              </a:rPr>
              <a:t>practices</a:t>
            </a:r>
          </a:p>
          <a:p>
            <a:pPr marL="168275" lvl="2" algn="r">
              <a:lnSpc>
                <a:spcPct val="100000"/>
              </a:lnSpc>
            </a:pPr>
            <a:r>
              <a:rPr lang="en-US" dirty="0">
                <a:solidFill>
                  <a:srgbClr val="595959"/>
                </a:solidFill>
                <a:latin typeface="Arial"/>
                <a:cs typeface="Arial"/>
              </a:rPr>
              <a:t>exhibit key characteristics</a:t>
            </a:r>
          </a:p>
        </p:txBody>
      </p:sp>
      <p:sp>
        <p:nvSpPr>
          <p:cNvPr id="6" name="Title 5"/>
          <p:cNvSpPr>
            <a:spLocks noGrp="1"/>
          </p:cNvSpPr>
          <p:nvPr>
            <p:ph type="title"/>
          </p:nvPr>
        </p:nvSpPr>
        <p:spPr>
          <a:xfrm>
            <a:off x="301752" y="274320"/>
            <a:ext cx="8458200" cy="762000"/>
          </a:xfrm>
        </p:spPr>
        <p:txBody>
          <a:bodyPr/>
          <a:lstStyle/>
          <a:p>
            <a:r>
              <a:rPr lang="en-US" sz="3200" dirty="0">
                <a:solidFill>
                  <a:srgbClr val="595959"/>
                </a:solidFill>
              </a:rPr>
              <a:t>Cybersecurity Framework Components</a:t>
            </a:r>
            <a:br>
              <a:rPr lang="en-US" sz="3200" dirty="0">
                <a:solidFill>
                  <a:srgbClr val="595959"/>
                </a:solidFill>
              </a:rPr>
            </a:br>
            <a:r>
              <a:rPr lang="en-US" sz="2000" b="0" i="1" dirty="0">
                <a:solidFill>
                  <a:srgbClr val="595959"/>
                </a:solidFill>
              </a:rPr>
              <a:t>Three Basic Ways to Support Your Cybersecurity Risk Management</a:t>
            </a:r>
          </a:p>
        </p:txBody>
      </p:sp>
      <p:sp>
        <p:nvSpPr>
          <p:cNvPr id="12" name="Slide Number Placeholder 4"/>
          <p:cNvSpPr>
            <a:spLocks noGrp="1"/>
          </p:cNvSpPr>
          <p:nvPr>
            <p:ph type="sldNum" sz="quarter" idx="12"/>
          </p:nvPr>
        </p:nvSpPr>
        <p:spPr/>
        <p:txBody>
          <a:bodyPr/>
          <a:lstStyle/>
          <a:p>
            <a:pPr defTabSz="914400"/>
            <a:fld id="{C90B5FB4-1AE6-4CC4-B374-7CA8E5916470}" type="slidenum">
              <a:rPr lang="en-US" smtClean="0">
                <a:solidFill>
                  <a:prstClr val="black">
                    <a:tint val="75000"/>
                  </a:prstClr>
                </a:solidFill>
              </a:rPr>
              <a:pPr defTabSz="914400"/>
              <a:t>5</a:t>
            </a:fld>
            <a:endParaRPr lang="en-US" dirty="0">
              <a:solidFill>
                <a:prstClr val="black">
                  <a:tint val="75000"/>
                </a:prstClr>
              </a:solidFill>
            </a:endParaRPr>
          </a:p>
        </p:txBody>
      </p:sp>
      <p:sp>
        <p:nvSpPr>
          <p:cNvPr id="9" name="Rounded Rectangle 8"/>
          <p:cNvSpPr/>
          <p:nvPr/>
        </p:nvSpPr>
        <p:spPr>
          <a:xfrm>
            <a:off x="1468755" y="4872037"/>
            <a:ext cx="6252210" cy="1894523"/>
          </a:xfrm>
          <a:prstGeom prst="roundRect">
            <a:avLst/>
          </a:prstGeom>
        </p:spPr>
        <p:style>
          <a:lnRef idx="1">
            <a:schemeClr val="accent3"/>
          </a:lnRef>
          <a:fillRef idx="2">
            <a:schemeClr val="accent3"/>
          </a:fillRef>
          <a:effectRef idx="1">
            <a:schemeClr val="accent3"/>
          </a:effectRef>
          <a:fontRef idx="minor">
            <a:schemeClr val="dk1"/>
          </a:fontRef>
        </p:style>
        <p:txBody>
          <a:bodyPr rtlCol="0" anchor="b"/>
          <a:lstStyle/>
          <a:p>
            <a:pPr marL="55563" lvl="2" algn="ctr">
              <a:lnSpc>
                <a:spcPct val="100000"/>
              </a:lnSpc>
            </a:pPr>
            <a:r>
              <a:rPr lang="en-US" dirty="0">
                <a:solidFill>
                  <a:srgbClr val="595959"/>
                </a:solidFill>
                <a:latin typeface="Arial"/>
                <a:cs typeface="Arial"/>
              </a:rPr>
              <a:t>Aligns industry standards and best practices to the Framework Core in an implementation scenario</a:t>
            </a:r>
          </a:p>
          <a:p>
            <a:pPr marL="0" lvl="2" algn="ctr" defTabSz="906463">
              <a:lnSpc>
                <a:spcPct val="100000"/>
              </a:lnSpc>
            </a:pPr>
            <a:r>
              <a:rPr lang="en-US" dirty="0">
                <a:solidFill>
                  <a:srgbClr val="595959"/>
                </a:solidFill>
                <a:latin typeface="Arial"/>
                <a:cs typeface="Arial"/>
              </a:rPr>
              <a:t>Supports prioritization and measurement while factoring in business needs</a:t>
            </a:r>
          </a:p>
        </p:txBody>
      </p:sp>
      <p:pic>
        <p:nvPicPr>
          <p:cNvPr id="3" name="Picture 2">
            <a:extLst>
              <a:ext uri="{FF2B5EF4-FFF2-40B4-BE49-F238E27FC236}">
                <a16:creationId xmlns:a16="http://schemas.microsoft.com/office/drawing/2014/main" id="{32AE96D8-03AB-A641-8F87-3AEAEDCD6E50}"/>
              </a:ext>
            </a:extLst>
          </p:cNvPr>
          <p:cNvPicPr>
            <a:picLocks noChangeAspect="1"/>
          </p:cNvPicPr>
          <p:nvPr/>
        </p:nvPicPr>
        <p:blipFill>
          <a:blip r:embed="rId3"/>
          <a:stretch>
            <a:fillRect/>
          </a:stretch>
        </p:blipFill>
        <p:spPr>
          <a:xfrm>
            <a:off x="1727578" y="1223834"/>
            <a:ext cx="5972432" cy="4603750"/>
          </a:xfrm>
          <a:prstGeom prst="rect">
            <a:avLst/>
          </a:prstGeom>
        </p:spPr>
      </p:pic>
    </p:spTree>
    <p:extLst>
      <p:ext uri="{BB962C8B-B14F-4D97-AF65-F5344CB8AC3E}">
        <p14:creationId xmlns:p14="http://schemas.microsoft.com/office/powerpoint/2010/main" val="18024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399" y="339530"/>
            <a:ext cx="8399213" cy="712030"/>
          </a:xfrm>
        </p:spPr>
        <p:txBody>
          <a:bodyPr/>
          <a:lstStyle/>
          <a:p>
            <a:r>
              <a:rPr lang="en-US" sz="3200" dirty="0"/>
              <a:t>Implementation Tiers</a:t>
            </a:r>
            <a:br>
              <a:rPr lang="en-US" sz="3200" dirty="0"/>
            </a:br>
            <a:r>
              <a:rPr lang="en-US" sz="2000" b="0" i="1" dirty="0"/>
              <a:t>Evaluating Cybersecurity Risk Management Practices</a:t>
            </a:r>
          </a:p>
        </p:txBody>
      </p:sp>
      <p:graphicFrame>
        <p:nvGraphicFramePr>
          <p:cNvPr id="2" name="Table 1"/>
          <p:cNvGraphicFramePr>
            <a:graphicFrameLocks noGrp="1"/>
          </p:cNvGraphicFramePr>
          <p:nvPr>
            <p:extLst>
              <p:ext uri="{D42A27DB-BD31-4B8C-83A1-F6EECF244321}">
                <p14:modId xmlns:p14="http://schemas.microsoft.com/office/powerpoint/2010/main" val="3016517538"/>
              </p:ext>
            </p:extLst>
          </p:nvPr>
        </p:nvGraphicFramePr>
        <p:xfrm>
          <a:off x="438683" y="1114163"/>
          <a:ext cx="8112930" cy="4572000"/>
        </p:xfrm>
        <a:graphic>
          <a:graphicData uri="http://schemas.openxmlformats.org/drawingml/2006/table">
            <a:tbl>
              <a:tblPr>
                <a:tableStyleId>{5C22544A-7EE6-4342-B048-85BDC9FD1C3A}</a:tableStyleId>
              </a:tblPr>
              <a:tblGrid>
                <a:gridCol w="1813283">
                  <a:extLst>
                    <a:ext uri="{9D8B030D-6E8A-4147-A177-3AD203B41FA5}">
                      <a16:colId xmlns:a16="http://schemas.microsoft.com/office/drawing/2014/main" val="20000"/>
                    </a:ext>
                  </a:extLst>
                </a:gridCol>
                <a:gridCol w="1411804">
                  <a:extLst>
                    <a:ext uri="{9D8B030D-6E8A-4147-A177-3AD203B41FA5}">
                      <a16:colId xmlns:a16="http://schemas.microsoft.com/office/drawing/2014/main" val="20001"/>
                    </a:ext>
                  </a:extLst>
                </a:gridCol>
                <a:gridCol w="1411804">
                  <a:extLst>
                    <a:ext uri="{9D8B030D-6E8A-4147-A177-3AD203B41FA5}">
                      <a16:colId xmlns:a16="http://schemas.microsoft.com/office/drawing/2014/main" val="20002"/>
                    </a:ext>
                  </a:extLst>
                </a:gridCol>
                <a:gridCol w="247540">
                  <a:extLst>
                    <a:ext uri="{9D8B030D-6E8A-4147-A177-3AD203B41FA5}">
                      <a16:colId xmlns:a16="http://schemas.microsoft.com/office/drawing/2014/main" val="20003"/>
                    </a:ext>
                  </a:extLst>
                </a:gridCol>
                <a:gridCol w="1164264">
                  <a:extLst>
                    <a:ext uri="{9D8B030D-6E8A-4147-A177-3AD203B41FA5}">
                      <a16:colId xmlns:a16="http://schemas.microsoft.com/office/drawing/2014/main" val="3196966239"/>
                    </a:ext>
                  </a:extLst>
                </a:gridCol>
                <a:gridCol w="250879">
                  <a:extLst>
                    <a:ext uri="{9D8B030D-6E8A-4147-A177-3AD203B41FA5}">
                      <a16:colId xmlns:a16="http://schemas.microsoft.com/office/drawing/2014/main" val="20004"/>
                    </a:ext>
                  </a:extLst>
                </a:gridCol>
                <a:gridCol w="1160925">
                  <a:extLst>
                    <a:ext uri="{9D8B030D-6E8A-4147-A177-3AD203B41FA5}">
                      <a16:colId xmlns:a16="http://schemas.microsoft.com/office/drawing/2014/main" val="20005"/>
                    </a:ext>
                  </a:extLst>
                </a:gridCol>
                <a:gridCol w="232830">
                  <a:extLst>
                    <a:ext uri="{9D8B030D-6E8A-4147-A177-3AD203B41FA5}">
                      <a16:colId xmlns:a16="http://schemas.microsoft.com/office/drawing/2014/main" val="20006"/>
                    </a:ext>
                  </a:extLst>
                </a:gridCol>
                <a:gridCol w="419601">
                  <a:extLst>
                    <a:ext uri="{9D8B030D-6E8A-4147-A177-3AD203B41FA5}">
                      <a16:colId xmlns:a16="http://schemas.microsoft.com/office/drawing/2014/main" val="20007"/>
                    </a:ext>
                  </a:extLst>
                </a:gridCol>
              </a:tblGrid>
              <a:tr h="370840">
                <a:tc>
                  <a:txBody>
                    <a:bodyPr/>
                    <a:lstStyle/>
                    <a:p>
                      <a:endParaRPr lang="en-US" dirty="0"/>
                    </a:p>
                  </a:txBody>
                  <a:tcPr>
                    <a:lnR w="12700" cap="flat" cmpd="sng" algn="ctr">
                      <a:solidFill>
                        <a:scrgbClr r="0" g="0" b="0"/>
                      </a:solidFill>
                      <a:prstDash val="solid"/>
                      <a:round/>
                      <a:headEnd type="none" w="med" len="med"/>
                      <a:tailEnd type="none" w="med" len="med"/>
                    </a:lnR>
                    <a:noFill/>
                  </a:tcPr>
                </a:tc>
                <a:tc>
                  <a:txBody>
                    <a:bodyPr/>
                    <a:lstStyle/>
                    <a:p>
                      <a:pPr algn="ctr"/>
                      <a:r>
                        <a:rPr lang="en-US" sz="2400" b="1"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gridSpan="2">
                  <a:txBody>
                    <a:bodyPr/>
                    <a:lstStyle/>
                    <a:p>
                      <a:pPr algn="ctr"/>
                      <a:r>
                        <a:rPr lang="en-US" sz="2400" b="1"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pPr algn="ctr"/>
                      <a:r>
                        <a:rPr lang="en-US" sz="2400" b="1" dirty="0"/>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gridSpan="2">
                  <a:txBody>
                    <a:bodyPr/>
                    <a:lstStyle/>
                    <a:p>
                      <a:pPr algn="ctr"/>
                      <a:r>
                        <a:rPr lang="en-US" sz="2400" b="1" dirty="0"/>
                        <a:t>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pPr algn="ct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gridSpan="2">
                  <a:txBody>
                    <a:bodyPr/>
                    <a:lstStyle/>
                    <a:p>
                      <a:pPr algn="ctr"/>
                      <a:r>
                        <a:rPr lang="en-US" sz="2400" b="1" dirty="0"/>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hMerge="1">
                  <a:txBody>
                    <a:bodyPr/>
                    <a:lstStyle/>
                    <a:p>
                      <a:pPr algn="ctr"/>
                      <a:endParaRPr lang="en-US" sz="2400" b="1" dirty="0"/>
                    </a:p>
                  </a:txBody>
                  <a:tcPr>
                    <a:lnL w="12700" cap="flat" cmpd="sng" algn="ctr">
                      <a:solidFill>
                        <a:scrgbClr r="0" g="0" b="0"/>
                      </a:solidFill>
                      <a:prstDash val="solid"/>
                      <a:round/>
                      <a:headEnd type="none" w="med" len="med"/>
                      <a:tailEnd type="none" w="med" len="med"/>
                    </a:lnL>
                    <a:solidFill>
                      <a:srgbClr val="FFFFFF"/>
                    </a:solidFill>
                  </a:tcPr>
                </a:tc>
                <a:tc>
                  <a:txBody>
                    <a:bodyPr/>
                    <a:lstStyle/>
                    <a:p>
                      <a:endParaRPr lang="en-US" dirty="0"/>
                    </a:p>
                  </a:txBody>
                  <a:tcPr>
                    <a:lnL w="12700" cap="flat" cmpd="sng" algn="ctr">
                      <a:solidFill>
                        <a:scrgbClr r="0" g="0" b="0"/>
                      </a:solidFill>
                      <a:prstDash val="solid"/>
                      <a:round/>
                      <a:headEnd type="none" w="med" len="med"/>
                      <a:tailEnd type="none" w="med" len="med"/>
                    </a:lnL>
                    <a:solidFill>
                      <a:srgbClr val="FFFFFF"/>
                    </a:solidFill>
                  </a:tcPr>
                </a:tc>
                <a:extLst>
                  <a:ext uri="{0D108BD9-81ED-4DB2-BD59-A6C34878D82A}">
                    <a16:rowId xmlns:a16="http://schemas.microsoft.com/office/drawing/2014/main" val="10000"/>
                  </a:ext>
                </a:extLst>
              </a:tr>
              <a:tr h="370840">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2000" b="1" dirty="0"/>
                        <a:t>Partial</a:t>
                      </a: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gridSpan="2">
                  <a:txBody>
                    <a:bodyPr/>
                    <a:lstStyle/>
                    <a:p>
                      <a:pPr algn="ctr"/>
                      <a:r>
                        <a:rPr lang="en-US" sz="2000" b="1" dirty="0"/>
                        <a:t>Risk Informed</a:t>
                      </a: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hMerge="1">
                  <a:txBody>
                    <a:bodyPr/>
                    <a:lstStyle/>
                    <a:p>
                      <a:pPr algn="ctr"/>
                      <a:r>
                        <a:rPr lang="en-US" sz="2000" b="1" dirty="0"/>
                        <a:t>Repeatable</a:t>
                      </a: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gridSpan="2">
                  <a:txBody>
                    <a:bodyPr/>
                    <a:lstStyle/>
                    <a:p>
                      <a:r>
                        <a:rPr lang="en-US" sz="2000" b="1" dirty="0"/>
                        <a:t>Repeatable</a:t>
                      </a:r>
                      <a:endParaRPr lang="en-US" dirty="0"/>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hMerge="1">
                  <a:txBody>
                    <a:bodyPr/>
                    <a:lstStyle/>
                    <a:p>
                      <a:pPr algn="ctr"/>
                      <a:endParaRPr lang="en-US" sz="22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gridSpan="2">
                  <a:txBody>
                    <a:bodyPr/>
                    <a:lstStyle/>
                    <a:p>
                      <a:pPr algn="ctr"/>
                      <a:r>
                        <a:rPr lang="en-US" sz="2000" b="1" dirty="0"/>
                        <a:t>Adaptive</a:t>
                      </a: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hMerge="1">
                  <a:txBody>
                    <a:bodyPr/>
                    <a:lstStyle/>
                    <a:p>
                      <a:pPr algn="ctr"/>
                      <a:endParaRPr lang="en-US" sz="2400" b="1"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rgbClr val="FFFFFF"/>
                    </a:solidFill>
                  </a:tcPr>
                </a:tc>
                <a:tc>
                  <a:txBody>
                    <a:bodyPr/>
                    <a:lstStyle/>
                    <a:p>
                      <a:endParaRPr lang="en-US"/>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0840">
                <a:tc>
                  <a:txBody>
                    <a:bodyPr/>
                    <a:lstStyle/>
                    <a:p>
                      <a:pPr algn="r"/>
                      <a:r>
                        <a:rPr lang="en-US" sz="2000" b="1" dirty="0"/>
                        <a:t>Risk Management Process</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8">
                  <a:txBody>
                    <a:bodyPr/>
                    <a:lstStyle/>
                    <a:p>
                      <a:pPr marL="344488" indent="0"/>
                      <a:r>
                        <a:rPr lang="en-US" sz="2000" dirty="0"/>
                        <a:t>The functionality and repeatability of cybersecurity</a:t>
                      </a:r>
                      <a:r>
                        <a:rPr lang="en-US" sz="2000" baseline="0" dirty="0"/>
                        <a:t> risk management</a:t>
                      </a:r>
                      <a:endParaRPr lang="en-US" sz="2000"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2"/>
                  </a:ext>
                </a:extLst>
              </a:tr>
              <a:tr h="370840">
                <a:tc>
                  <a:txBody>
                    <a:bodyPr/>
                    <a:lstStyle/>
                    <a:p>
                      <a:pPr algn="r"/>
                      <a:r>
                        <a:rPr lang="en-US" sz="2000" b="1" dirty="0"/>
                        <a:t>Integrated Risk Management Program</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8">
                  <a:txBody>
                    <a:bodyPr/>
                    <a:lstStyle/>
                    <a:p>
                      <a:pPr marL="344488" indent="0"/>
                      <a:r>
                        <a:rPr lang="en-US" sz="2000" dirty="0"/>
                        <a:t>The</a:t>
                      </a:r>
                      <a:r>
                        <a:rPr lang="en-US" sz="2000" baseline="0" dirty="0"/>
                        <a:t> extent to which cybersecurity is considered in broader risk management decisions</a:t>
                      </a:r>
                      <a:endParaRPr lang="en-US" sz="2000"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3"/>
                  </a:ext>
                </a:extLst>
              </a:tr>
              <a:tr h="370840">
                <a:tc>
                  <a:txBody>
                    <a:bodyPr/>
                    <a:lstStyle/>
                    <a:p>
                      <a:pPr algn="r"/>
                      <a:r>
                        <a:rPr lang="en-US" sz="2000" b="1" dirty="0"/>
                        <a:t>External Participation</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8">
                  <a:txBody>
                    <a:bodyPr/>
                    <a:lstStyle/>
                    <a:p>
                      <a:pPr marL="344488" indent="0"/>
                      <a:r>
                        <a:rPr lang="en-US" sz="2000" dirty="0"/>
                        <a:t>The degree</a:t>
                      </a:r>
                      <a:r>
                        <a:rPr lang="en-US" sz="2000" baseline="0" dirty="0"/>
                        <a:t> to which the organization:</a:t>
                      </a:r>
                    </a:p>
                    <a:p>
                      <a:pPr marL="630238" indent="-285750">
                        <a:buFont typeface="Arial" panose="020B0604020202020204" pitchFamily="34" charset="0"/>
                        <a:buChar char="•"/>
                      </a:pPr>
                      <a:r>
                        <a:rPr lang="en-US" sz="2000" b="0" baseline="0" dirty="0"/>
                        <a:t>monitors and manages supply chain risk</a:t>
                      </a:r>
                      <a:endParaRPr lang="en-US" sz="2000" b="0" baseline="30000" dirty="0"/>
                    </a:p>
                    <a:p>
                      <a:pPr marL="630238" indent="-285750">
                        <a:buFont typeface="Arial" panose="020B0604020202020204" pitchFamily="34" charset="0"/>
                        <a:buChar char="•"/>
                      </a:pPr>
                      <a:r>
                        <a:rPr lang="en-US" sz="2000" baseline="0" dirty="0"/>
                        <a:t>benefits my sharing or receiving information from outside parties</a:t>
                      </a:r>
                      <a:endParaRPr lang="en-US" sz="2000"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4"/>
                  </a:ext>
                </a:extLst>
              </a:tr>
              <a:tr h="370840">
                <a:tc>
                  <a:txBody>
                    <a:bodyPr/>
                    <a:lstStyle/>
                    <a:p>
                      <a:pPr algn="r"/>
                      <a:endParaRPr lang="en-US" sz="20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pic>
        <p:nvPicPr>
          <p:cNvPr id="3" name="Picture 2" descr="grass-seedling-growing-LR.jpg"/>
          <p:cNvPicPr>
            <a:picLocks noChangeAspect="1"/>
          </p:cNvPicPr>
          <p:nvPr/>
        </p:nvPicPr>
        <p:blipFill rotWithShape="1">
          <a:blip r:embed="rId2">
            <a:extLst>
              <a:ext uri="{28A0092B-C50C-407E-A947-70E740481C1C}">
                <a14:useLocalDpi xmlns:a14="http://schemas.microsoft.com/office/drawing/2010/main" val="0"/>
              </a:ext>
            </a:extLst>
          </a:blip>
          <a:srcRect l="607" r="3866" b="2765"/>
          <a:stretch/>
        </p:blipFill>
        <p:spPr>
          <a:xfrm>
            <a:off x="2231672" y="5303520"/>
            <a:ext cx="6337458" cy="1528354"/>
          </a:xfrm>
          <a:prstGeom prst="rect">
            <a:avLst/>
          </a:prstGeom>
        </p:spPr>
      </p:pic>
      <p:sp>
        <p:nvSpPr>
          <p:cNvPr id="7" name="Slide Number Placeholder 4">
            <a:extLst>
              <a:ext uri="{FF2B5EF4-FFF2-40B4-BE49-F238E27FC236}">
                <a16:creationId xmlns:a16="http://schemas.microsoft.com/office/drawing/2014/main" id="{92E9B3A6-6BE1-974A-8433-4C15A3E1DB11}"/>
              </a:ext>
            </a:extLst>
          </p:cNvPr>
          <p:cNvSpPr>
            <a:spLocks noGrp="1"/>
          </p:cNvSpPr>
          <p:nvPr>
            <p:ph type="sldNum" sz="quarter" idx="12"/>
          </p:nvPr>
        </p:nvSpPr>
        <p:spPr>
          <a:xfrm>
            <a:off x="6553200" y="6356359"/>
            <a:ext cx="2133600" cy="365125"/>
          </a:xfrm>
        </p:spPr>
        <p:txBody>
          <a:bodyPr/>
          <a:lstStyle/>
          <a:p>
            <a:pPr defTabSz="914400"/>
            <a:fld id="{C90B5FB4-1AE6-4CC4-B374-7CA8E5916470}" type="slidenum">
              <a:rPr lang="en-US" smtClean="0">
                <a:solidFill>
                  <a:prstClr val="black">
                    <a:tint val="75000"/>
                  </a:prstClr>
                </a:solidFill>
              </a:rPr>
              <a:pPr defTabSz="914400"/>
              <a:t>6</a:t>
            </a:fld>
            <a:endParaRPr lang="en-US" dirty="0">
              <a:solidFill>
                <a:prstClr val="black">
                  <a:tint val="75000"/>
                </a:prstClr>
              </a:solidFill>
            </a:endParaRPr>
          </a:p>
        </p:txBody>
      </p:sp>
    </p:spTree>
    <p:extLst>
      <p:ext uri="{BB962C8B-B14F-4D97-AF65-F5344CB8AC3E}">
        <p14:creationId xmlns:p14="http://schemas.microsoft.com/office/powerpoint/2010/main" val="2979090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58500"/>
            <a:ext cx="8458200" cy="762000"/>
          </a:xfrm>
        </p:spPr>
        <p:txBody>
          <a:bodyPr/>
          <a:lstStyle/>
          <a:p>
            <a:r>
              <a:rPr lang="en-US" sz="3200" dirty="0"/>
              <a:t>Core</a:t>
            </a:r>
            <a:br>
              <a:rPr lang="en-US" sz="3200" dirty="0"/>
            </a:br>
            <a:r>
              <a:rPr lang="en-US" sz="2000" b="0" i="1" dirty="0"/>
              <a:t>A Catalog of Cybersecurity Outcomes</a:t>
            </a:r>
          </a:p>
        </p:txBody>
      </p:sp>
      <p:sp>
        <p:nvSpPr>
          <p:cNvPr id="16" name="Slide Number Placeholder 4"/>
          <p:cNvSpPr>
            <a:spLocks noGrp="1"/>
          </p:cNvSpPr>
          <p:nvPr>
            <p:ph type="sldNum" sz="quarter" idx="12"/>
          </p:nvPr>
        </p:nvSpPr>
        <p:spPr/>
        <p:txBody>
          <a:bodyPr/>
          <a:lstStyle/>
          <a:p>
            <a:pPr defTabSz="914400"/>
            <a:fld id="{C90B5FB4-1AE6-4CC4-B374-7CA8E5916470}" type="slidenum">
              <a:rPr lang="en-US" smtClean="0">
                <a:solidFill>
                  <a:prstClr val="black">
                    <a:tint val="75000"/>
                  </a:prstClr>
                </a:solidFill>
              </a:rPr>
              <a:pPr defTabSz="914400"/>
              <a:t>7</a:t>
            </a:fld>
            <a:endParaRPr lang="en-US" dirty="0">
              <a:solidFill>
                <a:prstClr val="black">
                  <a:tint val="75000"/>
                </a:prstClr>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926966521"/>
              </p:ext>
            </p:extLst>
          </p:nvPr>
        </p:nvGraphicFramePr>
        <p:xfrm>
          <a:off x="1036635" y="1154673"/>
          <a:ext cx="7841358" cy="5259459"/>
        </p:xfrm>
        <a:graphic>
          <a:graphicData uri="http://schemas.openxmlformats.org/drawingml/2006/table">
            <a:tbl>
              <a:tblPr firstRow="1" firstCol="1" bandRow="1"/>
              <a:tblGrid>
                <a:gridCol w="2274633">
                  <a:extLst>
                    <a:ext uri="{9D8B030D-6E8A-4147-A177-3AD203B41FA5}">
                      <a16:colId xmlns:a16="http://schemas.microsoft.com/office/drawing/2014/main" val="20000"/>
                    </a:ext>
                  </a:extLst>
                </a:gridCol>
                <a:gridCol w="1081923">
                  <a:extLst>
                    <a:ext uri="{9D8B030D-6E8A-4147-A177-3AD203B41FA5}">
                      <a16:colId xmlns:a16="http://schemas.microsoft.com/office/drawing/2014/main" val="20001"/>
                    </a:ext>
                  </a:extLst>
                </a:gridCol>
                <a:gridCol w="4484802">
                  <a:extLst>
                    <a:ext uri="{9D8B030D-6E8A-4147-A177-3AD203B41FA5}">
                      <a16:colId xmlns:a16="http://schemas.microsoft.com/office/drawing/2014/main" val="20002"/>
                    </a:ext>
                  </a:extLst>
                </a:gridCol>
              </a:tblGrid>
              <a:tr h="226986">
                <a:tc>
                  <a:txBody>
                    <a:bodyPr/>
                    <a:lstStyle/>
                    <a:p>
                      <a:pPr marL="0" marR="0" algn="ctr">
                        <a:spcBef>
                          <a:spcPts val="0"/>
                        </a:spcBef>
                        <a:spcAft>
                          <a:spcPts val="600"/>
                        </a:spcAft>
                      </a:pPr>
                      <a:endParaRPr lang="en-US" sz="1600" dirty="0">
                        <a:effectLst/>
                        <a:latin typeface="+mn-lt"/>
                        <a:ea typeface="Times New Roman"/>
                      </a:endParaRPr>
                    </a:p>
                  </a:txBody>
                  <a:tcPr marL="29204" marR="29204"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600"/>
                        </a:spcAft>
                      </a:pPr>
                      <a:r>
                        <a:rPr lang="en-US" sz="2000" b="1" dirty="0">
                          <a:effectLst/>
                          <a:latin typeface="+mn-lt"/>
                          <a:ea typeface="Times New Roman"/>
                        </a:rPr>
                        <a:t>Function</a:t>
                      </a:r>
                      <a:endParaRPr lang="en-US" sz="1800" b="1" dirty="0">
                        <a:effectLst/>
                        <a:latin typeface="+mn-lt"/>
                        <a:ea typeface="Times New Roman"/>
                      </a:endParaRP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6">
                  <a:txBody>
                    <a:bodyPr/>
                    <a:lstStyle/>
                    <a:p>
                      <a:pPr marL="692150" marR="0" indent="-446088" algn="l">
                        <a:spcBef>
                          <a:spcPts val="0"/>
                        </a:spcBef>
                        <a:spcAft>
                          <a:spcPts val="800"/>
                        </a:spcAft>
                        <a:buFont typeface="Arial" charset="0"/>
                        <a:buChar char="•"/>
                        <a:tabLst/>
                      </a:pPr>
                      <a:r>
                        <a:rPr lang="en-US" sz="2800" b="0" dirty="0">
                          <a:effectLst/>
                          <a:latin typeface="+mn-lt"/>
                          <a:ea typeface="Times New Roman"/>
                        </a:rPr>
                        <a:t>Understandable by everyone</a:t>
                      </a:r>
                    </a:p>
                    <a:p>
                      <a:pPr marL="692150" marR="0" indent="-446088" algn="l" defTabSz="914400" rtl="0" eaLnBrk="1" fontAlgn="auto" latinLnBrk="0" hangingPunct="1">
                        <a:lnSpc>
                          <a:spcPct val="100000"/>
                        </a:lnSpc>
                        <a:spcBef>
                          <a:spcPts val="0"/>
                        </a:spcBef>
                        <a:spcAft>
                          <a:spcPts val="800"/>
                        </a:spcAft>
                        <a:buClrTx/>
                        <a:buSzTx/>
                        <a:buFont typeface="Arial" charset="0"/>
                        <a:buChar char="•"/>
                        <a:tabLst/>
                        <a:defRPr/>
                      </a:pPr>
                      <a:r>
                        <a:rPr lang="en-US" sz="2800" b="0" dirty="0">
                          <a:effectLst/>
                          <a:latin typeface="+mn-lt"/>
                          <a:ea typeface="Times New Roman"/>
                        </a:rPr>
                        <a:t>Applies to any type of risk management</a:t>
                      </a:r>
                    </a:p>
                    <a:p>
                      <a:pPr marL="692150" marR="0" lvl="0" indent="-446088" algn="l" defTabSz="914400" rtl="0" eaLnBrk="1" fontAlgn="auto" latinLnBrk="0" hangingPunct="1">
                        <a:lnSpc>
                          <a:spcPct val="100000"/>
                        </a:lnSpc>
                        <a:spcBef>
                          <a:spcPts val="0"/>
                        </a:spcBef>
                        <a:spcAft>
                          <a:spcPts val="800"/>
                        </a:spcAft>
                        <a:buClrTx/>
                        <a:buSzTx/>
                        <a:buFont typeface="Arial" charset="0"/>
                        <a:buChar char="•"/>
                        <a:tabLst/>
                        <a:defRPr/>
                      </a:pPr>
                      <a:r>
                        <a:rPr lang="en-US" sz="2800" b="0" dirty="0">
                          <a:effectLst/>
                          <a:latin typeface="+mn-lt"/>
                          <a:ea typeface="Times New Roman"/>
                        </a:rPr>
                        <a:t>Spans both prevention and reaction</a:t>
                      </a:r>
                    </a:p>
                    <a:p>
                      <a:pPr marL="692150" marR="0" indent="-446088" algn="l">
                        <a:spcBef>
                          <a:spcPts val="0"/>
                        </a:spcBef>
                        <a:spcAft>
                          <a:spcPts val="800"/>
                        </a:spcAft>
                        <a:buFont typeface="Arial" charset="0"/>
                        <a:buChar char="•"/>
                        <a:tabLst/>
                      </a:pPr>
                      <a:r>
                        <a:rPr lang="en-US" sz="2800" b="0" dirty="0">
                          <a:effectLst/>
                          <a:latin typeface="+mn-lt"/>
                          <a:ea typeface="Times New Roman"/>
                        </a:rPr>
                        <a:t>Defines the entire breadth of cybersecurity</a:t>
                      </a:r>
                    </a:p>
                    <a:p>
                      <a:pPr marL="692150" marR="0" indent="-446088" algn="l">
                        <a:spcBef>
                          <a:spcPts val="0"/>
                        </a:spcBef>
                        <a:spcAft>
                          <a:spcPts val="800"/>
                        </a:spcAft>
                        <a:buFont typeface="Arial" charset="0"/>
                        <a:buChar char="•"/>
                        <a:tabLst/>
                      </a:pPr>
                      <a:r>
                        <a:rPr lang="en-US" sz="2800" b="0" dirty="0">
                          <a:effectLst/>
                          <a:latin typeface="+mn-lt"/>
                          <a:ea typeface="Times New Roman"/>
                        </a:rPr>
                        <a:t>Decomposes to pair with detailed treatments of cybersecurity</a:t>
                      </a:r>
                    </a:p>
                  </a:txBody>
                  <a:tcPr marL="29204" marR="29204"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167260">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0" dirty="0"/>
                        <a:t>What processes and assets need protection?</a:t>
                      </a:r>
                    </a:p>
                  </a:txBody>
                  <a:tcPr marL="29204" marR="29204"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600"/>
                        </a:spcAft>
                      </a:pPr>
                      <a:r>
                        <a:rPr lang="en-US" sz="2000" b="1" dirty="0">
                          <a:effectLst/>
                          <a:latin typeface="+mn-lt"/>
                          <a:ea typeface="Times New Roman"/>
                        </a:rPr>
                        <a:t>Identify</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vMerge="1">
                  <a:txBody>
                    <a:bodyPr/>
                    <a:lstStyle/>
                    <a:p>
                      <a:pPr marL="692150" marR="0" indent="-446088" algn="l">
                        <a:spcBef>
                          <a:spcPts val="0"/>
                        </a:spcBef>
                        <a:spcAft>
                          <a:spcPts val="800"/>
                        </a:spcAft>
                        <a:buFont typeface="Arial" charset="0"/>
                        <a:buChar char="•"/>
                        <a:tabLst/>
                      </a:pPr>
                      <a:endParaRPr lang="en-US" sz="2800" b="0" dirty="0">
                        <a:effectLst/>
                        <a:latin typeface="+mn-lt"/>
                        <a:ea typeface="Times New Roman"/>
                      </a:endParaRPr>
                    </a:p>
                  </a:txBody>
                  <a:tcPr marL="137160" marR="137160" marT="137160" marB="13716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336487">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0" dirty="0"/>
                        <a:t>What safeguards are available?</a:t>
                      </a:r>
                    </a:p>
                  </a:txBody>
                  <a:tcPr marL="29204" marR="29204"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600"/>
                        </a:spcAft>
                      </a:pPr>
                      <a:r>
                        <a:rPr lang="en-US" sz="2000" b="1" dirty="0">
                          <a:effectLst/>
                          <a:latin typeface="+mn-lt"/>
                          <a:ea typeface="Times New Roman"/>
                        </a:rPr>
                        <a:t>Protect</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vMerge="1">
                  <a:txBody>
                    <a:bodyPr/>
                    <a:lstStyle/>
                    <a:p>
                      <a:pPr marL="0" marR="0" algn="l">
                        <a:spcBef>
                          <a:spcPts val="300"/>
                        </a:spcBef>
                        <a:spcAft>
                          <a:spcPts val="300"/>
                        </a:spcAft>
                      </a:pPr>
                      <a:endParaRPr lang="en-US" sz="1500" dirty="0">
                        <a:effectLst/>
                        <a:latin typeface="+mn-lt"/>
                        <a:ea typeface="Times New Roman"/>
                      </a:endParaRP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662752">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0" dirty="0"/>
                        <a:t>What techniques can identify incidents?</a:t>
                      </a:r>
                    </a:p>
                  </a:txBody>
                  <a:tcPr marL="29204" marR="29204"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600"/>
                        </a:spcAft>
                      </a:pPr>
                      <a:r>
                        <a:rPr lang="en-US" sz="2000" b="1" dirty="0">
                          <a:effectLst/>
                          <a:latin typeface="+mn-lt"/>
                          <a:ea typeface="Times New Roman"/>
                        </a:rPr>
                        <a:t>Detect</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marL="0" marR="0" algn="l">
                        <a:spcBef>
                          <a:spcPts val="300"/>
                        </a:spcBef>
                        <a:spcAft>
                          <a:spcPts val="300"/>
                        </a:spcAft>
                      </a:pPr>
                      <a:endParaRPr lang="en-US" sz="1500" dirty="0">
                        <a:effectLst/>
                        <a:latin typeface="+mn-lt"/>
                        <a:ea typeface="Times New Roman"/>
                      </a:endParaRP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2"/>
                  </a:ext>
                </a:extLst>
              </a:tr>
              <a:tr h="1117600">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0" dirty="0"/>
                        <a:t>What techniques can contain impacts of incidents?</a:t>
                      </a:r>
                    </a:p>
                  </a:txBody>
                  <a:tcPr marL="29204" marR="29204"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600"/>
                        </a:spcAft>
                      </a:pPr>
                      <a:r>
                        <a:rPr lang="en-US" sz="2000" b="1" dirty="0">
                          <a:effectLst/>
                          <a:latin typeface="+mn-lt"/>
                          <a:ea typeface="Times New Roman"/>
                        </a:rPr>
                        <a:t>Respond</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marL="0" marR="0" algn="l">
                        <a:spcBef>
                          <a:spcPts val="300"/>
                        </a:spcBef>
                        <a:spcAft>
                          <a:spcPts val="300"/>
                        </a:spcAft>
                      </a:pPr>
                      <a:endParaRPr lang="en-US" sz="1500" dirty="0">
                        <a:effectLst/>
                        <a:latin typeface="+mn-lt"/>
                        <a:ea typeface="Times New Roman"/>
                      </a:endParaRP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670560">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0" dirty="0"/>
                        <a:t>What techniques can restore capabilities?</a:t>
                      </a:r>
                    </a:p>
                  </a:txBody>
                  <a:tcPr marL="29204" marR="29204"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600"/>
                        </a:spcAft>
                      </a:pPr>
                      <a:r>
                        <a:rPr lang="en-US" sz="2000" b="1" dirty="0">
                          <a:effectLst/>
                          <a:latin typeface="+mn-lt"/>
                          <a:ea typeface="Times New Roman"/>
                        </a:rPr>
                        <a:t>Recover</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vMerge="1">
                  <a:txBody>
                    <a:bodyPr/>
                    <a:lstStyle/>
                    <a:p>
                      <a:pPr marL="0" marR="0" algn="l">
                        <a:spcBef>
                          <a:spcPts val="300"/>
                        </a:spcBef>
                        <a:spcAft>
                          <a:spcPts val="300"/>
                        </a:spcAft>
                      </a:pPr>
                      <a:endParaRPr lang="en-US" sz="1500" dirty="0">
                        <a:effectLst/>
                        <a:latin typeface="+mn-lt"/>
                        <a:ea typeface="Times New Roman"/>
                      </a:endParaRP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44045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Profile</a:t>
            </a:r>
            <a:br>
              <a:rPr lang="en-US" sz="3200" dirty="0"/>
            </a:br>
            <a:r>
              <a:rPr lang="en-US" sz="2000" b="0" i="1" dirty="0"/>
              <a:t>Customizing Cybersecurity Framework</a:t>
            </a:r>
            <a:endParaRPr lang="en-US" sz="2000" b="0" dirty="0"/>
          </a:p>
        </p:txBody>
      </p:sp>
      <p:sp>
        <p:nvSpPr>
          <p:cNvPr id="5" name="Slide Number Placeholder 4"/>
          <p:cNvSpPr>
            <a:spLocks noGrp="1"/>
          </p:cNvSpPr>
          <p:nvPr>
            <p:ph type="sldNum" sz="quarter" idx="12"/>
          </p:nvPr>
        </p:nvSpPr>
        <p:spPr/>
        <p:txBody>
          <a:bodyPr/>
          <a:lstStyle/>
          <a:p>
            <a:pPr defTabSz="914400"/>
            <a:fld id="{C90B5FB4-1AE6-4CC4-B374-7CA8E5916470}" type="slidenum">
              <a:rPr lang="en-US" smtClean="0">
                <a:solidFill>
                  <a:prstClr val="black">
                    <a:tint val="75000"/>
                  </a:prstClr>
                </a:solidFill>
              </a:rPr>
              <a:pPr defTabSz="914400"/>
              <a:t>8</a:t>
            </a:fld>
            <a:endParaRPr lang="en-US" dirty="0">
              <a:solidFill>
                <a:prstClr val="black">
                  <a:tint val="75000"/>
                </a:prstClr>
              </a:solidFill>
            </a:endParaRPr>
          </a:p>
        </p:txBody>
      </p:sp>
      <p:sp>
        <p:nvSpPr>
          <p:cNvPr id="2" name="Rectangle 1"/>
          <p:cNvSpPr/>
          <p:nvPr/>
        </p:nvSpPr>
        <p:spPr>
          <a:xfrm>
            <a:off x="6845306" y="1491215"/>
            <a:ext cx="1528655" cy="36450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t>Identify</a:t>
            </a:r>
          </a:p>
        </p:txBody>
      </p:sp>
      <p:sp>
        <p:nvSpPr>
          <p:cNvPr id="12" name="Rectangle 11"/>
          <p:cNvSpPr/>
          <p:nvPr/>
        </p:nvSpPr>
        <p:spPr>
          <a:xfrm>
            <a:off x="6845306" y="1919736"/>
            <a:ext cx="1787350" cy="364506"/>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t>Protect</a:t>
            </a:r>
          </a:p>
        </p:txBody>
      </p:sp>
      <p:sp>
        <p:nvSpPr>
          <p:cNvPr id="13" name="Rectangle 12"/>
          <p:cNvSpPr/>
          <p:nvPr/>
        </p:nvSpPr>
        <p:spPr>
          <a:xfrm>
            <a:off x="6845306" y="2348257"/>
            <a:ext cx="1787350" cy="364506"/>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Detect</a:t>
            </a:r>
          </a:p>
        </p:txBody>
      </p:sp>
      <p:sp>
        <p:nvSpPr>
          <p:cNvPr id="14" name="Rectangle 13"/>
          <p:cNvSpPr/>
          <p:nvPr/>
        </p:nvSpPr>
        <p:spPr>
          <a:xfrm>
            <a:off x="6845306" y="2776778"/>
            <a:ext cx="1528655" cy="36450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t>Respond</a:t>
            </a:r>
          </a:p>
        </p:txBody>
      </p:sp>
      <p:sp>
        <p:nvSpPr>
          <p:cNvPr id="15" name="Rectangle 14"/>
          <p:cNvSpPr/>
          <p:nvPr/>
        </p:nvSpPr>
        <p:spPr>
          <a:xfrm>
            <a:off x="6845306" y="3205299"/>
            <a:ext cx="1280160" cy="364506"/>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t>Recover</a:t>
            </a:r>
          </a:p>
        </p:txBody>
      </p:sp>
      <p:sp>
        <p:nvSpPr>
          <p:cNvPr id="16" name="TextBox 15"/>
          <p:cNvSpPr txBox="1"/>
          <p:nvPr/>
        </p:nvSpPr>
        <p:spPr>
          <a:xfrm>
            <a:off x="733525" y="1221043"/>
            <a:ext cx="5819676" cy="2934137"/>
          </a:xfrm>
          <a:prstGeom prst="rect">
            <a:avLst/>
          </a:prstGeom>
          <a:noFill/>
        </p:spPr>
        <p:txBody>
          <a:bodyPr wrap="square" rtlCol="0">
            <a:spAutoFit/>
          </a:bodyPr>
          <a:lstStyle/>
          <a:p>
            <a:pPr>
              <a:spcAft>
                <a:spcPts val="1000"/>
              </a:spcAft>
            </a:pPr>
            <a:r>
              <a:rPr lang="en-US" sz="2800" i="1" dirty="0"/>
              <a:t>Ways to think about a Profile:</a:t>
            </a:r>
          </a:p>
          <a:p>
            <a:pPr marL="342900" indent="-342900">
              <a:spcAft>
                <a:spcPts val="1000"/>
              </a:spcAft>
              <a:buFont typeface="Arial"/>
              <a:buChar char="•"/>
            </a:pPr>
            <a:r>
              <a:rPr lang="en-US" sz="2800" dirty="0"/>
              <a:t>A customization of the Core for a given sector, subsector, or organization</a:t>
            </a:r>
          </a:p>
          <a:p>
            <a:pPr marL="342900" indent="-342900">
              <a:spcAft>
                <a:spcPts val="1000"/>
              </a:spcAft>
              <a:buFont typeface="Arial"/>
              <a:buChar char="•"/>
            </a:pPr>
            <a:r>
              <a:rPr lang="en-US" sz="2800" dirty="0"/>
              <a:t>A fusion of business/mission logic and cybersecurity outcomes</a:t>
            </a:r>
          </a:p>
        </p:txBody>
      </p:sp>
      <p:sp>
        <p:nvSpPr>
          <p:cNvPr id="11" name="Rectangle 10"/>
          <p:cNvSpPr/>
          <p:nvPr/>
        </p:nvSpPr>
        <p:spPr>
          <a:xfrm>
            <a:off x="733524" y="4146373"/>
            <a:ext cx="8107143" cy="2503249"/>
          </a:xfrm>
          <a:prstGeom prst="rect">
            <a:avLst/>
          </a:prstGeom>
        </p:spPr>
        <p:txBody>
          <a:bodyPr wrap="square">
            <a:spAutoFit/>
          </a:bodyPr>
          <a:lstStyle/>
          <a:p>
            <a:pPr marL="342900" indent="-342900">
              <a:spcAft>
                <a:spcPts val="1000"/>
              </a:spcAft>
              <a:buFont typeface="Arial"/>
              <a:buChar char="•"/>
            </a:pPr>
            <a:r>
              <a:rPr lang="en-US" sz="2800" dirty="0"/>
              <a:t>An alignment of cybersecurity requirements with operational methodologies</a:t>
            </a:r>
          </a:p>
          <a:p>
            <a:pPr marL="342900" indent="-342900">
              <a:spcAft>
                <a:spcPts val="1000"/>
              </a:spcAft>
              <a:buFont typeface="Arial"/>
              <a:buChar char="•"/>
            </a:pPr>
            <a:r>
              <a:rPr lang="en-US" sz="2800" dirty="0"/>
              <a:t>A basis for assessment and expressing target state</a:t>
            </a:r>
          </a:p>
          <a:p>
            <a:pPr marL="342900" indent="-342900">
              <a:spcAft>
                <a:spcPts val="1000"/>
              </a:spcAft>
              <a:buFont typeface="Arial"/>
              <a:buChar char="•"/>
            </a:pPr>
            <a:r>
              <a:rPr lang="en-US" sz="2800" dirty="0"/>
              <a:t>A decision support tool for cybersecurity risk management</a:t>
            </a:r>
          </a:p>
        </p:txBody>
      </p:sp>
    </p:spTree>
    <p:extLst>
      <p:ext uri="{BB962C8B-B14F-4D97-AF65-F5344CB8AC3E}">
        <p14:creationId xmlns:p14="http://schemas.microsoft.com/office/powerpoint/2010/main" val="145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3"/>
          <a:stretch>
            <a:fillRect/>
          </a:stretch>
        </p:blipFill>
        <p:spPr>
          <a:xfrm>
            <a:off x="215153" y="3022002"/>
            <a:ext cx="8633012" cy="3469341"/>
          </a:xfrm>
          <a:prstGeom prst="rect">
            <a:avLst/>
          </a:prstGeom>
        </p:spPr>
      </p:pic>
      <p:pic>
        <p:nvPicPr>
          <p:cNvPr id="4" name="Picture 3"/>
          <p:cNvPicPr>
            <a:picLocks noChangeAspect="1"/>
          </p:cNvPicPr>
          <p:nvPr/>
        </p:nvPicPr>
        <p:blipFill>
          <a:blip r:embed="rId4"/>
          <a:stretch>
            <a:fillRect/>
          </a:stretch>
        </p:blipFill>
        <p:spPr>
          <a:xfrm>
            <a:off x="3346971" y="1233544"/>
            <a:ext cx="2208011" cy="2823882"/>
          </a:xfrm>
          <a:prstGeom prst="rect">
            <a:avLst/>
          </a:prstGeom>
          <a:ln>
            <a:solidFill>
              <a:schemeClr val="bg2"/>
            </a:solidFill>
          </a:ln>
        </p:spPr>
      </p:pic>
      <p:sp>
        <p:nvSpPr>
          <p:cNvPr id="5" name="Title 3">
            <a:extLst>
              <a:ext uri="{FF2B5EF4-FFF2-40B4-BE49-F238E27FC236}">
                <a16:creationId xmlns:a16="http://schemas.microsoft.com/office/drawing/2014/main" id="{40A1515F-BC54-4F32-A1FE-99481609D098}"/>
              </a:ext>
            </a:extLst>
          </p:cNvPr>
          <p:cNvSpPr>
            <a:spLocks noGrp="1"/>
          </p:cNvSpPr>
          <p:nvPr>
            <p:ph type="title"/>
          </p:nvPr>
        </p:nvSpPr>
        <p:spPr>
          <a:xfrm>
            <a:off x="228599" y="304800"/>
            <a:ext cx="8619565" cy="762000"/>
          </a:xfrm>
        </p:spPr>
        <p:txBody>
          <a:bodyPr/>
          <a:lstStyle/>
          <a:p>
            <a:r>
              <a:rPr lang="en-US" sz="3200" dirty="0"/>
              <a:t>Baldrige Cybersecurity Excellence Builder</a:t>
            </a:r>
            <a:br>
              <a:rPr lang="en-US" sz="3200" dirty="0"/>
            </a:br>
            <a:r>
              <a:rPr lang="en-US" sz="1600" b="0" i="1" dirty="0"/>
              <a:t>What is it?</a:t>
            </a:r>
            <a:endParaRPr lang="en-US" sz="1600" b="0" dirty="0"/>
          </a:p>
        </p:txBody>
      </p:sp>
      <p:sp>
        <p:nvSpPr>
          <p:cNvPr id="6" name="Slide Number Placeholder 4">
            <a:extLst>
              <a:ext uri="{FF2B5EF4-FFF2-40B4-BE49-F238E27FC236}">
                <a16:creationId xmlns:a16="http://schemas.microsoft.com/office/drawing/2014/main" id="{997FD55C-D205-9245-811B-9614D43C99B4}"/>
              </a:ext>
            </a:extLst>
          </p:cNvPr>
          <p:cNvSpPr>
            <a:spLocks noGrp="1"/>
          </p:cNvSpPr>
          <p:nvPr>
            <p:ph type="sldNum" sz="quarter" idx="12"/>
          </p:nvPr>
        </p:nvSpPr>
        <p:spPr>
          <a:xfrm>
            <a:off x="6553200" y="6356359"/>
            <a:ext cx="2133600" cy="365125"/>
          </a:xfrm>
        </p:spPr>
        <p:txBody>
          <a:bodyPr/>
          <a:lstStyle/>
          <a:p>
            <a:pPr defTabSz="914400"/>
            <a:fld id="{C90B5FB4-1AE6-4CC4-B374-7CA8E5916470}" type="slidenum">
              <a:rPr lang="en-US" smtClean="0">
                <a:solidFill>
                  <a:prstClr val="black">
                    <a:tint val="75000"/>
                  </a:prstClr>
                </a:solidFill>
              </a:rPr>
              <a:pPr defTabSz="914400"/>
              <a:t>9</a:t>
            </a:fld>
            <a:endParaRPr lang="en-US" dirty="0">
              <a:solidFill>
                <a:prstClr val="black">
                  <a:tint val="75000"/>
                </a:prstClr>
              </a:solidFill>
            </a:endParaRPr>
          </a:p>
        </p:txBody>
      </p:sp>
    </p:spTree>
    <p:extLst>
      <p:ext uri="{BB962C8B-B14F-4D97-AF65-F5344CB8AC3E}">
        <p14:creationId xmlns:p14="http://schemas.microsoft.com/office/powerpoint/2010/main" val="2733050950"/>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6548</TotalTime>
  <Words>2092</Words>
  <Application>Microsoft Office PowerPoint</Application>
  <PresentationFormat>On-screen Show (4:3)</PresentationFormat>
  <Paragraphs>359</Paragraphs>
  <Slides>32</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32</vt:i4>
      </vt:variant>
    </vt:vector>
  </HeadingPairs>
  <TitlesOfParts>
    <vt:vector size="46" baseType="lpstr">
      <vt:lpstr>ＭＳ Ｐゴシック</vt:lpstr>
      <vt:lpstr>Adobe Fan Heiti Std B</vt:lpstr>
      <vt:lpstr>Arial</vt:lpstr>
      <vt:lpstr>Calibri</vt:lpstr>
      <vt:lpstr>Calibri Light</vt:lpstr>
      <vt:lpstr>Chronicle Display Light</vt:lpstr>
      <vt:lpstr>Gotham</vt:lpstr>
      <vt:lpstr>Gotham Book</vt:lpstr>
      <vt:lpstr>Monotype Corsiva</vt:lpstr>
      <vt:lpstr>Tahoma</vt:lpstr>
      <vt:lpstr>Times New Roman</vt:lpstr>
      <vt:lpstr>Wingdings</vt:lpstr>
      <vt:lpstr>Content slides</vt:lpstr>
      <vt:lpstr>Custom Design</vt:lpstr>
      <vt:lpstr>PowerPoint Presentation</vt:lpstr>
      <vt:lpstr>Objective and Agenda The Cybersecurity Framework “Next Up!” Webcast Series</vt:lpstr>
      <vt:lpstr>Our Guests The Cybersecurity Framework “Next Up!” Webcast Series</vt:lpstr>
      <vt:lpstr>Notes to Viewers The Cybersecurity Framework “Next Up!” Webcast Series</vt:lpstr>
      <vt:lpstr>Cybersecurity Framework Components Three Basic Ways to Support Your Cybersecurity Risk Management</vt:lpstr>
      <vt:lpstr>Implementation Tiers Evaluating Cybersecurity Risk Management Practices</vt:lpstr>
      <vt:lpstr>Core A Catalog of Cybersecurity Outcomes</vt:lpstr>
      <vt:lpstr>Profile Customizing Cybersecurity Framework</vt:lpstr>
      <vt:lpstr>Baldrige Cybersecurity Excellence Builder What is it?</vt:lpstr>
      <vt:lpstr>Systems Perspective All parts of your organization working in harmony</vt:lpstr>
      <vt:lpstr>Example – Category 5: Workforce</vt:lpstr>
      <vt:lpstr>The Builder and the Framework Core Organized by the parts of the system</vt:lpstr>
      <vt:lpstr>The Builder, Tiers, and Profiles How well are you achieving the chosen tier and profile? What should you improve?</vt:lpstr>
      <vt:lpstr>Context, Processes, and Results </vt:lpstr>
      <vt:lpstr>Example - Detection of Cyber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The Cybersecurity Framework “Next Up!” Webcast Series</vt:lpstr>
      <vt:lpstr>Upcoming The Cybersecurity Framework “Next Up!” Webcast Series</vt:lpstr>
      <vt:lpstr>Ways to Share Framework Best Practices The Cybersecurity Framework “Next Up!” Webcast Series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Robinson, Crissy (Fed)</dc:creator>
  <cp:keywords/>
  <dc:description/>
  <cp:lastModifiedBy>Robinson, Crissy (Fed)</cp:lastModifiedBy>
  <cp:revision>542</cp:revision>
  <cp:lastPrinted>2018-07-09T13:50:21Z</cp:lastPrinted>
  <dcterms:created xsi:type="dcterms:W3CDTF">2017-02-17T14:07:28Z</dcterms:created>
  <dcterms:modified xsi:type="dcterms:W3CDTF">2018-07-09T14:53:24Z</dcterms:modified>
  <cp:category/>
</cp:coreProperties>
</file>