
<file path=[Content_Types].xml><?xml version="1.0" encoding="utf-8"?>
<Types xmlns="http://schemas.openxmlformats.org/package/2006/content-types">
  <Default Extension="png" ContentType="image/pn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33"/>
  </p:notesMasterIdLst>
  <p:handoutMasterIdLst>
    <p:handoutMasterId r:id="rId34"/>
  </p:handoutMasterIdLst>
  <p:sldIdLst>
    <p:sldId id="296" r:id="rId2"/>
    <p:sldId id="330" r:id="rId3"/>
    <p:sldId id="331" r:id="rId4"/>
    <p:sldId id="332" r:id="rId5"/>
    <p:sldId id="333" r:id="rId6"/>
    <p:sldId id="305" r:id="rId7"/>
    <p:sldId id="306" r:id="rId8"/>
    <p:sldId id="307" r:id="rId9"/>
    <p:sldId id="308" r:id="rId10"/>
    <p:sldId id="309" r:id="rId11"/>
    <p:sldId id="310" r:id="rId12"/>
    <p:sldId id="334" r:id="rId13"/>
    <p:sldId id="311" r:id="rId14"/>
    <p:sldId id="336" r:id="rId15"/>
    <p:sldId id="335" r:id="rId16"/>
    <p:sldId id="315" r:id="rId17"/>
    <p:sldId id="316" r:id="rId18"/>
    <p:sldId id="317" r:id="rId19"/>
    <p:sldId id="318" r:id="rId20"/>
    <p:sldId id="338" r:id="rId21"/>
    <p:sldId id="337" r:id="rId22"/>
    <p:sldId id="321" r:id="rId23"/>
    <p:sldId id="322" r:id="rId24"/>
    <p:sldId id="323" r:id="rId25"/>
    <p:sldId id="324" r:id="rId26"/>
    <p:sldId id="325" r:id="rId27"/>
    <p:sldId id="326" r:id="rId28"/>
    <p:sldId id="327" r:id="rId29"/>
    <p:sldId id="328" r:id="rId30"/>
    <p:sldId id="329" r:id="rId31"/>
    <p:sldId id="339" r:id="rId32"/>
  </p:sldIdLst>
  <p:sldSz cx="9144000" cy="6858000" type="screen4x3"/>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66FF"/>
    <a:srgbClr val="FFFFFF"/>
    <a:srgbClr val="FF00FF"/>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62864" autoAdjust="0"/>
  </p:normalViewPr>
  <p:slideViewPr>
    <p:cSldViewPr snapToGrid="0">
      <p:cViewPr varScale="1">
        <p:scale>
          <a:sx n="69" d="100"/>
          <a:sy n="69" d="100"/>
        </p:scale>
        <p:origin x="1398" y="72"/>
      </p:cViewPr>
      <p:guideLst>
        <p:guide orient="horz" pos="2112"/>
        <p:guide pos="2880"/>
      </p:guideLst>
    </p:cSldViewPr>
  </p:slideViewPr>
  <p:outlineViewPr>
    <p:cViewPr>
      <p:scale>
        <a:sx n="33" d="100"/>
        <a:sy n="33" d="100"/>
      </p:scale>
      <p:origin x="0" y="-530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9" d="100"/>
          <a:sy n="99" d="100"/>
        </p:scale>
        <p:origin x="3528" y="72"/>
      </p:cViewPr>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3BE974ED-E69D-4DA0-A626-046090E1A76F}" type="datetimeFigureOut">
              <a:rPr lang="en-US"/>
              <a:pPr>
                <a:defRPr/>
              </a:pPr>
              <a:t>9/21/2017</a:t>
            </a:fld>
            <a:endParaRPr lang="en-US"/>
          </a:p>
        </p:txBody>
      </p:sp>
      <p:sp>
        <p:nvSpPr>
          <p:cNvPr id="4" name="Footer Placeholder 3"/>
          <p:cNvSpPr>
            <a:spLocks noGrp="1"/>
          </p:cNvSpPr>
          <p:nvPr>
            <p:ph type="ftr" sz="quarter" idx="2"/>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6290BC0-89DE-42EB-8562-D41F1499EC34}" type="slidenum">
              <a:rPr lang="en-US" altLang="en-US"/>
              <a:pPr/>
              <a:t>‹#›</a:t>
            </a:fld>
            <a:endParaRPr lang="en-US" altLang="en-US"/>
          </a:p>
        </p:txBody>
      </p:sp>
    </p:spTree>
    <p:extLst>
      <p:ext uri="{BB962C8B-B14F-4D97-AF65-F5344CB8AC3E}">
        <p14:creationId xmlns:p14="http://schemas.microsoft.com/office/powerpoint/2010/main" val="231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9B55A951-E132-45F6-82BB-425CAE41FB6E}" type="datetimeFigureOut">
              <a:rPr lang="en-US"/>
              <a:pPr>
                <a:defRPr/>
              </a:pPr>
              <a:t>9/21/2017</a:t>
            </a:fld>
            <a:endParaRPr lang="en-US"/>
          </a:p>
        </p:txBody>
      </p:sp>
      <p:sp>
        <p:nvSpPr>
          <p:cNvPr id="4" name="Slide Image Placeholder 3"/>
          <p:cNvSpPr>
            <a:spLocks noGrp="1" noRot="1" noChangeAspect="1"/>
          </p:cNvSpPr>
          <p:nvPr>
            <p:ph type="sldImg" idx="2"/>
          </p:nvPr>
        </p:nvSpPr>
        <p:spPr>
          <a:xfrm>
            <a:off x="3041650" y="876300"/>
            <a:ext cx="3152775" cy="23653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24239" y="3373438"/>
            <a:ext cx="7387598" cy="27606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38D6A25-EF72-4010-BE44-5401C5FF23EE}" type="slidenum">
              <a:rPr lang="en-US" altLang="en-US"/>
              <a:pPr/>
              <a:t>‹#›</a:t>
            </a:fld>
            <a:endParaRPr lang="en-US" altLang="en-US"/>
          </a:p>
        </p:txBody>
      </p:sp>
    </p:spTree>
    <p:extLst>
      <p:ext uri="{BB962C8B-B14F-4D97-AF65-F5344CB8AC3E}">
        <p14:creationId xmlns:p14="http://schemas.microsoft.com/office/powerpoint/2010/main" val="4207801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1650" y="876300"/>
            <a:ext cx="3152775" cy="2365375"/>
          </a:xfrm>
        </p:spPr>
      </p:sp>
      <p:sp>
        <p:nvSpPr>
          <p:cNvPr id="3" name="Notes Placeholder 2"/>
          <p:cNvSpPr>
            <a:spLocks noGrp="1"/>
          </p:cNvSpPr>
          <p:nvPr>
            <p:ph type="body" idx="1"/>
          </p:nvPr>
        </p:nvSpPr>
        <p:spPr/>
        <p:txBody>
          <a:bodyPr/>
          <a:lstStyle/>
          <a:p>
            <a:r>
              <a:rPr lang="en-US" baseline="0" dirty="0"/>
              <a:t>The ability to assess analytical performance is a fundamental component of measurement science.  Ultimately, measurement quality depends on the proper function of instrumentation in combination with appropriate methods.  Evidence of proper function is typically provided by the instrumentation, chromatograms, and the resulting data generated.  Chromatographic peak shape is diagnostic of problems that originate with the instrumentation as well as the method and sample.  Once a problem has been clearly identified, steps can be taken to resolve the issue.  This presentation will describe common problems than may be encountered, with representative illustrations of the resulting effects on chromatographic performance.</a:t>
            </a:r>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a:t>
            </a:fld>
            <a:endParaRPr lang="en-US" altLang="en-US"/>
          </a:p>
        </p:txBody>
      </p:sp>
    </p:spTree>
    <p:extLst>
      <p:ext uri="{BB962C8B-B14F-4D97-AF65-F5344CB8AC3E}">
        <p14:creationId xmlns:p14="http://schemas.microsoft.com/office/powerpoint/2010/main" val="44715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Column dimensions are a critical element in assessing the effect of injection volume on peak shape.  The cross sectional area of</a:t>
            </a:r>
            <a:r>
              <a:rPr lang="en-US" baseline="0" dirty="0"/>
              <a:t> the column is proportional to the maximum injection volume permitted without overloading the column.   </a:t>
            </a:r>
          </a:p>
          <a:p>
            <a:endParaRPr lang="en-US" baseline="0" dirty="0"/>
          </a:p>
          <a:p>
            <a:r>
              <a:rPr lang="en-US" baseline="0" dirty="0"/>
              <a:t>1)  Stated another way, if a 10 </a:t>
            </a:r>
            <a:r>
              <a:rPr lang="en-US" baseline="0" dirty="0" err="1"/>
              <a:t>uL</a:t>
            </a:r>
            <a:r>
              <a:rPr lang="en-US" baseline="0" dirty="0"/>
              <a:t> injection provides acceptable results with a 4.6 mm i.d., column, then for a 2 mm column, the injection volume should be reduced by the ratio of the corresponding areas, which in this example is 5.3,  resulting in an acceptable injection volume of 2 </a:t>
            </a:r>
            <a:r>
              <a:rPr lang="en-US" baseline="0" dirty="0" err="1"/>
              <a:t>uL</a:t>
            </a:r>
            <a:r>
              <a:rPr lang="en-US" baseline="0" dirty="0"/>
              <a:t>.  In addition, to keep the linear velocity the same, then the flow rate should also be reduced by a factor of about 5.</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10</a:t>
            </a:fld>
            <a:endParaRPr lang="en-US" altLang="en-US"/>
          </a:p>
        </p:txBody>
      </p:sp>
    </p:spTree>
    <p:extLst>
      <p:ext uri="{BB962C8B-B14F-4D97-AF65-F5344CB8AC3E}">
        <p14:creationId xmlns:p14="http://schemas.microsoft.com/office/powerpoint/2010/main" val="267799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graphically illustrates the principle</a:t>
            </a:r>
            <a:r>
              <a:rPr lang="en-US" baseline="0" dirty="0"/>
              <a:t> of injection volume overload.  </a:t>
            </a:r>
          </a:p>
          <a:p>
            <a:endParaRPr lang="en-US" baseline="0" dirty="0"/>
          </a:p>
          <a:p>
            <a:r>
              <a:rPr lang="en-US" baseline="0" dirty="0"/>
              <a:t>1)  When the sample is in a weak solvent and is applied to a chromatographic column, the band is concentrated and focused on the column bed.   </a:t>
            </a:r>
          </a:p>
          <a:p>
            <a:endParaRPr lang="en-US" baseline="0" dirty="0"/>
          </a:p>
          <a:p>
            <a:r>
              <a:rPr lang="en-US" baseline="0" dirty="0"/>
              <a:t>2)  If the sample is in a strong solvent, the band is not focused, and components in the separation will always be at least as broad as the initial injection.</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11</a:t>
            </a:fld>
            <a:endParaRPr lang="en-US" altLang="en-US"/>
          </a:p>
        </p:txBody>
      </p:sp>
    </p:spTree>
    <p:extLst>
      <p:ext uri="{BB962C8B-B14F-4D97-AF65-F5344CB8AC3E}">
        <p14:creationId xmlns:p14="http://schemas.microsoft.com/office/powerpoint/2010/main" val="170960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illustration,</a:t>
            </a:r>
            <a:r>
              <a:rPr lang="en-US" baseline="0" dirty="0"/>
              <a:t> the components of a mixture of priority pollutant PAHs are separated using a gradient method that begins with an initial composition of 50% acetonitrile in water.  The sample was evaporated to dryness and dissolved in the starting mobile phase composition.  Because there is little or no solvent mismatch, the effect of injection volume on peak shape is minimized.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12</a:t>
            </a:fld>
            <a:endParaRPr lang="en-US" altLang="en-US"/>
          </a:p>
        </p:txBody>
      </p:sp>
    </p:spTree>
    <p:extLst>
      <p:ext uri="{BB962C8B-B14F-4D97-AF65-F5344CB8AC3E}">
        <p14:creationId xmlns:p14="http://schemas.microsoft.com/office/powerpoint/2010/main" val="68277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example, the 16 component mixture is reconstituted in acetonitrile, which is a strong solvent compared with the starting gradient composition.  Peak shape is unaffected for injections less than about 50 </a:t>
            </a:r>
            <a:r>
              <a:rPr lang="en-US" baseline="0" dirty="0" err="1"/>
              <a:t>uL</a:t>
            </a:r>
            <a:r>
              <a:rPr lang="en-US" baseline="0" dirty="0"/>
              <a:t>, but for larger injection volumes, the early eluting compounds demonstrate the characteristic fronting distortion.  Later eluting peaks are less affected.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13</a:t>
            </a:fld>
            <a:endParaRPr lang="en-US" altLang="en-US"/>
          </a:p>
        </p:txBody>
      </p:sp>
    </p:spTree>
    <p:extLst>
      <p:ext uri="{BB962C8B-B14F-4D97-AF65-F5344CB8AC3E}">
        <p14:creationId xmlns:p14="http://schemas.microsoft.com/office/powerpoint/2010/main" val="32966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of the chromatograms are replotted</a:t>
            </a:r>
            <a:r>
              <a:rPr lang="en-US" baseline="0" dirty="0"/>
              <a:t> in this figure for clarity.  Acetonitrile is the injection solvent, and the gradient elution program begins at a composition of 50% acetonitrile in water.  Although this indicates extreme cases, it can be noted that even with the solvent mismatch, a fairly large injection volume of 50 </a:t>
            </a:r>
            <a:r>
              <a:rPr lang="en-US" baseline="0" dirty="0" err="1"/>
              <a:t>uL</a:t>
            </a:r>
            <a:r>
              <a:rPr lang="en-US" baseline="0" dirty="0"/>
              <a:t> results in good peak shape.</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14</a:t>
            </a:fld>
            <a:endParaRPr lang="en-US" altLang="en-US"/>
          </a:p>
        </p:txBody>
      </p:sp>
    </p:spTree>
    <p:extLst>
      <p:ext uri="{BB962C8B-B14F-4D97-AF65-F5344CB8AC3E}">
        <p14:creationId xmlns:p14="http://schemas.microsoft.com/office/powerpoint/2010/main" val="155921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a</a:t>
            </a:r>
            <a:r>
              <a:rPr lang="en-US" baseline="0" dirty="0"/>
              <a:t> more extreme solvent mismatch, namely, methylene chloride.   Not only does this solvent represent high elution strength for reversed-phase separations, but it is also immiscible with 50/50 acetonitrile/water solvent composition.  Peak shape degradation is evident at the 10 </a:t>
            </a:r>
            <a:r>
              <a:rPr lang="en-US" baseline="0" dirty="0" err="1"/>
              <a:t>uL</a:t>
            </a:r>
            <a:r>
              <a:rPr lang="en-US" baseline="0" dirty="0"/>
              <a:t> injection volume level for early eluting peaks.  It can be further noted that with larger injection volumes, peak shape for even the late eluting components is distorted.  Perhaps surprising is the observation that useable results are evident for the 5 </a:t>
            </a:r>
            <a:r>
              <a:rPr lang="en-US" baseline="0" dirty="0" err="1"/>
              <a:t>uL</a:t>
            </a:r>
            <a:r>
              <a:rPr lang="en-US" baseline="0" dirty="0"/>
              <a:t> injection volume, even with the immiscibility property.</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15</a:t>
            </a:fld>
            <a:endParaRPr lang="en-US" altLang="en-US"/>
          </a:p>
        </p:txBody>
      </p:sp>
    </p:spTree>
    <p:extLst>
      <p:ext uri="{BB962C8B-B14F-4D97-AF65-F5344CB8AC3E}">
        <p14:creationId xmlns:p14="http://schemas.microsoft.com/office/powerpoint/2010/main" val="795700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based on (or at least tolerating)</a:t>
            </a:r>
            <a:r>
              <a:rPr lang="en-US" baseline="0" dirty="0"/>
              <a:t> solvent mismatch can sometimes provide useful results.  This example shows the analysis of a reformulated gasoline reference material by reversed phase liquid chromatography with isocratic elution, and without a solvent exchange step.  The injection size was minimized at 1 </a:t>
            </a:r>
            <a:r>
              <a:rPr lang="en-US" baseline="0" dirty="0" err="1"/>
              <a:t>uL</a:t>
            </a:r>
            <a:r>
              <a:rPr lang="en-US" baseline="0" dirty="0"/>
              <a:t>.  Peak shape for the components is good, even though the sample is immiscible with the mobile phase.  </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16</a:t>
            </a:fld>
            <a:endParaRPr lang="en-US" altLang="en-US"/>
          </a:p>
        </p:txBody>
      </p:sp>
    </p:spTree>
    <p:extLst>
      <p:ext uri="{BB962C8B-B14F-4D97-AF65-F5344CB8AC3E}">
        <p14:creationId xmlns:p14="http://schemas.microsoft.com/office/powerpoint/2010/main" val="19825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Mass overload results when nonlinear isotherms occur at very high concentrations.  The conditions for mass overload often</a:t>
            </a:r>
            <a:r>
              <a:rPr lang="en-US" baseline="0" dirty="0"/>
              <a:t> occurs with preparative chromatography, but it is unlikely to occur for analytical separations.</a:t>
            </a:r>
          </a:p>
          <a:p>
            <a:endParaRPr lang="en-US" baseline="0" dirty="0"/>
          </a:p>
          <a:p>
            <a:pPr marL="228600" indent="-228600">
              <a:buAutoNum type="arabicParenR" startAt="2"/>
            </a:pPr>
            <a:r>
              <a:rPr lang="en-US" baseline="0" dirty="0"/>
              <a:t>As a rule of thumb, reversed phase columns can accept about 1 mg of sample per g of the adsorbent packing material.  A typical 4.6 mm id by 250 mm length column contains about 3 gram of adsorbent.  Mass overload would start to be approached for a 10 </a:t>
            </a:r>
            <a:r>
              <a:rPr lang="en-US" baseline="0" dirty="0" err="1"/>
              <a:t>uL</a:t>
            </a:r>
            <a:r>
              <a:rPr lang="en-US" baseline="0" dirty="0"/>
              <a:t> injection containing a mass of 1 mg, representing a concentration of about 10% mass fraction.  </a:t>
            </a:r>
          </a:p>
          <a:p>
            <a:pPr marL="228600" indent="-228600">
              <a:buAutoNum type="arabicParenR" startAt="2"/>
            </a:pPr>
            <a:endParaRPr lang="en-US" baseline="0" dirty="0"/>
          </a:p>
          <a:p>
            <a:pPr marL="228600" indent="-228600">
              <a:buAutoNum type="arabicParenR" startAt="2"/>
            </a:pPr>
            <a:r>
              <a:rPr lang="en-US" baseline="0" dirty="0"/>
              <a:t>Samples this concentrated are rarely encountered for analytical applications.</a:t>
            </a:r>
          </a:p>
          <a:p>
            <a:pPr marL="228600" indent="-228600">
              <a:buAutoNum type="arabicParenR" startAt="2"/>
            </a:pPr>
            <a:endParaRPr lang="en-US" baseline="0" dirty="0"/>
          </a:p>
          <a:p>
            <a:pPr marL="228600" indent="-228600">
              <a:buAutoNum type="arabicParenR" startAt="2"/>
            </a:pPr>
            <a:r>
              <a:rPr lang="en-US" baseline="0" dirty="0"/>
              <a:t>This does suggest that even with the most concentrated samples, injection volumes of 1 or 2 </a:t>
            </a:r>
            <a:r>
              <a:rPr lang="en-US" baseline="0" dirty="0" err="1"/>
              <a:t>uL</a:t>
            </a:r>
            <a:r>
              <a:rPr lang="en-US" baseline="0" dirty="0"/>
              <a:t> may provide useable results.  If the example in the previous slide for reformulated gasoline is considered in terms of the primary constituents, toluene and benzene, the 1 </a:t>
            </a:r>
            <a:r>
              <a:rPr lang="en-US" baseline="0" dirty="0" err="1"/>
              <a:t>uL</a:t>
            </a:r>
            <a:r>
              <a:rPr lang="en-US" baseline="0" dirty="0"/>
              <a:t> injection represents slightly less than 1 mg mass of sample, and overload conditions are not achieved for the 4.6 mm x 250 mm column.</a:t>
            </a:r>
          </a:p>
          <a:p>
            <a:pPr marL="228600" indent="-228600">
              <a:buAutoNum type="arabicParenR" startAt="2"/>
            </a:pPr>
            <a:endParaRPr lang="en-US" baseline="0" dirty="0"/>
          </a:p>
          <a:p>
            <a:pPr marL="228600" indent="-228600">
              <a:buAutoNum type="arabicParenR" startAt="2"/>
            </a:pPr>
            <a:r>
              <a:rPr lang="en-US" baseline="0" dirty="0"/>
              <a:t>Overloading conditions potentially affect quantitation by nonlinear response, but overloading also can reduce the resolution of critical solute pairs.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17</a:t>
            </a:fld>
            <a:endParaRPr lang="en-US" altLang="en-US"/>
          </a:p>
        </p:txBody>
      </p:sp>
    </p:spTree>
    <p:extLst>
      <p:ext uri="{BB962C8B-B14F-4D97-AF65-F5344CB8AC3E}">
        <p14:creationId xmlns:p14="http://schemas.microsoft.com/office/powerpoint/2010/main" val="423762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illustrates another example of chromatography for a concentrated sample.  A saturated solution of fluorene was prepared in 50/50 acetonitrile/water, and separated isocratically in a slightly stronger mobile phase composition.  Under these conditions, solvent mismatch does not apply and the injection is concentrated at the inlet of the column.  Even with a large injection volume, the primary component peak shows no sign of peak shape distortion.</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18</a:t>
            </a:fld>
            <a:endParaRPr lang="en-US" altLang="en-US"/>
          </a:p>
        </p:txBody>
      </p:sp>
    </p:spTree>
    <p:extLst>
      <p:ext uri="{BB962C8B-B14F-4D97-AF65-F5344CB8AC3E}">
        <p14:creationId xmlns:p14="http://schemas.microsoft.com/office/powerpoint/2010/main" val="2413014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minimizing</a:t>
            </a:r>
            <a:r>
              <a:rPr lang="en-US" baseline="0" dirty="0"/>
              <a:t> </a:t>
            </a:r>
            <a:r>
              <a:rPr lang="en-US" baseline="0" dirty="0" err="1"/>
              <a:t>extracolumn</a:t>
            </a:r>
            <a:r>
              <a:rPr lang="en-US" baseline="0" dirty="0"/>
              <a:t> volume is frequently stressed in academic texts and in the research literature, in relation to system performance.  An examination of the </a:t>
            </a:r>
            <a:r>
              <a:rPr lang="en-US" i="1" baseline="0" dirty="0"/>
              <a:t>actual</a:t>
            </a:r>
            <a:r>
              <a:rPr lang="en-US" baseline="0" dirty="0"/>
              <a:t> influence of </a:t>
            </a:r>
            <a:r>
              <a:rPr lang="en-US" baseline="0" dirty="0" err="1"/>
              <a:t>extracolumn</a:t>
            </a:r>
            <a:r>
              <a:rPr lang="en-US" baseline="0" dirty="0"/>
              <a:t> effects in practice is a useful exercise, since the influence of this property varies considerably with other aspects of the instrumentation.</a:t>
            </a:r>
          </a:p>
          <a:p>
            <a:endParaRPr lang="en-US" baseline="0" dirty="0"/>
          </a:p>
          <a:p>
            <a:pPr marL="228600" indent="-228600">
              <a:buAutoNum type="arabicParenR"/>
            </a:pPr>
            <a:r>
              <a:rPr lang="en-US" baseline="0" dirty="0"/>
              <a:t>The </a:t>
            </a:r>
            <a:r>
              <a:rPr lang="en-US" baseline="0" dirty="0" err="1"/>
              <a:t>extracolumn</a:t>
            </a:r>
            <a:r>
              <a:rPr lang="en-US" baseline="0" dirty="0"/>
              <a:t> volume is usually considered to include band broadening contributions from system components after the injector, but not including the column.  </a:t>
            </a:r>
          </a:p>
          <a:p>
            <a:pPr marL="228600" indent="-228600">
              <a:buAutoNum type="arabicParenR"/>
            </a:pPr>
            <a:endParaRPr lang="en-US" baseline="0" dirty="0"/>
          </a:p>
          <a:p>
            <a:pPr marL="228600" indent="-228600">
              <a:buAutoNum type="arabicParenR"/>
            </a:pPr>
            <a:r>
              <a:rPr lang="en-US" baseline="0" dirty="0"/>
              <a:t>Typically, recommendations are to make column connections with very short length, small inside diameter  tubing.  This advise is OK, but system performance will be indistinguishable with moderate tubing lengths if small i.d. tubing is used.  Loss in system performance will become more noticeable with small i.d. columns.</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19</a:t>
            </a:fld>
            <a:endParaRPr lang="en-US" altLang="en-US"/>
          </a:p>
        </p:txBody>
      </p:sp>
    </p:spTree>
    <p:extLst>
      <p:ext uri="{BB962C8B-B14F-4D97-AF65-F5344CB8AC3E}">
        <p14:creationId xmlns:p14="http://schemas.microsoft.com/office/powerpoint/2010/main" val="268391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Troubleshooting is often associated with problems</a:t>
            </a:r>
            <a:r>
              <a:rPr lang="en-US" baseline="0" dirty="0"/>
              <a:t> in the instrumentation, but issues may originate from other sources as well.  Sample incompatibility with the method (such as solvent mismatch), methods that are not fit for purpose, and column degradation are examples of such issues.  </a:t>
            </a:r>
          </a:p>
          <a:p>
            <a:endParaRPr lang="en-US" baseline="0" dirty="0"/>
          </a:p>
          <a:p>
            <a:r>
              <a:rPr lang="en-US" baseline="0" dirty="0"/>
              <a:t>1)  With liquid chromatography, fluidic problems often result from mechanical issues that cause erratic flow or leaks.</a:t>
            </a:r>
          </a:p>
          <a:p>
            <a:endParaRPr lang="en-US" baseline="0" dirty="0"/>
          </a:p>
          <a:p>
            <a:r>
              <a:rPr lang="en-US" baseline="0" dirty="0"/>
              <a:t>2)  Bubbles in the flow pathways also can contribute to erratic signals; more rarely, issues arise from the electronics</a:t>
            </a:r>
          </a:p>
          <a:p>
            <a:endParaRPr lang="en-US" baseline="0" dirty="0"/>
          </a:p>
          <a:p>
            <a:r>
              <a:rPr lang="en-US" baseline="0" dirty="0"/>
              <a:t>3)  For newly implemented methods, problems associated with the sample or the method should not be discounted, particularly if the method has not been validated with an appropriate control.</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a:t>
            </a:fld>
            <a:endParaRPr lang="en-US" altLang="en-US"/>
          </a:p>
        </p:txBody>
      </p:sp>
    </p:spTree>
    <p:extLst>
      <p:ext uri="{BB962C8B-B14F-4D97-AF65-F5344CB8AC3E}">
        <p14:creationId xmlns:p14="http://schemas.microsoft.com/office/powerpoint/2010/main" val="5238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following figure illustrates the influence of </a:t>
            </a:r>
            <a:r>
              <a:rPr lang="en-US" baseline="0" dirty="0" err="1"/>
              <a:t>extracolumn</a:t>
            </a:r>
            <a:r>
              <a:rPr lang="en-US" baseline="0" dirty="0"/>
              <a:t> volume on peak shape for a conventional 4.6 mm x 250 mm 5 um particle diameter column.  A 61 m length of 0.010” stainless steel tubing was added after the injector and before the column to assess how this added volume would affect peak shape.  This length of tubing increased the </a:t>
            </a:r>
            <a:r>
              <a:rPr lang="en-US" baseline="0" dirty="0" err="1"/>
              <a:t>extracolumn</a:t>
            </a:r>
            <a:r>
              <a:rPr lang="en-US" baseline="0" dirty="0"/>
              <a:t> volume by 3.09 </a:t>
            </a:r>
            <a:r>
              <a:rPr lang="en-US" baseline="0" dirty="0" err="1"/>
              <a:t>mL.</a:t>
            </a:r>
            <a:r>
              <a:rPr lang="en-US" baseline="0" dirty="0"/>
              <a:t> .  As expected, the retention times for the three components are each  increased by a little over 2 minutes, since 3.09 mL divided by 1.5 mL/min is 2.06 min.  Surprisingly, however, very little change in overall peak shape can be noted after the addition of the tubing.  This probably can be attributed to the use of the small 0010” i.d. tubing, which helps to prevent band broadening by maintaining a high linear velocity..</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20</a:t>
            </a:fld>
            <a:endParaRPr lang="en-US" altLang="en-US"/>
          </a:p>
        </p:txBody>
      </p:sp>
    </p:spTree>
    <p:extLst>
      <p:ext uri="{BB962C8B-B14F-4D97-AF65-F5344CB8AC3E}">
        <p14:creationId xmlns:p14="http://schemas.microsoft.com/office/powerpoint/2010/main" val="386463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a:t>
            </a:r>
            <a:r>
              <a:rPr lang="en-US" baseline="0" dirty="0"/>
              <a:t> the same instrumentation, but operated in the isocratic mode.  The two peak profiles are almost identical when they are graphically overlaid, and the efficiency is degraded by only about 25%.  For normal applications, the addition of modest tubing length of perhaps 50 cm or less will not practically influence performance, as long as small i.d. tubing is used.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21</a:t>
            </a:fld>
            <a:endParaRPr lang="en-US" altLang="en-US"/>
          </a:p>
        </p:txBody>
      </p:sp>
    </p:spTree>
    <p:extLst>
      <p:ext uri="{BB962C8B-B14F-4D97-AF65-F5344CB8AC3E}">
        <p14:creationId xmlns:p14="http://schemas.microsoft.com/office/powerpoint/2010/main" val="2781272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a:pPr>
            <a:r>
              <a:rPr lang="en-US" baseline="0" dirty="0"/>
              <a:t>Retention time variability is a very common occurrence in LC applications.   Sources of variability often point to problems with the solvent delivery system, that can include the pump seals, check valves, and leaks.  Another common source of retention time variability is changes in column temperature.  Unless the column is enclosed in an oven or water bath, ambient conditions may fluctuate sufficiently to change retention.  Enclosure of the column in a water bath provides precise temperature control, but column ovens are also effective, particularly at elevated temperatures.  Other potential sources of variability include inadequate equilibration at the beginning of gradient methods, and changes in mobile phase composition due to evaporation, for solvent reservoirs that contain pre-mixed solvents.</a:t>
            </a:r>
          </a:p>
          <a:p>
            <a:pPr marL="228600" indent="-228600">
              <a:buAutoNum type="arabicPlain"/>
            </a:pPr>
            <a:endParaRPr lang="en-US" baseline="0" dirty="0"/>
          </a:p>
          <a:p>
            <a:pPr marL="228600" indent="-228600">
              <a:buAutoNum type="arabicPlain"/>
            </a:pPr>
            <a:r>
              <a:rPr lang="en-US" baseline="0" dirty="0"/>
              <a:t>Damage to columns may be indicated by changes in retention.  Usually, other aspects of the separation occur as a result of damage, that are evident by increased column backpressure, or peak fronting, tailing or splitting.  All peaks in the chromatogram are affected by such mechanical damage.</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22</a:t>
            </a:fld>
            <a:endParaRPr lang="en-US" altLang="en-US"/>
          </a:p>
        </p:txBody>
      </p:sp>
    </p:spTree>
    <p:extLst>
      <p:ext uri="{BB962C8B-B14F-4D97-AF65-F5344CB8AC3E}">
        <p14:creationId xmlns:p14="http://schemas.microsoft.com/office/powerpoint/2010/main" val="383495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noise is always present at some level in data systems, but the relative contribution of noise should be low compared with analyte response.  The power spectrum for noise from analog</a:t>
            </a:r>
            <a:r>
              <a:rPr lang="en-US" baseline="0" dirty="0"/>
              <a:t> detectors, such as absorbance detectors, is different than from mass spectrometry.  Sampling rate for conversion from analog to digital can range from 100 </a:t>
            </a:r>
            <a:r>
              <a:rPr lang="en-US" baseline="0" dirty="0" err="1"/>
              <a:t>hz</a:t>
            </a:r>
            <a:r>
              <a:rPr lang="en-US" baseline="0" dirty="0"/>
              <a:t> or higher for some data systems, to only a few hertz for selected ion monitoring programs in MS.  Noise can be reduced by replacing any unshielded signal lines with cables that incorporate a grounded mesh shielding.  The shielded lines should be only as long as necessary to connect the components; avoid long cable runs.</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23</a:t>
            </a:fld>
            <a:endParaRPr lang="en-US" altLang="en-US"/>
          </a:p>
        </p:txBody>
      </p:sp>
    </p:spTree>
    <p:extLst>
      <p:ext uri="{BB962C8B-B14F-4D97-AF65-F5344CB8AC3E}">
        <p14:creationId xmlns:p14="http://schemas.microsoft.com/office/powerpoint/2010/main" val="1470071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Almost all liquid chromatographic pump</a:t>
            </a:r>
            <a:r>
              <a:rPr lang="en-US" baseline="0" dirty="0"/>
              <a:t> designs are based on technologies that produce periodic flow and pressure fluctuations.  These fluctuations can contribute an unwanted signal at the detector that create disturbances in the baseline.  In most cases, the disturbance can be easily attributed to flow based on the periodic nature of the noise.   </a:t>
            </a:r>
          </a:p>
          <a:p>
            <a:pPr marL="228600" indent="-228600">
              <a:buAutoNum type="arabicParenR"/>
            </a:pPr>
            <a:endParaRPr lang="en-US" baseline="0" dirty="0"/>
          </a:p>
          <a:p>
            <a:pPr marL="228600" indent="-228600">
              <a:buAutoNum type="arabicParenR"/>
            </a:pPr>
            <a:r>
              <a:rPr lang="en-US" baseline="0" dirty="0"/>
              <a:t>Flow related noise can also be identified by turning off the pump and observing any changes in the detector signal.  </a:t>
            </a:r>
          </a:p>
          <a:p>
            <a:pPr marL="228600" indent="-228600">
              <a:buAutoNum type="arabicParenR"/>
            </a:pPr>
            <a:endParaRPr lang="en-US" baseline="0" dirty="0"/>
          </a:p>
          <a:p>
            <a:pPr marL="228600" indent="-228600">
              <a:buAutoNum type="arabicParenR"/>
            </a:pPr>
            <a:r>
              <a:rPr lang="en-US" baseline="0" dirty="0"/>
              <a:t>A common problem results when an air bubble that is trapped in the cell with absorbance detectors.  The bubble moves with the slightest variation in pressure and flow, and creates the characteristic periodic signal.  To clear the bubble, flush the cell with isopropanol.  If the problem persists, it may be necessary to manually degas the solvents.  Excellent results are often obtained by application of a backpressure restrictor to the outlet waste line.  Before attempting the latter remedy, make certain that the detector cell can withstand the added backpressure.  Typically, 50 or 100 psi backpressure restrictors are safe and effective for this purpose.</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24</a:t>
            </a:fld>
            <a:endParaRPr lang="en-US" altLang="en-US"/>
          </a:p>
        </p:txBody>
      </p:sp>
    </p:spTree>
    <p:extLst>
      <p:ext uri="{BB962C8B-B14F-4D97-AF65-F5344CB8AC3E}">
        <p14:creationId xmlns:p14="http://schemas.microsoft.com/office/powerpoint/2010/main" val="2058881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drift is characterized by a non periodic and unpredictable</a:t>
            </a:r>
            <a:r>
              <a:rPr lang="en-US" baseline="0" dirty="0"/>
              <a:t> change in the baseline over time.  Any number of sources may contribute to drift, so elimination of this issue may be time consuming and uncertain.  The figure lists many of the problems that can result in baseline drift.  After eliminating any mechanical issues related to the pump, it is frequently useful to flush the column with 100% organic modifier at a high flow rate for 10 to 15 minutes.  Usually, the baseline will stabilize during this period of time, and research efforts can be continued.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25</a:t>
            </a:fld>
            <a:endParaRPr lang="en-US" altLang="en-US"/>
          </a:p>
        </p:txBody>
      </p:sp>
    </p:spTree>
    <p:extLst>
      <p:ext uri="{BB962C8B-B14F-4D97-AF65-F5344CB8AC3E}">
        <p14:creationId xmlns:p14="http://schemas.microsoft.com/office/powerpoint/2010/main" val="2720761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spikes are </a:t>
            </a:r>
            <a:r>
              <a:rPr lang="en-US" dirty="0" err="1"/>
              <a:t>nonperiodic</a:t>
            </a:r>
            <a:r>
              <a:rPr lang="en-US" dirty="0"/>
              <a:t> high frequency fluctuations that usually can be attributed to</a:t>
            </a:r>
            <a:r>
              <a:rPr lang="en-US" baseline="0" dirty="0"/>
              <a:t> power utilization.  If this is deemed to be the case, then an easy solution to the problem is to move the offending instrumentation to a different electrical circuit.  Thermostated water baths and other mechanically switched devices can produce periodic spikes, as indicated in this figure.</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26</a:t>
            </a:fld>
            <a:endParaRPr lang="en-US" altLang="en-US"/>
          </a:p>
        </p:txBody>
      </p:sp>
    </p:spTree>
    <p:extLst>
      <p:ext uri="{BB962C8B-B14F-4D97-AF65-F5344CB8AC3E}">
        <p14:creationId xmlns:p14="http://schemas.microsoft.com/office/powerpoint/2010/main" val="1280977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Reproducible</a:t>
            </a:r>
            <a:r>
              <a:rPr lang="en-US" baseline="0" dirty="0"/>
              <a:t> shifts in baseline associated with a gradient elution method are also quite common.  The effect results when the background absorbance of mixed solvents differs from the individual pure solvents, and is most prevalent for absorbance detection at 190 nm to 210 nm.</a:t>
            </a:r>
          </a:p>
          <a:p>
            <a:endParaRPr lang="en-US" baseline="0" dirty="0"/>
          </a:p>
          <a:p>
            <a:r>
              <a:rPr lang="en-US" baseline="0" dirty="0"/>
              <a:t>Moderate changes in baseline can be tolerated, especially if the magnitude of the shift is small compared with analyte response, and if peak integration is not compromised.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27</a:t>
            </a:fld>
            <a:endParaRPr lang="en-US" altLang="en-US"/>
          </a:p>
        </p:txBody>
      </p:sp>
    </p:spTree>
    <p:extLst>
      <p:ext uri="{BB962C8B-B14F-4D97-AF65-F5344CB8AC3E}">
        <p14:creationId xmlns:p14="http://schemas.microsoft.com/office/powerpoint/2010/main" val="19665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good practice to record</a:t>
            </a:r>
            <a:r>
              <a:rPr lang="en-US" baseline="0" dirty="0"/>
              <a:t> the normal backpressure for each individual column as it is first used, so that comparisons can be made at a later time when excessive backpressure is suspected.  For this to be most useful, the conditions should also be recorded, for example, a note could be stored with the column stating: “1100 psi backpressure for 100% methanol at a flow rate of 1 mL at 20 C.</a:t>
            </a:r>
          </a:p>
          <a:p>
            <a:endParaRPr lang="en-US" baseline="0" dirty="0"/>
          </a:p>
          <a:p>
            <a:r>
              <a:rPr lang="en-US" baseline="0" dirty="0"/>
              <a:t>If excessive column backpressure is indicated, several remedies can be attempted.  </a:t>
            </a:r>
          </a:p>
          <a:p>
            <a:pPr marL="228600" indent="-228600">
              <a:buAutoNum type="arabicParenR"/>
            </a:pPr>
            <a:r>
              <a:rPr lang="en-US" baseline="0" dirty="0"/>
              <a:t>Initially, remove the line to the inlet of the column and operate the pump.  Backpressure should be less than about 10 psi.  If larger backpressure is indicated, then a restriction exists in either solvent lines or inline filters, or rarely, in the injector valve.  Isolate these components individually, and replace as necessary.</a:t>
            </a:r>
          </a:p>
          <a:p>
            <a:pPr marL="228600" indent="-228600">
              <a:buAutoNum type="arabicParenR"/>
            </a:pPr>
            <a:r>
              <a:rPr lang="en-US" baseline="0" dirty="0"/>
              <a:t>Connect the inlet and outlet lines with a union, thus eliminating the column.  Operate the pump.  Again, backpressure should be less than 10 psi.  If larger backpressure is indicated then a restriction exists in the outlet line or the detector flow cell.  </a:t>
            </a:r>
          </a:p>
          <a:p>
            <a:pPr marL="228600" indent="-228600">
              <a:buAutoNum type="arabicParenR"/>
            </a:pPr>
            <a:r>
              <a:rPr lang="en-US" baseline="0" dirty="0"/>
              <a:t>If the excessive backpressure appears to originate in the column, try flushing the column by reversing the inlet and outlet connections.  Modern columns can be operated in either direction without damage; back-flushing may help to clear restrictions from inlet and outlet frits.</a:t>
            </a:r>
          </a:p>
          <a:p>
            <a:pPr marL="228600" indent="-228600">
              <a:buAutoNum type="arabicParenR"/>
            </a:pPr>
            <a:r>
              <a:rPr lang="en-US" baseline="0" dirty="0"/>
              <a:t>As a last resort prior to column replacement, it may be possible to remove the inlet and outlet frits internal to the column.  This is usually only possible for generic style </a:t>
            </a:r>
            <a:r>
              <a:rPr lang="en-US" baseline="0" dirty="0" err="1"/>
              <a:t>endfittings</a:t>
            </a:r>
            <a:r>
              <a:rPr lang="en-US" baseline="0" dirty="0"/>
              <a:t>, and doing so will void any warrantee that might apply.  But frit replacement has a good chance of improving or eliminating pressure restrictions.</a:t>
            </a:r>
          </a:p>
          <a:p>
            <a:pPr marL="228600" indent="-228600">
              <a:buAutoNum type="arabicParenR"/>
            </a:pPr>
            <a:r>
              <a:rPr lang="en-US" baseline="0" dirty="0"/>
              <a:t>If backpressure restrictions are regularly experienced, this may indicate a need to filter solvent or samples using a 0.5 um filter.  Particulate matter from other sources, such as wear points from seals or injectors may occasionally be the source of the pressure restriction.</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28</a:t>
            </a:fld>
            <a:endParaRPr lang="en-US" altLang="en-US"/>
          </a:p>
        </p:txBody>
      </p:sp>
    </p:spTree>
    <p:extLst>
      <p:ext uri="{BB962C8B-B14F-4D97-AF65-F5344CB8AC3E}">
        <p14:creationId xmlns:p14="http://schemas.microsoft.com/office/powerpoint/2010/main" val="3939085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valves</a:t>
            </a:r>
            <a:r>
              <a:rPr lang="en-US" baseline="0" dirty="0"/>
              <a:t> are integral components for most pump designs.  The ball and seat parts are highly susceptible to fouling by particulate matter, and when their operation is impeded, pressure delivered by the pump is erratic.  To determine proper function, collect the flow pumped through the column over at least a one minute period and compare this volume with the volume based on the specified flow rate.  If the collected volume is significantly less than the flowrate would indicate, then the check valves or pump seals are not fully functioning.  </a:t>
            </a:r>
          </a:p>
          <a:p>
            <a:endParaRPr lang="en-US" baseline="0" dirty="0"/>
          </a:p>
          <a:p>
            <a:r>
              <a:rPr lang="en-US" baseline="0" dirty="0"/>
              <a:t>To evaluate check valves for proper function, the flow path can be blocked after the pressure transducer, shown as point A in the figure.  Under normal operating conditions the pump will shut off as the pressure limit is exceeded.  This pressure should be maintained and only gradually decrease with time, if the check valves are functioning properly.  A rapid decrease in pressure indicates likely check valve malfunction.</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29</a:t>
            </a:fld>
            <a:endParaRPr lang="en-US" altLang="en-US"/>
          </a:p>
        </p:txBody>
      </p:sp>
    </p:spTree>
    <p:extLst>
      <p:ext uri="{BB962C8B-B14F-4D97-AF65-F5344CB8AC3E}">
        <p14:creationId xmlns:p14="http://schemas.microsoft.com/office/powerpoint/2010/main" val="145131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ideal conditions, chromatographic</a:t>
            </a:r>
            <a:r>
              <a:rPr lang="en-US" baseline="0" dirty="0"/>
              <a:t> peak shape can approach a symmetric Gaussian distribution.  This quality is desirable, since it results in peaks with the highest separation efficiency.  The well defined peak shape also facilitates baseline assignment.  Perturbations in the Gaussian profile are easily discerned, and are useful in evaluation of system and method performance.  </a:t>
            </a:r>
          </a:p>
          <a:p>
            <a:endParaRPr lang="en-US" baseline="0" dirty="0"/>
          </a:p>
          <a:p>
            <a:r>
              <a:rPr lang="en-US" baseline="0" dirty="0"/>
              <a:t>1)  The Gaussian function shown is normalized so that the area under the curve is equal to 1.  </a:t>
            </a:r>
          </a:p>
          <a:p>
            <a:endParaRPr lang="en-US" baseline="0" dirty="0"/>
          </a:p>
          <a:p>
            <a:pPr marL="228600" indent="-228600">
              <a:buAutoNum type="arabicParenR" startAt="2"/>
            </a:pPr>
            <a:r>
              <a:rPr lang="en-US" baseline="0" dirty="0"/>
              <a:t>At the half height of the peak, the width can be measured to calculate the number of theoretical plates generated, </a:t>
            </a:r>
          </a:p>
          <a:p>
            <a:pPr marL="228600" indent="-228600">
              <a:buAutoNum type="arabicParenR" startAt="2"/>
            </a:pPr>
            <a:r>
              <a:rPr lang="en-US" baseline="0" dirty="0"/>
              <a:t>using the equation at the bottom of this slide.  For modern LC applications with a properly configured system, at least 5,000 theoretical plates is typical.  This of course depends on the column length and particle diameter, but this value is a reasonable expectation.</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3</a:t>
            </a:fld>
            <a:endParaRPr lang="en-US" altLang="en-US"/>
          </a:p>
        </p:txBody>
      </p:sp>
    </p:spTree>
    <p:extLst>
      <p:ext uri="{BB962C8B-B14F-4D97-AF65-F5344CB8AC3E}">
        <p14:creationId xmlns:p14="http://schemas.microsoft.com/office/powerpoint/2010/main" val="1107611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isocratic conditions, system</a:t>
            </a:r>
            <a:r>
              <a:rPr lang="en-US" baseline="0" dirty="0"/>
              <a:t> pressure should be constant within a few psi.  If wide variations in pressure are evident, particularly timed with pump action, then this also indicates pump problems.  When irregular pressure is noted, the cause of the problem should be identified and remedied.  Pressure fluctuations invariably result in retention irreproducibility, and poor measurement precision.  The likely sources of the problems are the wear points of the check values and piston seals.  These should be replaced as needed.</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30</a:t>
            </a:fld>
            <a:endParaRPr lang="en-US" altLang="en-US"/>
          </a:p>
        </p:txBody>
      </p:sp>
    </p:spTree>
    <p:extLst>
      <p:ext uri="{BB962C8B-B14F-4D97-AF65-F5344CB8AC3E}">
        <p14:creationId xmlns:p14="http://schemas.microsoft.com/office/powerpoint/2010/main" val="1363672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learn more about  the</a:t>
            </a:r>
            <a:r>
              <a:rPr lang="en-US" baseline="0" dirty="0"/>
              <a:t> National Institute of Standards and Technology, visit www.nist.gov.</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31</a:t>
            </a:fld>
            <a:endParaRPr lang="en-US" altLang="en-US"/>
          </a:p>
        </p:txBody>
      </p:sp>
    </p:spTree>
    <p:extLst>
      <p:ext uri="{BB962C8B-B14F-4D97-AF65-F5344CB8AC3E}">
        <p14:creationId xmlns:p14="http://schemas.microsoft.com/office/powerpoint/2010/main" val="171571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Non-ideal peak shape</a:t>
            </a:r>
            <a:r>
              <a:rPr lang="en-US" baseline="0" dirty="0"/>
              <a:t> may or may not be acceptable in practice.  If peak distortion can be attributed to factors that do not bias quantitation, then the non-ideal peak shape may be acceptable.  For example, some polar compounds exhibit peak tailing in reversed-phase systems due to competing retention mechanisms with different interaction rates.  This should not affect response linearity, but it may make resolution of the targeted analytes more challenging due to loss in effective efficiency.  If, however, the non-ideal peak shape can be traced to a coeluting interference, then measurements will be biased by the contribution to peak area.  As a general rule, non-ideal peak shape should be investigated and resolved during method development.</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4</a:t>
            </a:fld>
            <a:endParaRPr lang="en-US" altLang="en-US"/>
          </a:p>
        </p:txBody>
      </p:sp>
    </p:spTree>
    <p:extLst>
      <p:ext uri="{BB962C8B-B14F-4D97-AF65-F5344CB8AC3E}">
        <p14:creationId xmlns:p14="http://schemas.microsoft.com/office/powerpoint/2010/main" val="2120903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highly useful to analyze</a:t>
            </a:r>
            <a:r>
              <a:rPr lang="en-US" baseline="0" dirty="0"/>
              <a:t> </a:t>
            </a:r>
            <a:r>
              <a:rPr lang="en-US" dirty="0"/>
              <a:t>a test sample to evaluate</a:t>
            </a:r>
            <a:r>
              <a:rPr lang="en-US" baseline="0" dirty="0"/>
              <a:t> system performance prior to beginning analytical measurements.  This does not need to be a formal process – any sample can be used, but the analyst should have some prior knowledge about what the result should look like so that the test can provide meaningful results.  Probably the best text mixture is a solution that contains the compounds that will be determined with the method to be used; for example, a calibrant solution.  If the instrumentation is being used at an earlier point in the process, prior to method development, then a generic test mixture can be used to evaluate mechanical aspects of the instrument.  Nonpolar compounds, such as are contained in SRM 869 column performance Test Mixture for LC are best for this purpose.  Specialized mixtures can be used to study aspects of chromatographic performance associated with the column.   For each of these cases, it is imperative that previously generated results representative of good system performance be available for comparison with the test cases.</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5</a:t>
            </a:fld>
            <a:endParaRPr lang="en-US" altLang="en-US"/>
          </a:p>
        </p:txBody>
      </p:sp>
    </p:spTree>
    <p:extLst>
      <p:ext uri="{BB962C8B-B14F-4D97-AF65-F5344CB8AC3E}">
        <p14:creationId xmlns:p14="http://schemas.microsoft.com/office/powerpoint/2010/main" val="287328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provides a common example to illustrate the diagnostic qualities of peak shape.  For isocratic separations, peak width increases predictably with increasing retention.  For gradient separations, peak width typically remains fairly constant, particularly during the gradient elution profile.  The appearance of a broad peak, bracketed between narrow peaks, is unusual, and should be investigated. One possible explanation for such an anomaly is carry over from the previous injection.  Highly retained compounds may not elute during the method initial run time, and during a subsequent analysis, this component might finally elute, with atypical peak shape.  This explanation can be tested by analyzing one or more blanks between the samples – this is always a good idea.</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6</a:t>
            </a:fld>
            <a:endParaRPr lang="en-US" altLang="en-US"/>
          </a:p>
        </p:txBody>
      </p:sp>
    </p:spTree>
    <p:extLst>
      <p:ext uri="{BB962C8B-B14F-4D97-AF65-F5344CB8AC3E}">
        <p14:creationId xmlns:p14="http://schemas.microsoft.com/office/powerpoint/2010/main" val="287585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issue of sample overload is another common problem that can occur with any analysis,</a:t>
            </a:r>
            <a:r>
              <a:rPr lang="en-US" baseline="0" dirty="0"/>
              <a:t> even if measurements are made at trace levels.  When overloading occurs, the resulting distortion in peak shape can compromise the integrity of the measurements.</a:t>
            </a:r>
          </a:p>
          <a:p>
            <a:endParaRPr lang="en-US" baseline="0" dirty="0"/>
          </a:p>
          <a:p>
            <a:r>
              <a:rPr lang="en-US" baseline="0" dirty="0"/>
              <a:t>2)  Two types of sample overloading, at least in theory, can occur:  overloading related to the volume of sample injected, and overloading due to the mass of the sample applied to the column.  </a:t>
            </a:r>
          </a:p>
          <a:p>
            <a:endParaRPr lang="en-US" baseline="0" dirty="0"/>
          </a:p>
          <a:p>
            <a:r>
              <a:rPr lang="en-US" baseline="0" dirty="0"/>
              <a:t>3)  Injection volume overloading results when the quantity of solvent in the sample is sufficient to perturb the mobile phase strength and accelerate elution of the analytes on the column.  Solvent strength relative to the mobile phase is a key factor.  If the solvent strength of the sample is greater than the mobile phase, then the sample is spread out as the sample plug is carried through the column.  If however, the solvent strength of the sample is weaker than the mobile phase, then the sample is concentrated as a tight band at the top of the column.  Under these conditions, even very large injection volumes may be feasible, without affecting the quality of the separation.   This approach is sometimes used to concentrate water samples.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7</a:t>
            </a:fld>
            <a:endParaRPr lang="en-US" altLang="en-US"/>
          </a:p>
        </p:txBody>
      </p:sp>
    </p:spTree>
    <p:extLst>
      <p:ext uri="{BB962C8B-B14F-4D97-AF65-F5344CB8AC3E}">
        <p14:creationId xmlns:p14="http://schemas.microsoft.com/office/powerpoint/2010/main" val="248481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always a good idea to assess the effect</a:t>
            </a:r>
            <a:r>
              <a:rPr lang="en-US" baseline="0" dirty="0"/>
              <a:t> of injection volume on peak shape, as a guide for optimizing injection volume and detection goals.  </a:t>
            </a:r>
          </a:p>
          <a:p>
            <a:r>
              <a:rPr lang="en-US" baseline="0" dirty="0"/>
              <a:t>Better chromatography results with small injections.  If the sample is in a weak solvent, larger injection volumes will not have a significant detrimental effect.</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1) As an e</a:t>
            </a:r>
            <a:r>
              <a:rPr lang="en-US" altLang="en-US" sz="1200" dirty="0"/>
              <a:t>xample,</a:t>
            </a:r>
            <a:r>
              <a:rPr lang="en-US" altLang="en-US" sz="1200" baseline="0" dirty="0"/>
              <a:t>  l</a:t>
            </a:r>
            <a:r>
              <a:rPr lang="en-US" altLang="en-US" sz="1200" dirty="0"/>
              <a:t>arge volumes of water can be injected onto a reversed phase column.  The sample is concentrated onto the top of the column by the weak injection solvent, then eluted by the stronger mobile phase.  With</a:t>
            </a:r>
            <a:r>
              <a:rPr lang="en-US" altLang="en-US" sz="1200" baseline="0" dirty="0"/>
              <a:t> this application, </a:t>
            </a:r>
            <a:r>
              <a:rPr lang="en-US" altLang="en-US" sz="1200" baseline="0" dirty="0" err="1"/>
              <a:t>Guassian</a:t>
            </a:r>
            <a:r>
              <a:rPr lang="en-US" altLang="en-US" sz="1200" baseline="0" dirty="0"/>
              <a:t> peak shape is maintained.</a:t>
            </a:r>
            <a:endParaRPr lang="en-US" altLang="en-US" sz="1200" dirty="0"/>
          </a:p>
          <a:p>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8</a:t>
            </a:fld>
            <a:endParaRPr lang="en-US" altLang="en-US"/>
          </a:p>
        </p:txBody>
      </p:sp>
    </p:spTree>
    <p:extLst>
      <p:ext uri="{BB962C8B-B14F-4D97-AF65-F5344CB8AC3E}">
        <p14:creationId xmlns:p14="http://schemas.microsoft.com/office/powerpoint/2010/main" val="245214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indicator of injection solvent overload and solvent strength mismatch is evident in characteristic</a:t>
            </a:r>
            <a:r>
              <a:rPr lang="en-US" baseline="0" dirty="0"/>
              <a:t> peak shape distortion.   Solvent mismatch is indicated by </a:t>
            </a:r>
            <a:r>
              <a:rPr lang="en-US" dirty="0"/>
              <a:t>peak fronting that is more prominent for early eluting components than later eluting</a:t>
            </a:r>
            <a:r>
              <a:rPr lang="en-US" baseline="0" dirty="0"/>
              <a:t> components.  </a:t>
            </a:r>
          </a:p>
          <a:p>
            <a:endParaRPr lang="en-US" baseline="0" dirty="0"/>
          </a:p>
          <a:p>
            <a:r>
              <a:rPr lang="en-US" baseline="0" dirty="0"/>
              <a:t>1)  Because gradient elution methods tend to concentrate the sample, gradient methods are somewhat less sensitive to injection volume that are isocratic methods.</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9</a:t>
            </a:fld>
            <a:endParaRPr lang="en-US" altLang="en-US"/>
          </a:p>
        </p:txBody>
      </p:sp>
    </p:spTree>
    <p:extLst>
      <p:ext uri="{BB962C8B-B14F-4D97-AF65-F5344CB8AC3E}">
        <p14:creationId xmlns:p14="http://schemas.microsoft.com/office/powerpoint/2010/main" val="223206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1"/>
            <a:ext cx="8763000" cy="5943601"/>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userDrawn="1"/>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131"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a:t>Click to edit Master title style</a:t>
            </a:r>
          </a:p>
        </p:txBody>
      </p:sp>
      <p:sp>
        <p:nvSpPr>
          <p:cNvPr id="13313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74EAFD99-60B1-4ABB-88C9-926026C1FF66}" type="slidenum">
              <a:rPr lang="en-US" altLang="en-US"/>
              <a:pPr/>
              <a:t>‹#›</a:t>
            </a:fld>
            <a:endParaRPr lang="en-US" altLang="en-US"/>
          </a:p>
        </p:txBody>
      </p:sp>
    </p:spTree>
    <p:extLst>
      <p:ext uri="{BB962C8B-B14F-4D97-AF65-F5344CB8AC3E}">
        <p14:creationId xmlns:p14="http://schemas.microsoft.com/office/powerpoint/2010/main" val="39010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C0A5DE1F-77F1-4EE9-BDCF-ABD6517C8D96}" type="slidenum">
              <a:rPr lang="en-US" altLang="en-US"/>
              <a:pPr/>
              <a:t>‹#›</a:t>
            </a:fld>
            <a:endParaRPr lang="en-US" altLang="en-US"/>
          </a:p>
        </p:txBody>
      </p:sp>
    </p:spTree>
    <p:extLst>
      <p:ext uri="{BB962C8B-B14F-4D97-AF65-F5344CB8AC3E}">
        <p14:creationId xmlns:p14="http://schemas.microsoft.com/office/powerpoint/2010/main" val="4323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682CFF37-D01E-4097-868C-6A91C67C4825}" type="slidenum">
              <a:rPr lang="en-US" altLang="en-US"/>
              <a:pPr/>
              <a:t>‹#›</a:t>
            </a:fld>
            <a:endParaRPr lang="en-US" altLang="en-US"/>
          </a:p>
        </p:txBody>
      </p:sp>
    </p:spTree>
    <p:extLst>
      <p:ext uri="{BB962C8B-B14F-4D97-AF65-F5344CB8AC3E}">
        <p14:creationId xmlns:p14="http://schemas.microsoft.com/office/powerpoint/2010/main" val="2833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5"/>
            <a:ext cx="7772400" cy="636587"/>
          </a:xfrm>
        </p:spPr>
        <p:txBody>
          <a:bodyPr/>
          <a:lstStyle/>
          <a:p>
            <a:r>
              <a:rPr lang="en-US"/>
              <a:t>Click to edit Master title style</a:t>
            </a:r>
          </a:p>
        </p:txBody>
      </p:sp>
      <p:sp>
        <p:nvSpPr>
          <p:cNvPr id="3" name="Text Placeholder 2"/>
          <p:cNvSpPr>
            <a:spLocks noGrp="1"/>
          </p:cNvSpPr>
          <p:nvPr>
            <p:ph type="body" sz="half" idx="1"/>
          </p:nvPr>
        </p:nvSpPr>
        <p:spPr>
          <a:xfrm>
            <a:off x="914400" y="1600202"/>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2"/>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AB9DB02-A333-45AC-937F-9B645E049120}" type="slidenum">
              <a:rPr lang="en-US" altLang="en-US"/>
              <a:pPr/>
              <a:t>‹#›</a:t>
            </a:fld>
            <a:endParaRPr lang="en-US" altLang="en-US"/>
          </a:p>
        </p:txBody>
      </p:sp>
    </p:spTree>
    <p:extLst>
      <p:ext uri="{BB962C8B-B14F-4D97-AF65-F5344CB8AC3E}">
        <p14:creationId xmlns:p14="http://schemas.microsoft.com/office/powerpoint/2010/main" val="91098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5"/>
            <a:ext cx="7772400" cy="636587"/>
          </a:xfrm>
        </p:spPr>
        <p:txBody>
          <a:bodyPr/>
          <a:lstStyle/>
          <a:p>
            <a:r>
              <a:rPr lang="en-US"/>
              <a:t>Click to edit Master title style</a:t>
            </a:r>
          </a:p>
        </p:txBody>
      </p:sp>
      <p:sp>
        <p:nvSpPr>
          <p:cNvPr id="3" name="Content Placeholder 2"/>
          <p:cNvSpPr>
            <a:spLocks noGrp="1"/>
          </p:cNvSpPr>
          <p:nvPr>
            <p:ph sz="half" idx="1"/>
          </p:nvPr>
        </p:nvSpPr>
        <p:spPr>
          <a:xfrm>
            <a:off x="914400" y="1600202"/>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F0EE58BF-58CC-4FD0-96F3-3775CD46D602}" type="slidenum">
              <a:rPr lang="en-US" altLang="en-US"/>
              <a:pPr/>
              <a:t>‹#›</a:t>
            </a:fld>
            <a:endParaRPr lang="en-US" altLang="en-US"/>
          </a:p>
        </p:txBody>
      </p:sp>
    </p:spTree>
    <p:extLst>
      <p:ext uri="{BB962C8B-B14F-4D97-AF65-F5344CB8AC3E}">
        <p14:creationId xmlns:p14="http://schemas.microsoft.com/office/powerpoint/2010/main" val="16907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77815"/>
            <a:ext cx="7772400" cy="636587"/>
          </a:xfrm>
        </p:spPr>
        <p:txBody>
          <a:bodyPr/>
          <a:lstStyle/>
          <a:p>
            <a:r>
              <a:rPr lang="en-US"/>
              <a:t>Click to edit Master title style</a:t>
            </a:r>
          </a:p>
        </p:txBody>
      </p:sp>
      <p:sp>
        <p:nvSpPr>
          <p:cNvPr id="3" name="Content Placeholder 2"/>
          <p:cNvSpPr>
            <a:spLocks noGrp="1"/>
          </p:cNvSpPr>
          <p:nvPr>
            <p:ph sz="quarter" idx="1"/>
          </p:nvPr>
        </p:nvSpPr>
        <p:spPr>
          <a:xfrm>
            <a:off x="914400" y="1600202"/>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60AC9AEF-5956-4A3B-870B-18C447B957AC}" type="slidenum">
              <a:rPr lang="en-US" altLang="en-US"/>
              <a:pPr/>
              <a:t>‹#›</a:t>
            </a:fld>
            <a:endParaRPr lang="en-US" altLang="en-US"/>
          </a:p>
        </p:txBody>
      </p:sp>
    </p:spTree>
    <p:extLst>
      <p:ext uri="{BB962C8B-B14F-4D97-AF65-F5344CB8AC3E}">
        <p14:creationId xmlns:p14="http://schemas.microsoft.com/office/powerpoint/2010/main" val="36379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5"/>
            <a:ext cx="7772400" cy="636587"/>
          </a:xfrm>
        </p:spPr>
        <p:txBody>
          <a:bodyPr/>
          <a:lstStyle/>
          <a:p>
            <a:r>
              <a:rPr lang="en-US"/>
              <a:t>Click to edit Master title style</a:t>
            </a:r>
          </a:p>
        </p:txBody>
      </p:sp>
      <p:sp>
        <p:nvSpPr>
          <p:cNvPr id="3" name="Text Placeholder 2"/>
          <p:cNvSpPr>
            <a:spLocks noGrp="1"/>
          </p:cNvSpPr>
          <p:nvPr>
            <p:ph type="body" sz="half" idx="1"/>
          </p:nvPr>
        </p:nvSpPr>
        <p:spPr>
          <a:xfrm>
            <a:off x="914400" y="1600202"/>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E225ED9E-5D9C-47D8-93E1-3495F81019A1}" type="slidenum">
              <a:rPr lang="en-US" altLang="en-US"/>
              <a:pPr/>
              <a:t>‹#›</a:t>
            </a:fld>
            <a:endParaRPr lang="en-US" altLang="en-US"/>
          </a:p>
        </p:txBody>
      </p:sp>
    </p:spTree>
    <p:extLst>
      <p:ext uri="{BB962C8B-B14F-4D97-AF65-F5344CB8AC3E}">
        <p14:creationId xmlns:p14="http://schemas.microsoft.com/office/powerpoint/2010/main" val="36313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601D2FC-9E2F-43E7-9500-B935FB1DE9C8}" type="slidenum">
              <a:rPr lang="en-US" altLang="en-US"/>
              <a:pPr/>
              <a:t>‹#›</a:t>
            </a:fld>
            <a:endParaRPr lang="en-US" altLang="en-US"/>
          </a:p>
        </p:txBody>
      </p:sp>
    </p:spTree>
    <p:extLst>
      <p:ext uri="{BB962C8B-B14F-4D97-AF65-F5344CB8AC3E}">
        <p14:creationId xmlns:p14="http://schemas.microsoft.com/office/powerpoint/2010/main" val="34415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0476D93-475B-4DF4-8CDF-73B6636B5D86}" type="slidenum">
              <a:rPr lang="en-US" altLang="en-US"/>
              <a:pPr/>
              <a:t>‹#›</a:t>
            </a:fld>
            <a:endParaRPr lang="en-US" altLang="en-US"/>
          </a:p>
        </p:txBody>
      </p:sp>
    </p:spTree>
    <p:extLst>
      <p:ext uri="{BB962C8B-B14F-4D97-AF65-F5344CB8AC3E}">
        <p14:creationId xmlns:p14="http://schemas.microsoft.com/office/powerpoint/2010/main" val="1920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2"/>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6C94F7E7-0230-4ADD-BF07-952B2E75E409}" type="slidenum">
              <a:rPr lang="en-US" altLang="en-US"/>
              <a:pPr/>
              <a:t>‹#›</a:t>
            </a:fld>
            <a:endParaRPr lang="en-US" altLang="en-US"/>
          </a:p>
        </p:txBody>
      </p:sp>
    </p:spTree>
    <p:extLst>
      <p:ext uri="{BB962C8B-B14F-4D97-AF65-F5344CB8AC3E}">
        <p14:creationId xmlns:p14="http://schemas.microsoft.com/office/powerpoint/2010/main" val="8859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88A8A79D-1FCE-4FDB-AFEF-D83D230745FB}" type="slidenum">
              <a:rPr lang="en-US" altLang="en-US"/>
              <a:pPr/>
              <a:t>‹#›</a:t>
            </a:fld>
            <a:endParaRPr lang="en-US" altLang="en-US"/>
          </a:p>
        </p:txBody>
      </p:sp>
    </p:spTree>
    <p:extLst>
      <p:ext uri="{BB962C8B-B14F-4D97-AF65-F5344CB8AC3E}">
        <p14:creationId xmlns:p14="http://schemas.microsoft.com/office/powerpoint/2010/main" val="439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C92419D6-AA7C-4BA2-A1F7-C7FDF7819F43}" type="slidenum">
              <a:rPr lang="en-US" altLang="en-US"/>
              <a:pPr/>
              <a:t>‹#›</a:t>
            </a:fld>
            <a:endParaRPr lang="en-US" altLang="en-US"/>
          </a:p>
        </p:txBody>
      </p:sp>
    </p:spTree>
    <p:extLst>
      <p:ext uri="{BB962C8B-B14F-4D97-AF65-F5344CB8AC3E}">
        <p14:creationId xmlns:p14="http://schemas.microsoft.com/office/powerpoint/2010/main" val="6689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fld id="{7AFE21CC-40E6-4992-9549-E30BD19F317C}" type="slidenum">
              <a:rPr lang="en-US" altLang="en-US"/>
              <a:pPr/>
              <a:t>‹#›</a:t>
            </a:fld>
            <a:endParaRPr lang="en-US" altLang="en-US"/>
          </a:p>
        </p:txBody>
      </p:sp>
    </p:spTree>
    <p:extLst>
      <p:ext uri="{BB962C8B-B14F-4D97-AF65-F5344CB8AC3E}">
        <p14:creationId xmlns:p14="http://schemas.microsoft.com/office/powerpoint/2010/main" val="1697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A6F235E6-DD06-4F68-8B3E-19D5156E9411}" type="slidenum">
              <a:rPr lang="en-US" altLang="en-US"/>
              <a:pPr/>
              <a:t>‹#›</a:t>
            </a:fld>
            <a:endParaRPr lang="en-US" altLang="en-US"/>
          </a:p>
        </p:txBody>
      </p:sp>
    </p:spTree>
    <p:extLst>
      <p:ext uri="{BB962C8B-B14F-4D97-AF65-F5344CB8AC3E}">
        <p14:creationId xmlns:p14="http://schemas.microsoft.com/office/powerpoint/2010/main" val="30426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F704ADD-1252-4CE8-A10F-09D3D4F72F14}" type="slidenum">
              <a:rPr lang="en-US" altLang="en-US"/>
              <a:pPr/>
              <a:t>‹#›</a:t>
            </a:fld>
            <a:endParaRPr lang="en-US" altLang="en-US"/>
          </a:p>
        </p:txBody>
      </p:sp>
    </p:spTree>
    <p:extLst>
      <p:ext uri="{BB962C8B-B14F-4D97-AF65-F5344CB8AC3E}">
        <p14:creationId xmlns:p14="http://schemas.microsoft.com/office/powerpoint/2010/main" val="10289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0"/>
            <a:ext cx="381000" cy="48768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1027" name="Group 4"/>
          <p:cNvGrpSpPr>
            <a:grpSpLocks/>
          </p:cNvGrpSpPr>
          <p:nvPr/>
        </p:nvGrpSpPr>
        <p:grpSpPr bwMode="auto">
          <a:xfrm>
            <a:off x="381000" y="990602"/>
            <a:ext cx="8763000" cy="182563"/>
            <a:chOff x="240" y="893"/>
            <a:chExt cx="5232" cy="115"/>
          </a:xfrm>
        </p:grpSpPr>
        <p:sp>
          <p:nvSpPr>
            <p:cNvPr id="1034"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8" name="Rectangle 7"/>
          <p:cNvSpPr>
            <a:spLocks noGrp="1" noChangeArrowheads="1"/>
          </p:cNvSpPr>
          <p:nvPr>
            <p:ph type="title"/>
          </p:nvPr>
        </p:nvSpPr>
        <p:spPr bwMode="auto">
          <a:xfrm>
            <a:off x="914400" y="277815"/>
            <a:ext cx="7772400"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8"/>
          <p:cNvSpPr>
            <a:spLocks noGrp="1" noChangeArrowheads="1"/>
          </p:cNvSpPr>
          <p:nvPr>
            <p:ph type="body" idx="1"/>
          </p:nvPr>
        </p:nvSpPr>
        <p:spPr bwMode="auto">
          <a:xfrm>
            <a:off x="914400" y="1600202"/>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5"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32106"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32107"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FB2B0DC4-8523-4CFB-B39D-D676D30C3E1E}" type="slidenum">
              <a:rPr lang="en-US" altLang="en-US"/>
              <a:pPr/>
              <a:t>‹#›</a:t>
            </a:fld>
            <a:endParaRPr lang="en-US" altLang="en-US"/>
          </a:p>
        </p:txBody>
      </p:sp>
      <p:sp>
        <p:nvSpPr>
          <p:cNvPr id="1033" name="Line 12"/>
          <p:cNvSpPr>
            <a:spLocks noChangeShapeType="1"/>
          </p:cNvSpPr>
          <p:nvPr/>
        </p:nvSpPr>
        <p:spPr bwMode="auto">
          <a:xfrm>
            <a:off x="0" y="4876800"/>
            <a:ext cx="3810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0"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T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9.wmf"/><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TIF"/><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TIF"/><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TIF"/><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TIF"/><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4.TIF"/><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TIF"/><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16.wmf"/><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TIF"/><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TIF"/><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TIF"/><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20.emf"/><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1.TIF"/><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TIF"/><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3.TIF"/><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12.xml"/><Relationship Id="rId6" Type="http://schemas.openxmlformats.org/officeDocument/2006/relationships/image" Target="../media/image24.wmf"/><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5.TIF"/><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6.TIF"/><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8.TIF"/><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TIF"/><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TIF"/><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TIF"/><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5329" y="5945154"/>
            <a:ext cx="609600" cy="609600"/>
          </a:xfrm>
          <a:prstGeom prst="rect">
            <a:avLst/>
          </a:prstGeom>
        </p:spPr>
      </p:pic>
      <p:pic>
        <p:nvPicPr>
          <p:cNvPr id="9" name="Picture 8">
            <a:extLst>
              <a:ext uri="{FF2B5EF4-FFF2-40B4-BE49-F238E27FC236}">
                <a16:creationId xmlns:a16="http://schemas.microsoft.com/office/drawing/2014/main" id="{EEC803F2-55FA-4BD3-A3EF-69CCC00A98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9268">
        <p:fade/>
      </p:transition>
    </mc:Choice>
    <mc:Fallback xmlns="">
      <p:transition spd="med" advTm="49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Injection Volume Overload</a:t>
            </a:r>
          </a:p>
        </p:txBody>
      </p:sp>
      <p:sp>
        <p:nvSpPr>
          <p:cNvPr id="27651" name="Rectangle 3"/>
          <p:cNvSpPr>
            <a:spLocks noGrp="1" noChangeArrowheads="1"/>
          </p:cNvSpPr>
          <p:nvPr>
            <p:ph type="body" idx="1"/>
          </p:nvPr>
        </p:nvSpPr>
        <p:spPr>
          <a:xfrm>
            <a:off x="914400" y="1348409"/>
            <a:ext cx="8305800" cy="3786808"/>
          </a:xfrm>
        </p:spPr>
        <p:txBody>
          <a:bodyPr/>
          <a:lstStyle/>
          <a:p>
            <a:pPr>
              <a:spcAft>
                <a:spcPts val="1200"/>
              </a:spcAft>
              <a:buFontTx/>
              <a:buNone/>
            </a:pPr>
            <a:r>
              <a:rPr lang="en-US" altLang="en-US" dirty="0"/>
              <a:t>Column size (inside diameter)</a:t>
            </a:r>
          </a:p>
          <a:p>
            <a:r>
              <a:rPr lang="en-US" altLang="en-US" sz="2200" dirty="0"/>
              <a:t>Microbore columns are very sensitive to solvent volume overload.</a:t>
            </a:r>
          </a:p>
          <a:p>
            <a:r>
              <a:rPr lang="en-US" altLang="en-US" sz="2200" dirty="0"/>
              <a:t>Reduce injection volume by the ratio of cross sectional areas.</a:t>
            </a:r>
          </a:p>
          <a:p>
            <a:pPr>
              <a:buFontTx/>
              <a:buNone/>
            </a:pPr>
            <a:endParaRPr lang="en-US" altLang="en-US" sz="2200" dirty="0"/>
          </a:p>
          <a:p>
            <a:pPr>
              <a:buFontTx/>
              <a:buNone/>
            </a:pPr>
            <a:r>
              <a:rPr lang="en-US" altLang="en-US" sz="2200" dirty="0"/>
              <a:t>Example: for a 10 µL injection on a 4.6 mm i.d. column:</a:t>
            </a:r>
          </a:p>
        </p:txBody>
      </p:sp>
      <p:pic>
        <p:nvPicPr>
          <p:cNvPr id="27691"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568479"/>
            <a:ext cx="381000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97" name="Rectangle 49"/>
          <p:cNvSpPr>
            <a:spLocks noChangeArrowheads="1"/>
          </p:cNvSpPr>
          <p:nvPr/>
        </p:nvSpPr>
        <p:spPr bwMode="auto">
          <a:xfrm>
            <a:off x="914400" y="5569224"/>
            <a:ext cx="799106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t>With a 2 mm i.d. column, the injection volume should be reduced to 2 µL.  The flow rate should also be decreased by a factor of 5</a:t>
            </a:r>
          </a:p>
        </p:txBody>
      </p:sp>
      <p:pic>
        <p:nvPicPr>
          <p:cNvPr id="2" name="troubleshooting 10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05511" y="612322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1925">
        <p:fade/>
      </p:transition>
    </mc:Choice>
    <mc:Fallback xmlns="">
      <p:transition spd="med" advTm="51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9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765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Injection Volume Overload</a:t>
            </a:r>
          </a:p>
        </p:txBody>
      </p:sp>
      <p:sp>
        <p:nvSpPr>
          <p:cNvPr id="8" name="AutoShape 3"/>
          <p:cNvSpPr>
            <a:spLocks noChangeAspect="1" noChangeArrowheads="1" noTextEdit="1"/>
          </p:cNvSpPr>
          <p:nvPr/>
        </p:nvSpPr>
        <p:spPr bwMode="auto">
          <a:xfrm>
            <a:off x="1180260" y="1489529"/>
            <a:ext cx="7558296" cy="498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1195626" y="1454955"/>
            <a:ext cx="3221160" cy="4938342"/>
            <a:chOff x="1195626" y="1454955"/>
            <a:chExt cx="3221160" cy="4938342"/>
          </a:xfrm>
        </p:grpSpPr>
        <p:sp>
          <p:nvSpPr>
            <p:cNvPr id="9" name="Freeform 5"/>
            <p:cNvSpPr>
              <a:spLocks/>
            </p:cNvSpPr>
            <p:nvPr/>
          </p:nvSpPr>
          <p:spPr bwMode="auto">
            <a:xfrm>
              <a:off x="1842931" y="4768312"/>
              <a:ext cx="157505" cy="157505"/>
            </a:xfrm>
            <a:custGeom>
              <a:avLst/>
              <a:gdLst>
                <a:gd name="T0" fmla="*/ 82 w 82"/>
                <a:gd name="T1" fmla="*/ 82 h 82"/>
                <a:gd name="T2" fmla="*/ 82 w 82"/>
                <a:gd name="T3" fmla="*/ 82 h 82"/>
                <a:gd name="T4" fmla="*/ 81 w 82"/>
                <a:gd name="T5" fmla="*/ 65 h 82"/>
                <a:gd name="T6" fmla="*/ 76 w 82"/>
                <a:gd name="T7" fmla="*/ 50 h 82"/>
                <a:gd name="T8" fmla="*/ 67 w 82"/>
                <a:gd name="T9" fmla="*/ 35 h 82"/>
                <a:gd name="T10" fmla="*/ 57 w 82"/>
                <a:gd name="T11" fmla="*/ 23 h 82"/>
                <a:gd name="T12" fmla="*/ 45 w 82"/>
                <a:gd name="T13" fmla="*/ 13 h 82"/>
                <a:gd name="T14" fmla="*/ 32 w 82"/>
                <a:gd name="T15" fmla="*/ 6 h 82"/>
                <a:gd name="T16" fmla="*/ 15 w 82"/>
                <a:gd name="T17" fmla="*/ 1 h 82"/>
                <a:gd name="T18" fmla="*/ 0 w 82"/>
                <a:gd name="T19" fmla="*/ 0 h 82"/>
                <a:gd name="T20" fmla="*/ 0 w 82"/>
                <a:gd name="T21" fmla="*/ 10 h 82"/>
                <a:gd name="T22" fmla="*/ 14 w 82"/>
                <a:gd name="T23" fmla="*/ 11 h 82"/>
                <a:gd name="T24" fmla="*/ 27 w 82"/>
                <a:gd name="T25" fmla="*/ 15 h 82"/>
                <a:gd name="T26" fmla="*/ 40 w 82"/>
                <a:gd name="T27" fmla="*/ 21 h 82"/>
                <a:gd name="T28" fmla="*/ 51 w 82"/>
                <a:gd name="T29" fmla="*/ 30 h 82"/>
                <a:gd name="T30" fmla="*/ 59 w 82"/>
                <a:gd name="T31" fmla="*/ 41 h 82"/>
                <a:gd name="T32" fmla="*/ 66 w 82"/>
                <a:gd name="T33" fmla="*/ 53 h 82"/>
                <a:gd name="T34" fmla="*/ 71 w 82"/>
                <a:gd name="T35" fmla="*/ 67 h 82"/>
                <a:gd name="T36" fmla="*/ 72 w 82"/>
                <a:gd name="T37" fmla="*/ 82 h 82"/>
                <a:gd name="T38" fmla="*/ 72 w 82"/>
                <a:gd name="T39" fmla="*/ 82 h 82"/>
                <a:gd name="T40" fmla="*/ 82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82"/>
                  </a:moveTo>
                  <a:lnTo>
                    <a:pt x="82" y="82"/>
                  </a:lnTo>
                  <a:lnTo>
                    <a:pt x="81" y="65"/>
                  </a:lnTo>
                  <a:lnTo>
                    <a:pt x="76" y="50"/>
                  </a:lnTo>
                  <a:lnTo>
                    <a:pt x="67" y="35"/>
                  </a:lnTo>
                  <a:lnTo>
                    <a:pt x="57" y="23"/>
                  </a:lnTo>
                  <a:lnTo>
                    <a:pt x="45" y="13"/>
                  </a:lnTo>
                  <a:lnTo>
                    <a:pt x="32" y="6"/>
                  </a:lnTo>
                  <a:lnTo>
                    <a:pt x="15" y="1"/>
                  </a:lnTo>
                  <a:lnTo>
                    <a:pt x="0" y="0"/>
                  </a:lnTo>
                  <a:lnTo>
                    <a:pt x="0" y="10"/>
                  </a:lnTo>
                  <a:lnTo>
                    <a:pt x="14" y="11"/>
                  </a:lnTo>
                  <a:lnTo>
                    <a:pt x="27" y="15"/>
                  </a:lnTo>
                  <a:lnTo>
                    <a:pt x="40" y="21"/>
                  </a:lnTo>
                  <a:lnTo>
                    <a:pt x="51" y="30"/>
                  </a:lnTo>
                  <a:lnTo>
                    <a:pt x="59" y="41"/>
                  </a:lnTo>
                  <a:lnTo>
                    <a:pt x="66" y="53"/>
                  </a:lnTo>
                  <a:lnTo>
                    <a:pt x="71" y="67"/>
                  </a:lnTo>
                  <a:lnTo>
                    <a:pt x="72" y="82"/>
                  </a:lnTo>
                  <a:lnTo>
                    <a:pt x="72" y="82"/>
                  </a:lnTo>
                  <a:lnTo>
                    <a:pt x="8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842931" y="4925816"/>
              <a:ext cx="157505" cy="157505"/>
            </a:xfrm>
            <a:custGeom>
              <a:avLst/>
              <a:gdLst>
                <a:gd name="T0" fmla="*/ 0 w 82"/>
                <a:gd name="T1" fmla="*/ 82 h 82"/>
                <a:gd name="T2" fmla="*/ 0 w 82"/>
                <a:gd name="T3" fmla="*/ 82 h 82"/>
                <a:gd name="T4" fmla="*/ 15 w 82"/>
                <a:gd name="T5" fmla="*/ 80 h 82"/>
                <a:gd name="T6" fmla="*/ 32 w 82"/>
                <a:gd name="T7" fmla="*/ 75 h 82"/>
                <a:gd name="T8" fmla="*/ 45 w 82"/>
                <a:gd name="T9" fmla="*/ 67 h 82"/>
                <a:gd name="T10" fmla="*/ 57 w 82"/>
                <a:gd name="T11" fmla="*/ 57 h 82"/>
                <a:gd name="T12" fmla="*/ 67 w 82"/>
                <a:gd name="T13" fmla="*/ 45 h 82"/>
                <a:gd name="T14" fmla="*/ 76 w 82"/>
                <a:gd name="T15" fmla="*/ 32 h 82"/>
                <a:gd name="T16" fmla="*/ 81 w 82"/>
                <a:gd name="T17" fmla="*/ 16 h 82"/>
                <a:gd name="T18" fmla="*/ 82 w 82"/>
                <a:gd name="T19" fmla="*/ 0 h 82"/>
                <a:gd name="T20" fmla="*/ 72 w 82"/>
                <a:gd name="T21" fmla="*/ 0 h 82"/>
                <a:gd name="T22" fmla="*/ 71 w 82"/>
                <a:gd name="T23" fmla="*/ 13 h 82"/>
                <a:gd name="T24" fmla="*/ 66 w 82"/>
                <a:gd name="T25" fmla="*/ 28 h 82"/>
                <a:gd name="T26" fmla="*/ 59 w 82"/>
                <a:gd name="T27" fmla="*/ 40 h 82"/>
                <a:gd name="T28" fmla="*/ 51 w 82"/>
                <a:gd name="T29" fmla="*/ 50 h 82"/>
                <a:gd name="T30" fmla="*/ 40 w 82"/>
                <a:gd name="T31" fmla="*/ 58 h 82"/>
                <a:gd name="T32" fmla="*/ 27 w 82"/>
                <a:gd name="T33" fmla="*/ 65 h 82"/>
                <a:gd name="T34" fmla="*/ 14 w 82"/>
                <a:gd name="T35" fmla="*/ 70 h 82"/>
                <a:gd name="T36" fmla="*/ 0 w 82"/>
                <a:gd name="T37" fmla="*/ 72 h 82"/>
                <a:gd name="T38" fmla="*/ 0 w 82"/>
                <a:gd name="T39" fmla="*/ 72 h 82"/>
                <a:gd name="T40" fmla="*/ 0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82"/>
                  </a:moveTo>
                  <a:lnTo>
                    <a:pt x="0" y="82"/>
                  </a:lnTo>
                  <a:lnTo>
                    <a:pt x="15" y="80"/>
                  </a:lnTo>
                  <a:lnTo>
                    <a:pt x="32" y="75"/>
                  </a:lnTo>
                  <a:lnTo>
                    <a:pt x="45" y="67"/>
                  </a:lnTo>
                  <a:lnTo>
                    <a:pt x="57" y="57"/>
                  </a:lnTo>
                  <a:lnTo>
                    <a:pt x="67" y="45"/>
                  </a:lnTo>
                  <a:lnTo>
                    <a:pt x="76" y="32"/>
                  </a:lnTo>
                  <a:lnTo>
                    <a:pt x="81" y="16"/>
                  </a:lnTo>
                  <a:lnTo>
                    <a:pt x="82" y="0"/>
                  </a:lnTo>
                  <a:lnTo>
                    <a:pt x="72" y="0"/>
                  </a:lnTo>
                  <a:lnTo>
                    <a:pt x="71" y="13"/>
                  </a:lnTo>
                  <a:lnTo>
                    <a:pt x="66" y="28"/>
                  </a:lnTo>
                  <a:lnTo>
                    <a:pt x="59" y="40"/>
                  </a:lnTo>
                  <a:lnTo>
                    <a:pt x="51" y="50"/>
                  </a:lnTo>
                  <a:lnTo>
                    <a:pt x="40" y="58"/>
                  </a:lnTo>
                  <a:lnTo>
                    <a:pt x="27" y="65"/>
                  </a:lnTo>
                  <a:lnTo>
                    <a:pt x="14" y="70"/>
                  </a:lnTo>
                  <a:lnTo>
                    <a:pt x="0" y="72"/>
                  </a:lnTo>
                  <a:lnTo>
                    <a:pt x="0" y="72"/>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685427" y="4925816"/>
              <a:ext cx="157505" cy="157505"/>
            </a:xfrm>
            <a:custGeom>
              <a:avLst/>
              <a:gdLst>
                <a:gd name="T0" fmla="*/ 0 w 82"/>
                <a:gd name="T1" fmla="*/ 0 h 82"/>
                <a:gd name="T2" fmla="*/ 0 w 82"/>
                <a:gd name="T3" fmla="*/ 0 h 82"/>
                <a:gd name="T4" fmla="*/ 2 w 82"/>
                <a:gd name="T5" fmla="*/ 16 h 82"/>
                <a:gd name="T6" fmla="*/ 5 w 82"/>
                <a:gd name="T7" fmla="*/ 32 h 82"/>
                <a:gd name="T8" fmla="*/ 14 w 82"/>
                <a:gd name="T9" fmla="*/ 45 h 82"/>
                <a:gd name="T10" fmla="*/ 24 w 82"/>
                <a:gd name="T11" fmla="*/ 57 h 82"/>
                <a:gd name="T12" fmla="*/ 35 w 82"/>
                <a:gd name="T13" fmla="*/ 67 h 82"/>
                <a:gd name="T14" fmla="*/ 50 w 82"/>
                <a:gd name="T15" fmla="*/ 75 h 82"/>
                <a:gd name="T16" fmla="*/ 65 w 82"/>
                <a:gd name="T17" fmla="*/ 80 h 82"/>
                <a:gd name="T18" fmla="*/ 82 w 82"/>
                <a:gd name="T19" fmla="*/ 82 h 82"/>
                <a:gd name="T20" fmla="*/ 82 w 82"/>
                <a:gd name="T21" fmla="*/ 72 h 82"/>
                <a:gd name="T22" fmla="*/ 67 w 82"/>
                <a:gd name="T23" fmla="*/ 70 h 82"/>
                <a:gd name="T24" fmla="*/ 54 w 82"/>
                <a:gd name="T25" fmla="*/ 65 h 82"/>
                <a:gd name="T26" fmla="*/ 40 w 82"/>
                <a:gd name="T27" fmla="*/ 58 h 82"/>
                <a:gd name="T28" fmla="*/ 30 w 82"/>
                <a:gd name="T29" fmla="*/ 50 h 82"/>
                <a:gd name="T30" fmla="*/ 22 w 82"/>
                <a:gd name="T31" fmla="*/ 40 h 82"/>
                <a:gd name="T32" fmla="*/ 15 w 82"/>
                <a:gd name="T33" fmla="*/ 28 h 82"/>
                <a:gd name="T34" fmla="*/ 10 w 82"/>
                <a:gd name="T35" fmla="*/ 13 h 82"/>
                <a:gd name="T36" fmla="*/ 8 w 82"/>
                <a:gd name="T37" fmla="*/ 0 h 82"/>
                <a:gd name="T38" fmla="*/ 8 w 82"/>
                <a:gd name="T39" fmla="*/ 0 h 82"/>
                <a:gd name="T40" fmla="*/ 0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0"/>
                  </a:moveTo>
                  <a:lnTo>
                    <a:pt x="0" y="0"/>
                  </a:lnTo>
                  <a:lnTo>
                    <a:pt x="2" y="16"/>
                  </a:lnTo>
                  <a:lnTo>
                    <a:pt x="5" y="32"/>
                  </a:lnTo>
                  <a:lnTo>
                    <a:pt x="14" y="45"/>
                  </a:lnTo>
                  <a:lnTo>
                    <a:pt x="24" y="57"/>
                  </a:lnTo>
                  <a:lnTo>
                    <a:pt x="35" y="67"/>
                  </a:lnTo>
                  <a:lnTo>
                    <a:pt x="50" y="75"/>
                  </a:lnTo>
                  <a:lnTo>
                    <a:pt x="65" y="80"/>
                  </a:lnTo>
                  <a:lnTo>
                    <a:pt x="82" y="82"/>
                  </a:lnTo>
                  <a:lnTo>
                    <a:pt x="82" y="72"/>
                  </a:lnTo>
                  <a:lnTo>
                    <a:pt x="67" y="70"/>
                  </a:lnTo>
                  <a:lnTo>
                    <a:pt x="54" y="65"/>
                  </a:lnTo>
                  <a:lnTo>
                    <a:pt x="40" y="58"/>
                  </a:lnTo>
                  <a:lnTo>
                    <a:pt x="30" y="50"/>
                  </a:lnTo>
                  <a:lnTo>
                    <a:pt x="22" y="40"/>
                  </a:lnTo>
                  <a:lnTo>
                    <a:pt x="15" y="28"/>
                  </a:lnTo>
                  <a:lnTo>
                    <a:pt x="10" y="13"/>
                  </a:lnTo>
                  <a:lnTo>
                    <a:pt x="8" y="0"/>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1685427" y="4768312"/>
              <a:ext cx="157505" cy="157505"/>
            </a:xfrm>
            <a:custGeom>
              <a:avLst/>
              <a:gdLst>
                <a:gd name="T0" fmla="*/ 82 w 82"/>
                <a:gd name="T1" fmla="*/ 0 h 82"/>
                <a:gd name="T2" fmla="*/ 82 w 82"/>
                <a:gd name="T3" fmla="*/ 0 h 82"/>
                <a:gd name="T4" fmla="*/ 65 w 82"/>
                <a:gd name="T5" fmla="*/ 1 h 82"/>
                <a:gd name="T6" fmla="*/ 50 w 82"/>
                <a:gd name="T7" fmla="*/ 6 h 82"/>
                <a:gd name="T8" fmla="*/ 35 w 82"/>
                <a:gd name="T9" fmla="*/ 13 h 82"/>
                <a:gd name="T10" fmla="*/ 24 w 82"/>
                <a:gd name="T11" fmla="*/ 23 h 82"/>
                <a:gd name="T12" fmla="*/ 14 w 82"/>
                <a:gd name="T13" fmla="*/ 35 h 82"/>
                <a:gd name="T14" fmla="*/ 5 w 82"/>
                <a:gd name="T15" fmla="*/ 50 h 82"/>
                <a:gd name="T16" fmla="*/ 2 w 82"/>
                <a:gd name="T17" fmla="*/ 65 h 82"/>
                <a:gd name="T18" fmla="*/ 0 w 82"/>
                <a:gd name="T19" fmla="*/ 82 h 82"/>
                <a:gd name="T20" fmla="*/ 8 w 82"/>
                <a:gd name="T21" fmla="*/ 82 h 82"/>
                <a:gd name="T22" fmla="*/ 10 w 82"/>
                <a:gd name="T23" fmla="*/ 67 h 82"/>
                <a:gd name="T24" fmla="*/ 15 w 82"/>
                <a:gd name="T25" fmla="*/ 53 h 82"/>
                <a:gd name="T26" fmla="*/ 22 w 82"/>
                <a:gd name="T27" fmla="*/ 41 h 82"/>
                <a:gd name="T28" fmla="*/ 30 w 82"/>
                <a:gd name="T29" fmla="*/ 30 h 82"/>
                <a:gd name="T30" fmla="*/ 40 w 82"/>
                <a:gd name="T31" fmla="*/ 21 h 82"/>
                <a:gd name="T32" fmla="*/ 54 w 82"/>
                <a:gd name="T33" fmla="*/ 15 h 82"/>
                <a:gd name="T34" fmla="*/ 67 w 82"/>
                <a:gd name="T35" fmla="*/ 11 h 82"/>
                <a:gd name="T36" fmla="*/ 82 w 82"/>
                <a:gd name="T37" fmla="*/ 10 h 82"/>
                <a:gd name="T38" fmla="*/ 82 w 82"/>
                <a:gd name="T39" fmla="*/ 10 h 82"/>
                <a:gd name="T40" fmla="*/ 82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0"/>
                  </a:moveTo>
                  <a:lnTo>
                    <a:pt x="82" y="0"/>
                  </a:lnTo>
                  <a:lnTo>
                    <a:pt x="65" y="1"/>
                  </a:lnTo>
                  <a:lnTo>
                    <a:pt x="50" y="6"/>
                  </a:lnTo>
                  <a:lnTo>
                    <a:pt x="35" y="13"/>
                  </a:lnTo>
                  <a:lnTo>
                    <a:pt x="24" y="23"/>
                  </a:lnTo>
                  <a:lnTo>
                    <a:pt x="14" y="35"/>
                  </a:lnTo>
                  <a:lnTo>
                    <a:pt x="5" y="50"/>
                  </a:lnTo>
                  <a:lnTo>
                    <a:pt x="2" y="65"/>
                  </a:lnTo>
                  <a:lnTo>
                    <a:pt x="0" y="82"/>
                  </a:lnTo>
                  <a:lnTo>
                    <a:pt x="8" y="82"/>
                  </a:lnTo>
                  <a:lnTo>
                    <a:pt x="10" y="67"/>
                  </a:lnTo>
                  <a:lnTo>
                    <a:pt x="15" y="53"/>
                  </a:lnTo>
                  <a:lnTo>
                    <a:pt x="22" y="41"/>
                  </a:lnTo>
                  <a:lnTo>
                    <a:pt x="30" y="30"/>
                  </a:lnTo>
                  <a:lnTo>
                    <a:pt x="40" y="21"/>
                  </a:lnTo>
                  <a:lnTo>
                    <a:pt x="54" y="15"/>
                  </a:lnTo>
                  <a:lnTo>
                    <a:pt x="67" y="11"/>
                  </a:lnTo>
                  <a:lnTo>
                    <a:pt x="82" y="10"/>
                  </a:lnTo>
                  <a:lnTo>
                    <a:pt x="82" y="10"/>
                  </a:lnTo>
                  <a:lnTo>
                    <a:pt x="8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3200928" y="4768312"/>
              <a:ext cx="159425" cy="157505"/>
            </a:xfrm>
            <a:custGeom>
              <a:avLst/>
              <a:gdLst>
                <a:gd name="T0" fmla="*/ 83 w 83"/>
                <a:gd name="T1" fmla="*/ 82 h 82"/>
                <a:gd name="T2" fmla="*/ 83 w 83"/>
                <a:gd name="T3" fmla="*/ 82 h 82"/>
                <a:gd name="T4" fmla="*/ 81 w 83"/>
                <a:gd name="T5" fmla="*/ 65 h 82"/>
                <a:gd name="T6" fmla="*/ 76 w 83"/>
                <a:gd name="T7" fmla="*/ 50 h 82"/>
                <a:gd name="T8" fmla="*/ 67 w 83"/>
                <a:gd name="T9" fmla="*/ 35 h 82"/>
                <a:gd name="T10" fmla="*/ 57 w 83"/>
                <a:gd name="T11" fmla="*/ 23 h 82"/>
                <a:gd name="T12" fmla="*/ 46 w 83"/>
                <a:gd name="T13" fmla="*/ 13 h 82"/>
                <a:gd name="T14" fmla="*/ 32 w 83"/>
                <a:gd name="T15" fmla="*/ 6 h 82"/>
                <a:gd name="T16" fmla="*/ 17 w 83"/>
                <a:gd name="T17" fmla="*/ 1 h 82"/>
                <a:gd name="T18" fmla="*/ 0 w 83"/>
                <a:gd name="T19" fmla="*/ 0 h 82"/>
                <a:gd name="T20" fmla="*/ 0 w 83"/>
                <a:gd name="T21" fmla="*/ 10 h 82"/>
                <a:gd name="T22" fmla="*/ 14 w 83"/>
                <a:gd name="T23" fmla="*/ 11 h 82"/>
                <a:gd name="T24" fmla="*/ 29 w 83"/>
                <a:gd name="T25" fmla="*/ 15 h 82"/>
                <a:gd name="T26" fmla="*/ 41 w 83"/>
                <a:gd name="T27" fmla="*/ 21 h 82"/>
                <a:gd name="T28" fmla="*/ 51 w 83"/>
                <a:gd name="T29" fmla="*/ 30 h 82"/>
                <a:gd name="T30" fmla="*/ 61 w 83"/>
                <a:gd name="T31" fmla="*/ 41 h 82"/>
                <a:gd name="T32" fmla="*/ 67 w 83"/>
                <a:gd name="T33" fmla="*/ 53 h 82"/>
                <a:gd name="T34" fmla="*/ 71 w 83"/>
                <a:gd name="T35" fmla="*/ 67 h 82"/>
                <a:gd name="T36" fmla="*/ 73 w 83"/>
                <a:gd name="T37" fmla="*/ 82 h 82"/>
                <a:gd name="T38" fmla="*/ 73 w 83"/>
                <a:gd name="T39" fmla="*/ 82 h 82"/>
                <a:gd name="T40" fmla="*/ 83 w 83"/>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82">
                  <a:moveTo>
                    <a:pt x="83" y="82"/>
                  </a:moveTo>
                  <a:lnTo>
                    <a:pt x="83" y="82"/>
                  </a:lnTo>
                  <a:lnTo>
                    <a:pt x="81" y="65"/>
                  </a:lnTo>
                  <a:lnTo>
                    <a:pt x="76" y="50"/>
                  </a:lnTo>
                  <a:lnTo>
                    <a:pt x="67" y="35"/>
                  </a:lnTo>
                  <a:lnTo>
                    <a:pt x="57" y="23"/>
                  </a:lnTo>
                  <a:lnTo>
                    <a:pt x="46" y="13"/>
                  </a:lnTo>
                  <a:lnTo>
                    <a:pt x="32" y="6"/>
                  </a:lnTo>
                  <a:lnTo>
                    <a:pt x="17" y="1"/>
                  </a:lnTo>
                  <a:lnTo>
                    <a:pt x="0" y="0"/>
                  </a:lnTo>
                  <a:lnTo>
                    <a:pt x="0" y="10"/>
                  </a:lnTo>
                  <a:lnTo>
                    <a:pt x="14" y="11"/>
                  </a:lnTo>
                  <a:lnTo>
                    <a:pt x="29" y="15"/>
                  </a:lnTo>
                  <a:lnTo>
                    <a:pt x="41" y="21"/>
                  </a:lnTo>
                  <a:lnTo>
                    <a:pt x="51" y="30"/>
                  </a:lnTo>
                  <a:lnTo>
                    <a:pt x="61" y="41"/>
                  </a:lnTo>
                  <a:lnTo>
                    <a:pt x="67" y="53"/>
                  </a:lnTo>
                  <a:lnTo>
                    <a:pt x="71" y="67"/>
                  </a:lnTo>
                  <a:lnTo>
                    <a:pt x="73" y="82"/>
                  </a:lnTo>
                  <a:lnTo>
                    <a:pt x="73" y="82"/>
                  </a:lnTo>
                  <a:lnTo>
                    <a:pt x="83"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p:nvSpPr>
          <p:spPr bwMode="auto">
            <a:xfrm>
              <a:off x="3200928" y="4925816"/>
              <a:ext cx="159425" cy="157505"/>
            </a:xfrm>
            <a:custGeom>
              <a:avLst/>
              <a:gdLst>
                <a:gd name="T0" fmla="*/ 0 w 83"/>
                <a:gd name="T1" fmla="*/ 82 h 82"/>
                <a:gd name="T2" fmla="*/ 0 w 83"/>
                <a:gd name="T3" fmla="*/ 82 h 82"/>
                <a:gd name="T4" fmla="*/ 17 w 83"/>
                <a:gd name="T5" fmla="*/ 80 h 82"/>
                <a:gd name="T6" fmla="*/ 32 w 83"/>
                <a:gd name="T7" fmla="*/ 75 h 82"/>
                <a:gd name="T8" fmla="*/ 46 w 83"/>
                <a:gd name="T9" fmla="*/ 67 h 82"/>
                <a:gd name="T10" fmla="*/ 57 w 83"/>
                <a:gd name="T11" fmla="*/ 57 h 82"/>
                <a:gd name="T12" fmla="*/ 67 w 83"/>
                <a:gd name="T13" fmla="*/ 45 h 82"/>
                <a:gd name="T14" fmla="*/ 76 w 83"/>
                <a:gd name="T15" fmla="*/ 32 h 82"/>
                <a:gd name="T16" fmla="*/ 81 w 83"/>
                <a:gd name="T17" fmla="*/ 16 h 82"/>
                <a:gd name="T18" fmla="*/ 83 w 83"/>
                <a:gd name="T19" fmla="*/ 0 h 82"/>
                <a:gd name="T20" fmla="*/ 73 w 83"/>
                <a:gd name="T21" fmla="*/ 0 h 82"/>
                <a:gd name="T22" fmla="*/ 71 w 83"/>
                <a:gd name="T23" fmla="*/ 13 h 82"/>
                <a:gd name="T24" fmla="*/ 67 w 83"/>
                <a:gd name="T25" fmla="*/ 28 h 82"/>
                <a:gd name="T26" fmla="*/ 61 w 83"/>
                <a:gd name="T27" fmla="*/ 40 h 82"/>
                <a:gd name="T28" fmla="*/ 51 w 83"/>
                <a:gd name="T29" fmla="*/ 50 h 82"/>
                <a:gd name="T30" fmla="*/ 41 w 83"/>
                <a:gd name="T31" fmla="*/ 58 h 82"/>
                <a:gd name="T32" fmla="*/ 29 w 83"/>
                <a:gd name="T33" fmla="*/ 65 h 82"/>
                <a:gd name="T34" fmla="*/ 14 w 83"/>
                <a:gd name="T35" fmla="*/ 70 h 82"/>
                <a:gd name="T36" fmla="*/ 0 w 83"/>
                <a:gd name="T37" fmla="*/ 72 h 82"/>
                <a:gd name="T38" fmla="*/ 0 w 83"/>
                <a:gd name="T39" fmla="*/ 72 h 82"/>
                <a:gd name="T40" fmla="*/ 0 w 83"/>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82">
                  <a:moveTo>
                    <a:pt x="0" y="82"/>
                  </a:moveTo>
                  <a:lnTo>
                    <a:pt x="0" y="82"/>
                  </a:lnTo>
                  <a:lnTo>
                    <a:pt x="17" y="80"/>
                  </a:lnTo>
                  <a:lnTo>
                    <a:pt x="32" y="75"/>
                  </a:lnTo>
                  <a:lnTo>
                    <a:pt x="46" y="67"/>
                  </a:lnTo>
                  <a:lnTo>
                    <a:pt x="57" y="57"/>
                  </a:lnTo>
                  <a:lnTo>
                    <a:pt x="67" y="45"/>
                  </a:lnTo>
                  <a:lnTo>
                    <a:pt x="76" y="32"/>
                  </a:lnTo>
                  <a:lnTo>
                    <a:pt x="81" y="16"/>
                  </a:lnTo>
                  <a:lnTo>
                    <a:pt x="83" y="0"/>
                  </a:lnTo>
                  <a:lnTo>
                    <a:pt x="73" y="0"/>
                  </a:lnTo>
                  <a:lnTo>
                    <a:pt x="71" y="13"/>
                  </a:lnTo>
                  <a:lnTo>
                    <a:pt x="67" y="28"/>
                  </a:lnTo>
                  <a:lnTo>
                    <a:pt x="61" y="40"/>
                  </a:lnTo>
                  <a:lnTo>
                    <a:pt x="51" y="50"/>
                  </a:lnTo>
                  <a:lnTo>
                    <a:pt x="41" y="58"/>
                  </a:lnTo>
                  <a:lnTo>
                    <a:pt x="29" y="65"/>
                  </a:lnTo>
                  <a:lnTo>
                    <a:pt x="14" y="70"/>
                  </a:lnTo>
                  <a:lnTo>
                    <a:pt x="0" y="72"/>
                  </a:lnTo>
                  <a:lnTo>
                    <a:pt x="0" y="72"/>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p:nvSpPr>
          <p:spPr bwMode="auto">
            <a:xfrm>
              <a:off x="3043423" y="4925816"/>
              <a:ext cx="157505" cy="157505"/>
            </a:xfrm>
            <a:custGeom>
              <a:avLst/>
              <a:gdLst>
                <a:gd name="T0" fmla="*/ 0 w 82"/>
                <a:gd name="T1" fmla="*/ 0 h 82"/>
                <a:gd name="T2" fmla="*/ 0 w 82"/>
                <a:gd name="T3" fmla="*/ 0 h 82"/>
                <a:gd name="T4" fmla="*/ 2 w 82"/>
                <a:gd name="T5" fmla="*/ 16 h 82"/>
                <a:gd name="T6" fmla="*/ 7 w 82"/>
                <a:gd name="T7" fmla="*/ 32 h 82"/>
                <a:gd name="T8" fmla="*/ 14 w 82"/>
                <a:gd name="T9" fmla="*/ 45 h 82"/>
                <a:gd name="T10" fmla="*/ 24 w 82"/>
                <a:gd name="T11" fmla="*/ 57 h 82"/>
                <a:gd name="T12" fmla="*/ 36 w 82"/>
                <a:gd name="T13" fmla="*/ 67 h 82"/>
                <a:gd name="T14" fmla="*/ 51 w 82"/>
                <a:gd name="T15" fmla="*/ 75 h 82"/>
                <a:gd name="T16" fmla="*/ 66 w 82"/>
                <a:gd name="T17" fmla="*/ 80 h 82"/>
                <a:gd name="T18" fmla="*/ 82 w 82"/>
                <a:gd name="T19" fmla="*/ 82 h 82"/>
                <a:gd name="T20" fmla="*/ 82 w 82"/>
                <a:gd name="T21" fmla="*/ 72 h 82"/>
                <a:gd name="T22" fmla="*/ 67 w 82"/>
                <a:gd name="T23" fmla="*/ 70 h 82"/>
                <a:gd name="T24" fmla="*/ 54 w 82"/>
                <a:gd name="T25" fmla="*/ 65 h 82"/>
                <a:gd name="T26" fmla="*/ 42 w 82"/>
                <a:gd name="T27" fmla="*/ 58 h 82"/>
                <a:gd name="T28" fmla="*/ 31 w 82"/>
                <a:gd name="T29" fmla="*/ 50 h 82"/>
                <a:gd name="T30" fmla="*/ 22 w 82"/>
                <a:gd name="T31" fmla="*/ 40 h 82"/>
                <a:gd name="T32" fmla="*/ 15 w 82"/>
                <a:gd name="T33" fmla="*/ 28 h 82"/>
                <a:gd name="T34" fmla="*/ 12 w 82"/>
                <a:gd name="T35" fmla="*/ 13 h 82"/>
                <a:gd name="T36" fmla="*/ 10 w 82"/>
                <a:gd name="T37" fmla="*/ 0 h 82"/>
                <a:gd name="T38" fmla="*/ 10 w 82"/>
                <a:gd name="T39" fmla="*/ 0 h 82"/>
                <a:gd name="T40" fmla="*/ 0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0"/>
                  </a:moveTo>
                  <a:lnTo>
                    <a:pt x="0" y="0"/>
                  </a:lnTo>
                  <a:lnTo>
                    <a:pt x="2" y="16"/>
                  </a:lnTo>
                  <a:lnTo>
                    <a:pt x="7" y="32"/>
                  </a:lnTo>
                  <a:lnTo>
                    <a:pt x="14" y="45"/>
                  </a:lnTo>
                  <a:lnTo>
                    <a:pt x="24" y="57"/>
                  </a:lnTo>
                  <a:lnTo>
                    <a:pt x="36" y="67"/>
                  </a:lnTo>
                  <a:lnTo>
                    <a:pt x="51" y="75"/>
                  </a:lnTo>
                  <a:lnTo>
                    <a:pt x="66" y="80"/>
                  </a:lnTo>
                  <a:lnTo>
                    <a:pt x="82" y="82"/>
                  </a:lnTo>
                  <a:lnTo>
                    <a:pt x="82" y="72"/>
                  </a:lnTo>
                  <a:lnTo>
                    <a:pt x="67" y="70"/>
                  </a:lnTo>
                  <a:lnTo>
                    <a:pt x="54" y="65"/>
                  </a:lnTo>
                  <a:lnTo>
                    <a:pt x="42" y="58"/>
                  </a:lnTo>
                  <a:lnTo>
                    <a:pt x="31" y="50"/>
                  </a:lnTo>
                  <a:lnTo>
                    <a:pt x="22" y="40"/>
                  </a:lnTo>
                  <a:lnTo>
                    <a:pt x="15" y="28"/>
                  </a:lnTo>
                  <a:lnTo>
                    <a:pt x="12" y="1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3043423" y="4768312"/>
              <a:ext cx="157505" cy="157505"/>
            </a:xfrm>
            <a:custGeom>
              <a:avLst/>
              <a:gdLst>
                <a:gd name="T0" fmla="*/ 82 w 82"/>
                <a:gd name="T1" fmla="*/ 0 h 82"/>
                <a:gd name="T2" fmla="*/ 82 w 82"/>
                <a:gd name="T3" fmla="*/ 0 h 82"/>
                <a:gd name="T4" fmla="*/ 66 w 82"/>
                <a:gd name="T5" fmla="*/ 1 h 82"/>
                <a:gd name="T6" fmla="*/ 51 w 82"/>
                <a:gd name="T7" fmla="*/ 6 h 82"/>
                <a:gd name="T8" fmla="*/ 36 w 82"/>
                <a:gd name="T9" fmla="*/ 13 h 82"/>
                <a:gd name="T10" fmla="*/ 24 w 82"/>
                <a:gd name="T11" fmla="*/ 23 h 82"/>
                <a:gd name="T12" fmla="*/ 14 w 82"/>
                <a:gd name="T13" fmla="*/ 35 h 82"/>
                <a:gd name="T14" fmla="*/ 7 w 82"/>
                <a:gd name="T15" fmla="*/ 50 h 82"/>
                <a:gd name="T16" fmla="*/ 2 w 82"/>
                <a:gd name="T17" fmla="*/ 65 h 82"/>
                <a:gd name="T18" fmla="*/ 0 w 82"/>
                <a:gd name="T19" fmla="*/ 82 h 82"/>
                <a:gd name="T20" fmla="*/ 10 w 82"/>
                <a:gd name="T21" fmla="*/ 82 h 82"/>
                <a:gd name="T22" fmla="*/ 12 w 82"/>
                <a:gd name="T23" fmla="*/ 67 h 82"/>
                <a:gd name="T24" fmla="*/ 15 w 82"/>
                <a:gd name="T25" fmla="*/ 53 h 82"/>
                <a:gd name="T26" fmla="*/ 22 w 82"/>
                <a:gd name="T27" fmla="*/ 41 h 82"/>
                <a:gd name="T28" fmla="*/ 31 w 82"/>
                <a:gd name="T29" fmla="*/ 30 h 82"/>
                <a:gd name="T30" fmla="*/ 42 w 82"/>
                <a:gd name="T31" fmla="*/ 21 h 82"/>
                <a:gd name="T32" fmla="*/ 54 w 82"/>
                <a:gd name="T33" fmla="*/ 15 h 82"/>
                <a:gd name="T34" fmla="*/ 67 w 82"/>
                <a:gd name="T35" fmla="*/ 11 h 82"/>
                <a:gd name="T36" fmla="*/ 82 w 82"/>
                <a:gd name="T37" fmla="*/ 10 h 82"/>
                <a:gd name="T38" fmla="*/ 82 w 82"/>
                <a:gd name="T39" fmla="*/ 10 h 82"/>
                <a:gd name="T40" fmla="*/ 82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0"/>
                  </a:moveTo>
                  <a:lnTo>
                    <a:pt x="82" y="0"/>
                  </a:lnTo>
                  <a:lnTo>
                    <a:pt x="66" y="1"/>
                  </a:lnTo>
                  <a:lnTo>
                    <a:pt x="51" y="6"/>
                  </a:lnTo>
                  <a:lnTo>
                    <a:pt x="36" y="13"/>
                  </a:lnTo>
                  <a:lnTo>
                    <a:pt x="24" y="23"/>
                  </a:lnTo>
                  <a:lnTo>
                    <a:pt x="14" y="35"/>
                  </a:lnTo>
                  <a:lnTo>
                    <a:pt x="7" y="50"/>
                  </a:lnTo>
                  <a:lnTo>
                    <a:pt x="2" y="65"/>
                  </a:lnTo>
                  <a:lnTo>
                    <a:pt x="0" y="82"/>
                  </a:lnTo>
                  <a:lnTo>
                    <a:pt x="10" y="82"/>
                  </a:lnTo>
                  <a:lnTo>
                    <a:pt x="12" y="67"/>
                  </a:lnTo>
                  <a:lnTo>
                    <a:pt x="15" y="53"/>
                  </a:lnTo>
                  <a:lnTo>
                    <a:pt x="22" y="41"/>
                  </a:lnTo>
                  <a:lnTo>
                    <a:pt x="31" y="30"/>
                  </a:lnTo>
                  <a:lnTo>
                    <a:pt x="42" y="21"/>
                  </a:lnTo>
                  <a:lnTo>
                    <a:pt x="54" y="15"/>
                  </a:lnTo>
                  <a:lnTo>
                    <a:pt x="67" y="11"/>
                  </a:lnTo>
                  <a:lnTo>
                    <a:pt x="82" y="10"/>
                  </a:lnTo>
                  <a:lnTo>
                    <a:pt x="82" y="10"/>
                  </a:lnTo>
                  <a:lnTo>
                    <a:pt x="8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p:nvSpPr>
          <p:spPr bwMode="auto">
            <a:xfrm>
              <a:off x="1789149" y="1992775"/>
              <a:ext cx="105643" cy="2635319"/>
            </a:xfrm>
            <a:custGeom>
              <a:avLst/>
              <a:gdLst>
                <a:gd name="T0" fmla="*/ 55 w 55"/>
                <a:gd name="T1" fmla="*/ 0 h 1372"/>
                <a:gd name="T2" fmla="*/ 55 w 55"/>
                <a:gd name="T3" fmla="*/ 1346 h 1372"/>
                <a:gd name="T4" fmla="*/ 55 w 55"/>
                <a:gd name="T5" fmla="*/ 1351 h 1372"/>
                <a:gd name="T6" fmla="*/ 53 w 55"/>
                <a:gd name="T7" fmla="*/ 1356 h 1372"/>
                <a:gd name="T8" fmla="*/ 50 w 55"/>
                <a:gd name="T9" fmla="*/ 1361 h 1372"/>
                <a:gd name="T10" fmla="*/ 47 w 55"/>
                <a:gd name="T11" fmla="*/ 1364 h 1372"/>
                <a:gd name="T12" fmla="*/ 43 w 55"/>
                <a:gd name="T13" fmla="*/ 1367 h 1372"/>
                <a:gd name="T14" fmla="*/ 38 w 55"/>
                <a:gd name="T15" fmla="*/ 1369 h 1372"/>
                <a:gd name="T16" fmla="*/ 33 w 55"/>
                <a:gd name="T17" fmla="*/ 1371 h 1372"/>
                <a:gd name="T18" fmla="*/ 28 w 55"/>
                <a:gd name="T19" fmla="*/ 1372 h 1372"/>
                <a:gd name="T20" fmla="*/ 27 w 55"/>
                <a:gd name="T21" fmla="*/ 1372 h 1372"/>
                <a:gd name="T22" fmla="*/ 22 w 55"/>
                <a:gd name="T23" fmla="*/ 1371 h 1372"/>
                <a:gd name="T24" fmla="*/ 17 w 55"/>
                <a:gd name="T25" fmla="*/ 1369 h 1372"/>
                <a:gd name="T26" fmla="*/ 11 w 55"/>
                <a:gd name="T27" fmla="*/ 1367 h 1372"/>
                <a:gd name="T28" fmla="*/ 8 w 55"/>
                <a:gd name="T29" fmla="*/ 1364 h 1372"/>
                <a:gd name="T30" fmla="*/ 5 w 55"/>
                <a:gd name="T31" fmla="*/ 1361 h 1372"/>
                <a:gd name="T32" fmla="*/ 1 w 55"/>
                <a:gd name="T33" fmla="*/ 1356 h 1372"/>
                <a:gd name="T34" fmla="*/ 0 w 55"/>
                <a:gd name="T35" fmla="*/ 1351 h 1372"/>
                <a:gd name="T36" fmla="*/ 0 w 55"/>
                <a:gd name="T37" fmla="*/ 1346 h 1372"/>
                <a:gd name="T38" fmla="*/ 0 w 55"/>
                <a:gd name="T39" fmla="*/ 0 h 1372"/>
                <a:gd name="T40" fmla="*/ 55 w 55"/>
                <a:gd name="T41"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372">
                  <a:moveTo>
                    <a:pt x="55" y="0"/>
                  </a:moveTo>
                  <a:lnTo>
                    <a:pt x="55" y="1346"/>
                  </a:lnTo>
                  <a:lnTo>
                    <a:pt x="55" y="1351"/>
                  </a:lnTo>
                  <a:lnTo>
                    <a:pt x="53" y="1356"/>
                  </a:lnTo>
                  <a:lnTo>
                    <a:pt x="50" y="1361"/>
                  </a:lnTo>
                  <a:lnTo>
                    <a:pt x="47" y="1364"/>
                  </a:lnTo>
                  <a:lnTo>
                    <a:pt x="43" y="1367"/>
                  </a:lnTo>
                  <a:lnTo>
                    <a:pt x="38" y="1369"/>
                  </a:lnTo>
                  <a:lnTo>
                    <a:pt x="33" y="1371"/>
                  </a:lnTo>
                  <a:lnTo>
                    <a:pt x="28" y="1372"/>
                  </a:lnTo>
                  <a:lnTo>
                    <a:pt x="27" y="1372"/>
                  </a:lnTo>
                  <a:lnTo>
                    <a:pt x="22" y="1371"/>
                  </a:lnTo>
                  <a:lnTo>
                    <a:pt x="17" y="1369"/>
                  </a:lnTo>
                  <a:lnTo>
                    <a:pt x="11" y="1367"/>
                  </a:lnTo>
                  <a:lnTo>
                    <a:pt x="8" y="1364"/>
                  </a:lnTo>
                  <a:lnTo>
                    <a:pt x="5" y="1361"/>
                  </a:lnTo>
                  <a:lnTo>
                    <a:pt x="1" y="1356"/>
                  </a:lnTo>
                  <a:lnTo>
                    <a:pt x="0" y="1351"/>
                  </a:lnTo>
                  <a:lnTo>
                    <a:pt x="0" y="1346"/>
                  </a:lnTo>
                  <a:lnTo>
                    <a:pt x="0" y="0"/>
                  </a:lnTo>
                  <a:lnTo>
                    <a:pt x="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p:nvSpPr>
          <p:spPr bwMode="auto">
            <a:xfrm>
              <a:off x="1885189" y="1992775"/>
              <a:ext cx="19208" cy="2585379"/>
            </a:xfrm>
            <a:custGeom>
              <a:avLst/>
              <a:gdLst>
                <a:gd name="T0" fmla="*/ 10 w 10"/>
                <a:gd name="T1" fmla="*/ 1346 h 1346"/>
                <a:gd name="T2" fmla="*/ 10 w 10"/>
                <a:gd name="T3" fmla="*/ 1346 h 1346"/>
                <a:gd name="T4" fmla="*/ 10 w 10"/>
                <a:gd name="T5" fmla="*/ 0 h 1346"/>
                <a:gd name="T6" fmla="*/ 0 w 10"/>
                <a:gd name="T7" fmla="*/ 0 h 1346"/>
                <a:gd name="T8" fmla="*/ 0 w 10"/>
                <a:gd name="T9" fmla="*/ 1346 h 1346"/>
                <a:gd name="T10" fmla="*/ 0 w 10"/>
                <a:gd name="T11" fmla="*/ 1346 h 1346"/>
                <a:gd name="T12" fmla="*/ 10 w 10"/>
                <a:gd name="T13" fmla="*/ 1346 h 1346"/>
              </a:gdLst>
              <a:ahLst/>
              <a:cxnLst>
                <a:cxn ang="0">
                  <a:pos x="T0" y="T1"/>
                </a:cxn>
                <a:cxn ang="0">
                  <a:pos x="T2" y="T3"/>
                </a:cxn>
                <a:cxn ang="0">
                  <a:pos x="T4" y="T5"/>
                </a:cxn>
                <a:cxn ang="0">
                  <a:pos x="T6" y="T7"/>
                </a:cxn>
                <a:cxn ang="0">
                  <a:pos x="T8" y="T9"/>
                </a:cxn>
                <a:cxn ang="0">
                  <a:pos x="T10" y="T11"/>
                </a:cxn>
                <a:cxn ang="0">
                  <a:pos x="T12" y="T13"/>
                </a:cxn>
              </a:cxnLst>
              <a:rect l="0" t="0" r="r" b="b"/>
              <a:pathLst>
                <a:path w="10" h="1346">
                  <a:moveTo>
                    <a:pt x="10" y="1346"/>
                  </a:moveTo>
                  <a:lnTo>
                    <a:pt x="10" y="1346"/>
                  </a:lnTo>
                  <a:lnTo>
                    <a:pt x="10" y="0"/>
                  </a:lnTo>
                  <a:lnTo>
                    <a:pt x="0" y="0"/>
                  </a:lnTo>
                  <a:lnTo>
                    <a:pt x="0" y="1346"/>
                  </a:lnTo>
                  <a:lnTo>
                    <a:pt x="0" y="1346"/>
                  </a:lnTo>
                  <a:lnTo>
                    <a:pt x="10" y="13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p:nvSpPr>
          <p:spPr bwMode="auto">
            <a:xfrm>
              <a:off x="1842931" y="4578154"/>
              <a:ext cx="61465" cy="59544"/>
            </a:xfrm>
            <a:custGeom>
              <a:avLst/>
              <a:gdLst>
                <a:gd name="T0" fmla="*/ 0 w 32"/>
                <a:gd name="T1" fmla="*/ 31 h 31"/>
                <a:gd name="T2" fmla="*/ 0 w 32"/>
                <a:gd name="T3" fmla="*/ 31 h 31"/>
                <a:gd name="T4" fmla="*/ 7 w 32"/>
                <a:gd name="T5" fmla="*/ 30 h 31"/>
                <a:gd name="T6" fmla="*/ 12 w 32"/>
                <a:gd name="T7" fmla="*/ 28 h 31"/>
                <a:gd name="T8" fmla="*/ 17 w 32"/>
                <a:gd name="T9" fmla="*/ 25 h 31"/>
                <a:gd name="T10" fmla="*/ 22 w 32"/>
                <a:gd name="T11" fmla="*/ 21 h 31"/>
                <a:gd name="T12" fmla="*/ 27 w 32"/>
                <a:gd name="T13" fmla="*/ 16 h 31"/>
                <a:gd name="T14" fmla="*/ 29 w 32"/>
                <a:gd name="T15" fmla="*/ 11 h 31"/>
                <a:gd name="T16" fmla="*/ 32 w 32"/>
                <a:gd name="T17" fmla="*/ 5 h 31"/>
                <a:gd name="T18" fmla="*/ 32 w 32"/>
                <a:gd name="T19" fmla="*/ 0 h 31"/>
                <a:gd name="T20" fmla="*/ 22 w 32"/>
                <a:gd name="T21" fmla="*/ 0 h 31"/>
                <a:gd name="T22" fmla="*/ 22 w 32"/>
                <a:gd name="T23" fmla="*/ 3 h 31"/>
                <a:gd name="T24" fmla="*/ 20 w 32"/>
                <a:gd name="T25" fmla="*/ 8 h 31"/>
                <a:gd name="T26" fmla="*/ 19 w 32"/>
                <a:gd name="T27" fmla="*/ 11 h 31"/>
                <a:gd name="T28" fmla="*/ 15 w 32"/>
                <a:gd name="T29" fmla="*/ 15 h 31"/>
                <a:gd name="T30" fmla="*/ 12 w 32"/>
                <a:gd name="T31" fmla="*/ 18 h 31"/>
                <a:gd name="T32" fmla="*/ 9 w 32"/>
                <a:gd name="T33" fmla="*/ 20 h 31"/>
                <a:gd name="T34" fmla="*/ 5 w 32"/>
                <a:gd name="T35" fmla="*/ 21 h 31"/>
                <a:gd name="T36" fmla="*/ 0 w 32"/>
                <a:gd name="T37" fmla="*/ 21 h 31"/>
                <a:gd name="T38" fmla="*/ 0 w 32"/>
                <a:gd name="T39" fmla="*/ 21 h 31"/>
                <a:gd name="T40" fmla="*/ 0 w 32"/>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31"/>
                  </a:moveTo>
                  <a:lnTo>
                    <a:pt x="0" y="31"/>
                  </a:lnTo>
                  <a:lnTo>
                    <a:pt x="7" y="30"/>
                  </a:lnTo>
                  <a:lnTo>
                    <a:pt x="12" y="28"/>
                  </a:lnTo>
                  <a:lnTo>
                    <a:pt x="17" y="25"/>
                  </a:lnTo>
                  <a:lnTo>
                    <a:pt x="22" y="21"/>
                  </a:lnTo>
                  <a:lnTo>
                    <a:pt x="27" y="16"/>
                  </a:lnTo>
                  <a:lnTo>
                    <a:pt x="29" y="11"/>
                  </a:lnTo>
                  <a:lnTo>
                    <a:pt x="32" y="5"/>
                  </a:lnTo>
                  <a:lnTo>
                    <a:pt x="32" y="0"/>
                  </a:lnTo>
                  <a:lnTo>
                    <a:pt x="22" y="0"/>
                  </a:lnTo>
                  <a:lnTo>
                    <a:pt x="22" y="3"/>
                  </a:lnTo>
                  <a:lnTo>
                    <a:pt x="20" y="8"/>
                  </a:lnTo>
                  <a:lnTo>
                    <a:pt x="19" y="11"/>
                  </a:lnTo>
                  <a:lnTo>
                    <a:pt x="15" y="15"/>
                  </a:lnTo>
                  <a:lnTo>
                    <a:pt x="12" y="18"/>
                  </a:lnTo>
                  <a:lnTo>
                    <a:pt x="9"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auto">
            <a:xfrm>
              <a:off x="1841011" y="4618490"/>
              <a:ext cx="1921" cy="19208"/>
            </a:xfrm>
            <a:custGeom>
              <a:avLst/>
              <a:gdLst>
                <a:gd name="T0" fmla="*/ 0 w 1"/>
                <a:gd name="T1" fmla="*/ 10 h 10"/>
                <a:gd name="T2" fmla="*/ 0 w 1"/>
                <a:gd name="T3" fmla="*/ 10 h 10"/>
                <a:gd name="T4" fmla="*/ 1 w 1"/>
                <a:gd name="T5" fmla="*/ 10 h 10"/>
                <a:gd name="T6" fmla="*/ 1 w 1"/>
                <a:gd name="T7" fmla="*/ 0 h 10"/>
                <a:gd name="T8" fmla="*/ 0 w 1"/>
                <a:gd name="T9" fmla="*/ 0 h 10"/>
                <a:gd name="T10" fmla="*/ 0 w 1"/>
                <a:gd name="T11" fmla="*/ 0 h 10"/>
                <a:gd name="T12" fmla="*/ 0 w 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0" y="10"/>
                  </a:moveTo>
                  <a:lnTo>
                    <a:pt x="0" y="10"/>
                  </a:lnTo>
                  <a:lnTo>
                    <a:pt x="1" y="10"/>
                  </a:lnTo>
                  <a:lnTo>
                    <a:pt x="1"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auto">
            <a:xfrm>
              <a:off x="1779546" y="4578154"/>
              <a:ext cx="61465" cy="59544"/>
            </a:xfrm>
            <a:custGeom>
              <a:avLst/>
              <a:gdLst>
                <a:gd name="T0" fmla="*/ 0 w 32"/>
                <a:gd name="T1" fmla="*/ 0 h 31"/>
                <a:gd name="T2" fmla="*/ 0 w 32"/>
                <a:gd name="T3" fmla="*/ 0 h 31"/>
                <a:gd name="T4" fmla="*/ 1 w 32"/>
                <a:gd name="T5" fmla="*/ 5 h 31"/>
                <a:gd name="T6" fmla="*/ 3 w 32"/>
                <a:gd name="T7" fmla="*/ 11 h 31"/>
                <a:gd name="T8" fmla="*/ 5 w 32"/>
                <a:gd name="T9" fmla="*/ 16 h 31"/>
                <a:gd name="T10" fmla="*/ 10 w 32"/>
                <a:gd name="T11" fmla="*/ 21 h 31"/>
                <a:gd name="T12" fmla="*/ 15 w 32"/>
                <a:gd name="T13" fmla="*/ 25 h 31"/>
                <a:gd name="T14" fmla="*/ 20 w 32"/>
                <a:gd name="T15" fmla="*/ 28 h 31"/>
                <a:gd name="T16" fmla="*/ 25 w 32"/>
                <a:gd name="T17" fmla="*/ 30 h 31"/>
                <a:gd name="T18" fmla="*/ 32 w 32"/>
                <a:gd name="T19" fmla="*/ 31 h 31"/>
                <a:gd name="T20" fmla="*/ 32 w 32"/>
                <a:gd name="T21" fmla="*/ 21 h 31"/>
                <a:gd name="T22" fmla="*/ 28 w 32"/>
                <a:gd name="T23" fmla="*/ 21 h 31"/>
                <a:gd name="T24" fmla="*/ 23 w 32"/>
                <a:gd name="T25" fmla="*/ 20 h 31"/>
                <a:gd name="T26" fmla="*/ 20 w 32"/>
                <a:gd name="T27" fmla="*/ 18 h 31"/>
                <a:gd name="T28" fmla="*/ 16 w 32"/>
                <a:gd name="T29" fmla="*/ 15 h 31"/>
                <a:gd name="T30" fmla="*/ 13 w 32"/>
                <a:gd name="T31" fmla="*/ 11 h 31"/>
                <a:gd name="T32" fmla="*/ 11 w 32"/>
                <a:gd name="T33" fmla="*/ 8 h 31"/>
                <a:gd name="T34" fmla="*/ 10 w 32"/>
                <a:gd name="T35" fmla="*/ 3 h 31"/>
                <a:gd name="T36" fmla="*/ 10 w 32"/>
                <a:gd name="T37" fmla="*/ 0 h 31"/>
                <a:gd name="T38" fmla="*/ 10 w 32"/>
                <a:gd name="T39" fmla="*/ 0 h 31"/>
                <a:gd name="T40" fmla="*/ 0 w 32"/>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0"/>
                  </a:moveTo>
                  <a:lnTo>
                    <a:pt x="0" y="0"/>
                  </a:lnTo>
                  <a:lnTo>
                    <a:pt x="1" y="5"/>
                  </a:lnTo>
                  <a:lnTo>
                    <a:pt x="3" y="11"/>
                  </a:lnTo>
                  <a:lnTo>
                    <a:pt x="5" y="16"/>
                  </a:lnTo>
                  <a:lnTo>
                    <a:pt x="10" y="21"/>
                  </a:lnTo>
                  <a:lnTo>
                    <a:pt x="15" y="25"/>
                  </a:lnTo>
                  <a:lnTo>
                    <a:pt x="20" y="28"/>
                  </a:lnTo>
                  <a:lnTo>
                    <a:pt x="25" y="30"/>
                  </a:lnTo>
                  <a:lnTo>
                    <a:pt x="32" y="31"/>
                  </a:lnTo>
                  <a:lnTo>
                    <a:pt x="32" y="21"/>
                  </a:lnTo>
                  <a:lnTo>
                    <a:pt x="28" y="21"/>
                  </a:lnTo>
                  <a:lnTo>
                    <a:pt x="23" y="20"/>
                  </a:lnTo>
                  <a:lnTo>
                    <a:pt x="20" y="18"/>
                  </a:lnTo>
                  <a:lnTo>
                    <a:pt x="16" y="15"/>
                  </a:lnTo>
                  <a:lnTo>
                    <a:pt x="13" y="11"/>
                  </a:lnTo>
                  <a:lnTo>
                    <a:pt x="11" y="8"/>
                  </a:lnTo>
                  <a:lnTo>
                    <a:pt x="10"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auto">
            <a:xfrm>
              <a:off x="1779546" y="1981250"/>
              <a:ext cx="19208" cy="2596904"/>
            </a:xfrm>
            <a:custGeom>
              <a:avLst/>
              <a:gdLst>
                <a:gd name="T0" fmla="*/ 5 w 10"/>
                <a:gd name="T1" fmla="*/ 0 h 1352"/>
                <a:gd name="T2" fmla="*/ 0 w 10"/>
                <a:gd name="T3" fmla="*/ 6 h 1352"/>
                <a:gd name="T4" fmla="*/ 0 w 10"/>
                <a:gd name="T5" fmla="*/ 1352 h 1352"/>
                <a:gd name="T6" fmla="*/ 10 w 10"/>
                <a:gd name="T7" fmla="*/ 1352 h 1352"/>
                <a:gd name="T8" fmla="*/ 10 w 10"/>
                <a:gd name="T9" fmla="*/ 6 h 1352"/>
                <a:gd name="T10" fmla="*/ 5 w 10"/>
                <a:gd name="T11" fmla="*/ 11 h 1352"/>
                <a:gd name="T12" fmla="*/ 5 w 10"/>
                <a:gd name="T13" fmla="*/ 0 h 1352"/>
                <a:gd name="T14" fmla="*/ 0 w 10"/>
                <a:gd name="T15" fmla="*/ 0 h 1352"/>
                <a:gd name="T16" fmla="*/ 0 w 10"/>
                <a:gd name="T17" fmla="*/ 6 h 1352"/>
                <a:gd name="T18" fmla="*/ 5 w 10"/>
                <a:gd name="T1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52">
                  <a:moveTo>
                    <a:pt x="5" y="0"/>
                  </a:moveTo>
                  <a:lnTo>
                    <a:pt x="0" y="6"/>
                  </a:lnTo>
                  <a:lnTo>
                    <a:pt x="0" y="1352"/>
                  </a:lnTo>
                  <a:lnTo>
                    <a:pt x="10" y="1352"/>
                  </a:lnTo>
                  <a:lnTo>
                    <a:pt x="10" y="6"/>
                  </a:lnTo>
                  <a:lnTo>
                    <a:pt x="5" y="11"/>
                  </a:lnTo>
                  <a:lnTo>
                    <a:pt x="5" y="0"/>
                  </a:lnTo>
                  <a:lnTo>
                    <a:pt x="0" y="0"/>
                  </a:lnTo>
                  <a:lnTo>
                    <a:pt x="0" y="6"/>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auto">
            <a:xfrm>
              <a:off x="1789149" y="1981250"/>
              <a:ext cx="115247" cy="21129"/>
            </a:xfrm>
            <a:custGeom>
              <a:avLst/>
              <a:gdLst>
                <a:gd name="T0" fmla="*/ 60 w 60"/>
                <a:gd name="T1" fmla="*/ 6 h 11"/>
                <a:gd name="T2" fmla="*/ 55 w 60"/>
                <a:gd name="T3" fmla="*/ 0 h 11"/>
                <a:gd name="T4" fmla="*/ 0 w 60"/>
                <a:gd name="T5" fmla="*/ 0 h 11"/>
                <a:gd name="T6" fmla="*/ 0 w 60"/>
                <a:gd name="T7" fmla="*/ 11 h 11"/>
                <a:gd name="T8" fmla="*/ 55 w 60"/>
                <a:gd name="T9" fmla="*/ 11 h 11"/>
                <a:gd name="T10" fmla="*/ 50 w 60"/>
                <a:gd name="T11" fmla="*/ 6 h 11"/>
                <a:gd name="T12" fmla="*/ 60 w 60"/>
                <a:gd name="T13" fmla="*/ 6 h 11"/>
                <a:gd name="T14" fmla="*/ 60 w 60"/>
                <a:gd name="T15" fmla="*/ 0 h 11"/>
                <a:gd name="T16" fmla="*/ 55 w 60"/>
                <a:gd name="T17" fmla="*/ 0 h 11"/>
                <a:gd name="T18" fmla="*/ 60 w 6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1">
                  <a:moveTo>
                    <a:pt x="60" y="6"/>
                  </a:moveTo>
                  <a:lnTo>
                    <a:pt x="55" y="0"/>
                  </a:lnTo>
                  <a:lnTo>
                    <a:pt x="0" y="0"/>
                  </a:lnTo>
                  <a:lnTo>
                    <a:pt x="0" y="11"/>
                  </a:lnTo>
                  <a:lnTo>
                    <a:pt x="55" y="11"/>
                  </a:lnTo>
                  <a:lnTo>
                    <a:pt x="50" y="6"/>
                  </a:lnTo>
                  <a:lnTo>
                    <a:pt x="60" y="6"/>
                  </a:lnTo>
                  <a:lnTo>
                    <a:pt x="60" y="0"/>
                  </a:lnTo>
                  <a:lnTo>
                    <a:pt x="55" y="0"/>
                  </a:lnTo>
                  <a:lnTo>
                    <a:pt x="6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1" name="Freeform 35"/>
            <p:cNvSpPr>
              <a:spLocks/>
            </p:cNvSpPr>
            <p:nvPr/>
          </p:nvSpPr>
          <p:spPr bwMode="auto">
            <a:xfrm>
              <a:off x="3147146" y="1992775"/>
              <a:ext cx="105643" cy="2635319"/>
            </a:xfrm>
            <a:custGeom>
              <a:avLst/>
              <a:gdLst>
                <a:gd name="T0" fmla="*/ 55 w 55"/>
                <a:gd name="T1" fmla="*/ 0 h 1372"/>
                <a:gd name="T2" fmla="*/ 55 w 55"/>
                <a:gd name="T3" fmla="*/ 1346 h 1372"/>
                <a:gd name="T4" fmla="*/ 55 w 55"/>
                <a:gd name="T5" fmla="*/ 1351 h 1372"/>
                <a:gd name="T6" fmla="*/ 54 w 55"/>
                <a:gd name="T7" fmla="*/ 1356 h 1372"/>
                <a:gd name="T8" fmla="*/ 50 w 55"/>
                <a:gd name="T9" fmla="*/ 1361 h 1372"/>
                <a:gd name="T10" fmla="*/ 49 w 55"/>
                <a:gd name="T11" fmla="*/ 1364 h 1372"/>
                <a:gd name="T12" fmla="*/ 44 w 55"/>
                <a:gd name="T13" fmla="*/ 1367 h 1372"/>
                <a:gd name="T14" fmla="*/ 39 w 55"/>
                <a:gd name="T15" fmla="*/ 1369 h 1372"/>
                <a:gd name="T16" fmla="*/ 33 w 55"/>
                <a:gd name="T17" fmla="*/ 1371 h 1372"/>
                <a:gd name="T18" fmla="*/ 28 w 55"/>
                <a:gd name="T19" fmla="*/ 1372 h 1372"/>
                <a:gd name="T20" fmla="*/ 28 w 55"/>
                <a:gd name="T21" fmla="*/ 1372 h 1372"/>
                <a:gd name="T22" fmla="*/ 22 w 55"/>
                <a:gd name="T23" fmla="*/ 1371 h 1372"/>
                <a:gd name="T24" fmla="*/ 17 w 55"/>
                <a:gd name="T25" fmla="*/ 1369 h 1372"/>
                <a:gd name="T26" fmla="*/ 13 w 55"/>
                <a:gd name="T27" fmla="*/ 1367 h 1372"/>
                <a:gd name="T28" fmla="*/ 8 w 55"/>
                <a:gd name="T29" fmla="*/ 1364 h 1372"/>
                <a:gd name="T30" fmla="*/ 5 w 55"/>
                <a:gd name="T31" fmla="*/ 1361 h 1372"/>
                <a:gd name="T32" fmla="*/ 3 w 55"/>
                <a:gd name="T33" fmla="*/ 1356 h 1372"/>
                <a:gd name="T34" fmla="*/ 2 w 55"/>
                <a:gd name="T35" fmla="*/ 1351 h 1372"/>
                <a:gd name="T36" fmla="*/ 0 w 55"/>
                <a:gd name="T37" fmla="*/ 1346 h 1372"/>
                <a:gd name="T38" fmla="*/ 0 w 55"/>
                <a:gd name="T39" fmla="*/ 0 h 1372"/>
                <a:gd name="T40" fmla="*/ 55 w 55"/>
                <a:gd name="T41"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372">
                  <a:moveTo>
                    <a:pt x="55" y="0"/>
                  </a:moveTo>
                  <a:lnTo>
                    <a:pt x="55" y="1346"/>
                  </a:lnTo>
                  <a:lnTo>
                    <a:pt x="55" y="1351"/>
                  </a:lnTo>
                  <a:lnTo>
                    <a:pt x="54" y="1356"/>
                  </a:lnTo>
                  <a:lnTo>
                    <a:pt x="50" y="1361"/>
                  </a:lnTo>
                  <a:lnTo>
                    <a:pt x="49" y="1364"/>
                  </a:lnTo>
                  <a:lnTo>
                    <a:pt x="44" y="1367"/>
                  </a:lnTo>
                  <a:lnTo>
                    <a:pt x="39" y="1369"/>
                  </a:lnTo>
                  <a:lnTo>
                    <a:pt x="33" y="1371"/>
                  </a:lnTo>
                  <a:lnTo>
                    <a:pt x="28" y="1372"/>
                  </a:lnTo>
                  <a:lnTo>
                    <a:pt x="28" y="1372"/>
                  </a:lnTo>
                  <a:lnTo>
                    <a:pt x="22" y="1371"/>
                  </a:lnTo>
                  <a:lnTo>
                    <a:pt x="17" y="1369"/>
                  </a:lnTo>
                  <a:lnTo>
                    <a:pt x="13" y="1367"/>
                  </a:lnTo>
                  <a:lnTo>
                    <a:pt x="8" y="1364"/>
                  </a:lnTo>
                  <a:lnTo>
                    <a:pt x="5" y="1361"/>
                  </a:lnTo>
                  <a:lnTo>
                    <a:pt x="3" y="1356"/>
                  </a:lnTo>
                  <a:lnTo>
                    <a:pt x="2" y="1351"/>
                  </a:lnTo>
                  <a:lnTo>
                    <a:pt x="0" y="1346"/>
                  </a:lnTo>
                  <a:lnTo>
                    <a:pt x="0" y="0"/>
                  </a:lnTo>
                  <a:lnTo>
                    <a:pt x="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2" name="Freeform 36"/>
            <p:cNvSpPr>
              <a:spLocks/>
            </p:cNvSpPr>
            <p:nvPr/>
          </p:nvSpPr>
          <p:spPr bwMode="auto">
            <a:xfrm>
              <a:off x="3243185" y="1992775"/>
              <a:ext cx="19208" cy="2585379"/>
            </a:xfrm>
            <a:custGeom>
              <a:avLst/>
              <a:gdLst>
                <a:gd name="T0" fmla="*/ 10 w 10"/>
                <a:gd name="T1" fmla="*/ 1346 h 1346"/>
                <a:gd name="T2" fmla="*/ 10 w 10"/>
                <a:gd name="T3" fmla="*/ 1346 h 1346"/>
                <a:gd name="T4" fmla="*/ 10 w 10"/>
                <a:gd name="T5" fmla="*/ 0 h 1346"/>
                <a:gd name="T6" fmla="*/ 0 w 10"/>
                <a:gd name="T7" fmla="*/ 0 h 1346"/>
                <a:gd name="T8" fmla="*/ 0 w 10"/>
                <a:gd name="T9" fmla="*/ 1346 h 1346"/>
                <a:gd name="T10" fmla="*/ 0 w 10"/>
                <a:gd name="T11" fmla="*/ 1346 h 1346"/>
                <a:gd name="T12" fmla="*/ 10 w 10"/>
                <a:gd name="T13" fmla="*/ 1346 h 1346"/>
              </a:gdLst>
              <a:ahLst/>
              <a:cxnLst>
                <a:cxn ang="0">
                  <a:pos x="T0" y="T1"/>
                </a:cxn>
                <a:cxn ang="0">
                  <a:pos x="T2" y="T3"/>
                </a:cxn>
                <a:cxn ang="0">
                  <a:pos x="T4" y="T5"/>
                </a:cxn>
                <a:cxn ang="0">
                  <a:pos x="T6" y="T7"/>
                </a:cxn>
                <a:cxn ang="0">
                  <a:pos x="T8" y="T9"/>
                </a:cxn>
                <a:cxn ang="0">
                  <a:pos x="T10" y="T11"/>
                </a:cxn>
                <a:cxn ang="0">
                  <a:pos x="T12" y="T13"/>
                </a:cxn>
              </a:cxnLst>
              <a:rect l="0" t="0" r="r" b="b"/>
              <a:pathLst>
                <a:path w="10" h="1346">
                  <a:moveTo>
                    <a:pt x="10" y="1346"/>
                  </a:moveTo>
                  <a:lnTo>
                    <a:pt x="10" y="1346"/>
                  </a:lnTo>
                  <a:lnTo>
                    <a:pt x="10" y="0"/>
                  </a:lnTo>
                  <a:lnTo>
                    <a:pt x="0" y="0"/>
                  </a:lnTo>
                  <a:lnTo>
                    <a:pt x="0" y="1346"/>
                  </a:lnTo>
                  <a:lnTo>
                    <a:pt x="0" y="1346"/>
                  </a:lnTo>
                  <a:lnTo>
                    <a:pt x="10" y="13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3" name="Freeform 37"/>
            <p:cNvSpPr>
              <a:spLocks/>
            </p:cNvSpPr>
            <p:nvPr/>
          </p:nvSpPr>
          <p:spPr bwMode="auto">
            <a:xfrm>
              <a:off x="3200928" y="4578154"/>
              <a:ext cx="61465" cy="59544"/>
            </a:xfrm>
            <a:custGeom>
              <a:avLst/>
              <a:gdLst>
                <a:gd name="T0" fmla="*/ 0 w 32"/>
                <a:gd name="T1" fmla="*/ 31 h 31"/>
                <a:gd name="T2" fmla="*/ 0 w 32"/>
                <a:gd name="T3" fmla="*/ 31 h 31"/>
                <a:gd name="T4" fmla="*/ 7 w 32"/>
                <a:gd name="T5" fmla="*/ 30 h 31"/>
                <a:gd name="T6" fmla="*/ 14 w 32"/>
                <a:gd name="T7" fmla="*/ 28 h 31"/>
                <a:gd name="T8" fmla="*/ 19 w 32"/>
                <a:gd name="T9" fmla="*/ 25 h 31"/>
                <a:gd name="T10" fmla="*/ 24 w 32"/>
                <a:gd name="T11" fmla="*/ 21 h 31"/>
                <a:gd name="T12" fmla="*/ 27 w 32"/>
                <a:gd name="T13" fmla="*/ 16 h 31"/>
                <a:gd name="T14" fmla="*/ 31 w 32"/>
                <a:gd name="T15" fmla="*/ 11 h 31"/>
                <a:gd name="T16" fmla="*/ 32 w 32"/>
                <a:gd name="T17" fmla="*/ 5 h 31"/>
                <a:gd name="T18" fmla="*/ 32 w 32"/>
                <a:gd name="T19" fmla="*/ 0 h 31"/>
                <a:gd name="T20" fmla="*/ 22 w 32"/>
                <a:gd name="T21" fmla="*/ 0 h 31"/>
                <a:gd name="T22" fmla="*/ 22 w 32"/>
                <a:gd name="T23" fmla="*/ 3 h 31"/>
                <a:gd name="T24" fmla="*/ 21 w 32"/>
                <a:gd name="T25" fmla="*/ 8 h 31"/>
                <a:gd name="T26" fmla="*/ 19 w 32"/>
                <a:gd name="T27" fmla="*/ 11 h 31"/>
                <a:gd name="T28" fmla="*/ 16 w 32"/>
                <a:gd name="T29" fmla="*/ 15 h 31"/>
                <a:gd name="T30" fmla="*/ 12 w 32"/>
                <a:gd name="T31" fmla="*/ 18 h 31"/>
                <a:gd name="T32" fmla="*/ 9 w 32"/>
                <a:gd name="T33" fmla="*/ 20 h 31"/>
                <a:gd name="T34" fmla="*/ 5 w 32"/>
                <a:gd name="T35" fmla="*/ 21 h 31"/>
                <a:gd name="T36" fmla="*/ 0 w 32"/>
                <a:gd name="T37" fmla="*/ 21 h 31"/>
                <a:gd name="T38" fmla="*/ 0 w 32"/>
                <a:gd name="T39" fmla="*/ 21 h 31"/>
                <a:gd name="T40" fmla="*/ 0 w 32"/>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31"/>
                  </a:moveTo>
                  <a:lnTo>
                    <a:pt x="0" y="31"/>
                  </a:lnTo>
                  <a:lnTo>
                    <a:pt x="7" y="30"/>
                  </a:lnTo>
                  <a:lnTo>
                    <a:pt x="14" y="28"/>
                  </a:lnTo>
                  <a:lnTo>
                    <a:pt x="19" y="25"/>
                  </a:lnTo>
                  <a:lnTo>
                    <a:pt x="24" y="21"/>
                  </a:lnTo>
                  <a:lnTo>
                    <a:pt x="27" y="16"/>
                  </a:lnTo>
                  <a:lnTo>
                    <a:pt x="31" y="11"/>
                  </a:lnTo>
                  <a:lnTo>
                    <a:pt x="32" y="5"/>
                  </a:lnTo>
                  <a:lnTo>
                    <a:pt x="32" y="0"/>
                  </a:lnTo>
                  <a:lnTo>
                    <a:pt x="22" y="0"/>
                  </a:lnTo>
                  <a:lnTo>
                    <a:pt x="22" y="3"/>
                  </a:lnTo>
                  <a:lnTo>
                    <a:pt x="21" y="8"/>
                  </a:lnTo>
                  <a:lnTo>
                    <a:pt x="19" y="11"/>
                  </a:lnTo>
                  <a:lnTo>
                    <a:pt x="16" y="15"/>
                  </a:lnTo>
                  <a:lnTo>
                    <a:pt x="12" y="18"/>
                  </a:lnTo>
                  <a:lnTo>
                    <a:pt x="9"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4" name="Freeform 38"/>
            <p:cNvSpPr>
              <a:spLocks/>
            </p:cNvSpPr>
            <p:nvPr/>
          </p:nvSpPr>
          <p:spPr bwMode="auto">
            <a:xfrm>
              <a:off x="3200928"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5" name="Freeform 39"/>
            <p:cNvSpPr>
              <a:spLocks/>
            </p:cNvSpPr>
            <p:nvPr/>
          </p:nvSpPr>
          <p:spPr bwMode="auto">
            <a:xfrm>
              <a:off x="3137542" y="4578154"/>
              <a:ext cx="63386" cy="59544"/>
            </a:xfrm>
            <a:custGeom>
              <a:avLst/>
              <a:gdLst>
                <a:gd name="T0" fmla="*/ 0 w 33"/>
                <a:gd name="T1" fmla="*/ 0 h 31"/>
                <a:gd name="T2" fmla="*/ 0 w 33"/>
                <a:gd name="T3" fmla="*/ 0 h 31"/>
                <a:gd name="T4" fmla="*/ 2 w 33"/>
                <a:gd name="T5" fmla="*/ 5 h 31"/>
                <a:gd name="T6" fmla="*/ 3 w 33"/>
                <a:gd name="T7" fmla="*/ 11 h 31"/>
                <a:gd name="T8" fmla="*/ 7 w 33"/>
                <a:gd name="T9" fmla="*/ 16 h 31"/>
                <a:gd name="T10" fmla="*/ 10 w 33"/>
                <a:gd name="T11" fmla="*/ 21 h 31"/>
                <a:gd name="T12" fmla="*/ 15 w 33"/>
                <a:gd name="T13" fmla="*/ 25 h 31"/>
                <a:gd name="T14" fmla="*/ 20 w 33"/>
                <a:gd name="T15" fmla="*/ 28 h 31"/>
                <a:gd name="T16" fmla="*/ 27 w 33"/>
                <a:gd name="T17" fmla="*/ 30 h 31"/>
                <a:gd name="T18" fmla="*/ 33 w 33"/>
                <a:gd name="T19" fmla="*/ 31 h 31"/>
                <a:gd name="T20" fmla="*/ 33 w 33"/>
                <a:gd name="T21" fmla="*/ 21 h 31"/>
                <a:gd name="T22" fmla="*/ 28 w 33"/>
                <a:gd name="T23" fmla="*/ 21 h 31"/>
                <a:gd name="T24" fmla="*/ 23 w 33"/>
                <a:gd name="T25" fmla="*/ 20 h 31"/>
                <a:gd name="T26" fmla="*/ 20 w 33"/>
                <a:gd name="T27" fmla="*/ 18 h 31"/>
                <a:gd name="T28" fmla="*/ 17 w 33"/>
                <a:gd name="T29" fmla="*/ 15 h 31"/>
                <a:gd name="T30" fmla="*/ 15 w 33"/>
                <a:gd name="T31" fmla="*/ 11 h 31"/>
                <a:gd name="T32" fmla="*/ 12 w 33"/>
                <a:gd name="T33" fmla="*/ 8 h 31"/>
                <a:gd name="T34" fmla="*/ 12 w 33"/>
                <a:gd name="T35" fmla="*/ 3 h 31"/>
                <a:gd name="T36" fmla="*/ 10 w 33"/>
                <a:gd name="T37" fmla="*/ 0 h 31"/>
                <a:gd name="T38" fmla="*/ 10 w 33"/>
                <a:gd name="T39" fmla="*/ 0 h 31"/>
                <a:gd name="T40" fmla="*/ 0 w 33"/>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1">
                  <a:moveTo>
                    <a:pt x="0" y="0"/>
                  </a:moveTo>
                  <a:lnTo>
                    <a:pt x="0" y="0"/>
                  </a:lnTo>
                  <a:lnTo>
                    <a:pt x="2" y="5"/>
                  </a:lnTo>
                  <a:lnTo>
                    <a:pt x="3" y="11"/>
                  </a:lnTo>
                  <a:lnTo>
                    <a:pt x="7" y="16"/>
                  </a:lnTo>
                  <a:lnTo>
                    <a:pt x="10" y="21"/>
                  </a:lnTo>
                  <a:lnTo>
                    <a:pt x="15" y="25"/>
                  </a:lnTo>
                  <a:lnTo>
                    <a:pt x="20" y="28"/>
                  </a:lnTo>
                  <a:lnTo>
                    <a:pt x="27" y="30"/>
                  </a:lnTo>
                  <a:lnTo>
                    <a:pt x="33" y="31"/>
                  </a:lnTo>
                  <a:lnTo>
                    <a:pt x="33" y="21"/>
                  </a:lnTo>
                  <a:lnTo>
                    <a:pt x="28" y="21"/>
                  </a:lnTo>
                  <a:lnTo>
                    <a:pt x="23" y="20"/>
                  </a:lnTo>
                  <a:lnTo>
                    <a:pt x="20" y="18"/>
                  </a:lnTo>
                  <a:lnTo>
                    <a:pt x="17" y="15"/>
                  </a:lnTo>
                  <a:lnTo>
                    <a:pt x="15" y="11"/>
                  </a:lnTo>
                  <a:lnTo>
                    <a:pt x="12" y="8"/>
                  </a:lnTo>
                  <a:lnTo>
                    <a:pt x="12"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6" name="Freeform 40"/>
            <p:cNvSpPr>
              <a:spLocks/>
            </p:cNvSpPr>
            <p:nvPr/>
          </p:nvSpPr>
          <p:spPr bwMode="auto">
            <a:xfrm>
              <a:off x="3137542" y="1981250"/>
              <a:ext cx="19208" cy="2596904"/>
            </a:xfrm>
            <a:custGeom>
              <a:avLst/>
              <a:gdLst>
                <a:gd name="T0" fmla="*/ 5 w 10"/>
                <a:gd name="T1" fmla="*/ 0 h 1352"/>
                <a:gd name="T2" fmla="*/ 0 w 10"/>
                <a:gd name="T3" fmla="*/ 6 h 1352"/>
                <a:gd name="T4" fmla="*/ 0 w 10"/>
                <a:gd name="T5" fmla="*/ 1352 h 1352"/>
                <a:gd name="T6" fmla="*/ 10 w 10"/>
                <a:gd name="T7" fmla="*/ 1352 h 1352"/>
                <a:gd name="T8" fmla="*/ 10 w 10"/>
                <a:gd name="T9" fmla="*/ 6 h 1352"/>
                <a:gd name="T10" fmla="*/ 5 w 10"/>
                <a:gd name="T11" fmla="*/ 11 h 1352"/>
                <a:gd name="T12" fmla="*/ 5 w 10"/>
                <a:gd name="T13" fmla="*/ 0 h 1352"/>
                <a:gd name="T14" fmla="*/ 0 w 10"/>
                <a:gd name="T15" fmla="*/ 0 h 1352"/>
                <a:gd name="T16" fmla="*/ 0 w 10"/>
                <a:gd name="T17" fmla="*/ 6 h 1352"/>
                <a:gd name="T18" fmla="*/ 5 w 10"/>
                <a:gd name="T1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52">
                  <a:moveTo>
                    <a:pt x="5" y="0"/>
                  </a:moveTo>
                  <a:lnTo>
                    <a:pt x="0" y="6"/>
                  </a:lnTo>
                  <a:lnTo>
                    <a:pt x="0" y="1352"/>
                  </a:lnTo>
                  <a:lnTo>
                    <a:pt x="10" y="1352"/>
                  </a:lnTo>
                  <a:lnTo>
                    <a:pt x="10" y="6"/>
                  </a:lnTo>
                  <a:lnTo>
                    <a:pt x="5" y="11"/>
                  </a:lnTo>
                  <a:lnTo>
                    <a:pt x="5" y="0"/>
                  </a:lnTo>
                  <a:lnTo>
                    <a:pt x="0" y="0"/>
                  </a:lnTo>
                  <a:lnTo>
                    <a:pt x="0" y="6"/>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7" name="Freeform 41"/>
            <p:cNvSpPr>
              <a:spLocks/>
            </p:cNvSpPr>
            <p:nvPr/>
          </p:nvSpPr>
          <p:spPr bwMode="auto">
            <a:xfrm>
              <a:off x="3147146" y="1981250"/>
              <a:ext cx="115247" cy="21129"/>
            </a:xfrm>
            <a:custGeom>
              <a:avLst/>
              <a:gdLst>
                <a:gd name="T0" fmla="*/ 60 w 60"/>
                <a:gd name="T1" fmla="*/ 6 h 11"/>
                <a:gd name="T2" fmla="*/ 55 w 60"/>
                <a:gd name="T3" fmla="*/ 0 h 11"/>
                <a:gd name="T4" fmla="*/ 0 w 60"/>
                <a:gd name="T5" fmla="*/ 0 h 11"/>
                <a:gd name="T6" fmla="*/ 0 w 60"/>
                <a:gd name="T7" fmla="*/ 11 h 11"/>
                <a:gd name="T8" fmla="*/ 55 w 60"/>
                <a:gd name="T9" fmla="*/ 11 h 11"/>
                <a:gd name="T10" fmla="*/ 50 w 60"/>
                <a:gd name="T11" fmla="*/ 6 h 11"/>
                <a:gd name="T12" fmla="*/ 60 w 60"/>
                <a:gd name="T13" fmla="*/ 6 h 11"/>
                <a:gd name="T14" fmla="*/ 60 w 60"/>
                <a:gd name="T15" fmla="*/ 0 h 11"/>
                <a:gd name="T16" fmla="*/ 55 w 60"/>
                <a:gd name="T17" fmla="*/ 0 h 11"/>
                <a:gd name="T18" fmla="*/ 60 w 6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1">
                  <a:moveTo>
                    <a:pt x="60" y="6"/>
                  </a:moveTo>
                  <a:lnTo>
                    <a:pt x="55" y="0"/>
                  </a:lnTo>
                  <a:lnTo>
                    <a:pt x="0" y="0"/>
                  </a:lnTo>
                  <a:lnTo>
                    <a:pt x="0" y="11"/>
                  </a:lnTo>
                  <a:lnTo>
                    <a:pt x="55" y="11"/>
                  </a:lnTo>
                  <a:lnTo>
                    <a:pt x="50" y="6"/>
                  </a:lnTo>
                  <a:lnTo>
                    <a:pt x="60" y="6"/>
                  </a:lnTo>
                  <a:lnTo>
                    <a:pt x="60" y="0"/>
                  </a:lnTo>
                  <a:lnTo>
                    <a:pt x="55" y="0"/>
                  </a:lnTo>
                  <a:lnTo>
                    <a:pt x="6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5" name="Freeform 49"/>
            <p:cNvSpPr>
              <a:spLocks/>
            </p:cNvSpPr>
            <p:nvPr/>
          </p:nvSpPr>
          <p:spPr bwMode="auto">
            <a:xfrm>
              <a:off x="1789149" y="2974297"/>
              <a:ext cx="105643" cy="1653797"/>
            </a:xfrm>
            <a:custGeom>
              <a:avLst/>
              <a:gdLst>
                <a:gd name="T0" fmla="*/ 55 w 55"/>
                <a:gd name="T1" fmla="*/ 0 h 861"/>
                <a:gd name="T2" fmla="*/ 55 w 55"/>
                <a:gd name="T3" fmla="*/ 835 h 861"/>
                <a:gd name="T4" fmla="*/ 55 w 55"/>
                <a:gd name="T5" fmla="*/ 840 h 861"/>
                <a:gd name="T6" fmla="*/ 53 w 55"/>
                <a:gd name="T7" fmla="*/ 845 h 861"/>
                <a:gd name="T8" fmla="*/ 50 w 55"/>
                <a:gd name="T9" fmla="*/ 850 h 861"/>
                <a:gd name="T10" fmla="*/ 47 w 55"/>
                <a:gd name="T11" fmla="*/ 853 h 861"/>
                <a:gd name="T12" fmla="*/ 43 w 55"/>
                <a:gd name="T13" fmla="*/ 856 h 861"/>
                <a:gd name="T14" fmla="*/ 38 w 55"/>
                <a:gd name="T15" fmla="*/ 858 h 861"/>
                <a:gd name="T16" fmla="*/ 33 w 55"/>
                <a:gd name="T17" fmla="*/ 860 h 861"/>
                <a:gd name="T18" fmla="*/ 28 w 55"/>
                <a:gd name="T19" fmla="*/ 861 h 861"/>
                <a:gd name="T20" fmla="*/ 27 w 55"/>
                <a:gd name="T21" fmla="*/ 861 h 861"/>
                <a:gd name="T22" fmla="*/ 22 w 55"/>
                <a:gd name="T23" fmla="*/ 860 h 861"/>
                <a:gd name="T24" fmla="*/ 17 w 55"/>
                <a:gd name="T25" fmla="*/ 858 h 861"/>
                <a:gd name="T26" fmla="*/ 11 w 55"/>
                <a:gd name="T27" fmla="*/ 856 h 861"/>
                <a:gd name="T28" fmla="*/ 8 w 55"/>
                <a:gd name="T29" fmla="*/ 853 h 861"/>
                <a:gd name="T30" fmla="*/ 5 w 55"/>
                <a:gd name="T31" fmla="*/ 850 h 861"/>
                <a:gd name="T32" fmla="*/ 1 w 55"/>
                <a:gd name="T33" fmla="*/ 845 h 861"/>
                <a:gd name="T34" fmla="*/ 0 w 55"/>
                <a:gd name="T35" fmla="*/ 840 h 861"/>
                <a:gd name="T36" fmla="*/ 0 w 55"/>
                <a:gd name="T37" fmla="*/ 835 h 861"/>
                <a:gd name="T38" fmla="*/ 0 w 55"/>
                <a:gd name="T39" fmla="*/ 0 h 861"/>
                <a:gd name="T40" fmla="*/ 55 w 55"/>
                <a:gd name="T41"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861">
                  <a:moveTo>
                    <a:pt x="55" y="0"/>
                  </a:moveTo>
                  <a:lnTo>
                    <a:pt x="55" y="835"/>
                  </a:lnTo>
                  <a:lnTo>
                    <a:pt x="55" y="840"/>
                  </a:lnTo>
                  <a:lnTo>
                    <a:pt x="53" y="845"/>
                  </a:lnTo>
                  <a:lnTo>
                    <a:pt x="50" y="850"/>
                  </a:lnTo>
                  <a:lnTo>
                    <a:pt x="47" y="853"/>
                  </a:lnTo>
                  <a:lnTo>
                    <a:pt x="43" y="856"/>
                  </a:lnTo>
                  <a:lnTo>
                    <a:pt x="38" y="858"/>
                  </a:lnTo>
                  <a:lnTo>
                    <a:pt x="33" y="860"/>
                  </a:lnTo>
                  <a:lnTo>
                    <a:pt x="28" y="861"/>
                  </a:lnTo>
                  <a:lnTo>
                    <a:pt x="27" y="861"/>
                  </a:lnTo>
                  <a:lnTo>
                    <a:pt x="22" y="860"/>
                  </a:lnTo>
                  <a:lnTo>
                    <a:pt x="17" y="858"/>
                  </a:lnTo>
                  <a:lnTo>
                    <a:pt x="11" y="856"/>
                  </a:lnTo>
                  <a:lnTo>
                    <a:pt x="8" y="853"/>
                  </a:lnTo>
                  <a:lnTo>
                    <a:pt x="5" y="850"/>
                  </a:lnTo>
                  <a:lnTo>
                    <a:pt x="1" y="845"/>
                  </a:lnTo>
                  <a:lnTo>
                    <a:pt x="0" y="840"/>
                  </a:lnTo>
                  <a:lnTo>
                    <a:pt x="0" y="835"/>
                  </a:lnTo>
                  <a:lnTo>
                    <a:pt x="0" y="0"/>
                  </a:lnTo>
                  <a:lnTo>
                    <a:pt x="55" y="0"/>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6" name="Freeform 50"/>
            <p:cNvSpPr>
              <a:spLocks/>
            </p:cNvSpPr>
            <p:nvPr/>
          </p:nvSpPr>
          <p:spPr bwMode="auto">
            <a:xfrm>
              <a:off x="1885189" y="2974297"/>
              <a:ext cx="19208" cy="1603857"/>
            </a:xfrm>
            <a:custGeom>
              <a:avLst/>
              <a:gdLst>
                <a:gd name="T0" fmla="*/ 10 w 10"/>
                <a:gd name="T1" fmla="*/ 835 h 835"/>
                <a:gd name="T2" fmla="*/ 10 w 10"/>
                <a:gd name="T3" fmla="*/ 835 h 835"/>
                <a:gd name="T4" fmla="*/ 10 w 10"/>
                <a:gd name="T5" fmla="*/ 0 h 835"/>
                <a:gd name="T6" fmla="*/ 0 w 10"/>
                <a:gd name="T7" fmla="*/ 0 h 835"/>
                <a:gd name="T8" fmla="*/ 0 w 10"/>
                <a:gd name="T9" fmla="*/ 835 h 835"/>
                <a:gd name="T10" fmla="*/ 0 w 10"/>
                <a:gd name="T11" fmla="*/ 835 h 835"/>
                <a:gd name="T12" fmla="*/ 10 w 10"/>
                <a:gd name="T13" fmla="*/ 835 h 835"/>
              </a:gdLst>
              <a:ahLst/>
              <a:cxnLst>
                <a:cxn ang="0">
                  <a:pos x="T0" y="T1"/>
                </a:cxn>
                <a:cxn ang="0">
                  <a:pos x="T2" y="T3"/>
                </a:cxn>
                <a:cxn ang="0">
                  <a:pos x="T4" y="T5"/>
                </a:cxn>
                <a:cxn ang="0">
                  <a:pos x="T6" y="T7"/>
                </a:cxn>
                <a:cxn ang="0">
                  <a:pos x="T8" y="T9"/>
                </a:cxn>
                <a:cxn ang="0">
                  <a:pos x="T10" y="T11"/>
                </a:cxn>
                <a:cxn ang="0">
                  <a:pos x="T12" y="T13"/>
                </a:cxn>
              </a:cxnLst>
              <a:rect l="0" t="0" r="r" b="b"/>
              <a:pathLst>
                <a:path w="10" h="835">
                  <a:moveTo>
                    <a:pt x="10" y="835"/>
                  </a:moveTo>
                  <a:lnTo>
                    <a:pt x="10" y="835"/>
                  </a:lnTo>
                  <a:lnTo>
                    <a:pt x="10" y="0"/>
                  </a:lnTo>
                  <a:lnTo>
                    <a:pt x="0" y="0"/>
                  </a:lnTo>
                  <a:lnTo>
                    <a:pt x="0" y="835"/>
                  </a:lnTo>
                  <a:lnTo>
                    <a:pt x="0" y="835"/>
                  </a:lnTo>
                  <a:lnTo>
                    <a:pt x="10" y="8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7" name="Freeform 51"/>
            <p:cNvSpPr>
              <a:spLocks/>
            </p:cNvSpPr>
            <p:nvPr/>
          </p:nvSpPr>
          <p:spPr bwMode="auto">
            <a:xfrm>
              <a:off x="1842931" y="4578154"/>
              <a:ext cx="61465" cy="59544"/>
            </a:xfrm>
            <a:custGeom>
              <a:avLst/>
              <a:gdLst>
                <a:gd name="T0" fmla="*/ 0 w 32"/>
                <a:gd name="T1" fmla="*/ 31 h 31"/>
                <a:gd name="T2" fmla="*/ 0 w 32"/>
                <a:gd name="T3" fmla="*/ 31 h 31"/>
                <a:gd name="T4" fmla="*/ 7 w 32"/>
                <a:gd name="T5" fmla="*/ 30 h 31"/>
                <a:gd name="T6" fmla="*/ 12 w 32"/>
                <a:gd name="T7" fmla="*/ 28 h 31"/>
                <a:gd name="T8" fmla="*/ 17 w 32"/>
                <a:gd name="T9" fmla="*/ 25 h 31"/>
                <a:gd name="T10" fmla="*/ 22 w 32"/>
                <a:gd name="T11" fmla="*/ 21 h 31"/>
                <a:gd name="T12" fmla="*/ 27 w 32"/>
                <a:gd name="T13" fmla="*/ 16 h 31"/>
                <a:gd name="T14" fmla="*/ 29 w 32"/>
                <a:gd name="T15" fmla="*/ 11 h 31"/>
                <a:gd name="T16" fmla="*/ 32 w 32"/>
                <a:gd name="T17" fmla="*/ 5 h 31"/>
                <a:gd name="T18" fmla="*/ 32 w 32"/>
                <a:gd name="T19" fmla="*/ 0 h 31"/>
                <a:gd name="T20" fmla="*/ 22 w 32"/>
                <a:gd name="T21" fmla="*/ 0 h 31"/>
                <a:gd name="T22" fmla="*/ 22 w 32"/>
                <a:gd name="T23" fmla="*/ 3 h 31"/>
                <a:gd name="T24" fmla="*/ 20 w 32"/>
                <a:gd name="T25" fmla="*/ 8 h 31"/>
                <a:gd name="T26" fmla="*/ 19 w 32"/>
                <a:gd name="T27" fmla="*/ 11 h 31"/>
                <a:gd name="T28" fmla="*/ 15 w 32"/>
                <a:gd name="T29" fmla="*/ 15 h 31"/>
                <a:gd name="T30" fmla="*/ 12 w 32"/>
                <a:gd name="T31" fmla="*/ 18 h 31"/>
                <a:gd name="T32" fmla="*/ 9 w 32"/>
                <a:gd name="T33" fmla="*/ 20 h 31"/>
                <a:gd name="T34" fmla="*/ 5 w 32"/>
                <a:gd name="T35" fmla="*/ 21 h 31"/>
                <a:gd name="T36" fmla="*/ 0 w 32"/>
                <a:gd name="T37" fmla="*/ 21 h 31"/>
                <a:gd name="T38" fmla="*/ 0 w 32"/>
                <a:gd name="T39" fmla="*/ 21 h 31"/>
                <a:gd name="T40" fmla="*/ 0 w 32"/>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31"/>
                  </a:moveTo>
                  <a:lnTo>
                    <a:pt x="0" y="31"/>
                  </a:lnTo>
                  <a:lnTo>
                    <a:pt x="7" y="30"/>
                  </a:lnTo>
                  <a:lnTo>
                    <a:pt x="12" y="28"/>
                  </a:lnTo>
                  <a:lnTo>
                    <a:pt x="17" y="25"/>
                  </a:lnTo>
                  <a:lnTo>
                    <a:pt x="22" y="21"/>
                  </a:lnTo>
                  <a:lnTo>
                    <a:pt x="27" y="16"/>
                  </a:lnTo>
                  <a:lnTo>
                    <a:pt x="29" y="11"/>
                  </a:lnTo>
                  <a:lnTo>
                    <a:pt x="32" y="5"/>
                  </a:lnTo>
                  <a:lnTo>
                    <a:pt x="32" y="0"/>
                  </a:lnTo>
                  <a:lnTo>
                    <a:pt x="22" y="0"/>
                  </a:lnTo>
                  <a:lnTo>
                    <a:pt x="22" y="3"/>
                  </a:lnTo>
                  <a:lnTo>
                    <a:pt x="20" y="8"/>
                  </a:lnTo>
                  <a:lnTo>
                    <a:pt x="19" y="11"/>
                  </a:lnTo>
                  <a:lnTo>
                    <a:pt x="15" y="15"/>
                  </a:lnTo>
                  <a:lnTo>
                    <a:pt x="12" y="18"/>
                  </a:lnTo>
                  <a:lnTo>
                    <a:pt x="9"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8" name="Freeform 52"/>
            <p:cNvSpPr>
              <a:spLocks/>
            </p:cNvSpPr>
            <p:nvPr/>
          </p:nvSpPr>
          <p:spPr bwMode="auto">
            <a:xfrm>
              <a:off x="1841011" y="4618490"/>
              <a:ext cx="1921" cy="19208"/>
            </a:xfrm>
            <a:custGeom>
              <a:avLst/>
              <a:gdLst>
                <a:gd name="T0" fmla="*/ 0 w 1"/>
                <a:gd name="T1" fmla="*/ 10 h 10"/>
                <a:gd name="T2" fmla="*/ 0 w 1"/>
                <a:gd name="T3" fmla="*/ 10 h 10"/>
                <a:gd name="T4" fmla="*/ 1 w 1"/>
                <a:gd name="T5" fmla="*/ 10 h 10"/>
                <a:gd name="T6" fmla="*/ 1 w 1"/>
                <a:gd name="T7" fmla="*/ 0 h 10"/>
                <a:gd name="T8" fmla="*/ 0 w 1"/>
                <a:gd name="T9" fmla="*/ 0 h 10"/>
                <a:gd name="T10" fmla="*/ 0 w 1"/>
                <a:gd name="T11" fmla="*/ 0 h 10"/>
                <a:gd name="T12" fmla="*/ 0 w 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0" y="10"/>
                  </a:moveTo>
                  <a:lnTo>
                    <a:pt x="0" y="10"/>
                  </a:lnTo>
                  <a:lnTo>
                    <a:pt x="1" y="10"/>
                  </a:lnTo>
                  <a:lnTo>
                    <a:pt x="1"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9" name="Freeform 53"/>
            <p:cNvSpPr>
              <a:spLocks/>
            </p:cNvSpPr>
            <p:nvPr/>
          </p:nvSpPr>
          <p:spPr bwMode="auto">
            <a:xfrm>
              <a:off x="1779546" y="4578154"/>
              <a:ext cx="61465" cy="59544"/>
            </a:xfrm>
            <a:custGeom>
              <a:avLst/>
              <a:gdLst>
                <a:gd name="T0" fmla="*/ 0 w 32"/>
                <a:gd name="T1" fmla="*/ 0 h 31"/>
                <a:gd name="T2" fmla="*/ 0 w 32"/>
                <a:gd name="T3" fmla="*/ 0 h 31"/>
                <a:gd name="T4" fmla="*/ 1 w 32"/>
                <a:gd name="T5" fmla="*/ 5 h 31"/>
                <a:gd name="T6" fmla="*/ 3 w 32"/>
                <a:gd name="T7" fmla="*/ 11 h 31"/>
                <a:gd name="T8" fmla="*/ 5 w 32"/>
                <a:gd name="T9" fmla="*/ 16 h 31"/>
                <a:gd name="T10" fmla="*/ 10 w 32"/>
                <a:gd name="T11" fmla="*/ 21 h 31"/>
                <a:gd name="T12" fmla="*/ 15 w 32"/>
                <a:gd name="T13" fmla="*/ 25 h 31"/>
                <a:gd name="T14" fmla="*/ 20 w 32"/>
                <a:gd name="T15" fmla="*/ 28 h 31"/>
                <a:gd name="T16" fmla="*/ 25 w 32"/>
                <a:gd name="T17" fmla="*/ 30 h 31"/>
                <a:gd name="T18" fmla="*/ 32 w 32"/>
                <a:gd name="T19" fmla="*/ 31 h 31"/>
                <a:gd name="T20" fmla="*/ 32 w 32"/>
                <a:gd name="T21" fmla="*/ 21 h 31"/>
                <a:gd name="T22" fmla="*/ 28 w 32"/>
                <a:gd name="T23" fmla="*/ 21 h 31"/>
                <a:gd name="T24" fmla="*/ 23 w 32"/>
                <a:gd name="T25" fmla="*/ 20 h 31"/>
                <a:gd name="T26" fmla="*/ 20 w 32"/>
                <a:gd name="T27" fmla="*/ 18 h 31"/>
                <a:gd name="T28" fmla="*/ 16 w 32"/>
                <a:gd name="T29" fmla="*/ 15 h 31"/>
                <a:gd name="T30" fmla="*/ 13 w 32"/>
                <a:gd name="T31" fmla="*/ 11 h 31"/>
                <a:gd name="T32" fmla="*/ 11 w 32"/>
                <a:gd name="T33" fmla="*/ 8 h 31"/>
                <a:gd name="T34" fmla="*/ 10 w 32"/>
                <a:gd name="T35" fmla="*/ 3 h 31"/>
                <a:gd name="T36" fmla="*/ 10 w 32"/>
                <a:gd name="T37" fmla="*/ 0 h 31"/>
                <a:gd name="T38" fmla="*/ 10 w 32"/>
                <a:gd name="T39" fmla="*/ 0 h 31"/>
                <a:gd name="T40" fmla="*/ 0 w 32"/>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0"/>
                  </a:moveTo>
                  <a:lnTo>
                    <a:pt x="0" y="0"/>
                  </a:lnTo>
                  <a:lnTo>
                    <a:pt x="1" y="5"/>
                  </a:lnTo>
                  <a:lnTo>
                    <a:pt x="3" y="11"/>
                  </a:lnTo>
                  <a:lnTo>
                    <a:pt x="5" y="16"/>
                  </a:lnTo>
                  <a:lnTo>
                    <a:pt x="10" y="21"/>
                  </a:lnTo>
                  <a:lnTo>
                    <a:pt x="15" y="25"/>
                  </a:lnTo>
                  <a:lnTo>
                    <a:pt x="20" y="28"/>
                  </a:lnTo>
                  <a:lnTo>
                    <a:pt x="25" y="30"/>
                  </a:lnTo>
                  <a:lnTo>
                    <a:pt x="32" y="31"/>
                  </a:lnTo>
                  <a:lnTo>
                    <a:pt x="32" y="21"/>
                  </a:lnTo>
                  <a:lnTo>
                    <a:pt x="28" y="21"/>
                  </a:lnTo>
                  <a:lnTo>
                    <a:pt x="23" y="20"/>
                  </a:lnTo>
                  <a:lnTo>
                    <a:pt x="20" y="18"/>
                  </a:lnTo>
                  <a:lnTo>
                    <a:pt x="16" y="15"/>
                  </a:lnTo>
                  <a:lnTo>
                    <a:pt x="13" y="11"/>
                  </a:lnTo>
                  <a:lnTo>
                    <a:pt x="11" y="8"/>
                  </a:lnTo>
                  <a:lnTo>
                    <a:pt x="10"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0" name="Freeform 54"/>
            <p:cNvSpPr>
              <a:spLocks/>
            </p:cNvSpPr>
            <p:nvPr/>
          </p:nvSpPr>
          <p:spPr bwMode="auto">
            <a:xfrm>
              <a:off x="1779546" y="2966614"/>
              <a:ext cx="19208" cy="1611540"/>
            </a:xfrm>
            <a:custGeom>
              <a:avLst/>
              <a:gdLst>
                <a:gd name="T0" fmla="*/ 5 w 10"/>
                <a:gd name="T1" fmla="*/ 0 h 839"/>
                <a:gd name="T2" fmla="*/ 0 w 10"/>
                <a:gd name="T3" fmla="*/ 4 h 839"/>
                <a:gd name="T4" fmla="*/ 0 w 10"/>
                <a:gd name="T5" fmla="*/ 839 h 839"/>
                <a:gd name="T6" fmla="*/ 10 w 10"/>
                <a:gd name="T7" fmla="*/ 839 h 839"/>
                <a:gd name="T8" fmla="*/ 10 w 10"/>
                <a:gd name="T9" fmla="*/ 4 h 839"/>
                <a:gd name="T10" fmla="*/ 5 w 10"/>
                <a:gd name="T11" fmla="*/ 9 h 839"/>
                <a:gd name="T12" fmla="*/ 5 w 10"/>
                <a:gd name="T13" fmla="*/ 0 h 839"/>
                <a:gd name="T14" fmla="*/ 0 w 10"/>
                <a:gd name="T15" fmla="*/ 0 h 839"/>
                <a:gd name="T16" fmla="*/ 0 w 10"/>
                <a:gd name="T17" fmla="*/ 4 h 839"/>
                <a:gd name="T18" fmla="*/ 5 w 10"/>
                <a:gd name="T19"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39">
                  <a:moveTo>
                    <a:pt x="5" y="0"/>
                  </a:moveTo>
                  <a:lnTo>
                    <a:pt x="0" y="4"/>
                  </a:lnTo>
                  <a:lnTo>
                    <a:pt x="0" y="839"/>
                  </a:lnTo>
                  <a:lnTo>
                    <a:pt x="10" y="839"/>
                  </a:lnTo>
                  <a:lnTo>
                    <a:pt x="10" y="4"/>
                  </a:lnTo>
                  <a:lnTo>
                    <a:pt x="5" y="9"/>
                  </a:lnTo>
                  <a:lnTo>
                    <a:pt x="5" y="0"/>
                  </a:lnTo>
                  <a:lnTo>
                    <a:pt x="0" y="0"/>
                  </a:lnTo>
                  <a:lnTo>
                    <a:pt x="0" y="4"/>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1" name="Freeform 55"/>
            <p:cNvSpPr>
              <a:spLocks/>
            </p:cNvSpPr>
            <p:nvPr/>
          </p:nvSpPr>
          <p:spPr bwMode="auto">
            <a:xfrm>
              <a:off x="1789149" y="2966614"/>
              <a:ext cx="115247" cy="17287"/>
            </a:xfrm>
            <a:custGeom>
              <a:avLst/>
              <a:gdLst>
                <a:gd name="T0" fmla="*/ 60 w 60"/>
                <a:gd name="T1" fmla="*/ 4 h 9"/>
                <a:gd name="T2" fmla="*/ 55 w 60"/>
                <a:gd name="T3" fmla="*/ 0 h 9"/>
                <a:gd name="T4" fmla="*/ 0 w 60"/>
                <a:gd name="T5" fmla="*/ 0 h 9"/>
                <a:gd name="T6" fmla="*/ 0 w 60"/>
                <a:gd name="T7" fmla="*/ 9 h 9"/>
                <a:gd name="T8" fmla="*/ 55 w 60"/>
                <a:gd name="T9" fmla="*/ 9 h 9"/>
                <a:gd name="T10" fmla="*/ 50 w 60"/>
                <a:gd name="T11" fmla="*/ 4 h 9"/>
                <a:gd name="T12" fmla="*/ 60 w 60"/>
                <a:gd name="T13" fmla="*/ 4 h 9"/>
                <a:gd name="T14" fmla="*/ 60 w 60"/>
                <a:gd name="T15" fmla="*/ 0 h 9"/>
                <a:gd name="T16" fmla="*/ 55 w 60"/>
                <a:gd name="T17" fmla="*/ 0 h 9"/>
                <a:gd name="T18" fmla="*/ 60 w 60"/>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
                  <a:moveTo>
                    <a:pt x="60" y="4"/>
                  </a:moveTo>
                  <a:lnTo>
                    <a:pt x="55" y="0"/>
                  </a:lnTo>
                  <a:lnTo>
                    <a:pt x="0" y="0"/>
                  </a:lnTo>
                  <a:lnTo>
                    <a:pt x="0" y="9"/>
                  </a:lnTo>
                  <a:lnTo>
                    <a:pt x="55" y="9"/>
                  </a:lnTo>
                  <a:lnTo>
                    <a:pt x="50" y="4"/>
                  </a:lnTo>
                  <a:lnTo>
                    <a:pt x="60" y="4"/>
                  </a:lnTo>
                  <a:lnTo>
                    <a:pt x="60" y="0"/>
                  </a:lnTo>
                  <a:lnTo>
                    <a:pt x="55" y="0"/>
                  </a:lnTo>
                  <a:lnTo>
                    <a:pt x="6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9" name="Freeform 63"/>
            <p:cNvSpPr>
              <a:spLocks/>
            </p:cNvSpPr>
            <p:nvPr/>
          </p:nvSpPr>
          <p:spPr bwMode="auto">
            <a:xfrm>
              <a:off x="3147146" y="2974297"/>
              <a:ext cx="105643" cy="1653797"/>
            </a:xfrm>
            <a:custGeom>
              <a:avLst/>
              <a:gdLst>
                <a:gd name="T0" fmla="*/ 55 w 55"/>
                <a:gd name="T1" fmla="*/ 0 h 861"/>
                <a:gd name="T2" fmla="*/ 55 w 55"/>
                <a:gd name="T3" fmla="*/ 835 h 861"/>
                <a:gd name="T4" fmla="*/ 55 w 55"/>
                <a:gd name="T5" fmla="*/ 840 h 861"/>
                <a:gd name="T6" fmla="*/ 54 w 55"/>
                <a:gd name="T7" fmla="*/ 845 h 861"/>
                <a:gd name="T8" fmla="*/ 50 w 55"/>
                <a:gd name="T9" fmla="*/ 850 h 861"/>
                <a:gd name="T10" fmla="*/ 49 w 55"/>
                <a:gd name="T11" fmla="*/ 853 h 861"/>
                <a:gd name="T12" fmla="*/ 44 w 55"/>
                <a:gd name="T13" fmla="*/ 856 h 861"/>
                <a:gd name="T14" fmla="*/ 39 w 55"/>
                <a:gd name="T15" fmla="*/ 858 h 861"/>
                <a:gd name="T16" fmla="*/ 33 w 55"/>
                <a:gd name="T17" fmla="*/ 860 h 861"/>
                <a:gd name="T18" fmla="*/ 28 w 55"/>
                <a:gd name="T19" fmla="*/ 861 h 861"/>
                <a:gd name="T20" fmla="*/ 28 w 55"/>
                <a:gd name="T21" fmla="*/ 861 h 861"/>
                <a:gd name="T22" fmla="*/ 22 w 55"/>
                <a:gd name="T23" fmla="*/ 860 h 861"/>
                <a:gd name="T24" fmla="*/ 17 w 55"/>
                <a:gd name="T25" fmla="*/ 858 h 861"/>
                <a:gd name="T26" fmla="*/ 13 w 55"/>
                <a:gd name="T27" fmla="*/ 856 h 861"/>
                <a:gd name="T28" fmla="*/ 8 w 55"/>
                <a:gd name="T29" fmla="*/ 853 h 861"/>
                <a:gd name="T30" fmla="*/ 5 w 55"/>
                <a:gd name="T31" fmla="*/ 850 h 861"/>
                <a:gd name="T32" fmla="*/ 3 w 55"/>
                <a:gd name="T33" fmla="*/ 845 h 861"/>
                <a:gd name="T34" fmla="*/ 2 w 55"/>
                <a:gd name="T35" fmla="*/ 840 h 861"/>
                <a:gd name="T36" fmla="*/ 0 w 55"/>
                <a:gd name="T37" fmla="*/ 835 h 861"/>
                <a:gd name="T38" fmla="*/ 0 w 55"/>
                <a:gd name="T39" fmla="*/ 0 h 861"/>
                <a:gd name="T40" fmla="*/ 55 w 55"/>
                <a:gd name="T41"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861">
                  <a:moveTo>
                    <a:pt x="55" y="0"/>
                  </a:moveTo>
                  <a:lnTo>
                    <a:pt x="55" y="835"/>
                  </a:lnTo>
                  <a:lnTo>
                    <a:pt x="55" y="840"/>
                  </a:lnTo>
                  <a:lnTo>
                    <a:pt x="54" y="845"/>
                  </a:lnTo>
                  <a:lnTo>
                    <a:pt x="50" y="850"/>
                  </a:lnTo>
                  <a:lnTo>
                    <a:pt x="49" y="853"/>
                  </a:lnTo>
                  <a:lnTo>
                    <a:pt x="44" y="856"/>
                  </a:lnTo>
                  <a:lnTo>
                    <a:pt x="39" y="858"/>
                  </a:lnTo>
                  <a:lnTo>
                    <a:pt x="33" y="860"/>
                  </a:lnTo>
                  <a:lnTo>
                    <a:pt x="28" y="861"/>
                  </a:lnTo>
                  <a:lnTo>
                    <a:pt x="28" y="861"/>
                  </a:lnTo>
                  <a:lnTo>
                    <a:pt x="22" y="860"/>
                  </a:lnTo>
                  <a:lnTo>
                    <a:pt x="17" y="858"/>
                  </a:lnTo>
                  <a:lnTo>
                    <a:pt x="13" y="856"/>
                  </a:lnTo>
                  <a:lnTo>
                    <a:pt x="8" y="853"/>
                  </a:lnTo>
                  <a:lnTo>
                    <a:pt x="5" y="850"/>
                  </a:lnTo>
                  <a:lnTo>
                    <a:pt x="3" y="845"/>
                  </a:lnTo>
                  <a:lnTo>
                    <a:pt x="2" y="840"/>
                  </a:lnTo>
                  <a:lnTo>
                    <a:pt x="0" y="835"/>
                  </a:lnTo>
                  <a:lnTo>
                    <a:pt x="0" y="0"/>
                  </a:lnTo>
                  <a:lnTo>
                    <a:pt x="55" y="0"/>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0" name="Freeform 64"/>
            <p:cNvSpPr>
              <a:spLocks/>
            </p:cNvSpPr>
            <p:nvPr/>
          </p:nvSpPr>
          <p:spPr bwMode="auto">
            <a:xfrm>
              <a:off x="3243185" y="2974297"/>
              <a:ext cx="19208" cy="1603857"/>
            </a:xfrm>
            <a:custGeom>
              <a:avLst/>
              <a:gdLst>
                <a:gd name="T0" fmla="*/ 10 w 10"/>
                <a:gd name="T1" fmla="*/ 835 h 835"/>
                <a:gd name="T2" fmla="*/ 10 w 10"/>
                <a:gd name="T3" fmla="*/ 835 h 835"/>
                <a:gd name="T4" fmla="*/ 10 w 10"/>
                <a:gd name="T5" fmla="*/ 0 h 835"/>
                <a:gd name="T6" fmla="*/ 0 w 10"/>
                <a:gd name="T7" fmla="*/ 0 h 835"/>
                <a:gd name="T8" fmla="*/ 0 w 10"/>
                <a:gd name="T9" fmla="*/ 835 h 835"/>
                <a:gd name="T10" fmla="*/ 0 w 10"/>
                <a:gd name="T11" fmla="*/ 835 h 835"/>
                <a:gd name="T12" fmla="*/ 10 w 10"/>
                <a:gd name="T13" fmla="*/ 835 h 835"/>
              </a:gdLst>
              <a:ahLst/>
              <a:cxnLst>
                <a:cxn ang="0">
                  <a:pos x="T0" y="T1"/>
                </a:cxn>
                <a:cxn ang="0">
                  <a:pos x="T2" y="T3"/>
                </a:cxn>
                <a:cxn ang="0">
                  <a:pos x="T4" y="T5"/>
                </a:cxn>
                <a:cxn ang="0">
                  <a:pos x="T6" y="T7"/>
                </a:cxn>
                <a:cxn ang="0">
                  <a:pos x="T8" y="T9"/>
                </a:cxn>
                <a:cxn ang="0">
                  <a:pos x="T10" y="T11"/>
                </a:cxn>
                <a:cxn ang="0">
                  <a:pos x="T12" y="T13"/>
                </a:cxn>
              </a:cxnLst>
              <a:rect l="0" t="0" r="r" b="b"/>
              <a:pathLst>
                <a:path w="10" h="835">
                  <a:moveTo>
                    <a:pt x="10" y="835"/>
                  </a:moveTo>
                  <a:lnTo>
                    <a:pt x="10" y="835"/>
                  </a:lnTo>
                  <a:lnTo>
                    <a:pt x="10" y="0"/>
                  </a:lnTo>
                  <a:lnTo>
                    <a:pt x="0" y="0"/>
                  </a:lnTo>
                  <a:lnTo>
                    <a:pt x="0" y="835"/>
                  </a:lnTo>
                  <a:lnTo>
                    <a:pt x="0" y="835"/>
                  </a:lnTo>
                  <a:lnTo>
                    <a:pt x="10" y="8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1" name="Freeform 65"/>
            <p:cNvSpPr>
              <a:spLocks/>
            </p:cNvSpPr>
            <p:nvPr/>
          </p:nvSpPr>
          <p:spPr bwMode="auto">
            <a:xfrm>
              <a:off x="3200928" y="4578154"/>
              <a:ext cx="61465" cy="59544"/>
            </a:xfrm>
            <a:custGeom>
              <a:avLst/>
              <a:gdLst>
                <a:gd name="T0" fmla="*/ 0 w 32"/>
                <a:gd name="T1" fmla="*/ 31 h 31"/>
                <a:gd name="T2" fmla="*/ 0 w 32"/>
                <a:gd name="T3" fmla="*/ 31 h 31"/>
                <a:gd name="T4" fmla="*/ 7 w 32"/>
                <a:gd name="T5" fmla="*/ 30 h 31"/>
                <a:gd name="T6" fmla="*/ 14 w 32"/>
                <a:gd name="T7" fmla="*/ 28 h 31"/>
                <a:gd name="T8" fmla="*/ 19 w 32"/>
                <a:gd name="T9" fmla="*/ 25 h 31"/>
                <a:gd name="T10" fmla="*/ 24 w 32"/>
                <a:gd name="T11" fmla="*/ 21 h 31"/>
                <a:gd name="T12" fmla="*/ 27 w 32"/>
                <a:gd name="T13" fmla="*/ 16 h 31"/>
                <a:gd name="T14" fmla="*/ 31 w 32"/>
                <a:gd name="T15" fmla="*/ 11 h 31"/>
                <a:gd name="T16" fmla="*/ 32 w 32"/>
                <a:gd name="T17" fmla="*/ 5 h 31"/>
                <a:gd name="T18" fmla="*/ 32 w 32"/>
                <a:gd name="T19" fmla="*/ 0 h 31"/>
                <a:gd name="T20" fmla="*/ 22 w 32"/>
                <a:gd name="T21" fmla="*/ 0 h 31"/>
                <a:gd name="T22" fmla="*/ 22 w 32"/>
                <a:gd name="T23" fmla="*/ 3 h 31"/>
                <a:gd name="T24" fmla="*/ 21 w 32"/>
                <a:gd name="T25" fmla="*/ 8 h 31"/>
                <a:gd name="T26" fmla="*/ 19 w 32"/>
                <a:gd name="T27" fmla="*/ 11 h 31"/>
                <a:gd name="T28" fmla="*/ 16 w 32"/>
                <a:gd name="T29" fmla="*/ 15 h 31"/>
                <a:gd name="T30" fmla="*/ 12 w 32"/>
                <a:gd name="T31" fmla="*/ 18 h 31"/>
                <a:gd name="T32" fmla="*/ 9 w 32"/>
                <a:gd name="T33" fmla="*/ 20 h 31"/>
                <a:gd name="T34" fmla="*/ 5 w 32"/>
                <a:gd name="T35" fmla="*/ 21 h 31"/>
                <a:gd name="T36" fmla="*/ 0 w 32"/>
                <a:gd name="T37" fmla="*/ 21 h 31"/>
                <a:gd name="T38" fmla="*/ 0 w 32"/>
                <a:gd name="T39" fmla="*/ 21 h 31"/>
                <a:gd name="T40" fmla="*/ 0 w 32"/>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31"/>
                  </a:moveTo>
                  <a:lnTo>
                    <a:pt x="0" y="31"/>
                  </a:lnTo>
                  <a:lnTo>
                    <a:pt x="7" y="30"/>
                  </a:lnTo>
                  <a:lnTo>
                    <a:pt x="14" y="28"/>
                  </a:lnTo>
                  <a:lnTo>
                    <a:pt x="19" y="25"/>
                  </a:lnTo>
                  <a:lnTo>
                    <a:pt x="24" y="21"/>
                  </a:lnTo>
                  <a:lnTo>
                    <a:pt x="27" y="16"/>
                  </a:lnTo>
                  <a:lnTo>
                    <a:pt x="31" y="11"/>
                  </a:lnTo>
                  <a:lnTo>
                    <a:pt x="32" y="5"/>
                  </a:lnTo>
                  <a:lnTo>
                    <a:pt x="32" y="0"/>
                  </a:lnTo>
                  <a:lnTo>
                    <a:pt x="22" y="0"/>
                  </a:lnTo>
                  <a:lnTo>
                    <a:pt x="22" y="3"/>
                  </a:lnTo>
                  <a:lnTo>
                    <a:pt x="21" y="8"/>
                  </a:lnTo>
                  <a:lnTo>
                    <a:pt x="19" y="11"/>
                  </a:lnTo>
                  <a:lnTo>
                    <a:pt x="16" y="15"/>
                  </a:lnTo>
                  <a:lnTo>
                    <a:pt x="12" y="18"/>
                  </a:lnTo>
                  <a:lnTo>
                    <a:pt x="9"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2" name="Freeform 66"/>
            <p:cNvSpPr>
              <a:spLocks/>
            </p:cNvSpPr>
            <p:nvPr/>
          </p:nvSpPr>
          <p:spPr bwMode="auto">
            <a:xfrm>
              <a:off x="3200928"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3" name="Freeform 67"/>
            <p:cNvSpPr>
              <a:spLocks/>
            </p:cNvSpPr>
            <p:nvPr/>
          </p:nvSpPr>
          <p:spPr bwMode="auto">
            <a:xfrm>
              <a:off x="3137542" y="4578154"/>
              <a:ext cx="63386" cy="59544"/>
            </a:xfrm>
            <a:custGeom>
              <a:avLst/>
              <a:gdLst>
                <a:gd name="T0" fmla="*/ 0 w 33"/>
                <a:gd name="T1" fmla="*/ 0 h 31"/>
                <a:gd name="T2" fmla="*/ 0 w 33"/>
                <a:gd name="T3" fmla="*/ 0 h 31"/>
                <a:gd name="T4" fmla="*/ 2 w 33"/>
                <a:gd name="T5" fmla="*/ 5 h 31"/>
                <a:gd name="T6" fmla="*/ 3 w 33"/>
                <a:gd name="T7" fmla="*/ 11 h 31"/>
                <a:gd name="T8" fmla="*/ 7 w 33"/>
                <a:gd name="T9" fmla="*/ 16 h 31"/>
                <a:gd name="T10" fmla="*/ 10 w 33"/>
                <a:gd name="T11" fmla="*/ 21 h 31"/>
                <a:gd name="T12" fmla="*/ 15 w 33"/>
                <a:gd name="T13" fmla="*/ 25 h 31"/>
                <a:gd name="T14" fmla="*/ 20 w 33"/>
                <a:gd name="T15" fmla="*/ 28 h 31"/>
                <a:gd name="T16" fmla="*/ 27 w 33"/>
                <a:gd name="T17" fmla="*/ 30 h 31"/>
                <a:gd name="T18" fmla="*/ 33 w 33"/>
                <a:gd name="T19" fmla="*/ 31 h 31"/>
                <a:gd name="T20" fmla="*/ 33 w 33"/>
                <a:gd name="T21" fmla="*/ 21 h 31"/>
                <a:gd name="T22" fmla="*/ 28 w 33"/>
                <a:gd name="T23" fmla="*/ 21 h 31"/>
                <a:gd name="T24" fmla="*/ 23 w 33"/>
                <a:gd name="T25" fmla="*/ 20 h 31"/>
                <a:gd name="T26" fmla="*/ 20 w 33"/>
                <a:gd name="T27" fmla="*/ 18 h 31"/>
                <a:gd name="T28" fmla="*/ 17 w 33"/>
                <a:gd name="T29" fmla="*/ 15 h 31"/>
                <a:gd name="T30" fmla="*/ 15 w 33"/>
                <a:gd name="T31" fmla="*/ 11 h 31"/>
                <a:gd name="T32" fmla="*/ 12 w 33"/>
                <a:gd name="T33" fmla="*/ 8 h 31"/>
                <a:gd name="T34" fmla="*/ 12 w 33"/>
                <a:gd name="T35" fmla="*/ 3 h 31"/>
                <a:gd name="T36" fmla="*/ 10 w 33"/>
                <a:gd name="T37" fmla="*/ 0 h 31"/>
                <a:gd name="T38" fmla="*/ 10 w 33"/>
                <a:gd name="T39" fmla="*/ 0 h 31"/>
                <a:gd name="T40" fmla="*/ 0 w 33"/>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1">
                  <a:moveTo>
                    <a:pt x="0" y="0"/>
                  </a:moveTo>
                  <a:lnTo>
                    <a:pt x="0" y="0"/>
                  </a:lnTo>
                  <a:lnTo>
                    <a:pt x="2" y="5"/>
                  </a:lnTo>
                  <a:lnTo>
                    <a:pt x="3" y="11"/>
                  </a:lnTo>
                  <a:lnTo>
                    <a:pt x="7" y="16"/>
                  </a:lnTo>
                  <a:lnTo>
                    <a:pt x="10" y="21"/>
                  </a:lnTo>
                  <a:lnTo>
                    <a:pt x="15" y="25"/>
                  </a:lnTo>
                  <a:lnTo>
                    <a:pt x="20" y="28"/>
                  </a:lnTo>
                  <a:lnTo>
                    <a:pt x="27" y="30"/>
                  </a:lnTo>
                  <a:lnTo>
                    <a:pt x="33" y="31"/>
                  </a:lnTo>
                  <a:lnTo>
                    <a:pt x="33" y="21"/>
                  </a:lnTo>
                  <a:lnTo>
                    <a:pt x="28" y="21"/>
                  </a:lnTo>
                  <a:lnTo>
                    <a:pt x="23" y="20"/>
                  </a:lnTo>
                  <a:lnTo>
                    <a:pt x="20" y="18"/>
                  </a:lnTo>
                  <a:lnTo>
                    <a:pt x="17" y="15"/>
                  </a:lnTo>
                  <a:lnTo>
                    <a:pt x="15" y="11"/>
                  </a:lnTo>
                  <a:lnTo>
                    <a:pt x="12" y="8"/>
                  </a:lnTo>
                  <a:lnTo>
                    <a:pt x="12"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4" name="Freeform 68"/>
            <p:cNvSpPr>
              <a:spLocks/>
            </p:cNvSpPr>
            <p:nvPr/>
          </p:nvSpPr>
          <p:spPr bwMode="auto">
            <a:xfrm>
              <a:off x="3137542" y="2966614"/>
              <a:ext cx="19208" cy="1611540"/>
            </a:xfrm>
            <a:custGeom>
              <a:avLst/>
              <a:gdLst>
                <a:gd name="T0" fmla="*/ 5 w 10"/>
                <a:gd name="T1" fmla="*/ 0 h 839"/>
                <a:gd name="T2" fmla="*/ 0 w 10"/>
                <a:gd name="T3" fmla="*/ 4 h 839"/>
                <a:gd name="T4" fmla="*/ 0 w 10"/>
                <a:gd name="T5" fmla="*/ 839 h 839"/>
                <a:gd name="T6" fmla="*/ 10 w 10"/>
                <a:gd name="T7" fmla="*/ 839 h 839"/>
                <a:gd name="T8" fmla="*/ 10 w 10"/>
                <a:gd name="T9" fmla="*/ 4 h 839"/>
                <a:gd name="T10" fmla="*/ 5 w 10"/>
                <a:gd name="T11" fmla="*/ 9 h 839"/>
                <a:gd name="T12" fmla="*/ 5 w 10"/>
                <a:gd name="T13" fmla="*/ 0 h 839"/>
                <a:gd name="T14" fmla="*/ 0 w 10"/>
                <a:gd name="T15" fmla="*/ 0 h 839"/>
                <a:gd name="T16" fmla="*/ 0 w 10"/>
                <a:gd name="T17" fmla="*/ 4 h 839"/>
                <a:gd name="T18" fmla="*/ 5 w 10"/>
                <a:gd name="T19"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39">
                  <a:moveTo>
                    <a:pt x="5" y="0"/>
                  </a:moveTo>
                  <a:lnTo>
                    <a:pt x="0" y="4"/>
                  </a:lnTo>
                  <a:lnTo>
                    <a:pt x="0" y="839"/>
                  </a:lnTo>
                  <a:lnTo>
                    <a:pt x="10" y="839"/>
                  </a:lnTo>
                  <a:lnTo>
                    <a:pt x="10" y="4"/>
                  </a:lnTo>
                  <a:lnTo>
                    <a:pt x="5" y="9"/>
                  </a:lnTo>
                  <a:lnTo>
                    <a:pt x="5" y="0"/>
                  </a:lnTo>
                  <a:lnTo>
                    <a:pt x="0" y="0"/>
                  </a:lnTo>
                  <a:lnTo>
                    <a:pt x="0" y="4"/>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5" name="Freeform 69"/>
            <p:cNvSpPr>
              <a:spLocks/>
            </p:cNvSpPr>
            <p:nvPr/>
          </p:nvSpPr>
          <p:spPr bwMode="auto">
            <a:xfrm>
              <a:off x="3147146" y="2966614"/>
              <a:ext cx="115247" cy="17287"/>
            </a:xfrm>
            <a:custGeom>
              <a:avLst/>
              <a:gdLst>
                <a:gd name="T0" fmla="*/ 60 w 60"/>
                <a:gd name="T1" fmla="*/ 4 h 9"/>
                <a:gd name="T2" fmla="*/ 55 w 60"/>
                <a:gd name="T3" fmla="*/ 0 h 9"/>
                <a:gd name="T4" fmla="*/ 0 w 60"/>
                <a:gd name="T5" fmla="*/ 0 h 9"/>
                <a:gd name="T6" fmla="*/ 0 w 60"/>
                <a:gd name="T7" fmla="*/ 9 h 9"/>
                <a:gd name="T8" fmla="*/ 55 w 60"/>
                <a:gd name="T9" fmla="*/ 9 h 9"/>
                <a:gd name="T10" fmla="*/ 50 w 60"/>
                <a:gd name="T11" fmla="*/ 4 h 9"/>
                <a:gd name="T12" fmla="*/ 60 w 60"/>
                <a:gd name="T13" fmla="*/ 4 h 9"/>
                <a:gd name="T14" fmla="*/ 60 w 60"/>
                <a:gd name="T15" fmla="*/ 0 h 9"/>
                <a:gd name="T16" fmla="*/ 55 w 60"/>
                <a:gd name="T17" fmla="*/ 0 h 9"/>
                <a:gd name="T18" fmla="*/ 60 w 60"/>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
                  <a:moveTo>
                    <a:pt x="60" y="4"/>
                  </a:moveTo>
                  <a:lnTo>
                    <a:pt x="55" y="0"/>
                  </a:lnTo>
                  <a:lnTo>
                    <a:pt x="0" y="0"/>
                  </a:lnTo>
                  <a:lnTo>
                    <a:pt x="0" y="9"/>
                  </a:lnTo>
                  <a:lnTo>
                    <a:pt x="55" y="9"/>
                  </a:lnTo>
                  <a:lnTo>
                    <a:pt x="50" y="4"/>
                  </a:lnTo>
                  <a:lnTo>
                    <a:pt x="60" y="4"/>
                  </a:lnTo>
                  <a:lnTo>
                    <a:pt x="60" y="0"/>
                  </a:lnTo>
                  <a:lnTo>
                    <a:pt x="55" y="0"/>
                  </a:lnTo>
                  <a:lnTo>
                    <a:pt x="6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3" name="Rectangle 77"/>
            <p:cNvSpPr>
              <a:spLocks noChangeArrowheads="1"/>
            </p:cNvSpPr>
            <p:nvPr/>
          </p:nvSpPr>
          <p:spPr bwMode="auto">
            <a:xfrm>
              <a:off x="1789149" y="2265527"/>
              <a:ext cx="105643" cy="710691"/>
            </a:xfrm>
            <a:prstGeom prst="rect">
              <a:avLst/>
            </a:prstGeom>
            <a:solidFill>
              <a:srgbClr val="DE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4" name="Freeform 78"/>
            <p:cNvSpPr>
              <a:spLocks/>
            </p:cNvSpPr>
            <p:nvPr/>
          </p:nvSpPr>
          <p:spPr bwMode="auto">
            <a:xfrm>
              <a:off x="1885189" y="2265527"/>
              <a:ext cx="19208" cy="722216"/>
            </a:xfrm>
            <a:custGeom>
              <a:avLst/>
              <a:gdLst>
                <a:gd name="T0" fmla="*/ 5 w 10"/>
                <a:gd name="T1" fmla="*/ 376 h 376"/>
                <a:gd name="T2" fmla="*/ 10 w 10"/>
                <a:gd name="T3" fmla="*/ 370 h 376"/>
                <a:gd name="T4" fmla="*/ 10 w 10"/>
                <a:gd name="T5" fmla="*/ 0 h 376"/>
                <a:gd name="T6" fmla="*/ 0 w 10"/>
                <a:gd name="T7" fmla="*/ 0 h 376"/>
                <a:gd name="T8" fmla="*/ 0 w 10"/>
                <a:gd name="T9" fmla="*/ 370 h 376"/>
                <a:gd name="T10" fmla="*/ 5 w 10"/>
                <a:gd name="T11" fmla="*/ 365 h 376"/>
                <a:gd name="T12" fmla="*/ 5 w 10"/>
                <a:gd name="T13" fmla="*/ 376 h 376"/>
                <a:gd name="T14" fmla="*/ 10 w 10"/>
                <a:gd name="T15" fmla="*/ 376 h 376"/>
                <a:gd name="T16" fmla="*/ 10 w 10"/>
                <a:gd name="T17" fmla="*/ 370 h 376"/>
                <a:gd name="T18" fmla="*/ 5 w 10"/>
                <a:gd name="T1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76">
                  <a:moveTo>
                    <a:pt x="5" y="376"/>
                  </a:moveTo>
                  <a:lnTo>
                    <a:pt x="10" y="370"/>
                  </a:lnTo>
                  <a:lnTo>
                    <a:pt x="10" y="0"/>
                  </a:lnTo>
                  <a:lnTo>
                    <a:pt x="0" y="0"/>
                  </a:lnTo>
                  <a:lnTo>
                    <a:pt x="0" y="370"/>
                  </a:lnTo>
                  <a:lnTo>
                    <a:pt x="5" y="365"/>
                  </a:lnTo>
                  <a:lnTo>
                    <a:pt x="5" y="376"/>
                  </a:lnTo>
                  <a:lnTo>
                    <a:pt x="10" y="376"/>
                  </a:lnTo>
                  <a:lnTo>
                    <a:pt x="10" y="370"/>
                  </a:lnTo>
                  <a:lnTo>
                    <a:pt x="5" y="3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5" name="Freeform 79"/>
            <p:cNvSpPr>
              <a:spLocks/>
            </p:cNvSpPr>
            <p:nvPr/>
          </p:nvSpPr>
          <p:spPr bwMode="auto">
            <a:xfrm>
              <a:off x="1779546" y="2966614"/>
              <a:ext cx="115247" cy="21129"/>
            </a:xfrm>
            <a:custGeom>
              <a:avLst/>
              <a:gdLst>
                <a:gd name="T0" fmla="*/ 0 w 60"/>
                <a:gd name="T1" fmla="*/ 5 h 11"/>
                <a:gd name="T2" fmla="*/ 5 w 60"/>
                <a:gd name="T3" fmla="*/ 11 h 11"/>
                <a:gd name="T4" fmla="*/ 60 w 60"/>
                <a:gd name="T5" fmla="*/ 11 h 11"/>
                <a:gd name="T6" fmla="*/ 60 w 60"/>
                <a:gd name="T7" fmla="*/ 0 h 11"/>
                <a:gd name="T8" fmla="*/ 5 w 60"/>
                <a:gd name="T9" fmla="*/ 0 h 11"/>
                <a:gd name="T10" fmla="*/ 10 w 60"/>
                <a:gd name="T11" fmla="*/ 5 h 11"/>
                <a:gd name="T12" fmla="*/ 0 w 60"/>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0" h="11">
                  <a:moveTo>
                    <a:pt x="0" y="5"/>
                  </a:moveTo>
                  <a:lnTo>
                    <a:pt x="5" y="11"/>
                  </a:lnTo>
                  <a:lnTo>
                    <a:pt x="60" y="11"/>
                  </a:lnTo>
                  <a:lnTo>
                    <a:pt x="60" y="0"/>
                  </a:lnTo>
                  <a:lnTo>
                    <a:pt x="5" y="0"/>
                  </a:lnTo>
                  <a:lnTo>
                    <a:pt x="10" y="5"/>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6" name="Freeform 80"/>
            <p:cNvSpPr>
              <a:spLocks/>
            </p:cNvSpPr>
            <p:nvPr/>
          </p:nvSpPr>
          <p:spPr bwMode="auto">
            <a:xfrm>
              <a:off x="1779546" y="2259764"/>
              <a:ext cx="19208" cy="716453"/>
            </a:xfrm>
            <a:custGeom>
              <a:avLst/>
              <a:gdLst>
                <a:gd name="T0" fmla="*/ 5 w 10"/>
                <a:gd name="T1" fmla="*/ 0 h 373"/>
                <a:gd name="T2" fmla="*/ 0 w 10"/>
                <a:gd name="T3" fmla="*/ 3 h 373"/>
                <a:gd name="T4" fmla="*/ 0 w 10"/>
                <a:gd name="T5" fmla="*/ 373 h 373"/>
                <a:gd name="T6" fmla="*/ 10 w 10"/>
                <a:gd name="T7" fmla="*/ 373 h 373"/>
                <a:gd name="T8" fmla="*/ 10 w 10"/>
                <a:gd name="T9" fmla="*/ 3 h 373"/>
                <a:gd name="T10" fmla="*/ 5 w 10"/>
                <a:gd name="T11" fmla="*/ 8 h 373"/>
                <a:gd name="T12" fmla="*/ 5 w 10"/>
                <a:gd name="T13" fmla="*/ 0 h 373"/>
                <a:gd name="T14" fmla="*/ 0 w 10"/>
                <a:gd name="T15" fmla="*/ 0 h 373"/>
                <a:gd name="T16" fmla="*/ 0 w 10"/>
                <a:gd name="T17" fmla="*/ 3 h 373"/>
                <a:gd name="T18" fmla="*/ 5 w 10"/>
                <a:gd name="T19"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73">
                  <a:moveTo>
                    <a:pt x="5" y="0"/>
                  </a:moveTo>
                  <a:lnTo>
                    <a:pt x="0" y="3"/>
                  </a:lnTo>
                  <a:lnTo>
                    <a:pt x="0" y="373"/>
                  </a:lnTo>
                  <a:lnTo>
                    <a:pt x="10" y="373"/>
                  </a:lnTo>
                  <a:lnTo>
                    <a:pt x="10" y="3"/>
                  </a:lnTo>
                  <a:lnTo>
                    <a:pt x="5" y="8"/>
                  </a:lnTo>
                  <a:lnTo>
                    <a:pt x="5" y="0"/>
                  </a:lnTo>
                  <a:lnTo>
                    <a:pt x="0" y="0"/>
                  </a:lnTo>
                  <a:lnTo>
                    <a:pt x="0" y="3"/>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7" name="Freeform 81"/>
            <p:cNvSpPr>
              <a:spLocks/>
            </p:cNvSpPr>
            <p:nvPr/>
          </p:nvSpPr>
          <p:spPr bwMode="auto">
            <a:xfrm>
              <a:off x="1789149" y="2259764"/>
              <a:ext cx="115247" cy="15366"/>
            </a:xfrm>
            <a:custGeom>
              <a:avLst/>
              <a:gdLst>
                <a:gd name="T0" fmla="*/ 60 w 60"/>
                <a:gd name="T1" fmla="*/ 3 h 8"/>
                <a:gd name="T2" fmla="*/ 55 w 60"/>
                <a:gd name="T3" fmla="*/ 0 h 8"/>
                <a:gd name="T4" fmla="*/ 0 w 60"/>
                <a:gd name="T5" fmla="*/ 0 h 8"/>
                <a:gd name="T6" fmla="*/ 0 w 60"/>
                <a:gd name="T7" fmla="*/ 8 h 8"/>
                <a:gd name="T8" fmla="*/ 55 w 60"/>
                <a:gd name="T9" fmla="*/ 8 h 8"/>
                <a:gd name="T10" fmla="*/ 50 w 60"/>
                <a:gd name="T11" fmla="*/ 3 h 8"/>
                <a:gd name="T12" fmla="*/ 60 w 60"/>
                <a:gd name="T13" fmla="*/ 3 h 8"/>
                <a:gd name="T14" fmla="*/ 60 w 60"/>
                <a:gd name="T15" fmla="*/ 0 h 8"/>
                <a:gd name="T16" fmla="*/ 55 w 60"/>
                <a:gd name="T17" fmla="*/ 0 h 8"/>
                <a:gd name="T18" fmla="*/ 60 w 60"/>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
                  <a:moveTo>
                    <a:pt x="60" y="3"/>
                  </a:moveTo>
                  <a:lnTo>
                    <a:pt x="55" y="0"/>
                  </a:lnTo>
                  <a:lnTo>
                    <a:pt x="0" y="0"/>
                  </a:lnTo>
                  <a:lnTo>
                    <a:pt x="0" y="8"/>
                  </a:lnTo>
                  <a:lnTo>
                    <a:pt x="55" y="8"/>
                  </a:lnTo>
                  <a:lnTo>
                    <a:pt x="50" y="3"/>
                  </a:lnTo>
                  <a:lnTo>
                    <a:pt x="60" y="3"/>
                  </a:lnTo>
                  <a:lnTo>
                    <a:pt x="60" y="0"/>
                  </a:lnTo>
                  <a:lnTo>
                    <a:pt x="55" y="0"/>
                  </a:lnTo>
                  <a:lnTo>
                    <a:pt x="6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3" name="Rectangle 87"/>
            <p:cNvSpPr>
              <a:spLocks noChangeArrowheads="1"/>
            </p:cNvSpPr>
            <p:nvPr/>
          </p:nvSpPr>
          <p:spPr bwMode="auto">
            <a:xfrm>
              <a:off x="3147146" y="2912832"/>
              <a:ext cx="105643" cy="63386"/>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4" name="Freeform 88"/>
            <p:cNvSpPr>
              <a:spLocks/>
            </p:cNvSpPr>
            <p:nvPr/>
          </p:nvSpPr>
          <p:spPr bwMode="auto">
            <a:xfrm>
              <a:off x="3243185" y="2912832"/>
              <a:ext cx="19208" cy="74911"/>
            </a:xfrm>
            <a:custGeom>
              <a:avLst/>
              <a:gdLst>
                <a:gd name="T0" fmla="*/ 5 w 10"/>
                <a:gd name="T1" fmla="*/ 39 h 39"/>
                <a:gd name="T2" fmla="*/ 10 w 10"/>
                <a:gd name="T3" fmla="*/ 33 h 39"/>
                <a:gd name="T4" fmla="*/ 10 w 10"/>
                <a:gd name="T5" fmla="*/ 0 h 39"/>
                <a:gd name="T6" fmla="*/ 0 w 10"/>
                <a:gd name="T7" fmla="*/ 0 h 39"/>
                <a:gd name="T8" fmla="*/ 0 w 10"/>
                <a:gd name="T9" fmla="*/ 33 h 39"/>
                <a:gd name="T10" fmla="*/ 5 w 10"/>
                <a:gd name="T11" fmla="*/ 28 h 39"/>
                <a:gd name="T12" fmla="*/ 5 w 10"/>
                <a:gd name="T13" fmla="*/ 39 h 39"/>
                <a:gd name="T14" fmla="*/ 10 w 10"/>
                <a:gd name="T15" fmla="*/ 39 h 39"/>
                <a:gd name="T16" fmla="*/ 10 w 10"/>
                <a:gd name="T17" fmla="*/ 33 h 39"/>
                <a:gd name="T18" fmla="*/ 5 w 10"/>
                <a:gd name="T1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9">
                  <a:moveTo>
                    <a:pt x="5" y="39"/>
                  </a:moveTo>
                  <a:lnTo>
                    <a:pt x="10" y="33"/>
                  </a:lnTo>
                  <a:lnTo>
                    <a:pt x="10" y="0"/>
                  </a:lnTo>
                  <a:lnTo>
                    <a:pt x="0" y="0"/>
                  </a:lnTo>
                  <a:lnTo>
                    <a:pt x="0" y="33"/>
                  </a:lnTo>
                  <a:lnTo>
                    <a:pt x="5" y="28"/>
                  </a:lnTo>
                  <a:lnTo>
                    <a:pt x="5" y="39"/>
                  </a:lnTo>
                  <a:lnTo>
                    <a:pt x="10" y="39"/>
                  </a:lnTo>
                  <a:lnTo>
                    <a:pt x="10" y="33"/>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5" name="Freeform 89"/>
            <p:cNvSpPr>
              <a:spLocks/>
            </p:cNvSpPr>
            <p:nvPr/>
          </p:nvSpPr>
          <p:spPr bwMode="auto">
            <a:xfrm>
              <a:off x="3137542" y="2966614"/>
              <a:ext cx="115247" cy="21129"/>
            </a:xfrm>
            <a:custGeom>
              <a:avLst/>
              <a:gdLst>
                <a:gd name="T0" fmla="*/ 0 w 60"/>
                <a:gd name="T1" fmla="*/ 5 h 11"/>
                <a:gd name="T2" fmla="*/ 5 w 60"/>
                <a:gd name="T3" fmla="*/ 11 h 11"/>
                <a:gd name="T4" fmla="*/ 60 w 60"/>
                <a:gd name="T5" fmla="*/ 11 h 11"/>
                <a:gd name="T6" fmla="*/ 60 w 60"/>
                <a:gd name="T7" fmla="*/ 0 h 11"/>
                <a:gd name="T8" fmla="*/ 5 w 60"/>
                <a:gd name="T9" fmla="*/ 0 h 11"/>
                <a:gd name="T10" fmla="*/ 10 w 60"/>
                <a:gd name="T11" fmla="*/ 5 h 11"/>
                <a:gd name="T12" fmla="*/ 0 w 60"/>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0" h="11">
                  <a:moveTo>
                    <a:pt x="0" y="5"/>
                  </a:moveTo>
                  <a:lnTo>
                    <a:pt x="5" y="11"/>
                  </a:lnTo>
                  <a:lnTo>
                    <a:pt x="60" y="11"/>
                  </a:lnTo>
                  <a:lnTo>
                    <a:pt x="60" y="0"/>
                  </a:lnTo>
                  <a:lnTo>
                    <a:pt x="5" y="0"/>
                  </a:lnTo>
                  <a:lnTo>
                    <a:pt x="10" y="5"/>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6" name="Freeform 90"/>
            <p:cNvSpPr>
              <a:spLocks/>
            </p:cNvSpPr>
            <p:nvPr/>
          </p:nvSpPr>
          <p:spPr bwMode="auto">
            <a:xfrm>
              <a:off x="3137542" y="2903228"/>
              <a:ext cx="19208" cy="72990"/>
            </a:xfrm>
            <a:custGeom>
              <a:avLst/>
              <a:gdLst>
                <a:gd name="T0" fmla="*/ 5 w 10"/>
                <a:gd name="T1" fmla="*/ 0 h 38"/>
                <a:gd name="T2" fmla="*/ 0 w 10"/>
                <a:gd name="T3" fmla="*/ 5 h 38"/>
                <a:gd name="T4" fmla="*/ 0 w 10"/>
                <a:gd name="T5" fmla="*/ 38 h 38"/>
                <a:gd name="T6" fmla="*/ 10 w 10"/>
                <a:gd name="T7" fmla="*/ 38 h 38"/>
                <a:gd name="T8" fmla="*/ 10 w 10"/>
                <a:gd name="T9" fmla="*/ 5 h 38"/>
                <a:gd name="T10" fmla="*/ 5 w 10"/>
                <a:gd name="T11" fmla="*/ 10 h 38"/>
                <a:gd name="T12" fmla="*/ 5 w 10"/>
                <a:gd name="T13" fmla="*/ 0 h 38"/>
                <a:gd name="T14" fmla="*/ 0 w 10"/>
                <a:gd name="T15" fmla="*/ 0 h 38"/>
                <a:gd name="T16" fmla="*/ 0 w 10"/>
                <a:gd name="T17" fmla="*/ 5 h 38"/>
                <a:gd name="T18" fmla="*/ 5 w 10"/>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8">
                  <a:moveTo>
                    <a:pt x="5" y="0"/>
                  </a:moveTo>
                  <a:lnTo>
                    <a:pt x="0" y="5"/>
                  </a:lnTo>
                  <a:lnTo>
                    <a:pt x="0" y="38"/>
                  </a:lnTo>
                  <a:lnTo>
                    <a:pt x="10" y="38"/>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7" name="Freeform 91"/>
            <p:cNvSpPr>
              <a:spLocks/>
            </p:cNvSpPr>
            <p:nvPr/>
          </p:nvSpPr>
          <p:spPr bwMode="auto">
            <a:xfrm>
              <a:off x="3147146" y="2903228"/>
              <a:ext cx="115247" cy="19208"/>
            </a:xfrm>
            <a:custGeom>
              <a:avLst/>
              <a:gdLst>
                <a:gd name="T0" fmla="*/ 60 w 60"/>
                <a:gd name="T1" fmla="*/ 5 h 10"/>
                <a:gd name="T2" fmla="*/ 55 w 60"/>
                <a:gd name="T3" fmla="*/ 0 h 10"/>
                <a:gd name="T4" fmla="*/ 0 w 60"/>
                <a:gd name="T5" fmla="*/ 0 h 10"/>
                <a:gd name="T6" fmla="*/ 0 w 60"/>
                <a:gd name="T7" fmla="*/ 10 h 10"/>
                <a:gd name="T8" fmla="*/ 55 w 60"/>
                <a:gd name="T9" fmla="*/ 10 h 10"/>
                <a:gd name="T10" fmla="*/ 50 w 60"/>
                <a:gd name="T11" fmla="*/ 5 h 10"/>
                <a:gd name="T12" fmla="*/ 60 w 60"/>
                <a:gd name="T13" fmla="*/ 5 h 10"/>
                <a:gd name="T14" fmla="*/ 60 w 60"/>
                <a:gd name="T15" fmla="*/ 0 h 10"/>
                <a:gd name="T16" fmla="*/ 55 w 60"/>
                <a:gd name="T17" fmla="*/ 0 h 10"/>
                <a:gd name="T18" fmla="*/ 60 w 6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60" y="5"/>
                  </a:moveTo>
                  <a:lnTo>
                    <a:pt x="55" y="0"/>
                  </a:lnTo>
                  <a:lnTo>
                    <a:pt x="0" y="0"/>
                  </a:lnTo>
                  <a:lnTo>
                    <a:pt x="0" y="10"/>
                  </a:lnTo>
                  <a:lnTo>
                    <a:pt x="55" y="10"/>
                  </a:lnTo>
                  <a:lnTo>
                    <a:pt x="50" y="5"/>
                  </a:lnTo>
                  <a:lnTo>
                    <a:pt x="60" y="5"/>
                  </a:lnTo>
                  <a:lnTo>
                    <a:pt x="60" y="0"/>
                  </a:lnTo>
                  <a:lnTo>
                    <a:pt x="55" y="0"/>
                  </a:lnTo>
                  <a:lnTo>
                    <a:pt x="6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3" name="Rectangle 97"/>
            <p:cNvSpPr>
              <a:spLocks noChangeArrowheads="1"/>
            </p:cNvSpPr>
            <p:nvPr/>
          </p:nvSpPr>
          <p:spPr bwMode="auto">
            <a:xfrm>
              <a:off x="1631645" y="4902767"/>
              <a:ext cx="411048" cy="53782"/>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4" name="Freeform 98"/>
            <p:cNvSpPr>
              <a:spLocks/>
            </p:cNvSpPr>
            <p:nvPr/>
          </p:nvSpPr>
          <p:spPr bwMode="auto">
            <a:xfrm>
              <a:off x="1631645" y="4893163"/>
              <a:ext cx="420652" cy="19208"/>
            </a:xfrm>
            <a:custGeom>
              <a:avLst/>
              <a:gdLst>
                <a:gd name="T0" fmla="*/ 219 w 219"/>
                <a:gd name="T1" fmla="*/ 5 h 10"/>
                <a:gd name="T2" fmla="*/ 214 w 219"/>
                <a:gd name="T3" fmla="*/ 0 h 10"/>
                <a:gd name="T4" fmla="*/ 0 w 219"/>
                <a:gd name="T5" fmla="*/ 0 h 10"/>
                <a:gd name="T6" fmla="*/ 0 w 219"/>
                <a:gd name="T7" fmla="*/ 10 h 10"/>
                <a:gd name="T8" fmla="*/ 214 w 219"/>
                <a:gd name="T9" fmla="*/ 10 h 10"/>
                <a:gd name="T10" fmla="*/ 209 w 219"/>
                <a:gd name="T11" fmla="*/ 5 h 10"/>
                <a:gd name="T12" fmla="*/ 219 w 219"/>
                <a:gd name="T13" fmla="*/ 5 h 10"/>
                <a:gd name="T14" fmla="*/ 219 w 219"/>
                <a:gd name="T15" fmla="*/ 0 h 10"/>
                <a:gd name="T16" fmla="*/ 214 w 219"/>
                <a:gd name="T17" fmla="*/ 0 h 10"/>
                <a:gd name="T18" fmla="*/ 219 w 219"/>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10">
                  <a:moveTo>
                    <a:pt x="219" y="5"/>
                  </a:moveTo>
                  <a:lnTo>
                    <a:pt x="214" y="0"/>
                  </a:lnTo>
                  <a:lnTo>
                    <a:pt x="0" y="0"/>
                  </a:lnTo>
                  <a:lnTo>
                    <a:pt x="0" y="10"/>
                  </a:lnTo>
                  <a:lnTo>
                    <a:pt x="214" y="10"/>
                  </a:lnTo>
                  <a:lnTo>
                    <a:pt x="209" y="5"/>
                  </a:lnTo>
                  <a:lnTo>
                    <a:pt x="219" y="5"/>
                  </a:lnTo>
                  <a:lnTo>
                    <a:pt x="219" y="0"/>
                  </a:lnTo>
                  <a:lnTo>
                    <a:pt x="214" y="0"/>
                  </a:lnTo>
                  <a:lnTo>
                    <a:pt x="219"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5" name="Freeform 99"/>
            <p:cNvSpPr>
              <a:spLocks/>
            </p:cNvSpPr>
            <p:nvPr/>
          </p:nvSpPr>
          <p:spPr bwMode="auto">
            <a:xfrm>
              <a:off x="2033089" y="4902767"/>
              <a:ext cx="19208" cy="63386"/>
            </a:xfrm>
            <a:custGeom>
              <a:avLst/>
              <a:gdLst>
                <a:gd name="T0" fmla="*/ 5 w 10"/>
                <a:gd name="T1" fmla="*/ 33 h 33"/>
                <a:gd name="T2" fmla="*/ 10 w 10"/>
                <a:gd name="T3" fmla="*/ 28 h 33"/>
                <a:gd name="T4" fmla="*/ 10 w 10"/>
                <a:gd name="T5" fmla="*/ 0 h 33"/>
                <a:gd name="T6" fmla="*/ 0 w 10"/>
                <a:gd name="T7" fmla="*/ 0 h 33"/>
                <a:gd name="T8" fmla="*/ 0 w 10"/>
                <a:gd name="T9" fmla="*/ 28 h 33"/>
                <a:gd name="T10" fmla="*/ 5 w 10"/>
                <a:gd name="T11" fmla="*/ 23 h 33"/>
                <a:gd name="T12" fmla="*/ 5 w 10"/>
                <a:gd name="T13" fmla="*/ 33 h 33"/>
                <a:gd name="T14" fmla="*/ 10 w 10"/>
                <a:gd name="T15" fmla="*/ 33 h 33"/>
                <a:gd name="T16" fmla="*/ 10 w 10"/>
                <a:gd name="T17" fmla="*/ 28 h 33"/>
                <a:gd name="T18" fmla="*/ 5 w 10"/>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33"/>
                  </a:moveTo>
                  <a:lnTo>
                    <a:pt x="10" y="28"/>
                  </a:lnTo>
                  <a:lnTo>
                    <a:pt x="10" y="0"/>
                  </a:lnTo>
                  <a:lnTo>
                    <a:pt x="0" y="0"/>
                  </a:lnTo>
                  <a:lnTo>
                    <a:pt x="0" y="28"/>
                  </a:lnTo>
                  <a:lnTo>
                    <a:pt x="5" y="23"/>
                  </a:lnTo>
                  <a:lnTo>
                    <a:pt x="5" y="33"/>
                  </a:lnTo>
                  <a:lnTo>
                    <a:pt x="10" y="33"/>
                  </a:lnTo>
                  <a:lnTo>
                    <a:pt x="10" y="28"/>
                  </a:lnTo>
                  <a:lnTo>
                    <a:pt x="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6" name="Freeform 100"/>
            <p:cNvSpPr>
              <a:spLocks/>
            </p:cNvSpPr>
            <p:nvPr/>
          </p:nvSpPr>
          <p:spPr bwMode="auto">
            <a:xfrm>
              <a:off x="1622041" y="4946945"/>
              <a:ext cx="420652" cy="19208"/>
            </a:xfrm>
            <a:custGeom>
              <a:avLst/>
              <a:gdLst>
                <a:gd name="T0" fmla="*/ 0 w 219"/>
                <a:gd name="T1" fmla="*/ 5 h 10"/>
                <a:gd name="T2" fmla="*/ 5 w 219"/>
                <a:gd name="T3" fmla="*/ 10 h 10"/>
                <a:gd name="T4" fmla="*/ 219 w 219"/>
                <a:gd name="T5" fmla="*/ 10 h 10"/>
                <a:gd name="T6" fmla="*/ 219 w 219"/>
                <a:gd name="T7" fmla="*/ 0 h 10"/>
                <a:gd name="T8" fmla="*/ 5 w 219"/>
                <a:gd name="T9" fmla="*/ 0 h 10"/>
                <a:gd name="T10" fmla="*/ 10 w 219"/>
                <a:gd name="T11" fmla="*/ 5 h 10"/>
                <a:gd name="T12" fmla="*/ 0 w 219"/>
                <a:gd name="T13" fmla="*/ 5 h 10"/>
                <a:gd name="T14" fmla="*/ 0 w 219"/>
                <a:gd name="T15" fmla="*/ 10 h 10"/>
                <a:gd name="T16" fmla="*/ 5 w 219"/>
                <a:gd name="T17" fmla="*/ 10 h 10"/>
                <a:gd name="T18" fmla="*/ 0 w 219"/>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10">
                  <a:moveTo>
                    <a:pt x="0" y="5"/>
                  </a:moveTo>
                  <a:lnTo>
                    <a:pt x="5" y="10"/>
                  </a:lnTo>
                  <a:lnTo>
                    <a:pt x="219" y="10"/>
                  </a:lnTo>
                  <a:lnTo>
                    <a:pt x="219"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7" name="Freeform 101"/>
            <p:cNvSpPr>
              <a:spLocks/>
            </p:cNvSpPr>
            <p:nvPr/>
          </p:nvSpPr>
          <p:spPr bwMode="auto">
            <a:xfrm>
              <a:off x="1622041" y="4893163"/>
              <a:ext cx="19208" cy="63386"/>
            </a:xfrm>
            <a:custGeom>
              <a:avLst/>
              <a:gdLst>
                <a:gd name="T0" fmla="*/ 5 w 10"/>
                <a:gd name="T1" fmla="*/ 0 h 33"/>
                <a:gd name="T2" fmla="*/ 0 w 10"/>
                <a:gd name="T3" fmla="*/ 5 h 33"/>
                <a:gd name="T4" fmla="*/ 0 w 10"/>
                <a:gd name="T5" fmla="*/ 33 h 33"/>
                <a:gd name="T6" fmla="*/ 10 w 10"/>
                <a:gd name="T7" fmla="*/ 33 h 33"/>
                <a:gd name="T8" fmla="*/ 10 w 10"/>
                <a:gd name="T9" fmla="*/ 5 h 33"/>
                <a:gd name="T10" fmla="*/ 5 w 10"/>
                <a:gd name="T11" fmla="*/ 10 h 33"/>
                <a:gd name="T12" fmla="*/ 5 w 10"/>
                <a:gd name="T13" fmla="*/ 0 h 33"/>
                <a:gd name="T14" fmla="*/ 0 w 10"/>
                <a:gd name="T15" fmla="*/ 0 h 33"/>
                <a:gd name="T16" fmla="*/ 0 w 10"/>
                <a:gd name="T17" fmla="*/ 5 h 33"/>
                <a:gd name="T18" fmla="*/ 5 w 1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0"/>
                  </a:moveTo>
                  <a:lnTo>
                    <a:pt x="0" y="5"/>
                  </a:lnTo>
                  <a:lnTo>
                    <a:pt x="0" y="33"/>
                  </a:lnTo>
                  <a:lnTo>
                    <a:pt x="10" y="33"/>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3" name="Rectangle 107"/>
            <p:cNvSpPr>
              <a:spLocks noChangeArrowheads="1"/>
            </p:cNvSpPr>
            <p:nvPr/>
          </p:nvSpPr>
          <p:spPr bwMode="auto">
            <a:xfrm>
              <a:off x="2989641" y="4902767"/>
              <a:ext cx="411048" cy="53782"/>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4" name="Rectangle 108"/>
            <p:cNvSpPr>
              <a:spLocks noChangeArrowheads="1"/>
            </p:cNvSpPr>
            <p:nvPr/>
          </p:nvSpPr>
          <p:spPr bwMode="auto">
            <a:xfrm>
              <a:off x="2989641" y="4902767"/>
              <a:ext cx="411048" cy="53782"/>
            </a:xfrm>
            <a:prstGeom prst="rect">
              <a:avLst/>
            </a:prstGeom>
            <a:noFill/>
            <a:ln w="3175">
              <a:solidFill>
                <a:srgbClr val="1F1A1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60" name="Freeform 114"/>
            <p:cNvSpPr>
              <a:spLocks/>
            </p:cNvSpPr>
            <p:nvPr/>
          </p:nvSpPr>
          <p:spPr bwMode="auto">
            <a:xfrm>
              <a:off x="1827565" y="4616569"/>
              <a:ext cx="42257" cy="19208"/>
            </a:xfrm>
            <a:custGeom>
              <a:avLst/>
              <a:gdLst>
                <a:gd name="T0" fmla="*/ 22 w 22"/>
                <a:gd name="T1" fmla="*/ 5 h 10"/>
                <a:gd name="T2" fmla="*/ 17 w 22"/>
                <a:gd name="T3" fmla="*/ 0 h 10"/>
                <a:gd name="T4" fmla="*/ 0 w 22"/>
                <a:gd name="T5" fmla="*/ 0 h 10"/>
                <a:gd name="T6" fmla="*/ 0 w 22"/>
                <a:gd name="T7" fmla="*/ 10 h 10"/>
                <a:gd name="T8" fmla="*/ 17 w 22"/>
                <a:gd name="T9" fmla="*/ 10 h 10"/>
                <a:gd name="T10" fmla="*/ 12 w 22"/>
                <a:gd name="T11" fmla="*/ 5 h 10"/>
                <a:gd name="T12" fmla="*/ 22 w 22"/>
                <a:gd name="T13" fmla="*/ 5 h 10"/>
                <a:gd name="T14" fmla="*/ 22 w 22"/>
                <a:gd name="T15" fmla="*/ 0 h 10"/>
                <a:gd name="T16" fmla="*/ 17 w 22"/>
                <a:gd name="T17" fmla="*/ 0 h 10"/>
                <a:gd name="T18" fmla="*/ 22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22" y="5"/>
                  </a:moveTo>
                  <a:lnTo>
                    <a:pt x="17" y="0"/>
                  </a:lnTo>
                  <a:lnTo>
                    <a:pt x="0" y="0"/>
                  </a:lnTo>
                  <a:lnTo>
                    <a:pt x="0" y="10"/>
                  </a:lnTo>
                  <a:lnTo>
                    <a:pt x="17" y="10"/>
                  </a:lnTo>
                  <a:lnTo>
                    <a:pt x="12" y="5"/>
                  </a:lnTo>
                  <a:lnTo>
                    <a:pt x="22" y="5"/>
                  </a:lnTo>
                  <a:lnTo>
                    <a:pt x="22" y="0"/>
                  </a:lnTo>
                  <a:lnTo>
                    <a:pt x="17" y="0"/>
                  </a:lnTo>
                  <a:lnTo>
                    <a:pt x="22"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1" name="Freeform 115"/>
            <p:cNvSpPr>
              <a:spLocks/>
            </p:cNvSpPr>
            <p:nvPr/>
          </p:nvSpPr>
          <p:spPr bwMode="auto">
            <a:xfrm>
              <a:off x="1850615" y="4626173"/>
              <a:ext cx="19208" cy="157505"/>
            </a:xfrm>
            <a:custGeom>
              <a:avLst/>
              <a:gdLst>
                <a:gd name="T0" fmla="*/ 5 w 10"/>
                <a:gd name="T1" fmla="*/ 82 h 82"/>
                <a:gd name="T2" fmla="*/ 10 w 10"/>
                <a:gd name="T3" fmla="*/ 77 h 82"/>
                <a:gd name="T4" fmla="*/ 10 w 10"/>
                <a:gd name="T5" fmla="*/ 0 h 82"/>
                <a:gd name="T6" fmla="*/ 0 w 10"/>
                <a:gd name="T7" fmla="*/ 0 h 82"/>
                <a:gd name="T8" fmla="*/ 0 w 10"/>
                <a:gd name="T9" fmla="*/ 77 h 82"/>
                <a:gd name="T10" fmla="*/ 5 w 10"/>
                <a:gd name="T11" fmla="*/ 72 h 82"/>
                <a:gd name="T12" fmla="*/ 5 w 10"/>
                <a:gd name="T13" fmla="*/ 82 h 82"/>
                <a:gd name="T14" fmla="*/ 10 w 10"/>
                <a:gd name="T15" fmla="*/ 82 h 82"/>
                <a:gd name="T16" fmla="*/ 10 w 10"/>
                <a:gd name="T17" fmla="*/ 77 h 82"/>
                <a:gd name="T18" fmla="*/ 5 w 10"/>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82"/>
                  </a:moveTo>
                  <a:lnTo>
                    <a:pt x="10" y="77"/>
                  </a:lnTo>
                  <a:lnTo>
                    <a:pt x="10" y="0"/>
                  </a:lnTo>
                  <a:lnTo>
                    <a:pt x="0" y="0"/>
                  </a:lnTo>
                  <a:lnTo>
                    <a:pt x="0" y="77"/>
                  </a:lnTo>
                  <a:lnTo>
                    <a:pt x="5" y="72"/>
                  </a:lnTo>
                  <a:lnTo>
                    <a:pt x="5" y="82"/>
                  </a:lnTo>
                  <a:lnTo>
                    <a:pt x="10" y="82"/>
                  </a:lnTo>
                  <a:lnTo>
                    <a:pt x="10" y="77"/>
                  </a:lnTo>
                  <a:lnTo>
                    <a:pt x="5"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2" name="Freeform 116"/>
            <p:cNvSpPr>
              <a:spLocks/>
            </p:cNvSpPr>
            <p:nvPr/>
          </p:nvSpPr>
          <p:spPr bwMode="auto">
            <a:xfrm>
              <a:off x="1817961" y="4764470"/>
              <a:ext cx="42257" cy="19208"/>
            </a:xfrm>
            <a:custGeom>
              <a:avLst/>
              <a:gdLst>
                <a:gd name="T0" fmla="*/ 0 w 22"/>
                <a:gd name="T1" fmla="*/ 5 h 10"/>
                <a:gd name="T2" fmla="*/ 5 w 22"/>
                <a:gd name="T3" fmla="*/ 10 h 10"/>
                <a:gd name="T4" fmla="*/ 22 w 22"/>
                <a:gd name="T5" fmla="*/ 10 h 10"/>
                <a:gd name="T6" fmla="*/ 22 w 22"/>
                <a:gd name="T7" fmla="*/ 0 h 10"/>
                <a:gd name="T8" fmla="*/ 5 w 22"/>
                <a:gd name="T9" fmla="*/ 0 h 10"/>
                <a:gd name="T10" fmla="*/ 10 w 22"/>
                <a:gd name="T11" fmla="*/ 5 h 10"/>
                <a:gd name="T12" fmla="*/ 0 w 22"/>
                <a:gd name="T13" fmla="*/ 5 h 10"/>
                <a:gd name="T14" fmla="*/ 0 w 22"/>
                <a:gd name="T15" fmla="*/ 10 h 10"/>
                <a:gd name="T16" fmla="*/ 5 w 22"/>
                <a:gd name="T17" fmla="*/ 10 h 10"/>
                <a:gd name="T18" fmla="*/ 0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0" y="5"/>
                  </a:moveTo>
                  <a:lnTo>
                    <a:pt x="5" y="10"/>
                  </a:lnTo>
                  <a:lnTo>
                    <a:pt x="22" y="10"/>
                  </a:lnTo>
                  <a:lnTo>
                    <a:pt x="22"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3" name="Freeform 117"/>
            <p:cNvSpPr>
              <a:spLocks/>
            </p:cNvSpPr>
            <p:nvPr/>
          </p:nvSpPr>
          <p:spPr bwMode="auto">
            <a:xfrm>
              <a:off x="1817961" y="4616569"/>
              <a:ext cx="19208" cy="157505"/>
            </a:xfrm>
            <a:custGeom>
              <a:avLst/>
              <a:gdLst>
                <a:gd name="T0" fmla="*/ 5 w 10"/>
                <a:gd name="T1" fmla="*/ 0 h 82"/>
                <a:gd name="T2" fmla="*/ 0 w 10"/>
                <a:gd name="T3" fmla="*/ 5 h 82"/>
                <a:gd name="T4" fmla="*/ 0 w 10"/>
                <a:gd name="T5" fmla="*/ 82 h 82"/>
                <a:gd name="T6" fmla="*/ 10 w 10"/>
                <a:gd name="T7" fmla="*/ 82 h 82"/>
                <a:gd name="T8" fmla="*/ 10 w 10"/>
                <a:gd name="T9" fmla="*/ 5 h 82"/>
                <a:gd name="T10" fmla="*/ 5 w 10"/>
                <a:gd name="T11" fmla="*/ 10 h 82"/>
                <a:gd name="T12" fmla="*/ 5 w 10"/>
                <a:gd name="T13" fmla="*/ 0 h 82"/>
                <a:gd name="T14" fmla="*/ 0 w 10"/>
                <a:gd name="T15" fmla="*/ 0 h 82"/>
                <a:gd name="T16" fmla="*/ 0 w 10"/>
                <a:gd name="T17" fmla="*/ 5 h 82"/>
                <a:gd name="T18" fmla="*/ 5 w 10"/>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0"/>
                  </a:moveTo>
                  <a:lnTo>
                    <a:pt x="0" y="5"/>
                  </a:lnTo>
                  <a:lnTo>
                    <a:pt x="0" y="82"/>
                  </a:lnTo>
                  <a:lnTo>
                    <a:pt x="10" y="82"/>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8" name="Freeform 122"/>
            <p:cNvSpPr>
              <a:spLocks/>
            </p:cNvSpPr>
            <p:nvPr/>
          </p:nvSpPr>
          <p:spPr bwMode="auto">
            <a:xfrm>
              <a:off x="3185561" y="4616569"/>
              <a:ext cx="42257" cy="19208"/>
            </a:xfrm>
            <a:custGeom>
              <a:avLst/>
              <a:gdLst>
                <a:gd name="T0" fmla="*/ 22 w 22"/>
                <a:gd name="T1" fmla="*/ 5 h 10"/>
                <a:gd name="T2" fmla="*/ 17 w 22"/>
                <a:gd name="T3" fmla="*/ 0 h 10"/>
                <a:gd name="T4" fmla="*/ 0 w 22"/>
                <a:gd name="T5" fmla="*/ 0 h 10"/>
                <a:gd name="T6" fmla="*/ 0 w 22"/>
                <a:gd name="T7" fmla="*/ 10 h 10"/>
                <a:gd name="T8" fmla="*/ 17 w 22"/>
                <a:gd name="T9" fmla="*/ 10 h 10"/>
                <a:gd name="T10" fmla="*/ 12 w 22"/>
                <a:gd name="T11" fmla="*/ 5 h 10"/>
                <a:gd name="T12" fmla="*/ 22 w 22"/>
                <a:gd name="T13" fmla="*/ 5 h 10"/>
                <a:gd name="T14" fmla="*/ 22 w 22"/>
                <a:gd name="T15" fmla="*/ 0 h 10"/>
                <a:gd name="T16" fmla="*/ 17 w 22"/>
                <a:gd name="T17" fmla="*/ 0 h 10"/>
                <a:gd name="T18" fmla="*/ 22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22" y="5"/>
                  </a:moveTo>
                  <a:lnTo>
                    <a:pt x="17" y="0"/>
                  </a:lnTo>
                  <a:lnTo>
                    <a:pt x="0" y="0"/>
                  </a:lnTo>
                  <a:lnTo>
                    <a:pt x="0" y="10"/>
                  </a:lnTo>
                  <a:lnTo>
                    <a:pt x="17" y="10"/>
                  </a:lnTo>
                  <a:lnTo>
                    <a:pt x="12" y="5"/>
                  </a:lnTo>
                  <a:lnTo>
                    <a:pt x="22" y="5"/>
                  </a:lnTo>
                  <a:lnTo>
                    <a:pt x="22" y="0"/>
                  </a:lnTo>
                  <a:lnTo>
                    <a:pt x="17" y="0"/>
                  </a:lnTo>
                  <a:lnTo>
                    <a:pt x="22"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9" name="Freeform 123"/>
            <p:cNvSpPr>
              <a:spLocks/>
            </p:cNvSpPr>
            <p:nvPr/>
          </p:nvSpPr>
          <p:spPr bwMode="auto">
            <a:xfrm>
              <a:off x="3208611" y="4626173"/>
              <a:ext cx="19208" cy="157505"/>
            </a:xfrm>
            <a:custGeom>
              <a:avLst/>
              <a:gdLst>
                <a:gd name="T0" fmla="*/ 5 w 10"/>
                <a:gd name="T1" fmla="*/ 82 h 82"/>
                <a:gd name="T2" fmla="*/ 10 w 10"/>
                <a:gd name="T3" fmla="*/ 77 h 82"/>
                <a:gd name="T4" fmla="*/ 10 w 10"/>
                <a:gd name="T5" fmla="*/ 0 h 82"/>
                <a:gd name="T6" fmla="*/ 0 w 10"/>
                <a:gd name="T7" fmla="*/ 0 h 82"/>
                <a:gd name="T8" fmla="*/ 0 w 10"/>
                <a:gd name="T9" fmla="*/ 77 h 82"/>
                <a:gd name="T10" fmla="*/ 5 w 10"/>
                <a:gd name="T11" fmla="*/ 72 h 82"/>
                <a:gd name="T12" fmla="*/ 5 w 10"/>
                <a:gd name="T13" fmla="*/ 82 h 82"/>
                <a:gd name="T14" fmla="*/ 10 w 10"/>
                <a:gd name="T15" fmla="*/ 82 h 82"/>
                <a:gd name="T16" fmla="*/ 10 w 10"/>
                <a:gd name="T17" fmla="*/ 77 h 82"/>
                <a:gd name="T18" fmla="*/ 5 w 10"/>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82"/>
                  </a:moveTo>
                  <a:lnTo>
                    <a:pt x="10" y="77"/>
                  </a:lnTo>
                  <a:lnTo>
                    <a:pt x="10" y="0"/>
                  </a:lnTo>
                  <a:lnTo>
                    <a:pt x="0" y="0"/>
                  </a:lnTo>
                  <a:lnTo>
                    <a:pt x="0" y="77"/>
                  </a:lnTo>
                  <a:lnTo>
                    <a:pt x="5" y="72"/>
                  </a:lnTo>
                  <a:lnTo>
                    <a:pt x="5" y="82"/>
                  </a:lnTo>
                  <a:lnTo>
                    <a:pt x="10" y="82"/>
                  </a:lnTo>
                  <a:lnTo>
                    <a:pt x="10" y="77"/>
                  </a:lnTo>
                  <a:lnTo>
                    <a:pt x="5"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0" name="Freeform 124"/>
            <p:cNvSpPr>
              <a:spLocks/>
            </p:cNvSpPr>
            <p:nvPr/>
          </p:nvSpPr>
          <p:spPr bwMode="auto">
            <a:xfrm>
              <a:off x="3175958" y="4764470"/>
              <a:ext cx="42257" cy="19208"/>
            </a:xfrm>
            <a:custGeom>
              <a:avLst/>
              <a:gdLst>
                <a:gd name="T0" fmla="*/ 0 w 22"/>
                <a:gd name="T1" fmla="*/ 5 h 10"/>
                <a:gd name="T2" fmla="*/ 5 w 22"/>
                <a:gd name="T3" fmla="*/ 10 h 10"/>
                <a:gd name="T4" fmla="*/ 22 w 22"/>
                <a:gd name="T5" fmla="*/ 10 h 10"/>
                <a:gd name="T6" fmla="*/ 22 w 22"/>
                <a:gd name="T7" fmla="*/ 0 h 10"/>
                <a:gd name="T8" fmla="*/ 5 w 22"/>
                <a:gd name="T9" fmla="*/ 0 h 10"/>
                <a:gd name="T10" fmla="*/ 10 w 22"/>
                <a:gd name="T11" fmla="*/ 5 h 10"/>
                <a:gd name="T12" fmla="*/ 0 w 22"/>
                <a:gd name="T13" fmla="*/ 5 h 10"/>
                <a:gd name="T14" fmla="*/ 0 w 22"/>
                <a:gd name="T15" fmla="*/ 10 h 10"/>
                <a:gd name="T16" fmla="*/ 5 w 22"/>
                <a:gd name="T17" fmla="*/ 10 h 10"/>
                <a:gd name="T18" fmla="*/ 0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0" y="5"/>
                  </a:moveTo>
                  <a:lnTo>
                    <a:pt x="5" y="10"/>
                  </a:lnTo>
                  <a:lnTo>
                    <a:pt x="22" y="10"/>
                  </a:lnTo>
                  <a:lnTo>
                    <a:pt x="22"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1" name="Freeform 125"/>
            <p:cNvSpPr>
              <a:spLocks/>
            </p:cNvSpPr>
            <p:nvPr/>
          </p:nvSpPr>
          <p:spPr bwMode="auto">
            <a:xfrm>
              <a:off x="3175958" y="4616569"/>
              <a:ext cx="19208" cy="157505"/>
            </a:xfrm>
            <a:custGeom>
              <a:avLst/>
              <a:gdLst>
                <a:gd name="T0" fmla="*/ 5 w 10"/>
                <a:gd name="T1" fmla="*/ 0 h 82"/>
                <a:gd name="T2" fmla="*/ 0 w 10"/>
                <a:gd name="T3" fmla="*/ 5 h 82"/>
                <a:gd name="T4" fmla="*/ 0 w 10"/>
                <a:gd name="T5" fmla="*/ 82 h 82"/>
                <a:gd name="T6" fmla="*/ 10 w 10"/>
                <a:gd name="T7" fmla="*/ 82 h 82"/>
                <a:gd name="T8" fmla="*/ 10 w 10"/>
                <a:gd name="T9" fmla="*/ 5 h 82"/>
                <a:gd name="T10" fmla="*/ 5 w 10"/>
                <a:gd name="T11" fmla="*/ 10 h 82"/>
                <a:gd name="T12" fmla="*/ 5 w 10"/>
                <a:gd name="T13" fmla="*/ 0 h 82"/>
                <a:gd name="T14" fmla="*/ 0 w 10"/>
                <a:gd name="T15" fmla="*/ 0 h 82"/>
                <a:gd name="T16" fmla="*/ 0 w 10"/>
                <a:gd name="T17" fmla="*/ 5 h 82"/>
                <a:gd name="T18" fmla="*/ 5 w 10"/>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0"/>
                  </a:moveTo>
                  <a:lnTo>
                    <a:pt x="0" y="5"/>
                  </a:lnTo>
                  <a:lnTo>
                    <a:pt x="0" y="82"/>
                  </a:lnTo>
                  <a:lnTo>
                    <a:pt x="10" y="82"/>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6" name="Freeform 130"/>
            <p:cNvSpPr>
              <a:spLocks/>
            </p:cNvSpPr>
            <p:nvPr/>
          </p:nvSpPr>
          <p:spPr bwMode="auto">
            <a:xfrm>
              <a:off x="1827565" y="5064113"/>
              <a:ext cx="42257" cy="19208"/>
            </a:xfrm>
            <a:custGeom>
              <a:avLst/>
              <a:gdLst>
                <a:gd name="T0" fmla="*/ 22 w 22"/>
                <a:gd name="T1" fmla="*/ 5 h 10"/>
                <a:gd name="T2" fmla="*/ 17 w 22"/>
                <a:gd name="T3" fmla="*/ 0 h 10"/>
                <a:gd name="T4" fmla="*/ 0 w 22"/>
                <a:gd name="T5" fmla="*/ 0 h 10"/>
                <a:gd name="T6" fmla="*/ 0 w 22"/>
                <a:gd name="T7" fmla="*/ 10 h 10"/>
                <a:gd name="T8" fmla="*/ 17 w 22"/>
                <a:gd name="T9" fmla="*/ 10 h 10"/>
                <a:gd name="T10" fmla="*/ 12 w 22"/>
                <a:gd name="T11" fmla="*/ 5 h 10"/>
                <a:gd name="T12" fmla="*/ 22 w 22"/>
                <a:gd name="T13" fmla="*/ 5 h 10"/>
                <a:gd name="T14" fmla="*/ 22 w 22"/>
                <a:gd name="T15" fmla="*/ 0 h 10"/>
                <a:gd name="T16" fmla="*/ 17 w 22"/>
                <a:gd name="T17" fmla="*/ 0 h 10"/>
                <a:gd name="T18" fmla="*/ 22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22" y="5"/>
                  </a:moveTo>
                  <a:lnTo>
                    <a:pt x="17" y="0"/>
                  </a:lnTo>
                  <a:lnTo>
                    <a:pt x="0" y="0"/>
                  </a:lnTo>
                  <a:lnTo>
                    <a:pt x="0" y="10"/>
                  </a:lnTo>
                  <a:lnTo>
                    <a:pt x="17" y="10"/>
                  </a:lnTo>
                  <a:lnTo>
                    <a:pt x="12" y="5"/>
                  </a:lnTo>
                  <a:lnTo>
                    <a:pt x="22" y="5"/>
                  </a:lnTo>
                  <a:lnTo>
                    <a:pt x="22" y="0"/>
                  </a:lnTo>
                  <a:lnTo>
                    <a:pt x="17" y="0"/>
                  </a:lnTo>
                  <a:lnTo>
                    <a:pt x="22"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7" name="Freeform 131"/>
            <p:cNvSpPr>
              <a:spLocks/>
            </p:cNvSpPr>
            <p:nvPr/>
          </p:nvSpPr>
          <p:spPr bwMode="auto">
            <a:xfrm>
              <a:off x="1850615" y="5073717"/>
              <a:ext cx="19208" cy="211287"/>
            </a:xfrm>
            <a:custGeom>
              <a:avLst/>
              <a:gdLst>
                <a:gd name="T0" fmla="*/ 10 w 10"/>
                <a:gd name="T1" fmla="*/ 110 h 110"/>
                <a:gd name="T2" fmla="*/ 10 w 10"/>
                <a:gd name="T3" fmla="*/ 110 h 110"/>
                <a:gd name="T4" fmla="*/ 10 w 10"/>
                <a:gd name="T5" fmla="*/ 0 h 110"/>
                <a:gd name="T6" fmla="*/ 0 w 10"/>
                <a:gd name="T7" fmla="*/ 0 h 110"/>
                <a:gd name="T8" fmla="*/ 0 w 10"/>
                <a:gd name="T9" fmla="*/ 110 h 110"/>
                <a:gd name="T10" fmla="*/ 0 w 10"/>
                <a:gd name="T11" fmla="*/ 110 h 110"/>
                <a:gd name="T12" fmla="*/ 10 w 10"/>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0" h="110">
                  <a:moveTo>
                    <a:pt x="10" y="110"/>
                  </a:moveTo>
                  <a:lnTo>
                    <a:pt x="10" y="110"/>
                  </a:lnTo>
                  <a:lnTo>
                    <a:pt x="10" y="0"/>
                  </a:lnTo>
                  <a:lnTo>
                    <a:pt x="0" y="0"/>
                  </a:lnTo>
                  <a:lnTo>
                    <a:pt x="0" y="110"/>
                  </a:lnTo>
                  <a:lnTo>
                    <a:pt x="0" y="110"/>
                  </a:lnTo>
                  <a:lnTo>
                    <a:pt x="10" y="1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8" name="Freeform 132"/>
            <p:cNvSpPr>
              <a:spLocks/>
            </p:cNvSpPr>
            <p:nvPr/>
          </p:nvSpPr>
          <p:spPr bwMode="auto">
            <a:xfrm>
              <a:off x="1841011" y="5285003"/>
              <a:ext cx="28812" cy="213207"/>
            </a:xfrm>
            <a:custGeom>
              <a:avLst/>
              <a:gdLst>
                <a:gd name="T0" fmla="*/ 5 w 15"/>
                <a:gd name="T1" fmla="*/ 111 h 111"/>
                <a:gd name="T2" fmla="*/ 10 w 15"/>
                <a:gd name="T3" fmla="*/ 106 h 111"/>
                <a:gd name="T4" fmla="*/ 15 w 15"/>
                <a:gd name="T5" fmla="*/ 0 h 111"/>
                <a:gd name="T6" fmla="*/ 5 w 15"/>
                <a:gd name="T7" fmla="*/ 0 h 111"/>
                <a:gd name="T8" fmla="*/ 0 w 15"/>
                <a:gd name="T9" fmla="*/ 106 h 111"/>
                <a:gd name="T10" fmla="*/ 3 w 15"/>
                <a:gd name="T11" fmla="*/ 101 h 111"/>
                <a:gd name="T12" fmla="*/ 5 w 15"/>
                <a:gd name="T13" fmla="*/ 111 h 111"/>
                <a:gd name="T14" fmla="*/ 8 w 15"/>
                <a:gd name="T15" fmla="*/ 111 h 111"/>
                <a:gd name="T16" fmla="*/ 10 w 15"/>
                <a:gd name="T17" fmla="*/ 106 h 111"/>
                <a:gd name="T18" fmla="*/ 5 w 15"/>
                <a:gd name="T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1">
                  <a:moveTo>
                    <a:pt x="5" y="111"/>
                  </a:moveTo>
                  <a:lnTo>
                    <a:pt x="10" y="106"/>
                  </a:lnTo>
                  <a:lnTo>
                    <a:pt x="15" y="0"/>
                  </a:lnTo>
                  <a:lnTo>
                    <a:pt x="5" y="0"/>
                  </a:lnTo>
                  <a:lnTo>
                    <a:pt x="0" y="106"/>
                  </a:lnTo>
                  <a:lnTo>
                    <a:pt x="3" y="101"/>
                  </a:lnTo>
                  <a:lnTo>
                    <a:pt x="5" y="111"/>
                  </a:lnTo>
                  <a:lnTo>
                    <a:pt x="8" y="111"/>
                  </a:lnTo>
                  <a:lnTo>
                    <a:pt x="10" y="106"/>
                  </a:lnTo>
                  <a:lnTo>
                    <a:pt x="5" y="1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9" name="Freeform 133"/>
            <p:cNvSpPr>
              <a:spLocks/>
            </p:cNvSpPr>
            <p:nvPr/>
          </p:nvSpPr>
          <p:spPr bwMode="auto">
            <a:xfrm>
              <a:off x="1827565" y="5479003"/>
              <a:ext cx="23049" cy="19208"/>
            </a:xfrm>
            <a:custGeom>
              <a:avLst/>
              <a:gdLst>
                <a:gd name="T0" fmla="*/ 0 w 12"/>
                <a:gd name="T1" fmla="*/ 5 h 10"/>
                <a:gd name="T2" fmla="*/ 5 w 12"/>
                <a:gd name="T3" fmla="*/ 10 h 10"/>
                <a:gd name="T4" fmla="*/ 12 w 12"/>
                <a:gd name="T5" fmla="*/ 10 h 10"/>
                <a:gd name="T6" fmla="*/ 10 w 12"/>
                <a:gd name="T7" fmla="*/ 0 h 10"/>
                <a:gd name="T8" fmla="*/ 5 w 12"/>
                <a:gd name="T9" fmla="*/ 0 h 10"/>
                <a:gd name="T10" fmla="*/ 10 w 12"/>
                <a:gd name="T11" fmla="*/ 5 h 10"/>
                <a:gd name="T12" fmla="*/ 0 w 12"/>
                <a:gd name="T13" fmla="*/ 5 h 10"/>
                <a:gd name="T14" fmla="*/ 0 w 12"/>
                <a:gd name="T15" fmla="*/ 10 h 10"/>
                <a:gd name="T16" fmla="*/ 5 w 12"/>
                <a:gd name="T17" fmla="*/ 10 h 10"/>
                <a:gd name="T18" fmla="*/ 0 w 1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0" y="5"/>
                  </a:moveTo>
                  <a:lnTo>
                    <a:pt x="5" y="10"/>
                  </a:lnTo>
                  <a:lnTo>
                    <a:pt x="12" y="10"/>
                  </a:lnTo>
                  <a:lnTo>
                    <a:pt x="10"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0" name="Freeform 134"/>
            <p:cNvSpPr>
              <a:spLocks/>
            </p:cNvSpPr>
            <p:nvPr/>
          </p:nvSpPr>
          <p:spPr bwMode="auto">
            <a:xfrm>
              <a:off x="1817961" y="5285003"/>
              <a:ext cx="28812" cy="203603"/>
            </a:xfrm>
            <a:custGeom>
              <a:avLst/>
              <a:gdLst>
                <a:gd name="T0" fmla="*/ 0 w 15"/>
                <a:gd name="T1" fmla="*/ 0 h 106"/>
                <a:gd name="T2" fmla="*/ 0 w 15"/>
                <a:gd name="T3" fmla="*/ 2 h 106"/>
                <a:gd name="T4" fmla="*/ 5 w 15"/>
                <a:gd name="T5" fmla="*/ 106 h 106"/>
                <a:gd name="T6" fmla="*/ 15 w 15"/>
                <a:gd name="T7" fmla="*/ 106 h 106"/>
                <a:gd name="T8" fmla="*/ 10 w 15"/>
                <a:gd name="T9" fmla="*/ 0 h 106"/>
                <a:gd name="T10" fmla="*/ 10 w 15"/>
                <a:gd name="T11" fmla="*/ 0 h 106"/>
                <a:gd name="T12" fmla="*/ 0 w 1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5" h="106">
                  <a:moveTo>
                    <a:pt x="0" y="0"/>
                  </a:moveTo>
                  <a:lnTo>
                    <a:pt x="0" y="2"/>
                  </a:lnTo>
                  <a:lnTo>
                    <a:pt x="5" y="106"/>
                  </a:lnTo>
                  <a:lnTo>
                    <a:pt x="15" y="106"/>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1" name="Freeform 135"/>
            <p:cNvSpPr>
              <a:spLocks/>
            </p:cNvSpPr>
            <p:nvPr/>
          </p:nvSpPr>
          <p:spPr bwMode="auto">
            <a:xfrm>
              <a:off x="1817961" y="5064113"/>
              <a:ext cx="19208" cy="220890"/>
            </a:xfrm>
            <a:custGeom>
              <a:avLst/>
              <a:gdLst>
                <a:gd name="T0" fmla="*/ 5 w 10"/>
                <a:gd name="T1" fmla="*/ 0 h 115"/>
                <a:gd name="T2" fmla="*/ 0 w 10"/>
                <a:gd name="T3" fmla="*/ 5 h 115"/>
                <a:gd name="T4" fmla="*/ 0 w 10"/>
                <a:gd name="T5" fmla="*/ 115 h 115"/>
                <a:gd name="T6" fmla="*/ 10 w 10"/>
                <a:gd name="T7" fmla="*/ 115 h 115"/>
                <a:gd name="T8" fmla="*/ 10 w 10"/>
                <a:gd name="T9" fmla="*/ 5 h 115"/>
                <a:gd name="T10" fmla="*/ 5 w 10"/>
                <a:gd name="T11" fmla="*/ 10 h 115"/>
                <a:gd name="T12" fmla="*/ 5 w 10"/>
                <a:gd name="T13" fmla="*/ 0 h 115"/>
                <a:gd name="T14" fmla="*/ 0 w 10"/>
                <a:gd name="T15" fmla="*/ 0 h 115"/>
                <a:gd name="T16" fmla="*/ 0 w 10"/>
                <a:gd name="T17" fmla="*/ 5 h 115"/>
                <a:gd name="T18" fmla="*/ 5 w 10"/>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5">
                  <a:moveTo>
                    <a:pt x="5" y="0"/>
                  </a:moveTo>
                  <a:lnTo>
                    <a:pt x="0" y="5"/>
                  </a:lnTo>
                  <a:lnTo>
                    <a:pt x="0" y="115"/>
                  </a:lnTo>
                  <a:lnTo>
                    <a:pt x="10" y="115"/>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8" name="Freeform 142"/>
            <p:cNvSpPr>
              <a:spLocks/>
            </p:cNvSpPr>
            <p:nvPr/>
          </p:nvSpPr>
          <p:spPr bwMode="auto">
            <a:xfrm>
              <a:off x="3185561" y="5064113"/>
              <a:ext cx="42257" cy="19208"/>
            </a:xfrm>
            <a:custGeom>
              <a:avLst/>
              <a:gdLst>
                <a:gd name="T0" fmla="*/ 22 w 22"/>
                <a:gd name="T1" fmla="*/ 5 h 10"/>
                <a:gd name="T2" fmla="*/ 17 w 22"/>
                <a:gd name="T3" fmla="*/ 0 h 10"/>
                <a:gd name="T4" fmla="*/ 0 w 22"/>
                <a:gd name="T5" fmla="*/ 0 h 10"/>
                <a:gd name="T6" fmla="*/ 0 w 22"/>
                <a:gd name="T7" fmla="*/ 10 h 10"/>
                <a:gd name="T8" fmla="*/ 17 w 22"/>
                <a:gd name="T9" fmla="*/ 10 h 10"/>
                <a:gd name="T10" fmla="*/ 12 w 22"/>
                <a:gd name="T11" fmla="*/ 5 h 10"/>
                <a:gd name="T12" fmla="*/ 22 w 22"/>
                <a:gd name="T13" fmla="*/ 5 h 10"/>
                <a:gd name="T14" fmla="*/ 22 w 22"/>
                <a:gd name="T15" fmla="*/ 0 h 10"/>
                <a:gd name="T16" fmla="*/ 17 w 22"/>
                <a:gd name="T17" fmla="*/ 0 h 10"/>
                <a:gd name="T18" fmla="*/ 22 w 2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22" y="5"/>
                  </a:moveTo>
                  <a:lnTo>
                    <a:pt x="17" y="0"/>
                  </a:lnTo>
                  <a:lnTo>
                    <a:pt x="0" y="0"/>
                  </a:lnTo>
                  <a:lnTo>
                    <a:pt x="0" y="10"/>
                  </a:lnTo>
                  <a:lnTo>
                    <a:pt x="17" y="10"/>
                  </a:lnTo>
                  <a:lnTo>
                    <a:pt x="12" y="5"/>
                  </a:lnTo>
                  <a:lnTo>
                    <a:pt x="22" y="5"/>
                  </a:lnTo>
                  <a:lnTo>
                    <a:pt x="22" y="0"/>
                  </a:lnTo>
                  <a:lnTo>
                    <a:pt x="17" y="0"/>
                  </a:lnTo>
                  <a:lnTo>
                    <a:pt x="22"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9" name="Freeform 143"/>
            <p:cNvSpPr>
              <a:spLocks/>
            </p:cNvSpPr>
            <p:nvPr/>
          </p:nvSpPr>
          <p:spPr bwMode="auto">
            <a:xfrm>
              <a:off x="3208611" y="5073717"/>
              <a:ext cx="19208" cy="211287"/>
            </a:xfrm>
            <a:custGeom>
              <a:avLst/>
              <a:gdLst>
                <a:gd name="T0" fmla="*/ 10 w 10"/>
                <a:gd name="T1" fmla="*/ 110 h 110"/>
                <a:gd name="T2" fmla="*/ 10 w 10"/>
                <a:gd name="T3" fmla="*/ 110 h 110"/>
                <a:gd name="T4" fmla="*/ 10 w 10"/>
                <a:gd name="T5" fmla="*/ 0 h 110"/>
                <a:gd name="T6" fmla="*/ 0 w 10"/>
                <a:gd name="T7" fmla="*/ 0 h 110"/>
                <a:gd name="T8" fmla="*/ 0 w 10"/>
                <a:gd name="T9" fmla="*/ 110 h 110"/>
                <a:gd name="T10" fmla="*/ 0 w 10"/>
                <a:gd name="T11" fmla="*/ 110 h 110"/>
                <a:gd name="T12" fmla="*/ 10 w 10"/>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0" h="110">
                  <a:moveTo>
                    <a:pt x="10" y="110"/>
                  </a:moveTo>
                  <a:lnTo>
                    <a:pt x="10" y="110"/>
                  </a:lnTo>
                  <a:lnTo>
                    <a:pt x="10" y="0"/>
                  </a:lnTo>
                  <a:lnTo>
                    <a:pt x="0" y="0"/>
                  </a:lnTo>
                  <a:lnTo>
                    <a:pt x="0" y="110"/>
                  </a:lnTo>
                  <a:lnTo>
                    <a:pt x="0" y="110"/>
                  </a:lnTo>
                  <a:lnTo>
                    <a:pt x="10" y="1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0" name="Freeform 144"/>
            <p:cNvSpPr>
              <a:spLocks/>
            </p:cNvSpPr>
            <p:nvPr/>
          </p:nvSpPr>
          <p:spPr bwMode="auto">
            <a:xfrm>
              <a:off x="3199007" y="5285003"/>
              <a:ext cx="28812" cy="213207"/>
            </a:xfrm>
            <a:custGeom>
              <a:avLst/>
              <a:gdLst>
                <a:gd name="T0" fmla="*/ 5 w 15"/>
                <a:gd name="T1" fmla="*/ 111 h 111"/>
                <a:gd name="T2" fmla="*/ 10 w 15"/>
                <a:gd name="T3" fmla="*/ 106 h 111"/>
                <a:gd name="T4" fmla="*/ 15 w 15"/>
                <a:gd name="T5" fmla="*/ 0 h 111"/>
                <a:gd name="T6" fmla="*/ 5 w 15"/>
                <a:gd name="T7" fmla="*/ 0 h 111"/>
                <a:gd name="T8" fmla="*/ 0 w 15"/>
                <a:gd name="T9" fmla="*/ 106 h 111"/>
                <a:gd name="T10" fmla="*/ 5 w 15"/>
                <a:gd name="T11" fmla="*/ 101 h 111"/>
                <a:gd name="T12" fmla="*/ 5 w 15"/>
                <a:gd name="T13" fmla="*/ 111 h 111"/>
                <a:gd name="T14" fmla="*/ 10 w 15"/>
                <a:gd name="T15" fmla="*/ 111 h 111"/>
                <a:gd name="T16" fmla="*/ 10 w 15"/>
                <a:gd name="T17" fmla="*/ 106 h 111"/>
                <a:gd name="T18" fmla="*/ 5 w 15"/>
                <a:gd name="T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1">
                  <a:moveTo>
                    <a:pt x="5" y="111"/>
                  </a:moveTo>
                  <a:lnTo>
                    <a:pt x="10" y="106"/>
                  </a:lnTo>
                  <a:lnTo>
                    <a:pt x="15" y="0"/>
                  </a:lnTo>
                  <a:lnTo>
                    <a:pt x="5" y="0"/>
                  </a:lnTo>
                  <a:lnTo>
                    <a:pt x="0" y="106"/>
                  </a:lnTo>
                  <a:lnTo>
                    <a:pt x="5" y="101"/>
                  </a:lnTo>
                  <a:lnTo>
                    <a:pt x="5" y="111"/>
                  </a:lnTo>
                  <a:lnTo>
                    <a:pt x="10" y="111"/>
                  </a:lnTo>
                  <a:lnTo>
                    <a:pt x="10" y="106"/>
                  </a:lnTo>
                  <a:lnTo>
                    <a:pt x="5" y="1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1" name="Freeform 145"/>
            <p:cNvSpPr>
              <a:spLocks/>
            </p:cNvSpPr>
            <p:nvPr/>
          </p:nvSpPr>
          <p:spPr bwMode="auto">
            <a:xfrm>
              <a:off x="3185561" y="5479003"/>
              <a:ext cx="23049" cy="19208"/>
            </a:xfrm>
            <a:custGeom>
              <a:avLst/>
              <a:gdLst>
                <a:gd name="T0" fmla="*/ 0 w 12"/>
                <a:gd name="T1" fmla="*/ 5 h 10"/>
                <a:gd name="T2" fmla="*/ 5 w 12"/>
                <a:gd name="T3" fmla="*/ 10 h 10"/>
                <a:gd name="T4" fmla="*/ 12 w 12"/>
                <a:gd name="T5" fmla="*/ 10 h 10"/>
                <a:gd name="T6" fmla="*/ 12 w 12"/>
                <a:gd name="T7" fmla="*/ 0 h 10"/>
                <a:gd name="T8" fmla="*/ 5 w 12"/>
                <a:gd name="T9" fmla="*/ 0 h 10"/>
                <a:gd name="T10" fmla="*/ 10 w 12"/>
                <a:gd name="T11" fmla="*/ 5 h 10"/>
                <a:gd name="T12" fmla="*/ 0 w 12"/>
                <a:gd name="T13" fmla="*/ 5 h 10"/>
                <a:gd name="T14" fmla="*/ 0 w 12"/>
                <a:gd name="T15" fmla="*/ 10 h 10"/>
                <a:gd name="T16" fmla="*/ 5 w 12"/>
                <a:gd name="T17" fmla="*/ 10 h 10"/>
                <a:gd name="T18" fmla="*/ 0 w 1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0" y="5"/>
                  </a:moveTo>
                  <a:lnTo>
                    <a:pt x="5" y="10"/>
                  </a:lnTo>
                  <a:lnTo>
                    <a:pt x="12" y="10"/>
                  </a:lnTo>
                  <a:lnTo>
                    <a:pt x="12"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2" name="Freeform 146"/>
            <p:cNvSpPr>
              <a:spLocks/>
            </p:cNvSpPr>
            <p:nvPr/>
          </p:nvSpPr>
          <p:spPr bwMode="auto">
            <a:xfrm>
              <a:off x="3175958" y="5285003"/>
              <a:ext cx="28812" cy="203603"/>
            </a:xfrm>
            <a:custGeom>
              <a:avLst/>
              <a:gdLst>
                <a:gd name="T0" fmla="*/ 0 w 15"/>
                <a:gd name="T1" fmla="*/ 0 h 106"/>
                <a:gd name="T2" fmla="*/ 0 w 15"/>
                <a:gd name="T3" fmla="*/ 2 h 106"/>
                <a:gd name="T4" fmla="*/ 5 w 15"/>
                <a:gd name="T5" fmla="*/ 106 h 106"/>
                <a:gd name="T6" fmla="*/ 15 w 15"/>
                <a:gd name="T7" fmla="*/ 106 h 106"/>
                <a:gd name="T8" fmla="*/ 10 w 15"/>
                <a:gd name="T9" fmla="*/ 0 h 106"/>
                <a:gd name="T10" fmla="*/ 10 w 15"/>
                <a:gd name="T11" fmla="*/ 0 h 106"/>
                <a:gd name="T12" fmla="*/ 0 w 1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5" h="106">
                  <a:moveTo>
                    <a:pt x="0" y="0"/>
                  </a:moveTo>
                  <a:lnTo>
                    <a:pt x="0" y="2"/>
                  </a:lnTo>
                  <a:lnTo>
                    <a:pt x="5" y="106"/>
                  </a:lnTo>
                  <a:lnTo>
                    <a:pt x="15" y="106"/>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3" name="Freeform 147"/>
            <p:cNvSpPr>
              <a:spLocks/>
            </p:cNvSpPr>
            <p:nvPr/>
          </p:nvSpPr>
          <p:spPr bwMode="auto">
            <a:xfrm>
              <a:off x="3175958" y="5064113"/>
              <a:ext cx="19208" cy="220890"/>
            </a:xfrm>
            <a:custGeom>
              <a:avLst/>
              <a:gdLst>
                <a:gd name="T0" fmla="*/ 5 w 10"/>
                <a:gd name="T1" fmla="*/ 0 h 115"/>
                <a:gd name="T2" fmla="*/ 0 w 10"/>
                <a:gd name="T3" fmla="*/ 5 h 115"/>
                <a:gd name="T4" fmla="*/ 0 w 10"/>
                <a:gd name="T5" fmla="*/ 115 h 115"/>
                <a:gd name="T6" fmla="*/ 10 w 10"/>
                <a:gd name="T7" fmla="*/ 115 h 115"/>
                <a:gd name="T8" fmla="*/ 10 w 10"/>
                <a:gd name="T9" fmla="*/ 5 h 115"/>
                <a:gd name="T10" fmla="*/ 5 w 10"/>
                <a:gd name="T11" fmla="*/ 10 h 115"/>
                <a:gd name="T12" fmla="*/ 5 w 10"/>
                <a:gd name="T13" fmla="*/ 0 h 115"/>
                <a:gd name="T14" fmla="*/ 0 w 10"/>
                <a:gd name="T15" fmla="*/ 0 h 115"/>
                <a:gd name="T16" fmla="*/ 0 w 10"/>
                <a:gd name="T17" fmla="*/ 5 h 115"/>
                <a:gd name="T18" fmla="*/ 5 w 10"/>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5">
                  <a:moveTo>
                    <a:pt x="5" y="0"/>
                  </a:moveTo>
                  <a:lnTo>
                    <a:pt x="0" y="5"/>
                  </a:lnTo>
                  <a:lnTo>
                    <a:pt x="0" y="115"/>
                  </a:lnTo>
                  <a:lnTo>
                    <a:pt x="10" y="115"/>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0" name="Freeform 164"/>
            <p:cNvSpPr>
              <a:spLocks/>
            </p:cNvSpPr>
            <p:nvPr/>
          </p:nvSpPr>
          <p:spPr bwMode="auto">
            <a:xfrm>
              <a:off x="3398769" y="3031920"/>
              <a:ext cx="28812" cy="23049"/>
            </a:xfrm>
            <a:custGeom>
              <a:avLst/>
              <a:gdLst>
                <a:gd name="T0" fmla="*/ 8 w 15"/>
                <a:gd name="T1" fmla="*/ 0 h 12"/>
                <a:gd name="T2" fmla="*/ 8 w 15"/>
                <a:gd name="T3" fmla="*/ 0 h 12"/>
                <a:gd name="T4" fmla="*/ 8 w 15"/>
                <a:gd name="T5" fmla="*/ 2 h 12"/>
                <a:gd name="T6" fmla="*/ 8 w 15"/>
                <a:gd name="T7" fmla="*/ 2 h 12"/>
                <a:gd name="T8" fmla="*/ 6 w 15"/>
                <a:gd name="T9" fmla="*/ 2 h 12"/>
                <a:gd name="T10" fmla="*/ 6 w 15"/>
                <a:gd name="T11" fmla="*/ 2 h 12"/>
                <a:gd name="T12" fmla="*/ 5 w 15"/>
                <a:gd name="T13" fmla="*/ 2 h 12"/>
                <a:gd name="T14" fmla="*/ 3 w 15"/>
                <a:gd name="T15" fmla="*/ 2 h 12"/>
                <a:gd name="T16" fmla="*/ 1 w 15"/>
                <a:gd name="T17" fmla="*/ 3 h 12"/>
                <a:gd name="T18" fmla="*/ 0 w 15"/>
                <a:gd name="T19" fmla="*/ 3 h 12"/>
                <a:gd name="T20" fmla="*/ 0 w 15"/>
                <a:gd name="T21" fmla="*/ 12 h 12"/>
                <a:gd name="T22" fmla="*/ 1 w 15"/>
                <a:gd name="T23" fmla="*/ 12 h 12"/>
                <a:gd name="T24" fmla="*/ 5 w 15"/>
                <a:gd name="T25" fmla="*/ 12 h 12"/>
                <a:gd name="T26" fmla="*/ 6 w 15"/>
                <a:gd name="T27" fmla="*/ 12 h 12"/>
                <a:gd name="T28" fmla="*/ 8 w 15"/>
                <a:gd name="T29" fmla="*/ 12 h 12"/>
                <a:gd name="T30" fmla="*/ 10 w 15"/>
                <a:gd name="T31" fmla="*/ 10 h 12"/>
                <a:gd name="T32" fmla="*/ 13 w 15"/>
                <a:gd name="T33" fmla="*/ 10 h 12"/>
                <a:gd name="T34" fmla="*/ 15 w 15"/>
                <a:gd name="T35" fmla="*/ 8 h 12"/>
                <a:gd name="T36" fmla="*/ 15 w 15"/>
                <a:gd name="T37" fmla="*/ 7 h 12"/>
                <a:gd name="T38" fmla="*/ 15 w 15"/>
                <a:gd name="T39" fmla="*/ 7 h 12"/>
                <a:gd name="T40" fmla="*/ 8 w 15"/>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2">
                  <a:moveTo>
                    <a:pt x="8" y="0"/>
                  </a:moveTo>
                  <a:lnTo>
                    <a:pt x="8" y="0"/>
                  </a:lnTo>
                  <a:lnTo>
                    <a:pt x="8" y="2"/>
                  </a:lnTo>
                  <a:lnTo>
                    <a:pt x="8" y="2"/>
                  </a:lnTo>
                  <a:lnTo>
                    <a:pt x="6" y="2"/>
                  </a:lnTo>
                  <a:lnTo>
                    <a:pt x="6" y="2"/>
                  </a:lnTo>
                  <a:lnTo>
                    <a:pt x="5" y="2"/>
                  </a:lnTo>
                  <a:lnTo>
                    <a:pt x="3" y="2"/>
                  </a:lnTo>
                  <a:lnTo>
                    <a:pt x="1" y="3"/>
                  </a:lnTo>
                  <a:lnTo>
                    <a:pt x="0" y="3"/>
                  </a:lnTo>
                  <a:lnTo>
                    <a:pt x="0" y="12"/>
                  </a:lnTo>
                  <a:lnTo>
                    <a:pt x="1" y="12"/>
                  </a:lnTo>
                  <a:lnTo>
                    <a:pt x="5" y="12"/>
                  </a:lnTo>
                  <a:lnTo>
                    <a:pt x="6" y="12"/>
                  </a:lnTo>
                  <a:lnTo>
                    <a:pt x="8" y="12"/>
                  </a:lnTo>
                  <a:lnTo>
                    <a:pt x="10" y="10"/>
                  </a:lnTo>
                  <a:lnTo>
                    <a:pt x="13" y="10"/>
                  </a:lnTo>
                  <a:lnTo>
                    <a:pt x="15" y="8"/>
                  </a:lnTo>
                  <a:lnTo>
                    <a:pt x="15" y="7"/>
                  </a:lnTo>
                  <a:lnTo>
                    <a:pt x="15" y="7"/>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1" name="Freeform 165"/>
            <p:cNvSpPr>
              <a:spLocks/>
            </p:cNvSpPr>
            <p:nvPr/>
          </p:nvSpPr>
          <p:spPr bwMode="auto">
            <a:xfrm>
              <a:off x="3414135" y="3012713"/>
              <a:ext cx="23049" cy="32653"/>
            </a:xfrm>
            <a:custGeom>
              <a:avLst/>
              <a:gdLst>
                <a:gd name="T0" fmla="*/ 2 w 12"/>
                <a:gd name="T1" fmla="*/ 0 h 17"/>
                <a:gd name="T2" fmla="*/ 2 w 12"/>
                <a:gd name="T3" fmla="*/ 0 h 17"/>
                <a:gd name="T4" fmla="*/ 2 w 12"/>
                <a:gd name="T5" fmla="*/ 2 h 17"/>
                <a:gd name="T6" fmla="*/ 2 w 12"/>
                <a:gd name="T7" fmla="*/ 5 h 17"/>
                <a:gd name="T8" fmla="*/ 2 w 12"/>
                <a:gd name="T9" fmla="*/ 7 h 17"/>
                <a:gd name="T10" fmla="*/ 2 w 12"/>
                <a:gd name="T11" fmla="*/ 8 h 17"/>
                <a:gd name="T12" fmla="*/ 2 w 12"/>
                <a:gd name="T13" fmla="*/ 8 h 17"/>
                <a:gd name="T14" fmla="*/ 0 w 12"/>
                <a:gd name="T15" fmla="*/ 10 h 17"/>
                <a:gd name="T16" fmla="*/ 0 w 12"/>
                <a:gd name="T17" fmla="*/ 10 h 17"/>
                <a:gd name="T18" fmla="*/ 0 w 12"/>
                <a:gd name="T19" fmla="*/ 10 h 17"/>
                <a:gd name="T20" fmla="*/ 7 w 12"/>
                <a:gd name="T21" fmla="*/ 17 h 17"/>
                <a:gd name="T22" fmla="*/ 8 w 12"/>
                <a:gd name="T23" fmla="*/ 15 h 17"/>
                <a:gd name="T24" fmla="*/ 10 w 12"/>
                <a:gd name="T25" fmla="*/ 13 h 17"/>
                <a:gd name="T26" fmla="*/ 10 w 12"/>
                <a:gd name="T27" fmla="*/ 12 h 17"/>
                <a:gd name="T28" fmla="*/ 12 w 12"/>
                <a:gd name="T29" fmla="*/ 10 h 17"/>
                <a:gd name="T30" fmla="*/ 12 w 12"/>
                <a:gd name="T31" fmla="*/ 8 h 17"/>
                <a:gd name="T32" fmla="*/ 12 w 12"/>
                <a:gd name="T33" fmla="*/ 5 h 17"/>
                <a:gd name="T34" fmla="*/ 12 w 12"/>
                <a:gd name="T35" fmla="*/ 3 h 17"/>
                <a:gd name="T36" fmla="*/ 12 w 12"/>
                <a:gd name="T37" fmla="*/ 0 h 17"/>
                <a:gd name="T38" fmla="*/ 12 w 12"/>
                <a:gd name="T39" fmla="*/ 0 h 17"/>
                <a:gd name="T40" fmla="*/ 2 w 12"/>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7">
                  <a:moveTo>
                    <a:pt x="2" y="0"/>
                  </a:moveTo>
                  <a:lnTo>
                    <a:pt x="2" y="0"/>
                  </a:lnTo>
                  <a:lnTo>
                    <a:pt x="2" y="2"/>
                  </a:lnTo>
                  <a:lnTo>
                    <a:pt x="2" y="5"/>
                  </a:lnTo>
                  <a:lnTo>
                    <a:pt x="2" y="7"/>
                  </a:lnTo>
                  <a:lnTo>
                    <a:pt x="2" y="8"/>
                  </a:lnTo>
                  <a:lnTo>
                    <a:pt x="2" y="8"/>
                  </a:lnTo>
                  <a:lnTo>
                    <a:pt x="0" y="10"/>
                  </a:lnTo>
                  <a:lnTo>
                    <a:pt x="0" y="10"/>
                  </a:lnTo>
                  <a:lnTo>
                    <a:pt x="0" y="10"/>
                  </a:lnTo>
                  <a:lnTo>
                    <a:pt x="7" y="17"/>
                  </a:lnTo>
                  <a:lnTo>
                    <a:pt x="8" y="15"/>
                  </a:lnTo>
                  <a:lnTo>
                    <a:pt x="10" y="13"/>
                  </a:lnTo>
                  <a:lnTo>
                    <a:pt x="10" y="12"/>
                  </a:lnTo>
                  <a:lnTo>
                    <a:pt x="12" y="10"/>
                  </a:lnTo>
                  <a:lnTo>
                    <a:pt x="12" y="8"/>
                  </a:lnTo>
                  <a:lnTo>
                    <a:pt x="12" y="5"/>
                  </a:lnTo>
                  <a:lnTo>
                    <a:pt x="12" y="3"/>
                  </a:lnTo>
                  <a:lnTo>
                    <a:pt x="12" y="0"/>
                  </a:lnTo>
                  <a:lnTo>
                    <a:pt x="12" y="0"/>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2" name="Freeform 166"/>
            <p:cNvSpPr>
              <a:spLocks/>
            </p:cNvSpPr>
            <p:nvPr/>
          </p:nvSpPr>
          <p:spPr bwMode="auto">
            <a:xfrm>
              <a:off x="3417977" y="2980059"/>
              <a:ext cx="19208" cy="32653"/>
            </a:xfrm>
            <a:custGeom>
              <a:avLst/>
              <a:gdLst>
                <a:gd name="T0" fmla="*/ 0 w 10"/>
                <a:gd name="T1" fmla="*/ 0 h 17"/>
                <a:gd name="T2" fmla="*/ 0 w 10"/>
                <a:gd name="T3" fmla="*/ 0 h 17"/>
                <a:gd name="T4" fmla="*/ 0 w 10"/>
                <a:gd name="T5" fmla="*/ 17 h 17"/>
                <a:gd name="T6" fmla="*/ 10 w 10"/>
                <a:gd name="T7" fmla="*/ 17 h 17"/>
                <a:gd name="T8" fmla="*/ 10 w 10"/>
                <a:gd name="T9" fmla="*/ 0 h 17"/>
                <a:gd name="T10" fmla="*/ 10 w 10"/>
                <a:gd name="T11" fmla="*/ 0 h 17"/>
                <a:gd name="T12" fmla="*/ 0 w 10"/>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0" y="0"/>
                  </a:moveTo>
                  <a:lnTo>
                    <a:pt x="0" y="0"/>
                  </a:lnTo>
                  <a:lnTo>
                    <a:pt x="0" y="17"/>
                  </a:lnTo>
                  <a:lnTo>
                    <a:pt x="10" y="17"/>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3" name="Freeform 167"/>
            <p:cNvSpPr>
              <a:spLocks/>
            </p:cNvSpPr>
            <p:nvPr/>
          </p:nvSpPr>
          <p:spPr bwMode="auto">
            <a:xfrm>
              <a:off x="3417977" y="2941643"/>
              <a:ext cx="24970" cy="38416"/>
            </a:xfrm>
            <a:custGeom>
              <a:avLst/>
              <a:gdLst>
                <a:gd name="T0" fmla="*/ 5 w 13"/>
                <a:gd name="T1" fmla="*/ 0 h 20"/>
                <a:gd name="T2" fmla="*/ 5 w 13"/>
                <a:gd name="T3" fmla="*/ 0 h 20"/>
                <a:gd name="T4" fmla="*/ 3 w 13"/>
                <a:gd name="T5" fmla="*/ 2 h 20"/>
                <a:gd name="T6" fmla="*/ 1 w 13"/>
                <a:gd name="T7" fmla="*/ 3 h 20"/>
                <a:gd name="T8" fmla="*/ 1 w 13"/>
                <a:gd name="T9" fmla="*/ 5 h 20"/>
                <a:gd name="T10" fmla="*/ 1 w 13"/>
                <a:gd name="T11" fmla="*/ 8 h 20"/>
                <a:gd name="T12" fmla="*/ 1 w 13"/>
                <a:gd name="T13" fmla="*/ 10 h 20"/>
                <a:gd name="T14" fmla="*/ 0 w 13"/>
                <a:gd name="T15" fmla="*/ 13 h 20"/>
                <a:gd name="T16" fmla="*/ 0 w 13"/>
                <a:gd name="T17" fmla="*/ 17 h 20"/>
                <a:gd name="T18" fmla="*/ 0 w 13"/>
                <a:gd name="T19" fmla="*/ 20 h 20"/>
                <a:gd name="T20" fmla="*/ 10 w 13"/>
                <a:gd name="T21" fmla="*/ 20 h 20"/>
                <a:gd name="T22" fmla="*/ 10 w 13"/>
                <a:gd name="T23" fmla="*/ 17 h 20"/>
                <a:gd name="T24" fmla="*/ 10 w 13"/>
                <a:gd name="T25" fmla="*/ 13 h 20"/>
                <a:gd name="T26" fmla="*/ 10 w 13"/>
                <a:gd name="T27" fmla="*/ 12 h 20"/>
                <a:gd name="T28" fmla="*/ 11 w 13"/>
                <a:gd name="T29" fmla="*/ 10 h 20"/>
                <a:gd name="T30" fmla="*/ 11 w 13"/>
                <a:gd name="T31" fmla="*/ 8 h 20"/>
                <a:gd name="T32" fmla="*/ 11 w 13"/>
                <a:gd name="T33" fmla="*/ 7 h 20"/>
                <a:gd name="T34" fmla="*/ 11 w 13"/>
                <a:gd name="T35" fmla="*/ 5 h 20"/>
                <a:gd name="T36" fmla="*/ 13 w 13"/>
                <a:gd name="T37" fmla="*/ 5 h 20"/>
                <a:gd name="T38" fmla="*/ 13 w 13"/>
                <a:gd name="T39" fmla="*/ 5 h 20"/>
                <a:gd name="T40" fmla="*/ 5 w 13"/>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20">
                  <a:moveTo>
                    <a:pt x="5" y="0"/>
                  </a:moveTo>
                  <a:lnTo>
                    <a:pt x="5" y="0"/>
                  </a:lnTo>
                  <a:lnTo>
                    <a:pt x="3" y="2"/>
                  </a:lnTo>
                  <a:lnTo>
                    <a:pt x="1" y="3"/>
                  </a:lnTo>
                  <a:lnTo>
                    <a:pt x="1" y="5"/>
                  </a:lnTo>
                  <a:lnTo>
                    <a:pt x="1" y="8"/>
                  </a:lnTo>
                  <a:lnTo>
                    <a:pt x="1" y="10"/>
                  </a:lnTo>
                  <a:lnTo>
                    <a:pt x="0" y="13"/>
                  </a:lnTo>
                  <a:lnTo>
                    <a:pt x="0" y="17"/>
                  </a:lnTo>
                  <a:lnTo>
                    <a:pt x="0" y="20"/>
                  </a:lnTo>
                  <a:lnTo>
                    <a:pt x="10" y="20"/>
                  </a:lnTo>
                  <a:lnTo>
                    <a:pt x="10" y="17"/>
                  </a:lnTo>
                  <a:lnTo>
                    <a:pt x="10" y="13"/>
                  </a:lnTo>
                  <a:lnTo>
                    <a:pt x="10" y="12"/>
                  </a:lnTo>
                  <a:lnTo>
                    <a:pt x="11" y="10"/>
                  </a:lnTo>
                  <a:lnTo>
                    <a:pt x="11" y="8"/>
                  </a:lnTo>
                  <a:lnTo>
                    <a:pt x="11" y="7"/>
                  </a:lnTo>
                  <a:lnTo>
                    <a:pt x="11" y="5"/>
                  </a:lnTo>
                  <a:lnTo>
                    <a:pt x="13" y="5"/>
                  </a:lnTo>
                  <a:lnTo>
                    <a:pt x="13"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4" name="Freeform 168"/>
            <p:cNvSpPr>
              <a:spLocks/>
            </p:cNvSpPr>
            <p:nvPr/>
          </p:nvSpPr>
          <p:spPr bwMode="auto">
            <a:xfrm>
              <a:off x="3427581" y="2922436"/>
              <a:ext cx="28812" cy="28812"/>
            </a:xfrm>
            <a:custGeom>
              <a:avLst/>
              <a:gdLst>
                <a:gd name="T0" fmla="*/ 13 w 15"/>
                <a:gd name="T1" fmla="*/ 10 h 15"/>
                <a:gd name="T2" fmla="*/ 13 w 15"/>
                <a:gd name="T3" fmla="*/ 0 h 15"/>
                <a:gd name="T4" fmla="*/ 12 w 15"/>
                <a:gd name="T5" fmla="*/ 2 h 15"/>
                <a:gd name="T6" fmla="*/ 8 w 15"/>
                <a:gd name="T7" fmla="*/ 2 h 15"/>
                <a:gd name="T8" fmla="*/ 6 w 15"/>
                <a:gd name="T9" fmla="*/ 3 h 15"/>
                <a:gd name="T10" fmla="*/ 5 w 15"/>
                <a:gd name="T11" fmla="*/ 3 h 15"/>
                <a:gd name="T12" fmla="*/ 3 w 15"/>
                <a:gd name="T13" fmla="*/ 5 h 15"/>
                <a:gd name="T14" fmla="*/ 1 w 15"/>
                <a:gd name="T15" fmla="*/ 7 h 15"/>
                <a:gd name="T16" fmla="*/ 0 w 15"/>
                <a:gd name="T17" fmla="*/ 8 h 15"/>
                <a:gd name="T18" fmla="*/ 0 w 15"/>
                <a:gd name="T19" fmla="*/ 10 h 15"/>
                <a:gd name="T20" fmla="*/ 8 w 15"/>
                <a:gd name="T21" fmla="*/ 15 h 15"/>
                <a:gd name="T22" fmla="*/ 8 w 15"/>
                <a:gd name="T23" fmla="*/ 13 h 15"/>
                <a:gd name="T24" fmla="*/ 8 w 15"/>
                <a:gd name="T25" fmla="*/ 13 h 15"/>
                <a:gd name="T26" fmla="*/ 10 w 15"/>
                <a:gd name="T27" fmla="*/ 13 h 15"/>
                <a:gd name="T28" fmla="*/ 10 w 15"/>
                <a:gd name="T29" fmla="*/ 12 h 15"/>
                <a:gd name="T30" fmla="*/ 12 w 15"/>
                <a:gd name="T31" fmla="*/ 12 h 15"/>
                <a:gd name="T32" fmla="*/ 13 w 15"/>
                <a:gd name="T33" fmla="*/ 10 h 15"/>
                <a:gd name="T34" fmla="*/ 13 w 15"/>
                <a:gd name="T35" fmla="*/ 10 h 15"/>
                <a:gd name="T36" fmla="*/ 15 w 15"/>
                <a:gd name="T37" fmla="*/ 10 h 15"/>
                <a:gd name="T38" fmla="*/ 15 w 15"/>
                <a:gd name="T39" fmla="*/ 0 h 15"/>
                <a:gd name="T40" fmla="*/ 13 w 15"/>
                <a:gd name="T4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5">
                  <a:moveTo>
                    <a:pt x="13" y="10"/>
                  </a:moveTo>
                  <a:lnTo>
                    <a:pt x="13" y="0"/>
                  </a:lnTo>
                  <a:lnTo>
                    <a:pt x="12" y="2"/>
                  </a:lnTo>
                  <a:lnTo>
                    <a:pt x="8" y="2"/>
                  </a:lnTo>
                  <a:lnTo>
                    <a:pt x="6" y="3"/>
                  </a:lnTo>
                  <a:lnTo>
                    <a:pt x="5" y="3"/>
                  </a:lnTo>
                  <a:lnTo>
                    <a:pt x="3" y="5"/>
                  </a:lnTo>
                  <a:lnTo>
                    <a:pt x="1" y="7"/>
                  </a:lnTo>
                  <a:lnTo>
                    <a:pt x="0" y="8"/>
                  </a:lnTo>
                  <a:lnTo>
                    <a:pt x="0" y="10"/>
                  </a:lnTo>
                  <a:lnTo>
                    <a:pt x="8" y="15"/>
                  </a:lnTo>
                  <a:lnTo>
                    <a:pt x="8" y="13"/>
                  </a:lnTo>
                  <a:lnTo>
                    <a:pt x="8" y="13"/>
                  </a:lnTo>
                  <a:lnTo>
                    <a:pt x="10" y="13"/>
                  </a:lnTo>
                  <a:lnTo>
                    <a:pt x="10" y="12"/>
                  </a:lnTo>
                  <a:lnTo>
                    <a:pt x="12" y="12"/>
                  </a:lnTo>
                  <a:lnTo>
                    <a:pt x="13" y="10"/>
                  </a:lnTo>
                  <a:lnTo>
                    <a:pt x="13" y="10"/>
                  </a:lnTo>
                  <a:lnTo>
                    <a:pt x="15" y="10"/>
                  </a:lnTo>
                  <a:lnTo>
                    <a:pt x="15" y="0"/>
                  </a:lnTo>
                  <a:lnTo>
                    <a:pt x="13"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5" name="Freeform 169"/>
            <p:cNvSpPr>
              <a:spLocks/>
            </p:cNvSpPr>
            <p:nvPr/>
          </p:nvSpPr>
          <p:spPr bwMode="auto">
            <a:xfrm>
              <a:off x="3427581" y="2912832"/>
              <a:ext cx="28812" cy="28812"/>
            </a:xfrm>
            <a:custGeom>
              <a:avLst/>
              <a:gdLst>
                <a:gd name="T0" fmla="*/ 0 w 15"/>
                <a:gd name="T1" fmla="*/ 5 h 15"/>
                <a:gd name="T2" fmla="*/ 0 w 15"/>
                <a:gd name="T3" fmla="*/ 5 h 15"/>
                <a:gd name="T4" fmla="*/ 0 w 15"/>
                <a:gd name="T5" fmla="*/ 7 h 15"/>
                <a:gd name="T6" fmla="*/ 1 w 15"/>
                <a:gd name="T7" fmla="*/ 8 h 15"/>
                <a:gd name="T8" fmla="*/ 3 w 15"/>
                <a:gd name="T9" fmla="*/ 10 h 15"/>
                <a:gd name="T10" fmla="*/ 5 w 15"/>
                <a:gd name="T11" fmla="*/ 12 h 15"/>
                <a:gd name="T12" fmla="*/ 6 w 15"/>
                <a:gd name="T13" fmla="*/ 12 h 15"/>
                <a:gd name="T14" fmla="*/ 8 w 15"/>
                <a:gd name="T15" fmla="*/ 13 h 15"/>
                <a:gd name="T16" fmla="*/ 10 w 15"/>
                <a:gd name="T17" fmla="*/ 13 h 15"/>
                <a:gd name="T18" fmla="*/ 13 w 15"/>
                <a:gd name="T19" fmla="*/ 15 h 15"/>
                <a:gd name="T20" fmla="*/ 15 w 15"/>
                <a:gd name="T21" fmla="*/ 5 h 15"/>
                <a:gd name="T22" fmla="*/ 13 w 15"/>
                <a:gd name="T23" fmla="*/ 5 h 15"/>
                <a:gd name="T24" fmla="*/ 13 w 15"/>
                <a:gd name="T25" fmla="*/ 3 h 15"/>
                <a:gd name="T26" fmla="*/ 12 w 15"/>
                <a:gd name="T27" fmla="*/ 3 h 15"/>
                <a:gd name="T28" fmla="*/ 10 w 15"/>
                <a:gd name="T29" fmla="*/ 3 h 15"/>
                <a:gd name="T30" fmla="*/ 10 w 15"/>
                <a:gd name="T31" fmla="*/ 2 h 15"/>
                <a:gd name="T32" fmla="*/ 8 w 15"/>
                <a:gd name="T33" fmla="*/ 2 h 15"/>
                <a:gd name="T34" fmla="*/ 8 w 15"/>
                <a:gd name="T35" fmla="*/ 2 h 15"/>
                <a:gd name="T36" fmla="*/ 8 w 15"/>
                <a:gd name="T37" fmla="*/ 0 h 15"/>
                <a:gd name="T38" fmla="*/ 8 w 15"/>
                <a:gd name="T39" fmla="*/ 0 h 15"/>
                <a:gd name="T40" fmla="*/ 0 w 15"/>
                <a:gd name="T4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5">
                  <a:moveTo>
                    <a:pt x="0" y="5"/>
                  </a:moveTo>
                  <a:lnTo>
                    <a:pt x="0" y="5"/>
                  </a:lnTo>
                  <a:lnTo>
                    <a:pt x="0" y="7"/>
                  </a:lnTo>
                  <a:lnTo>
                    <a:pt x="1" y="8"/>
                  </a:lnTo>
                  <a:lnTo>
                    <a:pt x="3" y="10"/>
                  </a:lnTo>
                  <a:lnTo>
                    <a:pt x="5" y="12"/>
                  </a:lnTo>
                  <a:lnTo>
                    <a:pt x="6" y="12"/>
                  </a:lnTo>
                  <a:lnTo>
                    <a:pt x="8" y="13"/>
                  </a:lnTo>
                  <a:lnTo>
                    <a:pt x="10" y="13"/>
                  </a:lnTo>
                  <a:lnTo>
                    <a:pt x="13" y="15"/>
                  </a:lnTo>
                  <a:lnTo>
                    <a:pt x="15" y="5"/>
                  </a:lnTo>
                  <a:lnTo>
                    <a:pt x="13" y="5"/>
                  </a:lnTo>
                  <a:lnTo>
                    <a:pt x="13" y="3"/>
                  </a:lnTo>
                  <a:lnTo>
                    <a:pt x="12" y="3"/>
                  </a:lnTo>
                  <a:lnTo>
                    <a:pt x="10" y="3"/>
                  </a:lnTo>
                  <a:lnTo>
                    <a:pt x="10" y="2"/>
                  </a:lnTo>
                  <a:lnTo>
                    <a:pt x="8" y="2"/>
                  </a:lnTo>
                  <a:lnTo>
                    <a:pt x="8" y="2"/>
                  </a:lnTo>
                  <a:lnTo>
                    <a:pt x="8" y="0"/>
                  </a:lnTo>
                  <a:lnTo>
                    <a:pt x="8" y="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6" name="Freeform 170"/>
            <p:cNvSpPr>
              <a:spLocks/>
            </p:cNvSpPr>
            <p:nvPr/>
          </p:nvSpPr>
          <p:spPr bwMode="auto">
            <a:xfrm>
              <a:off x="3417977" y="2884020"/>
              <a:ext cx="24970" cy="38416"/>
            </a:xfrm>
            <a:custGeom>
              <a:avLst/>
              <a:gdLst>
                <a:gd name="T0" fmla="*/ 0 w 13"/>
                <a:gd name="T1" fmla="*/ 0 h 20"/>
                <a:gd name="T2" fmla="*/ 0 w 13"/>
                <a:gd name="T3" fmla="*/ 0 h 20"/>
                <a:gd name="T4" fmla="*/ 0 w 13"/>
                <a:gd name="T5" fmla="*/ 3 h 20"/>
                <a:gd name="T6" fmla="*/ 0 w 13"/>
                <a:gd name="T7" fmla="*/ 7 h 20"/>
                <a:gd name="T8" fmla="*/ 1 w 13"/>
                <a:gd name="T9" fmla="*/ 10 h 20"/>
                <a:gd name="T10" fmla="*/ 1 w 13"/>
                <a:gd name="T11" fmla="*/ 12 h 20"/>
                <a:gd name="T12" fmla="*/ 1 w 13"/>
                <a:gd name="T13" fmla="*/ 13 h 20"/>
                <a:gd name="T14" fmla="*/ 1 w 13"/>
                <a:gd name="T15" fmla="*/ 17 h 20"/>
                <a:gd name="T16" fmla="*/ 3 w 13"/>
                <a:gd name="T17" fmla="*/ 18 h 20"/>
                <a:gd name="T18" fmla="*/ 5 w 13"/>
                <a:gd name="T19" fmla="*/ 20 h 20"/>
                <a:gd name="T20" fmla="*/ 13 w 13"/>
                <a:gd name="T21" fmla="*/ 15 h 20"/>
                <a:gd name="T22" fmla="*/ 11 w 13"/>
                <a:gd name="T23" fmla="*/ 15 h 20"/>
                <a:gd name="T24" fmla="*/ 11 w 13"/>
                <a:gd name="T25" fmla="*/ 13 h 20"/>
                <a:gd name="T26" fmla="*/ 11 w 13"/>
                <a:gd name="T27" fmla="*/ 12 h 20"/>
                <a:gd name="T28" fmla="*/ 11 w 13"/>
                <a:gd name="T29" fmla="*/ 10 h 20"/>
                <a:gd name="T30" fmla="*/ 10 w 13"/>
                <a:gd name="T31" fmla="*/ 8 h 20"/>
                <a:gd name="T32" fmla="*/ 10 w 13"/>
                <a:gd name="T33" fmla="*/ 5 h 20"/>
                <a:gd name="T34" fmla="*/ 10 w 13"/>
                <a:gd name="T35" fmla="*/ 3 h 20"/>
                <a:gd name="T36" fmla="*/ 10 w 13"/>
                <a:gd name="T37" fmla="*/ 0 h 20"/>
                <a:gd name="T38" fmla="*/ 10 w 13"/>
                <a:gd name="T39" fmla="*/ 0 h 20"/>
                <a:gd name="T40" fmla="*/ 0 w 13"/>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20">
                  <a:moveTo>
                    <a:pt x="0" y="0"/>
                  </a:moveTo>
                  <a:lnTo>
                    <a:pt x="0" y="0"/>
                  </a:lnTo>
                  <a:lnTo>
                    <a:pt x="0" y="3"/>
                  </a:lnTo>
                  <a:lnTo>
                    <a:pt x="0" y="7"/>
                  </a:lnTo>
                  <a:lnTo>
                    <a:pt x="1" y="10"/>
                  </a:lnTo>
                  <a:lnTo>
                    <a:pt x="1" y="12"/>
                  </a:lnTo>
                  <a:lnTo>
                    <a:pt x="1" y="13"/>
                  </a:lnTo>
                  <a:lnTo>
                    <a:pt x="1" y="17"/>
                  </a:lnTo>
                  <a:lnTo>
                    <a:pt x="3" y="18"/>
                  </a:lnTo>
                  <a:lnTo>
                    <a:pt x="5" y="20"/>
                  </a:lnTo>
                  <a:lnTo>
                    <a:pt x="13" y="15"/>
                  </a:lnTo>
                  <a:lnTo>
                    <a:pt x="11" y="15"/>
                  </a:lnTo>
                  <a:lnTo>
                    <a:pt x="11" y="13"/>
                  </a:lnTo>
                  <a:lnTo>
                    <a:pt x="11" y="12"/>
                  </a:lnTo>
                  <a:lnTo>
                    <a:pt x="11" y="10"/>
                  </a:lnTo>
                  <a:lnTo>
                    <a:pt x="10" y="8"/>
                  </a:lnTo>
                  <a:lnTo>
                    <a:pt x="10" y="5"/>
                  </a:lnTo>
                  <a:lnTo>
                    <a:pt x="10"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7" name="Freeform 171"/>
            <p:cNvSpPr>
              <a:spLocks/>
            </p:cNvSpPr>
            <p:nvPr/>
          </p:nvSpPr>
          <p:spPr bwMode="auto">
            <a:xfrm>
              <a:off x="3417977" y="2851366"/>
              <a:ext cx="19208" cy="32653"/>
            </a:xfrm>
            <a:custGeom>
              <a:avLst/>
              <a:gdLst>
                <a:gd name="T0" fmla="*/ 0 w 10"/>
                <a:gd name="T1" fmla="*/ 0 h 17"/>
                <a:gd name="T2" fmla="*/ 0 w 10"/>
                <a:gd name="T3" fmla="*/ 0 h 17"/>
                <a:gd name="T4" fmla="*/ 0 w 10"/>
                <a:gd name="T5" fmla="*/ 17 h 17"/>
                <a:gd name="T6" fmla="*/ 10 w 10"/>
                <a:gd name="T7" fmla="*/ 17 h 17"/>
                <a:gd name="T8" fmla="*/ 10 w 10"/>
                <a:gd name="T9" fmla="*/ 0 h 17"/>
                <a:gd name="T10" fmla="*/ 10 w 10"/>
                <a:gd name="T11" fmla="*/ 0 h 17"/>
                <a:gd name="T12" fmla="*/ 0 w 10"/>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0" y="0"/>
                  </a:moveTo>
                  <a:lnTo>
                    <a:pt x="0" y="0"/>
                  </a:lnTo>
                  <a:lnTo>
                    <a:pt x="0" y="17"/>
                  </a:lnTo>
                  <a:lnTo>
                    <a:pt x="10" y="17"/>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8" name="Freeform 172"/>
            <p:cNvSpPr>
              <a:spLocks/>
            </p:cNvSpPr>
            <p:nvPr/>
          </p:nvSpPr>
          <p:spPr bwMode="auto">
            <a:xfrm>
              <a:off x="3414135" y="2816792"/>
              <a:ext cx="23049" cy="34574"/>
            </a:xfrm>
            <a:custGeom>
              <a:avLst/>
              <a:gdLst>
                <a:gd name="T0" fmla="*/ 0 w 12"/>
                <a:gd name="T1" fmla="*/ 6 h 18"/>
                <a:gd name="T2" fmla="*/ 0 w 12"/>
                <a:gd name="T3" fmla="*/ 6 h 18"/>
                <a:gd name="T4" fmla="*/ 0 w 12"/>
                <a:gd name="T5" fmla="*/ 6 h 18"/>
                <a:gd name="T6" fmla="*/ 0 w 12"/>
                <a:gd name="T7" fmla="*/ 8 h 18"/>
                <a:gd name="T8" fmla="*/ 2 w 12"/>
                <a:gd name="T9" fmla="*/ 8 h 18"/>
                <a:gd name="T10" fmla="*/ 2 w 12"/>
                <a:gd name="T11" fmla="*/ 10 h 18"/>
                <a:gd name="T12" fmla="*/ 2 w 12"/>
                <a:gd name="T13" fmla="*/ 11 h 18"/>
                <a:gd name="T14" fmla="*/ 2 w 12"/>
                <a:gd name="T15" fmla="*/ 13 h 18"/>
                <a:gd name="T16" fmla="*/ 2 w 12"/>
                <a:gd name="T17" fmla="*/ 16 h 18"/>
                <a:gd name="T18" fmla="*/ 2 w 12"/>
                <a:gd name="T19" fmla="*/ 18 h 18"/>
                <a:gd name="T20" fmla="*/ 12 w 12"/>
                <a:gd name="T21" fmla="*/ 18 h 18"/>
                <a:gd name="T22" fmla="*/ 12 w 12"/>
                <a:gd name="T23" fmla="*/ 15 h 18"/>
                <a:gd name="T24" fmla="*/ 12 w 12"/>
                <a:gd name="T25" fmla="*/ 13 h 18"/>
                <a:gd name="T26" fmla="*/ 12 w 12"/>
                <a:gd name="T27" fmla="*/ 10 h 18"/>
                <a:gd name="T28" fmla="*/ 12 w 12"/>
                <a:gd name="T29" fmla="*/ 8 h 18"/>
                <a:gd name="T30" fmla="*/ 10 w 12"/>
                <a:gd name="T31" fmla="*/ 6 h 18"/>
                <a:gd name="T32" fmla="*/ 10 w 12"/>
                <a:gd name="T33" fmla="*/ 3 h 18"/>
                <a:gd name="T34" fmla="*/ 8 w 12"/>
                <a:gd name="T35" fmla="*/ 1 h 18"/>
                <a:gd name="T36" fmla="*/ 8 w 12"/>
                <a:gd name="T37" fmla="*/ 0 h 18"/>
                <a:gd name="T38" fmla="*/ 8 w 12"/>
                <a:gd name="T39" fmla="*/ 0 h 18"/>
                <a:gd name="T40" fmla="*/ 0 w 12"/>
                <a:gd name="T4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8">
                  <a:moveTo>
                    <a:pt x="0" y="6"/>
                  </a:moveTo>
                  <a:lnTo>
                    <a:pt x="0" y="6"/>
                  </a:lnTo>
                  <a:lnTo>
                    <a:pt x="0" y="6"/>
                  </a:lnTo>
                  <a:lnTo>
                    <a:pt x="0" y="8"/>
                  </a:lnTo>
                  <a:lnTo>
                    <a:pt x="2" y="8"/>
                  </a:lnTo>
                  <a:lnTo>
                    <a:pt x="2" y="10"/>
                  </a:lnTo>
                  <a:lnTo>
                    <a:pt x="2" y="11"/>
                  </a:lnTo>
                  <a:lnTo>
                    <a:pt x="2" y="13"/>
                  </a:lnTo>
                  <a:lnTo>
                    <a:pt x="2" y="16"/>
                  </a:lnTo>
                  <a:lnTo>
                    <a:pt x="2" y="18"/>
                  </a:lnTo>
                  <a:lnTo>
                    <a:pt x="12" y="18"/>
                  </a:lnTo>
                  <a:lnTo>
                    <a:pt x="12" y="15"/>
                  </a:lnTo>
                  <a:lnTo>
                    <a:pt x="12" y="13"/>
                  </a:lnTo>
                  <a:lnTo>
                    <a:pt x="12" y="10"/>
                  </a:lnTo>
                  <a:lnTo>
                    <a:pt x="12" y="8"/>
                  </a:lnTo>
                  <a:lnTo>
                    <a:pt x="10" y="6"/>
                  </a:lnTo>
                  <a:lnTo>
                    <a:pt x="10" y="3"/>
                  </a:lnTo>
                  <a:lnTo>
                    <a:pt x="8" y="1"/>
                  </a:lnTo>
                  <a:lnTo>
                    <a:pt x="8" y="0"/>
                  </a:lnTo>
                  <a:lnTo>
                    <a:pt x="8" y="0"/>
                  </a:lnTo>
                  <a:lnTo>
                    <a:pt x="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19" name="Freeform 173"/>
            <p:cNvSpPr>
              <a:spLocks/>
            </p:cNvSpPr>
            <p:nvPr/>
          </p:nvSpPr>
          <p:spPr bwMode="auto">
            <a:xfrm>
              <a:off x="3398769" y="2807188"/>
              <a:ext cx="30733" cy="21129"/>
            </a:xfrm>
            <a:custGeom>
              <a:avLst/>
              <a:gdLst>
                <a:gd name="T0" fmla="*/ 0 w 16"/>
                <a:gd name="T1" fmla="*/ 10 h 11"/>
                <a:gd name="T2" fmla="*/ 1 w 16"/>
                <a:gd name="T3" fmla="*/ 10 h 11"/>
                <a:gd name="T4" fmla="*/ 3 w 16"/>
                <a:gd name="T5" fmla="*/ 10 h 11"/>
                <a:gd name="T6" fmla="*/ 5 w 16"/>
                <a:gd name="T7" fmla="*/ 10 h 11"/>
                <a:gd name="T8" fmla="*/ 6 w 16"/>
                <a:gd name="T9" fmla="*/ 10 h 11"/>
                <a:gd name="T10" fmla="*/ 6 w 16"/>
                <a:gd name="T11" fmla="*/ 11 h 11"/>
                <a:gd name="T12" fmla="*/ 8 w 16"/>
                <a:gd name="T13" fmla="*/ 11 h 11"/>
                <a:gd name="T14" fmla="*/ 8 w 16"/>
                <a:gd name="T15" fmla="*/ 11 h 11"/>
                <a:gd name="T16" fmla="*/ 8 w 16"/>
                <a:gd name="T17" fmla="*/ 11 h 11"/>
                <a:gd name="T18" fmla="*/ 16 w 16"/>
                <a:gd name="T19" fmla="*/ 5 h 11"/>
                <a:gd name="T20" fmla="*/ 15 w 16"/>
                <a:gd name="T21" fmla="*/ 3 h 11"/>
                <a:gd name="T22" fmla="*/ 13 w 16"/>
                <a:gd name="T23" fmla="*/ 3 h 11"/>
                <a:gd name="T24" fmla="*/ 11 w 16"/>
                <a:gd name="T25" fmla="*/ 1 h 11"/>
                <a:gd name="T26" fmla="*/ 8 w 16"/>
                <a:gd name="T27" fmla="*/ 1 h 11"/>
                <a:gd name="T28" fmla="*/ 6 w 16"/>
                <a:gd name="T29" fmla="*/ 0 h 11"/>
                <a:gd name="T30" fmla="*/ 5 w 16"/>
                <a:gd name="T31" fmla="*/ 0 h 11"/>
                <a:gd name="T32" fmla="*/ 3 w 16"/>
                <a:gd name="T33" fmla="*/ 0 h 11"/>
                <a:gd name="T34" fmla="*/ 0 w 16"/>
                <a:gd name="T35" fmla="*/ 0 h 11"/>
                <a:gd name="T36" fmla="*/ 0 w 16"/>
                <a:gd name="T3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1">
                  <a:moveTo>
                    <a:pt x="0" y="10"/>
                  </a:moveTo>
                  <a:lnTo>
                    <a:pt x="1" y="10"/>
                  </a:lnTo>
                  <a:lnTo>
                    <a:pt x="3" y="10"/>
                  </a:lnTo>
                  <a:lnTo>
                    <a:pt x="5" y="10"/>
                  </a:lnTo>
                  <a:lnTo>
                    <a:pt x="6" y="10"/>
                  </a:lnTo>
                  <a:lnTo>
                    <a:pt x="6" y="11"/>
                  </a:lnTo>
                  <a:lnTo>
                    <a:pt x="8" y="11"/>
                  </a:lnTo>
                  <a:lnTo>
                    <a:pt x="8" y="11"/>
                  </a:lnTo>
                  <a:lnTo>
                    <a:pt x="8" y="11"/>
                  </a:lnTo>
                  <a:lnTo>
                    <a:pt x="16" y="5"/>
                  </a:lnTo>
                  <a:lnTo>
                    <a:pt x="15" y="3"/>
                  </a:lnTo>
                  <a:lnTo>
                    <a:pt x="13" y="3"/>
                  </a:lnTo>
                  <a:lnTo>
                    <a:pt x="11" y="1"/>
                  </a:lnTo>
                  <a:lnTo>
                    <a:pt x="8" y="1"/>
                  </a:lnTo>
                  <a:lnTo>
                    <a:pt x="6" y="0"/>
                  </a:lnTo>
                  <a:lnTo>
                    <a:pt x="5" y="0"/>
                  </a:lnTo>
                  <a:lnTo>
                    <a:pt x="3"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24" name="Rectangle 178"/>
            <p:cNvSpPr>
              <a:spLocks noChangeArrowheads="1"/>
            </p:cNvSpPr>
            <p:nvPr/>
          </p:nvSpPr>
          <p:spPr bwMode="auto">
            <a:xfrm>
              <a:off x="3517858" y="2845604"/>
              <a:ext cx="898928" cy="1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rPr>
                <a:t>concentration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25" name="Freeform 179"/>
            <p:cNvSpPr>
              <a:spLocks/>
            </p:cNvSpPr>
            <p:nvPr/>
          </p:nvSpPr>
          <p:spPr bwMode="auto">
            <a:xfrm>
              <a:off x="2175228" y="3466018"/>
              <a:ext cx="472514" cy="36495"/>
            </a:xfrm>
            <a:custGeom>
              <a:avLst/>
              <a:gdLst>
                <a:gd name="T0" fmla="*/ 246 w 246"/>
                <a:gd name="T1" fmla="*/ 9 h 19"/>
                <a:gd name="T2" fmla="*/ 246 w 246"/>
                <a:gd name="T3" fmla="*/ 0 h 19"/>
                <a:gd name="T4" fmla="*/ 0 w 246"/>
                <a:gd name="T5" fmla="*/ 0 h 19"/>
                <a:gd name="T6" fmla="*/ 0 w 246"/>
                <a:gd name="T7" fmla="*/ 19 h 19"/>
                <a:gd name="T8" fmla="*/ 246 w 246"/>
                <a:gd name="T9" fmla="*/ 19 h 19"/>
                <a:gd name="T10" fmla="*/ 246 w 246"/>
                <a:gd name="T11" fmla="*/ 9 h 19"/>
              </a:gdLst>
              <a:ahLst/>
              <a:cxnLst>
                <a:cxn ang="0">
                  <a:pos x="T0" y="T1"/>
                </a:cxn>
                <a:cxn ang="0">
                  <a:pos x="T2" y="T3"/>
                </a:cxn>
                <a:cxn ang="0">
                  <a:pos x="T4" y="T5"/>
                </a:cxn>
                <a:cxn ang="0">
                  <a:pos x="T6" y="T7"/>
                </a:cxn>
                <a:cxn ang="0">
                  <a:pos x="T8" y="T9"/>
                </a:cxn>
                <a:cxn ang="0">
                  <a:pos x="T10" y="T11"/>
                </a:cxn>
              </a:cxnLst>
              <a:rect l="0" t="0" r="r" b="b"/>
              <a:pathLst>
                <a:path w="246" h="19">
                  <a:moveTo>
                    <a:pt x="246" y="9"/>
                  </a:moveTo>
                  <a:lnTo>
                    <a:pt x="246" y="0"/>
                  </a:lnTo>
                  <a:lnTo>
                    <a:pt x="0" y="0"/>
                  </a:lnTo>
                  <a:lnTo>
                    <a:pt x="0" y="19"/>
                  </a:lnTo>
                  <a:lnTo>
                    <a:pt x="246" y="19"/>
                  </a:lnTo>
                  <a:lnTo>
                    <a:pt x="24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26" name="Freeform 180"/>
            <p:cNvSpPr>
              <a:spLocks/>
            </p:cNvSpPr>
            <p:nvPr/>
          </p:nvSpPr>
          <p:spPr bwMode="auto">
            <a:xfrm>
              <a:off x="2636216" y="3366137"/>
              <a:ext cx="230494" cy="236257"/>
            </a:xfrm>
            <a:custGeom>
              <a:avLst/>
              <a:gdLst>
                <a:gd name="T0" fmla="*/ 120 w 120"/>
                <a:gd name="T1" fmla="*/ 61 h 123"/>
                <a:gd name="T2" fmla="*/ 0 w 120"/>
                <a:gd name="T3" fmla="*/ 0 h 123"/>
                <a:gd name="T4" fmla="*/ 0 w 120"/>
                <a:gd name="T5" fmla="*/ 123 h 123"/>
                <a:gd name="T6" fmla="*/ 120 w 120"/>
                <a:gd name="T7" fmla="*/ 61 h 123"/>
                <a:gd name="T8" fmla="*/ 120 w 120"/>
                <a:gd name="T9" fmla="*/ 61 h 123"/>
              </a:gdLst>
              <a:ahLst/>
              <a:cxnLst>
                <a:cxn ang="0">
                  <a:pos x="T0" y="T1"/>
                </a:cxn>
                <a:cxn ang="0">
                  <a:pos x="T2" y="T3"/>
                </a:cxn>
                <a:cxn ang="0">
                  <a:pos x="T4" y="T5"/>
                </a:cxn>
                <a:cxn ang="0">
                  <a:pos x="T6" y="T7"/>
                </a:cxn>
                <a:cxn ang="0">
                  <a:pos x="T8" y="T9"/>
                </a:cxn>
              </a:cxnLst>
              <a:rect l="0" t="0" r="r" b="b"/>
              <a:pathLst>
                <a:path w="120" h="123">
                  <a:moveTo>
                    <a:pt x="120" y="61"/>
                  </a:moveTo>
                  <a:lnTo>
                    <a:pt x="0" y="0"/>
                  </a:lnTo>
                  <a:lnTo>
                    <a:pt x="0" y="123"/>
                  </a:lnTo>
                  <a:lnTo>
                    <a:pt x="120" y="61"/>
                  </a:lnTo>
                  <a:lnTo>
                    <a:pt x="120" y="6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32" name="Rectangle 186"/>
            <p:cNvSpPr>
              <a:spLocks noChangeArrowheads="1"/>
            </p:cNvSpPr>
            <p:nvPr/>
          </p:nvSpPr>
          <p:spPr bwMode="auto">
            <a:xfrm>
              <a:off x="1652774" y="5936150"/>
              <a:ext cx="1400254" cy="28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Arial" panose="020B0604020202020204" pitchFamily="34" charset="0"/>
                </a:rPr>
                <a:t>Narrow bands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833" name="Rectangle 187"/>
            <p:cNvSpPr>
              <a:spLocks noChangeArrowheads="1"/>
            </p:cNvSpPr>
            <p:nvPr/>
          </p:nvSpPr>
          <p:spPr bwMode="auto">
            <a:xfrm>
              <a:off x="1652774" y="6151278"/>
              <a:ext cx="2362568" cy="24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Arial" panose="020B0604020202020204" pitchFamily="34" charset="0"/>
                </a:rPr>
                <a:t>Resolution remains high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834" name="Rectangle 188"/>
            <p:cNvSpPr>
              <a:spLocks noChangeArrowheads="1"/>
            </p:cNvSpPr>
            <p:nvPr/>
          </p:nvSpPr>
          <p:spPr bwMode="auto">
            <a:xfrm>
              <a:off x="1195626" y="1454955"/>
              <a:ext cx="2994507" cy="37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rPr>
                <a:t>Sample in weak solvent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 name="Group 1"/>
          <p:cNvGrpSpPr/>
          <p:nvPr/>
        </p:nvGrpSpPr>
        <p:grpSpPr>
          <a:xfrm>
            <a:off x="5152447" y="1451113"/>
            <a:ext cx="3215398" cy="5068956"/>
            <a:chOff x="5152447" y="1451113"/>
            <a:chExt cx="3215398" cy="5068956"/>
          </a:xfrm>
        </p:grpSpPr>
        <p:sp>
          <p:nvSpPr>
            <p:cNvPr id="13" name="Freeform 9"/>
            <p:cNvSpPr>
              <a:spLocks/>
            </p:cNvSpPr>
            <p:nvPr/>
          </p:nvSpPr>
          <p:spPr bwMode="auto">
            <a:xfrm>
              <a:off x="5784386" y="4768312"/>
              <a:ext cx="157505" cy="157505"/>
            </a:xfrm>
            <a:custGeom>
              <a:avLst/>
              <a:gdLst>
                <a:gd name="T0" fmla="*/ 82 w 82"/>
                <a:gd name="T1" fmla="*/ 82 h 82"/>
                <a:gd name="T2" fmla="*/ 82 w 82"/>
                <a:gd name="T3" fmla="*/ 82 h 82"/>
                <a:gd name="T4" fmla="*/ 80 w 82"/>
                <a:gd name="T5" fmla="*/ 65 h 82"/>
                <a:gd name="T6" fmla="*/ 75 w 82"/>
                <a:gd name="T7" fmla="*/ 50 h 82"/>
                <a:gd name="T8" fmla="*/ 67 w 82"/>
                <a:gd name="T9" fmla="*/ 35 h 82"/>
                <a:gd name="T10" fmla="*/ 58 w 82"/>
                <a:gd name="T11" fmla="*/ 23 h 82"/>
                <a:gd name="T12" fmla="*/ 45 w 82"/>
                <a:gd name="T13" fmla="*/ 13 h 82"/>
                <a:gd name="T14" fmla="*/ 31 w 82"/>
                <a:gd name="T15" fmla="*/ 6 h 82"/>
                <a:gd name="T16" fmla="*/ 16 w 82"/>
                <a:gd name="T17" fmla="*/ 1 h 82"/>
                <a:gd name="T18" fmla="*/ 0 w 82"/>
                <a:gd name="T19" fmla="*/ 0 h 82"/>
                <a:gd name="T20" fmla="*/ 0 w 82"/>
                <a:gd name="T21" fmla="*/ 10 h 82"/>
                <a:gd name="T22" fmla="*/ 15 w 82"/>
                <a:gd name="T23" fmla="*/ 11 h 82"/>
                <a:gd name="T24" fmla="*/ 28 w 82"/>
                <a:gd name="T25" fmla="*/ 15 h 82"/>
                <a:gd name="T26" fmla="*/ 40 w 82"/>
                <a:gd name="T27" fmla="*/ 21 h 82"/>
                <a:gd name="T28" fmla="*/ 50 w 82"/>
                <a:gd name="T29" fmla="*/ 30 h 82"/>
                <a:gd name="T30" fmla="*/ 60 w 82"/>
                <a:gd name="T31" fmla="*/ 41 h 82"/>
                <a:gd name="T32" fmla="*/ 67 w 82"/>
                <a:gd name="T33" fmla="*/ 53 h 82"/>
                <a:gd name="T34" fmla="*/ 70 w 82"/>
                <a:gd name="T35" fmla="*/ 67 h 82"/>
                <a:gd name="T36" fmla="*/ 72 w 82"/>
                <a:gd name="T37" fmla="*/ 82 h 82"/>
                <a:gd name="T38" fmla="*/ 72 w 82"/>
                <a:gd name="T39" fmla="*/ 82 h 82"/>
                <a:gd name="T40" fmla="*/ 82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82"/>
                  </a:moveTo>
                  <a:lnTo>
                    <a:pt x="82" y="82"/>
                  </a:lnTo>
                  <a:lnTo>
                    <a:pt x="80" y="65"/>
                  </a:lnTo>
                  <a:lnTo>
                    <a:pt x="75" y="50"/>
                  </a:lnTo>
                  <a:lnTo>
                    <a:pt x="67" y="35"/>
                  </a:lnTo>
                  <a:lnTo>
                    <a:pt x="58" y="23"/>
                  </a:lnTo>
                  <a:lnTo>
                    <a:pt x="45" y="13"/>
                  </a:lnTo>
                  <a:lnTo>
                    <a:pt x="31" y="6"/>
                  </a:lnTo>
                  <a:lnTo>
                    <a:pt x="16" y="1"/>
                  </a:lnTo>
                  <a:lnTo>
                    <a:pt x="0" y="0"/>
                  </a:lnTo>
                  <a:lnTo>
                    <a:pt x="0" y="10"/>
                  </a:lnTo>
                  <a:lnTo>
                    <a:pt x="15" y="11"/>
                  </a:lnTo>
                  <a:lnTo>
                    <a:pt x="28" y="15"/>
                  </a:lnTo>
                  <a:lnTo>
                    <a:pt x="40" y="21"/>
                  </a:lnTo>
                  <a:lnTo>
                    <a:pt x="50" y="30"/>
                  </a:lnTo>
                  <a:lnTo>
                    <a:pt x="60" y="41"/>
                  </a:lnTo>
                  <a:lnTo>
                    <a:pt x="67" y="53"/>
                  </a:lnTo>
                  <a:lnTo>
                    <a:pt x="70" y="67"/>
                  </a:lnTo>
                  <a:lnTo>
                    <a:pt x="72" y="82"/>
                  </a:lnTo>
                  <a:lnTo>
                    <a:pt x="72" y="82"/>
                  </a:lnTo>
                  <a:lnTo>
                    <a:pt x="8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5784386" y="4925816"/>
              <a:ext cx="157505" cy="157505"/>
            </a:xfrm>
            <a:custGeom>
              <a:avLst/>
              <a:gdLst>
                <a:gd name="T0" fmla="*/ 0 w 82"/>
                <a:gd name="T1" fmla="*/ 82 h 82"/>
                <a:gd name="T2" fmla="*/ 0 w 82"/>
                <a:gd name="T3" fmla="*/ 82 h 82"/>
                <a:gd name="T4" fmla="*/ 16 w 82"/>
                <a:gd name="T5" fmla="*/ 80 h 82"/>
                <a:gd name="T6" fmla="*/ 31 w 82"/>
                <a:gd name="T7" fmla="*/ 75 h 82"/>
                <a:gd name="T8" fmla="*/ 45 w 82"/>
                <a:gd name="T9" fmla="*/ 67 h 82"/>
                <a:gd name="T10" fmla="*/ 58 w 82"/>
                <a:gd name="T11" fmla="*/ 57 h 82"/>
                <a:gd name="T12" fmla="*/ 67 w 82"/>
                <a:gd name="T13" fmla="*/ 45 h 82"/>
                <a:gd name="T14" fmla="*/ 75 w 82"/>
                <a:gd name="T15" fmla="*/ 32 h 82"/>
                <a:gd name="T16" fmla="*/ 80 w 82"/>
                <a:gd name="T17" fmla="*/ 16 h 82"/>
                <a:gd name="T18" fmla="*/ 82 w 82"/>
                <a:gd name="T19" fmla="*/ 0 h 82"/>
                <a:gd name="T20" fmla="*/ 72 w 82"/>
                <a:gd name="T21" fmla="*/ 0 h 82"/>
                <a:gd name="T22" fmla="*/ 70 w 82"/>
                <a:gd name="T23" fmla="*/ 13 h 82"/>
                <a:gd name="T24" fmla="*/ 67 w 82"/>
                <a:gd name="T25" fmla="*/ 28 h 82"/>
                <a:gd name="T26" fmla="*/ 60 w 82"/>
                <a:gd name="T27" fmla="*/ 40 h 82"/>
                <a:gd name="T28" fmla="*/ 50 w 82"/>
                <a:gd name="T29" fmla="*/ 50 h 82"/>
                <a:gd name="T30" fmla="*/ 40 w 82"/>
                <a:gd name="T31" fmla="*/ 58 h 82"/>
                <a:gd name="T32" fmla="*/ 28 w 82"/>
                <a:gd name="T33" fmla="*/ 65 h 82"/>
                <a:gd name="T34" fmla="*/ 15 w 82"/>
                <a:gd name="T35" fmla="*/ 70 h 82"/>
                <a:gd name="T36" fmla="*/ 0 w 82"/>
                <a:gd name="T37" fmla="*/ 72 h 82"/>
                <a:gd name="T38" fmla="*/ 0 w 82"/>
                <a:gd name="T39" fmla="*/ 72 h 82"/>
                <a:gd name="T40" fmla="*/ 0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82"/>
                  </a:moveTo>
                  <a:lnTo>
                    <a:pt x="0" y="82"/>
                  </a:lnTo>
                  <a:lnTo>
                    <a:pt x="16" y="80"/>
                  </a:lnTo>
                  <a:lnTo>
                    <a:pt x="31" y="75"/>
                  </a:lnTo>
                  <a:lnTo>
                    <a:pt x="45" y="67"/>
                  </a:lnTo>
                  <a:lnTo>
                    <a:pt x="58" y="57"/>
                  </a:lnTo>
                  <a:lnTo>
                    <a:pt x="67" y="45"/>
                  </a:lnTo>
                  <a:lnTo>
                    <a:pt x="75" y="32"/>
                  </a:lnTo>
                  <a:lnTo>
                    <a:pt x="80" y="16"/>
                  </a:lnTo>
                  <a:lnTo>
                    <a:pt x="82" y="0"/>
                  </a:lnTo>
                  <a:lnTo>
                    <a:pt x="72" y="0"/>
                  </a:lnTo>
                  <a:lnTo>
                    <a:pt x="70" y="13"/>
                  </a:lnTo>
                  <a:lnTo>
                    <a:pt x="67" y="28"/>
                  </a:lnTo>
                  <a:lnTo>
                    <a:pt x="60" y="40"/>
                  </a:lnTo>
                  <a:lnTo>
                    <a:pt x="50" y="50"/>
                  </a:lnTo>
                  <a:lnTo>
                    <a:pt x="40" y="58"/>
                  </a:lnTo>
                  <a:lnTo>
                    <a:pt x="28" y="65"/>
                  </a:lnTo>
                  <a:lnTo>
                    <a:pt x="15" y="70"/>
                  </a:lnTo>
                  <a:lnTo>
                    <a:pt x="0" y="72"/>
                  </a:lnTo>
                  <a:lnTo>
                    <a:pt x="0" y="72"/>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5624961" y="4925816"/>
              <a:ext cx="159425" cy="157505"/>
            </a:xfrm>
            <a:custGeom>
              <a:avLst/>
              <a:gdLst>
                <a:gd name="T0" fmla="*/ 0 w 83"/>
                <a:gd name="T1" fmla="*/ 0 h 82"/>
                <a:gd name="T2" fmla="*/ 0 w 83"/>
                <a:gd name="T3" fmla="*/ 0 h 82"/>
                <a:gd name="T4" fmla="*/ 2 w 83"/>
                <a:gd name="T5" fmla="*/ 16 h 82"/>
                <a:gd name="T6" fmla="*/ 7 w 83"/>
                <a:gd name="T7" fmla="*/ 32 h 82"/>
                <a:gd name="T8" fmla="*/ 14 w 83"/>
                <a:gd name="T9" fmla="*/ 45 h 82"/>
                <a:gd name="T10" fmla="*/ 24 w 83"/>
                <a:gd name="T11" fmla="*/ 57 h 82"/>
                <a:gd name="T12" fmla="*/ 37 w 83"/>
                <a:gd name="T13" fmla="*/ 67 h 82"/>
                <a:gd name="T14" fmla="*/ 51 w 83"/>
                <a:gd name="T15" fmla="*/ 75 h 82"/>
                <a:gd name="T16" fmla="*/ 66 w 83"/>
                <a:gd name="T17" fmla="*/ 80 h 82"/>
                <a:gd name="T18" fmla="*/ 83 w 83"/>
                <a:gd name="T19" fmla="*/ 82 h 82"/>
                <a:gd name="T20" fmla="*/ 83 w 83"/>
                <a:gd name="T21" fmla="*/ 72 h 82"/>
                <a:gd name="T22" fmla="*/ 67 w 83"/>
                <a:gd name="T23" fmla="*/ 70 h 82"/>
                <a:gd name="T24" fmla="*/ 54 w 83"/>
                <a:gd name="T25" fmla="*/ 65 h 82"/>
                <a:gd name="T26" fmla="*/ 42 w 83"/>
                <a:gd name="T27" fmla="*/ 58 h 82"/>
                <a:gd name="T28" fmla="*/ 31 w 83"/>
                <a:gd name="T29" fmla="*/ 50 h 82"/>
                <a:gd name="T30" fmla="*/ 22 w 83"/>
                <a:gd name="T31" fmla="*/ 40 h 82"/>
                <a:gd name="T32" fmla="*/ 15 w 83"/>
                <a:gd name="T33" fmla="*/ 28 h 82"/>
                <a:gd name="T34" fmla="*/ 12 w 83"/>
                <a:gd name="T35" fmla="*/ 13 h 82"/>
                <a:gd name="T36" fmla="*/ 10 w 83"/>
                <a:gd name="T37" fmla="*/ 0 h 82"/>
                <a:gd name="T38" fmla="*/ 10 w 83"/>
                <a:gd name="T39" fmla="*/ 0 h 82"/>
                <a:gd name="T40" fmla="*/ 0 w 83"/>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82">
                  <a:moveTo>
                    <a:pt x="0" y="0"/>
                  </a:moveTo>
                  <a:lnTo>
                    <a:pt x="0" y="0"/>
                  </a:lnTo>
                  <a:lnTo>
                    <a:pt x="2" y="16"/>
                  </a:lnTo>
                  <a:lnTo>
                    <a:pt x="7" y="32"/>
                  </a:lnTo>
                  <a:lnTo>
                    <a:pt x="14" y="45"/>
                  </a:lnTo>
                  <a:lnTo>
                    <a:pt x="24" y="57"/>
                  </a:lnTo>
                  <a:lnTo>
                    <a:pt x="37" y="67"/>
                  </a:lnTo>
                  <a:lnTo>
                    <a:pt x="51" y="75"/>
                  </a:lnTo>
                  <a:lnTo>
                    <a:pt x="66" y="80"/>
                  </a:lnTo>
                  <a:lnTo>
                    <a:pt x="83" y="82"/>
                  </a:lnTo>
                  <a:lnTo>
                    <a:pt x="83" y="72"/>
                  </a:lnTo>
                  <a:lnTo>
                    <a:pt x="67" y="70"/>
                  </a:lnTo>
                  <a:lnTo>
                    <a:pt x="54" y="65"/>
                  </a:lnTo>
                  <a:lnTo>
                    <a:pt x="42" y="58"/>
                  </a:lnTo>
                  <a:lnTo>
                    <a:pt x="31" y="50"/>
                  </a:lnTo>
                  <a:lnTo>
                    <a:pt x="22" y="40"/>
                  </a:lnTo>
                  <a:lnTo>
                    <a:pt x="15" y="28"/>
                  </a:lnTo>
                  <a:lnTo>
                    <a:pt x="12" y="1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p:nvSpPr>
          <p:spPr bwMode="auto">
            <a:xfrm>
              <a:off x="5624961" y="4768312"/>
              <a:ext cx="159425" cy="157505"/>
            </a:xfrm>
            <a:custGeom>
              <a:avLst/>
              <a:gdLst>
                <a:gd name="T0" fmla="*/ 83 w 83"/>
                <a:gd name="T1" fmla="*/ 0 h 82"/>
                <a:gd name="T2" fmla="*/ 83 w 83"/>
                <a:gd name="T3" fmla="*/ 0 h 82"/>
                <a:gd name="T4" fmla="*/ 66 w 83"/>
                <a:gd name="T5" fmla="*/ 1 h 82"/>
                <a:gd name="T6" fmla="*/ 51 w 83"/>
                <a:gd name="T7" fmla="*/ 6 h 82"/>
                <a:gd name="T8" fmla="*/ 37 w 83"/>
                <a:gd name="T9" fmla="*/ 13 h 82"/>
                <a:gd name="T10" fmla="*/ 24 w 83"/>
                <a:gd name="T11" fmla="*/ 23 h 82"/>
                <a:gd name="T12" fmla="*/ 14 w 83"/>
                <a:gd name="T13" fmla="*/ 35 h 82"/>
                <a:gd name="T14" fmla="*/ 7 w 83"/>
                <a:gd name="T15" fmla="*/ 50 h 82"/>
                <a:gd name="T16" fmla="*/ 2 w 83"/>
                <a:gd name="T17" fmla="*/ 65 h 82"/>
                <a:gd name="T18" fmla="*/ 0 w 83"/>
                <a:gd name="T19" fmla="*/ 82 h 82"/>
                <a:gd name="T20" fmla="*/ 10 w 83"/>
                <a:gd name="T21" fmla="*/ 82 h 82"/>
                <a:gd name="T22" fmla="*/ 12 w 83"/>
                <a:gd name="T23" fmla="*/ 67 h 82"/>
                <a:gd name="T24" fmla="*/ 15 w 83"/>
                <a:gd name="T25" fmla="*/ 53 h 82"/>
                <a:gd name="T26" fmla="*/ 22 w 83"/>
                <a:gd name="T27" fmla="*/ 41 h 82"/>
                <a:gd name="T28" fmla="*/ 31 w 83"/>
                <a:gd name="T29" fmla="*/ 30 h 82"/>
                <a:gd name="T30" fmla="*/ 42 w 83"/>
                <a:gd name="T31" fmla="*/ 21 h 82"/>
                <a:gd name="T32" fmla="*/ 54 w 83"/>
                <a:gd name="T33" fmla="*/ 15 h 82"/>
                <a:gd name="T34" fmla="*/ 67 w 83"/>
                <a:gd name="T35" fmla="*/ 11 h 82"/>
                <a:gd name="T36" fmla="*/ 83 w 83"/>
                <a:gd name="T37" fmla="*/ 10 h 82"/>
                <a:gd name="T38" fmla="*/ 83 w 83"/>
                <a:gd name="T39" fmla="*/ 10 h 82"/>
                <a:gd name="T40" fmla="*/ 83 w 83"/>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82">
                  <a:moveTo>
                    <a:pt x="83" y="0"/>
                  </a:moveTo>
                  <a:lnTo>
                    <a:pt x="83" y="0"/>
                  </a:lnTo>
                  <a:lnTo>
                    <a:pt x="66" y="1"/>
                  </a:lnTo>
                  <a:lnTo>
                    <a:pt x="51" y="6"/>
                  </a:lnTo>
                  <a:lnTo>
                    <a:pt x="37" y="13"/>
                  </a:lnTo>
                  <a:lnTo>
                    <a:pt x="24" y="23"/>
                  </a:lnTo>
                  <a:lnTo>
                    <a:pt x="14" y="35"/>
                  </a:lnTo>
                  <a:lnTo>
                    <a:pt x="7" y="50"/>
                  </a:lnTo>
                  <a:lnTo>
                    <a:pt x="2" y="65"/>
                  </a:lnTo>
                  <a:lnTo>
                    <a:pt x="0" y="82"/>
                  </a:lnTo>
                  <a:lnTo>
                    <a:pt x="10" y="82"/>
                  </a:lnTo>
                  <a:lnTo>
                    <a:pt x="12" y="67"/>
                  </a:lnTo>
                  <a:lnTo>
                    <a:pt x="15" y="53"/>
                  </a:lnTo>
                  <a:lnTo>
                    <a:pt x="22" y="41"/>
                  </a:lnTo>
                  <a:lnTo>
                    <a:pt x="31" y="30"/>
                  </a:lnTo>
                  <a:lnTo>
                    <a:pt x="42" y="21"/>
                  </a:lnTo>
                  <a:lnTo>
                    <a:pt x="54" y="15"/>
                  </a:lnTo>
                  <a:lnTo>
                    <a:pt x="67" y="11"/>
                  </a:lnTo>
                  <a:lnTo>
                    <a:pt x="83" y="10"/>
                  </a:lnTo>
                  <a:lnTo>
                    <a:pt x="83" y="10"/>
                  </a:lnTo>
                  <a:lnTo>
                    <a:pt x="8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7142382" y="4768312"/>
              <a:ext cx="157505" cy="157505"/>
            </a:xfrm>
            <a:custGeom>
              <a:avLst/>
              <a:gdLst>
                <a:gd name="T0" fmla="*/ 82 w 82"/>
                <a:gd name="T1" fmla="*/ 82 h 82"/>
                <a:gd name="T2" fmla="*/ 82 w 82"/>
                <a:gd name="T3" fmla="*/ 82 h 82"/>
                <a:gd name="T4" fmla="*/ 80 w 82"/>
                <a:gd name="T5" fmla="*/ 65 h 82"/>
                <a:gd name="T6" fmla="*/ 75 w 82"/>
                <a:gd name="T7" fmla="*/ 50 h 82"/>
                <a:gd name="T8" fmla="*/ 68 w 82"/>
                <a:gd name="T9" fmla="*/ 35 h 82"/>
                <a:gd name="T10" fmla="*/ 58 w 82"/>
                <a:gd name="T11" fmla="*/ 23 h 82"/>
                <a:gd name="T12" fmla="*/ 47 w 82"/>
                <a:gd name="T13" fmla="*/ 13 h 82"/>
                <a:gd name="T14" fmla="*/ 32 w 82"/>
                <a:gd name="T15" fmla="*/ 6 h 82"/>
                <a:gd name="T16" fmla="*/ 17 w 82"/>
                <a:gd name="T17" fmla="*/ 1 h 82"/>
                <a:gd name="T18" fmla="*/ 0 w 82"/>
                <a:gd name="T19" fmla="*/ 0 h 82"/>
                <a:gd name="T20" fmla="*/ 0 w 82"/>
                <a:gd name="T21" fmla="*/ 10 h 82"/>
                <a:gd name="T22" fmla="*/ 15 w 82"/>
                <a:gd name="T23" fmla="*/ 11 h 82"/>
                <a:gd name="T24" fmla="*/ 28 w 82"/>
                <a:gd name="T25" fmla="*/ 15 h 82"/>
                <a:gd name="T26" fmla="*/ 40 w 82"/>
                <a:gd name="T27" fmla="*/ 21 h 82"/>
                <a:gd name="T28" fmla="*/ 52 w 82"/>
                <a:gd name="T29" fmla="*/ 30 h 82"/>
                <a:gd name="T30" fmla="*/ 60 w 82"/>
                <a:gd name="T31" fmla="*/ 41 h 82"/>
                <a:gd name="T32" fmla="*/ 67 w 82"/>
                <a:gd name="T33" fmla="*/ 53 h 82"/>
                <a:gd name="T34" fmla="*/ 70 w 82"/>
                <a:gd name="T35" fmla="*/ 67 h 82"/>
                <a:gd name="T36" fmla="*/ 72 w 82"/>
                <a:gd name="T37" fmla="*/ 82 h 82"/>
                <a:gd name="T38" fmla="*/ 72 w 82"/>
                <a:gd name="T39" fmla="*/ 82 h 82"/>
                <a:gd name="T40" fmla="*/ 82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82"/>
                  </a:moveTo>
                  <a:lnTo>
                    <a:pt x="82" y="82"/>
                  </a:lnTo>
                  <a:lnTo>
                    <a:pt x="80" y="65"/>
                  </a:lnTo>
                  <a:lnTo>
                    <a:pt x="75" y="50"/>
                  </a:lnTo>
                  <a:lnTo>
                    <a:pt x="68" y="35"/>
                  </a:lnTo>
                  <a:lnTo>
                    <a:pt x="58" y="23"/>
                  </a:lnTo>
                  <a:lnTo>
                    <a:pt x="47" y="13"/>
                  </a:lnTo>
                  <a:lnTo>
                    <a:pt x="32" y="6"/>
                  </a:lnTo>
                  <a:lnTo>
                    <a:pt x="17" y="1"/>
                  </a:lnTo>
                  <a:lnTo>
                    <a:pt x="0" y="0"/>
                  </a:lnTo>
                  <a:lnTo>
                    <a:pt x="0" y="10"/>
                  </a:lnTo>
                  <a:lnTo>
                    <a:pt x="15" y="11"/>
                  </a:lnTo>
                  <a:lnTo>
                    <a:pt x="28" y="15"/>
                  </a:lnTo>
                  <a:lnTo>
                    <a:pt x="40" y="21"/>
                  </a:lnTo>
                  <a:lnTo>
                    <a:pt x="52" y="30"/>
                  </a:lnTo>
                  <a:lnTo>
                    <a:pt x="60" y="41"/>
                  </a:lnTo>
                  <a:lnTo>
                    <a:pt x="67" y="53"/>
                  </a:lnTo>
                  <a:lnTo>
                    <a:pt x="70" y="67"/>
                  </a:lnTo>
                  <a:lnTo>
                    <a:pt x="72" y="82"/>
                  </a:lnTo>
                  <a:lnTo>
                    <a:pt x="72" y="82"/>
                  </a:lnTo>
                  <a:lnTo>
                    <a:pt x="8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7142382" y="4925816"/>
              <a:ext cx="157505" cy="157505"/>
            </a:xfrm>
            <a:custGeom>
              <a:avLst/>
              <a:gdLst>
                <a:gd name="T0" fmla="*/ 0 w 82"/>
                <a:gd name="T1" fmla="*/ 82 h 82"/>
                <a:gd name="T2" fmla="*/ 0 w 82"/>
                <a:gd name="T3" fmla="*/ 82 h 82"/>
                <a:gd name="T4" fmla="*/ 17 w 82"/>
                <a:gd name="T5" fmla="*/ 80 h 82"/>
                <a:gd name="T6" fmla="*/ 32 w 82"/>
                <a:gd name="T7" fmla="*/ 75 h 82"/>
                <a:gd name="T8" fmla="*/ 47 w 82"/>
                <a:gd name="T9" fmla="*/ 67 h 82"/>
                <a:gd name="T10" fmla="*/ 58 w 82"/>
                <a:gd name="T11" fmla="*/ 57 h 82"/>
                <a:gd name="T12" fmla="*/ 68 w 82"/>
                <a:gd name="T13" fmla="*/ 45 h 82"/>
                <a:gd name="T14" fmla="*/ 75 w 82"/>
                <a:gd name="T15" fmla="*/ 32 h 82"/>
                <a:gd name="T16" fmla="*/ 80 w 82"/>
                <a:gd name="T17" fmla="*/ 16 h 82"/>
                <a:gd name="T18" fmla="*/ 82 w 82"/>
                <a:gd name="T19" fmla="*/ 0 h 82"/>
                <a:gd name="T20" fmla="*/ 72 w 82"/>
                <a:gd name="T21" fmla="*/ 0 h 82"/>
                <a:gd name="T22" fmla="*/ 70 w 82"/>
                <a:gd name="T23" fmla="*/ 13 h 82"/>
                <a:gd name="T24" fmla="*/ 67 w 82"/>
                <a:gd name="T25" fmla="*/ 28 h 82"/>
                <a:gd name="T26" fmla="*/ 60 w 82"/>
                <a:gd name="T27" fmla="*/ 40 h 82"/>
                <a:gd name="T28" fmla="*/ 52 w 82"/>
                <a:gd name="T29" fmla="*/ 50 h 82"/>
                <a:gd name="T30" fmla="*/ 40 w 82"/>
                <a:gd name="T31" fmla="*/ 58 h 82"/>
                <a:gd name="T32" fmla="*/ 28 w 82"/>
                <a:gd name="T33" fmla="*/ 65 h 82"/>
                <a:gd name="T34" fmla="*/ 15 w 82"/>
                <a:gd name="T35" fmla="*/ 70 h 82"/>
                <a:gd name="T36" fmla="*/ 0 w 82"/>
                <a:gd name="T37" fmla="*/ 72 h 82"/>
                <a:gd name="T38" fmla="*/ 0 w 82"/>
                <a:gd name="T39" fmla="*/ 72 h 82"/>
                <a:gd name="T40" fmla="*/ 0 w 82"/>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82"/>
                  </a:moveTo>
                  <a:lnTo>
                    <a:pt x="0" y="82"/>
                  </a:lnTo>
                  <a:lnTo>
                    <a:pt x="17" y="80"/>
                  </a:lnTo>
                  <a:lnTo>
                    <a:pt x="32" y="75"/>
                  </a:lnTo>
                  <a:lnTo>
                    <a:pt x="47" y="67"/>
                  </a:lnTo>
                  <a:lnTo>
                    <a:pt x="58" y="57"/>
                  </a:lnTo>
                  <a:lnTo>
                    <a:pt x="68" y="45"/>
                  </a:lnTo>
                  <a:lnTo>
                    <a:pt x="75" y="32"/>
                  </a:lnTo>
                  <a:lnTo>
                    <a:pt x="80" y="16"/>
                  </a:lnTo>
                  <a:lnTo>
                    <a:pt x="82" y="0"/>
                  </a:lnTo>
                  <a:lnTo>
                    <a:pt x="72" y="0"/>
                  </a:lnTo>
                  <a:lnTo>
                    <a:pt x="70" y="13"/>
                  </a:lnTo>
                  <a:lnTo>
                    <a:pt x="67" y="28"/>
                  </a:lnTo>
                  <a:lnTo>
                    <a:pt x="60" y="40"/>
                  </a:lnTo>
                  <a:lnTo>
                    <a:pt x="52" y="50"/>
                  </a:lnTo>
                  <a:lnTo>
                    <a:pt x="40" y="58"/>
                  </a:lnTo>
                  <a:lnTo>
                    <a:pt x="28" y="65"/>
                  </a:lnTo>
                  <a:lnTo>
                    <a:pt x="15" y="70"/>
                  </a:lnTo>
                  <a:lnTo>
                    <a:pt x="0" y="72"/>
                  </a:lnTo>
                  <a:lnTo>
                    <a:pt x="0" y="72"/>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p:nvSpPr>
          <p:spPr bwMode="auto">
            <a:xfrm>
              <a:off x="6984878" y="4925816"/>
              <a:ext cx="157505" cy="157505"/>
            </a:xfrm>
            <a:custGeom>
              <a:avLst/>
              <a:gdLst>
                <a:gd name="T0" fmla="*/ 0 w 82"/>
                <a:gd name="T1" fmla="*/ 0 h 82"/>
                <a:gd name="T2" fmla="*/ 0 w 82"/>
                <a:gd name="T3" fmla="*/ 0 h 82"/>
                <a:gd name="T4" fmla="*/ 1 w 82"/>
                <a:gd name="T5" fmla="*/ 16 h 82"/>
                <a:gd name="T6" fmla="*/ 6 w 82"/>
                <a:gd name="T7" fmla="*/ 32 h 82"/>
                <a:gd name="T8" fmla="*/ 15 w 82"/>
                <a:gd name="T9" fmla="*/ 45 h 82"/>
                <a:gd name="T10" fmla="*/ 25 w 82"/>
                <a:gd name="T11" fmla="*/ 57 h 82"/>
                <a:gd name="T12" fmla="*/ 37 w 82"/>
                <a:gd name="T13" fmla="*/ 67 h 82"/>
                <a:gd name="T14" fmla="*/ 50 w 82"/>
                <a:gd name="T15" fmla="*/ 75 h 82"/>
                <a:gd name="T16" fmla="*/ 65 w 82"/>
                <a:gd name="T17" fmla="*/ 80 h 82"/>
                <a:gd name="T18" fmla="*/ 82 w 82"/>
                <a:gd name="T19" fmla="*/ 82 h 82"/>
                <a:gd name="T20" fmla="*/ 82 w 82"/>
                <a:gd name="T21" fmla="*/ 72 h 82"/>
                <a:gd name="T22" fmla="*/ 67 w 82"/>
                <a:gd name="T23" fmla="*/ 70 h 82"/>
                <a:gd name="T24" fmla="*/ 53 w 82"/>
                <a:gd name="T25" fmla="*/ 65 h 82"/>
                <a:gd name="T26" fmla="*/ 42 w 82"/>
                <a:gd name="T27" fmla="*/ 58 h 82"/>
                <a:gd name="T28" fmla="*/ 31 w 82"/>
                <a:gd name="T29" fmla="*/ 50 h 82"/>
                <a:gd name="T30" fmla="*/ 21 w 82"/>
                <a:gd name="T31" fmla="*/ 40 h 82"/>
                <a:gd name="T32" fmla="*/ 15 w 82"/>
                <a:gd name="T33" fmla="*/ 28 h 82"/>
                <a:gd name="T34" fmla="*/ 11 w 82"/>
                <a:gd name="T35" fmla="*/ 13 h 82"/>
                <a:gd name="T36" fmla="*/ 10 w 82"/>
                <a:gd name="T37" fmla="*/ 0 h 82"/>
                <a:gd name="T38" fmla="*/ 10 w 82"/>
                <a:gd name="T39" fmla="*/ 0 h 82"/>
                <a:gd name="T40" fmla="*/ 0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0" y="0"/>
                  </a:moveTo>
                  <a:lnTo>
                    <a:pt x="0" y="0"/>
                  </a:lnTo>
                  <a:lnTo>
                    <a:pt x="1" y="16"/>
                  </a:lnTo>
                  <a:lnTo>
                    <a:pt x="6" y="32"/>
                  </a:lnTo>
                  <a:lnTo>
                    <a:pt x="15" y="45"/>
                  </a:lnTo>
                  <a:lnTo>
                    <a:pt x="25" y="57"/>
                  </a:lnTo>
                  <a:lnTo>
                    <a:pt x="37" y="67"/>
                  </a:lnTo>
                  <a:lnTo>
                    <a:pt x="50" y="75"/>
                  </a:lnTo>
                  <a:lnTo>
                    <a:pt x="65" y="80"/>
                  </a:lnTo>
                  <a:lnTo>
                    <a:pt x="82" y="82"/>
                  </a:lnTo>
                  <a:lnTo>
                    <a:pt x="82" y="72"/>
                  </a:lnTo>
                  <a:lnTo>
                    <a:pt x="67" y="70"/>
                  </a:lnTo>
                  <a:lnTo>
                    <a:pt x="53" y="65"/>
                  </a:lnTo>
                  <a:lnTo>
                    <a:pt x="42" y="58"/>
                  </a:lnTo>
                  <a:lnTo>
                    <a:pt x="31" y="50"/>
                  </a:lnTo>
                  <a:lnTo>
                    <a:pt x="21" y="40"/>
                  </a:lnTo>
                  <a:lnTo>
                    <a:pt x="15" y="28"/>
                  </a:lnTo>
                  <a:lnTo>
                    <a:pt x="11" y="1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p:nvSpPr>
          <p:spPr bwMode="auto">
            <a:xfrm>
              <a:off x="6984878" y="4768312"/>
              <a:ext cx="157505" cy="157505"/>
            </a:xfrm>
            <a:custGeom>
              <a:avLst/>
              <a:gdLst>
                <a:gd name="T0" fmla="*/ 82 w 82"/>
                <a:gd name="T1" fmla="*/ 0 h 82"/>
                <a:gd name="T2" fmla="*/ 82 w 82"/>
                <a:gd name="T3" fmla="*/ 0 h 82"/>
                <a:gd name="T4" fmla="*/ 65 w 82"/>
                <a:gd name="T5" fmla="*/ 1 h 82"/>
                <a:gd name="T6" fmla="*/ 50 w 82"/>
                <a:gd name="T7" fmla="*/ 6 h 82"/>
                <a:gd name="T8" fmla="*/ 37 w 82"/>
                <a:gd name="T9" fmla="*/ 13 h 82"/>
                <a:gd name="T10" fmla="*/ 25 w 82"/>
                <a:gd name="T11" fmla="*/ 23 h 82"/>
                <a:gd name="T12" fmla="*/ 15 w 82"/>
                <a:gd name="T13" fmla="*/ 35 h 82"/>
                <a:gd name="T14" fmla="*/ 6 w 82"/>
                <a:gd name="T15" fmla="*/ 50 h 82"/>
                <a:gd name="T16" fmla="*/ 1 w 82"/>
                <a:gd name="T17" fmla="*/ 65 h 82"/>
                <a:gd name="T18" fmla="*/ 0 w 82"/>
                <a:gd name="T19" fmla="*/ 82 h 82"/>
                <a:gd name="T20" fmla="*/ 10 w 82"/>
                <a:gd name="T21" fmla="*/ 82 h 82"/>
                <a:gd name="T22" fmla="*/ 11 w 82"/>
                <a:gd name="T23" fmla="*/ 67 h 82"/>
                <a:gd name="T24" fmla="*/ 15 w 82"/>
                <a:gd name="T25" fmla="*/ 53 h 82"/>
                <a:gd name="T26" fmla="*/ 21 w 82"/>
                <a:gd name="T27" fmla="*/ 41 h 82"/>
                <a:gd name="T28" fmla="*/ 31 w 82"/>
                <a:gd name="T29" fmla="*/ 30 h 82"/>
                <a:gd name="T30" fmla="*/ 42 w 82"/>
                <a:gd name="T31" fmla="*/ 21 h 82"/>
                <a:gd name="T32" fmla="*/ 53 w 82"/>
                <a:gd name="T33" fmla="*/ 15 h 82"/>
                <a:gd name="T34" fmla="*/ 67 w 82"/>
                <a:gd name="T35" fmla="*/ 11 h 82"/>
                <a:gd name="T36" fmla="*/ 82 w 82"/>
                <a:gd name="T37" fmla="*/ 10 h 82"/>
                <a:gd name="T38" fmla="*/ 82 w 82"/>
                <a:gd name="T39" fmla="*/ 10 h 82"/>
                <a:gd name="T40" fmla="*/ 82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82" y="0"/>
                  </a:moveTo>
                  <a:lnTo>
                    <a:pt x="82" y="0"/>
                  </a:lnTo>
                  <a:lnTo>
                    <a:pt x="65" y="1"/>
                  </a:lnTo>
                  <a:lnTo>
                    <a:pt x="50" y="6"/>
                  </a:lnTo>
                  <a:lnTo>
                    <a:pt x="37" y="13"/>
                  </a:lnTo>
                  <a:lnTo>
                    <a:pt x="25" y="23"/>
                  </a:lnTo>
                  <a:lnTo>
                    <a:pt x="15" y="35"/>
                  </a:lnTo>
                  <a:lnTo>
                    <a:pt x="6" y="50"/>
                  </a:lnTo>
                  <a:lnTo>
                    <a:pt x="1" y="65"/>
                  </a:lnTo>
                  <a:lnTo>
                    <a:pt x="0" y="82"/>
                  </a:lnTo>
                  <a:lnTo>
                    <a:pt x="10" y="82"/>
                  </a:lnTo>
                  <a:lnTo>
                    <a:pt x="11" y="67"/>
                  </a:lnTo>
                  <a:lnTo>
                    <a:pt x="15" y="53"/>
                  </a:lnTo>
                  <a:lnTo>
                    <a:pt x="21" y="41"/>
                  </a:lnTo>
                  <a:lnTo>
                    <a:pt x="31" y="30"/>
                  </a:lnTo>
                  <a:lnTo>
                    <a:pt x="42" y="21"/>
                  </a:lnTo>
                  <a:lnTo>
                    <a:pt x="53" y="15"/>
                  </a:lnTo>
                  <a:lnTo>
                    <a:pt x="67" y="11"/>
                  </a:lnTo>
                  <a:lnTo>
                    <a:pt x="82" y="10"/>
                  </a:lnTo>
                  <a:lnTo>
                    <a:pt x="82" y="10"/>
                  </a:lnTo>
                  <a:lnTo>
                    <a:pt x="8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2" name="Freeform 28"/>
            <p:cNvSpPr>
              <a:spLocks/>
            </p:cNvSpPr>
            <p:nvPr/>
          </p:nvSpPr>
          <p:spPr bwMode="auto">
            <a:xfrm>
              <a:off x="5728683" y="1992775"/>
              <a:ext cx="105643" cy="2635319"/>
            </a:xfrm>
            <a:custGeom>
              <a:avLst/>
              <a:gdLst>
                <a:gd name="T0" fmla="*/ 55 w 55"/>
                <a:gd name="T1" fmla="*/ 0 h 1372"/>
                <a:gd name="T2" fmla="*/ 55 w 55"/>
                <a:gd name="T3" fmla="*/ 1346 h 1372"/>
                <a:gd name="T4" fmla="*/ 55 w 55"/>
                <a:gd name="T5" fmla="*/ 1351 h 1372"/>
                <a:gd name="T6" fmla="*/ 54 w 55"/>
                <a:gd name="T7" fmla="*/ 1356 h 1372"/>
                <a:gd name="T8" fmla="*/ 52 w 55"/>
                <a:gd name="T9" fmla="*/ 1361 h 1372"/>
                <a:gd name="T10" fmla="*/ 49 w 55"/>
                <a:gd name="T11" fmla="*/ 1364 h 1372"/>
                <a:gd name="T12" fmla="*/ 44 w 55"/>
                <a:gd name="T13" fmla="*/ 1367 h 1372"/>
                <a:gd name="T14" fmla="*/ 39 w 55"/>
                <a:gd name="T15" fmla="*/ 1369 h 1372"/>
                <a:gd name="T16" fmla="*/ 34 w 55"/>
                <a:gd name="T17" fmla="*/ 1371 h 1372"/>
                <a:gd name="T18" fmla="*/ 29 w 55"/>
                <a:gd name="T19" fmla="*/ 1372 h 1372"/>
                <a:gd name="T20" fmla="*/ 29 w 55"/>
                <a:gd name="T21" fmla="*/ 1372 h 1372"/>
                <a:gd name="T22" fmla="*/ 22 w 55"/>
                <a:gd name="T23" fmla="*/ 1371 h 1372"/>
                <a:gd name="T24" fmla="*/ 17 w 55"/>
                <a:gd name="T25" fmla="*/ 1369 h 1372"/>
                <a:gd name="T26" fmla="*/ 13 w 55"/>
                <a:gd name="T27" fmla="*/ 1367 h 1372"/>
                <a:gd name="T28" fmla="*/ 8 w 55"/>
                <a:gd name="T29" fmla="*/ 1364 h 1372"/>
                <a:gd name="T30" fmla="*/ 5 w 55"/>
                <a:gd name="T31" fmla="*/ 1361 h 1372"/>
                <a:gd name="T32" fmla="*/ 3 w 55"/>
                <a:gd name="T33" fmla="*/ 1356 h 1372"/>
                <a:gd name="T34" fmla="*/ 2 w 55"/>
                <a:gd name="T35" fmla="*/ 1351 h 1372"/>
                <a:gd name="T36" fmla="*/ 0 w 55"/>
                <a:gd name="T37" fmla="*/ 1346 h 1372"/>
                <a:gd name="T38" fmla="*/ 0 w 55"/>
                <a:gd name="T39" fmla="*/ 0 h 1372"/>
                <a:gd name="T40" fmla="*/ 55 w 55"/>
                <a:gd name="T41"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372">
                  <a:moveTo>
                    <a:pt x="55" y="0"/>
                  </a:moveTo>
                  <a:lnTo>
                    <a:pt x="55" y="1346"/>
                  </a:lnTo>
                  <a:lnTo>
                    <a:pt x="55" y="1351"/>
                  </a:lnTo>
                  <a:lnTo>
                    <a:pt x="54" y="1356"/>
                  </a:lnTo>
                  <a:lnTo>
                    <a:pt x="52" y="1361"/>
                  </a:lnTo>
                  <a:lnTo>
                    <a:pt x="49" y="1364"/>
                  </a:lnTo>
                  <a:lnTo>
                    <a:pt x="44" y="1367"/>
                  </a:lnTo>
                  <a:lnTo>
                    <a:pt x="39" y="1369"/>
                  </a:lnTo>
                  <a:lnTo>
                    <a:pt x="34" y="1371"/>
                  </a:lnTo>
                  <a:lnTo>
                    <a:pt x="29" y="1372"/>
                  </a:lnTo>
                  <a:lnTo>
                    <a:pt x="29" y="1372"/>
                  </a:lnTo>
                  <a:lnTo>
                    <a:pt x="22" y="1371"/>
                  </a:lnTo>
                  <a:lnTo>
                    <a:pt x="17" y="1369"/>
                  </a:lnTo>
                  <a:lnTo>
                    <a:pt x="13" y="1367"/>
                  </a:lnTo>
                  <a:lnTo>
                    <a:pt x="8" y="1364"/>
                  </a:lnTo>
                  <a:lnTo>
                    <a:pt x="5" y="1361"/>
                  </a:lnTo>
                  <a:lnTo>
                    <a:pt x="3" y="1356"/>
                  </a:lnTo>
                  <a:lnTo>
                    <a:pt x="2" y="1351"/>
                  </a:lnTo>
                  <a:lnTo>
                    <a:pt x="0" y="1346"/>
                  </a:lnTo>
                  <a:lnTo>
                    <a:pt x="0" y="0"/>
                  </a:lnTo>
                  <a:lnTo>
                    <a:pt x="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3" name="Freeform 29"/>
            <p:cNvSpPr>
              <a:spLocks/>
            </p:cNvSpPr>
            <p:nvPr/>
          </p:nvSpPr>
          <p:spPr bwMode="auto">
            <a:xfrm>
              <a:off x="5824723" y="1992775"/>
              <a:ext cx="19208" cy="2585379"/>
            </a:xfrm>
            <a:custGeom>
              <a:avLst/>
              <a:gdLst>
                <a:gd name="T0" fmla="*/ 10 w 10"/>
                <a:gd name="T1" fmla="*/ 1346 h 1346"/>
                <a:gd name="T2" fmla="*/ 10 w 10"/>
                <a:gd name="T3" fmla="*/ 1346 h 1346"/>
                <a:gd name="T4" fmla="*/ 10 w 10"/>
                <a:gd name="T5" fmla="*/ 0 h 1346"/>
                <a:gd name="T6" fmla="*/ 0 w 10"/>
                <a:gd name="T7" fmla="*/ 0 h 1346"/>
                <a:gd name="T8" fmla="*/ 0 w 10"/>
                <a:gd name="T9" fmla="*/ 1346 h 1346"/>
                <a:gd name="T10" fmla="*/ 0 w 10"/>
                <a:gd name="T11" fmla="*/ 1346 h 1346"/>
                <a:gd name="T12" fmla="*/ 10 w 10"/>
                <a:gd name="T13" fmla="*/ 1346 h 1346"/>
              </a:gdLst>
              <a:ahLst/>
              <a:cxnLst>
                <a:cxn ang="0">
                  <a:pos x="T0" y="T1"/>
                </a:cxn>
                <a:cxn ang="0">
                  <a:pos x="T2" y="T3"/>
                </a:cxn>
                <a:cxn ang="0">
                  <a:pos x="T4" y="T5"/>
                </a:cxn>
                <a:cxn ang="0">
                  <a:pos x="T6" y="T7"/>
                </a:cxn>
                <a:cxn ang="0">
                  <a:pos x="T8" y="T9"/>
                </a:cxn>
                <a:cxn ang="0">
                  <a:pos x="T10" y="T11"/>
                </a:cxn>
                <a:cxn ang="0">
                  <a:pos x="T12" y="T13"/>
                </a:cxn>
              </a:cxnLst>
              <a:rect l="0" t="0" r="r" b="b"/>
              <a:pathLst>
                <a:path w="10" h="1346">
                  <a:moveTo>
                    <a:pt x="10" y="1346"/>
                  </a:moveTo>
                  <a:lnTo>
                    <a:pt x="10" y="1346"/>
                  </a:lnTo>
                  <a:lnTo>
                    <a:pt x="10" y="0"/>
                  </a:lnTo>
                  <a:lnTo>
                    <a:pt x="0" y="0"/>
                  </a:lnTo>
                  <a:lnTo>
                    <a:pt x="0" y="1346"/>
                  </a:lnTo>
                  <a:lnTo>
                    <a:pt x="0" y="1346"/>
                  </a:lnTo>
                  <a:lnTo>
                    <a:pt x="10" y="13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5" name="Freeform 30"/>
            <p:cNvSpPr>
              <a:spLocks/>
            </p:cNvSpPr>
            <p:nvPr/>
          </p:nvSpPr>
          <p:spPr bwMode="auto">
            <a:xfrm>
              <a:off x="5784386" y="4578154"/>
              <a:ext cx="59544" cy="59544"/>
            </a:xfrm>
            <a:custGeom>
              <a:avLst/>
              <a:gdLst>
                <a:gd name="T0" fmla="*/ 0 w 31"/>
                <a:gd name="T1" fmla="*/ 31 h 31"/>
                <a:gd name="T2" fmla="*/ 0 w 31"/>
                <a:gd name="T3" fmla="*/ 31 h 31"/>
                <a:gd name="T4" fmla="*/ 6 w 31"/>
                <a:gd name="T5" fmla="*/ 30 h 31"/>
                <a:gd name="T6" fmla="*/ 13 w 31"/>
                <a:gd name="T7" fmla="*/ 28 h 31"/>
                <a:gd name="T8" fmla="*/ 18 w 31"/>
                <a:gd name="T9" fmla="*/ 25 h 31"/>
                <a:gd name="T10" fmla="*/ 23 w 31"/>
                <a:gd name="T11" fmla="*/ 21 h 31"/>
                <a:gd name="T12" fmla="*/ 26 w 31"/>
                <a:gd name="T13" fmla="*/ 16 h 31"/>
                <a:gd name="T14" fmla="*/ 30 w 31"/>
                <a:gd name="T15" fmla="*/ 11 h 31"/>
                <a:gd name="T16" fmla="*/ 31 w 31"/>
                <a:gd name="T17" fmla="*/ 5 h 31"/>
                <a:gd name="T18" fmla="*/ 31 w 31"/>
                <a:gd name="T19" fmla="*/ 0 h 31"/>
                <a:gd name="T20" fmla="*/ 21 w 31"/>
                <a:gd name="T21" fmla="*/ 0 h 31"/>
                <a:gd name="T22" fmla="*/ 21 w 31"/>
                <a:gd name="T23" fmla="*/ 3 h 31"/>
                <a:gd name="T24" fmla="*/ 20 w 31"/>
                <a:gd name="T25" fmla="*/ 8 h 31"/>
                <a:gd name="T26" fmla="*/ 18 w 31"/>
                <a:gd name="T27" fmla="*/ 11 h 31"/>
                <a:gd name="T28" fmla="*/ 15 w 31"/>
                <a:gd name="T29" fmla="*/ 15 h 31"/>
                <a:gd name="T30" fmla="*/ 13 w 31"/>
                <a:gd name="T31" fmla="*/ 18 h 31"/>
                <a:gd name="T32" fmla="*/ 8 w 31"/>
                <a:gd name="T33" fmla="*/ 20 h 31"/>
                <a:gd name="T34" fmla="*/ 5 w 31"/>
                <a:gd name="T35" fmla="*/ 21 h 31"/>
                <a:gd name="T36" fmla="*/ 0 w 31"/>
                <a:gd name="T37" fmla="*/ 21 h 31"/>
                <a:gd name="T38" fmla="*/ 0 w 31"/>
                <a:gd name="T39" fmla="*/ 21 h 31"/>
                <a:gd name="T40" fmla="*/ 0 w 31"/>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1">
                  <a:moveTo>
                    <a:pt x="0" y="31"/>
                  </a:moveTo>
                  <a:lnTo>
                    <a:pt x="0" y="31"/>
                  </a:lnTo>
                  <a:lnTo>
                    <a:pt x="6" y="30"/>
                  </a:lnTo>
                  <a:lnTo>
                    <a:pt x="13" y="28"/>
                  </a:lnTo>
                  <a:lnTo>
                    <a:pt x="18" y="25"/>
                  </a:lnTo>
                  <a:lnTo>
                    <a:pt x="23" y="21"/>
                  </a:lnTo>
                  <a:lnTo>
                    <a:pt x="26" y="16"/>
                  </a:lnTo>
                  <a:lnTo>
                    <a:pt x="30" y="11"/>
                  </a:lnTo>
                  <a:lnTo>
                    <a:pt x="31" y="5"/>
                  </a:lnTo>
                  <a:lnTo>
                    <a:pt x="31" y="0"/>
                  </a:lnTo>
                  <a:lnTo>
                    <a:pt x="21" y="0"/>
                  </a:lnTo>
                  <a:lnTo>
                    <a:pt x="21" y="3"/>
                  </a:lnTo>
                  <a:lnTo>
                    <a:pt x="20" y="8"/>
                  </a:lnTo>
                  <a:lnTo>
                    <a:pt x="18" y="11"/>
                  </a:lnTo>
                  <a:lnTo>
                    <a:pt x="15" y="15"/>
                  </a:lnTo>
                  <a:lnTo>
                    <a:pt x="13" y="18"/>
                  </a:lnTo>
                  <a:lnTo>
                    <a:pt x="8"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7" name="Freeform 31"/>
            <p:cNvSpPr>
              <a:spLocks/>
            </p:cNvSpPr>
            <p:nvPr/>
          </p:nvSpPr>
          <p:spPr bwMode="auto">
            <a:xfrm>
              <a:off x="5784386"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8" name="Freeform 32"/>
            <p:cNvSpPr>
              <a:spLocks/>
            </p:cNvSpPr>
            <p:nvPr/>
          </p:nvSpPr>
          <p:spPr bwMode="auto">
            <a:xfrm>
              <a:off x="5719079" y="4578154"/>
              <a:ext cx="65307" cy="59544"/>
            </a:xfrm>
            <a:custGeom>
              <a:avLst/>
              <a:gdLst>
                <a:gd name="T0" fmla="*/ 0 w 34"/>
                <a:gd name="T1" fmla="*/ 0 h 31"/>
                <a:gd name="T2" fmla="*/ 0 w 34"/>
                <a:gd name="T3" fmla="*/ 0 h 31"/>
                <a:gd name="T4" fmla="*/ 2 w 34"/>
                <a:gd name="T5" fmla="*/ 5 h 31"/>
                <a:gd name="T6" fmla="*/ 3 w 34"/>
                <a:gd name="T7" fmla="*/ 11 h 31"/>
                <a:gd name="T8" fmla="*/ 7 w 34"/>
                <a:gd name="T9" fmla="*/ 16 h 31"/>
                <a:gd name="T10" fmla="*/ 10 w 34"/>
                <a:gd name="T11" fmla="*/ 21 h 31"/>
                <a:gd name="T12" fmla="*/ 15 w 34"/>
                <a:gd name="T13" fmla="*/ 25 h 31"/>
                <a:gd name="T14" fmla="*/ 20 w 34"/>
                <a:gd name="T15" fmla="*/ 28 h 31"/>
                <a:gd name="T16" fmla="*/ 27 w 34"/>
                <a:gd name="T17" fmla="*/ 30 h 31"/>
                <a:gd name="T18" fmla="*/ 34 w 34"/>
                <a:gd name="T19" fmla="*/ 31 h 31"/>
                <a:gd name="T20" fmla="*/ 34 w 34"/>
                <a:gd name="T21" fmla="*/ 21 h 31"/>
                <a:gd name="T22" fmla="*/ 29 w 34"/>
                <a:gd name="T23" fmla="*/ 21 h 31"/>
                <a:gd name="T24" fmla="*/ 23 w 34"/>
                <a:gd name="T25" fmla="*/ 20 h 31"/>
                <a:gd name="T26" fmla="*/ 20 w 34"/>
                <a:gd name="T27" fmla="*/ 18 h 31"/>
                <a:gd name="T28" fmla="*/ 17 w 34"/>
                <a:gd name="T29" fmla="*/ 15 h 31"/>
                <a:gd name="T30" fmla="*/ 15 w 34"/>
                <a:gd name="T31" fmla="*/ 11 h 31"/>
                <a:gd name="T32" fmla="*/ 12 w 34"/>
                <a:gd name="T33" fmla="*/ 8 h 31"/>
                <a:gd name="T34" fmla="*/ 12 w 34"/>
                <a:gd name="T35" fmla="*/ 3 h 31"/>
                <a:gd name="T36" fmla="*/ 10 w 34"/>
                <a:gd name="T37" fmla="*/ 0 h 31"/>
                <a:gd name="T38" fmla="*/ 10 w 34"/>
                <a:gd name="T39" fmla="*/ 0 h 31"/>
                <a:gd name="T40" fmla="*/ 0 w 34"/>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1">
                  <a:moveTo>
                    <a:pt x="0" y="0"/>
                  </a:moveTo>
                  <a:lnTo>
                    <a:pt x="0" y="0"/>
                  </a:lnTo>
                  <a:lnTo>
                    <a:pt x="2" y="5"/>
                  </a:lnTo>
                  <a:lnTo>
                    <a:pt x="3" y="11"/>
                  </a:lnTo>
                  <a:lnTo>
                    <a:pt x="7" y="16"/>
                  </a:lnTo>
                  <a:lnTo>
                    <a:pt x="10" y="21"/>
                  </a:lnTo>
                  <a:lnTo>
                    <a:pt x="15" y="25"/>
                  </a:lnTo>
                  <a:lnTo>
                    <a:pt x="20" y="28"/>
                  </a:lnTo>
                  <a:lnTo>
                    <a:pt x="27" y="30"/>
                  </a:lnTo>
                  <a:lnTo>
                    <a:pt x="34" y="31"/>
                  </a:lnTo>
                  <a:lnTo>
                    <a:pt x="34" y="21"/>
                  </a:lnTo>
                  <a:lnTo>
                    <a:pt x="29" y="21"/>
                  </a:lnTo>
                  <a:lnTo>
                    <a:pt x="23" y="20"/>
                  </a:lnTo>
                  <a:lnTo>
                    <a:pt x="20" y="18"/>
                  </a:lnTo>
                  <a:lnTo>
                    <a:pt x="17" y="15"/>
                  </a:lnTo>
                  <a:lnTo>
                    <a:pt x="15" y="11"/>
                  </a:lnTo>
                  <a:lnTo>
                    <a:pt x="12" y="8"/>
                  </a:lnTo>
                  <a:lnTo>
                    <a:pt x="12"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79" name="Freeform 33"/>
            <p:cNvSpPr>
              <a:spLocks/>
            </p:cNvSpPr>
            <p:nvPr/>
          </p:nvSpPr>
          <p:spPr bwMode="auto">
            <a:xfrm>
              <a:off x="5719079" y="1981250"/>
              <a:ext cx="19208" cy="2596904"/>
            </a:xfrm>
            <a:custGeom>
              <a:avLst/>
              <a:gdLst>
                <a:gd name="T0" fmla="*/ 5 w 10"/>
                <a:gd name="T1" fmla="*/ 0 h 1352"/>
                <a:gd name="T2" fmla="*/ 0 w 10"/>
                <a:gd name="T3" fmla="*/ 6 h 1352"/>
                <a:gd name="T4" fmla="*/ 0 w 10"/>
                <a:gd name="T5" fmla="*/ 1352 h 1352"/>
                <a:gd name="T6" fmla="*/ 10 w 10"/>
                <a:gd name="T7" fmla="*/ 1352 h 1352"/>
                <a:gd name="T8" fmla="*/ 10 w 10"/>
                <a:gd name="T9" fmla="*/ 6 h 1352"/>
                <a:gd name="T10" fmla="*/ 5 w 10"/>
                <a:gd name="T11" fmla="*/ 11 h 1352"/>
                <a:gd name="T12" fmla="*/ 5 w 10"/>
                <a:gd name="T13" fmla="*/ 0 h 1352"/>
                <a:gd name="T14" fmla="*/ 0 w 10"/>
                <a:gd name="T15" fmla="*/ 0 h 1352"/>
                <a:gd name="T16" fmla="*/ 0 w 10"/>
                <a:gd name="T17" fmla="*/ 6 h 1352"/>
                <a:gd name="T18" fmla="*/ 5 w 10"/>
                <a:gd name="T1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52">
                  <a:moveTo>
                    <a:pt x="5" y="0"/>
                  </a:moveTo>
                  <a:lnTo>
                    <a:pt x="0" y="6"/>
                  </a:lnTo>
                  <a:lnTo>
                    <a:pt x="0" y="1352"/>
                  </a:lnTo>
                  <a:lnTo>
                    <a:pt x="10" y="1352"/>
                  </a:lnTo>
                  <a:lnTo>
                    <a:pt x="10" y="6"/>
                  </a:lnTo>
                  <a:lnTo>
                    <a:pt x="5" y="11"/>
                  </a:lnTo>
                  <a:lnTo>
                    <a:pt x="5" y="0"/>
                  </a:lnTo>
                  <a:lnTo>
                    <a:pt x="0" y="0"/>
                  </a:lnTo>
                  <a:lnTo>
                    <a:pt x="0" y="6"/>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0" name="Freeform 34"/>
            <p:cNvSpPr>
              <a:spLocks/>
            </p:cNvSpPr>
            <p:nvPr/>
          </p:nvSpPr>
          <p:spPr bwMode="auto">
            <a:xfrm>
              <a:off x="5728683" y="1981250"/>
              <a:ext cx="115247" cy="21129"/>
            </a:xfrm>
            <a:custGeom>
              <a:avLst/>
              <a:gdLst>
                <a:gd name="T0" fmla="*/ 60 w 60"/>
                <a:gd name="T1" fmla="*/ 6 h 11"/>
                <a:gd name="T2" fmla="*/ 55 w 60"/>
                <a:gd name="T3" fmla="*/ 0 h 11"/>
                <a:gd name="T4" fmla="*/ 0 w 60"/>
                <a:gd name="T5" fmla="*/ 0 h 11"/>
                <a:gd name="T6" fmla="*/ 0 w 60"/>
                <a:gd name="T7" fmla="*/ 11 h 11"/>
                <a:gd name="T8" fmla="*/ 55 w 60"/>
                <a:gd name="T9" fmla="*/ 11 h 11"/>
                <a:gd name="T10" fmla="*/ 50 w 60"/>
                <a:gd name="T11" fmla="*/ 6 h 11"/>
                <a:gd name="T12" fmla="*/ 60 w 60"/>
                <a:gd name="T13" fmla="*/ 6 h 11"/>
                <a:gd name="T14" fmla="*/ 60 w 60"/>
                <a:gd name="T15" fmla="*/ 0 h 11"/>
                <a:gd name="T16" fmla="*/ 55 w 60"/>
                <a:gd name="T17" fmla="*/ 0 h 11"/>
                <a:gd name="T18" fmla="*/ 60 w 6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1">
                  <a:moveTo>
                    <a:pt x="60" y="6"/>
                  </a:moveTo>
                  <a:lnTo>
                    <a:pt x="55" y="0"/>
                  </a:lnTo>
                  <a:lnTo>
                    <a:pt x="0" y="0"/>
                  </a:lnTo>
                  <a:lnTo>
                    <a:pt x="0" y="11"/>
                  </a:lnTo>
                  <a:lnTo>
                    <a:pt x="55" y="11"/>
                  </a:lnTo>
                  <a:lnTo>
                    <a:pt x="50" y="6"/>
                  </a:lnTo>
                  <a:lnTo>
                    <a:pt x="60" y="6"/>
                  </a:lnTo>
                  <a:lnTo>
                    <a:pt x="60" y="0"/>
                  </a:lnTo>
                  <a:lnTo>
                    <a:pt x="55" y="0"/>
                  </a:lnTo>
                  <a:lnTo>
                    <a:pt x="6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8" name="Freeform 42"/>
            <p:cNvSpPr>
              <a:spLocks/>
            </p:cNvSpPr>
            <p:nvPr/>
          </p:nvSpPr>
          <p:spPr bwMode="auto">
            <a:xfrm>
              <a:off x="7090521" y="1992775"/>
              <a:ext cx="105643" cy="2635319"/>
            </a:xfrm>
            <a:custGeom>
              <a:avLst/>
              <a:gdLst>
                <a:gd name="T0" fmla="*/ 55 w 55"/>
                <a:gd name="T1" fmla="*/ 0 h 1372"/>
                <a:gd name="T2" fmla="*/ 55 w 55"/>
                <a:gd name="T3" fmla="*/ 1346 h 1372"/>
                <a:gd name="T4" fmla="*/ 54 w 55"/>
                <a:gd name="T5" fmla="*/ 1351 h 1372"/>
                <a:gd name="T6" fmla="*/ 52 w 55"/>
                <a:gd name="T7" fmla="*/ 1356 h 1372"/>
                <a:gd name="T8" fmla="*/ 50 w 55"/>
                <a:gd name="T9" fmla="*/ 1361 h 1372"/>
                <a:gd name="T10" fmla="*/ 47 w 55"/>
                <a:gd name="T11" fmla="*/ 1364 h 1372"/>
                <a:gd name="T12" fmla="*/ 42 w 55"/>
                <a:gd name="T13" fmla="*/ 1367 h 1372"/>
                <a:gd name="T14" fmla="*/ 38 w 55"/>
                <a:gd name="T15" fmla="*/ 1369 h 1372"/>
                <a:gd name="T16" fmla="*/ 33 w 55"/>
                <a:gd name="T17" fmla="*/ 1371 h 1372"/>
                <a:gd name="T18" fmla="*/ 27 w 55"/>
                <a:gd name="T19" fmla="*/ 1372 h 1372"/>
                <a:gd name="T20" fmla="*/ 27 w 55"/>
                <a:gd name="T21" fmla="*/ 1372 h 1372"/>
                <a:gd name="T22" fmla="*/ 22 w 55"/>
                <a:gd name="T23" fmla="*/ 1371 h 1372"/>
                <a:gd name="T24" fmla="*/ 17 w 55"/>
                <a:gd name="T25" fmla="*/ 1369 h 1372"/>
                <a:gd name="T26" fmla="*/ 12 w 55"/>
                <a:gd name="T27" fmla="*/ 1367 h 1372"/>
                <a:gd name="T28" fmla="*/ 7 w 55"/>
                <a:gd name="T29" fmla="*/ 1364 h 1372"/>
                <a:gd name="T30" fmla="*/ 3 w 55"/>
                <a:gd name="T31" fmla="*/ 1361 h 1372"/>
                <a:gd name="T32" fmla="*/ 2 w 55"/>
                <a:gd name="T33" fmla="*/ 1356 h 1372"/>
                <a:gd name="T34" fmla="*/ 0 w 55"/>
                <a:gd name="T35" fmla="*/ 1351 h 1372"/>
                <a:gd name="T36" fmla="*/ 0 w 55"/>
                <a:gd name="T37" fmla="*/ 1346 h 1372"/>
                <a:gd name="T38" fmla="*/ 0 w 55"/>
                <a:gd name="T39" fmla="*/ 0 h 1372"/>
                <a:gd name="T40" fmla="*/ 55 w 55"/>
                <a:gd name="T41"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372">
                  <a:moveTo>
                    <a:pt x="55" y="0"/>
                  </a:moveTo>
                  <a:lnTo>
                    <a:pt x="55" y="1346"/>
                  </a:lnTo>
                  <a:lnTo>
                    <a:pt x="54" y="1351"/>
                  </a:lnTo>
                  <a:lnTo>
                    <a:pt x="52" y="1356"/>
                  </a:lnTo>
                  <a:lnTo>
                    <a:pt x="50" y="1361"/>
                  </a:lnTo>
                  <a:lnTo>
                    <a:pt x="47" y="1364"/>
                  </a:lnTo>
                  <a:lnTo>
                    <a:pt x="42" y="1367"/>
                  </a:lnTo>
                  <a:lnTo>
                    <a:pt x="38" y="1369"/>
                  </a:lnTo>
                  <a:lnTo>
                    <a:pt x="33" y="1371"/>
                  </a:lnTo>
                  <a:lnTo>
                    <a:pt x="27" y="1372"/>
                  </a:lnTo>
                  <a:lnTo>
                    <a:pt x="27" y="1372"/>
                  </a:lnTo>
                  <a:lnTo>
                    <a:pt x="22" y="1371"/>
                  </a:lnTo>
                  <a:lnTo>
                    <a:pt x="17" y="1369"/>
                  </a:lnTo>
                  <a:lnTo>
                    <a:pt x="12" y="1367"/>
                  </a:lnTo>
                  <a:lnTo>
                    <a:pt x="7" y="1364"/>
                  </a:lnTo>
                  <a:lnTo>
                    <a:pt x="3" y="1361"/>
                  </a:lnTo>
                  <a:lnTo>
                    <a:pt x="2" y="1356"/>
                  </a:lnTo>
                  <a:lnTo>
                    <a:pt x="0" y="1351"/>
                  </a:lnTo>
                  <a:lnTo>
                    <a:pt x="0" y="1346"/>
                  </a:lnTo>
                  <a:lnTo>
                    <a:pt x="0" y="0"/>
                  </a:lnTo>
                  <a:lnTo>
                    <a:pt x="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89" name="Freeform 43"/>
            <p:cNvSpPr>
              <a:spLocks/>
            </p:cNvSpPr>
            <p:nvPr/>
          </p:nvSpPr>
          <p:spPr bwMode="auto">
            <a:xfrm>
              <a:off x="7186561" y="1992775"/>
              <a:ext cx="19208" cy="2585379"/>
            </a:xfrm>
            <a:custGeom>
              <a:avLst/>
              <a:gdLst>
                <a:gd name="T0" fmla="*/ 10 w 10"/>
                <a:gd name="T1" fmla="*/ 1346 h 1346"/>
                <a:gd name="T2" fmla="*/ 10 w 10"/>
                <a:gd name="T3" fmla="*/ 1346 h 1346"/>
                <a:gd name="T4" fmla="*/ 10 w 10"/>
                <a:gd name="T5" fmla="*/ 0 h 1346"/>
                <a:gd name="T6" fmla="*/ 0 w 10"/>
                <a:gd name="T7" fmla="*/ 0 h 1346"/>
                <a:gd name="T8" fmla="*/ 0 w 10"/>
                <a:gd name="T9" fmla="*/ 1346 h 1346"/>
                <a:gd name="T10" fmla="*/ 0 w 10"/>
                <a:gd name="T11" fmla="*/ 1346 h 1346"/>
                <a:gd name="T12" fmla="*/ 10 w 10"/>
                <a:gd name="T13" fmla="*/ 1346 h 1346"/>
              </a:gdLst>
              <a:ahLst/>
              <a:cxnLst>
                <a:cxn ang="0">
                  <a:pos x="T0" y="T1"/>
                </a:cxn>
                <a:cxn ang="0">
                  <a:pos x="T2" y="T3"/>
                </a:cxn>
                <a:cxn ang="0">
                  <a:pos x="T4" y="T5"/>
                </a:cxn>
                <a:cxn ang="0">
                  <a:pos x="T6" y="T7"/>
                </a:cxn>
                <a:cxn ang="0">
                  <a:pos x="T8" y="T9"/>
                </a:cxn>
                <a:cxn ang="0">
                  <a:pos x="T10" y="T11"/>
                </a:cxn>
                <a:cxn ang="0">
                  <a:pos x="T12" y="T13"/>
                </a:cxn>
              </a:cxnLst>
              <a:rect l="0" t="0" r="r" b="b"/>
              <a:pathLst>
                <a:path w="10" h="1346">
                  <a:moveTo>
                    <a:pt x="10" y="1346"/>
                  </a:moveTo>
                  <a:lnTo>
                    <a:pt x="10" y="1346"/>
                  </a:lnTo>
                  <a:lnTo>
                    <a:pt x="10" y="0"/>
                  </a:lnTo>
                  <a:lnTo>
                    <a:pt x="0" y="0"/>
                  </a:lnTo>
                  <a:lnTo>
                    <a:pt x="0" y="1346"/>
                  </a:lnTo>
                  <a:lnTo>
                    <a:pt x="0" y="1346"/>
                  </a:lnTo>
                  <a:lnTo>
                    <a:pt x="10" y="13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0" name="Freeform 44"/>
            <p:cNvSpPr>
              <a:spLocks/>
            </p:cNvSpPr>
            <p:nvPr/>
          </p:nvSpPr>
          <p:spPr bwMode="auto">
            <a:xfrm>
              <a:off x="7142382" y="4578154"/>
              <a:ext cx="63386" cy="59544"/>
            </a:xfrm>
            <a:custGeom>
              <a:avLst/>
              <a:gdLst>
                <a:gd name="T0" fmla="*/ 0 w 33"/>
                <a:gd name="T1" fmla="*/ 31 h 31"/>
                <a:gd name="T2" fmla="*/ 0 w 33"/>
                <a:gd name="T3" fmla="*/ 31 h 31"/>
                <a:gd name="T4" fmla="*/ 6 w 33"/>
                <a:gd name="T5" fmla="*/ 30 h 31"/>
                <a:gd name="T6" fmla="*/ 13 w 33"/>
                <a:gd name="T7" fmla="*/ 28 h 31"/>
                <a:gd name="T8" fmla="*/ 18 w 33"/>
                <a:gd name="T9" fmla="*/ 25 h 31"/>
                <a:gd name="T10" fmla="*/ 23 w 33"/>
                <a:gd name="T11" fmla="*/ 21 h 31"/>
                <a:gd name="T12" fmla="*/ 27 w 33"/>
                <a:gd name="T13" fmla="*/ 16 h 31"/>
                <a:gd name="T14" fmla="*/ 30 w 33"/>
                <a:gd name="T15" fmla="*/ 11 h 31"/>
                <a:gd name="T16" fmla="*/ 32 w 33"/>
                <a:gd name="T17" fmla="*/ 5 h 31"/>
                <a:gd name="T18" fmla="*/ 33 w 33"/>
                <a:gd name="T19" fmla="*/ 0 h 31"/>
                <a:gd name="T20" fmla="*/ 23 w 33"/>
                <a:gd name="T21" fmla="*/ 0 h 31"/>
                <a:gd name="T22" fmla="*/ 22 w 33"/>
                <a:gd name="T23" fmla="*/ 3 h 31"/>
                <a:gd name="T24" fmla="*/ 22 w 33"/>
                <a:gd name="T25" fmla="*/ 8 h 31"/>
                <a:gd name="T26" fmla="*/ 18 w 33"/>
                <a:gd name="T27" fmla="*/ 11 h 31"/>
                <a:gd name="T28" fmla="*/ 17 w 33"/>
                <a:gd name="T29" fmla="*/ 15 h 31"/>
                <a:gd name="T30" fmla="*/ 13 w 33"/>
                <a:gd name="T31" fmla="*/ 18 h 31"/>
                <a:gd name="T32" fmla="*/ 10 w 33"/>
                <a:gd name="T33" fmla="*/ 20 h 31"/>
                <a:gd name="T34" fmla="*/ 5 w 33"/>
                <a:gd name="T35" fmla="*/ 21 h 31"/>
                <a:gd name="T36" fmla="*/ 0 w 33"/>
                <a:gd name="T37" fmla="*/ 21 h 31"/>
                <a:gd name="T38" fmla="*/ 0 w 33"/>
                <a:gd name="T39" fmla="*/ 21 h 31"/>
                <a:gd name="T40" fmla="*/ 0 w 33"/>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1">
                  <a:moveTo>
                    <a:pt x="0" y="31"/>
                  </a:moveTo>
                  <a:lnTo>
                    <a:pt x="0" y="31"/>
                  </a:lnTo>
                  <a:lnTo>
                    <a:pt x="6" y="30"/>
                  </a:lnTo>
                  <a:lnTo>
                    <a:pt x="13" y="28"/>
                  </a:lnTo>
                  <a:lnTo>
                    <a:pt x="18" y="25"/>
                  </a:lnTo>
                  <a:lnTo>
                    <a:pt x="23" y="21"/>
                  </a:lnTo>
                  <a:lnTo>
                    <a:pt x="27" y="16"/>
                  </a:lnTo>
                  <a:lnTo>
                    <a:pt x="30" y="11"/>
                  </a:lnTo>
                  <a:lnTo>
                    <a:pt x="32" y="5"/>
                  </a:lnTo>
                  <a:lnTo>
                    <a:pt x="33" y="0"/>
                  </a:lnTo>
                  <a:lnTo>
                    <a:pt x="23" y="0"/>
                  </a:lnTo>
                  <a:lnTo>
                    <a:pt x="22" y="3"/>
                  </a:lnTo>
                  <a:lnTo>
                    <a:pt x="22" y="8"/>
                  </a:lnTo>
                  <a:lnTo>
                    <a:pt x="18" y="11"/>
                  </a:lnTo>
                  <a:lnTo>
                    <a:pt x="17" y="15"/>
                  </a:lnTo>
                  <a:lnTo>
                    <a:pt x="13" y="18"/>
                  </a:lnTo>
                  <a:lnTo>
                    <a:pt x="10"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1" name="Freeform 45"/>
            <p:cNvSpPr>
              <a:spLocks/>
            </p:cNvSpPr>
            <p:nvPr/>
          </p:nvSpPr>
          <p:spPr bwMode="auto">
            <a:xfrm>
              <a:off x="7142382"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2" name="Freeform 46"/>
            <p:cNvSpPr>
              <a:spLocks/>
            </p:cNvSpPr>
            <p:nvPr/>
          </p:nvSpPr>
          <p:spPr bwMode="auto">
            <a:xfrm>
              <a:off x="7080917" y="4578154"/>
              <a:ext cx="61465" cy="59544"/>
            </a:xfrm>
            <a:custGeom>
              <a:avLst/>
              <a:gdLst>
                <a:gd name="T0" fmla="*/ 0 w 32"/>
                <a:gd name="T1" fmla="*/ 0 h 31"/>
                <a:gd name="T2" fmla="*/ 0 w 32"/>
                <a:gd name="T3" fmla="*/ 0 h 31"/>
                <a:gd name="T4" fmla="*/ 0 w 32"/>
                <a:gd name="T5" fmla="*/ 5 h 31"/>
                <a:gd name="T6" fmla="*/ 2 w 32"/>
                <a:gd name="T7" fmla="*/ 11 h 31"/>
                <a:gd name="T8" fmla="*/ 5 w 32"/>
                <a:gd name="T9" fmla="*/ 16 h 31"/>
                <a:gd name="T10" fmla="*/ 8 w 32"/>
                <a:gd name="T11" fmla="*/ 21 h 31"/>
                <a:gd name="T12" fmla="*/ 13 w 32"/>
                <a:gd name="T13" fmla="*/ 25 h 31"/>
                <a:gd name="T14" fmla="*/ 18 w 32"/>
                <a:gd name="T15" fmla="*/ 28 h 31"/>
                <a:gd name="T16" fmla="*/ 25 w 32"/>
                <a:gd name="T17" fmla="*/ 30 h 31"/>
                <a:gd name="T18" fmla="*/ 32 w 32"/>
                <a:gd name="T19" fmla="*/ 31 h 31"/>
                <a:gd name="T20" fmla="*/ 32 w 32"/>
                <a:gd name="T21" fmla="*/ 21 h 31"/>
                <a:gd name="T22" fmla="*/ 27 w 32"/>
                <a:gd name="T23" fmla="*/ 21 h 31"/>
                <a:gd name="T24" fmla="*/ 23 w 32"/>
                <a:gd name="T25" fmla="*/ 20 h 31"/>
                <a:gd name="T26" fmla="*/ 20 w 32"/>
                <a:gd name="T27" fmla="*/ 18 h 31"/>
                <a:gd name="T28" fmla="*/ 17 w 32"/>
                <a:gd name="T29" fmla="*/ 15 h 31"/>
                <a:gd name="T30" fmla="*/ 13 w 32"/>
                <a:gd name="T31" fmla="*/ 11 h 31"/>
                <a:gd name="T32" fmla="*/ 12 w 32"/>
                <a:gd name="T33" fmla="*/ 8 h 31"/>
                <a:gd name="T34" fmla="*/ 10 w 32"/>
                <a:gd name="T35" fmla="*/ 3 h 31"/>
                <a:gd name="T36" fmla="*/ 10 w 32"/>
                <a:gd name="T37" fmla="*/ 0 h 31"/>
                <a:gd name="T38" fmla="*/ 10 w 32"/>
                <a:gd name="T39" fmla="*/ 0 h 31"/>
                <a:gd name="T40" fmla="*/ 0 w 32"/>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0"/>
                  </a:moveTo>
                  <a:lnTo>
                    <a:pt x="0" y="0"/>
                  </a:lnTo>
                  <a:lnTo>
                    <a:pt x="0" y="5"/>
                  </a:lnTo>
                  <a:lnTo>
                    <a:pt x="2" y="11"/>
                  </a:lnTo>
                  <a:lnTo>
                    <a:pt x="5" y="16"/>
                  </a:lnTo>
                  <a:lnTo>
                    <a:pt x="8" y="21"/>
                  </a:lnTo>
                  <a:lnTo>
                    <a:pt x="13" y="25"/>
                  </a:lnTo>
                  <a:lnTo>
                    <a:pt x="18" y="28"/>
                  </a:lnTo>
                  <a:lnTo>
                    <a:pt x="25" y="30"/>
                  </a:lnTo>
                  <a:lnTo>
                    <a:pt x="32" y="31"/>
                  </a:lnTo>
                  <a:lnTo>
                    <a:pt x="32" y="21"/>
                  </a:lnTo>
                  <a:lnTo>
                    <a:pt x="27" y="21"/>
                  </a:lnTo>
                  <a:lnTo>
                    <a:pt x="23" y="20"/>
                  </a:lnTo>
                  <a:lnTo>
                    <a:pt x="20" y="18"/>
                  </a:lnTo>
                  <a:lnTo>
                    <a:pt x="17" y="15"/>
                  </a:lnTo>
                  <a:lnTo>
                    <a:pt x="13" y="11"/>
                  </a:lnTo>
                  <a:lnTo>
                    <a:pt x="12" y="8"/>
                  </a:lnTo>
                  <a:lnTo>
                    <a:pt x="10"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3" name="Freeform 47"/>
            <p:cNvSpPr>
              <a:spLocks/>
            </p:cNvSpPr>
            <p:nvPr/>
          </p:nvSpPr>
          <p:spPr bwMode="auto">
            <a:xfrm>
              <a:off x="7080917" y="1981250"/>
              <a:ext cx="19208" cy="2596904"/>
            </a:xfrm>
            <a:custGeom>
              <a:avLst/>
              <a:gdLst>
                <a:gd name="T0" fmla="*/ 5 w 10"/>
                <a:gd name="T1" fmla="*/ 0 h 1352"/>
                <a:gd name="T2" fmla="*/ 0 w 10"/>
                <a:gd name="T3" fmla="*/ 6 h 1352"/>
                <a:gd name="T4" fmla="*/ 0 w 10"/>
                <a:gd name="T5" fmla="*/ 1352 h 1352"/>
                <a:gd name="T6" fmla="*/ 10 w 10"/>
                <a:gd name="T7" fmla="*/ 1352 h 1352"/>
                <a:gd name="T8" fmla="*/ 10 w 10"/>
                <a:gd name="T9" fmla="*/ 6 h 1352"/>
                <a:gd name="T10" fmla="*/ 5 w 10"/>
                <a:gd name="T11" fmla="*/ 11 h 1352"/>
                <a:gd name="T12" fmla="*/ 5 w 10"/>
                <a:gd name="T13" fmla="*/ 0 h 1352"/>
                <a:gd name="T14" fmla="*/ 0 w 10"/>
                <a:gd name="T15" fmla="*/ 0 h 1352"/>
                <a:gd name="T16" fmla="*/ 0 w 10"/>
                <a:gd name="T17" fmla="*/ 6 h 1352"/>
                <a:gd name="T18" fmla="*/ 5 w 10"/>
                <a:gd name="T1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52">
                  <a:moveTo>
                    <a:pt x="5" y="0"/>
                  </a:moveTo>
                  <a:lnTo>
                    <a:pt x="0" y="6"/>
                  </a:lnTo>
                  <a:lnTo>
                    <a:pt x="0" y="1352"/>
                  </a:lnTo>
                  <a:lnTo>
                    <a:pt x="10" y="1352"/>
                  </a:lnTo>
                  <a:lnTo>
                    <a:pt x="10" y="6"/>
                  </a:lnTo>
                  <a:lnTo>
                    <a:pt x="5" y="11"/>
                  </a:lnTo>
                  <a:lnTo>
                    <a:pt x="5" y="0"/>
                  </a:lnTo>
                  <a:lnTo>
                    <a:pt x="0" y="0"/>
                  </a:lnTo>
                  <a:lnTo>
                    <a:pt x="0" y="6"/>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94" name="Freeform 48"/>
            <p:cNvSpPr>
              <a:spLocks/>
            </p:cNvSpPr>
            <p:nvPr/>
          </p:nvSpPr>
          <p:spPr bwMode="auto">
            <a:xfrm>
              <a:off x="7090521" y="1981250"/>
              <a:ext cx="115247" cy="21129"/>
            </a:xfrm>
            <a:custGeom>
              <a:avLst/>
              <a:gdLst>
                <a:gd name="T0" fmla="*/ 60 w 60"/>
                <a:gd name="T1" fmla="*/ 6 h 11"/>
                <a:gd name="T2" fmla="*/ 55 w 60"/>
                <a:gd name="T3" fmla="*/ 0 h 11"/>
                <a:gd name="T4" fmla="*/ 0 w 60"/>
                <a:gd name="T5" fmla="*/ 0 h 11"/>
                <a:gd name="T6" fmla="*/ 0 w 60"/>
                <a:gd name="T7" fmla="*/ 11 h 11"/>
                <a:gd name="T8" fmla="*/ 55 w 60"/>
                <a:gd name="T9" fmla="*/ 11 h 11"/>
                <a:gd name="T10" fmla="*/ 50 w 60"/>
                <a:gd name="T11" fmla="*/ 6 h 11"/>
                <a:gd name="T12" fmla="*/ 60 w 60"/>
                <a:gd name="T13" fmla="*/ 6 h 11"/>
                <a:gd name="T14" fmla="*/ 60 w 60"/>
                <a:gd name="T15" fmla="*/ 0 h 11"/>
                <a:gd name="T16" fmla="*/ 55 w 60"/>
                <a:gd name="T17" fmla="*/ 0 h 11"/>
                <a:gd name="T18" fmla="*/ 60 w 6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1">
                  <a:moveTo>
                    <a:pt x="60" y="6"/>
                  </a:moveTo>
                  <a:lnTo>
                    <a:pt x="55" y="0"/>
                  </a:lnTo>
                  <a:lnTo>
                    <a:pt x="0" y="0"/>
                  </a:lnTo>
                  <a:lnTo>
                    <a:pt x="0" y="11"/>
                  </a:lnTo>
                  <a:lnTo>
                    <a:pt x="55" y="11"/>
                  </a:lnTo>
                  <a:lnTo>
                    <a:pt x="50" y="6"/>
                  </a:lnTo>
                  <a:lnTo>
                    <a:pt x="60" y="6"/>
                  </a:lnTo>
                  <a:lnTo>
                    <a:pt x="60" y="0"/>
                  </a:lnTo>
                  <a:lnTo>
                    <a:pt x="55" y="0"/>
                  </a:lnTo>
                  <a:lnTo>
                    <a:pt x="60"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2" name="Freeform 56"/>
            <p:cNvSpPr>
              <a:spLocks/>
            </p:cNvSpPr>
            <p:nvPr/>
          </p:nvSpPr>
          <p:spPr bwMode="auto">
            <a:xfrm>
              <a:off x="5728683" y="2974297"/>
              <a:ext cx="105643" cy="1653797"/>
            </a:xfrm>
            <a:custGeom>
              <a:avLst/>
              <a:gdLst>
                <a:gd name="T0" fmla="*/ 55 w 55"/>
                <a:gd name="T1" fmla="*/ 0 h 861"/>
                <a:gd name="T2" fmla="*/ 55 w 55"/>
                <a:gd name="T3" fmla="*/ 835 h 861"/>
                <a:gd name="T4" fmla="*/ 55 w 55"/>
                <a:gd name="T5" fmla="*/ 840 h 861"/>
                <a:gd name="T6" fmla="*/ 54 w 55"/>
                <a:gd name="T7" fmla="*/ 845 h 861"/>
                <a:gd name="T8" fmla="*/ 52 w 55"/>
                <a:gd name="T9" fmla="*/ 850 h 861"/>
                <a:gd name="T10" fmla="*/ 49 w 55"/>
                <a:gd name="T11" fmla="*/ 853 h 861"/>
                <a:gd name="T12" fmla="*/ 44 w 55"/>
                <a:gd name="T13" fmla="*/ 856 h 861"/>
                <a:gd name="T14" fmla="*/ 39 w 55"/>
                <a:gd name="T15" fmla="*/ 858 h 861"/>
                <a:gd name="T16" fmla="*/ 34 w 55"/>
                <a:gd name="T17" fmla="*/ 860 h 861"/>
                <a:gd name="T18" fmla="*/ 29 w 55"/>
                <a:gd name="T19" fmla="*/ 861 h 861"/>
                <a:gd name="T20" fmla="*/ 29 w 55"/>
                <a:gd name="T21" fmla="*/ 861 h 861"/>
                <a:gd name="T22" fmla="*/ 22 w 55"/>
                <a:gd name="T23" fmla="*/ 860 h 861"/>
                <a:gd name="T24" fmla="*/ 17 w 55"/>
                <a:gd name="T25" fmla="*/ 858 h 861"/>
                <a:gd name="T26" fmla="*/ 13 w 55"/>
                <a:gd name="T27" fmla="*/ 856 h 861"/>
                <a:gd name="T28" fmla="*/ 8 w 55"/>
                <a:gd name="T29" fmla="*/ 853 h 861"/>
                <a:gd name="T30" fmla="*/ 5 w 55"/>
                <a:gd name="T31" fmla="*/ 850 h 861"/>
                <a:gd name="T32" fmla="*/ 3 w 55"/>
                <a:gd name="T33" fmla="*/ 845 h 861"/>
                <a:gd name="T34" fmla="*/ 2 w 55"/>
                <a:gd name="T35" fmla="*/ 840 h 861"/>
                <a:gd name="T36" fmla="*/ 0 w 55"/>
                <a:gd name="T37" fmla="*/ 835 h 861"/>
                <a:gd name="T38" fmla="*/ 0 w 55"/>
                <a:gd name="T39" fmla="*/ 0 h 861"/>
                <a:gd name="T40" fmla="*/ 55 w 55"/>
                <a:gd name="T41"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861">
                  <a:moveTo>
                    <a:pt x="55" y="0"/>
                  </a:moveTo>
                  <a:lnTo>
                    <a:pt x="55" y="835"/>
                  </a:lnTo>
                  <a:lnTo>
                    <a:pt x="55" y="840"/>
                  </a:lnTo>
                  <a:lnTo>
                    <a:pt x="54" y="845"/>
                  </a:lnTo>
                  <a:lnTo>
                    <a:pt x="52" y="850"/>
                  </a:lnTo>
                  <a:lnTo>
                    <a:pt x="49" y="853"/>
                  </a:lnTo>
                  <a:lnTo>
                    <a:pt x="44" y="856"/>
                  </a:lnTo>
                  <a:lnTo>
                    <a:pt x="39" y="858"/>
                  </a:lnTo>
                  <a:lnTo>
                    <a:pt x="34" y="860"/>
                  </a:lnTo>
                  <a:lnTo>
                    <a:pt x="29" y="861"/>
                  </a:lnTo>
                  <a:lnTo>
                    <a:pt x="29" y="861"/>
                  </a:lnTo>
                  <a:lnTo>
                    <a:pt x="22" y="860"/>
                  </a:lnTo>
                  <a:lnTo>
                    <a:pt x="17" y="858"/>
                  </a:lnTo>
                  <a:lnTo>
                    <a:pt x="13" y="856"/>
                  </a:lnTo>
                  <a:lnTo>
                    <a:pt x="8" y="853"/>
                  </a:lnTo>
                  <a:lnTo>
                    <a:pt x="5" y="850"/>
                  </a:lnTo>
                  <a:lnTo>
                    <a:pt x="3" y="845"/>
                  </a:lnTo>
                  <a:lnTo>
                    <a:pt x="2" y="840"/>
                  </a:lnTo>
                  <a:lnTo>
                    <a:pt x="0" y="835"/>
                  </a:lnTo>
                  <a:lnTo>
                    <a:pt x="0" y="0"/>
                  </a:lnTo>
                  <a:lnTo>
                    <a:pt x="55" y="0"/>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3" name="Freeform 57"/>
            <p:cNvSpPr>
              <a:spLocks/>
            </p:cNvSpPr>
            <p:nvPr/>
          </p:nvSpPr>
          <p:spPr bwMode="auto">
            <a:xfrm>
              <a:off x="5824723" y="2974297"/>
              <a:ext cx="19208" cy="1603857"/>
            </a:xfrm>
            <a:custGeom>
              <a:avLst/>
              <a:gdLst>
                <a:gd name="T0" fmla="*/ 10 w 10"/>
                <a:gd name="T1" fmla="*/ 835 h 835"/>
                <a:gd name="T2" fmla="*/ 10 w 10"/>
                <a:gd name="T3" fmla="*/ 835 h 835"/>
                <a:gd name="T4" fmla="*/ 10 w 10"/>
                <a:gd name="T5" fmla="*/ 0 h 835"/>
                <a:gd name="T6" fmla="*/ 0 w 10"/>
                <a:gd name="T7" fmla="*/ 0 h 835"/>
                <a:gd name="T8" fmla="*/ 0 w 10"/>
                <a:gd name="T9" fmla="*/ 835 h 835"/>
                <a:gd name="T10" fmla="*/ 0 w 10"/>
                <a:gd name="T11" fmla="*/ 835 h 835"/>
                <a:gd name="T12" fmla="*/ 10 w 10"/>
                <a:gd name="T13" fmla="*/ 835 h 835"/>
              </a:gdLst>
              <a:ahLst/>
              <a:cxnLst>
                <a:cxn ang="0">
                  <a:pos x="T0" y="T1"/>
                </a:cxn>
                <a:cxn ang="0">
                  <a:pos x="T2" y="T3"/>
                </a:cxn>
                <a:cxn ang="0">
                  <a:pos x="T4" y="T5"/>
                </a:cxn>
                <a:cxn ang="0">
                  <a:pos x="T6" y="T7"/>
                </a:cxn>
                <a:cxn ang="0">
                  <a:pos x="T8" y="T9"/>
                </a:cxn>
                <a:cxn ang="0">
                  <a:pos x="T10" y="T11"/>
                </a:cxn>
                <a:cxn ang="0">
                  <a:pos x="T12" y="T13"/>
                </a:cxn>
              </a:cxnLst>
              <a:rect l="0" t="0" r="r" b="b"/>
              <a:pathLst>
                <a:path w="10" h="835">
                  <a:moveTo>
                    <a:pt x="10" y="835"/>
                  </a:moveTo>
                  <a:lnTo>
                    <a:pt x="10" y="835"/>
                  </a:lnTo>
                  <a:lnTo>
                    <a:pt x="10" y="0"/>
                  </a:lnTo>
                  <a:lnTo>
                    <a:pt x="0" y="0"/>
                  </a:lnTo>
                  <a:lnTo>
                    <a:pt x="0" y="835"/>
                  </a:lnTo>
                  <a:lnTo>
                    <a:pt x="0" y="835"/>
                  </a:lnTo>
                  <a:lnTo>
                    <a:pt x="10" y="8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4" name="Freeform 58"/>
            <p:cNvSpPr>
              <a:spLocks/>
            </p:cNvSpPr>
            <p:nvPr/>
          </p:nvSpPr>
          <p:spPr bwMode="auto">
            <a:xfrm>
              <a:off x="5784386" y="4578154"/>
              <a:ext cx="59544" cy="59544"/>
            </a:xfrm>
            <a:custGeom>
              <a:avLst/>
              <a:gdLst>
                <a:gd name="T0" fmla="*/ 0 w 31"/>
                <a:gd name="T1" fmla="*/ 31 h 31"/>
                <a:gd name="T2" fmla="*/ 0 w 31"/>
                <a:gd name="T3" fmla="*/ 31 h 31"/>
                <a:gd name="T4" fmla="*/ 6 w 31"/>
                <a:gd name="T5" fmla="*/ 30 h 31"/>
                <a:gd name="T6" fmla="*/ 13 w 31"/>
                <a:gd name="T7" fmla="*/ 28 h 31"/>
                <a:gd name="T8" fmla="*/ 18 w 31"/>
                <a:gd name="T9" fmla="*/ 25 h 31"/>
                <a:gd name="T10" fmla="*/ 23 w 31"/>
                <a:gd name="T11" fmla="*/ 21 h 31"/>
                <a:gd name="T12" fmla="*/ 26 w 31"/>
                <a:gd name="T13" fmla="*/ 16 h 31"/>
                <a:gd name="T14" fmla="*/ 30 w 31"/>
                <a:gd name="T15" fmla="*/ 11 h 31"/>
                <a:gd name="T16" fmla="*/ 31 w 31"/>
                <a:gd name="T17" fmla="*/ 5 h 31"/>
                <a:gd name="T18" fmla="*/ 31 w 31"/>
                <a:gd name="T19" fmla="*/ 0 h 31"/>
                <a:gd name="T20" fmla="*/ 21 w 31"/>
                <a:gd name="T21" fmla="*/ 0 h 31"/>
                <a:gd name="T22" fmla="*/ 21 w 31"/>
                <a:gd name="T23" fmla="*/ 3 h 31"/>
                <a:gd name="T24" fmla="*/ 20 w 31"/>
                <a:gd name="T25" fmla="*/ 8 h 31"/>
                <a:gd name="T26" fmla="*/ 18 w 31"/>
                <a:gd name="T27" fmla="*/ 11 h 31"/>
                <a:gd name="T28" fmla="*/ 15 w 31"/>
                <a:gd name="T29" fmla="*/ 15 h 31"/>
                <a:gd name="T30" fmla="*/ 13 w 31"/>
                <a:gd name="T31" fmla="*/ 18 h 31"/>
                <a:gd name="T32" fmla="*/ 8 w 31"/>
                <a:gd name="T33" fmla="*/ 20 h 31"/>
                <a:gd name="T34" fmla="*/ 5 w 31"/>
                <a:gd name="T35" fmla="*/ 21 h 31"/>
                <a:gd name="T36" fmla="*/ 0 w 31"/>
                <a:gd name="T37" fmla="*/ 21 h 31"/>
                <a:gd name="T38" fmla="*/ 0 w 31"/>
                <a:gd name="T39" fmla="*/ 21 h 31"/>
                <a:gd name="T40" fmla="*/ 0 w 31"/>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1">
                  <a:moveTo>
                    <a:pt x="0" y="31"/>
                  </a:moveTo>
                  <a:lnTo>
                    <a:pt x="0" y="31"/>
                  </a:lnTo>
                  <a:lnTo>
                    <a:pt x="6" y="30"/>
                  </a:lnTo>
                  <a:lnTo>
                    <a:pt x="13" y="28"/>
                  </a:lnTo>
                  <a:lnTo>
                    <a:pt x="18" y="25"/>
                  </a:lnTo>
                  <a:lnTo>
                    <a:pt x="23" y="21"/>
                  </a:lnTo>
                  <a:lnTo>
                    <a:pt x="26" y="16"/>
                  </a:lnTo>
                  <a:lnTo>
                    <a:pt x="30" y="11"/>
                  </a:lnTo>
                  <a:lnTo>
                    <a:pt x="31" y="5"/>
                  </a:lnTo>
                  <a:lnTo>
                    <a:pt x="31" y="0"/>
                  </a:lnTo>
                  <a:lnTo>
                    <a:pt x="21" y="0"/>
                  </a:lnTo>
                  <a:lnTo>
                    <a:pt x="21" y="3"/>
                  </a:lnTo>
                  <a:lnTo>
                    <a:pt x="20" y="8"/>
                  </a:lnTo>
                  <a:lnTo>
                    <a:pt x="18" y="11"/>
                  </a:lnTo>
                  <a:lnTo>
                    <a:pt x="15" y="15"/>
                  </a:lnTo>
                  <a:lnTo>
                    <a:pt x="13" y="18"/>
                  </a:lnTo>
                  <a:lnTo>
                    <a:pt x="8"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5" name="Freeform 59"/>
            <p:cNvSpPr>
              <a:spLocks/>
            </p:cNvSpPr>
            <p:nvPr/>
          </p:nvSpPr>
          <p:spPr bwMode="auto">
            <a:xfrm>
              <a:off x="5784386"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6" name="Freeform 60"/>
            <p:cNvSpPr>
              <a:spLocks/>
            </p:cNvSpPr>
            <p:nvPr/>
          </p:nvSpPr>
          <p:spPr bwMode="auto">
            <a:xfrm>
              <a:off x="5719079" y="4578154"/>
              <a:ext cx="65307" cy="59544"/>
            </a:xfrm>
            <a:custGeom>
              <a:avLst/>
              <a:gdLst>
                <a:gd name="T0" fmla="*/ 0 w 34"/>
                <a:gd name="T1" fmla="*/ 0 h 31"/>
                <a:gd name="T2" fmla="*/ 0 w 34"/>
                <a:gd name="T3" fmla="*/ 0 h 31"/>
                <a:gd name="T4" fmla="*/ 2 w 34"/>
                <a:gd name="T5" fmla="*/ 5 h 31"/>
                <a:gd name="T6" fmla="*/ 3 w 34"/>
                <a:gd name="T7" fmla="*/ 11 h 31"/>
                <a:gd name="T8" fmla="*/ 7 w 34"/>
                <a:gd name="T9" fmla="*/ 16 h 31"/>
                <a:gd name="T10" fmla="*/ 10 w 34"/>
                <a:gd name="T11" fmla="*/ 21 h 31"/>
                <a:gd name="T12" fmla="*/ 15 w 34"/>
                <a:gd name="T13" fmla="*/ 25 h 31"/>
                <a:gd name="T14" fmla="*/ 20 w 34"/>
                <a:gd name="T15" fmla="*/ 28 h 31"/>
                <a:gd name="T16" fmla="*/ 27 w 34"/>
                <a:gd name="T17" fmla="*/ 30 h 31"/>
                <a:gd name="T18" fmla="*/ 34 w 34"/>
                <a:gd name="T19" fmla="*/ 31 h 31"/>
                <a:gd name="T20" fmla="*/ 34 w 34"/>
                <a:gd name="T21" fmla="*/ 21 h 31"/>
                <a:gd name="T22" fmla="*/ 29 w 34"/>
                <a:gd name="T23" fmla="*/ 21 h 31"/>
                <a:gd name="T24" fmla="*/ 23 w 34"/>
                <a:gd name="T25" fmla="*/ 20 h 31"/>
                <a:gd name="T26" fmla="*/ 20 w 34"/>
                <a:gd name="T27" fmla="*/ 18 h 31"/>
                <a:gd name="T28" fmla="*/ 17 w 34"/>
                <a:gd name="T29" fmla="*/ 15 h 31"/>
                <a:gd name="T30" fmla="*/ 15 w 34"/>
                <a:gd name="T31" fmla="*/ 11 h 31"/>
                <a:gd name="T32" fmla="*/ 12 w 34"/>
                <a:gd name="T33" fmla="*/ 8 h 31"/>
                <a:gd name="T34" fmla="*/ 12 w 34"/>
                <a:gd name="T35" fmla="*/ 3 h 31"/>
                <a:gd name="T36" fmla="*/ 10 w 34"/>
                <a:gd name="T37" fmla="*/ 0 h 31"/>
                <a:gd name="T38" fmla="*/ 10 w 34"/>
                <a:gd name="T39" fmla="*/ 0 h 31"/>
                <a:gd name="T40" fmla="*/ 0 w 34"/>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1">
                  <a:moveTo>
                    <a:pt x="0" y="0"/>
                  </a:moveTo>
                  <a:lnTo>
                    <a:pt x="0" y="0"/>
                  </a:lnTo>
                  <a:lnTo>
                    <a:pt x="2" y="5"/>
                  </a:lnTo>
                  <a:lnTo>
                    <a:pt x="3" y="11"/>
                  </a:lnTo>
                  <a:lnTo>
                    <a:pt x="7" y="16"/>
                  </a:lnTo>
                  <a:lnTo>
                    <a:pt x="10" y="21"/>
                  </a:lnTo>
                  <a:lnTo>
                    <a:pt x="15" y="25"/>
                  </a:lnTo>
                  <a:lnTo>
                    <a:pt x="20" y="28"/>
                  </a:lnTo>
                  <a:lnTo>
                    <a:pt x="27" y="30"/>
                  </a:lnTo>
                  <a:lnTo>
                    <a:pt x="34" y="31"/>
                  </a:lnTo>
                  <a:lnTo>
                    <a:pt x="34" y="21"/>
                  </a:lnTo>
                  <a:lnTo>
                    <a:pt x="29" y="21"/>
                  </a:lnTo>
                  <a:lnTo>
                    <a:pt x="23" y="20"/>
                  </a:lnTo>
                  <a:lnTo>
                    <a:pt x="20" y="18"/>
                  </a:lnTo>
                  <a:lnTo>
                    <a:pt x="17" y="15"/>
                  </a:lnTo>
                  <a:lnTo>
                    <a:pt x="15" y="11"/>
                  </a:lnTo>
                  <a:lnTo>
                    <a:pt x="12" y="8"/>
                  </a:lnTo>
                  <a:lnTo>
                    <a:pt x="12"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7" name="Freeform 61"/>
            <p:cNvSpPr>
              <a:spLocks/>
            </p:cNvSpPr>
            <p:nvPr/>
          </p:nvSpPr>
          <p:spPr bwMode="auto">
            <a:xfrm>
              <a:off x="5719079" y="2966614"/>
              <a:ext cx="19208" cy="1611540"/>
            </a:xfrm>
            <a:custGeom>
              <a:avLst/>
              <a:gdLst>
                <a:gd name="T0" fmla="*/ 5 w 10"/>
                <a:gd name="T1" fmla="*/ 0 h 839"/>
                <a:gd name="T2" fmla="*/ 0 w 10"/>
                <a:gd name="T3" fmla="*/ 4 h 839"/>
                <a:gd name="T4" fmla="*/ 0 w 10"/>
                <a:gd name="T5" fmla="*/ 839 h 839"/>
                <a:gd name="T6" fmla="*/ 10 w 10"/>
                <a:gd name="T7" fmla="*/ 839 h 839"/>
                <a:gd name="T8" fmla="*/ 10 w 10"/>
                <a:gd name="T9" fmla="*/ 4 h 839"/>
                <a:gd name="T10" fmla="*/ 5 w 10"/>
                <a:gd name="T11" fmla="*/ 9 h 839"/>
                <a:gd name="T12" fmla="*/ 5 w 10"/>
                <a:gd name="T13" fmla="*/ 0 h 839"/>
                <a:gd name="T14" fmla="*/ 0 w 10"/>
                <a:gd name="T15" fmla="*/ 0 h 839"/>
                <a:gd name="T16" fmla="*/ 0 w 10"/>
                <a:gd name="T17" fmla="*/ 4 h 839"/>
                <a:gd name="T18" fmla="*/ 5 w 10"/>
                <a:gd name="T19"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39">
                  <a:moveTo>
                    <a:pt x="5" y="0"/>
                  </a:moveTo>
                  <a:lnTo>
                    <a:pt x="0" y="4"/>
                  </a:lnTo>
                  <a:lnTo>
                    <a:pt x="0" y="839"/>
                  </a:lnTo>
                  <a:lnTo>
                    <a:pt x="10" y="839"/>
                  </a:lnTo>
                  <a:lnTo>
                    <a:pt x="10" y="4"/>
                  </a:lnTo>
                  <a:lnTo>
                    <a:pt x="5" y="9"/>
                  </a:lnTo>
                  <a:lnTo>
                    <a:pt x="5" y="0"/>
                  </a:lnTo>
                  <a:lnTo>
                    <a:pt x="0" y="0"/>
                  </a:lnTo>
                  <a:lnTo>
                    <a:pt x="0" y="4"/>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08" name="Freeform 62"/>
            <p:cNvSpPr>
              <a:spLocks/>
            </p:cNvSpPr>
            <p:nvPr/>
          </p:nvSpPr>
          <p:spPr bwMode="auto">
            <a:xfrm>
              <a:off x="5728683" y="2966614"/>
              <a:ext cx="115247" cy="17287"/>
            </a:xfrm>
            <a:custGeom>
              <a:avLst/>
              <a:gdLst>
                <a:gd name="T0" fmla="*/ 60 w 60"/>
                <a:gd name="T1" fmla="*/ 4 h 9"/>
                <a:gd name="T2" fmla="*/ 55 w 60"/>
                <a:gd name="T3" fmla="*/ 0 h 9"/>
                <a:gd name="T4" fmla="*/ 0 w 60"/>
                <a:gd name="T5" fmla="*/ 0 h 9"/>
                <a:gd name="T6" fmla="*/ 0 w 60"/>
                <a:gd name="T7" fmla="*/ 9 h 9"/>
                <a:gd name="T8" fmla="*/ 55 w 60"/>
                <a:gd name="T9" fmla="*/ 9 h 9"/>
                <a:gd name="T10" fmla="*/ 50 w 60"/>
                <a:gd name="T11" fmla="*/ 4 h 9"/>
                <a:gd name="T12" fmla="*/ 60 w 60"/>
                <a:gd name="T13" fmla="*/ 4 h 9"/>
                <a:gd name="T14" fmla="*/ 60 w 60"/>
                <a:gd name="T15" fmla="*/ 0 h 9"/>
                <a:gd name="T16" fmla="*/ 55 w 60"/>
                <a:gd name="T17" fmla="*/ 0 h 9"/>
                <a:gd name="T18" fmla="*/ 60 w 60"/>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
                  <a:moveTo>
                    <a:pt x="60" y="4"/>
                  </a:moveTo>
                  <a:lnTo>
                    <a:pt x="55" y="0"/>
                  </a:lnTo>
                  <a:lnTo>
                    <a:pt x="0" y="0"/>
                  </a:lnTo>
                  <a:lnTo>
                    <a:pt x="0" y="9"/>
                  </a:lnTo>
                  <a:lnTo>
                    <a:pt x="55" y="9"/>
                  </a:lnTo>
                  <a:lnTo>
                    <a:pt x="50" y="4"/>
                  </a:lnTo>
                  <a:lnTo>
                    <a:pt x="60" y="4"/>
                  </a:lnTo>
                  <a:lnTo>
                    <a:pt x="60" y="0"/>
                  </a:lnTo>
                  <a:lnTo>
                    <a:pt x="55" y="0"/>
                  </a:lnTo>
                  <a:lnTo>
                    <a:pt x="6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6" name="Freeform 70"/>
            <p:cNvSpPr>
              <a:spLocks/>
            </p:cNvSpPr>
            <p:nvPr/>
          </p:nvSpPr>
          <p:spPr bwMode="auto">
            <a:xfrm>
              <a:off x="7090521" y="2974297"/>
              <a:ext cx="105643" cy="1653797"/>
            </a:xfrm>
            <a:custGeom>
              <a:avLst/>
              <a:gdLst>
                <a:gd name="T0" fmla="*/ 55 w 55"/>
                <a:gd name="T1" fmla="*/ 0 h 861"/>
                <a:gd name="T2" fmla="*/ 55 w 55"/>
                <a:gd name="T3" fmla="*/ 835 h 861"/>
                <a:gd name="T4" fmla="*/ 54 w 55"/>
                <a:gd name="T5" fmla="*/ 840 h 861"/>
                <a:gd name="T6" fmla="*/ 52 w 55"/>
                <a:gd name="T7" fmla="*/ 845 h 861"/>
                <a:gd name="T8" fmla="*/ 50 w 55"/>
                <a:gd name="T9" fmla="*/ 850 h 861"/>
                <a:gd name="T10" fmla="*/ 47 w 55"/>
                <a:gd name="T11" fmla="*/ 853 h 861"/>
                <a:gd name="T12" fmla="*/ 42 w 55"/>
                <a:gd name="T13" fmla="*/ 856 h 861"/>
                <a:gd name="T14" fmla="*/ 38 w 55"/>
                <a:gd name="T15" fmla="*/ 858 h 861"/>
                <a:gd name="T16" fmla="*/ 33 w 55"/>
                <a:gd name="T17" fmla="*/ 860 h 861"/>
                <a:gd name="T18" fmla="*/ 27 w 55"/>
                <a:gd name="T19" fmla="*/ 861 h 861"/>
                <a:gd name="T20" fmla="*/ 27 w 55"/>
                <a:gd name="T21" fmla="*/ 861 h 861"/>
                <a:gd name="T22" fmla="*/ 22 w 55"/>
                <a:gd name="T23" fmla="*/ 860 h 861"/>
                <a:gd name="T24" fmla="*/ 17 w 55"/>
                <a:gd name="T25" fmla="*/ 858 h 861"/>
                <a:gd name="T26" fmla="*/ 12 w 55"/>
                <a:gd name="T27" fmla="*/ 856 h 861"/>
                <a:gd name="T28" fmla="*/ 7 w 55"/>
                <a:gd name="T29" fmla="*/ 853 h 861"/>
                <a:gd name="T30" fmla="*/ 3 w 55"/>
                <a:gd name="T31" fmla="*/ 850 h 861"/>
                <a:gd name="T32" fmla="*/ 2 w 55"/>
                <a:gd name="T33" fmla="*/ 845 h 861"/>
                <a:gd name="T34" fmla="*/ 0 w 55"/>
                <a:gd name="T35" fmla="*/ 840 h 861"/>
                <a:gd name="T36" fmla="*/ 0 w 55"/>
                <a:gd name="T37" fmla="*/ 835 h 861"/>
                <a:gd name="T38" fmla="*/ 0 w 55"/>
                <a:gd name="T39" fmla="*/ 0 h 861"/>
                <a:gd name="T40" fmla="*/ 55 w 55"/>
                <a:gd name="T41"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861">
                  <a:moveTo>
                    <a:pt x="55" y="0"/>
                  </a:moveTo>
                  <a:lnTo>
                    <a:pt x="55" y="835"/>
                  </a:lnTo>
                  <a:lnTo>
                    <a:pt x="54" y="840"/>
                  </a:lnTo>
                  <a:lnTo>
                    <a:pt x="52" y="845"/>
                  </a:lnTo>
                  <a:lnTo>
                    <a:pt x="50" y="850"/>
                  </a:lnTo>
                  <a:lnTo>
                    <a:pt x="47" y="853"/>
                  </a:lnTo>
                  <a:lnTo>
                    <a:pt x="42" y="856"/>
                  </a:lnTo>
                  <a:lnTo>
                    <a:pt x="38" y="858"/>
                  </a:lnTo>
                  <a:lnTo>
                    <a:pt x="33" y="860"/>
                  </a:lnTo>
                  <a:lnTo>
                    <a:pt x="27" y="861"/>
                  </a:lnTo>
                  <a:lnTo>
                    <a:pt x="27" y="861"/>
                  </a:lnTo>
                  <a:lnTo>
                    <a:pt x="22" y="860"/>
                  </a:lnTo>
                  <a:lnTo>
                    <a:pt x="17" y="858"/>
                  </a:lnTo>
                  <a:lnTo>
                    <a:pt x="12" y="856"/>
                  </a:lnTo>
                  <a:lnTo>
                    <a:pt x="7" y="853"/>
                  </a:lnTo>
                  <a:lnTo>
                    <a:pt x="3" y="850"/>
                  </a:lnTo>
                  <a:lnTo>
                    <a:pt x="2" y="845"/>
                  </a:lnTo>
                  <a:lnTo>
                    <a:pt x="0" y="840"/>
                  </a:lnTo>
                  <a:lnTo>
                    <a:pt x="0" y="835"/>
                  </a:lnTo>
                  <a:lnTo>
                    <a:pt x="0" y="0"/>
                  </a:lnTo>
                  <a:lnTo>
                    <a:pt x="55" y="0"/>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7" name="Freeform 71"/>
            <p:cNvSpPr>
              <a:spLocks/>
            </p:cNvSpPr>
            <p:nvPr/>
          </p:nvSpPr>
          <p:spPr bwMode="auto">
            <a:xfrm>
              <a:off x="7186561" y="2974297"/>
              <a:ext cx="19208" cy="1603857"/>
            </a:xfrm>
            <a:custGeom>
              <a:avLst/>
              <a:gdLst>
                <a:gd name="T0" fmla="*/ 10 w 10"/>
                <a:gd name="T1" fmla="*/ 835 h 835"/>
                <a:gd name="T2" fmla="*/ 10 w 10"/>
                <a:gd name="T3" fmla="*/ 835 h 835"/>
                <a:gd name="T4" fmla="*/ 10 w 10"/>
                <a:gd name="T5" fmla="*/ 0 h 835"/>
                <a:gd name="T6" fmla="*/ 0 w 10"/>
                <a:gd name="T7" fmla="*/ 0 h 835"/>
                <a:gd name="T8" fmla="*/ 0 w 10"/>
                <a:gd name="T9" fmla="*/ 835 h 835"/>
                <a:gd name="T10" fmla="*/ 0 w 10"/>
                <a:gd name="T11" fmla="*/ 835 h 835"/>
                <a:gd name="T12" fmla="*/ 10 w 10"/>
                <a:gd name="T13" fmla="*/ 835 h 835"/>
              </a:gdLst>
              <a:ahLst/>
              <a:cxnLst>
                <a:cxn ang="0">
                  <a:pos x="T0" y="T1"/>
                </a:cxn>
                <a:cxn ang="0">
                  <a:pos x="T2" y="T3"/>
                </a:cxn>
                <a:cxn ang="0">
                  <a:pos x="T4" y="T5"/>
                </a:cxn>
                <a:cxn ang="0">
                  <a:pos x="T6" y="T7"/>
                </a:cxn>
                <a:cxn ang="0">
                  <a:pos x="T8" y="T9"/>
                </a:cxn>
                <a:cxn ang="0">
                  <a:pos x="T10" y="T11"/>
                </a:cxn>
                <a:cxn ang="0">
                  <a:pos x="T12" y="T13"/>
                </a:cxn>
              </a:cxnLst>
              <a:rect l="0" t="0" r="r" b="b"/>
              <a:pathLst>
                <a:path w="10" h="835">
                  <a:moveTo>
                    <a:pt x="10" y="835"/>
                  </a:moveTo>
                  <a:lnTo>
                    <a:pt x="10" y="835"/>
                  </a:lnTo>
                  <a:lnTo>
                    <a:pt x="10" y="0"/>
                  </a:lnTo>
                  <a:lnTo>
                    <a:pt x="0" y="0"/>
                  </a:lnTo>
                  <a:lnTo>
                    <a:pt x="0" y="835"/>
                  </a:lnTo>
                  <a:lnTo>
                    <a:pt x="0" y="835"/>
                  </a:lnTo>
                  <a:lnTo>
                    <a:pt x="10" y="8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8" name="Freeform 72"/>
            <p:cNvSpPr>
              <a:spLocks/>
            </p:cNvSpPr>
            <p:nvPr/>
          </p:nvSpPr>
          <p:spPr bwMode="auto">
            <a:xfrm>
              <a:off x="7142382" y="4578154"/>
              <a:ext cx="63386" cy="59544"/>
            </a:xfrm>
            <a:custGeom>
              <a:avLst/>
              <a:gdLst>
                <a:gd name="T0" fmla="*/ 0 w 33"/>
                <a:gd name="T1" fmla="*/ 31 h 31"/>
                <a:gd name="T2" fmla="*/ 0 w 33"/>
                <a:gd name="T3" fmla="*/ 31 h 31"/>
                <a:gd name="T4" fmla="*/ 6 w 33"/>
                <a:gd name="T5" fmla="*/ 30 h 31"/>
                <a:gd name="T6" fmla="*/ 13 w 33"/>
                <a:gd name="T7" fmla="*/ 28 h 31"/>
                <a:gd name="T8" fmla="*/ 18 w 33"/>
                <a:gd name="T9" fmla="*/ 25 h 31"/>
                <a:gd name="T10" fmla="*/ 23 w 33"/>
                <a:gd name="T11" fmla="*/ 21 h 31"/>
                <a:gd name="T12" fmla="*/ 27 w 33"/>
                <a:gd name="T13" fmla="*/ 16 h 31"/>
                <a:gd name="T14" fmla="*/ 30 w 33"/>
                <a:gd name="T15" fmla="*/ 11 h 31"/>
                <a:gd name="T16" fmla="*/ 32 w 33"/>
                <a:gd name="T17" fmla="*/ 5 h 31"/>
                <a:gd name="T18" fmla="*/ 33 w 33"/>
                <a:gd name="T19" fmla="*/ 0 h 31"/>
                <a:gd name="T20" fmla="*/ 23 w 33"/>
                <a:gd name="T21" fmla="*/ 0 h 31"/>
                <a:gd name="T22" fmla="*/ 22 w 33"/>
                <a:gd name="T23" fmla="*/ 3 h 31"/>
                <a:gd name="T24" fmla="*/ 22 w 33"/>
                <a:gd name="T25" fmla="*/ 8 h 31"/>
                <a:gd name="T26" fmla="*/ 18 w 33"/>
                <a:gd name="T27" fmla="*/ 11 h 31"/>
                <a:gd name="T28" fmla="*/ 17 w 33"/>
                <a:gd name="T29" fmla="*/ 15 h 31"/>
                <a:gd name="T30" fmla="*/ 13 w 33"/>
                <a:gd name="T31" fmla="*/ 18 h 31"/>
                <a:gd name="T32" fmla="*/ 10 w 33"/>
                <a:gd name="T33" fmla="*/ 20 h 31"/>
                <a:gd name="T34" fmla="*/ 5 w 33"/>
                <a:gd name="T35" fmla="*/ 21 h 31"/>
                <a:gd name="T36" fmla="*/ 0 w 33"/>
                <a:gd name="T37" fmla="*/ 21 h 31"/>
                <a:gd name="T38" fmla="*/ 0 w 33"/>
                <a:gd name="T39" fmla="*/ 21 h 31"/>
                <a:gd name="T40" fmla="*/ 0 w 33"/>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1">
                  <a:moveTo>
                    <a:pt x="0" y="31"/>
                  </a:moveTo>
                  <a:lnTo>
                    <a:pt x="0" y="31"/>
                  </a:lnTo>
                  <a:lnTo>
                    <a:pt x="6" y="30"/>
                  </a:lnTo>
                  <a:lnTo>
                    <a:pt x="13" y="28"/>
                  </a:lnTo>
                  <a:lnTo>
                    <a:pt x="18" y="25"/>
                  </a:lnTo>
                  <a:lnTo>
                    <a:pt x="23" y="21"/>
                  </a:lnTo>
                  <a:lnTo>
                    <a:pt x="27" y="16"/>
                  </a:lnTo>
                  <a:lnTo>
                    <a:pt x="30" y="11"/>
                  </a:lnTo>
                  <a:lnTo>
                    <a:pt x="32" y="5"/>
                  </a:lnTo>
                  <a:lnTo>
                    <a:pt x="33" y="0"/>
                  </a:lnTo>
                  <a:lnTo>
                    <a:pt x="23" y="0"/>
                  </a:lnTo>
                  <a:lnTo>
                    <a:pt x="22" y="3"/>
                  </a:lnTo>
                  <a:lnTo>
                    <a:pt x="22" y="8"/>
                  </a:lnTo>
                  <a:lnTo>
                    <a:pt x="18" y="11"/>
                  </a:lnTo>
                  <a:lnTo>
                    <a:pt x="17" y="15"/>
                  </a:lnTo>
                  <a:lnTo>
                    <a:pt x="13" y="18"/>
                  </a:lnTo>
                  <a:lnTo>
                    <a:pt x="10" y="20"/>
                  </a:lnTo>
                  <a:lnTo>
                    <a:pt x="5" y="21"/>
                  </a:lnTo>
                  <a:lnTo>
                    <a:pt x="0" y="21"/>
                  </a:lnTo>
                  <a:lnTo>
                    <a:pt x="0" y="21"/>
                  </a:lnTo>
                  <a:lnTo>
                    <a:pt x="0"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19" name="Freeform 73"/>
            <p:cNvSpPr>
              <a:spLocks/>
            </p:cNvSpPr>
            <p:nvPr/>
          </p:nvSpPr>
          <p:spPr bwMode="auto">
            <a:xfrm>
              <a:off x="7142382" y="4618490"/>
              <a:ext cx="0" cy="19208"/>
            </a:xfrm>
            <a:custGeom>
              <a:avLst/>
              <a:gdLst>
                <a:gd name="T0" fmla="*/ 10 h 10"/>
                <a:gd name="T1" fmla="*/ 10 h 10"/>
                <a:gd name="T2" fmla="*/ 10 h 10"/>
                <a:gd name="T3" fmla="*/ 0 h 10"/>
                <a:gd name="T4" fmla="*/ 0 h 10"/>
                <a:gd name="T5" fmla="*/ 0 h 10"/>
                <a:gd name="T6" fmla="*/ 10 h 10"/>
              </a:gdLst>
              <a:ahLst/>
              <a:cxnLst>
                <a:cxn ang="0">
                  <a:pos x="0" y="T0"/>
                </a:cxn>
                <a:cxn ang="0">
                  <a:pos x="0" y="T1"/>
                </a:cxn>
                <a:cxn ang="0">
                  <a:pos x="0" y="T2"/>
                </a:cxn>
                <a:cxn ang="0">
                  <a:pos x="0" y="T3"/>
                </a:cxn>
                <a:cxn ang="0">
                  <a:pos x="0" y="T4"/>
                </a:cxn>
                <a:cxn ang="0">
                  <a:pos x="0" y="T5"/>
                </a:cxn>
                <a:cxn ang="0">
                  <a:pos x="0" y="T6"/>
                </a:cxn>
              </a:cxnLst>
              <a:rect l="0" t="0" r="r" b="b"/>
              <a:pathLst>
                <a:path h="10">
                  <a:moveTo>
                    <a:pt x="0" y="10"/>
                  </a:moveTo>
                  <a:lnTo>
                    <a:pt x="0" y="10"/>
                  </a:lnTo>
                  <a:lnTo>
                    <a:pt x="0" y="10"/>
                  </a:lnTo>
                  <a:lnTo>
                    <a:pt x="0" y="0"/>
                  </a:lnTo>
                  <a:lnTo>
                    <a:pt x="0"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0" name="Freeform 74"/>
            <p:cNvSpPr>
              <a:spLocks/>
            </p:cNvSpPr>
            <p:nvPr/>
          </p:nvSpPr>
          <p:spPr bwMode="auto">
            <a:xfrm>
              <a:off x="7080917" y="4578154"/>
              <a:ext cx="61465" cy="59544"/>
            </a:xfrm>
            <a:custGeom>
              <a:avLst/>
              <a:gdLst>
                <a:gd name="T0" fmla="*/ 0 w 32"/>
                <a:gd name="T1" fmla="*/ 0 h 31"/>
                <a:gd name="T2" fmla="*/ 0 w 32"/>
                <a:gd name="T3" fmla="*/ 0 h 31"/>
                <a:gd name="T4" fmla="*/ 0 w 32"/>
                <a:gd name="T5" fmla="*/ 5 h 31"/>
                <a:gd name="T6" fmla="*/ 2 w 32"/>
                <a:gd name="T7" fmla="*/ 11 h 31"/>
                <a:gd name="T8" fmla="*/ 5 w 32"/>
                <a:gd name="T9" fmla="*/ 16 h 31"/>
                <a:gd name="T10" fmla="*/ 8 w 32"/>
                <a:gd name="T11" fmla="*/ 21 h 31"/>
                <a:gd name="T12" fmla="*/ 13 w 32"/>
                <a:gd name="T13" fmla="*/ 25 h 31"/>
                <a:gd name="T14" fmla="*/ 18 w 32"/>
                <a:gd name="T15" fmla="*/ 28 h 31"/>
                <a:gd name="T16" fmla="*/ 25 w 32"/>
                <a:gd name="T17" fmla="*/ 30 h 31"/>
                <a:gd name="T18" fmla="*/ 32 w 32"/>
                <a:gd name="T19" fmla="*/ 31 h 31"/>
                <a:gd name="T20" fmla="*/ 32 w 32"/>
                <a:gd name="T21" fmla="*/ 21 h 31"/>
                <a:gd name="T22" fmla="*/ 27 w 32"/>
                <a:gd name="T23" fmla="*/ 21 h 31"/>
                <a:gd name="T24" fmla="*/ 23 w 32"/>
                <a:gd name="T25" fmla="*/ 20 h 31"/>
                <a:gd name="T26" fmla="*/ 20 w 32"/>
                <a:gd name="T27" fmla="*/ 18 h 31"/>
                <a:gd name="T28" fmla="*/ 17 w 32"/>
                <a:gd name="T29" fmla="*/ 15 h 31"/>
                <a:gd name="T30" fmla="*/ 13 w 32"/>
                <a:gd name="T31" fmla="*/ 11 h 31"/>
                <a:gd name="T32" fmla="*/ 12 w 32"/>
                <a:gd name="T33" fmla="*/ 8 h 31"/>
                <a:gd name="T34" fmla="*/ 10 w 32"/>
                <a:gd name="T35" fmla="*/ 3 h 31"/>
                <a:gd name="T36" fmla="*/ 10 w 32"/>
                <a:gd name="T37" fmla="*/ 0 h 31"/>
                <a:gd name="T38" fmla="*/ 10 w 32"/>
                <a:gd name="T39" fmla="*/ 0 h 31"/>
                <a:gd name="T40" fmla="*/ 0 w 32"/>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0" y="0"/>
                  </a:moveTo>
                  <a:lnTo>
                    <a:pt x="0" y="0"/>
                  </a:lnTo>
                  <a:lnTo>
                    <a:pt x="0" y="5"/>
                  </a:lnTo>
                  <a:lnTo>
                    <a:pt x="2" y="11"/>
                  </a:lnTo>
                  <a:lnTo>
                    <a:pt x="5" y="16"/>
                  </a:lnTo>
                  <a:lnTo>
                    <a:pt x="8" y="21"/>
                  </a:lnTo>
                  <a:lnTo>
                    <a:pt x="13" y="25"/>
                  </a:lnTo>
                  <a:lnTo>
                    <a:pt x="18" y="28"/>
                  </a:lnTo>
                  <a:lnTo>
                    <a:pt x="25" y="30"/>
                  </a:lnTo>
                  <a:lnTo>
                    <a:pt x="32" y="31"/>
                  </a:lnTo>
                  <a:lnTo>
                    <a:pt x="32" y="21"/>
                  </a:lnTo>
                  <a:lnTo>
                    <a:pt x="27" y="21"/>
                  </a:lnTo>
                  <a:lnTo>
                    <a:pt x="23" y="20"/>
                  </a:lnTo>
                  <a:lnTo>
                    <a:pt x="20" y="18"/>
                  </a:lnTo>
                  <a:lnTo>
                    <a:pt x="17" y="15"/>
                  </a:lnTo>
                  <a:lnTo>
                    <a:pt x="13" y="11"/>
                  </a:lnTo>
                  <a:lnTo>
                    <a:pt x="12" y="8"/>
                  </a:lnTo>
                  <a:lnTo>
                    <a:pt x="10" y="3"/>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1" name="Freeform 75"/>
            <p:cNvSpPr>
              <a:spLocks/>
            </p:cNvSpPr>
            <p:nvPr/>
          </p:nvSpPr>
          <p:spPr bwMode="auto">
            <a:xfrm>
              <a:off x="7080917" y="2966614"/>
              <a:ext cx="19208" cy="1611540"/>
            </a:xfrm>
            <a:custGeom>
              <a:avLst/>
              <a:gdLst>
                <a:gd name="T0" fmla="*/ 5 w 10"/>
                <a:gd name="T1" fmla="*/ 0 h 839"/>
                <a:gd name="T2" fmla="*/ 0 w 10"/>
                <a:gd name="T3" fmla="*/ 4 h 839"/>
                <a:gd name="T4" fmla="*/ 0 w 10"/>
                <a:gd name="T5" fmla="*/ 839 h 839"/>
                <a:gd name="T6" fmla="*/ 10 w 10"/>
                <a:gd name="T7" fmla="*/ 839 h 839"/>
                <a:gd name="T8" fmla="*/ 10 w 10"/>
                <a:gd name="T9" fmla="*/ 4 h 839"/>
                <a:gd name="T10" fmla="*/ 5 w 10"/>
                <a:gd name="T11" fmla="*/ 9 h 839"/>
                <a:gd name="T12" fmla="*/ 5 w 10"/>
                <a:gd name="T13" fmla="*/ 0 h 839"/>
                <a:gd name="T14" fmla="*/ 0 w 10"/>
                <a:gd name="T15" fmla="*/ 0 h 839"/>
                <a:gd name="T16" fmla="*/ 0 w 10"/>
                <a:gd name="T17" fmla="*/ 4 h 839"/>
                <a:gd name="T18" fmla="*/ 5 w 10"/>
                <a:gd name="T19"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39">
                  <a:moveTo>
                    <a:pt x="5" y="0"/>
                  </a:moveTo>
                  <a:lnTo>
                    <a:pt x="0" y="4"/>
                  </a:lnTo>
                  <a:lnTo>
                    <a:pt x="0" y="839"/>
                  </a:lnTo>
                  <a:lnTo>
                    <a:pt x="10" y="839"/>
                  </a:lnTo>
                  <a:lnTo>
                    <a:pt x="10" y="4"/>
                  </a:lnTo>
                  <a:lnTo>
                    <a:pt x="5" y="9"/>
                  </a:lnTo>
                  <a:lnTo>
                    <a:pt x="5" y="0"/>
                  </a:lnTo>
                  <a:lnTo>
                    <a:pt x="0" y="0"/>
                  </a:lnTo>
                  <a:lnTo>
                    <a:pt x="0" y="4"/>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2" name="Freeform 76"/>
            <p:cNvSpPr>
              <a:spLocks/>
            </p:cNvSpPr>
            <p:nvPr/>
          </p:nvSpPr>
          <p:spPr bwMode="auto">
            <a:xfrm>
              <a:off x="7090521" y="2966614"/>
              <a:ext cx="115247" cy="17287"/>
            </a:xfrm>
            <a:custGeom>
              <a:avLst/>
              <a:gdLst>
                <a:gd name="T0" fmla="*/ 60 w 60"/>
                <a:gd name="T1" fmla="*/ 4 h 9"/>
                <a:gd name="T2" fmla="*/ 55 w 60"/>
                <a:gd name="T3" fmla="*/ 0 h 9"/>
                <a:gd name="T4" fmla="*/ 0 w 60"/>
                <a:gd name="T5" fmla="*/ 0 h 9"/>
                <a:gd name="T6" fmla="*/ 0 w 60"/>
                <a:gd name="T7" fmla="*/ 9 h 9"/>
                <a:gd name="T8" fmla="*/ 55 w 60"/>
                <a:gd name="T9" fmla="*/ 9 h 9"/>
                <a:gd name="T10" fmla="*/ 50 w 60"/>
                <a:gd name="T11" fmla="*/ 4 h 9"/>
                <a:gd name="T12" fmla="*/ 60 w 60"/>
                <a:gd name="T13" fmla="*/ 4 h 9"/>
                <a:gd name="T14" fmla="*/ 60 w 60"/>
                <a:gd name="T15" fmla="*/ 0 h 9"/>
                <a:gd name="T16" fmla="*/ 55 w 60"/>
                <a:gd name="T17" fmla="*/ 0 h 9"/>
                <a:gd name="T18" fmla="*/ 60 w 60"/>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
                  <a:moveTo>
                    <a:pt x="60" y="4"/>
                  </a:moveTo>
                  <a:lnTo>
                    <a:pt x="55" y="0"/>
                  </a:lnTo>
                  <a:lnTo>
                    <a:pt x="0" y="0"/>
                  </a:lnTo>
                  <a:lnTo>
                    <a:pt x="0" y="9"/>
                  </a:lnTo>
                  <a:lnTo>
                    <a:pt x="55" y="9"/>
                  </a:lnTo>
                  <a:lnTo>
                    <a:pt x="50" y="4"/>
                  </a:lnTo>
                  <a:lnTo>
                    <a:pt x="60" y="4"/>
                  </a:lnTo>
                  <a:lnTo>
                    <a:pt x="60" y="0"/>
                  </a:lnTo>
                  <a:lnTo>
                    <a:pt x="55" y="0"/>
                  </a:lnTo>
                  <a:lnTo>
                    <a:pt x="6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8" name="Rectangle 82"/>
            <p:cNvSpPr>
              <a:spLocks noChangeArrowheads="1"/>
            </p:cNvSpPr>
            <p:nvPr/>
          </p:nvSpPr>
          <p:spPr bwMode="auto">
            <a:xfrm>
              <a:off x="5728683" y="2265527"/>
              <a:ext cx="105643" cy="710691"/>
            </a:xfrm>
            <a:prstGeom prst="rect">
              <a:avLst/>
            </a:prstGeom>
            <a:solidFill>
              <a:srgbClr val="DE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29" name="Freeform 83"/>
            <p:cNvSpPr>
              <a:spLocks/>
            </p:cNvSpPr>
            <p:nvPr/>
          </p:nvSpPr>
          <p:spPr bwMode="auto">
            <a:xfrm>
              <a:off x="5824723" y="2265527"/>
              <a:ext cx="19208" cy="722216"/>
            </a:xfrm>
            <a:custGeom>
              <a:avLst/>
              <a:gdLst>
                <a:gd name="T0" fmla="*/ 5 w 10"/>
                <a:gd name="T1" fmla="*/ 376 h 376"/>
                <a:gd name="T2" fmla="*/ 10 w 10"/>
                <a:gd name="T3" fmla="*/ 370 h 376"/>
                <a:gd name="T4" fmla="*/ 10 w 10"/>
                <a:gd name="T5" fmla="*/ 0 h 376"/>
                <a:gd name="T6" fmla="*/ 0 w 10"/>
                <a:gd name="T7" fmla="*/ 0 h 376"/>
                <a:gd name="T8" fmla="*/ 0 w 10"/>
                <a:gd name="T9" fmla="*/ 370 h 376"/>
                <a:gd name="T10" fmla="*/ 5 w 10"/>
                <a:gd name="T11" fmla="*/ 365 h 376"/>
                <a:gd name="T12" fmla="*/ 5 w 10"/>
                <a:gd name="T13" fmla="*/ 376 h 376"/>
                <a:gd name="T14" fmla="*/ 10 w 10"/>
                <a:gd name="T15" fmla="*/ 376 h 376"/>
                <a:gd name="T16" fmla="*/ 10 w 10"/>
                <a:gd name="T17" fmla="*/ 370 h 376"/>
                <a:gd name="T18" fmla="*/ 5 w 10"/>
                <a:gd name="T1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76">
                  <a:moveTo>
                    <a:pt x="5" y="376"/>
                  </a:moveTo>
                  <a:lnTo>
                    <a:pt x="10" y="370"/>
                  </a:lnTo>
                  <a:lnTo>
                    <a:pt x="10" y="0"/>
                  </a:lnTo>
                  <a:lnTo>
                    <a:pt x="0" y="0"/>
                  </a:lnTo>
                  <a:lnTo>
                    <a:pt x="0" y="370"/>
                  </a:lnTo>
                  <a:lnTo>
                    <a:pt x="5" y="365"/>
                  </a:lnTo>
                  <a:lnTo>
                    <a:pt x="5" y="376"/>
                  </a:lnTo>
                  <a:lnTo>
                    <a:pt x="10" y="376"/>
                  </a:lnTo>
                  <a:lnTo>
                    <a:pt x="10" y="370"/>
                  </a:lnTo>
                  <a:lnTo>
                    <a:pt x="5" y="3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0" name="Freeform 84"/>
            <p:cNvSpPr>
              <a:spLocks/>
            </p:cNvSpPr>
            <p:nvPr/>
          </p:nvSpPr>
          <p:spPr bwMode="auto">
            <a:xfrm>
              <a:off x="5719079" y="2966614"/>
              <a:ext cx="115247" cy="21129"/>
            </a:xfrm>
            <a:custGeom>
              <a:avLst/>
              <a:gdLst>
                <a:gd name="T0" fmla="*/ 0 w 60"/>
                <a:gd name="T1" fmla="*/ 5 h 11"/>
                <a:gd name="T2" fmla="*/ 5 w 60"/>
                <a:gd name="T3" fmla="*/ 11 h 11"/>
                <a:gd name="T4" fmla="*/ 60 w 60"/>
                <a:gd name="T5" fmla="*/ 11 h 11"/>
                <a:gd name="T6" fmla="*/ 60 w 60"/>
                <a:gd name="T7" fmla="*/ 0 h 11"/>
                <a:gd name="T8" fmla="*/ 5 w 60"/>
                <a:gd name="T9" fmla="*/ 0 h 11"/>
                <a:gd name="T10" fmla="*/ 10 w 60"/>
                <a:gd name="T11" fmla="*/ 5 h 11"/>
                <a:gd name="T12" fmla="*/ 0 w 60"/>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0" h="11">
                  <a:moveTo>
                    <a:pt x="0" y="5"/>
                  </a:moveTo>
                  <a:lnTo>
                    <a:pt x="5" y="11"/>
                  </a:lnTo>
                  <a:lnTo>
                    <a:pt x="60" y="11"/>
                  </a:lnTo>
                  <a:lnTo>
                    <a:pt x="60" y="0"/>
                  </a:lnTo>
                  <a:lnTo>
                    <a:pt x="5" y="0"/>
                  </a:lnTo>
                  <a:lnTo>
                    <a:pt x="10" y="5"/>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1" name="Freeform 85"/>
            <p:cNvSpPr>
              <a:spLocks/>
            </p:cNvSpPr>
            <p:nvPr/>
          </p:nvSpPr>
          <p:spPr bwMode="auto">
            <a:xfrm>
              <a:off x="5719079" y="2259764"/>
              <a:ext cx="19208" cy="716453"/>
            </a:xfrm>
            <a:custGeom>
              <a:avLst/>
              <a:gdLst>
                <a:gd name="T0" fmla="*/ 5 w 10"/>
                <a:gd name="T1" fmla="*/ 0 h 373"/>
                <a:gd name="T2" fmla="*/ 0 w 10"/>
                <a:gd name="T3" fmla="*/ 3 h 373"/>
                <a:gd name="T4" fmla="*/ 0 w 10"/>
                <a:gd name="T5" fmla="*/ 373 h 373"/>
                <a:gd name="T6" fmla="*/ 10 w 10"/>
                <a:gd name="T7" fmla="*/ 373 h 373"/>
                <a:gd name="T8" fmla="*/ 10 w 10"/>
                <a:gd name="T9" fmla="*/ 3 h 373"/>
                <a:gd name="T10" fmla="*/ 5 w 10"/>
                <a:gd name="T11" fmla="*/ 8 h 373"/>
                <a:gd name="T12" fmla="*/ 5 w 10"/>
                <a:gd name="T13" fmla="*/ 0 h 373"/>
                <a:gd name="T14" fmla="*/ 0 w 10"/>
                <a:gd name="T15" fmla="*/ 0 h 373"/>
                <a:gd name="T16" fmla="*/ 0 w 10"/>
                <a:gd name="T17" fmla="*/ 3 h 373"/>
                <a:gd name="T18" fmla="*/ 5 w 10"/>
                <a:gd name="T19"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73">
                  <a:moveTo>
                    <a:pt x="5" y="0"/>
                  </a:moveTo>
                  <a:lnTo>
                    <a:pt x="0" y="3"/>
                  </a:lnTo>
                  <a:lnTo>
                    <a:pt x="0" y="373"/>
                  </a:lnTo>
                  <a:lnTo>
                    <a:pt x="10" y="373"/>
                  </a:lnTo>
                  <a:lnTo>
                    <a:pt x="10" y="3"/>
                  </a:lnTo>
                  <a:lnTo>
                    <a:pt x="5" y="8"/>
                  </a:lnTo>
                  <a:lnTo>
                    <a:pt x="5" y="0"/>
                  </a:lnTo>
                  <a:lnTo>
                    <a:pt x="0" y="0"/>
                  </a:lnTo>
                  <a:lnTo>
                    <a:pt x="0" y="3"/>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2" name="Freeform 86"/>
            <p:cNvSpPr>
              <a:spLocks/>
            </p:cNvSpPr>
            <p:nvPr/>
          </p:nvSpPr>
          <p:spPr bwMode="auto">
            <a:xfrm>
              <a:off x="5728683" y="2259764"/>
              <a:ext cx="115247" cy="15366"/>
            </a:xfrm>
            <a:custGeom>
              <a:avLst/>
              <a:gdLst>
                <a:gd name="T0" fmla="*/ 60 w 60"/>
                <a:gd name="T1" fmla="*/ 3 h 8"/>
                <a:gd name="T2" fmla="*/ 55 w 60"/>
                <a:gd name="T3" fmla="*/ 0 h 8"/>
                <a:gd name="T4" fmla="*/ 0 w 60"/>
                <a:gd name="T5" fmla="*/ 0 h 8"/>
                <a:gd name="T6" fmla="*/ 0 w 60"/>
                <a:gd name="T7" fmla="*/ 8 h 8"/>
                <a:gd name="T8" fmla="*/ 55 w 60"/>
                <a:gd name="T9" fmla="*/ 8 h 8"/>
                <a:gd name="T10" fmla="*/ 50 w 60"/>
                <a:gd name="T11" fmla="*/ 3 h 8"/>
                <a:gd name="T12" fmla="*/ 60 w 60"/>
                <a:gd name="T13" fmla="*/ 3 h 8"/>
                <a:gd name="T14" fmla="*/ 60 w 60"/>
                <a:gd name="T15" fmla="*/ 0 h 8"/>
                <a:gd name="T16" fmla="*/ 55 w 60"/>
                <a:gd name="T17" fmla="*/ 0 h 8"/>
                <a:gd name="T18" fmla="*/ 60 w 60"/>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
                  <a:moveTo>
                    <a:pt x="60" y="3"/>
                  </a:moveTo>
                  <a:lnTo>
                    <a:pt x="55" y="0"/>
                  </a:lnTo>
                  <a:lnTo>
                    <a:pt x="0" y="0"/>
                  </a:lnTo>
                  <a:lnTo>
                    <a:pt x="0" y="8"/>
                  </a:lnTo>
                  <a:lnTo>
                    <a:pt x="55" y="8"/>
                  </a:lnTo>
                  <a:lnTo>
                    <a:pt x="50" y="3"/>
                  </a:lnTo>
                  <a:lnTo>
                    <a:pt x="60" y="3"/>
                  </a:lnTo>
                  <a:lnTo>
                    <a:pt x="60" y="0"/>
                  </a:lnTo>
                  <a:lnTo>
                    <a:pt x="55" y="0"/>
                  </a:lnTo>
                  <a:lnTo>
                    <a:pt x="6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8" name="Rectangle 92"/>
            <p:cNvSpPr>
              <a:spLocks noChangeArrowheads="1"/>
            </p:cNvSpPr>
            <p:nvPr/>
          </p:nvSpPr>
          <p:spPr bwMode="auto">
            <a:xfrm>
              <a:off x="7090521" y="2912832"/>
              <a:ext cx="105643" cy="45714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39" name="Freeform 93"/>
            <p:cNvSpPr>
              <a:spLocks/>
            </p:cNvSpPr>
            <p:nvPr/>
          </p:nvSpPr>
          <p:spPr bwMode="auto">
            <a:xfrm>
              <a:off x="7186561" y="2912832"/>
              <a:ext cx="19208" cy="466751"/>
            </a:xfrm>
            <a:custGeom>
              <a:avLst/>
              <a:gdLst>
                <a:gd name="T0" fmla="*/ 5 w 10"/>
                <a:gd name="T1" fmla="*/ 243 h 243"/>
                <a:gd name="T2" fmla="*/ 10 w 10"/>
                <a:gd name="T3" fmla="*/ 238 h 243"/>
                <a:gd name="T4" fmla="*/ 10 w 10"/>
                <a:gd name="T5" fmla="*/ 0 h 243"/>
                <a:gd name="T6" fmla="*/ 0 w 10"/>
                <a:gd name="T7" fmla="*/ 0 h 243"/>
                <a:gd name="T8" fmla="*/ 0 w 10"/>
                <a:gd name="T9" fmla="*/ 238 h 243"/>
                <a:gd name="T10" fmla="*/ 5 w 10"/>
                <a:gd name="T11" fmla="*/ 235 h 243"/>
                <a:gd name="T12" fmla="*/ 5 w 10"/>
                <a:gd name="T13" fmla="*/ 243 h 243"/>
                <a:gd name="T14" fmla="*/ 10 w 10"/>
                <a:gd name="T15" fmla="*/ 243 h 243"/>
                <a:gd name="T16" fmla="*/ 10 w 10"/>
                <a:gd name="T17" fmla="*/ 238 h 243"/>
                <a:gd name="T18" fmla="*/ 5 w 10"/>
                <a:gd name="T1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43">
                  <a:moveTo>
                    <a:pt x="5" y="243"/>
                  </a:moveTo>
                  <a:lnTo>
                    <a:pt x="10" y="238"/>
                  </a:lnTo>
                  <a:lnTo>
                    <a:pt x="10" y="0"/>
                  </a:lnTo>
                  <a:lnTo>
                    <a:pt x="0" y="0"/>
                  </a:lnTo>
                  <a:lnTo>
                    <a:pt x="0" y="238"/>
                  </a:lnTo>
                  <a:lnTo>
                    <a:pt x="5" y="235"/>
                  </a:lnTo>
                  <a:lnTo>
                    <a:pt x="5" y="243"/>
                  </a:lnTo>
                  <a:lnTo>
                    <a:pt x="10" y="243"/>
                  </a:lnTo>
                  <a:lnTo>
                    <a:pt x="10" y="238"/>
                  </a:lnTo>
                  <a:lnTo>
                    <a:pt x="5" y="2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0" name="Freeform 94"/>
            <p:cNvSpPr>
              <a:spLocks/>
            </p:cNvSpPr>
            <p:nvPr/>
          </p:nvSpPr>
          <p:spPr bwMode="auto">
            <a:xfrm>
              <a:off x="7080917" y="3364217"/>
              <a:ext cx="115247" cy="15366"/>
            </a:xfrm>
            <a:custGeom>
              <a:avLst/>
              <a:gdLst>
                <a:gd name="T0" fmla="*/ 0 w 60"/>
                <a:gd name="T1" fmla="*/ 3 h 8"/>
                <a:gd name="T2" fmla="*/ 5 w 60"/>
                <a:gd name="T3" fmla="*/ 8 h 8"/>
                <a:gd name="T4" fmla="*/ 60 w 60"/>
                <a:gd name="T5" fmla="*/ 8 h 8"/>
                <a:gd name="T6" fmla="*/ 60 w 60"/>
                <a:gd name="T7" fmla="*/ 0 h 8"/>
                <a:gd name="T8" fmla="*/ 5 w 60"/>
                <a:gd name="T9" fmla="*/ 0 h 8"/>
                <a:gd name="T10" fmla="*/ 10 w 60"/>
                <a:gd name="T11" fmla="*/ 3 h 8"/>
                <a:gd name="T12" fmla="*/ 0 w 60"/>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60" h="8">
                  <a:moveTo>
                    <a:pt x="0" y="3"/>
                  </a:moveTo>
                  <a:lnTo>
                    <a:pt x="5" y="8"/>
                  </a:lnTo>
                  <a:lnTo>
                    <a:pt x="60" y="8"/>
                  </a:lnTo>
                  <a:lnTo>
                    <a:pt x="60" y="0"/>
                  </a:lnTo>
                  <a:lnTo>
                    <a:pt x="5" y="0"/>
                  </a:lnTo>
                  <a:lnTo>
                    <a:pt x="10" y="3"/>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1" name="Freeform 95"/>
            <p:cNvSpPr>
              <a:spLocks/>
            </p:cNvSpPr>
            <p:nvPr/>
          </p:nvSpPr>
          <p:spPr bwMode="auto">
            <a:xfrm>
              <a:off x="7080917" y="2903228"/>
              <a:ext cx="19208" cy="466751"/>
            </a:xfrm>
            <a:custGeom>
              <a:avLst/>
              <a:gdLst>
                <a:gd name="T0" fmla="*/ 5 w 10"/>
                <a:gd name="T1" fmla="*/ 0 h 243"/>
                <a:gd name="T2" fmla="*/ 0 w 10"/>
                <a:gd name="T3" fmla="*/ 5 h 243"/>
                <a:gd name="T4" fmla="*/ 0 w 10"/>
                <a:gd name="T5" fmla="*/ 243 h 243"/>
                <a:gd name="T6" fmla="*/ 10 w 10"/>
                <a:gd name="T7" fmla="*/ 243 h 243"/>
                <a:gd name="T8" fmla="*/ 10 w 10"/>
                <a:gd name="T9" fmla="*/ 5 h 243"/>
                <a:gd name="T10" fmla="*/ 5 w 10"/>
                <a:gd name="T11" fmla="*/ 10 h 243"/>
                <a:gd name="T12" fmla="*/ 5 w 10"/>
                <a:gd name="T13" fmla="*/ 0 h 243"/>
                <a:gd name="T14" fmla="*/ 0 w 10"/>
                <a:gd name="T15" fmla="*/ 0 h 243"/>
                <a:gd name="T16" fmla="*/ 0 w 10"/>
                <a:gd name="T17" fmla="*/ 5 h 243"/>
                <a:gd name="T18" fmla="*/ 5 w 10"/>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43">
                  <a:moveTo>
                    <a:pt x="5" y="0"/>
                  </a:moveTo>
                  <a:lnTo>
                    <a:pt x="0" y="5"/>
                  </a:lnTo>
                  <a:lnTo>
                    <a:pt x="0" y="243"/>
                  </a:lnTo>
                  <a:lnTo>
                    <a:pt x="10" y="243"/>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2" name="Freeform 96"/>
            <p:cNvSpPr>
              <a:spLocks/>
            </p:cNvSpPr>
            <p:nvPr/>
          </p:nvSpPr>
          <p:spPr bwMode="auto">
            <a:xfrm>
              <a:off x="7090521" y="2903228"/>
              <a:ext cx="115247" cy="19208"/>
            </a:xfrm>
            <a:custGeom>
              <a:avLst/>
              <a:gdLst>
                <a:gd name="T0" fmla="*/ 60 w 60"/>
                <a:gd name="T1" fmla="*/ 5 h 10"/>
                <a:gd name="T2" fmla="*/ 55 w 60"/>
                <a:gd name="T3" fmla="*/ 0 h 10"/>
                <a:gd name="T4" fmla="*/ 0 w 60"/>
                <a:gd name="T5" fmla="*/ 0 h 10"/>
                <a:gd name="T6" fmla="*/ 0 w 60"/>
                <a:gd name="T7" fmla="*/ 10 h 10"/>
                <a:gd name="T8" fmla="*/ 55 w 60"/>
                <a:gd name="T9" fmla="*/ 10 h 10"/>
                <a:gd name="T10" fmla="*/ 50 w 60"/>
                <a:gd name="T11" fmla="*/ 5 h 10"/>
                <a:gd name="T12" fmla="*/ 60 w 60"/>
                <a:gd name="T13" fmla="*/ 5 h 10"/>
                <a:gd name="T14" fmla="*/ 60 w 60"/>
                <a:gd name="T15" fmla="*/ 0 h 10"/>
                <a:gd name="T16" fmla="*/ 55 w 60"/>
                <a:gd name="T17" fmla="*/ 0 h 10"/>
                <a:gd name="T18" fmla="*/ 60 w 6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60" y="5"/>
                  </a:moveTo>
                  <a:lnTo>
                    <a:pt x="55" y="0"/>
                  </a:lnTo>
                  <a:lnTo>
                    <a:pt x="0" y="0"/>
                  </a:lnTo>
                  <a:lnTo>
                    <a:pt x="0" y="10"/>
                  </a:lnTo>
                  <a:lnTo>
                    <a:pt x="55" y="10"/>
                  </a:lnTo>
                  <a:lnTo>
                    <a:pt x="50" y="5"/>
                  </a:lnTo>
                  <a:lnTo>
                    <a:pt x="60" y="5"/>
                  </a:lnTo>
                  <a:lnTo>
                    <a:pt x="60" y="0"/>
                  </a:lnTo>
                  <a:lnTo>
                    <a:pt x="55" y="0"/>
                  </a:lnTo>
                  <a:lnTo>
                    <a:pt x="6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8" name="Rectangle 102"/>
            <p:cNvSpPr>
              <a:spLocks noChangeArrowheads="1"/>
            </p:cNvSpPr>
            <p:nvPr/>
          </p:nvSpPr>
          <p:spPr bwMode="auto">
            <a:xfrm>
              <a:off x="5571179" y="4902767"/>
              <a:ext cx="411048" cy="53782"/>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49" name="Freeform 103"/>
            <p:cNvSpPr>
              <a:spLocks/>
            </p:cNvSpPr>
            <p:nvPr/>
          </p:nvSpPr>
          <p:spPr bwMode="auto">
            <a:xfrm>
              <a:off x="5571179" y="4893163"/>
              <a:ext cx="420652" cy="19208"/>
            </a:xfrm>
            <a:custGeom>
              <a:avLst/>
              <a:gdLst>
                <a:gd name="T0" fmla="*/ 219 w 219"/>
                <a:gd name="T1" fmla="*/ 5 h 10"/>
                <a:gd name="T2" fmla="*/ 214 w 219"/>
                <a:gd name="T3" fmla="*/ 0 h 10"/>
                <a:gd name="T4" fmla="*/ 0 w 219"/>
                <a:gd name="T5" fmla="*/ 0 h 10"/>
                <a:gd name="T6" fmla="*/ 0 w 219"/>
                <a:gd name="T7" fmla="*/ 10 h 10"/>
                <a:gd name="T8" fmla="*/ 214 w 219"/>
                <a:gd name="T9" fmla="*/ 10 h 10"/>
                <a:gd name="T10" fmla="*/ 209 w 219"/>
                <a:gd name="T11" fmla="*/ 5 h 10"/>
                <a:gd name="T12" fmla="*/ 219 w 219"/>
                <a:gd name="T13" fmla="*/ 5 h 10"/>
                <a:gd name="T14" fmla="*/ 219 w 219"/>
                <a:gd name="T15" fmla="*/ 0 h 10"/>
                <a:gd name="T16" fmla="*/ 214 w 219"/>
                <a:gd name="T17" fmla="*/ 0 h 10"/>
                <a:gd name="T18" fmla="*/ 219 w 219"/>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10">
                  <a:moveTo>
                    <a:pt x="219" y="5"/>
                  </a:moveTo>
                  <a:lnTo>
                    <a:pt x="214" y="0"/>
                  </a:lnTo>
                  <a:lnTo>
                    <a:pt x="0" y="0"/>
                  </a:lnTo>
                  <a:lnTo>
                    <a:pt x="0" y="10"/>
                  </a:lnTo>
                  <a:lnTo>
                    <a:pt x="214" y="10"/>
                  </a:lnTo>
                  <a:lnTo>
                    <a:pt x="209" y="5"/>
                  </a:lnTo>
                  <a:lnTo>
                    <a:pt x="219" y="5"/>
                  </a:lnTo>
                  <a:lnTo>
                    <a:pt x="219" y="0"/>
                  </a:lnTo>
                  <a:lnTo>
                    <a:pt x="214" y="0"/>
                  </a:lnTo>
                  <a:lnTo>
                    <a:pt x="219"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0" name="Freeform 104"/>
            <p:cNvSpPr>
              <a:spLocks/>
            </p:cNvSpPr>
            <p:nvPr/>
          </p:nvSpPr>
          <p:spPr bwMode="auto">
            <a:xfrm>
              <a:off x="5972623" y="4902767"/>
              <a:ext cx="19208" cy="63386"/>
            </a:xfrm>
            <a:custGeom>
              <a:avLst/>
              <a:gdLst>
                <a:gd name="T0" fmla="*/ 5 w 10"/>
                <a:gd name="T1" fmla="*/ 33 h 33"/>
                <a:gd name="T2" fmla="*/ 10 w 10"/>
                <a:gd name="T3" fmla="*/ 28 h 33"/>
                <a:gd name="T4" fmla="*/ 10 w 10"/>
                <a:gd name="T5" fmla="*/ 0 h 33"/>
                <a:gd name="T6" fmla="*/ 0 w 10"/>
                <a:gd name="T7" fmla="*/ 0 h 33"/>
                <a:gd name="T8" fmla="*/ 0 w 10"/>
                <a:gd name="T9" fmla="*/ 28 h 33"/>
                <a:gd name="T10" fmla="*/ 5 w 10"/>
                <a:gd name="T11" fmla="*/ 23 h 33"/>
                <a:gd name="T12" fmla="*/ 5 w 10"/>
                <a:gd name="T13" fmla="*/ 33 h 33"/>
                <a:gd name="T14" fmla="*/ 10 w 10"/>
                <a:gd name="T15" fmla="*/ 33 h 33"/>
                <a:gd name="T16" fmla="*/ 10 w 10"/>
                <a:gd name="T17" fmla="*/ 28 h 33"/>
                <a:gd name="T18" fmla="*/ 5 w 10"/>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33"/>
                  </a:moveTo>
                  <a:lnTo>
                    <a:pt x="10" y="28"/>
                  </a:lnTo>
                  <a:lnTo>
                    <a:pt x="10" y="0"/>
                  </a:lnTo>
                  <a:lnTo>
                    <a:pt x="0" y="0"/>
                  </a:lnTo>
                  <a:lnTo>
                    <a:pt x="0" y="28"/>
                  </a:lnTo>
                  <a:lnTo>
                    <a:pt x="5" y="23"/>
                  </a:lnTo>
                  <a:lnTo>
                    <a:pt x="5" y="33"/>
                  </a:lnTo>
                  <a:lnTo>
                    <a:pt x="10" y="33"/>
                  </a:lnTo>
                  <a:lnTo>
                    <a:pt x="10" y="28"/>
                  </a:lnTo>
                  <a:lnTo>
                    <a:pt x="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1" name="Freeform 105"/>
            <p:cNvSpPr>
              <a:spLocks/>
            </p:cNvSpPr>
            <p:nvPr/>
          </p:nvSpPr>
          <p:spPr bwMode="auto">
            <a:xfrm>
              <a:off x="5561575" y="4946945"/>
              <a:ext cx="420652" cy="19208"/>
            </a:xfrm>
            <a:custGeom>
              <a:avLst/>
              <a:gdLst>
                <a:gd name="T0" fmla="*/ 0 w 219"/>
                <a:gd name="T1" fmla="*/ 5 h 10"/>
                <a:gd name="T2" fmla="*/ 5 w 219"/>
                <a:gd name="T3" fmla="*/ 10 h 10"/>
                <a:gd name="T4" fmla="*/ 219 w 219"/>
                <a:gd name="T5" fmla="*/ 10 h 10"/>
                <a:gd name="T6" fmla="*/ 219 w 219"/>
                <a:gd name="T7" fmla="*/ 0 h 10"/>
                <a:gd name="T8" fmla="*/ 5 w 219"/>
                <a:gd name="T9" fmla="*/ 0 h 10"/>
                <a:gd name="T10" fmla="*/ 10 w 219"/>
                <a:gd name="T11" fmla="*/ 5 h 10"/>
                <a:gd name="T12" fmla="*/ 0 w 219"/>
                <a:gd name="T13" fmla="*/ 5 h 10"/>
                <a:gd name="T14" fmla="*/ 0 w 219"/>
                <a:gd name="T15" fmla="*/ 10 h 10"/>
                <a:gd name="T16" fmla="*/ 5 w 219"/>
                <a:gd name="T17" fmla="*/ 10 h 10"/>
                <a:gd name="T18" fmla="*/ 0 w 219"/>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10">
                  <a:moveTo>
                    <a:pt x="0" y="5"/>
                  </a:moveTo>
                  <a:lnTo>
                    <a:pt x="5" y="10"/>
                  </a:lnTo>
                  <a:lnTo>
                    <a:pt x="219" y="10"/>
                  </a:lnTo>
                  <a:lnTo>
                    <a:pt x="219"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2" name="Freeform 106"/>
            <p:cNvSpPr>
              <a:spLocks/>
            </p:cNvSpPr>
            <p:nvPr/>
          </p:nvSpPr>
          <p:spPr bwMode="auto">
            <a:xfrm>
              <a:off x="5561575" y="4893163"/>
              <a:ext cx="19208" cy="63386"/>
            </a:xfrm>
            <a:custGeom>
              <a:avLst/>
              <a:gdLst>
                <a:gd name="T0" fmla="*/ 5 w 10"/>
                <a:gd name="T1" fmla="*/ 0 h 33"/>
                <a:gd name="T2" fmla="*/ 0 w 10"/>
                <a:gd name="T3" fmla="*/ 5 h 33"/>
                <a:gd name="T4" fmla="*/ 0 w 10"/>
                <a:gd name="T5" fmla="*/ 33 h 33"/>
                <a:gd name="T6" fmla="*/ 10 w 10"/>
                <a:gd name="T7" fmla="*/ 33 h 33"/>
                <a:gd name="T8" fmla="*/ 10 w 10"/>
                <a:gd name="T9" fmla="*/ 5 h 33"/>
                <a:gd name="T10" fmla="*/ 5 w 10"/>
                <a:gd name="T11" fmla="*/ 10 h 33"/>
                <a:gd name="T12" fmla="*/ 5 w 10"/>
                <a:gd name="T13" fmla="*/ 0 h 33"/>
                <a:gd name="T14" fmla="*/ 0 w 10"/>
                <a:gd name="T15" fmla="*/ 0 h 33"/>
                <a:gd name="T16" fmla="*/ 0 w 10"/>
                <a:gd name="T17" fmla="*/ 5 h 33"/>
                <a:gd name="T18" fmla="*/ 5 w 1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0"/>
                  </a:moveTo>
                  <a:lnTo>
                    <a:pt x="0" y="5"/>
                  </a:lnTo>
                  <a:lnTo>
                    <a:pt x="0" y="33"/>
                  </a:lnTo>
                  <a:lnTo>
                    <a:pt x="10" y="33"/>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5" name="Rectangle 109"/>
            <p:cNvSpPr>
              <a:spLocks noChangeArrowheads="1"/>
            </p:cNvSpPr>
            <p:nvPr/>
          </p:nvSpPr>
          <p:spPr bwMode="auto">
            <a:xfrm>
              <a:off x="6929175" y="4902767"/>
              <a:ext cx="414890" cy="53782"/>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6" name="Freeform 110"/>
            <p:cNvSpPr>
              <a:spLocks/>
            </p:cNvSpPr>
            <p:nvPr/>
          </p:nvSpPr>
          <p:spPr bwMode="auto">
            <a:xfrm>
              <a:off x="6929175" y="4893163"/>
              <a:ext cx="424494" cy="19208"/>
            </a:xfrm>
            <a:custGeom>
              <a:avLst/>
              <a:gdLst>
                <a:gd name="T0" fmla="*/ 221 w 221"/>
                <a:gd name="T1" fmla="*/ 5 h 10"/>
                <a:gd name="T2" fmla="*/ 216 w 221"/>
                <a:gd name="T3" fmla="*/ 0 h 10"/>
                <a:gd name="T4" fmla="*/ 0 w 221"/>
                <a:gd name="T5" fmla="*/ 0 h 10"/>
                <a:gd name="T6" fmla="*/ 0 w 221"/>
                <a:gd name="T7" fmla="*/ 10 h 10"/>
                <a:gd name="T8" fmla="*/ 216 w 221"/>
                <a:gd name="T9" fmla="*/ 10 h 10"/>
                <a:gd name="T10" fmla="*/ 211 w 221"/>
                <a:gd name="T11" fmla="*/ 5 h 10"/>
                <a:gd name="T12" fmla="*/ 221 w 221"/>
                <a:gd name="T13" fmla="*/ 5 h 10"/>
                <a:gd name="T14" fmla="*/ 221 w 221"/>
                <a:gd name="T15" fmla="*/ 0 h 10"/>
                <a:gd name="T16" fmla="*/ 216 w 221"/>
                <a:gd name="T17" fmla="*/ 0 h 10"/>
                <a:gd name="T18" fmla="*/ 221 w 221"/>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10">
                  <a:moveTo>
                    <a:pt x="221" y="5"/>
                  </a:moveTo>
                  <a:lnTo>
                    <a:pt x="216" y="0"/>
                  </a:lnTo>
                  <a:lnTo>
                    <a:pt x="0" y="0"/>
                  </a:lnTo>
                  <a:lnTo>
                    <a:pt x="0" y="10"/>
                  </a:lnTo>
                  <a:lnTo>
                    <a:pt x="216" y="10"/>
                  </a:lnTo>
                  <a:lnTo>
                    <a:pt x="211" y="5"/>
                  </a:lnTo>
                  <a:lnTo>
                    <a:pt x="221" y="5"/>
                  </a:lnTo>
                  <a:lnTo>
                    <a:pt x="221" y="0"/>
                  </a:lnTo>
                  <a:lnTo>
                    <a:pt x="216" y="0"/>
                  </a:lnTo>
                  <a:lnTo>
                    <a:pt x="22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7" name="Freeform 111"/>
            <p:cNvSpPr>
              <a:spLocks/>
            </p:cNvSpPr>
            <p:nvPr/>
          </p:nvSpPr>
          <p:spPr bwMode="auto">
            <a:xfrm>
              <a:off x="7334461" y="4902767"/>
              <a:ext cx="19208" cy="63386"/>
            </a:xfrm>
            <a:custGeom>
              <a:avLst/>
              <a:gdLst>
                <a:gd name="T0" fmla="*/ 5 w 10"/>
                <a:gd name="T1" fmla="*/ 33 h 33"/>
                <a:gd name="T2" fmla="*/ 10 w 10"/>
                <a:gd name="T3" fmla="*/ 28 h 33"/>
                <a:gd name="T4" fmla="*/ 10 w 10"/>
                <a:gd name="T5" fmla="*/ 0 h 33"/>
                <a:gd name="T6" fmla="*/ 0 w 10"/>
                <a:gd name="T7" fmla="*/ 0 h 33"/>
                <a:gd name="T8" fmla="*/ 0 w 10"/>
                <a:gd name="T9" fmla="*/ 28 h 33"/>
                <a:gd name="T10" fmla="*/ 5 w 10"/>
                <a:gd name="T11" fmla="*/ 23 h 33"/>
                <a:gd name="T12" fmla="*/ 5 w 10"/>
                <a:gd name="T13" fmla="*/ 33 h 33"/>
                <a:gd name="T14" fmla="*/ 10 w 10"/>
                <a:gd name="T15" fmla="*/ 33 h 33"/>
                <a:gd name="T16" fmla="*/ 10 w 10"/>
                <a:gd name="T17" fmla="*/ 28 h 33"/>
                <a:gd name="T18" fmla="*/ 5 w 10"/>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33"/>
                  </a:moveTo>
                  <a:lnTo>
                    <a:pt x="10" y="28"/>
                  </a:lnTo>
                  <a:lnTo>
                    <a:pt x="10" y="0"/>
                  </a:lnTo>
                  <a:lnTo>
                    <a:pt x="0" y="0"/>
                  </a:lnTo>
                  <a:lnTo>
                    <a:pt x="0" y="28"/>
                  </a:lnTo>
                  <a:lnTo>
                    <a:pt x="5" y="23"/>
                  </a:lnTo>
                  <a:lnTo>
                    <a:pt x="5" y="33"/>
                  </a:lnTo>
                  <a:lnTo>
                    <a:pt x="10" y="33"/>
                  </a:lnTo>
                  <a:lnTo>
                    <a:pt x="10" y="28"/>
                  </a:lnTo>
                  <a:lnTo>
                    <a:pt x="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8" name="Freeform 112"/>
            <p:cNvSpPr>
              <a:spLocks/>
            </p:cNvSpPr>
            <p:nvPr/>
          </p:nvSpPr>
          <p:spPr bwMode="auto">
            <a:xfrm>
              <a:off x="6919571" y="4946945"/>
              <a:ext cx="424494" cy="19208"/>
            </a:xfrm>
            <a:custGeom>
              <a:avLst/>
              <a:gdLst>
                <a:gd name="T0" fmla="*/ 0 w 221"/>
                <a:gd name="T1" fmla="*/ 5 h 10"/>
                <a:gd name="T2" fmla="*/ 5 w 221"/>
                <a:gd name="T3" fmla="*/ 10 h 10"/>
                <a:gd name="T4" fmla="*/ 221 w 221"/>
                <a:gd name="T5" fmla="*/ 10 h 10"/>
                <a:gd name="T6" fmla="*/ 221 w 221"/>
                <a:gd name="T7" fmla="*/ 0 h 10"/>
                <a:gd name="T8" fmla="*/ 5 w 221"/>
                <a:gd name="T9" fmla="*/ 0 h 10"/>
                <a:gd name="T10" fmla="*/ 10 w 221"/>
                <a:gd name="T11" fmla="*/ 5 h 10"/>
                <a:gd name="T12" fmla="*/ 0 w 221"/>
                <a:gd name="T13" fmla="*/ 5 h 10"/>
                <a:gd name="T14" fmla="*/ 0 w 221"/>
                <a:gd name="T15" fmla="*/ 10 h 10"/>
                <a:gd name="T16" fmla="*/ 5 w 221"/>
                <a:gd name="T17" fmla="*/ 10 h 10"/>
                <a:gd name="T18" fmla="*/ 0 w 221"/>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10">
                  <a:moveTo>
                    <a:pt x="0" y="5"/>
                  </a:moveTo>
                  <a:lnTo>
                    <a:pt x="5" y="10"/>
                  </a:lnTo>
                  <a:lnTo>
                    <a:pt x="221" y="10"/>
                  </a:lnTo>
                  <a:lnTo>
                    <a:pt x="221"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59" name="Freeform 113"/>
            <p:cNvSpPr>
              <a:spLocks/>
            </p:cNvSpPr>
            <p:nvPr/>
          </p:nvSpPr>
          <p:spPr bwMode="auto">
            <a:xfrm>
              <a:off x="6919571" y="4893163"/>
              <a:ext cx="19208" cy="63386"/>
            </a:xfrm>
            <a:custGeom>
              <a:avLst/>
              <a:gdLst>
                <a:gd name="T0" fmla="*/ 5 w 10"/>
                <a:gd name="T1" fmla="*/ 0 h 33"/>
                <a:gd name="T2" fmla="*/ 0 w 10"/>
                <a:gd name="T3" fmla="*/ 5 h 33"/>
                <a:gd name="T4" fmla="*/ 0 w 10"/>
                <a:gd name="T5" fmla="*/ 33 h 33"/>
                <a:gd name="T6" fmla="*/ 10 w 10"/>
                <a:gd name="T7" fmla="*/ 33 h 33"/>
                <a:gd name="T8" fmla="*/ 10 w 10"/>
                <a:gd name="T9" fmla="*/ 5 h 33"/>
                <a:gd name="T10" fmla="*/ 5 w 10"/>
                <a:gd name="T11" fmla="*/ 10 h 33"/>
                <a:gd name="T12" fmla="*/ 5 w 10"/>
                <a:gd name="T13" fmla="*/ 0 h 33"/>
                <a:gd name="T14" fmla="*/ 0 w 10"/>
                <a:gd name="T15" fmla="*/ 0 h 33"/>
                <a:gd name="T16" fmla="*/ 0 w 10"/>
                <a:gd name="T17" fmla="*/ 5 h 33"/>
                <a:gd name="T18" fmla="*/ 5 w 1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5" y="0"/>
                  </a:moveTo>
                  <a:lnTo>
                    <a:pt x="0" y="5"/>
                  </a:lnTo>
                  <a:lnTo>
                    <a:pt x="0" y="33"/>
                  </a:lnTo>
                  <a:lnTo>
                    <a:pt x="10" y="33"/>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4" name="Freeform 118"/>
            <p:cNvSpPr>
              <a:spLocks/>
            </p:cNvSpPr>
            <p:nvPr/>
          </p:nvSpPr>
          <p:spPr bwMode="auto">
            <a:xfrm>
              <a:off x="5770941" y="4616569"/>
              <a:ext cx="38416" cy="19208"/>
            </a:xfrm>
            <a:custGeom>
              <a:avLst/>
              <a:gdLst>
                <a:gd name="T0" fmla="*/ 20 w 20"/>
                <a:gd name="T1" fmla="*/ 5 h 10"/>
                <a:gd name="T2" fmla="*/ 15 w 20"/>
                <a:gd name="T3" fmla="*/ 0 h 10"/>
                <a:gd name="T4" fmla="*/ 0 w 20"/>
                <a:gd name="T5" fmla="*/ 0 h 10"/>
                <a:gd name="T6" fmla="*/ 0 w 20"/>
                <a:gd name="T7" fmla="*/ 10 h 10"/>
                <a:gd name="T8" fmla="*/ 15 w 20"/>
                <a:gd name="T9" fmla="*/ 10 h 10"/>
                <a:gd name="T10" fmla="*/ 10 w 20"/>
                <a:gd name="T11" fmla="*/ 5 h 10"/>
                <a:gd name="T12" fmla="*/ 20 w 20"/>
                <a:gd name="T13" fmla="*/ 5 h 10"/>
                <a:gd name="T14" fmla="*/ 20 w 20"/>
                <a:gd name="T15" fmla="*/ 0 h 10"/>
                <a:gd name="T16" fmla="*/ 15 w 20"/>
                <a:gd name="T17" fmla="*/ 0 h 10"/>
                <a:gd name="T18" fmla="*/ 2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20" y="5"/>
                  </a:moveTo>
                  <a:lnTo>
                    <a:pt x="15" y="0"/>
                  </a:lnTo>
                  <a:lnTo>
                    <a:pt x="0" y="0"/>
                  </a:lnTo>
                  <a:lnTo>
                    <a:pt x="0" y="10"/>
                  </a:lnTo>
                  <a:lnTo>
                    <a:pt x="15" y="10"/>
                  </a:lnTo>
                  <a:lnTo>
                    <a:pt x="10" y="5"/>
                  </a:lnTo>
                  <a:lnTo>
                    <a:pt x="20" y="5"/>
                  </a:lnTo>
                  <a:lnTo>
                    <a:pt x="20" y="0"/>
                  </a:lnTo>
                  <a:lnTo>
                    <a:pt x="15" y="0"/>
                  </a:lnTo>
                  <a:lnTo>
                    <a:pt x="2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5" name="Freeform 119"/>
            <p:cNvSpPr>
              <a:spLocks/>
            </p:cNvSpPr>
            <p:nvPr/>
          </p:nvSpPr>
          <p:spPr bwMode="auto">
            <a:xfrm>
              <a:off x="5790148" y="4626173"/>
              <a:ext cx="19208" cy="157505"/>
            </a:xfrm>
            <a:custGeom>
              <a:avLst/>
              <a:gdLst>
                <a:gd name="T0" fmla="*/ 5 w 10"/>
                <a:gd name="T1" fmla="*/ 82 h 82"/>
                <a:gd name="T2" fmla="*/ 10 w 10"/>
                <a:gd name="T3" fmla="*/ 77 h 82"/>
                <a:gd name="T4" fmla="*/ 10 w 10"/>
                <a:gd name="T5" fmla="*/ 0 h 82"/>
                <a:gd name="T6" fmla="*/ 0 w 10"/>
                <a:gd name="T7" fmla="*/ 0 h 82"/>
                <a:gd name="T8" fmla="*/ 0 w 10"/>
                <a:gd name="T9" fmla="*/ 77 h 82"/>
                <a:gd name="T10" fmla="*/ 5 w 10"/>
                <a:gd name="T11" fmla="*/ 72 h 82"/>
                <a:gd name="T12" fmla="*/ 5 w 10"/>
                <a:gd name="T13" fmla="*/ 82 h 82"/>
                <a:gd name="T14" fmla="*/ 10 w 10"/>
                <a:gd name="T15" fmla="*/ 82 h 82"/>
                <a:gd name="T16" fmla="*/ 10 w 10"/>
                <a:gd name="T17" fmla="*/ 77 h 82"/>
                <a:gd name="T18" fmla="*/ 5 w 10"/>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82"/>
                  </a:moveTo>
                  <a:lnTo>
                    <a:pt x="10" y="77"/>
                  </a:lnTo>
                  <a:lnTo>
                    <a:pt x="10" y="0"/>
                  </a:lnTo>
                  <a:lnTo>
                    <a:pt x="0" y="0"/>
                  </a:lnTo>
                  <a:lnTo>
                    <a:pt x="0" y="77"/>
                  </a:lnTo>
                  <a:lnTo>
                    <a:pt x="5" y="72"/>
                  </a:lnTo>
                  <a:lnTo>
                    <a:pt x="5" y="82"/>
                  </a:lnTo>
                  <a:lnTo>
                    <a:pt x="10" y="82"/>
                  </a:lnTo>
                  <a:lnTo>
                    <a:pt x="10" y="77"/>
                  </a:lnTo>
                  <a:lnTo>
                    <a:pt x="5"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6" name="Freeform 120"/>
            <p:cNvSpPr>
              <a:spLocks/>
            </p:cNvSpPr>
            <p:nvPr/>
          </p:nvSpPr>
          <p:spPr bwMode="auto">
            <a:xfrm>
              <a:off x="5761337" y="4764470"/>
              <a:ext cx="38416" cy="19208"/>
            </a:xfrm>
            <a:custGeom>
              <a:avLst/>
              <a:gdLst>
                <a:gd name="T0" fmla="*/ 0 w 20"/>
                <a:gd name="T1" fmla="*/ 5 h 10"/>
                <a:gd name="T2" fmla="*/ 5 w 20"/>
                <a:gd name="T3" fmla="*/ 10 h 10"/>
                <a:gd name="T4" fmla="*/ 20 w 20"/>
                <a:gd name="T5" fmla="*/ 10 h 10"/>
                <a:gd name="T6" fmla="*/ 20 w 20"/>
                <a:gd name="T7" fmla="*/ 0 h 10"/>
                <a:gd name="T8" fmla="*/ 5 w 20"/>
                <a:gd name="T9" fmla="*/ 0 h 10"/>
                <a:gd name="T10" fmla="*/ 8 w 20"/>
                <a:gd name="T11" fmla="*/ 5 h 10"/>
                <a:gd name="T12" fmla="*/ 0 w 20"/>
                <a:gd name="T13" fmla="*/ 5 h 10"/>
                <a:gd name="T14" fmla="*/ 0 w 20"/>
                <a:gd name="T15" fmla="*/ 10 h 10"/>
                <a:gd name="T16" fmla="*/ 5 w 20"/>
                <a:gd name="T17" fmla="*/ 10 h 10"/>
                <a:gd name="T18" fmla="*/ 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0" y="5"/>
                  </a:moveTo>
                  <a:lnTo>
                    <a:pt x="5" y="10"/>
                  </a:lnTo>
                  <a:lnTo>
                    <a:pt x="20" y="10"/>
                  </a:lnTo>
                  <a:lnTo>
                    <a:pt x="20" y="0"/>
                  </a:lnTo>
                  <a:lnTo>
                    <a:pt x="5" y="0"/>
                  </a:lnTo>
                  <a:lnTo>
                    <a:pt x="8"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67" name="Freeform 121"/>
            <p:cNvSpPr>
              <a:spLocks/>
            </p:cNvSpPr>
            <p:nvPr/>
          </p:nvSpPr>
          <p:spPr bwMode="auto">
            <a:xfrm>
              <a:off x="5761337" y="4616569"/>
              <a:ext cx="15366" cy="157505"/>
            </a:xfrm>
            <a:custGeom>
              <a:avLst/>
              <a:gdLst>
                <a:gd name="T0" fmla="*/ 5 w 8"/>
                <a:gd name="T1" fmla="*/ 0 h 82"/>
                <a:gd name="T2" fmla="*/ 0 w 8"/>
                <a:gd name="T3" fmla="*/ 5 h 82"/>
                <a:gd name="T4" fmla="*/ 0 w 8"/>
                <a:gd name="T5" fmla="*/ 82 h 82"/>
                <a:gd name="T6" fmla="*/ 8 w 8"/>
                <a:gd name="T7" fmla="*/ 82 h 82"/>
                <a:gd name="T8" fmla="*/ 8 w 8"/>
                <a:gd name="T9" fmla="*/ 5 h 82"/>
                <a:gd name="T10" fmla="*/ 5 w 8"/>
                <a:gd name="T11" fmla="*/ 10 h 82"/>
                <a:gd name="T12" fmla="*/ 5 w 8"/>
                <a:gd name="T13" fmla="*/ 0 h 82"/>
                <a:gd name="T14" fmla="*/ 0 w 8"/>
                <a:gd name="T15" fmla="*/ 0 h 82"/>
                <a:gd name="T16" fmla="*/ 0 w 8"/>
                <a:gd name="T17" fmla="*/ 5 h 82"/>
                <a:gd name="T18" fmla="*/ 5 w 8"/>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2">
                  <a:moveTo>
                    <a:pt x="5" y="0"/>
                  </a:moveTo>
                  <a:lnTo>
                    <a:pt x="0" y="5"/>
                  </a:lnTo>
                  <a:lnTo>
                    <a:pt x="0" y="82"/>
                  </a:lnTo>
                  <a:lnTo>
                    <a:pt x="8" y="82"/>
                  </a:lnTo>
                  <a:lnTo>
                    <a:pt x="8"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2" name="Freeform 126"/>
            <p:cNvSpPr>
              <a:spLocks/>
            </p:cNvSpPr>
            <p:nvPr/>
          </p:nvSpPr>
          <p:spPr bwMode="auto">
            <a:xfrm>
              <a:off x="7128937" y="4616569"/>
              <a:ext cx="38416" cy="19208"/>
            </a:xfrm>
            <a:custGeom>
              <a:avLst/>
              <a:gdLst>
                <a:gd name="T0" fmla="*/ 20 w 20"/>
                <a:gd name="T1" fmla="*/ 5 h 10"/>
                <a:gd name="T2" fmla="*/ 15 w 20"/>
                <a:gd name="T3" fmla="*/ 0 h 10"/>
                <a:gd name="T4" fmla="*/ 0 w 20"/>
                <a:gd name="T5" fmla="*/ 0 h 10"/>
                <a:gd name="T6" fmla="*/ 0 w 20"/>
                <a:gd name="T7" fmla="*/ 10 h 10"/>
                <a:gd name="T8" fmla="*/ 15 w 20"/>
                <a:gd name="T9" fmla="*/ 10 h 10"/>
                <a:gd name="T10" fmla="*/ 10 w 20"/>
                <a:gd name="T11" fmla="*/ 5 h 10"/>
                <a:gd name="T12" fmla="*/ 20 w 20"/>
                <a:gd name="T13" fmla="*/ 5 h 10"/>
                <a:gd name="T14" fmla="*/ 20 w 20"/>
                <a:gd name="T15" fmla="*/ 0 h 10"/>
                <a:gd name="T16" fmla="*/ 15 w 20"/>
                <a:gd name="T17" fmla="*/ 0 h 10"/>
                <a:gd name="T18" fmla="*/ 2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20" y="5"/>
                  </a:moveTo>
                  <a:lnTo>
                    <a:pt x="15" y="0"/>
                  </a:lnTo>
                  <a:lnTo>
                    <a:pt x="0" y="0"/>
                  </a:lnTo>
                  <a:lnTo>
                    <a:pt x="0" y="10"/>
                  </a:lnTo>
                  <a:lnTo>
                    <a:pt x="15" y="10"/>
                  </a:lnTo>
                  <a:lnTo>
                    <a:pt x="10" y="5"/>
                  </a:lnTo>
                  <a:lnTo>
                    <a:pt x="20" y="5"/>
                  </a:lnTo>
                  <a:lnTo>
                    <a:pt x="20" y="0"/>
                  </a:lnTo>
                  <a:lnTo>
                    <a:pt x="15" y="0"/>
                  </a:lnTo>
                  <a:lnTo>
                    <a:pt x="2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3" name="Freeform 127"/>
            <p:cNvSpPr>
              <a:spLocks/>
            </p:cNvSpPr>
            <p:nvPr/>
          </p:nvSpPr>
          <p:spPr bwMode="auto">
            <a:xfrm>
              <a:off x="7148145" y="4626173"/>
              <a:ext cx="19208" cy="157505"/>
            </a:xfrm>
            <a:custGeom>
              <a:avLst/>
              <a:gdLst>
                <a:gd name="T0" fmla="*/ 5 w 10"/>
                <a:gd name="T1" fmla="*/ 82 h 82"/>
                <a:gd name="T2" fmla="*/ 10 w 10"/>
                <a:gd name="T3" fmla="*/ 77 h 82"/>
                <a:gd name="T4" fmla="*/ 10 w 10"/>
                <a:gd name="T5" fmla="*/ 0 h 82"/>
                <a:gd name="T6" fmla="*/ 0 w 10"/>
                <a:gd name="T7" fmla="*/ 0 h 82"/>
                <a:gd name="T8" fmla="*/ 0 w 10"/>
                <a:gd name="T9" fmla="*/ 77 h 82"/>
                <a:gd name="T10" fmla="*/ 5 w 10"/>
                <a:gd name="T11" fmla="*/ 72 h 82"/>
                <a:gd name="T12" fmla="*/ 5 w 10"/>
                <a:gd name="T13" fmla="*/ 82 h 82"/>
                <a:gd name="T14" fmla="*/ 10 w 10"/>
                <a:gd name="T15" fmla="*/ 82 h 82"/>
                <a:gd name="T16" fmla="*/ 10 w 10"/>
                <a:gd name="T17" fmla="*/ 77 h 82"/>
                <a:gd name="T18" fmla="*/ 5 w 10"/>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82"/>
                  </a:moveTo>
                  <a:lnTo>
                    <a:pt x="10" y="77"/>
                  </a:lnTo>
                  <a:lnTo>
                    <a:pt x="10" y="0"/>
                  </a:lnTo>
                  <a:lnTo>
                    <a:pt x="0" y="0"/>
                  </a:lnTo>
                  <a:lnTo>
                    <a:pt x="0" y="77"/>
                  </a:lnTo>
                  <a:lnTo>
                    <a:pt x="5" y="72"/>
                  </a:lnTo>
                  <a:lnTo>
                    <a:pt x="5" y="82"/>
                  </a:lnTo>
                  <a:lnTo>
                    <a:pt x="10" y="82"/>
                  </a:lnTo>
                  <a:lnTo>
                    <a:pt x="10" y="77"/>
                  </a:lnTo>
                  <a:lnTo>
                    <a:pt x="5"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4" name="Freeform 128"/>
            <p:cNvSpPr>
              <a:spLocks/>
            </p:cNvSpPr>
            <p:nvPr/>
          </p:nvSpPr>
          <p:spPr bwMode="auto">
            <a:xfrm>
              <a:off x="7119333" y="4764470"/>
              <a:ext cx="38416" cy="19208"/>
            </a:xfrm>
            <a:custGeom>
              <a:avLst/>
              <a:gdLst>
                <a:gd name="T0" fmla="*/ 0 w 20"/>
                <a:gd name="T1" fmla="*/ 5 h 10"/>
                <a:gd name="T2" fmla="*/ 5 w 20"/>
                <a:gd name="T3" fmla="*/ 10 h 10"/>
                <a:gd name="T4" fmla="*/ 20 w 20"/>
                <a:gd name="T5" fmla="*/ 10 h 10"/>
                <a:gd name="T6" fmla="*/ 20 w 20"/>
                <a:gd name="T7" fmla="*/ 0 h 10"/>
                <a:gd name="T8" fmla="*/ 5 w 20"/>
                <a:gd name="T9" fmla="*/ 0 h 10"/>
                <a:gd name="T10" fmla="*/ 10 w 20"/>
                <a:gd name="T11" fmla="*/ 5 h 10"/>
                <a:gd name="T12" fmla="*/ 0 w 20"/>
                <a:gd name="T13" fmla="*/ 5 h 10"/>
                <a:gd name="T14" fmla="*/ 0 w 20"/>
                <a:gd name="T15" fmla="*/ 10 h 10"/>
                <a:gd name="T16" fmla="*/ 5 w 20"/>
                <a:gd name="T17" fmla="*/ 10 h 10"/>
                <a:gd name="T18" fmla="*/ 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0" y="5"/>
                  </a:moveTo>
                  <a:lnTo>
                    <a:pt x="5" y="10"/>
                  </a:lnTo>
                  <a:lnTo>
                    <a:pt x="20" y="10"/>
                  </a:lnTo>
                  <a:lnTo>
                    <a:pt x="20"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75" name="Freeform 129"/>
            <p:cNvSpPr>
              <a:spLocks/>
            </p:cNvSpPr>
            <p:nvPr/>
          </p:nvSpPr>
          <p:spPr bwMode="auto">
            <a:xfrm>
              <a:off x="7119333" y="4616569"/>
              <a:ext cx="19208" cy="157505"/>
            </a:xfrm>
            <a:custGeom>
              <a:avLst/>
              <a:gdLst>
                <a:gd name="T0" fmla="*/ 5 w 10"/>
                <a:gd name="T1" fmla="*/ 0 h 82"/>
                <a:gd name="T2" fmla="*/ 0 w 10"/>
                <a:gd name="T3" fmla="*/ 5 h 82"/>
                <a:gd name="T4" fmla="*/ 0 w 10"/>
                <a:gd name="T5" fmla="*/ 82 h 82"/>
                <a:gd name="T6" fmla="*/ 10 w 10"/>
                <a:gd name="T7" fmla="*/ 82 h 82"/>
                <a:gd name="T8" fmla="*/ 10 w 10"/>
                <a:gd name="T9" fmla="*/ 5 h 82"/>
                <a:gd name="T10" fmla="*/ 5 w 10"/>
                <a:gd name="T11" fmla="*/ 10 h 82"/>
                <a:gd name="T12" fmla="*/ 5 w 10"/>
                <a:gd name="T13" fmla="*/ 0 h 82"/>
                <a:gd name="T14" fmla="*/ 0 w 10"/>
                <a:gd name="T15" fmla="*/ 0 h 82"/>
                <a:gd name="T16" fmla="*/ 0 w 10"/>
                <a:gd name="T17" fmla="*/ 5 h 82"/>
                <a:gd name="T18" fmla="*/ 5 w 10"/>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2">
                  <a:moveTo>
                    <a:pt x="5" y="0"/>
                  </a:moveTo>
                  <a:lnTo>
                    <a:pt x="0" y="5"/>
                  </a:lnTo>
                  <a:lnTo>
                    <a:pt x="0" y="82"/>
                  </a:lnTo>
                  <a:lnTo>
                    <a:pt x="10" y="82"/>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2" name="Freeform 136"/>
            <p:cNvSpPr>
              <a:spLocks/>
            </p:cNvSpPr>
            <p:nvPr/>
          </p:nvSpPr>
          <p:spPr bwMode="auto">
            <a:xfrm>
              <a:off x="5770941" y="5064113"/>
              <a:ext cx="38416" cy="19208"/>
            </a:xfrm>
            <a:custGeom>
              <a:avLst/>
              <a:gdLst>
                <a:gd name="T0" fmla="*/ 20 w 20"/>
                <a:gd name="T1" fmla="*/ 5 h 10"/>
                <a:gd name="T2" fmla="*/ 15 w 20"/>
                <a:gd name="T3" fmla="*/ 0 h 10"/>
                <a:gd name="T4" fmla="*/ 0 w 20"/>
                <a:gd name="T5" fmla="*/ 0 h 10"/>
                <a:gd name="T6" fmla="*/ 0 w 20"/>
                <a:gd name="T7" fmla="*/ 10 h 10"/>
                <a:gd name="T8" fmla="*/ 15 w 20"/>
                <a:gd name="T9" fmla="*/ 10 h 10"/>
                <a:gd name="T10" fmla="*/ 10 w 20"/>
                <a:gd name="T11" fmla="*/ 5 h 10"/>
                <a:gd name="T12" fmla="*/ 20 w 20"/>
                <a:gd name="T13" fmla="*/ 5 h 10"/>
                <a:gd name="T14" fmla="*/ 20 w 20"/>
                <a:gd name="T15" fmla="*/ 0 h 10"/>
                <a:gd name="T16" fmla="*/ 15 w 20"/>
                <a:gd name="T17" fmla="*/ 0 h 10"/>
                <a:gd name="T18" fmla="*/ 2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20" y="5"/>
                  </a:moveTo>
                  <a:lnTo>
                    <a:pt x="15" y="0"/>
                  </a:lnTo>
                  <a:lnTo>
                    <a:pt x="0" y="0"/>
                  </a:lnTo>
                  <a:lnTo>
                    <a:pt x="0" y="10"/>
                  </a:lnTo>
                  <a:lnTo>
                    <a:pt x="15" y="10"/>
                  </a:lnTo>
                  <a:lnTo>
                    <a:pt x="10" y="5"/>
                  </a:lnTo>
                  <a:lnTo>
                    <a:pt x="20" y="5"/>
                  </a:lnTo>
                  <a:lnTo>
                    <a:pt x="20" y="0"/>
                  </a:lnTo>
                  <a:lnTo>
                    <a:pt x="15" y="0"/>
                  </a:lnTo>
                  <a:lnTo>
                    <a:pt x="2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3" name="Freeform 137"/>
            <p:cNvSpPr>
              <a:spLocks/>
            </p:cNvSpPr>
            <p:nvPr/>
          </p:nvSpPr>
          <p:spPr bwMode="auto">
            <a:xfrm>
              <a:off x="5790148" y="5073717"/>
              <a:ext cx="19208" cy="211287"/>
            </a:xfrm>
            <a:custGeom>
              <a:avLst/>
              <a:gdLst>
                <a:gd name="T0" fmla="*/ 10 w 10"/>
                <a:gd name="T1" fmla="*/ 110 h 110"/>
                <a:gd name="T2" fmla="*/ 10 w 10"/>
                <a:gd name="T3" fmla="*/ 110 h 110"/>
                <a:gd name="T4" fmla="*/ 10 w 10"/>
                <a:gd name="T5" fmla="*/ 0 h 110"/>
                <a:gd name="T6" fmla="*/ 0 w 10"/>
                <a:gd name="T7" fmla="*/ 0 h 110"/>
                <a:gd name="T8" fmla="*/ 0 w 10"/>
                <a:gd name="T9" fmla="*/ 110 h 110"/>
                <a:gd name="T10" fmla="*/ 0 w 10"/>
                <a:gd name="T11" fmla="*/ 110 h 110"/>
                <a:gd name="T12" fmla="*/ 10 w 10"/>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0" h="110">
                  <a:moveTo>
                    <a:pt x="10" y="110"/>
                  </a:moveTo>
                  <a:lnTo>
                    <a:pt x="10" y="110"/>
                  </a:lnTo>
                  <a:lnTo>
                    <a:pt x="10" y="0"/>
                  </a:lnTo>
                  <a:lnTo>
                    <a:pt x="0" y="0"/>
                  </a:lnTo>
                  <a:lnTo>
                    <a:pt x="0" y="110"/>
                  </a:lnTo>
                  <a:lnTo>
                    <a:pt x="0" y="110"/>
                  </a:lnTo>
                  <a:lnTo>
                    <a:pt x="10" y="1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4" name="Freeform 138"/>
            <p:cNvSpPr>
              <a:spLocks/>
            </p:cNvSpPr>
            <p:nvPr/>
          </p:nvSpPr>
          <p:spPr bwMode="auto">
            <a:xfrm>
              <a:off x="5780545" y="5285003"/>
              <a:ext cx="28812" cy="213207"/>
            </a:xfrm>
            <a:custGeom>
              <a:avLst/>
              <a:gdLst>
                <a:gd name="T0" fmla="*/ 5 w 15"/>
                <a:gd name="T1" fmla="*/ 111 h 111"/>
                <a:gd name="T2" fmla="*/ 10 w 15"/>
                <a:gd name="T3" fmla="*/ 106 h 111"/>
                <a:gd name="T4" fmla="*/ 15 w 15"/>
                <a:gd name="T5" fmla="*/ 0 h 111"/>
                <a:gd name="T6" fmla="*/ 5 w 15"/>
                <a:gd name="T7" fmla="*/ 0 h 111"/>
                <a:gd name="T8" fmla="*/ 0 w 15"/>
                <a:gd name="T9" fmla="*/ 106 h 111"/>
                <a:gd name="T10" fmla="*/ 5 w 15"/>
                <a:gd name="T11" fmla="*/ 101 h 111"/>
                <a:gd name="T12" fmla="*/ 5 w 15"/>
                <a:gd name="T13" fmla="*/ 111 h 111"/>
                <a:gd name="T14" fmla="*/ 10 w 15"/>
                <a:gd name="T15" fmla="*/ 111 h 111"/>
                <a:gd name="T16" fmla="*/ 10 w 15"/>
                <a:gd name="T17" fmla="*/ 106 h 111"/>
                <a:gd name="T18" fmla="*/ 5 w 15"/>
                <a:gd name="T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1">
                  <a:moveTo>
                    <a:pt x="5" y="111"/>
                  </a:moveTo>
                  <a:lnTo>
                    <a:pt x="10" y="106"/>
                  </a:lnTo>
                  <a:lnTo>
                    <a:pt x="15" y="0"/>
                  </a:lnTo>
                  <a:lnTo>
                    <a:pt x="5" y="0"/>
                  </a:lnTo>
                  <a:lnTo>
                    <a:pt x="0" y="106"/>
                  </a:lnTo>
                  <a:lnTo>
                    <a:pt x="5" y="101"/>
                  </a:lnTo>
                  <a:lnTo>
                    <a:pt x="5" y="111"/>
                  </a:lnTo>
                  <a:lnTo>
                    <a:pt x="10" y="111"/>
                  </a:lnTo>
                  <a:lnTo>
                    <a:pt x="10" y="106"/>
                  </a:lnTo>
                  <a:lnTo>
                    <a:pt x="5" y="1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5" name="Freeform 139"/>
            <p:cNvSpPr>
              <a:spLocks/>
            </p:cNvSpPr>
            <p:nvPr/>
          </p:nvSpPr>
          <p:spPr bwMode="auto">
            <a:xfrm>
              <a:off x="5767099" y="5479003"/>
              <a:ext cx="23049" cy="19208"/>
            </a:xfrm>
            <a:custGeom>
              <a:avLst/>
              <a:gdLst>
                <a:gd name="T0" fmla="*/ 0 w 12"/>
                <a:gd name="T1" fmla="*/ 5 h 10"/>
                <a:gd name="T2" fmla="*/ 7 w 12"/>
                <a:gd name="T3" fmla="*/ 10 h 10"/>
                <a:gd name="T4" fmla="*/ 12 w 12"/>
                <a:gd name="T5" fmla="*/ 10 h 10"/>
                <a:gd name="T6" fmla="*/ 12 w 12"/>
                <a:gd name="T7" fmla="*/ 0 h 10"/>
                <a:gd name="T8" fmla="*/ 5 w 12"/>
                <a:gd name="T9" fmla="*/ 0 h 10"/>
                <a:gd name="T10" fmla="*/ 10 w 12"/>
                <a:gd name="T11" fmla="*/ 5 h 10"/>
                <a:gd name="T12" fmla="*/ 0 w 12"/>
                <a:gd name="T13" fmla="*/ 5 h 10"/>
                <a:gd name="T14" fmla="*/ 0 w 12"/>
                <a:gd name="T15" fmla="*/ 10 h 10"/>
                <a:gd name="T16" fmla="*/ 7 w 12"/>
                <a:gd name="T17" fmla="*/ 10 h 10"/>
                <a:gd name="T18" fmla="*/ 0 w 1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0" y="5"/>
                  </a:moveTo>
                  <a:lnTo>
                    <a:pt x="7" y="10"/>
                  </a:lnTo>
                  <a:lnTo>
                    <a:pt x="12" y="10"/>
                  </a:lnTo>
                  <a:lnTo>
                    <a:pt x="12" y="0"/>
                  </a:lnTo>
                  <a:lnTo>
                    <a:pt x="5" y="0"/>
                  </a:lnTo>
                  <a:lnTo>
                    <a:pt x="10" y="5"/>
                  </a:lnTo>
                  <a:lnTo>
                    <a:pt x="0" y="5"/>
                  </a:lnTo>
                  <a:lnTo>
                    <a:pt x="0" y="10"/>
                  </a:lnTo>
                  <a:lnTo>
                    <a:pt x="7"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6" name="Freeform 140"/>
            <p:cNvSpPr>
              <a:spLocks/>
            </p:cNvSpPr>
            <p:nvPr/>
          </p:nvSpPr>
          <p:spPr bwMode="auto">
            <a:xfrm>
              <a:off x="5761337" y="5285003"/>
              <a:ext cx="24970" cy="203603"/>
            </a:xfrm>
            <a:custGeom>
              <a:avLst/>
              <a:gdLst>
                <a:gd name="T0" fmla="*/ 0 w 13"/>
                <a:gd name="T1" fmla="*/ 0 h 106"/>
                <a:gd name="T2" fmla="*/ 0 w 13"/>
                <a:gd name="T3" fmla="*/ 2 h 106"/>
                <a:gd name="T4" fmla="*/ 3 w 13"/>
                <a:gd name="T5" fmla="*/ 106 h 106"/>
                <a:gd name="T6" fmla="*/ 13 w 13"/>
                <a:gd name="T7" fmla="*/ 106 h 106"/>
                <a:gd name="T8" fmla="*/ 8 w 13"/>
                <a:gd name="T9" fmla="*/ 0 h 106"/>
                <a:gd name="T10" fmla="*/ 8 w 13"/>
                <a:gd name="T11" fmla="*/ 0 h 106"/>
                <a:gd name="T12" fmla="*/ 0 w 13"/>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3" h="106">
                  <a:moveTo>
                    <a:pt x="0" y="0"/>
                  </a:moveTo>
                  <a:lnTo>
                    <a:pt x="0" y="2"/>
                  </a:lnTo>
                  <a:lnTo>
                    <a:pt x="3" y="106"/>
                  </a:lnTo>
                  <a:lnTo>
                    <a:pt x="13" y="106"/>
                  </a:lnTo>
                  <a:lnTo>
                    <a:pt x="8" y="0"/>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87" name="Freeform 141"/>
            <p:cNvSpPr>
              <a:spLocks/>
            </p:cNvSpPr>
            <p:nvPr/>
          </p:nvSpPr>
          <p:spPr bwMode="auto">
            <a:xfrm>
              <a:off x="5761337" y="5064113"/>
              <a:ext cx="15366" cy="220890"/>
            </a:xfrm>
            <a:custGeom>
              <a:avLst/>
              <a:gdLst>
                <a:gd name="T0" fmla="*/ 5 w 8"/>
                <a:gd name="T1" fmla="*/ 0 h 115"/>
                <a:gd name="T2" fmla="*/ 0 w 8"/>
                <a:gd name="T3" fmla="*/ 5 h 115"/>
                <a:gd name="T4" fmla="*/ 0 w 8"/>
                <a:gd name="T5" fmla="*/ 115 h 115"/>
                <a:gd name="T6" fmla="*/ 8 w 8"/>
                <a:gd name="T7" fmla="*/ 115 h 115"/>
                <a:gd name="T8" fmla="*/ 8 w 8"/>
                <a:gd name="T9" fmla="*/ 5 h 115"/>
                <a:gd name="T10" fmla="*/ 5 w 8"/>
                <a:gd name="T11" fmla="*/ 10 h 115"/>
                <a:gd name="T12" fmla="*/ 5 w 8"/>
                <a:gd name="T13" fmla="*/ 0 h 115"/>
                <a:gd name="T14" fmla="*/ 0 w 8"/>
                <a:gd name="T15" fmla="*/ 0 h 115"/>
                <a:gd name="T16" fmla="*/ 0 w 8"/>
                <a:gd name="T17" fmla="*/ 5 h 115"/>
                <a:gd name="T18" fmla="*/ 5 w 8"/>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5">
                  <a:moveTo>
                    <a:pt x="5" y="0"/>
                  </a:moveTo>
                  <a:lnTo>
                    <a:pt x="0" y="5"/>
                  </a:lnTo>
                  <a:lnTo>
                    <a:pt x="0" y="115"/>
                  </a:lnTo>
                  <a:lnTo>
                    <a:pt x="8" y="115"/>
                  </a:lnTo>
                  <a:lnTo>
                    <a:pt x="8"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4" name="Freeform 148"/>
            <p:cNvSpPr>
              <a:spLocks/>
            </p:cNvSpPr>
            <p:nvPr/>
          </p:nvSpPr>
          <p:spPr bwMode="auto">
            <a:xfrm>
              <a:off x="7128937" y="5064113"/>
              <a:ext cx="38416" cy="19208"/>
            </a:xfrm>
            <a:custGeom>
              <a:avLst/>
              <a:gdLst>
                <a:gd name="T0" fmla="*/ 20 w 20"/>
                <a:gd name="T1" fmla="*/ 5 h 10"/>
                <a:gd name="T2" fmla="*/ 15 w 20"/>
                <a:gd name="T3" fmla="*/ 0 h 10"/>
                <a:gd name="T4" fmla="*/ 0 w 20"/>
                <a:gd name="T5" fmla="*/ 0 h 10"/>
                <a:gd name="T6" fmla="*/ 0 w 20"/>
                <a:gd name="T7" fmla="*/ 10 h 10"/>
                <a:gd name="T8" fmla="*/ 15 w 20"/>
                <a:gd name="T9" fmla="*/ 10 h 10"/>
                <a:gd name="T10" fmla="*/ 10 w 20"/>
                <a:gd name="T11" fmla="*/ 5 h 10"/>
                <a:gd name="T12" fmla="*/ 20 w 20"/>
                <a:gd name="T13" fmla="*/ 5 h 10"/>
                <a:gd name="T14" fmla="*/ 20 w 20"/>
                <a:gd name="T15" fmla="*/ 0 h 10"/>
                <a:gd name="T16" fmla="*/ 15 w 20"/>
                <a:gd name="T17" fmla="*/ 0 h 10"/>
                <a:gd name="T18" fmla="*/ 20 w 2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20" y="5"/>
                  </a:moveTo>
                  <a:lnTo>
                    <a:pt x="15" y="0"/>
                  </a:lnTo>
                  <a:lnTo>
                    <a:pt x="0" y="0"/>
                  </a:lnTo>
                  <a:lnTo>
                    <a:pt x="0" y="10"/>
                  </a:lnTo>
                  <a:lnTo>
                    <a:pt x="15" y="10"/>
                  </a:lnTo>
                  <a:lnTo>
                    <a:pt x="10" y="5"/>
                  </a:lnTo>
                  <a:lnTo>
                    <a:pt x="20" y="5"/>
                  </a:lnTo>
                  <a:lnTo>
                    <a:pt x="20" y="0"/>
                  </a:lnTo>
                  <a:lnTo>
                    <a:pt x="15" y="0"/>
                  </a:lnTo>
                  <a:lnTo>
                    <a:pt x="2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5" name="Freeform 149"/>
            <p:cNvSpPr>
              <a:spLocks/>
            </p:cNvSpPr>
            <p:nvPr/>
          </p:nvSpPr>
          <p:spPr bwMode="auto">
            <a:xfrm>
              <a:off x="7148145" y="5073717"/>
              <a:ext cx="19208" cy="211287"/>
            </a:xfrm>
            <a:custGeom>
              <a:avLst/>
              <a:gdLst>
                <a:gd name="T0" fmla="*/ 10 w 10"/>
                <a:gd name="T1" fmla="*/ 110 h 110"/>
                <a:gd name="T2" fmla="*/ 10 w 10"/>
                <a:gd name="T3" fmla="*/ 110 h 110"/>
                <a:gd name="T4" fmla="*/ 10 w 10"/>
                <a:gd name="T5" fmla="*/ 0 h 110"/>
                <a:gd name="T6" fmla="*/ 0 w 10"/>
                <a:gd name="T7" fmla="*/ 0 h 110"/>
                <a:gd name="T8" fmla="*/ 0 w 10"/>
                <a:gd name="T9" fmla="*/ 110 h 110"/>
                <a:gd name="T10" fmla="*/ 0 w 10"/>
                <a:gd name="T11" fmla="*/ 110 h 110"/>
                <a:gd name="T12" fmla="*/ 10 w 10"/>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0" h="110">
                  <a:moveTo>
                    <a:pt x="10" y="110"/>
                  </a:moveTo>
                  <a:lnTo>
                    <a:pt x="10" y="110"/>
                  </a:lnTo>
                  <a:lnTo>
                    <a:pt x="10" y="0"/>
                  </a:lnTo>
                  <a:lnTo>
                    <a:pt x="0" y="0"/>
                  </a:lnTo>
                  <a:lnTo>
                    <a:pt x="0" y="110"/>
                  </a:lnTo>
                  <a:lnTo>
                    <a:pt x="0" y="110"/>
                  </a:lnTo>
                  <a:lnTo>
                    <a:pt x="10" y="1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6" name="Freeform 150"/>
            <p:cNvSpPr>
              <a:spLocks/>
            </p:cNvSpPr>
            <p:nvPr/>
          </p:nvSpPr>
          <p:spPr bwMode="auto">
            <a:xfrm>
              <a:off x="7138541" y="5285003"/>
              <a:ext cx="28812" cy="213207"/>
            </a:xfrm>
            <a:custGeom>
              <a:avLst/>
              <a:gdLst>
                <a:gd name="T0" fmla="*/ 7 w 15"/>
                <a:gd name="T1" fmla="*/ 111 h 111"/>
                <a:gd name="T2" fmla="*/ 10 w 15"/>
                <a:gd name="T3" fmla="*/ 106 h 111"/>
                <a:gd name="T4" fmla="*/ 15 w 15"/>
                <a:gd name="T5" fmla="*/ 0 h 111"/>
                <a:gd name="T6" fmla="*/ 5 w 15"/>
                <a:gd name="T7" fmla="*/ 0 h 111"/>
                <a:gd name="T8" fmla="*/ 0 w 15"/>
                <a:gd name="T9" fmla="*/ 106 h 111"/>
                <a:gd name="T10" fmla="*/ 5 w 15"/>
                <a:gd name="T11" fmla="*/ 101 h 111"/>
                <a:gd name="T12" fmla="*/ 7 w 15"/>
                <a:gd name="T13" fmla="*/ 111 h 111"/>
                <a:gd name="T14" fmla="*/ 10 w 15"/>
                <a:gd name="T15" fmla="*/ 111 h 111"/>
                <a:gd name="T16" fmla="*/ 10 w 15"/>
                <a:gd name="T17" fmla="*/ 106 h 111"/>
                <a:gd name="T18" fmla="*/ 7 w 15"/>
                <a:gd name="T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1">
                  <a:moveTo>
                    <a:pt x="7" y="111"/>
                  </a:moveTo>
                  <a:lnTo>
                    <a:pt x="10" y="106"/>
                  </a:lnTo>
                  <a:lnTo>
                    <a:pt x="15" y="0"/>
                  </a:lnTo>
                  <a:lnTo>
                    <a:pt x="5" y="0"/>
                  </a:lnTo>
                  <a:lnTo>
                    <a:pt x="0" y="106"/>
                  </a:lnTo>
                  <a:lnTo>
                    <a:pt x="5" y="101"/>
                  </a:lnTo>
                  <a:lnTo>
                    <a:pt x="7" y="111"/>
                  </a:lnTo>
                  <a:lnTo>
                    <a:pt x="10" y="111"/>
                  </a:lnTo>
                  <a:lnTo>
                    <a:pt x="10" y="106"/>
                  </a:lnTo>
                  <a:lnTo>
                    <a:pt x="7" y="1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7" name="Freeform 151"/>
            <p:cNvSpPr>
              <a:spLocks/>
            </p:cNvSpPr>
            <p:nvPr/>
          </p:nvSpPr>
          <p:spPr bwMode="auto">
            <a:xfrm>
              <a:off x="7128937" y="5479003"/>
              <a:ext cx="23049" cy="19208"/>
            </a:xfrm>
            <a:custGeom>
              <a:avLst/>
              <a:gdLst>
                <a:gd name="T0" fmla="*/ 0 w 12"/>
                <a:gd name="T1" fmla="*/ 5 h 10"/>
                <a:gd name="T2" fmla="*/ 5 w 12"/>
                <a:gd name="T3" fmla="*/ 10 h 10"/>
                <a:gd name="T4" fmla="*/ 12 w 12"/>
                <a:gd name="T5" fmla="*/ 10 h 10"/>
                <a:gd name="T6" fmla="*/ 10 w 12"/>
                <a:gd name="T7" fmla="*/ 0 h 10"/>
                <a:gd name="T8" fmla="*/ 3 w 12"/>
                <a:gd name="T9" fmla="*/ 0 h 10"/>
                <a:gd name="T10" fmla="*/ 8 w 12"/>
                <a:gd name="T11" fmla="*/ 5 h 10"/>
                <a:gd name="T12" fmla="*/ 0 w 12"/>
                <a:gd name="T13" fmla="*/ 5 h 10"/>
                <a:gd name="T14" fmla="*/ 0 w 12"/>
                <a:gd name="T15" fmla="*/ 10 h 10"/>
                <a:gd name="T16" fmla="*/ 5 w 12"/>
                <a:gd name="T17" fmla="*/ 10 h 10"/>
                <a:gd name="T18" fmla="*/ 0 w 12"/>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0" y="5"/>
                  </a:moveTo>
                  <a:lnTo>
                    <a:pt x="5" y="10"/>
                  </a:lnTo>
                  <a:lnTo>
                    <a:pt x="12" y="10"/>
                  </a:lnTo>
                  <a:lnTo>
                    <a:pt x="10" y="0"/>
                  </a:lnTo>
                  <a:lnTo>
                    <a:pt x="3" y="0"/>
                  </a:lnTo>
                  <a:lnTo>
                    <a:pt x="8"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8" name="Freeform 152"/>
            <p:cNvSpPr>
              <a:spLocks/>
            </p:cNvSpPr>
            <p:nvPr/>
          </p:nvSpPr>
          <p:spPr bwMode="auto">
            <a:xfrm>
              <a:off x="7119333" y="5285003"/>
              <a:ext cx="24970" cy="203603"/>
            </a:xfrm>
            <a:custGeom>
              <a:avLst/>
              <a:gdLst>
                <a:gd name="T0" fmla="*/ 0 w 13"/>
                <a:gd name="T1" fmla="*/ 0 h 106"/>
                <a:gd name="T2" fmla="*/ 0 w 13"/>
                <a:gd name="T3" fmla="*/ 2 h 106"/>
                <a:gd name="T4" fmla="*/ 5 w 13"/>
                <a:gd name="T5" fmla="*/ 106 h 106"/>
                <a:gd name="T6" fmla="*/ 13 w 13"/>
                <a:gd name="T7" fmla="*/ 106 h 106"/>
                <a:gd name="T8" fmla="*/ 10 w 13"/>
                <a:gd name="T9" fmla="*/ 0 h 106"/>
                <a:gd name="T10" fmla="*/ 10 w 13"/>
                <a:gd name="T11" fmla="*/ 0 h 106"/>
                <a:gd name="T12" fmla="*/ 0 w 13"/>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3" h="106">
                  <a:moveTo>
                    <a:pt x="0" y="0"/>
                  </a:moveTo>
                  <a:lnTo>
                    <a:pt x="0" y="2"/>
                  </a:lnTo>
                  <a:lnTo>
                    <a:pt x="5" y="106"/>
                  </a:lnTo>
                  <a:lnTo>
                    <a:pt x="13" y="106"/>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99" name="Freeform 153"/>
            <p:cNvSpPr>
              <a:spLocks/>
            </p:cNvSpPr>
            <p:nvPr/>
          </p:nvSpPr>
          <p:spPr bwMode="auto">
            <a:xfrm>
              <a:off x="7119333" y="5064113"/>
              <a:ext cx="19208" cy="220890"/>
            </a:xfrm>
            <a:custGeom>
              <a:avLst/>
              <a:gdLst>
                <a:gd name="T0" fmla="*/ 5 w 10"/>
                <a:gd name="T1" fmla="*/ 0 h 115"/>
                <a:gd name="T2" fmla="*/ 0 w 10"/>
                <a:gd name="T3" fmla="*/ 5 h 115"/>
                <a:gd name="T4" fmla="*/ 0 w 10"/>
                <a:gd name="T5" fmla="*/ 115 h 115"/>
                <a:gd name="T6" fmla="*/ 10 w 10"/>
                <a:gd name="T7" fmla="*/ 115 h 115"/>
                <a:gd name="T8" fmla="*/ 10 w 10"/>
                <a:gd name="T9" fmla="*/ 5 h 115"/>
                <a:gd name="T10" fmla="*/ 5 w 10"/>
                <a:gd name="T11" fmla="*/ 10 h 115"/>
                <a:gd name="T12" fmla="*/ 5 w 10"/>
                <a:gd name="T13" fmla="*/ 0 h 115"/>
                <a:gd name="T14" fmla="*/ 0 w 10"/>
                <a:gd name="T15" fmla="*/ 0 h 115"/>
                <a:gd name="T16" fmla="*/ 0 w 10"/>
                <a:gd name="T17" fmla="*/ 5 h 115"/>
                <a:gd name="T18" fmla="*/ 5 w 10"/>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5">
                  <a:moveTo>
                    <a:pt x="5" y="0"/>
                  </a:moveTo>
                  <a:lnTo>
                    <a:pt x="0" y="5"/>
                  </a:lnTo>
                  <a:lnTo>
                    <a:pt x="0" y="115"/>
                  </a:lnTo>
                  <a:lnTo>
                    <a:pt x="10" y="115"/>
                  </a:lnTo>
                  <a:lnTo>
                    <a:pt x="10" y="5"/>
                  </a:lnTo>
                  <a:lnTo>
                    <a:pt x="5" y="10"/>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0" name="Freeform 154"/>
            <p:cNvSpPr>
              <a:spLocks/>
            </p:cNvSpPr>
            <p:nvPr/>
          </p:nvSpPr>
          <p:spPr bwMode="auto">
            <a:xfrm>
              <a:off x="7305649" y="3350771"/>
              <a:ext cx="51861" cy="28812"/>
            </a:xfrm>
            <a:custGeom>
              <a:avLst/>
              <a:gdLst>
                <a:gd name="T0" fmla="*/ 20 w 27"/>
                <a:gd name="T1" fmla="*/ 0 h 15"/>
                <a:gd name="T2" fmla="*/ 20 w 27"/>
                <a:gd name="T3" fmla="*/ 0 h 15"/>
                <a:gd name="T4" fmla="*/ 19 w 27"/>
                <a:gd name="T5" fmla="*/ 2 h 15"/>
                <a:gd name="T6" fmla="*/ 17 w 27"/>
                <a:gd name="T7" fmla="*/ 2 h 15"/>
                <a:gd name="T8" fmla="*/ 15 w 27"/>
                <a:gd name="T9" fmla="*/ 3 h 15"/>
                <a:gd name="T10" fmla="*/ 14 w 27"/>
                <a:gd name="T11" fmla="*/ 3 h 15"/>
                <a:gd name="T12" fmla="*/ 10 w 27"/>
                <a:gd name="T13" fmla="*/ 3 h 15"/>
                <a:gd name="T14" fmla="*/ 7 w 27"/>
                <a:gd name="T15" fmla="*/ 5 h 15"/>
                <a:gd name="T16" fmla="*/ 4 w 27"/>
                <a:gd name="T17" fmla="*/ 5 h 15"/>
                <a:gd name="T18" fmla="*/ 0 w 27"/>
                <a:gd name="T19" fmla="*/ 5 h 15"/>
                <a:gd name="T20" fmla="*/ 0 w 27"/>
                <a:gd name="T21" fmla="*/ 15 h 15"/>
                <a:gd name="T22" fmla="*/ 5 w 27"/>
                <a:gd name="T23" fmla="*/ 15 h 15"/>
                <a:gd name="T24" fmla="*/ 9 w 27"/>
                <a:gd name="T25" fmla="*/ 15 h 15"/>
                <a:gd name="T26" fmla="*/ 12 w 27"/>
                <a:gd name="T27" fmla="*/ 13 h 15"/>
                <a:gd name="T28" fmla="*/ 15 w 27"/>
                <a:gd name="T29" fmla="*/ 13 h 15"/>
                <a:gd name="T30" fmla="*/ 19 w 27"/>
                <a:gd name="T31" fmla="*/ 12 h 15"/>
                <a:gd name="T32" fmla="*/ 22 w 27"/>
                <a:gd name="T33" fmla="*/ 10 h 15"/>
                <a:gd name="T34" fmla="*/ 25 w 27"/>
                <a:gd name="T35" fmla="*/ 8 h 15"/>
                <a:gd name="T36" fmla="*/ 27 w 27"/>
                <a:gd name="T37" fmla="*/ 7 h 15"/>
                <a:gd name="T38" fmla="*/ 27 w 27"/>
                <a:gd name="T39" fmla="*/ 7 h 15"/>
                <a:gd name="T40" fmla="*/ 20 w 27"/>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15">
                  <a:moveTo>
                    <a:pt x="20" y="0"/>
                  </a:moveTo>
                  <a:lnTo>
                    <a:pt x="20" y="0"/>
                  </a:lnTo>
                  <a:lnTo>
                    <a:pt x="19" y="2"/>
                  </a:lnTo>
                  <a:lnTo>
                    <a:pt x="17" y="2"/>
                  </a:lnTo>
                  <a:lnTo>
                    <a:pt x="15" y="3"/>
                  </a:lnTo>
                  <a:lnTo>
                    <a:pt x="14" y="3"/>
                  </a:lnTo>
                  <a:lnTo>
                    <a:pt x="10" y="3"/>
                  </a:lnTo>
                  <a:lnTo>
                    <a:pt x="7" y="5"/>
                  </a:lnTo>
                  <a:lnTo>
                    <a:pt x="4" y="5"/>
                  </a:lnTo>
                  <a:lnTo>
                    <a:pt x="0" y="5"/>
                  </a:lnTo>
                  <a:lnTo>
                    <a:pt x="0" y="15"/>
                  </a:lnTo>
                  <a:lnTo>
                    <a:pt x="5" y="15"/>
                  </a:lnTo>
                  <a:lnTo>
                    <a:pt x="9" y="15"/>
                  </a:lnTo>
                  <a:lnTo>
                    <a:pt x="12" y="13"/>
                  </a:lnTo>
                  <a:lnTo>
                    <a:pt x="15" y="13"/>
                  </a:lnTo>
                  <a:lnTo>
                    <a:pt x="19" y="12"/>
                  </a:lnTo>
                  <a:lnTo>
                    <a:pt x="22" y="10"/>
                  </a:lnTo>
                  <a:lnTo>
                    <a:pt x="25" y="8"/>
                  </a:lnTo>
                  <a:lnTo>
                    <a:pt x="27" y="7"/>
                  </a:lnTo>
                  <a:lnTo>
                    <a:pt x="27" y="7"/>
                  </a:lnTo>
                  <a:lnTo>
                    <a:pt x="2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1" name="Freeform 155"/>
            <p:cNvSpPr>
              <a:spLocks/>
            </p:cNvSpPr>
            <p:nvPr/>
          </p:nvSpPr>
          <p:spPr bwMode="auto">
            <a:xfrm>
              <a:off x="7344065" y="3304672"/>
              <a:ext cx="26891" cy="59544"/>
            </a:xfrm>
            <a:custGeom>
              <a:avLst/>
              <a:gdLst>
                <a:gd name="T0" fmla="*/ 4 w 14"/>
                <a:gd name="T1" fmla="*/ 0 h 31"/>
                <a:gd name="T2" fmla="*/ 4 w 14"/>
                <a:gd name="T3" fmla="*/ 0 h 31"/>
                <a:gd name="T4" fmla="*/ 4 w 14"/>
                <a:gd name="T5" fmla="*/ 5 h 31"/>
                <a:gd name="T6" fmla="*/ 4 w 14"/>
                <a:gd name="T7" fmla="*/ 11 h 31"/>
                <a:gd name="T8" fmla="*/ 4 w 14"/>
                <a:gd name="T9" fmla="*/ 14 h 31"/>
                <a:gd name="T10" fmla="*/ 2 w 14"/>
                <a:gd name="T11" fmla="*/ 17 h 31"/>
                <a:gd name="T12" fmla="*/ 2 w 14"/>
                <a:gd name="T13" fmla="*/ 19 h 31"/>
                <a:gd name="T14" fmla="*/ 2 w 14"/>
                <a:gd name="T15" fmla="*/ 22 h 31"/>
                <a:gd name="T16" fmla="*/ 0 w 14"/>
                <a:gd name="T17" fmla="*/ 22 h 31"/>
                <a:gd name="T18" fmla="*/ 0 w 14"/>
                <a:gd name="T19" fmla="*/ 24 h 31"/>
                <a:gd name="T20" fmla="*/ 7 w 14"/>
                <a:gd name="T21" fmla="*/ 31 h 31"/>
                <a:gd name="T22" fmla="*/ 9 w 14"/>
                <a:gd name="T23" fmla="*/ 29 h 31"/>
                <a:gd name="T24" fmla="*/ 10 w 14"/>
                <a:gd name="T25" fmla="*/ 26 h 31"/>
                <a:gd name="T26" fmla="*/ 12 w 14"/>
                <a:gd name="T27" fmla="*/ 22 h 31"/>
                <a:gd name="T28" fmla="*/ 12 w 14"/>
                <a:gd name="T29" fmla="*/ 19 h 31"/>
                <a:gd name="T30" fmla="*/ 14 w 14"/>
                <a:gd name="T31" fmla="*/ 16 h 31"/>
                <a:gd name="T32" fmla="*/ 14 w 14"/>
                <a:gd name="T33" fmla="*/ 11 h 31"/>
                <a:gd name="T34" fmla="*/ 14 w 14"/>
                <a:gd name="T35" fmla="*/ 5 h 31"/>
                <a:gd name="T36" fmla="*/ 14 w 14"/>
                <a:gd name="T37" fmla="*/ 0 h 31"/>
                <a:gd name="T38" fmla="*/ 14 w 14"/>
                <a:gd name="T39" fmla="*/ 0 h 31"/>
                <a:gd name="T40" fmla="*/ 4 w 14"/>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1">
                  <a:moveTo>
                    <a:pt x="4" y="0"/>
                  </a:moveTo>
                  <a:lnTo>
                    <a:pt x="4" y="0"/>
                  </a:lnTo>
                  <a:lnTo>
                    <a:pt x="4" y="5"/>
                  </a:lnTo>
                  <a:lnTo>
                    <a:pt x="4" y="11"/>
                  </a:lnTo>
                  <a:lnTo>
                    <a:pt x="4" y="14"/>
                  </a:lnTo>
                  <a:lnTo>
                    <a:pt x="2" y="17"/>
                  </a:lnTo>
                  <a:lnTo>
                    <a:pt x="2" y="19"/>
                  </a:lnTo>
                  <a:lnTo>
                    <a:pt x="2" y="22"/>
                  </a:lnTo>
                  <a:lnTo>
                    <a:pt x="0" y="22"/>
                  </a:lnTo>
                  <a:lnTo>
                    <a:pt x="0" y="24"/>
                  </a:lnTo>
                  <a:lnTo>
                    <a:pt x="7" y="31"/>
                  </a:lnTo>
                  <a:lnTo>
                    <a:pt x="9" y="29"/>
                  </a:lnTo>
                  <a:lnTo>
                    <a:pt x="10" y="26"/>
                  </a:lnTo>
                  <a:lnTo>
                    <a:pt x="12" y="22"/>
                  </a:lnTo>
                  <a:lnTo>
                    <a:pt x="12" y="19"/>
                  </a:lnTo>
                  <a:lnTo>
                    <a:pt x="14" y="16"/>
                  </a:lnTo>
                  <a:lnTo>
                    <a:pt x="14" y="11"/>
                  </a:lnTo>
                  <a:lnTo>
                    <a:pt x="14" y="5"/>
                  </a:lnTo>
                  <a:lnTo>
                    <a:pt x="14" y="0"/>
                  </a:lnTo>
                  <a:lnTo>
                    <a:pt x="14"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2" name="Freeform 156"/>
            <p:cNvSpPr>
              <a:spLocks/>
            </p:cNvSpPr>
            <p:nvPr/>
          </p:nvSpPr>
          <p:spPr bwMode="auto">
            <a:xfrm>
              <a:off x="7351748" y="3247049"/>
              <a:ext cx="19208" cy="57624"/>
            </a:xfrm>
            <a:custGeom>
              <a:avLst/>
              <a:gdLst>
                <a:gd name="T0" fmla="*/ 0 w 10"/>
                <a:gd name="T1" fmla="*/ 0 h 30"/>
                <a:gd name="T2" fmla="*/ 0 w 10"/>
                <a:gd name="T3" fmla="*/ 0 h 30"/>
                <a:gd name="T4" fmla="*/ 0 w 10"/>
                <a:gd name="T5" fmla="*/ 30 h 30"/>
                <a:gd name="T6" fmla="*/ 10 w 10"/>
                <a:gd name="T7" fmla="*/ 30 h 30"/>
                <a:gd name="T8" fmla="*/ 10 w 10"/>
                <a:gd name="T9" fmla="*/ 0 h 30"/>
                <a:gd name="T10" fmla="*/ 10 w 10"/>
                <a:gd name="T11" fmla="*/ 0 h 30"/>
                <a:gd name="T12" fmla="*/ 0 w 1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 h="30">
                  <a:moveTo>
                    <a:pt x="0" y="0"/>
                  </a:moveTo>
                  <a:lnTo>
                    <a:pt x="0" y="0"/>
                  </a:lnTo>
                  <a:lnTo>
                    <a:pt x="0" y="30"/>
                  </a:lnTo>
                  <a:lnTo>
                    <a:pt x="10" y="30"/>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3" name="Freeform 157"/>
            <p:cNvSpPr>
              <a:spLocks/>
            </p:cNvSpPr>
            <p:nvPr/>
          </p:nvSpPr>
          <p:spPr bwMode="auto">
            <a:xfrm>
              <a:off x="7351748" y="3183663"/>
              <a:ext cx="28812" cy="63386"/>
            </a:xfrm>
            <a:custGeom>
              <a:avLst/>
              <a:gdLst>
                <a:gd name="T0" fmla="*/ 6 w 15"/>
                <a:gd name="T1" fmla="*/ 0 h 33"/>
                <a:gd name="T2" fmla="*/ 6 w 15"/>
                <a:gd name="T3" fmla="*/ 0 h 33"/>
                <a:gd name="T4" fmla="*/ 5 w 15"/>
                <a:gd name="T5" fmla="*/ 3 h 33"/>
                <a:gd name="T6" fmla="*/ 3 w 15"/>
                <a:gd name="T7" fmla="*/ 6 h 33"/>
                <a:gd name="T8" fmla="*/ 3 w 15"/>
                <a:gd name="T9" fmla="*/ 10 h 33"/>
                <a:gd name="T10" fmla="*/ 1 w 15"/>
                <a:gd name="T11" fmla="*/ 13 h 33"/>
                <a:gd name="T12" fmla="*/ 1 w 15"/>
                <a:gd name="T13" fmla="*/ 18 h 33"/>
                <a:gd name="T14" fmla="*/ 0 w 15"/>
                <a:gd name="T15" fmla="*/ 23 h 33"/>
                <a:gd name="T16" fmla="*/ 0 w 15"/>
                <a:gd name="T17" fmla="*/ 28 h 33"/>
                <a:gd name="T18" fmla="*/ 0 w 15"/>
                <a:gd name="T19" fmla="*/ 33 h 33"/>
                <a:gd name="T20" fmla="*/ 10 w 15"/>
                <a:gd name="T21" fmla="*/ 33 h 33"/>
                <a:gd name="T22" fmla="*/ 10 w 15"/>
                <a:gd name="T23" fmla="*/ 28 h 33"/>
                <a:gd name="T24" fmla="*/ 10 w 15"/>
                <a:gd name="T25" fmla="*/ 23 h 33"/>
                <a:gd name="T26" fmla="*/ 11 w 15"/>
                <a:gd name="T27" fmla="*/ 18 h 33"/>
                <a:gd name="T28" fmla="*/ 11 w 15"/>
                <a:gd name="T29" fmla="*/ 15 h 33"/>
                <a:gd name="T30" fmla="*/ 11 w 15"/>
                <a:gd name="T31" fmla="*/ 11 h 33"/>
                <a:gd name="T32" fmla="*/ 13 w 15"/>
                <a:gd name="T33" fmla="*/ 8 h 33"/>
                <a:gd name="T34" fmla="*/ 13 w 15"/>
                <a:gd name="T35" fmla="*/ 6 h 33"/>
                <a:gd name="T36" fmla="*/ 15 w 15"/>
                <a:gd name="T37" fmla="*/ 5 h 33"/>
                <a:gd name="T38" fmla="*/ 15 w 15"/>
                <a:gd name="T39" fmla="*/ 5 h 33"/>
                <a:gd name="T40" fmla="*/ 6 w 15"/>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3">
                  <a:moveTo>
                    <a:pt x="6" y="0"/>
                  </a:moveTo>
                  <a:lnTo>
                    <a:pt x="6" y="0"/>
                  </a:lnTo>
                  <a:lnTo>
                    <a:pt x="5" y="3"/>
                  </a:lnTo>
                  <a:lnTo>
                    <a:pt x="3" y="6"/>
                  </a:lnTo>
                  <a:lnTo>
                    <a:pt x="3" y="10"/>
                  </a:lnTo>
                  <a:lnTo>
                    <a:pt x="1" y="13"/>
                  </a:lnTo>
                  <a:lnTo>
                    <a:pt x="1" y="18"/>
                  </a:lnTo>
                  <a:lnTo>
                    <a:pt x="0" y="23"/>
                  </a:lnTo>
                  <a:lnTo>
                    <a:pt x="0" y="28"/>
                  </a:lnTo>
                  <a:lnTo>
                    <a:pt x="0" y="33"/>
                  </a:lnTo>
                  <a:lnTo>
                    <a:pt x="10" y="33"/>
                  </a:lnTo>
                  <a:lnTo>
                    <a:pt x="10" y="28"/>
                  </a:lnTo>
                  <a:lnTo>
                    <a:pt x="10" y="23"/>
                  </a:lnTo>
                  <a:lnTo>
                    <a:pt x="11" y="18"/>
                  </a:lnTo>
                  <a:lnTo>
                    <a:pt x="11" y="15"/>
                  </a:lnTo>
                  <a:lnTo>
                    <a:pt x="11" y="11"/>
                  </a:lnTo>
                  <a:lnTo>
                    <a:pt x="13" y="8"/>
                  </a:lnTo>
                  <a:lnTo>
                    <a:pt x="13" y="6"/>
                  </a:lnTo>
                  <a:lnTo>
                    <a:pt x="15" y="5"/>
                  </a:lnTo>
                  <a:lnTo>
                    <a:pt x="15" y="5"/>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4" name="Freeform 158"/>
            <p:cNvSpPr>
              <a:spLocks/>
            </p:cNvSpPr>
            <p:nvPr/>
          </p:nvSpPr>
          <p:spPr bwMode="auto">
            <a:xfrm>
              <a:off x="7363273" y="3154851"/>
              <a:ext cx="49940" cy="38416"/>
            </a:xfrm>
            <a:custGeom>
              <a:avLst/>
              <a:gdLst>
                <a:gd name="T0" fmla="*/ 24 w 26"/>
                <a:gd name="T1" fmla="*/ 8 h 20"/>
                <a:gd name="T2" fmla="*/ 24 w 26"/>
                <a:gd name="T3" fmla="*/ 0 h 20"/>
                <a:gd name="T4" fmla="*/ 19 w 26"/>
                <a:gd name="T5" fmla="*/ 0 h 20"/>
                <a:gd name="T6" fmla="*/ 15 w 26"/>
                <a:gd name="T7" fmla="*/ 1 h 20"/>
                <a:gd name="T8" fmla="*/ 12 w 26"/>
                <a:gd name="T9" fmla="*/ 3 h 20"/>
                <a:gd name="T10" fmla="*/ 10 w 26"/>
                <a:gd name="T11" fmla="*/ 5 h 20"/>
                <a:gd name="T12" fmla="*/ 7 w 26"/>
                <a:gd name="T13" fmla="*/ 6 h 20"/>
                <a:gd name="T14" fmla="*/ 4 w 26"/>
                <a:gd name="T15" fmla="*/ 10 h 20"/>
                <a:gd name="T16" fmla="*/ 2 w 26"/>
                <a:gd name="T17" fmla="*/ 11 h 20"/>
                <a:gd name="T18" fmla="*/ 0 w 26"/>
                <a:gd name="T19" fmla="*/ 15 h 20"/>
                <a:gd name="T20" fmla="*/ 9 w 26"/>
                <a:gd name="T21" fmla="*/ 20 h 20"/>
                <a:gd name="T22" fmla="*/ 10 w 26"/>
                <a:gd name="T23" fmla="*/ 18 h 20"/>
                <a:gd name="T24" fmla="*/ 12 w 26"/>
                <a:gd name="T25" fmla="*/ 16 h 20"/>
                <a:gd name="T26" fmla="*/ 14 w 26"/>
                <a:gd name="T27" fmla="*/ 15 h 20"/>
                <a:gd name="T28" fmla="*/ 15 w 26"/>
                <a:gd name="T29" fmla="*/ 13 h 20"/>
                <a:gd name="T30" fmla="*/ 17 w 26"/>
                <a:gd name="T31" fmla="*/ 11 h 20"/>
                <a:gd name="T32" fmla="*/ 21 w 26"/>
                <a:gd name="T33" fmla="*/ 11 h 20"/>
                <a:gd name="T34" fmla="*/ 22 w 26"/>
                <a:gd name="T35" fmla="*/ 10 h 20"/>
                <a:gd name="T36" fmla="*/ 26 w 26"/>
                <a:gd name="T37" fmla="*/ 8 h 20"/>
                <a:gd name="T38" fmla="*/ 26 w 26"/>
                <a:gd name="T39" fmla="*/ 0 h 20"/>
                <a:gd name="T40" fmla="*/ 24 w 26"/>
                <a:gd name="T4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0">
                  <a:moveTo>
                    <a:pt x="24" y="8"/>
                  </a:moveTo>
                  <a:lnTo>
                    <a:pt x="24" y="0"/>
                  </a:lnTo>
                  <a:lnTo>
                    <a:pt x="19" y="0"/>
                  </a:lnTo>
                  <a:lnTo>
                    <a:pt x="15" y="1"/>
                  </a:lnTo>
                  <a:lnTo>
                    <a:pt x="12" y="3"/>
                  </a:lnTo>
                  <a:lnTo>
                    <a:pt x="10" y="5"/>
                  </a:lnTo>
                  <a:lnTo>
                    <a:pt x="7" y="6"/>
                  </a:lnTo>
                  <a:lnTo>
                    <a:pt x="4" y="10"/>
                  </a:lnTo>
                  <a:lnTo>
                    <a:pt x="2" y="11"/>
                  </a:lnTo>
                  <a:lnTo>
                    <a:pt x="0" y="15"/>
                  </a:lnTo>
                  <a:lnTo>
                    <a:pt x="9" y="20"/>
                  </a:lnTo>
                  <a:lnTo>
                    <a:pt x="10" y="18"/>
                  </a:lnTo>
                  <a:lnTo>
                    <a:pt x="12" y="16"/>
                  </a:lnTo>
                  <a:lnTo>
                    <a:pt x="14" y="15"/>
                  </a:lnTo>
                  <a:lnTo>
                    <a:pt x="15" y="13"/>
                  </a:lnTo>
                  <a:lnTo>
                    <a:pt x="17" y="11"/>
                  </a:lnTo>
                  <a:lnTo>
                    <a:pt x="21" y="11"/>
                  </a:lnTo>
                  <a:lnTo>
                    <a:pt x="22" y="10"/>
                  </a:lnTo>
                  <a:lnTo>
                    <a:pt x="26" y="8"/>
                  </a:lnTo>
                  <a:lnTo>
                    <a:pt x="26" y="0"/>
                  </a:lnTo>
                  <a:lnTo>
                    <a:pt x="2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5" name="Freeform 159"/>
            <p:cNvSpPr>
              <a:spLocks/>
            </p:cNvSpPr>
            <p:nvPr/>
          </p:nvSpPr>
          <p:spPr bwMode="auto">
            <a:xfrm>
              <a:off x="7363273" y="3131801"/>
              <a:ext cx="49940" cy="38416"/>
            </a:xfrm>
            <a:custGeom>
              <a:avLst/>
              <a:gdLst>
                <a:gd name="T0" fmla="*/ 0 w 26"/>
                <a:gd name="T1" fmla="*/ 5 h 20"/>
                <a:gd name="T2" fmla="*/ 0 w 26"/>
                <a:gd name="T3" fmla="*/ 5 h 20"/>
                <a:gd name="T4" fmla="*/ 2 w 26"/>
                <a:gd name="T5" fmla="*/ 8 h 20"/>
                <a:gd name="T6" fmla="*/ 4 w 26"/>
                <a:gd name="T7" fmla="*/ 10 h 20"/>
                <a:gd name="T8" fmla="*/ 7 w 26"/>
                <a:gd name="T9" fmla="*/ 13 h 20"/>
                <a:gd name="T10" fmla="*/ 10 w 26"/>
                <a:gd name="T11" fmla="*/ 15 h 20"/>
                <a:gd name="T12" fmla="*/ 12 w 26"/>
                <a:gd name="T13" fmla="*/ 17 h 20"/>
                <a:gd name="T14" fmla="*/ 15 w 26"/>
                <a:gd name="T15" fmla="*/ 18 h 20"/>
                <a:gd name="T16" fmla="*/ 19 w 26"/>
                <a:gd name="T17" fmla="*/ 20 h 20"/>
                <a:gd name="T18" fmla="*/ 24 w 26"/>
                <a:gd name="T19" fmla="*/ 20 h 20"/>
                <a:gd name="T20" fmla="*/ 26 w 26"/>
                <a:gd name="T21" fmla="*/ 12 h 20"/>
                <a:gd name="T22" fmla="*/ 22 w 26"/>
                <a:gd name="T23" fmla="*/ 10 h 20"/>
                <a:gd name="T24" fmla="*/ 21 w 26"/>
                <a:gd name="T25" fmla="*/ 8 h 20"/>
                <a:gd name="T26" fmla="*/ 17 w 26"/>
                <a:gd name="T27" fmla="*/ 8 h 20"/>
                <a:gd name="T28" fmla="*/ 15 w 26"/>
                <a:gd name="T29" fmla="*/ 7 h 20"/>
                <a:gd name="T30" fmla="*/ 14 w 26"/>
                <a:gd name="T31" fmla="*/ 5 h 20"/>
                <a:gd name="T32" fmla="*/ 12 w 26"/>
                <a:gd name="T33" fmla="*/ 3 h 20"/>
                <a:gd name="T34" fmla="*/ 10 w 26"/>
                <a:gd name="T35" fmla="*/ 2 h 20"/>
                <a:gd name="T36" fmla="*/ 9 w 26"/>
                <a:gd name="T37" fmla="*/ 0 h 20"/>
                <a:gd name="T38" fmla="*/ 9 w 26"/>
                <a:gd name="T39" fmla="*/ 0 h 20"/>
                <a:gd name="T40" fmla="*/ 0 w 26"/>
                <a:gd name="T41"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0">
                  <a:moveTo>
                    <a:pt x="0" y="5"/>
                  </a:moveTo>
                  <a:lnTo>
                    <a:pt x="0" y="5"/>
                  </a:lnTo>
                  <a:lnTo>
                    <a:pt x="2" y="8"/>
                  </a:lnTo>
                  <a:lnTo>
                    <a:pt x="4" y="10"/>
                  </a:lnTo>
                  <a:lnTo>
                    <a:pt x="7" y="13"/>
                  </a:lnTo>
                  <a:lnTo>
                    <a:pt x="10" y="15"/>
                  </a:lnTo>
                  <a:lnTo>
                    <a:pt x="12" y="17"/>
                  </a:lnTo>
                  <a:lnTo>
                    <a:pt x="15" y="18"/>
                  </a:lnTo>
                  <a:lnTo>
                    <a:pt x="19" y="20"/>
                  </a:lnTo>
                  <a:lnTo>
                    <a:pt x="24" y="20"/>
                  </a:lnTo>
                  <a:lnTo>
                    <a:pt x="26" y="12"/>
                  </a:lnTo>
                  <a:lnTo>
                    <a:pt x="22" y="10"/>
                  </a:lnTo>
                  <a:lnTo>
                    <a:pt x="21" y="8"/>
                  </a:lnTo>
                  <a:lnTo>
                    <a:pt x="17" y="8"/>
                  </a:lnTo>
                  <a:lnTo>
                    <a:pt x="15" y="7"/>
                  </a:lnTo>
                  <a:lnTo>
                    <a:pt x="14" y="5"/>
                  </a:lnTo>
                  <a:lnTo>
                    <a:pt x="12" y="3"/>
                  </a:lnTo>
                  <a:lnTo>
                    <a:pt x="10" y="2"/>
                  </a:lnTo>
                  <a:lnTo>
                    <a:pt x="9" y="0"/>
                  </a:lnTo>
                  <a:lnTo>
                    <a:pt x="9" y="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6" name="Freeform 160"/>
            <p:cNvSpPr>
              <a:spLocks/>
            </p:cNvSpPr>
            <p:nvPr/>
          </p:nvSpPr>
          <p:spPr bwMode="auto">
            <a:xfrm>
              <a:off x="7351748" y="3076099"/>
              <a:ext cx="28812" cy="65307"/>
            </a:xfrm>
            <a:custGeom>
              <a:avLst/>
              <a:gdLst>
                <a:gd name="T0" fmla="*/ 0 w 15"/>
                <a:gd name="T1" fmla="*/ 0 h 34"/>
                <a:gd name="T2" fmla="*/ 0 w 15"/>
                <a:gd name="T3" fmla="*/ 0 h 34"/>
                <a:gd name="T4" fmla="*/ 0 w 15"/>
                <a:gd name="T5" fmla="*/ 5 h 34"/>
                <a:gd name="T6" fmla="*/ 0 w 15"/>
                <a:gd name="T7" fmla="*/ 11 h 34"/>
                <a:gd name="T8" fmla="*/ 1 w 15"/>
                <a:gd name="T9" fmla="*/ 16 h 34"/>
                <a:gd name="T10" fmla="*/ 1 w 15"/>
                <a:gd name="T11" fmla="*/ 21 h 34"/>
                <a:gd name="T12" fmla="*/ 3 w 15"/>
                <a:gd name="T13" fmla="*/ 24 h 34"/>
                <a:gd name="T14" fmla="*/ 3 w 15"/>
                <a:gd name="T15" fmla="*/ 27 h 34"/>
                <a:gd name="T16" fmla="*/ 5 w 15"/>
                <a:gd name="T17" fmla="*/ 31 h 34"/>
                <a:gd name="T18" fmla="*/ 6 w 15"/>
                <a:gd name="T19" fmla="*/ 34 h 34"/>
                <a:gd name="T20" fmla="*/ 15 w 15"/>
                <a:gd name="T21" fmla="*/ 29 h 34"/>
                <a:gd name="T22" fmla="*/ 13 w 15"/>
                <a:gd name="T23" fmla="*/ 27 h 34"/>
                <a:gd name="T24" fmla="*/ 13 w 15"/>
                <a:gd name="T25" fmla="*/ 24 h 34"/>
                <a:gd name="T26" fmla="*/ 11 w 15"/>
                <a:gd name="T27" fmla="*/ 22 h 34"/>
                <a:gd name="T28" fmla="*/ 11 w 15"/>
                <a:gd name="T29" fmla="*/ 19 h 34"/>
                <a:gd name="T30" fmla="*/ 11 w 15"/>
                <a:gd name="T31" fmla="*/ 14 h 34"/>
                <a:gd name="T32" fmla="*/ 10 w 15"/>
                <a:gd name="T33" fmla="*/ 11 h 34"/>
                <a:gd name="T34" fmla="*/ 10 w 15"/>
                <a:gd name="T35" fmla="*/ 5 h 34"/>
                <a:gd name="T36" fmla="*/ 10 w 15"/>
                <a:gd name="T37" fmla="*/ 0 h 34"/>
                <a:gd name="T38" fmla="*/ 10 w 15"/>
                <a:gd name="T39" fmla="*/ 0 h 34"/>
                <a:gd name="T40" fmla="*/ 0 w 1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4">
                  <a:moveTo>
                    <a:pt x="0" y="0"/>
                  </a:moveTo>
                  <a:lnTo>
                    <a:pt x="0" y="0"/>
                  </a:lnTo>
                  <a:lnTo>
                    <a:pt x="0" y="5"/>
                  </a:lnTo>
                  <a:lnTo>
                    <a:pt x="0" y="11"/>
                  </a:lnTo>
                  <a:lnTo>
                    <a:pt x="1" y="16"/>
                  </a:lnTo>
                  <a:lnTo>
                    <a:pt x="1" y="21"/>
                  </a:lnTo>
                  <a:lnTo>
                    <a:pt x="3" y="24"/>
                  </a:lnTo>
                  <a:lnTo>
                    <a:pt x="3" y="27"/>
                  </a:lnTo>
                  <a:lnTo>
                    <a:pt x="5" y="31"/>
                  </a:lnTo>
                  <a:lnTo>
                    <a:pt x="6" y="34"/>
                  </a:lnTo>
                  <a:lnTo>
                    <a:pt x="15" y="29"/>
                  </a:lnTo>
                  <a:lnTo>
                    <a:pt x="13" y="27"/>
                  </a:lnTo>
                  <a:lnTo>
                    <a:pt x="13" y="24"/>
                  </a:lnTo>
                  <a:lnTo>
                    <a:pt x="11" y="22"/>
                  </a:lnTo>
                  <a:lnTo>
                    <a:pt x="11" y="19"/>
                  </a:lnTo>
                  <a:lnTo>
                    <a:pt x="11" y="14"/>
                  </a:lnTo>
                  <a:lnTo>
                    <a:pt x="10" y="11"/>
                  </a:lnTo>
                  <a:lnTo>
                    <a:pt x="10" y="5"/>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7" name="Freeform 161"/>
            <p:cNvSpPr>
              <a:spLocks/>
            </p:cNvSpPr>
            <p:nvPr/>
          </p:nvSpPr>
          <p:spPr bwMode="auto">
            <a:xfrm>
              <a:off x="7351748" y="3016554"/>
              <a:ext cx="19208" cy="59544"/>
            </a:xfrm>
            <a:custGeom>
              <a:avLst/>
              <a:gdLst>
                <a:gd name="T0" fmla="*/ 0 w 10"/>
                <a:gd name="T1" fmla="*/ 0 h 31"/>
                <a:gd name="T2" fmla="*/ 0 w 10"/>
                <a:gd name="T3" fmla="*/ 0 h 31"/>
                <a:gd name="T4" fmla="*/ 0 w 10"/>
                <a:gd name="T5" fmla="*/ 31 h 31"/>
                <a:gd name="T6" fmla="*/ 10 w 10"/>
                <a:gd name="T7" fmla="*/ 31 h 31"/>
                <a:gd name="T8" fmla="*/ 10 w 10"/>
                <a:gd name="T9" fmla="*/ 0 h 31"/>
                <a:gd name="T10" fmla="*/ 10 w 10"/>
                <a:gd name="T11" fmla="*/ 0 h 31"/>
                <a:gd name="T12" fmla="*/ 0 w 1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0" h="31">
                  <a:moveTo>
                    <a:pt x="0" y="0"/>
                  </a:moveTo>
                  <a:lnTo>
                    <a:pt x="0" y="0"/>
                  </a:lnTo>
                  <a:lnTo>
                    <a:pt x="0" y="31"/>
                  </a:lnTo>
                  <a:lnTo>
                    <a:pt x="10" y="31"/>
                  </a:lnTo>
                  <a:lnTo>
                    <a:pt x="10" y="0"/>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8" name="Freeform 162"/>
            <p:cNvSpPr>
              <a:spLocks/>
            </p:cNvSpPr>
            <p:nvPr/>
          </p:nvSpPr>
          <p:spPr bwMode="auto">
            <a:xfrm>
              <a:off x="7344065" y="2957010"/>
              <a:ext cx="26891" cy="59544"/>
            </a:xfrm>
            <a:custGeom>
              <a:avLst/>
              <a:gdLst>
                <a:gd name="T0" fmla="*/ 0 w 14"/>
                <a:gd name="T1" fmla="*/ 7 h 31"/>
                <a:gd name="T2" fmla="*/ 0 w 14"/>
                <a:gd name="T3" fmla="*/ 7 h 31"/>
                <a:gd name="T4" fmla="*/ 0 w 14"/>
                <a:gd name="T5" fmla="*/ 9 h 31"/>
                <a:gd name="T6" fmla="*/ 2 w 14"/>
                <a:gd name="T7" fmla="*/ 10 h 31"/>
                <a:gd name="T8" fmla="*/ 2 w 14"/>
                <a:gd name="T9" fmla="*/ 12 h 31"/>
                <a:gd name="T10" fmla="*/ 2 w 14"/>
                <a:gd name="T11" fmla="*/ 16 h 31"/>
                <a:gd name="T12" fmla="*/ 4 w 14"/>
                <a:gd name="T13" fmla="*/ 19 h 31"/>
                <a:gd name="T14" fmla="*/ 4 w 14"/>
                <a:gd name="T15" fmla="*/ 22 h 31"/>
                <a:gd name="T16" fmla="*/ 4 w 14"/>
                <a:gd name="T17" fmla="*/ 27 h 31"/>
                <a:gd name="T18" fmla="*/ 4 w 14"/>
                <a:gd name="T19" fmla="*/ 31 h 31"/>
                <a:gd name="T20" fmla="*/ 14 w 14"/>
                <a:gd name="T21" fmla="*/ 31 h 31"/>
                <a:gd name="T22" fmla="*/ 14 w 14"/>
                <a:gd name="T23" fmla="*/ 26 h 31"/>
                <a:gd name="T24" fmla="*/ 14 w 14"/>
                <a:gd name="T25" fmla="*/ 22 h 31"/>
                <a:gd name="T26" fmla="*/ 14 w 14"/>
                <a:gd name="T27" fmla="*/ 17 h 31"/>
                <a:gd name="T28" fmla="*/ 12 w 14"/>
                <a:gd name="T29" fmla="*/ 14 h 31"/>
                <a:gd name="T30" fmla="*/ 12 w 14"/>
                <a:gd name="T31" fmla="*/ 10 h 31"/>
                <a:gd name="T32" fmla="*/ 10 w 14"/>
                <a:gd name="T33" fmla="*/ 7 h 31"/>
                <a:gd name="T34" fmla="*/ 9 w 14"/>
                <a:gd name="T35" fmla="*/ 4 h 31"/>
                <a:gd name="T36" fmla="*/ 7 w 14"/>
                <a:gd name="T37" fmla="*/ 0 h 31"/>
                <a:gd name="T38" fmla="*/ 7 w 14"/>
                <a:gd name="T39" fmla="*/ 0 h 31"/>
                <a:gd name="T40" fmla="*/ 0 w 14"/>
                <a:gd name="T41"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1">
                  <a:moveTo>
                    <a:pt x="0" y="7"/>
                  </a:moveTo>
                  <a:lnTo>
                    <a:pt x="0" y="7"/>
                  </a:lnTo>
                  <a:lnTo>
                    <a:pt x="0" y="9"/>
                  </a:lnTo>
                  <a:lnTo>
                    <a:pt x="2" y="10"/>
                  </a:lnTo>
                  <a:lnTo>
                    <a:pt x="2" y="12"/>
                  </a:lnTo>
                  <a:lnTo>
                    <a:pt x="2" y="16"/>
                  </a:lnTo>
                  <a:lnTo>
                    <a:pt x="4" y="19"/>
                  </a:lnTo>
                  <a:lnTo>
                    <a:pt x="4" y="22"/>
                  </a:lnTo>
                  <a:lnTo>
                    <a:pt x="4" y="27"/>
                  </a:lnTo>
                  <a:lnTo>
                    <a:pt x="4" y="31"/>
                  </a:lnTo>
                  <a:lnTo>
                    <a:pt x="14" y="31"/>
                  </a:lnTo>
                  <a:lnTo>
                    <a:pt x="14" y="26"/>
                  </a:lnTo>
                  <a:lnTo>
                    <a:pt x="14" y="22"/>
                  </a:lnTo>
                  <a:lnTo>
                    <a:pt x="14" y="17"/>
                  </a:lnTo>
                  <a:lnTo>
                    <a:pt x="12" y="14"/>
                  </a:lnTo>
                  <a:lnTo>
                    <a:pt x="12" y="10"/>
                  </a:lnTo>
                  <a:lnTo>
                    <a:pt x="10" y="7"/>
                  </a:lnTo>
                  <a:lnTo>
                    <a:pt x="9" y="4"/>
                  </a:lnTo>
                  <a:lnTo>
                    <a:pt x="7" y="0"/>
                  </a:lnTo>
                  <a:lnTo>
                    <a:pt x="7"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09" name="Freeform 163"/>
            <p:cNvSpPr>
              <a:spLocks/>
            </p:cNvSpPr>
            <p:nvPr/>
          </p:nvSpPr>
          <p:spPr bwMode="auto">
            <a:xfrm>
              <a:off x="7309491" y="2945485"/>
              <a:ext cx="48020" cy="24970"/>
            </a:xfrm>
            <a:custGeom>
              <a:avLst/>
              <a:gdLst>
                <a:gd name="T0" fmla="*/ 0 w 25"/>
                <a:gd name="T1" fmla="*/ 10 h 13"/>
                <a:gd name="T2" fmla="*/ 3 w 25"/>
                <a:gd name="T3" fmla="*/ 10 h 13"/>
                <a:gd name="T4" fmla="*/ 7 w 25"/>
                <a:gd name="T5" fmla="*/ 10 h 13"/>
                <a:gd name="T6" fmla="*/ 8 w 25"/>
                <a:gd name="T7" fmla="*/ 10 h 13"/>
                <a:gd name="T8" fmla="*/ 12 w 25"/>
                <a:gd name="T9" fmla="*/ 10 h 13"/>
                <a:gd name="T10" fmla="*/ 13 w 25"/>
                <a:gd name="T11" fmla="*/ 11 h 13"/>
                <a:gd name="T12" fmla="*/ 15 w 25"/>
                <a:gd name="T13" fmla="*/ 11 h 13"/>
                <a:gd name="T14" fmla="*/ 17 w 25"/>
                <a:gd name="T15" fmla="*/ 13 h 13"/>
                <a:gd name="T16" fmla="*/ 18 w 25"/>
                <a:gd name="T17" fmla="*/ 13 h 13"/>
                <a:gd name="T18" fmla="*/ 25 w 25"/>
                <a:gd name="T19" fmla="*/ 6 h 13"/>
                <a:gd name="T20" fmla="*/ 23 w 25"/>
                <a:gd name="T21" fmla="*/ 5 h 13"/>
                <a:gd name="T22" fmla="*/ 20 w 25"/>
                <a:gd name="T23" fmla="*/ 3 h 13"/>
                <a:gd name="T24" fmla="*/ 17 w 25"/>
                <a:gd name="T25" fmla="*/ 1 h 13"/>
                <a:gd name="T26" fmla="*/ 15 w 25"/>
                <a:gd name="T27" fmla="*/ 1 h 13"/>
                <a:gd name="T28" fmla="*/ 12 w 25"/>
                <a:gd name="T29" fmla="*/ 0 h 13"/>
                <a:gd name="T30" fmla="*/ 7 w 25"/>
                <a:gd name="T31" fmla="*/ 0 h 13"/>
                <a:gd name="T32" fmla="*/ 3 w 25"/>
                <a:gd name="T33" fmla="*/ 0 h 13"/>
                <a:gd name="T34" fmla="*/ 0 w 25"/>
                <a:gd name="T35" fmla="*/ 0 h 13"/>
                <a:gd name="T36" fmla="*/ 0 w 25"/>
                <a:gd name="T3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3">
                  <a:moveTo>
                    <a:pt x="0" y="10"/>
                  </a:moveTo>
                  <a:lnTo>
                    <a:pt x="3" y="10"/>
                  </a:lnTo>
                  <a:lnTo>
                    <a:pt x="7" y="10"/>
                  </a:lnTo>
                  <a:lnTo>
                    <a:pt x="8" y="10"/>
                  </a:lnTo>
                  <a:lnTo>
                    <a:pt x="12" y="10"/>
                  </a:lnTo>
                  <a:lnTo>
                    <a:pt x="13" y="11"/>
                  </a:lnTo>
                  <a:lnTo>
                    <a:pt x="15" y="11"/>
                  </a:lnTo>
                  <a:lnTo>
                    <a:pt x="17" y="13"/>
                  </a:lnTo>
                  <a:lnTo>
                    <a:pt x="18" y="13"/>
                  </a:lnTo>
                  <a:lnTo>
                    <a:pt x="25" y="6"/>
                  </a:lnTo>
                  <a:lnTo>
                    <a:pt x="23" y="5"/>
                  </a:lnTo>
                  <a:lnTo>
                    <a:pt x="20" y="3"/>
                  </a:lnTo>
                  <a:lnTo>
                    <a:pt x="17" y="1"/>
                  </a:lnTo>
                  <a:lnTo>
                    <a:pt x="15" y="1"/>
                  </a:lnTo>
                  <a:lnTo>
                    <a:pt x="12" y="0"/>
                  </a:lnTo>
                  <a:lnTo>
                    <a:pt x="7" y="0"/>
                  </a:lnTo>
                  <a:lnTo>
                    <a:pt x="3" y="0"/>
                  </a:lnTo>
                  <a:lnTo>
                    <a:pt x="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20" name="Rectangle 174"/>
            <p:cNvSpPr>
              <a:spLocks noChangeArrowheads="1"/>
            </p:cNvSpPr>
            <p:nvPr/>
          </p:nvSpPr>
          <p:spPr bwMode="auto">
            <a:xfrm>
              <a:off x="7541906" y="2887861"/>
              <a:ext cx="428335" cy="1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rPr>
                <a:t>some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21" name="Rectangle 175"/>
            <p:cNvSpPr>
              <a:spLocks noChangeArrowheads="1"/>
            </p:cNvSpPr>
            <p:nvPr/>
          </p:nvSpPr>
          <p:spPr bwMode="auto">
            <a:xfrm>
              <a:off x="7541906" y="3030000"/>
              <a:ext cx="737582" cy="1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rPr>
                <a:t>separation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22" name="Rectangle 176"/>
            <p:cNvSpPr>
              <a:spLocks noChangeArrowheads="1"/>
            </p:cNvSpPr>
            <p:nvPr/>
          </p:nvSpPr>
          <p:spPr bwMode="auto">
            <a:xfrm>
              <a:off x="7541906" y="3170217"/>
              <a:ext cx="610810" cy="1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rPr>
                <a:t>with this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23" name="Rectangle 177"/>
            <p:cNvSpPr>
              <a:spLocks noChangeArrowheads="1"/>
            </p:cNvSpPr>
            <p:nvPr/>
          </p:nvSpPr>
          <p:spPr bwMode="auto">
            <a:xfrm>
              <a:off x="7541906" y="3312355"/>
              <a:ext cx="363029" cy="1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rPr>
                <a:t>band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827" name="Freeform 181"/>
            <p:cNvSpPr>
              <a:spLocks/>
            </p:cNvSpPr>
            <p:nvPr/>
          </p:nvSpPr>
          <p:spPr bwMode="auto">
            <a:xfrm>
              <a:off x="6124365" y="3466018"/>
              <a:ext cx="474434" cy="36495"/>
            </a:xfrm>
            <a:custGeom>
              <a:avLst/>
              <a:gdLst>
                <a:gd name="T0" fmla="*/ 247 w 247"/>
                <a:gd name="T1" fmla="*/ 9 h 19"/>
                <a:gd name="T2" fmla="*/ 247 w 247"/>
                <a:gd name="T3" fmla="*/ 0 h 19"/>
                <a:gd name="T4" fmla="*/ 0 w 247"/>
                <a:gd name="T5" fmla="*/ 0 h 19"/>
                <a:gd name="T6" fmla="*/ 0 w 247"/>
                <a:gd name="T7" fmla="*/ 19 h 19"/>
                <a:gd name="T8" fmla="*/ 247 w 247"/>
                <a:gd name="T9" fmla="*/ 19 h 19"/>
                <a:gd name="T10" fmla="*/ 247 w 247"/>
                <a:gd name="T11" fmla="*/ 9 h 19"/>
              </a:gdLst>
              <a:ahLst/>
              <a:cxnLst>
                <a:cxn ang="0">
                  <a:pos x="T0" y="T1"/>
                </a:cxn>
                <a:cxn ang="0">
                  <a:pos x="T2" y="T3"/>
                </a:cxn>
                <a:cxn ang="0">
                  <a:pos x="T4" y="T5"/>
                </a:cxn>
                <a:cxn ang="0">
                  <a:pos x="T6" y="T7"/>
                </a:cxn>
                <a:cxn ang="0">
                  <a:pos x="T8" y="T9"/>
                </a:cxn>
                <a:cxn ang="0">
                  <a:pos x="T10" y="T11"/>
                </a:cxn>
              </a:cxnLst>
              <a:rect l="0" t="0" r="r" b="b"/>
              <a:pathLst>
                <a:path w="247" h="19">
                  <a:moveTo>
                    <a:pt x="247" y="9"/>
                  </a:moveTo>
                  <a:lnTo>
                    <a:pt x="247" y="0"/>
                  </a:lnTo>
                  <a:lnTo>
                    <a:pt x="0" y="0"/>
                  </a:lnTo>
                  <a:lnTo>
                    <a:pt x="0" y="19"/>
                  </a:lnTo>
                  <a:lnTo>
                    <a:pt x="247" y="19"/>
                  </a:lnTo>
                  <a:lnTo>
                    <a:pt x="24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28" name="Freeform 182"/>
            <p:cNvSpPr>
              <a:spLocks/>
            </p:cNvSpPr>
            <p:nvPr/>
          </p:nvSpPr>
          <p:spPr bwMode="auto">
            <a:xfrm>
              <a:off x="6585354" y="3366137"/>
              <a:ext cx="230494" cy="236257"/>
            </a:xfrm>
            <a:custGeom>
              <a:avLst/>
              <a:gdLst>
                <a:gd name="T0" fmla="*/ 120 w 120"/>
                <a:gd name="T1" fmla="*/ 61 h 123"/>
                <a:gd name="T2" fmla="*/ 0 w 120"/>
                <a:gd name="T3" fmla="*/ 0 h 123"/>
                <a:gd name="T4" fmla="*/ 0 w 120"/>
                <a:gd name="T5" fmla="*/ 123 h 123"/>
                <a:gd name="T6" fmla="*/ 120 w 120"/>
                <a:gd name="T7" fmla="*/ 61 h 123"/>
                <a:gd name="T8" fmla="*/ 120 w 120"/>
                <a:gd name="T9" fmla="*/ 61 h 123"/>
              </a:gdLst>
              <a:ahLst/>
              <a:cxnLst>
                <a:cxn ang="0">
                  <a:pos x="T0" y="T1"/>
                </a:cxn>
                <a:cxn ang="0">
                  <a:pos x="T2" y="T3"/>
                </a:cxn>
                <a:cxn ang="0">
                  <a:pos x="T4" y="T5"/>
                </a:cxn>
                <a:cxn ang="0">
                  <a:pos x="T6" y="T7"/>
                </a:cxn>
                <a:cxn ang="0">
                  <a:pos x="T8" y="T9"/>
                </a:cxn>
              </a:cxnLst>
              <a:rect l="0" t="0" r="r" b="b"/>
              <a:pathLst>
                <a:path w="120" h="123">
                  <a:moveTo>
                    <a:pt x="120" y="61"/>
                  </a:moveTo>
                  <a:lnTo>
                    <a:pt x="0" y="0"/>
                  </a:lnTo>
                  <a:lnTo>
                    <a:pt x="0" y="123"/>
                  </a:lnTo>
                  <a:lnTo>
                    <a:pt x="120" y="61"/>
                  </a:lnTo>
                  <a:lnTo>
                    <a:pt x="120" y="6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29" name="Rectangle 183"/>
            <p:cNvSpPr>
              <a:spLocks noChangeArrowheads="1"/>
            </p:cNvSpPr>
            <p:nvPr/>
          </p:nvSpPr>
          <p:spPr bwMode="auto">
            <a:xfrm>
              <a:off x="5152447" y="5849714"/>
              <a:ext cx="13769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Arial" panose="020B0604020202020204" pitchFamily="34" charset="0"/>
                </a:rPr>
                <a:t>Band broadening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830" name="Rectangle 184"/>
            <p:cNvSpPr>
              <a:spLocks noChangeArrowheads="1"/>
            </p:cNvSpPr>
            <p:nvPr/>
          </p:nvSpPr>
          <p:spPr bwMode="auto">
            <a:xfrm>
              <a:off x="5152447" y="6061001"/>
              <a:ext cx="30665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Arial" panose="020B0604020202020204" pitchFamily="34" charset="0"/>
                </a:rPr>
                <a:t>Bands will never be narrower than this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831" name="Rectangle 185"/>
            <p:cNvSpPr>
              <a:spLocks noChangeArrowheads="1"/>
            </p:cNvSpPr>
            <p:nvPr/>
          </p:nvSpPr>
          <p:spPr bwMode="auto">
            <a:xfrm>
              <a:off x="5152447" y="6278050"/>
              <a:ext cx="1630748" cy="24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300" b="1" dirty="0">
                  <a:solidFill>
                    <a:srgbClr val="000000"/>
                  </a:solidFill>
                </a:rPr>
                <a:t>L</a:t>
              </a:r>
              <a:r>
                <a:rPr kumimoji="0" lang="en-US" altLang="en-US" sz="1300" b="1" i="0" u="none" strike="noStrike" cap="none" normalizeH="0" baseline="0" dirty="0">
                  <a:ln>
                    <a:noFill/>
                  </a:ln>
                  <a:solidFill>
                    <a:srgbClr val="000000"/>
                  </a:solidFill>
                  <a:effectLst/>
                  <a:latin typeface="Arial" panose="020B0604020202020204" pitchFamily="34" charset="0"/>
                </a:rPr>
                <a:t>imits resolution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835" name="Rectangle 189"/>
            <p:cNvSpPr>
              <a:spLocks noChangeArrowheads="1"/>
            </p:cNvSpPr>
            <p:nvPr/>
          </p:nvSpPr>
          <p:spPr bwMode="auto">
            <a:xfrm>
              <a:off x="5200467" y="1451113"/>
              <a:ext cx="3167378" cy="37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rPr>
                <a:t>Sample in strong solvent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4" name="troubleshooting 11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66061" y="6061001"/>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117">
        <p:fade/>
      </p:transition>
    </mc:Choice>
    <mc:Fallback xmlns="">
      <p:transition spd="med" advTm="35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5154" y="6135689"/>
            <a:ext cx="609600" cy="609600"/>
          </a:xfrm>
          <a:prstGeom prst="rect">
            <a:avLst/>
          </a:prstGeom>
        </p:spPr>
      </p:pic>
      <p:pic>
        <p:nvPicPr>
          <p:cNvPr id="85" name="Picture 84">
            <a:extLst>
              <a:ext uri="{FF2B5EF4-FFF2-40B4-BE49-F238E27FC236}">
                <a16:creationId xmlns:a16="http://schemas.microsoft.com/office/drawing/2014/main" id="{346115EA-5B0C-4D44-9051-B4ED4BE6EF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3215978"/>
      </p:ext>
    </p:extLst>
  </p:cSld>
  <p:clrMapOvr>
    <a:masterClrMapping/>
  </p:clrMapOvr>
  <mc:AlternateContent xmlns:mc="http://schemas.openxmlformats.org/markup-compatibility/2006" xmlns:p14="http://schemas.microsoft.com/office/powerpoint/2010/main">
    <mc:Choice Requires="p14">
      <p:transition spd="med" p14:dur="700" advTm="33040">
        <p:fade/>
      </p:transition>
    </mc:Choice>
    <mc:Fallback xmlns="">
      <p:transition spd="med" advTm="33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0329" y="6045408"/>
            <a:ext cx="609600" cy="609600"/>
          </a:xfrm>
          <a:prstGeom prst="rect">
            <a:avLst/>
          </a:prstGeom>
        </p:spPr>
      </p:pic>
      <p:pic>
        <p:nvPicPr>
          <p:cNvPr id="6" name="Picture 5">
            <a:extLst>
              <a:ext uri="{FF2B5EF4-FFF2-40B4-BE49-F238E27FC236}">
                <a16:creationId xmlns:a16="http://schemas.microsoft.com/office/drawing/2014/main" id="{4DEE312C-23DB-4E6F-9A80-60E701FE1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777">
        <p:fade/>
      </p:transition>
    </mc:Choice>
    <mc:Fallback xmlns="">
      <p:transition spd="med" advTm="30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3715" y="6081712"/>
            <a:ext cx="609600" cy="609600"/>
          </a:xfrm>
          <a:prstGeom prst="rect">
            <a:avLst/>
          </a:prstGeom>
        </p:spPr>
      </p:pic>
      <p:pic>
        <p:nvPicPr>
          <p:cNvPr id="7" name="Picture 6">
            <a:extLst>
              <a:ext uri="{FF2B5EF4-FFF2-40B4-BE49-F238E27FC236}">
                <a16:creationId xmlns:a16="http://schemas.microsoft.com/office/drawing/2014/main" id="{B30A03F6-BB89-4CFA-B7E5-CA2283556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1436414"/>
      </p:ext>
    </p:extLst>
  </p:cSld>
  <p:clrMapOvr>
    <a:masterClrMapping/>
  </p:clrMapOvr>
  <mc:AlternateContent xmlns:mc="http://schemas.openxmlformats.org/markup-compatibility/2006" xmlns:p14="http://schemas.microsoft.com/office/powerpoint/2010/main">
    <mc:Choice Requires="p14">
      <p:transition spd="med" p14:dur="700" advTm="33072">
        <p:fade/>
      </p:transition>
    </mc:Choice>
    <mc:Fallback xmlns="">
      <p:transition spd="med" advTm="33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7766" y="6105519"/>
            <a:ext cx="609600" cy="609600"/>
          </a:xfrm>
          <a:prstGeom prst="rect">
            <a:avLst/>
          </a:prstGeom>
        </p:spPr>
      </p:pic>
      <p:pic>
        <p:nvPicPr>
          <p:cNvPr id="24" name="Picture 23">
            <a:extLst>
              <a:ext uri="{FF2B5EF4-FFF2-40B4-BE49-F238E27FC236}">
                <a16:creationId xmlns:a16="http://schemas.microsoft.com/office/drawing/2014/main" id="{3CFC6635-E27E-4969-AF1C-3A1975D63D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968176"/>
      </p:ext>
    </p:extLst>
  </p:cSld>
  <p:clrMapOvr>
    <a:masterClrMapping/>
  </p:clrMapOvr>
  <mc:AlternateContent xmlns:mc="http://schemas.openxmlformats.org/markup-compatibility/2006" xmlns:p14="http://schemas.microsoft.com/office/powerpoint/2010/main">
    <mc:Choice Requires="p14">
      <p:transition spd="med" p14:dur="700" advTm="35000">
        <p:fade/>
      </p:transition>
    </mc:Choice>
    <mc:Fallback xmlns="">
      <p:transition spd="med"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ubleshooting 16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5990" y="6100764"/>
            <a:ext cx="609600" cy="609600"/>
          </a:xfrm>
          <a:prstGeom prst="rect">
            <a:avLst/>
          </a:prstGeom>
        </p:spPr>
      </p:pic>
      <p:pic>
        <p:nvPicPr>
          <p:cNvPr id="32" name="Picture 31">
            <a:extLst>
              <a:ext uri="{FF2B5EF4-FFF2-40B4-BE49-F238E27FC236}">
                <a16:creationId xmlns:a16="http://schemas.microsoft.com/office/drawing/2014/main" id="{C828EAE7-EED2-4579-8DD3-CD07B46D4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3000">
        <p:fade/>
      </p:transition>
    </mc:Choice>
    <mc:Fallback xmlns="">
      <p:transition spd="med"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Mass overload</a:t>
            </a:r>
          </a:p>
        </p:txBody>
      </p:sp>
      <p:sp>
        <p:nvSpPr>
          <p:cNvPr id="34819" name="Rectangle 3"/>
          <p:cNvSpPr>
            <a:spLocks noGrp="1" noChangeArrowheads="1"/>
          </p:cNvSpPr>
          <p:nvPr>
            <p:ph type="body" idx="1"/>
          </p:nvPr>
        </p:nvSpPr>
        <p:spPr>
          <a:xfrm>
            <a:off x="647700" y="1311965"/>
            <a:ext cx="8305800" cy="5357192"/>
          </a:xfrm>
        </p:spPr>
        <p:txBody>
          <a:bodyPr/>
          <a:lstStyle/>
          <a:p>
            <a:pPr>
              <a:spcAft>
                <a:spcPts val="1800"/>
              </a:spcAft>
            </a:pPr>
            <a:r>
              <a:rPr lang="en-US" altLang="en-US" sz="1800" dirty="0"/>
              <a:t>For analytical columns/separations, it is difficult to achieve true mass overload conditions.  Usually “mass overload” is really a solvent mismatch.</a:t>
            </a:r>
          </a:p>
          <a:p>
            <a:pPr>
              <a:spcAft>
                <a:spcPts val="1800"/>
              </a:spcAft>
            </a:pPr>
            <a:r>
              <a:rPr lang="en-US" altLang="en-US" sz="1800" dirty="0"/>
              <a:t>Rule of thumb: Reversed-phase columns can accept about 1 mg sample per gram packing material.  It is difficult to dissolve 1 mg in 10 µL (correspond to ≈10% mass fraction sample concentration).</a:t>
            </a:r>
          </a:p>
          <a:p>
            <a:pPr>
              <a:spcAft>
                <a:spcPts val="1800"/>
              </a:spcAft>
            </a:pPr>
            <a:r>
              <a:rPr lang="en-US" altLang="en-US" sz="1800" dirty="0"/>
              <a:t>If the sample is dissolved in the mobile phase or weaker solvent, mass overload is typically not a problem.  For stronger (sample) solvents, keep the injection volume low.</a:t>
            </a:r>
          </a:p>
          <a:p>
            <a:pPr>
              <a:spcAft>
                <a:spcPts val="1800"/>
              </a:spcAft>
            </a:pPr>
            <a:r>
              <a:rPr lang="en-US" altLang="en-US" sz="1800" dirty="0"/>
              <a:t>Using the above rule of thumb, 1 - 2 µL injections should be OK even for very strong solvents.</a:t>
            </a:r>
          </a:p>
          <a:p>
            <a:pPr>
              <a:spcAft>
                <a:spcPts val="1800"/>
              </a:spcAft>
            </a:pPr>
            <a:r>
              <a:rPr lang="en-US" altLang="en-US" sz="1800" dirty="0"/>
              <a:t>Peak width increases with mass injected; resolution of critical pairs may be degraded.</a:t>
            </a:r>
          </a:p>
        </p:txBody>
      </p:sp>
      <p:pic>
        <p:nvPicPr>
          <p:cNvPr id="2" name="troubleshooting 17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96400" y="6059557"/>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05760">
        <p:fade/>
      </p:transition>
    </mc:Choice>
    <mc:Fallback xmlns="">
      <p:transition spd="med" advTm="105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animEffect transition="in" filter="fade">
                                      <p:cBhvr>
                                        <p:cTn id="11" dur="500"/>
                                        <p:tgtEl>
                                          <p:spTgt spid="348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Effect transition="in" filter="fade">
                                      <p:cBhvr>
                                        <p:cTn id="16" dur="500"/>
                                        <p:tgtEl>
                                          <p:spTgt spid="348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819">
                                            <p:txEl>
                                              <p:pRg st="2" end="2"/>
                                            </p:txEl>
                                          </p:spTgt>
                                        </p:tgtEl>
                                        <p:attrNameLst>
                                          <p:attrName>style.visibility</p:attrName>
                                        </p:attrNameLst>
                                      </p:cBhvr>
                                      <p:to>
                                        <p:strVal val="visible"/>
                                      </p:to>
                                    </p:set>
                                    <p:animEffect transition="in" filter="fade">
                                      <p:cBhvr>
                                        <p:cTn id="21" dur="500"/>
                                        <p:tgtEl>
                                          <p:spTgt spid="3481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819">
                                            <p:txEl>
                                              <p:pRg st="3" end="3"/>
                                            </p:txEl>
                                          </p:spTgt>
                                        </p:tgtEl>
                                        <p:attrNameLst>
                                          <p:attrName>style.visibility</p:attrName>
                                        </p:attrNameLst>
                                      </p:cBhvr>
                                      <p:to>
                                        <p:strVal val="visible"/>
                                      </p:to>
                                    </p:set>
                                    <p:animEffect transition="in" filter="fade">
                                      <p:cBhvr>
                                        <p:cTn id="26" dur="500"/>
                                        <p:tgtEl>
                                          <p:spTgt spid="3481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Effect transition="in" filter="fade">
                                      <p:cBhvr>
                                        <p:cTn id="31"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18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5450" y="6049963"/>
            <a:ext cx="609600" cy="609600"/>
          </a:xfrm>
          <a:prstGeom prst="rect">
            <a:avLst/>
          </a:prstGeom>
        </p:spPr>
      </p:pic>
      <p:pic>
        <p:nvPicPr>
          <p:cNvPr id="35843" name="Picture 35842">
            <a:extLst>
              <a:ext uri="{FF2B5EF4-FFF2-40B4-BE49-F238E27FC236}">
                <a16:creationId xmlns:a16="http://schemas.microsoft.com/office/drawing/2014/main" id="{7D2C94EF-0BAD-4F74-837B-8A78337ED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8510">
        <p:fade/>
      </p:transition>
    </mc:Choice>
    <mc:Fallback xmlns="">
      <p:transition spd="med" advTm="38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Extracolumn effects</a:t>
            </a:r>
          </a:p>
        </p:txBody>
      </p:sp>
      <p:sp>
        <p:nvSpPr>
          <p:cNvPr id="36867" name="Text Box 3"/>
          <p:cNvSpPr txBox="1">
            <a:spLocks noChangeArrowheads="1"/>
          </p:cNvSpPr>
          <p:nvPr/>
        </p:nvSpPr>
        <p:spPr bwMode="auto">
          <a:xfrm>
            <a:off x="914400" y="1377536"/>
            <a:ext cx="7901609"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Tubing volume should be minimized, </a:t>
            </a:r>
            <a:r>
              <a:rPr lang="en-US" altLang="en-US" sz="2000" i="1" dirty="0"/>
              <a:t>but</a:t>
            </a:r>
            <a:r>
              <a:rPr lang="en-US" altLang="en-US" sz="2000" dirty="0"/>
              <a:t> this effect is not as important as some texts would have you believe.</a:t>
            </a:r>
          </a:p>
        </p:txBody>
      </p:sp>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667000"/>
            <a:ext cx="4876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5"/>
          <p:cNvSpPr txBox="1">
            <a:spLocks noChangeArrowheads="1"/>
          </p:cNvSpPr>
          <p:nvPr/>
        </p:nvSpPr>
        <p:spPr bwMode="auto">
          <a:xfrm>
            <a:off x="914400" y="4820478"/>
            <a:ext cx="806063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Use 0.010" i.d. tubing between the injector and column and between the column and the detector.  </a:t>
            </a:r>
          </a:p>
          <a:p>
            <a:r>
              <a:rPr lang="en-US" altLang="en-US" sz="2000" dirty="0"/>
              <a:t>Keep lengths relatively short (in practice, 50 - 100 cm is fine).</a:t>
            </a:r>
          </a:p>
          <a:p>
            <a:r>
              <a:rPr lang="en-US" altLang="en-US" sz="2000" dirty="0"/>
              <a:t>Problem becomes more important for small </a:t>
            </a:r>
            <a:r>
              <a:rPr lang="en-US" altLang="en-US" sz="2000" dirty="0" err="1"/>
              <a:t>i.d.</a:t>
            </a:r>
            <a:r>
              <a:rPr lang="en-US" altLang="en-US" sz="2000" dirty="0"/>
              <a:t> columns.</a:t>
            </a:r>
          </a:p>
          <a:p>
            <a:r>
              <a:rPr lang="en-US" altLang="en-US" sz="2000" dirty="0"/>
              <a:t>Symptom: early peaks tail more than late peaks.</a:t>
            </a:r>
          </a:p>
        </p:txBody>
      </p:sp>
      <p:pic>
        <p:nvPicPr>
          <p:cNvPr id="3" name="troubleshooting 1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46510" y="6146894"/>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65934">
        <p:fade/>
      </p:transition>
    </mc:Choice>
    <mc:Fallback xmlns="">
      <p:transition spd="med" advTm="65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6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fade">
                                      <p:cBhvr>
                                        <p:cTn id="11" dur="500"/>
                                        <p:tgtEl>
                                          <p:spTgt spid="368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869">
                                            <p:txEl>
                                              <p:pRg st="0" end="0"/>
                                            </p:txEl>
                                          </p:spTgt>
                                        </p:tgtEl>
                                        <p:attrNameLst>
                                          <p:attrName>style.visibility</p:attrName>
                                        </p:attrNameLst>
                                      </p:cBhvr>
                                      <p:to>
                                        <p:strVal val="visible"/>
                                      </p:to>
                                    </p:set>
                                    <p:animEffect transition="in" filter="fade">
                                      <p:cBhvr>
                                        <p:cTn id="16" dur="500"/>
                                        <p:tgtEl>
                                          <p:spTgt spid="3686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6869">
                                            <p:txEl>
                                              <p:pRg st="1" end="1"/>
                                            </p:txEl>
                                          </p:spTgt>
                                        </p:tgtEl>
                                        <p:attrNameLst>
                                          <p:attrName>style.visibility</p:attrName>
                                        </p:attrNameLst>
                                      </p:cBhvr>
                                      <p:to>
                                        <p:strVal val="visible"/>
                                      </p:to>
                                    </p:set>
                                    <p:animEffect transition="in" filter="fade">
                                      <p:cBhvr>
                                        <p:cTn id="19" dur="500"/>
                                        <p:tgtEl>
                                          <p:spTgt spid="36869">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869">
                                            <p:txEl>
                                              <p:pRg st="2" end="2"/>
                                            </p:txEl>
                                          </p:spTgt>
                                        </p:tgtEl>
                                        <p:attrNameLst>
                                          <p:attrName>style.visibility</p:attrName>
                                        </p:attrNameLst>
                                      </p:cBhvr>
                                      <p:to>
                                        <p:strVal val="visible"/>
                                      </p:to>
                                    </p:set>
                                    <p:animEffect transition="in" filter="fade">
                                      <p:cBhvr>
                                        <p:cTn id="22" dur="500"/>
                                        <p:tgtEl>
                                          <p:spTgt spid="36869">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6869">
                                            <p:txEl>
                                              <p:pRg st="3" end="3"/>
                                            </p:txEl>
                                          </p:spTgt>
                                        </p:tgtEl>
                                        <p:attrNameLst>
                                          <p:attrName>style.visibility</p:attrName>
                                        </p:attrNameLst>
                                      </p:cBhvr>
                                      <p:to>
                                        <p:strVal val="visible"/>
                                      </p:to>
                                    </p:set>
                                    <p:animEffect transition="in" filter="fade">
                                      <p:cBhvr>
                                        <p:cTn id="25" dur="500"/>
                                        <p:tgtEl>
                                          <p:spTgt spid="36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5"/>
            <a:ext cx="8229600" cy="636587"/>
          </a:xfrm>
        </p:spPr>
        <p:txBody>
          <a:bodyPr/>
          <a:lstStyle/>
          <a:p>
            <a:r>
              <a:rPr lang="en-US" sz="4600" dirty="0"/>
              <a:t>First Steps…</a:t>
            </a:r>
          </a:p>
        </p:txBody>
      </p:sp>
      <p:sp>
        <p:nvSpPr>
          <p:cNvPr id="4" name="Rectangle 8"/>
          <p:cNvSpPr>
            <a:spLocks noChangeArrowheads="1"/>
          </p:cNvSpPr>
          <p:nvPr/>
        </p:nvSpPr>
        <p:spPr bwMode="auto">
          <a:xfrm>
            <a:off x="824948" y="1477614"/>
            <a:ext cx="8229600" cy="313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800" dirty="0"/>
              <a:t>Sources of Problems:</a:t>
            </a:r>
          </a:p>
          <a:p>
            <a:pPr>
              <a:spcBef>
                <a:spcPct val="20000"/>
              </a:spcBef>
              <a:buClr>
                <a:schemeClr val="folHlink"/>
              </a:buClr>
              <a:buSzPct val="90000"/>
            </a:pPr>
            <a:endParaRPr lang="en-US" altLang="en-US" sz="2800" kern="0" dirty="0">
              <a:latin typeface="+mn-lt"/>
            </a:endParaRPr>
          </a:p>
          <a:p>
            <a:pPr marL="342900" indent="-342900">
              <a:spcBef>
                <a:spcPct val="20000"/>
              </a:spcBef>
              <a:buClr>
                <a:schemeClr val="folHlink"/>
              </a:buClr>
              <a:buSzPct val="90000"/>
              <a:buFont typeface="Wingdings" panose="05000000000000000000" pitchFamily="2" charset="2"/>
              <a:buChar char="n"/>
            </a:pPr>
            <a:r>
              <a:rPr lang="en-US" altLang="en-US" sz="2800" kern="0" dirty="0">
                <a:latin typeface="+mn-lt"/>
              </a:rPr>
              <a:t>  Mechanical and/or fluid problems</a:t>
            </a:r>
          </a:p>
          <a:p>
            <a:pPr marL="342900" indent="-342900">
              <a:spcBef>
                <a:spcPct val="20000"/>
              </a:spcBef>
              <a:buClr>
                <a:schemeClr val="folHlink"/>
              </a:buClr>
              <a:buSzPct val="90000"/>
              <a:buFont typeface="Wingdings" panose="05000000000000000000" pitchFamily="2" charset="2"/>
              <a:buChar char="n"/>
            </a:pPr>
            <a:r>
              <a:rPr lang="en-US" altLang="en-US" sz="2800" kern="0" dirty="0">
                <a:latin typeface="+mn-lt"/>
              </a:rPr>
              <a:t>  Detector/signal/data system problems</a:t>
            </a:r>
          </a:p>
          <a:p>
            <a:pPr marL="342900" indent="-342900">
              <a:spcBef>
                <a:spcPct val="20000"/>
              </a:spcBef>
              <a:buClr>
                <a:schemeClr val="folHlink"/>
              </a:buClr>
              <a:buSzPct val="90000"/>
              <a:buFont typeface="Wingdings" panose="05000000000000000000" pitchFamily="2" charset="2"/>
              <a:buChar char="n"/>
            </a:pPr>
            <a:r>
              <a:rPr lang="en-US" altLang="en-US" sz="2800" kern="0" dirty="0">
                <a:latin typeface="+mn-lt"/>
              </a:rPr>
              <a:t>  </a:t>
            </a:r>
            <a:r>
              <a:rPr lang="en-US" altLang="en-US" sz="2800" kern="0" dirty="0"/>
              <a:t>Problems associated with the sample</a:t>
            </a:r>
            <a:endParaRPr lang="en-US" altLang="en-US" sz="2800" kern="0" dirty="0">
              <a:latin typeface="+mn-lt"/>
            </a:endParaRPr>
          </a:p>
          <a:p>
            <a:pPr marL="342900" indent="-342900">
              <a:spcBef>
                <a:spcPct val="20000"/>
              </a:spcBef>
              <a:buClr>
                <a:schemeClr val="folHlink"/>
              </a:buClr>
              <a:buSzPct val="90000"/>
              <a:buFont typeface="Wingdings" panose="05000000000000000000" pitchFamily="2" charset="2"/>
              <a:buChar char="n"/>
            </a:pPr>
            <a:r>
              <a:rPr lang="en-US" altLang="en-US" sz="2800" kern="0" dirty="0">
                <a:latin typeface="+mn-lt"/>
              </a:rPr>
              <a:t>  Problems associated with chromatography</a:t>
            </a:r>
          </a:p>
        </p:txBody>
      </p:sp>
      <p:pic>
        <p:nvPicPr>
          <p:cNvPr id="3" name="troubleshooting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31601" y="5868642"/>
            <a:ext cx="609600" cy="609600"/>
          </a:xfrm>
          <a:prstGeom prst="rect">
            <a:avLst/>
          </a:prstGeom>
        </p:spPr>
      </p:pic>
    </p:spTree>
    <p:custDataLst>
      <p:tags r:id="rId1"/>
    </p:custDataLst>
    <p:extLst>
      <p:ext uri="{BB962C8B-B14F-4D97-AF65-F5344CB8AC3E}">
        <p14:creationId xmlns:p14="http://schemas.microsoft.com/office/powerpoint/2010/main" val="3318971953"/>
      </p:ext>
    </p:extLst>
  </p:cSld>
  <p:clrMapOvr>
    <a:masterClrMapping/>
  </p:clrMapOvr>
  <mc:AlternateContent xmlns:mc="http://schemas.openxmlformats.org/markup-compatibility/2006" xmlns:p14="http://schemas.microsoft.com/office/powerpoint/2010/main">
    <mc:Choice Requires="p14">
      <p:transition spd="med" p14:dur="700" advTm="54412">
        <p:fade/>
      </p:transition>
    </mc:Choice>
    <mc:Fallback xmlns="">
      <p:transition spd="med" advTm="54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20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4826" y="6032500"/>
            <a:ext cx="609600" cy="609600"/>
          </a:xfrm>
          <a:prstGeom prst="rect">
            <a:avLst/>
          </a:prstGeom>
        </p:spPr>
      </p:pic>
      <p:pic>
        <p:nvPicPr>
          <p:cNvPr id="7" name="Picture 6">
            <a:extLst>
              <a:ext uri="{FF2B5EF4-FFF2-40B4-BE49-F238E27FC236}">
                <a16:creationId xmlns:a16="http://schemas.microsoft.com/office/drawing/2014/main" id="{18621829-B720-4347-90E0-D06082427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7843963"/>
      </p:ext>
    </p:extLst>
  </p:cSld>
  <p:clrMapOvr>
    <a:masterClrMapping/>
  </p:clrMapOvr>
  <mc:AlternateContent xmlns:mc="http://schemas.openxmlformats.org/markup-compatibility/2006" xmlns:p14="http://schemas.microsoft.com/office/powerpoint/2010/main">
    <mc:Choice Requires="p14">
      <p:transition spd="med" p14:dur="700" advTm="72495">
        <p:fade/>
      </p:transition>
    </mc:Choice>
    <mc:Fallback xmlns="">
      <p:transition spd="med" advTm="72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ubleshooting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1962" y="6085683"/>
            <a:ext cx="609600" cy="609600"/>
          </a:xfrm>
          <a:prstGeom prst="rect">
            <a:avLst/>
          </a:prstGeom>
        </p:spPr>
      </p:pic>
      <p:pic>
        <p:nvPicPr>
          <p:cNvPr id="7" name="Picture 6">
            <a:extLst>
              <a:ext uri="{FF2B5EF4-FFF2-40B4-BE49-F238E27FC236}">
                <a16:creationId xmlns:a16="http://schemas.microsoft.com/office/drawing/2014/main" id="{FB2E7083-94C3-4552-AA28-85FE1BCE0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4301107"/>
      </p:ext>
    </p:extLst>
  </p:cSld>
  <p:clrMapOvr>
    <a:masterClrMapping/>
  </p:clrMapOvr>
  <mc:AlternateContent xmlns:mc="http://schemas.openxmlformats.org/markup-compatibility/2006" xmlns:p14="http://schemas.microsoft.com/office/powerpoint/2010/main">
    <mc:Choice Requires="p14">
      <p:transition spd="med" p14:dur="700" advTm="34971">
        <p:fade/>
      </p:transition>
    </mc:Choice>
    <mc:Fallback xmlns="">
      <p:transition spd="med" advTm="34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Retention Time Variability</a:t>
            </a:r>
          </a:p>
        </p:txBody>
      </p:sp>
      <p:sp>
        <p:nvSpPr>
          <p:cNvPr id="39939" name="Rectangle 3"/>
          <p:cNvSpPr>
            <a:spLocks noGrp="1" noChangeArrowheads="1"/>
          </p:cNvSpPr>
          <p:nvPr>
            <p:ph type="body" idx="1"/>
          </p:nvPr>
        </p:nvSpPr>
        <p:spPr>
          <a:xfrm>
            <a:off x="914400" y="1480929"/>
            <a:ext cx="8305800" cy="4880113"/>
          </a:xfrm>
        </p:spPr>
        <p:txBody>
          <a:bodyPr/>
          <a:lstStyle/>
          <a:p>
            <a:r>
              <a:rPr lang="en-US" altLang="en-US" sz="2400" dirty="0"/>
              <a:t>Possible causes </a:t>
            </a:r>
          </a:p>
          <a:p>
            <a:pPr lvl="1"/>
            <a:r>
              <a:rPr lang="en-US" altLang="en-US" sz="2400" dirty="0"/>
              <a:t>pump problem:  seals, check valves, leaks</a:t>
            </a:r>
          </a:p>
          <a:p>
            <a:pPr lvl="1"/>
            <a:r>
              <a:rPr lang="en-US" altLang="en-US" sz="2400" dirty="0"/>
              <a:t>varying column temperature</a:t>
            </a:r>
          </a:p>
          <a:p>
            <a:pPr lvl="1"/>
            <a:r>
              <a:rPr lang="en-US" altLang="en-US" sz="2400" dirty="0"/>
              <a:t>not enough equilibration time in method</a:t>
            </a:r>
          </a:p>
          <a:p>
            <a:pPr lvl="1"/>
            <a:r>
              <a:rPr lang="en-US" altLang="en-US" sz="2400" dirty="0"/>
              <a:t>mobile phase composition changing (evaporation)</a:t>
            </a:r>
          </a:p>
          <a:p>
            <a:pPr lvl="1"/>
            <a:r>
              <a:rPr lang="en-US" altLang="en-US" sz="2400" dirty="0"/>
              <a:t>pressure too high</a:t>
            </a:r>
          </a:p>
          <a:p>
            <a:pPr lvl="1">
              <a:buFontTx/>
              <a:buNone/>
            </a:pPr>
            <a:endParaRPr lang="en-US" altLang="en-US" sz="2400" dirty="0"/>
          </a:p>
          <a:p>
            <a:r>
              <a:rPr lang="en-US" altLang="en-US" sz="2400" dirty="0"/>
              <a:t>Column damage</a:t>
            </a:r>
          </a:p>
          <a:p>
            <a:pPr lvl="1"/>
            <a:r>
              <a:rPr lang="en-US" altLang="en-US" sz="2400" dirty="0"/>
              <a:t>Excessive backpressure</a:t>
            </a:r>
          </a:p>
          <a:p>
            <a:pPr lvl="1"/>
            <a:r>
              <a:rPr lang="en-US" altLang="en-US" sz="2400" dirty="0"/>
              <a:t>Peak shape degraded:  fronting, tailing, peak splitting</a:t>
            </a:r>
          </a:p>
          <a:p>
            <a:pPr lvl="1"/>
            <a:r>
              <a:rPr lang="en-US" altLang="en-US" sz="2400" dirty="0"/>
              <a:t>All peaks in the run are affected</a:t>
            </a:r>
          </a:p>
          <a:p>
            <a:endParaRPr lang="en-US" altLang="en-US" sz="2400" dirty="0"/>
          </a:p>
        </p:txBody>
      </p:sp>
      <p:pic>
        <p:nvPicPr>
          <p:cNvPr id="3" name="troubleshooting 22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63075" y="6135756"/>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84979">
        <p:fade/>
      </p:transition>
    </mc:Choice>
    <mc:Fallback xmlns="">
      <p:transition spd="med" advTm="84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6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Effect transition="in" filter="fade">
                                      <p:cBhvr>
                                        <p:cTn id="11" dur="500"/>
                                        <p:tgtEl>
                                          <p:spTgt spid="3993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Effect transition="in" filter="fade">
                                      <p:cBhvr>
                                        <p:cTn id="14" dur="500"/>
                                        <p:tgtEl>
                                          <p:spTgt spid="3993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939">
                                            <p:txEl>
                                              <p:pRg st="3" end="3"/>
                                            </p:txEl>
                                          </p:spTgt>
                                        </p:tgtEl>
                                        <p:attrNameLst>
                                          <p:attrName>style.visibility</p:attrName>
                                        </p:attrNameLst>
                                      </p:cBhvr>
                                      <p:to>
                                        <p:strVal val="visible"/>
                                      </p:to>
                                    </p:set>
                                    <p:animEffect transition="in" filter="fade">
                                      <p:cBhvr>
                                        <p:cTn id="20" dur="500"/>
                                        <p:tgtEl>
                                          <p:spTgt spid="3993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animEffect transition="in" filter="fade">
                                      <p:cBhvr>
                                        <p:cTn id="23" dur="500"/>
                                        <p:tgtEl>
                                          <p:spTgt spid="3993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9939">
                                            <p:txEl>
                                              <p:pRg st="5" end="5"/>
                                            </p:txEl>
                                          </p:spTgt>
                                        </p:tgtEl>
                                        <p:attrNameLst>
                                          <p:attrName>style.visibility</p:attrName>
                                        </p:attrNameLst>
                                      </p:cBhvr>
                                      <p:to>
                                        <p:strVal val="visible"/>
                                      </p:to>
                                    </p:set>
                                    <p:animEffect transition="in" filter="fade">
                                      <p:cBhvr>
                                        <p:cTn id="26" dur="500"/>
                                        <p:tgtEl>
                                          <p:spTgt spid="3993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939">
                                            <p:txEl>
                                              <p:pRg st="7" end="7"/>
                                            </p:txEl>
                                          </p:spTgt>
                                        </p:tgtEl>
                                        <p:attrNameLst>
                                          <p:attrName>style.visibility</p:attrName>
                                        </p:attrNameLst>
                                      </p:cBhvr>
                                      <p:to>
                                        <p:strVal val="visible"/>
                                      </p:to>
                                    </p:set>
                                    <p:animEffect transition="in" filter="fade">
                                      <p:cBhvr>
                                        <p:cTn id="31" dur="500"/>
                                        <p:tgtEl>
                                          <p:spTgt spid="39939">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939">
                                            <p:txEl>
                                              <p:pRg st="8" end="8"/>
                                            </p:txEl>
                                          </p:spTgt>
                                        </p:tgtEl>
                                        <p:attrNameLst>
                                          <p:attrName>style.visibility</p:attrName>
                                        </p:attrNameLst>
                                      </p:cBhvr>
                                      <p:to>
                                        <p:strVal val="visible"/>
                                      </p:to>
                                    </p:set>
                                    <p:animEffect transition="in" filter="fade">
                                      <p:cBhvr>
                                        <p:cTn id="34" dur="500"/>
                                        <p:tgtEl>
                                          <p:spTgt spid="39939">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9939">
                                            <p:txEl>
                                              <p:pRg st="9" end="9"/>
                                            </p:txEl>
                                          </p:spTgt>
                                        </p:tgtEl>
                                        <p:attrNameLst>
                                          <p:attrName>style.visibility</p:attrName>
                                        </p:attrNameLst>
                                      </p:cBhvr>
                                      <p:to>
                                        <p:strVal val="visible"/>
                                      </p:to>
                                    </p:set>
                                    <p:animEffect transition="in" filter="fade">
                                      <p:cBhvr>
                                        <p:cTn id="37" dur="500"/>
                                        <p:tgtEl>
                                          <p:spTgt spid="39939">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9939">
                                            <p:txEl>
                                              <p:pRg st="10" end="10"/>
                                            </p:txEl>
                                          </p:spTgt>
                                        </p:tgtEl>
                                        <p:attrNameLst>
                                          <p:attrName>style.visibility</p:attrName>
                                        </p:attrNameLst>
                                      </p:cBhvr>
                                      <p:to>
                                        <p:strVal val="visible"/>
                                      </p:to>
                                    </p:set>
                                    <p:animEffect transition="in" filter="fade">
                                      <p:cBhvr>
                                        <p:cTn id="40" dur="500"/>
                                        <p:tgtEl>
                                          <p:spTgt spid="399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23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714" y="6026841"/>
            <a:ext cx="609600" cy="609600"/>
          </a:xfrm>
          <a:prstGeom prst="rect">
            <a:avLst/>
          </a:prstGeom>
        </p:spPr>
      </p:pic>
      <p:pic>
        <p:nvPicPr>
          <p:cNvPr id="16" name="Picture 15">
            <a:extLst>
              <a:ext uri="{FF2B5EF4-FFF2-40B4-BE49-F238E27FC236}">
                <a16:creationId xmlns:a16="http://schemas.microsoft.com/office/drawing/2014/main" id="{A0B926C0-24A9-4662-97B5-03E1551DB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288">
        <p:fade/>
      </p:transition>
    </mc:Choice>
    <mc:Fallback xmlns="">
      <p:transition spd="med" advTm="50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dirty="0"/>
              <a:t>Flow-related noise</a:t>
            </a:r>
          </a:p>
        </p:txBody>
      </p:sp>
      <p:sp>
        <p:nvSpPr>
          <p:cNvPr id="41987" name="Rectangle 3"/>
          <p:cNvSpPr>
            <a:spLocks noGrp="1" noChangeArrowheads="1"/>
          </p:cNvSpPr>
          <p:nvPr>
            <p:ph type="body" idx="1"/>
          </p:nvPr>
        </p:nvSpPr>
        <p:spPr>
          <a:xfrm>
            <a:off x="914400" y="1261234"/>
            <a:ext cx="8305800" cy="3480784"/>
          </a:xfrm>
        </p:spPr>
        <p:txBody>
          <a:bodyPr/>
          <a:lstStyle/>
          <a:p>
            <a:pPr>
              <a:spcAft>
                <a:spcPts val="1800"/>
              </a:spcAft>
            </a:pPr>
            <a:r>
              <a:rPr lang="en-US" altLang="en-US" sz="2400" dirty="0"/>
              <a:t>Most pump problems produce periodic fluctuations</a:t>
            </a:r>
          </a:p>
          <a:p>
            <a:pPr>
              <a:spcAft>
                <a:spcPts val="1800"/>
              </a:spcAft>
            </a:pPr>
            <a:r>
              <a:rPr lang="en-US" altLang="en-US" sz="2400" dirty="0"/>
              <a:t>Test if pump-related by turning pump off  </a:t>
            </a:r>
          </a:p>
          <a:p>
            <a:pPr>
              <a:spcAft>
                <a:spcPts val="1800"/>
              </a:spcAft>
              <a:buFontTx/>
              <a:buNone/>
            </a:pPr>
            <a:r>
              <a:rPr lang="en-US" altLang="en-US" sz="2400" dirty="0"/>
              <a:t>	If baseline is OK, then problem is flow-related</a:t>
            </a:r>
          </a:p>
          <a:p>
            <a:pPr>
              <a:spcAft>
                <a:spcPts val="1800"/>
              </a:spcAft>
            </a:pPr>
            <a:r>
              <a:rPr lang="en-US" altLang="en-US" sz="2400" dirty="0"/>
              <a:t>Possible problem: air bubble in the detector cell</a:t>
            </a:r>
          </a:p>
          <a:p>
            <a:pPr>
              <a:spcAft>
                <a:spcPts val="1800"/>
              </a:spcAft>
              <a:buFontTx/>
              <a:buNone/>
            </a:pPr>
            <a:r>
              <a:rPr lang="en-US" altLang="en-US" sz="2400" dirty="0"/>
              <a:t>	Clear bubble; degas solvents; and/or add backpressure restrictor to outlet line</a:t>
            </a:r>
          </a:p>
          <a:p>
            <a:pPr>
              <a:spcAft>
                <a:spcPts val="1800"/>
              </a:spcAft>
            </a:pPr>
            <a:endParaRPr lang="en-US" altLang="en-US" sz="2400" dirty="0"/>
          </a:p>
        </p:txBody>
      </p:sp>
      <p:sp>
        <p:nvSpPr>
          <p:cNvPr id="16" name="Freeform 17"/>
          <p:cNvSpPr>
            <a:spLocks/>
          </p:cNvSpPr>
          <p:nvPr/>
        </p:nvSpPr>
        <p:spPr bwMode="auto">
          <a:xfrm>
            <a:off x="4178300" y="5733256"/>
            <a:ext cx="14287" cy="361950"/>
          </a:xfrm>
          <a:custGeom>
            <a:avLst/>
            <a:gdLst>
              <a:gd name="T0" fmla="*/ 3 w 9"/>
              <a:gd name="T1" fmla="*/ 228 h 228"/>
              <a:gd name="T2" fmla="*/ 9 w 9"/>
              <a:gd name="T3" fmla="*/ 228 h 228"/>
              <a:gd name="T4" fmla="*/ 9 w 9"/>
              <a:gd name="T5" fmla="*/ 0 h 228"/>
              <a:gd name="T6" fmla="*/ 0 w 9"/>
              <a:gd name="T7" fmla="*/ 0 h 228"/>
              <a:gd name="T8" fmla="*/ 0 w 9"/>
              <a:gd name="T9" fmla="*/ 228 h 228"/>
              <a:gd name="T10" fmla="*/ 3 w 9"/>
              <a:gd name="T11" fmla="*/ 228 h 228"/>
            </a:gdLst>
            <a:ahLst/>
            <a:cxnLst>
              <a:cxn ang="0">
                <a:pos x="T0" y="T1"/>
              </a:cxn>
              <a:cxn ang="0">
                <a:pos x="T2" y="T3"/>
              </a:cxn>
              <a:cxn ang="0">
                <a:pos x="T4" y="T5"/>
              </a:cxn>
              <a:cxn ang="0">
                <a:pos x="T6" y="T7"/>
              </a:cxn>
              <a:cxn ang="0">
                <a:pos x="T8" y="T9"/>
              </a:cxn>
              <a:cxn ang="0">
                <a:pos x="T10" y="T11"/>
              </a:cxn>
            </a:cxnLst>
            <a:rect l="0" t="0" r="r" b="b"/>
            <a:pathLst>
              <a:path w="9" h="228">
                <a:moveTo>
                  <a:pt x="3" y="228"/>
                </a:moveTo>
                <a:lnTo>
                  <a:pt x="9" y="228"/>
                </a:lnTo>
                <a:lnTo>
                  <a:pt x="9" y="0"/>
                </a:lnTo>
                <a:lnTo>
                  <a:pt x="0" y="0"/>
                </a:lnTo>
                <a:lnTo>
                  <a:pt x="0" y="228"/>
                </a:lnTo>
                <a:lnTo>
                  <a:pt x="3"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265060" y="5733256"/>
            <a:ext cx="15875" cy="361950"/>
          </a:xfrm>
          <a:custGeom>
            <a:avLst/>
            <a:gdLst>
              <a:gd name="T0" fmla="*/ 4 w 10"/>
              <a:gd name="T1" fmla="*/ 228 h 228"/>
              <a:gd name="T2" fmla="*/ 10 w 10"/>
              <a:gd name="T3" fmla="*/ 228 h 228"/>
              <a:gd name="T4" fmla="*/ 10 w 10"/>
              <a:gd name="T5" fmla="*/ 0 h 228"/>
              <a:gd name="T6" fmla="*/ 0 w 10"/>
              <a:gd name="T7" fmla="*/ 0 h 228"/>
              <a:gd name="T8" fmla="*/ 0 w 10"/>
              <a:gd name="T9" fmla="*/ 228 h 228"/>
              <a:gd name="T10" fmla="*/ 4 w 10"/>
              <a:gd name="T11" fmla="*/ 228 h 228"/>
            </a:gdLst>
            <a:ahLst/>
            <a:cxnLst>
              <a:cxn ang="0">
                <a:pos x="T0" y="T1"/>
              </a:cxn>
              <a:cxn ang="0">
                <a:pos x="T2" y="T3"/>
              </a:cxn>
              <a:cxn ang="0">
                <a:pos x="T4" y="T5"/>
              </a:cxn>
              <a:cxn ang="0">
                <a:pos x="T6" y="T7"/>
              </a:cxn>
              <a:cxn ang="0">
                <a:pos x="T8" y="T9"/>
              </a:cxn>
              <a:cxn ang="0">
                <a:pos x="T10" y="T11"/>
              </a:cxn>
            </a:cxnLst>
            <a:rect l="0" t="0" r="r" b="b"/>
            <a:pathLst>
              <a:path w="10" h="228">
                <a:moveTo>
                  <a:pt x="4" y="228"/>
                </a:moveTo>
                <a:lnTo>
                  <a:pt x="10" y="228"/>
                </a:lnTo>
                <a:lnTo>
                  <a:pt x="10" y="0"/>
                </a:lnTo>
                <a:lnTo>
                  <a:pt x="0" y="0"/>
                </a:lnTo>
                <a:lnTo>
                  <a:pt x="0" y="228"/>
                </a:lnTo>
                <a:lnTo>
                  <a:pt x="4"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p:cNvSpPr>
            <a:spLocks noChangeArrowheads="1"/>
          </p:cNvSpPr>
          <p:nvPr/>
        </p:nvSpPr>
        <p:spPr bwMode="auto">
          <a:xfrm>
            <a:off x="3374323" y="6277113"/>
            <a:ext cx="16222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rgbClr val="000000"/>
                </a:solidFill>
                <a:effectLst/>
                <a:latin typeface="Arial" panose="020B0604020202020204" pitchFamily="34" charset="0"/>
              </a:rPr>
              <a:t>1 pump stroke</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pic>
        <p:nvPicPr>
          <p:cNvPr id="27" name="Picture 26"/>
          <p:cNvPicPr>
            <a:picLocks noChangeAspect="1"/>
          </p:cNvPicPr>
          <p:nvPr/>
        </p:nvPicPr>
        <p:blipFill>
          <a:blip r:embed="rId6"/>
          <a:stretch>
            <a:fillRect/>
          </a:stretch>
        </p:blipFill>
        <p:spPr>
          <a:xfrm>
            <a:off x="2523504" y="4940696"/>
            <a:ext cx="4772851" cy="939060"/>
          </a:xfrm>
          <a:prstGeom prst="rect">
            <a:avLst/>
          </a:prstGeom>
        </p:spPr>
      </p:pic>
      <p:cxnSp>
        <p:nvCxnSpPr>
          <p:cNvPr id="41985" name="Straight Arrow Connector 41984"/>
          <p:cNvCxnSpPr/>
          <p:nvPr/>
        </p:nvCxnSpPr>
        <p:spPr>
          <a:xfrm>
            <a:off x="3343413" y="5914231"/>
            <a:ext cx="834887"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992" name="Straight Arrow Connector 41991"/>
          <p:cNvCxnSpPr/>
          <p:nvPr/>
        </p:nvCxnSpPr>
        <p:spPr>
          <a:xfrm flipH="1">
            <a:off x="4283765" y="5914231"/>
            <a:ext cx="8150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troubleshooting 24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03026" y="6095206"/>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87072">
        <p:fade/>
      </p:transition>
    </mc:Choice>
    <mc:Fallback xmlns="">
      <p:transition spd="med" advTm="87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987">
                                            <p:txEl>
                                              <p:pRg st="1" end="1"/>
                                            </p:txEl>
                                          </p:spTgt>
                                        </p:tgtEl>
                                        <p:attrNameLst>
                                          <p:attrName>style.visibility</p:attrName>
                                        </p:attrNameLst>
                                      </p:cBhvr>
                                      <p:to>
                                        <p:strVal val="visible"/>
                                      </p:to>
                                    </p:set>
                                    <p:animEffect transition="in" filter="fade">
                                      <p:cBhvr>
                                        <p:cTn id="16" dur="500"/>
                                        <p:tgtEl>
                                          <p:spTgt spid="4198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500"/>
                                        <p:tgtEl>
                                          <p:spTgt spid="4198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987">
                                            <p:txEl>
                                              <p:pRg st="3" end="3"/>
                                            </p:txEl>
                                          </p:spTgt>
                                        </p:tgtEl>
                                        <p:attrNameLst>
                                          <p:attrName>style.visibility</p:attrName>
                                        </p:attrNameLst>
                                      </p:cBhvr>
                                      <p:to>
                                        <p:strVal val="visible"/>
                                      </p:to>
                                    </p:set>
                                    <p:animEffect transition="in" filter="fade">
                                      <p:cBhvr>
                                        <p:cTn id="24" dur="500"/>
                                        <p:tgtEl>
                                          <p:spTgt spid="41987">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8462" y="5895999"/>
            <a:ext cx="609600" cy="609600"/>
          </a:xfrm>
          <a:prstGeom prst="rect">
            <a:avLst/>
          </a:prstGeom>
        </p:spPr>
      </p:pic>
      <p:pic>
        <p:nvPicPr>
          <p:cNvPr id="13416" name="Picture 13415">
            <a:extLst>
              <a:ext uri="{FF2B5EF4-FFF2-40B4-BE49-F238E27FC236}">
                <a16:creationId xmlns:a16="http://schemas.microsoft.com/office/drawing/2014/main" id="{D24B7740-BB97-42BC-9B27-62CC1DE60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7874">
        <p:fade/>
      </p:transition>
    </mc:Choice>
    <mc:Fallback xmlns="">
      <p:transition spd="med" advTm="47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roubleshooting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0225" y="6072188"/>
            <a:ext cx="609600" cy="609600"/>
          </a:xfrm>
          <a:prstGeom prst="rect">
            <a:avLst/>
          </a:prstGeom>
        </p:spPr>
      </p:pic>
      <p:pic>
        <p:nvPicPr>
          <p:cNvPr id="19" name="Picture 18">
            <a:extLst>
              <a:ext uri="{FF2B5EF4-FFF2-40B4-BE49-F238E27FC236}">
                <a16:creationId xmlns:a16="http://schemas.microsoft.com/office/drawing/2014/main" id="{83624C9A-03F2-4554-9D57-082797D61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2161">
        <p:fade/>
      </p:transition>
    </mc:Choice>
    <mc:Fallback xmlns="">
      <p:transition spd="med" advTm="3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27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1276" y="6045200"/>
            <a:ext cx="609600" cy="609600"/>
          </a:xfrm>
          <a:prstGeom prst="rect">
            <a:avLst/>
          </a:prstGeom>
        </p:spPr>
      </p:pic>
      <p:pic>
        <p:nvPicPr>
          <p:cNvPr id="46210" name="Picture 46209">
            <a:extLst>
              <a:ext uri="{FF2B5EF4-FFF2-40B4-BE49-F238E27FC236}">
                <a16:creationId xmlns:a16="http://schemas.microsoft.com/office/drawing/2014/main" id="{C7F5AE0D-1A16-4B56-8299-3D47CAFE7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8103">
        <p:fade/>
      </p:transition>
    </mc:Choice>
    <mc:Fallback xmlns="">
      <p:transition spd="med" advTm="381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Excessive Back Pressure</a:t>
            </a:r>
          </a:p>
        </p:txBody>
      </p:sp>
      <p:sp>
        <p:nvSpPr>
          <p:cNvPr id="47107" name="Rectangle 3"/>
          <p:cNvSpPr>
            <a:spLocks noGrp="1" noChangeArrowheads="1"/>
          </p:cNvSpPr>
          <p:nvPr>
            <p:ph type="body" idx="1"/>
          </p:nvPr>
        </p:nvSpPr>
        <p:spPr>
          <a:xfrm>
            <a:off x="914400" y="3352800"/>
            <a:ext cx="7941365" cy="4114800"/>
          </a:xfrm>
        </p:spPr>
        <p:txBody>
          <a:bodyPr/>
          <a:lstStyle/>
          <a:p>
            <a:pPr>
              <a:spcAft>
                <a:spcPts val="800"/>
              </a:spcAft>
            </a:pPr>
            <a:r>
              <a:rPr lang="en-US" altLang="en-US" sz="1400" dirty="0"/>
              <a:t>Isolate the source of the excessive back pressure, check and replace any plugged inline filters or tubing</a:t>
            </a:r>
          </a:p>
          <a:p>
            <a:pPr>
              <a:spcAft>
                <a:spcPts val="800"/>
              </a:spcAft>
            </a:pPr>
            <a:r>
              <a:rPr lang="en-US" altLang="en-US" sz="1400" dirty="0"/>
              <a:t>Disconnect tubing at each connection in the system step-wise, starting at the detector outlet Look for significant pressure changes upon disconnection</a:t>
            </a:r>
          </a:p>
          <a:p>
            <a:pPr lvl="1">
              <a:spcAft>
                <a:spcPts val="800"/>
              </a:spcAft>
            </a:pPr>
            <a:r>
              <a:rPr lang="en-US" altLang="en-US" sz="1200" dirty="0"/>
              <a:t>Pressure should be very low without column connected.</a:t>
            </a:r>
          </a:p>
          <a:p>
            <a:pPr lvl="1">
              <a:spcAft>
                <a:spcPts val="800"/>
              </a:spcAft>
            </a:pPr>
            <a:r>
              <a:rPr lang="en-US" altLang="en-US" sz="1200" dirty="0"/>
              <a:t>Possible sources of plugs: lines, filters, injector loops, rotors, detector cells</a:t>
            </a:r>
          </a:p>
          <a:p>
            <a:pPr>
              <a:spcAft>
                <a:spcPts val="800"/>
              </a:spcAft>
            </a:pPr>
            <a:r>
              <a:rPr lang="en-US" altLang="en-US" sz="1400" dirty="0"/>
              <a:t>The most common source of high back pressure is the </a:t>
            </a:r>
            <a:r>
              <a:rPr lang="en-US" altLang="en-US" sz="1400" dirty="0" err="1"/>
              <a:t>precolumn</a:t>
            </a:r>
            <a:r>
              <a:rPr lang="en-US" altLang="en-US" sz="1400" dirty="0"/>
              <a:t>, column and/or column frits</a:t>
            </a:r>
          </a:p>
          <a:p>
            <a:pPr>
              <a:spcAft>
                <a:spcPts val="800"/>
              </a:spcAft>
            </a:pPr>
            <a:r>
              <a:rPr lang="en-US" altLang="en-US" sz="1400" dirty="0"/>
              <a:t>Column frits can be replaced (this may void warrantee) but use care not to disturb the column bed</a:t>
            </a:r>
          </a:p>
          <a:p>
            <a:pPr>
              <a:spcAft>
                <a:spcPts val="800"/>
              </a:spcAft>
            </a:pPr>
            <a:r>
              <a:rPr lang="en-US" altLang="en-US" sz="1400" dirty="0"/>
              <a:t>If this happens often, may need to filter solvents or filter samples (use 0.5 µm syringe filter)</a:t>
            </a:r>
          </a:p>
        </p:txBody>
      </p:sp>
      <p:sp>
        <p:nvSpPr>
          <p:cNvPr id="47109" name="Rectangle 5"/>
          <p:cNvSpPr>
            <a:spLocks noChangeArrowheads="1"/>
          </p:cNvSpPr>
          <p:nvPr/>
        </p:nvSpPr>
        <p:spPr bwMode="auto">
          <a:xfrm>
            <a:off x="914400" y="1288774"/>
            <a:ext cx="658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Record normal backpressure values for each column</a:t>
            </a:r>
          </a:p>
        </p:txBody>
      </p:sp>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437" y="1920873"/>
            <a:ext cx="5191125"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roubleshooting 28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15450" y="6055829"/>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55861">
        <p:fade/>
      </p:transition>
    </mc:Choice>
    <mc:Fallback xmlns="">
      <p:transition spd="med" advTm="155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2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107">
                                            <p:txEl>
                                              <p:pRg st="0" end="0"/>
                                            </p:txEl>
                                          </p:spTgt>
                                        </p:tgtEl>
                                        <p:attrNameLst>
                                          <p:attrName>style.visibility</p:attrName>
                                        </p:attrNameLst>
                                      </p:cBhvr>
                                      <p:to>
                                        <p:strVal val="visible"/>
                                      </p:to>
                                    </p:set>
                                    <p:animEffect transition="in" filter="fade">
                                      <p:cBhvr>
                                        <p:cTn id="11" dur="500"/>
                                        <p:tgtEl>
                                          <p:spTgt spid="4710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107">
                                            <p:txEl>
                                              <p:pRg st="1" end="1"/>
                                            </p:txEl>
                                          </p:spTgt>
                                        </p:tgtEl>
                                        <p:attrNameLst>
                                          <p:attrName>style.visibility</p:attrName>
                                        </p:attrNameLst>
                                      </p:cBhvr>
                                      <p:to>
                                        <p:strVal val="visible"/>
                                      </p:to>
                                    </p:set>
                                    <p:animEffect transition="in" filter="fade">
                                      <p:cBhvr>
                                        <p:cTn id="16" dur="500"/>
                                        <p:tgtEl>
                                          <p:spTgt spid="4710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Effect transition="in" filter="fade">
                                      <p:cBhvr>
                                        <p:cTn id="19" dur="500"/>
                                        <p:tgtEl>
                                          <p:spTgt spid="47107">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fade">
                                      <p:cBhvr>
                                        <p:cTn id="22" dur="500"/>
                                        <p:tgtEl>
                                          <p:spTgt spid="47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fade">
                                      <p:cBhvr>
                                        <p:cTn id="27" dur="500"/>
                                        <p:tgtEl>
                                          <p:spTgt spid="47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07">
                                            <p:txEl>
                                              <p:pRg st="5" end="5"/>
                                            </p:txEl>
                                          </p:spTgt>
                                        </p:tgtEl>
                                        <p:attrNameLst>
                                          <p:attrName>style.visibility</p:attrName>
                                        </p:attrNameLst>
                                      </p:cBhvr>
                                      <p:to>
                                        <p:strVal val="visible"/>
                                      </p:to>
                                    </p:set>
                                    <p:animEffect transition="in" filter="fade">
                                      <p:cBhvr>
                                        <p:cTn id="32" dur="500"/>
                                        <p:tgtEl>
                                          <p:spTgt spid="47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07">
                                            <p:txEl>
                                              <p:pRg st="6" end="6"/>
                                            </p:txEl>
                                          </p:spTgt>
                                        </p:tgtEl>
                                        <p:attrNameLst>
                                          <p:attrName>style.visibility</p:attrName>
                                        </p:attrNameLst>
                                      </p:cBhvr>
                                      <p:to>
                                        <p:strVal val="visible"/>
                                      </p:to>
                                    </p:set>
                                    <p:animEffect transition="in" filter="fade">
                                      <p:cBhvr>
                                        <p:cTn id="37" dur="5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29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5913" y="6074880"/>
            <a:ext cx="609600" cy="609600"/>
          </a:xfrm>
          <a:prstGeom prst="rect">
            <a:avLst/>
          </a:prstGeom>
        </p:spPr>
      </p:pic>
      <p:pic>
        <p:nvPicPr>
          <p:cNvPr id="48174" name="Picture 48173">
            <a:extLst>
              <a:ext uri="{FF2B5EF4-FFF2-40B4-BE49-F238E27FC236}">
                <a16:creationId xmlns:a16="http://schemas.microsoft.com/office/drawing/2014/main" id="{18A5A945-3083-45A6-912E-47F6065B1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2232">
        <p:fade/>
      </p:transition>
    </mc:Choice>
    <mc:Fallback xmlns="">
      <p:transition spd="med" advTm="72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Peak Shape…</a:t>
            </a:r>
          </a:p>
        </p:txBody>
      </p:sp>
      <p:sp>
        <p:nvSpPr>
          <p:cNvPr id="3" name="Text Box 3"/>
          <p:cNvSpPr txBox="1">
            <a:spLocks noChangeArrowheads="1"/>
          </p:cNvSpPr>
          <p:nvPr/>
        </p:nvSpPr>
        <p:spPr bwMode="auto">
          <a:xfrm>
            <a:off x="914400" y="1431295"/>
            <a:ext cx="6172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t>Ideal:  symmetric, Gaussian peak</a:t>
            </a:r>
          </a:p>
        </p:txBody>
      </p:sp>
      <mc:AlternateContent xmlns:mc="http://schemas.openxmlformats.org/markup-compatibility/2006" xmlns:a14="http://schemas.microsoft.com/office/drawing/2010/main">
        <mc:Choice Requires="a14">
          <p:sp>
            <p:nvSpPr>
              <p:cNvPr id="85" name="TextBox 84"/>
              <p:cNvSpPr txBox="1"/>
              <p:nvPr/>
            </p:nvSpPr>
            <p:spPr>
              <a:xfrm>
                <a:off x="2771574" y="2097595"/>
                <a:ext cx="3225050"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𝑟𝑒𝑠𝑝𝑜𝑛𝑠𝑒</m:t>
                      </m:r>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𝜋</m:t>
                              </m:r>
                            </m:e>
                          </m:rad>
                          <m:r>
                            <a:rPr lang="en-US" b="0" i="1" smtClean="0">
                              <a:latin typeface="Cambria Math" panose="02040503050406030204" pitchFamily="18" charset="0"/>
                            </a:rPr>
                            <m:t> </m:t>
                          </m:r>
                          <m:r>
                            <a:rPr lang="en-US" i="1">
                              <a:latin typeface="Cambria Math" panose="02040503050406030204" pitchFamily="18" charset="0"/>
                            </a:rPr>
                            <m:t>𝜎</m:t>
                          </m:r>
                        </m:den>
                      </m:f>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2</m:t>
                              </m:r>
                              <m:r>
                                <a:rPr lang="en-US" i="1">
                                  <a:latin typeface="Cambria Math" panose="02040503050406030204" pitchFamily="18" charset="0"/>
                                </a:rPr>
                                <m:t>𝜎</m:t>
                              </m:r>
                            </m:e>
                            <m:sup>
                              <m:r>
                                <a:rPr lang="en-US" i="1">
                                  <a:latin typeface="Cambria Math" panose="02040503050406030204" pitchFamily="18" charset="0"/>
                                </a:rPr>
                                <m:t>2</m:t>
                              </m:r>
                            </m:sup>
                          </m:sSup>
                          <m:r>
                            <a:rPr lang="en-US" i="1">
                              <a:latin typeface="Cambria Math" panose="02040503050406030204" pitchFamily="18" charset="0"/>
                            </a:rPr>
                            <m:t>)</m:t>
                          </m:r>
                        </m:sup>
                      </m:sSup>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2771574" y="2097595"/>
                <a:ext cx="3225050" cy="57227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5287973" y="3616464"/>
                <a:ext cx="3000437" cy="398186"/>
              </a:xfrm>
              <a:prstGeom prst="rect">
                <a:avLst/>
              </a:prstGeom>
              <a:noFill/>
            </p:spPr>
            <p:txBody>
              <a:bodyPr wrap="none" rtlCol="0">
                <a:spAutoFit/>
              </a:bodyPr>
              <a:lstStyle/>
              <a:p>
                <a:r>
                  <a:rPr lang="en-US" dirty="0"/>
                  <a:t>width at ½ height =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5.54</m:t>
                        </m:r>
                      </m:e>
                    </m:rad>
                    <m:r>
                      <a:rPr lang="en-US" i="1">
                        <a:latin typeface="Cambria Math" panose="02040503050406030204" pitchFamily="18" charset="0"/>
                      </a:rPr>
                      <m:t> </m:t>
                    </m:r>
                    <m:r>
                      <a:rPr lang="en-US" i="1">
                        <a:latin typeface="Cambria Math" panose="02040503050406030204" pitchFamily="18" charset="0"/>
                      </a:rPr>
                      <m:t>𝜎</m:t>
                    </m:r>
                  </m:oMath>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5287973" y="3616464"/>
                <a:ext cx="3000437" cy="398186"/>
              </a:xfrm>
              <a:prstGeom prst="rect">
                <a:avLst/>
              </a:prstGeom>
              <a:blipFill rotWithShape="0">
                <a:blip r:embed="rId7"/>
                <a:stretch>
                  <a:fillRect l="-1623"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3042639" y="5924483"/>
                <a:ext cx="3058722" cy="491609"/>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𝑇</m:t>
                    </m:r>
                  </m:oMath>
                </a14:m>
                <a:r>
                  <a:rPr lang="en-US" baseline="-25000" dirty="0"/>
                  <a:t>r</a:t>
                </a:r>
                <a14:m>
                  <m:oMath xmlns:m="http://schemas.openxmlformats.org/officeDocument/2006/math">
                    <m:r>
                      <a:rPr lang="en-US" b="0" i="0" smtClean="0">
                        <a:latin typeface="Cambria Math" panose="02040503050406030204" pitchFamily="18" charset="0"/>
                      </a:rPr>
                      <m:t>/</m:t>
                    </m:r>
                    <m:r>
                      <m:rPr>
                        <m:sty m:val="p"/>
                      </m:rPr>
                      <a:rPr lang="el-GR" b="0" i="1" smtClean="0">
                        <a:latin typeface="Cambria Math" panose="02040503050406030204" pitchFamily="18" charset="0"/>
                      </a:rPr>
                      <m:t>σ</m:t>
                    </m:r>
                    <m:r>
                      <a:rPr lang="en-US" b="0" i="1" smtClean="0">
                        <a:latin typeface="Cambria Math" panose="02040503050406030204" pitchFamily="18" charset="0"/>
                      </a:rPr>
                      <m:t>)</m:t>
                    </m:r>
                    <m:r>
                      <a:rPr lang="en-US" b="0" i="1" baseline="30000" smtClean="0">
                        <a:latin typeface="Cambria Math" panose="02040503050406030204" pitchFamily="18" charset="0"/>
                      </a:rPr>
                      <m:t>2</m:t>
                    </m:r>
                    <m:r>
                      <a:rPr lang="en-US" i="1">
                        <a:latin typeface="Cambria Math" panose="02040503050406030204" pitchFamily="18" charset="0"/>
                      </a:rPr>
                      <m:t>=5.54 </m:t>
                    </m:r>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𝑇</m:t>
                            </m:r>
                            <m:r>
                              <m:rPr>
                                <m:nor/>
                              </m:rPr>
                              <a:rPr lang="en-US" baseline="-25000"/>
                              <m:t>r</m:t>
                            </m:r>
                          </m:num>
                          <m:den>
                            <m:r>
                              <a:rPr lang="en-US" i="1">
                                <a:latin typeface="Cambria Math" panose="02040503050406030204" pitchFamily="18" charset="0"/>
                              </a:rPr>
                              <m:t>𝑊</m:t>
                            </m:r>
                            <m:r>
                              <m:rPr>
                                <m:nor/>
                              </m:rPr>
                              <a:rPr lang="en-US" baseline="-25000"/>
                              <m:t>½ </m:t>
                            </m:r>
                            <m:r>
                              <m:rPr>
                                <m:nor/>
                              </m:rPr>
                              <a:rPr lang="en-US" baseline="-25000"/>
                              <m:t>height</m:t>
                            </m:r>
                          </m:den>
                        </m:f>
                        <m:r>
                          <a:rPr lang="en-US" i="1">
                            <a:latin typeface="Cambria Math" panose="02040503050406030204" pitchFamily="18" charset="0"/>
                          </a:rPr>
                          <m:t>)</m:t>
                        </m:r>
                      </m:e>
                      <m:sup>
                        <m:r>
                          <a:rPr lang="en-US" i="1">
                            <a:latin typeface="Cambria Math" panose="02040503050406030204" pitchFamily="18" charset="0"/>
                          </a:rPr>
                          <m:t>2</m:t>
                        </m:r>
                      </m:sup>
                    </m:sSup>
                  </m:oMath>
                </a14:m>
                <a:endParaRPr lang="en-US" dirty="0"/>
              </a:p>
            </p:txBody>
          </p:sp>
        </mc:Choice>
        <mc:Fallback xmlns="">
          <p:sp>
            <p:nvSpPr>
              <p:cNvPr id="87" name="TextBox 86"/>
              <p:cNvSpPr txBox="1">
                <a:spLocks noRot="1" noChangeAspect="1" noMove="1" noResize="1" noEditPoints="1" noAdjustHandles="1" noChangeArrowheads="1" noChangeShapeType="1" noTextEdit="1"/>
              </p:cNvSpPr>
              <p:nvPr/>
            </p:nvSpPr>
            <p:spPr>
              <a:xfrm>
                <a:off x="3042639" y="5924483"/>
                <a:ext cx="3058722" cy="491609"/>
              </a:xfrm>
              <a:prstGeom prst="rect">
                <a:avLst/>
              </a:prstGeom>
              <a:blipFill rotWithShape="0">
                <a:blip r:embed="rId8"/>
                <a:stretch>
                  <a:fillRect b="-9877"/>
                </a:stretch>
              </a:blipFill>
            </p:spPr>
            <p:txBody>
              <a:bodyPr/>
              <a:lstStyle/>
              <a:p>
                <a:r>
                  <a:rPr lang="en-US">
                    <a:noFill/>
                  </a:rPr>
                  <a:t> </a:t>
                </a:r>
              </a:p>
            </p:txBody>
          </p:sp>
        </mc:Fallback>
      </mc:AlternateContent>
      <p:sp>
        <p:nvSpPr>
          <p:cNvPr id="89" name="TextBox 88"/>
          <p:cNvSpPr txBox="1"/>
          <p:nvPr/>
        </p:nvSpPr>
        <p:spPr>
          <a:xfrm>
            <a:off x="914400" y="5476543"/>
            <a:ext cx="5515356" cy="646331"/>
          </a:xfrm>
          <a:prstGeom prst="rect">
            <a:avLst/>
          </a:prstGeom>
          <a:noFill/>
        </p:spPr>
        <p:txBody>
          <a:bodyPr wrap="none" rtlCol="0">
            <a:spAutoFit/>
          </a:bodyPr>
          <a:lstStyle/>
          <a:p>
            <a:r>
              <a:rPr lang="en-US" altLang="en-US" dirty="0"/>
              <a:t>Efficiency is indicated by theoretical plate number, </a:t>
            </a:r>
            <a:r>
              <a:rPr lang="en-US" altLang="en-US" i="1" dirty="0"/>
              <a:t>N</a:t>
            </a:r>
          </a:p>
          <a:p>
            <a:endParaRPr lang="en-US" dirty="0"/>
          </a:p>
        </p:txBody>
      </p:sp>
      <p:grpSp>
        <p:nvGrpSpPr>
          <p:cNvPr id="4" name="Group 4"/>
          <p:cNvGrpSpPr>
            <a:grpSpLocks noChangeAspect="1"/>
          </p:cNvGrpSpPr>
          <p:nvPr/>
        </p:nvGrpSpPr>
        <p:grpSpPr bwMode="auto">
          <a:xfrm>
            <a:off x="2700338" y="2843213"/>
            <a:ext cx="3173412" cy="2068512"/>
            <a:chOff x="1701" y="1791"/>
            <a:chExt cx="1999" cy="1303"/>
          </a:xfrm>
        </p:grpSpPr>
        <p:sp>
          <p:nvSpPr>
            <p:cNvPr id="5" name="AutoShape 3"/>
            <p:cNvSpPr>
              <a:spLocks noChangeAspect="1" noChangeArrowheads="1" noTextEdit="1"/>
            </p:cNvSpPr>
            <p:nvPr/>
          </p:nvSpPr>
          <p:spPr bwMode="auto">
            <a:xfrm>
              <a:off x="1701" y="1791"/>
              <a:ext cx="1999"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1710" y="3072"/>
              <a:ext cx="41" cy="23"/>
            </a:xfrm>
            <a:custGeom>
              <a:avLst/>
              <a:gdLst>
                <a:gd name="T0" fmla="*/ 178 w 178"/>
                <a:gd name="T1" fmla="*/ 0 h 97"/>
                <a:gd name="T2" fmla="*/ 178 w 178"/>
                <a:gd name="T3" fmla="*/ 0 h 97"/>
                <a:gd name="T4" fmla="*/ 152 w 178"/>
                <a:gd name="T5" fmla="*/ 0 h 97"/>
                <a:gd name="T6" fmla="*/ 127 w 178"/>
                <a:gd name="T7" fmla="*/ 0 h 97"/>
                <a:gd name="T8" fmla="*/ 106 w 178"/>
                <a:gd name="T9" fmla="*/ 0 h 97"/>
                <a:gd name="T10" fmla="*/ 89 w 178"/>
                <a:gd name="T11" fmla="*/ 0 h 97"/>
                <a:gd name="T12" fmla="*/ 64 w 178"/>
                <a:gd name="T13" fmla="*/ 0 h 97"/>
                <a:gd name="T14" fmla="*/ 38 w 178"/>
                <a:gd name="T15" fmla="*/ 0 h 97"/>
                <a:gd name="T16" fmla="*/ 17 w 178"/>
                <a:gd name="T17" fmla="*/ 0 h 97"/>
                <a:gd name="T18" fmla="*/ 0 w 178"/>
                <a:gd name="T19" fmla="*/ 0 h 97"/>
                <a:gd name="T20" fmla="*/ 0 w 178"/>
                <a:gd name="T21" fmla="*/ 97 h 97"/>
                <a:gd name="T22" fmla="*/ 17 w 178"/>
                <a:gd name="T23" fmla="*/ 97 h 97"/>
                <a:gd name="T24" fmla="*/ 38 w 178"/>
                <a:gd name="T25" fmla="*/ 97 h 97"/>
                <a:gd name="T26" fmla="*/ 64 w 178"/>
                <a:gd name="T27" fmla="*/ 97 h 97"/>
                <a:gd name="T28" fmla="*/ 89 w 178"/>
                <a:gd name="T29" fmla="*/ 97 h 97"/>
                <a:gd name="T30" fmla="*/ 106 w 178"/>
                <a:gd name="T31" fmla="*/ 97 h 97"/>
                <a:gd name="T32" fmla="*/ 127 w 178"/>
                <a:gd name="T33" fmla="*/ 97 h 97"/>
                <a:gd name="T34" fmla="*/ 152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52" y="0"/>
                  </a:lnTo>
                  <a:lnTo>
                    <a:pt x="127" y="0"/>
                  </a:lnTo>
                  <a:lnTo>
                    <a:pt x="106" y="0"/>
                  </a:lnTo>
                  <a:lnTo>
                    <a:pt x="89" y="0"/>
                  </a:lnTo>
                  <a:lnTo>
                    <a:pt x="64" y="0"/>
                  </a:lnTo>
                  <a:lnTo>
                    <a:pt x="38" y="0"/>
                  </a:lnTo>
                  <a:lnTo>
                    <a:pt x="17" y="0"/>
                  </a:lnTo>
                  <a:lnTo>
                    <a:pt x="0" y="0"/>
                  </a:lnTo>
                  <a:lnTo>
                    <a:pt x="0" y="97"/>
                  </a:lnTo>
                  <a:lnTo>
                    <a:pt x="17" y="97"/>
                  </a:lnTo>
                  <a:lnTo>
                    <a:pt x="38" y="97"/>
                  </a:lnTo>
                  <a:lnTo>
                    <a:pt x="64" y="97"/>
                  </a:lnTo>
                  <a:lnTo>
                    <a:pt x="89" y="97"/>
                  </a:lnTo>
                  <a:lnTo>
                    <a:pt x="106" y="97"/>
                  </a:lnTo>
                  <a:lnTo>
                    <a:pt x="127" y="97"/>
                  </a:lnTo>
                  <a:lnTo>
                    <a:pt x="152"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1751" y="3072"/>
              <a:ext cx="40" cy="23"/>
            </a:xfrm>
            <a:custGeom>
              <a:avLst/>
              <a:gdLst>
                <a:gd name="T0" fmla="*/ 178 w 178"/>
                <a:gd name="T1" fmla="*/ 0 h 97"/>
                <a:gd name="T2" fmla="*/ 178 w 178"/>
                <a:gd name="T3" fmla="*/ 0 h 97"/>
                <a:gd name="T4" fmla="*/ 152 w 178"/>
                <a:gd name="T5" fmla="*/ 0 h 97"/>
                <a:gd name="T6" fmla="*/ 127 w 178"/>
                <a:gd name="T7" fmla="*/ 0 h 97"/>
                <a:gd name="T8" fmla="*/ 106 w 178"/>
                <a:gd name="T9" fmla="*/ 0 h 97"/>
                <a:gd name="T10" fmla="*/ 89 w 178"/>
                <a:gd name="T11" fmla="*/ 0 h 97"/>
                <a:gd name="T12" fmla="*/ 63 w 178"/>
                <a:gd name="T13" fmla="*/ 0 h 97"/>
                <a:gd name="T14" fmla="*/ 38 w 178"/>
                <a:gd name="T15" fmla="*/ 0 h 97"/>
                <a:gd name="T16" fmla="*/ 17 w 178"/>
                <a:gd name="T17" fmla="*/ 0 h 97"/>
                <a:gd name="T18" fmla="*/ 0 w 178"/>
                <a:gd name="T19" fmla="*/ 0 h 97"/>
                <a:gd name="T20" fmla="*/ 0 w 178"/>
                <a:gd name="T21" fmla="*/ 97 h 97"/>
                <a:gd name="T22" fmla="*/ 17 w 178"/>
                <a:gd name="T23" fmla="*/ 97 h 97"/>
                <a:gd name="T24" fmla="*/ 38 w 178"/>
                <a:gd name="T25" fmla="*/ 97 h 97"/>
                <a:gd name="T26" fmla="*/ 63 w 178"/>
                <a:gd name="T27" fmla="*/ 97 h 97"/>
                <a:gd name="T28" fmla="*/ 89 w 178"/>
                <a:gd name="T29" fmla="*/ 97 h 97"/>
                <a:gd name="T30" fmla="*/ 106 w 178"/>
                <a:gd name="T31" fmla="*/ 97 h 97"/>
                <a:gd name="T32" fmla="*/ 127 w 178"/>
                <a:gd name="T33" fmla="*/ 97 h 97"/>
                <a:gd name="T34" fmla="*/ 152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52" y="0"/>
                  </a:lnTo>
                  <a:lnTo>
                    <a:pt x="127" y="0"/>
                  </a:lnTo>
                  <a:lnTo>
                    <a:pt x="106" y="0"/>
                  </a:lnTo>
                  <a:lnTo>
                    <a:pt x="89" y="0"/>
                  </a:lnTo>
                  <a:lnTo>
                    <a:pt x="63" y="0"/>
                  </a:lnTo>
                  <a:lnTo>
                    <a:pt x="38" y="0"/>
                  </a:lnTo>
                  <a:lnTo>
                    <a:pt x="17" y="0"/>
                  </a:lnTo>
                  <a:lnTo>
                    <a:pt x="0" y="0"/>
                  </a:lnTo>
                  <a:lnTo>
                    <a:pt x="0" y="97"/>
                  </a:lnTo>
                  <a:lnTo>
                    <a:pt x="17" y="97"/>
                  </a:lnTo>
                  <a:lnTo>
                    <a:pt x="38" y="97"/>
                  </a:lnTo>
                  <a:lnTo>
                    <a:pt x="63" y="97"/>
                  </a:lnTo>
                  <a:lnTo>
                    <a:pt x="89" y="97"/>
                  </a:lnTo>
                  <a:lnTo>
                    <a:pt x="106" y="97"/>
                  </a:lnTo>
                  <a:lnTo>
                    <a:pt x="127" y="97"/>
                  </a:lnTo>
                  <a:lnTo>
                    <a:pt x="152"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791" y="3072"/>
              <a:ext cx="39" cy="23"/>
            </a:xfrm>
            <a:custGeom>
              <a:avLst/>
              <a:gdLst>
                <a:gd name="T0" fmla="*/ 169 w 169"/>
                <a:gd name="T1" fmla="*/ 0 h 97"/>
                <a:gd name="T2" fmla="*/ 169 w 169"/>
                <a:gd name="T3" fmla="*/ 0 h 97"/>
                <a:gd name="T4" fmla="*/ 139 w 169"/>
                <a:gd name="T5" fmla="*/ 0 h 97"/>
                <a:gd name="T6" fmla="*/ 118 w 169"/>
                <a:gd name="T7" fmla="*/ 0 h 97"/>
                <a:gd name="T8" fmla="*/ 101 w 169"/>
                <a:gd name="T9" fmla="*/ 0 h 97"/>
                <a:gd name="T10" fmla="*/ 80 w 169"/>
                <a:gd name="T11" fmla="*/ 0 h 97"/>
                <a:gd name="T12" fmla="*/ 55 w 169"/>
                <a:gd name="T13" fmla="*/ 0 h 97"/>
                <a:gd name="T14" fmla="*/ 38 w 169"/>
                <a:gd name="T15" fmla="*/ 0 h 97"/>
                <a:gd name="T16" fmla="*/ 17 w 169"/>
                <a:gd name="T17" fmla="*/ 0 h 97"/>
                <a:gd name="T18" fmla="*/ 0 w 169"/>
                <a:gd name="T19" fmla="*/ 0 h 97"/>
                <a:gd name="T20" fmla="*/ 0 w 169"/>
                <a:gd name="T21" fmla="*/ 97 h 97"/>
                <a:gd name="T22" fmla="*/ 17 w 169"/>
                <a:gd name="T23" fmla="*/ 97 h 97"/>
                <a:gd name="T24" fmla="*/ 38 w 169"/>
                <a:gd name="T25" fmla="*/ 97 h 97"/>
                <a:gd name="T26" fmla="*/ 55 w 169"/>
                <a:gd name="T27" fmla="*/ 97 h 97"/>
                <a:gd name="T28" fmla="*/ 80 w 169"/>
                <a:gd name="T29" fmla="*/ 97 h 97"/>
                <a:gd name="T30" fmla="*/ 101 w 169"/>
                <a:gd name="T31" fmla="*/ 97 h 97"/>
                <a:gd name="T32" fmla="*/ 118 w 169"/>
                <a:gd name="T33" fmla="*/ 97 h 97"/>
                <a:gd name="T34" fmla="*/ 139 w 169"/>
                <a:gd name="T35" fmla="*/ 97 h 97"/>
                <a:gd name="T36" fmla="*/ 169 w 169"/>
                <a:gd name="T37" fmla="*/ 97 h 97"/>
                <a:gd name="T38" fmla="*/ 169 w 169"/>
                <a:gd name="T39" fmla="*/ 97 h 97"/>
                <a:gd name="T40" fmla="*/ 169 w 169"/>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7">
                  <a:moveTo>
                    <a:pt x="169" y="0"/>
                  </a:moveTo>
                  <a:lnTo>
                    <a:pt x="169" y="0"/>
                  </a:lnTo>
                  <a:lnTo>
                    <a:pt x="139" y="0"/>
                  </a:lnTo>
                  <a:lnTo>
                    <a:pt x="118" y="0"/>
                  </a:lnTo>
                  <a:lnTo>
                    <a:pt x="101" y="0"/>
                  </a:lnTo>
                  <a:lnTo>
                    <a:pt x="80" y="0"/>
                  </a:lnTo>
                  <a:lnTo>
                    <a:pt x="55" y="0"/>
                  </a:lnTo>
                  <a:lnTo>
                    <a:pt x="38" y="0"/>
                  </a:lnTo>
                  <a:lnTo>
                    <a:pt x="17" y="0"/>
                  </a:lnTo>
                  <a:lnTo>
                    <a:pt x="0" y="0"/>
                  </a:lnTo>
                  <a:lnTo>
                    <a:pt x="0" y="97"/>
                  </a:lnTo>
                  <a:lnTo>
                    <a:pt x="17" y="97"/>
                  </a:lnTo>
                  <a:lnTo>
                    <a:pt x="38" y="97"/>
                  </a:lnTo>
                  <a:lnTo>
                    <a:pt x="55" y="97"/>
                  </a:lnTo>
                  <a:lnTo>
                    <a:pt x="80" y="97"/>
                  </a:lnTo>
                  <a:lnTo>
                    <a:pt x="101" y="97"/>
                  </a:lnTo>
                  <a:lnTo>
                    <a:pt x="118" y="97"/>
                  </a:lnTo>
                  <a:lnTo>
                    <a:pt x="139" y="97"/>
                  </a:lnTo>
                  <a:lnTo>
                    <a:pt x="169" y="97"/>
                  </a:lnTo>
                  <a:lnTo>
                    <a:pt x="169" y="97"/>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1830" y="3072"/>
              <a:ext cx="41" cy="23"/>
            </a:xfrm>
            <a:custGeom>
              <a:avLst/>
              <a:gdLst>
                <a:gd name="T0" fmla="*/ 178 w 178"/>
                <a:gd name="T1" fmla="*/ 0 h 97"/>
                <a:gd name="T2" fmla="*/ 178 w 178"/>
                <a:gd name="T3" fmla="*/ 0 h 97"/>
                <a:gd name="T4" fmla="*/ 148 w 178"/>
                <a:gd name="T5" fmla="*/ 0 h 97"/>
                <a:gd name="T6" fmla="*/ 127 w 178"/>
                <a:gd name="T7" fmla="*/ 0 h 97"/>
                <a:gd name="T8" fmla="*/ 102 w 178"/>
                <a:gd name="T9" fmla="*/ 0 h 97"/>
                <a:gd name="T10" fmla="*/ 89 w 178"/>
                <a:gd name="T11" fmla="*/ 0 h 97"/>
                <a:gd name="T12" fmla="*/ 59 w 178"/>
                <a:gd name="T13" fmla="*/ 0 h 97"/>
                <a:gd name="T14" fmla="*/ 38 w 178"/>
                <a:gd name="T15" fmla="*/ 0 h 97"/>
                <a:gd name="T16" fmla="*/ 13 w 178"/>
                <a:gd name="T17" fmla="*/ 0 h 97"/>
                <a:gd name="T18" fmla="*/ 0 w 178"/>
                <a:gd name="T19" fmla="*/ 0 h 97"/>
                <a:gd name="T20" fmla="*/ 0 w 178"/>
                <a:gd name="T21" fmla="*/ 97 h 97"/>
                <a:gd name="T22" fmla="*/ 13 w 178"/>
                <a:gd name="T23" fmla="*/ 97 h 97"/>
                <a:gd name="T24" fmla="*/ 38 w 178"/>
                <a:gd name="T25" fmla="*/ 97 h 97"/>
                <a:gd name="T26" fmla="*/ 59 w 178"/>
                <a:gd name="T27" fmla="*/ 97 h 97"/>
                <a:gd name="T28" fmla="*/ 89 w 178"/>
                <a:gd name="T29" fmla="*/ 97 h 97"/>
                <a:gd name="T30" fmla="*/ 102 w 178"/>
                <a:gd name="T31" fmla="*/ 97 h 97"/>
                <a:gd name="T32" fmla="*/ 127 w 178"/>
                <a:gd name="T33" fmla="*/ 97 h 97"/>
                <a:gd name="T34" fmla="*/ 148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48" y="0"/>
                  </a:lnTo>
                  <a:lnTo>
                    <a:pt x="127" y="0"/>
                  </a:lnTo>
                  <a:lnTo>
                    <a:pt x="102" y="0"/>
                  </a:lnTo>
                  <a:lnTo>
                    <a:pt x="89" y="0"/>
                  </a:lnTo>
                  <a:lnTo>
                    <a:pt x="59" y="0"/>
                  </a:lnTo>
                  <a:lnTo>
                    <a:pt x="38" y="0"/>
                  </a:lnTo>
                  <a:lnTo>
                    <a:pt x="13" y="0"/>
                  </a:lnTo>
                  <a:lnTo>
                    <a:pt x="0" y="0"/>
                  </a:lnTo>
                  <a:lnTo>
                    <a:pt x="0" y="97"/>
                  </a:lnTo>
                  <a:lnTo>
                    <a:pt x="13" y="97"/>
                  </a:lnTo>
                  <a:lnTo>
                    <a:pt x="38" y="97"/>
                  </a:lnTo>
                  <a:lnTo>
                    <a:pt x="59" y="97"/>
                  </a:lnTo>
                  <a:lnTo>
                    <a:pt x="89" y="97"/>
                  </a:lnTo>
                  <a:lnTo>
                    <a:pt x="102" y="97"/>
                  </a:lnTo>
                  <a:lnTo>
                    <a:pt x="127" y="97"/>
                  </a:lnTo>
                  <a:lnTo>
                    <a:pt x="148"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1871" y="3072"/>
              <a:ext cx="39" cy="23"/>
            </a:xfrm>
            <a:custGeom>
              <a:avLst/>
              <a:gdLst>
                <a:gd name="T0" fmla="*/ 169 w 169"/>
                <a:gd name="T1" fmla="*/ 0 h 97"/>
                <a:gd name="T2" fmla="*/ 169 w 169"/>
                <a:gd name="T3" fmla="*/ 0 h 97"/>
                <a:gd name="T4" fmla="*/ 144 w 169"/>
                <a:gd name="T5" fmla="*/ 0 h 97"/>
                <a:gd name="T6" fmla="*/ 118 w 169"/>
                <a:gd name="T7" fmla="*/ 0 h 97"/>
                <a:gd name="T8" fmla="*/ 101 w 169"/>
                <a:gd name="T9" fmla="*/ 0 h 97"/>
                <a:gd name="T10" fmla="*/ 80 w 169"/>
                <a:gd name="T11" fmla="*/ 0 h 97"/>
                <a:gd name="T12" fmla="*/ 55 w 169"/>
                <a:gd name="T13" fmla="*/ 0 h 97"/>
                <a:gd name="T14" fmla="*/ 38 w 169"/>
                <a:gd name="T15" fmla="*/ 0 h 97"/>
                <a:gd name="T16" fmla="*/ 12 w 169"/>
                <a:gd name="T17" fmla="*/ 0 h 97"/>
                <a:gd name="T18" fmla="*/ 0 w 169"/>
                <a:gd name="T19" fmla="*/ 0 h 97"/>
                <a:gd name="T20" fmla="*/ 0 w 169"/>
                <a:gd name="T21" fmla="*/ 97 h 97"/>
                <a:gd name="T22" fmla="*/ 12 w 169"/>
                <a:gd name="T23" fmla="*/ 97 h 97"/>
                <a:gd name="T24" fmla="*/ 38 w 169"/>
                <a:gd name="T25" fmla="*/ 97 h 97"/>
                <a:gd name="T26" fmla="*/ 55 w 169"/>
                <a:gd name="T27" fmla="*/ 97 h 97"/>
                <a:gd name="T28" fmla="*/ 80 w 169"/>
                <a:gd name="T29" fmla="*/ 97 h 97"/>
                <a:gd name="T30" fmla="*/ 101 w 169"/>
                <a:gd name="T31" fmla="*/ 97 h 97"/>
                <a:gd name="T32" fmla="*/ 118 w 169"/>
                <a:gd name="T33" fmla="*/ 97 h 97"/>
                <a:gd name="T34" fmla="*/ 144 w 169"/>
                <a:gd name="T35" fmla="*/ 97 h 97"/>
                <a:gd name="T36" fmla="*/ 169 w 169"/>
                <a:gd name="T37" fmla="*/ 97 h 97"/>
                <a:gd name="T38" fmla="*/ 169 w 169"/>
                <a:gd name="T39" fmla="*/ 97 h 97"/>
                <a:gd name="T40" fmla="*/ 169 w 169"/>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7">
                  <a:moveTo>
                    <a:pt x="169" y="0"/>
                  </a:moveTo>
                  <a:lnTo>
                    <a:pt x="169" y="0"/>
                  </a:lnTo>
                  <a:lnTo>
                    <a:pt x="144" y="0"/>
                  </a:lnTo>
                  <a:lnTo>
                    <a:pt x="118" y="0"/>
                  </a:lnTo>
                  <a:lnTo>
                    <a:pt x="101" y="0"/>
                  </a:lnTo>
                  <a:lnTo>
                    <a:pt x="80" y="0"/>
                  </a:lnTo>
                  <a:lnTo>
                    <a:pt x="55" y="0"/>
                  </a:lnTo>
                  <a:lnTo>
                    <a:pt x="38" y="0"/>
                  </a:lnTo>
                  <a:lnTo>
                    <a:pt x="12" y="0"/>
                  </a:lnTo>
                  <a:lnTo>
                    <a:pt x="0" y="0"/>
                  </a:lnTo>
                  <a:lnTo>
                    <a:pt x="0" y="97"/>
                  </a:lnTo>
                  <a:lnTo>
                    <a:pt x="12" y="97"/>
                  </a:lnTo>
                  <a:lnTo>
                    <a:pt x="38" y="97"/>
                  </a:lnTo>
                  <a:lnTo>
                    <a:pt x="55" y="97"/>
                  </a:lnTo>
                  <a:lnTo>
                    <a:pt x="80" y="97"/>
                  </a:lnTo>
                  <a:lnTo>
                    <a:pt x="101" y="97"/>
                  </a:lnTo>
                  <a:lnTo>
                    <a:pt x="118" y="97"/>
                  </a:lnTo>
                  <a:lnTo>
                    <a:pt x="144" y="97"/>
                  </a:lnTo>
                  <a:lnTo>
                    <a:pt x="169" y="97"/>
                  </a:lnTo>
                  <a:lnTo>
                    <a:pt x="169" y="97"/>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910" y="3072"/>
              <a:ext cx="40" cy="23"/>
            </a:xfrm>
            <a:custGeom>
              <a:avLst/>
              <a:gdLst>
                <a:gd name="T0" fmla="*/ 174 w 174"/>
                <a:gd name="T1" fmla="*/ 0 h 97"/>
                <a:gd name="T2" fmla="*/ 174 w 174"/>
                <a:gd name="T3" fmla="*/ 0 h 97"/>
                <a:gd name="T4" fmla="*/ 148 w 174"/>
                <a:gd name="T5" fmla="*/ 0 h 97"/>
                <a:gd name="T6" fmla="*/ 123 w 174"/>
                <a:gd name="T7" fmla="*/ 0 h 97"/>
                <a:gd name="T8" fmla="*/ 102 w 174"/>
                <a:gd name="T9" fmla="*/ 0 h 97"/>
                <a:gd name="T10" fmla="*/ 85 w 174"/>
                <a:gd name="T11" fmla="*/ 0 h 97"/>
                <a:gd name="T12" fmla="*/ 64 w 174"/>
                <a:gd name="T13" fmla="*/ 0 h 97"/>
                <a:gd name="T14" fmla="*/ 38 w 174"/>
                <a:gd name="T15" fmla="*/ 0 h 97"/>
                <a:gd name="T16" fmla="*/ 17 w 174"/>
                <a:gd name="T17" fmla="*/ 0 h 97"/>
                <a:gd name="T18" fmla="*/ 0 w 174"/>
                <a:gd name="T19" fmla="*/ 0 h 97"/>
                <a:gd name="T20" fmla="*/ 0 w 174"/>
                <a:gd name="T21" fmla="*/ 97 h 97"/>
                <a:gd name="T22" fmla="*/ 17 w 174"/>
                <a:gd name="T23" fmla="*/ 97 h 97"/>
                <a:gd name="T24" fmla="*/ 38 w 174"/>
                <a:gd name="T25" fmla="*/ 97 h 97"/>
                <a:gd name="T26" fmla="*/ 64 w 174"/>
                <a:gd name="T27" fmla="*/ 97 h 97"/>
                <a:gd name="T28" fmla="*/ 85 w 174"/>
                <a:gd name="T29" fmla="*/ 97 h 97"/>
                <a:gd name="T30" fmla="*/ 102 w 174"/>
                <a:gd name="T31" fmla="*/ 97 h 97"/>
                <a:gd name="T32" fmla="*/ 123 w 174"/>
                <a:gd name="T33" fmla="*/ 97 h 97"/>
                <a:gd name="T34" fmla="*/ 148 w 174"/>
                <a:gd name="T35" fmla="*/ 97 h 97"/>
                <a:gd name="T36" fmla="*/ 174 w 174"/>
                <a:gd name="T37" fmla="*/ 97 h 97"/>
                <a:gd name="T38" fmla="*/ 174 w 174"/>
                <a:gd name="T39" fmla="*/ 97 h 97"/>
                <a:gd name="T40" fmla="*/ 174 w 174"/>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97">
                  <a:moveTo>
                    <a:pt x="174" y="0"/>
                  </a:moveTo>
                  <a:lnTo>
                    <a:pt x="174" y="0"/>
                  </a:lnTo>
                  <a:lnTo>
                    <a:pt x="148" y="0"/>
                  </a:lnTo>
                  <a:lnTo>
                    <a:pt x="123" y="0"/>
                  </a:lnTo>
                  <a:lnTo>
                    <a:pt x="102" y="0"/>
                  </a:lnTo>
                  <a:lnTo>
                    <a:pt x="85" y="0"/>
                  </a:lnTo>
                  <a:lnTo>
                    <a:pt x="64" y="0"/>
                  </a:lnTo>
                  <a:lnTo>
                    <a:pt x="38" y="0"/>
                  </a:lnTo>
                  <a:lnTo>
                    <a:pt x="17" y="0"/>
                  </a:lnTo>
                  <a:lnTo>
                    <a:pt x="0" y="0"/>
                  </a:lnTo>
                  <a:lnTo>
                    <a:pt x="0" y="97"/>
                  </a:lnTo>
                  <a:lnTo>
                    <a:pt x="17" y="97"/>
                  </a:lnTo>
                  <a:lnTo>
                    <a:pt x="38" y="97"/>
                  </a:lnTo>
                  <a:lnTo>
                    <a:pt x="64" y="97"/>
                  </a:lnTo>
                  <a:lnTo>
                    <a:pt x="85" y="97"/>
                  </a:lnTo>
                  <a:lnTo>
                    <a:pt x="102" y="97"/>
                  </a:lnTo>
                  <a:lnTo>
                    <a:pt x="123" y="97"/>
                  </a:lnTo>
                  <a:lnTo>
                    <a:pt x="148" y="97"/>
                  </a:lnTo>
                  <a:lnTo>
                    <a:pt x="174" y="97"/>
                  </a:lnTo>
                  <a:lnTo>
                    <a:pt x="174" y="97"/>
                  </a:lnTo>
                  <a:lnTo>
                    <a:pt x="174"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950" y="3072"/>
              <a:ext cx="40" cy="23"/>
            </a:xfrm>
            <a:custGeom>
              <a:avLst/>
              <a:gdLst>
                <a:gd name="T0" fmla="*/ 177 w 177"/>
                <a:gd name="T1" fmla="*/ 0 h 97"/>
                <a:gd name="T2" fmla="*/ 177 w 177"/>
                <a:gd name="T3" fmla="*/ 0 h 97"/>
                <a:gd name="T4" fmla="*/ 152 w 177"/>
                <a:gd name="T5" fmla="*/ 0 h 97"/>
                <a:gd name="T6" fmla="*/ 127 w 177"/>
                <a:gd name="T7" fmla="*/ 0 h 97"/>
                <a:gd name="T8" fmla="*/ 105 w 177"/>
                <a:gd name="T9" fmla="*/ 0 h 97"/>
                <a:gd name="T10" fmla="*/ 88 w 177"/>
                <a:gd name="T11" fmla="*/ 0 h 97"/>
                <a:gd name="T12" fmla="*/ 63 w 177"/>
                <a:gd name="T13" fmla="*/ 0 h 97"/>
                <a:gd name="T14" fmla="*/ 38 w 177"/>
                <a:gd name="T15" fmla="*/ 0 h 97"/>
                <a:gd name="T16" fmla="*/ 16 w 177"/>
                <a:gd name="T17" fmla="*/ 0 h 97"/>
                <a:gd name="T18" fmla="*/ 0 w 177"/>
                <a:gd name="T19" fmla="*/ 0 h 97"/>
                <a:gd name="T20" fmla="*/ 0 w 177"/>
                <a:gd name="T21" fmla="*/ 97 h 97"/>
                <a:gd name="T22" fmla="*/ 16 w 177"/>
                <a:gd name="T23" fmla="*/ 97 h 97"/>
                <a:gd name="T24" fmla="*/ 38 w 177"/>
                <a:gd name="T25" fmla="*/ 97 h 97"/>
                <a:gd name="T26" fmla="*/ 63 w 177"/>
                <a:gd name="T27" fmla="*/ 97 h 97"/>
                <a:gd name="T28" fmla="*/ 88 w 177"/>
                <a:gd name="T29" fmla="*/ 97 h 97"/>
                <a:gd name="T30" fmla="*/ 105 w 177"/>
                <a:gd name="T31" fmla="*/ 97 h 97"/>
                <a:gd name="T32" fmla="*/ 127 w 177"/>
                <a:gd name="T33" fmla="*/ 97 h 97"/>
                <a:gd name="T34" fmla="*/ 152 w 177"/>
                <a:gd name="T35" fmla="*/ 97 h 97"/>
                <a:gd name="T36" fmla="*/ 177 w 177"/>
                <a:gd name="T37" fmla="*/ 97 h 97"/>
                <a:gd name="T38" fmla="*/ 177 w 177"/>
                <a:gd name="T39" fmla="*/ 97 h 97"/>
                <a:gd name="T40" fmla="*/ 177 w 177"/>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97">
                  <a:moveTo>
                    <a:pt x="177" y="0"/>
                  </a:moveTo>
                  <a:lnTo>
                    <a:pt x="177" y="0"/>
                  </a:lnTo>
                  <a:lnTo>
                    <a:pt x="152" y="0"/>
                  </a:lnTo>
                  <a:lnTo>
                    <a:pt x="127" y="0"/>
                  </a:lnTo>
                  <a:lnTo>
                    <a:pt x="105" y="0"/>
                  </a:lnTo>
                  <a:lnTo>
                    <a:pt x="88" y="0"/>
                  </a:lnTo>
                  <a:lnTo>
                    <a:pt x="63" y="0"/>
                  </a:lnTo>
                  <a:lnTo>
                    <a:pt x="38" y="0"/>
                  </a:lnTo>
                  <a:lnTo>
                    <a:pt x="16" y="0"/>
                  </a:lnTo>
                  <a:lnTo>
                    <a:pt x="0" y="0"/>
                  </a:lnTo>
                  <a:lnTo>
                    <a:pt x="0" y="97"/>
                  </a:lnTo>
                  <a:lnTo>
                    <a:pt x="16" y="97"/>
                  </a:lnTo>
                  <a:lnTo>
                    <a:pt x="38" y="97"/>
                  </a:lnTo>
                  <a:lnTo>
                    <a:pt x="63" y="97"/>
                  </a:lnTo>
                  <a:lnTo>
                    <a:pt x="88" y="97"/>
                  </a:lnTo>
                  <a:lnTo>
                    <a:pt x="105" y="97"/>
                  </a:lnTo>
                  <a:lnTo>
                    <a:pt x="127" y="97"/>
                  </a:lnTo>
                  <a:lnTo>
                    <a:pt x="152" y="97"/>
                  </a:lnTo>
                  <a:lnTo>
                    <a:pt x="177" y="97"/>
                  </a:lnTo>
                  <a:lnTo>
                    <a:pt x="177" y="97"/>
                  </a:lnTo>
                  <a:lnTo>
                    <a:pt x="177"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1990" y="3072"/>
              <a:ext cx="40" cy="23"/>
            </a:xfrm>
            <a:custGeom>
              <a:avLst/>
              <a:gdLst>
                <a:gd name="T0" fmla="*/ 174 w 174"/>
                <a:gd name="T1" fmla="*/ 0 h 97"/>
                <a:gd name="T2" fmla="*/ 174 w 174"/>
                <a:gd name="T3" fmla="*/ 0 h 97"/>
                <a:gd name="T4" fmla="*/ 144 w 174"/>
                <a:gd name="T5" fmla="*/ 0 h 97"/>
                <a:gd name="T6" fmla="*/ 123 w 174"/>
                <a:gd name="T7" fmla="*/ 0 h 97"/>
                <a:gd name="T8" fmla="*/ 106 w 174"/>
                <a:gd name="T9" fmla="*/ 0 h 97"/>
                <a:gd name="T10" fmla="*/ 85 w 174"/>
                <a:gd name="T11" fmla="*/ 0 h 97"/>
                <a:gd name="T12" fmla="*/ 55 w 174"/>
                <a:gd name="T13" fmla="*/ 0 h 97"/>
                <a:gd name="T14" fmla="*/ 38 w 174"/>
                <a:gd name="T15" fmla="*/ 0 h 97"/>
                <a:gd name="T16" fmla="*/ 17 w 174"/>
                <a:gd name="T17" fmla="*/ 0 h 97"/>
                <a:gd name="T18" fmla="*/ 0 w 174"/>
                <a:gd name="T19" fmla="*/ 0 h 97"/>
                <a:gd name="T20" fmla="*/ 0 w 174"/>
                <a:gd name="T21" fmla="*/ 97 h 97"/>
                <a:gd name="T22" fmla="*/ 17 w 174"/>
                <a:gd name="T23" fmla="*/ 97 h 97"/>
                <a:gd name="T24" fmla="*/ 38 w 174"/>
                <a:gd name="T25" fmla="*/ 97 h 97"/>
                <a:gd name="T26" fmla="*/ 55 w 174"/>
                <a:gd name="T27" fmla="*/ 97 h 97"/>
                <a:gd name="T28" fmla="*/ 85 w 174"/>
                <a:gd name="T29" fmla="*/ 97 h 97"/>
                <a:gd name="T30" fmla="*/ 106 w 174"/>
                <a:gd name="T31" fmla="*/ 97 h 97"/>
                <a:gd name="T32" fmla="*/ 123 w 174"/>
                <a:gd name="T33" fmla="*/ 97 h 97"/>
                <a:gd name="T34" fmla="*/ 144 w 174"/>
                <a:gd name="T35" fmla="*/ 97 h 97"/>
                <a:gd name="T36" fmla="*/ 174 w 174"/>
                <a:gd name="T37" fmla="*/ 97 h 97"/>
                <a:gd name="T38" fmla="*/ 174 w 174"/>
                <a:gd name="T39" fmla="*/ 97 h 97"/>
                <a:gd name="T40" fmla="*/ 174 w 174"/>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97">
                  <a:moveTo>
                    <a:pt x="174" y="0"/>
                  </a:moveTo>
                  <a:lnTo>
                    <a:pt x="174" y="0"/>
                  </a:lnTo>
                  <a:lnTo>
                    <a:pt x="144" y="0"/>
                  </a:lnTo>
                  <a:lnTo>
                    <a:pt x="123" y="0"/>
                  </a:lnTo>
                  <a:lnTo>
                    <a:pt x="106" y="0"/>
                  </a:lnTo>
                  <a:lnTo>
                    <a:pt x="85" y="0"/>
                  </a:lnTo>
                  <a:lnTo>
                    <a:pt x="55" y="0"/>
                  </a:lnTo>
                  <a:lnTo>
                    <a:pt x="38" y="0"/>
                  </a:lnTo>
                  <a:lnTo>
                    <a:pt x="17" y="0"/>
                  </a:lnTo>
                  <a:lnTo>
                    <a:pt x="0" y="0"/>
                  </a:lnTo>
                  <a:lnTo>
                    <a:pt x="0" y="97"/>
                  </a:lnTo>
                  <a:lnTo>
                    <a:pt x="17" y="97"/>
                  </a:lnTo>
                  <a:lnTo>
                    <a:pt x="38" y="97"/>
                  </a:lnTo>
                  <a:lnTo>
                    <a:pt x="55" y="97"/>
                  </a:lnTo>
                  <a:lnTo>
                    <a:pt x="85" y="97"/>
                  </a:lnTo>
                  <a:lnTo>
                    <a:pt x="106" y="97"/>
                  </a:lnTo>
                  <a:lnTo>
                    <a:pt x="123" y="97"/>
                  </a:lnTo>
                  <a:lnTo>
                    <a:pt x="144" y="97"/>
                  </a:lnTo>
                  <a:lnTo>
                    <a:pt x="174" y="97"/>
                  </a:lnTo>
                  <a:lnTo>
                    <a:pt x="174" y="97"/>
                  </a:lnTo>
                  <a:lnTo>
                    <a:pt x="174"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2030" y="3072"/>
              <a:ext cx="40" cy="23"/>
            </a:xfrm>
            <a:custGeom>
              <a:avLst/>
              <a:gdLst>
                <a:gd name="T0" fmla="*/ 173 w 173"/>
                <a:gd name="T1" fmla="*/ 0 h 97"/>
                <a:gd name="T2" fmla="*/ 173 w 173"/>
                <a:gd name="T3" fmla="*/ 0 h 97"/>
                <a:gd name="T4" fmla="*/ 144 w 173"/>
                <a:gd name="T5" fmla="*/ 0 h 97"/>
                <a:gd name="T6" fmla="*/ 123 w 173"/>
                <a:gd name="T7" fmla="*/ 0 h 97"/>
                <a:gd name="T8" fmla="*/ 97 w 173"/>
                <a:gd name="T9" fmla="*/ 0 h 97"/>
                <a:gd name="T10" fmla="*/ 85 w 173"/>
                <a:gd name="T11" fmla="*/ 0 h 97"/>
                <a:gd name="T12" fmla="*/ 59 w 173"/>
                <a:gd name="T13" fmla="*/ 0 h 97"/>
                <a:gd name="T14" fmla="*/ 38 w 173"/>
                <a:gd name="T15" fmla="*/ 0 h 97"/>
                <a:gd name="T16" fmla="*/ 13 w 173"/>
                <a:gd name="T17" fmla="*/ 0 h 97"/>
                <a:gd name="T18" fmla="*/ 0 w 173"/>
                <a:gd name="T19" fmla="*/ 0 h 97"/>
                <a:gd name="T20" fmla="*/ 0 w 173"/>
                <a:gd name="T21" fmla="*/ 97 h 97"/>
                <a:gd name="T22" fmla="*/ 13 w 173"/>
                <a:gd name="T23" fmla="*/ 97 h 97"/>
                <a:gd name="T24" fmla="*/ 38 w 173"/>
                <a:gd name="T25" fmla="*/ 97 h 97"/>
                <a:gd name="T26" fmla="*/ 59 w 173"/>
                <a:gd name="T27" fmla="*/ 97 h 97"/>
                <a:gd name="T28" fmla="*/ 85 w 173"/>
                <a:gd name="T29" fmla="*/ 97 h 97"/>
                <a:gd name="T30" fmla="*/ 97 w 173"/>
                <a:gd name="T31" fmla="*/ 97 h 97"/>
                <a:gd name="T32" fmla="*/ 123 w 173"/>
                <a:gd name="T33" fmla="*/ 97 h 97"/>
                <a:gd name="T34" fmla="*/ 144 w 173"/>
                <a:gd name="T35" fmla="*/ 97 h 97"/>
                <a:gd name="T36" fmla="*/ 173 w 173"/>
                <a:gd name="T37" fmla="*/ 97 h 97"/>
                <a:gd name="T38" fmla="*/ 173 w 173"/>
                <a:gd name="T39" fmla="*/ 97 h 97"/>
                <a:gd name="T40" fmla="*/ 173 w 173"/>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97">
                  <a:moveTo>
                    <a:pt x="173" y="0"/>
                  </a:moveTo>
                  <a:lnTo>
                    <a:pt x="173" y="0"/>
                  </a:lnTo>
                  <a:lnTo>
                    <a:pt x="144" y="0"/>
                  </a:lnTo>
                  <a:lnTo>
                    <a:pt x="123" y="0"/>
                  </a:lnTo>
                  <a:lnTo>
                    <a:pt x="97" y="0"/>
                  </a:lnTo>
                  <a:lnTo>
                    <a:pt x="85" y="0"/>
                  </a:lnTo>
                  <a:lnTo>
                    <a:pt x="59" y="0"/>
                  </a:lnTo>
                  <a:lnTo>
                    <a:pt x="38" y="0"/>
                  </a:lnTo>
                  <a:lnTo>
                    <a:pt x="13" y="0"/>
                  </a:lnTo>
                  <a:lnTo>
                    <a:pt x="0" y="0"/>
                  </a:lnTo>
                  <a:lnTo>
                    <a:pt x="0" y="97"/>
                  </a:lnTo>
                  <a:lnTo>
                    <a:pt x="13" y="97"/>
                  </a:lnTo>
                  <a:lnTo>
                    <a:pt x="38" y="97"/>
                  </a:lnTo>
                  <a:lnTo>
                    <a:pt x="59" y="97"/>
                  </a:lnTo>
                  <a:lnTo>
                    <a:pt x="85" y="97"/>
                  </a:lnTo>
                  <a:lnTo>
                    <a:pt x="97" y="97"/>
                  </a:lnTo>
                  <a:lnTo>
                    <a:pt x="123" y="97"/>
                  </a:lnTo>
                  <a:lnTo>
                    <a:pt x="144" y="97"/>
                  </a:lnTo>
                  <a:lnTo>
                    <a:pt x="173" y="97"/>
                  </a:lnTo>
                  <a:lnTo>
                    <a:pt x="173" y="97"/>
                  </a:lnTo>
                  <a:lnTo>
                    <a:pt x="173"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2070" y="3072"/>
              <a:ext cx="41" cy="23"/>
            </a:xfrm>
            <a:custGeom>
              <a:avLst/>
              <a:gdLst>
                <a:gd name="T0" fmla="*/ 178 w 178"/>
                <a:gd name="T1" fmla="*/ 0 h 97"/>
                <a:gd name="T2" fmla="*/ 178 w 178"/>
                <a:gd name="T3" fmla="*/ 0 h 97"/>
                <a:gd name="T4" fmla="*/ 149 w 178"/>
                <a:gd name="T5" fmla="*/ 0 h 97"/>
                <a:gd name="T6" fmla="*/ 127 w 178"/>
                <a:gd name="T7" fmla="*/ 0 h 97"/>
                <a:gd name="T8" fmla="*/ 102 w 178"/>
                <a:gd name="T9" fmla="*/ 0 h 97"/>
                <a:gd name="T10" fmla="*/ 89 w 178"/>
                <a:gd name="T11" fmla="*/ 0 h 97"/>
                <a:gd name="T12" fmla="*/ 60 w 178"/>
                <a:gd name="T13" fmla="*/ 0 h 97"/>
                <a:gd name="T14" fmla="*/ 38 w 178"/>
                <a:gd name="T15" fmla="*/ 0 h 97"/>
                <a:gd name="T16" fmla="*/ 13 w 178"/>
                <a:gd name="T17" fmla="*/ 0 h 97"/>
                <a:gd name="T18" fmla="*/ 0 w 178"/>
                <a:gd name="T19" fmla="*/ 0 h 97"/>
                <a:gd name="T20" fmla="*/ 0 w 178"/>
                <a:gd name="T21" fmla="*/ 97 h 97"/>
                <a:gd name="T22" fmla="*/ 13 w 178"/>
                <a:gd name="T23" fmla="*/ 97 h 97"/>
                <a:gd name="T24" fmla="*/ 38 w 178"/>
                <a:gd name="T25" fmla="*/ 97 h 97"/>
                <a:gd name="T26" fmla="*/ 60 w 178"/>
                <a:gd name="T27" fmla="*/ 97 h 97"/>
                <a:gd name="T28" fmla="*/ 89 w 178"/>
                <a:gd name="T29" fmla="*/ 97 h 97"/>
                <a:gd name="T30" fmla="*/ 102 w 178"/>
                <a:gd name="T31" fmla="*/ 97 h 97"/>
                <a:gd name="T32" fmla="*/ 127 w 178"/>
                <a:gd name="T33" fmla="*/ 97 h 97"/>
                <a:gd name="T34" fmla="*/ 149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49" y="0"/>
                  </a:lnTo>
                  <a:lnTo>
                    <a:pt x="127" y="0"/>
                  </a:lnTo>
                  <a:lnTo>
                    <a:pt x="102" y="0"/>
                  </a:lnTo>
                  <a:lnTo>
                    <a:pt x="89" y="0"/>
                  </a:lnTo>
                  <a:lnTo>
                    <a:pt x="60" y="0"/>
                  </a:lnTo>
                  <a:lnTo>
                    <a:pt x="38" y="0"/>
                  </a:lnTo>
                  <a:lnTo>
                    <a:pt x="13" y="0"/>
                  </a:lnTo>
                  <a:lnTo>
                    <a:pt x="0" y="0"/>
                  </a:lnTo>
                  <a:lnTo>
                    <a:pt x="0" y="97"/>
                  </a:lnTo>
                  <a:lnTo>
                    <a:pt x="13" y="97"/>
                  </a:lnTo>
                  <a:lnTo>
                    <a:pt x="38" y="97"/>
                  </a:lnTo>
                  <a:lnTo>
                    <a:pt x="60" y="97"/>
                  </a:lnTo>
                  <a:lnTo>
                    <a:pt x="89" y="97"/>
                  </a:lnTo>
                  <a:lnTo>
                    <a:pt x="102" y="97"/>
                  </a:lnTo>
                  <a:lnTo>
                    <a:pt x="127" y="97"/>
                  </a:lnTo>
                  <a:lnTo>
                    <a:pt x="149"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2111" y="3072"/>
              <a:ext cx="38" cy="23"/>
            </a:xfrm>
            <a:custGeom>
              <a:avLst/>
              <a:gdLst>
                <a:gd name="T0" fmla="*/ 165 w 165"/>
                <a:gd name="T1" fmla="*/ 0 h 97"/>
                <a:gd name="T2" fmla="*/ 165 w 165"/>
                <a:gd name="T3" fmla="*/ 0 h 97"/>
                <a:gd name="T4" fmla="*/ 140 w 165"/>
                <a:gd name="T5" fmla="*/ 0 h 97"/>
                <a:gd name="T6" fmla="*/ 114 w 165"/>
                <a:gd name="T7" fmla="*/ 0 h 97"/>
                <a:gd name="T8" fmla="*/ 98 w 165"/>
                <a:gd name="T9" fmla="*/ 0 h 97"/>
                <a:gd name="T10" fmla="*/ 76 w 165"/>
                <a:gd name="T11" fmla="*/ 0 h 97"/>
                <a:gd name="T12" fmla="*/ 55 w 165"/>
                <a:gd name="T13" fmla="*/ 0 h 97"/>
                <a:gd name="T14" fmla="*/ 38 w 165"/>
                <a:gd name="T15" fmla="*/ 0 h 97"/>
                <a:gd name="T16" fmla="*/ 13 w 165"/>
                <a:gd name="T17" fmla="*/ 0 h 97"/>
                <a:gd name="T18" fmla="*/ 0 w 165"/>
                <a:gd name="T19" fmla="*/ 0 h 97"/>
                <a:gd name="T20" fmla="*/ 0 w 165"/>
                <a:gd name="T21" fmla="*/ 97 h 97"/>
                <a:gd name="T22" fmla="*/ 13 w 165"/>
                <a:gd name="T23" fmla="*/ 97 h 97"/>
                <a:gd name="T24" fmla="*/ 38 w 165"/>
                <a:gd name="T25" fmla="*/ 97 h 97"/>
                <a:gd name="T26" fmla="*/ 55 w 165"/>
                <a:gd name="T27" fmla="*/ 97 h 97"/>
                <a:gd name="T28" fmla="*/ 76 w 165"/>
                <a:gd name="T29" fmla="*/ 97 h 97"/>
                <a:gd name="T30" fmla="*/ 98 w 165"/>
                <a:gd name="T31" fmla="*/ 97 h 97"/>
                <a:gd name="T32" fmla="*/ 114 w 165"/>
                <a:gd name="T33" fmla="*/ 97 h 97"/>
                <a:gd name="T34" fmla="*/ 140 w 165"/>
                <a:gd name="T35" fmla="*/ 97 h 97"/>
                <a:gd name="T36" fmla="*/ 165 w 165"/>
                <a:gd name="T37" fmla="*/ 97 h 97"/>
                <a:gd name="T38" fmla="*/ 165 w 165"/>
                <a:gd name="T39" fmla="*/ 97 h 97"/>
                <a:gd name="T40" fmla="*/ 165 w 165"/>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97">
                  <a:moveTo>
                    <a:pt x="165" y="0"/>
                  </a:moveTo>
                  <a:lnTo>
                    <a:pt x="165" y="0"/>
                  </a:lnTo>
                  <a:lnTo>
                    <a:pt x="140" y="0"/>
                  </a:lnTo>
                  <a:lnTo>
                    <a:pt x="114" y="0"/>
                  </a:lnTo>
                  <a:lnTo>
                    <a:pt x="98" y="0"/>
                  </a:lnTo>
                  <a:lnTo>
                    <a:pt x="76" y="0"/>
                  </a:lnTo>
                  <a:lnTo>
                    <a:pt x="55" y="0"/>
                  </a:lnTo>
                  <a:lnTo>
                    <a:pt x="38" y="0"/>
                  </a:lnTo>
                  <a:lnTo>
                    <a:pt x="13" y="0"/>
                  </a:lnTo>
                  <a:lnTo>
                    <a:pt x="0" y="0"/>
                  </a:lnTo>
                  <a:lnTo>
                    <a:pt x="0" y="97"/>
                  </a:lnTo>
                  <a:lnTo>
                    <a:pt x="13" y="97"/>
                  </a:lnTo>
                  <a:lnTo>
                    <a:pt x="38" y="97"/>
                  </a:lnTo>
                  <a:lnTo>
                    <a:pt x="55" y="97"/>
                  </a:lnTo>
                  <a:lnTo>
                    <a:pt x="76" y="97"/>
                  </a:lnTo>
                  <a:lnTo>
                    <a:pt x="98" y="97"/>
                  </a:lnTo>
                  <a:lnTo>
                    <a:pt x="114" y="97"/>
                  </a:lnTo>
                  <a:lnTo>
                    <a:pt x="140" y="97"/>
                  </a:lnTo>
                  <a:lnTo>
                    <a:pt x="165" y="97"/>
                  </a:lnTo>
                  <a:lnTo>
                    <a:pt x="165" y="97"/>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2149" y="3072"/>
              <a:ext cx="40" cy="23"/>
            </a:xfrm>
            <a:custGeom>
              <a:avLst/>
              <a:gdLst>
                <a:gd name="T0" fmla="*/ 165 w 178"/>
                <a:gd name="T1" fmla="*/ 0 h 97"/>
                <a:gd name="T2" fmla="*/ 165 w 178"/>
                <a:gd name="T3" fmla="*/ 0 h 97"/>
                <a:gd name="T4" fmla="*/ 153 w 178"/>
                <a:gd name="T5" fmla="*/ 0 h 97"/>
                <a:gd name="T6" fmla="*/ 127 w 178"/>
                <a:gd name="T7" fmla="*/ 0 h 97"/>
                <a:gd name="T8" fmla="*/ 106 w 178"/>
                <a:gd name="T9" fmla="*/ 0 h 97"/>
                <a:gd name="T10" fmla="*/ 89 w 178"/>
                <a:gd name="T11" fmla="*/ 0 h 97"/>
                <a:gd name="T12" fmla="*/ 64 w 178"/>
                <a:gd name="T13" fmla="*/ 0 h 97"/>
                <a:gd name="T14" fmla="*/ 38 w 178"/>
                <a:gd name="T15" fmla="*/ 0 h 97"/>
                <a:gd name="T16" fmla="*/ 17 w 178"/>
                <a:gd name="T17" fmla="*/ 0 h 97"/>
                <a:gd name="T18" fmla="*/ 0 w 178"/>
                <a:gd name="T19" fmla="*/ 0 h 97"/>
                <a:gd name="T20" fmla="*/ 0 w 178"/>
                <a:gd name="T21" fmla="*/ 97 h 97"/>
                <a:gd name="T22" fmla="*/ 17 w 178"/>
                <a:gd name="T23" fmla="*/ 97 h 97"/>
                <a:gd name="T24" fmla="*/ 38 w 178"/>
                <a:gd name="T25" fmla="*/ 97 h 97"/>
                <a:gd name="T26" fmla="*/ 64 w 178"/>
                <a:gd name="T27" fmla="*/ 97 h 97"/>
                <a:gd name="T28" fmla="*/ 89 w 178"/>
                <a:gd name="T29" fmla="*/ 97 h 97"/>
                <a:gd name="T30" fmla="*/ 106 w 178"/>
                <a:gd name="T31" fmla="*/ 97 h 97"/>
                <a:gd name="T32" fmla="*/ 127 w 178"/>
                <a:gd name="T33" fmla="*/ 97 h 97"/>
                <a:gd name="T34" fmla="*/ 153 w 178"/>
                <a:gd name="T35" fmla="*/ 97 h 97"/>
                <a:gd name="T36" fmla="*/ 178 w 178"/>
                <a:gd name="T37" fmla="*/ 97 h 97"/>
                <a:gd name="T38" fmla="*/ 178 w 178"/>
                <a:gd name="T39" fmla="*/ 97 h 97"/>
                <a:gd name="T40" fmla="*/ 165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65" y="0"/>
                  </a:moveTo>
                  <a:lnTo>
                    <a:pt x="165" y="0"/>
                  </a:lnTo>
                  <a:lnTo>
                    <a:pt x="153" y="0"/>
                  </a:lnTo>
                  <a:lnTo>
                    <a:pt x="127" y="0"/>
                  </a:lnTo>
                  <a:lnTo>
                    <a:pt x="106" y="0"/>
                  </a:lnTo>
                  <a:lnTo>
                    <a:pt x="89" y="0"/>
                  </a:lnTo>
                  <a:lnTo>
                    <a:pt x="64" y="0"/>
                  </a:lnTo>
                  <a:lnTo>
                    <a:pt x="38" y="0"/>
                  </a:lnTo>
                  <a:lnTo>
                    <a:pt x="17" y="0"/>
                  </a:lnTo>
                  <a:lnTo>
                    <a:pt x="0" y="0"/>
                  </a:lnTo>
                  <a:lnTo>
                    <a:pt x="0" y="97"/>
                  </a:lnTo>
                  <a:lnTo>
                    <a:pt x="17" y="97"/>
                  </a:lnTo>
                  <a:lnTo>
                    <a:pt x="38" y="97"/>
                  </a:lnTo>
                  <a:lnTo>
                    <a:pt x="64" y="97"/>
                  </a:lnTo>
                  <a:lnTo>
                    <a:pt x="89" y="97"/>
                  </a:lnTo>
                  <a:lnTo>
                    <a:pt x="106" y="97"/>
                  </a:lnTo>
                  <a:lnTo>
                    <a:pt x="127" y="97"/>
                  </a:lnTo>
                  <a:lnTo>
                    <a:pt x="153" y="97"/>
                  </a:lnTo>
                  <a:lnTo>
                    <a:pt x="178" y="97"/>
                  </a:lnTo>
                  <a:lnTo>
                    <a:pt x="178" y="97"/>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188" y="3070"/>
              <a:ext cx="42" cy="25"/>
            </a:xfrm>
            <a:custGeom>
              <a:avLst/>
              <a:gdLst>
                <a:gd name="T0" fmla="*/ 173 w 186"/>
                <a:gd name="T1" fmla="*/ 0 h 105"/>
                <a:gd name="T2" fmla="*/ 173 w 186"/>
                <a:gd name="T3" fmla="*/ 0 h 105"/>
                <a:gd name="T4" fmla="*/ 152 w 186"/>
                <a:gd name="T5" fmla="*/ 0 h 105"/>
                <a:gd name="T6" fmla="*/ 135 w 186"/>
                <a:gd name="T7" fmla="*/ 8 h 105"/>
                <a:gd name="T8" fmla="*/ 114 w 186"/>
                <a:gd name="T9" fmla="*/ 8 h 105"/>
                <a:gd name="T10" fmla="*/ 88 w 186"/>
                <a:gd name="T11" fmla="*/ 8 h 105"/>
                <a:gd name="T12" fmla="*/ 71 w 186"/>
                <a:gd name="T13" fmla="*/ 8 h 105"/>
                <a:gd name="T14" fmla="*/ 46 w 186"/>
                <a:gd name="T15" fmla="*/ 8 h 105"/>
                <a:gd name="T16" fmla="*/ 25 w 186"/>
                <a:gd name="T17" fmla="*/ 8 h 105"/>
                <a:gd name="T18" fmla="*/ 0 w 186"/>
                <a:gd name="T19" fmla="*/ 8 h 105"/>
                <a:gd name="T20" fmla="*/ 8 w 186"/>
                <a:gd name="T21" fmla="*/ 105 h 105"/>
                <a:gd name="T22" fmla="*/ 25 w 186"/>
                <a:gd name="T23" fmla="*/ 105 h 105"/>
                <a:gd name="T24" fmla="*/ 46 w 186"/>
                <a:gd name="T25" fmla="*/ 105 h 105"/>
                <a:gd name="T26" fmla="*/ 71 w 186"/>
                <a:gd name="T27" fmla="*/ 105 h 105"/>
                <a:gd name="T28" fmla="*/ 97 w 186"/>
                <a:gd name="T29" fmla="*/ 105 h 105"/>
                <a:gd name="T30" fmla="*/ 122 w 186"/>
                <a:gd name="T31" fmla="*/ 93 h 105"/>
                <a:gd name="T32" fmla="*/ 135 w 186"/>
                <a:gd name="T33" fmla="*/ 93 h 105"/>
                <a:gd name="T34" fmla="*/ 160 w 186"/>
                <a:gd name="T35" fmla="*/ 93 h 105"/>
                <a:gd name="T36" fmla="*/ 186 w 186"/>
                <a:gd name="T37" fmla="*/ 93 h 105"/>
                <a:gd name="T38" fmla="*/ 186 w 186"/>
                <a:gd name="T39" fmla="*/ 93 h 105"/>
                <a:gd name="T40" fmla="*/ 173 w 186"/>
                <a:gd name="T4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105">
                  <a:moveTo>
                    <a:pt x="173" y="0"/>
                  </a:moveTo>
                  <a:lnTo>
                    <a:pt x="173" y="0"/>
                  </a:lnTo>
                  <a:lnTo>
                    <a:pt x="152" y="0"/>
                  </a:lnTo>
                  <a:lnTo>
                    <a:pt x="135" y="8"/>
                  </a:lnTo>
                  <a:lnTo>
                    <a:pt x="114" y="8"/>
                  </a:lnTo>
                  <a:lnTo>
                    <a:pt x="88" y="8"/>
                  </a:lnTo>
                  <a:lnTo>
                    <a:pt x="71" y="8"/>
                  </a:lnTo>
                  <a:lnTo>
                    <a:pt x="46" y="8"/>
                  </a:lnTo>
                  <a:lnTo>
                    <a:pt x="25" y="8"/>
                  </a:lnTo>
                  <a:lnTo>
                    <a:pt x="0" y="8"/>
                  </a:lnTo>
                  <a:lnTo>
                    <a:pt x="8" y="105"/>
                  </a:lnTo>
                  <a:lnTo>
                    <a:pt x="25" y="105"/>
                  </a:lnTo>
                  <a:lnTo>
                    <a:pt x="46" y="105"/>
                  </a:lnTo>
                  <a:lnTo>
                    <a:pt x="71" y="105"/>
                  </a:lnTo>
                  <a:lnTo>
                    <a:pt x="97" y="105"/>
                  </a:lnTo>
                  <a:lnTo>
                    <a:pt x="122" y="93"/>
                  </a:lnTo>
                  <a:lnTo>
                    <a:pt x="135" y="93"/>
                  </a:lnTo>
                  <a:lnTo>
                    <a:pt x="160" y="93"/>
                  </a:lnTo>
                  <a:lnTo>
                    <a:pt x="186" y="93"/>
                  </a:lnTo>
                  <a:lnTo>
                    <a:pt x="186" y="93"/>
                  </a:lnTo>
                  <a:lnTo>
                    <a:pt x="173"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2228" y="3067"/>
              <a:ext cx="42" cy="26"/>
            </a:xfrm>
            <a:custGeom>
              <a:avLst/>
              <a:gdLst>
                <a:gd name="T0" fmla="*/ 165 w 182"/>
                <a:gd name="T1" fmla="*/ 0 h 110"/>
                <a:gd name="T2" fmla="*/ 165 w 182"/>
                <a:gd name="T3" fmla="*/ 0 h 110"/>
                <a:gd name="T4" fmla="*/ 140 w 182"/>
                <a:gd name="T5" fmla="*/ 4 h 110"/>
                <a:gd name="T6" fmla="*/ 127 w 182"/>
                <a:gd name="T7" fmla="*/ 4 h 110"/>
                <a:gd name="T8" fmla="*/ 102 w 182"/>
                <a:gd name="T9" fmla="*/ 4 h 110"/>
                <a:gd name="T10" fmla="*/ 89 w 182"/>
                <a:gd name="T11" fmla="*/ 4 h 110"/>
                <a:gd name="T12" fmla="*/ 64 w 182"/>
                <a:gd name="T13" fmla="*/ 13 h 110"/>
                <a:gd name="T14" fmla="*/ 43 w 182"/>
                <a:gd name="T15" fmla="*/ 13 h 110"/>
                <a:gd name="T16" fmla="*/ 26 w 182"/>
                <a:gd name="T17" fmla="*/ 13 h 110"/>
                <a:gd name="T18" fmla="*/ 0 w 182"/>
                <a:gd name="T19" fmla="*/ 13 h 110"/>
                <a:gd name="T20" fmla="*/ 9 w 182"/>
                <a:gd name="T21" fmla="*/ 110 h 110"/>
                <a:gd name="T22" fmla="*/ 34 w 182"/>
                <a:gd name="T23" fmla="*/ 110 h 110"/>
                <a:gd name="T24" fmla="*/ 47 w 182"/>
                <a:gd name="T25" fmla="*/ 110 h 110"/>
                <a:gd name="T26" fmla="*/ 72 w 182"/>
                <a:gd name="T27" fmla="*/ 97 h 110"/>
                <a:gd name="T28" fmla="*/ 93 w 182"/>
                <a:gd name="T29" fmla="*/ 97 h 110"/>
                <a:gd name="T30" fmla="*/ 110 w 182"/>
                <a:gd name="T31" fmla="*/ 97 h 110"/>
                <a:gd name="T32" fmla="*/ 132 w 182"/>
                <a:gd name="T33" fmla="*/ 97 h 110"/>
                <a:gd name="T34" fmla="*/ 157 w 182"/>
                <a:gd name="T35" fmla="*/ 89 h 110"/>
                <a:gd name="T36" fmla="*/ 182 w 182"/>
                <a:gd name="T37" fmla="*/ 89 h 110"/>
                <a:gd name="T38" fmla="*/ 182 w 182"/>
                <a:gd name="T39" fmla="*/ 89 h 110"/>
                <a:gd name="T40" fmla="*/ 165 w 182"/>
                <a:gd name="T4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10">
                  <a:moveTo>
                    <a:pt x="165" y="0"/>
                  </a:moveTo>
                  <a:lnTo>
                    <a:pt x="165" y="0"/>
                  </a:lnTo>
                  <a:lnTo>
                    <a:pt x="140" y="4"/>
                  </a:lnTo>
                  <a:lnTo>
                    <a:pt x="127" y="4"/>
                  </a:lnTo>
                  <a:lnTo>
                    <a:pt x="102" y="4"/>
                  </a:lnTo>
                  <a:lnTo>
                    <a:pt x="89" y="4"/>
                  </a:lnTo>
                  <a:lnTo>
                    <a:pt x="64" y="13"/>
                  </a:lnTo>
                  <a:lnTo>
                    <a:pt x="43" y="13"/>
                  </a:lnTo>
                  <a:lnTo>
                    <a:pt x="26" y="13"/>
                  </a:lnTo>
                  <a:lnTo>
                    <a:pt x="0" y="13"/>
                  </a:lnTo>
                  <a:lnTo>
                    <a:pt x="9" y="110"/>
                  </a:lnTo>
                  <a:lnTo>
                    <a:pt x="34" y="110"/>
                  </a:lnTo>
                  <a:lnTo>
                    <a:pt x="47" y="110"/>
                  </a:lnTo>
                  <a:lnTo>
                    <a:pt x="72" y="97"/>
                  </a:lnTo>
                  <a:lnTo>
                    <a:pt x="93" y="97"/>
                  </a:lnTo>
                  <a:lnTo>
                    <a:pt x="110" y="97"/>
                  </a:lnTo>
                  <a:lnTo>
                    <a:pt x="132" y="97"/>
                  </a:lnTo>
                  <a:lnTo>
                    <a:pt x="157" y="89"/>
                  </a:lnTo>
                  <a:lnTo>
                    <a:pt x="182" y="89"/>
                  </a:lnTo>
                  <a:lnTo>
                    <a:pt x="182" y="89"/>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2267" y="3059"/>
              <a:ext cx="45" cy="30"/>
            </a:xfrm>
            <a:custGeom>
              <a:avLst/>
              <a:gdLst>
                <a:gd name="T0" fmla="*/ 165 w 194"/>
                <a:gd name="T1" fmla="*/ 0 h 131"/>
                <a:gd name="T2" fmla="*/ 165 w 194"/>
                <a:gd name="T3" fmla="*/ 0 h 131"/>
                <a:gd name="T4" fmla="*/ 144 w 194"/>
                <a:gd name="T5" fmla="*/ 0 h 131"/>
                <a:gd name="T6" fmla="*/ 127 w 194"/>
                <a:gd name="T7" fmla="*/ 8 h 131"/>
                <a:gd name="T8" fmla="*/ 101 w 194"/>
                <a:gd name="T9" fmla="*/ 17 h 131"/>
                <a:gd name="T10" fmla="*/ 76 w 194"/>
                <a:gd name="T11" fmla="*/ 17 h 131"/>
                <a:gd name="T12" fmla="*/ 59 w 194"/>
                <a:gd name="T13" fmla="*/ 25 h 131"/>
                <a:gd name="T14" fmla="*/ 38 w 194"/>
                <a:gd name="T15" fmla="*/ 25 h 131"/>
                <a:gd name="T16" fmla="*/ 12 w 194"/>
                <a:gd name="T17" fmla="*/ 34 h 131"/>
                <a:gd name="T18" fmla="*/ 0 w 194"/>
                <a:gd name="T19" fmla="*/ 34 h 131"/>
                <a:gd name="T20" fmla="*/ 12 w 194"/>
                <a:gd name="T21" fmla="*/ 131 h 131"/>
                <a:gd name="T22" fmla="*/ 29 w 194"/>
                <a:gd name="T23" fmla="*/ 123 h 131"/>
                <a:gd name="T24" fmla="*/ 55 w 194"/>
                <a:gd name="T25" fmla="*/ 123 h 131"/>
                <a:gd name="T26" fmla="*/ 76 w 194"/>
                <a:gd name="T27" fmla="*/ 114 h 131"/>
                <a:gd name="T28" fmla="*/ 101 w 194"/>
                <a:gd name="T29" fmla="*/ 114 h 131"/>
                <a:gd name="T30" fmla="*/ 127 w 194"/>
                <a:gd name="T31" fmla="*/ 106 h 131"/>
                <a:gd name="T32" fmla="*/ 148 w 194"/>
                <a:gd name="T33" fmla="*/ 97 h 131"/>
                <a:gd name="T34" fmla="*/ 173 w 194"/>
                <a:gd name="T35" fmla="*/ 97 h 131"/>
                <a:gd name="T36" fmla="*/ 194 w 194"/>
                <a:gd name="T37" fmla="*/ 89 h 131"/>
                <a:gd name="T38" fmla="*/ 194 w 194"/>
                <a:gd name="T39" fmla="*/ 89 h 131"/>
                <a:gd name="T40" fmla="*/ 165 w 194"/>
                <a:gd name="T4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131">
                  <a:moveTo>
                    <a:pt x="165" y="0"/>
                  </a:moveTo>
                  <a:lnTo>
                    <a:pt x="165" y="0"/>
                  </a:lnTo>
                  <a:lnTo>
                    <a:pt x="144" y="0"/>
                  </a:lnTo>
                  <a:lnTo>
                    <a:pt x="127" y="8"/>
                  </a:lnTo>
                  <a:lnTo>
                    <a:pt x="101" y="17"/>
                  </a:lnTo>
                  <a:lnTo>
                    <a:pt x="76" y="17"/>
                  </a:lnTo>
                  <a:lnTo>
                    <a:pt x="59" y="25"/>
                  </a:lnTo>
                  <a:lnTo>
                    <a:pt x="38" y="25"/>
                  </a:lnTo>
                  <a:lnTo>
                    <a:pt x="12" y="34"/>
                  </a:lnTo>
                  <a:lnTo>
                    <a:pt x="0" y="34"/>
                  </a:lnTo>
                  <a:lnTo>
                    <a:pt x="12" y="131"/>
                  </a:lnTo>
                  <a:lnTo>
                    <a:pt x="29" y="123"/>
                  </a:lnTo>
                  <a:lnTo>
                    <a:pt x="55" y="123"/>
                  </a:lnTo>
                  <a:lnTo>
                    <a:pt x="76" y="114"/>
                  </a:lnTo>
                  <a:lnTo>
                    <a:pt x="101" y="114"/>
                  </a:lnTo>
                  <a:lnTo>
                    <a:pt x="127" y="106"/>
                  </a:lnTo>
                  <a:lnTo>
                    <a:pt x="148" y="97"/>
                  </a:lnTo>
                  <a:lnTo>
                    <a:pt x="173" y="97"/>
                  </a:lnTo>
                  <a:lnTo>
                    <a:pt x="194" y="89"/>
                  </a:lnTo>
                  <a:lnTo>
                    <a:pt x="194" y="89"/>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2306" y="3041"/>
              <a:ext cx="47" cy="38"/>
            </a:xfrm>
            <a:custGeom>
              <a:avLst/>
              <a:gdLst>
                <a:gd name="T0" fmla="*/ 152 w 207"/>
                <a:gd name="T1" fmla="*/ 0 h 165"/>
                <a:gd name="T2" fmla="*/ 152 w 207"/>
                <a:gd name="T3" fmla="*/ 0 h 165"/>
                <a:gd name="T4" fmla="*/ 135 w 207"/>
                <a:gd name="T5" fmla="*/ 17 h 165"/>
                <a:gd name="T6" fmla="*/ 118 w 207"/>
                <a:gd name="T7" fmla="*/ 21 h 165"/>
                <a:gd name="T8" fmla="*/ 93 w 207"/>
                <a:gd name="T9" fmla="*/ 29 h 165"/>
                <a:gd name="T10" fmla="*/ 76 w 207"/>
                <a:gd name="T11" fmla="*/ 38 h 165"/>
                <a:gd name="T12" fmla="*/ 55 w 207"/>
                <a:gd name="T13" fmla="*/ 55 h 165"/>
                <a:gd name="T14" fmla="*/ 38 w 207"/>
                <a:gd name="T15" fmla="*/ 63 h 165"/>
                <a:gd name="T16" fmla="*/ 17 w 207"/>
                <a:gd name="T17" fmla="*/ 67 h 165"/>
                <a:gd name="T18" fmla="*/ 0 w 207"/>
                <a:gd name="T19" fmla="*/ 76 h 165"/>
                <a:gd name="T20" fmla="*/ 25 w 207"/>
                <a:gd name="T21" fmla="*/ 165 h 165"/>
                <a:gd name="T22" fmla="*/ 46 w 207"/>
                <a:gd name="T23" fmla="*/ 156 h 165"/>
                <a:gd name="T24" fmla="*/ 68 w 207"/>
                <a:gd name="T25" fmla="*/ 148 h 165"/>
                <a:gd name="T26" fmla="*/ 93 w 207"/>
                <a:gd name="T27" fmla="*/ 131 h 165"/>
                <a:gd name="T28" fmla="*/ 118 w 207"/>
                <a:gd name="T29" fmla="*/ 122 h 165"/>
                <a:gd name="T30" fmla="*/ 144 w 207"/>
                <a:gd name="T31" fmla="*/ 114 h 165"/>
                <a:gd name="T32" fmla="*/ 161 w 207"/>
                <a:gd name="T33" fmla="*/ 101 h 165"/>
                <a:gd name="T34" fmla="*/ 182 w 207"/>
                <a:gd name="T35" fmla="*/ 93 h 165"/>
                <a:gd name="T36" fmla="*/ 207 w 207"/>
                <a:gd name="T37" fmla="*/ 76 h 165"/>
                <a:gd name="T38" fmla="*/ 207 w 207"/>
                <a:gd name="T39" fmla="*/ 76 h 165"/>
                <a:gd name="T40" fmla="*/ 152 w 207"/>
                <a:gd name="T4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5">
                  <a:moveTo>
                    <a:pt x="152" y="0"/>
                  </a:moveTo>
                  <a:lnTo>
                    <a:pt x="152" y="0"/>
                  </a:lnTo>
                  <a:lnTo>
                    <a:pt x="135" y="17"/>
                  </a:lnTo>
                  <a:lnTo>
                    <a:pt x="118" y="21"/>
                  </a:lnTo>
                  <a:lnTo>
                    <a:pt x="93" y="29"/>
                  </a:lnTo>
                  <a:lnTo>
                    <a:pt x="76" y="38"/>
                  </a:lnTo>
                  <a:lnTo>
                    <a:pt x="55" y="55"/>
                  </a:lnTo>
                  <a:lnTo>
                    <a:pt x="38" y="63"/>
                  </a:lnTo>
                  <a:lnTo>
                    <a:pt x="17" y="67"/>
                  </a:lnTo>
                  <a:lnTo>
                    <a:pt x="0" y="76"/>
                  </a:lnTo>
                  <a:lnTo>
                    <a:pt x="25" y="165"/>
                  </a:lnTo>
                  <a:lnTo>
                    <a:pt x="46" y="156"/>
                  </a:lnTo>
                  <a:lnTo>
                    <a:pt x="68" y="148"/>
                  </a:lnTo>
                  <a:lnTo>
                    <a:pt x="93" y="131"/>
                  </a:lnTo>
                  <a:lnTo>
                    <a:pt x="118" y="122"/>
                  </a:lnTo>
                  <a:lnTo>
                    <a:pt x="144" y="114"/>
                  </a:lnTo>
                  <a:lnTo>
                    <a:pt x="161" y="101"/>
                  </a:lnTo>
                  <a:lnTo>
                    <a:pt x="182" y="93"/>
                  </a:lnTo>
                  <a:lnTo>
                    <a:pt x="207" y="76"/>
                  </a:lnTo>
                  <a:lnTo>
                    <a:pt x="207" y="76"/>
                  </a:lnTo>
                  <a:lnTo>
                    <a:pt x="152"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341" y="3007"/>
              <a:ext cx="55" cy="52"/>
            </a:xfrm>
            <a:custGeom>
              <a:avLst/>
              <a:gdLst>
                <a:gd name="T0" fmla="*/ 170 w 242"/>
                <a:gd name="T1" fmla="*/ 0 h 225"/>
                <a:gd name="T2" fmla="*/ 170 w 242"/>
                <a:gd name="T3" fmla="*/ 0 h 225"/>
                <a:gd name="T4" fmla="*/ 148 w 242"/>
                <a:gd name="T5" fmla="*/ 26 h 225"/>
                <a:gd name="T6" fmla="*/ 127 w 242"/>
                <a:gd name="T7" fmla="*/ 39 h 225"/>
                <a:gd name="T8" fmla="*/ 110 w 242"/>
                <a:gd name="T9" fmla="*/ 64 h 225"/>
                <a:gd name="T10" fmla="*/ 89 w 242"/>
                <a:gd name="T11" fmla="*/ 77 h 225"/>
                <a:gd name="T12" fmla="*/ 68 w 242"/>
                <a:gd name="T13" fmla="*/ 94 h 225"/>
                <a:gd name="T14" fmla="*/ 47 w 242"/>
                <a:gd name="T15" fmla="*/ 115 h 225"/>
                <a:gd name="T16" fmla="*/ 21 w 242"/>
                <a:gd name="T17" fmla="*/ 127 h 225"/>
                <a:gd name="T18" fmla="*/ 0 w 242"/>
                <a:gd name="T19" fmla="*/ 144 h 225"/>
                <a:gd name="T20" fmla="*/ 51 w 242"/>
                <a:gd name="T21" fmla="*/ 225 h 225"/>
                <a:gd name="T22" fmla="*/ 81 w 242"/>
                <a:gd name="T23" fmla="*/ 208 h 225"/>
                <a:gd name="T24" fmla="*/ 102 w 242"/>
                <a:gd name="T25" fmla="*/ 191 h 225"/>
                <a:gd name="T26" fmla="*/ 127 w 242"/>
                <a:gd name="T27" fmla="*/ 166 h 225"/>
                <a:gd name="T28" fmla="*/ 148 w 242"/>
                <a:gd name="T29" fmla="*/ 153 h 225"/>
                <a:gd name="T30" fmla="*/ 178 w 242"/>
                <a:gd name="T31" fmla="*/ 127 h 225"/>
                <a:gd name="T32" fmla="*/ 199 w 242"/>
                <a:gd name="T33" fmla="*/ 115 h 225"/>
                <a:gd name="T34" fmla="*/ 216 w 242"/>
                <a:gd name="T35" fmla="*/ 85 h 225"/>
                <a:gd name="T36" fmla="*/ 242 w 242"/>
                <a:gd name="T37" fmla="*/ 64 h 225"/>
                <a:gd name="T38" fmla="*/ 242 w 242"/>
                <a:gd name="T39" fmla="*/ 64 h 225"/>
                <a:gd name="T40" fmla="*/ 170 w 242"/>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2" h="225">
                  <a:moveTo>
                    <a:pt x="170" y="0"/>
                  </a:moveTo>
                  <a:lnTo>
                    <a:pt x="170" y="0"/>
                  </a:lnTo>
                  <a:lnTo>
                    <a:pt x="148" y="26"/>
                  </a:lnTo>
                  <a:lnTo>
                    <a:pt x="127" y="39"/>
                  </a:lnTo>
                  <a:lnTo>
                    <a:pt x="110" y="64"/>
                  </a:lnTo>
                  <a:lnTo>
                    <a:pt x="89" y="77"/>
                  </a:lnTo>
                  <a:lnTo>
                    <a:pt x="68" y="94"/>
                  </a:lnTo>
                  <a:lnTo>
                    <a:pt x="47" y="115"/>
                  </a:lnTo>
                  <a:lnTo>
                    <a:pt x="21" y="127"/>
                  </a:lnTo>
                  <a:lnTo>
                    <a:pt x="0" y="144"/>
                  </a:lnTo>
                  <a:lnTo>
                    <a:pt x="51" y="225"/>
                  </a:lnTo>
                  <a:lnTo>
                    <a:pt x="81" y="208"/>
                  </a:lnTo>
                  <a:lnTo>
                    <a:pt x="102" y="191"/>
                  </a:lnTo>
                  <a:lnTo>
                    <a:pt x="127" y="166"/>
                  </a:lnTo>
                  <a:lnTo>
                    <a:pt x="148" y="153"/>
                  </a:lnTo>
                  <a:lnTo>
                    <a:pt x="178" y="127"/>
                  </a:lnTo>
                  <a:lnTo>
                    <a:pt x="199" y="115"/>
                  </a:lnTo>
                  <a:lnTo>
                    <a:pt x="216" y="85"/>
                  </a:lnTo>
                  <a:lnTo>
                    <a:pt x="242" y="64"/>
                  </a:lnTo>
                  <a:lnTo>
                    <a:pt x="242" y="64"/>
                  </a:lnTo>
                  <a:lnTo>
                    <a:pt x="170"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2380" y="2949"/>
              <a:ext cx="58" cy="74"/>
            </a:xfrm>
            <a:custGeom>
              <a:avLst/>
              <a:gdLst>
                <a:gd name="T0" fmla="*/ 165 w 254"/>
                <a:gd name="T1" fmla="*/ 0 h 321"/>
                <a:gd name="T2" fmla="*/ 165 w 254"/>
                <a:gd name="T3" fmla="*/ 0 h 321"/>
                <a:gd name="T4" fmla="*/ 152 w 254"/>
                <a:gd name="T5" fmla="*/ 38 h 321"/>
                <a:gd name="T6" fmla="*/ 135 w 254"/>
                <a:gd name="T7" fmla="*/ 67 h 321"/>
                <a:gd name="T8" fmla="*/ 110 w 254"/>
                <a:gd name="T9" fmla="*/ 105 h 321"/>
                <a:gd name="T10" fmla="*/ 93 w 254"/>
                <a:gd name="T11" fmla="*/ 135 h 321"/>
                <a:gd name="T12" fmla="*/ 67 w 254"/>
                <a:gd name="T13" fmla="*/ 165 h 321"/>
                <a:gd name="T14" fmla="*/ 46 w 254"/>
                <a:gd name="T15" fmla="*/ 194 h 321"/>
                <a:gd name="T16" fmla="*/ 21 w 254"/>
                <a:gd name="T17" fmla="*/ 232 h 321"/>
                <a:gd name="T18" fmla="*/ 0 w 254"/>
                <a:gd name="T19" fmla="*/ 253 h 321"/>
                <a:gd name="T20" fmla="*/ 67 w 254"/>
                <a:gd name="T21" fmla="*/ 321 h 321"/>
                <a:gd name="T22" fmla="*/ 93 w 254"/>
                <a:gd name="T23" fmla="*/ 283 h 321"/>
                <a:gd name="T24" fmla="*/ 114 w 254"/>
                <a:gd name="T25" fmla="*/ 253 h 321"/>
                <a:gd name="T26" fmla="*/ 152 w 254"/>
                <a:gd name="T27" fmla="*/ 224 h 321"/>
                <a:gd name="T28" fmla="*/ 165 w 254"/>
                <a:gd name="T29" fmla="*/ 190 h 321"/>
                <a:gd name="T30" fmla="*/ 190 w 254"/>
                <a:gd name="T31" fmla="*/ 148 h 321"/>
                <a:gd name="T32" fmla="*/ 211 w 254"/>
                <a:gd name="T33" fmla="*/ 118 h 321"/>
                <a:gd name="T34" fmla="*/ 228 w 254"/>
                <a:gd name="T35" fmla="*/ 76 h 321"/>
                <a:gd name="T36" fmla="*/ 254 w 254"/>
                <a:gd name="T37" fmla="*/ 46 h 321"/>
                <a:gd name="T38" fmla="*/ 254 w 254"/>
                <a:gd name="T39" fmla="*/ 46 h 321"/>
                <a:gd name="T40" fmla="*/ 165 w 254"/>
                <a:gd name="T4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321">
                  <a:moveTo>
                    <a:pt x="165" y="0"/>
                  </a:moveTo>
                  <a:lnTo>
                    <a:pt x="165" y="0"/>
                  </a:lnTo>
                  <a:lnTo>
                    <a:pt x="152" y="38"/>
                  </a:lnTo>
                  <a:lnTo>
                    <a:pt x="135" y="67"/>
                  </a:lnTo>
                  <a:lnTo>
                    <a:pt x="110" y="105"/>
                  </a:lnTo>
                  <a:lnTo>
                    <a:pt x="93" y="135"/>
                  </a:lnTo>
                  <a:lnTo>
                    <a:pt x="67" y="165"/>
                  </a:lnTo>
                  <a:lnTo>
                    <a:pt x="46" y="194"/>
                  </a:lnTo>
                  <a:lnTo>
                    <a:pt x="21" y="232"/>
                  </a:lnTo>
                  <a:lnTo>
                    <a:pt x="0" y="253"/>
                  </a:lnTo>
                  <a:lnTo>
                    <a:pt x="67" y="321"/>
                  </a:lnTo>
                  <a:lnTo>
                    <a:pt x="93" y="283"/>
                  </a:lnTo>
                  <a:lnTo>
                    <a:pt x="114" y="253"/>
                  </a:lnTo>
                  <a:lnTo>
                    <a:pt x="152" y="224"/>
                  </a:lnTo>
                  <a:lnTo>
                    <a:pt x="165" y="190"/>
                  </a:lnTo>
                  <a:lnTo>
                    <a:pt x="190" y="148"/>
                  </a:lnTo>
                  <a:lnTo>
                    <a:pt x="211" y="118"/>
                  </a:lnTo>
                  <a:lnTo>
                    <a:pt x="228" y="76"/>
                  </a:lnTo>
                  <a:lnTo>
                    <a:pt x="254" y="46"/>
                  </a:lnTo>
                  <a:lnTo>
                    <a:pt x="254" y="46"/>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419" y="2850"/>
              <a:ext cx="59" cy="109"/>
            </a:xfrm>
            <a:custGeom>
              <a:avLst/>
              <a:gdLst>
                <a:gd name="T0" fmla="*/ 169 w 258"/>
                <a:gd name="T1" fmla="*/ 0 h 474"/>
                <a:gd name="T2" fmla="*/ 169 w 258"/>
                <a:gd name="T3" fmla="*/ 0 h 474"/>
                <a:gd name="T4" fmla="*/ 152 w 258"/>
                <a:gd name="T5" fmla="*/ 55 h 474"/>
                <a:gd name="T6" fmla="*/ 127 w 258"/>
                <a:gd name="T7" fmla="*/ 114 h 474"/>
                <a:gd name="T8" fmla="*/ 110 w 258"/>
                <a:gd name="T9" fmla="*/ 165 h 474"/>
                <a:gd name="T10" fmla="*/ 93 w 258"/>
                <a:gd name="T11" fmla="*/ 212 h 474"/>
                <a:gd name="T12" fmla="*/ 72 w 258"/>
                <a:gd name="T13" fmla="*/ 271 h 474"/>
                <a:gd name="T14" fmla="*/ 46 w 258"/>
                <a:gd name="T15" fmla="*/ 326 h 474"/>
                <a:gd name="T16" fmla="*/ 25 w 258"/>
                <a:gd name="T17" fmla="*/ 377 h 474"/>
                <a:gd name="T18" fmla="*/ 0 w 258"/>
                <a:gd name="T19" fmla="*/ 423 h 474"/>
                <a:gd name="T20" fmla="*/ 85 w 258"/>
                <a:gd name="T21" fmla="*/ 474 h 474"/>
                <a:gd name="T22" fmla="*/ 110 w 258"/>
                <a:gd name="T23" fmla="*/ 415 h 474"/>
                <a:gd name="T24" fmla="*/ 135 w 258"/>
                <a:gd name="T25" fmla="*/ 360 h 474"/>
                <a:gd name="T26" fmla="*/ 161 w 258"/>
                <a:gd name="T27" fmla="*/ 301 h 474"/>
                <a:gd name="T28" fmla="*/ 182 w 258"/>
                <a:gd name="T29" fmla="*/ 258 h 474"/>
                <a:gd name="T30" fmla="*/ 199 w 258"/>
                <a:gd name="T31" fmla="*/ 199 h 474"/>
                <a:gd name="T32" fmla="*/ 220 w 258"/>
                <a:gd name="T33" fmla="*/ 144 h 474"/>
                <a:gd name="T34" fmla="*/ 237 w 258"/>
                <a:gd name="T35" fmla="*/ 85 h 474"/>
                <a:gd name="T36" fmla="*/ 258 w 258"/>
                <a:gd name="T37" fmla="*/ 30 h 474"/>
                <a:gd name="T38" fmla="*/ 258 w 258"/>
                <a:gd name="T39" fmla="*/ 30 h 474"/>
                <a:gd name="T40" fmla="*/ 169 w 258"/>
                <a:gd name="T41"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474">
                  <a:moveTo>
                    <a:pt x="169" y="0"/>
                  </a:moveTo>
                  <a:lnTo>
                    <a:pt x="169" y="0"/>
                  </a:lnTo>
                  <a:lnTo>
                    <a:pt x="152" y="55"/>
                  </a:lnTo>
                  <a:lnTo>
                    <a:pt x="127" y="114"/>
                  </a:lnTo>
                  <a:lnTo>
                    <a:pt x="110" y="165"/>
                  </a:lnTo>
                  <a:lnTo>
                    <a:pt x="93" y="212"/>
                  </a:lnTo>
                  <a:lnTo>
                    <a:pt x="72" y="271"/>
                  </a:lnTo>
                  <a:lnTo>
                    <a:pt x="46" y="326"/>
                  </a:lnTo>
                  <a:lnTo>
                    <a:pt x="25" y="377"/>
                  </a:lnTo>
                  <a:lnTo>
                    <a:pt x="0" y="423"/>
                  </a:lnTo>
                  <a:lnTo>
                    <a:pt x="85" y="474"/>
                  </a:lnTo>
                  <a:lnTo>
                    <a:pt x="110" y="415"/>
                  </a:lnTo>
                  <a:lnTo>
                    <a:pt x="135" y="360"/>
                  </a:lnTo>
                  <a:lnTo>
                    <a:pt x="161" y="301"/>
                  </a:lnTo>
                  <a:lnTo>
                    <a:pt x="182" y="258"/>
                  </a:lnTo>
                  <a:lnTo>
                    <a:pt x="199" y="199"/>
                  </a:lnTo>
                  <a:lnTo>
                    <a:pt x="220" y="144"/>
                  </a:lnTo>
                  <a:lnTo>
                    <a:pt x="237" y="85"/>
                  </a:lnTo>
                  <a:lnTo>
                    <a:pt x="258" y="30"/>
                  </a:lnTo>
                  <a:lnTo>
                    <a:pt x="258" y="30"/>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2457" y="2706"/>
              <a:ext cx="62" cy="151"/>
            </a:xfrm>
            <a:custGeom>
              <a:avLst/>
              <a:gdLst>
                <a:gd name="T0" fmla="*/ 178 w 267"/>
                <a:gd name="T1" fmla="*/ 0 h 656"/>
                <a:gd name="T2" fmla="*/ 178 w 267"/>
                <a:gd name="T3" fmla="*/ 0 h 656"/>
                <a:gd name="T4" fmla="*/ 148 w 267"/>
                <a:gd name="T5" fmla="*/ 76 h 656"/>
                <a:gd name="T6" fmla="*/ 136 w 267"/>
                <a:gd name="T7" fmla="*/ 156 h 656"/>
                <a:gd name="T8" fmla="*/ 110 w 267"/>
                <a:gd name="T9" fmla="*/ 232 h 656"/>
                <a:gd name="T10" fmla="*/ 93 w 267"/>
                <a:gd name="T11" fmla="*/ 309 h 656"/>
                <a:gd name="T12" fmla="*/ 68 w 267"/>
                <a:gd name="T13" fmla="*/ 389 h 656"/>
                <a:gd name="T14" fmla="*/ 47 w 267"/>
                <a:gd name="T15" fmla="*/ 474 h 656"/>
                <a:gd name="T16" fmla="*/ 21 w 267"/>
                <a:gd name="T17" fmla="*/ 554 h 656"/>
                <a:gd name="T18" fmla="*/ 0 w 267"/>
                <a:gd name="T19" fmla="*/ 622 h 656"/>
                <a:gd name="T20" fmla="*/ 89 w 267"/>
                <a:gd name="T21" fmla="*/ 656 h 656"/>
                <a:gd name="T22" fmla="*/ 110 w 267"/>
                <a:gd name="T23" fmla="*/ 575 h 656"/>
                <a:gd name="T24" fmla="*/ 136 w 267"/>
                <a:gd name="T25" fmla="*/ 495 h 656"/>
                <a:gd name="T26" fmla="*/ 157 w 267"/>
                <a:gd name="T27" fmla="*/ 414 h 656"/>
                <a:gd name="T28" fmla="*/ 186 w 267"/>
                <a:gd name="T29" fmla="*/ 338 h 656"/>
                <a:gd name="T30" fmla="*/ 208 w 267"/>
                <a:gd name="T31" fmla="*/ 254 h 656"/>
                <a:gd name="T32" fmla="*/ 225 w 267"/>
                <a:gd name="T33" fmla="*/ 173 h 656"/>
                <a:gd name="T34" fmla="*/ 246 w 267"/>
                <a:gd name="T35" fmla="*/ 93 h 656"/>
                <a:gd name="T36" fmla="*/ 267 w 267"/>
                <a:gd name="T37" fmla="*/ 17 h 656"/>
                <a:gd name="T38" fmla="*/ 267 w 267"/>
                <a:gd name="T39" fmla="*/ 17 h 656"/>
                <a:gd name="T40" fmla="*/ 178 w 267"/>
                <a:gd name="T4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656">
                  <a:moveTo>
                    <a:pt x="178" y="0"/>
                  </a:moveTo>
                  <a:lnTo>
                    <a:pt x="178" y="0"/>
                  </a:lnTo>
                  <a:lnTo>
                    <a:pt x="148" y="76"/>
                  </a:lnTo>
                  <a:lnTo>
                    <a:pt x="136" y="156"/>
                  </a:lnTo>
                  <a:lnTo>
                    <a:pt x="110" y="232"/>
                  </a:lnTo>
                  <a:lnTo>
                    <a:pt x="93" y="309"/>
                  </a:lnTo>
                  <a:lnTo>
                    <a:pt x="68" y="389"/>
                  </a:lnTo>
                  <a:lnTo>
                    <a:pt x="47" y="474"/>
                  </a:lnTo>
                  <a:lnTo>
                    <a:pt x="21" y="554"/>
                  </a:lnTo>
                  <a:lnTo>
                    <a:pt x="0" y="622"/>
                  </a:lnTo>
                  <a:lnTo>
                    <a:pt x="89" y="656"/>
                  </a:lnTo>
                  <a:lnTo>
                    <a:pt x="110" y="575"/>
                  </a:lnTo>
                  <a:lnTo>
                    <a:pt x="136" y="495"/>
                  </a:lnTo>
                  <a:lnTo>
                    <a:pt x="157" y="414"/>
                  </a:lnTo>
                  <a:lnTo>
                    <a:pt x="186" y="338"/>
                  </a:lnTo>
                  <a:lnTo>
                    <a:pt x="208" y="254"/>
                  </a:lnTo>
                  <a:lnTo>
                    <a:pt x="225" y="173"/>
                  </a:lnTo>
                  <a:lnTo>
                    <a:pt x="246" y="93"/>
                  </a:lnTo>
                  <a:lnTo>
                    <a:pt x="267" y="17"/>
                  </a:lnTo>
                  <a:lnTo>
                    <a:pt x="267" y="1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498" y="2519"/>
              <a:ext cx="60" cy="191"/>
            </a:xfrm>
            <a:custGeom>
              <a:avLst/>
              <a:gdLst>
                <a:gd name="T0" fmla="*/ 173 w 262"/>
                <a:gd name="T1" fmla="*/ 0 h 830"/>
                <a:gd name="T2" fmla="*/ 173 w 262"/>
                <a:gd name="T3" fmla="*/ 0 h 830"/>
                <a:gd name="T4" fmla="*/ 148 w 262"/>
                <a:gd name="T5" fmla="*/ 102 h 830"/>
                <a:gd name="T6" fmla="*/ 135 w 262"/>
                <a:gd name="T7" fmla="*/ 195 h 830"/>
                <a:gd name="T8" fmla="*/ 106 w 262"/>
                <a:gd name="T9" fmla="*/ 300 h 830"/>
                <a:gd name="T10" fmla="*/ 85 w 262"/>
                <a:gd name="T11" fmla="*/ 398 h 830"/>
                <a:gd name="T12" fmla="*/ 68 w 262"/>
                <a:gd name="T13" fmla="*/ 504 h 830"/>
                <a:gd name="T14" fmla="*/ 47 w 262"/>
                <a:gd name="T15" fmla="*/ 605 h 830"/>
                <a:gd name="T16" fmla="*/ 21 w 262"/>
                <a:gd name="T17" fmla="*/ 703 h 830"/>
                <a:gd name="T18" fmla="*/ 0 w 262"/>
                <a:gd name="T19" fmla="*/ 808 h 830"/>
                <a:gd name="T20" fmla="*/ 85 w 262"/>
                <a:gd name="T21" fmla="*/ 830 h 830"/>
                <a:gd name="T22" fmla="*/ 106 w 262"/>
                <a:gd name="T23" fmla="*/ 732 h 830"/>
                <a:gd name="T24" fmla="*/ 135 w 262"/>
                <a:gd name="T25" fmla="*/ 626 h 830"/>
                <a:gd name="T26" fmla="*/ 157 w 262"/>
                <a:gd name="T27" fmla="*/ 529 h 830"/>
                <a:gd name="T28" fmla="*/ 182 w 262"/>
                <a:gd name="T29" fmla="*/ 423 h 830"/>
                <a:gd name="T30" fmla="*/ 203 w 262"/>
                <a:gd name="T31" fmla="*/ 322 h 830"/>
                <a:gd name="T32" fmla="*/ 220 w 262"/>
                <a:gd name="T33" fmla="*/ 224 h 830"/>
                <a:gd name="T34" fmla="*/ 241 w 262"/>
                <a:gd name="T35" fmla="*/ 118 h 830"/>
                <a:gd name="T36" fmla="*/ 262 w 262"/>
                <a:gd name="T37" fmla="*/ 13 h 830"/>
                <a:gd name="T38" fmla="*/ 262 w 262"/>
                <a:gd name="T39" fmla="*/ 13 h 830"/>
                <a:gd name="T40" fmla="*/ 173 w 262"/>
                <a:gd name="T41"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2" h="830">
                  <a:moveTo>
                    <a:pt x="173" y="0"/>
                  </a:moveTo>
                  <a:lnTo>
                    <a:pt x="173" y="0"/>
                  </a:lnTo>
                  <a:lnTo>
                    <a:pt x="148" y="102"/>
                  </a:lnTo>
                  <a:lnTo>
                    <a:pt x="135" y="195"/>
                  </a:lnTo>
                  <a:lnTo>
                    <a:pt x="106" y="300"/>
                  </a:lnTo>
                  <a:lnTo>
                    <a:pt x="85" y="398"/>
                  </a:lnTo>
                  <a:lnTo>
                    <a:pt x="68" y="504"/>
                  </a:lnTo>
                  <a:lnTo>
                    <a:pt x="47" y="605"/>
                  </a:lnTo>
                  <a:lnTo>
                    <a:pt x="21" y="703"/>
                  </a:lnTo>
                  <a:lnTo>
                    <a:pt x="0" y="808"/>
                  </a:lnTo>
                  <a:lnTo>
                    <a:pt x="85" y="830"/>
                  </a:lnTo>
                  <a:lnTo>
                    <a:pt x="106" y="732"/>
                  </a:lnTo>
                  <a:lnTo>
                    <a:pt x="135" y="626"/>
                  </a:lnTo>
                  <a:lnTo>
                    <a:pt x="157" y="529"/>
                  </a:lnTo>
                  <a:lnTo>
                    <a:pt x="182" y="423"/>
                  </a:lnTo>
                  <a:lnTo>
                    <a:pt x="203" y="322"/>
                  </a:lnTo>
                  <a:lnTo>
                    <a:pt x="220" y="224"/>
                  </a:lnTo>
                  <a:lnTo>
                    <a:pt x="241" y="118"/>
                  </a:lnTo>
                  <a:lnTo>
                    <a:pt x="262" y="13"/>
                  </a:lnTo>
                  <a:lnTo>
                    <a:pt x="262" y="13"/>
                  </a:lnTo>
                  <a:lnTo>
                    <a:pt x="173"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2539" y="2304"/>
              <a:ext cx="58" cy="218"/>
            </a:xfrm>
            <a:custGeom>
              <a:avLst/>
              <a:gdLst>
                <a:gd name="T0" fmla="*/ 165 w 254"/>
                <a:gd name="T1" fmla="*/ 0 h 948"/>
                <a:gd name="T2" fmla="*/ 165 w 254"/>
                <a:gd name="T3" fmla="*/ 0 h 948"/>
                <a:gd name="T4" fmla="*/ 144 w 254"/>
                <a:gd name="T5" fmla="*/ 122 h 948"/>
                <a:gd name="T6" fmla="*/ 127 w 254"/>
                <a:gd name="T7" fmla="*/ 232 h 948"/>
                <a:gd name="T8" fmla="*/ 101 w 254"/>
                <a:gd name="T9" fmla="*/ 351 h 948"/>
                <a:gd name="T10" fmla="*/ 76 w 254"/>
                <a:gd name="T11" fmla="*/ 465 h 948"/>
                <a:gd name="T12" fmla="*/ 59 w 254"/>
                <a:gd name="T13" fmla="*/ 584 h 948"/>
                <a:gd name="T14" fmla="*/ 38 w 254"/>
                <a:gd name="T15" fmla="*/ 698 h 948"/>
                <a:gd name="T16" fmla="*/ 21 w 254"/>
                <a:gd name="T17" fmla="*/ 816 h 948"/>
                <a:gd name="T18" fmla="*/ 0 w 254"/>
                <a:gd name="T19" fmla="*/ 931 h 948"/>
                <a:gd name="T20" fmla="*/ 84 w 254"/>
                <a:gd name="T21" fmla="*/ 948 h 948"/>
                <a:gd name="T22" fmla="*/ 106 w 254"/>
                <a:gd name="T23" fmla="*/ 838 h 948"/>
                <a:gd name="T24" fmla="*/ 135 w 254"/>
                <a:gd name="T25" fmla="*/ 715 h 948"/>
                <a:gd name="T26" fmla="*/ 156 w 254"/>
                <a:gd name="T27" fmla="*/ 601 h 948"/>
                <a:gd name="T28" fmla="*/ 173 w 254"/>
                <a:gd name="T29" fmla="*/ 482 h 948"/>
                <a:gd name="T30" fmla="*/ 194 w 254"/>
                <a:gd name="T31" fmla="*/ 368 h 948"/>
                <a:gd name="T32" fmla="*/ 211 w 254"/>
                <a:gd name="T33" fmla="*/ 249 h 948"/>
                <a:gd name="T34" fmla="*/ 237 w 254"/>
                <a:gd name="T35" fmla="*/ 135 h 948"/>
                <a:gd name="T36" fmla="*/ 254 w 254"/>
                <a:gd name="T37" fmla="*/ 16 h 948"/>
                <a:gd name="T38" fmla="*/ 254 w 254"/>
                <a:gd name="T39" fmla="*/ 16 h 948"/>
                <a:gd name="T40" fmla="*/ 165 w 254"/>
                <a:gd name="T41"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948">
                  <a:moveTo>
                    <a:pt x="165" y="0"/>
                  </a:moveTo>
                  <a:lnTo>
                    <a:pt x="165" y="0"/>
                  </a:lnTo>
                  <a:lnTo>
                    <a:pt x="144" y="122"/>
                  </a:lnTo>
                  <a:lnTo>
                    <a:pt x="127" y="232"/>
                  </a:lnTo>
                  <a:lnTo>
                    <a:pt x="101" y="351"/>
                  </a:lnTo>
                  <a:lnTo>
                    <a:pt x="76" y="465"/>
                  </a:lnTo>
                  <a:lnTo>
                    <a:pt x="59" y="584"/>
                  </a:lnTo>
                  <a:lnTo>
                    <a:pt x="38" y="698"/>
                  </a:lnTo>
                  <a:lnTo>
                    <a:pt x="21" y="816"/>
                  </a:lnTo>
                  <a:lnTo>
                    <a:pt x="0" y="931"/>
                  </a:lnTo>
                  <a:lnTo>
                    <a:pt x="84" y="948"/>
                  </a:lnTo>
                  <a:lnTo>
                    <a:pt x="106" y="838"/>
                  </a:lnTo>
                  <a:lnTo>
                    <a:pt x="135" y="715"/>
                  </a:lnTo>
                  <a:lnTo>
                    <a:pt x="156" y="601"/>
                  </a:lnTo>
                  <a:lnTo>
                    <a:pt x="173" y="482"/>
                  </a:lnTo>
                  <a:lnTo>
                    <a:pt x="194" y="368"/>
                  </a:lnTo>
                  <a:lnTo>
                    <a:pt x="211" y="249"/>
                  </a:lnTo>
                  <a:lnTo>
                    <a:pt x="237" y="135"/>
                  </a:lnTo>
                  <a:lnTo>
                    <a:pt x="254" y="16"/>
                  </a:lnTo>
                  <a:lnTo>
                    <a:pt x="254" y="16"/>
                  </a:lnTo>
                  <a:lnTo>
                    <a:pt x="165"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2577" y="2091"/>
              <a:ext cx="61" cy="218"/>
            </a:xfrm>
            <a:custGeom>
              <a:avLst/>
              <a:gdLst>
                <a:gd name="T0" fmla="*/ 178 w 266"/>
                <a:gd name="T1" fmla="*/ 0 h 948"/>
                <a:gd name="T2" fmla="*/ 178 w 266"/>
                <a:gd name="T3" fmla="*/ 0 h 948"/>
                <a:gd name="T4" fmla="*/ 152 w 266"/>
                <a:gd name="T5" fmla="*/ 110 h 948"/>
                <a:gd name="T6" fmla="*/ 127 w 266"/>
                <a:gd name="T7" fmla="*/ 232 h 948"/>
                <a:gd name="T8" fmla="*/ 106 w 266"/>
                <a:gd name="T9" fmla="*/ 342 h 948"/>
                <a:gd name="T10" fmla="*/ 76 w 266"/>
                <a:gd name="T11" fmla="*/ 461 h 948"/>
                <a:gd name="T12" fmla="*/ 63 w 266"/>
                <a:gd name="T13" fmla="*/ 575 h 948"/>
                <a:gd name="T14" fmla="*/ 38 w 266"/>
                <a:gd name="T15" fmla="*/ 694 h 948"/>
                <a:gd name="T16" fmla="*/ 17 w 266"/>
                <a:gd name="T17" fmla="*/ 817 h 948"/>
                <a:gd name="T18" fmla="*/ 0 w 266"/>
                <a:gd name="T19" fmla="*/ 927 h 948"/>
                <a:gd name="T20" fmla="*/ 89 w 266"/>
                <a:gd name="T21" fmla="*/ 948 h 948"/>
                <a:gd name="T22" fmla="*/ 114 w 266"/>
                <a:gd name="T23" fmla="*/ 829 h 948"/>
                <a:gd name="T24" fmla="*/ 135 w 266"/>
                <a:gd name="T25" fmla="*/ 711 h 948"/>
                <a:gd name="T26" fmla="*/ 152 w 266"/>
                <a:gd name="T27" fmla="*/ 596 h 948"/>
                <a:gd name="T28" fmla="*/ 178 w 266"/>
                <a:gd name="T29" fmla="*/ 478 h 948"/>
                <a:gd name="T30" fmla="*/ 203 w 266"/>
                <a:gd name="T31" fmla="*/ 368 h 948"/>
                <a:gd name="T32" fmla="*/ 224 w 266"/>
                <a:gd name="T33" fmla="*/ 245 h 948"/>
                <a:gd name="T34" fmla="*/ 241 w 266"/>
                <a:gd name="T35" fmla="*/ 135 h 948"/>
                <a:gd name="T36" fmla="*/ 266 w 266"/>
                <a:gd name="T37" fmla="*/ 12 h 948"/>
                <a:gd name="T38" fmla="*/ 266 w 266"/>
                <a:gd name="T39" fmla="*/ 12 h 948"/>
                <a:gd name="T40" fmla="*/ 178 w 266"/>
                <a:gd name="T41"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6" h="948">
                  <a:moveTo>
                    <a:pt x="178" y="0"/>
                  </a:moveTo>
                  <a:lnTo>
                    <a:pt x="178" y="0"/>
                  </a:lnTo>
                  <a:lnTo>
                    <a:pt x="152" y="110"/>
                  </a:lnTo>
                  <a:lnTo>
                    <a:pt x="127" y="232"/>
                  </a:lnTo>
                  <a:lnTo>
                    <a:pt x="106" y="342"/>
                  </a:lnTo>
                  <a:lnTo>
                    <a:pt x="76" y="461"/>
                  </a:lnTo>
                  <a:lnTo>
                    <a:pt x="63" y="575"/>
                  </a:lnTo>
                  <a:lnTo>
                    <a:pt x="38" y="694"/>
                  </a:lnTo>
                  <a:lnTo>
                    <a:pt x="17" y="817"/>
                  </a:lnTo>
                  <a:lnTo>
                    <a:pt x="0" y="927"/>
                  </a:lnTo>
                  <a:lnTo>
                    <a:pt x="89" y="948"/>
                  </a:lnTo>
                  <a:lnTo>
                    <a:pt x="114" y="829"/>
                  </a:lnTo>
                  <a:lnTo>
                    <a:pt x="135" y="711"/>
                  </a:lnTo>
                  <a:lnTo>
                    <a:pt x="152" y="596"/>
                  </a:lnTo>
                  <a:lnTo>
                    <a:pt x="178" y="478"/>
                  </a:lnTo>
                  <a:lnTo>
                    <a:pt x="203" y="368"/>
                  </a:lnTo>
                  <a:lnTo>
                    <a:pt x="224" y="245"/>
                  </a:lnTo>
                  <a:lnTo>
                    <a:pt x="241" y="135"/>
                  </a:lnTo>
                  <a:lnTo>
                    <a:pt x="266" y="12"/>
                  </a:lnTo>
                  <a:lnTo>
                    <a:pt x="266" y="12"/>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2618" y="1913"/>
              <a:ext cx="60" cy="181"/>
            </a:xfrm>
            <a:custGeom>
              <a:avLst/>
              <a:gdLst>
                <a:gd name="T0" fmla="*/ 173 w 262"/>
                <a:gd name="T1" fmla="*/ 0 h 787"/>
                <a:gd name="T2" fmla="*/ 173 w 262"/>
                <a:gd name="T3" fmla="*/ 0 h 787"/>
                <a:gd name="T4" fmla="*/ 152 w 262"/>
                <a:gd name="T5" fmla="*/ 97 h 787"/>
                <a:gd name="T6" fmla="*/ 127 w 262"/>
                <a:gd name="T7" fmla="*/ 186 h 787"/>
                <a:gd name="T8" fmla="*/ 101 w 262"/>
                <a:gd name="T9" fmla="*/ 284 h 787"/>
                <a:gd name="T10" fmla="*/ 76 w 262"/>
                <a:gd name="T11" fmla="*/ 381 h 787"/>
                <a:gd name="T12" fmla="*/ 55 w 262"/>
                <a:gd name="T13" fmla="*/ 478 h 787"/>
                <a:gd name="T14" fmla="*/ 38 w 262"/>
                <a:gd name="T15" fmla="*/ 576 h 787"/>
                <a:gd name="T16" fmla="*/ 16 w 262"/>
                <a:gd name="T17" fmla="*/ 673 h 787"/>
                <a:gd name="T18" fmla="*/ 0 w 262"/>
                <a:gd name="T19" fmla="*/ 770 h 787"/>
                <a:gd name="T20" fmla="*/ 84 w 262"/>
                <a:gd name="T21" fmla="*/ 787 h 787"/>
                <a:gd name="T22" fmla="*/ 110 w 262"/>
                <a:gd name="T23" fmla="*/ 690 h 787"/>
                <a:gd name="T24" fmla="*/ 127 w 262"/>
                <a:gd name="T25" fmla="*/ 597 h 787"/>
                <a:gd name="T26" fmla="*/ 152 w 262"/>
                <a:gd name="T27" fmla="*/ 500 h 787"/>
                <a:gd name="T28" fmla="*/ 169 w 262"/>
                <a:gd name="T29" fmla="*/ 411 h 787"/>
                <a:gd name="T30" fmla="*/ 190 w 262"/>
                <a:gd name="T31" fmla="*/ 313 h 787"/>
                <a:gd name="T32" fmla="*/ 211 w 262"/>
                <a:gd name="T33" fmla="*/ 216 h 787"/>
                <a:gd name="T34" fmla="*/ 237 w 262"/>
                <a:gd name="T35" fmla="*/ 119 h 787"/>
                <a:gd name="T36" fmla="*/ 262 w 262"/>
                <a:gd name="T37" fmla="*/ 30 h 787"/>
                <a:gd name="T38" fmla="*/ 262 w 262"/>
                <a:gd name="T39" fmla="*/ 30 h 787"/>
                <a:gd name="T40" fmla="*/ 173 w 262"/>
                <a:gd name="T41"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2" h="787">
                  <a:moveTo>
                    <a:pt x="173" y="0"/>
                  </a:moveTo>
                  <a:lnTo>
                    <a:pt x="173" y="0"/>
                  </a:lnTo>
                  <a:lnTo>
                    <a:pt x="152" y="97"/>
                  </a:lnTo>
                  <a:lnTo>
                    <a:pt x="127" y="186"/>
                  </a:lnTo>
                  <a:lnTo>
                    <a:pt x="101" y="284"/>
                  </a:lnTo>
                  <a:lnTo>
                    <a:pt x="76" y="381"/>
                  </a:lnTo>
                  <a:lnTo>
                    <a:pt x="55" y="478"/>
                  </a:lnTo>
                  <a:lnTo>
                    <a:pt x="38" y="576"/>
                  </a:lnTo>
                  <a:lnTo>
                    <a:pt x="16" y="673"/>
                  </a:lnTo>
                  <a:lnTo>
                    <a:pt x="0" y="770"/>
                  </a:lnTo>
                  <a:lnTo>
                    <a:pt x="84" y="787"/>
                  </a:lnTo>
                  <a:lnTo>
                    <a:pt x="110" y="690"/>
                  </a:lnTo>
                  <a:lnTo>
                    <a:pt x="127" y="597"/>
                  </a:lnTo>
                  <a:lnTo>
                    <a:pt x="152" y="500"/>
                  </a:lnTo>
                  <a:lnTo>
                    <a:pt x="169" y="411"/>
                  </a:lnTo>
                  <a:lnTo>
                    <a:pt x="190" y="313"/>
                  </a:lnTo>
                  <a:lnTo>
                    <a:pt x="211" y="216"/>
                  </a:lnTo>
                  <a:lnTo>
                    <a:pt x="237" y="119"/>
                  </a:lnTo>
                  <a:lnTo>
                    <a:pt x="262" y="30"/>
                  </a:lnTo>
                  <a:lnTo>
                    <a:pt x="262" y="30"/>
                  </a:lnTo>
                  <a:lnTo>
                    <a:pt x="173"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2657" y="1811"/>
              <a:ext cx="59" cy="110"/>
            </a:xfrm>
            <a:custGeom>
              <a:avLst/>
              <a:gdLst>
                <a:gd name="T0" fmla="*/ 178 w 254"/>
                <a:gd name="T1" fmla="*/ 0 h 478"/>
                <a:gd name="T2" fmla="*/ 178 w 254"/>
                <a:gd name="T3" fmla="*/ 0 h 478"/>
                <a:gd name="T4" fmla="*/ 136 w 254"/>
                <a:gd name="T5" fmla="*/ 55 h 478"/>
                <a:gd name="T6" fmla="*/ 114 w 254"/>
                <a:gd name="T7" fmla="*/ 105 h 478"/>
                <a:gd name="T8" fmla="*/ 89 w 254"/>
                <a:gd name="T9" fmla="*/ 160 h 478"/>
                <a:gd name="T10" fmla="*/ 64 w 254"/>
                <a:gd name="T11" fmla="*/ 220 h 478"/>
                <a:gd name="T12" fmla="*/ 47 w 254"/>
                <a:gd name="T13" fmla="*/ 271 h 478"/>
                <a:gd name="T14" fmla="*/ 34 w 254"/>
                <a:gd name="T15" fmla="*/ 338 h 478"/>
                <a:gd name="T16" fmla="*/ 17 w 254"/>
                <a:gd name="T17" fmla="*/ 398 h 478"/>
                <a:gd name="T18" fmla="*/ 0 w 254"/>
                <a:gd name="T19" fmla="*/ 444 h 478"/>
                <a:gd name="T20" fmla="*/ 89 w 254"/>
                <a:gd name="T21" fmla="*/ 478 h 478"/>
                <a:gd name="T22" fmla="*/ 106 w 254"/>
                <a:gd name="T23" fmla="*/ 419 h 478"/>
                <a:gd name="T24" fmla="*/ 123 w 254"/>
                <a:gd name="T25" fmla="*/ 359 h 478"/>
                <a:gd name="T26" fmla="*/ 136 w 254"/>
                <a:gd name="T27" fmla="*/ 309 h 478"/>
                <a:gd name="T28" fmla="*/ 152 w 254"/>
                <a:gd name="T29" fmla="*/ 249 h 478"/>
                <a:gd name="T30" fmla="*/ 178 w 254"/>
                <a:gd name="T31" fmla="*/ 203 h 478"/>
                <a:gd name="T32" fmla="*/ 195 w 254"/>
                <a:gd name="T33" fmla="*/ 152 h 478"/>
                <a:gd name="T34" fmla="*/ 220 w 254"/>
                <a:gd name="T35" fmla="*/ 105 h 478"/>
                <a:gd name="T36" fmla="*/ 254 w 254"/>
                <a:gd name="T37" fmla="*/ 63 h 478"/>
                <a:gd name="T38" fmla="*/ 254 w 254"/>
                <a:gd name="T39" fmla="*/ 63 h 478"/>
                <a:gd name="T40" fmla="*/ 178 w 254"/>
                <a:gd name="T41"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478">
                  <a:moveTo>
                    <a:pt x="178" y="0"/>
                  </a:moveTo>
                  <a:lnTo>
                    <a:pt x="178" y="0"/>
                  </a:lnTo>
                  <a:lnTo>
                    <a:pt x="136" y="55"/>
                  </a:lnTo>
                  <a:lnTo>
                    <a:pt x="114" y="105"/>
                  </a:lnTo>
                  <a:lnTo>
                    <a:pt x="89" y="160"/>
                  </a:lnTo>
                  <a:lnTo>
                    <a:pt x="64" y="220"/>
                  </a:lnTo>
                  <a:lnTo>
                    <a:pt x="47" y="271"/>
                  </a:lnTo>
                  <a:lnTo>
                    <a:pt x="34" y="338"/>
                  </a:lnTo>
                  <a:lnTo>
                    <a:pt x="17" y="398"/>
                  </a:lnTo>
                  <a:lnTo>
                    <a:pt x="0" y="444"/>
                  </a:lnTo>
                  <a:lnTo>
                    <a:pt x="89" y="478"/>
                  </a:lnTo>
                  <a:lnTo>
                    <a:pt x="106" y="419"/>
                  </a:lnTo>
                  <a:lnTo>
                    <a:pt x="123" y="359"/>
                  </a:lnTo>
                  <a:lnTo>
                    <a:pt x="136" y="309"/>
                  </a:lnTo>
                  <a:lnTo>
                    <a:pt x="152" y="249"/>
                  </a:lnTo>
                  <a:lnTo>
                    <a:pt x="178" y="203"/>
                  </a:lnTo>
                  <a:lnTo>
                    <a:pt x="195" y="152"/>
                  </a:lnTo>
                  <a:lnTo>
                    <a:pt x="220" y="105"/>
                  </a:lnTo>
                  <a:lnTo>
                    <a:pt x="254" y="63"/>
                  </a:lnTo>
                  <a:lnTo>
                    <a:pt x="254" y="63"/>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2698" y="1800"/>
              <a:ext cx="58" cy="26"/>
            </a:xfrm>
            <a:custGeom>
              <a:avLst/>
              <a:gdLst>
                <a:gd name="T0" fmla="*/ 250 w 250"/>
                <a:gd name="T1" fmla="*/ 47 h 114"/>
                <a:gd name="T2" fmla="*/ 250 w 250"/>
                <a:gd name="T3" fmla="*/ 47 h 114"/>
                <a:gd name="T4" fmla="*/ 224 w 250"/>
                <a:gd name="T5" fmla="*/ 25 h 114"/>
                <a:gd name="T6" fmla="*/ 190 w 250"/>
                <a:gd name="T7" fmla="*/ 9 h 114"/>
                <a:gd name="T8" fmla="*/ 161 w 250"/>
                <a:gd name="T9" fmla="*/ 0 h 114"/>
                <a:gd name="T10" fmla="*/ 131 w 250"/>
                <a:gd name="T11" fmla="*/ 0 h 114"/>
                <a:gd name="T12" fmla="*/ 89 w 250"/>
                <a:gd name="T13" fmla="*/ 0 h 114"/>
                <a:gd name="T14" fmla="*/ 55 w 250"/>
                <a:gd name="T15" fmla="*/ 9 h 114"/>
                <a:gd name="T16" fmla="*/ 25 w 250"/>
                <a:gd name="T17" fmla="*/ 25 h 114"/>
                <a:gd name="T18" fmla="*/ 0 w 250"/>
                <a:gd name="T19" fmla="*/ 47 h 114"/>
                <a:gd name="T20" fmla="*/ 72 w 250"/>
                <a:gd name="T21" fmla="*/ 114 h 114"/>
                <a:gd name="T22" fmla="*/ 80 w 250"/>
                <a:gd name="T23" fmla="*/ 102 h 114"/>
                <a:gd name="T24" fmla="*/ 89 w 250"/>
                <a:gd name="T25" fmla="*/ 93 h 114"/>
                <a:gd name="T26" fmla="*/ 101 w 250"/>
                <a:gd name="T27" fmla="*/ 93 h 114"/>
                <a:gd name="T28" fmla="*/ 131 w 250"/>
                <a:gd name="T29" fmla="*/ 93 h 114"/>
                <a:gd name="T30" fmla="*/ 144 w 250"/>
                <a:gd name="T31" fmla="*/ 93 h 114"/>
                <a:gd name="T32" fmla="*/ 161 w 250"/>
                <a:gd name="T33" fmla="*/ 93 h 114"/>
                <a:gd name="T34" fmla="*/ 169 w 250"/>
                <a:gd name="T35" fmla="*/ 102 h 114"/>
                <a:gd name="T36" fmla="*/ 178 w 250"/>
                <a:gd name="T37" fmla="*/ 114 h 114"/>
                <a:gd name="T38" fmla="*/ 178 w 250"/>
                <a:gd name="T39" fmla="*/ 114 h 114"/>
                <a:gd name="T40" fmla="*/ 250 w 250"/>
                <a:gd name="T41"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0" h="114">
                  <a:moveTo>
                    <a:pt x="250" y="47"/>
                  </a:moveTo>
                  <a:lnTo>
                    <a:pt x="250" y="47"/>
                  </a:lnTo>
                  <a:lnTo>
                    <a:pt x="224" y="25"/>
                  </a:lnTo>
                  <a:lnTo>
                    <a:pt x="190" y="9"/>
                  </a:lnTo>
                  <a:lnTo>
                    <a:pt x="161" y="0"/>
                  </a:lnTo>
                  <a:lnTo>
                    <a:pt x="131" y="0"/>
                  </a:lnTo>
                  <a:lnTo>
                    <a:pt x="89" y="0"/>
                  </a:lnTo>
                  <a:lnTo>
                    <a:pt x="55" y="9"/>
                  </a:lnTo>
                  <a:lnTo>
                    <a:pt x="25" y="25"/>
                  </a:lnTo>
                  <a:lnTo>
                    <a:pt x="0" y="47"/>
                  </a:lnTo>
                  <a:lnTo>
                    <a:pt x="72" y="114"/>
                  </a:lnTo>
                  <a:lnTo>
                    <a:pt x="80" y="102"/>
                  </a:lnTo>
                  <a:lnTo>
                    <a:pt x="89" y="93"/>
                  </a:lnTo>
                  <a:lnTo>
                    <a:pt x="101" y="93"/>
                  </a:lnTo>
                  <a:lnTo>
                    <a:pt x="131" y="93"/>
                  </a:lnTo>
                  <a:lnTo>
                    <a:pt x="144" y="93"/>
                  </a:lnTo>
                  <a:lnTo>
                    <a:pt x="161" y="93"/>
                  </a:lnTo>
                  <a:lnTo>
                    <a:pt x="169" y="102"/>
                  </a:lnTo>
                  <a:lnTo>
                    <a:pt x="178" y="114"/>
                  </a:lnTo>
                  <a:lnTo>
                    <a:pt x="178" y="114"/>
                  </a:lnTo>
                  <a:lnTo>
                    <a:pt x="250" y="47"/>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1"/>
            <p:cNvSpPr>
              <a:spLocks/>
            </p:cNvSpPr>
            <p:nvPr/>
          </p:nvSpPr>
          <p:spPr bwMode="auto">
            <a:xfrm>
              <a:off x="2740" y="1811"/>
              <a:ext cx="56" cy="110"/>
            </a:xfrm>
            <a:custGeom>
              <a:avLst/>
              <a:gdLst>
                <a:gd name="T0" fmla="*/ 245 w 245"/>
                <a:gd name="T1" fmla="*/ 444 h 478"/>
                <a:gd name="T2" fmla="*/ 245 w 245"/>
                <a:gd name="T3" fmla="*/ 444 h 478"/>
                <a:gd name="T4" fmla="*/ 224 w 245"/>
                <a:gd name="T5" fmla="*/ 398 h 478"/>
                <a:gd name="T6" fmla="*/ 211 w 245"/>
                <a:gd name="T7" fmla="*/ 338 h 478"/>
                <a:gd name="T8" fmla="*/ 195 w 245"/>
                <a:gd name="T9" fmla="*/ 271 h 478"/>
                <a:gd name="T10" fmla="*/ 178 w 245"/>
                <a:gd name="T11" fmla="*/ 220 h 478"/>
                <a:gd name="T12" fmla="*/ 165 w 245"/>
                <a:gd name="T13" fmla="*/ 160 h 478"/>
                <a:gd name="T14" fmla="*/ 135 w 245"/>
                <a:gd name="T15" fmla="*/ 105 h 478"/>
                <a:gd name="T16" fmla="*/ 106 w 245"/>
                <a:gd name="T17" fmla="*/ 55 h 478"/>
                <a:gd name="T18" fmla="*/ 68 w 245"/>
                <a:gd name="T19" fmla="*/ 0 h 478"/>
                <a:gd name="T20" fmla="*/ 0 w 245"/>
                <a:gd name="T21" fmla="*/ 63 h 478"/>
                <a:gd name="T22" fmla="*/ 29 w 245"/>
                <a:gd name="T23" fmla="*/ 105 h 478"/>
                <a:gd name="T24" fmla="*/ 51 w 245"/>
                <a:gd name="T25" fmla="*/ 152 h 478"/>
                <a:gd name="T26" fmla="*/ 76 w 245"/>
                <a:gd name="T27" fmla="*/ 203 h 478"/>
                <a:gd name="T28" fmla="*/ 89 w 245"/>
                <a:gd name="T29" fmla="*/ 249 h 478"/>
                <a:gd name="T30" fmla="*/ 106 w 245"/>
                <a:gd name="T31" fmla="*/ 309 h 478"/>
                <a:gd name="T32" fmla="*/ 127 w 245"/>
                <a:gd name="T33" fmla="*/ 359 h 478"/>
                <a:gd name="T34" fmla="*/ 140 w 245"/>
                <a:gd name="T35" fmla="*/ 419 h 478"/>
                <a:gd name="T36" fmla="*/ 156 w 245"/>
                <a:gd name="T37" fmla="*/ 478 h 478"/>
                <a:gd name="T38" fmla="*/ 156 w 245"/>
                <a:gd name="T39" fmla="*/ 478 h 478"/>
                <a:gd name="T40" fmla="*/ 245 w 245"/>
                <a:gd name="T41" fmla="*/ 44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5" h="478">
                  <a:moveTo>
                    <a:pt x="245" y="444"/>
                  </a:moveTo>
                  <a:lnTo>
                    <a:pt x="245" y="444"/>
                  </a:lnTo>
                  <a:lnTo>
                    <a:pt x="224" y="398"/>
                  </a:lnTo>
                  <a:lnTo>
                    <a:pt x="211" y="338"/>
                  </a:lnTo>
                  <a:lnTo>
                    <a:pt x="195" y="271"/>
                  </a:lnTo>
                  <a:lnTo>
                    <a:pt x="178" y="220"/>
                  </a:lnTo>
                  <a:lnTo>
                    <a:pt x="165" y="160"/>
                  </a:lnTo>
                  <a:lnTo>
                    <a:pt x="135" y="105"/>
                  </a:lnTo>
                  <a:lnTo>
                    <a:pt x="106" y="55"/>
                  </a:lnTo>
                  <a:lnTo>
                    <a:pt x="68" y="0"/>
                  </a:lnTo>
                  <a:lnTo>
                    <a:pt x="0" y="63"/>
                  </a:lnTo>
                  <a:lnTo>
                    <a:pt x="29" y="105"/>
                  </a:lnTo>
                  <a:lnTo>
                    <a:pt x="51" y="152"/>
                  </a:lnTo>
                  <a:lnTo>
                    <a:pt x="76" y="203"/>
                  </a:lnTo>
                  <a:lnTo>
                    <a:pt x="89" y="249"/>
                  </a:lnTo>
                  <a:lnTo>
                    <a:pt x="106" y="309"/>
                  </a:lnTo>
                  <a:lnTo>
                    <a:pt x="127" y="359"/>
                  </a:lnTo>
                  <a:lnTo>
                    <a:pt x="140" y="419"/>
                  </a:lnTo>
                  <a:lnTo>
                    <a:pt x="156" y="478"/>
                  </a:lnTo>
                  <a:lnTo>
                    <a:pt x="156" y="478"/>
                  </a:lnTo>
                  <a:lnTo>
                    <a:pt x="245" y="444"/>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2"/>
            <p:cNvSpPr>
              <a:spLocks/>
            </p:cNvSpPr>
            <p:nvPr/>
          </p:nvSpPr>
          <p:spPr bwMode="auto">
            <a:xfrm>
              <a:off x="2776" y="1913"/>
              <a:ext cx="61" cy="181"/>
            </a:xfrm>
            <a:custGeom>
              <a:avLst/>
              <a:gdLst>
                <a:gd name="T0" fmla="*/ 267 w 267"/>
                <a:gd name="T1" fmla="*/ 770 h 787"/>
                <a:gd name="T2" fmla="*/ 267 w 267"/>
                <a:gd name="T3" fmla="*/ 770 h 787"/>
                <a:gd name="T4" fmla="*/ 250 w 267"/>
                <a:gd name="T5" fmla="*/ 673 h 787"/>
                <a:gd name="T6" fmla="*/ 225 w 267"/>
                <a:gd name="T7" fmla="*/ 576 h 787"/>
                <a:gd name="T8" fmla="*/ 208 w 267"/>
                <a:gd name="T9" fmla="*/ 478 h 787"/>
                <a:gd name="T10" fmla="*/ 187 w 267"/>
                <a:gd name="T11" fmla="*/ 381 h 787"/>
                <a:gd name="T12" fmla="*/ 166 w 267"/>
                <a:gd name="T13" fmla="*/ 284 h 787"/>
                <a:gd name="T14" fmla="*/ 144 w 267"/>
                <a:gd name="T15" fmla="*/ 186 h 787"/>
                <a:gd name="T16" fmla="*/ 119 w 267"/>
                <a:gd name="T17" fmla="*/ 97 h 787"/>
                <a:gd name="T18" fmla="*/ 89 w 267"/>
                <a:gd name="T19" fmla="*/ 0 h 787"/>
                <a:gd name="T20" fmla="*/ 0 w 267"/>
                <a:gd name="T21" fmla="*/ 30 h 787"/>
                <a:gd name="T22" fmla="*/ 22 w 267"/>
                <a:gd name="T23" fmla="*/ 119 h 787"/>
                <a:gd name="T24" fmla="*/ 47 w 267"/>
                <a:gd name="T25" fmla="*/ 216 h 787"/>
                <a:gd name="T26" fmla="*/ 68 w 267"/>
                <a:gd name="T27" fmla="*/ 313 h 787"/>
                <a:gd name="T28" fmla="*/ 98 w 267"/>
                <a:gd name="T29" fmla="*/ 411 h 787"/>
                <a:gd name="T30" fmla="*/ 115 w 267"/>
                <a:gd name="T31" fmla="*/ 500 h 787"/>
                <a:gd name="T32" fmla="*/ 136 w 267"/>
                <a:gd name="T33" fmla="*/ 597 h 787"/>
                <a:gd name="T34" fmla="*/ 153 w 267"/>
                <a:gd name="T35" fmla="*/ 690 h 787"/>
                <a:gd name="T36" fmla="*/ 178 w 267"/>
                <a:gd name="T37" fmla="*/ 787 h 787"/>
                <a:gd name="T38" fmla="*/ 178 w 267"/>
                <a:gd name="T39" fmla="*/ 787 h 787"/>
                <a:gd name="T40" fmla="*/ 267 w 267"/>
                <a:gd name="T41" fmla="*/ 77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787">
                  <a:moveTo>
                    <a:pt x="267" y="770"/>
                  </a:moveTo>
                  <a:lnTo>
                    <a:pt x="267" y="770"/>
                  </a:lnTo>
                  <a:lnTo>
                    <a:pt x="250" y="673"/>
                  </a:lnTo>
                  <a:lnTo>
                    <a:pt x="225" y="576"/>
                  </a:lnTo>
                  <a:lnTo>
                    <a:pt x="208" y="478"/>
                  </a:lnTo>
                  <a:lnTo>
                    <a:pt x="187" y="381"/>
                  </a:lnTo>
                  <a:lnTo>
                    <a:pt x="166" y="284"/>
                  </a:lnTo>
                  <a:lnTo>
                    <a:pt x="144" y="186"/>
                  </a:lnTo>
                  <a:lnTo>
                    <a:pt x="119" y="97"/>
                  </a:lnTo>
                  <a:lnTo>
                    <a:pt x="89" y="0"/>
                  </a:lnTo>
                  <a:lnTo>
                    <a:pt x="0" y="30"/>
                  </a:lnTo>
                  <a:lnTo>
                    <a:pt x="22" y="119"/>
                  </a:lnTo>
                  <a:lnTo>
                    <a:pt x="47" y="216"/>
                  </a:lnTo>
                  <a:lnTo>
                    <a:pt x="68" y="313"/>
                  </a:lnTo>
                  <a:lnTo>
                    <a:pt x="98" y="411"/>
                  </a:lnTo>
                  <a:lnTo>
                    <a:pt x="115" y="500"/>
                  </a:lnTo>
                  <a:lnTo>
                    <a:pt x="136" y="597"/>
                  </a:lnTo>
                  <a:lnTo>
                    <a:pt x="153" y="690"/>
                  </a:lnTo>
                  <a:lnTo>
                    <a:pt x="178" y="787"/>
                  </a:lnTo>
                  <a:lnTo>
                    <a:pt x="178" y="787"/>
                  </a:lnTo>
                  <a:lnTo>
                    <a:pt x="267" y="77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3"/>
            <p:cNvSpPr>
              <a:spLocks/>
            </p:cNvSpPr>
            <p:nvPr/>
          </p:nvSpPr>
          <p:spPr bwMode="auto">
            <a:xfrm>
              <a:off x="2817" y="2091"/>
              <a:ext cx="60" cy="218"/>
            </a:xfrm>
            <a:custGeom>
              <a:avLst/>
              <a:gdLst>
                <a:gd name="T0" fmla="*/ 263 w 263"/>
                <a:gd name="T1" fmla="*/ 927 h 948"/>
                <a:gd name="T2" fmla="*/ 263 w 263"/>
                <a:gd name="T3" fmla="*/ 927 h 948"/>
                <a:gd name="T4" fmla="*/ 246 w 263"/>
                <a:gd name="T5" fmla="*/ 817 h 948"/>
                <a:gd name="T6" fmla="*/ 220 w 263"/>
                <a:gd name="T7" fmla="*/ 694 h 948"/>
                <a:gd name="T8" fmla="*/ 199 w 263"/>
                <a:gd name="T9" fmla="*/ 575 h 948"/>
                <a:gd name="T10" fmla="*/ 182 w 263"/>
                <a:gd name="T11" fmla="*/ 461 h 948"/>
                <a:gd name="T12" fmla="*/ 161 w 263"/>
                <a:gd name="T13" fmla="*/ 342 h 948"/>
                <a:gd name="T14" fmla="*/ 136 w 263"/>
                <a:gd name="T15" fmla="*/ 232 h 948"/>
                <a:gd name="T16" fmla="*/ 110 w 263"/>
                <a:gd name="T17" fmla="*/ 110 h 948"/>
                <a:gd name="T18" fmla="*/ 85 w 263"/>
                <a:gd name="T19" fmla="*/ 0 h 948"/>
                <a:gd name="T20" fmla="*/ 0 w 263"/>
                <a:gd name="T21" fmla="*/ 12 h 948"/>
                <a:gd name="T22" fmla="*/ 26 w 263"/>
                <a:gd name="T23" fmla="*/ 135 h 948"/>
                <a:gd name="T24" fmla="*/ 47 w 263"/>
                <a:gd name="T25" fmla="*/ 245 h 948"/>
                <a:gd name="T26" fmla="*/ 64 w 263"/>
                <a:gd name="T27" fmla="*/ 368 h 948"/>
                <a:gd name="T28" fmla="*/ 85 w 263"/>
                <a:gd name="T29" fmla="*/ 478 h 948"/>
                <a:gd name="T30" fmla="*/ 110 w 263"/>
                <a:gd name="T31" fmla="*/ 596 h 948"/>
                <a:gd name="T32" fmla="*/ 127 w 263"/>
                <a:gd name="T33" fmla="*/ 711 h 948"/>
                <a:gd name="T34" fmla="*/ 153 w 263"/>
                <a:gd name="T35" fmla="*/ 829 h 948"/>
                <a:gd name="T36" fmla="*/ 174 w 263"/>
                <a:gd name="T37" fmla="*/ 948 h 948"/>
                <a:gd name="T38" fmla="*/ 174 w 263"/>
                <a:gd name="T39" fmla="*/ 948 h 948"/>
                <a:gd name="T40" fmla="*/ 263 w 263"/>
                <a:gd name="T41" fmla="*/ 92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948">
                  <a:moveTo>
                    <a:pt x="263" y="927"/>
                  </a:moveTo>
                  <a:lnTo>
                    <a:pt x="263" y="927"/>
                  </a:lnTo>
                  <a:lnTo>
                    <a:pt x="246" y="817"/>
                  </a:lnTo>
                  <a:lnTo>
                    <a:pt x="220" y="694"/>
                  </a:lnTo>
                  <a:lnTo>
                    <a:pt x="199" y="575"/>
                  </a:lnTo>
                  <a:lnTo>
                    <a:pt x="182" y="461"/>
                  </a:lnTo>
                  <a:lnTo>
                    <a:pt x="161" y="342"/>
                  </a:lnTo>
                  <a:lnTo>
                    <a:pt x="136" y="232"/>
                  </a:lnTo>
                  <a:lnTo>
                    <a:pt x="110" y="110"/>
                  </a:lnTo>
                  <a:lnTo>
                    <a:pt x="85" y="0"/>
                  </a:lnTo>
                  <a:lnTo>
                    <a:pt x="0" y="12"/>
                  </a:lnTo>
                  <a:lnTo>
                    <a:pt x="26" y="135"/>
                  </a:lnTo>
                  <a:lnTo>
                    <a:pt x="47" y="245"/>
                  </a:lnTo>
                  <a:lnTo>
                    <a:pt x="64" y="368"/>
                  </a:lnTo>
                  <a:lnTo>
                    <a:pt x="85" y="478"/>
                  </a:lnTo>
                  <a:lnTo>
                    <a:pt x="110" y="596"/>
                  </a:lnTo>
                  <a:lnTo>
                    <a:pt x="127" y="711"/>
                  </a:lnTo>
                  <a:lnTo>
                    <a:pt x="153" y="829"/>
                  </a:lnTo>
                  <a:lnTo>
                    <a:pt x="174" y="948"/>
                  </a:lnTo>
                  <a:lnTo>
                    <a:pt x="174" y="948"/>
                  </a:lnTo>
                  <a:lnTo>
                    <a:pt x="263" y="927"/>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4"/>
            <p:cNvSpPr>
              <a:spLocks/>
            </p:cNvSpPr>
            <p:nvPr/>
          </p:nvSpPr>
          <p:spPr bwMode="auto">
            <a:xfrm>
              <a:off x="2858" y="2304"/>
              <a:ext cx="59" cy="218"/>
            </a:xfrm>
            <a:custGeom>
              <a:avLst/>
              <a:gdLst>
                <a:gd name="T0" fmla="*/ 258 w 258"/>
                <a:gd name="T1" fmla="*/ 931 h 948"/>
                <a:gd name="T2" fmla="*/ 258 w 258"/>
                <a:gd name="T3" fmla="*/ 931 h 948"/>
                <a:gd name="T4" fmla="*/ 237 w 258"/>
                <a:gd name="T5" fmla="*/ 816 h 948"/>
                <a:gd name="T6" fmla="*/ 212 w 258"/>
                <a:gd name="T7" fmla="*/ 698 h 948"/>
                <a:gd name="T8" fmla="*/ 190 w 258"/>
                <a:gd name="T9" fmla="*/ 584 h 948"/>
                <a:gd name="T10" fmla="*/ 174 w 258"/>
                <a:gd name="T11" fmla="*/ 465 h 948"/>
                <a:gd name="T12" fmla="*/ 152 w 258"/>
                <a:gd name="T13" fmla="*/ 351 h 948"/>
                <a:gd name="T14" fmla="*/ 135 w 258"/>
                <a:gd name="T15" fmla="*/ 232 h 948"/>
                <a:gd name="T16" fmla="*/ 110 w 258"/>
                <a:gd name="T17" fmla="*/ 122 h 948"/>
                <a:gd name="T18" fmla="*/ 85 w 258"/>
                <a:gd name="T19" fmla="*/ 0 h 948"/>
                <a:gd name="T20" fmla="*/ 0 w 258"/>
                <a:gd name="T21" fmla="*/ 16 h 948"/>
                <a:gd name="T22" fmla="*/ 17 w 258"/>
                <a:gd name="T23" fmla="*/ 135 h 948"/>
                <a:gd name="T24" fmla="*/ 38 w 258"/>
                <a:gd name="T25" fmla="*/ 249 h 948"/>
                <a:gd name="T26" fmla="*/ 63 w 258"/>
                <a:gd name="T27" fmla="*/ 368 h 948"/>
                <a:gd name="T28" fmla="*/ 76 w 258"/>
                <a:gd name="T29" fmla="*/ 482 h 948"/>
                <a:gd name="T30" fmla="*/ 102 w 258"/>
                <a:gd name="T31" fmla="*/ 601 h 948"/>
                <a:gd name="T32" fmla="*/ 123 w 258"/>
                <a:gd name="T33" fmla="*/ 715 h 948"/>
                <a:gd name="T34" fmla="*/ 144 w 258"/>
                <a:gd name="T35" fmla="*/ 838 h 948"/>
                <a:gd name="T36" fmla="*/ 169 w 258"/>
                <a:gd name="T37" fmla="*/ 948 h 948"/>
                <a:gd name="T38" fmla="*/ 169 w 258"/>
                <a:gd name="T39" fmla="*/ 948 h 948"/>
                <a:gd name="T40" fmla="*/ 258 w 258"/>
                <a:gd name="T41" fmla="*/ 931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948">
                  <a:moveTo>
                    <a:pt x="258" y="931"/>
                  </a:moveTo>
                  <a:lnTo>
                    <a:pt x="258" y="931"/>
                  </a:lnTo>
                  <a:lnTo>
                    <a:pt x="237" y="816"/>
                  </a:lnTo>
                  <a:lnTo>
                    <a:pt x="212" y="698"/>
                  </a:lnTo>
                  <a:lnTo>
                    <a:pt x="190" y="584"/>
                  </a:lnTo>
                  <a:lnTo>
                    <a:pt x="174" y="465"/>
                  </a:lnTo>
                  <a:lnTo>
                    <a:pt x="152" y="351"/>
                  </a:lnTo>
                  <a:lnTo>
                    <a:pt x="135" y="232"/>
                  </a:lnTo>
                  <a:lnTo>
                    <a:pt x="110" y="122"/>
                  </a:lnTo>
                  <a:lnTo>
                    <a:pt x="85" y="0"/>
                  </a:lnTo>
                  <a:lnTo>
                    <a:pt x="0" y="16"/>
                  </a:lnTo>
                  <a:lnTo>
                    <a:pt x="17" y="135"/>
                  </a:lnTo>
                  <a:lnTo>
                    <a:pt x="38" y="249"/>
                  </a:lnTo>
                  <a:lnTo>
                    <a:pt x="63" y="368"/>
                  </a:lnTo>
                  <a:lnTo>
                    <a:pt x="76" y="482"/>
                  </a:lnTo>
                  <a:lnTo>
                    <a:pt x="102" y="601"/>
                  </a:lnTo>
                  <a:lnTo>
                    <a:pt x="123" y="715"/>
                  </a:lnTo>
                  <a:lnTo>
                    <a:pt x="144" y="838"/>
                  </a:lnTo>
                  <a:lnTo>
                    <a:pt x="169" y="948"/>
                  </a:lnTo>
                  <a:lnTo>
                    <a:pt x="169" y="948"/>
                  </a:lnTo>
                  <a:lnTo>
                    <a:pt x="258" y="931"/>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5"/>
            <p:cNvSpPr>
              <a:spLocks/>
            </p:cNvSpPr>
            <p:nvPr/>
          </p:nvSpPr>
          <p:spPr bwMode="auto">
            <a:xfrm>
              <a:off x="2896" y="2519"/>
              <a:ext cx="62" cy="191"/>
            </a:xfrm>
            <a:custGeom>
              <a:avLst/>
              <a:gdLst>
                <a:gd name="T0" fmla="*/ 267 w 267"/>
                <a:gd name="T1" fmla="*/ 808 h 830"/>
                <a:gd name="T2" fmla="*/ 267 w 267"/>
                <a:gd name="T3" fmla="*/ 808 h 830"/>
                <a:gd name="T4" fmla="*/ 237 w 267"/>
                <a:gd name="T5" fmla="*/ 703 h 830"/>
                <a:gd name="T6" fmla="*/ 216 w 267"/>
                <a:gd name="T7" fmla="*/ 605 h 830"/>
                <a:gd name="T8" fmla="*/ 199 w 267"/>
                <a:gd name="T9" fmla="*/ 504 h 830"/>
                <a:gd name="T10" fmla="*/ 178 w 267"/>
                <a:gd name="T11" fmla="*/ 398 h 830"/>
                <a:gd name="T12" fmla="*/ 148 w 267"/>
                <a:gd name="T13" fmla="*/ 300 h 830"/>
                <a:gd name="T14" fmla="*/ 127 w 267"/>
                <a:gd name="T15" fmla="*/ 195 h 830"/>
                <a:gd name="T16" fmla="*/ 110 w 267"/>
                <a:gd name="T17" fmla="*/ 102 h 830"/>
                <a:gd name="T18" fmla="*/ 89 w 267"/>
                <a:gd name="T19" fmla="*/ 0 h 830"/>
                <a:gd name="T20" fmla="*/ 0 w 267"/>
                <a:gd name="T21" fmla="*/ 13 h 830"/>
                <a:gd name="T22" fmla="*/ 13 w 267"/>
                <a:gd name="T23" fmla="*/ 118 h 830"/>
                <a:gd name="T24" fmla="*/ 38 w 267"/>
                <a:gd name="T25" fmla="*/ 224 h 830"/>
                <a:gd name="T26" fmla="*/ 60 w 267"/>
                <a:gd name="T27" fmla="*/ 322 h 830"/>
                <a:gd name="T28" fmla="*/ 76 w 267"/>
                <a:gd name="T29" fmla="*/ 423 h 830"/>
                <a:gd name="T30" fmla="*/ 102 w 267"/>
                <a:gd name="T31" fmla="*/ 529 h 830"/>
                <a:gd name="T32" fmla="*/ 127 w 267"/>
                <a:gd name="T33" fmla="*/ 626 h 830"/>
                <a:gd name="T34" fmla="*/ 148 w 267"/>
                <a:gd name="T35" fmla="*/ 732 h 830"/>
                <a:gd name="T36" fmla="*/ 178 w 267"/>
                <a:gd name="T37" fmla="*/ 830 h 830"/>
                <a:gd name="T38" fmla="*/ 178 w 267"/>
                <a:gd name="T39" fmla="*/ 830 h 830"/>
                <a:gd name="T40" fmla="*/ 267 w 267"/>
                <a:gd name="T41" fmla="*/ 808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830">
                  <a:moveTo>
                    <a:pt x="267" y="808"/>
                  </a:moveTo>
                  <a:lnTo>
                    <a:pt x="267" y="808"/>
                  </a:lnTo>
                  <a:lnTo>
                    <a:pt x="237" y="703"/>
                  </a:lnTo>
                  <a:lnTo>
                    <a:pt x="216" y="605"/>
                  </a:lnTo>
                  <a:lnTo>
                    <a:pt x="199" y="504"/>
                  </a:lnTo>
                  <a:lnTo>
                    <a:pt x="178" y="398"/>
                  </a:lnTo>
                  <a:lnTo>
                    <a:pt x="148" y="300"/>
                  </a:lnTo>
                  <a:lnTo>
                    <a:pt x="127" y="195"/>
                  </a:lnTo>
                  <a:lnTo>
                    <a:pt x="110" y="102"/>
                  </a:lnTo>
                  <a:lnTo>
                    <a:pt x="89" y="0"/>
                  </a:lnTo>
                  <a:lnTo>
                    <a:pt x="0" y="13"/>
                  </a:lnTo>
                  <a:lnTo>
                    <a:pt x="13" y="118"/>
                  </a:lnTo>
                  <a:lnTo>
                    <a:pt x="38" y="224"/>
                  </a:lnTo>
                  <a:lnTo>
                    <a:pt x="60" y="322"/>
                  </a:lnTo>
                  <a:lnTo>
                    <a:pt x="76" y="423"/>
                  </a:lnTo>
                  <a:lnTo>
                    <a:pt x="102" y="529"/>
                  </a:lnTo>
                  <a:lnTo>
                    <a:pt x="127" y="626"/>
                  </a:lnTo>
                  <a:lnTo>
                    <a:pt x="148" y="732"/>
                  </a:lnTo>
                  <a:lnTo>
                    <a:pt x="178" y="830"/>
                  </a:lnTo>
                  <a:lnTo>
                    <a:pt x="178" y="830"/>
                  </a:lnTo>
                  <a:lnTo>
                    <a:pt x="267" y="80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6"/>
            <p:cNvSpPr>
              <a:spLocks/>
            </p:cNvSpPr>
            <p:nvPr/>
          </p:nvSpPr>
          <p:spPr bwMode="auto">
            <a:xfrm>
              <a:off x="2937" y="2706"/>
              <a:ext cx="60" cy="151"/>
            </a:xfrm>
            <a:custGeom>
              <a:avLst/>
              <a:gdLst>
                <a:gd name="T0" fmla="*/ 263 w 263"/>
                <a:gd name="T1" fmla="*/ 622 h 656"/>
                <a:gd name="T2" fmla="*/ 263 w 263"/>
                <a:gd name="T3" fmla="*/ 622 h 656"/>
                <a:gd name="T4" fmla="*/ 233 w 263"/>
                <a:gd name="T5" fmla="*/ 554 h 656"/>
                <a:gd name="T6" fmla="*/ 212 w 263"/>
                <a:gd name="T7" fmla="*/ 474 h 656"/>
                <a:gd name="T8" fmla="*/ 186 w 263"/>
                <a:gd name="T9" fmla="*/ 389 h 656"/>
                <a:gd name="T10" fmla="*/ 174 w 263"/>
                <a:gd name="T11" fmla="*/ 309 h 656"/>
                <a:gd name="T12" fmla="*/ 148 w 263"/>
                <a:gd name="T13" fmla="*/ 232 h 656"/>
                <a:gd name="T14" fmla="*/ 127 w 263"/>
                <a:gd name="T15" fmla="*/ 156 h 656"/>
                <a:gd name="T16" fmla="*/ 106 w 263"/>
                <a:gd name="T17" fmla="*/ 76 h 656"/>
                <a:gd name="T18" fmla="*/ 85 w 263"/>
                <a:gd name="T19" fmla="*/ 0 h 656"/>
                <a:gd name="T20" fmla="*/ 0 w 263"/>
                <a:gd name="T21" fmla="*/ 17 h 656"/>
                <a:gd name="T22" fmla="*/ 13 w 263"/>
                <a:gd name="T23" fmla="*/ 93 h 656"/>
                <a:gd name="T24" fmla="*/ 38 w 263"/>
                <a:gd name="T25" fmla="*/ 173 h 656"/>
                <a:gd name="T26" fmla="*/ 59 w 263"/>
                <a:gd name="T27" fmla="*/ 254 h 656"/>
                <a:gd name="T28" fmla="*/ 76 w 263"/>
                <a:gd name="T29" fmla="*/ 338 h 656"/>
                <a:gd name="T30" fmla="*/ 97 w 263"/>
                <a:gd name="T31" fmla="*/ 414 h 656"/>
                <a:gd name="T32" fmla="*/ 127 w 263"/>
                <a:gd name="T33" fmla="*/ 495 h 656"/>
                <a:gd name="T34" fmla="*/ 148 w 263"/>
                <a:gd name="T35" fmla="*/ 575 h 656"/>
                <a:gd name="T36" fmla="*/ 174 w 263"/>
                <a:gd name="T37" fmla="*/ 656 h 656"/>
                <a:gd name="T38" fmla="*/ 174 w 263"/>
                <a:gd name="T39" fmla="*/ 656 h 656"/>
                <a:gd name="T40" fmla="*/ 263 w 263"/>
                <a:gd name="T41" fmla="*/ 62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656">
                  <a:moveTo>
                    <a:pt x="263" y="622"/>
                  </a:moveTo>
                  <a:lnTo>
                    <a:pt x="263" y="622"/>
                  </a:lnTo>
                  <a:lnTo>
                    <a:pt x="233" y="554"/>
                  </a:lnTo>
                  <a:lnTo>
                    <a:pt x="212" y="474"/>
                  </a:lnTo>
                  <a:lnTo>
                    <a:pt x="186" y="389"/>
                  </a:lnTo>
                  <a:lnTo>
                    <a:pt x="174" y="309"/>
                  </a:lnTo>
                  <a:lnTo>
                    <a:pt x="148" y="232"/>
                  </a:lnTo>
                  <a:lnTo>
                    <a:pt x="127" y="156"/>
                  </a:lnTo>
                  <a:lnTo>
                    <a:pt x="106" y="76"/>
                  </a:lnTo>
                  <a:lnTo>
                    <a:pt x="85" y="0"/>
                  </a:lnTo>
                  <a:lnTo>
                    <a:pt x="0" y="17"/>
                  </a:lnTo>
                  <a:lnTo>
                    <a:pt x="13" y="93"/>
                  </a:lnTo>
                  <a:lnTo>
                    <a:pt x="38" y="173"/>
                  </a:lnTo>
                  <a:lnTo>
                    <a:pt x="59" y="254"/>
                  </a:lnTo>
                  <a:lnTo>
                    <a:pt x="76" y="338"/>
                  </a:lnTo>
                  <a:lnTo>
                    <a:pt x="97" y="414"/>
                  </a:lnTo>
                  <a:lnTo>
                    <a:pt x="127" y="495"/>
                  </a:lnTo>
                  <a:lnTo>
                    <a:pt x="148" y="575"/>
                  </a:lnTo>
                  <a:lnTo>
                    <a:pt x="174" y="656"/>
                  </a:lnTo>
                  <a:lnTo>
                    <a:pt x="174" y="656"/>
                  </a:lnTo>
                  <a:lnTo>
                    <a:pt x="263" y="622"/>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7"/>
            <p:cNvSpPr>
              <a:spLocks/>
            </p:cNvSpPr>
            <p:nvPr/>
          </p:nvSpPr>
          <p:spPr bwMode="auto">
            <a:xfrm>
              <a:off x="2978" y="2850"/>
              <a:ext cx="58" cy="109"/>
            </a:xfrm>
            <a:custGeom>
              <a:avLst/>
              <a:gdLst>
                <a:gd name="T0" fmla="*/ 254 w 254"/>
                <a:gd name="T1" fmla="*/ 423 h 474"/>
                <a:gd name="T2" fmla="*/ 254 w 254"/>
                <a:gd name="T3" fmla="*/ 423 h 474"/>
                <a:gd name="T4" fmla="*/ 228 w 254"/>
                <a:gd name="T5" fmla="*/ 377 h 474"/>
                <a:gd name="T6" fmla="*/ 203 w 254"/>
                <a:gd name="T7" fmla="*/ 326 h 474"/>
                <a:gd name="T8" fmla="*/ 182 w 254"/>
                <a:gd name="T9" fmla="*/ 271 h 474"/>
                <a:gd name="T10" fmla="*/ 165 w 254"/>
                <a:gd name="T11" fmla="*/ 212 h 474"/>
                <a:gd name="T12" fmla="*/ 144 w 254"/>
                <a:gd name="T13" fmla="*/ 165 h 474"/>
                <a:gd name="T14" fmla="*/ 127 w 254"/>
                <a:gd name="T15" fmla="*/ 114 h 474"/>
                <a:gd name="T16" fmla="*/ 97 w 254"/>
                <a:gd name="T17" fmla="*/ 55 h 474"/>
                <a:gd name="T18" fmla="*/ 85 w 254"/>
                <a:gd name="T19" fmla="*/ 0 h 474"/>
                <a:gd name="T20" fmla="*/ 0 w 254"/>
                <a:gd name="T21" fmla="*/ 30 h 474"/>
                <a:gd name="T22" fmla="*/ 13 w 254"/>
                <a:gd name="T23" fmla="*/ 85 h 474"/>
                <a:gd name="T24" fmla="*/ 38 w 254"/>
                <a:gd name="T25" fmla="*/ 144 h 474"/>
                <a:gd name="T26" fmla="*/ 55 w 254"/>
                <a:gd name="T27" fmla="*/ 199 h 474"/>
                <a:gd name="T28" fmla="*/ 76 w 254"/>
                <a:gd name="T29" fmla="*/ 258 h 474"/>
                <a:gd name="T30" fmla="*/ 93 w 254"/>
                <a:gd name="T31" fmla="*/ 301 h 474"/>
                <a:gd name="T32" fmla="*/ 114 w 254"/>
                <a:gd name="T33" fmla="*/ 360 h 474"/>
                <a:gd name="T34" fmla="*/ 144 w 254"/>
                <a:gd name="T35" fmla="*/ 415 h 474"/>
                <a:gd name="T36" fmla="*/ 165 w 254"/>
                <a:gd name="T37" fmla="*/ 474 h 474"/>
                <a:gd name="T38" fmla="*/ 165 w 254"/>
                <a:gd name="T39" fmla="*/ 474 h 474"/>
                <a:gd name="T40" fmla="*/ 254 w 254"/>
                <a:gd name="T41" fmla="*/ 42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474">
                  <a:moveTo>
                    <a:pt x="254" y="423"/>
                  </a:moveTo>
                  <a:lnTo>
                    <a:pt x="254" y="423"/>
                  </a:lnTo>
                  <a:lnTo>
                    <a:pt x="228" y="377"/>
                  </a:lnTo>
                  <a:lnTo>
                    <a:pt x="203" y="326"/>
                  </a:lnTo>
                  <a:lnTo>
                    <a:pt x="182" y="271"/>
                  </a:lnTo>
                  <a:lnTo>
                    <a:pt x="165" y="212"/>
                  </a:lnTo>
                  <a:lnTo>
                    <a:pt x="144" y="165"/>
                  </a:lnTo>
                  <a:lnTo>
                    <a:pt x="127" y="114"/>
                  </a:lnTo>
                  <a:lnTo>
                    <a:pt x="97" y="55"/>
                  </a:lnTo>
                  <a:lnTo>
                    <a:pt x="85" y="0"/>
                  </a:lnTo>
                  <a:lnTo>
                    <a:pt x="0" y="30"/>
                  </a:lnTo>
                  <a:lnTo>
                    <a:pt x="13" y="85"/>
                  </a:lnTo>
                  <a:lnTo>
                    <a:pt x="38" y="144"/>
                  </a:lnTo>
                  <a:lnTo>
                    <a:pt x="55" y="199"/>
                  </a:lnTo>
                  <a:lnTo>
                    <a:pt x="76" y="258"/>
                  </a:lnTo>
                  <a:lnTo>
                    <a:pt x="93" y="301"/>
                  </a:lnTo>
                  <a:lnTo>
                    <a:pt x="114" y="360"/>
                  </a:lnTo>
                  <a:lnTo>
                    <a:pt x="144" y="415"/>
                  </a:lnTo>
                  <a:lnTo>
                    <a:pt x="165" y="474"/>
                  </a:lnTo>
                  <a:lnTo>
                    <a:pt x="165" y="474"/>
                  </a:lnTo>
                  <a:lnTo>
                    <a:pt x="254" y="423"/>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8"/>
            <p:cNvSpPr>
              <a:spLocks/>
            </p:cNvSpPr>
            <p:nvPr/>
          </p:nvSpPr>
          <p:spPr bwMode="auto">
            <a:xfrm>
              <a:off x="3016" y="2949"/>
              <a:ext cx="59" cy="74"/>
            </a:xfrm>
            <a:custGeom>
              <a:avLst/>
              <a:gdLst>
                <a:gd name="T0" fmla="*/ 258 w 258"/>
                <a:gd name="T1" fmla="*/ 253 h 321"/>
                <a:gd name="T2" fmla="*/ 258 w 258"/>
                <a:gd name="T3" fmla="*/ 253 h 321"/>
                <a:gd name="T4" fmla="*/ 233 w 258"/>
                <a:gd name="T5" fmla="*/ 232 h 321"/>
                <a:gd name="T6" fmla="*/ 207 w 258"/>
                <a:gd name="T7" fmla="*/ 194 h 321"/>
                <a:gd name="T8" fmla="*/ 186 w 258"/>
                <a:gd name="T9" fmla="*/ 165 h 321"/>
                <a:gd name="T10" fmla="*/ 169 w 258"/>
                <a:gd name="T11" fmla="*/ 135 h 321"/>
                <a:gd name="T12" fmla="*/ 144 w 258"/>
                <a:gd name="T13" fmla="*/ 105 h 321"/>
                <a:gd name="T14" fmla="*/ 118 w 258"/>
                <a:gd name="T15" fmla="*/ 67 h 321"/>
                <a:gd name="T16" fmla="*/ 106 w 258"/>
                <a:gd name="T17" fmla="*/ 38 h 321"/>
                <a:gd name="T18" fmla="*/ 89 w 258"/>
                <a:gd name="T19" fmla="*/ 0 h 321"/>
                <a:gd name="T20" fmla="*/ 0 w 258"/>
                <a:gd name="T21" fmla="*/ 46 h 321"/>
                <a:gd name="T22" fmla="*/ 25 w 258"/>
                <a:gd name="T23" fmla="*/ 76 h 321"/>
                <a:gd name="T24" fmla="*/ 38 w 258"/>
                <a:gd name="T25" fmla="*/ 118 h 321"/>
                <a:gd name="T26" fmla="*/ 63 w 258"/>
                <a:gd name="T27" fmla="*/ 148 h 321"/>
                <a:gd name="T28" fmla="*/ 89 w 258"/>
                <a:gd name="T29" fmla="*/ 190 h 321"/>
                <a:gd name="T30" fmla="*/ 114 w 258"/>
                <a:gd name="T31" fmla="*/ 224 h 321"/>
                <a:gd name="T32" fmla="*/ 135 w 258"/>
                <a:gd name="T33" fmla="*/ 253 h 321"/>
                <a:gd name="T34" fmla="*/ 161 w 258"/>
                <a:gd name="T35" fmla="*/ 283 h 321"/>
                <a:gd name="T36" fmla="*/ 186 w 258"/>
                <a:gd name="T37" fmla="*/ 321 h 321"/>
                <a:gd name="T38" fmla="*/ 186 w 258"/>
                <a:gd name="T39" fmla="*/ 321 h 321"/>
                <a:gd name="T40" fmla="*/ 258 w 258"/>
                <a:gd name="T41" fmla="*/ 25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21">
                  <a:moveTo>
                    <a:pt x="258" y="253"/>
                  </a:moveTo>
                  <a:lnTo>
                    <a:pt x="258" y="253"/>
                  </a:lnTo>
                  <a:lnTo>
                    <a:pt x="233" y="232"/>
                  </a:lnTo>
                  <a:lnTo>
                    <a:pt x="207" y="194"/>
                  </a:lnTo>
                  <a:lnTo>
                    <a:pt x="186" y="165"/>
                  </a:lnTo>
                  <a:lnTo>
                    <a:pt x="169" y="135"/>
                  </a:lnTo>
                  <a:lnTo>
                    <a:pt x="144" y="105"/>
                  </a:lnTo>
                  <a:lnTo>
                    <a:pt x="118" y="67"/>
                  </a:lnTo>
                  <a:lnTo>
                    <a:pt x="106" y="38"/>
                  </a:lnTo>
                  <a:lnTo>
                    <a:pt x="89" y="0"/>
                  </a:lnTo>
                  <a:lnTo>
                    <a:pt x="0" y="46"/>
                  </a:lnTo>
                  <a:lnTo>
                    <a:pt x="25" y="76"/>
                  </a:lnTo>
                  <a:lnTo>
                    <a:pt x="38" y="118"/>
                  </a:lnTo>
                  <a:lnTo>
                    <a:pt x="63" y="148"/>
                  </a:lnTo>
                  <a:lnTo>
                    <a:pt x="89" y="190"/>
                  </a:lnTo>
                  <a:lnTo>
                    <a:pt x="114" y="224"/>
                  </a:lnTo>
                  <a:lnTo>
                    <a:pt x="135" y="253"/>
                  </a:lnTo>
                  <a:lnTo>
                    <a:pt x="161" y="283"/>
                  </a:lnTo>
                  <a:lnTo>
                    <a:pt x="186" y="321"/>
                  </a:lnTo>
                  <a:lnTo>
                    <a:pt x="186" y="321"/>
                  </a:lnTo>
                  <a:lnTo>
                    <a:pt x="258" y="253"/>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9"/>
            <p:cNvSpPr>
              <a:spLocks/>
            </p:cNvSpPr>
            <p:nvPr/>
          </p:nvSpPr>
          <p:spPr bwMode="auto">
            <a:xfrm>
              <a:off x="3058" y="3007"/>
              <a:ext cx="56" cy="52"/>
            </a:xfrm>
            <a:custGeom>
              <a:avLst/>
              <a:gdLst>
                <a:gd name="T0" fmla="*/ 241 w 241"/>
                <a:gd name="T1" fmla="*/ 144 h 225"/>
                <a:gd name="T2" fmla="*/ 241 w 241"/>
                <a:gd name="T3" fmla="*/ 144 h 225"/>
                <a:gd name="T4" fmla="*/ 212 w 241"/>
                <a:gd name="T5" fmla="*/ 127 h 225"/>
                <a:gd name="T6" fmla="*/ 191 w 241"/>
                <a:gd name="T7" fmla="*/ 115 h 225"/>
                <a:gd name="T8" fmla="*/ 165 w 241"/>
                <a:gd name="T9" fmla="*/ 94 h 225"/>
                <a:gd name="T10" fmla="*/ 153 w 241"/>
                <a:gd name="T11" fmla="*/ 77 h 225"/>
                <a:gd name="T12" fmla="*/ 127 w 241"/>
                <a:gd name="T13" fmla="*/ 64 h 225"/>
                <a:gd name="T14" fmla="*/ 114 w 241"/>
                <a:gd name="T15" fmla="*/ 39 h 225"/>
                <a:gd name="T16" fmla="*/ 85 w 241"/>
                <a:gd name="T17" fmla="*/ 26 h 225"/>
                <a:gd name="T18" fmla="*/ 68 w 241"/>
                <a:gd name="T19" fmla="*/ 0 h 225"/>
                <a:gd name="T20" fmla="*/ 0 w 241"/>
                <a:gd name="T21" fmla="*/ 64 h 225"/>
                <a:gd name="T22" fmla="*/ 21 w 241"/>
                <a:gd name="T23" fmla="*/ 85 h 225"/>
                <a:gd name="T24" fmla="*/ 38 w 241"/>
                <a:gd name="T25" fmla="*/ 115 h 225"/>
                <a:gd name="T26" fmla="*/ 64 w 241"/>
                <a:gd name="T27" fmla="*/ 127 h 225"/>
                <a:gd name="T28" fmla="*/ 85 w 241"/>
                <a:gd name="T29" fmla="*/ 153 h 225"/>
                <a:gd name="T30" fmla="*/ 114 w 241"/>
                <a:gd name="T31" fmla="*/ 166 h 225"/>
                <a:gd name="T32" fmla="*/ 136 w 241"/>
                <a:gd name="T33" fmla="*/ 191 h 225"/>
                <a:gd name="T34" fmla="*/ 157 w 241"/>
                <a:gd name="T35" fmla="*/ 208 h 225"/>
                <a:gd name="T36" fmla="*/ 182 w 241"/>
                <a:gd name="T37" fmla="*/ 225 h 225"/>
                <a:gd name="T38" fmla="*/ 182 w 241"/>
                <a:gd name="T39" fmla="*/ 225 h 225"/>
                <a:gd name="T40" fmla="*/ 241 w 241"/>
                <a:gd name="T41" fmla="*/ 14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25">
                  <a:moveTo>
                    <a:pt x="241" y="144"/>
                  </a:moveTo>
                  <a:lnTo>
                    <a:pt x="241" y="144"/>
                  </a:lnTo>
                  <a:lnTo>
                    <a:pt x="212" y="127"/>
                  </a:lnTo>
                  <a:lnTo>
                    <a:pt x="191" y="115"/>
                  </a:lnTo>
                  <a:lnTo>
                    <a:pt x="165" y="94"/>
                  </a:lnTo>
                  <a:lnTo>
                    <a:pt x="153" y="77"/>
                  </a:lnTo>
                  <a:lnTo>
                    <a:pt x="127" y="64"/>
                  </a:lnTo>
                  <a:lnTo>
                    <a:pt x="114" y="39"/>
                  </a:lnTo>
                  <a:lnTo>
                    <a:pt x="85" y="26"/>
                  </a:lnTo>
                  <a:lnTo>
                    <a:pt x="68" y="0"/>
                  </a:lnTo>
                  <a:lnTo>
                    <a:pt x="0" y="64"/>
                  </a:lnTo>
                  <a:lnTo>
                    <a:pt x="21" y="85"/>
                  </a:lnTo>
                  <a:lnTo>
                    <a:pt x="38" y="115"/>
                  </a:lnTo>
                  <a:lnTo>
                    <a:pt x="64" y="127"/>
                  </a:lnTo>
                  <a:lnTo>
                    <a:pt x="85" y="153"/>
                  </a:lnTo>
                  <a:lnTo>
                    <a:pt x="114" y="166"/>
                  </a:lnTo>
                  <a:lnTo>
                    <a:pt x="136" y="191"/>
                  </a:lnTo>
                  <a:lnTo>
                    <a:pt x="157" y="208"/>
                  </a:lnTo>
                  <a:lnTo>
                    <a:pt x="182" y="225"/>
                  </a:lnTo>
                  <a:lnTo>
                    <a:pt x="182" y="225"/>
                  </a:lnTo>
                  <a:lnTo>
                    <a:pt x="241" y="144"/>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0"/>
            <p:cNvSpPr>
              <a:spLocks/>
            </p:cNvSpPr>
            <p:nvPr/>
          </p:nvSpPr>
          <p:spPr bwMode="auto">
            <a:xfrm>
              <a:off x="3101" y="3041"/>
              <a:ext cx="50" cy="38"/>
            </a:xfrm>
            <a:custGeom>
              <a:avLst/>
              <a:gdLst>
                <a:gd name="T0" fmla="*/ 216 w 216"/>
                <a:gd name="T1" fmla="*/ 76 h 165"/>
                <a:gd name="T2" fmla="*/ 216 w 216"/>
                <a:gd name="T3" fmla="*/ 76 h 165"/>
                <a:gd name="T4" fmla="*/ 191 w 216"/>
                <a:gd name="T5" fmla="*/ 67 h 165"/>
                <a:gd name="T6" fmla="*/ 165 w 216"/>
                <a:gd name="T7" fmla="*/ 63 h 165"/>
                <a:gd name="T8" fmla="*/ 153 w 216"/>
                <a:gd name="T9" fmla="*/ 55 h 165"/>
                <a:gd name="T10" fmla="*/ 127 w 216"/>
                <a:gd name="T11" fmla="*/ 38 h 165"/>
                <a:gd name="T12" fmla="*/ 110 w 216"/>
                <a:gd name="T13" fmla="*/ 29 h 165"/>
                <a:gd name="T14" fmla="*/ 85 w 216"/>
                <a:gd name="T15" fmla="*/ 21 h 165"/>
                <a:gd name="T16" fmla="*/ 68 w 216"/>
                <a:gd name="T17" fmla="*/ 17 h 165"/>
                <a:gd name="T18" fmla="*/ 55 w 216"/>
                <a:gd name="T19" fmla="*/ 0 h 165"/>
                <a:gd name="T20" fmla="*/ 0 w 216"/>
                <a:gd name="T21" fmla="*/ 76 h 165"/>
                <a:gd name="T22" fmla="*/ 22 w 216"/>
                <a:gd name="T23" fmla="*/ 93 h 165"/>
                <a:gd name="T24" fmla="*/ 47 w 216"/>
                <a:gd name="T25" fmla="*/ 101 h 165"/>
                <a:gd name="T26" fmla="*/ 68 w 216"/>
                <a:gd name="T27" fmla="*/ 114 h 165"/>
                <a:gd name="T28" fmla="*/ 85 w 216"/>
                <a:gd name="T29" fmla="*/ 122 h 165"/>
                <a:gd name="T30" fmla="*/ 110 w 216"/>
                <a:gd name="T31" fmla="*/ 131 h 165"/>
                <a:gd name="T32" fmla="*/ 136 w 216"/>
                <a:gd name="T33" fmla="*/ 148 h 165"/>
                <a:gd name="T34" fmla="*/ 157 w 216"/>
                <a:gd name="T35" fmla="*/ 156 h 165"/>
                <a:gd name="T36" fmla="*/ 182 w 216"/>
                <a:gd name="T37" fmla="*/ 165 h 165"/>
                <a:gd name="T38" fmla="*/ 182 w 216"/>
                <a:gd name="T39" fmla="*/ 165 h 165"/>
                <a:gd name="T40" fmla="*/ 216 w 216"/>
                <a:gd name="T41" fmla="*/ 7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165">
                  <a:moveTo>
                    <a:pt x="216" y="76"/>
                  </a:moveTo>
                  <a:lnTo>
                    <a:pt x="216" y="76"/>
                  </a:lnTo>
                  <a:lnTo>
                    <a:pt x="191" y="67"/>
                  </a:lnTo>
                  <a:lnTo>
                    <a:pt x="165" y="63"/>
                  </a:lnTo>
                  <a:lnTo>
                    <a:pt x="153" y="55"/>
                  </a:lnTo>
                  <a:lnTo>
                    <a:pt x="127" y="38"/>
                  </a:lnTo>
                  <a:lnTo>
                    <a:pt x="110" y="29"/>
                  </a:lnTo>
                  <a:lnTo>
                    <a:pt x="85" y="21"/>
                  </a:lnTo>
                  <a:lnTo>
                    <a:pt x="68" y="17"/>
                  </a:lnTo>
                  <a:lnTo>
                    <a:pt x="55" y="0"/>
                  </a:lnTo>
                  <a:lnTo>
                    <a:pt x="0" y="76"/>
                  </a:lnTo>
                  <a:lnTo>
                    <a:pt x="22" y="93"/>
                  </a:lnTo>
                  <a:lnTo>
                    <a:pt x="47" y="101"/>
                  </a:lnTo>
                  <a:lnTo>
                    <a:pt x="68" y="114"/>
                  </a:lnTo>
                  <a:lnTo>
                    <a:pt x="85" y="122"/>
                  </a:lnTo>
                  <a:lnTo>
                    <a:pt x="110" y="131"/>
                  </a:lnTo>
                  <a:lnTo>
                    <a:pt x="136" y="148"/>
                  </a:lnTo>
                  <a:lnTo>
                    <a:pt x="157" y="156"/>
                  </a:lnTo>
                  <a:lnTo>
                    <a:pt x="182" y="165"/>
                  </a:lnTo>
                  <a:lnTo>
                    <a:pt x="182" y="165"/>
                  </a:lnTo>
                  <a:lnTo>
                    <a:pt x="216" y="76"/>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1"/>
            <p:cNvSpPr>
              <a:spLocks/>
            </p:cNvSpPr>
            <p:nvPr/>
          </p:nvSpPr>
          <p:spPr bwMode="auto">
            <a:xfrm>
              <a:off x="3143" y="3059"/>
              <a:ext cx="46" cy="30"/>
            </a:xfrm>
            <a:custGeom>
              <a:avLst/>
              <a:gdLst>
                <a:gd name="T0" fmla="*/ 199 w 199"/>
                <a:gd name="T1" fmla="*/ 34 h 131"/>
                <a:gd name="T2" fmla="*/ 199 w 199"/>
                <a:gd name="T3" fmla="*/ 34 h 131"/>
                <a:gd name="T4" fmla="*/ 174 w 199"/>
                <a:gd name="T5" fmla="*/ 34 h 131"/>
                <a:gd name="T6" fmla="*/ 153 w 199"/>
                <a:gd name="T7" fmla="*/ 25 h 131"/>
                <a:gd name="T8" fmla="*/ 127 w 199"/>
                <a:gd name="T9" fmla="*/ 25 h 131"/>
                <a:gd name="T10" fmla="*/ 110 w 199"/>
                <a:gd name="T11" fmla="*/ 17 h 131"/>
                <a:gd name="T12" fmla="*/ 85 w 199"/>
                <a:gd name="T13" fmla="*/ 17 h 131"/>
                <a:gd name="T14" fmla="*/ 68 w 199"/>
                <a:gd name="T15" fmla="*/ 8 h 131"/>
                <a:gd name="T16" fmla="*/ 47 w 199"/>
                <a:gd name="T17" fmla="*/ 0 h 131"/>
                <a:gd name="T18" fmla="*/ 30 w 199"/>
                <a:gd name="T19" fmla="*/ 0 h 131"/>
                <a:gd name="T20" fmla="*/ 0 w 199"/>
                <a:gd name="T21" fmla="*/ 89 h 131"/>
                <a:gd name="T22" fmla="*/ 22 w 199"/>
                <a:gd name="T23" fmla="*/ 97 h 131"/>
                <a:gd name="T24" fmla="*/ 38 w 199"/>
                <a:gd name="T25" fmla="*/ 97 h 131"/>
                <a:gd name="T26" fmla="*/ 60 w 199"/>
                <a:gd name="T27" fmla="*/ 106 h 131"/>
                <a:gd name="T28" fmla="*/ 85 w 199"/>
                <a:gd name="T29" fmla="*/ 114 h 131"/>
                <a:gd name="T30" fmla="*/ 110 w 199"/>
                <a:gd name="T31" fmla="*/ 114 h 131"/>
                <a:gd name="T32" fmla="*/ 136 w 199"/>
                <a:gd name="T33" fmla="*/ 123 h 131"/>
                <a:gd name="T34" fmla="*/ 157 w 199"/>
                <a:gd name="T35" fmla="*/ 123 h 131"/>
                <a:gd name="T36" fmla="*/ 182 w 199"/>
                <a:gd name="T37" fmla="*/ 131 h 131"/>
                <a:gd name="T38" fmla="*/ 182 w 199"/>
                <a:gd name="T39" fmla="*/ 131 h 131"/>
                <a:gd name="T40" fmla="*/ 199 w 199"/>
                <a:gd name="T41" fmla="*/ 3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31">
                  <a:moveTo>
                    <a:pt x="199" y="34"/>
                  </a:moveTo>
                  <a:lnTo>
                    <a:pt x="199" y="34"/>
                  </a:lnTo>
                  <a:lnTo>
                    <a:pt x="174" y="34"/>
                  </a:lnTo>
                  <a:lnTo>
                    <a:pt x="153" y="25"/>
                  </a:lnTo>
                  <a:lnTo>
                    <a:pt x="127" y="25"/>
                  </a:lnTo>
                  <a:lnTo>
                    <a:pt x="110" y="17"/>
                  </a:lnTo>
                  <a:lnTo>
                    <a:pt x="85" y="17"/>
                  </a:lnTo>
                  <a:lnTo>
                    <a:pt x="68" y="8"/>
                  </a:lnTo>
                  <a:lnTo>
                    <a:pt x="47" y="0"/>
                  </a:lnTo>
                  <a:lnTo>
                    <a:pt x="30" y="0"/>
                  </a:lnTo>
                  <a:lnTo>
                    <a:pt x="0" y="89"/>
                  </a:lnTo>
                  <a:lnTo>
                    <a:pt x="22" y="97"/>
                  </a:lnTo>
                  <a:lnTo>
                    <a:pt x="38" y="97"/>
                  </a:lnTo>
                  <a:lnTo>
                    <a:pt x="60" y="106"/>
                  </a:lnTo>
                  <a:lnTo>
                    <a:pt x="85" y="114"/>
                  </a:lnTo>
                  <a:lnTo>
                    <a:pt x="110" y="114"/>
                  </a:lnTo>
                  <a:lnTo>
                    <a:pt x="136" y="123"/>
                  </a:lnTo>
                  <a:lnTo>
                    <a:pt x="157" y="123"/>
                  </a:lnTo>
                  <a:lnTo>
                    <a:pt x="182" y="131"/>
                  </a:lnTo>
                  <a:lnTo>
                    <a:pt x="182" y="131"/>
                  </a:lnTo>
                  <a:lnTo>
                    <a:pt x="199" y="34"/>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2"/>
            <p:cNvSpPr>
              <a:spLocks/>
            </p:cNvSpPr>
            <p:nvPr/>
          </p:nvSpPr>
          <p:spPr bwMode="auto">
            <a:xfrm>
              <a:off x="3186" y="3067"/>
              <a:ext cx="40" cy="26"/>
            </a:xfrm>
            <a:custGeom>
              <a:avLst/>
              <a:gdLst>
                <a:gd name="T0" fmla="*/ 177 w 177"/>
                <a:gd name="T1" fmla="*/ 13 h 110"/>
                <a:gd name="T2" fmla="*/ 177 w 177"/>
                <a:gd name="T3" fmla="*/ 13 h 110"/>
                <a:gd name="T4" fmla="*/ 148 w 177"/>
                <a:gd name="T5" fmla="*/ 13 h 110"/>
                <a:gd name="T6" fmla="*/ 135 w 177"/>
                <a:gd name="T7" fmla="*/ 13 h 110"/>
                <a:gd name="T8" fmla="*/ 110 w 177"/>
                <a:gd name="T9" fmla="*/ 13 h 110"/>
                <a:gd name="T10" fmla="*/ 97 w 177"/>
                <a:gd name="T11" fmla="*/ 4 h 110"/>
                <a:gd name="T12" fmla="*/ 67 w 177"/>
                <a:gd name="T13" fmla="*/ 4 h 110"/>
                <a:gd name="T14" fmla="*/ 55 w 177"/>
                <a:gd name="T15" fmla="*/ 4 h 110"/>
                <a:gd name="T16" fmla="*/ 29 w 177"/>
                <a:gd name="T17" fmla="*/ 4 h 110"/>
                <a:gd name="T18" fmla="*/ 12 w 177"/>
                <a:gd name="T19" fmla="*/ 0 h 110"/>
                <a:gd name="T20" fmla="*/ 0 w 177"/>
                <a:gd name="T21" fmla="*/ 89 h 110"/>
                <a:gd name="T22" fmla="*/ 12 w 177"/>
                <a:gd name="T23" fmla="*/ 89 h 110"/>
                <a:gd name="T24" fmla="*/ 38 w 177"/>
                <a:gd name="T25" fmla="*/ 97 h 110"/>
                <a:gd name="T26" fmla="*/ 59 w 177"/>
                <a:gd name="T27" fmla="*/ 97 h 110"/>
                <a:gd name="T28" fmla="*/ 89 w 177"/>
                <a:gd name="T29" fmla="*/ 97 h 110"/>
                <a:gd name="T30" fmla="*/ 105 w 177"/>
                <a:gd name="T31" fmla="*/ 97 h 110"/>
                <a:gd name="T32" fmla="*/ 127 w 177"/>
                <a:gd name="T33" fmla="*/ 110 h 110"/>
                <a:gd name="T34" fmla="*/ 148 w 177"/>
                <a:gd name="T35" fmla="*/ 110 h 110"/>
                <a:gd name="T36" fmla="*/ 165 w 177"/>
                <a:gd name="T37" fmla="*/ 110 h 110"/>
                <a:gd name="T38" fmla="*/ 165 w 177"/>
                <a:gd name="T39" fmla="*/ 110 h 110"/>
                <a:gd name="T40" fmla="*/ 177 w 177"/>
                <a:gd name="T41" fmla="*/ 1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110">
                  <a:moveTo>
                    <a:pt x="177" y="13"/>
                  </a:moveTo>
                  <a:lnTo>
                    <a:pt x="177" y="13"/>
                  </a:lnTo>
                  <a:lnTo>
                    <a:pt x="148" y="13"/>
                  </a:lnTo>
                  <a:lnTo>
                    <a:pt x="135" y="13"/>
                  </a:lnTo>
                  <a:lnTo>
                    <a:pt x="110" y="13"/>
                  </a:lnTo>
                  <a:lnTo>
                    <a:pt x="97" y="4"/>
                  </a:lnTo>
                  <a:lnTo>
                    <a:pt x="67" y="4"/>
                  </a:lnTo>
                  <a:lnTo>
                    <a:pt x="55" y="4"/>
                  </a:lnTo>
                  <a:lnTo>
                    <a:pt x="29" y="4"/>
                  </a:lnTo>
                  <a:lnTo>
                    <a:pt x="12" y="0"/>
                  </a:lnTo>
                  <a:lnTo>
                    <a:pt x="0" y="89"/>
                  </a:lnTo>
                  <a:lnTo>
                    <a:pt x="12" y="89"/>
                  </a:lnTo>
                  <a:lnTo>
                    <a:pt x="38" y="97"/>
                  </a:lnTo>
                  <a:lnTo>
                    <a:pt x="59" y="97"/>
                  </a:lnTo>
                  <a:lnTo>
                    <a:pt x="89" y="97"/>
                  </a:lnTo>
                  <a:lnTo>
                    <a:pt x="105" y="97"/>
                  </a:lnTo>
                  <a:lnTo>
                    <a:pt x="127" y="110"/>
                  </a:lnTo>
                  <a:lnTo>
                    <a:pt x="148" y="110"/>
                  </a:lnTo>
                  <a:lnTo>
                    <a:pt x="165" y="110"/>
                  </a:lnTo>
                  <a:lnTo>
                    <a:pt x="165" y="110"/>
                  </a:lnTo>
                  <a:lnTo>
                    <a:pt x="177" y="13"/>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3"/>
            <p:cNvSpPr>
              <a:spLocks/>
            </p:cNvSpPr>
            <p:nvPr/>
          </p:nvSpPr>
          <p:spPr bwMode="auto">
            <a:xfrm>
              <a:off x="3225" y="3070"/>
              <a:ext cx="42" cy="25"/>
            </a:xfrm>
            <a:custGeom>
              <a:avLst/>
              <a:gdLst>
                <a:gd name="T0" fmla="*/ 186 w 186"/>
                <a:gd name="T1" fmla="*/ 8 h 105"/>
                <a:gd name="T2" fmla="*/ 186 w 186"/>
                <a:gd name="T3" fmla="*/ 8 h 105"/>
                <a:gd name="T4" fmla="*/ 161 w 186"/>
                <a:gd name="T5" fmla="*/ 8 h 105"/>
                <a:gd name="T6" fmla="*/ 135 w 186"/>
                <a:gd name="T7" fmla="*/ 8 h 105"/>
                <a:gd name="T8" fmla="*/ 118 w 186"/>
                <a:gd name="T9" fmla="*/ 8 h 105"/>
                <a:gd name="T10" fmla="*/ 97 w 186"/>
                <a:gd name="T11" fmla="*/ 8 h 105"/>
                <a:gd name="T12" fmla="*/ 72 w 186"/>
                <a:gd name="T13" fmla="*/ 8 h 105"/>
                <a:gd name="T14" fmla="*/ 46 w 186"/>
                <a:gd name="T15" fmla="*/ 8 h 105"/>
                <a:gd name="T16" fmla="*/ 30 w 186"/>
                <a:gd name="T17" fmla="*/ 0 h 105"/>
                <a:gd name="T18" fmla="*/ 8 w 186"/>
                <a:gd name="T19" fmla="*/ 0 h 105"/>
                <a:gd name="T20" fmla="*/ 0 w 186"/>
                <a:gd name="T21" fmla="*/ 93 h 105"/>
                <a:gd name="T22" fmla="*/ 25 w 186"/>
                <a:gd name="T23" fmla="*/ 93 h 105"/>
                <a:gd name="T24" fmla="*/ 46 w 186"/>
                <a:gd name="T25" fmla="*/ 93 h 105"/>
                <a:gd name="T26" fmla="*/ 72 w 186"/>
                <a:gd name="T27" fmla="*/ 93 h 105"/>
                <a:gd name="T28" fmla="*/ 89 w 186"/>
                <a:gd name="T29" fmla="*/ 105 h 105"/>
                <a:gd name="T30" fmla="*/ 114 w 186"/>
                <a:gd name="T31" fmla="*/ 105 h 105"/>
                <a:gd name="T32" fmla="*/ 135 w 186"/>
                <a:gd name="T33" fmla="*/ 105 h 105"/>
                <a:gd name="T34" fmla="*/ 161 w 186"/>
                <a:gd name="T35" fmla="*/ 105 h 105"/>
                <a:gd name="T36" fmla="*/ 186 w 186"/>
                <a:gd name="T37" fmla="*/ 105 h 105"/>
                <a:gd name="T38" fmla="*/ 186 w 186"/>
                <a:gd name="T39" fmla="*/ 105 h 105"/>
                <a:gd name="T40" fmla="*/ 186 w 186"/>
                <a:gd name="T41"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105">
                  <a:moveTo>
                    <a:pt x="186" y="8"/>
                  </a:moveTo>
                  <a:lnTo>
                    <a:pt x="186" y="8"/>
                  </a:lnTo>
                  <a:lnTo>
                    <a:pt x="161" y="8"/>
                  </a:lnTo>
                  <a:lnTo>
                    <a:pt x="135" y="8"/>
                  </a:lnTo>
                  <a:lnTo>
                    <a:pt x="118" y="8"/>
                  </a:lnTo>
                  <a:lnTo>
                    <a:pt x="97" y="8"/>
                  </a:lnTo>
                  <a:lnTo>
                    <a:pt x="72" y="8"/>
                  </a:lnTo>
                  <a:lnTo>
                    <a:pt x="46" y="8"/>
                  </a:lnTo>
                  <a:lnTo>
                    <a:pt x="30" y="0"/>
                  </a:lnTo>
                  <a:lnTo>
                    <a:pt x="8" y="0"/>
                  </a:lnTo>
                  <a:lnTo>
                    <a:pt x="0" y="93"/>
                  </a:lnTo>
                  <a:lnTo>
                    <a:pt x="25" y="93"/>
                  </a:lnTo>
                  <a:lnTo>
                    <a:pt x="46" y="93"/>
                  </a:lnTo>
                  <a:lnTo>
                    <a:pt x="72" y="93"/>
                  </a:lnTo>
                  <a:lnTo>
                    <a:pt x="89" y="105"/>
                  </a:lnTo>
                  <a:lnTo>
                    <a:pt x="114" y="105"/>
                  </a:lnTo>
                  <a:lnTo>
                    <a:pt x="135" y="105"/>
                  </a:lnTo>
                  <a:lnTo>
                    <a:pt x="161" y="105"/>
                  </a:lnTo>
                  <a:lnTo>
                    <a:pt x="186" y="105"/>
                  </a:lnTo>
                  <a:lnTo>
                    <a:pt x="186" y="105"/>
                  </a:lnTo>
                  <a:lnTo>
                    <a:pt x="186" y="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4"/>
            <p:cNvSpPr>
              <a:spLocks/>
            </p:cNvSpPr>
            <p:nvPr/>
          </p:nvSpPr>
          <p:spPr bwMode="auto">
            <a:xfrm>
              <a:off x="3267" y="3072"/>
              <a:ext cx="40" cy="23"/>
            </a:xfrm>
            <a:custGeom>
              <a:avLst/>
              <a:gdLst>
                <a:gd name="T0" fmla="*/ 174 w 174"/>
                <a:gd name="T1" fmla="*/ 0 h 97"/>
                <a:gd name="T2" fmla="*/ 174 w 174"/>
                <a:gd name="T3" fmla="*/ 0 h 97"/>
                <a:gd name="T4" fmla="*/ 148 w 174"/>
                <a:gd name="T5" fmla="*/ 0 h 97"/>
                <a:gd name="T6" fmla="*/ 123 w 174"/>
                <a:gd name="T7" fmla="*/ 0 h 97"/>
                <a:gd name="T8" fmla="*/ 102 w 174"/>
                <a:gd name="T9" fmla="*/ 0 h 97"/>
                <a:gd name="T10" fmla="*/ 85 w 174"/>
                <a:gd name="T11" fmla="*/ 0 h 97"/>
                <a:gd name="T12" fmla="*/ 64 w 174"/>
                <a:gd name="T13" fmla="*/ 0 h 97"/>
                <a:gd name="T14" fmla="*/ 38 w 174"/>
                <a:gd name="T15" fmla="*/ 0 h 97"/>
                <a:gd name="T16" fmla="*/ 17 w 174"/>
                <a:gd name="T17" fmla="*/ 0 h 97"/>
                <a:gd name="T18" fmla="*/ 0 w 174"/>
                <a:gd name="T19" fmla="*/ 0 h 97"/>
                <a:gd name="T20" fmla="*/ 0 w 174"/>
                <a:gd name="T21" fmla="*/ 97 h 97"/>
                <a:gd name="T22" fmla="*/ 17 w 174"/>
                <a:gd name="T23" fmla="*/ 97 h 97"/>
                <a:gd name="T24" fmla="*/ 38 w 174"/>
                <a:gd name="T25" fmla="*/ 97 h 97"/>
                <a:gd name="T26" fmla="*/ 64 w 174"/>
                <a:gd name="T27" fmla="*/ 97 h 97"/>
                <a:gd name="T28" fmla="*/ 85 w 174"/>
                <a:gd name="T29" fmla="*/ 97 h 97"/>
                <a:gd name="T30" fmla="*/ 102 w 174"/>
                <a:gd name="T31" fmla="*/ 97 h 97"/>
                <a:gd name="T32" fmla="*/ 123 w 174"/>
                <a:gd name="T33" fmla="*/ 97 h 97"/>
                <a:gd name="T34" fmla="*/ 148 w 174"/>
                <a:gd name="T35" fmla="*/ 97 h 97"/>
                <a:gd name="T36" fmla="*/ 174 w 174"/>
                <a:gd name="T37" fmla="*/ 97 h 97"/>
                <a:gd name="T38" fmla="*/ 174 w 174"/>
                <a:gd name="T39" fmla="*/ 97 h 97"/>
                <a:gd name="T40" fmla="*/ 174 w 174"/>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97">
                  <a:moveTo>
                    <a:pt x="174" y="0"/>
                  </a:moveTo>
                  <a:lnTo>
                    <a:pt x="174" y="0"/>
                  </a:lnTo>
                  <a:lnTo>
                    <a:pt x="148" y="0"/>
                  </a:lnTo>
                  <a:lnTo>
                    <a:pt x="123" y="0"/>
                  </a:lnTo>
                  <a:lnTo>
                    <a:pt x="102" y="0"/>
                  </a:lnTo>
                  <a:lnTo>
                    <a:pt x="85" y="0"/>
                  </a:lnTo>
                  <a:lnTo>
                    <a:pt x="64" y="0"/>
                  </a:lnTo>
                  <a:lnTo>
                    <a:pt x="38" y="0"/>
                  </a:lnTo>
                  <a:lnTo>
                    <a:pt x="17" y="0"/>
                  </a:lnTo>
                  <a:lnTo>
                    <a:pt x="0" y="0"/>
                  </a:lnTo>
                  <a:lnTo>
                    <a:pt x="0" y="97"/>
                  </a:lnTo>
                  <a:lnTo>
                    <a:pt x="17" y="97"/>
                  </a:lnTo>
                  <a:lnTo>
                    <a:pt x="38" y="97"/>
                  </a:lnTo>
                  <a:lnTo>
                    <a:pt x="64" y="97"/>
                  </a:lnTo>
                  <a:lnTo>
                    <a:pt x="85" y="97"/>
                  </a:lnTo>
                  <a:lnTo>
                    <a:pt x="102" y="97"/>
                  </a:lnTo>
                  <a:lnTo>
                    <a:pt x="123" y="97"/>
                  </a:lnTo>
                  <a:lnTo>
                    <a:pt x="148" y="97"/>
                  </a:lnTo>
                  <a:lnTo>
                    <a:pt x="174" y="97"/>
                  </a:lnTo>
                  <a:lnTo>
                    <a:pt x="174" y="97"/>
                  </a:lnTo>
                  <a:lnTo>
                    <a:pt x="174"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5"/>
            <p:cNvSpPr>
              <a:spLocks/>
            </p:cNvSpPr>
            <p:nvPr/>
          </p:nvSpPr>
          <p:spPr bwMode="auto">
            <a:xfrm>
              <a:off x="3307" y="3072"/>
              <a:ext cx="39" cy="23"/>
            </a:xfrm>
            <a:custGeom>
              <a:avLst/>
              <a:gdLst>
                <a:gd name="T0" fmla="*/ 169 w 169"/>
                <a:gd name="T1" fmla="*/ 0 h 97"/>
                <a:gd name="T2" fmla="*/ 169 w 169"/>
                <a:gd name="T3" fmla="*/ 0 h 97"/>
                <a:gd name="T4" fmla="*/ 144 w 169"/>
                <a:gd name="T5" fmla="*/ 0 h 97"/>
                <a:gd name="T6" fmla="*/ 122 w 169"/>
                <a:gd name="T7" fmla="*/ 0 h 97"/>
                <a:gd name="T8" fmla="*/ 106 w 169"/>
                <a:gd name="T9" fmla="*/ 0 h 97"/>
                <a:gd name="T10" fmla="*/ 80 w 169"/>
                <a:gd name="T11" fmla="*/ 0 h 97"/>
                <a:gd name="T12" fmla="*/ 63 w 169"/>
                <a:gd name="T13" fmla="*/ 0 h 97"/>
                <a:gd name="T14" fmla="*/ 38 w 169"/>
                <a:gd name="T15" fmla="*/ 0 h 97"/>
                <a:gd name="T16" fmla="*/ 17 w 169"/>
                <a:gd name="T17" fmla="*/ 0 h 97"/>
                <a:gd name="T18" fmla="*/ 0 w 169"/>
                <a:gd name="T19" fmla="*/ 0 h 97"/>
                <a:gd name="T20" fmla="*/ 0 w 169"/>
                <a:gd name="T21" fmla="*/ 97 h 97"/>
                <a:gd name="T22" fmla="*/ 17 w 169"/>
                <a:gd name="T23" fmla="*/ 97 h 97"/>
                <a:gd name="T24" fmla="*/ 38 w 169"/>
                <a:gd name="T25" fmla="*/ 97 h 97"/>
                <a:gd name="T26" fmla="*/ 63 w 169"/>
                <a:gd name="T27" fmla="*/ 97 h 97"/>
                <a:gd name="T28" fmla="*/ 80 w 169"/>
                <a:gd name="T29" fmla="*/ 97 h 97"/>
                <a:gd name="T30" fmla="*/ 106 w 169"/>
                <a:gd name="T31" fmla="*/ 97 h 97"/>
                <a:gd name="T32" fmla="*/ 122 w 169"/>
                <a:gd name="T33" fmla="*/ 97 h 97"/>
                <a:gd name="T34" fmla="*/ 144 w 169"/>
                <a:gd name="T35" fmla="*/ 97 h 97"/>
                <a:gd name="T36" fmla="*/ 169 w 169"/>
                <a:gd name="T37" fmla="*/ 97 h 97"/>
                <a:gd name="T38" fmla="*/ 169 w 169"/>
                <a:gd name="T39" fmla="*/ 97 h 97"/>
                <a:gd name="T40" fmla="*/ 169 w 169"/>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7">
                  <a:moveTo>
                    <a:pt x="169" y="0"/>
                  </a:moveTo>
                  <a:lnTo>
                    <a:pt x="169" y="0"/>
                  </a:lnTo>
                  <a:lnTo>
                    <a:pt x="144" y="0"/>
                  </a:lnTo>
                  <a:lnTo>
                    <a:pt x="122" y="0"/>
                  </a:lnTo>
                  <a:lnTo>
                    <a:pt x="106" y="0"/>
                  </a:lnTo>
                  <a:lnTo>
                    <a:pt x="80" y="0"/>
                  </a:lnTo>
                  <a:lnTo>
                    <a:pt x="63" y="0"/>
                  </a:lnTo>
                  <a:lnTo>
                    <a:pt x="38" y="0"/>
                  </a:lnTo>
                  <a:lnTo>
                    <a:pt x="17" y="0"/>
                  </a:lnTo>
                  <a:lnTo>
                    <a:pt x="0" y="0"/>
                  </a:lnTo>
                  <a:lnTo>
                    <a:pt x="0" y="97"/>
                  </a:lnTo>
                  <a:lnTo>
                    <a:pt x="17" y="97"/>
                  </a:lnTo>
                  <a:lnTo>
                    <a:pt x="38" y="97"/>
                  </a:lnTo>
                  <a:lnTo>
                    <a:pt x="63" y="97"/>
                  </a:lnTo>
                  <a:lnTo>
                    <a:pt x="80" y="97"/>
                  </a:lnTo>
                  <a:lnTo>
                    <a:pt x="106" y="97"/>
                  </a:lnTo>
                  <a:lnTo>
                    <a:pt x="122" y="97"/>
                  </a:lnTo>
                  <a:lnTo>
                    <a:pt x="144" y="97"/>
                  </a:lnTo>
                  <a:lnTo>
                    <a:pt x="169" y="97"/>
                  </a:lnTo>
                  <a:lnTo>
                    <a:pt x="169" y="97"/>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6"/>
            <p:cNvSpPr>
              <a:spLocks/>
            </p:cNvSpPr>
            <p:nvPr/>
          </p:nvSpPr>
          <p:spPr bwMode="auto">
            <a:xfrm>
              <a:off x="3346" y="3072"/>
              <a:ext cx="41" cy="23"/>
            </a:xfrm>
            <a:custGeom>
              <a:avLst/>
              <a:gdLst>
                <a:gd name="T0" fmla="*/ 178 w 178"/>
                <a:gd name="T1" fmla="*/ 0 h 97"/>
                <a:gd name="T2" fmla="*/ 178 w 178"/>
                <a:gd name="T3" fmla="*/ 0 h 97"/>
                <a:gd name="T4" fmla="*/ 148 w 178"/>
                <a:gd name="T5" fmla="*/ 0 h 97"/>
                <a:gd name="T6" fmla="*/ 127 w 178"/>
                <a:gd name="T7" fmla="*/ 0 h 97"/>
                <a:gd name="T8" fmla="*/ 102 w 178"/>
                <a:gd name="T9" fmla="*/ 0 h 97"/>
                <a:gd name="T10" fmla="*/ 89 w 178"/>
                <a:gd name="T11" fmla="*/ 0 h 97"/>
                <a:gd name="T12" fmla="*/ 63 w 178"/>
                <a:gd name="T13" fmla="*/ 0 h 97"/>
                <a:gd name="T14" fmla="*/ 42 w 178"/>
                <a:gd name="T15" fmla="*/ 0 h 97"/>
                <a:gd name="T16" fmla="*/ 17 w 178"/>
                <a:gd name="T17" fmla="*/ 0 h 97"/>
                <a:gd name="T18" fmla="*/ 0 w 178"/>
                <a:gd name="T19" fmla="*/ 0 h 97"/>
                <a:gd name="T20" fmla="*/ 0 w 178"/>
                <a:gd name="T21" fmla="*/ 97 h 97"/>
                <a:gd name="T22" fmla="*/ 17 w 178"/>
                <a:gd name="T23" fmla="*/ 97 h 97"/>
                <a:gd name="T24" fmla="*/ 42 w 178"/>
                <a:gd name="T25" fmla="*/ 97 h 97"/>
                <a:gd name="T26" fmla="*/ 63 w 178"/>
                <a:gd name="T27" fmla="*/ 97 h 97"/>
                <a:gd name="T28" fmla="*/ 89 w 178"/>
                <a:gd name="T29" fmla="*/ 97 h 97"/>
                <a:gd name="T30" fmla="*/ 102 w 178"/>
                <a:gd name="T31" fmla="*/ 97 h 97"/>
                <a:gd name="T32" fmla="*/ 127 w 178"/>
                <a:gd name="T33" fmla="*/ 97 h 97"/>
                <a:gd name="T34" fmla="*/ 148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48" y="0"/>
                  </a:lnTo>
                  <a:lnTo>
                    <a:pt x="127" y="0"/>
                  </a:lnTo>
                  <a:lnTo>
                    <a:pt x="102" y="0"/>
                  </a:lnTo>
                  <a:lnTo>
                    <a:pt x="89" y="0"/>
                  </a:lnTo>
                  <a:lnTo>
                    <a:pt x="63" y="0"/>
                  </a:lnTo>
                  <a:lnTo>
                    <a:pt x="42" y="0"/>
                  </a:lnTo>
                  <a:lnTo>
                    <a:pt x="17" y="0"/>
                  </a:lnTo>
                  <a:lnTo>
                    <a:pt x="0" y="0"/>
                  </a:lnTo>
                  <a:lnTo>
                    <a:pt x="0" y="97"/>
                  </a:lnTo>
                  <a:lnTo>
                    <a:pt x="17" y="97"/>
                  </a:lnTo>
                  <a:lnTo>
                    <a:pt x="42" y="97"/>
                  </a:lnTo>
                  <a:lnTo>
                    <a:pt x="63" y="97"/>
                  </a:lnTo>
                  <a:lnTo>
                    <a:pt x="89" y="97"/>
                  </a:lnTo>
                  <a:lnTo>
                    <a:pt x="102" y="97"/>
                  </a:lnTo>
                  <a:lnTo>
                    <a:pt x="127" y="97"/>
                  </a:lnTo>
                  <a:lnTo>
                    <a:pt x="148"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7"/>
            <p:cNvSpPr>
              <a:spLocks/>
            </p:cNvSpPr>
            <p:nvPr/>
          </p:nvSpPr>
          <p:spPr bwMode="auto">
            <a:xfrm>
              <a:off x="3387" y="3072"/>
              <a:ext cx="41" cy="23"/>
            </a:xfrm>
            <a:custGeom>
              <a:avLst/>
              <a:gdLst>
                <a:gd name="T0" fmla="*/ 178 w 178"/>
                <a:gd name="T1" fmla="*/ 0 h 97"/>
                <a:gd name="T2" fmla="*/ 178 w 178"/>
                <a:gd name="T3" fmla="*/ 0 h 97"/>
                <a:gd name="T4" fmla="*/ 148 w 178"/>
                <a:gd name="T5" fmla="*/ 0 h 97"/>
                <a:gd name="T6" fmla="*/ 127 w 178"/>
                <a:gd name="T7" fmla="*/ 0 h 97"/>
                <a:gd name="T8" fmla="*/ 101 w 178"/>
                <a:gd name="T9" fmla="*/ 0 h 97"/>
                <a:gd name="T10" fmla="*/ 89 w 178"/>
                <a:gd name="T11" fmla="*/ 0 h 97"/>
                <a:gd name="T12" fmla="*/ 59 w 178"/>
                <a:gd name="T13" fmla="*/ 0 h 97"/>
                <a:gd name="T14" fmla="*/ 38 w 178"/>
                <a:gd name="T15" fmla="*/ 0 h 97"/>
                <a:gd name="T16" fmla="*/ 12 w 178"/>
                <a:gd name="T17" fmla="*/ 0 h 97"/>
                <a:gd name="T18" fmla="*/ 0 w 178"/>
                <a:gd name="T19" fmla="*/ 0 h 97"/>
                <a:gd name="T20" fmla="*/ 0 w 178"/>
                <a:gd name="T21" fmla="*/ 97 h 97"/>
                <a:gd name="T22" fmla="*/ 12 w 178"/>
                <a:gd name="T23" fmla="*/ 97 h 97"/>
                <a:gd name="T24" fmla="*/ 38 w 178"/>
                <a:gd name="T25" fmla="*/ 97 h 97"/>
                <a:gd name="T26" fmla="*/ 59 w 178"/>
                <a:gd name="T27" fmla="*/ 97 h 97"/>
                <a:gd name="T28" fmla="*/ 89 w 178"/>
                <a:gd name="T29" fmla="*/ 97 h 97"/>
                <a:gd name="T30" fmla="*/ 101 w 178"/>
                <a:gd name="T31" fmla="*/ 97 h 97"/>
                <a:gd name="T32" fmla="*/ 127 w 178"/>
                <a:gd name="T33" fmla="*/ 97 h 97"/>
                <a:gd name="T34" fmla="*/ 148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48" y="0"/>
                  </a:lnTo>
                  <a:lnTo>
                    <a:pt x="127" y="0"/>
                  </a:lnTo>
                  <a:lnTo>
                    <a:pt x="101" y="0"/>
                  </a:lnTo>
                  <a:lnTo>
                    <a:pt x="89" y="0"/>
                  </a:lnTo>
                  <a:lnTo>
                    <a:pt x="59" y="0"/>
                  </a:lnTo>
                  <a:lnTo>
                    <a:pt x="38" y="0"/>
                  </a:lnTo>
                  <a:lnTo>
                    <a:pt x="12" y="0"/>
                  </a:lnTo>
                  <a:lnTo>
                    <a:pt x="0" y="0"/>
                  </a:lnTo>
                  <a:lnTo>
                    <a:pt x="0" y="97"/>
                  </a:lnTo>
                  <a:lnTo>
                    <a:pt x="12" y="97"/>
                  </a:lnTo>
                  <a:lnTo>
                    <a:pt x="38" y="97"/>
                  </a:lnTo>
                  <a:lnTo>
                    <a:pt x="59" y="97"/>
                  </a:lnTo>
                  <a:lnTo>
                    <a:pt x="89" y="97"/>
                  </a:lnTo>
                  <a:lnTo>
                    <a:pt x="101" y="97"/>
                  </a:lnTo>
                  <a:lnTo>
                    <a:pt x="127" y="97"/>
                  </a:lnTo>
                  <a:lnTo>
                    <a:pt x="148"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8"/>
            <p:cNvSpPr>
              <a:spLocks/>
            </p:cNvSpPr>
            <p:nvPr/>
          </p:nvSpPr>
          <p:spPr bwMode="auto">
            <a:xfrm>
              <a:off x="3428" y="3072"/>
              <a:ext cx="38" cy="23"/>
            </a:xfrm>
            <a:custGeom>
              <a:avLst/>
              <a:gdLst>
                <a:gd name="T0" fmla="*/ 169 w 169"/>
                <a:gd name="T1" fmla="*/ 0 h 97"/>
                <a:gd name="T2" fmla="*/ 169 w 169"/>
                <a:gd name="T3" fmla="*/ 0 h 97"/>
                <a:gd name="T4" fmla="*/ 143 w 169"/>
                <a:gd name="T5" fmla="*/ 0 h 97"/>
                <a:gd name="T6" fmla="*/ 118 w 169"/>
                <a:gd name="T7" fmla="*/ 0 h 97"/>
                <a:gd name="T8" fmla="*/ 101 w 169"/>
                <a:gd name="T9" fmla="*/ 0 h 97"/>
                <a:gd name="T10" fmla="*/ 80 w 169"/>
                <a:gd name="T11" fmla="*/ 0 h 97"/>
                <a:gd name="T12" fmla="*/ 59 w 169"/>
                <a:gd name="T13" fmla="*/ 0 h 97"/>
                <a:gd name="T14" fmla="*/ 38 w 169"/>
                <a:gd name="T15" fmla="*/ 0 h 97"/>
                <a:gd name="T16" fmla="*/ 12 w 169"/>
                <a:gd name="T17" fmla="*/ 0 h 97"/>
                <a:gd name="T18" fmla="*/ 0 w 169"/>
                <a:gd name="T19" fmla="*/ 0 h 97"/>
                <a:gd name="T20" fmla="*/ 0 w 169"/>
                <a:gd name="T21" fmla="*/ 97 h 97"/>
                <a:gd name="T22" fmla="*/ 12 w 169"/>
                <a:gd name="T23" fmla="*/ 97 h 97"/>
                <a:gd name="T24" fmla="*/ 38 w 169"/>
                <a:gd name="T25" fmla="*/ 97 h 97"/>
                <a:gd name="T26" fmla="*/ 59 w 169"/>
                <a:gd name="T27" fmla="*/ 97 h 97"/>
                <a:gd name="T28" fmla="*/ 80 w 169"/>
                <a:gd name="T29" fmla="*/ 97 h 97"/>
                <a:gd name="T30" fmla="*/ 101 w 169"/>
                <a:gd name="T31" fmla="*/ 97 h 97"/>
                <a:gd name="T32" fmla="*/ 118 w 169"/>
                <a:gd name="T33" fmla="*/ 97 h 97"/>
                <a:gd name="T34" fmla="*/ 143 w 169"/>
                <a:gd name="T35" fmla="*/ 97 h 97"/>
                <a:gd name="T36" fmla="*/ 169 w 169"/>
                <a:gd name="T37" fmla="*/ 97 h 97"/>
                <a:gd name="T38" fmla="*/ 169 w 169"/>
                <a:gd name="T39" fmla="*/ 97 h 97"/>
                <a:gd name="T40" fmla="*/ 169 w 169"/>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7">
                  <a:moveTo>
                    <a:pt x="169" y="0"/>
                  </a:moveTo>
                  <a:lnTo>
                    <a:pt x="169" y="0"/>
                  </a:lnTo>
                  <a:lnTo>
                    <a:pt x="143" y="0"/>
                  </a:lnTo>
                  <a:lnTo>
                    <a:pt x="118" y="0"/>
                  </a:lnTo>
                  <a:lnTo>
                    <a:pt x="101" y="0"/>
                  </a:lnTo>
                  <a:lnTo>
                    <a:pt x="80" y="0"/>
                  </a:lnTo>
                  <a:lnTo>
                    <a:pt x="59" y="0"/>
                  </a:lnTo>
                  <a:lnTo>
                    <a:pt x="38" y="0"/>
                  </a:lnTo>
                  <a:lnTo>
                    <a:pt x="12" y="0"/>
                  </a:lnTo>
                  <a:lnTo>
                    <a:pt x="0" y="0"/>
                  </a:lnTo>
                  <a:lnTo>
                    <a:pt x="0" y="97"/>
                  </a:lnTo>
                  <a:lnTo>
                    <a:pt x="12" y="97"/>
                  </a:lnTo>
                  <a:lnTo>
                    <a:pt x="38" y="97"/>
                  </a:lnTo>
                  <a:lnTo>
                    <a:pt x="59" y="97"/>
                  </a:lnTo>
                  <a:lnTo>
                    <a:pt x="80" y="97"/>
                  </a:lnTo>
                  <a:lnTo>
                    <a:pt x="101" y="97"/>
                  </a:lnTo>
                  <a:lnTo>
                    <a:pt x="118" y="97"/>
                  </a:lnTo>
                  <a:lnTo>
                    <a:pt x="143" y="97"/>
                  </a:lnTo>
                  <a:lnTo>
                    <a:pt x="169" y="97"/>
                  </a:lnTo>
                  <a:lnTo>
                    <a:pt x="169" y="97"/>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9"/>
            <p:cNvSpPr>
              <a:spLocks/>
            </p:cNvSpPr>
            <p:nvPr/>
          </p:nvSpPr>
          <p:spPr bwMode="auto">
            <a:xfrm>
              <a:off x="3466" y="3072"/>
              <a:ext cx="40" cy="23"/>
            </a:xfrm>
            <a:custGeom>
              <a:avLst/>
              <a:gdLst>
                <a:gd name="T0" fmla="*/ 173 w 173"/>
                <a:gd name="T1" fmla="*/ 0 h 97"/>
                <a:gd name="T2" fmla="*/ 173 w 173"/>
                <a:gd name="T3" fmla="*/ 0 h 97"/>
                <a:gd name="T4" fmla="*/ 148 w 173"/>
                <a:gd name="T5" fmla="*/ 0 h 97"/>
                <a:gd name="T6" fmla="*/ 123 w 173"/>
                <a:gd name="T7" fmla="*/ 0 h 97"/>
                <a:gd name="T8" fmla="*/ 101 w 173"/>
                <a:gd name="T9" fmla="*/ 0 h 97"/>
                <a:gd name="T10" fmla="*/ 84 w 173"/>
                <a:gd name="T11" fmla="*/ 0 h 97"/>
                <a:gd name="T12" fmla="*/ 63 w 173"/>
                <a:gd name="T13" fmla="*/ 0 h 97"/>
                <a:gd name="T14" fmla="*/ 38 w 173"/>
                <a:gd name="T15" fmla="*/ 0 h 97"/>
                <a:gd name="T16" fmla="*/ 17 w 173"/>
                <a:gd name="T17" fmla="*/ 0 h 97"/>
                <a:gd name="T18" fmla="*/ 0 w 173"/>
                <a:gd name="T19" fmla="*/ 0 h 97"/>
                <a:gd name="T20" fmla="*/ 0 w 173"/>
                <a:gd name="T21" fmla="*/ 97 h 97"/>
                <a:gd name="T22" fmla="*/ 17 w 173"/>
                <a:gd name="T23" fmla="*/ 97 h 97"/>
                <a:gd name="T24" fmla="*/ 38 w 173"/>
                <a:gd name="T25" fmla="*/ 97 h 97"/>
                <a:gd name="T26" fmla="*/ 63 w 173"/>
                <a:gd name="T27" fmla="*/ 97 h 97"/>
                <a:gd name="T28" fmla="*/ 84 w 173"/>
                <a:gd name="T29" fmla="*/ 97 h 97"/>
                <a:gd name="T30" fmla="*/ 101 w 173"/>
                <a:gd name="T31" fmla="*/ 97 h 97"/>
                <a:gd name="T32" fmla="*/ 123 w 173"/>
                <a:gd name="T33" fmla="*/ 97 h 97"/>
                <a:gd name="T34" fmla="*/ 148 w 173"/>
                <a:gd name="T35" fmla="*/ 97 h 97"/>
                <a:gd name="T36" fmla="*/ 173 w 173"/>
                <a:gd name="T37" fmla="*/ 97 h 97"/>
                <a:gd name="T38" fmla="*/ 173 w 173"/>
                <a:gd name="T39" fmla="*/ 97 h 97"/>
                <a:gd name="T40" fmla="*/ 173 w 173"/>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97">
                  <a:moveTo>
                    <a:pt x="173" y="0"/>
                  </a:moveTo>
                  <a:lnTo>
                    <a:pt x="173" y="0"/>
                  </a:lnTo>
                  <a:lnTo>
                    <a:pt x="148" y="0"/>
                  </a:lnTo>
                  <a:lnTo>
                    <a:pt x="123" y="0"/>
                  </a:lnTo>
                  <a:lnTo>
                    <a:pt x="101" y="0"/>
                  </a:lnTo>
                  <a:lnTo>
                    <a:pt x="84" y="0"/>
                  </a:lnTo>
                  <a:lnTo>
                    <a:pt x="63" y="0"/>
                  </a:lnTo>
                  <a:lnTo>
                    <a:pt x="38" y="0"/>
                  </a:lnTo>
                  <a:lnTo>
                    <a:pt x="17" y="0"/>
                  </a:lnTo>
                  <a:lnTo>
                    <a:pt x="0" y="0"/>
                  </a:lnTo>
                  <a:lnTo>
                    <a:pt x="0" y="97"/>
                  </a:lnTo>
                  <a:lnTo>
                    <a:pt x="17" y="97"/>
                  </a:lnTo>
                  <a:lnTo>
                    <a:pt x="38" y="97"/>
                  </a:lnTo>
                  <a:lnTo>
                    <a:pt x="63" y="97"/>
                  </a:lnTo>
                  <a:lnTo>
                    <a:pt x="84" y="97"/>
                  </a:lnTo>
                  <a:lnTo>
                    <a:pt x="101" y="97"/>
                  </a:lnTo>
                  <a:lnTo>
                    <a:pt x="123" y="97"/>
                  </a:lnTo>
                  <a:lnTo>
                    <a:pt x="148" y="97"/>
                  </a:lnTo>
                  <a:lnTo>
                    <a:pt x="173" y="97"/>
                  </a:lnTo>
                  <a:lnTo>
                    <a:pt x="173" y="97"/>
                  </a:lnTo>
                  <a:lnTo>
                    <a:pt x="173"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0"/>
            <p:cNvSpPr>
              <a:spLocks/>
            </p:cNvSpPr>
            <p:nvPr/>
          </p:nvSpPr>
          <p:spPr bwMode="auto">
            <a:xfrm>
              <a:off x="3506" y="3072"/>
              <a:ext cx="41" cy="23"/>
            </a:xfrm>
            <a:custGeom>
              <a:avLst/>
              <a:gdLst>
                <a:gd name="T0" fmla="*/ 178 w 178"/>
                <a:gd name="T1" fmla="*/ 0 h 97"/>
                <a:gd name="T2" fmla="*/ 178 w 178"/>
                <a:gd name="T3" fmla="*/ 0 h 97"/>
                <a:gd name="T4" fmla="*/ 153 w 178"/>
                <a:gd name="T5" fmla="*/ 0 h 97"/>
                <a:gd name="T6" fmla="*/ 127 w 178"/>
                <a:gd name="T7" fmla="*/ 0 h 97"/>
                <a:gd name="T8" fmla="*/ 106 w 178"/>
                <a:gd name="T9" fmla="*/ 0 h 97"/>
                <a:gd name="T10" fmla="*/ 89 w 178"/>
                <a:gd name="T11" fmla="*/ 0 h 97"/>
                <a:gd name="T12" fmla="*/ 64 w 178"/>
                <a:gd name="T13" fmla="*/ 0 h 97"/>
                <a:gd name="T14" fmla="*/ 38 w 178"/>
                <a:gd name="T15" fmla="*/ 0 h 97"/>
                <a:gd name="T16" fmla="*/ 17 w 178"/>
                <a:gd name="T17" fmla="*/ 0 h 97"/>
                <a:gd name="T18" fmla="*/ 0 w 178"/>
                <a:gd name="T19" fmla="*/ 0 h 97"/>
                <a:gd name="T20" fmla="*/ 0 w 178"/>
                <a:gd name="T21" fmla="*/ 97 h 97"/>
                <a:gd name="T22" fmla="*/ 17 w 178"/>
                <a:gd name="T23" fmla="*/ 97 h 97"/>
                <a:gd name="T24" fmla="*/ 38 w 178"/>
                <a:gd name="T25" fmla="*/ 97 h 97"/>
                <a:gd name="T26" fmla="*/ 64 w 178"/>
                <a:gd name="T27" fmla="*/ 97 h 97"/>
                <a:gd name="T28" fmla="*/ 89 w 178"/>
                <a:gd name="T29" fmla="*/ 97 h 97"/>
                <a:gd name="T30" fmla="*/ 106 w 178"/>
                <a:gd name="T31" fmla="*/ 97 h 97"/>
                <a:gd name="T32" fmla="*/ 127 w 178"/>
                <a:gd name="T33" fmla="*/ 97 h 97"/>
                <a:gd name="T34" fmla="*/ 153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53" y="0"/>
                  </a:lnTo>
                  <a:lnTo>
                    <a:pt x="127" y="0"/>
                  </a:lnTo>
                  <a:lnTo>
                    <a:pt x="106" y="0"/>
                  </a:lnTo>
                  <a:lnTo>
                    <a:pt x="89" y="0"/>
                  </a:lnTo>
                  <a:lnTo>
                    <a:pt x="64" y="0"/>
                  </a:lnTo>
                  <a:lnTo>
                    <a:pt x="38" y="0"/>
                  </a:lnTo>
                  <a:lnTo>
                    <a:pt x="17" y="0"/>
                  </a:lnTo>
                  <a:lnTo>
                    <a:pt x="0" y="0"/>
                  </a:lnTo>
                  <a:lnTo>
                    <a:pt x="0" y="97"/>
                  </a:lnTo>
                  <a:lnTo>
                    <a:pt x="17" y="97"/>
                  </a:lnTo>
                  <a:lnTo>
                    <a:pt x="38" y="97"/>
                  </a:lnTo>
                  <a:lnTo>
                    <a:pt x="64" y="97"/>
                  </a:lnTo>
                  <a:lnTo>
                    <a:pt x="89" y="97"/>
                  </a:lnTo>
                  <a:lnTo>
                    <a:pt x="106" y="97"/>
                  </a:lnTo>
                  <a:lnTo>
                    <a:pt x="127" y="97"/>
                  </a:lnTo>
                  <a:lnTo>
                    <a:pt x="153"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51"/>
            <p:cNvSpPr>
              <a:spLocks/>
            </p:cNvSpPr>
            <p:nvPr/>
          </p:nvSpPr>
          <p:spPr bwMode="auto">
            <a:xfrm>
              <a:off x="3547" y="3072"/>
              <a:ext cx="39" cy="23"/>
            </a:xfrm>
            <a:custGeom>
              <a:avLst/>
              <a:gdLst>
                <a:gd name="T0" fmla="*/ 169 w 169"/>
                <a:gd name="T1" fmla="*/ 0 h 97"/>
                <a:gd name="T2" fmla="*/ 169 w 169"/>
                <a:gd name="T3" fmla="*/ 0 h 97"/>
                <a:gd name="T4" fmla="*/ 144 w 169"/>
                <a:gd name="T5" fmla="*/ 0 h 97"/>
                <a:gd name="T6" fmla="*/ 123 w 169"/>
                <a:gd name="T7" fmla="*/ 0 h 97"/>
                <a:gd name="T8" fmla="*/ 106 w 169"/>
                <a:gd name="T9" fmla="*/ 0 h 97"/>
                <a:gd name="T10" fmla="*/ 81 w 169"/>
                <a:gd name="T11" fmla="*/ 0 h 97"/>
                <a:gd name="T12" fmla="*/ 64 w 169"/>
                <a:gd name="T13" fmla="*/ 0 h 97"/>
                <a:gd name="T14" fmla="*/ 38 w 169"/>
                <a:gd name="T15" fmla="*/ 0 h 97"/>
                <a:gd name="T16" fmla="*/ 17 w 169"/>
                <a:gd name="T17" fmla="*/ 0 h 97"/>
                <a:gd name="T18" fmla="*/ 0 w 169"/>
                <a:gd name="T19" fmla="*/ 0 h 97"/>
                <a:gd name="T20" fmla="*/ 0 w 169"/>
                <a:gd name="T21" fmla="*/ 97 h 97"/>
                <a:gd name="T22" fmla="*/ 17 w 169"/>
                <a:gd name="T23" fmla="*/ 97 h 97"/>
                <a:gd name="T24" fmla="*/ 38 w 169"/>
                <a:gd name="T25" fmla="*/ 97 h 97"/>
                <a:gd name="T26" fmla="*/ 64 w 169"/>
                <a:gd name="T27" fmla="*/ 97 h 97"/>
                <a:gd name="T28" fmla="*/ 81 w 169"/>
                <a:gd name="T29" fmla="*/ 97 h 97"/>
                <a:gd name="T30" fmla="*/ 106 w 169"/>
                <a:gd name="T31" fmla="*/ 97 h 97"/>
                <a:gd name="T32" fmla="*/ 123 w 169"/>
                <a:gd name="T33" fmla="*/ 97 h 97"/>
                <a:gd name="T34" fmla="*/ 144 w 169"/>
                <a:gd name="T35" fmla="*/ 97 h 97"/>
                <a:gd name="T36" fmla="*/ 169 w 169"/>
                <a:gd name="T37" fmla="*/ 97 h 97"/>
                <a:gd name="T38" fmla="*/ 169 w 169"/>
                <a:gd name="T39" fmla="*/ 97 h 97"/>
                <a:gd name="T40" fmla="*/ 169 w 169"/>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7">
                  <a:moveTo>
                    <a:pt x="169" y="0"/>
                  </a:moveTo>
                  <a:lnTo>
                    <a:pt x="169" y="0"/>
                  </a:lnTo>
                  <a:lnTo>
                    <a:pt x="144" y="0"/>
                  </a:lnTo>
                  <a:lnTo>
                    <a:pt x="123" y="0"/>
                  </a:lnTo>
                  <a:lnTo>
                    <a:pt x="106" y="0"/>
                  </a:lnTo>
                  <a:lnTo>
                    <a:pt x="81" y="0"/>
                  </a:lnTo>
                  <a:lnTo>
                    <a:pt x="64" y="0"/>
                  </a:lnTo>
                  <a:lnTo>
                    <a:pt x="38" y="0"/>
                  </a:lnTo>
                  <a:lnTo>
                    <a:pt x="17" y="0"/>
                  </a:lnTo>
                  <a:lnTo>
                    <a:pt x="0" y="0"/>
                  </a:lnTo>
                  <a:lnTo>
                    <a:pt x="0" y="97"/>
                  </a:lnTo>
                  <a:lnTo>
                    <a:pt x="17" y="97"/>
                  </a:lnTo>
                  <a:lnTo>
                    <a:pt x="38" y="97"/>
                  </a:lnTo>
                  <a:lnTo>
                    <a:pt x="64" y="97"/>
                  </a:lnTo>
                  <a:lnTo>
                    <a:pt x="81" y="97"/>
                  </a:lnTo>
                  <a:lnTo>
                    <a:pt x="106" y="97"/>
                  </a:lnTo>
                  <a:lnTo>
                    <a:pt x="123" y="97"/>
                  </a:lnTo>
                  <a:lnTo>
                    <a:pt x="144" y="97"/>
                  </a:lnTo>
                  <a:lnTo>
                    <a:pt x="169" y="97"/>
                  </a:lnTo>
                  <a:lnTo>
                    <a:pt x="169" y="97"/>
                  </a:lnTo>
                  <a:lnTo>
                    <a:pt x="169"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2"/>
            <p:cNvSpPr>
              <a:spLocks/>
            </p:cNvSpPr>
            <p:nvPr/>
          </p:nvSpPr>
          <p:spPr bwMode="auto">
            <a:xfrm>
              <a:off x="3586" y="3072"/>
              <a:ext cx="41" cy="23"/>
            </a:xfrm>
            <a:custGeom>
              <a:avLst/>
              <a:gdLst>
                <a:gd name="T0" fmla="*/ 178 w 178"/>
                <a:gd name="T1" fmla="*/ 0 h 97"/>
                <a:gd name="T2" fmla="*/ 178 w 178"/>
                <a:gd name="T3" fmla="*/ 0 h 97"/>
                <a:gd name="T4" fmla="*/ 149 w 178"/>
                <a:gd name="T5" fmla="*/ 0 h 97"/>
                <a:gd name="T6" fmla="*/ 127 w 178"/>
                <a:gd name="T7" fmla="*/ 0 h 97"/>
                <a:gd name="T8" fmla="*/ 102 w 178"/>
                <a:gd name="T9" fmla="*/ 0 h 97"/>
                <a:gd name="T10" fmla="*/ 89 w 178"/>
                <a:gd name="T11" fmla="*/ 0 h 97"/>
                <a:gd name="T12" fmla="*/ 64 w 178"/>
                <a:gd name="T13" fmla="*/ 0 h 97"/>
                <a:gd name="T14" fmla="*/ 43 w 178"/>
                <a:gd name="T15" fmla="*/ 0 h 97"/>
                <a:gd name="T16" fmla="*/ 17 w 178"/>
                <a:gd name="T17" fmla="*/ 0 h 97"/>
                <a:gd name="T18" fmla="*/ 0 w 178"/>
                <a:gd name="T19" fmla="*/ 0 h 97"/>
                <a:gd name="T20" fmla="*/ 0 w 178"/>
                <a:gd name="T21" fmla="*/ 97 h 97"/>
                <a:gd name="T22" fmla="*/ 17 w 178"/>
                <a:gd name="T23" fmla="*/ 97 h 97"/>
                <a:gd name="T24" fmla="*/ 43 w 178"/>
                <a:gd name="T25" fmla="*/ 97 h 97"/>
                <a:gd name="T26" fmla="*/ 64 w 178"/>
                <a:gd name="T27" fmla="*/ 97 h 97"/>
                <a:gd name="T28" fmla="*/ 89 w 178"/>
                <a:gd name="T29" fmla="*/ 97 h 97"/>
                <a:gd name="T30" fmla="*/ 102 w 178"/>
                <a:gd name="T31" fmla="*/ 97 h 97"/>
                <a:gd name="T32" fmla="*/ 127 w 178"/>
                <a:gd name="T33" fmla="*/ 97 h 97"/>
                <a:gd name="T34" fmla="*/ 149 w 178"/>
                <a:gd name="T35" fmla="*/ 97 h 97"/>
                <a:gd name="T36" fmla="*/ 178 w 178"/>
                <a:gd name="T37" fmla="*/ 97 h 97"/>
                <a:gd name="T38" fmla="*/ 178 w 178"/>
                <a:gd name="T39" fmla="*/ 97 h 97"/>
                <a:gd name="T40" fmla="*/ 178 w 178"/>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97">
                  <a:moveTo>
                    <a:pt x="178" y="0"/>
                  </a:moveTo>
                  <a:lnTo>
                    <a:pt x="178" y="0"/>
                  </a:lnTo>
                  <a:lnTo>
                    <a:pt x="149" y="0"/>
                  </a:lnTo>
                  <a:lnTo>
                    <a:pt x="127" y="0"/>
                  </a:lnTo>
                  <a:lnTo>
                    <a:pt x="102" y="0"/>
                  </a:lnTo>
                  <a:lnTo>
                    <a:pt x="89" y="0"/>
                  </a:lnTo>
                  <a:lnTo>
                    <a:pt x="64" y="0"/>
                  </a:lnTo>
                  <a:lnTo>
                    <a:pt x="43" y="0"/>
                  </a:lnTo>
                  <a:lnTo>
                    <a:pt x="17" y="0"/>
                  </a:lnTo>
                  <a:lnTo>
                    <a:pt x="0" y="0"/>
                  </a:lnTo>
                  <a:lnTo>
                    <a:pt x="0" y="97"/>
                  </a:lnTo>
                  <a:lnTo>
                    <a:pt x="17" y="97"/>
                  </a:lnTo>
                  <a:lnTo>
                    <a:pt x="43" y="97"/>
                  </a:lnTo>
                  <a:lnTo>
                    <a:pt x="64" y="97"/>
                  </a:lnTo>
                  <a:lnTo>
                    <a:pt x="89" y="97"/>
                  </a:lnTo>
                  <a:lnTo>
                    <a:pt x="102" y="97"/>
                  </a:lnTo>
                  <a:lnTo>
                    <a:pt x="127" y="97"/>
                  </a:lnTo>
                  <a:lnTo>
                    <a:pt x="149" y="97"/>
                  </a:lnTo>
                  <a:lnTo>
                    <a:pt x="178" y="97"/>
                  </a:lnTo>
                  <a:lnTo>
                    <a:pt x="178" y="97"/>
                  </a:lnTo>
                  <a:lnTo>
                    <a:pt x="178"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53"/>
            <p:cNvSpPr>
              <a:spLocks/>
            </p:cNvSpPr>
            <p:nvPr/>
          </p:nvSpPr>
          <p:spPr bwMode="auto">
            <a:xfrm>
              <a:off x="3627" y="3072"/>
              <a:ext cx="39" cy="23"/>
            </a:xfrm>
            <a:custGeom>
              <a:avLst/>
              <a:gdLst>
                <a:gd name="T0" fmla="*/ 170 w 170"/>
                <a:gd name="T1" fmla="*/ 0 h 97"/>
                <a:gd name="T2" fmla="*/ 170 w 170"/>
                <a:gd name="T3" fmla="*/ 0 h 97"/>
                <a:gd name="T4" fmla="*/ 140 w 170"/>
                <a:gd name="T5" fmla="*/ 0 h 97"/>
                <a:gd name="T6" fmla="*/ 119 w 170"/>
                <a:gd name="T7" fmla="*/ 0 h 97"/>
                <a:gd name="T8" fmla="*/ 102 w 170"/>
                <a:gd name="T9" fmla="*/ 0 h 97"/>
                <a:gd name="T10" fmla="*/ 81 w 170"/>
                <a:gd name="T11" fmla="*/ 0 h 97"/>
                <a:gd name="T12" fmla="*/ 59 w 170"/>
                <a:gd name="T13" fmla="*/ 0 h 97"/>
                <a:gd name="T14" fmla="*/ 38 w 170"/>
                <a:gd name="T15" fmla="*/ 0 h 97"/>
                <a:gd name="T16" fmla="*/ 13 w 170"/>
                <a:gd name="T17" fmla="*/ 0 h 97"/>
                <a:gd name="T18" fmla="*/ 0 w 170"/>
                <a:gd name="T19" fmla="*/ 0 h 97"/>
                <a:gd name="T20" fmla="*/ 0 w 170"/>
                <a:gd name="T21" fmla="*/ 97 h 97"/>
                <a:gd name="T22" fmla="*/ 13 w 170"/>
                <a:gd name="T23" fmla="*/ 97 h 97"/>
                <a:gd name="T24" fmla="*/ 38 w 170"/>
                <a:gd name="T25" fmla="*/ 97 h 97"/>
                <a:gd name="T26" fmla="*/ 59 w 170"/>
                <a:gd name="T27" fmla="*/ 97 h 97"/>
                <a:gd name="T28" fmla="*/ 81 w 170"/>
                <a:gd name="T29" fmla="*/ 97 h 97"/>
                <a:gd name="T30" fmla="*/ 102 w 170"/>
                <a:gd name="T31" fmla="*/ 97 h 97"/>
                <a:gd name="T32" fmla="*/ 119 w 170"/>
                <a:gd name="T33" fmla="*/ 97 h 97"/>
                <a:gd name="T34" fmla="*/ 140 w 170"/>
                <a:gd name="T35" fmla="*/ 97 h 97"/>
                <a:gd name="T36" fmla="*/ 170 w 170"/>
                <a:gd name="T37" fmla="*/ 97 h 97"/>
                <a:gd name="T38" fmla="*/ 170 w 170"/>
                <a:gd name="T39" fmla="*/ 97 h 97"/>
                <a:gd name="T40" fmla="*/ 170 w 170"/>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97">
                  <a:moveTo>
                    <a:pt x="170" y="0"/>
                  </a:moveTo>
                  <a:lnTo>
                    <a:pt x="170" y="0"/>
                  </a:lnTo>
                  <a:lnTo>
                    <a:pt x="140" y="0"/>
                  </a:lnTo>
                  <a:lnTo>
                    <a:pt x="119" y="0"/>
                  </a:lnTo>
                  <a:lnTo>
                    <a:pt x="102" y="0"/>
                  </a:lnTo>
                  <a:lnTo>
                    <a:pt x="81" y="0"/>
                  </a:lnTo>
                  <a:lnTo>
                    <a:pt x="59" y="0"/>
                  </a:lnTo>
                  <a:lnTo>
                    <a:pt x="38" y="0"/>
                  </a:lnTo>
                  <a:lnTo>
                    <a:pt x="13" y="0"/>
                  </a:lnTo>
                  <a:lnTo>
                    <a:pt x="0" y="0"/>
                  </a:lnTo>
                  <a:lnTo>
                    <a:pt x="0" y="97"/>
                  </a:lnTo>
                  <a:lnTo>
                    <a:pt x="13" y="97"/>
                  </a:lnTo>
                  <a:lnTo>
                    <a:pt x="38" y="97"/>
                  </a:lnTo>
                  <a:lnTo>
                    <a:pt x="59" y="97"/>
                  </a:lnTo>
                  <a:lnTo>
                    <a:pt x="81" y="97"/>
                  </a:lnTo>
                  <a:lnTo>
                    <a:pt x="102" y="97"/>
                  </a:lnTo>
                  <a:lnTo>
                    <a:pt x="119" y="97"/>
                  </a:lnTo>
                  <a:lnTo>
                    <a:pt x="140" y="97"/>
                  </a:lnTo>
                  <a:lnTo>
                    <a:pt x="170" y="97"/>
                  </a:lnTo>
                  <a:lnTo>
                    <a:pt x="170" y="97"/>
                  </a:lnTo>
                  <a:lnTo>
                    <a:pt x="170"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4"/>
            <p:cNvSpPr>
              <a:spLocks/>
            </p:cNvSpPr>
            <p:nvPr/>
          </p:nvSpPr>
          <p:spPr bwMode="auto">
            <a:xfrm>
              <a:off x="3666" y="3072"/>
              <a:ext cx="40" cy="23"/>
            </a:xfrm>
            <a:custGeom>
              <a:avLst/>
              <a:gdLst>
                <a:gd name="T0" fmla="*/ 177 w 177"/>
                <a:gd name="T1" fmla="*/ 0 h 97"/>
                <a:gd name="T2" fmla="*/ 177 w 177"/>
                <a:gd name="T3" fmla="*/ 0 h 97"/>
                <a:gd name="T4" fmla="*/ 152 w 177"/>
                <a:gd name="T5" fmla="*/ 0 h 97"/>
                <a:gd name="T6" fmla="*/ 126 w 177"/>
                <a:gd name="T7" fmla="*/ 0 h 97"/>
                <a:gd name="T8" fmla="*/ 105 w 177"/>
                <a:gd name="T9" fmla="*/ 0 h 97"/>
                <a:gd name="T10" fmla="*/ 88 w 177"/>
                <a:gd name="T11" fmla="*/ 0 h 97"/>
                <a:gd name="T12" fmla="*/ 59 w 177"/>
                <a:gd name="T13" fmla="*/ 0 h 97"/>
                <a:gd name="T14" fmla="*/ 38 w 177"/>
                <a:gd name="T15" fmla="*/ 0 h 97"/>
                <a:gd name="T16" fmla="*/ 16 w 177"/>
                <a:gd name="T17" fmla="*/ 0 h 97"/>
                <a:gd name="T18" fmla="*/ 0 w 177"/>
                <a:gd name="T19" fmla="*/ 0 h 97"/>
                <a:gd name="T20" fmla="*/ 0 w 177"/>
                <a:gd name="T21" fmla="*/ 97 h 97"/>
                <a:gd name="T22" fmla="*/ 16 w 177"/>
                <a:gd name="T23" fmla="*/ 97 h 97"/>
                <a:gd name="T24" fmla="*/ 38 w 177"/>
                <a:gd name="T25" fmla="*/ 97 h 97"/>
                <a:gd name="T26" fmla="*/ 59 w 177"/>
                <a:gd name="T27" fmla="*/ 97 h 97"/>
                <a:gd name="T28" fmla="*/ 88 w 177"/>
                <a:gd name="T29" fmla="*/ 97 h 97"/>
                <a:gd name="T30" fmla="*/ 105 w 177"/>
                <a:gd name="T31" fmla="*/ 97 h 97"/>
                <a:gd name="T32" fmla="*/ 126 w 177"/>
                <a:gd name="T33" fmla="*/ 97 h 97"/>
                <a:gd name="T34" fmla="*/ 152 w 177"/>
                <a:gd name="T35" fmla="*/ 97 h 97"/>
                <a:gd name="T36" fmla="*/ 177 w 177"/>
                <a:gd name="T37" fmla="*/ 97 h 97"/>
                <a:gd name="T38" fmla="*/ 177 w 177"/>
                <a:gd name="T39" fmla="*/ 97 h 97"/>
                <a:gd name="T40" fmla="*/ 177 w 177"/>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97">
                  <a:moveTo>
                    <a:pt x="177" y="0"/>
                  </a:moveTo>
                  <a:lnTo>
                    <a:pt x="177" y="0"/>
                  </a:lnTo>
                  <a:lnTo>
                    <a:pt x="152" y="0"/>
                  </a:lnTo>
                  <a:lnTo>
                    <a:pt x="126" y="0"/>
                  </a:lnTo>
                  <a:lnTo>
                    <a:pt x="105" y="0"/>
                  </a:lnTo>
                  <a:lnTo>
                    <a:pt x="88" y="0"/>
                  </a:lnTo>
                  <a:lnTo>
                    <a:pt x="59" y="0"/>
                  </a:lnTo>
                  <a:lnTo>
                    <a:pt x="38" y="0"/>
                  </a:lnTo>
                  <a:lnTo>
                    <a:pt x="16" y="0"/>
                  </a:lnTo>
                  <a:lnTo>
                    <a:pt x="0" y="0"/>
                  </a:lnTo>
                  <a:lnTo>
                    <a:pt x="0" y="97"/>
                  </a:lnTo>
                  <a:lnTo>
                    <a:pt x="16" y="97"/>
                  </a:lnTo>
                  <a:lnTo>
                    <a:pt x="38" y="97"/>
                  </a:lnTo>
                  <a:lnTo>
                    <a:pt x="59" y="97"/>
                  </a:lnTo>
                  <a:lnTo>
                    <a:pt x="88" y="97"/>
                  </a:lnTo>
                  <a:lnTo>
                    <a:pt x="105" y="97"/>
                  </a:lnTo>
                  <a:lnTo>
                    <a:pt x="126" y="97"/>
                  </a:lnTo>
                  <a:lnTo>
                    <a:pt x="152" y="97"/>
                  </a:lnTo>
                  <a:lnTo>
                    <a:pt x="177" y="97"/>
                  </a:lnTo>
                  <a:lnTo>
                    <a:pt x="177" y="97"/>
                  </a:lnTo>
                  <a:lnTo>
                    <a:pt x="177" y="0"/>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5"/>
            <p:cNvSpPr>
              <a:spLocks/>
            </p:cNvSpPr>
            <p:nvPr/>
          </p:nvSpPr>
          <p:spPr bwMode="auto">
            <a:xfrm>
              <a:off x="2904" y="2365"/>
              <a:ext cx="132" cy="134"/>
            </a:xfrm>
            <a:custGeom>
              <a:avLst/>
              <a:gdLst>
                <a:gd name="T0" fmla="*/ 0 w 576"/>
                <a:gd name="T1" fmla="*/ 288 h 580"/>
                <a:gd name="T2" fmla="*/ 576 w 576"/>
                <a:gd name="T3" fmla="*/ 0 h 580"/>
                <a:gd name="T4" fmla="*/ 576 w 576"/>
                <a:gd name="T5" fmla="*/ 580 h 580"/>
                <a:gd name="T6" fmla="*/ 0 w 576"/>
                <a:gd name="T7" fmla="*/ 288 h 580"/>
              </a:gdLst>
              <a:ahLst/>
              <a:cxnLst>
                <a:cxn ang="0">
                  <a:pos x="T0" y="T1"/>
                </a:cxn>
                <a:cxn ang="0">
                  <a:pos x="T2" y="T3"/>
                </a:cxn>
                <a:cxn ang="0">
                  <a:pos x="T4" y="T5"/>
                </a:cxn>
                <a:cxn ang="0">
                  <a:pos x="T6" y="T7"/>
                </a:cxn>
              </a:cxnLst>
              <a:rect l="0" t="0" r="r" b="b"/>
              <a:pathLst>
                <a:path w="576" h="580">
                  <a:moveTo>
                    <a:pt x="0" y="288"/>
                  </a:moveTo>
                  <a:lnTo>
                    <a:pt x="576" y="0"/>
                  </a:lnTo>
                  <a:lnTo>
                    <a:pt x="576" y="580"/>
                  </a:lnTo>
                  <a:lnTo>
                    <a:pt x="0" y="28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56"/>
            <p:cNvSpPr>
              <a:spLocks/>
            </p:cNvSpPr>
            <p:nvPr/>
          </p:nvSpPr>
          <p:spPr bwMode="auto">
            <a:xfrm>
              <a:off x="3029" y="2421"/>
              <a:ext cx="266" cy="22"/>
            </a:xfrm>
            <a:custGeom>
              <a:avLst/>
              <a:gdLst>
                <a:gd name="T0" fmla="*/ 1156 w 1156"/>
                <a:gd name="T1" fmla="*/ 47 h 98"/>
                <a:gd name="T2" fmla="*/ 1156 w 1156"/>
                <a:gd name="T3" fmla="*/ 0 h 98"/>
                <a:gd name="T4" fmla="*/ 0 w 1156"/>
                <a:gd name="T5" fmla="*/ 0 h 98"/>
                <a:gd name="T6" fmla="*/ 0 w 1156"/>
                <a:gd name="T7" fmla="*/ 98 h 98"/>
                <a:gd name="T8" fmla="*/ 1156 w 1156"/>
                <a:gd name="T9" fmla="*/ 98 h 98"/>
                <a:gd name="T10" fmla="*/ 1156 w 1156"/>
                <a:gd name="T11" fmla="*/ 47 h 98"/>
              </a:gdLst>
              <a:ahLst/>
              <a:cxnLst>
                <a:cxn ang="0">
                  <a:pos x="T0" y="T1"/>
                </a:cxn>
                <a:cxn ang="0">
                  <a:pos x="T2" y="T3"/>
                </a:cxn>
                <a:cxn ang="0">
                  <a:pos x="T4" y="T5"/>
                </a:cxn>
                <a:cxn ang="0">
                  <a:pos x="T6" y="T7"/>
                </a:cxn>
                <a:cxn ang="0">
                  <a:pos x="T8" y="T9"/>
                </a:cxn>
                <a:cxn ang="0">
                  <a:pos x="T10" y="T11"/>
                </a:cxn>
              </a:cxnLst>
              <a:rect l="0" t="0" r="r" b="b"/>
              <a:pathLst>
                <a:path w="1156" h="98">
                  <a:moveTo>
                    <a:pt x="1156" y="47"/>
                  </a:moveTo>
                  <a:lnTo>
                    <a:pt x="1156" y="0"/>
                  </a:lnTo>
                  <a:lnTo>
                    <a:pt x="0" y="0"/>
                  </a:lnTo>
                  <a:lnTo>
                    <a:pt x="0" y="98"/>
                  </a:lnTo>
                  <a:lnTo>
                    <a:pt x="1156" y="98"/>
                  </a:lnTo>
                  <a:lnTo>
                    <a:pt x="1156" y="47"/>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57"/>
            <p:cNvSpPr>
              <a:spLocks/>
            </p:cNvSpPr>
            <p:nvPr/>
          </p:nvSpPr>
          <p:spPr bwMode="auto">
            <a:xfrm>
              <a:off x="2171" y="2421"/>
              <a:ext cx="266" cy="22"/>
            </a:xfrm>
            <a:custGeom>
              <a:avLst/>
              <a:gdLst>
                <a:gd name="T0" fmla="*/ 1159 w 1159"/>
                <a:gd name="T1" fmla="*/ 47 h 98"/>
                <a:gd name="T2" fmla="*/ 1159 w 1159"/>
                <a:gd name="T3" fmla="*/ 0 h 98"/>
                <a:gd name="T4" fmla="*/ 0 w 1159"/>
                <a:gd name="T5" fmla="*/ 0 h 98"/>
                <a:gd name="T6" fmla="*/ 0 w 1159"/>
                <a:gd name="T7" fmla="*/ 98 h 98"/>
                <a:gd name="T8" fmla="*/ 1159 w 1159"/>
                <a:gd name="T9" fmla="*/ 98 h 98"/>
                <a:gd name="T10" fmla="*/ 1159 w 1159"/>
                <a:gd name="T11" fmla="*/ 47 h 98"/>
              </a:gdLst>
              <a:ahLst/>
              <a:cxnLst>
                <a:cxn ang="0">
                  <a:pos x="T0" y="T1"/>
                </a:cxn>
                <a:cxn ang="0">
                  <a:pos x="T2" y="T3"/>
                </a:cxn>
                <a:cxn ang="0">
                  <a:pos x="T4" y="T5"/>
                </a:cxn>
                <a:cxn ang="0">
                  <a:pos x="T6" y="T7"/>
                </a:cxn>
                <a:cxn ang="0">
                  <a:pos x="T8" y="T9"/>
                </a:cxn>
                <a:cxn ang="0">
                  <a:pos x="T10" y="T11"/>
                </a:cxn>
              </a:cxnLst>
              <a:rect l="0" t="0" r="r" b="b"/>
              <a:pathLst>
                <a:path w="1159" h="98">
                  <a:moveTo>
                    <a:pt x="1159" y="47"/>
                  </a:moveTo>
                  <a:lnTo>
                    <a:pt x="1159" y="0"/>
                  </a:lnTo>
                  <a:lnTo>
                    <a:pt x="0" y="0"/>
                  </a:lnTo>
                  <a:lnTo>
                    <a:pt x="0" y="98"/>
                  </a:lnTo>
                  <a:lnTo>
                    <a:pt x="1159" y="98"/>
                  </a:lnTo>
                  <a:lnTo>
                    <a:pt x="1159" y="47"/>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58"/>
            <p:cNvSpPr>
              <a:spLocks/>
            </p:cNvSpPr>
            <p:nvPr/>
          </p:nvSpPr>
          <p:spPr bwMode="auto">
            <a:xfrm>
              <a:off x="2429" y="2365"/>
              <a:ext cx="135" cy="134"/>
            </a:xfrm>
            <a:custGeom>
              <a:avLst/>
              <a:gdLst>
                <a:gd name="T0" fmla="*/ 589 w 589"/>
                <a:gd name="T1" fmla="*/ 288 h 580"/>
                <a:gd name="T2" fmla="*/ 0 w 589"/>
                <a:gd name="T3" fmla="*/ 0 h 580"/>
                <a:gd name="T4" fmla="*/ 0 w 589"/>
                <a:gd name="T5" fmla="*/ 580 h 580"/>
                <a:gd name="T6" fmla="*/ 589 w 589"/>
                <a:gd name="T7" fmla="*/ 288 h 580"/>
              </a:gdLst>
              <a:ahLst/>
              <a:cxnLst>
                <a:cxn ang="0">
                  <a:pos x="T0" y="T1"/>
                </a:cxn>
                <a:cxn ang="0">
                  <a:pos x="T2" y="T3"/>
                </a:cxn>
                <a:cxn ang="0">
                  <a:pos x="T4" y="T5"/>
                </a:cxn>
                <a:cxn ang="0">
                  <a:pos x="T6" y="T7"/>
                </a:cxn>
              </a:cxnLst>
              <a:rect l="0" t="0" r="r" b="b"/>
              <a:pathLst>
                <a:path w="589" h="580">
                  <a:moveTo>
                    <a:pt x="589" y="288"/>
                  </a:moveTo>
                  <a:lnTo>
                    <a:pt x="0" y="0"/>
                  </a:lnTo>
                  <a:lnTo>
                    <a:pt x="0" y="580"/>
                  </a:lnTo>
                  <a:lnTo>
                    <a:pt x="589" y="28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8" name="troubleshooting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427269" y="6111292"/>
            <a:ext cx="609600" cy="609600"/>
          </a:xfrm>
          <a:prstGeom prst="rect">
            <a:avLst/>
          </a:prstGeom>
        </p:spPr>
      </p:pic>
    </p:spTree>
    <p:custDataLst>
      <p:tags r:id="rId1"/>
    </p:custDataLst>
    <p:extLst>
      <p:ext uri="{BB962C8B-B14F-4D97-AF65-F5344CB8AC3E}">
        <p14:creationId xmlns:p14="http://schemas.microsoft.com/office/powerpoint/2010/main" val="4173086836"/>
      </p:ext>
    </p:extLst>
  </p:cSld>
  <p:clrMapOvr>
    <a:masterClrMapping/>
  </p:clrMapOvr>
  <mc:AlternateContent xmlns:mc="http://schemas.openxmlformats.org/markup-compatibility/2006" xmlns:p14="http://schemas.microsoft.com/office/powerpoint/2010/main">
    <mc:Choice Requires="p14">
      <p:transition spd="med" p14:dur="700" advTm="62732">
        <p:fade/>
      </p:transition>
    </mc:Choice>
    <mc:Fallback xmlns="">
      <p:transition spd="med" advTm="62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74" fill="hold"/>
                                        <p:tgtEl>
                                          <p:spTgt spid="8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88"/>
                </p:tgtEl>
              </p:cMediaNode>
            </p:audio>
          </p:childTnLst>
        </p:cTn>
      </p:par>
    </p:tnLst>
    <p:bldLst>
      <p:bldP spid="85" grpId="0"/>
      <p:bldP spid="86" grpId="0"/>
      <p:bldP spid="87" grpId="0"/>
      <p:bldP spid="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7399" y="5985841"/>
            <a:ext cx="609600" cy="609600"/>
          </a:xfrm>
          <a:prstGeom prst="rect">
            <a:avLst/>
          </a:prstGeom>
        </p:spPr>
      </p:pic>
      <p:pic>
        <p:nvPicPr>
          <p:cNvPr id="8" name="Picture 7">
            <a:extLst>
              <a:ext uri="{FF2B5EF4-FFF2-40B4-BE49-F238E27FC236}">
                <a16:creationId xmlns:a16="http://schemas.microsoft.com/office/drawing/2014/main" id="{8AF1C24B-BE43-4D0D-99CB-605341322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3500">
        <p:fade/>
      </p:transition>
    </mc:Choice>
    <mc:Fallback xmlns="">
      <p:transition spd="med" advTm="4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12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317567" y="5772150"/>
            <a:ext cx="228600" cy="228600"/>
          </a:xfrm>
          <a:prstGeom prst="rect">
            <a:avLst/>
          </a:prstGeom>
        </p:spPr>
      </p:pic>
      <p:pic>
        <p:nvPicPr>
          <p:cNvPr id="8" name="Picture 7">
            <a:extLst>
              <a:ext uri="{FF2B5EF4-FFF2-40B4-BE49-F238E27FC236}">
                <a16:creationId xmlns:a16="http://schemas.microsoft.com/office/drawing/2014/main" id="{6614BBA3-579B-40E3-98B0-D7C8504BE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5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oubleshooting 4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0075" y="6132513"/>
            <a:ext cx="609600" cy="609600"/>
          </a:xfrm>
          <a:prstGeom prst="rect">
            <a:avLst/>
          </a:prstGeom>
        </p:spPr>
      </p:pic>
      <p:pic>
        <p:nvPicPr>
          <p:cNvPr id="253" name="Picture 252">
            <a:extLst>
              <a:ext uri="{FF2B5EF4-FFF2-40B4-BE49-F238E27FC236}">
                <a16:creationId xmlns:a16="http://schemas.microsoft.com/office/drawing/2014/main" id="{FAC8458D-880F-494B-87BC-720F9A135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1289458"/>
      </p:ext>
    </p:extLst>
  </p:cSld>
  <p:clrMapOvr>
    <a:masterClrMapping/>
  </p:clrMapOvr>
  <mc:AlternateContent xmlns:mc="http://schemas.openxmlformats.org/markup-compatibility/2006" xmlns:p14="http://schemas.microsoft.com/office/powerpoint/2010/main">
    <mc:Choice Requires="p14">
      <p:transition spd="med" p14:dur="700" advTm="56957">
        <p:fade/>
      </p:transition>
    </mc:Choice>
    <mc:Fallback xmlns="">
      <p:transition spd="med" advTm="56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oubleshooting 5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6094758"/>
            <a:ext cx="609600" cy="609600"/>
          </a:xfrm>
          <a:prstGeom prst="rect">
            <a:avLst/>
          </a:prstGeom>
        </p:spPr>
      </p:pic>
      <p:pic>
        <p:nvPicPr>
          <p:cNvPr id="10" name="Picture 9">
            <a:extLst>
              <a:ext uri="{FF2B5EF4-FFF2-40B4-BE49-F238E27FC236}">
                <a16:creationId xmlns:a16="http://schemas.microsoft.com/office/drawing/2014/main" id="{5B9FC3F1-C851-46E1-8799-3A12A74DC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4888805"/>
      </p:ext>
    </p:extLst>
  </p:cSld>
  <p:clrMapOvr>
    <a:masterClrMapping/>
  </p:clrMapOvr>
  <mc:AlternateContent xmlns:mc="http://schemas.openxmlformats.org/markup-compatibility/2006" xmlns:p14="http://schemas.microsoft.com/office/powerpoint/2010/main">
    <mc:Choice Requires="p14">
      <p:transition spd="med" p14:dur="700" advTm="77830">
        <p:fade/>
      </p:transition>
    </mc:Choice>
    <mc:Fallback xmlns="">
      <p:transition spd="med" advTm="77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ubleshooting 6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9949" y="6029325"/>
            <a:ext cx="609600" cy="609600"/>
          </a:xfrm>
          <a:prstGeom prst="rect">
            <a:avLst/>
          </a:prstGeom>
        </p:spPr>
      </p:pic>
      <p:pic>
        <p:nvPicPr>
          <p:cNvPr id="6" name="Picture 5">
            <a:extLst>
              <a:ext uri="{FF2B5EF4-FFF2-40B4-BE49-F238E27FC236}">
                <a16:creationId xmlns:a16="http://schemas.microsoft.com/office/drawing/2014/main" id="{4660BEC2-D3AE-4BF5-B898-5CB578176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5864">
        <p:fade/>
      </p:transition>
    </mc:Choice>
    <mc:Fallback xmlns="">
      <p:transition spd="med" advTm="55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Sample overload</a:t>
            </a:r>
          </a:p>
        </p:txBody>
      </p:sp>
      <p:sp>
        <p:nvSpPr>
          <p:cNvPr id="24579" name="Rectangle 3"/>
          <p:cNvSpPr>
            <a:spLocks noGrp="1" noChangeArrowheads="1"/>
          </p:cNvSpPr>
          <p:nvPr>
            <p:ph type="body" idx="1"/>
          </p:nvPr>
        </p:nvSpPr>
        <p:spPr>
          <a:xfrm>
            <a:off x="685800" y="1510748"/>
            <a:ext cx="8229600" cy="4724400"/>
          </a:xfrm>
        </p:spPr>
        <p:txBody>
          <a:bodyPr/>
          <a:lstStyle/>
          <a:p>
            <a:pPr>
              <a:buFontTx/>
              <a:buNone/>
            </a:pPr>
            <a:r>
              <a:rPr lang="en-US" altLang="en-US" sz="2000" dirty="0"/>
              <a:t>What happens if too much sample is injected onto the column? Distortion of peak shape!</a:t>
            </a:r>
          </a:p>
          <a:p>
            <a:endParaRPr lang="en-US" altLang="en-US" sz="2000" dirty="0"/>
          </a:p>
          <a:p>
            <a:pPr>
              <a:buFontTx/>
              <a:buNone/>
            </a:pPr>
            <a:r>
              <a:rPr lang="en-US" altLang="en-US" sz="2000" dirty="0"/>
              <a:t>Two independent issues:</a:t>
            </a:r>
          </a:p>
          <a:p>
            <a:pPr lvl="1"/>
            <a:r>
              <a:rPr lang="en-US" altLang="en-US" sz="2000" dirty="0"/>
              <a:t>sample (injection) volume: volume overload</a:t>
            </a:r>
          </a:p>
          <a:p>
            <a:pPr lvl="1"/>
            <a:r>
              <a:rPr lang="en-US" altLang="en-US" sz="2000" dirty="0"/>
              <a:t>sample mass applied to the column: mass overload</a:t>
            </a:r>
          </a:p>
          <a:p>
            <a:pPr lvl="1"/>
            <a:endParaRPr lang="en-US" altLang="en-US" sz="2000" dirty="0"/>
          </a:p>
          <a:p>
            <a:pPr>
              <a:buFontTx/>
              <a:buNone/>
            </a:pPr>
            <a:r>
              <a:rPr lang="en-US" altLang="en-US" sz="2000" dirty="0"/>
              <a:t>Injection volume: The nature of the injection solvent (i.e., the sample) influences the maximum injection volume</a:t>
            </a:r>
          </a:p>
          <a:p>
            <a:pPr lvl="1"/>
            <a:r>
              <a:rPr lang="en-US" altLang="en-US" sz="2000" dirty="0"/>
              <a:t>Best case: sample is in a weak solvent (i.e., mobile phase composition, or weaker)</a:t>
            </a:r>
          </a:p>
          <a:p>
            <a:pPr lvl="1"/>
            <a:r>
              <a:rPr lang="en-US" altLang="en-US" sz="2000" dirty="0"/>
              <a:t>Worst case: sample is in a strong solvent</a:t>
            </a:r>
          </a:p>
          <a:p>
            <a:pPr lvl="1">
              <a:buFontTx/>
              <a:buNone/>
            </a:pPr>
            <a:r>
              <a:rPr lang="en-US" altLang="en-US" sz="2000" dirty="0"/>
              <a:t>	(i.e., methylene chloride or hexane)</a:t>
            </a:r>
          </a:p>
        </p:txBody>
      </p:sp>
      <p:pic>
        <p:nvPicPr>
          <p:cNvPr id="2" name="troubleshooting 7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01175" y="6035951"/>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85164">
        <p:fade/>
      </p:transition>
    </mc:Choice>
    <mc:Fallback xmlns="">
      <p:transition spd="med" advTm="85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fade">
                                      <p:cBhvr>
                                        <p:cTn id="15" dur="500"/>
                                        <p:tgtEl>
                                          <p:spTgt spid="2457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579">
                                            <p:txEl>
                                              <p:pRg st="3" end="3"/>
                                            </p:txEl>
                                          </p:spTgt>
                                        </p:tgtEl>
                                        <p:attrNameLst>
                                          <p:attrName>style.visibility</p:attrName>
                                        </p:attrNameLst>
                                      </p:cBhvr>
                                      <p:to>
                                        <p:strVal val="visible"/>
                                      </p:to>
                                    </p:set>
                                    <p:animEffect transition="in" filter="fade">
                                      <p:cBhvr>
                                        <p:cTn id="18" dur="500"/>
                                        <p:tgtEl>
                                          <p:spTgt spid="2457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animEffect transition="in" filter="fade">
                                      <p:cBhvr>
                                        <p:cTn id="21" dur="500"/>
                                        <p:tgtEl>
                                          <p:spTgt spid="2457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579">
                                            <p:txEl>
                                              <p:pRg st="6" end="6"/>
                                            </p:txEl>
                                          </p:spTgt>
                                        </p:tgtEl>
                                        <p:attrNameLst>
                                          <p:attrName>style.visibility</p:attrName>
                                        </p:attrNameLst>
                                      </p:cBhvr>
                                      <p:to>
                                        <p:strVal val="visible"/>
                                      </p:to>
                                    </p:set>
                                    <p:animEffect transition="in" filter="fade">
                                      <p:cBhvr>
                                        <p:cTn id="26" dur="500"/>
                                        <p:tgtEl>
                                          <p:spTgt spid="24579">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4579">
                                            <p:txEl>
                                              <p:pRg st="7" end="7"/>
                                            </p:txEl>
                                          </p:spTgt>
                                        </p:tgtEl>
                                        <p:attrNameLst>
                                          <p:attrName>style.visibility</p:attrName>
                                        </p:attrNameLst>
                                      </p:cBhvr>
                                      <p:to>
                                        <p:strVal val="visible"/>
                                      </p:to>
                                    </p:set>
                                    <p:animEffect transition="in" filter="fade">
                                      <p:cBhvr>
                                        <p:cTn id="29" dur="500"/>
                                        <p:tgtEl>
                                          <p:spTgt spid="24579">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4579">
                                            <p:txEl>
                                              <p:pRg st="8" end="8"/>
                                            </p:txEl>
                                          </p:spTgt>
                                        </p:tgtEl>
                                        <p:attrNameLst>
                                          <p:attrName>style.visibility</p:attrName>
                                        </p:attrNameLst>
                                      </p:cBhvr>
                                      <p:to>
                                        <p:strVal val="visible"/>
                                      </p:to>
                                    </p:set>
                                    <p:animEffect transition="in" filter="fade">
                                      <p:cBhvr>
                                        <p:cTn id="32" dur="500"/>
                                        <p:tgtEl>
                                          <p:spTgt spid="24579">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fade">
                                      <p:cBhvr>
                                        <p:cTn id="35"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a:t>Column overloading…</a:t>
            </a:r>
          </a:p>
        </p:txBody>
      </p:sp>
      <p:sp>
        <p:nvSpPr>
          <p:cNvPr id="25603" name="Rectangle 3"/>
          <p:cNvSpPr>
            <a:spLocks noGrp="1" noChangeArrowheads="1"/>
          </p:cNvSpPr>
          <p:nvPr>
            <p:ph type="body" idx="1"/>
          </p:nvPr>
        </p:nvSpPr>
        <p:spPr/>
        <p:txBody>
          <a:bodyPr/>
          <a:lstStyle/>
          <a:p>
            <a:pPr>
              <a:buFontTx/>
              <a:buNone/>
            </a:pPr>
            <a:r>
              <a:rPr lang="en-US" altLang="en-US" dirty="0"/>
              <a:t>Rule of Thumb: </a:t>
            </a:r>
          </a:p>
          <a:p>
            <a:pPr>
              <a:buFontTx/>
              <a:buNone/>
            </a:pPr>
            <a:r>
              <a:rPr lang="en-US" altLang="en-US" dirty="0"/>
              <a:t> </a:t>
            </a:r>
          </a:p>
          <a:p>
            <a:pPr>
              <a:buFontTx/>
              <a:buNone/>
            </a:pPr>
            <a:r>
              <a:rPr lang="en-US" altLang="en-US" sz="2400" dirty="0"/>
              <a:t>Always use as small an injection volume as possible. Volume can be increased if the sample is in a weak solvent.</a:t>
            </a:r>
          </a:p>
          <a:p>
            <a:pPr>
              <a:buFontTx/>
              <a:buNone/>
            </a:pPr>
            <a:endParaRPr lang="en-US" altLang="en-US" sz="2400" dirty="0"/>
          </a:p>
          <a:p>
            <a:pPr>
              <a:buFontTx/>
              <a:buNone/>
            </a:pPr>
            <a:r>
              <a:rPr lang="en-US" altLang="en-US" sz="2400" dirty="0"/>
              <a:t>Example: Large volumes of water can be injected onto a reversed phase column.  The sample is concentrated onto the top of the column by the weak injection solvent, then eluted by the stronger mobile phase.</a:t>
            </a:r>
          </a:p>
        </p:txBody>
      </p:sp>
      <p:pic>
        <p:nvPicPr>
          <p:cNvPr id="2" name="troubleshooting 8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2733" y="6130927"/>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2537">
        <p:fade/>
      </p:transition>
    </mc:Choice>
    <mc:Fallback xmlns="">
      <p:transition spd="med" advTm="42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animEffect transition="in" filter="fade">
                                      <p:cBhvr>
                                        <p:cTn id="11"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Injection Volume Overload</a:t>
            </a:r>
          </a:p>
        </p:txBody>
      </p:sp>
      <p:sp>
        <p:nvSpPr>
          <p:cNvPr id="26627" name="Rectangle 3"/>
          <p:cNvSpPr>
            <a:spLocks noGrp="1" noChangeArrowheads="1"/>
          </p:cNvSpPr>
          <p:nvPr>
            <p:ph type="body" idx="1"/>
          </p:nvPr>
        </p:nvSpPr>
        <p:spPr/>
        <p:txBody>
          <a:bodyPr/>
          <a:lstStyle/>
          <a:p>
            <a:pPr>
              <a:buFontTx/>
              <a:buNone/>
            </a:pPr>
            <a:r>
              <a:rPr lang="en-US" altLang="en-US" sz="2400" dirty="0"/>
              <a:t>Solvent strength/volume problems affect early eluting peaks much more than late eluting peaks</a:t>
            </a:r>
          </a:p>
          <a:p>
            <a:r>
              <a:rPr lang="en-US" altLang="en-US" sz="2400" dirty="0"/>
              <a:t>Early peaks show fronting</a:t>
            </a:r>
          </a:p>
          <a:p>
            <a:r>
              <a:rPr lang="en-US" altLang="en-US" sz="2400" dirty="0"/>
              <a:t>Late peaks are Gaussian (unaffected)</a:t>
            </a:r>
          </a:p>
          <a:p>
            <a:pPr>
              <a:buFontTx/>
              <a:buNone/>
            </a:pPr>
            <a:endParaRPr lang="en-US" altLang="en-US" sz="2400" dirty="0"/>
          </a:p>
          <a:p>
            <a:pPr>
              <a:buFontTx/>
              <a:buNone/>
            </a:pPr>
            <a:r>
              <a:rPr lang="en-US" altLang="en-US" sz="2400" dirty="0"/>
              <a:t>Gradient elution vs. Isocratic elution</a:t>
            </a:r>
          </a:p>
          <a:p>
            <a:r>
              <a:rPr lang="en-US" altLang="en-US" sz="2400" dirty="0"/>
              <a:t>Isocratic - more sensitive to solvent volume overload</a:t>
            </a:r>
          </a:p>
          <a:p>
            <a:r>
              <a:rPr lang="en-US" altLang="en-US" sz="2400" dirty="0"/>
              <a:t>Gradient - less sensitive; later peaks may be unaffected</a:t>
            </a:r>
          </a:p>
        </p:txBody>
      </p:sp>
      <p:pic>
        <p:nvPicPr>
          <p:cNvPr id="2" name="troubleshooting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68873" y="6130927"/>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2049">
        <p:fade/>
      </p:transition>
    </mc:Choice>
    <mc:Fallback xmlns="">
      <p:transition spd="med" advTm="32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627">
                                            <p:txEl>
                                              <p:pRg st="4" end="4"/>
                                            </p:txEl>
                                          </p:spTgt>
                                        </p:tgtEl>
                                        <p:attrNameLst>
                                          <p:attrName>style.visibility</p:attrName>
                                        </p:attrNameLst>
                                      </p:cBhvr>
                                      <p:to>
                                        <p:strVal val="visible"/>
                                      </p:to>
                                    </p:set>
                                    <p:animEffect transition="in" filter="fade">
                                      <p:cBhvr>
                                        <p:cTn id="11" dur="500"/>
                                        <p:tgtEl>
                                          <p:spTgt spid="26627">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627">
                                            <p:txEl>
                                              <p:pRg st="5" end="5"/>
                                            </p:txEl>
                                          </p:spTgt>
                                        </p:tgtEl>
                                        <p:attrNameLst>
                                          <p:attrName>style.visibility</p:attrName>
                                        </p:attrNameLst>
                                      </p:cBhvr>
                                      <p:to>
                                        <p:strVal val="visible"/>
                                      </p:to>
                                    </p:set>
                                    <p:animEffect transition="in" filter="fade">
                                      <p:cBhvr>
                                        <p:cTn id="14" dur="500"/>
                                        <p:tgtEl>
                                          <p:spTgt spid="26627">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animEffect transition="in" filter="fade">
                                      <p:cBhvr>
                                        <p:cTn id="17"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2|10.2|9.8"/>
</p:tagLst>
</file>

<file path=ppt/tags/tag10.xml><?xml version="1.0" encoding="utf-8"?>
<p:tagLst xmlns:a="http://schemas.openxmlformats.org/drawingml/2006/main" xmlns:r="http://schemas.openxmlformats.org/officeDocument/2006/relationships" xmlns:p="http://schemas.openxmlformats.org/presentationml/2006/main">
  <p:tag name="TIMING" val="|8.8|50.7"/>
</p:tagLst>
</file>

<file path=ppt/tags/tag11.xml><?xml version="1.0" encoding="utf-8"?>
<p:tagLst xmlns:a="http://schemas.openxmlformats.org/drawingml/2006/main" xmlns:r="http://schemas.openxmlformats.org/officeDocument/2006/relationships" xmlns:p="http://schemas.openxmlformats.org/presentationml/2006/main">
  <p:tag name="TIMING" val="|0.3|27.9|9.4"/>
</p:tagLst>
</file>

<file path=ppt/tags/tag12.xml><?xml version="1.0" encoding="utf-8"?>
<p:tagLst xmlns:a="http://schemas.openxmlformats.org/drawingml/2006/main" xmlns:r="http://schemas.openxmlformats.org/officeDocument/2006/relationships" xmlns:p="http://schemas.openxmlformats.org/presentationml/2006/main">
  <p:tag name="TIMING" val="|32.3|30.9|22.2|20.3|24.7"/>
</p:tagLst>
</file>

<file path=ppt/tags/tag2.xml><?xml version="1.0" encoding="utf-8"?>
<p:tagLst xmlns:a="http://schemas.openxmlformats.org/drawingml/2006/main" xmlns:r="http://schemas.openxmlformats.org/officeDocument/2006/relationships" xmlns:p="http://schemas.openxmlformats.org/presentationml/2006/main">
  <p:tag name="TIMING" val="|27.5|7.2|10.4"/>
</p:tagLst>
</file>

<file path=ppt/tags/tag3.xml><?xml version="1.0" encoding="utf-8"?>
<p:tagLst xmlns:a="http://schemas.openxmlformats.org/drawingml/2006/main" xmlns:r="http://schemas.openxmlformats.org/officeDocument/2006/relationships" xmlns:p="http://schemas.openxmlformats.org/presentationml/2006/main">
  <p:tag name="TIMING" val="|0|18.1|14.5"/>
</p:tagLst>
</file>

<file path=ppt/tags/tag4.xml><?xml version="1.0" encoding="utf-8"?>
<p:tagLst xmlns:a="http://schemas.openxmlformats.org/drawingml/2006/main" xmlns:r="http://schemas.openxmlformats.org/officeDocument/2006/relationships" xmlns:p="http://schemas.openxmlformats.org/presentationml/2006/main">
  <p:tag name="TIMING" val="|21.7"/>
</p:tagLst>
</file>

<file path=ppt/tags/tag5.xml><?xml version="1.0" encoding="utf-8"?>
<p:tagLst xmlns:a="http://schemas.openxmlformats.org/drawingml/2006/main" xmlns:r="http://schemas.openxmlformats.org/officeDocument/2006/relationships" xmlns:p="http://schemas.openxmlformats.org/presentationml/2006/main">
  <p:tag name="TIMING" val="|18.1"/>
</p:tagLst>
</file>

<file path=ppt/tags/tag6.xml><?xml version="1.0" encoding="utf-8"?>
<p:tagLst xmlns:a="http://schemas.openxmlformats.org/drawingml/2006/main" xmlns:r="http://schemas.openxmlformats.org/officeDocument/2006/relationships" xmlns:p="http://schemas.openxmlformats.org/presentationml/2006/main">
  <p:tag name="TIMING" val="|15.4"/>
</p:tagLst>
</file>

<file path=ppt/tags/tag7.xml><?xml version="1.0" encoding="utf-8"?>
<p:tagLst xmlns:a="http://schemas.openxmlformats.org/drawingml/2006/main" xmlns:r="http://schemas.openxmlformats.org/officeDocument/2006/relationships" xmlns:p="http://schemas.openxmlformats.org/presentationml/2006/main">
  <p:tag name="TIMING" val="|6.4|11.1"/>
</p:tagLst>
</file>

<file path=ppt/tags/tag8.xml><?xml version="1.0" encoding="utf-8"?>
<p:tagLst xmlns:a="http://schemas.openxmlformats.org/drawingml/2006/main" xmlns:r="http://schemas.openxmlformats.org/officeDocument/2006/relationships" xmlns:p="http://schemas.openxmlformats.org/presentationml/2006/main">
  <p:tag name="TIMING" val="|4|14.4|32.7|7.5|33.8"/>
</p:tagLst>
</file>

<file path=ppt/tags/tag9.xml><?xml version="1.0" encoding="utf-8"?>
<p:tagLst xmlns:a="http://schemas.openxmlformats.org/drawingml/2006/main" xmlns:r="http://schemas.openxmlformats.org/officeDocument/2006/relationships" xmlns:p="http://schemas.openxmlformats.org/presentationml/2006/main">
  <p:tag name="TIMING" val="|25.2|12.1"/>
</p:tagLst>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Layers</Template>
  <TotalTime>55044</TotalTime>
  <Words>4664</Words>
  <Application>Microsoft Office PowerPoint</Application>
  <PresentationFormat>On-screen Show (4:3)</PresentationFormat>
  <Paragraphs>215</Paragraphs>
  <Slides>31</Slides>
  <Notes>31</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Cambria Math</vt:lpstr>
      <vt:lpstr>Times New Roman</vt:lpstr>
      <vt:lpstr>Wingdings</vt:lpstr>
      <vt:lpstr>Layers</vt:lpstr>
      <vt:lpstr>PowerPoint Presentation</vt:lpstr>
      <vt:lpstr>First Steps…</vt:lpstr>
      <vt:lpstr>Peak Shape…</vt:lpstr>
      <vt:lpstr>PowerPoint Presentation</vt:lpstr>
      <vt:lpstr>PowerPoint Presentation</vt:lpstr>
      <vt:lpstr>PowerPoint Presentation</vt:lpstr>
      <vt:lpstr>Sample overload</vt:lpstr>
      <vt:lpstr>Column overloading…</vt:lpstr>
      <vt:lpstr>Injection Volume Overload</vt:lpstr>
      <vt:lpstr>Injection Volume Overload</vt:lpstr>
      <vt:lpstr>Injection Volume Overload</vt:lpstr>
      <vt:lpstr>PowerPoint Presentation</vt:lpstr>
      <vt:lpstr>PowerPoint Presentation</vt:lpstr>
      <vt:lpstr>PowerPoint Presentation</vt:lpstr>
      <vt:lpstr>PowerPoint Presentation</vt:lpstr>
      <vt:lpstr>PowerPoint Presentation</vt:lpstr>
      <vt:lpstr>Mass overload</vt:lpstr>
      <vt:lpstr>PowerPoint Presentation</vt:lpstr>
      <vt:lpstr>Extracolumn effects</vt:lpstr>
      <vt:lpstr>PowerPoint Presentation</vt:lpstr>
      <vt:lpstr>PowerPoint Presentation</vt:lpstr>
      <vt:lpstr>Retention Time Variability</vt:lpstr>
      <vt:lpstr>PowerPoint Presentation</vt:lpstr>
      <vt:lpstr>Flow-related noise</vt:lpstr>
      <vt:lpstr>PowerPoint Presentation</vt:lpstr>
      <vt:lpstr>PowerPoint Presentation</vt:lpstr>
      <vt:lpstr>PowerPoint Presentation</vt:lpstr>
      <vt:lpstr>Excessive Back Pressure</vt:lpstr>
      <vt:lpstr>PowerPoint Presentation</vt:lpstr>
      <vt:lpstr>PowerPoint Presentation</vt:lpstr>
      <vt:lpstr>PowerPoint Presentation</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Quantitation</dc:title>
  <dc:creator>Lane Sander</dc:creator>
  <cp:lastModifiedBy>Sander, Lane C. Dr. (Fed)</cp:lastModifiedBy>
  <cp:revision>696</cp:revision>
  <cp:lastPrinted>2015-09-23T18:15:38Z</cp:lastPrinted>
  <dcterms:created xsi:type="dcterms:W3CDTF">2003-06-25T13:09:07Z</dcterms:created>
  <dcterms:modified xsi:type="dcterms:W3CDTF">2017-09-21T21:50:52Z</dcterms:modified>
</cp:coreProperties>
</file>