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52"/>
  </p:notesMasterIdLst>
  <p:handoutMasterIdLst>
    <p:handoutMasterId r:id="rId53"/>
  </p:handoutMasterIdLst>
  <p:sldIdLst>
    <p:sldId id="256" r:id="rId6"/>
    <p:sldId id="300" r:id="rId7"/>
    <p:sldId id="301" r:id="rId8"/>
    <p:sldId id="299" r:id="rId9"/>
    <p:sldId id="298" r:id="rId10"/>
    <p:sldId id="261" r:id="rId11"/>
    <p:sldId id="302" r:id="rId12"/>
    <p:sldId id="303" r:id="rId13"/>
    <p:sldId id="304" r:id="rId14"/>
    <p:sldId id="297" r:id="rId15"/>
    <p:sldId id="342" r:id="rId16"/>
    <p:sldId id="305" r:id="rId17"/>
    <p:sldId id="289" r:id="rId18"/>
    <p:sldId id="306" r:id="rId19"/>
    <p:sldId id="307" r:id="rId20"/>
    <p:sldId id="308" r:id="rId21"/>
    <p:sldId id="309" r:id="rId22"/>
    <p:sldId id="312" r:id="rId23"/>
    <p:sldId id="311" r:id="rId24"/>
    <p:sldId id="325" r:id="rId25"/>
    <p:sldId id="333" r:id="rId26"/>
    <p:sldId id="295" r:id="rId27"/>
    <p:sldId id="321" r:id="rId28"/>
    <p:sldId id="334" r:id="rId29"/>
    <p:sldId id="322" r:id="rId30"/>
    <p:sldId id="335" r:id="rId31"/>
    <p:sldId id="341" r:id="rId32"/>
    <p:sldId id="338" r:id="rId33"/>
    <p:sldId id="339" r:id="rId34"/>
    <p:sldId id="296" r:id="rId35"/>
    <p:sldId id="323" r:id="rId36"/>
    <p:sldId id="324" r:id="rId37"/>
    <p:sldId id="319" r:id="rId38"/>
    <p:sldId id="315" r:id="rId39"/>
    <p:sldId id="318" r:id="rId40"/>
    <p:sldId id="317" r:id="rId41"/>
    <p:sldId id="320" r:id="rId42"/>
    <p:sldId id="326" r:id="rId43"/>
    <p:sldId id="328" r:id="rId44"/>
    <p:sldId id="337" r:id="rId45"/>
    <p:sldId id="327" r:id="rId46"/>
    <p:sldId id="330" r:id="rId47"/>
    <p:sldId id="329" r:id="rId48"/>
    <p:sldId id="331" r:id="rId49"/>
    <p:sldId id="332" r:id="rId50"/>
    <p:sldId id="340"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D3F"/>
    <a:srgbClr val="473F80"/>
    <a:srgbClr val="3046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68" autoAdjust="0"/>
    <p:restoredTop sz="94660"/>
  </p:normalViewPr>
  <p:slideViewPr>
    <p:cSldViewPr snapToGrid="0" snapToObjects="1">
      <p:cViewPr varScale="1">
        <p:scale>
          <a:sx n="104" d="100"/>
          <a:sy n="104" d="100"/>
        </p:scale>
        <p:origin x="-1548"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A70DAA-3A15-6F49-826F-A4A6B3503454}" type="datetimeFigureOut">
              <a:rPr lang="en-US" smtClean="0"/>
              <a:pPr/>
              <a:t>2/10/2016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71FDC07-FCAA-9946-BA0A-4BABCEBFE2ED}" type="slidenum">
              <a:rPr lang="en-US" smtClean="0"/>
              <a:pPr/>
              <a:t>‹#›</a:t>
            </a:fld>
            <a:endParaRPr lang="en-US"/>
          </a:p>
        </p:txBody>
      </p:sp>
    </p:spTree>
    <p:extLst>
      <p:ext uri="{BB962C8B-B14F-4D97-AF65-F5344CB8AC3E}">
        <p14:creationId xmlns:p14="http://schemas.microsoft.com/office/powerpoint/2010/main" val="8555486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5AF840-C1F2-D943-AE3E-6AFE0623D8FE}" type="datetimeFigureOut">
              <a:rPr lang="en-US" smtClean="0"/>
              <a:pPr/>
              <a:t>2/10/2016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B1C73D-C5D2-5E41-9CCB-5F272D7D7F2E}" type="slidenum">
              <a:rPr lang="en-US" smtClean="0"/>
              <a:pPr/>
              <a:t>‹#›</a:t>
            </a:fld>
            <a:endParaRPr lang="en-US"/>
          </a:p>
        </p:txBody>
      </p:sp>
    </p:spTree>
    <p:extLst>
      <p:ext uri="{BB962C8B-B14F-4D97-AF65-F5344CB8AC3E}">
        <p14:creationId xmlns:p14="http://schemas.microsoft.com/office/powerpoint/2010/main" val="336108283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PC_Title Slide">
    <p:spTree>
      <p:nvGrpSpPr>
        <p:cNvPr id="1" name=""/>
        <p:cNvGrpSpPr/>
        <p:nvPr/>
      </p:nvGrpSpPr>
      <p:grpSpPr>
        <a:xfrm>
          <a:off x="0" y="0"/>
          <a:ext cx="0" cy="0"/>
          <a:chOff x="0" y="0"/>
          <a:chExt cx="0" cy="0"/>
        </a:xfrm>
      </p:grpSpPr>
      <p:pic>
        <p:nvPicPr>
          <p:cNvPr id="5" name="Picture 4" descr="4812_BPC_PPT_blank_Page_1.png"/>
          <p:cNvPicPr>
            <a:picLocks noChangeAspect="1"/>
          </p:cNvPicPr>
          <p:nvPr userDrawn="1"/>
        </p:nvPicPr>
        <p:blipFill>
          <a:blip r:embed="rId2"/>
          <a:stretch>
            <a:fillRect/>
          </a:stretch>
        </p:blipFill>
        <p:spPr>
          <a:xfrm>
            <a:off x="183" y="137"/>
            <a:ext cx="9143634" cy="6857726"/>
          </a:xfrm>
          <a:prstGeom prst="rect">
            <a:avLst/>
          </a:prstGeom>
        </p:spPr>
      </p:pic>
      <p:sp>
        <p:nvSpPr>
          <p:cNvPr id="2" name="Title 1"/>
          <p:cNvSpPr>
            <a:spLocks noGrp="1"/>
          </p:cNvSpPr>
          <p:nvPr>
            <p:ph type="ctrTitle"/>
          </p:nvPr>
        </p:nvSpPr>
        <p:spPr>
          <a:xfrm>
            <a:off x="685800" y="1547701"/>
            <a:ext cx="7772400" cy="1150855"/>
          </a:xfrm>
          <a:prstGeom prst="rect">
            <a:avLst/>
          </a:prstGeom>
        </p:spPr>
        <p:txBody>
          <a:bodyPr>
            <a:normAutofit/>
          </a:bodyPr>
          <a:lstStyle>
            <a:lvl1pPr algn="l">
              <a:defRPr sz="3400" b="1">
                <a:solidFill>
                  <a:srgbClr val="3B3D3F"/>
                </a:solidFill>
                <a:latin typeface="Century Gothic"/>
                <a:cs typeface="Century Gothic"/>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698556"/>
            <a:ext cx="6400800" cy="591480"/>
          </a:xfrm>
          <a:prstGeom prst="rect">
            <a:avLst/>
          </a:prstGeom>
        </p:spPr>
        <p:txBody>
          <a:bodyPr>
            <a:normAutofit/>
          </a:bodyPr>
          <a:lstStyle>
            <a:lvl1pPr marL="0" indent="0" algn="l">
              <a:buNone/>
              <a:defRPr sz="1300" b="0" cap="all" spc="150">
                <a:solidFill>
                  <a:srgbClr val="3B3D3F"/>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457199" y="320675"/>
            <a:ext cx="6845103" cy="365125"/>
          </a:xfrm>
          <a:prstGeom prst="rect">
            <a:avLst/>
          </a:prstGeom>
        </p:spPr>
        <p:txBody>
          <a:bodyPr/>
          <a:lstStyle/>
          <a:p>
            <a:r>
              <a:rPr lang="en-US" smtClean="0"/>
              <a:t>Header goes here</a:t>
            </a:r>
            <a:endParaRPr lang="en-US"/>
          </a:p>
        </p:txBody>
      </p:sp>
      <p:sp>
        <p:nvSpPr>
          <p:cNvPr id="7" name="Slide Number Placeholder 6"/>
          <p:cNvSpPr>
            <a:spLocks noGrp="1"/>
          </p:cNvSpPr>
          <p:nvPr>
            <p:ph type="sldNum" sz="quarter" idx="12"/>
          </p:nvPr>
        </p:nvSpPr>
        <p:spPr>
          <a:xfrm>
            <a:off x="8175403" y="320675"/>
            <a:ext cx="511396" cy="365125"/>
          </a:xfrm>
          <a:prstGeom prst="rect">
            <a:avLst/>
          </a:prstGeom>
        </p:spPr>
        <p:txBody>
          <a:bodyPr/>
          <a:lstStyle/>
          <a:p>
            <a:fld id="{3C2FEE08-69F6-694C-9AAF-59BAA227EE9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0934"/>
            <a:ext cx="8229600" cy="463318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457199" y="320675"/>
            <a:ext cx="6845103" cy="365125"/>
          </a:xfrm>
          <a:prstGeom prst="rect">
            <a:avLst/>
          </a:prstGeom>
        </p:spPr>
        <p:txBody>
          <a:bodyPr/>
          <a:lstStyle/>
          <a:p>
            <a:r>
              <a:rPr lang="en-US" smtClean="0"/>
              <a:t>Header goes here</a:t>
            </a:r>
            <a:endParaRPr lang="en-US"/>
          </a:p>
        </p:txBody>
      </p:sp>
      <p:sp>
        <p:nvSpPr>
          <p:cNvPr id="6" name="Slide Number Placeholder 5"/>
          <p:cNvSpPr>
            <a:spLocks noGrp="1"/>
          </p:cNvSpPr>
          <p:nvPr>
            <p:ph type="sldNum" sz="quarter" idx="12"/>
          </p:nvPr>
        </p:nvSpPr>
        <p:spPr>
          <a:xfrm>
            <a:off x="8175403" y="320675"/>
            <a:ext cx="511396" cy="365125"/>
          </a:xfrm>
          <a:prstGeom prst="rect">
            <a:avLst/>
          </a:prstGeom>
        </p:spPr>
        <p:txBody>
          <a:bodyPr/>
          <a:lstStyle/>
          <a:p>
            <a:fld id="{3C2FEE08-69F6-694C-9AAF-59BAA227EE9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457199" y="320675"/>
            <a:ext cx="6845103" cy="365125"/>
          </a:xfrm>
          <a:prstGeom prst="rect">
            <a:avLst/>
          </a:prstGeom>
        </p:spPr>
        <p:txBody>
          <a:bodyPr/>
          <a:lstStyle/>
          <a:p>
            <a:r>
              <a:rPr lang="en-US" smtClean="0"/>
              <a:t>Header goes here</a:t>
            </a:r>
            <a:endParaRPr lang="en-US"/>
          </a:p>
        </p:txBody>
      </p:sp>
      <p:sp>
        <p:nvSpPr>
          <p:cNvPr id="6" name="Slide Number Placeholder 5"/>
          <p:cNvSpPr>
            <a:spLocks noGrp="1"/>
          </p:cNvSpPr>
          <p:nvPr>
            <p:ph type="sldNum" sz="quarter" idx="12"/>
          </p:nvPr>
        </p:nvSpPr>
        <p:spPr>
          <a:xfrm>
            <a:off x="8175403" y="320675"/>
            <a:ext cx="511396" cy="365125"/>
          </a:xfrm>
          <a:prstGeom prst="rect">
            <a:avLst/>
          </a:prstGeom>
        </p:spPr>
        <p:txBody>
          <a:bodyPr/>
          <a:lstStyle/>
          <a:p>
            <a:fld id="{3C2FEE08-69F6-694C-9AAF-59BAA227EE9E}"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PC_Title Slide">
    <p:spTree>
      <p:nvGrpSpPr>
        <p:cNvPr id="1" name=""/>
        <p:cNvGrpSpPr/>
        <p:nvPr/>
      </p:nvGrpSpPr>
      <p:grpSpPr>
        <a:xfrm>
          <a:off x="0" y="0"/>
          <a:ext cx="0" cy="0"/>
          <a:chOff x="0" y="0"/>
          <a:chExt cx="0" cy="0"/>
        </a:xfrm>
      </p:grpSpPr>
      <p:pic>
        <p:nvPicPr>
          <p:cNvPr id="5" name="Picture 4" descr="4812_BPC_PPT_blank_Page_1.png"/>
          <p:cNvPicPr>
            <a:picLocks noChangeAspect="1"/>
          </p:cNvPicPr>
          <p:nvPr userDrawn="1"/>
        </p:nvPicPr>
        <p:blipFill>
          <a:blip r:embed="rId2"/>
          <a:stretch>
            <a:fillRect/>
          </a:stretch>
        </p:blipFill>
        <p:spPr>
          <a:xfrm>
            <a:off x="183" y="137"/>
            <a:ext cx="9143634" cy="6857726"/>
          </a:xfrm>
          <a:prstGeom prst="rect">
            <a:avLst/>
          </a:prstGeom>
        </p:spPr>
      </p:pic>
      <p:sp>
        <p:nvSpPr>
          <p:cNvPr id="2" name="Title 1"/>
          <p:cNvSpPr>
            <a:spLocks noGrp="1"/>
          </p:cNvSpPr>
          <p:nvPr>
            <p:ph type="ctrTitle"/>
          </p:nvPr>
        </p:nvSpPr>
        <p:spPr>
          <a:xfrm>
            <a:off x="685800" y="1547701"/>
            <a:ext cx="7772400" cy="1150855"/>
          </a:xfrm>
          <a:prstGeom prst="rect">
            <a:avLst/>
          </a:prstGeom>
        </p:spPr>
        <p:txBody>
          <a:bodyPr>
            <a:normAutofit/>
          </a:bodyPr>
          <a:lstStyle>
            <a:lvl1pPr algn="l">
              <a:defRPr sz="3400" b="1">
                <a:solidFill>
                  <a:srgbClr val="3B3D3F"/>
                </a:solidFill>
                <a:latin typeface="Century Gothic"/>
                <a:cs typeface="Century Gothic"/>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698556"/>
            <a:ext cx="6400800" cy="591480"/>
          </a:xfrm>
          <a:prstGeom prst="rect">
            <a:avLst/>
          </a:prstGeom>
        </p:spPr>
        <p:txBody>
          <a:bodyPr>
            <a:normAutofit/>
          </a:bodyPr>
          <a:lstStyle>
            <a:lvl1pPr marL="0" indent="0" algn="l">
              <a:buNone/>
              <a:defRPr sz="1300" b="0" cap="all" spc="150">
                <a:solidFill>
                  <a:srgbClr val="3B3D3F"/>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525151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PC_Section Header">
    <p:spTree>
      <p:nvGrpSpPr>
        <p:cNvPr id="1" name=""/>
        <p:cNvGrpSpPr/>
        <p:nvPr/>
      </p:nvGrpSpPr>
      <p:grpSpPr>
        <a:xfrm>
          <a:off x="0" y="0"/>
          <a:ext cx="0" cy="0"/>
          <a:chOff x="0" y="0"/>
          <a:chExt cx="0" cy="0"/>
        </a:xfrm>
      </p:grpSpPr>
      <p:pic>
        <p:nvPicPr>
          <p:cNvPr id="5" name="Picture 4" descr="4812_BPC_PPT_blank_Page_2.png"/>
          <p:cNvPicPr>
            <a:picLocks noChangeAspect="1"/>
          </p:cNvPicPr>
          <p:nvPr userDrawn="1"/>
        </p:nvPicPr>
        <p:blipFill>
          <a:blip r:embed="rId2"/>
          <a:stretch>
            <a:fillRect/>
          </a:stretch>
        </p:blipFill>
        <p:spPr>
          <a:xfrm>
            <a:off x="183" y="137"/>
            <a:ext cx="9143634" cy="6857726"/>
          </a:xfrm>
          <a:prstGeom prst="rect">
            <a:avLst/>
          </a:prstGeom>
        </p:spPr>
      </p:pic>
      <p:sp>
        <p:nvSpPr>
          <p:cNvPr id="2" name="Title 1"/>
          <p:cNvSpPr>
            <a:spLocks noGrp="1"/>
          </p:cNvSpPr>
          <p:nvPr>
            <p:ph type="title"/>
          </p:nvPr>
        </p:nvSpPr>
        <p:spPr>
          <a:xfrm>
            <a:off x="722313" y="1993900"/>
            <a:ext cx="7772400" cy="1362075"/>
          </a:xfrm>
          <a:prstGeom prst="rect">
            <a:avLst/>
          </a:prstGeom>
        </p:spPr>
        <p:txBody>
          <a:bodyPr anchor="t"/>
          <a:lstStyle>
            <a:lvl1pPr algn="l">
              <a:defRPr sz="3000" b="0" cap="none">
                <a:solidFill>
                  <a:srgbClr val="3B3D3F"/>
                </a:solidFill>
                <a:latin typeface="Century Gothic"/>
                <a:cs typeface="Century Gothic"/>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8175403" y="6184900"/>
            <a:ext cx="511396" cy="365125"/>
          </a:xfrm>
          <a:prstGeom prst="rect">
            <a:avLst/>
          </a:prstGeom>
        </p:spPr>
        <p:txBody>
          <a:bodyPr/>
          <a:lstStyle>
            <a:lvl1pPr>
              <a:defRPr>
                <a:solidFill>
                  <a:schemeClr val="bg1"/>
                </a:solidFill>
              </a:defRPr>
            </a:lvl1pPr>
          </a:lstStyle>
          <a:p>
            <a:fld id="{3C2FEE08-69F6-694C-9AAF-59BAA227EE9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04525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PC_Title and Content">
    <p:spTree>
      <p:nvGrpSpPr>
        <p:cNvPr id="1" name=""/>
        <p:cNvGrpSpPr/>
        <p:nvPr/>
      </p:nvGrpSpPr>
      <p:grpSpPr>
        <a:xfrm>
          <a:off x="0" y="0"/>
          <a:ext cx="0" cy="0"/>
          <a:chOff x="0" y="0"/>
          <a:chExt cx="0" cy="0"/>
        </a:xfrm>
      </p:grpSpPr>
      <p:pic>
        <p:nvPicPr>
          <p:cNvPr id="8" name="Picture 7" descr="4812_BPC_PPT_blank_Page_3.png"/>
          <p:cNvPicPr>
            <a:picLocks noChangeAspect="1"/>
          </p:cNvPicPr>
          <p:nvPr userDrawn="1"/>
        </p:nvPicPr>
        <p:blipFill>
          <a:blip r:embed="rId2"/>
          <a:stretch>
            <a:fillRect/>
          </a:stretch>
        </p:blipFill>
        <p:spPr>
          <a:xfrm>
            <a:off x="183" y="137"/>
            <a:ext cx="9143634" cy="6857726"/>
          </a:xfrm>
          <a:prstGeom prst="rect">
            <a:avLst/>
          </a:prstGeom>
        </p:spPr>
      </p:pic>
      <p:sp>
        <p:nvSpPr>
          <p:cNvPr id="9" name="Footer Placeholder 4"/>
          <p:cNvSpPr>
            <a:spLocks noGrp="1"/>
          </p:cNvSpPr>
          <p:nvPr>
            <p:ph type="ftr" sz="quarter" idx="3"/>
          </p:nvPr>
        </p:nvSpPr>
        <p:spPr>
          <a:xfrm>
            <a:off x="457199" y="320675"/>
            <a:ext cx="6845103" cy="365125"/>
          </a:xfrm>
          <a:prstGeom prst="rect">
            <a:avLst/>
          </a:prstGeom>
        </p:spPr>
        <p:txBody>
          <a:bodyPr vert="horz" lIns="91440" tIns="45720" rIns="91440" bIns="45720" rtlCol="0" anchor="ctr"/>
          <a:lstStyle>
            <a:lvl1pPr algn="l">
              <a:defRPr sz="1100" cap="all">
                <a:solidFill>
                  <a:srgbClr val="3B3D3F"/>
                </a:solidFill>
                <a:latin typeface="Century Gothic"/>
                <a:cs typeface="Century Gothic"/>
              </a:defRPr>
            </a:lvl1pPr>
          </a:lstStyle>
          <a:p>
            <a:r>
              <a:rPr lang="en-US" dirty="0" smtClean="0"/>
              <a:t>Header goes here</a:t>
            </a:r>
            <a:endParaRPr lang="en-US" dirty="0"/>
          </a:p>
        </p:txBody>
      </p:sp>
      <p:sp>
        <p:nvSpPr>
          <p:cNvPr id="10" name="Slide Number Placeholder 5"/>
          <p:cNvSpPr>
            <a:spLocks noGrp="1"/>
          </p:cNvSpPr>
          <p:nvPr>
            <p:ph type="sldNum" sz="quarter" idx="4"/>
          </p:nvPr>
        </p:nvSpPr>
        <p:spPr>
          <a:xfrm>
            <a:off x="8175403" y="320675"/>
            <a:ext cx="511396" cy="365125"/>
          </a:xfrm>
          <a:prstGeom prst="rect">
            <a:avLst/>
          </a:prstGeom>
        </p:spPr>
        <p:txBody>
          <a:bodyPr vert="horz" lIns="91440" tIns="45720" rIns="91440" bIns="45720" rtlCol="0" anchor="ctr"/>
          <a:lstStyle>
            <a:lvl1pPr algn="r">
              <a:defRPr sz="1000">
                <a:solidFill>
                  <a:srgbClr val="3B3D3F"/>
                </a:solidFill>
                <a:latin typeface="Verdana"/>
                <a:cs typeface="Verdana"/>
              </a:defRPr>
            </a:lvl1pPr>
          </a:lstStyle>
          <a:p>
            <a:fld id="{3C2FEE08-69F6-694C-9AAF-59BAA227EE9E}" type="slidenum">
              <a:rPr lang="en-US" smtClean="0"/>
              <a:pPr/>
              <a:t>‹#›</a:t>
            </a:fld>
            <a:endParaRPr lang="en-US" dirty="0"/>
          </a:p>
        </p:txBody>
      </p:sp>
      <p:cxnSp>
        <p:nvCxnSpPr>
          <p:cNvPr id="11" name="Straight Connector 10"/>
          <p:cNvCxnSpPr/>
          <p:nvPr userDrawn="1"/>
        </p:nvCxnSpPr>
        <p:spPr>
          <a:xfrm>
            <a:off x="457199" y="685800"/>
            <a:ext cx="8229600" cy="1588"/>
          </a:xfrm>
          <a:prstGeom prst="line">
            <a:avLst/>
          </a:prstGeom>
          <a:ln w="12700" cap="flat" cmpd="sng" algn="ctr">
            <a:solidFill>
              <a:srgbClr val="3B3D3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Content Placeholder 2"/>
          <p:cNvSpPr>
            <a:spLocks noGrp="1"/>
          </p:cNvSpPr>
          <p:nvPr>
            <p:ph idx="1"/>
          </p:nvPr>
        </p:nvSpPr>
        <p:spPr>
          <a:xfrm>
            <a:off x="457200" y="1140934"/>
            <a:ext cx="8229600" cy="463318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89712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0934"/>
            <a:ext cx="8229600" cy="463318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457199" y="320675"/>
            <a:ext cx="6845103" cy="365125"/>
          </a:xfrm>
          <a:prstGeom prst="rect">
            <a:avLst/>
          </a:prstGeom>
        </p:spPr>
        <p:txBody>
          <a:bodyPr/>
          <a:lstStyle/>
          <a:p>
            <a:r>
              <a:rPr lang="en-US" smtClean="0">
                <a:solidFill>
                  <a:prstClr val="black"/>
                </a:solidFill>
              </a:rPr>
              <a:t>Header goes here</a:t>
            </a:r>
            <a:endParaRPr lang="en-US" dirty="0">
              <a:solidFill>
                <a:prstClr val="black"/>
              </a:solidFill>
            </a:endParaRPr>
          </a:p>
        </p:txBody>
      </p:sp>
      <p:sp>
        <p:nvSpPr>
          <p:cNvPr id="6" name="Slide Number Placeholder 5"/>
          <p:cNvSpPr>
            <a:spLocks noGrp="1"/>
          </p:cNvSpPr>
          <p:nvPr>
            <p:ph type="sldNum" sz="quarter" idx="12"/>
          </p:nvPr>
        </p:nvSpPr>
        <p:spPr>
          <a:xfrm>
            <a:off x="8175403" y="320675"/>
            <a:ext cx="511396" cy="365125"/>
          </a:xfrm>
          <a:prstGeom prst="rect">
            <a:avLst/>
          </a:prstGeom>
        </p:spPr>
        <p:txBody>
          <a:bodyPr/>
          <a:lstStyle/>
          <a:p>
            <a:fld id="{3C2FEE08-69F6-694C-9AAF-59BAA227EE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03986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457199" y="320675"/>
            <a:ext cx="6845103" cy="365125"/>
          </a:xfrm>
          <a:prstGeom prst="rect">
            <a:avLst/>
          </a:prstGeom>
        </p:spPr>
        <p:txBody>
          <a:bodyPr/>
          <a:lstStyle/>
          <a:p>
            <a:r>
              <a:rPr lang="en-US" smtClean="0">
                <a:solidFill>
                  <a:prstClr val="black"/>
                </a:solidFill>
              </a:rPr>
              <a:t>Header goes here</a:t>
            </a:r>
            <a:endParaRPr lang="en-US">
              <a:solidFill>
                <a:prstClr val="black"/>
              </a:solidFill>
            </a:endParaRPr>
          </a:p>
        </p:txBody>
      </p:sp>
      <p:sp>
        <p:nvSpPr>
          <p:cNvPr id="7" name="Slide Number Placeholder 6"/>
          <p:cNvSpPr>
            <a:spLocks noGrp="1"/>
          </p:cNvSpPr>
          <p:nvPr>
            <p:ph type="sldNum" sz="quarter" idx="12"/>
          </p:nvPr>
        </p:nvSpPr>
        <p:spPr>
          <a:xfrm>
            <a:off x="8175403" y="320675"/>
            <a:ext cx="511396" cy="365125"/>
          </a:xfrm>
          <a:prstGeom prst="rect">
            <a:avLst/>
          </a:prstGeom>
        </p:spPr>
        <p:txBody>
          <a:bodyPr/>
          <a:lstStyle/>
          <a:p>
            <a:fld id="{3C2FEE08-69F6-694C-9AAF-59BAA227EE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01010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457199" y="320675"/>
            <a:ext cx="6845103" cy="365125"/>
          </a:xfrm>
          <a:prstGeom prst="rect">
            <a:avLst/>
          </a:prstGeom>
        </p:spPr>
        <p:txBody>
          <a:bodyPr/>
          <a:lstStyle/>
          <a:p>
            <a:r>
              <a:rPr lang="en-US" smtClean="0">
                <a:solidFill>
                  <a:prstClr val="black"/>
                </a:solidFill>
              </a:rPr>
              <a:t>Header goes here</a:t>
            </a:r>
            <a:endParaRPr lang="en-US">
              <a:solidFill>
                <a:prstClr val="black"/>
              </a:solidFill>
            </a:endParaRPr>
          </a:p>
        </p:txBody>
      </p:sp>
      <p:sp>
        <p:nvSpPr>
          <p:cNvPr id="9" name="Slide Number Placeholder 8"/>
          <p:cNvSpPr>
            <a:spLocks noGrp="1"/>
          </p:cNvSpPr>
          <p:nvPr>
            <p:ph type="sldNum" sz="quarter" idx="12"/>
          </p:nvPr>
        </p:nvSpPr>
        <p:spPr>
          <a:xfrm>
            <a:off x="8175403" y="320675"/>
            <a:ext cx="511396" cy="365125"/>
          </a:xfrm>
          <a:prstGeom prst="rect">
            <a:avLst/>
          </a:prstGeom>
        </p:spPr>
        <p:txBody>
          <a:bodyPr/>
          <a:lstStyle/>
          <a:p>
            <a:fld id="{3C2FEE08-69F6-694C-9AAF-59BAA227EE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91201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457199" y="320675"/>
            <a:ext cx="6845103" cy="365125"/>
          </a:xfrm>
          <a:prstGeom prst="rect">
            <a:avLst/>
          </a:prstGeom>
        </p:spPr>
        <p:txBody>
          <a:bodyPr/>
          <a:lstStyle/>
          <a:p>
            <a:r>
              <a:rPr lang="en-US" smtClean="0">
                <a:solidFill>
                  <a:prstClr val="black"/>
                </a:solidFill>
              </a:rPr>
              <a:t>Header goes here</a:t>
            </a:r>
            <a:endParaRPr lang="en-US">
              <a:solidFill>
                <a:prstClr val="black"/>
              </a:solidFill>
            </a:endParaRPr>
          </a:p>
        </p:txBody>
      </p:sp>
      <p:sp>
        <p:nvSpPr>
          <p:cNvPr id="5" name="Slide Number Placeholder 4"/>
          <p:cNvSpPr>
            <a:spLocks noGrp="1"/>
          </p:cNvSpPr>
          <p:nvPr>
            <p:ph type="sldNum" sz="quarter" idx="12"/>
          </p:nvPr>
        </p:nvSpPr>
        <p:spPr>
          <a:xfrm>
            <a:off x="8175403" y="320675"/>
            <a:ext cx="511396" cy="365125"/>
          </a:xfrm>
          <a:prstGeom prst="rect">
            <a:avLst/>
          </a:prstGeom>
        </p:spPr>
        <p:txBody>
          <a:bodyPr/>
          <a:lstStyle/>
          <a:p>
            <a:fld id="{3C2FEE08-69F6-694C-9AAF-59BAA227EE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76873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PC_Section Header">
    <p:spTree>
      <p:nvGrpSpPr>
        <p:cNvPr id="1" name=""/>
        <p:cNvGrpSpPr/>
        <p:nvPr/>
      </p:nvGrpSpPr>
      <p:grpSpPr>
        <a:xfrm>
          <a:off x="0" y="0"/>
          <a:ext cx="0" cy="0"/>
          <a:chOff x="0" y="0"/>
          <a:chExt cx="0" cy="0"/>
        </a:xfrm>
      </p:grpSpPr>
      <p:pic>
        <p:nvPicPr>
          <p:cNvPr id="5" name="Picture 4" descr="4812_BPC_PPT_blank_Page_2.png"/>
          <p:cNvPicPr>
            <a:picLocks noChangeAspect="1"/>
          </p:cNvPicPr>
          <p:nvPr userDrawn="1"/>
        </p:nvPicPr>
        <p:blipFill>
          <a:blip r:embed="rId2"/>
          <a:stretch>
            <a:fillRect/>
          </a:stretch>
        </p:blipFill>
        <p:spPr>
          <a:xfrm>
            <a:off x="183" y="137"/>
            <a:ext cx="9143634" cy="6857726"/>
          </a:xfrm>
          <a:prstGeom prst="rect">
            <a:avLst/>
          </a:prstGeom>
        </p:spPr>
      </p:pic>
      <p:sp>
        <p:nvSpPr>
          <p:cNvPr id="2" name="Title 1"/>
          <p:cNvSpPr>
            <a:spLocks noGrp="1"/>
          </p:cNvSpPr>
          <p:nvPr>
            <p:ph type="title"/>
          </p:nvPr>
        </p:nvSpPr>
        <p:spPr>
          <a:xfrm>
            <a:off x="722313" y="1993900"/>
            <a:ext cx="7772400" cy="1362075"/>
          </a:xfrm>
          <a:prstGeom prst="rect">
            <a:avLst/>
          </a:prstGeom>
        </p:spPr>
        <p:txBody>
          <a:bodyPr anchor="t"/>
          <a:lstStyle>
            <a:lvl1pPr algn="l">
              <a:defRPr sz="3000" b="0" cap="none">
                <a:solidFill>
                  <a:srgbClr val="3B3D3F"/>
                </a:solidFill>
                <a:latin typeface="Book Antiqua" panose="02040602050305030304" pitchFamily="18" charset="0"/>
                <a:cs typeface="Book Antiqua" panose="02040602050305030304" pitchFamily="18"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8175403" y="6184900"/>
            <a:ext cx="511396" cy="365125"/>
          </a:xfrm>
          <a:prstGeom prst="rect">
            <a:avLst/>
          </a:prstGeom>
        </p:spPr>
        <p:txBody>
          <a:bodyPr/>
          <a:lstStyle>
            <a:lvl1pPr>
              <a:defRPr>
                <a:solidFill>
                  <a:schemeClr val="bg1"/>
                </a:solidFill>
              </a:defRPr>
            </a:lvl1pPr>
          </a:lstStyle>
          <a:p>
            <a:fld id="{3C2FEE08-69F6-694C-9AAF-59BAA227EE9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457199" y="320675"/>
            <a:ext cx="6845103" cy="365125"/>
          </a:xfrm>
          <a:prstGeom prst="rect">
            <a:avLst/>
          </a:prstGeom>
        </p:spPr>
        <p:txBody>
          <a:bodyPr/>
          <a:lstStyle/>
          <a:p>
            <a:r>
              <a:rPr lang="en-US" smtClean="0">
                <a:solidFill>
                  <a:prstClr val="black"/>
                </a:solidFill>
              </a:rPr>
              <a:t>Header goes here</a:t>
            </a:r>
            <a:endParaRPr lang="en-US">
              <a:solidFill>
                <a:prstClr val="black"/>
              </a:solidFill>
            </a:endParaRPr>
          </a:p>
        </p:txBody>
      </p:sp>
      <p:sp>
        <p:nvSpPr>
          <p:cNvPr id="4" name="Slide Number Placeholder 3"/>
          <p:cNvSpPr>
            <a:spLocks noGrp="1"/>
          </p:cNvSpPr>
          <p:nvPr>
            <p:ph type="sldNum" sz="quarter" idx="12"/>
          </p:nvPr>
        </p:nvSpPr>
        <p:spPr>
          <a:xfrm>
            <a:off x="8175403" y="320675"/>
            <a:ext cx="511396" cy="365125"/>
          </a:xfrm>
          <a:prstGeom prst="rect">
            <a:avLst/>
          </a:prstGeom>
        </p:spPr>
        <p:txBody>
          <a:bodyPr/>
          <a:lstStyle/>
          <a:p>
            <a:fld id="{3C2FEE08-69F6-694C-9AAF-59BAA227EE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00846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457199" y="320675"/>
            <a:ext cx="6845103" cy="365125"/>
          </a:xfrm>
          <a:prstGeom prst="rect">
            <a:avLst/>
          </a:prstGeom>
        </p:spPr>
        <p:txBody>
          <a:bodyPr/>
          <a:lstStyle/>
          <a:p>
            <a:r>
              <a:rPr lang="en-US" smtClean="0">
                <a:solidFill>
                  <a:prstClr val="black"/>
                </a:solidFill>
              </a:rPr>
              <a:t>Header goes here</a:t>
            </a:r>
            <a:endParaRPr lang="en-US">
              <a:solidFill>
                <a:prstClr val="black"/>
              </a:solidFill>
            </a:endParaRPr>
          </a:p>
        </p:txBody>
      </p:sp>
      <p:sp>
        <p:nvSpPr>
          <p:cNvPr id="7" name="Slide Number Placeholder 6"/>
          <p:cNvSpPr>
            <a:spLocks noGrp="1"/>
          </p:cNvSpPr>
          <p:nvPr>
            <p:ph type="sldNum" sz="quarter" idx="12"/>
          </p:nvPr>
        </p:nvSpPr>
        <p:spPr>
          <a:xfrm>
            <a:off x="8175403" y="320675"/>
            <a:ext cx="511396" cy="365125"/>
          </a:xfrm>
          <a:prstGeom prst="rect">
            <a:avLst/>
          </a:prstGeom>
        </p:spPr>
        <p:txBody>
          <a:bodyPr/>
          <a:lstStyle/>
          <a:p>
            <a:fld id="{3C2FEE08-69F6-694C-9AAF-59BAA227EE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31052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457199" y="320675"/>
            <a:ext cx="6845103" cy="365125"/>
          </a:xfrm>
          <a:prstGeom prst="rect">
            <a:avLst/>
          </a:prstGeom>
        </p:spPr>
        <p:txBody>
          <a:bodyPr/>
          <a:lstStyle/>
          <a:p>
            <a:r>
              <a:rPr lang="en-US" smtClean="0">
                <a:solidFill>
                  <a:prstClr val="black"/>
                </a:solidFill>
              </a:rPr>
              <a:t>Header goes here</a:t>
            </a:r>
            <a:endParaRPr lang="en-US">
              <a:solidFill>
                <a:prstClr val="black"/>
              </a:solidFill>
            </a:endParaRPr>
          </a:p>
        </p:txBody>
      </p:sp>
      <p:sp>
        <p:nvSpPr>
          <p:cNvPr id="7" name="Slide Number Placeholder 6"/>
          <p:cNvSpPr>
            <a:spLocks noGrp="1"/>
          </p:cNvSpPr>
          <p:nvPr>
            <p:ph type="sldNum" sz="quarter" idx="12"/>
          </p:nvPr>
        </p:nvSpPr>
        <p:spPr>
          <a:xfrm>
            <a:off x="8175403" y="320675"/>
            <a:ext cx="511396" cy="365125"/>
          </a:xfrm>
          <a:prstGeom prst="rect">
            <a:avLst/>
          </a:prstGeom>
        </p:spPr>
        <p:txBody>
          <a:bodyPr/>
          <a:lstStyle/>
          <a:p>
            <a:fld id="{3C2FEE08-69F6-694C-9AAF-59BAA227EE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98916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0934"/>
            <a:ext cx="8229600" cy="463318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57199" y="320675"/>
            <a:ext cx="6845103" cy="365125"/>
          </a:xfrm>
          <a:prstGeom prst="rect">
            <a:avLst/>
          </a:prstGeom>
        </p:spPr>
        <p:txBody>
          <a:bodyPr/>
          <a:lstStyle/>
          <a:p>
            <a:r>
              <a:rPr lang="en-US" smtClean="0">
                <a:solidFill>
                  <a:prstClr val="black"/>
                </a:solidFill>
              </a:rPr>
              <a:t>Header goes here</a:t>
            </a:r>
            <a:endParaRPr lang="en-US">
              <a:solidFill>
                <a:prstClr val="black"/>
              </a:solidFill>
            </a:endParaRPr>
          </a:p>
        </p:txBody>
      </p:sp>
      <p:sp>
        <p:nvSpPr>
          <p:cNvPr id="6" name="Slide Number Placeholder 5"/>
          <p:cNvSpPr>
            <a:spLocks noGrp="1"/>
          </p:cNvSpPr>
          <p:nvPr>
            <p:ph type="sldNum" sz="quarter" idx="12"/>
          </p:nvPr>
        </p:nvSpPr>
        <p:spPr>
          <a:xfrm>
            <a:off x="8175403" y="320675"/>
            <a:ext cx="511396" cy="365125"/>
          </a:xfrm>
          <a:prstGeom prst="rect">
            <a:avLst/>
          </a:prstGeom>
        </p:spPr>
        <p:txBody>
          <a:bodyPr/>
          <a:lstStyle/>
          <a:p>
            <a:fld id="{3C2FEE08-69F6-694C-9AAF-59BAA227EE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56068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57199" y="320675"/>
            <a:ext cx="6845103" cy="365125"/>
          </a:xfrm>
          <a:prstGeom prst="rect">
            <a:avLst/>
          </a:prstGeom>
        </p:spPr>
        <p:txBody>
          <a:bodyPr/>
          <a:lstStyle/>
          <a:p>
            <a:r>
              <a:rPr lang="en-US" smtClean="0">
                <a:solidFill>
                  <a:prstClr val="black"/>
                </a:solidFill>
              </a:rPr>
              <a:t>Header goes here</a:t>
            </a:r>
            <a:endParaRPr lang="en-US">
              <a:solidFill>
                <a:prstClr val="black"/>
              </a:solidFill>
            </a:endParaRPr>
          </a:p>
        </p:txBody>
      </p:sp>
      <p:sp>
        <p:nvSpPr>
          <p:cNvPr id="6" name="Slide Number Placeholder 5"/>
          <p:cNvSpPr>
            <a:spLocks noGrp="1"/>
          </p:cNvSpPr>
          <p:nvPr>
            <p:ph type="sldNum" sz="quarter" idx="12"/>
          </p:nvPr>
        </p:nvSpPr>
        <p:spPr>
          <a:xfrm>
            <a:off x="8175403" y="320675"/>
            <a:ext cx="511396" cy="365125"/>
          </a:xfrm>
          <a:prstGeom prst="rect">
            <a:avLst/>
          </a:prstGeom>
        </p:spPr>
        <p:txBody>
          <a:bodyPr/>
          <a:lstStyle/>
          <a:p>
            <a:fld id="{3C2FEE08-69F6-694C-9AAF-59BAA227EE9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36581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D389BDE0-44B9-46DE-9ABF-6D3EB99B1707}"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90741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Heading Only">
    <p:spTree>
      <p:nvGrpSpPr>
        <p:cNvPr id="1" name=""/>
        <p:cNvGrpSpPr/>
        <p:nvPr/>
      </p:nvGrpSpPr>
      <p:grpSpPr>
        <a:xfrm>
          <a:off x="0" y="0"/>
          <a:ext cx="0" cy="0"/>
          <a:chOff x="0" y="0"/>
          <a:chExt cx="0" cy="0"/>
        </a:xfrm>
      </p:grpSpPr>
      <p:sp>
        <p:nvSpPr>
          <p:cNvPr id="29" name="Rectangle 2"/>
          <p:cNvSpPr>
            <a:spLocks noGrp="1"/>
          </p:cNvSpPr>
          <p:nvPr>
            <p:ph type="title"/>
          </p:nvPr>
        </p:nvSpPr>
        <p:spPr>
          <a:xfrm>
            <a:off x="8610600" y="381000"/>
            <a:ext cx="533400" cy="5867400"/>
          </a:xfrm>
          <a:prstGeom prst="rect">
            <a:avLst/>
          </a:prstGeom>
        </p:spPr>
        <p:txBody>
          <a:bodyPr/>
          <a:lstStyle>
            <a:extLst/>
          </a:lstStyle>
          <a:p>
            <a:pPr eaLnBrk="1" latinLnBrk="1" hangingPunct="1"/>
            <a:r>
              <a:rPr lang="en-US" smtClean="0"/>
              <a:t>Click to edit Master title style</a:t>
            </a:r>
            <a:endParaRPr/>
          </a:p>
        </p:txBody>
      </p:sp>
      <p:sp>
        <p:nvSpPr>
          <p:cNvPr id="19" name="Rectangle 8"/>
          <p:cNvSpPr>
            <a:spLocks noGrp="1"/>
          </p:cNvSpPr>
          <p:nvPr>
            <p:ph type="body" sz="quarter" idx="13" hasCustomPrompt="1"/>
          </p:nvPr>
        </p:nvSpPr>
        <p:spPr>
          <a:xfrm>
            <a:off x="304800" y="381000"/>
            <a:ext cx="8077200" cy="228600"/>
          </a:xfrm>
          <a:prstGeom prst="rect">
            <a:avLst/>
          </a:prstGeo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7" name="Rectangle 7"/>
          <p:cNvSpPr>
            <a:spLocks noGrp="1"/>
          </p:cNvSpPr>
          <p:nvPr>
            <p:ph type="dt" sz="half" idx="14"/>
          </p:nvPr>
        </p:nvSpPr>
        <p:spPr>
          <a:xfrm>
            <a:off x="7010400" y="76200"/>
            <a:ext cx="1371600" cy="228600"/>
          </a:xfrm>
          <a:prstGeom prst="rect">
            <a:avLst/>
          </a:prstGeom>
        </p:spPr>
        <p:txBody>
          <a:bodyPr/>
          <a:lstStyle>
            <a:extLst/>
          </a:lstStyle>
          <a:p>
            <a:pPr algn="r"/>
            <a:fld id="{F7F1F872-C5DE-403B-85F0-1024E6CA1886}" type="datetime1">
              <a:rPr lang="en-US" smtClean="0">
                <a:solidFill>
                  <a:prstClr val="black"/>
                </a:solidFill>
              </a:rPr>
              <a:pPr algn="r"/>
              <a:t>2/10/2016</a:t>
            </a:fld>
            <a:endParaRPr lang="en-US" dirty="0">
              <a:solidFill>
                <a:prstClr val="black"/>
              </a:solidFill>
            </a:endParaRPr>
          </a:p>
        </p:txBody>
      </p:sp>
      <p:sp>
        <p:nvSpPr>
          <p:cNvPr id="8" name="Rectangle 8"/>
          <p:cNvSpPr>
            <a:spLocks noGrp="1"/>
          </p:cNvSpPr>
          <p:nvPr>
            <p:ph type="sldNum" sz="quarter" idx="15"/>
          </p:nvPr>
        </p:nvSpPr>
        <p:spPr>
          <a:xfrm>
            <a:off x="6504432" y="6473952"/>
            <a:ext cx="990600" cy="304800"/>
          </a:xfrm>
          <a:prstGeom prst="rect">
            <a:avLst/>
          </a:prstGeom>
        </p:spPr>
        <p:txBody>
          <a:bodyPr/>
          <a:lstStyle>
            <a:extLst/>
          </a:lstStyle>
          <a:p>
            <a:pPr algn="r"/>
            <a:fld id="{256D3EEF-DE4E-429D-8EC4-DDC531AFF587}" type="slidenum">
              <a:rPr lang="en-US" sz="1000" smtClean="0">
                <a:solidFill>
                  <a:prstClr val="black"/>
                </a:solidFill>
              </a:rPr>
              <a:pPr algn="r"/>
              <a:t>‹#›</a:t>
            </a:fld>
            <a:endParaRPr lang="en-US" dirty="0">
              <a:solidFill>
                <a:prstClr val="black"/>
              </a:solidFill>
            </a:endParaRPr>
          </a:p>
        </p:txBody>
      </p:sp>
      <p:sp>
        <p:nvSpPr>
          <p:cNvPr id="9" name="Rectangle 9"/>
          <p:cNvSpPr>
            <a:spLocks noGrp="1"/>
          </p:cNvSpPr>
          <p:nvPr>
            <p:ph type="ftr" sz="quarter" idx="16"/>
          </p:nvPr>
        </p:nvSpPr>
        <p:spPr>
          <a:xfrm>
            <a:off x="2705100" y="6477000"/>
            <a:ext cx="3733800" cy="304800"/>
          </a:xfrm>
          <a:prstGeom prst="rect">
            <a:avLst/>
          </a:prstGeom>
        </p:spPr>
        <p:txBody>
          <a:bodyPr/>
          <a:lstStyle>
            <a:extLst/>
          </a:lstStyle>
          <a:p>
            <a:endParaRPr lang="en-US" dirty="0">
              <a:solidFill>
                <a:prstClr val="black"/>
              </a:solidFill>
            </a:endParaRPr>
          </a:p>
        </p:txBody>
      </p:sp>
    </p:spTree>
    <p:extLst>
      <p:ext uri="{BB962C8B-B14F-4D97-AF65-F5344CB8AC3E}">
        <p14:creationId xmlns:p14="http://schemas.microsoft.com/office/powerpoint/2010/main" val="171747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PC_Title and Content">
    <p:spTree>
      <p:nvGrpSpPr>
        <p:cNvPr id="1" name=""/>
        <p:cNvGrpSpPr/>
        <p:nvPr/>
      </p:nvGrpSpPr>
      <p:grpSpPr>
        <a:xfrm>
          <a:off x="0" y="0"/>
          <a:ext cx="0" cy="0"/>
          <a:chOff x="0" y="0"/>
          <a:chExt cx="0" cy="0"/>
        </a:xfrm>
      </p:grpSpPr>
      <p:pic>
        <p:nvPicPr>
          <p:cNvPr id="8" name="Picture 7" descr="4812_BPC_PPT_blank_Page_3.png"/>
          <p:cNvPicPr>
            <a:picLocks noChangeAspect="1"/>
          </p:cNvPicPr>
          <p:nvPr userDrawn="1"/>
        </p:nvPicPr>
        <p:blipFill>
          <a:blip r:embed="rId2"/>
          <a:stretch>
            <a:fillRect/>
          </a:stretch>
        </p:blipFill>
        <p:spPr>
          <a:xfrm>
            <a:off x="183" y="137"/>
            <a:ext cx="9143634" cy="6857726"/>
          </a:xfrm>
          <a:prstGeom prst="rect">
            <a:avLst/>
          </a:prstGeom>
        </p:spPr>
      </p:pic>
      <p:sp>
        <p:nvSpPr>
          <p:cNvPr id="9" name="Footer Placeholder 4"/>
          <p:cNvSpPr>
            <a:spLocks noGrp="1"/>
          </p:cNvSpPr>
          <p:nvPr>
            <p:ph type="ftr" sz="quarter" idx="3"/>
          </p:nvPr>
        </p:nvSpPr>
        <p:spPr>
          <a:xfrm>
            <a:off x="457199" y="320675"/>
            <a:ext cx="6845103" cy="365125"/>
          </a:xfrm>
          <a:prstGeom prst="rect">
            <a:avLst/>
          </a:prstGeom>
        </p:spPr>
        <p:txBody>
          <a:bodyPr vert="horz" lIns="91440" tIns="45720" rIns="91440" bIns="45720" rtlCol="0" anchor="ctr"/>
          <a:lstStyle>
            <a:lvl1pPr algn="l">
              <a:defRPr sz="1100" cap="all">
                <a:solidFill>
                  <a:srgbClr val="3B3D3F"/>
                </a:solidFill>
                <a:latin typeface="Century Gothic"/>
                <a:cs typeface="Century Gothic"/>
              </a:defRPr>
            </a:lvl1pPr>
          </a:lstStyle>
          <a:p>
            <a:r>
              <a:rPr lang="en-US" dirty="0" smtClean="0"/>
              <a:t>Header goes here</a:t>
            </a:r>
            <a:endParaRPr lang="en-US" dirty="0"/>
          </a:p>
        </p:txBody>
      </p:sp>
      <p:sp>
        <p:nvSpPr>
          <p:cNvPr id="10" name="Slide Number Placeholder 5"/>
          <p:cNvSpPr>
            <a:spLocks noGrp="1"/>
          </p:cNvSpPr>
          <p:nvPr>
            <p:ph type="sldNum" sz="quarter" idx="4"/>
          </p:nvPr>
        </p:nvSpPr>
        <p:spPr>
          <a:xfrm>
            <a:off x="8175403" y="320675"/>
            <a:ext cx="511396" cy="365125"/>
          </a:xfrm>
          <a:prstGeom prst="rect">
            <a:avLst/>
          </a:prstGeom>
        </p:spPr>
        <p:txBody>
          <a:bodyPr vert="horz" lIns="91440" tIns="45720" rIns="91440" bIns="45720" rtlCol="0" anchor="ctr"/>
          <a:lstStyle>
            <a:lvl1pPr algn="r">
              <a:defRPr sz="1000">
                <a:solidFill>
                  <a:srgbClr val="3B3D3F"/>
                </a:solidFill>
                <a:latin typeface="Verdana"/>
                <a:cs typeface="Verdana"/>
              </a:defRPr>
            </a:lvl1pPr>
          </a:lstStyle>
          <a:p>
            <a:fld id="{3C2FEE08-69F6-694C-9AAF-59BAA227EE9E}" type="slidenum">
              <a:rPr lang="en-US" smtClean="0"/>
              <a:pPr/>
              <a:t>‹#›</a:t>
            </a:fld>
            <a:endParaRPr lang="en-US" dirty="0"/>
          </a:p>
        </p:txBody>
      </p:sp>
      <p:cxnSp>
        <p:nvCxnSpPr>
          <p:cNvPr id="11" name="Straight Connector 10"/>
          <p:cNvCxnSpPr/>
          <p:nvPr userDrawn="1"/>
        </p:nvCxnSpPr>
        <p:spPr>
          <a:xfrm>
            <a:off x="457199" y="685800"/>
            <a:ext cx="8229600" cy="1588"/>
          </a:xfrm>
          <a:prstGeom prst="line">
            <a:avLst/>
          </a:prstGeom>
          <a:ln w="12700" cap="flat" cmpd="sng" algn="ctr">
            <a:solidFill>
              <a:srgbClr val="3B3D3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Content Placeholder 2"/>
          <p:cNvSpPr>
            <a:spLocks noGrp="1"/>
          </p:cNvSpPr>
          <p:nvPr>
            <p:ph idx="1"/>
          </p:nvPr>
        </p:nvSpPr>
        <p:spPr>
          <a:xfrm>
            <a:off x="457200" y="1140934"/>
            <a:ext cx="8229600" cy="463318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0934"/>
            <a:ext cx="8229600" cy="463318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457199" y="320675"/>
            <a:ext cx="6845103" cy="365125"/>
          </a:xfrm>
          <a:prstGeom prst="rect">
            <a:avLst/>
          </a:prstGeom>
        </p:spPr>
        <p:txBody>
          <a:bodyPr/>
          <a:lstStyle/>
          <a:p>
            <a:r>
              <a:rPr lang="en-US" smtClean="0"/>
              <a:t>Header goes here</a:t>
            </a:r>
            <a:endParaRPr lang="en-US" dirty="0"/>
          </a:p>
        </p:txBody>
      </p:sp>
      <p:sp>
        <p:nvSpPr>
          <p:cNvPr id="6" name="Slide Number Placeholder 5"/>
          <p:cNvSpPr>
            <a:spLocks noGrp="1"/>
          </p:cNvSpPr>
          <p:nvPr>
            <p:ph type="sldNum" sz="quarter" idx="12"/>
          </p:nvPr>
        </p:nvSpPr>
        <p:spPr>
          <a:xfrm>
            <a:off x="8175403" y="320675"/>
            <a:ext cx="511396" cy="365125"/>
          </a:xfrm>
          <a:prstGeom prst="rect">
            <a:avLst/>
          </a:prstGeom>
        </p:spPr>
        <p:txBody>
          <a:bodyPr/>
          <a:lstStyle/>
          <a:p>
            <a:fld id="{3C2FEE08-69F6-694C-9AAF-59BAA227EE9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457199" y="320675"/>
            <a:ext cx="6845103" cy="365125"/>
          </a:xfrm>
          <a:prstGeom prst="rect">
            <a:avLst/>
          </a:prstGeom>
        </p:spPr>
        <p:txBody>
          <a:bodyPr/>
          <a:lstStyle/>
          <a:p>
            <a:r>
              <a:rPr lang="en-US" smtClean="0"/>
              <a:t>Header goes here</a:t>
            </a:r>
            <a:endParaRPr lang="en-US"/>
          </a:p>
        </p:txBody>
      </p:sp>
      <p:sp>
        <p:nvSpPr>
          <p:cNvPr id="7" name="Slide Number Placeholder 6"/>
          <p:cNvSpPr>
            <a:spLocks noGrp="1"/>
          </p:cNvSpPr>
          <p:nvPr>
            <p:ph type="sldNum" sz="quarter" idx="12"/>
          </p:nvPr>
        </p:nvSpPr>
        <p:spPr>
          <a:xfrm>
            <a:off x="8175403" y="320675"/>
            <a:ext cx="511396" cy="365125"/>
          </a:xfrm>
          <a:prstGeom prst="rect">
            <a:avLst/>
          </a:prstGeom>
        </p:spPr>
        <p:txBody>
          <a:bodyPr/>
          <a:lstStyle/>
          <a:p>
            <a:fld id="{3C2FEE08-69F6-694C-9AAF-59BAA227EE9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457199" y="320675"/>
            <a:ext cx="6845103" cy="365125"/>
          </a:xfrm>
          <a:prstGeom prst="rect">
            <a:avLst/>
          </a:prstGeom>
        </p:spPr>
        <p:txBody>
          <a:bodyPr/>
          <a:lstStyle/>
          <a:p>
            <a:r>
              <a:rPr lang="en-US" smtClean="0"/>
              <a:t>Header goes here</a:t>
            </a:r>
            <a:endParaRPr lang="en-US"/>
          </a:p>
        </p:txBody>
      </p:sp>
      <p:sp>
        <p:nvSpPr>
          <p:cNvPr id="9" name="Slide Number Placeholder 8"/>
          <p:cNvSpPr>
            <a:spLocks noGrp="1"/>
          </p:cNvSpPr>
          <p:nvPr>
            <p:ph type="sldNum" sz="quarter" idx="12"/>
          </p:nvPr>
        </p:nvSpPr>
        <p:spPr>
          <a:xfrm>
            <a:off x="8175403" y="320675"/>
            <a:ext cx="511396" cy="365125"/>
          </a:xfrm>
          <a:prstGeom prst="rect">
            <a:avLst/>
          </a:prstGeom>
        </p:spPr>
        <p:txBody>
          <a:bodyPr/>
          <a:lstStyle/>
          <a:p>
            <a:fld id="{3C2FEE08-69F6-694C-9AAF-59BAA227EE9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457199" y="320675"/>
            <a:ext cx="6845103" cy="365125"/>
          </a:xfrm>
          <a:prstGeom prst="rect">
            <a:avLst/>
          </a:prstGeom>
        </p:spPr>
        <p:txBody>
          <a:bodyPr/>
          <a:lstStyle/>
          <a:p>
            <a:r>
              <a:rPr lang="en-US" smtClean="0"/>
              <a:t>Header goes here</a:t>
            </a:r>
            <a:endParaRPr lang="en-US"/>
          </a:p>
        </p:txBody>
      </p:sp>
      <p:sp>
        <p:nvSpPr>
          <p:cNvPr id="5" name="Slide Number Placeholder 4"/>
          <p:cNvSpPr>
            <a:spLocks noGrp="1"/>
          </p:cNvSpPr>
          <p:nvPr>
            <p:ph type="sldNum" sz="quarter" idx="12"/>
          </p:nvPr>
        </p:nvSpPr>
        <p:spPr>
          <a:xfrm>
            <a:off x="8175403" y="320675"/>
            <a:ext cx="511396" cy="365125"/>
          </a:xfrm>
          <a:prstGeom prst="rect">
            <a:avLst/>
          </a:prstGeom>
        </p:spPr>
        <p:txBody>
          <a:bodyPr/>
          <a:lstStyle/>
          <a:p>
            <a:fld id="{3C2FEE08-69F6-694C-9AAF-59BAA227EE9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457199" y="320675"/>
            <a:ext cx="6845103" cy="365125"/>
          </a:xfrm>
          <a:prstGeom prst="rect">
            <a:avLst/>
          </a:prstGeom>
        </p:spPr>
        <p:txBody>
          <a:bodyPr/>
          <a:lstStyle/>
          <a:p>
            <a:r>
              <a:rPr lang="en-US" smtClean="0"/>
              <a:t>Header goes here</a:t>
            </a:r>
            <a:endParaRPr lang="en-US"/>
          </a:p>
        </p:txBody>
      </p:sp>
      <p:sp>
        <p:nvSpPr>
          <p:cNvPr id="4" name="Slide Number Placeholder 3"/>
          <p:cNvSpPr>
            <a:spLocks noGrp="1"/>
          </p:cNvSpPr>
          <p:nvPr>
            <p:ph type="sldNum" sz="quarter" idx="12"/>
          </p:nvPr>
        </p:nvSpPr>
        <p:spPr>
          <a:xfrm>
            <a:off x="8175403" y="320675"/>
            <a:ext cx="511396" cy="365125"/>
          </a:xfrm>
          <a:prstGeom prst="rect">
            <a:avLst/>
          </a:prstGeom>
        </p:spPr>
        <p:txBody>
          <a:bodyPr/>
          <a:lstStyle/>
          <a:p>
            <a:fld id="{3C2FEE08-69F6-694C-9AAF-59BAA227EE9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457199" y="320675"/>
            <a:ext cx="6845103" cy="365125"/>
          </a:xfrm>
          <a:prstGeom prst="rect">
            <a:avLst/>
          </a:prstGeom>
        </p:spPr>
        <p:txBody>
          <a:bodyPr/>
          <a:lstStyle/>
          <a:p>
            <a:r>
              <a:rPr lang="en-US" smtClean="0"/>
              <a:t>Header goes here</a:t>
            </a:r>
            <a:endParaRPr lang="en-US"/>
          </a:p>
        </p:txBody>
      </p:sp>
      <p:sp>
        <p:nvSpPr>
          <p:cNvPr id="7" name="Slide Number Placeholder 6"/>
          <p:cNvSpPr>
            <a:spLocks noGrp="1"/>
          </p:cNvSpPr>
          <p:nvPr>
            <p:ph type="sldNum" sz="quarter" idx="12"/>
          </p:nvPr>
        </p:nvSpPr>
        <p:spPr>
          <a:xfrm>
            <a:off x="8175403" y="320675"/>
            <a:ext cx="511396" cy="365125"/>
          </a:xfrm>
          <a:prstGeom prst="rect">
            <a:avLst/>
          </a:prstGeom>
        </p:spPr>
        <p:txBody>
          <a:bodyPr/>
          <a:lstStyle/>
          <a:p>
            <a:fld id="{3C2FEE08-69F6-694C-9AAF-59BAA227EE9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5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None/>
        <a:defRPr sz="2000" b="1" kern="1200">
          <a:solidFill>
            <a:srgbClr val="304668"/>
          </a:solidFill>
          <a:latin typeface="Century Gothic"/>
          <a:ea typeface="+mn-ea"/>
          <a:cs typeface="Century Gothic"/>
        </a:defRPr>
      </a:lvl1pPr>
      <a:lvl2pPr marL="742950" indent="-285750" algn="l" defTabSz="457200" rtl="0" eaLnBrk="1" latinLnBrk="0" hangingPunct="1">
        <a:spcBef>
          <a:spcPct val="20000"/>
        </a:spcBef>
        <a:buFont typeface="Arial"/>
        <a:buChar char="–"/>
        <a:defRPr sz="17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3162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None/>
        <a:defRPr sz="2000" b="1" kern="1200">
          <a:solidFill>
            <a:srgbClr val="304668"/>
          </a:solidFill>
          <a:latin typeface="Century Gothic"/>
          <a:ea typeface="+mn-ea"/>
          <a:cs typeface="Century Gothic"/>
        </a:defRPr>
      </a:lvl1pPr>
      <a:lvl2pPr marL="742950" indent="-285750" algn="l" defTabSz="457200" rtl="0" eaLnBrk="1" latinLnBrk="0" hangingPunct="1">
        <a:spcBef>
          <a:spcPct val="20000"/>
        </a:spcBef>
        <a:buFont typeface="Arial"/>
        <a:buChar char="–"/>
        <a:defRPr sz="17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hyperlink" Target="mailto:tpatrick@bipartisanpolicy.org"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90266" y="972458"/>
            <a:ext cx="7772400" cy="1761861"/>
          </a:xfrm>
        </p:spPr>
        <p:txBody>
          <a:bodyPr>
            <a:normAutofit/>
          </a:bodyPr>
          <a:lstStyle/>
          <a:p>
            <a:r>
              <a:rPr lang="en-US" dirty="0" smtClean="0">
                <a:latin typeface="Book Antiqua" panose="02040602050305030304" pitchFamily="18" charset="0"/>
              </a:rPr>
              <a:t>PCEA </a:t>
            </a:r>
            <a:br>
              <a:rPr lang="en-US" dirty="0" smtClean="0">
                <a:latin typeface="Book Antiqua" panose="02040602050305030304" pitchFamily="18" charset="0"/>
              </a:rPr>
            </a:br>
            <a:r>
              <a:rPr lang="en-US" dirty="0" smtClean="0">
                <a:latin typeface="Book Antiqua" panose="02040602050305030304" pitchFamily="18" charset="0"/>
              </a:rPr>
              <a:t>Standards &amp; Testing</a:t>
            </a:r>
            <a:br>
              <a:rPr lang="en-US" dirty="0" smtClean="0">
                <a:latin typeface="Book Antiqua" panose="02040602050305030304" pitchFamily="18" charset="0"/>
              </a:rPr>
            </a:br>
            <a:r>
              <a:rPr lang="en-US" dirty="0" smtClean="0">
                <a:latin typeface="Book Antiqua" panose="02040602050305030304" pitchFamily="18" charset="0"/>
              </a:rPr>
              <a:t>Recommendations</a:t>
            </a:r>
            <a:endParaRPr lang="en-US" dirty="0">
              <a:latin typeface="Book Antiqua" panose="02040602050305030304" pitchFamily="18" charset="0"/>
            </a:endParaRPr>
          </a:p>
        </p:txBody>
      </p:sp>
      <p:sp>
        <p:nvSpPr>
          <p:cNvPr id="6" name="Subtitle 5"/>
          <p:cNvSpPr>
            <a:spLocks noGrp="1"/>
          </p:cNvSpPr>
          <p:nvPr>
            <p:ph type="subTitle" idx="1"/>
          </p:nvPr>
        </p:nvSpPr>
        <p:spPr>
          <a:xfrm>
            <a:off x="590266" y="2734319"/>
            <a:ext cx="8362666" cy="968991"/>
          </a:xfrm>
        </p:spPr>
        <p:txBody>
          <a:bodyPr>
            <a:noAutofit/>
          </a:bodyPr>
          <a:lstStyle/>
          <a:p>
            <a:r>
              <a:rPr lang="en-US" sz="1800" b="1" dirty="0" smtClean="0">
                <a:latin typeface="Book Antiqua" panose="02040602050305030304" pitchFamily="18" charset="0"/>
              </a:rPr>
              <a:t>Technical guidelines development committee</a:t>
            </a:r>
          </a:p>
          <a:p>
            <a:r>
              <a:rPr lang="en-US" sz="1800" b="1" dirty="0" smtClean="0">
                <a:latin typeface="Book Antiqua" panose="02040602050305030304" pitchFamily="18" charset="0"/>
              </a:rPr>
              <a:t>February 9</a:t>
            </a:r>
            <a:r>
              <a:rPr lang="en-US" sz="1800" b="1" baseline="30000" dirty="0" smtClean="0">
                <a:latin typeface="Book Antiqua" panose="02040602050305030304" pitchFamily="18" charset="0"/>
              </a:rPr>
              <a:t>th</a:t>
            </a:r>
            <a:r>
              <a:rPr lang="en-US" sz="1800" b="1" dirty="0" smtClean="0">
                <a:latin typeface="Book Antiqua" panose="02040602050305030304" pitchFamily="18" charset="0"/>
              </a:rPr>
              <a:t>, 2016</a:t>
            </a:r>
            <a:endParaRPr lang="en-US" sz="1800" b="1" dirty="0">
              <a:latin typeface="Book Antiqua" panose="0204060205030503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034" y="1584101"/>
            <a:ext cx="8158765" cy="4600799"/>
          </a:xfrm>
        </p:spPr>
        <p:txBody>
          <a:bodyPr/>
          <a:lstStyle/>
          <a:p>
            <a:pPr>
              <a:defRPr/>
            </a:pPr>
            <a:r>
              <a:rPr lang="en-US" dirty="0" smtClean="0">
                <a:latin typeface="Book Antiqua" panose="02040602050305030304" pitchFamily="18" charset="0"/>
              </a:rPr>
              <a:t/>
            </a:r>
            <a:br>
              <a:rPr lang="en-US" dirty="0" smtClean="0">
                <a:latin typeface="Book Antiqua" panose="02040602050305030304" pitchFamily="18" charset="0"/>
              </a:rPr>
            </a:br>
            <a:endParaRPr lang="en-US" sz="2000" dirty="0">
              <a:latin typeface="Book Antiqua" panose="02040602050305030304" pitchFamily="18" charset="0"/>
            </a:endParaRPr>
          </a:p>
        </p:txBody>
      </p:sp>
      <p:sp>
        <p:nvSpPr>
          <p:cNvPr id="3" name="Slide Number Placeholder 2"/>
          <p:cNvSpPr>
            <a:spLocks noGrp="1"/>
          </p:cNvSpPr>
          <p:nvPr>
            <p:ph type="sldNum" sz="quarter" idx="12"/>
          </p:nvPr>
        </p:nvSpPr>
        <p:spPr/>
        <p:txBody>
          <a:bodyPr/>
          <a:lstStyle/>
          <a:p>
            <a:fld id="{3C2FEE08-69F6-694C-9AAF-59BAA227EE9E}" type="slidenum">
              <a:rPr lang="en-US" smtClean="0"/>
              <a:pPr/>
              <a:t>10</a:t>
            </a:fld>
            <a:endParaRPr lang="en-US" dirty="0"/>
          </a:p>
        </p:txBody>
      </p:sp>
      <p:sp>
        <p:nvSpPr>
          <p:cNvPr id="4" name="Title 1"/>
          <p:cNvSpPr txBox="1">
            <a:spLocks/>
          </p:cNvSpPr>
          <p:nvPr/>
        </p:nvSpPr>
        <p:spPr>
          <a:xfrm>
            <a:off x="197894" y="130629"/>
            <a:ext cx="6188392" cy="1596570"/>
          </a:xfrm>
          <a:prstGeom prst="rect">
            <a:avLst/>
          </a:prstGeom>
        </p:spPr>
        <p:txBody>
          <a:bodyPr anchor="t"/>
          <a:lstStyle>
            <a:lvl1pPr algn="l" defTabSz="457200" rtl="0" eaLnBrk="1" latinLnBrk="0" hangingPunct="1">
              <a:spcBef>
                <a:spcPct val="0"/>
              </a:spcBef>
              <a:buNone/>
              <a:defRPr sz="3000" b="0" kern="1200" cap="none">
                <a:solidFill>
                  <a:srgbClr val="3B3D3F"/>
                </a:solidFill>
                <a:latin typeface="Century Gothic"/>
                <a:ea typeface="+mj-ea"/>
                <a:cs typeface="Century Gothic"/>
              </a:defRPr>
            </a:lvl1pPr>
          </a:lstStyle>
          <a:p>
            <a:r>
              <a:rPr lang="en-US" sz="2400" b="1" dirty="0" smtClean="0">
                <a:latin typeface="Book Antiqua" panose="02040602050305030304" pitchFamily="18" charset="0"/>
              </a:rPr>
              <a:t>Re-Evaluation: Elections are complex, and continue to get more complicated with each passing legislative session or court case.</a:t>
            </a:r>
            <a:br>
              <a:rPr lang="en-US" sz="2400" b="1" dirty="0" smtClean="0">
                <a:latin typeface="Book Antiqua" panose="02040602050305030304" pitchFamily="18" charset="0"/>
              </a:rPr>
            </a:br>
            <a:r>
              <a:rPr lang="en-US" sz="2400" b="1" dirty="0" smtClean="0">
                <a:latin typeface="Book Antiqua" panose="02040602050305030304" pitchFamily="18" charset="0"/>
              </a:rPr>
              <a:t/>
            </a:r>
            <a:br>
              <a:rPr lang="en-US" sz="2400" b="1" dirty="0" smtClean="0">
                <a:latin typeface="Book Antiqua" panose="02040602050305030304" pitchFamily="18" charset="0"/>
              </a:rPr>
            </a:br>
            <a:endParaRPr lang="en-US" sz="2400" b="1" dirty="0">
              <a:latin typeface="Book Antiqua" panose="02040602050305030304" pitchFamily="18" charset="0"/>
            </a:endParaRPr>
          </a:p>
        </p:txBody>
      </p:sp>
      <p:pic>
        <p:nvPicPr>
          <p:cNvPr id="5" name="Picture 4"/>
          <p:cNvPicPr>
            <a:picLocks noChangeAspect="1"/>
          </p:cNvPicPr>
          <p:nvPr/>
        </p:nvPicPr>
        <p:blipFill>
          <a:blip r:embed="rId2"/>
          <a:stretch>
            <a:fillRect/>
          </a:stretch>
        </p:blipFill>
        <p:spPr>
          <a:xfrm>
            <a:off x="403002" y="1727199"/>
            <a:ext cx="8613937" cy="4926469"/>
          </a:xfrm>
          <a:prstGeom prst="rect">
            <a:avLst/>
          </a:prstGeom>
        </p:spPr>
      </p:pic>
    </p:spTree>
    <p:extLst>
      <p:ext uri="{BB962C8B-B14F-4D97-AF65-F5344CB8AC3E}">
        <p14:creationId xmlns:p14="http://schemas.microsoft.com/office/powerpoint/2010/main" val="39681018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993900"/>
            <a:ext cx="7772400" cy="2200729"/>
          </a:xfrm>
        </p:spPr>
        <p:txBody>
          <a:bodyPr/>
          <a:lstStyle/>
          <a:p>
            <a:r>
              <a:rPr lang="en-US" dirty="0" smtClean="0"/>
              <a:t>Getting an accurate pulse of where we are at is important, although it can seem like we are continually rehashing some of the same issues. </a:t>
            </a:r>
            <a:endParaRPr lang="en-US" dirty="0"/>
          </a:p>
        </p:txBody>
      </p:sp>
      <p:sp>
        <p:nvSpPr>
          <p:cNvPr id="3" name="Slide Number Placeholder 2"/>
          <p:cNvSpPr>
            <a:spLocks noGrp="1"/>
          </p:cNvSpPr>
          <p:nvPr>
            <p:ph type="sldNum" sz="quarter" idx="12"/>
          </p:nvPr>
        </p:nvSpPr>
        <p:spPr/>
        <p:txBody>
          <a:bodyPr/>
          <a:lstStyle/>
          <a:p>
            <a:fld id="{3C2FEE08-69F6-694C-9AAF-59BAA227EE9E}" type="slidenum">
              <a:rPr lang="en-US" smtClean="0"/>
              <a:pPr/>
              <a:t>11</a:t>
            </a:fld>
            <a:endParaRPr lang="en-US" dirty="0"/>
          </a:p>
        </p:txBody>
      </p:sp>
    </p:spTree>
    <p:extLst>
      <p:ext uri="{BB962C8B-B14F-4D97-AF65-F5344CB8AC3E}">
        <p14:creationId xmlns:p14="http://schemas.microsoft.com/office/powerpoint/2010/main" val="17399367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3" y="121557"/>
            <a:ext cx="6636430" cy="1256867"/>
          </a:xfrm>
        </p:spPr>
        <p:txBody>
          <a:bodyPr/>
          <a:lstStyle/>
          <a:p>
            <a:r>
              <a:rPr lang="en-US" sz="2400" dirty="0" smtClean="0"/>
              <a:t>BPC gathered people together to discuss some of these same questions in Nashville back in December.</a:t>
            </a:r>
            <a:endParaRPr lang="en-US" sz="2400" dirty="0"/>
          </a:p>
        </p:txBody>
      </p:sp>
      <p:sp>
        <p:nvSpPr>
          <p:cNvPr id="3" name="Slide Number Placeholder 2"/>
          <p:cNvSpPr>
            <a:spLocks noGrp="1"/>
          </p:cNvSpPr>
          <p:nvPr>
            <p:ph type="sldNum" sz="quarter" idx="12"/>
          </p:nvPr>
        </p:nvSpPr>
        <p:spPr/>
        <p:txBody>
          <a:bodyPr/>
          <a:lstStyle/>
          <a:p>
            <a:fld id="{3C2FEE08-69F6-694C-9AAF-59BAA227EE9E}" type="slidenum">
              <a:rPr lang="en-US" smtClean="0"/>
              <a:pPr/>
              <a:t>12</a:t>
            </a:fld>
            <a:endParaRPr lang="en-US" dirty="0"/>
          </a:p>
        </p:txBody>
      </p:sp>
      <p:pic>
        <p:nvPicPr>
          <p:cNvPr id="4" name="Picture 3"/>
          <p:cNvPicPr>
            <a:picLocks noChangeAspect="1"/>
          </p:cNvPicPr>
          <p:nvPr/>
        </p:nvPicPr>
        <p:blipFill>
          <a:blip r:embed="rId2"/>
          <a:stretch>
            <a:fillRect/>
          </a:stretch>
        </p:blipFill>
        <p:spPr>
          <a:xfrm>
            <a:off x="214313" y="1528930"/>
            <a:ext cx="8784318" cy="5178945"/>
          </a:xfrm>
          <a:prstGeom prst="rect">
            <a:avLst/>
          </a:prstGeom>
        </p:spPr>
      </p:pic>
    </p:spTree>
    <p:extLst>
      <p:ext uri="{BB962C8B-B14F-4D97-AF65-F5344CB8AC3E}">
        <p14:creationId xmlns:p14="http://schemas.microsoft.com/office/powerpoint/2010/main" val="31027141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Book Antiqua" panose="02040602050305030304" pitchFamily="18" charset="0"/>
              </a:rPr>
              <a:t/>
            </a:r>
            <a:br>
              <a:rPr lang="en-US" dirty="0" smtClean="0">
                <a:latin typeface="Book Antiqua" panose="02040602050305030304" pitchFamily="18" charset="0"/>
              </a:rPr>
            </a:br>
            <a:endParaRPr lang="en-US" sz="2000" dirty="0">
              <a:latin typeface="Book Antiqua" panose="02040602050305030304" pitchFamily="18" charset="0"/>
            </a:endParaRPr>
          </a:p>
        </p:txBody>
      </p:sp>
      <p:sp>
        <p:nvSpPr>
          <p:cNvPr id="3" name="Slide Number Placeholder 2"/>
          <p:cNvSpPr>
            <a:spLocks noGrp="1"/>
          </p:cNvSpPr>
          <p:nvPr>
            <p:ph type="sldNum" sz="quarter" idx="12"/>
          </p:nvPr>
        </p:nvSpPr>
        <p:spPr/>
        <p:txBody>
          <a:bodyPr/>
          <a:lstStyle/>
          <a:p>
            <a:fld id="{3C2FEE08-69F6-694C-9AAF-59BAA227EE9E}" type="slidenum">
              <a:rPr lang="en-US" smtClean="0"/>
              <a:pPr/>
              <a:t>13</a:t>
            </a:fld>
            <a:endParaRPr lang="en-US" dirty="0"/>
          </a:p>
        </p:txBody>
      </p:sp>
      <p:sp>
        <p:nvSpPr>
          <p:cNvPr id="4" name="Title 1"/>
          <p:cNvSpPr txBox="1">
            <a:spLocks/>
          </p:cNvSpPr>
          <p:nvPr/>
        </p:nvSpPr>
        <p:spPr>
          <a:xfrm>
            <a:off x="203201" y="410240"/>
            <a:ext cx="8940799" cy="4839136"/>
          </a:xfrm>
          <a:prstGeom prst="rect">
            <a:avLst/>
          </a:prstGeom>
        </p:spPr>
        <p:txBody>
          <a:bodyPr anchor="t"/>
          <a:lstStyle>
            <a:lvl1pPr algn="l" defTabSz="457200" rtl="0" eaLnBrk="1" latinLnBrk="0" hangingPunct="1">
              <a:spcBef>
                <a:spcPct val="0"/>
              </a:spcBef>
              <a:buNone/>
              <a:defRPr sz="3000" b="0" kern="1200" cap="none">
                <a:solidFill>
                  <a:srgbClr val="3B3D3F"/>
                </a:solidFill>
                <a:latin typeface="Century Gothic"/>
                <a:ea typeface="+mj-ea"/>
                <a:cs typeface="Century Gothic"/>
              </a:defRPr>
            </a:lvl1pPr>
          </a:lstStyle>
          <a:p>
            <a:r>
              <a:rPr lang="en-US" sz="2800" b="1" dirty="0" smtClean="0">
                <a:latin typeface="Book Antiqua" panose="02040602050305030304" pitchFamily="18" charset="0"/>
              </a:rPr>
              <a:t>Re-Envisioning the Process</a:t>
            </a:r>
          </a:p>
          <a:p>
            <a:endParaRPr lang="en-US" sz="2800" dirty="0">
              <a:latin typeface="Book Antiqua" panose="02040602050305030304" pitchFamily="18" charset="0"/>
            </a:endParaRPr>
          </a:p>
          <a:p>
            <a:r>
              <a:rPr lang="en-US" sz="2800" dirty="0" smtClean="0">
                <a:latin typeface="Book Antiqua" panose="02040602050305030304" pitchFamily="18" charset="0"/>
              </a:rPr>
              <a:t>The working-group approach to the standard creation is an attempt to shift the lengthy delays at the end of the process with the burst of interest that seems to “enjoy”, to the beginning of the work and channel those energies productively with the hope of truncating the time needed.</a:t>
            </a:r>
          </a:p>
          <a:p>
            <a:endParaRPr lang="en-US" sz="2800" dirty="0">
              <a:latin typeface="Book Antiqua" panose="02040602050305030304" pitchFamily="18" charset="0"/>
            </a:endParaRPr>
          </a:p>
          <a:p>
            <a:r>
              <a:rPr lang="en-US" sz="2800" dirty="0" smtClean="0">
                <a:latin typeface="Book Antiqua" panose="02040602050305030304" pitchFamily="18" charset="0"/>
              </a:rPr>
              <a:t>This relies heavily upon participation. </a:t>
            </a:r>
          </a:p>
          <a:p>
            <a:r>
              <a:rPr lang="en-US" sz="2800" dirty="0" smtClean="0">
                <a:latin typeface="Book Antiqua" panose="02040602050305030304" pitchFamily="18" charset="0"/>
              </a:rPr>
              <a:t/>
            </a:r>
            <a:br>
              <a:rPr lang="en-US" sz="2800" dirty="0" smtClean="0">
                <a:latin typeface="Book Antiqua" panose="02040602050305030304" pitchFamily="18" charset="0"/>
              </a:rPr>
            </a:br>
            <a:r>
              <a:rPr lang="en-US" sz="2800" dirty="0" smtClean="0">
                <a:latin typeface="Book Antiqua" panose="02040602050305030304" pitchFamily="18" charset="0"/>
              </a:rPr>
              <a:t/>
            </a:r>
            <a:br>
              <a:rPr lang="en-US" sz="2800" dirty="0" smtClean="0">
                <a:latin typeface="Book Antiqua" panose="02040602050305030304" pitchFamily="18" charset="0"/>
              </a:rPr>
            </a:br>
            <a:endParaRPr lang="en-US" sz="2800" dirty="0">
              <a:latin typeface="Book Antiqua" panose="02040602050305030304" pitchFamily="18" charset="0"/>
            </a:endParaRPr>
          </a:p>
        </p:txBody>
      </p:sp>
    </p:spTree>
    <p:extLst>
      <p:ext uri="{BB962C8B-B14F-4D97-AF65-F5344CB8AC3E}">
        <p14:creationId xmlns:p14="http://schemas.microsoft.com/office/powerpoint/2010/main" val="23769303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1486" y="1306286"/>
            <a:ext cx="5388655" cy="2122714"/>
          </a:xfrm>
        </p:spPr>
        <p:txBody>
          <a:bodyPr/>
          <a:lstStyle/>
          <a:p>
            <a:r>
              <a:rPr lang="en-US" dirty="0" smtClean="0"/>
              <a:t>Processes are varied across the country, some deal with humidity and others static, but all are counting ballots.</a:t>
            </a:r>
            <a:endParaRPr lang="en-US" dirty="0"/>
          </a:p>
        </p:txBody>
      </p:sp>
      <p:sp>
        <p:nvSpPr>
          <p:cNvPr id="3" name="Slide Number Placeholder 2"/>
          <p:cNvSpPr>
            <a:spLocks noGrp="1"/>
          </p:cNvSpPr>
          <p:nvPr>
            <p:ph type="sldNum" sz="quarter" idx="12"/>
          </p:nvPr>
        </p:nvSpPr>
        <p:spPr/>
        <p:txBody>
          <a:bodyPr/>
          <a:lstStyle/>
          <a:p>
            <a:fld id="{3C2FEE08-69F6-694C-9AAF-59BAA227EE9E}" type="slidenum">
              <a:rPr lang="en-US" smtClean="0"/>
              <a:pPr/>
              <a:t>14</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15899" y="2100265"/>
            <a:ext cx="5696854" cy="32044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1485" y="3311525"/>
            <a:ext cx="5388655" cy="3238500"/>
          </a:xfrm>
          <a:prstGeom prst="rect">
            <a:avLst/>
          </a:prstGeom>
        </p:spPr>
      </p:pic>
      <p:sp>
        <p:nvSpPr>
          <p:cNvPr id="6" name="Up Arrow Callout 5"/>
          <p:cNvSpPr/>
          <p:nvPr/>
        </p:nvSpPr>
        <p:spPr>
          <a:xfrm>
            <a:off x="186756" y="6011635"/>
            <a:ext cx="2075543" cy="600529"/>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Orange Co, FL</a:t>
            </a:r>
            <a:endParaRPr lang="en-US" dirty="0"/>
          </a:p>
        </p:txBody>
      </p:sp>
      <p:sp>
        <p:nvSpPr>
          <p:cNvPr id="7" name="Up Arrow Callout 6"/>
          <p:cNvSpPr/>
          <p:nvPr/>
        </p:nvSpPr>
        <p:spPr>
          <a:xfrm>
            <a:off x="4215777" y="6067197"/>
            <a:ext cx="2075543" cy="600529"/>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Maricopa Co, AZ</a:t>
            </a:r>
            <a:endParaRPr lang="en-US" dirty="0"/>
          </a:p>
        </p:txBody>
      </p:sp>
    </p:spTree>
    <p:extLst>
      <p:ext uri="{BB962C8B-B14F-4D97-AF65-F5344CB8AC3E}">
        <p14:creationId xmlns:p14="http://schemas.microsoft.com/office/powerpoint/2010/main" val="22459254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0514" y="1543957"/>
            <a:ext cx="4788016" cy="1362075"/>
          </a:xfrm>
        </p:spPr>
        <p:txBody>
          <a:bodyPr/>
          <a:lstStyle/>
          <a:p>
            <a:r>
              <a:rPr lang="en-US" dirty="0" smtClean="0"/>
              <a:t>Some storage is minimal,</a:t>
            </a:r>
            <a:br>
              <a:rPr lang="en-US" dirty="0" smtClean="0"/>
            </a:br>
            <a:r>
              <a:rPr lang="en-US" dirty="0" smtClean="0"/>
              <a:t>others are vast.</a:t>
            </a:r>
            <a:endParaRPr lang="en-US" dirty="0"/>
          </a:p>
        </p:txBody>
      </p:sp>
      <p:sp>
        <p:nvSpPr>
          <p:cNvPr id="3" name="Slide Number Placeholder 2"/>
          <p:cNvSpPr>
            <a:spLocks noGrp="1"/>
          </p:cNvSpPr>
          <p:nvPr>
            <p:ph type="sldNum" sz="quarter" idx="12"/>
          </p:nvPr>
        </p:nvSpPr>
        <p:spPr/>
        <p:txBody>
          <a:bodyPr/>
          <a:lstStyle/>
          <a:p>
            <a:fld id="{3C2FEE08-69F6-694C-9AAF-59BAA227EE9E}" type="slidenum">
              <a:rPr lang="en-US" smtClean="0"/>
              <a:pPr/>
              <a:t>15</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06846" y="1648745"/>
            <a:ext cx="5798004" cy="291462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656" y="3106056"/>
            <a:ext cx="5834743" cy="3443968"/>
          </a:xfrm>
          <a:prstGeom prst="rect">
            <a:avLst/>
          </a:prstGeom>
        </p:spPr>
      </p:pic>
      <p:sp>
        <p:nvSpPr>
          <p:cNvPr id="6" name="Up Arrow Callout 5"/>
          <p:cNvSpPr/>
          <p:nvPr/>
        </p:nvSpPr>
        <p:spPr>
          <a:xfrm>
            <a:off x="251336" y="6093278"/>
            <a:ext cx="2075543" cy="600529"/>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Ramsey Co, MN</a:t>
            </a:r>
            <a:endParaRPr lang="en-US" dirty="0"/>
          </a:p>
        </p:txBody>
      </p:sp>
      <p:sp>
        <p:nvSpPr>
          <p:cNvPr id="7" name="Up Arrow Callout 6"/>
          <p:cNvSpPr/>
          <p:nvPr/>
        </p:nvSpPr>
        <p:spPr>
          <a:xfrm>
            <a:off x="5578814" y="6067197"/>
            <a:ext cx="2075543" cy="600529"/>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Los Angeles Co, CA</a:t>
            </a:r>
            <a:endParaRPr lang="en-US" dirty="0"/>
          </a:p>
        </p:txBody>
      </p:sp>
    </p:spTree>
    <p:extLst>
      <p:ext uri="{BB962C8B-B14F-4D97-AF65-F5344CB8AC3E}">
        <p14:creationId xmlns:p14="http://schemas.microsoft.com/office/powerpoint/2010/main" val="2591412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7531" y="1558471"/>
            <a:ext cx="5259726" cy="1362075"/>
          </a:xfrm>
        </p:spPr>
        <p:txBody>
          <a:bodyPr/>
          <a:lstStyle/>
          <a:p>
            <a:r>
              <a:rPr lang="en-US" dirty="0" smtClean="0"/>
              <a:t>Some ballots are cast on Election Day, some before.</a:t>
            </a:r>
            <a:endParaRPr lang="en-US" dirty="0"/>
          </a:p>
        </p:txBody>
      </p:sp>
      <p:sp>
        <p:nvSpPr>
          <p:cNvPr id="3" name="Slide Number Placeholder 2"/>
          <p:cNvSpPr>
            <a:spLocks noGrp="1"/>
          </p:cNvSpPr>
          <p:nvPr>
            <p:ph type="sldNum" sz="quarter" idx="12"/>
          </p:nvPr>
        </p:nvSpPr>
        <p:spPr/>
        <p:txBody>
          <a:bodyPr/>
          <a:lstStyle/>
          <a:p>
            <a:fld id="{3C2FEE08-69F6-694C-9AAF-59BAA227EE9E}" type="slidenum">
              <a:rPr lang="en-US" smtClean="0"/>
              <a:pPr/>
              <a:t>16</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644" y="3355974"/>
            <a:ext cx="5560242" cy="329224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2447" y="1643519"/>
            <a:ext cx="5812968" cy="3269795"/>
          </a:xfrm>
          <a:prstGeom prst="rect">
            <a:avLst/>
          </a:prstGeom>
        </p:spPr>
      </p:pic>
      <p:sp>
        <p:nvSpPr>
          <p:cNvPr id="6" name="Up Arrow Callout 5"/>
          <p:cNvSpPr/>
          <p:nvPr/>
        </p:nvSpPr>
        <p:spPr>
          <a:xfrm>
            <a:off x="2429872" y="6034995"/>
            <a:ext cx="2075543" cy="600529"/>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Kansas City, MO</a:t>
            </a:r>
            <a:endParaRPr lang="en-US" dirty="0"/>
          </a:p>
        </p:txBody>
      </p:sp>
    </p:spTree>
    <p:extLst>
      <p:ext uri="{BB962C8B-B14F-4D97-AF65-F5344CB8AC3E}">
        <p14:creationId xmlns:p14="http://schemas.microsoft.com/office/powerpoint/2010/main" val="38440224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344" y="1543957"/>
            <a:ext cx="5011284" cy="1184729"/>
          </a:xfrm>
        </p:spPr>
        <p:txBody>
          <a:bodyPr/>
          <a:lstStyle/>
          <a:p>
            <a:r>
              <a:rPr lang="en-US" dirty="0" smtClean="0"/>
              <a:t>Some delivered by USPS, but returned in person.</a:t>
            </a:r>
            <a:endParaRPr lang="en-US" dirty="0"/>
          </a:p>
        </p:txBody>
      </p:sp>
      <p:sp>
        <p:nvSpPr>
          <p:cNvPr id="3" name="Slide Number Placeholder 2"/>
          <p:cNvSpPr>
            <a:spLocks noGrp="1"/>
          </p:cNvSpPr>
          <p:nvPr>
            <p:ph type="sldNum" sz="quarter" idx="12"/>
          </p:nvPr>
        </p:nvSpPr>
        <p:spPr/>
        <p:txBody>
          <a:bodyPr/>
          <a:lstStyle/>
          <a:p>
            <a:fld id="{3C2FEE08-69F6-694C-9AAF-59BAA227EE9E}" type="slidenum">
              <a:rPr lang="en-US" smtClean="0"/>
              <a:pPr/>
              <a:t>17</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3171" y="3336471"/>
            <a:ext cx="6052457" cy="3404507"/>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502" r="10556"/>
          <a:stretch/>
        </p:blipFill>
        <p:spPr>
          <a:xfrm rot="5400000">
            <a:off x="-248788" y="512307"/>
            <a:ext cx="4129319" cy="3248026"/>
          </a:xfrm>
          <a:prstGeom prst="rect">
            <a:avLst/>
          </a:prstGeom>
        </p:spPr>
      </p:pic>
      <p:sp>
        <p:nvSpPr>
          <p:cNvPr id="6" name="Up Arrow Callout 5"/>
          <p:cNvSpPr/>
          <p:nvPr/>
        </p:nvSpPr>
        <p:spPr>
          <a:xfrm>
            <a:off x="186756" y="6011635"/>
            <a:ext cx="2075543" cy="600529"/>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Denver, CO</a:t>
            </a:r>
            <a:endParaRPr lang="en-US" dirty="0"/>
          </a:p>
        </p:txBody>
      </p:sp>
    </p:spTree>
    <p:extLst>
      <p:ext uri="{BB962C8B-B14F-4D97-AF65-F5344CB8AC3E}">
        <p14:creationId xmlns:p14="http://schemas.microsoft.com/office/powerpoint/2010/main" val="36140784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756" y="192828"/>
            <a:ext cx="5011284" cy="1184729"/>
          </a:xfrm>
        </p:spPr>
        <p:txBody>
          <a:bodyPr/>
          <a:lstStyle/>
          <a:p>
            <a:r>
              <a:rPr lang="en-US" dirty="0" smtClean="0"/>
              <a:t>Some are returned by USPS.</a:t>
            </a:r>
            <a:endParaRPr lang="en-US" dirty="0"/>
          </a:p>
        </p:txBody>
      </p:sp>
      <p:sp>
        <p:nvSpPr>
          <p:cNvPr id="3" name="Slide Number Placeholder 2"/>
          <p:cNvSpPr>
            <a:spLocks noGrp="1"/>
          </p:cNvSpPr>
          <p:nvPr>
            <p:ph type="sldNum" sz="quarter" idx="12"/>
          </p:nvPr>
        </p:nvSpPr>
        <p:spPr/>
        <p:txBody>
          <a:bodyPr/>
          <a:lstStyle/>
          <a:p>
            <a:fld id="{3C2FEE08-69F6-694C-9AAF-59BAA227EE9E}" type="slidenum">
              <a:rPr lang="en-US" smtClean="0"/>
              <a:pPr/>
              <a:t>18</a:t>
            </a:fld>
            <a:endParaRPr lang="en-US" dirty="0"/>
          </a:p>
        </p:txBody>
      </p:sp>
      <p:pic>
        <p:nvPicPr>
          <p:cNvPr id="7" name="Picture 6"/>
          <p:cNvPicPr>
            <a:picLocks noChangeAspect="1"/>
          </p:cNvPicPr>
          <p:nvPr/>
        </p:nvPicPr>
        <p:blipFill>
          <a:blip r:embed="rId2"/>
          <a:stretch>
            <a:fillRect/>
          </a:stretch>
        </p:blipFill>
        <p:spPr>
          <a:xfrm>
            <a:off x="1293645" y="1301915"/>
            <a:ext cx="7256676" cy="5248110"/>
          </a:xfrm>
          <a:prstGeom prst="rect">
            <a:avLst/>
          </a:prstGeom>
        </p:spPr>
      </p:pic>
      <p:sp>
        <p:nvSpPr>
          <p:cNvPr id="6" name="Up Arrow Callout 5"/>
          <p:cNvSpPr/>
          <p:nvPr/>
        </p:nvSpPr>
        <p:spPr>
          <a:xfrm>
            <a:off x="791351" y="6025138"/>
            <a:ext cx="2075543" cy="600529"/>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Maricopa Co, AZ</a:t>
            </a:r>
            <a:endParaRPr lang="en-US" dirty="0"/>
          </a:p>
        </p:txBody>
      </p:sp>
    </p:spTree>
    <p:extLst>
      <p:ext uri="{BB962C8B-B14F-4D97-AF65-F5344CB8AC3E}">
        <p14:creationId xmlns:p14="http://schemas.microsoft.com/office/powerpoint/2010/main" val="487256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Book Antiqua" panose="02040602050305030304" pitchFamily="18" charset="0"/>
              </a:rPr>
              <a:t/>
            </a:r>
            <a:br>
              <a:rPr lang="en-US" dirty="0" smtClean="0">
                <a:latin typeface="Book Antiqua" panose="02040602050305030304" pitchFamily="18" charset="0"/>
              </a:rPr>
            </a:br>
            <a:endParaRPr lang="en-US" sz="2000" dirty="0">
              <a:latin typeface="Book Antiqua" panose="02040602050305030304" pitchFamily="18" charset="0"/>
            </a:endParaRPr>
          </a:p>
        </p:txBody>
      </p:sp>
      <p:sp>
        <p:nvSpPr>
          <p:cNvPr id="3" name="Slide Number Placeholder 2"/>
          <p:cNvSpPr>
            <a:spLocks noGrp="1"/>
          </p:cNvSpPr>
          <p:nvPr>
            <p:ph type="sldNum" sz="quarter" idx="12"/>
          </p:nvPr>
        </p:nvSpPr>
        <p:spPr/>
        <p:txBody>
          <a:bodyPr/>
          <a:lstStyle/>
          <a:p>
            <a:fld id="{3C2FEE08-69F6-694C-9AAF-59BAA227EE9E}" type="slidenum">
              <a:rPr lang="en-US" smtClean="0"/>
              <a:pPr/>
              <a:t>19</a:t>
            </a:fld>
            <a:endParaRPr lang="en-US" dirty="0"/>
          </a:p>
        </p:txBody>
      </p:sp>
      <p:sp>
        <p:nvSpPr>
          <p:cNvPr id="4" name="Title 1"/>
          <p:cNvSpPr txBox="1">
            <a:spLocks/>
          </p:cNvSpPr>
          <p:nvPr/>
        </p:nvSpPr>
        <p:spPr>
          <a:xfrm>
            <a:off x="504603" y="545654"/>
            <a:ext cx="8639397" cy="4839136"/>
          </a:xfrm>
          <a:prstGeom prst="rect">
            <a:avLst/>
          </a:prstGeom>
        </p:spPr>
        <p:txBody>
          <a:bodyPr anchor="t"/>
          <a:lstStyle>
            <a:lvl1pPr algn="l" defTabSz="457200" rtl="0" eaLnBrk="1" latinLnBrk="0" hangingPunct="1">
              <a:spcBef>
                <a:spcPct val="0"/>
              </a:spcBef>
              <a:buNone/>
              <a:defRPr sz="3000" b="0" kern="1200" cap="none">
                <a:solidFill>
                  <a:srgbClr val="3B3D3F"/>
                </a:solidFill>
                <a:latin typeface="Century Gothic"/>
                <a:ea typeface="+mj-ea"/>
                <a:cs typeface="Century Gothic"/>
              </a:defRPr>
            </a:lvl1pPr>
          </a:lstStyle>
          <a:p>
            <a:r>
              <a:rPr lang="en-US" sz="2800" b="1" dirty="0" smtClean="0">
                <a:latin typeface="Book Antiqua" panose="02040602050305030304" pitchFamily="18" charset="0"/>
              </a:rPr>
              <a:t>Re-Envisioning the Process</a:t>
            </a:r>
          </a:p>
          <a:p>
            <a:endParaRPr lang="en-US" sz="2400" dirty="0">
              <a:latin typeface="Book Antiqua" panose="02040602050305030304" pitchFamily="18" charset="0"/>
            </a:endParaRPr>
          </a:p>
          <a:p>
            <a:r>
              <a:rPr lang="en-US" sz="2400" dirty="0" smtClean="0">
                <a:latin typeface="Book Antiqua" panose="02040602050305030304" pitchFamily="18" charset="0"/>
              </a:rPr>
              <a:t>The NASED Technology Group looked at how other standards are created and the idea of leveraging other standard work to inform the VVSG.</a:t>
            </a:r>
          </a:p>
          <a:p>
            <a:endParaRPr lang="en-US" sz="2400" dirty="0">
              <a:latin typeface="Book Antiqua" panose="02040602050305030304" pitchFamily="18" charset="0"/>
            </a:endParaRPr>
          </a:p>
          <a:p>
            <a:r>
              <a:rPr lang="en-US" sz="2400" dirty="0" smtClean="0">
                <a:latin typeface="Book Antiqua" panose="02040602050305030304" pitchFamily="18" charset="0"/>
              </a:rPr>
              <a:t>Considerations:</a:t>
            </a:r>
          </a:p>
          <a:p>
            <a:pPr marL="457200" indent="-457200">
              <a:buAutoNum type="arabicPeriod"/>
            </a:pPr>
            <a:r>
              <a:rPr lang="en-US" sz="2400" dirty="0" smtClean="0">
                <a:latin typeface="Book Antiqua" panose="02040602050305030304" pitchFamily="18" charset="0"/>
              </a:rPr>
              <a:t>There are THOUSANDS of standards &amp; standard setting bodies.</a:t>
            </a:r>
          </a:p>
          <a:p>
            <a:pPr marL="457200" indent="-457200">
              <a:buAutoNum type="arabicPeriod"/>
            </a:pPr>
            <a:r>
              <a:rPr lang="en-US" sz="2400" dirty="0" smtClean="0">
                <a:latin typeface="Book Antiqua" panose="02040602050305030304" pitchFamily="18" charset="0"/>
              </a:rPr>
              <a:t>If other work is utilized, how/who maintains it to ensure validity and iterative currency?</a:t>
            </a:r>
          </a:p>
          <a:p>
            <a:endParaRPr lang="en-US" sz="2400" dirty="0" smtClean="0">
              <a:latin typeface="Book Antiqua" panose="02040602050305030304" pitchFamily="18" charset="0"/>
            </a:endParaRPr>
          </a:p>
          <a:p>
            <a:endParaRPr lang="en-US" sz="2400" dirty="0" smtClean="0">
              <a:latin typeface="Book Antiqua" panose="02040602050305030304" pitchFamily="18" charset="0"/>
            </a:endParaRPr>
          </a:p>
          <a:p>
            <a:endParaRPr lang="en-US" sz="2400" dirty="0">
              <a:latin typeface="Book Antiqua" panose="02040602050305030304" pitchFamily="18" charset="0"/>
            </a:endParaRPr>
          </a:p>
          <a:p>
            <a:r>
              <a:rPr lang="en-US" sz="2400" dirty="0" smtClean="0">
                <a:latin typeface="Book Antiqua" panose="02040602050305030304" pitchFamily="18" charset="0"/>
              </a:rPr>
              <a:t/>
            </a:r>
            <a:br>
              <a:rPr lang="en-US" sz="2400" dirty="0" smtClean="0">
                <a:latin typeface="Book Antiqua" panose="02040602050305030304" pitchFamily="18" charset="0"/>
              </a:rPr>
            </a:br>
            <a:r>
              <a:rPr lang="en-US" sz="2400" dirty="0" smtClean="0">
                <a:latin typeface="Book Antiqua" panose="02040602050305030304" pitchFamily="18" charset="0"/>
              </a:rPr>
              <a:t/>
            </a:r>
            <a:br>
              <a:rPr lang="en-US" sz="2400" dirty="0" smtClean="0">
                <a:latin typeface="Book Antiqua" panose="02040602050305030304" pitchFamily="18" charset="0"/>
              </a:rPr>
            </a:br>
            <a:endParaRPr lang="en-US" sz="2400" dirty="0">
              <a:latin typeface="Book Antiqua" panose="02040602050305030304" pitchFamily="18" charset="0"/>
            </a:endParaRPr>
          </a:p>
        </p:txBody>
      </p:sp>
    </p:spTree>
    <p:extLst>
      <p:ext uri="{BB962C8B-B14F-4D97-AF65-F5344CB8AC3E}">
        <p14:creationId xmlns:p14="http://schemas.microsoft.com/office/powerpoint/2010/main" val="126482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C2FEE08-69F6-694C-9AAF-59BAA227EE9E}" type="slidenum">
              <a:rPr lang="en-US" smtClean="0"/>
              <a:pPr/>
              <a:t>2</a:t>
            </a:fld>
            <a:endParaRPr lang="en-US" dirty="0"/>
          </a:p>
        </p:txBody>
      </p:sp>
      <p:pic>
        <p:nvPicPr>
          <p:cNvPr id="4" name="Picture 3"/>
          <p:cNvPicPr>
            <a:picLocks noChangeAspect="1"/>
          </p:cNvPicPr>
          <p:nvPr/>
        </p:nvPicPr>
        <p:blipFill>
          <a:blip r:embed="rId2"/>
          <a:stretch>
            <a:fillRect/>
          </a:stretch>
        </p:blipFill>
        <p:spPr>
          <a:xfrm>
            <a:off x="1204686" y="116114"/>
            <a:ext cx="7837714" cy="6741886"/>
          </a:xfrm>
          <a:prstGeom prst="rect">
            <a:avLst/>
          </a:prstGeom>
        </p:spPr>
      </p:pic>
      <p:sp>
        <p:nvSpPr>
          <p:cNvPr id="5" name="Right Arrow 4"/>
          <p:cNvSpPr/>
          <p:nvPr/>
        </p:nvSpPr>
        <p:spPr>
          <a:xfrm>
            <a:off x="188685" y="2206172"/>
            <a:ext cx="1161143" cy="6821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433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117600"/>
            <a:ext cx="8766629" cy="3570514"/>
          </a:xfrm>
        </p:spPr>
        <p:txBody>
          <a:bodyPr/>
          <a:lstStyle/>
          <a:p>
            <a:r>
              <a:rPr lang="en-US" dirty="0" smtClean="0"/>
              <a:t>2/8:  David’s spoke about the fast pace of changes in technology--how do we ensure that the standards stay current if it takes years to revise?</a:t>
            </a:r>
            <a:br>
              <a:rPr lang="en-US" dirty="0" smtClean="0"/>
            </a:br>
            <a:r>
              <a:rPr lang="en-US" dirty="0" smtClean="0"/>
              <a:t/>
            </a:r>
            <a:br>
              <a:rPr lang="en-US" dirty="0" smtClean="0"/>
            </a:br>
            <a:r>
              <a:rPr lang="en-US" dirty="0" smtClean="0"/>
              <a:t>What are the implications on the VVSG if it is tied to other standards? </a:t>
            </a:r>
            <a:r>
              <a:rPr lang="en-US" sz="3200" dirty="0"/>
              <a:t>Does HAVA allow for updates to the VVSG via updates to those other standards without the TGDC?</a:t>
            </a:r>
            <a:br>
              <a:rPr lang="en-US" sz="3200" dirty="0"/>
            </a:br>
            <a:endParaRPr lang="en-US" dirty="0"/>
          </a:p>
        </p:txBody>
      </p:sp>
      <p:sp>
        <p:nvSpPr>
          <p:cNvPr id="3" name="Slide Number Placeholder 2"/>
          <p:cNvSpPr>
            <a:spLocks noGrp="1"/>
          </p:cNvSpPr>
          <p:nvPr>
            <p:ph type="sldNum" sz="quarter" idx="12"/>
          </p:nvPr>
        </p:nvSpPr>
        <p:spPr/>
        <p:txBody>
          <a:bodyPr/>
          <a:lstStyle/>
          <a:p>
            <a:fld id="{3C2FEE08-69F6-694C-9AAF-59BAA227EE9E}" type="slidenum">
              <a:rPr lang="en-US" smtClean="0"/>
              <a:pPr/>
              <a:t>20</a:t>
            </a:fld>
            <a:endParaRPr lang="en-US" dirty="0"/>
          </a:p>
        </p:txBody>
      </p:sp>
    </p:spTree>
    <p:extLst>
      <p:ext uri="{BB962C8B-B14F-4D97-AF65-F5344CB8AC3E}">
        <p14:creationId xmlns:p14="http://schemas.microsoft.com/office/powerpoint/2010/main" val="4554838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42" y="1233714"/>
            <a:ext cx="9002258" cy="3759200"/>
          </a:xfrm>
        </p:spPr>
        <p:txBody>
          <a:bodyPr/>
          <a:lstStyle/>
          <a:p>
            <a:r>
              <a:rPr lang="en-US" dirty="0" smtClean="0"/>
              <a:t>2/8:  Diane mentioned that there are lots of existing access standards and how do we leverage that?  Particularly with the election concentration on paper?</a:t>
            </a:r>
            <a:br>
              <a:rPr lang="en-US" dirty="0" smtClean="0"/>
            </a:br>
            <a:r>
              <a:rPr lang="en-US" dirty="0"/>
              <a:t/>
            </a:r>
            <a:br>
              <a:rPr lang="en-US" dirty="0"/>
            </a:br>
            <a:r>
              <a:rPr lang="en-US" b="1" dirty="0" smtClean="0">
                <a:solidFill>
                  <a:srgbClr val="C00000"/>
                </a:solidFill>
              </a:rPr>
              <a:t>&amp; Where is the distinction made clear regarding what are LEGAL requirements and what are “voluntary” standards?</a:t>
            </a:r>
            <a:endParaRPr lang="en-US" b="1" dirty="0">
              <a:solidFill>
                <a:srgbClr val="C00000"/>
              </a:solidFill>
            </a:endParaRPr>
          </a:p>
        </p:txBody>
      </p:sp>
      <p:sp>
        <p:nvSpPr>
          <p:cNvPr id="3" name="Slide Number Placeholder 2"/>
          <p:cNvSpPr>
            <a:spLocks noGrp="1"/>
          </p:cNvSpPr>
          <p:nvPr>
            <p:ph type="sldNum" sz="quarter" idx="12"/>
          </p:nvPr>
        </p:nvSpPr>
        <p:spPr/>
        <p:txBody>
          <a:bodyPr/>
          <a:lstStyle/>
          <a:p>
            <a:fld id="{3C2FEE08-69F6-694C-9AAF-59BAA227EE9E}" type="slidenum">
              <a:rPr lang="en-US" smtClean="0"/>
              <a:pPr/>
              <a:t>21</a:t>
            </a:fld>
            <a:endParaRPr lang="en-US" dirty="0"/>
          </a:p>
        </p:txBody>
      </p:sp>
    </p:spTree>
    <p:extLst>
      <p:ext uri="{BB962C8B-B14F-4D97-AF65-F5344CB8AC3E}">
        <p14:creationId xmlns:p14="http://schemas.microsoft.com/office/powerpoint/2010/main" val="15689551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C2FEE08-69F6-694C-9AAF-59BAA227EE9E}" type="slidenum">
              <a:rPr lang="en-US" smtClean="0"/>
              <a:pPr/>
              <a:t>22</a:t>
            </a:fld>
            <a:endParaRPr lang="en-US" dirty="0"/>
          </a:p>
        </p:txBody>
      </p:sp>
      <p:sp>
        <p:nvSpPr>
          <p:cNvPr id="4" name="Title 1"/>
          <p:cNvSpPr txBox="1">
            <a:spLocks/>
          </p:cNvSpPr>
          <p:nvPr/>
        </p:nvSpPr>
        <p:spPr>
          <a:xfrm>
            <a:off x="286888" y="265100"/>
            <a:ext cx="8283796" cy="2842879"/>
          </a:xfrm>
          <a:prstGeom prst="rect">
            <a:avLst/>
          </a:prstGeom>
        </p:spPr>
        <p:txBody>
          <a:bodyPr anchor="t"/>
          <a:lstStyle>
            <a:lvl1pPr algn="l" defTabSz="457200" rtl="0" eaLnBrk="1" latinLnBrk="0" hangingPunct="1">
              <a:spcBef>
                <a:spcPct val="0"/>
              </a:spcBef>
              <a:buNone/>
              <a:defRPr sz="3000" b="0" kern="1200" cap="none">
                <a:solidFill>
                  <a:srgbClr val="3B3D3F"/>
                </a:solidFill>
                <a:latin typeface="Century Gothic"/>
                <a:ea typeface="+mj-ea"/>
                <a:cs typeface="Century Gothic"/>
              </a:defRPr>
            </a:lvl1pPr>
          </a:lstStyle>
          <a:p>
            <a:r>
              <a:rPr lang="en-US" sz="2800" b="1" dirty="0" smtClean="0">
                <a:latin typeface="Book Antiqua" panose="02040602050305030304" pitchFamily="18" charset="0"/>
              </a:rPr>
              <a:t>Re-Invention VVSG</a:t>
            </a:r>
          </a:p>
          <a:p>
            <a:endParaRPr lang="en-US" sz="2800" b="1" dirty="0">
              <a:latin typeface="Book Antiqua" panose="02040602050305030304" pitchFamily="18" charset="0"/>
            </a:endParaRPr>
          </a:p>
          <a:p>
            <a:r>
              <a:rPr lang="en-US" sz="2800" b="1" dirty="0" smtClean="0">
                <a:latin typeface="Book Antiqua" panose="02040602050305030304" pitchFamily="18" charset="0"/>
              </a:rPr>
              <a:t>High-Level Requirements</a:t>
            </a:r>
          </a:p>
          <a:p>
            <a:r>
              <a:rPr lang="en-US" sz="2400" dirty="0" smtClean="0">
                <a:latin typeface="Book Antiqua" panose="02040602050305030304" pitchFamily="18" charset="0"/>
              </a:rPr>
              <a:t>By establishing that the VVSG contains only that which is necessary to maintain the philosophical principles established, AND NOTHING MORE, we have the potential to reach our goal of an understandable VVSG.</a:t>
            </a:r>
          </a:p>
          <a:p>
            <a:r>
              <a:rPr lang="en-US" sz="2400" dirty="0" smtClean="0">
                <a:latin typeface="Book Antiqua" panose="02040602050305030304" pitchFamily="18" charset="0"/>
              </a:rPr>
              <a:t/>
            </a:r>
            <a:br>
              <a:rPr lang="en-US" sz="2400" dirty="0" smtClean="0">
                <a:latin typeface="Book Antiqua" panose="02040602050305030304" pitchFamily="18" charset="0"/>
              </a:rPr>
            </a:br>
            <a:endParaRPr lang="en-US" sz="2400" dirty="0">
              <a:latin typeface="Book Antiqua" panose="02040602050305030304" pitchFamily="18" charset="0"/>
            </a:endParaRPr>
          </a:p>
        </p:txBody>
      </p:sp>
      <p:pic>
        <p:nvPicPr>
          <p:cNvPr id="6" name="Picture 5"/>
          <p:cNvPicPr>
            <a:picLocks noChangeAspect="1"/>
          </p:cNvPicPr>
          <p:nvPr/>
        </p:nvPicPr>
        <p:blipFill>
          <a:blip r:embed="rId2"/>
          <a:stretch>
            <a:fillRect/>
          </a:stretch>
        </p:blipFill>
        <p:spPr>
          <a:xfrm>
            <a:off x="3654198" y="3234871"/>
            <a:ext cx="5243059" cy="3508083"/>
          </a:xfrm>
          <a:prstGeom prst="rect">
            <a:avLst/>
          </a:prstGeom>
        </p:spPr>
      </p:pic>
    </p:spTree>
    <p:extLst>
      <p:ext uri="{BB962C8B-B14F-4D97-AF65-F5344CB8AC3E}">
        <p14:creationId xmlns:p14="http://schemas.microsoft.com/office/powerpoint/2010/main" val="40584830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C2FEE08-69F6-694C-9AAF-59BAA227EE9E}" type="slidenum">
              <a:rPr lang="en-US" smtClean="0"/>
              <a:pPr/>
              <a:t>23</a:t>
            </a:fld>
            <a:endParaRPr lang="en-US" dirty="0"/>
          </a:p>
        </p:txBody>
      </p:sp>
      <p:sp>
        <p:nvSpPr>
          <p:cNvPr id="4" name="Title 1"/>
          <p:cNvSpPr txBox="1">
            <a:spLocks/>
          </p:cNvSpPr>
          <p:nvPr/>
        </p:nvSpPr>
        <p:spPr>
          <a:xfrm>
            <a:off x="252301" y="148738"/>
            <a:ext cx="8891699" cy="2915451"/>
          </a:xfrm>
          <a:prstGeom prst="rect">
            <a:avLst/>
          </a:prstGeom>
        </p:spPr>
        <p:txBody>
          <a:bodyPr anchor="t"/>
          <a:lstStyle>
            <a:lvl1pPr algn="l" defTabSz="457200" rtl="0" eaLnBrk="1" latinLnBrk="0" hangingPunct="1">
              <a:spcBef>
                <a:spcPct val="0"/>
              </a:spcBef>
              <a:buNone/>
              <a:defRPr sz="3000" b="0" kern="1200" cap="none">
                <a:solidFill>
                  <a:srgbClr val="3B3D3F"/>
                </a:solidFill>
                <a:latin typeface="Century Gothic"/>
                <a:ea typeface="+mj-ea"/>
                <a:cs typeface="Century Gothic"/>
              </a:defRPr>
            </a:lvl1pPr>
          </a:lstStyle>
          <a:p>
            <a:r>
              <a:rPr lang="en-US" sz="2800" b="1" dirty="0" smtClean="0">
                <a:latin typeface="Book Antiqua" panose="02040602050305030304" pitchFamily="18" charset="0"/>
              </a:rPr>
              <a:t>Re-Invention VVSG</a:t>
            </a:r>
          </a:p>
          <a:p>
            <a:endParaRPr lang="en-US" sz="2800" b="1" dirty="0">
              <a:latin typeface="Book Antiqua" panose="02040602050305030304" pitchFamily="18" charset="0"/>
            </a:endParaRPr>
          </a:p>
          <a:p>
            <a:r>
              <a:rPr lang="en-US" sz="2800" b="1" dirty="0" smtClean="0">
                <a:latin typeface="Book Antiqua" panose="02040602050305030304" pitchFamily="18" charset="0"/>
              </a:rPr>
              <a:t>Test Assertions</a:t>
            </a:r>
          </a:p>
          <a:p>
            <a:r>
              <a:rPr lang="en-US" sz="2400" dirty="0" smtClean="0">
                <a:latin typeface="Book Antiqua" panose="02040602050305030304" pitchFamily="18" charset="0"/>
              </a:rPr>
              <a:t>Detailed Test Assertions that support the Requirements provide a clear path for rigorous testing while also increasing the uniformity of testing performance amongst the VSTLs. </a:t>
            </a:r>
          </a:p>
        </p:txBody>
      </p:sp>
      <p:pic>
        <p:nvPicPr>
          <p:cNvPr id="6" name="Picture 5"/>
          <p:cNvPicPr>
            <a:picLocks noChangeAspect="1"/>
          </p:cNvPicPr>
          <p:nvPr/>
        </p:nvPicPr>
        <p:blipFill>
          <a:blip r:embed="rId2"/>
          <a:stretch>
            <a:fillRect/>
          </a:stretch>
        </p:blipFill>
        <p:spPr>
          <a:xfrm>
            <a:off x="3947886" y="2629177"/>
            <a:ext cx="4876799" cy="4117297"/>
          </a:xfrm>
          <a:prstGeom prst="rect">
            <a:avLst/>
          </a:prstGeom>
        </p:spPr>
      </p:pic>
    </p:spTree>
    <p:extLst>
      <p:ext uri="{BB962C8B-B14F-4D97-AF65-F5344CB8AC3E}">
        <p14:creationId xmlns:p14="http://schemas.microsoft.com/office/powerpoint/2010/main" val="21752265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C2FEE08-69F6-694C-9AAF-59BAA227EE9E}" type="slidenum">
              <a:rPr lang="en-US" smtClean="0"/>
              <a:pPr/>
              <a:t>24</a:t>
            </a:fld>
            <a:endParaRPr lang="en-US" dirty="0"/>
          </a:p>
        </p:txBody>
      </p:sp>
      <p:sp>
        <p:nvSpPr>
          <p:cNvPr id="4" name="Title 1"/>
          <p:cNvSpPr txBox="1">
            <a:spLocks/>
          </p:cNvSpPr>
          <p:nvPr/>
        </p:nvSpPr>
        <p:spPr>
          <a:xfrm>
            <a:off x="159658" y="119955"/>
            <a:ext cx="8665028" cy="4945531"/>
          </a:xfrm>
          <a:prstGeom prst="rect">
            <a:avLst/>
          </a:prstGeom>
        </p:spPr>
        <p:txBody>
          <a:bodyPr anchor="t"/>
          <a:lstStyle>
            <a:lvl1pPr algn="l" defTabSz="457200" rtl="0" eaLnBrk="1" latinLnBrk="0" hangingPunct="1">
              <a:spcBef>
                <a:spcPct val="0"/>
              </a:spcBef>
              <a:buNone/>
              <a:defRPr sz="3000" b="0" kern="1200" cap="none">
                <a:solidFill>
                  <a:srgbClr val="3B3D3F"/>
                </a:solidFill>
                <a:latin typeface="Century Gothic"/>
                <a:ea typeface="+mj-ea"/>
                <a:cs typeface="Century Gothic"/>
              </a:defRPr>
            </a:lvl1pPr>
          </a:lstStyle>
          <a:p>
            <a:r>
              <a:rPr lang="en-US" sz="2800" b="1" dirty="0" smtClean="0">
                <a:latin typeface="Book Antiqua" panose="02040602050305030304" pitchFamily="18" charset="0"/>
              </a:rPr>
              <a:t>Re-Invention VVSG</a:t>
            </a:r>
          </a:p>
          <a:p>
            <a:endParaRPr lang="en-US" sz="2800" b="1" dirty="0">
              <a:latin typeface="Book Antiqua" panose="02040602050305030304" pitchFamily="18" charset="0"/>
            </a:endParaRPr>
          </a:p>
          <a:p>
            <a:r>
              <a:rPr lang="en-US" sz="2800" b="1" dirty="0" smtClean="0">
                <a:latin typeface="Book Antiqua" panose="02040602050305030304" pitchFamily="18" charset="0"/>
              </a:rPr>
              <a:t>Levels/Layers/Scaling</a:t>
            </a:r>
          </a:p>
          <a:p>
            <a:endParaRPr lang="en-US" sz="2800" dirty="0">
              <a:latin typeface="Book Antiqua" panose="02040602050305030304" pitchFamily="18" charset="0"/>
            </a:endParaRPr>
          </a:p>
          <a:p>
            <a:r>
              <a:rPr lang="en-US" sz="2800" dirty="0" smtClean="0">
                <a:latin typeface="Book Antiqua" panose="02040602050305030304" pitchFamily="18" charset="0"/>
              </a:rPr>
              <a:t>2/8 there were numerous mentions of looking at the VVSG as a multi-layered document.  At the HAVA core you have the defined scope.</a:t>
            </a:r>
          </a:p>
          <a:p>
            <a:endParaRPr lang="en-US" sz="2800" dirty="0" smtClean="0">
              <a:latin typeface="Book Antiqua" panose="02040602050305030304" pitchFamily="18" charset="0"/>
            </a:endParaRPr>
          </a:p>
          <a:p>
            <a:r>
              <a:rPr lang="en-US" sz="2800" dirty="0" smtClean="0">
                <a:latin typeface="Book Antiqua" panose="02040602050305030304" pitchFamily="18" charset="0"/>
              </a:rPr>
              <a:t>2/8 McDermott suggested the Technical/Functional/Geographic approach with testing scalable—not a pass/fail</a:t>
            </a:r>
          </a:p>
          <a:p>
            <a:endParaRPr lang="en-US" sz="2400" dirty="0" smtClean="0">
              <a:latin typeface="Book Antiqua" panose="02040602050305030304" pitchFamily="18" charset="0"/>
            </a:endParaRPr>
          </a:p>
        </p:txBody>
      </p:sp>
    </p:spTree>
    <p:extLst>
      <p:ext uri="{BB962C8B-B14F-4D97-AF65-F5344CB8AC3E}">
        <p14:creationId xmlns:p14="http://schemas.microsoft.com/office/powerpoint/2010/main" val="36178638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C2FEE08-69F6-694C-9AAF-59BAA227EE9E}" type="slidenum">
              <a:rPr lang="en-US" smtClean="0"/>
              <a:pPr/>
              <a:t>25</a:t>
            </a:fld>
            <a:endParaRPr lang="en-US" dirty="0"/>
          </a:p>
        </p:txBody>
      </p:sp>
      <p:sp>
        <p:nvSpPr>
          <p:cNvPr id="4" name="Title 1"/>
          <p:cNvSpPr txBox="1">
            <a:spLocks/>
          </p:cNvSpPr>
          <p:nvPr/>
        </p:nvSpPr>
        <p:spPr>
          <a:xfrm>
            <a:off x="403003" y="277693"/>
            <a:ext cx="7772400" cy="2915450"/>
          </a:xfrm>
          <a:prstGeom prst="rect">
            <a:avLst/>
          </a:prstGeom>
        </p:spPr>
        <p:txBody>
          <a:bodyPr anchor="t"/>
          <a:lstStyle>
            <a:lvl1pPr algn="l" defTabSz="457200" rtl="0" eaLnBrk="1" latinLnBrk="0" hangingPunct="1">
              <a:spcBef>
                <a:spcPct val="0"/>
              </a:spcBef>
              <a:buNone/>
              <a:defRPr sz="3000" b="0" kern="1200" cap="none">
                <a:solidFill>
                  <a:srgbClr val="3B3D3F"/>
                </a:solidFill>
                <a:latin typeface="Century Gothic"/>
                <a:ea typeface="+mj-ea"/>
                <a:cs typeface="Century Gothic"/>
              </a:defRPr>
            </a:lvl1pPr>
          </a:lstStyle>
          <a:p>
            <a:r>
              <a:rPr lang="en-US" sz="2800" b="1" dirty="0" smtClean="0">
                <a:latin typeface="Book Antiqua" panose="02040602050305030304" pitchFamily="18" charset="0"/>
              </a:rPr>
              <a:t>Re-Invention VVSG</a:t>
            </a:r>
            <a:endParaRPr lang="en-US" sz="2800" b="1" dirty="0">
              <a:latin typeface="Book Antiqua" panose="02040602050305030304" pitchFamily="18" charset="0"/>
            </a:endParaRPr>
          </a:p>
          <a:p>
            <a:endParaRPr lang="en-US" sz="2800" b="1" dirty="0" smtClean="0">
              <a:latin typeface="Book Antiqua" panose="02040602050305030304" pitchFamily="18" charset="0"/>
            </a:endParaRPr>
          </a:p>
          <a:p>
            <a:r>
              <a:rPr lang="en-US" sz="2800" b="1" dirty="0" smtClean="0">
                <a:latin typeface="Book Antiqua" panose="02040602050305030304" pitchFamily="18" charset="0"/>
              </a:rPr>
              <a:t>Geographic/State Mapping</a:t>
            </a:r>
          </a:p>
          <a:p>
            <a:r>
              <a:rPr lang="en-US" sz="2400" dirty="0" smtClean="0">
                <a:latin typeface="Book Antiqua" panose="02040602050305030304" pitchFamily="18" charset="0"/>
              </a:rPr>
              <a:t>A review of what the individual state requirements are, and where there is overlap or gaps with the VVSG, should inform the conversation.</a:t>
            </a:r>
            <a:br>
              <a:rPr lang="en-US" sz="2400" dirty="0" smtClean="0">
                <a:latin typeface="Book Antiqua" panose="02040602050305030304" pitchFamily="18" charset="0"/>
              </a:rPr>
            </a:br>
            <a:endParaRPr lang="en-US" sz="2400" dirty="0">
              <a:latin typeface="Book Antiqua" panose="02040602050305030304" pitchFamily="18" charset="0"/>
            </a:endParaRPr>
          </a:p>
        </p:txBody>
      </p:sp>
      <p:pic>
        <p:nvPicPr>
          <p:cNvPr id="6" name="Picture 5"/>
          <p:cNvPicPr>
            <a:picLocks noChangeAspect="1"/>
          </p:cNvPicPr>
          <p:nvPr/>
        </p:nvPicPr>
        <p:blipFill>
          <a:blip r:embed="rId2"/>
          <a:stretch>
            <a:fillRect/>
          </a:stretch>
        </p:blipFill>
        <p:spPr>
          <a:xfrm>
            <a:off x="2845858" y="2862262"/>
            <a:ext cx="5840941" cy="3886881"/>
          </a:xfrm>
          <a:prstGeom prst="rect">
            <a:avLst/>
          </a:prstGeom>
        </p:spPr>
      </p:pic>
    </p:spTree>
    <p:extLst>
      <p:ext uri="{BB962C8B-B14F-4D97-AF65-F5344CB8AC3E}">
        <p14:creationId xmlns:p14="http://schemas.microsoft.com/office/powerpoint/2010/main" val="1101271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C2FEE08-69F6-694C-9AAF-59BAA227EE9E}" type="slidenum">
              <a:rPr lang="en-US" smtClean="0"/>
              <a:pPr/>
              <a:t>26</a:t>
            </a:fld>
            <a:endParaRPr lang="en-US" dirty="0"/>
          </a:p>
        </p:txBody>
      </p:sp>
      <p:sp>
        <p:nvSpPr>
          <p:cNvPr id="4" name="Title 1"/>
          <p:cNvSpPr txBox="1">
            <a:spLocks/>
          </p:cNvSpPr>
          <p:nvPr/>
        </p:nvSpPr>
        <p:spPr>
          <a:xfrm>
            <a:off x="134488" y="149713"/>
            <a:ext cx="8552311" cy="5177030"/>
          </a:xfrm>
          <a:prstGeom prst="rect">
            <a:avLst/>
          </a:prstGeom>
        </p:spPr>
        <p:txBody>
          <a:bodyPr anchor="t"/>
          <a:lstStyle>
            <a:lvl1pPr algn="l" defTabSz="457200" rtl="0" eaLnBrk="1" latinLnBrk="0" hangingPunct="1">
              <a:spcBef>
                <a:spcPct val="0"/>
              </a:spcBef>
              <a:buNone/>
              <a:defRPr sz="3000" b="0" kern="1200" cap="none">
                <a:solidFill>
                  <a:srgbClr val="3B3D3F"/>
                </a:solidFill>
                <a:latin typeface="Century Gothic"/>
                <a:ea typeface="+mj-ea"/>
                <a:cs typeface="Century Gothic"/>
              </a:defRPr>
            </a:lvl1pPr>
          </a:lstStyle>
          <a:p>
            <a:r>
              <a:rPr lang="en-US" sz="2800" b="1" dirty="0" smtClean="0">
                <a:latin typeface="Book Antiqua" panose="02040602050305030304" pitchFamily="18" charset="0"/>
              </a:rPr>
              <a:t>Re-Invention VVSG</a:t>
            </a:r>
            <a:endParaRPr lang="en-US" sz="2800" b="1" dirty="0">
              <a:latin typeface="Book Antiqua" panose="02040602050305030304" pitchFamily="18" charset="0"/>
            </a:endParaRPr>
          </a:p>
          <a:p>
            <a:endParaRPr lang="en-US" sz="2800" b="1" dirty="0" smtClean="0">
              <a:latin typeface="Book Antiqua" panose="02040602050305030304" pitchFamily="18" charset="0"/>
            </a:endParaRPr>
          </a:p>
          <a:p>
            <a:r>
              <a:rPr lang="en-US" sz="2800" b="1" dirty="0" smtClean="0">
                <a:latin typeface="Book Antiqua" panose="02040602050305030304" pitchFamily="18" charset="0"/>
              </a:rPr>
              <a:t>State Mapping</a:t>
            </a:r>
          </a:p>
          <a:p>
            <a:r>
              <a:rPr lang="en-US" sz="2800" dirty="0" smtClean="0">
                <a:latin typeface="Book Antiqua" panose="02040602050305030304" pitchFamily="18" charset="0"/>
              </a:rPr>
              <a:t>In this context is it important to look at the state certification requirements as well as state processes?</a:t>
            </a:r>
          </a:p>
          <a:p>
            <a:endParaRPr lang="en-US" sz="2800" dirty="0">
              <a:latin typeface="Book Antiqua" panose="02040602050305030304" pitchFamily="18" charset="0"/>
            </a:endParaRPr>
          </a:p>
          <a:p>
            <a:r>
              <a:rPr lang="en-US" sz="2800" dirty="0" smtClean="0">
                <a:latin typeface="Book Antiqua" panose="02040602050305030304" pitchFamily="18" charset="0"/>
              </a:rPr>
              <a:t>Consider, what if a handful of states do something—is that to drive the conversation and a standard creation?</a:t>
            </a:r>
          </a:p>
          <a:p>
            <a:endParaRPr lang="en-US" sz="2400" dirty="0">
              <a:latin typeface="Book Antiqua" panose="02040602050305030304" pitchFamily="18" charset="0"/>
            </a:endParaRPr>
          </a:p>
        </p:txBody>
      </p:sp>
      <p:pic>
        <p:nvPicPr>
          <p:cNvPr id="6" name="Picture 5"/>
          <p:cNvPicPr>
            <a:picLocks noChangeAspect="1"/>
          </p:cNvPicPr>
          <p:nvPr/>
        </p:nvPicPr>
        <p:blipFill>
          <a:blip r:embed="rId2"/>
          <a:stretch>
            <a:fillRect/>
          </a:stretch>
        </p:blipFill>
        <p:spPr>
          <a:xfrm>
            <a:off x="4499430" y="3962638"/>
            <a:ext cx="4187370" cy="2786505"/>
          </a:xfrm>
          <a:prstGeom prst="rect">
            <a:avLst/>
          </a:prstGeom>
        </p:spPr>
      </p:pic>
      <p:sp>
        <p:nvSpPr>
          <p:cNvPr id="2" name="Horizontal Scroll 1"/>
          <p:cNvSpPr/>
          <p:nvPr/>
        </p:nvSpPr>
        <p:spPr>
          <a:xfrm>
            <a:off x="261257" y="4296229"/>
            <a:ext cx="3468914" cy="1888671"/>
          </a:xfrm>
          <a:prstGeom prst="horizontalScroll">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Straight-ticket, ranked-choice, top-two, etc.</a:t>
            </a:r>
            <a:endParaRPr lang="en-US" sz="2400" dirty="0"/>
          </a:p>
        </p:txBody>
      </p:sp>
    </p:spTree>
    <p:extLst>
      <p:ext uri="{BB962C8B-B14F-4D97-AF65-F5344CB8AC3E}">
        <p14:creationId xmlns:p14="http://schemas.microsoft.com/office/powerpoint/2010/main" val="343211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C2FEE08-69F6-694C-9AAF-59BAA227EE9E}" type="slidenum">
              <a:rPr lang="en-US" smtClean="0"/>
              <a:pPr/>
              <a:t>27</a:t>
            </a:fld>
            <a:endParaRPr lang="en-US" dirty="0"/>
          </a:p>
        </p:txBody>
      </p:sp>
      <p:sp>
        <p:nvSpPr>
          <p:cNvPr id="4" name="Title 1"/>
          <p:cNvSpPr txBox="1">
            <a:spLocks/>
          </p:cNvSpPr>
          <p:nvPr/>
        </p:nvSpPr>
        <p:spPr>
          <a:xfrm>
            <a:off x="134488" y="149713"/>
            <a:ext cx="8552311" cy="5177030"/>
          </a:xfrm>
          <a:prstGeom prst="rect">
            <a:avLst/>
          </a:prstGeom>
        </p:spPr>
        <p:txBody>
          <a:bodyPr anchor="t"/>
          <a:lstStyle>
            <a:lvl1pPr algn="l" defTabSz="457200" rtl="0" eaLnBrk="1" latinLnBrk="0" hangingPunct="1">
              <a:spcBef>
                <a:spcPct val="0"/>
              </a:spcBef>
              <a:buNone/>
              <a:defRPr sz="3000" b="0" kern="1200" cap="none">
                <a:solidFill>
                  <a:srgbClr val="3B3D3F"/>
                </a:solidFill>
                <a:latin typeface="Century Gothic"/>
                <a:ea typeface="+mj-ea"/>
                <a:cs typeface="Century Gothic"/>
              </a:defRPr>
            </a:lvl1pPr>
          </a:lstStyle>
          <a:p>
            <a:r>
              <a:rPr lang="en-US" sz="2800" b="1" dirty="0" smtClean="0">
                <a:latin typeface="Book Antiqua" panose="02040602050305030304" pitchFamily="18" charset="0"/>
              </a:rPr>
              <a:t>Re-Invention VVSG</a:t>
            </a:r>
            <a:endParaRPr lang="en-US" sz="2800" b="1" dirty="0">
              <a:latin typeface="Book Antiqua" panose="02040602050305030304" pitchFamily="18" charset="0"/>
            </a:endParaRPr>
          </a:p>
          <a:p>
            <a:endParaRPr lang="en-US" sz="2800" b="1" dirty="0" smtClean="0">
              <a:latin typeface="Book Antiqua" panose="02040602050305030304" pitchFamily="18" charset="0"/>
            </a:endParaRPr>
          </a:p>
          <a:p>
            <a:r>
              <a:rPr lang="en-US" sz="2800" b="1" dirty="0" smtClean="0">
                <a:latin typeface="Book Antiqua" panose="02040602050305030304" pitchFamily="18" charset="0"/>
              </a:rPr>
              <a:t>State Mapping</a:t>
            </a:r>
          </a:p>
          <a:p>
            <a:r>
              <a:rPr lang="en-US" sz="2800" dirty="0" smtClean="0">
                <a:latin typeface="Book Antiqua" panose="02040602050305030304" pitchFamily="18" charset="0"/>
              </a:rPr>
              <a:t>IF SO:</a:t>
            </a:r>
            <a:endParaRPr lang="en-US" sz="2800" dirty="0">
              <a:latin typeface="Book Antiqua" panose="02040602050305030304" pitchFamily="18" charset="0"/>
            </a:endParaRPr>
          </a:p>
          <a:p>
            <a:r>
              <a:rPr lang="en-US" sz="2800" dirty="0" smtClean="0">
                <a:latin typeface="Book Antiqua" panose="02040602050305030304" pitchFamily="18" charset="0"/>
              </a:rPr>
              <a:t>2/8 Katy mentioned that there are currently 26 states allowing for return either via an online portal (6) or email (21). YET  this is a traditional nonstarter…</a:t>
            </a:r>
            <a:endParaRPr lang="en-US" sz="2800" dirty="0">
              <a:latin typeface="Book Antiqua" panose="02040602050305030304" pitchFamily="18" charset="0"/>
            </a:endParaRPr>
          </a:p>
        </p:txBody>
      </p:sp>
      <p:pic>
        <p:nvPicPr>
          <p:cNvPr id="6" name="Picture 5"/>
          <p:cNvPicPr>
            <a:picLocks noChangeAspect="1"/>
          </p:cNvPicPr>
          <p:nvPr/>
        </p:nvPicPr>
        <p:blipFill>
          <a:blip r:embed="rId2"/>
          <a:stretch>
            <a:fillRect/>
          </a:stretch>
        </p:blipFill>
        <p:spPr>
          <a:xfrm>
            <a:off x="4215528" y="3773714"/>
            <a:ext cx="4471272" cy="2975429"/>
          </a:xfrm>
          <a:prstGeom prst="rect">
            <a:avLst/>
          </a:prstGeom>
        </p:spPr>
      </p:pic>
    </p:spTree>
    <p:extLst>
      <p:ext uri="{BB962C8B-B14F-4D97-AF65-F5344CB8AC3E}">
        <p14:creationId xmlns:p14="http://schemas.microsoft.com/office/powerpoint/2010/main" val="36839790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C2FEE08-69F6-694C-9AAF-59BAA227EE9E}" type="slidenum">
              <a:rPr lang="en-US" smtClean="0"/>
              <a:pPr/>
              <a:t>28</a:t>
            </a:fld>
            <a:endParaRPr lang="en-US" dirty="0"/>
          </a:p>
        </p:txBody>
      </p:sp>
      <p:sp>
        <p:nvSpPr>
          <p:cNvPr id="4" name="Title 1"/>
          <p:cNvSpPr txBox="1">
            <a:spLocks/>
          </p:cNvSpPr>
          <p:nvPr/>
        </p:nvSpPr>
        <p:spPr>
          <a:xfrm>
            <a:off x="159658" y="119955"/>
            <a:ext cx="8665028" cy="4945531"/>
          </a:xfrm>
          <a:prstGeom prst="rect">
            <a:avLst/>
          </a:prstGeom>
        </p:spPr>
        <p:txBody>
          <a:bodyPr anchor="t"/>
          <a:lstStyle>
            <a:lvl1pPr algn="l" defTabSz="457200" rtl="0" eaLnBrk="1" latinLnBrk="0" hangingPunct="1">
              <a:spcBef>
                <a:spcPct val="0"/>
              </a:spcBef>
              <a:buNone/>
              <a:defRPr sz="3000" b="0" kern="1200" cap="none">
                <a:solidFill>
                  <a:srgbClr val="3B3D3F"/>
                </a:solidFill>
                <a:latin typeface="Century Gothic"/>
                <a:ea typeface="+mj-ea"/>
                <a:cs typeface="Century Gothic"/>
              </a:defRPr>
            </a:lvl1pPr>
          </a:lstStyle>
          <a:p>
            <a:r>
              <a:rPr lang="en-US" sz="2800" b="1" dirty="0" smtClean="0">
                <a:latin typeface="Book Antiqua" panose="02040602050305030304" pitchFamily="18" charset="0"/>
              </a:rPr>
              <a:t>Re-Invention VVSG</a:t>
            </a:r>
          </a:p>
          <a:p>
            <a:endParaRPr lang="en-US" sz="2800" b="1" dirty="0">
              <a:latin typeface="Book Antiqua" panose="02040602050305030304" pitchFamily="18" charset="0"/>
            </a:endParaRPr>
          </a:p>
          <a:p>
            <a:r>
              <a:rPr lang="en-US" sz="2800" b="1" dirty="0" smtClean="0">
                <a:latin typeface="Book Antiqua" panose="02040602050305030304" pitchFamily="18" charset="0"/>
              </a:rPr>
              <a:t>Levels/Layers/Scaling</a:t>
            </a:r>
            <a:endParaRPr lang="en-US" sz="2800" dirty="0" smtClean="0">
              <a:latin typeface="Book Antiqua" panose="02040602050305030304" pitchFamily="18" charset="0"/>
            </a:endParaRPr>
          </a:p>
          <a:p>
            <a:r>
              <a:rPr lang="en-US" sz="2800" dirty="0" smtClean="0">
                <a:latin typeface="Book Antiqua" panose="02040602050305030304" pitchFamily="18" charset="0"/>
              </a:rPr>
              <a:t>Consider this when thinking about the inclusion of voter registration and common data formats:</a:t>
            </a:r>
          </a:p>
          <a:p>
            <a:endParaRPr lang="en-US" sz="2800" dirty="0">
              <a:latin typeface="Book Antiqua" panose="02040602050305030304" pitchFamily="18" charset="0"/>
            </a:endParaRPr>
          </a:p>
          <a:p>
            <a:r>
              <a:rPr lang="en-US" sz="2800" dirty="0" smtClean="0">
                <a:latin typeface="Book Antiqua" panose="02040602050305030304" pitchFamily="18" charset="0"/>
              </a:rPr>
              <a:t>Many states implemented statewide systems 10 years ago in response to HAVA, and they did so quickly.</a:t>
            </a:r>
          </a:p>
          <a:p>
            <a:r>
              <a:rPr lang="en-US" sz="2800" dirty="0" smtClean="0">
                <a:latin typeface="Book Antiqua" panose="02040602050305030304" pitchFamily="18" charset="0"/>
              </a:rPr>
              <a:t>Many states are now rebuilding &amp; modernizing—the opportunity to make great gains is upon us.</a:t>
            </a:r>
          </a:p>
          <a:p>
            <a:endParaRPr lang="en-US" sz="2400" dirty="0" smtClean="0">
              <a:latin typeface="Book Antiqua" panose="02040602050305030304" pitchFamily="18" charset="0"/>
            </a:endParaRPr>
          </a:p>
        </p:txBody>
      </p:sp>
    </p:spTree>
    <p:extLst>
      <p:ext uri="{BB962C8B-B14F-4D97-AF65-F5344CB8AC3E}">
        <p14:creationId xmlns:p14="http://schemas.microsoft.com/office/powerpoint/2010/main" val="39577039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C2FEE08-69F6-694C-9AAF-59BAA227EE9E}" type="slidenum">
              <a:rPr lang="en-US" smtClean="0"/>
              <a:pPr/>
              <a:t>29</a:t>
            </a:fld>
            <a:endParaRPr lang="en-US" dirty="0"/>
          </a:p>
        </p:txBody>
      </p:sp>
      <p:sp>
        <p:nvSpPr>
          <p:cNvPr id="4" name="Title 1"/>
          <p:cNvSpPr txBox="1">
            <a:spLocks/>
          </p:cNvSpPr>
          <p:nvPr/>
        </p:nvSpPr>
        <p:spPr>
          <a:xfrm>
            <a:off x="159658" y="119955"/>
            <a:ext cx="8665028" cy="4945531"/>
          </a:xfrm>
          <a:prstGeom prst="rect">
            <a:avLst/>
          </a:prstGeom>
        </p:spPr>
        <p:txBody>
          <a:bodyPr anchor="t"/>
          <a:lstStyle>
            <a:lvl1pPr algn="l" defTabSz="457200" rtl="0" eaLnBrk="1" latinLnBrk="0" hangingPunct="1">
              <a:spcBef>
                <a:spcPct val="0"/>
              </a:spcBef>
              <a:buNone/>
              <a:defRPr sz="3000" b="0" kern="1200" cap="none">
                <a:solidFill>
                  <a:srgbClr val="3B3D3F"/>
                </a:solidFill>
                <a:latin typeface="Century Gothic"/>
                <a:ea typeface="+mj-ea"/>
                <a:cs typeface="Century Gothic"/>
              </a:defRPr>
            </a:lvl1pPr>
          </a:lstStyle>
          <a:p>
            <a:r>
              <a:rPr lang="en-US" sz="2800" b="1" dirty="0" smtClean="0">
                <a:latin typeface="Book Antiqua" panose="02040602050305030304" pitchFamily="18" charset="0"/>
              </a:rPr>
              <a:t>Re-Invention VVSG</a:t>
            </a:r>
          </a:p>
          <a:p>
            <a:endParaRPr lang="en-US" sz="2800" b="1" dirty="0">
              <a:latin typeface="Book Antiqua" panose="02040602050305030304" pitchFamily="18" charset="0"/>
            </a:endParaRPr>
          </a:p>
          <a:p>
            <a:r>
              <a:rPr lang="en-US" sz="2800" b="1" dirty="0" smtClean="0">
                <a:latin typeface="Book Antiqua" panose="02040602050305030304" pitchFamily="18" charset="0"/>
              </a:rPr>
              <a:t>Levels/Layers/Scaling</a:t>
            </a:r>
          </a:p>
          <a:p>
            <a:r>
              <a:rPr lang="en-US" sz="2400" dirty="0" smtClean="0">
                <a:latin typeface="Book Antiqua" panose="02040602050305030304" pitchFamily="18" charset="0"/>
              </a:rPr>
              <a:t>Considering the increase in online voter registration, having some resource of how to do it well, so that it is accessible to voters but also so that data is best leverage to increase the efficacy of election administration, would be helpful.</a:t>
            </a:r>
          </a:p>
          <a:p>
            <a:endParaRPr lang="en-US" sz="2400" dirty="0">
              <a:latin typeface="Book Antiqua" panose="02040602050305030304" pitchFamily="18" charset="0"/>
            </a:endParaRPr>
          </a:p>
          <a:p>
            <a:r>
              <a:rPr lang="en-US" sz="2400" dirty="0" smtClean="0">
                <a:latin typeface="Book Antiqua" panose="02040602050305030304" pitchFamily="18" charset="0"/>
              </a:rPr>
              <a:t>2/8: Jeremy E. mentioned the candidate who had a party change that they were unaware of.  </a:t>
            </a:r>
          </a:p>
          <a:p>
            <a:r>
              <a:rPr lang="en-US" sz="2400" dirty="0" smtClean="0">
                <a:latin typeface="Book Antiqua" panose="02040602050305030304" pitchFamily="18" charset="0"/>
              </a:rPr>
              <a:t>Tech issue? Or procedural call--modification of address and party blank means no change to party or to remove party?</a:t>
            </a:r>
          </a:p>
        </p:txBody>
      </p:sp>
    </p:spTree>
    <p:extLst>
      <p:ext uri="{BB962C8B-B14F-4D97-AF65-F5344CB8AC3E}">
        <p14:creationId xmlns:p14="http://schemas.microsoft.com/office/powerpoint/2010/main" val="26233974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C2FEE08-69F6-694C-9AAF-59BAA227EE9E}" type="slidenum">
              <a:rPr lang="en-US" smtClean="0"/>
              <a:pPr/>
              <a:t>3</a:t>
            </a:fld>
            <a:endParaRPr lang="en-US" dirty="0"/>
          </a:p>
        </p:txBody>
      </p:sp>
      <p:pic>
        <p:nvPicPr>
          <p:cNvPr id="4" name="Picture 3"/>
          <p:cNvPicPr>
            <a:picLocks noChangeAspect="1"/>
          </p:cNvPicPr>
          <p:nvPr/>
        </p:nvPicPr>
        <p:blipFill>
          <a:blip r:embed="rId2"/>
          <a:stretch>
            <a:fillRect/>
          </a:stretch>
        </p:blipFill>
        <p:spPr>
          <a:xfrm>
            <a:off x="370465" y="4102100"/>
            <a:ext cx="8657070" cy="2651125"/>
          </a:xfrm>
          <a:prstGeom prst="rect">
            <a:avLst/>
          </a:prstGeom>
        </p:spPr>
      </p:pic>
      <p:sp>
        <p:nvSpPr>
          <p:cNvPr id="6" name="Content Placeholder 2"/>
          <p:cNvSpPr txBox="1">
            <a:spLocks/>
          </p:cNvSpPr>
          <p:nvPr/>
        </p:nvSpPr>
        <p:spPr>
          <a:xfrm>
            <a:off x="116114" y="101600"/>
            <a:ext cx="6205801" cy="4000500"/>
          </a:xfrm>
          <a:prstGeom prst="rect">
            <a:avLst/>
          </a:prstGeom>
          <a:solidFill>
            <a:schemeClr val="bg1"/>
          </a:solidFill>
        </p:spPr>
        <p:txBody>
          <a:bodyPr>
            <a:noAutofit/>
          </a:bodyPr>
          <a:lstStyle>
            <a:lvl1pPr marL="342900" indent="-342900" algn="l" defTabSz="457200" rtl="0" eaLnBrk="1" latinLnBrk="0" hangingPunct="1">
              <a:spcBef>
                <a:spcPct val="20000"/>
              </a:spcBef>
              <a:buFont typeface="Arial"/>
              <a:buNone/>
              <a:defRPr sz="2000" b="1" kern="1200">
                <a:solidFill>
                  <a:srgbClr val="304668"/>
                </a:solidFill>
                <a:latin typeface="Century Gothic"/>
                <a:ea typeface="+mn-ea"/>
                <a:cs typeface="Century Gothic"/>
              </a:defRPr>
            </a:lvl1pPr>
            <a:lvl2pPr marL="742950" indent="-285750" algn="l" defTabSz="457200" rtl="0" eaLnBrk="1" latinLnBrk="0" hangingPunct="1">
              <a:spcBef>
                <a:spcPct val="20000"/>
              </a:spcBef>
              <a:buFont typeface="Arial"/>
              <a:buChar char="–"/>
              <a:defRPr sz="17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C00000"/>
              </a:buClr>
            </a:pPr>
            <a:r>
              <a:rPr lang="en-US" sz="2400" dirty="0">
                <a:latin typeface="Book Antiqua" panose="02040602050305030304" pitchFamily="18" charset="0"/>
              </a:rPr>
              <a:t>PCEA </a:t>
            </a:r>
            <a:endParaRPr lang="en-US" sz="2400" dirty="0" smtClean="0">
              <a:latin typeface="Book Antiqua" panose="02040602050305030304" pitchFamily="18" charset="0"/>
            </a:endParaRPr>
          </a:p>
          <a:p>
            <a:pPr>
              <a:buClr>
                <a:srgbClr val="C00000"/>
              </a:buClr>
              <a:buFont typeface="Wingdings" panose="05000000000000000000" pitchFamily="2" charset="2"/>
              <a:buChar char="Ø"/>
            </a:pPr>
            <a:r>
              <a:rPr lang="en-US" sz="2400" dirty="0" smtClean="0">
                <a:latin typeface="Book Antiqua" panose="02040602050305030304" pitchFamily="18" charset="0"/>
              </a:rPr>
              <a:t>Standards</a:t>
            </a:r>
            <a:r>
              <a:rPr lang="en-US" sz="2400" dirty="0">
                <a:latin typeface="Book Antiqua" panose="02040602050305030304" pitchFamily="18" charset="0"/>
              </a:rPr>
              <a:t>: What we heard </a:t>
            </a:r>
            <a:endParaRPr lang="en-US" sz="2400" dirty="0" smtClean="0">
              <a:latin typeface="Book Antiqua" panose="02040602050305030304" pitchFamily="18" charset="0"/>
            </a:endParaRPr>
          </a:p>
          <a:p>
            <a:pPr lvl="1">
              <a:buClr>
                <a:srgbClr val="C00000"/>
              </a:buClr>
              <a:buFont typeface="Wingdings" panose="05000000000000000000" pitchFamily="2" charset="2"/>
              <a:buChar char="Ø"/>
            </a:pPr>
            <a:r>
              <a:rPr lang="en-US" sz="2400" dirty="0" smtClean="0">
                <a:latin typeface="Book Antiqua" panose="02040602050305030304" pitchFamily="18" charset="0"/>
              </a:rPr>
              <a:t>Stifle innovation</a:t>
            </a:r>
          </a:p>
          <a:p>
            <a:pPr lvl="1">
              <a:buClr>
                <a:srgbClr val="C00000"/>
              </a:buClr>
              <a:buFont typeface="Wingdings" panose="05000000000000000000" pitchFamily="2" charset="2"/>
              <a:buChar char="Ø"/>
            </a:pPr>
            <a:r>
              <a:rPr lang="en-US" sz="2400" dirty="0" smtClean="0">
                <a:latin typeface="Book Antiqua" panose="02040602050305030304" pitchFamily="18" charset="0"/>
              </a:rPr>
              <a:t>Too prescriptive</a:t>
            </a:r>
          </a:p>
          <a:p>
            <a:pPr lvl="1">
              <a:buClr>
                <a:srgbClr val="C00000"/>
              </a:buClr>
              <a:buFont typeface="Wingdings" panose="05000000000000000000" pitchFamily="2" charset="2"/>
              <a:buChar char="Ø"/>
            </a:pPr>
            <a:r>
              <a:rPr lang="en-US" sz="2400" dirty="0" smtClean="0">
                <a:latin typeface="Book Antiqua" panose="02040602050305030304" pitchFamily="18" charset="0"/>
              </a:rPr>
              <a:t>Too voluminous</a:t>
            </a:r>
          </a:p>
          <a:p>
            <a:pPr lvl="1">
              <a:buClr>
                <a:srgbClr val="C00000"/>
              </a:buClr>
              <a:buFont typeface="Wingdings" panose="05000000000000000000" pitchFamily="2" charset="2"/>
              <a:buChar char="Ø"/>
            </a:pPr>
            <a:r>
              <a:rPr lang="en-US" sz="2400" dirty="0" smtClean="0">
                <a:latin typeface="Book Antiqua" panose="02040602050305030304" pitchFamily="18" charset="0"/>
              </a:rPr>
              <a:t>Difficult </a:t>
            </a:r>
            <a:r>
              <a:rPr lang="en-US" sz="2400" dirty="0">
                <a:latin typeface="Book Antiqua" panose="02040602050305030304" pitchFamily="18" charset="0"/>
              </a:rPr>
              <a:t>to </a:t>
            </a:r>
            <a:r>
              <a:rPr lang="en-US" sz="2400" dirty="0" smtClean="0">
                <a:latin typeface="Book Antiqua" panose="02040602050305030304" pitchFamily="18" charset="0"/>
              </a:rPr>
              <a:t>understand</a:t>
            </a:r>
          </a:p>
          <a:p>
            <a:pPr lvl="1">
              <a:buClr>
                <a:srgbClr val="C00000"/>
              </a:buClr>
              <a:buFont typeface="Wingdings" panose="05000000000000000000" pitchFamily="2" charset="2"/>
              <a:buChar char="Ø"/>
            </a:pPr>
            <a:r>
              <a:rPr lang="en-US" sz="2400" dirty="0" smtClean="0">
                <a:latin typeface="Book Antiqua" panose="02040602050305030304" pitchFamily="18" charset="0"/>
              </a:rPr>
              <a:t>Out dated</a:t>
            </a:r>
          </a:p>
          <a:p>
            <a:pPr lvl="1">
              <a:buClr>
                <a:srgbClr val="C00000"/>
              </a:buClr>
              <a:buFont typeface="Wingdings" panose="05000000000000000000" pitchFamily="2" charset="2"/>
              <a:buChar char="Ø"/>
            </a:pPr>
            <a:r>
              <a:rPr lang="en-US" sz="2400" dirty="0" smtClean="0">
                <a:latin typeface="Book Antiqua" panose="02040602050305030304" pitchFamily="18" charset="0"/>
              </a:rPr>
              <a:t>Lack </a:t>
            </a:r>
            <a:r>
              <a:rPr lang="en-US" sz="2400" dirty="0">
                <a:latin typeface="Book Antiqua" panose="02040602050305030304" pitchFamily="18" charset="0"/>
              </a:rPr>
              <a:t>of EAC Commissioners hinder </a:t>
            </a:r>
            <a:r>
              <a:rPr lang="en-US" sz="2400" dirty="0" smtClean="0">
                <a:latin typeface="Book Antiqua" panose="02040602050305030304" pitchFamily="18" charset="0"/>
              </a:rPr>
              <a:t>advances</a:t>
            </a:r>
          </a:p>
        </p:txBody>
      </p:sp>
    </p:spTree>
    <p:extLst>
      <p:ext uri="{BB962C8B-B14F-4D97-AF65-F5344CB8AC3E}">
        <p14:creationId xmlns:p14="http://schemas.microsoft.com/office/powerpoint/2010/main" val="29870729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034" y="1584101"/>
            <a:ext cx="8158765" cy="4600799"/>
          </a:xfrm>
        </p:spPr>
        <p:txBody>
          <a:bodyPr/>
          <a:lstStyle/>
          <a:p>
            <a:pPr>
              <a:defRPr/>
            </a:pPr>
            <a:r>
              <a:rPr lang="en-US" dirty="0" smtClean="0">
                <a:latin typeface="Book Antiqua" panose="02040602050305030304" pitchFamily="18" charset="0"/>
              </a:rPr>
              <a:t/>
            </a:r>
            <a:br>
              <a:rPr lang="en-US" dirty="0" smtClean="0">
                <a:latin typeface="Book Antiqua" panose="02040602050305030304" pitchFamily="18" charset="0"/>
              </a:rPr>
            </a:br>
            <a:endParaRPr lang="en-US" sz="2000" dirty="0">
              <a:latin typeface="Book Antiqua" panose="02040602050305030304" pitchFamily="18" charset="0"/>
            </a:endParaRPr>
          </a:p>
        </p:txBody>
      </p:sp>
      <p:sp>
        <p:nvSpPr>
          <p:cNvPr id="3" name="Slide Number Placeholder 2"/>
          <p:cNvSpPr>
            <a:spLocks noGrp="1"/>
          </p:cNvSpPr>
          <p:nvPr>
            <p:ph type="sldNum" sz="quarter" idx="12"/>
          </p:nvPr>
        </p:nvSpPr>
        <p:spPr/>
        <p:txBody>
          <a:bodyPr/>
          <a:lstStyle/>
          <a:p>
            <a:fld id="{3C2FEE08-69F6-694C-9AAF-59BAA227EE9E}" type="slidenum">
              <a:rPr lang="en-US" smtClean="0"/>
              <a:pPr/>
              <a:t>30</a:t>
            </a:fld>
            <a:endParaRPr lang="en-US" dirty="0"/>
          </a:p>
        </p:txBody>
      </p:sp>
      <p:sp>
        <p:nvSpPr>
          <p:cNvPr id="4" name="Title 1"/>
          <p:cNvSpPr txBox="1">
            <a:spLocks/>
          </p:cNvSpPr>
          <p:nvPr/>
        </p:nvSpPr>
        <p:spPr>
          <a:xfrm>
            <a:off x="214318" y="335749"/>
            <a:ext cx="8581340" cy="3858879"/>
          </a:xfrm>
          <a:prstGeom prst="rect">
            <a:avLst/>
          </a:prstGeom>
        </p:spPr>
        <p:txBody>
          <a:bodyPr anchor="t"/>
          <a:lstStyle>
            <a:lvl1pPr algn="l" defTabSz="457200" rtl="0" eaLnBrk="1" latinLnBrk="0" hangingPunct="1">
              <a:spcBef>
                <a:spcPct val="0"/>
              </a:spcBef>
              <a:buNone/>
              <a:defRPr sz="3000" b="0" kern="1200" cap="none">
                <a:solidFill>
                  <a:srgbClr val="3B3D3F"/>
                </a:solidFill>
                <a:latin typeface="Century Gothic"/>
                <a:ea typeface="+mj-ea"/>
                <a:cs typeface="Century Gothic"/>
              </a:defRPr>
            </a:lvl1pPr>
          </a:lstStyle>
          <a:p>
            <a:r>
              <a:rPr lang="en-US" sz="2800" b="1" dirty="0" smtClean="0">
                <a:latin typeface="Book Antiqua" panose="02040602050305030304" pitchFamily="18" charset="0"/>
              </a:rPr>
              <a:t>Certification Reform?</a:t>
            </a:r>
          </a:p>
          <a:p>
            <a:endParaRPr lang="en-US" sz="2400" dirty="0">
              <a:latin typeface="Book Antiqua" panose="02040602050305030304" pitchFamily="18" charset="0"/>
            </a:endParaRPr>
          </a:p>
          <a:p>
            <a:r>
              <a:rPr lang="en-US" sz="2400" dirty="0" smtClean="0">
                <a:latin typeface="Book Antiqua" panose="02040602050305030304" pitchFamily="18" charset="0"/>
              </a:rPr>
              <a:t>Any opportunity to leverage the testing manufacturers/ vendors are already doing?</a:t>
            </a:r>
          </a:p>
          <a:p>
            <a:endParaRPr lang="en-US" sz="2400" dirty="0" smtClean="0">
              <a:latin typeface="Book Antiqua" panose="02040602050305030304" pitchFamily="18" charset="0"/>
            </a:endParaRPr>
          </a:p>
          <a:p>
            <a:r>
              <a:rPr lang="en-US" sz="2400" dirty="0" smtClean="0">
                <a:latin typeface="Book Antiqua" panose="02040602050305030304" pitchFamily="18" charset="0"/>
              </a:rPr>
              <a:t>2/8: Merle discussed the possibility of vendor attestations</a:t>
            </a:r>
          </a:p>
          <a:p>
            <a:endParaRPr lang="en-US" sz="2400" dirty="0">
              <a:latin typeface="Book Antiqua" panose="02040602050305030304" pitchFamily="18" charset="0"/>
            </a:endParaRPr>
          </a:p>
          <a:p>
            <a:r>
              <a:rPr lang="en-US" sz="2400" dirty="0" smtClean="0">
                <a:latin typeface="Book Antiqua" panose="02040602050305030304" pitchFamily="18" charset="0"/>
              </a:rPr>
              <a:t>What elements of the testing and certification process take the most time?  How can that be economized without sacrificing overall integrity of the process?</a:t>
            </a:r>
          </a:p>
          <a:p>
            <a:endParaRPr lang="en-US" sz="2400" dirty="0">
              <a:latin typeface="Book Antiqua" panose="02040602050305030304" pitchFamily="18" charset="0"/>
            </a:endParaRPr>
          </a:p>
          <a:p>
            <a:r>
              <a:rPr lang="en-US" sz="2400" dirty="0" smtClean="0">
                <a:latin typeface="Book Antiqua" panose="02040602050305030304" pitchFamily="18" charset="0"/>
              </a:rPr>
              <a:t/>
            </a:r>
            <a:br>
              <a:rPr lang="en-US" sz="2400" dirty="0" smtClean="0">
                <a:latin typeface="Book Antiqua" panose="02040602050305030304" pitchFamily="18" charset="0"/>
              </a:rPr>
            </a:br>
            <a:r>
              <a:rPr lang="en-US" sz="2400" dirty="0" smtClean="0">
                <a:latin typeface="Book Antiqua" panose="02040602050305030304" pitchFamily="18" charset="0"/>
              </a:rPr>
              <a:t/>
            </a:r>
            <a:br>
              <a:rPr lang="en-US" sz="2400" dirty="0" smtClean="0">
                <a:latin typeface="Book Antiqua" panose="02040602050305030304" pitchFamily="18" charset="0"/>
              </a:rPr>
            </a:br>
            <a:endParaRPr lang="en-US" sz="2400" dirty="0">
              <a:latin typeface="Book Antiqua" panose="02040602050305030304" pitchFamily="18" charset="0"/>
            </a:endParaRPr>
          </a:p>
        </p:txBody>
      </p:sp>
      <p:pic>
        <p:nvPicPr>
          <p:cNvPr id="5" name="Picture 4"/>
          <p:cNvPicPr>
            <a:picLocks noChangeAspect="1"/>
          </p:cNvPicPr>
          <p:nvPr/>
        </p:nvPicPr>
        <p:blipFill>
          <a:blip r:embed="rId2"/>
          <a:stretch>
            <a:fillRect/>
          </a:stretch>
        </p:blipFill>
        <p:spPr>
          <a:xfrm>
            <a:off x="4985155" y="4194628"/>
            <a:ext cx="3999188" cy="2496457"/>
          </a:xfrm>
          <a:prstGeom prst="rect">
            <a:avLst/>
          </a:prstGeom>
        </p:spPr>
      </p:pic>
    </p:spTree>
    <p:extLst>
      <p:ext uri="{BB962C8B-B14F-4D97-AF65-F5344CB8AC3E}">
        <p14:creationId xmlns:p14="http://schemas.microsoft.com/office/powerpoint/2010/main" val="13907183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3" y="304800"/>
            <a:ext cx="8262030" cy="4455886"/>
          </a:xfrm>
        </p:spPr>
        <p:txBody>
          <a:bodyPr/>
          <a:lstStyle/>
          <a:p>
            <a:r>
              <a:rPr lang="en-US" dirty="0" smtClean="0"/>
              <a:t>We’ve heard about making the VVSG consumable for election officials, </a:t>
            </a:r>
            <a:br>
              <a:rPr lang="en-US" dirty="0" smtClean="0"/>
            </a:br>
            <a:r>
              <a:rPr lang="en-US" dirty="0" smtClean="0"/>
              <a:t>voting equipment usable for voters with varying abilities and needs,</a:t>
            </a:r>
            <a:br>
              <a:rPr lang="en-US" dirty="0" smtClean="0"/>
            </a:br>
            <a:r>
              <a:rPr lang="en-US" dirty="0" smtClean="0"/>
              <a:t>but lets not forget that they also have to be operational for poll workers…our volunteer army.</a:t>
            </a:r>
            <a:br>
              <a:rPr lang="en-US" dirty="0" smtClean="0"/>
            </a:br>
            <a:r>
              <a:rPr lang="en-US" dirty="0"/>
              <a:t/>
            </a:r>
            <a:br>
              <a:rPr lang="en-US" dirty="0"/>
            </a:br>
            <a:r>
              <a:rPr lang="en-US" dirty="0" smtClean="0"/>
              <a:t>Do the standards take them into consideration?</a:t>
            </a:r>
            <a:br>
              <a:rPr lang="en-US" dirty="0" smtClean="0"/>
            </a:br>
            <a:r>
              <a:rPr lang="en-US" dirty="0"/>
              <a:t/>
            </a:r>
            <a:br>
              <a:rPr lang="en-US" dirty="0"/>
            </a:br>
            <a:endParaRPr lang="en-US" dirty="0"/>
          </a:p>
        </p:txBody>
      </p:sp>
      <p:sp>
        <p:nvSpPr>
          <p:cNvPr id="3" name="Slide Number Placeholder 2"/>
          <p:cNvSpPr>
            <a:spLocks noGrp="1"/>
          </p:cNvSpPr>
          <p:nvPr>
            <p:ph type="sldNum" sz="quarter" idx="12"/>
          </p:nvPr>
        </p:nvSpPr>
        <p:spPr/>
        <p:txBody>
          <a:bodyPr/>
          <a:lstStyle/>
          <a:p>
            <a:fld id="{3C2FEE08-69F6-694C-9AAF-59BAA227EE9E}" type="slidenum">
              <a:rPr lang="en-US" smtClean="0"/>
              <a:pPr/>
              <a:t>31</a:t>
            </a:fld>
            <a:endParaRPr lang="en-US" dirty="0"/>
          </a:p>
        </p:txBody>
      </p:sp>
    </p:spTree>
    <p:extLst>
      <p:ext uri="{BB962C8B-B14F-4D97-AF65-F5344CB8AC3E}">
        <p14:creationId xmlns:p14="http://schemas.microsoft.com/office/powerpoint/2010/main" val="11114252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 like to leave you with some examples of what they can do with the advanced technology of an adhesive/beaded seal…</a:t>
            </a:r>
            <a:endParaRPr lang="en-US" dirty="0"/>
          </a:p>
        </p:txBody>
      </p:sp>
      <p:sp>
        <p:nvSpPr>
          <p:cNvPr id="3" name="Slide Number Placeholder 2"/>
          <p:cNvSpPr>
            <a:spLocks noGrp="1"/>
          </p:cNvSpPr>
          <p:nvPr>
            <p:ph type="sldNum" sz="quarter" idx="12"/>
          </p:nvPr>
        </p:nvSpPr>
        <p:spPr/>
        <p:txBody>
          <a:bodyPr/>
          <a:lstStyle/>
          <a:p>
            <a:fld id="{3C2FEE08-69F6-694C-9AAF-59BAA227EE9E}" type="slidenum">
              <a:rPr lang="en-US" smtClean="0"/>
              <a:pPr/>
              <a:t>32</a:t>
            </a:fld>
            <a:endParaRPr lang="en-US" dirty="0"/>
          </a:p>
        </p:txBody>
      </p:sp>
    </p:spTree>
    <p:extLst>
      <p:ext uri="{BB962C8B-B14F-4D97-AF65-F5344CB8AC3E}">
        <p14:creationId xmlns:p14="http://schemas.microsoft.com/office/powerpoint/2010/main" val="2797900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2" descr="Pictures show examples of election official uses of seals."/>
          <p:cNvPicPr>
            <a:picLocks noGrp="1" noChangeAspect="1" noChangeArrowheads="1"/>
          </p:cNvPicPr>
          <p:nvPr>
            <p:ph idx="4294967295"/>
          </p:nvPr>
        </p:nvPicPr>
        <p:blipFill>
          <a:blip r:embed="rId2" cstate="print"/>
          <a:srcRect/>
          <a:stretch>
            <a:fillRect/>
          </a:stretch>
        </p:blipFill>
        <p:spPr bwMode="auto">
          <a:xfrm>
            <a:off x="143696" y="1487605"/>
            <a:ext cx="5196870" cy="36030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ight Arrow 4"/>
          <p:cNvSpPr/>
          <p:nvPr/>
        </p:nvSpPr>
        <p:spPr>
          <a:xfrm>
            <a:off x="143696" y="5977719"/>
            <a:ext cx="2735982" cy="880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Maricopa Co, AZ</a:t>
            </a:r>
            <a:endParaRPr lang="en-US" dirty="0">
              <a:solidFill>
                <a:prstClr val="white"/>
              </a:solidFill>
            </a:endParaRPr>
          </a:p>
        </p:txBody>
      </p:sp>
      <p:sp>
        <p:nvSpPr>
          <p:cNvPr id="8" name="Title 3"/>
          <p:cNvSpPr>
            <a:spLocks noGrp="1"/>
          </p:cNvSpPr>
          <p:nvPr>
            <p:ph type="title"/>
          </p:nvPr>
        </p:nvSpPr>
        <p:spPr>
          <a:xfrm>
            <a:off x="143696" y="243296"/>
            <a:ext cx="7772400" cy="1362075"/>
          </a:xfrm>
        </p:spPr>
        <p:txBody>
          <a:bodyPr/>
          <a:lstStyle/>
          <a:p>
            <a:r>
              <a:rPr lang="en-US" dirty="0" smtClean="0"/>
              <a:t>Election Realities:</a:t>
            </a:r>
            <a:br>
              <a:rPr lang="en-US" dirty="0" smtClean="0"/>
            </a:br>
            <a:r>
              <a:rPr lang="en-US" dirty="0" smtClean="0"/>
              <a:t>Human Element</a:t>
            </a:r>
            <a:endParaRPr lang="en-US" dirty="0"/>
          </a:p>
        </p:txBody>
      </p:sp>
      <p:pic>
        <p:nvPicPr>
          <p:cNvPr id="7" name="Picture 6"/>
          <p:cNvPicPr>
            <a:picLocks noChangeAspect="1"/>
          </p:cNvPicPr>
          <p:nvPr/>
        </p:nvPicPr>
        <p:blipFill>
          <a:blip r:embed="rId3"/>
          <a:stretch>
            <a:fillRect/>
          </a:stretch>
        </p:blipFill>
        <p:spPr>
          <a:xfrm>
            <a:off x="4761568" y="3111690"/>
            <a:ext cx="4234277" cy="3641293"/>
          </a:xfrm>
          <a:prstGeom prst="rect">
            <a:avLst/>
          </a:prstGeom>
        </p:spPr>
      </p:pic>
    </p:spTree>
    <p:extLst>
      <p:ext uri="{BB962C8B-B14F-4D97-AF65-F5344CB8AC3E}">
        <p14:creationId xmlns:p14="http://schemas.microsoft.com/office/powerpoint/2010/main" val="2134993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C2FEE08-69F6-694C-9AAF-59BAA227EE9E}" type="slidenum">
              <a:rPr lang="en-US" smtClean="0">
                <a:solidFill>
                  <a:prstClr val="white"/>
                </a:solidFill>
              </a:rPr>
              <a:pPr/>
              <a:t>34</a:t>
            </a:fld>
            <a:endParaRPr lang="en-US" dirty="0">
              <a:solidFill>
                <a:prstClr val="white"/>
              </a:solidFill>
            </a:endParaRPr>
          </a:p>
        </p:txBody>
      </p:sp>
      <p:sp>
        <p:nvSpPr>
          <p:cNvPr id="4" name="Title 3"/>
          <p:cNvSpPr>
            <a:spLocks noGrp="1"/>
          </p:cNvSpPr>
          <p:nvPr>
            <p:ph type="title"/>
          </p:nvPr>
        </p:nvSpPr>
        <p:spPr>
          <a:xfrm>
            <a:off x="149107" y="192396"/>
            <a:ext cx="7772400" cy="1362075"/>
          </a:xfrm>
        </p:spPr>
        <p:txBody>
          <a:bodyPr/>
          <a:lstStyle/>
          <a:p>
            <a:r>
              <a:rPr lang="en-US" dirty="0"/>
              <a:t>Election Office Realities</a:t>
            </a:r>
            <a:r>
              <a:rPr lang="en-US" dirty="0" smtClean="0"/>
              <a:t>:</a:t>
            </a:r>
            <a:br>
              <a:rPr lang="en-US" dirty="0" smtClean="0"/>
            </a:br>
            <a:r>
              <a:rPr lang="en-US" dirty="0" smtClean="0"/>
              <a:t>Human Element…</a:t>
            </a:r>
            <a:endParaRPr lang="en-US" dirty="0"/>
          </a:p>
        </p:txBody>
      </p:sp>
      <p:pic>
        <p:nvPicPr>
          <p:cNvPr id="2" name="Picture 1" descr="more examples of election official uses of seals."/>
          <p:cNvPicPr>
            <a:picLocks noChangeAspect="1"/>
          </p:cNvPicPr>
          <p:nvPr/>
        </p:nvPicPr>
        <p:blipFill>
          <a:blip r:embed="rId2"/>
          <a:stretch>
            <a:fillRect/>
          </a:stretch>
        </p:blipFill>
        <p:spPr>
          <a:xfrm>
            <a:off x="1269242" y="1180591"/>
            <a:ext cx="7416731" cy="5677410"/>
          </a:xfrm>
          <a:prstGeom prst="rect">
            <a:avLst/>
          </a:prstGeom>
        </p:spPr>
      </p:pic>
      <p:pic>
        <p:nvPicPr>
          <p:cNvPr id="5" name="Picture 4"/>
          <p:cNvPicPr>
            <a:picLocks noChangeAspect="1"/>
          </p:cNvPicPr>
          <p:nvPr/>
        </p:nvPicPr>
        <p:blipFill>
          <a:blip r:embed="rId3"/>
          <a:stretch>
            <a:fillRect/>
          </a:stretch>
        </p:blipFill>
        <p:spPr>
          <a:xfrm>
            <a:off x="4977607" y="1463539"/>
            <a:ext cx="3492848" cy="2614530"/>
          </a:xfrm>
          <a:prstGeom prst="rect">
            <a:avLst/>
          </a:prstGeom>
        </p:spPr>
      </p:pic>
      <p:sp>
        <p:nvSpPr>
          <p:cNvPr id="6" name="Right Arrow 5"/>
          <p:cNvSpPr/>
          <p:nvPr/>
        </p:nvSpPr>
        <p:spPr>
          <a:xfrm>
            <a:off x="143696" y="5977719"/>
            <a:ext cx="2735982" cy="880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Maricopa Co, AZ</a:t>
            </a:r>
            <a:endParaRPr lang="en-US" dirty="0">
              <a:solidFill>
                <a:prstClr val="white"/>
              </a:solidFill>
            </a:endParaRPr>
          </a:p>
        </p:txBody>
      </p:sp>
    </p:spTree>
    <p:extLst>
      <p:ext uri="{BB962C8B-B14F-4D97-AF65-F5344CB8AC3E}">
        <p14:creationId xmlns:p14="http://schemas.microsoft.com/office/powerpoint/2010/main" val="32861917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even more examples of election official uses of seals"/>
          <p:cNvPicPr>
            <a:picLocks noGrp="1" noChangeAspect="1" noChangeArrowheads="1"/>
          </p:cNvPicPr>
          <p:nvPr>
            <p:ph idx="4294967295"/>
          </p:nvPr>
        </p:nvPicPr>
        <p:blipFill>
          <a:blip r:embed="rId2" cstate="print"/>
          <a:srcRect/>
          <a:stretch>
            <a:fillRect/>
          </a:stretch>
        </p:blipFill>
        <p:spPr bwMode="auto">
          <a:xfrm>
            <a:off x="3439236" y="1444333"/>
            <a:ext cx="5336370" cy="5079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ight Arrow 6"/>
          <p:cNvSpPr/>
          <p:nvPr/>
        </p:nvSpPr>
        <p:spPr>
          <a:xfrm>
            <a:off x="143696" y="5977719"/>
            <a:ext cx="2735982" cy="880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Maricopa Co, AZ</a:t>
            </a:r>
            <a:endParaRPr lang="en-US" dirty="0">
              <a:solidFill>
                <a:prstClr val="white"/>
              </a:solidFill>
            </a:endParaRPr>
          </a:p>
        </p:txBody>
      </p:sp>
      <p:sp>
        <p:nvSpPr>
          <p:cNvPr id="9" name="Title 3"/>
          <p:cNvSpPr txBox="1">
            <a:spLocks/>
          </p:cNvSpPr>
          <p:nvPr/>
        </p:nvSpPr>
        <p:spPr>
          <a:xfrm>
            <a:off x="143696" y="243296"/>
            <a:ext cx="7772400" cy="1362075"/>
          </a:xfrm>
          <a:prstGeom prst="rect">
            <a:avLst/>
          </a:prstGeom>
        </p:spPr>
        <p:txBody>
          <a:bodyPr anchor="t"/>
          <a:lstStyle>
            <a:lvl1pPr algn="l" defTabSz="457200" rtl="0" eaLnBrk="1" latinLnBrk="0" hangingPunct="1">
              <a:spcBef>
                <a:spcPct val="0"/>
              </a:spcBef>
              <a:buNone/>
              <a:defRPr sz="3000" b="0" kern="1200" cap="none">
                <a:solidFill>
                  <a:srgbClr val="3B3D3F"/>
                </a:solidFill>
                <a:latin typeface="Century Gothic"/>
                <a:ea typeface="+mj-ea"/>
                <a:cs typeface="Century Gothic"/>
              </a:defRPr>
            </a:lvl1pPr>
          </a:lstStyle>
          <a:p>
            <a:r>
              <a:rPr lang="en-US" smtClean="0"/>
              <a:t>Election Realities:</a:t>
            </a:r>
            <a:br>
              <a:rPr lang="en-US" smtClean="0"/>
            </a:br>
            <a:r>
              <a:rPr lang="en-US" smtClean="0"/>
              <a:t>Human Element</a:t>
            </a:r>
            <a:endParaRPr lang="en-US" dirty="0"/>
          </a:p>
        </p:txBody>
      </p:sp>
    </p:spTree>
    <p:extLst>
      <p:ext uri="{BB962C8B-B14F-4D97-AF65-F5344CB8AC3E}">
        <p14:creationId xmlns:p14="http://schemas.microsoft.com/office/powerpoint/2010/main" val="9803288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3"/>
          <p:cNvSpPr>
            <a:spLocks noGrp="1"/>
          </p:cNvSpPr>
          <p:nvPr>
            <p:ph type="title"/>
          </p:nvPr>
        </p:nvSpPr>
        <p:spPr>
          <a:xfrm>
            <a:off x="0" y="-19144"/>
            <a:ext cx="7772400" cy="1362075"/>
          </a:xfrm>
        </p:spPr>
        <p:txBody>
          <a:bodyPr/>
          <a:lstStyle/>
          <a:p>
            <a:pPr algn="l"/>
            <a:r>
              <a:rPr lang="en-US" dirty="0" smtClean="0"/>
              <a:t>Election Realities:</a:t>
            </a:r>
            <a:br>
              <a:rPr lang="en-US" dirty="0" smtClean="0"/>
            </a:br>
            <a:r>
              <a:rPr lang="en-US" dirty="0" smtClean="0"/>
              <a:t>Human Element</a:t>
            </a:r>
            <a:endParaRPr lang="en-US" dirty="0"/>
          </a:p>
        </p:txBody>
      </p:sp>
      <p:pic>
        <p:nvPicPr>
          <p:cNvPr id="1026" name="Picture 2"/>
          <p:cNvPicPr>
            <a:picLocks noGrp="1" noChangeAspect="1" noChangeArrowheads="1"/>
          </p:cNvPicPr>
          <p:nvPr>
            <p:ph idx="4294967295"/>
          </p:nvPr>
        </p:nvPicPr>
        <p:blipFill>
          <a:blip r:embed="rId2" cstate="print"/>
          <a:srcRect/>
          <a:stretch>
            <a:fillRect/>
          </a:stretch>
        </p:blipFill>
        <p:spPr bwMode="auto">
          <a:xfrm>
            <a:off x="2402006" y="1462355"/>
            <a:ext cx="6441743" cy="51185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ight Arrow 5"/>
          <p:cNvSpPr/>
          <p:nvPr/>
        </p:nvSpPr>
        <p:spPr>
          <a:xfrm>
            <a:off x="143696" y="5977719"/>
            <a:ext cx="2735982" cy="880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Maricopa Co, AZ</a:t>
            </a:r>
            <a:endParaRPr lang="en-US" dirty="0">
              <a:solidFill>
                <a:prstClr val="white"/>
              </a:solidFill>
            </a:endParaRPr>
          </a:p>
        </p:txBody>
      </p:sp>
    </p:spTree>
    <p:extLst>
      <p:ext uri="{BB962C8B-B14F-4D97-AF65-F5344CB8AC3E}">
        <p14:creationId xmlns:p14="http://schemas.microsoft.com/office/powerpoint/2010/main" val="11330094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08081" y="1501254"/>
            <a:ext cx="7933978" cy="5356746"/>
          </a:xfrm>
          <a:prstGeom prst="rect">
            <a:avLst/>
          </a:prstGeom>
        </p:spPr>
      </p:pic>
      <p:sp>
        <p:nvSpPr>
          <p:cNvPr id="3" name="Slide Number Placeholder 2"/>
          <p:cNvSpPr>
            <a:spLocks noGrp="1"/>
          </p:cNvSpPr>
          <p:nvPr>
            <p:ph type="sldNum" sz="quarter" idx="12"/>
          </p:nvPr>
        </p:nvSpPr>
        <p:spPr/>
        <p:txBody>
          <a:bodyPr/>
          <a:lstStyle/>
          <a:p>
            <a:fld id="{3C2FEE08-69F6-694C-9AAF-59BAA227EE9E}" type="slidenum">
              <a:rPr lang="en-US" smtClean="0">
                <a:solidFill>
                  <a:prstClr val="white"/>
                </a:solidFill>
              </a:rPr>
              <a:pPr/>
              <a:t>37</a:t>
            </a:fld>
            <a:endParaRPr lang="en-US" dirty="0">
              <a:solidFill>
                <a:prstClr val="white"/>
              </a:solidFill>
            </a:endParaRPr>
          </a:p>
        </p:txBody>
      </p:sp>
      <p:sp>
        <p:nvSpPr>
          <p:cNvPr id="6" name="Right Arrow 5"/>
          <p:cNvSpPr/>
          <p:nvPr/>
        </p:nvSpPr>
        <p:spPr>
          <a:xfrm>
            <a:off x="143696" y="5977719"/>
            <a:ext cx="2735982" cy="880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Maricopa Co, AZ</a:t>
            </a:r>
            <a:endParaRPr lang="en-US" dirty="0">
              <a:solidFill>
                <a:prstClr val="white"/>
              </a:solidFill>
            </a:endParaRPr>
          </a:p>
        </p:txBody>
      </p:sp>
      <p:sp>
        <p:nvSpPr>
          <p:cNvPr id="8" name="Title 3"/>
          <p:cNvSpPr txBox="1">
            <a:spLocks/>
          </p:cNvSpPr>
          <p:nvPr/>
        </p:nvSpPr>
        <p:spPr>
          <a:xfrm>
            <a:off x="143696" y="243296"/>
            <a:ext cx="7772400" cy="1362075"/>
          </a:xfrm>
          <a:prstGeom prst="rect">
            <a:avLst/>
          </a:prstGeom>
        </p:spPr>
        <p:txBody>
          <a:bodyPr anchor="t"/>
          <a:lstStyle>
            <a:lvl1pPr algn="l" defTabSz="457200" rtl="0" eaLnBrk="1" latinLnBrk="0" hangingPunct="1">
              <a:spcBef>
                <a:spcPct val="0"/>
              </a:spcBef>
              <a:buNone/>
              <a:defRPr sz="3000" b="0" kern="1200" cap="none">
                <a:solidFill>
                  <a:srgbClr val="3B3D3F"/>
                </a:solidFill>
                <a:latin typeface="Century Gothic"/>
                <a:ea typeface="+mj-ea"/>
                <a:cs typeface="Century Gothic"/>
              </a:defRPr>
            </a:lvl1pPr>
          </a:lstStyle>
          <a:p>
            <a:r>
              <a:rPr lang="en-US" smtClean="0"/>
              <a:t>Election Realities:</a:t>
            </a:r>
            <a:br>
              <a:rPr lang="en-US" smtClean="0"/>
            </a:br>
            <a:r>
              <a:rPr lang="en-US" smtClean="0"/>
              <a:t>Human Element</a:t>
            </a:r>
            <a:endParaRPr lang="en-US" dirty="0"/>
          </a:p>
        </p:txBody>
      </p:sp>
    </p:spTree>
    <p:extLst>
      <p:ext uri="{BB962C8B-B14F-4D97-AF65-F5344CB8AC3E}">
        <p14:creationId xmlns:p14="http://schemas.microsoft.com/office/powerpoint/2010/main" val="42781807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228" y="1378857"/>
            <a:ext cx="8795657" cy="3904343"/>
          </a:xfrm>
        </p:spPr>
        <p:txBody>
          <a:bodyPr/>
          <a:lstStyle/>
          <a:p>
            <a:r>
              <a:rPr lang="en-US" dirty="0" smtClean="0">
                <a:latin typeface="Book Antiqua" panose="02040602050305030304" pitchFamily="18" charset="0"/>
              </a:rPr>
              <a:t>2/8: So as Diane mentioned yesterday, and what the PCEA heard repeatedly, pollworkers don’t always set up/turn on the accessible device.  WHY?</a:t>
            </a:r>
            <a:br>
              <a:rPr lang="en-US" dirty="0" smtClean="0">
                <a:latin typeface="Book Antiqua" panose="02040602050305030304" pitchFamily="18" charset="0"/>
              </a:rPr>
            </a:br>
            <a:r>
              <a:rPr lang="en-US" dirty="0">
                <a:latin typeface="Book Antiqua" panose="02040602050305030304" pitchFamily="18" charset="0"/>
              </a:rPr>
              <a:t/>
            </a:r>
            <a:br>
              <a:rPr lang="en-US" dirty="0">
                <a:latin typeface="Book Antiqua" panose="02040602050305030304" pitchFamily="18" charset="0"/>
              </a:rPr>
            </a:br>
            <a:r>
              <a:rPr lang="en-US" dirty="0" smtClean="0">
                <a:latin typeface="Book Antiqua" panose="02040602050305030304" pitchFamily="18" charset="0"/>
              </a:rPr>
              <a:t>It may be useable for the voter, but not for the worker &amp; ten years of training hasn’t changed that.</a:t>
            </a:r>
            <a:endParaRPr lang="en-US" dirty="0">
              <a:latin typeface="Book Antiqua" panose="02040602050305030304" pitchFamily="18" charset="0"/>
            </a:endParaRPr>
          </a:p>
        </p:txBody>
      </p:sp>
      <p:sp>
        <p:nvSpPr>
          <p:cNvPr id="3" name="Slide Number Placeholder 2"/>
          <p:cNvSpPr>
            <a:spLocks noGrp="1"/>
          </p:cNvSpPr>
          <p:nvPr>
            <p:ph type="sldNum" sz="quarter" idx="12"/>
          </p:nvPr>
        </p:nvSpPr>
        <p:spPr/>
        <p:txBody>
          <a:bodyPr/>
          <a:lstStyle/>
          <a:p>
            <a:fld id="{3C2FEE08-69F6-694C-9AAF-59BAA227EE9E}" type="slidenum">
              <a:rPr lang="en-US" smtClean="0">
                <a:solidFill>
                  <a:prstClr val="white"/>
                </a:solidFill>
              </a:rPr>
              <a:pPr/>
              <a:t>38</a:t>
            </a:fld>
            <a:endParaRPr lang="en-US" dirty="0">
              <a:solidFill>
                <a:prstClr val="white"/>
              </a:solidFill>
            </a:endParaRPr>
          </a:p>
        </p:txBody>
      </p:sp>
    </p:spTree>
    <p:extLst>
      <p:ext uri="{BB962C8B-B14F-4D97-AF65-F5344CB8AC3E}">
        <p14:creationId xmlns:p14="http://schemas.microsoft.com/office/powerpoint/2010/main" val="15902910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003" y="1645557"/>
            <a:ext cx="8283796" cy="2534557"/>
          </a:xfrm>
        </p:spPr>
        <p:txBody>
          <a:bodyPr/>
          <a:lstStyle/>
          <a:p>
            <a:r>
              <a:rPr lang="en-US" dirty="0" smtClean="0">
                <a:latin typeface="Book Antiqua" panose="02040602050305030304" pitchFamily="18" charset="0"/>
              </a:rPr>
              <a:t>So. </a:t>
            </a:r>
            <a:br>
              <a:rPr lang="en-US" dirty="0" smtClean="0">
                <a:latin typeface="Book Antiqua" panose="02040602050305030304" pitchFamily="18" charset="0"/>
              </a:rPr>
            </a:br>
            <a:r>
              <a:rPr lang="en-US" dirty="0" smtClean="0">
                <a:latin typeface="Book Antiqua" panose="02040602050305030304" pitchFamily="18" charset="0"/>
              </a:rPr>
              <a:t>Should the standards inform the ability to actually USE the equipment—not to register your selections and to vote, but to SIMPLY TURN IT ON &amp; PREP IT FOR THE VOTER?</a:t>
            </a:r>
            <a:endParaRPr lang="en-US" dirty="0">
              <a:latin typeface="Book Antiqua" panose="02040602050305030304" pitchFamily="18" charset="0"/>
            </a:endParaRPr>
          </a:p>
        </p:txBody>
      </p:sp>
      <p:sp>
        <p:nvSpPr>
          <p:cNvPr id="3" name="Slide Number Placeholder 2"/>
          <p:cNvSpPr>
            <a:spLocks noGrp="1"/>
          </p:cNvSpPr>
          <p:nvPr>
            <p:ph type="sldNum" sz="quarter" idx="12"/>
          </p:nvPr>
        </p:nvSpPr>
        <p:spPr/>
        <p:txBody>
          <a:bodyPr/>
          <a:lstStyle/>
          <a:p>
            <a:fld id="{3C2FEE08-69F6-694C-9AAF-59BAA227EE9E}" type="slidenum">
              <a:rPr lang="en-US" smtClean="0">
                <a:solidFill>
                  <a:prstClr val="white"/>
                </a:solidFill>
              </a:rPr>
              <a:pPr/>
              <a:t>39</a:t>
            </a:fld>
            <a:endParaRPr lang="en-US" dirty="0">
              <a:solidFill>
                <a:prstClr val="white"/>
              </a:solidFill>
            </a:endParaRPr>
          </a:p>
        </p:txBody>
      </p:sp>
    </p:spTree>
    <p:extLst>
      <p:ext uri="{BB962C8B-B14F-4D97-AF65-F5344CB8AC3E}">
        <p14:creationId xmlns:p14="http://schemas.microsoft.com/office/powerpoint/2010/main" val="15503797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C2FEE08-69F6-694C-9AAF-59BAA227EE9E}" type="slidenum">
              <a:rPr lang="en-US" smtClean="0"/>
              <a:pPr/>
              <a:t>4</a:t>
            </a:fld>
            <a:endParaRPr lang="en-US" dirty="0"/>
          </a:p>
        </p:txBody>
      </p:sp>
      <p:pic>
        <p:nvPicPr>
          <p:cNvPr id="4" name="Picture 3"/>
          <p:cNvPicPr>
            <a:picLocks noChangeAspect="1"/>
          </p:cNvPicPr>
          <p:nvPr/>
        </p:nvPicPr>
        <p:blipFill>
          <a:blip r:embed="rId2"/>
          <a:stretch>
            <a:fillRect/>
          </a:stretch>
        </p:blipFill>
        <p:spPr>
          <a:xfrm>
            <a:off x="265112" y="3365074"/>
            <a:ext cx="8762423" cy="3492926"/>
          </a:xfrm>
          <a:prstGeom prst="rect">
            <a:avLst/>
          </a:prstGeom>
        </p:spPr>
      </p:pic>
      <p:sp>
        <p:nvSpPr>
          <p:cNvPr id="5" name="Content Placeholder 2"/>
          <p:cNvSpPr txBox="1">
            <a:spLocks/>
          </p:cNvSpPr>
          <p:nvPr/>
        </p:nvSpPr>
        <p:spPr>
          <a:xfrm>
            <a:off x="198001" y="320182"/>
            <a:ext cx="5970788" cy="2559496"/>
          </a:xfrm>
          <a:prstGeom prst="rect">
            <a:avLst/>
          </a:prstGeom>
          <a:solidFill>
            <a:schemeClr val="bg1"/>
          </a:solidFill>
        </p:spPr>
        <p:txBody>
          <a:bodyPr>
            <a:noAutofit/>
          </a:bodyPr>
          <a:lstStyle>
            <a:lvl1pPr marL="342900" indent="-342900" algn="l" defTabSz="457200" rtl="0" eaLnBrk="1" latinLnBrk="0" hangingPunct="1">
              <a:spcBef>
                <a:spcPct val="20000"/>
              </a:spcBef>
              <a:buFont typeface="Arial"/>
              <a:buNone/>
              <a:defRPr sz="2000" b="1" kern="1200">
                <a:solidFill>
                  <a:srgbClr val="304668"/>
                </a:solidFill>
                <a:latin typeface="Century Gothic"/>
                <a:ea typeface="+mn-ea"/>
                <a:cs typeface="Century Gothic"/>
              </a:defRPr>
            </a:lvl1pPr>
            <a:lvl2pPr marL="742950" indent="-285750" algn="l" defTabSz="457200" rtl="0" eaLnBrk="1" latinLnBrk="0" hangingPunct="1">
              <a:spcBef>
                <a:spcPct val="20000"/>
              </a:spcBef>
              <a:buFont typeface="Arial"/>
              <a:buChar char="–"/>
              <a:defRPr sz="17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C00000"/>
              </a:buClr>
            </a:pPr>
            <a:r>
              <a:rPr lang="en-US" sz="2400" dirty="0">
                <a:latin typeface="Book Antiqua" panose="02040602050305030304" pitchFamily="18" charset="0"/>
              </a:rPr>
              <a:t>PCEA </a:t>
            </a:r>
            <a:endParaRPr lang="en-US" sz="2400" dirty="0" smtClean="0">
              <a:latin typeface="Book Antiqua" panose="02040602050305030304" pitchFamily="18" charset="0"/>
            </a:endParaRPr>
          </a:p>
          <a:p>
            <a:pPr>
              <a:buClr>
                <a:srgbClr val="C00000"/>
              </a:buClr>
              <a:buFont typeface="Wingdings" panose="05000000000000000000" pitchFamily="2" charset="2"/>
              <a:buChar char="Ø"/>
            </a:pPr>
            <a:r>
              <a:rPr lang="en-US" sz="2400" dirty="0">
                <a:latin typeface="Book Antiqua" panose="02040602050305030304" pitchFamily="18" charset="0"/>
              </a:rPr>
              <a:t>Testing: What we heard </a:t>
            </a:r>
          </a:p>
          <a:p>
            <a:pPr lvl="1">
              <a:buClr>
                <a:srgbClr val="C00000"/>
              </a:buClr>
              <a:buFont typeface="Wingdings" panose="05000000000000000000" pitchFamily="2" charset="2"/>
              <a:buChar char="Ø"/>
            </a:pPr>
            <a:r>
              <a:rPr lang="en-US" sz="2400" dirty="0" smtClean="0">
                <a:latin typeface="Book Antiqua" panose="02040602050305030304" pitchFamily="18" charset="0"/>
              </a:rPr>
              <a:t>Too costly</a:t>
            </a:r>
          </a:p>
          <a:p>
            <a:pPr lvl="1">
              <a:buClr>
                <a:srgbClr val="C00000"/>
              </a:buClr>
              <a:buFont typeface="Wingdings" panose="05000000000000000000" pitchFamily="2" charset="2"/>
              <a:buChar char="Ø"/>
            </a:pPr>
            <a:r>
              <a:rPr lang="en-US" sz="2400" dirty="0" smtClean="0">
                <a:latin typeface="Book Antiqua" panose="02040602050305030304" pitchFamily="18" charset="0"/>
              </a:rPr>
              <a:t>Takes </a:t>
            </a:r>
            <a:r>
              <a:rPr lang="en-US" sz="2400" dirty="0">
                <a:latin typeface="Book Antiqua" panose="02040602050305030304" pitchFamily="18" charset="0"/>
              </a:rPr>
              <a:t>too </a:t>
            </a:r>
            <a:r>
              <a:rPr lang="en-US" sz="2400" dirty="0" smtClean="0">
                <a:latin typeface="Book Antiqua" panose="02040602050305030304" pitchFamily="18" charset="0"/>
              </a:rPr>
              <a:t>long</a:t>
            </a:r>
          </a:p>
          <a:p>
            <a:pPr lvl="1">
              <a:buClr>
                <a:srgbClr val="C00000"/>
              </a:buClr>
              <a:buFont typeface="Wingdings" panose="05000000000000000000" pitchFamily="2" charset="2"/>
              <a:buChar char="Ø"/>
            </a:pPr>
            <a:r>
              <a:rPr lang="en-US" sz="2400" dirty="0" smtClean="0">
                <a:latin typeface="Book Antiqua" panose="02040602050305030304" pitchFamily="18" charset="0"/>
              </a:rPr>
              <a:t>Issues </a:t>
            </a:r>
            <a:r>
              <a:rPr lang="en-US" sz="2400" dirty="0">
                <a:latin typeface="Book Antiqua" panose="02040602050305030304" pitchFamily="18" charset="0"/>
              </a:rPr>
              <a:t>with “nimbleness” of </a:t>
            </a:r>
            <a:r>
              <a:rPr lang="en-US" sz="2400" dirty="0" smtClean="0">
                <a:latin typeface="Book Antiqua" panose="02040602050305030304" pitchFamily="18" charset="0"/>
              </a:rPr>
              <a:t>modifications</a:t>
            </a:r>
          </a:p>
          <a:p>
            <a:pPr lvl="1">
              <a:buClr>
                <a:srgbClr val="C00000"/>
              </a:buClr>
              <a:buFont typeface="Wingdings" panose="05000000000000000000" pitchFamily="2" charset="2"/>
              <a:buChar char="Ø"/>
            </a:pPr>
            <a:r>
              <a:rPr lang="en-US" sz="2400" dirty="0" smtClean="0">
                <a:latin typeface="Book Antiqua" panose="02040602050305030304" pitchFamily="18" charset="0"/>
              </a:rPr>
              <a:t>Desire </a:t>
            </a:r>
            <a:r>
              <a:rPr lang="en-US" sz="2400" dirty="0">
                <a:latin typeface="Book Antiqua" panose="02040602050305030304" pitchFamily="18" charset="0"/>
              </a:rPr>
              <a:t>for clarity in </a:t>
            </a:r>
            <a:r>
              <a:rPr lang="en-US" sz="2400" dirty="0" smtClean="0">
                <a:latin typeface="Book Antiqua" panose="02040602050305030304" pitchFamily="18" charset="0"/>
              </a:rPr>
              <a:t>testing</a:t>
            </a:r>
          </a:p>
        </p:txBody>
      </p:sp>
    </p:spTree>
    <p:extLst>
      <p:ext uri="{BB962C8B-B14F-4D97-AF65-F5344CB8AC3E}">
        <p14:creationId xmlns:p14="http://schemas.microsoft.com/office/powerpoint/2010/main" val="3088846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993900"/>
            <a:ext cx="8189458" cy="1866900"/>
          </a:xfrm>
        </p:spPr>
        <p:txBody>
          <a:bodyPr/>
          <a:lstStyle/>
          <a:p>
            <a:r>
              <a:rPr lang="en-US" dirty="0" smtClean="0">
                <a:latin typeface="Book Antiqua" panose="02040602050305030304" pitchFamily="18" charset="0"/>
              </a:rPr>
              <a:t>2/8: “Everything has changed except our way of thinking”</a:t>
            </a:r>
            <a:br>
              <a:rPr lang="en-US" dirty="0" smtClean="0">
                <a:latin typeface="Book Antiqua" panose="02040602050305030304" pitchFamily="18" charset="0"/>
              </a:rPr>
            </a:br>
            <a:r>
              <a:rPr lang="en-US" dirty="0" smtClean="0">
                <a:latin typeface="Book Antiqua" panose="02040602050305030304" pitchFamily="18" charset="0"/>
              </a:rPr>
              <a:t>(Merle channels Einstein—again)</a:t>
            </a:r>
            <a:endParaRPr lang="en-US" dirty="0">
              <a:latin typeface="Book Antiqua" panose="02040602050305030304" pitchFamily="18" charset="0"/>
            </a:endParaRPr>
          </a:p>
        </p:txBody>
      </p:sp>
      <p:sp>
        <p:nvSpPr>
          <p:cNvPr id="3" name="Slide Number Placeholder 2"/>
          <p:cNvSpPr>
            <a:spLocks noGrp="1"/>
          </p:cNvSpPr>
          <p:nvPr>
            <p:ph type="sldNum" sz="quarter" idx="12"/>
          </p:nvPr>
        </p:nvSpPr>
        <p:spPr/>
        <p:txBody>
          <a:bodyPr/>
          <a:lstStyle/>
          <a:p>
            <a:fld id="{3C2FEE08-69F6-694C-9AAF-59BAA227EE9E}" type="slidenum">
              <a:rPr lang="en-US" smtClean="0">
                <a:solidFill>
                  <a:prstClr val="white"/>
                </a:solidFill>
              </a:rPr>
              <a:pPr/>
              <a:t>40</a:t>
            </a:fld>
            <a:endParaRPr lang="en-US" dirty="0">
              <a:solidFill>
                <a:prstClr val="white"/>
              </a:solidFill>
            </a:endParaRPr>
          </a:p>
        </p:txBody>
      </p:sp>
    </p:spTree>
    <p:extLst>
      <p:ext uri="{BB962C8B-B14F-4D97-AF65-F5344CB8AC3E}">
        <p14:creationId xmlns:p14="http://schemas.microsoft.com/office/powerpoint/2010/main" val="34682926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4" y="1993900"/>
            <a:ext cx="8926286" cy="1362075"/>
          </a:xfrm>
        </p:spPr>
        <p:txBody>
          <a:bodyPr/>
          <a:lstStyle/>
          <a:p>
            <a:r>
              <a:rPr lang="en-US" dirty="0" smtClean="0">
                <a:latin typeface="Book Antiqua" panose="02040602050305030304" pitchFamily="18" charset="0"/>
              </a:rPr>
              <a:t>2/8: As Jeremy (G) mentioned, time is of the essence and there is monumental work to be done.</a:t>
            </a:r>
            <a:endParaRPr lang="en-US" dirty="0">
              <a:latin typeface="Book Antiqua" panose="02040602050305030304" pitchFamily="18" charset="0"/>
            </a:endParaRPr>
          </a:p>
        </p:txBody>
      </p:sp>
      <p:sp>
        <p:nvSpPr>
          <p:cNvPr id="3" name="Slide Number Placeholder 2"/>
          <p:cNvSpPr>
            <a:spLocks noGrp="1"/>
          </p:cNvSpPr>
          <p:nvPr>
            <p:ph type="sldNum" sz="quarter" idx="12"/>
          </p:nvPr>
        </p:nvSpPr>
        <p:spPr/>
        <p:txBody>
          <a:bodyPr/>
          <a:lstStyle/>
          <a:p>
            <a:fld id="{3C2FEE08-69F6-694C-9AAF-59BAA227EE9E}" type="slidenum">
              <a:rPr lang="en-US" smtClean="0">
                <a:solidFill>
                  <a:prstClr val="white"/>
                </a:solidFill>
              </a:rPr>
              <a:pPr/>
              <a:t>41</a:t>
            </a:fld>
            <a:endParaRPr lang="en-US" dirty="0">
              <a:solidFill>
                <a:prstClr val="white"/>
              </a:solidFill>
            </a:endParaRPr>
          </a:p>
        </p:txBody>
      </p:sp>
    </p:spTree>
    <p:extLst>
      <p:ext uri="{BB962C8B-B14F-4D97-AF65-F5344CB8AC3E}">
        <p14:creationId xmlns:p14="http://schemas.microsoft.com/office/powerpoint/2010/main" val="81914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ook Antiqua" panose="02040602050305030304" pitchFamily="18" charset="0"/>
              </a:rPr>
              <a:t>Do we continue in the current paradigm, continue the status quo?</a:t>
            </a:r>
            <a:endParaRPr lang="en-US" dirty="0">
              <a:latin typeface="Book Antiqua" panose="02040602050305030304" pitchFamily="18" charset="0"/>
            </a:endParaRPr>
          </a:p>
        </p:txBody>
      </p:sp>
      <p:sp>
        <p:nvSpPr>
          <p:cNvPr id="3" name="Slide Number Placeholder 2"/>
          <p:cNvSpPr>
            <a:spLocks noGrp="1"/>
          </p:cNvSpPr>
          <p:nvPr>
            <p:ph type="sldNum" sz="quarter" idx="12"/>
          </p:nvPr>
        </p:nvSpPr>
        <p:spPr/>
        <p:txBody>
          <a:bodyPr/>
          <a:lstStyle/>
          <a:p>
            <a:fld id="{3C2FEE08-69F6-694C-9AAF-59BAA227EE9E}" type="slidenum">
              <a:rPr lang="en-US" smtClean="0">
                <a:solidFill>
                  <a:prstClr val="white"/>
                </a:solidFill>
              </a:rPr>
              <a:pPr/>
              <a:t>42</a:t>
            </a:fld>
            <a:endParaRPr lang="en-US" dirty="0">
              <a:solidFill>
                <a:prstClr val="white"/>
              </a:solidFill>
            </a:endParaRPr>
          </a:p>
        </p:txBody>
      </p:sp>
    </p:spTree>
    <p:extLst>
      <p:ext uri="{BB962C8B-B14F-4D97-AF65-F5344CB8AC3E}">
        <p14:creationId xmlns:p14="http://schemas.microsoft.com/office/powerpoint/2010/main" val="40073231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003" y="671173"/>
            <a:ext cx="5939740" cy="776739"/>
          </a:xfrm>
        </p:spPr>
        <p:txBody>
          <a:bodyPr/>
          <a:lstStyle/>
          <a:p>
            <a:r>
              <a:rPr lang="en-US" sz="3600" dirty="0" smtClean="0">
                <a:latin typeface="Book Antiqua" panose="02040602050305030304" pitchFamily="18" charset="0"/>
              </a:rPr>
              <a:t>“You’re </a:t>
            </a:r>
            <a:r>
              <a:rPr lang="en-US" sz="3600" dirty="0" err="1" smtClean="0">
                <a:latin typeface="Book Antiqua" panose="02040602050305030304" pitchFamily="18" charset="0"/>
              </a:rPr>
              <a:t>gooder</a:t>
            </a:r>
            <a:r>
              <a:rPr lang="en-US" sz="3600" dirty="0" smtClean="0">
                <a:latin typeface="Book Antiqua" panose="02040602050305030304" pitchFamily="18" charset="0"/>
              </a:rPr>
              <a:t> than that”</a:t>
            </a:r>
            <a:endParaRPr lang="en-US" sz="3600" dirty="0">
              <a:latin typeface="Book Antiqua" panose="02040602050305030304" pitchFamily="18" charset="0"/>
            </a:endParaRPr>
          </a:p>
        </p:txBody>
      </p:sp>
      <p:sp>
        <p:nvSpPr>
          <p:cNvPr id="3" name="Slide Number Placeholder 2"/>
          <p:cNvSpPr>
            <a:spLocks noGrp="1"/>
          </p:cNvSpPr>
          <p:nvPr>
            <p:ph type="sldNum" sz="quarter" idx="12"/>
          </p:nvPr>
        </p:nvSpPr>
        <p:spPr/>
        <p:txBody>
          <a:bodyPr/>
          <a:lstStyle/>
          <a:p>
            <a:fld id="{3C2FEE08-69F6-694C-9AAF-59BAA227EE9E}" type="slidenum">
              <a:rPr lang="en-US" smtClean="0">
                <a:solidFill>
                  <a:prstClr val="white"/>
                </a:solidFill>
              </a:rPr>
              <a:pPr/>
              <a:t>43</a:t>
            </a:fld>
            <a:endParaRPr lang="en-US" dirty="0">
              <a:solidFill>
                <a:prstClr val="white"/>
              </a:solidFill>
            </a:endParaRPr>
          </a:p>
        </p:txBody>
      </p:sp>
      <p:pic>
        <p:nvPicPr>
          <p:cNvPr id="4" name="Picture 3"/>
          <p:cNvPicPr>
            <a:picLocks noChangeAspect="1"/>
          </p:cNvPicPr>
          <p:nvPr/>
        </p:nvPicPr>
        <p:blipFill rotWithShape="1">
          <a:blip r:embed="rId2"/>
          <a:srcRect b="13283"/>
          <a:stretch/>
        </p:blipFill>
        <p:spPr>
          <a:xfrm>
            <a:off x="232228" y="2179411"/>
            <a:ext cx="8732297" cy="4370614"/>
          </a:xfrm>
          <a:prstGeom prst="rect">
            <a:avLst/>
          </a:prstGeom>
        </p:spPr>
      </p:pic>
    </p:spTree>
    <p:extLst>
      <p:ext uri="{BB962C8B-B14F-4D97-AF65-F5344CB8AC3E}">
        <p14:creationId xmlns:p14="http://schemas.microsoft.com/office/powerpoint/2010/main" val="32864105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371" y="1291771"/>
            <a:ext cx="8581803" cy="1649302"/>
          </a:xfrm>
        </p:spPr>
        <p:txBody>
          <a:bodyPr/>
          <a:lstStyle/>
          <a:p>
            <a:r>
              <a:rPr lang="en-US" dirty="0" smtClean="0">
                <a:latin typeface="Book Antiqua" panose="02040602050305030304" pitchFamily="18" charset="0"/>
              </a:rPr>
              <a:t>Or do we pick up the mantle to forge this new path through uncharted waters?</a:t>
            </a:r>
            <a:br>
              <a:rPr lang="en-US" dirty="0" smtClean="0">
                <a:latin typeface="Book Antiqua" panose="02040602050305030304" pitchFamily="18" charset="0"/>
              </a:rPr>
            </a:br>
            <a:r>
              <a:rPr lang="en-US" dirty="0" smtClean="0">
                <a:latin typeface="Book Antiqua" panose="02040602050305030304" pitchFamily="18" charset="0"/>
              </a:rPr>
              <a:t>“What will be your Space Jam?”</a:t>
            </a:r>
            <a:endParaRPr lang="en-US" dirty="0">
              <a:latin typeface="Book Antiqua" panose="02040602050305030304" pitchFamily="18" charset="0"/>
            </a:endParaRPr>
          </a:p>
        </p:txBody>
      </p:sp>
      <p:sp>
        <p:nvSpPr>
          <p:cNvPr id="3" name="Slide Number Placeholder 2"/>
          <p:cNvSpPr>
            <a:spLocks noGrp="1"/>
          </p:cNvSpPr>
          <p:nvPr>
            <p:ph type="sldNum" sz="quarter" idx="12"/>
          </p:nvPr>
        </p:nvSpPr>
        <p:spPr/>
        <p:txBody>
          <a:bodyPr/>
          <a:lstStyle/>
          <a:p>
            <a:fld id="{3C2FEE08-69F6-694C-9AAF-59BAA227EE9E}" type="slidenum">
              <a:rPr lang="en-US" smtClean="0">
                <a:solidFill>
                  <a:prstClr val="white"/>
                </a:solidFill>
              </a:rPr>
              <a:pPr/>
              <a:t>44</a:t>
            </a:fld>
            <a:endParaRPr lang="en-US" dirty="0">
              <a:solidFill>
                <a:prstClr val="white"/>
              </a:solidFill>
            </a:endParaRPr>
          </a:p>
        </p:txBody>
      </p:sp>
      <p:pic>
        <p:nvPicPr>
          <p:cNvPr id="5" name="Picture 4"/>
          <p:cNvPicPr>
            <a:picLocks noChangeAspect="1"/>
          </p:cNvPicPr>
          <p:nvPr/>
        </p:nvPicPr>
        <p:blipFill rotWithShape="1">
          <a:blip r:embed="rId2"/>
          <a:srcRect l="9618" t="24553" r="9506" b="15724"/>
          <a:stretch/>
        </p:blipFill>
        <p:spPr>
          <a:xfrm>
            <a:off x="531700" y="3028158"/>
            <a:ext cx="8273143" cy="3434782"/>
          </a:xfrm>
          <a:prstGeom prst="rect">
            <a:avLst/>
          </a:prstGeom>
        </p:spPr>
      </p:pic>
    </p:spTree>
    <p:extLst>
      <p:ext uri="{BB962C8B-B14F-4D97-AF65-F5344CB8AC3E}">
        <p14:creationId xmlns:p14="http://schemas.microsoft.com/office/powerpoint/2010/main" val="2475555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4" y="1312862"/>
            <a:ext cx="8564631" cy="1362075"/>
          </a:xfrm>
        </p:spPr>
        <p:txBody>
          <a:bodyPr/>
          <a:lstStyle/>
          <a:p>
            <a:r>
              <a:rPr lang="en-US" dirty="0" smtClean="0"/>
              <a:t>“What will you create that will make the world awesome?”</a:t>
            </a:r>
            <a:br>
              <a:rPr lang="en-US" dirty="0" smtClean="0"/>
            </a:br>
            <a:endParaRPr lang="en-US" dirty="0"/>
          </a:p>
        </p:txBody>
      </p:sp>
      <p:sp>
        <p:nvSpPr>
          <p:cNvPr id="3" name="Slide Number Placeholder 2"/>
          <p:cNvSpPr>
            <a:spLocks noGrp="1"/>
          </p:cNvSpPr>
          <p:nvPr>
            <p:ph type="sldNum" sz="quarter" idx="12"/>
          </p:nvPr>
        </p:nvSpPr>
        <p:spPr/>
        <p:txBody>
          <a:bodyPr/>
          <a:lstStyle/>
          <a:p>
            <a:fld id="{3C2FEE08-69F6-694C-9AAF-59BAA227EE9E}" type="slidenum">
              <a:rPr lang="en-US" smtClean="0">
                <a:solidFill>
                  <a:prstClr val="white"/>
                </a:solidFill>
              </a:rPr>
              <a:pPr/>
              <a:t>45</a:t>
            </a:fld>
            <a:endParaRPr lang="en-US" dirty="0">
              <a:solidFill>
                <a:prstClr val="white"/>
              </a:solidFill>
            </a:endParaRPr>
          </a:p>
        </p:txBody>
      </p:sp>
      <p:pic>
        <p:nvPicPr>
          <p:cNvPr id="4" name="Picture 3"/>
          <p:cNvPicPr>
            <a:picLocks noChangeAspect="1"/>
          </p:cNvPicPr>
          <p:nvPr/>
        </p:nvPicPr>
        <p:blipFill rotWithShape="1">
          <a:blip r:embed="rId2"/>
          <a:srcRect l="9618" t="15823" r="9506" b="15327"/>
          <a:stretch/>
        </p:blipFill>
        <p:spPr>
          <a:xfrm>
            <a:off x="653143" y="2693920"/>
            <a:ext cx="8129202" cy="3890804"/>
          </a:xfrm>
          <a:prstGeom prst="rect">
            <a:avLst/>
          </a:prstGeom>
        </p:spPr>
      </p:pic>
    </p:spTree>
    <p:extLst>
      <p:ext uri="{BB962C8B-B14F-4D97-AF65-F5344CB8AC3E}">
        <p14:creationId xmlns:p14="http://schemas.microsoft.com/office/powerpoint/2010/main" val="35701592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893786"/>
            <a:ext cx="7772400" cy="1362075"/>
          </a:xfrm>
        </p:spPr>
        <p:txBody>
          <a:bodyPr/>
          <a:lstStyle/>
          <a:p>
            <a:r>
              <a:rPr lang="en-US" dirty="0" smtClean="0">
                <a:latin typeface="Book Antiqua" panose="02040602050305030304" pitchFamily="18" charset="0"/>
              </a:rPr>
              <a:t>Tammy Patrick</a:t>
            </a:r>
            <a:br>
              <a:rPr lang="en-US" dirty="0" smtClean="0">
                <a:latin typeface="Book Antiqua" panose="02040602050305030304" pitchFamily="18" charset="0"/>
              </a:rPr>
            </a:br>
            <a:r>
              <a:rPr lang="en-US" dirty="0" smtClean="0">
                <a:latin typeface="Book Antiqua" panose="02040602050305030304" pitchFamily="18" charset="0"/>
                <a:hlinkClick r:id="rId2"/>
              </a:rPr>
              <a:t>tpatrick@bipartisanpolicy.org</a:t>
            </a:r>
            <a:r>
              <a:rPr lang="en-US" dirty="0" smtClean="0">
                <a:latin typeface="Book Antiqua" panose="02040602050305030304" pitchFamily="18" charset="0"/>
              </a:rPr>
              <a:t/>
            </a:r>
            <a:br>
              <a:rPr lang="en-US" dirty="0" smtClean="0">
                <a:latin typeface="Book Antiqua" panose="02040602050305030304" pitchFamily="18" charset="0"/>
              </a:rPr>
            </a:br>
            <a:r>
              <a:rPr lang="en-US" dirty="0" smtClean="0">
                <a:latin typeface="Book Antiqua" panose="02040602050305030304" pitchFamily="18" charset="0"/>
              </a:rPr>
              <a:t/>
            </a:r>
            <a:br>
              <a:rPr lang="en-US" dirty="0" smtClean="0">
                <a:latin typeface="Book Antiqua" panose="02040602050305030304" pitchFamily="18" charset="0"/>
              </a:rPr>
            </a:br>
            <a:endParaRPr lang="en-US" dirty="0">
              <a:latin typeface="Book Antiqua" panose="02040602050305030304" pitchFamily="18" charset="0"/>
            </a:endParaRPr>
          </a:p>
        </p:txBody>
      </p:sp>
      <p:sp>
        <p:nvSpPr>
          <p:cNvPr id="3" name="Slide Number Placeholder 2"/>
          <p:cNvSpPr>
            <a:spLocks noGrp="1"/>
          </p:cNvSpPr>
          <p:nvPr>
            <p:ph type="sldNum" sz="quarter" idx="12"/>
          </p:nvPr>
        </p:nvSpPr>
        <p:spPr/>
        <p:txBody>
          <a:bodyPr/>
          <a:lstStyle/>
          <a:p>
            <a:fld id="{3C2FEE08-69F6-694C-9AAF-59BAA227EE9E}" type="slidenum">
              <a:rPr lang="en-US" smtClean="0">
                <a:solidFill>
                  <a:prstClr val="white"/>
                </a:solidFill>
              </a:rPr>
              <a:pPr/>
              <a:t>46</a:t>
            </a:fld>
            <a:endParaRPr lang="en-US" dirty="0">
              <a:solidFill>
                <a:prstClr val="white"/>
              </a:solidFill>
            </a:endParaRPr>
          </a:p>
        </p:txBody>
      </p:sp>
    </p:spTree>
    <p:extLst>
      <p:ext uri="{BB962C8B-B14F-4D97-AF65-F5344CB8AC3E}">
        <p14:creationId xmlns:p14="http://schemas.microsoft.com/office/powerpoint/2010/main" val="10178188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C2FEE08-69F6-694C-9AAF-59BAA227EE9E}" type="slidenum">
              <a:rPr lang="en-US" smtClean="0"/>
              <a:pPr/>
              <a:t>5</a:t>
            </a:fld>
            <a:endParaRPr lang="en-US" dirty="0"/>
          </a:p>
        </p:txBody>
      </p:sp>
      <p:pic>
        <p:nvPicPr>
          <p:cNvPr id="4" name="Picture 3"/>
          <p:cNvPicPr>
            <a:picLocks noChangeAspect="1"/>
          </p:cNvPicPr>
          <p:nvPr/>
        </p:nvPicPr>
        <p:blipFill>
          <a:blip r:embed="rId2"/>
          <a:stretch>
            <a:fillRect/>
          </a:stretch>
        </p:blipFill>
        <p:spPr>
          <a:xfrm>
            <a:off x="3784356" y="2115403"/>
            <a:ext cx="5518115" cy="4742597"/>
          </a:xfrm>
          <a:prstGeom prst="rect">
            <a:avLst/>
          </a:prstGeom>
        </p:spPr>
      </p:pic>
      <p:sp>
        <p:nvSpPr>
          <p:cNvPr id="5" name="Content Placeholder 2"/>
          <p:cNvSpPr txBox="1">
            <a:spLocks/>
          </p:cNvSpPr>
          <p:nvPr/>
        </p:nvSpPr>
        <p:spPr>
          <a:xfrm>
            <a:off x="0" y="300250"/>
            <a:ext cx="5827593" cy="4408227"/>
          </a:xfrm>
          <a:prstGeom prst="rect">
            <a:avLst/>
          </a:prstGeom>
          <a:solidFill>
            <a:schemeClr val="bg1"/>
          </a:solidFill>
        </p:spPr>
        <p:txBody>
          <a:bodyPr>
            <a:noAutofit/>
          </a:bodyPr>
          <a:lstStyle>
            <a:lvl1pPr marL="342900" indent="-342900" algn="l" defTabSz="457200" rtl="0" eaLnBrk="1" latinLnBrk="0" hangingPunct="1">
              <a:spcBef>
                <a:spcPct val="20000"/>
              </a:spcBef>
              <a:buFont typeface="Arial"/>
              <a:buNone/>
              <a:defRPr sz="2000" b="1" kern="1200">
                <a:solidFill>
                  <a:srgbClr val="304668"/>
                </a:solidFill>
                <a:latin typeface="Century Gothic"/>
                <a:ea typeface="+mn-ea"/>
                <a:cs typeface="Century Gothic"/>
              </a:defRPr>
            </a:lvl1pPr>
            <a:lvl2pPr marL="742950" indent="-285750" algn="l" defTabSz="457200" rtl="0" eaLnBrk="1" latinLnBrk="0" hangingPunct="1">
              <a:spcBef>
                <a:spcPct val="20000"/>
              </a:spcBef>
              <a:buFont typeface="Arial"/>
              <a:buChar char="–"/>
              <a:defRPr sz="17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C00000"/>
              </a:buClr>
            </a:pPr>
            <a:r>
              <a:rPr lang="en-US" sz="2400" dirty="0">
                <a:latin typeface="Book Antiqua" panose="02040602050305030304" pitchFamily="18" charset="0"/>
              </a:rPr>
              <a:t>PCEA </a:t>
            </a:r>
            <a:endParaRPr lang="en-US" sz="2400" dirty="0" smtClean="0">
              <a:latin typeface="Book Antiqua" panose="02040602050305030304" pitchFamily="18" charset="0"/>
            </a:endParaRPr>
          </a:p>
          <a:p>
            <a:pPr>
              <a:buClr>
                <a:srgbClr val="C00000"/>
              </a:buClr>
              <a:buFont typeface="Wingdings" panose="05000000000000000000" pitchFamily="2" charset="2"/>
              <a:buChar char="Ø"/>
            </a:pPr>
            <a:r>
              <a:rPr lang="en-US" sz="2400" dirty="0">
                <a:solidFill>
                  <a:srgbClr val="3B3D3F"/>
                </a:solidFill>
                <a:latin typeface="Book Antiqua" panose="02040602050305030304" pitchFamily="18" charset="0"/>
                <a:ea typeface="+mj-ea"/>
              </a:rPr>
              <a:t>Standard Related </a:t>
            </a:r>
            <a:r>
              <a:rPr lang="en-US" sz="2400" dirty="0" smtClean="0">
                <a:solidFill>
                  <a:srgbClr val="3B3D3F"/>
                </a:solidFill>
                <a:latin typeface="Book Antiqua" panose="02040602050305030304" pitchFamily="18" charset="0"/>
                <a:ea typeface="+mj-ea"/>
              </a:rPr>
              <a:t>Recommendations</a:t>
            </a:r>
          </a:p>
          <a:p>
            <a:pPr lvl="1">
              <a:buClr>
                <a:srgbClr val="C00000"/>
              </a:buClr>
              <a:buFont typeface="Wingdings" panose="05000000000000000000" pitchFamily="2" charset="2"/>
              <a:buChar char="Ø"/>
            </a:pPr>
            <a:r>
              <a:rPr lang="en-US" sz="2400" b="1" i="1" dirty="0" smtClean="0">
                <a:solidFill>
                  <a:srgbClr val="C00000"/>
                </a:solidFill>
                <a:latin typeface="Book Antiqua" panose="02040602050305030304" pitchFamily="18" charset="0"/>
                <a:ea typeface="+mj-ea"/>
              </a:rPr>
              <a:t>Reform </a:t>
            </a:r>
            <a:r>
              <a:rPr lang="en-US" sz="2400" b="1" i="1" dirty="0">
                <a:solidFill>
                  <a:srgbClr val="C00000"/>
                </a:solidFill>
                <a:latin typeface="Book Antiqua" panose="02040602050305030304" pitchFamily="18" charset="0"/>
                <a:ea typeface="+mj-ea"/>
              </a:rPr>
              <a:t>of the standard-setting and certification of voting </a:t>
            </a:r>
            <a:r>
              <a:rPr lang="en-US" sz="2400" b="1" i="1" dirty="0" smtClean="0">
                <a:solidFill>
                  <a:srgbClr val="C00000"/>
                </a:solidFill>
                <a:latin typeface="Book Antiqua" panose="02040602050305030304" pitchFamily="18" charset="0"/>
                <a:ea typeface="+mj-ea"/>
              </a:rPr>
              <a:t>equipment</a:t>
            </a:r>
            <a:r>
              <a:rPr lang="en-US" sz="2400" b="0" dirty="0" smtClean="0">
                <a:solidFill>
                  <a:srgbClr val="C00000"/>
                </a:solidFill>
                <a:latin typeface="Book Antiqua" panose="02040602050305030304" pitchFamily="18" charset="0"/>
                <a:ea typeface="+mj-ea"/>
              </a:rPr>
              <a:t>.</a:t>
            </a:r>
            <a:endParaRPr lang="en-US" sz="2400" dirty="0" smtClean="0">
              <a:solidFill>
                <a:srgbClr val="C00000"/>
              </a:solidFill>
              <a:latin typeface="Book Antiqua" panose="02040602050305030304" pitchFamily="18" charset="0"/>
              <a:ea typeface="+mj-ea"/>
            </a:endParaRPr>
          </a:p>
          <a:p>
            <a:pPr lvl="1">
              <a:buClr>
                <a:srgbClr val="C00000"/>
              </a:buClr>
              <a:buFont typeface="Wingdings" panose="05000000000000000000" pitchFamily="2" charset="2"/>
              <a:buChar char="Ø"/>
            </a:pPr>
            <a:r>
              <a:rPr lang="en-US" sz="2400" b="0" dirty="0" smtClean="0">
                <a:solidFill>
                  <a:srgbClr val="3B3D3F"/>
                </a:solidFill>
                <a:latin typeface="Book Antiqua" panose="02040602050305030304" pitchFamily="18" charset="0"/>
                <a:ea typeface="+mj-ea"/>
              </a:rPr>
              <a:t>Minimum</a:t>
            </a:r>
            <a:r>
              <a:rPr lang="en-US" sz="2400" b="0" dirty="0">
                <a:solidFill>
                  <a:srgbClr val="3B3D3F"/>
                </a:solidFill>
                <a:latin typeface="Book Antiqua" panose="02040602050305030304" pitchFamily="18" charset="0"/>
                <a:ea typeface="+mj-ea"/>
              </a:rPr>
              <a:t>, quorum of EAC Commissioners not necessary for standard </a:t>
            </a:r>
            <a:r>
              <a:rPr lang="en-US" sz="2400" b="0" dirty="0" smtClean="0">
                <a:solidFill>
                  <a:srgbClr val="3B3D3F"/>
                </a:solidFill>
                <a:latin typeface="Book Antiqua" panose="02040602050305030304" pitchFamily="18" charset="0"/>
                <a:ea typeface="+mj-ea"/>
              </a:rPr>
              <a:t>setting. </a:t>
            </a:r>
            <a:endParaRPr lang="en-US" sz="2400" dirty="0" smtClean="0">
              <a:solidFill>
                <a:srgbClr val="3B3D3F"/>
              </a:solidFill>
              <a:latin typeface="Book Antiqua" panose="02040602050305030304" pitchFamily="18" charset="0"/>
              <a:ea typeface="+mj-ea"/>
            </a:endParaRPr>
          </a:p>
          <a:p>
            <a:pPr lvl="1">
              <a:buClr>
                <a:srgbClr val="C00000"/>
              </a:buClr>
              <a:buFont typeface="Wingdings" panose="05000000000000000000" pitchFamily="2" charset="2"/>
              <a:buChar char="Ø"/>
            </a:pPr>
            <a:r>
              <a:rPr lang="en-US" sz="2400" b="0" dirty="0" smtClean="0">
                <a:solidFill>
                  <a:srgbClr val="3B3D3F"/>
                </a:solidFill>
                <a:latin typeface="Book Antiqua" panose="02040602050305030304" pitchFamily="18" charset="0"/>
                <a:ea typeface="+mj-ea"/>
              </a:rPr>
              <a:t>Let </a:t>
            </a:r>
            <a:r>
              <a:rPr lang="en-US" sz="2400" b="0" dirty="0">
                <a:solidFill>
                  <a:srgbClr val="3B3D3F"/>
                </a:solidFill>
                <a:latin typeface="Book Antiqua" panose="02040602050305030304" pitchFamily="18" charset="0"/>
                <a:ea typeface="+mj-ea"/>
              </a:rPr>
              <a:t>the Boards continue their </a:t>
            </a:r>
            <a:r>
              <a:rPr lang="en-US" sz="2400" b="0" dirty="0" smtClean="0">
                <a:solidFill>
                  <a:srgbClr val="3B3D3F"/>
                </a:solidFill>
                <a:latin typeface="Book Antiqua" panose="02040602050305030304" pitchFamily="18" charset="0"/>
                <a:ea typeface="+mj-ea"/>
              </a:rPr>
              <a:t>work. </a:t>
            </a:r>
            <a:endParaRPr lang="en-US" sz="2400" dirty="0" smtClean="0">
              <a:latin typeface="Book Antiqua" panose="02040602050305030304" pitchFamily="18" charset="0"/>
            </a:endParaRPr>
          </a:p>
        </p:txBody>
      </p:sp>
    </p:spTree>
    <p:extLst>
      <p:ext uri="{BB962C8B-B14F-4D97-AF65-F5344CB8AC3E}">
        <p14:creationId xmlns:p14="http://schemas.microsoft.com/office/powerpoint/2010/main" val="3947455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C2FEE08-69F6-694C-9AAF-59BAA227EE9E}" type="slidenum">
              <a:rPr lang="en-US" smtClean="0"/>
              <a:pPr/>
              <a:t>6</a:t>
            </a:fld>
            <a:endParaRPr lang="en-US" dirty="0"/>
          </a:p>
        </p:txBody>
      </p:sp>
      <p:pic>
        <p:nvPicPr>
          <p:cNvPr id="4" name="Picture 3"/>
          <p:cNvPicPr>
            <a:picLocks noChangeAspect="1"/>
          </p:cNvPicPr>
          <p:nvPr/>
        </p:nvPicPr>
        <p:blipFill>
          <a:blip r:embed="rId2"/>
          <a:stretch>
            <a:fillRect/>
          </a:stretch>
        </p:blipFill>
        <p:spPr>
          <a:xfrm>
            <a:off x="4228982" y="2497540"/>
            <a:ext cx="5073490" cy="4360460"/>
          </a:xfrm>
          <a:prstGeom prst="rect">
            <a:avLst/>
          </a:prstGeom>
        </p:spPr>
      </p:pic>
      <p:sp>
        <p:nvSpPr>
          <p:cNvPr id="7" name="Content Placeholder 2"/>
          <p:cNvSpPr txBox="1">
            <a:spLocks/>
          </p:cNvSpPr>
          <p:nvPr/>
        </p:nvSpPr>
        <p:spPr>
          <a:xfrm>
            <a:off x="153840" y="300250"/>
            <a:ext cx="5673753" cy="4408227"/>
          </a:xfrm>
          <a:prstGeom prst="rect">
            <a:avLst/>
          </a:prstGeom>
          <a:solidFill>
            <a:schemeClr val="bg1"/>
          </a:solidFill>
        </p:spPr>
        <p:txBody>
          <a:bodyPr>
            <a:noAutofit/>
          </a:bodyPr>
          <a:lstStyle>
            <a:lvl1pPr marL="342900" indent="-342900" algn="l" defTabSz="457200" rtl="0" eaLnBrk="1" latinLnBrk="0" hangingPunct="1">
              <a:spcBef>
                <a:spcPct val="20000"/>
              </a:spcBef>
              <a:buFont typeface="Arial"/>
              <a:buNone/>
              <a:defRPr sz="2000" b="1" kern="1200">
                <a:solidFill>
                  <a:srgbClr val="304668"/>
                </a:solidFill>
                <a:latin typeface="Century Gothic"/>
                <a:ea typeface="+mn-ea"/>
                <a:cs typeface="Century Gothic"/>
              </a:defRPr>
            </a:lvl1pPr>
            <a:lvl2pPr marL="742950" indent="-285750" algn="l" defTabSz="457200" rtl="0" eaLnBrk="1" latinLnBrk="0" hangingPunct="1">
              <a:spcBef>
                <a:spcPct val="20000"/>
              </a:spcBef>
              <a:buFont typeface="Arial"/>
              <a:buChar char="–"/>
              <a:defRPr sz="17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C00000"/>
              </a:buClr>
            </a:pPr>
            <a:r>
              <a:rPr lang="en-US" sz="2400" dirty="0">
                <a:latin typeface="Book Antiqua" panose="02040602050305030304" pitchFamily="18" charset="0"/>
              </a:rPr>
              <a:t>PCEA </a:t>
            </a:r>
            <a:endParaRPr lang="en-US" sz="2400" dirty="0" smtClean="0">
              <a:latin typeface="Book Antiqua" panose="02040602050305030304" pitchFamily="18" charset="0"/>
            </a:endParaRPr>
          </a:p>
          <a:p>
            <a:pPr>
              <a:buClr>
                <a:srgbClr val="C00000"/>
              </a:buClr>
              <a:buFont typeface="Wingdings" panose="05000000000000000000" pitchFamily="2" charset="2"/>
              <a:buChar char="Ø"/>
            </a:pPr>
            <a:r>
              <a:rPr lang="en-US" sz="2400" dirty="0" smtClean="0">
                <a:solidFill>
                  <a:srgbClr val="3B3D3F"/>
                </a:solidFill>
                <a:latin typeface="Book Antiqua" panose="02040602050305030304" pitchFamily="18" charset="0"/>
                <a:ea typeface="+mj-ea"/>
              </a:rPr>
              <a:t>Certification </a:t>
            </a:r>
            <a:r>
              <a:rPr lang="en-US" sz="2400" dirty="0">
                <a:solidFill>
                  <a:srgbClr val="3B3D3F"/>
                </a:solidFill>
                <a:latin typeface="Book Antiqua" panose="02040602050305030304" pitchFamily="18" charset="0"/>
                <a:ea typeface="+mj-ea"/>
              </a:rPr>
              <a:t>Related </a:t>
            </a:r>
            <a:r>
              <a:rPr lang="en-US" sz="2400" dirty="0" smtClean="0">
                <a:solidFill>
                  <a:srgbClr val="3B3D3F"/>
                </a:solidFill>
                <a:latin typeface="Book Antiqua" panose="02040602050305030304" pitchFamily="18" charset="0"/>
                <a:ea typeface="+mj-ea"/>
              </a:rPr>
              <a:t>Recommendations</a:t>
            </a:r>
          </a:p>
          <a:p>
            <a:pPr lvl="1">
              <a:buClr>
                <a:srgbClr val="C00000"/>
              </a:buClr>
              <a:buFont typeface="Wingdings" panose="05000000000000000000" pitchFamily="2" charset="2"/>
              <a:buChar char="Ø"/>
            </a:pPr>
            <a:r>
              <a:rPr lang="en-US" sz="2400" b="0" dirty="0" smtClean="0">
                <a:solidFill>
                  <a:srgbClr val="3B3D3F"/>
                </a:solidFill>
                <a:latin typeface="Book Antiqua" panose="02040602050305030304" pitchFamily="18" charset="0"/>
                <a:ea typeface="+mj-ea"/>
              </a:rPr>
              <a:t>Should have ability to allow for innovation and testing of new methods and ideas rather than merely perpetuating status quo.</a:t>
            </a:r>
          </a:p>
          <a:p>
            <a:pPr lvl="1">
              <a:buClr>
                <a:srgbClr val="C00000"/>
              </a:buClr>
              <a:buFont typeface="Wingdings" panose="05000000000000000000" pitchFamily="2" charset="2"/>
              <a:buChar char="Ø"/>
            </a:pPr>
            <a:r>
              <a:rPr lang="en-US" sz="2400" dirty="0" smtClean="0">
                <a:solidFill>
                  <a:srgbClr val="3B3D3F"/>
                </a:solidFill>
                <a:latin typeface="Book Antiqua" panose="02040602050305030304" pitchFamily="18" charset="0"/>
                <a:ea typeface="+mj-ea"/>
              </a:rPr>
              <a:t>Certification should be done so that changes &amp; modifications can be done quickly.</a:t>
            </a:r>
            <a:endParaRPr lang="en-US" sz="2400" dirty="0" smtClean="0">
              <a:latin typeface="Book Antiqua" panose="0204060205030503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2" y="1993900"/>
            <a:ext cx="8421687" cy="2012043"/>
          </a:xfrm>
        </p:spPr>
        <p:txBody>
          <a:bodyPr/>
          <a:lstStyle/>
          <a:p>
            <a:r>
              <a:rPr lang="en-US" sz="4400" dirty="0" smtClean="0">
                <a:solidFill>
                  <a:srgbClr val="C00000"/>
                </a:solidFill>
              </a:rPr>
              <a:t>“Reform </a:t>
            </a:r>
            <a:r>
              <a:rPr lang="en-US" sz="4400" dirty="0">
                <a:solidFill>
                  <a:srgbClr val="C00000"/>
                </a:solidFill>
              </a:rPr>
              <a:t>of the standard-setting and certification of voting </a:t>
            </a:r>
            <a:r>
              <a:rPr lang="en-US" sz="4400" dirty="0" smtClean="0">
                <a:solidFill>
                  <a:srgbClr val="C00000"/>
                </a:solidFill>
              </a:rPr>
              <a:t>equipment”</a:t>
            </a:r>
            <a:endParaRPr lang="en-US" sz="4400" dirty="0">
              <a:solidFill>
                <a:srgbClr val="C00000"/>
              </a:solidFill>
            </a:endParaRPr>
          </a:p>
        </p:txBody>
      </p:sp>
      <p:sp>
        <p:nvSpPr>
          <p:cNvPr id="3" name="Slide Number Placeholder 2"/>
          <p:cNvSpPr>
            <a:spLocks noGrp="1"/>
          </p:cNvSpPr>
          <p:nvPr>
            <p:ph type="sldNum" sz="quarter" idx="12"/>
          </p:nvPr>
        </p:nvSpPr>
        <p:spPr/>
        <p:txBody>
          <a:bodyPr/>
          <a:lstStyle/>
          <a:p>
            <a:fld id="{3C2FEE08-69F6-694C-9AAF-59BAA227EE9E}" type="slidenum">
              <a:rPr lang="en-US" smtClean="0"/>
              <a:pPr/>
              <a:t>7</a:t>
            </a:fld>
            <a:endParaRPr lang="en-US" dirty="0"/>
          </a:p>
        </p:txBody>
      </p:sp>
    </p:spTree>
    <p:extLst>
      <p:ext uri="{BB962C8B-B14F-4D97-AF65-F5344CB8AC3E}">
        <p14:creationId xmlns:p14="http://schemas.microsoft.com/office/powerpoint/2010/main" val="30435556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C2FEE08-69F6-694C-9AAF-59BAA227EE9E}" type="slidenum">
              <a:rPr lang="en-US" smtClean="0"/>
              <a:pPr/>
              <a:t>8</a:t>
            </a:fld>
            <a:endParaRPr lang="en-US" dirty="0"/>
          </a:p>
        </p:txBody>
      </p:sp>
      <p:sp>
        <p:nvSpPr>
          <p:cNvPr id="4" name="Content Placeholder 2"/>
          <p:cNvSpPr txBox="1">
            <a:spLocks/>
          </p:cNvSpPr>
          <p:nvPr/>
        </p:nvSpPr>
        <p:spPr>
          <a:xfrm>
            <a:off x="191070" y="1720853"/>
            <a:ext cx="8830100" cy="2499632"/>
          </a:xfrm>
          <a:prstGeom prst="rect">
            <a:avLst/>
          </a:prstGeom>
          <a:solidFill>
            <a:sysClr val="window" lastClr="FFFF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Clr>
                <a:srgbClr val="C00000"/>
              </a:buClr>
              <a:buNone/>
            </a:pPr>
            <a:r>
              <a:rPr lang="en-US" dirty="0">
                <a:latin typeface="Book Antiqua" panose="02040602050305030304" pitchFamily="18" charset="0"/>
              </a:rPr>
              <a:t>New path for the </a:t>
            </a:r>
            <a:r>
              <a:rPr lang="en-US" dirty="0" smtClean="0">
                <a:latin typeface="Book Antiqua" panose="02040602050305030304" pitchFamily="18" charset="0"/>
              </a:rPr>
              <a:t>VVSG:</a:t>
            </a:r>
          </a:p>
          <a:p>
            <a:pPr lvl="1">
              <a:buClr>
                <a:srgbClr val="C00000"/>
              </a:buClr>
              <a:buFont typeface="Wingdings" panose="05000000000000000000" pitchFamily="2" charset="2"/>
              <a:buChar char="Ø"/>
            </a:pPr>
            <a:r>
              <a:rPr lang="en-US" dirty="0" smtClean="0">
                <a:latin typeface="Book Antiqua" panose="02040602050305030304" pitchFamily="18" charset="0"/>
              </a:rPr>
              <a:t>Re-evaluation		of scope</a:t>
            </a:r>
          </a:p>
          <a:p>
            <a:pPr lvl="1">
              <a:buClr>
                <a:srgbClr val="C00000"/>
              </a:buClr>
              <a:buFont typeface="Wingdings" panose="05000000000000000000" pitchFamily="2" charset="2"/>
              <a:buChar char="Ø"/>
            </a:pPr>
            <a:r>
              <a:rPr lang="en-US" dirty="0" smtClean="0">
                <a:latin typeface="Book Antiqua" panose="02040602050305030304" pitchFamily="18" charset="0"/>
              </a:rPr>
              <a:t>Re-envisioning		creation process</a:t>
            </a:r>
          </a:p>
          <a:p>
            <a:pPr lvl="1">
              <a:buClr>
                <a:srgbClr val="C00000"/>
              </a:buClr>
              <a:buFont typeface="Wingdings" panose="05000000000000000000" pitchFamily="2" charset="2"/>
              <a:buChar char="Ø"/>
            </a:pPr>
            <a:r>
              <a:rPr lang="en-US" dirty="0" smtClean="0">
                <a:latin typeface="Book Antiqua" panose="02040602050305030304" pitchFamily="18" charset="0"/>
              </a:rPr>
              <a:t>Re-inventing		format &amp; application</a:t>
            </a:r>
            <a:endParaRPr kumimoji="0" lang="en-US" b="0" i="0" u="none" strike="noStrike" kern="1200" cap="none" spc="0" normalizeH="0" baseline="0" noProof="0" dirty="0" smtClean="0">
              <a:ln>
                <a:noFill/>
              </a:ln>
              <a:solidFill>
                <a:sysClr val="windowText" lastClr="000000"/>
              </a:solidFill>
              <a:effectLst/>
              <a:uLnTx/>
              <a:uFillTx/>
              <a:latin typeface="Book Antiqua" panose="02040602050305030304" pitchFamily="18" charset="0"/>
            </a:endParaRPr>
          </a:p>
        </p:txBody>
      </p:sp>
    </p:spTree>
    <p:extLst>
      <p:ext uri="{BB962C8B-B14F-4D97-AF65-F5344CB8AC3E}">
        <p14:creationId xmlns:p14="http://schemas.microsoft.com/office/powerpoint/2010/main" val="30674200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C2FEE08-69F6-694C-9AAF-59BAA227EE9E}" type="slidenum">
              <a:rPr lang="en-US" smtClean="0"/>
              <a:pPr/>
              <a:t>9</a:t>
            </a:fld>
            <a:endParaRPr lang="en-US" dirty="0"/>
          </a:p>
        </p:txBody>
      </p:sp>
      <p:pic>
        <p:nvPicPr>
          <p:cNvPr id="4" name="Picture 3"/>
          <p:cNvPicPr>
            <a:picLocks noChangeAspect="1"/>
          </p:cNvPicPr>
          <p:nvPr/>
        </p:nvPicPr>
        <p:blipFill>
          <a:blip r:embed="rId2"/>
          <a:stretch>
            <a:fillRect/>
          </a:stretch>
        </p:blipFill>
        <p:spPr>
          <a:xfrm>
            <a:off x="165089" y="4659675"/>
            <a:ext cx="2853882" cy="2009224"/>
          </a:xfrm>
          <a:prstGeom prst="rect">
            <a:avLst/>
          </a:prstGeom>
        </p:spPr>
      </p:pic>
      <p:pic>
        <p:nvPicPr>
          <p:cNvPr id="5" name="Picture 4"/>
          <p:cNvPicPr>
            <a:picLocks noChangeAspect="1"/>
          </p:cNvPicPr>
          <p:nvPr/>
        </p:nvPicPr>
        <p:blipFill>
          <a:blip r:embed="rId3"/>
          <a:stretch>
            <a:fillRect/>
          </a:stretch>
        </p:blipFill>
        <p:spPr>
          <a:xfrm>
            <a:off x="7020090" y="3425371"/>
            <a:ext cx="2031953" cy="3403600"/>
          </a:xfrm>
          <a:prstGeom prst="rect">
            <a:avLst/>
          </a:prstGeom>
        </p:spPr>
      </p:pic>
      <p:pic>
        <p:nvPicPr>
          <p:cNvPr id="6" name="Picture 5"/>
          <p:cNvPicPr>
            <a:picLocks noChangeAspect="1"/>
          </p:cNvPicPr>
          <p:nvPr/>
        </p:nvPicPr>
        <p:blipFill>
          <a:blip r:embed="rId4"/>
          <a:stretch>
            <a:fillRect/>
          </a:stretch>
        </p:blipFill>
        <p:spPr>
          <a:xfrm>
            <a:off x="3257327" y="4659675"/>
            <a:ext cx="3681026" cy="2067771"/>
          </a:xfrm>
          <a:prstGeom prst="rect">
            <a:avLst/>
          </a:prstGeom>
        </p:spPr>
      </p:pic>
      <p:sp>
        <p:nvSpPr>
          <p:cNvPr id="7" name="Content Placeholder 2"/>
          <p:cNvSpPr txBox="1">
            <a:spLocks/>
          </p:cNvSpPr>
          <p:nvPr/>
        </p:nvSpPr>
        <p:spPr>
          <a:xfrm>
            <a:off x="182094" y="352973"/>
            <a:ext cx="6150467" cy="4137139"/>
          </a:xfrm>
          <a:prstGeom prst="rect">
            <a:avLst/>
          </a:prstGeom>
          <a:solidFill>
            <a:schemeClr val="bg1"/>
          </a:solidFill>
        </p:spPr>
        <p:txBody>
          <a:bodyPr>
            <a:noAutofit/>
          </a:bodyPr>
          <a:lstStyle>
            <a:lvl1pPr marL="342900" indent="-342900" algn="l" defTabSz="457200" rtl="0" eaLnBrk="1" latinLnBrk="0" hangingPunct="1">
              <a:spcBef>
                <a:spcPct val="20000"/>
              </a:spcBef>
              <a:buFont typeface="Arial"/>
              <a:buNone/>
              <a:defRPr sz="2000" b="1" kern="1200">
                <a:solidFill>
                  <a:srgbClr val="304668"/>
                </a:solidFill>
                <a:latin typeface="Century Gothic"/>
                <a:ea typeface="+mn-ea"/>
                <a:cs typeface="Century Gothic"/>
              </a:defRPr>
            </a:lvl1pPr>
            <a:lvl2pPr marL="742950" indent="-285750" algn="l" defTabSz="457200" rtl="0" eaLnBrk="1" latinLnBrk="0" hangingPunct="1">
              <a:spcBef>
                <a:spcPct val="20000"/>
              </a:spcBef>
              <a:buFont typeface="Arial"/>
              <a:buChar char="–"/>
              <a:defRPr sz="17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1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14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C00000"/>
              </a:buClr>
            </a:pPr>
            <a:r>
              <a:rPr lang="en-US" sz="2400" dirty="0" smtClean="0">
                <a:latin typeface="Book Antiqua" panose="02040602050305030304" pitchFamily="18" charset="0"/>
              </a:rPr>
              <a:t>Re-evaluation </a:t>
            </a:r>
          </a:p>
          <a:p>
            <a:pPr>
              <a:buClr>
                <a:srgbClr val="C00000"/>
              </a:buClr>
              <a:buFont typeface="Wingdings" panose="05000000000000000000" pitchFamily="2" charset="2"/>
              <a:buChar char="Ø"/>
            </a:pPr>
            <a:r>
              <a:rPr lang="en-US" sz="2400" dirty="0">
                <a:latin typeface="Book Antiqua" panose="02040602050305030304" pitchFamily="18" charset="0"/>
              </a:rPr>
              <a:t>New working group format lends itself to the re-evaluation of what the current voting environment </a:t>
            </a:r>
            <a:r>
              <a:rPr lang="en-US" sz="2400" dirty="0" smtClean="0">
                <a:latin typeface="Book Antiqua" panose="02040602050305030304" pitchFamily="18" charset="0"/>
              </a:rPr>
              <a:t>is.</a:t>
            </a:r>
          </a:p>
          <a:p>
            <a:pPr>
              <a:buClr>
                <a:srgbClr val="C00000"/>
              </a:buClr>
              <a:buFont typeface="Wingdings" panose="05000000000000000000" pitchFamily="2" charset="2"/>
              <a:buChar char="Ø"/>
            </a:pPr>
            <a:r>
              <a:rPr lang="en-US" sz="2400" dirty="0" smtClean="0">
                <a:latin typeface="Book Antiqua" panose="02040602050305030304" pitchFamily="18" charset="0"/>
              </a:rPr>
              <a:t>We </a:t>
            </a:r>
            <a:r>
              <a:rPr lang="en-US" sz="2400" dirty="0">
                <a:latin typeface="Book Antiqua" panose="02040602050305030304" pitchFamily="18" charset="0"/>
              </a:rPr>
              <a:t>now have </a:t>
            </a:r>
            <a:endParaRPr lang="en-US" sz="2400" dirty="0" smtClean="0">
              <a:latin typeface="Book Antiqua" panose="02040602050305030304" pitchFamily="18" charset="0"/>
            </a:endParaRPr>
          </a:p>
          <a:p>
            <a:pPr lvl="1">
              <a:buClr>
                <a:srgbClr val="C00000"/>
              </a:buClr>
              <a:buFont typeface="Wingdings" panose="05000000000000000000" pitchFamily="2" charset="2"/>
              <a:buChar char="Ø"/>
            </a:pPr>
            <a:r>
              <a:rPr lang="en-US" sz="2400" dirty="0" smtClean="0">
                <a:latin typeface="Book Antiqua" panose="02040602050305030304" pitchFamily="18" charset="0"/>
              </a:rPr>
              <a:t>electronic </a:t>
            </a:r>
            <a:r>
              <a:rPr lang="en-US" sz="2400" dirty="0">
                <a:latin typeface="Book Antiqua" panose="02040602050305030304" pitchFamily="18" charset="0"/>
              </a:rPr>
              <a:t>ballot </a:t>
            </a:r>
            <a:r>
              <a:rPr lang="en-US" sz="2400" dirty="0" smtClean="0">
                <a:latin typeface="Book Antiqua" panose="02040602050305030304" pitchFamily="18" charset="0"/>
              </a:rPr>
              <a:t>delivery</a:t>
            </a:r>
          </a:p>
          <a:p>
            <a:pPr lvl="1">
              <a:buClr>
                <a:srgbClr val="C00000"/>
              </a:buClr>
              <a:buFont typeface="Wingdings" panose="05000000000000000000" pitchFamily="2" charset="2"/>
              <a:buChar char="Ø"/>
            </a:pPr>
            <a:r>
              <a:rPr lang="en-US" sz="2400" dirty="0" smtClean="0">
                <a:latin typeface="Book Antiqua" panose="02040602050305030304" pitchFamily="18" charset="0"/>
              </a:rPr>
              <a:t>growing </a:t>
            </a:r>
            <a:r>
              <a:rPr lang="en-US" sz="2400" dirty="0">
                <a:latin typeface="Book Antiqua" panose="02040602050305030304" pitchFamily="18" charset="0"/>
              </a:rPr>
              <a:t>EPB &amp; BOD </a:t>
            </a:r>
            <a:r>
              <a:rPr lang="en-US" sz="2400" dirty="0" smtClean="0">
                <a:latin typeface="Book Antiqua" panose="02040602050305030304" pitchFamily="18" charset="0"/>
              </a:rPr>
              <a:t>usage</a:t>
            </a:r>
          </a:p>
          <a:p>
            <a:pPr lvl="1">
              <a:buClr>
                <a:srgbClr val="C00000"/>
              </a:buClr>
              <a:buFont typeface="Wingdings" panose="05000000000000000000" pitchFamily="2" charset="2"/>
              <a:buChar char="Ø"/>
            </a:pPr>
            <a:r>
              <a:rPr lang="en-US" sz="2400" dirty="0" smtClean="0">
                <a:latin typeface="Book Antiqua" panose="02040602050305030304" pitchFamily="18" charset="0"/>
              </a:rPr>
              <a:t>smart </a:t>
            </a:r>
            <a:r>
              <a:rPr lang="en-US" sz="2400" dirty="0">
                <a:latin typeface="Book Antiqua" panose="02040602050305030304" pitchFamily="18" charset="0"/>
              </a:rPr>
              <a:t>technology &amp; COTS being used in the field</a:t>
            </a:r>
            <a:endParaRPr lang="en-US" sz="2400" dirty="0" smtClean="0">
              <a:latin typeface="Book Antiqua" panose="02040602050305030304" pitchFamily="18" charset="0"/>
            </a:endParaRPr>
          </a:p>
        </p:txBody>
      </p:sp>
    </p:spTree>
    <p:extLst>
      <p:ext uri="{BB962C8B-B14F-4D97-AF65-F5344CB8AC3E}">
        <p14:creationId xmlns:p14="http://schemas.microsoft.com/office/powerpoint/2010/main" val="14700547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61178E09F671448A9B36E5962216AE0" ma:contentTypeVersion="0" ma:contentTypeDescription="Create a new document." ma:contentTypeScope="" ma:versionID="7e06fd7e5da73e161e18e3fbb88928ea">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9585DF05-F6A5-46F3-AE99-EA73B055A8EC}">
  <ds:schemaRefs>
    <ds:schemaRef ds:uri="http://schemas.microsoft.com/sharepoint/v3/contenttype/forms"/>
  </ds:schemaRefs>
</ds:datastoreItem>
</file>

<file path=customXml/itemProps2.xml><?xml version="1.0" encoding="utf-8"?>
<ds:datastoreItem xmlns:ds="http://schemas.openxmlformats.org/officeDocument/2006/customXml" ds:itemID="{C09F7841-E21F-489B-A295-D84AA443867D}">
  <ds:schemaRefs>
    <ds:schemaRef ds:uri="http://schemas.microsoft.com/office/2006/documentManagement/types"/>
    <ds:schemaRef ds:uri="http://purl.org/dc/terms/"/>
    <ds:schemaRef ds:uri="http://purl.org/dc/elements/1.1/"/>
    <ds:schemaRef ds:uri="http://schemas.openxmlformats.org/package/2006/metadata/core-properties"/>
    <ds:schemaRef ds:uri="http://purl.org/dc/dcmitype/"/>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7564F25-B625-4386-8BBE-3BAEADEC00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11004</TotalTime>
  <Words>1147</Words>
  <Application>Microsoft Office PowerPoint</Application>
  <PresentationFormat>On-screen Show (4:3)</PresentationFormat>
  <Paragraphs>193</Paragraphs>
  <Slides>46</Slides>
  <Notes>0</Notes>
  <HiddenSlides>0</HiddenSlides>
  <MMClips>0</MMClips>
  <ScaleCrop>false</ScaleCrop>
  <HeadingPairs>
    <vt:vector size="4" baseType="variant">
      <vt:variant>
        <vt:lpstr>Theme</vt:lpstr>
      </vt:variant>
      <vt:variant>
        <vt:i4>2</vt:i4>
      </vt:variant>
      <vt:variant>
        <vt:lpstr>Slide Titles</vt:lpstr>
      </vt:variant>
      <vt:variant>
        <vt:i4>46</vt:i4>
      </vt:variant>
    </vt:vector>
  </HeadingPairs>
  <TitlesOfParts>
    <vt:vector size="48" baseType="lpstr">
      <vt:lpstr>Office Theme</vt:lpstr>
      <vt:lpstr>1_Office Theme</vt:lpstr>
      <vt:lpstr>PCEA  Standards &amp; Testing Recommendations</vt:lpstr>
      <vt:lpstr>PowerPoint Presentation</vt:lpstr>
      <vt:lpstr>PowerPoint Presentation</vt:lpstr>
      <vt:lpstr>PowerPoint Presentation</vt:lpstr>
      <vt:lpstr>PowerPoint Presentation</vt:lpstr>
      <vt:lpstr>PowerPoint Presentation</vt:lpstr>
      <vt:lpstr>“Reform of the standard-setting and certification of voting equipment”</vt:lpstr>
      <vt:lpstr>PowerPoint Presentation</vt:lpstr>
      <vt:lpstr>PowerPoint Presentation</vt:lpstr>
      <vt:lpstr> </vt:lpstr>
      <vt:lpstr>Getting an accurate pulse of where we are at is important, although it can seem like we are continually rehashing some of the same issues. </vt:lpstr>
      <vt:lpstr>BPC gathered people together to discuss some of these same questions in Nashville back in December.</vt:lpstr>
      <vt:lpstr> </vt:lpstr>
      <vt:lpstr>Processes are varied across the country, some deal with humidity and others static, but all are counting ballots.</vt:lpstr>
      <vt:lpstr>Some storage is minimal, others are vast.</vt:lpstr>
      <vt:lpstr>Some ballots are cast on Election Day, some before.</vt:lpstr>
      <vt:lpstr>Some delivered by USPS, but returned in person.</vt:lpstr>
      <vt:lpstr>Some are returned by USPS.</vt:lpstr>
      <vt:lpstr> </vt:lpstr>
      <vt:lpstr>2/8:  David’s spoke about the fast pace of changes in technology--how do we ensure that the standards stay current if it takes years to revise?  What are the implications on the VVSG if it is tied to other standards? Does HAVA allow for updates to the VVSG via updates to those other standards without the TGDC? </vt:lpstr>
      <vt:lpstr>2/8:  Diane mentioned that there are lots of existing access standards and how do we leverage that?  Particularly with the election concentration on paper?  &amp; Where is the distinction made clear regarding what are LEGAL requirements and what are “voluntary”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We’ve heard about making the VVSG consumable for election officials,  voting equipment usable for voters with varying abilities and needs, but lets not forget that they also have to be operational for poll workers…our volunteer army.  Do the standards take them into consideration?  </vt:lpstr>
      <vt:lpstr>I’d like to leave you with some examples of what they can do with the advanced technology of an adhesive/beaded seal…</vt:lpstr>
      <vt:lpstr>Election Realities: Human Element</vt:lpstr>
      <vt:lpstr>Election Office Realities: Human Element…</vt:lpstr>
      <vt:lpstr>PowerPoint Presentation</vt:lpstr>
      <vt:lpstr>Election Realities: Human Element</vt:lpstr>
      <vt:lpstr>PowerPoint Presentation</vt:lpstr>
      <vt:lpstr>2/8: So as Diane mentioned yesterday, and what the PCEA heard repeatedly, pollworkers don’t always set up/turn on the accessible device.  WHY?  It may be useable for the voter, but not for the worker &amp; ten years of training hasn’t changed that.</vt:lpstr>
      <vt:lpstr>So.  Should the standards inform the ability to actually USE the equipment—not to register your selections and to vote, but to SIMPLY TURN IT ON &amp; PREP IT FOR THE VOTER?</vt:lpstr>
      <vt:lpstr>2/8: “Everything has changed except our way of thinking” (Merle channels Einstein—again)</vt:lpstr>
      <vt:lpstr>2/8: As Jeremy (G) mentioned, time is of the essence and there is monumental work to be done.</vt:lpstr>
      <vt:lpstr>Do we continue in the current paradigm, continue the status quo?</vt:lpstr>
      <vt:lpstr>“You’re gooder than that”</vt:lpstr>
      <vt:lpstr>Or do we pick up the mantle to forge this new path through uncharted waters? “What will be your Space Jam?”</vt:lpstr>
      <vt:lpstr>“What will you create that will make the world awesome?” </vt:lpstr>
      <vt:lpstr>Tammy Patrick tpatrick@bipartisanpolicy.org  </vt:lpstr>
    </vt:vector>
  </TitlesOfParts>
  <Company>Bremmer &amp; Goris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Julie Smith</dc:creator>
  <cp:lastModifiedBy>Long, Benjamin</cp:lastModifiedBy>
  <cp:revision>155</cp:revision>
  <dcterms:created xsi:type="dcterms:W3CDTF">2011-05-11T19:37:38Z</dcterms:created>
  <dcterms:modified xsi:type="dcterms:W3CDTF">2016-02-10T18:38:49Z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0x010100361178E09F671448A9B36E5962216AE0</vt:lpwstr>
  </property>
</Properties>
</file>