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346" r:id="rId2"/>
    <p:sldId id="557" r:id="rId3"/>
    <p:sldId id="556" r:id="rId4"/>
    <p:sldId id="507" r:id="rId5"/>
    <p:sldId id="522" r:id="rId6"/>
    <p:sldId id="553" r:id="rId7"/>
    <p:sldId id="526" r:id="rId8"/>
    <p:sldId id="527" r:id="rId9"/>
    <p:sldId id="529" r:id="rId10"/>
    <p:sldId id="543" r:id="rId11"/>
    <p:sldId id="545" r:id="rId12"/>
    <p:sldId id="544" r:id="rId13"/>
    <p:sldId id="546" r:id="rId14"/>
    <p:sldId id="550" r:id="rId15"/>
    <p:sldId id="547" r:id="rId16"/>
    <p:sldId id="552" r:id="rId17"/>
    <p:sldId id="549" r:id="rId18"/>
    <p:sldId id="538" r:id="rId19"/>
    <p:sldId id="539" r:id="rId20"/>
    <p:sldId id="541" r:id="rId21"/>
    <p:sldId id="542" r:id="rId22"/>
    <p:sldId id="551" r:id="rId23"/>
    <p:sldId id="554" r:id="rId24"/>
    <p:sldId id="518"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A002E"/>
    <a:srgbClr val="000066"/>
    <a:srgbClr val="FEBC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55" autoAdjust="0"/>
    <p:restoredTop sz="88402" autoAdjust="0"/>
  </p:normalViewPr>
  <p:slideViewPr>
    <p:cSldViewPr>
      <p:cViewPr>
        <p:scale>
          <a:sx n="70" d="100"/>
          <a:sy n="70" d="100"/>
        </p:scale>
        <p:origin x="-2538" y="-672"/>
      </p:cViewPr>
      <p:guideLst>
        <p:guide orient="horz" pos="2160"/>
        <p:guide pos="2880"/>
      </p:guideLst>
    </p:cSldViewPr>
  </p:slideViewPr>
  <p:notesTextViewPr>
    <p:cViewPr>
      <p:scale>
        <a:sx n="100" d="100"/>
        <a:sy n="100" d="100"/>
      </p:scale>
      <p:origin x="0" y="0"/>
    </p:cViewPr>
  </p:notesTextViewPr>
  <p:notesViewPr>
    <p:cSldViewPr>
      <p:cViewPr varScale="1">
        <p:scale>
          <a:sx n="75" d="100"/>
          <a:sy n="75" d="100"/>
        </p:scale>
        <p:origin x="-207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TGDC Meeting in</a:t>
            </a:r>
            <a:r>
              <a:rPr lang="en-US" baseline="0" dirty="0" smtClean="0"/>
              <a:t> DC, February 2016.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ABC7CDAD-188D-44C5-A5BC-4EA15A595E3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a:t>
            </a:r>
            <a:r>
              <a:rPr lang="en-US" baseline="0" dirty="0" smtClean="0"/>
              <a:t> the outbreak of the American Civil War, the Northern Aggressors had already standardized railroad gauge.  This permitted the Union devils to move logistical materials seamlessly from one state to the next, efficiently supplying their forces with needed logistical support.  The South used 5 different railroad track gauges that required not only complex rail yards (see the photo for the two difference track widths), but also completely different train configurations to run on.  Material had to be offloaded from one train and onto the next for movement among states.  Standards matter.  There cannot be an infinite set of methods to achieve excellence.  Standards matter.</a:t>
            </a:r>
            <a:endParaRPr lang="en-US" dirty="0"/>
          </a:p>
        </p:txBody>
      </p:sp>
      <p:sp>
        <p:nvSpPr>
          <p:cNvPr id="4" name="Slide Number Placeholder 3"/>
          <p:cNvSpPr>
            <a:spLocks noGrp="1"/>
          </p:cNvSpPr>
          <p:nvPr>
            <p:ph type="sldNum" sz="quarter" idx="10"/>
          </p:nvPr>
        </p:nvSpPr>
        <p:spPr/>
        <p:txBody>
          <a:bodyPr/>
          <a:lstStyle/>
          <a:p>
            <a:fld id="{ED59A647-082A-418A-8D04-6856BBC03627}" type="slidenum">
              <a:rPr lang="en-US" smtClean="0"/>
              <a:pPr/>
              <a:t>2</a:t>
            </a:fld>
            <a:endParaRPr lang="en-US"/>
          </a:p>
        </p:txBody>
      </p:sp>
    </p:spTree>
    <p:extLst>
      <p:ext uri="{BB962C8B-B14F-4D97-AF65-F5344CB8AC3E}">
        <p14:creationId xmlns:p14="http://schemas.microsoft.com/office/powerpoint/2010/main" val="13550920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baseline="0">
          <a:solidFill>
            <a:srgbClr val="FEBC11"/>
          </a:solidFill>
          <a:latin typeface="Palatino"/>
          <a:ea typeface="+mj-ea"/>
          <a:cs typeface="+mj-cs"/>
        </a:defRPr>
      </a:lvl1pPr>
    </p:titleStyle>
    <p:bodyStyle>
      <a:lvl1pPr marL="342900" indent="-342900" algn="l" defTabSz="914400" rtl="0" eaLnBrk="1" latinLnBrk="0" hangingPunct="1">
        <a:spcBef>
          <a:spcPct val="20000"/>
        </a:spcBef>
        <a:buFont typeface="Arial" pitchFamily="34" charset="0"/>
        <a:buChar char="•"/>
        <a:defRPr sz="3200" b="1" i="0" kern="1200" baseline="0">
          <a:solidFill>
            <a:srgbClr val="FFFFFF"/>
          </a:solidFill>
          <a:latin typeface="Palatino"/>
          <a:ea typeface="+mn-ea"/>
          <a:cs typeface="+mn-cs"/>
        </a:defRPr>
      </a:lvl1pPr>
      <a:lvl2pPr marL="742950" indent="-285750" algn="l" defTabSz="914400" rtl="0" eaLnBrk="1" latinLnBrk="0" hangingPunct="1">
        <a:spcBef>
          <a:spcPct val="20000"/>
        </a:spcBef>
        <a:buFont typeface="Arial" pitchFamily="34" charset="0"/>
        <a:buChar char="–"/>
        <a:defRPr sz="2800" b="1" i="0" kern="1200" baseline="0">
          <a:solidFill>
            <a:srgbClr val="FFFFFF"/>
          </a:solidFill>
          <a:latin typeface="Palatino"/>
          <a:ea typeface="+mn-ea"/>
          <a:cs typeface="+mn-cs"/>
        </a:defRPr>
      </a:lvl2pPr>
      <a:lvl3pPr marL="1143000" indent="-228600" algn="l" defTabSz="914400" rtl="0" eaLnBrk="1" latinLnBrk="0" hangingPunct="1">
        <a:spcBef>
          <a:spcPct val="20000"/>
        </a:spcBef>
        <a:buFont typeface="Arial" pitchFamily="34" charset="0"/>
        <a:buChar char="•"/>
        <a:defRPr sz="2400" b="1" i="0" kern="1200" baseline="0">
          <a:solidFill>
            <a:srgbClr val="FFFFFF"/>
          </a:solidFill>
          <a:latin typeface="Palatino"/>
          <a:ea typeface="+mn-ea"/>
          <a:cs typeface="+mn-cs"/>
        </a:defRPr>
      </a:lvl3pPr>
      <a:lvl4pPr marL="1600200" indent="-228600" algn="l" defTabSz="914400" rtl="0" eaLnBrk="1" latinLnBrk="0" hangingPunct="1">
        <a:spcBef>
          <a:spcPct val="20000"/>
        </a:spcBef>
        <a:buFont typeface="Arial" pitchFamily="34" charset="0"/>
        <a:buChar char="–"/>
        <a:defRPr sz="2000" b="1" i="0" kern="1200" baseline="0">
          <a:solidFill>
            <a:srgbClr val="FFFFFF"/>
          </a:solidFill>
          <a:latin typeface="Palatino"/>
          <a:ea typeface="+mn-ea"/>
          <a:cs typeface="+mn-cs"/>
        </a:defRPr>
      </a:lvl4pPr>
      <a:lvl5pPr marL="2057400" indent="-228600" algn="l" defTabSz="914400" rtl="0" eaLnBrk="1" latinLnBrk="0" hangingPunct="1">
        <a:spcBef>
          <a:spcPct val="20000"/>
        </a:spcBef>
        <a:buFont typeface="Arial" pitchFamily="34" charset="0"/>
        <a:buChar char="»"/>
        <a:defRPr sz="2000" b="1" i="0" kern="1200" baseline="0">
          <a:solidFill>
            <a:srgbClr val="FFFFFF"/>
          </a:solidFill>
          <a:latin typeface="Palatino"/>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971800"/>
            <a:ext cx="8229600" cy="3200400"/>
          </a:xfrm>
        </p:spPr>
        <p:txBody>
          <a:bodyPr>
            <a:normAutofit fontScale="90000"/>
          </a:bodyPr>
          <a:lstStyle/>
          <a:p>
            <a:r>
              <a:rPr lang="en-US" dirty="0" smtClean="0">
                <a:latin typeface="Palatino" pitchFamily="18" charset="0"/>
              </a:rPr>
              <a:t>TGDC Meeting</a:t>
            </a:r>
            <a:br>
              <a:rPr lang="en-US" dirty="0" smtClean="0">
                <a:latin typeface="Palatino" pitchFamily="18" charset="0"/>
              </a:rPr>
            </a:br>
            <a:r>
              <a:rPr lang="en-US" dirty="0" smtClean="0">
                <a:latin typeface="Palatino" pitchFamily="18" charset="0"/>
              </a:rPr>
              <a:t>State Requirements</a:t>
            </a:r>
            <a:br>
              <a:rPr lang="en-US" dirty="0" smtClean="0">
                <a:latin typeface="Palatino" pitchFamily="18" charset="0"/>
              </a:rPr>
            </a:br>
            <a:r>
              <a:rPr lang="en-US" dirty="0">
                <a:latin typeface="Palatino" pitchFamily="18" charset="0"/>
              </a:rPr>
              <a:t/>
            </a:r>
            <a:br>
              <a:rPr lang="en-US" dirty="0">
                <a:latin typeface="Palatino" pitchFamily="18" charset="0"/>
              </a:rPr>
            </a:br>
            <a:r>
              <a:rPr lang="en-US" sz="3600" dirty="0" smtClean="0"/>
              <a:t>Washington, DC</a:t>
            </a:r>
            <a:r>
              <a:rPr lang="en-US" sz="3600" dirty="0"/>
              <a:t/>
            </a:r>
            <a:br>
              <a:rPr lang="en-US" sz="3600" dirty="0"/>
            </a:br>
            <a:r>
              <a:rPr lang="en-US" sz="3600" dirty="0" smtClean="0"/>
              <a:t>February 8-9, 2016</a:t>
            </a:r>
            <a:r>
              <a:rPr lang="en-US" b="1" dirty="0" smtClean="0">
                <a:latin typeface="Palatino" pitchFamily="18" charset="0"/>
              </a:rPr>
              <a:t/>
            </a:r>
            <a:br>
              <a:rPr lang="en-US" b="1" dirty="0" smtClean="0">
                <a:latin typeface="Palatino" pitchFamily="18" charset="0"/>
              </a:rPr>
            </a:br>
            <a:endParaRPr lang="en-US" dirty="0">
              <a:latin typeface="Palatino" pitchFamily="18" charset="0"/>
            </a:endParaRPr>
          </a:p>
        </p:txBody>
      </p:sp>
    </p:spTree>
    <p:extLst>
      <p:ext uri="{BB962C8B-B14F-4D97-AF65-F5344CB8AC3E}">
        <p14:creationId xmlns:p14="http://schemas.microsoft.com/office/powerpoint/2010/main" val="3436636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It (cont.)</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lnSpcReduction="10000"/>
          </a:bodyPr>
          <a:lstStyle/>
          <a:p>
            <a:r>
              <a:rPr lang="en-US" sz="2800" b="0" dirty="0" smtClean="0">
                <a:latin typeface="Times New Roman" pitchFamily="18" charset="0"/>
                <a:cs typeface="Times New Roman" pitchFamily="18" charset="0"/>
              </a:rPr>
              <a:t>Interfaces</a:t>
            </a:r>
          </a:p>
          <a:p>
            <a:r>
              <a:rPr lang="en-US" sz="2800" b="0" dirty="0" smtClean="0">
                <a:latin typeface="Times New Roman" pitchFamily="18" charset="0"/>
                <a:cs typeface="Times New Roman" pitchFamily="18" charset="0"/>
              </a:rPr>
              <a:t>Data structures</a:t>
            </a:r>
          </a:p>
          <a:p>
            <a:r>
              <a:rPr lang="en-US" sz="2800" b="0" dirty="0" smtClean="0">
                <a:latin typeface="Times New Roman" pitchFamily="18" charset="0"/>
                <a:cs typeface="Times New Roman" pitchFamily="18" charset="0"/>
              </a:rPr>
              <a:t>Changes to any system (ECO)</a:t>
            </a:r>
          </a:p>
          <a:p>
            <a:r>
              <a:rPr lang="en-US" sz="2800" b="0" dirty="0" smtClean="0">
                <a:latin typeface="Times New Roman" pitchFamily="18" charset="0"/>
                <a:cs typeface="Times New Roman" pitchFamily="18" charset="0"/>
              </a:rPr>
              <a:t>COTS, modification and implementation</a:t>
            </a:r>
          </a:p>
          <a:p>
            <a:r>
              <a:rPr lang="en-US" sz="2800" b="0" dirty="0" smtClean="0">
                <a:latin typeface="Times New Roman" pitchFamily="18" charset="0"/>
                <a:cs typeface="Times New Roman" pitchFamily="18" charset="0"/>
              </a:rPr>
              <a:t>Proposed consumables</a:t>
            </a:r>
          </a:p>
          <a:p>
            <a:r>
              <a:rPr lang="en-US" sz="2800" b="0" dirty="0" smtClean="0">
                <a:latin typeface="Times New Roman" pitchFamily="18" charset="0"/>
                <a:cs typeface="Times New Roman" pitchFamily="18" charset="0"/>
              </a:rPr>
              <a:t>Repairs</a:t>
            </a:r>
          </a:p>
          <a:p>
            <a:r>
              <a:rPr lang="en-US" sz="2800" b="0" dirty="0" smtClean="0">
                <a:latin typeface="Times New Roman" pitchFamily="18" charset="0"/>
                <a:cs typeface="Times New Roman" pitchFamily="18" charset="0"/>
              </a:rPr>
              <a:t>Media</a:t>
            </a:r>
          </a:p>
          <a:p>
            <a:r>
              <a:rPr lang="en-US" sz="2800" b="0" dirty="0" smtClean="0">
                <a:latin typeface="Times New Roman" pitchFamily="18" charset="0"/>
                <a:cs typeface="Times New Roman" pitchFamily="18" charset="0"/>
              </a:rPr>
              <a:t>Configurations</a:t>
            </a:r>
          </a:p>
          <a:p>
            <a:r>
              <a:rPr lang="en-US" sz="2800" b="0" dirty="0" smtClean="0">
                <a:latin typeface="Times New Roman" pitchFamily="18" charset="0"/>
                <a:cs typeface="Times New Roman" pitchFamily="18" charset="0"/>
              </a:rPr>
              <a:t>Anomalies</a:t>
            </a:r>
          </a:p>
          <a:p>
            <a:pPr marL="0" indent="0">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42937293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It (cont.)</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r>
              <a:rPr lang="en-US" sz="2800" b="0" dirty="0" smtClean="0">
                <a:latin typeface="Times New Roman" pitchFamily="18" charset="0"/>
                <a:cs typeface="Times New Roman" pitchFamily="18" charset="0"/>
              </a:rPr>
              <a:t>Vendor capabilities</a:t>
            </a:r>
          </a:p>
          <a:p>
            <a:r>
              <a:rPr lang="en-US" sz="2800" b="0" dirty="0" smtClean="0">
                <a:latin typeface="Times New Roman" pitchFamily="18" charset="0"/>
                <a:cs typeface="Times New Roman" pitchFamily="18" charset="0"/>
              </a:rPr>
              <a:t>Service levels</a:t>
            </a:r>
          </a:p>
          <a:p>
            <a:r>
              <a:rPr lang="en-US" sz="2800" b="0" dirty="0" smtClean="0">
                <a:latin typeface="Times New Roman" pitchFamily="18" charset="0"/>
                <a:cs typeface="Times New Roman" pitchFamily="18" charset="0"/>
              </a:rPr>
              <a:t>And anything else that the legislature, SOS, Election Commission, or courts require</a:t>
            </a:r>
          </a:p>
          <a:p>
            <a:pPr marL="0" indent="0">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21724393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522856" y="2514600"/>
            <a:ext cx="1887344" cy="12763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934200" y="5105400"/>
            <a:ext cx="13716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935522" y="1022865"/>
            <a:ext cx="1066800" cy="4616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894716" y="1210617"/>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948133" y="2313919"/>
            <a:ext cx="10668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722756" y="5604660"/>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t>
            </a:r>
            <a:endParaRPr lang="en-US" dirty="0"/>
          </a:p>
        </p:txBody>
      </p:sp>
      <p:sp>
        <p:nvSpPr>
          <p:cNvPr id="16" name="Rectangle 15"/>
          <p:cNvSpPr/>
          <p:nvPr/>
        </p:nvSpPr>
        <p:spPr>
          <a:xfrm>
            <a:off x="1122556" y="4343400"/>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6855758" y="4050506"/>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781800" y="2209800"/>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7114046" y="978895"/>
            <a:ext cx="1115554" cy="7985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3610688" y="2802523"/>
            <a:ext cx="1731426" cy="338554"/>
          </a:xfrm>
          <a:prstGeom prst="rect">
            <a:avLst/>
          </a:prstGeom>
          <a:noFill/>
        </p:spPr>
        <p:txBody>
          <a:bodyPr wrap="square" rtlCol="0">
            <a:spAutoFit/>
          </a:bodyPr>
          <a:lstStyle/>
          <a:p>
            <a:pPr algn="ctr"/>
            <a:r>
              <a:rPr lang="en-US" sz="1600" dirty="0" smtClean="0"/>
              <a:t>Voting System</a:t>
            </a:r>
            <a:endParaRPr lang="en-US" sz="1600" dirty="0"/>
          </a:p>
        </p:txBody>
      </p:sp>
      <p:sp>
        <p:nvSpPr>
          <p:cNvPr id="40" name="Rectangle 39"/>
          <p:cNvSpPr/>
          <p:nvPr/>
        </p:nvSpPr>
        <p:spPr>
          <a:xfrm>
            <a:off x="4876800" y="4331732"/>
            <a:ext cx="9906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4953000" y="4528248"/>
            <a:ext cx="838200" cy="646331"/>
          </a:xfrm>
          <a:prstGeom prst="rect">
            <a:avLst/>
          </a:prstGeom>
          <a:noFill/>
        </p:spPr>
        <p:txBody>
          <a:bodyPr wrap="square" rtlCol="0">
            <a:spAutoFit/>
          </a:bodyPr>
          <a:lstStyle/>
          <a:p>
            <a:pPr algn="ctr"/>
            <a:r>
              <a:rPr lang="en-US" sz="1200" dirty="0" smtClean="0"/>
              <a:t>Ballot Marking System</a:t>
            </a:r>
            <a:endParaRPr lang="en-US" sz="1200" dirty="0"/>
          </a:p>
        </p:txBody>
      </p:sp>
      <p:sp>
        <p:nvSpPr>
          <p:cNvPr id="76" name="TextBox 75"/>
          <p:cNvSpPr txBox="1"/>
          <p:nvPr/>
        </p:nvSpPr>
        <p:spPr>
          <a:xfrm>
            <a:off x="7010400" y="5181600"/>
            <a:ext cx="1447800" cy="461665"/>
          </a:xfrm>
          <a:prstGeom prst="rect">
            <a:avLst/>
          </a:prstGeom>
          <a:noFill/>
        </p:spPr>
        <p:txBody>
          <a:bodyPr wrap="square" rtlCol="0">
            <a:spAutoFit/>
          </a:bodyPr>
          <a:lstStyle/>
          <a:p>
            <a:r>
              <a:rPr lang="en-US" sz="1200" dirty="0" smtClean="0"/>
              <a:t>Administrative Reports</a:t>
            </a:r>
            <a:endParaRPr lang="en-US" sz="1200" dirty="0"/>
          </a:p>
        </p:txBody>
      </p:sp>
      <p:sp>
        <p:nvSpPr>
          <p:cNvPr id="77" name="TextBox 76"/>
          <p:cNvSpPr txBox="1"/>
          <p:nvPr/>
        </p:nvSpPr>
        <p:spPr>
          <a:xfrm>
            <a:off x="7010400" y="4061936"/>
            <a:ext cx="1447800" cy="738664"/>
          </a:xfrm>
          <a:prstGeom prst="rect">
            <a:avLst/>
          </a:prstGeom>
          <a:noFill/>
        </p:spPr>
        <p:txBody>
          <a:bodyPr wrap="square" rtlCol="0">
            <a:spAutoFit/>
          </a:bodyPr>
          <a:lstStyle/>
          <a:p>
            <a:r>
              <a:rPr lang="en-US" sz="1400" dirty="0" smtClean="0"/>
              <a:t>Statewide</a:t>
            </a:r>
          </a:p>
          <a:p>
            <a:r>
              <a:rPr lang="en-US" sz="1400" dirty="0" smtClean="0"/>
              <a:t>Election Night Reporting</a:t>
            </a:r>
            <a:endParaRPr lang="en-US" sz="1400" dirty="0"/>
          </a:p>
        </p:txBody>
      </p:sp>
      <p:sp>
        <p:nvSpPr>
          <p:cNvPr id="78" name="TextBox 77"/>
          <p:cNvSpPr txBox="1"/>
          <p:nvPr/>
        </p:nvSpPr>
        <p:spPr>
          <a:xfrm>
            <a:off x="6934200" y="2438400"/>
            <a:ext cx="1295400" cy="369332"/>
          </a:xfrm>
          <a:prstGeom prst="rect">
            <a:avLst/>
          </a:prstGeom>
          <a:noFill/>
        </p:spPr>
        <p:txBody>
          <a:bodyPr wrap="square" rtlCol="0">
            <a:spAutoFit/>
          </a:bodyPr>
          <a:lstStyle/>
          <a:p>
            <a:r>
              <a:rPr lang="en-US" dirty="0" smtClean="0"/>
              <a:t>E-pollbooks</a:t>
            </a:r>
            <a:endParaRPr lang="en-US" dirty="0"/>
          </a:p>
        </p:txBody>
      </p:sp>
      <p:sp>
        <p:nvSpPr>
          <p:cNvPr id="79" name="TextBox 78"/>
          <p:cNvSpPr txBox="1"/>
          <p:nvPr/>
        </p:nvSpPr>
        <p:spPr>
          <a:xfrm>
            <a:off x="7010400" y="1038807"/>
            <a:ext cx="1295400" cy="738664"/>
          </a:xfrm>
          <a:prstGeom prst="rect">
            <a:avLst/>
          </a:prstGeom>
          <a:noFill/>
        </p:spPr>
        <p:txBody>
          <a:bodyPr wrap="square" rtlCol="0">
            <a:spAutoFit/>
          </a:bodyPr>
          <a:lstStyle/>
          <a:p>
            <a:pPr algn="ctr"/>
            <a:r>
              <a:rPr lang="en-US" sz="1400" dirty="0" smtClean="0"/>
              <a:t>Candidate Qualifying System</a:t>
            </a:r>
            <a:endParaRPr lang="en-US" sz="1400" dirty="0"/>
          </a:p>
        </p:txBody>
      </p:sp>
      <p:sp>
        <p:nvSpPr>
          <p:cNvPr id="80" name="TextBox 79"/>
          <p:cNvSpPr txBox="1"/>
          <p:nvPr/>
        </p:nvSpPr>
        <p:spPr>
          <a:xfrm>
            <a:off x="2123316" y="1439217"/>
            <a:ext cx="1219200" cy="369332"/>
          </a:xfrm>
          <a:prstGeom prst="rect">
            <a:avLst/>
          </a:prstGeom>
          <a:noFill/>
        </p:spPr>
        <p:txBody>
          <a:bodyPr wrap="square" rtlCol="0">
            <a:spAutoFit/>
          </a:bodyPr>
          <a:lstStyle/>
          <a:p>
            <a:r>
              <a:rPr lang="en-US" dirty="0" smtClean="0"/>
              <a:t>VR System</a:t>
            </a:r>
            <a:endParaRPr lang="en-US" dirty="0"/>
          </a:p>
        </p:txBody>
      </p:sp>
      <p:sp>
        <p:nvSpPr>
          <p:cNvPr id="81" name="TextBox 80"/>
          <p:cNvSpPr txBox="1"/>
          <p:nvPr/>
        </p:nvSpPr>
        <p:spPr>
          <a:xfrm>
            <a:off x="1198756" y="4419600"/>
            <a:ext cx="1371600" cy="738664"/>
          </a:xfrm>
          <a:prstGeom prst="rect">
            <a:avLst/>
          </a:prstGeom>
          <a:noFill/>
        </p:spPr>
        <p:txBody>
          <a:bodyPr wrap="square" rtlCol="0">
            <a:spAutoFit/>
          </a:bodyPr>
          <a:lstStyle/>
          <a:p>
            <a:r>
              <a:rPr lang="en-US" sz="1400" dirty="0" smtClean="0"/>
              <a:t>UOCAVA /</a:t>
            </a:r>
          </a:p>
          <a:p>
            <a:r>
              <a:rPr lang="en-US" sz="1400" dirty="0" smtClean="0"/>
              <a:t>Ballot Delivery/Return</a:t>
            </a:r>
            <a:endParaRPr lang="en-US" sz="1400" dirty="0"/>
          </a:p>
        </p:txBody>
      </p:sp>
      <p:sp>
        <p:nvSpPr>
          <p:cNvPr id="82" name="TextBox 81"/>
          <p:cNvSpPr txBox="1"/>
          <p:nvPr/>
        </p:nvSpPr>
        <p:spPr>
          <a:xfrm>
            <a:off x="2024333" y="2390119"/>
            <a:ext cx="990600" cy="646331"/>
          </a:xfrm>
          <a:prstGeom prst="rect">
            <a:avLst/>
          </a:prstGeom>
          <a:noFill/>
        </p:spPr>
        <p:txBody>
          <a:bodyPr wrap="square" rtlCol="0">
            <a:spAutoFit/>
          </a:bodyPr>
          <a:lstStyle/>
          <a:p>
            <a:pPr algn="ctr"/>
            <a:r>
              <a:rPr lang="en-US" sz="1200" dirty="0" smtClean="0"/>
              <a:t>Voter  Information</a:t>
            </a:r>
          </a:p>
          <a:p>
            <a:pPr algn="ctr"/>
            <a:r>
              <a:rPr lang="en-US" sz="1200" dirty="0" smtClean="0"/>
              <a:t>System</a:t>
            </a:r>
            <a:endParaRPr lang="en-US" sz="1200" dirty="0"/>
          </a:p>
        </p:txBody>
      </p:sp>
      <p:sp>
        <p:nvSpPr>
          <p:cNvPr id="83" name="Rectangle 82"/>
          <p:cNvSpPr/>
          <p:nvPr/>
        </p:nvSpPr>
        <p:spPr>
          <a:xfrm>
            <a:off x="990600" y="5791200"/>
            <a:ext cx="1066800" cy="685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TextBox 83"/>
          <p:cNvSpPr txBox="1"/>
          <p:nvPr/>
        </p:nvSpPr>
        <p:spPr>
          <a:xfrm>
            <a:off x="990600" y="5867400"/>
            <a:ext cx="1066800" cy="523220"/>
          </a:xfrm>
          <a:prstGeom prst="rect">
            <a:avLst/>
          </a:prstGeom>
          <a:noFill/>
        </p:spPr>
        <p:txBody>
          <a:bodyPr wrap="square" rtlCol="0">
            <a:spAutoFit/>
          </a:bodyPr>
          <a:lstStyle/>
          <a:p>
            <a:pPr algn="ctr"/>
            <a:r>
              <a:rPr lang="en-US" sz="1400" dirty="0" smtClean="0"/>
              <a:t>Ballot Printing</a:t>
            </a:r>
            <a:endParaRPr lang="en-US" sz="1400" dirty="0"/>
          </a:p>
        </p:txBody>
      </p:sp>
      <p:sp>
        <p:nvSpPr>
          <p:cNvPr id="86" name="TextBox 85"/>
          <p:cNvSpPr txBox="1"/>
          <p:nvPr/>
        </p:nvSpPr>
        <p:spPr>
          <a:xfrm>
            <a:off x="3949197" y="1022865"/>
            <a:ext cx="1053126" cy="461665"/>
          </a:xfrm>
          <a:prstGeom prst="rect">
            <a:avLst/>
          </a:prstGeom>
          <a:noFill/>
        </p:spPr>
        <p:txBody>
          <a:bodyPr wrap="square" rtlCol="0">
            <a:spAutoFit/>
          </a:bodyPr>
          <a:lstStyle/>
          <a:p>
            <a:pPr algn="ctr"/>
            <a:r>
              <a:rPr lang="en-US" sz="1200" dirty="0" smtClean="0"/>
              <a:t>(re)Districting</a:t>
            </a:r>
          </a:p>
          <a:p>
            <a:pPr algn="ctr"/>
            <a:r>
              <a:rPr lang="en-US" sz="1200" dirty="0" smtClean="0"/>
              <a:t>Systems</a:t>
            </a:r>
            <a:endParaRPr lang="en-US" sz="1200" dirty="0"/>
          </a:p>
        </p:txBody>
      </p:sp>
      <p:cxnSp>
        <p:nvCxnSpPr>
          <p:cNvPr id="100" name="Curved Connector 99"/>
          <p:cNvCxnSpPr>
            <a:stCxn id="12" idx="2"/>
            <a:endCxn id="10" idx="0"/>
          </p:cNvCxnSpPr>
          <p:nvPr/>
        </p:nvCxnSpPr>
        <p:spPr>
          <a:xfrm rot="5400000">
            <a:off x="3952690" y="1998368"/>
            <a:ext cx="1030070" cy="2394"/>
          </a:xfrm>
          <a:prstGeom prst="curvedConnector3">
            <a:avLst>
              <a:gd name="adj1" fmla="val 50000"/>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02" name="Shape 101"/>
          <p:cNvCxnSpPr>
            <a:stCxn id="13" idx="3"/>
            <a:endCxn id="10" idx="0"/>
          </p:cNvCxnSpPr>
          <p:nvPr/>
        </p:nvCxnSpPr>
        <p:spPr>
          <a:xfrm>
            <a:off x="3494916" y="1667817"/>
            <a:ext cx="971612" cy="846783"/>
          </a:xfrm>
          <a:prstGeom prst="curved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sp>
        <p:nvSpPr>
          <p:cNvPr id="136" name="Rectangle 135"/>
          <p:cNvSpPr/>
          <p:nvPr/>
        </p:nvSpPr>
        <p:spPr>
          <a:xfrm>
            <a:off x="3162300" y="4545092"/>
            <a:ext cx="1066800" cy="685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TextBox 136"/>
          <p:cNvSpPr txBox="1"/>
          <p:nvPr/>
        </p:nvSpPr>
        <p:spPr>
          <a:xfrm>
            <a:off x="3162300" y="4621292"/>
            <a:ext cx="1066800" cy="523220"/>
          </a:xfrm>
          <a:prstGeom prst="rect">
            <a:avLst/>
          </a:prstGeom>
          <a:noFill/>
        </p:spPr>
        <p:txBody>
          <a:bodyPr wrap="square" rtlCol="0">
            <a:spAutoFit/>
          </a:bodyPr>
          <a:lstStyle/>
          <a:p>
            <a:pPr algn="ctr"/>
            <a:r>
              <a:rPr lang="en-US" sz="1400" dirty="0" smtClean="0"/>
              <a:t>Ballot on Demand</a:t>
            </a:r>
            <a:endParaRPr lang="en-US" sz="1400" dirty="0"/>
          </a:p>
        </p:txBody>
      </p:sp>
      <p:cxnSp>
        <p:nvCxnSpPr>
          <p:cNvPr id="166" name="Curved Connector 165"/>
          <p:cNvCxnSpPr/>
          <p:nvPr/>
        </p:nvCxnSpPr>
        <p:spPr>
          <a:xfrm rot="5400000">
            <a:off x="2961516" y="2203450"/>
            <a:ext cx="152400" cy="127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69" name="Rectangle 168"/>
          <p:cNvSpPr/>
          <p:nvPr/>
        </p:nvSpPr>
        <p:spPr>
          <a:xfrm>
            <a:off x="5666015" y="1705916"/>
            <a:ext cx="859969" cy="7705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TextBox 169"/>
          <p:cNvSpPr txBox="1"/>
          <p:nvPr/>
        </p:nvSpPr>
        <p:spPr>
          <a:xfrm>
            <a:off x="5687784" y="1866899"/>
            <a:ext cx="838200" cy="523220"/>
          </a:xfrm>
          <a:prstGeom prst="rect">
            <a:avLst/>
          </a:prstGeom>
          <a:noFill/>
        </p:spPr>
        <p:txBody>
          <a:bodyPr wrap="square" rtlCol="0">
            <a:spAutoFit/>
          </a:bodyPr>
          <a:lstStyle/>
          <a:p>
            <a:pPr algn="ctr"/>
            <a:r>
              <a:rPr lang="en-US" sz="1400" dirty="0" smtClean="0"/>
              <a:t>Auditing</a:t>
            </a:r>
          </a:p>
          <a:p>
            <a:pPr algn="ctr"/>
            <a:r>
              <a:rPr lang="en-US" sz="1400" dirty="0" smtClean="0"/>
              <a:t>Systems</a:t>
            </a:r>
            <a:endParaRPr lang="en-US" sz="1400" dirty="0"/>
          </a:p>
        </p:txBody>
      </p:sp>
      <p:cxnSp>
        <p:nvCxnSpPr>
          <p:cNvPr id="172" name="Curved Connector 171"/>
          <p:cNvCxnSpPr>
            <a:stCxn id="10" idx="0"/>
            <a:endCxn id="169" idx="1"/>
          </p:cNvCxnSpPr>
          <p:nvPr/>
        </p:nvCxnSpPr>
        <p:spPr>
          <a:xfrm rot="5400000" flipH="1" flipV="1">
            <a:off x="4854575" y="1703161"/>
            <a:ext cx="423392" cy="1199487"/>
          </a:xfrm>
          <a:prstGeom prst="curved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sp>
        <p:nvSpPr>
          <p:cNvPr id="174" name="TextBox 173" descr="Diagram of many different types of election systems."/>
          <p:cNvSpPr txBox="1"/>
          <p:nvPr/>
        </p:nvSpPr>
        <p:spPr>
          <a:xfrm>
            <a:off x="1738264" y="84958"/>
            <a:ext cx="5562600" cy="400110"/>
          </a:xfrm>
          <a:prstGeom prst="rect">
            <a:avLst/>
          </a:prstGeom>
          <a:noFill/>
        </p:spPr>
        <p:txBody>
          <a:bodyPr wrap="square" rtlCol="0">
            <a:spAutoFit/>
          </a:bodyPr>
          <a:lstStyle/>
          <a:p>
            <a:pPr algn="ctr"/>
            <a:r>
              <a:rPr lang="en-US" sz="2000" b="1" dirty="0" smtClean="0">
                <a:solidFill>
                  <a:srgbClr val="FFFFFF"/>
                </a:solidFill>
              </a:rPr>
              <a:t>Interaction of Voting and Election Systems</a:t>
            </a:r>
            <a:endParaRPr lang="en-US" sz="2000" b="1" dirty="0">
              <a:solidFill>
                <a:srgbClr val="FFFFFF"/>
              </a:solidFill>
            </a:endParaRPr>
          </a:p>
        </p:txBody>
      </p:sp>
      <p:cxnSp>
        <p:nvCxnSpPr>
          <p:cNvPr id="178" name="Shape 177"/>
          <p:cNvCxnSpPr>
            <a:stCxn id="19" idx="1"/>
            <a:endCxn id="10" idx="0"/>
          </p:cNvCxnSpPr>
          <p:nvPr/>
        </p:nvCxnSpPr>
        <p:spPr>
          <a:xfrm rot="10800000" flipV="1">
            <a:off x="4466528" y="1378182"/>
            <a:ext cx="2647518" cy="1136417"/>
          </a:xfrm>
          <a:prstGeom prst="curved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sp>
        <p:nvSpPr>
          <p:cNvPr id="190" name="Rectangle 189"/>
          <p:cNvSpPr/>
          <p:nvPr/>
        </p:nvSpPr>
        <p:spPr>
          <a:xfrm>
            <a:off x="287051" y="2705100"/>
            <a:ext cx="10668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TextBox 190"/>
          <p:cNvSpPr txBox="1"/>
          <p:nvPr/>
        </p:nvSpPr>
        <p:spPr>
          <a:xfrm>
            <a:off x="363251" y="2781300"/>
            <a:ext cx="990600" cy="646331"/>
          </a:xfrm>
          <a:prstGeom prst="rect">
            <a:avLst/>
          </a:prstGeom>
          <a:noFill/>
        </p:spPr>
        <p:txBody>
          <a:bodyPr wrap="square" rtlCol="0">
            <a:spAutoFit/>
          </a:bodyPr>
          <a:lstStyle/>
          <a:p>
            <a:r>
              <a:rPr lang="en-US" sz="1200" dirty="0" err="1" smtClean="0"/>
              <a:t>Pollworker</a:t>
            </a:r>
            <a:r>
              <a:rPr lang="en-US" sz="1200" dirty="0" smtClean="0"/>
              <a:t>/</a:t>
            </a:r>
          </a:p>
          <a:p>
            <a:r>
              <a:rPr lang="en-US" sz="1200" dirty="0" smtClean="0"/>
              <a:t>Staff</a:t>
            </a:r>
          </a:p>
          <a:p>
            <a:r>
              <a:rPr lang="en-US" sz="1200" dirty="0" smtClean="0"/>
              <a:t>Training Sys.</a:t>
            </a:r>
            <a:endParaRPr lang="en-US" sz="1200" dirty="0"/>
          </a:p>
        </p:txBody>
      </p:sp>
      <p:cxnSp>
        <p:nvCxnSpPr>
          <p:cNvPr id="197" name="Shape 196"/>
          <p:cNvCxnSpPr>
            <a:endCxn id="191" idx="3"/>
          </p:cNvCxnSpPr>
          <p:nvPr/>
        </p:nvCxnSpPr>
        <p:spPr>
          <a:xfrm rot="10800000">
            <a:off x="1353851" y="3104467"/>
            <a:ext cx="2169006" cy="76227"/>
          </a:xfrm>
          <a:prstGeom prst="bentConnector3">
            <a:avLst>
              <a:gd name="adj1" fmla="val 8513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00" name="Elbow Connector 199"/>
          <p:cNvCxnSpPr>
            <a:stCxn id="232" idx="2"/>
            <a:endCxn id="11" idx="1"/>
          </p:cNvCxnSpPr>
          <p:nvPr/>
        </p:nvCxnSpPr>
        <p:spPr>
          <a:xfrm rot="16200000" flipH="1">
            <a:off x="4883169" y="3359168"/>
            <a:ext cx="1634391" cy="2467672"/>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03" name="Elbow Connector 202"/>
          <p:cNvCxnSpPr>
            <a:stCxn id="232" idx="2"/>
          </p:cNvCxnSpPr>
          <p:nvPr/>
        </p:nvCxnSpPr>
        <p:spPr>
          <a:xfrm rot="16200000" flipH="1">
            <a:off x="5424770" y="2817567"/>
            <a:ext cx="499388" cy="2415872"/>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25" name="Elbow Connector 224"/>
          <p:cNvCxnSpPr>
            <a:stCxn id="40" idx="0"/>
            <a:endCxn id="232" idx="1"/>
          </p:cNvCxnSpPr>
          <p:nvPr/>
        </p:nvCxnSpPr>
        <p:spPr>
          <a:xfrm rot="16200000" flipV="1">
            <a:off x="4025664" y="2985296"/>
            <a:ext cx="843628" cy="1849244"/>
          </a:xfrm>
          <a:prstGeom prst="bentConnector4">
            <a:avLst>
              <a:gd name="adj1" fmla="val 32948"/>
              <a:gd name="adj2" fmla="val 112362"/>
            </a:avLst>
          </a:prstGeom>
          <a:ln>
            <a:solidFill>
              <a:srgbClr val="FFFF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34" name="Elbow Connector 233"/>
          <p:cNvCxnSpPr>
            <a:stCxn id="10" idx="3"/>
            <a:endCxn id="18" idx="1"/>
          </p:cNvCxnSpPr>
          <p:nvPr/>
        </p:nvCxnSpPr>
        <p:spPr>
          <a:xfrm flipV="1">
            <a:off x="5410200" y="2667000"/>
            <a:ext cx="1371600" cy="485775"/>
          </a:xfrm>
          <a:prstGeom prst="bentConnector3">
            <a:avLst>
              <a:gd name="adj1" fmla="val 50000"/>
            </a:avLst>
          </a:prstGeom>
          <a:ln>
            <a:solidFill>
              <a:srgbClr val="FFFFFF"/>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9" name="Rectangle 258"/>
          <p:cNvSpPr/>
          <p:nvPr/>
        </p:nvSpPr>
        <p:spPr>
          <a:xfrm>
            <a:off x="4800600" y="5562600"/>
            <a:ext cx="1371600" cy="7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TextBox 259"/>
          <p:cNvSpPr txBox="1"/>
          <p:nvPr/>
        </p:nvSpPr>
        <p:spPr>
          <a:xfrm>
            <a:off x="4876800" y="5638800"/>
            <a:ext cx="1219200" cy="646331"/>
          </a:xfrm>
          <a:prstGeom prst="rect">
            <a:avLst/>
          </a:prstGeom>
          <a:noFill/>
        </p:spPr>
        <p:txBody>
          <a:bodyPr wrap="square" rtlCol="0">
            <a:spAutoFit/>
          </a:bodyPr>
          <a:lstStyle/>
          <a:p>
            <a:r>
              <a:rPr lang="en-US" sz="1200" dirty="0" smtClean="0"/>
              <a:t>Voter Authentication System</a:t>
            </a:r>
            <a:endParaRPr lang="en-US" sz="1200" dirty="0"/>
          </a:p>
        </p:txBody>
      </p:sp>
      <p:cxnSp>
        <p:nvCxnSpPr>
          <p:cNvPr id="262" name="Elbow Connector 261"/>
          <p:cNvCxnSpPr>
            <a:endCxn id="18" idx="1"/>
          </p:cNvCxnSpPr>
          <p:nvPr/>
        </p:nvCxnSpPr>
        <p:spPr>
          <a:xfrm rot="5400000" flipH="1" flipV="1">
            <a:off x="4953000" y="3733800"/>
            <a:ext cx="2895600" cy="762000"/>
          </a:xfrm>
          <a:prstGeom prst="bentConnector2">
            <a:avLst/>
          </a:prstGeom>
          <a:ln>
            <a:solidFill>
              <a:srgbClr val="FFFFFF"/>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93842" y="3346493"/>
            <a:ext cx="891806" cy="523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518796" y="3386438"/>
            <a:ext cx="850106" cy="461665"/>
          </a:xfrm>
          <a:prstGeom prst="rect">
            <a:avLst/>
          </a:prstGeom>
          <a:noFill/>
        </p:spPr>
        <p:txBody>
          <a:bodyPr wrap="square" rtlCol="0">
            <a:spAutoFit/>
          </a:bodyPr>
          <a:lstStyle/>
          <a:p>
            <a:r>
              <a:rPr lang="en-US" sz="1200" dirty="0" smtClean="0"/>
              <a:t>Barcode </a:t>
            </a:r>
          </a:p>
          <a:p>
            <a:r>
              <a:rPr lang="en-US" sz="1200" dirty="0" smtClean="0"/>
              <a:t>Scanner</a:t>
            </a:r>
            <a:endParaRPr lang="en-US" sz="1200" dirty="0"/>
          </a:p>
        </p:txBody>
      </p:sp>
      <p:cxnSp>
        <p:nvCxnSpPr>
          <p:cNvPr id="9" name="Straight Arrow Connector 8"/>
          <p:cNvCxnSpPr>
            <a:stCxn id="1026" idx="0"/>
            <a:endCxn id="18" idx="2"/>
          </p:cNvCxnSpPr>
          <p:nvPr/>
        </p:nvCxnSpPr>
        <p:spPr>
          <a:xfrm flipH="1" flipV="1">
            <a:off x="7581900" y="3124200"/>
            <a:ext cx="257845" cy="222293"/>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17493" y="5809784"/>
            <a:ext cx="1395413"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TextBox 22"/>
          <p:cNvSpPr txBox="1"/>
          <p:nvPr/>
        </p:nvSpPr>
        <p:spPr>
          <a:xfrm>
            <a:off x="6743699" y="5924550"/>
            <a:ext cx="1143000" cy="461665"/>
          </a:xfrm>
          <a:prstGeom prst="rect">
            <a:avLst/>
          </a:prstGeom>
          <a:noFill/>
        </p:spPr>
        <p:txBody>
          <a:bodyPr wrap="square" rtlCol="0">
            <a:spAutoFit/>
          </a:bodyPr>
          <a:lstStyle/>
          <a:p>
            <a:r>
              <a:rPr lang="en-US" sz="1200" dirty="0" smtClean="0"/>
              <a:t>Absentee Application</a:t>
            </a:r>
            <a:endParaRPr lang="en-US" sz="1200" dirty="0"/>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2848" y="727891"/>
            <a:ext cx="1020181" cy="5899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91268" y="3310354"/>
            <a:ext cx="1031488" cy="740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4" name="TextBox 223"/>
          <p:cNvSpPr txBox="1"/>
          <p:nvPr/>
        </p:nvSpPr>
        <p:spPr>
          <a:xfrm>
            <a:off x="414353" y="807286"/>
            <a:ext cx="947744" cy="461665"/>
          </a:xfrm>
          <a:prstGeom prst="rect">
            <a:avLst/>
          </a:prstGeom>
          <a:noFill/>
        </p:spPr>
        <p:txBody>
          <a:bodyPr wrap="square" rtlCol="0">
            <a:spAutoFit/>
          </a:bodyPr>
          <a:lstStyle/>
          <a:p>
            <a:r>
              <a:rPr lang="en-US" sz="1200" dirty="0" smtClean="0"/>
              <a:t>Online VR System</a:t>
            </a:r>
            <a:endParaRPr lang="en-US" sz="1200" dirty="0"/>
          </a:p>
        </p:txBody>
      </p:sp>
      <p:sp>
        <p:nvSpPr>
          <p:cNvPr id="226" name="TextBox 225"/>
          <p:cNvSpPr txBox="1"/>
          <p:nvPr/>
        </p:nvSpPr>
        <p:spPr>
          <a:xfrm>
            <a:off x="1884556" y="3310354"/>
            <a:ext cx="1011044" cy="646331"/>
          </a:xfrm>
          <a:prstGeom prst="rect">
            <a:avLst/>
          </a:prstGeom>
          <a:noFill/>
        </p:spPr>
        <p:txBody>
          <a:bodyPr wrap="square" rtlCol="0">
            <a:spAutoFit/>
          </a:bodyPr>
          <a:lstStyle/>
          <a:p>
            <a:r>
              <a:rPr lang="en-US" sz="1200" dirty="0" smtClean="0"/>
              <a:t>Ballot Tracking System</a:t>
            </a:r>
            <a:endParaRPr lang="en-US" sz="1200" dirty="0"/>
          </a:p>
        </p:txBody>
      </p:sp>
      <p:sp>
        <p:nvSpPr>
          <p:cNvPr id="2" name="TextBox 1"/>
          <p:cNvSpPr txBox="1"/>
          <p:nvPr/>
        </p:nvSpPr>
        <p:spPr>
          <a:xfrm>
            <a:off x="7943849" y="6465609"/>
            <a:ext cx="1028701" cy="246221"/>
          </a:xfrm>
          <a:prstGeom prst="rect">
            <a:avLst/>
          </a:prstGeom>
          <a:noFill/>
        </p:spPr>
        <p:txBody>
          <a:bodyPr wrap="square" rtlCol="0">
            <a:spAutoFit/>
          </a:bodyPr>
          <a:lstStyle/>
          <a:p>
            <a:pPr algn="ctr"/>
            <a:r>
              <a:rPr lang="en-US" sz="1000" dirty="0">
                <a:solidFill>
                  <a:srgbClr val="FFFFFF"/>
                </a:solidFill>
              </a:rPr>
              <a:t>© </a:t>
            </a:r>
            <a:r>
              <a:rPr lang="en-US" sz="1000" dirty="0" smtClean="0">
                <a:solidFill>
                  <a:srgbClr val="FFFFFF"/>
                </a:solidFill>
              </a:rPr>
              <a:t>2016</a:t>
            </a:r>
          </a:p>
        </p:txBody>
      </p:sp>
      <p:sp>
        <p:nvSpPr>
          <p:cNvPr id="6" name="TextBox 5"/>
          <p:cNvSpPr txBox="1"/>
          <p:nvPr/>
        </p:nvSpPr>
        <p:spPr>
          <a:xfrm>
            <a:off x="2895600" y="5833260"/>
            <a:ext cx="1141606" cy="523220"/>
          </a:xfrm>
          <a:prstGeom prst="rect">
            <a:avLst/>
          </a:prstGeom>
          <a:noFill/>
        </p:spPr>
        <p:txBody>
          <a:bodyPr wrap="square" rtlCol="0">
            <a:spAutoFit/>
          </a:bodyPr>
          <a:lstStyle/>
          <a:p>
            <a:r>
              <a:rPr lang="en-US" sz="1400" dirty="0" smtClean="0"/>
              <a:t>Precinct </a:t>
            </a:r>
            <a:r>
              <a:rPr lang="en-US" sz="1400" dirty="0" err="1" smtClean="0"/>
              <a:t>Mgt</a:t>
            </a:r>
            <a:r>
              <a:rPr lang="en-US" sz="1400" dirty="0" smtClean="0"/>
              <a:t> Systems</a:t>
            </a:r>
            <a:endParaRPr lang="en-US" sz="1400" dirty="0"/>
          </a:p>
        </p:txBody>
      </p:sp>
      <p:pic>
        <p:nvPicPr>
          <p:cNvPr id="89"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2848" y="1580538"/>
            <a:ext cx="1020181" cy="5899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TextBox 27"/>
          <p:cNvSpPr txBox="1"/>
          <p:nvPr/>
        </p:nvSpPr>
        <p:spPr>
          <a:xfrm>
            <a:off x="447701" y="1616488"/>
            <a:ext cx="881047" cy="461665"/>
          </a:xfrm>
          <a:prstGeom prst="rect">
            <a:avLst/>
          </a:prstGeom>
          <a:noFill/>
        </p:spPr>
        <p:txBody>
          <a:bodyPr wrap="square" rtlCol="0">
            <a:spAutoFit/>
          </a:bodyPr>
          <a:lstStyle/>
          <a:p>
            <a:r>
              <a:rPr lang="en-US" sz="1200" dirty="0" smtClean="0"/>
              <a:t>Auto VR System</a:t>
            </a:r>
            <a:endParaRPr lang="en-US" sz="1200" dirty="0"/>
          </a:p>
        </p:txBody>
      </p:sp>
      <p:graphicFrame>
        <p:nvGraphicFramePr>
          <p:cNvPr id="232" name="Table 231"/>
          <p:cNvGraphicFramePr>
            <a:graphicFrameLocks noGrp="1"/>
          </p:cNvGraphicFramePr>
          <p:nvPr>
            <p:extLst>
              <p:ext uri="{D42A27DB-BD31-4B8C-83A1-F6EECF244321}">
                <p14:modId xmlns:p14="http://schemas.microsoft.com/office/powerpoint/2010/main" val="4090064410"/>
              </p:ext>
            </p:extLst>
          </p:nvPr>
        </p:nvGraphicFramePr>
        <p:xfrm>
          <a:off x="3522856" y="3200399"/>
          <a:ext cx="1887344" cy="575410"/>
        </p:xfrm>
        <a:graphic>
          <a:graphicData uri="http://schemas.openxmlformats.org/drawingml/2006/table">
            <a:tbl>
              <a:tblPr firstRow="1" bandRow="1">
                <a:tableStyleId>{5C22544A-7EE6-4342-B048-85BDC9FD1C3A}</a:tableStyleId>
              </a:tblPr>
              <a:tblGrid>
                <a:gridCol w="896744"/>
                <a:gridCol w="990600"/>
              </a:tblGrid>
              <a:tr h="301090">
                <a:tc>
                  <a:txBody>
                    <a:bodyPr/>
                    <a:lstStyle/>
                    <a:p>
                      <a:pPr algn="ctr"/>
                      <a:r>
                        <a:rPr lang="en-US" sz="1200" b="0" dirty="0" smtClean="0">
                          <a:solidFill>
                            <a:schemeClr val="tx1"/>
                          </a:solidFill>
                        </a:rPr>
                        <a:t>Define Bal.</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rPr>
                        <a:t>Cap &amp; Tab</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4037">
                <a:tc>
                  <a:txBody>
                    <a:bodyPr/>
                    <a:lstStyle/>
                    <a:p>
                      <a:pPr algn="ctr"/>
                      <a:r>
                        <a:rPr lang="en-US" sz="1200" b="0" dirty="0" smtClean="0">
                          <a:solidFill>
                            <a:schemeClr val="tx1"/>
                          </a:solidFill>
                        </a:rPr>
                        <a:t>Reports</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rPr>
                        <a:t>Audits</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pic>
        <p:nvPicPr>
          <p:cNvPr id="63"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67401" y="807286"/>
            <a:ext cx="685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6" name="TextBox 255"/>
          <p:cNvSpPr txBox="1"/>
          <p:nvPr/>
        </p:nvSpPr>
        <p:spPr>
          <a:xfrm>
            <a:off x="5943600" y="807286"/>
            <a:ext cx="533400" cy="369332"/>
          </a:xfrm>
          <a:prstGeom prst="rect">
            <a:avLst/>
          </a:prstGeom>
          <a:noFill/>
        </p:spPr>
        <p:txBody>
          <a:bodyPr wrap="square" rtlCol="0">
            <a:spAutoFit/>
          </a:bodyPr>
          <a:lstStyle/>
          <a:p>
            <a:r>
              <a:rPr lang="en-US" dirty="0" smtClean="0"/>
              <a:t>GIS</a:t>
            </a:r>
            <a:endParaRPr lang="en-US" dirty="0"/>
          </a:p>
        </p:txBody>
      </p:sp>
      <p:pic>
        <p:nvPicPr>
          <p:cNvPr id="270"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85395" y="454290"/>
            <a:ext cx="859056"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1" name="TextBox 270"/>
          <p:cNvSpPr txBox="1"/>
          <p:nvPr/>
        </p:nvSpPr>
        <p:spPr>
          <a:xfrm>
            <a:off x="1608966" y="565692"/>
            <a:ext cx="656589" cy="369332"/>
          </a:xfrm>
          <a:prstGeom prst="rect">
            <a:avLst/>
          </a:prstGeom>
          <a:noFill/>
        </p:spPr>
        <p:txBody>
          <a:bodyPr wrap="square" rtlCol="0">
            <a:spAutoFit/>
          </a:bodyPr>
          <a:lstStyle/>
          <a:p>
            <a:r>
              <a:rPr lang="en-US" dirty="0" smtClean="0"/>
              <a:t>DMV</a:t>
            </a:r>
            <a:endParaRPr lang="en-US" dirty="0"/>
          </a:p>
        </p:txBody>
      </p:sp>
      <p:cxnSp>
        <p:nvCxnSpPr>
          <p:cNvPr id="280" name="Straight Arrow Connector 279"/>
          <p:cNvCxnSpPr/>
          <p:nvPr/>
        </p:nvCxnSpPr>
        <p:spPr>
          <a:xfrm flipH="1">
            <a:off x="4942778" y="1046427"/>
            <a:ext cx="858644" cy="191929"/>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87" name="Straight Arrow Connector 286"/>
          <p:cNvCxnSpPr>
            <a:stCxn id="10" idx="0"/>
            <a:endCxn id="13" idx="3"/>
          </p:cNvCxnSpPr>
          <p:nvPr/>
        </p:nvCxnSpPr>
        <p:spPr>
          <a:xfrm flipH="1" flipV="1">
            <a:off x="3494916" y="1667817"/>
            <a:ext cx="971612" cy="846783"/>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270" idx="3"/>
            <a:endCxn id="13" idx="0"/>
          </p:cNvCxnSpPr>
          <p:nvPr/>
        </p:nvCxnSpPr>
        <p:spPr>
          <a:xfrm>
            <a:off x="2344451" y="750359"/>
            <a:ext cx="350365" cy="460258"/>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13" idx="2"/>
            <a:endCxn id="14" idx="0"/>
          </p:cNvCxnSpPr>
          <p:nvPr/>
        </p:nvCxnSpPr>
        <p:spPr>
          <a:xfrm flipH="1">
            <a:off x="2481533" y="2125017"/>
            <a:ext cx="213283" cy="188902"/>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endCxn id="14" idx="3"/>
          </p:cNvCxnSpPr>
          <p:nvPr/>
        </p:nvCxnSpPr>
        <p:spPr>
          <a:xfrm flipH="1" flipV="1">
            <a:off x="3014933" y="2733019"/>
            <a:ext cx="451470" cy="447674"/>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a:stCxn id="224" idx="3"/>
            <a:endCxn id="13" idx="1"/>
          </p:cNvCxnSpPr>
          <p:nvPr/>
        </p:nvCxnSpPr>
        <p:spPr>
          <a:xfrm>
            <a:off x="1362097" y="1038119"/>
            <a:ext cx="532619" cy="629698"/>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stCxn id="89" idx="3"/>
            <a:endCxn id="13" idx="1"/>
          </p:cNvCxnSpPr>
          <p:nvPr/>
        </p:nvCxnSpPr>
        <p:spPr>
          <a:xfrm flipV="1">
            <a:off x="1373029" y="1667817"/>
            <a:ext cx="521687" cy="207695"/>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92" name="Elbow Connector 91"/>
          <p:cNvCxnSpPr>
            <a:endCxn id="89" idx="1"/>
          </p:cNvCxnSpPr>
          <p:nvPr/>
        </p:nvCxnSpPr>
        <p:spPr>
          <a:xfrm rot="10800000" flipV="1">
            <a:off x="352848" y="454290"/>
            <a:ext cx="1541868" cy="1421222"/>
          </a:xfrm>
          <a:prstGeom prst="bentConnector3">
            <a:avLst>
              <a:gd name="adj1" fmla="val 114826"/>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07" name="Elbow Connector 106"/>
          <p:cNvCxnSpPr>
            <a:stCxn id="18" idx="3"/>
            <a:endCxn id="13" idx="0"/>
          </p:cNvCxnSpPr>
          <p:nvPr/>
        </p:nvCxnSpPr>
        <p:spPr>
          <a:xfrm flipH="1" flipV="1">
            <a:off x="2694816" y="1210617"/>
            <a:ext cx="5687184" cy="1456383"/>
          </a:xfrm>
          <a:prstGeom prst="bentConnector4">
            <a:avLst>
              <a:gd name="adj1" fmla="val -4020"/>
              <a:gd name="adj2" fmla="val 136625"/>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19" name="Elbow Connector 118"/>
          <p:cNvCxnSpPr>
            <a:endCxn id="136" idx="1"/>
          </p:cNvCxnSpPr>
          <p:nvPr/>
        </p:nvCxnSpPr>
        <p:spPr>
          <a:xfrm rot="5400000">
            <a:off x="2450815" y="3815950"/>
            <a:ext cx="1783527" cy="360556"/>
          </a:xfrm>
          <a:prstGeom prst="bentConnector4">
            <a:avLst>
              <a:gd name="adj1" fmla="val 1325"/>
              <a:gd name="adj2" fmla="val 136229"/>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24" name="Elbow Connector 123"/>
          <p:cNvCxnSpPr>
            <a:stCxn id="1027" idx="3"/>
          </p:cNvCxnSpPr>
          <p:nvPr/>
        </p:nvCxnSpPr>
        <p:spPr>
          <a:xfrm flipV="1">
            <a:off x="8012906" y="2667000"/>
            <a:ext cx="597694" cy="3459491"/>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30" name="Elbow Connector 129"/>
          <p:cNvCxnSpPr>
            <a:stCxn id="1027" idx="2"/>
            <a:endCxn id="137" idx="3"/>
          </p:cNvCxnSpPr>
          <p:nvPr/>
        </p:nvCxnSpPr>
        <p:spPr>
          <a:xfrm rot="5400000" flipH="1">
            <a:off x="4992002" y="4120000"/>
            <a:ext cx="1560295" cy="3086100"/>
          </a:xfrm>
          <a:prstGeom prst="bentConnector4">
            <a:avLst>
              <a:gd name="adj1" fmla="val -14651"/>
              <a:gd name="adj2" fmla="val 87759"/>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83" idx="1"/>
          </p:cNvCxnSpPr>
          <p:nvPr/>
        </p:nvCxnSpPr>
        <p:spPr>
          <a:xfrm rot="10800000" flipH="1">
            <a:off x="990599" y="3235348"/>
            <a:ext cx="2475803" cy="2898753"/>
          </a:xfrm>
          <a:prstGeom prst="bentConnector4">
            <a:avLst>
              <a:gd name="adj1" fmla="val -9673"/>
              <a:gd name="adj2" fmla="val 65679"/>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51" name="Elbow Connector 150"/>
          <p:cNvCxnSpPr>
            <a:stCxn id="15" idx="2"/>
          </p:cNvCxnSpPr>
          <p:nvPr/>
        </p:nvCxnSpPr>
        <p:spPr>
          <a:xfrm rot="5400000" flipH="1" flipV="1">
            <a:off x="4140698" y="2049158"/>
            <a:ext cx="3852060" cy="5087744"/>
          </a:xfrm>
          <a:prstGeom prst="bentConnector4">
            <a:avLst>
              <a:gd name="adj1" fmla="val 848"/>
              <a:gd name="adj2" fmla="val 100227"/>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58" name="Elbow Connector 157"/>
          <p:cNvCxnSpPr>
            <a:stCxn id="16" idx="1"/>
          </p:cNvCxnSpPr>
          <p:nvPr/>
        </p:nvCxnSpPr>
        <p:spPr>
          <a:xfrm rot="10800000" flipH="1">
            <a:off x="1122556" y="1875514"/>
            <a:ext cx="762000" cy="2925087"/>
          </a:xfrm>
          <a:prstGeom prst="bentConnector4">
            <a:avLst>
              <a:gd name="adj1" fmla="val -120000"/>
              <a:gd name="adj2" fmla="val 84238"/>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39" name="Elbow Connector 1038"/>
          <p:cNvCxnSpPr>
            <a:stCxn id="1029" idx="2"/>
            <a:endCxn id="16" idx="0"/>
          </p:cNvCxnSpPr>
          <p:nvPr/>
        </p:nvCxnSpPr>
        <p:spPr>
          <a:xfrm rot="5400000">
            <a:off x="1918387" y="4054775"/>
            <a:ext cx="292894" cy="284356"/>
          </a:xfrm>
          <a:prstGeom prst="bentConnector3">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42" name="Elbow Connector 1041"/>
          <p:cNvCxnSpPr/>
          <p:nvPr/>
        </p:nvCxnSpPr>
        <p:spPr>
          <a:xfrm rot="5400000">
            <a:off x="2272721" y="3601273"/>
            <a:ext cx="1710338" cy="789948"/>
          </a:xfrm>
          <a:prstGeom prst="bentConnector3">
            <a:avLst>
              <a:gd name="adj1" fmla="val 71640"/>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50" name="Elbow Connector 1049"/>
          <p:cNvCxnSpPr>
            <a:endCxn id="15" idx="3"/>
          </p:cNvCxnSpPr>
          <p:nvPr/>
        </p:nvCxnSpPr>
        <p:spPr>
          <a:xfrm rot="5400000">
            <a:off x="3249762" y="4864143"/>
            <a:ext cx="2270911" cy="124522"/>
          </a:xfrm>
          <a:prstGeom prst="bentConnector2">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60" name="Elbow Connector 159"/>
          <p:cNvCxnSpPr>
            <a:stCxn id="18" idx="0"/>
            <a:endCxn id="169" idx="3"/>
          </p:cNvCxnSpPr>
          <p:nvPr/>
        </p:nvCxnSpPr>
        <p:spPr>
          <a:xfrm rot="16200000" flipV="1">
            <a:off x="6994646" y="1622546"/>
            <a:ext cx="118592" cy="1055916"/>
          </a:xfrm>
          <a:prstGeom prst="bentConnector2">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65" name="Elbow Connector 164"/>
          <p:cNvCxnSpPr>
            <a:stCxn id="18" idx="3"/>
          </p:cNvCxnSpPr>
          <p:nvPr/>
        </p:nvCxnSpPr>
        <p:spPr>
          <a:xfrm flipH="1">
            <a:off x="8285648" y="2667000"/>
            <a:ext cx="96352" cy="2745433"/>
          </a:xfrm>
          <a:prstGeom prst="bentConnector4">
            <a:avLst>
              <a:gd name="adj1" fmla="val -237255"/>
              <a:gd name="adj2" fmla="val 99563"/>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5" name="Elbow Connector 174"/>
          <p:cNvCxnSpPr>
            <a:stCxn id="1029" idx="1"/>
            <a:endCxn id="1027" idx="2"/>
          </p:cNvCxnSpPr>
          <p:nvPr/>
        </p:nvCxnSpPr>
        <p:spPr>
          <a:xfrm rot="10800000" flipH="1" flipV="1">
            <a:off x="1691268" y="3680429"/>
            <a:ext cx="5623932" cy="2762767"/>
          </a:xfrm>
          <a:prstGeom prst="bentConnector4">
            <a:avLst>
              <a:gd name="adj1" fmla="val -19743"/>
              <a:gd name="adj2" fmla="val 108274"/>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4" name="Elbow Connector 3"/>
          <p:cNvCxnSpPr>
            <a:stCxn id="86" idx="1"/>
            <a:endCxn id="13" idx="3"/>
          </p:cNvCxnSpPr>
          <p:nvPr/>
        </p:nvCxnSpPr>
        <p:spPr>
          <a:xfrm rot="10800000" flipV="1">
            <a:off x="3494917" y="1253697"/>
            <a:ext cx="454281" cy="414119"/>
          </a:xfrm>
          <a:prstGeom prst="bentConnector3">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01478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Works?</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fontScale="92500" lnSpcReduction="10000"/>
          </a:bodyPr>
          <a:lstStyle/>
          <a:p>
            <a:r>
              <a:rPr lang="en-US" b="0" dirty="0" smtClean="0">
                <a:latin typeface="Times New Roman" pitchFamily="18" charset="0"/>
                <a:cs typeface="Times New Roman" pitchFamily="18" charset="0"/>
              </a:rPr>
              <a:t>What is the purpose of the test?</a:t>
            </a:r>
          </a:p>
          <a:p>
            <a:pPr lvl="1"/>
            <a:r>
              <a:rPr lang="en-US" sz="2000" b="0" dirty="0" smtClean="0">
                <a:latin typeface="Times New Roman" pitchFamily="18" charset="0"/>
                <a:cs typeface="Times New Roman" pitchFamily="18" charset="0"/>
              </a:rPr>
              <a:t>Will it lead to a certification decision?</a:t>
            </a:r>
          </a:p>
          <a:p>
            <a:r>
              <a:rPr lang="en-US" b="0" dirty="0" smtClean="0">
                <a:latin typeface="Times New Roman" pitchFamily="18" charset="0"/>
                <a:cs typeface="Times New Roman" pitchFamily="18" charset="0"/>
              </a:rPr>
              <a:t>Is there a vendor?</a:t>
            </a:r>
          </a:p>
          <a:p>
            <a:pPr lvl="1"/>
            <a:r>
              <a:rPr lang="en-US" b="0" dirty="0" smtClean="0">
                <a:latin typeface="Times New Roman" pitchFamily="18" charset="0"/>
                <a:cs typeface="Times New Roman" pitchFamily="18" charset="0"/>
              </a:rPr>
              <a:t>Many testing scenarios presume the existence and advocacy of a vendor…what if there is no vendor – no sponsor for the system or component?</a:t>
            </a:r>
          </a:p>
          <a:p>
            <a:r>
              <a:rPr lang="en-US" b="0" dirty="0" smtClean="0">
                <a:latin typeface="Times New Roman" pitchFamily="18" charset="0"/>
                <a:cs typeface="Times New Roman" pitchFamily="18" charset="0"/>
              </a:rPr>
              <a:t>Are there claims or representations about what the system does?</a:t>
            </a:r>
          </a:p>
          <a:p>
            <a:pPr lvl="1"/>
            <a:r>
              <a:rPr lang="en-US" b="0" dirty="0" smtClean="0">
                <a:latin typeface="Times New Roman" pitchFamily="18" charset="0"/>
                <a:cs typeface="Times New Roman" pitchFamily="18" charset="0"/>
              </a:rPr>
              <a:t>Will it do what the vendor claims it does, in the way represented?</a:t>
            </a:r>
          </a:p>
          <a:p>
            <a:endParaRPr lang="en-US" b="0" dirty="0" smtClean="0">
              <a:latin typeface="Times New Roman" pitchFamily="18" charset="0"/>
              <a:cs typeface="Times New Roman" pitchFamily="18" charset="0"/>
            </a:endParaRPr>
          </a:p>
          <a:p>
            <a:pPr marL="0" indent="0">
              <a:buNone/>
            </a:pPr>
            <a:endParaRPr lang="en-US" sz="2800" b="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273591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Works?</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lnSpcReduction="10000"/>
          </a:bodyPr>
          <a:lstStyle/>
          <a:p>
            <a:r>
              <a:rPr lang="en-US" sz="2800" b="0" dirty="0" smtClean="0">
                <a:latin typeface="Times New Roman" pitchFamily="18" charset="0"/>
                <a:cs typeface="Times New Roman" pitchFamily="18" charset="0"/>
              </a:rPr>
              <a:t>Is it testable?</a:t>
            </a:r>
          </a:p>
          <a:p>
            <a:pPr lvl="1"/>
            <a:r>
              <a:rPr lang="en-US" sz="2400" b="0" dirty="0" smtClean="0">
                <a:latin typeface="Times New Roman" pitchFamily="18" charset="0"/>
                <a:cs typeface="Times New Roman" pitchFamily="18" charset="0"/>
              </a:rPr>
              <a:t>Can the requirement be articulated in such a way that it can be measured and evaluated?</a:t>
            </a:r>
          </a:p>
          <a:p>
            <a:pPr lvl="1"/>
            <a:r>
              <a:rPr lang="en-US" sz="2400" b="0" dirty="0" smtClean="0">
                <a:latin typeface="Times New Roman" pitchFamily="18" charset="0"/>
                <a:cs typeface="Times New Roman" pitchFamily="18" charset="0"/>
              </a:rPr>
              <a:t>Are qualitative and subjective requirements appropriate?</a:t>
            </a:r>
          </a:p>
          <a:p>
            <a:r>
              <a:rPr lang="en-US" sz="2800" b="0" dirty="0" smtClean="0">
                <a:latin typeface="Times New Roman" pitchFamily="18" charset="0"/>
                <a:cs typeface="Times New Roman" pitchFamily="18" charset="0"/>
              </a:rPr>
              <a:t>Sources of requirements: Statutes</a:t>
            </a:r>
          </a:p>
          <a:p>
            <a:pPr lvl="1"/>
            <a:r>
              <a:rPr lang="en-US" sz="2400" b="0" dirty="0" smtClean="0">
                <a:latin typeface="Times New Roman" pitchFamily="18" charset="0"/>
                <a:cs typeface="Times New Roman" pitchFamily="18" charset="0"/>
              </a:rPr>
              <a:t>Current and future requirements</a:t>
            </a:r>
          </a:p>
          <a:p>
            <a:pPr lvl="1"/>
            <a:r>
              <a:rPr lang="en-US" sz="2400" b="0" dirty="0" smtClean="0">
                <a:latin typeface="Times New Roman" pitchFamily="18" charset="0"/>
                <a:cs typeface="Times New Roman" pitchFamily="18" charset="0"/>
              </a:rPr>
              <a:t>Can the statute be translated into requirements?</a:t>
            </a:r>
          </a:p>
          <a:p>
            <a:pPr lvl="1"/>
            <a:r>
              <a:rPr lang="en-US" sz="2400" b="0" dirty="0" smtClean="0">
                <a:latin typeface="Times New Roman" pitchFamily="18" charset="0"/>
                <a:cs typeface="Times New Roman" pitchFamily="18" charset="0"/>
              </a:rPr>
              <a:t>Is there consensus on the interpretation of the statute?</a:t>
            </a:r>
          </a:p>
          <a:p>
            <a:pPr lvl="1"/>
            <a:r>
              <a:rPr lang="en-US" sz="2400" b="0" dirty="0" smtClean="0">
                <a:latin typeface="Times New Roman" pitchFamily="18" charset="0"/>
                <a:cs typeface="Times New Roman" pitchFamily="18" charset="0"/>
              </a:rPr>
              <a:t>Does the statute need changes to be implementable?</a:t>
            </a:r>
          </a:p>
          <a:p>
            <a:pPr lvl="1"/>
            <a:r>
              <a:rPr lang="en-US" sz="2400" b="0" dirty="0" smtClean="0">
                <a:latin typeface="Times New Roman" pitchFamily="18" charset="0"/>
                <a:cs typeface="Times New Roman" pitchFamily="18" charset="0"/>
              </a:rPr>
              <a:t>What is the intent of the statute?</a:t>
            </a:r>
          </a:p>
          <a:p>
            <a:pPr lvl="1"/>
            <a:r>
              <a:rPr lang="en-US" sz="2400" b="0" dirty="0" smtClean="0">
                <a:latin typeface="Times New Roman" pitchFamily="18" charset="0"/>
                <a:cs typeface="Times New Roman" pitchFamily="18" charset="0"/>
              </a:rPr>
              <a:t>Does the statute create conflicts with other statutes/rules?</a:t>
            </a:r>
          </a:p>
          <a:p>
            <a:endParaRPr lang="en-US" b="0" dirty="0" smtClean="0">
              <a:latin typeface="Times New Roman" pitchFamily="18" charset="0"/>
              <a:cs typeface="Times New Roman" pitchFamily="18" charset="0"/>
            </a:endParaRPr>
          </a:p>
          <a:p>
            <a:pPr marL="0" indent="0">
              <a:buNone/>
            </a:pPr>
            <a:endParaRPr lang="en-US" sz="2800" b="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2735914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Works? (cont.)</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lnSpcReduction="10000"/>
          </a:bodyPr>
          <a:lstStyle/>
          <a:p>
            <a:r>
              <a:rPr lang="en-US" sz="2800" b="0" dirty="0" smtClean="0">
                <a:latin typeface="Times New Roman" pitchFamily="18" charset="0"/>
                <a:cs typeface="Times New Roman" pitchFamily="18" charset="0"/>
              </a:rPr>
              <a:t>Sources of requirements: Rules</a:t>
            </a:r>
          </a:p>
          <a:p>
            <a:pPr lvl="1"/>
            <a:r>
              <a:rPr lang="en-US" sz="2400" b="0" dirty="0" smtClean="0">
                <a:latin typeface="Times New Roman" pitchFamily="18" charset="0"/>
                <a:cs typeface="Times New Roman" pitchFamily="18" charset="0"/>
              </a:rPr>
              <a:t>Has the rule been vetted?</a:t>
            </a:r>
          </a:p>
          <a:p>
            <a:pPr lvl="1"/>
            <a:r>
              <a:rPr lang="en-US" sz="2400" b="0" dirty="0" smtClean="0">
                <a:latin typeface="Times New Roman" pitchFamily="18" charset="0"/>
                <a:cs typeface="Times New Roman" pitchFamily="18" charset="0"/>
              </a:rPr>
              <a:t>Does in conflict with other statutes/rules?</a:t>
            </a:r>
          </a:p>
          <a:p>
            <a:pPr lvl="1"/>
            <a:r>
              <a:rPr lang="en-US" sz="2400" b="0" dirty="0" smtClean="0">
                <a:latin typeface="Times New Roman" pitchFamily="18" charset="0"/>
                <a:cs typeface="Times New Roman" pitchFamily="18" charset="0"/>
              </a:rPr>
              <a:t>What is the intent of the rule?</a:t>
            </a:r>
          </a:p>
          <a:p>
            <a:r>
              <a:rPr lang="en-US" sz="2800" b="0" dirty="0" smtClean="0">
                <a:latin typeface="Times New Roman" pitchFamily="18" charset="0"/>
                <a:cs typeface="Times New Roman" pitchFamily="18" charset="0"/>
              </a:rPr>
              <a:t>Sources of requirements: IT Best Practices</a:t>
            </a:r>
          </a:p>
          <a:p>
            <a:pPr lvl="1"/>
            <a:r>
              <a:rPr lang="en-US" sz="2400" b="0" dirty="0" smtClean="0">
                <a:latin typeface="Times New Roman" pitchFamily="18" charset="0"/>
                <a:cs typeface="Times New Roman" pitchFamily="18" charset="0"/>
              </a:rPr>
              <a:t>Physically securable</a:t>
            </a:r>
          </a:p>
          <a:p>
            <a:pPr lvl="1"/>
            <a:r>
              <a:rPr lang="en-US" sz="2400" b="0" dirty="0" smtClean="0">
                <a:latin typeface="Times New Roman" pitchFamily="18" charset="0"/>
                <a:cs typeface="Times New Roman" pitchFamily="18" charset="0"/>
              </a:rPr>
              <a:t>Adequate documentation </a:t>
            </a:r>
          </a:p>
          <a:p>
            <a:pPr lvl="1"/>
            <a:r>
              <a:rPr lang="en-US" sz="2400" b="0" dirty="0" smtClean="0">
                <a:latin typeface="Times New Roman" pitchFamily="18" charset="0"/>
                <a:cs typeface="Times New Roman" pitchFamily="18" charset="0"/>
              </a:rPr>
              <a:t>Components harmonized</a:t>
            </a:r>
          </a:p>
          <a:p>
            <a:pPr lvl="1"/>
            <a:r>
              <a:rPr lang="en-US" sz="2400" b="0" dirty="0" smtClean="0">
                <a:latin typeface="Times New Roman" pitchFamily="18" charset="0"/>
                <a:cs typeface="Times New Roman" pitchFamily="18" charset="0"/>
              </a:rPr>
              <a:t>Error handling/graceful failures</a:t>
            </a:r>
          </a:p>
          <a:p>
            <a:pPr lvl="1"/>
            <a:r>
              <a:rPr lang="en-US" sz="2400" b="0" dirty="0" smtClean="0">
                <a:latin typeface="Times New Roman" pitchFamily="18" charset="0"/>
                <a:cs typeface="Times New Roman" pitchFamily="18" charset="0"/>
              </a:rPr>
              <a:t>Interoperability</a:t>
            </a:r>
          </a:p>
          <a:p>
            <a:endParaRPr lang="en-US" b="0" dirty="0" smtClean="0">
              <a:latin typeface="Times New Roman" pitchFamily="18" charset="0"/>
              <a:cs typeface="Times New Roman" pitchFamily="18" charset="0"/>
            </a:endParaRPr>
          </a:p>
          <a:p>
            <a:pPr marL="0" indent="0">
              <a:buNone/>
            </a:pPr>
            <a:endParaRPr lang="en-US" sz="2800" b="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128298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Works? (cont.)</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lnSpcReduction="10000"/>
          </a:bodyPr>
          <a:lstStyle/>
          <a:p>
            <a:r>
              <a:rPr lang="en-US" sz="3000" b="0" dirty="0" smtClean="0">
                <a:latin typeface="Times New Roman" pitchFamily="18" charset="0"/>
                <a:cs typeface="Times New Roman" pitchFamily="18" charset="0"/>
              </a:rPr>
              <a:t>Jurisdictional operations provide context</a:t>
            </a:r>
          </a:p>
          <a:p>
            <a:pPr lvl="1"/>
            <a:r>
              <a:rPr lang="en-US" sz="3000" b="0" dirty="0" smtClean="0">
                <a:latin typeface="Times New Roman" pitchFamily="18" charset="0"/>
                <a:cs typeface="Times New Roman" pitchFamily="18" charset="0"/>
              </a:rPr>
              <a:t>Can it perform within jurisdictional constraints?</a:t>
            </a:r>
          </a:p>
          <a:p>
            <a:pPr lvl="1"/>
            <a:r>
              <a:rPr lang="en-US" sz="3000" b="0" dirty="0" smtClean="0">
                <a:latin typeface="Times New Roman" pitchFamily="18" charset="0"/>
                <a:cs typeface="Times New Roman" pitchFamily="18" charset="0"/>
              </a:rPr>
              <a:t>Ex:  it may be able to print a returned UOCAVA ballot, but can it print them at a rate that is operationally acceptable?</a:t>
            </a:r>
          </a:p>
          <a:p>
            <a:r>
              <a:rPr lang="en-US" sz="3000" b="0" dirty="0" smtClean="0">
                <a:latin typeface="Times New Roman" pitchFamily="18" charset="0"/>
                <a:cs typeface="Times New Roman" pitchFamily="18" charset="0"/>
              </a:rPr>
              <a:t>Does it touch the voter?</a:t>
            </a:r>
          </a:p>
          <a:p>
            <a:pPr lvl="1"/>
            <a:r>
              <a:rPr lang="en-US" sz="3000" b="0" dirty="0" smtClean="0">
                <a:latin typeface="Times New Roman" pitchFamily="18" charset="0"/>
                <a:cs typeface="Times New Roman" pitchFamily="18" charset="0"/>
              </a:rPr>
              <a:t>Does it impact the voter?</a:t>
            </a:r>
          </a:p>
          <a:p>
            <a:r>
              <a:rPr lang="en-US" sz="3000" b="0" dirty="0" smtClean="0">
                <a:latin typeface="Times New Roman" pitchFamily="18" charset="0"/>
                <a:cs typeface="Times New Roman" pitchFamily="18" charset="0"/>
              </a:rPr>
              <a:t>Can a failure be mitigated?</a:t>
            </a:r>
          </a:p>
          <a:p>
            <a:pPr>
              <a:buNone/>
            </a:pPr>
            <a:endParaRPr lang="en-US" sz="3000" b="0" dirty="0" smtClean="0">
              <a:latin typeface="Times New Roman" pitchFamily="18" charset="0"/>
              <a:cs typeface="Times New Roman" pitchFamily="18" charset="0"/>
            </a:endParaRPr>
          </a:p>
          <a:p>
            <a:endParaRPr lang="en-US" b="0" dirty="0" smtClean="0">
              <a:latin typeface="Times New Roman" pitchFamily="18" charset="0"/>
              <a:cs typeface="Times New Roman" pitchFamily="18" charset="0"/>
            </a:endParaRPr>
          </a:p>
          <a:p>
            <a:pPr marL="0" indent="0">
              <a:buNone/>
            </a:pPr>
            <a:endParaRPr lang="en-US" sz="2800" b="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128298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Works? (cont.)</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r>
              <a:rPr lang="en-US" sz="2800" b="0" dirty="0" smtClean="0">
                <a:latin typeface="Times New Roman" pitchFamily="18" charset="0"/>
                <a:cs typeface="Times New Roman" pitchFamily="18" charset="0"/>
              </a:rPr>
              <a:t>Sources of requirements: Vendor recommendations</a:t>
            </a:r>
          </a:p>
          <a:p>
            <a:r>
              <a:rPr lang="en-US" sz="2800" b="0" dirty="0" smtClean="0">
                <a:latin typeface="Times New Roman" pitchFamily="18" charset="0"/>
                <a:cs typeface="Times New Roman" pitchFamily="18" charset="0"/>
              </a:rPr>
              <a:t>Sources of requirements: Past anomalies</a:t>
            </a:r>
          </a:p>
          <a:p>
            <a:r>
              <a:rPr lang="en-US" b="0" dirty="0" smtClean="0">
                <a:latin typeface="Times New Roman" pitchFamily="18" charset="0"/>
                <a:cs typeface="Times New Roman" pitchFamily="18" charset="0"/>
              </a:rPr>
              <a:t>Attributes of requirements at the state level:</a:t>
            </a:r>
          </a:p>
          <a:p>
            <a:pPr lvl="1"/>
            <a:r>
              <a:rPr lang="en-US" b="0" dirty="0" smtClean="0">
                <a:latin typeface="Times New Roman" pitchFamily="18" charset="0"/>
                <a:cs typeface="Times New Roman" pitchFamily="18" charset="0"/>
              </a:rPr>
              <a:t>Requirements change at a faster pace</a:t>
            </a:r>
          </a:p>
          <a:p>
            <a:pPr lvl="1"/>
            <a:r>
              <a:rPr lang="en-US" b="0" dirty="0" smtClean="0">
                <a:latin typeface="Times New Roman" pitchFamily="18" charset="0"/>
                <a:cs typeface="Times New Roman" pitchFamily="18" charset="0"/>
              </a:rPr>
              <a:t>Scope of requirements change at a faster pace</a:t>
            </a:r>
          </a:p>
          <a:p>
            <a:pPr lvl="1"/>
            <a:r>
              <a:rPr lang="en-US" b="0" dirty="0" smtClean="0">
                <a:latin typeface="Times New Roman" pitchFamily="18" charset="0"/>
                <a:cs typeface="Times New Roman" pitchFamily="18" charset="0"/>
              </a:rPr>
              <a:t>May have political origins</a:t>
            </a:r>
          </a:p>
          <a:p>
            <a:pPr lvl="1"/>
            <a:r>
              <a:rPr lang="en-US" b="0" dirty="0" smtClean="0">
                <a:latin typeface="Times New Roman" pitchFamily="18" charset="0"/>
                <a:cs typeface="Times New Roman" pitchFamily="18" charset="0"/>
              </a:rPr>
              <a:t>Legacy implications</a:t>
            </a:r>
          </a:p>
          <a:p>
            <a:pPr lvl="1"/>
            <a:r>
              <a:rPr lang="en-US" b="0" dirty="0" smtClean="0">
                <a:latin typeface="Times New Roman" pitchFamily="18" charset="0"/>
                <a:cs typeface="Times New Roman" pitchFamily="18" charset="0"/>
              </a:rPr>
              <a:t>Heuristic</a:t>
            </a:r>
          </a:p>
          <a:p>
            <a:pPr marL="0" indent="0">
              <a:buNone/>
            </a:pPr>
            <a:endParaRPr lang="en-US" sz="2800" b="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13901256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1182"/>
            <a:ext cx="8229600" cy="1143000"/>
          </a:xfrm>
        </p:spPr>
        <p:txBody>
          <a:bodyPr/>
          <a:lstStyle/>
          <a:p>
            <a:r>
              <a:rPr lang="en-US" dirty="0" smtClean="0">
                <a:solidFill>
                  <a:schemeClr val="bg1"/>
                </a:solidFill>
                <a:latin typeface="Times New Roman" pitchFamily="18" charset="0"/>
                <a:cs typeface="Times New Roman" pitchFamily="18" charset="0"/>
              </a:rPr>
              <a:t>Future VVSG Development Goals</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pPr marL="514350" indent="-514350">
              <a:buAutoNum type="arabicPeriod" startAt="6"/>
            </a:pPr>
            <a:r>
              <a:rPr lang="en-US" sz="2800" b="0" dirty="0" smtClean="0">
                <a:latin typeface="Times New Roman" pitchFamily="18" charset="0"/>
                <a:cs typeface="Times New Roman" pitchFamily="18" charset="0"/>
              </a:rPr>
              <a:t>The VVSG should accommodate the interoperability of election systems.</a:t>
            </a:r>
          </a:p>
          <a:p>
            <a:pPr marL="0" indent="0">
              <a:buNone/>
            </a:pPr>
            <a:r>
              <a:rPr lang="en-US" sz="2800" b="0" dirty="0" smtClean="0">
                <a:latin typeface="Times New Roman" pitchFamily="18" charset="0"/>
                <a:cs typeface="Times New Roman" pitchFamily="18" charset="0"/>
              </a:rPr>
              <a:t>10.   The VVSG should be performance based and technology neutral.</a:t>
            </a:r>
          </a:p>
          <a:p>
            <a:pPr marL="0" indent="0">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40410644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pPr marL="0" indent="0">
              <a:buNone/>
            </a:pPr>
            <a:endParaRPr lang="en-US" sz="2800" dirty="0" smtClean="0">
              <a:latin typeface="Times New Roman" pitchFamily="18" charset="0"/>
              <a:cs typeface="Times New Roman" pitchFamily="18" charset="0"/>
            </a:endParaRPr>
          </a:p>
          <a:p>
            <a:pPr marL="0" indent="0">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
        <p:nvSpPr>
          <p:cNvPr id="3" name="Rectangle 2"/>
          <p:cNvSpPr/>
          <p:nvPr/>
        </p:nvSpPr>
        <p:spPr>
          <a:xfrm>
            <a:off x="533400" y="2136339"/>
            <a:ext cx="8153400" cy="2246769"/>
          </a:xfrm>
          <a:prstGeom prst="rect">
            <a:avLst/>
          </a:prstGeom>
        </p:spPr>
        <p:txBody>
          <a:bodyPr wrap="square">
            <a:spAutoFit/>
          </a:bodyPr>
          <a:lstStyle/>
          <a:p>
            <a:r>
              <a:rPr lang="en-US" sz="2800" dirty="0" smtClean="0">
                <a:solidFill>
                  <a:srgbClr val="FFFFFF"/>
                </a:solidFill>
                <a:latin typeface="Times New Roman" panose="02020603050405020304" pitchFamily="18" charset="0"/>
                <a:cs typeface="Times New Roman" panose="02020603050405020304" pitchFamily="18" charset="0"/>
              </a:rPr>
              <a:t>“The </a:t>
            </a:r>
            <a:r>
              <a:rPr lang="en-US" sz="2800" dirty="0">
                <a:solidFill>
                  <a:srgbClr val="FFFFFF"/>
                </a:solidFill>
                <a:latin typeface="Times New Roman" panose="02020603050405020304" pitchFamily="18" charset="0"/>
                <a:cs typeface="Times New Roman" panose="02020603050405020304" pitchFamily="18" charset="0"/>
              </a:rPr>
              <a:t>two most important things the federal process can assist </a:t>
            </a:r>
            <a:r>
              <a:rPr lang="en-US" sz="2800" dirty="0" smtClean="0">
                <a:solidFill>
                  <a:srgbClr val="FFFFFF"/>
                </a:solidFill>
                <a:latin typeface="Times New Roman" panose="02020603050405020304" pitchFamily="18" charset="0"/>
                <a:cs typeface="Times New Roman" panose="02020603050405020304" pitchFamily="18" charset="0"/>
              </a:rPr>
              <a:t>with regarding the </a:t>
            </a:r>
            <a:r>
              <a:rPr lang="en-US" sz="2800" dirty="0">
                <a:solidFill>
                  <a:srgbClr val="FFFFFF"/>
                </a:solidFill>
                <a:latin typeface="Times New Roman" panose="02020603050405020304" pitchFamily="18" charset="0"/>
                <a:cs typeface="Times New Roman" panose="02020603050405020304" pitchFamily="18" charset="0"/>
              </a:rPr>
              <a:t>items we </a:t>
            </a:r>
            <a:r>
              <a:rPr lang="en-US" sz="2800" dirty="0" smtClean="0">
                <a:solidFill>
                  <a:srgbClr val="FFFFFF"/>
                </a:solidFill>
                <a:latin typeface="Times New Roman" panose="02020603050405020304" pitchFamily="18" charset="0"/>
                <a:cs typeface="Times New Roman" panose="02020603050405020304" pitchFamily="18" charset="0"/>
              </a:rPr>
              <a:t>test, </a:t>
            </a:r>
            <a:r>
              <a:rPr lang="en-US" sz="2800" dirty="0">
                <a:solidFill>
                  <a:srgbClr val="FFFFFF"/>
                </a:solidFill>
                <a:latin typeface="Times New Roman" panose="02020603050405020304" pitchFamily="18" charset="0"/>
                <a:cs typeface="Times New Roman" panose="02020603050405020304" pitchFamily="18" charset="0"/>
              </a:rPr>
              <a:t>is by </a:t>
            </a:r>
            <a:r>
              <a:rPr lang="en-US" sz="2800" dirty="0" smtClean="0">
                <a:solidFill>
                  <a:srgbClr val="FFFFFF"/>
                </a:solidFill>
                <a:latin typeface="Times New Roman" panose="02020603050405020304" pitchFamily="18" charset="0"/>
                <a:cs typeface="Times New Roman" panose="02020603050405020304" pitchFamily="18" charset="0"/>
              </a:rPr>
              <a:t>creating standards </a:t>
            </a:r>
            <a:r>
              <a:rPr lang="en-US" sz="2800" dirty="0">
                <a:solidFill>
                  <a:srgbClr val="FFFFFF"/>
                </a:solidFill>
                <a:latin typeface="Times New Roman" panose="02020603050405020304" pitchFamily="18" charset="0"/>
                <a:cs typeface="Times New Roman" panose="02020603050405020304" pitchFamily="18" charset="0"/>
              </a:rPr>
              <a:t>that</a:t>
            </a:r>
            <a:r>
              <a:rPr lang="en-US" sz="2800" dirty="0" smtClean="0">
                <a:solidFill>
                  <a:srgbClr val="FFFFFF"/>
                </a:solidFill>
                <a:latin typeface="Times New Roman" panose="02020603050405020304" pitchFamily="18" charset="0"/>
                <a:cs typeface="Times New Roman" panose="02020603050405020304" pitchFamily="18" charset="0"/>
              </a:rPr>
              <a:t>: a)</a:t>
            </a:r>
            <a:r>
              <a:rPr lang="en-US" sz="2800" dirty="0">
                <a:solidFill>
                  <a:srgbClr val="FFFFFF"/>
                </a:solidFill>
                <a:latin typeface="Times New Roman" panose="02020603050405020304" pitchFamily="18" charset="0"/>
                <a:cs typeface="Times New Roman" panose="02020603050405020304" pitchFamily="18" charset="0"/>
              </a:rPr>
              <a:t>  require the interoperability of all election technologies, </a:t>
            </a:r>
            <a:r>
              <a:rPr lang="en-US" sz="2800" dirty="0" smtClean="0">
                <a:solidFill>
                  <a:srgbClr val="FFFFFF"/>
                </a:solidFill>
                <a:latin typeface="Times New Roman" panose="02020603050405020304" pitchFamily="18" charset="0"/>
                <a:cs typeface="Times New Roman" panose="02020603050405020304" pitchFamily="18" charset="0"/>
              </a:rPr>
              <a:t>and b) </a:t>
            </a:r>
            <a:r>
              <a:rPr lang="en-US" sz="2800" dirty="0">
                <a:solidFill>
                  <a:srgbClr val="FFFFFF"/>
                </a:solidFill>
                <a:latin typeface="Times New Roman" panose="02020603050405020304" pitchFamily="18" charset="0"/>
                <a:cs typeface="Times New Roman" panose="02020603050405020304" pitchFamily="18" charset="0"/>
              </a:rPr>
              <a:t>are flexible enough to be utilized across multiple technologies</a:t>
            </a:r>
            <a:r>
              <a:rPr lang="en-US" sz="2800" dirty="0" smtClean="0">
                <a:solidFill>
                  <a:srgbClr val="FFFFFF"/>
                </a:solidFill>
                <a:latin typeface="Times New Roman" panose="02020603050405020304" pitchFamily="18" charset="0"/>
                <a:cs typeface="Times New Roman" panose="02020603050405020304" pitchFamily="18" charset="0"/>
              </a:rPr>
              <a:t>.” – </a:t>
            </a:r>
            <a:r>
              <a:rPr lang="en-US" i="1" dirty="0" smtClean="0">
                <a:solidFill>
                  <a:srgbClr val="FFFFFF"/>
                </a:solidFill>
                <a:latin typeface="Times New Roman" panose="02020603050405020304" pitchFamily="18" charset="0"/>
                <a:cs typeface="Times New Roman" panose="02020603050405020304" pitchFamily="18" charset="0"/>
              </a:rPr>
              <a:t>Ryan Macias (CA)</a:t>
            </a:r>
            <a:endParaRPr lang="en-US" i="1"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1064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Cautionary Tale</a:t>
            </a:r>
            <a:endParaRPr lang="en-US" dirty="0">
              <a:latin typeface="Times New Roman" panose="02020603050405020304" pitchFamily="18" charset="0"/>
              <a:cs typeface="Times New Roman" panose="02020603050405020304" pitchFamily="18" charset="0"/>
            </a:endParaRPr>
          </a:p>
        </p:txBody>
      </p:sp>
      <p:pic>
        <p:nvPicPr>
          <p:cNvPr id="1026" name="Picture 2" descr="At the outbreak of the American Civil War, the Northern Aggressors had already standardized railroad gauge.  This permitted the Union devils to move logistical materials seamlessly from one state to the next, efficiently supplying their forces with needed logistical support.  The South used 5 different railroad track gauges that required not only complex rail yards (see the photo for the two difference track widths), but also completely different train configurations to run on.  Material had to be offloaded from one train and onto the next for movement among states.  Standards matter.  There cannot be an infinite set of methods to achieve excellence.  Standards matter.&#10;"/>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283993" y="1600200"/>
            <a:ext cx="4576013"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65912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Threads</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lnSpcReduction="10000"/>
          </a:bodyPr>
          <a:lstStyle/>
          <a:p>
            <a:pPr marL="0" indent="0"/>
            <a:r>
              <a:rPr lang="en-US" sz="2800" b="0" dirty="0" smtClean="0">
                <a:latin typeface="Times New Roman" pitchFamily="18" charset="0"/>
                <a:cs typeface="Times New Roman" pitchFamily="18" charset="0"/>
              </a:rPr>
              <a:t>Accessibility</a:t>
            </a:r>
          </a:p>
          <a:p>
            <a:pPr marL="0" indent="0"/>
            <a:r>
              <a:rPr lang="en-US" sz="2800" b="0" dirty="0" smtClean="0">
                <a:latin typeface="Times New Roman" pitchFamily="18" charset="0"/>
                <a:cs typeface="Times New Roman" pitchFamily="18" charset="0"/>
              </a:rPr>
              <a:t>Usability</a:t>
            </a:r>
          </a:p>
          <a:p>
            <a:pPr marL="0" indent="0"/>
            <a:r>
              <a:rPr lang="en-US" sz="2800" b="0" dirty="0" smtClean="0">
                <a:latin typeface="Times New Roman" pitchFamily="18" charset="0"/>
                <a:cs typeface="Times New Roman" pitchFamily="18" charset="0"/>
              </a:rPr>
              <a:t>Security</a:t>
            </a:r>
          </a:p>
          <a:p>
            <a:pPr marL="0" indent="0"/>
            <a:r>
              <a:rPr lang="en-US" sz="2800" b="0" dirty="0" err="1" smtClean="0">
                <a:latin typeface="Times New Roman" pitchFamily="18" charset="0"/>
                <a:cs typeface="Times New Roman" pitchFamily="18" charset="0"/>
              </a:rPr>
              <a:t>Auditability</a:t>
            </a:r>
            <a:endParaRPr lang="en-US" sz="2800" b="0" dirty="0" smtClean="0">
              <a:latin typeface="Times New Roman" pitchFamily="18" charset="0"/>
              <a:cs typeface="Times New Roman" pitchFamily="18" charset="0"/>
            </a:endParaRPr>
          </a:p>
          <a:p>
            <a:pPr marL="0" indent="0"/>
            <a:r>
              <a:rPr lang="en-US" sz="2800" b="0" dirty="0" smtClean="0">
                <a:latin typeface="Times New Roman" pitchFamily="18" charset="0"/>
                <a:cs typeface="Times New Roman" pitchFamily="18" charset="0"/>
              </a:rPr>
              <a:t>Robustness</a:t>
            </a:r>
          </a:p>
          <a:p>
            <a:pPr marL="0" indent="0"/>
            <a:r>
              <a:rPr lang="en-US" sz="2800" b="0" dirty="0" smtClean="0">
                <a:latin typeface="Times New Roman" pitchFamily="18" charset="0"/>
                <a:cs typeface="Times New Roman" pitchFamily="18" charset="0"/>
              </a:rPr>
              <a:t>Accuracy</a:t>
            </a:r>
          </a:p>
          <a:p>
            <a:pPr marL="0" indent="0"/>
            <a:r>
              <a:rPr lang="en-US" sz="2800" b="0" dirty="0" smtClean="0">
                <a:latin typeface="Times New Roman" pitchFamily="18" charset="0"/>
                <a:cs typeface="Times New Roman" pitchFamily="18" charset="0"/>
              </a:rPr>
              <a:t>Functionality</a:t>
            </a:r>
          </a:p>
          <a:p>
            <a:pPr marL="0" indent="0"/>
            <a:r>
              <a:rPr lang="en-US" sz="2800" b="0" dirty="0" smtClean="0">
                <a:latin typeface="Times New Roman" pitchFamily="18" charset="0"/>
                <a:cs typeface="Times New Roman" pitchFamily="18" charset="0"/>
              </a:rPr>
              <a:t>Some threads may be pervasive; others more restricted in scope</a:t>
            </a:r>
          </a:p>
          <a:p>
            <a:pPr marL="0" indent="0">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40410644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solidFill>
                  <a:schemeClr val="bg1"/>
                </a:solidFill>
                <a:latin typeface="Times New Roman" pitchFamily="18" charset="0"/>
                <a:cs typeface="Times New Roman" pitchFamily="18" charset="0"/>
              </a:rPr>
              <a:t>Thread example: Usability</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fontScale="92500"/>
          </a:bodyPr>
          <a:lstStyle/>
          <a:p>
            <a:pPr marL="0" indent="0">
              <a:buNone/>
            </a:pPr>
            <a:r>
              <a:rPr lang="en-US" sz="2800" b="0" dirty="0" smtClean="0">
                <a:latin typeface="Times New Roman" pitchFamily="18" charset="0"/>
                <a:cs typeface="Times New Roman" pitchFamily="18" charset="0"/>
              </a:rPr>
              <a:t>Usability – The ease of use and the </a:t>
            </a:r>
            <a:r>
              <a:rPr lang="en-US" sz="2800" b="0" dirty="0" err="1" smtClean="0">
                <a:latin typeface="Times New Roman" pitchFamily="18" charset="0"/>
                <a:cs typeface="Times New Roman" pitchFamily="18" charset="0"/>
              </a:rPr>
              <a:t>learnability</a:t>
            </a:r>
            <a:r>
              <a:rPr lang="en-US" sz="2800" b="0" dirty="0" smtClean="0">
                <a:latin typeface="Times New Roman" pitchFamily="18" charset="0"/>
                <a:cs typeface="Times New Roman" pitchFamily="18" charset="0"/>
              </a:rPr>
              <a:t> of a system.</a:t>
            </a:r>
          </a:p>
          <a:p>
            <a:pPr marL="0" indent="0">
              <a:buNone/>
            </a:pPr>
            <a:endParaRPr lang="en-US" sz="2800" b="0" dirty="0" smtClean="0">
              <a:latin typeface="Times New Roman" pitchFamily="18" charset="0"/>
              <a:cs typeface="Times New Roman" pitchFamily="18" charset="0"/>
            </a:endParaRPr>
          </a:p>
          <a:p>
            <a:pPr marL="0" indent="0">
              <a:buNone/>
            </a:pPr>
            <a:r>
              <a:rPr lang="en-US" sz="2800" b="0" dirty="0" smtClean="0">
                <a:latin typeface="Times New Roman" pitchFamily="18" charset="0"/>
                <a:cs typeface="Times New Roman" pitchFamily="18" charset="0"/>
              </a:rPr>
              <a:t>The usability thread has multiple strands: voters, poll workers, poll managers, voting system managers, maintenance personnel, programmers, etc.  </a:t>
            </a:r>
          </a:p>
          <a:p>
            <a:pPr marL="0" indent="0">
              <a:buNone/>
            </a:pPr>
            <a:endParaRPr lang="en-US" sz="2800" b="0" dirty="0" smtClean="0">
              <a:latin typeface="Times New Roman" pitchFamily="18" charset="0"/>
              <a:cs typeface="Times New Roman" pitchFamily="18" charset="0"/>
            </a:endParaRPr>
          </a:p>
          <a:p>
            <a:pPr marL="0" indent="0">
              <a:buNone/>
            </a:pPr>
            <a:r>
              <a:rPr lang="en-US" sz="2800" b="0" dirty="0" smtClean="0">
                <a:latin typeface="Times New Roman" pitchFamily="18" charset="0"/>
                <a:cs typeface="Times New Roman" pitchFamily="18" charset="0"/>
              </a:rPr>
              <a:t>The voter usability thread goes through parts of the voting system, online voter registration, absentee ballot application system, and other systems that the voter interacts with and controls some aspect of that interaction </a:t>
            </a: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40410644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solidFill>
                  <a:schemeClr val="bg1"/>
                </a:solidFill>
                <a:latin typeface="Times New Roman" pitchFamily="18" charset="0"/>
                <a:cs typeface="Times New Roman" pitchFamily="18" charset="0"/>
              </a:rPr>
              <a:t>Thread example: Usability</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pPr marL="0" indent="0">
              <a:buNone/>
            </a:pPr>
            <a:r>
              <a:rPr lang="en-US" sz="2800" b="0" dirty="0" smtClean="0">
                <a:latin typeface="Times New Roman" pitchFamily="18" charset="0"/>
                <a:cs typeface="Times New Roman" pitchFamily="18" charset="0"/>
              </a:rPr>
              <a:t>Threads could provide a rationale for spanning systems and limiting the scope of testing and certification.</a:t>
            </a:r>
          </a:p>
          <a:p>
            <a:pPr marL="0" indent="0">
              <a:buNone/>
            </a:pPr>
            <a:endParaRPr lang="en-US" sz="2800" b="0" dirty="0">
              <a:latin typeface="Times New Roman" pitchFamily="18" charset="0"/>
              <a:cs typeface="Times New Roman" pitchFamily="18" charset="0"/>
            </a:endParaRPr>
          </a:p>
          <a:p>
            <a:pPr marL="0" indent="0">
              <a:buNone/>
            </a:pPr>
            <a:r>
              <a:rPr lang="en-US" sz="2800" b="0" dirty="0" smtClean="0">
                <a:latin typeface="Times New Roman" pitchFamily="18" charset="0"/>
                <a:cs typeface="Times New Roman" pitchFamily="18" charset="0"/>
              </a:rPr>
              <a:t>Threads lets us partition the model to </a:t>
            </a:r>
            <a:r>
              <a:rPr lang="en-US" sz="2800" b="0" smtClean="0">
                <a:latin typeface="Times New Roman" pitchFamily="18" charset="0"/>
                <a:cs typeface="Times New Roman" pitchFamily="18" charset="0"/>
              </a:rPr>
              <a:t>facilitate abstraction.</a:t>
            </a:r>
            <a:endParaRPr lang="en-US" sz="2800" b="0" dirty="0" smtClean="0">
              <a:latin typeface="Times New Roman" pitchFamily="18" charset="0"/>
              <a:cs typeface="Times New Roman" pitchFamily="18" charset="0"/>
            </a:endParaRPr>
          </a:p>
          <a:p>
            <a:pPr marL="0" indent="0">
              <a:buNone/>
            </a:pPr>
            <a:endParaRPr lang="en-US" sz="2800" b="0" dirty="0" smtClean="0">
              <a:latin typeface="Times New Roman" pitchFamily="18" charset="0"/>
              <a:cs typeface="Times New Roman" pitchFamily="18" charset="0"/>
            </a:endParaRPr>
          </a:p>
          <a:p>
            <a:pPr marL="0" indent="0">
              <a:buNone/>
            </a:pPr>
            <a:r>
              <a:rPr lang="en-US" sz="2800" b="0" dirty="0" smtClean="0">
                <a:latin typeface="Times New Roman" pitchFamily="18" charset="0"/>
                <a:cs typeface="Times New Roman" pitchFamily="18" charset="0"/>
              </a:rPr>
              <a:t>If the voter usability thread does not extend into the ballot-on-demand system, there is a rationale for excluding it from the scope of testing for that thread.</a:t>
            </a: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40410644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solidFill>
                  <a:schemeClr val="bg1"/>
                </a:solidFill>
                <a:latin typeface="Times New Roman" pitchFamily="18" charset="0"/>
                <a:cs typeface="Times New Roman" pitchFamily="18" charset="0"/>
              </a:rPr>
              <a:t>State Conference</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pPr marL="0" indent="0" algn="ctr">
              <a:buNone/>
            </a:pPr>
            <a:endParaRPr lang="en-US" sz="2800" b="0" dirty="0" smtClean="0">
              <a:latin typeface="Times New Roman" pitchFamily="18" charset="0"/>
              <a:cs typeface="Times New Roman" pitchFamily="18" charset="0"/>
            </a:endParaRPr>
          </a:p>
          <a:p>
            <a:pPr marL="0" indent="0" algn="ctr">
              <a:buNone/>
            </a:pPr>
            <a:r>
              <a:rPr lang="en-US" sz="2800" b="0" dirty="0" smtClean="0">
                <a:latin typeface="Times New Roman" pitchFamily="18" charset="0"/>
                <a:cs typeface="Times New Roman" pitchFamily="18" charset="0"/>
              </a:rPr>
              <a:t>6</a:t>
            </a:r>
            <a:r>
              <a:rPr lang="en-US" sz="2800" b="0" baseline="30000" dirty="0" smtClean="0">
                <a:latin typeface="Times New Roman" pitchFamily="18" charset="0"/>
                <a:cs typeface="Times New Roman" pitchFamily="18" charset="0"/>
              </a:rPr>
              <a:t>th</a:t>
            </a:r>
            <a:r>
              <a:rPr lang="en-US" sz="2800" b="0" dirty="0" smtClean="0">
                <a:latin typeface="Times New Roman" pitchFamily="18" charset="0"/>
                <a:cs typeface="Times New Roman" pitchFamily="18" charset="0"/>
              </a:rPr>
              <a:t> Annual Conference</a:t>
            </a:r>
          </a:p>
          <a:p>
            <a:pPr marL="0" indent="0" algn="ctr">
              <a:buNone/>
            </a:pPr>
            <a:r>
              <a:rPr lang="en-US" sz="2800" b="0" dirty="0" smtClean="0">
                <a:latin typeface="Times New Roman" pitchFamily="18" charset="0"/>
                <a:cs typeface="Times New Roman" pitchFamily="18" charset="0"/>
              </a:rPr>
              <a:t>State Voting System Testing and Certification</a:t>
            </a:r>
          </a:p>
          <a:p>
            <a:pPr marL="0" indent="0" algn="ctr">
              <a:buNone/>
            </a:pPr>
            <a:endParaRPr lang="en-US" sz="2800" b="0" smtClean="0">
              <a:latin typeface="Times New Roman" pitchFamily="18" charset="0"/>
              <a:cs typeface="Times New Roman" pitchFamily="18" charset="0"/>
            </a:endParaRPr>
          </a:p>
          <a:p>
            <a:pPr marL="0" indent="0" algn="ctr">
              <a:buNone/>
            </a:pPr>
            <a:r>
              <a:rPr lang="en-US" sz="2800" b="0" smtClean="0">
                <a:latin typeface="Times New Roman" pitchFamily="18" charset="0"/>
                <a:cs typeface="Times New Roman" pitchFamily="18" charset="0"/>
              </a:rPr>
              <a:t>June </a:t>
            </a:r>
            <a:r>
              <a:rPr lang="en-US" sz="2800" b="0" dirty="0" smtClean="0">
                <a:latin typeface="Times New Roman" pitchFamily="18" charset="0"/>
                <a:cs typeface="Times New Roman" pitchFamily="18" charset="0"/>
              </a:rPr>
              <a:t>20-21, 2016</a:t>
            </a:r>
          </a:p>
          <a:p>
            <a:pPr marL="0" indent="0" algn="ctr">
              <a:buNone/>
            </a:pPr>
            <a:r>
              <a:rPr lang="en-US" sz="2800" b="0" dirty="0" smtClean="0">
                <a:latin typeface="Times New Roman" pitchFamily="18" charset="0"/>
                <a:cs typeface="Times New Roman" pitchFamily="18" charset="0"/>
              </a:rPr>
              <a:t>Cambridge, MA</a:t>
            </a:r>
          </a:p>
          <a:p>
            <a:pPr marL="0" indent="0" algn="ctr">
              <a:buNone/>
            </a:pPr>
            <a:r>
              <a:rPr lang="en-US" sz="2800" b="0" dirty="0" smtClean="0">
                <a:latin typeface="Times New Roman" pitchFamily="18" charset="0"/>
                <a:cs typeface="Times New Roman" pitchFamily="18" charset="0"/>
              </a:rPr>
              <a:t>Sponsored by New England colleagues</a:t>
            </a: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40410644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Discussion</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828800"/>
            <a:ext cx="8229600" cy="4297363"/>
          </a:xfrm>
        </p:spPr>
        <p:txBody>
          <a:bodyPr>
            <a:normAutofit/>
          </a:bodyPr>
          <a:lstStyle/>
          <a:p>
            <a:pPr marL="0" indent="0" algn="ctr">
              <a:buNone/>
            </a:pPr>
            <a:endParaRPr lang="en-US" b="0" dirty="0" smtClean="0"/>
          </a:p>
          <a:p>
            <a:pPr marL="0" indent="0" algn="ctr">
              <a:buNone/>
            </a:pPr>
            <a:endParaRPr lang="en-US" b="0" dirty="0"/>
          </a:p>
          <a:p>
            <a:pPr marL="0" indent="0" algn="ctr">
              <a:buNone/>
            </a:pPr>
            <a:r>
              <a:rPr lang="en-US" b="0" dirty="0" smtClean="0"/>
              <a:t>Merle S. King</a:t>
            </a:r>
          </a:p>
          <a:p>
            <a:pPr marL="0" indent="0" algn="ctr">
              <a:buNone/>
            </a:pPr>
            <a:r>
              <a:rPr lang="en-US" b="0" dirty="0" smtClean="0"/>
              <a:t>mking@kennesaw.edu</a:t>
            </a:r>
          </a:p>
          <a:p>
            <a:pPr>
              <a:buNone/>
            </a:pPr>
            <a:endParaRPr lang="en-US" b="0" dirty="0"/>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12000492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Standards</a:t>
            </a:r>
            <a:endParaRPr lang="en-US" dirty="0">
              <a:latin typeface="Times New Roman" panose="02020603050405020304" pitchFamily="18" charset="0"/>
              <a:cs typeface="Times New Roman" panose="02020603050405020304" pitchFamily="18" charset="0"/>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00200" y="1676400"/>
            <a:ext cx="5943600" cy="434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92844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pPr marL="0" indent="0" algn="ctr">
              <a:buNone/>
            </a:pPr>
            <a:endParaRPr lang="en-US" sz="6000" b="0" dirty="0" smtClean="0">
              <a:latin typeface="Times New Roman" pitchFamily="18" charset="0"/>
              <a:cs typeface="Times New Roman" pitchFamily="18" charset="0"/>
            </a:endParaRPr>
          </a:p>
          <a:p>
            <a:pPr marL="0" indent="0" algn="ctr">
              <a:buNone/>
            </a:pPr>
            <a:r>
              <a:rPr lang="en-US" sz="6000" b="0" dirty="0" smtClean="0">
                <a:latin typeface="Times New Roman" pitchFamily="18" charset="0"/>
                <a:cs typeface="Times New Roman" pitchFamily="18" charset="0"/>
              </a:rPr>
              <a:t>Does it work?</a:t>
            </a: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8548779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Devil in the Details</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pPr marL="0" indent="0">
              <a:buNone/>
            </a:pPr>
            <a:endParaRPr lang="en-US" sz="4400" b="0" dirty="0" smtClean="0">
              <a:latin typeface="Times New Roman" pitchFamily="18" charset="0"/>
              <a:cs typeface="Times New Roman" pitchFamily="18" charset="0"/>
            </a:endParaRPr>
          </a:p>
          <a:p>
            <a:r>
              <a:rPr lang="en-US" sz="4400" b="0" dirty="0" smtClean="0">
                <a:latin typeface="Times New Roman" pitchFamily="18" charset="0"/>
                <a:cs typeface="Times New Roman" pitchFamily="18" charset="0"/>
              </a:rPr>
              <a:t>What does “it” mean?</a:t>
            </a:r>
          </a:p>
          <a:p>
            <a:r>
              <a:rPr lang="en-US" sz="4400" b="0" dirty="0" smtClean="0">
                <a:latin typeface="Times New Roman" pitchFamily="18" charset="0"/>
                <a:cs typeface="Times New Roman" pitchFamily="18" charset="0"/>
              </a:rPr>
              <a:t>What does “work” mean?</a:t>
            </a: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7053768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36638"/>
          </a:xfrm>
        </p:spPr>
        <p:txBody>
          <a:bodyPr/>
          <a:lstStyle/>
          <a:p>
            <a:r>
              <a:rPr lang="en-US" dirty="0" smtClean="0">
                <a:solidFill>
                  <a:schemeClr val="bg1"/>
                </a:solidFill>
                <a:latin typeface="Times New Roman" pitchFamily="18" charset="0"/>
                <a:cs typeface="Times New Roman" pitchFamily="18" charset="0"/>
              </a:rPr>
              <a:t>Purpose of Standards and Testing</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lnSpcReduction="10000"/>
          </a:bodyPr>
          <a:lstStyle/>
          <a:p>
            <a:pPr marL="0" indent="0">
              <a:buNone/>
            </a:pPr>
            <a:r>
              <a:rPr lang="en-US" sz="2800" b="0" dirty="0" smtClean="0">
                <a:latin typeface="Times New Roman" pitchFamily="18" charset="0"/>
                <a:cs typeface="Times New Roman" pitchFamily="18" charset="0"/>
              </a:rPr>
              <a:t>Standards and Testing have multiple purposes:</a:t>
            </a:r>
          </a:p>
          <a:p>
            <a:pPr marL="514350" indent="-514350">
              <a:buAutoNum type="arabicPeriod"/>
            </a:pPr>
            <a:r>
              <a:rPr lang="en-US" sz="2800" b="0" dirty="0" smtClean="0">
                <a:latin typeface="Times New Roman" pitchFamily="18" charset="0"/>
                <a:cs typeface="Times New Roman" pitchFamily="18" charset="0"/>
              </a:rPr>
              <a:t>Statute/Rule checklist item</a:t>
            </a:r>
          </a:p>
          <a:p>
            <a:pPr marL="514350" indent="-514350">
              <a:buFont typeface="Arial" pitchFamily="34" charset="0"/>
              <a:buAutoNum type="arabicPeriod"/>
            </a:pPr>
            <a:r>
              <a:rPr lang="en-US" sz="2800" b="0" dirty="0">
                <a:latin typeface="Times New Roman" pitchFamily="18" charset="0"/>
                <a:cs typeface="Times New Roman" pitchFamily="18" charset="0"/>
              </a:rPr>
              <a:t>Indemnification</a:t>
            </a:r>
          </a:p>
          <a:p>
            <a:pPr marL="514350" indent="-514350">
              <a:buAutoNum type="arabicPeriod"/>
            </a:pPr>
            <a:r>
              <a:rPr lang="en-US" sz="2800" b="0" dirty="0" smtClean="0">
                <a:latin typeface="Times New Roman" pitchFamily="18" charset="0"/>
                <a:cs typeface="Times New Roman" pitchFamily="18" charset="0"/>
              </a:rPr>
              <a:t>Assurance of functionality/quality</a:t>
            </a:r>
          </a:p>
          <a:p>
            <a:pPr marL="514350" indent="-514350">
              <a:buAutoNum type="arabicPeriod"/>
            </a:pPr>
            <a:r>
              <a:rPr lang="en-US" sz="2800" b="0" dirty="0" smtClean="0">
                <a:latin typeface="Times New Roman" pitchFamily="18" charset="0"/>
                <a:cs typeface="Times New Roman" pitchFamily="18" charset="0"/>
              </a:rPr>
              <a:t>Illumination of behaviors, attributes, and interoperability of the system.  Informs correct use and best-practice implementation</a:t>
            </a:r>
          </a:p>
          <a:p>
            <a:pPr marL="0" indent="0">
              <a:buNone/>
            </a:pPr>
            <a:r>
              <a:rPr lang="en-US" sz="2800" b="0" dirty="0" smtClean="0">
                <a:latin typeface="Times New Roman" pitchFamily="18" charset="0"/>
                <a:cs typeface="Times New Roman" pitchFamily="18" charset="0"/>
              </a:rPr>
              <a:t>Ultimately the purpose is to reduce uncertainty and mitigate risk of adoption and use.  This means context is important.</a:t>
            </a:r>
            <a:endParaRPr lang="en-US" sz="2800" b="0" dirty="0">
              <a:latin typeface="Times New Roman" pitchFamily="18" charset="0"/>
              <a:cs typeface="Times New Roman" pitchFamily="18" charset="0"/>
            </a:endParaRPr>
          </a:p>
          <a:p>
            <a:pPr marL="0" indent="0">
              <a:buNone/>
            </a:pPr>
            <a:endParaRPr lang="en-US" sz="2800" dirty="0" smtClean="0">
              <a:latin typeface="Times New Roman" pitchFamily="18" charset="0"/>
              <a:cs typeface="Times New Roman" pitchFamily="18" charset="0"/>
            </a:endParaRPr>
          </a:p>
          <a:p>
            <a:pPr marL="514350" indent="-514350">
              <a:buAutoNum type="arabicPeriod"/>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24790248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Why do we test?</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lnSpcReduction="10000"/>
          </a:bodyPr>
          <a:lstStyle/>
          <a:p>
            <a:r>
              <a:rPr lang="en-US" sz="2800" b="0" dirty="0" smtClean="0">
                <a:latin typeface="Times New Roman" pitchFamily="18" charset="0"/>
                <a:cs typeface="Times New Roman" pitchFamily="18" charset="0"/>
              </a:rPr>
              <a:t>Required</a:t>
            </a:r>
          </a:p>
          <a:p>
            <a:r>
              <a:rPr lang="en-US" sz="2800" b="0" dirty="0" smtClean="0">
                <a:latin typeface="Times New Roman" pitchFamily="18" charset="0"/>
                <a:cs typeface="Times New Roman" pitchFamily="18" charset="0"/>
              </a:rPr>
              <a:t>Reduce uncertainty/mitigate risks</a:t>
            </a:r>
          </a:p>
          <a:p>
            <a:r>
              <a:rPr lang="en-US" sz="2800" b="0" dirty="0" smtClean="0">
                <a:latin typeface="Times New Roman" pitchFamily="18" charset="0"/>
                <a:cs typeface="Times New Roman" pitchFamily="18" charset="0"/>
              </a:rPr>
              <a:t>Understand the system</a:t>
            </a:r>
          </a:p>
          <a:p>
            <a:r>
              <a:rPr lang="en-US" sz="2800" b="0" dirty="0" smtClean="0">
                <a:latin typeface="Times New Roman" pitchFamily="18" charset="0"/>
                <a:cs typeface="Times New Roman" pitchFamily="18" charset="0"/>
              </a:rPr>
              <a:t>Understand inter-system dependencies</a:t>
            </a:r>
          </a:p>
          <a:p>
            <a:r>
              <a:rPr lang="en-US" sz="2800" b="0" dirty="0" smtClean="0">
                <a:latin typeface="Times New Roman" pitchFamily="18" charset="0"/>
                <a:cs typeface="Times New Roman" pitchFamily="18" charset="0"/>
              </a:rPr>
              <a:t>Develop L&amp;A scripts</a:t>
            </a:r>
          </a:p>
          <a:p>
            <a:r>
              <a:rPr lang="en-US" sz="2800" b="0" dirty="0" smtClean="0">
                <a:latin typeface="Times New Roman" pitchFamily="18" charset="0"/>
                <a:cs typeface="Times New Roman" pitchFamily="18" charset="0"/>
              </a:rPr>
              <a:t>Develop training materials</a:t>
            </a:r>
          </a:p>
          <a:p>
            <a:r>
              <a:rPr lang="en-US" sz="2800" b="0" dirty="0" smtClean="0">
                <a:latin typeface="Times New Roman" pitchFamily="18" charset="0"/>
                <a:cs typeface="Times New Roman" pitchFamily="18" charset="0"/>
              </a:rPr>
              <a:t>Assess vendor capabilities/commitment</a:t>
            </a:r>
          </a:p>
          <a:p>
            <a:r>
              <a:rPr lang="en-US" sz="2800" b="0" dirty="0" smtClean="0">
                <a:latin typeface="Times New Roman" pitchFamily="18" charset="0"/>
                <a:cs typeface="Times New Roman" pitchFamily="18" charset="0"/>
              </a:rPr>
              <a:t>Pre-test proposed statute/rule change</a:t>
            </a:r>
          </a:p>
          <a:p>
            <a:r>
              <a:rPr lang="en-US" sz="2800" b="0" dirty="0" smtClean="0">
                <a:latin typeface="Times New Roman" pitchFamily="18" charset="0"/>
                <a:cs typeface="Times New Roman" pitchFamily="18" charset="0"/>
              </a:rPr>
              <a:t>Validate a mitigation strategy</a:t>
            </a:r>
          </a:p>
          <a:p>
            <a:pPr marL="0" indent="0">
              <a:buNone/>
            </a:pPr>
            <a:endParaRPr lang="en-US" sz="2800" b="0" dirty="0" smtClean="0">
              <a:latin typeface="Times New Roman" pitchFamily="18" charset="0"/>
              <a:cs typeface="Times New Roman" pitchFamily="18" charset="0"/>
            </a:endParaRPr>
          </a:p>
          <a:p>
            <a:pPr marL="0" indent="0">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4041064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How Do We Test</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fontScale="85000" lnSpcReduction="10000"/>
          </a:bodyPr>
          <a:lstStyle/>
          <a:p>
            <a:r>
              <a:rPr lang="en-US" sz="2800" b="0" dirty="0" smtClean="0">
                <a:latin typeface="Times New Roman" pitchFamily="18" charset="0"/>
                <a:cs typeface="Times New Roman" pitchFamily="18" charset="0"/>
              </a:rPr>
              <a:t>Use cases – sample elections</a:t>
            </a:r>
          </a:p>
          <a:p>
            <a:r>
              <a:rPr lang="en-US" sz="2800" b="0" dirty="0" smtClean="0">
                <a:latin typeface="Times New Roman" pitchFamily="18" charset="0"/>
                <a:cs typeface="Times New Roman" pitchFamily="18" charset="0"/>
              </a:rPr>
              <a:t>Edge cases - anomalies</a:t>
            </a:r>
          </a:p>
          <a:p>
            <a:r>
              <a:rPr lang="en-US" sz="2800" b="0" dirty="0" smtClean="0">
                <a:latin typeface="Times New Roman" pitchFamily="18" charset="0"/>
                <a:cs typeface="Times New Roman" pitchFamily="18" charset="0"/>
              </a:rPr>
              <a:t>Prior test cases</a:t>
            </a:r>
          </a:p>
          <a:p>
            <a:r>
              <a:rPr lang="en-US" sz="2800" b="0" dirty="0" smtClean="0">
                <a:latin typeface="Times New Roman" pitchFamily="18" charset="0"/>
                <a:cs typeface="Times New Roman" pitchFamily="18" charset="0"/>
              </a:rPr>
              <a:t>Documentation review</a:t>
            </a:r>
          </a:p>
          <a:p>
            <a:r>
              <a:rPr lang="en-US" sz="2800" b="0" dirty="0" smtClean="0">
                <a:latin typeface="Times New Roman" pitchFamily="18" charset="0"/>
                <a:cs typeface="Times New Roman" pitchFamily="18" charset="0"/>
              </a:rPr>
              <a:t>Source code review</a:t>
            </a:r>
          </a:p>
          <a:p>
            <a:r>
              <a:rPr lang="en-US" sz="2800" b="0" dirty="0" smtClean="0">
                <a:latin typeface="Times New Roman" pitchFamily="18" charset="0"/>
                <a:cs typeface="Times New Roman" pitchFamily="18" charset="0"/>
              </a:rPr>
              <a:t>Test lab reports</a:t>
            </a:r>
          </a:p>
          <a:p>
            <a:r>
              <a:rPr lang="en-US" sz="2800" b="0" dirty="0" smtClean="0">
                <a:latin typeface="Times New Roman" pitchFamily="18" charset="0"/>
                <a:cs typeface="Times New Roman" pitchFamily="18" charset="0"/>
              </a:rPr>
              <a:t>Pilot projects</a:t>
            </a:r>
          </a:p>
          <a:p>
            <a:r>
              <a:rPr lang="en-US" sz="2800" b="0" dirty="0" smtClean="0">
                <a:latin typeface="Times New Roman" pitchFamily="18" charset="0"/>
                <a:cs typeface="Times New Roman" pitchFamily="18" charset="0"/>
              </a:rPr>
              <a:t>Penetration testing</a:t>
            </a:r>
          </a:p>
          <a:p>
            <a:r>
              <a:rPr lang="en-US" sz="2800" b="0" dirty="0" smtClean="0">
                <a:latin typeface="Times New Roman" pitchFamily="18" charset="0"/>
                <a:cs typeface="Times New Roman" pitchFamily="18" charset="0"/>
              </a:rPr>
              <a:t>User acceptance testing</a:t>
            </a:r>
          </a:p>
          <a:p>
            <a:r>
              <a:rPr lang="en-US" sz="2800" b="0" dirty="0" err="1" smtClean="0">
                <a:latin typeface="Times New Roman" pitchFamily="18" charset="0"/>
                <a:cs typeface="Times New Roman" pitchFamily="18" charset="0"/>
              </a:rPr>
              <a:t>Comparables</a:t>
            </a:r>
            <a:r>
              <a:rPr lang="en-US" sz="2800" b="0" dirty="0" smtClean="0">
                <a:latin typeface="Times New Roman" pitchFamily="18" charset="0"/>
                <a:cs typeface="Times New Roman" pitchFamily="18" charset="0"/>
              </a:rPr>
              <a:t> – who else has tested it and what did they find?</a:t>
            </a:r>
          </a:p>
          <a:p>
            <a:r>
              <a:rPr lang="en-US" sz="2800" b="0" dirty="0" smtClean="0">
                <a:latin typeface="Times New Roman" pitchFamily="18" charset="0"/>
                <a:cs typeface="Times New Roman" pitchFamily="18" charset="0"/>
              </a:rPr>
              <a:t>Vendor tests and attestations</a:t>
            </a:r>
          </a:p>
          <a:p>
            <a:pPr marL="0" indent="0">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4041064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Back to…it</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lnSpcReduction="10000"/>
          </a:bodyPr>
          <a:lstStyle/>
          <a:p>
            <a:r>
              <a:rPr lang="en-US" sz="2800" b="0" dirty="0" smtClean="0">
                <a:latin typeface="Times New Roman" pitchFamily="18" charset="0"/>
                <a:cs typeface="Times New Roman" pitchFamily="18" charset="0"/>
              </a:rPr>
              <a:t>Voting systems – as defined by the state</a:t>
            </a:r>
          </a:p>
          <a:p>
            <a:pPr lvl="1"/>
            <a:r>
              <a:rPr lang="en-US" b="0" dirty="0" smtClean="0">
                <a:latin typeface="Times New Roman" pitchFamily="18" charset="0"/>
                <a:cs typeface="Times New Roman" pitchFamily="18" charset="0"/>
              </a:rPr>
              <a:t>May echo the HAVA definition</a:t>
            </a:r>
          </a:p>
          <a:p>
            <a:pPr lvl="1"/>
            <a:r>
              <a:rPr lang="en-US" b="0" dirty="0" smtClean="0">
                <a:latin typeface="Times New Roman" pitchFamily="18" charset="0"/>
                <a:cs typeface="Times New Roman" pitchFamily="18" charset="0"/>
              </a:rPr>
              <a:t>May exceed it</a:t>
            </a:r>
          </a:p>
          <a:p>
            <a:r>
              <a:rPr lang="en-US" sz="2800" b="0" dirty="0" err="1" smtClean="0">
                <a:latin typeface="Times New Roman" pitchFamily="18" charset="0"/>
                <a:cs typeface="Times New Roman" pitchFamily="18" charset="0"/>
              </a:rPr>
              <a:t>ePollbooks</a:t>
            </a:r>
            <a:endParaRPr lang="en-US" sz="2800" b="0" dirty="0" smtClean="0">
              <a:latin typeface="Times New Roman" pitchFamily="18" charset="0"/>
              <a:cs typeface="Times New Roman" pitchFamily="18" charset="0"/>
            </a:endParaRPr>
          </a:p>
          <a:p>
            <a:r>
              <a:rPr lang="en-US" sz="2800" b="0" dirty="0" smtClean="0">
                <a:latin typeface="Times New Roman" pitchFamily="18" charset="0"/>
                <a:cs typeface="Times New Roman" pitchFamily="18" charset="0"/>
              </a:rPr>
              <a:t>Ballot-on-Demand systems</a:t>
            </a:r>
          </a:p>
          <a:p>
            <a:r>
              <a:rPr lang="en-US" sz="2800" b="0" dirty="0" smtClean="0">
                <a:latin typeface="Times New Roman" pitchFamily="18" charset="0"/>
                <a:cs typeface="Times New Roman" pitchFamily="18" charset="0"/>
              </a:rPr>
              <a:t>Election Night Reporting systems</a:t>
            </a:r>
          </a:p>
          <a:p>
            <a:r>
              <a:rPr lang="en-US" sz="2800" b="0" dirty="0" smtClean="0">
                <a:latin typeface="Times New Roman" pitchFamily="18" charset="0"/>
                <a:cs typeface="Times New Roman" pitchFamily="18" charset="0"/>
              </a:rPr>
              <a:t>Ballot delivery/return systems</a:t>
            </a:r>
          </a:p>
          <a:p>
            <a:r>
              <a:rPr lang="en-US" sz="2800" b="0" dirty="0" smtClean="0">
                <a:latin typeface="Times New Roman" pitchFamily="18" charset="0"/>
                <a:cs typeface="Times New Roman" pitchFamily="18" charset="0"/>
              </a:rPr>
              <a:t>Signature verification systems</a:t>
            </a:r>
          </a:p>
          <a:p>
            <a:r>
              <a:rPr lang="en-US" sz="2800" b="0" dirty="0" smtClean="0">
                <a:latin typeface="Times New Roman" pitchFamily="18" charset="0"/>
                <a:cs typeface="Times New Roman" pitchFamily="18" charset="0"/>
              </a:rPr>
              <a:t>Absentee Ballot systems</a:t>
            </a:r>
          </a:p>
          <a:p>
            <a:pPr marL="0" indent="0">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4041064420"/>
      </p:ext>
    </p:extLst>
  </p:cSld>
  <p:clrMapOvr>
    <a:masterClrMapping/>
  </p:clrMapOvr>
  <p:timing>
    <p:tnLst>
      <p:par>
        <p:cTn id="1" dur="indefinite" restart="never" nodeType="tmRoot"/>
      </p:par>
    </p:tnLst>
  </p:timing>
</p:sld>
</file>

<file path=docProps/app.xml><?xml version="1.0" encoding="utf-8"?>
<Properties xmlns="http://schemas.openxmlformats.org/officeDocument/2006/extended-properties" xmlns:vt="http://schemas.openxmlformats.org/officeDocument/2006/docPropsVTypes">
  <TotalTime>11469</TotalTime>
  <Words>1000</Words>
  <Application>Microsoft Office PowerPoint</Application>
  <PresentationFormat>On-screen Show (4:3)</PresentationFormat>
  <Paragraphs>188</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TGDC Meeting State Requirements  Washington, DC February 8-9, 2016 </vt:lpstr>
      <vt:lpstr>Cautionary Tale</vt:lpstr>
      <vt:lpstr>Standards</vt:lpstr>
      <vt:lpstr>PowerPoint Presentation</vt:lpstr>
      <vt:lpstr>Devil in the Details</vt:lpstr>
      <vt:lpstr>Purpose of Standards and Testing</vt:lpstr>
      <vt:lpstr>Why do we test?</vt:lpstr>
      <vt:lpstr>How Do We Test</vt:lpstr>
      <vt:lpstr>Back to…it</vt:lpstr>
      <vt:lpstr>It (cont.)</vt:lpstr>
      <vt:lpstr>It (cont.)</vt:lpstr>
      <vt:lpstr>PowerPoint Presentation</vt:lpstr>
      <vt:lpstr>Works?</vt:lpstr>
      <vt:lpstr>Works?</vt:lpstr>
      <vt:lpstr>Works? (cont.)</vt:lpstr>
      <vt:lpstr>Works? (cont.)</vt:lpstr>
      <vt:lpstr>Works? (cont.)</vt:lpstr>
      <vt:lpstr>Future VVSG Development Goals</vt:lpstr>
      <vt:lpstr>PowerPoint Presentation</vt:lpstr>
      <vt:lpstr>Threads</vt:lpstr>
      <vt:lpstr>Thread example: Usability</vt:lpstr>
      <vt:lpstr>Thread example: Usability</vt:lpstr>
      <vt:lpstr>State Conference</vt:lpstr>
      <vt:lpstr>Discussion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mbarne28</dc:creator>
  <cp:lastModifiedBy>Long, Benjamin</cp:lastModifiedBy>
  <cp:revision>174</cp:revision>
  <cp:lastPrinted>2014-10-31T19:15:42Z</cp:lastPrinted>
  <dcterms:created xsi:type="dcterms:W3CDTF">2011-07-21T13:11:28Z</dcterms:created>
  <dcterms:modified xsi:type="dcterms:W3CDTF">2016-02-10T21:40:54Z</dcterms:modified>
</cp:coreProperties>
</file>