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481" r:id="rId2"/>
    <p:sldId id="480" r:id="rId3"/>
    <p:sldId id="424" r:id="rId4"/>
    <p:sldId id="482" r:id="rId5"/>
    <p:sldId id="483" r:id="rId6"/>
    <p:sldId id="391" r:id="rId7"/>
    <p:sldId id="476" r:id="rId8"/>
    <p:sldId id="484" r:id="rId9"/>
    <p:sldId id="485" r:id="rId10"/>
    <p:sldId id="496" r:id="rId11"/>
    <p:sldId id="487" r:id="rId12"/>
    <p:sldId id="488" r:id="rId13"/>
    <p:sldId id="495" r:id="rId14"/>
    <p:sldId id="494" r:id="rId15"/>
    <p:sldId id="486" r:id="rId16"/>
    <p:sldId id="489" r:id="rId17"/>
    <p:sldId id="491" r:id="rId18"/>
    <p:sldId id="492" r:id="rId19"/>
    <p:sldId id="490" r:id="rId20"/>
  </p:sldIdLst>
  <p:sldSz cx="9144000" cy="6858000" type="screen4x3"/>
  <p:notesSz cx="71024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99FF"/>
    <a:srgbClr val="808080"/>
    <a:srgbClr val="FFFF00"/>
    <a:srgbClr val="00FFFF"/>
    <a:srgbClr val="9900CC"/>
    <a:srgbClr val="FF99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70824" autoAdjust="0"/>
  </p:normalViewPr>
  <p:slideViewPr>
    <p:cSldViewPr snapToGrid="0">
      <p:cViewPr varScale="1">
        <p:scale>
          <a:sx n="82" d="100"/>
          <a:sy n="82" d="100"/>
        </p:scale>
        <p:origin x="-241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2"/>
    </p:cViewPr>
  </p:sorterViewPr>
  <p:notesViewPr>
    <p:cSldViewPr snapToGrid="0">
      <p:cViewPr>
        <p:scale>
          <a:sx n="100" d="100"/>
          <a:sy n="100" d="100"/>
        </p:scale>
        <p:origin x="-3438" y="360"/>
      </p:cViewPr>
      <p:guideLst>
        <p:guide orient="horz" pos="295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t" anchorCtr="0" compatLnSpc="1">
            <a:prstTxWarp prst="textNoShape">
              <a:avLst/>
            </a:prstTxWarp>
          </a:bodyPr>
          <a:lstStyle>
            <a:lvl1pPr defTabSz="941214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255" y="3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t" anchorCtr="0" compatLnSpc="1">
            <a:prstTxWarp prst="textNoShape">
              <a:avLst/>
            </a:prstTxWarp>
          </a:bodyPr>
          <a:lstStyle>
            <a:lvl1pPr algn="r" defTabSz="941214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901516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b" anchorCtr="0" compatLnSpc="1">
            <a:prstTxWarp prst="textNoShape">
              <a:avLst/>
            </a:prstTxWarp>
          </a:bodyPr>
          <a:lstStyle>
            <a:lvl1pPr defTabSz="941214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255" y="8901516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b" anchorCtr="0" compatLnSpc="1">
            <a:prstTxWarp prst="textNoShape">
              <a:avLst/>
            </a:prstTxWarp>
          </a:bodyPr>
          <a:lstStyle>
            <a:lvl1pPr algn="r" defTabSz="941214">
              <a:defRPr/>
            </a:lvl1pPr>
          </a:lstStyle>
          <a:p>
            <a:pPr>
              <a:defRPr/>
            </a:pPr>
            <a:fld id="{851861B5-5D35-473D-A358-993186C26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03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t" anchorCtr="0" compatLnSpc="1">
            <a:prstTxWarp prst="textNoShape">
              <a:avLst/>
            </a:prstTxWarp>
          </a:bodyPr>
          <a:lstStyle>
            <a:lvl1pPr defTabSz="941214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255" y="3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t" anchorCtr="0" compatLnSpc="1">
            <a:prstTxWarp prst="textNoShape">
              <a:avLst/>
            </a:prstTxWarp>
          </a:bodyPr>
          <a:lstStyle>
            <a:lvl1pPr algn="r" defTabSz="941214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1263" y="704850"/>
            <a:ext cx="4681537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642" y="4449956"/>
            <a:ext cx="5207193" cy="4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901516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b" anchorCtr="0" compatLnSpc="1">
            <a:prstTxWarp prst="textNoShape">
              <a:avLst/>
            </a:prstTxWarp>
          </a:bodyPr>
          <a:lstStyle>
            <a:lvl1pPr defTabSz="941214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255" y="8901516"/>
            <a:ext cx="3078223" cy="46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07" tIns="47053" rIns="94107" bIns="47053" numCol="1" anchor="b" anchorCtr="0" compatLnSpc="1">
            <a:prstTxWarp prst="textNoShape">
              <a:avLst/>
            </a:prstTxWarp>
          </a:bodyPr>
          <a:lstStyle>
            <a:lvl1pPr algn="r" defTabSz="941214">
              <a:defRPr/>
            </a:lvl1pPr>
          </a:lstStyle>
          <a:p>
            <a:pPr>
              <a:defRPr/>
            </a:pPr>
            <a:fld id="{F4E67E2E-AEF8-4941-AF17-CBBCAD6C3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66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21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 smtClean="0"/>
              <a:t>Comes from </a:t>
            </a:r>
            <a:r>
              <a:rPr lang="en-US" b="1" dirty="0" smtClean="0"/>
              <a:t>software section </a:t>
            </a:r>
            <a:r>
              <a:rPr lang="en-US" dirty="0" smtClean="0"/>
              <a:t>– previous project.</a:t>
            </a:r>
          </a:p>
          <a:p>
            <a:pPr marL="228600" indent="-228600">
              <a:buAutoNum type="arabicParenR"/>
            </a:pPr>
            <a:r>
              <a:rPr lang="en-US" dirty="0" smtClean="0"/>
              <a:t>First,</a:t>
            </a:r>
            <a:r>
              <a:rPr lang="en-US" baseline="0" dirty="0" smtClean="0"/>
              <a:t> need to </a:t>
            </a:r>
            <a:r>
              <a:rPr lang="en-US" b="1" baseline="0" dirty="0" smtClean="0"/>
              <a:t>define,</a:t>
            </a:r>
            <a:r>
              <a:rPr lang="en-US" baseline="0" dirty="0" smtClean="0"/>
              <a:t> in the assertion, </a:t>
            </a:r>
            <a:r>
              <a:rPr lang="en-US" b="1" baseline="0" dirty="0" smtClean="0"/>
              <a:t>what </a:t>
            </a:r>
            <a:r>
              <a:rPr lang="en-US" b="1" i="1" baseline="0" dirty="0" smtClean="0"/>
              <a:t>module</a:t>
            </a:r>
            <a:r>
              <a:rPr lang="en-US" b="1" baseline="0" dirty="0" smtClean="0"/>
              <a:t> means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Then, we need to </a:t>
            </a:r>
            <a:r>
              <a:rPr lang="en-US" b="1" baseline="0" dirty="0" smtClean="0"/>
              <a:t>define</a:t>
            </a:r>
            <a:r>
              <a:rPr lang="en-US" baseline="0" dirty="0" smtClean="0"/>
              <a:t> </a:t>
            </a:r>
            <a:r>
              <a:rPr lang="en-US" b="1" baseline="0" dirty="0" smtClean="0"/>
              <a:t>what </a:t>
            </a:r>
            <a:r>
              <a:rPr lang="en-US" b="1" i="1" baseline="0" dirty="0" smtClean="0"/>
              <a:t>mnemonically</a:t>
            </a:r>
            <a:r>
              <a:rPr lang="en-US" b="1" baseline="0" dirty="0" smtClean="0"/>
              <a:t> means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90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1) I use this example because</a:t>
            </a:r>
            <a:r>
              <a:rPr lang="en-US" baseline="0" dirty="0" smtClean="0"/>
              <a:t> there seems to be a </a:t>
            </a:r>
            <a:r>
              <a:rPr lang="en-US" b="1" baseline="0" dirty="0" smtClean="0"/>
              <a:t>misconception about the issue of scrolling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2) While </a:t>
            </a:r>
            <a:r>
              <a:rPr lang="en-US" b="1" baseline="0" dirty="0" smtClean="0"/>
              <a:t>TR, I was at a meeting with manufacturers </a:t>
            </a:r>
            <a:r>
              <a:rPr lang="en-US" baseline="0" dirty="0" smtClean="0"/>
              <a:t>and the </a:t>
            </a:r>
            <a:r>
              <a:rPr lang="en-US" b="1" baseline="0" dirty="0" smtClean="0"/>
              <a:t>“prohibition” on scrolling </a:t>
            </a:r>
            <a:r>
              <a:rPr lang="en-US" baseline="0" dirty="0" smtClean="0"/>
              <a:t>came 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87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TA illustrates </a:t>
            </a:r>
            <a:r>
              <a:rPr lang="en-US" b="1" dirty="0" smtClean="0"/>
              <a:t>two things</a:t>
            </a:r>
            <a:r>
              <a:rPr lang="en-US" dirty="0" smtClean="0"/>
              <a:t>:</a:t>
            </a:r>
          </a:p>
          <a:p>
            <a:pPr marL="236190" indent="-236190">
              <a:buAutoNum type="arabicParenR"/>
            </a:pPr>
            <a:r>
              <a:rPr lang="en-US" dirty="0" smtClean="0"/>
              <a:t>How we take a </a:t>
            </a:r>
            <a:r>
              <a:rPr lang="en-US" b="1" dirty="0" smtClean="0"/>
              <a:t>subjective word like “equivalent</a:t>
            </a:r>
            <a:r>
              <a:rPr lang="en-US" dirty="0" smtClean="0"/>
              <a:t>” and try to </a:t>
            </a:r>
            <a:r>
              <a:rPr lang="en-US" b="1" dirty="0" smtClean="0"/>
              <a:t>get agreement on what that means </a:t>
            </a:r>
            <a:r>
              <a:rPr lang="en-US" dirty="0" smtClean="0"/>
              <a:t>– still not very specific but better, we hope . . .</a:t>
            </a:r>
          </a:p>
          <a:p>
            <a:pPr marL="236190" indent="-236190">
              <a:buAutoNum type="arabicParenR"/>
            </a:pPr>
            <a:endParaRPr lang="en-US" dirty="0" smtClean="0"/>
          </a:p>
          <a:p>
            <a:pPr marL="236190" indent="-236190">
              <a:buAutoNum type="arabicParenR"/>
            </a:pPr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b="1" baseline="0" dirty="0" smtClean="0"/>
              <a:t>level of specificity </a:t>
            </a:r>
            <a:r>
              <a:rPr lang="en-US" baseline="0" dirty="0" smtClean="0"/>
              <a:t>we need to generate </a:t>
            </a:r>
            <a:r>
              <a:rPr lang="en-US" b="1" baseline="0" dirty="0" smtClean="0"/>
              <a:t>good TAs and good tests</a:t>
            </a:r>
            <a:r>
              <a:rPr lang="en-US" baseline="0" dirty="0" smtClean="0"/>
              <a:t>.</a:t>
            </a:r>
          </a:p>
          <a:p>
            <a:pPr marL="1003805" lvl="1" indent="-236190">
              <a:buAutoNum type="alphaLcParenR"/>
            </a:pPr>
            <a:r>
              <a:rPr lang="en-US" baseline="0" dirty="0" smtClean="0"/>
              <a:t>First </a:t>
            </a:r>
            <a:r>
              <a:rPr lang="en-US" b="1" baseline="0" dirty="0" smtClean="0"/>
              <a:t>TA is general, a catch-all</a:t>
            </a:r>
          </a:p>
          <a:p>
            <a:pPr marL="1003805" lvl="1" indent="-236190">
              <a:buAutoNum type="alphaLcParenR"/>
            </a:pPr>
            <a:r>
              <a:rPr lang="en-US" baseline="0" dirty="0" smtClean="0"/>
              <a:t>Then we </a:t>
            </a:r>
            <a:r>
              <a:rPr lang="en-US" b="1" baseline="0" dirty="0" smtClean="0"/>
              <a:t>cycle through various instantiations</a:t>
            </a:r>
            <a:endParaRPr lang="en-US" b="1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53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11263" y="704850"/>
            <a:ext cx="4681537" cy="3511550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1" indent="-171450" defTabSz="944758">
              <a:buFont typeface="Arial" panose="020B0604020202020204" pitchFamily="34" charset="0"/>
              <a:buChar char="•"/>
              <a:defRPr/>
            </a:pPr>
            <a:r>
              <a:rPr lang="en-US" i="0" dirty="0" smtClean="0"/>
              <a:t> Provide a “</a:t>
            </a:r>
            <a:r>
              <a:rPr lang="en-US" i="1" dirty="0" smtClean="0"/>
              <a:t>bridge” </a:t>
            </a:r>
            <a:r>
              <a:rPr lang="en-US" dirty="0" smtClean="0"/>
              <a:t>between the VVSG requirements and test suites (manufacturer’s, VSTL’s or NIST’s)</a:t>
            </a:r>
          </a:p>
          <a:p>
            <a:pPr>
              <a:defRPr/>
            </a:pPr>
            <a:endParaRPr lang="en-US" b="0" dirty="0" smtClean="0">
              <a:latin typeface="+mn-lt"/>
            </a:endParaRPr>
          </a:p>
          <a:p>
            <a:pPr>
              <a:defRPr/>
            </a:pPr>
            <a:endParaRPr lang="en-US" b="0" dirty="0" smtClean="0">
              <a:latin typeface="+mn-lt"/>
            </a:endParaRPr>
          </a:p>
          <a:p>
            <a:pPr>
              <a:defRPr/>
            </a:pPr>
            <a:r>
              <a:rPr lang="en-US" b="0" dirty="0" smtClean="0">
                <a:latin typeface="+mn-lt"/>
              </a:rPr>
              <a:t>You have </a:t>
            </a:r>
            <a:r>
              <a:rPr lang="en-US" b="1" dirty="0" smtClean="0">
                <a:latin typeface="+mn-lt"/>
              </a:rPr>
              <a:t>requirements</a:t>
            </a:r>
            <a:r>
              <a:rPr lang="en-US" b="0" dirty="0" smtClean="0">
                <a:latin typeface="+mn-lt"/>
              </a:rPr>
              <a:t>, which are then </a:t>
            </a:r>
            <a:r>
              <a:rPr lang="en-US" b="1" dirty="0" smtClean="0">
                <a:latin typeface="+mn-lt"/>
              </a:rPr>
              <a:t>refined by the test assertions, </a:t>
            </a:r>
            <a:r>
              <a:rPr lang="en-US" b="0" dirty="0" smtClean="0">
                <a:latin typeface="+mn-lt"/>
              </a:rPr>
              <a:t>then develop the </a:t>
            </a:r>
            <a:r>
              <a:rPr lang="en-US" b="1" dirty="0" smtClean="0">
                <a:latin typeface="+mn-lt"/>
              </a:rPr>
              <a:t>test suites or test cases</a:t>
            </a:r>
            <a:r>
              <a:rPr lang="en-US" b="0" dirty="0" smtClean="0">
                <a:latin typeface="+mn-lt"/>
              </a:rPr>
              <a:t>.</a:t>
            </a:r>
            <a:endParaRPr lang="en-US" b="0" dirty="0"/>
          </a:p>
        </p:txBody>
      </p:sp>
      <p:sp>
        <p:nvSpPr>
          <p:cNvPr id="152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4FEB8F-3CE0-4879-A718-1574F8D8F0DF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11263" y="704850"/>
            <a:ext cx="4681537" cy="3511550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28AF85-8E0E-482E-B53F-83CD3965AB6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Team consists of myself plus NIST and EAC</a:t>
            </a:r>
          </a:p>
          <a:p>
            <a:pPr lvl="1"/>
            <a:r>
              <a:rPr lang="en-US" dirty="0" smtClean="0"/>
              <a:t>Domain Experts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Domain Experts are needed </a:t>
            </a:r>
            <a:r>
              <a:rPr lang="en-US" dirty="0" smtClean="0"/>
              <a:t>to bring expertise about the subject matter</a:t>
            </a:r>
          </a:p>
          <a:p>
            <a:endParaRPr lang="en-US" dirty="0" smtClean="0"/>
          </a:p>
          <a:p>
            <a:r>
              <a:rPr lang="en-US" dirty="0" smtClean="0"/>
              <a:t>	a) For </a:t>
            </a:r>
            <a:r>
              <a:rPr lang="en-US" b="1" dirty="0" smtClean="0"/>
              <a:t>Usability and Accessibility</a:t>
            </a:r>
            <a:r>
              <a:rPr lang="en-US" dirty="0" smtClean="0"/>
              <a:t>, we worked with </a:t>
            </a:r>
            <a:r>
              <a:rPr lang="en-US" b="1" dirty="0" smtClean="0"/>
              <a:t>Sharon and Shanee</a:t>
            </a:r>
          </a:p>
          <a:p>
            <a:endParaRPr lang="en-US" b="1" dirty="0" smtClean="0"/>
          </a:p>
          <a:p>
            <a:r>
              <a:rPr lang="en-US" dirty="0" smtClean="0"/>
              <a:t>	b) For </a:t>
            </a:r>
            <a:r>
              <a:rPr lang="en-US" b="1" dirty="0" smtClean="0"/>
              <a:t>Security</a:t>
            </a:r>
            <a:r>
              <a:rPr lang="en-US" dirty="0" smtClean="0"/>
              <a:t>, we worked with </a:t>
            </a:r>
            <a:r>
              <a:rPr lang="en-US" b="1" dirty="0" smtClean="0"/>
              <a:t>Andy and Josh, from NIST, and Tom Caddy, a</a:t>
            </a:r>
            <a:r>
              <a:rPr lang="en-US" b="1" baseline="0" dirty="0" smtClean="0"/>
              <a:t> TR from the EAC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9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Test Assertions for VVSG 1.1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1) </a:t>
            </a:r>
            <a:r>
              <a:rPr lang="en-US" b="1" dirty="0" smtClean="0"/>
              <a:t>Almost done with QA/CM.</a:t>
            </a:r>
          </a:p>
          <a:p>
            <a:endParaRPr lang="en-US" dirty="0" smtClean="0"/>
          </a:p>
          <a:p>
            <a:r>
              <a:rPr lang="en-US" dirty="0" smtClean="0"/>
              <a:t>2) Then will </a:t>
            </a:r>
            <a:r>
              <a:rPr lang="en-US" b="1" dirty="0" smtClean="0"/>
              <a:t>move o</a:t>
            </a:r>
            <a:r>
              <a:rPr lang="en-US" dirty="0" smtClean="0"/>
              <a:t>n to Security, then Usability and Accessibility.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0592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Compete set distributed (and mandated) for use by VSTLs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Can only be effective if VSTLs all use the same </a:t>
            </a:r>
            <a:r>
              <a:rPr lang="en-US" b="1" dirty="0" err="1" smtClean="0"/>
              <a:t>TAs.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EAC</a:t>
            </a:r>
            <a:r>
              <a:rPr lang="en-US" b="1" baseline="0" dirty="0" smtClean="0"/>
              <a:t> is planning to mandate the TAs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835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7142" indent="-177142" defTabSz="944758">
              <a:buFont typeface="Arial" panose="020B0604020202020204" pitchFamily="34" charset="0"/>
              <a:buChar char="•"/>
            </a:pPr>
            <a:r>
              <a:rPr lang="en-US" dirty="0" smtClean="0"/>
              <a:t>Manufacturers can determine what is expected for each requirement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Manufacturers – know what is expected.</a:t>
            </a:r>
          </a:p>
          <a:p>
            <a:r>
              <a:rPr lang="en-US" dirty="0" smtClean="0"/>
              <a:t>	a) Extremely important – </a:t>
            </a:r>
            <a:r>
              <a:rPr lang="en-US" b="1" dirty="0" smtClean="0"/>
              <a:t>Don’t have to guess at the meaning of a requirement.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09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6190" indent="-236190">
              <a:buAutoNum type="arabicParenR"/>
            </a:pPr>
            <a:r>
              <a:rPr lang="en-US" dirty="0" smtClean="0"/>
              <a:t>TAs derived from the lowest level in the VVSG - </a:t>
            </a:r>
            <a:r>
              <a:rPr lang="en-US" b="1" dirty="0" smtClean="0"/>
              <a:t>Perhaps TAs can be derived from formal specifications </a:t>
            </a:r>
          </a:p>
          <a:p>
            <a:pPr marL="236190" indent="-236190">
              <a:buAutoNum type="arabicParenR"/>
            </a:pPr>
            <a:r>
              <a:rPr lang="en-US" dirty="0" smtClean="0"/>
              <a:t>Formal Specs – </a:t>
            </a:r>
            <a:r>
              <a:rPr lang="en-US" b="1" dirty="0" smtClean="0"/>
              <a:t>discussion in the Testing Group</a:t>
            </a:r>
            <a:r>
              <a:rPr lang="en-US" dirty="0" smtClean="0"/>
              <a:t>.</a:t>
            </a:r>
          </a:p>
          <a:p>
            <a:pPr marL="236190" indent="-236190">
              <a:buAutoNum type="arabicParenR"/>
            </a:pPr>
            <a:endParaRPr lang="en-US" dirty="0" smtClean="0"/>
          </a:p>
          <a:p>
            <a:pPr marL="236190" indent="-236190" defTabSz="944758">
              <a:buFontTx/>
              <a:buAutoNum type="arabicParenR"/>
              <a:defRPr/>
            </a:pPr>
            <a:r>
              <a:rPr lang="en-US" dirty="0" smtClean="0"/>
              <a:t>Voting</a:t>
            </a:r>
            <a:r>
              <a:rPr lang="en-US" baseline="0" dirty="0" smtClean="0"/>
              <a:t> is a </a:t>
            </a:r>
            <a:r>
              <a:rPr lang="en-US" b="1" baseline="0" dirty="0" smtClean="0"/>
              <a:t>mission-critica</a:t>
            </a:r>
            <a:r>
              <a:rPr lang="en-US" baseline="0" dirty="0" smtClean="0"/>
              <a:t>l and, as such, should be </a:t>
            </a:r>
            <a:r>
              <a:rPr lang="en-US" b="1" baseline="0" dirty="0" smtClean="0"/>
              <a:t>specified and tested as such.</a:t>
            </a:r>
          </a:p>
          <a:p>
            <a:pPr marL="767616" lvl="1" indent="0"/>
            <a:r>
              <a:rPr lang="en-US" dirty="0" smtClean="0"/>
              <a:t>a) Other mission-critical systems often use a more</a:t>
            </a:r>
            <a:r>
              <a:rPr lang="en-US" baseline="0" dirty="0" smtClean="0"/>
              <a:t> formal way to specify requirements </a:t>
            </a:r>
          </a:p>
          <a:p>
            <a:pPr marL="1476185" lvl="2" indent="-295237">
              <a:buAutoNum type="romanLcParenR"/>
            </a:pPr>
            <a:r>
              <a:rPr lang="en-US" b="1" baseline="0" dirty="0" smtClean="0"/>
              <a:t>Mathematically-based formal specification</a:t>
            </a:r>
          </a:p>
          <a:p>
            <a:pPr marL="1476185" lvl="2" indent="-295237">
              <a:buAutoNum type="romanLcParenR"/>
            </a:pPr>
            <a:endParaRPr lang="en-US" b="1" baseline="0" dirty="0" smtClean="0"/>
          </a:p>
          <a:p>
            <a:pPr marL="236190" indent="-236190">
              <a:buAutoNum type="arabicParenR"/>
            </a:pPr>
            <a:r>
              <a:rPr lang="en-US" baseline="0" dirty="0" smtClean="0"/>
              <a:t>This was a </a:t>
            </a:r>
            <a:r>
              <a:rPr lang="en-US" b="1" baseline="0" dirty="0" smtClean="0"/>
              <a:t>non-starter in the previous versions </a:t>
            </a:r>
            <a:r>
              <a:rPr lang="en-US" baseline="0" dirty="0" smtClean="0"/>
              <a:t>since there was only one level of spec</a:t>
            </a:r>
          </a:p>
          <a:p>
            <a:pPr marL="767616" lvl="1" indent="0"/>
            <a:r>
              <a:rPr lang="en-US" baseline="0" dirty="0" smtClean="0"/>
              <a:t>a) And the secretaries made it clear they wanted it at a higher level – </a:t>
            </a:r>
            <a:r>
              <a:rPr lang="en-US" b="1" baseline="0" dirty="0" smtClean="0"/>
              <a:t>Plain Language</a:t>
            </a:r>
          </a:p>
          <a:p>
            <a:pPr marL="767616" lvl="1" indent="0"/>
            <a:r>
              <a:rPr lang="en-US" baseline="0" dirty="0" smtClean="0"/>
              <a:t>b) </a:t>
            </a:r>
            <a:r>
              <a:rPr lang="en-US" b="1" baseline="0" dirty="0" smtClean="0"/>
              <a:t>Now with multiple levels </a:t>
            </a:r>
            <a:r>
              <a:rPr lang="en-US" baseline="0" dirty="0" smtClean="0"/>
              <a:t>we can have the </a:t>
            </a:r>
            <a:r>
              <a:rPr lang="en-US" b="1" baseline="0" dirty="0" smtClean="0"/>
              <a:t>Plain Language Level and perhaps a level with formal specs</a:t>
            </a:r>
          </a:p>
          <a:p>
            <a:pPr marL="1180948" lvl="2" indent="0"/>
            <a:r>
              <a:rPr lang="en-US" baseline="0" dirty="0" err="1" smtClean="0"/>
              <a:t>i</a:t>
            </a:r>
            <a:r>
              <a:rPr lang="en-US" baseline="0" dirty="0" smtClean="0"/>
              <a:t>) This would allow a </a:t>
            </a:r>
            <a:r>
              <a:rPr lang="en-US" b="1" baseline="0" dirty="0" smtClean="0"/>
              <a:t>tighter and clearer spec and Test Assertions would flow more naturally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8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7142" indent="-177142" defTabSz="944758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Retired from NIST in 2009</a:t>
            </a:r>
          </a:p>
          <a:p>
            <a:r>
              <a:rPr lang="en-US" dirty="0" smtClean="0"/>
              <a:t>1) After retirement, </a:t>
            </a:r>
            <a:r>
              <a:rPr lang="en-US" b="1" dirty="0" smtClean="0"/>
              <a:t>rather than sit on a beach </a:t>
            </a:r>
            <a:r>
              <a:rPr lang="en-US" dirty="0" smtClean="0"/>
              <a:t>and drink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tais</a:t>
            </a:r>
            <a:r>
              <a:rPr lang="en-US" dirty="0" smtClean="0"/>
              <a:t>,</a:t>
            </a:r>
            <a:r>
              <a:rPr lang="en-US" baseline="0" dirty="0" smtClean="0"/>
              <a:t> I </a:t>
            </a:r>
            <a:r>
              <a:rPr lang="en-US" b="1" baseline="0" dirty="0" smtClean="0"/>
              <a:t>decided to do something more fun </a:t>
            </a:r>
            <a:r>
              <a:rPr lang="en-US" baseline="0" dirty="0" smtClean="0"/>
              <a:t>– voting . . .</a:t>
            </a:r>
          </a:p>
          <a:p>
            <a:endParaRPr lang="en-US" baseline="0" dirty="0" smtClean="0"/>
          </a:p>
          <a:p>
            <a:pPr marL="177142" indent="-177142">
              <a:buFont typeface="Arial" panose="020B0604020202020204" pitchFamily="34" charset="0"/>
              <a:buChar char="•"/>
            </a:pPr>
            <a:r>
              <a:rPr lang="en-US" dirty="0" smtClean="0"/>
              <a:t>Remained active in Voting</a:t>
            </a:r>
          </a:p>
          <a:p>
            <a:pPr lvl="1"/>
            <a:r>
              <a:rPr lang="en-US" dirty="0" smtClean="0"/>
              <a:t>EAC</a:t>
            </a:r>
          </a:p>
          <a:p>
            <a:pPr lvl="1"/>
            <a:r>
              <a:rPr lang="en-US" dirty="0" smtClean="0"/>
              <a:t>NIST</a:t>
            </a:r>
          </a:p>
          <a:p>
            <a:endParaRPr lang="en-US" dirty="0" smtClean="0"/>
          </a:p>
          <a:p>
            <a:r>
              <a:rPr lang="en-US" b="1" dirty="0" smtClean="0"/>
              <a:t>1) Technical Reviewer for the EAC</a:t>
            </a:r>
          </a:p>
          <a:p>
            <a:endParaRPr lang="en-US" dirty="0" smtClean="0"/>
          </a:p>
          <a:p>
            <a:r>
              <a:rPr lang="en-US" b="1" dirty="0" smtClean="0"/>
              <a:t>2) Under contract to NIST</a:t>
            </a:r>
            <a:r>
              <a:rPr lang="en-US" b="1" baseline="0" dirty="0" smtClean="0"/>
              <a:t> </a:t>
            </a:r>
            <a:r>
              <a:rPr lang="en-US" baseline="0" dirty="0" smtClean="0"/>
              <a:t>to</a:t>
            </a:r>
          </a:p>
          <a:p>
            <a:r>
              <a:rPr lang="en-US" baseline="0" dirty="0" smtClean="0"/>
              <a:t>	Lead the </a:t>
            </a:r>
            <a:r>
              <a:rPr lang="en-US" b="1" baseline="0" dirty="0" smtClean="0"/>
              <a:t>Test Assertions Project</a:t>
            </a:r>
          </a:p>
          <a:p>
            <a:r>
              <a:rPr lang="en-US" baseline="0" dirty="0" smtClean="0"/>
              <a:t>	Work on the </a:t>
            </a:r>
            <a:r>
              <a:rPr lang="en-US" b="1" baseline="0" dirty="0" smtClean="0"/>
              <a:t>new VVSG </a:t>
            </a:r>
            <a:r>
              <a:rPr lang="en-US" baseline="0" dirty="0" smtClean="0"/>
              <a:t>– NIST Agency Lead on </a:t>
            </a:r>
            <a:r>
              <a:rPr lang="en-US" b="1" baseline="0" dirty="0" smtClean="0"/>
              <a:t>Testing Constituency Group </a:t>
            </a:r>
            <a:r>
              <a:rPr lang="en-US" baseline="0" dirty="0" smtClean="0"/>
              <a:t>– McDermot is the Chair</a:t>
            </a:r>
          </a:p>
          <a:p>
            <a:endParaRPr lang="en-US" baseline="0" dirty="0" smtClean="0"/>
          </a:p>
          <a:p>
            <a:r>
              <a:rPr lang="en-US" baseline="0" dirty="0" smtClean="0"/>
              <a:t>3) But, regardless of whether I was working for the EAC or NIST or lying on a beach in Fiji . . .</a:t>
            </a:r>
          </a:p>
          <a:p>
            <a:r>
              <a:rPr lang="en-US" baseline="0" dirty="0" smtClean="0"/>
              <a:t>	</a:t>
            </a:r>
            <a:r>
              <a:rPr lang="en-US" b="1" baseline="0" dirty="0" smtClean="0"/>
              <a:t>Matt Masterson </a:t>
            </a:r>
            <a:r>
              <a:rPr lang="en-US" baseline="0" dirty="0" smtClean="0"/>
              <a:t>finds me and gives me assignments . . 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42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704850"/>
            <a:ext cx="4681537" cy="3511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R"/>
            </a:pPr>
            <a:r>
              <a:rPr lang="en-US" b="1" i="0" dirty="0" smtClean="0"/>
              <a:t>Can’t test without requirements</a:t>
            </a:r>
          </a:p>
          <a:p>
            <a:pPr marL="228600" indent="-228600">
              <a:buAutoNum type="arabicParenR"/>
            </a:pPr>
            <a:r>
              <a:rPr lang="en-US" b="1" dirty="0" smtClean="0"/>
              <a:t>Requirements</a:t>
            </a:r>
            <a:r>
              <a:rPr lang="en-US" baseline="0" dirty="0" smtClean="0"/>
              <a:t> need to be </a:t>
            </a:r>
            <a:r>
              <a:rPr lang="en-US" b="1" baseline="0" dirty="0" smtClean="0"/>
              <a:t>interpreted</a:t>
            </a:r>
            <a:r>
              <a:rPr lang="en-US" baseline="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One or more test assertions for each requirement </a:t>
            </a:r>
          </a:p>
          <a:p>
            <a:endParaRPr lang="en-US" dirty="0" smtClean="0"/>
          </a:p>
          <a:p>
            <a:r>
              <a:rPr lang="en-US" dirty="0" smtClean="0"/>
              <a:t>1) </a:t>
            </a:r>
            <a:r>
              <a:rPr lang="en-US" b="1" dirty="0" smtClean="0"/>
              <a:t>One to many </a:t>
            </a:r>
            <a:r>
              <a:rPr lang="en-US" dirty="0" smtClean="0"/>
              <a:t>relationship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72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Different test cases lead to different ways to test – no consistency across VSTLS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Can result in different pass/fail results</a:t>
            </a:r>
          </a:p>
          <a:p>
            <a:endParaRPr lang="en-US" dirty="0" smtClean="0"/>
          </a:p>
          <a:p>
            <a:r>
              <a:rPr lang="en-US" dirty="0" smtClean="0"/>
              <a:t>1) Can lead to </a:t>
            </a:r>
            <a:r>
              <a:rPr lang="en-US" b="1" dirty="0" smtClean="0"/>
              <a:t>forum shopping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92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704850"/>
            <a:ext cx="4681537" cy="351155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Not precise </a:t>
            </a:r>
            <a:r>
              <a:rPr lang="en-US" dirty="0" smtClean="0"/>
              <a:t>– those of us who have tried to </a:t>
            </a:r>
            <a:r>
              <a:rPr lang="en-US" b="1" dirty="0" smtClean="0"/>
              <a:t>communicate to our spouses, and our kids</a:t>
            </a:r>
            <a:r>
              <a:rPr lang="en-US" dirty="0" smtClean="0"/>
              <a:t>, know this is true.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704850"/>
            <a:ext cx="4681537" cy="351155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A sentence we obviously use every day.</a:t>
            </a:r>
          </a:p>
          <a:p>
            <a:endParaRPr lang="en-US" dirty="0" smtClean="0"/>
          </a:p>
          <a:p>
            <a:r>
              <a:rPr lang="en-US" dirty="0" smtClean="0"/>
              <a:t>Sentence is </a:t>
            </a:r>
            <a:r>
              <a:rPr lang="en-US" b="1" dirty="0" smtClean="0"/>
              <a:t>ambiguous.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1) The</a:t>
            </a:r>
            <a:r>
              <a:rPr lang="en-US" baseline="0" dirty="0" smtClean="0"/>
              <a:t> </a:t>
            </a:r>
            <a:r>
              <a:rPr lang="en-US" b="1" baseline="0" dirty="0" smtClean="0"/>
              <a:t>previous slides </a:t>
            </a:r>
            <a:r>
              <a:rPr lang="en-US" baseline="0" dirty="0" smtClean="0"/>
              <a:t>demonstrated problems with </a:t>
            </a:r>
            <a:r>
              <a:rPr lang="en-US" b="1" baseline="0" dirty="0" smtClean="0"/>
              <a:t>ambiguity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2) This slide talks about words in the requirement that are at a </a:t>
            </a:r>
            <a:r>
              <a:rPr lang="en-US" b="1" baseline="0" dirty="0" smtClean="0"/>
              <a:t>high-level</a:t>
            </a:r>
            <a:r>
              <a:rPr lang="en-US" baseline="0" dirty="0" smtClean="0"/>
              <a:t> and one needs to </a:t>
            </a:r>
            <a:r>
              <a:rPr lang="en-US" b="1" baseline="0" dirty="0" smtClean="0"/>
              <a:t>drill down in order to test</a:t>
            </a:r>
            <a:r>
              <a:rPr lang="en-US" baseline="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06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E67E2E-AEF8-4941-AF17-CBBCAD6C33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73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 b="1">
                <a:latin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7BAA1-D6B1-4EB3-94E2-F49BFADD1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66E93-9B50-4055-90F4-5BA404953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20897-23E9-441E-A77B-DBCEF2F72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D88A6-1F77-4F64-86E4-518121888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1B752-9E67-4457-9045-A2A88F8B55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DDF4C-053C-4CEC-9B89-928160B07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C6E01-5D6D-47B2-82E8-15E2B3655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81CC1-5B6F-4A8D-A15A-CE4ECEC54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E119F-F247-4CFE-8B9A-3C4D741DA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04177-1252-4261-8C31-6F599A718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8166-92F5-4976-85FE-1CBF00B88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D222A47-7257-47E4-AFE1-593C750D9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599"/>
            <a:ext cx="7696201" cy="2438401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chemeClr val="tx1"/>
                </a:solidFill>
              </a:rPr>
              <a:t>Test Assertions</a:t>
            </a:r>
            <a:br>
              <a:rPr lang="en-US" sz="5400" dirty="0" smtClean="0">
                <a:solidFill>
                  <a:schemeClr val="tx1"/>
                </a:solidFill>
              </a:rPr>
            </a:br>
            <a:r>
              <a:rPr lang="en-US" sz="5400" dirty="0" smtClean="0">
                <a:solidFill>
                  <a:schemeClr val="tx1"/>
                </a:solidFill>
              </a:rPr>
              <a:t>What are they and why do we need them?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3" y="2370667"/>
            <a:ext cx="8136465" cy="411480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marL="2743200" lvl="6" indent="0" algn="ctr">
              <a:buNone/>
            </a:pPr>
            <a:r>
              <a:rPr lang="en-US" sz="4000" dirty="0" smtClean="0"/>
              <a:t>Mark Skall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55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Example of a Test Assertion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VVSG Requirement – Each module shall be mnemonically named</a:t>
            </a:r>
          </a:p>
          <a:p>
            <a:pPr lvl="1"/>
            <a:r>
              <a:rPr lang="en-US" dirty="0"/>
              <a:t>Test Assertion: IF a class, interface or callable unit is declared, THEN its intrinsic purpose can be determined by its name.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5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7772400" cy="96519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Examples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46667"/>
            <a:ext cx="7772400" cy="5249333"/>
          </a:xfrm>
        </p:spPr>
        <p:txBody>
          <a:bodyPr/>
          <a:lstStyle/>
          <a:p>
            <a:r>
              <a:rPr lang="en-US" sz="2400" b="1" dirty="0"/>
              <a:t>VVSG 1.0 Requirement 3.1.6a:</a:t>
            </a:r>
            <a:r>
              <a:rPr lang="en-US" sz="2400" dirty="0"/>
              <a:t> Voting machines with electronic image displays shall </a:t>
            </a:r>
            <a:r>
              <a:rPr lang="en-US" sz="2400" dirty="0" smtClean="0"/>
              <a:t>not </a:t>
            </a:r>
            <a:r>
              <a:rPr lang="en-US" sz="2400" dirty="0"/>
              <a:t>require page scrolling by the voter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Assertions:</a:t>
            </a:r>
          </a:p>
          <a:p>
            <a:pPr lvl="1"/>
            <a:r>
              <a:rPr lang="en-US" b="1" dirty="0"/>
              <a:t>TA316a-1: </a:t>
            </a:r>
            <a:r>
              <a:rPr lang="en-US" dirty="0"/>
              <a:t>IF a voting machine contains an electronic display THEN there SHALL be no off-screen contents that can be made visible solely through the use of scroll bars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TA316a-2:</a:t>
            </a:r>
            <a:r>
              <a:rPr lang="en-US" dirty="0"/>
              <a:t> There SHALL exist at least one mechanism, other than scrolling, for navigation within and between contests that presents ALL ballot-content to the voter explicitly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TA316a-3:</a:t>
            </a:r>
            <a:r>
              <a:rPr lang="en-US" dirty="0"/>
              <a:t>   Next or previous “page” buttons MAY be used as such a non-scrolling navigation mechanism.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168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7772400" cy="1151467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Examples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74800"/>
            <a:ext cx="7772400" cy="4521200"/>
          </a:xfrm>
        </p:spPr>
        <p:txBody>
          <a:bodyPr/>
          <a:lstStyle/>
          <a:p>
            <a:r>
              <a:rPr lang="en-US" b="1" dirty="0"/>
              <a:t>VVSG 1.0 Requirement </a:t>
            </a:r>
            <a:r>
              <a:rPr lang="en-US" b="1" dirty="0" smtClean="0"/>
              <a:t>3.1.4a:</a:t>
            </a:r>
            <a:r>
              <a:rPr lang="en-US" dirty="0" smtClean="0"/>
              <a:t> In </a:t>
            </a:r>
            <a:r>
              <a:rPr lang="en-US" dirty="0"/>
              <a:t>both visual and aural formats, contest choices shall be presented in an equivalent manner.</a:t>
            </a:r>
            <a:endParaRPr lang="en-US" dirty="0" smtClean="0"/>
          </a:p>
          <a:p>
            <a:r>
              <a:rPr lang="en-US" dirty="0" smtClean="0"/>
              <a:t>Assertions:</a:t>
            </a:r>
          </a:p>
          <a:p>
            <a:pPr lvl="1"/>
            <a:r>
              <a:rPr lang="en-US" b="1" dirty="0"/>
              <a:t>TA314a-1:</a:t>
            </a:r>
            <a:r>
              <a:rPr lang="en-US" dirty="0"/>
              <a:t> FOR all contest choices on a visual ballot, there SHALL be no discernible differences in visual presentation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Font properties (bold, italic, underline)</a:t>
            </a:r>
          </a:p>
          <a:p>
            <a:pPr lvl="1"/>
            <a:r>
              <a:rPr lang="en-US" dirty="0" smtClean="0"/>
              <a:t>Text properties (word and letter spacing, etc.)</a:t>
            </a:r>
          </a:p>
          <a:p>
            <a:pPr lvl="1"/>
            <a:r>
              <a:rPr lang="en-US" dirty="0" smtClean="0"/>
              <a:t>Visual presentation of color</a:t>
            </a:r>
          </a:p>
          <a:p>
            <a:pPr lvl="1"/>
            <a:r>
              <a:rPr lang="en-US" dirty="0" smtClean="0"/>
              <a:t>Many more . . 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38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Assertion Project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Char char="l"/>
              <a:defRPr/>
            </a:pPr>
            <a:r>
              <a:rPr lang="en-US" dirty="0" smtClean="0"/>
              <a:t>An effort to provide a reference set of assertions that are complete, unambiguous, and:</a:t>
            </a:r>
          </a:p>
          <a:p>
            <a:pPr lvl="1">
              <a:defRPr/>
            </a:pPr>
            <a:r>
              <a:rPr lang="en-US" i="1" dirty="0" smtClean="0"/>
              <a:t>Provide a uniform testing reference </a:t>
            </a:r>
            <a:r>
              <a:rPr lang="en-US" dirty="0" smtClean="0"/>
              <a:t>for VSTLs and voting system manufacturers, across all testing domains (security, usability, software requirements, performance, etc.)</a:t>
            </a:r>
          </a:p>
          <a:p>
            <a:pPr lvl="1">
              <a:defRPr/>
            </a:pPr>
            <a:r>
              <a:rPr lang="en-US" i="1" dirty="0" smtClean="0"/>
              <a:t>Provide a “bridge” </a:t>
            </a:r>
            <a:r>
              <a:rPr lang="en-US" dirty="0" smtClean="0"/>
              <a:t>between the VVSG requirements and test suites (manufacturer’s, VSTL’s or NIST’s)</a:t>
            </a:r>
          </a:p>
          <a:p>
            <a:pPr lvl="1">
              <a:defRPr/>
            </a:pPr>
            <a:r>
              <a:rPr lang="en-US" i="1" dirty="0" smtClean="0"/>
              <a:t>Provide testable expressions </a:t>
            </a:r>
            <a:r>
              <a:rPr lang="en-US" dirty="0" smtClean="0"/>
              <a:t>(assertions) that more succinctly and practically describe adherence to normative VVSG requirement statements.</a:t>
            </a:r>
          </a:p>
          <a:p>
            <a:pPr lvl="1"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9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Team Effort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smtClean="0"/>
              <a:t>This is a team effort among NIST, EAC and VSTLs</a:t>
            </a:r>
          </a:p>
          <a:p>
            <a:pPr lvl="1"/>
            <a:r>
              <a:rPr lang="en-US" smtClean="0"/>
              <a:t>Everyone has to agree before test assertion is finalized</a:t>
            </a:r>
          </a:p>
          <a:p>
            <a:pPr lvl="1"/>
            <a:r>
              <a:rPr lang="en-US" smtClean="0"/>
              <a:t>Made available to manufacturers for their comments</a:t>
            </a:r>
          </a:p>
          <a:p>
            <a:pPr lvl="1"/>
            <a:r>
              <a:rPr lang="en-US" smtClean="0"/>
              <a:t>Decisions are somewhat subjective but better to interpret these one time by a consensus than having VSTLs interpret them unilaterally and inconsistently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0133"/>
            <a:ext cx="7772400" cy="1532467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dirty="0" smtClean="0"/>
              <a:t>Team consists of myself plus NIST and EAC</a:t>
            </a:r>
          </a:p>
          <a:p>
            <a:pPr lvl="1"/>
            <a:r>
              <a:rPr lang="en-US" dirty="0" smtClean="0"/>
              <a:t>Domain Experts</a:t>
            </a:r>
          </a:p>
          <a:p>
            <a:r>
              <a:rPr lang="en-US" dirty="0" smtClean="0"/>
              <a:t>I develop draft assertions for requirements</a:t>
            </a:r>
          </a:p>
          <a:p>
            <a:r>
              <a:rPr lang="en-US" dirty="0" smtClean="0"/>
              <a:t>Team meets and discusses, modifies, etc.</a:t>
            </a:r>
          </a:p>
          <a:p>
            <a:pPr lvl="1"/>
            <a:r>
              <a:rPr lang="en-US" dirty="0" smtClean="0"/>
              <a:t>Team achieves consensus</a:t>
            </a:r>
          </a:p>
          <a:p>
            <a:r>
              <a:rPr lang="en-US" dirty="0" smtClean="0"/>
              <a:t>Distribute to VSTLs for feedback</a:t>
            </a:r>
          </a:p>
          <a:p>
            <a:pPr lvl="1"/>
            <a:r>
              <a:rPr lang="en-US" dirty="0" smtClean="0"/>
              <a:t>Review VSTL feedback and modify</a:t>
            </a:r>
          </a:p>
          <a:p>
            <a:r>
              <a:rPr lang="en-US" dirty="0" smtClean="0"/>
              <a:t>Distribute to manufacturers</a:t>
            </a:r>
          </a:p>
          <a:p>
            <a:pPr lvl="1"/>
            <a:r>
              <a:rPr lang="en-US" dirty="0" smtClean="0"/>
              <a:t>Review manufacturer feedback and modify</a:t>
            </a:r>
          </a:p>
          <a:p>
            <a:r>
              <a:rPr lang="en-US" dirty="0" smtClean="0"/>
              <a:t>Post final assertions on NIST web site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467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5468"/>
            <a:ext cx="7772400" cy="120226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Status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0933"/>
            <a:ext cx="7772400" cy="4555067"/>
          </a:xfrm>
        </p:spPr>
        <p:txBody>
          <a:bodyPr/>
          <a:lstStyle/>
          <a:p>
            <a:r>
              <a:rPr lang="en-US" dirty="0" smtClean="0"/>
              <a:t>Test Assertions completed for VVSG 1.0</a:t>
            </a:r>
          </a:p>
          <a:p>
            <a:pPr lvl="1"/>
            <a:r>
              <a:rPr lang="en-US" dirty="0" smtClean="0"/>
              <a:t>Usability and Accessibility(Section 3)</a:t>
            </a:r>
          </a:p>
          <a:p>
            <a:pPr lvl="1"/>
            <a:r>
              <a:rPr lang="en-US" dirty="0" smtClean="0"/>
              <a:t>Security (Section 7)</a:t>
            </a:r>
          </a:p>
          <a:p>
            <a:pPr lvl="1"/>
            <a:r>
              <a:rPr lang="en-US" dirty="0" smtClean="0"/>
              <a:t>Software (Section 5)</a:t>
            </a:r>
          </a:p>
          <a:p>
            <a:pPr lvl="2"/>
            <a:r>
              <a:rPr lang="en-US" dirty="0" smtClean="0"/>
              <a:t>Done previously </a:t>
            </a:r>
          </a:p>
          <a:p>
            <a:pPr lvl="2"/>
            <a:r>
              <a:rPr lang="en-US" dirty="0" smtClean="0"/>
              <a:t>Different process</a:t>
            </a:r>
          </a:p>
          <a:p>
            <a:pPr lvl="2"/>
            <a:r>
              <a:rPr lang="en-US" dirty="0" smtClean="0"/>
              <a:t>Different syntax</a:t>
            </a:r>
          </a:p>
          <a:p>
            <a:r>
              <a:rPr lang="en-US" dirty="0" smtClean="0"/>
              <a:t>Test Assertions for VVSG 1.1</a:t>
            </a:r>
          </a:p>
          <a:p>
            <a:pPr lvl="1"/>
            <a:r>
              <a:rPr lang="en-US" dirty="0" smtClean="0"/>
              <a:t>QA/CM (Section 8)</a:t>
            </a:r>
          </a:p>
          <a:p>
            <a:pPr lvl="1"/>
            <a:r>
              <a:rPr lang="en-US" dirty="0" smtClean="0"/>
              <a:t>Security (Section 7)</a:t>
            </a:r>
          </a:p>
          <a:p>
            <a:pPr lvl="1"/>
            <a:r>
              <a:rPr lang="en-US" dirty="0" smtClean="0"/>
              <a:t>Usability and Accessibility (Section 3)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23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Future Plans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Assertions for rest of VVSG 1.1</a:t>
            </a:r>
          </a:p>
          <a:p>
            <a:r>
              <a:rPr lang="en-US" dirty="0" smtClean="0"/>
              <a:t>Goal is complete set of assertions for entire standard</a:t>
            </a:r>
          </a:p>
          <a:p>
            <a:r>
              <a:rPr lang="en-US" dirty="0" smtClean="0"/>
              <a:t>Compete set distributed (and mandated) for use by VSTLs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00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Benefits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Ensures that each requirement is tested correctly and comprehensively</a:t>
            </a:r>
          </a:p>
          <a:p>
            <a:r>
              <a:rPr lang="en-US" dirty="0" smtClean="0"/>
              <a:t>Helps ensure that testing is uniform and consistent among all VSTLs</a:t>
            </a:r>
          </a:p>
          <a:p>
            <a:pPr lvl="1"/>
            <a:r>
              <a:rPr lang="en-US" dirty="0" smtClean="0"/>
              <a:t>Ensuring same pass/fail result regardless of which Laboratory is used</a:t>
            </a:r>
          </a:p>
          <a:p>
            <a:r>
              <a:rPr lang="en-US" dirty="0" smtClean="0"/>
              <a:t>Clarifies high-level or vague terminology</a:t>
            </a:r>
          </a:p>
          <a:p>
            <a:r>
              <a:rPr lang="en-US" dirty="0" smtClean="0"/>
              <a:t>Manufacturers can determine what is expected for each requirement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382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Implications for New VVSG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Lessons learned in developing and specifying requirements</a:t>
            </a:r>
          </a:p>
          <a:p>
            <a:pPr lvl="1"/>
            <a:r>
              <a:rPr lang="en-US" dirty="0" smtClean="0"/>
              <a:t>Make sure all terms/words are clear and understood by all</a:t>
            </a:r>
          </a:p>
          <a:p>
            <a:pPr lvl="1"/>
            <a:r>
              <a:rPr lang="en-US" dirty="0" smtClean="0"/>
              <a:t>Think of possible test assertions</a:t>
            </a:r>
          </a:p>
          <a:p>
            <a:r>
              <a:rPr lang="en-US" dirty="0" smtClean="0"/>
              <a:t>Lowest level of the new VVSG</a:t>
            </a:r>
          </a:p>
          <a:p>
            <a:r>
              <a:rPr lang="en-US" dirty="0" smtClean="0"/>
              <a:t>Testable Level</a:t>
            </a:r>
          </a:p>
          <a:p>
            <a:r>
              <a:rPr lang="en-US" dirty="0" smtClean="0"/>
              <a:t>Formal specs?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80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My Background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 Division Chief of Software Division at NIST</a:t>
            </a:r>
          </a:p>
          <a:p>
            <a:r>
              <a:rPr lang="en-US" dirty="0" smtClean="0"/>
              <a:t>Led Voting Project</a:t>
            </a:r>
          </a:p>
          <a:p>
            <a:r>
              <a:rPr lang="en-US" dirty="0" smtClean="0"/>
              <a:t>Retired from NIST in 2009</a:t>
            </a:r>
          </a:p>
          <a:p>
            <a:r>
              <a:rPr lang="en-US" dirty="0" smtClean="0"/>
              <a:t>Remained active in Voting</a:t>
            </a:r>
          </a:p>
          <a:p>
            <a:pPr lvl="1"/>
            <a:r>
              <a:rPr lang="en-US" dirty="0" smtClean="0"/>
              <a:t>EAC</a:t>
            </a:r>
          </a:p>
          <a:p>
            <a:pPr lvl="1"/>
            <a:r>
              <a:rPr lang="en-US" dirty="0" smtClean="0"/>
              <a:t>NIST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77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Testing Requires Unambiguous Requirements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mutual understanding of VVSG requirement among voting system manufacturers, VSTLs, NIST and the EAC </a:t>
            </a:r>
          </a:p>
          <a:p>
            <a:r>
              <a:rPr lang="en-US" dirty="0" smtClean="0"/>
              <a:t>The “devil is in the details” to unambiguously specify requirements</a:t>
            </a:r>
          </a:p>
          <a:p>
            <a:r>
              <a:rPr lang="en-US" dirty="0" smtClean="0"/>
              <a:t>Test assertions can provide that mutual understanding among the EAC, NIST, manufacturers and VSTLs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are Test Assertions?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Conditions that must be met to determine conformance to specific requirements in the VVSG</a:t>
            </a:r>
          </a:p>
          <a:p>
            <a:r>
              <a:rPr lang="en-US" dirty="0" smtClean="0"/>
              <a:t>Each requirement is broken down into specific, unambiguous, testable conditions</a:t>
            </a:r>
          </a:p>
          <a:p>
            <a:r>
              <a:rPr lang="en-US" dirty="0" smtClean="0"/>
              <a:t>One or more test assertions for each requirement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399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Why are they important?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For current VVSG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each VSTL develops their own set of test cases to test VVSG requirements</a:t>
            </a:r>
          </a:p>
          <a:p>
            <a:r>
              <a:rPr lang="en-US" dirty="0" smtClean="0"/>
              <a:t>Since test cases are proprietary there is no way for public to scrutinize them for completeness or correctness</a:t>
            </a:r>
          </a:p>
          <a:p>
            <a:r>
              <a:rPr lang="en-US" dirty="0" smtClean="0"/>
              <a:t>Different test cases lead to different ways to test – no consistency across VSTLS</a:t>
            </a:r>
          </a:p>
          <a:p>
            <a:r>
              <a:rPr lang="en-US" dirty="0" smtClean="0"/>
              <a:t>Can result in different pass/fail results</a:t>
            </a:r>
          </a:p>
          <a:p>
            <a:r>
              <a:rPr lang="en-US" dirty="0" smtClean="0"/>
              <a:t>VVSG requirements can be high-level, vague, open to </a:t>
            </a:r>
            <a:r>
              <a:rPr lang="en-US" dirty="0" err="1" smtClean="0"/>
              <a:t>interpetation</a:t>
            </a:r>
            <a:r>
              <a:rPr lang="en-US" dirty="0" smtClean="0"/>
              <a:t> and ambiguous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20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82" name="Rectangle 18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727325"/>
            <a:ext cx="7848600" cy="38020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</p:txBody>
      </p:sp>
      <p:sp>
        <p:nvSpPr>
          <p:cNvPr id="19461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600200"/>
            <a:ext cx="7793038" cy="838200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1"/>
                </a:solidFill>
              </a:rPr>
              <a:t>English is not Precise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97BAA1-D6B1-4EB3-94E2-F49BFADD1D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82" name="Rectangle 18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727325"/>
            <a:ext cx="7848600" cy="3802063"/>
          </a:xfrm>
        </p:spPr>
        <p:txBody>
          <a:bodyPr/>
          <a:lstStyle/>
          <a:p>
            <a:r>
              <a:rPr lang="en-US" smtClean="0"/>
              <a:t>The girl touched the cat with a feather</a:t>
            </a:r>
          </a:p>
          <a:p>
            <a:pPr lvl="1"/>
            <a:r>
              <a:rPr lang="en-US" smtClean="0"/>
              <a:t>(Girl + feather) touched cat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Girl touched (cat + feather)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505200" y="3733800"/>
            <a:ext cx="2325688" cy="1031875"/>
            <a:chOff x="672" y="3072"/>
            <a:chExt cx="1465" cy="650"/>
          </a:xfrm>
        </p:grpSpPr>
        <p:pic>
          <p:nvPicPr>
            <p:cNvPr id="9232" name="Picture 3" descr="MCj0335870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32" y="3072"/>
              <a:ext cx="505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3" name="Picture 4" descr="MCj0424010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2" y="3072"/>
              <a:ext cx="508" cy="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4" name="Picture 5" descr="MCj0334880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794431">
              <a:off x="1008" y="3120"/>
              <a:ext cx="62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505200" y="5486400"/>
            <a:ext cx="2133600" cy="1260475"/>
            <a:chOff x="3360" y="2880"/>
            <a:chExt cx="1344" cy="794"/>
          </a:xfrm>
        </p:grpSpPr>
        <p:sp>
          <p:nvSpPr>
            <p:cNvPr id="9222" name="AutoShape 7"/>
            <p:cNvSpPr>
              <a:spLocks noChangeAspect="1" noChangeArrowheads="1" noTextEdit="1"/>
            </p:cNvSpPr>
            <p:nvPr/>
          </p:nvSpPr>
          <p:spPr bwMode="auto">
            <a:xfrm>
              <a:off x="3360" y="2976"/>
              <a:ext cx="530" cy="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Freeform 8"/>
            <p:cNvSpPr>
              <a:spLocks/>
            </p:cNvSpPr>
            <p:nvPr/>
          </p:nvSpPr>
          <p:spPr bwMode="auto">
            <a:xfrm>
              <a:off x="3390" y="3044"/>
              <a:ext cx="55" cy="307"/>
            </a:xfrm>
            <a:custGeom>
              <a:avLst/>
              <a:gdLst>
                <a:gd name="T0" fmla="*/ 1 w 109"/>
                <a:gd name="T1" fmla="*/ 1 h 615"/>
                <a:gd name="T2" fmla="*/ 1 w 109"/>
                <a:gd name="T3" fmla="*/ 1 h 615"/>
                <a:gd name="T4" fmla="*/ 1 w 109"/>
                <a:gd name="T5" fmla="*/ 0 h 615"/>
                <a:gd name="T6" fmla="*/ 1 w 109"/>
                <a:gd name="T7" fmla="*/ 0 h 615"/>
                <a:gd name="T8" fmla="*/ 1 w 109"/>
                <a:gd name="T9" fmla="*/ 0 h 615"/>
                <a:gd name="T10" fmla="*/ 1 w 109"/>
                <a:gd name="T11" fmla="*/ 0 h 615"/>
                <a:gd name="T12" fmla="*/ 1 w 109"/>
                <a:gd name="T13" fmla="*/ 0 h 615"/>
                <a:gd name="T14" fmla="*/ 1 w 109"/>
                <a:gd name="T15" fmla="*/ 0 h 615"/>
                <a:gd name="T16" fmla="*/ 1 w 109"/>
                <a:gd name="T17" fmla="*/ 0 h 615"/>
                <a:gd name="T18" fmla="*/ 1 w 109"/>
                <a:gd name="T19" fmla="*/ 0 h 615"/>
                <a:gd name="T20" fmla="*/ 1 w 109"/>
                <a:gd name="T21" fmla="*/ 0 h 615"/>
                <a:gd name="T22" fmla="*/ 1 w 109"/>
                <a:gd name="T23" fmla="*/ 0 h 615"/>
                <a:gd name="T24" fmla="*/ 1 w 109"/>
                <a:gd name="T25" fmla="*/ 0 h 615"/>
                <a:gd name="T26" fmla="*/ 1 w 109"/>
                <a:gd name="T27" fmla="*/ 0 h 615"/>
                <a:gd name="T28" fmla="*/ 1 w 109"/>
                <a:gd name="T29" fmla="*/ 0 h 615"/>
                <a:gd name="T30" fmla="*/ 1 w 109"/>
                <a:gd name="T31" fmla="*/ 0 h 615"/>
                <a:gd name="T32" fmla="*/ 1 w 109"/>
                <a:gd name="T33" fmla="*/ 0 h 615"/>
                <a:gd name="T34" fmla="*/ 1 w 109"/>
                <a:gd name="T35" fmla="*/ 0 h 615"/>
                <a:gd name="T36" fmla="*/ 1 w 109"/>
                <a:gd name="T37" fmla="*/ 1 h 615"/>
                <a:gd name="T38" fmla="*/ 0 w 109"/>
                <a:gd name="T39" fmla="*/ 1 h 615"/>
                <a:gd name="T40" fmla="*/ 1 w 109"/>
                <a:gd name="T41" fmla="*/ 1 h 6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9"/>
                <a:gd name="T64" fmla="*/ 0 h 615"/>
                <a:gd name="T65" fmla="*/ 109 w 109"/>
                <a:gd name="T66" fmla="*/ 615 h 6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9" h="615">
                  <a:moveTo>
                    <a:pt x="5" y="519"/>
                  </a:moveTo>
                  <a:lnTo>
                    <a:pt x="99" y="555"/>
                  </a:lnTo>
                  <a:lnTo>
                    <a:pt x="13" y="417"/>
                  </a:lnTo>
                  <a:lnTo>
                    <a:pt x="15" y="407"/>
                  </a:lnTo>
                  <a:lnTo>
                    <a:pt x="21" y="381"/>
                  </a:lnTo>
                  <a:lnTo>
                    <a:pt x="30" y="338"/>
                  </a:lnTo>
                  <a:lnTo>
                    <a:pt x="40" y="283"/>
                  </a:lnTo>
                  <a:lnTo>
                    <a:pt x="49" y="204"/>
                  </a:lnTo>
                  <a:lnTo>
                    <a:pt x="54" y="110"/>
                  </a:lnTo>
                  <a:lnTo>
                    <a:pt x="56" y="32"/>
                  </a:lnTo>
                  <a:lnTo>
                    <a:pt x="56" y="0"/>
                  </a:lnTo>
                  <a:lnTo>
                    <a:pt x="59" y="14"/>
                  </a:lnTo>
                  <a:lnTo>
                    <a:pt x="66" y="54"/>
                  </a:lnTo>
                  <a:lnTo>
                    <a:pt x="75" y="116"/>
                  </a:lnTo>
                  <a:lnTo>
                    <a:pt x="85" y="197"/>
                  </a:lnTo>
                  <a:lnTo>
                    <a:pt x="96" y="290"/>
                  </a:lnTo>
                  <a:lnTo>
                    <a:pt x="104" y="394"/>
                  </a:lnTo>
                  <a:lnTo>
                    <a:pt x="108" y="503"/>
                  </a:lnTo>
                  <a:lnTo>
                    <a:pt x="109" y="615"/>
                  </a:lnTo>
                  <a:lnTo>
                    <a:pt x="0" y="547"/>
                  </a:lnTo>
                  <a:lnTo>
                    <a:pt x="5" y="5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9"/>
            <p:cNvSpPr>
              <a:spLocks/>
            </p:cNvSpPr>
            <p:nvPr/>
          </p:nvSpPr>
          <p:spPr bwMode="auto">
            <a:xfrm>
              <a:off x="3387" y="3354"/>
              <a:ext cx="58" cy="126"/>
            </a:xfrm>
            <a:custGeom>
              <a:avLst/>
              <a:gdLst>
                <a:gd name="T0" fmla="*/ 1 w 116"/>
                <a:gd name="T1" fmla="*/ 1 h 252"/>
                <a:gd name="T2" fmla="*/ 1 w 116"/>
                <a:gd name="T3" fmla="*/ 1 h 252"/>
                <a:gd name="T4" fmla="*/ 1 w 116"/>
                <a:gd name="T5" fmla="*/ 1 h 252"/>
                <a:gd name="T6" fmla="*/ 1 w 116"/>
                <a:gd name="T7" fmla="*/ 1 h 252"/>
                <a:gd name="T8" fmla="*/ 1 w 116"/>
                <a:gd name="T9" fmla="*/ 1 h 252"/>
                <a:gd name="T10" fmla="*/ 1 w 116"/>
                <a:gd name="T11" fmla="*/ 1 h 252"/>
                <a:gd name="T12" fmla="*/ 1 w 116"/>
                <a:gd name="T13" fmla="*/ 1 h 252"/>
                <a:gd name="T14" fmla="*/ 1 w 116"/>
                <a:gd name="T15" fmla="*/ 1 h 252"/>
                <a:gd name="T16" fmla="*/ 1 w 116"/>
                <a:gd name="T17" fmla="*/ 0 h 252"/>
                <a:gd name="T18" fmla="*/ 1 w 116"/>
                <a:gd name="T19" fmla="*/ 1 h 252"/>
                <a:gd name="T20" fmla="*/ 1 w 116"/>
                <a:gd name="T21" fmla="*/ 1 h 252"/>
                <a:gd name="T22" fmla="*/ 1 w 116"/>
                <a:gd name="T23" fmla="*/ 1 h 252"/>
                <a:gd name="T24" fmla="*/ 1 w 116"/>
                <a:gd name="T25" fmla="*/ 1 h 252"/>
                <a:gd name="T26" fmla="*/ 1 w 116"/>
                <a:gd name="T27" fmla="*/ 1 h 252"/>
                <a:gd name="T28" fmla="*/ 1 w 116"/>
                <a:gd name="T29" fmla="*/ 1 h 252"/>
                <a:gd name="T30" fmla="*/ 1 w 116"/>
                <a:gd name="T31" fmla="*/ 1 h 252"/>
                <a:gd name="T32" fmla="*/ 1 w 116"/>
                <a:gd name="T33" fmla="*/ 1 h 252"/>
                <a:gd name="T34" fmla="*/ 1 w 116"/>
                <a:gd name="T35" fmla="*/ 1 h 252"/>
                <a:gd name="T36" fmla="*/ 1 w 116"/>
                <a:gd name="T37" fmla="*/ 1 h 252"/>
                <a:gd name="T38" fmla="*/ 0 w 116"/>
                <a:gd name="T39" fmla="*/ 1 h 252"/>
                <a:gd name="T40" fmla="*/ 1 w 116"/>
                <a:gd name="T41" fmla="*/ 1 h 25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6"/>
                <a:gd name="T64" fmla="*/ 0 h 252"/>
                <a:gd name="T65" fmla="*/ 116 w 116"/>
                <a:gd name="T66" fmla="*/ 252 h 25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6" h="252">
                  <a:moveTo>
                    <a:pt x="9" y="21"/>
                  </a:moveTo>
                  <a:lnTo>
                    <a:pt x="13" y="20"/>
                  </a:lnTo>
                  <a:lnTo>
                    <a:pt x="22" y="19"/>
                  </a:lnTo>
                  <a:lnTo>
                    <a:pt x="35" y="15"/>
                  </a:lnTo>
                  <a:lnTo>
                    <a:pt x="51" y="12"/>
                  </a:lnTo>
                  <a:lnTo>
                    <a:pt x="69" y="8"/>
                  </a:lnTo>
                  <a:lnTo>
                    <a:pt x="86" y="5"/>
                  </a:lnTo>
                  <a:lnTo>
                    <a:pt x="103" y="3"/>
                  </a:lnTo>
                  <a:lnTo>
                    <a:pt x="116" y="0"/>
                  </a:lnTo>
                  <a:lnTo>
                    <a:pt x="112" y="85"/>
                  </a:lnTo>
                  <a:lnTo>
                    <a:pt x="103" y="167"/>
                  </a:lnTo>
                  <a:lnTo>
                    <a:pt x="94" y="228"/>
                  </a:lnTo>
                  <a:lnTo>
                    <a:pt x="91" y="252"/>
                  </a:lnTo>
                  <a:lnTo>
                    <a:pt x="85" y="248"/>
                  </a:lnTo>
                  <a:lnTo>
                    <a:pt x="73" y="233"/>
                  </a:lnTo>
                  <a:lnTo>
                    <a:pt x="54" y="211"/>
                  </a:lnTo>
                  <a:lnTo>
                    <a:pt x="35" y="181"/>
                  </a:lnTo>
                  <a:lnTo>
                    <a:pt x="16" y="146"/>
                  </a:lnTo>
                  <a:lnTo>
                    <a:pt x="4" y="107"/>
                  </a:lnTo>
                  <a:lnTo>
                    <a:pt x="0" y="65"/>
                  </a:lnTo>
                  <a:lnTo>
                    <a:pt x="9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Freeform 10"/>
            <p:cNvSpPr>
              <a:spLocks/>
            </p:cNvSpPr>
            <p:nvPr/>
          </p:nvSpPr>
          <p:spPr bwMode="auto">
            <a:xfrm>
              <a:off x="3466" y="3375"/>
              <a:ext cx="56" cy="105"/>
            </a:xfrm>
            <a:custGeom>
              <a:avLst/>
              <a:gdLst>
                <a:gd name="T0" fmla="*/ 0 w 113"/>
                <a:gd name="T1" fmla="*/ 1 h 210"/>
                <a:gd name="T2" fmla="*/ 0 w 113"/>
                <a:gd name="T3" fmla="*/ 1 h 210"/>
                <a:gd name="T4" fmla="*/ 0 w 113"/>
                <a:gd name="T5" fmla="*/ 1 h 210"/>
                <a:gd name="T6" fmla="*/ 0 w 113"/>
                <a:gd name="T7" fmla="*/ 1 h 210"/>
                <a:gd name="T8" fmla="*/ 0 w 113"/>
                <a:gd name="T9" fmla="*/ 1 h 210"/>
                <a:gd name="T10" fmla="*/ 0 w 113"/>
                <a:gd name="T11" fmla="*/ 1 h 210"/>
                <a:gd name="T12" fmla="*/ 0 w 113"/>
                <a:gd name="T13" fmla="*/ 1 h 210"/>
                <a:gd name="T14" fmla="*/ 0 w 113"/>
                <a:gd name="T15" fmla="*/ 1 h 210"/>
                <a:gd name="T16" fmla="*/ 0 w 113"/>
                <a:gd name="T17" fmla="*/ 1 h 210"/>
                <a:gd name="T18" fmla="*/ 0 w 113"/>
                <a:gd name="T19" fmla="*/ 1 h 210"/>
                <a:gd name="T20" fmla="*/ 0 w 113"/>
                <a:gd name="T21" fmla="*/ 1 h 210"/>
                <a:gd name="T22" fmla="*/ 0 w 113"/>
                <a:gd name="T23" fmla="*/ 1 h 210"/>
                <a:gd name="T24" fmla="*/ 0 w 113"/>
                <a:gd name="T25" fmla="*/ 0 h 210"/>
                <a:gd name="T26" fmla="*/ 0 w 113"/>
                <a:gd name="T27" fmla="*/ 1 h 210"/>
                <a:gd name="T28" fmla="*/ 0 w 113"/>
                <a:gd name="T29" fmla="*/ 1 h 210"/>
                <a:gd name="T30" fmla="*/ 0 w 113"/>
                <a:gd name="T31" fmla="*/ 1 h 210"/>
                <a:gd name="T32" fmla="*/ 0 w 113"/>
                <a:gd name="T33" fmla="*/ 1 h 210"/>
                <a:gd name="T34" fmla="*/ 0 w 113"/>
                <a:gd name="T35" fmla="*/ 1 h 21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210"/>
                <a:gd name="T56" fmla="*/ 113 w 113"/>
                <a:gd name="T57" fmla="*/ 210 h 21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210">
                  <a:moveTo>
                    <a:pt x="85" y="121"/>
                  </a:moveTo>
                  <a:lnTo>
                    <a:pt x="73" y="143"/>
                  </a:lnTo>
                  <a:lnTo>
                    <a:pt x="61" y="160"/>
                  </a:lnTo>
                  <a:lnTo>
                    <a:pt x="46" y="176"/>
                  </a:lnTo>
                  <a:lnTo>
                    <a:pt x="32" y="188"/>
                  </a:lnTo>
                  <a:lnTo>
                    <a:pt x="19" y="198"/>
                  </a:lnTo>
                  <a:lnTo>
                    <a:pt x="9" y="204"/>
                  </a:lnTo>
                  <a:lnTo>
                    <a:pt x="2" y="208"/>
                  </a:lnTo>
                  <a:lnTo>
                    <a:pt x="0" y="210"/>
                  </a:lnTo>
                  <a:lnTo>
                    <a:pt x="1" y="193"/>
                  </a:lnTo>
                  <a:lnTo>
                    <a:pt x="3" y="148"/>
                  </a:lnTo>
                  <a:lnTo>
                    <a:pt x="6" y="82"/>
                  </a:lnTo>
                  <a:lnTo>
                    <a:pt x="6" y="0"/>
                  </a:lnTo>
                  <a:lnTo>
                    <a:pt x="113" y="6"/>
                  </a:lnTo>
                  <a:lnTo>
                    <a:pt x="111" y="16"/>
                  </a:lnTo>
                  <a:lnTo>
                    <a:pt x="107" y="44"/>
                  </a:lnTo>
                  <a:lnTo>
                    <a:pt x="99" y="81"/>
                  </a:lnTo>
                  <a:lnTo>
                    <a:pt x="85" y="1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Freeform 11"/>
            <p:cNvSpPr>
              <a:spLocks/>
            </p:cNvSpPr>
            <p:nvPr/>
          </p:nvSpPr>
          <p:spPr bwMode="auto">
            <a:xfrm>
              <a:off x="3417" y="2992"/>
              <a:ext cx="103" cy="377"/>
            </a:xfrm>
            <a:custGeom>
              <a:avLst/>
              <a:gdLst>
                <a:gd name="T0" fmla="*/ 1 w 206"/>
                <a:gd name="T1" fmla="*/ 1 h 755"/>
                <a:gd name="T2" fmla="*/ 1 w 206"/>
                <a:gd name="T3" fmla="*/ 1 h 755"/>
                <a:gd name="T4" fmla="*/ 1 w 206"/>
                <a:gd name="T5" fmla="*/ 1 h 755"/>
                <a:gd name="T6" fmla="*/ 1 w 206"/>
                <a:gd name="T7" fmla="*/ 1 h 755"/>
                <a:gd name="T8" fmla="*/ 1 w 206"/>
                <a:gd name="T9" fmla="*/ 1 h 755"/>
                <a:gd name="T10" fmla="*/ 1 w 206"/>
                <a:gd name="T11" fmla="*/ 1 h 755"/>
                <a:gd name="T12" fmla="*/ 1 w 206"/>
                <a:gd name="T13" fmla="*/ 1 h 755"/>
                <a:gd name="T14" fmla="*/ 1 w 206"/>
                <a:gd name="T15" fmla="*/ 0 h 755"/>
                <a:gd name="T16" fmla="*/ 1 w 206"/>
                <a:gd name="T17" fmla="*/ 0 h 755"/>
                <a:gd name="T18" fmla="*/ 1 w 206"/>
                <a:gd name="T19" fmla="*/ 0 h 755"/>
                <a:gd name="T20" fmla="*/ 1 w 206"/>
                <a:gd name="T21" fmla="*/ 0 h 755"/>
                <a:gd name="T22" fmla="*/ 1 w 206"/>
                <a:gd name="T23" fmla="*/ 0 h 755"/>
                <a:gd name="T24" fmla="*/ 1 w 206"/>
                <a:gd name="T25" fmla="*/ 0 h 755"/>
                <a:gd name="T26" fmla="*/ 1 w 206"/>
                <a:gd name="T27" fmla="*/ 0 h 755"/>
                <a:gd name="T28" fmla="*/ 0 w 206"/>
                <a:gd name="T29" fmla="*/ 0 h 755"/>
                <a:gd name="T30" fmla="*/ 1 w 206"/>
                <a:gd name="T31" fmla="*/ 0 h 755"/>
                <a:gd name="T32" fmla="*/ 1 w 206"/>
                <a:gd name="T33" fmla="*/ 0 h 755"/>
                <a:gd name="T34" fmla="*/ 1 w 206"/>
                <a:gd name="T35" fmla="*/ 0 h 755"/>
                <a:gd name="T36" fmla="*/ 1 w 206"/>
                <a:gd name="T37" fmla="*/ 0 h 755"/>
                <a:gd name="T38" fmla="*/ 1 w 206"/>
                <a:gd name="T39" fmla="*/ 0 h 755"/>
                <a:gd name="T40" fmla="*/ 1 w 206"/>
                <a:gd name="T41" fmla="*/ 0 h 755"/>
                <a:gd name="T42" fmla="*/ 1 w 206"/>
                <a:gd name="T43" fmla="*/ 0 h 755"/>
                <a:gd name="T44" fmla="*/ 1 w 206"/>
                <a:gd name="T45" fmla="*/ 0 h 755"/>
                <a:gd name="T46" fmla="*/ 1 w 206"/>
                <a:gd name="T47" fmla="*/ 0 h 755"/>
                <a:gd name="T48" fmla="*/ 1 w 206"/>
                <a:gd name="T49" fmla="*/ 0 h 755"/>
                <a:gd name="T50" fmla="*/ 1 w 206"/>
                <a:gd name="T51" fmla="*/ 1 h 755"/>
                <a:gd name="T52" fmla="*/ 1 w 206"/>
                <a:gd name="T53" fmla="*/ 1 h 755"/>
                <a:gd name="T54" fmla="*/ 1 w 206"/>
                <a:gd name="T55" fmla="*/ 1 h 755"/>
                <a:gd name="T56" fmla="*/ 1 w 206"/>
                <a:gd name="T57" fmla="*/ 1 h 755"/>
                <a:gd name="T58" fmla="*/ 1 w 206"/>
                <a:gd name="T59" fmla="*/ 1 h 755"/>
                <a:gd name="T60" fmla="*/ 1 w 206"/>
                <a:gd name="T61" fmla="*/ 1 h 75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6"/>
                <a:gd name="T94" fmla="*/ 0 h 755"/>
                <a:gd name="T95" fmla="*/ 206 w 206"/>
                <a:gd name="T96" fmla="*/ 755 h 75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6" h="755">
                  <a:moveTo>
                    <a:pt x="206" y="645"/>
                  </a:moveTo>
                  <a:lnTo>
                    <a:pt x="105" y="754"/>
                  </a:lnTo>
                  <a:lnTo>
                    <a:pt x="104" y="755"/>
                  </a:lnTo>
                  <a:lnTo>
                    <a:pt x="102" y="700"/>
                  </a:lnTo>
                  <a:lnTo>
                    <a:pt x="101" y="644"/>
                  </a:lnTo>
                  <a:lnTo>
                    <a:pt x="97" y="587"/>
                  </a:lnTo>
                  <a:lnTo>
                    <a:pt x="91" y="532"/>
                  </a:lnTo>
                  <a:lnTo>
                    <a:pt x="83" y="450"/>
                  </a:lnTo>
                  <a:lnTo>
                    <a:pt x="72" y="368"/>
                  </a:lnTo>
                  <a:lnTo>
                    <a:pt x="60" y="289"/>
                  </a:lnTo>
                  <a:lnTo>
                    <a:pt x="46" y="215"/>
                  </a:lnTo>
                  <a:lnTo>
                    <a:pt x="33" y="147"/>
                  </a:lnTo>
                  <a:lnTo>
                    <a:pt x="20" y="88"/>
                  </a:lnTo>
                  <a:lnTo>
                    <a:pt x="9" y="37"/>
                  </a:lnTo>
                  <a:lnTo>
                    <a:pt x="0" y="0"/>
                  </a:lnTo>
                  <a:lnTo>
                    <a:pt x="13" y="28"/>
                  </a:lnTo>
                  <a:lnTo>
                    <a:pt x="30" y="67"/>
                  </a:lnTo>
                  <a:lnTo>
                    <a:pt x="51" y="114"/>
                  </a:lnTo>
                  <a:lnTo>
                    <a:pt x="74" y="167"/>
                  </a:lnTo>
                  <a:lnTo>
                    <a:pt x="95" y="226"/>
                  </a:lnTo>
                  <a:lnTo>
                    <a:pt x="117" y="284"/>
                  </a:lnTo>
                  <a:lnTo>
                    <a:pt x="137" y="342"/>
                  </a:lnTo>
                  <a:lnTo>
                    <a:pt x="153" y="397"/>
                  </a:lnTo>
                  <a:lnTo>
                    <a:pt x="166" y="444"/>
                  </a:lnTo>
                  <a:lnTo>
                    <a:pt x="176" y="491"/>
                  </a:lnTo>
                  <a:lnTo>
                    <a:pt x="185" y="532"/>
                  </a:lnTo>
                  <a:lnTo>
                    <a:pt x="192" y="569"/>
                  </a:lnTo>
                  <a:lnTo>
                    <a:pt x="198" y="601"/>
                  </a:lnTo>
                  <a:lnTo>
                    <a:pt x="203" y="624"/>
                  </a:lnTo>
                  <a:lnTo>
                    <a:pt x="205" y="639"/>
                  </a:lnTo>
                  <a:lnTo>
                    <a:pt x="206" y="6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Freeform 12"/>
            <p:cNvSpPr>
              <a:spLocks/>
            </p:cNvSpPr>
            <p:nvPr/>
          </p:nvSpPr>
          <p:spPr bwMode="auto">
            <a:xfrm>
              <a:off x="3538" y="3036"/>
              <a:ext cx="153" cy="69"/>
            </a:xfrm>
            <a:custGeom>
              <a:avLst/>
              <a:gdLst>
                <a:gd name="T0" fmla="*/ 0 w 307"/>
                <a:gd name="T1" fmla="*/ 0 h 137"/>
                <a:gd name="T2" fmla="*/ 0 w 307"/>
                <a:gd name="T3" fmla="*/ 1 h 137"/>
                <a:gd name="T4" fmla="*/ 0 w 307"/>
                <a:gd name="T5" fmla="*/ 1 h 137"/>
                <a:gd name="T6" fmla="*/ 0 w 307"/>
                <a:gd name="T7" fmla="*/ 1 h 137"/>
                <a:gd name="T8" fmla="*/ 0 w 307"/>
                <a:gd name="T9" fmla="*/ 1 h 137"/>
                <a:gd name="T10" fmla="*/ 0 w 307"/>
                <a:gd name="T11" fmla="*/ 1 h 137"/>
                <a:gd name="T12" fmla="*/ 0 w 307"/>
                <a:gd name="T13" fmla="*/ 1 h 137"/>
                <a:gd name="T14" fmla="*/ 0 w 307"/>
                <a:gd name="T15" fmla="*/ 1 h 137"/>
                <a:gd name="T16" fmla="*/ 0 w 307"/>
                <a:gd name="T17" fmla="*/ 1 h 137"/>
                <a:gd name="T18" fmla="*/ 0 w 307"/>
                <a:gd name="T19" fmla="*/ 1 h 137"/>
                <a:gd name="T20" fmla="*/ 0 w 307"/>
                <a:gd name="T21" fmla="*/ 1 h 137"/>
                <a:gd name="T22" fmla="*/ 0 w 307"/>
                <a:gd name="T23" fmla="*/ 1 h 137"/>
                <a:gd name="T24" fmla="*/ 0 w 307"/>
                <a:gd name="T25" fmla="*/ 1 h 137"/>
                <a:gd name="T26" fmla="*/ 0 w 307"/>
                <a:gd name="T27" fmla="*/ 1 h 137"/>
                <a:gd name="T28" fmla="*/ 0 w 307"/>
                <a:gd name="T29" fmla="*/ 1 h 137"/>
                <a:gd name="T30" fmla="*/ 0 w 307"/>
                <a:gd name="T31" fmla="*/ 1 h 137"/>
                <a:gd name="T32" fmla="*/ 0 w 307"/>
                <a:gd name="T33" fmla="*/ 1 h 137"/>
                <a:gd name="T34" fmla="*/ 0 w 307"/>
                <a:gd name="T35" fmla="*/ 1 h 137"/>
                <a:gd name="T36" fmla="*/ 0 w 307"/>
                <a:gd name="T37" fmla="*/ 1 h 137"/>
                <a:gd name="T38" fmla="*/ 0 w 307"/>
                <a:gd name="T39" fmla="*/ 1 h 137"/>
                <a:gd name="T40" fmla="*/ 0 w 307"/>
                <a:gd name="T41" fmla="*/ 1 h 137"/>
                <a:gd name="T42" fmla="*/ 0 w 307"/>
                <a:gd name="T43" fmla="*/ 1 h 137"/>
                <a:gd name="T44" fmla="*/ 0 w 307"/>
                <a:gd name="T45" fmla="*/ 1 h 137"/>
                <a:gd name="T46" fmla="*/ 0 w 307"/>
                <a:gd name="T47" fmla="*/ 1 h 137"/>
                <a:gd name="T48" fmla="*/ 0 w 307"/>
                <a:gd name="T49" fmla="*/ 1 h 137"/>
                <a:gd name="T50" fmla="*/ 0 w 307"/>
                <a:gd name="T51" fmla="*/ 1 h 137"/>
                <a:gd name="T52" fmla="*/ 0 w 307"/>
                <a:gd name="T53" fmla="*/ 1 h 137"/>
                <a:gd name="T54" fmla="*/ 0 w 307"/>
                <a:gd name="T55" fmla="*/ 1 h 137"/>
                <a:gd name="T56" fmla="*/ 0 w 307"/>
                <a:gd name="T57" fmla="*/ 1 h 137"/>
                <a:gd name="T58" fmla="*/ 0 w 307"/>
                <a:gd name="T59" fmla="*/ 1 h 137"/>
                <a:gd name="T60" fmla="*/ 0 w 307"/>
                <a:gd name="T61" fmla="*/ 1 h 137"/>
                <a:gd name="T62" fmla="*/ 0 w 307"/>
                <a:gd name="T63" fmla="*/ 1 h 137"/>
                <a:gd name="T64" fmla="*/ 0 w 307"/>
                <a:gd name="T65" fmla="*/ 0 h 137"/>
                <a:gd name="T66" fmla="*/ 0 w 307"/>
                <a:gd name="T67" fmla="*/ 0 h 1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07"/>
                <a:gd name="T103" fmla="*/ 0 h 137"/>
                <a:gd name="T104" fmla="*/ 307 w 307"/>
                <a:gd name="T105" fmla="*/ 137 h 1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07" h="137">
                  <a:moveTo>
                    <a:pt x="279" y="0"/>
                  </a:moveTo>
                  <a:lnTo>
                    <a:pt x="307" y="137"/>
                  </a:lnTo>
                  <a:lnTo>
                    <a:pt x="280" y="114"/>
                  </a:lnTo>
                  <a:lnTo>
                    <a:pt x="253" y="97"/>
                  </a:lnTo>
                  <a:lnTo>
                    <a:pt x="225" y="84"/>
                  </a:lnTo>
                  <a:lnTo>
                    <a:pt x="199" y="76"/>
                  </a:lnTo>
                  <a:lnTo>
                    <a:pt x="172" y="71"/>
                  </a:lnTo>
                  <a:lnTo>
                    <a:pt x="147" y="69"/>
                  </a:lnTo>
                  <a:lnTo>
                    <a:pt x="123" y="70"/>
                  </a:lnTo>
                  <a:lnTo>
                    <a:pt x="100" y="74"/>
                  </a:lnTo>
                  <a:lnTo>
                    <a:pt x="79" y="78"/>
                  </a:lnTo>
                  <a:lnTo>
                    <a:pt x="59" y="83"/>
                  </a:lnTo>
                  <a:lnTo>
                    <a:pt x="42" y="90"/>
                  </a:lnTo>
                  <a:lnTo>
                    <a:pt x="27" y="95"/>
                  </a:lnTo>
                  <a:lnTo>
                    <a:pt x="16" y="101"/>
                  </a:lnTo>
                  <a:lnTo>
                    <a:pt x="7" y="106"/>
                  </a:lnTo>
                  <a:lnTo>
                    <a:pt x="2" y="109"/>
                  </a:lnTo>
                  <a:lnTo>
                    <a:pt x="0" y="110"/>
                  </a:lnTo>
                  <a:lnTo>
                    <a:pt x="1" y="109"/>
                  </a:lnTo>
                  <a:lnTo>
                    <a:pt x="5" y="106"/>
                  </a:lnTo>
                  <a:lnTo>
                    <a:pt x="12" y="100"/>
                  </a:lnTo>
                  <a:lnTo>
                    <a:pt x="22" y="92"/>
                  </a:lnTo>
                  <a:lnTo>
                    <a:pt x="33" y="84"/>
                  </a:lnTo>
                  <a:lnTo>
                    <a:pt x="48" y="74"/>
                  </a:lnTo>
                  <a:lnTo>
                    <a:pt x="64" y="63"/>
                  </a:lnTo>
                  <a:lnTo>
                    <a:pt x="81" y="53"/>
                  </a:lnTo>
                  <a:lnTo>
                    <a:pt x="102" y="42"/>
                  </a:lnTo>
                  <a:lnTo>
                    <a:pt x="123" y="32"/>
                  </a:lnTo>
                  <a:lnTo>
                    <a:pt x="146" y="23"/>
                  </a:lnTo>
                  <a:lnTo>
                    <a:pt x="171" y="14"/>
                  </a:lnTo>
                  <a:lnTo>
                    <a:pt x="196" y="8"/>
                  </a:lnTo>
                  <a:lnTo>
                    <a:pt x="223" y="2"/>
                  </a:lnTo>
                  <a:lnTo>
                    <a:pt x="251" y="0"/>
                  </a:lnTo>
                  <a:lnTo>
                    <a:pt x="27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13"/>
            <p:cNvSpPr>
              <a:spLocks/>
            </p:cNvSpPr>
            <p:nvPr/>
          </p:nvSpPr>
          <p:spPr bwMode="auto">
            <a:xfrm>
              <a:off x="3517" y="3080"/>
              <a:ext cx="246" cy="179"/>
            </a:xfrm>
            <a:custGeom>
              <a:avLst/>
              <a:gdLst>
                <a:gd name="T0" fmla="*/ 0 w 494"/>
                <a:gd name="T1" fmla="*/ 1 h 358"/>
                <a:gd name="T2" fmla="*/ 0 w 494"/>
                <a:gd name="T3" fmla="*/ 1 h 358"/>
                <a:gd name="T4" fmla="*/ 0 w 494"/>
                <a:gd name="T5" fmla="*/ 1 h 358"/>
                <a:gd name="T6" fmla="*/ 0 w 494"/>
                <a:gd name="T7" fmla="*/ 1 h 358"/>
                <a:gd name="T8" fmla="*/ 0 w 494"/>
                <a:gd name="T9" fmla="*/ 1 h 358"/>
                <a:gd name="T10" fmla="*/ 0 w 494"/>
                <a:gd name="T11" fmla="*/ 1 h 358"/>
                <a:gd name="T12" fmla="*/ 0 w 494"/>
                <a:gd name="T13" fmla="*/ 0 h 358"/>
                <a:gd name="T14" fmla="*/ 0 w 494"/>
                <a:gd name="T15" fmla="*/ 1 h 358"/>
                <a:gd name="T16" fmla="*/ 0 w 494"/>
                <a:gd name="T17" fmla="*/ 1 h 358"/>
                <a:gd name="T18" fmla="*/ 0 w 494"/>
                <a:gd name="T19" fmla="*/ 1 h 358"/>
                <a:gd name="T20" fmla="*/ 0 w 494"/>
                <a:gd name="T21" fmla="*/ 1 h 358"/>
                <a:gd name="T22" fmla="*/ 0 w 494"/>
                <a:gd name="T23" fmla="*/ 1 h 358"/>
                <a:gd name="T24" fmla="*/ 0 w 494"/>
                <a:gd name="T25" fmla="*/ 1 h 358"/>
                <a:gd name="T26" fmla="*/ 0 w 494"/>
                <a:gd name="T27" fmla="*/ 1 h 358"/>
                <a:gd name="T28" fmla="*/ 0 w 494"/>
                <a:gd name="T29" fmla="*/ 1 h 358"/>
                <a:gd name="T30" fmla="*/ 0 w 494"/>
                <a:gd name="T31" fmla="*/ 1 h 358"/>
                <a:gd name="T32" fmla="*/ 0 w 494"/>
                <a:gd name="T33" fmla="*/ 1 h 358"/>
                <a:gd name="T34" fmla="*/ 0 w 494"/>
                <a:gd name="T35" fmla="*/ 1 h 358"/>
                <a:gd name="T36" fmla="*/ 0 w 494"/>
                <a:gd name="T37" fmla="*/ 1 h 358"/>
                <a:gd name="T38" fmla="*/ 0 w 494"/>
                <a:gd name="T39" fmla="*/ 1 h 358"/>
                <a:gd name="T40" fmla="*/ 0 w 494"/>
                <a:gd name="T41" fmla="*/ 1 h 358"/>
                <a:gd name="T42" fmla="*/ 0 w 494"/>
                <a:gd name="T43" fmla="*/ 1 h 358"/>
                <a:gd name="T44" fmla="*/ 0 w 494"/>
                <a:gd name="T45" fmla="*/ 1 h 358"/>
                <a:gd name="T46" fmla="*/ 0 w 494"/>
                <a:gd name="T47" fmla="*/ 1 h 358"/>
                <a:gd name="T48" fmla="*/ 0 w 494"/>
                <a:gd name="T49" fmla="*/ 1 h 358"/>
                <a:gd name="T50" fmla="*/ 0 w 494"/>
                <a:gd name="T51" fmla="*/ 1 h 358"/>
                <a:gd name="T52" fmla="*/ 0 w 494"/>
                <a:gd name="T53" fmla="*/ 1 h 358"/>
                <a:gd name="T54" fmla="*/ 0 w 494"/>
                <a:gd name="T55" fmla="*/ 1 h 358"/>
                <a:gd name="T56" fmla="*/ 0 w 494"/>
                <a:gd name="T57" fmla="*/ 1 h 358"/>
                <a:gd name="T58" fmla="*/ 0 w 494"/>
                <a:gd name="T59" fmla="*/ 1 h 358"/>
                <a:gd name="T60" fmla="*/ 0 w 494"/>
                <a:gd name="T61" fmla="*/ 1 h 358"/>
                <a:gd name="T62" fmla="*/ 0 w 494"/>
                <a:gd name="T63" fmla="*/ 1 h 358"/>
                <a:gd name="T64" fmla="*/ 0 w 494"/>
                <a:gd name="T65" fmla="*/ 1 h 358"/>
                <a:gd name="T66" fmla="*/ 0 w 494"/>
                <a:gd name="T67" fmla="*/ 1 h 3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94"/>
                <a:gd name="T103" fmla="*/ 0 h 358"/>
                <a:gd name="T104" fmla="*/ 494 w 494"/>
                <a:gd name="T105" fmla="*/ 358 h 3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94" h="358">
                  <a:moveTo>
                    <a:pt x="0" y="65"/>
                  </a:moveTo>
                  <a:lnTo>
                    <a:pt x="24" y="49"/>
                  </a:lnTo>
                  <a:lnTo>
                    <a:pt x="50" y="34"/>
                  </a:lnTo>
                  <a:lnTo>
                    <a:pt x="78" y="21"/>
                  </a:lnTo>
                  <a:lnTo>
                    <a:pt x="107" y="11"/>
                  </a:lnTo>
                  <a:lnTo>
                    <a:pt x="138" y="4"/>
                  </a:lnTo>
                  <a:lnTo>
                    <a:pt x="170" y="0"/>
                  </a:lnTo>
                  <a:lnTo>
                    <a:pt x="203" y="3"/>
                  </a:lnTo>
                  <a:lnTo>
                    <a:pt x="236" y="9"/>
                  </a:lnTo>
                  <a:lnTo>
                    <a:pt x="269" y="23"/>
                  </a:lnTo>
                  <a:lnTo>
                    <a:pt x="304" y="44"/>
                  </a:lnTo>
                  <a:lnTo>
                    <a:pt x="337" y="73"/>
                  </a:lnTo>
                  <a:lnTo>
                    <a:pt x="371" y="111"/>
                  </a:lnTo>
                  <a:lnTo>
                    <a:pt x="403" y="157"/>
                  </a:lnTo>
                  <a:lnTo>
                    <a:pt x="434" y="213"/>
                  </a:lnTo>
                  <a:lnTo>
                    <a:pt x="465" y="280"/>
                  </a:lnTo>
                  <a:lnTo>
                    <a:pt x="494" y="358"/>
                  </a:lnTo>
                  <a:lnTo>
                    <a:pt x="395" y="324"/>
                  </a:lnTo>
                  <a:lnTo>
                    <a:pt x="369" y="267"/>
                  </a:lnTo>
                  <a:lnTo>
                    <a:pt x="343" y="218"/>
                  </a:lnTo>
                  <a:lnTo>
                    <a:pt x="317" y="176"/>
                  </a:lnTo>
                  <a:lnTo>
                    <a:pt x="290" y="141"/>
                  </a:lnTo>
                  <a:lnTo>
                    <a:pt x="262" y="111"/>
                  </a:lnTo>
                  <a:lnTo>
                    <a:pt x="236" y="88"/>
                  </a:lnTo>
                  <a:lnTo>
                    <a:pt x="208" y="69"/>
                  </a:lnTo>
                  <a:lnTo>
                    <a:pt x="182" y="55"/>
                  </a:lnTo>
                  <a:lnTo>
                    <a:pt x="155" y="46"/>
                  </a:lnTo>
                  <a:lnTo>
                    <a:pt x="129" y="41"/>
                  </a:lnTo>
                  <a:lnTo>
                    <a:pt x="105" y="38"/>
                  </a:lnTo>
                  <a:lnTo>
                    <a:pt x="81" y="39"/>
                  </a:lnTo>
                  <a:lnTo>
                    <a:pt x="59" y="43"/>
                  </a:lnTo>
                  <a:lnTo>
                    <a:pt x="37" y="49"/>
                  </a:lnTo>
                  <a:lnTo>
                    <a:pt x="17" y="57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229" name="Picture 14" descr="MCj0424010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52" y="3024"/>
              <a:ext cx="508" cy="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0" name="Picture 15" descr="MCj0335870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84" y="3072"/>
              <a:ext cx="505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1" name="Picture 16" descr="MCj0334880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080" y="2880"/>
              <a:ext cx="62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461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600200"/>
            <a:ext cx="7793038" cy="838200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1"/>
                </a:solidFill>
              </a:rPr>
              <a:t>English is not Precise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97BAA1-D6B1-4EB3-94E2-F49BFADD1D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3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Interpretation Issues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Permit the voter to cast a ballot </a:t>
            </a:r>
            <a:r>
              <a:rPr lang="en-US" i="1" dirty="0" smtClean="0"/>
              <a:t>expeditiously</a:t>
            </a:r>
          </a:p>
          <a:p>
            <a:r>
              <a:rPr lang="en-US" dirty="0" smtClean="0"/>
              <a:t>Function </a:t>
            </a:r>
            <a:r>
              <a:rPr lang="en-US" i="1" dirty="0" smtClean="0"/>
              <a:t>properly</a:t>
            </a:r>
          </a:p>
          <a:p>
            <a:r>
              <a:rPr lang="en-US" dirty="0" smtClean="0"/>
              <a:t>Does not introduce any </a:t>
            </a:r>
            <a:r>
              <a:rPr lang="en-US" i="1" dirty="0" smtClean="0"/>
              <a:t>bias</a:t>
            </a:r>
          </a:p>
          <a:p>
            <a:r>
              <a:rPr lang="en-US" dirty="0" smtClean="0"/>
              <a:t>Provide </a:t>
            </a:r>
            <a:r>
              <a:rPr lang="en-US" i="1" dirty="0" smtClean="0"/>
              <a:t>clear</a:t>
            </a:r>
            <a:r>
              <a:rPr lang="en-US" dirty="0" smtClean="0"/>
              <a:t> instructions</a:t>
            </a:r>
          </a:p>
          <a:p>
            <a:r>
              <a:rPr lang="en-US" i="1" dirty="0" smtClean="0"/>
              <a:t>Consistent</a:t>
            </a:r>
            <a:r>
              <a:rPr lang="en-US" dirty="0" smtClean="0"/>
              <a:t> relationship</a:t>
            </a:r>
          </a:p>
          <a:p>
            <a:r>
              <a:rPr lang="en-US" i="1" dirty="0" smtClean="0"/>
              <a:t>Maximize</a:t>
            </a:r>
            <a:r>
              <a:rPr lang="en-US" dirty="0" smtClean="0"/>
              <a:t> correct perception</a:t>
            </a:r>
          </a:p>
          <a:p>
            <a:r>
              <a:rPr lang="en-US" i="1" dirty="0" smtClean="0"/>
              <a:t>Minimize</a:t>
            </a:r>
            <a:r>
              <a:rPr lang="en-US" dirty="0" smtClean="0"/>
              <a:t> cognitive difficulties</a:t>
            </a:r>
          </a:p>
          <a:p>
            <a:r>
              <a:rPr lang="en-US" dirty="0" smtClean="0"/>
              <a:t>Presented in an </a:t>
            </a:r>
            <a:r>
              <a:rPr lang="en-US" i="1" dirty="0" smtClean="0"/>
              <a:t>equivalent</a:t>
            </a:r>
            <a:r>
              <a:rPr lang="en-US" dirty="0" smtClean="0"/>
              <a:t> manner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590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Two possibilities for each requirement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Precise and clear</a:t>
            </a:r>
          </a:p>
          <a:p>
            <a:pPr lvl="1"/>
            <a:r>
              <a:rPr lang="en-US" dirty="0" smtClean="0"/>
              <a:t>TAs break it down into testable components</a:t>
            </a:r>
          </a:p>
          <a:p>
            <a:r>
              <a:rPr lang="en-US" dirty="0" smtClean="0"/>
              <a:t>High-Level, vague or ambiguous</a:t>
            </a:r>
          </a:p>
          <a:p>
            <a:pPr lvl="1"/>
            <a:r>
              <a:rPr lang="en-US" dirty="0" smtClean="0"/>
              <a:t>Achieve consensus on meaning and interpret through test assertions</a:t>
            </a:r>
          </a:p>
          <a:p>
            <a:pPr lvl="2"/>
            <a:r>
              <a:rPr lang="en-US" dirty="0" smtClean="0"/>
              <a:t>Can occasionally be subjective</a:t>
            </a:r>
          </a:p>
          <a:p>
            <a:pPr lvl="2"/>
            <a:r>
              <a:rPr lang="en-US" dirty="0" smtClean="0"/>
              <a:t>Same subjective interpretation shared by all VSTLs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D88A6-1F77-4F64-86E4-518121888F2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289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Overview (Standard)">
  <a:themeElements>
    <a:clrScheme name="Project Overview (Standard)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Project Overview (Standard)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ct Overview (Standard)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(Standard)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(Standard)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56440</TotalTime>
  <Words>1442</Words>
  <Application>Microsoft Office PowerPoint</Application>
  <PresentationFormat>On-screen Show (4:3)</PresentationFormat>
  <Paragraphs>240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Project Overview (Standard)</vt:lpstr>
      <vt:lpstr>Test Assertions What are they and why do we need them?</vt:lpstr>
      <vt:lpstr>My Background</vt:lpstr>
      <vt:lpstr>Testing Requires Unambiguous Requirements</vt:lpstr>
      <vt:lpstr>What are Test Assertions?</vt:lpstr>
      <vt:lpstr>Why are they important? For current VVSG</vt:lpstr>
      <vt:lpstr> English is not Precise</vt:lpstr>
      <vt:lpstr> English is not Precise</vt:lpstr>
      <vt:lpstr>Interpretation Issues</vt:lpstr>
      <vt:lpstr>Two possibilities for each requirement</vt:lpstr>
      <vt:lpstr>Example of a Test Assertion</vt:lpstr>
      <vt:lpstr>Examples</vt:lpstr>
      <vt:lpstr>Examples</vt:lpstr>
      <vt:lpstr>Assertion Project</vt:lpstr>
      <vt:lpstr>Team Effort</vt:lpstr>
      <vt:lpstr>Process</vt:lpstr>
      <vt:lpstr>Status</vt:lpstr>
      <vt:lpstr>Future Plans</vt:lpstr>
      <vt:lpstr>Benefits</vt:lpstr>
      <vt:lpstr>Implications for New VVSG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Conformance Testing for Critical Systems</dc:title>
  <dc:creator>lynne rosenthal</dc:creator>
  <cp:lastModifiedBy>Mark Skall</cp:lastModifiedBy>
  <cp:revision>531</cp:revision>
  <cp:lastPrinted>2016-02-04T22:01:09Z</cp:lastPrinted>
  <dcterms:created xsi:type="dcterms:W3CDTF">1998-09-01T12:57:06Z</dcterms:created>
  <dcterms:modified xsi:type="dcterms:W3CDTF">2016-02-05T16:18:18Z</dcterms:modified>
</cp:coreProperties>
</file>