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331" r:id="rId3"/>
    <p:sldId id="335" r:id="rId4"/>
    <p:sldId id="325" r:id="rId5"/>
    <p:sldId id="326" r:id="rId6"/>
    <p:sldId id="324" r:id="rId7"/>
    <p:sldId id="291" r:id="rId8"/>
    <p:sldId id="329" r:id="rId9"/>
    <p:sldId id="336" r:id="rId10"/>
    <p:sldId id="333" r:id="rId11"/>
    <p:sldId id="330" r:id="rId12"/>
    <p:sldId id="328" r:id="rId1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B52"/>
    <a:srgbClr val="514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0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1963"/>
          </a:xfrm>
          <a:prstGeom prst="rect">
            <a:avLst/>
          </a:prstGeom>
        </p:spPr>
        <p:txBody>
          <a:bodyPr vert="horz" lIns="92721" tIns="46362" rIns="92721" bIns="463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1963"/>
          </a:xfrm>
          <a:prstGeom prst="rect">
            <a:avLst/>
          </a:prstGeom>
        </p:spPr>
        <p:txBody>
          <a:bodyPr vert="horz" lIns="92721" tIns="46362" rIns="92721" bIns="463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4CD330-2498-4808-B626-DDFCDCEE9EF8}" type="datetimeFigureOut">
              <a:rPr lang="en-US"/>
              <a:pPr>
                <a:defRPr/>
              </a:pPr>
              <a:t>2/9/2016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687388"/>
            <a:ext cx="4625975" cy="3468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1" tIns="46362" rIns="92721" bIns="46362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386263"/>
            <a:ext cx="5610225" cy="4156075"/>
          </a:xfrm>
          <a:prstGeom prst="rect">
            <a:avLst/>
          </a:prstGeom>
        </p:spPr>
        <p:txBody>
          <a:bodyPr vert="horz" lIns="92721" tIns="46362" rIns="92721" bIns="463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6888" cy="461963"/>
          </a:xfrm>
          <a:prstGeom prst="rect">
            <a:avLst/>
          </a:prstGeom>
        </p:spPr>
        <p:txBody>
          <a:bodyPr vert="horz" lIns="92721" tIns="46362" rIns="92721" bIns="463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925" y="8772525"/>
            <a:ext cx="3036888" cy="461963"/>
          </a:xfrm>
          <a:prstGeom prst="rect">
            <a:avLst/>
          </a:prstGeom>
        </p:spPr>
        <p:txBody>
          <a:bodyPr vert="horz" lIns="92721" tIns="46362" rIns="92721" bIns="463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304AC7-7565-4E1C-8409-5014C417C9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9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alpha val="80000"/>
                </a:schemeClr>
              </a:gs>
              <a:gs pos="20000">
                <a:schemeClr val="bg1">
                  <a:lumMod val="95000"/>
                  <a:alpha val="75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9" descr="NTS_Hrz_Std_Tag_4c_CMY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19125"/>
            <a:ext cx="414655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NTS_Half-Symbol_blu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8"/>
          <a:stretch>
            <a:fillRect/>
          </a:stretch>
        </p:blipFill>
        <p:spPr bwMode="auto">
          <a:xfrm>
            <a:off x="2590800" y="4143375"/>
            <a:ext cx="65532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13816" y="3108960"/>
            <a:ext cx="7772400" cy="67665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500" b="1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13816" y="3858768"/>
            <a:ext cx="5358384" cy="6217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07668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5425" indent="-225425">
              <a:buFont typeface="Arial" pitchFamily="34" charset="0"/>
              <a:buChar char="•"/>
              <a:defRPr/>
            </a:lvl1pPr>
            <a:lvl2pPr marL="795338" indent="-331788">
              <a:buFont typeface="Arial" pitchFamily="34" charset="0"/>
              <a:buChar char="–"/>
              <a:defRPr baseline="0"/>
            </a:lvl2pPr>
            <a:lvl3pPr marL="795338" indent="-331788">
              <a:defRPr/>
            </a:lvl3pPr>
            <a:lvl4pPr marL="1258888" indent="-225425"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0432D-F5C8-49C1-98A6-A0DD5AED03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6957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4038600" cy="3794443"/>
          </a:xfrm>
          <a:prstGeom prst="rect">
            <a:avLst/>
          </a:prstGeom>
        </p:spPr>
        <p:txBody>
          <a:bodyPr/>
          <a:lstStyle>
            <a:lvl1pPr marL="233363" indent="-233363">
              <a:spcAft>
                <a:spcPts val="300"/>
              </a:spcAft>
              <a:buSzPct val="110000"/>
              <a:buFont typeface="Arial" pitchFamily="34" charset="0"/>
              <a:buChar char="•"/>
              <a:defRPr sz="1800" baseline="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1pPr>
            <a:lvl2pPr marL="690563" indent="-233363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itchFamily="34" charset="0"/>
              <a:buChar char="–"/>
              <a:defRPr sz="180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2pPr>
            <a:lvl3pPr marL="1147763" indent="-233363">
              <a:buFont typeface="Arial" pitchFamily="34" charset="0"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1147763" indent="-233363">
              <a:spcAft>
                <a:spcPts val="300"/>
              </a:spcAft>
              <a:buClr>
                <a:srgbClr val="2F2B52"/>
              </a:buClr>
              <a:buSzPct val="90000"/>
              <a:buFont typeface="Wingdings 2" pitchFamily="18" charset="2"/>
              <a:buChar char="P"/>
              <a:defRPr sz="160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Click to edit Master text styles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535113"/>
            <a:ext cx="4040188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4"/>
          </p:nvPr>
        </p:nvSpPr>
        <p:spPr>
          <a:xfrm>
            <a:off x="4648200" y="1524000"/>
            <a:ext cx="4040188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4648200" y="2286000"/>
            <a:ext cx="4038600" cy="3794443"/>
          </a:xfrm>
          <a:prstGeom prst="rect">
            <a:avLst/>
          </a:prstGeom>
        </p:spPr>
        <p:txBody>
          <a:bodyPr/>
          <a:lstStyle>
            <a:lvl1pPr marL="233363" indent="-233363">
              <a:spcAft>
                <a:spcPts val="300"/>
              </a:spcAft>
              <a:buSzPct val="110000"/>
              <a:buFont typeface="Arial" pitchFamily="34" charset="0"/>
              <a:buChar char="•"/>
              <a:defRPr sz="1800" baseline="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1pPr>
            <a:lvl2pPr marL="690563" indent="-233363"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Arial" pitchFamily="34" charset="0"/>
              <a:buChar char="–"/>
              <a:defRPr sz="180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2pPr>
            <a:lvl3pPr marL="1147763" indent="-233363">
              <a:buFont typeface="Arial" pitchFamily="34" charset="0"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1147763" indent="-233363">
              <a:spcAft>
                <a:spcPts val="300"/>
              </a:spcAft>
              <a:buClr>
                <a:srgbClr val="2F2B52"/>
              </a:buClr>
              <a:buSzPct val="90000"/>
              <a:buFont typeface="Wingdings 2" pitchFamily="18" charset="2"/>
              <a:buChar char="P"/>
              <a:defRPr sz="1600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Click to edit Master text styles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E5705-75D3-4F50-B48B-1BE21946A6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87935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alpha val="80000"/>
                </a:schemeClr>
              </a:gs>
              <a:gs pos="20000">
                <a:schemeClr val="bg1">
                  <a:lumMod val="95000"/>
                  <a:alpha val="75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11" descr="NTS-Half-Symbol-gray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563" y="0"/>
            <a:ext cx="260508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 descr="NTS_Hrz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6043613"/>
            <a:ext cx="1736725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551176"/>
            <a:ext cx="7772400" cy="149961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 b="1">
                <a:solidFill>
                  <a:srgbClr val="2F2B5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36067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338172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alpha val="80000"/>
                </a:schemeClr>
              </a:gs>
              <a:gs pos="20000">
                <a:schemeClr val="bg1">
                  <a:lumMod val="95000"/>
                  <a:alpha val="7500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09000" y="6354763"/>
            <a:ext cx="504825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1D3608E-85D2-472F-A342-29FC83F372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8" name="Picture 8" descr="NTS-Half-Symbol-gray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563" y="0"/>
            <a:ext cx="260508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9" descr="NTS_Hrz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6043613"/>
            <a:ext cx="1736725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54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61975" y="665163"/>
            <a:ext cx="8534400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1">
                    <a:lumMod val="50000"/>
                    <a:alpha val="55000"/>
                  </a:schemeClr>
                </a:gs>
                <a:gs pos="5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3" r:id="rId2"/>
    <p:sldLayoutId id="2147484004" r:id="rId3"/>
    <p:sldLayoutId id="2147484006" r:id="rId4"/>
    <p:sldLayoutId id="2147484008" r:id="rId5"/>
  </p:sldLayoutIdLst>
  <p:transition spd="med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000" b="1" kern="1200" dirty="0">
          <a:solidFill>
            <a:srgbClr val="2F2B5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2F2B52"/>
          </a:solidFill>
          <a:latin typeface="Arial" charset="0"/>
          <a:cs typeface="Arial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2F2B52"/>
          </a:solidFill>
          <a:latin typeface="Arial" pitchFamily="34" charset="0"/>
          <a:ea typeface="+mn-ea"/>
          <a:cs typeface="Arial" pitchFamily="34" charset="0"/>
        </a:defRPr>
      </a:lvl1pPr>
      <a:lvl2pPr marL="795338" indent="-331788" algn="l" rtl="0" eaLnBrk="0" fontAlgn="base" hangingPunct="0">
        <a:spcBef>
          <a:spcPct val="20000"/>
        </a:spcBef>
        <a:spcAft>
          <a:spcPct val="0"/>
        </a:spcAft>
        <a:buClr>
          <a:srgbClr val="2F2B52"/>
        </a:buClr>
        <a:buSzPct val="110000"/>
        <a:buFont typeface="Arial" pitchFamily="34" charset="0"/>
        <a:buChar char="–"/>
        <a:defRPr sz="2000" kern="1200">
          <a:solidFill>
            <a:srgbClr val="2F2B52"/>
          </a:solidFill>
          <a:latin typeface="Arial" pitchFamily="34" charset="0"/>
          <a:ea typeface="+mn-ea"/>
          <a:cs typeface="Arial" pitchFamily="34" charset="0"/>
        </a:defRPr>
      </a:lvl2pPr>
      <a:lvl3pPr marL="795338" indent="-331788" algn="l" rtl="0" eaLnBrk="0" fontAlgn="base" hangingPunct="0">
        <a:spcBef>
          <a:spcPct val="20000"/>
        </a:spcBef>
        <a:spcAft>
          <a:spcPct val="0"/>
        </a:spcAft>
        <a:buClr>
          <a:srgbClr val="2F2B52"/>
        </a:buClr>
        <a:buSzPct val="95000"/>
        <a:buFont typeface="Arial" pitchFamily="34" charset="0"/>
        <a:buChar char="–"/>
        <a:defRPr kern="1200">
          <a:solidFill>
            <a:srgbClr val="2F2B52"/>
          </a:solidFill>
          <a:latin typeface="Arial" pitchFamily="34" charset="0"/>
          <a:ea typeface="+mn-ea"/>
          <a:cs typeface="Arial" pitchFamily="34" charset="0"/>
        </a:defRPr>
      </a:lvl3pPr>
      <a:lvl4pPr marL="1258888" indent="-225425" algn="l" rtl="0" eaLnBrk="0" fontAlgn="base" hangingPunct="0">
        <a:spcBef>
          <a:spcPct val="20000"/>
        </a:spcBef>
        <a:spcAft>
          <a:spcPct val="0"/>
        </a:spcAft>
        <a:buClr>
          <a:srgbClr val="2F2B52"/>
        </a:buClr>
        <a:buSzPct val="95000"/>
        <a:buFont typeface="Wingdings 2" pitchFamily="18" charset="2"/>
        <a:buChar char="P"/>
        <a:defRPr kern="1200">
          <a:solidFill>
            <a:srgbClr val="2F2B5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814388" y="2819400"/>
            <a:ext cx="7772400" cy="677863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altLang="en-US" sz="4400" dirty="0"/>
              <a:t>Structuring Next Generation Guidelines: </a:t>
            </a:r>
            <a:r>
              <a:rPr lang="en-US" altLang="en-US" sz="4400" dirty="0" smtClean="0"/>
              <a:t/>
            </a:r>
            <a:br>
              <a:rPr lang="en-US" altLang="en-US" sz="4400" dirty="0" smtClean="0"/>
            </a:br>
            <a:r>
              <a:rPr lang="en-US" altLang="en-US" sz="4400" dirty="0" smtClean="0"/>
              <a:t>VSTL Perspective</a:t>
            </a:r>
            <a:endParaRPr altLang="en-US" sz="44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12763" y="100013"/>
            <a:ext cx="8229600" cy="831850"/>
          </a:xfrm>
        </p:spPr>
        <p:txBody>
          <a:bodyPr/>
          <a:lstStyle/>
          <a:p>
            <a:r>
              <a:rPr lang="en-US" sz="3200" dirty="0"/>
              <a:t>Creating Testable Requirements</a:t>
            </a:r>
            <a:endParaRPr altLang="en-US" sz="3200" dirty="0" smtClean="0"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C43BE-E55A-4528-A823-9F04AD2266E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4536056" y="3810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Arial" charset="0"/>
                <a:cs typeface="Arial" charset="0"/>
              </a:rPr>
              <a:t>For all text intended for voters or poll workers, the voting system shall provide a font </a:t>
            </a:r>
            <a:r>
              <a:rPr lang="en-US" b="1" dirty="0" smtClean="0">
                <a:latin typeface="Arial" charset="0"/>
                <a:cs typeface="Arial" charset="0"/>
              </a:rPr>
              <a:t>that is readable.</a:t>
            </a:r>
          </a:p>
          <a:p>
            <a:pPr marL="0" indent="0">
              <a:buNone/>
            </a:pPr>
            <a:endParaRPr lang="en-US" b="1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charset="0"/>
                <a:cs typeface="Arial" charset="0"/>
              </a:rPr>
              <a:t>TA01: </a:t>
            </a:r>
            <a:r>
              <a:rPr lang="en-US" dirty="0"/>
              <a:t>The </a:t>
            </a:r>
            <a:r>
              <a:rPr lang="en-US" sz="2400" dirty="0" smtClean="0"/>
              <a:t>height </a:t>
            </a:r>
            <a:r>
              <a:rPr lang="en-US" sz="2400" dirty="0"/>
              <a:t>of capital letters </a:t>
            </a:r>
            <a:r>
              <a:rPr lang="en-US" sz="2400" dirty="0" smtClean="0"/>
              <a:t>shall be at least </a:t>
            </a:r>
            <a:r>
              <a:rPr lang="en-US" sz="2400" dirty="0"/>
              <a:t>3.0 </a:t>
            </a:r>
            <a:r>
              <a:rPr lang="en-US" sz="2400" dirty="0" smtClean="0"/>
              <a:t>mm.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Arial" charset="0"/>
                <a:cs typeface="Arial" charset="0"/>
              </a:rPr>
              <a:t>TA02: </a:t>
            </a:r>
            <a:r>
              <a:rPr lang="en-US" sz="2400" dirty="0" smtClean="0"/>
              <a:t>The text shall have an </a:t>
            </a:r>
            <a:r>
              <a:rPr lang="en-US" dirty="0" smtClean="0"/>
              <a:t>x-</a:t>
            </a:r>
            <a:r>
              <a:rPr lang="en-US" sz="2400" dirty="0" smtClean="0"/>
              <a:t>height </a:t>
            </a:r>
            <a:r>
              <a:rPr lang="en-US" sz="2400" dirty="0"/>
              <a:t>of at </a:t>
            </a:r>
            <a:r>
              <a:rPr lang="en-US" sz="2400" dirty="0" smtClean="0"/>
              <a:t>least </a:t>
            </a:r>
            <a:r>
              <a:rPr lang="en-US" sz="2400" dirty="0"/>
              <a:t>70% of </a:t>
            </a:r>
            <a:r>
              <a:rPr lang="en-US" sz="2400" dirty="0" smtClean="0"/>
              <a:t>the capital letter height.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smtClean="0"/>
              <a:t>TA03:</a:t>
            </a:r>
            <a:r>
              <a:rPr lang="en-US" sz="2400" dirty="0" smtClean="0"/>
              <a:t> The text shall have a stroke </a:t>
            </a:r>
            <a:r>
              <a:rPr lang="en-US" sz="2400" dirty="0"/>
              <a:t>width at </a:t>
            </a:r>
            <a:r>
              <a:rPr lang="en-US" sz="2400" dirty="0" smtClean="0"/>
              <a:t>least </a:t>
            </a:r>
            <a:r>
              <a:rPr lang="en-US" sz="2400" dirty="0"/>
              <a:t>0.35 mm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2187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6482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Requirements development guidance</a:t>
            </a:r>
          </a:p>
          <a:p>
            <a:r>
              <a:rPr lang="en-US" dirty="0" smtClean="0"/>
              <a:t>Don’t use generalities when discussing specific components</a:t>
            </a:r>
          </a:p>
          <a:p>
            <a:pPr lvl="1"/>
            <a:r>
              <a:rPr lang="en-US" dirty="0" smtClean="0"/>
              <a:t>Vote capture device instead of voting system</a:t>
            </a:r>
          </a:p>
          <a:p>
            <a:r>
              <a:rPr lang="en-US" dirty="0" smtClean="0"/>
              <a:t>Don’t use adjectives</a:t>
            </a:r>
          </a:p>
          <a:p>
            <a:r>
              <a:rPr lang="en-US" dirty="0" smtClean="0"/>
              <a:t>Include specific values and margins of error when appropriate</a:t>
            </a:r>
          </a:p>
          <a:p>
            <a:r>
              <a:rPr lang="en-US" dirty="0" smtClean="0"/>
              <a:t>Design requirements to support procedures and not to define them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12763" y="100013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3000" b="1" kern="1200" dirty="0">
                <a:solidFill>
                  <a:srgbClr val="2F2B5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dirty="0" smtClean="0"/>
              <a:t>Guidance</a:t>
            </a:r>
            <a:endParaRPr lang="en-US" altLang="en-US" sz="3200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7948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552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More readable than most standards</a:t>
            </a:r>
          </a:p>
          <a:p>
            <a:pPr lvl="1"/>
            <a:r>
              <a:rPr lang="en-US" dirty="0" smtClean="0"/>
              <a:t>Individualized Requirements</a:t>
            </a:r>
          </a:p>
          <a:p>
            <a:pPr lvl="1"/>
            <a:r>
              <a:rPr lang="en-US" dirty="0" smtClean="0"/>
              <a:t>Well organized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Device class is not well defined or is limited</a:t>
            </a:r>
          </a:p>
          <a:p>
            <a:pPr lvl="1"/>
            <a:r>
              <a:rPr lang="en-US" dirty="0" smtClean="0"/>
              <a:t>Some requirements are not process or technology agnostic</a:t>
            </a:r>
          </a:p>
          <a:p>
            <a:pPr lvl="1"/>
            <a:r>
              <a:rPr lang="en-US" dirty="0" smtClean="0"/>
              <a:t>Not quickly adaptable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1850"/>
          </a:xfrm>
        </p:spPr>
        <p:txBody>
          <a:bodyPr/>
          <a:lstStyle/>
          <a:p>
            <a:r>
              <a:rPr lang="en-US" dirty="0" smtClean="0"/>
              <a:t>Thoughts on current VVSG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956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/>
              <a:t>Adjust requirements quickly</a:t>
            </a:r>
          </a:p>
          <a:p>
            <a:pPr lvl="1"/>
            <a:r>
              <a:rPr lang="en-US" dirty="0"/>
              <a:t>React to changing technology</a:t>
            </a:r>
          </a:p>
          <a:p>
            <a:pPr lvl="1"/>
            <a:r>
              <a:rPr lang="en-US" dirty="0"/>
              <a:t>Easier to understand by the general population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/>
              <a:t>Adjust requirements quickly</a:t>
            </a:r>
          </a:p>
          <a:p>
            <a:pPr lvl="1"/>
            <a:r>
              <a:rPr lang="en-US" dirty="0"/>
              <a:t>No formal development 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1850"/>
          </a:xfrm>
        </p:spPr>
        <p:txBody>
          <a:bodyPr/>
          <a:lstStyle/>
          <a:p>
            <a:r>
              <a:rPr lang="en-US" dirty="0" smtClean="0"/>
              <a:t>Thoughts on current VVSG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331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1850"/>
          </a:xfrm>
        </p:spPr>
        <p:txBody>
          <a:bodyPr/>
          <a:lstStyle/>
          <a:p>
            <a:r>
              <a:rPr lang="en-US" dirty="0" smtClean="0"/>
              <a:t>Creating </a:t>
            </a:r>
            <a:r>
              <a:rPr lang="en-US" dirty="0"/>
              <a:t>T</a:t>
            </a:r>
            <a:r>
              <a:rPr lang="en-US" dirty="0" smtClean="0"/>
              <a:t>estable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389437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smtClean="0"/>
              <a:t>What is a requirement?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requirement is a singular documented physical </a:t>
            </a:r>
            <a:r>
              <a:rPr lang="en-US" dirty="0" smtClean="0"/>
              <a:t>and/or </a:t>
            </a:r>
            <a:r>
              <a:rPr lang="en-US" dirty="0"/>
              <a:t>functional need that a particular design, product or process must be able to perform.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a statement that identifies a necessary attribute, capability, characteristic, or quality of a system for it to have value and utility to a customer, organization, internal user, or other stakeholder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80245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Characteristics of a testable requirement</a:t>
            </a:r>
          </a:p>
          <a:p>
            <a:pPr lvl="1"/>
            <a:r>
              <a:rPr lang="en-US" sz="2800" dirty="0" smtClean="0"/>
              <a:t>Contextually specific</a:t>
            </a:r>
          </a:p>
          <a:p>
            <a:pPr lvl="1"/>
            <a:r>
              <a:rPr lang="en-US" sz="2800" dirty="0" smtClean="0"/>
              <a:t>Does not use adjectives</a:t>
            </a:r>
          </a:p>
          <a:p>
            <a:pPr lvl="1"/>
            <a:r>
              <a:rPr lang="en-US" sz="2800" dirty="0" smtClean="0"/>
              <a:t>Measurable</a:t>
            </a:r>
            <a:endParaRPr lang="en-US" sz="2800" dirty="0" smtClean="0"/>
          </a:p>
          <a:p>
            <a:pPr lvl="1"/>
            <a:r>
              <a:rPr lang="en-US" sz="2800" dirty="0" smtClean="0"/>
              <a:t>Not </a:t>
            </a:r>
            <a:r>
              <a:rPr lang="en-US" sz="2800" dirty="0" smtClean="0"/>
              <a:t>procedural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763" y="100013"/>
            <a:ext cx="8229600" cy="831850"/>
          </a:xfrm>
        </p:spPr>
        <p:txBody>
          <a:bodyPr/>
          <a:lstStyle/>
          <a:p>
            <a:r>
              <a:rPr lang="en-US" sz="3200" dirty="0"/>
              <a:t>Creating Testable Requirements</a:t>
            </a:r>
            <a:endParaRPr altLang="en-US" sz="3200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87339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After the election, the e-pollbook must permit voter history to be quickly and accurately uploaded into the county voter registration </a:t>
            </a:r>
            <a:r>
              <a:rPr lang="en-US" b="1" dirty="0" smtClean="0"/>
              <a:t>system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Quickly is not </a:t>
            </a:r>
            <a:r>
              <a:rPr lang="en-US" dirty="0" smtClean="0"/>
              <a:t>measurable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all county VR systems are the same</a:t>
            </a:r>
          </a:p>
          <a:p>
            <a:endParaRPr lang="en-US" dirty="0"/>
          </a:p>
          <a:p>
            <a:r>
              <a:rPr lang="en-US" dirty="0" smtClean="0"/>
              <a:t>Mixing procedural with functional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12763" y="100013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3000" b="1" kern="1200" dirty="0">
                <a:solidFill>
                  <a:srgbClr val="2F2B5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dirty="0" smtClean="0"/>
              <a:t>Creating Testable Requirements</a:t>
            </a:r>
            <a:endParaRPr lang="en-US" altLang="en-US" sz="3200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820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12763" y="100013"/>
            <a:ext cx="8229600" cy="831850"/>
          </a:xfrm>
        </p:spPr>
        <p:txBody>
          <a:bodyPr/>
          <a:lstStyle/>
          <a:p>
            <a:r>
              <a:rPr lang="en-US" sz="3200" dirty="0"/>
              <a:t>Creating Testable Requirements</a:t>
            </a:r>
            <a:endParaRPr altLang="en-US" sz="3200" dirty="0" smtClean="0"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4C43BE-E55A-4528-A823-9F04AD2266E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8" name="Chart 17"/>
          <p:cNvGraphicFramePr>
            <a:graphicFrameLocks/>
          </p:cNvGraphicFramePr>
          <p:nvPr/>
        </p:nvGraphicFramePr>
        <p:xfrm>
          <a:off x="4536056" y="3810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Arial" charset="0"/>
                <a:cs typeface="Arial" charset="0"/>
              </a:rPr>
              <a:t>For all text intended for voters or poll workers, the voting system shall provide a font with the following characteristics</a:t>
            </a:r>
          </a:p>
          <a:p>
            <a:pPr lvl="1"/>
            <a:r>
              <a:rPr lang="en-US" sz="2400" dirty="0" smtClean="0"/>
              <a:t>i</a:t>
            </a:r>
            <a:r>
              <a:rPr lang="en-US" sz="2400" dirty="0"/>
              <a:t>. Height of capital letters at least: 3.0 mm</a:t>
            </a:r>
          </a:p>
          <a:p>
            <a:pPr lvl="1"/>
            <a:r>
              <a:rPr lang="en-US" sz="2400" dirty="0" smtClean="0"/>
              <a:t>ii</a:t>
            </a:r>
            <a:r>
              <a:rPr lang="en-US" sz="2400" dirty="0"/>
              <a:t>. x-height of at least: 70% of cap height</a:t>
            </a:r>
          </a:p>
          <a:p>
            <a:pPr lvl="1"/>
            <a:r>
              <a:rPr lang="en-US" sz="2400" dirty="0" smtClean="0"/>
              <a:t>iii</a:t>
            </a:r>
            <a:r>
              <a:rPr lang="en-US" sz="2400" dirty="0"/>
              <a:t>. Stroke width at least: 0.35 mm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Contextually defined</a:t>
            </a:r>
          </a:p>
          <a:p>
            <a:pPr lvl="1"/>
            <a:r>
              <a:rPr lang="en-US" dirty="0" smtClean="0">
                <a:latin typeface="Arial" charset="0"/>
                <a:cs typeface="Arial" charset="0"/>
              </a:rPr>
              <a:t>…text </a:t>
            </a:r>
            <a:r>
              <a:rPr lang="en-US" dirty="0">
                <a:latin typeface="Arial" charset="0"/>
                <a:cs typeface="Arial" charset="0"/>
              </a:rPr>
              <a:t>intended for voters or poll </a:t>
            </a:r>
            <a:r>
              <a:rPr lang="en-US" dirty="0" smtClean="0">
                <a:latin typeface="Arial" charset="0"/>
                <a:cs typeface="Arial" charset="0"/>
              </a:rPr>
              <a:t>workers</a:t>
            </a:r>
          </a:p>
          <a:p>
            <a:r>
              <a:rPr lang="en-US" dirty="0" smtClean="0"/>
              <a:t>Measurable</a:t>
            </a:r>
          </a:p>
          <a:p>
            <a:pPr lvl="1"/>
            <a:r>
              <a:rPr lang="en-US" dirty="0"/>
              <a:t>3.0 mm</a:t>
            </a:r>
          </a:p>
          <a:p>
            <a:pPr lvl="1"/>
            <a:r>
              <a:rPr lang="en-US" dirty="0"/>
              <a:t>70% of cap height</a:t>
            </a:r>
          </a:p>
          <a:p>
            <a:pPr lvl="1"/>
            <a:r>
              <a:rPr lang="en-US" dirty="0"/>
              <a:t>0.35 </a:t>
            </a:r>
            <a:r>
              <a:rPr lang="en-US" dirty="0" smtClean="0"/>
              <a:t>mm</a:t>
            </a:r>
          </a:p>
          <a:p>
            <a:r>
              <a:rPr lang="en-US" dirty="0" smtClean="0"/>
              <a:t>Not procedural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12763" y="100013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3000" b="1" kern="1200" dirty="0">
                <a:solidFill>
                  <a:srgbClr val="2F2B5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dirty="0" smtClean="0"/>
              <a:t>Creating Testable Requirements</a:t>
            </a:r>
            <a:endParaRPr lang="en-US" altLang="en-US" sz="3200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9214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What </a:t>
            </a:r>
            <a:r>
              <a:rPr lang="en-US" b="1" dirty="0" smtClean="0"/>
              <a:t>are test assertions?</a:t>
            </a:r>
          </a:p>
          <a:p>
            <a:endParaRPr lang="en-US" b="1" dirty="0" smtClean="0"/>
          </a:p>
          <a:p>
            <a:r>
              <a:rPr lang="en-US" b="1" dirty="0" smtClean="0"/>
              <a:t>A test assertion is </a:t>
            </a:r>
            <a:r>
              <a:rPr lang="en-US" b="1" dirty="0"/>
              <a:t>a condition that must be tested to confirm conformance to a </a:t>
            </a:r>
            <a:r>
              <a:rPr lang="en-US" b="1" dirty="0" smtClean="0"/>
              <a:t>requirement.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/>
              <a:t>A test assertion is defined as an expression, which encapsulates some testable logic specified about a target under test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0432D-F5C8-49C1-98A6-A0DD5AED03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12763" y="100013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3000" b="1" kern="1200" dirty="0">
                <a:solidFill>
                  <a:srgbClr val="2F2B5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F2B5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dirty="0" smtClean="0"/>
              <a:t>Test Assertions</a:t>
            </a:r>
            <a:endParaRPr lang="en-US" altLang="en-US" sz="3200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941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2720</TotalTime>
  <Words>449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Structuring Next Generation Guidelines:  VSTL Perspective</vt:lpstr>
      <vt:lpstr>Thoughts on current VVSG Structure</vt:lpstr>
      <vt:lpstr>Thoughts on current VVSG Structure</vt:lpstr>
      <vt:lpstr>Creating Testable Requirements</vt:lpstr>
      <vt:lpstr>Creating Testable Requirements</vt:lpstr>
      <vt:lpstr>PowerPoint Presentation</vt:lpstr>
      <vt:lpstr>Creating Testable Requirements</vt:lpstr>
      <vt:lpstr>PowerPoint Presentation</vt:lpstr>
      <vt:lpstr>PowerPoint Presentation</vt:lpstr>
      <vt:lpstr>Creating Testable Requirements</vt:lpstr>
      <vt:lpstr>PowerPoint Presentation</vt:lpstr>
      <vt:lpstr>PowerPoint Presentation</vt:lpstr>
    </vt:vector>
  </TitlesOfParts>
  <Company>National Technical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TJanisch</dc:creator>
  <cp:lastModifiedBy>vstl</cp:lastModifiedBy>
  <cp:revision>194</cp:revision>
  <cp:lastPrinted>2014-07-25T19:49:46Z</cp:lastPrinted>
  <dcterms:created xsi:type="dcterms:W3CDTF">2011-07-22T18:32:06Z</dcterms:created>
  <dcterms:modified xsi:type="dcterms:W3CDTF">2016-02-09T16:18:37Z</dcterms:modified>
</cp:coreProperties>
</file>