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05"/>
  </p:normalViewPr>
  <p:slideViewPr>
    <p:cSldViewPr snapToGrid="0" snapToObjects="1">
      <p:cViewPr>
        <p:scale>
          <a:sx n="108" d="100"/>
          <a:sy n="108" d="100"/>
        </p:scale>
        <p:origin x="-39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0C3F88-F80E-324B-B537-315086221C7A}" type="datetimeFigureOut">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1007841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0C3F88-F80E-324B-B537-315086221C7A}" type="datetimeFigureOut">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53271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0C3F88-F80E-324B-B537-315086221C7A}" type="datetimeFigureOut">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1977911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0C3F88-F80E-324B-B537-315086221C7A}" type="datetimeFigureOut">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1458311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0C3F88-F80E-324B-B537-315086221C7A}" type="datetimeFigureOut">
              <a:rPr lang="en-US" smtClean="0"/>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668590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0C3F88-F80E-324B-B537-315086221C7A}" type="datetimeFigureOut">
              <a:rPr lang="en-US" smtClean="0"/>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1358428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0C3F88-F80E-324B-B537-315086221C7A}" type="datetimeFigureOut">
              <a:rPr lang="en-US" smtClean="0"/>
              <a:t>2/10/2016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1207534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0C3F88-F80E-324B-B537-315086221C7A}" type="datetimeFigureOut">
              <a:rPr lang="en-US" smtClean="0"/>
              <a:t>2/10/2016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1316432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0C3F88-F80E-324B-B537-315086221C7A}" type="datetimeFigureOut">
              <a:rPr lang="en-US" smtClean="0"/>
              <a:t>2/10/2016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1896882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0C3F88-F80E-324B-B537-315086221C7A}" type="datetimeFigureOut">
              <a:rPr lang="en-US" smtClean="0"/>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151002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0C3F88-F80E-324B-B537-315086221C7A}" type="datetimeFigureOut">
              <a:rPr lang="en-US" smtClean="0"/>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B158E2-CA61-124E-8E36-1727CB6CD2F2}" type="slidenum">
              <a:rPr lang="en-US" smtClean="0"/>
              <a:t>‹#›</a:t>
            </a:fld>
            <a:endParaRPr lang="en-US"/>
          </a:p>
        </p:txBody>
      </p:sp>
    </p:spTree>
    <p:extLst>
      <p:ext uri="{BB962C8B-B14F-4D97-AF65-F5344CB8AC3E}">
        <p14:creationId xmlns:p14="http://schemas.microsoft.com/office/powerpoint/2010/main" val="45745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0C3F88-F80E-324B-B537-315086221C7A}" type="datetimeFigureOut">
              <a:rPr lang="en-US" smtClean="0"/>
              <a:t>2/10/2016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B158E2-CA61-124E-8E36-1727CB6CD2F2}" type="slidenum">
              <a:rPr lang="en-US" smtClean="0"/>
              <a:t>‹#›</a:t>
            </a:fld>
            <a:endParaRPr lang="en-US"/>
          </a:p>
        </p:txBody>
      </p:sp>
    </p:spTree>
    <p:extLst>
      <p:ext uri="{BB962C8B-B14F-4D97-AF65-F5344CB8AC3E}">
        <p14:creationId xmlns:p14="http://schemas.microsoft.com/office/powerpoint/2010/main" val="692462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tiff"/><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120" y="0"/>
            <a:ext cx="9144000" cy="1211943"/>
          </a:xfrm>
        </p:spPr>
        <p:txBody>
          <a:bodyPr/>
          <a:lstStyle/>
          <a:p>
            <a:r>
              <a:rPr lang="en-US" dirty="0" smtClean="0">
                <a:latin typeface="Times New Roman" charset="0"/>
                <a:ea typeface="Times New Roman" charset="0"/>
                <a:cs typeface="Times New Roman" charset="0"/>
              </a:rPr>
              <a:t>Certification Strategies</a:t>
            </a:r>
            <a:endParaRPr lang="en-US"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6175169" y="4465123"/>
            <a:ext cx="6016831" cy="2392878"/>
          </a:xfrm>
        </p:spPr>
        <p:txBody>
          <a:bodyPr>
            <a:normAutofit fontScale="85000" lnSpcReduction="20000"/>
          </a:bodyPr>
          <a:lstStyle/>
          <a:p>
            <a:pPr algn="r"/>
            <a:r>
              <a:rPr lang="en-US" dirty="0" smtClean="0">
                <a:latin typeface="Times New Roman" charset="0"/>
                <a:ea typeface="Times New Roman" charset="0"/>
                <a:cs typeface="Times New Roman" charset="0"/>
              </a:rPr>
              <a:t>Technical Guidelines Development Committee Meeting</a:t>
            </a:r>
          </a:p>
          <a:p>
            <a:pPr algn="r"/>
            <a:endParaRPr lang="en-US" dirty="0" smtClean="0">
              <a:latin typeface="Times New Roman" charset="0"/>
              <a:ea typeface="Times New Roman" charset="0"/>
              <a:cs typeface="Times New Roman" charset="0"/>
            </a:endParaRPr>
          </a:p>
          <a:p>
            <a:pPr algn="r"/>
            <a:r>
              <a:rPr lang="en-US" dirty="0" smtClean="0">
                <a:latin typeface="Times New Roman" charset="0"/>
                <a:ea typeface="Times New Roman" charset="0"/>
                <a:cs typeface="Times New Roman" charset="0"/>
              </a:rPr>
              <a:t>Gordon Gillerman</a:t>
            </a:r>
          </a:p>
          <a:p>
            <a:pPr algn="r"/>
            <a:r>
              <a:rPr lang="en-US" dirty="0" smtClean="0">
                <a:latin typeface="Times New Roman" charset="0"/>
                <a:ea typeface="Times New Roman" charset="0"/>
                <a:cs typeface="Times New Roman" charset="0"/>
              </a:rPr>
              <a:t>National Institute Of </a:t>
            </a:r>
          </a:p>
          <a:p>
            <a:pPr algn="r"/>
            <a:r>
              <a:rPr lang="en-US" dirty="0" smtClean="0">
                <a:latin typeface="Times New Roman" charset="0"/>
                <a:ea typeface="Times New Roman" charset="0"/>
                <a:cs typeface="Times New Roman" charset="0"/>
              </a:rPr>
              <a:t>Standards and Technology</a:t>
            </a:r>
          </a:p>
          <a:p>
            <a:pPr algn="r"/>
            <a:endParaRPr lang="en-US" dirty="0">
              <a:latin typeface="Times New Roman" charset="0"/>
              <a:ea typeface="Times New Roman" charset="0"/>
              <a:cs typeface="Times New Roman" charset="0"/>
            </a:endParaRPr>
          </a:p>
          <a:p>
            <a:pPr algn="r"/>
            <a:r>
              <a:rPr lang="en-US" dirty="0" smtClean="0">
                <a:latin typeface="Times New Roman" charset="0"/>
                <a:ea typeface="Times New Roman" charset="0"/>
                <a:cs typeface="Times New Roman" charset="0"/>
              </a:rPr>
              <a:t>February 9, 2016</a:t>
            </a: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594886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NIST - Standards Coordination Office</a:t>
            </a:r>
            <a:endParaRPr lang="en-US" dirty="0"/>
          </a:p>
        </p:txBody>
      </p:sp>
      <p:sp>
        <p:nvSpPr>
          <p:cNvPr id="3" name="Content Placeholder 2"/>
          <p:cNvSpPr>
            <a:spLocks noGrp="1"/>
          </p:cNvSpPr>
          <p:nvPr>
            <p:ph idx="1"/>
          </p:nvPr>
        </p:nvSpPr>
        <p:spPr/>
        <p:txBody>
          <a:bodyPr/>
          <a:lstStyle/>
          <a:p>
            <a:r>
              <a:rPr lang="en-US" dirty="0" smtClean="0"/>
              <a:t>National Voluntary Laboratory Accreditation Program</a:t>
            </a:r>
          </a:p>
          <a:p>
            <a:pPr lvl="1"/>
            <a:r>
              <a:rPr lang="en-US" dirty="0" smtClean="0"/>
              <a:t>Voting System Testing – Handbook 150-22</a:t>
            </a:r>
          </a:p>
          <a:p>
            <a:r>
              <a:rPr lang="en-US" dirty="0" smtClean="0"/>
              <a:t>Federal Standards Policy Coordination</a:t>
            </a:r>
          </a:p>
          <a:p>
            <a:r>
              <a:rPr lang="en-US" dirty="0" smtClean="0"/>
              <a:t>Standards and Conformity Assessment Services for Agencies</a:t>
            </a:r>
          </a:p>
          <a:p>
            <a:r>
              <a:rPr lang="en-US" dirty="0" smtClean="0"/>
              <a:t>Standards Information Services for Industry </a:t>
            </a:r>
            <a:endParaRPr lang="en-US" dirty="0"/>
          </a:p>
        </p:txBody>
      </p:sp>
    </p:spTree>
    <p:extLst>
      <p:ext uri="{BB962C8B-B14F-4D97-AF65-F5344CB8AC3E}">
        <p14:creationId xmlns:p14="http://schemas.microsoft.com/office/powerpoint/2010/main" val="612500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charset="0"/>
                <a:ea typeface="Times New Roman" charset="0"/>
                <a:cs typeface="Times New Roman" charset="0"/>
              </a:rPr>
              <a:t>Federal Standards Policy</a:t>
            </a: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lstStyle/>
          <a:p>
            <a:r>
              <a:rPr lang="en-US" dirty="0" smtClean="0">
                <a:latin typeface="Times New Roman" charset="0"/>
                <a:ea typeface="Times New Roman" charset="0"/>
                <a:cs typeface="Times New Roman" charset="0"/>
              </a:rPr>
              <a:t>The National Technology Transfer and Advancement Act</a:t>
            </a:r>
          </a:p>
          <a:p>
            <a:pPr lvl="1"/>
            <a:r>
              <a:rPr lang="en-US" i="1" dirty="0" smtClean="0">
                <a:latin typeface="Times New Roman" charset="0"/>
                <a:ea typeface="Times New Roman" charset="0"/>
                <a:cs typeface="Times New Roman" charset="0"/>
              </a:rPr>
              <a:t>“to </a:t>
            </a:r>
            <a:r>
              <a:rPr lang="en-US" i="1" dirty="0">
                <a:latin typeface="Times New Roman" charset="0"/>
                <a:ea typeface="Times New Roman" charset="0"/>
                <a:cs typeface="Times New Roman" charset="0"/>
              </a:rPr>
              <a:t>coordinate Federal, State, and local technical standards activities and conformity assessment activities, with private sector technical standards activities and conformity assessment activities, with the goal of eliminating unnecessary duplication and complexity in the development and promulgation of conformity assessment requirements and </a:t>
            </a:r>
            <a:r>
              <a:rPr lang="en-US" i="1" dirty="0" smtClean="0">
                <a:latin typeface="Times New Roman" charset="0"/>
                <a:ea typeface="Times New Roman" charset="0"/>
                <a:cs typeface="Times New Roman" charset="0"/>
              </a:rPr>
              <a:t>measures”</a:t>
            </a:r>
          </a:p>
          <a:p>
            <a:r>
              <a:rPr lang="en-US" i="1" dirty="0" smtClean="0">
                <a:latin typeface="Times New Roman" charset="0"/>
                <a:ea typeface="Times New Roman" charset="0"/>
                <a:cs typeface="Times New Roman" charset="0"/>
              </a:rPr>
              <a:t>OMB A-119, </a:t>
            </a:r>
            <a:r>
              <a:rPr lang="en-US" dirty="0">
                <a:latin typeface="Times New Roman" charset="0"/>
                <a:ea typeface="Times New Roman" charset="0"/>
                <a:cs typeface="Times New Roman" charset="0"/>
              </a:rPr>
              <a:t>Federal Participation in the Development and Use of Voluntary Consensus Standards and in Conformity Assessment </a:t>
            </a:r>
            <a:r>
              <a:rPr lang="en-US" dirty="0" smtClean="0">
                <a:latin typeface="Times New Roman" charset="0"/>
                <a:ea typeface="Times New Roman" charset="0"/>
                <a:cs typeface="Times New Roman" charset="0"/>
              </a:rPr>
              <a:t>Activities</a:t>
            </a:r>
          </a:p>
          <a:p>
            <a:r>
              <a:rPr lang="en-US" dirty="0" smtClean="0">
                <a:latin typeface="Times New Roman" charset="0"/>
                <a:ea typeface="Times New Roman" charset="0"/>
                <a:cs typeface="Times New Roman" charset="0"/>
              </a:rPr>
              <a:t>NIST Guidance on Federal Conformity Assessment – 15 CFR 287</a:t>
            </a:r>
            <a:endParaRPr lang="en-US" dirty="0">
              <a:latin typeface="Times New Roman" charset="0"/>
              <a:ea typeface="Times New Roman" charset="0"/>
              <a:cs typeface="Times New Roman" charset="0"/>
            </a:endParaRPr>
          </a:p>
          <a:p>
            <a:endParaRPr lang="en-US" i="1" dirty="0"/>
          </a:p>
        </p:txBody>
      </p:sp>
    </p:spTree>
    <p:extLst>
      <p:ext uri="{BB962C8B-B14F-4D97-AF65-F5344CB8AC3E}">
        <p14:creationId xmlns:p14="http://schemas.microsoft.com/office/powerpoint/2010/main" val="1246546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Certification Strategies</a:t>
            </a:r>
            <a:endParaRPr lang="en-US" dirty="0"/>
          </a:p>
        </p:txBody>
      </p:sp>
      <p:pic>
        <p:nvPicPr>
          <p:cNvPr id="4" name="Content Placeholder 3" descr="Illustration is given showing all the different symbolic product certifications on the back of a typical laptop power supply."/>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3757" y="1386494"/>
            <a:ext cx="11736569" cy="5038058"/>
          </a:xfrm>
        </p:spPr>
      </p:pic>
    </p:spTree>
    <p:extLst>
      <p:ext uri="{BB962C8B-B14F-4D97-AF65-F5344CB8AC3E}">
        <p14:creationId xmlns:p14="http://schemas.microsoft.com/office/powerpoint/2010/main" val="1467467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charset="0"/>
                <a:ea typeface="Times New Roman" charset="0"/>
                <a:cs typeface="Times New Roman" charset="0"/>
              </a:rPr>
              <a:t>International Approach in Electrical Safety</a:t>
            </a:r>
            <a:endParaRPr lang="en-US" dirty="0">
              <a:latin typeface="Times New Roman" charset="0"/>
              <a:ea typeface="Times New Roman" charset="0"/>
              <a:cs typeface="Times New Roman" charset="0"/>
            </a:endParaRPr>
          </a:p>
        </p:txBody>
      </p:sp>
      <p:sp>
        <p:nvSpPr>
          <p:cNvPr id="3" name="Content Placeholder 2"/>
          <p:cNvSpPr>
            <a:spLocks noGrp="1"/>
          </p:cNvSpPr>
          <p:nvPr>
            <p:ph idx="1"/>
          </p:nvPr>
        </p:nvSpPr>
        <p:spPr/>
        <p:txBody>
          <a:bodyPr/>
          <a:lstStyle/>
          <a:p>
            <a:endParaRPr lang="en-US" dirty="0"/>
          </a:p>
        </p:txBody>
      </p:sp>
      <p:pic>
        <p:nvPicPr>
          <p:cNvPr id="4" name="Picture 3" descr="IEC"/>
          <p:cNvPicPr>
            <a:picLocks noChangeAspect="1"/>
          </p:cNvPicPr>
          <p:nvPr/>
        </p:nvPicPr>
        <p:blipFill>
          <a:blip r:embed="rId2"/>
          <a:stretch>
            <a:fillRect/>
          </a:stretch>
        </p:blipFill>
        <p:spPr>
          <a:xfrm>
            <a:off x="2189347" y="2500909"/>
            <a:ext cx="2607953" cy="2607953"/>
          </a:xfrm>
          <a:prstGeom prst="rect">
            <a:avLst/>
          </a:prstGeom>
        </p:spPr>
      </p:pic>
      <p:pic>
        <p:nvPicPr>
          <p:cNvPr id="5" name="Picture 4" descr="IECEE"/>
          <p:cNvPicPr>
            <a:picLocks noChangeAspect="1"/>
          </p:cNvPicPr>
          <p:nvPr/>
        </p:nvPicPr>
        <p:blipFill>
          <a:blip r:embed="rId3"/>
          <a:stretch>
            <a:fillRect/>
          </a:stretch>
        </p:blipFill>
        <p:spPr>
          <a:xfrm>
            <a:off x="7089238" y="2495960"/>
            <a:ext cx="2612902" cy="2612902"/>
          </a:xfrm>
          <a:prstGeom prst="rect">
            <a:avLst/>
          </a:prstGeom>
        </p:spPr>
      </p:pic>
    </p:spTree>
    <p:extLst>
      <p:ext uri="{BB962C8B-B14F-4D97-AF65-F5344CB8AC3E}">
        <p14:creationId xmlns:p14="http://schemas.microsoft.com/office/powerpoint/2010/main" val="247370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3268477"/>
            <a:ext cx="10515600" cy="3589523"/>
          </a:xfrm>
        </p:spPr>
        <p:txBody>
          <a:bodyPr/>
          <a:lstStyle/>
          <a:p>
            <a:pPr marL="0" indent="0" algn="r">
              <a:buNone/>
            </a:pPr>
            <a:r>
              <a:rPr lang="en-US" dirty="0" smtClean="0"/>
              <a:t>Gordon Gillerman</a:t>
            </a:r>
          </a:p>
          <a:p>
            <a:pPr marL="0" indent="0" algn="r">
              <a:buNone/>
            </a:pPr>
            <a:r>
              <a:rPr lang="en-US" dirty="0" smtClean="0"/>
              <a:t>Director</a:t>
            </a:r>
          </a:p>
          <a:p>
            <a:pPr marL="0" indent="0" algn="r">
              <a:buNone/>
            </a:pPr>
            <a:r>
              <a:rPr lang="en-US" dirty="0" smtClean="0"/>
              <a:t>Standards Coordination Office</a:t>
            </a:r>
          </a:p>
          <a:p>
            <a:pPr marL="0" indent="0" algn="r">
              <a:buNone/>
            </a:pPr>
            <a:r>
              <a:rPr lang="en-US" dirty="0" smtClean="0"/>
              <a:t>National Institute of </a:t>
            </a:r>
          </a:p>
          <a:p>
            <a:pPr marL="0" indent="0" algn="r">
              <a:buNone/>
            </a:pPr>
            <a:r>
              <a:rPr lang="en-US" dirty="0" smtClean="0"/>
              <a:t>Standards and Technology</a:t>
            </a:r>
          </a:p>
          <a:p>
            <a:pPr marL="0" indent="0" algn="r">
              <a:buNone/>
            </a:pPr>
            <a:r>
              <a:rPr lang="en-US" dirty="0" smtClean="0"/>
              <a:t>(301) 975-8406</a:t>
            </a:r>
          </a:p>
          <a:p>
            <a:pPr marL="0" indent="0" algn="r">
              <a:buNone/>
            </a:pPr>
            <a:r>
              <a:rPr lang="en-US" dirty="0" err="1"/>
              <a:t>g</a:t>
            </a:r>
            <a:r>
              <a:rPr lang="en-US" dirty="0" err="1" smtClean="0"/>
              <a:t>ordon.gillerman@nist.gov</a:t>
            </a:r>
            <a:endParaRPr lang="en-US" dirty="0"/>
          </a:p>
        </p:txBody>
      </p:sp>
    </p:spTree>
    <p:extLst>
      <p:ext uri="{BB962C8B-B14F-4D97-AF65-F5344CB8AC3E}">
        <p14:creationId xmlns:p14="http://schemas.microsoft.com/office/powerpoint/2010/main" val="209985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163</Words>
  <Application>Microsoft Office PowerPoint</Application>
  <PresentationFormat>Custom</PresentationFormat>
  <Paragraphs>28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Certification Strategies</vt:lpstr>
      <vt:lpstr>NIST - Standards Coordination Office</vt:lpstr>
      <vt:lpstr>Federal Standards Policy</vt:lpstr>
      <vt:lpstr>Certification Strategies</vt:lpstr>
      <vt:lpstr>International Approach in Electrical Safety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Certification Strategies</dc:title>
  <dc:creator>Microsoft Office User</dc:creator>
  <cp:lastModifiedBy>Long, Benjamin</cp:lastModifiedBy>
  <cp:revision>5</cp:revision>
  <cp:lastPrinted>2016-02-09T14:42:26Z</cp:lastPrinted>
  <dcterms:created xsi:type="dcterms:W3CDTF">2016-02-09T14:09:50Z</dcterms:created>
  <dcterms:modified xsi:type="dcterms:W3CDTF">2016-02-10T18:28:43Z</dcterms:modified>
</cp:coreProperties>
</file>