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668" y="-1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ED3217-8EF9-4D17-9D17-FBFAF278C83A}" type="datetimeFigureOut">
              <a:rPr lang="en-US" smtClean="0"/>
              <a:pPr/>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ED3217-8EF9-4D17-9D17-FBFAF278C83A}" type="datetimeFigureOut">
              <a:rPr lang="en-US" smtClean="0"/>
              <a:pPr/>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ED3217-8EF9-4D17-9D17-FBFAF278C83A}" type="datetimeFigureOut">
              <a:rPr lang="en-US" smtClean="0"/>
              <a:pPr/>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ED3217-8EF9-4D17-9D17-FBFAF278C83A}" type="datetimeFigureOut">
              <a:rPr lang="en-US" smtClean="0"/>
              <a:pPr/>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ED3217-8EF9-4D17-9D17-FBFAF278C83A}" type="datetimeFigureOut">
              <a:rPr lang="en-US" smtClean="0"/>
              <a:pPr/>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ED3217-8EF9-4D17-9D17-FBFAF278C83A}" type="datetimeFigureOut">
              <a:rPr lang="en-US" smtClean="0"/>
              <a:pPr/>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ED3217-8EF9-4D17-9D17-FBFAF278C83A}" type="datetimeFigureOut">
              <a:rPr lang="en-US" smtClean="0"/>
              <a:pPr/>
              <a:t>2/10/2016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ED3217-8EF9-4D17-9D17-FBFAF278C83A}" type="datetimeFigureOut">
              <a:rPr lang="en-US" smtClean="0"/>
              <a:pPr/>
              <a:t>2/10/2016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D3217-8EF9-4D17-9D17-FBFAF278C83A}" type="datetimeFigureOut">
              <a:rPr lang="en-US" smtClean="0"/>
              <a:pPr/>
              <a:t>2/10/2016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ED3217-8EF9-4D17-9D17-FBFAF278C83A}" type="datetimeFigureOut">
              <a:rPr lang="en-US" smtClean="0"/>
              <a:pPr/>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ED3217-8EF9-4D17-9D17-FBFAF278C83A}" type="datetimeFigureOut">
              <a:rPr lang="en-US" smtClean="0"/>
              <a:pPr/>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66FBCF-8101-49AF-A679-9B24C7A2681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ED3217-8EF9-4D17-9D17-FBFAF278C83A}" type="datetimeFigureOut">
              <a:rPr lang="en-US" smtClean="0"/>
              <a:pPr/>
              <a:t>2/10/2016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66FBCF-8101-49AF-A679-9B24C7A268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nvSpPr>
        <p:spPr>
          <a:xfrm>
            <a:off x="2590800" y="1295400"/>
            <a:ext cx="6781800" cy="1524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dirty="0" smtClean="0">
                <a:solidFill>
                  <a:schemeClr val="tx2"/>
                </a:solidFill>
                <a:effectLst>
                  <a:outerShdw blurRad="38100" dist="38100" dir="2700000" algn="tl">
                    <a:srgbClr val="000000">
                      <a:alpha val="43137"/>
                    </a:srgbClr>
                  </a:outerShdw>
                </a:effectLst>
                <a:latin typeface="Cambria" pitchFamily="18" charset="0"/>
              </a:rPr>
              <a:t>Election Assistance Commission</a:t>
            </a:r>
            <a:endParaRPr lang="en-US" sz="3600" dirty="0">
              <a:solidFill>
                <a:schemeClr val="tx2"/>
              </a:solidFill>
              <a:effectLst>
                <a:outerShdw blurRad="38100" dist="38100" dir="2700000" algn="tl">
                  <a:srgbClr val="000000">
                    <a:alpha val="43137"/>
                  </a:srgbClr>
                </a:outerShdw>
              </a:effectLst>
              <a:latin typeface="Cambria" pitchFamily="18" charset="0"/>
            </a:endParaRPr>
          </a:p>
        </p:txBody>
      </p:sp>
      <p:pic>
        <p:nvPicPr>
          <p:cNvPr id="5" name="Picture 4" descr="1000px-US-ElectionAssistanceCommission-Seal_svg.JPG"/>
          <p:cNvPicPr>
            <a:picLocks noChangeAspect="1"/>
          </p:cNvPicPr>
          <p:nvPr/>
        </p:nvPicPr>
        <p:blipFill>
          <a:blip r:embed="rId2" cstate="print">
            <a:grayscl/>
            <a:lum bright="20000" contrast="-10000"/>
          </a:blip>
          <a:stretch>
            <a:fillRect/>
          </a:stretch>
        </p:blipFill>
        <p:spPr>
          <a:xfrm>
            <a:off x="228600" y="304800"/>
            <a:ext cx="2360815" cy="2360815"/>
          </a:xfrm>
          <a:prstGeom prst="rect">
            <a:avLst/>
          </a:prstGeom>
          <a:noFill/>
          <a:ln>
            <a:noFill/>
          </a:ln>
        </p:spPr>
      </p:pic>
      <p:sp>
        <p:nvSpPr>
          <p:cNvPr id="6" name="Slide Number Placeholder 4"/>
          <p:cNvSpPr>
            <a:spLocks noGrp="1"/>
          </p:cNvSpPr>
          <p:nvPr/>
        </p:nvSpPr>
        <p:spPr>
          <a:xfrm>
            <a:off x="6286500" y="5395913"/>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8F0197A-5251-4568-BB07-CCA11D050C16}" type="slidenum">
              <a:rPr lang="en-US" smtClean="0"/>
              <a:pPr/>
              <a:t>1</a:t>
            </a:fld>
            <a:endParaRPr lang="en-US" dirty="0"/>
          </a:p>
        </p:txBody>
      </p:sp>
      <p:sp>
        <p:nvSpPr>
          <p:cNvPr id="7" name="Subtitle 5"/>
          <p:cNvSpPr>
            <a:spLocks noGrp="1"/>
          </p:cNvSpPr>
          <p:nvPr/>
        </p:nvSpPr>
        <p:spPr>
          <a:xfrm>
            <a:off x="1143000" y="2819400"/>
            <a:ext cx="7848600" cy="16002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i="1" dirty="0" smtClean="0">
                <a:solidFill>
                  <a:schemeClr val="accent1"/>
                </a:solidFill>
              </a:rPr>
              <a:t>TGDC Meeting</a:t>
            </a:r>
          </a:p>
          <a:p>
            <a:r>
              <a:rPr lang="en-US" sz="2400" b="1" i="1" dirty="0" smtClean="0">
                <a:solidFill>
                  <a:srgbClr val="FF0000"/>
                </a:solidFill>
              </a:rPr>
              <a:t>High Level VVSG Requirements: </a:t>
            </a:r>
          </a:p>
          <a:p>
            <a:r>
              <a:rPr lang="en-US" sz="2400" b="1" i="1" dirty="0" smtClean="0">
                <a:solidFill>
                  <a:srgbClr val="FF0000"/>
                </a:solidFill>
              </a:rPr>
              <a:t>What do they look like?</a:t>
            </a:r>
          </a:p>
          <a:p>
            <a:endParaRPr lang="en-US" sz="1800" i="1" dirty="0" smtClean="0">
              <a:solidFill>
                <a:srgbClr val="FF0000"/>
              </a:solidFill>
            </a:endParaRPr>
          </a:p>
          <a:p>
            <a:endParaRPr lang="en-US" sz="2400" i="1" dirty="0" smtClean="0">
              <a:solidFill>
                <a:schemeClr val="tx1"/>
              </a:solidFill>
            </a:endParaRPr>
          </a:p>
          <a:p>
            <a:endParaRPr lang="en-US" sz="2400" i="1" dirty="0" smtClean="0">
              <a:solidFill>
                <a:schemeClr val="tx1"/>
              </a:solidFill>
            </a:endParaRPr>
          </a:p>
        </p:txBody>
      </p:sp>
      <p:sp>
        <p:nvSpPr>
          <p:cNvPr id="8" name="TextBox 6"/>
          <p:cNvSpPr txBox="1"/>
          <p:nvPr/>
        </p:nvSpPr>
        <p:spPr>
          <a:xfrm>
            <a:off x="2781300" y="4449763"/>
            <a:ext cx="38481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1" i="1" dirty="0" smtClean="0">
                <a:solidFill>
                  <a:schemeClr val="tx2"/>
                </a:solidFill>
              </a:rPr>
              <a:t>February, 09, 2016</a:t>
            </a:r>
            <a:endParaRPr lang="en-US" i="1" dirty="0">
              <a:solidFill>
                <a:schemeClr val="tx2"/>
              </a:solidFill>
            </a:endParaRPr>
          </a:p>
        </p:txBody>
      </p:sp>
      <p:sp>
        <p:nvSpPr>
          <p:cNvPr id="9" name="TextBox 7"/>
          <p:cNvSpPr txBox="1"/>
          <p:nvPr/>
        </p:nvSpPr>
        <p:spPr>
          <a:xfrm>
            <a:off x="3733800" y="5334000"/>
            <a:ext cx="1828800"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i="1" dirty="0" smtClean="0">
                <a:solidFill>
                  <a:srgbClr val="FF0000"/>
                </a:solidFill>
              </a:rPr>
              <a:t>www.eac.gov</a:t>
            </a:r>
            <a:endParaRPr lang="en-US" sz="1400" i="1" dirty="0">
              <a:solidFill>
                <a:srgbClr val="FF0000"/>
              </a:solidFill>
            </a:endParaRPr>
          </a:p>
        </p:txBody>
      </p:sp>
      <p:sp>
        <p:nvSpPr>
          <p:cNvPr id="10" name="Rectangle 9"/>
          <p:cNvSpPr>
            <a:spLocks noChangeArrowheads="1"/>
          </p:cNvSpPr>
          <p:nvPr/>
        </p:nvSpPr>
        <p:spPr bwMode="auto">
          <a:xfrm>
            <a:off x="2590800" y="1447800"/>
            <a:ext cx="2046907" cy="461665"/>
          </a:xfrm>
          <a:prstGeom prst="rect">
            <a:avLst/>
          </a:prstGeom>
          <a:noFill/>
          <a:ln w="9525">
            <a:noFill/>
            <a:miter lim="800000"/>
            <a:headEnd/>
            <a:tailEnd/>
          </a:ln>
          <a:effectLst/>
        </p:spPr>
        <p:txBody>
          <a:bodyPr wrap="non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solidFill>
                  <a:schemeClr val="tx2"/>
                </a:solidFill>
                <a:effectLst>
                  <a:outerShdw blurRad="38100" dist="38100" dir="2700000" algn="tl">
                    <a:srgbClr val="000000">
                      <a:alpha val="43137"/>
                    </a:srgbClr>
                  </a:outerShdw>
                </a:effectLst>
                <a:latin typeface="Cambria" pitchFamily="18" charset="0"/>
              </a:rPr>
              <a:t>United States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000px-US-ElectionAssistanceCommission-Seal_svg.JPG"/>
          <p:cNvPicPr>
            <a:picLocks noChangeAspect="1"/>
          </p:cNvPicPr>
          <p:nvPr/>
        </p:nvPicPr>
        <p:blipFill>
          <a:blip r:embed="rId2" cstate="print">
            <a:grayscl/>
            <a:lum bright="50000" contrast="-25000"/>
          </a:blip>
          <a:stretch>
            <a:fillRect/>
          </a:stretch>
        </p:blipFill>
        <p:spPr>
          <a:xfrm>
            <a:off x="228600" y="381000"/>
            <a:ext cx="1371600" cy="1371600"/>
          </a:xfrm>
          <a:prstGeom prst="rect">
            <a:avLst/>
          </a:prstGeom>
        </p:spPr>
      </p:pic>
      <p:sp>
        <p:nvSpPr>
          <p:cNvPr id="3" name="TextBox 2"/>
          <p:cNvSpPr txBox="1"/>
          <p:nvPr/>
        </p:nvSpPr>
        <p:spPr>
          <a:xfrm>
            <a:off x="1828800" y="533400"/>
            <a:ext cx="6172200" cy="1077218"/>
          </a:xfrm>
          <a:prstGeom prst="rect">
            <a:avLst/>
          </a:prstGeom>
          <a:noFill/>
        </p:spPr>
        <p:txBody>
          <a:bodyPr wrap="square" rtlCol="0">
            <a:spAutoFit/>
          </a:bodyPr>
          <a:lstStyle/>
          <a:p>
            <a:pPr algn="ctr"/>
            <a:r>
              <a:rPr lang="en-US" sz="3200" dirty="0" smtClean="0">
                <a:solidFill>
                  <a:schemeClr val="accent1"/>
                </a:solidFill>
                <a:effectLst>
                  <a:outerShdw blurRad="38100" dist="38100" dir="2700000" algn="tl">
                    <a:srgbClr val="000000">
                      <a:alpha val="43137"/>
                    </a:srgbClr>
                  </a:outerShdw>
                </a:effectLst>
                <a:latin typeface="Cambria" pitchFamily="18" charset="0"/>
              </a:rPr>
              <a:t>Section 2 of VVSG 1.0</a:t>
            </a:r>
          </a:p>
          <a:p>
            <a:pPr algn="ctr"/>
            <a:r>
              <a:rPr lang="en-US" sz="3200" dirty="0" smtClean="0">
                <a:solidFill>
                  <a:schemeClr val="accent1"/>
                </a:solidFill>
                <a:effectLst>
                  <a:outerShdw blurRad="38100" dist="38100" dir="2700000" algn="tl">
                    <a:srgbClr val="000000">
                      <a:alpha val="43137"/>
                    </a:srgbClr>
                  </a:outerShdw>
                </a:effectLst>
                <a:latin typeface="Cambria" pitchFamily="18" charset="0"/>
              </a:rPr>
              <a:t>“Functional Requirements”</a:t>
            </a:r>
            <a:endParaRPr lang="en-US" sz="3200" dirty="0">
              <a:solidFill>
                <a:schemeClr val="accent1"/>
              </a:solidFill>
              <a:effectLst>
                <a:outerShdw blurRad="38100" dist="38100" dir="2700000" algn="tl">
                  <a:srgbClr val="000000">
                    <a:alpha val="43137"/>
                  </a:srgbClr>
                </a:outerShdw>
              </a:effectLst>
              <a:latin typeface="Cambria" pitchFamily="18" charset="0"/>
            </a:endParaRPr>
          </a:p>
        </p:txBody>
      </p:sp>
      <p:sp>
        <p:nvSpPr>
          <p:cNvPr id="6" name="TextBox 5"/>
          <p:cNvSpPr txBox="1"/>
          <p:nvPr/>
        </p:nvSpPr>
        <p:spPr>
          <a:xfrm>
            <a:off x="609600" y="2209800"/>
            <a:ext cx="8229600" cy="3970318"/>
          </a:xfrm>
          <a:prstGeom prst="rect">
            <a:avLst/>
          </a:prstGeom>
          <a:noFill/>
        </p:spPr>
        <p:txBody>
          <a:bodyPr wrap="square" rtlCol="0">
            <a:spAutoFit/>
          </a:bodyPr>
          <a:lstStyle/>
          <a:p>
            <a:r>
              <a:rPr lang="en-US" sz="2800" dirty="0" smtClean="0">
                <a:solidFill>
                  <a:schemeClr val="tx2"/>
                </a:solidFill>
              </a:rPr>
              <a:t>This little “standard within a standard” is all of 22 pages: </a:t>
            </a:r>
          </a:p>
          <a:p>
            <a:endParaRPr lang="en-US" sz="2800" dirty="0" smtClean="0"/>
          </a:p>
          <a:p>
            <a:r>
              <a:rPr lang="en-US" sz="2800" dirty="0" smtClean="0">
                <a:solidFill>
                  <a:schemeClr val="tx2"/>
                </a:solidFill>
              </a:rPr>
              <a:t>“This section contains requirements detailing the functional capabilities required of a voting system. This section sets out precisely what a voting system is required to do. In addition, it sets forth the minimum actions a voting system must be able to perform to be eligible for certification.”</a:t>
            </a:r>
            <a:endParaRPr lang="en-US" sz="28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000px-US-ElectionAssistanceCommission-Seal_svg.JPG"/>
          <p:cNvPicPr>
            <a:picLocks noChangeAspect="1"/>
          </p:cNvPicPr>
          <p:nvPr/>
        </p:nvPicPr>
        <p:blipFill>
          <a:blip r:embed="rId2" cstate="print">
            <a:grayscl/>
            <a:lum bright="50000" contrast="-25000"/>
          </a:blip>
          <a:stretch>
            <a:fillRect/>
          </a:stretch>
        </p:blipFill>
        <p:spPr>
          <a:xfrm>
            <a:off x="228600" y="381000"/>
            <a:ext cx="1371600" cy="1371600"/>
          </a:xfrm>
          <a:prstGeom prst="rect">
            <a:avLst/>
          </a:prstGeom>
        </p:spPr>
      </p:pic>
      <p:sp>
        <p:nvSpPr>
          <p:cNvPr id="3" name="TextBox 2"/>
          <p:cNvSpPr txBox="1"/>
          <p:nvPr/>
        </p:nvSpPr>
        <p:spPr>
          <a:xfrm>
            <a:off x="1828800" y="533400"/>
            <a:ext cx="6172200" cy="584775"/>
          </a:xfrm>
          <a:prstGeom prst="rect">
            <a:avLst/>
          </a:prstGeom>
          <a:noFill/>
        </p:spPr>
        <p:txBody>
          <a:bodyPr wrap="square" rtlCol="0">
            <a:spAutoFit/>
          </a:bodyPr>
          <a:lstStyle/>
          <a:p>
            <a:pPr algn="ctr"/>
            <a:r>
              <a:rPr lang="en-US" sz="3200" dirty="0" smtClean="0">
                <a:solidFill>
                  <a:schemeClr val="accent1"/>
                </a:solidFill>
                <a:effectLst>
                  <a:outerShdw blurRad="38100" dist="38100" dir="2700000" algn="tl">
                    <a:srgbClr val="000000">
                      <a:alpha val="43137"/>
                    </a:srgbClr>
                  </a:outerShdw>
                </a:effectLst>
                <a:latin typeface="Cambria" pitchFamily="18" charset="0"/>
              </a:rPr>
              <a:t>Example #1</a:t>
            </a:r>
            <a:endParaRPr lang="en-US" sz="3200" dirty="0">
              <a:solidFill>
                <a:schemeClr val="accent1"/>
              </a:solidFill>
              <a:effectLst>
                <a:outerShdw blurRad="38100" dist="38100" dir="2700000" algn="tl">
                  <a:srgbClr val="000000">
                    <a:alpha val="43137"/>
                  </a:srgbClr>
                </a:outerShdw>
              </a:effectLst>
              <a:latin typeface="Cambria" pitchFamily="18" charset="0"/>
            </a:endParaRPr>
          </a:p>
        </p:txBody>
      </p:sp>
      <p:sp>
        <p:nvSpPr>
          <p:cNvPr id="6" name="TextBox 5"/>
          <p:cNvSpPr txBox="1"/>
          <p:nvPr/>
        </p:nvSpPr>
        <p:spPr>
          <a:xfrm>
            <a:off x="685800" y="1379577"/>
            <a:ext cx="8229600" cy="5478423"/>
          </a:xfrm>
          <a:prstGeom prst="rect">
            <a:avLst/>
          </a:prstGeom>
          <a:noFill/>
        </p:spPr>
        <p:txBody>
          <a:bodyPr wrap="square" rtlCol="0">
            <a:spAutoFit/>
          </a:bodyPr>
          <a:lstStyle/>
          <a:p>
            <a:r>
              <a:rPr lang="en-US" b="1" dirty="0" smtClean="0">
                <a:solidFill>
                  <a:schemeClr val="tx2"/>
                </a:solidFill>
              </a:rPr>
              <a:t>2.1.2 Accuracy</a:t>
            </a:r>
          </a:p>
          <a:p>
            <a:r>
              <a:rPr lang="en-US" dirty="0" smtClean="0">
                <a:solidFill>
                  <a:schemeClr val="tx2"/>
                </a:solidFill>
              </a:rPr>
              <a:t>Memory hardware, such as semiconductor devices and magnetic storage media, must be accurate. The design of equipment in all voting systems shall provide for the highest possible levels of protection against mechanical, thermal, and electromagnetic stresses that impact system accuracy. Section 4 provides additional information on susceptibility requirements.</a:t>
            </a:r>
          </a:p>
          <a:p>
            <a:r>
              <a:rPr lang="en-US" dirty="0" smtClean="0">
                <a:solidFill>
                  <a:schemeClr val="tx2"/>
                </a:solidFill>
              </a:rPr>
              <a:t>To ensure vote accuracy, all systems shall:</a:t>
            </a:r>
          </a:p>
          <a:p>
            <a:pPr lvl="1"/>
            <a:r>
              <a:rPr lang="en-US" sz="1600" dirty="0" smtClean="0">
                <a:solidFill>
                  <a:schemeClr val="tx2"/>
                </a:solidFill>
              </a:rPr>
              <a:t>a. Record the election contests, candidates, and issues exactly as defined by election</a:t>
            </a:r>
          </a:p>
          <a:p>
            <a:pPr lvl="1"/>
            <a:r>
              <a:rPr lang="en-US" sz="1600" dirty="0" smtClean="0">
                <a:solidFill>
                  <a:schemeClr val="tx2"/>
                </a:solidFill>
              </a:rPr>
              <a:t>officials</a:t>
            </a:r>
          </a:p>
          <a:p>
            <a:pPr lvl="1"/>
            <a:r>
              <a:rPr lang="en-US" sz="1600" dirty="0" smtClean="0">
                <a:solidFill>
                  <a:schemeClr val="tx2"/>
                </a:solidFill>
              </a:rPr>
              <a:t>b. Record the appropriate options for casting and recording votes</a:t>
            </a:r>
          </a:p>
          <a:p>
            <a:pPr lvl="1"/>
            <a:r>
              <a:rPr lang="en-US" sz="1600" dirty="0" smtClean="0">
                <a:solidFill>
                  <a:schemeClr val="tx2"/>
                </a:solidFill>
              </a:rPr>
              <a:t>c. Record each vote precisely as indicated by the voter and produce an accurate report of all votes cast;</a:t>
            </a:r>
          </a:p>
          <a:p>
            <a:pPr lvl="1"/>
            <a:r>
              <a:rPr lang="en-US" sz="1600" dirty="0" smtClean="0">
                <a:solidFill>
                  <a:schemeClr val="tx2"/>
                </a:solidFill>
              </a:rPr>
              <a:t>d. Include control logic and data processing methods incorporating parity and checksums (or equivalent error detection and correction methods) to demonstrate that the system has been designed for accuracy</a:t>
            </a:r>
          </a:p>
          <a:p>
            <a:pPr lvl="1"/>
            <a:r>
              <a:rPr lang="en-US" sz="1600" dirty="0" smtClean="0">
                <a:solidFill>
                  <a:schemeClr val="tx2"/>
                </a:solidFill>
              </a:rPr>
              <a:t>e. Provide software that monitors the overall quality of data read-write and transfer</a:t>
            </a:r>
          </a:p>
          <a:p>
            <a:pPr lvl="1"/>
            <a:r>
              <a:rPr lang="en-US" sz="1600" dirty="0" smtClean="0">
                <a:solidFill>
                  <a:schemeClr val="tx2"/>
                </a:solidFill>
              </a:rPr>
              <a:t>quality status, checking the number and types of errors that occur in any of the</a:t>
            </a:r>
          </a:p>
          <a:p>
            <a:pPr lvl="1"/>
            <a:r>
              <a:rPr lang="en-US" sz="1600" dirty="0" smtClean="0">
                <a:solidFill>
                  <a:schemeClr val="tx2"/>
                </a:solidFill>
              </a:rPr>
              <a:t>relevant operations on data and how they were corrected</a:t>
            </a:r>
          </a:p>
          <a:p>
            <a:pPr lvl="1"/>
            <a:r>
              <a:rPr lang="en-US" sz="1600" dirty="0" smtClean="0">
                <a:solidFill>
                  <a:schemeClr val="tx2"/>
                </a:solidFill>
              </a:rPr>
              <a:t>f. As an additional means of ensuring accuracy in DRE systems, voting devices shall</a:t>
            </a:r>
          </a:p>
          <a:p>
            <a:pPr lvl="1"/>
            <a:r>
              <a:rPr lang="en-US" sz="1600" dirty="0" smtClean="0">
                <a:solidFill>
                  <a:schemeClr val="tx2"/>
                </a:solidFill>
              </a:rPr>
              <a:t>record and retain redundant copies of the original ballot image. A ballot image is an</a:t>
            </a:r>
          </a:p>
          <a:p>
            <a:pPr lvl="1"/>
            <a:r>
              <a:rPr lang="en-US" sz="1600" dirty="0" smtClean="0">
                <a:solidFill>
                  <a:schemeClr val="tx2"/>
                </a:solidFill>
              </a:rPr>
              <a:t>electronic record of all votes cast by the voter, including </a:t>
            </a:r>
            <a:r>
              <a:rPr lang="en-US" sz="1600" dirty="0" err="1" smtClean="0">
                <a:solidFill>
                  <a:schemeClr val="tx2"/>
                </a:solidFill>
              </a:rPr>
              <a:t>undervotes</a:t>
            </a:r>
            <a:r>
              <a:rPr lang="en-US" sz="1600" dirty="0" smtClean="0">
                <a:solidFill>
                  <a:schemeClr val="tx2"/>
                </a:solidFill>
              </a:rPr>
              <a:t>.</a:t>
            </a:r>
            <a:endParaRPr lang="en-US" sz="1600" dirty="0">
              <a:solidFill>
                <a:schemeClr val="tx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000px-US-ElectionAssistanceCommission-Seal_svg.JPG"/>
          <p:cNvPicPr>
            <a:picLocks noChangeAspect="1"/>
          </p:cNvPicPr>
          <p:nvPr/>
        </p:nvPicPr>
        <p:blipFill>
          <a:blip r:embed="rId2" cstate="print">
            <a:grayscl/>
            <a:lum bright="50000" contrast="-25000"/>
          </a:blip>
          <a:stretch>
            <a:fillRect/>
          </a:stretch>
        </p:blipFill>
        <p:spPr>
          <a:xfrm>
            <a:off x="228600" y="381000"/>
            <a:ext cx="1371600" cy="1371600"/>
          </a:xfrm>
          <a:prstGeom prst="rect">
            <a:avLst/>
          </a:prstGeom>
        </p:spPr>
      </p:pic>
      <p:sp>
        <p:nvSpPr>
          <p:cNvPr id="3" name="TextBox 2"/>
          <p:cNvSpPr txBox="1"/>
          <p:nvPr/>
        </p:nvSpPr>
        <p:spPr>
          <a:xfrm>
            <a:off x="1828800" y="533400"/>
            <a:ext cx="6172200" cy="584775"/>
          </a:xfrm>
          <a:prstGeom prst="rect">
            <a:avLst/>
          </a:prstGeom>
          <a:noFill/>
        </p:spPr>
        <p:txBody>
          <a:bodyPr wrap="square" rtlCol="0">
            <a:spAutoFit/>
          </a:bodyPr>
          <a:lstStyle/>
          <a:p>
            <a:pPr algn="ctr"/>
            <a:r>
              <a:rPr lang="en-US" sz="3200" dirty="0" smtClean="0">
                <a:solidFill>
                  <a:schemeClr val="accent1"/>
                </a:solidFill>
                <a:effectLst>
                  <a:outerShdw blurRad="38100" dist="38100" dir="2700000" algn="tl">
                    <a:srgbClr val="000000">
                      <a:alpha val="43137"/>
                    </a:srgbClr>
                  </a:outerShdw>
                </a:effectLst>
                <a:latin typeface="Cambria" pitchFamily="18" charset="0"/>
              </a:rPr>
              <a:t>Example #2</a:t>
            </a:r>
            <a:endParaRPr lang="en-US" sz="3200" dirty="0">
              <a:solidFill>
                <a:schemeClr val="accent1"/>
              </a:solidFill>
              <a:effectLst>
                <a:outerShdw blurRad="38100" dist="38100" dir="2700000" algn="tl">
                  <a:srgbClr val="000000">
                    <a:alpha val="43137"/>
                  </a:srgbClr>
                </a:outerShdw>
              </a:effectLst>
              <a:latin typeface="Cambria" pitchFamily="18" charset="0"/>
            </a:endParaRPr>
          </a:p>
        </p:txBody>
      </p:sp>
      <p:sp>
        <p:nvSpPr>
          <p:cNvPr id="6" name="TextBox 5"/>
          <p:cNvSpPr txBox="1"/>
          <p:nvPr/>
        </p:nvSpPr>
        <p:spPr>
          <a:xfrm>
            <a:off x="685800" y="1828800"/>
            <a:ext cx="8077200" cy="3970318"/>
          </a:xfrm>
          <a:prstGeom prst="rect">
            <a:avLst/>
          </a:prstGeom>
          <a:noFill/>
        </p:spPr>
        <p:txBody>
          <a:bodyPr wrap="square" rtlCol="0">
            <a:spAutoFit/>
          </a:bodyPr>
          <a:lstStyle/>
          <a:p>
            <a:r>
              <a:rPr lang="en-US" b="1" dirty="0" smtClean="0">
                <a:solidFill>
                  <a:schemeClr val="tx2"/>
                </a:solidFill>
              </a:rPr>
              <a:t>2.1.3 Error Recovery</a:t>
            </a:r>
          </a:p>
          <a:p>
            <a:r>
              <a:rPr lang="en-US" dirty="0" smtClean="0">
                <a:solidFill>
                  <a:schemeClr val="tx2"/>
                </a:solidFill>
              </a:rPr>
              <a:t>To recover from a non-catastrophic failure of a device, or from any error or malfunction that is within the operator's ability to correct, the system shall provide the following capabilities:</a:t>
            </a:r>
          </a:p>
          <a:p>
            <a:endParaRPr lang="en-US" dirty="0" smtClean="0">
              <a:solidFill>
                <a:schemeClr val="tx2"/>
              </a:solidFill>
            </a:endParaRPr>
          </a:p>
          <a:p>
            <a:pPr lvl="1"/>
            <a:r>
              <a:rPr lang="en-US" dirty="0" smtClean="0">
                <a:solidFill>
                  <a:schemeClr val="tx2"/>
                </a:solidFill>
              </a:rPr>
              <a:t>a. Restoration of the device to the operating condition existing immediately prior to the error or failure, without loss or corruption of voting data previously stored in the device</a:t>
            </a:r>
          </a:p>
          <a:p>
            <a:pPr lvl="1"/>
            <a:r>
              <a:rPr lang="en-US" dirty="0" smtClean="0">
                <a:solidFill>
                  <a:schemeClr val="tx2"/>
                </a:solidFill>
              </a:rPr>
              <a:t>b. Resumption of normal operation following the correction of a failure in a memory component, or in a data processing component, including the central processing unit   </a:t>
            </a:r>
          </a:p>
          <a:p>
            <a:pPr lvl="1"/>
            <a:r>
              <a:rPr lang="en-US" dirty="0" smtClean="0">
                <a:solidFill>
                  <a:schemeClr val="tx2"/>
                </a:solidFill>
              </a:rPr>
              <a:t>c. Recovery from any other external condition that causes equipment to become inoperable, provided that catastrophic electrical or mechanical damage due to external phenomena has not occurred.</a:t>
            </a:r>
            <a:endParaRPr lang="en-US" dirty="0">
              <a:solidFill>
                <a:schemeClr val="tx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000px-US-ElectionAssistanceCommission-Seal_svg.JPG"/>
          <p:cNvPicPr>
            <a:picLocks noChangeAspect="1"/>
          </p:cNvPicPr>
          <p:nvPr/>
        </p:nvPicPr>
        <p:blipFill>
          <a:blip r:embed="rId2" cstate="print">
            <a:grayscl/>
            <a:lum bright="50000" contrast="-25000"/>
          </a:blip>
          <a:stretch>
            <a:fillRect/>
          </a:stretch>
        </p:blipFill>
        <p:spPr>
          <a:xfrm>
            <a:off x="228600" y="381000"/>
            <a:ext cx="1371600" cy="1371600"/>
          </a:xfrm>
          <a:prstGeom prst="rect">
            <a:avLst/>
          </a:prstGeom>
        </p:spPr>
      </p:pic>
      <p:sp>
        <p:nvSpPr>
          <p:cNvPr id="3" name="TextBox 2"/>
          <p:cNvSpPr txBox="1"/>
          <p:nvPr/>
        </p:nvSpPr>
        <p:spPr>
          <a:xfrm>
            <a:off x="1828800" y="533400"/>
            <a:ext cx="6172200" cy="584775"/>
          </a:xfrm>
          <a:prstGeom prst="rect">
            <a:avLst/>
          </a:prstGeom>
          <a:noFill/>
        </p:spPr>
        <p:txBody>
          <a:bodyPr wrap="square" rtlCol="0">
            <a:spAutoFit/>
          </a:bodyPr>
          <a:lstStyle/>
          <a:p>
            <a:pPr algn="ctr"/>
            <a:r>
              <a:rPr lang="en-US" sz="3200" dirty="0" smtClean="0">
                <a:solidFill>
                  <a:schemeClr val="accent1"/>
                </a:solidFill>
                <a:effectLst>
                  <a:outerShdw blurRad="38100" dist="38100" dir="2700000" algn="tl">
                    <a:srgbClr val="000000">
                      <a:alpha val="43137"/>
                    </a:srgbClr>
                  </a:outerShdw>
                </a:effectLst>
                <a:latin typeface="Cambria" pitchFamily="18" charset="0"/>
              </a:rPr>
              <a:t>Moving Forward</a:t>
            </a:r>
            <a:endParaRPr lang="en-US" sz="3200" dirty="0">
              <a:solidFill>
                <a:schemeClr val="accent1"/>
              </a:solidFill>
              <a:effectLst>
                <a:outerShdw blurRad="38100" dist="38100" dir="2700000" algn="tl">
                  <a:srgbClr val="000000">
                    <a:alpha val="43137"/>
                  </a:srgbClr>
                </a:outerShdw>
              </a:effectLst>
              <a:latin typeface="Cambria" pitchFamily="18" charset="0"/>
            </a:endParaRPr>
          </a:p>
        </p:txBody>
      </p:sp>
      <p:sp>
        <p:nvSpPr>
          <p:cNvPr id="5" name="TextBox 4"/>
          <p:cNvSpPr txBox="1"/>
          <p:nvPr/>
        </p:nvSpPr>
        <p:spPr>
          <a:xfrm>
            <a:off x="838200" y="2057400"/>
            <a:ext cx="8001000" cy="3046988"/>
          </a:xfrm>
          <a:prstGeom prst="rect">
            <a:avLst/>
          </a:prstGeom>
          <a:noFill/>
        </p:spPr>
        <p:txBody>
          <a:bodyPr wrap="square" rtlCol="0">
            <a:spAutoFit/>
          </a:bodyPr>
          <a:lstStyle/>
          <a:p>
            <a:r>
              <a:rPr lang="en-US" sz="2400" dirty="0" smtClean="0">
                <a:solidFill>
                  <a:schemeClr val="tx2"/>
                </a:solidFill>
              </a:rPr>
              <a:t>Is this the level of detail we want?</a:t>
            </a:r>
          </a:p>
          <a:p>
            <a:endParaRPr lang="en-US" sz="2400" dirty="0" smtClean="0">
              <a:solidFill>
                <a:schemeClr val="tx2"/>
              </a:solidFill>
            </a:endParaRPr>
          </a:p>
          <a:p>
            <a:r>
              <a:rPr lang="en-US" sz="2400" dirty="0" smtClean="0">
                <a:solidFill>
                  <a:schemeClr val="tx2"/>
                </a:solidFill>
              </a:rPr>
              <a:t>If we want more detail, how much more?</a:t>
            </a:r>
          </a:p>
          <a:p>
            <a:endParaRPr lang="en-US" sz="2400" dirty="0" smtClean="0">
              <a:solidFill>
                <a:schemeClr val="tx2"/>
              </a:solidFill>
            </a:endParaRPr>
          </a:p>
          <a:p>
            <a:r>
              <a:rPr lang="en-US" sz="2400" dirty="0" smtClean="0">
                <a:solidFill>
                  <a:schemeClr val="tx2"/>
                </a:solidFill>
              </a:rPr>
              <a:t>Do we ever get into HOW a system must provide the stated capabilities? </a:t>
            </a:r>
          </a:p>
          <a:p>
            <a:r>
              <a:rPr lang="en-US" sz="2400" dirty="0" smtClean="0">
                <a:solidFill>
                  <a:schemeClr val="tx2"/>
                </a:solidFill>
              </a:rPr>
              <a:t> </a:t>
            </a:r>
          </a:p>
          <a:p>
            <a:r>
              <a:rPr lang="en-US" sz="2400" dirty="0" smtClean="0">
                <a:solidFill>
                  <a:schemeClr val="tx2"/>
                </a:solidFill>
              </a:rPr>
              <a:t>What about for accessibility, usability, security??</a:t>
            </a:r>
            <a:endParaRPr lang="en-US" sz="24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 calcmode="lin" valueType="num">
                                      <p:cBhvr additive="base">
                                        <p:cTn id="1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 calcmode="lin" valueType="num">
                                      <p:cBhvr additive="base">
                                        <p:cTn id="1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93</TotalTime>
  <Words>508</Words>
  <Application>Microsoft Office PowerPoint</Application>
  <PresentationFormat>On-screen Show (4:3)</PresentationFormat>
  <Paragraphs>44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Blank</vt:lpstr>
      <vt:lpstr>PowerPoint Presentation</vt:lpstr>
      <vt:lpstr>PowerPoint Presentation</vt:lpstr>
      <vt:lpstr>PowerPoint Presentation</vt:lpstr>
      <vt:lpstr>PowerPoint Presentation</vt:lpstr>
      <vt:lpstr>PowerPoint Presentation</vt:lpstr>
    </vt:vector>
  </TitlesOfParts>
  <Company>GSA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BrianHancock</dc:creator>
  <cp:lastModifiedBy>Long, Benjamin</cp:lastModifiedBy>
  <cp:revision>22</cp:revision>
  <dcterms:created xsi:type="dcterms:W3CDTF">2015-04-24T14:41:50Z</dcterms:created>
  <dcterms:modified xsi:type="dcterms:W3CDTF">2016-02-10T18:30:52Z</dcterms:modified>
</cp:coreProperties>
</file>