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346" r:id="rId2"/>
    <p:sldId id="507" r:id="rId3"/>
    <p:sldId id="522" r:id="rId4"/>
    <p:sldId id="521" r:id="rId5"/>
    <p:sldId id="494" r:id="rId6"/>
    <p:sldId id="509" r:id="rId7"/>
    <p:sldId id="510" r:id="rId8"/>
    <p:sldId id="508" r:id="rId9"/>
    <p:sldId id="512" r:id="rId10"/>
    <p:sldId id="495" r:id="rId11"/>
    <p:sldId id="511" r:id="rId12"/>
    <p:sldId id="513" r:id="rId13"/>
    <p:sldId id="514" r:id="rId14"/>
    <p:sldId id="491" r:id="rId15"/>
    <p:sldId id="515" r:id="rId16"/>
    <p:sldId id="516" r:id="rId17"/>
    <p:sldId id="489" r:id="rId18"/>
    <p:sldId id="517" r:id="rId19"/>
    <p:sldId id="524" r:id="rId20"/>
    <p:sldId id="525" r:id="rId21"/>
    <p:sldId id="498" r:id="rId22"/>
    <p:sldId id="523" r:id="rId23"/>
    <p:sldId id="518" r:id="rId2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A002E"/>
    <a:srgbClr val="000066"/>
    <a:srgbClr val="FEBC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55" autoAdjust="0"/>
    <p:restoredTop sz="95362" autoAdjust="0"/>
  </p:normalViewPr>
  <p:slideViewPr>
    <p:cSldViewPr>
      <p:cViewPr>
        <p:scale>
          <a:sx n="70" d="100"/>
          <a:sy n="70" d="100"/>
        </p:scale>
        <p:origin x="-1962" y="-852"/>
      </p:cViewPr>
      <p:guideLst>
        <p:guide orient="horz" pos="2160"/>
        <p:guide pos="2880"/>
      </p:guideLst>
    </p:cSldViewPr>
  </p:slideViewPr>
  <p:notesTextViewPr>
    <p:cViewPr>
      <p:scale>
        <a:sx n="100" d="100"/>
        <a:sy n="100" d="100"/>
      </p:scale>
      <p:origin x="0" y="0"/>
    </p:cViewPr>
  </p:notesTextViewPr>
  <p:notesViewPr>
    <p:cSldViewPr>
      <p:cViewPr varScale="1">
        <p:scale>
          <a:sx n="75" d="100"/>
          <a:sy n="75" d="100"/>
        </p:scale>
        <p:origin x="-2076"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75" tIns="46587" rIns="93175" bIns="46587"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820"/>
          </a:xfrm>
          <a:prstGeom prst="rect">
            <a:avLst/>
          </a:prstGeom>
        </p:spPr>
        <p:txBody>
          <a:bodyPr vert="horz" lIns="93175" tIns="46587" rIns="93175" bIns="46587" rtlCol="0"/>
          <a:lstStyle>
            <a:lvl1pPr algn="r">
              <a:defRPr sz="1200"/>
            </a:lvl1pPr>
          </a:lstStyle>
          <a:p>
            <a:fld id="{FAD16AAA-7BEF-4E51-A16D-54A0D7F08B45}" type="datetimeFigureOut">
              <a:rPr lang="en-US" smtClean="0"/>
              <a:pPr/>
              <a:t>2/10/2016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5" tIns="46587" rIns="93175" bIns="46587"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5" tIns="46587" rIns="93175" bIns="46587" rtlCol="0" anchor="b"/>
          <a:lstStyle>
            <a:lvl1pPr algn="r">
              <a:defRPr sz="1200"/>
            </a:lvl1pPr>
          </a:lstStyle>
          <a:p>
            <a:fld id="{B8449195-199A-45F7-8DF1-1E7304EA6633}" type="slidenum">
              <a:rPr lang="en-US" smtClean="0"/>
              <a:pPr/>
              <a:t>‹#›</a:t>
            </a:fld>
            <a:endParaRPr lang="en-US"/>
          </a:p>
        </p:txBody>
      </p:sp>
    </p:spTree>
    <p:extLst>
      <p:ext uri="{BB962C8B-B14F-4D97-AF65-F5344CB8AC3E}">
        <p14:creationId xmlns:p14="http://schemas.microsoft.com/office/powerpoint/2010/main" val="18980834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75" tIns="46587" rIns="93175" bIns="46587" rtlCol="0"/>
          <a:lstStyle>
            <a:lvl1pPr algn="l">
              <a:defRPr sz="1200"/>
            </a:lvl1pPr>
          </a:lstStyle>
          <a:p>
            <a:endParaRPr lang="en-US"/>
          </a:p>
        </p:txBody>
      </p:sp>
      <p:sp>
        <p:nvSpPr>
          <p:cNvPr id="3" name="Date Placeholder 2"/>
          <p:cNvSpPr>
            <a:spLocks noGrp="1"/>
          </p:cNvSpPr>
          <p:nvPr>
            <p:ph type="dt" idx="1"/>
          </p:nvPr>
        </p:nvSpPr>
        <p:spPr>
          <a:xfrm>
            <a:off x="3970938" y="1"/>
            <a:ext cx="3037840" cy="464820"/>
          </a:xfrm>
          <a:prstGeom prst="rect">
            <a:avLst/>
          </a:prstGeom>
        </p:spPr>
        <p:txBody>
          <a:bodyPr vert="horz" lIns="93175" tIns="46587" rIns="93175" bIns="46587" rtlCol="0"/>
          <a:lstStyle>
            <a:lvl1pPr algn="r">
              <a:defRPr sz="1200"/>
            </a:lvl1pPr>
          </a:lstStyle>
          <a:p>
            <a:fld id="{D52105B6-B9A6-47F9-816D-F7714FB32E37}" type="datetimeFigureOut">
              <a:rPr lang="en-US" smtClean="0"/>
              <a:pPr/>
              <a:t>2/10/2016</a:t>
            </a:fld>
            <a:endParaRPr lang="en-US"/>
          </a:p>
        </p:txBody>
      </p:sp>
      <p:sp>
        <p:nvSpPr>
          <p:cNvPr id="4" name="Slide Image Placeholder 3"/>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3175" tIns="46587" rIns="93175" bIns="46587"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5" tIns="46587" rIns="93175" bIns="4658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5" tIns="46587" rIns="93175" bIns="46587"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5" tIns="46587" rIns="93175" bIns="46587" rtlCol="0" anchor="b"/>
          <a:lstStyle>
            <a:lvl1pPr algn="r">
              <a:defRPr sz="1200"/>
            </a:lvl1pPr>
          </a:lstStyle>
          <a:p>
            <a:fld id="{ABC7CDAD-188D-44C5-A5BC-4EA15A595E3D}" type="slidenum">
              <a:rPr lang="en-US" smtClean="0"/>
              <a:pPr/>
              <a:t>‹#›</a:t>
            </a:fld>
            <a:endParaRPr lang="en-US"/>
          </a:p>
        </p:txBody>
      </p:sp>
    </p:spTree>
    <p:extLst>
      <p:ext uri="{BB962C8B-B14F-4D97-AF65-F5344CB8AC3E}">
        <p14:creationId xmlns:p14="http://schemas.microsoft.com/office/powerpoint/2010/main" val="1899395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TGDC Meeting in</a:t>
            </a:r>
            <a:r>
              <a:rPr lang="en-US" baseline="0" dirty="0" smtClean="0"/>
              <a:t> DC, February 2016. </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ABC7CDAD-188D-44C5-A5BC-4EA15A595E3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Efforts</a:t>
            </a:r>
            <a:r>
              <a:rPr lang="en-US" baseline="0" dirty="0" smtClean="0"/>
              <a:t> of the EAC to expand the envelope of voting system to include technologies that </a:t>
            </a:r>
            <a:r>
              <a:rPr lang="en-US" baseline="0" dirty="0" err="1" smtClean="0"/>
              <a:t>abutt</a:t>
            </a:r>
            <a:r>
              <a:rPr lang="en-US" baseline="0" dirty="0" smtClean="0"/>
              <a:t> the VS</a:t>
            </a:r>
          </a:p>
        </p:txBody>
      </p:sp>
      <p:sp>
        <p:nvSpPr>
          <p:cNvPr id="4" name="Slide Number Placeholder 3"/>
          <p:cNvSpPr>
            <a:spLocks noGrp="1"/>
          </p:cNvSpPr>
          <p:nvPr>
            <p:ph type="sldNum" sz="quarter" idx="10"/>
          </p:nvPr>
        </p:nvSpPr>
        <p:spPr/>
        <p:txBody>
          <a:bodyPr/>
          <a:lstStyle/>
          <a:p>
            <a:fld id="{ABC7CDAD-188D-44C5-A5BC-4EA15A595E3D}" type="slidenum">
              <a:rPr lang="en-US" smtClean="0"/>
              <a:pPr/>
              <a:t>16</a:t>
            </a:fld>
            <a:endParaRPr lang="en-US"/>
          </a:p>
        </p:txBody>
      </p:sp>
    </p:spTree>
    <p:extLst>
      <p:ext uri="{BB962C8B-B14F-4D97-AF65-F5344CB8AC3E}">
        <p14:creationId xmlns:p14="http://schemas.microsoft.com/office/powerpoint/2010/main" val="4822662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i="0" baseline="0">
                <a:solidFill>
                  <a:srgbClr val="FEBC1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2" name="TextBox 11"/>
          <p:cNvSpPr txBox="1"/>
          <p:nvPr userDrawn="1"/>
        </p:nvSpPr>
        <p:spPr>
          <a:xfrm>
            <a:off x="8566903" y="6581047"/>
            <a:ext cx="497252" cy="200055"/>
          </a:xfrm>
          <a:prstGeom prst="rect">
            <a:avLst/>
          </a:prstGeom>
          <a:noFill/>
        </p:spPr>
        <p:txBody>
          <a:bodyPr wrap="none" rtlCol="0">
            <a:spAutoFit/>
          </a:bodyPr>
          <a:lstStyle/>
          <a:p>
            <a:r>
              <a:rPr lang="en-US" sz="700" dirty="0" smtClean="0">
                <a:solidFill>
                  <a:srgbClr val="FFFFFF"/>
                </a:solidFill>
                <a:latin typeface="Palatino" pitchFamily="18" charset="0"/>
              </a:rPr>
              <a:t>© 2011</a:t>
            </a:r>
            <a:endParaRPr lang="en-US" sz="700" dirty="0">
              <a:solidFill>
                <a:srgbClr val="FFFFFF"/>
              </a:solidFill>
              <a:latin typeface="Palatino" pitchFamily="18" charset="0"/>
            </a:endParaRPr>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invGray">
          <a:xfrm>
            <a:off x="2590800" y="381000"/>
            <a:ext cx="3767138" cy="929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bwMode="invGray">
          <a:xfrm>
            <a:off x="1981200" y="1524001"/>
            <a:ext cx="4953000" cy="1125354"/>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baseline="0">
          <a:solidFill>
            <a:srgbClr val="FEBC11"/>
          </a:solidFill>
          <a:latin typeface="Palatino"/>
          <a:ea typeface="+mj-ea"/>
          <a:cs typeface="+mj-cs"/>
        </a:defRPr>
      </a:lvl1pPr>
    </p:titleStyle>
    <p:bodyStyle>
      <a:lvl1pPr marL="342900" indent="-342900" algn="l" defTabSz="914400" rtl="0" eaLnBrk="1" latinLnBrk="0" hangingPunct="1">
        <a:spcBef>
          <a:spcPct val="20000"/>
        </a:spcBef>
        <a:buFont typeface="Arial" pitchFamily="34" charset="0"/>
        <a:buChar char="•"/>
        <a:defRPr sz="3200" b="1" i="0" kern="1200" baseline="0">
          <a:solidFill>
            <a:srgbClr val="FFFFFF"/>
          </a:solidFill>
          <a:latin typeface="Palatino"/>
          <a:ea typeface="+mn-ea"/>
          <a:cs typeface="+mn-cs"/>
        </a:defRPr>
      </a:lvl1pPr>
      <a:lvl2pPr marL="742950" indent="-285750" algn="l" defTabSz="914400" rtl="0" eaLnBrk="1" latinLnBrk="0" hangingPunct="1">
        <a:spcBef>
          <a:spcPct val="20000"/>
        </a:spcBef>
        <a:buFont typeface="Arial" pitchFamily="34" charset="0"/>
        <a:buChar char="–"/>
        <a:defRPr sz="2800" b="1" i="0" kern="1200" baseline="0">
          <a:solidFill>
            <a:srgbClr val="FFFFFF"/>
          </a:solidFill>
          <a:latin typeface="Palatino"/>
          <a:ea typeface="+mn-ea"/>
          <a:cs typeface="+mn-cs"/>
        </a:defRPr>
      </a:lvl2pPr>
      <a:lvl3pPr marL="1143000" indent="-228600" algn="l" defTabSz="914400" rtl="0" eaLnBrk="1" latinLnBrk="0" hangingPunct="1">
        <a:spcBef>
          <a:spcPct val="20000"/>
        </a:spcBef>
        <a:buFont typeface="Arial" pitchFamily="34" charset="0"/>
        <a:buChar char="•"/>
        <a:defRPr sz="2400" b="1" i="0" kern="1200" baseline="0">
          <a:solidFill>
            <a:srgbClr val="FFFFFF"/>
          </a:solidFill>
          <a:latin typeface="Palatino"/>
          <a:ea typeface="+mn-ea"/>
          <a:cs typeface="+mn-cs"/>
        </a:defRPr>
      </a:lvl3pPr>
      <a:lvl4pPr marL="1600200" indent="-228600" algn="l" defTabSz="914400" rtl="0" eaLnBrk="1" latinLnBrk="0" hangingPunct="1">
        <a:spcBef>
          <a:spcPct val="20000"/>
        </a:spcBef>
        <a:buFont typeface="Arial" pitchFamily="34" charset="0"/>
        <a:buChar char="–"/>
        <a:defRPr sz="2000" b="1" i="0" kern="1200" baseline="0">
          <a:solidFill>
            <a:srgbClr val="FFFFFF"/>
          </a:solidFill>
          <a:latin typeface="Palatino"/>
          <a:ea typeface="+mn-ea"/>
          <a:cs typeface="+mn-cs"/>
        </a:defRPr>
      </a:lvl4pPr>
      <a:lvl5pPr marL="2057400" indent="-228600" algn="l" defTabSz="914400" rtl="0" eaLnBrk="1" latinLnBrk="0" hangingPunct="1">
        <a:spcBef>
          <a:spcPct val="20000"/>
        </a:spcBef>
        <a:buFont typeface="Arial" pitchFamily="34" charset="0"/>
        <a:buChar char="»"/>
        <a:defRPr sz="2000" b="1" i="0" kern="1200" baseline="0">
          <a:solidFill>
            <a:srgbClr val="FFFFFF"/>
          </a:solidFill>
          <a:latin typeface="Palatino"/>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971800"/>
            <a:ext cx="8229600" cy="3200400"/>
          </a:xfrm>
        </p:spPr>
        <p:txBody>
          <a:bodyPr>
            <a:normAutofit fontScale="90000"/>
          </a:bodyPr>
          <a:lstStyle/>
          <a:p>
            <a:r>
              <a:rPr lang="en-US" dirty="0" smtClean="0">
                <a:latin typeface="Palatino" pitchFamily="18" charset="0"/>
              </a:rPr>
              <a:t>TGDC Meeting</a:t>
            </a:r>
            <a:br>
              <a:rPr lang="en-US" dirty="0" smtClean="0">
                <a:latin typeface="Palatino" pitchFamily="18" charset="0"/>
              </a:rPr>
            </a:br>
            <a:r>
              <a:rPr lang="en-US" dirty="0" smtClean="0">
                <a:latin typeface="Palatino" pitchFamily="18" charset="0"/>
              </a:rPr>
              <a:t>Scope of Standards and Testing</a:t>
            </a:r>
            <a:r>
              <a:rPr lang="en-US" sz="3200" dirty="0"/>
              <a:t/>
            </a:r>
            <a:br>
              <a:rPr lang="en-US" sz="3200" dirty="0"/>
            </a:br>
            <a:r>
              <a:rPr lang="en-US" sz="3600" dirty="0" smtClean="0"/>
              <a:t/>
            </a:r>
            <a:br>
              <a:rPr lang="en-US" sz="3600" dirty="0" smtClean="0"/>
            </a:br>
            <a:r>
              <a:rPr lang="en-US" sz="3600" dirty="0" smtClean="0"/>
              <a:t>Washington, DC</a:t>
            </a:r>
            <a:r>
              <a:rPr lang="en-US" sz="3600" dirty="0"/>
              <a:t/>
            </a:r>
            <a:br>
              <a:rPr lang="en-US" sz="3600" dirty="0"/>
            </a:br>
            <a:r>
              <a:rPr lang="en-US" sz="3600" dirty="0" smtClean="0"/>
              <a:t>February 8-9, 2016</a:t>
            </a:r>
            <a:r>
              <a:rPr lang="en-US" b="1" dirty="0" smtClean="0">
                <a:latin typeface="Palatino" pitchFamily="18" charset="0"/>
              </a:rPr>
              <a:t/>
            </a:r>
            <a:br>
              <a:rPr lang="en-US" b="1" dirty="0" smtClean="0">
                <a:latin typeface="Palatino" pitchFamily="18" charset="0"/>
              </a:rPr>
            </a:br>
            <a:endParaRPr lang="en-US" dirty="0">
              <a:latin typeface="Palatino" pitchFamily="18" charset="0"/>
            </a:endParaRPr>
          </a:p>
        </p:txBody>
      </p:sp>
    </p:spTree>
    <p:extLst>
      <p:ext uri="{BB962C8B-B14F-4D97-AF65-F5344CB8AC3E}">
        <p14:creationId xmlns:p14="http://schemas.microsoft.com/office/powerpoint/2010/main" val="3436636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525962"/>
          </a:xfrm>
        </p:spPr>
        <p:txBody>
          <a:bodyPr rtlCol="0">
            <a:normAutofit fontScale="92500" lnSpcReduction="10000"/>
          </a:bodyPr>
          <a:lstStyle/>
          <a:p>
            <a:pPr>
              <a:defRPr/>
            </a:pPr>
            <a:r>
              <a:rPr lang="en-US" b="0" dirty="0" smtClean="0">
                <a:latin typeface="Times New Roman" pitchFamily="18" charset="0"/>
                <a:cs typeface="Times New Roman" pitchFamily="18" charset="0"/>
              </a:rPr>
              <a:t>Operations</a:t>
            </a:r>
          </a:p>
          <a:p>
            <a:pPr lvl="1">
              <a:defRPr/>
            </a:pPr>
            <a:r>
              <a:rPr lang="en-US" b="0" dirty="0" smtClean="0">
                <a:latin typeface="Times New Roman" pitchFamily="18" charset="0"/>
                <a:cs typeface="Times New Roman" pitchFamily="18" charset="0"/>
              </a:rPr>
              <a:t>Advanced/Early voting</a:t>
            </a:r>
          </a:p>
          <a:p>
            <a:pPr lvl="1">
              <a:defRPr/>
            </a:pPr>
            <a:r>
              <a:rPr lang="en-US" b="0" dirty="0" smtClean="0">
                <a:latin typeface="Times New Roman" pitchFamily="18" charset="0"/>
                <a:cs typeface="Times New Roman" pitchFamily="18" charset="0"/>
              </a:rPr>
              <a:t>Voter ID</a:t>
            </a:r>
          </a:p>
          <a:p>
            <a:pPr lvl="1">
              <a:defRPr/>
            </a:pPr>
            <a:r>
              <a:rPr lang="en-US" b="0" dirty="0" smtClean="0">
                <a:latin typeface="Times New Roman" pitchFamily="18" charset="0"/>
                <a:cs typeface="Times New Roman" pitchFamily="18" charset="0"/>
              </a:rPr>
              <a:t>UOCAVA ballot delivery</a:t>
            </a:r>
          </a:p>
          <a:p>
            <a:pPr lvl="1">
              <a:defRPr/>
            </a:pPr>
            <a:r>
              <a:rPr lang="en-US" b="0" dirty="0" smtClean="0">
                <a:latin typeface="Times New Roman" pitchFamily="18" charset="0"/>
                <a:cs typeface="Times New Roman" pitchFamily="18" charset="0"/>
              </a:rPr>
              <a:t>Online Voter Registration</a:t>
            </a:r>
          </a:p>
          <a:p>
            <a:pPr lvl="1">
              <a:defRPr/>
            </a:pPr>
            <a:r>
              <a:rPr lang="en-US" b="0" dirty="0" smtClean="0">
                <a:latin typeface="Times New Roman" pitchFamily="18" charset="0"/>
                <a:cs typeface="Times New Roman" pitchFamily="18" charset="0"/>
              </a:rPr>
              <a:t>Vote Centers</a:t>
            </a:r>
          </a:p>
          <a:p>
            <a:pPr lvl="1">
              <a:defRPr/>
            </a:pPr>
            <a:r>
              <a:rPr lang="en-US" b="0" dirty="0" smtClean="0">
                <a:latin typeface="Times New Roman" pitchFamily="18" charset="0"/>
                <a:cs typeface="Times New Roman" pitchFamily="18" charset="0"/>
              </a:rPr>
              <a:t>Vote-by-Mail</a:t>
            </a:r>
          </a:p>
          <a:p>
            <a:pPr lvl="1">
              <a:defRPr/>
            </a:pPr>
            <a:r>
              <a:rPr lang="en-US" b="0" dirty="0" smtClean="0">
                <a:latin typeface="Times New Roman" pitchFamily="18" charset="0"/>
                <a:cs typeface="Times New Roman" pitchFamily="18" charset="0"/>
              </a:rPr>
              <a:t>Cost structure</a:t>
            </a:r>
          </a:p>
          <a:p>
            <a:pPr lvl="1">
              <a:defRPr/>
            </a:pPr>
            <a:r>
              <a:rPr lang="en-US" b="0" dirty="0" smtClean="0">
                <a:latin typeface="Times New Roman" pitchFamily="18" charset="0"/>
                <a:cs typeface="Times New Roman" pitchFamily="18" charset="0"/>
              </a:rPr>
              <a:t>Accessibility requirements</a:t>
            </a:r>
          </a:p>
          <a:p>
            <a:pPr lvl="1">
              <a:defRPr/>
            </a:pPr>
            <a:r>
              <a:rPr lang="en-US" b="0" dirty="0" smtClean="0">
                <a:latin typeface="Times New Roman" pitchFamily="18" charset="0"/>
                <a:cs typeface="Times New Roman" pitchFamily="18" charset="0"/>
              </a:rPr>
              <a:t>Security requirements</a:t>
            </a:r>
          </a:p>
          <a:p>
            <a:pPr marL="457200" lvl="1" indent="0">
              <a:buNone/>
              <a:defRPr/>
            </a:pPr>
            <a:endParaRPr lang="en-US" dirty="0" smtClean="0">
              <a:latin typeface="Times New Roman" pitchFamily="18" charset="0"/>
              <a:cs typeface="Times New Roman" pitchFamily="18" charset="0"/>
            </a:endParaRPr>
          </a:p>
          <a:p>
            <a:pPr lvl="1">
              <a:defRPr/>
            </a:pPr>
            <a:endParaRPr lang="en-US" dirty="0" smtClean="0">
              <a:latin typeface="Times New Roman" pitchFamily="18" charset="0"/>
              <a:cs typeface="Times New Roman" pitchFamily="18" charset="0"/>
            </a:endParaRPr>
          </a:p>
          <a:p>
            <a:pPr>
              <a:defRPr/>
            </a:pPr>
            <a:endParaRPr lang="en-US" dirty="0" smtClean="0">
              <a:latin typeface="Times New Roman" pitchFamily="18" charset="0"/>
              <a:cs typeface="Times New Roman" pitchFamily="18" charset="0"/>
            </a:endParaRPr>
          </a:p>
          <a:p>
            <a:pPr marL="0" indent="0" fontAlgn="auto">
              <a:spcAft>
                <a:spcPts val="0"/>
              </a:spcAft>
              <a:buNone/>
              <a:defRPr/>
            </a:pPr>
            <a:endParaRPr lang="en-US" dirty="0">
              <a:latin typeface="Times New Roman" pitchFamily="18" charset="0"/>
              <a:cs typeface="Times New Roman" pitchFamily="18" charset="0"/>
            </a:endParaRPr>
          </a:p>
        </p:txBody>
      </p:sp>
      <p:sp>
        <p:nvSpPr>
          <p:cNvPr id="3078" name="Title 1"/>
          <p:cNvSpPr>
            <a:spLocks noGrp="1"/>
          </p:cNvSpPr>
          <p:nvPr>
            <p:ph type="title"/>
          </p:nvPr>
        </p:nvSpPr>
        <p:spPr>
          <a:xfrm>
            <a:off x="381000" y="609600"/>
            <a:ext cx="8305800" cy="914400"/>
          </a:xfrm>
        </p:spPr>
        <p:txBody>
          <a:bodyPr/>
          <a:lstStyle/>
          <a:p>
            <a:r>
              <a:rPr lang="en-US" dirty="0" smtClean="0">
                <a:latin typeface="Times New Roman" pitchFamily="18" charset="0"/>
                <a:cs typeface="Times New Roman" pitchFamily="18" charset="0"/>
              </a:rPr>
              <a:t>What has changed since 2000?</a:t>
            </a:r>
          </a:p>
        </p:txBody>
      </p:sp>
      <p:pic>
        <p:nvPicPr>
          <p:cNvPr id="7"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34715411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525962"/>
          </a:xfrm>
        </p:spPr>
        <p:txBody>
          <a:bodyPr rtlCol="0">
            <a:normAutofit fontScale="85000" lnSpcReduction="20000"/>
          </a:bodyPr>
          <a:lstStyle/>
          <a:p>
            <a:pPr>
              <a:defRPr/>
            </a:pPr>
            <a:r>
              <a:rPr lang="en-US" b="0" dirty="0" smtClean="0">
                <a:latin typeface="Times New Roman" pitchFamily="18" charset="0"/>
                <a:cs typeface="Times New Roman" pitchFamily="18" charset="0"/>
              </a:rPr>
              <a:t>Technology</a:t>
            </a:r>
          </a:p>
          <a:p>
            <a:pPr lvl="1">
              <a:defRPr/>
            </a:pPr>
            <a:r>
              <a:rPr lang="en-US" b="0" dirty="0" smtClean="0">
                <a:latin typeface="Times New Roman" pitchFamily="18" charset="0"/>
                <a:cs typeface="Times New Roman" pitchFamily="18" charset="0"/>
              </a:rPr>
              <a:t>Client-Server Architecture</a:t>
            </a:r>
          </a:p>
          <a:p>
            <a:pPr lvl="1">
              <a:defRPr/>
            </a:pPr>
            <a:r>
              <a:rPr lang="en-US" b="0" dirty="0" smtClean="0">
                <a:latin typeface="Times New Roman" pitchFamily="18" charset="0"/>
                <a:cs typeface="Times New Roman" pitchFamily="18" charset="0"/>
              </a:rPr>
              <a:t>Apps and ubiquitous computing</a:t>
            </a:r>
          </a:p>
          <a:p>
            <a:pPr lvl="1">
              <a:defRPr/>
            </a:pPr>
            <a:r>
              <a:rPr lang="en-US" b="0" dirty="0" err="1" smtClean="0">
                <a:latin typeface="Times New Roman" pitchFamily="18" charset="0"/>
                <a:cs typeface="Times New Roman" pitchFamily="18" charset="0"/>
              </a:rPr>
              <a:t>ePollbooks</a:t>
            </a:r>
            <a:endParaRPr lang="en-US" b="0" dirty="0" smtClean="0">
              <a:latin typeface="Times New Roman" pitchFamily="18" charset="0"/>
              <a:cs typeface="Times New Roman" pitchFamily="18" charset="0"/>
            </a:endParaRPr>
          </a:p>
          <a:p>
            <a:pPr lvl="1">
              <a:defRPr/>
            </a:pPr>
            <a:r>
              <a:rPr lang="en-US" b="0" dirty="0" smtClean="0">
                <a:latin typeface="Times New Roman" pitchFamily="18" charset="0"/>
                <a:cs typeface="Times New Roman" pitchFamily="18" charset="0"/>
              </a:rPr>
              <a:t>Ballot-on-Demand</a:t>
            </a:r>
          </a:p>
          <a:p>
            <a:pPr lvl="1">
              <a:defRPr/>
            </a:pPr>
            <a:r>
              <a:rPr lang="en-US" b="0" dirty="0" smtClean="0">
                <a:latin typeface="Times New Roman" pitchFamily="18" charset="0"/>
                <a:cs typeface="Times New Roman" pitchFamily="18" charset="0"/>
              </a:rPr>
              <a:t>Precinct Management Systems</a:t>
            </a:r>
          </a:p>
          <a:p>
            <a:pPr lvl="1">
              <a:defRPr/>
            </a:pPr>
            <a:r>
              <a:rPr lang="en-US" b="0" dirty="0" smtClean="0">
                <a:latin typeface="Times New Roman" pitchFamily="18" charset="0"/>
                <a:cs typeface="Times New Roman" pitchFamily="18" charset="0"/>
              </a:rPr>
              <a:t>Online VR</a:t>
            </a:r>
          </a:p>
          <a:p>
            <a:pPr lvl="1">
              <a:defRPr/>
            </a:pPr>
            <a:r>
              <a:rPr lang="en-US" b="0" dirty="0" smtClean="0">
                <a:latin typeface="Times New Roman" pitchFamily="18" charset="0"/>
                <a:cs typeface="Times New Roman" pitchFamily="18" charset="0"/>
              </a:rPr>
              <a:t>Absentee Ballot Management Systems</a:t>
            </a:r>
          </a:p>
          <a:p>
            <a:pPr lvl="1">
              <a:defRPr/>
            </a:pPr>
            <a:r>
              <a:rPr lang="en-US" b="0" dirty="0" smtClean="0">
                <a:latin typeface="Times New Roman" pitchFamily="18" charset="0"/>
                <a:cs typeface="Times New Roman" pitchFamily="18" charset="0"/>
              </a:rPr>
              <a:t>Super VR systems with integrated functions</a:t>
            </a:r>
          </a:p>
          <a:p>
            <a:pPr lvl="1">
              <a:defRPr/>
            </a:pPr>
            <a:r>
              <a:rPr lang="en-US" b="0" dirty="0" smtClean="0">
                <a:latin typeface="Times New Roman" pitchFamily="18" charset="0"/>
                <a:cs typeface="Times New Roman" pitchFamily="18" charset="0"/>
              </a:rPr>
              <a:t>Multi-modal systems</a:t>
            </a:r>
          </a:p>
          <a:p>
            <a:pPr lvl="1">
              <a:defRPr/>
            </a:pPr>
            <a:r>
              <a:rPr lang="en-US" b="0" dirty="0" smtClean="0">
                <a:latin typeface="Times New Roman" pitchFamily="18" charset="0"/>
                <a:cs typeface="Times New Roman" pitchFamily="18" charset="0"/>
              </a:rPr>
              <a:t>Multi-vendor systems</a:t>
            </a:r>
          </a:p>
          <a:p>
            <a:pPr lvl="1">
              <a:defRPr/>
            </a:pPr>
            <a:r>
              <a:rPr lang="en-US" b="0" dirty="0" smtClean="0">
                <a:latin typeface="Times New Roman" pitchFamily="18" charset="0"/>
                <a:cs typeface="Times New Roman" pitchFamily="18" charset="0"/>
              </a:rPr>
              <a:t>COTS</a:t>
            </a:r>
          </a:p>
          <a:p>
            <a:pPr lvl="1">
              <a:defRPr/>
            </a:pPr>
            <a:endParaRPr lang="en-US" dirty="0" smtClean="0">
              <a:latin typeface="Times New Roman" pitchFamily="18" charset="0"/>
              <a:cs typeface="Times New Roman" pitchFamily="18" charset="0"/>
            </a:endParaRPr>
          </a:p>
          <a:p>
            <a:pPr>
              <a:defRPr/>
            </a:pPr>
            <a:endParaRPr lang="en-US" dirty="0" smtClean="0">
              <a:latin typeface="Times New Roman" pitchFamily="18" charset="0"/>
              <a:cs typeface="Times New Roman" pitchFamily="18" charset="0"/>
            </a:endParaRPr>
          </a:p>
          <a:p>
            <a:pPr marL="0" indent="0" fontAlgn="auto">
              <a:spcAft>
                <a:spcPts val="0"/>
              </a:spcAft>
              <a:buNone/>
              <a:defRPr/>
            </a:pPr>
            <a:endParaRPr lang="en-US" dirty="0">
              <a:latin typeface="Times New Roman" pitchFamily="18" charset="0"/>
              <a:cs typeface="Times New Roman" pitchFamily="18" charset="0"/>
            </a:endParaRPr>
          </a:p>
        </p:txBody>
      </p:sp>
      <p:sp>
        <p:nvSpPr>
          <p:cNvPr id="3078" name="Title 1"/>
          <p:cNvSpPr>
            <a:spLocks noGrp="1"/>
          </p:cNvSpPr>
          <p:nvPr>
            <p:ph type="title"/>
          </p:nvPr>
        </p:nvSpPr>
        <p:spPr>
          <a:xfrm>
            <a:off x="381000" y="609600"/>
            <a:ext cx="8305800" cy="914400"/>
          </a:xfrm>
        </p:spPr>
        <p:txBody>
          <a:bodyPr/>
          <a:lstStyle/>
          <a:p>
            <a:r>
              <a:rPr lang="en-US" dirty="0" smtClean="0">
                <a:latin typeface="Times New Roman" pitchFamily="18" charset="0"/>
                <a:cs typeface="Times New Roman" pitchFamily="18" charset="0"/>
              </a:rPr>
              <a:t>What has changed since 2000?</a:t>
            </a:r>
          </a:p>
        </p:txBody>
      </p:sp>
      <p:pic>
        <p:nvPicPr>
          <p:cNvPr id="7"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25916986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525962"/>
          </a:xfrm>
        </p:spPr>
        <p:txBody>
          <a:bodyPr rtlCol="0">
            <a:normAutofit/>
          </a:bodyPr>
          <a:lstStyle/>
          <a:p>
            <a:pPr>
              <a:defRPr/>
            </a:pPr>
            <a:r>
              <a:rPr lang="en-US" b="0" dirty="0" smtClean="0">
                <a:latin typeface="Times New Roman" pitchFamily="18" charset="0"/>
                <a:cs typeface="Times New Roman" pitchFamily="18" charset="0"/>
              </a:rPr>
              <a:t>Voter Expectations</a:t>
            </a:r>
          </a:p>
          <a:p>
            <a:pPr lvl="1">
              <a:defRPr/>
            </a:pPr>
            <a:r>
              <a:rPr lang="en-US" b="0" dirty="0" smtClean="0">
                <a:latin typeface="Times New Roman" pitchFamily="18" charset="0"/>
                <a:cs typeface="Times New Roman" pitchFamily="18" charset="0"/>
              </a:rPr>
              <a:t>Transparency</a:t>
            </a:r>
          </a:p>
          <a:p>
            <a:pPr lvl="1">
              <a:defRPr/>
            </a:pPr>
            <a:r>
              <a:rPr lang="en-US" b="0" dirty="0" smtClean="0">
                <a:latin typeface="Times New Roman" pitchFamily="18" charset="0"/>
                <a:cs typeface="Times New Roman" pitchFamily="18" charset="0"/>
              </a:rPr>
              <a:t>Cost</a:t>
            </a:r>
          </a:p>
          <a:p>
            <a:pPr lvl="1">
              <a:defRPr/>
            </a:pPr>
            <a:r>
              <a:rPr lang="en-US" b="0" dirty="0" smtClean="0">
                <a:latin typeface="Times New Roman" pitchFamily="18" charset="0"/>
                <a:cs typeface="Times New Roman" pitchFamily="18" charset="0"/>
              </a:rPr>
              <a:t>Convenience</a:t>
            </a:r>
          </a:p>
          <a:p>
            <a:pPr lvl="1">
              <a:defRPr/>
            </a:pPr>
            <a:r>
              <a:rPr lang="en-US" b="0" dirty="0" smtClean="0">
                <a:latin typeface="Times New Roman" pitchFamily="18" charset="0"/>
                <a:cs typeface="Times New Roman" pitchFamily="18" charset="0"/>
              </a:rPr>
              <a:t>Speed</a:t>
            </a:r>
          </a:p>
          <a:p>
            <a:pPr marL="457200" lvl="1" indent="0">
              <a:buNone/>
              <a:defRPr/>
            </a:pPr>
            <a:endParaRPr lang="en-US" dirty="0" smtClean="0">
              <a:latin typeface="Times New Roman" pitchFamily="18" charset="0"/>
              <a:cs typeface="Times New Roman" pitchFamily="18" charset="0"/>
            </a:endParaRPr>
          </a:p>
          <a:p>
            <a:pPr lvl="1">
              <a:defRPr/>
            </a:pPr>
            <a:endParaRPr lang="en-US" dirty="0" smtClean="0">
              <a:latin typeface="Times New Roman" pitchFamily="18" charset="0"/>
              <a:cs typeface="Times New Roman" pitchFamily="18" charset="0"/>
            </a:endParaRPr>
          </a:p>
          <a:p>
            <a:pPr>
              <a:defRPr/>
            </a:pPr>
            <a:endParaRPr lang="en-US" dirty="0" smtClean="0">
              <a:latin typeface="Times New Roman" pitchFamily="18" charset="0"/>
              <a:cs typeface="Times New Roman" pitchFamily="18" charset="0"/>
            </a:endParaRPr>
          </a:p>
          <a:p>
            <a:pPr marL="0" indent="0" fontAlgn="auto">
              <a:spcAft>
                <a:spcPts val="0"/>
              </a:spcAft>
              <a:buNone/>
              <a:defRPr/>
            </a:pPr>
            <a:endParaRPr lang="en-US" dirty="0">
              <a:latin typeface="Times New Roman" pitchFamily="18" charset="0"/>
              <a:cs typeface="Times New Roman" pitchFamily="18" charset="0"/>
            </a:endParaRPr>
          </a:p>
        </p:txBody>
      </p:sp>
      <p:sp>
        <p:nvSpPr>
          <p:cNvPr id="3078" name="Title 1"/>
          <p:cNvSpPr>
            <a:spLocks noGrp="1"/>
          </p:cNvSpPr>
          <p:nvPr>
            <p:ph type="title"/>
          </p:nvPr>
        </p:nvSpPr>
        <p:spPr>
          <a:xfrm>
            <a:off x="381000" y="609600"/>
            <a:ext cx="8305800" cy="914400"/>
          </a:xfrm>
        </p:spPr>
        <p:txBody>
          <a:bodyPr/>
          <a:lstStyle/>
          <a:p>
            <a:r>
              <a:rPr lang="en-US" dirty="0" smtClean="0">
                <a:latin typeface="Times New Roman" pitchFamily="18" charset="0"/>
                <a:cs typeface="Times New Roman" pitchFamily="18" charset="0"/>
              </a:rPr>
              <a:t>What has changed since 2000?</a:t>
            </a:r>
          </a:p>
        </p:txBody>
      </p:sp>
      <p:pic>
        <p:nvPicPr>
          <p:cNvPr id="7"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37862727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522856" y="2514600"/>
            <a:ext cx="1887344" cy="12763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3610688" y="2802523"/>
            <a:ext cx="1731426" cy="338554"/>
          </a:xfrm>
          <a:prstGeom prst="rect">
            <a:avLst/>
          </a:prstGeom>
          <a:noFill/>
        </p:spPr>
        <p:txBody>
          <a:bodyPr wrap="square" rtlCol="0">
            <a:spAutoFit/>
          </a:bodyPr>
          <a:lstStyle/>
          <a:p>
            <a:pPr algn="ctr"/>
            <a:r>
              <a:rPr lang="en-US" sz="1600" dirty="0" smtClean="0"/>
              <a:t>Voting System</a:t>
            </a:r>
            <a:endParaRPr lang="en-US" sz="1600" dirty="0"/>
          </a:p>
        </p:txBody>
      </p:sp>
      <p:graphicFrame>
        <p:nvGraphicFramePr>
          <p:cNvPr id="232" name="Table 231"/>
          <p:cNvGraphicFramePr>
            <a:graphicFrameLocks noGrp="1"/>
          </p:cNvGraphicFramePr>
          <p:nvPr>
            <p:extLst>
              <p:ext uri="{D42A27DB-BD31-4B8C-83A1-F6EECF244321}">
                <p14:modId xmlns:p14="http://schemas.microsoft.com/office/powerpoint/2010/main" val="3550917560"/>
              </p:ext>
            </p:extLst>
          </p:nvPr>
        </p:nvGraphicFramePr>
        <p:xfrm>
          <a:off x="3522856" y="3200399"/>
          <a:ext cx="1887344" cy="575410"/>
        </p:xfrm>
        <a:graphic>
          <a:graphicData uri="http://schemas.openxmlformats.org/drawingml/2006/table">
            <a:tbl>
              <a:tblPr firstRow="1" bandRow="1">
                <a:tableStyleId>{5C22544A-7EE6-4342-B048-85BDC9FD1C3A}</a:tableStyleId>
              </a:tblPr>
              <a:tblGrid>
                <a:gridCol w="896744"/>
                <a:gridCol w="990600"/>
              </a:tblGrid>
              <a:tr h="301090">
                <a:tc>
                  <a:txBody>
                    <a:bodyPr/>
                    <a:lstStyle/>
                    <a:p>
                      <a:pPr algn="ctr"/>
                      <a:r>
                        <a:rPr lang="en-US" sz="1200" b="0" dirty="0" smtClean="0">
                          <a:solidFill>
                            <a:schemeClr val="tx1"/>
                          </a:solidFill>
                        </a:rPr>
                        <a:t>Define Bal.</a:t>
                      </a:r>
                      <a:endParaRPr 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smtClean="0">
                          <a:solidFill>
                            <a:schemeClr val="tx1"/>
                          </a:solidFill>
                        </a:rPr>
                        <a:t>Cap &amp; Tab</a:t>
                      </a:r>
                      <a:endParaRPr 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4037">
                <a:tc>
                  <a:txBody>
                    <a:bodyPr/>
                    <a:lstStyle/>
                    <a:p>
                      <a:pPr algn="ctr"/>
                      <a:r>
                        <a:rPr lang="en-US" sz="1200" b="0" dirty="0" smtClean="0">
                          <a:solidFill>
                            <a:schemeClr val="tx1"/>
                          </a:solidFill>
                        </a:rPr>
                        <a:t>Reports</a:t>
                      </a:r>
                      <a:endParaRPr 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smtClean="0">
                          <a:solidFill>
                            <a:schemeClr val="tx1"/>
                          </a:solidFill>
                        </a:rPr>
                        <a:t>Audits</a:t>
                      </a:r>
                      <a:endParaRPr 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 name="TextBox 2"/>
          <p:cNvSpPr txBox="1"/>
          <p:nvPr/>
        </p:nvSpPr>
        <p:spPr>
          <a:xfrm>
            <a:off x="838200" y="838200"/>
            <a:ext cx="7010400" cy="707886"/>
          </a:xfrm>
          <a:prstGeom prst="rect">
            <a:avLst/>
          </a:prstGeom>
          <a:noFill/>
        </p:spPr>
        <p:txBody>
          <a:bodyPr wrap="square" rtlCol="0">
            <a:spAutoFit/>
          </a:bodyPr>
          <a:lstStyle/>
          <a:p>
            <a:r>
              <a:rPr lang="en-US" sz="2000" dirty="0" smtClean="0">
                <a:solidFill>
                  <a:srgbClr val="FFFFFF"/>
                </a:solidFill>
                <a:latin typeface="Times New Roman" panose="02020603050405020304" pitchFamily="18" charset="0"/>
                <a:cs typeface="Times New Roman" panose="02020603050405020304" pitchFamily="18" charset="0"/>
              </a:rPr>
              <a:t>We created a construct – an abstraction - for viewing the voting system in a partial vacuum of operational complexity.  </a:t>
            </a:r>
          </a:p>
        </p:txBody>
      </p:sp>
      <p:sp>
        <p:nvSpPr>
          <p:cNvPr id="7" name="TextBox 6"/>
          <p:cNvSpPr txBox="1"/>
          <p:nvPr/>
        </p:nvSpPr>
        <p:spPr>
          <a:xfrm>
            <a:off x="859971" y="4114800"/>
            <a:ext cx="7010400" cy="1938992"/>
          </a:xfrm>
          <a:prstGeom prst="rect">
            <a:avLst/>
          </a:prstGeom>
          <a:noFill/>
        </p:spPr>
        <p:txBody>
          <a:bodyPr wrap="square" rtlCol="0">
            <a:spAutoFit/>
          </a:bodyPr>
          <a:lstStyle/>
          <a:p>
            <a:r>
              <a:rPr lang="en-US" sz="2000" dirty="0">
                <a:solidFill>
                  <a:srgbClr val="FFFFFF"/>
                </a:solidFill>
                <a:latin typeface="Times New Roman" panose="02020603050405020304" pitchFamily="18" charset="0"/>
                <a:cs typeface="Times New Roman" panose="02020603050405020304" pitchFamily="18" charset="0"/>
              </a:rPr>
              <a:t>This abstraction has purpose – it helped us isolate what we thought was important and </a:t>
            </a:r>
            <a:r>
              <a:rPr lang="en-US" sz="2000" dirty="0" smtClean="0">
                <a:solidFill>
                  <a:srgbClr val="FFFFFF"/>
                </a:solidFill>
                <a:latin typeface="Times New Roman" panose="02020603050405020304" pitchFamily="18" charset="0"/>
                <a:cs typeface="Times New Roman" panose="02020603050405020304" pitchFamily="18" charset="0"/>
              </a:rPr>
              <a:t>simplify </a:t>
            </a:r>
            <a:r>
              <a:rPr lang="en-US" sz="2000" dirty="0">
                <a:solidFill>
                  <a:srgbClr val="FFFFFF"/>
                </a:solidFill>
                <a:latin typeface="Times New Roman" panose="02020603050405020304" pitchFamily="18" charset="0"/>
                <a:cs typeface="Times New Roman" panose="02020603050405020304" pitchFamily="18" charset="0"/>
              </a:rPr>
              <a:t>the </a:t>
            </a:r>
            <a:r>
              <a:rPr lang="en-US" sz="2000" dirty="0" smtClean="0">
                <a:solidFill>
                  <a:srgbClr val="FFFFFF"/>
                </a:solidFill>
                <a:latin typeface="Times New Roman" panose="02020603050405020304" pitchFamily="18" charset="0"/>
                <a:cs typeface="Times New Roman" panose="02020603050405020304" pitchFamily="18" charset="0"/>
              </a:rPr>
              <a:t>scope </a:t>
            </a:r>
            <a:r>
              <a:rPr lang="en-US" sz="2000" dirty="0">
                <a:solidFill>
                  <a:srgbClr val="FFFFFF"/>
                </a:solidFill>
                <a:latin typeface="Times New Roman" panose="02020603050405020304" pitchFamily="18" charset="0"/>
                <a:cs typeface="Times New Roman" panose="02020603050405020304" pitchFamily="18" charset="0"/>
              </a:rPr>
              <a:t>of problems addressed by the systems and in </a:t>
            </a:r>
            <a:r>
              <a:rPr lang="en-US" sz="2000" dirty="0" smtClean="0">
                <a:solidFill>
                  <a:srgbClr val="FFFFFF"/>
                </a:solidFill>
                <a:latin typeface="Times New Roman" panose="02020603050405020304" pitchFamily="18" charset="0"/>
                <a:cs typeface="Times New Roman" panose="02020603050405020304" pitchFamily="18" charset="0"/>
              </a:rPr>
              <a:t>turn, </a:t>
            </a:r>
            <a:r>
              <a:rPr lang="en-US" sz="2000" dirty="0">
                <a:solidFill>
                  <a:srgbClr val="FFFFFF"/>
                </a:solidFill>
                <a:latin typeface="Times New Roman" panose="02020603050405020304" pitchFamily="18" charset="0"/>
                <a:cs typeface="Times New Roman" panose="02020603050405020304" pitchFamily="18" charset="0"/>
              </a:rPr>
              <a:t>simplified the design and administration of standards and tests.</a:t>
            </a:r>
          </a:p>
          <a:p>
            <a:r>
              <a:rPr lang="en-US" sz="2000" dirty="0" smtClean="0">
                <a:solidFill>
                  <a:srgbClr val="FFFFFF"/>
                </a:solidFill>
                <a:latin typeface="Times New Roman" panose="02020603050405020304" pitchFamily="18" charset="0"/>
                <a:cs typeface="Times New Roman" panose="02020603050405020304" pitchFamily="18" charset="0"/>
              </a:rPr>
              <a:t>This abstraction and simplification has created a gap between the model and reality that has become increasingly difficult to manage.</a:t>
            </a:r>
            <a:endParaRPr lang="en-US" sz="20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14969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522856" y="2514600"/>
            <a:ext cx="1887344" cy="12763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934200" y="5105400"/>
            <a:ext cx="1371600"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935522" y="1022865"/>
            <a:ext cx="1066800" cy="4616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1894716" y="1210617"/>
            <a:ext cx="16002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948133" y="2313919"/>
            <a:ext cx="1066800" cy="838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722756" y="5604660"/>
            <a:ext cx="16002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t>
            </a:r>
            <a:endParaRPr lang="en-US" dirty="0"/>
          </a:p>
        </p:txBody>
      </p:sp>
      <p:sp>
        <p:nvSpPr>
          <p:cNvPr id="16" name="Rectangle 15"/>
          <p:cNvSpPr/>
          <p:nvPr/>
        </p:nvSpPr>
        <p:spPr>
          <a:xfrm>
            <a:off x="1122556" y="4343400"/>
            <a:ext cx="16002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6855758" y="4050506"/>
            <a:ext cx="16002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6781800" y="2209800"/>
            <a:ext cx="16002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7114046" y="978895"/>
            <a:ext cx="1115554" cy="79857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3610688" y="2802523"/>
            <a:ext cx="1731426" cy="338554"/>
          </a:xfrm>
          <a:prstGeom prst="rect">
            <a:avLst/>
          </a:prstGeom>
          <a:noFill/>
        </p:spPr>
        <p:txBody>
          <a:bodyPr wrap="square" rtlCol="0">
            <a:spAutoFit/>
          </a:bodyPr>
          <a:lstStyle/>
          <a:p>
            <a:pPr algn="ctr"/>
            <a:r>
              <a:rPr lang="en-US" sz="1600" dirty="0" smtClean="0"/>
              <a:t>Voting System</a:t>
            </a:r>
            <a:endParaRPr lang="en-US" sz="1600" dirty="0"/>
          </a:p>
        </p:txBody>
      </p:sp>
      <p:sp>
        <p:nvSpPr>
          <p:cNvPr id="40" name="Rectangle 39"/>
          <p:cNvSpPr/>
          <p:nvPr/>
        </p:nvSpPr>
        <p:spPr>
          <a:xfrm>
            <a:off x="4876800" y="4331732"/>
            <a:ext cx="9906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4953000" y="4528248"/>
            <a:ext cx="838200" cy="646331"/>
          </a:xfrm>
          <a:prstGeom prst="rect">
            <a:avLst/>
          </a:prstGeom>
          <a:noFill/>
        </p:spPr>
        <p:txBody>
          <a:bodyPr wrap="square" rtlCol="0">
            <a:spAutoFit/>
          </a:bodyPr>
          <a:lstStyle/>
          <a:p>
            <a:pPr algn="ctr"/>
            <a:r>
              <a:rPr lang="en-US" sz="1200" dirty="0" smtClean="0"/>
              <a:t>Ballot Marking System</a:t>
            </a:r>
            <a:endParaRPr lang="en-US" sz="1200" dirty="0"/>
          </a:p>
        </p:txBody>
      </p:sp>
      <p:sp>
        <p:nvSpPr>
          <p:cNvPr id="76" name="TextBox 75"/>
          <p:cNvSpPr txBox="1"/>
          <p:nvPr/>
        </p:nvSpPr>
        <p:spPr>
          <a:xfrm>
            <a:off x="7010400" y="5181600"/>
            <a:ext cx="1447800" cy="461665"/>
          </a:xfrm>
          <a:prstGeom prst="rect">
            <a:avLst/>
          </a:prstGeom>
          <a:noFill/>
        </p:spPr>
        <p:txBody>
          <a:bodyPr wrap="square" rtlCol="0">
            <a:spAutoFit/>
          </a:bodyPr>
          <a:lstStyle/>
          <a:p>
            <a:r>
              <a:rPr lang="en-US" sz="1200" dirty="0" smtClean="0"/>
              <a:t>Administrative Reports</a:t>
            </a:r>
            <a:endParaRPr lang="en-US" sz="1200" dirty="0"/>
          </a:p>
        </p:txBody>
      </p:sp>
      <p:sp>
        <p:nvSpPr>
          <p:cNvPr id="77" name="TextBox 76"/>
          <p:cNvSpPr txBox="1"/>
          <p:nvPr/>
        </p:nvSpPr>
        <p:spPr>
          <a:xfrm>
            <a:off x="7010400" y="4061936"/>
            <a:ext cx="1447800" cy="738664"/>
          </a:xfrm>
          <a:prstGeom prst="rect">
            <a:avLst/>
          </a:prstGeom>
          <a:noFill/>
        </p:spPr>
        <p:txBody>
          <a:bodyPr wrap="square" rtlCol="0">
            <a:spAutoFit/>
          </a:bodyPr>
          <a:lstStyle/>
          <a:p>
            <a:r>
              <a:rPr lang="en-US" sz="1400" dirty="0" smtClean="0"/>
              <a:t>Statewide</a:t>
            </a:r>
          </a:p>
          <a:p>
            <a:r>
              <a:rPr lang="en-US" sz="1400" dirty="0" smtClean="0"/>
              <a:t>Election Night Reporting</a:t>
            </a:r>
            <a:endParaRPr lang="en-US" sz="1400" dirty="0"/>
          </a:p>
        </p:txBody>
      </p:sp>
      <p:sp>
        <p:nvSpPr>
          <p:cNvPr id="78" name="TextBox 77"/>
          <p:cNvSpPr txBox="1"/>
          <p:nvPr/>
        </p:nvSpPr>
        <p:spPr>
          <a:xfrm>
            <a:off x="6934200" y="2438400"/>
            <a:ext cx="1295400" cy="369332"/>
          </a:xfrm>
          <a:prstGeom prst="rect">
            <a:avLst/>
          </a:prstGeom>
          <a:noFill/>
        </p:spPr>
        <p:txBody>
          <a:bodyPr wrap="square" rtlCol="0">
            <a:spAutoFit/>
          </a:bodyPr>
          <a:lstStyle/>
          <a:p>
            <a:r>
              <a:rPr lang="en-US" dirty="0" smtClean="0"/>
              <a:t>E-pollbooks</a:t>
            </a:r>
            <a:endParaRPr lang="en-US" dirty="0"/>
          </a:p>
        </p:txBody>
      </p:sp>
      <p:sp>
        <p:nvSpPr>
          <p:cNvPr id="79" name="TextBox 78"/>
          <p:cNvSpPr txBox="1"/>
          <p:nvPr/>
        </p:nvSpPr>
        <p:spPr>
          <a:xfrm>
            <a:off x="7010400" y="1038807"/>
            <a:ext cx="1295400" cy="738664"/>
          </a:xfrm>
          <a:prstGeom prst="rect">
            <a:avLst/>
          </a:prstGeom>
          <a:noFill/>
        </p:spPr>
        <p:txBody>
          <a:bodyPr wrap="square" rtlCol="0">
            <a:spAutoFit/>
          </a:bodyPr>
          <a:lstStyle/>
          <a:p>
            <a:pPr algn="ctr"/>
            <a:r>
              <a:rPr lang="en-US" sz="1400" dirty="0" smtClean="0"/>
              <a:t>Candidate Qualifying System</a:t>
            </a:r>
            <a:endParaRPr lang="en-US" sz="1400" dirty="0"/>
          </a:p>
        </p:txBody>
      </p:sp>
      <p:sp>
        <p:nvSpPr>
          <p:cNvPr id="80" name="TextBox 79"/>
          <p:cNvSpPr txBox="1"/>
          <p:nvPr/>
        </p:nvSpPr>
        <p:spPr>
          <a:xfrm>
            <a:off x="2123316" y="1439217"/>
            <a:ext cx="1219200" cy="369332"/>
          </a:xfrm>
          <a:prstGeom prst="rect">
            <a:avLst/>
          </a:prstGeom>
          <a:noFill/>
        </p:spPr>
        <p:txBody>
          <a:bodyPr wrap="square" rtlCol="0">
            <a:spAutoFit/>
          </a:bodyPr>
          <a:lstStyle/>
          <a:p>
            <a:r>
              <a:rPr lang="en-US" dirty="0" smtClean="0"/>
              <a:t>VR System</a:t>
            </a:r>
            <a:endParaRPr lang="en-US" dirty="0"/>
          </a:p>
        </p:txBody>
      </p:sp>
      <p:sp>
        <p:nvSpPr>
          <p:cNvPr id="81" name="TextBox 80"/>
          <p:cNvSpPr txBox="1"/>
          <p:nvPr/>
        </p:nvSpPr>
        <p:spPr>
          <a:xfrm>
            <a:off x="1198756" y="4419600"/>
            <a:ext cx="1371600" cy="738664"/>
          </a:xfrm>
          <a:prstGeom prst="rect">
            <a:avLst/>
          </a:prstGeom>
          <a:noFill/>
        </p:spPr>
        <p:txBody>
          <a:bodyPr wrap="square" rtlCol="0">
            <a:spAutoFit/>
          </a:bodyPr>
          <a:lstStyle/>
          <a:p>
            <a:r>
              <a:rPr lang="en-US" sz="1400" dirty="0" smtClean="0"/>
              <a:t>UOCAVA /</a:t>
            </a:r>
          </a:p>
          <a:p>
            <a:r>
              <a:rPr lang="en-US" sz="1400" dirty="0" smtClean="0"/>
              <a:t>Ballot Delivery/Return</a:t>
            </a:r>
            <a:endParaRPr lang="en-US" sz="1400" dirty="0"/>
          </a:p>
        </p:txBody>
      </p:sp>
      <p:sp>
        <p:nvSpPr>
          <p:cNvPr id="82" name="TextBox 81"/>
          <p:cNvSpPr txBox="1"/>
          <p:nvPr/>
        </p:nvSpPr>
        <p:spPr>
          <a:xfrm>
            <a:off x="2024333" y="2390119"/>
            <a:ext cx="990600" cy="646331"/>
          </a:xfrm>
          <a:prstGeom prst="rect">
            <a:avLst/>
          </a:prstGeom>
          <a:noFill/>
        </p:spPr>
        <p:txBody>
          <a:bodyPr wrap="square" rtlCol="0">
            <a:spAutoFit/>
          </a:bodyPr>
          <a:lstStyle/>
          <a:p>
            <a:pPr algn="ctr"/>
            <a:r>
              <a:rPr lang="en-US" sz="1200" dirty="0" smtClean="0"/>
              <a:t>Voter  Information</a:t>
            </a:r>
          </a:p>
          <a:p>
            <a:pPr algn="ctr"/>
            <a:r>
              <a:rPr lang="en-US" sz="1200" dirty="0" smtClean="0"/>
              <a:t>System</a:t>
            </a:r>
            <a:endParaRPr lang="en-US" sz="1200" dirty="0"/>
          </a:p>
        </p:txBody>
      </p:sp>
      <p:sp>
        <p:nvSpPr>
          <p:cNvPr id="83" name="Rectangle 82"/>
          <p:cNvSpPr/>
          <p:nvPr/>
        </p:nvSpPr>
        <p:spPr>
          <a:xfrm>
            <a:off x="990600" y="5791200"/>
            <a:ext cx="1066800" cy="685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TextBox 83"/>
          <p:cNvSpPr txBox="1"/>
          <p:nvPr/>
        </p:nvSpPr>
        <p:spPr>
          <a:xfrm>
            <a:off x="990600" y="5867400"/>
            <a:ext cx="1066800" cy="523220"/>
          </a:xfrm>
          <a:prstGeom prst="rect">
            <a:avLst/>
          </a:prstGeom>
          <a:noFill/>
        </p:spPr>
        <p:txBody>
          <a:bodyPr wrap="square" rtlCol="0">
            <a:spAutoFit/>
          </a:bodyPr>
          <a:lstStyle/>
          <a:p>
            <a:pPr algn="ctr"/>
            <a:r>
              <a:rPr lang="en-US" sz="1400" dirty="0" smtClean="0"/>
              <a:t>Ballot Printing</a:t>
            </a:r>
            <a:endParaRPr lang="en-US" sz="1400" dirty="0"/>
          </a:p>
        </p:txBody>
      </p:sp>
      <p:sp>
        <p:nvSpPr>
          <p:cNvPr id="86" name="TextBox 85"/>
          <p:cNvSpPr txBox="1"/>
          <p:nvPr/>
        </p:nvSpPr>
        <p:spPr>
          <a:xfrm>
            <a:off x="3949197" y="1022865"/>
            <a:ext cx="1053126" cy="461665"/>
          </a:xfrm>
          <a:prstGeom prst="rect">
            <a:avLst/>
          </a:prstGeom>
          <a:noFill/>
        </p:spPr>
        <p:txBody>
          <a:bodyPr wrap="square" rtlCol="0">
            <a:spAutoFit/>
          </a:bodyPr>
          <a:lstStyle/>
          <a:p>
            <a:pPr algn="ctr"/>
            <a:r>
              <a:rPr lang="en-US" sz="1200" dirty="0" smtClean="0"/>
              <a:t>(re)Districting</a:t>
            </a:r>
          </a:p>
          <a:p>
            <a:pPr algn="ctr"/>
            <a:r>
              <a:rPr lang="en-US" sz="1200" dirty="0" smtClean="0"/>
              <a:t>Systems</a:t>
            </a:r>
            <a:endParaRPr lang="en-US" sz="1200" dirty="0"/>
          </a:p>
        </p:txBody>
      </p:sp>
      <p:cxnSp>
        <p:nvCxnSpPr>
          <p:cNvPr id="100" name="Curved Connector 99"/>
          <p:cNvCxnSpPr>
            <a:stCxn id="12" idx="2"/>
            <a:endCxn id="10" idx="0"/>
          </p:cNvCxnSpPr>
          <p:nvPr/>
        </p:nvCxnSpPr>
        <p:spPr>
          <a:xfrm rot="5400000">
            <a:off x="3952690" y="1998368"/>
            <a:ext cx="1030070" cy="2394"/>
          </a:xfrm>
          <a:prstGeom prst="curvedConnector3">
            <a:avLst>
              <a:gd name="adj1" fmla="val 50000"/>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02" name="Shape 101"/>
          <p:cNvCxnSpPr>
            <a:stCxn id="13" idx="3"/>
            <a:endCxn id="10" idx="0"/>
          </p:cNvCxnSpPr>
          <p:nvPr/>
        </p:nvCxnSpPr>
        <p:spPr>
          <a:xfrm>
            <a:off x="3494916" y="1667817"/>
            <a:ext cx="971612" cy="846783"/>
          </a:xfrm>
          <a:prstGeom prst="curved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sp>
        <p:nvSpPr>
          <p:cNvPr id="136" name="Rectangle 135"/>
          <p:cNvSpPr/>
          <p:nvPr/>
        </p:nvSpPr>
        <p:spPr>
          <a:xfrm>
            <a:off x="3162300" y="4545092"/>
            <a:ext cx="1066800" cy="685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 name="TextBox 136"/>
          <p:cNvSpPr txBox="1"/>
          <p:nvPr/>
        </p:nvSpPr>
        <p:spPr>
          <a:xfrm>
            <a:off x="3162300" y="4621292"/>
            <a:ext cx="1066800" cy="523220"/>
          </a:xfrm>
          <a:prstGeom prst="rect">
            <a:avLst/>
          </a:prstGeom>
          <a:noFill/>
        </p:spPr>
        <p:txBody>
          <a:bodyPr wrap="square" rtlCol="0">
            <a:spAutoFit/>
          </a:bodyPr>
          <a:lstStyle/>
          <a:p>
            <a:pPr algn="ctr"/>
            <a:r>
              <a:rPr lang="en-US" sz="1400" dirty="0" smtClean="0"/>
              <a:t>Ballot on Demand</a:t>
            </a:r>
            <a:endParaRPr lang="en-US" sz="1400" dirty="0"/>
          </a:p>
        </p:txBody>
      </p:sp>
      <p:cxnSp>
        <p:nvCxnSpPr>
          <p:cNvPr id="166" name="Curved Connector 165"/>
          <p:cNvCxnSpPr/>
          <p:nvPr/>
        </p:nvCxnSpPr>
        <p:spPr>
          <a:xfrm rot="5400000">
            <a:off x="2961516" y="2203450"/>
            <a:ext cx="152400" cy="127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169" name="Rectangle 168"/>
          <p:cNvSpPr/>
          <p:nvPr/>
        </p:nvSpPr>
        <p:spPr>
          <a:xfrm>
            <a:off x="5666015" y="1705916"/>
            <a:ext cx="859969" cy="77058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TextBox 169"/>
          <p:cNvSpPr txBox="1"/>
          <p:nvPr/>
        </p:nvSpPr>
        <p:spPr>
          <a:xfrm>
            <a:off x="5687784" y="1866899"/>
            <a:ext cx="838200" cy="523220"/>
          </a:xfrm>
          <a:prstGeom prst="rect">
            <a:avLst/>
          </a:prstGeom>
          <a:noFill/>
        </p:spPr>
        <p:txBody>
          <a:bodyPr wrap="square" rtlCol="0">
            <a:spAutoFit/>
          </a:bodyPr>
          <a:lstStyle/>
          <a:p>
            <a:pPr algn="ctr"/>
            <a:r>
              <a:rPr lang="en-US" sz="1400" dirty="0" smtClean="0"/>
              <a:t>Auditing</a:t>
            </a:r>
          </a:p>
          <a:p>
            <a:pPr algn="ctr"/>
            <a:r>
              <a:rPr lang="en-US" sz="1400" dirty="0" smtClean="0"/>
              <a:t>Systems</a:t>
            </a:r>
            <a:endParaRPr lang="en-US" sz="1400" dirty="0"/>
          </a:p>
        </p:txBody>
      </p:sp>
      <p:cxnSp>
        <p:nvCxnSpPr>
          <p:cNvPr id="172" name="Curved Connector 171"/>
          <p:cNvCxnSpPr>
            <a:stCxn id="10" idx="0"/>
            <a:endCxn id="169" idx="1"/>
          </p:cNvCxnSpPr>
          <p:nvPr/>
        </p:nvCxnSpPr>
        <p:spPr>
          <a:xfrm rot="5400000" flipH="1" flipV="1">
            <a:off x="4854575" y="1703161"/>
            <a:ext cx="423392" cy="1199487"/>
          </a:xfrm>
          <a:prstGeom prst="curved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sp>
        <p:nvSpPr>
          <p:cNvPr id="174" name="TextBox 173"/>
          <p:cNvSpPr txBox="1"/>
          <p:nvPr/>
        </p:nvSpPr>
        <p:spPr>
          <a:xfrm>
            <a:off x="1738264" y="84958"/>
            <a:ext cx="5562600" cy="400110"/>
          </a:xfrm>
          <a:prstGeom prst="rect">
            <a:avLst/>
          </a:prstGeom>
          <a:noFill/>
        </p:spPr>
        <p:txBody>
          <a:bodyPr wrap="square" rtlCol="0">
            <a:spAutoFit/>
          </a:bodyPr>
          <a:lstStyle/>
          <a:p>
            <a:pPr algn="ctr"/>
            <a:r>
              <a:rPr lang="en-US" sz="2000" b="1" dirty="0" smtClean="0">
                <a:solidFill>
                  <a:srgbClr val="FFFFFF"/>
                </a:solidFill>
              </a:rPr>
              <a:t>Interaction of Voting and Election Systems</a:t>
            </a:r>
            <a:endParaRPr lang="en-US" sz="2000" b="1" dirty="0">
              <a:solidFill>
                <a:srgbClr val="FFFFFF"/>
              </a:solidFill>
            </a:endParaRPr>
          </a:p>
        </p:txBody>
      </p:sp>
      <p:cxnSp>
        <p:nvCxnSpPr>
          <p:cNvPr id="178" name="Shape 177"/>
          <p:cNvCxnSpPr>
            <a:stCxn id="19" idx="1"/>
            <a:endCxn id="10" idx="0"/>
          </p:cNvCxnSpPr>
          <p:nvPr/>
        </p:nvCxnSpPr>
        <p:spPr>
          <a:xfrm rot="10800000" flipV="1">
            <a:off x="4466528" y="1378182"/>
            <a:ext cx="2647518" cy="1136417"/>
          </a:xfrm>
          <a:prstGeom prst="curved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sp>
        <p:nvSpPr>
          <p:cNvPr id="190" name="Rectangle 189"/>
          <p:cNvSpPr/>
          <p:nvPr/>
        </p:nvSpPr>
        <p:spPr>
          <a:xfrm>
            <a:off x="287051" y="2705100"/>
            <a:ext cx="1066800" cy="838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TextBox 190"/>
          <p:cNvSpPr txBox="1"/>
          <p:nvPr/>
        </p:nvSpPr>
        <p:spPr>
          <a:xfrm>
            <a:off x="363251" y="2781300"/>
            <a:ext cx="990600" cy="646331"/>
          </a:xfrm>
          <a:prstGeom prst="rect">
            <a:avLst/>
          </a:prstGeom>
          <a:noFill/>
        </p:spPr>
        <p:txBody>
          <a:bodyPr wrap="square" rtlCol="0">
            <a:spAutoFit/>
          </a:bodyPr>
          <a:lstStyle/>
          <a:p>
            <a:r>
              <a:rPr lang="en-US" sz="1200" dirty="0" err="1" smtClean="0"/>
              <a:t>Pollworker</a:t>
            </a:r>
            <a:r>
              <a:rPr lang="en-US" sz="1200" dirty="0" smtClean="0"/>
              <a:t>/</a:t>
            </a:r>
          </a:p>
          <a:p>
            <a:r>
              <a:rPr lang="en-US" sz="1200" dirty="0" smtClean="0"/>
              <a:t>Staff</a:t>
            </a:r>
          </a:p>
          <a:p>
            <a:r>
              <a:rPr lang="en-US" sz="1200" dirty="0" smtClean="0"/>
              <a:t>Training Sys.</a:t>
            </a:r>
            <a:endParaRPr lang="en-US" sz="1200" dirty="0"/>
          </a:p>
        </p:txBody>
      </p:sp>
      <p:cxnSp>
        <p:nvCxnSpPr>
          <p:cNvPr id="197" name="Shape 196"/>
          <p:cNvCxnSpPr>
            <a:endCxn id="191" idx="3"/>
          </p:cNvCxnSpPr>
          <p:nvPr/>
        </p:nvCxnSpPr>
        <p:spPr>
          <a:xfrm rot="10800000">
            <a:off x="1353851" y="3104467"/>
            <a:ext cx="2169006" cy="76227"/>
          </a:xfrm>
          <a:prstGeom prst="bentConnector3">
            <a:avLst>
              <a:gd name="adj1" fmla="val 8513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200" name="Elbow Connector 199"/>
          <p:cNvCxnSpPr>
            <a:stCxn id="232" idx="2"/>
            <a:endCxn id="11" idx="1"/>
          </p:cNvCxnSpPr>
          <p:nvPr/>
        </p:nvCxnSpPr>
        <p:spPr>
          <a:xfrm rot="16200000" flipH="1">
            <a:off x="4883169" y="3359168"/>
            <a:ext cx="1634391" cy="2467672"/>
          </a:xfrm>
          <a:prstGeom prst="bent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203" name="Elbow Connector 202"/>
          <p:cNvCxnSpPr>
            <a:stCxn id="232" idx="2"/>
          </p:cNvCxnSpPr>
          <p:nvPr/>
        </p:nvCxnSpPr>
        <p:spPr>
          <a:xfrm rot="16200000" flipH="1">
            <a:off x="5424770" y="2817567"/>
            <a:ext cx="499388" cy="2415872"/>
          </a:xfrm>
          <a:prstGeom prst="bent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225" name="Elbow Connector 224"/>
          <p:cNvCxnSpPr>
            <a:stCxn id="40" idx="0"/>
            <a:endCxn id="232" idx="1"/>
          </p:cNvCxnSpPr>
          <p:nvPr/>
        </p:nvCxnSpPr>
        <p:spPr>
          <a:xfrm rot="16200000" flipV="1">
            <a:off x="4025664" y="2985296"/>
            <a:ext cx="843628" cy="1849244"/>
          </a:xfrm>
          <a:prstGeom prst="bentConnector4">
            <a:avLst>
              <a:gd name="adj1" fmla="val 32948"/>
              <a:gd name="adj2" fmla="val 112362"/>
            </a:avLst>
          </a:prstGeom>
          <a:ln>
            <a:solidFill>
              <a:srgbClr val="FFFF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34" name="Elbow Connector 233"/>
          <p:cNvCxnSpPr>
            <a:stCxn id="10" idx="3"/>
            <a:endCxn id="18" idx="1"/>
          </p:cNvCxnSpPr>
          <p:nvPr/>
        </p:nvCxnSpPr>
        <p:spPr>
          <a:xfrm flipV="1">
            <a:off x="5410200" y="2667000"/>
            <a:ext cx="1371600" cy="485775"/>
          </a:xfrm>
          <a:prstGeom prst="bentConnector3">
            <a:avLst>
              <a:gd name="adj1" fmla="val 50000"/>
            </a:avLst>
          </a:prstGeom>
          <a:ln>
            <a:solidFill>
              <a:srgbClr val="FFFFFF"/>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59" name="Rectangle 258"/>
          <p:cNvSpPr/>
          <p:nvPr/>
        </p:nvSpPr>
        <p:spPr>
          <a:xfrm>
            <a:off x="4800600" y="5562600"/>
            <a:ext cx="1371600" cy="762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0" name="TextBox 259"/>
          <p:cNvSpPr txBox="1"/>
          <p:nvPr/>
        </p:nvSpPr>
        <p:spPr>
          <a:xfrm>
            <a:off x="4876800" y="5638800"/>
            <a:ext cx="1219200" cy="646331"/>
          </a:xfrm>
          <a:prstGeom prst="rect">
            <a:avLst/>
          </a:prstGeom>
          <a:noFill/>
        </p:spPr>
        <p:txBody>
          <a:bodyPr wrap="square" rtlCol="0">
            <a:spAutoFit/>
          </a:bodyPr>
          <a:lstStyle/>
          <a:p>
            <a:r>
              <a:rPr lang="en-US" sz="1200" dirty="0" smtClean="0"/>
              <a:t>Voter Authentication System</a:t>
            </a:r>
            <a:endParaRPr lang="en-US" sz="1200" dirty="0"/>
          </a:p>
        </p:txBody>
      </p:sp>
      <p:cxnSp>
        <p:nvCxnSpPr>
          <p:cNvPr id="262" name="Elbow Connector 261"/>
          <p:cNvCxnSpPr>
            <a:endCxn id="18" idx="1"/>
          </p:cNvCxnSpPr>
          <p:nvPr/>
        </p:nvCxnSpPr>
        <p:spPr>
          <a:xfrm rot="5400000" flipH="1" flipV="1">
            <a:off x="4953000" y="3733800"/>
            <a:ext cx="2895600" cy="762000"/>
          </a:xfrm>
          <a:prstGeom prst="bentConnector2">
            <a:avLst/>
          </a:prstGeom>
          <a:ln>
            <a:solidFill>
              <a:srgbClr val="FFFFFF"/>
            </a:solidFill>
            <a:headEnd type="arrow"/>
            <a:tailEnd type="arrow"/>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3842" y="3346493"/>
            <a:ext cx="891806" cy="5234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7518796" y="3386438"/>
            <a:ext cx="850106" cy="461665"/>
          </a:xfrm>
          <a:prstGeom prst="rect">
            <a:avLst/>
          </a:prstGeom>
          <a:noFill/>
        </p:spPr>
        <p:txBody>
          <a:bodyPr wrap="square" rtlCol="0">
            <a:spAutoFit/>
          </a:bodyPr>
          <a:lstStyle/>
          <a:p>
            <a:r>
              <a:rPr lang="en-US" sz="1200" dirty="0" smtClean="0"/>
              <a:t>Barcode </a:t>
            </a:r>
          </a:p>
          <a:p>
            <a:r>
              <a:rPr lang="en-US" sz="1200" dirty="0" smtClean="0"/>
              <a:t>Scanner</a:t>
            </a:r>
            <a:endParaRPr lang="en-US" sz="1200" dirty="0"/>
          </a:p>
        </p:txBody>
      </p:sp>
      <p:cxnSp>
        <p:nvCxnSpPr>
          <p:cNvPr id="9" name="Straight Arrow Connector 8"/>
          <p:cNvCxnSpPr>
            <a:stCxn id="1026" idx="0"/>
            <a:endCxn id="18" idx="2"/>
          </p:cNvCxnSpPr>
          <p:nvPr/>
        </p:nvCxnSpPr>
        <p:spPr>
          <a:xfrm flipH="1" flipV="1">
            <a:off x="7581900" y="3124200"/>
            <a:ext cx="257845" cy="222293"/>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7493" y="5809784"/>
            <a:ext cx="1395413" cy="63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TextBox 22"/>
          <p:cNvSpPr txBox="1"/>
          <p:nvPr/>
        </p:nvSpPr>
        <p:spPr>
          <a:xfrm>
            <a:off x="6743699" y="5924550"/>
            <a:ext cx="1143000" cy="461665"/>
          </a:xfrm>
          <a:prstGeom prst="rect">
            <a:avLst/>
          </a:prstGeom>
          <a:noFill/>
        </p:spPr>
        <p:txBody>
          <a:bodyPr wrap="square" rtlCol="0">
            <a:spAutoFit/>
          </a:bodyPr>
          <a:lstStyle/>
          <a:p>
            <a:r>
              <a:rPr lang="en-US" sz="1200" dirty="0" smtClean="0"/>
              <a:t>Absentee Application</a:t>
            </a:r>
            <a:endParaRPr lang="en-US" sz="1200" dirty="0"/>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2848" y="727891"/>
            <a:ext cx="1020181" cy="5899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1268" y="3310354"/>
            <a:ext cx="1031488" cy="740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4" name="TextBox 223"/>
          <p:cNvSpPr txBox="1"/>
          <p:nvPr/>
        </p:nvSpPr>
        <p:spPr>
          <a:xfrm>
            <a:off x="414353" y="807286"/>
            <a:ext cx="947744" cy="461665"/>
          </a:xfrm>
          <a:prstGeom prst="rect">
            <a:avLst/>
          </a:prstGeom>
          <a:noFill/>
        </p:spPr>
        <p:txBody>
          <a:bodyPr wrap="square" rtlCol="0">
            <a:spAutoFit/>
          </a:bodyPr>
          <a:lstStyle/>
          <a:p>
            <a:r>
              <a:rPr lang="en-US" sz="1200" dirty="0" smtClean="0"/>
              <a:t>Online VR System</a:t>
            </a:r>
            <a:endParaRPr lang="en-US" sz="1200" dirty="0"/>
          </a:p>
        </p:txBody>
      </p:sp>
      <p:sp>
        <p:nvSpPr>
          <p:cNvPr id="226" name="TextBox 225"/>
          <p:cNvSpPr txBox="1"/>
          <p:nvPr/>
        </p:nvSpPr>
        <p:spPr>
          <a:xfrm>
            <a:off x="1884556" y="3310354"/>
            <a:ext cx="1011044" cy="646331"/>
          </a:xfrm>
          <a:prstGeom prst="rect">
            <a:avLst/>
          </a:prstGeom>
          <a:noFill/>
        </p:spPr>
        <p:txBody>
          <a:bodyPr wrap="square" rtlCol="0">
            <a:spAutoFit/>
          </a:bodyPr>
          <a:lstStyle/>
          <a:p>
            <a:r>
              <a:rPr lang="en-US" sz="1200" dirty="0" smtClean="0"/>
              <a:t>Ballot Tracking System</a:t>
            </a:r>
            <a:endParaRPr lang="en-US" sz="1200" dirty="0"/>
          </a:p>
        </p:txBody>
      </p:sp>
      <p:sp>
        <p:nvSpPr>
          <p:cNvPr id="2" name="TextBox 1"/>
          <p:cNvSpPr txBox="1"/>
          <p:nvPr/>
        </p:nvSpPr>
        <p:spPr>
          <a:xfrm>
            <a:off x="7943849" y="6465609"/>
            <a:ext cx="1028701" cy="246221"/>
          </a:xfrm>
          <a:prstGeom prst="rect">
            <a:avLst/>
          </a:prstGeom>
          <a:noFill/>
        </p:spPr>
        <p:txBody>
          <a:bodyPr wrap="square" rtlCol="0">
            <a:spAutoFit/>
          </a:bodyPr>
          <a:lstStyle/>
          <a:p>
            <a:pPr algn="ctr"/>
            <a:r>
              <a:rPr lang="en-US" sz="1000" dirty="0">
                <a:solidFill>
                  <a:srgbClr val="FFFFFF"/>
                </a:solidFill>
              </a:rPr>
              <a:t>© </a:t>
            </a:r>
            <a:r>
              <a:rPr lang="en-US" sz="1000" dirty="0" smtClean="0">
                <a:solidFill>
                  <a:srgbClr val="FFFFFF"/>
                </a:solidFill>
              </a:rPr>
              <a:t>2016</a:t>
            </a:r>
          </a:p>
        </p:txBody>
      </p:sp>
      <p:sp>
        <p:nvSpPr>
          <p:cNvPr id="6" name="TextBox 5"/>
          <p:cNvSpPr txBox="1"/>
          <p:nvPr/>
        </p:nvSpPr>
        <p:spPr>
          <a:xfrm>
            <a:off x="2895600" y="5833260"/>
            <a:ext cx="1141606" cy="523220"/>
          </a:xfrm>
          <a:prstGeom prst="rect">
            <a:avLst/>
          </a:prstGeom>
          <a:noFill/>
        </p:spPr>
        <p:txBody>
          <a:bodyPr wrap="square" rtlCol="0">
            <a:spAutoFit/>
          </a:bodyPr>
          <a:lstStyle/>
          <a:p>
            <a:r>
              <a:rPr lang="en-US" sz="1400" dirty="0" smtClean="0"/>
              <a:t>Precinct </a:t>
            </a:r>
            <a:r>
              <a:rPr lang="en-US" sz="1400" dirty="0" err="1" smtClean="0"/>
              <a:t>Mgt</a:t>
            </a:r>
            <a:r>
              <a:rPr lang="en-US" sz="1400" dirty="0" smtClean="0"/>
              <a:t> Systems</a:t>
            </a:r>
            <a:endParaRPr lang="en-US" sz="1400" dirty="0"/>
          </a:p>
        </p:txBody>
      </p:sp>
      <p:pic>
        <p:nvPicPr>
          <p:cNvPr id="89"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2848" y="1580538"/>
            <a:ext cx="1020181" cy="5899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TextBox 27"/>
          <p:cNvSpPr txBox="1"/>
          <p:nvPr/>
        </p:nvSpPr>
        <p:spPr>
          <a:xfrm>
            <a:off x="447701" y="1616488"/>
            <a:ext cx="881047" cy="461665"/>
          </a:xfrm>
          <a:prstGeom prst="rect">
            <a:avLst/>
          </a:prstGeom>
          <a:noFill/>
        </p:spPr>
        <p:txBody>
          <a:bodyPr wrap="square" rtlCol="0">
            <a:spAutoFit/>
          </a:bodyPr>
          <a:lstStyle/>
          <a:p>
            <a:r>
              <a:rPr lang="en-US" sz="1200" dirty="0" smtClean="0"/>
              <a:t>Auto VR System</a:t>
            </a:r>
            <a:endParaRPr lang="en-US" sz="1200" dirty="0"/>
          </a:p>
        </p:txBody>
      </p:sp>
      <p:graphicFrame>
        <p:nvGraphicFramePr>
          <p:cNvPr id="232" name="Table 231"/>
          <p:cNvGraphicFramePr>
            <a:graphicFrameLocks noGrp="1"/>
          </p:cNvGraphicFramePr>
          <p:nvPr>
            <p:extLst>
              <p:ext uri="{D42A27DB-BD31-4B8C-83A1-F6EECF244321}">
                <p14:modId xmlns:p14="http://schemas.microsoft.com/office/powerpoint/2010/main" val="441228677"/>
              </p:ext>
            </p:extLst>
          </p:nvPr>
        </p:nvGraphicFramePr>
        <p:xfrm>
          <a:off x="3522856" y="3200399"/>
          <a:ext cx="1887344" cy="575410"/>
        </p:xfrm>
        <a:graphic>
          <a:graphicData uri="http://schemas.openxmlformats.org/drawingml/2006/table">
            <a:tbl>
              <a:tblPr firstRow="1" bandRow="1">
                <a:tableStyleId>{5C22544A-7EE6-4342-B048-85BDC9FD1C3A}</a:tableStyleId>
              </a:tblPr>
              <a:tblGrid>
                <a:gridCol w="896744"/>
                <a:gridCol w="990600"/>
              </a:tblGrid>
              <a:tr h="301090">
                <a:tc>
                  <a:txBody>
                    <a:bodyPr/>
                    <a:lstStyle/>
                    <a:p>
                      <a:pPr algn="ctr"/>
                      <a:r>
                        <a:rPr lang="en-US" sz="1200" b="0" dirty="0" smtClean="0">
                          <a:solidFill>
                            <a:schemeClr val="tx1"/>
                          </a:solidFill>
                        </a:rPr>
                        <a:t>Define Bal.</a:t>
                      </a:r>
                      <a:endParaRPr 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smtClean="0">
                          <a:solidFill>
                            <a:schemeClr val="tx1"/>
                          </a:solidFill>
                        </a:rPr>
                        <a:t>Cap &amp; Tab</a:t>
                      </a:r>
                      <a:endParaRPr 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4037">
                <a:tc>
                  <a:txBody>
                    <a:bodyPr/>
                    <a:lstStyle/>
                    <a:p>
                      <a:pPr algn="ctr"/>
                      <a:r>
                        <a:rPr lang="en-US" sz="1200" b="0" dirty="0" smtClean="0">
                          <a:solidFill>
                            <a:schemeClr val="tx1"/>
                          </a:solidFill>
                        </a:rPr>
                        <a:t>Reports</a:t>
                      </a:r>
                      <a:endParaRPr 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smtClean="0">
                          <a:solidFill>
                            <a:schemeClr val="tx1"/>
                          </a:solidFill>
                        </a:rPr>
                        <a:t>Audits</a:t>
                      </a:r>
                      <a:endParaRPr 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pic>
        <p:nvPicPr>
          <p:cNvPr id="63"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67401" y="807286"/>
            <a:ext cx="6858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6" name="TextBox 255"/>
          <p:cNvSpPr txBox="1"/>
          <p:nvPr/>
        </p:nvSpPr>
        <p:spPr>
          <a:xfrm>
            <a:off x="5943600" y="807286"/>
            <a:ext cx="533400" cy="369332"/>
          </a:xfrm>
          <a:prstGeom prst="rect">
            <a:avLst/>
          </a:prstGeom>
          <a:noFill/>
        </p:spPr>
        <p:txBody>
          <a:bodyPr wrap="square" rtlCol="0">
            <a:spAutoFit/>
          </a:bodyPr>
          <a:lstStyle/>
          <a:p>
            <a:r>
              <a:rPr lang="en-US" dirty="0" smtClean="0"/>
              <a:t>GIS</a:t>
            </a:r>
            <a:endParaRPr lang="en-US" dirty="0"/>
          </a:p>
        </p:txBody>
      </p:sp>
      <p:pic>
        <p:nvPicPr>
          <p:cNvPr id="27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85395" y="454290"/>
            <a:ext cx="859056" cy="59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1" name="TextBox 270"/>
          <p:cNvSpPr txBox="1"/>
          <p:nvPr/>
        </p:nvSpPr>
        <p:spPr>
          <a:xfrm>
            <a:off x="1608966" y="565692"/>
            <a:ext cx="656589" cy="369332"/>
          </a:xfrm>
          <a:prstGeom prst="rect">
            <a:avLst/>
          </a:prstGeom>
          <a:noFill/>
        </p:spPr>
        <p:txBody>
          <a:bodyPr wrap="square" rtlCol="0">
            <a:spAutoFit/>
          </a:bodyPr>
          <a:lstStyle/>
          <a:p>
            <a:r>
              <a:rPr lang="en-US" dirty="0" smtClean="0"/>
              <a:t>DMV</a:t>
            </a:r>
            <a:endParaRPr lang="en-US" dirty="0"/>
          </a:p>
        </p:txBody>
      </p:sp>
      <p:cxnSp>
        <p:nvCxnSpPr>
          <p:cNvPr id="280" name="Straight Arrow Connector 279"/>
          <p:cNvCxnSpPr/>
          <p:nvPr/>
        </p:nvCxnSpPr>
        <p:spPr>
          <a:xfrm flipH="1">
            <a:off x="4942778" y="1046427"/>
            <a:ext cx="858644" cy="191929"/>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287" name="Straight Arrow Connector 286"/>
          <p:cNvCxnSpPr>
            <a:stCxn id="10" idx="0"/>
            <a:endCxn id="13" idx="3"/>
          </p:cNvCxnSpPr>
          <p:nvPr/>
        </p:nvCxnSpPr>
        <p:spPr>
          <a:xfrm flipH="1" flipV="1">
            <a:off x="3494916" y="1667817"/>
            <a:ext cx="971612" cy="846783"/>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270" idx="3"/>
            <a:endCxn id="13" idx="0"/>
          </p:cNvCxnSpPr>
          <p:nvPr/>
        </p:nvCxnSpPr>
        <p:spPr>
          <a:xfrm>
            <a:off x="2344451" y="750359"/>
            <a:ext cx="350365" cy="460258"/>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stCxn id="13" idx="2"/>
            <a:endCxn id="14" idx="0"/>
          </p:cNvCxnSpPr>
          <p:nvPr/>
        </p:nvCxnSpPr>
        <p:spPr>
          <a:xfrm flipH="1">
            <a:off x="2481533" y="2125017"/>
            <a:ext cx="213283" cy="188902"/>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endCxn id="14" idx="3"/>
          </p:cNvCxnSpPr>
          <p:nvPr/>
        </p:nvCxnSpPr>
        <p:spPr>
          <a:xfrm flipH="1" flipV="1">
            <a:off x="3014933" y="2733019"/>
            <a:ext cx="451470" cy="447674"/>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a:stCxn id="224" idx="3"/>
            <a:endCxn id="13" idx="1"/>
          </p:cNvCxnSpPr>
          <p:nvPr/>
        </p:nvCxnSpPr>
        <p:spPr>
          <a:xfrm>
            <a:off x="1362097" y="1038119"/>
            <a:ext cx="532619" cy="629698"/>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a:stCxn id="89" idx="3"/>
            <a:endCxn id="13" idx="1"/>
          </p:cNvCxnSpPr>
          <p:nvPr/>
        </p:nvCxnSpPr>
        <p:spPr>
          <a:xfrm flipV="1">
            <a:off x="1373029" y="1667817"/>
            <a:ext cx="521687" cy="207695"/>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92" name="Elbow Connector 91"/>
          <p:cNvCxnSpPr>
            <a:endCxn id="89" idx="1"/>
          </p:cNvCxnSpPr>
          <p:nvPr/>
        </p:nvCxnSpPr>
        <p:spPr>
          <a:xfrm rot="10800000" flipV="1">
            <a:off x="352848" y="454290"/>
            <a:ext cx="1541868" cy="1421222"/>
          </a:xfrm>
          <a:prstGeom prst="bentConnector3">
            <a:avLst>
              <a:gd name="adj1" fmla="val 114826"/>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07" name="Elbow Connector 106"/>
          <p:cNvCxnSpPr>
            <a:stCxn id="18" idx="3"/>
            <a:endCxn id="13" idx="0"/>
          </p:cNvCxnSpPr>
          <p:nvPr/>
        </p:nvCxnSpPr>
        <p:spPr>
          <a:xfrm flipH="1" flipV="1">
            <a:off x="2694816" y="1210617"/>
            <a:ext cx="5687184" cy="1456383"/>
          </a:xfrm>
          <a:prstGeom prst="bentConnector4">
            <a:avLst>
              <a:gd name="adj1" fmla="val -4020"/>
              <a:gd name="adj2" fmla="val 136625"/>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19" name="Elbow Connector 118"/>
          <p:cNvCxnSpPr>
            <a:endCxn id="136" idx="1"/>
          </p:cNvCxnSpPr>
          <p:nvPr/>
        </p:nvCxnSpPr>
        <p:spPr>
          <a:xfrm rot="5400000">
            <a:off x="2450815" y="3815950"/>
            <a:ext cx="1783527" cy="360556"/>
          </a:xfrm>
          <a:prstGeom prst="bentConnector4">
            <a:avLst>
              <a:gd name="adj1" fmla="val 1325"/>
              <a:gd name="adj2" fmla="val 136229"/>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24" name="Elbow Connector 123"/>
          <p:cNvCxnSpPr>
            <a:stCxn id="1027" idx="3"/>
          </p:cNvCxnSpPr>
          <p:nvPr/>
        </p:nvCxnSpPr>
        <p:spPr>
          <a:xfrm flipV="1">
            <a:off x="8012906" y="2667000"/>
            <a:ext cx="597694" cy="3459491"/>
          </a:xfrm>
          <a:prstGeom prst="bent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30" name="Elbow Connector 129"/>
          <p:cNvCxnSpPr>
            <a:stCxn id="1027" idx="2"/>
            <a:endCxn id="137" idx="3"/>
          </p:cNvCxnSpPr>
          <p:nvPr/>
        </p:nvCxnSpPr>
        <p:spPr>
          <a:xfrm rot="5400000" flipH="1">
            <a:off x="4992002" y="4120000"/>
            <a:ext cx="1560295" cy="3086100"/>
          </a:xfrm>
          <a:prstGeom prst="bentConnector4">
            <a:avLst>
              <a:gd name="adj1" fmla="val -14651"/>
              <a:gd name="adj2" fmla="val 87759"/>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39" name="Elbow Connector 138"/>
          <p:cNvCxnSpPr>
            <a:stCxn id="83" idx="1"/>
          </p:cNvCxnSpPr>
          <p:nvPr/>
        </p:nvCxnSpPr>
        <p:spPr>
          <a:xfrm rot="10800000" flipH="1">
            <a:off x="990599" y="3235348"/>
            <a:ext cx="2475803" cy="2898753"/>
          </a:xfrm>
          <a:prstGeom prst="bentConnector4">
            <a:avLst>
              <a:gd name="adj1" fmla="val -9673"/>
              <a:gd name="adj2" fmla="val 65679"/>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51" name="Elbow Connector 150"/>
          <p:cNvCxnSpPr>
            <a:stCxn id="15" idx="2"/>
          </p:cNvCxnSpPr>
          <p:nvPr/>
        </p:nvCxnSpPr>
        <p:spPr>
          <a:xfrm rot="5400000" flipH="1" flipV="1">
            <a:off x="4140698" y="2049158"/>
            <a:ext cx="3852060" cy="5087744"/>
          </a:xfrm>
          <a:prstGeom prst="bentConnector4">
            <a:avLst>
              <a:gd name="adj1" fmla="val 848"/>
              <a:gd name="adj2" fmla="val 100227"/>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58" name="Elbow Connector 157"/>
          <p:cNvCxnSpPr>
            <a:stCxn id="16" idx="1"/>
          </p:cNvCxnSpPr>
          <p:nvPr/>
        </p:nvCxnSpPr>
        <p:spPr>
          <a:xfrm rot="10800000" flipH="1">
            <a:off x="1122556" y="1875514"/>
            <a:ext cx="762000" cy="2925087"/>
          </a:xfrm>
          <a:prstGeom prst="bentConnector4">
            <a:avLst>
              <a:gd name="adj1" fmla="val -120000"/>
              <a:gd name="adj2" fmla="val 84238"/>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039" name="Elbow Connector 1038"/>
          <p:cNvCxnSpPr>
            <a:stCxn id="1029" idx="2"/>
            <a:endCxn id="16" idx="0"/>
          </p:cNvCxnSpPr>
          <p:nvPr/>
        </p:nvCxnSpPr>
        <p:spPr>
          <a:xfrm rot="5400000">
            <a:off x="1918387" y="4054775"/>
            <a:ext cx="292894" cy="284356"/>
          </a:xfrm>
          <a:prstGeom prst="bentConnector3">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042" name="Elbow Connector 1041"/>
          <p:cNvCxnSpPr/>
          <p:nvPr/>
        </p:nvCxnSpPr>
        <p:spPr>
          <a:xfrm rot="5400000">
            <a:off x="2272721" y="3601273"/>
            <a:ext cx="1710338" cy="789948"/>
          </a:xfrm>
          <a:prstGeom prst="bentConnector3">
            <a:avLst>
              <a:gd name="adj1" fmla="val 71640"/>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050" name="Elbow Connector 1049"/>
          <p:cNvCxnSpPr>
            <a:endCxn id="15" idx="3"/>
          </p:cNvCxnSpPr>
          <p:nvPr/>
        </p:nvCxnSpPr>
        <p:spPr>
          <a:xfrm rot="5400000">
            <a:off x="3249762" y="4864143"/>
            <a:ext cx="2270911" cy="124522"/>
          </a:xfrm>
          <a:prstGeom prst="bentConnector2">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60" name="Elbow Connector 159"/>
          <p:cNvCxnSpPr>
            <a:stCxn id="18" idx="0"/>
            <a:endCxn id="169" idx="3"/>
          </p:cNvCxnSpPr>
          <p:nvPr/>
        </p:nvCxnSpPr>
        <p:spPr>
          <a:xfrm rot="16200000" flipV="1">
            <a:off x="6994646" y="1622546"/>
            <a:ext cx="118592" cy="1055916"/>
          </a:xfrm>
          <a:prstGeom prst="bentConnector2">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65" name="Elbow Connector 164"/>
          <p:cNvCxnSpPr>
            <a:stCxn id="18" idx="3"/>
          </p:cNvCxnSpPr>
          <p:nvPr/>
        </p:nvCxnSpPr>
        <p:spPr>
          <a:xfrm flipH="1">
            <a:off x="8285648" y="2667000"/>
            <a:ext cx="96352" cy="2745433"/>
          </a:xfrm>
          <a:prstGeom prst="bentConnector4">
            <a:avLst>
              <a:gd name="adj1" fmla="val -237255"/>
              <a:gd name="adj2" fmla="val 99563"/>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5" name="Elbow Connector 174"/>
          <p:cNvCxnSpPr>
            <a:stCxn id="1029" idx="1"/>
            <a:endCxn id="1027" idx="2"/>
          </p:cNvCxnSpPr>
          <p:nvPr/>
        </p:nvCxnSpPr>
        <p:spPr>
          <a:xfrm rot="10800000" flipH="1" flipV="1">
            <a:off x="1691268" y="3680429"/>
            <a:ext cx="5623932" cy="2762767"/>
          </a:xfrm>
          <a:prstGeom prst="bentConnector4">
            <a:avLst>
              <a:gd name="adj1" fmla="val -19743"/>
              <a:gd name="adj2" fmla="val 108274"/>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4" name="Elbow Connector 3"/>
          <p:cNvCxnSpPr>
            <a:stCxn id="86" idx="1"/>
            <a:endCxn id="13" idx="3"/>
          </p:cNvCxnSpPr>
          <p:nvPr/>
        </p:nvCxnSpPr>
        <p:spPr>
          <a:xfrm rot="10800000" flipV="1">
            <a:off x="3494917" y="1253697"/>
            <a:ext cx="454281" cy="414119"/>
          </a:xfrm>
          <a:prstGeom prst="bentConnector3">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65424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solidFill>
                  <a:schemeClr val="bg1"/>
                </a:solidFill>
                <a:latin typeface="Times New Roman" pitchFamily="18" charset="0"/>
                <a:cs typeface="Times New Roman" pitchFamily="18" charset="0"/>
              </a:rPr>
              <a:t>Election Systems</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905000"/>
            <a:ext cx="8229600" cy="4221163"/>
          </a:xfrm>
        </p:spPr>
        <p:txBody>
          <a:bodyPr>
            <a:normAutofit fontScale="92500"/>
          </a:bodyPr>
          <a:lstStyle/>
          <a:p>
            <a:pPr>
              <a:spcBef>
                <a:spcPct val="50000"/>
              </a:spcBef>
              <a:buNone/>
            </a:pPr>
            <a:r>
              <a:rPr lang="en-US" b="0" dirty="0" smtClean="0">
                <a:latin typeface="Times New Roman" panose="02020603050405020304" pitchFamily="18" charset="0"/>
                <a:cs typeface="Times New Roman" panose="02020603050405020304" pitchFamily="18" charset="0"/>
              </a:rPr>
              <a:t>Those systems that collect, process and store data related to elections and election administration.</a:t>
            </a:r>
          </a:p>
          <a:p>
            <a:pPr>
              <a:spcBef>
                <a:spcPct val="50000"/>
              </a:spcBef>
              <a:buNone/>
            </a:pPr>
            <a:r>
              <a:rPr lang="en-US" b="0" dirty="0" smtClean="0">
                <a:latin typeface="Times New Roman" panose="02020603050405020304" pitchFamily="18" charset="0"/>
                <a:cs typeface="Times New Roman" panose="02020603050405020304" pitchFamily="18" charset="0"/>
              </a:rPr>
              <a:t>The core election system has traditionally been the voting system.</a:t>
            </a:r>
          </a:p>
          <a:p>
            <a:pPr>
              <a:spcBef>
                <a:spcPct val="50000"/>
              </a:spcBef>
              <a:buNone/>
            </a:pPr>
            <a:r>
              <a:rPr lang="en-US" b="0" dirty="0" smtClean="0">
                <a:latin typeface="Times New Roman" panose="02020603050405020304" pitchFamily="18" charset="0"/>
                <a:cs typeface="Times New Roman" panose="02020603050405020304" pitchFamily="18" charset="0"/>
              </a:rPr>
              <a:t>In the future, these systems will not be separable. The extent of integration could make the boundary designation of a “voting” system, both impossible and irrelevant.</a:t>
            </a: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3025470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522856" y="2514600"/>
            <a:ext cx="1887344" cy="12763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934200" y="5105400"/>
            <a:ext cx="1371600"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935522" y="1022865"/>
            <a:ext cx="1066800" cy="4616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1894716" y="1210617"/>
            <a:ext cx="16002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948133" y="2313919"/>
            <a:ext cx="1066800" cy="838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722756" y="5604660"/>
            <a:ext cx="16002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t>
            </a:r>
            <a:endParaRPr lang="en-US" dirty="0"/>
          </a:p>
        </p:txBody>
      </p:sp>
      <p:sp>
        <p:nvSpPr>
          <p:cNvPr id="16" name="Rectangle 15"/>
          <p:cNvSpPr/>
          <p:nvPr/>
        </p:nvSpPr>
        <p:spPr>
          <a:xfrm>
            <a:off x="1122556" y="4343400"/>
            <a:ext cx="16002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6855758" y="4050506"/>
            <a:ext cx="16002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6781800" y="2209800"/>
            <a:ext cx="16002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7114046" y="978895"/>
            <a:ext cx="1115554" cy="79857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3610688" y="2802523"/>
            <a:ext cx="1731426" cy="338554"/>
          </a:xfrm>
          <a:prstGeom prst="rect">
            <a:avLst/>
          </a:prstGeom>
          <a:noFill/>
        </p:spPr>
        <p:txBody>
          <a:bodyPr wrap="square" rtlCol="0">
            <a:spAutoFit/>
          </a:bodyPr>
          <a:lstStyle/>
          <a:p>
            <a:pPr algn="ctr"/>
            <a:r>
              <a:rPr lang="en-US" sz="1600" dirty="0" smtClean="0"/>
              <a:t>Voting System</a:t>
            </a:r>
            <a:endParaRPr lang="en-US" sz="1600" dirty="0"/>
          </a:p>
        </p:txBody>
      </p:sp>
      <p:sp>
        <p:nvSpPr>
          <p:cNvPr id="40" name="Rectangle 39"/>
          <p:cNvSpPr/>
          <p:nvPr/>
        </p:nvSpPr>
        <p:spPr>
          <a:xfrm>
            <a:off x="4876800" y="4331732"/>
            <a:ext cx="9906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4953000" y="4528248"/>
            <a:ext cx="838200" cy="646331"/>
          </a:xfrm>
          <a:prstGeom prst="rect">
            <a:avLst/>
          </a:prstGeom>
          <a:noFill/>
        </p:spPr>
        <p:txBody>
          <a:bodyPr wrap="square" rtlCol="0">
            <a:spAutoFit/>
          </a:bodyPr>
          <a:lstStyle/>
          <a:p>
            <a:pPr algn="ctr"/>
            <a:r>
              <a:rPr lang="en-US" sz="1200" dirty="0" smtClean="0"/>
              <a:t>Ballot Marking System</a:t>
            </a:r>
            <a:endParaRPr lang="en-US" sz="1200" dirty="0"/>
          </a:p>
        </p:txBody>
      </p:sp>
      <p:sp>
        <p:nvSpPr>
          <p:cNvPr id="76" name="TextBox 75"/>
          <p:cNvSpPr txBox="1"/>
          <p:nvPr/>
        </p:nvSpPr>
        <p:spPr>
          <a:xfrm>
            <a:off x="7010400" y="5181600"/>
            <a:ext cx="1447800" cy="461665"/>
          </a:xfrm>
          <a:prstGeom prst="rect">
            <a:avLst/>
          </a:prstGeom>
          <a:noFill/>
        </p:spPr>
        <p:txBody>
          <a:bodyPr wrap="square" rtlCol="0">
            <a:spAutoFit/>
          </a:bodyPr>
          <a:lstStyle/>
          <a:p>
            <a:r>
              <a:rPr lang="en-US" sz="1200" dirty="0" smtClean="0"/>
              <a:t>Administrative Reports</a:t>
            </a:r>
            <a:endParaRPr lang="en-US" sz="1200" dirty="0"/>
          </a:p>
        </p:txBody>
      </p:sp>
      <p:sp>
        <p:nvSpPr>
          <p:cNvPr id="77" name="TextBox 76"/>
          <p:cNvSpPr txBox="1"/>
          <p:nvPr/>
        </p:nvSpPr>
        <p:spPr>
          <a:xfrm>
            <a:off x="7010400" y="4061936"/>
            <a:ext cx="1447800" cy="738664"/>
          </a:xfrm>
          <a:prstGeom prst="rect">
            <a:avLst/>
          </a:prstGeom>
          <a:noFill/>
        </p:spPr>
        <p:txBody>
          <a:bodyPr wrap="square" rtlCol="0">
            <a:spAutoFit/>
          </a:bodyPr>
          <a:lstStyle/>
          <a:p>
            <a:r>
              <a:rPr lang="en-US" sz="1400" dirty="0" smtClean="0"/>
              <a:t>Statewide</a:t>
            </a:r>
          </a:p>
          <a:p>
            <a:r>
              <a:rPr lang="en-US" sz="1400" dirty="0" smtClean="0"/>
              <a:t>Election Night Reporting</a:t>
            </a:r>
            <a:endParaRPr lang="en-US" sz="1400" dirty="0"/>
          </a:p>
        </p:txBody>
      </p:sp>
      <p:sp>
        <p:nvSpPr>
          <p:cNvPr id="78" name="TextBox 77"/>
          <p:cNvSpPr txBox="1"/>
          <p:nvPr/>
        </p:nvSpPr>
        <p:spPr>
          <a:xfrm>
            <a:off x="6934200" y="2438400"/>
            <a:ext cx="1295400" cy="369332"/>
          </a:xfrm>
          <a:prstGeom prst="rect">
            <a:avLst/>
          </a:prstGeom>
          <a:noFill/>
        </p:spPr>
        <p:txBody>
          <a:bodyPr wrap="square" rtlCol="0">
            <a:spAutoFit/>
          </a:bodyPr>
          <a:lstStyle/>
          <a:p>
            <a:r>
              <a:rPr lang="en-US" dirty="0" smtClean="0"/>
              <a:t>E-pollbooks</a:t>
            </a:r>
            <a:endParaRPr lang="en-US" dirty="0"/>
          </a:p>
        </p:txBody>
      </p:sp>
      <p:sp>
        <p:nvSpPr>
          <p:cNvPr id="79" name="TextBox 78"/>
          <p:cNvSpPr txBox="1"/>
          <p:nvPr/>
        </p:nvSpPr>
        <p:spPr>
          <a:xfrm>
            <a:off x="7010400" y="1038807"/>
            <a:ext cx="1295400" cy="738664"/>
          </a:xfrm>
          <a:prstGeom prst="rect">
            <a:avLst/>
          </a:prstGeom>
          <a:noFill/>
        </p:spPr>
        <p:txBody>
          <a:bodyPr wrap="square" rtlCol="0">
            <a:spAutoFit/>
          </a:bodyPr>
          <a:lstStyle/>
          <a:p>
            <a:pPr algn="ctr"/>
            <a:r>
              <a:rPr lang="en-US" sz="1400" dirty="0" smtClean="0"/>
              <a:t>Candidate Qualifying System</a:t>
            </a:r>
            <a:endParaRPr lang="en-US" sz="1400" dirty="0"/>
          </a:p>
        </p:txBody>
      </p:sp>
      <p:sp>
        <p:nvSpPr>
          <p:cNvPr id="80" name="TextBox 79"/>
          <p:cNvSpPr txBox="1"/>
          <p:nvPr/>
        </p:nvSpPr>
        <p:spPr>
          <a:xfrm>
            <a:off x="2123316" y="1439217"/>
            <a:ext cx="1219200" cy="369332"/>
          </a:xfrm>
          <a:prstGeom prst="rect">
            <a:avLst/>
          </a:prstGeom>
          <a:noFill/>
        </p:spPr>
        <p:txBody>
          <a:bodyPr wrap="square" rtlCol="0">
            <a:spAutoFit/>
          </a:bodyPr>
          <a:lstStyle/>
          <a:p>
            <a:r>
              <a:rPr lang="en-US" dirty="0" smtClean="0"/>
              <a:t>VR System</a:t>
            </a:r>
            <a:endParaRPr lang="en-US" dirty="0"/>
          </a:p>
        </p:txBody>
      </p:sp>
      <p:sp>
        <p:nvSpPr>
          <p:cNvPr id="81" name="TextBox 80"/>
          <p:cNvSpPr txBox="1"/>
          <p:nvPr/>
        </p:nvSpPr>
        <p:spPr>
          <a:xfrm>
            <a:off x="1198756" y="4419600"/>
            <a:ext cx="1371600" cy="738664"/>
          </a:xfrm>
          <a:prstGeom prst="rect">
            <a:avLst/>
          </a:prstGeom>
          <a:noFill/>
        </p:spPr>
        <p:txBody>
          <a:bodyPr wrap="square" rtlCol="0">
            <a:spAutoFit/>
          </a:bodyPr>
          <a:lstStyle/>
          <a:p>
            <a:r>
              <a:rPr lang="en-US" sz="1400" dirty="0" smtClean="0"/>
              <a:t>UOCAVA /</a:t>
            </a:r>
          </a:p>
          <a:p>
            <a:r>
              <a:rPr lang="en-US" sz="1400" dirty="0" smtClean="0"/>
              <a:t>Ballot Delivery/Return</a:t>
            </a:r>
            <a:endParaRPr lang="en-US" sz="1400" dirty="0"/>
          </a:p>
        </p:txBody>
      </p:sp>
      <p:sp>
        <p:nvSpPr>
          <p:cNvPr id="82" name="TextBox 81"/>
          <p:cNvSpPr txBox="1"/>
          <p:nvPr/>
        </p:nvSpPr>
        <p:spPr>
          <a:xfrm>
            <a:off x="2024333" y="2390119"/>
            <a:ext cx="990600" cy="646331"/>
          </a:xfrm>
          <a:prstGeom prst="rect">
            <a:avLst/>
          </a:prstGeom>
          <a:noFill/>
        </p:spPr>
        <p:txBody>
          <a:bodyPr wrap="square" rtlCol="0">
            <a:spAutoFit/>
          </a:bodyPr>
          <a:lstStyle/>
          <a:p>
            <a:pPr algn="ctr"/>
            <a:r>
              <a:rPr lang="en-US" sz="1200" dirty="0" smtClean="0"/>
              <a:t>Voter  Information</a:t>
            </a:r>
          </a:p>
          <a:p>
            <a:pPr algn="ctr"/>
            <a:r>
              <a:rPr lang="en-US" sz="1200" dirty="0" smtClean="0"/>
              <a:t>System</a:t>
            </a:r>
            <a:endParaRPr lang="en-US" sz="1200" dirty="0"/>
          </a:p>
        </p:txBody>
      </p:sp>
      <p:sp>
        <p:nvSpPr>
          <p:cNvPr id="83" name="Rectangle 82"/>
          <p:cNvSpPr/>
          <p:nvPr/>
        </p:nvSpPr>
        <p:spPr>
          <a:xfrm>
            <a:off x="990600" y="5791200"/>
            <a:ext cx="1066800" cy="685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TextBox 83"/>
          <p:cNvSpPr txBox="1"/>
          <p:nvPr/>
        </p:nvSpPr>
        <p:spPr>
          <a:xfrm>
            <a:off x="990600" y="5867400"/>
            <a:ext cx="1066800" cy="523220"/>
          </a:xfrm>
          <a:prstGeom prst="rect">
            <a:avLst/>
          </a:prstGeom>
          <a:noFill/>
        </p:spPr>
        <p:txBody>
          <a:bodyPr wrap="square" rtlCol="0">
            <a:spAutoFit/>
          </a:bodyPr>
          <a:lstStyle/>
          <a:p>
            <a:pPr algn="ctr"/>
            <a:r>
              <a:rPr lang="en-US" sz="1400" dirty="0" smtClean="0"/>
              <a:t>Ballot Printing</a:t>
            </a:r>
            <a:endParaRPr lang="en-US" sz="1400" dirty="0"/>
          </a:p>
        </p:txBody>
      </p:sp>
      <p:sp>
        <p:nvSpPr>
          <p:cNvPr id="86" name="TextBox 85"/>
          <p:cNvSpPr txBox="1"/>
          <p:nvPr/>
        </p:nvSpPr>
        <p:spPr>
          <a:xfrm>
            <a:off x="3949197" y="1022865"/>
            <a:ext cx="1053126" cy="461665"/>
          </a:xfrm>
          <a:prstGeom prst="rect">
            <a:avLst/>
          </a:prstGeom>
          <a:noFill/>
        </p:spPr>
        <p:txBody>
          <a:bodyPr wrap="square" rtlCol="0">
            <a:spAutoFit/>
          </a:bodyPr>
          <a:lstStyle/>
          <a:p>
            <a:pPr algn="ctr"/>
            <a:r>
              <a:rPr lang="en-US" sz="1200" dirty="0" smtClean="0"/>
              <a:t>(re)Districting</a:t>
            </a:r>
          </a:p>
          <a:p>
            <a:pPr algn="ctr"/>
            <a:r>
              <a:rPr lang="en-US" sz="1200" dirty="0" smtClean="0"/>
              <a:t>Systems</a:t>
            </a:r>
            <a:endParaRPr lang="en-US" sz="1200" dirty="0"/>
          </a:p>
        </p:txBody>
      </p:sp>
      <p:cxnSp>
        <p:nvCxnSpPr>
          <p:cNvPr id="100" name="Curved Connector 99"/>
          <p:cNvCxnSpPr>
            <a:stCxn id="12" idx="2"/>
            <a:endCxn id="10" idx="0"/>
          </p:cNvCxnSpPr>
          <p:nvPr/>
        </p:nvCxnSpPr>
        <p:spPr>
          <a:xfrm rot="5400000">
            <a:off x="3952690" y="1998368"/>
            <a:ext cx="1030070" cy="2394"/>
          </a:xfrm>
          <a:prstGeom prst="curvedConnector3">
            <a:avLst>
              <a:gd name="adj1" fmla="val 50000"/>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02" name="Shape 101"/>
          <p:cNvCxnSpPr>
            <a:stCxn id="13" idx="3"/>
            <a:endCxn id="10" idx="0"/>
          </p:cNvCxnSpPr>
          <p:nvPr/>
        </p:nvCxnSpPr>
        <p:spPr>
          <a:xfrm>
            <a:off x="3494916" y="1667817"/>
            <a:ext cx="971612" cy="846783"/>
          </a:xfrm>
          <a:prstGeom prst="curved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sp>
        <p:nvSpPr>
          <p:cNvPr id="136" name="Rectangle 135"/>
          <p:cNvSpPr/>
          <p:nvPr/>
        </p:nvSpPr>
        <p:spPr>
          <a:xfrm>
            <a:off x="3162300" y="4545092"/>
            <a:ext cx="1066800" cy="685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 name="TextBox 136"/>
          <p:cNvSpPr txBox="1"/>
          <p:nvPr/>
        </p:nvSpPr>
        <p:spPr>
          <a:xfrm>
            <a:off x="3162300" y="4621292"/>
            <a:ext cx="1066800" cy="523220"/>
          </a:xfrm>
          <a:prstGeom prst="rect">
            <a:avLst/>
          </a:prstGeom>
          <a:noFill/>
        </p:spPr>
        <p:txBody>
          <a:bodyPr wrap="square" rtlCol="0">
            <a:spAutoFit/>
          </a:bodyPr>
          <a:lstStyle/>
          <a:p>
            <a:pPr algn="ctr"/>
            <a:r>
              <a:rPr lang="en-US" sz="1400" dirty="0" smtClean="0"/>
              <a:t>Ballot on Demand</a:t>
            </a:r>
            <a:endParaRPr lang="en-US" sz="1400" dirty="0"/>
          </a:p>
        </p:txBody>
      </p:sp>
      <p:cxnSp>
        <p:nvCxnSpPr>
          <p:cNvPr id="166" name="Curved Connector 165"/>
          <p:cNvCxnSpPr/>
          <p:nvPr/>
        </p:nvCxnSpPr>
        <p:spPr>
          <a:xfrm rot="5400000">
            <a:off x="2961516" y="2203450"/>
            <a:ext cx="152400" cy="127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169" name="Rectangle 168"/>
          <p:cNvSpPr/>
          <p:nvPr/>
        </p:nvSpPr>
        <p:spPr>
          <a:xfrm>
            <a:off x="5666015" y="1705916"/>
            <a:ext cx="859969" cy="77058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TextBox 169"/>
          <p:cNvSpPr txBox="1"/>
          <p:nvPr/>
        </p:nvSpPr>
        <p:spPr>
          <a:xfrm>
            <a:off x="5687784" y="1866899"/>
            <a:ext cx="838200" cy="523220"/>
          </a:xfrm>
          <a:prstGeom prst="rect">
            <a:avLst/>
          </a:prstGeom>
          <a:noFill/>
        </p:spPr>
        <p:txBody>
          <a:bodyPr wrap="square" rtlCol="0">
            <a:spAutoFit/>
          </a:bodyPr>
          <a:lstStyle/>
          <a:p>
            <a:pPr algn="ctr"/>
            <a:r>
              <a:rPr lang="en-US" sz="1400" dirty="0" smtClean="0"/>
              <a:t>Auditing</a:t>
            </a:r>
          </a:p>
          <a:p>
            <a:pPr algn="ctr"/>
            <a:r>
              <a:rPr lang="en-US" sz="1400" dirty="0" smtClean="0"/>
              <a:t>Systems</a:t>
            </a:r>
            <a:endParaRPr lang="en-US" sz="1400" dirty="0"/>
          </a:p>
        </p:txBody>
      </p:sp>
      <p:cxnSp>
        <p:nvCxnSpPr>
          <p:cNvPr id="172" name="Curved Connector 171"/>
          <p:cNvCxnSpPr>
            <a:stCxn id="10" idx="0"/>
            <a:endCxn id="169" idx="1"/>
          </p:cNvCxnSpPr>
          <p:nvPr/>
        </p:nvCxnSpPr>
        <p:spPr>
          <a:xfrm rot="5400000" flipH="1" flipV="1">
            <a:off x="4854575" y="1703161"/>
            <a:ext cx="423392" cy="1199487"/>
          </a:xfrm>
          <a:prstGeom prst="curved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sp>
        <p:nvSpPr>
          <p:cNvPr id="174" name="TextBox 173"/>
          <p:cNvSpPr txBox="1"/>
          <p:nvPr/>
        </p:nvSpPr>
        <p:spPr>
          <a:xfrm>
            <a:off x="1738264" y="84958"/>
            <a:ext cx="5562600" cy="400110"/>
          </a:xfrm>
          <a:prstGeom prst="rect">
            <a:avLst/>
          </a:prstGeom>
          <a:noFill/>
        </p:spPr>
        <p:txBody>
          <a:bodyPr wrap="square" rtlCol="0">
            <a:spAutoFit/>
          </a:bodyPr>
          <a:lstStyle/>
          <a:p>
            <a:pPr algn="ctr"/>
            <a:r>
              <a:rPr lang="en-US" sz="2000" b="1" dirty="0" smtClean="0">
                <a:solidFill>
                  <a:srgbClr val="FFFFFF"/>
                </a:solidFill>
              </a:rPr>
              <a:t>Interaction of Voting and Election Systems</a:t>
            </a:r>
            <a:endParaRPr lang="en-US" sz="2000" b="1" dirty="0">
              <a:solidFill>
                <a:srgbClr val="FFFFFF"/>
              </a:solidFill>
            </a:endParaRPr>
          </a:p>
        </p:txBody>
      </p:sp>
      <p:cxnSp>
        <p:nvCxnSpPr>
          <p:cNvPr id="178" name="Shape 177"/>
          <p:cNvCxnSpPr>
            <a:stCxn id="19" idx="1"/>
            <a:endCxn id="10" idx="0"/>
          </p:cNvCxnSpPr>
          <p:nvPr/>
        </p:nvCxnSpPr>
        <p:spPr>
          <a:xfrm rot="10800000" flipV="1">
            <a:off x="4466528" y="1378182"/>
            <a:ext cx="2647518" cy="1136417"/>
          </a:xfrm>
          <a:prstGeom prst="curved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sp>
        <p:nvSpPr>
          <p:cNvPr id="190" name="Rectangle 189"/>
          <p:cNvSpPr/>
          <p:nvPr/>
        </p:nvSpPr>
        <p:spPr>
          <a:xfrm>
            <a:off x="287051" y="2705100"/>
            <a:ext cx="1066800" cy="838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TextBox 190"/>
          <p:cNvSpPr txBox="1"/>
          <p:nvPr/>
        </p:nvSpPr>
        <p:spPr>
          <a:xfrm>
            <a:off x="363251" y="2781300"/>
            <a:ext cx="990600" cy="646331"/>
          </a:xfrm>
          <a:prstGeom prst="rect">
            <a:avLst/>
          </a:prstGeom>
          <a:noFill/>
        </p:spPr>
        <p:txBody>
          <a:bodyPr wrap="square" rtlCol="0">
            <a:spAutoFit/>
          </a:bodyPr>
          <a:lstStyle/>
          <a:p>
            <a:r>
              <a:rPr lang="en-US" sz="1200" dirty="0" err="1" smtClean="0"/>
              <a:t>Pollworker</a:t>
            </a:r>
            <a:r>
              <a:rPr lang="en-US" sz="1200" dirty="0" smtClean="0"/>
              <a:t>/</a:t>
            </a:r>
          </a:p>
          <a:p>
            <a:r>
              <a:rPr lang="en-US" sz="1200" dirty="0" smtClean="0"/>
              <a:t>Staff</a:t>
            </a:r>
          </a:p>
          <a:p>
            <a:r>
              <a:rPr lang="en-US" sz="1200" dirty="0" smtClean="0"/>
              <a:t>Training Sys.</a:t>
            </a:r>
            <a:endParaRPr lang="en-US" sz="1200" dirty="0"/>
          </a:p>
        </p:txBody>
      </p:sp>
      <p:cxnSp>
        <p:nvCxnSpPr>
          <p:cNvPr id="197" name="Shape 196"/>
          <p:cNvCxnSpPr>
            <a:endCxn id="191" idx="3"/>
          </p:cNvCxnSpPr>
          <p:nvPr/>
        </p:nvCxnSpPr>
        <p:spPr>
          <a:xfrm rot="10800000">
            <a:off x="1353851" y="3104467"/>
            <a:ext cx="2169006" cy="76227"/>
          </a:xfrm>
          <a:prstGeom prst="bentConnector3">
            <a:avLst>
              <a:gd name="adj1" fmla="val 8513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200" name="Elbow Connector 199"/>
          <p:cNvCxnSpPr>
            <a:stCxn id="232" idx="2"/>
            <a:endCxn id="11" idx="1"/>
          </p:cNvCxnSpPr>
          <p:nvPr/>
        </p:nvCxnSpPr>
        <p:spPr>
          <a:xfrm rot="16200000" flipH="1">
            <a:off x="4883169" y="3359168"/>
            <a:ext cx="1634391" cy="2467672"/>
          </a:xfrm>
          <a:prstGeom prst="bent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203" name="Elbow Connector 202"/>
          <p:cNvCxnSpPr>
            <a:stCxn id="232" idx="2"/>
          </p:cNvCxnSpPr>
          <p:nvPr/>
        </p:nvCxnSpPr>
        <p:spPr>
          <a:xfrm rot="16200000" flipH="1">
            <a:off x="5424770" y="2817567"/>
            <a:ext cx="499388" cy="2415872"/>
          </a:xfrm>
          <a:prstGeom prst="bent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225" name="Elbow Connector 224"/>
          <p:cNvCxnSpPr>
            <a:stCxn id="40" idx="0"/>
            <a:endCxn id="232" idx="1"/>
          </p:cNvCxnSpPr>
          <p:nvPr/>
        </p:nvCxnSpPr>
        <p:spPr>
          <a:xfrm rot="16200000" flipV="1">
            <a:off x="4025664" y="2985296"/>
            <a:ext cx="843628" cy="1849244"/>
          </a:xfrm>
          <a:prstGeom prst="bentConnector4">
            <a:avLst>
              <a:gd name="adj1" fmla="val 32948"/>
              <a:gd name="adj2" fmla="val 112362"/>
            </a:avLst>
          </a:prstGeom>
          <a:ln>
            <a:solidFill>
              <a:srgbClr val="FFFFFF"/>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34" name="Elbow Connector 233"/>
          <p:cNvCxnSpPr>
            <a:stCxn id="10" idx="3"/>
            <a:endCxn id="18" idx="1"/>
          </p:cNvCxnSpPr>
          <p:nvPr/>
        </p:nvCxnSpPr>
        <p:spPr>
          <a:xfrm flipV="1">
            <a:off x="5410200" y="2667000"/>
            <a:ext cx="1371600" cy="485775"/>
          </a:xfrm>
          <a:prstGeom prst="bentConnector3">
            <a:avLst>
              <a:gd name="adj1" fmla="val 50000"/>
            </a:avLst>
          </a:prstGeom>
          <a:ln>
            <a:solidFill>
              <a:srgbClr val="FFFFFF"/>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59" name="Rectangle 258"/>
          <p:cNvSpPr/>
          <p:nvPr/>
        </p:nvSpPr>
        <p:spPr>
          <a:xfrm>
            <a:off x="4800600" y="5562600"/>
            <a:ext cx="1371600" cy="762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0" name="TextBox 259"/>
          <p:cNvSpPr txBox="1"/>
          <p:nvPr/>
        </p:nvSpPr>
        <p:spPr>
          <a:xfrm>
            <a:off x="4876800" y="5638800"/>
            <a:ext cx="1219200" cy="646331"/>
          </a:xfrm>
          <a:prstGeom prst="rect">
            <a:avLst/>
          </a:prstGeom>
          <a:noFill/>
        </p:spPr>
        <p:txBody>
          <a:bodyPr wrap="square" rtlCol="0">
            <a:spAutoFit/>
          </a:bodyPr>
          <a:lstStyle/>
          <a:p>
            <a:r>
              <a:rPr lang="en-US" sz="1200" dirty="0" smtClean="0"/>
              <a:t>Voter Authentication System</a:t>
            </a:r>
            <a:endParaRPr lang="en-US" sz="1200" dirty="0"/>
          </a:p>
        </p:txBody>
      </p:sp>
      <p:cxnSp>
        <p:nvCxnSpPr>
          <p:cNvPr id="262" name="Elbow Connector 261"/>
          <p:cNvCxnSpPr>
            <a:endCxn id="18" idx="1"/>
          </p:cNvCxnSpPr>
          <p:nvPr/>
        </p:nvCxnSpPr>
        <p:spPr>
          <a:xfrm rot="5400000" flipH="1" flipV="1">
            <a:off x="4953000" y="3733800"/>
            <a:ext cx="2895600" cy="762000"/>
          </a:xfrm>
          <a:prstGeom prst="bentConnector2">
            <a:avLst/>
          </a:prstGeom>
          <a:ln>
            <a:solidFill>
              <a:srgbClr val="FFFFFF"/>
            </a:solidFill>
            <a:headEnd type="arrow"/>
            <a:tailEnd type="arrow"/>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3842" y="3346493"/>
            <a:ext cx="891806" cy="5234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7518796" y="3386438"/>
            <a:ext cx="850106" cy="461665"/>
          </a:xfrm>
          <a:prstGeom prst="rect">
            <a:avLst/>
          </a:prstGeom>
          <a:noFill/>
        </p:spPr>
        <p:txBody>
          <a:bodyPr wrap="square" rtlCol="0">
            <a:spAutoFit/>
          </a:bodyPr>
          <a:lstStyle/>
          <a:p>
            <a:r>
              <a:rPr lang="en-US" sz="1200" dirty="0" smtClean="0"/>
              <a:t>Barcode </a:t>
            </a:r>
          </a:p>
          <a:p>
            <a:r>
              <a:rPr lang="en-US" sz="1200" dirty="0" smtClean="0"/>
              <a:t>Scanner</a:t>
            </a:r>
            <a:endParaRPr lang="en-US" sz="1200" dirty="0"/>
          </a:p>
        </p:txBody>
      </p:sp>
      <p:cxnSp>
        <p:nvCxnSpPr>
          <p:cNvPr id="9" name="Straight Arrow Connector 8"/>
          <p:cNvCxnSpPr>
            <a:stCxn id="1026" idx="0"/>
            <a:endCxn id="18" idx="2"/>
          </p:cNvCxnSpPr>
          <p:nvPr/>
        </p:nvCxnSpPr>
        <p:spPr>
          <a:xfrm flipH="1" flipV="1">
            <a:off x="7581900" y="3124200"/>
            <a:ext cx="257845" cy="222293"/>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7493" y="5809784"/>
            <a:ext cx="1395413" cy="63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TextBox 22"/>
          <p:cNvSpPr txBox="1"/>
          <p:nvPr/>
        </p:nvSpPr>
        <p:spPr>
          <a:xfrm>
            <a:off x="6743699" y="5924550"/>
            <a:ext cx="1143000" cy="461665"/>
          </a:xfrm>
          <a:prstGeom prst="rect">
            <a:avLst/>
          </a:prstGeom>
          <a:noFill/>
        </p:spPr>
        <p:txBody>
          <a:bodyPr wrap="square" rtlCol="0">
            <a:spAutoFit/>
          </a:bodyPr>
          <a:lstStyle/>
          <a:p>
            <a:r>
              <a:rPr lang="en-US" sz="1200" dirty="0" smtClean="0"/>
              <a:t>Absentee Application</a:t>
            </a:r>
            <a:endParaRPr lang="en-US" sz="1200" dirty="0"/>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2848" y="727891"/>
            <a:ext cx="1020181" cy="5899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1268" y="3310354"/>
            <a:ext cx="1031488" cy="740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4" name="TextBox 223"/>
          <p:cNvSpPr txBox="1"/>
          <p:nvPr/>
        </p:nvSpPr>
        <p:spPr>
          <a:xfrm>
            <a:off x="414353" y="807286"/>
            <a:ext cx="947744" cy="461665"/>
          </a:xfrm>
          <a:prstGeom prst="rect">
            <a:avLst/>
          </a:prstGeom>
          <a:noFill/>
        </p:spPr>
        <p:txBody>
          <a:bodyPr wrap="square" rtlCol="0">
            <a:spAutoFit/>
          </a:bodyPr>
          <a:lstStyle/>
          <a:p>
            <a:r>
              <a:rPr lang="en-US" sz="1200" dirty="0" smtClean="0"/>
              <a:t>Online VR System</a:t>
            </a:r>
            <a:endParaRPr lang="en-US" sz="1200" dirty="0"/>
          </a:p>
        </p:txBody>
      </p:sp>
      <p:sp>
        <p:nvSpPr>
          <p:cNvPr id="226" name="TextBox 225"/>
          <p:cNvSpPr txBox="1"/>
          <p:nvPr/>
        </p:nvSpPr>
        <p:spPr>
          <a:xfrm>
            <a:off x="1884556" y="3310354"/>
            <a:ext cx="1011044" cy="646331"/>
          </a:xfrm>
          <a:prstGeom prst="rect">
            <a:avLst/>
          </a:prstGeom>
          <a:noFill/>
        </p:spPr>
        <p:txBody>
          <a:bodyPr wrap="square" rtlCol="0">
            <a:spAutoFit/>
          </a:bodyPr>
          <a:lstStyle/>
          <a:p>
            <a:r>
              <a:rPr lang="en-US" sz="1200" dirty="0" smtClean="0"/>
              <a:t>Ballot Tracking System</a:t>
            </a:r>
            <a:endParaRPr lang="en-US" sz="1200" dirty="0"/>
          </a:p>
        </p:txBody>
      </p:sp>
      <p:sp>
        <p:nvSpPr>
          <p:cNvPr id="2" name="TextBox 1"/>
          <p:cNvSpPr txBox="1"/>
          <p:nvPr/>
        </p:nvSpPr>
        <p:spPr>
          <a:xfrm>
            <a:off x="7943849" y="6465609"/>
            <a:ext cx="1028701" cy="246221"/>
          </a:xfrm>
          <a:prstGeom prst="rect">
            <a:avLst/>
          </a:prstGeom>
          <a:noFill/>
        </p:spPr>
        <p:txBody>
          <a:bodyPr wrap="square" rtlCol="0">
            <a:spAutoFit/>
          </a:bodyPr>
          <a:lstStyle/>
          <a:p>
            <a:pPr algn="ctr"/>
            <a:r>
              <a:rPr lang="en-US" sz="1000" dirty="0">
                <a:solidFill>
                  <a:srgbClr val="FFFFFF"/>
                </a:solidFill>
              </a:rPr>
              <a:t>© </a:t>
            </a:r>
            <a:r>
              <a:rPr lang="en-US" sz="1000" dirty="0" smtClean="0">
                <a:solidFill>
                  <a:srgbClr val="FFFFFF"/>
                </a:solidFill>
              </a:rPr>
              <a:t>2016</a:t>
            </a:r>
          </a:p>
        </p:txBody>
      </p:sp>
      <p:sp>
        <p:nvSpPr>
          <p:cNvPr id="6" name="TextBox 5"/>
          <p:cNvSpPr txBox="1"/>
          <p:nvPr/>
        </p:nvSpPr>
        <p:spPr>
          <a:xfrm>
            <a:off x="2895600" y="5833260"/>
            <a:ext cx="1141606" cy="523220"/>
          </a:xfrm>
          <a:prstGeom prst="rect">
            <a:avLst/>
          </a:prstGeom>
          <a:noFill/>
        </p:spPr>
        <p:txBody>
          <a:bodyPr wrap="square" rtlCol="0">
            <a:spAutoFit/>
          </a:bodyPr>
          <a:lstStyle/>
          <a:p>
            <a:r>
              <a:rPr lang="en-US" sz="1400" dirty="0" smtClean="0"/>
              <a:t>Precinct </a:t>
            </a:r>
            <a:r>
              <a:rPr lang="en-US" sz="1400" dirty="0" err="1" smtClean="0"/>
              <a:t>Mgt</a:t>
            </a:r>
            <a:r>
              <a:rPr lang="en-US" sz="1400" dirty="0" smtClean="0"/>
              <a:t> Systems</a:t>
            </a:r>
            <a:endParaRPr lang="en-US" sz="1400" dirty="0"/>
          </a:p>
        </p:txBody>
      </p:sp>
      <p:pic>
        <p:nvPicPr>
          <p:cNvPr id="89"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2848" y="1580538"/>
            <a:ext cx="1020181" cy="5899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TextBox 27"/>
          <p:cNvSpPr txBox="1"/>
          <p:nvPr/>
        </p:nvSpPr>
        <p:spPr>
          <a:xfrm>
            <a:off x="447701" y="1616488"/>
            <a:ext cx="881047" cy="461665"/>
          </a:xfrm>
          <a:prstGeom prst="rect">
            <a:avLst/>
          </a:prstGeom>
          <a:noFill/>
        </p:spPr>
        <p:txBody>
          <a:bodyPr wrap="square" rtlCol="0">
            <a:spAutoFit/>
          </a:bodyPr>
          <a:lstStyle/>
          <a:p>
            <a:r>
              <a:rPr lang="en-US" sz="1200" dirty="0" smtClean="0"/>
              <a:t>Auto VR System</a:t>
            </a:r>
            <a:endParaRPr lang="en-US" sz="1200" dirty="0"/>
          </a:p>
        </p:txBody>
      </p:sp>
      <p:graphicFrame>
        <p:nvGraphicFramePr>
          <p:cNvPr id="232" name="Table 231"/>
          <p:cNvGraphicFramePr>
            <a:graphicFrameLocks noGrp="1"/>
          </p:cNvGraphicFramePr>
          <p:nvPr>
            <p:extLst>
              <p:ext uri="{D42A27DB-BD31-4B8C-83A1-F6EECF244321}">
                <p14:modId xmlns:p14="http://schemas.microsoft.com/office/powerpoint/2010/main" val="231271855"/>
              </p:ext>
            </p:extLst>
          </p:nvPr>
        </p:nvGraphicFramePr>
        <p:xfrm>
          <a:off x="3522856" y="3200399"/>
          <a:ext cx="1887344" cy="575410"/>
        </p:xfrm>
        <a:graphic>
          <a:graphicData uri="http://schemas.openxmlformats.org/drawingml/2006/table">
            <a:tbl>
              <a:tblPr firstRow="1" bandRow="1">
                <a:tableStyleId>{5C22544A-7EE6-4342-B048-85BDC9FD1C3A}</a:tableStyleId>
              </a:tblPr>
              <a:tblGrid>
                <a:gridCol w="896744"/>
                <a:gridCol w="990600"/>
              </a:tblGrid>
              <a:tr h="301090">
                <a:tc>
                  <a:txBody>
                    <a:bodyPr/>
                    <a:lstStyle/>
                    <a:p>
                      <a:pPr algn="ctr"/>
                      <a:r>
                        <a:rPr lang="en-US" sz="1200" b="0" dirty="0" smtClean="0">
                          <a:solidFill>
                            <a:schemeClr val="tx1"/>
                          </a:solidFill>
                        </a:rPr>
                        <a:t>Define Bal.</a:t>
                      </a:r>
                      <a:endParaRPr 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smtClean="0">
                          <a:solidFill>
                            <a:schemeClr val="tx1"/>
                          </a:solidFill>
                        </a:rPr>
                        <a:t>Cap &amp; Tab</a:t>
                      </a:r>
                      <a:endParaRPr 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4037">
                <a:tc>
                  <a:txBody>
                    <a:bodyPr/>
                    <a:lstStyle/>
                    <a:p>
                      <a:pPr algn="ctr"/>
                      <a:r>
                        <a:rPr lang="en-US" sz="1200" b="0" dirty="0" smtClean="0">
                          <a:solidFill>
                            <a:schemeClr val="tx1"/>
                          </a:solidFill>
                        </a:rPr>
                        <a:t>Reports</a:t>
                      </a:r>
                      <a:endParaRPr 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smtClean="0">
                          <a:solidFill>
                            <a:schemeClr val="tx1"/>
                          </a:solidFill>
                        </a:rPr>
                        <a:t>Audits</a:t>
                      </a:r>
                      <a:endParaRPr 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pic>
        <p:nvPicPr>
          <p:cNvPr id="63" name="Picture 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867401" y="807286"/>
            <a:ext cx="6858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6" name="TextBox 255"/>
          <p:cNvSpPr txBox="1"/>
          <p:nvPr/>
        </p:nvSpPr>
        <p:spPr>
          <a:xfrm>
            <a:off x="5943600" y="807286"/>
            <a:ext cx="533400" cy="369332"/>
          </a:xfrm>
          <a:prstGeom prst="rect">
            <a:avLst/>
          </a:prstGeom>
          <a:noFill/>
        </p:spPr>
        <p:txBody>
          <a:bodyPr wrap="square" rtlCol="0">
            <a:spAutoFit/>
          </a:bodyPr>
          <a:lstStyle/>
          <a:p>
            <a:r>
              <a:rPr lang="en-US" dirty="0" smtClean="0"/>
              <a:t>GIS</a:t>
            </a:r>
            <a:endParaRPr lang="en-US" dirty="0"/>
          </a:p>
        </p:txBody>
      </p:sp>
      <p:pic>
        <p:nvPicPr>
          <p:cNvPr id="27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85395" y="454290"/>
            <a:ext cx="859056" cy="59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1" name="TextBox 270"/>
          <p:cNvSpPr txBox="1"/>
          <p:nvPr/>
        </p:nvSpPr>
        <p:spPr>
          <a:xfrm>
            <a:off x="1608966" y="565692"/>
            <a:ext cx="656589" cy="369332"/>
          </a:xfrm>
          <a:prstGeom prst="rect">
            <a:avLst/>
          </a:prstGeom>
          <a:noFill/>
        </p:spPr>
        <p:txBody>
          <a:bodyPr wrap="square" rtlCol="0">
            <a:spAutoFit/>
          </a:bodyPr>
          <a:lstStyle/>
          <a:p>
            <a:r>
              <a:rPr lang="en-US" dirty="0" smtClean="0"/>
              <a:t>DMV</a:t>
            </a:r>
            <a:endParaRPr lang="en-US" dirty="0"/>
          </a:p>
        </p:txBody>
      </p:sp>
      <p:cxnSp>
        <p:nvCxnSpPr>
          <p:cNvPr id="280" name="Straight Arrow Connector 279"/>
          <p:cNvCxnSpPr/>
          <p:nvPr/>
        </p:nvCxnSpPr>
        <p:spPr>
          <a:xfrm flipH="1">
            <a:off x="4942778" y="1046427"/>
            <a:ext cx="858644" cy="191929"/>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287" name="Straight Arrow Connector 286"/>
          <p:cNvCxnSpPr>
            <a:stCxn id="10" idx="0"/>
            <a:endCxn id="13" idx="3"/>
          </p:cNvCxnSpPr>
          <p:nvPr/>
        </p:nvCxnSpPr>
        <p:spPr>
          <a:xfrm flipH="1" flipV="1">
            <a:off x="3494916" y="1667817"/>
            <a:ext cx="971612" cy="846783"/>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270" idx="3"/>
            <a:endCxn id="13" idx="0"/>
          </p:cNvCxnSpPr>
          <p:nvPr/>
        </p:nvCxnSpPr>
        <p:spPr>
          <a:xfrm>
            <a:off x="2344451" y="750359"/>
            <a:ext cx="350365" cy="460258"/>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stCxn id="13" idx="2"/>
            <a:endCxn id="14" idx="0"/>
          </p:cNvCxnSpPr>
          <p:nvPr/>
        </p:nvCxnSpPr>
        <p:spPr>
          <a:xfrm flipH="1">
            <a:off x="2481533" y="2125017"/>
            <a:ext cx="213283" cy="188902"/>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endCxn id="14" idx="3"/>
          </p:cNvCxnSpPr>
          <p:nvPr/>
        </p:nvCxnSpPr>
        <p:spPr>
          <a:xfrm flipH="1" flipV="1">
            <a:off x="3014933" y="2733019"/>
            <a:ext cx="451470" cy="447674"/>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a:stCxn id="224" idx="3"/>
            <a:endCxn id="13" idx="1"/>
          </p:cNvCxnSpPr>
          <p:nvPr/>
        </p:nvCxnSpPr>
        <p:spPr>
          <a:xfrm>
            <a:off x="1362097" y="1038119"/>
            <a:ext cx="532619" cy="629698"/>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a:stCxn id="89" idx="3"/>
            <a:endCxn id="13" idx="1"/>
          </p:cNvCxnSpPr>
          <p:nvPr/>
        </p:nvCxnSpPr>
        <p:spPr>
          <a:xfrm flipV="1">
            <a:off x="1373029" y="1667817"/>
            <a:ext cx="521687" cy="207695"/>
          </a:xfrm>
          <a:prstGeom prst="straightConnector1">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92" name="Elbow Connector 91"/>
          <p:cNvCxnSpPr>
            <a:endCxn id="89" idx="1"/>
          </p:cNvCxnSpPr>
          <p:nvPr/>
        </p:nvCxnSpPr>
        <p:spPr>
          <a:xfrm rot="10800000" flipV="1">
            <a:off x="352848" y="454290"/>
            <a:ext cx="1541868" cy="1421222"/>
          </a:xfrm>
          <a:prstGeom prst="bentConnector3">
            <a:avLst>
              <a:gd name="adj1" fmla="val 114826"/>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07" name="Elbow Connector 106"/>
          <p:cNvCxnSpPr>
            <a:stCxn id="18" idx="3"/>
            <a:endCxn id="13" idx="0"/>
          </p:cNvCxnSpPr>
          <p:nvPr/>
        </p:nvCxnSpPr>
        <p:spPr>
          <a:xfrm flipH="1" flipV="1">
            <a:off x="2694816" y="1210617"/>
            <a:ext cx="5687184" cy="1456383"/>
          </a:xfrm>
          <a:prstGeom prst="bentConnector4">
            <a:avLst>
              <a:gd name="adj1" fmla="val -4020"/>
              <a:gd name="adj2" fmla="val 136625"/>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19" name="Elbow Connector 118"/>
          <p:cNvCxnSpPr>
            <a:endCxn id="136" idx="1"/>
          </p:cNvCxnSpPr>
          <p:nvPr/>
        </p:nvCxnSpPr>
        <p:spPr>
          <a:xfrm rot="5400000">
            <a:off x="2450815" y="3815950"/>
            <a:ext cx="1783527" cy="360556"/>
          </a:xfrm>
          <a:prstGeom prst="bentConnector4">
            <a:avLst>
              <a:gd name="adj1" fmla="val 1325"/>
              <a:gd name="adj2" fmla="val 136229"/>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24" name="Elbow Connector 123"/>
          <p:cNvCxnSpPr>
            <a:stCxn id="1027" idx="3"/>
          </p:cNvCxnSpPr>
          <p:nvPr/>
        </p:nvCxnSpPr>
        <p:spPr>
          <a:xfrm flipV="1">
            <a:off x="8012906" y="2667000"/>
            <a:ext cx="597694" cy="3459491"/>
          </a:xfrm>
          <a:prstGeom prst="bentConnector2">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30" name="Elbow Connector 129"/>
          <p:cNvCxnSpPr>
            <a:stCxn id="1027" idx="2"/>
            <a:endCxn id="137" idx="3"/>
          </p:cNvCxnSpPr>
          <p:nvPr/>
        </p:nvCxnSpPr>
        <p:spPr>
          <a:xfrm rot="5400000" flipH="1">
            <a:off x="4992002" y="4120000"/>
            <a:ext cx="1560295" cy="3086100"/>
          </a:xfrm>
          <a:prstGeom prst="bentConnector4">
            <a:avLst>
              <a:gd name="adj1" fmla="val -14651"/>
              <a:gd name="adj2" fmla="val 87759"/>
            </a:avLst>
          </a:prstGeom>
          <a:ln>
            <a:solidFill>
              <a:srgbClr val="FFFFFF"/>
            </a:solidFill>
            <a:tailEnd type="arrow"/>
          </a:ln>
        </p:spPr>
        <p:style>
          <a:lnRef idx="1">
            <a:schemeClr val="accent1"/>
          </a:lnRef>
          <a:fillRef idx="0">
            <a:schemeClr val="accent1"/>
          </a:fillRef>
          <a:effectRef idx="0">
            <a:schemeClr val="accent1"/>
          </a:effectRef>
          <a:fontRef idx="minor">
            <a:schemeClr val="tx1"/>
          </a:fontRef>
        </p:style>
      </p:cxnSp>
      <p:cxnSp>
        <p:nvCxnSpPr>
          <p:cNvPr id="139" name="Elbow Connector 138"/>
          <p:cNvCxnSpPr>
            <a:stCxn id="83" idx="1"/>
          </p:cNvCxnSpPr>
          <p:nvPr/>
        </p:nvCxnSpPr>
        <p:spPr>
          <a:xfrm rot="10800000" flipH="1">
            <a:off x="990599" y="3235348"/>
            <a:ext cx="2475803" cy="2898753"/>
          </a:xfrm>
          <a:prstGeom prst="bentConnector4">
            <a:avLst>
              <a:gd name="adj1" fmla="val -9673"/>
              <a:gd name="adj2" fmla="val 65679"/>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51" name="Elbow Connector 150"/>
          <p:cNvCxnSpPr>
            <a:stCxn id="15" idx="2"/>
          </p:cNvCxnSpPr>
          <p:nvPr/>
        </p:nvCxnSpPr>
        <p:spPr>
          <a:xfrm rot="5400000" flipH="1" flipV="1">
            <a:off x="4140698" y="2049158"/>
            <a:ext cx="3852060" cy="5087744"/>
          </a:xfrm>
          <a:prstGeom prst="bentConnector4">
            <a:avLst>
              <a:gd name="adj1" fmla="val 848"/>
              <a:gd name="adj2" fmla="val 100227"/>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58" name="Elbow Connector 157"/>
          <p:cNvCxnSpPr>
            <a:stCxn id="16" idx="1"/>
          </p:cNvCxnSpPr>
          <p:nvPr/>
        </p:nvCxnSpPr>
        <p:spPr>
          <a:xfrm rot="10800000" flipH="1">
            <a:off x="1122556" y="1875514"/>
            <a:ext cx="762000" cy="2925087"/>
          </a:xfrm>
          <a:prstGeom prst="bentConnector4">
            <a:avLst>
              <a:gd name="adj1" fmla="val -120000"/>
              <a:gd name="adj2" fmla="val 84238"/>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039" name="Elbow Connector 1038"/>
          <p:cNvCxnSpPr>
            <a:stCxn id="1029" idx="2"/>
            <a:endCxn id="16" idx="0"/>
          </p:cNvCxnSpPr>
          <p:nvPr/>
        </p:nvCxnSpPr>
        <p:spPr>
          <a:xfrm rot="5400000">
            <a:off x="1918387" y="4054775"/>
            <a:ext cx="292894" cy="284356"/>
          </a:xfrm>
          <a:prstGeom prst="bentConnector3">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042" name="Elbow Connector 1041"/>
          <p:cNvCxnSpPr/>
          <p:nvPr/>
        </p:nvCxnSpPr>
        <p:spPr>
          <a:xfrm rot="5400000">
            <a:off x="2272721" y="3601273"/>
            <a:ext cx="1710338" cy="789948"/>
          </a:xfrm>
          <a:prstGeom prst="bentConnector3">
            <a:avLst>
              <a:gd name="adj1" fmla="val 71640"/>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050" name="Elbow Connector 1049"/>
          <p:cNvCxnSpPr>
            <a:endCxn id="15" idx="3"/>
          </p:cNvCxnSpPr>
          <p:nvPr/>
        </p:nvCxnSpPr>
        <p:spPr>
          <a:xfrm rot="5400000">
            <a:off x="3249762" y="4864143"/>
            <a:ext cx="2270911" cy="124522"/>
          </a:xfrm>
          <a:prstGeom prst="bentConnector2">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60" name="Elbow Connector 159"/>
          <p:cNvCxnSpPr>
            <a:stCxn id="18" idx="0"/>
            <a:endCxn id="169" idx="3"/>
          </p:cNvCxnSpPr>
          <p:nvPr/>
        </p:nvCxnSpPr>
        <p:spPr>
          <a:xfrm rot="16200000" flipV="1">
            <a:off x="6994646" y="1622546"/>
            <a:ext cx="118592" cy="1055916"/>
          </a:xfrm>
          <a:prstGeom prst="bentConnector2">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65" name="Elbow Connector 164"/>
          <p:cNvCxnSpPr>
            <a:stCxn id="18" idx="3"/>
          </p:cNvCxnSpPr>
          <p:nvPr/>
        </p:nvCxnSpPr>
        <p:spPr>
          <a:xfrm flipH="1">
            <a:off x="8285648" y="2667000"/>
            <a:ext cx="96352" cy="2745433"/>
          </a:xfrm>
          <a:prstGeom prst="bentConnector4">
            <a:avLst>
              <a:gd name="adj1" fmla="val -237255"/>
              <a:gd name="adj2" fmla="val 99563"/>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5" name="Elbow Connector 174"/>
          <p:cNvCxnSpPr>
            <a:stCxn id="1029" idx="1"/>
            <a:endCxn id="1027" idx="2"/>
          </p:cNvCxnSpPr>
          <p:nvPr/>
        </p:nvCxnSpPr>
        <p:spPr>
          <a:xfrm rot="10800000" flipH="1" flipV="1">
            <a:off x="1691268" y="3680429"/>
            <a:ext cx="5623932" cy="2762767"/>
          </a:xfrm>
          <a:prstGeom prst="bentConnector4">
            <a:avLst>
              <a:gd name="adj1" fmla="val -19743"/>
              <a:gd name="adj2" fmla="val 108274"/>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4" name="Elbow Connector 3"/>
          <p:cNvCxnSpPr>
            <a:stCxn id="86" idx="1"/>
            <a:endCxn id="13" idx="3"/>
          </p:cNvCxnSpPr>
          <p:nvPr/>
        </p:nvCxnSpPr>
        <p:spPr>
          <a:xfrm rot="10800000" flipV="1">
            <a:off x="3494917" y="1253697"/>
            <a:ext cx="454281" cy="414119"/>
          </a:xfrm>
          <a:prstGeom prst="bentConnector3">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3037716" y="2438400"/>
            <a:ext cx="2905884" cy="2819400"/>
          </a:xfrm>
          <a:prstGeom prst="rect">
            <a:avLst/>
          </a:prstGeom>
          <a:solidFill>
            <a:srgbClr val="FFFFFF">
              <a:alpha val="0"/>
            </a:srgb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24051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solidFill>
                  <a:schemeClr val="bg1"/>
                </a:solidFill>
                <a:latin typeface="Times New Roman" pitchFamily="18" charset="0"/>
                <a:cs typeface="Times New Roman" pitchFamily="18" charset="0"/>
              </a:rPr>
              <a:t>Scope</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5029200" y="5105399"/>
            <a:ext cx="3657600" cy="304801"/>
          </a:xfrm>
        </p:spPr>
        <p:txBody>
          <a:bodyPr>
            <a:normAutofit/>
          </a:bodyPr>
          <a:lstStyle/>
          <a:p>
            <a:pPr>
              <a:buNone/>
            </a:pPr>
            <a:r>
              <a:rPr lang="en-US" sz="1400" b="0" dirty="0" smtClean="0"/>
              <a:t>VS functionality as defined by HAVA</a:t>
            </a:r>
            <a:endParaRPr lang="en-US" sz="1400" b="0" dirty="0"/>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
        <p:nvSpPr>
          <p:cNvPr id="3" name="Oval 2"/>
          <p:cNvSpPr/>
          <p:nvPr/>
        </p:nvSpPr>
        <p:spPr>
          <a:xfrm>
            <a:off x="4435929" y="5334000"/>
            <a:ext cx="381000" cy="3810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Arrow Connector 4"/>
          <p:cNvCxnSpPr>
            <a:stCxn id="3" idx="6"/>
          </p:cNvCxnSpPr>
          <p:nvPr/>
        </p:nvCxnSpPr>
        <p:spPr>
          <a:xfrm>
            <a:off x="4816929" y="5524500"/>
            <a:ext cx="3336471" cy="0"/>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04795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solidFill>
                  <a:schemeClr val="bg1"/>
                </a:solidFill>
                <a:latin typeface="Times New Roman" pitchFamily="18" charset="0"/>
                <a:cs typeface="Times New Roman" pitchFamily="18" charset="0"/>
              </a:rPr>
              <a:t>Scope</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5029200" y="5105399"/>
            <a:ext cx="3657600" cy="304801"/>
          </a:xfrm>
        </p:spPr>
        <p:txBody>
          <a:bodyPr>
            <a:normAutofit/>
          </a:bodyPr>
          <a:lstStyle/>
          <a:p>
            <a:pPr>
              <a:buNone/>
            </a:pPr>
            <a:r>
              <a:rPr lang="en-US" sz="1400" b="0" dirty="0" smtClean="0"/>
              <a:t>VS functionality as defined by market</a:t>
            </a:r>
            <a:endParaRPr lang="en-US" sz="1400" b="0" dirty="0"/>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
        <p:nvSpPr>
          <p:cNvPr id="3" name="Oval 2"/>
          <p:cNvSpPr/>
          <p:nvPr/>
        </p:nvSpPr>
        <p:spPr>
          <a:xfrm>
            <a:off x="4435929" y="5334000"/>
            <a:ext cx="381000" cy="3810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Arrow Connector 4"/>
          <p:cNvCxnSpPr>
            <a:stCxn id="3" idx="6"/>
          </p:cNvCxnSpPr>
          <p:nvPr/>
        </p:nvCxnSpPr>
        <p:spPr>
          <a:xfrm>
            <a:off x="4816929" y="5524500"/>
            <a:ext cx="3336471" cy="0"/>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3" idx="7"/>
          </p:cNvCxnSpPr>
          <p:nvPr/>
        </p:nvCxnSpPr>
        <p:spPr>
          <a:xfrm flipV="1">
            <a:off x="4761133" y="2971800"/>
            <a:ext cx="2401667" cy="2417996"/>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3" idx="0"/>
          </p:cNvCxnSpPr>
          <p:nvPr/>
        </p:nvCxnSpPr>
        <p:spPr>
          <a:xfrm flipV="1">
            <a:off x="4626429" y="2057400"/>
            <a:ext cx="0" cy="3276600"/>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3" idx="1"/>
          </p:cNvCxnSpPr>
          <p:nvPr/>
        </p:nvCxnSpPr>
        <p:spPr>
          <a:xfrm flipH="1" flipV="1">
            <a:off x="1981200" y="2895600"/>
            <a:ext cx="2510525" cy="2494196"/>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6400800" y="3886200"/>
            <a:ext cx="2362200" cy="307777"/>
          </a:xfrm>
          <a:prstGeom prst="rect">
            <a:avLst/>
          </a:prstGeom>
          <a:noFill/>
        </p:spPr>
        <p:txBody>
          <a:bodyPr wrap="square" rtlCol="0">
            <a:spAutoFit/>
          </a:bodyPr>
          <a:lstStyle/>
          <a:p>
            <a:r>
              <a:rPr lang="en-US" sz="1400" dirty="0" smtClean="0">
                <a:solidFill>
                  <a:srgbClr val="FFFFFF"/>
                </a:solidFill>
                <a:latin typeface="Times New Roman" panose="02020603050405020304" pitchFamily="18" charset="0"/>
                <a:cs typeface="Times New Roman" panose="02020603050405020304" pitchFamily="18" charset="0"/>
              </a:rPr>
              <a:t>Interoperability</a:t>
            </a:r>
            <a:endParaRPr lang="en-US" sz="1400" dirty="0">
              <a:solidFill>
                <a:srgbClr val="FFFFFF"/>
              </a:solidFill>
              <a:latin typeface="Times New Roman" panose="02020603050405020304" pitchFamily="18" charset="0"/>
              <a:cs typeface="Times New Roman" panose="02020603050405020304" pitchFamily="18" charset="0"/>
            </a:endParaRPr>
          </a:p>
        </p:txBody>
      </p:sp>
      <p:sp>
        <p:nvSpPr>
          <p:cNvPr id="15" name="TextBox 14"/>
          <p:cNvSpPr txBox="1"/>
          <p:nvPr/>
        </p:nvSpPr>
        <p:spPr>
          <a:xfrm>
            <a:off x="4761133" y="2397127"/>
            <a:ext cx="2383971" cy="307777"/>
          </a:xfrm>
          <a:prstGeom prst="rect">
            <a:avLst/>
          </a:prstGeom>
          <a:noFill/>
        </p:spPr>
        <p:txBody>
          <a:bodyPr wrap="square" rtlCol="0">
            <a:spAutoFit/>
          </a:bodyPr>
          <a:lstStyle/>
          <a:p>
            <a:r>
              <a:rPr lang="en-US" sz="1400" dirty="0" smtClean="0">
                <a:solidFill>
                  <a:srgbClr val="FFFFFF"/>
                </a:solidFill>
                <a:latin typeface="Times New Roman" panose="02020603050405020304" pitchFamily="18" charset="0"/>
                <a:cs typeface="Times New Roman" panose="02020603050405020304" pitchFamily="18" charset="0"/>
              </a:rPr>
              <a:t>Other Election Systems</a:t>
            </a:r>
            <a:endParaRPr lang="en-US" sz="1400" dirty="0">
              <a:solidFill>
                <a:srgbClr val="FFFFFF"/>
              </a:solidFill>
              <a:latin typeface="Times New Roman" panose="02020603050405020304" pitchFamily="18" charset="0"/>
              <a:cs typeface="Times New Roman" panose="02020603050405020304" pitchFamily="18" charset="0"/>
            </a:endParaRPr>
          </a:p>
        </p:txBody>
      </p:sp>
      <p:sp>
        <p:nvSpPr>
          <p:cNvPr id="16" name="TextBox 15"/>
          <p:cNvSpPr txBox="1"/>
          <p:nvPr/>
        </p:nvSpPr>
        <p:spPr>
          <a:xfrm>
            <a:off x="1828800" y="2406134"/>
            <a:ext cx="2476960" cy="523220"/>
          </a:xfrm>
          <a:prstGeom prst="rect">
            <a:avLst/>
          </a:prstGeom>
          <a:noFill/>
        </p:spPr>
        <p:txBody>
          <a:bodyPr wrap="none" rtlCol="0">
            <a:spAutoFit/>
          </a:bodyPr>
          <a:lstStyle/>
          <a:p>
            <a:r>
              <a:rPr lang="en-US" sz="1400" dirty="0" smtClean="0">
                <a:solidFill>
                  <a:srgbClr val="FFFFFF"/>
                </a:solidFill>
                <a:latin typeface="Times New Roman" panose="02020603050405020304" pitchFamily="18" charset="0"/>
                <a:cs typeface="Times New Roman" panose="02020603050405020304" pitchFamily="18" charset="0"/>
              </a:rPr>
              <a:t>Hybridized standards and tests, </a:t>
            </a:r>
          </a:p>
          <a:p>
            <a:r>
              <a:rPr lang="en-US" sz="1400" dirty="0" smtClean="0">
                <a:solidFill>
                  <a:srgbClr val="FFFFFF"/>
                </a:solidFill>
                <a:latin typeface="Times New Roman" panose="02020603050405020304" pitchFamily="18" charset="0"/>
                <a:cs typeface="Times New Roman" panose="02020603050405020304" pitchFamily="18" charset="0"/>
              </a:rPr>
              <a:t>new tools, new methods</a:t>
            </a:r>
            <a:endParaRPr lang="en-US" sz="1400" dirty="0">
              <a:solidFill>
                <a:srgbClr val="FFFFFF"/>
              </a:solidFill>
              <a:latin typeface="Times New Roman" panose="02020603050405020304" pitchFamily="18" charset="0"/>
              <a:cs typeface="Times New Roman" panose="02020603050405020304" pitchFamily="18" charset="0"/>
            </a:endParaRPr>
          </a:p>
        </p:txBody>
      </p:sp>
      <p:cxnSp>
        <p:nvCxnSpPr>
          <p:cNvPr id="20" name="Straight Arrow Connector 19"/>
          <p:cNvCxnSpPr>
            <a:stCxn id="3" idx="2"/>
          </p:cNvCxnSpPr>
          <p:nvPr/>
        </p:nvCxnSpPr>
        <p:spPr>
          <a:xfrm flipH="1">
            <a:off x="990600" y="5524500"/>
            <a:ext cx="3445329" cy="0"/>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167992" y="5114676"/>
            <a:ext cx="3048000" cy="307777"/>
          </a:xfrm>
          <a:prstGeom prst="rect">
            <a:avLst/>
          </a:prstGeom>
          <a:noFill/>
        </p:spPr>
        <p:txBody>
          <a:bodyPr wrap="square" rtlCol="0">
            <a:spAutoFit/>
          </a:bodyPr>
          <a:lstStyle/>
          <a:p>
            <a:r>
              <a:rPr lang="en-US" sz="1400" dirty="0" smtClean="0">
                <a:solidFill>
                  <a:srgbClr val="FFFFFF"/>
                </a:solidFill>
                <a:latin typeface="Times New Roman" panose="02020603050405020304" pitchFamily="18" charset="0"/>
                <a:cs typeface="Times New Roman" panose="02020603050405020304" pitchFamily="18" charset="0"/>
              </a:rPr>
              <a:t>VS functionality as defined by threats</a:t>
            </a:r>
          </a:p>
        </p:txBody>
      </p:sp>
      <p:sp>
        <p:nvSpPr>
          <p:cNvPr id="24" name="TextBox 23"/>
          <p:cNvSpPr txBox="1"/>
          <p:nvPr/>
        </p:nvSpPr>
        <p:spPr>
          <a:xfrm>
            <a:off x="1676400" y="4040088"/>
            <a:ext cx="1447800" cy="307777"/>
          </a:xfrm>
          <a:prstGeom prst="rect">
            <a:avLst/>
          </a:prstGeom>
          <a:noFill/>
        </p:spPr>
        <p:txBody>
          <a:bodyPr wrap="square" rtlCol="0">
            <a:spAutoFit/>
          </a:bodyPr>
          <a:lstStyle/>
          <a:p>
            <a:r>
              <a:rPr lang="en-US" sz="1400" dirty="0" smtClean="0">
                <a:solidFill>
                  <a:srgbClr val="FFFFFF"/>
                </a:solidFill>
                <a:latin typeface="Times New Roman" panose="02020603050405020304" pitchFamily="18" charset="0"/>
                <a:cs typeface="Times New Roman" panose="02020603050405020304" pitchFamily="18" charset="0"/>
              </a:rPr>
              <a:t>Configurations</a:t>
            </a:r>
            <a:endParaRPr lang="en-US" sz="14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37833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solidFill>
                  <a:schemeClr val="bg1"/>
                </a:solidFill>
                <a:latin typeface="Times New Roman" pitchFamily="18" charset="0"/>
                <a:cs typeface="Times New Roman" pitchFamily="18" charset="0"/>
              </a:rPr>
              <a:t>FAA Guidelines – an analogy</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828800"/>
            <a:ext cx="8229600" cy="4297363"/>
          </a:xfrm>
        </p:spPr>
        <p:txBody>
          <a:bodyPr>
            <a:normAutofit/>
          </a:bodyPr>
          <a:lstStyle/>
          <a:p>
            <a:r>
              <a:rPr lang="en-US" b="0" dirty="0" smtClean="0"/>
              <a:t>1926 – Safety of pilots, passengers, civilians, property.  Advancement of the science and practice of commercial aviation.</a:t>
            </a:r>
          </a:p>
          <a:p>
            <a:pPr>
              <a:buNone/>
            </a:pPr>
            <a:endParaRPr lang="en-US" b="0" dirty="0"/>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0750" y="3733800"/>
            <a:ext cx="4762500" cy="2276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253514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latin typeface="Times New Roman" pitchFamily="18" charset="0"/>
                <a:cs typeface="Times New Roman" pitchFamily="18" charset="0"/>
              </a:rPr>
              <a:t>Scope</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a:bodyPr>
          <a:lstStyle/>
          <a:p>
            <a:pPr marL="0" indent="0">
              <a:buNone/>
            </a:pPr>
            <a:r>
              <a:rPr lang="en-US" b="0" i="1" dirty="0" smtClean="0">
                <a:latin typeface="Times New Roman" panose="02020603050405020304" pitchFamily="18" charset="0"/>
                <a:cs typeface="Times New Roman" panose="02020603050405020304" pitchFamily="18" charset="0"/>
              </a:rPr>
              <a:t>1</a:t>
            </a:r>
            <a:r>
              <a:rPr lang="en-US" b="0" dirty="0" smtClean="0">
                <a:latin typeface="Times New Roman" panose="02020603050405020304" pitchFamily="18" charset="0"/>
                <a:cs typeface="Times New Roman" panose="02020603050405020304" pitchFamily="18" charset="0"/>
              </a:rPr>
              <a:t> </a:t>
            </a:r>
            <a:r>
              <a:rPr lang="en-US" b="0" dirty="0">
                <a:latin typeface="Times New Roman" panose="02020603050405020304" pitchFamily="18" charset="0"/>
                <a:cs typeface="Times New Roman" panose="02020603050405020304" pitchFamily="18" charset="0"/>
              </a:rPr>
              <a:t>:  space or opportunity for unhampered motion, activity, or thought</a:t>
            </a:r>
          </a:p>
          <a:p>
            <a:pPr marL="0" indent="0">
              <a:buNone/>
            </a:pPr>
            <a:r>
              <a:rPr lang="en-US" b="0" i="1" dirty="0" smtClean="0">
                <a:latin typeface="Times New Roman" panose="02020603050405020304" pitchFamily="18" charset="0"/>
                <a:cs typeface="Times New Roman" panose="02020603050405020304" pitchFamily="18" charset="0"/>
              </a:rPr>
              <a:t>2</a:t>
            </a:r>
            <a:r>
              <a:rPr lang="en-US" b="0" dirty="0" smtClean="0">
                <a:latin typeface="Times New Roman" panose="02020603050405020304" pitchFamily="18" charset="0"/>
                <a:cs typeface="Times New Roman" panose="02020603050405020304" pitchFamily="18" charset="0"/>
              </a:rPr>
              <a:t> </a:t>
            </a:r>
            <a:r>
              <a:rPr lang="en-US" b="0" dirty="0">
                <a:latin typeface="Times New Roman" panose="02020603050405020304" pitchFamily="18" charset="0"/>
                <a:cs typeface="Times New Roman" panose="02020603050405020304" pitchFamily="18" charset="0"/>
              </a:rPr>
              <a:t>:  extent of treatment, activity, or influence</a:t>
            </a:r>
          </a:p>
          <a:p>
            <a:pPr marL="0" indent="0">
              <a:buNone/>
            </a:pPr>
            <a:r>
              <a:rPr lang="en-US" b="0" i="1" dirty="0" smtClean="0">
                <a:latin typeface="Times New Roman" panose="02020603050405020304" pitchFamily="18" charset="0"/>
                <a:cs typeface="Times New Roman" panose="02020603050405020304" pitchFamily="18" charset="0"/>
              </a:rPr>
              <a:t>3</a:t>
            </a:r>
            <a:r>
              <a:rPr lang="en-US" b="0" dirty="0" smtClean="0">
                <a:latin typeface="Times New Roman" panose="02020603050405020304" pitchFamily="18" charset="0"/>
                <a:cs typeface="Times New Roman" panose="02020603050405020304" pitchFamily="18" charset="0"/>
              </a:rPr>
              <a:t> </a:t>
            </a:r>
            <a:r>
              <a:rPr lang="en-US" b="0" dirty="0">
                <a:latin typeface="Times New Roman" panose="02020603050405020304" pitchFamily="18" charset="0"/>
                <a:cs typeface="Times New Roman" panose="02020603050405020304" pitchFamily="18" charset="0"/>
              </a:rPr>
              <a:t>:  range of </a:t>
            </a:r>
            <a:r>
              <a:rPr lang="en-US" b="0" dirty="0" smtClean="0">
                <a:latin typeface="Times New Roman" panose="02020603050405020304" pitchFamily="18" charset="0"/>
                <a:cs typeface="Times New Roman" panose="02020603050405020304" pitchFamily="18" charset="0"/>
              </a:rPr>
              <a:t>operation</a:t>
            </a:r>
            <a:endParaRPr lang="en-US" sz="2800" b="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8548779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solidFill>
                  <a:schemeClr val="bg1"/>
                </a:solidFill>
                <a:latin typeface="Times New Roman" pitchFamily="18" charset="0"/>
                <a:cs typeface="Times New Roman" pitchFamily="18" charset="0"/>
              </a:rPr>
              <a:t>FAA Guidelines</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828800"/>
            <a:ext cx="8229600" cy="4297363"/>
          </a:xfrm>
        </p:spPr>
        <p:txBody>
          <a:bodyPr>
            <a:normAutofit/>
          </a:bodyPr>
          <a:lstStyle/>
          <a:p>
            <a:r>
              <a:rPr lang="en-US" b="0" dirty="0" smtClean="0"/>
              <a:t>2016 – Pilots, aircraft, air traffic control, airports, training, maintenance, manufacturing and drones…</a:t>
            </a:r>
            <a:endParaRPr lang="en-US" b="0" dirty="0"/>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pic>
        <p:nvPicPr>
          <p:cNvPr id="307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95538" y="3352800"/>
            <a:ext cx="3937000" cy="22145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24163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solidFill>
                  <a:schemeClr val="bg1"/>
                </a:solidFill>
                <a:latin typeface="Times New Roman" pitchFamily="18" charset="0"/>
                <a:cs typeface="Times New Roman" pitchFamily="18" charset="0"/>
              </a:rPr>
              <a:t>Challenge</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828800"/>
            <a:ext cx="8229600" cy="4297363"/>
          </a:xfrm>
        </p:spPr>
        <p:txBody>
          <a:bodyPr>
            <a:normAutofit/>
          </a:bodyPr>
          <a:lstStyle/>
          <a:p>
            <a:pPr>
              <a:buNone/>
            </a:pPr>
            <a:r>
              <a:rPr lang="en-US" b="0" dirty="0" smtClean="0"/>
              <a:t>For the VVSG to accomplish its highest level goals and remain relevant to the design, testing and certification of voting(election) systems, it must adapt.</a:t>
            </a:r>
          </a:p>
          <a:p>
            <a:pPr>
              <a:buNone/>
            </a:pPr>
            <a:r>
              <a:rPr lang="en-US" b="0" dirty="0" smtClean="0"/>
              <a:t>That adaptation will include new tools, new organizational structure,  and new perspectives – but it must also include a broadening of scope.</a:t>
            </a: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23787046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solidFill>
                  <a:schemeClr val="bg1"/>
                </a:solidFill>
                <a:latin typeface="Times New Roman" pitchFamily="18" charset="0"/>
                <a:cs typeface="Times New Roman" pitchFamily="18" charset="0"/>
              </a:rPr>
              <a:t>Challenge</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828800"/>
            <a:ext cx="8229600" cy="4297363"/>
          </a:xfrm>
        </p:spPr>
        <p:txBody>
          <a:bodyPr>
            <a:normAutofit lnSpcReduction="10000"/>
          </a:bodyPr>
          <a:lstStyle/>
          <a:p>
            <a:pPr>
              <a:buNone/>
            </a:pPr>
            <a:r>
              <a:rPr lang="en-US" b="0" dirty="0" smtClean="0">
                <a:latin typeface="Times New Roman" panose="02020603050405020304" pitchFamily="18" charset="0"/>
                <a:cs typeface="Times New Roman" panose="02020603050405020304" pitchFamily="18" charset="0"/>
              </a:rPr>
              <a:t>Adapting the VVSG, and the processes used to create it, manage it, and apply it, is essential to its continued relevance.  The scope of testing and validating systems must reflect the here-and-now as well as the future of election technologies.</a:t>
            </a:r>
          </a:p>
          <a:p>
            <a:pPr>
              <a:buNone/>
            </a:pPr>
            <a:endParaRPr lang="en-US" b="0" dirty="0">
              <a:latin typeface="Times New Roman" panose="02020603050405020304" pitchFamily="18" charset="0"/>
              <a:cs typeface="Times New Roman" panose="02020603050405020304" pitchFamily="18" charset="0"/>
            </a:endParaRPr>
          </a:p>
          <a:p>
            <a:pPr>
              <a:buNone/>
            </a:pPr>
            <a:r>
              <a:rPr lang="en-US" b="0" dirty="0" smtClean="0">
                <a:latin typeface="Times New Roman" panose="02020603050405020304" pitchFamily="18" charset="0"/>
                <a:cs typeface="Times New Roman" panose="02020603050405020304" pitchFamily="18" charset="0"/>
              </a:rPr>
              <a:t>“	All failures are failures to adapt.  All successes are successful adaptations.” </a:t>
            </a:r>
            <a:r>
              <a:rPr lang="en-US" b="0" dirty="0" smtClean="0"/>
              <a:t>– </a:t>
            </a:r>
            <a:r>
              <a:rPr lang="en-US" sz="1600" b="0" i="1" dirty="0" smtClean="0"/>
              <a:t>Max </a:t>
            </a:r>
            <a:r>
              <a:rPr lang="en-US" sz="1600" b="0" i="1" dirty="0" err="1" smtClean="0"/>
              <a:t>Mckeown</a:t>
            </a:r>
            <a:endParaRPr lang="en-US" sz="1600" b="0" i="1" dirty="0" smtClean="0"/>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1531269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solidFill>
                  <a:schemeClr val="bg1"/>
                </a:solidFill>
                <a:latin typeface="Times New Roman" pitchFamily="18" charset="0"/>
                <a:cs typeface="Times New Roman" pitchFamily="18" charset="0"/>
              </a:rPr>
              <a:t>Thank You!</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828800"/>
            <a:ext cx="8229600" cy="4297363"/>
          </a:xfrm>
        </p:spPr>
        <p:txBody>
          <a:bodyPr>
            <a:normAutofit/>
          </a:bodyPr>
          <a:lstStyle/>
          <a:p>
            <a:pPr marL="0" indent="0" algn="ctr">
              <a:buNone/>
            </a:pPr>
            <a:endParaRPr lang="en-US" b="0" dirty="0" smtClean="0"/>
          </a:p>
          <a:p>
            <a:pPr marL="0" indent="0" algn="ctr">
              <a:buNone/>
            </a:pPr>
            <a:endParaRPr lang="en-US" b="0" dirty="0"/>
          </a:p>
          <a:p>
            <a:pPr marL="0" indent="0" algn="ctr">
              <a:buNone/>
            </a:pPr>
            <a:r>
              <a:rPr lang="en-US" b="0" dirty="0" smtClean="0"/>
              <a:t>Merle S. King</a:t>
            </a:r>
          </a:p>
          <a:p>
            <a:pPr marL="0" indent="0" algn="ctr">
              <a:buNone/>
            </a:pPr>
            <a:r>
              <a:rPr lang="en-US" b="0" dirty="0" smtClean="0"/>
              <a:t>mking@kennesaw.edu</a:t>
            </a:r>
          </a:p>
          <a:p>
            <a:pPr>
              <a:buNone/>
            </a:pPr>
            <a:endParaRPr lang="en-US" b="0" dirty="0"/>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12000492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latin typeface="Times New Roman" pitchFamily="18" charset="0"/>
                <a:cs typeface="Times New Roman" pitchFamily="18" charset="0"/>
              </a:rPr>
              <a:t>Scope</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a:bodyPr>
          <a:lstStyle/>
          <a:p>
            <a:pPr marL="0" indent="0">
              <a:buNone/>
            </a:pPr>
            <a:endParaRPr lang="en-US" sz="2800" dirty="0" smtClean="0">
              <a:latin typeface="Times New Roman" pitchFamily="18" charset="0"/>
              <a:cs typeface="Times New Roman" pitchFamily="18" charset="0"/>
            </a:endParaRPr>
          </a:p>
          <a:p>
            <a:pPr marL="0" indent="0">
              <a:buNone/>
            </a:pPr>
            <a:endParaRPr lang="en-US" sz="280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
        <p:nvSpPr>
          <p:cNvPr id="3" name="Rectangle 2"/>
          <p:cNvSpPr/>
          <p:nvPr/>
        </p:nvSpPr>
        <p:spPr>
          <a:xfrm>
            <a:off x="685800" y="1761921"/>
            <a:ext cx="7631567" cy="3416320"/>
          </a:xfrm>
          <a:prstGeom prst="rect">
            <a:avLst/>
          </a:prstGeom>
        </p:spPr>
        <p:txBody>
          <a:bodyPr wrap="square">
            <a:spAutoFit/>
          </a:bodyPr>
          <a:lstStyle/>
          <a:p>
            <a:r>
              <a:rPr lang="en-US" sz="2400" dirty="0" smtClean="0">
                <a:solidFill>
                  <a:srgbClr val="FFFFFF"/>
                </a:solidFill>
                <a:latin typeface="Times New Roman" panose="02020603050405020304" pitchFamily="18" charset="0"/>
                <a:cs typeface="Times New Roman" panose="02020603050405020304" pitchFamily="18" charset="0"/>
              </a:rPr>
              <a:t>Future </a:t>
            </a:r>
            <a:r>
              <a:rPr lang="en-US" sz="2400" dirty="0">
                <a:solidFill>
                  <a:srgbClr val="FFFFFF"/>
                </a:solidFill>
                <a:latin typeface="Times New Roman" panose="02020603050405020304" pitchFamily="18" charset="0"/>
                <a:cs typeface="Times New Roman" panose="02020603050405020304" pitchFamily="18" charset="0"/>
              </a:rPr>
              <a:t>VVSG Development </a:t>
            </a:r>
            <a:r>
              <a:rPr lang="en-US" sz="2400" dirty="0" smtClean="0">
                <a:solidFill>
                  <a:srgbClr val="FFFFFF"/>
                </a:solidFill>
                <a:latin typeface="Times New Roman" panose="02020603050405020304" pitchFamily="18" charset="0"/>
                <a:cs typeface="Times New Roman" panose="02020603050405020304" pitchFamily="18" charset="0"/>
              </a:rPr>
              <a:t>Goals</a:t>
            </a:r>
          </a:p>
          <a:p>
            <a:r>
              <a:rPr lang="en-US" sz="2400" dirty="0" smtClean="0">
                <a:solidFill>
                  <a:srgbClr val="FFFFFF"/>
                </a:solidFill>
                <a:latin typeface="Times New Roman" panose="02020603050405020304" pitchFamily="18" charset="0"/>
                <a:cs typeface="Times New Roman" panose="02020603050405020304" pitchFamily="18" charset="0"/>
              </a:rPr>
              <a:t>EAC Future VVSG Working Group</a:t>
            </a:r>
            <a:endParaRPr lang="en-US" sz="2400" dirty="0">
              <a:solidFill>
                <a:srgbClr val="FFFFFF"/>
              </a:solidFill>
              <a:latin typeface="Times New Roman" panose="02020603050405020304" pitchFamily="18" charset="0"/>
              <a:cs typeface="Times New Roman" panose="02020603050405020304" pitchFamily="18" charset="0"/>
            </a:endParaRPr>
          </a:p>
          <a:p>
            <a:r>
              <a:rPr lang="en-US" sz="2400" dirty="0">
                <a:solidFill>
                  <a:srgbClr val="FFFFFF"/>
                </a:solidFill>
                <a:latin typeface="Times New Roman" panose="02020603050405020304" pitchFamily="18" charset="0"/>
                <a:cs typeface="Times New Roman" panose="02020603050405020304" pitchFamily="18" charset="0"/>
              </a:rPr>
              <a:t>July 15, </a:t>
            </a:r>
            <a:r>
              <a:rPr lang="en-US" sz="2400" dirty="0" smtClean="0">
                <a:solidFill>
                  <a:srgbClr val="FFFFFF"/>
                </a:solidFill>
                <a:latin typeface="Times New Roman" panose="02020603050405020304" pitchFamily="18" charset="0"/>
                <a:cs typeface="Times New Roman" panose="02020603050405020304" pitchFamily="18" charset="0"/>
              </a:rPr>
              <a:t>2015</a:t>
            </a:r>
          </a:p>
          <a:p>
            <a:endParaRPr lang="en-US" sz="2400" dirty="0">
              <a:solidFill>
                <a:srgbClr val="FFFFFF"/>
              </a:solidFill>
              <a:latin typeface="Times New Roman" panose="02020603050405020304" pitchFamily="18" charset="0"/>
              <a:cs typeface="Times New Roman" panose="02020603050405020304" pitchFamily="18" charset="0"/>
            </a:endParaRPr>
          </a:p>
          <a:p>
            <a:pPr marL="457200" indent="-457200">
              <a:buAutoNum type="arabicPeriod"/>
            </a:pPr>
            <a:r>
              <a:rPr lang="en-US" sz="2400" b="1" dirty="0" smtClean="0">
                <a:solidFill>
                  <a:srgbClr val="FFFFFF"/>
                </a:solidFill>
                <a:latin typeface="Times New Roman" panose="02020603050405020304" pitchFamily="18" charset="0"/>
                <a:cs typeface="Times New Roman" panose="02020603050405020304" pitchFamily="18" charset="0"/>
              </a:rPr>
              <a:t>The </a:t>
            </a:r>
            <a:r>
              <a:rPr lang="en-US" sz="2400" b="1" dirty="0">
                <a:solidFill>
                  <a:srgbClr val="FFFFFF"/>
                </a:solidFill>
                <a:latin typeface="Times New Roman" panose="02020603050405020304" pitchFamily="18" charset="0"/>
                <a:cs typeface="Times New Roman" panose="02020603050405020304" pitchFamily="18" charset="0"/>
              </a:rPr>
              <a:t>purpose and scope of the VVSG must be defined and </a:t>
            </a:r>
            <a:r>
              <a:rPr lang="en-US" sz="2400" b="1" dirty="0" smtClean="0">
                <a:solidFill>
                  <a:srgbClr val="FFFFFF"/>
                </a:solidFill>
                <a:latin typeface="Times New Roman" panose="02020603050405020304" pitchFamily="18" charset="0"/>
                <a:cs typeface="Times New Roman" panose="02020603050405020304" pitchFamily="18" charset="0"/>
              </a:rPr>
              <a:t>confirmed</a:t>
            </a:r>
          </a:p>
          <a:p>
            <a:pPr marL="457200" indent="-457200">
              <a:buAutoNum type="arabicPeriod"/>
            </a:pPr>
            <a:endParaRPr lang="en-US" sz="2400" dirty="0">
              <a:solidFill>
                <a:srgbClr val="FFFFFF"/>
              </a:solidFill>
              <a:latin typeface="Times New Roman" panose="02020603050405020304" pitchFamily="18" charset="0"/>
              <a:cs typeface="Times New Roman" panose="02020603050405020304" pitchFamily="18" charset="0"/>
            </a:endParaRPr>
          </a:p>
          <a:p>
            <a:r>
              <a:rPr lang="en-US" sz="2400" dirty="0" smtClean="0">
                <a:solidFill>
                  <a:srgbClr val="FFFFFF"/>
                </a:solidFill>
                <a:latin typeface="Times New Roman" panose="02020603050405020304" pitchFamily="18" charset="0"/>
                <a:cs typeface="Times New Roman" panose="02020603050405020304" pitchFamily="18" charset="0"/>
              </a:rPr>
              <a:t>Why is this the highest priority recommendation from the Working Group?</a:t>
            </a:r>
            <a:endParaRPr lang="en-US" sz="24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53768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36638"/>
          </a:xfrm>
        </p:spPr>
        <p:txBody>
          <a:bodyPr/>
          <a:lstStyle/>
          <a:p>
            <a:r>
              <a:rPr lang="en-US" dirty="0" smtClean="0">
                <a:solidFill>
                  <a:schemeClr val="bg1"/>
                </a:solidFill>
                <a:latin typeface="Times New Roman" pitchFamily="18" charset="0"/>
                <a:cs typeface="Times New Roman" pitchFamily="18" charset="0"/>
              </a:rPr>
              <a:t>Purpose of Standards and Testing</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597715"/>
            <a:ext cx="8229600" cy="4525963"/>
          </a:xfrm>
        </p:spPr>
        <p:txBody>
          <a:bodyPr>
            <a:normAutofit lnSpcReduction="10000"/>
          </a:bodyPr>
          <a:lstStyle/>
          <a:p>
            <a:pPr marL="0" indent="0">
              <a:buNone/>
            </a:pPr>
            <a:r>
              <a:rPr lang="en-US" sz="2800" b="0" dirty="0" smtClean="0">
                <a:latin typeface="Times New Roman" pitchFamily="18" charset="0"/>
                <a:cs typeface="Times New Roman" pitchFamily="18" charset="0"/>
              </a:rPr>
              <a:t>Standards and Testing have multiple purposes:</a:t>
            </a:r>
          </a:p>
          <a:p>
            <a:pPr marL="514350" indent="-514350">
              <a:buAutoNum type="arabicPeriod"/>
            </a:pPr>
            <a:r>
              <a:rPr lang="en-US" sz="2800" b="0" dirty="0" smtClean="0">
                <a:latin typeface="Times New Roman" pitchFamily="18" charset="0"/>
                <a:cs typeface="Times New Roman" pitchFamily="18" charset="0"/>
              </a:rPr>
              <a:t>Statute/Rule checklist item</a:t>
            </a:r>
          </a:p>
          <a:p>
            <a:pPr marL="514350" indent="-514350">
              <a:buFont typeface="Arial" pitchFamily="34" charset="0"/>
              <a:buAutoNum type="arabicPeriod"/>
            </a:pPr>
            <a:r>
              <a:rPr lang="en-US" sz="2800" b="0" dirty="0">
                <a:latin typeface="Times New Roman" pitchFamily="18" charset="0"/>
                <a:cs typeface="Times New Roman" pitchFamily="18" charset="0"/>
              </a:rPr>
              <a:t>Indemnification</a:t>
            </a:r>
          </a:p>
          <a:p>
            <a:pPr marL="514350" indent="-514350">
              <a:buAutoNum type="arabicPeriod"/>
            </a:pPr>
            <a:r>
              <a:rPr lang="en-US" sz="2800" b="0" dirty="0" smtClean="0">
                <a:latin typeface="Times New Roman" pitchFamily="18" charset="0"/>
                <a:cs typeface="Times New Roman" pitchFamily="18" charset="0"/>
              </a:rPr>
              <a:t>Assurance of functionality/quality</a:t>
            </a:r>
          </a:p>
          <a:p>
            <a:pPr marL="514350" indent="-514350">
              <a:buAutoNum type="arabicPeriod"/>
            </a:pPr>
            <a:r>
              <a:rPr lang="en-US" sz="2800" b="0" dirty="0" smtClean="0">
                <a:latin typeface="Times New Roman" pitchFamily="18" charset="0"/>
                <a:cs typeface="Times New Roman" pitchFamily="18" charset="0"/>
              </a:rPr>
              <a:t>Illumination of behaviors, attributes, and interoperability of the system.  Informs correct use and best-practice implementation</a:t>
            </a:r>
          </a:p>
          <a:p>
            <a:pPr marL="0" indent="0">
              <a:buNone/>
            </a:pPr>
            <a:r>
              <a:rPr lang="en-US" sz="2800" b="0" dirty="0" smtClean="0">
                <a:latin typeface="Times New Roman" pitchFamily="18" charset="0"/>
                <a:cs typeface="Times New Roman" pitchFamily="18" charset="0"/>
              </a:rPr>
              <a:t>Ultimately the purpose is to reduce uncertainty and mitigate risk of adoption and use.  This means context is important.</a:t>
            </a:r>
            <a:endParaRPr lang="en-US" sz="2800" b="0" dirty="0">
              <a:latin typeface="Times New Roman" pitchFamily="18" charset="0"/>
              <a:cs typeface="Times New Roman" pitchFamily="18" charset="0"/>
            </a:endParaRPr>
          </a:p>
          <a:p>
            <a:pPr marL="0" indent="0">
              <a:buNone/>
            </a:pPr>
            <a:endParaRPr lang="en-US" sz="2800" dirty="0" smtClean="0">
              <a:latin typeface="Times New Roman" pitchFamily="18" charset="0"/>
              <a:cs typeface="Times New Roman" pitchFamily="18" charset="0"/>
            </a:endParaRPr>
          </a:p>
          <a:p>
            <a:pPr marL="514350" indent="-514350">
              <a:buAutoNum type="arabicPeriod"/>
            </a:pPr>
            <a:endParaRPr lang="en-US" sz="280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24790248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solidFill>
                  <a:schemeClr val="bg1"/>
                </a:solidFill>
                <a:latin typeface="Times New Roman" pitchFamily="18" charset="0"/>
                <a:cs typeface="Times New Roman" pitchFamily="18" charset="0"/>
              </a:rPr>
              <a:t>In the beginning…</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905000"/>
            <a:ext cx="8229600" cy="4221163"/>
          </a:xfrm>
        </p:spPr>
        <p:txBody>
          <a:bodyPr>
            <a:normAutofit/>
          </a:bodyPr>
          <a:lstStyle/>
          <a:p>
            <a:pPr>
              <a:spcBef>
                <a:spcPct val="50000"/>
              </a:spcBef>
              <a:buNone/>
            </a:pPr>
            <a:endParaRPr lang="en-US" b="0" dirty="0" smtClean="0">
              <a:latin typeface="Arial" pitchFamily="34" charset="0"/>
              <a:cs typeface="Arial" pitchFamily="34" charset="0"/>
            </a:endParaRPr>
          </a:p>
          <a:p>
            <a:pPr>
              <a:spcBef>
                <a:spcPct val="50000"/>
              </a:spcBef>
              <a:buNone/>
            </a:pPr>
            <a:endParaRPr lang="en-US" sz="280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
        <p:nvSpPr>
          <p:cNvPr id="3" name="Rectangle 2"/>
          <p:cNvSpPr/>
          <p:nvPr/>
        </p:nvSpPr>
        <p:spPr>
          <a:xfrm>
            <a:off x="3200400" y="1752600"/>
            <a:ext cx="2209800" cy="1219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352800" y="2209800"/>
            <a:ext cx="1945640" cy="369332"/>
          </a:xfrm>
          <a:prstGeom prst="rect">
            <a:avLst/>
          </a:prstGeom>
          <a:noFill/>
        </p:spPr>
        <p:txBody>
          <a:bodyPr wrap="square" rtlCol="0">
            <a:spAutoFit/>
          </a:bodyPr>
          <a:lstStyle/>
          <a:p>
            <a:pPr algn="ctr"/>
            <a:r>
              <a:rPr lang="en-US" dirty="0" smtClean="0"/>
              <a:t>Voting Machine</a:t>
            </a:r>
            <a:endParaRPr lang="en-US" dirty="0"/>
          </a:p>
        </p:txBody>
      </p:sp>
    </p:spTree>
    <p:extLst>
      <p:ext uri="{BB962C8B-B14F-4D97-AF65-F5344CB8AC3E}">
        <p14:creationId xmlns:p14="http://schemas.microsoft.com/office/powerpoint/2010/main" val="8932703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solidFill>
                  <a:schemeClr val="bg1"/>
                </a:solidFill>
                <a:latin typeface="Times New Roman" pitchFamily="18" charset="0"/>
                <a:cs typeface="Times New Roman" pitchFamily="18" charset="0"/>
              </a:rPr>
              <a:t>In the beginning…</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905000"/>
            <a:ext cx="8229600" cy="4221163"/>
          </a:xfrm>
        </p:spPr>
        <p:txBody>
          <a:bodyPr>
            <a:normAutofit/>
          </a:bodyPr>
          <a:lstStyle/>
          <a:p>
            <a:pPr>
              <a:spcBef>
                <a:spcPct val="50000"/>
              </a:spcBef>
              <a:buNone/>
            </a:pPr>
            <a:endParaRPr lang="en-US" b="0" dirty="0" smtClean="0">
              <a:latin typeface="Arial" pitchFamily="34" charset="0"/>
              <a:cs typeface="Arial" pitchFamily="34" charset="0"/>
            </a:endParaRPr>
          </a:p>
          <a:p>
            <a:pPr>
              <a:spcBef>
                <a:spcPct val="50000"/>
              </a:spcBef>
              <a:buNone/>
            </a:pPr>
            <a:endParaRPr lang="en-US" sz="280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
        <p:nvSpPr>
          <p:cNvPr id="3" name="Rectangle 2"/>
          <p:cNvSpPr/>
          <p:nvPr/>
        </p:nvSpPr>
        <p:spPr>
          <a:xfrm>
            <a:off x="3200400" y="1752600"/>
            <a:ext cx="2209800" cy="1219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352800" y="2209800"/>
            <a:ext cx="1945640" cy="369332"/>
          </a:xfrm>
          <a:prstGeom prst="rect">
            <a:avLst/>
          </a:prstGeom>
          <a:noFill/>
        </p:spPr>
        <p:txBody>
          <a:bodyPr wrap="square" rtlCol="0">
            <a:spAutoFit/>
          </a:bodyPr>
          <a:lstStyle/>
          <a:p>
            <a:pPr algn="ctr"/>
            <a:r>
              <a:rPr lang="en-US" dirty="0" smtClean="0"/>
              <a:t>Voting Machine</a:t>
            </a:r>
            <a:endParaRPr lang="en-US" dirty="0"/>
          </a:p>
        </p:txBody>
      </p:sp>
      <p:sp>
        <p:nvSpPr>
          <p:cNvPr id="5" name="TextBox 4"/>
          <p:cNvSpPr txBox="1"/>
          <p:nvPr/>
        </p:nvSpPr>
        <p:spPr>
          <a:xfrm>
            <a:off x="609600" y="3429000"/>
            <a:ext cx="7924800" cy="3139321"/>
          </a:xfrm>
          <a:prstGeom prst="rect">
            <a:avLst/>
          </a:prstGeom>
          <a:noFill/>
        </p:spPr>
        <p:txBody>
          <a:bodyPr wrap="square" rtlCol="0">
            <a:spAutoFit/>
          </a:bodyPr>
          <a:lstStyle/>
          <a:p>
            <a:r>
              <a:rPr lang="en-US" b="1" dirty="0" smtClean="0">
                <a:solidFill>
                  <a:srgbClr val="FFFFFF"/>
                </a:solidFill>
              </a:rPr>
              <a:t> </a:t>
            </a:r>
            <a:r>
              <a:rPr lang="en-US" b="1" dirty="0" smtClean="0">
                <a:solidFill>
                  <a:srgbClr val="FFFFFF"/>
                </a:solidFill>
                <a:latin typeface="Times New Roman" panose="02020603050405020304" pitchFamily="18" charset="0"/>
                <a:cs typeface="Times New Roman" panose="02020603050405020304" pitchFamily="18" charset="0"/>
              </a:rPr>
              <a:t>A machine is…</a:t>
            </a:r>
            <a:endParaRPr lang="en-US" dirty="0">
              <a:solidFill>
                <a:srgbClr val="FFFFFF"/>
              </a:solidFill>
              <a:latin typeface="Times New Roman" panose="02020603050405020304" pitchFamily="18" charset="0"/>
              <a:cs typeface="Times New Roman" panose="02020603050405020304" pitchFamily="18" charset="0"/>
            </a:endParaRPr>
          </a:p>
          <a:p>
            <a:r>
              <a:rPr lang="en-US" dirty="0" smtClean="0">
                <a:solidFill>
                  <a:srgbClr val="FFFFFF"/>
                </a:solidFill>
                <a:latin typeface="Times New Roman" panose="02020603050405020304" pitchFamily="18" charset="0"/>
                <a:cs typeface="Times New Roman" panose="02020603050405020304" pitchFamily="18" charset="0"/>
              </a:rPr>
              <a:t>           an </a:t>
            </a:r>
            <a:r>
              <a:rPr lang="en-US" dirty="0">
                <a:solidFill>
                  <a:srgbClr val="FFFFFF"/>
                </a:solidFill>
                <a:latin typeface="Times New Roman" panose="02020603050405020304" pitchFamily="18" charset="0"/>
                <a:cs typeface="Times New Roman" panose="02020603050405020304" pitchFamily="18" charset="0"/>
              </a:rPr>
              <a:t>apparatus using or applying mechanical power and having </a:t>
            </a:r>
            <a:r>
              <a:rPr lang="en-US" dirty="0" smtClean="0">
                <a:solidFill>
                  <a:srgbClr val="FFFFFF"/>
                </a:solidFill>
                <a:latin typeface="Times New Roman" panose="02020603050405020304" pitchFamily="18" charset="0"/>
                <a:cs typeface="Times New Roman" panose="02020603050405020304" pitchFamily="18" charset="0"/>
              </a:rPr>
              <a:t>several</a:t>
            </a:r>
          </a:p>
          <a:p>
            <a:r>
              <a:rPr lang="en-US" dirty="0">
                <a:solidFill>
                  <a:srgbClr val="FFFFFF"/>
                </a:solidFill>
                <a:latin typeface="Times New Roman" panose="02020603050405020304" pitchFamily="18" charset="0"/>
                <a:cs typeface="Times New Roman" panose="02020603050405020304" pitchFamily="18" charset="0"/>
              </a:rPr>
              <a:t> </a:t>
            </a:r>
            <a:r>
              <a:rPr lang="en-US" dirty="0" smtClean="0">
                <a:solidFill>
                  <a:srgbClr val="FFFFFF"/>
                </a:solidFill>
                <a:latin typeface="Times New Roman" panose="02020603050405020304" pitchFamily="18" charset="0"/>
                <a:cs typeface="Times New Roman" panose="02020603050405020304" pitchFamily="18" charset="0"/>
              </a:rPr>
              <a:t>          parts</a:t>
            </a:r>
            <a:r>
              <a:rPr lang="en-US" dirty="0">
                <a:solidFill>
                  <a:srgbClr val="FFFFFF"/>
                </a:solidFill>
                <a:latin typeface="Times New Roman" panose="02020603050405020304" pitchFamily="18" charset="0"/>
                <a:cs typeface="Times New Roman" panose="02020603050405020304" pitchFamily="18" charset="0"/>
              </a:rPr>
              <a:t>, each with a definite function and together performing a </a:t>
            </a:r>
            <a:endParaRPr lang="en-US" dirty="0" smtClean="0">
              <a:solidFill>
                <a:srgbClr val="FFFFFF"/>
              </a:solidFill>
              <a:latin typeface="Times New Roman" panose="02020603050405020304" pitchFamily="18" charset="0"/>
              <a:cs typeface="Times New Roman" panose="02020603050405020304" pitchFamily="18" charset="0"/>
            </a:endParaRPr>
          </a:p>
          <a:p>
            <a:r>
              <a:rPr lang="en-US" dirty="0">
                <a:solidFill>
                  <a:srgbClr val="FFFFFF"/>
                </a:solidFill>
                <a:latin typeface="Times New Roman" panose="02020603050405020304" pitchFamily="18" charset="0"/>
                <a:cs typeface="Times New Roman" panose="02020603050405020304" pitchFamily="18" charset="0"/>
              </a:rPr>
              <a:t> </a:t>
            </a:r>
            <a:r>
              <a:rPr lang="en-US" dirty="0" smtClean="0">
                <a:solidFill>
                  <a:srgbClr val="FFFFFF"/>
                </a:solidFill>
                <a:latin typeface="Times New Roman" panose="02020603050405020304" pitchFamily="18" charset="0"/>
                <a:cs typeface="Times New Roman" panose="02020603050405020304" pitchFamily="18" charset="0"/>
              </a:rPr>
              <a:t>          particular </a:t>
            </a:r>
            <a:r>
              <a:rPr lang="en-US" dirty="0">
                <a:solidFill>
                  <a:srgbClr val="FFFFFF"/>
                </a:solidFill>
                <a:latin typeface="Times New Roman" panose="02020603050405020304" pitchFamily="18" charset="0"/>
                <a:cs typeface="Times New Roman" panose="02020603050405020304" pitchFamily="18" charset="0"/>
              </a:rPr>
              <a:t>task</a:t>
            </a:r>
            <a:r>
              <a:rPr lang="en-US" dirty="0" smtClean="0">
                <a:solidFill>
                  <a:srgbClr val="FFFFFF"/>
                </a:solidFill>
                <a:latin typeface="Times New Roman" panose="02020603050405020304" pitchFamily="18" charset="0"/>
                <a:cs typeface="Times New Roman" panose="02020603050405020304" pitchFamily="18" charset="0"/>
              </a:rPr>
              <a:t>.</a:t>
            </a:r>
          </a:p>
          <a:p>
            <a:endParaRPr lang="en-US" dirty="0">
              <a:solidFill>
                <a:srgbClr val="FFFFFF"/>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smtClean="0">
                <a:solidFill>
                  <a:srgbClr val="FFFFFF"/>
                </a:solidFill>
                <a:latin typeface="Times New Roman" panose="02020603050405020304" pitchFamily="18" charset="0"/>
                <a:cs typeface="Times New Roman" panose="02020603050405020304" pitchFamily="18" charset="0"/>
              </a:rPr>
              <a:t>Stand-alone</a:t>
            </a:r>
          </a:p>
          <a:p>
            <a:pPr marL="285750" indent="-285750">
              <a:buFont typeface="Arial" panose="020B0604020202020204" pitchFamily="34" charset="0"/>
              <a:buChar char="•"/>
            </a:pPr>
            <a:r>
              <a:rPr lang="en-US" dirty="0" smtClean="0">
                <a:solidFill>
                  <a:srgbClr val="FFFFFF"/>
                </a:solidFill>
                <a:latin typeface="Times New Roman" panose="02020603050405020304" pitchFamily="18" charset="0"/>
                <a:cs typeface="Times New Roman" panose="02020603050405020304" pitchFamily="18" charset="0"/>
              </a:rPr>
              <a:t>Mechanical  (electro-mechanical)</a:t>
            </a:r>
          </a:p>
          <a:p>
            <a:pPr marL="285750" indent="-285750">
              <a:buFont typeface="Arial" panose="020B0604020202020204" pitchFamily="34" charset="0"/>
              <a:buChar char="•"/>
            </a:pPr>
            <a:r>
              <a:rPr lang="en-US" dirty="0" smtClean="0">
                <a:solidFill>
                  <a:srgbClr val="FFFFFF"/>
                </a:solidFill>
                <a:latin typeface="Times New Roman" panose="02020603050405020304" pitchFamily="18" charset="0"/>
                <a:cs typeface="Times New Roman" panose="02020603050405020304" pitchFamily="18" charset="0"/>
              </a:rPr>
              <a:t>Durable</a:t>
            </a:r>
          </a:p>
          <a:p>
            <a:pPr marL="285750" indent="-285750">
              <a:buFont typeface="Arial" panose="020B0604020202020204" pitchFamily="34" charset="0"/>
              <a:buChar char="•"/>
            </a:pPr>
            <a:r>
              <a:rPr lang="en-US" dirty="0" smtClean="0">
                <a:solidFill>
                  <a:srgbClr val="FFFFFF"/>
                </a:solidFill>
                <a:latin typeface="Times New Roman" panose="02020603050405020304" pitchFamily="18" charset="0"/>
                <a:cs typeface="Times New Roman" panose="02020603050405020304" pitchFamily="18" charset="0"/>
              </a:rPr>
              <a:t>Finite in purpose</a:t>
            </a:r>
          </a:p>
          <a:p>
            <a:pPr marL="285750" indent="-285750">
              <a:buFont typeface="Arial" panose="020B0604020202020204" pitchFamily="34" charset="0"/>
              <a:buChar char="•"/>
            </a:pPr>
            <a:r>
              <a:rPr lang="en-US" dirty="0" smtClean="0">
                <a:solidFill>
                  <a:srgbClr val="FFFFFF"/>
                </a:solidFill>
                <a:latin typeface="Times New Roman" panose="02020603050405020304" pitchFamily="18" charset="0"/>
                <a:cs typeface="Times New Roman" panose="02020603050405020304" pitchFamily="18" charset="0"/>
              </a:rPr>
              <a:t>Precinct-based</a:t>
            </a:r>
          </a:p>
          <a:p>
            <a:pPr marL="285750" indent="-285750">
              <a:buFont typeface="Arial" panose="020B0604020202020204" pitchFamily="34" charset="0"/>
              <a:buChar char="•"/>
            </a:pPr>
            <a:r>
              <a:rPr lang="en-US" dirty="0" smtClean="0">
                <a:solidFill>
                  <a:srgbClr val="FFFFFF"/>
                </a:solidFill>
                <a:latin typeface="Times New Roman" panose="02020603050405020304" pitchFamily="18" charset="0"/>
                <a:cs typeface="Times New Roman" panose="02020603050405020304" pitchFamily="18" charset="0"/>
              </a:rPr>
              <a:t>Proprietary</a:t>
            </a:r>
            <a:endParaRPr lang="en-US"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36258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solidFill>
                  <a:schemeClr val="bg1"/>
                </a:solidFill>
                <a:latin typeface="Times New Roman" pitchFamily="18" charset="0"/>
                <a:cs typeface="Times New Roman" pitchFamily="18" charset="0"/>
              </a:rPr>
              <a:t>Pre-HAVA</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905000"/>
            <a:ext cx="8229600" cy="4221163"/>
          </a:xfrm>
        </p:spPr>
        <p:txBody>
          <a:bodyPr>
            <a:normAutofit/>
          </a:bodyPr>
          <a:lstStyle/>
          <a:p>
            <a:pPr>
              <a:spcBef>
                <a:spcPct val="50000"/>
              </a:spcBef>
              <a:buNone/>
            </a:pPr>
            <a:endParaRPr lang="en-US" b="0" dirty="0" smtClean="0">
              <a:latin typeface="Arial" pitchFamily="34" charset="0"/>
              <a:cs typeface="Arial" pitchFamily="34" charset="0"/>
            </a:endParaRPr>
          </a:p>
          <a:p>
            <a:pPr>
              <a:spcBef>
                <a:spcPct val="50000"/>
              </a:spcBef>
              <a:buNone/>
            </a:pPr>
            <a:endParaRPr lang="en-US" sz="280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
        <p:nvSpPr>
          <p:cNvPr id="3" name="Rectangle 2"/>
          <p:cNvSpPr/>
          <p:nvPr/>
        </p:nvSpPr>
        <p:spPr>
          <a:xfrm>
            <a:off x="3467100" y="1828800"/>
            <a:ext cx="2209800" cy="1219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599180" y="2209800"/>
            <a:ext cx="1945640" cy="369332"/>
          </a:xfrm>
          <a:prstGeom prst="rect">
            <a:avLst/>
          </a:prstGeom>
          <a:noFill/>
        </p:spPr>
        <p:txBody>
          <a:bodyPr wrap="square" rtlCol="0">
            <a:spAutoFit/>
          </a:bodyPr>
          <a:lstStyle/>
          <a:p>
            <a:pPr algn="ctr"/>
            <a:r>
              <a:rPr lang="en-US" dirty="0" smtClean="0"/>
              <a:t>Voting Machine</a:t>
            </a:r>
            <a:endParaRPr lang="en-US" dirty="0"/>
          </a:p>
        </p:txBody>
      </p:sp>
      <p:sp>
        <p:nvSpPr>
          <p:cNvPr id="5" name="TextBox 4"/>
          <p:cNvSpPr txBox="1"/>
          <p:nvPr/>
        </p:nvSpPr>
        <p:spPr>
          <a:xfrm>
            <a:off x="609600" y="4050935"/>
            <a:ext cx="7924800" cy="1631216"/>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solidFill>
                  <a:srgbClr val="FFFFFF"/>
                </a:solidFill>
                <a:latin typeface="Times New Roman" panose="02020603050405020304" pitchFamily="18" charset="0"/>
                <a:cs typeface="Times New Roman" panose="02020603050405020304" pitchFamily="18" charset="0"/>
              </a:rPr>
              <a:t>Ballot design anomalies manifest in voting machine outcomes</a:t>
            </a:r>
          </a:p>
          <a:p>
            <a:pPr marL="285750" indent="-285750">
              <a:buFont typeface="Arial" panose="020B0604020202020204" pitchFamily="34" charset="0"/>
              <a:buChar char="•"/>
            </a:pPr>
            <a:r>
              <a:rPr lang="en-US" sz="2000" dirty="0" smtClean="0">
                <a:solidFill>
                  <a:srgbClr val="FFFFFF"/>
                </a:solidFill>
                <a:latin typeface="Times New Roman" panose="02020603050405020304" pitchFamily="18" charset="0"/>
                <a:cs typeface="Times New Roman" panose="02020603050405020304" pitchFamily="18" charset="0"/>
              </a:rPr>
              <a:t>Auditability concerns manifest in voting machine design and limitations</a:t>
            </a:r>
          </a:p>
          <a:p>
            <a:pPr marL="285750" indent="-285750">
              <a:buFont typeface="Arial" panose="020B0604020202020204" pitchFamily="34" charset="0"/>
              <a:buChar char="•"/>
            </a:pPr>
            <a:r>
              <a:rPr lang="en-US" sz="2000" dirty="0" smtClean="0">
                <a:solidFill>
                  <a:srgbClr val="FFFFFF"/>
                </a:solidFill>
                <a:latin typeface="Times New Roman" panose="02020603050405020304" pitchFamily="18" charset="0"/>
                <a:cs typeface="Times New Roman" panose="02020603050405020304" pitchFamily="18" charset="0"/>
              </a:rPr>
              <a:t>Age and design concerns are illuminated by research and audits</a:t>
            </a:r>
          </a:p>
          <a:p>
            <a:pPr marL="285750" indent="-285750">
              <a:buFont typeface="Arial" panose="020B0604020202020204" pitchFamily="34" charset="0"/>
              <a:buChar char="•"/>
            </a:pPr>
            <a:r>
              <a:rPr lang="en-US" sz="2000" dirty="0" smtClean="0">
                <a:solidFill>
                  <a:srgbClr val="FFFFFF"/>
                </a:solidFill>
                <a:latin typeface="Times New Roman" panose="02020603050405020304" pitchFamily="18" charset="0"/>
                <a:cs typeface="Times New Roman" panose="02020603050405020304" pitchFamily="18" charset="0"/>
              </a:rPr>
              <a:t>HAVA passed, creating a path forward for replacing voting machines with systems that better addressed a constrained set of issues</a:t>
            </a:r>
            <a:endParaRPr lang="en-US" sz="2000" dirty="0">
              <a:solidFill>
                <a:srgbClr val="FFFFFF"/>
              </a:solidFill>
              <a:latin typeface="Times New Roman" panose="02020603050405020304" pitchFamily="18" charset="0"/>
              <a:cs typeface="Times New Roman" panose="02020603050405020304" pitchFamily="18" charset="0"/>
            </a:endParaRPr>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9830" y="1143000"/>
            <a:ext cx="1770969" cy="2500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7930" y="1600200"/>
            <a:ext cx="2540665" cy="1404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334685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solidFill>
                  <a:schemeClr val="bg1"/>
                </a:solidFill>
                <a:latin typeface="Times New Roman" pitchFamily="18" charset="0"/>
                <a:cs typeface="Times New Roman" pitchFamily="18" charset="0"/>
              </a:rPr>
              <a:t>HAVA definition</a:t>
            </a:r>
            <a:endParaRPr lang="en-US" dirty="0">
              <a:solidFill>
                <a:schemeClr val="bg1"/>
              </a:solidFill>
              <a:latin typeface="Times New Roman" pitchFamily="18" charset="0"/>
              <a:cs typeface="Times New Roman" pitchFamily="18" charset="0"/>
            </a:endParaRPr>
          </a:p>
        </p:txBody>
      </p:sp>
      <p:sp>
        <p:nvSpPr>
          <p:cNvPr id="6" name="Content Placeholder 5"/>
          <p:cNvSpPr>
            <a:spLocks noGrp="1"/>
          </p:cNvSpPr>
          <p:nvPr>
            <p:ph idx="1"/>
          </p:nvPr>
        </p:nvSpPr>
        <p:spPr>
          <a:xfrm>
            <a:off x="457200" y="1905000"/>
            <a:ext cx="8229600" cy="4221163"/>
          </a:xfrm>
        </p:spPr>
        <p:txBody>
          <a:bodyPr>
            <a:normAutofit/>
          </a:bodyPr>
          <a:lstStyle/>
          <a:p>
            <a:pPr>
              <a:spcBef>
                <a:spcPct val="50000"/>
              </a:spcBef>
              <a:buNone/>
            </a:pPr>
            <a:endParaRPr lang="en-US" b="0" dirty="0" smtClean="0">
              <a:latin typeface="Arial" pitchFamily="34" charset="0"/>
              <a:cs typeface="Arial" pitchFamily="34" charset="0"/>
            </a:endParaRPr>
          </a:p>
          <a:p>
            <a:pPr>
              <a:spcBef>
                <a:spcPct val="50000"/>
              </a:spcBef>
              <a:buNone/>
            </a:pPr>
            <a:endParaRPr lang="en-US" sz="2800" dirty="0" smtClean="0">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
        <p:nvSpPr>
          <p:cNvPr id="3" name="Rectangle 2"/>
          <p:cNvSpPr/>
          <p:nvPr/>
        </p:nvSpPr>
        <p:spPr>
          <a:xfrm>
            <a:off x="195943" y="3427226"/>
            <a:ext cx="8763000" cy="2492990"/>
          </a:xfrm>
          <a:prstGeom prst="rect">
            <a:avLst/>
          </a:prstGeom>
        </p:spPr>
        <p:txBody>
          <a:bodyPr wrap="square">
            <a:spAutoFit/>
          </a:bodyPr>
          <a:lstStyle/>
          <a:p>
            <a:pPr lvl="0">
              <a:spcBef>
                <a:spcPct val="20000"/>
              </a:spcBef>
            </a:pPr>
            <a:r>
              <a:rPr lang="en-US" sz="2000" dirty="0" smtClean="0">
                <a:solidFill>
                  <a:srgbClr val="FFFFFF"/>
                </a:solidFill>
                <a:latin typeface="Palatino"/>
              </a:rPr>
              <a:t>… the </a:t>
            </a:r>
            <a:r>
              <a:rPr lang="en-US" sz="2000" dirty="0">
                <a:solidFill>
                  <a:srgbClr val="FFFFFF"/>
                </a:solidFill>
                <a:latin typeface="Palatino"/>
              </a:rPr>
              <a:t>total combination of mechanical, electromechanical, or electronic equipment (including the software, firmware, and documentation required to program, control, and support the equipment) that is used—</a:t>
            </a:r>
          </a:p>
          <a:p>
            <a:pPr marL="742950" lvl="1" indent="-285750">
              <a:spcBef>
                <a:spcPct val="20000"/>
              </a:spcBef>
              <a:buFont typeface="Arial" pitchFamily="34" charset="0"/>
              <a:buChar char="–"/>
            </a:pPr>
            <a:r>
              <a:rPr lang="en-US" sz="2000" dirty="0">
                <a:solidFill>
                  <a:srgbClr val="FFFFFF"/>
                </a:solidFill>
                <a:latin typeface="Palatino"/>
              </a:rPr>
              <a:t>(A) to define ballots;</a:t>
            </a:r>
          </a:p>
          <a:p>
            <a:pPr marL="742950" lvl="1" indent="-285750">
              <a:spcBef>
                <a:spcPct val="20000"/>
              </a:spcBef>
              <a:buFont typeface="Arial" pitchFamily="34" charset="0"/>
              <a:buChar char="–"/>
            </a:pPr>
            <a:r>
              <a:rPr lang="en-US" sz="2000" dirty="0">
                <a:solidFill>
                  <a:srgbClr val="FFFFFF"/>
                </a:solidFill>
                <a:latin typeface="Palatino"/>
              </a:rPr>
              <a:t>(B) to cast and count votes;</a:t>
            </a:r>
          </a:p>
          <a:p>
            <a:pPr marL="742950" lvl="1" indent="-285750">
              <a:spcBef>
                <a:spcPct val="20000"/>
              </a:spcBef>
              <a:buFont typeface="Arial" pitchFamily="34" charset="0"/>
              <a:buChar char="–"/>
            </a:pPr>
            <a:r>
              <a:rPr lang="en-US" sz="2000" dirty="0">
                <a:solidFill>
                  <a:srgbClr val="FFFFFF"/>
                </a:solidFill>
                <a:latin typeface="Palatino"/>
              </a:rPr>
              <a:t>(C) to report or display election results; and</a:t>
            </a:r>
          </a:p>
          <a:p>
            <a:pPr marL="742950" lvl="1" indent="-285750">
              <a:spcBef>
                <a:spcPct val="20000"/>
              </a:spcBef>
              <a:buFont typeface="Arial" pitchFamily="34" charset="0"/>
              <a:buChar char="–"/>
            </a:pPr>
            <a:r>
              <a:rPr lang="en-US" sz="2000" dirty="0">
                <a:solidFill>
                  <a:srgbClr val="FFFFFF"/>
                </a:solidFill>
                <a:latin typeface="Palatino"/>
              </a:rPr>
              <a:t>(D) to maintain and produce any audit trail information</a:t>
            </a: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1981200"/>
            <a:ext cx="1914525" cy="1317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12067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525962"/>
          </a:xfrm>
        </p:spPr>
        <p:txBody>
          <a:bodyPr rtlCol="0">
            <a:normAutofit/>
          </a:bodyPr>
          <a:lstStyle/>
          <a:p>
            <a:pPr>
              <a:defRPr/>
            </a:pPr>
            <a:r>
              <a:rPr lang="en-US" b="0" dirty="0" smtClean="0">
                <a:latin typeface="Times New Roman" pitchFamily="18" charset="0"/>
                <a:cs typeface="Times New Roman" pitchFamily="18" charset="0"/>
              </a:rPr>
              <a:t>Everything.</a:t>
            </a:r>
          </a:p>
          <a:p>
            <a:pPr>
              <a:defRPr/>
            </a:pPr>
            <a:r>
              <a:rPr lang="en-US" b="0" dirty="0" smtClean="0">
                <a:latin typeface="Times New Roman" pitchFamily="18" charset="0"/>
                <a:cs typeface="Times New Roman" pitchFamily="18" charset="0"/>
              </a:rPr>
              <a:t>Statutes &amp; Rules</a:t>
            </a:r>
          </a:p>
          <a:p>
            <a:pPr lvl="1">
              <a:defRPr/>
            </a:pPr>
            <a:r>
              <a:rPr lang="en-US" b="0" dirty="0" smtClean="0">
                <a:latin typeface="Times New Roman" pitchFamily="18" charset="0"/>
                <a:cs typeface="Times New Roman" pitchFamily="18" charset="0"/>
              </a:rPr>
              <a:t>HAVA</a:t>
            </a:r>
          </a:p>
          <a:p>
            <a:pPr lvl="1">
              <a:defRPr/>
            </a:pPr>
            <a:r>
              <a:rPr lang="en-US" b="0" dirty="0" smtClean="0">
                <a:latin typeface="Times New Roman" pitchFamily="18" charset="0"/>
                <a:cs typeface="Times New Roman" pitchFamily="18" charset="0"/>
              </a:rPr>
              <a:t>MOVE Act</a:t>
            </a:r>
          </a:p>
          <a:p>
            <a:pPr lvl="1">
              <a:defRPr/>
            </a:pPr>
            <a:r>
              <a:rPr lang="en-US" b="0" dirty="0" smtClean="0">
                <a:latin typeface="Times New Roman" pitchFamily="18" charset="0"/>
                <a:cs typeface="Times New Roman" pitchFamily="18" charset="0"/>
              </a:rPr>
              <a:t>Myriad of state statutes/rules on virtually every aspect of election administration, most of which impact voting system technology, directly or indirectly</a:t>
            </a:r>
          </a:p>
          <a:p>
            <a:pPr lvl="1">
              <a:defRPr/>
            </a:pPr>
            <a:endParaRPr lang="en-US" dirty="0" smtClean="0">
              <a:latin typeface="Times New Roman" pitchFamily="18" charset="0"/>
              <a:cs typeface="Times New Roman" pitchFamily="18" charset="0"/>
            </a:endParaRPr>
          </a:p>
          <a:p>
            <a:pPr>
              <a:defRPr/>
            </a:pPr>
            <a:endParaRPr lang="en-US" dirty="0" smtClean="0">
              <a:latin typeface="Times New Roman" pitchFamily="18" charset="0"/>
              <a:cs typeface="Times New Roman" pitchFamily="18" charset="0"/>
            </a:endParaRPr>
          </a:p>
          <a:p>
            <a:pPr marL="0" indent="0" fontAlgn="auto">
              <a:spcAft>
                <a:spcPts val="0"/>
              </a:spcAft>
              <a:buNone/>
              <a:defRPr/>
            </a:pPr>
            <a:endParaRPr lang="en-US" dirty="0">
              <a:latin typeface="Times New Roman" pitchFamily="18" charset="0"/>
              <a:cs typeface="Times New Roman" pitchFamily="18" charset="0"/>
            </a:endParaRPr>
          </a:p>
        </p:txBody>
      </p:sp>
      <p:sp>
        <p:nvSpPr>
          <p:cNvPr id="3078" name="Title 1"/>
          <p:cNvSpPr>
            <a:spLocks noGrp="1"/>
          </p:cNvSpPr>
          <p:nvPr>
            <p:ph type="title"/>
          </p:nvPr>
        </p:nvSpPr>
        <p:spPr>
          <a:xfrm>
            <a:off x="381000" y="609600"/>
            <a:ext cx="8305800" cy="914400"/>
          </a:xfrm>
        </p:spPr>
        <p:txBody>
          <a:bodyPr/>
          <a:lstStyle/>
          <a:p>
            <a:r>
              <a:rPr lang="en-US" dirty="0" smtClean="0">
                <a:latin typeface="Times New Roman" pitchFamily="18" charset="0"/>
                <a:cs typeface="Times New Roman" pitchFamily="18" charset="0"/>
              </a:rPr>
              <a:t>What has changed since 2000?</a:t>
            </a:r>
          </a:p>
        </p:txBody>
      </p:sp>
      <p:pic>
        <p:nvPicPr>
          <p:cNvPr id="7"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invGray">
          <a:xfrm>
            <a:off x="304800" y="228600"/>
            <a:ext cx="2090738" cy="51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invGray">
          <a:xfrm>
            <a:off x="6781800" y="6123678"/>
            <a:ext cx="2362200" cy="536707"/>
          </a:xfrm>
          <a:prstGeom prst="rect">
            <a:avLst/>
          </a:prstGeom>
        </p:spPr>
      </p:pic>
    </p:spTree>
    <p:extLst>
      <p:ext uri="{BB962C8B-B14F-4D97-AF65-F5344CB8AC3E}">
        <p14:creationId xmlns:p14="http://schemas.microsoft.com/office/powerpoint/2010/main" val="19715359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2">
      <a:dk1>
        <a:srgbClr val="000000"/>
      </a:dk1>
      <a:lt1>
        <a:srgbClr val="FEBC11"/>
      </a:lt1>
      <a:dk2>
        <a:srgbClr val="000000"/>
      </a:dk2>
      <a:lt2>
        <a:srgbClr val="FEBC11"/>
      </a:lt2>
      <a:accent1>
        <a:srgbClr val="000000"/>
      </a:accent1>
      <a:accent2>
        <a:srgbClr val="FEBC11"/>
      </a:accent2>
      <a:accent3>
        <a:srgbClr val="000000"/>
      </a:accent3>
      <a:accent4>
        <a:srgbClr val="FEBC11"/>
      </a:accent4>
      <a:accent5>
        <a:srgbClr val="000000"/>
      </a:accent5>
      <a:accent6>
        <a:srgbClr val="FEBC11"/>
      </a:accent6>
      <a:hlink>
        <a:srgbClr val="000000"/>
      </a:hlink>
      <a:folHlink>
        <a:srgbClr val="98002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10536</TotalTime>
  <Words>922</Words>
  <Application>Microsoft Office PowerPoint</Application>
  <PresentationFormat>On-screen Show (4:3)</PresentationFormat>
  <Paragraphs>207</Paragraphs>
  <Slides>23</Slides>
  <Notes>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TGDC Meeting Scope of Standards and Testing  Washington, DC February 8-9, 2016 </vt:lpstr>
      <vt:lpstr>Scope</vt:lpstr>
      <vt:lpstr>Scope</vt:lpstr>
      <vt:lpstr>Purpose of Standards and Testing</vt:lpstr>
      <vt:lpstr>In the beginning…</vt:lpstr>
      <vt:lpstr>In the beginning…</vt:lpstr>
      <vt:lpstr>Pre-HAVA</vt:lpstr>
      <vt:lpstr>HAVA definition</vt:lpstr>
      <vt:lpstr>What has changed since 2000?</vt:lpstr>
      <vt:lpstr>What has changed since 2000?</vt:lpstr>
      <vt:lpstr>What has changed since 2000?</vt:lpstr>
      <vt:lpstr>What has changed since 2000?</vt:lpstr>
      <vt:lpstr>PowerPoint Presentation</vt:lpstr>
      <vt:lpstr>PowerPoint Presentation</vt:lpstr>
      <vt:lpstr>Election Systems</vt:lpstr>
      <vt:lpstr>PowerPoint Presentation</vt:lpstr>
      <vt:lpstr>Scope</vt:lpstr>
      <vt:lpstr>Scope</vt:lpstr>
      <vt:lpstr>FAA Guidelines – an analogy</vt:lpstr>
      <vt:lpstr>FAA Guidelines</vt:lpstr>
      <vt:lpstr>Challenge</vt:lpstr>
      <vt:lpstr>Challenge</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mbarne28</dc:creator>
  <cp:lastModifiedBy>Long, Benjamin</cp:lastModifiedBy>
  <cp:revision>158</cp:revision>
  <cp:lastPrinted>2014-10-31T19:15:42Z</cp:lastPrinted>
  <dcterms:created xsi:type="dcterms:W3CDTF">2011-07-21T13:11:28Z</dcterms:created>
  <dcterms:modified xsi:type="dcterms:W3CDTF">2016-02-10T16:55:33Z</dcterms:modified>
</cp:coreProperties>
</file>