
<file path=[Content_Types].xml><?xml version="1.0" encoding="utf-8"?>
<Types xmlns="http://schemas.openxmlformats.org/package/2006/content-types">
  <Default Extension="png" ContentType="image/png"/>
  <Default Extension="pdf" ContentType="application/pdf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tiff" ContentType="image/tiff"/>
  <Default Extension="mp4" ContentType="video/unknown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4"/>
  </p:notesMasterIdLst>
  <p:handoutMasterIdLst>
    <p:handoutMasterId r:id="rId25"/>
  </p:handoutMasterIdLst>
  <p:sldIdLst>
    <p:sldId id="256" r:id="rId2"/>
    <p:sldId id="520" r:id="rId3"/>
    <p:sldId id="527" r:id="rId4"/>
    <p:sldId id="524" r:id="rId5"/>
    <p:sldId id="528" r:id="rId6"/>
    <p:sldId id="518" r:id="rId7"/>
    <p:sldId id="525" r:id="rId8"/>
    <p:sldId id="347" r:id="rId9"/>
    <p:sldId id="526" r:id="rId10"/>
    <p:sldId id="521" r:id="rId11"/>
    <p:sldId id="522" r:id="rId12"/>
    <p:sldId id="430" r:id="rId13"/>
    <p:sldId id="509" r:id="rId14"/>
    <p:sldId id="510" r:id="rId15"/>
    <p:sldId id="511" r:id="rId16"/>
    <p:sldId id="512" r:id="rId17"/>
    <p:sldId id="513" r:id="rId18"/>
    <p:sldId id="514" r:id="rId19"/>
    <p:sldId id="515" r:id="rId20"/>
    <p:sldId id="517" r:id="rId21"/>
    <p:sldId id="519" r:id="rId22"/>
    <p:sldId id="523" r:id="rId23"/>
  </p:sldIdLst>
  <p:sldSz cx="12192000" cy="6858000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2928">
          <p15:clr>
            <a:srgbClr val="A4A3A4"/>
          </p15:clr>
        </p15:guide>
        <p15:guide id="2" pos="2208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 " initials="DB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58EC4"/>
    <a:srgbClr val="FDFDFD"/>
    <a:srgbClr val="E01956"/>
    <a:srgbClr val="253E8E"/>
    <a:srgbClr val="63BFE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800" autoAdjust="0"/>
    <p:restoredTop sz="72355" autoAdjust="0"/>
  </p:normalViewPr>
  <p:slideViewPr>
    <p:cSldViewPr snapToGrid="0">
      <p:cViewPr>
        <p:scale>
          <a:sx n="63" d="100"/>
          <a:sy n="63" d="100"/>
        </p:scale>
        <p:origin x="-2250" y="-420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54" d="100"/>
          <a:sy n="54" d="100"/>
        </p:scale>
        <p:origin x="-2586" y="-96"/>
      </p:cViewPr>
      <p:guideLst>
        <p:guide orient="horz" pos="2928"/>
        <p:guide pos="2208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commentAuthors" Target="commentAuthor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3037840" cy="466434"/>
          </a:xfrm>
          <a:prstGeom prst="rect">
            <a:avLst/>
          </a:prstGeom>
        </p:spPr>
        <p:txBody>
          <a:bodyPr vert="horz" lIns="92756" tIns="46378" rIns="92756" bIns="46378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938" y="1"/>
            <a:ext cx="3037840" cy="466434"/>
          </a:xfrm>
          <a:prstGeom prst="rect">
            <a:avLst/>
          </a:prstGeom>
        </p:spPr>
        <p:txBody>
          <a:bodyPr vert="horz" lIns="92756" tIns="46378" rIns="92756" bIns="46378" rtlCol="0"/>
          <a:lstStyle>
            <a:lvl1pPr algn="r">
              <a:defRPr sz="1200"/>
            </a:lvl1pPr>
          </a:lstStyle>
          <a:p>
            <a:fld id="{0720D96D-B864-40C2-B1F3-9F505F85DB8F}" type="datetimeFigureOut">
              <a:rPr lang="en-US" smtClean="0"/>
              <a:pPr/>
              <a:t>2/10/2016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9"/>
            <a:ext cx="3037840" cy="466433"/>
          </a:xfrm>
          <a:prstGeom prst="rect">
            <a:avLst/>
          </a:prstGeom>
        </p:spPr>
        <p:txBody>
          <a:bodyPr vert="horz" lIns="92756" tIns="46378" rIns="92756" bIns="46378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938" y="8829969"/>
            <a:ext cx="3037840" cy="466433"/>
          </a:xfrm>
          <a:prstGeom prst="rect">
            <a:avLst/>
          </a:prstGeom>
        </p:spPr>
        <p:txBody>
          <a:bodyPr vert="horz" lIns="92756" tIns="46378" rIns="92756" bIns="46378" rtlCol="0" anchor="b"/>
          <a:lstStyle>
            <a:lvl1pPr algn="r">
              <a:defRPr sz="1200"/>
            </a:lvl1pPr>
          </a:lstStyle>
          <a:p>
            <a:fld id="{61E366C1-EEEA-473B-A41A-090C46053F2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283385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3038475" cy="46562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339" y="1"/>
            <a:ext cx="3038475" cy="46562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CB686B4-9B00-4B7F-AE76-8090CDB8CDB5}" type="datetimeFigureOut">
              <a:rPr lang="en-US" smtClean="0"/>
              <a:pPr/>
              <a:t>2/10/2016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04813" y="696913"/>
            <a:ext cx="6200775" cy="348773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675" y="4416191"/>
            <a:ext cx="5607050" cy="418258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8829181"/>
            <a:ext cx="3038475" cy="46562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339" y="8829181"/>
            <a:ext cx="3038475" cy="46562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E748F5D-172C-49CA-AD23-A5A310584A7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45518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4813" y="696913"/>
            <a:ext cx="6200775" cy="348773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748F5D-172C-49CA-AD23-A5A310584A70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782348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4813" y="696913"/>
            <a:ext cx="6200775" cy="348773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748F5D-172C-49CA-AD23-A5A310584A70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136877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4813" y="696913"/>
            <a:ext cx="6200775" cy="348773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748F5D-172C-49CA-AD23-A5A310584A70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136877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4813" y="696913"/>
            <a:ext cx="6200775" cy="348773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748F5D-172C-49CA-AD23-A5A310584A70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204801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4813" y="696913"/>
            <a:ext cx="6200775" cy="348773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748F5D-172C-49CA-AD23-A5A310584A70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204801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Storytelling, in the form of personas, is one of the most effective ways to translate research data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into information that resonates with decision makers and priority audiences.</a:t>
            </a:r>
          </a:p>
          <a:p>
            <a:endParaRPr lang="en-US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 personas presented here are based on data analyses using the Federal Voting Assistance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Program’s (FVAP) 2012 Post-Election Survey of Active Duty Military, the 2012 Post-Election Survey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of Spouses of Active Duty Military, and the survey of overseas citizens.</a:t>
            </a:r>
          </a:p>
          <a:p>
            <a:endParaRPr lang="en-US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We have analyzed the Active Duty Military (ADM), spouse, and overseas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citizen populations in several ways, including an analysis of their propensity to vote and exploratory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cluster analysis. After thoroughly examining data across available sources to identify patterns and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trends, we employed reasoned segmentation to make sure that personas were representative of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potential </a:t>
            </a:r>
            <a:r>
              <a:rPr lang="en-US" sz="1200" b="0" i="1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Uniformed and Overseas Citizens Absentee Voting Act (UOCAVA) </a:t>
            </a:r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voters. To assess media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usage by various segments, we analyzed Google Analytics data for the FVAP.gov website and used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results from the 2013 Status of Forces Survey of Active Duty Members (SOFS-A).</a:t>
            </a:r>
            <a:endParaRPr lang="en-US" dirty="0" smtClean="0"/>
          </a:p>
          <a:p>
            <a:pPr marL="171450" marR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US" sz="1200" kern="1200" baseline="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748F5D-172C-49CA-AD23-A5A310584A70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121035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Storytelling, in the form of personas, is one of the most effective ways to translate research data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into information that resonates with decision makers and priority audiences.</a:t>
            </a:r>
          </a:p>
          <a:p>
            <a:endParaRPr lang="en-US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 personas presented here are based on data analyses using the Federal Voting Assistance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Program’s (FVAP) 2012 Post-Election Survey of Active Duty Military, the 2012 Post-Election Survey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of Spouses of Active Duty Military, and the survey of overseas citizens.</a:t>
            </a:r>
          </a:p>
          <a:p>
            <a:endParaRPr lang="en-US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We have analyzed the Active Duty Military (ADM), spouse, and overseas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citizen populations in several ways, including an analysis of their propensity to vote and exploratory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cluster analysis. After thoroughly examining data across available sources to identify patterns and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trends, we employed reasoned segmentation to make sure that personas were representative of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potential </a:t>
            </a:r>
            <a:r>
              <a:rPr lang="en-US" sz="1200" b="0" i="1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Uniformed and Overseas Citizens Absentee Voting Act (UOCAVA) </a:t>
            </a:r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voters. To assess media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usage by various segments, we analyzed Google Analytics data for the FVAP.gov website and used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results from the 2013 Status of Forces Survey of Active Duty Members (SOFS-A).</a:t>
            </a:r>
            <a:endParaRPr lang="en-US" dirty="0" smtClean="0"/>
          </a:p>
          <a:p>
            <a:pPr marL="171450" marR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US" sz="1200" kern="1200" baseline="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748F5D-172C-49CA-AD23-A5A310584A70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121035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Storytelling, in the form of personas, is one of the most effective ways to translate research data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into information that resonates with decision makers and priority audiences.</a:t>
            </a:r>
          </a:p>
          <a:p>
            <a:endParaRPr lang="en-US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 personas presented here are based on data analyses using the Federal Voting Assistance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Program’s (FVAP) 2012 Post-Election Survey of Active Duty Military, the 2012 Post-Election Survey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of Spouses of Active Duty Military, and the survey of overseas citizens.</a:t>
            </a:r>
          </a:p>
          <a:p>
            <a:endParaRPr lang="en-US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We have analyzed the Active Duty Military (ADM), spouse, and overseas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citizen populations in several ways, including an analysis of their propensity to vote and exploratory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cluster analysis. After thoroughly examining data across available sources to identify patterns and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trends, we employed reasoned segmentation to make sure that personas were representative of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potential </a:t>
            </a:r>
            <a:r>
              <a:rPr lang="en-US" sz="1200" b="0" i="1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Uniformed and Overseas Citizens Absentee Voting Act (UOCAVA) </a:t>
            </a:r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voters. To assess media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usage by various segments, we analyzed Google Analytics data for the FVAP.gov website and used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results from the 2013 Status of Forces Survey of Active Duty Members (SOFS-A).</a:t>
            </a:r>
            <a:endParaRPr lang="en-US" dirty="0" smtClean="0"/>
          </a:p>
          <a:p>
            <a:pPr marL="171450" marR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US" sz="1200" kern="1200" baseline="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748F5D-172C-49CA-AD23-A5A310584A70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068839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Storytelling, in the form of personas, is one of the most effective ways to translate research data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into information that resonates with decision makers and priority audiences.</a:t>
            </a:r>
          </a:p>
          <a:p>
            <a:endParaRPr lang="en-US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 personas presented here are based on data analyses using the Federal Voting Assistance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Program’s (FVAP) 2012 Post-Election Survey of Active Duty Military, the 2012 Post-Election Survey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of Spouses of Active Duty Military, and the survey of overseas citizens.</a:t>
            </a:r>
          </a:p>
          <a:p>
            <a:endParaRPr lang="en-US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We have analyzed the Active Duty Military (ADM), spouse, and overseas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citizen populations in several ways, including an analysis of their propensity to vote and exploratory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cluster analysis. After thoroughly examining data across available sources to identify patterns and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trends, we employed reasoned segmentation to make sure that personas were representative of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potential </a:t>
            </a:r>
            <a:r>
              <a:rPr lang="en-US" sz="1200" b="0" i="1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Uniformed and Overseas Citizens Absentee Voting Act (UOCAVA) </a:t>
            </a:r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voters. To assess media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usage by various segments, we analyzed Google Analytics data for the FVAP.gov website and used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results from the 2013 Status of Forces Survey of Active Duty Members (SOFS-A).</a:t>
            </a:r>
            <a:endParaRPr lang="en-US" dirty="0" smtClean="0"/>
          </a:p>
          <a:p>
            <a:pPr marL="171450" marR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US" sz="1200" kern="1200" baseline="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748F5D-172C-49CA-AD23-A5A310584A70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26468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6400" y="696913"/>
            <a:ext cx="6197600" cy="3486150"/>
          </a:xfrm>
        </p:spPr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95DA51-A46E-4CD9-AD28-1F04B52F8CE3}" type="slidenum">
              <a:rPr lang="en-US" smtClean="0">
                <a:solidFill>
                  <a:prstClr val="black"/>
                </a:solidFill>
              </a:rPr>
              <a:pPr/>
              <a:t>12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US" sz="1000" baseline="0" dirty="0" smtClean="0">
              <a:solidFill>
                <a:schemeClr val="tx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04771593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6400" y="696913"/>
            <a:ext cx="6197600" cy="3486150"/>
          </a:xfrm>
        </p:spPr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95DA51-A46E-4CD9-AD28-1F04B52F8CE3}" type="slidenum">
              <a:rPr lang="en-US" smtClean="0">
                <a:solidFill>
                  <a:prstClr val="black"/>
                </a:solidFill>
              </a:rPr>
              <a:pPr/>
              <a:t>13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US" sz="1000" baseline="0" dirty="0" smtClean="0">
              <a:solidFill>
                <a:schemeClr val="tx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04771593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6400" y="696913"/>
            <a:ext cx="6197600" cy="3486150"/>
          </a:xfrm>
        </p:spPr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95DA51-A46E-4CD9-AD28-1F04B52F8CE3}" type="slidenum">
              <a:rPr lang="en-US" smtClean="0">
                <a:solidFill>
                  <a:prstClr val="black"/>
                </a:solidFill>
              </a:rPr>
              <a:pPr/>
              <a:t>14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US" sz="1000" baseline="0" dirty="0" smtClean="0">
              <a:solidFill>
                <a:schemeClr val="tx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04771593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6400" y="696913"/>
            <a:ext cx="6197600" cy="3486150"/>
          </a:xfrm>
        </p:spPr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95DA51-A46E-4CD9-AD28-1F04B52F8CE3}" type="slidenum">
              <a:rPr lang="en-US" smtClean="0">
                <a:solidFill>
                  <a:prstClr val="black"/>
                </a:solidFill>
              </a:rPr>
              <a:pPr/>
              <a:t>15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US" sz="1000" baseline="0" dirty="0" smtClean="0">
              <a:solidFill>
                <a:schemeClr val="tx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04771593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6400" y="696913"/>
            <a:ext cx="6197600" cy="3486150"/>
          </a:xfrm>
        </p:spPr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95DA51-A46E-4CD9-AD28-1F04B52F8CE3}" type="slidenum">
              <a:rPr lang="en-US" smtClean="0">
                <a:solidFill>
                  <a:prstClr val="black"/>
                </a:solidFill>
              </a:rPr>
              <a:pPr/>
              <a:t>16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US" sz="1000" baseline="0" dirty="0" smtClean="0">
              <a:solidFill>
                <a:schemeClr val="tx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04771593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6400" y="696913"/>
            <a:ext cx="6197600" cy="3486150"/>
          </a:xfrm>
        </p:spPr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95DA51-A46E-4CD9-AD28-1F04B52F8CE3}" type="slidenum">
              <a:rPr lang="en-US" smtClean="0">
                <a:solidFill>
                  <a:prstClr val="black"/>
                </a:solidFill>
              </a:rPr>
              <a:pPr/>
              <a:t>17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US" sz="1000" baseline="0" dirty="0" smtClean="0">
              <a:solidFill>
                <a:schemeClr val="tx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04771593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748F5D-172C-49CA-AD23-A5A310584A70}" type="slidenum">
              <a:rPr lang="en-US" smtClean="0"/>
              <a:pPr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189425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748F5D-172C-49CA-AD23-A5A310584A70}" type="slidenum">
              <a:rPr lang="en-US" smtClean="0"/>
              <a:pPr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077044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4813" y="696913"/>
            <a:ext cx="6200775" cy="348773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748F5D-172C-49CA-AD23-A5A310584A70}" type="slidenum">
              <a:rPr lang="en-US" smtClean="0"/>
              <a:pPr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206005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942" t="12558" r="31702" b="62936"/>
          <a:stretch/>
        </p:blipFill>
        <p:spPr>
          <a:xfrm>
            <a:off x="-127592" y="0"/>
            <a:ext cx="12319591" cy="6858000"/>
          </a:xfrm>
          <a:prstGeom prst="rect">
            <a:avLst/>
          </a:prstGeom>
        </p:spPr>
      </p:pic>
      <p:sp>
        <p:nvSpPr>
          <p:cNvPr id="8" name="Rectangle 7"/>
          <p:cNvSpPr/>
          <p:nvPr userDrawn="1"/>
        </p:nvSpPr>
        <p:spPr>
          <a:xfrm>
            <a:off x="206451" y="279105"/>
            <a:ext cx="11779103" cy="6299790"/>
          </a:xfrm>
          <a:prstGeom prst="rect">
            <a:avLst/>
          </a:prstGeom>
          <a:solidFill>
            <a:schemeClr val="bg1"/>
          </a:solidFill>
          <a:ln w="25400">
            <a:solidFill>
              <a:srgbClr val="358EC4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itle 2"/>
          <p:cNvSpPr>
            <a:spLocks noGrp="1"/>
          </p:cNvSpPr>
          <p:nvPr>
            <p:ph type="title"/>
          </p:nvPr>
        </p:nvSpPr>
        <p:spPr>
          <a:xfrm>
            <a:off x="601579" y="672356"/>
            <a:ext cx="10515600" cy="434975"/>
          </a:xfr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3200" b="1" kern="1200" spc="0" dirty="0">
                <a:solidFill>
                  <a:srgbClr val="CE1443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l"/>
            <a:r>
              <a:rPr lang="en-US" altLang="en-US" sz="2800" dirty="0"/>
              <a:t>Voting Assistance</a:t>
            </a:r>
            <a:endParaRPr lang="en-US" sz="2800" dirty="0"/>
          </a:p>
        </p:txBody>
      </p:sp>
      <p:sp>
        <p:nvSpPr>
          <p:cNvPr id="12" name="Rectangle 11"/>
          <p:cNvSpPr/>
          <p:nvPr userDrawn="1"/>
        </p:nvSpPr>
        <p:spPr>
          <a:xfrm>
            <a:off x="630026" y="1164602"/>
            <a:ext cx="7190503" cy="45719"/>
          </a:xfrm>
          <a:prstGeom prst="rect">
            <a:avLst/>
          </a:prstGeom>
          <a:solidFill>
            <a:srgbClr val="358E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 userDrawn="1"/>
        </p:nvSpPr>
        <p:spPr>
          <a:xfrm>
            <a:off x="914773" y="1268288"/>
            <a:ext cx="7190503" cy="45719"/>
          </a:xfrm>
          <a:prstGeom prst="rect">
            <a:avLst/>
          </a:prstGeom>
          <a:solidFill>
            <a:srgbClr val="E019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 descr="bottmfolio.tif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800000">
            <a:off x="907423" y="1390575"/>
            <a:ext cx="291143" cy="279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9" descr="bottmfolio.tif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800000">
            <a:off x="404674" y="1467266"/>
            <a:ext cx="435017" cy="4168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104805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722266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bg>
      <p:bgPr>
        <a:gradFill flip="none" rotWithShape="1">
          <a:gsLst>
            <a:gs pos="0">
              <a:srgbClr val="63BFEE"/>
            </a:gs>
            <a:gs pos="100000">
              <a:schemeClr val="accent1">
                <a:lumMod val="6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1051129" y="2995407"/>
            <a:ext cx="10515600" cy="867193"/>
          </a:xfrm>
        </p:spPr>
        <p:txBody>
          <a:bodyPr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5400" b="1" kern="1200" spc="-3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242639" y="172040"/>
            <a:ext cx="11706727" cy="6513920"/>
          </a:xfrm>
          <a:prstGeom prst="rect">
            <a:avLst/>
          </a:prstGeom>
          <a:noFill/>
          <a:ln w="19050">
            <a:solidFill>
              <a:srgbClr val="E01956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7" name="Group 16"/>
          <p:cNvGrpSpPr/>
          <p:nvPr userDrawn="1"/>
        </p:nvGrpSpPr>
        <p:grpSpPr>
          <a:xfrm>
            <a:off x="5163059" y="5815923"/>
            <a:ext cx="2291743" cy="536575"/>
            <a:chOff x="5195075" y="5936235"/>
            <a:chExt cx="2291742" cy="536575"/>
          </a:xfrm>
        </p:grpSpPr>
        <p:pic>
          <p:nvPicPr>
            <p:cNvPr id="18" name="Picture 8" descr="FVAP.gov LOGO_color opt_CHOSEN.png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807242" y="5936235"/>
              <a:ext cx="1679575" cy="5365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9" name="Picture 9" descr="dod Logo.gif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95075" y="5948593"/>
              <a:ext cx="511858" cy="5118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0" name="5-Point Star 19"/>
          <p:cNvSpPr/>
          <p:nvPr userDrawn="1"/>
        </p:nvSpPr>
        <p:spPr>
          <a:xfrm rot="19800000">
            <a:off x="950555" y="4820782"/>
            <a:ext cx="1028256" cy="1028256"/>
          </a:xfrm>
          <a:prstGeom prst="star5">
            <a:avLst/>
          </a:prstGeom>
          <a:solidFill>
            <a:srgbClr val="E01956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5-Point Star 20"/>
          <p:cNvSpPr/>
          <p:nvPr userDrawn="1"/>
        </p:nvSpPr>
        <p:spPr>
          <a:xfrm rot="19800000">
            <a:off x="1902872" y="5054966"/>
            <a:ext cx="436275" cy="436275"/>
          </a:xfrm>
          <a:prstGeom prst="star5">
            <a:avLst/>
          </a:prstGeom>
          <a:solidFill>
            <a:srgbClr val="63BFEE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27008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942" t="12558" r="31702" b="62936"/>
          <a:stretch/>
        </p:blipFill>
        <p:spPr>
          <a:xfrm>
            <a:off x="-127592" y="0"/>
            <a:ext cx="12319591" cy="6858000"/>
          </a:xfrm>
          <a:prstGeom prst="rect">
            <a:avLst/>
          </a:prstGeom>
        </p:spPr>
      </p:pic>
      <p:sp>
        <p:nvSpPr>
          <p:cNvPr id="8" name="Rectangle 7"/>
          <p:cNvSpPr/>
          <p:nvPr userDrawn="1"/>
        </p:nvSpPr>
        <p:spPr>
          <a:xfrm>
            <a:off x="206453" y="279105"/>
            <a:ext cx="11779103" cy="6299790"/>
          </a:xfrm>
          <a:prstGeom prst="rect">
            <a:avLst/>
          </a:prstGeom>
          <a:solidFill>
            <a:schemeClr val="bg1"/>
          </a:solidFill>
          <a:ln w="25400">
            <a:solidFill>
              <a:srgbClr val="358EC4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itle 2"/>
          <p:cNvSpPr>
            <a:spLocks noGrp="1"/>
          </p:cNvSpPr>
          <p:nvPr>
            <p:ph type="title"/>
          </p:nvPr>
        </p:nvSpPr>
        <p:spPr>
          <a:xfrm>
            <a:off x="601579" y="672356"/>
            <a:ext cx="10515600" cy="434975"/>
          </a:xfr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3200" b="1" kern="1200" spc="0" dirty="0">
                <a:solidFill>
                  <a:srgbClr val="CE1443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l"/>
            <a:r>
              <a:rPr lang="en-US" altLang="en-US" sz="2800" dirty="0"/>
              <a:t>Voting Assistance</a:t>
            </a:r>
            <a:endParaRPr lang="en-US" sz="2800" dirty="0"/>
          </a:p>
        </p:txBody>
      </p:sp>
      <p:sp>
        <p:nvSpPr>
          <p:cNvPr id="12" name="Rectangle 11"/>
          <p:cNvSpPr/>
          <p:nvPr userDrawn="1"/>
        </p:nvSpPr>
        <p:spPr>
          <a:xfrm>
            <a:off x="630027" y="1164604"/>
            <a:ext cx="7190503" cy="45719"/>
          </a:xfrm>
          <a:prstGeom prst="rect">
            <a:avLst/>
          </a:prstGeom>
          <a:solidFill>
            <a:srgbClr val="358E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 userDrawn="1"/>
        </p:nvSpPr>
        <p:spPr>
          <a:xfrm>
            <a:off x="914774" y="1268290"/>
            <a:ext cx="7190503" cy="45719"/>
          </a:xfrm>
          <a:prstGeom prst="rect">
            <a:avLst/>
          </a:prstGeom>
          <a:solidFill>
            <a:srgbClr val="E019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 descr="bottmfolio.tif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800000">
            <a:off x="907425" y="1390575"/>
            <a:ext cx="291143" cy="279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9" descr="bottmfolio.tif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800000">
            <a:off x="404676" y="1467268"/>
            <a:ext cx="435017" cy="4168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382888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9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79E17D0-238D-4609-B6F0-086E2BE0A2EB}" type="datetimeFigureOut">
              <a:rPr lang="en-US" smtClean="0"/>
              <a:pPr/>
              <a:t>2/10/2016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4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73784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1" r:id="rId2"/>
    <p:sldLayoutId id="2147483650" r:id="rId3"/>
    <p:sldLayoutId id="2147483658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7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9.jpg"/><Relationship Id="rId5" Type="http://schemas.openxmlformats.org/officeDocument/2006/relationships/image" Target="../media/image8.jpeg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8.jpeg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tiff"/><Relationship Id="rId2" Type="http://schemas.openxmlformats.org/officeDocument/2006/relationships/image" Target="../media/image10.tiff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tiff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pd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hyperlink" Target="https://www.youtube.com/watch?v=SkWeMvrNiOM" TargetMode="External"/><Relationship Id="rId1" Type="http://schemas.openxmlformats.org/officeDocument/2006/relationships/slideLayout" Target="../slideLayouts/slideLayout1.xml"/><Relationship Id="rId6" Type="http://schemas.microsoft.com/office/2007/relationships/hdphoto" Target="../media/hdphoto1.wdp"/><Relationship Id="rId5" Type="http://schemas.openxmlformats.org/officeDocument/2006/relationships/image" Target="../media/image26.png"/><Relationship Id="rId4" Type="http://schemas.openxmlformats.org/officeDocument/2006/relationships/image" Target="../media/image25.tiff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27.png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notesSlide" Target="../notesSlides/notesSlide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5177806" y="5815923"/>
            <a:ext cx="2291743" cy="536575"/>
            <a:chOff x="5195075" y="5936235"/>
            <a:chExt cx="2291742" cy="536575"/>
          </a:xfrm>
        </p:grpSpPr>
        <p:pic>
          <p:nvPicPr>
            <p:cNvPr id="6" name="Picture 8" descr="FVAP.gov LOGO_color opt_CHOSEN.png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807242" y="5936235"/>
              <a:ext cx="1679575" cy="5365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" name="Picture 9" descr="dod Logo.gif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95075" y="5948593"/>
              <a:ext cx="511858" cy="5118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0" name="5-Point Star 9"/>
          <p:cNvSpPr/>
          <p:nvPr/>
        </p:nvSpPr>
        <p:spPr>
          <a:xfrm rot="19800000">
            <a:off x="950555" y="4820782"/>
            <a:ext cx="1028256" cy="1028256"/>
          </a:xfrm>
          <a:prstGeom prst="star5">
            <a:avLst/>
          </a:prstGeom>
          <a:solidFill>
            <a:srgbClr val="E01956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5-Point Star 10"/>
          <p:cNvSpPr/>
          <p:nvPr/>
        </p:nvSpPr>
        <p:spPr>
          <a:xfrm rot="19800000">
            <a:off x="1902872" y="5054966"/>
            <a:ext cx="436275" cy="436275"/>
          </a:xfrm>
          <a:prstGeom prst="star5">
            <a:avLst/>
          </a:prstGeom>
          <a:solidFill>
            <a:srgbClr val="63BFEE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itle 1"/>
          <p:cNvSpPr txBox="1">
            <a:spLocks/>
          </p:cNvSpPr>
          <p:nvPr/>
        </p:nvSpPr>
        <p:spPr>
          <a:xfrm>
            <a:off x="1065878" y="2033600"/>
            <a:ext cx="10515600" cy="121232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5400" b="1" kern="1200" spc="-3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US" alt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Broadening Our Thinking:</a:t>
            </a:r>
          </a:p>
          <a:p>
            <a:r>
              <a:rPr lang="en-US" alt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</a:t>
            </a:r>
            <a:r>
              <a:rPr lang="en-US" alt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oing beyond voting systems &amp;</a:t>
            </a:r>
          </a:p>
          <a:p>
            <a:r>
              <a:rPr lang="en-US" alt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including our UOCAVA voters</a:t>
            </a:r>
            <a:br>
              <a:rPr lang="en-US" alt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altLang="en-US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Federal Voting Assistance Program</a:t>
            </a:r>
            <a:endParaRPr lang="en-US" altLang="en-US" sz="3600" spc="-150" dirty="0" smtClean="0">
              <a:solidFill>
                <a:srgbClr val="E01956"/>
              </a:solidFill>
            </a:endParaRPr>
          </a:p>
        </p:txBody>
      </p:sp>
      <p:sp>
        <p:nvSpPr>
          <p:cNvPr id="13" name="Title 1"/>
          <p:cNvSpPr txBox="1">
            <a:spLocks/>
          </p:cNvSpPr>
          <p:nvPr/>
        </p:nvSpPr>
        <p:spPr>
          <a:xfrm>
            <a:off x="1065878" y="4632598"/>
            <a:ext cx="10515600" cy="86719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5400" b="1" kern="1200" spc="-3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US" altLang="en-US" sz="2800" spc="-150" dirty="0" smtClean="0">
                <a:solidFill>
                  <a:schemeClr val="accent5">
                    <a:lumMod val="50000"/>
                  </a:schemeClr>
                </a:solidFill>
              </a:rPr>
              <a:t>Technical Guidance Development Committee (TGDC)</a:t>
            </a:r>
          </a:p>
          <a:p>
            <a:r>
              <a:rPr lang="en-US" altLang="en-US" sz="2800" spc="-150" dirty="0" smtClean="0">
                <a:solidFill>
                  <a:schemeClr val="accent5">
                    <a:lumMod val="50000"/>
                  </a:schemeClr>
                </a:solidFill>
              </a:rPr>
              <a:t>8 February 2016</a:t>
            </a:r>
          </a:p>
        </p:txBody>
      </p:sp>
    </p:spTree>
    <p:extLst>
      <p:ext uri="{BB962C8B-B14F-4D97-AF65-F5344CB8AC3E}">
        <p14:creationId xmlns:p14="http://schemas.microsoft.com/office/powerpoint/2010/main" val="15494850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 xmlns:mv="urn:schemas-microsoft-com:mac:vml">
      <p:transition spd="slow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5177806" y="5815923"/>
            <a:ext cx="2291743" cy="536575"/>
            <a:chOff x="5195075" y="5936235"/>
            <a:chExt cx="2291742" cy="536575"/>
          </a:xfrm>
        </p:grpSpPr>
        <p:pic>
          <p:nvPicPr>
            <p:cNvPr id="6" name="Picture 8" descr="FVAP.gov LOGO_color opt_CHOSEN.png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807242" y="5936235"/>
              <a:ext cx="1679575" cy="5365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" name="Picture 9" descr="dod Logo.gif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95075" y="5948593"/>
              <a:ext cx="511858" cy="5118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0" name="5-Point Star 9"/>
          <p:cNvSpPr/>
          <p:nvPr/>
        </p:nvSpPr>
        <p:spPr>
          <a:xfrm rot="19800000">
            <a:off x="950555" y="4820782"/>
            <a:ext cx="1028256" cy="1028256"/>
          </a:xfrm>
          <a:prstGeom prst="star5">
            <a:avLst/>
          </a:prstGeom>
          <a:solidFill>
            <a:srgbClr val="E01956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5-Point Star 10"/>
          <p:cNvSpPr/>
          <p:nvPr/>
        </p:nvSpPr>
        <p:spPr>
          <a:xfrm rot="19800000">
            <a:off x="1902872" y="5054966"/>
            <a:ext cx="436275" cy="436275"/>
          </a:xfrm>
          <a:prstGeom prst="star5">
            <a:avLst/>
          </a:prstGeom>
          <a:solidFill>
            <a:srgbClr val="63BFEE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itle 1"/>
          <p:cNvSpPr txBox="1">
            <a:spLocks/>
          </p:cNvSpPr>
          <p:nvPr/>
        </p:nvSpPr>
        <p:spPr>
          <a:xfrm>
            <a:off x="1069258" y="2828731"/>
            <a:ext cx="10515600" cy="121232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5400" b="1" kern="1200" spc="-3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US" alt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UPDATE ME</a:t>
            </a:r>
            <a:br>
              <a:rPr lang="en-US" alt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altLang="en-US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Federal Voting Assistance Program</a:t>
            </a:r>
            <a:endParaRPr lang="en-US" altLang="en-US" sz="4000" spc="-150" dirty="0" smtClean="0">
              <a:solidFill>
                <a:srgbClr val="E01956"/>
              </a:solidFill>
            </a:endParaRPr>
          </a:p>
        </p:txBody>
      </p:sp>
      <p:sp>
        <p:nvSpPr>
          <p:cNvPr id="13" name="Title 1"/>
          <p:cNvSpPr txBox="1">
            <a:spLocks/>
          </p:cNvSpPr>
          <p:nvPr/>
        </p:nvSpPr>
        <p:spPr>
          <a:xfrm>
            <a:off x="1065878" y="4632598"/>
            <a:ext cx="10515600" cy="86719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5400" b="1" kern="1200" spc="-3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US" altLang="en-US" sz="2800" spc="-150" dirty="0" smtClean="0">
                <a:solidFill>
                  <a:schemeClr val="accent5">
                    <a:lumMod val="50000"/>
                  </a:schemeClr>
                </a:solidFill>
              </a:rPr>
              <a:t>Update Me</a:t>
            </a:r>
          </a:p>
          <a:p>
            <a:r>
              <a:rPr lang="en-US" altLang="en-US" sz="2800" spc="-150" dirty="0" smtClean="0">
                <a:solidFill>
                  <a:schemeClr val="accent5">
                    <a:lumMod val="50000"/>
                  </a:schemeClr>
                </a:solidFill>
              </a:rPr>
              <a:t>8 February 2016</a:t>
            </a:r>
          </a:p>
        </p:txBody>
      </p:sp>
      <p:pic>
        <p:nvPicPr>
          <p:cNvPr id="3" name="The Power of Teamwork - Funny Animation..mp4" descr="Penguins video.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2335507" y="474184"/>
            <a:ext cx="9549478" cy="5341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88681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 xmlns:mv="urn:schemas-microsoft-com:mac:vml">
      <p:transition spd="slow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5177806" y="5815923"/>
            <a:ext cx="2291743" cy="536575"/>
            <a:chOff x="5195075" y="5936235"/>
            <a:chExt cx="2291742" cy="536575"/>
          </a:xfrm>
        </p:grpSpPr>
        <p:pic>
          <p:nvPicPr>
            <p:cNvPr id="6" name="Picture 8" descr="FVAP.gov LOGO_color opt_CHOSEN.png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807242" y="5936235"/>
              <a:ext cx="1679575" cy="5365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" name="Picture 9" descr="dod Logo.gif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95075" y="5948593"/>
              <a:ext cx="511858" cy="5118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0" name="5-Point Star 9"/>
          <p:cNvSpPr/>
          <p:nvPr/>
        </p:nvSpPr>
        <p:spPr>
          <a:xfrm rot="19800000">
            <a:off x="950555" y="4820782"/>
            <a:ext cx="1028256" cy="1028256"/>
          </a:xfrm>
          <a:prstGeom prst="star5">
            <a:avLst/>
          </a:prstGeom>
          <a:solidFill>
            <a:srgbClr val="E01956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5-Point Star 10"/>
          <p:cNvSpPr/>
          <p:nvPr/>
        </p:nvSpPr>
        <p:spPr>
          <a:xfrm rot="19800000">
            <a:off x="1902872" y="5054966"/>
            <a:ext cx="436275" cy="436275"/>
          </a:xfrm>
          <a:prstGeom prst="star5">
            <a:avLst/>
          </a:prstGeom>
          <a:solidFill>
            <a:srgbClr val="63BFEE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itle 1"/>
          <p:cNvSpPr txBox="1">
            <a:spLocks/>
          </p:cNvSpPr>
          <p:nvPr/>
        </p:nvSpPr>
        <p:spPr>
          <a:xfrm>
            <a:off x="1069258" y="2828731"/>
            <a:ext cx="10515600" cy="121232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5400" b="1" kern="1200" spc="-3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US" alt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UPDATE ME</a:t>
            </a:r>
            <a:br>
              <a:rPr lang="en-US" alt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altLang="en-US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Federal Voting Assistance Program</a:t>
            </a:r>
            <a:endParaRPr lang="en-US" altLang="en-US" sz="4000" spc="-150" dirty="0" smtClean="0">
              <a:solidFill>
                <a:srgbClr val="E01956"/>
              </a:solidFill>
            </a:endParaRPr>
          </a:p>
        </p:txBody>
      </p:sp>
      <p:sp>
        <p:nvSpPr>
          <p:cNvPr id="13" name="Title 1"/>
          <p:cNvSpPr txBox="1">
            <a:spLocks/>
          </p:cNvSpPr>
          <p:nvPr/>
        </p:nvSpPr>
        <p:spPr>
          <a:xfrm>
            <a:off x="1065878" y="4632598"/>
            <a:ext cx="10515600" cy="86719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5400" b="1" kern="1200" spc="-3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US" altLang="en-US" sz="2800" spc="-150" dirty="0" smtClean="0">
                <a:solidFill>
                  <a:schemeClr val="accent5">
                    <a:lumMod val="50000"/>
                  </a:schemeClr>
                </a:solidFill>
              </a:rPr>
              <a:t>Update Me</a:t>
            </a:r>
          </a:p>
          <a:p>
            <a:r>
              <a:rPr lang="en-US" altLang="en-US" sz="2800" spc="-150" dirty="0" smtClean="0">
                <a:solidFill>
                  <a:schemeClr val="accent5">
                    <a:lumMod val="50000"/>
                  </a:schemeClr>
                </a:solidFill>
              </a:rPr>
              <a:t>8 February 2016</a:t>
            </a:r>
          </a:p>
        </p:txBody>
      </p:sp>
    </p:spTree>
    <p:extLst>
      <p:ext uri="{BB962C8B-B14F-4D97-AF65-F5344CB8AC3E}">
        <p14:creationId xmlns:p14="http://schemas.microsoft.com/office/powerpoint/2010/main" val="42945556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 xmlns:mv="urn:schemas-microsoft-com:mac:vml">
      <p:transition spd="slow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5177806" y="5815923"/>
            <a:ext cx="2291743" cy="536575"/>
            <a:chOff x="5195075" y="5936235"/>
            <a:chExt cx="2291742" cy="536575"/>
          </a:xfrm>
        </p:grpSpPr>
        <p:pic>
          <p:nvPicPr>
            <p:cNvPr id="6" name="Picture 8" descr="FVAP.gov LOGO_color opt_CHOSEN.png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807242" y="5936235"/>
              <a:ext cx="1679575" cy="5365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" name="Picture 9" descr="dod Logo.gif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95075" y="5948593"/>
              <a:ext cx="511858" cy="5118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0" name="5-Point Star 9"/>
          <p:cNvSpPr/>
          <p:nvPr/>
        </p:nvSpPr>
        <p:spPr>
          <a:xfrm rot="19800000">
            <a:off x="950555" y="4820782"/>
            <a:ext cx="1028256" cy="1028256"/>
          </a:xfrm>
          <a:prstGeom prst="star5">
            <a:avLst/>
          </a:prstGeom>
          <a:solidFill>
            <a:srgbClr val="E01956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5-Point Star 10"/>
          <p:cNvSpPr/>
          <p:nvPr/>
        </p:nvSpPr>
        <p:spPr>
          <a:xfrm rot="19800000">
            <a:off x="1902872" y="5054966"/>
            <a:ext cx="436275" cy="436275"/>
          </a:xfrm>
          <a:prstGeom prst="star5">
            <a:avLst/>
          </a:prstGeom>
          <a:solidFill>
            <a:srgbClr val="63BFEE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itle 1"/>
          <p:cNvSpPr txBox="1">
            <a:spLocks/>
          </p:cNvSpPr>
          <p:nvPr/>
        </p:nvSpPr>
        <p:spPr>
          <a:xfrm>
            <a:off x="1069258" y="2828731"/>
            <a:ext cx="10515600" cy="121232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5400" b="1" kern="1200" spc="-3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endParaRPr lang="en-US" altLang="en-US" sz="4000" spc="-150" dirty="0" smtClean="0">
              <a:solidFill>
                <a:srgbClr val="E01956"/>
              </a:solidFill>
            </a:endParaRPr>
          </a:p>
        </p:txBody>
      </p:sp>
      <p:sp>
        <p:nvSpPr>
          <p:cNvPr id="13" name="Title 1"/>
          <p:cNvSpPr txBox="1">
            <a:spLocks/>
          </p:cNvSpPr>
          <p:nvPr/>
        </p:nvSpPr>
        <p:spPr>
          <a:xfrm>
            <a:off x="1065878" y="4632598"/>
            <a:ext cx="10515600" cy="86719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5400" b="1" kern="1200" spc="-3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endParaRPr lang="en-US" altLang="en-US" sz="2800" spc="-150" dirty="0" smtClean="0">
              <a:solidFill>
                <a:schemeClr val="accent5">
                  <a:lumMod val="50000"/>
                </a:schemeClr>
              </a:solidFill>
            </a:endParaRPr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1897" y="374097"/>
            <a:ext cx="6834259" cy="5125694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2347" y="323517"/>
            <a:ext cx="8395775" cy="52541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87647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 xmlns:mv="urn:schemas-microsoft-com:mac:vml">
      <p:transition spd="slow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5177806" y="5815923"/>
            <a:ext cx="2291743" cy="536575"/>
            <a:chOff x="5195075" y="5936235"/>
            <a:chExt cx="2291742" cy="536575"/>
          </a:xfrm>
        </p:grpSpPr>
        <p:pic>
          <p:nvPicPr>
            <p:cNvPr id="6" name="Picture 8" descr="FVAP.gov LOGO_color opt_CHOSEN.png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807242" y="5936235"/>
              <a:ext cx="1679575" cy="5365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" name="Picture 9" descr="dod Logo.gif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95075" y="5948593"/>
              <a:ext cx="511858" cy="5118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0" name="5-Point Star 9"/>
          <p:cNvSpPr/>
          <p:nvPr/>
        </p:nvSpPr>
        <p:spPr>
          <a:xfrm rot="19800000">
            <a:off x="950555" y="4820782"/>
            <a:ext cx="1028256" cy="1028256"/>
          </a:xfrm>
          <a:prstGeom prst="star5">
            <a:avLst/>
          </a:prstGeom>
          <a:solidFill>
            <a:srgbClr val="E01956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5-Point Star 10"/>
          <p:cNvSpPr/>
          <p:nvPr/>
        </p:nvSpPr>
        <p:spPr>
          <a:xfrm rot="19800000">
            <a:off x="1902872" y="5054966"/>
            <a:ext cx="436275" cy="436275"/>
          </a:xfrm>
          <a:prstGeom prst="star5">
            <a:avLst/>
          </a:prstGeom>
          <a:solidFill>
            <a:srgbClr val="63BFEE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itle 1"/>
          <p:cNvSpPr txBox="1">
            <a:spLocks/>
          </p:cNvSpPr>
          <p:nvPr/>
        </p:nvSpPr>
        <p:spPr>
          <a:xfrm>
            <a:off x="1069258" y="2828731"/>
            <a:ext cx="10515600" cy="121232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5400" b="1" kern="1200" spc="-3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endParaRPr lang="en-US" altLang="en-US" sz="4000" spc="-150" dirty="0" smtClean="0">
              <a:solidFill>
                <a:srgbClr val="E01956"/>
              </a:solidFill>
            </a:endParaRPr>
          </a:p>
        </p:txBody>
      </p:sp>
      <p:sp>
        <p:nvSpPr>
          <p:cNvPr id="13" name="Title 1"/>
          <p:cNvSpPr txBox="1">
            <a:spLocks/>
          </p:cNvSpPr>
          <p:nvPr/>
        </p:nvSpPr>
        <p:spPr>
          <a:xfrm>
            <a:off x="1065878" y="4632598"/>
            <a:ext cx="10515600" cy="86719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5400" b="1" kern="1200" spc="-3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endParaRPr lang="en-US" altLang="en-US" sz="2800" spc="-150" dirty="0" smtClean="0">
              <a:solidFill>
                <a:schemeClr val="accent5">
                  <a:lumMod val="50000"/>
                </a:schemeClr>
              </a:solidFill>
            </a:endParaRPr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1897" y="374097"/>
            <a:ext cx="6834259" cy="51256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63767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 xmlns:mv="urn:schemas-microsoft-com:mac:vml">
      <p:transition spd="slow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FVAP’s renewed </a:t>
            </a:r>
            <a:r>
              <a:rPr lang="en-US" dirty="0"/>
              <a:t>f</a:t>
            </a:r>
            <a:r>
              <a:rPr lang="en-US" dirty="0" smtClean="0"/>
              <a:t>ocus</a:t>
            </a:r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69356" y="307231"/>
            <a:ext cx="3547165" cy="2660374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37039" y="2994671"/>
            <a:ext cx="8128000" cy="304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8285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FVAP’s renewed </a:t>
            </a:r>
            <a:r>
              <a:rPr lang="en-US" dirty="0"/>
              <a:t>f</a:t>
            </a:r>
            <a:r>
              <a:rPr lang="en-US" dirty="0" smtClean="0"/>
              <a:t>ocus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1238865" y="1858297"/>
            <a:ext cx="10146890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en-US" sz="2400" b="1" dirty="0" smtClean="0">
                <a:solidFill>
                  <a:srgbClr val="358EC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electronic voting demonstration project			    was repealed.</a:t>
            </a:r>
          </a:p>
          <a:p>
            <a:pPr marL="285750" indent="-285750">
              <a:buFontTx/>
              <a:buChar char="-"/>
            </a:pPr>
            <a:endParaRPr lang="en-US" sz="2400" b="1" dirty="0">
              <a:solidFill>
                <a:srgbClr val="358EC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Tx/>
              <a:buChar char="-"/>
            </a:pPr>
            <a:r>
              <a:rPr lang="en-US" sz="2400" b="1" dirty="0" smtClean="0">
                <a:solidFill>
                  <a:srgbClr val="358EC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FVAP returned to its focused on providing customer service for UOCAVA voters.</a:t>
            </a:r>
          </a:p>
          <a:p>
            <a:pPr marL="285750" indent="-285750">
              <a:buFontTx/>
              <a:buChar char="-"/>
            </a:pPr>
            <a:endParaRPr lang="en-US" sz="2400" b="1" dirty="0">
              <a:solidFill>
                <a:srgbClr val="358EC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Tx/>
              <a:buChar char="-"/>
            </a:pPr>
            <a:r>
              <a:rPr lang="en-US" sz="2400" b="1" dirty="0" smtClean="0">
                <a:solidFill>
                  <a:srgbClr val="358EC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UOCAVA blank ballot delivery systems remain a means to an end for compliance.</a:t>
            </a:r>
          </a:p>
          <a:p>
            <a:pPr marL="285750" indent="-285750">
              <a:buFontTx/>
              <a:buChar char="-"/>
            </a:pPr>
            <a:endParaRPr lang="en-US" sz="2400" b="1" dirty="0">
              <a:solidFill>
                <a:srgbClr val="358EC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Tx/>
              <a:buChar char="-"/>
            </a:pPr>
            <a:r>
              <a:rPr lang="en-US" sz="2400" b="1" dirty="0" smtClean="0">
                <a:solidFill>
                  <a:srgbClr val="358EC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While we see progress, we see challenges as well in serving the unique characteristics of the UOCAVA population.</a:t>
            </a:r>
            <a:endParaRPr lang="en-US" sz="2400" b="1" dirty="0">
              <a:solidFill>
                <a:srgbClr val="358EC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69356" y="307231"/>
            <a:ext cx="3547165" cy="26603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44366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Challenges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1253613" y="1873045"/>
            <a:ext cx="893752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endParaRPr lang="en-US" dirty="0"/>
          </a:p>
          <a:p>
            <a:pPr marL="285750" indent="-285750">
              <a:buFontTx/>
              <a:buChar char="-"/>
            </a:pPr>
            <a:endParaRPr lang="en-US" dirty="0"/>
          </a:p>
        </p:txBody>
      </p:sp>
      <p:sp>
        <p:nvSpPr>
          <p:cNvPr id="5" name="Content Placeholder 2"/>
          <p:cNvSpPr txBox="1">
            <a:spLocks/>
          </p:cNvSpPr>
          <p:nvPr/>
        </p:nvSpPr>
        <p:spPr bwMode="auto">
          <a:xfrm>
            <a:off x="1027909" y="1898451"/>
            <a:ext cx="9163225" cy="3676439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lvl="1">
              <a:spcBef>
                <a:spcPts val="600"/>
              </a:spcBef>
              <a:spcAft>
                <a:spcPts val="600"/>
              </a:spcAft>
              <a:buClr>
                <a:srgbClr val="358EC4"/>
              </a:buClr>
              <a:buSzPct val="80000"/>
              <a:buFont typeface="Century Gothic" panose="020B0502020202020204" pitchFamily="34" charset="0"/>
              <a:buChar char="–"/>
              <a:defRPr/>
            </a:pPr>
            <a:r>
              <a:rPr lang="en-US" altLang="en-US" b="1" dirty="0" smtClean="0">
                <a:solidFill>
                  <a:srgbClr val="358EC4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Mobility</a:t>
            </a:r>
          </a:p>
          <a:p>
            <a:pPr marL="228600" lvl="1">
              <a:spcBef>
                <a:spcPts val="600"/>
              </a:spcBef>
              <a:spcAft>
                <a:spcPts val="600"/>
              </a:spcAft>
              <a:buClr>
                <a:srgbClr val="358EC4"/>
              </a:buClr>
              <a:buSzPct val="80000"/>
              <a:buFont typeface="Century Gothic" panose="020B0502020202020204" pitchFamily="34" charset="0"/>
              <a:buChar char="–"/>
              <a:defRPr/>
            </a:pPr>
            <a:r>
              <a:rPr lang="en-US" altLang="en-US" b="1" dirty="0" smtClean="0">
                <a:solidFill>
                  <a:srgbClr val="358EC4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Complexity</a:t>
            </a:r>
          </a:p>
          <a:p>
            <a:pPr marL="228600" lvl="1">
              <a:spcBef>
                <a:spcPts val="600"/>
              </a:spcBef>
              <a:spcAft>
                <a:spcPts val="600"/>
              </a:spcAft>
              <a:buClr>
                <a:srgbClr val="358EC4"/>
              </a:buClr>
              <a:buSzPct val="80000"/>
              <a:buFont typeface="Century Gothic" panose="020B0502020202020204" pitchFamily="34" charset="0"/>
              <a:buChar char="–"/>
              <a:defRPr/>
            </a:pPr>
            <a:r>
              <a:rPr lang="en-US" altLang="en-US" b="1" dirty="0" smtClean="0">
                <a:solidFill>
                  <a:srgbClr val="358EC4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Disconnected from Voting Community</a:t>
            </a:r>
          </a:p>
          <a:p>
            <a:pPr marL="228600" lvl="1">
              <a:spcBef>
                <a:spcPts val="600"/>
              </a:spcBef>
              <a:spcAft>
                <a:spcPts val="600"/>
              </a:spcAft>
              <a:buClr>
                <a:srgbClr val="358EC4"/>
              </a:buClr>
              <a:buSzPct val="80000"/>
              <a:buFont typeface="Century Gothic" panose="020B0502020202020204" pitchFamily="34" charset="0"/>
              <a:buChar char="–"/>
              <a:defRPr/>
            </a:pPr>
            <a:r>
              <a:rPr lang="en-US" altLang="en-US" b="1" dirty="0" smtClean="0">
                <a:solidFill>
                  <a:srgbClr val="358EC4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Communication</a:t>
            </a:r>
            <a:br>
              <a:rPr lang="en-US" altLang="en-US" b="1" dirty="0" smtClean="0">
                <a:solidFill>
                  <a:srgbClr val="358EC4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</a:br>
            <a:r>
              <a:rPr lang="en-US" altLang="en-US" b="1" dirty="0" smtClean="0">
                <a:solidFill>
                  <a:srgbClr val="358EC4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</a:p>
          <a:p>
            <a:pPr marL="228600" lvl="1">
              <a:spcBef>
                <a:spcPts val="600"/>
              </a:spcBef>
              <a:spcAft>
                <a:spcPts val="600"/>
              </a:spcAft>
              <a:buClr>
                <a:srgbClr val="358EC4"/>
              </a:buClr>
              <a:buSzPct val="80000"/>
              <a:buFont typeface="Century Gothic" panose="020B0502020202020204" pitchFamily="34" charset="0"/>
              <a:buChar char="–"/>
              <a:defRPr/>
            </a:pPr>
            <a:endParaRPr lang="en-US" altLang="en-US" b="1" dirty="0" smtClean="0">
              <a:solidFill>
                <a:srgbClr val="358EC4"/>
              </a:solidFill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  <a:p>
            <a:pPr marL="685800" lvl="2">
              <a:spcBef>
                <a:spcPts val="600"/>
              </a:spcBef>
              <a:spcAft>
                <a:spcPts val="600"/>
              </a:spcAft>
              <a:buClr>
                <a:srgbClr val="358EC4"/>
              </a:buClr>
              <a:buSzPct val="80000"/>
              <a:buFont typeface="Century Gothic" panose="020B0502020202020204" pitchFamily="34" charset="0"/>
              <a:buChar char="–"/>
              <a:defRPr/>
            </a:pPr>
            <a:endParaRPr lang="en-US" altLang="en-US" b="1" dirty="0" smtClean="0">
              <a:solidFill>
                <a:srgbClr val="358EC4"/>
              </a:solidFill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  <a:p>
            <a:pPr marL="228600" lvl="1">
              <a:spcBef>
                <a:spcPts val="600"/>
              </a:spcBef>
              <a:spcAft>
                <a:spcPts val="600"/>
              </a:spcAft>
              <a:buClr>
                <a:srgbClr val="358EC4"/>
              </a:buClr>
              <a:buSzPct val="80000"/>
              <a:buFont typeface="Century Gothic" panose="020B0502020202020204" pitchFamily="34" charset="0"/>
              <a:buChar char="–"/>
              <a:defRPr/>
            </a:pPr>
            <a:endParaRPr lang="en-US" altLang="en-US" b="1" dirty="0">
              <a:solidFill>
                <a:srgbClr val="358EC4"/>
              </a:solidFill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90299" y="3525828"/>
            <a:ext cx="2840182" cy="2840182"/>
          </a:xfrm>
          <a:prstGeom prst="rect">
            <a:avLst/>
          </a:prstGeom>
        </p:spPr>
      </p:pic>
      <p:pic>
        <p:nvPicPr>
          <p:cNvPr id="7" name="Picture 6" descr="Storytelling, in the form of personas, is one of the most effective ways to translate research data&#10;into information that resonates with decision makers and priority audiences.&#10;&#10;The personas presented here are based on data analyses using the Federal Voting Assistance&#10;Program’s (FVAP) 2012 Post-Election Survey of Active Duty Military, the 2012 Post-Election Survey&#10;of Spouses of Active Duty Military, and the survey of overseas citizens.&#10;&#10;We have analyzed the Active Duty Military (ADM), spouse, and overseas&#10;citizen populations in several ways, including an analysis of their propensity to vote and exploratory&#10;cluster analysis. After thoroughly examining data across available sources to identify patterns and&#10;trends, we employed reasoned segmentation to make sure that personas were representative of&#10;potential Uniformed and Overseas Citizens Absentee Voting Act (UOCAVA) voters. To assess media&#10;usage by various segments, we analyzed Google Analytics data for the FVAP.gov website and used&#10;results from the 2013 Status of Forces Survey of Active Duty Members (SOFS-A).&#10;&#10;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7907" y="1434565"/>
            <a:ext cx="8885019" cy="49978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21772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Challenges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1253613" y="1873045"/>
            <a:ext cx="893752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endParaRPr lang="en-US" dirty="0"/>
          </a:p>
          <a:p>
            <a:pPr marL="285750" indent="-285750">
              <a:buFontTx/>
              <a:buChar char="-"/>
            </a:pPr>
            <a:endParaRPr lang="en-US" dirty="0"/>
          </a:p>
        </p:txBody>
      </p:sp>
      <p:sp>
        <p:nvSpPr>
          <p:cNvPr id="5" name="Content Placeholder 2"/>
          <p:cNvSpPr txBox="1">
            <a:spLocks/>
          </p:cNvSpPr>
          <p:nvPr/>
        </p:nvSpPr>
        <p:spPr bwMode="auto">
          <a:xfrm>
            <a:off x="1027909" y="1898451"/>
            <a:ext cx="9163225" cy="3676439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lvl="1">
              <a:spcBef>
                <a:spcPts val="600"/>
              </a:spcBef>
              <a:spcAft>
                <a:spcPts val="600"/>
              </a:spcAft>
              <a:buClr>
                <a:srgbClr val="358EC4"/>
              </a:buClr>
              <a:buSzPct val="80000"/>
              <a:buFont typeface="Century Gothic" panose="020B0502020202020204" pitchFamily="34" charset="0"/>
              <a:buChar char="–"/>
              <a:defRPr/>
            </a:pPr>
            <a:r>
              <a:rPr lang="en-US" altLang="en-US" b="1" dirty="0" smtClean="0">
                <a:solidFill>
                  <a:srgbClr val="358EC4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Mobility</a:t>
            </a:r>
          </a:p>
          <a:p>
            <a:pPr marL="228600" lvl="1">
              <a:spcBef>
                <a:spcPts val="600"/>
              </a:spcBef>
              <a:spcAft>
                <a:spcPts val="600"/>
              </a:spcAft>
              <a:buClr>
                <a:srgbClr val="358EC4"/>
              </a:buClr>
              <a:buSzPct val="80000"/>
              <a:buFont typeface="Century Gothic" panose="020B0502020202020204" pitchFamily="34" charset="0"/>
              <a:buChar char="–"/>
              <a:defRPr/>
            </a:pPr>
            <a:r>
              <a:rPr lang="en-US" altLang="en-US" b="1" dirty="0" smtClean="0">
                <a:solidFill>
                  <a:srgbClr val="358EC4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Complexity</a:t>
            </a:r>
          </a:p>
          <a:p>
            <a:pPr marL="228600" lvl="1">
              <a:spcBef>
                <a:spcPts val="600"/>
              </a:spcBef>
              <a:spcAft>
                <a:spcPts val="600"/>
              </a:spcAft>
              <a:buClr>
                <a:srgbClr val="358EC4"/>
              </a:buClr>
              <a:buSzPct val="80000"/>
              <a:buFont typeface="Century Gothic" panose="020B0502020202020204" pitchFamily="34" charset="0"/>
              <a:buChar char="–"/>
              <a:defRPr/>
            </a:pPr>
            <a:r>
              <a:rPr lang="en-US" altLang="en-US" b="1" dirty="0" smtClean="0">
                <a:solidFill>
                  <a:srgbClr val="358EC4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Disconnected from Voting Community</a:t>
            </a:r>
          </a:p>
          <a:p>
            <a:pPr marL="228600" lvl="1">
              <a:spcBef>
                <a:spcPts val="600"/>
              </a:spcBef>
              <a:spcAft>
                <a:spcPts val="600"/>
              </a:spcAft>
              <a:buClr>
                <a:srgbClr val="358EC4"/>
              </a:buClr>
              <a:buSzPct val="80000"/>
              <a:buFont typeface="Century Gothic" panose="020B0502020202020204" pitchFamily="34" charset="0"/>
              <a:buChar char="–"/>
              <a:defRPr/>
            </a:pPr>
            <a:r>
              <a:rPr lang="en-US" altLang="en-US" b="1" dirty="0" smtClean="0">
                <a:solidFill>
                  <a:srgbClr val="358EC4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Communication</a:t>
            </a:r>
            <a:br>
              <a:rPr lang="en-US" altLang="en-US" b="1" dirty="0" smtClean="0">
                <a:solidFill>
                  <a:srgbClr val="358EC4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</a:br>
            <a:r>
              <a:rPr lang="en-US" altLang="en-US" b="1" dirty="0" smtClean="0">
                <a:solidFill>
                  <a:srgbClr val="358EC4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</a:p>
          <a:p>
            <a:pPr marL="228600" lvl="1">
              <a:spcBef>
                <a:spcPts val="600"/>
              </a:spcBef>
              <a:spcAft>
                <a:spcPts val="600"/>
              </a:spcAft>
              <a:buClr>
                <a:srgbClr val="358EC4"/>
              </a:buClr>
              <a:buSzPct val="80000"/>
              <a:buFont typeface="Century Gothic" panose="020B0502020202020204" pitchFamily="34" charset="0"/>
              <a:buChar char="–"/>
              <a:defRPr/>
            </a:pPr>
            <a:endParaRPr lang="en-US" altLang="en-US" b="1" dirty="0" smtClean="0">
              <a:solidFill>
                <a:srgbClr val="358EC4"/>
              </a:solidFill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  <a:p>
            <a:pPr marL="685800" lvl="2">
              <a:spcBef>
                <a:spcPts val="600"/>
              </a:spcBef>
              <a:spcAft>
                <a:spcPts val="600"/>
              </a:spcAft>
              <a:buClr>
                <a:srgbClr val="358EC4"/>
              </a:buClr>
              <a:buSzPct val="80000"/>
              <a:buFont typeface="Century Gothic" panose="020B0502020202020204" pitchFamily="34" charset="0"/>
              <a:buChar char="–"/>
              <a:defRPr/>
            </a:pPr>
            <a:endParaRPr lang="en-US" altLang="en-US" b="1" dirty="0" smtClean="0">
              <a:solidFill>
                <a:srgbClr val="358EC4"/>
              </a:solidFill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  <a:p>
            <a:pPr marL="228600" lvl="1">
              <a:spcBef>
                <a:spcPts val="600"/>
              </a:spcBef>
              <a:spcAft>
                <a:spcPts val="600"/>
              </a:spcAft>
              <a:buClr>
                <a:srgbClr val="358EC4"/>
              </a:buClr>
              <a:buSzPct val="80000"/>
              <a:buFont typeface="Century Gothic" panose="020B0502020202020204" pitchFamily="34" charset="0"/>
              <a:buChar char="–"/>
              <a:defRPr/>
            </a:pPr>
            <a:endParaRPr lang="en-US" altLang="en-US" b="1" dirty="0">
              <a:solidFill>
                <a:srgbClr val="358EC4"/>
              </a:solidFill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90299" y="3525828"/>
            <a:ext cx="2840182" cy="2840182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1053" y="1589638"/>
            <a:ext cx="4980744" cy="49807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99385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</a:t>
            </a:r>
            <a:r>
              <a:rPr lang="en-US" dirty="0" smtClean="0"/>
              <a:t>VAP facing </a:t>
            </a:r>
            <a:r>
              <a:rPr lang="en-US" dirty="0"/>
              <a:t>c</a:t>
            </a:r>
            <a:r>
              <a:rPr lang="en-US" dirty="0" smtClean="0"/>
              <a:t>hallenges </a:t>
            </a:r>
            <a:r>
              <a:rPr lang="en-US" dirty="0"/>
              <a:t>i</a:t>
            </a:r>
            <a:r>
              <a:rPr lang="en-US" dirty="0" smtClean="0"/>
              <a:t>n a </a:t>
            </a:r>
            <a:r>
              <a:rPr lang="en-US" dirty="0"/>
              <a:t>n</a:t>
            </a:r>
            <a:r>
              <a:rPr lang="en-US" dirty="0" smtClean="0"/>
              <a:t>ew </a:t>
            </a:r>
            <a:r>
              <a:rPr lang="en-US" dirty="0"/>
              <a:t>w</a:t>
            </a:r>
            <a:r>
              <a:rPr lang="en-US" dirty="0" smtClean="0"/>
              <a:t>ay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1253613" y="1873045"/>
            <a:ext cx="893752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endParaRPr lang="en-US" dirty="0"/>
          </a:p>
          <a:p>
            <a:pPr marL="285750" indent="-285750">
              <a:buFontTx/>
              <a:buChar char="-"/>
            </a:pPr>
            <a:endParaRPr lang="en-US" dirty="0"/>
          </a:p>
        </p:txBody>
      </p:sp>
      <p:sp>
        <p:nvSpPr>
          <p:cNvPr id="5" name="Content Placeholder 2" descr="Storytelling, in the form of personas, is one of the most effective ways to translate research data&#10;into information that resonates with decision makers and priority audiences.&#10;&#10;The personas presented here are based on data analyses using the Federal Voting Assistance&#10;Program’s (FVAP) 2012 Post-Election Survey of Active Duty Military, the 2012 Post-Election Survey&#10;of Spouses of Active Duty Military, and the survey of overseas citizens.&#10;&#10;We have analyzed the Active Duty Military (ADM), spouse, and overseas&#10;citizen populations in several ways, including an analysis of their propensity to vote and exploratory&#10;cluster analysis. After thoroughly examining data across available sources to identify patterns and&#10;trends, we employed reasoned segmentation to make sure that personas were representative of&#10;potential Uniformed and Overseas Citizens Absentee Voting Act (UOCAVA) voters. To assess media&#10;usage by various segments, we analyzed Google Analytics data for the FVAP.gov website and used&#10;results from the 2013 Status of Forces Survey of Active Duty Members (SOFS-A).&#10;&#10;"/>
          <p:cNvSpPr txBox="1">
            <a:spLocks/>
          </p:cNvSpPr>
          <p:nvPr/>
        </p:nvSpPr>
        <p:spPr bwMode="auto">
          <a:xfrm>
            <a:off x="1027910" y="1672537"/>
            <a:ext cx="9163225" cy="4208718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lvl="1">
              <a:spcBef>
                <a:spcPts val="600"/>
              </a:spcBef>
              <a:spcAft>
                <a:spcPts val="600"/>
              </a:spcAft>
              <a:buClr>
                <a:srgbClr val="358EC4"/>
              </a:buClr>
              <a:buSzPct val="80000"/>
              <a:buFont typeface="Century Gothic" panose="020B0502020202020204" pitchFamily="34" charset="0"/>
              <a:buChar char="–"/>
              <a:defRPr/>
            </a:pPr>
            <a:r>
              <a:rPr lang="en-US" altLang="en-US" sz="2800" b="1" dirty="0" smtClean="0">
                <a:solidFill>
                  <a:srgbClr val="358EC4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Look to the Data</a:t>
            </a:r>
          </a:p>
          <a:p>
            <a:pPr marL="228600" lvl="1">
              <a:spcBef>
                <a:spcPts val="600"/>
              </a:spcBef>
              <a:spcAft>
                <a:spcPts val="600"/>
              </a:spcAft>
              <a:buClr>
                <a:srgbClr val="358EC4"/>
              </a:buClr>
              <a:buSzPct val="80000"/>
              <a:buFont typeface="Century Gothic" panose="020B0502020202020204" pitchFamily="34" charset="0"/>
              <a:buChar char="–"/>
              <a:defRPr/>
            </a:pPr>
            <a:r>
              <a:rPr lang="en-US" altLang="en-US" sz="2800" b="1" dirty="0" smtClean="0">
                <a:solidFill>
                  <a:srgbClr val="358EC4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New Outreach Efforts</a:t>
            </a:r>
          </a:p>
          <a:p>
            <a:pPr marL="228600" lvl="1">
              <a:spcBef>
                <a:spcPts val="600"/>
              </a:spcBef>
              <a:spcAft>
                <a:spcPts val="600"/>
              </a:spcAft>
              <a:buClr>
                <a:srgbClr val="358EC4"/>
              </a:buClr>
              <a:buSzPct val="80000"/>
              <a:buFont typeface="Century Gothic" panose="020B0502020202020204" pitchFamily="34" charset="0"/>
              <a:buChar char="–"/>
              <a:defRPr/>
            </a:pPr>
            <a:r>
              <a:rPr lang="en-US" altLang="en-US" sz="2800" b="1" dirty="0" smtClean="0">
                <a:solidFill>
                  <a:srgbClr val="358EC4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Cooperative Solutions:</a:t>
            </a:r>
          </a:p>
          <a:p>
            <a:pPr marL="685800" lvl="2">
              <a:spcBef>
                <a:spcPts val="600"/>
              </a:spcBef>
              <a:spcAft>
                <a:spcPts val="600"/>
              </a:spcAft>
              <a:buClr>
                <a:srgbClr val="358EC4"/>
              </a:buClr>
              <a:buSzPct val="80000"/>
              <a:buFont typeface="Century Gothic" panose="020B0502020202020204" pitchFamily="34" charset="0"/>
              <a:buChar char="–"/>
              <a:defRPr/>
            </a:pPr>
            <a:r>
              <a:rPr lang="en-US" altLang="en-US" sz="2400" b="1" dirty="0" smtClean="0">
                <a:solidFill>
                  <a:srgbClr val="358EC4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Council of State Governments</a:t>
            </a:r>
          </a:p>
          <a:p>
            <a:pPr marL="1143000" lvl="3">
              <a:spcBef>
                <a:spcPts val="600"/>
              </a:spcBef>
              <a:spcAft>
                <a:spcPts val="600"/>
              </a:spcAft>
              <a:buClr>
                <a:srgbClr val="358EC4"/>
              </a:buClr>
              <a:buSzPct val="80000"/>
              <a:buFont typeface="Century Gothic" panose="020B0502020202020204" pitchFamily="34" charset="0"/>
              <a:buChar char="–"/>
              <a:defRPr/>
            </a:pPr>
            <a:r>
              <a:rPr lang="en-US" altLang="en-US" sz="2400" b="1" dirty="0" smtClean="0">
                <a:solidFill>
                  <a:srgbClr val="358EC4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PCEA Report</a:t>
            </a:r>
          </a:p>
          <a:p>
            <a:pPr marL="1143000" lvl="3">
              <a:spcBef>
                <a:spcPts val="600"/>
              </a:spcBef>
              <a:spcAft>
                <a:spcPts val="600"/>
              </a:spcAft>
              <a:buClr>
                <a:srgbClr val="358EC4"/>
              </a:buClr>
              <a:buSzPct val="80000"/>
              <a:buFont typeface="Century Gothic" panose="020B0502020202020204" pitchFamily="34" charset="0"/>
              <a:buChar char="–"/>
              <a:defRPr/>
            </a:pPr>
            <a:r>
              <a:rPr lang="en-US" altLang="en-US" sz="2400" b="1" dirty="0" smtClean="0">
                <a:solidFill>
                  <a:srgbClr val="358EC4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Technology</a:t>
            </a:r>
          </a:p>
          <a:p>
            <a:pPr marL="1143000" lvl="3">
              <a:spcBef>
                <a:spcPts val="600"/>
              </a:spcBef>
              <a:spcAft>
                <a:spcPts val="600"/>
              </a:spcAft>
              <a:buClr>
                <a:srgbClr val="358EC4"/>
              </a:buClr>
              <a:buSzPct val="80000"/>
              <a:buFont typeface="Century Gothic" panose="020B0502020202020204" pitchFamily="34" charset="0"/>
              <a:buChar char="–"/>
              <a:defRPr/>
            </a:pPr>
            <a:r>
              <a:rPr lang="en-US" altLang="en-US" sz="2400" b="1" dirty="0" smtClean="0">
                <a:solidFill>
                  <a:srgbClr val="358EC4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EAC/FVAP Survey</a:t>
            </a:r>
          </a:p>
          <a:p>
            <a:pPr marL="685800" lvl="2">
              <a:spcBef>
                <a:spcPts val="600"/>
              </a:spcBef>
              <a:spcAft>
                <a:spcPts val="600"/>
              </a:spcAft>
              <a:buClr>
                <a:srgbClr val="358EC4"/>
              </a:buClr>
              <a:buSzPct val="80000"/>
              <a:buFont typeface="Century Gothic" panose="020B0502020202020204" pitchFamily="34" charset="0"/>
              <a:buChar char="–"/>
              <a:defRPr/>
            </a:pPr>
            <a:r>
              <a:rPr lang="en-US" altLang="en-US" sz="2400" b="1" dirty="0" smtClean="0">
                <a:solidFill>
                  <a:srgbClr val="358EC4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EAC/FVAP/MPSA/USPS Mail Emphasis</a:t>
            </a:r>
          </a:p>
          <a:p>
            <a:pPr marL="457200" lvl="2" indent="0">
              <a:spcBef>
                <a:spcPts val="600"/>
              </a:spcBef>
              <a:spcAft>
                <a:spcPts val="600"/>
              </a:spcAft>
              <a:buClr>
                <a:srgbClr val="358EC4"/>
              </a:buClr>
              <a:buSzPct val="80000"/>
              <a:buNone/>
              <a:defRPr/>
            </a:pPr>
            <a:endParaRPr lang="en-US" altLang="en-US" b="1" dirty="0" smtClean="0">
              <a:solidFill>
                <a:srgbClr val="358EC4"/>
              </a:solidFill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  <a:p>
            <a:pPr marL="228600" lvl="1">
              <a:spcBef>
                <a:spcPts val="600"/>
              </a:spcBef>
              <a:spcAft>
                <a:spcPts val="600"/>
              </a:spcAft>
              <a:buClr>
                <a:srgbClr val="358EC4"/>
              </a:buClr>
              <a:buSzPct val="80000"/>
              <a:buFont typeface="Century Gothic" panose="020B0502020202020204" pitchFamily="34" charset="0"/>
              <a:buChar char="–"/>
              <a:defRPr/>
            </a:pPr>
            <a:endParaRPr lang="en-US" altLang="en-US" b="1" dirty="0" smtClean="0">
              <a:solidFill>
                <a:srgbClr val="358EC4"/>
              </a:solidFill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  <a:p>
            <a:pPr marL="685800" lvl="2">
              <a:spcBef>
                <a:spcPts val="600"/>
              </a:spcBef>
              <a:spcAft>
                <a:spcPts val="600"/>
              </a:spcAft>
              <a:buClr>
                <a:srgbClr val="358EC4"/>
              </a:buClr>
              <a:buSzPct val="80000"/>
              <a:buFont typeface="Century Gothic" panose="020B0502020202020204" pitchFamily="34" charset="0"/>
              <a:buChar char="–"/>
              <a:defRPr/>
            </a:pPr>
            <a:endParaRPr lang="en-US" altLang="en-US" b="1" dirty="0" smtClean="0">
              <a:solidFill>
                <a:srgbClr val="358EC4"/>
              </a:solidFill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  <a:p>
            <a:pPr marL="228600" lvl="1">
              <a:spcBef>
                <a:spcPts val="600"/>
              </a:spcBef>
              <a:spcAft>
                <a:spcPts val="600"/>
              </a:spcAft>
              <a:buClr>
                <a:srgbClr val="358EC4"/>
              </a:buClr>
              <a:buSzPct val="80000"/>
              <a:buFont typeface="Century Gothic" panose="020B0502020202020204" pitchFamily="34" charset="0"/>
              <a:buChar char="–"/>
              <a:defRPr/>
            </a:pPr>
            <a:endParaRPr lang="en-US" altLang="en-US" b="1" dirty="0">
              <a:solidFill>
                <a:srgbClr val="358EC4"/>
              </a:solidFill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69382" y="2149170"/>
            <a:ext cx="3810000" cy="317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86394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Personas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1253613" y="1873045"/>
            <a:ext cx="893752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endParaRPr lang="en-US" dirty="0"/>
          </a:p>
          <a:p>
            <a:pPr marL="285750" indent="-285750">
              <a:buFontTx/>
              <a:buChar char="-"/>
            </a:pPr>
            <a:endParaRPr lang="en-US" dirty="0"/>
          </a:p>
        </p:txBody>
      </p:sp>
      <p:sp>
        <p:nvSpPr>
          <p:cNvPr id="5" name="Content Placeholder 2"/>
          <p:cNvSpPr txBox="1">
            <a:spLocks/>
          </p:cNvSpPr>
          <p:nvPr/>
        </p:nvSpPr>
        <p:spPr bwMode="auto">
          <a:xfrm>
            <a:off x="1027909" y="1898451"/>
            <a:ext cx="9163225" cy="3676439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lvl="1">
              <a:spcBef>
                <a:spcPts val="600"/>
              </a:spcBef>
              <a:spcAft>
                <a:spcPts val="600"/>
              </a:spcAft>
              <a:buClr>
                <a:srgbClr val="358EC4"/>
              </a:buClr>
              <a:buSzPct val="80000"/>
              <a:buFont typeface="Century Gothic" panose="020B0502020202020204" pitchFamily="34" charset="0"/>
              <a:buChar char="–"/>
              <a:defRPr/>
            </a:pPr>
            <a:r>
              <a:rPr lang="en-US" altLang="en-US" b="1" dirty="0" smtClean="0">
                <a:solidFill>
                  <a:srgbClr val="358EC4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Effective way to translate research data </a:t>
            </a:r>
            <a:br>
              <a:rPr lang="en-US" altLang="en-US" b="1" dirty="0" smtClean="0">
                <a:solidFill>
                  <a:srgbClr val="358EC4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</a:br>
            <a:r>
              <a:rPr lang="en-US" altLang="en-US" b="1" dirty="0" smtClean="0">
                <a:solidFill>
                  <a:srgbClr val="358EC4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</a:p>
          <a:p>
            <a:pPr marL="228600" lvl="1">
              <a:spcBef>
                <a:spcPts val="600"/>
              </a:spcBef>
              <a:spcAft>
                <a:spcPts val="600"/>
              </a:spcAft>
              <a:buClr>
                <a:srgbClr val="358EC4"/>
              </a:buClr>
              <a:buSzPct val="80000"/>
              <a:buFont typeface="Century Gothic" panose="020B0502020202020204" pitchFamily="34" charset="0"/>
              <a:buChar char="–"/>
              <a:defRPr/>
            </a:pPr>
            <a:r>
              <a:rPr lang="en-US" altLang="en-US" b="1" dirty="0" smtClean="0">
                <a:solidFill>
                  <a:srgbClr val="358EC4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Based on data analyses using:</a:t>
            </a:r>
          </a:p>
          <a:p>
            <a:pPr marL="685800" lvl="2">
              <a:spcBef>
                <a:spcPts val="600"/>
              </a:spcBef>
              <a:spcAft>
                <a:spcPts val="600"/>
              </a:spcAft>
              <a:buClr>
                <a:srgbClr val="358EC4"/>
              </a:buClr>
              <a:buSzPct val="80000"/>
              <a:buFont typeface="Century Gothic" panose="020B0502020202020204" pitchFamily="34" charset="0"/>
              <a:buChar char="–"/>
              <a:defRPr/>
            </a:pPr>
            <a:r>
              <a:rPr lang="en-US" altLang="en-US" b="1" dirty="0" smtClean="0">
                <a:solidFill>
                  <a:srgbClr val="358EC4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2012 Post-Election Survey of Active Duty Military (ADM)</a:t>
            </a:r>
          </a:p>
          <a:p>
            <a:pPr marL="685800" lvl="2">
              <a:spcBef>
                <a:spcPts val="600"/>
              </a:spcBef>
              <a:spcAft>
                <a:spcPts val="600"/>
              </a:spcAft>
              <a:buClr>
                <a:srgbClr val="358EC4"/>
              </a:buClr>
              <a:buSzPct val="80000"/>
              <a:buFont typeface="Century Gothic" panose="020B0502020202020204" pitchFamily="34" charset="0"/>
              <a:buChar char="–"/>
              <a:defRPr/>
            </a:pPr>
            <a:r>
              <a:rPr lang="en-US" altLang="en-US" b="1" dirty="0" smtClean="0">
                <a:solidFill>
                  <a:srgbClr val="358EC4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2012 Post-Election Survey of Spouses of ADM</a:t>
            </a:r>
          </a:p>
          <a:p>
            <a:pPr marL="685800" lvl="2">
              <a:spcBef>
                <a:spcPts val="600"/>
              </a:spcBef>
              <a:spcAft>
                <a:spcPts val="600"/>
              </a:spcAft>
              <a:buClr>
                <a:srgbClr val="358EC4"/>
              </a:buClr>
              <a:buSzPct val="80000"/>
              <a:buFont typeface="Century Gothic" panose="020B0502020202020204" pitchFamily="34" charset="0"/>
              <a:buChar char="–"/>
              <a:defRPr/>
            </a:pPr>
            <a:r>
              <a:rPr lang="en-US" altLang="en-US" b="1" dirty="0" smtClean="0">
                <a:solidFill>
                  <a:srgbClr val="358EC4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Survey of Overseas Citizens</a:t>
            </a:r>
          </a:p>
          <a:p>
            <a:pPr marL="685800" lvl="2">
              <a:spcBef>
                <a:spcPts val="600"/>
              </a:spcBef>
              <a:spcAft>
                <a:spcPts val="600"/>
              </a:spcAft>
              <a:buClr>
                <a:srgbClr val="358EC4"/>
              </a:buClr>
              <a:buSzPct val="80000"/>
              <a:buFont typeface="Century Gothic" panose="020B0502020202020204" pitchFamily="34" charset="0"/>
              <a:buChar char="–"/>
              <a:defRPr/>
            </a:pPr>
            <a:r>
              <a:rPr lang="en-US" altLang="en-US" b="1" dirty="0" smtClean="0">
                <a:solidFill>
                  <a:srgbClr val="358EC4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Google Analytics for FVAP.gov</a:t>
            </a:r>
          </a:p>
          <a:p>
            <a:pPr marL="685800" lvl="2">
              <a:spcBef>
                <a:spcPts val="600"/>
              </a:spcBef>
              <a:spcAft>
                <a:spcPts val="600"/>
              </a:spcAft>
              <a:buClr>
                <a:srgbClr val="358EC4"/>
              </a:buClr>
              <a:buSzPct val="80000"/>
              <a:buFont typeface="Century Gothic" panose="020B0502020202020204" pitchFamily="34" charset="0"/>
              <a:buChar char="–"/>
              <a:defRPr/>
            </a:pPr>
            <a:r>
              <a:rPr lang="en-US" altLang="en-US" b="1" dirty="0" smtClean="0">
                <a:solidFill>
                  <a:srgbClr val="358EC4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2014 Status of Forces Survey of ADM (SOFS-A)</a:t>
            </a:r>
            <a:endParaRPr lang="en-US" altLang="en-US" b="1" dirty="0">
              <a:solidFill>
                <a:srgbClr val="358EC4"/>
              </a:solidFill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  <a:p>
            <a:pPr marL="457200" lvl="2" indent="0">
              <a:spcBef>
                <a:spcPts val="600"/>
              </a:spcBef>
              <a:spcAft>
                <a:spcPts val="600"/>
              </a:spcAft>
              <a:buClr>
                <a:srgbClr val="358EC4"/>
              </a:buClr>
              <a:buSzPct val="80000"/>
              <a:buNone/>
              <a:defRPr/>
            </a:pPr>
            <a:endParaRPr lang="en-US" altLang="en-US" b="1" dirty="0" smtClean="0">
              <a:solidFill>
                <a:srgbClr val="358EC4"/>
              </a:solidFill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  <a:p>
            <a:pPr marL="228600" lvl="1">
              <a:spcBef>
                <a:spcPts val="600"/>
              </a:spcBef>
              <a:spcAft>
                <a:spcPts val="600"/>
              </a:spcAft>
              <a:buClr>
                <a:srgbClr val="358EC4"/>
              </a:buClr>
              <a:buSzPct val="80000"/>
              <a:buFont typeface="Century Gothic" panose="020B0502020202020204" pitchFamily="34" charset="0"/>
              <a:buChar char="–"/>
              <a:defRPr/>
            </a:pPr>
            <a:endParaRPr lang="en-US" altLang="en-US" b="1" dirty="0" smtClean="0">
              <a:solidFill>
                <a:srgbClr val="358EC4"/>
              </a:solidFill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  <a:p>
            <a:pPr marL="685800" lvl="2">
              <a:spcBef>
                <a:spcPts val="600"/>
              </a:spcBef>
              <a:spcAft>
                <a:spcPts val="600"/>
              </a:spcAft>
              <a:buClr>
                <a:srgbClr val="358EC4"/>
              </a:buClr>
              <a:buSzPct val="80000"/>
              <a:buFont typeface="Century Gothic" panose="020B0502020202020204" pitchFamily="34" charset="0"/>
              <a:buChar char="–"/>
              <a:defRPr/>
            </a:pPr>
            <a:endParaRPr lang="en-US" altLang="en-US" b="1" dirty="0" smtClean="0">
              <a:solidFill>
                <a:srgbClr val="358EC4"/>
              </a:solidFill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  <a:p>
            <a:pPr marL="228600" lvl="1">
              <a:spcBef>
                <a:spcPts val="600"/>
              </a:spcBef>
              <a:spcAft>
                <a:spcPts val="600"/>
              </a:spcAft>
              <a:buClr>
                <a:srgbClr val="358EC4"/>
              </a:buClr>
              <a:buSzPct val="80000"/>
              <a:buFont typeface="Century Gothic" panose="020B0502020202020204" pitchFamily="34" charset="0"/>
              <a:buChar char="–"/>
              <a:defRPr/>
            </a:pPr>
            <a:endParaRPr lang="en-US" altLang="en-US" b="1" dirty="0">
              <a:solidFill>
                <a:srgbClr val="358EC4"/>
              </a:solidFill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307813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dirty="0" smtClean="0"/>
              <a:t>Persona 1:  George, Older Overseas Citizen Voter</a:t>
            </a:r>
            <a:endParaRPr lang="en-US" sz="2500" dirty="0"/>
          </a:p>
        </p:txBody>
      </p:sp>
      <p:sp>
        <p:nvSpPr>
          <p:cNvPr id="5" name="Content Placeholder 2"/>
          <p:cNvSpPr txBox="1">
            <a:spLocks/>
          </p:cNvSpPr>
          <p:nvPr/>
        </p:nvSpPr>
        <p:spPr bwMode="auto">
          <a:xfrm>
            <a:off x="1219200" y="1499346"/>
            <a:ext cx="9956800" cy="209550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  <a:defRPr/>
            </a:pPr>
            <a:endParaRPr lang="en-US" altLang="en-US" dirty="0">
              <a:solidFill>
                <a:prstClr val="black"/>
              </a:solidFill>
            </a:endParaRPr>
          </a:p>
        </p:txBody>
      </p:sp>
      <p:sp>
        <p:nvSpPr>
          <p:cNvPr id="9" name="Content Placeholder 4"/>
          <p:cNvSpPr txBox="1">
            <a:spLocks/>
          </p:cNvSpPr>
          <p:nvPr/>
        </p:nvSpPr>
        <p:spPr>
          <a:xfrm>
            <a:off x="338138" y="1460087"/>
            <a:ext cx="5815217" cy="5353663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lvl="1">
              <a:spcBef>
                <a:spcPts val="600"/>
              </a:spcBef>
              <a:spcAft>
                <a:spcPts val="600"/>
              </a:spcAft>
              <a:buClr>
                <a:srgbClr val="358EC4"/>
              </a:buClr>
              <a:buSzPct val="80000"/>
              <a:buFont typeface="Century Gothic" panose="020B0502020202020204" pitchFamily="34" charset="0"/>
              <a:buChar char="–"/>
              <a:defRPr/>
            </a:pPr>
            <a:r>
              <a:rPr lang="en-US" altLang="en-US" b="1" dirty="0" smtClean="0">
                <a:solidFill>
                  <a:srgbClr val="358EC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Media Use and Behavior:</a:t>
            </a:r>
          </a:p>
          <a:p>
            <a:pPr marL="685800" lvl="2">
              <a:spcBef>
                <a:spcPts val="600"/>
              </a:spcBef>
              <a:spcAft>
                <a:spcPts val="600"/>
              </a:spcAft>
              <a:buClr>
                <a:srgbClr val="358EC4"/>
              </a:buClr>
              <a:buSzPct val="80000"/>
              <a:buFont typeface="Century Gothic" panose="020B0502020202020204" pitchFamily="34" charset="0"/>
              <a:buChar char="–"/>
              <a:defRPr/>
            </a:pPr>
            <a:r>
              <a:rPr lang="en-US" altLang="en-US" sz="1600" b="1" dirty="0" smtClean="0">
                <a:solidFill>
                  <a:srgbClr val="358EC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Uses email, does some online shopping, not generally tech-savvy, uses personal computer</a:t>
            </a:r>
            <a:r>
              <a:rPr lang="en-US" altLang="en-US" b="1" dirty="0" smtClean="0">
                <a:solidFill>
                  <a:srgbClr val="358EC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US" altLang="en-US" sz="2400" b="1" dirty="0" smtClean="0">
              <a:solidFill>
                <a:srgbClr val="358EC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lvl="1">
              <a:spcBef>
                <a:spcPts val="600"/>
              </a:spcBef>
              <a:spcAft>
                <a:spcPts val="600"/>
              </a:spcAft>
              <a:buClr>
                <a:srgbClr val="358EC4"/>
              </a:buClr>
              <a:buSzPct val="80000"/>
              <a:buFont typeface="Century Gothic" panose="020B0502020202020204" pitchFamily="34" charset="0"/>
              <a:buChar char="–"/>
              <a:defRPr/>
            </a:pPr>
            <a:r>
              <a:rPr lang="en-US" altLang="en-US" b="1" dirty="0" smtClean="0">
                <a:solidFill>
                  <a:srgbClr val="358EC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FVAP User Behavior:</a:t>
            </a:r>
          </a:p>
          <a:p>
            <a:pPr marL="685800" lvl="2">
              <a:spcBef>
                <a:spcPts val="600"/>
              </a:spcBef>
              <a:spcAft>
                <a:spcPts val="600"/>
              </a:spcAft>
              <a:buClr>
                <a:srgbClr val="358EC4"/>
              </a:buClr>
              <a:buSzPct val="80000"/>
              <a:buFont typeface="Century Gothic" panose="020B0502020202020204" pitchFamily="34" charset="0"/>
              <a:buChar char="–"/>
              <a:defRPr/>
            </a:pPr>
            <a:r>
              <a:rPr lang="en-US" altLang="en-US" sz="1600" b="1" dirty="0" smtClean="0">
                <a:solidFill>
                  <a:srgbClr val="358EC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Likely to visit website directly based on voting experience</a:t>
            </a:r>
          </a:p>
          <a:p>
            <a:pPr marL="228600" lvl="1">
              <a:spcBef>
                <a:spcPts val="600"/>
              </a:spcBef>
              <a:spcAft>
                <a:spcPts val="600"/>
              </a:spcAft>
              <a:buClr>
                <a:srgbClr val="358EC4"/>
              </a:buClr>
              <a:buSzPct val="80000"/>
              <a:buFont typeface="Century Gothic" panose="020B0502020202020204" pitchFamily="34" charset="0"/>
              <a:buChar char="–"/>
              <a:defRPr/>
            </a:pPr>
            <a:r>
              <a:rPr lang="en-US" altLang="en-US" b="1" dirty="0" smtClean="0">
                <a:solidFill>
                  <a:srgbClr val="358EC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Voting Experience:</a:t>
            </a:r>
          </a:p>
          <a:p>
            <a:pPr marL="685800" lvl="2">
              <a:spcBef>
                <a:spcPts val="600"/>
              </a:spcBef>
              <a:spcAft>
                <a:spcPts val="600"/>
              </a:spcAft>
              <a:buClr>
                <a:srgbClr val="358EC4"/>
              </a:buClr>
              <a:buSzPct val="80000"/>
              <a:buFont typeface="Century Gothic" panose="020B0502020202020204" pitchFamily="34" charset="0"/>
              <a:buChar char="–"/>
              <a:defRPr/>
            </a:pPr>
            <a:r>
              <a:rPr lang="en-US" altLang="en-US" sz="1600" b="1" dirty="0" smtClean="0">
                <a:solidFill>
                  <a:srgbClr val="358EC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Registration Likelihood:  HIGH</a:t>
            </a:r>
          </a:p>
          <a:p>
            <a:pPr marL="685800" lvl="2">
              <a:spcBef>
                <a:spcPts val="600"/>
              </a:spcBef>
              <a:spcAft>
                <a:spcPts val="600"/>
              </a:spcAft>
              <a:buClr>
                <a:srgbClr val="358EC4"/>
              </a:buClr>
              <a:buSzPct val="80000"/>
              <a:buFont typeface="Century Gothic" panose="020B0502020202020204" pitchFamily="34" charset="0"/>
              <a:buChar char="–"/>
              <a:defRPr/>
            </a:pPr>
            <a:r>
              <a:rPr lang="en-US" altLang="en-US" sz="1600" b="1" dirty="0" smtClean="0">
                <a:solidFill>
                  <a:srgbClr val="358EC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Ballot Return Likelihood:  HIGH</a:t>
            </a:r>
          </a:p>
          <a:p>
            <a:pPr marL="685800" lvl="2">
              <a:spcBef>
                <a:spcPts val="600"/>
              </a:spcBef>
              <a:spcAft>
                <a:spcPts val="600"/>
              </a:spcAft>
              <a:buClr>
                <a:srgbClr val="358EC4"/>
              </a:buClr>
              <a:buSzPct val="80000"/>
              <a:buFont typeface="Century Gothic" panose="020B0502020202020204" pitchFamily="34" charset="0"/>
              <a:buChar char="–"/>
              <a:defRPr/>
            </a:pPr>
            <a:r>
              <a:rPr lang="en-US" altLang="en-US" sz="1600" b="1" dirty="0" smtClean="0">
                <a:solidFill>
                  <a:srgbClr val="358EC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Feels voting is an opportunity to express American pride and maintain connection to U.S.</a:t>
            </a:r>
          </a:p>
          <a:p>
            <a:pPr marL="685800" lvl="2">
              <a:spcBef>
                <a:spcPts val="600"/>
              </a:spcBef>
              <a:spcAft>
                <a:spcPts val="600"/>
              </a:spcAft>
              <a:buClr>
                <a:srgbClr val="358EC4"/>
              </a:buClr>
              <a:buSzPct val="80000"/>
              <a:buFont typeface="Century Gothic" panose="020B0502020202020204" pitchFamily="34" charset="0"/>
              <a:buChar char="–"/>
              <a:defRPr/>
            </a:pPr>
            <a:r>
              <a:rPr lang="en-US" altLang="en-US" sz="1600" b="1" dirty="0" smtClean="0">
                <a:solidFill>
                  <a:srgbClr val="358EC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Main sources of voting info:  State and LEOs, other ex-pats</a:t>
            </a:r>
            <a:endParaRPr lang="en-US" altLang="en-US" sz="1600" b="1" dirty="0">
              <a:solidFill>
                <a:srgbClr val="358EC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lvl="1" indent="0">
              <a:spcBef>
                <a:spcPts val="600"/>
              </a:spcBef>
              <a:spcAft>
                <a:spcPts val="600"/>
              </a:spcAft>
              <a:buClr>
                <a:srgbClr val="358EC4"/>
              </a:buClr>
              <a:buSzPct val="80000"/>
              <a:buNone/>
              <a:defRPr/>
            </a:pPr>
            <a:endParaRPr lang="en-US" altLang="en-US" b="1" dirty="0">
              <a:solidFill>
                <a:srgbClr val="358EC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46637" y="372172"/>
            <a:ext cx="2200275" cy="2257425"/>
          </a:xfrm>
          <a:prstGeom prst="rect">
            <a:avLst/>
          </a:prstGeom>
        </p:spPr>
      </p:pic>
      <p:sp>
        <p:nvSpPr>
          <p:cNvPr id="13" name="Content Placeholder 4"/>
          <p:cNvSpPr txBox="1">
            <a:spLocks/>
          </p:cNvSpPr>
          <p:nvPr/>
        </p:nvSpPr>
        <p:spPr>
          <a:xfrm>
            <a:off x="6017338" y="2031717"/>
            <a:ext cx="5815217" cy="5181673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lvl="1">
              <a:spcBef>
                <a:spcPts val="600"/>
              </a:spcBef>
              <a:spcAft>
                <a:spcPts val="600"/>
              </a:spcAft>
              <a:buClr>
                <a:srgbClr val="358EC4"/>
              </a:buClr>
              <a:buSzPct val="80000"/>
              <a:buFont typeface="Century Gothic" panose="020B0502020202020204" pitchFamily="34" charset="0"/>
              <a:buChar char="–"/>
              <a:defRPr/>
            </a:pPr>
            <a:r>
              <a:rPr lang="en-US" altLang="en-US" b="1" dirty="0" smtClean="0">
                <a:solidFill>
                  <a:srgbClr val="358EC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Challenges:</a:t>
            </a:r>
          </a:p>
          <a:p>
            <a:pPr marL="685800" lvl="2">
              <a:spcBef>
                <a:spcPts val="600"/>
              </a:spcBef>
              <a:spcAft>
                <a:spcPts val="600"/>
              </a:spcAft>
              <a:buClr>
                <a:srgbClr val="358EC4"/>
              </a:buClr>
              <a:buSzPct val="80000"/>
              <a:buFont typeface="Century Gothic" panose="020B0502020202020204" pitchFamily="34" charset="0"/>
              <a:buChar char="–"/>
              <a:defRPr/>
            </a:pPr>
            <a:r>
              <a:rPr lang="en-US" altLang="en-US" sz="1600" b="1" dirty="0">
                <a:solidFill>
                  <a:srgbClr val="358EC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Assumes FVAP is for military voters and is </a:t>
            </a:r>
            <a:r>
              <a:rPr lang="en-US" altLang="en-US" sz="1600" b="1" dirty="0" smtClean="0">
                <a:solidFill>
                  <a:srgbClr val="358EC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unaware of </a:t>
            </a:r>
            <a:r>
              <a:rPr lang="en-US" altLang="en-US" sz="1600" b="1" dirty="0">
                <a:solidFill>
                  <a:srgbClr val="358EC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services available for overseas </a:t>
            </a:r>
            <a:r>
              <a:rPr lang="en-US" altLang="en-US" sz="1600" b="1" dirty="0" smtClean="0">
                <a:solidFill>
                  <a:srgbClr val="358EC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civilians</a:t>
            </a:r>
          </a:p>
          <a:p>
            <a:pPr marL="685800" lvl="2">
              <a:spcBef>
                <a:spcPts val="600"/>
              </a:spcBef>
              <a:spcAft>
                <a:spcPts val="600"/>
              </a:spcAft>
              <a:buClr>
                <a:srgbClr val="358EC4"/>
              </a:buClr>
              <a:buSzPct val="80000"/>
              <a:buFont typeface="Century Gothic" panose="020B0502020202020204" pitchFamily="34" charset="0"/>
              <a:buChar char="–"/>
              <a:defRPr/>
            </a:pPr>
            <a:r>
              <a:rPr lang="en-US" altLang="en-US" sz="1600" b="1" dirty="0">
                <a:solidFill>
                  <a:srgbClr val="358EC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Sends and receives voting materials in paper </a:t>
            </a:r>
            <a:r>
              <a:rPr lang="en-US" altLang="en-US" sz="1600" b="1" dirty="0" smtClean="0">
                <a:solidFill>
                  <a:srgbClr val="358EC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form and </a:t>
            </a:r>
            <a:r>
              <a:rPr lang="en-US" altLang="en-US" sz="1600" b="1" dirty="0">
                <a:solidFill>
                  <a:srgbClr val="358EC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is not aware of online registration and </a:t>
            </a:r>
            <a:r>
              <a:rPr lang="en-US" altLang="en-US" sz="1600" b="1" dirty="0" smtClean="0">
                <a:solidFill>
                  <a:srgbClr val="358EC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ballot delivery options</a:t>
            </a:r>
            <a:r>
              <a:rPr lang="en-US" altLang="en-US" b="1" dirty="0" smtClean="0">
                <a:solidFill>
                  <a:srgbClr val="358EC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US" altLang="en-US" sz="2400" b="1" dirty="0" smtClean="0">
              <a:solidFill>
                <a:srgbClr val="358EC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lvl="1">
              <a:spcBef>
                <a:spcPts val="600"/>
              </a:spcBef>
              <a:spcAft>
                <a:spcPts val="600"/>
              </a:spcAft>
              <a:buClr>
                <a:srgbClr val="358EC4"/>
              </a:buClr>
              <a:buSzPct val="80000"/>
              <a:buFont typeface="Century Gothic" panose="020B0502020202020204" pitchFamily="34" charset="0"/>
              <a:buChar char="–"/>
              <a:defRPr/>
            </a:pPr>
            <a:r>
              <a:rPr lang="en-US" altLang="en-US" b="1" dirty="0" smtClean="0">
                <a:solidFill>
                  <a:srgbClr val="358EC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Needs:</a:t>
            </a:r>
          </a:p>
          <a:p>
            <a:pPr marL="685800" lvl="2">
              <a:spcBef>
                <a:spcPts val="600"/>
              </a:spcBef>
              <a:spcAft>
                <a:spcPts val="600"/>
              </a:spcAft>
              <a:buClr>
                <a:srgbClr val="358EC4"/>
              </a:buClr>
              <a:buSzPct val="80000"/>
              <a:buFont typeface="Century Gothic" panose="020B0502020202020204" pitchFamily="34" charset="0"/>
              <a:buChar char="–"/>
              <a:defRPr/>
            </a:pPr>
            <a:r>
              <a:rPr lang="en-US" altLang="en-US" sz="1600" b="1" dirty="0">
                <a:solidFill>
                  <a:srgbClr val="358EC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convenient, centralized one-stop shop for </a:t>
            </a:r>
            <a:r>
              <a:rPr lang="en-US" altLang="en-US" sz="1600" b="1" dirty="0" smtClean="0">
                <a:solidFill>
                  <a:srgbClr val="358EC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current voting </a:t>
            </a:r>
            <a:r>
              <a:rPr lang="en-US" altLang="en-US" sz="1600" b="1" dirty="0">
                <a:solidFill>
                  <a:srgbClr val="358EC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information, </a:t>
            </a:r>
            <a:r>
              <a:rPr lang="en-US" altLang="en-US" sz="1600" b="1" dirty="0" smtClean="0">
                <a:solidFill>
                  <a:srgbClr val="358EC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deadlines, forms</a:t>
            </a:r>
          </a:p>
          <a:p>
            <a:pPr marL="685800" lvl="2">
              <a:spcBef>
                <a:spcPts val="600"/>
              </a:spcBef>
              <a:spcAft>
                <a:spcPts val="600"/>
              </a:spcAft>
              <a:buClr>
                <a:srgbClr val="358EC4"/>
              </a:buClr>
              <a:buSzPct val="80000"/>
              <a:buFont typeface="Century Gothic" panose="020B0502020202020204" pitchFamily="34" charset="0"/>
              <a:buChar char="–"/>
              <a:defRPr/>
            </a:pPr>
            <a:r>
              <a:rPr lang="en-US" altLang="en-US" sz="1600" b="1" dirty="0">
                <a:solidFill>
                  <a:srgbClr val="358EC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Timely reminders of registration, ballot request </a:t>
            </a:r>
            <a:r>
              <a:rPr lang="en-US" altLang="en-US" sz="1600" b="1" dirty="0" smtClean="0">
                <a:solidFill>
                  <a:srgbClr val="358EC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 ballot </a:t>
            </a:r>
            <a:r>
              <a:rPr lang="en-US" altLang="en-US" sz="1600" b="1" dirty="0">
                <a:solidFill>
                  <a:srgbClr val="358EC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return </a:t>
            </a:r>
            <a:r>
              <a:rPr lang="en-US" altLang="en-US" sz="1600" b="1" dirty="0" smtClean="0">
                <a:solidFill>
                  <a:srgbClr val="358EC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deadlines</a:t>
            </a:r>
          </a:p>
          <a:p>
            <a:pPr marL="685800" lvl="2">
              <a:spcBef>
                <a:spcPts val="600"/>
              </a:spcBef>
              <a:spcAft>
                <a:spcPts val="600"/>
              </a:spcAft>
              <a:buClr>
                <a:srgbClr val="358EC4"/>
              </a:buClr>
              <a:buSzPct val="80000"/>
              <a:buFont typeface="Century Gothic" panose="020B0502020202020204" pitchFamily="34" charset="0"/>
              <a:buChar char="–"/>
              <a:defRPr/>
            </a:pPr>
            <a:r>
              <a:rPr lang="en-US" altLang="en-US" sz="1600" b="1" dirty="0">
                <a:solidFill>
                  <a:srgbClr val="358EC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Feedback from LEO about the status of his </a:t>
            </a:r>
            <a:r>
              <a:rPr lang="en-US" altLang="en-US" sz="1600" b="1" dirty="0" smtClean="0">
                <a:solidFill>
                  <a:srgbClr val="358EC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registration, ballot </a:t>
            </a:r>
            <a:r>
              <a:rPr lang="en-US" altLang="en-US" sz="1600" b="1" dirty="0">
                <a:solidFill>
                  <a:srgbClr val="358EC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request and returned ballot</a:t>
            </a:r>
          </a:p>
        </p:txBody>
      </p:sp>
    </p:spTree>
    <p:extLst>
      <p:ext uri="{BB962C8B-B14F-4D97-AF65-F5344CB8AC3E}">
        <p14:creationId xmlns:p14="http://schemas.microsoft.com/office/powerpoint/2010/main" val="35857435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542587" y="672356"/>
            <a:ext cx="10515600" cy="434975"/>
          </a:xfrm>
        </p:spPr>
        <p:txBody>
          <a:bodyPr/>
          <a:lstStyle/>
          <a:p>
            <a:r>
              <a:rPr lang="en-US" sz="2800" dirty="0" smtClean="0"/>
              <a:t>Persona 2: Andrea, Unaware Overseas Citizen Voter</a:t>
            </a:r>
            <a:endParaRPr lang="en-US" sz="2500" dirty="0"/>
          </a:p>
        </p:txBody>
      </p:sp>
      <p:sp>
        <p:nvSpPr>
          <p:cNvPr id="5" name="Content Placeholder 2"/>
          <p:cNvSpPr txBox="1">
            <a:spLocks/>
          </p:cNvSpPr>
          <p:nvPr/>
        </p:nvSpPr>
        <p:spPr bwMode="auto">
          <a:xfrm>
            <a:off x="1219200" y="1499346"/>
            <a:ext cx="9956800" cy="209550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  <a:defRPr/>
            </a:pPr>
            <a:endParaRPr lang="en-US" altLang="en-US" dirty="0">
              <a:solidFill>
                <a:prstClr val="black"/>
              </a:solidFill>
            </a:endParaRPr>
          </a:p>
        </p:txBody>
      </p:sp>
      <p:sp>
        <p:nvSpPr>
          <p:cNvPr id="9" name="Content Placeholder 4"/>
          <p:cNvSpPr txBox="1">
            <a:spLocks/>
          </p:cNvSpPr>
          <p:nvPr/>
        </p:nvSpPr>
        <p:spPr>
          <a:xfrm>
            <a:off x="338138" y="1460087"/>
            <a:ext cx="5815217" cy="5353663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lvl="1">
              <a:spcBef>
                <a:spcPts val="600"/>
              </a:spcBef>
              <a:spcAft>
                <a:spcPts val="600"/>
              </a:spcAft>
              <a:buClr>
                <a:srgbClr val="358EC4"/>
              </a:buClr>
              <a:buSzPct val="80000"/>
              <a:buFont typeface="Century Gothic" panose="020B0502020202020204" pitchFamily="34" charset="0"/>
              <a:buChar char="–"/>
              <a:defRPr/>
            </a:pPr>
            <a:r>
              <a:rPr lang="en-US" altLang="en-US" b="1" dirty="0" smtClean="0">
                <a:solidFill>
                  <a:srgbClr val="358EC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Media Use and Behavior:</a:t>
            </a:r>
          </a:p>
          <a:p>
            <a:pPr marL="685800" lvl="2">
              <a:spcBef>
                <a:spcPts val="600"/>
              </a:spcBef>
              <a:spcAft>
                <a:spcPts val="600"/>
              </a:spcAft>
              <a:buClr>
                <a:srgbClr val="358EC4"/>
              </a:buClr>
              <a:buSzPct val="80000"/>
              <a:buFont typeface="Century Gothic" panose="020B0502020202020204" pitchFamily="34" charset="0"/>
              <a:buChar char="–"/>
              <a:defRPr/>
            </a:pPr>
            <a:r>
              <a:rPr lang="en-US" altLang="en-US" sz="1600" b="1" dirty="0" smtClean="0">
                <a:solidFill>
                  <a:srgbClr val="358EC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Tech-savvy and heavy social media user; accesses Internet on her cell phone and personal laptop</a:t>
            </a:r>
          </a:p>
          <a:p>
            <a:pPr marL="228600" lvl="1">
              <a:spcBef>
                <a:spcPts val="600"/>
              </a:spcBef>
              <a:spcAft>
                <a:spcPts val="600"/>
              </a:spcAft>
              <a:buClr>
                <a:srgbClr val="358EC4"/>
              </a:buClr>
              <a:buSzPct val="80000"/>
              <a:buFont typeface="Century Gothic" panose="020B0502020202020204" pitchFamily="34" charset="0"/>
              <a:buChar char="–"/>
              <a:defRPr/>
            </a:pPr>
            <a:r>
              <a:rPr lang="en-US" altLang="en-US" b="1" dirty="0" smtClean="0">
                <a:solidFill>
                  <a:srgbClr val="358EC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FVAP User Behavior:</a:t>
            </a:r>
          </a:p>
          <a:p>
            <a:pPr marL="685800" lvl="2">
              <a:spcBef>
                <a:spcPts val="600"/>
              </a:spcBef>
              <a:spcAft>
                <a:spcPts val="600"/>
              </a:spcAft>
              <a:buClr>
                <a:srgbClr val="358EC4"/>
              </a:buClr>
              <a:buSzPct val="80000"/>
              <a:buFont typeface="Century Gothic" panose="020B0502020202020204" pitchFamily="34" charset="0"/>
              <a:buChar char="–"/>
              <a:defRPr/>
            </a:pPr>
            <a:r>
              <a:rPr lang="en-US" altLang="en-US" sz="1600" b="1" dirty="0" smtClean="0">
                <a:solidFill>
                  <a:srgbClr val="358EC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Likely to be referred from another source (</a:t>
            </a:r>
            <a:r>
              <a:rPr lang="en-US" altLang="en-US" sz="1600" b="1" dirty="0" err="1" smtClean="0">
                <a:solidFill>
                  <a:srgbClr val="358EC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Dept</a:t>
            </a:r>
            <a:r>
              <a:rPr lang="en-US" altLang="en-US" sz="1600" b="1" dirty="0" smtClean="0">
                <a:solidFill>
                  <a:srgbClr val="358EC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of State); likely to use online assistant to complete FPCA</a:t>
            </a:r>
          </a:p>
          <a:p>
            <a:pPr marL="228600" lvl="1">
              <a:spcBef>
                <a:spcPts val="600"/>
              </a:spcBef>
              <a:spcAft>
                <a:spcPts val="600"/>
              </a:spcAft>
              <a:buClr>
                <a:srgbClr val="358EC4"/>
              </a:buClr>
              <a:buSzPct val="80000"/>
              <a:buFont typeface="Century Gothic" panose="020B0502020202020204" pitchFamily="34" charset="0"/>
              <a:buChar char="–"/>
              <a:defRPr/>
            </a:pPr>
            <a:r>
              <a:rPr lang="en-US" altLang="en-US" b="1" dirty="0" smtClean="0">
                <a:solidFill>
                  <a:srgbClr val="358EC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Voting Experience:</a:t>
            </a:r>
          </a:p>
          <a:p>
            <a:pPr marL="685800" lvl="2">
              <a:spcBef>
                <a:spcPts val="600"/>
              </a:spcBef>
              <a:spcAft>
                <a:spcPts val="600"/>
              </a:spcAft>
              <a:buClr>
                <a:srgbClr val="358EC4"/>
              </a:buClr>
              <a:buSzPct val="80000"/>
              <a:buFont typeface="Century Gothic" panose="020B0502020202020204" pitchFamily="34" charset="0"/>
              <a:buChar char="–"/>
              <a:defRPr/>
            </a:pPr>
            <a:r>
              <a:rPr lang="en-US" altLang="en-US" sz="1600" b="1" dirty="0" smtClean="0">
                <a:solidFill>
                  <a:srgbClr val="358EC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Registration Likelihood:  LOW</a:t>
            </a:r>
          </a:p>
          <a:p>
            <a:pPr marL="685800" lvl="2">
              <a:spcBef>
                <a:spcPts val="600"/>
              </a:spcBef>
              <a:spcAft>
                <a:spcPts val="600"/>
              </a:spcAft>
              <a:buClr>
                <a:srgbClr val="358EC4"/>
              </a:buClr>
              <a:buSzPct val="80000"/>
              <a:buFont typeface="Century Gothic" panose="020B0502020202020204" pitchFamily="34" charset="0"/>
              <a:buChar char="–"/>
              <a:defRPr/>
            </a:pPr>
            <a:r>
              <a:rPr lang="en-US" altLang="en-US" sz="1600" b="1" dirty="0" smtClean="0">
                <a:solidFill>
                  <a:srgbClr val="358EC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Ballot Return Likelihood:  LOW</a:t>
            </a:r>
          </a:p>
          <a:p>
            <a:pPr marL="685800" lvl="2">
              <a:spcBef>
                <a:spcPts val="600"/>
              </a:spcBef>
              <a:spcAft>
                <a:spcPts val="600"/>
              </a:spcAft>
              <a:buClr>
                <a:srgbClr val="358EC4"/>
              </a:buClr>
              <a:buSzPct val="80000"/>
              <a:buFont typeface="Century Gothic" panose="020B0502020202020204" pitchFamily="34" charset="0"/>
              <a:buChar char="–"/>
              <a:defRPr/>
            </a:pPr>
            <a:r>
              <a:rPr lang="en-US" altLang="en-US" sz="1600" b="1" dirty="0" smtClean="0">
                <a:solidFill>
                  <a:srgbClr val="358EC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Voted in U.S. no experience with absentee; perceives voting as a way to stay connected</a:t>
            </a:r>
          </a:p>
          <a:p>
            <a:pPr marL="685800" lvl="2">
              <a:spcBef>
                <a:spcPts val="600"/>
              </a:spcBef>
              <a:spcAft>
                <a:spcPts val="600"/>
              </a:spcAft>
              <a:buClr>
                <a:srgbClr val="358EC4"/>
              </a:buClr>
              <a:buSzPct val="80000"/>
              <a:buFont typeface="Century Gothic" panose="020B0502020202020204" pitchFamily="34" charset="0"/>
              <a:buChar char="–"/>
              <a:defRPr/>
            </a:pPr>
            <a:r>
              <a:rPr lang="en-US" altLang="en-US" sz="1600" b="1" dirty="0" smtClean="0">
                <a:solidFill>
                  <a:srgbClr val="358EC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Main sources of voting info:  family and friends, other ex-pats</a:t>
            </a:r>
            <a:endParaRPr lang="en-US" altLang="en-US" sz="1600" b="1" dirty="0">
              <a:solidFill>
                <a:srgbClr val="358EC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lvl="1" indent="0">
              <a:spcBef>
                <a:spcPts val="600"/>
              </a:spcBef>
              <a:spcAft>
                <a:spcPts val="600"/>
              </a:spcAft>
              <a:buClr>
                <a:srgbClr val="358EC4"/>
              </a:buClr>
              <a:buSzPct val="80000"/>
              <a:buNone/>
              <a:defRPr/>
            </a:pPr>
            <a:endParaRPr lang="en-US" altLang="en-US" b="1" dirty="0">
              <a:solidFill>
                <a:srgbClr val="358EC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Content Placeholder 4"/>
          <p:cNvSpPr txBox="1">
            <a:spLocks/>
          </p:cNvSpPr>
          <p:nvPr/>
        </p:nvSpPr>
        <p:spPr>
          <a:xfrm>
            <a:off x="6017338" y="2031717"/>
            <a:ext cx="5815217" cy="5181673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lvl="1">
              <a:spcBef>
                <a:spcPts val="600"/>
              </a:spcBef>
              <a:spcAft>
                <a:spcPts val="600"/>
              </a:spcAft>
              <a:buClr>
                <a:srgbClr val="358EC4"/>
              </a:buClr>
              <a:buSzPct val="80000"/>
              <a:buFont typeface="Century Gothic" panose="020B0502020202020204" pitchFamily="34" charset="0"/>
              <a:buChar char="–"/>
              <a:defRPr/>
            </a:pPr>
            <a:r>
              <a:rPr lang="en-US" altLang="en-US" b="1" dirty="0" smtClean="0">
                <a:solidFill>
                  <a:srgbClr val="358EC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Challenges:</a:t>
            </a:r>
          </a:p>
          <a:p>
            <a:pPr marL="685800" lvl="2">
              <a:spcBef>
                <a:spcPts val="600"/>
              </a:spcBef>
              <a:spcAft>
                <a:spcPts val="600"/>
              </a:spcAft>
              <a:buClr>
                <a:srgbClr val="358EC4"/>
              </a:buClr>
              <a:buSzPct val="80000"/>
              <a:buFont typeface="Century Gothic" panose="020B0502020202020204" pitchFamily="34" charset="0"/>
              <a:buChar char="–"/>
              <a:defRPr/>
            </a:pPr>
            <a:r>
              <a:rPr lang="en-US" altLang="en-US" sz="1600" b="1" dirty="0" smtClean="0">
                <a:solidFill>
                  <a:srgbClr val="358EC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Unaware of right to vote from overseas; unfamiliar with process; unlikely to seek out information independently</a:t>
            </a:r>
          </a:p>
          <a:p>
            <a:pPr marL="685800" lvl="2">
              <a:spcBef>
                <a:spcPts val="600"/>
              </a:spcBef>
              <a:spcAft>
                <a:spcPts val="600"/>
              </a:spcAft>
              <a:buClr>
                <a:srgbClr val="358EC4"/>
              </a:buClr>
              <a:buSzPct val="80000"/>
              <a:buFont typeface="Century Gothic" panose="020B0502020202020204" pitchFamily="34" charset="0"/>
              <a:buChar char="–"/>
              <a:defRPr/>
            </a:pPr>
            <a:r>
              <a:rPr lang="en-US" altLang="en-US" sz="1600" b="1" dirty="0" smtClean="0">
                <a:solidFill>
                  <a:srgbClr val="358EC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Confusion about what State she should vote in; might decide not to participate if she feels process is hard or overwhelming</a:t>
            </a:r>
            <a:endParaRPr lang="en-US" altLang="en-US" sz="2400" b="1" dirty="0" smtClean="0">
              <a:solidFill>
                <a:srgbClr val="358EC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lvl="1">
              <a:spcBef>
                <a:spcPts val="600"/>
              </a:spcBef>
              <a:spcAft>
                <a:spcPts val="600"/>
              </a:spcAft>
              <a:buClr>
                <a:srgbClr val="358EC4"/>
              </a:buClr>
              <a:buSzPct val="80000"/>
              <a:buFont typeface="Century Gothic" panose="020B0502020202020204" pitchFamily="34" charset="0"/>
              <a:buChar char="–"/>
              <a:defRPr/>
            </a:pPr>
            <a:r>
              <a:rPr lang="en-US" altLang="en-US" b="1" dirty="0" smtClean="0">
                <a:solidFill>
                  <a:srgbClr val="358EC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Needs:</a:t>
            </a:r>
          </a:p>
          <a:p>
            <a:pPr marL="685800" lvl="2">
              <a:spcBef>
                <a:spcPts val="600"/>
              </a:spcBef>
              <a:spcAft>
                <a:spcPts val="600"/>
              </a:spcAft>
              <a:buClr>
                <a:srgbClr val="358EC4"/>
              </a:buClr>
              <a:buSzPct val="80000"/>
              <a:buFont typeface="Century Gothic" panose="020B0502020202020204" pitchFamily="34" charset="0"/>
              <a:buChar char="–"/>
              <a:defRPr/>
            </a:pPr>
            <a:r>
              <a:rPr lang="en-US" altLang="en-US" sz="1600" b="1" dirty="0" smtClean="0">
                <a:solidFill>
                  <a:srgbClr val="358EC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Detailed info about right to vote and process </a:t>
            </a:r>
          </a:p>
          <a:p>
            <a:pPr marL="685800" lvl="2">
              <a:spcBef>
                <a:spcPts val="600"/>
              </a:spcBef>
              <a:spcAft>
                <a:spcPts val="600"/>
              </a:spcAft>
              <a:buClr>
                <a:srgbClr val="358EC4"/>
              </a:buClr>
              <a:buSzPct val="80000"/>
              <a:buFont typeface="Century Gothic" panose="020B0502020202020204" pitchFamily="34" charset="0"/>
              <a:buChar char="–"/>
              <a:defRPr/>
            </a:pPr>
            <a:r>
              <a:rPr lang="en-US" altLang="en-US" sz="1600" b="1" dirty="0">
                <a:solidFill>
                  <a:srgbClr val="358EC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Information about </a:t>
            </a:r>
            <a:r>
              <a:rPr lang="en-US" altLang="en-US" sz="1600" b="1" dirty="0" smtClean="0">
                <a:solidFill>
                  <a:srgbClr val="358EC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voting </a:t>
            </a:r>
            <a:r>
              <a:rPr lang="en-US" altLang="en-US" sz="1600" b="1" dirty="0">
                <a:solidFill>
                  <a:srgbClr val="358EC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assistance </a:t>
            </a:r>
            <a:r>
              <a:rPr lang="en-US" altLang="en-US" sz="1600" b="1" dirty="0" smtClean="0">
                <a:solidFill>
                  <a:srgbClr val="358EC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resources</a:t>
            </a:r>
          </a:p>
          <a:p>
            <a:pPr marL="685800" lvl="2">
              <a:spcBef>
                <a:spcPts val="600"/>
              </a:spcBef>
              <a:spcAft>
                <a:spcPts val="600"/>
              </a:spcAft>
              <a:buClr>
                <a:srgbClr val="358EC4"/>
              </a:buClr>
              <a:buSzPct val="80000"/>
              <a:buFont typeface="Century Gothic" panose="020B0502020202020204" pitchFamily="34" charset="0"/>
              <a:buChar char="–"/>
              <a:defRPr/>
            </a:pPr>
            <a:r>
              <a:rPr lang="en-US" altLang="en-US" sz="1600" b="1" dirty="0" smtClean="0">
                <a:solidFill>
                  <a:srgbClr val="358EC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Help identifying her State and its requirements</a:t>
            </a:r>
          </a:p>
          <a:p>
            <a:pPr marL="685800" lvl="2">
              <a:spcBef>
                <a:spcPts val="600"/>
              </a:spcBef>
              <a:spcAft>
                <a:spcPts val="600"/>
              </a:spcAft>
              <a:buClr>
                <a:srgbClr val="358EC4"/>
              </a:buClr>
              <a:buSzPct val="80000"/>
              <a:buFont typeface="Century Gothic" panose="020B0502020202020204" pitchFamily="34" charset="0"/>
              <a:buChar char="–"/>
              <a:defRPr/>
            </a:pPr>
            <a:r>
              <a:rPr lang="en-US" altLang="en-US" sz="1600" b="1" dirty="0" smtClean="0">
                <a:solidFill>
                  <a:srgbClr val="358EC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Timely </a:t>
            </a:r>
            <a:r>
              <a:rPr lang="en-US" altLang="en-US" sz="1600" b="1" dirty="0">
                <a:solidFill>
                  <a:srgbClr val="358EC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reminders of registration, ballot request and ballot return deadlines</a:t>
            </a:r>
          </a:p>
          <a:p>
            <a:pPr marL="685800" lvl="2">
              <a:spcBef>
                <a:spcPts val="600"/>
              </a:spcBef>
              <a:spcAft>
                <a:spcPts val="600"/>
              </a:spcAft>
              <a:buClr>
                <a:srgbClr val="358EC4"/>
              </a:buClr>
              <a:buSzPct val="80000"/>
              <a:buFont typeface="Century Gothic" panose="020B0502020202020204" pitchFamily="34" charset="0"/>
              <a:buChar char="–"/>
              <a:defRPr/>
            </a:pPr>
            <a:endParaRPr lang="en-US" altLang="en-US" sz="1600" b="1" dirty="0">
              <a:solidFill>
                <a:srgbClr val="358EC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96105" y="349964"/>
            <a:ext cx="2219325" cy="2190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68135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75319" y="672356"/>
            <a:ext cx="10515600" cy="434975"/>
          </a:xfrm>
        </p:spPr>
        <p:txBody>
          <a:bodyPr/>
          <a:lstStyle/>
          <a:p>
            <a:r>
              <a:rPr lang="en-US" sz="2800" dirty="0" smtClean="0"/>
              <a:t>Persona 3:  Johnny, Young ADM Voter</a:t>
            </a:r>
            <a:endParaRPr lang="en-US" sz="2500" dirty="0"/>
          </a:p>
        </p:txBody>
      </p:sp>
      <p:sp>
        <p:nvSpPr>
          <p:cNvPr id="5" name="Content Placeholder 2"/>
          <p:cNvSpPr txBox="1">
            <a:spLocks/>
          </p:cNvSpPr>
          <p:nvPr/>
        </p:nvSpPr>
        <p:spPr bwMode="auto">
          <a:xfrm>
            <a:off x="1219200" y="1499346"/>
            <a:ext cx="9956800" cy="209550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  <a:defRPr/>
            </a:pPr>
            <a:endParaRPr lang="en-US" altLang="en-US" dirty="0">
              <a:solidFill>
                <a:prstClr val="black"/>
              </a:solidFill>
            </a:endParaRPr>
          </a:p>
        </p:txBody>
      </p:sp>
      <p:sp>
        <p:nvSpPr>
          <p:cNvPr id="9" name="Content Placeholder 4"/>
          <p:cNvSpPr txBox="1">
            <a:spLocks/>
          </p:cNvSpPr>
          <p:nvPr/>
        </p:nvSpPr>
        <p:spPr>
          <a:xfrm>
            <a:off x="338138" y="1460087"/>
            <a:ext cx="5815217" cy="5353663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lvl="1">
              <a:spcBef>
                <a:spcPts val="600"/>
              </a:spcBef>
              <a:spcAft>
                <a:spcPts val="600"/>
              </a:spcAft>
              <a:buClr>
                <a:srgbClr val="358EC4"/>
              </a:buClr>
              <a:buSzPct val="80000"/>
              <a:buFont typeface="Century Gothic" panose="020B0502020202020204" pitchFamily="34" charset="0"/>
              <a:buChar char="–"/>
              <a:defRPr/>
            </a:pPr>
            <a:r>
              <a:rPr lang="en-US" altLang="en-US" b="1" dirty="0" smtClean="0">
                <a:solidFill>
                  <a:srgbClr val="358EC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Media Use and Behavior:</a:t>
            </a:r>
          </a:p>
          <a:p>
            <a:pPr marL="685800" lvl="2">
              <a:spcBef>
                <a:spcPts val="600"/>
              </a:spcBef>
              <a:spcAft>
                <a:spcPts val="600"/>
              </a:spcAft>
              <a:buClr>
                <a:srgbClr val="358EC4"/>
              </a:buClr>
              <a:buSzPct val="80000"/>
              <a:buFont typeface="Century Gothic" panose="020B0502020202020204" pitchFamily="34" charset="0"/>
              <a:buChar char="–"/>
              <a:defRPr/>
            </a:pPr>
            <a:r>
              <a:rPr lang="en-US" altLang="en-US" sz="1600" b="1" dirty="0" smtClean="0">
                <a:solidFill>
                  <a:srgbClr val="358EC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Tech-savvy and heavy social media user; accesses Internet on his cell phone </a:t>
            </a:r>
          </a:p>
          <a:p>
            <a:pPr marL="228600" lvl="1">
              <a:spcBef>
                <a:spcPts val="600"/>
              </a:spcBef>
              <a:spcAft>
                <a:spcPts val="600"/>
              </a:spcAft>
              <a:buClr>
                <a:srgbClr val="358EC4"/>
              </a:buClr>
              <a:buSzPct val="80000"/>
              <a:buFont typeface="Century Gothic" panose="020B0502020202020204" pitchFamily="34" charset="0"/>
              <a:buChar char="–"/>
              <a:defRPr/>
            </a:pPr>
            <a:r>
              <a:rPr lang="en-US" altLang="en-US" b="1" dirty="0" smtClean="0">
                <a:solidFill>
                  <a:srgbClr val="358EC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FVAP User Behavior:</a:t>
            </a:r>
          </a:p>
          <a:p>
            <a:pPr marL="685800" lvl="2">
              <a:spcBef>
                <a:spcPts val="600"/>
              </a:spcBef>
              <a:spcAft>
                <a:spcPts val="600"/>
              </a:spcAft>
              <a:buClr>
                <a:srgbClr val="358EC4"/>
              </a:buClr>
              <a:buSzPct val="80000"/>
              <a:buFont typeface="Century Gothic" panose="020B0502020202020204" pitchFamily="34" charset="0"/>
              <a:buChar char="–"/>
              <a:defRPr/>
            </a:pPr>
            <a:r>
              <a:rPr lang="en-US" altLang="en-US" sz="1600" b="1" dirty="0">
                <a:solidFill>
                  <a:srgbClr val="358EC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Likely to directly visit FVAP.gov based on </a:t>
            </a:r>
            <a:r>
              <a:rPr lang="en-US" altLang="en-US" sz="1600" b="1" dirty="0" smtClean="0">
                <a:solidFill>
                  <a:srgbClr val="358EC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word of </a:t>
            </a:r>
            <a:r>
              <a:rPr lang="en-US" altLang="en-US" sz="1600" b="1" dirty="0">
                <a:solidFill>
                  <a:srgbClr val="358EC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mouth and VAO </a:t>
            </a:r>
            <a:r>
              <a:rPr lang="en-US" altLang="en-US" sz="1600" b="1" dirty="0" smtClean="0">
                <a:solidFill>
                  <a:srgbClr val="358EC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outreach</a:t>
            </a:r>
          </a:p>
          <a:p>
            <a:pPr marL="228600" lvl="1">
              <a:spcBef>
                <a:spcPts val="600"/>
              </a:spcBef>
              <a:spcAft>
                <a:spcPts val="600"/>
              </a:spcAft>
              <a:buClr>
                <a:srgbClr val="358EC4"/>
              </a:buClr>
              <a:buSzPct val="80000"/>
              <a:buFont typeface="Century Gothic" panose="020B0502020202020204" pitchFamily="34" charset="0"/>
              <a:buChar char="–"/>
              <a:defRPr/>
            </a:pPr>
            <a:r>
              <a:rPr lang="en-US" altLang="en-US" b="1" dirty="0" smtClean="0">
                <a:solidFill>
                  <a:srgbClr val="358EC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Voting Experience:</a:t>
            </a:r>
          </a:p>
          <a:p>
            <a:pPr marL="685800" lvl="2">
              <a:spcBef>
                <a:spcPts val="600"/>
              </a:spcBef>
              <a:spcAft>
                <a:spcPts val="600"/>
              </a:spcAft>
              <a:buClr>
                <a:srgbClr val="358EC4"/>
              </a:buClr>
              <a:buSzPct val="80000"/>
              <a:buFont typeface="Century Gothic" panose="020B0502020202020204" pitchFamily="34" charset="0"/>
              <a:buChar char="–"/>
              <a:defRPr/>
            </a:pPr>
            <a:r>
              <a:rPr lang="en-US" altLang="en-US" sz="1600" b="1" dirty="0" smtClean="0">
                <a:solidFill>
                  <a:srgbClr val="358EC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Registration Likelihood:  MODERATE</a:t>
            </a:r>
          </a:p>
          <a:p>
            <a:pPr marL="685800" lvl="2">
              <a:spcBef>
                <a:spcPts val="600"/>
              </a:spcBef>
              <a:spcAft>
                <a:spcPts val="600"/>
              </a:spcAft>
              <a:buClr>
                <a:srgbClr val="358EC4"/>
              </a:buClr>
              <a:buSzPct val="80000"/>
              <a:buFont typeface="Century Gothic" panose="020B0502020202020204" pitchFamily="34" charset="0"/>
              <a:buChar char="–"/>
              <a:defRPr/>
            </a:pPr>
            <a:r>
              <a:rPr lang="en-US" altLang="en-US" sz="1600" b="1" dirty="0" smtClean="0">
                <a:solidFill>
                  <a:srgbClr val="358EC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Ballot Return Likelihood:  LOW</a:t>
            </a:r>
          </a:p>
          <a:p>
            <a:pPr marL="685800" lvl="2">
              <a:spcBef>
                <a:spcPts val="600"/>
              </a:spcBef>
              <a:spcAft>
                <a:spcPts val="600"/>
              </a:spcAft>
              <a:buClr>
                <a:srgbClr val="358EC4"/>
              </a:buClr>
              <a:buSzPct val="80000"/>
              <a:buFont typeface="Century Gothic" panose="020B0502020202020204" pitchFamily="34" charset="0"/>
              <a:buChar char="–"/>
              <a:defRPr/>
            </a:pPr>
            <a:r>
              <a:rPr lang="en-US" altLang="en-US" sz="1600" b="1" dirty="0" smtClean="0">
                <a:solidFill>
                  <a:srgbClr val="358EC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First-time voter with no experience or knowledge of absentee process; views voting as important right but ambivalent about participating</a:t>
            </a:r>
          </a:p>
          <a:p>
            <a:pPr marL="685800" lvl="2">
              <a:spcBef>
                <a:spcPts val="600"/>
              </a:spcBef>
              <a:spcAft>
                <a:spcPts val="600"/>
              </a:spcAft>
              <a:buClr>
                <a:srgbClr val="358EC4"/>
              </a:buClr>
              <a:buSzPct val="80000"/>
              <a:buFont typeface="Century Gothic" panose="020B0502020202020204" pitchFamily="34" charset="0"/>
              <a:buChar char="–"/>
              <a:defRPr/>
            </a:pPr>
            <a:r>
              <a:rPr lang="en-US" altLang="en-US" sz="1600" b="1" dirty="0" smtClean="0">
                <a:solidFill>
                  <a:srgbClr val="358EC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Main sources of voting info:  DoD resources, family and friends, VAO</a:t>
            </a:r>
            <a:endParaRPr lang="en-US" altLang="en-US" sz="1600" b="1" dirty="0">
              <a:solidFill>
                <a:srgbClr val="358EC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lvl="1" indent="0">
              <a:spcBef>
                <a:spcPts val="600"/>
              </a:spcBef>
              <a:spcAft>
                <a:spcPts val="600"/>
              </a:spcAft>
              <a:buClr>
                <a:srgbClr val="358EC4"/>
              </a:buClr>
              <a:buSzPct val="80000"/>
              <a:buNone/>
              <a:defRPr/>
            </a:pPr>
            <a:endParaRPr lang="en-US" altLang="en-US" b="1" dirty="0">
              <a:solidFill>
                <a:srgbClr val="358EC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Content Placeholder 4"/>
          <p:cNvSpPr txBox="1">
            <a:spLocks/>
          </p:cNvSpPr>
          <p:nvPr/>
        </p:nvSpPr>
        <p:spPr>
          <a:xfrm>
            <a:off x="6017338" y="2031717"/>
            <a:ext cx="5815217" cy="5181673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lvl="1">
              <a:spcBef>
                <a:spcPts val="600"/>
              </a:spcBef>
              <a:spcAft>
                <a:spcPts val="600"/>
              </a:spcAft>
              <a:buClr>
                <a:srgbClr val="358EC4"/>
              </a:buClr>
              <a:buSzPct val="80000"/>
              <a:buFont typeface="Century Gothic" panose="020B0502020202020204" pitchFamily="34" charset="0"/>
              <a:buChar char="–"/>
              <a:defRPr/>
            </a:pPr>
            <a:r>
              <a:rPr lang="en-US" altLang="en-US" b="1" dirty="0" smtClean="0">
                <a:solidFill>
                  <a:srgbClr val="358EC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Challenges:</a:t>
            </a:r>
          </a:p>
          <a:p>
            <a:pPr marL="685800" lvl="2">
              <a:spcBef>
                <a:spcPts val="600"/>
              </a:spcBef>
              <a:spcAft>
                <a:spcPts val="600"/>
              </a:spcAft>
              <a:buClr>
                <a:srgbClr val="358EC4"/>
              </a:buClr>
              <a:buSzPct val="80000"/>
              <a:buFont typeface="Century Gothic" panose="020B0502020202020204" pitchFamily="34" charset="0"/>
              <a:buChar char="–"/>
              <a:defRPr/>
            </a:pPr>
            <a:r>
              <a:rPr lang="en-US" altLang="en-US" sz="1600" b="1" dirty="0" smtClean="0">
                <a:solidFill>
                  <a:srgbClr val="358EC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Voting is not a priority, has little motivation to seek out info independently; </a:t>
            </a:r>
            <a:r>
              <a:rPr lang="en-US" altLang="en-US" sz="1600" b="1" dirty="0">
                <a:solidFill>
                  <a:srgbClr val="358EC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might decide not to participate if she feels process is hard or overwhelming</a:t>
            </a:r>
            <a:endParaRPr lang="en-US" altLang="en-US" sz="1600" b="1" dirty="0" smtClean="0">
              <a:solidFill>
                <a:srgbClr val="358EC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685800" lvl="2">
              <a:spcBef>
                <a:spcPts val="600"/>
              </a:spcBef>
              <a:spcAft>
                <a:spcPts val="600"/>
              </a:spcAft>
              <a:buClr>
                <a:srgbClr val="358EC4"/>
              </a:buClr>
              <a:buSzPct val="80000"/>
              <a:buFont typeface="Century Gothic" panose="020B0502020202020204" pitchFamily="34" charset="0"/>
              <a:buChar char="–"/>
              <a:defRPr/>
            </a:pPr>
            <a:r>
              <a:rPr lang="en-US" altLang="en-US" sz="1600" b="1" dirty="0" smtClean="0">
                <a:solidFill>
                  <a:srgbClr val="358EC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Likely to register but might fail to return ballot without follow-up prompting</a:t>
            </a:r>
          </a:p>
          <a:p>
            <a:pPr marL="685800" lvl="2">
              <a:spcBef>
                <a:spcPts val="600"/>
              </a:spcBef>
              <a:spcAft>
                <a:spcPts val="600"/>
              </a:spcAft>
              <a:buClr>
                <a:srgbClr val="358EC4"/>
              </a:buClr>
              <a:buSzPct val="80000"/>
              <a:buFont typeface="Century Gothic" panose="020B0502020202020204" pitchFamily="34" charset="0"/>
              <a:buChar char="–"/>
              <a:defRPr/>
            </a:pPr>
            <a:r>
              <a:rPr lang="en-US" altLang="en-US" sz="1600" b="1" dirty="0" smtClean="0">
                <a:solidFill>
                  <a:srgbClr val="358EC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Unstable mailing address due to frequent moves</a:t>
            </a:r>
            <a:endParaRPr lang="en-US" altLang="en-US" sz="2400" b="1" dirty="0" smtClean="0">
              <a:solidFill>
                <a:srgbClr val="358EC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lvl="1">
              <a:spcBef>
                <a:spcPts val="600"/>
              </a:spcBef>
              <a:spcAft>
                <a:spcPts val="600"/>
              </a:spcAft>
              <a:buClr>
                <a:srgbClr val="358EC4"/>
              </a:buClr>
              <a:buSzPct val="80000"/>
              <a:buFont typeface="Century Gothic" panose="020B0502020202020204" pitchFamily="34" charset="0"/>
              <a:buChar char="–"/>
              <a:defRPr/>
            </a:pPr>
            <a:r>
              <a:rPr lang="en-US" altLang="en-US" b="1" dirty="0" smtClean="0">
                <a:solidFill>
                  <a:srgbClr val="358EC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Needs:</a:t>
            </a:r>
          </a:p>
          <a:p>
            <a:pPr marL="685800" lvl="2">
              <a:spcBef>
                <a:spcPts val="600"/>
              </a:spcBef>
              <a:spcAft>
                <a:spcPts val="600"/>
              </a:spcAft>
              <a:buClr>
                <a:srgbClr val="358EC4"/>
              </a:buClr>
              <a:buSzPct val="80000"/>
              <a:buFont typeface="Century Gothic" panose="020B0502020202020204" pitchFamily="34" charset="0"/>
              <a:buChar char="–"/>
              <a:defRPr/>
            </a:pPr>
            <a:r>
              <a:rPr lang="en-US" altLang="en-US" sz="1600" b="1" dirty="0" smtClean="0">
                <a:solidFill>
                  <a:srgbClr val="358EC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Step-by-step info of the process; assistance filling out FPCA</a:t>
            </a:r>
          </a:p>
          <a:p>
            <a:pPr marL="685800" lvl="2">
              <a:spcBef>
                <a:spcPts val="600"/>
              </a:spcBef>
              <a:spcAft>
                <a:spcPts val="600"/>
              </a:spcAft>
              <a:buClr>
                <a:srgbClr val="358EC4"/>
              </a:buClr>
              <a:buSzPct val="80000"/>
              <a:buFont typeface="Century Gothic" panose="020B0502020202020204" pitchFamily="34" charset="0"/>
              <a:buChar char="–"/>
              <a:defRPr/>
            </a:pPr>
            <a:r>
              <a:rPr lang="en-US" altLang="en-US" sz="1600" b="1" dirty="0" smtClean="0">
                <a:solidFill>
                  <a:srgbClr val="358EC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Proactive </a:t>
            </a:r>
            <a:r>
              <a:rPr lang="en-US" altLang="en-US" sz="1600" b="1" dirty="0">
                <a:solidFill>
                  <a:srgbClr val="358EC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engagement by </a:t>
            </a:r>
            <a:r>
              <a:rPr lang="en-US" altLang="en-US" sz="1600" b="1" dirty="0" smtClean="0">
                <a:solidFill>
                  <a:srgbClr val="358EC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VAO; support from Commander</a:t>
            </a:r>
          </a:p>
          <a:p>
            <a:pPr marL="685800" lvl="2">
              <a:spcBef>
                <a:spcPts val="600"/>
              </a:spcBef>
              <a:spcAft>
                <a:spcPts val="600"/>
              </a:spcAft>
              <a:buClr>
                <a:srgbClr val="358EC4"/>
              </a:buClr>
              <a:buSzPct val="80000"/>
              <a:buFont typeface="Century Gothic" panose="020B0502020202020204" pitchFamily="34" charset="0"/>
              <a:buChar char="–"/>
              <a:defRPr/>
            </a:pPr>
            <a:r>
              <a:rPr lang="en-US" altLang="en-US" sz="1600" b="1" dirty="0" smtClean="0">
                <a:solidFill>
                  <a:srgbClr val="358EC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Electronic registration options</a:t>
            </a:r>
          </a:p>
          <a:p>
            <a:pPr marL="685800" lvl="2">
              <a:spcBef>
                <a:spcPts val="600"/>
              </a:spcBef>
              <a:spcAft>
                <a:spcPts val="600"/>
              </a:spcAft>
              <a:buClr>
                <a:srgbClr val="358EC4"/>
              </a:buClr>
              <a:buSzPct val="80000"/>
              <a:buFont typeface="Century Gothic" panose="020B0502020202020204" pitchFamily="34" charset="0"/>
              <a:buChar char="–"/>
              <a:defRPr/>
            </a:pPr>
            <a:endParaRPr lang="en-US" altLang="en-US" sz="1600" b="1" dirty="0">
              <a:solidFill>
                <a:srgbClr val="358EC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02388" y="355187"/>
            <a:ext cx="2200275" cy="2209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16623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75319" y="672356"/>
            <a:ext cx="10515600" cy="434975"/>
          </a:xfrm>
        </p:spPr>
        <p:txBody>
          <a:bodyPr/>
          <a:lstStyle/>
          <a:p>
            <a:r>
              <a:rPr lang="en-US" sz="2800" dirty="0" smtClean="0"/>
              <a:t>Persona 4:  Davis, Senior Enlisted ADM</a:t>
            </a:r>
            <a:endParaRPr lang="en-US" sz="2500" dirty="0"/>
          </a:p>
        </p:txBody>
      </p:sp>
      <p:sp>
        <p:nvSpPr>
          <p:cNvPr id="5" name="Content Placeholder 2"/>
          <p:cNvSpPr txBox="1">
            <a:spLocks/>
          </p:cNvSpPr>
          <p:nvPr/>
        </p:nvSpPr>
        <p:spPr bwMode="auto">
          <a:xfrm>
            <a:off x="1219200" y="1499346"/>
            <a:ext cx="9956800" cy="209550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  <a:defRPr/>
            </a:pPr>
            <a:endParaRPr lang="en-US" altLang="en-US" dirty="0">
              <a:solidFill>
                <a:prstClr val="black"/>
              </a:solidFill>
            </a:endParaRPr>
          </a:p>
        </p:txBody>
      </p:sp>
      <p:sp>
        <p:nvSpPr>
          <p:cNvPr id="9" name="Content Placeholder 4"/>
          <p:cNvSpPr txBox="1">
            <a:spLocks/>
          </p:cNvSpPr>
          <p:nvPr/>
        </p:nvSpPr>
        <p:spPr>
          <a:xfrm>
            <a:off x="338138" y="1460087"/>
            <a:ext cx="5815217" cy="5353663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lvl="1">
              <a:spcBef>
                <a:spcPts val="600"/>
              </a:spcBef>
              <a:spcAft>
                <a:spcPts val="600"/>
              </a:spcAft>
              <a:buClr>
                <a:srgbClr val="358EC4"/>
              </a:buClr>
              <a:buSzPct val="80000"/>
              <a:buFont typeface="Century Gothic" panose="020B0502020202020204" pitchFamily="34" charset="0"/>
              <a:buChar char="–"/>
              <a:defRPr/>
            </a:pPr>
            <a:r>
              <a:rPr lang="en-US" altLang="en-US" b="1" dirty="0" smtClean="0">
                <a:solidFill>
                  <a:srgbClr val="358EC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Media Use and Behavior:</a:t>
            </a:r>
          </a:p>
          <a:p>
            <a:pPr marL="685800" lvl="2">
              <a:spcBef>
                <a:spcPts val="600"/>
              </a:spcBef>
              <a:spcAft>
                <a:spcPts val="600"/>
              </a:spcAft>
              <a:buClr>
                <a:srgbClr val="358EC4"/>
              </a:buClr>
              <a:buSzPct val="80000"/>
              <a:buFont typeface="Century Gothic" panose="020B0502020202020204" pitchFamily="34" charset="0"/>
              <a:buChar char="–"/>
              <a:defRPr/>
            </a:pPr>
            <a:r>
              <a:rPr lang="en-US" altLang="en-US" sz="1600" b="1" dirty="0" smtClean="0">
                <a:solidFill>
                  <a:srgbClr val="358EC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Internet access mostly limited to time in ship/computer lab; uses Internet and social media regularly to communicate with family while deployed </a:t>
            </a:r>
          </a:p>
          <a:p>
            <a:pPr marL="228600" lvl="1">
              <a:spcBef>
                <a:spcPts val="600"/>
              </a:spcBef>
              <a:spcAft>
                <a:spcPts val="600"/>
              </a:spcAft>
              <a:buClr>
                <a:srgbClr val="358EC4"/>
              </a:buClr>
              <a:buSzPct val="80000"/>
              <a:buFont typeface="Century Gothic" panose="020B0502020202020204" pitchFamily="34" charset="0"/>
              <a:buChar char="–"/>
              <a:defRPr/>
            </a:pPr>
            <a:r>
              <a:rPr lang="en-US" altLang="en-US" b="1" dirty="0" smtClean="0">
                <a:solidFill>
                  <a:srgbClr val="358EC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FVAP User Behavior:</a:t>
            </a:r>
          </a:p>
          <a:p>
            <a:pPr marL="685800" lvl="2">
              <a:spcBef>
                <a:spcPts val="600"/>
              </a:spcBef>
              <a:spcAft>
                <a:spcPts val="600"/>
              </a:spcAft>
              <a:buClr>
                <a:srgbClr val="358EC4"/>
              </a:buClr>
              <a:buSzPct val="80000"/>
              <a:buFont typeface="Century Gothic" panose="020B0502020202020204" pitchFamily="34" charset="0"/>
              <a:buChar char="–"/>
              <a:defRPr/>
            </a:pPr>
            <a:r>
              <a:rPr lang="en-US" altLang="en-US" sz="1600" b="1" dirty="0" smtClean="0">
                <a:solidFill>
                  <a:srgbClr val="358EC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Likely to directly visit FVAP.gov, though referrals are helpful; likely to use paper forms</a:t>
            </a:r>
          </a:p>
          <a:p>
            <a:pPr marL="228600" lvl="1">
              <a:spcBef>
                <a:spcPts val="600"/>
              </a:spcBef>
              <a:spcAft>
                <a:spcPts val="600"/>
              </a:spcAft>
              <a:buClr>
                <a:srgbClr val="358EC4"/>
              </a:buClr>
              <a:buSzPct val="80000"/>
              <a:buFont typeface="Century Gothic" panose="020B0502020202020204" pitchFamily="34" charset="0"/>
              <a:buChar char="–"/>
              <a:defRPr/>
            </a:pPr>
            <a:r>
              <a:rPr lang="en-US" altLang="en-US" b="1" dirty="0" smtClean="0">
                <a:solidFill>
                  <a:srgbClr val="358EC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Voting Experience:</a:t>
            </a:r>
          </a:p>
          <a:p>
            <a:pPr marL="685800" lvl="2">
              <a:spcBef>
                <a:spcPts val="600"/>
              </a:spcBef>
              <a:spcAft>
                <a:spcPts val="600"/>
              </a:spcAft>
              <a:buClr>
                <a:srgbClr val="358EC4"/>
              </a:buClr>
              <a:buSzPct val="80000"/>
              <a:buFont typeface="Century Gothic" panose="020B0502020202020204" pitchFamily="34" charset="0"/>
              <a:buChar char="–"/>
              <a:defRPr/>
            </a:pPr>
            <a:r>
              <a:rPr lang="en-US" altLang="en-US" sz="1600" b="1" dirty="0" smtClean="0">
                <a:solidFill>
                  <a:srgbClr val="358EC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Registration Likelihood:  HIGH</a:t>
            </a:r>
          </a:p>
          <a:p>
            <a:pPr marL="685800" lvl="2">
              <a:spcBef>
                <a:spcPts val="600"/>
              </a:spcBef>
              <a:spcAft>
                <a:spcPts val="600"/>
              </a:spcAft>
              <a:buClr>
                <a:srgbClr val="358EC4"/>
              </a:buClr>
              <a:buSzPct val="80000"/>
              <a:buFont typeface="Century Gothic" panose="020B0502020202020204" pitchFamily="34" charset="0"/>
              <a:buChar char="–"/>
              <a:defRPr/>
            </a:pPr>
            <a:r>
              <a:rPr lang="en-US" altLang="en-US" sz="1600" b="1" dirty="0" smtClean="0">
                <a:solidFill>
                  <a:srgbClr val="358EC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Ballot Return Likelihood:  MODERATE</a:t>
            </a:r>
          </a:p>
          <a:p>
            <a:pPr marL="685800" lvl="2">
              <a:spcBef>
                <a:spcPts val="600"/>
              </a:spcBef>
              <a:spcAft>
                <a:spcPts val="600"/>
              </a:spcAft>
              <a:buClr>
                <a:srgbClr val="358EC4"/>
              </a:buClr>
              <a:buSzPct val="80000"/>
              <a:buFont typeface="Century Gothic" panose="020B0502020202020204" pitchFamily="34" charset="0"/>
              <a:buChar char="–"/>
              <a:defRPr/>
            </a:pPr>
            <a:r>
              <a:rPr lang="en-US" altLang="en-US" sz="1600" b="1" dirty="0" smtClean="0">
                <a:solidFill>
                  <a:srgbClr val="358EC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Has voted in the past and generally understands absentee process; believes if he doesn’t vote, can’t complain</a:t>
            </a:r>
          </a:p>
          <a:p>
            <a:pPr marL="685800" lvl="2">
              <a:spcBef>
                <a:spcPts val="600"/>
              </a:spcBef>
              <a:spcAft>
                <a:spcPts val="600"/>
              </a:spcAft>
              <a:buClr>
                <a:srgbClr val="358EC4"/>
              </a:buClr>
              <a:buSzPct val="80000"/>
              <a:buFont typeface="Century Gothic" panose="020B0502020202020204" pitchFamily="34" charset="0"/>
              <a:buChar char="–"/>
              <a:defRPr/>
            </a:pPr>
            <a:r>
              <a:rPr lang="en-US" altLang="en-US" sz="1600" b="1" dirty="0" smtClean="0">
                <a:solidFill>
                  <a:srgbClr val="358EC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Main sources of voting info:  DoD resources, spouse, VAO</a:t>
            </a:r>
            <a:endParaRPr lang="en-US" altLang="en-US" sz="1600" b="1" dirty="0">
              <a:solidFill>
                <a:srgbClr val="358EC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lvl="1" indent="0">
              <a:spcBef>
                <a:spcPts val="600"/>
              </a:spcBef>
              <a:spcAft>
                <a:spcPts val="600"/>
              </a:spcAft>
              <a:buClr>
                <a:srgbClr val="358EC4"/>
              </a:buClr>
              <a:buSzPct val="80000"/>
              <a:buNone/>
              <a:defRPr/>
            </a:pPr>
            <a:endParaRPr lang="en-US" altLang="en-US" b="1" dirty="0">
              <a:solidFill>
                <a:srgbClr val="358EC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Content Placeholder 4"/>
          <p:cNvSpPr txBox="1">
            <a:spLocks/>
          </p:cNvSpPr>
          <p:nvPr/>
        </p:nvSpPr>
        <p:spPr>
          <a:xfrm>
            <a:off x="6017338" y="2031717"/>
            <a:ext cx="5815217" cy="5181673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lvl="1">
              <a:spcBef>
                <a:spcPts val="600"/>
              </a:spcBef>
              <a:spcAft>
                <a:spcPts val="600"/>
              </a:spcAft>
              <a:buClr>
                <a:srgbClr val="358EC4"/>
              </a:buClr>
              <a:buSzPct val="80000"/>
              <a:buFont typeface="Century Gothic" panose="020B0502020202020204" pitchFamily="34" charset="0"/>
              <a:buChar char="–"/>
              <a:defRPr/>
            </a:pPr>
            <a:r>
              <a:rPr lang="en-US" altLang="en-US" b="1" dirty="0" smtClean="0">
                <a:solidFill>
                  <a:srgbClr val="358EC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Challenges:</a:t>
            </a:r>
          </a:p>
          <a:p>
            <a:pPr marL="685800" lvl="2">
              <a:spcBef>
                <a:spcPts val="600"/>
              </a:spcBef>
              <a:spcAft>
                <a:spcPts val="600"/>
              </a:spcAft>
              <a:buClr>
                <a:srgbClr val="358EC4"/>
              </a:buClr>
              <a:buSzPct val="80000"/>
              <a:buFont typeface="Century Gothic" panose="020B0502020202020204" pitchFamily="34" charset="0"/>
              <a:buChar char="–"/>
              <a:defRPr/>
            </a:pPr>
            <a:r>
              <a:rPr lang="en-US" altLang="en-US" sz="1600" b="1" dirty="0" smtClean="0">
                <a:solidFill>
                  <a:srgbClr val="358EC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Has experienced difficulties voting in the past, skeptical his vote will count</a:t>
            </a:r>
          </a:p>
          <a:p>
            <a:pPr marL="685800" lvl="2">
              <a:spcBef>
                <a:spcPts val="600"/>
              </a:spcBef>
              <a:spcAft>
                <a:spcPts val="600"/>
              </a:spcAft>
              <a:buClr>
                <a:srgbClr val="358EC4"/>
              </a:buClr>
              <a:buSzPct val="80000"/>
              <a:buFont typeface="Century Gothic" panose="020B0502020202020204" pitchFamily="34" charset="0"/>
              <a:buChar char="–"/>
              <a:defRPr/>
            </a:pPr>
            <a:r>
              <a:rPr lang="en-US" altLang="en-US" sz="1600" b="1" dirty="0" smtClean="0">
                <a:solidFill>
                  <a:srgbClr val="358EC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Likely to register but may fail to return ballot without reminders/encouragement</a:t>
            </a:r>
          </a:p>
          <a:p>
            <a:pPr marL="685800" lvl="2">
              <a:spcBef>
                <a:spcPts val="600"/>
              </a:spcBef>
              <a:spcAft>
                <a:spcPts val="600"/>
              </a:spcAft>
              <a:buClr>
                <a:srgbClr val="358EC4"/>
              </a:buClr>
              <a:buSzPct val="80000"/>
              <a:buFont typeface="Century Gothic" panose="020B0502020202020204" pitchFamily="34" charset="0"/>
              <a:buChar char="–"/>
              <a:defRPr/>
            </a:pPr>
            <a:r>
              <a:rPr lang="en-US" altLang="en-US" sz="1600" b="1" dirty="0" smtClean="0">
                <a:solidFill>
                  <a:srgbClr val="358EC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Speed and quality of mail system, limited time and Internet access; unfamiliar with FWAB</a:t>
            </a:r>
            <a:endParaRPr lang="en-US" altLang="en-US" sz="2400" b="1" dirty="0" smtClean="0">
              <a:solidFill>
                <a:srgbClr val="358EC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lvl="1">
              <a:spcBef>
                <a:spcPts val="600"/>
              </a:spcBef>
              <a:spcAft>
                <a:spcPts val="600"/>
              </a:spcAft>
              <a:buClr>
                <a:srgbClr val="358EC4"/>
              </a:buClr>
              <a:buSzPct val="80000"/>
              <a:buFont typeface="Century Gothic" panose="020B0502020202020204" pitchFamily="34" charset="0"/>
              <a:buChar char="–"/>
              <a:defRPr/>
            </a:pPr>
            <a:r>
              <a:rPr lang="en-US" altLang="en-US" b="1" dirty="0" smtClean="0">
                <a:solidFill>
                  <a:srgbClr val="358EC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Needs:</a:t>
            </a:r>
          </a:p>
          <a:p>
            <a:pPr marL="685800" lvl="2">
              <a:spcBef>
                <a:spcPts val="600"/>
              </a:spcBef>
              <a:spcAft>
                <a:spcPts val="600"/>
              </a:spcAft>
              <a:buClr>
                <a:srgbClr val="358EC4"/>
              </a:buClr>
              <a:buSzPct val="80000"/>
              <a:buFont typeface="Century Gothic" panose="020B0502020202020204" pitchFamily="34" charset="0"/>
              <a:buChar char="–"/>
              <a:defRPr/>
            </a:pPr>
            <a:r>
              <a:rPr lang="en-US" altLang="en-US" sz="1600" b="1" dirty="0" smtClean="0">
                <a:solidFill>
                  <a:srgbClr val="358EC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Accurate info about voting rights and reassurance vote will be counted; support from Commander</a:t>
            </a:r>
          </a:p>
          <a:p>
            <a:pPr marL="685800" lvl="2">
              <a:spcBef>
                <a:spcPts val="600"/>
              </a:spcBef>
              <a:spcAft>
                <a:spcPts val="600"/>
              </a:spcAft>
              <a:buClr>
                <a:srgbClr val="358EC4"/>
              </a:buClr>
              <a:buSzPct val="80000"/>
              <a:buFont typeface="Century Gothic" panose="020B0502020202020204" pitchFamily="34" charset="0"/>
              <a:buChar char="–"/>
              <a:defRPr/>
            </a:pPr>
            <a:r>
              <a:rPr lang="en-US" altLang="en-US" sz="1600" b="1" dirty="0">
                <a:solidFill>
                  <a:srgbClr val="358EC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Timely reminders of registration, ballot request and ballot return deadlines</a:t>
            </a:r>
          </a:p>
          <a:p>
            <a:pPr marL="685800" lvl="2">
              <a:spcBef>
                <a:spcPts val="600"/>
              </a:spcBef>
              <a:spcAft>
                <a:spcPts val="600"/>
              </a:spcAft>
              <a:buClr>
                <a:srgbClr val="358EC4"/>
              </a:buClr>
              <a:buSzPct val="80000"/>
              <a:buFont typeface="Century Gothic" panose="020B0502020202020204" pitchFamily="34" charset="0"/>
              <a:buChar char="–"/>
              <a:defRPr/>
            </a:pPr>
            <a:r>
              <a:rPr lang="en-US" altLang="en-US" sz="1600" b="1" dirty="0">
                <a:solidFill>
                  <a:srgbClr val="358EC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Feedback from LEO about the status of his registration, ballot request and returned ballot</a:t>
            </a:r>
          </a:p>
          <a:p>
            <a:pPr marL="685800" lvl="2">
              <a:spcBef>
                <a:spcPts val="600"/>
              </a:spcBef>
              <a:spcAft>
                <a:spcPts val="600"/>
              </a:spcAft>
              <a:buClr>
                <a:srgbClr val="358EC4"/>
              </a:buClr>
              <a:buSzPct val="80000"/>
              <a:buFont typeface="Century Gothic" panose="020B0502020202020204" pitchFamily="34" charset="0"/>
              <a:buChar char="–"/>
              <a:defRPr/>
            </a:pPr>
            <a:endParaRPr lang="en-US" altLang="en-US" sz="1600" b="1" dirty="0">
              <a:solidFill>
                <a:srgbClr val="358EC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91484" y="370051"/>
            <a:ext cx="2152406" cy="21253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19920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75319" y="672356"/>
            <a:ext cx="10515600" cy="434975"/>
          </a:xfrm>
        </p:spPr>
        <p:txBody>
          <a:bodyPr/>
          <a:lstStyle/>
          <a:p>
            <a:r>
              <a:rPr lang="en-US" sz="2800" dirty="0" smtClean="0"/>
              <a:t>Persona 5:  Arlo, Military Officer</a:t>
            </a:r>
            <a:endParaRPr lang="en-US" sz="2500" dirty="0"/>
          </a:p>
        </p:txBody>
      </p:sp>
      <p:sp>
        <p:nvSpPr>
          <p:cNvPr id="5" name="Content Placeholder 2"/>
          <p:cNvSpPr txBox="1">
            <a:spLocks/>
          </p:cNvSpPr>
          <p:nvPr/>
        </p:nvSpPr>
        <p:spPr bwMode="auto">
          <a:xfrm>
            <a:off x="1219200" y="1499346"/>
            <a:ext cx="9956800" cy="209550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  <a:defRPr/>
            </a:pPr>
            <a:endParaRPr lang="en-US" altLang="en-US" dirty="0">
              <a:solidFill>
                <a:prstClr val="black"/>
              </a:solidFill>
            </a:endParaRPr>
          </a:p>
        </p:txBody>
      </p:sp>
      <p:sp>
        <p:nvSpPr>
          <p:cNvPr id="9" name="Content Placeholder 4"/>
          <p:cNvSpPr txBox="1">
            <a:spLocks/>
          </p:cNvSpPr>
          <p:nvPr/>
        </p:nvSpPr>
        <p:spPr>
          <a:xfrm>
            <a:off x="338138" y="1460087"/>
            <a:ext cx="5815217" cy="5353663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lvl="1">
              <a:spcBef>
                <a:spcPts val="600"/>
              </a:spcBef>
              <a:spcAft>
                <a:spcPts val="600"/>
              </a:spcAft>
              <a:buClr>
                <a:srgbClr val="358EC4"/>
              </a:buClr>
              <a:buSzPct val="80000"/>
              <a:buFont typeface="Century Gothic" panose="020B0502020202020204" pitchFamily="34" charset="0"/>
              <a:buChar char="–"/>
              <a:defRPr/>
            </a:pPr>
            <a:r>
              <a:rPr lang="en-US" altLang="en-US" b="1" dirty="0" smtClean="0">
                <a:solidFill>
                  <a:srgbClr val="358EC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Media Use and Behavior:</a:t>
            </a:r>
          </a:p>
          <a:p>
            <a:pPr marL="685800" lvl="2">
              <a:spcBef>
                <a:spcPts val="600"/>
              </a:spcBef>
              <a:spcAft>
                <a:spcPts val="600"/>
              </a:spcAft>
              <a:buClr>
                <a:srgbClr val="358EC4"/>
              </a:buClr>
              <a:buSzPct val="80000"/>
              <a:buFont typeface="Century Gothic" panose="020B0502020202020204" pitchFamily="34" charset="0"/>
              <a:buChar char="–"/>
              <a:defRPr/>
            </a:pPr>
            <a:r>
              <a:rPr lang="en-US" altLang="en-US" sz="1600" b="1" dirty="0" smtClean="0">
                <a:solidFill>
                  <a:srgbClr val="358EC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Internet access primarily through personal computer; uses email and Facebook to communicate with family/friends</a:t>
            </a:r>
          </a:p>
          <a:p>
            <a:pPr marL="228600" lvl="1">
              <a:spcBef>
                <a:spcPts val="600"/>
              </a:spcBef>
              <a:spcAft>
                <a:spcPts val="600"/>
              </a:spcAft>
              <a:buClr>
                <a:srgbClr val="358EC4"/>
              </a:buClr>
              <a:buSzPct val="80000"/>
              <a:buFont typeface="Century Gothic" panose="020B0502020202020204" pitchFamily="34" charset="0"/>
              <a:buChar char="–"/>
              <a:defRPr/>
            </a:pPr>
            <a:r>
              <a:rPr lang="en-US" altLang="en-US" b="1" dirty="0" smtClean="0">
                <a:solidFill>
                  <a:srgbClr val="358EC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FVAP User Behavior:</a:t>
            </a:r>
          </a:p>
          <a:p>
            <a:pPr marL="685800" lvl="2">
              <a:spcBef>
                <a:spcPts val="600"/>
              </a:spcBef>
              <a:spcAft>
                <a:spcPts val="600"/>
              </a:spcAft>
              <a:buClr>
                <a:srgbClr val="358EC4"/>
              </a:buClr>
              <a:buSzPct val="80000"/>
              <a:buFont typeface="Century Gothic" panose="020B0502020202020204" pitchFamily="34" charset="0"/>
              <a:buChar char="–"/>
              <a:defRPr/>
            </a:pPr>
            <a:r>
              <a:rPr lang="en-US" altLang="en-US" sz="1600" b="1" dirty="0" smtClean="0">
                <a:solidFill>
                  <a:srgbClr val="358EC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Likely to directly visit FVAP.gov without referrals</a:t>
            </a:r>
          </a:p>
          <a:p>
            <a:pPr marL="228600" lvl="1">
              <a:spcBef>
                <a:spcPts val="600"/>
              </a:spcBef>
              <a:spcAft>
                <a:spcPts val="600"/>
              </a:spcAft>
              <a:buClr>
                <a:srgbClr val="358EC4"/>
              </a:buClr>
              <a:buSzPct val="80000"/>
              <a:buFont typeface="Century Gothic" panose="020B0502020202020204" pitchFamily="34" charset="0"/>
              <a:buChar char="–"/>
              <a:defRPr/>
            </a:pPr>
            <a:r>
              <a:rPr lang="en-US" altLang="en-US" b="1" dirty="0" smtClean="0">
                <a:solidFill>
                  <a:srgbClr val="358EC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Voting Experience:</a:t>
            </a:r>
          </a:p>
          <a:p>
            <a:pPr marL="685800" lvl="2">
              <a:spcBef>
                <a:spcPts val="600"/>
              </a:spcBef>
              <a:spcAft>
                <a:spcPts val="600"/>
              </a:spcAft>
              <a:buClr>
                <a:srgbClr val="358EC4"/>
              </a:buClr>
              <a:buSzPct val="80000"/>
              <a:buFont typeface="Century Gothic" panose="020B0502020202020204" pitchFamily="34" charset="0"/>
              <a:buChar char="–"/>
              <a:defRPr/>
            </a:pPr>
            <a:r>
              <a:rPr lang="en-US" altLang="en-US" sz="1600" b="1" dirty="0" smtClean="0">
                <a:solidFill>
                  <a:srgbClr val="358EC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Registration Likelihood:  HIGH</a:t>
            </a:r>
          </a:p>
          <a:p>
            <a:pPr marL="685800" lvl="2">
              <a:spcBef>
                <a:spcPts val="600"/>
              </a:spcBef>
              <a:spcAft>
                <a:spcPts val="600"/>
              </a:spcAft>
              <a:buClr>
                <a:srgbClr val="358EC4"/>
              </a:buClr>
              <a:buSzPct val="80000"/>
              <a:buFont typeface="Century Gothic" panose="020B0502020202020204" pitchFamily="34" charset="0"/>
              <a:buChar char="–"/>
              <a:defRPr/>
            </a:pPr>
            <a:r>
              <a:rPr lang="en-US" altLang="en-US" sz="1600" b="1" dirty="0" smtClean="0">
                <a:solidFill>
                  <a:srgbClr val="358EC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Ballot Return Likelihood:  HIGH</a:t>
            </a:r>
          </a:p>
          <a:p>
            <a:pPr marL="685800" lvl="2">
              <a:spcBef>
                <a:spcPts val="600"/>
              </a:spcBef>
              <a:spcAft>
                <a:spcPts val="600"/>
              </a:spcAft>
              <a:buClr>
                <a:srgbClr val="358EC4"/>
              </a:buClr>
              <a:buSzPct val="80000"/>
              <a:buFont typeface="Century Gothic" panose="020B0502020202020204" pitchFamily="34" charset="0"/>
              <a:buChar char="–"/>
              <a:defRPr/>
            </a:pPr>
            <a:r>
              <a:rPr lang="en-US" altLang="en-US" sz="1600" b="1" dirty="0" smtClean="0">
                <a:solidFill>
                  <a:srgbClr val="358EC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Extensive experience voting absentee; views voting as civic duty and takes it very seriously</a:t>
            </a:r>
          </a:p>
          <a:p>
            <a:pPr marL="685800" lvl="2">
              <a:spcBef>
                <a:spcPts val="600"/>
              </a:spcBef>
              <a:spcAft>
                <a:spcPts val="600"/>
              </a:spcAft>
              <a:buClr>
                <a:srgbClr val="358EC4"/>
              </a:buClr>
              <a:buSzPct val="80000"/>
              <a:buFont typeface="Century Gothic" panose="020B0502020202020204" pitchFamily="34" charset="0"/>
              <a:buChar char="–"/>
              <a:defRPr/>
            </a:pPr>
            <a:r>
              <a:rPr lang="en-US" altLang="en-US" sz="1600" b="1" dirty="0" smtClean="0">
                <a:solidFill>
                  <a:srgbClr val="358EC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Main sources of voting info:  DoD resources, spouse, VAO</a:t>
            </a:r>
            <a:endParaRPr lang="en-US" altLang="en-US" sz="1600" b="1" dirty="0">
              <a:solidFill>
                <a:srgbClr val="358EC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lvl="1" indent="0">
              <a:spcBef>
                <a:spcPts val="600"/>
              </a:spcBef>
              <a:spcAft>
                <a:spcPts val="600"/>
              </a:spcAft>
              <a:buClr>
                <a:srgbClr val="358EC4"/>
              </a:buClr>
              <a:buSzPct val="80000"/>
              <a:buNone/>
              <a:defRPr/>
            </a:pPr>
            <a:endParaRPr lang="en-US" altLang="en-US" b="1" dirty="0">
              <a:solidFill>
                <a:srgbClr val="358EC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Content Placeholder 4"/>
          <p:cNvSpPr txBox="1">
            <a:spLocks/>
          </p:cNvSpPr>
          <p:nvPr/>
        </p:nvSpPr>
        <p:spPr>
          <a:xfrm>
            <a:off x="6017338" y="2031717"/>
            <a:ext cx="5815217" cy="5181673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lvl="1">
              <a:spcBef>
                <a:spcPts val="600"/>
              </a:spcBef>
              <a:spcAft>
                <a:spcPts val="600"/>
              </a:spcAft>
              <a:buClr>
                <a:srgbClr val="358EC4"/>
              </a:buClr>
              <a:buSzPct val="80000"/>
              <a:buFont typeface="Century Gothic" panose="020B0502020202020204" pitchFamily="34" charset="0"/>
              <a:buChar char="–"/>
              <a:defRPr/>
            </a:pPr>
            <a:r>
              <a:rPr lang="en-US" altLang="en-US" b="1" dirty="0" smtClean="0">
                <a:solidFill>
                  <a:srgbClr val="358EC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Challenges:</a:t>
            </a:r>
          </a:p>
          <a:p>
            <a:pPr marL="685800" lvl="2">
              <a:spcBef>
                <a:spcPts val="600"/>
              </a:spcBef>
              <a:spcAft>
                <a:spcPts val="600"/>
              </a:spcAft>
              <a:buClr>
                <a:srgbClr val="358EC4"/>
              </a:buClr>
              <a:buSzPct val="80000"/>
              <a:buFont typeface="Century Gothic" panose="020B0502020202020204" pitchFamily="34" charset="0"/>
              <a:buChar char="–"/>
              <a:defRPr/>
            </a:pPr>
            <a:r>
              <a:rPr lang="en-US" altLang="en-US" sz="1600" b="1" dirty="0" smtClean="0">
                <a:solidFill>
                  <a:srgbClr val="358EC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Has experienced difficulties voting in the past, including not getting ballot on time; sometimes unsure whether ballot was counted</a:t>
            </a:r>
          </a:p>
          <a:p>
            <a:pPr marL="685800" lvl="2">
              <a:spcBef>
                <a:spcPts val="600"/>
              </a:spcBef>
              <a:spcAft>
                <a:spcPts val="600"/>
              </a:spcAft>
              <a:buClr>
                <a:srgbClr val="358EC4"/>
              </a:buClr>
              <a:buSzPct val="80000"/>
              <a:buFont typeface="Century Gothic" panose="020B0502020202020204" pitchFamily="34" charset="0"/>
              <a:buChar char="–"/>
              <a:defRPr/>
            </a:pPr>
            <a:r>
              <a:rPr lang="en-US" altLang="en-US" sz="1600" b="1" dirty="0" smtClean="0">
                <a:solidFill>
                  <a:srgbClr val="358EC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Feels unprepared to assist Service members who look to him for guidance about voting; struggles to discuss voting without discussing politics</a:t>
            </a:r>
            <a:endParaRPr lang="en-US" altLang="en-US" sz="2400" b="1" dirty="0" smtClean="0">
              <a:solidFill>
                <a:srgbClr val="358EC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lvl="1">
              <a:spcBef>
                <a:spcPts val="600"/>
              </a:spcBef>
              <a:spcAft>
                <a:spcPts val="600"/>
              </a:spcAft>
              <a:buClr>
                <a:srgbClr val="358EC4"/>
              </a:buClr>
              <a:buSzPct val="80000"/>
              <a:buFont typeface="Century Gothic" panose="020B0502020202020204" pitchFamily="34" charset="0"/>
              <a:buChar char="–"/>
              <a:defRPr/>
            </a:pPr>
            <a:r>
              <a:rPr lang="en-US" altLang="en-US" b="1" dirty="0" smtClean="0">
                <a:solidFill>
                  <a:srgbClr val="358EC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Needs:</a:t>
            </a:r>
          </a:p>
          <a:p>
            <a:pPr marL="685800" lvl="2">
              <a:spcBef>
                <a:spcPts val="600"/>
              </a:spcBef>
              <a:spcAft>
                <a:spcPts val="600"/>
              </a:spcAft>
              <a:buClr>
                <a:srgbClr val="358EC4"/>
              </a:buClr>
              <a:buSzPct val="80000"/>
              <a:buFont typeface="Century Gothic" panose="020B0502020202020204" pitchFamily="34" charset="0"/>
              <a:buChar char="–"/>
              <a:defRPr/>
            </a:pPr>
            <a:r>
              <a:rPr lang="en-US" altLang="en-US" sz="1600" b="1" dirty="0">
                <a:solidFill>
                  <a:srgbClr val="358EC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Reliable, up-to-date information about the </a:t>
            </a:r>
            <a:r>
              <a:rPr lang="en-US" altLang="en-US" sz="1600" b="1" dirty="0" smtClean="0">
                <a:solidFill>
                  <a:srgbClr val="358EC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voting assistance </a:t>
            </a:r>
            <a:r>
              <a:rPr lang="en-US" altLang="en-US" sz="1600" b="1" dirty="0">
                <a:solidFill>
                  <a:srgbClr val="358EC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resources available that he can </a:t>
            </a:r>
            <a:r>
              <a:rPr lang="en-US" altLang="en-US" sz="1600" b="1" dirty="0" smtClean="0">
                <a:solidFill>
                  <a:srgbClr val="358EC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share with subordinates</a:t>
            </a:r>
          </a:p>
          <a:p>
            <a:pPr marL="685800" lvl="2">
              <a:spcBef>
                <a:spcPts val="600"/>
              </a:spcBef>
              <a:spcAft>
                <a:spcPts val="600"/>
              </a:spcAft>
              <a:buClr>
                <a:srgbClr val="358EC4"/>
              </a:buClr>
              <a:buSzPct val="80000"/>
              <a:buFont typeface="Century Gothic" panose="020B0502020202020204" pitchFamily="34" charset="0"/>
              <a:buChar char="–"/>
              <a:defRPr/>
            </a:pPr>
            <a:r>
              <a:rPr lang="en-US" altLang="en-US" sz="1600" b="1" dirty="0" smtClean="0">
                <a:solidFill>
                  <a:srgbClr val="358EC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Timely </a:t>
            </a:r>
            <a:r>
              <a:rPr lang="en-US" altLang="en-US" sz="1600" b="1" dirty="0">
                <a:solidFill>
                  <a:srgbClr val="358EC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reminders of registration, ballot request and ballot return deadlines</a:t>
            </a:r>
          </a:p>
          <a:p>
            <a:pPr marL="685800" lvl="2">
              <a:spcBef>
                <a:spcPts val="600"/>
              </a:spcBef>
              <a:spcAft>
                <a:spcPts val="600"/>
              </a:spcAft>
              <a:buClr>
                <a:srgbClr val="358EC4"/>
              </a:buClr>
              <a:buSzPct val="80000"/>
              <a:buFont typeface="Century Gothic" panose="020B0502020202020204" pitchFamily="34" charset="0"/>
              <a:buChar char="–"/>
              <a:defRPr/>
            </a:pPr>
            <a:r>
              <a:rPr lang="en-US" altLang="en-US" sz="1600" b="1" dirty="0" smtClean="0">
                <a:solidFill>
                  <a:srgbClr val="358EC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Feedback </a:t>
            </a:r>
            <a:r>
              <a:rPr lang="en-US" altLang="en-US" sz="1600" b="1" dirty="0">
                <a:solidFill>
                  <a:srgbClr val="358EC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from LEO about the status of his registration, ballot request and returned ballot</a:t>
            </a:r>
          </a:p>
          <a:p>
            <a:pPr marL="685800" lvl="2">
              <a:spcBef>
                <a:spcPts val="600"/>
              </a:spcBef>
              <a:spcAft>
                <a:spcPts val="600"/>
              </a:spcAft>
              <a:buClr>
                <a:srgbClr val="358EC4"/>
              </a:buClr>
              <a:buSzPct val="80000"/>
              <a:buFont typeface="Century Gothic" panose="020B0502020202020204" pitchFamily="34" charset="0"/>
              <a:buChar char="–"/>
              <a:defRPr/>
            </a:pPr>
            <a:endParaRPr lang="en-US" altLang="en-US" sz="1600" b="1" dirty="0">
              <a:solidFill>
                <a:srgbClr val="358EC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40814" y="374936"/>
            <a:ext cx="2070123" cy="20880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9005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75319" y="672356"/>
            <a:ext cx="10515600" cy="434975"/>
          </a:xfrm>
        </p:spPr>
        <p:txBody>
          <a:bodyPr/>
          <a:lstStyle/>
          <a:p>
            <a:r>
              <a:rPr lang="en-US" sz="2800" dirty="0" smtClean="0"/>
              <a:t>Persona 6:  Hanna, Military Spouse</a:t>
            </a:r>
            <a:endParaRPr lang="en-US" sz="2500" dirty="0"/>
          </a:p>
        </p:txBody>
      </p:sp>
      <p:sp>
        <p:nvSpPr>
          <p:cNvPr id="5" name="Content Placeholder 2"/>
          <p:cNvSpPr txBox="1">
            <a:spLocks/>
          </p:cNvSpPr>
          <p:nvPr/>
        </p:nvSpPr>
        <p:spPr bwMode="auto">
          <a:xfrm>
            <a:off x="1219200" y="1499346"/>
            <a:ext cx="9956800" cy="209550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  <a:defRPr/>
            </a:pPr>
            <a:endParaRPr lang="en-US" altLang="en-US" dirty="0">
              <a:solidFill>
                <a:prstClr val="black"/>
              </a:solidFill>
            </a:endParaRPr>
          </a:p>
        </p:txBody>
      </p:sp>
      <p:sp>
        <p:nvSpPr>
          <p:cNvPr id="9" name="Content Placeholder 4"/>
          <p:cNvSpPr txBox="1">
            <a:spLocks/>
          </p:cNvSpPr>
          <p:nvPr/>
        </p:nvSpPr>
        <p:spPr>
          <a:xfrm>
            <a:off x="338138" y="1460087"/>
            <a:ext cx="5815217" cy="5353663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lvl="1">
              <a:spcBef>
                <a:spcPts val="600"/>
              </a:spcBef>
              <a:spcAft>
                <a:spcPts val="600"/>
              </a:spcAft>
              <a:buClr>
                <a:srgbClr val="358EC4"/>
              </a:buClr>
              <a:buSzPct val="80000"/>
              <a:buFont typeface="Century Gothic" panose="020B0502020202020204" pitchFamily="34" charset="0"/>
              <a:buChar char="–"/>
              <a:defRPr/>
            </a:pPr>
            <a:r>
              <a:rPr lang="en-US" altLang="en-US" b="1" dirty="0" smtClean="0">
                <a:solidFill>
                  <a:srgbClr val="358EC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Media Use and Behavior:</a:t>
            </a:r>
          </a:p>
          <a:p>
            <a:pPr marL="685800" lvl="2">
              <a:spcBef>
                <a:spcPts val="600"/>
              </a:spcBef>
              <a:spcAft>
                <a:spcPts val="600"/>
              </a:spcAft>
              <a:buClr>
                <a:srgbClr val="358EC4"/>
              </a:buClr>
              <a:buSzPct val="80000"/>
              <a:buFont typeface="Century Gothic" panose="020B0502020202020204" pitchFamily="34" charset="0"/>
              <a:buChar char="–"/>
              <a:defRPr/>
            </a:pPr>
            <a:r>
              <a:rPr lang="en-US" altLang="en-US" sz="1600" b="1" dirty="0" smtClean="0">
                <a:solidFill>
                  <a:srgbClr val="358EC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Uses Internet and social media to communicate with family/friends; use cell phone and personal computer</a:t>
            </a:r>
          </a:p>
          <a:p>
            <a:pPr marL="228600" lvl="1">
              <a:spcBef>
                <a:spcPts val="600"/>
              </a:spcBef>
              <a:spcAft>
                <a:spcPts val="600"/>
              </a:spcAft>
              <a:buClr>
                <a:srgbClr val="358EC4"/>
              </a:buClr>
              <a:buSzPct val="80000"/>
              <a:buFont typeface="Century Gothic" panose="020B0502020202020204" pitchFamily="34" charset="0"/>
              <a:buChar char="–"/>
              <a:defRPr/>
            </a:pPr>
            <a:r>
              <a:rPr lang="en-US" altLang="en-US" b="1" dirty="0" smtClean="0">
                <a:solidFill>
                  <a:srgbClr val="358EC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FVAP User Behavior:</a:t>
            </a:r>
          </a:p>
          <a:p>
            <a:pPr marL="685800" lvl="2">
              <a:spcBef>
                <a:spcPts val="600"/>
              </a:spcBef>
              <a:spcAft>
                <a:spcPts val="600"/>
              </a:spcAft>
              <a:buClr>
                <a:srgbClr val="358EC4"/>
              </a:buClr>
              <a:buSzPct val="80000"/>
              <a:buFont typeface="Century Gothic" panose="020B0502020202020204" pitchFamily="34" charset="0"/>
              <a:buChar char="–"/>
              <a:defRPr/>
            </a:pPr>
            <a:r>
              <a:rPr lang="en-US" altLang="en-US" sz="1600" b="1" dirty="0" smtClean="0">
                <a:solidFill>
                  <a:srgbClr val="358EC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Likely to be referred to FVAP.gov by online sources or through independent search</a:t>
            </a:r>
          </a:p>
          <a:p>
            <a:pPr marL="228600" lvl="1">
              <a:spcBef>
                <a:spcPts val="600"/>
              </a:spcBef>
              <a:spcAft>
                <a:spcPts val="600"/>
              </a:spcAft>
              <a:buClr>
                <a:srgbClr val="358EC4"/>
              </a:buClr>
              <a:buSzPct val="80000"/>
              <a:buFont typeface="Century Gothic" panose="020B0502020202020204" pitchFamily="34" charset="0"/>
              <a:buChar char="–"/>
              <a:defRPr/>
            </a:pPr>
            <a:r>
              <a:rPr lang="en-US" altLang="en-US" b="1" dirty="0" smtClean="0">
                <a:solidFill>
                  <a:srgbClr val="358EC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Voting Experience:</a:t>
            </a:r>
          </a:p>
          <a:p>
            <a:pPr marL="685800" lvl="2">
              <a:spcBef>
                <a:spcPts val="600"/>
              </a:spcBef>
              <a:spcAft>
                <a:spcPts val="600"/>
              </a:spcAft>
              <a:buClr>
                <a:srgbClr val="358EC4"/>
              </a:buClr>
              <a:buSzPct val="80000"/>
              <a:buFont typeface="Century Gothic" panose="020B0502020202020204" pitchFamily="34" charset="0"/>
              <a:buChar char="–"/>
              <a:defRPr/>
            </a:pPr>
            <a:r>
              <a:rPr lang="en-US" altLang="en-US" sz="1600" b="1" dirty="0" smtClean="0">
                <a:solidFill>
                  <a:srgbClr val="358EC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Registration Likelihood:  MODERATE</a:t>
            </a:r>
          </a:p>
          <a:p>
            <a:pPr marL="685800" lvl="2">
              <a:spcBef>
                <a:spcPts val="600"/>
              </a:spcBef>
              <a:spcAft>
                <a:spcPts val="600"/>
              </a:spcAft>
              <a:buClr>
                <a:srgbClr val="358EC4"/>
              </a:buClr>
              <a:buSzPct val="80000"/>
              <a:buFont typeface="Century Gothic" panose="020B0502020202020204" pitchFamily="34" charset="0"/>
              <a:buChar char="–"/>
              <a:defRPr/>
            </a:pPr>
            <a:r>
              <a:rPr lang="en-US" altLang="en-US" sz="1600" b="1" dirty="0" smtClean="0">
                <a:solidFill>
                  <a:srgbClr val="358EC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Ballot Return Likelihood:  MODERATE</a:t>
            </a:r>
          </a:p>
          <a:p>
            <a:pPr marL="685800" lvl="2">
              <a:spcBef>
                <a:spcPts val="600"/>
              </a:spcBef>
              <a:spcAft>
                <a:spcPts val="600"/>
              </a:spcAft>
              <a:buClr>
                <a:srgbClr val="358EC4"/>
              </a:buClr>
              <a:buSzPct val="80000"/>
              <a:buFont typeface="Century Gothic" panose="020B0502020202020204" pitchFamily="34" charset="0"/>
              <a:buChar char="–"/>
              <a:defRPr/>
            </a:pPr>
            <a:r>
              <a:rPr lang="en-US" altLang="en-US" sz="1600" b="1" dirty="0" smtClean="0">
                <a:solidFill>
                  <a:srgbClr val="358EC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Sometimes voted in home jurisdiction but unfamiliar with absentee process; recognizes voting as an important right</a:t>
            </a:r>
          </a:p>
          <a:p>
            <a:pPr marL="685800" lvl="2">
              <a:spcBef>
                <a:spcPts val="600"/>
              </a:spcBef>
              <a:spcAft>
                <a:spcPts val="600"/>
              </a:spcAft>
              <a:buClr>
                <a:srgbClr val="358EC4"/>
              </a:buClr>
              <a:buSzPct val="80000"/>
              <a:buFont typeface="Century Gothic" panose="020B0502020202020204" pitchFamily="34" charset="0"/>
              <a:buChar char="–"/>
              <a:defRPr/>
            </a:pPr>
            <a:r>
              <a:rPr lang="en-US" altLang="en-US" sz="1600" b="1" dirty="0" smtClean="0">
                <a:solidFill>
                  <a:srgbClr val="358EC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Main sources of voting info:  DoD voting assistance resources, spouse and other military families, VAO</a:t>
            </a:r>
            <a:endParaRPr lang="en-US" altLang="en-US" sz="1600" b="1" dirty="0">
              <a:solidFill>
                <a:srgbClr val="358EC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lvl="1" indent="0">
              <a:spcBef>
                <a:spcPts val="600"/>
              </a:spcBef>
              <a:spcAft>
                <a:spcPts val="600"/>
              </a:spcAft>
              <a:buClr>
                <a:srgbClr val="358EC4"/>
              </a:buClr>
              <a:buSzPct val="80000"/>
              <a:buNone/>
              <a:defRPr/>
            </a:pPr>
            <a:endParaRPr lang="en-US" altLang="en-US" b="1" dirty="0">
              <a:solidFill>
                <a:srgbClr val="358EC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Content Placeholder 4"/>
          <p:cNvSpPr txBox="1">
            <a:spLocks/>
          </p:cNvSpPr>
          <p:nvPr/>
        </p:nvSpPr>
        <p:spPr>
          <a:xfrm>
            <a:off x="6017338" y="2031717"/>
            <a:ext cx="5815217" cy="5181673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lvl="1">
              <a:spcBef>
                <a:spcPts val="600"/>
              </a:spcBef>
              <a:spcAft>
                <a:spcPts val="600"/>
              </a:spcAft>
              <a:buClr>
                <a:srgbClr val="358EC4"/>
              </a:buClr>
              <a:buSzPct val="80000"/>
              <a:buFont typeface="Century Gothic" panose="020B0502020202020204" pitchFamily="34" charset="0"/>
              <a:buChar char="–"/>
              <a:defRPr/>
            </a:pPr>
            <a:r>
              <a:rPr lang="en-US" altLang="en-US" b="1" dirty="0" smtClean="0">
                <a:solidFill>
                  <a:srgbClr val="358EC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Challenges:</a:t>
            </a:r>
          </a:p>
          <a:p>
            <a:pPr marL="685800" lvl="2">
              <a:spcBef>
                <a:spcPts val="600"/>
              </a:spcBef>
              <a:spcAft>
                <a:spcPts val="600"/>
              </a:spcAft>
              <a:buClr>
                <a:srgbClr val="358EC4"/>
              </a:buClr>
              <a:buSzPct val="80000"/>
              <a:buFont typeface="Century Gothic" panose="020B0502020202020204" pitchFamily="34" charset="0"/>
              <a:buChar char="–"/>
              <a:defRPr/>
            </a:pPr>
            <a:r>
              <a:rPr lang="en-US" altLang="en-US" sz="1600" b="1" dirty="0" smtClean="0">
                <a:solidFill>
                  <a:srgbClr val="358EC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Would like to vote but has little knowledge of process; limited time/energy to figure out process</a:t>
            </a:r>
          </a:p>
          <a:p>
            <a:pPr marL="685800" lvl="2">
              <a:spcBef>
                <a:spcPts val="600"/>
              </a:spcBef>
              <a:spcAft>
                <a:spcPts val="600"/>
              </a:spcAft>
              <a:buClr>
                <a:srgbClr val="358EC4"/>
              </a:buClr>
              <a:buSzPct val="80000"/>
              <a:buFont typeface="Century Gothic" panose="020B0502020202020204" pitchFamily="34" charset="0"/>
              <a:buChar char="–"/>
              <a:defRPr/>
            </a:pPr>
            <a:r>
              <a:rPr lang="en-US" altLang="en-US" sz="1600" b="1" dirty="0">
                <a:solidFill>
                  <a:srgbClr val="358EC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Often receives inaccurate information through </a:t>
            </a:r>
            <a:r>
              <a:rPr lang="en-US" altLang="en-US" sz="1600" b="1" dirty="0" smtClean="0">
                <a:solidFill>
                  <a:srgbClr val="358EC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social network </a:t>
            </a:r>
            <a:r>
              <a:rPr lang="en-US" altLang="en-US" sz="1600" b="1" dirty="0">
                <a:solidFill>
                  <a:srgbClr val="358EC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 military families and is unsure who can </a:t>
            </a:r>
            <a:r>
              <a:rPr lang="en-US" altLang="en-US" sz="1600" b="1" dirty="0" smtClean="0">
                <a:solidFill>
                  <a:srgbClr val="358EC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 trusted </a:t>
            </a:r>
            <a:r>
              <a:rPr lang="en-US" altLang="en-US" sz="1600" b="1" dirty="0">
                <a:solidFill>
                  <a:srgbClr val="358EC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 a source of reliable </a:t>
            </a:r>
            <a:r>
              <a:rPr lang="en-US" altLang="en-US" sz="1600" b="1" dirty="0" smtClean="0">
                <a:solidFill>
                  <a:srgbClr val="358EC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information</a:t>
            </a:r>
          </a:p>
          <a:p>
            <a:pPr marL="228600" lvl="1">
              <a:spcBef>
                <a:spcPts val="600"/>
              </a:spcBef>
              <a:spcAft>
                <a:spcPts val="600"/>
              </a:spcAft>
              <a:buClr>
                <a:srgbClr val="358EC4"/>
              </a:buClr>
              <a:buSzPct val="80000"/>
              <a:buFont typeface="Century Gothic" panose="020B0502020202020204" pitchFamily="34" charset="0"/>
              <a:buChar char="–"/>
              <a:defRPr/>
            </a:pPr>
            <a:r>
              <a:rPr lang="en-US" altLang="en-US" b="1" dirty="0" smtClean="0">
                <a:solidFill>
                  <a:srgbClr val="358EC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Needs:</a:t>
            </a:r>
          </a:p>
          <a:p>
            <a:pPr marL="685800" lvl="2">
              <a:spcBef>
                <a:spcPts val="600"/>
              </a:spcBef>
              <a:spcAft>
                <a:spcPts val="600"/>
              </a:spcAft>
              <a:buClr>
                <a:srgbClr val="358EC4"/>
              </a:buClr>
              <a:buSzPct val="80000"/>
              <a:buFont typeface="Century Gothic" panose="020B0502020202020204" pitchFamily="34" charset="0"/>
              <a:buChar char="–"/>
              <a:defRPr/>
            </a:pPr>
            <a:r>
              <a:rPr lang="en-US" altLang="en-US" sz="1600" b="1" dirty="0">
                <a:solidFill>
                  <a:srgbClr val="358EC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Step-by-step info of the </a:t>
            </a:r>
            <a:r>
              <a:rPr lang="en-US" altLang="en-US" sz="1600" b="1" dirty="0" smtClean="0">
                <a:solidFill>
                  <a:srgbClr val="358EC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process and available resources</a:t>
            </a:r>
          </a:p>
          <a:p>
            <a:pPr marL="685800" lvl="2">
              <a:spcBef>
                <a:spcPts val="600"/>
              </a:spcBef>
              <a:spcAft>
                <a:spcPts val="600"/>
              </a:spcAft>
              <a:buClr>
                <a:srgbClr val="358EC4"/>
              </a:buClr>
              <a:buSzPct val="80000"/>
              <a:buFont typeface="Century Gothic" panose="020B0502020202020204" pitchFamily="34" charset="0"/>
              <a:buChar char="–"/>
              <a:defRPr/>
            </a:pPr>
            <a:r>
              <a:rPr lang="en-US" altLang="en-US" sz="1600" b="1" dirty="0" smtClean="0">
                <a:solidFill>
                  <a:srgbClr val="358EC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Timely </a:t>
            </a:r>
            <a:r>
              <a:rPr lang="en-US" altLang="en-US" sz="1600" b="1" dirty="0">
                <a:solidFill>
                  <a:srgbClr val="358EC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reminders of registration, ballot request and ballot return deadlines</a:t>
            </a:r>
          </a:p>
          <a:p>
            <a:pPr marL="685800" lvl="2">
              <a:spcBef>
                <a:spcPts val="600"/>
              </a:spcBef>
              <a:spcAft>
                <a:spcPts val="600"/>
              </a:spcAft>
              <a:buClr>
                <a:srgbClr val="358EC4"/>
              </a:buClr>
              <a:buSzPct val="80000"/>
              <a:buFont typeface="Century Gothic" panose="020B0502020202020204" pitchFamily="34" charset="0"/>
              <a:buChar char="–"/>
              <a:defRPr/>
            </a:pPr>
            <a:r>
              <a:rPr lang="en-US" altLang="en-US" sz="1600" b="1" dirty="0" smtClean="0">
                <a:solidFill>
                  <a:srgbClr val="358EC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Assistance communicating important info to spouse</a:t>
            </a:r>
            <a:endParaRPr lang="en-US" altLang="en-US" sz="1600" b="1" dirty="0">
              <a:solidFill>
                <a:srgbClr val="358EC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685800" lvl="2">
              <a:spcBef>
                <a:spcPts val="600"/>
              </a:spcBef>
              <a:spcAft>
                <a:spcPts val="600"/>
              </a:spcAft>
              <a:buClr>
                <a:srgbClr val="358EC4"/>
              </a:buClr>
              <a:buSzPct val="80000"/>
              <a:buFont typeface="Century Gothic" panose="020B0502020202020204" pitchFamily="34" charset="0"/>
              <a:buChar char="–"/>
              <a:defRPr/>
            </a:pPr>
            <a:endParaRPr lang="en-US" altLang="en-US" sz="1600" b="1" dirty="0">
              <a:solidFill>
                <a:srgbClr val="358EC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28973" y="407077"/>
            <a:ext cx="2047027" cy="20470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30661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complex election framework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1269031" y="1411152"/>
            <a:ext cx="9601200" cy="64633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en-US" sz="2400" b="1" dirty="0" smtClean="0">
                <a:solidFill>
                  <a:srgbClr val="358EC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Since 2010, FVAP witnessed a growing                       complexity to the election landscape</a:t>
            </a:r>
          </a:p>
          <a:p>
            <a:endParaRPr lang="en-US" b="1" dirty="0">
              <a:solidFill>
                <a:srgbClr val="358EC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42950" lvl="1" indent="-285750">
              <a:buFontTx/>
              <a:buChar char="-"/>
            </a:pPr>
            <a:r>
              <a:rPr lang="en-US" sz="2000" b="1" dirty="0" smtClean="0">
                <a:solidFill>
                  <a:srgbClr val="358EC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States vary in the accepted methods of receipt for                  applications and ballots (mail, online and fax)</a:t>
            </a:r>
          </a:p>
          <a:p>
            <a:pPr marL="285750" indent="-285750">
              <a:buFontTx/>
              <a:buChar char="-"/>
            </a:pPr>
            <a:endParaRPr lang="en-US" sz="2000" b="1" dirty="0">
              <a:solidFill>
                <a:srgbClr val="358EC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42950" lvl="1" indent="-285750">
              <a:buFontTx/>
              <a:buChar char="-"/>
            </a:pPr>
            <a:r>
              <a:rPr lang="en-US" sz="2000" b="1" dirty="0" smtClean="0">
                <a:solidFill>
                  <a:srgbClr val="358EC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States vary in the corresponding deadlines based on mode of transmissions</a:t>
            </a:r>
          </a:p>
          <a:p>
            <a:pPr marL="285750" indent="-285750">
              <a:buFontTx/>
              <a:buChar char="-"/>
            </a:pPr>
            <a:endParaRPr lang="en-US" sz="2000" b="1" dirty="0">
              <a:solidFill>
                <a:srgbClr val="358EC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42950" lvl="1" indent="-285750">
              <a:buFontTx/>
              <a:buChar char="-"/>
            </a:pPr>
            <a:r>
              <a:rPr lang="en-US" sz="2000" b="1" dirty="0" smtClean="0">
                <a:solidFill>
                  <a:srgbClr val="358EC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Procedures remain focused on comparing wet signatures</a:t>
            </a:r>
          </a:p>
          <a:p>
            <a:pPr marL="1200150" lvl="2" indent="-285750">
              <a:buFontTx/>
              <a:buChar char="-"/>
            </a:pPr>
            <a:r>
              <a:rPr lang="en-US" sz="2000" b="1" dirty="0" smtClean="0">
                <a:solidFill>
                  <a:srgbClr val="358EC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Ballot application to ballot</a:t>
            </a:r>
          </a:p>
          <a:p>
            <a:pPr marL="1200150" lvl="2" indent="-285750">
              <a:buFontTx/>
              <a:buChar char="-"/>
            </a:pPr>
            <a:r>
              <a:rPr lang="en-US" sz="2000" b="1" dirty="0" smtClean="0">
                <a:solidFill>
                  <a:srgbClr val="358EC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Voter registration application to ballot</a:t>
            </a:r>
          </a:p>
          <a:p>
            <a:pPr marL="742950" lvl="1" indent="-285750">
              <a:buFontTx/>
              <a:buChar char="-"/>
            </a:pPr>
            <a:endParaRPr lang="en-US" sz="2000" b="1" dirty="0">
              <a:solidFill>
                <a:srgbClr val="358EC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42950" lvl="1" indent="-285750">
              <a:buFontTx/>
              <a:buChar char="-"/>
            </a:pPr>
            <a:r>
              <a:rPr lang="en-US" sz="2000" b="1" dirty="0" smtClean="0">
                <a:solidFill>
                  <a:srgbClr val="358EC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UOCAVA tailored systems vary significantly with each jurisdiction</a:t>
            </a:r>
          </a:p>
          <a:p>
            <a:pPr marL="1200150" lvl="2" indent="-285750">
              <a:buFontTx/>
              <a:buChar char="-"/>
            </a:pPr>
            <a:r>
              <a:rPr lang="en-US" sz="2000" b="1" dirty="0" smtClean="0">
                <a:solidFill>
                  <a:srgbClr val="358EC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“Push” versus “pull” systems of emails versus downloads</a:t>
            </a:r>
          </a:p>
          <a:p>
            <a:pPr marL="1200150" lvl="2" indent="-285750">
              <a:buFontTx/>
              <a:buChar char="-"/>
            </a:pPr>
            <a:endParaRPr lang="en-US" b="1" dirty="0" smtClean="0">
              <a:solidFill>
                <a:srgbClr val="358EC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00150" lvl="2" indent="-285750">
              <a:buFontTx/>
              <a:buChar char="-"/>
            </a:pPr>
            <a:endParaRPr lang="en-US" b="1" dirty="0" smtClean="0">
              <a:solidFill>
                <a:srgbClr val="358EC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42950" lvl="1" indent="-285750">
              <a:buFontTx/>
              <a:buChar char="-"/>
            </a:pPr>
            <a:endParaRPr lang="en-US" dirty="0"/>
          </a:p>
          <a:p>
            <a:pPr marL="285750" indent="-285750">
              <a:buFontTx/>
              <a:buChar char="-"/>
            </a:pPr>
            <a:endParaRPr lang="en-US" dirty="0" smtClean="0"/>
          </a:p>
          <a:p>
            <a:pPr marL="285750" indent="-285750">
              <a:buFontTx/>
              <a:buChar char="-"/>
            </a:pPr>
            <a:endParaRPr lang="en-US" dirty="0"/>
          </a:p>
          <a:p>
            <a:pPr marL="285750" indent="-285750">
              <a:buFontTx/>
              <a:buChar char="-"/>
            </a:pP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13436" y="436418"/>
            <a:ext cx="3708401" cy="24817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46061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</a:t>
            </a:r>
            <a:r>
              <a:rPr lang="en-US" dirty="0"/>
              <a:t>c</a:t>
            </a:r>
            <a:r>
              <a:rPr lang="en-US" dirty="0" smtClean="0"/>
              <a:t>ontributes to complexities?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753755" y="2056686"/>
            <a:ext cx="9837174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en-US" b="1" dirty="0" smtClean="0">
                <a:solidFill>
                  <a:srgbClr val="358EC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Cost for UOCAVA specific systems</a:t>
            </a:r>
          </a:p>
          <a:p>
            <a:pPr marL="742950" lvl="1" indent="-285750">
              <a:buFontTx/>
              <a:buChar char="-"/>
            </a:pPr>
            <a:r>
              <a:rPr lang="en-US" b="1" dirty="0" smtClean="0">
                <a:solidFill>
                  <a:srgbClr val="358EC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Smaller jurisdictions will seek lowest cost options</a:t>
            </a:r>
          </a:p>
          <a:p>
            <a:pPr marL="285750" indent="-285750">
              <a:buFontTx/>
              <a:buChar char="-"/>
            </a:pPr>
            <a:endParaRPr lang="en-US" b="1" dirty="0" smtClean="0">
              <a:solidFill>
                <a:srgbClr val="358EC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Tx/>
              <a:buChar char="-"/>
            </a:pPr>
            <a:r>
              <a:rPr lang="en-US" b="1" dirty="0" smtClean="0">
                <a:solidFill>
                  <a:srgbClr val="358EC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Interplay between State laws and translation into technical processes</a:t>
            </a:r>
          </a:p>
          <a:p>
            <a:pPr marL="742950" lvl="1" indent="-285750">
              <a:buFontTx/>
              <a:buChar char="-"/>
            </a:pPr>
            <a:r>
              <a:rPr lang="en-US" b="1" dirty="0" smtClean="0">
                <a:solidFill>
                  <a:srgbClr val="358EC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State laws have to be reapplied and interpreted for new technologies</a:t>
            </a:r>
          </a:p>
          <a:p>
            <a:pPr marL="285750" indent="-285750">
              <a:buFontTx/>
              <a:buChar char="-"/>
            </a:pPr>
            <a:endParaRPr lang="en-US" b="1" dirty="0" smtClean="0">
              <a:solidFill>
                <a:srgbClr val="358EC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Tx/>
              <a:buChar char="-"/>
            </a:pPr>
            <a:r>
              <a:rPr lang="en-US" b="1" dirty="0" smtClean="0">
                <a:solidFill>
                  <a:srgbClr val="358EC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Lack of understanding with technical complexities for electronic transmission</a:t>
            </a:r>
          </a:p>
          <a:p>
            <a:pPr marL="742950" lvl="1" indent="-285750">
              <a:buFontTx/>
              <a:buChar char="-"/>
            </a:pPr>
            <a:r>
              <a:rPr lang="en-US" b="1" dirty="0" smtClean="0">
                <a:solidFill>
                  <a:srgbClr val="358EC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State and local election officials are not experts in cyber policy</a:t>
            </a:r>
          </a:p>
          <a:p>
            <a:pPr marL="742950" lvl="1" indent="-285750">
              <a:buFontTx/>
              <a:buChar char="-"/>
            </a:pPr>
            <a:endParaRPr lang="en-US" b="1" dirty="0">
              <a:solidFill>
                <a:srgbClr val="358EC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Tx/>
              <a:buChar char="-"/>
            </a:pPr>
            <a:r>
              <a:rPr lang="en-US" b="1" dirty="0" smtClean="0">
                <a:solidFill>
                  <a:srgbClr val="358EC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existing Information Assurance security posture for federal agencies, DoD</a:t>
            </a:r>
            <a:r>
              <a:rPr lang="en-US" b="1" dirty="0">
                <a:solidFill>
                  <a:srgbClr val="358EC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dirty="0" smtClean="0">
                <a:solidFill>
                  <a:srgbClr val="358EC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 the Internet</a:t>
            </a:r>
          </a:p>
          <a:p>
            <a:pPr marL="742950" lvl="1" indent="-285750">
              <a:buFontTx/>
              <a:buChar char="-"/>
            </a:pPr>
            <a:r>
              <a:rPr lang="en-US" b="1" dirty="0" smtClean="0">
                <a:solidFill>
                  <a:srgbClr val="358EC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underlying security policies for agencies has an impact on the success of the military to receive messages</a:t>
            </a:r>
          </a:p>
          <a:p>
            <a:pPr marL="285750" indent="-285750">
              <a:buFontTx/>
              <a:buChar char="-"/>
            </a:pPr>
            <a:endParaRPr lang="en-US" b="1" dirty="0">
              <a:solidFill>
                <a:srgbClr val="358EC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Tx/>
              <a:buChar char="-"/>
            </a:pPr>
            <a:r>
              <a:rPr lang="en-US" b="1" dirty="0" smtClean="0">
                <a:solidFill>
                  <a:srgbClr val="358EC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One size does not fit all</a:t>
            </a:r>
          </a:p>
          <a:p>
            <a:pPr marL="742950" lvl="1" indent="-285750">
              <a:buFontTx/>
              <a:buChar char="-"/>
            </a:pPr>
            <a:r>
              <a:rPr lang="en-US" b="1" dirty="0" smtClean="0">
                <a:solidFill>
                  <a:srgbClr val="358EC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Trying to force technical solutions may lead to unintended consequences</a:t>
            </a:r>
          </a:p>
          <a:p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08819" y="359756"/>
            <a:ext cx="3539834" cy="23575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66493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can the TGDC do?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1315289" y="1491598"/>
            <a:ext cx="10146890" cy="55707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en-US" sz="2000" b="1" dirty="0" smtClean="0">
                <a:solidFill>
                  <a:srgbClr val="358EC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Set aside the security of electronic ballot return as a separate issue</a:t>
            </a:r>
          </a:p>
          <a:p>
            <a:pPr marL="285750" indent="-285750">
              <a:buFontTx/>
              <a:buChar char="-"/>
            </a:pPr>
            <a:endParaRPr lang="en-US" sz="2000" b="1" dirty="0">
              <a:solidFill>
                <a:srgbClr val="358EC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Tx/>
              <a:buChar char="-"/>
            </a:pPr>
            <a:r>
              <a:rPr lang="en-US" sz="2000" b="1" dirty="0" smtClean="0">
                <a:solidFill>
                  <a:srgbClr val="358EC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Embrace the fact that electronic ballot delivery systems are here</a:t>
            </a:r>
          </a:p>
          <a:p>
            <a:pPr marL="285750" indent="-285750">
              <a:buFontTx/>
              <a:buChar char="-"/>
            </a:pPr>
            <a:endParaRPr lang="en-US" sz="2000" b="1" dirty="0">
              <a:solidFill>
                <a:srgbClr val="358EC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Tx/>
              <a:buChar char="-"/>
            </a:pPr>
            <a:r>
              <a:rPr lang="en-US" sz="2000" b="1" dirty="0" smtClean="0">
                <a:solidFill>
                  <a:srgbClr val="358EC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Offer best practices and recommendations that fit the various types of systems and embrace principles of usability for the current technology</a:t>
            </a:r>
          </a:p>
          <a:p>
            <a:pPr marL="285750" indent="-285750">
              <a:buFontTx/>
              <a:buChar char="-"/>
            </a:pPr>
            <a:endParaRPr lang="en-US" sz="2000" b="1" dirty="0">
              <a:solidFill>
                <a:srgbClr val="358EC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Tx/>
              <a:buChar char="-"/>
            </a:pPr>
            <a:r>
              <a:rPr lang="en-US" sz="2000" b="1" dirty="0" smtClean="0">
                <a:solidFill>
                  <a:srgbClr val="358EC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Reconcile Information Assurance policies and issue best practices for structuring communication based on the current environment</a:t>
            </a:r>
          </a:p>
          <a:p>
            <a:pPr marL="285750" indent="-285750">
              <a:buFontTx/>
              <a:buChar char="-"/>
            </a:pPr>
            <a:endParaRPr lang="en-US" sz="2000" b="1" dirty="0">
              <a:solidFill>
                <a:srgbClr val="358EC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Tx/>
              <a:buChar char="-"/>
            </a:pPr>
            <a:r>
              <a:rPr lang="en-US" sz="2000" b="1" dirty="0" smtClean="0">
                <a:solidFill>
                  <a:srgbClr val="358EC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the mindset from one of certification to one of usability and “how to”</a:t>
            </a:r>
          </a:p>
          <a:p>
            <a:pPr marL="285750" indent="-285750">
              <a:buFontTx/>
              <a:buChar char="-"/>
            </a:pPr>
            <a:endParaRPr lang="en-US" b="1" dirty="0">
              <a:solidFill>
                <a:srgbClr val="358EC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Tx/>
              <a:buChar char="-"/>
            </a:pPr>
            <a:endParaRPr lang="en-US" b="1" dirty="0">
              <a:solidFill>
                <a:srgbClr val="358EC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32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SERVICE ALL VOTERS</a:t>
            </a:r>
          </a:p>
          <a:p>
            <a:pPr algn="ctr"/>
            <a:r>
              <a:rPr lang="en-US" sz="32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VOTER EXPERIENCE BECOMES PRIORITY</a:t>
            </a:r>
            <a:endParaRPr lang="en-US" sz="3200" b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Tx/>
              <a:buChar char="-"/>
            </a:pPr>
            <a:endParaRPr lang="en-US" b="1" dirty="0" smtClean="0">
              <a:solidFill>
                <a:srgbClr val="358EC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Tx/>
              <a:buChar char="-"/>
            </a:pPr>
            <a:endParaRPr lang="en-US" b="1" dirty="0">
              <a:solidFill>
                <a:srgbClr val="358EC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350089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6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2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Let’s all do this together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1209368" y="1504335"/>
            <a:ext cx="10176387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>
                <a:solidFill>
                  <a:schemeClr val="accent1"/>
                </a:solidFill>
              </a:rPr>
              <a:t>Capture the existing, look to the future </a:t>
            </a:r>
          </a:p>
          <a:p>
            <a:r>
              <a:rPr lang="en-US" sz="3600" b="1" dirty="0" smtClean="0">
                <a:solidFill>
                  <a:schemeClr val="accent1"/>
                </a:solidFill>
              </a:rPr>
              <a:t>AND</a:t>
            </a:r>
            <a:r>
              <a:rPr lang="is-IS" sz="3600" b="1" dirty="0" smtClean="0">
                <a:solidFill>
                  <a:schemeClr val="accent1"/>
                </a:solidFill>
              </a:rPr>
              <a:t>….......</a:t>
            </a:r>
            <a:r>
              <a:rPr lang="en-US" sz="3600" b="1" dirty="0" smtClean="0">
                <a:solidFill>
                  <a:schemeClr val="accent1"/>
                </a:solidFill>
              </a:rPr>
              <a:t>                                </a:t>
            </a:r>
            <a:endParaRPr lang="en-US" sz="2400" b="1" dirty="0" smtClean="0">
              <a:solidFill>
                <a:schemeClr val="accent1"/>
              </a:solidFill>
              <a:hlinkClick r:id="rId2"/>
            </a:endParaRPr>
          </a:p>
          <a:p>
            <a:endParaRPr lang="en-US" sz="2400" b="1" dirty="0">
              <a:solidFill>
                <a:schemeClr val="accent1"/>
              </a:solidFill>
              <a:hlinkClick r:id="rId2"/>
            </a:endParaRPr>
          </a:p>
          <a:p>
            <a:endParaRPr lang="en-US" sz="2400" b="1" dirty="0">
              <a:solidFill>
                <a:schemeClr val="accent1"/>
              </a:solidFill>
            </a:endParaRPr>
          </a:p>
          <a:p>
            <a:endParaRPr lang="en-US" sz="2400" b="1" dirty="0" smtClean="0">
              <a:solidFill>
                <a:schemeClr val="accent1"/>
              </a:solidFill>
            </a:endParaRPr>
          </a:p>
          <a:p>
            <a:endParaRPr lang="en-US" sz="2400" b="1" dirty="0">
              <a:solidFill>
                <a:schemeClr val="accent1"/>
              </a:solidFill>
            </a:endParaRPr>
          </a:p>
          <a:p>
            <a:endParaRPr lang="en-US" sz="2400" b="1" dirty="0">
              <a:solidFill>
                <a:schemeClr val="accent1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4472" y="2032105"/>
            <a:ext cx="3588327" cy="4485409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97581" y="2486643"/>
            <a:ext cx="4888174" cy="3576331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>
                        <a14:foregroundMark x1="69347" y1="14573" x2="67337" y2="5326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65122" y="2518674"/>
            <a:ext cx="1018309" cy="10183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87985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5177806" y="5815923"/>
            <a:ext cx="2291743" cy="536575"/>
            <a:chOff x="5195075" y="5936235"/>
            <a:chExt cx="2291742" cy="536575"/>
          </a:xfrm>
        </p:grpSpPr>
        <p:pic>
          <p:nvPicPr>
            <p:cNvPr id="6" name="Picture 8" descr="FVAP.gov LOGO_color opt_CHOSEN.png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807242" y="5936235"/>
              <a:ext cx="1679575" cy="5365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" name="Picture 9" descr="dod Logo.gif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95075" y="5948593"/>
              <a:ext cx="511858" cy="5118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0" name="5-Point Star 9"/>
          <p:cNvSpPr/>
          <p:nvPr/>
        </p:nvSpPr>
        <p:spPr>
          <a:xfrm rot="19800000">
            <a:off x="950555" y="4820782"/>
            <a:ext cx="1028256" cy="1028256"/>
          </a:xfrm>
          <a:prstGeom prst="star5">
            <a:avLst/>
          </a:prstGeom>
          <a:solidFill>
            <a:srgbClr val="E01956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5-Point Star 10"/>
          <p:cNvSpPr/>
          <p:nvPr/>
        </p:nvSpPr>
        <p:spPr>
          <a:xfrm rot="19800000">
            <a:off x="1902872" y="5054966"/>
            <a:ext cx="436275" cy="436275"/>
          </a:xfrm>
          <a:prstGeom prst="star5">
            <a:avLst/>
          </a:prstGeom>
          <a:solidFill>
            <a:srgbClr val="63BFEE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itle 1"/>
          <p:cNvSpPr txBox="1">
            <a:spLocks/>
          </p:cNvSpPr>
          <p:nvPr/>
        </p:nvSpPr>
        <p:spPr>
          <a:xfrm>
            <a:off x="1069258" y="2828731"/>
            <a:ext cx="10515600" cy="121232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5400" b="1" kern="1200" spc="-3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US" alt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UPDATE ME</a:t>
            </a:r>
            <a:br>
              <a:rPr lang="en-US" alt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altLang="en-US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Federal Voting Assistance Program</a:t>
            </a:r>
            <a:endParaRPr lang="en-US" altLang="en-US" sz="4000" spc="-150" dirty="0" smtClean="0">
              <a:solidFill>
                <a:srgbClr val="E01956"/>
              </a:solidFill>
            </a:endParaRPr>
          </a:p>
        </p:txBody>
      </p:sp>
      <p:sp>
        <p:nvSpPr>
          <p:cNvPr id="13" name="Title 1"/>
          <p:cNvSpPr txBox="1">
            <a:spLocks/>
          </p:cNvSpPr>
          <p:nvPr/>
        </p:nvSpPr>
        <p:spPr>
          <a:xfrm>
            <a:off x="1065878" y="4632598"/>
            <a:ext cx="10515600" cy="86719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5400" b="1" kern="1200" spc="-3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US" altLang="en-US" sz="2800" spc="-150" dirty="0" smtClean="0">
                <a:solidFill>
                  <a:schemeClr val="accent5">
                    <a:lumMod val="50000"/>
                  </a:schemeClr>
                </a:solidFill>
              </a:rPr>
              <a:t>Update Me</a:t>
            </a:r>
          </a:p>
          <a:p>
            <a:r>
              <a:rPr lang="en-US" altLang="en-US" sz="2800" spc="-150" dirty="0" smtClean="0">
                <a:solidFill>
                  <a:schemeClr val="accent5">
                    <a:lumMod val="50000"/>
                  </a:schemeClr>
                </a:solidFill>
              </a:rPr>
              <a:t>8 February 2016</a:t>
            </a:r>
          </a:p>
        </p:txBody>
      </p:sp>
      <p:pic>
        <p:nvPicPr>
          <p:cNvPr id="2" name="A Pep Talk from Kid President to You.mp4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2301235" y="377661"/>
            <a:ext cx="9398000" cy="5286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99804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 xmlns:mv="urn:schemas-microsoft-com:mac:vml">
      <p:transition spd="slow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6412</TotalTime>
  <Words>2132</Words>
  <Application>Microsoft Office PowerPoint</Application>
  <PresentationFormat>Custom</PresentationFormat>
  <Paragraphs>287</Paragraphs>
  <Slides>22</Slides>
  <Notes>18</Notes>
  <HiddenSlides>0</HiddenSlides>
  <MMClips>2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3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FVAP’s renewed focus</vt:lpstr>
      <vt:lpstr>FVAP’s renewed focus</vt:lpstr>
      <vt:lpstr>Challenges</vt:lpstr>
      <vt:lpstr>Challenges</vt:lpstr>
      <vt:lpstr>FVAP facing challenges in a new way</vt:lpstr>
      <vt:lpstr>Personas</vt:lpstr>
      <vt:lpstr>Persona 1:  George, Older Overseas Citizen Voter</vt:lpstr>
      <vt:lpstr>Persona 2: Andrea, Unaware Overseas Citizen Voter</vt:lpstr>
      <vt:lpstr>Persona 3:  Johnny, Young ADM Voter</vt:lpstr>
      <vt:lpstr>Persona 4:  Davis, Senior Enlisted ADM</vt:lpstr>
      <vt:lpstr>Persona 5:  Arlo, Military Officer</vt:lpstr>
      <vt:lpstr>Persona 6:  Hanna, Military Spouse</vt:lpstr>
      <vt:lpstr>The complex election framework</vt:lpstr>
      <vt:lpstr>What contributes to complexities?</vt:lpstr>
      <vt:lpstr>What can the TGDC do?</vt:lpstr>
      <vt:lpstr>Let’s all do this together</vt:lpstr>
      <vt:lpstr>PowerPoint Presentation</vt:lpstr>
    </vt:vector>
  </TitlesOfParts>
  <Company>Hewlett-Packard Company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Mariana Ramirez</dc:creator>
  <cp:lastModifiedBy>Long, Benjamin</cp:lastModifiedBy>
  <cp:revision>282</cp:revision>
  <cp:lastPrinted>2015-08-27T13:54:23Z</cp:lastPrinted>
  <dcterms:created xsi:type="dcterms:W3CDTF">2016-02-05T17:39:02Z</dcterms:created>
  <dcterms:modified xsi:type="dcterms:W3CDTF">2016-02-10T18:18:44Z</dcterms:modified>
</cp:coreProperties>
</file>