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520" r:id="rId3"/>
    <p:sldId id="527" r:id="rId4"/>
    <p:sldId id="524" r:id="rId5"/>
    <p:sldId id="528" r:id="rId6"/>
    <p:sldId id="518" r:id="rId7"/>
    <p:sldId id="525" r:id="rId8"/>
    <p:sldId id="347" r:id="rId9"/>
    <p:sldId id="526" r:id="rId10"/>
    <p:sldId id="521" r:id="rId11"/>
    <p:sldId id="522" r:id="rId12"/>
    <p:sldId id="430" r:id="rId13"/>
    <p:sldId id="509" r:id="rId14"/>
    <p:sldId id="510" r:id="rId15"/>
    <p:sldId id="511" r:id="rId16"/>
    <p:sldId id="512" r:id="rId17"/>
    <p:sldId id="513" r:id="rId18"/>
    <p:sldId id="514" r:id="rId19"/>
    <p:sldId id="515" r:id="rId20"/>
    <p:sldId id="517" r:id="rId21"/>
    <p:sldId id="519" r:id="rId22"/>
    <p:sldId id="523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D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EC4"/>
    <a:srgbClr val="FDFDFD"/>
    <a:srgbClr val="E01956"/>
    <a:srgbClr val="253E8E"/>
    <a:srgbClr val="63B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0" autoAdjust="0"/>
    <p:restoredTop sz="72355" autoAdjust="0"/>
  </p:normalViewPr>
  <p:slideViewPr>
    <p:cSldViewPr snapToGrid="0">
      <p:cViewPr>
        <p:scale>
          <a:sx n="63" d="100"/>
          <a:sy n="63" d="100"/>
        </p:scale>
        <p:origin x="-2250" y="-4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586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2756" tIns="46378" rIns="92756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2756" tIns="46378" rIns="92756" bIns="46378" rtlCol="0"/>
          <a:lstStyle>
            <a:lvl1pPr algn="r">
              <a:defRPr sz="1200"/>
            </a:lvl1pPr>
          </a:lstStyle>
          <a:p>
            <a:fld id="{0720D96D-B864-40C2-B1F3-9F505F85DB8F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2756" tIns="46378" rIns="92756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2756" tIns="46378" rIns="92756" bIns="46378" rtlCol="0" anchor="b"/>
          <a:lstStyle>
            <a:lvl1pPr algn="r">
              <a:defRPr sz="1200"/>
            </a:lvl1pPr>
          </a:lstStyle>
          <a:p>
            <a:fld id="{61E366C1-EEEA-473B-A41A-090C46053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33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686B4-9B00-4B7F-AE76-8090CDB8CDB5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96913"/>
            <a:ext cx="62007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191"/>
            <a:ext cx="5607050" cy="41825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181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181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48F5D-172C-49CA-AD23-A5A310584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51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23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94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0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6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68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48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4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Storytelling, in the form of personas, is one of the most effective ways to translate research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information that resonates with decision makers and priority audiences.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personas presented here are based on data analyses using the Federal Voting Assistance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Program’s (FVAP) 2012 Post-Election Survey of Active Duty Military, the 2012 Post-Election Survey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Spouses of Active Duty Military, and the survey of overseas citizens.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analyzed the Active Duty Military (ADM), spouse, and overseas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citizen populations in several ways, including an analysis of their propensity to vote and exploratory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cluster analysis. After thoroughly examining data across available sources to identify patterns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trends, we employed reasoned segmentation to make sure that personas were representative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Uniformed and Overseas Citizens Absentee Voting Act (UOCAVA)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voters. To assess media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usage by various segments, we analyzed Google Analytics data for the FVAP.gov website and used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from the 2013 Status of Forces Survey of Active Duty Members (SOFS-A).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10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Storytelling, in the form of personas, is one of the most effective ways to translate research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information that resonates with decision makers and priority audiences.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personas presented here are based on data analyses using the Federal Voting Assistance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Program’s (FVAP) 2012 Post-Election Survey of Active Duty Military, the 2012 Post-Election Survey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Spouses of Active Duty Military, and the survey of overseas citizens.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analyzed the Active Duty Military (ADM), spouse, and overseas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citizen populations in several ways, including an analysis of their propensity to vote and exploratory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cluster analysis. After thoroughly examining data across available sources to identify patterns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trends, we employed reasoned segmentation to make sure that personas were representative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Uniformed and Overseas Citizens Absentee Voting Act (UOCAVA)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voters. To assess media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usage by various segments, we analyzed Google Analytics data for the FVAP.gov website and used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from the 2013 Status of Forces Survey of Active Duty Members (SOFS-A).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10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Storytelling, in the form of personas, is one of the most effective ways to translate research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information that resonates with decision makers and priority audiences.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personas presented here are based on data analyses using the Federal Voting Assistance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Program’s (FVAP) 2012 Post-Election Survey of Active Duty Military, the 2012 Post-Election Survey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Spouses of Active Duty Military, and the survey of overseas citizens.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analyzed the Active Duty Military (ADM), spouse, and overseas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citizen populations in several ways, including an analysis of their propensity to vote and exploratory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cluster analysis. After thoroughly examining data across available sources to identify patterns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trends, we employed reasoned segmentation to make sure that personas were representative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Uniformed and Overseas Citizens Absentee Voting Act (UOCAVA)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voters. To assess media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usage by various segments, we analyzed Google Analytics data for the FVAP.gov website and used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from the 2013 Status of Forces Survey of Active Duty Members (SOFS-A).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88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Storytelling, in the form of personas, is one of the most effective ways to translate research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information that resonates with decision makers and priority audiences.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personas presented here are based on data analyses using the Federal Voting Assistance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Program’s (FVAP) 2012 Post-Election Survey of Active Duty Military, the 2012 Post-Election Survey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Spouses of Active Duty Military, and the survey of overseas citizens.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analyzed the Active Duty Military (ADM), spouse, and overseas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citizen populations in several ways, including an analysis of their propensity to vote and exploratory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cluster analysis. After thoroughly examining data across available sources to identify patterns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trends, we employed reasoned segmentation to make sure that personas were representative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Uniformed and Overseas Citizens Absentee Voting Act (UOCAVA)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voters. To assess media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usage by various segments, we analyzed Google Analytics data for the FVAP.gov website and used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from the 2013 Status of Forces Survey of Active Duty Members (SOFS-A).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2" t="12558" r="31702" b="62936"/>
          <a:stretch/>
        </p:blipFill>
        <p:spPr>
          <a:xfrm>
            <a:off x="-127592" y="0"/>
            <a:ext cx="12319591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06451" y="279105"/>
            <a:ext cx="11779103" cy="6299790"/>
          </a:xfrm>
          <a:prstGeom prst="rect">
            <a:avLst/>
          </a:prstGeom>
          <a:solidFill>
            <a:schemeClr val="bg1"/>
          </a:solidFill>
          <a:ln w="25400">
            <a:solidFill>
              <a:srgbClr val="358E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01579" y="672356"/>
            <a:ext cx="10515600" cy="43497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spc="0" dirty="0">
                <a:solidFill>
                  <a:srgbClr val="CE144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en-US" sz="2800" dirty="0"/>
              <a:t>Voting Assistance</a:t>
            </a:r>
            <a:endParaRPr lang="en-US" sz="2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30026" y="1164602"/>
            <a:ext cx="7190503" cy="45719"/>
          </a:xfrm>
          <a:prstGeom prst="rect">
            <a:avLst/>
          </a:prstGeom>
          <a:solidFill>
            <a:srgbClr val="358E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14773" y="1268288"/>
            <a:ext cx="7190503" cy="45719"/>
          </a:xfrm>
          <a:prstGeom prst="rect">
            <a:avLst/>
          </a:prstGeom>
          <a:solidFill>
            <a:srgbClr val="E01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ottmfolio.t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907423" y="1390575"/>
            <a:ext cx="291143" cy="27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ottmfolio.t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404674" y="1467266"/>
            <a:ext cx="435017" cy="41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48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2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rgbClr val="63BFEE"/>
            </a:gs>
            <a:gs pos="100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51129" y="2995407"/>
            <a:ext cx="10515600" cy="867193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42639" y="172040"/>
            <a:ext cx="11706727" cy="6513920"/>
          </a:xfrm>
          <a:prstGeom prst="rect">
            <a:avLst/>
          </a:prstGeom>
          <a:noFill/>
          <a:ln w="19050">
            <a:solidFill>
              <a:srgbClr val="E01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163059" y="5815923"/>
            <a:ext cx="2291743" cy="536575"/>
            <a:chOff x="5195075" y="5936235"/>
            <a:chExt cx="2291742" cy="536575"/>
          </a:xfrm>
        </p:grpSpPr>
        <p:pic>
          <p:nvPicPr>
            <p:cNvPr id="18" name="Picture 8" descr="FVAP.gov LOGO_color opt_CHOSEN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9" descr="dod Logo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5-Point Star 19"/>
          <p:cNvSpPr/>
          <p:nvPr userDrawn="1"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 userDrawn="1"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2" t="12558" r="31702" b="62936"/>
          <a:stretch/>
        </p:blipFill>
        <p:spPr>
          <a:xfrm>
            <a:off x="-127592" y="0"/>
            <a:ext cx="12319591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06453" y="279105"/>
            <a:ext cx="11779103" cy="6299790"/>
          </a:xfrm>
          <a:prstGeom prst="rect">
            <a:avLst/>
          </a:prstGeom>
          <a:solidFill>
            <a:schemeClr val="bg1"/>
          </a:solidFill>
          <a:ln w="25400">
            <a:solidFill>
              <a:srgbClr val="358E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01579" y="672356"/>
            <a:ext cx="10515600" cy="43497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spc="0" dirty="0">
                <a:solidFill>
                  <a:srgbClr val="CE144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en-US" sz="2800" dirty="0"/>
              <a:t>Voting Assistance</a:t>
            </a:r>
            <a:endParaRPr lang="en-US" sz="2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30027" y="1164604"/>
            <a:ext cx="7190503" cy="45719"/>
          </a:xfrm>
          <a:prstGeom prst="rect">
            <a:avLst/>
          </a:prstGeom>
          <a:solidFill>
            <a:srgbClr val="358E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14774" y="1268290"/>
            <a:ext cx="7190503" cy="45719"/>
          </a:xfrm>
          <a:prstGeom prst="rect">
            <a:avLst/>
          </a:prstGeom>
          <a:solidFill>
            <a:srgbClr val="E01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ottmfolio.t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907425" y="1390575"/>
            <a:ext cx="291143" cy="27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ottmfolio.t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404676" y="1467268"/>
            <a:ext cx="435017" cy="41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28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E17D0-238D-4609-B6F0-086E2BE0A2EB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youtube.com/watch?v=SkWeMvrNiOM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77806" y="5815923"/>
            <a:ext cx="2291743" cy="536575"/>
            <a:chOff x="5195075" y="5936235"/>
            <a:chExt cx="2291742" cy="536575"/>
          </a:xfrm>
        </p:grpSpPr>
        <p:pic>
          <p:nvPicPr>
            <p:cNvPr id="6" name="Picture 8" descr="FVAP.gov LOGO_color opt_CHOSE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dod Logo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5-Point Star 9"/>
          <p:cNvSpPr/>
          <p:nvPr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5878" y="2033600"/>
            <a:ext cx="10515600" cy="121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Broadening Our Thinking: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oing beyond voting systems &amp;</a:t>
            </a:r>
          </a:p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 our UOCAVA voters</a:t>
            </a:r>
            <a:b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Voting Assistance Program</a:t>
            </a:r>
            <a:endParaRPr lang="en-US" altLang="en-US" sz="3600" spc="-150" dirty="0" smtClean="0">
              <a:solidFill>
                <a:srgbClr val="E01956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5878" y="4632598"/>
            <a:ext cx="10515600" cy="86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Technical Guidance Development Committee (TGDC)</a:t>
            </a:r>
          </a:p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8 February 2016</a:t>
            </a:r>
          </a:p>
        </p:txBody>
      </p:sp>
    </p:spTree>
    <p:extLst>
      <p:ext uri="{BB962C8B-B14F-4D97-AF65-F5344CB8AC3E}">
        <p14:creationId xmlns:p14="http://schemas.microsoft.com/office/powerpoint/2010/main" val="15494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 xmlns:mv="urn:schemas-microsoft-com:mac:vml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VAP facing </a:t>
            </a:r>
            <a:r>
              <a:rPr lang="en-US" dirty="0"/>
              <a:t>c</a:t>
            </a:r>
            <a:r>
              <a:rPr lang="en-US" dirty="0" smtClean="0"/>
              <a:t>hallenges </a:t>
            </a:r>
            <a:r>
              <a:rPr lang="en-US" dirty="0"/>
              <a:t>i</a:t>
            </a:r>
            <a:r>
              <a:rPr lang="en-US" dirty="0" smtClean="0"/>
              <a:t>n a </a:t>
            </a:r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w</a:t>
            </a:r>
            <a:r>
              <a:rPr lang="en-US" dirty="0" smtClean="0"/>
              <a:t>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3613" y="1873045"/>
            <a:ext cx="893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Content Placeholder 2" descr="Storytelling, in the form of personas, is one of the most effective ways to translate research data&#10;into information that resonates with decision makers and priority audiences.&#10;&#10;The personas presented here are based on data analyses using the Federal Voting Assistance&#10;Program’s (FVAP) 2012 Post-Election Survey of Active Duty Military, the 2012 Post-Election Survey&#10;of Spouses of Active Duty Military, and the survey of overseas citizens.&#10;&#10;We have analyzed the Active Duty Military (ADM), spouse, and overseas&#10;citizen populations in several ways, including an analysis of their propensity to vote and exploratory&#10;cluster analysis. After thoroughly examining data across available sources to identify patterns and&#10;trends, we employed reasoned segmentation to make sure that personas were representative of&#10;potential Uniformed and Overseas Citizens Absentee Voting Act (UOCAVA) voters. To assess media&#10;usage by various segments, we analyzed Google Analytics data for the FVAP.gov website and used&#10;results from the 2013 Status of Forces Survey of Active Duty Members (SOFS-A).&#10;&#10;"/>
          <p:cNvSpPr txBox="1">
            <a:spLocks/>
          </p:cNvSpPr>
          <p:nvPr/>
        </p:nvSpPr>
        <p:spPr bwMode="auto">
          <a:xfrm>
            <a:off x="1027910" y="1672537"/>
            <a:ext cx="9163225" cy="42087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Look to the Data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Outreach Efforts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Cooperative Solutions: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Council of State Governments</a:t>
            </a:r>
          </a:p>
          <a:p>
            <a:pPr marL="1143000" lvl="3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PCEA Report</a:t>
            </a:r>
          </a:p>
          <a:p>
            <a:pPr marL="1143000" lvl="3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Technology</a:t>
            </a:r>
          </a:p>
          <a:p>
            <a:pPr marL="1143000" lvl="3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EAC/FVAP Survey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EAC/FVAP/MPSA/USPS Mail Emphasis</a:t>
            </a:r>
          </a:p>
          <a:p>
            <a:pPr marL="457200" lvl="2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82" y="2149170"/>
            <a:ext cx="381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3613" y="1873045"/>
            <a:ext cx="893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7909" y="1898451"/>
            <a:ext cx="9163225" cy="36764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Effective way to translate research data </a:t>
            </a:r>
            <a:b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Based on data analyses using: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2012 Post-Election Survey of Active Duty Military (ADM)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2012 Post-Election Survey of Spouses of ADM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Survey of Overseas Citizens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Google Analytics for FVAP.gov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2014 Status of Forces Survey of ADM (SOFS-A)</a:t>
            </a: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lvl="2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8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Persona 1:  George, Older Overseas Citizen Voter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email, does some online shopping, not generally tech-savvy, uses personal computer</a:t>
            </a: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visit website directly based on voting experience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HIGH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HIGH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Feels voting is an opportunity to express American pride and maintain connection to U.S.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State and LEOs, other ex-pats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637" y="372172"/>
            <a:ext cx="2200275" cy="2257425"/>
          </a:xfrm>
          <a:prstGeom prst="rect">
            <a:avLst/>
          </a:prstGeom>
        </p:spPr>
      </p:pic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Assumes FVAP is for military voters and is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unaware of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available for overseas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civilians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Sends and receives voting materials in paper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and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not aware of online registration and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delivery options</a:t>
            </a: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convenient, centralized one-stop shop for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voting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information,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deadlines, forms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reminders of registration, ballot request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ballot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from LEO about the status of his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registration, ballot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and returned ballot</a:t>
            </a:r>
          </a:p>
        </p:txBody>
      </p:sp>
    </p:spTree>
    <p:extLst>
      <p:ext uri="{BB962C8B-B14F-4D97-AF65-F5344CB8AC3E}">
        <p14:creationId xmlns:p14="http://schemas.microsoft.com/office/powerpoint/2010/main" val="358574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2587" y="672356"/>
            <a:ext cx="10515600" cy="434975"/>
          </a:xfrm>
        </p:spPr>
        <p:txBody>
          <a:bodyPr/>
          <a:lstStyle/>
          <a:p>
            <a:r>
              <a:rPr lang="en-US" sz="2800" dirty="0" smtClean="0"/>
              <a:t>Persona 2: Andrea, Unaware Overseas Citizen Voter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Tech-savvy and heavy social media user; accesses Internet on her cell phone and personal laptop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be referred from another source (</a:t>
            </a:r>
            <a:r>
              <a:rPr lang="en-US" altLang="en-US" sz="1600" b="1" dirty="0" err="1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State); likely to use online assistant to complete FPCA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LOW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LOW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Voted in U.S. no experience with absentee; perceives voting as a way to stay connected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family and friends, other ex-pats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Unaware of right to vote from overseas; unfamiliar with process; unlikely to seek out information independently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Confusion about what State she should vote in; might decide not to participate if she feels process is hard or overwhelming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info about right to vote and process 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about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identifying her State and its requirements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 of registration, ballot request and ballot return deadlines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105" y="349964"/>
            <a:ext cx="221932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5319" y="672356"/>
            <a:ext cx="10515600" cy="434975"/>
          </a:xfrm>
        </p:spPr>
        <p:txBody>
          <a:bodyPr/>
          <a:lstStyle/>
          <a:p>
            <a:r>
              <a:rPr lang="en-US" sz="2800" dirty="0" smtClean="0"/>
              <a:t>Persona 3:  Johnny, Young ADM Voter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Tech-savvy and heavy social media user; accesses Internet on his cell phone 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directly visit FVAP.gov based on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of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 and VAO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MODERATE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LOW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First-time voter with no experience or knowledge of absentee process; views voting as important right but ambivalent about participating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DoD resources, family and friends, VAO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is not a priority, has little motivation to seek out info independently;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decide not to participate if she feels process is hard or overwhelming</a:t>
            </a:r>
            <a:endParaRPr lang="en-US" altLang="en-US" sz="16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register but might fail to return ballot without follow-up prompting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 mailing address due to frequent moves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Step-by-step info of the process; assistance filling out FPCA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Proactive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by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VAO; support from Commander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registration options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388" y="355187"/>
            <a:ext cx="220027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6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5319" y="672356"/>
            <a:ext cx="10515600" cy="434975"/>
          </a:xfrm>
        </p:spPr>
        <p:txBody>
          <a:bodyPr/>
          <a:lstStyle/>
          <a:p>
            <a:r>
              <a:rPr lang="en-US" sz="2800" dirty="0" smtClean="0"/>
              <a:t>Persona 4:  Davis, Senior Enlisted ADM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access mostly limited to time in ship/computer lab; uses Internet and social media regularly to communicate with family while deployed 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directly visit FVAP.gov, though referrals are helpful; likely to use paper forms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HIGH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MODERATE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voted in the past and generally understands absentee process; believes if he doesn’t vote, can’t complain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DoD resources, spouse, VAO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experienced difficulties voting in the past, skeptical his vote will count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register but may fail to return ballot without reminders/encouragement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and quality of mail system, limited time and Internet access; unfamiliar with FWAB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info about voting rights and reassurance vote will be counted; support from Commander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reminders of registration, ballot request and ballot return deadlines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from LEO about the status of his registration, ballot request and returned ballot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84" y="370051"/>
            <a:ext cx="2152406" cy="21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5319" y="672356"/>
            <a:ext cx="10515600" cy="434975"/>
          </a:xfrm>
        </p:spPr>
        <p:txBody>
          <a:bodyPr/>
          <a:lstStyle/>
          <a:p>
            <a:r>
              <a:rPr lang="en-US" sz="2800" dirty="0" smtClean="0"/>
              <a:t>Persona 5:  Arlo, Military Officer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access primarily through personal computer; uses email and Facebook to communicate with family/friends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directly visit FVAP.gov without referrals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HIGH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HIGH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experience voting absentee; views voting as civic duty and takes it very seriously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DoD resources, spouse, VAO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experienced difficulties voting in the past, including not getting ballot on time; sometimes unsure whether ballot was counted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Feels unprepared to assist Service members who look to him for guidance about voting; struggles to discuss voting without discussing politics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Reliable, up-to-date information about the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assistance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available that he can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with subordinates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 of registration, ballot request and ballot return deadlines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LEO about the status of his registration, ballot request and returned ballot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814" y="374936"/>
            <a:ext cx="2070123" cy="208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5319" y="672356"/>
            <a:ext cx="10515600" cy="434975"/>
          </a:xfrm>
        </p:spPr>
        <p:txBody>
          <a:bodyPr/>
          <a:lstStyle/>
          <a:p>
            <a:r>
              <a:rPr lang="en-US" sz="2800" dirty="0" smtClean="0"/>
              <a:t>Persona 6:  Hanna, Military Spouse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Internet and social media to communicate with family/friends; use cell phone and personal computer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be referred to FVAP.gov by online sources or through independent search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MODERATE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MODERATE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voted in home jurisdiction but unfamiliar with absentee process; recognizes voting as an important right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DoD voting assistance resources, spouse and other military families, VAO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like to vote but has little knowledge of process; limited time/energy to figure out process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receives inaccurate information through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network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military families and is unsure who can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trusted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source of reliable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Step-by-step info of the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and available resources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 of registration, ballot request and ballot return deadlines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communicating important info to spouse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973" y="407077"/>
            <a:ext cx="2047027" cy="20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complex election framework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69031" y="1411152"/>
            <a:ext cx="9601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2010, FVAP witnessed a growing                       complexity to the election landscape</a:t>
            </a:r>
          </a:p>
          <a:p>
            <a:endParaRPr 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 vary in the accepted methods of receipt for                  applications and ballots (mail, online and fax)</a:t>
            </a:r>
          </a:p>
          <a:p>
            <a:pPr marL="285750" indent="-285750">
              <a:buFontTx/>
              <a:buChar char="-"/>
            </a:pPr>
            <a:endParaRPr lang="en-US" sz="20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 vary in the corresponding deadlines based on mode of transmissions</a:t>
            </a:r>
          </a:p>
          <a:p>
            <a:pPr marL="285750" indent="-285750">
              <a:buFontTx/>
              <a:buChar char="-"/>
            </a:pPr>
            <a:endParaRPr lang="en-US" sz="20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 remain focused on comparing wet signatures</a:t>
            </a:r>
          </a:p>
          <a:p>
            <a:pPr marL="1200150" lvl="2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application to ballot</a:t>
            </a:r>
          </a:p>
          <a:p>
            <a:pPr marL="1200150" lvl="2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Voter registration application to ballot</a:t>
            </a:r>
          </a:p>
          <a:p>
            <a:pPr marL="742950" lvl="1" indent="-285750">
              <a:buFontTx/>
              <a:buChar char="-"/>
            </a:pPr>
            <a:endParaRPr lang="en-US" sz="20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UOCAVA tailored systems vary significantly with each jurisdiction</a:t>
            </a:r>
          </a:p>
          <a:p>
            <a:pPr marL="1200150" lvl="2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“Push” versus “pull” systems of emails versus downloads</a:t>
            </a:r>
          </a:p>
          <a:p>
            <a:pPr marL="1200150" lvl="2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436" y="436418"/>
            <a:ext cx="3708401" cy="24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0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c</a:t>
            </a:r>
            <a:r>
              <a:rPr lang="en-US" dirty="0" smtClean="0"/>
              <a:t>ontributes to complexities?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3755" y="2056686"/>
            <a:ext cx="98371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for UOCAVA specific systems</a:t>
            </a:r>
          </a:p>
          <a:p>
            <a:pPr marL="742950" lvl="1" indent="-285750">
              <a:buFontTx/>
              <a:buChar char="-"/>
            </a:pPr>
            <a:r>
              <a:rPr 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jurisdictions will seek lowest cost options</a:t>
            </a:r>
          </a:p>
          <a:p>
            <a:pPr marL="285750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Interplay between State laws and translation into technical processes</a:t>
            </a:r>
          </a:p>
          <a:p>
            <a:pPr marL="742950" lvl="1" indent="-285750">
              <a:buFontTx/>
              <a:buChar char="-"/>
            </a:pPr>
            <a:r>
              <a:rPr 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laws have to be reapplied and interpreted for new technologies</a:t>
            </a:r>
          </a:p>
          <a:p>
            <a:pPr marL="285750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understanding with technical complexities for electronic transmission</a:t>
            </a:r>
          </a:p>
          <a:p>
            <a:pPr marL="742950" lvl="1" indent="-285750">
              <a:buFontTx/>
              <a:buChar char="-"/>
            </a:pPr>
            <a:r>
              <a:rPr 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and local election officials are not experts in cyber policy</a:t>
            </a:r>
          </a:p>
          <a:p>
            <a:pPr marL="742950" lvl="1" indent="-285750">
              <a:buFontTx/>
              <a:buChar char="-"/>
            </a:pPr>
            <a:endParaRPr 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existing Information Assurance security posture for federal agencies, DoD</a:t>
            </a:r>
            <a:r>
              <a:rPr lang="en-US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Internet</a:t>
            </a:r>
          </a:p>
          <a:p>
            <a:pPr marL="742950" lvl="1" indent="-285750">
              <a:buFontTx/>
              <a:buChar char="-"/>
            </a:pPr>
            <a:r>
              <a:rPr 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underlying security policies for agencies has an impact on the success of the military to receive messages</a:t>
            </a: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size does not fit all</a:t>
            </a:r>
          </a:p>
          <a:p>
            <a:pPr marL="742950" lvl="1" indent="-285750">
              <a:buFontTx/>
              <a:buChar char="-"/>
            </a:pPr>
            <a:r>
              <a:rPr 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Trying to force technical solutions may lead to unintended consequences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19" y="359756"/>
            <a:ext cx="3539834" cy="23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4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77806" y="5815923"/>
            <a:ext cx="2291743" cy="536575"/>
            <a:chOff x="5195075" y="5936235"/>
            <a:chExt cx="2291742" cy="536575"/>
          </a:xfrm>
        </p:grpSpPr>
        <p:pic>
          <p:nvPicPr>
            <p:cNvPr id="6" name="Picture 8" descr="FVAP.gov LOGO_color opt_CHOSE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dod Logo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5-Point Star 9"/>
          <p:cNvSpPr/>
          <p:nvPr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9258" y="2828731"/>
            <a:ext cx="10515600" cy="121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 ME</a:t>
            </a:r>
            <a:b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Voting Assistance Program</a:t>
            </a:r>
            <a:endParaRPr lang="en-US" altLang="en-US" sz="4000" spc="-150" dirty="0" smtClean="0">
              <a:solidFill>
                <a:srgbClr val="E01956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5878" y="4632598"/>
            <a:ext cx="10515600" cy="86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Update Me</a:t>
            </a:r>
          </a:p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8 February 2016</a:t>
            </a:r>
          </a:p>
        </p:txBody>
      </p:sp>
      <p:pic>
        <p:nvPicPr>
          <p:cNvPr id="3" name="The Power of Teamwork - Funny Animation..mp4" descr="Penguins video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5507" y="474184"/>
            <a:ext cx="9549478" cy="53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 xmlns:mv="urn:schemas-microsoft-com:mac:vml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the TGDC do?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15289" y="1491598"/>
            <a:ext cx="1014689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aside the security of electronic ballot return as a separate issue</a:t>
            </a:r>
          </a:p>
          <a:p>
            <a:pPr marL="285750" indent="-285750">
              <a:buFontTx/>
              <a:buChar char="-"/>
            </a:pPr>
            <a:endParaRPr lang="en-US" sz="20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Embrace the fact that electronic ballot delivery systems are here</a:t>
            </a:r>
          </a:p>
          <a:p>
            <a:pPr marL="285750" indent="-285750">
              <a:buFontTx/>
              <a:buChar char="-"/>
            </a:pPr>
            <a:endParaRPr lang="en-US" sz="20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best practices and recommendations that fit the various types of systems and embrace principles of usability for the current technology</a:t>
            </a:r>
          </a:p>
          <a:p>
            <a:pPr marL="285750" indent="-285750">
              <a:buFontTx/>
              <a:buChar char="-"/>
            </a:pPr>
            <a:endParaRPr lang="en-US" sz="20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Reconcile Information Assurance policies and issue best practices for structuring communication based on the current environment</a:t>
            </a:r>
          </a:p>
          <a:p>
            <a:pPr marL="285750" indent="-285750">
              <a:buFontTx/>
              <a:buChar char="-"/>
            </a:pPr>
            <a:endParaRPr lang="en-US" sz="20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mindset from one of certification to one of usability and “how to”</a:t>
            </a: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ALL VOTERS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VOTER EXPERIENCE BECOMES PRIORITY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0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all do this together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9368" y="1504335"/>
            <a:ext cx="101763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Capture the existing, look to the future </a:t>
            </a:r>
          </a:p>
          <a:p>
            <a:r>
              <a:rPr lang="en-US" sz="3600" b="1" dirty="0" smtClean="0">
                <a:solidFill>
                  <a:schemeClr val="accent1"/>
                </a:solidFill>
              </a:rPr>
              <a:t>AND</a:t>
            </a:r>
            <a:r>
              <a:rPr lang="is-IS" sz="3600" b="1" dirty="0" smtClean="0">
                <a:solidFill>
                  <a:schemeClr val="accent1"/>
                </a:solidFill>
              </a:rPr>
              <a:t>….......</a:t>
            </a:r>
            <a:r>
              <a:rPr lang="en-US" sz="3600" b="1" dirty="0" smtClean="0">
                <a:solidFill>
                  <a:schemeClr val="accent1"/>
                </a:solidFill>
              </a:rPr>
              <a:t>                                </a:t>
            </a:r>
            <a:endParaRPr lang="en-US" sz="2400" b="1" dirty="0" smtClean="0">
              <a:solidFill>
                <a:schemeClr val="accent1"/>
              </a:solidFill>
              <a:hlinkClick r:id="rId2"/>
            </a:endParaRPr>
          </a:p>
          <a:p>
            <a:endParaRPr lang="en-US" sz="2400" b="1" dirty="0">
              <a:solidFill>
                <a:schemeClr val="accent1"/>
              </a:solidFill>
              <a:hlinkClick r:id="rId2"/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 smtClean="0">
              <a:solidFill>
                <a:schemeClr val="accent1"/>
              </a:solidFill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2" y="2032105"/>
            <a:ext cx="3588327" cy="4485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581" y="2486643"/>
            <a:ext cx="4888174" cy="3576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347" y1="14573" x2="67337" y2="53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122" y="2518674"/>
            <a:ext cx="1018309" cy="10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77806" y="5815923"/>
            <a:ext cx="2291743" cy="536575"/>
            <a:chOff x="5195075" y="5936235"/>
            <a:chExt cx="2291742" cy="536575"/>
          </a:xfrm>
        </p:grpSpPr>
        <p:pic>
          <p:nvPicPr>
            <p:cNvPr id="6" name="Picture 8" descr="FVAP.gov LOGO_color opt_CHOSE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dod Logo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5-Point Star 9"/>
          <p:cNvSpPr/>
          <p:nvPr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9258" y="2828731"/>
            <a:ext cx="10515600" cy="121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 ME</a:t>
            </a:r>
            <a:b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Voting Assistance Program</a:t>
            </a:r>
            <a:endParaRPr lang="en-US" altLang="en-US" sz="4000" spc="-150" dirty="0" smtClean="0">
              <a:solidFill>
                <a:srgbClr val="E01956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5878" y="4632598"/>
            <a:ext cx="10515600" cy="86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Update Me</a:t>
            </a:r>
          </a:p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8 February 2016</a:t>
            </a:r>
          </a:p>
        </p:txBody>
      </p:sp>
      <p:pic>
        <p:nvPicPr>
          <p:cNvPr id="2" name="A Pep Talk from Kid President to Yo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1235" y="377661"/>
            <a:ext cx="93980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 xmlns:mv="urn:schemas-microsoft-com:mac:vml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77806" y="5815923"/>
            <a:ext cx="2291743" cy="536575"/>
            <a:chOff x="5195075" y="5936235"/>
            <a:chExt cx="2291742" cy="536575"/>
          </a:xfrm>
        </p:grpSpPr>
        <p:pic>
          <p:nvPicPr>
            <p:cNvPr id="6" name="Picture 8" descr="FVAP.gov LOGO_color opt_CHOSE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dod Logo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5-Point Star 9"/>
          <p:cNvSpPr/>
          <p:nvPr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9258" y="2828731"/>
            <a:ext cx="10515600" cy="121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 ME</a:t>
            </a:r>
            <a:b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Voting Assistance Program</a:t>
            </a:r>
            <a:endParaRPr lang="en-US" altLang="en-US" sz="4000" spc="-150" dirty="0" smtClean="0">
              <a:solidFill>
                <a:srgbClr val="E01956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5878" y="4632598"/>
            <a:ext cx="10515600" cy="86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Update Me</a:t>
            </a:r>
          </a:p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8 February 2016</a:t>
            </a:r>
          </a:p>
        </p:txBody>
      </p:sp>
    </p:spTree>
    <p:extLst>
      <p:ext uri="{BB962C8B-B14F-4D97-AF65-F5344CB8AC3E}">
        <p14:creationId xmlns:p14="http://schemas.microsoft.com/office/powerpoint/2010/main" val="42945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 xmlns:mv="urn:schemas-microsoft-com:mac:vml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77806" y="5815923"/>
            <a:ext cx="2291743" cy="536575"/>
            <a:chOff x="5195075" y="5936235"/>
            <a:chExt cx="2291742" cy="536575"/>
          </a:xfrm>
        </p:grpSpPr>
        <p:pic>
          <p:nvPicPr>
            <p:cNvPr id="6" name="Picture 8" descr="FVAP.gov LOGO_color opt_CHOSE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dod Logo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5-Point Star 9"/>
          <p:cNvSpPr/>
          <p:nvPr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9258" y="2828731"/>
            <a:ext cx="10515600" cy="121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altLang="en-US" sz="4000" spc="-150" dirty="0" smtClean="0">
              <a:solidFill>
                <a:srgbClr val="E01956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5878" y="4632598"/>
            <a:ext cx="10515600" cy="86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altLang="en-US" sz="2800" spc="-15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97" y="374097"/>
            <a:ext cx="6834259" cy="51256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47" y="323517"/>
            <a:ext cx="8395775" cy="52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 xmlns:mv="urn:schemas-microsoft-com:mac:vml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77806" y="5815923"/>
            <a:ext cx="2291743" cy="536575"/>
            <a:chOff x="5195075" y="5936235"/>
            <a:chExt cx="2291742" cy="536575"/>
          </a:xfrm>
        </p:grpSpPr>
        <p:pic>
          <p:nvPicPr>
            <p:cNvPr id="6" name="Picture 8" descr="FVAP.gov LOGO_color opt_CHOSE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dod Logo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5-Point Star 9"/>
          <p:cNvSpPr/>
          <p:nvPr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9258" y="2828731"/>
            <a:ext cx="10515600" cy="121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altLang="en-US" sz="4000" spc="-150" dirty="0" smtClean="0">
              <a:solidFill>
                <a:srgbClr val="E01956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5878" y="4632598"/>
            <a:ext cx="10515600" cy="86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altLang="en-US" sz="2800" spc="-15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97" y="374097"/>
            <a:ext cx="6834259" cy="51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 xmlns:mv="urn:schemas-microsoft-com:mac:vml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FVAP’s renewed </a:t>
            </a:r>
            <a:r>
              <a:rPr lang="en-US" dirty="0"/>
              <a:t>f</a:t>
            </a:r>
            <a:r>
              <a:rPr lang="en-US" dirty="0" smtClean="0"/>
              <a:t>ocus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56" y="307231"/>
            <a:ext cx="3547165" cy="2660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039" y="2994671"/>
            <a:ext cx="812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FVAP’s renewed </a:t>
            </a:r>
            <a:r>
              <a:rPr lang="en-US" dirty="0"/>
              <a:t>f</a:t>
            </a:r>
            <a:r>
              <a:rPr lang="en-US" dirty="0" smtClean="0"/>
              <a:t>ocus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8865" y="1858297"/>
            <a:ext cx="101468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electronic voting demonstration project			    was repealed.</a:t>
            </a:r>
          </a:p>
          <a:p>
            <a:pPr marL="285750" indent="-285750">
              <a:buFontTx/>
              <a:buChar char="-"/>
            </a:pPr>
            <a:endParaRPr lang="en-US" sz="24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returned to its focused on providing customer service for UOCAVA voters.</a:t>
            </a:r>
          </a:p>
          <a:p>
            <a:pPr marL="285750" indent="-285750">
              <a:buFontTx/>
              <a:buChar char="-"/>
            </a:pPr>
            <a:endParaRPr lang="en-US" sz="24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UOCAVA blank ballot delivery systems remain a means to an end for compliance.</a:t>
            </a:r>
          </a:p>
          <a:p>
            <a:pPr marL="285750" indent="-285750">
              <a:buFontTx/>
              <a:buChar char="-"/>
            </a:pPr>
            <a:endParaRPr lang="en-US" sz="24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we see progress, we see challenges as well in serving the unique characteristics of the UOCAVA population.</a:t>
            </a:r>
            <a:endParaRPr lang="en-US" sz="24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56" y="307231"/>
            <a:ext cx="3547165" cy="26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3613" y="1873045"/>
            <a:ext cx="893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7909" y="1898451"/>
            <a:ext cx="9163225" cy="36764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Mobility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Complexity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Disconnected from Voting Community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Communication</a:t>
            </a:r>
            <a:b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99" y="3525828"/>
            <a:ext cx="2840182" cy="2840182"/>
          </a:xfrm>
          <a:prstGeom prst="rect">
            <a:avLst/>
          </a:prstGeom>
        </p:spPr>
      </p:pic>
      <p:pic>
        <p:nvPicPr>
          <p:cNvPr id="7" name="Picture 6" descr="Storytelling, in the form of personas, is one of the most effective ways to translate research data&#10;into information that resonates with decision makers and priority audiences.&#10;&#10;The personas presented here are based on data analyses using the Federal Voting Assistance&#10;Program’s (FVAP) 2012 Post-Election Survey of Active Duty Military, the 2012 Post-Election Survey&#10;of Spouses of Active Duty Military, and the survey of overseas citizens.&#10;&#10;We have analyzed the Active Duty Military (ADM), spouse, and overseas&#10;citizen populations in several ways, including an analysis of their propensity to vote and exploratory&#10;cluster analysis. After thoroughly examining data across available sources to identify patterns and&#10;trends, we employed reasoned segmentation to make sure that personas were representative of&#10;potential Uniformed and Overseas Citizens Absentee Voting Act (UOCAVA) voters. To assess media&#10;usage by various segments, we analyzed Google Analytics data for the FVAP.gov website and used&#10;results from the 2013 Status of Forces Survey of Active Duty Members (SOFS-A).&#10;&#10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07" y="1434565"/>
            <a:ext cx="8885019" cy="49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7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3613" y="1873045"/>
            <a:ext cx="893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7909" y="1898451"/>
            <a:ext cx="9163225" cy="36764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Mobility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Complexity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Disconnected from Voting Community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Communication</a:t>
            </a:r>
            <a:b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99" y="3525828"/>
            <a:ext cx="2840182" cy="2840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53" y="1589638"/>
            <a:ext cx="4980744" cy="49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6412</TotalTime>
  <Words>2132</Words>
  <Application>Microsoft Office PowerPoint</Application>
  <PresentationFormat>Custom</PresentationFormat>
  <Paragraphs>287</Paragraphs>
  <Slides>22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FVAP’s renewed focus</vt:lpstr>
      <vt:lpstr>FVAP’s renewed focus</vt:lpstr>
      <vt:lpstr>Challenges</vt:lpstr>
      <vt:lpstr>Challenges</vt:lpstr>
      <vt:lpstr>FVAP facing challenges in a new way</vt:lpstr>
      <vt:lpstr>Personas</vt:lpstr>
      <vt:lpstr>Persona 1:  George, Older Overseas Citizen Voter</vt:lpstr>
      <vt:lpstr>Persona 2: Andrea, Unaware Overseas Citizen Voter</vt:lpstr>
      <vt:lpstr>Persona 3:  Johnny, Young ADM Voter</vt:lpstr>
      <vt:lpstr>Persona 4:  Davis, Senior Enlisted ADM</vt:lpstr>
      <vt:lpstr>Persona 5:  Arlo, Military Officer</vt:lpstr>
      <vt:lpstr>Persona 6:  Hanna, Military Spouse</vt:lpstr>
      <vt:lpstr>The complex election framework</vt:lpstr>
      <vt:lpstr>What contributes to complexities?</vt:lpstr>
      <vt:lpstr>What can the TGDC do?</vt:lpstr>
      <vt:lpstr>Let’s all do this together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Mariana Ramirez</dc:creator>
  <cp:lastModifiedBy>Long, Benjamin</cp:lastModifiedBy>
  <cp:revision>282</cp:revision>
  <cp:lastPrinted>2015-08-27T13:54:23Z</cp:lastPrinted>
  <dcterms:created xsi:type="dcterms:W3CDTF">2016-02-05T17:39:02Z</dcterms:created>
  <dcterms:modified xsi:type="dcterms:W3CDTF">2016-02-10T18:18:44Z</dcterms:modified>
</cp:coreProperties>
</file>